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  <p:sldMasterId id="2147483770" r:id="rId4"/>
  </p:sldMasterIdLst>
  <p:notesMasterIdLst>
    <p:notesMasterId r:id="rId88"/>
  </p:notesMasterIdLst>
  <p:handoutMasterIdLst>
    <p:handoutMasterId r:id="rId89"/>
  </p:handoutMasterIdLst>
  <p:sldIdLst>
    <p:sldId id="258" r:id="rId5"/>
    <p:sldId id="500" r:id="rId6"/>
    <p:sldId id="257" r:id="rId7"/>
    <p:sldId id="259" r:id="rId8"/>
    <p:sldId id="260" r:id="rId9"/>
    <p:sldId id="261" r:id="rId10"/>
    <p:sldId id="564" r:id="rId11"/>
    <p:sldId id="315" r:id="rId12"/>
    <p:sldId id="307" r:id="rId13"/>
    <p:sldId id="565" r:id="rId14"/>
    <p:sldId id="263" r:id="rId15"/>
    <p:sldId id="264" r:id="rId16"/>
    <p:sldId id="266" r:id="rId17"/>
    <p:sldId id="566" r:id="rId18"/>
    <p:sldId id="267" r:id="rId19"/>
    <p:sldId id="567" r:id="rId20"/>
    <p:sldId id="269" r:id="rId21"/>
    <p:sldId id="270" r:id="rId22"/>
    <p:sldId id="355" r:id="rId23"/>
    <p:sldId id="568" r:id="rId24"/>
    <p:sldId id="310" r:id="rId25"/>
    <p:sldId id="271" r:id="rId26"/>
    <p:sldId id="354" r:id="rId27"/>
    <p:sldId id="273" r:id="rId28"/>
    <p:sldId id="274" r:id="rId29"/>
    <p:sldId id="319" r:id="rId30"/>
    <p:sldId id="320" r:id="rId31"/>
    <p:sldId id="321" r:id="rId32"/>
    <p:sldId id="569" r:id="rId33"/>
    <p:sldId id="324" r:id="rId34"/>
    <p:sldId id="323" r:id="rId35"/>
    <p:sldId id="570" r:id="rId36"/>
    <p:sldId id="358" r:id="rId37"/>
    <p:sldId id="325" r:id="rId38"/>
    <p:sldId id="326" r:id="rId39"/>
    <p:sldId id="327" r:id="rId40"/>
    <p:sldId id="328" r:id="rId41"/>
    <p:sldId id="329" r:id="rId42"/>
    <p:sldId id="330" r:id="rId43"/>
    <p:sldId id="276" r:id="rId44"/>
    <p:sldId id="275" r:id="rId45"/>
    <p:sldId id="360" r:id="rId46"/>
    <p:sldId id="571" r:id="rId47"/>
    <p:sldId id="341" r:id="rId48"/>
    <p:sldId id="281" r:id="rId49"/>
    <p:sldId id="283" r:id="rId50"/>
    <p:sldId id="284" r:id="rId51"/>
    <p:sldId id="312" r:id="rId52"/>
    <p:sldId id="313" r:id="rId53"/>
    <p:sldId id="286" r:id="rId54"/>
    <p:sldId id="581" r:id="rId55"/>
    <p:sldId id="361" r:id="rId56"/>
    <p:sldId id="331" r:id="rId57"/>
    <p:sldId id="573" r:id="rId58"/>
    <p:sldId id="334" r:id="rId59"/>
    <p:sldId id="333" r:id="rId60"/>
    <p:sldId id="574" r:id="rId61"/>
    <p:sldId id="359" r:id="rId62"/>
    <p:sldId id="575" r:id="rId63"/>
    <p:sldId id="336" r:id="rId64"/>
    <p:sldId id="337" r:id="rId65"/>
    <p:sldId id="287" r:id="rId66"/>
    <p:sldId id="342" r:id="rId67"/>
    <p:sldId id="343" r:id="rId68"/>
    <p:sldId id="344" r:id="rId69"/>
    <p:sldId id="576" r:id="rId70"/>
    <p:sldId id="293" r:id="rId71"/>
    <p:sldId id="294" r:id="rId72"/>
    <p:sldId id="295" r:id="rId73"/>
    <p:sldId id="296" r:id="rId74"/>
    <p:sldId id="297" r:id="rId75"/>
    <p:sldId id="298" r:id="rId76"/>
    <p:sldId id="299" r:id="rId77"/>
    <p:sldId id="577" r:id="rId78"/>
    <p:sldId id="578" r:id="rId79"/>
    <p:sldId id="340" r:id="rId80"/>
    <p:sldId id="300" r:id="rId81"/>
    <p:sldId id="579" r:id="rId82"/>
    <p:sldId id="301" r:id="rId83"/>
    <p:sldId id="580" r:id="rId84"/>
    <p:sldId id="303" r:id="rId85"/>
    <p:sldId id="304" r:id="rId86"/>
    <p:sldId id="305" r:id="rId87"/>
  </p:sldIdLst>
  <p:sldSz cx="9144000" cy="6858000" type="screen4x3"/>
  <p:notesSz cx="9144000" cy="6858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강B"/>
        <a:ea typeface="HY강B"/>
        <a:cs typeface="HY강B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강B"/>
        <a:ea typeface="HY강B"/>
        <a:cs typeface="HY강B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강B"/>
        <a:ea typeface="HY강B"/>
        <a:cs typeface="HY강B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강B"/>
        <a:ea typeface="HY강B"/>
        <a:cs typeface="HY강B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강B"/>
        <a:ea typeface="HY강B"/>
        <a:cs typeface="HY강B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HY강B"/>
        <a:ea typeface="HY강B"/>
        <a:cs typeface="HY강B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HY강B"/>
        <a:ea typeface="HY강B"/>
        <a:cs typeface="HY강B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HY강B"/>
        <a:ea typeface="HY강B"/>
        <a:cs typeface="HY강B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HY강B"/>
        <a:ea typeface="HY강B"/>
        <a:cs typeface="HY강B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A0C4"/>
    <a:srgbClr val="1790BB"/>
    <a:srgbClr val="EEB500"/>
    <a:srgbClr val="15597E"/>
    <a:srgbClr val="007FFF"/>
    <a:srgbClr val="E7F3F4"/>
    <a:srgbClr val="BBE0E3"/>
    <a:srgbClr val="47B3D0"/>
    <a:srgbClr val="F3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2" autoAdjust="0"/>
    <p:restoredTop sz="94343" autoAdjust="0"/>
  </p:normalViewPr>
  <p:slideViewPr>
    <p:cSldViewPr snapToGrid="0">
      <p:cViewPr varScale="1">
        <p:scale>
          <a:sx n="59" d="100"/>
          <a:sy n="59" d="100"/>
        </p:scale>
        <p:origin x="1364" y="32"/>
      </p:cViewPr>
      <p:guideLst>
        <p:guide orient="horz" pos="214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>
            <a:extLst>
              <a:ext uri="{FF2B5EF4-FFF2-40B4-BE49-F238E27FC236}">
                <a16:creationId xmlns:a16="http://schemas.microsoft.com/office/drawing/2014/main" id="{BBD49EF8-898A-43CF-8115-CF9C169744A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1667" name="Rectangle 3">
            <a:extLst>
              <a:ext uri="{FF2B5EF4-FFF2-40B4-BE49-F238E27FC236}">
                <a16:creationId xmlns:a16="http://schemas.microsoft.com/office/drawing/2014/main" id="{22C48B55-38FF-41B6-8FF6-B9D3DF085C4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1668" name="Rectangle 4">
            <a:extLst>
              <a:ext uri="{FF2B5EF4-FFF2-40B4-BE49-F238E27FC236}">
                <a16:creationId xmlns:a16="http://schemas.microsoft.com/office/drawing/2014/main" id="{46E0C081-6C28-45D5-926D-E7D0332FD0C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1669" name="Rectangle 5">
            <a:extLst>
              <a:ext uri="{FF2B5EF4-FFF2-40B4-BE49-F238E27FC236}">
                <a16:creationId xmlns:a16="http://schemas.microsoft.com/office/drawing/2014/main" id="{C27AB8D9-DC51-4159-AC1B-7650B654D1B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fld id="{7A5FA261-7CD4-4F86-9CAA-9551A96283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AD2E5BC-99E4-47B1-9858-361B71FDF70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64CAD8B-22CC-4ED2-9DDB-7835118D634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EB79190B-AFB9-474D-B98C-C0708B801C6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17B95D36-E15C-43CF-91C2-95EBD3A849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201D20A3-C83F-4799-8502-F9A096B0C60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3A4BBC17-0042-4C28-A056-5045F9271E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fld id="{D2867880-99AF-4C66-9376-8F6F203C7E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Y강B" pitchFamily="18" charset="-127"/>
        <a:ea typeface="宋体" pitchFamily="2" charset="-122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Y강B" pitchFamily="18" charset="-127"/>
        <a:ea typeface="宋体" pitchFamily="2" charset="-122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Y강B" pitchFamily="18" charset="-127"/>
        <a:ea typeface="宋体" pitchFamily="2" charset="-122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Y강B" pitchFamily="18" charset="-127"/>
        <a:ea typeface="宋体" pitchFamily="2" charset="-122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Y강B" pitchFamily="18" charset="-127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675B4598-BC0E-4DB8-A95A-E7AB53842D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24B973C0-185F-4E87-9F71-3186D7C46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HY강B"/>
            </a:endParaRPr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EBD079A8-8E9A-4988-AE7A-5D2F9DA15B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fld id="{7B24F59C-5B77-4B48-9EE4-9672C9FC0332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702116A-2846-4ECE-9725-D4FF7476F2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HY강B" pitchFamily="18" charset="-127"/>
                <a:ea typeface="宋体" panose="02010600030101010101" pitchFamily="2" charset="-122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HY강B" pitchFamily="18" charset="-127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HY강B" pitchFamily="18" charset="-127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HY강B" pitchFamily="18" charset="-127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HY강B" pitchFamily="18" charset="-127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Y강B" pitchFamily="18" charset="-127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Y강B" pitchFamily="18" charset="-127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Y강B" pitchFamily="18" charset="-127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Y강B" pitchFamily="18" charset="-127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197826-145F-4DB1-8815-38A6E3DC3E08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Y강B" pitchFamily="18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Y강B" pitchFamily="18" charset="-127"/>
              <a:cs typeface="+mn-cs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34BF4B3-EC5E-4C54-8529-635751903F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0D54016-46EE-4A0C-9EB2-AC270205D5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HY강B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9077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4906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5530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03307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D225CB6-3D6B-4EC3-A2D1-96AADB44F2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4000" y="1287463"/>
            <a:ext cx="8636000" cy="48387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1790BB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416" y="176286"/>
            <a:ext cx="7228003" cy="111110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357460"/>
            <a:ext cx="8241383" cy="4768703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00039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0AC2A8AE-9D1F-47A7-A9C9-E3367DF0F5C4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CE990BDA-24D7-40C2-891B-3EB6DB9C2D3C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54538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043889-C7E5-4DA6-98B7-6A6953EBC42F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4C0CD2D7-47C0-4A38-ABAE-42C3E8918330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04147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4">
            <a:extLst>
              <a:ext uri="{FF2B5EF4-FFF2-40B4-BE49-F238E27FC236}">
                <a16:creationId xmlns:a16="http://schemas.microsoft.com/office/drawing/2014/main" id="{126BE79D-C4F8-4218-930E-0DAC3FC1F3D9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758EF943-78D3-4762-9BCF-C9DBA176A1AF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73849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>
            <a:extLst>
              <a:ext uri="{FF2B5EF4-FFF2-40B4-BE49-F238E27FC236}">
                <a16:creationId xmlns:a16="http://schemas.microsoft.com/office/drawing/2014/main" id="{CF2C69B9-4EAF-4D6D-9765-C3C2D7FDAFC8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1C7ADF50-5092-409D-BD5A-54A548E5AA62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8526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>
            <a:extLst>
              <a:ext uri="{FF2B5EF4-FFF2-40B4-BE49-F238E27FC236}">
                <a16:creationId xmlns:a16="http://schemas.microsoft.com/office/drawing/2014/main" id="{EC66066E-F22E-4F39-BC1A-9E0D14A9F4E4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DAE98EC2-CD21-410B-BA14-582EC0737D0E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28D8DD2-DD53-4911-98FF-DFF28C1C7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20091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7DC6ED-8617-4CE3-B598-333AB7AF035D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AC6E714F-EEF4-4C7F-BF05-B12010CDF7DE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819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755760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98A91D-B724-45AB-920E-9AB3882E4AFF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7EB45F88-6B8A-4A46-8D4C-C960B8776C8B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874479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838200"/>
            <a:ext cx="3446462" cy="5294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1550" y="838200"/>
            <a:ext cx="3448050" cy="5294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9472D52-1253-486A-A595-C6227FE4F8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fld id="{D4DF03D8-D1A1-4432-9E19-062FBAF21AE6}" type="datetime1">
              <a:rPr lang="zh-CN" altLang="en-US"/>
              <a:pPr>
                <a:defRPr/>
              </a:pPr>
              <a:t>2019/10/7</a:t>
            </a:fld>
            <a:r>
              <a:rPr lang="en-US" altLang="zh-CN"/>
              <a:t>    </a:t>
            </a:r>
            <a:fld id="{0D79E780-8C19-42DE-992B-C0CCA7317FC9}" type="datetime10">
              <a:rPr lang="zh-CN" altLang="en-US"/>
              <a:pPr>
                <a:defRPr/>
              </a:pPr>
              <a:t>00:22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A22F6B2-C573-4141-B80B-2C8DFE828F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|</a:t>
            </a:r>
            <a:r>
              <a:rPr lang="zh-CN" altLang="en-US"/>
              <a:t>操作系统引论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683DBB5-9155-4468-B350-D22B71CE27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fld id="{4954CF0A-E828-4178-BDEA-1939725187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98555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B0F61B08-2CD8-4FCE-802A-49FFF05548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EA41CBC2-2DB7-4D95-878A-8AD72E5BD833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629814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764FC1C4-EEE8-4060-85B5-208D23F64BE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4000" y="1287463"/>
            <a:ext cx="8636000" cy="4838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1790BB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>
              <a:defRPr/>
            </a:pPr>
            <a:endParaRPr kumimoji="0"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725A9-7A6D-4BE4-B73B-183DEF713496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文件系统              </a:t>
            </a:r>
            <a:fld id="{3ADC308F-3021-4E45-904A-C76DB5FC6ED9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en-US" altLang="zh-CN" sz="2000" dirty="0">
                <a:solidFill>
                  <a:srgbClr val="9900CC"/>
                </a:solidFill>
              </a:rPr>
              <a:t>                                      CUIT</a:t>
            </a:r>
            <a:endParaRPr kumimoji="0" lang="zh-CN" altLang="en-US" sz="2000" dirty="0">
              <a:solidFill>
                <a:srgbClr val="9900C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0829"/>
            <a:ext cx="6414940" cy="1136559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6887"/>
            <a:ext cx="8229600" cy="4759276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811458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3529E9C4-F9CA-4E25-8964-CADE45982E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39F9E7C5-F45D-4566-BDB0-4AFF1B04BAE4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10857423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77E9F7-D43B-4161-8D54-0C8C3A6E53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4BF5A051-A88C-44FC-8BDB-283491DBFC3F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33130833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>
            <a:extLst>
              <a:ext uri="{FF2B5EF4-FFF2-40B4-BE49-F238E27FC236}">
                <a16:creationId xmlns:a16="http://schemas.microsoft.com/office/drawing/2014/main" id="{965B7E51-32B0-4A89-AFD7-7D5F90A90518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C99F1358-7A24-4B8C-B0C8-59A9E9E6A7EB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037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070029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>
            <a:extLst>
              <a:ext uri="{FF2B5EF4-FFF2-40B4-BE49-F238E27FC236}">
                <a16:creationId xmlns:a16="http://schemas.microsoft.com/office/drawing/2014/main" id="{3FBC35AE-C25C-4580-8D02-ECF23A7879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02D87211-B9AC-4C78-900E-F1513A4870AB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38976470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E4D91-10E1-467E-B79F-47FC73FA54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C6EC31C4-3D65-42EF-9998-D931E521020E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5107339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C38BE3-E288-491B-9A71-C76800C29C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9DC84636-5ABE-46B5-8620-269602797F7A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344591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793965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838200"/>
            <a:ext cx="3446462" cy="5294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1550" y="838200"/>
            <a:ext cx="3448050" cy="5294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C673726-6D5F-4FAC-85DF-ACA6867FD6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CF59F-0ED4-4781-AA5E-2620FDCCADBF}" type="datetime1">
              <a:rPr lang="zh-CN" altLang="en-US"/>
              <a:pPr>
                <a:defRPr/>
              </a:pPr>
              <a:t>2019/10/7</a:t>
            </a:fld>
            <a:r>
              <a:rPr lang="en-US" altLang="zh-CN"/>
              <a:t>    </a:t>
            </a:r>
            <a:r>
              <a:rPr lang="zh-CN" altLang="zh-CN"/>
              <a:t>10:56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359B355-D03F-45EB-B47F-8AD03F5E98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操作系统</a:t>
            </a:r>
            <a:r>
              <a:rPr lang="en-US" altLang="zh-CN" dirty="0"/>
              <a:t>-</a:t>
            </a:r>
            <a:r>
              <a:rPr lang="zh-CN" altLang="en-US" dirty="0"/>
              <a:t>调度与死锁        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fld id="{46CF3431-28D1-4ECC-85A9-AA09C1510C2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E8B62CB-3C57-48C5-8618-9B99A797E7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089106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617538"/>
            <a:ext cx="7793037" cy="5514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2369B75-1028-46B1-9477-10740C9624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1C4D6-C61D-48DB-AF42-5D9B77505A83}" type="datetime1">
              <a:rPr lang="zh-CN" altLang="en-US"/>
              <a:pPr>
                <a:defRPr/>
              </a:pPr>
              <a:t>2019/10/7</a:t>
            </a:fld>
            <a:r>
              <a:rPr lang="en-US" altLang="zh-CN"/>
              <a:t>    </a:t>
            </a:r>
            <a:r>
              <a:rPr lang="zh-CN" altLang="zh-CN"/>
              <a:t>10:56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2F28986-D0AF-48A5-B6A1-9DBA3F385A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</a:t>
            </a:r>
            <a:r>
              <a:rPr lang="en-US" altLang="zh-CN"/>
              <a:t>|</a:t>
            </a:r>
            <a:r>
              <a:rPr lang="zh-CN" altLang="en-US"/>
              <a:t>调度与死锁</a:t>
            </a:r>
          </a:p>
          <a:p>
            <a:pPr>
              <a:defRPr/>
            </a:pPr>
            <a:endParaRPr lang="zh-CN" altLang="en-US"/>
          </a:p>
          <a:p>
            <a:pPr>
              <a:defRPr/>
            </a:pPr>
            <a:fld id="{F6F12095-F9AB-4ACA-9F0B-1C18CC5687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025C5BD-3AE2-4E0C-A849-94BA229653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654669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698420AF-E983-4C20-A77C-0CC752A7CF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C3707D90-F8F9-4405-91B9-BFE6D069B043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35450275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5">
            <a:extLst>
              <a:ext uri="{FF2B5EF4-FFF2-40B4-BE49-F238E27FC236}">
                <a16:creationId xmlns:a16="http://schemas.microsoft.com/office/drawing/2014/main" id="{435A433D-2B89-4861-9A75-C3EC7218E2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4000" y="1287463"/>
            <a:ext cx="8636000" cy="4838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1790BB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/>
            <a:endParaRPr kumimoji="0"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63CC0-506B-4B8E-8EBA-248C3B94AB35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–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设备管理             </a:t>
            </a:r>
            <a:fld id="{DDE57272-9809-4013-862F-06891AD81334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endParaRPr kumimoji="0" lang="zh-CN" altLang="en-US" sz="2000" dirty="0">
              <a:solidFill>
                <a:srgbClr val="9900C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0829"/>
            <a:ext cx="6414940" cy="1136559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6887"/>
            <a:ext cx="8229600" cy="4759276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599697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210E69DE-8AFA-49B6-BC0B-E7F17E5A80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BB3BF46D-CFB0-47A3-A0C3-0C4B50417ECC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33970931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67E191-3AFB-49CB-B553-00DED84746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54EDFD3C-F144-4848-9F23-E52AA366F3F1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22658623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>
            <a:extLst>
              <a:ext uri="{FF2B5EF4-FFF2-40B4-BE49-F238E27FC236}">
                <a16:creationId xmlns:a16="http://schemas.microsoft.com/office/drawing/2014/main" id="{9E34AC5F-8415-4103-8540-FC356D4BC088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DBE9C04C-EBE5-4735-AB3D-C5E9481549CA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037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78534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>
            <a:extLst>
              <a:ext uri="{FF2B5EF4-FFF2-40B4-BE49-F238E27FC236}">
                <a16:creationId xmlns:a16="http://schemas.microsoft.com/office/drawing/2014/main" id="{E1407B64-AF78-4C50-BD15-2257E3994B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A6AB99DE-E260-451C-815C-9899765BD324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4419147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4E9632-33C0-4F8D-8F67-2DB3A5E29A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C9DAD3DD-85FF-46D7-AFCF-0F6A054F8014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21073640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4A8252-14E2-46AC-A469-04A460DEB6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3C6EF5E8-80D4-4909-A937-5D6327D7BE9B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29719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6166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3360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36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29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23906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7355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image" Target="../media/image7.jpe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36.xml"/><Relationship Id="rId10" Type="http://schemas.openxmlformats.org/officeDocument/2006/relationships/image" Target="../media/image7.jpeg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6" descr="CampusMon">
            <a:extLst>
              <a:ext uri="{FF2B5EF4-FFF2-40B4-BE49-F238E27FC236}">
                <a16:creationId xmlns:a16="http://schemas.microsoft.com/office/drawing/2014/main" id="{EBDD816A-46D5-46A3-AAD0-AFD72FF9D4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lum bright="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5035550"/>
            <a:ext cx="237648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47" descr="H_Mon_noTag_CMYK">
            <a:extLst>
              <a:ext uri="{FF2B5EF4-FFF2-40B4-BE49-F238E27FC236}">
                <a16:creationId xmlns:a16="http://schemas.microsoft.com/office/drawing/2014/main" id="{1F31C563-026B-4416-BAE7-05B0A1BBD7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lum bright="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425" y="4910138"/>
            <a:ext cx="2155825" cy="5572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028" name="Picture 142" descr="gggg">
            <a:extLst>
              <a:ext uri="{FF2B5EF4-FFF2-40B4-BE49-F238E27FC236}">
                <a16:creationId xmlns:a16="http://schemas.microsoft.com/office/drawing/2014/main" id="{083BEDEA-B716-490C-8FCB-FB124BD7BD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45" descr="어두운 상향 대각선">
            <a:extLst>
              <a:ext uri="{FF2B5EF4-FFF2-40B4-BE49-F238E27FC236}">
                <a16:creationId xmlns:a16="http://schemas.microsoft.com/office/drawing/2014/main" id="{27E3146E-6D08-464B-BDC7-7C425E19EB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540000"/>
            <a:ext cx="9144000" cy="1960563"/>
          </a:xfrm>
          <a:prstGeom prst="rect">
            <a:avLst/>
          </a:prstGeom>
          <a:pattFill prst="dkUpDiag">
            <a:fgClr>
              <a:srgbClr val="B2B2B2">
                <a:alpha val="47842"/>
              </a:srgbClr>
            </a:fgClr>
            <a:bgClr>
              <a:schemeClr val="bg1">
                <a:alpha val="47842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algn="r" eaLnBrk="1" latinLnBrk="1" hangingPunct="1">
              <a:defRPr/>
            </a:pPr>
            <a:endParaRPr lang="zh-CN" altLang="en-US">
              <a:cs typeface="+mn-cs"/>
            </a:endParaRPr>
          </a:p>
        </p:txBody>
      </p:sp>
      <p:pic>
        <p:nvPicPr>
          <p:cNvPr id="1030" name="Picture 143" descr="sdrfsf">
            <a:extLst>
              <a:ext uri="{FF2B5EF4-FFF2-40B4-BE49-F238E27FC236}">
                <a16:creationId xmlns:a16="http://schemas.microsoft.com/office/drawing/2014/main" id="{363D355B-566E-4411-863A-0C7E73FE90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9144000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50" descr="2">
            <a:extLst>
              <a:ext uri="{FF2B5EF4-FFF2-40B4-BE49-F238E27FC236}">
                <a16:creationId xmlns:a16="http://schemas.microsoft.com/office/drawing/2014/main" id="{80216E9E-0E1A-47C5-814E-747F5D5D72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173163"/>
            <a:ext cx="4067175" cy="297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图片 3">
            <a:extLst>
              <a:ext uri="{FF2B5EF4-FFF2-40B4-BE49-F238E27FC236}">
                <a16:creationId xmlns:a16="http://schemas.microsoft.com/office/drawing/2014/main" id="{24B3752B-4FE6-4BEF-AFCC-DA0BCE39AD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49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HY강B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  <a:cs typeface="HY강B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  <a:cs typeface="HY강B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  <a:cs typeface="HY강B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  <a:cs typeface="HY강B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HY강B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HY강B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HY강B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HY강B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HY강B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9" descr="Untitled-1">
            <a:extLst>
              <a:ext uri="{FF2B5EF4-FFF2-40B4-BE49-F238E27FC236}">
                <a16:creationId xmlns:a16="http://schemas.microsoft.com/office/drawing/2014/main" id="{BC3AA172-E38B-46FA-819F-CAC5729AD2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53" descr="esedded">
            <a:extLst>
              <a:ext uri="{FF2B5EF4-FFF2-40B4-BE49-F238E27FC236}">
                <a16:creationId xmlns:a16="http://schemas.microsoft.com/office/drawing/2014/main" id="{14523EA2-B546-4AB9-950F-F067456256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13" y="0"/>
            <a:ext cx="2782887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1" descr="어두운 상향 대각선">
            <a:extLst>
              <a:ext uri="{FF2B5EF4-FFF2-40B4-BE49-F238E27FC236}">
                <a16:creationId xmlns:a16="http://schemas.microsoft.com/office/drawing/2014/main" id="{BE4EB95E-AF54-47E1-882E-BB27C4BA9F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pattFill prst="dkUpDiag">
            <a:fgClr>
              <a:srgbClr val="B2B2B2">
                <a:alpha val="47842"/>
              </a:srgbClr>
            </a:fgClr>
            <a:bgClr>
              <a:schemeClr val="bg1">
                <a:alpha val="47842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algn="r" eaLnBrk="1" latinLnBrk="1" hangingPunct="1">
              <a:defRPr/>
            </a:pPr>
            <a:endParaRPr lang="zh-CN" altLang="en-US">
              <a:cs typeface="+mn-cs"/>
            </a:endParaRPr>
          </a:p>
        </p:txBody>
      </p:sp>
      <p:grpSp>
        <p:nvGrpSpPr>
          <p:cNvPr id="2053" name="Group 12">
            <a:extLst>
              <a:ext uri="{FF2B5EF4-FFF2-40B4-BE49-F238E27FC236}">
                <a16:creationId xmlns:a16="http://schemas.microsoft.com/office/drawing/2014/main" id="{4811B497-FF2B-4638-8F89-CF6378BA859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46138" y="157163"/>
            <a:ext cx="719137" cy="719137"/>
            <a:chOff x="2078" y="1680"/>
            <a:chExt cx="1615" cy="1615"/>
          </a:xfrm>
        </p:grpSpPr>
        <p:sp>
          <p:nvSpPr>
            <p:cNvPr id="2055" name="Oval 13">
              <a:extLst>
                <a:ext uri="{FF2B5EF4-FFF2-40B4-BE49-F238E27FC236}">
                  <a16:creationId xmlns:a16="http://schemas.microsoft.com/office/drawing/2014/main" id="{E5FBE372-34EA-42C2-A9FA-C453C7264D05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9pPr>
            </a:lstStyle>
            <a:p>
              <a:pPr algn="r" eaLnBrk="1" latin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056" name="Oval 14">
              <a:extLst>
                <a:ext uri="{FF2B5EF4-FFF2-40B4-BE49-F238E27FC236}">
                  <a16:creationId xmlns:a16="http://schemas.microsoft.com/office/drawing/2014/main" id="{89632267-F4EB-4005-AFC6-E6A42021C9A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171" y="1773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9pPr>
            </a:lstStyle>
            <a:p>
              <a:pPr algn="r" eaLnBrk="1" latin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063" name="Oval 15">
              <a:extLst>
                <a:ext uri="{FF2B5EF4-FFF2-40B4-BE49-F238E27FC236}">
                  <a16:creationId xmlns:a16="http://schemas.microsoft.com/office/drawing/2014/main" id="{1F2E6D57-0998-43D9-BD24-69EABC3A212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253" y="1855"/>
              <a:ext cx="1262" cy="1266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r" eaLnBrk="1" latinLnBrk="1" hangingPunct="1">
                <a:defRPr/>
              </a:pPr>
              <a:endParaRPr lang="zh-CN" altLang="en-US">
                <a:latin typeface="HY강B" pitchFamily="18" charset="-127"/>
                <a:ea typeface="HY강B" pitchFamily="18" charset="-127"/>
                <a:cs typeface="+mn-cs"/>
              </a:endParaRPr>
            </a:p>
          </p:txBody>
        </p:sp>
        <p:sp>
          <p:nvSpPr>
            <p:cNvPr id="2058" name="Oval 16">
              <a:extLst>
                <a:ext uri="{FF2B5EF4-FFF2-40B4-BE49-F238E27FC236}">
                  <a16:creationId xmlns:a16="http://schemas.microsoft.com/office/drawing/2014/main" id="{F228607D-4AE5-45D8-9E7D-9CBC9E19B64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253" y="1855"/>
              <a:ext cx="1262" cy="1266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9pPr>
            </a:lstStyle>
            <a:p>
              <a:pPr algn="r" eaLnBrk="1" latin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065" name="Oval 17">
              <a:extLst>
                <a:ext uri="{FF2B5EF4-FFF2-40B4-BE49-F238E27FC236}">
                  <a16:creationId xmlns:a16="http://schemas.microsoft.com/office/drawing/2014/main" id="{533DEAE8-6E28-46D4-8059-E830B617F5B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338" y="1940"/>
              <a:ext cx="1094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r" eaLnBrk="1" latinLnBrk="1" hangingPunct="1">
                <a:defRPr/>
              </a:pPr>
              <a:endParaRPr lang="zh-CN" altLang="en-US">
                <a:latin typeface="HY강B" pitchFamily="18" charset="-127"/>
                <a:ea typeface="HY강B" pitchFamily="18" charset="-127"/>
                <a:cs typeface="+mn-cs"/>
              </a:endParaRPr>
            </a:p>
          </p:txBody>
        </p:sp>
        <p:sp>
          <p:nvSpPr>
            <p:cNvPr id="2060" name="Oval 18">
              <a:extLst>
                <a:ext uri="{FF2B5EF4-FFF2-40B4-BE49-F238E27FC236}">
                  <a16:creationId xmlns:a16="http://schemas.microsoft.com/office/drawing/2014/main" id="{65C5AA5E-0A97-4619-9EED-7A2C4091196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338" y="1940"/>
              <a:ext cx="1094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9pPr>
            </a:lstStyle>
            <a:p>
              <a:pPr algn="r" eaLnBrk="1" latinLnBrk="1" hangingPunct="1"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2054" name="AutoShape 22">
            <a:extLst>
              <a:ext uri="{FF2B5EF4-FFF2-40B4-BE49-F238E27FC236}">
                <a16:creationId xmlns:a16="http://schemas.microsoft.com/office/drawing/2014/main" id="{3ABBAA1A-32A4-48E8-9215-2771DE962F1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3538" y="1873250"/>
            <a:ext cx="8447087" cy="41497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1790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algn="r" eaLnBrk="1" latinLnBrk="1" hangingPunct="1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13" name="页脚占位符 4">
            <a:extLst>
              <a:ext uri="{FF2B5EF4-FFF2-40B4-BE49-F238E27FC236}">
                <a16:creationId xmlns:a16="http://schemas.microsoft.com/office/drawing/2014/main" id="{41032C8C-B2C0-49C3-A36C-CB8C2929F647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66F3DB6C-CFE4-4CE9-96B2-85A71645AA6A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HY강B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  <a:cs typeface="HY강B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  <a:cs typeface="HY강B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  <a:cs typeface="HY강B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  <a:cs typeface="HY강B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HY강B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HY강B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HY강B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HY강B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HY강B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9" descr="Untitled-1">
            <a:extLst>
              <a:ext uri="{FF2B5EF4-FFF2-40B4-BE49-F238E27FC236}">
                <a16:creationId xmlns:a16="http://schemas.microsoft.com/office/drawing/2014/main" id="{61674689-DBEC-46C1-A1C6-7B5B941376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53" descr="esedded">
            <a:extLst>
              <a:ext uri="{FF2B5EF4-FFF2-40B4-BE49-F238E27FC236}">
                <a16:creationId xmlns:a16="http://schemas.microsoft.com/office/drawing/2014/main" id="{2271733B-6587-46B3-913D-48D0B624B8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13" y="0"/>
            <a:ext cx="2782887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51" descr="어두운 상향 대각선">
            <a:extLst>
              <a:ext uri="{FF2B5EF4-FFF2-40B4-BE49-F238E27FC236}">
                <a16:creationId xmlns:a16="http://schemas.microsoft.com/office/drawing/2014/main" id="{7ED28A1C-51C1-466E-A046-0ECD851778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pattFill prst="dkUpDiag">
            <a:fgClr>
              <a:srgbClr val="B2B2B2">
                <a:alpha val="47842"/>
              </a:srgbClr>
            </a:fgClr>
            <a:bgClr>
              <a:schemeClr val="bg1">
                <a:alpha val="47842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algn="r" eaLnBrk="1" latinLnBrk="1" hangingPunct="1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FA940-DA6C-41A4-A457-3AFDED982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0"/>
              </a:spcBef>
              <a:buClrTx/>
              <a:buFont typeface="Wingdings" panose="05000000000000000000" pitchFamily="2" charset="2"/>
              <a:buNone/>
              <a:defRPr kumimoji="0" sz="2000" b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0B18CAC2-100B-4565-86B6-F261ED8B9F58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66" r:id="rId2"/>
    <p:sldLayoutId id="2147483752" r:id="rId3"/>
    <p:sldLayoutId id="2147483753" r:id="rId4"/>
    <p:sldLayoutId id="2147483767" r:id="rId5"/>
    <p:sldLayoutId id="2147483754" r:id="rId6"/>
    <p:sldLayoutId id="2147483755" r:id="rId7"/>
    <p:sldLayoutId id="2147483756" r:id="rId8"/>
    <p:sldLayoutId id="2147483768" r:id="rId9"/>
    <p:sldLayoutId id="2147483769" r:id="rId10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9" descr="Untitled-1">
            <a:extLst>
              <a:ext uri="{FF2B5EF4-FFF2-40B4-BE49-F238E27FC236}">
                <a16:creationId xmlns:a16="http://schemas.microsoft.com/office/drawing/2014/main" id="{27C33B14-6703-4757-8457-7D885548C3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53" descr="esedded">
            <a:extLst>
              <a:ext uri="{FF2B5EF4-FFF2-40B4-BE49-F238E27FC236}">
                <a16:creationId xmlns:a16="http://schemas.microsoft.com/office/drawing/2014/main" id="{37DD9094-13E4-4945-A2F8-F79D9AA88F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13" y="0"/>
            <a:ext cx="2782887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51" descr="어두운 상향 대각선">
            <a:extLst>
              <a:ext uri="{FF2B5EF4-FFF2-40B4-BE49-F238E27FC236}">
                <a16:creationId xmlns:a16="http://schemas.microsoft.com/office/drawing/2014/main" id="{DFC531BB-864F-46A8-B652-569ED67F73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pattFill prst="dkUpDiag">
            <a:fgClr>
              <a:srgbClr val="B2B2B2">
                <a:alpha val="47842"/>
              </a:srgbClr>
            </a:fgClr>
            <a:bgClr>
              <a:schemeClr val="bg1">
                <a:alpha val="47842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algn="r" eaLnBrk="1" latinLnBrk="1" hangingPunct="1"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FA940-DA6C-41A4-A457-3AFDED982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0"/>
              </a:spcBef>
              <a:buClrTx/>
              <a:buFont typeface="Wingdings" panose="05000000000000000000" pitchFamily="2" charset="2"/>
              <a:buNone/>
              <a:defRPr kumimoji="0" sz="2000" b="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AABA462A-A613-4C1F-ADD7-2DEFC7292D0B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256095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5.e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7">
            <a:extLst>
              <a:ext uri="{FF2B5EF4-FFF2-40B4-BE49-F238E27FC236}">
                <a16:creationId xmlns:a16="http://schemas.microsoft.com/office/drawing/2014/main" id="{90D9F1F6-762F-4497-871A-ACD2C5697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2365375"/>
            <a:ext cx="70294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/>
            <a:r>
              <a:rPr kumimoji="0" lang="zh-CN" altLang="en-US" sz="3600" dirty="0">
                <a:solidFill>
                  <a:srgbClr val="00339A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       文件系统</a:t>
            </a:r>
            <a:endParaRPr kumimoji="0" lang="en-US" altLang="zh-CN" sz="3600" dirty="0">
              <a:solidFill>
                <a:srgbClr val="00339A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 eaLnBrk="1" hangingPunct="1"/>
            <a:r>
              <a:rPr kumimoji="0" lang="en-US" altLang="zh-CN" sz="3600" dirty="0">
                <a:solidFill>
                  <a:srgbClr val="00339A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Chapter 7   File System</a:t>
            </a:r>
            <a:endParaRPr kumimoji="0" lang="zh-CN" altLang="en-US" sz="3600" dirty="0">
              <a:solidFill>
                <a:srgbClr val="00339A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92E73-B07D-4124-B06E-20F59A9A8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C71DFF-6F39-42BA-96A1-E90D48C44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1" name="Picture 2050" descr="12_1">
            <a:extLst>
              <a:ext uri="{FF2B5EF4-FFF2-40B4-BE49-F238E27FC236}">
                <a16:creationId xmlns:a16="http://schemas.microsoft.com/office/drawing/2014/main" id="{9D0D0903-5E0D-45E5-A8AE-71A9F9D01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988"/>
            <a:ext cx="7848600" cy="674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2054">
            <a:extLst>
              <a:ext uri="{FF2B5EF4-FFF2-40B4-BE49-F238E27FC236}">
                <a16:creationId xmlns:a16="http://schemas.microsoft.com/office/drawing/2014/main" id="{6A7B04BE-F06F-46C8-A3A4-E19B8DF27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324600"/>
            <a:ext cx="2590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67053-FDA2-4A3F-BD46-511EBCD4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	</a:t>
            </a:r>
            <a:r>
              <a:rPr lang="zh-CN" altLang="en-US" dirty="0"/>
              <a:t>文件系统的概念</a:t>
            </a: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8F14F0A2-95AD-4260-853D-5E8CC756B5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/>
              <a:t> </a:t>
            </a:r>
            <a:r>
              <a:rPr lang="zh-CN" altLang="en-US" dirty="0"/>
              <a:t>文件操作和使用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dirty="0"/>
              <a:t>对记录的操作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dirty="0"/>
              <a:t>对文件的操作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dirty="0"/>
              <a:t>设置和修改用户对文件的存取权限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dirty="0"/>
              <a:t>建立，改变和删除目录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dirty="0"/>
              <a:t>文件共享和设置访问路径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dirty="0"/>
              <a:t>文件的创建，</a:t>
            </a:r>
            <a:r>
              <a:rPr lang="zh-CN" altLang="en-US" dirty="0">
                <a:solidFill>
                  <a:srgbClr val="FF0000"/>
                </a:solidFill>
              </a:rPr>
              <a:t>打开</a:t>
            </a:r>
            <a:r>
              <a:rPr lang="zh-CN" altLang="en-US" dirty="0"/>
              <a:t>，读写，</a:t>
            </a:r>
            <a:r>
              <a:rPr lang="zh-CN" altLang="en-US" dirty="0">
                <a:solidFill>
                  <a:srgbClr val="FF0000"/>
                </a:solidFill>
              </a:rPr>
              <a:t>关闭</a:t>
            </a:r>
            <a:r>
              <a:rPr lang="zh-CN" altLang="en-US" dirty="0"/>
              <a:t>和删除和设置读</a:t>
            </a:r>
            <a:r>
              <a:rPr lang="en-US" altLang="zh-CN" dirty="0"/>
              <a:t>/</a:t>
            </a:r>
            <a:r>
              <a:rPr lang="zh-CN" altLang="en-US" dirty="0"/>
              <a:t>写位置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F8242812-EA52-4011-A9A8-930468EABE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7.2	</a:t>
            </a:r>
            <a:r>
              <a:rPr lang="zh-CN" altLang="en-US" dirty="0"/>
              <a:t>文件的逻辑结构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5B028CCE-A0DD-4E08-BDE9-28D5EDA4F1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 </a:t>
            </a:r>
            <a:r>
              <a:rPr lang="zh-CN" altLang="en-US"/>
              <a:t>文件的逻辑结构（文件的组织）：从用户角度看到的文件的全貌，也就是它的记录结构。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/>
              <a:t>文件的物理结构（文件的存储结构）：文件在外存上的存储组织形式。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AC61B-D65F-45E1-8C4F-5E604094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	</a:t>
            </a:r>
            <a:r>
              <a:rPr lang="zh-CN" altLang="en-US" dirty="0"/>
              <a:t>文件的逻辑结构</a:t>
            </a: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26F28F24-77AA-4336-8C67-C0AF2E1252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/>
              <a:t> </a:t>
            </a:r>
            <a:r>
              <a:rPr lang="zh-CN" altLang="en-US"/>
              <a:t>逻辑结构的类型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/>
              <a:t>选取文件的逻辑结构应遵循的原则：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/>
              <a:t>修改时少变动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/>
              <a:t>便于查找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/>
              <a:t>占据最小的存储空间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/>
              <a:t>便于用户操作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/>
              <a:t>文件逻辑结构的类型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/>
              <a:t>流式文件：它是有序字符的集合，文件长度等于该文件所包含的字符数。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26858B0-AD92-4456-B3CC-E58C70320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	</a:t>
            </a:r>
            <a:r>
              <a:rPr lang="zh-CN" altLang="en-US" dirty="0"/>
              <a:t>文件的逻辑结构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DA2008-C70C-4B9C-8D94-13ECB913A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zh-CN" altLang="en-US" dirty="0"/>
              <a:t>顺序文件</a:t>
            </a:r>
          </a:p>
          <a:p>
            <a:endParaRPr lang="zh-CN" altLang="en-US" dirty="0"/>
          </a:p>
        </p:txBody>
      </p:sp>
      <p:pic>
        <p:nvPicPr>
          <p:cNvPr id="16387" name="Picture 1026" descr="12_3a">
            <a:extLst>
              <a:ext uri="{FF2B5EF4-FFF2-40B4-BE49-F238E27FC236}">
                <a16:creationId xmlns:a16="http://schemas.microsoft.com/office/drawing/2014/main" id="{A136BCBA-D755-40A3-88DC-B9283A7C3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866" y="1954234"/>
            <a:ext cx="6053591" cy="564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6B2A7-4490-453B-A47D-BF491FCE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	</a:t>
            </a:r>
            <a:r>
              <a:rPr lang="zh-CN" altLang="en-US" dirty="0"/>
              <a:t>文件的逻辑结构</a:t>
            </a:r>
          </a:p>
        </p:txBody>
      </p:sp>
      <p:sp>
        <p:nvSpPr>
          <p:cNvPr id="17411" name="Rectangle 4">
            <a:extLst>
              <a:ext uri="{FF2B5EF4-FFF2-40B4-BE49-F238E27FC236}">
                <a16:creationId xmlns:a16="http://schemas.microsoft.com/office/drawing/2014/main" id="{17E7DC70-BAC9-471E-94F9-425404B69E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>
              <a:spcBef>
                <a:spcPct val="50000"/>
              </a:spcBef>
            </a:pPr>
            <a:r>
              <a:rPr lang="zh-CN" altLang="en-US" dirty="0"/>
              <a:t>顺序文件</a:t>
            </a:r>
          </a:p>
          <a:p>
            <a:pPr lvl="3" eaLnBrk="1" hangingPunct="1">
              <a:spcBef>
                <a:spcPct val="50000"/>
              </a:spcBef>
            </a:pPr>
            <a:r>
              <a:rPr lang="zh-CN" altLang="en-US" dirty="0"/>
              <a:t>连续结构：按记录生成的先后顺序连续排列的逻辑结构。</a:t>
            </a:r>
          </a:p>
          <a:p>
            <a:pPr lvl="3" eaLnBrk="1" hangingPunct="1">
              <a:spcBef>
                <a:spcPct val="50000"/>
              </a:spcBef>
            </a:pPr>
            <a:r>
              <a:rPr lang="zh-CN" altLang="en-US" dirty="0"/>
              <a:t>顺序结构：把文件中的键按规定的顺序排列起来。</a:t>
            </a:r>
          </a:p>
        </p:txBody>
      </p:sp>
      <p:pic>
        <p:nvPicPr>
          <p:cNvPr id="17412" name="Picture 5" descr="12_3b">
            <a:extLst>
              <a:ext uri="{FF2B5EF4-FFF2-40B4-BE49-F238E27FC236}">
                <a16:creationId xmlns:a16="http://schemas.microsoft.com/office/drawing/2014/main" id="{B3EFF7D7-6E5E-4F46-9FB7-A18F8FF49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95600"/>
            <a:ext cx="6019800" cy="561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8284E-BC96-4C45-9FD0-A20D57D1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	</a:t>
            </a:r>
            <a:r>
              <a:rPr lang="zh-CN" altLang="en-US" dirty="0"/>
              <a:t>文件的逻辑结构</a:t>
            </a:r>
          </a:p>
        </p:txBody>
      </p:sp>
      <p:sp>
        <p:nvSpPr>
          <p:cNvPr id="18435" name="Rectangle 4">
            <a:extLst>
              <a:ext uri="{FF2B5EF4-FFF2-40B4-BE49-F238E27FC236}">
                <a16:creationId xmlns:a16="http://schemas.microsoft.com/office/drawing/2014/main" id="{ACC401B3-5709-45A6-B011-0DF822E964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/>
              <a:t>索引文件：把记录按键和记录名排列成行列式结构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/>
              <a:t>		</a:t>
            </a:r>
            <a:r>
              <a:rPr lang="en-US" altLang="zh-CN" sz="2400"/>
              <a:t>R1		R2	</a:t>
            </a:r>
            <a:r>
              <a:rPr lang="en-US" altLang="zh-CN" sz="2400">
                <a:latin typeface="Times New Roman" panose="02020603050405020304" pitchFamily="18" charset="0"/>
              </a:rPr>
              <a:t>……</a:t>
            </a:r>
            <a:r>
              <a:rPr lang="en-US" altLang="zh-CN" sz="2400"/>
              <a:t>		Rn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K1	1		0	</a:t>
            </a:r>
            <a:r>
              <a:rPr lang="en-US" altLang="zh-CN" sz="2400">
                <a:latin typeface="Times New Roman" panose="02020603050405020304" pitchFamily="18" charset="0"/>
              </a:rPr>
              <a:t>……</a:t>
            </a:r>
            <a:r>
              <a:rPr lang="en-US" altLang="zh-CN" sz="2400"/>
              <a:t>		1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K2	0		1	</a:t>
            </a:r>
            <a:r>
              <a:rPr lang="en-US" altLang="zh-CN" sz="2400">
                <a:latin typeface="Times New Roman" panose="02020603050405020304" pitchFamily="18" charset="0"/>
              </a:rPr>
              <a:t>……</a:t>
            </a:r>
            <a:r>
              <a:rPr lang="en-US" altLang="zh-CN" sz="2400"/>
              <a:t>		0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……</a:t>
            </a:r>
            <a:endParaRPr lang="en-US" altLang="zh-CN" sz="240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Km	1		1	</a:t>
            </a:r>
            <a:r>
              <a:rPr lang="en-US" altLang="zh-CN" sz="2400">
                <a:latin typeface="Times New Roman" panose="02020603050405020304" pitchFamily="18" charset="0"/>
              </a:rPr>
              <a:t>……</a:t>
            </a:r>
            <a:r>
              <a:rPr lang="en-US" altLang="zh-CN" sz="2400"/>
              <a:t>		1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40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1</a:t>
            </a:r>
            <a:r>
              <a:rPr lang="zh-CN" altLang="en-US" sz="2400"/>
              <a:t>：键 </a:t>
            </a:r>
            <a:r>
              <a:rPr lang="en-US" altLang="zh-CN" sz="2400"/>
              <a:t>Ki </a:t>
            </a:r>
            <a:r>
              <a:rPr lang="zh-CN" altLang="en-US" sz="2400"/>
              <a:t>在记录 </a:t>
            </a:r>
            <a:r>
              <a:rPr lang="en-US" altLang="zh-CN" sz="2400"/>
              <a:t>Rj </a:t>
            </a:r>
            <a:r>
              <a:rPr lang="zh-CN" altLang="en-US" sz="2400"/>
              <a:t>中		</a:t>
            </a:r>
            <a:endParaRPr lang="en-US" altLang="zh-CN" sz="240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0</a:t>
            </a:r>
            <a:r>
              <a:rPr lang="zh-CN" altLang="en-US" sz="2400"/>
              <a:t>：不在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91CB7-AC4E-4F94-94BC-F2EBA738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	</a:t>
            </a:r>
            <a:r>
              <a:rPr lang="zh-CN" altLang="en-US" dirty="0"/>
              <a:t>文件的逻辑结构</a:t>
            </a:r>
          </a:p>
        </p:txBody>
      </p:sp>
      <p:sp>
        <p:nvSpPr>
          <p:cNvPr id="19459" name="Rectangle 4">
            <a:extLst>
              <a:ext uri="{FF2B5EF4-FFF2-40B4-BE49-F238E27FC236}">
                <a16:creationId xmlns:a16="http://schemas.microsoft.com/office/drawing/2014/main" id="{E56695A2-3519-4349-92E2-F6DBB87875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/>
              <a:t>以键</a:t>
            </a:r>
            <a:r>
              <a:rPr lang="en-US" altLang="zh-CN"/>
              <a:t>Ki </a:t>
            </a:r>
            <a:r>
              <a:rPr lang="zh-CN" altLang="en-US"/>
              <a:t>为队首，以包含键</a:t>
            </a:r>
            <a:r>
              <a:rPr lang="en-US" altLang="zh-CN"/>
              <a:t>Ki </a:t>
            </a:r>
            <a:r>
              <a:rPr lang="zh-CN" altLang="en-US"/>
              <a:t>的记录为队列元素来构成一个记录队列。</a:t>
            </a:r>
            <a:endParaRPr lang="en-US" altLang="zh-CN"/>
          </a:p>
          <a:p>
            <a:pPr lvl="2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zh-CN" altLang="en-US"/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K1</a:t>
            </a:r>
            <a:r>
              <a:rPr lang="en-US" altLang="zh-CN" sz="2400">
                <a:latin typeface="Times New Roman" panose="02020603050405020304" pitchFamily="18" charset="0"/>
              </a:rPr>
              <a:t>——</a:t>
            </a:r>
            <a:r>
              <a:rPr lang="en-US" altLang="zh-CN" sz="2400"/>
              <a:t>&gt;Ri</a:t>
            </a:r>
            <a:r>
              <a:rPr lang="en-US" altLang="zh-CN" sz="2400">
                <a:latin typeface="Times New Roman" panose="02020603050405020304" pitchFamily="18" charset="0"/>
              </a:rPr>
              <a:t>——</a:t>
            </a:r>
            <a:r>
              <a:rPr lang="en-US" altLang="zh-CN" sz="2400"/>
              <a:t>&gt;Rj</a:t>
            </a:r>
            <a:r>
              <a:rPr lang="en-US" altLang="zh-CN" sz="2400">
                <a:latin typeface="Times New Roman" panose="02020603050405020304" pitchFamily="18" charset="0"/>
              </a:rPr>
              <a:t>——</a:t>
            </a:r>
            <a:r>
              <a:rPr lang="en-US" altLang="zh-CN" sz="2400"/>
              <a:t>&gt;Rk</a:t>
            </a:r>
            <a:r>
              <a:rPr lang="en-US" altLang="zh-CN" sz="2400">
                <a:latin typeface="Times New Roman" panose="02020603050405020304" pitchFamily="18" charset="0"/>
              </a:rPr>
              <a:t>——</a:t>
            </a:r>
            <a:r>
              <a:rPr lang="en-US" altLang="zh-CN" sz="2400"/>
              <a:t>&gt;</a:t>
            </a:r>
            <a:r>
              <a:rPr lang="en-US" altLang="zh-CN" sz="2400">
                <a:latin typeface="Times New Roman" panose="02020603050405020304" pitchFamily="18" charset="0"/>
              </a:rPr>
              <a:t>……</a:t>
            </a:r>
            <a:endParaRPr lang="en-US" altLang="zh-CN" sz="2400"/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K2</a:t>
            </a:r>
            <a:r>
              <a:rPr lang="en-US" altLang="zh-CN" sz="2400">
                <a:latin typeface="Times New Roman" panose="02020603050405020304" pitchFamily="18" charset="0"/>
              </a:rPr>
              <a:t>——</a:t>
            </a:r>
            <a:r>
              <a:rPr lang="en-US" altLang="zh-CN" sz="2400"/>
              <a:t>&gt;Rl</a:t>
            </a:r>
            <a:r>
              <a:rPr lang="en-US" altLang="zh-CN" sz="2400">
                <a:latin typeface="Times New Roman" panose="02020603050405020304" pitchFamily="18" charset="0"/>
              </a:rPr>
              <a:t>——</a:t>
            </a:r>
            <a:r>
              <a:rPr lang="en-US" altLang="zh-CN" sz="2400"/>
              <a:t>&gt;Rm</a:t>
            </a:r>
            <a:r>
              <a:rPr lang="en-US" altLang="zh-CN" sz="2400">
                <a:latin typeface="Times New Roman" panose="02020603050405020304" pitchFamily="18" charset="0"/>
              </a:rPr>
              <a:t>——</a:t>
            </a:r>
            <a:r>
              <a:rPr lang="en-US" altLang="zh-CN" sz="2400"/>
              <a:t>&gt;Rn</a:t>
            </a:r>
            <a:r>
              <a:rPr lang="en-US" altLang="zh-CN" sz="2400">
                <a:latin typeface="Times New Roman" panose="02020603050405020304" pitchFamily="18" charset="0"/>
              </a:rPr>
              <a:t>——</a:t>
            </a:r>
            <a:r>
              <a:rPr lang="en-US" altLang="zh-CN" sz="2400"/>
              <a:t>&gt;</a:t>
            </a:r>
            <a:r>
              <a:rPr lang="en-US" altLang="zh-CN" sz="2400">
                <a:latin typeface="Times New Roman" panose="02020603050405020304" pitchFamily="18" charset="0"/>
              </a:rPr>
              <a:t>……</a:t>
            </a:r>
            <a:endParaRPr lang="en-US" altLang="zh-CN" sz="2400"/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				</a:t>
            </a:r>
            <a:r>
              <a:rPr lang="en-US" altLang="zh-CN" sz="2400">
                <a:latin typeface="Times New Roman" panose="02020603050405020304" pitchFamily="18" charset="0"/>
              </a:rPr>
              <a:t>……</a:t>
            </a:r>
            <a:endParaRPr lang="en-US" altLang="zh-CN" sz="2400"/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Km</a:t>
            </a:r>
            <a:r>
              <a:rPr lang="en-US" altLang="zh-CN" sz="2400">
                <a:latin typeface="Times New Roman" panose="02020603050405020304" pitchFamily="18" charset="0"/>
              </a:rPr>
              <a:t>——</a:t>
            </a:r>
            <a:r>
              <a:rPr lang="en-US" altLang="zh-CN" sz="2400"/>
              <a:t>&gt;Rx</a:t>
            </a:r>
            <a:r>
              <a:rPr lang="en-US" altLang="zh-CN" sz="2400">
                <a:latin typeface="Times New Roman" panose="02020603050405020304" pitchFamily="18" charset="0"/>
              </a:rPr>
              <a:t>——</a:t>
            </a:r>
            <a:r>
              <a:rPr lang="en-US" altLang="zh-CN" sz="2400"/>
              <a:t>&gt;Ry</a:t>
            </a:r>
            <a:r>
              <a:rPr lang="en-US" altLang="zh-CN" sz="2400">
                <a:latin typeface="Times New Roman" panose="02020603050405020304" pitchFamily="18" charset="0"/>
              </a:rPr>
              <a:t>——</a:t>
            </a:r>
            <a:r>
              <a:rPr lang="en-US" altLang="zh-CN" sz="2400"/>
              <a:t>&gt;Rz</a:t>
            </a:r>
            <a:r>
              <a:rPr lang="en-US" altLang="zh-CN" sz="2400">
                <a:latin typeface="Times New Roman" panose="02020603050405020304" pitchFamily="18" charset="0"/>
              </a:rPr>
              <a:t>——</a:t>
            </a:r>
            <a:r>
              <a:rPr lang="en-US" altLang="zh-CN" sz="2400"/>
              <a:t>&gt;</a:t>
            </a:r>
            <a:r>
              <a:rPr lang="en-US" altLang="zh-CN" sz="2400">
                <a:latin typeface="Times New Roman" panose="02020603050405020304" pitchFamily="18" charset="0"/>
              </a:rPr>
              <a:t>……</a:t>
            </a:r>
            <a:endParaRPr lang="en-US" altLang="zh-CN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0C4D3-9A84-4EDA-9E5B-D92C7DF7E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	</a:t>
            </a:r>
            <a:r>
              <a:rPr lang="zh-CN" altLang="en-US" dirty="0"/>
              <a:t>文件的逻辑结构</a:t>
            </a:r>
          </a:p>
        </p:txBody>
      </p:sp>
      <p:sp>
        <p:nvSpPr>
          <p:cNvPr id="20484" name="Rectangle 10">
            <a:extLst>
              <a:ext uri="{FF2B5EF4-FFF2-40B4-BE49-F238E27FC236}">
                <a16:creationId xmlns:a16="http://schemas.microsoft.com/office/drawing/2014/main" id="{E9FDBD8B-5CD9-4827-9E55-B67B0E95E2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         把含有相同键的记录指针全部指向该键，适合于给定键后的记录搜索。</a:t>
            </a:r>
            <a:endParaRPr lang="zh-CN" altLang="en-US" sz="2800" b="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		</a:t>
            </a:r>
            <a:r>
              <a:rPr lang="en-US" altLang="zh-CN" sz="2800" dirty="0">
                <a:latin typeface="Times New Roman" panose="02020603050405020304" pitchFamily="18" charset="0"/>
              </a:rPr>
              <a:t>K1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					         Ri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	   </a:t>
            </a:r>
            <a:r>
              <a:rPr lang="zh-CN" altLang="en-US" sz="2800" dirty="0">
                <a:latin typeface="Times New Roman" panose="02020603050405020304" pitchFamily="18" charset="0"/>
              </a:rPr>
              <a:t>含</a:t>
            </a:r>
            <a:r>
              <a:rPr lang="en-US" altLang="zh-CN" sz="2800" dirty="0">
                <a:latin typeface="Times New Roman" panose="02020603050405020304" pitchFamily="18" charset="0"/>
              </a:rPr>
              <a:t>K1</a:t>
            </a:r>
            <a:r>
              <a:rPr lang="zh-CN" altLang="en-US" sz="2800" dirty="0">
                <a:latin typeface="Times New Roman" panose="02020603050405020304" pitchFamily="18" charset="0"/>
              </a:rPr>
              <a:t>的记录指针		</a:t>
            </a:r>
            <a:r>
              <a:rPr lang="en-US" altLang="zh-CN" sz="2800" dirty="0" err="1">
                <a:latin typeface="Times New Roman" panose="02020603050405020304" pitchFamily="18" charset="0"/>
              </a:rPr>
              <a:t>Rj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					          </a:t>
            </a:r>
            <a:r>
              <a:rPr lang="en-US" altLang="zh-CN" sz="2800" dirty="0" err="1">
                <a:latin typeface="Times New Roman" panose="02020603050405020304" pitchFamily="18" charset="0"/>
              </a:rPr>
              <a:t>Rk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		……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endParaRPr lang="en-US" altLang="zh-CN" dirty="0"/>
          </a:p>
        </p:txBody>
      </p:sp>
      <p:grpSp>
        <p:nvGrpSpPr>
          <p:cNvPr id="20483" name="Group 11">
            <a:extLst>
              <a:ext uri="{FF2B5EF4-FFF2-40B4-BE49-F238E27FC236}">
                <a16:creationId xmlns:a16="http://schemas.microsoft.com/office/drawing/2014/main" id="{35648D56-116B-462C-962D-2F550A905E41}"/>
              </a:ext>
            </a:extLst>
          </p:cNvPr>
          <p:cNvGrpSpPr>
            <a:grpSpLocks/>
          </p:cNvGrpSpPr>
          <p:nvPr/>
        </p:nvGrpSpPr>
        <p:grpSpPr bwMode="auto">
          <a:xfrm>
            <a:off x="1001486" y="2405742"/>
            <a:ext cx="3733800" cy="3505200"/>
            <a:chOff x="1104" y="864"/>
            <a:chExt cx="2304" cy="2208"/>
          </a:xfrm>
        </p:grpSpPr>
        <p:sp>
          <p:nvSpPr>
            <p:cNvPr id="20486" name="Rectangle 3">
              <a:extLst>
                <a:ext uri="{FF2B5EF4-FFF2-40B4-BE49-F238E27FC236}">
                  <a16:creationId xmlns:a16="http://schemas.microsoft.com/office/drawing/2014/main" id="{C8464A80-D3DD-47C8-AA32-9A4FD034F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864"/>
              <a:ext cx="1824" cy="220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20487" name="Line 4">
              <a:extLst>
                <a:ext uri="{FF2B5EF4-FFF2-40B4-BE49-F238E27FC236}">
                  <a16:creationId xmlns:a16="http://schemas.microsoft.com/office/drawing/2014/main" id="{98193581-78F7-4FBA-8426-423E73283A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248"/>
              <a:ext cx="1824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8" name="Line 5">
              <a:extLst>
                <a:ext uri="{FF2B5EF4-FFF2-40B4-BE49-F238E27FC236}">
                  <a16:creationId xmlns:a16="http://schemas.microsoft.com/office/drawing/2014/main" id="{6813B9CC-92BC-41A9-9B8F-4B0006D3E7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544"/>
              <a:ext cx="1824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9" name="Line 6">
              <a:extLst>
                <a:ext uri="{FF2B5EF4-FFF2-40B4-BE49-F238E27FC236}">
                  <a16:creationId xmlns:a16="http://schemas.microsoft.com/office/drawing/2014/main" id="{8034A52F-64D0-49E5-B1AD-5490D5955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488"/>
              <a:ext cx="480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0" name="Line 7">
              <a:extLst>
                <a:ext uri="{FF2B5EF4-FFF2-40B4-BE49-F238E27FC236}">
                  <a16:creationId xmlns:a16="http://schemas.microsoft.com/office/drawing/2014/main" id="{246C5D05-0D5E-4787-AE95-1231B51402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872"/>
              <a:ext cx="480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1" name="Line 8">
              <a:extLst>
                <a:ext uri="{FF2B5EF4-FFF2-40B4-BE49-F238E27FC236}">
                  <a16:creationId xmlns:a16="http://schemas.microsoft.com/office/drawing/2014/main" id="{ABEDEEF9-3FC0-4FF9-BA89-CBF0F97C8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304"/>
              <a:ext cx="432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AC72D-010D-4D43-BC51-2ED4164BC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	</a:t>
            </a:r>
            <a:r>
              <a:rPr lang="zh-CN" altLang="en-US" dirty="0"/>
              <a:t>文件的逻辑结构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172E73-8178-40EE-8841-C0E2858C2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1507" name="图片 4">
            <a:extLst>
              <a:ext uri="{FF2B5EF4-FFF2-40B4-BE49-F238E27FC236}">
                <a16:creationId xmlns:a16="http://schemas.microsoft.com/office/drawing/2014/main" id="{76C5B3FA-D86D-42B3-B992-5B2D0BB29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75" y="2133600"/>
            <a:ext cx="66992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53" descr="esedded">
            <a:extLst>
              <a:ext uri="{FF2B5EF4-FFF2-40B4-BE49-F238E27FC236}">
                <a16:creationId xmlns:a16="http://schemas.microsoft.com/office/drawing/2014/main" id="{4E5801DD-862E-4A14-B89B-A70E82DBF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13" y="0"/>
            <a:ext cx="2782887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21">
            <a:extLst>
              <a:ext uri="{FF2B5EF4-FFF2-40B4-BE49-F238E27FC236}">
                <a16:creationId xmlns:a16="http://schemas.microsoft.com/office/drawing/2014/main" id="{F658AA1F-C043-4550-8F97-B4E13CA46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938" y="207963"/>
            <a:ext cx="1781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300163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 defTabSz="1300163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 defTabSz="1300163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 defTabSz="1300163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 defTabSz="1300163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marL="0" marR="0" lvl="0" indent="0" algn="l" defTabSz="1300163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目  录</a:t>
            </a:r>
          </a:p>
        </p:txBody>
      </p:sp>
      <p:sp>
        <p:nvSpPr>
          <p:cNvPr id="24580" name="椭圆 24">
            <a:extLst>
              <a:ext uri="{FF2B5EF4-FFF2-40B4-BE49-F238E27FC236}">
                <a16:creationId xmlns:a16="http://schemas.microsoft.com/office/drawing/2014/main" id="{0C1AC036-03C5-40FE-9492-D3BDF4E22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675" y="1301750"/>
            <a:ext cx="550863" cy="552450"/>
          </a:xfrm>
          <a:prstGeom prst="ellipse">
            <a:avLst/>
          </a:prstGeom>
          <a:solidFill>
            <a:srgbClr val="1790B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464" name="Text Box 8">
            <a:extLst>
              <a:ext uri="{FF2B5EF4-FFF2-40B4-BE49-F238E27FC236}">
                <a16:creationId xmlns:a16="http://schemas.microsoft.com/office/drawing/2014/main" id="{7F04E84F-CB45-488D-B980-1485248AB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116793"/>
            <a:ext cx="38766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lvl="0" eaLnBrk="1" latinLnBrk="1" hangingPunct="1">
              <a:defRPr/>
            </a:pPr>
            <a:r>
              <a:rPr lang="zh-CN" altLang="en-US" sz="2800" dirty="0">
                <a:solidFill>
                  <a:srgbClr val="15597E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文件的逻辑结构</a:t>
            </a:r>
          </a:p>
          <a:p>
            <a:pPr lvl="0" eaLnBrk="1" latinLnBrk="1" hangingPunct="1">
              <a:defRPr/>
            </a:pPr>
            <a:endParaRPr lang="zh-CN" altLang="en-US" sz="2800" dirty="0">
              <a:solidFill>
                <a:srgbClr val="15597E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9465" name="Text Box 8">
            <a:extLst>
              <a:ext uri="{FF2B5EF4-FFF2-40B4-BE49-F238E27FC236}">
                <a16:creationId xmlns:a16="http://schemas.microsoft.com/office/drawing/2014/main" id="{D05F4A7A-F30D-4770-BE6F-06DE41EC4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7" y="2917347"/>
            <a:ext cx="32702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lvl="0" eaLnBrk="1" latinLnBrk="1" hangingPunct="1">
              <a:defRPr/>
            </a:pPr>
            <a:r>
              <a:rPr lang="zh-CN" altLang="en-US" sz="2800" dirty="0">
                <a:solidFill>
                  <a:srgbClr val="15597E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文件的物理结构</a:t>
            </a:r>
          </a:p>
          <a:p>
            <a:pPr lvl="0" eaLnBrk="1" latinLnBrk="1" hangingPunct="1">
              <a:defRPr/>
            </a:pPr>
            <a:endParaRPr lang="zh-CN" altLang="en-US" sz="2800" dirty="0">
              <a:solidFill>
                <a:srgbClr val="15597E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9466" name="Text Box 8">
            <a:extLst>
              <a:ext uri="{FF2B5EF4-FFF2-40B4-BE49-F238E27FC236}">
                <a16:creationId xmlns:a16="http://schemas.microsoft.com/office/drawing/2014/main" id="{D1A8DF9E-C468-460F-8C2E-4CE1EE252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8788" y="3729693"/>
            <a:ext cx="362648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lvl="0" eaLnBrk="1" latinLnBrk="1" hangingPunct="1">
              <a:defRPr/>
            </a:pPr>
            <a:r>
              <a:rPr lang="zh-CN" altLang="en-US" sz="2800" dirty="0">
                <a:solidFill>
                  <a:srgbClr val="15597E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目录管理</a:t>
            </a:r>
          </a:p>
          <a:p>
            <a:pPr lvl="0" eaLnBrk="1" latinLnBrk="1" hangingPunct="1">
              <a:defRPr/>
            </a:pPr>
            <a:endParaRPr lang="zh-CN" altLang="en-US" sz="2800" dirty="0">
              <a:solidFill>
                <a:srgbClr val="15597E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5139633A-A514-46B4-BCA8-9B22CAD33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963" y="3755093"/>
            <a:ext cx="4349750" cy="552450"/>
          </a:xfrm>
          <a:prstGeom prst="roundRect">
            <a:avLst>
              <a:gd name="adj" fmla="val 50000"/>
            </a:avLst>
          </a:prstGeom>
          <a:noFill/>
          <a:ln w="25400" algn="ctr">
            <a:solidFill>
              <a:srgbClr val="1790BB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/>
              <a:cs typeface="+mn-cs"/>
            </a:endParaRPr>
          </a:p>
        </p:txBody>
      </p:sp>
      <p:sp>
        <p:nvSpPr>
          <p:cNvPr id="24585" name="椭圆 24">
            <a:extLst>
              <a:ext uri="{FF2B5EF4-FFF2-40B4-BE49-F238E27FC236}">
                <a16:creationId xmlns:a16="http://schemas.microsoft.com/office/drawing/2014/main" id="{C958CAFC-CAF6-4838-A5F0-9AFA63FFB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676" y="3755093"/>
            <a:ext cx="550862" cy="552450"/>
          </a:xfrm>
          <a:prstGeom prst="ellipse">
            <a:avLst/>
          </a:prstGeom>
          <a:solidFill>
            <a:srgbClr val="1790B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1E74E056-9F4B-4CCA-A77B-03FCC2C3E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963" y="2117675"/>
            <a:ext cx="4349750" cy="552450"/>
          </a:xfrm>
          <a:prstGeom prst="roundRect">
            <a:avLst>
              <a:gd name="adj" fmla="val 50000"/>
            </a:avLst>
          </a:prstGeom>
          <a:noFill/>
          <a:ln w="25400" algn="ctr">
            <a:solidFill>
              <a:srgbClr val="1790BB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/>
              <a:cs typeface="+mn-cs"/>
            </a:endParaRPr>
          </a:p>
        </p:txBody>
      </p:sp>
      <p:sp>
        <p:nvSpPr>
          <p:cNvPr id="24587" name="椭圆 24">
            <a:extLst>
              <a:ext uri="{FF2B5EF4-FFF2-40B4-BE49-F238E27FC236}">
                <a16:creationId xmlns:a16="http://schemas.microsoft.com/office/drawing/2014/main" id="{2A8F8DF6-2A13-4C34-AF91-151B00239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675" y="2117675"/>
            <a:ext cx="550863" cy="552450"/>
          </a:xfrm>
          <a:prstGeom prst="ellipse">
            <a:avLst/>
          </a:prstGeom>
          <a:solidFill>
            <a:srgbClr val="1790B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AB64829D-CECB-444A-9523-8ECCD1967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963" y="2916893"/>
            <a:ext cx="4349750" cy="552450"/>
          </a:xfrm>
          <a:prstGeom prst="roundRect">
            <a:avLst>
              <a:gd name="adj" fmla="val 50000"/>
            </a:avLst>
          </a:prstGeom>
          <a:noFill/>
          <a:ln w="25400" algn="ctr">
            <a:solidFill>
              <a:srgbClr val="1790BB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/>
              <a:cs typeface="+mn-cs"/>
            </a:endParaRPr>
          </a:p>
        </p:txBody>
      </p:sp>
      <p:sp>
        <p:nvSpPr>
          <p:cNvPr id="24589" name="椭圆 24">
            <a:extLst>
              <a:ext uri="{FF2B5EF4-FFF2-40B4-BE49-F238E27FC236}">
                <a16:creationId xmlns:a16="http://schemas.microsoft.com/office/drawing/2014/main" id="{AE02257C-874E-46E5-9579-58EAF4FF9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675" y="2916893"/>
            <a:ext cx="550863" cy="552450"/>
          </a:xfrm>
          <a:prstGeom prst="ellipse">
            <a:avLst/>
          </a:prstGeom>
          <a:solidFill>
            <a:srgbClr val="1790B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A74A8E81-22AC-4A61-9FAA-2B50AE744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850" y="1287463"/>
            <a:ext cx="4349750" cy="552450"/>
          </a:xfrm>
          <a:prstGeom prst="roundRect">
            <a:avLst>
              <a:gd name="adj" fmla="val 50000"/>
            </a:avLst>
          </a:prstGeom>
          <a:noFill/>
          <a:ln w="25400" algn="ctr">
            <a:solidFill>
              <a:srgbClr val="1790BB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/>
              <a:cs typeface="+mn-cs"/>
            </a:endParaRPr>
          </a:p>
        </p:txBody>
      </p:sp>
      <p:sp>
        <p:nvSpPr>
          <p:cNvPr id="18" name="Text Box 8">
            <a:extLst>
              <a:ext uri="{FF2B5EF4-FFF2-40B4-BE49-F238E27FC236}">
                <a16:creationId xmlns:a16="http://schemas.microsoft.com/office/drawing/2014/main" id="{4FDEED5C-4F09-446E-BD4F-CA106B5FF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8788" y="4548843"/>
            <a:ext cx="384651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lvl="0" eaLnBrk="1" latinLnBrk="1" hangingPunct="1">
              <a:defRPr/>
            </a:pPr>
            <a:r>
              <a:rPr lang="zh-CN" altLang="en-US" sz="2800" dirty="0">
                <a:solidFill>
                  <a:srgbClr val="15597E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文件存储空间管理</a:t>
            </a:r>
          </a:p>
          <a:p>
            <a:pPr lvl="0" eaLnBrk="1" latinLnBrk="1" hangingPunct="1">
              <a:defRPr/>
            </a:pPr>
            <a:endParaRPr lang="zh-CN" altLang="en-US" sz="2800" dirty="0">
              <a:solidFill>
                <a:srgbClr val="15597E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6" name="圆角矩形 41">
            <a:extLst>
              <a:ext uri="{FF2B5EF4-FFF2-40B4-BE49-F238E27FC236}">
                <a16:creationId xmlns:a16="http://schemas.microsoft.com/office/drawing/2014/main" id="{34239424-761B-437B-AE5C-E4B54D1C0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963" y="4561543"/>
            <a:ext cx="4349750" cy="552450"/>
          </a:xfrm>
          <a:prstGeom prst="roundRect">
            <a:avLst>
              <a:gd name="adj" fmla="val 50000"/>
            </a:avLst>
          </a:prstGeom>
          <a:noFill/>
          <a:ln w="25400" algn="ctr">
            <a:solidFill>
              <a:srgbClr val="1790BB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/>
              <a:cs typeface="+mn-cs"/>
            </a:endParaRPr>
          </a:p>
        </p:txBody>
      </p:sp>
      <p:sp>
        <p:nvSpPr>
          <p:cNvPr id="24593" name="椭圆 24">
            <a:extLst>
              <a:ext uri="{FF2B5EF4-FFF2-40B4-BE49-F238E27FC236}">
                <a16:creationId xmlns:a16="http://schemas.microsoft.com/office/drawing/2014/main" id="{A4B7DAE8-990D-4737-996B-AAE23C9EE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676" y="4561543"/>
            <a:ext cx="550862" cy="552450"/>
          </a:xfrm>
          <a:prstGeom prst="ellipse">
            <a:avLst/>
          </a:prstGeom>
          <a:solidFill>
            <a:srgbClr val="1790B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1" name="Text Box 8">
            <a:extLst>
              <a:ext uri="{FF2B5EF4-FFF2-40B4-BE49-F238E27FC236}">
                <a16:creationId xmlns:a16="http://schemas.microsoft.com/office/drawing/2014/main" id="{C19901AF-D20B-47D1-8D95-44C4B2897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7" y="1291293"/>
            <a:ext cx="33496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lvl="0" eaLnBrk="1" latinLnBrk="1" hangingPunct="1">
              <a:defRPr/>
            </a:pPr>
            <a:r>
              <a:rPr lang="zh-CN" altLang="en-US" sz="2800" dirty="0">
                <a:solidFill>
                  <a:srgbClr val="15597E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文件系统的概念</a:t>
            </a:r>
          </a:p>
          <a:p>
            <a:pPr lvl="0" eaLnBrk="1" latinLnBrk="1" hangingPunct="1">
              <a:defRPr/>
            </a:pPr>
            <a:endParaRPr lang="zh-CN" altLang="en-US" sz="2800" dirty="0">
              <a:solidFill>
                <a:srgbClr val="15597E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9" name="Text Box 8">
            <a:extLst>
              <a:ext uri="{FF2B5EF4-FFF2-40B4-BE49-F238E27FC236}">
                <a16:creationId xmlns:a16="http://schemas.microsoft.com/office/drawing/2014/main" id="{E3C88EAD-0FDB-4954-9B0B-9697A9D88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8788" y="5377518"/>
            <a:ext cx="384651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lvl="0" eaLnBrk="1" latinLnBrk="1" hangingPunct="1">
              <a:defRPr/>
            </a:pPr>
            <a:r>
              <a:rPr lang="zh-CN" altLang="en-US" sz="2800" dirty="0">
                <a:solidFill>
                  <a:srgbClr val="15597E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文件共享与保护</a:t>
            </a:r>
          </a:p>
          <a:p>
            <a:pPr lvl="0" eaLnBrk="1" latinLnBrk="1" hangingPunct="1">
              <a:defRPr/>
            </a:pPr>
            <a:endParaRPr lang="zh-CN" altLang="en-US" sz="2800" dirty="0">
              <a:solidFill>
                <a:srgbClr val="15597E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0" name="圆角矩形 41">
            <a:extLst>
              <a:ext uri="{FF2B5EF4-FFF2-40B4-BE49-F238E27FC236}">
                <a16:creationId xmlns:a16="http://schemas.microsoft.com/office/drawing/2014/main" id="{653E679C-C443-4A00-8C6E-427B7A865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963" y="5390218"/>
            <a:ext cx="4349750" cy="552450"/>
          </a:xfrm>
          <a:prstGeom prst="roundRect">
            <a:avLst>
              <a:gd name="adj" fmla="val 50000"/>
            </a:avLst>
          </a:prstGeom>
          <a:noFill/>
          <a:ln w="25400" algn="ctr">
            <a:solidFill>
              <a:srgbClr val="1790BB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/>
              <a:cs typeface="+mn-cs"/>
            </a:endParaRPr>
          </a:p>
        </p:txBody>
      </p:sp>
      <p:sp>
        <p:nvSpPr>
          <p:cNvPr id="21" name="椭圆 24">
            <a:extLst>
              <a:ext uri="{FF2B5EF4-FFF2-40B4-BE49-F238E27FC236}">
                <a16:creationId xmlns:a16="http://schemas.microsoft.com/office/drawing/2014/main" id="{A787595E-AF77-4885-B5B1-CE6CD522B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676" y="5390218"/>
            <a:ext cx="550862" cy="552450"/>
          </a:xfrm>
          <a:prstGeom prst="ellipse">
            <a:avLst/>
          </a:prstGeom>
          <a:solidFill>
            <a:srgbClr val="1790B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Text Box 8">
            <a:extLst>
              <a:ext uri="{FF2B5EF4-FFF2-40B4-BE49-F238E27FC236}">
                <a16:creationId xmlns:a16="http://schemas.microsoft.com/office/drawing/2014/main" id="{9298DD6E-8F30-43D5-9A4A-67BF3BF93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8788" y="6171268"/>
            <a:ext cx="384651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lvl="0" eaLnBrk="1" latinLnBrk="1" hangingPunct="1">
              <a:defRPr/>
            </a:pPr>
            <a:r>
              <a:rPr lang="zh-CN" altLang="en-US" sz="2800" dirty="0">
                <a:solidFill>
                  <a:srgbClr val="15597E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文件系统层次结构模型</a:t>
            </a:r>
          </a:p>
          <a:p>
            <a:pPr lvl="0" eaLnBrk="1" latinLnBrk="1" hangingPunct="1">
              <a:defRPr/>
            </a:pPr>
            <a:endParaRPr lang="zh-CN" altLang="en-US" sz="2800" dirty="0">
              <a:solidFill>
                <a:srgbClr val="15597E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lvl="0" eaLnBrk="1" latinLnBrk="1" hangingPunct="1">
              <a:defRPr/>
            </a:pPr>
            <a:endParaRPr lang="zh-CN" altLang="en-US" sz="2800" dirty="0">
              <a:solidFill>
                <a:srgbClr val="15597E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5" name="圆角矩形 41">
            <a:extLst>
              <a:ext uri="{FF2B5EF4-FFF2-40B4-BE49-F238E27FC236}">
                <a16:creationId xmlns:a16="http://schemas.microsoft.com/office/drawing/2014/main" id="{CDE0FDD6-3C04-4376-9C97-567B4B40A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963" y="6183968"/>
            <a:ext cx="4349750" cy="552450"/>
          </a:xfrm>
          <a:prstGeom prst="roundRect">
            <a:avLst>
              <a:gd name="adj" fmla="val 50000"/>
            </a:avLst>
          </a:prstGeom>
          <a:noFill/>
          <a:ln w="25400" algn="ctr">
            <a:solidFill>
              <a:srgbClr val="1790BB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/>
              <a:cs typeface="+mn-cs"/>
            </a:endParaRPr>
          </a:p>
        </p:txBody>
      </p:sp>
      <p:sp>
        <p:nvSpPr>
          <p:cNvPr id="27" name="椭圆 24">
            <a:extLst>
              <a:ext uri="{FF2B5EF4-FFF2-40B4-BE49-F238E27FC236}">
                <a16:creationId xmlns:a16="http://schemas.microsoft.com/office/drawing/2014/main" id="{735F0B7E-CEE8-4D11-A931-DC595009C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676" y="6183968"/>
            <a:ext cx="550862" cy="552450"/>
          </a:xfrm>
          <a:prstGeom prst="ellipse">
            <a:avLst/>
          </a:prstGeom>
          <a:solidFill>
            <a:srgbClr val="1790B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8FE4C-8B6C-442E-BAAD-12D89BC9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	</a:t>
            </a:r>
            <a:r>
              <a:rPr lang="zh-CN" altLang="en-US" dirty="0"/>
              <a:t>文件的逻辑结构</a:t>
            </a:r>
          </a:p>
        </p:txBody>
      </p:sp>
      <p:sp>
        <p:nvSpPr>
          <p:cNvPr id="22532" name="Rectangle 5">
            <a:extLst>
              <a:ext uri="{FF2B5EF4-FFF2-40B4-BE49-F238E27FC236}">
                <a16:creationId xmlns:a16="http://schemas.microsoft.com/office/drawing/2014/main" id="{E37FBE09-ECBB-44B6-9896-EC25C34F0F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索引顺序结构</a:t>
            </a:r>
            <a:endParaRPr lang="zh-CN" altLang="en-US" sz="3600"/>
          </a:p>
        </p:txBody>
      </p:sp>
      <p:pic>
        <p:nvPicPr>
          <p:cNvPr id="22531" name="Picture 2" descr="12_3c">
            <a:extLst>
              <a:ext uri="{FF2B5EF4-FFF2-40B4-BE49-F238E27FC236}">
                <a16:creationId xmlns:a16="http://schemas.microsoft.com/office/drawing/2014/main" id="{32D3C36F-8055-44E1-82E2-8AE7580C1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1377950"/>
            <a:ext cx="7620000" cy="669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46BDB-C082-401F-9720-A87A07F5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	</a:t>
            </a:r>
            <a:r>
              <a:rPr lang="zh-CN" altLang="en-US" dirty="0"/>
              <a:t>文件的逻辑结构</a:t>
            </a:r>
          </a:p>
        </p:txBody>
      </p:sp>
      <p:sp>
        <p:nvSpPr>
          <p:cNvPr id="23555" name="Rectangle 5">
            <a:extLst>
              <a:ext uri="{FF2B5EF4-FFF2-40B4-BE49-F238E27FC236}">
                <a16:creationId xmlns:a16="http://schemas.microsoft.com/office/drawing/2014/main" id="{C4414807-0A29-427C-94DE-E6F652FD02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r>
              <a:rPr lang="en-US" altLang="zh-CN">
                <a:latin typeface="Times New Roman" panose="02020603050405020304" pitchFamily="18" charset="0"/>
              </a:rPr>
              <a:t>Hash </a:t>
            </a:r>
            <a:r>
              <a:rPr lang="zh-CN" altLang="en-US">
                <a:latin typeface="Times New Roman" panose="02020603050405020304" pitchFamily="18" charset="0"/>
              </a:rPr>
              <a:t>结构</a:t>
            </a:r>
          </a:p>
        </p:txBody>
      </p:sp>
      <p:pic>
        <p:nvPicPr>
          <p:cNvPr id="23557" name="图片 1">
            <a:extLst>
              <a:ext uri="{FF2B5EF4-FFF2-40B4-BE49-F238E27FC236}">
                <a16:creationId xmlns:a16="http://schemas.microsoft.com/office/drawing/2014/main" id="{B17A3847-C466-4517-B6A5-BABEAA518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2" y="1957412"/>
            <a:ext cx="6022975" cy="357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C7700-01B1-4586-A5A8-3C6467554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	</a:t>
            </a:r>
            <a:r>
              <a:rPr lang="zh-CN" altLang="en-US" dirty="0"/>
              <a:t>文件的逻辑结构</a:t>
            </a:r>
          </a:p>
        </p:txBody>
      </p:sp>
      <p:sp>
        <p:nvSpPr>
          <p:cNvPr id="24579" name="Rectangle 4">
            <a:extLst>
              <a:ext uri="{FF2B5EF4-FFF2-40B4-BE49-F238E27FC236}">
                <a16:creationId xmlns:a16="http://schemas.microsoft.com/office/drawing/2014/main" id="{EAAE26AB-7C8B-4283-B0B2-38F9340281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3200" dirty="0"/>
              <a:t>存取方法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/>
              <a:t>顺序存取法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/>
              <a:t>记录的读写</a:t>
            </a:r>
          </a:p>
          <a:p>
            <a:pPr lvl="3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/>
              <a:t>定长：</a:t>
            </a:r>
          </a:p>
          <a:p>
            <a:pPr lvl="4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b="1" dirty="0"/>
              <a:t>Read</a:t>
            </a:r>
            <a:r>
              <a:rPr lang="zh-CN" altLang="en-US" b="1" dirty="0"/>
              <a:t>（</a:t>
            </a:r>
            <a:r>
              <a:rPr lang="en-US" altLang="zh-CN" b="1" dirty="0"/>
              <a:t>F</a:t>
            </a:r>
            <a:r>
              <a:rPr lang="zh-CN" altLang="en-US" b="1" dirty="0"/>
              <a:t>，</a:t>
            </a:r>
            <a:r>
              <a:rPr lang="en-US" altLang="zh-CN" b="1" dirty="0"/>
              <a:t>M</a:t>
            </a:r>
            <a:r>
              <a:rPr lang="zh-CN" altLang="en-US" b="1" dirty="0"/>
              <a:t>，</a:t>
            </a:r>
            <a:r>
              <a:rPr lang="en-US" altLang="zh-CN" b="1" dirty="0" err="1"/>
              <a:t>rptr</a:t>
            </a:r>
            <a:r>
              <a:rPr lang="zh-CN" altLang="en-US" b="1" dirty="0"/>
              <a:t>，</a:t>
            </a:r>
            <a:r>
              <a:rPr lang="en-US" altLang="zh-CN" b="1" dirty="0"/>
              <a:t>L</a:t>
            </a:r>
            <a:r>
              <a:rPr lang="zh-CN" altLang="en-US" b="1" dirty="0"/>
              <a:t>）； </a:t>
            </a:r>
            <a:r>
              <a:rPr lang="en-US" altLang="zh-CN" b="1" dirty="0" err="1"/>
              <a:t>rptr</a:t>
            </a:r>
            <a:r>
              <a:rPr lang="en-US" altLang="zh-CN" b="1" dirty="0"/>
              <a:t>=</a:t>
            </a:r>
            <a:r>
              <a:rPr lang="en-US" altLang="zh-CN" b="1" dirty="0" err="1"/>
              <a:t>rptr+L</a:t>
            </a:r>
            <a:r>
              <a:rPr lang="zh-CN" altLang="en-US" b="1" dirty="0"/>
              <a:t>；</a:t>
            </a:r>
          </a:p>
          <a:p>
            <a:pPr lvl="4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b="1" dirty="0"/>
              <a:t>Write</a:t>
            </a:r>
            <a:r>
              <a:rPr lang="zh-CN" altLang="en-US" b="1" dirty="0"/>
              <a:t>（</a:t>
            </a:r>
            <a:r>
              <a:rPr lang="en-US" altLang="zh-CN" b="1" dirty="0"/>
              <a:t>F</a:t>
            </a:r>
            <a:r>
              <a:rPr lang="zh-CN" altLang="en-US" b="1" dirty="0"/>
              <a:t>，</a:t>
            </a:r>
            <a:r>
              <a:rPr lang="en-US" altLang="zh-CN" b="1" dirty="0"/>
              <a:t>M</a:t>
            </a:r>
            <a:r>
              <a:rPr lang="zh-CN" altLang="en-US" b="1" dirty="0"/>
              <a:t>，</a:t>
            </a:r>
            <a:r>
              <a:rPr lang="en-US" altLang="zh-CN" b="1" dirty="0" err="1"/>
              <a:t>wptr</a:t>
            </a:r>
            <a:r>
              <a:rPr lang="zh-CN" altLang="en-US" b="1" dirty="0"/>
              <a:t>，</a:t>
            </a:r>
            <a:r>
              <a:rPr lang="en-US" altLang="zh-CN" b="1" dirty="0"/>
              <a:t>L</a:t>
            </a:r>
            <a:r>
              <a:rPr lang="zh-CN" altLang="en-US" b="1" dirty="0"/>
              <a:t>）；</a:t>
            </a:r>
            <a:r>
              <a:rPr lang="en-US" altLang="zh-CN" b="1" dirty="0" err="1"/>
              <a:t>wptr</a:t>
            </a:r>
            <a:r>
              <a:rPr lang="en-US" altLang="zh-CN" b="1" dirty="0"/>
              <a:t>=</a:t>
            </a:r>
            <a:r>
              <a:rPr lang="en-US" altLang="zh-CN" b="1" dirty="0" err="1"/>
              <a:t>wptr+L</a:t>
            </a:r>
            <a:r>
              <a:rPr lang="zh-CN" altLang="en-US" b="1" dirty="0"/>
              <a:t>；</a:t>
            </a:r>
          </a:p>
          <a:p>
            <a:pPr lvl="3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1800" dirty="0"/>
              <a:t>不定长：</a:t>
            </a:r>
          </a:p>
          <a:p>
            <a:pPr lvl="4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b="1" dirty="0"/>
              <a:t>Read</a:t>
            </a:r>
            <a:r>
              <a:rPr lang="zh-CN" altLang="en-US" b="1" dirty="0"/>
              <a:t>（</a:t>
            </a:r>
            <a:r>
              <a:rPr lang="en-US" altLang="zh-CN" b="1" dirty="0"/>
              <a:t>F</a:t>
            </a:r>
            <a:r>
              <a:rPr lang="zh-CN" altLang="en-US" b="1" dirty="0"/>
              <a:t>，</a:t>
            </a:r>
            <a:r>
              <a:rPr lang="en-US" altLang="zh-CN" b="1" dirty="0"/>
              <a:t>T</a:t>
            </a:r>
            <a:r>
              <a:rPr lang="zh-CN" altLang="en-US" b="1" dirty="0"/>
              <a:t>，</a:t>
            </a:r>
            <a:r>
              <a:rPr lang="en-US" altLang="zh-CN" b="1" dirty="0" err="1"/>
              <a:t>rptr</a:t>
            </a:r>
            <a:r>
              <a:rPr lang="zh-CN" altLang="en-US" b="1" dirty="0"/>
              <a:t>，</a:t>
            </a:r>
            <a:r>
              <a:rPr lang="en-US" altLang="zh-CN" b="1" dirty="0"/>
              <a:t>1</a:t>
            </a:r>
            <a:r>
              <a:rPr lang="zh-CN" altLang="en-US" b="1" dirty="0"/>
              <a:t>）；</a:t>
            </a:r>
            <a:r>
              <a:rPr lang="en-US" altLang="zh-CN" b="1" dirty="0" err="1"/>
              <a:t>rptr</a:t>
            </a:r>
            <a:r>
              <a:rPr lang="en-US" altLang="zh-CN" b="1" dirty="0"/>
              <a:t>=rptr+1</a:t>
            </a:r>
            <a:r>
              <a:rPr lang="zh-CN" altLang="en-US" b="1" dirty="0"/>
              <a:t>；</a:t>
            </a:r>
          </a:p>
          <a:p>
            <a:pPr lvl="4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b="1" dirty="0"/>
              <a:t>Read</a:t>
            </a:r>
            <a:r>
              <a:rPr lang="zh-CN" altLang="en-US" b="1" dirty="0"/>
              <a:t>（</a:t>
            </a:r>
            <a:r>
              <a:rPr lang="en-US" altLang="zh-CN" b="1" dirty="0"/>
              <a:t>F</a:t>
            </a:r>
            <a:r>
              <a:rPr lang="zh-CN" altLang="en-US" b="1" dirty="0"/>
              <a:t>，</a:t>
            </a:r>
            <a:r>
              <a:rPr lang="en-US" altLang="zh-CN" b="1" dirty="0"/>
              <a:t>M</a:t>
            </a:r>
            <a:r>
              <a:rPr lang="zh-CN" altLang="en-US" b="1" dirty="0"/>
              <a:t>，</a:t>
            </a:r>
            <a:r>
              <a:rPr lang="en-US" altLang="zh-CN" b="1" dirty="0" err="1"/>
              <a:t>rptr</a:t>
            </a:r>
            <a:r>
              <a:rPr lang="zh-CN" altLang="en-US" b="1" dirty="0"/>
              <a:t>，</a:t>
            </a:r>
            <a:r>
              <a:rPr lang="en-US" altLang="zh-CN" b="1" dirty="0"/>
              <a:t>T</a:t>
            </a:r>
            <a:r>
              <a:rPr lang="zh-CN" altLang="en-US" b="1" dirty="0"/>
              <a:t>）；</a:t>
            </a:r>
            <a:r>
              <a:rPr lang="en-US" altLang="zh-CN" b="1" dirty="0" err="1"/>
              <a:t>rptr</a:t>
            </a:r>
            <a:r>
              <a:rPr lang="en-US" altLang="zh-CN" b="1" dirty="0"/>
              <a:t>=</a:t>
            </a:r>
            <a:r>
              <a:rPr lang="en-US" altLang="zh-CN" b="1" dirty="0" err="1"/>
              <a:t>rptr+T</a:t>
            </a:r>
            <a:r>
              <a:rPr lang="zh-CN" altLang="en-US" b="1" dirty="0"/>
              <a:t>；</a:t>
            </a:r>
          </a:p>
          <a:p>
            <a:pPr lvl="4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b="1" dirty="0"/>
              <a:t>Write</a:t>
            </a:r>
            <a:r>
              <a:rPr lang="zh-CN" altLang="en-US" b="1" dirty="0"/>
              <a:t>（</a:t>
            </a:r>
            <a:r>
              <a:rPr lang="en-US" altLang="zh-CN" b="1" dirty="0"/>
              <a:t>F</a:t>
            </a:r>
            <a:r>
              <a:rPr lang="zh-CN" altLang="en-US" b="1" dirty="0"/>
              <a:t>，</a:t>
            </a:r>
            <a:r>
              <a:rPr lang="en-US" altLang="zh-CN" b="1" dirty="0"/>
              <a:t>M</a:t>
            </a:r>
            <a:r>
              <a:rPr lang="zh-CN" altLang="en-US" b="1" dirty="0"/>
              <a:t>，</a:t>
            </a:r>
            <a:r>
              <a:rPr lang="en-US" altLang="zh-CN" b="1" dirty="0" err="1"/>
              <a:t>wptr</a:t>
            </a:r>
            <a:r>
              <a:rPr lang="zh-CN" altLang="en-US" b="1" dirty="0"/>
              <a:t>，</a:t>
            </a:r>
            <a:r>
              <a:rPr lang="en-US" altLang="zh-CN" b="1" dirty="0"/>
              <a:t>T+1</a:t>
            </a:r>
            <a:r>
              <a:rPr lang="zh-CN" altLang="en-US" b="1" dirty="0"/>
              <a:t>）；</a:t>
            </a:r>
            <a:r>
              <a:rPr lang="en-US" altLang="zh-CN" b="1" dirty="0" err="1"/>
              <a:t>ptr</a:t>
            </a:r>
            <a:r>
              <a:rPr lang="en-US" altLang="zh-CN" b="1" dirty="0"/>
              <a:t>=wptr+T+1</a:t>
            </a:r>
            <a:r>
              <a:rPr lang="zh-CN" altLang="en-US" b="1" dirty="0"/>
              <a:t>；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B13D6-A42E-41F7-88A1-39EADDB22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	</a:t>
            </a:r>
            <a:r>
              <a:rPr lang="zh-CN" altLang="en-US" dirty="0"/>
              <a:t>文件的逻辑结构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7AF25-6D7E-4635-BB41-6D58B5507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5603" name="图片 4">
            <a:extLst>
              <a:ext uri="{FF2B5EF4-FFF2-40B4-BE49-F238E27FC236}">
                <a16:creationId xmlns:a16="http://schemas.microsoft.com/office/drawing/2014/main" id="{5AE9E1CE-65F9-4A69-8EFF-213335DFA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855788"/>
            <a:ext cx="7200900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C842B-F412-4FE9-BEED-EF0D935A5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	</a:t>
            </a:r>
            <a:r>
              <a:rPr lang="zh-CN" altLang="en-US" dirty="0"/>
              <a:t>文件的逻辑结构</a:t>
            </a:r>
          </a:p>
        </p:txBody>
      </p:sp>
      <p:sp>
        <p:nvSpPr>
          <p:cNvPr id="26627" name="Rectangle 4">
            <a:extLst>
              <a:ext uri="{FF2B5EF4-FFF2-40B4-BE49-F238E27FC236}">
                <a16:creationId xmlns:a16="http://schemas.microsoft.com/office/drawing/2014/main" id="{B404C0C2-68E4-42FE-852D-7AC994F1FA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spcBef>
                <a:spcPct val="50000"/>
              </a:spcBef>
            </a:pPr>
            <a:r>
              <a:rPr lang="zh-CN" altLang="en-US"/>
              <a:t>直接存取法（随机存取法）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/>
              <a:t>允许用户随意存取文件中的任一记录，根据记录的编号或地址。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/>
              <a:t>定长记录文件：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/>
              <a:t>变长记录文件：采用索引表的组织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38DE2-382A-4F0E-8FF8-E440AF628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	</a:t>
            </a:r>
            <a:r>
              <a:rPr lang="zh-CN" altLang="en-US" dirty="0"/>
              <a:t>文件的逻辑结构</a:t>
            </a:r>
          </a:p>
        </p:txBody>
      </p:sp>
      <p:sp>
        <p:nvSpPr>
          <p:cNvPr id="27651" name="Rectangle 4">
            <a:extLst>
              <a:ext uri="{FF2B5EF4-FFF2-40B4-BE49-F238E27FC236}">
                <a16:creationId xmlns:a16="http://schemas.microsoft.com/office/drawing/2014/main" id="{DC2073E0-D4BE-4D42-8FBC-B6BE20A5F2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spcBef>
                <a:spcPct val="50000"/>
              </a:spcBef>
            </a:pPr>
            <a:r>
              <a:rPr lang="zh-CN" altLang="en-US"/>
              <a:t>按键存取法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/>
              <a:t>文件的存取是根据文件内容而不是记录的编号或地址。首先搜索到记录的逻辑位置，再将其转换到相应的物理地址后进行存取。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/>
              <a:t>线性搜索法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/>
              <a:t>散列法（</a:t>
            </a:r>
            <a:r>
              <a:rPr lang="en-US" altLang="zh-CN"/>
              <a:t>hash</a:t>
            </a:r>
            <a:r>
              <a:rPr lang="zh-CN" altLang="en-US"/>
              <a:t>法）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/>
              <a:t>二分搜索法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id="{A7D1AC28-7A8A-4089-9BD4-DB4BD5E91E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0829"/>
            <a:ext cx="7010400" cy="1136559"/>
          </a:xfrm>
        </p:spPr>
        <p:txBody>
          <a:bodyPr/>
          <a:lstStyle/>
          <a:p>
            <a:pPr eaLnBrk="1" hangingPunct="1"/>
            <a:r>
              <a:rPr lang="en-US" altLang="zh-CN" dirty="0"/>
              <a:t>7.3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zh-CN" altLang="en-US" dirty="0"/>
              <a:t>外存分配方法（文件的物理结构）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98C8EE0A-DD74-4F25-8E28-33D8204DAC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连续分配（顺序文件）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分配与回收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分配：把一个逻辑上连续的文件信息依次存放在物理块中。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回收： 碎片整理问题。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特点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优点：能很快进行存取。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缺点：不便于记录的增，删操作，不能动态增长，存在碎片问题。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4C6A3-9B4F-4C6D-887B-3F20CA78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BA9E48-66D0-4D55-AD3A-945BA9053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9699" name="Picture 2" descr="12_7">
            <a:extLst>
              <a:ext uri="{FF2B5EF4-FFF2-40B4-BE49-F238E27FC236}">
                <a16:creationId xmlns:a16="http://schemas.microsoft.com/office/drawing/2014/main" id="{8C0F6A91-2F95-474F-9C0F-24B08523A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5088"/>
            <a:ext cx="8001000" cy="669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3">
            <a:extLst>
              <a:ext uri="{FF2B5EF4-FFF2-40B4-BE49-F238E27FC236}">
                <a16:creationId xmlns:a16="http://schemas.microsoft.com/office/drawing/2014/main" id="{349E10A7-D5E9-4956-9005-69E7C61FE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6172200"/>
            <a:ext cx="1981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8B60B-BF17-446B-93B4-CB9F2BC06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842A7-1E59-4256-A5D2-5177E890C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23" name="Picture 2" descr="12_8">
            <a:extLst>
              <a:ext uri="{FF2B5EF4-FFF2-40B4-BE49-F238E27FC236}">
                <a16:creationId xmlns:a16="http://schemas.microsoft.com/office/drawing/2014/main" id="{4BDFA4C3-B160-42ED-A852-FB7A2AA15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8661400" cy="621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3">
            <a:extLst>
              <a:ext uri="{FF2B5EF4-FFF2-40B4-BE49-F238E27FC236}">
                <a16:creationId xmlns:a16="http://schemas.microsoft.com/office/drawing/2014/main" id="{6C145C25-B157-4099-8723-3AA41E84C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43600"/>
            <a:ext cx="1981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/>
          </a:p>
        </p:txBody>
      </p:sp>
      <p:sp>
        <p:nvSpPr>
          <p:cNvPr id="30725" name="Rectangle 4">
            <a:extLst>
              <a:ext uri="{FF2B5EF4-FFF2-40B4-BE49-F238E27FC236}">
                <a16:creationId xmlns:a16="http://schemas.microsoft.com/office/drawing/2014/main" id="{9814D2F0-FB60-4839-8751-4E1C43A4C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19800"/>
            <a:ext cx="1981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89DAC-F399-4ED6-82C4-729A101C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zh-CN" altLang="en-US" dirty="0"/>
              <a:t>外存分配方法</a:t>
            </a: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109B19AA-B431-4071-9811-598FA2238F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链接分配（串联文件）</a:t>
            </a:r>
            <a:endParaRPr lang="zh-CN" altLang="en-US" sz="400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隐式链接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在文件的目录中记录该文件的第一和最后一个盘块的指针，每个块中的指针指向文件的下一物理块号。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优点：文件可动态增长，不需指明文件长度，便于增删记录，节约空间。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缺点：只适合顺序存取，不宜于直接存取，查找效率低。由于设置链接字而破坏了物理信息的完整。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改进：将几个盘块组成簇（</a:t>
            </a:r>
            <a:r>
              <a:rPr lang="en-US" altLang="zh-CN">
                <a:latin typeface="Times New Roman" panose="02020603050405020304" pitchFamily="18" charset="0"/>
              </a:rPr>
              <a:t>cluster</a:t>
            </a:r>
            <a:r>
              <a:rPr lang="zh-CN" altLang="en-US">
                <a:latin typeface="Times New Roman" panose="02020603050405020304" pitchFamily="18" charset="0"/>
              </a:rPr>
              <a:t>），以簇为单位分配。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34102421-A200-4430-84D6-CB8498523D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7.1	</a:t>
            </a:r>
            <a:r>
              <a:rPr lang="zh-CN" altLang="en-US" dirty="0"/>
              <a:t>文件系统的概念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36CD352B-52DB-40B3-A99E-C5EC435FB0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文件系统的引入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dirty="0"/>
              <a:t>软件资源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dirty="0"/>
              <a:t>软件资源：各种系统程序，以及标准子程序库和应用程序，数据。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dirty="0"/>
              <a:t> 软件资源都是一组相关联的信息（程序和数据）的集合。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dirty="0"/>
              <a:t>引入文件系统的原因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679E2-3A7E-433B-B27A-256B8F5E0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86ADD1-048D-4EE6-A9FB-89CE96A21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2771" name="Picture 2" descr="12_9">
            <a:extLst>
              <a:ext uri="{FF2B5EF4-FFF2-40B4-BE49-F238E27FC236}">
                <a16:creationId xmlns:a16="http://schemas.microsoft.com/office/drawing/2014/main" id="{443FC974-580D-4BF6-87C2-75C276081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6838"/>
            <a:ext cx="8001000" cy="669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3">
            <a:extLst>
              <a:ext uri="{FF2B5EF4-FFF2-40B4-BE49-F238E27FC236}">
                <a16:creationId xmlns:a16="http://schemas.microsoft.com/office/drawing/2014/main" id="{74706076-4FBE-41D1-A3D0-9FABEBDC0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43600"/>
            <a:ext cx="1981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/>
          </a:p>
        </p:txBody>
      </p:sp>
      <p:sp>
        <p:nvSpPr>
          <p:cNvPr id="32773" name="Rectangle 4">
            <a:extLst>
              <a:ext uri="{FF2B5EF4-FFF2-40B4-BE49-F238E27FC236}">
                <a16:creationId xmlns:a16="http://schemas.microsoft.com/office/drawing/2014/main" id="{B8054888-4F3E-4F4D-AAED-50BD99F7C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6172200"/>
            <a:ext cx="1981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D62F6-2426-4B92-8C3F-89DFEA587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829"/>
            <a:ext cx="6414940" cy="1080559"/>
          </a:xfrm>
        </p:spPr>
        <p:txBody>
          <a:bodyPr/>
          <a:lstStyle/>
          <a:p>
            <a:r>
              <a:rPr lang="en-US" altLang="zh-CN" dirty="0"/>
              <a:t>7.3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zh-CN" altLang="en-US" dirty="0"/>
              <a:t>外存分配方法</a:t>
            </a:r>
          </a:p>
        </p:txBody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BE2AD370-153D-4F21-87F6-618D99846C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87388"/>
            <a:ext cx="8425543" cy="4759276"/>
          </a:xfrm>
        </p:spPr>
        <p:txBody>
          <a:bodyPr/>
          <a:lstStyle/>
          <a:p>
            <a:pPr lvl="1" eaLnBrk="1" hangingPunct="1">
              <a:defRPr/>
            </a:pPr>
            <a:r>
              <a:rPr lang="zh-CN" altLang="en-US" sz="2800" dirty="0">
                <a:latin typeface="Times New Roman" pitchFamily="18" charset="0"/>
              </a:rPr>
              <a:t>显示链接</a:t>
            </a:r>
          </a:p>
          <a:p>
            <a:pPr lvl="2" eaLnBrk="1" hangingPunct="1">
              <a:defRPr/>
            </a:pPr>
            <a:r>
              <a:rPr lang="zh-CN" altLang="en-US" sz="2400" dirty="0">
                <a:latin typeface="Times New Roman" pitchFamily="18" charset="0"/>
              </a:rPr>
              <a:t>将链接文件各物理块的指针显示地放在内存的一张链接表中。在</a:t>
            </a:r>
            <a:r>
              <a:rPr lang="en-US" altLang="zh-CN" sz="2400" dirty="0">
                <a:latin typeface="Times New Roman" pitchFamily="18" charset="0"/>
              </a:rPr>
              <a:t>FCB</a:t>
            </a:r>
            <a:r>
              <a:rPr lang="zh-CN" altLang="en-US" sz="2400" dirty="0">
                <a:latin typeface="Times New Roman" pitchFamily="18" charset="0"/>
              </a:rPr>
              <a:t>的物理地址中填写其首指针所对应的盘块号。</a:t>
            </a:r>
          </a:p>
          <a:p>
            <a:pPr lvl="2" eaLnBrk="1" hangingPunct="1">
              <a:defRPr/>
            </a:pPr>
            <a:r>
              <a:rPr lang="en-US" altLang="zh-CN" sz="2400" dirty="0">
                <a:latin typeface="Times New Roman" pitchFamily="18" charset="0"/>
              </a:rPr>
              <a:t>FAT</a:t>
            </a:r>
            <a:r>
              <a:rPr lang="zh-CN" altLang="en-US" sz="2400" dirty="0">
                <a:latin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</a:rPr>
              <a:t>File Allocation Table</a:t>
            </a:r>
            <a:r>
              <a:rPr lang="zh-CN" altLang="en-US" sz="2400" dirty="0">
                <a:latin typeface="Times New Roman" pitchFamily="18" charset="0"/>
              </a:rPr>
              <a:t>）：文件分配表，整个磁盘设置一张，放在内存中。</a:t>
            </a:r>
          </a:p>
          <a:p>
            <a:pPr lvl="3" eaLnBrk="1" hangingPunct="1">
              <a:defRPr/>
            </a:pPr>
            <a:r>
              <a:rPr lang="en-US" altLang="zh-CN" sz="2000" dirty="0">
                <a:latin typeface="Times New Roman" pitchFamily="18" charset="0"/>
              </a:rPr>
              <a:t>FAT12:12</a:t>
            </a:r>
            <a:r>
              <a:rPr lang="zh-CN" altLang="en-US" sz="2000" dirty="0">
                <a:latin typeface="Times New Roman" pitchFamily="18" charset="0"/>
              </a:rPr>
              <a:t>位，每块</a:t>
            </a:r>
            <a:r>
              <a:rPr lang="en-US" altLang="zh-CN" sz="2000" dirty="0">
                <a:latin typeface="Times New Roman" pitchFamily="18" charset="0"/>
              </a:rPr>
              <a:t>512B</a:t>
            </a:r>
            <a:r>
              <a:rPr lang="zh-CN" altLang="en-US" sz="2000" dirty="0">
                <a:latin typeface="Times New Roman" pitchFamily="18" charset="0"/>
              </a:rPr>
              <a:t>，每个</a:t>
            </a:r>
            <a:r>
              <a:rPr lang="en-US" altLang="zh-CN" sz="2000" dirty="0">
                <a:latin typeface="Times New Roman" pitchFamily="18" charset="0"/>
              </a:rPr>
              <a:t>FAT</a:t>
            </a:r>
            <a:r>
              <a:rPr lang="zh-CN" altLang="en-US" sz="2000" dirty="0">
                <a:latin typeface="Times New Roman" pitchFamily="18" charset="0"/>
              </a:rPr>
              <a:t>表表示</a:t>
            </a:r>
            <a:r>
              <a:rPr lang="en-US" altLang="zh-CN" sz="2000" dirty="0">
                <a:latin typeface="Times New Roman" pitchFamily="18" charset="0"/>
              </a:rPr>
              <a:t>2M</a:t>
            </a:r>
            <a:r>
              <a:rPr lang="zh-CN" altLang="en-US" sz="2000" dirty="0">
                <a:latin typeface="Times New Roman" pitchFamily="18" charset="0"/>
              </a:rPr>
              <a:t>，</a:t>
            </a:r>
            <a:r>
              <a:rPr lang="en-US" altLang="zh-CN" sz="2000" dirty="0">
                <a:latin typeface="Times New Roman" pitchFamily="18" charset="0"/>
              </a:rPr>
              <a:t>4</a:t>
            </a:r>
            <a:r>
              <a:rPr lang="zh-CN" altLang="en-US" sz="2000" dirty="0">
                <a:latin typeface="Times New Roman" pitchFamily="18" charset="0"/>
              </a:rPr>
              <a:t>个逻辑分区共</a:t>
            </a:r>
            <a:r>
              <a:rPr lang="en-US" altLang="zh-CN" sz="2000" dirty="0">
                <a:latin typeface="Times New Roman" pitchFamily="18" charset="0"/>
              </a:rPr>
              <a:t>8M</a:t>
            </a:r>
            <a:r>
              <a:rPr lang="zh-CN" altLang="en-US" sz="2000" dirty="0">
                <a:latin typeface="Times New Roman" pitchFamily="18" charset="0"/>
              </a:rPr>
              <a:t>；</a:t>
            </a:r>
            <a:endParaRPr lang="en-US" altLang="zh-CN" sz="2000" dirty="0">
              <a:latin typeface="Times New Roman" pitchFamily="18" charset="0"/>
            </a:endParaRPr>
          </a:p>
          <a:p>
            <a:pPr marL="1371600" lvl="3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Times New Roman" pitchFamily="18" charset="0"/>
              </a:rPr>
              <a:t>簇：</a:t>
            </a:r>
            <a:r>
              <a:rPr lang="en-US" altLang="zh-CN" sz="2000" dirty="0">
                <a:latin typeface="Times New Roman" pitchFamily="18" charset="0"/>
              </a:rPr>
              <a:t>1K</a:t>
            </a:r>
            <a:r>
              <a:rPr lang="zh-CN" altLang="en-US" sz="2000" dirty="0">
                <a:latin typeface="Times New Roman" pitchFamily="18" charset="0"/>
              </a:rPr>
              <a:t>、</a:t>
            </a:r>
            <a:r>
              <a:rPr lang="en-US" altLang="zh-CN" sz="2000" dirty="0">
                <a:latin typeface="Times New Roman" pitchFamily="18" charset="0"/>
              </a:rPr>
              <a:t>2K</a:t>
            </a:r>
            <a:r>
              <a:rPr lang="zh-CN" altLang="en-US" sz="2000" dirty="0">
                <a:latin typeface="Times New Roman" pitchFamily="18" charset="0"/>
              </a:rPr>
              <a:t>、</a:t>
            </a:r>
            <a:r>
              <a:rPr lang="en-US" altLang="zh-CN" sz="2000" dirty="0">
                <a:latin typeface="Times New Roman" pitchFamily="18" charset="0"/>
              </a:rPr>
              <a:t>4K</a:t>
            </a:r>
          </a:p>
          <a:p>
            <a:pPr lvl="3" eaLnBrk="1" hangingPunct="1">
              <a:defRPr/>
            </a:pPr>
            <a:r>
              <a:rPr lang="en-US" altLang="zh-CN" sz="2000" dirty="0">
                <a:latin typeface="Times New Roman" pitchFamily="18" charset="0"/>
              </a:rPr>
              <a:t>FAT16</a:t>
            </a:r>
            <a:r>
              <a:rPr lang="zh-CN" altLang="en-US" sz="2000" dirty="0">
                <a:latin typeface="Times New Roman" pitchFamily="18" charset="0"/>
              </a:rPr>
              <a:t>：</a:t>
            </a:r>
            <a:r>
              <a:rPr lang="en-US" altLang="zh-CN" sz="2000" dirty="0">
                <a:latin typeface="Times New Roman" pitchFamily="18" charset="0"/>
              </a:rPr>
              <a:t>16</a:t>
            </a:r>
            <a:r>
              <a:rPr lang="zh-CN" altLang="en-US" sz="2000" dirty="0">
                <a:latin typeface="Times New Roman" pitchFamily="18" charset="0"/>
              </a:rPr>
              <a:t>位，每簇盘块数可为：</a:t>
            </a:r>
            <a:r>
              <a:rPr lang="en-US" altLang="zh-CN" sz="2000" dirty="0">
                <a:latin typeface="Times New Roman" pitchFamily="18" charset="0"/>
              </a:rPr>
              <a:t>4</a:t>
            </a:r>
            <a:r>
              <a:rPr lang="zh-CN" altLang="en-US" sz="2000" dirty="0">
                <a:latin typeface="Times New Roman" pitchFamily="18" charset="0"/>
              </a:rPr>
              <a:t>、</a:t>
            </a:r>
            <a:r>
              <a:rPr lang="en-US" altLang="zh-CN" sz="2000" dirty="0">
                <a:latin typeface="Times New Roman" pitchFamily="18" charset="0"/>
              </a:rPr>
              <a:t>8</a:t>
            </a:r>
            <a:r>
              <a:rPr lang="zh-CN" altLang="en-US" sz="2000" dirty="0">
                <a:latin typeface="Times New Roman" pitchFamily="18" charset="0"/>
              </a:rPr>
              <a:t>、</a:t>
            </a:r>
            <a:r>
              <a:rPr lang="en-US" altLang="zh-CN" sz="2000" dirty="0">
                <a:latin typeface="Times New Roman" pitchFamily="18" charset="0"/>
              </a:rPr>
              <a:t>16</a:t>
            </a:r>
            <a:r>
              <a:rPr lang="zh-CN" altLang="en-US" sz="2000" dirty="0">
                <a:latin typeface="Times New Roman" pitchFamily="18" charset="0"/>
              </a:rPr>
              <a:t>、</a:t>
            </a:r>
            <a:r>
              <a:rPr lang="en-US" altLang="zh-CN" sz="2000" dirty="0">
                <a:latin typeface="Times New Roman" pitchFamily="18" charset="0"/>
              </a:rPr>
              <a:t>32</a:t>
            </a:r>
            <a:r>
              <a:rPr lang="zh-CN" altLang="en-US" sz="2000" dirty="0">
                <a:latin typeface="Times New Roman" pitchFamily="18" charset="0"/>
              </a:rPr>
              <a:t>、</a:t>
            </a:r>
            <a:r>
              <a:rPr lang="en-US" altLang="zh-CN" sz="2000" dirty="0">
                <a:latin typeface="Times New Roman" pitchFamily="18" charset="0"/>
              </a:rPr>
              <a:t>64</a:t>
            </a:r>
            <a:r>
              <a:rPr lang="zh-CN" altLang="en-US" sz="2000" dirty="0">
                <a:latin typeface="Times New Roman" pitchFamily="18" charset="0"/>
              </a:rPr>
              <a:t>，最大分区</a:t>
            </a:r>
            <a:r>
              <a:rPr lang="en-US" altLang="zh-CN" sz="2000" dirty="0">
                <a:latin typeface="Times New Roman" pitchFamily="18" charset="0"/>
              </a:rPr>
              <a:t>2G</a:t>
            </a:r>
          </a:p>
          <a:p>
            <a:pPr lvl="3" eaLnBrk="1" hangingPunct="1">
              <a:defRPr/>
            </a:pPr>
            <a:r>
              <a:rPr lang="en-US" altLang="zh-CN" sz="2000" dirty="0">
                <a:latin typeface="Times New Roman" pitchFamily="18" charset="0"/>
              </a:rPr>
              <a:t>FAT32: 32</a:t>
            </a:r>
            <a:r>
              <a:rPr lang="zh-CN" altLang="en-US" sz="2000" dirty="0">
                <a:latin typeface="Times New Roman" pitchFamily="18" charset="0"/>
              </a:rPr>
              <a:t>位，每簇盘块数为</a:t>
            </a:r>
            <a:r>
              <a:rPr lang="en-US" altLang="zh-CN" sz="2000" dirty="0">
                <a:latin typeface="Times New Roman" pitchFamily="18" charset="0"/>
              </a:rPr>
              <a:t>8, 4KB</a:t>
            </a:r>
            <a:r>
              <a:rPr lang="zh-CN" altLang="en-US" sz="2000" dirty="0">
                <a:latin typeface="Times New Roman" pitchFamily="18" charset="0"/>
              </a:rPr>
              <a:t>，最大分区</a:t>
            </a:r>
            <a:r>
              <a:rPr lang="en-US" altLang="zh-CN" sz="2000" dirty="0">
                <a:latin typeface="Times New Roman" pitchFamily="18" charset="0"/>
              </a:rPr>
              <a:t>2T</a:t>
            </a:r>
          </a:p>
          <a:p>
            <a:pPr lvl="3" eaLnBrk="1" hangingPunct="1">
              <a:defRPr/>
            </a:pPr>
            <a:r>
              <a:rPr lang="en-US" altLang="zh-CN" sz="2000" dirty="0">
                <a:latin typeface="Times New Roman" pitchFamily="18" charset="0"/>
              </a:rPr>
              <a:t>NTFS</a:t>
            </a:r>
            <a:r>
              <a:rPr lang="zh-CN" altLang="en-US" sz="2000" dirty="0">
                <a:latin typeface="Times New Roman" pitchFamily="18" charset="0"/>
              </a:rPr>
              <a:t>：</a:t>
            </a:r>
            <a:r>
              <a:rPr lang="en-US" altLang="zh-CN" sz="2000" dirty="0">
                <a:latin typeface="Times New Roman" pitchFamily="18" charset="0"/>
              </a:rPr>
              <a:t>64</a:t>
            </a:r>
            <a:r>
              <a:rPr lang="zh-CN" altLang="en-US" sz="2000" dirty="0">
                <a:latin typeface="Times New Roman" pitchFamily="18" charset="0"/>
              </a:rPr>
              <a:t>位，</a:t>
            </a:r>
            <a:r>
              <a:rPr lang="en-US" altLang="zh-CN" sz="2000" dirty="0">
                <a:latin typeface="Times New Roman" pitchFamily="18" charset="0"/>
              </a:rPr>
              <a:t>512B</a:t>
            </a:r>
            <a:r>
              <a:rPr lang="zh-CN" altLang="en-US" sz="2000" dirty="0">
                <a:latin typeface="Times New Roman" pitchFamily="18" charset="0"/>
              </a:rPr>
              <a:t>至</a:t>
            </a:r>
            <a:r>
              <a:rPr lang="en-US" altLang="zh-CN" sz="2000" dirty="0">
                <a:latin typeface="Times New Roman" pitchFamily="18" charset="0"/>
              </a:rPr>
              <a:t>64KB</a:t>
            </a:r>
            <a:r>
              <a:rPr lang="zh-CN" altLang="en-US" sz="2000" dirty="0">
                <a:latin typeface="Times New Roman" pitchFamily="18" charset="0"/>
              </a:rPr>
              <a:t>，</a:t>
            </a:r>
            <a:r>
              <a:rPr lang="en-US" altLang="zh-CN" sz="2000" dirty="0">
                <a:latin typeface="Times New Roman" pitchFamily="18" charset="0"/>
              </a:rPr>
              <a:t>MFT(1KB)</a:t>
            </a:r>
          </a:p>
          <a:p>
            <a:pPr lvl="2" eaLnBrk="1" hangingPunct="1">
              <a:defRPr/>
            </a:pPr>
            <a:r>
              <a:rPr lang="zh-CN" altLang="en-US" sz="2400" dirty="0">
                <a:latin typeface="Times New Roman" pitchFamily="18" charset="0"/>
              </a:rPr>
              <a:t>缺点：不能直接存取；</a:t>
            </a:r>
            <a:r>
              <a:rPr lang="en-US" altLang="zh-CN" sz="2400" dirty="0">
                <a:latin typeface="Times New Roman" pitchFamily="18" charset="0"/>
              </a:rPr>
              <a:t>FAT</a:t>
            </a:r>
            <a:r>
              <a:rPr lang="zh-CN" altLang="en-US" sz="2400" dirty="0">
                <a:latin typeface="Times New Roman" pitchFamily="18" charset="0"/>
              </a:rPr>
              <a:t>占较大内存空间。</a:t>
            </a:r>
          </a:p>
          <a:p>
            <a:pPr lvl="2" eaLnBrk="1" hangingPunct="1">
              <a:defRPr/>
            </a:pPr>
            <a:endParaRPr lang="en-US" altLang="zh-CN" sz="24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846C9-1472-4917-AA18-0C539FF1B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zh-CN" altLang="en-US" dirty="0"/>
              <a:t>外存分配方法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DADE12-4DF1-49BB-B204-3B9BDB153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4819" name="图片 4">
            <a:extLst>
              <a:ext uri="{FF2B5EF4-FFF2-40B4-BE49-F238E27FC236}">
                <a16:creationId xmlns:a16="http://schemas.microsoft.com/office/drawing/2014/main" id="{A50E0771-600F-43D9-97AB-24B93DAFD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276475"/>
            <a:ext cx="3351213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图片 5">
            <a:extLst>
              <a:ext uri="{FF2B5EF4-FFF2-40B4-BE49-F238E27FC236}">
                <a16:creationId xmlns:a16="http://schemas.microsoft.com/office/drawing/2014/main" id="{4E829294-CA25-41EB-A952-F2884EAFA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113" y="1150938"/>
            <a:ext cx="4286250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F7E59-82CD-4C50-B7C9-F339A286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zh-CN" altLang="en-US" dirty="0"/>
              <a:t>外存分配方法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7EA7AB-7D03-4F2B-99E2-B18B7F018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5843" name="图片 4">
            <a:extLst>
              <a:ext uri="{FF2B5EF4-FFF2-40B4-BE49-F238E27FC236}">
                <a16:creationId xmlns:a16="http://schemas.microsoft.com/office/drawing/2014/main" id="{89DD85D2-A9E5-41E6-9DF1-730ABEE23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827" y="1366887"/>
            <a:ext cx="5376862" cy="428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矩形 5">
            <a:extLst>
              <a:ext uri="{FF2B5EF4-FFF2-40B4-BE49-F238E27FC236}">
                <a16:creationId xmlns:a16="http://schemas.microsoft.com/office/drawing/2014/main" id="{6BB99B28-6998-44CA-89D1-C834D4245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775" y="5693984"/>
            <a:ext cx="5378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/>
              <a:t>FAT</a:t>
            </a:r>
            <a:r>
              <a:rPr lang="zh-CN" altLang="en-US" sz="2400" b="0" dirty="0"/>
              <a:t>中簇的大小与最大分区的对应关系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9F6F3-433E-4661-B400-EF4F6F3F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zh-CN" altLang="en-US" dirty="0"/>
              <a:t>外存分配方法</a:t>
            </a: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6BF69BD-037A-4DC2-988C-DE1EBFA209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索引文件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要求为每一文件建立一张索引表。每个表目指出文件逻辑记录所在的物理块号。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特点：方便地进行随机存取；增加了索引表的空间开销，增加一次访问操作。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串联文件方式组织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多重索引方式组织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44E4D-8FB9-4272-B36B-DC211373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5EC10E-D376-47D0-9B7E-DC8886589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7891" name="Picture 2" descr="12_11">
            <a:extLst>
              <a:ext uri="{FF2B5EF4-FFF2-40B4-BE49-F238E27FC236}">
                <a16:creationId xmlns:a16="http://schemas.microsoft.com/office/drawing/2014/main" id="{93B5C32C-E0A1-45A0-AA8A-B5E468C7F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"/>
            <a:ext cx="7823200" cy="628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137FA-6993-4C7A-98E7-4C59EA91B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CE9609-E964-4521-B183-6BE7CEABB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8915" name="Picture 2" descr="12_12">
            <a:extLst>
              <a:ext uri="{FF2B5EF4-FFF2-40B4-BE49-F238E27FC236}">
                <a16:creationId xmlns:a16="http://schemas.microsoft.com/office/drawing/2014/main" id="{442BDBA6-4240-4215-8D04-AE6F1C027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408781"/>
            <a:ext cx="8826500" cy="604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A073A-4CFF-46FB-B106-49A362CB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zh-CN" altLang="en-US" dirty="0"/>
              <a:t>外存分配方法</a:t>
            </a: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5A069DD-A7FA-4695-9C27-D71DDFB128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综合组织方式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把索引表的头几项设计为直接寻址方式，存放物理块号，后几项设计成多重索引。综合组织方式适用于顺序存取和随机存取。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直接地址：	</a:t>
            </a:r>
            <a:r>
              <a:rPr lang="en-US" altLang="zh-CN">
                <a:latin typeface="Times New Roman" panose="02020603050405020304" pitchFamily="18" charset="0"/>
              </a:rPr>
              <a:t>iaddr(0) — iaddr(9)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一次间接地址：	</a:t>
            </a:r>
            <a:r>
              <a:rPr lang="en-US" altLang="zh-CN">
                <a:latin typeface="Times New Roman" panose="02020603050405020304" pitchFamily="18" charset="0"/>
              </a:rPr>
              <a:t>iaddr(10) 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二次间接地址：	</a:t>
            </a:r>
            <a:r>
              <a:rPr lang="en-US" altLang="zh-CN">
                <a:latin typeface="Times New Roman" panose="02020603050405020304" pitchFamily="18" charset="0"/>
              </a:rPr>
              <a:t>iaddr(11)	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三次间接地址：	</a:t>
            </a:r>
            <a:r>
              <a:rPr lang="en-US" altLang="zh-CN">
                <a:latin typeface="Times New Roman" panose="02020603050405020304" pitchFamily="18" charset="0"/>
              </a:rPr>
              <a:t>iaddr(12)	</a:t>
            </a:r>
            <a:endParaRPr lang="en-US" altLang="zh-CN" sz="3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9684E-F500-48B9-87EA-14BD148EE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EC0A4-3D39-4043-9E58-376A246B6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63" name="Picture 2" descr="12_13">
            <a:extLst>
              <a:ext uri="{FF2B5EF4-FFF2-40B4-BE49-F238E27FC236}">
                <a16:creationId xmlns:a16="http://schemas.microsoft.com/office/drawing/2014/main" id="{80B631A2-7612-4848-99D1-A38030423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5065713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Rectangle 3">
            <a:extLst>
              <a:ext uri="{FF2B5EF4-FFF2-40B4-BE49-F238E27FC236}">
                <a16:creationId xmlns:a16="http://schemas.microsoft.com/office/drawing/2014/main" id="{70042C83-46B4-433C-82D3-077330F4B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64770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B7BCE-7BEA-4A32-A6AE-808C9A3E7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zh-CN" altLang="en-US" dirty="0"/>
              <a:t>外存分配方法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412DF1-8FF5-4F70-8E2D-148AE03AD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1986" name="页脚占位符 4">
            <a:extLst>
              <a:ext uri="{FF2B5EF4-FFF2-40B4-BE49-F238E27FC236}">
                <a16:creationId xmlns:a16="http://schemas.microsoft.com/office/drawing/2014/main" id="{B8C1F15C-0A0E-4E8C-B75D-A3A2A011B6E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1828800"/>
            <a:ext cx="533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0" sz="2000" kern="12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/>
              <a:t>操作系统</a:t>
            </a:r>
            <a:r>
              <a:rPr lang="en-US" altLang="zh-CN"/>
              <a:t>|</a:t>
            </a:r>
            <a:r>
              <a:rPr lang="zh-CN" altLang="en-US"/>
              <a:t>文件系统</a:t>
            </a:r>
          </a:p>
          <a:p>
            <a:pPr>
              <a:defRPr/>
            </a:pPr>
            <a:endParaRPr lang="zh-CN" altLang="en-US"/>
          </a:p>
          <a:p>
            <a:pPr>
              <a:defRPr/>
            </a:pPr>
            <a:fld id="{1B214E12-83C1-4B25-B5B4-DA01CDACEF11}" type="slidenum">
              <a:rPr lang="zh-CN" altLang="en-US" smtClean="0"/>
              <a:pPr>
                <a:defRPr/>
              </a:pPr>
              <a:t>39</a:t>
            </a:fld>
            <a:endParaRPr kumimoji="0" lang="zh-CN" altLang="en-US" sz="2000" b="0">
              <a:solidFill>
                <a:srgbClr val="9900C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41987" name="Picture 2">
            <a:extLst>
              <a:ext uri="{FF2B5EF4-FFF2-40B4-BE49-F238E27FC236}">
                <a16:creationId xmlns:a16="http://schemas.microsoft.com/office/drawing/2014/main" id="{FDC4801A-0EAD-4AF9-AEF7-BA58FE456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88" name="Rectangle 3">
            <a:extLst>
              <a:ext uri="{FF2B5EF4-FFF2-40B4-BE49-F238E27FC236}">
                <a16:creationId xmlns:a16="http://schemas.microsoft.com/office/drawing/2014/main" id="{F7D34CA0-7DDC-4D2A-AADF-A760C0532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58875"/>
            <a:ext cx="1295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7CAA4-E582-4657-896A-15E93FE64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	</a:t>
            </a:r>
            <a:r>
              <a:rPr lang="zh-CN" altLang="en-US" dirty="0"/>
              <a:t>文件系统的概念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5169ED1F-25E6-489F-BCDB-202D4787CE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66887"/>
            <a:ext cx="8229600" cy="4759276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dirty="0"/>
              <a:t> </a:t>
            </a:r>
            <a:r>
              <a:rPr lang="zh-CN" altLang="en-US" sz="3200" dirty="0"/>
              <a:t>文件及文件系统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sz="2800" dirty="0"/>
              <a:t>文件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sz="2400" dirty="0"/>
              <a:t>数据项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sz="2400" dirty="0"/>
              <a:t>记录：一组相关数据项的集合。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sz="2400" dirty="0"/>
              <a:t>文件：文件是一个具有符号名字的一组相关联元素的有序集合。</a:t>
            </a:r>
          </a:p>
        </p:txBody>
      </p:sp>
      <p:pic>
        <p:nvPicPr>
          <p:cNvPr id="6149" name="图片 1">
            <a:extLst>
              <a:ext uri="{FF2B5EF4-FFF2-40B4-BE49-F238E27FC236}">
                <a16:creationId xmlns:a16="http://schemas.microsoft.com/office/drawing/2014/main" id="{C3235E30-24BD-4980-91A0-57B45BDE7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75" y="4645025"/>
            <a:ext cx="4956175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>
            <a:extLst>
              <a:ext uri="{FF2B5EF4-FFF2-40B4-BE49-F238E27FC236}">
                <a16:creationId xmlns:a16="http://schemas.microsoft.com/office/drawing/2014/main" id="{35B13B93-758B-4F4F-A4C6-F72E3CFC04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zh-CN" altLang="en-US" dirty="0"/>
              <a:t>文件目录管理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F2ED5C0-7F1D-4A23-85D5-339776D338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dirty="0"/>
              <a:t> </a:t>
            </a:r>
            <a:r>
              <a:rPr lang="zh-CN" altLang="en-US" sz="3200" dirty="0"/>
              <a:t>一个文件的说明信息称为该文件的目录。用户向系统提供符号名，系统根据文件的符号名找到它的物理地址。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 dirty="0"/>
              <a:t>功能：实现文件的按名存取，实现符号名与具体物理地址之间的转换，文件的共享和保护。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B53D2-E128-4A7D-96F4-027EC354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zh-CN" altLang="en-US" dirty="0"/>
              <a:t>文件目录管理</a:t>
            </a:r>
          </a:p>
        </p:txBody>
      </p:sp>
      <p:sp>
        <p:nvSpPr>
          <p:cNvPr id="44036" name="Rectangle 5">
            <a:extLst>
              <a:ext uri="{FF2B5EF4-FFF2-40B4-BE49-F238E27FC236}">
                <a16:creationId xmlns:a16="http://schemas.microsoft.com/office/drawing/2014/main" id="{938ED1B8-1B83-4191-AFB7-A6A3ACC5D3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/>
              <a:t> </a:t>
            </a:r>
            <a:r>
              <a:rPr lang="zh-CN" altLang="en-US" dirty="0"/>
              <a:t>文件控制块和索引结点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dirty="0"/>
              <a:t>文件的组成：文件说明（</a:t>
            </a:r>
            <a:r>
              <a:rPr lang="en-US" altLang="zh-CN" dirty="0"/>
              <a:t>FCB</a:t>
            </a:r>
            <a:r>
              <a:rPr lang="zh-CN" altLang="en-US" dirty="0"/>
              <a:t>）和文件体。</a:t>
            </a:r>
            <a:r>
              <a:rPr lang="en-US" altLang="zh-CN" dirty="0"/>
              <a:t>FCB</a:t>
            </a:r>
            <a:r>
              <a:rPr lang="zh-CN" altLang="en-US" dirty="0"/>
              <a:t>即为文件的目录。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dirty="0"/>
              <a:t>文件控制块（</a:t>
            </a:r>
            <a:r>
              <a:rPr lang="en-US" altLang="zh-CN" dirty="0"/>
              <a:t>File Control Block</a:t>
            </a:r>
            <a:r>
              <a:rPr lang="zh-CN" altLang="en-US" dirty="0"/>
              <a:t>）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dirty="0"/>
              <a:t>基本信息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dirty="0"/>
              <a:t>存取控制信息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dirty="0"/>
              <a:t>使用信息</a:t>
            </a:r>
          </a:p>
        </p:txBody>
      </p:sp>
      <p:sp>
        <p:nvSpPr>
          <p:cNvPr id="44035" name="Text Box 2">
            <a:extLst>
              <a:ext uri="{FF2B5EF4-FFF2-40B4-BE49-F238E27FC236}">
                <a16:creationId xmlns:a16="http://schemas.microsoft.com/office/drawing/2014/main" id="{A59F5DB9-3425-416D-B17D-24883BCE4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838200"/>
            <a:ext cx="716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zh-CN" sz="28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A5BA6-0627-4871-9D90-1F89AA33E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zh-CN" altLang="en-US" dirty="0"/>
              <a:t>文件目录管理</a:t>
            </a:r>
          </a:p>
        </p:txBody>
      </p:sp>
      <p:sp>
        <p:nvSpPr>
          <p:cNvPr id="45058" name="内容占位符 2">
            <a:extLst>
              <a:ext uri="{FF2B5EF4-FFF2-40B4-BE49-F238E27FC236}">
                <a16:creationId xmlns:a16="http://schemas.microsoft.com/office/drawing/2014/main" id="{8030FCBE-FF29-441F-A228-4AB98E6D7B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/>
              <a:t>文件系统结构</a:t>
            </a:r>
            <a:endParaRPr lang="en-US" altLang="zh-CN"/>
          </a:p>
          <a:p>
            <a:pPr lvl="2"/>
            <a:r>
              <a:rPr lang="zh-CN" altLang="en-US"/>
              <a:t>文件系统采用目录来组织文件。</a:t>
            </a:r>
          </a:p>
          <a:p>
            <a:pPr lvl="2"/>
            <a:r>
              <a:rPr lang="zh-CN" altLang="en-US"/>
              <a:t>目录是</a:t>
            </a:r>
            <a:r>
              <a:rPr lang="en-US" altLang="zh-CN"/>
              <a:t>FCB</a:t>
            </a:r>
            <a:r>
              <a:rPr lang="zh-CN" altLang="en-US"/>
              <a:t>的有序集合，通过目录将所有的</a:t>
            </a:r>
            <a:r>
              <a:rPr lang="en-US" altLang="zh-CN"/>
              <a:t>FCB</a:t>
            </a:r>
            <a:r>
              <a:rPr lang="zh-CN" altLang="en-US"/>
              <a:t>分层分类地组织在一起，方便了文件的检索操作。</a:t>
            </a:r>
          </a:p>
          <a:p>
            <a:pPr lvl="2"/>
            <a:r>
              <a:rPr lang="zh-CN" altLang="en-US"/>
              <a:t>目录本身需要长久保存的，也需以文件的形式存在，即目录文件，内容是一组</a:t>
            </a:r>
            <a:r>
              <a:rPr lang="en-US" altLang="zh-CN"/>
              <a:t>FCB</a:t>
            </a:r>
            <a:r>
              <a:rPr lang="zh-CN" altLang="en-US"/>
              <a:t>列表，每个表项（目录项）是一个文件的</a:t>
            </a:r>
            <a:r>
              <a:rPr lang="en-US" altLang="zh-CN"/>
              <a:t>FCB</a:t>
            </a:r>
            <a:r>
              <a:rPr lang="zh-CN" altLang="en-US"/>
              <a:t>。</a:t>
            </a:r>
          </a:p>
          <a:p>
            <a:pPr lvl="2"/>
            <a:r>
              <a:rPr lang="zh-CN" altLang="en-US"/>
              <a:t>由于目录本身也是文件，因此目录的</a:t>
            </a:r>
            <a:r>
              <a:rPr lang="en-US" altLang="zh-CN"/>
              <a:t>FCB</a:t>
            </a:r>
            <a:r>
              <a:rPr lang="zh-CN" altLang="en-US"/>
              <a:t>也可以作为另一个目录中的目录项，从而构成目录的层次关系。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2E359-494F-4610-A9ED-437ACF5C8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zh-CN" altLang="en-US" dirty="0"/>
              <a:t>文件目录管理</a:t>
            </a:r>
          </a:p>
        </p:txBody>
      </p:sp>
      <p:sp>
        <p:nvSpPr>
          <p:cNvPr id="46083" name="Rectangle 4">
            <a:extLst>
              <a:ext uri="{FF2B5EF4-FFF2-40B4-BE49-F238E27FC236}">
                <a16:creationId xmlns:a16="http://schemas.microsoft.com/office/drawing/2014/main" id="{A07C0F8E-5810-4ACE-9AAF-FA8CD68914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>
              <a:spcBef>
                <a:spcPct val="50000"/>
              </a:spcBef>
            </a:pPr>
            <a:r>
              <a:rPr lang="zh-CN" altLang="en-US" dirty="0"/>
              <a:t>索引结点（</a:t>
            </a:r>
            <a:r>
              <a:rPr lang="en-US" altLang="zh-CN" dirty="0"/>
              <a:t>Index Node</a:t>
            </a:r>
            <a:r>
              <a:rPr lang="zh-CN" altLang="en-US" dirty="0"/>
              <a:t>）</a:t>
            </a:r>
          </a:p>
          <a:p>
            <a:pPr lvl="3" eaLnBrk="1" hangingPunct="1">
              <a:spcBef>
                <a:spcPct val="50000"/>
              </a:spcBef>
            </a:pPr>
            <a:r>
              <a:rPr lang="zh-CN" altLang="en-US" dirty="0"/>
              <a:t>文件目录的缺陷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dirty="0"/>
              <a:t>索引结点的引入</a:t>
            </a:r>
          </a:p>
          <a:p>
            <a:pPr lvl="3" eaLnBrk="1" hangingPunct="1">
              <a:spcBef>
                <a:spcPct val="50000"/>
              </a:spcBef>
            </a:pPr>
            <a:r>
              <a:rPr lang="zh-CN" altLang="en-US" dirty="0"/>
              <a:t>目录：文件名和指向</a:t>
            </a:r>
            <a:r>
              <a:rPr lang="en-US" altLang="zh-CN" dirty="0" err="1"/>
              <a:t>i</a:t>
            </a:r>
            <a:r>
              <a:rPr lang="zh-CN" altLang="en-US" dirty="0"/>
              <a:t>结点的指针</a:t>
            </a:r>
          </a:p>
          <a:p>
            <a:pPr lvl="3" eaLnBrk="1" hangingPunct="1">
              <a:spcBef>
                <a:spcPct val="50000"/>
              </a:spcBef>
            </a:pP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结点：文件描述信息。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A4C8FBA1-81F1-47A1-BC00-E0769720C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华文新魏" panose="02010800040101010101" pitchFamily="2" charset="-122"/>
              </a:rPr>
              <a:t>UNIX</a:t>
            </a:r>
            <a:r>
              <a:rPr lang="zh-CN" altLang="en-US" sz="3600">
                <a:ea typeface="华文新魏" panose="02010800040101010101" pitchFamily="2" charset="-122"/>
              </a:rPr>
              <a:t>的</a:t>
            </a:r>
            <a:r>
              <a:rPr lang="en-US" altLang="zh-CN" sz="3600">
                <a:ea typeface="华文新魏" panose="02010800040101010101" pitchFamily="2" charset="-122"/>
              </a:rPr>
              <a:t>inode 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F0FD1817-9CD5-406C-AF2B-E0415229EA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华文新魏" panose="02010800040101010101" pitchFamily="2" charset="-122"/>
              </a:rPr>
              <a:t>di-mode</a:t>
            </a:r>
            <a:r>
              <a:rPr lang="zh-CN" altLang="en-US" sz="2400">
                <a:solidFill>
                  <a:srgbClr val="FF0000"/>
                </a:solidFill>
                <a:ea typeface="华文新魏" panose="02010800040101010101" pitchFamily="2" charset="-122"/>
              </a:rPr>
              <a:t>文件属性，如文件类型、存取权限。</a:t>
            </a:r>
          </a:p>
          <a:p>
            <a:pPr algn="just"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华文新魏" panose="02010800040101010101" pitchFamily="2" charset="-122"/>
              </a:rPr>
              <a:t>di-nlike</a:t>
            </a:r>
            <a:r>
              <a:rPr lang="zh-CN" altLang="en-US" sz="2400">
                <a:solidFill>
                  <a:srgbClr val="FF0000"/>
                </a:solidFill>
                <a:ea typeface="华文新魏" panose="02010800040101010101" pitchFamily="2" charset="-122"/>
              </a:rPr>
              <a:t>连接该索引节点的目录项数（共享数）。</a:t>
            </a:r>
          </a:p>
          <a:p>
            <a:pPr algn="just"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华文新魏" panose="02010800040101010101" pitchFamily="2" charset="-122"/>
              </a:rPr>
              <a:t>di-uid</a:t>
            </a:r>
            <a:r>
              <a:rPr lang="zh-CN" altLang="en-US" sz="2400">
                <a:solidFill>
                  <a:srgbClr val="FF0000"/>
                </a:solidFill>
                <a:ea typeface="华文新魏" panose="02010800040101010101" pitchFamily="2" charset="-122"/>
              </a:rPr>
              <a:t>文件主用户标识。</a:t>
            </a:r>
          </a:p>
          <a:p>
            <a:pPr algn="just"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华文新魏" panose="02010800040101010101" pitchFamily="2" charset="-122"/>
              </a:rPr>
              <a:t>di-gid</a:t>
            </a:r>
            <a:r>
              <a:rPr lang="zh-CN" altLang="en-US" sz="2400">
                <a:solidFill>
                  <a:srgbClr val="FF0000"/>
                </a:solidFill>
                <a:ea typeface="华文新魏" panose="02010800040101010101" pitchFamily="2" charset="-122"/>
              </a:rPr>
              <a:t>文件同组用户标识。</a:t>
            </a:r>
          </a:p>
          <a:p>
            <a:pPr algn="just"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华文新魏" panose="02010800040101010101" pitchFamily="2" charset="-122"/>
              </a:rPr>
              <a:t>di-size</a:t>
            </a:r>
            <a:r>
              <a:rPr lang="zh-CN" altLang="en-US" sz="2400">
                <a:solidFill>
                  <a:srgbClr val="FF0000"/>
                </a:solidFill>
                <a:ea typeface="华文新魏" panose="02010800040101010101" pitchFamily="2" charset="-122"/>
              </a:rPr>
              <a:t>文件大小（以字节计数）</a:t>
            </a:r>
          </a:p>
          <a:p>
            <a:pPr algn="just"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华文新魏" panose="02010800040101010101" pitchFamily="2" charset="-122"/>
              </a:rPr>
              <a:t>di-add[13]</a:t>
            </a:r>
            <a:r>
              <a:rPr lang="zh-CN" altLang="en-US" sz="2400">
                <a:solidFill>
                  <a:srgbClr val="FF0000"/>
                </a:solidFill>
                <a:ea typeface="华文新魏" panose="02010800040101010101" pitchFamily="2" charset="-122"/>
              </a:rPr>
              <a:t>存放文件所在物理块号的索引表。</a:t>
            </a:r>
          </a:p>
          <a:p>
            <a:pPr algn="just"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华文新魏" panose="02010800040101010101" pitchFamily="2" charset="-122"/>
              </a:rPr>
              <a:t>di-atime</a:t>
            </a:r>
            <a:r>
              <a:rPr lang="zh-CN" altLang="en-US" sz="2400">
                <a:solidFill>
                  <a:srgbClr val="FF0000"/>
                </a:solidFill>
                <a:ea typeface="华文新魏" panose="02010800040101010101" pitchFamily="2" charset="-122"/>
              </a:rPr>
              <a:t>文件最近被访问的时间。</a:t>
            </a:r>
          </a:p>
          <a:p>
            <a:pPr algn="just"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华文新魏" panose="02010800040101010101" pitchFamily="2" charset="-122"/>
              </a:rPr>
              <a:t>di-mtime</a:t>
            </a:r>
            <a:r>
              <a:rPr lang="zh-CN" altLang="en-US" sz="2400">
                <a:solidFill>
                  <a:srgbClr val="FF0000"/>
                </a:solidFill>
                <a:ea typeface="华文新魏" panose="02010800040101010101" pitchFamily="2" charset="-122"/>
              </a:rPr>
              <a:t>文件最近被修改的时间。</a:t>
            </a:r>
          </a:p>
          <a:p>
            <a:pPr algn="just"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华文新魏" panose="02010800040101010101" pitchFamily="2" charset="-122"/>
              </a:rPr>
              <a:t>di-ctime</a:t>
            </a:r>
            <a:r>
              <a:rPr lang="zh-CN" altLang="en-US" sz="2400">
                <a:solidFill>
                  <a:srgbClr val="FF0000"/>
                </a:solidFill>
                <a:ea typeface="华文新魏" panose="02010800040101010101" pitchFamily="2" charset="-122"/>
              </a:rPr>
              <a:t>文件最近创建的时间。</a:t>
            </a:r>
          </a:p>
        </p:txBody>
      </p:sp>
    </p:spTree>
  </p:cSld>
  <p:clrMapOvr>
    <a:masterClrMapping/>
  </p:clrMapOvr>
  <p:transition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D20EE-3014-40D0-B2BF-7D4AC148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zh-CN" altLang="en-US" dirty="0"/>
              <a:t>文件目录管理</a:t>
            </a:r>
          </a:p>
        </p:txBody>
      </p:sp>
      <p:sp>
        <p:nvSpPr>
          <p:cNvPr id="50179" name="Rectangle 4">
            <a:extLst>
              <a:ext uri="{FF2B5EF4-FFF2-40B4-BE49-F238E27FC236}">
                <a16:creationId xmlns:a16="http://schemas.microsoft.com/office/drawing/2014/main" id="{C0A6798B-FCA3-4D1F-84C7-6C94550F6B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dirty="0"/>
              <a:t>单级目录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sz="2800" dirty="0"/>
              <a:t>目录内容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sz="2800" dirty="0"/>
              <a:t>文件访问过程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sz="2800" dirty="0"/>
              <a:t>创建和删除文件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sz="2800" dirty="0"/>
              <a:t>存在的问题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sz="2400" dirty="0"/>
              <a:t>重名问题、别名问题</a:t>
            </a:r>
            <a:endParaRPr lang="en-US" altLang="zh-CN" dirty="0"/>
          </a:p>
          <a:p>
            <a:pPr lvl="2" eaLnBrk="1" hangingPunct="1">
              <a:spcBef>
                <a:spcPct val="50000"/>
              </a:spcBef>
            </a:pPr>
            <a:r>
              <a:rPr lang="zh-CN" altLang="en-US" sz="2400" dirty="0"/>
              <a:t>文件数量过多时，查找效率低。</a:t>
            </a:r>
          </a:p>
        </p:txBody>
      </p:sp>
      <p:pic>
        <p:nvPicPr>
          <p:cNvPr id="50181" name="Picture 4">
            <a:extLst>
              <a:ext uri="{FF2B5EF4-FFF2-40B4-BE49-F238E27FC236}">
                <a16:creationId xmlns:a16="http://schemas.microsoft.com/office/drawing/2014/main" id="{C1420F65-36F4-4612-B763-56CB90D87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07" y="5559071"/>
            <a:ext cx="6960507" cy="1298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A9FCD-1176-4A06-9D7F-1A213939B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zh-CN" altLang="en-US" dirty="0"/>
              <a:t>文件目录管理</a:t>
            </a:r>
          </a:p>
        </p:txBody>
      </p:sp>
      <p:sp>
        <p:nvSpPr>
          <p:cNvPr id="51203" name="Rectangle 4">
            <a:extLst>
              <a:ext uri="{FF2B5EF4-FFF2-40B4-BE49-F238E27FC236}">
                <a16:creationId xmlns:a16="http://schemas.microsoft.com/office/drawing/2014/main" id="{BB1A6349-5FB0-489E-B4DE-02705BDC01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366887"/>
            <a:ext cx="8403771" cy="4759276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dirty="0"/>
              <a:t>两级目录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sz="2800" dirty="0"/>
              <a:t>结构：系统由主目录（</a:t>
            </a:r>
            <a:r>
              <a:rPr lang="en-US" altLang="zh-CN" sz="2800" dirty="0"/>
              <a:t>MFD</a:t>
            </a:r>
            <a:r>
              <a:rPr lang="zh-CN" altLang="en-US" sz="2800" dirty="0"/>
              <a:t>）和用户目录（</a:t>
            </a:r>
            <a:r>
              <a:rPr lang="en-US" altLang="zh-CN" sz="2800" dirty="0"/>
              <a:t>UFD</a:t>
            </a:r>
            <a:r>
              <a:rPr lang="zh-CN" altLang="en-US" sz="2800" dirty="0"/>
              <a:t>）构成。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sz="2800" dirty="0"/>
              <a:t>文件的查找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sz="2800" dirty="0"/>
              <a:t>文件的建立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sz="2800" dirty="0"/>
              <a:t>文件的删除</a:t>
            </a:r>
          </a:p>
        </p:txBody>
      </p:sp>
      <p:pic>
        <p:nvPicPr>
          <p:cNvPr id="51205" name="Picture 4">
            <a:extLst>
              <a:ext uri="{FF2B5EF4-FFF2-40B4-BE49-F238E27FC236}">
                <a16:creationId xmlns:a16="http://schemas.microsoft.com/office/drawing/2014/main" id="{0CEDD1AC-A276-4665-82A6-8CEDA6F81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2636838"/>
            <a:ext cx="5684837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8E5EF-8937-43CA-B57A-A221E854E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zh-CN" altLang="en-US" dirty="0"/>
              <a:t>文件目录管理</a:t>
            </a:r>
          </a:p>
        </p:txBody>
      </p:sp>
      <p:sp>
        <p:nvSpPr>
          <p:cNvPr id="52227" name="Rectangle 4">
            <a:extLst>
              <a:ext uri="{FF2B5EF4-FFF2-40B4-BE49-F238E27FC236}">
                <a16:creationId xmlns:a16="http://schemas.microsoft.com/office/drawing/2014/main" id="{22C1EE45-CD8E-4730-88BB-D6A0759EDC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树型目录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/>
              <a:t>多级树型目录结构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/>
              <a:t>文件路径名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/>
              <a:t>工作目录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/>
              <a:t>增加和删除目录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/>
              <a:t>特点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913EC-E9DB-4AEA-88F7-CE3FD18A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FB8611-837E-4D09-9637-ED36E4C64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3251" name="Picture 2" descr="12_4">
            <a:extLst>
              <a:ext uri="{FF2B5EF4-FFF2-40B4-BE49-F238E27FC236}">
                <a16:creationId xmlns:a16="http://schemas.microsoft.com/office/drawing/2014/main" id="{4C046603-2C66-46AE-A2A6-3A70A3F94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88900"/>
            <a:ext cx="8350250" cy="738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6DDFA-F4FF-420E-B15C-7A3F1D9A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7F7D9-8DBB-456D-A5C0-7A3D32DC9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4275" name="Picture 2" descr="12_5">
            <a:extLst>
              <a:ext uri="{FF2B5EF4-FFF2-40B4-BE49-F238E27FC236}">
                <a16:creationId xmlns:a16="http://schemas.microsoft.com/office/drawing/2014/main" id="{3BA68185-BB63-43C2-862E-567A0D1D7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2400"/>
            <a:ext cx="4368800" cy="717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672C3-B128-45BA-BB2C-78472437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	</a:t>
            </a:r>
            <a:r>
              <a:rPr lang="zh-CN" altLang="en-US" dirty="0"/>
              <a:t>文件系统的概念</a:t>
            </a: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FB59F935-A903-4BDF-82A9-86EE6DF072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spcBef>
                <a:spcPct val="50000"/>
              </a:spcBef>
            </a:pPr>
            <a:r>
              <a:rPr lang="zh-CN" altLang="en-US" dirty="0"/>
              <a:t>文件的类型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dirty="0"/>
              <a:t>按文件的性质和用途分为：系统文件，库文件，用户文件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dirty="0"/>
              <a:t>按组织形式分为：普通文件，目录文件，特殊文件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dirty="0"/>
              <a:t>按文件的保护方式：只读文件，只写文件，可执行文件。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581BB-E98E-409D-8352-D3DB3D8E4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zh-CN" altLang="en-US" dirty="0"/>
              <a:t>文件目录管理</a:t>
            </a:r>
          </a:p>
        </p:txBody>
      </p:sp>
      <p:sp>
        <p:nvSpPr>
          <p:cNvPr id="55299" name="Rectangle 4">
            <a:extLst>
              <a:ext uri="{FF2B5EF4-FFF2-40B4-BE49-F238E27FC236}">
                <a16:creationId xmlns:a16="http://schemas.microsoft.com/office/drawing/2014/main" id="{43013089-9305-4E48-883C-2906510DFF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dirty="0"/>
              <a:t> </a:t>
            </a:r>
            <a:r>
              <a:rPr lang="zh-CN" altLang="en-US" sz="3200" dirty="0"/>
              <a:t>目录的查询技术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sz="2800" dirty="0"/>
              <a:t>过程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sz="2400" dirty="0"/>
              <a:t>根据文件名找到其</a:t>
            </a:r>
            <a:r>
              <a:rPr lang="en-US" altLang="zh-CN" sz="2400" dirty="0"/>
              <a:t>FCB</a:t>
            </a:r>
            <a:r>
              <a:rPr lang="zh-CN" altLang="en-US" sz="2400" dirty="0"/>
              <a:t>或索引结点；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sz="2400" dirty="0"/>
              <a:t>查找</a:t>
            </a:r>
            <a:r>
              <a:rPr lang="en-US" altLang="zh-CN" sz="2400" dirty="0"/>
              <a:t>FCB</a:t>
            </a:r>
            <a:r>
              <a:rPr lang="zh-CN" altLang="en-US" sz="2400" dirty="0"/>
              <a:t>或索引结点中的文件物理地址（盘块号），换算为物理位置；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sz="2400" dirty="0"/>
              <a:t>启动磁盘驱动程序，将文件读入内存。</a:t>
            </a:r>
          </a:p>
        </p:txBody>
      </p:sp>
      <p:sp>
        <p:nvSpPr>
          <p:cNvPr id="55302" name="矩形 1">
            <a:extLst>
              <a:ext uri="{FF2B5EF4-FFF2-40B4-BE49-F238E27FC236}">
                <a16:creationId xmlns:a16="http://schemas.microsoft.com/office/drawing/2014/main" id="{3DFFA8AE-C405-4DF8-A8EF-A5A02992F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325" y="6477000"/>
            <a:ext cx="3065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solidFill>
                  <a:srgbClr val="002060"/>
                </a:solidFill>
              </a:rPr>
              <a:t>查找</a:t>
            </a:r>
            <a:r>
              <a:rPr lang="en-US" altLang="zh-CN" sz="2000">
                <a:solidFill>
                  <a:srgbClr val="002060"/>
                </a:solidFill>
              </a:rPr>
              <a:t>/usr/ast/mbox</a:t>
            </a:r>
            <a:r>
              <a:rPr lang="zh-CN" altLang="en-US" sz="2000">
                <a:solidFill>
                  <a:srgbClr val="002060"/>
                </a:solidFill>
              </a:rPr>
              <a:t>的步骤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581BB-E98E-409D-8352-D3DB3D8E4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zh-CN" altLang="en-US" dirty="0"/>
              <a:t>文件目录管理</a:t>
            </a:r>
          </a:p>
        </p:txBody>
      </p:sp>
      <p:sp>
        <p:nvSpPr>
          <p:cNvPr id="55299" name="Rectangle 4">
            <a:extLst>
              <a:ext uri="{FF2B5EF4-FFF2-40B4-BE49-F238E27FC236}">
                <a16:creationId xmlns:a16="http://schemas.microsoft.com/office/drawing/2014/main" id="{43013089-9305-4E48-883C-2906510DFF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dirty="0"/>
              <a:t> </a:t>
            </a:r>
            <a:r>
              <a:rPr lang="zh-CN" altLang="en-US" sz="3200" dirty="0"/>
              <a:t>目录的查询技术</a:t>
            </a:r>
          </a:p>
          <a:p>
            <a:pPr lvl="1" eaLnBrk="1" hangingPunct="1">
              <a:spcBef>
                <a:spcPct val="50000"/>
              </a:spcBef>
            </a:pPr>
            <a:endParaRPr lang="zh-CN" altLang="en-US" sz="2400" dirty="0"/>
          </a:p>
        </p:txBody>
      </p:sp>
      <p:pic>
        <p:nvPicPr>
          <p:cNvPr id="55301" name="Picture 4">
            <a:extLst>
              <a:ext uri="{FF2B5EF4-FFF2-40B4-BE49-F238E27FC236}">
                <a16:creationId xmlns:a16="http://schemas.microsoft.com/office/drawing/2014/main" id="{0B7F19B6-12A6-496F-A2D3-4D7086014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52" y="2221730"/>
            <a:ext cx="6810674" cy="3732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2" name="矩形 1">
            <a:extLst>
              <a:ext uri="{FF2B5EF4-FFF2-40B4-BE49-F238E27FC236}">
                <a16:creationId xmlns:a16="http://schemas.microsoft.com/office/drawing/2014/main" id="{3DFFA8AE-C405-4DF8-A8EF-A5A02992F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325" y="6477000"/>
            <a:ext cx="3065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solidFill>
                  <a:srgbClr val="002060"/>
                </a:solidFill>
              </a:rPr>
              <a:t>查找</a:t>
            </a:r>
            <a:r>
              <a:rPr lang="en-US" altLang="zh-CN" sz="2000">
                <a:solidFill>
                  <a:srgbClr val="002060"/>
                </a:solidFill>
              </a:rPr>
              <a:t>/usr/ast/mbox</a:t>
            </a:r>
            <a:r>
              <a:rPr lang="zh-CN" altLang="en-US" sz="2000">
                <a:solidFill>
                  <a:srgbClr val="002060"/>
                </a:solidFill>
              </a:rPr>
              <a:t>的步骤</a:t>
            </a:r>
          </a:p>
        </p:txBody>
      </p:sp>
    </p:spTree>
    <p:extLst>
      <p:ext uri="{BB962C8B-B14F-4D97-AF65-F5344CB8AC3E}">
        <p14:creationId xmlns:p14="http://schemas.microsoft.com/office/powerpoint/2010/main" val="6156206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50006-33BD-4766-BC71-0FE52810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zh-CN" altLang="en-US" dirty="0"/>
              <a:t>文件目录管理</a:t>
            </a:r>
          </a:p>
        </p:txBody>
      </p:sp>
      <p:sp>
        <p:nvSpPr>
          <p:cNvPr id="56323" name="Rectangle 4">
            <a:extLst>
              <a:ext uri="{FF2B5EF4-FFF2-40B4-BE49-F238E27FC236}">
                <a16:creationId xmlns:a16="http://schemas.microsoft.com/office/drawing/2014/main" id="{F399F22E-4353-4A0C-960A-BF05E658A9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spcBef>
                <a:spcPct val="50000"/>
              </a:spcBef>
            </a:pPr>
            <a:r>
              <a:rPr lang="zh-CN" altLang="en-US" sz="2800"/>
              <a:t>文件检索方法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zh-CN" altLang="en-US" sz="2400">
                <a:cs typeface="Times New Roman" panose="02020603050405020304" pitchFamily="18" charset="0"/>
              </a:rPr>
              <a:t> </a:t>
            </a:r>
            <a:r>
              <a:rPr lang="zh-CN" altLang="en-US" sz="2400"/>
              <a:t>顺序查找法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sz="2400">
                <a:cs typeface="Times New Roman" panose="02020603050405020304" pitchFamily="18" charset="0"/>
              </a:rPr>
              <a:t> </a:t>
            </a:r>
            <a:r>
              <a:rPr lang="zh-CN" altLang="en-US" sz="2400"/>
              <a:t>二分查找法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sz="2400">
                <a:cs typeface="Times New Roman" panose="02020603050405020304" pitchFamily="18" charset="0"/>
              </a:rPr>
              <a:t> </a:t>
            </a:r>
            <a:r>
              <a:rPr lang="en-US" altLang="zh-CN" sz="2400"/>
              <a:t>Hash </a:t>
            </a:r>
            <a:r>
              <a:rPr lang="zh-CN" altLang="en-US" sz="2400"/>
              <a:t>法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>
            <a:extLst>
              <a:ext uri="{FF2B5EF4-FFF2-40B4-BE49-F238E27FC236}">
                <a16:creationId xmlns:a16="http://schemas.microsoft.com/office/drawing/2014/main" id="{9AD1B094-A809-46D3-8941-848A8E716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7.5 </a:t>
            </a:r>
            <a:r>
              <a:rPr lang="zh-CN" altLang="en-US" dirty="0"/>
              <a:t>文件存储空间管理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02B61A94-C780-42A6-A730-D3C5FCBD67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</a:rPr>
              <a:t>系统应能自动地为用户分配存储空间，管理系统和用户的存储空间，实现按名存取。</a:t>
            </a:r>
          </a:p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</a:rPr>
              <a:t>文件存储空间的管理包括空闲块的组织分配和回收。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A4F5F-8ABA-40A3-B0B0-71DFF0A1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7.5 </a:t>
            </a:r>
            <a:r>
              <a:rPr lang="zh-CN" altLang="en-US" dirty="0"/>
              <a:t>文件存储空间管理</a:t>
            </a: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8277402D-2802-4680-9FFE-34EE2353F1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空闲表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空闲表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把一个连续未分配区域称为“空闲文件”，系统为所有“空闲文件”单独建立一个目录。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表目内容：序号，第一个空白块号，空白块个数。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空间分配和回收</a:t>
            </a:r>
          </a:p>
          <a:p>
            <a:pPr lvl="2" eaLnBrk="1" hangingPunct="1"/>
            <a:endParaRPr lang="en-US" altLang="zh-CN">
              <a:latin typeface="Times New Roman" panose="02020603050405020304" pitchFamily="18" charset="0"/>
            </a:endParaRPr>
          </a:p>
        </p:txBody>
      </p:sp>
      <p:pic>
        <p:nvPicPr>
          <p:cNvPr id="58373" name="图片 2">
            <a:extLst>
              <a:ext uri="{FF2B5EF4-FFF2-40B4-BE49-F238E27FC236}">
                <a16:creationId xmlns:a16="http://schemas.microsoft.com/office/drawing/2014/main" id="{34439FB6-8AF2-4DAF-9A59-4EA5BE98A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695" y="4291013"/>
            <a:ext cx="4033837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8D649-8BEC-401C-A554-57DB96E1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7.5 </a:t>
            </a:r>
            <a:r>
              <a:rPr lang="zh-CN" altLang="en-US" dirty="0"/>
              <a:t>文件存储空间管理</a:t>
            </a: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90308561-5026-4EA6-9BDD-4015D9ECA2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空闲块链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空闲盘块链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分配和释放顺序：从头分配，从尾回收。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空闲盘区链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分配：首次适应算法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回收：拼接问题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endParaRPr lang="en-US" altLang="zh-CN" sz="4400"/>
          </a:p>
        </p:txBody>
      </p:sp>
      <p:graphicFrame>
        <p:nvGraphicFramePr>
          <p:cNvPr id="59397" name="Object 4">
            <a:extLst>
              <a:ext uri="{FF2B5EF4-FFF2-40B4-BE49-F238E27FC236}">
                <a16:creationId xmlns:a16="http://schemas.microsoft.com/office/drawing/2014/main" id="{D795B049-349A-4CD9-ADB8-0B363D8EDE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3288" y="4470400"/>
          <a:ext cx="7632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1" name="Visio" r:id="rId3" imgW="4239860" imgH="429306" progId="Visio.Drawing.11">
                  <p:embed/>
                </p:oleObj>
              </mc:Choice>
              <mc:Fallback>
                <p:oleObj name="Visio" r:id="rId3" imgW="4239860" imgH="429306" progId="Visio.Drawing.11">
                  <p:embed/>
                  <p:pic>
                    <p:nvPicPr>
                      <p:cNvPr id="59397" name="Object 4">
                        <a:extLst>
                          <a:ext uri="{FF2B5EF4-FFF2-40B4-BE49-F238E27FC236}">
                            <a16:creationId xmlns:a16="http://schemas.microsoft.com/office/drawing/2014/main" id="{D795B049-349A-4CD9-ADB8-0B363D8EDE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4470400"/>
                        <a:ext cx="76327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A161A-DE50-49DD-825B-28ACE0A54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7.5 </a:t>
            </a:r>
            <a:r>
              <a:rPr lang="zh-CN" altLang="en-US" dirty="0"/>
              <a:t>文件存储空间管理</a:t>
            </a: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FFCC3079-05A5-4F60-8494-32AC98F11E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位示图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为文件存储器存储空间建立一张位示图，用以反映整个空间的分配情况。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简单，速度快，占一定的空间。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盘块号与位示图行列的转换：</a:t>
            </a:r>
          </a:p>
        </p:txBody>
      </p:sp>
      <p:pic>
        <p:nvPicPr>
          <p:cNvPr id="60421" name="图片 1">
            <a:extLst>
              <a:ext uri="{FF2B5EF4-FFF2-40B4-BE49-F238E27FC236}">
                <a16:creationId xmlns:a16="http://schemas.microsoft.com/office/drawing/2014/main" id="{EDCB48D9-4BF6-43C1-901E-2D5851B04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4005263"/>
            <a:ext cx="6305550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9F60F-A6AA-4C58-9806-78E7AF71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7.5 </a:t>
            </a:r>
            <a:r>
              <a:rPr lang="zh-CN" altLang="en-US" dirty="0"/>
              <a:t>文件存储空间管理</a:t>
            </a: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23200A09-A462-44B9-8977-E0E4986247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成组链接法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实现方法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      对所有的空白块从尾倒着向前分组，第一组</a:t>
            </a:r>
            <a:r>
              <a:rPr lang="en-US" altLang="zh-CN" sz="2400" dirty="0">
                <a:latin typeface="Times New Roman" panose="02020603050405020304" pitchFamily="18" charset="0"/>
              </a:rPr>
              <a:t>99 </a:t>
            </a:r>
            <a:r>
              <a:rPr lang="zh-CN" altLang="en-US" sz="2400" dirty="0">
                <a:latin typeface="Times New Roman" panose="02020603050405020304" pitchFamily="18" charset="0"/>
              </a:rPr>
              <a:t>块，随后每组</a:t>
            </a:r>
            <a:r>
              <a:rPr lang="en-US" altLang="zh-CN" sz="2400" dirty="0">
                <a:latin typeface="Times New Roman" panose="02020603050405020304" pitchFamily="18" charset="0"/>
              </a:rPr>
              <a:t>100 </a:t>
            </a:r>
            <a:r>
              <a:rPr lang="zh-CN" altLang="en-US" sz="2400" dirty="0">
                <a:latin typeface="Times New Roman" panose="02020603050405020304" pitchFamily="18" charset="0"/>
              </a:rPr>
              <a:t>块，每组的块数及相应块号记录在前一组的第一块中。最后一组（不足</a:t>
            </a:r>
            <a:r>
              <a:rPr lang="en-US" altLang="zh-CN" sz="2400" dirty="0">
                <a:latin typeface="Times New Roman" panose="02020603050405020304" pitchFamily="18" charset="0"/>
              </a:rPr>
              <a:t>100 </a:t>
            </a:r>
            <a:r>
              <a:rPr lang="zh-CN" altLang="en-US" sz="2400" dirty="0">
                <a:latin typeface="Times New Roman" panose="02020603050405020304" pitchFamily="18" charset="0"/>
              </a:rPr>
              <a:t>块）的数据登记在空闲盘块栈（卷资源表）中。第二组的</a:t>
            </a:r>
            <a:r>
              <a:rPr lang="en-US" altLang="zh-CN" sz="2400" dirty="0">
                <a:latin typeface="Times New Roman" panose="02020603050405020304" pitchFamily="18" charset="0"/>
              </a:rPr>
              <a:t>0 </a:t>
            </a:r>
            <a:r>
              <a:rPr lang="zh-CN" altLang="en-US" sz="2400" dirty="0">
                <a:latin typeface="Times New Roman" panose="02020603050405020304" pitchFamily="18" charset="0"/>
              </a:rPr>
              <a:t>号单元的值仍为</a:t>
            </a:r>
            <a:r>
              <a:rPr lang="en-US" altLang="zh-CN" sz="2400" dirty="0">
                <a:latin typeface="Times New Roman" panose="02020603050405020304" pitchFamily="18" charset="0"/>
              </a:rPr>
              <a:t>100 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</a:rPr>
              <a:t>号单元值为</a:t>
            </a:r>
            <a:r>
              <a:rPr lang="en-US" altLang="zh-CN" sz="2400" dirty="0">
                <a:latin typeface="Times New Roman" panose="02020603050405020304" pitchFamily="18" charset="0"/>
              </a:rPr>
              <a:t>0 </a:t>
            </a:r>
            <a:r>
              <a:rPr lang="zh-CN" altLang="en-US" sz="2400" dirty="0">
                <a:latin typeface="Times New Roman" panose="02020603050405020304" pitchFamily="18" charset="0"/>
              </a:rPr>
              <a:t>（文卷卷尾标志），表示无空闲块可分配。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A43DA-7FFB-44E8-97CF-568658408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CB150D-598B-4CEC-A0B7-C5BC6671A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2467" name="图片 4">
            <a:extLst>
              <a:ext uri="{FF2B5EF4-FFF2-40B4-BE49-F238E27FC236}">
                <a16:creationId xmlns:a16="http://schemas.microsoft.com/office/drawing/2014/main" id="{FE11B1AB-A6D1-4339-8864-C1755EEAF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854075"/>
            <a:ext cx="7981950" cy="487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42346508-244D-4668-A857-7315AA04D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BF30E095-C8C9-4501-A2A3-856E84DC07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63492" name="Group 55">
            <a:extLst>
              <a:ext uri="{FF2B5EF4-FFF2-40B4-BE49-F238E27FC236}">
                <a16:creationId xmlns:a16="http://schemas.microsoft.com/office/drawing/2014/main" id="{0639E536-7430-426A-B566-6B92D2A292CD}"/>
              </a:ext>
            </a:extLst>
          </p:cNvPr>
          <p:cNvGrpSpPr>
            <a:grpSpLocks/>
          </p:cNvGrpSpPr>
          <p:nvPr/>
        </p:nvGrpSpPr>
        <p:grpSpPr bwMode="auto">
          <a:xfrm>
            <a:off x="1422400" y="258763"/>
            <a:ext cx="6045200" cy="5867400"/>
            <a:chOff x="1040" y="480"/>
            <a:chExt cx="3808" cy="3696"/>
          </a:xfrm>
        </p:grpSpPr>
        <p:grpSp>
          <p:nvGrpSpPr>
            <p:cNvPr id="63493" name="Group 5">
              <a:extLst>
                <a:ext uri="{FF2B5EF4-FFF2-40B4-BE49-F238E27FC236}">
                  <a16:creationId xmlns:a16="http://schemas.microsoft.com/office/drawing/2014/main" id="{23D8C3ED-FF22-4159-9069-390190F9B9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0" y="480"/>
              <a:ext cx="3808" cy="1919"/>
              <a:chOff x="1491" y="4566"/>
              <a:chExt cx="9975" cy="6399"/>
            </a:xfrm>
          </p:grpSpPr>
          <p:sp>
            <p:nvSpPr>
              <p:cNvPr id="63498" name="Text Box 6">
                <a:extLst>
                  <a:ext uri="{FF2B5EF4-FFF2-40B4-BE49-F238E27FC236}">
                    <a16:creationId xmlns:a16="http://schemas.microsoft.com/office/drawing/2014/main" id="{836A7D6C-26AD-4FD2-A478-79CDA1240D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1" y="4566"/>
                <a:ext cx="1155" cy="109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14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空闲块数</a:t>
                </a:r>
                <a:r>
                  <a:rPr kumimoji="0" lang="en-US" altLang="zh-CN" sz="14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39</a:t>
                </a:r>
              </a:p>
            </p:txBody>
          </p:sp>
          <p:sp>
            <p:nvSpPr>
              <p:cNvPr id="63499" name="Text Box 7">
                <a:extLst>
                  <a:ext uri="{FF2B5EF4-FFF2-40B4-BE49-F238E27FC236}">
                    <a16:creationId xmlns:a16="http://schemas.microsoft.com/office/drawing/2014/main" id="{1D44712C-1ECA-44C9-8FF9-E5412328EC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1" y="5655"/>
                <a:ext cx="1155" cy="627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4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50</a:t>
                </a:r>
              </a:p>
            </p:txBody>
          </p:sp>
          <p:sp>
            <p:nvSpPr>
              <p:cNvPr id="63500" name="Text Box 8">
                <a:extLst>
                  <a:ext uri="{FF2B5EF4-FFF2-40B4-BE49-F238E27FC236}">
                    <a16:creationId xmlns:a16="http://schemas.microsoft.com/office/drawing/2014/main" id="{C2F6E937-91BC-41CD-8B73-394DE91556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1" y="6276"/>
                <a:ext cx="1155" cy="627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4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49</a:t>
                </a:r>
              </a:p>
            </p:txBody>
          </p:sp>
          <p:sp>
            <p:nvSpPr>
              <p:cNvPr id="63501" name="Text Box 9">
                <a:extLst>
                  <a:ext uri="{FF2B5EF4-FFF2-40B4-BE49-F238E27FC236}">
                    <a16:creationId xmlns:a16="http://schemas.microsoft.com/office/drawing/2014/main" id="{2B14B9CA-DDE1-4A49-84F4-4FA5BC4AD1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1" y="6903"/>
                <a:ext cx="1155" cy="627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40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…</a:t>
                </a:r>
                <a:endParaRPr kumimoji="0" lang="en-US" altLang="zh-CN" sz="14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63502" name="Text Box 10">
                <a:extLst>
                  <a:ext uri="{FF2B5EF4-FFF2-40B4-BE49-F238E27FC236}">
                    <a16:creationId xmlns:a16="http://schemas.microsoft.com/office/drawing/2014/main" id="{D694D84A-D836-4017-A5CF-C821125BDD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1" y="7524"/>
                <a:ext cx="1155" cy="627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12</a:t>
                </a:r>
              </a:p>
            </p:txBody>
          </p:sp>
          <p:sp>
            <p:nvSpPr>
              <p:cNvPr id="63503" name="Text Box 11">
                <a:extLst>
                  <a:ext uri="{FF2B5EF4-FFF2-40B4-BE49-F238E27FC236}">
                    <a16:creationId xmlns:a16="http://schemas.microsoft.com/office/drawing/2014/main" id="{D24ADF78-560A-4DD2-AC06-D9B4CA0B2B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1" y="7527"/>
                <a:ext cx="1155" cy="627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4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12</a:t>
                </a:r>
              </a:p>
            </p:txBody>
          </p:sp>
          <p:sp>
            <p:nvSpPr>
              <p:cNvPr id="63504" name="Text Box 12">
                <a:extLst>
                  <a:ext uri="{FF2B5EF4-FFF2-40B4-BE49-F238E27FC236}">
                    <a16:creationId xmlns:a16="http://schemas.microsoft.com/office/drawing/2014/main" id="{2F1C4634-32B6-412C-9E4C-5439C7455E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8778"/>
                <a:ext cx="1155" cy="621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18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63505" name="Text Box 13">
                <a:extLst>
                  <a:ext uri="{FF2B5EF4-FFF2-40B4-BE49-F238E27FC236}">
                    <a16:creationId xmlns:a16="http://schemas.microsoft.com/office/drawing/2014/main" id="{86E032E7-3535-4746-8A27-9841B3C52C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10335"/>
                <a:ext cx="1155" cy="627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18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63506" name="Text Box 14">
                <a:extLst>
                  <a:ext uri="{FF2B5EF4-FFF2-40B4-BE49-F238E27FC236}">
                    <a16:creationId xmlns:a16="http://schemas.microsoft.com/office/drawing/2014/main" id="{D9C9B92E-9094-4156-812D-E6EC85F146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9714"/>
                <a:ext cx="1155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80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…</a:t>
                </a:r>
                <a:endParaRPr kumimoji="0" lang="en-US" altLang="zh-CN" sz="18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63507" name="Text Box 15">
                <a:extLst>
                  <a:ext uri="{FF2B5EF4-FFF2-40B4-BE49-F238E27FC236}">
                    <a16:creationId xmlns:a16="http://schemas.microsoft.com/office/drawing/2014/main" id="{930A786D-0BEF-4FD2-910A-810E07E606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4566"/>
                <a:ext cx="1155" cy="109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14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空闲块数</a:t>
                </a:r>
                <a:r>
                  <a:rPr kumimoji="0" lang="en-US" altLang="zh-CN" sz="14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100</a:t>
                </a:r>
              </a:p>
            </p:txBody>
          </p:sp>
          <p:sp>
            <p:nvSpPr>
              <p:cNvPr id="63508" name="Text Box 16">
                <a:extLst>
                  <a:ext uri="{FF2B5EF4-FFF2-40B4-BE49-F238E27FC236}">
                    <a16:creationId xmlns:a16="http://schemas.microsoft.com/office/drawing/2014/main" id="{4575D3F6-A3E7-40A6-90DB-11DF610D94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5655"/>
                <a:ext cx="1155" cy="627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4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150</a:t>
                </a:r>
              </a:p>
            </p:txBody>
          </p:sp>
          <p:sp>
            <p:nvSpPr>
              <p:cNvPr id="63509" name="Text Box 17">
                <a:extLst>
                  <a:ext uri="{FF2B5EF4-FFF2-40B4-BE49-F238E27FC236}">
                    <a16:creationId xmlns:a16="http://schemas.microsoft.com/office/drawing/2014/main" id="{E9B2A76C-29D2-4142-8C62-CF728FE98C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6276"/>
                <a:ext cx="1155" cy="627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4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149</a:t>
                </a:r>
              </a:p>
            </p:txBody>
          </p:sp>
          <p:sp>
            <p:nvSpPr>
              <p:cNvPr id="63510" name="Text Box 18">
                <a:extLst>
                  <a:ext uri="{FF2B5EF4-FFF2-40B4-BE49-F238E27FC236}">
                    <a16:creationId xmlns:a16="http://schemas.microsoft.com/office/drawing/2014/main" id="{7AF51BB9-FFB8-431B-B9A9-A32A503119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6900"/>
                <a:ext cx="1155" cy="627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40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…</a:t>
                </a:r>
                <a:endParaRPr kumimoji="0" lang="en-US" altLang="zh-CN" sz="14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63511" name="Text Box 19">
                <a:extLst>
                  <a:ext uri="{FF2B5EF4-FFF2-40B4-BE49-F238E27FC236}">
                    <a16:creationId xmlns:a16="http://schemas.microsoft.com/office/drawing/2014/main" id="{B7D3E7A8-C68A-4C2B-B48C-6F74940E4A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7527"/>
                <a:ext cx="1155" cy="627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4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51</a:t>
                </a:r>
              </a:p>
            </p:txBody>
          </p:sp>
          <p:sp>
            <p:nvSpPr>
              <p:cNvPr id="63512" name="Text Box 20">
                <a:extLst>
                  <a:ext uri="{FF2B5EF4-FFF2-40B4-BE49-F238E27FC236}">
                    <a16:creationId xmlns:a16="http://schemas.microsoft.com/office/drawing/2014/main" id="{95832997-DE8E-45AD-B205-3CA629CD88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1" y="8781"/>
                <a:ext cx="1155" cy="621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18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63513" name="Text Box 21">
                <a:extLst>
                  <a:ext uri="{FF2B5EF4-FFF2-40B4-BE49-F238E27FC236}">
                    <a16:creationId xmlns:a16="http://schemas.microsoft.com/office/drawing/2014/main" id="{53B60DEB-96D2-45F9-8B2E-7B57583A15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1" y="10338"/>
                <a:ext cx="1155" cy="627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18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63514" name="Text Box 22">
                <a:extLst>
                  <a:ext uri="{FF2B5EF4-FFF2-40B4-BE49-F238E27FC236}">
                    <a16:creationId xmlns:a16="http://schemas.microsoft.com/office/drawing/2014/main" id="{88F9A407-747F-4964-8A5F-FD523E51D7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1" y="9717"/>
                <a:ext cx="1155" cy="46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80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…</a:t>
                </a:r>
                <a:endParaRPr kumimoji="0" lang="en-US" altLang="zh-CN" sz="18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63515" name="Text Box 23">
                <a:extLst>
                  <a:ext uri="{FF2B5EF4-FFF2-40B4-BE49-F238E27FC236}">
                    <a16:creationId xmlns:a16="http://schemas.microsoft.com/office/drawing/2014/main" id="{BC2A8B1F-EF51-422A-9B59-17A52F44F9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1" y="4566"/>
                <a:ext cx="1155" cy="109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14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空闲块数</a:t>
                </a:r>
                <a:r>
                  <a:rPr kumimoji="0" lang="en-US" altLang="zh-CN" sz="14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100</a:t>
                </a:r>
              </a:p>
            </p:txBody>
          </p:sp>
          <p:sp>
            <p:nvSpPr>
              <p:cNvPr id="63516" name="Text Box 24">
                <a:extLst>
                  <a:ext uri="{FF2B5EF4-FFF2-40B4-BE49-F238E27FC236}">
                    <a16:creationId xmlns:a16="http://schemas.microsoft.com/office/drawing/2014/main" id="{FB1F71E8-615F-4B62-865E-4EFC053BA7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1" y="5658"/>
                <a:ext cx="1155" cy="627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4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250</a:t>
                </a:r>
              </a:p>
            </p:txBody>
          </p:sp>
          <p:sp>
            <p:nvSpPr>
              <p:cNvPr id="63517" name="Text Box 25">
                <a:extLst>
                  <a:ext uri="{FF2B5EF4-FFF2-40B4-BE49-F238E27FC236}">
                    <a16:creationId xmlns:a16="http://schemas.microsoft.com/office/drawing/2014/main" id="{8A22DF72-6A7F-43D0-A14E-5AF4ED4C61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1" y="6279"/>
                <a:ext cx="1155" cy="627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4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249</a:t>
                </a:r>
              </a:p>
            </p:txBody>
          </p:sp>
          <p:sp>
            <p:nvSpPr>
              <p:cNvPr id="63518" name="Text Box 26">
                <a:extLst>
                  <a:ext uri="{FF2B5EF4-FFF2-40B4-BE49-F238E27FC236}">
                    <a16:creationId xmlns:a16="http://schemas.microsoft.com/office/drawing/2014/main" id="{953386A5-00EA-41A7-9471-EC5BF67847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1" y="6903"/>
                <a:ext cx="1155" cy="627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40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…</a:t>
                </a:r>
                <a:endParaRPr kumimoji="0" lang="en-US" altLang="zh-CN" sz="14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63519" name="Text Box 27">
                <a:extLst>
                  <a:ext uri="{FF2B5EF4-FFF2-40B4-BE49-F238E27FC236}">
                    <a16:creationId xmlns:a16="http://schemas.microsoft.com/office/drawing/2014/main" id="{73A78EE7-4D09-4116-B8D9-5DDBC42D7D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1" y="7530"/>
                <a:ext cx="1155" cy="627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4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151</a:t>
                </a:r>
              </a:p>
            </p:txBody>
          </p:sp>
          <p:sp>
            <p:nvSpPr>
              <p:cNvPr id="63520" name="Text Box 28">
                <a:extLst>
                  <a:ext uri="{FF2B5EF4-FFF2-40B4-BE49-F238E27FC236}">
                    <a16:creationId xmlns:a16="http://schemas.microsoft.com/office/drawing/2014/main" id="{1A9BD1B1-9EB2-4C26-ABA0-41A941D87D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06" y="8781"/>
                <a:ext cx="1155" cy="621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18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63521" name="Text Box 29">
                <a:extLst>
                  <a:ext uri="{FF2B5EF4-FFF2-40B4-BE49-F238E27FC236}">
                    <a16:creationId xmlns:a16="http://schemas.microsoft.com/office/drawing/2014/main" id="{66387E19-D471-4979-A48B-9094C666B9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06" y="10338"/>
                <a:ext cx="1155" cy="627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18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63522" name="Text Box 30">
                <a:extLst>
                  <a:ext uri="{FF2B5EF4-FFF2-40B4-BE49-F238E27FC236}">
                    <a16:creationId xmlns:a16="http://schemas.microsoft.com/office/drawing/2014/main" id="{2885F188-D7BD-4FC0-A8BE-2096E3F137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06" y="9717"/>
                <a:ext cx="1155" cy="46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80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…</a:t>
                </a:r>
                <a:endParaRPr kumimoji="0" lang="en-US" altLang="zh-CN" sz="18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63523" name="Text Box 31">
                <a:extLst>
                  <a:ext uri="{FF2B5EF4-FFF2-40B4-BE49-F238E27FC236}">
                    <a16:creationId xmlns:a16="http://schemas.microsoft.com/office/drawing/2014/main" id="{9F5DA146-A414-4E62-8FBE-D09889D4EB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06" y="4566"/>
                <a:ext cx="1155" cy="109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14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空闲块数</a:t>
                </a:r>
                <a:r>
                  <a:rPr kumimoji="0" lang="en-US" altLang="zh-CN" sz="14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100</a:t>
                </a:r>
              </a:p>
            </p:txBody>
          </p:sp>
          <p:sp>
            <p:nvSpPr>
              <p:cNvPr id="63524" name="Text Box 32">
                <a:extLst>
                  <a:ext uri="{FF2B5EF4-FFF2-40B4-BE49-F238E27FC236}">
                    <a16:creationId xmlns:a16="http://schemas.microsoft.com/office/drawing/2014/main" id="{69DF6B94-12F0-459E-8B67-1AA0123AE0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06" y="5658"/>
                <a:ext cx="1155" cy="627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4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0</a:t>
                </a:r>
              </a:p>
            </p:txBody>
          </p:sp>
          <p:sp>
            <p:nvSpPr>
              <p:cNvPr id="63525" name="Text Box 33">
                <a:extLst>
                  <a:ext uri="{FF2B5EF4-FFF2-40B4-BE49-F238E27FC236}">
                    <a16:creationId xmlns:a16="http://schemas.microsoft.com/office/drawing/2014/main" id="{FF9F1CA3-665B-4999-963D-28664DDE14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06" y="6279"/>
                <a:ext cx="1155" cy="627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4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349</a:t>
                </a:r>
              </a:p>
            </p:txBody>
          </p:sp>
          <p:sp>
            <p:nvSpPr>
              <p:cNvPr id="63526" name="Text Box 34">
                <a:extLst>
                  <a:ext uri="{FF2B5EF4-FFF2-40B4-BE49-F238E27FC236}">
                    <a16:creationId xmlns:a16="http://schemas.microsoft.com/office/drawing/2014/main" id="{6D4801A2-D4BE-4FF8-8C2A-2D573E5EE6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06" y="6903"/>
                <a:ext cx="1155" cy="627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40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…</a:t>
                </a:r>
                <a:endParaRPr kumimoji="0" lang="en-US" altLang="zh-CN" sz="14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63527" name="Text Box 35">
                <a:extLst>
                  <a:ext uri="{FF2B5EF4-FFF2-40B4-BE49-F238E27FC236}">
                    <a16:creationId xmlns:a16="http://schemas.microsoft.com/office/drawing/2014/main" id="{6C530599-91EB-4D24-AD90-2D16BB6773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06" y="7530"/>
                <a:ext cx="1155" cy="627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4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251</a:t>
                </a:r>
              </a:p>
            </p:txBody>
          </p:sp>
          <p:sp>
            <p:nvSpPr>
              <p:cNvPr id="63528" name="Text Box 36">
                <a:extLst>
                  <a:ext uri="{FF2B5EF4-FFF2-40B4-BE49-F238E27FC236}">
                    <a16:creationId xmlns:a16="http://schemas.microsoft.com/office/drawing/2014/main" id="{790D1A30-488F-45E2-AE78-D3C85E8584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11" y="8778"/>
                <a:ext cx="1155" cy="621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18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63529" name="Text Box 37">
                <a:extLst>
                  <a:ext uri="{FF2B5EF4-FFF2-40B4-BE49-F238E27FC236}">
                    <a16:creationId xmlns:a16="http://schemas.microsoft.com/office/drawing/2014/main" id="{504B6C65-6016-48E3-AF01-C7244A026B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11" y="10335"/>
                <a:ext cx="1155" cy="627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18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63530" name="Text Box 38">
                <a:extLst>
                  <a:ext uri="{FF2B5EF4-FFF2-40B4-BE49-F238E27FC236}">
                    <a16:creationId xmlns:a16="http://schemas.microsoft.com/office/drawing/2014/main" id="{6BF73609-FDB0-485C-B244-3F17799F84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11" y="9714"/>
                <a:ext cx="1155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80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…</a:t>
                </a:r>
                <a:endParaRPr kumimoji="0" lang="en-US" altLang="zh-CN" sz="18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63531" name="Line 39">
                <a:extLst>
                  <a:ext uri="{FF2B5EF4-FFF2-40B4-BE49-F238E27FC236}">
                    <a16:creationId xmlns:a16="http://schemas.microsoft.com/office/drawing/2014/main" id="{44C4C620-7B2A-465D-B787-9212D89386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6" y="5190"/>
                <a:ext cx="1050" cy="7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0" bIns="0"/>
              <a:lstStyle/>
              <a:p>
                <a:endParaRPr lang="zh-CN" altLang="en-US"/>
              </a:p>
            </p:txBody>
          </p:sp>
          <p:sp>
            <p:nvSpPr>
              <p:cNvPr id="63532" name="Line 40">
                <a:extLst>
                  <a:ext uri="{FF2B5EF4-FFF2-40B4-BE49-F238E27FC236}">
                    <a16:creationId xmlns:a16="http://schemas.microsoft.com/office/drawing/2014/main" id="{DF681EA4-1A08-4236-B73C-B2DBBD1B51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51" y="5190"/>
                <a:ext cx="1050" cy="7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0" bIns="0"/>
              <a:lstStyle/>
              <a:p>
                <a:endParaRPr lang="zh-CN" altLang="en-US"/>
              </a:p>
            </p:txBody>
          </p:sp>
          <p:sp>
            <p:nvSpPr>
              <p:cNvPr id="63533" name="Line 41">
                <a:extLst>
                  <a:ext uri="{FF2B5EF4-FFF2-40B4-BE49-F238E27FC236}">
                    <a16:creationId xmlns:a16="http://schemas.microsoft.com/office/drawing/2014/main" id="{7E8FE7FD-17C5-45B6-8EA3-65527B6FE0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056" y="5190"/>
                <a:ext cx="1050" cy="7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0" bIns="0"/>
              <a:lstStyle/>
              <a:p>
                <a:endParaRPr lang="zh-CN" altLang="en-US"/>
              </a:p>
            </p:txBody>
          </p:sp>
          <p:sp>
            <p:nvSpPr>
              <p:cNvPr id="63534" name="Line 42">
                <a:extLst>
                  <a:ext uri="{FF2B5EF4-FFF2-40B4-BE49-F238E27FC236}">
                    <a16:creationId xmlns:a16="http://schemas.microsoft.com/office/drawing/2014/main" id="{B713EB25-350C-4358-A239-1A09B4242F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6" y="6594"/>
                <a:ext cx="1050" cy="265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0" bIns="0"/>
              <a:lstStyle/>
              <a:p>
                <a:endParaRPr lang="zh-CN" altLang="en-US"/>
              </a:p>
            </p:txBody>
          </p:sp>
          <p:sp>
            <p:nvSpPr>
              <p:cNvPr id="63535" name="Line 43">
                <a:extLst>
                  <a:ext uri="{FF2B5EF4-FFF2-40B4-BE49-F238E27FC236}">
                    <a16:creationId xmlns:a16="http://schemas.microsoft.com/office/drawing/2014/main" id="{97B22D43-F67E-421F-9AE8-4DBCEFA32D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51" y="6594"/>
                <a:ext cx="1050" cy="265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0" bIns="0"/>
              <a:lstStyle/>
              <a:p>
                <a:endParaRPr lang="zh-CN" altLang="en-US"/>
              </a:p>
            </p:txBody>
          </p:sp>
          <p:sp>
            <p:nvSpPr>
              <p:cNvPr id="63536" name="Line 44">
                <a:extLst>
                  <a:ext uri="{FF2B5EF4-FFF2-40B4-BE49-F238E27FC236}">
                    <a16:creationId xmlns:a16="http://schemas.microsoft.com/office/drawing/2014/main" id="{2BC45B1C-85DB-4B43-8674-74CD696191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56" y="6594"/>
                <a:ext cx="1050" cy="265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0" bIns="0"/>
              <a:lstStyle/>
              <a:p>
                <a:endParaRPr lang="zh-CN" altLang="en-US"/>
              </a:p>
            </p:txBody>
          </p:sp>
          <p:sp>
            <p:nvSpPr>
              <p:cNvPr id="63537" name="Line 45">
                <a:extLst>
                  <a:ext uri="{FF2B5EF4-FFF2-40B4-BE49-F238E27FC236}">
                    <a16:creationId xmlns:a16="http://schemas.microsoft.com/office/drawing/2014/main" id="{3661231E-DC10-4896-947B-270DA1F52E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61" y="6594"/>
                <a:ext cx="1050" cy="265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0" bIns="0"/>
              <a:lstStyle/>
              <a:p>
                <a:endParaRPr lang="zh-CN" altLang="en-US"/>
              </a:p>
            </p:txBody>
          </p:sp>
          <p:sp>
            <p:nvSpPr>
              <p:cNvPr id="63538" name="Line 46">
                <a:extLst>
                  <a:ext uri="{FF2B5EF4-FFF2-40B4-BE49-F238E27FC236}">
                    <a16:creationId xmlns:a16="http://schemas.microsoft.com/office/drawing/2014/main" id="{5CF6812E-71E7-4B89-A30D-B03B772CE4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6" y="7842"/>
                <a:ext cx="1050" cy="280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0" bIns="0"/>
              <a:lstStyle/>
              <a:p>
                <a:endParaRPr lang="zh-CN" altLang="en-US"/>
              </a:p>
            </p:txBody>
          </p:sp>
          <p:sp>
            <p:nvSpPr>
              <p:cNvPr id="63539" name="Line 47">
                <a:extLst>
                  <a:ext uri="{FF2B5EF4-FFF2-40B4-BE49-F238E27FC236}">
                    <a16:creationId xmlns:a16="http://schemas.microsoft.com/office/drawing/2014/main" id="{C75EA27E-95D5-4CD1-9FB1-82481207CE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51" y="7842"/>
                <a:ext cx="1050" cy="280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0" bIns="0"/>
              <a:lstStyle/>
              <a:p>
                <a:endParaRPr lang="zh-CN" altLang="en-US"/>
              </a:p>
            </p:txBody>
          </p:sp>
          <p:sp>
            <p:nvSpPr>
              <p:cNvPr id="63540" name="Line 48">
                <a:extLst>
                  <a:ext uri="{FF2B5EF4-FFF2-40B4-BE49-F238E27FC236}">
                    <a16:creationId xmlns:a16="http://schemas.microsoft.com/office/drawing/2014/main" id="{CBDBBA74-DB55-4E68-BD89-F71D372728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56" y="7842"/>
                <a:ext cx="1050" cy="280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0" bIns="0"/>
              <a:lstStyle/>
              <a:p>
                <a:endParaRPr lang="zh-CN" altLang="en-US"/>
              </a:p>
            </p:txBody>
          </p:sp>
          <p:sp>
            <p:nvSpPr>
              <p:cNvPr id="63541" name="Line 49">
                <a:extLst>
                  <a:ext uri="{FF2B5EF4-FFF2-40B4-BE49-F238E27FC236}">
                    <a16:creationId xmlns:a16="http://schemas.microsoft.com/office/drawing/2014/main" id="{B6868E0F-D107-4D35-83D5-6446F2D264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61" y="7842"/>
                <a:ext cx="1050" cy="280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0" bIns="0"/>
              <a:lstStyle/>
              <a:p>
                <a:endParaRPr lang="zh-CN" altLang="en-US"/>
              </a:p>
            </p:txBody>
          </p:sp>
        </p:grpSp>
        <p:grpSp>
          <p:nvGrpSpPr>
            <p:cNvPr id="63494" name="Group 50">
              <a:extLst>
                <a:ext uri="{FF2B5EF4-FFF2-40B4-BE49-F238E27FC236}">
                  <a16:creationId xmlns:a16="http://schemas.microsoft.com/office/drawing/2014/main" id="{D85593A9-966C-4EC1-9FAF-87983C41FA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0" y="2448"/>
              <a:ext cx="3760" cy="1728"/>
              <a:chOff x="1701" y="11586"/>
              <a:chExt cx="9660" cy="3900"/>
            </a:xfrm>
          </p:grpSpPr>
          <p:sp>
            <p:nvSpPr>
              <p:cNvPr id="63495" name="Text Box 51">
                <a:extLst>
                  <a:ext uri="{FF2B5EF4-FFF2-40B4-BE49-F238E27FC236}">
                    <a16:creationId xmlns:a16="http://schemas.microsoft.com/office/drawing/2014/main" id="{F0B263E9-15B3-422C-B2C9-28E4AFA6F5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1" y="12210"/>
                <a:ext cx="4515" cy="32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16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分配算法</a:t>
                </a:r>
              </a:p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6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IF </a:t>
                </a:r>
                <a:r>
                  <a:rPr kumimoji="0" lang="zh-CN" altLang="en-US" sz="16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空闲块数</a:t>
                </a:r>
                <a:r>
                  <a:rPr kumimoji="0" lang="en-US" altLang="zh-CN" sz="16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=1 THEN </a:t>
                </a:r>
              </a:p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6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IF</a:t>
                </a:r>
                <a:r>
                  <a:rPr kumimoji="0" lang="zh-CN" altLang="en-US" sz="16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第一个单元</a:t>
                </a:r>
                <a:r>
                  <a:rPr kumimoji="0" lang="en-US" altLang="zh-CN" sz="16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=0 THEN </a:t>
                </a:r>
                <a:r>
                  <a:rPr kumimoji="0" lang="zh-CN" altLang="en-US" sz="16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等待 </a:t>
                </a:r>
              </a:p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16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</a:t>
                </a:r>
                <a:r>
                  <a:rPr kumimoji="0" lang="en-US" altLang="zh-CN" sz="16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ELSE </a:t>
                </a:r>
                <a:r>
                  <a:rPr kumimoji="0" lang="zh-CN" altLang="en-US" sz="16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复制第一个单元对应块到专用块，并分配之</a:t>
                </a:r>
              </a:p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6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ELSE </a:t>
                </a:r>
                <a:r>
                  <a:rPr kumimoji="0" lang="zh-CN" altLang="en-US" sz="16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分配第</a:t>
                </a:r>
                <a:r>
                  <a:rPr kumimoji="0" lang="en-US" altLang="zh-CN" sz="16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</a:t>
                </a:r>
                <a:r>
                  <a:rPr kumimoji="0" lang="zh-CN" altLang="en-US" sz="16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空闲块数</a:t>
                </a:r>
                <a:r>
                  <a:rPr kumimoji="0" lang="en-US" altLang="zh-CN" sz="16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</a:t>
                </a:r>
                <a:r>
                  <a:rPr kumimoji="0" lang="zh-CN" altLang="en-US" sz="16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个单元对应块，空闲块数减</a:t>
                </a:r>
                <a:r>
                  <a:rPr kumimoji="0" lang="en-US" altLang="zh-CN" sz="16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</a:p>
            </p:txBody>
          </p:sp>
          <p:sp>
            <p:nvSpPr>
              <p:cNvPr id="63496" name="Text Box 52">
                <a:extLst>
                  <a:ext uri="{FF2B5EF4-FFF2-40B4-BE49-F238E27FC236}">
                    <a16:creationId xmlns:a16="http://schemas.microsoft.com/office/drawing/2014/main" id="{1EEC28C9-68E0-4448-9657-8575D409F7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16" y="12210"/>
                <a:ext cx="5145" cy="32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归还算法</a:t>
                </a:r>
              </a:p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IF </a:t>
                </a:r>
                <a:r>
                  <a:rPr kumimoji="0" lang="zh-CN" altLang="en-US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空闲块数</a:t>
                </a:r>
                <a:r>
                  <a:rPr kumimoji="0"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&lt;100 </a:t>
                </a:r>
              </a:p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THEN </a:t>
                </a:r>
                <a:r>
                  <a:rPr kumimoji="0" lang="zh-CN" altLang="en-US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专用块的空闲块数加一，第</a:t>
                </a:r>
                <a:r>
                  <a:rPr kumimoji="0"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</a:t>
                </a:r>
                <a:r>
                  <a:rPr kumimoji="0" lang="zh-CN" altLang="en-US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空闲块数</a:t>
                </a:r>
                <a:r>
                  <a:rPr kumimoji="0"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</a:t>
                </a:r>
                <a:r>
                  <a:rPr kumimoji="0" lang="zh-CN" altLang="en-US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个单元置归还块号</a:t>
                </a:r>
              </a:p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ELSE </a:t>
                </a:r>
                <a:r>
                  <a:rPr kumimoji="0" lang="zh-CN" altLang="en-US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复制专用块到归还块，</a:t>
                </a:r>
              </a:p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专用块的空闲块数置一，</a:t>
                </a:r>
              </a:p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第一单元置归还块号</a:t>
                </a:r>
              </a:p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18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18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zh-CN" sz="10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63497" name="Text Box 53">
                <a:extLst>
                  <a:ext uri="{FF2B5EF4-FFF2-40B4-BE49-F238E27FC236}">
                    <a16:creationId xmlns:a16="http://schemas.microsoft.com/office/drawing/2014/main" id="{908554B5-03F0-4CAB-90D6-CB2A61266B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1" y="11586"/>
                <a:ext cx="9660" cy="6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20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</a:t>
                </a:r>
                <a:r>
                  <a:rPr kumimoji="0" lang="zh-CN" altLang="en-US" sz="20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磁盘</a:t>
                </a:r>
                <a:r>
                  <a:rPr kumimoji="0" lang="en-US" altLang="zh-CN" sz="20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</a:t>
                </a:r>
                <a:r>
                  <a:rPr kumimoji="0" lang="zh-CN" altLang="en-US" sz="20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专用块</a:t>
                </a:r>
                <a:r>
                  <a:rPr kumimoji="0" lang="zh-CN" altLang="zh-CN" sz="2000" dirty="0">
                    <a:latin typeface="华文新魏" panose="02010800040101010101" pitchFamily="2" charset="-122"/>
                    <a:ea typeface="华文新魏" panose="02010800040101010101" pitchFamily="2" charset="-122"/>
                    <a:sym typeface="Wingdings" panose="05000000000000000000" pitchFamily="2" charset="2"/>
                  </a:rPr>
                  <a:t></a:t>
                </a:r>
                <a:r>
                  <a:rPr kumimoji="0" lang="zh-CN" altLang="zh-CN" sz="20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(内存</a:t>
                </a:r>
                <a:r>
                  <a:rPr kumimoji="0" lang="en-US" altLang="zh-CN" sz="20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</a:t>
                </a:r>
                <a:r>
                  <a:rPr kumimoji="0" lang="zh-CN" altLang="zh-CN" sz="20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专用块</a:t>
                </a:r>
                <a:endParaRPr kumimoji="0" lang="zh-CN" altLang="en-US" sz="20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</p:grp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3D37C-4DC1-467A-AB1A-02875C2D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	</a:t>
            </a:r>
            <a:r>
              <a:rPr lang="zh-CN" altLang="en-US" dirty="0"/>
              <a:t>文件系统的概念</a:t>
            </a:r>
          </a:p>
        </p:txBody>
      </p:sp>
      <p:sp>
        <p:nvSpPr>
          <p:cNvPr id="8195" name="Rectangle 4">
            <a:extLst>
              <a:ext uri="{FF2B5EF4-FFF2-40B4-BE49-F238E27FC236}">
                <a16:creationId xmlns:a16="http://schemas.microsoft.com/office/drawing/2014/main" id="{CBE6B233-7922-48BC-9336-7AA1AF3644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/>
              <a:t>文件系统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/>
              <a:t>OS</a:t>
            </a:r>
            <a:r>
              <a:rPr lang="zh-CN" altLang="en-US" dirty="0"/>
              <a:t>中负责管理和存取文件信息的软件机构。负责文件的建立，撤消，存入，读写，修改和复制，还负责完成对文件的按名存取和进行存取控制。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/>
              <a:t>使用文件系统的优点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zh-CN" altLang="en-US" dirty="0"/>
              <a:t>使用的方便性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zh-CN" altLang="en-US" dirty="0"/>
              <a:t>数据的安全性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zh-CN" altLang="en-US" dirty="0"/>
              <a:t>接口的统一性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A73ED-5600-4B86-B0F4-A210C370F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7.5 </a:t>
            </a:r>
            <a:r>
              <a:rPr lang="zh-CN" altLang="en-US" dirty="0"/>
              <a:t>文件存储空间管理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014F61A-34AA-4687-B298-8A770B4C08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分配和释放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系统工作后，把磁盘文件卷的卷资源复制到内存指定区域。资源表中登记空闲块号的区域是一种栈结构。其中，记载总块数作为该空白块栈的指针</a:t>
            </a:r>
            <a:r>
              <a:rPr lang="en-US" altLang="zh-CN">
                <a:latin typeface="Times New Roman" panose="02020603050405020304" pitchFamily="18" charset="0"/>
              </a:rPr>
              <a:t>ptr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分配时，</a:t>
            </a:r>
            <a:r>
              <a:rPr lang="en-US" altLang="zh-CN">
                <a:latin typeface="Times New Roman" panose="02020603050405020304" pitchFamily="18" charset="0"/>
              </a:rPr>
              <a:t>ptr-1</a:t>
            </a:r>
            <a:r>
              <a:rPr lang="zh-CN" altLang="en-US">
                <a:latin typeface="Times New Roman" panose="02020603050405020304" pitchFamily="18" charset="0"/>
              </a:rPr>
              <a:t>，然后取出对应项作为这次申请得到的物理块。如此下去，直到栈底。当</a:t>
            </a:r>
            <a:r>
              <a:rPr lang="en-US" altLang="zh-CN">
                <a:latin typeface="Times New Roman" panose="02020603050405020304" pitchFamily="18" charset="0"/>
              </a:rPr>
              <a:t>ptr=0 </a:t>
            </a:r>
            <a:r>
              <a:rPr lang="zh-CN" altLang="en-US">
                <a:latin typeface="Times New Roman" panose="02020603050405020304" pitchFamily="18" charset="0"/>
              </a:rPr>
              <a:t>时，续入下一组的块号及总数，并把该块分配出去。当</a:t>
            </a:r>
            <a:r>
              <a:rPr lang="en-US" altLang="zh-CN">
                <a:latin typeface="Times New Roman" panose="02020603050405020304" pitchFamily="18" charset="0"/>
              </a:rPr>
              <a:t>ptr=0</a:t>
            </a:r>
            <a:r>
              <a:rPr lang="zh-CN" altLang="en-US">
                <a:latin typeface="Times New Roman" panose="02020603050405020304" pitchFamily="18" charset="0"/>
              </a:rPr>
              <a:t>，且相应此表目中的值为</a:t>
            </a:r>
            <a:r>
              <a:rPr lang="en-US" altLang="zh-CN">
                <a:latin typeface="Times New Roman" panose="02020603050405020304" pitchFamily="18" charset="0"/>
              </a:rPr>
              <a:t>0 </a:t>
            </a:r>
            <a:r>
              <a:rPr lang="zh-CN" altLang="en-US">
                <a:latin typeface="Times New Roman" panose="02020603050405020304" pitchFamily="18" charset="0"/>
              </a:rPr>
              <a:t>时，表示遇到卷尾标志。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当回收时，先登记块号，然后</a:t>
            </a:r>
            <a:r>
              <a:rPr lang="en-US" altLang="zh-CN">
                <a:latin typeface="Times New Roman" panose="02020603050405020304" pitchFamily="18" charset="0"/>
              </a:rPr>
              <a:t>ptr +1</a:t>
            </a:r>
            <a:r>
              <a:rPr lang="zh-CN" altLang="en-US">
                <a:latin typeface="Times New Roman" panose="02020603050405020304" pitchFamily="18" charset="0"/>
              </a:rPr>
              <a:t>，当填满一组后，再回收一块时，把前一组的内容记入该块内，</a:t>
            </a:r>
            <a:r>
              <a:rPr lang="en-US" altLang="zh-CN">
                <a:latin typeface="Times New Roman" panose="02020603050405020304" pitchFamily="18" charset="0"/>
              </a:rPr>
              <a:t>ptr=0</a:t>
            </a:r>
            <a:r>
              <a:rPr lang="zh-CN" altLang="en-US">
                <a:latin typeface="Times New Roman" panose="02020603050405020304" pitchFamily="18" charset="0"/>
              </a:rPr>
              <a:t>，并把这一块的块号记入相应表目中。</a:t>
            </a:r>
            <a:endParaRPr lang="zh-CN" altLang="en-US" sz="36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BA8B8-567C-479F-BC34-8B644355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7.5 </a:t>
            </a:r>
            <a:r>
              <a:rPr lang="zh-CN" altLang="en-US" dirty="0"/>
              <a:t>文件存储空间管理</a:t>
            </a: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1CBAF26D-C2E3-452F-A734-FA4549E25E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特点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空白块号的登记不占用额外空间。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 绝大部分分配和释放工作都在主存进行。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把总块数作为空白块栈的指针使用，是理想的存储结构。效率高。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>
            <a:extLst>
              <a:ext uri="{FF2B5EF4-FFF2-40B4-BE49-F238E27FC236}">
                <a16:creationId xmlns:a16="http://schemas.microsoft.com/office/drawing/2014/main" id="{0571115F-3CD0-41D9-9871-3366E88920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/>
              <a:t>     </a:t>
            </a:r>
            <a:r>
              <a:rPr lang="en-US" altLang="zh-CN" sz="3600" dirty="0"/>
              <a:t>7.6 </a:t>
            </a:r>
            <a:r>
              <a:rPr lang="zh-CN" altLang="en-US" sz="3600" dirty="0"/>
              <a:t>文件共享</a:t>
            </a:r>
            <a:endParaRPr lang="zh-CN" altLang="en-US" sz="4000" dirty="0"/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75F75072-BD7A-4376-B88B-3C123281C6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/>
              <a:t>基于索引结点的共享方法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/>
              <a:t>树型目录中文件共享的问题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/>
              <a:t>用索引结点实现文件共享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/>
              <a:t>指向相同的索引结点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/>
              <a:t>链接计数器</a:t>
            </a:r>
            <a:r>
              <a:rPr lang="en-US" altLang="zh-CN" dirty="0"/>
              <a:t>count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/>
              <a:t>文件共享的过程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E34C8-55CB-4E9F-AD01-C6FEF4E43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7.6 </a:t>
            </a:r>
            <a:r>
              <a:rPr lang="zh-CN" altLang="en-US" dirty="0"/>
              <a:t>文件共享</a:t>
            </a:r>
          </a:p>
        </p:txBody>
      </p:sp>
      <p:sp>
        <p:nvSpPr>
          <p:cNvPr id="67586" name="Rectangle 1027">
            <a:extLst>
              <a:ext uri="{FF2B5EF4-FFF2-40B4-BE49-F238E27FC236}">
                <a16:creationId xmlns:a16="http://schemas.microsoft.com/office/drawing/2014/main" id="{22150A9A-D2F7-4207-8809-655CD0F0ED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371" y="1366887"/>
            <a:ext cx="8806543" cy="4759276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系统调用形式为：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char * </a:t>
            </a:r>
            <a:r>
              <a:rPr lang="en-US" altLang="zh-CN" sz="2400" dirty="0" err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oldnamep</a:t>
            </a:r>
            <a:r>
              <a:rPr lang="en-US" altLang="zh-CN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* </a:t>
            </a:r>
            <a:r>
              <a:rPr lang="en-US" altLang="zh-CN" sz="2400" dirty="0" err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newnamep</a:t>
            </a:r>
            <a:r>
              <a:rPr lang="en-US" altLang="zh-CN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link (</a:t>
            </a:r>
            <a:r>
              <a:rPr lang="en-US" altLang="zh-CN" sz="2400" dirty="0" err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oldnamep</a:t>
            </a:r>
            <a:r>
              <a:rPr lang="en-US" altLang="zh-CN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sz="2400" dirty="0" err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newnamep</a:t>
            </a:r>
            <a:r>
              <a:rPr lang="en-US" altLang="zh-CN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① 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检索目录找到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oldnamep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所指向文件的索引节点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inode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编号。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② 再次检索目录找到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newnamep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所指文件的父目录文件，并把已存在文件的索引节点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inode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编号与别名构成一个目录项，记入到该目录中去。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③ 把已存在文件索引节点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inode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的连接计数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i_nlink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加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lnSpc>
                <a:spcPct val="90000"/>
              </a:lnSpc>
            </a:pP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cover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3E443-2220-4DD5-8D66-776D5880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7.6 </a:t>
            </a:r>
            <a:r>
              <a:rPr lang="zh-CN" altLang="en-US" dirty="0"/>
              <a:t>文件共享</a:t>
            </a:r>
          </a:p>
        </p:txBody>
      </p:sp>
      <p:sp>
        <p:nvSpPr>
          <p:cNvPr id="68610" name="Rectangle 1027">
            <a:extLst>
              <a:ext uri="{FF2B5EF4-FFF2-40B4-BE49-F238E27FC236}">
                <a16:creationId xmlns:a16="http://schemas.microsoft.com/office/drawing/2014/main" id="{67E6D0C1-AD3C-48A3-BBAC-BDC4E0900A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链接实际上是共享已存在文件的索引节点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inode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，完成链接的系统调用：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link(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“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en-US" altLang="zh-CN" sz="24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usr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/xh1/</a:t>
            </a:r>
            <a:r>
              <a:rPr lang="en-US" altLang="zh-CN" sz="24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myfile.c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”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”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en-US" altLang="zh-CN" sz="24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usr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/xh2/</a:t>
            </a:r>
            <a:r>
              <a:rPr lang="en-US" altLang="zh-CN" sz="24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myfile.c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”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       </a:t>
            </a:r>
            <a:endParaRPr lang="en-US" altLang="zh-CN" sz="2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link(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“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en-US" altLang="zh-CN" sz="24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usr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/xh1/</a:t>
            </a:r>
            <a:r>
              <a:rPr lang="en-US" altLang="zh-CN" sz="24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myfile.c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”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”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en-US" altLang="zh-CN" sz="24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usr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/include/</a:t>
            </a:r>
            <a:r>
              <a:rPr lang="en-US" altLang="zh-CN" sz="24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testfile.c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”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>
              <a:buFontTx/>
              <a:buNone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执行后，三个路径名指的是同一个文件：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usr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/xh1/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myfile.c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usr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/xh2/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myfile.c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usr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/include/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testfile.c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cover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A4013-C390-41B0-8F69-49803136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7.6 </a:t>
            </a:r>
            <a:r>
              <a:rPr lang="zh-CN" altLang="en-US" dirty="0"/>
              <a:t>文件共享</a:t>
            </a:r>
          </a:p>
        </p:txBody>
      </p:sp>
      <p:sp>
        <p:nvSpPr>
          <p:cNvPr id="69634" name="Rectangle 1027">
            <a:extLst>
              <a:ext uri="{FF2B5EF4-FFF2-40B4-BE49-F238E27FC236}">
                <a16:creationId xmlns:a16="http://schemas.microsoft.com/office/drawing/2014/main" id="{EA198C8C-C257-4296-B50B-20478E3633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12458"/>
            <a:ext cx="8229600" cy="4759276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</a:p>
        </p:txBody>
      </p:sp>
      <p:grpSp>
        <p:nvGrpSpPr>
          <p:cNvPr id="69635" name="Group 1071">
            <a:extLst>
              <a:ext uri="{FF2B5EF4-FFF2-40B4-BE49-F238E27FC236}">
                <a16:creationId xmlns:a16="http://schemas.microsoft.com/office/drawing/2014/main" id="{79204F04-F3D8-4BBB-8A7F-8A32C8AE6B60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393371"/>
            <a:ext cx="7772400" cy="4724400"/>
            <a:chOff x="336" y="912"/>
            <a:chExt cx="4896" cy="2976"/>
          </a:xfrm>
        </p:grpSpPr>
        <p:sp>
          <p:nvSpPr>
            <p:cNvPr id="69637" name="Text Box 1029">
              <a:extLst>
                <a:ext uri="{FF2B5EF4-FFF2-40B4-BE49-F238E27FC236}">
                  <a16:creationId xmlns:a16="http://schemas.microsoft.com/office/drawing/2014/main" id="{BD8FFA52-6946-47B7-80B4-64CF5A0CE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329"/>
              <a:ext cx="515" cy="2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tIns="108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FF0000"/>
                  </a:solidFill>
                </a:rPr>
                <a:t>tty00</a:t>
              </a:r>
            </a:p>
          </p:txBody>
        </p:sp>
        <p:sp>
          <p:nvSpPr>
            <p:cNvPr id="69638" name="Text Box 1030">
              <a:extLst>
                <a:ext uri="{FF2B5EF4-FFF2-40B4-BE49-F238E27FC236}">
                  <a16:creationId xmlns:a16="http://schemas.microsoft.com/office/drawing/2014/main" id="{932C375B-A77A-4A64-AB4F-E61AE2E7C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9" y="912"/>
              <a:ext cx="51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solidFill>
                    <a:srgbClr val="FF0000"/>
                  </a:solidFill>
                </a:rPr>
                <a:t>／</a:t>
              </a:r>
            </a:p>
          </p:txBody>
        </p:sp>
        <p:sp>
          <p:nvSpPr>
            <p:cNvPr id="69639" name="Text Box 1031">
              <a:extLst>
                <a:ext uri="{FF2B5EF4-FFF2-40B4-BE49-F238E27FC236}">
                  <a16:creationId xmlns:a16="http://schemas.microsoft.com/office/drawing/2014/main" id="{E6A809E4-D0AE-45D0-BFAC-51C4389E2C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" y="1621"/>
              <a:ext cx="516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rgbClr val="FF0000"/>
                  </a:solidFill>
                </a:rPr>
                <a:t>dev</a:t>
              </a:r>
            </a:p>
          </p:txBody>
        </p:sp>
        <p:sp>
          <p:nvSpPr>
            <p:cNvPr id="69640" name="Text Box 1032">
              <a:extLst>
                <a:ext uri="{FF2B5EF4-FFF2-40B4-BE49-F238E27FC236}">
                  <a16:creationId xmlns:a16="http://schemas.microsoft.com/office/drawing/2014/main" id="{723AA7D8-B4AC-4BE1-9CF4-0FE1E264E6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5" y="1621"/>
              <a:ext cx="51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rgbClr val="FF0000"/>
                  </a:solidFill>
                </a:rPr>
                <a:t>bin</a:t>
              </a:r>
            </a:p>
          </p:txBody>
        </p:sp>
        <p:sp>
          <p:nvSpPr>
            <p:cNvPr id="69641" name="Text Box 1033">
              <a:extLst>
                <a:ext uri="{FF2B5EF4-FFF2-40B4-BE49-F238E27FC236}">
                  <a16:creationId xmlns:a16="http://schemas.microsoft.com/office/drawing/2014/main" id="{F8C88625-3C82-4C50-83E7-11A6E0880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9" y="1621"/>
              <a:ext cx="51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rgbClr val="FF0000"/>
                  </a:solidFill>
                </a:rPr>
                <a:t>lib</a:t>
              </a:r>
            </a:p>
          </p:txBody>
        </p:sp>
        <p:sp>
          <p:nvSpPr>
            <p:cNvPr id="69642" name="Text Box 1034">
              <a:extLst>
                <a:ext uri="{FF2B5EF4-FFF2-40B4-BE49-F238E27FC236}">
                  <a16:creationId xmlns:a16="http://schemas.microsoft.com/office/drawing/2014/main" id="{C0BC18F8-1AF6-4F52-A1DF-56D2F882C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2" y="1621"/>
              <a:ext cx="516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rgbClr val="FF0000"/>
                  </a:solidFill>
                </a:rPr>
                <a:t>etc</a:t>
              </a:r>
            </a:p>
          </p:txBody>
        </p:sp>
        <p:sp>
          <p:nvSpPr>
            <p:cNvPr id="69643" name="Text Box 1035">
              <a:extLst>
                <a:ext uri="{FF2B5EF4-FFF2-40B4-BE49-F238E27FC236}">
                  <a16:creationId xmlns:a16="http://schemas.microsoft.com/office/drawing/2014/main" id="{5EE0DE21-3791-4425-9EC6-DB78F75389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6" y="1621"/>
              <a:ext cx="51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rgbClr val="FF0000"/>
                  </a:solidFill>
                </a:rPr>
                <a:t>usr</a:t>
              </a:r>
            </a:p>
          </p:txBody>
        </p:sp>
        <p:sp>
          <p:nvSpPr>
            <p:cNvPr id="69644" name="Text Box 1036">
              <a:extLst>
                <a:ext uri="{FF2B5EF4-FFF2-40B4-BE49-F238E27FC236}">
                  <a16:creationId xmlns:a16="http://schemas.microsoft.com/office/drawing/2014/main" id="{9EB297E2-1504-490B-B818-3BD35D735A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9" y="2329"/>
              <a:ext cx="516" cy="2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tIns="108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FF0000"/>
                  </a:solidFill>
                </a:rPr>
                <a:t>tty01</a:t>
              </a:r>
            </a:p>
          </p:txBody>
        </p:sp>
        <p:sp>
          <p:nvSpPr>
            <p:cNvPr id="69645" name="Line 1037">
              <a:extLst>
                <a:ext uri="{FF2B5EF4-FFF2-40B4-BE49-F238E27FC236}">
                  <a16:creationId xmlns:a16="http://schemas.microsoft.com/office/drawing/2014/main" id="{220749C7-26F5-4309-BDF7-099586EE3A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2" y="1904"/>
              <a:ext cx="387" cy="4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69646" name="Line 1038">
              <a:extLst>
                <a:ext uri="{FF2B5EF4-FFF2-40B4-BE49-F238E27FC236}">
                  <a16:creationId xmlns:a16="http://schemas.microsoft.com/office/drawing/2014/main" id="{7A5040C9-3C6B-4F8F-AD67-1B432090A8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9" y="1904"/>
              <a:ext cx="258" cy="4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69647" name="Text Box 1039">
              <a:extLst>
                <a:ext uri="{FF2B5EF4-FFF2-40B4-BE49-F238E27FC236}">
                  <a16:creationId xmlns:a16="http://schemas.microsoft.com/office/drawing/2014/main" id="{6A92366C-0ADE-431C-9B59-98C63B3A75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9" y="2896"/>
              <a:ext cx="516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tIns="108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FF0000"/>
                  </a:solidFill>
                </a:rPr>
                <a:t>sh</a:t>
              </a:r>
            </a:p>
          </p:txBody>
        </p:sp>
        <p:sp>
          <p:nvSpPr>
            <p:cNvPr id="69648" name="Text Box 1040">
              <a:extLst>
                <a:ext uri="{FF2B5EF4-FFF2-40B4-BE49-F238E27FC236}">
                  <a16:creationId xmlns:a16="http://schemas.microsoft.com/office/drawing/2014/main" id="{3087259C-3A65-4572-81FA-0EB8C4F97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5" y="2896"/>
              <a:ext cx="516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tIns="108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FF0000"/>
                  </a:solidFill>
                </a:rPr>
                <a:t>date</a:t>
              </a:r>
            </a:p>
          </p:txBody>
        </p:sp>
        <p:sp>
          <p:nvSpPr>
            <p:cNvPr id="69649" name="Text Box 1041">
              <a:extLst>
                <a:ext uri="{FF2B5EF4-FFF2-40B4-BE49-F238E27FC236}">
                  <a16:creationId xmlns:a16="http://schemas.microsoft.com/office/drawing/2014/main" id="{B9C328E7-D01D-4478-BDF5-1A0818EDCE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2896"/>
              <a:ext cx="774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tIns="108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FF0000"/>
                  </a:solidFill>
                </a:rPr>
                <a:t>cc    who</a:t>
              </a:r>
            </a:p>
          </p:txBody>
        </p:sp>
        <p:sp>
          <p:nvSpPr>
            <p:cNvPr id="69650" name="Line 1042">
              <a:extLst>
                <a:ext uri="{FF2B5EF4-FFF2-40B4-BE49-F238E27FC236}">
                  <a16:creationId xmlns:a16="http://schemas.microsoft.com/office/drawing/2014/main" id="{37DEEF82-5D50-4825-8778-98B2A0DD4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67" y="1904"/>
              <a:ext cx="515" cy="9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69651" name="Line 1043">
              <a:extLst>
                <a:ext uri="{FF2B5EF4-FFF2-40B4-BE49-F238E27FC236}">
                  <a16:creationId xmlns:a16="http://schemas.microsoft.com/office/drawing/2014/main" id="{628DE947-0BDF-449F-B797-75C833F53C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53" y="1904"/>
              <a:ext cx="129" cy="9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69652" name="Line 1044">
              <a:extLst>
                <a:ext uri="{FF2B5EF4-FFF2-40B4-BE49-F238E27FC236}">
                  <a16:creationId xmlns:a16="http://schemas.microsoft.com/office/drawing/2014/main" id="{F07A8E10-1FCF-4675-ABF9-1C0375609E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1904"/>
              <a:ext cx="516" cy="9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69653" name="Text Box 1045">
              <a:extLst>
                <a:ext uri="{FF2B5EF4-FFF2-40B4-BE49-F238E27FC236}">
                  <a16:creationId xmlns:a16="http://schemas.microsoft.com/office/drawing/2014/main" id="{142D9D44-E790-4E58-94B4-BE268AFF3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2" y="2329"/>
              <a:ext cx="644" cy="2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tIns="108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FF0000"/>
                  </a:solidFill>
                </a:rPr>
                <a:t>passwd</a:t>
              </a:r>
            </a:p>
          </p:txBody>
        </p:sp>
        <p:sp>
          <p:nvSpPr>
            <p:cNvPr id="69654" name="Line 1046">
              <a:extLst>
                <a:ext uri="{FF2B5EF4-FFF2-40B4-BE49-F238E27FC236}">
                  <a16:creationId xmlns:a16="http://schemas.microsoft.com/office/drawing/2014/main" id="{710720A0-5195-4919-8CEF-73A1717BF2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8" y="1904"/>
              <a:ext cx="515" cy="9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69655" name="Line 1047">
              <a:extLst>
                <a:ext uri="{FF2B5EF4-FFF2-40B4-BE49-F238E27FC236}">
                  <a16:creationId xmlns:a16="http://schemas.microsoft.com/office/drawing/2014/main" id="{34894C92-7AD5-402E-BA8B-890D0A8A8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3" y="1904"/>
              <a:ext cx="645" cy="4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69656" name="Text Box 1048">
              <a:extLst>
                <a:ext uri="{FF2B5EF4-FFF2-40B4-BE49-F238E27FC236}">
                  <a16:creationId xmlns:a16="http://schemas.microsoft.com/office/drawing/2014/main" id="{DDBA6D90-E8DD-4B35-9014-FE53342465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9" y="1621"/>
              <a:ext cx="581" cy="2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rgbClr val="FF0000"/>
                  </a:solidFill>
                </a:rPr>
                <a:t>UNIX</a:t>
              </a:r>
            </a:p>
          </p:txBody>
        </p:sp>
        <p:sp>
          <p:nvSpPr>
            <p:cNvPr id="69657" name="Line 1049">
              <a:extLst>
                <a:ext uri="{FF2B5EF4-FFF2-40B4-BE49-F238E27FC236}">
                  <a16:creationId xmlns:a16="http://schemas.microsoft.com/office/drawing/2014/main" id="{333081A8-E89E-4841-87FB-3A99F8324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6" y="1195"/>
              <a:ext cx="0" cy="4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69658" name="Line 1050">
              <a:extLst>
                <a:ext uri="{FF2B5EF4-FFF2-40B4-BE49-F238E27FC236}">
                  <a16:creationId xmlns:a16="http://schemas.microsoft.com/office/drawing/2014/main" id="{C1C59053-6E7D-49C6-911E-4F55F77E99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2" y="1195"/>
              <a:ext cx="644" cy="4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69659" name="Line 1051">
              <a:extLst>
                <a:ext uri="{FF2B5EF4-FFF2-40B4-BE49-F238E27FC236}">
                  <a16:creationId xmlns:a16="http://schemas.microsoft.com/office/drawing/2014/main" id="{0AB82A2E-ABF9-4F55-8FD1-DFD75CD0FC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9" y="1195"/>
              <a:ext cx="1289" cy="4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69660" name="Line 1052">
              <a:extLst>
                <a:ext uri="{FF2B5EF4-FFF2-40B4-BE49-F238E27FC236}">
                  <a16:creationId xmlns:a16="http://schemas.microsoft.com/office/drawing/2014/main" id="{79672E24-5811-4AA3-BD07-85247ED4C3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6" y="1195"/>
              <a:ext cx="644" cy="4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69661" name="Line 1053">
              <a:extLst>
                <a:ext uri="{FF2B5EF4-FFF2-40B4-BE49-F238E27FC236}">
                  <a16:creationId xmlns:a16="http://schemas.microsoft.com/office/drawing/2014/main" id="{3FF5A656-1491-432D-8FB0-C418BD1597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6" y="1195"/>
              <a:ext cx="1287" cy="4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69662" name="Line 1054">
              <a:extLst>
                <a:ext uri="{FF2B5EF4-FFF2-40B4-BE49-F238E27FC236}">
                  <a16:creationId xmlns:a16="http://schemas.microsoft.com/office/drawing/2014/main" id="{5AA3C174-FF38-414A-9647-5EFA38C3C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195"/>
              <a:ext cx="1933" cy="4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69663" name="Text Box 1055">
              <a:extLst>
                <a:ext uri="{FF2B5EF4-FFF2-40B4-BE49-F238E27FC236}">
                  <a16:creationId xmlns:a16="http://schemas.microsoft.com/office/drawing/2014/main" id="{FB578C51-81D1-4C61-AC8A-171D6C816B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0" y="2896"/>
              <a:ext cx="516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>
                  <a:solidFill>
                    <a:srgbClr val="FF0000"/>
                  </a:solidFill>
                </a:rPr>
                <a:t>xh1</a:t>
              </a:r>
            </a:p>
          </p:txBody>
        </p:sp>
        <p:sp>
          <p:nvSpPr>
            <p:cNvPr id="69664" name="Text Box 1056">
              <a:extLst>
                <a:ext uri="{FF2B5EF4-FFF2-40B4-BE49-F238E27FC236}">
                  <a16:creationId xmlns:a16="http://schemas.microsoft.com/office/drawing/2014/main" id="{EB513A86-8C7D-46C4-B302-2E7FF318B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8" y="3605"/>
              <a:ext cx="773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tIns="108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 dirty="0" err="1">
                  <a:solidFill>
                    <a:srgbClr val="FF0000"/>
                  </a:solidFill>
                </a:rPr>
                <a:t>myfile.c</a:t>
              </a:r>
              <a:endParaRPr kumimoji="0" lang="en-US" altLang="zh-CN" sz="1800" dirty="0">
                <a:solidFill>
                  <a:srgbClr val="FF0000"/>
                </a:solidFill>
              </a:endParaRPr>
            </a:p>
          </p:txBody>
        </p:sp>
        <p:sp>
          <p:nvSpPr>
            <p:cNvPr id="69665" name="Line 1057">
              <a:extLst>
                <a:ext uri="{FF2B5EF4-FFF2-40B4-BE49-F238E27FC236}">
                  <a16:creationId xmlns:a16="http://schemas.microsoft.com/office/drawing/2014/main" id="{41CF4088-CC34-4EFA-A1A8-F2B1359C7B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15" y="3179"/>
              <a:ext cx="386" cy="4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69666" name="Line 1058">
              <a:extLst>
                <a:ext uri="{FF2B5EF4-FFF2-40B4-BE49-F238E27FC236}">
                  <a16:creationId xmlns:a16="http://schemas.microsoft.com/office/drawing/2014/main" id="{8B8DD033-5152-4951-83A6-159976BE17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8" y="3179"/>
              <a:ext cx="387" cy="4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69667" name="Text Box 1059">
              <a:extLst>
                <a:ext uri="{FF2B5EF4-FFF2-40B4-BE49-F238E27FC236}">
                  <a16:creationId xmlns:a16="http://schemas.microsoft.com/office/drawing/2014/main" id="{DAD84BDF-1AF9-4BFF-B9B9-3497D1A07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6" y="2329"/>
              <a:ext cx="644" cy="2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tIns="108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FF0000"/>
                  </a:solidFill>
                </a:rPr>
                <a:t>getty</a:t>
              </a:r>
            </a:p>
          </p:txBody>
        </p:sp>
        <p:sp>
          <p:nvSpPr>
            <p:cNvPr id="69668" name="Line 1060">
              <a:extLst>
                <a:ext uri="{FF2B5EF4-FFF2-40B4-BE49-F238E27FC236}">
                  <a16:creationId xmlns:a16="http://schemas.microsoft.com/office/drawing/2014/main" id="{EB242F65-BFFD-400B-A3C2-6DAEAA850A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4" y="1904"/>
              <a:ext cx="386" cy="4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69669" name="Line 1061">
              <a:extLst>
                <a:ext uri="{FF2B5EF4-FFF2-40B4-BE49-F238E27FC236}">
                  <a16:creationId xmlns:a16="http://schemas.microsoft.com/office/drawing/2014/main" id="{8AC02561-7F3F-4DB0-8667-AB4AEED76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0" y="1904"/>
              <a:ext cx="129" cy="4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69670" name="Text Box 1062">
              <a:extLst>
                <a:ext uri="{FF2B5EF4-FFF2-40B4-BE49-F238E27FC236}">
                  <a16:creationId xmlns:a16="http://schemas.microsoft.com/office/drawing/2014/main" id="{D95D178D-8D21-42E5-9030-B1FD2B5158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0" y="2329"/>
              <a:ext cx="644" cy="2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FF0000"/>
                  </a:solidFill>
                </a:rPr>
                <a:t>include</a:t>
              </a:r>
            </a:p>
          </p:txBody>
        </p:sp>
        <p:sp>
          <p:nvSpPr>
            <p:cNvPr id="69671" name="Line 1063">
              <a:extLst>
                <a:ext uri="{FF2B5EF4-FFF2-40B4-BE49-F238E27FC236}">
                  <a16:creationId xmlns:a16="http://schemas.microsoft.com/office/drawing/2014/main" id="{F05034C1-0DA2-425C-A9E5-D98C528317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3" y="1904"/>
              <a:ext cx="130" cy="9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69672" name="Text Box 1064">
              <a:extLst>
                <a:ext uri="{FF2B5EF4-FFF2-40B4-BE49-F238E27FC236}">
                  <a16:creationId xmlns:a16="http://schemas.microsoft.com/office/drawing/2014/main" id="{C7817FAD-8375-4951-B6F2-5E50F09D7E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5" y="2896"/>
              <a:ext cx="51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>
                  <a:solidFill>
                    <a:srgbClr val="FF0000"/>
                  </a:solidFill>
                </a:rPr>
                <a:t>xh2</a:t>
              </a:r>
            </a:p>
          </p:txBody>
        </p:sp>
        <p:sp>
          <p:nvSpPr>
            <p:cNvPr id="69673" name="Line 1065">
              <a:extLst>
                <a:ext uri="{FF2B5EF4-FFF2-40B4-BE49-F238E27FC236}">
                  <a16:creationId xmlns:a16="http://schemas.microsoft.com/office/drawing/2014/main" id="{62CEB164-0A49-4341-9E81-AC6B07894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1904"/>
              <a:ext cx="129" cy="9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69674" name="Text Box 1066">
              <a:extLst>
                <a:ext uri="{FF2B5EF4-FFF2-40B4-BE49-F238E27FC236}">
                  <a16:creationId xmlns:a16="http://schemas.microsoft.com/office/drawing/2014/main" id="{FF67FE4C-3575-437E-BA47-F73D0D2279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9" y="2896"/>
              <a:ext cx="773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tIns="108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FF0000"/>
                  </a:solidFill>
                </a:rPr>
                <a:t>testfile.c</a:t>
              </a:r>
            </a:p>
          </p:txBody>
        </p:sp>
        <p:sp>
          <p:nvSpPr>
            <p:cNvPr id="69675" name="Line 1067">
              <a:extLst>
                <a:ext uri="{FF2B5EF4-FFF2-40B4-BE49-F238E27FC236}">
                  <a16:creationId xmlns:a16="http://schemas.microsoft.com/office/drawing/2014/main" id="{82AB7830-4C99-4DE3-95F9-B8A88842F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7" y="2613"/>
              <a:ext cx="0" cy="2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69676" name="Line 1068">
              <a:extLst>
                <a:ext uri="{FF2B5EF4-FFF2-40B4-BE49-F238E27FC236}">
                  <a16:creationId xmlns:a16="http://schemas.microsoft.com/office/drawing/2014/main" id="{4DD3E9C9-DF29-46FD-B6C8-B00E9DD760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5" y="3179"/>
              <a:ext cx="902" cy="4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 bIns="10800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dissolv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A9EB1-2B4B-4169-81E9-F8B28110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7.6 </a:t>
            </a:r>
            <a:r>
              <a:rPr lang="zh-CN" altLang="en-US" dirty="0"/>
              <a:t>文件共享</a:t>
            </a:r>
          </a:p>
        </p:txBody>
      </p:sp>
      <p:sp>
        <p:nvSpPr>
          <p:cNvPr id="70658" name="Rectangle 3">
            <a:extLst>
              <a:ext uri="{FF2B5EF4-FFF2-40B4-BE49-F238E27FC236}">
                <a16:creationId xmlns:a16="http://schemas.microsoft.com/office/drawing/2014/main" id="{4C7E52CF-1E78-484A-A96E-A60674C02B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文件解除链接调用形式为：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unlink (</a:t>
            </a:r>
            <a:r>
              <a:rPr lang="en-US" altLang="zh-CN" sz="3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namep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解除链接与文件删除执行的是同一系统调用代码。删除文件是从文件主角度讲的，解除文件连接是从共享文件的其他用户角度讲的。都要删去目录项，把</a:t>
            </a:r>
            <a:r>
              <a:rPr lang="en-US" altLang="zh-CN" sz="3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i_nlink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减</a:t>
            </a:r>
            <a:r>
              <a:rPr lang="zh-CN" altLang="en-US" sz="3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“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”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，不过，只有当</a:t>
            </a:r>
            <a:r>
              <a:rPr lang="en-US" altLang="zh-CN" sz="3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i_nlink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减为</a:t>
            </a:r>
            <a:r>
              <a:rPr lang="zh-CN" altLang="en-US" sz="3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“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”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时，才真正删除文件。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</p:spTree>
  </p:cSld>
  <p:clrMapOvr>
    <a:masterClrMapping/>
  </p:clrMapOvr>
  <p:transition>
    <p:cover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F50AF-140C-4C83-A49C-F135CACF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7.6 </a:t>
            </a:r>
            <a:r>
              <a:rPr lang="zh-CN" altLang="en-US" dirty="0"/>
              <a:t>文件共享</a:t>
            </a:r>
          </a:p>
        </p:txBody>
      </p:sp>
      <p:sp>
        <p:nvSpPr>
          <p:cNvPr id="71683" name="Rectangle 4">
            <a:extLst>
              <a:ext uri="{FF2B5EF4-FFF2-40B4-BE49-F238E27FC236}">
                <a16:creationId xmlns:a16="http://schemas.microsoft.com/office/drawing/2014/main" id="{CD5B67CF-04B8-47F2-AB20-778BF8D1AD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60059"/>
            <a:ext cx="8229600" cy="4759276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/>
              <a:t> </a:t>
            </a:r>
            <a:r>
              <a:rPr lang="zh-CN" altLang="en-US" dirty="0"/>
              <a:t>利用符号链实现文件共享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dirty="0"/>
              <a:t>实现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sz="2400" dirty="0"/>
              <a:t>又称软链接，符号链接是一种只有文件名，不指向</a:t>
            </a:r>
            <a:r>
              <a:rPr lang="en-US" altLang="zh-CN" sz="2400" dirty="0" err="1"/>
              <a:t>inode</a:t>
            </a:r>
            <a:r>
              <a:rPr lang="zh-CN" altLang="en-US" sz="2400" dirty="0"/>
              <a:t>的文件</a:t>
            </a:r>
            <a:endParaRPr lang="en-US" altLang="zh-CN" sz="2400" dirty="0"/>
          </a:p>
          <a:p>
            <a:pPr lvl="3" eaLnBrk="1" hangingPunct="1">
              <a:spcBef>
                <a:spcPct val="50000"/>
              </a:spcBef>
            </a:pPr>
            <a:r>
              <a:rPr lang="en-US" altLang="zh-CN" dirty="0"/>
              <a:t>B</a:t>
            </a:r>
            <a:r>
              <a:rPr lang="zh-CN" altLang="en-US" dirty="0"/>
              <a:t>共享</a:t>
            </a:r>
            <a:r>
              <a:rPr lang="en-US" altLang="zh-CN" dirty="0"/>
              <a:t>C</a:t>
            </a:r>
            <a:r>
              <a:rPr lang="zh-CN" altLang="en-US" dirty="0"/>
              <a:t>的文件</a:t>
            </a:r>
            <a:r>
              <a:rPr lang="en-US" altLang="zh-CN" dirty="0"/>
              <a:t>F</a:t>
            </a:r>
            <a:r>
              <a:rPr lang="zh-CN" altLang="en-US" dirty="0"/>
              <a:t>，由系统创建</a:t>
            </a:r>
            <a:r>
              <a:rPr lang="en-US" altLang="zh-CN" dirty="0"/>
              <a:t>LINK</a:t>
            </a:r>
            <a:r>
              <a:rPr lang="zh-CN" altLang="en-US" dirty="0"/>
              <a:t>类型的新文件，它包含被</a:t>
            </a:r>
            <a:r>
              <a:rPr lang="en-US" altLang="zh-CN" dirty="0"/>
              <a:t>F</a:t>
            </a:r>
            <a:r>
              <a:rPr lang="zh-CN" altLang="en-US" dirty="0"/>
              <a:t>的路径名（符号链），并写入</a:t>
            </a:r>
            <a:r>
              <a:rPr lang="en-US" altLang="zh-CN" dirty="0"/>
              <a:t>B</a:t>
            </a:r>
            <a:r>
              <a:rPr lang="zh-CN" altLang="en-US" dirty="0"/>
              <a:t>的用户目录中。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sz="2400" dirty="0"/>
              <a:t>只有文件主才拥有指向索引结点的指针。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sz="2800" dirty="0"/>
              <a:t>问题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sz="2400" dirty="0"/>
              <a:t>访问速度慢；链接文件也要建立索引结点；同一文件有不同的文件名。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>
            <a:extLst>
              <a:ext uri="{FF2B5EF4-FFF2-40B4-BE49-F238E27FC236}">
                <a16:creationId xmlns:a16="http://schemas.microsoft.com/office/drawing/2014/main" id="{0C7B6F57-7F6F-4863-B5EE-09BFADAA11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7.7 </a:t>
            </a:r>
            <a:r>
              <a:rPr lang="zh-CN" altLang="en-US" sz="3600" dirty="0"/>
              <a:t>文件存取控制</a:t>
            </a: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ECE3015E-B33E-4518-BC1A-CDE045CFA5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 </a:t>
            </a:r>
            <a:r>
              <a:rPr lang="zh-CN" altLang="en-US"/>
              <a:t>文件保护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/>
              <a:t>文件保护机构的功能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/>
              <a:t>存取验证模块的基本任务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/>
              <a:t>审定用户的存取权限；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/>
              <a:t>比较用户存取权限和本次存取要求；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/>
              <a:t>比较本次存取要求和被访问文件的存取保护信息。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3E9F6-662E-4871-9F42-13C846325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7.7 </a:t>
            </a:r>
            <a:r>
              <a:rPr lang="zh-CN" altLang="en-US" dirty="0"/>
              <a:t>文件存取控制</a:t>
            </a:r>
          </a:p>
        </p:txBody>
      </p:sp>
      <p:sp>
        <p:nvSpPr>
          <p:cNvPr id="73731" name="Rectangle 4">
            <a:extLst>
              <a:ext uri="{FF2B5EF4-FFF2-40B4-BE49-F238E27FC236}">
                <a16:creationId xmlns:a16="http://schemas.microsoft.com/office/drawing/2014/main" id="{55C953FA-352C-469B-902B-5011D0DD3D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4400" b="0" dirty="0"/>
              <a:t> </a:t>
            </a:r>
            <a:r>
              <a:rPr lang="zh-CN" altLang="en-US" dirty="0"/>
              <a:t>访问（存取控制）矩阵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dirty="0"/>
              <a:t>实现方法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dirty="0"/>
              <a:t>用一个二维矩阵来实现存取控制，一维是所有的用户或进程，另一维列出全部文件。每个元素表示某一用户对某一文件的存取控制权限。</a:t>
            </a:r>
          </a:p>
          <a:p>
            <a:pPr lvl="2" eaLnBrk="1" hangingPunct="1">
              <a:spcBef>
                <a:spcPct val="50000"/>
              </a:spcBef>
            </a:pPr>
            <a:endParaRPr lang="en-US" altLang="zh-CN" dirty="0"/>
          </a:p>
        </p:txBody>
      </p:sp>
      <p:pic>
        <p:nvPicPr>
          <p:cNvPr id="73733" name="图片 1">
            <a:extLst>
              <a:ext uri="{FF2B5EF4-FFF2-40B4-BE49-F238E27FC236}">
                <a16:creationId xmlns:a16="http://schemas.microsoft.com/office/drawing/2014/main" id="{DA60B480-36CA-418F-B86D-999DBBF4D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81" y="4101430"/>
            <a:ext cx="6624637" cy="420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BA82D-0FF4-4306-9B28-5D431293E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	</a:t>
            </a:r>
            <a:r>
              <a:rPr lang="zh-CN" altLang="en-US" dirty="0"/>
              <a:t>文件系统的概念</a:t>
            </a:r>
          </a:p>
        </p:txBody>
      </p:sp>
      <p:sp>
        <p:nvSpPr>
          <p:cNvPr id="9219" name="Rectangle 4">
            <a:extLst>
              <a:ext uri="{FF2B5EF4-FFF2-40B4-BE49-F238E27FC236}">
                <a16:creationId xmlns:a16="http://schemas.microsoft.com/office/drawing/2014/main" id="{3AE21B56-37C6-40CA-980D-2BFCA8373A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spcBef>
                <a:spcPct val="50000"/>
              </a:spcBef>
            </a:pPr>
            <a:r>
              <a:rPr lang="zh-CN" altLang="en-US" dirty="0"/>
              <a:t>文件系统的功能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实现按名存取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dirty="0"/>
              <a:t>文件的逻辑结构和物理结构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dirty="0"/>
              <a:t>文件信息的检索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dirty="0"/>
              <a:t>文件的共享和保护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dirty="0"/>
              <a:t>外存空间管理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DC002-E9C8-4181-AB53-4F72EB3E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7.7 </a:t>
            </a:r>
            <a:r>
              <a:rPr lang="zh-CN" altLang="en-US" dirty="0"/>
              <a:t>文件存取控制</a:t>
            </a:r>
          </a:p>
        </p:txBody>
      </p:sp>
      <p:sp>
        <p:nvSpPr>
          <p:cNvPr id="74755" name="Rectangle 4">
            <a:extLst>
              <a:ext uri="{FF2B5EF4-FFF2-40B4-BE49-F238E27FC236}">
                <a16:creationId xmlns:a16="http://schemas.microsoft.com/office/drawing/2014/main" id="{EE67BA92-F6F5-43A9-BA67-50D0511B96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spcBef>
                <a:spcPct val="50000"/>
              </a:spcBef>
            </a:pPr>
            <a:r>
              <a:rPr lang="zh-CN" altLang="en-US"/>
              <a:t>存取控制表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/>
              <a:t>把有存取要求的用户按某种关系或工程项目的类别分为若干组，同时规定每组的存取权限，得到文件的存取控制表。</a:t>
            </a:r>
          </a:p>
        </p:txBody>
      </p:sp>
      <p:pic>
        <p:nvPicPr>
          <p:cNvPr id="74757" name="图片 1">
            <a:extLst>
              <a:ext uri="{FF2B5EF4-FFF2-40B4-BE49-F238E27FC236}">
                <a16:creationId xmlns:a16="http://schemas.microsoft.com/office/drawing/2014/main" id="{687F2867-8C40-431A-99F9-835E71B20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3097213"/>
            <a:ext cx="4598987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图片 2">
            <a:extLst>
              <a:ext uri="{FF2B5EF4-FFF2-40B4-BE49-F238E27FC236}">
                <a16:creationId xmlns:a16="http://schemas.microsoft.com/office/drawing/2014/main" id="{7412D281-AE5D-4354-AAE6-9FFE1B191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4292600"/>
            <a:ext cx="5281613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6D8F4-8A5A-4605-9C06-E318D736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7.7 </a:t>
            </a:r>
            <a:r>
              <a:rPr lang="zh-CN" altLang="en-US" dirty="0"/>
              <a:t>文件存取控制</a:t>
            </a:r>
          </a:p>
        </p:txBody>
      </p:sp>
      <p:sp>
        <p:nvSpPr>
          <p:cNvPr id="75779" name="Rectangle 4">
            <a:extLst>
              <a:ext uri="{FF2B5EF4-FFF2-40B4-BE49-F238E27FC236}">
                <a16:creationId xmlns:a16="http://schemas.microsoft.com/office/drawing/2014/main" id="{F7DCB5EE-1ACF-44D7-B12B-71927C4015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spcBef>
                <a:spcPct val="50000"/>
              </a:spcBef>
            </a:pPr>
            <a:r>
              <a:rPr lang="zh-CN" altLang="en-US"/>
              <a:t>访问权限表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/>
              <a:t>以用户或用户组为单位建立存取控制表，称为用户权限表。将一个用户（组）所要存取的文件名集中起来存入一张表中，每个表目指明用户对相应文件的存取权限。</a:t>
            </a:r>
          </a:p>
        </p:txBody>
      </p:sp>
      <p:pic>
        <p:nvPicPr>
          <p:cNvPr id="75781" name="图片 1">
            <a:extLst>
              <a:ext uri="{FF2B5EF4-FFF2-40B4-BE49-F238E27FC236}">
                <a16:creationId xmlns:a16="http://schemas.microsoft.com/office/drawing/2014/main" id="{188D5236-B58C-40E1-81BF-146219A51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747" y="3653518"/>
            <a:ext cx="5422900" cy="402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9630D-A442-4D20-B9F6-22FD2323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7.7 </a:t>
            </a:r>
            <a:r>
              <a:rPr lang="zh-CN" altLang="en-US" dirty="0"/>
              <a:t>文件存取控制</a:t>
            </a:r>
          </a:p>
        </p:txBody>
      </p:sp>
      <p:sp>
        <p:nvSpPr>
          <p:cNvPr id="76803" name="Rectangle 4">
            <a:extLst>
              <a:ext uri="{FF2B5EF4-FFF2-40B4-BE49-F238E27FC236}">
                <a16:creationId xmlns:a16="http://schemas.microsoft.com/office/drawing/2014/main" id="{61646EE3-0FB8-427C-8C5B-B8D7DC9280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分级安全管理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/>
              <a:t>系统级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/>
              <a:t>防止用户非法进入系统：注册、登录等。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/>
              <a:t>用户级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/>
              <a:t>用户分类</a:t>
            </a:r>
          </a:p>
          <a:p>
            <a:pPr lvl="3" eaLnBrk="1" hangingPunct="1">
              <a:spcBef>
                <a:spcPct val="50000"/>
              </a:spcBef>
            </a:pPr>
            <a:r>
              <a:rPr lang="zh-CN" altLang="en-US"/>
              <a:t>文件主、伙伴和一般用户。</a:t>
            </a:r>
          </a:p>
          <a:p>
            <a:pPr lvl="3" eaLnBrk="1" hangingPunct="1">
              <a:spcBef>
                <a:spcPct val="50000"/>
              </a:spcBef>
            </a:pPr>
            <a:r>
              <a:rPr lang="zh-CN" altLang="en-US"/>
              <a:t>超级用户、系统操作员、用户和顾客。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/>
              <a:t>文件访问权限：建立</a:t>
            </a:r>
            <a:r>
              <a:rPr lang="en-US" altLang="zh-CN"/>
              <a:t>(C)</a:t>
            </a:r>
            <a:r>
              <a:rPr lang="zh-CN" altLang="en-US"/>
              <a:t>、删除</a:t>
            </a:r>
            <a:r>
              <a:rPr lang="en-US" altLang="zh-CN"/>
              <a:t>(D)</a:t>
            </a:r>
            <a:r>
              <a:rPr lang="zh-CN" altLang="en-US"/>
              <a:t>、打开</a:t>
            </a:r>
            <a:r>
              <a:rPr lang="en-US" altLang="zh-CN"/>
              <a:t>(O)</a:t>
            </a:r>
            <a:r>
              <a:rPr lang="zh-CN" altLang="en-US"/>
              <a:t>、读</a:t>
            </a:r>
            <a:r>
              <a:rPr lang="en-US" altLang="zh-CN"/>
              <a:t>(R)</a:t>
            </a:r>
            <a:r>
              <a:rPr lang="zh-CN" altLang="en-US"/>
              <a:t>、写</a:t>
            </a:r>
            <a:r>
              <a:rPr lang="en-US" altLang="zh-CN"/>
              <a:t>(W)</a:t>
            </a:r>
            <a:r>
              <a:rPr lang="zh-CN" altLang="en-US"/>
              <a:t>、查询</a:t>
            </a:r>
            <a:r>
              <a:rPr lang="en-US" altLang="zh-CN"/>
              <a:t>(S)</a:t>
            </a:r>
            <a:r>
              <a:rPr lang="zh-CN" altLang="en-US"/>
              <a:t>、修改</a:t>
            </a:r>
            <a:r>
              <a:rPr lang="en-US" altLang="zh-CN"/>
              <a:t>(M)</a:t>
            </a:r>
            <a:r>
              <a:rPr lang="zh-CN" altLang="en-US"/>
              <a:t>和父权</a:t>
            </a:r>
            <a:r>
              <a:rPr lang="en-US" altLang="zh-CN"/>
              <a:t>(P)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E0025-62D7-409E-99CD-F02DADA40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7.7 </a:t>
            </a:r>
            <a:r>
              <a:rPr lang="zh-CN" altLang="en-US" dirty="0"/>
              <a:t>文件存取控制</a:t>
            </a:r>
          </a:p>
        </p:txBody>
      </p:sp>
      <p:sp>
        <p:nvSpPr>
          <p:cNvPr id="77827" name="Rectangle 4">
            <a:extLst>
              <a:ext uri="{FF2B5EF4-FFF2-40B4-BE49-F238E27FC236}">
                <a16:creationId xmlns:a16="http://schemas.microsoft.com/office/drawing/2014/main" id="{A93DC55A-7EE1-4C3E-8E7D-C23A56F95C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spcBef>
                <a:spcPct val="50000"/>
              </a:spcBef>
            </a:pPr>
            <a:r>
              <a:rPr lang="zh-CN" altLang="en-US"/>
              <a:t>目录级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/>
              <a:t>只有系统核心具有写目录的权利。保护系统目录，与用户权限无关。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/>
              <a:t>文件级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/>
              <a:t>通过对文件属性的设置，来控制用户对文件的访问（用户访问权、目录访问权和文件属性）。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>
            <a:extLst>
              <a:ext uri="{FF2B5EF4-FFF2-40B4-BE49-F238E27FC236}">
                <a16:creationId xmlns:a16="http://schemas.microsoft.com/office/drawing/2014/main" id="{6E09B629-FFD2-4C12-98F5-3537301848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7. 8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文件系统性能的改善</a:t>
            </a:r>
            <a:r>
              <a:rPr lang="zh-CN" altLang="en-US" dirty="0"/>
              <a:t> 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FE493ADC-B9B3-4209-960D-7234BED407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文件访问速度</a:t>
            </a:r>
            <a:endParaRPr lang="zh-CN" altLang="en-US" dirty="0"/>
          </a:p>
          <a:p>
            <a:pPr algn="just" eaLnBrk="1" hangingPunct="1"/>
            <a:r>
              <a:rPr lang="zh-CN" altLang="en-US" dirty="0">
                <a:latin typeface="Times New Roman" panose="02020603050405020304" pitchFamily="18" charset="0"/>
              </a:rPr>
              <a:t>数据的共享性</a:t>
            </a:r>
            <a:endParaRPr lang="zh-CN" altLang="en-US" dirty="0"/>
          </a:p>
          <a:p>
            <a:pPr algn="just" eaLnBrk="1" hangingPunct="1"/>
            <a:r>
              <a:rPr lang="zh-CN" altLang="en-US" dirty="0">
                <a:latin typeface="Times New Roman" panose="02020603050405020304" pitchFamily="18" charset="0"/>
              </a:rPr>
              <a:t>文件系统使用的方便性</a:t>
            </a:r>
            <a:endParaRPr lang="zh-CN" altLang="en-US" dirty="0"/>
          </a:p>
          <a:p>
            <a:pPr algn="just" eaLnBrk="1" hangingPunct="1"/>
            <a:r>
              <a:rPr lang="zh-CN" altLang="en-US" dirty="0">
                <a:latin typeface="Times New Roman" panose="02020603050405020304" pitchFamily="18" charset="0"/>
              </a:rPr>
              <a:t>数据的安全性</a:t>
            </a:r>
            <a:endParaRPr lang="zh-CN" altLang="en-US" dirty="0"/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数据一致性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63C18-5BC3-4300-A803-73CEDFCA0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7. 8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文件系统性能的改善</a:t>
            </a:r>
            <a:r>
              <a:rPr lang="zh-CN" altLang="en-US" dirty="0"/>
              <a:t> </a:t>
            </a: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C2F1DC95-C242-43A6-AC02-09935583D6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磁盘高速缓存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形式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独立的磁盘缓冲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缓冲池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数据交付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置换算法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周期性写回磁盘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C8CEF-A648-4D86-B946-FB6CE4CCA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7. 8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文件系统性能的改善</a:t>
            </a:r>
            <a:r>
              <a:rPr lang="zh-CN" altLang="en-US" dirty="0"/>
              <a:t> </a:t>
            </a: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4AC98F1D-CE16-49CC-8F73-1935A30659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优化数据的分布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优化物理块的分布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优化索引结点的分布 </a:t>
            </a:r>
            <a:endParaRPr lang="zh-CN" altLang="en-US"/>
          </a:p>
          <a:p>
            <a:pPr algn="just" eaLnBrk="1" hangingPunct="1"/>
            <a:r>
              <a:rPr lang="zh-CN" altLang="en-US">
                <a:latin typeface="Times New Roman" panose="02020603050405020304" pitchFamily="18" charset="0"/>
              </a:rPr>
              <a:t>其它方法</a:t>
            </a:r>
          </a:p>
          <a:p>
            <a:pPr lvl="1" algn="just" eaLnBrk="1" hangingPunct="1"/>
            <a:r>
              <a:rPr lang="zh-CN" altLang="en-US">
                <a:latin typeface="Times New Roman" panose="02020603050405020304" pitchFamily="18" charset="0"/>
              </a:rPr>
              <a:t>提前读</a:t>
            </a:r>
          </a:p>
          <a:p>
            <a:pPr lvl="1" algn="just" eaLnBrk="1" hangingPunct="1"/>
            <a:r>
              <a:rPr lang="zh-CN" altLang="en-US">
                <a:latin typeface="Times New Roman" panose="02020603050405020304" pitchFamily="18" charset="0"/>
              </a:rPr>
              <a:t>延迟写</a:t>
            </a:r>
            <a:endParaRPr lang="zh-CN" altLang="en-US"/>
          </a:p>
          <a:p>
            <a:pPr algn="just" eaLnBrk="1" hangingPunct="1"/>
            <a:r>
              <a:rPr lang="zh-CN" altLang="en-US">
                <a:latin typeface="Times New Roman" panose="02020603050405020304" pitchFamily="18" charset="0"/>
              </a:rPr>
              <a:t> 虚拟盘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>
            <a:extLst>
              <a:ext uri="{FF2B5EF4-FFF2-40B4-BE49-F238E27FC236}">
                <a16:creationId xmlns:a16="http://schemas.microsoft.com/office/drawing/2014/main" id="{DFA7FCA9-66A4-412D-BEB5-9B89D36789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7.9	</a:t>
            </a:r>
            <a:r>
              <a:rPr lang="zh-CN" altLang="en-US" dirty="0"/>
              <a:t>文件系统层次结构模型</a:t>
            </a:r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5BCA8CA8-B4C5-4D98-B789-E795394522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/>
              <a:t> </a:t>
            </a:r>
            <a:r>
              <a:rPr lang="zh-CN" altLang="en-US" sz="3200" dirty="0"/>
              <a:t>把文件系统的各功能用一系列软件级来加以描述。层次结构中的每一级只依赖于它下面的级，且在其下面的基础上提供更灵活更方便的机能。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EE236FD7-CF9E-456C-AA91-A936406CB5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层次式文件系统模型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76AECE40-A42E-482E-983B-B65564A8D9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grpSp>
        <p:nvGrpSpPr>
          <p:cNvPr id="82948" name="Group 45">
            <a:extLst>
              <a:ext uri="{FF2B5EF4-FFF2-40B4-BE49-F238E27FC236}">
                <a16:creationId xmlns:a16="http://schemas.microsoft.com/office/drawing/2014/main" id="{D59DE2A2-324B-4FB6-BE1B-FE5221C66FB0}"/>
              </a:ext>
            </a:extLst>
          </p:cNvPr>
          <p:cNvGrpSpPr>
            <a:grpSpLocks/>
          </p:cNvGrpSpPr>
          <p:nvPr/>
        </p:nvGrpSpPr>
        <p:grpSpPr bwMode="auto">
          <a:xfrm>
            <a:off x="954542" y="1386706"/>
            <a:ext cx="7559675" cy="4719637"/>
            <a:chOff x="1152" y="1001"/>
            <a:chExt cx="3360" cy="2839"/>
          </a:xfrm>
        </p:grpSpPr>
        <p:sp>
          <p:nvSpPr>
            <p:cNvPr id="82950" name="Text Box 6">
              <a:extLst>
                <a:ext uri="{FF2B5EF4-FFF2-40B4-BE49-F238E27FC236}">
                  <a16:creationId xmlns:a16="http://schemas.microsoft.com/office/drawing/2014/main" id="{FEF3AE38-75BE-4EB6-9F1D-9B89D0356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001"/>
              <a:ext cx="704" cy="2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>
                  <a:solidFill>
                    <a:srgbClr val="0066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获得结果</a:t>
              </a:r>
            </a:p>
          </p:txBody>
        </p:sp>
        <p:sp>
          <p:nvSpPr>
            <p:cNvPr id="82951" name="Text Box 7">
              <a:extLst>
                <a:ext uri="{FF2B5EF4-FFF2-40B4-BE49-F238E27FC236}">
                  <a16:creationId xmlns:a16="http://schemas.microsoft.com/office/drawing/2014/main" id="{12D90C48-67AD-4C2D-BF42-E67A466840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" y="1001"/>
              <a:ext cx="1077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>
                  <a:solidFill>
                    <a:srgbClr val="0066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用户存取要求</a:t>
              </a:r>
            </a:p>
          </p:txBody>
        </p:sp>
        <p:sp>
          <p:nvSpPr>
            <p:cNvPr id="82952" name="Text Box 8">
              <a:extLst>
                <a:ext uri="{FF2B5EF4-FFF2-40B4-BE49-F238E27FC236}">
                  <a16:creationId xmlns:a16="http://schemas.microsoft.com/office/drawing/2014/main" id="{64D21192-2EF5-4DFF-9925-1D47B2A7E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1" y="1474"/>
              <a:ext cx="822" cy="2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>
                  <a:solidFill>
                    <a:srgbClr val="0066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用户接口</a:t>
              </a:r>
            </a:p>
          </p:txBody>
        </p:sp>
        <p:sp>
          <p:nvSpPr>
            <p:cNvPr id="82953" name="Text Box 9">
              <a:extLst>
                <a:ext uri="{FF2B5EF4-FFF2-40B4-BE49-F238E27FC236}">
                  <a16:creationId xmlns:a16="http://schemas.microsoft.com/office/drawing/2014/main" id="{EB62D90E-4E7F-4F88-8E97-CC5E114F9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947"/>
              <a:ext cx="1008" cy="2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>
                  <a:solidFill>
                    <a:srgbClr val="0066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符号文件系统</a:t>
              </a:r>
            </a:p>
          </p:txBody>
        </p:sp>
        <p:sp>
          <p:nvSpPr>
            <p:cNvPr id="82954" name="Text Box 10">
              <a:extLst>
                <a:ext uri="{FF2B5EF4-FFF2-40B4-BE49-F238E27FC236}">
                  <a16:creationId xmlns:a16="http://schemas.microsoft.com/office/drawing/2014/main" id="{71CC0C71-877E-4660-8E86-4B988377CE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894"/>
              <a:ext cx="1008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>
                  <a:solidFill>
                    <a:srgbClr val="0066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存取控制验证</a:t>
              </a:r>
            </a:p>
          </p:txBody>
        </p:sp>
        <p:sp>
          <p:nvSpPr>
            <p:cNvPr id="82955" name="Text Box 11">
              <a:extLst>
                <a:ext uri="{FF2B5EF4-FFF2-40B4-BE49-F238E27FC236}">
                  <a16:creationId xmlns:a16="http://schemas.microsoft.com/office/drawing/2014/main" id="{2E9548C1-0552-46AC-8CE9-F889E83C1E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353"/>
              <a:ext cx="1008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>
                  <a:solidFill>
                    <a:srgbClr val="0066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逻辑文件系统</a:t>
              </a:r>
            </a:p>
          </p:txBody>
        </p:sp>
        <p:sp>
          <p:nvSpPr>
            <p:cNvPr id="82956" name="Text Box 12">
              <a:extLst>
                <a:ext uri="{FF2B5EF4-FFF2-40B4-BE49-F238E27FC236}">
                  <a16:creationId xmlns:a16="http://schemas.microsoft.com/office/drawing/2014/main" id="{3C450C56-4826-4DAB-B93D-CA307BAA9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947"/>
              <a:ext cx="1008" cy="2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>
                  <a:solidFill>
                    <a:srgbClr val="0066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物理文件系统</a:t>
              </a:r>
            </a:p>
          </p:txBody>
        </p:sp>
        <p:sp>
          <p:nvSpPr>
            <p:cNvPr id="82957" name="Text Box 13">
              <a:extLst>
                <a:ext uri="{FF2B5EF4-FFF2-40B4-BE49-F238E27FC236}">
                  <a16:creationId xmlns:a16="http://schemas.microsoft.com/office/drawing/2014/main" id="{460EBA64-5811-4025-A467-4CFF82B72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421"/>
              <a:ext cx="1440" cy="2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>
                  <a:solidFill>
                    <a:srgbClr val="0066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设备和分配策略模块</a:t>
              </a:r>
            </a:p>
          </p:txBody>
        </p:sp>
        <p:sp>
          <p:nvSpPr>
            <p:cNvPr id="82958" name="Text Box 14">
              <a:extLst>
                <a:ext uri="{FF2B5EF4-FFF2-40B4-BE49-F238E27FC236}">
                  <a16:creationId xmlns:a16="http://schemas.microsoft.com/office/drawing/2014/main" id="{F35C83C7-1285-402E-8B4B-01493FEA79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894"/>
              <a:ext cx="1104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0066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I/O</a:t>
              </a:r>
              <a:r>
                <a:rPr kumimoji="0" lang="zh-CN" altLang="en-US" sz="2400">
                  <a:solidFill>
                    <a:srgbClr val="0066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控制系统</a:t>
              </a:r>
            </a:p>
          </p:txBody>
        </p:sp>
        <p:sp>
          <p:nvSpPr>
            <p:cNvPr id="82959" name="Text Box 15">
              <a:extLst>
                <a:ext uri="{FF2B5EF4-FFF2-40B4-BE49-F238E27FC236}">
                  <a16:creationId xmlns:a16="http://schemas.microsoft.com/office/drawing/2014/main" id="{F7807B03-0EC7-42C5-B203-ECFE33EF0C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3367"/>
              <a:ext cx="821" cy="2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>
                  <a:solidFill>
                    <a:srgbClr val="0066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物理介质</a:t>
              </a:r>
            </a:p>
          </p:txBody>
        </p:sp>
        <p:sp>
          <p:nvSpPr>
            <p:cNvPr id="82960" name="Text Box 16">
              <a:extLst>
                <a:ext uri="{FF2B5EF4-FFF2-40B4-BE49-F238E27FC236}">
                  <a16:creationId xmlns:a16="http://schemas.microsoft.com/office/drawing/2014/main" id="{41E430B6-A5E3-48EC-A088-A5DD00CF0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421"/>
              <a:ext cx="1008" cy="2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>
                  <a:solidFill>
                    <a:srgbClr val="0066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基本文件系统</a:t>
              </a:r>
            </a:p>
          </p:txBody>
        </p:sp>
        <p:sp>
          <p:nvSpPr>
            <p:cNvPr id="82961" name="Line 17">
              <a:extLst>
                <a:ext uri="{FF2B5EF4-FFF2-40B4-BE49-F238E27FC236}">
                  <a16:creationId xmlns:a16="http://schemas.microsoft.com/office/drawing/2014/main" id="{178B0A5F-F941-443D-A76B-5A71F61EBD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6" y="1711"/>
              <a:ext cx="0" cy="2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2" name="Line 18">
              <a:extLst>
                <a:ext uri="{FF2B5EF4-FFF2-40B4-BE49-F238E27FC236}">
                  <a16:creationId xmlns:a16="http://schemas.microsoft.com/office/drawing/2014/main" id="{4BF8E789-C3DD-4B6E-94EC-B701B3A929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1711"/>
              <a:ext cx="0" cy="2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3" name="Line 19">
              <a:extLst>
                <a:ext uri="{FF2B5EF4-FFF2-40B4-BE49-F238E27FC236}">
                  <a16:creationId xmlns:a16="http://schemas.microsoft.com/office/drawing/2014/main" id="{1EAAC9D5-5B3D-4C8A-9CCA-68019C6AB0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6" y="2184"/>
              <a:ext cx="0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4" name="Line 20">
              <a:extLst>
                <a:ext uri="{FF2B5EF4-FFF2-40B4-BE49-F238E27FC236}">
                  <a16:creationId xmlns:a16="http://schemas.microsoft.com/office/drawing/2014/main" id="{D5063C70-9E3A-41CF-8BA4-6771CA35F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6" y="2657"/>
              <a:ext cx="0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5" name="Line 21">
              <a:extLst>
                <a:ext uri="{FF2B5EF4-FFF2-40B4-BE49-F238E27FC236}">
                  <a16:creationId xmlns:a16="http://schemas.microsoft.com/office/drawing/2014/main" id="{7324AC02-3BBD-4BD0-AB77-6D1B368982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6" y="3130"/>
              <a:ext cx="0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6" name="Line 22">
              <a:extLst>
                <a:ext uri="{FF2B5EF4-FFF2-40B4-BE49-F238E27FC236}">
                  <a16:creationId xmlns:a16="http://schemas.microsoft.com/office/drawing/2014/main" id="{DC135139-8C36-450B-85D3-BB2C72BE9F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2184"/>
              <a:ext cx="0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7" name="Line 23">
              <a:extLst>
                <a:ext uri="{FF2B5EF4-FFF2-40B4-BE49-F238E27FC236}">
                  <a16:creationId xmlns:a16="http://schemas.microsoft.com/office/drawing/2014/main" id="{D471065C-3AEB-4C35-8C61-683E1D2F52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2657"/>
              <a:ext cx="0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8" name="Line 24">
              <a:extLst>
                <a:ext uri="{FF2B5EF4-FFF2-40B4-BE49-F238E27FC236}">
                  <a16:creationId xmlns:a16="http://schemas.microsoft.com/office/drawing/2014/main" id="{5AD857D1-5C18-4EE2-8F7D-DE33BD8D5D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3130"/>
              <a:ext cx="0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9" name="Line 25">
              <a:extLst>
                <a:ext uri="{FF2B5EF4-FFF2-40B4-BE49-F238E27FC236}">
                  <a16:creationId xmlns:a16="http://schemas.microsoft.com/office/drawing/2014/main" id="{CABAD668-B8D4-477A-A826-7C488D637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9" y="2184"/>
              <a:ext cx="0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0" name="Line 26">
              <a:extLst>
                <a:ext uri="{FF2B5EF4-FFF2-40B4-BE49-F238E27FC236}">
                  <a16:creationId xmlns:a16="http://schemas.microsoft.com/office/drawing/2014/main" id="{64CCC808-63F0-46BF-BA78-C447FC5FB2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9" y="2657"/>
              <a:ext cx="0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1" name="Line 27">
              <a:extLst>
                <a:ext uri="{FF2B5EF4-FFF2-40B4-BE49-F238E27FC236}">
                  <a16:creationId xmlns:a16="http://schemas.microsoft.com/office/drawing/2014/main" id="{67777CE3-CB29-49C1-922B-A1026ED99A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9" y="3130"/>
              <a:ext cx="0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2" name="Line 28">
              <a:extLst>
                <a:ext uri="{FF2B5EF4-FFF2-40B4-BE49-F238E27FC236}">
                  <a16:creationId xmlns:a16="http://schemas.microsoft.com/office/drawing/2014/main" id="{9EBCEC03-B824-48BB-AB3D-4B5D48F84A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51" y="3130"/>
              <a:ext cx="0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3" name="Line 29">
              <a:extLst>
                <a:ext uri="{FF2B5EF4-FFF2-40B4-BE49-F238E27FC236}">
                  <a16:creationId xmlns:a16="http://schemas.microsoft.com/office/drawing/2014/main" id="{70BF39AB-F33E-431E-B512-8C4A570C86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51" y="2657"/>
              <a:ext cx="0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4" name="Line 30">
              <a:extLst>
                <a:ext uri="{FF2B5EF4-FFF2-40B4-BE49-F238E27FC236}">
                  <a16:creationId xmlns:a16="http://schemas.microsoft.com/office/drawing/2014/main" id="{A371517D-2522-4CDB-BA14-8EA9CF162E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51" y="2184"/>
              <a:ext cx="0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5" name="Line 31">
              <a:extLst>
                <a:ext uri="{FF2B5EF4-FFF2-40B4-BE49-F238E27FC236}">
                  <a16:creationId xmlns:a16="http://schemas.microsoft.com/office/drawing/2014/main" id="{04D10463-A25F-4758-8271-2622B7C44C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9" y="1238"/>
              <a:ext cx="0" cy="2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6" name="Line 32">
              <a:extLst>
                <a:ext uri="{FF2B5EF4-FFF2-40B4-BE49-F238E27FC236}">
                  <a16:creationId xmlns:a16="http://schemas.microsoft.com/office/drawing/2014/main" id="{2B138DBB-2D3B-47DC-9306-26465C6647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5" y="1238"/>
              <a:ext cx="0" cy="2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7" name="Line 33">
              <a:extLst>
                <a:ext uri="{FF2B5EF4-FFF2-40B4-BE49-F238E27FC236}">
                  <a16:creationId xmlns:a16="http://schemas.microsoft.com/office/drawing/2014/main" id="{480BEAC7-6C42-4EEA-865F-F03ABFD4D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603"/>
              <a:ext cx="0" cy="1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8" name="Line 34">
              <a:extLst>
                <a:ext uri="{FF2B5EF4-FFF2-40B4-BE49-F238E27FC236}">
                  <a16:creationId xmlns:a16="http://schemas.microsoft.com/office/drawing/2014/main" id="{3F3625D9-8BA6-40AD-A6AF-383C460FDA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761"/>
              <a:ext cx="4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9" name="Line 35">
              <a:extLst>
                <a:ext uri="{FF2B5EF4-FFF2-40B4-BE49-F238E27FC236}">
                  <a16:creationId xmlns:a16="http://schemas.microsoft.com/office/drawing/2014/main" id="{3C08BC27-0E30-4091-9EF3-22FE01A76D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7" y="1711"/>
              <a:ext cx="0" cy="20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0" name="Line 36">
              <a:extLst>
                <a:ext uri="{FF2B5EF4-FFF2-40B4-BE49-F238E27FC236}">
                  <a16:creationId xmlns:a16="http://schemas.microsoft.com/office/drawing/2014/main" id="{4B8B7640-31CD-403E-8227-C945BD675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7" y="1711"/>
              <a:ext cx="12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1" name="Line 37">
              <a:extLst>
                <a:ext uri="{FF2B5EF4-FFF2-40B4-BE49-F238E27FC236}">
                  <a16:creationId xmlns:a16="http://schemas.microsoft.com/office/drawing/2014/main" id="{415B1A11-E749-43DE-9096-51C12909B2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8" y="1711"/>
              <a:ext cx="0" cy="2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2" name="Line 38">
              <a:extLst>
                <a:ext uri="{FF2B5EF4-FFF2-40B4-BE49-F238E27FC236}">
                  <a16:creationId xmlns:a16="http://schemas.microsoft.com/office/drawing/2014/main" id="{DE68EDA9-9DE9-4535-8C9B-C7A3539DD9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6" y="3603"/>
              <a:ext cx="0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3" name="Line 39">
              <a:extLst>
                <a:ext uri="{FF2B5EF4-FFF2-40B4-BE49-F238E27FC236}">
                  <a16:creationId xmlns:a16="http://schemas.microsoft.com/office/drawing/2014/main" id="{EBBDCDB6-3129-4B3C-A820-B9DCE41AD1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6" y="3840"/>
              <a:ext cx="11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4" name="Line 40">
              <a:extLst>
                <a:ext uri="{FF2B5EF4-FFF2-40B4-BE49-F238E27FC236}">
                  <a16:creationId xmlns:a16="http://schemas.microsoft.com/office/drawing/2014/main" id="{4629D915-3D25-439C-9219-F6116439B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1" y="1790"/>
              <a:ext cx="0" cy="1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5" name="Line 41">
              <a:extLst>
                <a:ext uri="{FF2B5EF4-FFF2-40B4-BE49-F238E27FC236}">
                  <a16:creationId xmlns:a16="http://schemas.microsoft.com/office/drawing/2014/main" id="{D33AB4A9-53B9-4310-B8E0-C2D05E0419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9" y="1790"/>
              <a:ext cx="0" cy="20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6" name="Line 42">
              <a:extLst>
                <a:ext uri="{FF2B5EF4-FFF2-40B4-BE49-F238E27FC236}">
                  <a16:creationId xmlns:a16="http://schemas.microsoft.com/office/drawing/2014/main" id="{DE945D9C-5CC7-414E-9E09-F23CED0843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9" y="1790"/>
              <a:ext cx="3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dissolv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5">
            <a:extLst>
              <a:ext uri="{FF2B5EF4-FFF2-40B4-BE49-F238E27FC236}">
                <a16:creationId xmlns:a16="http://schemas.microsoft.com/office/drawing/2014/main" id="{4A390050-D789-435E-8CFE-828654C101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000000"/>
                </a:solidFill>
              </a:rPr>
              <a:t>7.9	</a:t>
            </a:r>
            <a:r>
              <a:rPr lang="zh-CN" altLang="en-US" dirty="0">
                <a:solidFill>
                  <a:srgbClr val="000000"/>
                </a:solidFill>
              </a:rPr>
              <a:t>文件系统层次结构模型</a:t>
            </a:r>
            <a:br>
              <a:rPr lang="zh-CN" altLang="en-US" dirty="0">
                <a:solidFill>
                  <a:srgbClr val="000000"/>
                </a:solidFill>
              </a:rPr>
            </a:br>
            <a:endParaRPr lang="zh-CN" altLang="en-US" sz="2000" dirty="0"/>
          </a:p>
        </p:txBody>
      </p:sp>
      <p:sp>
        <p:nvSpPr>
          <p:cNvPr id="83971" name="Rectangle 4">
            <a:extLst>
              <a:ext uri="{FF2B5EF4-FFF2-40B4-BE49-F238E27FC236}">
                <a16:creationId xmlns:a16="http://schemas.microsoft.com/office/drawing/2014/main" id="{F29690F8-D55E-46BD-BC31-238A19EE81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/>
              <a:t> </a:t>
            </a:r>
            <a:r>
              <a:rPr lang="zh-CN" altLang="en-US"/>
              <a:t>用户接口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/>
              <a:t>对系统调用命令进行语法检查；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/>
              <a:t>改变为内部调用格式，以便调用</a:t>
            </a:r>
            <a:r>
              <a:rPr lang="en-US" altLang="zh-CN" sz="2800"/>
              <a:t>SFS</a:t>
            </a:r>
            <a:r>
              <a:rPr lang="zh-CN" altLang="en-US" sz="2800"/>
              <a:t>；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/>
              <a:t>补充用户未给出而系统可提供的信息，存入工作单元；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/>
              <a:t>使系统初始化。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</a:rPr>
              <a:t> </a:t>
            </a:r>
            <a:r>
              <a:rPr lang="zh-CN" altLang="en-US"/>
              <a:t>符号文件系统（</a:t>
            </a:r>
            <a:r>
              <a:rPr lang="en-US" altLang="zh-CN"/>
              <a:t>SFS    </a:t>
            </a:r>
            <a:r>
              <a:rPr lang="zh-CN" altLang="en-US"/>
              <a:t>）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/>
              <a:t>把用户提供的文件名转换为系统内部的唯一标识符。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CB825-4E78-4CDE-856E-B1EAA774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	</a:t>
            </a:r>
            <a:r>
              <a:rPr lang="zh-CN" altLang="en-US" dirty="0"/>
              <a:t>文件系统的概念</a:t>
            </a:r>
          </a:p>
        </p:txBody>
      </p:sp>
      <p:sp>
        <p:nvSpPr>
          <p:cNvPr id="10243" name="Rectangle 1028">
            <a:extLst>
              <a:ext uri="{FF2B5EF4-FFF2-40B4-BE49-F238E27FC236}">
                <a16:creationId xmlns:a16="http://schemas.microsoft.com/office/drawing/2014/main" id="{52848C32-FC4D-469B-8DA4-0E43460577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spcBef>
                <a:spcPct val="50000"/>
              </a:spcBef>
            </a:pPr>
            <a:r>
              <a:rPr lang="zh-CN" altLang="en-US" sz="3200" dirty="0"/>
              <a:t>文件系统的模型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dirty="0"/>
              <a:t>对象及其属性说明：文件、目录和磁盘存储空间。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dirty="0"/>
              <a:t>软件集合：</a:t>
            </a:r>
            <a:r>
              <a:rPr lang="en-US" altLang="zh-CN" dirty="0"/>
              <a:t>I/O</a:t>
            </a:r>
            <a:r>
              <a:rPr lang="zh-CN" altLang="en-US" dirty="0"/>
              <a:t>控制层、基本文件系统、基本</a:t>
            </a:r>
            <a:r>
              <a:rPr lang="en-US" altLang="zh-CN" dirty="0"/>
              <a:t>I/O</a:t>
            </a:r>
            <a:r>
              <a:rPr lang="zh-CN" altLang="en-US" dirty="0"/>
              <a:t>管理程序和逻辑文件系统。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dirty="0"/>
              <a:t>文件系统的接口：命令接口和程序接口。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6">
            <a:extLst>
              <a:ext uri="{FF2B5EF4-FFF2-40B4-BE49-F238E27FC236}">
                <a16:creationId xmlns:a16="http://schemas.microsoft.com/office/drawing/2014/main" id="{F5758BEE-B70A-4DE8-8C3C-7A3D3B52A3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000000"/>
                </a:solidFill>
              </a:rPr>
              <a:t>7.9	</a:t>
            </a:r>
            <a:r>
              <a:rPr lang="zh-CN" altLang="en-US" dirty="0">
                <a:solidFill>
                  <a:srgbClr val="000000"/>
                </a:solidFill>
              </a:rPr>
              <a:t>文件系统层次结构模型</a:t>
            </a:r>
            <a:br>
              <a:rPr lang="zh-CN" altLang="en-US" dirty="0">
                <a:solidFill>
                  <a:srgbClr val="000000"/>
                </a:solidFill>
              </a:rPr>
            </a:br>
            <a:endParaRPr lang="zh-CN" altLang="en-US" sz="2000" dirty="0"/>
          </a:p>
        </p:txBody>
      </p:sp>
      <p:sp>
        <p:nvSpPr>
          <p:cNvPr id="84995" name="Rectangle 4">
            <a:extLst>
              <a:ext uri="{FF2B5EF4-FFF2-40B4-BE49-F238E27FC236}">
                <a16:creationId xmlns:a16="http://schemas.microsoft.com/office/drawing/2014/main" id="{85C7C8AB-701A-4346-A1D3-95829E6392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基本文件系统（</a:t>
            </a:r>
            <a:r>
              <a:rPr lang="en-US" altLang="zh-CN" dirty="0"/>
              <a:t>BFS    </a:t>
            </a:r>
            <a:r>
              <a:rPr lang="zh-CN" altLang="en-US" dirty="0"/>
              <a:t>）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sz="2800" dirty="0"/>
              <a:t>根据</a:t>
            </a:r>
            <a:r>
              <a:rPr lang="en-US" altLang="zh-CN" sz="2800" dirty="0"/>
              <a:t>ID</a:t>
            </a:r>
            <a:r>
              <a:rPr lang="zh-CN" altLang="en-US" sz="2800" dirty="0"/>
              <a:t>查找所需文件的文件说明。包括存取控制表，文件逻辑结构，物理结构及第一个物理块地址。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/>
              <a:t>存取控制验证（</a:t>
            </a:r>
            <a:r>
              <a:rPr lang="en-US" altLang="zh-CN" dirty="0"/>
              <a:t>ACV    </a:t>
            </a:r>
            <a:r>
              <a:rPr lang="zh-CN" altLang="en-US" dirty="0"/>
              <a:t>）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sz="2800" dirty="0"/>
              <a:t>实现文件保护，确定访问的合法性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5">
            <a:extLst>
              <a:ext uri="{FF2B5EF4-FFF2-40B4-BE49-F238E27FC236}">
                <a16:creationId xmlns:a16="http://schemas.microsoft.com/office/drawing/2014/main" id="{71069EA6-D720-4CF9-9F31-A03FED98DD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000000"/>
                </a:solidFill>
              </a:rPr>
              <a:t>7.9	</a:t>
            </a:r>
            <a:r>
              <a:rPr lang="zh-CN" altLang="en-US" dirty="0">
                <a:solidFill>
                  <a:srgbClr val="000000"/>
                </a:solidFill>
              </a:rPr>
              <a:t>文件系统层次结构模型</a:t>
            </a:r>
            <a:br>
              <a:rPr lang="zh-CN" altLang="en-US" dirty="0">
                <a:solidFill>
                  <a:srgbClr val="000000"/>
                </a:solidFill>
              </a:rPr>
            </a:br>
            <a:endParaRPr lang="zh-CN" altLang="en-US" sz="2000" dirty="0"/>
          </a:p>
        </p:txBody>
      </p:sp>
      <p:sp>
        <p:nvSpPr>
          <p:cNvPr id="86019" name="Rectangle 4">
            <a:extLst>
              <a:ext uri="{FF2B5EF4-FFF2-40B4-BE49-F238E27FC236}">
                <a16:creationId xmlns:a16="http://schemas.microsoft.com/office/drawing/2014/main" id="{A0D1D6FB-24F8-4506-BC58-CD5DCE33B3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逻辑文件系统     （</a:t>
            </a:r>
            <a:r>
              <a:rPr lang="en-US" altLang="zh-CN" dirty="0">
                <a:solidFill>
                  <a:srgbClr val="000000"/>
                </a:solidFill>
              </a:rPr>
              <a:t>LFS    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根据文件的逻辑结构信息，通过逻辑字节串首址的计算，把对逻辑记录的请求转换成对文件相对块号的请求。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/>
              <a:t>物理文件系统    （ </a:t>
            </a:r>
            <a:r>
              <a:rPr lang="en-US" altLang="zh-CN" dirty="0"/>
              <a:t>PFS   </a:t>
            </a:r>
            <a:r>
              <a:rPr lang="zh-CN" altLang="en-US" dirty="0"/>
              <a:t>）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/>
              <a:t>把存取记录所在的相对块号转换成物理块地址；把系统缓冲区中的记录搬到用户缓冲区；与设备策略和分配策略模块通讯。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5">
            <a:extLst>
              <a:ext uri="{FF2B5EF4-FFF2-40B4-BE49-F238E27FC236}">
                <a16:creationId xmlns:a16="http://schemas.microsoft.com/office/drawing/2014/main" id="{01F99D00-FF4A-484A-85C6-54C8F88BF9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000000"/>
                </a:solidFill>
              </a:rPr>
              <a:t>7.9	</a:t>
            </a:r>
            <a:r>
              <a:rPr lang="zh-CN" altLang="en-US" dirty="0">
                <a:solidFill>
                  <a:srgbClr val="000000"/>
                </a:solidFill>
              </a:rPr>
              <a:t>文件系统层次结构模型</a:t>
            </a:r>
            <a:br>
              <a:rPr lang="zh-CN" altLang="en-US" dirty="0">
                <a:solidFill>
                  <a:srgbClr val="000000"/>
                </a:solidFill>
              </a:rPr>
            </a:br>
            <a:endParaRPr lang="zh-CN" altLang="en-US" sz="2000" dirty="0"/>
          </a:p>
        </p:txBody>
      </p:sp>
      <p:sp>
        <p:nvSpPr>
          <p:cNvPr id="87043" name="Rectangle 4">
            <a:extLst>
              <a:ext uri="{FF2B5EF4-FFF2-40B4-BE49-F238E27FC236}">
                <a16:creationId xmlns:a16="http://schemas.microsoft.com/office/drawing/2014/main" id="{03FD138C-4C8D-41F8-B05D-FA13C52B96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</a:rPr>
              <a:t> </a:t>
            </a:r>
            <a:r>
              <a:rPr lang="zh-CN" altLang="en-US" sz="2800" dirty="0">
                <a:solidFill>
                  <a:srgbClr val="000000"/>
                </a:solidFill>
              </a:rPr>
              <a:t>分配策略模块  （</a:t>
            </a:r>
            <a:r>
              <a:rPr lang="en-US" altLang="zh-CN" sz="2800" dirty="0">
                <a:solidFill>
                  <a:srgbClr val="000000"/>
                </a:solidFill>
              </a:rPr>
              <a:t>ASM   </a:t>
            </a:r>
            <a:r>
              <a:rPr lang="zh-CN" altLang="en-US" sz="2800" dirty="0">
                <a:solidFill>
                  <a:srgbClr val="000000"/>
                </a:solidFill>
              </a:rPr>
              <a:t>）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</a:rPr>
              <a:t>负责记住每个存储设备上的空白块情况。管理空白文件目录（</a:t>
            </a:r>
            <a:r>
              <a:rPr lang="en-US" altLang="zh-CN" sz="2400" dirty="0">
                <a:solidFill>
                  <a:srgbClr val="000000"/>
                </a:solidFill>
              </a:rPr>
              <a:t>FFD</a:t>
            </a:r>
            <a:r>
              <a:rPr lang="zh-CN" altLang="en-US" sz="2400" dirty="0">
                <a:solidFill>
                  <a:srgbClr val="000000"/>
                </a:solidFill>
              </a:rPr>
              <a:t>），并负责进行分配回收。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dirty="0"/>
              <a:t>设备策略模块（ＤＳＭ） 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sz="2400" dirty="0"/>
              <a:t>把物理块号转换成相应设备所要求的地址格式。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/>
              <a:t>I/O  </a:t>
            </a:r>
            <a:r>
              <a:rPr lang="zh-CN" altLang="en-US" sz="2800" dirty="0"/>
              <a:t>调度和控制系统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sz="2400" dirty="0"/>
              <a:t>实现所有</a:t>
            </a:r>
            <a:r>
              <a:rPr lang="en-US" altLang="zh-CN" sz="2400" dirty="0"/>
              <a:t>I/O</a:t>
            </a:r>
            <a:r>
              <a:rPr lang="zh-CN" altLang="en-US" sz="2400" dirty="0"/>
              <a:t>请求的排队，调度，启动，</a:t>
            </a:r>
            <a:r>
              <a:rPr lang="en-US" altLang="zh-CN" sz="2400" dirty="0"/>
              <a:t>I/O</a:t>
            </a:r>
            <a:r>
              <a:rPr lang="zh-CN" altLang="en-US" sz="2400" dirty="0"/>
              <a:t>操作的控制，完成把物理块记录从文件所在的设备传输到系统缓冲区。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>
            <a:extLst>
              <a:ext uri="{FF2B5EF4-FFF2-40B4-BE49-F238E27FC236}">
                <a16:creationId xmlns:a16="http://schemas.microsoft.com/office/drawing/2014/main" id="{26FF9C19-581B-42D0-97F4-914E1A1648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本章重点</a:t>
            </a:r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id="{2AD940E1-CBFC-4B2F-8F87-2951BECF69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/>
              <a:t>文件系统的概念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</a:rPr>
              <a:t>文件的逻辑结构和存取方法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</a:rPr>
              <a:t>文件的物理结构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zh-CN" altLang="en-US" sz="2800" dirty="0">
                <a:solidFill>
                  <a:srgbClr val="FF0000"/>
                </a:solidFill>
              </a:rPr>
              <a:t>存储结构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</a:rPr>
              <a:t>文件目录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</a:rPr>
              <a:t>磁盘存储空间的管理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/>
              <a:t>文件的共享和文件的保护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E876F-8167-4CAE-8C38-2AEE93677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8F754A-EDFA-45CC-9BB9-14133C388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7" name="Picture 2" descr="12_2">
            <a:extLst>
              <a:ext uri="{FF2B5EF4-FFF2-40B4-BE49-F238E27FC236}">
                <a16:creationId xmlns:a16="http://schemas.microsoft.com/office/drawing/2014/main" id="{3CD5F01B-3AEE-4535-9052-6ECD4CD1F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7037"/>
            <a:ext cx="9144000" cy="612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6">
            <a:extLst>
              <a:ext uri="{FF2B5EF4-FFF2-40B4-BE49-F238E27FC236}">
                <a16:creationId xmlns:a16="http://schemas.microsoft.com/office/drawing/2014/main" id="{709AE395-66B0-4830-9452-11B626B55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6096000"/>
            <a:ext cx="2590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HY강B"/>
        <a:ea typeface="HY강B"/>
        <a:cs typeface=""/>
      </a:majorFont>
      <a:minorFont>
        <a:latin typeface="HY강B"/>
        <a:ea typeface="HY강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강B" pitchFamily="18" charset="-127"/>
            <a:ea typeface="HY강B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강B" pitchFamily="18" charset="-127"/>
            <a:ea typeface="HY강B" pitchFamily="18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HY강B"/>
        <a:ea typeface="HY강B"/>
        <a:cs typeface=""/>
      </a:majorFont>
      <a:minorFont>
        <a:latin typeface="HY강B"/>
        <a:ea typeface="HY강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chemeClr val="bg1"/>
            </a:gs>
            <a:gs pos="35001">
              <a:srgbClr val="E3FFBA"/>
            </a:gs>
            <a:gs pos="100000">
              <a:srgbClr val="F4FFE3"/>
            </a:gs>
          </a:gsLst>
          <a:lin ang="5400000" scaled="1"/>
        </a:gradFill>
        <a:ln w="9525">
          <a:noFill/>
          <a:miter lim="800000"/>
          <a:headEnd/>
          <a:tailEnd/>
        </a:ln>
        <a:effectLst>
          <a:outerShdw dist="20000" dir="5400000" algn="ctr" rotWithShape="0">
            <a:srgbClr val="000000">
              <a:alpha val="37000"/>
            </a:srgbClr>
          </a:outerShdw>
        </a:effectLst>
      </a:spPr>
      <a:bodyPr anchor="ctr"/>
      <a:lstStyle>
        <a:defPPr algn="ctr">
          <a:defRPr dirty="0"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강B" pitchFamily="18" charset="-127"/>
            <a:ea typeface="HY강B" pitchFamily="18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디자인 사용자 지정">
  <a:themeElements>
    <a:clrScheme name="2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디자인 사용자 지정">
      <a:majorFont>
        <a:latin typeface="HY강B"/>
        <a:ea typeface="宋体"/>
        <a:cs typeface=""/>
      </a:majorFont>
      <a:minorFont>
        <a:latin typeface="HY강B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디자인 사용자 지정">
  <a:themeElements>
    <a:clrScheme name="2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디자인 사용자 지정">
      <a:majorFont>
        <a:latin typeface="HY강B"/>
        <a:ea typeface="宋体"/>
        <a:cs typeface=""/>
      </a:majorFont>
      <a:minorFont>
        <a:latin typeface="HY강B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27360</TotalTime>
  <Words>3403</Words>
  <Application>Microsoft Office PowerPoint</Application>
  <PresentationFormat>全屏显示(4:3)</PresentationFormat>
  <Paragraphs>477</Paragraphs>
  <Slides>83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97" baseType="lpstr">
      <vt:lpstr>Arial Unicode MS</vt:lpstr>
      <vt:lpstr>HY강B</vt:lpstr>
      <vt:lpstr>黑体</vt:lpstr>
      <vt:lpstr>华文新魏</vt:lpstr>
      <vt:lpstr>隶书</vt:lpstr>
      <vt:lpstr>微软雅黑</vt:lpstr>
      <vt:lpstr>Tahoma</vt:lpstr>
      <vt:lpstr>Times New Roman</vt:lpstr>
      <vt:lpstr>Wingdings</vt:lpstr>
      <vt:lpstr>디자인 사용자 지정</vt:lpstr>
      <vt:lpstr>1_디자인 사용자 지정</vt:lpstr>
      <vt:lpstr>2_디자인 사용자 지정</vt:lpstr>
      <vt:lpstr>3_디자인 사용자 지정</vt:lpstr>
      <vt:lpstr>Microsoft Visio 绘图</vt:lpstr>
      <vt:lpstr>PowerPoint 演示文稿</vt:lpstr>
      <vt:lpstr>PowerPoint 演示文稿</vt:lpstr>
      <vt:lpstr>7.1 文件系统的概念</vt:lpstr>
      <vt:lpstr>7.1 文件系统的概念</vt:lpstr>
      <vt:lpstr>7.1 文件系统的概念</vt:lpstr>
      <vt:lpstr>7.1 文件系统的概念</vt:lpstr>
      <vt:lpstr>7.1 文件系统的概念</vt:lpstr>
      <vt:lpstr>7.1 文件系统的概念</vt:lpstr>
      <vt:lpstr>PowerPoint 演示文稿</vt:lpstr>
      <vt:lpstr>PowerPoint 演示文稿</vt:lpstr>
      <vt:lpstr>7.1 文件系统的概念</vt:lpstr>
      <vt:lpstr>7.2 文件的逻辑结构</vt:lpstr>
      <vt:lpstr>7.2 文件的逻辑结构</vt:lpstr>
      <vt:lpstr>7.2 文件的逻辑结构</vt:lpstr>
      <vt:lpstr>7.2 文件的逻辑结构</vt:lpstr>
      <vt:lpstr>7.2 文件的逻辑结构</vt:lpstr>
      <vt:lpstr>7.2 文件的逻辑结构</vt:lpstr>
      <vt:lpstr>7.2 文件的逻辑结构</vt:lpstr>
      <vt:lpstr>7.2 文件的逻辑结构</vt:lpstr>
      <vt:lpstr>7.2 文件的逻辑结构</vt:lpstr>
      <vt:lpstr>7.2 文件的逻辑结构</vt:lpstr>
      <vt:lpstr>7.2 文件的逻辑结构</vt:lpstr>
      <vt:lpstr>7.2 文件的逻辑结构</vt:lpstr>
      <vt:lpstr>7.2 文件的逻辑结构</vt:lpstr>
      <vt:lpstr>7.2 文件的逻辑结构</vt:lpstr>
      <vt:lpstr>7.3   外存分配方法（文件的物理结构）</vt:lpstr>
      <vt:lpstr>PowerPoint 演示文稿</vt:lpstr>
      <vt:lpstr>PowerPoint 演示文稿</vt:lpstr>
      <vt:lpstr>7.3   外存分配方法</vt:lpstr>
      <vt:lpstr>PowerPoint 演示文稿</vt:lpstr>
      <vt:lpstr>7.3   外存分配方法</vt:lpstr>
      <vt:lpstr>7.3   外存分配方法</vt:lpstr>
      <vt:lpstr>7.3   外存分配方法</vt:lpstr>
      <vt:lpstr>7.3   外存分配方法</vt:lpstr>
      <vt:lpstr>PowerPoint 演示文稿</vt:lpstr>
      <vt:lpstr>PowerPoint 演示文稿</vt:lpstr>
      <vt:lpstr>7.3   外存分配方法</vt:lpstr>
      <vt:lpstr>PowerPoint 演示文稿</vt:lpstr>
      <vt:lpstr>7.3   外存分配方法</vt:lpstr>
      <vt:lpstr>7.4   文件目录管理</vt:lpstr>
      <vt:lpstr>7.4   文件目录管理</vt:lpstr>
      <vt:lpstr>7.4   文件目录管理</vt:lpstr>
      <vt:lpstr>7.4   文件目录管理</vt:lpstr>
      <vt:lpstr>UNIX的inode </vt:lpstr>
      <vt:lpstr>7.4   文件目录管理</vt:lpstr>
      <vt:lpstr>7.4   文件目录管理</vt:lpstr>
      <vt:lpstr>7.4   文件目录管理</vt:lpstr>
      <vt:lpstr>PowerPoint 演示文稿</vt:lpstr>
      <vt:lpstr>PowerPoint 演示文稿</vt:lpstr>
      <vt:lpstr>7.4   文件目录管理</vt:lpstr>
      <vt:lpstr>7.4   文件目录管理</vt:lpstr>
      <vt:lpstr>7.4   文件目录管理</vt:lpstr>
      <vt:lpstr>7.5 文件存储空间管理</vt:lpstr>
      <vt:lpstr>7.5 文件存储空间管理</vt:lpstr>
      <vt:lpstr>7.5 文件存储空间管理</vt:lpstr>
      <vt:lpstr>7.5 文件存储空间管理</vt:lpstr>
      <vt:lpstr>7.5 文件存储空间管理</vt:lpstr>
      <vt:lpstr>PowerPoint 演示文稿</vt:lpstr>
      <vt:lpstr> </vt:lpstr>
      <vt:lpstr>7.5 文件存储空间管理</vt:lpstr>
      <vt:lpstr>7.5 文件存储空间管理</vt:lpstr>
      <vt:lpstr>     7.6 文件共享</vt:lpstr>
      <vt:lpstr>7.6 文件共享</vt:lpstr>
      <vt:lpstr>7.6 文件共享</vt:lpstr>
      <vt:lpstr>7.6 文件共享</vt:lpstr>
      <vt:lpstr>7.6 文件共享</vt:lpstr>
      <vt:lpstr>7.6 文件共享</vt:lpstr>
      <vt:lpstr>7.7 文件存取控制</vt:lpstr>
      <vt:lpstr>7.7 文件存取控制</vt:lpstr>
      <vt:lpstr>7.7 文件存取控制</vt:lpstr>
      <vt:lpstr>7.7 文件存取控制</vt:lpstr>
      <vt:lpstr>7.7 文件存取控制</vt:lpstr>
      <vt:lpstr>7.7 文件存取控制</vt:lpstr>
      <vt:lpstr>7. 8   文件系统性能的改善 </vt:lpstr>
      <vt:lpstr>7. 8   文件系统性能的改善 </vt:lpstr>
      <vt:lpstr>7. 8   文件系统性能的改善 </vt:lpstr>
      <vt:lpstr>7.9 文件系统层次结构模型</vt:lpstr>
      <vt:lpstr>层次式文件系统模型 </vt:lpstr>
      <vt:lpstr>7.9 文件系统层次结构模型 </vt:lpstr>
      <vt:lpstr>7.9 文件系统层次结构模型 </vt:lpstr>
      <vt:lpstr>7.9 文件系统层次结构模型 </vt:lpstr>
      <vt:lpstr>7.9 文件系统层次结构模型 </vt:lpstr>
      <vt:lpstr>本章重点</vt:lpstr>
    </vt:vector>
  </TitlesOfParts>
  <Company>잡코리아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캠퍼스몬</dc:creator>
  <cp:lastModifiedBy>x h</cp:lastModifiedBy>
  <cp:revision>601</cp:revision>
  <dcterms:created xsi:type="dcterms:W3CDTF">2005-12-31T15:41:19Z</dcterms:created>
  <dcterms:modified xsi:type="dcterms:W3CDTF">2019-10-07T05:05:31Z</dcterms:modified>
</cp:coreProperties>
</file>