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1" r:id="rId4"/>
    <p:sldMasterId id="2147483682" r:id="rId5"/>
  </p:sldMasterIdLst>
  <p:notesMasterIdLst>
    <p:notesMasterId r:id="rId7"/>
  </p:notesMasterIdLst>
  <p:handoutMasterIdLst>
    <p:handoutMasterId r:id="rId95"/>
  </p:handoutMasterIdLst>
  <p:sldIdLst>
    <p:sldId id="258" r:id="rId6"/>
    <p:sldId id="500" r:id="rId8"/>
    <p:sldId id="257" r:id="rId9"/>
    <p:sldId id="259" r:id="rId10"/>
    <p:sldId id="261" r:id="rId11"/>
    <p:sldId id="263" r:id="rId12"/>
    <p:sldId id="346" r:id="rId13"/>
    <p:sldId id="324" r:id="rId14"/>
    <p:sldId id="383" r:id="rId15"/>
    <p:sldId id="266" r:id="rId16"/>
    <p:sldId id="267" r:id="rId17"/>
    <p:sldId id="268" r:id="rId18"/>
    <p:sldId id="269" r:id="rId19"/>
    <p:sldId id="270" r:id="rId20"/>
    <p:sldId id="272" r:id="rId21"/>
    <p:sldId id="374" r:id="rId22"/>
    <p:sldId id="273" r:id="rId23"/>
    <p:sldId id="379" r:id="rId24"/>
    <p:sldId id="386" r:id="rId25"/>
    <p:sldId id="384" r:id="rId26"/>
    <p:sldId id="274" r:id="rId27"/>
    <p:sldId id="380" r:id="rId28"/>
    <p:sldId id="275" r:id="rId29"/>
    <p:sldId id="381" r:id="rId30"/>
    <p:sldId id="347" r:id="rId31"/>
    <p:sldId id="276" r:id="rId32"/>
    <p:sldId id="278" r:id="rId33"/>
    <p:sldId id="280" r:id="rId34"/>
    <p:sldId id="281" r:id="rId35"/>
    <p:sldId id="282" r:id="rId36"/>
    <p:sldId id="333" r:id="rId37"/>
    <p:sldId id="389" r:id="rId38"/>
    <p:sldId id="390" r:id="rId39"/>
    <p:sldId id="284" r:id="rId40"/>
    <p:sldId id="351" r:id="rId41"/>
    <p:sldId id="350" r:id="rId42"/>
    <p:sldId id="285" r:id="rId43"/>
    <p:sldId id="286" r:id="rId44"/>
    <p:sldId id="287" r:id="rId45"/>
    <p:sldId id="340" r:id="rId46"/>
    <p:sldId id="341" r:id="rId47"/>
    <p:sldId id="342" r:id="rId48"/>
    <p:sldId id="288" r:id="rId49"/>
    <p:sldId id="344" r:id="rId50"/>
    <p:sldId id="362" r:id="rId51"/>
    <p:sldId id="343" r:id="rId52"/>
    <p:sldId id="289" r:id="rId53"/>
    <p:sldId id="292" r:id="rId54"/>
    <p:sldId id="293" r:id="rId55"/>
    <p:sldId id="295" r:id="rId56"/>
    <p:sldId id="336" r:id="rId57"/>
    <p:sldId id="337" r:id="rId58"/>
    <p:sldId id="354" r:id="rId59"/>
    <p:sldId id="355" r:id="rId60"/>
    <p:sldId id="298" r:id="rId61"/>
    <p:sldId id="296" r:id="rId62"/>
    <p:sldId id="313" r:id="rId63"/>
    <p:sldId id="314" r:id="rId64"/>
    <p:sldId id="299" r:id="rId65"/>
    <p:sldId id="300" r:id="rId66"/>
    <p:sldId id="502" r:id="rId67"/>
    <p:sldId id="304" r:id="rId68"/>
    <p:sldId id="371" r:id="rId69"/>
    <p:sldId id="303" r:id="rId70"/>
    <p:sldId id="294" r:id="rId71"/>
    <p:sldId id="317" r:id="rId72"/>
    <p:sldId id="319" r:id="rId73"/>
    <p:sldId id="321" r:id="rId74"/>
    <p:sldId id="305" r:id="rId75"/>
    <p:sldId id="358" r:id="rId76"/>
    <p:sldId id="359" r:id="rId77"/>
    <p:sldId id="360" r:id="rId78"/>
    <p:sldId id="361" r:id="rId79"/>
    <p:sldId id="501" r:id="rId80"/>
    <p:sldId id="307" r:id="rId81"/>
    <p:sldId id="309" r:id="rId82"/>
    <p:sldId id="312" r:id="rId83"/>
    <p:sldId id="387" r:id="rId84"/>
    <p:sldId id="323" r:id="rId85"/>
    <p:sldId id="310" r:id="rId86"/>
    <p:sldId id="388" r:id="rId87"/>
    <p:sldId id="364" r:id="rId88"/>
    <p:sldId id="365" r:id="rId89"/>
    <p:sldId id="366" r:id="rId90"/>
    <p:sldId id="367" r:id="rId91"/>
    <p:sldId id="368" r:id="rId92"/>
    <p:sldId id="378" r:id="rId93"/>
    <p:sldId id="370" r:id="rId94"/>
  </p:sldIdLst>
  <p:sldSz cx="9144000" cy="6858000" type="screen4x3"/>
  <p:notesSz cx="9144000" cy="6858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강B"/>
        <a:ea typeface="HY강B"/>
        <a:cs typeface="HY강B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강B"/>
        <a:ea typeface="HY강B"/>
        <a:cs typeface="HY강B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강B"/>
        <a:ea typeface="HY강B"/>
        <a:cs typeface="HY강B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강B"/>
        <a:ea typeface="HY강B"/>
        <a:cs typeface="HY강B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강B"/>
        <a:ea typeface="HY강B"/>
        <a:cs typeface="HY강B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HY강B"/>
        <a:ea typeface="HY강B"/>
        <a:cs typeface="HY강B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HY강B"/>
        <a:ea typeface="HY강B"/>
        <a:cs typeface="HY강B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HY강B"/>
        <a:ea typeface="HY강B"/>
        <a:cs typeface="HY강B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HY강B"/>
        <a:ea typeface="HY강B"/>
        <a:cs typeface="HY강B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90BB"/>
    <a:srgbClr val="15A0C4"/>
    <a:srgbClr val="15597E"/>
    <a:srgbClr val="007FFF"/>
    <a:srgbClr val="E7F3F4"/>
    <a:srgbClr val="BBE0E3"/>
    <a:srgbClr val="47B3D0"/>
    <a:srgbClr val="F3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2" autoAdjust="0"/>
    <p:restoredTop sz="94343" autoAdjust="0"/>
  </p:normalViewPr>
  <p:slideViewPr>
    <p:cSldViewPr snapToGrid="0">
      <p:cViewPr varScale="1">
        <p:scale>
          <a:sx n="63" d="100"/>
          <a:sy n="63" d="100"/>
        </p:scale>
        <p:origin x="1244" y="24"/>
      </p:cViewPr>
      <p:guideLst>
        <p:guide orient="horz" pos="214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9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8" Type="http://schemas.openxmlformats.org/officeDocument/2006/relationships/tableStyles" Target="tableStyles.xml"/><Relationship Id="rId97" Type="http://schemas.openxmlformats.org/officeDocument/2006/relationships/viewProps" Target="viewProps.xml"/><Relationship Id="rId96" Type="http://schemas.openxmlformats.org/officeDocument/2006/relationships/presProps" Target="presProps.xml"/><Relationship Id="rId95" Type="http://schemas.openxmlformats.org/officeDocument/2006/relationships/handoutMaster" Target="handoutMasters/handoutMaster1.xml"/><Relationship Id="rId94" Type="http://schemas.openxmlformats.org/officeDocument/2006/relationships/slide" Target="slides/slide88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" Type="http://schemas.openxmlformats.org/officeDocument/2006/relationships/slide" Target="slides/slide3.xml"/><Relationship Id="rId89" Type="http://schemas.openxmlformats.org/officeDocument/2006/relationships/slide" Target="slides/slide83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80" Type="http://schemas.openxmlformats.org/officeDocument/2006/relationships/slide" Target="slides/slide74.xml"/><Relationship Id="rId8" Type="http://schemas.openxmlformats.org/officeDocument/2006/relationships/slide" Target="slides/slide2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7" Type="http://schemas.openxmlformats.org/officeDocument/2006/relationships/notesMaster" Target="notesMasters/notesMaster1.xml"/><Relationship Id="rId69" Type="http://schemas.openxmlformats.org/officeDocument/2006/relationships/slide" Target="slides/slide63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0" Type="http://schemas.openxmlformats.org/officeDocument/2006/relationships/slide" Target="slides/slide54.xml"/><Relationship Id="rId6" Type="http://schemas.openxmlformats.org/officeDocument/2006/relationships/slide" Target="slides/slide1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1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1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fld id="{7A5FA261-7CD4-4F86-9CAA-9551A96283EC}" type="slidenum">
              <a:rPr lang="en-US" altLang="ko-KR"/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latinLnBrk="1" hangingPunct="1">
              <a:defRPr sz="1200"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latinLnBrk="1" hangingPunct="1">
              <a:defRPr sz="1200"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ko-KR" altLang="en-US" noProof="0"/>
              <a:t>마스터 텍스트 스타일을 편집합니다</a:t>
            </a:r>
            <a:endParaRPr lang="ko-KR" altLang="en-US" noProof="0"/>
          </a:p>
          <a:p>
            <a:pPr lvl="1"/>
            <a:r>
              <a:rPr lang="ko-KR" altLang="en-US" noProof="0"/>
              <a:t>둘째 수준</a:t>
            </a:r>
            <a:endParaRPr lang="ko-KR" altLang="en-US" noProof="0"/>
          </a:p>
          <a:p>
            <a:pPr lvl="2"/>
            <a:r>
              <a:rPr lang="ko-KR" altLang="en-US" noProof="0"/>
              <a:t>셋째 수준</a:t>
            </a:r>
            <a:endParaRPr lang="ko-KR" altLang="en-US" noProof="0"/>
          </a:p>
          <a:p>
            <a:pPr lvl="3"/>
            <a:r>
              <a:rPr lang="ko-KR" altLang="en-US" noProof="0"/>
              <a:t>넷째 수준</a:t>
            </a:r>
            <a:endParaRPr lang="ko-KR" altLang="en-US" noProof="0"/>
          </a:p>
          <a:p>
            <a:pPr lvl="4"/>
            <a:r>
              <a:rPr lang="ko-KR" altLang="en-US" noProof="0"/>
              <a:t>다섯째 수준</a:t>
            </a:r>
            <a:endParaRPr lang="ko-KR" altLang="en-US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latinLnBrk="1" hangingPunct="1">
              <a:defRPr sz="1200"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latinLnBrk="1" hangingPunct="1">
              <a:defRPr sz="1200"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D2867880-99AF-4C66-9376-8F6F203C7E4E}" type="slidenum">
              <a:rPr lang="en-US" altLang="ko-KR"/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HY강B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fld id="{7B24F59C-5B77-4B48-9EE4-9672C9FC0332}" type="slidenum">
              <a:rPr lang="en-US" altLang="ko-KR" smtClean="0"/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197826-145F-4DB1-8815-38A6E3DC3E08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HY강B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cs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cs typeface="宋体" panose="02010600030101010101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cs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cs typeface="宋体" panose="02010600030101010101" pitchFamily="2" charset="-122"/>
              </a:defRPr>
            </a:lvl1pPr>
            <a:lvl2pPr>
              <a:defRPr>
                <a:cs typeface="宋体" panose="02010600030101010101" pitchFamily="2" charset="-122"/>
              </a:defRPr>
            </a:lvl2pPr>
            <a:lvl3pPr>
              <a:defRPr>
                <a:cs typeface="宋体" panose="02010600030101010101" pitchFamily="2" charset="-122"/>
              </a:defRPr>
            </a:lvl3pPr>
            <a:lvl4pPr>
              <a:defRPr>
                <a:cs typeface="宋体" panose="02010600030101010101" pitchFamily="2" charset="-122"/>
              </a:defRPr>
            </a:lvl4pPr>
            <a:lvl5pPr>
              <a:defRPr>
                <a:cs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cs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cs typeface="宋体" panose="02010600030101010101" pitchFamily="2" charset="-122"/>
              </a:defRPr>
            </a:lvl1pPr>
            <a:lvl2pPr>
              <a:defRPr>
                <a:cs typeface="宋体" panose="02010600030101010101" pitchFamily="2" charset="-122"/>
              </a:defRPr>
            </a:lvl2pPr>
            <a:lvl3pPr>
              <a:defRPr>
                <a:cs typeface="宋体" panose="02010600030101010101" pitchFamily="2" charset="-122"/>
              </a:defRPr>
            </a:lvl3pPr>
            <a:lvl4pPr>
              <a:defRPr>
                <a:cs typeface="宋体" panose="02010600030101010101" pitchFamily="2" charset="-122"/>
              </a:defRPr>
            </a:lvl4pPr>
            <a:lvl5pPr>
              <a:defRPr>
                <a:cs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cs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cs typeface="宋体" panose="02010600030101010101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>
            <a:spLocks noChangeArrowheads="1"/>
          </p:cNvSpPr>
          <p:nvPr userDrawn="1"/>
        </p:nvSpPr>
        <p:spPr bwMode="auto">
          <a:xfrm>
            <a:off x="254000" y="1287463"/>
            <a:ext cx="8636000" cy="48387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1790BB"/>
            </a:solidFill>
            <a:miter lim="800000"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416" y="176286"/>
            <a:ext cx="7228003" cy="111110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357460"/>
            <a:ext cx="8241383" cy="4768703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>
                <a:cs typeface="宋体" panose="02010600030101010101" pitchFamily="2" charset="-122"/>
              </a:defRPr>
            </a:lvl1pPr>
            <a:lvl2pPr>
              <a:defRPr>
                <a:cs typeface="宋体" panose="02010600030101010101" pitchFamily="2" charset="-122"/>
              </a:defRPr>
            </a:lvl2pPr>
            <a:lvl3pPr>
              <a:defRPr>
                <a:cs typeface="宋体" panose="02010600030101010101" pitchFamily="2" charset="-122"/>
              </a:defRPr>
            </a:lvl3pPr>
            <a:lvl4pPr>
              <a:defRPr>
                <a:cs typeface="宋体" panose="02010600030101010101" pitchFamily="2" charset="-122"/>
              </a:defRPr>
            </a:lvl4pPr>
            <a:lvl5pPr>
              <a:defRPr>
                <a:cs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CE990BDA-24D7-40C2-891B-3EB6DB9C2D3C}" type="slidenum">
              <a:rPr kumimoji="0" lang="en-US" altLang="zh-CN" sz="2000" dirty="0" smtClean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  <a:endParaRPr kumimoji="0" lang="zh-CN" altLang="en-US" sz="2000" dirty="0">
              <a:solidFill>
                <a:srgbClr val="99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cs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cs typeface="宋体" panose="02010600030101010101" pitchFamily="2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4C0CD2D7-47C0-4A38-ABAE-42C3E8918330}" type="slidenum">
              <a:rPr kumimoji="0" lang="en-US" altLang="zh-CN" sz="2000" dirty="0" smtClean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  <a:endParaRPr kumimoji="0" lang="zh-CN" altLang="en-US" sz="2000" dirty="0">
              <a:solidFill>
                <a:srgbClr val="99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cs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cs typeface="宋体" panose="02010600030101010101" pitchFamily="2" charset="-122"/>
              </a:defRPr>
            </a:lvl1pPr>
            <a:lvl2pPr>
              <a:defRPr sz="2400">
                <a:cs typeface="宋体" panose="02010600030101010101" pitchFamily="2" charset="-122"/>
              </a:defRPr>
            </a:lvl2pPr>
            <a:lvl3pPr>
              <a:defRPr sz="2000">
                <a:cs typeface="宋体" panose="02010600030101010101" pitchFamily="2" charset="-122"/>
              </a:defRPr>
            </a:lvl3pPr>
            <a:lvl4pPr>
              <a:defRPr sz="1800">
                <a:cs typeface="宋体" panose="02010600030101010101" pitchFamily="2" charset="-122"/>
              </a:defRPr>
            </a:lvl4pPr>
            <a:lvl5pPr>
              <a:defRPr sz="1800">
                <a:cs typeface="宋体" panose="0201060003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cs typeface="宋体" panose="02010600030101010101" pitchFamily="2" charset="-122"/>
              </a:defRPr>
            </a:lvl1pPr>
            <a:lvl2pPr>
              <a:defRPr sz="2400">
                <a:cs typeface="宋体" panose="02010600030101010101" pitchFamily="2" charset="-122"/>
              </a:defRPr>
            </a:lvl2pPr>
            <a:lvl3pPr>
              <a:defRPr sz="2000">
                <a:cs typeface="宋体" panose="02010600030101010101" pitchFamily="2" charset="-122"/>
              </a:defRPr>
            </a:lvl3pPr>
            <a:lvl4pPr>
              <a:defRPr sz="1800">
                <a:cs typeface="宋体" panose="02010600030101010101" pitchFamily="2" charset="-122"/>
              </a:defRPr>
            </a:lvl4pPr>
            <a:lvl5pPr>
              <a:defRPr sz="1800">
                <a:cs typeface="宋体" panose="0201060003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758EF943-78D3-4762-9BCF-C9DBA176A1AF}" type="slidenum">
              <a:rPr kumimoji="0" lang="en-US" altLang="zh-CN" sz="2000" dirty="0" smtClean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  <a:endParaRPr kumimoji="0" lang="zh-CN" altLang="en-US" sz="2000" dirty="0">
              <a:solidFill>
                <a:srgbClr val="99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cs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cs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cs typeface="宋体" panose="02010600030101010101" pitchFamily="2" charset="-122"/>
              </a:defRPr>
            </a:lvl1pPr>
            <a:lvl2pPr>
              <a:defRPr sz="2000">
                <a:cs typeface="宋体" panose="02010600030101010101" pitchFamily="2" charset="-122"/>
              </a:defRPr>
            </a:lvl2pPr>
            <a:lvl3pPr>
              <a:defRPr sz="1800">
                <a:cs typeface="宋体" panose="02010600030101010101" pitchFamily="2" charset="-122"/>
              </a:defRPr>
            </a:lvl3pPr>
            <a:lvl4pPr>
              <a:defRPr sz="1600">
                <a:cs typeface="宋体" panose="02010600030101010101" pitchFamily="2" charset="-122"/>
              </a:defRPr>
            </a:lvl4pPr>
            <a:lvl5pPr>
              <a:defRPr sz="1600">
                <a:cs typeface="宋体" panose="0201060003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cs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cs typeface="宋体" panose="02010600030101010101" pitchFamily="2" charset="-122"/>
              </a:defRPr>
            </a:lvl1pPr>
            <a:lvl2pPr>
              <a:defRPr sz="2000">
                <a:cs typeface="宋体" panose="02010600030101010101" pitchFamily="2" charset="-122"/>
              </a:defRPr>
            </a:lvl2pPr>
            <a:lvl3pPr>
              <a:defRPr sz="1800">
                <a:cs typeface="宋体" panose="02010600030101010101" pitchFamily="2" charset="-122"/>
              </a:defRPr>
            </a:lvl3pPr>
            <a:lvl4pPr>
              <a:defRPr sz="1600">
                <a:cs typeface="宋体" panose="02010600030101010101" pitchFamily="2" charset="-122"/>
              </a:defRPr>
            </a:lvl4pPr>
            <a:lvl5pPr>
              <a:defRPr sz="1600">
                <a:cs typeface="宋体" panose="0201060003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1C7ADF50-5092-409D-BD5A-54A548E5AA62}" type="slidenum">
              <a:rPr kumimoji="0" lang="en-US" altLang="zh-CN" sz="2000" dirty="0" smtClean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  <a:endParaRPr kumimoji="0" lang="zh-CN" altLang="en-US" sz="2000" dirty="0">
              <a:solidFill>
                <a:srgbClr val="99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cs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DAE98EC2-CD21-410B-BA14-582EC0737D0E}" type="slidenum">
              <a:rPr kumimoji="0" lang="en-US" altLang="zh-CN" sz="2000" dirty="0" smtClean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  <a:endParaRPr kumimoji="0" lang="zh-CN" altLang="en-US" sz="2000" dirty="0">
              <a:solidFill>
                <a:srgbClr val="99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cs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AC6E714F-EEF4-4C7F-BF05-B12010CDF7DE}" type="slidenum">
              <a:rPr kumimoji="0" lang="en-US" altLang="zh-CN" sz="2000" dirty="0" smtClean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  <a:endParaRPr kumimoji="0" lang="zh-CN" altLang="en-US" sz="2000" dirty="0">
              <a:solidFill>
                <a:srgbClr val="99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cs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cs typeface="宋体" panose="02010600030101010101" pitchFamily="2" charset="-122"/>
              </a:defRPr>
            </a:lvl1pPr>
            <a:lvl2pPr>
              <a:defRPr sz="2800">
                <a:cs typeface="宋体" panose="02010600030101010101" pitchFamily="2" charset="-122"/>
              </a:defRPr>
            </a:lvl2pPr>
            <a:lvl3pPr>
              <a:defRPr sz="2400">
                <a:cs typeface="宋体" panose="02010600030101010101" pitchFamily="2" charset="-122"/>
              </a:defRPr>
            </a:lvl3pPr>
            <a:lvl4pPr>
              <a:defRPr sz="2000">
                <a:cs typeface="宋体" panose="02010600030101010101" pitchFamily="2" charset="-122"/>
              </a:defRPr>
            </a:lvl4pPr>
            <a:lvl5pPr>
              <a:defRPr sz="2000">
                <a:cs typeface="宋体" panose="02010600030101010101" pitchFamily="2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cs typeface="宋体" panose="02010600030101010101" pitchFamily="2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cs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cs typeface="宋体" panose="02010600030101010101" pitchFamily="2" charset="-122"/>
              </a:defRPr>
            </a:lvl1pPr>
            <a:lvl2pPr>
              <a:defRPr>
                <a:cs typeface="宋体" panose="02010600030101010101" pitchFamily="2" charset="-122"/>
              </a:defRPr>
            </a:lvl2pPr>
            <a:lvl3pPr>
              <a:defRPr>
                <a:cs typeface="宋体" panose="02010600030101010101" pitchFamily="2" charset="-122"/>
              </a:defRPr>
            </a:lvl3pPr>
            <a:lvl4pPr>
              <a:defRPr>
                <a:cs typeface="宋体" panose="02010600030101010101" pitchFamily="2" charset="-122"/>
              </a:defRPr>
            </a:lvl4pPr>
            <a:lvl5pPr>
              <a:defRPr>
                <a:cs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7EB45F88-6B8A-4A46-8D4C-C960B8776C8B}" type="slidenum">
              <a:rPr kumimoji="0" lang="en-US" altLang="zh-CN" sz="2000" dirty="0" smtClean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  <a:endParaRPr kumimoji="0" lang="zh-CN" altLang="en-US" sz="2000" dirty="0">
              <a:solidFill>
                <a:srgbClr val="99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cs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cs typeface="宋体" panose="02010600030101010101" pitchFamily="2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>
            <a:lvl1pPr>
              <a:defRPr>
                <a:cs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838200"/>
            <a:ext cx="3446462" cy="5294313"/>
          </a:xfrm>
        </p:spPr>
        <p:txBody>
          <a:bodyPr/>
          <a:lstStyle>
            <a:lvl1pPr>
              <a:defRPr>
                <a:cs typeface="宋体" panose="02010600030101010101" pitchFamily="2" charset="-122"/>
              </a:defRPr>
            </a:lvl1pPr>
            <a:lvl2pPr>
              <a:defRPr>
                <a:cs typeface="宋体" panose="02010600030101010101" pitchFamily="2" charset="-122"/>
              </a:defRPr>
            </a:lvl2pPr>
            <a:lvl3pPr>
              <a:defRPr>
                <a:cs typeface="宋体" panose="02010600030101010101" pitchFamily="2" charset="-122"/>
              </a:defRPr>
            </a:lvl3pPr>
            <a:lvl4pPr>
              <a:defRPr>
                <a:cs typeface="宋体" panose="02010600030101010101" pitchFamily="2" charset="-122"/>
              </a:defRPr>
            </a:lvl4pPr>
            <a:lvl5pPr>
              <a:defRPr>
                <a:cs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1550" y="838200"/>
            <a:ext cx="3448050" cy="5294313"/>
          </a:xfrm>
        </p:spPr>
        <p:txBody>
          <a:bodyPr/>
          <a:lstStyle>
            <a:lvl1pPr>
              <a:defRPr>
                <a:cs typeface="宋体" panose="02010600030101010101" pitchFamily="2" charset="-122"/>
              </a:defRPr>
            </a:lvl1pPr>
            <a:lvl2pPr>
              <a:defRPr>
                <a:cs typeface="宋体" panose="02010600030101010101" pitchFamily="2" charset="-122"/>
              </a:defRPr>
            </a:lvl2pPr>
            <a:lvl3pPr>
              <a:defRPr>
                <a:cs typeface="宋体" panose="02010600030101010101" pitchFamily="2" charset="-122"/>
              </a:defRPr>
            </a:lvl3pPr>
            <a:lvl4pPr>
              <a:defRPr>
                <a:cs typeface="宋体" panose="02010600030101010101" pitchFamily="2" charset="-122"/>
              </a:defRPr>
            </a:lvl4pPr>
            <a:lvl5pPr>
              <a:defRPr>
                <a:cs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D4DF03D8-D1A1-4432-9E19-062FBAF21AE6}" type="datetime1">
              <a:rPr lang="zh-CN" altLang="en-US"/>
            </a:fld>
            <a:r>
              <a:rPr lang="en-US" altLang="zh-CN"/>
              <a:t>    </a:t>
            </a:r>
            <a:fld id="{0D79E780-8C19-42DE-992B-C0CCA7317FC9}" type="datetime10">
              <a:rPr lang="zh-CN" altLang="en-US"/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|</a:t>
            </a:r>
            <a:r>
              <a:rPr lang="zh-CN" altLang="en-US"/>
              <a:t>操作系统引论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4954CF0A-E828-4178-BDEA-1939725187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EA41CBC2-2DB7-4D95-878A-8AD72E5BD833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>
            <a:spLocks noChangeArrowheads="1"/>
          </p:cNvSpPr>
          <p:nvPr userDrawn="1"/>
        </p:nvSpPr>
        <p:spPr bwMode="auto">
          <a:xfrm>
            <a:off x="254000" y="1287463"/>
            <a:ext cx="8636000" cy="4838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1790BB"/>
            </a:solidFill>
            <a:miter lim="800000"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>
              <a:defRPr/>
            </a:pPr>
            <a:endParaRPr kumimoji="0"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调度与死锁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</a:t>
            </a:r>
            <a:fld id="{3ADC308F-3021-4E45-904A-C76DB5FC6ED9}" type="slidenum">
              <a:rPr kumimoji="0" lang="en-US" altLang="zh-CN" sz="2000" dirty="0" smtClean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fld>
            <a:r>
              <a:rPr kumimoji="0" lang="en-US" altLang="zh-CN" sz="2000" dirty="0">
                <a:solidFill>
                  <a:srgbClr val="99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 CUIT</a:t>
            </a:r>
            <a:endParaRPr kumimoji="0" lang="zh-CN" altLang="en-US" sz="2000" dirty="0">
              <a:solidFill>
                <a:srgbClr val="99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0829"/>
            <a:ext cx="6414940" cy="1136559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6887"/>
            <a:ext cx="8229600" cy="475927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39F9E7C5-F45D-4566-BDB0-4AFF1B04BAE4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4BF5A051-A88C-44FC-8BDB-283491DBFC3F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C99F1358-7A24-4B8C-B0C8-59A9E9E6A7EB}" type="slidenum">
              <a:rPr kumimoji="0" lang="en-US" altLang="zh-CN" sz="2000" dirty="0" smtClean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  <a:endParaRPr kumimoji="0" lang="zh-CN" altLang="en-US" sz="2000" dirty="0">
              <a:solidFill>
                <a:srgbClr val="99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037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02D87211-B9AC-4C78-900E-F1513A4870AB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C6EC31C4-3D65-42EF-9998-D931E521020E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9DC84636-5ABE-46B5-8620-269602797F7A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cs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cs typeface="宋体" panose="02010600030101010101" pitchFamily="2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838200"/>
            <a:ext cx="3446462" cy="5294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1550" y="838200"/>
            <a:ext cx="3448050" cy="5294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CF59F-0ED4-4781-AA5E-2620FDCCADBF}" type="datetime1">
              <a:rPr lang="zh-CN" altLang="en-US"/>
            </a:fld>
            <a:r>
              <a:rPr lang="en-US" altLang="zh-CN"/>
              <a:t>    </a:t>
            </a:r>
            <a:r>
              <a:rPr lang="zh-CN" altLang="zh-CN"/>
              <a:t>10:56</a:t>
            </a:r>
            <a:endParaRPr lang="zh-CN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</a:t>
            </a:r>
            <a:r>
              <a:rPr lang="en-US" altLang="zh-CN"/>
              <a:t>|</a:t>
            </a:r>
            <a:r>
              <a:rPr lang="zh-CN" altLang="en-US"/>
              <a:t>调度与死锁</a:t>
            </a: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fld id="{46CF3431-28D1-4ECC-85A9-AA09C1510C2D}" type="slidenum">
              <a:rPr lang="zh-CN" altLang="en-US"/>
            </a:fld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617538"/>
            <a:ext cx="7793037" cy="5514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1C4D6-C61D-48DB-AF42-5D9B77505A83}" type="datetime1">
              <a:rPr lang="zh-CN" altLang="en-US"/>
            </a:fld>
            <a:r>
              <a:rPr lang="en-US" altLang="zh-CN"/>
              <a:t>    </a:t>
            </a:r>
            <a:r>
              <a:rPr lang="zh-CN" altLang="zh-CN"/>
              <a:t>10:56</a:t>
            </a:r>
            <a:endParaRPr lang="zh-CN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</a:t>
            </a:r>
            <a:r>
              <a:rPr lang="en-US" altLang="zh-CN"/>
              <a:t>|</a:t>
            </a:r>
            <a:r>
              <a:rPr lang="zh-CN" altLang="en-US"/>
              <a:t>调度与死锁</a:t>
            </a: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fld id="{F6F12095-F9AB-4ACA-9F0B-1C18CC56871E}" type="slidenum">
              <a:rPr lang="zh-CN" altLang="en-US"/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C3707D90-F8F9-4405-91B9-BFE6D069B043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5"/>
          <p:cNvSpPr>
            <a:spLocks noChangeArrowheads="1"/>
          </p:cNvSpPr>
          <p:nvPr userDrawn="1"/>
        </p:nvSpPr>
        <p:spPr bwMode="auto">
          <a:xfrm>
            <a:off x="254000" y="1287463"/>
            <a:ext cx="8636000" cy="4838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1790BB"/>
            </a:solidFill>
            <a:miter lim="800000"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endParaRPr kumimoji="0"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DDE57272-9809-4013-862F-06891AD81334}" type="slidenum">
              <a:rPr kumimoji="0" lang="en-US" altLang="zh-CN" sz="2000" dirty="0" smtClean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  <a:endParaRPr kumimoji="0" lang="zh-CN" altLang="en-US" sz="2000" dirty="0">
              <a:solidFill>
                <a:srgbClr val="99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0829"/>
            <a:ext cx="6414940" cy="1136559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6887"/>
            <a:ext cx="8229600" cy="475927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BB3BF46D-CFB0-47A3-A0C3-0C4B50417ECC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54EDFD3C-F144-4848-9F23-E52AA366F3F1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DBE9C04C-EBE5-4735-AB3D-C5E9481549CA}" type="slidenum">
              <a:rPr kumimoji="0" lang="en-US" altLang="zh-CN" sz="2000" dirty="0" smtClean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  <a:endParaRPr kumimoji="0" lang="zh-CN" altLang="en-US" sz="2000" dirty="0">
              <a:solidFill>
                <a:srgbClr val="99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037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A6AB99DE-E260-451C-815C-9899765BD324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C9DAD3DD-85FF-46D7-AFCF-0F6A054F8014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3C6EF5E8-80D4-4909-A937-5D6327D7BE9B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cs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cs typeface="宋体" panose="02010600030101010101" pitchFamily="2" charset="-122"/>
              </a:defRPr>
            </a:lvl1pPr>
            <a:lvl2pPr>
              <a:defRPr sz="2400">
                <a:cs typeface="宋体" panose="02010600030101010101" pitchFamily="2" charset="-122"/>
              </a:defRPr>
            </a:lvl2pPr>
            <a:lvl3pPr>
              <a:defRPr sz="2000">
                <a:cs typeface="宋体" panose="02010600030101010101" pitchFamily="2" charset="-122"/>
              </a:defRPr>
            </a:lvl3pPr>
            <a:lvl4pPr>
              <a:defRPr sz="1800">
                <a:cs typeface="宋体" panose="02010600030101010101" pitchFamily="2" charset="-122"/>
              </a:defRPr>
            </a:lvl4pPr>
            <a:lvl5pPr>
              <a:defRPr sz="1800">
                <a:cs typeface="宋体" panose="0201060003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cs typeface="宋体" panose="02010600030101010101" pitchFamily="2" charset="-122"/>
              </a:defRPr>
            </a:lvl1pPr>
            <a:lvl2pPr>
              <a:defRPr sz="2400">
                <a:cs typeface="宋体" panose="02010600030101010101" pitchFamily="2" charset="-122"/>
              </a:defRPr>
            </a:lvl2pPr>
            <a:lvl3pPr>
              <a:defRPr sz="2000">
                <a:cs typeface="宋体" panose="02010600030101010101" pitchFamily="2" charset="-122"/>
              </a:defRPr>
            </a:lvl3pPr>
            <a:lvl4pPr>
              <a:defRPr sz="1800">
                <a:cs typeface="宋体" panose="02010600030101010101" pitchFamily="2" charset="-122"/>
              </a:defRPr>
            </a:lvl4pPr>
            <a:lvl5pPr>
              <a:defRPr sz="1800">
                <a:cs typeface="宋体" panose="0201060003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cs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cs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cs typeface="宋体" panose="02010600030101010101" pitchFamily="2" charset="-122"/>
              </a:defRPr>
            </a:lvl1pPr>
            <a:lvl2pPr>
              <a:defRPr sz="2000">
                <a:cs typeface="宋体" panose="02010600030101010101" pitchFamily="2" charset="-122"/>
              </a:defRPr>
            </a:lvl2pPr>
            <a:lvl3pPr>
              <a:defRPr sz="1800">
                <a:cs typeface="宋体" panose="02010600030101010101" pitchFamily="2" charset="-122"/>
              </a:defRPr>
            </a:lvl3pPr>
            <a:lvl4pPr>
              <a:defRPr sz="1600">
                <a:cs typeface="宋体" panose="02010600030101010101" pitchFamily="2" charset="-122"/>
              </a:defRPr>
            </a:lvl4pPr>
            <a:lvl5pPr>
              <a:defRPr sz="1600">
                <a:cs typeface="宋体" panose="0201060003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cs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cs typeface="宋体" panose="02010600030101010101" pitchFamily="2" charset="-122"/>
              </a:defRPr>
            </a:lvl1pPr>
            <a:lvl2pPr>
              <a:defRPr sz="2000">
                <a:cs typeface="宋体" panose="02010600030101010101" pitchFamily="2" charset="-122"/>
              </a:defRPr>
            </a:lvl2pPr>
            <a:lvl3pPr>
              <a:defRPr sz="1800">
                <a:cs typeface="宋体" panose="02010600030101010101" pitchFamily="2" charset="-122"/>
              </a:defRPr>
            </a:lvl3pPr>
            <a:lvl4pPr>
              <a:defRPr sz="1600">
                <a:cs typeface="宋体" panose="02010600030101010101" pitchFamily="2" charset="-122"/>
              </a:defRPr>
            </a:lvl4pPr>
            <a:lvl5pPr>
              <a:defRPr sz="1600">
                <a:cs typeface="宋体" panose="0201060003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cs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cs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cs typeface="宋体" panose="02010600030101010101" pitchFamily="2" charset="-122"/>
              </a:defRPr>
            </a:lvl1pPr>
            <a:lvl2pPr>
              <a:defRPr sz="2800">
                <a:cs typeface="宋体" panose="02010600030101010101" pitchFamily="2" charset="-122"/>
              </a:defRPr>
            </a:lvl2pPr>
            <a:lvl3pPr>
              <a:defRPr sz="2400">
                <a:cs typeface="宋体" panose="02010600030101010101" pitchFamily="2" charset="-122"/>
              </a:defRPr>
            </a:lvl3pPr>
            <a:lvl4pPr>
              <a:defRPr sz="2000">
                <a:cs typeface="宋体" panose="02010600030101010101" pitchFamily="2" charset="-122"/>
              </a:defRPr>
            </a:lvl4pPr>
            <a:lvl5pPr>
              <a:defRPr sz="2000">
                <a:cs typeface="宋体" panose="02010600030101010101" pitchFamily="2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cs typeface="宋体" panose="02010600030101010101" pitchFamily="2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cs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cs typeface="宋体" panose="02010600030101010101" pitchFamily="2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6.jpeg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jpeg"/><Relationship Id="rId13" Type="http://schemas.openxmlformats.org/officeDocument/2006/relationships/image" Target="../media/image2.wmf"/><Relationship Id="rId12" Type="http://schemas.openxmlformats.org/officeDocument/2006/relationships/image" Target="../media/image1.emf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8.png"/><Relationship Id="rId11" Type="http://schemas.openxmlformats.org/officeDocument/2006/relationships/image" Target="../media/image7.jpe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3" Type="http://schemas.openxmlformats.org/officeDocument/2006/relationships/theme" Target="../theme/theme3.xml"/><Relationship Id="rId12" Type="http://schemas.openxmlformats.org/officeDocument/2006/relationships/image" Target="../media/image8.png"/><Relationship Id="rId11" Type="http://schemas.openxmlformats.org/officeDocument/2006/relationships/image" Target="../media/image7.jpeg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jpeg"/><Relationship Id="rId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1" Type="http://schemas.openxmlformats.org/officeDocument/2006/relationships/theme" Target="../theme/theme4.xml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6" descr="CampusMon"/>
          <p:cNvPicPr>
            <a:picLocks noChangeAspect="1" noChangeArrowheads="1"/>
          </p:cNvPicPr>
          <p:nvPr userDrawn="1"/>
        </p:nvPicPr>
        <p:blipFill>
          <a:blip r:embed="rId12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5035550"/>
            <a:ext cx="237648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47" descr="H_Mon_noTag_CMYK"/>
          <p:cNvPicPr>
            <a:picLocks noChangeAspect="1" noChangeArrowheads="1"/>
          </p:cNvPicPr>
          <p:nvPr userDrawn="1"/>
        </p:nvPicPr>
        <p:blipFill>
          <a:blip r:embed="rId13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25" y="4910138"/>
            <a:ext cx="2155825" cy="5572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028" name="Picture 142" descr="ggg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45" descr="어두운 상향 대각선"/>
          <p:cNvSpPr>
            <a:spLocks noChangeArrowheads="1"/>
          </p:cNvSpPr>
          <p:nvPr userDrawn="1"/>
        </p:nvSpPr>
        <p:spPr bwMode="auto">
          <a:xfrm>
            <a:off x="0" y="2540000"/>
            <a:ext cx="9144000" cy="1960563"/>
          </a:xfrm>
          <a:prstGeom prst="rect">
            <a:avLst/>
          </a:prstGeom>
          <a:pattFill prst="dkUpDiag">
            <a:fgClr>
              <a:srgbClr val="B2B2B2">
                <a:alpha val="47842"/>
              </a:srgbClr>
            </a:fgClr>
            <a:bgClr>
              <a:schemeClr val="bg1">
                <a:alpha val="47842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0" name="Picture 143" descr="sdrfsf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9144000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50" descr="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173163"/>
            <a:ext cx="4067175" cy="297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图片 3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49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HY강B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HY강B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HY강B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HY강B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HY강B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HY강B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9" descr="Untitled-1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53" descr="esedded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0"/>
            <a:ext cx="278288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1" descr="어두운 상향 대각선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pattFill prst="dkUpDiag">
            <a:fgClr>
              <a:srgbClr val="B2B2B2">
                <a:alpha val="47842"/>
              </a:srgbClr>
            </a:fgClr>
            <a:bgClr>
              <a:schemeClr val="bg1">
                <a:alpha val="47842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53" name="Group 12"/>
          <p:cNvGrpSpPr/>
          <p:nvPr userDrawn="1"/>
        </p:nvGrpSpPr>
        <p:grpSpPr bwMode="auto">
          <a:xfrm>
            <a:off x="846138" y="157163"/>
            <a:ext cx="719137" cy="719137"/>
            <a:chOff x="2078" y="1680"/>
            <a:chExt cx="1615" cy="1615"/>
          </a:xfrm>
        </p:grpSpPr>
        <p:sp>
          <p:nvSpPr>
            <p:cNvPr id="2055" name="Oval 13"/>
            <p:cNvSpPr>
              <a:spLocks noChangeArrowheads="1"/>
            </p:cNvSpPr>
            <p:nvPr userDrawn="1"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9pPr>
            </a:lstStyle>
            <a:p>
              <a:pPr algn="r" eaLnBrk="1" latinLnBrk="1" hangingPunct="1">
                <a:defRPr/>
              </a:pP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6" name="Oval 14"/>
            <p:cNvSpPr>
              <a:spLocks noChangeArrowheads="1"/>
            </p:cNvSpPr>
            <p:nvPr userDrawn="1"/>
          </p:nvSpPr>
          <p:spPr bwMode="gray">
            <a:xfrm>
              <a:off x="2171" y="1773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9pPr>
            </a:lstStyle>
            <a:p>
              <a:pPr algn="r" eaLnBrk="1" latinLnBrk="1" hangingPunct="1">
                <a:defRPr/>
              </a:pP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3" name="Oval 15"/>
            <p:cNvSpPr>
              <a:spLocks noChangeArrowheads="1"/>
            </p:cNvSpPr>
            <p:nvPr userDrawn="1"/>
          </p:nvSpPr>
          <p:spPr bwMode="gray">
            <a:xfrm>
              <a:off x="2253" y="1855"/>
              <a:ext cx="1262" cy="1266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algn="r" eaLnBrk="1" latinLnBrk="1" hangingPunct="1">
                <a:defRPr/>
              </a:pP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" name="Oval 16"/>
            <p:cNvSpPr>
              <a:spLocks noChangeArrowheads="1"/>
            </p:cNvSpPr>
            <p:nvPr userDrawn="1"/>
          </p:nvSpPr>
          <p:spPr bwMode="gray">
            <a:xfrm>
              <a:off x="2253" y="1855"/>
              <a:ext cx="1262" cy="1266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9pPr>
            </a:lstStyle>
            <a:p>
              <a:pPr algn="r" eaLnBrk="1" latinLnBrk="1" hangingPunct="1">
                <a:defRPr/>
              </a:pP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5" name="Oval 17"/>
            <p:cNvSpPr>
              <a:spLocks noChangeArrowheads="1"/>
            </p:cNvSpPr>
            <p:nvPr userDrawn="1"/>
          </p:nvSpPr>
          <p:spPr bwMode="gray">
            <a:xfrm>
              <a:off x="2338" y="1940"/>
              <a:ext cx="1094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algn="r" eaLnBrk="1" latinLnBrk="1" hangingPunct="1">
                <a:defRPr/>
              </a:pP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0" name="Oval 18"/>
            <p:cNvSpPr>
              <a:spLocks noChangeArrowheads="1"/>
            </p:cNvSpPr>
            <p:nvPr userDrawn="1"/>
          </p:nvSpPr>
          <p:spPr bwMode="gray">
            <a:xfrm>
              <a:off x="2338" y="1940"/>
              <a:ext cx="1094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9pPr>
            </a:lstStyle>
            <a:p>
              <a:pPr algn="r" eaLnBrk="1" latinLnBrk="1" hangingPunct="1">
                <a:defRPr/>
              </a:pP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54" name="AutoShape 22"/>
          <p:cNvSpPr>
            <a:spLocks noChangeArrowheads="1"/>
          </p:cNvSpPr>
          <p:nvPr userDrawn="1"/>
        </p:nvSpPr>
        <p:spPr bwMode="auto">
          <a:xfrm>
            <a:off x="363538" y="1873250"/>
            <a:ext cx="8447087" cy="41497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1790BB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66F3DB6C-CFE4-4CE9-96B2-85A71645AA6A}" type="slidenum">
              <a:rPr kumimoji="0" lang="en-US" altLang="zh-CN" sz="2000" dirty="0" smtClean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  <a:endParaRPr kumimoji="0" lang="zh-CN" altLang="en-US" sz="2000" dirty="0">
              <a:solidFill>
                <a:srgbClr val="99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HY강B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HY강B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HY강B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HY강B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HY강B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HY강B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9" descr="Untitled-1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53" descr="esedded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0"/>
            <a:ext cx="278288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1" descr="어두운 상향 대각선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pattFill prst="dkUpDiag">
            <a:fgClr>
              <a:srgbClr val="B2B2B2">
                <a:alpha val="47842"/>
              </a:srgbClr>
            </a:fgClr>
            <a:bgClr>
              <a:schemeClr val="bg1">
                <a:alpha val="47842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0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0"/>
              </a:spcBef>
              <a:buClrTx/>
              <a:buFont typeface="Wingdings" panose="05000000000000000000" pitchFamily="2" charset="2"/>
              <a:buNone/>
              <a:defRPr kumimoji="0" sz="2000" b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0B18CAC2-100B-4565-86B6-F261ED8B9F58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anose="02010600030101010101" pitchFamily="2" charset="-122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anose="02010600030101010101" pitchFamily="2" charset="-122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anose="02010600030101010101" pitchFamily="2" charset="-122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anose="02010600030101010101" pitchFamily="2" charset="-122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anose="02010600030101010101" pitchFamily="2" charset="-122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anose="02010600030101010101" pitchFamily="2" charset="-122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anose="02010600030101010101" pitchFamily="2" charset="-122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anose="02010600030101010101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9" descr="Untitled-1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53" descr="esedded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0"/>
            <a:ext cx="278288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1" descr="어두운 상향 대각선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pattFill prst="dkUpDiag">
            <a:fgClr>
              <a:srgbClr val="B2B2B2">
                <a:alpha val="47842"/>
              </a:srgbClr>
            </a:fgClr>
            <a:bgClr>
              <a:schemeClr val="bg1">
                <a:alpha val="47842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0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0"/>
              </a:spcBef>
              <a:buClrTx/>
              <a:buFont typeface="Wingdings" panose="05000000000000000000" pitchFamily="2" charset="2"/>
              <a:buNone/>
              <a:defRPr kumimoji="0" sz="2000" b="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AABA462A-A613-4C1F-ADD7-2DEFC7292D0B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anose="02010600030101010101" pitchFamily="2" charset="-122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anose="02010600030101010101" pitchFamily="2" charset="-122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anose="02010600030101010101" pitchFamily="2" charset="-122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anose="02010600030101010101" pitchFamily="2" charset="-122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anose="02010600030101010101" pitchFamily="2" charset="-122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anose="02010600030101010101" pitchFamily="2" charset="-122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anose="02010600030101010101" pitchFamily="2" charset="-122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anose="02010600030101010101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4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hyperlink" Target="&#22810;&#32423;&#21453;&#39304;&#21160;&#30011;&#28436;&#31034;.swf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5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9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0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1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2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4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5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9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30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5.xml"/><Relationship Id="rId3" Type="http://schemas.openxmlformats.org/officeDocument/2006/relationships/slide" Target="slide19.xml"/><Relationship Id="rId2" Type="http://schemas.openxmlformats.org/officeDocument/2006/relationships/slide" Target="slide22.xml"/><Relationship Id="rId1" Type="http://schemas.openxmlformats.org/officeDocument/2006/relationships/slide" Target="slide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3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7.xml"/><Relationship Id="rId4" Type="http://schemas.openxmlformats.org/officeDocument/2006/relationships/image" Target="../media/image39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8.wmf"/><Relationship Id="rId1" Type="http://schemas.openxmlformats.org/officeDocument/2006/relationships/oleObject" Target="../embeddings/oleObject1.bin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1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41.wmf"/><Relationship Id="rId1" Type="http://schemas.openxmlformats.org/officeDocument/2006/relationships/oleObject" Target="../embeddings/oleObject3.bin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7"/>
          <p:cNvSpPr txBox="1">
            <a:spLocks noChangeArrowheads="1"/>
          </p:cNvSpPr>
          <p:nvPr/>
        </p:nvSpPr>
        <p:spPr bwMode="auto">
          <a:xfrm>
            <a:off x="182563" y="2365375"/>
            <a:ext cx="70294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r>
              <a:rPr kumimoji="0" lang="zh-CN" altLang="en-US" sz="3600" dirty="0">
                <a:solidFill>
                  <a:srgbClr val="00339A"/>
                </a:solidFill>
                <a:latin typeface="隶书" panose="02010509060101010101" pitchFamily="49" charset="-122"/>
                <a:ea typeface="隶书" panose="02010509060101010101" pitchFamily="49" charset="-122"/>
                <a:cs typeface="宋体" panose="02010600030101010101" pitchFamily="2" charset="-122"/>
              </a:rPr>
              <a:t>第三章        调度与死锁</a:t>
            </a:r>
            <a:endParaRPr kumimoji="0" lang="en-US" altLang="zh-CN" sz="3600" dirty="0">
              <a:solidFill>
                <a:srgbClr val="00339A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  <a:p>
            <a:pPr algn="ctr" eaLnBrk="1" hangingPunct="1"/>
            <a:r>
              <a:rPr kumimoji="0" lang="en-US" altLang="zh-CN" sz="3600" dirty="0">
                <a:solidFill>
                  <a:srgbClr val="00339A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Chapter 3  Scheduling and Deadlock</a:t>
            </a:r>
            <a:endParaRPr kumimoji="0" lang="zh-CN" altLang="en-US" sz="3600" dirty="0">
              <a:solidFill>
                <a:srgbClr val="00339A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	  </a:t>
            </a:r>
            <a:r>
              <a:rPr lang="zh-CN" altLang="en-US" dirty="0"/>
              <a:t>调度的类型和模型</a:t>
            </a:r>
            <a:endParaRPr lang="zh-CN" altLang="en-US" dirty="0"/>
          </a:p>
        </p:txBody>
      </p:sp>
      <p:sp>
        <p:nvSpPr>
          <p:cNvPr id="11268" name="Rectangle 102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调度准则和算法评价</a:t>
            </a:r>
            <a:endParaRPr lang="zh-CN" altLang="en-US" sz="32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调度准则</a:t>
            </a:r>
            <a:endParaRPr lang="zh-CN" altLang="en-US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面向用户</a:t>
            </a:r>
            <a:r>
              <a:rPr lang="zh-CN" altLang="en-US">
                <a:latin typeface="Arial Narrow" panose="020B0606020202030204" pitchFamily="34" charset="0"/>
              </a:rPr>
              <a:t> </a:t>
            </a:r>
            <a:endParaRPr lang="zh-CN" altLang="en-US">
              <a:latin typeface="Arial Narrow" panose="020B0606020202030204" pitchFamily="34" charset="0"/>
            </a:endParaRPr>
          </a:p>
          <a:p>
            <a:pPr lvl="3" eaLnBrk="1" hangingPunct="1">
              <a:lnSpc>
                <a:spcPct val="90000"/>
              </a:lnSpc>
            </a:pPr>
            <a:r>
              <a:rPr lang="zh-CN" altLang="en-US">
                <a:latin typeface="Arial Narrow" panose="020B0606020202030204" pitchFamily="34" charset="0"/>
              </a:rPr>
              <a:t>周转时间</a:t>
            </a:r>
            <a:endParaRPr lang="zh-CN" altLang="en-US">
              <a:latin typeface="Arial Narrow" panose="020B0606020202030204" pitchFamily="34" charset="0"/>
            </a:endParaRPr>
          </a:p>
          <a:p>
            <a:pPr lvl="3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响应时间</a:t>
            </a:r>
            <a:endParaRPr lang="zh-CN" altLang="en-US">
              <a:latin typeface="Times New Roman" panose="02020603050405020304" pitchFamily="18" charset="0"/>
            </a:endParaRPr>
          </a:p>
          <a:p>
            <a:pPr lvl="3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最后期限</a:t>
            </a:r>
            <a:endParaRPr lang="zh-CN" altLang="en-US">
              <a:latin typeface="Times New Roman" panose="02020603050405020304" pitchFamily="18" charset="0"/>
            </a:endParaRPr>
          </a:p>
          <a:p>
            <a:pPr lvl="3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可预测性</a:t>
            </a:r>
            <a:endParaRPr lang="zh-CN" altLang="en-US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面向系统</a:t>
            </a:r>
            <a:endParaRPr lang="zh-CN" altLang="en-US">
              <a:latin typeface="Times New Roman" panose="02020603050405020304" pitchFamily="18" charset="0"/>
            </a:endParaRPr>
          </a:p>
          <a:p>
            <a:pPr lvl="3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吞吐量</a:t>
            </a:r>
            <a:endParaRPr lang="zh-CN" altLang="en-US">
              <a:latin typeface="Times New Roman" panose="02020603050405020304" pitchFamily="18" charset="0"/>
            </a:endParaRPr>
          </a:p>
          <a:p>
            <a:pPr lvl="3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处理机利用率</a:t>
            </a:r>
            <a:endParaRPr lang="zh-CN" altLang="en-US">
              <a:latin typeface="Times New Roman" panose="02020603050405020304" pitchFamily="18" charset="0"/>
            </a:endParaRPr>
          </a:p>
          <a:p>
            <a:pPr lvl="3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公平</a:t>
            </a:r>
            <a:endParaRPr lang="zh-CN" altLang="en-US">
              <a:latin typeface="Times New Roman" panose="02020603050405020304" pitchFamily="18" charset="0"/>
            </a:endParaRPr>
          </a:p>
          <a:p>
            <a:pPr lvl="3" eaLnBrk="1" hangingPunct="1">
              <a:lnSpc>
                <a:spcPct val="90000"/>
              </a:lnSpc>
            </a:pPr>
            <a:r>
              <a:rPr lang="zh-CN" altLang="en-US">
                <a:latin typeface="Arial Narrow" panose="020B0606020202030204" pitchFamily="34" charset="0"/>
              </a:rPr>
              <a:t>平衡</a:t>
            </a:r>
            <a:r>
              <a:rPr lang="zh-CN" altLang="en-US">
                <a:latin typeface="Times New Roman" panose="02020603050405020304" pitchFamily="18" charset="0"/>
              </a:rPr>
              <a:t>资源</a:t>
            </a:r>
            <a:endParaRPr lang="zh-CN" altLang="en-US">
              <a:latin typeface="Times New Roman" panose="02020603050405020304" pitchFamily="18" charset="0"/>
            </a:endParaRPr>
          </a:p>
          <a:p>
            <a:pPr lvl="3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强制优先级</a:t>
            </a:r>
            <a:endParaRPr lang="zh-CN" altLang="en-US"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	  </a:t>
            </a:r>
            <a:r>
              <a:rPr lang="zh-CN" altLang="en-US" dirty="0"/>
              <a:t>调度的类型和模型</a:t>
            </a:r>
            <a:endParaRPr lang="zh-CN" altLang="en-US" dirty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设计调度算法时考虑的因素</a:t>
            </a:r>
            <a:endParaRPr lang="zh-CN" altLang="en-US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应与系统的整个设计目标一致。</a:t>
            </a:r>
            <a:endParaRPr lang="zh-CN" altLang="en-US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系统资源的均衡使用。</a:t>
            </a:r>
            <a:endParaRPr lang="zh-CN" altLang="en-US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平衡系统和用户要求。</a:t>
            </a:r>
            <a:endParaRPr lang="zh-CN" altLang="en-US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       大多数系统都根据用户的需要而采用兼顾某些目标的简单调度算法。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	  </a:t>
            </a:r>
            <a:r>
              <a:rPr lang="zh-CN" altLang="en-US" dirty="0"/>
              <a:t>调度的类型和模型</a:t>
            </a:r>
            <a:endParaRPr lang="zh-CN" altLang="en-US" dirty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调度性能的衡量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批处理系统：平均周转时间或平均带权周转时间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分时或实时系统：平均响应时间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周转时间：</a:t>
            </a:r>
            <a:endParaRPr lang="zh-CN" altLang="en-US" sz="2000" dirty="0">
              <a:solidFill>
                <a:schemeClr val="hlink"/>
              </a:solidFill>
              <a:latin typeface="Arial Narrow" panose="020B0606020202030204" pitchFamily="34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Arial Narrow" panose="020B0606020202030204" pitchFamily="34" charset="0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</a:rPr>
              <a:t>作业</a:t>
            </a:r>
            <a:r>
              <a:rPr lang="en-US" altLang="zh-CN" sz="2400" dirty="0" err="1">
                <a:latin typeface="Arial Narrow" panose="020B0606020202030204" pitchFamily="34" charset="0"/>
              </a:rPr>
              <a:t>i</a:t>
            </a:r>
            <a:r>
              <a:rPr lang="en-US" altLang="zh-CN" sz="2400" dirty="0">
                <a:latin typeface="Arial Narrow" panose="020B0606020202030204" pitchFamily="34" charset="0"/>
              </a:rPr>
              <a:t>.    </a:t>
            </a:r>
            <a:r>
              <a:rPr lang="en-US" altLang="zh-CN" sz="2400" dirty="0" err="1">
                <a:solidFill>
                  <a:schemeClr val="hlink"/>
                </a:solidFill>
                <a:latin typeface="Arial Narrow" panose="020B0606020202030204" pitchFamily="34" charset="0"/>
              </a:rPr>
              <a:t>Ti</a:t>
            </a:r>
            <a:r>
              <a:rPr lang="en-US" altLang="zh-CN" sz="2400" dirty="0">
                <a:solidFill>
                  <a:schemeClr val="hlink"/>
                </a:solidFill>
                <a:latin typeface="Arial Narrow" panose="020B0606020202030204" pitchFamily="34" charset="0"/>
              </a:rPr>
              <a:t> = </a:t>
            </a:r>
            <a:r>
              <a:rPr lang="en-US" altLang="zh-CN" sz="2400" dirty="0" err="1">
                <a:solidFill>
                  <a:schemeClr val="hlink"/>
                </a:solidFill>
                <a:latin typeface="Arial Narrow" panose="020B0606020202030204" pitchFamily="34" charset="0"/>
              </a:rPr>
              <a:t>Tei</a:t>
            </a:r>
            <a:r>
              <a:rPr lang="en-US" altLang="zh-CN" sz="2400" dirty="0">
                <a:solidFill>
                  <a:schemeClr val="hlink"/>
                </a:solidFill>
                <a:latin typeface="Arial Narrow" panose="020B0606020202030204" pitchFamily="34" charset="0"/>
              </a:rPr>
              <a:t> 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zh-CN" sz="2400" dirty="0">
                <a:solidFill>
                  <a:schemeClr val="hlink"/>
                </a:solidFill>
                <a:latin typeface="Arial Narrow" panose="020B0606020202030204" pitchFamily="34" charset="0"/>
              </a:rPr>
              <a:t> </a:t>
            </a:r>
            <a:r>
              <a:rPr lang="en-US" altLang="zh-CN" sz="2400" dirty="0" err="1">
                <a:solidFill>
                  <a:schemeClr val="hlink"/>
                </a:solidFill>
                <a:latin typeface="Arial Narrow" panose="020B0606020202030204" pitchFamily="34" charset="0"/>
              </a:rPr>
              <a:t>Tbi</a:t>
            </a:r>
            <a:r>
              <a:rPr lang="en-US" altLang="zh-CN" sz="2400" dirty="0">
                <a:solidFill>
                  <a:schemeClr val="hlink"/>
                </a:solidFill>
                <a:latin typeface="Arial Narrow" panose="020B0606020202030204" pitchFamily="34" charset="0"/>
              </a:rPr>
              <a:t> = Twi + </a:t>
            </a:r>
            <a:r>
              <a:rPr lang="en-US" altLang="zh-CN" sz="2400" dirty="0" err="1">
                <a:solidFill>
                  <a:schemeClr val="hlink"/>
                </a:solidFill>
                <a:latin typeface="Arial Narrow" panose="020B0606020202030204" pitchFamily="34" charset="0"/>
              </a:rPr>
              <a:t>Tsi</a:t>
            </a:r>
            <a:endParaRPr lang="en-US" altLang="zh-CN" sz="2400" dirty="0">
              <a:solidFill>
                <a:schemeClr val="hlink"/>
              </a:solidFill>
              <a:latin typeface="Arial Narrow" panose="020B0606020202030204" pitchFamily="34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latin typeface="Arial Narrow" panose="020B0606020202030204" pitchFamily="34" charset="0"/>
              </a:rPr>
              <a:t>      </a:t>
            </a:r>
            <a:r>
              <a:rPr lang="en-US" altLang="zh-CN" sz="2400" dirty="0" err="1">
                <a:latin typeface="Arial Narrow" panose="020B0606020202030204" pitchFamily="34" charset="0"/>
              </a:rPr>
              <a:t>Tei</a:t>
            </a:r>
            <a:r>
              <a:rPr lang="en-US" altLang="zh-CN" sz="2400" dirty="0">
                <a:latin typeface="Arial Narrow" panose="020B0606020202030204" pitchFamily="34" charset="0"/>
              </a:rPr>
              <a:t>: </a:t>
            </a:r>
            <a:r>
              <a:rPr lang="zh-CN" altLang="en-US" sz="2400" dirty="0">
                <a:latin typeface="Times New Roman" panose="02020603050405020304" pitchFamily="18" charset="0"/>
              </a:rPr>
              <a:t>完成时间</a:t>
            </a:r>
            <a:r>
              <a:rPr lang="zh-CN" altLang="en-US" sz="2400" dirty="0">
                <a:latin typeface="Arial Narrow" panose="020B0606020202030204" pitchFamily="34" charset="0"/>
              </a:rPr>
              <a:t>         </a:t>
            </a:r>
            <a:r>
              <a:rPr lang="en-US" altLang="zh-CN" sz="2400" dirty="0" err="1">
                <a:latin typeface="Arial Narrow" panose="020B0606020202030204" pitchFamily="34" charset="0"/>
              </a:rPr>
              <a:t>Tbi</a:t>
            </a:r>
            <a:r>
              <a:rPr lang="en-US" altLang="zh-CN" sz="2400" dirty="0">
                <a:latin typeface="Arial Narrow" panose="020B0606020202030204" pitchFamily="34" charset="0"/>
              </a:rPr>
              <a:t>:</a:t>
            </a:r>
            <a:r>
              <a:rPr lang="zh-CN" altLang="en-US" sz="2400" dirty="0">
                <a:latin typeface="Times New Roman" panose="02020603050405020304" pitchFamily="18" charset="0"/>
              </a:rPr>
              <a:t>提交时间</a:t>
            </a:r>
            <a:endParaRPr lang="zh-CN" altLang="en-US" sz="2400" dirty="0">
              <a:latin typeface="Arial Narrow" panose="020B0606020202030204" pitchFamily="34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Arial Narrow" panose="020B0606020202030204" pitchFamily="34" charset="0"/>
              </a:rPr>
              <a:t>      </a:t>
            </a:r>
            <a:r>
              <a:rPr lang="en-US" altLang="zh-CN" sz="2400" dirty="0">
                <a:latin typeface="Arial Narrow" panose="020B0606020202030204" pitchFamily="34" charset="0"/>
              </a:rPr>
              <a:t>Twi</a:t>
            </a:r>
            <a:r>
              <a:rPr lang="zh-CN" altLang="en-US" sz="2400" dirty="0">
                <a:latin typeface="Times New Roman" panose="02020603050405020304" pitchFamily="18" charset="0"/>
              </a:rPr>
              <a:t>：等待时间</a:t>
            </a:r>
            <a:r>
              <a:rPr lang="zh-CN" altLang="en-US" sz="2400" dirty="0">
                <a:latin typeface="Arial Narrow" panose="020B0606020202030204" pitchFamily="34" charset="0"/>
              </a:rPr>
              <a:t>      </a:t>
            </a:r>
            <a:r>
              <a:rPr lang="en-US" altLang="zh-CN" sz="2400" dirty="0" err="1">
                <a:latin typeface="Arial Narrow" panose="020B0606020202030204" pitchFamily="34" charset="0"/>
              </a:rPr>
              <a:t>Tsi</a:t>
            </a:r>
            <a:r>
              <a:rPr lang="zh-CN" altLang="en-US" sz="2400" dirty="0">
                <a:latin typeface="Times New Roman" panose="02020603050405020304" pitchFamily="18" charset="0"/>
              </a:rPr>
              <a:t>：执行时间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有</a:t>
            </a:r>
            <a:r>
              <a:rPr lang="en-US" altLang="zh-CN" sz="2400" dirty="0">
                <a:latin typeface="Arial Narrow" panose="020B0606020202030204" pitchFamily="34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个作业的作业流，其</a:t>
            </a: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平均周转时间</a:t>
            </a:r>
            <a:r>
              <a:rPr lang="zh-CN" altLang="en-US" sz="2400" dirty="0">
                <a:latin typeface="Times New Roman" panose="02020603050405020304" pitchFamily="18" charset="0"/>
              </a:rPr>
              <a:t>：</a:t>
            </a:r>
            <a:endParaRPr lang="zh-CN" altLang="en-US" sz="2400" dirty="0">
              <a:latin typeface="Arial Narrow" panose="020B0606020202030204" pitchFamily="34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  </a:t>
            </a:r>
            <a:r>
              <a:rPr lang="zh-CN" altLang="en-US" sz="2400" dirty="0">
                <a:latin typeface="Arial Narrow" panose="020B0606020202030204" pitchFamily="34" charset="0"/>
              </a:rPr>
              <a:t>        </a:t>
            </a:r>
            <a:r>
              <a:rPr lang="en-US" altLang="zh-CN" sz="2400" dirty="0">
                <a:solidFill>
                  <a:schemeClr val="hlink"/>
                </a:solidFill>
                <a:latin typeface="Arial Narrow" panose="020B0606020202030204" pitchFamily="34" charset="0"/>
              </a:rPr>
              <a:t>T = 1/n [T1 + T2 + 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……</a:t>
            </a:r>
            <a:r>
              <a:rPr lang="en-US" altLang="zh-CN" sz="2400" dirty="0">
                <a:solidFill>
                  <a:schemeClr val="hlink"/>
                </a:solidFill>
                <a:latin typeface="Arial Narrow" panose="020B0606020202030204" pitchFamily="34" charset="0"/>
              </a:rPr>
              <a:t>+ Tn ]</a:t>
            </a:r>
            <a:r>
              <a:rPr lang="en-US" altLang="zh-CN" sz="2400" b="0" dirty="0">
                <a:latin typeface="Arial Narrow" panose="020B0606020202030204" pitchFamily="34" charset="0"/>
              </a:rPr>
              <a:t>     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	  </a:t>
            </a:r>
            <a:r>
              <a:rPr lang="zh-CN" altLang="en-US" dirty="0"/>
              <a:t>调度的类型和模型</a:t>
            </a:r>
            <a:endParaRPr lang="zh-CN" altLang="en-US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366887"/>
            <a:ext cx="8229600" cy="4759276"/>
          </a:xfrm>
        </p:spPr>
        <p:txBody>
          <a:bodyPr/>
          <a:lstStyle/>
          <a:p>
            <a:pPr lvl="2" eaLnBrk="1" hangingPunct="1"/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带权周转时间</a:t>
            </a:r>
            <a:endParaRPr lang="zh-CN" altLang="en-US" dirty="0">
              <a:solidFill>
                <a:schemeClr val="hlink"/>
              </a:solidFill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比较某种调度算法对不同作业流的调度性能。</a:t>
            </a:r>
            <a:endParaRPr lang="zh-CN" altLang="en-US" sz="2400" dirty="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Arial Narrow" panose="020B0606020202030204" pitchFamily="34" charset="0"/>
              </a:rPr>
              <a:t>		</a:t>
            </a:r>
            <a:r>
              <a:rPr lang="en-US" altLang="zh-CN" sz="2400" dirty="0">
                <a:solidFill>
                  <a:schemeClr val="hlink"/>
                </a:solidFill>
                <a:latin typeface="Arial Narrow" panose="020B0606020202030204" pitchFamily="34" charset="0"/>
              </a:rPr>
              <a:t>Wi = </a:t>
            </a:r>
            <a:r>
              <a:rPr lang="en-US" altLang="zh-CN" sz="2400" dirty="0" err="1">
                <a:solidFill>
                  <a:schemeClr val="hlink"/>
                </a:solidFill>
                <a:latin typeface="Arial Narrow" panose="020B0606020202030204" pitchFamily="34" charset="0"/>
              </a:rPr>
              <a:t>Ti</a:t>
            </a:r>
            <a:r>
              <a:rPr lang="en-US" altLang="zh-CN" sz="2400" dirty="0">
                <a:solidFill>
                  <a:schemeClr val="hlink"/>
                </a:solidFill>
                <a:latin typeface="Arial Narrow" panose="020B0606020202030204" pitchFamily="34" charset="0"/>
              </a:rPr>
              <a:t>/</a:t>
            </a:r>
            <a:r>
              <a:rPr lang="en-US" altLang="zh-CN" sz="2400" dirty="0" err="1">
                <a:solidFill>
                  <a:schemeClr val="hlink"/>
                </a:solidFill>
                <a:latin typeface="Arial Narrow" panose="020B0606020202030204" pitchFamily="34" charset="0"/>
              </a:rPr>
              <a:t>Tsi</a:t>
            </a:r>
            <a:r>
              <a:rPr lang="en-US" altLang="zh-CN" sz="2400" dirty="0">
                <a:solidFill>
                  <a:schemeClr val="hlink"/>
                </a:solidFill>
                <a:latin typeface="Arial Narrow" panose="020B0606020202030204" pitchFamily="34" charset="0"/>
              </a:rPr>
              <a:t> = Twi/</a:t>
            </a:r>
            <a:r>
              <a:rPr lang="en-US" altLang="zh-CN" sz="2400" dirty="0" err="1">
                <a:solidFill>
                  <a:schemeClr val="hlink"/>
                </a:solidFill>
                <a:latin typeface="Arial Narrow" panose="020B0606020202030204" pitchFamily="34" charset="0"/>
              </a:rPr>
              <a:t>Tsi</a:t>
            </a:r>
            <a:r>
              <a:rPr lang="en-US" altLang="zh-CN" sz="2400" dirty="0">
                <a:solidFill>
                  <a:schemeClr val="hlink"/>
                </a:solidFill>
                <a:latin typeface="Arial Narrow" panose="020B0606020202030204" pitchFamily="34" charset="0"/>
              </a:rPr>
              <a:t> + 1</a:t>
            </a:r>
            <a:endParaRPr lang="en-US" altLang="zh-CN" sz="2400" dirty="0">
              <a:solidFill>
                <a:schemeClr val="hlink"/>
              </a:solidFill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平均带权周转时间：</a:t>
            </a:r>
            <a:endParaRPr lang="zh-CN" altLang="en-US" sz="2400" dirty="0">
              <a:solidFill>
                <a:schemeClr val="hlink"/>
              </a:solidFill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  </a:t>
            </a:r>
            <a:r>
              <a:rPr lang="zh-CN" altLang="en-US" sz="2400" dirty="0">
                <a:latin typeface="Arial Narrow" panose="020B0606020202030204" pitchFamily="34" charset="0"/>
              </a:rPr>
              <a:t>		</a:t>
            </a:r>
            <a:r>
              <a:rPr lang="en-US" altLang="zh-CN" sz="2400" dirty="0">
                <a:solidFill>
                  <a:schemeClr val="hlink"/>
                </a:solidFill>
                <a:latin typeface="Arial Narrow" panose="020B0606020202030204" pitchFamily="34" charset="0"/>
              </a:rPr>
              <a:t>W = 1/n [W1 + w2 + 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……</a:t>
            </a:r>
            <a:r>
              <a:rPr lang="en-US" altLang="zh-CN" sz="2400" dirty="0">
                <a:solidFill>
                  <a:schemeClr val="hlink"/>
                </a:solidFill>
                <a:latin typeface="Arial Narrow" panose="020B0606020202030204" pitchFamily="34" charset="0"/>
              </a:rPr>
              <a:t> + </a:t>
            </a:r>
            <a:r>
              <a:rPr lang="en-US" altLang="zh-CN" sz="2400" dirty="0" err="1">
                <a:solidFill>
                  <a:schemeClr val="hlink"/>
                </a:solidFill>
                <a:latin typeface="Arial Narrow" panose="020B0606020202030204" pitchFamily="34" charset="0"/>
              </a:rPr>
              <a:t>Wn</a:t>
            </a:r>
            <a:r>
              <a:rPr lang="en-US" altLang="zh-CN" sz="2400" dirty="0">
                <a:solidFill>
                  <a:schemeClr val="hlink"/>
                </a:solidFill>
                <a:latin typeface="Arial Narrow" panose="020B0606020202030204" pitchFamily="34" charset="0"/>
              </a:rPr>
              <a:t> ]</a:t>
            </a:r>
            <a:endParaRPr lang="en-US" altLang="zh-CN" sz="2400" dirty="0">
              <a:solidFill>
                <a:schemeClr val="hlink"/>
              </a:solidFill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         </a:t>
            </a:r>
            <a:r>
              <a:rPr lang="zh-CN" altLang="en-US" sz="2400" dirty="0">
                <a:latin typeface="Times New Roman" panose="02020603050405020304" pitchFamily="18" charset="0"/>
              </a:rPr>
              <a:t>一般，总是</a:t>
            </a:r>
            <a:r>
              <a:rPr lang="en-US" altLang="zh-CN" sz="2400" dirty="0">
                <a:latin typeface="Arial Narrow" panose="020B0606020202030204" pitchFamily="34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或</a:t>
            </a:r>
            <a:r>
              <a:rPr lang="en-US" altLang="zh-CN" sz="2400" dirty="0">
                <a:latin typeface="Arial Narrow" panose="020B0606020202030204" pitchFamily="34" charset="0"/>
              </a:rPr>
              <a:t>W</a:t>
            </a:r>
            <a:r>
              <a:rPr lang="zh-CN" altLang="en-US" sz="2400" dirty="0">
                <a:latin typeface="Times New Roman" panose="02020603050405020304" pitchFamily="18" charset="0"/>
              </a:rPr>
              <a:t>小的作业被选中，因为这样资源利用率较高，用户也满意。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000" dirty="0">
                <a:latin typeface="Times New Roman" panose="02020603050405020304" pitchFamily="18" charset="0"/>
              </a:rPr>
              <a:t>响应时间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000" dirty="0">
                <a:latin typeface="Times New Roman" panose="02020603050405020304" pitchFamily="18" charset="0"/>
              </a:rPr>
              <a:t>截止完成时间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	  </a:t>
            </a:r>
            <a:r>
              <a:rPr lang="zh-CN" altLang="en-US" dirty="0"/>
              <a:t>调度的类型和模型</a:t>
            </a:r>
            <a:endParaRPr lang="zh-CN" altLang="en-US" dirty="0"/>
          </a:p>
        </p:txBody>
      </p:sp>
      <p:graphicFrame>
        <p:nvGraphicFramePr>
          <p:cNvPr id="17487" name="Group 79"/>
          <p:cNvGraphicFramePr>
            <a:graphicFrameLocks noGrp="1"/>
          </p:cNvGraphicFramePr>
          <p:nvPr>
            <p:ph idx="1"/>
          </p:nvPr>
        </p:nvGraphicFramePr>
        <p:xfrm>
          <a:off x="457198" y="2059781"/>
          <a:ext cx="8229602" cy="2738438"/>
        </p:xfrm>
        <a:graphic>
          <a:graphicData uri="http://schemas.openxmlformats.org/drawingml/2006/table">
            <a:tbl>
              <a:tblPr/>
              <a:tblGrid>
                <a:gridCol w="1178425"/>
                <a:gridCol w="1169618"/>
                <a:gridCol w="1178426"/>
                <a:gridCol w="1176664"/>
                <a:gridCol w="1178425"/>
                <a:gridCol w="1169618"/>
                <a:gridCol w="1178426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作业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1461" marR="1014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Tbi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52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Tsi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52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开始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完成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Ti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Wi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01461" marR="1014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52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2. 00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52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2. 00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1. 00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01461" marR="1014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30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52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0. 50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52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30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2. 00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4. 00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01461" marR="1014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9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52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0. 10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52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30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36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1. 6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16. 00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01461" marR="1014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9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30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52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0. 20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52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36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48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1. 3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6. 5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6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199" y="1287388"/>
            <a:ext cx="8686801" cy="4908868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例：有四个作业，它们的提交，运行，完成情况如下：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800" dirty="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dirty="0">
                <a:solidFill>
                  <a:schemeClr val="folHlink"/>
                </a:solidFill>
                <a:latin typeface="Arial Narrow" panose="020B0606020202030204" pitchFamily="34" charset="0"/>
              </a:rPr>
              <a:t>	 </a:t>
            </a:r>
            <a:endParaRPr lang="zh-CN" altLang="en-US" sz="2800" dirty="0">
              <a:solidFill>
                <a:schemeClr val="folHlink"/>
              </a:solidFill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800" dirty="0">
              <a:solidFill>
                <a:schemeClr val="folHlink"/>
              </a:solidFill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dirty="0">
                <a:solidFill>
                  <a:schemeClr val="folHlink"/>
                </a:solidFill>
                <a:latin typeface="Arial Narrow" panose="020B0606020202030204" pitchFamily="34" charset="0"/>
              </a:rPr>
              <a:t>	</a:t>
            </a:r>
            <a:endParaRPr lang="zh-CN" altLang="en-US" sz="2800" dirty="0">
              <a:solidFill>
                <a:schemeClr val="folHlink"/>
              </a:solidFill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平均周转时间</a:t>
            </a:r>
            <a:r>
              <a:rPr lang="zh-CN" altLang="en-US" sz="2400" dirty="0">
                <a:latin typeface="Arial Narrow" panose="020B0606020202030204" pitchFamily="34" charset="0"/>
              </a:rPr>
              <a:t>   </a:t>
            </a:r>
            <a:r>
              <a:rPr lang="en-US" altLang="zh-CN" sz="2400" dirty="0">
                <a:latin typeface="Arial Narrow" panose="020B0606020202030204" pitchFamily="34" charset="0"/>
              </a:rPr>
              <a:t>T = 6.9/4 = 1.725(</a:t>
            </a:r>
            <a:r>
              <a:rPr lang="zh-CN" altLang="en-US" sz="2400" dirty="0">
                <a:latin typeface="Times New Roman" panose="02020603050405020304" pitchFamily="18" charset="0"/>
              </a:rPr>
              <a:t>小时</a:t>
            </a:r>
            <a:r>
              <a:rPr lang="en-US" altLang="zh-CN" sz="2400" dirty="0">
                <a:latin typeface="Arial Narrow" panose="020B0606020202030204" pitchFamily="34" charset="0"/>
              </a:rPr>
              <a:t>)</a:t>
            </a:r>
            <a:endParaRPr lang="en-US" altLang="zh-CN" sz="2400" dirty="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平均带权周转时间</a:t>
            </a:r>
            <a:r>
              <a:rPr lang="zh-CN" altLang="en-US" sz="2400" dirty="0">
                <a:latin typeface="Arial Narrow" panose="020B0606020202030204" pitchFamily="34" charset="0"/>
              </a:rPr>
              <a:t>   </a:t>
            </a:r>
            <a:r>
              <a:rPr lang="en-US" altLang="zh-CN" sz="2400" dirty="0">
                <a:latin typeface="Arial Narrow" panose="020B0606020202030204" pitchFamily="34" charset="0"/>
              </a:rPr>
              <a:t>W = 27.5/4 = 6.875</a:t>
            </a:r>
            <a:endParaRPr lang="en-US" altLang="zh-CN"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3.2	     </a:t>
            </a:r>
            <a:r>
              <a:rPr lang="zh-CN" altLang="en-US" sz="4000" dirty="0"/>
              <a:t>进程</a:t>
            </a:r>
            <a:r>
              <a:rPr lang="zh-CN" altLang="en-US" sz="4000" dirty="0">
                <a:latin typeface="Times New Roman" panose="02020603050405020304" pitchFamily="18" charset="0"/>
              </a:rPr>
              <a:t>调度算法</a:t>
            </a:r>
            <a:endParaRPr lang="zh-CN" altLang="en-US" sz="4000" dirty="0"/>
          </a:p>
        </p:txBody>
      </p:sp>
      <p:sp>
        <p:nvSpPr>
          <p:cNvPr id="1638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先来先服务调度算法（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FCFS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）</a:t>
            </a:r>
            <a:endParaRPr lang="zh-CN" altLang="en-US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>
                <a:solidFill>
                  <a:schemeClr val="hlink"/>
                </a:solidFill>
              </a:rPr>
              <a:t>First-Come-First-Served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)</a:t>
            </a:r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原理：根据进程到达时间的顺序进行调度</a:t>
            </a:r>
            <a:endParaRPr lang="zh-CN" altLang="en-US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特点：</a:t>
            </a:r>
            <a:r>
              <a:rPr lang="zh-CN" altLang="en-US" sz="2800">
                <a:latin typeface="Times New Roman" panose="02020603050405020304" pitchFamily="18" charset="0"/>
              </a:rPr>
              <a:t>利于长作业，利于</a:t>
            </a:r>
            <a:r>
              <a:rPr lang="en-US" altLang="zh-CN" sz="2800">
                <a:latin typeface="Arial Narrow" panose="020B0606020202030204" pitchFamily="34" charset="0"/>
              </a:rPr>
              <a:t>CPU </a:t>
            </a:r>
            <a:r>
              <a:rPr lang="zh-CN" altLang="en-US" sz="2800">
                <a:latin typeface="Times New Roman" panose="02020603050405020304" pitchFamily="18" charset="0"/>
              </a:rPr>
              <a:t>繁忙型的作业。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761" name="Group 217"/>
          <p:cNvGraphicFramePr>
            <a:graphicFrameLocks noGrp="1"/>
          </p:cNvGraphicFramePr>
          <p:nvPr>
            <p:ph idx="4294967295"/>
          </p:nvPr>
        </p:nvGraphicFramePr>
        <p:xfrm>
          <a:off x="457200" y="2503488"/>
          <a:ext cx="8229600" cy="1895476"/>
        </p:xfrm>
        <a:graphic>
          <a:graphicData uri="http://schemas.openxmlformats.org/drawingml/2006/table">
            <a:tbl>
              <a:tblPr/>
              <a:tblGrid>
                <a:gridCol w="2364693"/>
                <a:gridCol w="928708"/>
                <a:gridCol w="864323"/>
                <a:gridCol w="952121"/>
                <a:gridCol w="868224"/>
                <a:gridCol w="1125766"/>
                <a:gridCol w="1125765"/>
              </a:tblGrid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平均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到达时间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服务时间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完成时间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18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周转时间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8.6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带权周转时间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1.17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2.25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2.4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2.56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365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-100013"/>
            <a:ext cx="5184775" cy="2578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6636" name="Text Box 92"/>
          <p:cNvSpPr txBox="1">
            <a:spLocks noChangeArrowheads="1"/>
          </p:cNvSpPr>
          <p:nvPr/>
        </p:nvSpPr>
        <p:spPr bwMode="auto">
          <a:xfrm>
            <a:off x="1372870" y="6084887"/>
            <a:ext cx="95567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  A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36638" name="Text Box 94"/>
          <p:cNvSpPr txBox="1">
            <a:spLocks noChangeArrowheads="1"/>
          </p:cNvSpPr>
          <p:nvPr/>
        </p:nvSpPr>
        <p:spPr bwMode="auto">
          <a:xfrm>
            <a:off x="2309495" y="5724525"/>
            <a:ext cx="180022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  B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36639" name="Text Box 95"/>
          <p:cNvSpPr txBox="1">
            <a:spLocks noChangeArrowheads="1"/>
          </p:cNvSpPr>
          <p:nvPr/>
        </p:nvSpPr>
        <p:spPr bwMode="auto">
          <a:xfrm>
            <a:off x="4109720" y="5364162"/>
            <a:ext cx="1223963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  C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36640" name="Text Box 96"/>
          <p:cNvSpPr txBox="1">
            <a:spLocks noChangeArrowheads="1"/>
          </p:cNvSpPr>
          <p:nvPr/>
        </p:nvSpPr>
        <p:spPr bwMode="auto">
          <a:xfrm>
            <a:off x="5333683" y="4932362"/>
            <a:ext cx="1512887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  D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36641" name="Text Box 97"/>
          <p:cNvSpPr txBox="1">
            <a:spLocks noChangeArrowheads="1"/>
          </p:cNvSpPr>
          <p:nvPr/>
        </p:nvSpPr>
        <p:spPr bwMode="auto">
          <a:xfrm>
            <a:off x="6846570" y="4498975"/>
            <a:ext cx="647700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 E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grpSp>
        <p:nvGrpSpPr>
          <p:cNvPr id="236724" name="Group 180"/>
          <p:cNvGrpSpPr/>
          <p:nvPr/>
        </p:nvGrpSpPr>
        <p:grpSpPr bwMode="auto">
          <a:xfrm>
            <a:off x="1228408" y="6442075"/>
            <a:ext cx="6454775" cy="415925"/>
            <a:chOff x="793" y="3486"/>
            <a:chExt cx="4066" cy="262"/>
          </a:xfrm>
        </p:grpSpPr>
        <p:sp>
          <p:nvSpPr>
            <p:cNvPr id="17501" name="Rectangle 181"/>
            <p:cNvSpPr>
              <a:spLocks noChangeArrowheads="1"/>
            </p:cNvSpPr>
            <p:nvPr/>
          </p:nvSpPr>
          <p:spPr bwMode="auto">
            <a:xfrm>
              <a:off x="793" y="3486"/>
              <a:ext cx="19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0</a:t>
              </a:r>
              <a:endPara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  <p:sp>
          <p:nvSpPr>
            <p:cNvPr id="17502" name="Rectangle 182"/>
            <p:cNvSpPr>
              <a:spLocks noChangeArrowheads="1"/>
            </p:cNvSpPr>
            <p:nvPr/>
          </p:nvSpPr>
          <p:spPr bwMode="auto">
            <a:xfrm>
              <a:off x="1753" y="3500"/>
              <a:ext cx="19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5</a:t>
              </a:r>
              <a:endPara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  <p:sp>
          <p:nvSpPr>
            <p:cNvPr id="17503" name="Rectangle 183"/>
            <p:cNvSpPr>
              <a:spLocks noChangeArrowheads="1"/>
            </p:cNvSpPr>
            <p:nvPr/>
          </p:nvSpPr>
          <p:spPr bwMode="auto">
            <a:xfrm>
              <a:off x="2713" y="3486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10</a:t>
              </a:r>
              <a:endPara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  <p:sp>
          <p:nvSpPr>
            <p:cNvPr id="17504" name="Rectangle 184"/>
            <p:cNvSpPr>
              <a:spLocks noChangeArrowheads="1"/>
            </p:cNvSpPr>
            <p:nvPr/>
          </p:nvSpPr>
          <p:spPr bwMode="auto">
            <a:xfrm>
              <a:off x="3625" y="3486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15</a:t>
              </a:r>
              <a:endPara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  <p:sp>
          <p:nvSpPr>
            <p:cNvPr id="17505" name="Rectangle 185"/>
            <p:cNvSpPr>
              <a:spLocks noChangeArrowheads="1"/>
            </p:cNvSpPr>
            <p:nvPr/>
          </p:nvSpPr>
          <p:spPr bwMode="auto">
            <a:xfrm>
              <a:off x="4585" y="3486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20</a:t>
              </a:r>
              <a:endPara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</p:grpSp>
      <p:grpSp>
        <p:nvGrpSpPr>
          <p:cNvPr id="236730" name="Group 186"/>
          <p:cNvGrpSpPr/>
          <p:nvPr/>
        </p:nvGrpSpPr>
        <p:grpSpPr bwMode="auto">
          <a:xfrm>
            <a:off x="1372870" y="4570412"/>
            <a:ext cx="6129338" cy="1920875"/>
            <a:chOff x="884" y="2274"/>
            <a:chExt cx="3861" cy="1119"/>
          </a:xfrm>
        </p:grpSpPr>
        <p:sp>
          <p:nvSpPr>
            <p:cNvPr id="17479" name="Line 187"/>
            <p:cNvSpPr>
              <a:spLocks noChangeShapeType="1"/>
            </p:cNvSpPr>
            <p:nvPr/>
          </p:nvSpPr>
          <p:spPr bwMode="auto">
            <a:xfrm flipV="1">
              <a:off x="884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7480" name="Line 188"/>
            <p:cNvSpPr>
              <a:spLocks noChangeShapeType="1"/>
            </p:cNvSpPr>
            <p:nvPr/>
          </p:nvSpPr>
          <p:spPr bwMode="auto">
            <a:xfrm flipV="1">
              <a:off x="1077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7481" name="Line 189"/>
            <p:cNvSpPr>
              <a:spLocks noChangeShapeType="1"/>
            </p:cNvSpPr>
            <p:nvPr/>
          </p:nvSpPr>
          <p:spPr bwMode="auto">
            <a:xfrm flipV="1">
              <a:off x="1270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7482" name="Line 190"/>
            <p:cNvSpPr>
              <a:spLocks noChangeShapeType="1"/>
            </p:cNvSpPr>
            <p:nvPr/>
          </p:nvSpPr>
          <p:spPr bwMode="auto">
            <a:xfrm flipV="1">
              <a:off x="1463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7483" name="Line 191"/>
            <p:cNvSpPr>
              <a:spLocks noChangeShapeType="1"/>
            </p:cNvSpPr>
            <p:nvPr/>
          </p:nvSpPr>
          <p:spPr bwMode="auto">
            <a:xfrm flipV="1">
              <a:off x="1656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7484" name="Line 192"/>
            <p:cNvSpPr>
              <a:spLocks noChangeShapeType="1"/>
            </p:cNvSpPr>
            <p:nvPr/>
          </p:nvSpPr>
          <p:spPr bwMode="auto">
            <a:xfrm flipV="1">
              <a:off x="1849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7485" name="Line 193"/>
            <p:cNvSpPr>
              <a:spLocks noChangeShapeType="1"/>
            </p:cNvSpPr>
            <p:nvPr/>
          </p:nvSpPr>
          <p:spPr bwMode="auto">
            <a:xfrm flipV="1">
              <a:off x="2042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7486" name="Line 194"/>
            <p:cNvSpPr>
              <a:spLocks noChangeShapeType="1"/>
            </p:cNvSpPr>
            <p:nvPr/>
          </p:nvSpPr>
          <p:spPr bwMode="auto">
            <a:xfrm flipV="1">
              <a:off x="2235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7487" name="Line 195"/>
            <p:cNvSpPr>
              <a:spLocks noChangeShapeType="1"/>
            </p:cNvSpPr>
            <p:nvPr/>
          </p:nvSpPr>
          <p:spPr bwMode="auto">
            <a:xfrm flipV="1">
              <a:off x="2428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7488" name="Line 196"/>
            <p:cNvSpPr>
              <a:spLocks noChangeShapeType="1"/>
            </p:cNvSpPr>
            <p:nvPr/>
          </p:nvSpPr>
          <p:spPr bwMode="auto">
            <a:xfrm flipV="1">
              <a:off x="2621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7489" name="Line 197"/>
            <p:cNvSpPr>
              <a:spLocks noChangeShapeType="1"/>
            </p:cNvSpPr>
            <p:nvPr/>
          </p:nvSpPr>
          <p:spPr bwMode="auto">
            <a:xfrm flipV="1">
              <a:off x="2815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7490" name="Line 198"/>
            <p:cNvSpPr>
              <a:spLocks noChangeShapeType="1"/>
            </p:cNvSpPr>
            <p:nvPr/>
          </p:nvSpPr>
          <p:spPr bwMode="auto">
            <a:xfrm flipV="1">
              <a:off x="3008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7491" name="Line 199"/>
            <p:cNvSpPr>
              <a:spLocks noChangeShapeType="1"/>
            </p:cNvSpPr>
            <p:nvPr/>
          </p:nvSpPr>
          <p:spPr bwMode="auto">
            <a:xfrm flipV="1">
              <a:off x="3201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7492" name="Line 200"/>
            <p:cNvSpPr>
              <a:spLocks noChangeShapeType="1"/>
            </p:cNvSpPr>
            <p:nvPr/>
          </p:nvSpPr>
          <p:spPr bwMode="auto">
            <a:xfrm flipV="1">
              <a:off x="3394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7493" name="Line 201"/>
            <p:cNvSpPr>
              <a:spLocks noChangeShapeType="1"/>
            </p:cNvSpPr>
            <p:nvPr/>
          </p:nvSpPr>
          <p:spPr bwMode="auto">
            <a:xfrm flipV="1">
              <a:off x="3587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7494" name="Line 202"/>
            <p:cNvSpPr>
              <a:spLocks noChangeShapeType="1"/>
            </p:cNvSpPr>
            <p:nvPr/>
          </p:nvSpPr>
          <p:spPr bwMode="auto">
            <a:xfrm flipV="1">
              <a:off x="3780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7495" name="Line 203"/>
            <p:cNvSpPr>
              <a:spLocks noChangeShapeType="1"/>
            </p:cNvSpPr>
            <p:nvPr/>
          </p:nvSpPr>
          <p:spPr bwMode="auto">
            <a:xfrm flipV="1">
              <a:off x="3973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7496" name="Line 204"/>
            <p:cNvSpPr>
              <a:spLocks noChangeShapeType="1"/>
            </p:cNvSpPr>
            <p:nvPr/>
          </p:nvSpPr>
          <p:spPr bwMode="auto">
            <a:xfrm flipV="1">
              <a:off x="4166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7497" name="Line 205"/>
            <p:cNvSpPr>
              <a:spLocks noChangeShapeType="1"/>
            </p:cNvSpPr>
            <p:nvPr/>
          </p:nvSpPr>
          <p:spPr bwMode="auto">
            <a:xfrm flipV="1">
              <a:off x="4359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7498" name="Line 206"/>
            <p:cNvSpPr>
              <a:spLocks noChangeShapeType="1"/>
            </p:cNvSpPr>
            <p:nvPr/>
          </p:nvSpPr>
          <p:spPr bwMode="auto">
            <a:xfrm flipV="1">
              <a:off x="4552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7499" name="Line 207"/>
            <p:cNvSpPr>
              <a:spLocks noChangeShapeType="1"/>
            </p:cNvSpPr>
            <p:nvPr/>
          </p:nvSpPr>
          <p:spPr bwMode="auto">
            <a:xfrm flipV="1">
              <a:off x="4745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7500" name="Line 208"/>
            <p:cNvSpPr>
              <a:spLocks noChangeShapeType="1"/>
            </p:cNvSpPr>
            <p:nvPr/>
          </p:nvSpPr>
          <p:spPr bwMode="auto">
            <a:xfrm>
              <a:off x="889" y="3393"/>
              <a:ext cx="38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17478" name="Text Box 218"/>
          <p:cNvSpPr txBox="1">
            <a:spLocks noChangeArrowheads="1"/>
          </p:cNvSpPr>
          <p:nvPr/>
        </p:nvSpPr>
        <p:spPr bwMode="auto">
          <a:xfrm>
            <a:off x="370523" y="297815"/>
            <a:ext cx="1152525" cy="557213"/>
          </a:xfrm>
          <a:prstGeom prst="rect">
            <a:avLst/>
          </a:prstGeom>
          <a:noFill/>
          <a:ln w="38100" cmpd="dbl">
            <a:solidFill>
              <a:srgbClr val="00336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hlink"/>
                </a:solidFill>
                <a:cs typeface="宋体" panose="02010600030101010101" pitchFamily="2" charset="-122"/>
              </a:rPr>
              <a:t>FCFS</a:t>
            </a:r>
            <a:endParaRPr lang="en-US" altLang="zh-CN" sz="2800">
              <a:solidFill>
                <a:schemeClr val="hlink"/>
              </a:solidFill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6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6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6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6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6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6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6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6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6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6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6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6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6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6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6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636" grpId="0" animBg="1"/>
      <p:bldP spid="236638" grpId="0" animBg="1"/>
      <p:bldP spid="236639" grpId="0" animBg="1"/>
      <p:bldP spid="236640" grpId="0" animBg="1"/>
      <p:bldP spid="2366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	     </a:t>
            </a:r>
            <a:r>
              <a:rPr lang="zh-CN" altLang="en-US" dirty="0"/>
              <a:t>进程调度算法</a:t>
            </a:r>
            <a:endParaRPr lang="zh-CN" altLang="en-US" dirty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最短作业（进程）优先调度算法（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SPN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）</a:t>
            </a:r>
            <a:endParaRPr lang="en-US" altLang="zh-CN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hlink"/>
                </a:solidFill>
                <a:latin typeface="Arial Narrow" panose="020B0606020202030204" pitchFamily="34" charset="0"/>
              </a:rPr>
              <a:t>  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（ </a:t>
            </a:r>
            <a:r>
              <a:rPr lang="en-US" altLang="zh-CN" sz="3200" dirty="0">
                <a:solidFill>
                  <a:schemeClr val="hlink"/>
                </a:solidFill>
              </a:rPr>
              <a:t>Shortest Process Next</a:t>
            </a:r>
            <a:r>
              <a:rPr lang="en-US" altLang="zh-CN" dirty="0">
                <a:solidFill>
                  <a:schemeClr val="hlink"/>
                </a:solidFill>
                <a:latin typeface="Arial Narrow" panose="020B0606020202030204" pitchFamily="34" charset="0"/>
              </a:rPr>
              <a:t> 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006666"/>
                </a:solidFill>
                <a:latin typeface="Arial Narrow" panose="020B0606020202030204" pitchFamily="34" charset="0"/>
              </a:rPr>
              <a:t>原理：选取</a:t>
            </a:r>
            <a:r>
              <a:rPr lang="zh-CN" altLang="en-US" dirty="0">
                <a:solidFill>
                  <a:srgbClr val="006666"/>
                </a:solidFill>
                <a:latin typeface="Times New Roman" panose="02020603050405020304" pitchFamily="18" charset="0"/>
              </a:rPr>
              <a:t>估计运行时间最短的进程。</a:t>
            </a:r>
            <a:endParaRPr lang="en-US" altLang="zh-CN" dirty="0">
              <a:solidFill>
                <a:srgbClr val="006666"/>
              </a:solidFill>
              <a:latin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优点：</a:t>
            </a:r>
            <a:r>
              <a:rPr lang="en-US" altLang="zh-CN" sz="2800" dirty="0">
                <a:latin typeface="Arial Narrow" panose="020B0606020202030204" pitchFamily="34" charset="0"/>
              </a:rPr>
              <a:t>SPN</a:t>
            </a:r>
            <a:r>
              <a:rPr lang="zh-CN" altLang="en-US" sz="2800" dirty="0">
                <a:latin typeface="Times New Roman" panose="02020603050405020304" pitchFamily="18" charset="0"/>
              </a:rPr>
              <a:t>能有效地降低作业的平均等待时间和提高系统吞吐量。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缺点：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lvl="2" eaLnBrk="1" hangingPunct="1"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对长作业不利；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2" eaLnBrk="1" hangingPunct="1"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不能保证紧迫性作业或进程会得到及时处理；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2" eaLnBrk="1" hangingPunct="1"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不一定能真正做到短作业优先。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809" name="Group 97"/>
          <p:cNvGraphicFramePr>
            <a:graphicFrameLocks noGrp="1"/>
          </p:cNvGraphicFramePr>
          <p:nvPr>
            <p:ph idx="4294967295"/>
          </p:nvPr>
        </p:nvGraphicFramePr>
        <p:xfrm>
          <a:off x="674686" y="2502693"/>
          <a:ext cx="8229600" cy="1895476"/>
        </p:xfrm>
        <a:graphic>
          <a:graphicData uri="http://schemas.openxmlformats.org/drawingml/2006/table">
            <a:tbl>
              <a:tblPr/>
              <a:tblGrid>
                <a:gridCol w="2364693"/>
                <a:gridCol w="928708"/>
                <a:gridCol w="864323"/>
                <a:gridCol w="952121"/>
                <a:gridCol w="868224"/>
                <a:gridCol w="1125766"/>
                <a:gridCol w="1125765"/>
              </a:tblGrid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平均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到达时间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服务时间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完成时间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周转时间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7.6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带权周转时间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1.17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2.75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2.8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1.5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1.84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437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-100013"/>
            <a:ext cx="5184775" cy="2578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3715" name="Text Box 3"/>
          <p:cNvSpPr txBox="1">
            <a:spLocks noChangeArrowheads="1"/>
          </p:cNvSpPr>
          <p:nvPr/>
        </p:nvSpPr>
        <p:spPr bwMode="auto">
          <a:xfrm>
            <a:off x="1417636" y="6084887"/>
            <a:ext cx="95567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  A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2354261" y="5724525"/>
            <a:ext cx="180022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  B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4154486" y="4570412"/>
            <a:ext cx="647700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 E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43718" name="Text Box 6"/>
          <p:cNvSpPr txBox="1">
            <a:spLocks noChangeArrowheads="1"/>
          </p:cNvSpPr>
          <p:nvPr/>
        </p:nvSpPr>
        <p:spPr bwMode="auto">
          <a:xfrm>
            <a:off x="4802186" y="5362575"/>
            <a:ext cx="1223963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  C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43719" name="Text Box 7"/>
          <p:cNvSpPr txBox="1">
            <a:spLocks noChangeArrowheads="1"/>
          </p:cNvSpPr>
          <p:nvPr/>
        </p:nvSpPr>
        <p:spPr bwMode="auto">
          <a:xfrm>
            <a:off x="6026149" y="4884737"/>
            <a:ext cx="1512887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 D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grpSp>
        <p:nvGrpSpPr>
          <p:cNvPr id="243778" name="Group 66"/>
          <p:cNvGrpSpPr/>
          <p:nvPr/>
        </p:nvGrpSpPr>
        <p:grpSpPr bwMode="auto">
          <a:xfrm>
            <a:off x="1273174" y="6442075"/>
            <a:ext cx="6454775" cy="415925"/>
            <a:chOff x="793" y="3486"/>
            <a:chExt cx="4066" cy="262"/>
          </a:xfrm>
        </p:grpSpPr>
        <p:sp>
          <p:nvSpPr>
            <p:cNvPr id="19549" name="Rectangle 67"/>
            <p:cNvSpPr>
              <a:spLocks noChangeArrowheads="1"/>
            </p:cNvSpPr>
            <p:nvPr/>
          </p:nvSpPr>
          <p:spPr bwMode="auto">
            <a:xfrm>
              <a:off x="793" y="3486"/>
              <a:ext cx="19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0</a:t>
              </a:r>
              <a:endPara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  <p:sp>
          <p:nvSpPr>
            <p:cNvPr id="19550" name="Rectangle 68"/>
            <p:cNvSpPr>
              <a:spLocks noChangeArrowheads="1"/>
            </p:cNvSpPr>
            <p:nvPr/>
          </p:nvSpPr>
          <p:spPr bwMode="auto">
            <a:xfrm>
              <a:off x="1753" y="3500"/>
              <a:ext cx="19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5</a:t>
              </a:r>
              <a:endPara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  <p:sp>
          <p:nvSpPr>
            <p:cNvPr id="19551" name="Rectangle 69"/>
            <p:cNvSpPr>
              <a:spLocks noChangeArrowheads="1"/>
            </p:cNvSpPr>
            <p:nvPr/>
          </p:nvSpPr>
          <p:spPr bwMode="auto">
            <a:xfrm>
              <a:off x="2713" y="3486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10</a:t>
              </a:r>
              <a:endPara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  <p:sp>
          <p:nvSpPr>
            <p:cNvPr id="19552" name="Rectangle 70"/>
            <p:cNvSpPr>
              <a:spLocks noChangeArrowheads="1"/>
            </p:cNvSpPr>
            <p:nvPr/>
          </p:nvSpPr>
          <p:spPr bwMode="auto">
            <a:xfrm>
              <a:off x="3625" y="3486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15</a:t>
              </a:r>
              <a:endPara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  <p:sp>
          <p:nvSpPr>
            <p:cNvPr id="19553" name="Rectangle 71"/>
            <p:cNvSpPr>
              <a:spLocks noChangeArrowheads="1"/>
            </p:cNvSpPr>
            <p:nvPr/>
          </p:nvSpPr>
          <p:spPr bwMode="auto">
            <a:xfrm>
              <a:off x="4585" y="3486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20</a:t>
              </a:r>
              <a:endPara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</p:grpSp>
      <p:grpSp>
        <p:nvGrpSpPr>
          <p:cNvPr id="243784" name="Group 72"/>
          <p:cNvGrpSpPr/>
          <p:nvPr/>
        </p:nvGrpSpPr>
        <p:grpSpPr bwMode="auto">
          <a:xfrm>
            <a:off x="1417636" y="4570412"/>
            <a:ext cx="6129338" cy="1920875"/>
            <a:chOff x="884" y="2274"/>
            <a:chExt cx="3861" cy="1119"/>
          </a:xfrm>
        </p:grpSpPr>
        <p:sp>
          <p:nvSpPr>
            <p:cNvPr id="19527" name="Line 73"/>
            <p:cNvSpPr>
              <a:spLocks noChangeShapeType="1"/>
            </p:cNvSpPr>
            <p:nvPr/>
          </p:nvSpPr>
          <p:spPr bwMode="auto">
            <a:xfrm flipV="1">
              <a:off x="884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9528" name="Line 74"/>
            <p:cNvSpPr>
              <a:spLocks noChangeShapeType="1"/>
            </p:cNvSpPr>
            <p:nvPr/>
          </p:nvSpPr>
          <p:spPr bwMode="auto">
            <a:xfrm flipV="1">
              <a:off x="1077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9529" name="Line 75"/>
            <p:cNvSpPr>
              <a:spLocks noChangeShapeType="1"/>
            </p:cNvSpPr>
            <p:nvPr/>
          </p:nvSpPr>
          <p:spPr bwMode="auto">
            <a:xfrm flipV="1">
              <a:off x="1270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9530" name="Line 76"/>
            <p:cNvSpPr>
              <a:spLocks noChangeShapeType="1"/>
            </p:cNvSpPr>
            <p:nvPr/>
          </p:nvSpPr>
          <p:spPr bwMode="auto">
            <a:xfrm flipV="1">
              <a:off x="1463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9531" name="Line 77"/>
            <p:cNvSpPr>
              <a:spLocks noChangeShapeType="1"/>
            </p:cNvSpPr>
            <p:nvPr/>
          </p:nvSpPr>
          <p:spPr bwMode="auto">
            <a:xfrm flipV="1">
              <a:off x="1656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9532" name="Line 78"/>
            <p:cNvSpPr>
              <a:spLocks noChangeShapeType="1"/>
            </p:cNvSpPr>
            <p:nvPr/>
          </p:nvSpPr>
          <p:spPr bwMode="auto">
            <a:xfrm flipV="1">
              <a:off x="1849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9533" name="Line 79"/>
            <p:cNvSpPr>
              <a:spLocks noChangeShapeType="1"/>
            </p:cNvSpPr>
            <p:nvPr/>
          </p:nvSpPr>
          <p:spPr bwMode="auto">
            <a:xfrm flipV="1">
              <a:off x="2042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9534" name="Line 80"/>
            <p:cNvSpPr>
              <a:spLocks noChangeShapeType="1"/>
            </p:cNvSpPr>
            <p:nvPr/>
          </p:nvSpPr>
          <p:spPr bwMode="auto">
            <a:xfrm flipV="1">
              <a:off x="2235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9535" name="Line 81"/>
            <p:cNvSpPr>
              <a:spLocks noChangeShapeType="1"/>
            </p:cNvSpPr>
            <p:nvPr/>
          </p:nvSpPr>
          <p:spPr bwMode="auto">
            <a:xfrm flipV="1">
              <a:off x="2428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9536" name="Line 82"/>
            <p:cNvSpPr>
              <a:spLocks noChangeShapeType="1"/>
            </p:cNvSpPr>
            <p:nvPr/>
          </p:nvSpPr>
          <p:spPr bwMode="auto">
            <a:xfrm flipV="1">
              <a:off x="2621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9537" name="Line 83"/>
            <p:cNvSpPr>
              <a:spLocks noChangeShapeType="1"/>
            </p:cNvSpPr>
            <p:nvPr/>
          </p:nvSpPr>
          <p:spPr bwMode="auto">
            <a:xfrm flipV="1">
              <a:off x="2815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9538" name="Line 84"/>
            <p:cNvSpPr>
              <a:spLocks noChangeShapeType="1"/>
            </p:cNvSpPr>
            <p:nvPr/>
          </p:nvSpPr>
          <p:spPr bwMode="auto">
            <a:xfrm flipV="1">
              <a:off x="3008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9539" name="Line 85"/>
            <p:cNvSpPr>
              <a:spLocks noChangeShapeType="1"/>
            </p:cNvSpPr>
            <p:nvPr/>
          </p:nvSpPr>
          <p:spPr bwMode="auto">
            <a:xfrm flipV="1">
              <a:off x="3201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9540" name="Line 86"/>
            <p:cNvSpPr>
              <a:spLocks noChangeShapeType="1"/>
            </p:cNvSpPr>
            <p:nvPr/>
          </p:nvSpPr>
          <p:spPr bwMode="auto">
            <a:xfrm flipV="1">
              <a:off x="3394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9541" name="Line 87"/>
            <p:cNvSpPr>
              <a:spLocks noChangeShapeType="1"/>
            </p:cNvSpPr>
            <p:nvPr/>
          </p:nvSpPr>
          <p:spPr bwMode="auto">
            <a:xfrm flipV="1">
              <a:off x="3587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9542" name="Line 88"/>
            <p:cNvSpPr>
              <a:spLocks noChangeShapeType="1"/>
            </p:cNvSpPr>
            <p:nvPr/>
          </p:nvSpPr>
          <p:spPr bwMode="auto">
            <a:xfrm flipV="1">
              <a:off x="3780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9543" name="Line 89"/>
            <p:cNvSpPr>
              <a:spLocks noChangeShapeType="1"/>
            </p:cNvSpPr>
            <p:nvPr/>
          </p:nvSpPr>
          <p:spPr bwMode="auto">
            <a:xfrm flipV="1">
              <a:off x="3973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9544" name="Line 90"/>
            <p:cNvSpPr>
              <a:spLocks noChangeShapeType="1"/>
            </p:cNvSpPr>
            <p:nvPr/>
          </p:nvSpPr>
          <p:spPr bwMode="auto">
            <a:xfrm flipV="1">
              <a:off x="4166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9545" name="Line 91"/>
            <p:cNvSpPr>
              <a:spLocks noChangeShapeType="1"/>
            </p:cNvSpPr>
            <p:nvPr/>
          </p:nvSpPr>
          <p:spPr bwMode="auto">
            <a:xfrm flipV="1">
              <a:off x="4359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9546" name="Line 92"/>
            <p:cNvSpPr>
              <a:spLocks noChangeShapeType="1"/>
            </p:cNvSpPr>
            <p:nvPr/>
          </p:nvSpPr>
          <p:spPr bwMode="auto">
            <a:xfrm flipV="1">
              <a:off x="4552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9547" name="Line 93"/>
            <p:cNvSpPr>
              <a:spLocks noChangeShapeType="1"/>
            </p:cNvSpPr>
            <p:nvPr/>
          </p:nvSpPr>
          <p:spPr bwMode="auto">
            <a:xfrm flipV="1">
              <a:off x="4745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9548" name="Line 94"/>
            <p:cNvSpPr>
              <a:spLocks noChangeShapeType="1"/>
            </p:cNvSpPr>
            <p:nvPr/>
          </p:nvSpPr>
          <p:spPr bwMode="auto">
            <a:xfrm>
              <a:off x="889" y="3393"/>
              <a:ext cx="38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19526" name="Text Box 98"/>
          <p:cNvSpPr txBox="1">
            <a:spLocks noChangeArrowheads="1"/>
          </p:cNvSpPr>
          <p:nvPr/>
        </p:nvSpPr>
        <p:spPr bwMode="auto">
          <a:xfrm>
            <a:off x="536428" y="258763"/>
            <a:ext cx="1150937" cy="557213"/>
          </a:xfrm>
          <a:prstGeom prst="rect">
            <a:avLst/>
          </a:prstGeom>
          <a:noFill/>
          <a:ln w="38100" cmpd="dbl">
            <a:solidFill>
              <a:srgbClr val="00336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>
                <a:solidFill>
                  <a:schemeClr val="hlink"/>
                </a:solidFill>
                <a:cs typeface="宋体" panose="02010600030101010101" pitchFamily="2" charset="-122"/>
              </a:rPr>
              <a:t> SPN</a:t>
            </a:r>
            <a:endParaRPr lang="en-US" altLang="zh-CN" sz="2800" dirty="0">
              <a:solidFill>
                <a:schemeClr val="hlink"/>
              </a:solidFill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4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animBg="1"/>
      <p:bldP spid="243716" grpId="0" animBg="1"/>
      <p:bldP spid="243717" grpId="0" animBg="1"/>
      <p:bldP spid="243718" grpId="0" animBg="1"/>
      <p:bldP spid="2437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3.2	     </a:t>
            </a:r>
            <a:r>
              <a:rPr lang="zh-CN" altLang="en-US" dirty="0">
                <a:solidFill>
                  <a:srgbClr val="000000"/>
                </a:solidFill>
              </a:rPr>
              <a:t>进程调度算法</a:t>
            </a:r>
            <a:endParaRPr lang="zh-CN" altLang="en-US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最短剩余执行时间优先调度算法（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SRT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）</a:t>
            </a:r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>
                <a:solidFill>
                  <a:srgbClr val="006666"/>
                </a:solidFill>
                <a:latin typeface="Arial Narrow" panose="020B0606020202030204" pitchFamily="34" charset="0"/>
              </a:rPr>
              <a:t>引入剥夺调度</a:t>
            </a:r>
            <a:endParaRPr lang="en-US" altLang="zh-CN">
              <a:solidFill>
                <a:srgbClr val="006666"/>
              </a:solidFill>
              <a:latin typeface="Arial Narrow" panose="020B0606020202030204" pitchFamily="34" charset="0"/>
            </a:endParaRPr>
          </a:p>
          <a:p>
            <a:pPr lvl="1" eaLnBrk="1" hangingPunct="1"/>
            <a:r>
              <a:rPr lang="zh-CN" altLang="en-US">
                <a:solidFill>
                  <a:srgbClr val="006666"/>
                </a:solidFill>
                <a:latin typeface="Arial Narrow" panose="020B0606020202030204" pitchFamily="34" charset="0"/>
              </a:rPr>
              <a:t>原理：选取当前</a:t>
            </a:r>
            <a:r>
              <a:rPr lang="zh-CN" altLang="en-US">
                <a:solidFill>
                  <a:srgbClr val="006666"/>
                </a:solidFill>
                <a:latin typeface="Times New Roman" panose="02020603050405020304" pitchFamily="18" charset="0"/>
              </a:rPr>
              <a:t>估计运行时间最短的进程。</a:t>
            </a:r>
            <a:endParaRPr lang="en-US" altLang="zh-CN">
              <a:solidFill>
                <a:srgbClr val="0066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3" descr="esedde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0"/>
            <a:ext cx="278288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21"/>
          <p:cNvSpPr txBox="1">
            <a:spLocks noChangeArrowheads="1"/>
          </p:cNvSpPr>
          <p:nvPr/>
        </p:nvSpPr>
        <p:spPr bwMode="auto">
          <a:xfrm>
            <a:off x="3690938" y="207963"/>
            <a:ext cx="1781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30048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defTabSz="130048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defTabSz="130048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defTabSz="130048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defTabSz="130048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defTabSz="13004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defTabSz="13004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defTabSz="13004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defTabSz="13004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marL="0" marR="0" lvl="0" indent="0" algn="l" defTabSz="130048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目  录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4580" name="椭圆 24"/>
          <p:cNvSpPr>
            <a:spLocks noChangeArrowheads="1"/>
          </p:cNvSpPr>
          <p:nvPr/>
        </p:nvSpPr>
        <p:spPr bwMode="auto">
          <a:xfrm>
            <a:off x="2143125" y="1536700"/>
            <a:ext cx="550863" cy="552450"/>
          </a:xfrm>
          <a:prstGeom prst="ellipse">
            <a:avLst/>
          </a:prstGeom>
          <a:solidFill>
            <a:srgbClr val="1790B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1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2886075" y="2339975"/>
            <a:ext cx="3876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lvl="0" eaLnBrk="1" latinLnBrk="1" hangingPunct="1">
              <a:defRPr/>
            </a:pPr>
            <a:r>
              <a:rPr lang="zh-CN" altLang="en-US" sz="2800" dirty="0">
                <a:solidFill>
                  <a:srgbClr val="15597E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调度算法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5597E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2886075" y="3157538"/>
            <a:ext cx="3270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5597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死锁的概念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5597E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9466" name="Text Box 8"/>
          <p:cNvSpPr txBox="1">
            <a:spLocks noChangeArrowheads="1"/>
          </p:cNvSpPr>
          <p:nvPr/>
        </p:nvSpPr>
        <p:spPr bwMode="auto">
          <a:xfrm>
            <a:off x="2987675" y="3952875"/>
            <a:ext cx="36264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5597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死锁的预防和避免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5597E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0" name="圆角矩形 39"/>
          <p:cNvSpPr>
            <a:spLocks noChangeArrowheads="1"/>
          </p:cNvSpPr>
          <p:nvPr/>
        </p:nvSpPr>
        <p:spPr bwMode="auto">
          <a:xfrm>
            <a:off x="2527300" y="3978275"/>
            <a:ext cx="4349750" cy="552450"/>
          </a:xfrm>
          <a:prstGeom prst="roundRect">
            <a:avLst>
              <a:gd name="adj" fmla="val 50000"/>
            </a:avLst>
          </a:prstGeom>
          <a:noFill/>
          <a:ln w="25400" algn="ctr">
            <a:solidFill>
              <a:srgbClr val="1790BB"/>
            </a:solidFill>
            <a:rou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5" name="椭圆 24"/>
          <p:cNvSpPr>
            <a:spLocks noChangeArrowheads="1"/>
          </p:cNvSpPr>
          <p:nvPr/>
        </p:nvSpPr>
        <p:spPr bwMode="auto">
          <a:xfrm>
            <a:off x="2132013" y="3978275"/>
            <a:ext cx="550862" cy="552450"/>
          </a:xfrm>
          <a:prstGeom prst="ellipse">
            <a:avLst/>
          </a:prstGeom>
          <a:solidFill>
            <a:srgbClr val="1790B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4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2" name="圆角矩形 41"/>
          <p:cNvSpPr>
            <a:spLocks noChangeArrowheads="1"/>
          </p:cNvSpPr>
          <p:nvPr/>
        </p:nvSpPr>
        <p:spPr bwMode="auto">
          <a:xfrm>
            <a:off x="2538413" y="2352675"/>
            <a:ext cx="4349750" cy="552450"/>
          </a:xfrm>
          <a:prstGeom prst="roundRect">
            <a:avLst>
              <a:gd name="adj" fmla="val 50000"/>
            </a:avLst>
          </a:prstGeom>
          <a:noFill/>
          <a:ln w="25400" algn="ctr">
            <a:solidFill>
              <a:srgbClr val="1790BB"/>
            </a:solidFill>
            <a:rou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7" name="椭圆 24"/>
          <p:cNvSpPr>
            <a:spLocks noChangeArrowheads="1"/>
          </p:cNvSpPr>
          <p:nvPr/>
        </p:nvSpPr>
        <p:spPr bwMode="auto">
          <a:xfrm>
            <a:off x="2143125" y="2352675"/>
            <a:ext cx="550863" cy="552450"/>
          </a:xfrm>
          <a:prstGeom prst="ellipse">
            <a:avLst/>
          </a:prstGeom>
          <a:solidFill>
            <a:srgbClr val="1790B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2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" name="圆角矩形 43"/>
          <p:cNvSpPr>
            <a:spLocks noChangeArrowheads="1"/>
          </p:cNvSpPr>
          <p:nvPr/>
        </p:nvSpPr>
        <p:spPr bwMode="auto">
          <a:xfrm>
            <a:off x="2538413" y="3162300"/>
            <a:ext cx="4349750" cy="552450"/>
          </a:xfrm>
          <a:prstGeom prst="roundRect">
            <a:avLst>
              <a:gd name="adj" fmla="val 50000"/>
            </a:avLst>
          </a:prstGeom>
          <a:noFill/>
          <a:ln w="25400" algn="ctr">
            <a:solidFill>
              <a:srgbClr val="1790BB"/>
            </a:solidFill>
            <a:rou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9" name="椭圆 24"/>
          <p:cNvSpPr>
            <a:spLocks noChangeArrowheads="1"/>
          </p:cNvSpPr>
          <p:nvPr/>
        </p:nvSpPr>
        <p:spPr bwMode="auto">
          <a:xfrm>
            <a:off x="2143125" y="3162300"/>
            <a:ext cx="550863" cy="552450"/>
          </a:xfrm>
          <a:prstGeom prst="ellipse">
            <a:avLst/>
          </a:prstGeom>
          <a:solidFill>
            <a:srgbClr val="1790B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3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>
            <a:spLocks noChangeArrowheads="1"/>
          </p:cNvSpPr>
          <p:nvPr/>
        </p:nvSpPr>
        <p:spPr bwMode="auto">
          <a:xfrm>
            <a:off x="2527300" y="1522413"/>
            <a:ext cx="4349750" cy="552450"/>
          </a:xfrm>
          <a:prstGeom prst="roundRect">
            <a:avLst>
              <a:gd name="adj" fmla="val 50000"/>
            </a:avLst>
          </a:prstGeom>
          <a:noFill/>
          <a:ln w="25400" algn="ctr">
            <a:solidFill>
              <a:srgbClr val="1790BB"/>
            </a:solidFill>
            <a:rou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987675" y="4772025"/>
            <a:ext cx="3846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5597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死锁的检测与解除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5597E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6" name="圆角矩形 41"/>
          <p:cNvSpPr>
            <a:spLocks noChangeArrowheads="1"/>
          </p:cNvSpPr>
          <p:nvPr/>
        </p:nvSpPr>
        <p:spPr bwMode="auto">
          <a:xfrm>
            <a:off x="2609850" y="4784725"/>
            <a:ext cx="4349750" cy="552450"/>
          </a:xfrm>
          <a:prstGeom prst="roundRect">
            <a:avLst>
              <a:gd name="adj" fmla="val 50000"/>
            </a:avLst>
          </a:prstGeom>
          <a:noFill/>
          <a:ln w="25400" algn="ctr">
            <a:solidFill>
              <a:srgbClr val="1790BB"/>
            </a:solidFill>
            <a:rou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93" name="椭圆 24"/>
          <p:cNvSpPr>
            <a:spLocks noChangeArrowheads="1"/>
          </p:cNvSpPr>
          <p:nvPr/>
        </p:nvSpPr>
        <p:spPr bwMode="auto">
          <a:xfrm>
            <a:off x="2214563" y="4784725"/>
            <a:ext cx="550862" cy="552450"/>
          </a:xfrm>
          <a:prstGeom prst="ellipse">
            <a:avLst/>
          </a:prstGeom>
          <a:solidFill>
            <a:srgbClr val="1790B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5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2886074" y="1514475"/>
            <a:ext cx="33496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lvl="0" eaLnBrk="1" latinLnBrk="1" hangingPunct="1">
              <a:defRPr/>
            </a:pPr>
            <a:r>
              <a:rPr lang="zh-CN" altLang="en-US" sz="2800" dirty="0">
                <a:solidFill>
                  <a:srgbClr val="15597E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调度的类型和模型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5597E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809" name="Group 97"/>
          <p:cNvGraphicFramePr>
            <a:graphicFrameLocks noGrp="1"/>
          </p:cNvGraphicFramePr>
          <p:nvPr>
            <p:ph idx="4294967295"/>
          </p:nvPr>
        </p:nvGraphicFramePr>
        <p:xfrm>
          <a:off x="457200" y="2557426"/>
          <a:ext cx="8229600" cy="1895476"/>
        </p:xfrm>
        <a:graphic>
          <a:graphicData uri="http://schemas.openxmlformats.org/drawingml/2006/table">
            <a:tbl>
              <a:tblPr/>
              <a:tblGrid>
                <a:gridCol w="2364693"/>
                <a:gridCol w="928708"/>
                <a:gridCol w="864323"/>
                <a:gridCol w="952121"/>
                <a:gridCol w="868224"/>
                <a:gridCol w="1125766"/>
                <a:gridCol w="1125765"/>
              </a:tblGrid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平均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到达时间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服务时间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完成时间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周转时间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7.2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带权周转时间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2.17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2.8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1.59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437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-100013"/>
            <a:ext cx="5184775" cy="2578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3715" name="Text Box 3"/>
          <p:cNvSpPr txBox="1">
            <a:spLocks noChangeArrowheads="1"/>
          </p:cNvSpPr>
          <p:nvPr/>
        </p:nvSpPr>
        <p:spPr bwMode="auto">
          <a:xfrm>
            <a:off x="1301750" y="6142020"/>
            <a:ext cx="61277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A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2238375" y="5781658"/>
            <a:ext cx="288925" cy="40005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B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3775075" y="4613258"/>
            <a:ext cx="592138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 E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43718" name="Text Box 6"/>
          <p:cNvSpPr txBox="1">
            <a:spLocks noChangeArrowheads="1"/>
          </p:cNvSpPr>
          <p:nvPr/>
        </p:nvSpPr>
        <p:spPr bwMode="auto">
          <a:xfrm>
            <a:off x="2527300" y="5370495"/>
            <a:ext cx="61277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C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43719" name="Text Box 7"/>
          <p:cNvSpPr txBox="1">
            <a:spLocks noChangeArrowheads="1"/>
          </p:cNvSpPr>
          <p:nvPr/>
        </p:nvSpPr>
        <p:spPr bwMode="auto">
          <a:xfrm>
            <a:off x="5910263" y="4941870"/>
            <a:ext cx="1512887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 D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grpSp>
        <p:nvGrpSpPr>
          <p:cNvPr id="243778" name="Group 66"/>
          <p:cNvGrpSpPr/>
          <p:nvPr/>
        </p:nvGrpSpPr>
        <p:grpSpPr bwMode="auto">
          <a:xfrm>
            <a:off x="1157288" y="6499208"/>
            <a:ext cx="6454775" cy="415925"/>
            <a:chOff x="793" y="3486"/>
            <a:chExt cx="4066" cy="262"/>
          </a:xfrm>
        </p:grpSpPr>
        <p:sp>
          <p:nvSpPr>
            <p:cNvPr id="21599" name="Rectangle 67"/>
            <p:cNvSpPr>
              <a:spLocks noChangeArrowheads="1"/>
            </p:cNvSpPr>
            <p:nvPr/>
          </p:nvSpPr>
          <p:spPr bwMode="auto">
            <a:xfrm>
              <a:off x="793" y="3486"/>
              <a:ext cx="19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0</a:t>
              </a:r>
              <a:endPara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  <p:sp>
          <p:nvSpPr>
            <p:cNvPr id="21600" name="Rectangle 68"/>
            <p:cNvSpPr>
              <a:spLocks noChangeArrowheads="1"/>
            </p:cNvSpPr>
            <p:nvPr/>
          </p:nvSpPr>
          <p:spPr bwMode="auto">
            <a:xfrm>
              <a:off x="1753" y="3500"/>
              <a:ext cx="19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5</a:t>
              </a:r>
              <a:endPara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  <p:sp>
          <p:nvSpPr>
            <p:cNvPr id="21601" name="Rectangle 69"/>
            <p:cNvSpPr>
              <a:spLocks noChangeArrowheads="1"/>
            </p:cNvSpPr>
            <p:nvPr/>
          </p:nvSpPr>
          <p:spPr bwMode="auto">
            <a:xfrm>
              <a:off x="2713" y="3486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10</a:t>
              </a:r>
              <a:endPara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  <p:sp>
          <p:nvSpPr>
            <p:cNvPr id="21602" name="Rectangle 70"/>
            <p:cNvSpPr>
              <a:spLocks noChangeArrowheads="1"/>
            </p:cNvSpPr>
            <p:nvPr/>
          </p:nvSpPr>
          <p:spPr bwMode="auto">
            <a:xfrm>
              <a:off x="3625" y="3486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15</a:t>
              </a:r>
              <a:endPara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  <p:sp>
          <p:nvSpPr>
            <p:cNvPr id="21603" name="Rectangle 71"/>
            <p:cNvSpPr>
              <a:spLocks noChangeArrowheads="1"/>
            </p:cNvSpPr>
            <p:nvPr/>
          </p:nvSpPr>
          <p:spPr bwMode="auto">
            <a:xfrm>
              <a:off x="4585" y="3486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20</a:t>
              </a:r>
              <a:endPara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</p:grpSp>
      <p:sp>
        <p:nvSpPr>
          <p:cNvPr id="21573" name="Line 73"/>
          <p:cNvSpPr>
            <a:spLocks noChangeShapeType="1"/>
          </p:cNvSpPr>
          <p:nvPr/>
        </p:nvSpPr>
        <p:spPr bwMode="auto">
          <a:xfrm flipV="1">
            <a:off x="1301750" y="4627545"/>
            <a:ext cx="0" cy="1893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574" name="Line 74"/>
          <p:cNvSpPr>
            <a:spLocks noChangeShapeType="1"/>
          </p:cNvSpPr>
          <p:nvPr/>
        </p:nvSpPr>
        <p:spPr bwMode="auto">
          <a:xfrm flipV="1">
            <a:off x="1608138" y="4627545"/>
            <a:ext cx="0" cy="1893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575" name="Line 75"/>
          <p:cNvSpPr>
            <a:spLocks noChangeShapeType="1"/>
          </p:cNvSpPr>
          <p:nvPr/>
        </p:nvSpPr>
        <p:spPr bwMode="auto">
          <a:xfrm flipV="1">
            <a:off x="1914525" y="4627545"/>
            <a:ext cx="0" cy="1893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576" name="Line 76"/>
          <p:cNvSpPr>
            <a:spLocks noChangeShapeType="1"/>
          </p:cNvSpPr>
          <p:nvPr/>
        </p:nvSpPr>
        <p:spPr bwMode="auto">
          <a:xfrm flipV="1">
            <a:off x="2220913" y="4627545"/>
            <a:ext cx="0" cy="1893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577" name="Line 77"/>
          <p:cNvSpPr>
            <a:spLocks noChangeShapeType="1"/>
          </p:cNvSpPr>
          <p:nvPr/>
        </p:nvSpPr>
        <p:spPr bwMode="auto">
          <a:xfrm flipV="1">
            <a:off x="2527300" y="4627545"/>
            <a:ext cx="0" cy="1893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578" name="Line 78"/>
          <p:cNvSpPr>
            <a:spLocks noChangeShapeType="1"/>
          </p:cNvSpPr>
          <p:nvPr/>
        </p:nvSpPr>
        <p:spPr bwMode="auto">
          <a:xfrm flipV="1">
            <a:off x="2833688" y="4627545"/>
            <a:ext cx="0" cy="1893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579" name="Line 79"/>
          <p:cNvSpPr>
            <a:spLocks noChangeShapeType="1"/>
          </p:cNvSpPr>
          <p:nvPr/>
        </p:nvSpPr>
        <p:spPr bwMode="auto">
          <a:xfrm flipV="1">
            <a:off x="3140075" y="4627545"/>
            <a:ext cx="0" cy="1893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580" name="Line 80"/>
          <p:cNvSpPr>
            <a:spLocks noChangeShapeType="1"/>
          </p:cNvSpPr>
          <p:nvPr/>
        </p:nvSpPr>
        <p:spPr bwMode="auto">
          <a:xfrm flipV="1">
            <a:off x="3446463" y="4627545"/>
            <a:ext cx="0" cy="1893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581" name="Line 81"/>
          <p:cNvSpPr>
            <a:spLocks noChangeShapeType="1"/>
          </p:cNvSpPr>
          <p:nvPr/>
        </p:nvSpPr>
        <p:spPr bwMode="auto">
          <a:xfrm flipV="1">
            <a:off x="3752850" y="4627545"/>
            <a:ext cx="0" cy="1893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582" name="Line 82"/>
          <p:cNvSpPr>
            <a:spLocks noChangeShapeType="1"/>
          </p:cNvSpPr>
          <p:nvPr/>
        </p:nvSpPr>
        <p:spPr bwMode="auto">
          <a:xfrm flipV="1">
            <a:off x="4059238" y="4627545"/>
            <a:ext cx="0" cy="1893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583" name="Line 83"/>
          <p:cNvSpPr>
            <a:spLocks noChangeShapeType="1"/>
          </p:cNvSpPr>
          <p:nvPr/>
        </p:nvSpPr>
        <p:spPr bwMode="auto">
          <a:xfrm flipV="1">
            <a:off x="4367213" y="4627545"/>
            <a:ext cx="0" cy="1893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584" name="Line 84"/>
          <p:cNvSpPr>
            <a:spLocks noChangeShapeType="1"/>
          </p:cNvSpPr>
          <p:nvPr/>
        </p:nvSpPr>
        <p:spPr bwMode="auto">
          <a:xfrm flipV="1">
            <a:off x="4673600" y="4627545"/>
            <a:ext cx="0" cy="1893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585" name="Line 85"/>
          <p:cNvSpPr>
            <a:spLocks noChangeShapeType="1"/>
          </p:cNvSpPr>
          <p:nvPr/>
        </p:nvSpPr>
        <p:spPr bwMode="auto">
          <a:xfrm flipV="1">
            <a:off x="4979988" y="4627545"/>
            <a:ext cx="0" cy="1893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586" name="Line 86"/>
          <p:cNvSpPr>
            <a:spLocks noChangeShapeType="1"/>
          </p:cNvSpPr>
          <p:nvPr/>
        </p:nvSpPr>
        <p:spPr bwMode="auto">
          <a:xfrm flipV="1">
            <a:off x="5286375" y="4627545"/>
            <a:ext cx="0" cy="1893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587" name="Line 87"/>
          <p:cNvSpPr>
            <a:spLocks noChangeShapeType="1"/>
          </p:cNvSpPr>
          <p:nvPr/>
        </p:nvSpPr>
        <p:spPr bwMode="auto">
          <a:xfrm flipV="1">
            <a:off x="5592763" y="4627545"/>
            <a:ext cx="0" cy="1893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588" name="Line 88"/>
          <p:cNvSpPr>
            <a:spLocks noChangeShapeType="1"/>
          </p:cNvSpPr>
          <p:nvPr/>
        </p:nvSpPr>
        <p:spPr bwMode="auto">
          <a:xfrm flipV="1">
            <a:off x="5899150" y="4627545"/>
            <a:ext cx="0" cy="1893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589" name="Line 89"/>
          <p:cNvSpPr>
            <a:spLocks noChangeShapeType="1"/>
          </p:cNvSpPr>
          <p:nvPr/>
        </p:nvSpPr>
        <p:spPr bwMode="auto">
          <a:xfrm flipV="1">
            <a:off x="6205538" y="4627545"/>
            <a:ext cx="0" cy="1893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590" name="Line 90"/>
          <p:cNvSpPr>
            <a:spLocks noChangeShapeType="1"/>
          </p:cNvSpPr>
          <p:nvPr/>
        </p:nvSpPr>
        <p:spPr bwMode="auto">
          <a:xfrm flipV="1">
            <a:off x="6511925" y="4627545"/>
            <a:ext cx="0" cy="1893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591" name="Line 91"/>
          <p:cNvSpPr>
            <a:spLocks noChangeShapeType="1"/>
          </p:cNvSpPr>
          <p:nvPr/>
        </p:nvSpPr>
        <p:spPr bwMode="auto">
          <a:xfrm flipV="1">
            <a:off x="6818313" y="4627545"/>
            <a:ext cx="0" cy="1893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592" name="Line 92"/>
          <p:cNvSpPr>
            <a:spLocks noChangeShapeType="1"/>
          </p:cNvSpPr>
          <p:nvPr/>
        </p:nvSpPr>
        <p:spPr bwMode="auto">
          <a:xfrm flipV="1">
            <a:off x="7124700" y="4627545"/>
            <a:ext cx="0" cy="1893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593" name="Line 93"/>
          <p:cNvSpPr>
            <a:spLocks noChangeShapeType="1"/>
          </p:cNvSpPr>
          <p:nvPr/>
        </p:nvSpPr>
        <p:spPr bwMode="auto">
          <a:xfrm flipV="1">
            <a:off x="7431088" y="4627545"/>
            <a:ext cx="0" cy="1893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594" name="Line 94"/>
          <p:cNvSpPr>
            <a:spLocks noChangeShapeType="1"/>
          </p:cNvSpPr>
          <p:nvPr/>
        </p:nvSpPr>
        <p:spPr bwMode="auto">
          <a:xfrm>
            <a:off x="1309688" y="6548420"/>
            <a:ext cx="6115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595" name="Text Box 98"/>
          <p:cNvSpPr txBox="1">
            <a:spLocks noChangeArrowheads="1"/>
          </p:cNvSpPr>
          <p:nvPr/>
        </p:nvSpPr>
        <p:spPr bwMode="auto">
          <a:xfrm>
            <a:off x="457200" y="242889"/>
            <a:ext cx="1150937" cy="523875"/>
          </a:xfrm>
          <a:prstGeom prst="rect">
            <a:avLst/>
          </a:prstGeom>
          <a:noFill/>
          <a:ln w="38100" cmpd="dbl">
            <a:solidFill>
              <a:srgbClr val="00336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hlink"/>
                </a:solidFill>
                <a:cs typeface="宋体" panose="02010600030101010101" pitchFamily="2" charset="-122"/>
              </a:rPr>
              <a:t> SRT</a:t>
            </a:r>
            <a:endParaRPr lang="en-US" altLang="zh-CN" sz="2800">
              <a:solidFill>
                <a:schemeClr val="hlink"/>
              </a:solidFill>
              <a:cs typeface="宋体" panose="02010600030101010101" pitchFamily="2" charset="-122"/>
            </a:endParaRP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4368800" y="5781658"/>
            <a:ext cx="1501775" cy="40005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B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43" name="Text Box 3"/>
          <p:cNvSpPr txBox="1">
            <a:spLocks noChangeArrowheads="1"/>
          </p:cNvSpPr>
          <p:nvPr/>
        </p:nvSpPr>
        <p:spPr bwMode="auto">
          <a:xfrm>
            <a:off x="1914525" y="6142020"/>
            <a:ext cx="323850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A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3140075" y="5370495"/>
            <a:ext cx="61277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C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4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animBg="1"/>
      <p:bldP spid="243716" grpId="0" animBg="1"/>
      <p:bldP spid="243717" grpId="0" animBg="1"/>
      <p:bldP spid="243718" grpId="0" animBg="1"/>
      <p:bldP spid="243719" grpId="0" animBg="1"/>
      <p:bldP spid="42" grpId="0" animBg="1"/>
      <p:bldP spid="43" grpId="0" animBg="1"/>
      <p:bldP spid="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	     </a:t>
            </a:r>
            <a:r>
              <a:rPr lang="zh-CN" altLang="en-US" dirty="0"/>
              <a:t>进程调度算法</a:t>
            </a:r>
            <a:endParaRPr lang="zh-CN" altLang="en-US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最高响应比优先算法</a:t>
            </a:r>
            <a:r>
              <a:rPr lang="zh-CN" altLang="en-US">
                <a:solidFill>
                  <a:schemeClr val="hlink"/>
                </a:solidFill>
                <a:latin typeface="Arial Narrow" panose="020B0606020202030204" pitchFamily="34" charset="0"/>
              </a:rPr>
              <a:t> （</a:t>
            </a:r>
            <a:r>
              <a:rPr lang="en-US" altLang="zh-CN">
                <a:solidFill>
                  <a:schemeClr val="hlink"/>
                </a:solidFill>
                <a:latin typeface="Arial Narrow" panose="020B0606020202030204" pitchFamily="34" charset="0"/>
              </a:rPr>
              <a:t>HRRN</a:t>
            </a:r>
            <a:r>
              <a:rPr lang="zh-CN" altLang="en-US">
                <a:solidFill>
                  <a:schemeClr val="hlink"/>
                </a:solidFill>
                <a:latin typeface="Arial Narrow" panose="020B0606020202030204" pitchFamily="34" charset="0"/>
              </a:rPr>
              <a:t>）</a:t>
            </a:r>
            <a:endParaRPr lang="zh-CN" altLang="en-US">
              <a:solidFill>
                <a:schemeClr val="hlink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hlink"/>
                </a:solidFill>
                <a:latin typeface="Arial Narrow" panose="020B0606020202030204" pitchFamily="34" charset="0"/>
              </a:rPr>
              <a:t> 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（ </a:t>
            </a:r>
            <a:r>
              <a:rPr lang="en-US" altLang="zh-CN" sz="2800">
                <a:solidFill>
                  <a:schemeClr val="hlink"/>
                </a:solidFill>
              </a:rPr>
              <a:t>Highest Response Ratio Next 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）</a:t>
            </a:r>
            <a:endParaRPr lang="zh-CN" altLang="en-US" b="0">
              <a:solidFill>
                <a:schemeClr val="hlink"/>
              </a:solidFill>
              <a:latin typeface="Arial Narrow" panose="020B060602020203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latin typeface="Arial Narrow" panose="020B0606020202030204" pitchFamily="34" charset="0"/>
              </a:rPr>
              <a:t>        </a:t>
            </a:r>
            <a:r>
              <a:rPr lang="en-US" altLang="zh-CN" sz="2800">
                <a:latin typeface="Arial Narrow" panose="020B0606020202030204" pitchFamily="34" charset="0"/>
              </a:rPr>
              <a:t>HRRN</a:t>
            </a:r>
            <a:r>
              <a:rPr lang="zh-CN" altLang="en-US" sz="2800">
                <a:latin typeface="Times New Roman" panose="02020603050405020304" pitchFamily="18" charset="0"/>
              </a:rPr>
              <a:t>是对</a:t>
            </a:r>
            <a:r>
              <a:rPr lang="en-US" altLang="zh-CN" sz="2800">
                <a:latin typeface="Arial Narrow" panose="020B0606020202030204" pitchFamily="34" charset="0"/>
              </a:rPr>
              <a:t>FCFS</a:t>
            </a:r>
            <a:r>
              <a:rPr lang="zh-CN" altLang="en-US" sz="2800">
                <a:latin typeface="Times New Roman" panose="02020603050405020304" pitchFamily="18" charset="0"/>
              </a:rPr>
              <a:t>和</a:t>
            </a:r>
            <a:r>
              <a:rPr lang="en-US" altLang="zh-CN" sz="2800">
                <a:latin typeface="Arial Narrow" panose="020B0606020202030204" pitchFamily="34" charset="0"/>
              </a:rPr>
              <a:t>SPF</a:t>
            </a:r>
            <a:r>
              <a:rPr lang="zh-CN" altLang="en-US" sz="2800">
                <a:latin typeface="Times New Roman" panose="02020603050405020304" pitchFamily="18" charset="0"/>
              </a:rPr>
              <a:t>方式的一种综合平衡。</a:t>
            </a:r>
            <a:endParaRPr lang="zh-CN" altLang="en-US" sz="2800">
              <a:latin typeface="Arial Narrow" panose="020B060602020203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响应比：</a:t>
            </a:r>
            <a:r>
              <a:rPr lang="zh-CN" altLang="en-US" sz="2800">
                <a:latin typeface="Arial Narrow" panose="020B0606020202030204" pitchFamily="34" charset="0"/>
              </a:rPr>
              <a:t>  </a:t>
            </a:r>
            <a:r>
              <a:rPr lang="en-US" altLang="zh-CN" sz="2800">
                <a:latin typeface="Arial Narrow" panose="020B0606020202030204" pitchFamily="34" charset="0"/>
              </a:rPr>
              <a:t>R=</a:t>
            </a:r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Arial Narrow" panose="020B0606020202030204" pitchFamily="34" charset="0"/>
              </a:rPr>
              <a:t>W+S</a:t>
            </a:r>
            <a:r>
              <a:rPr lang="zh-CN" altLang="en-US" sz="2800">
                <a:latin typeface="Times New Roman" panose="02020603050405020304" pitchFamily="18" charset="0"/>
              </a:rPr>
              <a:t>）</a:t>
            </a:r>
            <a:r>
              <a:rPr lang="en-US" altLang="zh-CN" sz="2800">
                <a:latin typeface="Arial Narrow" panose="020B0606020202030204" pitchFamily="34" charset="0"/>
              </a:rPr>
              <a:t>/S= 1+W/S</a:t>
            </a:r>
            <a:endParaRPr lang="en-US" altLang="zh-CN" sz="2800">
              <a:latin typeface="Arial Narrow" panose="020B060602020203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Arial Narrow" panose="020B0606020202030204" pitchFamily="34" charset="0"/>
              </a:rPr>
              <a:t>		S</a:t>
            </a:r>
            <a:r>
              <a:rPr lang="zh-CN" altLang="en-US" sz="2800">
                <a:latin typeface="Times New Roman" panose="02020603050405020304" pitchFamily="18" charset="0"/>
              </a:rPr>
              <a:t>：估计执行时间</a:t>
            </a:r>
            <a:endParaRPr lang="zh-CN" altLang="en-US" sz="2800">
              <a:latin typeface="Arial Narrow" panose="020B060602020203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latin typeface="Arial Narrow" panose="020B0606020202030204" pitchFamily="34" charset="0"/>
              </a:rPr>
              <a:t>		</a:t>
            </a:r>
            <a:r>
              <a:rPr lang="en-US" altLang="zh-CN" sz="2800">
                <a:latin typeface="Arial Narrow" panose="020B0606020202030204" pitchFamily="34" charset="0"/>
              </a:rPr>
              <a:t>W</a:t>
            </a:r>
            <a:r>
              <a:rPr lang="zh-CN" altLang="en-US" sz="2800">
                <a:latin typeface="Times New Roman" panose="02020603050405020304" pitchFamily="18" charset="0"/>
              </a:rPr>
              <a:t>：等待时间</a:t>
            </a:r>
            <a:endParaRPr lang="zh-CN" altLang="en-US" sz="2800">
              <a:latin typeface="Arial Narrow" panose="020B060602020203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latin typeface="Arial Narrow" panose="020B0606020202030204" pitchFamily="34" charset="0"/>
              </a:rPr>
              <a:t>		</a:t>
            </a:r>
            <a:r>
              <a:rPr lang="en-US" altLang="zh-CN" sz="2800">
                <a:latin typeface="Arial Narrow" panose="020B0606020202030204" pitchFamily="34" charset="0"/>
              </a:rPr>
              <a:t>W+S</a:t>
            </a:r>
            <a:r>
              <a:rPr lang="zh-CN" altLang="en-US" sz="2800">
                <a:latin typeface="Times New Roman" panose="02020603050405020304" pitchFamily="18" charset="0"/>
              </a:rPr>
              <a:t>：响应时间</a:t>
            </a:r>
            <a:endParaRPr lang="zh-CN" altLang="en-US" sz="2800">
              <a:latin typeface="Arial Narrow" panose="020B060602020203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    每当要进行调度时，系统计算每个作业的响应比，选择其中</a:t>
            </a:r>
            <a:r>
              <a:rPr lang="en-US" altLang="zh-CN" sz="2800">
                <a:latin typeface="Arial Narrow" panose="020B0606020202030204" pitchFamily="34" charset="0"/>
              </a:rPr>
              <a:t>R</a:t>
            </a:r>
            <a:r>
              <a:rPr lang="zh-CN" altLang="en-US" sz="2800">
                <a:latin typeface="Times New Roman" panose="02020603050405020304" pitchFamily="18" charset="0"/>
              </a:rPr>
              <a:t>最大者投入执行。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68" name="Group 8"/>
          <p:cNvGraphicFramePr>
            <a:graphicFrameLocks noGrp="1"/>
          </p:cNvGraphicFramePr>
          <p:nvPr>
            <p:ph idx="4294967295"/>
          </p:nvPr>
        </p:nvGraphicFramePr>
        <p:xfrm>
          <a:off x="0" y="2573338"/>
          <a:ext cx="8229600" cy="1895476"/>
        </p:xfrm>
        <a:graphic>
          <a:graphicData uri="http://schemas.openxmlformats.org/drawingml/2006/table">
            <a:tbl>
              <a:tblPr/>
              <a:tblGrid>
                <a:gridCol w="2364693"/>
                <a:gridCol w="928708"/>
                <a:gridCol w="864323"/>
                <a:gridCol w="952121"/>
                <a:gridCol w="868224"/>
                <a:gridCol w="1125766"/>
                <a:gridCol w="1125765"/>
              </a:tblGrid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平均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到达时间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服务时间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完成时间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周转时间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带权周转时间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1.17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2.25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2.8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3.5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2.14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4576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-100013"/>
            <a:ext cx="5184775" cy="2578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1403350" y="6084887"/>
            <a:ext cx="95567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  A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2339975" y="5724525"/>
            <a:ext cx="180022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  B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45765" name="Text Box 5"/>
          <p:cNvSpPr txBox="1">
            <a:spLocks noChangeArrowheads="1"/>
          </p:cNvSpPr>
          <p:nvPr/>
        </p:nvSpPr>
        <p:spPr bwMode="auto">
          <a:xfrm>
            <a:off x="4140200" y="5364162"/>
            <a:ext cx="1223963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  C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45766" name="Text Box 6"/>
          <p:cNvSpPr txBox="1">
            <a:spLocks noChangeArrowheads="1"/>
          </p:cNvSpPr>
          <p:nvPr/>
        </p:nvSpPr>
        <p:spPr bwMode="auto">
          <a:xfrm>
            <a:off x="5364163" y="4570412"/>
            <a:ext cx="647700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 E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45767" name="Text Box 7"/>
          <p:cNvSpPr txBox="1">
            <a:spLocks noChangeArrowheads="1"/>
          </p:cNvSpPr>
          <p:nvPr/>
        </p:nvSpPr>
        <p:spPr bwMode="auto">
          <a:xfrm>
            <a:off x="6011863" y="5002212"/>
            <a:ext cx="1512887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 D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grpSp>
        <p:nvGrpSpPr>
          <p:cNvPr id="245826" name="Group 66"/>
          <p:cNvGrpSpPr/>
          <p:nvPr/>
        </p:nvGrpSpPr>
        <p:grpSpPr bwMode="auto">
          <a:xfrm>
            <a:off x="1258888" y="6442075"/>
            <a:ext cx="6454775" cy="415925"/>
            <a:chOff x="793" y="3486"/>
            <a:chExt cx="4066" cy="262"/>
          </a:xfrm>
        </p:grpSpPr>
        <p:sp>
          <p:nvSpPr>
            <p:cNvPr id="23645" name="Rectangle 67"/>
            <p:cNvSpPr>
              <a:spLocks noChangeArrowheads="1"/>
            </p:cNvSpPr>
            <p:nvPr/>
          </p:nvSpPr>
          <p:spPr bwMode="auto">
            <a:xfrm>
              <a:off x="793" y="3486"/>
              <a:ext cx="19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0</a:t>
              </a:r>
              <a:endPara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  <p:sp>
          <p:nvSpPr>
            <p:cNvPr id="23646" name="Rectangle 68"/>
            <p:cNvSpPr>
              <a:spLocks noChangeArrowheads="1"/>
            </p:cNvSpPr>
            <p:nvPr/>
          </p:nvSpPr>
          <p:spPr bwMode="auto">
            <a:xfrm>
              <a:off x="1753" y="3500"/>
              <a:ext cx="19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5</a:t>
              </a:r>
              <a:endPara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  <p:sp>
          <p:nvSpPr>
            <p:cNvPr id="23647" name="Rectangle 69"/>
            <p:cNvSpPr>
              <a:spLocks noChangeArrowheads="1"/>
            </p:cNvSpPr>
            <p:nvPr/>
          </p:nvSpPr>
          <p:spPr bwMode="auto">
            <a:xfrm>
              <a:off x="2713" y="3486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10</a:t>
              </a:r>
              <a:endPara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  <p:sp>
          <p:nvSpPr>
            <p:cNvPr id="23648" name="Rectangle 70"/>
            <p:cNvSpPr>
              <a:spLocks noChangeArrowheads="1"/>
            </p:cNvSpPr>
            <p:nvPr/>
          </p:nvSpPr>
          <p:spPr bwMode="auto">
            <a:xfrm>
              <a:off x="3625" y="3486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15</a:t>
              </a:r>
              <a:endPara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  <p:sp>
          <p:nvSpPr>
            <p:cNvPr id="23649" name="Rectangle 71"/>
            <p:cNvSpPr>
              <a:spLocks noChangeArrowheads="1"/>
            </p:cNvSpPr>
            <p:nvPr/>
          </p:nvSpPr>
          <p:spPr bwMode="auto">
            <a:xfrm>
              <a:off x="4585" y="3486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20</a:t>
              </a:r>
              <a:endPara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</p:grpSp>
      <p:grpSp>
        <p:nvGrpSpPr>
          <p:cNvPr id="245832" name="Group 72"/>
          <p:cNvGrpSpPr/>
          <p:nvPr/>
        </p:nvGrpSpPr>
        <p:grpSpPr bwMode="auto">
          <a:xfrm>
            <a:off x="1403350" y="4570412"/>
            <a:ext cx="6129338" cy="1920875"/>
            <a:chOff x="884" y="2274"/>
            <a:chExt cx="3861" cy="1119"/>
          </a:xfrm>
        </p:grpSpPr>
        <p:sp>
          <p:nvSpPr>
            <p:cNvPr id="23623" name="Line 73"/>
            <p:cNvSpPr>
              <a:spLocks noChangeShapeType="1"/>
            </p:cNvSpPr>
            <p:nvPr/>
          </p:nvSpPr>
          <p:spPr bwMode="auto">
            <a:xfrm flipV="1">
              <a:off x="884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3624" name="Line 74"/>
            <p:cNvSpPr>
              <a:spLocks noChangeShapeType="1"/>
            </p:cNvSpPr>
            <p:nvPr/>
          </p:nvSpPr>
          <p:spPr bwMode="auto">
            <a:xfrm flipV="1">
              <a:off x="1077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3625" name="Line 75"/>
            <p:cNvSpPr>
              <a:spLocks noChangeShapeType="1"/>
            </p:cNvSpPr>
            <p:nvPr/>
          </p:nvSpPr>
          <p:spPr bwMode="auto">
            <a:xfrm flipV="1">
              <a:off x="1270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3626" name="Line 76"/>
            <p:cNvSpPr>
              <a:spLocks noChangeShapeType="1"/>
            </p:cNvSpPr>
            <p:nvPr/>
          </p:nvSpPr>
          <p:spPr bwMode="auto">
            <a:xfrm flipV="1">
              <a:off x="1463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3627" name="Line 77"/>
            <p:cNvSpPr>
              <a:spLocks noChangeShapeType="1"/>
            </p:cNvSpPr>
            <p:nvPr/>
          </p:nvSpPr>
          <p:spPr bwMode="auto">
            <a:xfrm flipV="1">
              <a:off x="1656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3628" name="Line 78"/>
            <p:cNvSpPr>
              <a:spLocks noChangeShapeType="1"/>
            </p:cNvSpPr>
            <p:nvPr/>
          </p:nvSpPr>
          <p:spPr bwMode="auto">
            <a:xfrm flipV="1">
              <a:off x="1849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3629" name="Line 79"/>
            <p:cNvSpPr>
              <a:spLocks noChangeShapeType="1"/>
            </p:cNvSpPr>
            <p:nvPr/>
          </p:nvSpPr>
          <p:spPr bwMode="auto">
            <a:xfrm flipV="1">
              <a:off x="2042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3630" name="Line 80"/>
            <p:cNvSpPr>
              <a:spLocks noChangeShapeType="1"/>
            </p:cNvSpPr>
            <p:nvPr/>
          </p:nvSpPr>
          <p:spPr bwMode="auto">
            <a:xfrm flipV="1">
              <a:off x="2235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3631" name="Line 81"/>
            <p:cNvSpPr>
              <a:spLocks noChangeShapeType="1"/>
            </p:cNvSpPr>
            <p:nvPr/>
          </p:nvSpPr>
          <p:spPr bwMode="auto">
            <a:xfrm flipV="1">
              <a:off x="2428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3632" name="Line 82"/>
            <p:cNvSpPr>
              <a:spLocks noChangeShapeType="1"/>
            </p:cNvSpPr>
            <p:nvPr/>
          </p:nvSpPr>
          <p:spPr bwMode="auto">
            <a:xfrm flipV="1">
              <a:off x="2621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3633" name="Line 83"/>
            <p:cNvSpPr>
              <a:spLocks noChangeShapeType="1"/>
            </p:cNvSpPr>
            <p:nvPr/>
          </p:nvSpPr>
          <p:spPr bwMode="auto">
            <a:xfrm flipV="1">
              <a:off x="2815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3634" name="Line 84"/>
            <p:cNvSpPr>
              <a:spLocks noChangeShapeType="1"/>
            </p:cNvSpPr>
            <p:nvPr/>
          </p:nvSpPr>
          <p:spPr bwMode="auto">
            <a:xfrm flipV="1">
              <a:off x="3008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3635" name="Line 85"/>
            <p:cNvSpPr>
              <a:spLocks noChangeShapeType="1"/>
            </p:cNvSpPr>
            <p:nvPr/>
          </p:nvSpPr>
          <p:spPr bwMode="auto">
            <a:xfrm flipV="1">
              <a:off x="3201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3636" name="Line 86"/>
            <p:cNvSpPr>
              <a:spLocks noChangeShapeType="1"/>
            </p:cNvSpPr>
            <p:nvPr/>
          </p:nvSpPr>
          <p:spPr bwMode="auto">
            <a:xfrm flipV="1">
              <a:off x="3394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3637" name="Line 87"/>
            <p:cNvSpPr>
              <a:spLocks noChangeShapeType="1"/>
            </p:cNvSpPr>
            <p:nvPr/>
          </p:nvSpPr>
          <p:spPr bwMode="auto">
            <a:xfrm flipV="1">
              <a:off x="3587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3638" name="Line 88"/>
            <p:cNvSpPr>
              <a:spLocks noChangeShapeType="1"/>
            </p:cNvSpPr>
            <p:nvPr/>
          </p:nvSpPr>
          <p:spPr bwMode="auto">
            <a:xfrm flipV="1">
              <a:off x="3780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3639" name="Line 89"/>
            <p:cNvSpPr>
              <a:spLocks noChangeShapeType="1"/>
            </p:cNvSpPr>
            <p:nvPr/>
          </p:nvSpPr>
          <p:spPr bwMode="auto">
            <a:xfrm flipV="1">
              <a:off x="3973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3640" name="Line 90"/>
            <p:cNvSpPr>
              <a:spLocks noChangeShapeType="1"/>
            </p:cNvSpPr>
            <p:nvPr/>
          </p:nvSpPr>
          <p:spPr bwMode="auto">
            <a:xfrm flipV="1">
              <a:off x="4166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3641" name="Line 91"/>
            <p:cNvSpPr>
              <a:spLocks noChangeShapeType="1"/>
            </p:cNvSpPr>
            <p:nvPr/>
          </p:nvSpPr>
          <p:spPr bwMode="auto">
            <a:xfrm flipV="1">
              <a:off x="4359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3642" name="Line 92"/>
            <p:cNvSpPr>
              <a:spLocks noChangeShapeType="1"/>
            </p:cNvSpPr>
            <p:nvPr/>
          </p:nvSpPr>
          <p:spPr bwMode="auto">
            <a:xfrm flipV="1">
              <a:off x="4552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3643" name="Line 93"/>
            <p:cNvSpPr>
              <a:spLocks noChangeShapeType="1"/>
            </p:cNvSpPr>
            <p:nvPr/>
          </p:nvSpPr>
          <p:spPr bwMode="auto">
            <a:xfrm flipV="1">
              <a:off x="4745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3644" name="Line 94"/>
            <p:cNvSpPr>
              <a:spLocks noChangeShapeType="1"/>
            </p:cNvSpPr>
            <p:nvPr/>
          </p:nvSpPr>
          <p:spPr bwMode="auto">
            <a:xfrm>
              <a:off x="889" y="3393"/>
              <a:ext cx="38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23622" name="Text Box 95"/>
          <p:cNvSpPr txBox="1">
            <a:spLocks noChangeArrowheads="1"/>
          </p:cNvSpPr>
          <p:nvPr/>
        </p:nvSpPr>
        <p:spPr bwMode="auto">
          <a:xfrm>
            <a:off x="456248" y="246856"/>
            <a:ext cx="1366838" cy="557213"/>
          </a:xfrm>
          <a:prstGeom prst="rect">
            <a:avLst/>
          </a:prstGeom>
          <a:noFill/>
          <a:ln w="38100" cmpd="dbl">
            <a:solidFill>
              <a:srgbClr val="00336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hlink"/>
                </a:solidFill>
                <a:cs typeface="宋体" panose="02010600030101010101" pitchFamily="2" charset="-122"/>
              </a:rPr>
              <a:t>HRRN</a:t>
            </a:r>
            <a:endParaRPr lang="en-US" altLang="zh-CN" sz="2800">
              <a:solidFill>
                <a:schemeClr val="hlink"/>
              </a:solidFill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5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5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5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5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24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24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24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animBg="1"/>
      <p:bldP spid="245764" grpId="0" animBg="1"/>
      <p:bldP spid="245765" grpId="0" animBg="1"/>
      <p:bldP spid="245766" grpId="0" animBg="1"/>
      <p:bldP spid="24576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	     </a:t>
            </a:r>
            <a:r>
              <a:rPr lang="zh-CN" altLang="en-US" dirty="0"/>
              <a:t>进程调度算法</a:t>
            </a:r>
            <a:endParaRPr lang="zh-CN" altLang="en-US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时间片轮转调度算法 （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RR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）</a:t>
            </a:r>
            <a:endParaRPr lang="en-US" altLang="zh-CN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dirty="0">
                <a:solidFill>
                  <a:schemeClr val="hlink"/>
                </a:solidFill>
              </a:rPr>
              <a:t>Round-Robin)</a:t>
            </a:r>
            <a:endParaRPr lang="en-US" altLang="zh-CN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原理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           </a:t>
            </a:r>
            <a:r>
              <a:rPr lang="zh-CN" altLang="en-US" sz="2400" dirty="0">
                <a:solidFill>
                  <a:srgbClr val="006666"/>
                </a:solidFill>
                <a:latin typeface="Times New Roman" panose="02020603050405020304" pitchFamily="18" charset="0"/>
              </a:rPr>
              <a:t>将</a:t>
            </a:r>
            <a:r>
              <a:rPr lang="en-US" altLang="zh-CN" sz="2400" dirty="0">
                <a:solidFill>
                  <a:srgbClr val="006666"/>
                </a:solidFill>
                <a:latin typeface="Arial Narrow" panose="020B0606020202030204" pitchFamily="34" charset="0"/>
              </a:rPr>
              <a:t>CPU </a:t>
            </a:r>
            <a:r>
              <a:rPr lang="zh-CN" altLang="en-US" sz="2400" dirty="0">
                <a:solidFill>
                  <a:srgbClr val="006666"/>
                </a:solidFill>
                <a:latin typeface="Times New Roman" panose="02020603050405020304" pitchFamily="18" charset="0"/>
              </a:rPr>
              <a:t>的处理时间分成固定大小的时间片，系统将所有就绪进程按先来先服务的原则排成队列。每次调度时，把</a:t>
            </a:r>
            <a:r>
              <a:rPr lang="en-US" altLang="zh-CN" sz="2400" dirty="0">
                <a:solidFill>
                  <a:srgbClr val="006666"/>
                </a:solidFill>
                <a:latin typeface="Arial Narrow" panose="020B0606020202030204" pitchFamily="34" charset="0"/>
              </a:rPr>
              <a:t>CPU </a:t>
            </a:r>
            <a:r>
              <a:rPr lang="zh-CN" altLang="en-US" sz="2400" dirty="0">
                <a:solidFill>
                  <a:srgbClr val="006666"/>
                </a:solidFill>
                <a:latin typeface="Times New Roman" panose="02020603050405020304" pitchFamily="18" charset="0"/>
              </a:rPr>
              <a:t>分配给队首进程，令其执行一个时间片，时间片用完后，若进程未结束，则重新排入就绪队列尾部。</a:t>
            </a:r>
            <a:endParaRPr lang="zh-CN" altLang="en-US" sz="2400" dirty="0">
              <a:solidFill>
                <a:srgbClr val="006666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时间片的划分</a:t>
            </a:r>
            <a:endParaRPr lang="zh-CN" altLang="en-US" sz="2400" dirty="0">
              <a:latin typeface="Arial Narrow" panose="020B0606020202030204" pitchFamily="34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		时间片</a:t>
            </a:r>
            <a:r>
              <a:rPr lang="zh-CN" altLang="en-US" sz="2400" dirty="0">
                <a:latin typeface="Arial Narrow" panose="020B0606020202030204" pitchFamily="34" charset="0"/>
              </a:rPr>
              <a:t>  </a:t>
            </a:r>
            <a:r>
              <a:rPr lang="en-US" altLang="zh-CN" sz="2400" dirty="0">
                <a:latin typeface="Arial Narrow" panose="020B0606020202030204" pitchFamily="34" charset="0"/>
              </a:rPr>
              <a:t>Q=R / </a:t>
            </a:r>
            <a:r>
              <a:rPr lang="en-US" altLang="zh-CN" sz="2400" dirty="0" err="1">
                <a:latin typeface="Arial Narrow" panose="020B0606020202030204" pitchFamily="34" charset="0"/>
              </a:rPr>
              <a:t>Nmax</a:t>
            </a:r>
            <a:r>
              <a:rPr lang="en-US" altLang="zh-CN" sz="2400" dirty="0">
                <a:latin typeface="Arial Narrow" panose="020B0606020202030204" pitchFamily="34" charset="0"/>
              </a:rPr>
              <a:t>      </a:t>
            </a:r>
            <a:endParaRPr lang="en-US" altLang="zh-CN" sz="2400" dirty="0">
              <a:latin typeface="Arial Narrow" panose="020B0606020202030204" pitchFamily="34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zh-CN" sz="2400" dirty="0">
                <a:latin typeface="Arial Narrow" panose="020B0606020202030204" pitchFamily="34" charset="0"/>
              </a:rPr>
              <a:t>	R</a:t>
            </a:r>
            <a:r>
              <a:rPr lang="zh-CN" altLang="en-US" sz="2400" dirty="0">
                <a:latin typeface="Times New Roman" panose="02020603050405020304" pitchFamily="18" charset="0"/>
              </a:rPr>
              <a:t>：响应时间</a:t>
            </a:r>
            <a:r>
              <a:rPr lang="zh-CN" altLang="en-US" sz="2400" dirty="0">
                <a:latin typeface="Arial Narrow" panose="020B0606020202030204" pitchFamily="34" charset="0"/>
              </a:rPr>
              <a:t> 	 </a:t>
            </a:r>
            <a:r>
              <a:rPr lang="en-US" altLang="zh-CN" sz="2400" dirty="0" err="1">
                <a:latin typeface="Arial Narrow" panose="020B0606020202030204" pitchFamily="34" charset="0"/>
              </a:rPr>
              <a:t>Nmax</a:t>
            </a:r>
            <a:r>
              <a:rPr lang="zh-CN" altLang="en-US" sz="2400" dirty="0">
                <a:latin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Arial Narrow" panose="020B0606020202030204" pitchFamily="34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最大进程数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905" name="Group 121"/>
          <p:cNvGraphicFramePr>
            <a:graphicFrameLocks noGrp="1"/>
          </p:cNvGraphicFramePr>
          <p:nvPr>
            <p:ph idx="4294967295"/>
          </p:nvPr>
        </p:nvGraphicFramePr>
        <p:xfrm>
          <a:off x="914400" y="2503488"/>
          <a:ext cx="8229600" cy="1895476"/>
        </p:xfrm>
        <a:graphic>
          <a:graphicData uri="http://schemas.openxmlformats.org/drawingml/2006/table">
            <a:tbl>
              <a:tblPr/>
              <a:tblGrid>
                <a:gridCol w="2364693"/>
                <a:gridCol w="928708"/>
                <a:gridCol w="864323"/>
                <a:gridCol w="952121"/>
                <a:gridCol w="868224"/>
                <a:gridCol w="1125766"/>
                <a:gridCol w="1125765"/>
              </a:tblGrid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平均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到达时间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服务时间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完成时间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17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19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周转时间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带权周转时间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2.5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1.75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2.8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5.5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2.71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467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-100013"/>
            <a:ext cx="5184775" cy="2578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6787" name="Text Box 3"/>
          <p:cNvSpPr txBox="1">
            <a:spLocks noChangeArrowheads="1"/>
          </p:cNvSpPr>
          <p:nvPr/>
        </p:nvSpPr>
        <p:spPr bwMode="auto">
          <a:xfrm>
            <a:off x="1425893" y="6069012"/>
            <a:ext cx="95567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  A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46788" name="Text Box 4"/>
          <p:cNvSpPr txBox="1">
            <a:spLocks noChangeArrowheads="1"/>
          </p:cNvSpPr>
          <p:nvPr/>
        </p:nvSpPr>
        <p:spPr bwMode="auto">
          <a:xfrm>
            <a:off x="2362518" y="5708650"/>
            <a:ext cx="1223963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B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46789" name="Text Box 5"/>
          <p:cNvSpPr txBox="1">
            <a:spLocks noChangeArrowheads="1"/>
          </p:cNvSpPr>
          <p:nvPr/>
        </p:nvSpPr>
        <p:spPr bwMode="auto">
          <a:xfrm>
            <a:off x="3586481" y="5275262"/>
            <a:ext cx="1223962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C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46790" name="Text Box 6"/>
          <p:cNvSpPr txBox="1">
            <a:spLocks noChangeArrowheads="1"/>
          </p:cNvSpPr>
          <p:nvPr/>
        </p:nvSpPr>
        <p:spPr bwMode="auto">
          <a:xfrm>
            <a:off x="4810443" y="4868862"/>
            <a:ext cx="1223963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 D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46791" name="Text Box 7"/>
          <p:cNvSpPr txBox="1">
            <a:spLocks noChangeArrowheads="1"/>
          </p:cNvSpPr>
          <p:nvPr/>
        </p:nvSpPr>
        <p:spPr bwMode="auto">
          <a:xfrm>
            <a:off x="6610668" y="4483100"/>
            <a:ext cx="647700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 E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grpSp>
        <p:nvGrpSpPr>
          <p:cNvPr id="246850" name="Group 66"/>
          <p:cNvGrpSpPr/>
          <p:nvPr/>
        </p:nvGrpSpPr>
        <p:grpSpPr bwMode="auto">
          <a:xfrm>
            <a:off x="1281431" y="6426200"/>
            <a:ext cx="6454775" cy="415925"/>
            <a:chOff x="793" y="3486"/>
            <a:chExt cx="4066" cy="262"/>
          </a:xfrm>
        </p:grpSpPr>
        <p:sp>
          <p:nvSpPr>
            <p:cNvPr id="25695" name="Rectangle 67"/>
            <p:cNvSpPr>
              <a:spLocks noChangeArrowheads="1"/>
            </p:cNvSpPr>
            <p:nvPr/>
          </p:nvSpPr>
          <p:spPr bwMode="auto">
            <a:xfrm>
              <a:off x="793" y="3486"/>
              <a:ext cx="19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0</a:t>
              </a:r>
              <a:endPara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  <p:sp>
          <p:nvSpPr>
            <p:cNvPr id="25696" name="Rectangle 68"/>
            <p:cNvSpPr>
              <a:spLocks noChangeArrowheads="1"/>
            </p:cNvSpPr>
            <p:nvPr/>
          </p:nvSpPr>
          <p:spPr bwMode="auto">
            <a:xfrm>
              <a:off x="1753" y="3500"/>
              <a:ext cx="19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5</a:t>
              </a:r>
              <a:endPara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  <p:sp>
          <p:nvSpPr>
            <p:cNvPr id="25697" name="Rectangle 69"/>
            <p:cNvSpPr>
              <a:spLocks noChangeArrowheads="1"/>
            </p:cNvSpPr>
            <p:nvPr/>
          </p:nvSpPr>
          <p:spPr bwMode="auto">
            <a:xfrm>
              <a:off x="2713" y="3486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10</a:t>
              </a:r>
              <a:endPara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  <p:sp>
          <p:nvSpPr>
            <p:cNvPr id="25698" name="Rectangle 70"/>
            <p:cNvSpPr>
              <a:spLocks noChangeArrowheads="1"/>
            </p:cNvSpPr>
            <p:nvPr/>
          </p:nvSpPr>
          <p:spPr bwMode="auto">
            <a:xfrm>
              <a:off x="3625" y="3486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15</a:t>
              </a:r>
              <a:endPara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  <p:sp>
          <p:nvSpPr>
            <p:cNvPr id="25699" name="Rectangle 71"/>
            <p:cNvSpPr>
              <a:spLocks noChangeArrowheads="1"/>
            </p:cNvSpPr>
            <p:nvPr/>
          </p:nvSpPr>
          <p:spPr bwMode="auto">
            <a:xfrm>
              <a:off x="4585" y="3486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20</a:t>
              </a:r>
              <a:endPara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</p:grpSp>
      <p:grpSp>
        <p:nvGrpSpPr>
          <p:cNvPr id="246856" name="Group 72"/>
          <p:cNvGrpSpPr/>
          <p:nvPr/>
        </p:nvGrpSpPr>
        <p:grpSpPr bwMode="auto">
          <a:xfrm>
            <a:off x="1425893" y="4554537"/>
            <a:ext cx="6129338" cy="1920875"/>
            <a:chOff x="884" y="2274"/>
            <a:chExt cx="3861" cy="1119"/>
          </a:xfrm>
        </p:grpSpPr>
        <p:sp>
          <p:nvSpPr>
            <p:cNvPr id="25673" name="Line 73"/>
            <p:cNvSpPr>
              <a:spLocks noChangeShapeType="1"/>
            </p:cNvSpPr>
            <p:nvPr/>
          </p:nvSpPr>
          <p:spPr bwMode="auto">
            <a:xfrm flipV="1">
              <a:off x="884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5674" name="Line 74"/>
            <p:cNvSpPr>
              <a:spLocks noChangeShapeType="1"/>
            </p:cNvSpPr>
            <p:nvPr/>
          </p:nvSpPr>
          <p:spPr bwMode="auto">
            <a:xfrm flipV="1">
              <a:off x="1077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5675" name="Line 75"/>
            <p:cNvSpPr>
              <a:spLocks noChangeShapeType="1"/>
            </p:cNvSpPr>
            <p:nvPr/>
          </p:nvSpPr>
          <p:spPr bwMode="auto">
            <a:xfrm flipV="1">
              <a:off x="1270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5676" name="Line 76"/>
            <p:cNvSpPr>
              <a:spLocks noChangeShapeType="1"/>
            </p:cNvSpPr>
            <p:nvPr/>
          </p:nvSpPr>
          <p:spPr bwMode="auto">
            <a:xfrm flipV="1">
              <a:off x="1463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5677" name="Line 77"/>
            <p:cNvSpPr>
              <a:spLocks noChangeShapeType="1"/>
            </p:cNvSpPr>
            <p:nvPr/>
          </p:nvSpPr>
          <p:spPr bwMode="auto">
            <a:xfrm flipV="1">
              <a:off x="1656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5678" name="Line 78"/>
            <p:cNvSpPr>
              <a:spLocks noChangeShapeType="1"/>
            </p:cNvSpPr>
            <p:nvPr/>
          </p:nvSpPr>
          <p:spPr bwMode="auto">
            <a:xfrm flipV="1">
              <a:off x="1849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5679" name="Line 79"/>
            <p:cNvSpPr>
              <a:spLocks noChangeShapeType="1"/>
            </p:cNvSpPr>
            <p:nvPr/>
          </p:nvSpPr>
          <p:spPr bwMode="auto">
            <a:xfrm flipV="1">
              <a:off x="2042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5680" name="Line 80"/>
            <p:cNvSpPr>
              <a:spLocks noChangeShapeType="1"/>
            </p:cNvSpPr>
            <p:nvPr/>
          </p:nvSpPr>
          <p:spPr bwMode="auto">
            <a:xfrm flipV="1">
              <a:off x="2235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5681" name="Line 81"/>
            <p:cNvSpPr>
              <a:spLocks noChangeShapeType="1"/>
            </p:cNvSpPr>
            <p:nvPr/>
          </p:nvSpPr>
          <p:spPr bwMode="auto">
            <a:xfrm flipV="1">
              <a:off x="2428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5682" name="Line 82"/>
            <p:cNvSpPr>
              <a:spLocks noChangeShapeType="1"/>
            </p:cNvSpPr>
            <p:nvPr/>
          </p:nvSpPr>
          <p:spPr bwMode="auto">
            <a:xfrm flipV="1">
              <a:off x="2621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5683" name="Line 83"/>
            <p:cNvSpPr>
              <a:spLocks noChangeShapeType="1"/>
            </p:cNvSpPr>
            <p:nvPr/>
          </p:nvSpPr>
          <p:spPr bwMode="auto">
            <a:xfrm flipV="1">
              <a:off x="2815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5684" name="Line 84"/>
            <p:cNvSpPr>
              <a:spLocks noChangeShapeType="1"/>
            </p:cNvSpPr>
            <p:nvPr/>
          </p:nvSpPr>
          <p:spPr bwMode="auto">
            <a:xfrm flipV="1">
              <a:off x="3008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5685" name="Line 85"/>
            <p:cNvSpPr>
              <a:spLocks noChangeShapeType="1"/>
            </p:cNvSpPr>
            <p:nvPr/>
          </p:nvSpPr>
          <p:spPr bwMode="auto">
            <a:xfrm flipV="1">
              <a:off x="3201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5686" name="Line 86"/>
            <p:cNvSpPr>
              <a:spLocks noChangeShapeType="1"/>
            </p:cNvSpPr>
            <p:nvPr/>
          </p:nvSpPr>
          <p:spPr bwMode="auto">
            <a:xfrm flipV="1">
              <a:off x="3394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5687" name="Line 87"/>
            <p:cNvSpPr>
              <a:spLocks noChangeShapeType="1"/>
            </p:cNvSpPr>
            <p:nvPr/>
          </p:nvSpPr>
          <p:spPr bwMode="auto">
            <a:xfrm flipV="1">
              <a:off x="3587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5688" name="Line 88"/>
            <p:cNvSpPr>
              <a:spLocks noChangeShapeType="1"/>
            </p:cNvSpPr>
            <p:nvPr/>
          </p:nvSpPr>
          <p:spPr bwMode="auto">
            <a:xfrm flipV="1">
              <a:off x="3780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5689" name="Line 89"/>
            <p:cNvSpPr>
              <a:spLocks noChangeShapeType="1"/>
            </p:cNvSpPr>
            <p:nvPr/>
          </p:nvSpPr>
          <p:spPr bwMode="auto">
            <a:xfrm flipV="1">
              <a:off x="3973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5690" name="Line 90"/>
            <p:cNvSpPr>
              <a:spLocks noChangeShapeType="1"/>
            </p:cNvSpPr>
            <p:nvPr/>
          </p:nvSpPr>
          <p:spPr bwMode="auto">
            <a:xfrm flipV="1">
              <a:off x="4166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5691" name="Line 91"/>
            <p:cNvSpPr>
              <a:spLocks noChangeShapeType="1"/>
            </p:cNvSpPr>
            <p:nvPr/>
          </p:nvSpPr>
          <p:spPr bwMode="auto">
            <a:xfrm flipV="1">
              <a:off x="4359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5692" name="Line 92"/>
            <p:cNvSpPr>
              <a:spLocks noChangeShapeType="1"/>
            </p:cNvSpPr>
            <p:nvPr/>
          </p:nvSpPr>
          <p:spPr bwMode="auto">
            <a:xfrm flipV="1">
              <a:off x="4552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5693" name="Line 93"/>
            <p:cNvSpPr>
              <a:spLocks noChangeShapeType="1"/>
            </p:cNvSpPr>
            <p:nvPr/>
          </p:nvSpPr>
          <p:spPr bwMode="auto">
            <a:xfrm flipV="1">
              <a:off x="4745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5694" name="Line 94"/>
            <p:cNvSpPr>
              <a:spLocks noChangeShapeType="1"/>
            </p:cNvSpPr>
            <p:nvPr/>
          </p:nvSpPr>
          <p:spPr bwMode="auto">
            <a:xfrm>
              <a:off x="889" y="3393"/>
              <a:ext cx="38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246902" name="Text Box 118"/>
          <p:cNvSpPr txBox="1">
            <a:spLocks noChangeArrowheads="1"/>
          </p:cNvSpPr>
          <p:nvPr/>
        </p:nvSpPr>
        <p:spPr bwMode="auto">
          <a:xfrm>
            <a:off x="6034406" y="5707062"/>
            <a:ext cx="647700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B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46903" name="Text Box 119"/>
          <p:cNvSpPr txBox="1">
            <a:spLocks noChangeArrowheads="1"/>
          </p:cNvSpPr>
          <p:nvPr/>
        </p:nvSpPr>
        <p:spPr bwMode="auto">
          <a:xfrm>
            <a:off x="7258368" y="4914900"/>
            <a:ext cx="28892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D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5672" name="Text Box 122"/>
          <p:cNvSpPr txBox="1">
            <a:spLocks noChangeArrowheads="1"/>
          </p:cNvSpPr>
          <p:nvPr/>
        </p:nvSpPr>
        <p:spPr bwMode="auto">
          <a:xfrm>
            <a:off x="479743" y="175344"/>
            <a:ext cx="1295400" cy="860425"/>
          </a:xfrm>
          <a:prstGeom prst="rect">
            <a:avLst/>
          </a:prstGeom>
          <a:noFill/>
          <a:ln w="38100" cmpd="dbl">
            <a:solidFill>
              <a:srgbClr val="00336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cs typeface="宋体" panose="02010600030101010101" pitchFamily="2" charset="-122"/>
              </a:rPr>
              <a:t>RoundRobin</a:t>
            </a:r>
            <a:endParaRPr lang="en-US" altLang="zh-CN" sz="2400">
              <a:solidFill>
                <a:schemeClr val="hlink"/>
              </a:solidFill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6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6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6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6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2000"/>
                                        <p:tgtEl>
                                          <p:spTgt spid="24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1" dur="2000"/>
                                        <p:tgtEl>
                                          <p:spTgt spid="24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6" dur="20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1" dur="2000"/>
                                        <p:tgtEl>
                                          <p:spTgt spid="24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6" dur="2000"/>
                                        <p:tgtEl>
                                          <p:spTgt spid="24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1" dur="2000"/>
                                        <p:tgtEl>
                                          <p:spTgt spid="24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6" dur="2000"/>
                                        <p:tgtEl>
                                          <p:spTgt spid="24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6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6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nimBg="1"/>
      <p:bldP spid="246788" grpId="0" animBg="1"/>
      <p:bldP spid="246789" grpId="0" animBg="1"/>
      <p:bldP spid="246790" grpId="0" animBg="1"/>
      <p:bldP spid="246791" grpId="0" animBg="1"/>
      <p:bldP spid="246902" grpId="0" animBg="1"/>
      <p:bldP spid="24690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7" y="966771"/>
            <a:ext cx="5953125" cy="574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虚时间片轮转法</a:t>
            </a:r>
            <a:endParaRPr lang="zh-CN" altLang="en-US" sz="2800" dirty="0">
              <a:solidFill>
                <a:schemeClr val="tx1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	     </a:t>
            </a:r>
            <a:r>
              <a:rPr lang="zh-CN" altLang="en-US" dirty="0"/>
              <a:t>进程调度算法</a:t>
            </a:r>
            <a:endParaRPr lang="zh-CN" altLang="en-US" dirty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>
                <a:solidFill>
                  <a:schemeClr val="hlink"/>
                </a:solidFill>
                <a:latin typeface="Times New Roman" panose="02020603050405020304" pitchFamily="18" charset="0"/>
              </a:rPr>
              <a:t>优先级调度算法 </a:t>
            </a:r>
            <a:r>
              <a:rPr lang="en-US" altLang="zh-CN" sz="3200">
                <a:solidFill>
                  <a:schemeClr val="hlink"/>
                </a:solidFill>
                <a:latin typeface="Times New Roman" panose="02020603050405020304" pitchFamily="18" charset="0"/>
              </a:rPr>
              <a:t>(Priority)</a:t>
            </a:r>
            <a:endParaRPr lang="en-US" altLang="zh-CN" sz="320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静态优先级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>
                <a:solidFill>
                  <a:srgbClr val="006666"/>
                </a:solidFill>
                <a:latin typeface="Times New Roman" panose="02020603050405020304" pitchFamily="18" charset="0"/>
              </a:rPr>
              <a:t>原理：</a:t>
            </a:r>
            <a:r>
              <a:rPr lang="zh-CN" altLang="en-US" sz="2400">
                <a:solidFill>
                  <a:srgbClr val="006666"/>
                </a:solidFill>
              </a:rPr>
              <a:t>在创建进程时赋予优先级，在进程的生命期中不能改变。</a:t>
            </a:r>
            <a:endParaRPr lang="zh-CN" altLang="en-US" sz="2400">
              <a:solidFill>
                <a:srgbClr val="006666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/>
              <a:t>确定进程优先级的一般原则</a:t>
            </a:r>
            <a:endParaRPr lang="zh-CN" altLang="en-US" sz="2400"/>
          </a:p>
          <a:p>
            <a:pPr lvl="3" eaLnBrk="1" hangingPunct="1">
              <a:lnSpc>
                <a:spcPct val="90000"/>
              </a:lnSpc>
            </a:pPr>
            <a:r>
              <a:rPr lang="zh-CN" altLang="en-US"/>
              <a:t>进程的类型    </a:t>
            </a:r>
            <a:endParaRPr lang="zh-CN" altLang="en-US"/>
          </a:p>
          <a:p>
            <a:pPr lvl="3" eaLnBrk="1" hangingPunct="1">
              <a:lnSpc>
                <a:spcPct val="90000"/>
              </a:lnSpc>
            </a:pPr>
            <a:r>
              <a:rPr lang="zh-CN" altLang="en-US"/>
              <a:t>对资源的需求量及类型  </a:t>
            </a:r>
            <a:endParaRPr lang="zh-CN" altLang="en-US"/>
          </a:p>
          <a:p>
            <a:pPr lvl="3" eaLnBrk="1" hangingPunct="1">
              <a:lnSpc>
                <a:spcPct val="90000"/>
              </a:lnSpc>
            </a:pPr>
            <a:r>
              <a:rPr lang="zh-CN" altLang="en-US"/>
              <a:t>按作业到达系统的时间顺序</a:t>
            </a:r>
            <a:endParaRPr lang="zh-CN" altLang="en-US"/>
          </a:p>
          <a:p>
            <a:pPr lvl="3" eaLnBrk="1" hangingPunct="1">
              <a:lnSpc>
                <a:spcPct val="90000"/>
              </a:lnSpc>
            </a:pPr>
            <a:r>
              <a:rPr lang="zh-CN" altLang="en-US"/>
              <a:t>按用户类型和要求</a:t>
            </a:r>
            <a:endParaRPr lang="zh-CN" altLang="en-US"/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特点：</a:t>
            </a:r>
            <a:r>
              <a:rPr lang="zh-CN" altLang="en-US" sz="2400">
                <a:latin typeface="Times New Roman" panose="02020603050405020304" pitchFamily="18" charset="0"/>
              </a:rPr>
              <a:t>简单易行，系统开销小；不够精确，可能出现优先级低的作业或进程，长期得不到调度。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	     </a:t>
            </a:r>
            <a:r>
              <a:rPr lang="zh-CN" altLang="en-US" dirty="0"/>
              <a:t>进程调度算法</a:t>
            </a:r>
            <a:endParaRPr lang="zh-CN" alt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动态优先级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6666"/>
                </a:solidFill>
              </a:rPr>
              <a:t>         在创建进程时赋予的基本优先级，在进程执行过程中可随进程的特性（</a:t>
            </a:r>
            <a:r>
              <a:rPr lang="en-US" altLang="zh-CN" sz="2800" dirty="0">
                <a:solidFill>
                  <a:srgbClr val="006666"/>
                </a:solidFill>
              </a:rPr>
              <a:t>CPU</a:t>
            </a:r>
            <a:r>
              <a:rPr lang="zh-CN" altLang="en-US" sz="2800" dirty="0">
                <a:solidFill>
                  <a:srgbClr val="006666"/>
                </a:solidFill>
              </a:rPr>
              <a:t>等待时间、执行时间长短等）动态改变。</a:t>
            </a:r>
            <a:endParaRPr lang="zh-CN" altLang="en-US" sz="2800" dirty="0">
              <a:solidFill>
                <a:srgbClr val="006666"/>
              </a:solidFill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确定进程动态优先级的原则：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3" eaLnBrk="1" hangingPunct="1"/>
            <a:r>
              <a:rPr lang="zh-CN" altLang="en-US" dirty="0">
                <a:latin typeface="Times New Roman" panose="02020603050405020304" pitchFamily="18" charset="0"/>
              </a:rPr>
              <a:t>根据其占有</a:t>
            </a:r>
            <a:r>
              <a:rPr lang="en-US" altLang="zh-CN" dirty="0">
                <a:latin typeface="Arial Narrow" panose="020B0606020202030204" pitchFamily="34" charset="0"/>
              </a:rPr>
              <a:t>CPU </a:t>
            </a:r>
            <a:r>
              <a:rPr lang="zh-CN" altLang="en-US" dirty="0">
                <a:latin typeface="Times New Roman" panose="02020603050405020304" pitchFamily="18" charset="0"/>
              </a:rPr>
              <a:t>时间的长短；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3" eaLnBrk="1" hangingPunct="1"/>
            <a:r>
              <a:rPr lang="zh-CN" altLang="en-US" dirty="0">
                <a:latin typeface="Times New Roman" panose="02020603050405020304" pitchFamily="18" charset="0"/>
              </a:rPr>
              <a:t>根据就绪进程等待</a:t>
            </a:r>
            <a:r>
              <a:rPr lang="en-US" altLang="zh-CN" dirty="0">
                <a:latin typeface="Arial Narrow" panose="020B0606020202030204" pitchFamily="34" charset="0"/>
              </a:rPr>
              <a:t>CPU </a:t>
            </a:r>
            <a:r>
              <a:rPr lang="zh-CN" altLang="en-US" dirty="0">
                <a:latin typeface="Times New Roman" panose="02020603050405020304" pitchFamily="18" charset="0"/>
              </a:rPr>
              <a:t>的时间长短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改变进程优先级的方式：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3" eaLnBrk="1" hangingPunct="1"/>
            <a:r>
              <a:rPr lang="zh-CN" altLang="en-US" dirty="0">
                <a:latin typeface="Times New Roman" panose="02020603050405020304" pitchFamily="18" charset="0"/>
              </a:rPr>
              <a:t>线形优先级调度策略</a:t>
            </a:r>
            <a:endParaRPr lang="zh-CN" altLang="en-US" sz="1400" dirty="0">
              <a:latin typeface="Arial Narrow" panose="020B0606020202030204" pitchFamily="34" charset="0"/>
            </a:endParaRPr>
          </a:p>
          <a:p>
            <a:pPr lvl="3" eaLnBrk="1" hangingPunct="1"/>
            <a:r>
              <a:rPr lang="zh-CN" altLang="en-US" dirty="0">
                <a:latin typeface="Times New Roman" panose="02020603050405020304" pitchFamily="18" charset="0"/>
              </a:rPr>
              <a:t>非线形改变优先级规则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45440" y="1097281"/>
            <a:ext cx="8798560" cy="503523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hlink"/>
                </a:solidFill>
                <a:latin typeface="Times New Roman" panose="02020603050405020304" pitchFamily="18" charset="0"/>
              </a:rPr>
              <a:t>多队列调度算法</a:t>
            </a:r>
            <a:endParaRPr lang="zh-CN" altLang="en-US" sz="3200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dirty="0">
                <a:solidFill>
                  <a:srgbClr val="006666"/>
                </a:solidFill>
                <a:latin typeface="Times New Roman" panose="02020603050405020304" pitchFamily="18" charset="0"/>
              </a:rPr>
              <a:t>原理：根据作业的性质或类型不同，将就绪进程队列再分为若干子队列，各作业固定地分属于一队列，每个队列采用一种算法。</a:t>
            </a:r>
            <a:endParaRPr lang="zh-CN" altLang="en-US" sz="2400" dirty="0">
              <a:solidFill>
                <a:srgbClr val="00666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9700" name="Picture 6" descr="9_4"/>
          <p:cNvPicPr>
            <a:picLocks noGrp="1" noChangeAspect="1" noChangeArrowheads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2997200"/>
            <a:ext cx="4422775" cy="386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400175" y="241013"/>
            <a:ext cx="45961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sz="320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3.2	     </a:t>
            </a:r>
            <a:r>
              <a:rPr kumimoji="0" lang="zh-CN" altLang="en-US" sz="320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进程调度算法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3.2	     </a:t>
            </a:r>
            <a:r>
              <a:rPr lang="zh-CN" altLang="en-US" dirty="0">
                <a:solidFill>
                  <a:srgbClr val="000000"/>
                </a:solidFill>
              </a:rPr>
              <a:t>进程调度算法</a:t>
            </a:r>
            <a:endParaRPr lang="zh-CN" altLang="en-US" dirty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实现方式</a:t>
            </a:r>
            <a:endParaRPr lang="zh-CN" altLang="en-US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规定队列的优先级，优先级高的先获调度。</a:t>
            </a:r>
            <a:endParaRPr lang="zh-CN" altLang="en-US">
              <a:latin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例：按规定时间片运行前台作业，运行完成或阻塞时，才转去调度后台作业。</a:t>
            </a:r>
            <a:endParaRPr lang="zh-CN" altLang="en-US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为各队列分配一定的占用</a:t>
            </a:r>
            <a:r>
              <a:rPr lang="en-US" altLang="zh-CN">
                <a:latin typeface="Arial Narrow" panose="020B0606020202030204" pitchFamily="34" charset="0"/>
              </a:rPr>
              <a:t>CPU</a:t>
            </a:r>
            <a:r>
              <a:rPr lang="zh-CN" altLang="en-US">
                <a:latin typeface="Times New Roman" panose="02020603050405020304" pitchFamily="18" charset="0"/>
              </a:rPr>
              <a:t>时间比例。</a:t>
            </a:r>
            <a:endParaRPr lang="zh-CN" altLang="en-US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例：	前台：</a:t>
            </a:r>
            <a:r>
              <a:rPr lang="en-US" altLang="zh-CN" sz="2800">
                <a:latin typeface="Arial Narrow" panose="020B0606020202030204" pitchFamily="34" charset="0"/>
              </a:rPr>
              <a:t>80%		</a:t>
            </a:r>
            <a:r>
              <a:rPr lang="zh-CN" altLang="en-US" sz="2800">
                <a:latin typeface="Times New Roman" panose="02020603050405020304" pitchFamily="18" charset="0"/>
              </a:rPr>
              <a:t>后台：</a:t>
            </a:r>
            <a:r>
              <a:rPr lang="en-US" altLang="zh-CN" sz="2800">
                <a:latin typeface="Arial Narrow" panose="020B0606020202030204" pitchFamily="34" charset="0"/>
              </a:rPr>
              <a:t>20%</a:t>
            </a:r>
            <a:endParaRPr lang="en-US" altLang="zh-CN" sz="280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或：前台运行</a:t>
            </a:r>
            <a:r>
              <a:rPr lang="en-US" altLang="zh-CN" sz="2800">
                <a:latin typeface="Arial Narrow" panose="020B0606020202030204" pitchFamily="34" charset="0"/>
              </a:rPr>
              <a:t>N</a:t>
            </a:r>
            <a:r>
              <a:rPr lang="zh-CN" altLang="en-US" sz="2800">
                <a:latin typeface="Times New Roman" panose="02020603050405020304" pitchFamily="18" charset="0"/>
              </a:rPr>
              <a:t>个时间片，后台运行一个时间片</a:t>
            </a:r>
            <a:r>
              <a:rPr lang="zh-CN" altLang="en-US" sz="2400">
                <a:latin typeface="Times New Roman" panose="02020603050405020304" pitchFamily="18" charset="0"/>
              </a:rPr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0813"/>
            <a:ext cx="6415088" cy="113665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600" dirty="0"/>
              <a:t>3.1	  </a:t>
            </a:r>
            <a:r>
              <a:rPr lang="zh-CN" altLang="en-US" sz="3600" dirty="0">
                <a:latin typeface="Times New Roman" panose="02020603050405020304" pitchFamily="18" charset="0"/>
              </a:rPr>
              <a:t>调度的类型和模型</a:t>
            </a:r>
            <a:endParaRPr lang="zh-CN" altLang="en-US" sz="3600" dirty="0"/>
          </a:p>
        </p:txBody>
      </p:sp>
      <p:sp>
        <p:nvSpPr>
          <p:cNvPr id="4101" name="Rectangle 4"/>
          <p:cNvSpPr>
            <a:spLocks noGrp="1" noChangeArrowheads="1"/>
          </p:cNvSpPr>
          <p:nvPr>
            <p:ph idx="4294967295"/>
          </p:nvPr>
        </p:nvSpPr>
        <p:spPr>
          <a:xfrm>
            <a:off x="457200" y="1366838"/>
            <a:ext cx="8067040" cy="4759325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</a:rPr>
              <a:t>调度类型</a:t>
            </a:r>
            <a:r>
              <a:rPr lang="zh-CN" altLang="en-US" sz="2800" dirty="0">
                <a:latin typeface="Arial Narrow" panose="020B0606020202030204" pitchFamily="34" charset="0"/>
              </a:rPr>
              <a:t>  </a:t>
            </a:r>
            <a:endParaRPr lang="zh-CN" altLang="en-US" sz="2800" dirty="0">
              <a:latin typeface="Arial Narrow" panose="020B0606020202030204" pitchFamily="34" charset="0"/>
            </a:endParaRPr>
          </a:p>
          <a:p>
            <a:pPr lvl="1" eaLnBrk="1" hangingPunct="1"/>
            <a:r>
              <a:rPr lang="zh-CN" altLang="en-US" sz="2800" dirty="0">
                <a:latin typeface="Times New Roman" panose="02020603050405020304" pitchFamily="18" charset="0"/>
              </a:rPr>
              <a:t>作业调度 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高级调度或长程调度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400" dirty="0">
                <a:latin typeface="Times New Roman" panose="02020603050405020304" pitchFamily="18" charset="0"/>
              </a:rPr>
              <a:t>作业的状态及其转换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作业从输入到完成要经历提交，收容，执行，完成四个阶段。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400" dirty="0">
                <a:latin typeface="Times New Roman" panose="02020603050405020304" pitchFamily="18" charset="0"/>
              </a:rPr>
              <a:t>作业调度</a:t>
            </a:r>
            <a:r>
              <a:rPr lang="zh-CN" altLang="en-US" sz="2400" dirty="0">
                <a:latin typeface="Arial Narrow" panose="020B0606020202030204" pitchFamily="34" charset="0"/>
              </a:rPr>
              <a:t> （</a:t>
            </a:r>
            <a:r>
              <a:rPr lang="zh-CN" altLang="en-US" sz="2400" dirty="0">
                <a:latin typeface="Times New Roman" panose="02020603050405020304" pitchFamily="18" charset="0"/>
              </a:rPr>
              <a:t>宏观调度或高级调度</a:t>
            </a:r>
            <a:r>
              <a:rPr lang="zh-CN" altLang="en-US" sz="2400" dirty="0">
                <a:latin typeface="Arial Narrow" panose="020B0606020202030204" pitchFamily="34" charset="0"/>
              </a:rPr>
              <a:t>）</a:t>
            </a:r>
            <a:endParaRPr lang="zh-CN" altLang="en-US" sz="2400" dirty="0">
              <a:latin typeface="Arial Narrow" panose="020B0606020202030204" pitchFamily="34" charset="0"/>
            </a:endParaRPr>
          </a:p>
        </p:txBody>
      </p:sp>
      <p:sp>
        <p:nvSpPr>
          <p:cNvPr id="1048" name="Line 24"/>
          <p:cNvSpPr>
            <a:spLocks noChangeShapeType="1"/>
          </p:cNvSpPr>
          <p:nvPr/>
        </p:nvSpPr>
        <p:spPr bwMode="auto">
          <a:xfrm flipH="1">
            <a:off x="6516688" y="4995863"/>
            <a:ext cx="762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9" name="Line 25"/>
          <p:cNvSpPr>
            <a:spLocks noChangeShapeType="1"/>
          </p:cNvSpPr>
          <p:nvPr/>
        </p:nvSpPr>
        <p:spPr bwMode="auto">
          <a:xfrm flipH="1">
            <a:off x="4916488" y="4979988"/>
            <a:ext cx="8382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auto">
          <a:xfrm flipH="1">
            <a:off x="2020888" y="4995863"/>
            <a:ext cx="8382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051" name="Group 27"/>
          <p:cNvGrpSpPr/>
          <p:nvPr/>
        </p:nvGrpSpPr>
        <p:grpSpPr bwMode="auto">
          <a:xfrm>
            <a:off x="1258888" y="3716338"/>
            <a:ext cx="6743700" cy="2419350"/>
            <a:chOff x="802" y="1738"/>
            <a:chExt cx="4248" cy="1524"/>
          </a:xfrm>
        </p:grpSpPr>
        <p:sp>
          <p:nvSpPr>
            <p:cNvPr id="4109" name="Rectangle 28"/>
            <p:cNvSpPr>
              <a:spLocks noChangeArrowheads="1"/>
            </p:cNvSpPr>
            <p:nvPr/>
          </p:nvSpPr>
          <p:spPr bwMode="auto">
            <a:xfrm>
              <a:off x="1798" y="1738"/>
              <a:ext cx="1296" cy="1140"/>
            </a:xfrm>
            <a:prstGeom prst="rect">
              <a:avLst/>
            </a:prstGeom>
            <a:gradFill rotWithShape="0">
              <a:gsLst>
                <a:gs pos="0">
                  <a:srgbClr val="765E76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4110" name="Rectangle 29"/>
            <p:cNvSpPr>
              <a:spLocks noChangeArrowheads="1"/>
            </p:cNvSpPr>
            <p:nvPr/>
          </p:nvSpPr>
          <p:spPr bwMode="auto">
            <a:xfrm>
              <a:off x="802" y="2398"/>
              <a:ext cx="492" cy="28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chemeClr val="bg2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完成</a:t>
              </a:r>
              <a:endParaRPr lang="zh-CN" altLang="en-US" sz="2000">
                <a:solidFill>
                  <a:schemeClr val="bg2"/>
                </a:solidFill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  <p:sp>
          <p:nvSpPr>
            <p:cNvPr id="4111" name="Oval 30"/>
            <p:cNvSpPr>
              <a:spLocks noChangeArrowheads="1"/>
            </p:cNvSpPr>
            <p:nvPr/>
          </p:nvSpPr>
          <p:spPr bwMode="auto">
            <a:xfrm>
              <a:off x="2302" y="1834"/>
              <a:ext cx="360" cy="408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bg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宋体" panose="02010600030101010101" pitchFamily="2" charset="-122"/>
                </a:rPr>
                <a:t>执行</a:t>
              </a:r>
              <a:endParaRPr lang="zh-CN" altLang="en-US" sz="18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4112" name="Oval 31"/>
            <p:cNvSpPr>
              <a:spLocks noChangeArrowheads="1"/>
            </p:cNvSpPr>
            <p:nvPr/>
          </p:nvSpPr>
          <p:spPr bwMode="auto">
            <a:xfrm>
              <a:off x="2698" y="2398"/>
              <a:ext cx="324" cy="324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bg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宋体" panose="02010600030101010101" pitchFamily="2" charset="-122"/>
                </a:rPr>
                <a:t>就绪</a:t>
              </a:r>
              <a:endParaRPr lang="zh-CN" altLang="en-US" sz="18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4113" name="Oval 32"/>
            <p:cNvSpPr>
              <a:spLocks noChangeArrowheads="1"/>
            </p:cNvSpPr>
            <p:nvPr/>
          </p:nvSpPr>
          <p:spPr bwMode="auto">
            <a:xfrm>
              <a:off x="1906" y="2398"/>
              <a:ext cx="324" cy="336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bg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宋体" panose="02010600030101010101" pitchFamily="2" charset="-122"/>
                </a:rPr>
                <a:t>阻塞</a:t>
              </a:r>
              <a:endParaRPr lang="zh-CN" altLang="en-US" sz="18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4114" name="Rectangle 33"/>
            <p:cNvSpPr>
              <a:spLocks noChangeArrowheads="1"/>
            </p:cNvSpPr>
            <p:nvPr/>
          </p:nvSpPr>
          <p:spPr bwMode="auto">
            <a:xfrm>
              <a:off x="4594" y="2398"/>
              <a:ext cx="456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宋体" panose="02010600030101010101" pitchFamily="2" charset="-122"/>
                </a:rPr>
                <a:t>进入</a:t>
              </a:r>
              <a:endParaRPr lang="zh-CN" altLang="en-US" sz="20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4115" name="Rectangle 34"/>
            <p:cNvSpPr>
              <a:spLocks noChangeArrowheads="1"/>
            </p:cNvSpPr>
            <p:nvPr/>
          </p:nvSpPr>
          <p:spPr bwMode="auto">
            <a:xfrm>
              <a:off x="3634" y="2398"/>
              <a:ext cx="456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宋体" panose="02010600030101010101" pitchFamily="2" charset="-122"/>
                </a:rPr>
                <a:t>收容</a:t>
              </a:r>
              <a:endParaRPr lang="zh-CN" altLang="en-US" sz="20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4116" name="Text Box 35"/>
            <p:cNvSpPr txBox="1">
              <a:spLocks noChangeArrowheads="1"/>
            </p:cNvSpPr>
            <p:nvPr/>
          </p:nvSpPr>
          <p:spPr bwMode="auto">
            <a:xfrm>
              <a:off x="1846" y="1774"/>
              <a:ext cx="442" cy="25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  <a:effectLst>
              <a:outerShdw dist="35921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宋体" panose="02010600030101010101" pitchFamily="2" charset="-122"/>
                </a:rPr>
                <a:t>内存</a:t>
              </a:r>
              <a:endParaRPr lang="zh-CN" altLang="en-US" sz="2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4117" name="Rectangle 36"/>
            <p:cNvSpPr>
              <a:spLocks noChangeArrowheads="1"/>
            </p:cNvSpPr>
            <p:nvPr/>
          </p:nvSpPr>
          <p:spPr bwMode="auto">
            <a:xfrm>
              <a:off x="2182" y="2974"/>
              <a:ext cx="576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宋体" panose="02010600030101010101" pitchFamily="2" charset="-122"/>
                </a:rPr>
                <a:t>执行</a:t>
              </a:r>
              <a:endParaRPr lang="zh-CN" altLang="en-US" sz="20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4118" name="Line 37"/>
            <p:cNvSpPr>
              <a:spLocks noChangeShapeType="1"/>
            </p:cNvSpPr>
            <p:nvPr/>
          </p:nvSpPr>
          <p:spPr bwMode="auto">
            <a:xfrm flipH="1" flipV="1">
              <a:off x="2566" y="2206"/>
              <a:ext cx="24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119" name="Line 38"/>
            <p:cNvSpPr>
              <a:spLocks noChangeShapeType="1"/>
            </p:cNvSpPr>
            <p:nvPr/>
          </p:nvSpPr>
          <p:spPr bwMode="auto">
            <a:xfrm flipH="1">
              <a:off x="2134" y="2158"/>
              <a:ext cx="240" cy="24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120" name="Line 39"/>
            <p:cNvSpPr>
              <a:spLocks noChangeShapeType="1"/>
            </p:cNvSpPr>
            <p:nvPr/>
          </p:nvSpPr>
          <p:spPr bwMode="auto">
            <a:xfrm>
              <a:off x="2230" y="2590"/>
              <a:ext cx="48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1064" name="Text Box 40"/>
          <p:cNvSpPr txBox="1">
            <a:spLocks noChangeArrowheads="1"/>
          </p:cNvSpPr>
          <p:nvPr/>
        </p:nvSpPr>
        <p:spPr bwMode="auto">
          <a:xfrm>
            <a:off x="6592888" y="4538663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楷体" panose="02010609060101010101" charset="-122"/>
                <a:cs typeface="楷体" panose="02010609060101010101" charset="-122"/>
              </a:rPr>
              <a:t>提交</a:t>
            </a:r>
            <a:endParaRPr lang="zh-CN" altLang="en-US" sz="2000">
              <a:latin typeface="Times New Roman" panose="02020603050405020304" pitchFamily="18" charset="0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65" name="Text Box 41"/>
          <p:cNvSpPr txBox="1">
            <a:spLocks noChangeArrowheads="1"/>
          </p:cNvSpPr>
          <p:nvPr/>
        </p:nvSpPr>
        <p:spPr bwMode="auto">
          <a:xfrm>
            <a:off x="4932363" y="41497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楷体" panose="02010609060101010101" charset="-122"/>
                <a:cs typeface="楷体" panose="02010609060101010101" charset="-122"/>
              </a:rPr>
              <a:t>作业调度</a:t>
            </a:r>
            <a:endParaRPr lang="zh-CN" altLang="en-US" sz="2000">
              <a:latin typeface="Times New Roman" panose="02020603050405020304" pitchFamily="18" charset="0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66" name="Text Box 42"/>
          <p:cNvSpPr txBox="1">
            <a:spLocks noChangeArrowheads="1"/>
          </p:cNvSpPr>
          <p:nvPr/>
        </p:nvSpPr>
        <p:spPr bwMode="auto">
          <a:xfrm>
            <a:off x="2097088" y="4538663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楷体" panose="02010609060101010101" charset="-122"/>
                <a:cs typeface="楷体" panose="02010609060101010101" charset="-122"/>
              </a:rPr>
              <a:t>完成</a:t>
            </a:r>
            <a:endParaRPr lang="zh-CN" altLang="en-US" sz="2000">
              <a:latin typeface="Times New Roman" panose="02020603050405020304" pitchFamily="18" charset="0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" grpId="0" autoUpdateAnimBg="0"/>
      <p:bldP spid="1065" grpId="0" autoUpdateAnimBg="0"/>
      <p:bldP spid="106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2"/>
          <p:cNvSpPr txBox="1">
            <a:spLocks noChangeArrowheads="1"/>
          </p:cNvSpPr>
          <p:nvPr/>
        </p:nvSpPr>
        <p:spPr bwMode="auto">
          <a:xfrm>
            <a:off x="1371600" y="1143000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zh-CN" altLang="zh-CN" sz="2400" b="0">
              <a:latin typeface="Arial Narrow" panose="020B0606020202030204" pitchFamily="34" charset="0"/>
              <a:cs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	     </a:t>
            </a:r>
            <a:r>
              <a:rPr lang="zh-CN" altLang="en-US" dirty="0"/>
              <a:t>进程调度算法</a:t>
            </a:r>
            <a:endParaRPr lang="zh-CN" alt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3200" dirty="0">
                <a:solidFill>
                  <a:schemeClr val="hlink"/>
                </a:solidFill>
                <a:latin typeface="Times New Roman" panose="02020603050405020304" pitchFamily="18" charset="0"/>
              </a:rPr>
              <a:t>多级反馈轮转调度算法</a:t>
            </a:r>
            <a:r>
              <a:rPr lang="en-US" altLang="zh-CN" sz="3200" dirty="0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dirty="0">
                <a:solidFill>
                  <a:schemeClr val="hlink"/>
                </a:solidFill>
              </a:rPr>
              <a:t>Feedback)</a:t>
            </a:r>
            <a:endParaRPr lang="en-US" altLang="zh-CN" sz="3200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设置多个就绪队列</a:t>
            </a:r>
            <a:r>
              <a:rPr lang="en-US" altLang="zh-CN" sz="2800" dirty="0">
                <a:latin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</a:rPr>
              <a:t>每个队列赋予不同地优先级。队列按</a:t>
            </a:r>
            <a:r>
              <a:rPr lang="en-US" altLang="zh-CN" sz="2800" dirty="0">
                <a:latin typeface="Arial Narrow" panose="020B0606020202030204" pitchFamily="34" charset="0"/>
              </a:rPr>
              <a:t>FCFS</a:t>
            </a:r>
            <a:r>
              <a:rPr lang="zh-CN" altLang="en-US" sz="2800" dirty="0">
                <a:latin typeface="Times New Roman" panose="02020603050405020304" pitchFamily="18" charset="0"/>
              </a:rPr>
              <a:t>原则排列。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各队列时间片不同。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当一个新进程进入内存后，首先放在第一队列尾，按</a:t>
            </a:r>
            <a:r>
              <a:rPr lang="en-US" altLang="zh-CN" sz="2800" dirty="0">
                <a:latin typeface="Arial Narrow" panose="020B0606020202030204" pitchFamily="34" charset="0"/>
              </a:rPr>
              <a:t>FCFS</a:t>
            </a:r>
            <a:r>
              <a:rPr lang="zh-CN" altLang="en-US" sz="2800" dirty="0">
                <a:latin typeface="Times New Roman" panose="02020603050405020304" pitchFamily="18" charset="0"/>
              </a:rPr>
              <a:t>原则调度；如果该时间片内未结束，转入第二队列尾；直到最后的第</a:t>
            </a:r>
            <a:r>
              <a:rPr lang="en-US" altLang="zh-CN" sz="2800" dirty="0">
                <a:latin typeface="Arial Narrow" panose="020B0606020202030204" pitchFamily="34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队列，在第</a:t>
            </a:r>
            <a:r>
              <a:rPr lang="en-US" altLang="zh-CN" sz="2800" dirty="0">
                <a:latin typeface="Arial Narrow" panose="020B0606020202030204" pitchFamily="34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队列中便采取按时间片轮转的方式执行。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仅当第</a:t>
            </a:r>
            <a:r>
              <a:rPr lang="en-US" altLang="zh-CN" sz="2800" dirty="0" err="1">
                <a:latin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</a:rPr>
              <a:t>队列空闲时，才调度第</a:t>
            </a:r>
            <a:r>
              <a:rPr lang="en-US" altLang="zh-CN" sz="2800" dirty="0">
                <a:latin typeface="Times New Roman" panose="02020603050405020304" pitchFamily="18" charset="0"/>
              </a:rPr>
              <a:t>i+1</a:t>
            </a:r>
            <a:r>
              <a:rPr lang="zh-CN" altLang="en-US" sz="2800" dirty="0">
                <a:latin typeface="Times New Roman" panose="02020603050405020304" pitchFamily="18" charset="0"/>
              </a:rPr>
              <a:t>队列。如有新进程进入优先级较高的队列，则剥夺</a:t>
            </a:r>
            <a:r>
              <a:rPr lang="en-US" altLang="zh-CN" sz="2800" dirty="0">
                <a:latin typeface="Arial Narrow" panose="020B0606020202030204" pitchFamily="34" charset="0"/>
              </a:rPr>
              <a:t>CPU</a:t>
            </a:r>
            <a:r>
              <a:rPr lang="zh-CN" altLang="en-US" sz="2800" dirty="0">
                <a:latin typeface="Times New Roman" panose="02020603050405020304" pitchFamily="18" charset="0"/>
              </a:rPr>
              <a:t>执行新进程，旧进程放入原队列尾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  <a:hlinkClick r:id="rId1" action="ppaction://hlinkfile"/>
              </a:rPr>
              <a:t>演  示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2" descr="9_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20713"/>
            <a:ext cx="7467600" cy="684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203575" y="49213"/>
            <a:ext cx="2189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tx2"/>
                </a:solidFill>
                <a:cs typeface="宋体" panose="02010600030101010101" pitchFamily="2" charset="-122"/>
              </a:rPr>
              <a:t>3.2	 </a:t>
            </a:r>
            <a:r>
              <a:rPr lang="zh-CN" altLang="en-US" sz="2000">
                <a:solidFill>
                  <a:schemeClr val="tx2"/>
                </a:solidFill>
                <a:cs typeface="宋体" panose="02010600030101010101" pitchFamily="2" charset="-122"/>
              </a:rPr>
              <a:t>调度算法</a:t>
            </a:r>
            <a:endParaRPr lang="zh-CN" altLang="en-US" sz="2000">
              <a:solidFill>
                <a:schemeClr val="tx2"/>
              </a:solidFill>
              <a:cs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3557"/>
            <a:ext cx="6414940" cy="113655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918" name="Group 110"/>
          <p:cNvGraphicFramePr>
            <a:graphicFrameLocks noGrp="1"/>
          </p:cNvGraphicFramePr>
          <p:nvPr>
            <p:ph idx="4294967295"/>
          </p:nvPr>
        </p:nvGraphicFramePr>
        <p:xfrm>
          <a:off x="495299" y="2516186"/>
          <a:ext cx="8229600" cy="1895473"/>
        </p:xfrm>
        <a:graphic>
          <a:graphicData uri="http://schemas.openxmlformats.org/drawingml/2006/table">
            <a:tbl>
              <a:tblPr/>
              <a:tblGrid>
                <a:gridCol w="2364693"/>
                <a:gridCol w="928708"/>
                <a:gridCol w="864323"/>
                <a:gridCol w="952121"/>
                <a:gridCol w="868224"/>
                <a:gridCol w="1125766"/>
                <a:gridCol w="1125765"/>
              </a:tblGrid>
              <a:tr h="3103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平均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7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到达时间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3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服务时间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2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完成时间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17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18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3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周转时间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10.6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3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带权周转时间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1.33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2.5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3.5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2.8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2.63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478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-100013"/>
            <a:ext cx="5184775" cy="257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1489074" y="6140433"/>
            <a:ext cx="306388" cy="40005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A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grpSp>
        <p:nvGrpSpPr>
          <p:cNvPr id="2" name="Group 66"/>
          <p:cNvGrpSpPr/>
          <p:nvPr/>
        </p:nvGrpSpPr>
        <p:grpSpPr bwMode="auto">
          <a:xfrm>
            <a:off x="1344612" y="6499208"/>
            <a:ext cx="6454775" cy="415925"/>
            <a:chOff x="793" y="3486"/>
            <a:chExt cx="4066" cy="262"/>
          </a:xfrm>
        </p:grpSpPr>
        <p:sp>
          <p:nvSpPr>
            <p:cNvPr id="33893" name="Rectangle 67"/>
            <p:cNvSpPr>
              <a:spLocks noChangeArrowheads="1"/>
            </p:cNvSpPr>
            <p:nvPr/>
          </p:nvSpPr>
          <p:spPr bwMode="auto">
            <a:xfrm>
              <a:off x="793" y="3486"/>
              <a:ext cx="19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0</a:t>
              </a:r>
              <a:endPara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  <p:sp>
          <p:nvSpPr>
            <p:cNvPr id="33894" name="Rectangle 68"/>
            <p:cNvSpPr>
              <a:spLocks noChangeArrowheads="1"/>
            </p:cNvSpPr>
            <p:nvPr/>
          </p:nvSpPr>
          <p:spPr bwMode="auto">
            <a:xfrm>
              <a:off x="1753" y="3500"/>
              <a:ext cx="19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5</a:t>
              </a:r>
              <a:endPara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  <p:sp>
          <p:nvSpPr>
            <p:cNvPr id="33895" name="Rectangle 69"/>
            <p:cNvSpPr>
              <a:spLocks noChangeArrowheads="1"/>
            </p:cNvSpPr>
            <p:nvPr/>
          </p:nvSpPr>
          <p:spPr bwMode="auto">
            <a:xfrm>
              <a:off x="2713" y="3486"/>
              <a:ext cx="27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10</a:t>
              </a:r>
              <a:endPara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  <p:sp>
          <p:nvSpPr>
            <p:cNvPr id="33896" name="Rectangle 70"/>
            <p:cNvSpPr>
              <a:spLocks noChangeArrowheads="1"/>
            </p:cNvSpPr>
            <p:nvPr/>
          </p:nvSpPr>
          <p:spPr bwMode="auto">
            <a:xfrm>
              <a:off x="3625" y="3486"/>
              <a:ext cx="27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15</a:t>
              </a:r>
              <a:endPara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  <p:sp>
          <p:nvSpPr>
            <p:cNvPr id="33897" name="Rectangle 71"/>
            <p:cNvSpPr>
              <a:spLocks noChangeArrowheads="1"/>
            </p:cNvSpPr>
            <p:nvPr/>
          </p:nvSpPr>
          <p:spPr bwMode="auto">
            <a:xfrm>
              <a:off x="4585" y="3486"/>
              <a:ext cx="27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20</a:t>
              </a:r>
              <a:endPara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</p:grpSp>
      <p:grpSp>
        <p:nvGrpSpPr>
          <p:cNvPr id="3" name="Group 72"/>
          <p:cNvGrpSpPr/>
          <p:nvPr/>
        </p:nvGrpSpPr>
        <p:grpSpPr bwMode="auto">
          <a:xfrm>
            <a:off x="1489074" y="4627545"/>
            <a:ext cx="6129338" cy="1920875"/>
            <a:chOff x="884" y="2274"/>
            <a:chExt cx="3861" cy="1119"/>
          </a:xfrm>
        </p:grpSpPr>
        <p:sp>
          <p:nvSpPr>
            <p:cNvPr id="33871" name="Line 73"/>
            <p:cNvSpPr>
              <a:spLocks noChangeShapeType="1"/>
            </p:cNvSpPr>
            <p:nvPr/>
          </p:nvSpPr>
          <p:spPr bwMode="auto">
            <a:xfrm flipV="1">
              <a:off x="884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3872" name="Line 74"/>
            <p:cNvSpPr>
              <a:spLocks noChangeShapeType="1"/>
            </p:cNvSpPr>
            <p:nvPr/>
          </p:nvSpPr>
          <p:spPr bwMode="auto">
            <a:xfrm flipV="1">
              <a:off x="1077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3873" name="Line 75"/>
            <p:cNvSpPr>
              <a:spLocks noChangeShapeType="1"/>
            </p:cNvSpPr>
            <p:nvPr/>
          </p:nvSpPr>
          <p:spPr bwMode="auto">
            <a:xfrm flipV="1">
              <a:off x="1270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3874" name="Line 76"/>
            <p:cNvSpPr>
              <a:spLocks noChangeShapeType="1"/>
            </p:cNvSpPr>
            <p:nvPr/>
          </p:nvSpPr>
          <p:spPr bwMode="auto">
            <a:xfrm flipV="1">
              <a:off x="1463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3875" name="Line 77"/>
            <p:cNvSpPr>
              <a:spLocks noChangeShapeType="1"/>
            </p:cNvSpPr>
            <p:nvPr/>
          </p:nvSpPr>
          <p:spPr bwMode="auto">
            <a:xfrm flipV="1">
              <a:off x="1656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3876" name="Line 78"/>
            <p:cNvSpPr>
              <a:spLocks noChangeShapeType="1"/>
            </p:cNvSpPr>
            <p:nvPr/>
          </p:nvSpPr>
          <p:spPr bwMode="auto">
            <a:xfrm flipV="1">
              <a:off x="1849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3877" name="Line 79"/>
            <p:cNvSpPr>
              <a:spLocks noChangeShapeType="1"/>
            </p:cNvSpPr>
            <p:nvPr/>
          </p:nvSpPr>
          <p:spPr bwMode="auto">
            <a:xfrm flipV="1">
              <a:off x="2042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3878" name="Line 80"/>
            <p:cNvSpPr>
              <a:spLocks noChangeShapeType="1"/>
            </p:cNvSpPr>
            <p:nvPr/>
          </p:nvSpPr>
          <p:spPr bwMode="auto">
            <a:xfrm flipV="1">
              <a:off x="2235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3879" name="Line 81"/>
            <p:cNvSpPr>
              <a:spLocks noChangeShapeType="1"/>
            </p:cNvSpPr>
            <p:nvPr/>
          </p:nvSpPr>
          <p:spPr bwMode="auto">
            <a:xfrm flipV="1">
              <a:off x="2428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3880" name="Line 82"/>
            <p:cNvSpPr>
              <a:spLocks noChangeShapeType="1"/>
            </p:cNvSpPr>
            <p:nvPr/>
          </p:nvSpPr>
          <p:spPr bwMode="auto">
            <a:xfrm flipV="1">
              <a:off x="2621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3881" name="Line 83"/>
            <p:cNvSpPr>
              <a:spLocks noChangeShapeType="1"/>
            </p:cNvSpPr>
            <p:nvPr/>
          </p:nvSpPr>
          <p:spPr bwMode="auto">
            <a:xfrm flipV="1">
              <a:off x="2815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3882" name="Line 84"/>
            <p:cNvSpPr>
              <a:spLocks noChangeShapeType="1"/>
            </p:cNvSpPr>
            <p:nvPr/>
          </p:nvSpPr>
          <p:spPr bwMode="auto">
            <a:xfrm flipV="1">
              <a:off x="3008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3883" name="Line 85"/>
            <p:cNvSpPr>
              <a:spLocks noChangeShapeType="1"/>
            </p:cNvSpPr>
            <p:nvPr/>
          </p:nvSpPr>
          <p:spPr bwMode="auto">
            <a:xfrm flipV="1">
              <a:off x="3201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3884" name="Line 86"/>
            <p:cNvSpPr>
              <a:spLocks noChangeShapeType="1"/>
            </p:cNvSpPr>
            <p:nvPr/>
          </p:nvSpPr>
          <p:spPr bwMode="auto">
            <a:xfrm flipV="1">
              <a:off x="3394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3885" name="Line 87"/>
            <p:cNvSpPr>
              <a:spLocks noChangeShapeType="1"/>
            </p:cNvSpPr>
            <p:nvPr/>
          </p:nvSpPr>
          <p:spPr bwMode="auto">
            <a:xfrm flipV="1">
              <a:off x="3587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3886" name="Line 88"/>
            <p:cNvSpPr>
              <a:spLocks noChangeShapeType="1"/>
            </p:cNvSpPr>
            <p:nvPr/>
          </p:nvSpPr>
          <p:spPr bwMode="auto">
            <a:xfrm flipV="1">
              <a:off x="3780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3887" name="Line 89"/>
            <p:cNvSpPr>
              <a:spLocks noChangeShapeType="1"/>
            </p:cNvSpPr>
            <p:nvPr/>
          </p:nvSpPr>
          <p:spPr bwMode="auto">
            <a:xfrm flipV="1">
              <a:off x="3973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3888" name="Line 90"/>
            <p:cNvSpPr>
              <a:spLocks noChangeShapeType="1"/>
            </p:cNvSpPr>
            <p:nvPr/>
          </p:nvSpPr>
          <p:spPr bwMode="auto">
            <a:xfrm flipV="1">
              <a:off x="4166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3889" name="Line 91"/>
            <p:cNvSpPr>
              <a:spLocks noChangeShapeType="1"/>
            </p:cNvSpPr>
            <p:nvPr/>
          </p:nvSpPr>
          <p:spPr bwMode="auto">
            <a:xfrm flipV="1">
              <a:off x="4359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3890" name="Line 92"/>
            <p:cNvSpPr>
              <a:spLocks noChangeShapeType="1"/>
            </p:cNvSpPr>
            <p:nvPr/>
          </p:nvSpPr>
          <p:spPr bwMode="auto">
            <a:xfrm flipV="1">
              <a:off x="4552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3891" name="Line 93"/>
            <p:cNvSpPr>
              <a:spLocks noChangeShapeType="1"/>
            </p:cNvSpPr>
            <p:nvPr/>
          </p:nvSpPr>
          <p:spPr bwMode="auto">
            <a:xfrm flipV="1">
              <a:off x="4745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3892" name="Line 94"/>
            <p:cNvSpPr>
              <a:spLocks noChangeShapeType="1"/>
            </p:cNvSpPr>
            <p:nvPr/>
          </p:nvSpPr>
          <p:spPr bwMode="auto">
            <a:xfrm>
              <a:off x="889" y="3393"/>
              <a:ext cx="38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247905" name="Text Box 97"/>
          <p:cNvSpPr txBox="1">
            <a:spLocks noChangeArrowheads="1"/>
          </p:cNvSpPr>
          <p:nvPr/>
        </p:nvSpPr>
        <p:spPr bwMode="auto">
          <a:xfrm>
            <a:off x="2408237" y="5734033"/>
            <a:ext cx="28892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B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47906" name="Text Box 98"/>
          <p:cNvSpPr txBox="1">
            <a:spLocks noChangeArrowheads="1"/>
          </p:cNvSpPr>
          <p:nvPr/>
        </p:nvSpPr>
        <p:spPr bwMode="auto">
          <a:xfrm>
            <a:off x="1795462" y="6140433"/>
            <a:ext cx="61277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A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47907" name="Text Box 99"/>
          <p:cNvSpPr txBox="1">
            <a:spLocks noChangeArrowheads="1"/>
          </p:cNvSpPr>
          <p:nvPr/>
        </p:nvSpPr>
        <p:spPr bwMode="auto">
          <a:xfrm>
            <a:off x="2713037" y="5348270"/>
            <a:ext cx="28892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C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47908" name="Text Box 100"/>
          <p:cNvSpPr txBox="1">
            <a:spLocks noChangeArrowheads="1"/>
          </p:cNvSpPr>
          <p:nvPr/>
        </p:nvSpPr>
        <p:spPr bwMode="auto">
          <a:xfrm>
            <a:off x="3001962" y="5780070"/>
            <a:ext cx="647700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B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47909" name="Text Box 101"/>
          <p:cNvSpPr txBox="1">
            <a:spLocks noChangeArrowheads="1"/>
          </p:cNvSpPr>
          <p:nvPr/>
        </p:nvSpPr>
        <p:spPr bwMode="auto">
          <a:xfrm>
            <a:off x="3649662" y="4941870"/>
            <a:ext cx="28892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D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47910" name="Text Box 102"/>
          <p:cNvSpPr txBox="1">
            <a:spLocks noChangeArrowheads="1"/>
          </p:cNvSpPr>
          <p:nvPr/>
        </p:nvSpPr>
        <p:spPr bwMode="auto">
          <a:xfrm>
            <a:off x="3936999" y="4556108"/>
            <a:ext cx="28892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E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47911" name="Text Box 103"/>
          <p:cNvSpPr txBox="1">
            <a:spLocks noChangeArrowheads="1"/>
          </p:cNvSpPr>
          <p:nvPr/>
        </p:nvSpPr>
        <p:spPr bwMode="auto">
          <a:xfrm>
            <a:off x="4225924" y="5348270"/>
            <a:ext cx="647700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C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47912" name="Text Box 104"/>
          <p:cNvSpPr txBox="1">
            <a:spLocks noChangeArrowheads="1"/>
          </p:cNvSpPr>
          <p:nvPr/>
        </p:nvSpPr>
        <p:spPr bwMode="auto">
          <a:xfrm>
            <a:off x="4873624" y="4987908"/>
            <a:ext cx="647700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D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47913" name="Text Box 105"/>
          <p:cNvSpPr txBox="1">
            <a:spLocks noChangeArrowheads="1"/>
          </p:cNvSpPr>
          <p:nvPr/>
        </p:nvSpPr>
        <p:spPr bwMode="auto">
          <a:xfrm>
            <a:off x="5521324" y="4627545"/>
            <a:ext cx="28892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E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47914" name="Text Box 106"/>
          <p:cNvSpPr txBox="1">
            <a:spLocks noChangeArrowheads="1"/>
          </p:cNvSpPr>
          <p:nvPr/>
        </p:nvSpPr>
        <p:spPr bwMode="auto">
          <a:xfrm>
            <a:off x="5810249" y="5780070"/>
            <a:ext cx="865188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B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47915" name="Text Box 107"/>
          <p:cNvSpPr txBox="1">
            <a:spLocks noChangeArrowheads="1"/>
          </p:cNvSpPr>
          <p:nvPr/>
        </p:nvSpPr>
        <p:spPr bwMode="auto">
          <a:xfrm>
            <a:off x="6673849" y="5348270"/>
            <a:ext cx="28892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C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47916" name="Text Box 108"/>
          <p:cNvSpPr txBox="1">
            <a:spLocks noChangeArrowheads="1"/>
          </p:cNvSpPr>
          <p:nvPr/>
        </p:nvSpPr>
        <p:spPr bwMode="auto">
          <a:xfrm>
            <a:off x="6962774" y="4987908"/>
            <a:ext cx="647700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D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33870" name="Text Box 111"/>
          <p:cNvSpPr txBox="1">
            <a:spLocks noChangeArrowheads="1"/>
          </p:cNvSpPr>
          <p:nvPr/>
        </p:nvSpPr>
        <p:spPr bwMode="auto">
          <a:xfrm>
            <a:off x="600075" y="103186"/>
            <a:ext cx="1150937" cy="1646237"/>
          </a:xfrm>
          <a:prstGeom prst="rect">
            <a:avLst/>
          </a:prstGeom>
          <a:noFill/>
          <a:ln w="38100" cmpd="dbl">
            <a:solidFill>
              <a:srgbClr val="00336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hlink"/>
                </a:solidFill>
                <a:cs typeface="宋体" panose="02010600030101010101" pitchFamily="2" charset="-122"/>
              </a:rPr>
              <a:t>FeedBack</a:t>
            </a:r>
            <a:endParaRPr lang="en-US" altLang="zh-CN" sz="2800">
              <a:solidFill>
                <a:schemeClr val="hlink"/>
              </a:solidFill>
              <a:cs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800">
                <a:solidFill>
                  <a:schemeClr val="hlink"/>
                </a:solidFill>
                <a:cs typeface="宋体" panose="02010600030101010101" pitchFamily="2" charset="-122"/>
              </a:rPr>
              <a:t>（基于时间片）</a:t>
            </a:r>
            <a:endParaRPr lang="en-US" altLang="zh-CN" sz="1800">
              <a:solidFill>
                <a:schemeClr val="hlink"/>
              </a:solidFill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4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500"/>
                                        <p:tgtEl>
                                          <p:spTgt spid="24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4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4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8" dur="500"/>
                                        <p:tgtEl>
                                          <p:spTgt spid="24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4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4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3" dur="500"/>
                                        <p:tgtEl>
                                          <p:spTgt spid="24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8" dur="500"/>
                                        <p:tgtEl>
                                          <p:spTgt spid="24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3" dur="500"/>
                                        <p:tgtEl>
                                          <p:spTgt spid="24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4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4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4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animBg="1" autoUpdateAnimBg="0"/>
      <p:bldP spid="247905" grpId="0" animBg="1" autoUpdateAnimBg="0"/>
      <p:bldP spid="247906" grpId="0" animBg="1" autoUpdateAnimBg="0"/>
      <p:bldP spid="247907" grpId="0" animBg="1" autoUpdateAnimBg="0"/>
      <p:bldP spid="247908" grpId="0" animBg="1" autoUpdateAnimBg="0"/>
      <p:bldP spid="247909" grpId="0" animBg="1" autoUpdateAnimBg="0"/>
      <p:bldP spid="247910" grpId="0" animBg="1" autoUpdateAnimBg="0"/>
      <p:bldP spid="247911" grpId="0" animBg="1" autoUpdateAnimBg="0"/>
      <p:bldP spid="247912" grpId="0" animBg="1" autoUpdateAnimBg="0"/>
      <p:bldP spid="247913" grpId="0" animBg="1" autoUpdateAnimBg="0"/>
      <p:bldP spid="247914" grpId="0" animBg="1" autoUpdateAnimBg="0"/>
      <p:bldP spid="247915" grpId="0" animBg="1" autoUpdateAnimBg="0"/>
      <p:bldP spid="247916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918" name="Group 110"/>
          <p:cNvGraphicFramePr>
            <a:graphicFrameLocks noGrp="1"/>
          </p:cNvGraphicFramePr>
          <p:nvPr>
            <p:ph idx="4294967295"/>
          </p:nvPr>
        </p:nvGraphicFramePr>
        <p:xfrm>
          <a:off x="446880" y="2500155"/>
          <a:ext cx="8229600" cy="1895473"/>
        </p:xfrm>
        <a:graphic>
          <a:graphicData uri="http://schemas.openxmlformats.org/drawingml/2006/table">
            <a:tbl>
              <a:tblPr/>
              <a:tblGrid>
                <a:gridCol w="2364693"/>
                <a:gridCol w="928708"/>
                <a:gridCol w="864323"/>
                <a:gridCol w="952121"/>
                <a:gridCol w="868224"/>
                <a:gridCol w="1125766"/>
                <a:gridCol w="1125765"/>
              </a:tblGrid>
              <a:tr h="3103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平均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7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到达时间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3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服务时间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2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完成时间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18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16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3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周转时间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16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10.6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3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带权周转时间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1.33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706" marR="11706" marT="9526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5.33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706" marR="11706" marT="9526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3.67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706" marR="11706" marT="9526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4.67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706" marR="11706" marT="9526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2.67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706" marR="11706" marT="9526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3.53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478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-100013"/>
            <a:ext cx="5184775" cy="257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1489074" y="6012180"/>
            <a:ext cx="576263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A   </a:t>
            </a:r>
            <a:endParaRPr lang="en-US" altLang="zh-CN" sz="240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grpSp>
        <p:nvGrpSpPr>
          <p:cNvPr id="2" name="Group 66"/>
          <p:cNvGrpSpPr/>
          <p:nvPr/>
        </p:nvGrpSpPr>
        <p:grpSpPr bwMode="auto">
          <a:xfrm>
            <a:off x="1344612" y="6370955"/>
            <a:ext cx="6454775" cy="415925"/>
            <a:chOff x="793" y="3486"/>
            <a:chExt cx="4066" cy="262"/>
          </a:xfrm>
        </p:grpSpPr>
        <p:sp>
          <p:nvSpPr>
            <p:cNvPr id="34918" name="Rectangle 67"/>
            <p:cNvSpPr>
              <a:spLocks noChangeArrowheads="1"/>
            </p:cNvSpPr>
            <p:nvPr/>
          </p:nvSpPr>
          <p:spPr bwMode="auto">
            <a:xfrm>
              <a:off x="793" y="3486"/>
              <a:ext cx="19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0</a:t>
              </a:r>
              <a:endParaRPr kumimoji="0" lang="en-US" altLang="zh-CN" sz="200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  <p:sp>
          <p:nvSpPr>
            <p:cNvPr id="34919" name="Rectangle 68"/>
            <p:cNvSpPr>
              <a:spLocks noChangeArrowheads="1"/>
            </p:cNvSpPr>
            <p:nvPr/>
          </p:nvSpPr>
          <p:spPr bwMode="auto">
            <a:xfrm>
              <a:off x="1753" y="3500"/>
              <a:ext cx="19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5</a:t>
              </a:r>
              <a:endParaRPr kumimoji="0" lang="en-US" altLang="zh-CN" sz="200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  <p:sp>
          <p:nvSpPr>
            <p:cNvPr id="34920" name="Rectangle 69"/>
            <p:cNvSpPr>
              <a:spLocks noChangeArrowheads="1"/>
            </p:cNvSpPr>
            <p:nvPr/>
          </p:nvSpPr>
          <p:spPr bwMode="auto">
            <a:xfrm>
              <a:off x="2713" y="3486"/>
              <a:ext cx="27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10</a:t>
              </a:r>
              <a:endParaRPr kumimoji="0" lang="en-US" altLang="zh-CN" sz="200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  <p:sp>
          <p:nvSpPr>
            <p:cNvPr id="34921" name="Rectangle 70"/>
            <p:cNvSpPr>
              <a:spLocks noChangeArrowheads="1"/>
            </p:cNvSpPr>
            <p:nvPr/>
          </p:nvSpPr>
          <p:spPr bwMode="auto">
            <a:xfrm>
              <a:off x="3625" y="3486"/>
              <a:ext cx="27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15</a:t>
              </a:r>
              <a:endParaRPr kumimoji="0" lang="en-US" altLang="zh-CN" sz="200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  <p:sp>
          <p:nvSpPr>
            <p:cNvPr id="34922" name="Rectangle 71"/>
            <p:cNvSpPr>
              <a:spLocks noChangeArrowheads="1"/>
            </p:cNvSpPr>
            <p:nvPr/>
          </p:nvSpPr>
          <p:spPr bwMode="auto">
            <a:xfrm>
              <a:off x="4585" y="3486"/>
              <a:ext cx="27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20</a:t>
              </a:r>
              <a:endParaRPr kumimoji="0" lang="en-US" altLang="zh-CN" sz="200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</p:grpSp>
      <p:grpSp>
        <p:nvGrpSpPr>
          <p:cNvPr id="3" name="Group 72"/>
          <p:cNvGrpSpPr/>
          <p:nvPr/>
        </p:nvGrpSpPr>
        <p:grpSpPr bwMode="auto">
          <a:xfrm>
            <a:off x="1489074" y="4499292"/>
            <a:ext cx="6129338" cy="1920875"/>
            <a:chOff x="884" y="2274"/>
            <a:chExt cx="3861" cy="1119"/>
          </a:xfrm>
        </p:grpSpPr>
        <p:sp>
          <p:nvSpPr>
            <p:cNvPr id="34896" name="Line 73"/>
            <p:cNvSpPr>
              <a:spLocks noChangeShapeType="1"/>
            </p:cNvSpPr>
            <p:nvPr/>
          </p:nvSpPr>
          <p:spPr bwMode="auto">
            <a:xfrm flipV="1">
              <a:off x="884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4897" name="Line 74"/>
            <p:cNvSpPr>
              <a:spLocks noChangeShapeType="1"/>
            </p:cNvSpPr>
            <p:nvPr/>
          </p:nvSpPr>
          <p:spPr bwMode="auto">
            <a:xfrm flipV="1">
              <a:off x="1077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4898" name="Line 75"/>
            <p:cNvSpPr>
              <a:spLocks noChangeShapeType="1"/>
            </p:cNvSpPr>
            <p:nvPr/>
          </p:nvSpPr>
          <p:spPr bwMode="auto">
            <a:xfrm flipV="1">
              <a:off x="1270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4899" name="Line 76"/>
            <p:cNvSpPr>
              <a:spLocks noChangeShapeType="1"/>
            </p:cNvSpPr>
            <p:nvPr/>
          </p:nvSpPr>
          <p:spPr bwMode="auto">
            <a:xfrm flipV="1">
              <a:off x="1463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4900" name="Line 77"/>
            <p:cNvSpPr>
              <a:spLocks noChangeShapeType="1"/>
            </p:cNvSpPr>
            <p:nvPr/>
          </p:nvSpPr>
          <p:spPr bwMode="auto">
            <a:xfrm flipV="1">
              <a:off x="1656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4901" name="Line 78"/>
            <p:cNvSpPr>
              <a:spLocks noChangeShapeType="1"/>
            </p:cNvSpPr>
            <p:nvPr/>
          </p:nvSpPr>
          <p:spPr bwMode="auto">
            <a:xfrm flipV="1">
              <a:off x="1849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4902" name="Line 79"/>
            <p:cNvSpPr>
              <a:spLocks noChangeShapeType="1"/>
            </p:cNvSpPr>
            <p:nvPr/>
          </p:nvSpPr>
          <p:spPr bwMode="auto">
            <a:xfrm flipV="1">
              <a:off x="2042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4903" name="Line 80"/>
            <p:cNvSpPr>
              <a:spLocks noChangeShapeType="1"/>
            </p:cNvSpPr>
            <p:nvPr/>
          </p:nvSpPr>
          <p:spPr bwMode="auto">
            <a:xfrm flipV="1">
              <a:off x="2235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4904" name="Line 81"/>
            <p:cNvSpPr>
              <a:spLocks noChangeShapeType="1"/>
            </p:cNvSpPr>
            <p:nvPr/>
          </p:nvSpPr>
          <p:spPr bwMode="auto">
            <a:xfrm flipV="1">
              <a:off x="2428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4905" name="Line 82"/>
            <p:cNvSpPr>
              <a:spLocks noChangeShapeType="1"/>
            </p:cNvSpPr>
            <p:nvPr/>
          </p:nvSpPr>
          <p:spPr bwMode="auto">
            <a:xfrm flipV="1">
              <a:off x="2621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4906" name="Line 83"/>
            <p:cNvSpPr>
              <a:spLocks noChangeShapeType="1"/>
            </p:cNvSpPr>
            <p:nvPr/>
          </p:nvSpPr>
          <p:spPr bwMode="auto">
            <a:xfrm flipV="1">
              <a:off x="2815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4907" name="Line 84"/>
            <p:cNvSpPr>
              <a:spLocks noChangeShapeType="1"/>
            </p:cNvSpPr>
            <p:nvPr/>
          </p:nvSpPr>
          <p:spPr bwMode="auto">
            <a:xfrm flipV="1">
              <a:off x="3008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4908" name="Line 85"/>
            <p:cNvSpPr>
              <a:spLocks noChangeShapeType="1"/>
            </p:cNvSpPr>
            <p:nvPr/>
          </p:nvSpPr>
          <p:spPr bwMode="auto">
            <a:xfrm flipV="1">
              <a:off x="3201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4909" name="Line 86"/>
            <p:cNvSpPr>
              <a:spLocks noChangeShapeType="1"/>
            </p:cNvSpPr>
            <p:nvPr/>
          </p:nvSpPr>
          <p:spPr bwMode="auto">
            <a:xfrm flipV="1">
              <a:off x="3394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4910" name="Line 87"/>
            <p:cNvSpPr>
              <a:spLocks noChangeShapeType="1"/>
            </p:cNvSpPr>
            <p:nvPr/>
          </p:nvSpPr>
          <p:spPr bwMode="auto">
            <a:xfrm flipV="1">
              <a:off x="3587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4911" name="Line 88"/>
            <p:cNvSpPr>
              <a:spLocks noChangeShapeType="1"/>
            </p:cNvSpPr>
            <p:nvPr/>
          </p:nvSpPr>
          <p:spPr bwMode="auto">
            <a:xfrm flipV="1">
              <a:off x="3780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4912" name="Line 89"/>
            <p:cNvSpPr>
              <a:spLocks noChangeShapeType="1"/>
            </p:cNvSpPr>
            <p:nvPr/>
          </p:nvSpPr>
          <p:spPr bwMode="auto">
            <a:xfrm flipV="1">
              <a:off x="3973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4913" name="Line 90"/>
            <p:cNvSpPr>
              <a:spLocks noChangeShapeType="1"/>
            </p:cNvSpPr>
            <p:nvPr/>
          </p:nvSpPr>
          <p:spPr bwMode="auto">
            <a:xfrm flipV="1">
              <a:off x="4166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4914" name="Line 91"/>
            <p:cNvSpPr>
              <a:spLocks noChangeShapeType="1"/>
            </p:cNvSpPr>
            <p:nvPr/>
          </p:nvSpPr>
          <p:spPr bwMode="auto">
            <a:xfrm flipV="1">
              <a:off x="4359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4915" name="Line 92"/>
            <p:cNvSpPr>
              <a:spLocks noChangeShapeType="1"/>
            </p:cNvSpPr>
            <p:nvPr/>
          </p:nvSpPr>
          <p:spPr bwMode="auto">
            <a:xfrm flipV="1">
              <a:off x="4552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4916" name="Line 93"/>
            <p:cNvSpPr>
              <a:spLocks noChangeShapeType="1"/>
            </p:cNvSpPr>
            <p:nvPr/>
          </p:nvSpPr>
          <p:spPr bwMode="auto">
            <a:xfrm flipV="1">
              <a:off x="4745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4917" name="Line 94"/>
            <p:cNvSpPr>
              <a:spLocks noChangeShapeType="1"/>
            </p:cNvSpPr>
            <p:nvPr/>
          </p:nvSpPr>
          <p:spPr bwMode="auto">
            <a:xfrm>
              <a:off x="889" y="3393"/>
              <a:ext cx="38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247905" name="Text Box 97"/>
          <p:cNvSpPr txBox="1">
            <a:spLocks noChangeArrowheads="1"/>
          </p:cNvSpPr>
          <p:nvPr/>
        </p:nvSpPr>
        <p:spPr bwMode="auto">
          <a:xfrm>
            <a:off x="2136774" y="5580380"/>
            <a:ext cx="28892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B </a:t>
            </a:r>
            <a:endParaRPr lang="en-US" altLang="zh-CN" sz="240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47906" name="Text Box 98"/>
          <p:cNvSpPr txBox="1">
            <a:spLocks noChangeArrowheads="1"/>
          </p:cNvSpPr>
          <p:nvPr/>
        </p:nvSpPr>
        <p:spPr bwMode="auto">
          <a:xfrm>
            <a:off x="2425699" y="6012180"/>
            <a:ext cx="28892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A </a:t>
            </a:r>
            <a:endParaRPr lang="en-US" altLang="zh-CN" sz="240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47907" name="Text Box 99"/>
          <p:cNvSpPr txBox="1">
            <a:spLocks noChangeArrowheads="1"/>
          </p:cNvSpPr>
          <p:nvPr/>
        </p:nvSpPr>
        <p:spPr bwMode="auto">
          <a:xfrm>
            <a:off x="2713037" y="5220017"/>
            <a:ext cx="28892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C </a:t>
            </a:r>
            <a:endParaRPr lang="en-US" altLang="zh-CN" sz="240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47908" name="Text Box 100"/>
          <p:cNvSpPr txBox="1">
            <a:spLocks noChangeArrowheads="1"/>
          </p:cNvSpPr>
          <p:nvPr/>
        </p:nvSpPr>
        <p:spPr bwMode="auto">
          <a:xfrm>
            <a:off x="3001962" y="5651817"/>
            <a:ext cx="325437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B </a:t>
            </a:r>
            <a:endParaRPr lang="en-US" altLang="zh-CN" sz="240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47909" name="Text Box 101"/>
          <p:cNvSpPr txBox="1">
            <a:spLocks noChangeArrowheads="1"/>
          </p:cNvSpPr>
          <p:nvPr/>
        </p:nvSpPr>
        <p:spPr bwMode="auto">
          <a:xfrm>
            <a:off x="3327399" y="4804092"/>
            <a:ext cx="28892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D </a:t>
            </a:r>
            <a:endParaRPr lang="en-US" altLang="zh-CN" sz="240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47910" name="Text Box 102"/>
          <p:cNvSpPr txBox="1">
            <a:spLocks noChangeArrowheads="1"/>
          </p:cNvSpPr>
          <p:nvPr/>
        </p:nvSpPr>
        <p:spPr bwMode="auto">
          <a:xfrm>
            <a:off x="3936999" y="4427855"/>
            <a:ext cx="309563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E </a:t>
            </a:r>
            <a:endParaRPr lang="en-US" altLang="zh-CN" sz="240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47911" name="Text Box 103"/>
          <p:cNvSpPr txBox="1">
            <a:spLocks noChangeArrowheads="1"/>
          </p:cNvSpPr>
          <p:nvPr/>
        </p:nvSpPr>
        <p:spPr bwMode="auto">
          <a:xfrm>
            <a:off x="5486399" y="5289867"/>
            <a:ext cx="60007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C </a:t>
            </a:r>
            <a:endParaRPr lang="en-US" altLang="zh-CN" sz="240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47912" name="Text Box 104"/>
          <p:cNvSpPr txBox="1">
            <a:spLocks noChangeArrowheads="1"/>
          </p:cNvSpPr>
          <p:nvPr/>
        </p:nvSpPr>
        <p:spPr bwMode="auto">
          <a:xfrm>
            <a:off x="4873624" y="4859655"/>
            <a:ext cx="61277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D </a:t>
            </a:r>
            <a:endParaRPr lang="en-US" altLang="zh-CN" sz="240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47913" name="Text Box 105"/>
          <p:cNvSpPr txBox="1">
            <a:spLocks noChangeArrowheads="1"/>
          </p:cNvSpPr>
          <p:nvPr/>
        </p:nvSpPr>
        <p:spPr bwMode="auto">
          <a:xfrm>
            <a:off x="6086474" y="4499292"/>
            <a:ext cx="28892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E </a:t>
            </a:r>
            <a:endParaRPr lang="en-US" altLang="zh-CN" sz="240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47914" name="Text Box 106"/>
          <p:cNvSpPr txBox="1">
            <a:spLocks noChangeArrowheads="1"/>
          </p:cNvSpPr>
          <p:nvPr/>
        </p:nvSpPr>
        <p:spPr bwMode="auto">
          <a:xfrm>
            <a:off x="4249737" y="5674042"/>
            <a:ext cx="623887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B </a:t>
            </a:r>
            <a:endParaRPr lang="en-US" altLang="zh-CN" sz="240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47916" name="Text Box 108"/>
          <p:cNvSpPr txBox="1">
            <a:spLocks noChangeArrowheads="1"/>
          </p:cNvSpPr>
          <p:nvPr/>
        </p:nvSpPr>
        <p:spPr bwMode="auto">
          <a:xfrm>
            <a:off x="6962774" y="4859655"/>
            <a:ext cx="647700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D </a:t>
            </a:r>
            <a:endParaRPr lang="en-US" altLang="zh-CN" sz="240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34893" name="Text Box 111"/>
          <p:cNvSpPr txBox="1">
            <a:spLocks noChangeArrowheads="1"/>
          </p:cNvSpPr>
          <p:nvPr/>
        </p:nvSpPr>
        <p:spPr bwMode="auto">
          <a:xfrm>
            <a:off x="457200" y="144463"/>
            <a:ext cx="1150937" cy="1323975"/>
          </a:xfrm>
          <a:prstGeom prst="rect">
            <a:avLst/>
          </a:prstGeom>
          <a:noFill/>
          <a:ln w="38100" cmpd="dbl">
            <a:solidFill>
              <a:srgbClr val="00336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 err="1">
                <a:solidFill>
                  <a:srgbClr val="FF0000"/>
                </a:solidFill>
                <a:cs typeface="宋体" panose="02010600030101010101" pitchFamily="2" charset="-122"/>
              </a:rPr>
              <a:t>FeedBack</a:t>
            </a:r>
            <a:endParaRPr lang="en-US" altLang="zh-CN" sz="2800" dirty="0">
              <a:solidFill>
                <a:srgbClr val="FF0000"/>
              </a:solidFill>
              <a:cs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cs typeface="宋体" panose="02010600030101010101" pitchFamily="2" charset="-122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cs typeface="宋体" panose="02010600030101010101" pitchFamily="2" charset="-122"/>
              </a:rPr>
              <a:t>基于剥夺</a:t>
            </a:r>
            <a:r>
              <a:rPr lang="en-US" altLang="zh-CN" sz="1600" dirty="0">
                <a:solidFill>
                  <a:srgbClr val="FF0000"/>
                </a:solidFill>
                <a:cs typeface="宋体" panose="02010600030101010101" pitchFamily="2" charset="-122"/>
              </a:rPr>
              <a:t>)</a:t>
            </a:r>
            <a:endParaRPr lang="en-US" altLang="zh-CN" sz="1600" dirty="0">
              <a:solidFill>
                <a:srgbClr val="FF0000"/>
              </a:solidFill>
              <a:cs typeface="宋体" panose="02010600030101010101" pitchFamily="2" charset="-122"/>
            </a:endParaRPr>
          </a:p>
        </p:txBody>
      </p:sp>
      <p:sp>
        <p:nvSpPr>
          <p:cNvPr id="49" name="Text Box 99"/>
          <p:cNvSpPr txBox="1">
            <a:spLocks noChangeArrowheads="1"/>
          </p:cNvSpPr>
          <p:nvPr/>
        </p:nvSpPr>
        <p:spPr bwMode="auto">
          <a:xfrm>
            <a:off x="3633787" y="5266055"/>
            <a:ext cx="28892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C </a:t>
            </a:r>
            <a:endParaRPr lang="en-US" altLang="zh-CN" sz="240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50" name="Text Box 106"/>
          <p:cNvSpPr txBox="1">
            <a:spLocks noChangeArrowheads="1"/>
          </p:cNvSpPr>
          <p:nvPr/>
        </p:nvSpPr>
        <p:spPr bwMode="auto">
          <a:xfrm>
            <a:off x="6418262" y="5696267"/>
            <a:ext cx="622300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B </a:t>
            </a:r>
            <a:endParaRPr lang="en-US" altLang="zh-CN" sz="240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4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4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500"/>
                                        <p:tgtEl>
                                          <p:spTgt spid="24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4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8" dur="500"/>
                                        <p:tgtEl>
                                          <p:spTgt spid="24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4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4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4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3" dur="500"/>
                                        <p:tgtEl>
                                          <p:spTgt spid="24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8" dur="500"/>
                                        <p:tgtEl>
                                          <p:spTgt spid="24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3" dur="500"/>
                                        <p:tgtEl>
                                          <p:spTgt spid="24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4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animBg="1" autoUpdateAnimBg="0"/>
      <p:bldP spid="247905" grpId="0" animBg="1" autoUpdateAnimBg="0"/>
      <p:bldP spid="247906" grpId="0" animBg="1" autoUpdateAnimBg="0"/>
      <p:bldP spid="247907" grpId="0" animBg="1" autoUpdateAnimBg="0"/>
      <p:bldP spid="247908" grpId="0" animBg="1" autoUpdateAnimBg="0"/>
      <p:bldP spid="247909" grpId="0" animBg="1" autoUpdateAnimBg="0"/>
      <p:bldP spid="247910" grpId="0" animBg="1" autoUpdateAnimBg="0"/>
      <p:bldP spid="247911" grpId="0" animBg="1" autoUpdateAnimBg="0"/>
      <p:bldP spid="247912" grpId="0" animBg="1" autoUpdateAnimBg="0"/>
      <p:bldP spid="247913" grpId="0" animBg="1" autoUpdateAnimBg="0"/>
      <p:bldP spid="247914" grpId="0" animBg="1" autoUpdateAnimBg="0"/>
      <p:bldP spid="247916" grpId="0" animBg="1" autoUpdateAnimBg="0"/>
      <p:bldP spid="49" grpId="0" animBg="1" autoUpdateAnimBg="0"/>
      <p:bldP spid="50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	     </a:t>
            </a:r>
            <a:r>
              <a:rPr lang="zh-CN" altLang="en-US" dirty="0"/>
              <a:t>进程调度算法</a:t>
            </a:r>
            <a:endParaRPr lang="zh-CN" altLang="en-US" dirty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算法性能</a:t>
            </a:r>
            <a:endParaRPr lang="zh-CN" altLang="en-US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终端型用户：在第一队列中完成，作业短，交互型。</a:t>
            </a:r>
            <a:endParaRPr lang="zh-CN" altLang="en-US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短批处理用户：周转时间较短，通常三个队列即可完成。</a:t>
            </a:r>
            <a:endParaRPr lang="zh-CN" altLang="en-US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长批处理作业用户：依次在前</a:t>
            </a:r>
            <a:r>
              <a:rPr lang="en-US" altLang="zh-CN">
                <a:latin typeface="Arial Narrow" panose="020B0606020202030204" pitchFamily="34" charset="0"/>
              </a:rPr>
              <a:t>N-1</a:t>
            </a:r>
            <a:r>
              <a:rPr lang="zh-CN" altLang="en-US">
                <a:latin typeface="Times New Roman" panose="02020603050405020304" pitchFamily="18" charset="0"/>
              </a:rPr>
              <a:t>个队列中执行，在第</a:t>
            </a:r>
            <a:r>
              <a:rPr lang="en-US" altLang="zh-CN">
                <a:latin typeface="Arial Narrow" panose="020B0606020202030204" pitchFamily="34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个队列中按轮转方式运行。</a:t>
            </a: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250"/>
            <a:ext cx="9144000" cy="612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2807335" y="160973"/>
            <a:ext cx="27318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  <a:cs typeface="宋体" panose="02010600030101010101" pitchFamily="2" charset="-122"/>
              </a:rPr>
              <a:t>3.2	 </a:t>
            </a:r>
            <a:r>
              <a:rPr lang="zh-CN" altLang="en-US" sz="2000" dirty="0">
                <a:solidFill>
                  <a:schemeClr val="tx2"/>
                </a:solidFill>
                <a:cs typeface="宋体" panose="02010600030101010101" pitchFamily="2" charset="-122"/>
              </a:rPr>
              <a:t>进程调度算法</a:t>
            </a:r>
            <a:endParaRPr lang="zh-CN" altLang="en-US" sz="2000" dirty="0">
              <a:solidFill>
                <a:schemeClr val="tx2"/>
              </a:solidFill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8240"/>
            <a:ext cx="9263063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3203575" y="49213"/>
            <a:ext cx="2189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tx2"/>
                </a:solidFill>
                <a:cs typeface="宋体" panose="02010600030101010101" pitchFamily="2" charset="-122"/>
              </a:rPr>
              <a:t>3.2	 </a:t>
            </a:r>
            <a:r>
              <a:rPr lang="zh-CN" altLang="en-US" sz="2000">
                <a:solidFill>
                  <a:schemeClr val="tx2"/>
                </a:solidFill>
                <a:cs typeface="宋体" panose="02010600030101010101" pitchFamily="2" charset="-122"/>
              </a:rPr>
              <a:t>调度算法</a:t>
            </a:r>
            <a:endParaRPr lang="zh-CN" altLang="en-US" sz="2000">
              <a:solidFill>
                <a:schemeClr val="tx2"/>
              </a:solidFill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0829"/>
            <a:ext cx="6136640" cy="1136559"/>
          </a:xfrm>
        </p:spPr>
        <p:txBody>
          <a:bodyPr/>
          <a:lstStyle/>
          <a:p>
            <a:pPr eaLnBrk="1" hangingPunct="1"/>
            <a:r>
              <a:rPr lang="en-US" altLang="zh-CN" sz="3600" dirty="0"/>
              <a:t>3.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/>
              <a:t>3 	</a:t>
            </a:r>
            <a:r>
              <a:rPr lang="zh-CN" altLang="en-US" sz="3600" dirty="0">
                <a:latin typeface="Times New Roman" panose="02020603050405020304" pitchFamily="18" charset="0"/>
              </a:rPr>
              <a:t>实时系统中的调度</a:t>
            </a:r>
            <a:endParaRPr lang="zh-CN" altLang="en-US" sz="3600" dirty="0"/>
          </a:p>
        </p:txBody>
      </p:sp>
      <p:sp>
        <p:nvSpPr>
          <p:cNvPr id="38917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287388"/>
            <a:ext cx="8229600" cy="4838775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</a:rPr>
              <a:t>对实时系统的要求</a:t>
            </a:r>
            <a:endParaRPr lang="zh-CN" altLang="en-US" sz="32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800" dirty="0">
                <a:latin typeface="Times New Roman" panose="02020603050405020304" pitchFamily="18" charset="0"/>
              </a:rPr>
              <a:t>实时操作系统的特征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400" dirty="0">
                <a:latin typeface="Times New Roman" panose="02020603050405020304" pitchFamily="18" charset="0"/>
              </a:rPr>
              <a:t>快速进程或线程切换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400" dirty="0">
                <a:latin typeface="Times New Roman" panose="02020603050405020304" pitchFamily="18" charset="0"/>
              </a:rPr>
              <a:t>快速任务分派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400" dirty="0">
                <a:latin typeface="Times New Roman" panose="02020603050405020304" pitchFamily="18" charset="0"/>
              </a:rPr>
              <a:t>具有快速响应外部中断的能力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400" dirty="0">
                <a:latin typeface="Times New Roman" panose="02020603050405020304" pitchFamily="18" charset="0"/>
              </a:rPr>
              <a:t>通过进程通信工具，实现多任务处理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400" dirty="0">
                <a:latin typeface="Times New Roman" panose="02020603050405020304" pitchFamily="18" charset="0"/>
              </a:rPr>
              <a:t>使用特殊的顺序文件可快速存储数据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400" dirty="0">
                <a:latin typeface="Times New Roman" panose="02020603050405020304" pitchFamily="18" charset="0"/>
              </a:rPr>
              <a:t>基于优先级的抢占式调度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400" dirty="0">
                <a:latin typeface="Times New Roman" panose="02020603050405020304" pitchFamily="18" charset="0"/>
              </a:rPr>
              <a:t>关中断时间最小化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400" dirty="0">
                <a:latin typeface="Times New Roman" panose="02020603050405020304" pitchFamily="18" charset="0"/>
              </a:rPr>
              <a:t>延迟任务执行的相关原语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400" dirty="0">
                <a:latin typeface="Times New Roman" panose="02020603050405020304" pitchFamily="18" charset="0"/>
              </a:rPr>
              <a:t>超时报警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	     </a:t>
            </a:r>
            <a:r>
              <a:rPr lang="zh-CN" altLang="en-US" dirty="0"/>
              <a:t>进程调度算法</a:t>
            </a:r>
            <a:endParaRPr lang="zh-CN" alt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调度信息</a:t>
            </a:r>
            <a:endParaRPr lang="zh-CN" altLang="en-US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就绪时间</a:t>
            </a:r>
            <a:endParaRPr lang="zh-CN" altLang="en-US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开始截止时间和完成截止时间</a:t>
            </a:r>
            <a:endParaRPr lang="zh-CN" altLang="en-US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处理时间</a:t>
            </a:r>
            <a:endParaRPr lang="zh-CN" altLang="en-US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资源要求</a:t>
            </a:r>
            <a:endParaRPr lang="zh-CN" altLang="en-US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优先级</a:t>
            </a:r>
            <a:endParaRPr lang="zh-CN" altLang="en-US" sz="3600"/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调度方式</a:t>
            </a:r>
            <a:endParaRPr lang="zh-CN" altLang="en-US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抢占调度方式</a:t>
            </a:r>
            <a:endParaRPr lang="zh-CN" altLang="en-US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非剥夺调度方式</a:t>
            </a:r>
            <a:endParaRPr lang="zh-CN" altLang="en-US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endParaRPr lang="en-US" altLang="zh-CN" sz="4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3" descr="10_4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60" y="2733040"/>
            <a:ext cx="72136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	     </a:t>
            </a:r>
            <a:r>
              <a:rPr lang="zh-CN" altLang="en-US" dirty="0"/>
              <a:t>进程调度算法</a:t>
            </a:r>
            <a:endParaRPr lang="zh-CN" altLang="en-US" dirty="0"/>
          </a:p>
        </p:txBody>
      </p:sp>
      <p:sp>
        <p:nvSpPr>
          <p:cNvPr id="409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实时调度算法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时间片轮转调度算法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	  </a:t>
            </a:r>
            <a:r>
              <a:rPr lang="zh-CN" altLang="en-US" dirty="0"/>
              <a:t>调度的类型和模型</a:t>
            </a:r>
            <a:endParaRPr lang="zh-CN" alt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进程调度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低级调度或短程调度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进程调度程序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3"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记录进程中所有进程的执行情况：状态，优先级，所用资源情况等。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3"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选择占用处理机的进程。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3"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进行进程上，下文切换，分配处理机给进程。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进程调度的时机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3"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正在执行的进程执行完毕。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3"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运行中的进程提出</a:t>
            </a:r>
            <a:r>
              <a:rPr lang="en-US" altLang="zh-CN" dirty="0">
                <a:latin typeface="Arial Narrow" panose="020B0606020202030204" pitchFamily="34" charset="0"/>
              </a:rPr>
              <a:t>I/O </a:t>
            </a:r>
            <a:r>
              <a:rPr lang="zh-CN" altLang="en-US" dirty="0">
                <a:latin typeface="Times New Roman" panose="02020603050405020304" pitchFamily="18" charset="0"/>
              </a:rPr>
              <a:t>请求。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3"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执行某原语操作。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3"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在可剥夺调度方式中，一个具有更高优先数的进程进入就绪队列。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3"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在分时系统中，分配给该进程的时间片已用完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8" name="Picture 3" descr="10_4b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40" y="2118360"/>
            <a:ext cx="7315200" cy="363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	     </a:t>
            </a:r>
            <a:r>
              <a:rPr lang="zh-CN" altLang="en-US" dirty="0"/>
              <a:t>进程调度算法</a:t>
            </a:r>
            <a:endParaRPr lang="zh-CN" altLang="en-US" dirty="0"/>
          </a:p>
        </p:txBody>
      </p:sp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非抢占优先权调度算法</a:t>
            </a:r>
            <a:endParaRPr lang="zh-CN" altLang="en-US" sz="4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2051" descr="10_4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62200"/>
            <a:ext cx="7315200" cy="363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	     </a:t>
            </a:r>
            <a:r>
              <a:rPr lang="zh-CN" altLang="en-US" dirty="0"/>
              <a:t>进程调度算法</a:t>
            </a:r>
            <a:endParaRPr lang="zh-CN" altLang="en-US" dirty="0"/>
          </a:p>
        </p:txBody>
      </p:sp>
      <p:sp>
        <p:nvSpPr>
          <p:cNvPr id="43013" name="Rectangle 205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基于时钟中断抢占的优先权调度算法</a:t>
            </a: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1027" descr="10_4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849" y="2021840"/>
            <a:ext cx="6765077" cy="397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	     </a:t>
            </a:r>
            <a:r>
              <a:rPr lang="zh-CN" altLang="en-US" dirty="0"/>
              <a:t>进程调度算法</a:t>
            </a:r>
            <a:endParaRPr lang="zh-CN" altLang="en-US" dirty="0"/>
          </a:p>
        </p:txBody>
      </p:sp>
      <p:sp>
        <p:nvSpPr>
          <p:cNvPr id="44037" name="Rectangle 10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立即抢占的优先权调度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	     </a:t>
            </a:r>
            <a:r>
              <a:rPr lang="zh-CN" altLang="en-US" dirty="0"/>
              <a:t>进程调度算法</a:t>
            </a:r>
            <a:endParaRPr lang="zh-CN" alt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实时调度实例</a:t>
            </a:r>
            <a:endParaRPr lang="zh-CN" altLang="en-US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具有开始截止时间的非周期实时任务的调度</a:t>
            </a:r>
            <a:endParaRPr lang="en-US" altLang="zh-CN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最早截止时间优先即</a:t>
            </a:r>
            <a:r>
              <a:rPr lang="en-US" altLang="zh-CN">
                <a:latin typeface="Times New Roman" panose="02020603050405020304" pitchFamily="18" charset="0"/>
              </a:rPr>
              <a:t>EDF(Earliest Deadline First)</a:t>
            </a:r>
            <a:r>
              <a:rPr lang="zh-CN" altLang="en-US">
                <a:latin typeface="Times New Roman" panose="02020603050405020304" pitchFamily="18" charset="0"/>
              </a:rPr>
              <a:t>算法 </a:t>
            </a: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1026" descr="10_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ChangeArrowheads="1"/>
          </p:cNvSpPr>
          <p:nvPr/>
        </p:nvSpPr>
        <p:spPr bwMode="auto">
          <a:xfrm>
            <a:off x="1371600" y="1066800"/>
            <a:ext cx="594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0">
                <a:latin typeface="Arial Narrow" panose="020B0606020202030204" pitchFamily="34" charset="0"/>
                <a:cs typeface="宋体" panose="02010600030101010101" pitchFamily="2" charset="-122"/>
              </a:rPr>
              <a:t> </a:t>
            </a:r>
            <a:endParaRPr lang="en-US" altLang="zh-CN" sz="2800" b="0">
              <a:latin typeface="Arial Narrow" panose="020B0606020202030204" pitchFamily="34" charset="0"/>
              <a:cs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	     </a:t>
            </a:r>
            <a:r>
              <a:rPr lang="zh-CN" altLang="en-US" dirty="0"/>
              <a:t>进程调度算法</a:t>
            </a:r>
            <a:endParaRPr lang="zh-CN" altLang="en-US" dirty="0"/>
          </a:p>
        </p:txBody>
      </p:sp>
      <p:sp>
        <p:nvSpPr>
          <p:cNvPr id="4710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800">
                <a:latin typeface="Times New Roman" panose="02020603050405020304" pitchFamily="18" charset="0"/>
              </a:rPr>
              <a:t>具有完成截止时间的周期性实时任务的调度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400" b="0">
                <a:latin typeface="Arial Narrow" panose="020B0606020202030204" pitchFamily="34" charset="0"/>
              </a:rPr>
              <a:t>最低松弛度优先即</a:t>
            </a:r>
            <a:r>
              <a:rPr lang="en-US" altLang="zh-CN" sz="2400" b="0">
                <a:latin typeface="Arial Narrow" panose="020B0606020202030204" pitchFamily="34" charset="0"/>
              </a:rPr>
              <a:t>LLF(Least Laxity First)</a:t>
            </a:r>
            <a:r>
              <a:rPr lang="zh-CN" altLang="en-US" sz="2400" b="0">
                <a:latin typeface="Arial Narrow" panose="020B0606020202030204" pitchFamily="34" charset="0"/>
              </a:rPr>
              <a:t>算法 </a:t>
            </a:r>
            <a:endParaRPr lang="zh-CN" altLang="en-US" sz="2400" b="0">
              <a:latin typeface="Arial Narrow" panose="020B0606020202030204" pitchFamily="34" charset="0"/>
            </a:endParaRPr>
          </a:p>
          <a:p>
            <a:pPr eaLnBrk="1" hangingPunct="1"/>
            <a:endParaRPr lang="en-US" altLang="zh-CN" sz="4000"/>
          </a:p>
        </p:txBody>
      </p:sp>
      <p:pic>
        <p:nvPicPr>
          <p:cNvPr id="47110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2260724"/>
            <a:ext cx="7181850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2" descr="10_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" y="0"/>
            <a:ext cx="8727440" cy="684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</a:rPr>
              <a:t>3.</a:t>
            </a:r>
            <a:r>
              <a:rPr lang="en-US" altLang="zh-CN" sz="3600" dirty="0"/>
              <a:t>4	   </a:t>
            </a:r>
            <a:r>
              <a:rPr lang="zh-CN" altLang="en-US" sz="3600" dirty="0">
                <a:latin typeface="Times New Roman" panose="02020603050405020304" pitchFamily="18" charset="0"/>
              </a:rPr>
              <a:t>多处理机调度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4915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多处理机系统（</a:t>
            </a:r>
            <a:r>
              <a:rPr lang="en-US" altLang="zh-CN">
                <a:latin typeface="Arial Narrow" panose="020B0606020202030204" pitchFamily="34" charset="0"/>
              </a:rPr>
              <a:t>multiprocessor system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  <a:endParaRPr lang="zh-CN" altLang="en-US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广义多处理机系统</a:t>
            </a:r>
            <a:endParaRPr lang="zh-CN" altLang="en-US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狭义多</a:t>
            </a:r>
            <a:r>
              <a:rPr lang="en-US" altLang="zh-CN">
                <a:latin typeface="Arial Narrow" panose="020B0606020202030204" pitchFamily="34" charset="0"/>
              </a:rPr>
              <a:t>CPU </a:t>
            </a:r>
            <a:r>
              <a:rPr lang="zh-CN" altLang="en-US">
                <a:latin typeface="Times New Roman" panose="02020603050405020304" pitchFamily="18" charset="0"/>
              </a:rPr>
              <a:t>系统</a:t>
            </a:r>
            <a:endParaRPr lang="zh-CN" altLang="en-US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多处理机的</a:t>
            </a:r>
            <a:r>
              <a:rPr lang="en-US" altLang="zh-CN">
                <a:latin typeface="Arial Narrow" panose="020B0606020202030204" pitchFamily="34" charset="0"/>
              </a:rPr>
              <a:t>OS</a:t>
            </a:r>
            <a:r>
              <a:rPr lang="zh-CN" altLang="en-US">
                <a:latin typeface="Times New Roman" panose="02020603050405020304" pitchFamily="18" charset="0"/>
              </a:rPr>
              <a:t>系统</a:t>
            </a:r>
            <a:endParaRPr lang="zh-CN" altLang="en-US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进程可在</a:t>
            </a:r>
            <a:r>
              <a:rPr lang="en-US" altLang="zh-CN">
                <a:latin typeface="Arial Narrow" panose="020B0606020202030204" pitchFamily="34" charset="0"/>
              </a:rPr>
              <a:t>CPU</a:t>
            </a:r>
            <a:r>
              <a:rPr lang="zh-CN" altLang="en-US">
                <a:latin typeface="Times New Roman" panose="02020603050405020304" pitchFamily="18" charset="0"/>
              </a:rPr>
              <a:t>间进行透明迁移。</a:t>
            </a:r>
            <a:endParaRPr lang="zh-CN" altLang="en-US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并行地执行用户的几个程序（进程）。</a:t>
            </a:r>
            <a:endParaRPr lang="zh-CN" altLang="en-US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提供系统结构重组能力，支持系统的降级使用。</a:t>
            </a:r>
            <a:endParaRPr lang="zh-CN" altLang="en-US" sz="36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3.</a:t>
            </a:r>
            <a:r>
              <a:rPr lang="en-US" altLang="zh-CN" dirty="0"/>
              <a:t>4	   </a:t>
            </a:r>
            <a:r>
              <a:rPr lang="zh-CN" altLang="en-US" dirty="0">
                <a:latin typeface="Times New Roman" panose="02020603050405020304" pitchFamily="18" charset="0"/>
              </a:rPr>
              <a:t>多处理机调度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多处理机系统的调度策略</a:t>
            </a:r>
            <a:endParaRPr lang="zh-CN" altLang="en-US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进程调度</a:t>
            </a:r>
            <a:endParaRPr lang="zh-CN" altLang="en-US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同构型多处理机系统</a:t>
            </a:r>
            <a:endParaRPr lang="zh-CN" altLang="en-US">
              <a:latin typeface="Times New Roman" panose="02020603050405020304" pitchFamily="18" charset="0"/>
            </a:endParaRPr>
          </a:p>
          <a:p>
            <a:pPr lvl="3" eaLnBrk="1" hangingPunct="1"/>
            <a:r>
              <a:rPr lang="zh-CN" altLang="en-US">
                <a:latin typeface="Times New Roman" panose="02020603050405020304" pitchFamily="18" charset="0"/>
              </a:rPr>
              <a:t>静态分配（</a:t>
            </a:r>
            <a:r>
              <a:rPr lang="en-US" altLang="zh-CN">
                <a:latin typeface="Arial Narrow" panose="020B0606020202030204" pitchFamily="34" charset="0"/>
              </a:rPr>
              <a:t>Static Assignment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  <a:endParaRPr lang="zh-CN" altLang="en-US">
              <a:latin typeface="Times New Roman" panose="02020603050405020304" pitchFamily="18" charset="0"/>
            </a:endParaRPr>
          </a:p>
          <a:p>
            <a:pPr lvl="3" eaLnBrk="1" hangingPunct="1"/>
            <a:r>
              <a:rPr lang="zh-CN" altLang="en-US">
                <a:latin typeface="Times New Roman" panose="02020603050405020304" pitchFamily="18" charset="0"/>
              </a:rPr>
              <a:t>动态分配（</a:t>
            </a:r>
            <a:r>
              <a:rPr lang="en-US" altLang="zh-CN">
                <a:latin typeface="Arial Narrow" panose="020B0606020202030204" pitchFamily="34" charset="0"/>
              </a:rPr>
              <a:t>Dynamic Assignment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  <a:endParaRPr lang="zh-CN" altLang="en-US">
              <a:latin typeface="Times New Roman" panose="02020603050405020304" pitchFamily="18" charset="0"/>
            </a:endParaRPr>
          </a:p>
          <a:p>
            <a:pPr lvl="3" eaLnBrk="1" hangingPunct="1"/>
            <a:r>
              <a:rPr lang="zh-CN" altLang="en-US">
                <a:latin typeface="Times New Roman" panose="02020603050405020304" pitchFamily="18" charset="0"/>
              </a:rPr>
              <a:t>自调度（</a:t>
            </a:r>
            <a:r>
              <a:rPr lang="en-US" altLang="zh-CN">
                <a:latin typeface="Arial Narrow" panose="020B0606020202030204" pitchFamily="34" charset="0"/>
              </a:rPr>
              <a:t>Self-Scheduling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  <a:endParaRPr lang="zh-CN" altLang="en-US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异构型多处理机系统</a:t>
            </a:r>
            <a:endParaRPr lang="zh-CN" altLang="en-US" sz="36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3.</a:t>
            </a:r>
            <a:r>
              <a:rPr lang="en-US" altLang="zh-CN" dirty="0"/>
              <a:t>4	   </a:t>
            </a:r>
            <a:r>
              <a:rPr lang="zh-CN" altLang="en-US" dirty="0">
                <a:latin typeface="Times New Roman" panose="02020603050405020304" pitchFamily="18" charset="0"/>
              </a:rPr>
              <a:t>多处理机调度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自调度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负载分配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endParaRPr lang="zh-CN" altLang="en-US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latin typeface="Arial Narrow" panose="020B0606020202030204" pitchFamily="34" charset="0"/>
              </a:rPr>
              <a:t>        </a:t>
            </a:r>
            <a:r>
              <a:rPr lang="zh-CN" altLang="en-US" sz="2800">
                <a:latin typeface="Times New Roman" panose="02020603050405020304" pitchFamily="18" charset="0"/>
              </a:rPr>
              <a:t>系统中有一个公共的线程或进程的就绪队列，当某个处理机空闲时，从就绪队列中摘取一个进程或线程运行。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自调度算法</a:t>
            </a:r>
            <a:endParaRPr lang="zh-CN" altLang="en-US">
              <a:latin typeface="Times New Roman" panose="02020603050405020304" pitchFamily="18" charset="0"/>
            </a:endParaRPr>
          </a:p>
          <a:p>
            <a:pPr lvl="3" eaLnBrk="1" hangingPunct="1"/>
            <a:r>
              <a:rPr lang="en-US" altLang="zh-CN">
                <a:latin typeface="Arial Narrow" panose="020B0606020202030204" pitchFamily="34" charset="0"/>
              </a:rPr>
              <a:t>FCFS </a:t>
            </a:r>
            <a:endParaRPr lang="en-US" altLang="zh-CN">
              <a:latin typeface="Arial Narrow" panose="020B0606020202030204" pitchFamily="34" charset="0"/>
            </a:endParaRPr>
          </a:p>
          <a:p>
            <a:pPr lvl="3" eaLnBrk="1" hangingPunct="1"/>
            <a:r>
              <a:rPr lang="zh-CN" altLang="en-US">
                <a:latin typeface="Times New Roman" panose="02020603050405020304" pitchFamily="18" charset="0"/>
              </a:rPr>
              <a:t>最小优先数优先算法</a:t>
            </a:r>
            <a:endParaRPr lang="zh-CN" altLang="en-US">
              <a:latin typeface="Times New Roman" panose="02020603050405020304" pitchFamily="18" charset="0"/>
            </a:endParaRPr>
          </a:p>
          <a:p>
            <a:pPr lvl="3" eaLnBrk="1" hangingPunct="1"/>
            <a:r>
              <a:rPr lang="zh-CN" altLang="en-US">
                <a:latin typeface="Times New Roman" panose="02020603050405020304" pitchFamily="18" charset="0"/>
              </a:rPr>
              <a:t>抢占式最小优先数优先算法</a:t>
            </a:r>
            <a:endParaRPr lang="zh-CN" altLang="en-US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自调度算法的缺陷</a:t>
            </a:r>
            <a:endParaRPr lang="zh-CN" altLang="en-US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改进：设置局部就绪队列。</a:t>
            </a: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	  </a:t>
            </a:r>
            <a:r>
              <a:rPr lang="zh-CN" altLang="en-US" dirty="0"/>
              <a:t>调度的类型和模型</a:t>
            </a:r>
            <a:endParaRPr lang="zh-CN" alt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进程调度方式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3" eaLnBrk="1" hangingPunct="1"/>
            <a:r>
              <a:rPr lang="zh-CN" altLang="en-US" dirty="0">
                <a:latin typeface="Times New Roman" panose="02020603050405020304" pitchFamily="18" charset="0"/>
              </a:rPr>
              <a:t>非剥夺方式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3" eaLnBrk="1" hangingPunct="1"/>
            <a:r>
              <a:rPr lang="zh-CN" altLang="en-US" dirty="0">
                <a:latin typeface="Times New Roman" panose="02020603050405020304" pitchFamily="18" charset="0"/>
              </a:rPr>
              <a:t>剥夺方式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3" eaLnBrk="1" hangingPunct="1"/>
            <a:r>
              <a:rPr lang="zh-CN" altLang="en-US" dirty="0">
                <a:latin typeface="Times New Roman" panose="02020603050405020304" pitchFamily="18" charset="0"/>
              </a:rPr>
              <a:t>选择性剥夺调度</a:t>
            </a:r>
            <a:endParaRPr lang="zh-CN" altLang="en-US" dirty="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	为每个进程设置特征位</a:t>
            </a:r>
            <a:r>
              <a:rPr lang="en-US" altLang="zh-CN" sz="2000" dirty="0">
                <a:latin typeface="Arial Narrow" panose="020B0606020202030204" pitchFamily="34" charset="0"/>
              </a:rPr>
              <a:t>Up </a:t>
            </a:r>
            <a:r>
              <a:rPr lang="zh-CN" altLang="en-US" sz="2000" dirty="0">
                <a:latin typeface="Times New Roman" panose="02020603050405020304" pitchFamily="18" charset="0"/>
              </a:rPr>
              <a:t>和</a:t>
            </a:r>
            <a:r>
              <a:rPr lang="zh-CN" altLang="en-US" sz="2000" dirty="0">
                <a:latin typeface="Arial Narrow" panose="020B0606020202030204" pitchFamily="34" charset="0"/>
              </a:rPr>
              <a:t> </a:t>
            </a:r>
            <a:r>
              <a:rPr lang="en-US" altLang="zh-CN" sz="2000" dirty="0" err="1">
                <a:latin typeface="Arial Narrow" panose="020B0606020202030204" pitchFamily="34" charset="0"/>
              </a:rPr>
              <a:t>Vp</a:t>
            </a:r>
            <a:endParaRPr lang="en-US" altLang="zh-CN" sz="2000" dirty="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dirty="0">
                <a:latin typeface="Arial Narrow" panose="020B0606020202030204" pitchFamily="34" charset="0"/>
              </a:rPr>
              <a:t>	Up=1</a:t>
            </a:r>
            <a:r>
              <a:rPr lang="zh-CN" altLang="en-US" sz="2000" dirty="0">
                <a:latin typeface="Times New Roman" panose="02020603050405020304" pitchFamily="18" charset="0"/>
              </a:rPr>
              <a:t>：本进程可剥夺其它进程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 dirty="0">
                <a:latin typeface="Arial Narrow" panose="020B0606020202030204" pitchFamily="34" charset="0"/>
              </a:rPr>
              <a:t>	</a:t>
            </a:r>
            <a:r>
              <a:rPr lang="en-US" altLang="zh-CN" sz="2000" dirty="0">
                <a:latin typeface="Arial Narrow" panose="020B0606020202030204" pitchFamily="34" charset="0"/>
              </a:rPr>
              <a:t>Up=0</a:t>
            </a:r>
            <a:r>
              <a:rPr lang="zh-CN" altLang="en-US" sz="2000" dirty="0">
                <a:latin typeface="Times New Roman" panose="02020603050405020304" pitchFamily="18" charset="0"/>
              </a:rPr>
              <a:t>：本进程不能剥夺其它进程</a:t>
            </a:r>
            <a:endParaRPr lang="zh-CN" altLang="en-US" sz="2000" dirty="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 dirty="0">
                <a:latin typeface="Arial Narrow" panose="020B0606020202030204" pitchFamily="34" charset="0"/>
              </a:rPr>
              <a:t>	</a:t>
            </a:r>
            <a:r>
              <a:rPr lang="en-US" altLang="zh-CN" sz="2000" dirty="0" err="1">
                <a:latin typeface="Arial Narrow" panose="020B0606020202030204" pitchFamily="34" charset="0"/>
              </a:rPr>
              <a:t>Vp</a:t>
            </a:r>
            <a:r>
              <a:rPr lang="en-US" altLang="zh-CN" sz="2000" dirty="0">
                <a:latin typeface="Arial Narrow" panose="020B0606020202030204" pitchFamily="34" charset="0"/>
              </a:rPr>
              <a:t>=1</a:t>
            </a:r>
            <a:r>
              <a:rPr lang="zh-CN" altLang="en-US" sz="2000" dirty="0">
                <a:latin typeface="Times New Roman" panose="02020603050405020304" pitchFamily="18" charset="0"/>
              </a:rPr>
              <a:t>：可被剥夺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 dirty="0">
                <a:latin typeface="Arial Narrow" panose="020B0606020202030204" pitchFamily="34" charset="0"/>
              </a:rPr>
              <a:t>	</a:t>
            </a:r>
            <a:r>
              <a:rPr lang="en-US" altLang="zh-CN" sz="2000" dirty="0" err="1">
                <a:latin typeface="Arial Narrow" panose="020B0606020202030204" pitchFamily="34" charset="0"/>
              </a:rPr>
              <a:t>Vp</a:t>
            </a:r>
            <a:r>
              <a:rPr lang="en-US" altLang="zh-CN" sz="2000" dirty="0">
                <a:latin typeface="Arial Narrow" panose="020B0606020202030204" pitchFamily="34" charset="0"/>
              </a:rPr>
              <a:t>=0</a:t>
            </a:r>
            <a:r>
              <a:rPr lang="zh-CN" altLang="en-US" sz="2000" dirty="0">
                <a:latin typeface="Arial Narrow" panose="020B0606020202030204" pitchFamily="34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</a:rPr>
              <a:t>不能被剥夺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3.</a:t>
            </a:r>
            <a:r>
              <a:rPr lang="en-US" altLang="zh-CN" dirty="0"/>
              <a:t>4	   </a:t>
            </a:r>
            <a:r>
              <a:rPr lang="zh-CN" altLang="en-US" dirty="0">
                <a:latin typeface="Times New Roman" panose="02020603050405020304" pitchFamily="18" charset="0"/>
              </a:rPr>
              <a:t>多处理机调度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5222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成组调度（</a:t>
            </a:r>
            <a:r>
              <a:rPr lang="en-US" altLang="zh-CN">
                <a:latin typeface="Arial Narrow" panose="020B0606020202030204" pitchFamily="34" charset="0"/>
              </a:rPr>
              <a:t>Group</a:t>
            </a:r>
            <a:r>
              <a:rPr lang="zh-CN" altLang="en-US">
                <a:latin typeface="Times New Roman" panose="02020603050405020304" pitchFamily="18" charset="0"/>
              </a:rPr>
              <a:t>　</a:t>
            </a:r>
            <a:r>
              <a:rPr lang="en-US" altLang="zh-CN">
                <a:latin typeface="Arial Narrow" panose="020B0606020202030204" pitchFamily="34" charset="0"/>
              </a:rPr>
              <a:t>Scheduling</a:t>
            </a:r>
            <a:r>
              <a:rPr lang="zh-CN" altLang="en-US">
                <a:latin typeface="Times New Roman" panose="02020603050405020304" pitchFamily="18" charset="0"/>
              </a:rPr>
              <a:t>）或协同调度</a:t>
            </a:r>
            <a:endParaRPr lang="zh-CN" altLang="en-US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    将同一进程的一组线程调度到几个</a:t>
            </a:r>
            <a:r>
              <a:rPr lang="en-US" altLang="zh-CN" sz="2800">
                <a:latin typeface="Arial Narrow" panose="020B0606020202030204" pitchFamily="34" charset="0"/>
              </a:rPr>
              <a:t>CPU </a:t>
            </a:r>
            <a:r>
              <a:rPr lang="zh-CN" altLang="en-US" sz="2800">
                <a:latin typeface="Times New Roman" panose="02020603050405020304" pitchFamily="18" charset="0"/>
              </a:rPr>
              <a:t>上同时执行。减少进程（线程）的切换，使系统性能改善；减少调度频率，从而减少了调度开销。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400">
                <a:latin typeface="Times New Roman" panose="02020603050405020304" pitchFamily="18" charset="0"/>
              </a:rPr>
              <a:t>面向所有的应用程序平均分配处理机时间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400">
                <a:latin typeface="Times New Roman" panose="02020603050405020304" pitchFamily="18" charset="0"/>
              </a:rPr>
              <a:t>面向所有的线程平均分配处理机时间</a:t>
            </a:r>
            <a:endParaRPr lang="zh-CN" altLang="en-US" sz="32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3.</a:t>
            </a:r>
            <a:r>
              <a:rPr lang="en-US" altLang="zh-CN" dirty="0"/>
              <a:t>4	   </a:t>
            </a:r>
            <a:r>
              <a:rPr lang="zh-CN" altLang="en-US" dirty="0">
                <a:latin typeface="Times New Roman" panose="02020603050405020304" pitchFamily="18" charset="0"/>
              </a:rPr>
              <a:t>多处理机调度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3251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1828800"/>
            <a:ext cx="5334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0" sz="2000" kern="12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/>
              <a:t>操作系统</a:t>
            </a:r>
            <a:r>
              <a:rPr lang="en-US" altLang="zh-CN"/>
              <a:t>|</a:t>
            </a:r>
            <a:r>
              <a:rPr lang="zh-CN" altLang="en-US"/>
              <a:t>调度与死锁</a:t>
            </a: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fld id="{F2507764-D9CD-41AA-938C-992EC7262103}" type="slidenum">
              <a:rPr lang="zh-CN" altLang="en-US" smtClean="0"/>
            </a:fld>
            <a:endParaRPr kumimoji="0" lang="zh-CN" altLang="en-US" sz="2000" b="0">
              <a:solidFill>
                <a:srgbClr val="99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53252" name="Picture 2" descr="10_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0950"/>
            <a:ext cx="9144000" cy="48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3.</a:t>
            </a:r>
            <a:r>
              <a:rPr lang="en-US" altLang="zh-CN" dirty="0"/>
              <a:t>4	   </a:t>
            </a:r>
            <a:r>
              <a:rPr lang="zh-CN" altLang="en-US" dirty="0">
                <a:latin typeface="Times New Roman" panose="02020603050405020304" pitchFamily="18" charset="0"/>
              </a:rPr>
              <a:t>多处理机调度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5325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专用处理机分配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2"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在应用程序执行期间，专为该程序的每个线程分配一个处理机。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2"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整机效率较高；完全避免进程或线程间的切换。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动态调度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2"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操作系统和应用程序共同进行调度决策。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endParaRPr lang="zh-CN" altLang="en-US" dirty="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3.5	    </a:t>
            </a:r>
            <a:r>
              <a:rPr lang="zh-CN" altLang="en-US" sz="3600" dirty="0">
                <a:latin typeface="Times New Roman" panose="02020603050405020304" pitchFamily="18" charset="0"/>
              </a:rPr>
              <a:t>死锁</a:t>
            </a:r>
            <a:endParaRPr lang="zh-CN" altLang="en-US" sz="3600" dirty="0"/>
          </a:p>
        </p:txBody>
      </p:sp>
      <p:sp>
        <p:nvSpPr>
          <p:cNvPr id="55301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死锁的概念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pic>
        <p:nvPicPr>
          <p:cNvPr id="55302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481" y="1993797"/>
            <a:ext cx="3520439" cy="4132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761" y="1363697"/>
            <a:ext cx="3942079" cy="470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	    </a:t>
            </a:r>
            <a:r>
              <a:rPr lang="zh-CN" altLang="en-US" dirty="0">
                <a:latin typeface="Times New Roman" panose="02020603050405020304" pitchFamily="18" charset="0"/>
              </a:rPr>
              <a:t>死锁</a:t>
            </a:r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	    </a:t>
            </a:r>
            <a:r>
              <a:rPr lang="zh-CN" altLang="en-US" dirty="0">
                <a:latin typeface="Times New Roman" panose="02020603050405020304" pitchFamily="18" charset="0"/>
              </a:rPr>
              <a:t>死锁</a:t>
            </a:r>
            <a:endParaRPr lang="zh-CN" altLang="en-US" dirty="0"/>
          </a:p>
        </p:txBody>
      </p:sp>
      <p:sp>
        <p:nvSpPr>
          <p:cNvPr id="57348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定义</a:t>
            </a:r>
            <a:endParaRPr lang="zh-CN" altLang="en-US" dirty="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    当某进程提出资源申请后，使得系统中一些进程处于无休止的阻塞状态，在无外力作用下，永远不能再继续前进。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57349" name="Picture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20" y="2936240"/>
            <a:ext cx="6137354" cy="3018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50" name="Rectangle 13"/>
          <p:cNvSpPr>
            <a:spLocks noChangeArrowheads="1"/>
          </p:cNvSpPr>
          <p:nvPr/>
        </p:nvSpPr>
        <p:spPr bwMode="auto">
          <a:xfrm>
            <a:off x="291307" y="4135329"/>
            <a:ext cx="24214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宋体" panose="02010600030101010101" pitchFamily="2" charset="-122"/>
              </a:rPr>
              <a:t>进程</a:t>
            </a:r>
            <a:r>
              <a:rPr lang="en-US" altLang="zh-CN" sz="2400" dirty="0">
                <a:latin typeface="Times New Roman" panose="02020603050405020304" pitchFamily="18" charset="0"/>
                <a:cs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cs typeface="宋体" panose="02010600030101010101" pitchFamily="2" charset="-122"/>
              </a:rPr>
              <a:t>资源图</a:t>
            </a:r>
            <a:endParaRPr lang="zh-CN" altLang="en-US" sz="2400" dirty="0">
              <a:latin typeface="Times New Roman" panose="02020603050405020304" pitchFamily="18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 Box 2"/>
          <p:cNvSpPr txBox="1">
            <a:spLocks noChangeArrowheads="1"/>
          </p:cNvSpPr>
          <p:nvPr/>
        </p:nvSpPr>
        <p:spPr bwMode="auto">
          <a:xfrm>
            <a:off x="1371600" y="1066800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zh-CN" altLang="zh-CN" sz="2400" b="0">
              <a:latin typeface="Arial Narrow" panose="020B0606020202030204" pitchFamily="34" charset="0"/>
              <a:cs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	    </a:t>
            </a:r>
            <a:r>
              <a:rPr lang="zh-CN" altLang="en-US" dirty="0">
                <a:latin typeface="Times New Roman" panose="02020603050405020304" pitchFamily="18" charset="0"/>
              </a:rPr>
              <a:t>死锁</a:t>
            </a:r>
            <a:endParaRPr lang="zh-CN" altLang="en-US" dirty="0"/>
          </a:p>
        </p:txBody>
      </p:sp>
      <p:sp>
        <p:nvSpPr>
          <p:cNvPr id="5837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400">
                <a:latin typeface="Times New Roman" panose="02020603050405020304" pitchFamily="18" charset="0"/>
              </a:rPr>
              <a:t>死锁的起因</a:t>
            </a:r>
            <a:endParaRPr lang="zh-CN" altLang="en-US" sz="2400" b="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例：有两个进程</a:t>
            </a:r>
            <a:r>
              <a:rPr lang="en-US" altLang="zh-CN" sz="2400">
                <a:latin typeface="Times New Roman" panose="02020603050405020304" pitchFamily="18" charset="0"/>
              </a:rPr>
              <a:t>P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latin typeface="Arial Narrow" panose="020B0606020202030204" pitchFamily="34" charset="0"/>
              </a:rPr>
              <a:t>Q</a:t>
            </a:r>
            <a:r>
              <a:rPr lang="zh-CN" altLang="en-US" sz="2400">
                <a:latin typeface="Times New Roman" panose="02020603050405020304" pitchFamily="18" charset="0"/>
              </a:rPr>
              <a:t>，系统仅有一台磁带机和打印机。</a:t>
            </a:r>
            <a:endParaRPr lang="zh-CN" altLang="en-US" sz="240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Arial Narrow" panose="020B0606020202030204" pitchFamily="34" charset="0"/>
              </a:rPr>
              <a:t>Pr1</a:t>
            </a:r>
            <a:r>
              <a:rPr lang="zh-CN" altLang="en-US" sz="2400">
                <a:latin typeface="Arial Narrow" panose="020B0606020202030204" pitchFamily="34" charset="0"/>
              </a:rPr>
              <a:t>：</a:t>
            </a:r>
            <a:r>
              <a:rPr lang="en-US" altLang="zh-CN" sz="2400">
                <a:latin typeface="Arial Narrow" panose="020B0606020202030204" pitchFamily="34" charset="0"/>
              </a:rPr>
              <a:t>P</a:t>
            </a:r>
            <a:r>
              <a:rPr lang="zh-CN" altLang="en-US" sz="2400">
                <a:latin typeface="Times New Roman" panose="02020603050405020304" pitchFamily="18" charset="0"/>
              </a:rPr>
              <a:t>进程申请打印机</a:t>
            </a:r>
            <a:r>
              <a:rPr lang="en-US" altLang="zh-CN" sz="2400">
                <a:latin typeface="Times New Roman" panose="02020603050405020304" pitchFamily="18" charset="0"/>
              </a:rPr>
              <a:t>A</a:t>
            </a:r>
            <a:r>
              <a:rPr lang="en-US" altLang="zh-CN" sz="2400">
                <a:latin typeface="Arial Narrow" panose="020B0606020202030204" pitchFamily="34" charset="0"/>
              </a:rPr>
              <a:t>	Qr1</a:t>
            </a:r>
            <a:r>
              <a:rPr lang="zh-CN" altLang="en-US" sz="2400">
                <a:latin typeface="Arial Narrow" panose="020B0606020202030204" pitchFamily="34" charset="0"/>
              </a:rPr>
              <a:t>：</a:t>
            </a:r>
            <a:r>
              <a:rPr lang="en-US" altLang="zh-CN" sz="2400">
                <a:latin typeface="Arial Narrow" panose="020B0606020202030204" pitchFamily="34" charset="0"/>
              </a:rPr>
              <a:t>Q</a:t>
            </a:r>
            <a:r>
              <a:rPr lang="zh-CN" altLang="en-US" sz="2400">
                <a:latin typeface="Times New Roman" panose="02020603050405020304" pitchFamily="18" charset="0"/>
              </a:rPr>
              <a:t>进程申请磁带机</a:t>
            </a:r>
            <a:r>
              <a:rPr lang="en-US" altLang="zh-CN" sz="2400">
                <a:latin typeface="Times New Roman" panose="02020603050405020304" pitchFamily="18" charset="0"/>
              </a:rPr>
              <a:t>B</a:t>
            </a:r>
            <a:endParaRPr lang="en-US" altLang="zh-CN" sz="240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Arial Narrow" panose="020B0606020202030204" pitchFamily="34" charset="0"/>
              </a:rPr>
              <a:t>Pr2</a:t>
            </a:r>
            <a:r>
              <a:rPr lang="zh-CN" altLang="en-US" sz="2400">
                <a:latin typeface="Arial Narrow" panose="020B0606020202030204" pitchFamily="34" charset="0"/>
              </a:rPr>
              <a:t>：</a:t>
            </a:r>
            <a:r>
              <a:rPr lang="en-US" altLang="zh-CN" sz="2400">
                <a:latin typeface="Arial Narrow" panose="020B0606020202030204" pitchFamily="34" charset="0"/>
              </a:rPr>
              <a:t>P</a:t>
            </a:r>
            <a:r>
              <a:rPr lang="zh-CN" altLang="en-US" sz="2400">
                <a:latin typeface="Times New Roman" panose="02020603050405020304" pitchFamily="18" charset="0"/>
              </a:rPr>
              <a:t>进程申请磁带机</a:t>
            </a:r>
            <a:r>
              <a:rPr lang="en-US" altLang="zh-CN" sz="2400">
                <a:latin typeface="Times New Roman" panose="02020603050405020304" pitchFamily="18" charset="0"/>
              </a:rPr>
              <a:t>B</a:t>
            </a:r>
            <a:r>
              <a:rPr lang="en-US" altLang="zh-CN" sz="2400">
                <a:latin typeface="Arial Narrow" panose="020B0606020202030204" pitchFamily="34" charset="0"/>
              </a:rPr>
              <a:t>	Qr2</a:t>
            </a:r>
            <a:r>
              <a:rPr lang="zh-CN" altLang="en-US" sz="2400">
                <a:latin typeface="Arial Narrow" panose="020B0606020202030204" pitchFamily="34" charset="0"/>
              </a:rPr>
              <a:t>：</a:t>
            </a:r>
            <a:r>
              <a:rPr lang="en-US" altLang="zh-CN" sz="2400">
                <a:latin typeface="Arial Narrow" panose="020B0606020202030204" pitchFamily="34" charset="0"/>
              </a:rPr>
              <a:t>Q</a:t>
            </a:r>
            <a:r>
              <a:rPr lang="zh-CN" altLang="en-US" sz="2400">
                <a:latin typeface="Times New Roman" panose="02020603050405020304" pitchFamily="18" charset="0"/>
              </a:rPr>
              <a:t>进程申请打印机</a:t>
            </a:r>
            <a:r>
              <a:rPr lang="en-US" altLang="zh-CN" sz="2400">
                <a:latin typeface="Times New Roman" panose="02020603050405020304" pitchFamily="18" charset="0"/>
              </a:rPr>
              <a:t>A</a:t>
            </a:r>
            <a:endParaRPr lang="en-US" altLang="zh-CN" sz="240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Arial Narrow" panose="020B0606020202030204" pitchFamily="34" charset="0"/>
              </a:rPr>
              <a:t>Pr3</a:t>
            </a:r>
            <a:r>
              <a:rPr lang="zh-CN" altLang="en-US" sz="2400">
                <a:latin typeface="Arial Narrow" panose="020B0606020202030204" pitchFamily="34" charset="0"/>
              </a:rPr>
              <a:t>：</a:t>
            </a:r>
            <a:r>
              <a:rPr lang="en-US" altLang="zh-CN" sz="2400">
                <a:latin typeface="Arial Narrow" panose="020B0606020202030204" pitchFamily="34" charset="0"/>
              </a:rPr>
              <a:t>P</a:t>
            </a:r>
            <a:r>
              <a:rPr lang="zh-CN" altLang="en-US" sz="2400">
                <a:latin typeface="Times New Roman" panose="02020603050405020304" pitchFamily="18" charset="0"/>
              </a:rPr>
              <a:t>进程释放打印机</a:t>
            </a:r>
            <a:r>
              <a:rPr lang="en-US" altLang="zh-CN" sz="2400">
                <a:latin typeface="Times New Roman" panose="02020603050405020304" pitchFamily="18" charset="0"/>
              </a:rPr>
              <a:t>A</a:t>
            </a:r>
            <a:r>
              <a:rPr lang="en-US" altLang="zh-CN" sz="2400">
                <a:latin typeface="Arial Narrow" panose="020B0606020202030204" pitchFamily="34" charset="0"/>
              </a:rPr>
              <a:t>	Qr3</a:t>
            </a:r>
            <a:r>
              <a:rPr lang="zh-CN" altLang="en-US" sz="2400">
                <a:latin typeface="Arial Narrow" panose="020B0606020202030204" pitchFamily="34" charset="0"/>
              </a:rPr>
              <a:t>：</a:t>
            </a:r>
            <a:r>
              <a:rPr lang="en-US" altLang="zh-CN" sz="2400">
                <a:latin typeface="Arial Narrow" panose="020B0606020202030204" pitchFamily="34" charset="0"/>
              </a:rPr>
              <a:t>Q</a:t>
            </a:r>
            <a:r>
              <a:rPr lang="zh-CN" altLang="en-US" sz="2400">
                <a:latin typeface="Times New Roman" panose="02020603050405020304" pitchFamily="18" charset="0"/>
              </a:rPr>
              <a:t>进程释放磁带机</a:t>
            </a:r>
            <a:r>
              <a:rPr lang="en-US" altLang="zh-CN" sz="2400">
                <a:latin typeface="Times New Roman" panose="02020603050405020304" pitchFamily="18" charset="0"/>
              </a:rPr>
              <a:t>B</a:t>
            </a:r>
            <a:endParaRPr lang="en-US" altLang="zh-CN" sz="240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Arial Narrow" panose="020B0606020202030204" pitchFamily="34" charset="0"/>
              </a:rPr>
              <a:t>Pr4</a:t>
            </a:r>
            <a:r>
              <a:rPr lang="zh-CN" altLang="en-US" sz="2400">
                <a:latin typeface="Arial Narrow" panose="020B0606020202030204" pitchFamily="34" charset="0"/>
              </a:rPr>
              <a:t>：</a:t>
            </a:r>
            <a:r>
              <a:rPr lang="en-US" altLang="zh-CN" sz="2400">
                <a:latin typeface="Arial Narrow" panose="020B0606020202030204" pitchFamily="34" charset="0"/>
              </a:rPr>
              <a:t>P</a:t>
            </a:r>
            <a:r>
              <a:rPr lang="zh-CN" altLang="en-US" sz="2400">
                <a:latin typeface="Times New Roman" panose="02020603050405020304" pitchFamily="18" charset="0"/>
              </a:rPr>
              <a:t>进程释放磁带机</a:t>
            </a:r>
            <a:r>
              <a:rPr lang="en-US" altLang="zh-CN" sz="2400">
                <a:latin typeface="Times New Roman" panose="02020603050405020304" pitchFamily="18" charset="0"/>
              </a:rPr>
              <a:t>B</a:t>
            </a:r>
            <a:r>
              <a:rPr lang="en-US" altLang="zh-CN" sz="2400">
                <a:latin typeface="Arial Narrow" panose="020B0606020202030204" pitchFamily="34" charset="0"/>
              </a:rPr>
              <a:t>	Qr4</a:t>
            </a:r>
            <a:r>
              <a:rPr lang="zh-CN" altLang="en-US" sz="2400">
                <a:latin typeface="Arial Narrow" panose="020B0606020202030204" pitchFamily="34" charset="0"/>
              </a:rPr>
              <a:t>：</a:t>
            </a:r>
            <a:r>
              <a:rPr lang="en-US" altLang="zh-CN" sz="2400">
                <a:latin typeface="Arial Narrow" panose="020B0606020202030204" pitchFamily="34" charset="0"/>
              </a:rPr>
              <a:t>Q</a:t>
            </a:r>
            <a:r>
              <a:rPr lang="zh-CN" altLang="en-US" sz="2400">
                <a:latin typeface="Times New Roman" panose="02020603050405020304" pitchFamily="18" charset="0"/>
              </a:rPr>
              <a:t>进程释放打印机</a:t>
            </a:r>
            <a:r>
              <a:rPr lang="en-US" altLang="zh-CN" sz="2400">
                <a:latin typeface="Times New Roman" panose="02020603050405020304" pitchFamily="18" charset="0"/>
              </a:rPr>
              <a:t>A</a:t>
            </a:r>
            <a:endParaRPr lang="en-US" altLang="zh-C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6" name="Picture 2" descr="6_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" y="478155"/>
            <a:ext cx="7609330" cy="636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3779838" y="49213"/>
            <a:ext cx="160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tx2"/>
                </a:solidFill>
                <a:cs typeface="宋体" panose="02010600030101010101" pitchFamily="2" charset="-122"/>
              </a:rPr>
              <a:t>3.5	</a:t>
            </a:r>
            <a:r>
              <a:rPr lang="zh-CN" altLang="en-US" sz="2000">
                <a:solidFill>
                  <a:schemeClr val="tx2"/>
                </a:solidFill>
                <a:cs typeface="宋体" panose="02010600030101010101" pitchFamily="2" charset="-122"/>
              </a:rPr>
              <a:t>死锁</a:t>
            </a:r>
            <a:endParaRPr lang="zh-CN" altLang="en-US" sz="2000">
              <a:solidFill>
                <a:schemeClr val="tx2"/>
              </a:solidFill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20" name="Picture 2" descr="6_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07" y="495301"/>
            <a:ext cx="8215786" cy="6362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3779838" y="49213"/>
            <a:ext cx="160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tx2"/>
                </a:solidFill>
                <a:cs typeface="宋体" panose="02010600030101010101" pitchFamily="2" charset="-122"/>
              </a:rPr>
              <a:t>3.5	</a:t>
            </a:r>
            <a:r>
              <a:rPr lang="zh-CN" altLang="en-US" sz="2000">
                <a:solidFill>
                  <a:schemeClr val="tx2"/>
                </a:solidFill>
                <a:cs typeface="宋体" panose="02010600030101010101" pitchFamily="2" charset="-122"/>
              </a:rPr>
              <a:t>死锁</a:t>
            </a:r>
            <a:endParaRPr lang="zh-CN" altLang="en-US" sz="2000">
              <a:solidFill>
                <a:schemeClr val="tx2"/>
              </a:solidFill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	    </a:t>
            </a:r>
            <a:r>
              <a:rPr lang="zh-CN" altLang="en-US" dirty="0">
                <a:latin typeface="Times New Roman" panose="02020603050405020304" pitchFamily="18" charset="0"/>
              </a:rPr>
              <a:t>死锁</a:t>
            </a:r>
            <a:endParaRPr lang="zh-CN" altLang="en-US" dirty="0"/>
          </a:p>
        </p:txBody>
      </p:sp>
      <p:sp>
        <p:nvSpPr>
          <p:cNvPr id="614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产生死锁的原因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系统资源不足：为多道程序所共享的资源不足；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进程推进顺序非法。</a:t>
            </a:r>
            <a:endParaRPr lang="zh-CN" altLang="en-US" dirty="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endParaRPr lang="en-US" altLang="zh-CN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	  </a:t>
            </a:r>
            <a:r>
              <a:rPr lang="zh-CN" altLang="en-US" dirty="0"/>
              <a:t>调度的类型和模型</a:t>
            </a:r>
            <a:endParaRPr lang="zh-CN" altLang="en-US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交换调度</a:t>
            </a:r>
            <a:r>
              <a:rPr lang="zh-CN" altLang="en-US">
                <a:latin typeface="Arial Narrow" panose="020B0606020202030204" pitchFamily="34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（中级调度</a:t>
            </a:r>
            <a:r>
              <a:rPr lang="zh-CN" altLang="en-US" sz="2800">
                <a:latin typeface="Times New Roman" panose="02020603050405020304" pitchFamily="18" charset="0"/>
              </a:rPr>
              <a:t>或</a:t>
            </a:r>
            <a:r>
              <a:rPr lang="zh-CN" altLang="en-US">
                <a:latin typeface="Times New Roman" panose="02020603050405020304" pitchFamily="18" charset="0"/>
              </a:rPr>
              <a:t>中</a:t>
            </a:r>
            <a:r>
              <a:rPr lang="zh-CN" altLang="en-US" sz="2800">
                <a:latin typeface="Times New Roman" panose="02020603050405020304" pitchFamily="18" charset="0"/>
              </a:rPr>
              <a:t>程调度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  <a:endParaRPr lang="zh-CN" altLang="en-US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latin typeface="Arial Narrow" panose="020B0606020202030204" pitchFamily="34" charset="0"/>
              </a:rPr>
              <a:t>           </a:t>
            </a:r>
            <a:r>
              <a:rPr lang="zh-CN" altLang="en-US" sz="2800">
                <a:latin typeface="Times New Roman" panose="02020603050405020304" pitchFamily="18" charset="0"/>
              </a:rPr>
              <a:t>按照给定的原则和策略，将处于外存交换区中的就绪状态或等待状态的进程调入内存，或把处于内存就绪状态或内存等待状态的进程交换到外存交换区中。 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	    </a:t>
            </a:r>
            <a:r>
              <a:rPr lang="zh-CN" altLang="en-US" dirty="0">
                <a:latin typeface="Times New Roman" panose="02020603050405020304" pitchFamily="18" charset="0"/>
              </a:rPr>
              <a:t>死锁</a:t>
            </a:r>
            <a:endParaRPr lang="zh-CN" altLang="en-US" dirty="0"/>
          </a:p>
        </p:txBody>
      </p:sp>
      <p:sp>
        <p:nvSpPr>
          <p:cNvPr id="6246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产生死锁的必要条件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互斥条件：某段时间内某资源只能由一个进程使用。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请求和保持：进程因请求资源而阻塞时，对已分配给它的资源保持不放。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不剥夺条件：资源在未使用完前，不能被剥夺，由使用进程释放。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环路条件：发生死锁时，有向图必构成一环路。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日期占位符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485679-FFD7-4A21-A08B-E0D49DBE5B13}" type="datetime1">
              <a:rPr kumimoji="0" lang="zh-CN" altLang="en-US" sz="1400" b="0" smtClean="0"/>
            </a:fld>
            <a:r>
              <a:rPr kumimoji="0" lang="en-US" altLang="zh-CN" sz="1400" b="0"/>
              <a:t>    </a:t>
            </a:r>
            <a:r>
              <a:rPr kumimoji="0" lang="zh-CN" altLang="zh-CN" sz="1400" b="0"/>
              <a:t>10:56</a:t>
            </a:r>
            <a:endParaRPr kumimoji="0" lang="zh-CN" altLang="zh-CN" sz="1400" b="0"/>
          </a:p>
        </p:txBody>
      </p:sp>
      <p:sp>
        <p:nvSpPr>
          <p:cNvPr id="63491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0" y="1828800"/>
            <a:ext cx="5334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0" sz="2000" kern="12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/>
              <a:t>操作系统</a:t>
            </a:r>
            <a:r>
              <a:rPr lang="en-US" altLang="zh-CN"/>
              <a:t>|</a:t>
            </a:r>
            <a:r>
              <a:rPr lang="zh-CN" altLang="en-US"/>
              <a:t>调度与死锁</a:t>
            </a: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fld id="{F5294525-0908-4343-80BE-96A1A0773E23}" type="slidenum">
              <a:rPr lang="zh-CN" altLang="en-US" smtClean="0"/>
            </a:fld>
            <a:endParaRPr kumimoji="0" lang="zh-CN" altLang="en-US" sz="2000" b="0">
              <a:solidFill>
                <a:srgbClr val="99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330200"/>
            <a:ext cx="7219950" cy="457200"/>
          </a:xfrm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66FF">
                        <a:gamma/>
                        <a:shade val="27843"/>
                        <a:invGamma/>
                      </a:srgbClr>
                    </a:gs>
                    <a:gs pos="50000">
                      <a:srgbClr val="0066FF"/>
                    </a:gs>
                    <a:gs pos="100000">
                      <a:srgbClr val="0066FF">
                        <a:gamma/>
                        <a:shade val="2784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cs typeface="+mj-cs"/>
              </a:rPr>
              <a:t>  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cs typeface="+mj-cs"/>
              </a:rPr>
              <a:t>解决死锁的方法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cs typeface="+mj-cs"/>
            </a:endParaRP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23850" y="2209800"/>
            <a:ext cx="4114800" cy="1524000"/>
          </a:xfrm>
          <a:extLst>
            <a:ext uri="{909E8E84-426E-40DD-AFC4-6F175D3DCCD1}">
              <a14:hiddenFill xmlns:a14="http://schemas.microsoft.com/office/drawing/2010/main">
                <a:solidFill>
                  <a:srgbClr val="336600"/>
                </a:solidFill>
              </a14:hiddenFill>
            </a:ext>
          </a:extLst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</a:rPr>
              <a:t>      </a:t>
            </a:r>
            <a:r>
              <a:rPr lang="zh-CN" altLang="en-US" sz="2400" dirty="0">
                <a:latin typeface="+mn-ea"/>
              </a:rPr>
              <a:t>限制并发进程对于资源的需求，破坏产生死 锁的必要条件。严格限制死锁的发生。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33476" name="AutoShape 4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 flipV="1">
            <a:off x="1352550" y="1543050"/>
            <a:ext cx="304800" cy="304800"/>
          </a:xfrm>
          <a:prstGeom prst="actionButtonInform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 b="0">
              <a:cs typeface="宋体" panose="02010600030101010101" pitchFamily="2" charset="-122"/>
            </a:endParaRP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1809750" y="1485900"/>
            <a:ext cx="2133600" cy="461665"/>
          </a:xfrm>
          <a:prstGeom prst="rect">
            <a:avLst/>
          </a:prstGeom>
          <a:gradFill rotWithShape="0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预防死锁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33478" name="Text Box 6"/>
          <p:cNvSpPr txBox="1">
            <a:spLocks noChangeArrowheads="1"/>
          </p:cNvSpPr>
          <p:nvPr/>
        </p:nvSpPr>
        <p:spPr bwMode="auto">
          <a:xfrm>
            <a:off x="5886450" y="1485900"/>
            <a:ext cx="2092325" cy="461665"/>
          </a:xfrm>
          <a:prstGeom prst="rect">
            <a:avLst/>
          </a:prstGeom>
          <a:gradFill rotWithShape="0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避免死锁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33479" name="Text Box 7"/>
          <p:cNvSpPr txBox="1">
            <a:spLocks noChangeArrowheads="1"/>
          </p:cNvSpPr>
          <p:nvPr/>
        </p:nvSpPr>
        <p:spPr bwMode="auto">
          <a:xfrm>
            <a:off x="4953000" y="2209800"/>
            <a:ext cx="38481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  <a:cs typeface="宋体" panose="02010600030101010101" pitchFamily="2" charset="-122"/>
              </a:rPr>
              <a:t>    在资源的动态分配过程中，采用某种算法防止系统进入不安全状态，避免死锁发生。</a:t>
            </a:r>
            <a:endParaRPr lang="zh-CN" altLang="en-US" sz="2400" dirty="0">
              <a:latin typeface="+mn-ea"/>
              <a:ea typeface="+mn-ea"/>
              <a:cs typeface="宋体" panose="02010600030101010101" pitchFamily="2" charset="-122"/>
            </a:endParaRPr>
          </a:p>
        </p:txBody>
      </p: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3241040" y="4287838"/>
            <a:ext cx="3238500" cy="461665"/>
          </a:xfrm>
          <a:prstGeom prst="rect">
            <a:avLst/>
          </a:prstGeom>
          <a:gradFill rotWithShape="0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检测与解除死锁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742950" y="5029200"/>
            <a:ext cx="7848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  <a:cs typeface="宋体" panose="02010600030101010101" pitchFamily="2" charset="-122"/>
              </a:rPr>
              <a:t>    对资源的分配不加限制，系统定时运行“死锁</a:t>
            </a:r>
            <a:r>
              <a:rPr lang="zh-CN" altLang="en-US" sz="2400" b="0" dirty="0">
                <a:latin typeface="+mn-ea"/>
                <a:ea typeface="+mn-ea"/>
                <a:cs typeface="宋体" panose="02010600030101010101" pitchFamily="2" charset="-122"/>
              </a:rPr>
              <a:t> </a:t>
            </a:r>
            <a:r>
              <a:rPr lang="zh-CN" altLang="en-US" sz="2400" dirty="0">
                <a:latin typeface="+mn-ea"/>
                <a:ea typeface="+mn-ea"/>
                <a:cs typeface="宋体" panose="02010600030101010101" pitchFamily="2" charset="-122"/>
              </a:rPr>
              <a:t>检测”程序，如检测到死锁，设法加以解除。</a:t>
            </a:r>
            <a:endParaRPr lang="zh-CN" altLang="en-US" sz="2400" dirty="0">
              <a:latin typeface="+mn-ea"/>
              <a:ea typeface="+mn-ea"/>
              <a:cs typeface="宋体" panose="02010600030101010101" pitchFamily="2" charset="-122"/>
            </a:endParaRPr>
          </a:p>
        </p:txBody>
      </p:sp>
      <p:sp>
        <p:nvSpPr>
          <p:cNvPr id="233482" name="AutoShape 1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429250" y="1543050"/>
            <a:ext cx="304800" cy="304800"/>
          </a:xfrm>
          <a:prstGeom prst="actionButtonInform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 b="0">
              <a:cs typeface="宋体" panose="02010600030101010101" pitchFamily="2" charset="-122"/>
            </a:endParaRPr>
          </a:p>
        </p:txBody>
      </p:sp>
      <p:sp>
        <p:nvSpPr>
          <p:cNvPr id="233483" name="AutoShape 1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743200" y="4362450"/>
            <a:ext cx="304800" cy="304800"/>
          </a:xfrm>
          <a:prstGeom prst="actionButtonInform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 b="0">
              <a:cs typeface="宋体" panose="02010600030101010101" pitchFamily="2" charset="-122"/>
            </a:endParaRPr>
          </a:p>
        </p:txBody>
      </p:sp>
      <p:sp>
        <p:nvSpPr>
          <p:cNvPr id="63502" name="Rectangle 12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53200" y="62484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 b="0">
              <a:cs typeface="宋体" panose="02010600030101010101" pitchFamily="2" charset="-122"/>
            </a:endParaRPr>
          </a:p>
        </p:txBody>
      </p:sp>
      <p:sp>
        <p:nvSpPr>
          <p:cNvPr id="63503" name="Rectangl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086600" y="62484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 b="0">
              <a:cs typeface="宋体" panose="02010600030101010101" pitchFamily="2" charset="-122"/>
            </a:endParaRPr>
          </a:p>
        </p:txBody>
      </p:sp>
      <p:sp>
        <p:nvSpPr>
          <p:cNvPr id="63504" name="Oval 14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2400" y="6248400"/>
            <a:ext cx="1066800" cy="381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 b="0"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autoUpdateAnimBg="0" build="p"/>
      <p:bldP spid="233476" grpId="0" animBg="1"/>
      <p:bldP spid="233477" grpId="0" animBg="1" autoUpdateAnimBg="0"/>
      <p:bldP spid="233478" grpId="0" animBg="1" autoUpdateAnimBg="0"/>
      <p:bldP spid="233479" grpId="0" autoUpdateAnimBg="0"/>
      <p:bldP spid="233480" grpId="0" animBg="1" autoUpdateAnimBg="0"/>
      <p:bldP spid="233481" grpId="0" autoUpdateAnimBg="0"/>
      <p:bldP spid="233482" grpId="0" animBg="1"/>
      <p:bldP spid="23348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</a:rPr>
              <a:t>3.</a:t>
            </a:r>
            <a:r>
              <a:rPr lang="en-US" altLang="zh-CN" sz="3600" dirty="0"/>
              <a:t>6	    </a:t>
            </a:r>
            <a:r>
              <a:rPr lang="zh-CN" altLang="en-US" sz="3600" dirty="0">
                <a:latin typeface="Times New Roman" panose="02020603050405020304" pitchFamily="18" charset="0"/>
              </a:rPr>
              <a:t>死锁的预防和避免</a:t>
            </a:r>
            <a:endParaRPr lang="zh-CN" altLang="en-US" sz="3600" dirty="0"/>
          </a:p>
        </p:txBody>
      </p:sp>
      <p:sp>
        <p:nvSpPr>
          <p:cNvPr id="6451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死锁的预防</a:t>
            </a:r>
            <a:endParaRPr lang="zh-CN" altLang="en-US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资源静态分配法</a:t>
            </a:r>
            <a:endParaRPr lang="zh-CN" altLang="en-US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采用剥夺控制</a:t>
            </a:r>
            <a:endParaRPr lang="zh-CN" altLang="en-US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破坏互斥性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lvl="1" eaLnBrk="1" hangingPunct="1"/>
            <a:endParaRPr lang="en-US" altLang="zh-CN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3.</a:t>
            </a:r>
            <a:r>
              <a:rPr lang="en-US" altLang="zh-CN" dirty="0"/>
              <a:t>6	    </a:t>
            </a:r>
            <a:r>
              <a:rPr lang="zh-CN" altLang="en-US" dirty="0">
                <a:latin typeface="Times New Roman" panose="02020603050405020304" pitchFamily="18" charset="0"/>
              </a:rPr>
              <a:t>死锁的预防和避免</a:t>
            </a:r>
            <a:endParaRPr lang="zh-CN" altLang="en-US" dirty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66887"/>
            <a:ext cx="5915025" cy="4759276"/>
          </a:xfrm>
        </p:spPr>
        <p:txBody>
          <a:bodyPr/>
          <a:lstStyle/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资源顺序分配法</a:t>
            </a:r>
            <a:endParaRPr lang="zh-CN" altLang="en-US" b="0" dirty="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       对系统的全部资源编号，并规定进程申请资源时只能按升序进行。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140" y="882650"/>
            <a:ext cx="15287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3.</a:t>
            </a:r>
            <a:r>
              <a:rPr lang="en-US" altLang="zh-CN" dirty="0"/>
              <a:t>6	    </a:t>
            </a:r>
            <a:r>
              <a:rPr lang="zh-CN" altLang="en-US" dirty="0">
                <a:latin typeface="Times New Roman" panose="02020603050405020304" pitchFamily="18" charset="0"/>
              </a:rPr>
              <a:t>死锁的预防和避免</a:t>
            </a:r>
            <a:endParaRPr lang="zh-CN" altLang="en-US" dirty="0"/>
          </a:p>
        </p:txBody>
      </p:sp>
      <p:sp>
        <p:nvSpPr>
          <p:cNvPr id="6656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系统的安全状态</a:t>
            </a:r>
            <a:endParaRPr lang="zh-CN" altLang="en-US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安全状态</a:t>
            </a:r>
            <a:endParaRPr lang="zh-CN" altLang="en-US" b="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        系统能按某种顺序为每个进程分配其所需的资源，使每个进程执行完毕。</a:t>
            </a:r>
            <a:endParaRPr lang="zh-CN" altLang="en-US" sz="280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        安全序列：进程安全执行完的顺序。</a:t>
            </a:r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Text Box 2"/>
          <p:cNvSpPr txBox="1">
            <a:spLocks noChangeArrowheads="1"/>
          </p:cNvSpPr>
          <p:nvPr/>
        </p:nvSpPr>
        <p:spPr bwMode="auto">
          <a:xfrm>
            <a:off x="1295400" y="914400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zh-CN" altLang="zh-CN" sz="2400" b="0">
              <a:latin typeface="Arial Narrow" panose="020B0606020202030204" pitchFamily="34" charset="0"/>
              <a:cs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3.</a:t>
            </a:r>
            <a:r>
              <a:rPr lang="en-US" altLang="zh-CN" dirty="0"/>
              <a:t>6	    </a:t>
            </a:r>
            <a:r>
              <a:rPr lang="zh-CN" altLang="en-US" dirty="0">
                <a:latin typeface="Times New Roman" panose="02020603050405020304" pitchFamily="18" charset="0"/>
              </a:rPr>
              <a:t>死锁的预防和避免</a:t>
            </a:r>
            <a:endParaRPr lang="zh-CN" altLang="en-US" dirty="0"/>
          </a:p>
        </p:txBody>
      </p:sp>
      <p:sp>
        <p:nvSpPr>
          <p:cNvPr id="675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由安全状态向不安全状态的转换</a:t>
            </a:r>
            <a:endParaRPr lang="zh-CN" altLang="en-US" b="0" dirty="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例：系统中有</a:t>
            </a:r>
            <a:r>
              <a:rPr lang="en-US" altLang="zh-CN" sz="2400" dirty="0">
                <a:latin typeface="Arial Narrow" panose="020B0606020202030204" pitchFamily="34" charset="0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</a:rPr>
              <a:t>台磁带机，由</a:t>
            </a:r>
            <a:r>
              <a:rPr lang="en-US" altLang="zh-CN" sz="2400" dirty="0">
                <a:latin typeface="Arial Narrow" panose="020B0606020202030204" pitchFamily="34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Arial Narrow" panose="020B0606020202030204" pitchFamily="34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Arial Narrow" panose="020B0606020202030204" pitchFamily="34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</a:rPr>
              <a:t>三进程共享，运行一段时间后，情况如下：</a:t>
            </a:r>
            <a:endParaRPr lang="zh-CN" altLang="en-US" sz="2400" dirty="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进程名</a:t>
            </a:r>
            <a:r>
              <a:rPr lang="zh-CN" altLang="en-US" sz="2400" dirty="0">
                <a:latin typeface="Arial Narrow" panose="020B0606020202030204" pitchFamily="34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</a:rPr>
              <a:t>已分配数</a:t>
            </a:r>
            <a:r>
              <a:rPr lang="zh-CN" altLang="en-US" sz="2400" dirty="0">
                <a:latin typeface="Arial Narrow" panose="020B0606020202030204" pitchFamily="34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</a:rPr>
              <a:t>尚需申请数</a:t>
            </a:r>
            <a:r>
              <a:rPr lang="zh-CN" altLang="en-US" sz="2400" dirty="0">
                <a:latin typeface="Arial Narrow" panose="020B0606020202030204" pitchFamily="34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</a:rPr>
              <a:t>最大需求数</a:t>
            </a:r>
            <a:endParaRPr lang="zh-CN" altLang="en-US" sz="2400" dirty="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Arial Narrow" panose="020B0606020202030204" pitchFamily="34" charset="0"/>
              </a:rPr>
              <a:t>	</a:t>
            </a:r>
            <a:r>
              <a:rPr lang="en-US" altLang="zh-CN" sz="2400" dirty="0">
                <a:latin typeface="Arial Narrow" panose="020B0606020202030204" pitchFamily="34" charset="0"/>
              </a:rPr>
              <a:t>A	           2			2		4</a:t>
            </a:r>
            <a:endParaRPr lang="en-US" altLang="zh-CN" sz="2400" dirty="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latin typeface="Arial Narrow" panose="020B0606020202030204" pitchFamily="34" charset="0"/>
              </a:rPr>
              <a:t>	B	           3			3		6</a:t>
            </a:r>
            <a:endParaRPr lang="en-US" altLang="zh-CN" sz="2400" dirty="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latin typeface="Arial Narrow" panose="020B0606020202030204" pitchFamily="34" charset="0"/>
              </a:rPr>
              <a:t>	C 	           3			5		8</a:t>
            </a:r>
            <a:endParaRPr lang="en-US" altLang="zh-CN" sz="2400" dirty="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latin typeface="Arial Narrow" panose="020B0606020202030204" pitchFamily="34" charset="0"/>
              </a:rPr>
              <a:t>       </a:t>
            </a:r>
            <a:r>
              <a:rPr lang="en-US" altLang="zh-CN" sz="2400" dirty="0">
                <a:latin typeface="Times New Roman" panose="02020603050405020304" pitchFamily="18" charset="0"/>
              </a:rPr>
              <a:t> </a:t>
            </a:r>
            <a:r>
              <a:rPr lang="zh-CN" altLang="en-US" sz="2400" dirty="0">
                <a:latin typeface="Times New Roman" panose="02020603050405020304" pitchFamily="18" charset="0"/>
              </a:rPr>
              <a:t>此时已分配</a:t>
            </a:r>
            <a:r>
              <a:rPr lang="en-US" altLang="zh-CN" sz="2400" dirty="0">
                <a:latin typeface="Arial Narrow" panose="020B0606020202030204" pitchFamily="34" charset="0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</a:rPr>
              <a:t>台，安全序列：</a:t>
            </a:r>
            <a:r>
              <a:rPr lang="en-US" altLang="zh-CN" sz="2400" dirty="0">
                <a:latin typeface="Arial Narrow" panose="020B0606020202030204" pitchFamily="34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Arial Narrow" panose="020B0606020202030204" pitchFamily="34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Arial Narrow" panose="020B0606020202030204" pitchFamily="34" charset="0"/>
              </a:rPr>
              <a:t>C</a:t>
            </a:r>
            <a:endParaRPr lang="en-US" altLang="zh-CN" sz="2400" dirty="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</a:rPr>
              <a:t>如</a:t>
            </a:r>
            <a:r>
              <a:rPr lang="en-US" altLang="zh-CN" sz="2400" dirty="0">
                <a:latin typeface="Arial Narrow" panose="020B0606020202030204" pitchFamily="34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</a:rPr>
              <a:t>申请一台，则不满足；如</a:t>
            </a:r>
            <a:r>
              <a:rPr lang="en-US" altLang="zh-CN" sz="2400" dirty="0">
                <a:latin typeface="Arial Narrow" panose="020B0606020202030204" pitchFamily="34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申请一台满足，进行分配。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7360"/>
            <a:ext cx="8910900" cy="330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61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dirty="0">
                <a:latin typeface="Arial Narrow" panose="020B0606020202030204" pitchFamily="34" charset="0"/>
              </a:rPr>
              <a:t>例</a:t>
            </a:r>
            <a:r>
              <a:rPr lang="en-US" altLang="zh-CN" sz="2800" dirty="0">
                <a:latin typeface="Arial Narrow" panose="020B0606020202030204" pitchFamily="34" charset="0"/>
              </a:rPr>
              <a:t>. </a:t>
            </a:r>
            <a:r>
              <a:rPr lang="zh-CN" altLang="en-US" sz="2800" dirty="0">
                <a:latin typeface="Arial Narrow" panose="020B0606020202030204" pitchFamily="34" charset="0"/>
              </a:rPr>
              <a:t>多项资源的安全序列</a:t>
            </a:r>
            <a:endParaRPr lang="zh-CN" altLang="en-US" sz="2800" dirty="0">
              <a:latin typeface="Arial Narrow" panose="020B0606020202030204" pitchFamily="34" charset="0"/>
            </a:endParaRPr>
          </a:p>
          <a:p>
            <a:pPr eaLnBrk="1" hangingPunct="1"/>
            <a:endParaRPr lang="en-US" altLang="zh-CN" dirty="0"/>
          </a:p>
        </p:txBody>
      </p:sp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0961"/>
            <a:ext cx="8910900" cy="2761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89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5200"/>
            <a:ext cx="9144000" cy="289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8616"/>
            <a:ext cx="9144000" cy="3252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661" name="Rectangle 5"/>
          <p:cNvSpPr>
            <a:spLocks noGrp="1" noChangeArrowheads="1"/>
          </p:cNvSpPr>
          <p:nvPr>
            <p:ph idx="1"/>
          </p:nvPr>
        </p:nvSpPr>
        <p:spPr>
          <a:xfrm>
            <a:off x="558800" y="86727"/>
            <a:ext cx="8229600" cy="475927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 Narrow" panose="020B0606020202030204" pitchFamily="34" charset="0"/>
              </a:rPr>
              <a:t>系统进入不安全状态</a:t>
            </a:r>
            <a:endParaRPr lang="zh-CN" altLang="en-US" sz="2400" dirty="0">
              <a:latin typeface="Arial Narrow" panose="020B0606020202030204" pitchFamily="34" charset="0"/>
            </a:endParaRPr>
          </a:p>
        </p:txBody>
      </p:sp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1424"/>
            <a:ext cx="907288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3.</a:t>
            </a:r>
            <a:r>
              <a:rPr lang="en-US" altLang="zh-CN" dirty="0"/>
              <a:t>6	    </a:t>
            </a:r>
            <a:r>
              <a:rPr lang="zh-CN" altLang="en-US" dirty="0">
                <a:latin typeface="Times New Roman" panose="02020603050405020304" pitchFamily="18" charset="0"/>
              </a:rPr>
              <a:t>死锁的预防和避免</a:t>
            </a:r>
            <a:endParaRPr lang="zh-CN" altLang="en-US" dirty="0"/>
          </a:p>
        </p:txBody>
      </p:sp>
      <p:sp>
        <p:nvSpPr>
          <p:cNvPr id="7168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银行家算法</a:t>
            </a:r>
            <a:r>
              <a:rPr lang="zh-CN" altLang="en-US" sz="3200" dirty="0">
                <a:latin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</a:rPr>
              <a:t>Banker</a:t>
            </a:r>
            <a:r>
              <a:rPr lang="en-US" altLang="zh-CN" sz="3200" dirty="0">
                <a:latin typeface="Times New Roman" panose="02020603050405020304" pitchFamily="18" charset="0"/>
              </a:rPr>
              <a:t>’</a:t>
            </a:r>
            <a:r>
              <a:rPr lang="en-US" altLang="zh-CN" sz="3200" dirty="0">
                <a:latin typeface="Arial Narrow" panose="020B0606020202030204" pitchFamily="34" charset="0"/>
              </a:rPr>
              <a:t>s Algorithm</a:t>
            </a:r>
            <a:r>
              <a:rPr lang="zh-CN" altLang="en-US" sz="3200" dirty="0">
                <a:latin typeface="Times New Roman" panose="02020603050405020304" pitchFamily="18" charset="0"/>
              </a:rPr>
              <a:t>）</a:t>
            </a:r>
            <a:endParaRPr lang="zh-CN" altLang="en-US" sz="32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算法描述：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public class state {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	int [] resource = new int[m];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	int [] available = new int[m];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	int [][] claim = new int[n][m];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	int [][]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alloc</a:t>
            </a:r>
            <a:r>
              <a:rPr lang="en-US" altLang="zh-CN" sz="2400" b="0" dirty="0">
                <a:latin typeface="Times New Roman" panose="02020603050405020304" pitchFamily="18" charset="0"/>
              </a:rPr>
              <a:t> = new int[n][m];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}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(a) global data structures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调度和进程状态转换</a:t>
            </a:r>
            <a:endParaRPr lang="zh-CN" altLang="en-US" sz="2800">
              <a:solidFill>
                <a:schemeClr val="tx1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194" name="日期占位符 3"/>
          <p:cNvSpPr>
            <a:spLocks noGrp="1"/>
          </p:cNvSpPr>
          <p:nvPr>
            <p:ph type="dt" sz="quarter" idx="10"/>
          </p:nvPr>
        </p:nvSpPr>
        <p:spPr bwMode="auto">
          <a:xfrm>
            <a:off x="7380288" y="6400800"/>
            <a:ext cx="1763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DA14ED00-5B53-4E60-B983-B965B0FC1502}" type="datetime1">
              <a:rPr lang="zh-CN" altLang="en-US" smtClean="0"/>
            </a:fld>
            <a:r>
              <a:rPr lang="en-US" altLang="zh-CN"/>
              <a:t>    </a:t>
            </a:r>
            <a:r>
              <a:rPr lang="zh-CN" altLang="zh-CN"/>
              <a:t>10:56</a:t>
            </a:r>
            <a:endParaRPr kumimoji="0" lang="zh-CN" altLang="zh-CN" sz="1400" b="0"/>
          </a:p>
        </p:txBody>
      </p:sp>
      <p:sp>
        <p:nvSpPr>
          <p:cNvPr id="8195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1828800"/>
            <a:ext cx="5334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0" sz="2000" kern="12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/>
              <a:t>操作系统</a:t>
            </a:r>
            <a:r>
              <a:rPr lang="en-US" altLang="zh-CN"/>
              <a:t>|</a:t>
            </a:r>
            <a:r>
              <a:rPr lang="zh-CN" altLang="en-US"/>
              <a:t>调度与死锁</a:t>
            </a: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fld id="{F2507764-D9CD-41AA-938C-992EC7262103}" type="slidenum">
              <a:rPr lang="zh-CN" altLang="en-US" smtClean="0"/>
            </a:fld>
            <a:endParaRPr kumimoji="0" lang="zh-CN" altLang="en-US" sz="2000" b="0">
              <a:solidFill>
                <a:srgbClr val="99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8196" name="Picture 102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5078"/>
            <a:ext cx="9164320" cy="565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if (alloc [i,*] + request [*] &gt; claim [i,*]) {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 &lt; error &gt;; // --total request &gt; claim    }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else if (request [*] &gt; available [*]) {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 &lt; suspend process &gt;;    }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else { // --simulate alloc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 &lt; define newstate by: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 alloc [i,*] = alloc [i,*] + request [*];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 available [*] = available [*] - request [*] &gt;;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}</a:t>
            </a:r>
            <a:endParaRPr lang="en-US" altLang="zh-CN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3059113" y="7938"/>
            <a:ext cx="31734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tx2"/>
                </a:solidFill>
                <a:cs typeface="宋体" panose="02010600030101010101" pitchFamily="2" charset="-122"/>
              </a:rPr>
              <a:t>3.6	</a:t>
            </a:r>
            <a:r>
              <a:rPr lang="zh-CN" altLang="en-US" sz="2000">
                <a:solidFill>
                  <a:schemeClr val="tx2"/>
                </a:solidFill>
                <a:cs typeface="宋体" panose="02010600030101010101" pitchFamily="2" charset="-122"/>
              </a:rPr>
              <a:t>死锁的预防和避免</a:t>
            </a:r>
            <a:endParaRPr lang="zh-CN" altLang="en-US" sz="2000">
              <a:solidFill>
                <a:schemeClr val="tx2"/>
              </a:solidFill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3.</a:t>
            </a:r>
            <a:r>
              <a:rPr lang="en-US" altLang="zh-CN" dirty="0"/>
              <a:t>6	    </a:t>
            </a:r>
            <a:r>
              <a:rPr lang="zh-CN" altLang="en-US" dirty="0">
                <a:latin typeface="Times New Roman" panose="02020603050405020304" pitchFamily="18" charset="0"/>
              </a:rPr>
              <a:t>死锁的预防和避免</a:t>
            </a:r>
            <a:endParaRPr lang="zh-CN" altLang="en-US" dirty="0"/>
          </a:p>
        </p:txBody>
      </p:sp>
      <p:sp>
        <p:nvSpPr>
          <p:cNvPr id="7373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if (safe (</a:t>
            </a:r>
            <a:r>
              <a:rPr lang="en-US" altLang="zh-CN" sz="2400" dirty="0" err="1">
                <a:latin typeface="Times New Roman" panose="02020603050405020304" pitchFamily="18" charset="0"/>
              </a:rPr>
              <a:t>newstate</a:t>
            </a:r>
            <a:r>
              <a:rPr lang="en-US" altLang="zh-CN" sz="2400" dirty="0">
                <a:latin typeface="Times New Roman" panose="02020603050405020304" pitchFamily="18" charset="0"/>
              </a:rPr>
              <a:t>)) {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&lt; carry out </a:t>
            </a:r>
            <a:r>
              <a:rPr lang="en-US" altLang="zh-CN" sz="2400" dirty="0" err="1">
                <a:latin typeface="Times New Roman" panose="02020603050405020304" pitchFamily="18" charset="0"/>
              </a:rPr>
              <a:t>alloc</a:t>
            </a:r>
            <a:r>
              <a:rPr lang="en-US" altLang="zh-CN" sz="2400" dirty="0">
                <a:latin typeface="Times New Roman" panose="02020603050405020304" pitchFamily="18" charset="0"/>
              </a:rPr>
              <a:t> &gt;;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}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else {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&lt; restore original state &gt;;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&lt; suspend process &gt;;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}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(b) resource </a:t>
            </a:r>
            <a:r>
              <a:rPr lang="en-US" altLang="zh-CN" sz="2400" dirty="0" err="1">
                <a:latin typeface="Times New Roman" panose="02020603050405020304" pitchFamily="18" charset="0"/>
              </a:rPr>
              <a:t>alloc</a:t>
            </a:r>
            <a:r>
              <a:rPr lang="en-US" altLang="zh-CN" sz="2400" dirty="0">
                <a:latin typeface="Times New Roman" panose="02020603050405020304" pitchFamily="18" charset="0"/>
              </a:rPr>
              <a:t> algorithm</a:t>
            </a:r>
            <a:endParaRPr lang="en-US" altLang="zh-CN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3.</a:t>
            </a:r>
            <a:r>
              <a:rPr lang="en-US" altLang="zh-CN" dirty="0"/>
              <a:t>6	    </a:t>
            </a:r>
            <a:r>
              <a:rPr lang="zh-CN" altLang="en-US" dirty="0">
                <a:latin typeface="Times New Roman" panose="02020603050405020304" pitchFamily="18" charset="0"/>
              </a:rPr>
              <a:t>死锁的预防和避免</a:t>
            </a:r>
            <a:endParaRPr lang="zh-CN" altLang="en-US" dirty="0"/>
          </a:p>
        </p:txBody>
      </p:sp>
      <p:sp>
        <p:nvSpPr>
          <p:cNvPr id="7475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public boolean safe (state S)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{  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int [] currentavail = new int [m];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process [] rest = new process[&lt;number of processes&gt;];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currentavail = available;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rest = {all processes};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possible = true;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ChangeArrowheads="1"/>
          </p:cNvSpPr>
          <p:nvPr>
            <p:ph idx="4294967295"/>
          </p:nvPr>
        </p:nvSpPr>
        <p:spPr>
          <a:xfrm>
            <a:off x="589280" y="1049337"/>
            <a:ext cx="7599680" cy="4759325"/>
          </a:xfrm>
          <a:prstGeom prst="rect">
            <a:avLst/>
          </a:prstGeom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while (possible) {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    find a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Pk</a:t>
            </a:r>
            <a:r>
              <a:rPr lang="en-US" altLang="zh-CN" sz="2400" b="0" dirty="0">
                <a:latin typeface="Times New Roman" panose="02020603050405020304" pitchFamily="18" charset="0"/>
              </a:rPr>
              <a:t> in rest such that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    claim [k,*] -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alloc</a:t>
            </a:r>
            <a:r>
              <a:rPr lang="en-US" altLang="zh-CN" sz="2400" b="0" dirty="0">
                <a:latin typeface="Times New Roman" panose="02020603050405020304" pitchFamily="18" charset="0"/>
              </a:rPr>
              <a:t> [k,*] &lt;=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currentavail</a:t>
            </a:r>
            <a:r>
              <a:rPr lang="en-US" altLang="zh-CN" sz="2400" b="0" dirty="0">
                <a:latin typeface="Times New Roman" panose="02020603050405020304" pitchFamily="18" charset="0"/>
              </a:rPr>
              <a:t>;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    if (found) { // simulate execution of P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       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currentavail</a:t>
            </a:r>
            <a:r>
              <a:rPr lang="en-US" altLang="zh-CN" sz="2400" b="0" dirty="0">
                <a:latin typeface="Times New Roman" panose="02020603050405020304" pitchFamily="18" charset="0"/>
              </a:rPr>
              <a:t> =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currentavail</a:t>
            </a:r>
            <a:r>
              <a:rPr lang="en-US" altLang="zh-CN" sz="2400" b="0" dirty="0">
                <a:latin typeface="Times New Roman" panose="02020603050405020304" pitchFamily="18" charset="0"/>
              </a:rPr>
              <a:t> +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alloc</a:t>
            </a:r>
            <a:r>
              <a:rPr lang="en-US" altLang="zh-CN" sz="2400" b="0" dirty="0">
                <a:latin typeface="Times New Roman" panose="02020603050405020304" pitchFamily="18" charset="0"/>
              </a:rPr>
              <a:t> [k,*];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        rest = rest - {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Pk</a:t>
            </a:r>
            <a:r>
              <a:rPr lang="en-US" altLang="zh-CN" sz="2400" b="0" dirty="0">
                <a:latin typeface="Times New Roman" panose="02020603050405020304" pitchFamily="18" charset="0"/>
              </a:rPr>
              <a:t>};    }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    else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        possible = false;    }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    return (rest == null);    }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(c) test for safety algorithm (banker's algorithm)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150813"/>
            <a:ext cx="6415088" cy="1136650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</a:t>
            </a:r>
            <a:r>
              <a:rPr lang="en-US" altLang="zh-CN" sz="3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	   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死锁的预防和避免</a:t>
            </a:r>
            <a:endParaRPr lang="zh-CN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44688" y="152400"/>
            <a:ext cx="7199312" cy="3810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330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银行家算法</a:t>
            </a:r>
            <a:r>
              <a:rPr lang="zh-CN" altLang="zh-CN" sz="2800">
                <a:latin typeface="宋体" panose="02010600030101010101" pitchFamily="2" charset="-122"/>
              </a:rPr>
              <a:t>举例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3770630"/>
            <a:ext cx="8686800" cy="2667000"/>
          </a:xfrm>
          <a:prstGeom prst="rect">
            <a:avLst/>
          </a:prstGeom>
          <a:solidFill>
            <a:srgbClr val="003366"/>
          </a:solidFill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 dirty="0"/>
              <a:t>         </a:t>
            </a:r>
            <a:r>
              <a:rPr lang="en-US" altLang="zh-CN" sz="2000" b="0" dirty="0">
                <a:solidFill>
                  <a:schemeClr val="bg1"/>
                </a:solidFill>
              </a:rPr>
              <a:t>Work          Need      Allocation     </a:t>
            </a:r>
            <a:r>
              <a:rPr lang="en-US" altLang="zh-CN" sz="2000" b="0" dirty="0" err="1">
                <a:solidFill>
                  <a:schemeClr val="bg1"/>
                </a:solidFill>
              </a:rPr>
              <a:t>work+Allocation</a:t>
            </a:r>
            <a:r>
              <a:rPr lang="en-US" altLang="zh-CN" sz="2000" b="0" dirty="0">
                <a:solidFill>
                  <a:schemeClr val="bg1"/>
                </a:solidFill>
              </a:rPr>
              <a:t>  Finish</a:t>
            </a:r>
            <a:endParaRPr lang="en-US" altLang="zh-CN" sz="2000" b="0" dirty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chemeClr val="bg1"/>
                </a:solidFill>
              </a:rPr>
              <a:t>           A  B  C         A  B  C         A  B  C              A   B  C </a:t>
            </a:r>
            <a:endParaRPr lang="en-US" altLang="zh-CN" sz="2000" b="0" dirty="0">
              <a:solidFill>
                <a:schemeClr val="bg1"/>
              </a:solidFill>
            </a:endParaRP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chemeClr val="bg1"/>
                </a:solidFill>
              </a:rPr>
              <a:t> P1      3   3   2       1   2   2        2   0   0             5   3   2              	true</a:t>
            </a:r>
            <a:endParaRPr lang="en-US" altLang="zh-CN" sz="2000" b="0" dirty="0">
              <a:solidFill>
                <a:schemeClr val="bg1"/>
              </a:solidFill>
            </a:endParaRP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chemeClr val="bg1"/>
                </a:solidFill>
              </a:rPr>
              <a:t> P3      5   3   2       0   1   1        2   1   1             7   4   3              	true</a:t>
            </a:r>
            <a:endParaRPr lang="en-US" altLang="zh-CN" sz="2000" b="0" dirty="0">
              <a:solidFill>
                <a:schemeClr val="bg1"/>
              </a:solidFill>
            </a:endParaRP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chemeClr val="bg1"/>
                </a:solidFill>
              </a:rPr>
              <a:t> P4      7   4   3       4   3   1        0   0   2             7   4   5              	true</a:t>
            </a:r>
            <a:endParaRPr lang="en-US" altLang="zh-CN" sz="2000" b="0" dirty="0">
              <a:solidFill>
                <a:schemeClr val="bg1"/>
              </a:solidFill>
            </a:endParaRP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chemeClr val="bg1"/>
                </a:solidFill>
              </a:rPr>
              <a:t> P2      7   4   5       6   0   0        3   0   2            10  4   7              	true</a:t>
            </a:r>
            <a:endParaRPr lang="en-US" altLang="zh-CN" sz="2000" b="0" dirty="0">
              <a:solidFill>
                <a:schemeClr val="bg1"/>
              </a:solidFill>
            </a:endParaRP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chemeClr val="bg1"/>
                </a:solidFill>
              </a:rPr>
              <a:t> P0      10  4   7      7   4   3        0   1   0            10  5   7              	true</a:t>
            </a:r>
            <a:endParaRPr lang="en-US" altLang="zh-CN" sz="2000" b="0" dirty="0">
              <a:solidFill>
                <a:schemeClr val="bg1"/>
              </a:solidFill>
            </a:endParaRPr>
          </a:p>
        </p:txBody>
      </p:sp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228600" y="643573"/>
            <a:ext cx="8686800" cy="30845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              Claim               Allocation               Need             Available </a:t>
            </a:r>
            <a:endParaRPr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           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A   B   C            A   B   C              A   B   C            A   B   C 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   P0  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   </a:t>
            </a: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7    5    3            0    1    0               7    4    3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             </a:t>
            </a: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3    3    2</a:t>
            </a:r>
            <a:endParaRPr lang="en-US" altLang="zh-CN" sz="240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   </a:t>
            </a: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P1     3    2    2            2    0    0               1    2    2  </a:t>
            </a:r>
            <a:endParaRPr lang="en-US" altLang="zh-CN" sz="240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   P2     9    0    2            3    0    2               6    0    0    </a:t>
            </a:r>
            <a:endParaRPr lang="en-US" altLang="zh-CN" sz="240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   P3     2    2    2            2    1    1               0    1    1</a:t>
            </a:r>
            <a:endParaRPr lang="en-US" altLang="zh-CN" sz="240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   P4     4    3    3            0    0    2               4    3    1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     </a:t>
            </a:r>
            <a:endParaRPr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0" y="434023"/>
            <a:ext cx="1143000" cy="396875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 w="9525">
            <a:miter lim="800000"/>
          </a:ln>
          <a:effectLst/>
          <a:scene3d>
            <a:camera prst="legacyPerspectiveTopLeft"/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5E9E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T0</a:t>
            </a:r>
            <a:r>
              <a:rPr lang="zh-CN" altLang="en-US" sz="20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时刻</a:t>
            </a:r>
            <a:endParaRPr lang="zh-CN" altLang="en-US" sz="200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34502" name="Text Box 6"/>
          <p:cNvSpPr txBox="1">
            <a:spLocks noChangeArrowheads="1"/>
          </p:cNvSpPr>
          <p:nvPr/>
        </p:nvSpPr>
        <p:spPr bwMode="auto">
          <a:xfrm>
            <a:off x="3886200" y="6451600"/>
            <a:ext cx="1524000" cy="4064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仿宋" panose="02010609060101010101" charset="-122"/>
                <a:cs typeface="宋体" panose="02010600030101010101" pitchFamily="2" charset="-122"/>
              </a:rPr>
              <a:t>安全序列</a:t>
            </a:r>
            <a:endParaRPr lang="zh-CN" altLang="en-US" sz="2400">
              <a:latin typeface="Times New Roman" panose="02020603050405020304" pitchFamily="18" charset="0"/>
              <a:ea typeface="仿宋" panose="02010609060101010101" charset="-122"/>
              <a:cs typeface="宋体" panose="02010600030101010101" pitchFamily="2" charset="-122"/>
            </a:endParaRPr>
          </a:p>
        </p:txBody>
      </p:sp>
      <p:sp>
        <p:nvSpPr>
          <p:cNvPr id="234503" name="Text Box 7"/>
          <p:cNvSpPr txBox="1">
            <a:spLocks noChangeArrowheads="1"/>
          </p:cNvSpPr>
          <p:nvPr/>
        </p:nvSpPr>
        <p:spPr bwMode="auto">
          <a:xfrm>
            <a:off x="7391400" y="1786573"/>
            <a:ext cx="130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(2   3   0)</a:t>
            </a:r>
            <a:endParaRPr lang="en-US" altLang="zh-CN" sz="2400">
              <a:solidFill>
                <a:srgbClr val="CC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34504" name="Text Box 8"/>
          <p:cNvSpPr txBox="1">
            <a:spLocks noChangeArrowheads="1"/>
          </p:cNvSpPr>
          <p:nvPr/>
        </p:nvSpPr>
        <p:spPr bwMode="auto">
          <a:xfrm>
            <a:off x="3124200" y="2091373"/>
            <a:ext cx="130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(3   0   2)</a:t>
            </a:r>
            <a:endParaRPr lang="en-US" altLang="zh-CN" sz="2400">
              <a:solidFill>
                <a:srgbClr val="CC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34505" name="Text Box 9"/>
          <p:cNvSpPr txBox="1">
            <a:spLocks noChangeArrowheads="1"/>
          </p:cNvSpPr>
          <p:nvPr/>
        </p:nvSpPr>
        <p:spPr bwMode="auto">
          <a:xfrm>
            <a:off x="5334000" y="2091373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(0   2   0)</a:t>
            </a:r>
            <a:endParaRPr lang="en-US" altLang="zh-CN" sz="2400">
              <a:solidFill>
                <a:srgbClr val="CC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34506" name="Text Box 10"/>
          <p:cNvSpPr txBox="1">
            <a:spLocks noChangeArrowheads="1"/>
          </p:cNvSpPr>
          <p:nvPr/>
        </p:nvSpPr>
        <p:spPr bwMode="auto">
          <a:xfrm>
            <a:off x="457200" y="1862773"/>
            <a:ext cx="227488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P1</a:t>
            </a:r>
            <a:endParaRPr lang="en-US" altLang="zh-CN" sz="2400" b="1">
              <a:solidFill>
                <a:srgbClr val="CC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1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charset="-122"/>
                <a:cs typeface="宋体" panose="02010600030101010101" pitchFamily="2" charset="-122"/>
              </a:rPr>
              <a:t>请求（</a:t>
            </a:r>
            <a:r>
              <a:rPr lang="en-US" altLang="zh-CN" sz="1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charset="-122"/>
                <a:cs typeface="宋体" panose="02010600030101010101" pitchFamily="2" charset="-122"/>
              </a:rPr>
              <a:t>1      0      2</a:t>
            </a:r>
            <a:r>
              <a:rPr lang="zh-CN" altLang="en-US" sz="1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charset="-122"/>
                <a:cs typeface="宋体" panose="02010600030101010101" pitchFamily="2" charset="-122"/>
              </a:rPr>
              <a:t>）</a:t>
            </a:r>
            <a:endParaRPr lang="zh-CN" altLang="en-US" sz="18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" panose="02010609060101010101" charset="-122"/>
              <a:cs typeface="宋体" panose="02010600030101010101" pitchFamily="2" charset="-122"/>
            </a:endParaRPr>
          </a:p>
        </p:txBody>
      </p:sp>
      <p:sp>
        <p:nvSpPr>
          <p:cNvPr id="76813" name="Rectangle 1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53200" y="62484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 b="0">
              <a:cs typeface="宋体" panose="02010600030101010101" pitchFamily="2" charset="-122"/>
            </a:endParaRPr>
          </a:p>
        </p:txBody>
      </p:sp>
      <p:sp>
        <p:nvSpPr>
          <p:cNvPr id="76814" name="Rectangle 1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086600" y="62484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 b="0">
              <a:cs typeface="宋体" panose="02010600030101010101" pitchFamily="2" charset="-122"/>
            </a:endParaRPr>
          </a:p>
        </p:txBody>
      </p:sp>
      <p:sp>
        <p:nvSpPr>
          <p:cNvPr id="76815" name="Oval 1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2400" y="6248400"/>
            <a:ext cx="1066800" cy="381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 b="0"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450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4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4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4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34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4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34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34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3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3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3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0" grpId="0" animBg="1" advAuto="0" autoUpdateAnimBg="0" build="p"/>
      <p:bldP spid="234499" grpId="0" animBg="1" autoUpdateAnimBg="0"/>
      <p:bldP spid="234501" grpId="0" animBg="1" autoUpdateAnimBg="0"/>
      <p:bldP spid="234502" grpId="0" animBg="1" autoUpdateAnimBg="0"/>
      <p:bldP spid="234503" grpId="0" autoUpdateAnimBg="0"/>
      <p:bldP spid="234504" grpId="0" autoUpdateAnimBg="0"/>
      <p:bldP spid="234505" grpId="0" autoUpdateAnimBg="0"/>
      <p:bldP spid="234506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3.</a:t>
            </a:r>
            <a:r>
              <a:rPr lang="en-US" altLang="zh-CN" dirty="0"/>
              <a:t>6	    </a:t>
            </a:r>
            <a:r>
              <a:rPr lang="zh-CN" altLang="en-US" dirty="0">
                <a:latin typeface="Times New Roman" panose="02020603050405020304" pitchFamily="18" charset="0"/>
              </a:rPr>
              <a:t>死锁的预防和避免</a:t>
            </a:r>
            <a:endParaRPr lang="zh-CN" alt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优点：</a:t>
            </a:r>
            <a:endParaRPr lang="zh-CN" altLang="en-US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       资源利用率比静态资源分配法高，又避免死锁。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缺点：</a:t>
            </a:r>
            <a:endParaRPr lang="zh-CN" altLang="en-US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       对资源分配过于保守；计算太多，并且需知道对资源的最大需求量，不太实际。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3</a:t>
            </a:r>
            <a:r>
              <a:rPr lang="en-US" altLang="zh-CN" sz="3600" dirty="0">
                <a:latin typeface="Times New Roman" panose="02020603050405020304" pitchFamily="18" charset="0"/>
              </a:rPr>
              <a:t>.</a:t>
            </a:r>
            <a:r>
              <a:rPr lang="en-US" altLang="zh-CN" sz="3600" dirty="0"/>
              <a:t>7	    </a:t>
            </a:r>
            <a:r>
              <a:rPr lang="zh-CN" altLang="en-US" sz="3600" dirty="0">
                <a:latin typeface="Times New Roman" panose="02020603050405020304" pitchFamily="18" charset="0"/>
              </a:rPr>
              <a:t>死锁的检测和解除</a:t>
            </a:r>
            <a:br>
              <a:rPr lang="zh-CN" altLang="en-US" sz="4000" dirty="0">
                <a:latin typeface="Times New Roman" panose="02020603050405020304" pitchFamily="18" charset="0"/>
              </a:rPr>
            </a:br>
            <a:endParaRPr lang="zh-CN" altLang="en-US" sz="4000" dirty="0"/>
          </a:p>
        </p:txBody>
      </p:sp>
      <p:sp>
        <p:nvSpPr>
          <p:cNvPr id="7885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死锁的检测</a:t>
            </a:r>
            <a:endParaRPr lang="zh-CN" altLang="en-US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800">
                <a:latin typeface="Times New Roman" panose="02020603050405020304" pitchFamily="18" charset="0"/>
              </a:rPr>
              <a:t>进程资源图</a:t>
            </a:r>
            <a:endParaRPr lang="zh-CN" altLang="en-US" sz="280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        在图中找一既非阻塞又非孤立的进程节点</a:t>
            </a:r>
            <a:r>
              <a:rPr lang="en-US" altLang="zh-CN" sz="2800">
                <a:latin typeface="Arial Narrow" panose="020B0606020202030204" pitchFamily="34" charset="0"/>
              </a:rPr>
              <a:t>Pi</a:t>
            </a:r>
            <a:r>
              <a:rPr lang="zh-CN" altLang="en-US" sz="2800">
                <a:latin typeface="Times New Roman" panose="02020603050405020304" pitchFamily="18" charset="0"/>
              </a:rPr>
              <a:t>，如对某资源的请求能满足，把请求边改为分配边，当</a:t>
            </a:r>
            <a:r>
              <a:rPr lang="en-US" altLang="zh-CN" sz="2800">
                <a:latin typeface="Arial Narrow" panose="020B0606020202030204" pitchFamily="34" charset="0"/>
              </a:rPr>
              <a:t>Pi</a:t>
            </a:r>
            <a:r>
              <a:rPr lang="zh-CN" altLang="en-US" sz="2800">
                <a:latin typeface="Times New Roman" panose="02020603050405020304" pitchFamily="18" charset="0"/>
              </a:rPr>
              <a:t>只有分配边时，消去所有分配边，并释放占有的资源。再选下一进程节点</a:t>
            </a:r>
            <a:r>
              <a:rPr lang="en-US" altLang="zh-CN" sz="2800">
                <a:latin typeface="Arial Narrow" panose="020B0606020202030204" pitchFamily="34" charset="0"/>
              </a:rPr>
              <a:t>Pj</a:t>
            </a:r>
            <a:r>
              <a:rPr lang="zh-CN" altLang="en-US" sz="2800">
                <a:latin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</a:rPr>
              <a:t>…</a:t>
            </a:r>
            <a:r>
              <a:rPr lang="zh-CN" altLang="en-US" sz="2800">
                <a:latin typeface="Times New Roman" panose="02020603050405020304" pitchFamily="18" charset="0"/>
              </a:rPr>
              <a:t>，若能消去所有边，那么该图是可完全简化的。否则称为不可简化。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r>
              <a:rPr lang="en-US" altLang="zh-CN" dirty="0"/>
              <a:t>7	    </a:t>
            </a:r>
            <a:r>
              <a:rPr lang="zh-CN" altLang="en-US" dirty="0">
                <a:latin typeface="Times New Roman" panose="02020603050405020304" pitchFamily="18" charset="0"/>
              </a:rPr>
              <a:t>死锁的检测和解除</a:t>
            </a:r>
            <a:endParaRPr lang="zh-CN" alt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死锁定理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引理：一个给定的进程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资源图的全部化简序列导致同一不可简化图。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死锁定理：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是死锁状态，当且仅当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的资源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进程图不是可完全简化图。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>
                <a:latin typeface="Arial Narrow" panose="020B0606020202030204" pitchFamily="34" charset="0"/>
              </a:rPr>
              <a:t>死锁检测算法</a:t>
            </a:r>
            <a:endParaRPr lang="zh-CN" altLang="en-US" dirty="0">
              <a:latin typeface="Arial Narrow" panose="020B0606020202030204" pitchFamily="34" charset="0"/>
            </a:endParaRPr>
          </a:p>
          <a:p>
            <a:pPr lvl="2" eaLnBrk="1" hangingPunct="1"/>
            <a:endParaRPr lang="en-US" altLang="zh-CN" sz="3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00" name="对象 5"/>
          <p:cNvGraphicFramePr>
            <a:graphicFrameLocks noChangeAspect="1"/>
          </p:cNvGraphicFramePr>
          <p:nvPr/>
        </p:nvGraphicFramePr>
        <p:xfrm>
          <a:off x="0" y="3696319"/>
          <a:ext cx="9144001" cy="308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0" name="VISIO" r:id="rId1" imgW="4572000" imgH="1539240" progId="Visio.Drawing.11">
                  <p:embed/>
                </p:oleObj>
              </mc:Choice>
              <mc:Fallback>
                <p:oleObj name="VISIO" r:id="rId1" imgW="4572000" imgH="1539240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696319"/>
                        <a:ext cx="9144001" cy="308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对象 6"/>
          <p:cNvGraphicFramePr>
            <a:graphicFrameLocks noChangeAspect="1"/>
          </p:cNvGraphicFramePr>
          <p:nvPr/>
        </p:nvGraphicFramePr>
        <p:xfrm>
          <a:off x="2680018" y="362267"/>
          <a:ext cx="3505200" cy="317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1" name="VISIO" r:id="rId3" imgW="1493520" imgH="1348740" progId="Visio.Drawing.11">
                  <p:embed/>
                </p:oleObj>
              </mc:Choice>
              <mc:Fallback>
                <p:oleObj name="VISIO" r:id="rId3" imgW="1493520" imgH="1348740" progId="Visio.Drawing.11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0018" y="362267"/>
                        <a:ext cx="3505200" cy="317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530"/>
            <a:ext cx="9144000" cy="42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r>
              <a:rPr lang="en-US" altLang="zh-CN" dirty="0"/>
              <a:t>7	    </a:t>
            </a:r>
            <a:r>
              <a:rPr lang="zh-CN" altLang="en-US" dirty="0">
                <a:latin typeface="Times New Roman" panose="02020603050405020304" pitchFamily="18" charset="0"/>
              </a:rPr>
              <a:t>死锁的检测和解除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2" descr="9_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685800"/>
            <a:ext cx="4876800" cy="708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调度的层次</a:t>
            </a:r>
            <a:endParaRPr lang="zh-CN" altLang="en-US" sz="2400">
              <a:solidFill>
                <a:schemeClr val="tx1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r>
              <a:rPr lang="en-US" altLang="zh-CN" dirty="0"/>
              <a:t>7	    </a:t>
            </a:r>
            <a:r>
              <a:rPr lang="zh-CN" altLang="en-US" dirty="0">
                <a:latin typeface="Times New Roman" panose="02020603050405020304" pitchFamily="18" charset="0"/>
              </a:rPr>
              <a:t>死锁的检测和解除</a:t>
            </a:r>
            <a:endParaRPr lang="zh-CN" altLang="en-US" dirty="0"/>
          </a:p>
        </p:txBody>
      </p:sp>
      <p:sp>
        <p:nvSpPr>
          <p:cNvPr id="8294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死锁的恢复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800">
                <a:latin typeface="Times New Roman" panose="02020603050405020304" pitchFamily="18" charset="0"/>
              </a:rPr>
              <a:t>删除法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400">
                <a:latin typeface="Times New Roman" panose="02020603050405020304" pitchFamily="18" charset="0"/>
              </a:rPr>
              <a:t>删除策略：为解除死锁状态所需删除的进程数最少，以及删除那些代价最小的进程。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400">
                <a:latin typeface="Times New Roman" panose="02020603050405020304" pitchFamily="18" charset="0"/>
              </a:rPr>
              <a:t>衡量进程删除代价的依据：作业或进程的优先级、作业类的预定代价、运行代价。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800">
                <a:latin typeface="Times New Roman" panose="02020603050405020304" pitchFamily="18" charset="0"/>
              </a:rPr>
              <a:t>剥夺法</a:t>
            </a:r>
            <a:endParaRPr lang="zh-CN" altLang="en-US" sz="280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            </a:t>
            </a:r>
            <a:r>
              <a:rPr lang="zh-CN" altLang="en-US" sz="2400">
                <a:latin typeface="Times New Roman" panose="02020603050405020304" pitchFamily="18" charset="0"/>
              </a:rPr>
              <a:t>从一些进程那里剥夺出足够数量的资源，分给死锁进程，使其解除死锁。被剥夺资源的进程以请求资源的方式保留它们，以便于以后恢复运行。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2" name="对象 5"/>
          <p:cNvGraphicFramePr>
            <a:graphicFrameLocks noChangeAspect="1"/>
          </p:cNvGraphicFramePr>
          <p:nvPr/>
        </p:nvGraphicFramePr>
        <p:xfrm>
          <a:off x="0" y="1326515"/>
          <a:ext cx="9144000" cy="44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0" name="VISIO" r:id="rId1" imgW="4099560" imgH="1973580" progId="Visio.Drawing.11">
                  <p:embed/>
                </p:oleObj>
              </mc:Choice>
              <mc:Fallback>
                <p:oleObj name="VISIO" r:id="rId1" imgW="4099560" imgH="1973580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26515"/>
                        <a:ext cx="9144000" cy="440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r>
              <a:rPr lang="en-US" altLang="zh-CN" dirty="0"/>
              <a:t>7	    </a:t>
            </a:r>
            <a:r>
              <a:rPr lang="zh-CN" altLang="en-US" dirty="0">
                <a:latin typeface="Times New Roman" panose="02020603050405020304" pitchFamily="18" charset="0"/>
              </a:rPr>
              <a:t>死锁的检测和解除</a:t>
            </a:r>
            <a:endParaRPr lang="zh-CN" alt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14880" y="150829"/>
            <a:ext cx="4657260" cy="1136559"/>
          </a:xfrm>
        </p:spPr>
        <p:txBody>
          <a:bodyPr/>
          <a:lstStyle/>
          <a:p>
            <a:r>
              <a:rPr lang="zh-CN" altLang="en-US" dirty="0"/>
              <a:t>调度与死锁</a:t>
            </a:r>
            <a:endParaRPr lang="zh-CN" altLang="en-US" dirty="0"/>
          </a:p>
        </p:txBody>
      </p:sp>
      <p:sp>
        <p:nvSpPr>
          <p:cNvPr id="8499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本章重点</a:t>
            </a:r>
            <a:endParaRPr lang="zh-CN" altLang="en-US" dirty="0">
              <a:solidFill>
                <a:schemeClr val="folHlink"/>
              </a:solidFill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三级调度模型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单</a:t>
            </a:r>
            <a:r>
              <a:rPr lang="en-US" altLang="zh-CN" sz="2800" dirty="0">
                <a:solidFill>
                  <a:srgbClr val="FF0000"/>
                </a:solidFill>
              </a:rPr>
              <a:t>CPU</a:t>
            </a:r>
            <a:r>
              <a:rPr lang="zh-CN" altLang="en-US" sz="2800" dirty="0">
                <a:solidFill>
                  <a:srgbClr val="FF0000"/>
                </a:solidFill>
              </a:rPr>
              <a:t>的调度算法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dirty="0"/>
              <a:t>实时调度和多处理机调度</a:t>
            </a:r>
            <a:endParaRPr lang="zh-CN" altLang="en-US" sz="2800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死锁的概念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银行家算法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dirty="0"/>
              <a:t>死锁的检测和恢复</a:t>
            </a:r>
            <a:endParaRPr lang="zh-CN" altLang="en-US" sz="2800" dirty="0"/>
          </a:p>
          <a:p>
            <a:pPr lvl="1" eaLnBrk="1" hangingPunct="1">
              <a:lnSpc>
                <a:spcPct val="80000"/>
              </a:lnSpc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3.8    Linux </a:t>
            </a:r>
            <a:r>
              <a:rPr lang="zh-CN" altLang="en-US" dirty="0"/>
              <a:t>的进程调度机制</a:t>
            </a:r>
            <a:endParaRPr lang="zh-CN" altLang="en-US" dirty="0"/>
          </a:p>
        </p:txBody>
      </p:sp>
      <p:sp>
        <p:nvSpPr>
          <p:cNvPr id="860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进程调度的时机</a:t>
            </a:r>
            <a:r>
              <a:rPr lang="zh-CN" altLang="en-US"/>
              <a:t> </a:t>
            </a:r>
            <a:endParaRPr lang="zh-CN" altLang="en-US"/>
          </a:p>
          <a:p>
            <a:pPr lvl="1" eaLnBrk="1" hangingPunct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时间片完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进程状态转换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执行设备驱动程序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进程从中断、异常或系统调用返回到用户态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3.8    Linux </a:t>
            </a:r>
            <a:r>
              <a:rPr lang="zh-CN" altLang="en-US" dirty="0"/>
              <a:t>的进程调度机制</a:t>
            </a:r>
            <a:endParaRPr lang="zh-CN" altLang="en-US" dirty="0"/>
          </a:p>
        </p:txBody>
      </p:sp>
      <p:sp>
        <p:nvSpPr>
          <p:cNvPr id="870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200">
                <a:solidFill>
                  <a:srgbClr val="000000"/>
                </a:solidFill>
                <a:latin typeface="宋体" panose="02010600030101010101" pitchFamily="2" charset="-122"/>
              </a:rPr>
              <a:t>进程调度的数据结构</a:t>
            </a:r>
            <a:r>
              <a:rPr lang="en-US" altLang="zh-CN" sz="3200">
                <a:solidFill>
                  <a:srgbClr val="000000"/>
                </a:solidFill>
                <a:latin typeface="宋体" panose="02010600030101010101" pitchFamily="2" charset="-122"/>
              </a:rPr>
              <a:t>task_struct </a:t>
            </a:r>
            <a:endParaRPr lang="en-US" altLang="zh-CN" sz="32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调度策略（</a:t>
            </a:r>
            <a:r>
              <a:rPr lang="en-US" altLang="zh-CN" sz="2800">
                <a:solidFill>
                  <a:srgbClr val="000000"/>
                </a:solidFill>
              </a:rPr>
              <a:t>policy 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endParaRPr lang="zh-CN" altLang="en-US" sz="2800"/>
          </a:p>
          <a:p>
            <a:pPr lvl="2" algn="just" eaLnBrk="1" hangingPunct="1"/>
            <a:r>
              <a:rPr lang="en-US" altLang="zh-CN" sz="2400">
                <a:solidFill>
                  <a:srgbClr val="000000"/>
                </a:solidFill>
              </a:rPr>
              <a:t>Linux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系统中存在普通与实时两种进程。</a:t>
            </a:r>
            <a:endParaRPr lang="zh-CN" altLang="en-US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2" algn="just" eaLnBrk="1" hangingPunct="1"/>
            <a:r>
              <a:rPr lang="en-US" altLang="zh-CN" sz="2400">
                <a:solidFill>
                  <a:srgbClr val="000000"/>
                </a:solidFill>
              </a:rPr>
              <a:t>SCHED_FIFO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：先进先出实时进程。只有当前进程执行完毕再调度下一优先级最高的进程。</a:t>
            </a:r>
            <a:endParaRPr lang="zh-CN" altLang="en-US" sz="2400"/>
          </a:p>
          <a:p>
            <a:pPr lvl="2" algn="just" eaLnBrk="1" hangingPunct="1"/>
            <a:r>
              <a:rPr lang="en-US" altLang="zh-CN" sz="2400">
                <a:solidFill>
                  <a:srgbClr val="000000"/>
                </a:solidFill>
              </a:rPr>
              <a:t>SCHED_RR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：循环实时进程。在此策略下，每个进程执行完一个时间片后，会被挂起，然后选择另一具有相同或更高优先级的进程执行。</a:t>
            </a:r>
            <a:endParaRPr lang="zh-CN" altLang="en-US" sz="2400"/>
          </a:p>
          <a:p>
            <a:pPr lvl="2" eaLnBrk="1" hangingPunct="1"/>
            <a:r>
              <a:rPr lang="en-US" altLang="zh-CN" sz="2400">
                <a:solidFill>
                  <a:srgbClr val="000000"/>
                </a:solidFill>
              </a:rPr>
              <a:t>SCHED_OTHER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：普通进程。</a:t>
            </a:r>
            <a:r>
              <a:rPr lang="zh-CN" altLang="en-US" sz="2400"/>
              <a:t> </a:t>
            </a:r>
            <a:endParaRPr lang="zh-CN" altLang="en-US" sz="24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3.8    Linux </a:t>
            </a:r>
            <a:r>
              <a:rPr lang="zh-CN" altLang="en-US" dirty="0"/>
              <a:t>的进程调度机制</a:t>
            </a:r>
            <a:endParaRPr lang="zh-CN" altLang="en-US" dirty="0"/>
          </a:p>
        </p:txBody>
      </p:sp>
      <p:sp>
        <p:nvSpPr>
          <p:cNvPr id="880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优先级（</a:t>
            </a:r>
            <a:r>
              <a:rPr lang="en-US" altLang="zh-CN">
                <a:solidFill>
                  <a:srgbClr val="000000"/>
                </a:solidFill>
              </a:rPr>
              <a:t>priority 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endParaRPr lang="zh-CN" altLang="en-US"/>
          </a:p>
          <a:p>
            <a:pPr lvl="2" algn="just"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调度管理器分配给进程的优先级，同时也是进程允许运行的时间（</a:t>
            </a:r>
            <a:r>
              <a:rPr lang="en-US" altLang="zh-CN">
                <a:solidFill>
                  <a:srgbClr val="000000"/>
                </a:solidFill>
              </a:rPr>
              <a:t>jiffies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）。系统调用</a:t>
            </a:r>
            <a:r>
              <a:rPr lang="en-US" altLang="zh-CN">
                <a:solidFill>
                  <a:srgbClr val="000000"/>
                </a:solidFill>
              </a:rPr>
              <a:t>renice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可以改变进程的优先级。</a:t>
            </a:r>
            <a:endParaRPr lang="zh-CN" altLang="en-US"/>
          </a:p>
          <a:p>
            <a:pPr lvl="1" algn="just"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实时进程的优先级（</a:t>
            </a:r>
            <a:r>
              <a:rPr lang="en-US" altLang="zh-CN">
                <a:solidFill>
                  <a:srgbClr val="000000"/>
                </a:solidFill>
              </a:rPr>
              <a:t>rt_priority 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endParaRPr lang="zh-CN" altLang="en-US"/>
          </a:p>
          <a:p>
            <a:pPr lvl="2" algn="just" eaLnBrk="1" hangingPunct="1"/>
            <a:r>
              <a:rPr lang="en-US" altLang="zh-CN">
                <a:solidFill>
                  <a:srgbClr val="000000"/>
                </a:solidFill>
              </a:rPr>
              <a:t>Linux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支持实时进程，且它们的优先级要高于非实时进程。调度器使用这个域给每个实时进程一个相对优先级。同样可以通过系统调用来改变实时进程的优先级。</a:t>
            </a:r>
            <a:r>
              <a:rPr lang="zh-CN" altLang="en-US">
                <a:solidFill>
                  <a:srgbClr val="000000"/>
                </a:solidFill>
              </a:rPr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3.8    Linux </a:t>
            </a:r>
            <a:r>
              <a:rPr lang="zh-CN" altLang="en-US" dirty="0"/>
              <a:t>的进程调度机制</a:t>
            </a:r>
            <a:endParaRPr lang="zh-CN" altLang="en-US" dirty="0"/>
          </a:p>
        </p:txBody>
      </p:sp>
      <p:sp>
        <p:nvSpPr>
          <p:cNvPr id="890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当前执行进程剩余的时间（</a:t>
            </a:r>
            <a:r>
              <a:rPr lang="en-US" altLang="zh-CN">
                <a:solidFill>
                  <a:srgbClr val="000000"/>
                </a:solidFill>
              </a:rPr>
              <a:t>counter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r>
              <a:rPr lang="zh-CN" altLang="en-US">
                <a:solidFill>
                  <a:srgbClr val="000000"/>
                </a:solidFill>
              </a:rPr>
              <a:t> </a:t>
            </a:r>
            <a:endParaRPr lang="zh-CN" altLang="en-US"/>
          </a:p>
          <a:p>
            <a:pPr lvl="2" algn="just"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进程首次运行时为进程优先级的数值，它随时间变化递减。普通进程的</a:t>
            </a:r>
            <a:r>
              <a:rPr lang="en-US" altLang="zh-CN">
                <a:solidFill>
                  <a:srgbClr val="000000"/>
                </a:solidFill>
              </a:rPr>
              <a:t>counter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值是其优先级权值，而实时进程的则是</a:t>
            </a:r>
            <a:r>
              <a:rPr lang="en-US" altLang="zh-CN">
                <a:solidFill>
                  <a:srgbClr val="000000"/>
                </a:solidFill>
              </a:rPr>
              <a:t>counter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加上</a:t>
            </a:r>
            <a:r>
              <a:rPr lang="en-US" altLang="zh-CN">
                <a:solidFill>
                  <a:srgbClr val="000000"/>
                </a:solidFill>
              </a:rPr>
              <a:t>1000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zh-CN" altLang="en-US"/>
          </a:p>
          <a:p>
            <a:pPr lvl="1" algn="just"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当前进程（</a:t>
            </a:r>
            <a:r>
              <a:rPr lang="en-US" altLang="zh-CN">
                <a:solidFill>
                  <a:srgbClr val="000000"/>
                </a:solidFill>
              </a:rPr>
              <a:t>Current process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endParaRPr lang="zh-CN" altLang="en-US"/>
          </a:p>
          <a:p>
            <a:pPr lvl="2" algn="just"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当调度其它进程占用</a:t>
            </a:r>
            <a:r>
              <a:rPr lang="en-US" altLang="zh-CN">
                <a:solidFill>
                  <a:srgbClr val="000000"/>
                </a:solidFill>
              </a:rPr>
              <a:t>CPU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时，根据调度策略对当前进程进行一些处理，修改其状态，并插入相应的队列。</a:t>
            </a:r>
            <a:endParaRPr lang="zh-CN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16" name="Group 4"/>
          <p:cNvGrpSpPr/>
          <p:nvPr/>
        </p:nvGrpSpPr>
        <p:grpSpPr bwMode="auto">
          <a:xfrm>
            <a:off x="5795963" y="1341438"/>
            <a:ext cx="2376487" cy="4824412"/>
            <a:chOff x="7005" y="7668"/>
            <a:chExt cx="1980" cy="4806"/>
          </a:xfrm>
        </p:grpSpPr>
        <p:grpSp>
          <p:nvGrpSpPr>
            <p:cNvPr id="90154" name="Group 5"/>
            <p:cNvGrpSpPr/>
            <p:nvPr/>
          </p:nvGrpSpPr>
          <p:grpSpPr bwMode="auto">
            <a:xfrm>
              <a:off x="7005" y="7668"/>
              <a:ext cx="1935" cy="1125"/>
              <a:chOff x="6480" y="7680"/>
              <a:chExt cx="1935" cy="1125"/>
            </a:xfrm>
          </p:grpSpPr>
          <p:sp>
            <p:nvSpPr>
              <p:cNvPr id="90163" name="AutoShape 6"/>
              <p:cNvSpPr>
                <a:spLocks noChangeArrowheads="1"/>
              </p:cNvSpPr>
              <p:nvPr/>
            </p:nvSpPr>
            <p:spPr bwMode="auto">
              <a:xfrm>
                <a:off x="6480" y="7680"/>
                <a:ext cx="1935" cy="1125"/>
              </a:xfrm>
              <a:prstGeom prst="flowChartDocument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 b="0">
                  <a:cs typeface="宋体" panose="02010600030101010101" pitchFamily="2" charset="-122"/>
                </a:endParaRPr>
              </a:p>
            </p:txBody>
          </p:sp>
          <p:sp>
            <p:nvSpPr>
              <p:cNvPr id="90164" name="Text Box 7"/>
              <p:cNvSpPr txBox="1">
                <a:spLocks noChangeArrowheads="1"/>
              </p:cNvSpPr>
              <p:nvPr/>
            </p:nvSpPr>
            <p:spPr bwMode="auto">
              <a:xfrm>
                <a:off x="6480" y="7713"/>
                <a:ext cx="1905" cy="1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800">
                    <a:latin typeface="宋体" panose="02010600030101010101" pitchFamily="2" charset="-122"/>
                    <a:cs typeface="宋体" panose="02010600030101010101" pitchFamily="2" charset="-122"/>
                  </a:rPr>
                  <a:t>根据进程的调度策略区分实时进程和普通进程</a:t>
                </a:r>
                <a:r>
                  <a:rPr kumimoji="0" lang="zh-CN" altLang="en-US" sz="900">
                    <a:latin typeface="Times New Roman" panose="02020603050405020304" pitchFamily="18" charset="0"/>
                    <a:cs typeface="宋体" panose="02010600030101010101" pitchFamily="2" charset="-122"/>
                  </a:rPr>
                  <a:t>           </a:t>
                </a:r>
                <a:endParaRPr kumimoji="0" lang="zh-CN" altLang="en-US" sz="900">
                  <a:latin typeface="Times New Roman" panose="02020603050405020304" pitchFamily="18" charset="0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90155" name="Group 8"/>
            <p:cNvGrpSpPr/>
            <p:nvPr/>
          </p:nvGrpSpPr>
          <p:grpSpPr bwMode="auto">
            <a:xfrm>
              <a:off x="7050" y="9285"/>
              <a:ext cx="1935" cy="1773"/>
              <a:chOff x="6480" y="7680"/>
              <a:chExt cx="1935" cy="1125"/>
            </a:xfrm>
          </p:grpSpPr>
          <p:sp>
            <p:nvSpPr>
              <p:cNvPr id="90161" name="AutoShape 9"/>
              <p:cNvSpPr>
                <a:spLocks noChangeArrowheads="1"/>
              </p:cNvSpPr>
              <p:nvPr/>
            </p:nvSpPr>
            <p:spPr bwMode="auto">
              <a:xfrm>
                <a:off x="6480" y="7680"/>
                <a:ext cx="1935" cy="1125"/>
              </a:xfrm>
              <a:prstGeom prst="flowChartDocument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 b="0">
                  <a:cs typeface="宋体" panose="02010600030101010101" pitchFamily="2" charset="-122"/>
                </a:endParaRPr>
              </a:p>
            </p:txBody>
          </p:sp>
          <p:sp>
            <p:nvSpPr>
              <p:cNvPr id="90162" name="Text Box 10"/>
              <p:cNvSpPr txBox="1">
                <a:spLocks noChangeArrowheads="1"/>
              </p:cNvSpPr>
              <p:nvPr/>
            </p:nvSpPr>
            <p:spPr bwMode="auto">
              <a:xfrm>
                <a:off x="6480" y="7713"/>
                <a:ext cx="1905" cy="1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800">
                    <a:latin typeface="宋体" panose="02010600030101010101" pitchFamily="2" charset="-122"/>
                    <a:cs typeface="宋体" panose="02010600030101010101" pitchFamily="2" charset="-122"/>
                  </a:rPr>
                  <a:t>若是实时进程，则考虑进程的实时优先级；若是普通进程，则为静态优先级</a:t>
                </a:r>
                <a:r>
                  <a:rPr kumimoji="0" lang="en-US" altLang="zh-CN" sz="1800">
                    <a:latin typeface="宋体" panose="02010600030101010101" pitchFamily="2" charset="-122"/>
                    <a:cs typeface="宋体" panose="02010600030101010101" pitchFamily="2" charset="-122"/>
                  </a:rPr>
                  <a:t>+counter</a:t>
                </a:r>
                <a:r>
                  <a:rPr kumimoji="0" lang="en-US" altLang="zh-CN" sz="900">
                    <a:latin typeface="宋体" panose="02010600030101010101" pitchFamily="2" charset="-122"/>
                    <a:cs typeface="宋体" panose="02010600030101010101" pitchFamily="2" charset="-122"/>
                  </a:rPr>
                  <a:t>      </a:t>
                </a:r>
                <a:r>
                  <a:rPr kumimoji="0" lang="en-US" altLang="zh-CN" sz="900">
                    <a:latin typeface="Times New Roman" panose="02020603050405020304" pitchFamily="18" charset="0"/>
                    <a:cs typeface="宋体" panose="02010600030101010101" pitchFamily="2" charset="-122"/>
                  </a:rPr>
                  <a:t>           </a:t>
                </a:r>
                <a:endParaRPr kumimoji="0" lang="en-US" altLang="zh-CN" sz="900">
                  <a:latin typeface="Times New Roman" panose="02020603050405020304" pitchFamily="18" charset="0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90156" name="Group 11"/>
            <p:cNvGrpSpPr/>
            <p:nvPr/>
          </p:nvGrpSpPr>
          <p:grpSpPr bwMode="auto">
            <a:xfrm>
              <a:off x="7080" y="11532"/>
              <a:ext cx="1860" cy="942"/>
              <a:chOff x="6480" y="7680"/>
              <a:chExt cx="1935" cy="1125"/>
            </a:xfrm>
          </p:grpSpPr>
          <p:sp>
            <p:nvSpPr>
              <p:cNvPr id="90159" name="AutoShape 12"/>
              <p:cNvSpPr>
                <a:spLocks noChangeArrowheads="1"/>
              </p:cNvSpPr>
              <p:nvPr/>
            </p:nvSpPr>
            <p:spPr bwMode="auto">
              <a:xfrm>
                <a:off x="6480" y="7680"/>
                <a:ext cx="1935" cy="1125"/>
              </a:xfrm>
              <a:prstGeom prst="flowChartDocument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 b="0">
                  <a:cs typeface="宋体" panose="02010600030101010101" pitchFamily="2" charset="-122"/>
                </a:endParaRPr>
              </a:p>
            </p:txBody>
          </p:sp>
          <p:sp>
            <p:nvSpPr>
              <p:cNvPr id="90160" name="Text Box 13"/>
              <p:cNvSpPr txBox="1">
                <a:spLocks noChangeArrowheads="1"/>
              </p:cNvSpPr>
              <p:nvPr/>
            </p:nvSpPr>
            <p:spPr bwMode="auto">
              <a:xfrm>
                <a:off x="6480" y="7713"/>
                <a:ext cx="1905" cy="1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800">
                    <a:latin typeface="宋体" panose="02010600030101010101" pitchFamily="2" charset="-122"/>
                    <a:cs typeface="宋体" panose="02010600030101010101" pitchFamily="2" charset="-122"/>
                  </a:rPr>
                  <a:t>返回</a:t>
                </a:r>
                <a:r>
                  <a:rPr kumimoji="0" lang="en-US" altLang="zh-CN" sz="1800">
                    <a:latin typeface="宋体" panose="02010600030101010101" pitchFamily="2" charset="-122"/>
                    <a:cs typeface="宋体" panose="02010600030101010101" pitchFamily="2" charset="-122"/>
                  </a:rPr>
                  <a:t>weight</a:t>
                </a:r>
                <a:r>
                  <a:rPr kumimoji="0" lang="zh-CN" altLang="en-US" sz="1800">
                    <a:latin typeface="宋体" panose="02010600030101010101" pitchFamily="2" charset="-122"/>
                    <a:cs typeface="宋体" panose="02010600030101010101" pitchFamily="2" charset="-122"/>
                  </a:rPr>
                  <a:t>作为衡量进程</a:t>
                </a:r>
                <a:r>
                  <a:rPr kumimoji="0" lang="en-US" altLang="zh-CN" sz="1800">
                    <a:latin typeface="宋体" panose="02010600030101010101" pitchFamily="2" charset="-122"/>
                    <a:cs typeface="宋体" panose="02010600030101010101" pitchFamily="2" charset="-122"/>
                  </a:rPr>
                  <a:t>p</a:t>
                </a:r>
                <a:r>
                  <a:rPr kumimoji="0" lang="zh-CN" altLang="en-US" sz="1800">
                    <a:latin typeface="宋体" panose="02010600030101010101" pitchFamily="2" charset="-122"/>
                    <a:cs typeface="宋体" panose="02010600030101010101" pitchFamily="2" charset="-122"/>
                  </a:rPr>
                  <a:t>的权值</a:t>
                </a:r>
                <a:r>
                  <a:rPr kumimoji="0" lang="zh-CN" altLang="en-US" sz="900">
                    <a:latin typeface="Times New Roman" panose="02020603050405020304" pitchFamily="18" charset="0"/>
                    <a:cs typeface="宋体" panose="02010600030101010101" pitchFamily="2" charset="-122"/>
                  </a:rPr>
                  <a:t>           </a:t>
                </a:r>
                <a:endParaRPr kumimoji="0" lang="zh-CN" altLang="en-US" sz="900">
                  <a:latin typeface="Times New Roman" panose="02020603050405020304" pitchFamily="18" charset="0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90157" name="Line 14"/>
            <p:cNvSpPr>
              <a:spLocks noChangeShapeType="1"/>
            </p:cNvSpPr>
            <p:nvPr/>
          </p:nvSpPr>
          <p:spPr bwMode="auto">
            <a:xfrm>
              <a:off x="7920" y="11007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90158" name="Line 15"/>
            <p:cNvSpPr>
              <a:spLocks noChangeShapeType="1"/>
            </p:cNvSpPr>
            <p:nvPr/>
          </p:nvSpPr>
          <p:spPr bwMode="auto">
            <a:xfrm>
              <a:off x="7920" y="8772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90117" name="AutoShape 16"/>
          <p:cNvSpPr>
            <a:spLocks noChangeArrowheads="1"/>
          </p:cNvSpPr>
          <p:nvPr/>
        </p:nvSpPr>
        <p:spPr bwMode="auto">
          <a:xfrm>
            <a:off x="2595563" y="1262063"/>
            <a:ext cx="1438275" cy="657225"/>
          </a:xfrm>
          <a:prstGeom prst="flowChartAlternateProcess">
            <a:avLst/>
          </a:prstGeom>
          <a:solidFill>
            <a:srgbClr val="FFCCFF"/>
          </a:solidFill>
          <a:ln w="19050">
            <a:solidFill>
              <a:srgbClr val="0000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 b="0">
              <a:cs typeface="宋体" panose="02010600030101010101" pitchFamily="2" charset="-122"/>
            </a:endParaRPr>
          </a:p>
        </p:txBody>
      </p:sp>
      <p:sp>
        <p:nvSpPr>
          <p:cNvPr id="90118" name="Text Box 17"/>
          <p:cNvSpPr txBox="1">
            <a:spLocks noChangeArrowheads="1"/>
          </p:cNvSpPr>
          <p:nvPr/>
        </p:nvSpPr>
        <p:spPr bwMode="auto">
          <a:xfrm>
            <a:off x="2339975" y="1219200"/>
            <a:ext cx="1944688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>
                <a:latin typeface="宋体" panose="02010600030101010101" pitchFamily="2" charset="-122"/>
                <a:cs typeface="宋体" panose="02010600030101010101" pitchFamily="2" charset="-122"/>
              </a:rPr>
              <a:t>goodness()</a:t>
            </a:r>
            <a:endParaRPr kumimoji="0" lang="en-US" altLang="zh-CN"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latin typeface="宋体" panose="02010600030101010101" pitchFamily="2" charset="-122"/>
                <a:cs typeface="宋体" panose="02010600030101010101" pitchFamily="2" charset="-122"/>
              </a:rPr>
              <a:t>开始       </a:t>
            </a:r>
            <a:endParaRPr kumimoji="0" lang="zh-CN" altLang="en-US" sz="2000">
              <a:latin typeface="Times New Roman" panose="02020603050405020304" pitchFamily="18" charset="0"/>
              <a:cs typeface="宋体" panose="02010600030101010101" pitchFamily="2" charset="-122"/>
            </a:endParaRPr>
          </a:p>
        </p:txBody>
      </p:sp>
      <p:grpSp>
        <p:nvGrpSpPr>
          <p:cNvPr id="90119" name="Group 18"/>
          <p:cNvGrpSpPr/>
          <p:nvPr/>
        </p:nvGrpSpPr>
        <p:grpSpPr bwMode="auto">
          <a:xfrm>
            <a:off x="2686050" y="2201863"/>
            <a:ext cx="1271588" cy="690562"/>
            <a:chOff x="3060" y="9633"/>
            <a:chExt cx="1260" cy="717"/>
          </a:xfrm>
        </p:grpSpPr>
        <p:sp>
          <p:nvSpPr>
            <p:cNvPr id="90152" name="AutoShape 19"/>
            <p:cNvSpPr>
              <a:spLocks noChangeArrowheads="1"/>
            </p:cNvSpPr>
            <p:nvPr/>
          </p:nvSpPr>
          <p:spPr bwMode="auto">
            <a:xfrm>
              <a:off x="3060" y="9675"/>
              <a:ext cx="1245" cy="657"/>
            </a:xfrm>
            <a:prstGeom prst="flowChartProcess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 b="0">
                <a:cs typeface="宋体" panose="02010600030101010101" pitchFamily="2" charset="-122"/>
              </a:endParaRPr>
            </a:p>
          </p:txBody>
        </p:sp>
        <p:sp>
          <p:nvSpPr>
            <p:cNvPr id="90153" name="Text Box 20"/>
            <p:cNvSpPr txBox="1">
              <a:spLocks noChangeArrowheads="1"/>
            </p:cNvSpPr>
            <p:nvPr/>
          </p:nvSpPr>
          <p:spPr bwMode="auto">
            <a:xfrm>
              <a:off x="3060" y="9633"/>
              <a:ext cx="1260" cy="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>
                  <a:latin typeface="宋体" panose="02010600030101010101" pitchFamily="2" charset="-122"/>
                  <a:cs typeface="宋体" panose="02010600030101010101" pitchFamily="2" charset="-122"/>
                </a:rPr>
                <a:t>p-&gt;policy    </a:t>
              </a:r>
              <a:endParaRPr kumimoji="0" lang="en-US" altLang="zh-CN" sz="1800">
                <a:latin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latin typeface="宋体" panose="02010600030101010101" pitchFamily="2" charset="-122"/>
                  <a:cs typeface="宋体" panose="02010600030101010101" pitchFamily="2" charset="-122"/>
                </a:rPr>
                <a:t>分类</a:t>
              </a:r>
              <a:r>
                <a:rPr kumimoji="0" lang="zh-CN" altLang="en-US" sz="1200">
                  <a:latin typeface="Times New Roman" panose="02020603050405020304" pitchFamily="18" charset="0"/>
                  <a:cs typeface="宋体" panose="02010600030101010101" pitchFamily="2" charset="-122"/>
                </a:rPr>
                <a:t>      </a:t>
              </a:r>
              <a:endParaRPr kumimoji="0" lang="zh-CN" altLang="en-US" sz="1200"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</p:grpSp>
      <p:sp>
        <p:nvSpPr>
          <p:cNvPr id="90120" name="Line 21"/>
          <p:cNvSpPr>
            <a:spLocks noChangeShapeType="1"/>
          </p:cNvSpPr>
          <p:nvPr/>
        </p:nvSpPr>
        <p:spPr bwMode="auto">
          <a:xfrm>
            <a:off x="3290888" y="1912938"/>
            <a:ext cx="0" cy="282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90121" name="Group 22"/>
          <p:cNvGrpSpPr/>
          <p:nvPr/>
        </p:nvGrpSpPr>
        <p:grpSpPr bwMode="auto">
          <a:xfrm>
            <a:off x="2278063" y="5364163"/>
            <a:ext cx="1663700" cy="801687"/>
            <a:chOff x="3060" y="9633"/>
            <a:chExt cx="1260" cy="717"/>
          </a:xfrm>
        </p:grpSpPr>
        <p:sp>
          <p:nvSpPr>
            <p:cNvPr id="90150" name="AutoShape 23"/>
            <p:cNvSpPr>
              <a:spLocks noChangeArrowheads="1"/>
            </p:cNvSpPr>
            <p:nvPr/>
          </p:nvSpPr>
          <p:spPr bwMode="auto">
            <a:xfrm>
              <a:off x="3060" y="9675"/>
              <a:ext cx="1245" cy="657"/>
            </a:xfrm>
            <a:prstGeom prst="flowChartProcess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 b="0">
                <a:cs typeface="宋体" panose="02010600030101010101" pitchFamily="2" charset="-122"/>
              </a:endParaRPr>
            </a:p>
          </p:txBody>
        </p:sp>
        <p:sp>
          <p:nvSpPr>
            <p:cNvPr id="90151" name="Text Box 24"/>
            <p:cNvSpPr txBox="1">
              <a:spLocks noChangeArrowheads="1"/>
            </p:cNvSpPr>
            <p:nvPr/>
          </p:nvSpPr>
          <p:spPr bwMode="auto">
            <a:xfrm>
              <a:off x="3060" y="9633"/>
              <a:ext cx="1260" cy="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>
                  <a:latin typeface="宋体" panose="02010600030101010101" pitchFamily="2" charset="-122"/>
                  <a:cs typeface="宋体" panose="02010600030101010101" pitchFamily="2" charset="-122"/>
                </a:rPr>
                <a:t>返回</a:t>
              </a:r>
              <a:r>
                <a:rPr kumimoji="0" lang="en-US" altLang="zh-CN" sz="1600">
                  <a:latin typeface="宋体" panose="02010600030101010101" pitchFamily="2" charset="-122"/>
                  <a:cs typeface="宋体" panose="02010600030101010101" pitchFamily="2" charset="-122"/>
                </a:rPr>
                <a:t>weight</a:t>
              </a:r>
              <a:r>
                <a:rPr kumimoji="0" lang="zh-CN" altLang="en-US" sz="1600">
                  <a:latin typeface="宋体" panose="02010600030101010101" pitchFamily="2" charset="-122"/>
                  <a:cs typeface="宋体" panose="02010600030101010101" pitchFamily="2" charset="-122"/>
                </a:rPr>
                <a:t>作为衡量依据</a:t>
              </a:r>
              <a:r>
                <a:rPr kumimoji="0" lang="zh-CN" altLang="en-US" sz="1000">
                  <a:latin typeface="Times New Roman" panose="02020603050405020304" pitchFamily="18" charset="0"/>
                  <a:cs typeface="宋体" panose="02010600030101010101" pitchFamily="2" charset="-122"/>
                </a:rPr>
                <a:t>      </a:t>
              </a:r>
              <a:endParaRPr kumimoji="0" lang="zh-CN" altLang="en-US" sz="1000"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</p:grpSp>
      <p:grpSp>
        <p:nvGrpSpPr>
          <p:cNvPr id="90122" name="Group 25"/>
          <p:cNvGrpSpPr/>
          <p:nvPr/>
        </p:nvGrpSpPr>
        <p:grpSpPr bwMode="auto">
          <a:xfrm>
            <a:off x="900113" y="3332163"/>
            <a:ext cx="4586287" cy="425450"/>
            <a:chOff x="1995" y="9855"/>
            <a:chExt cx="4545" cy="441"/>
          </a:xfrm>
        </p:grpSpPr>
        <p:grpSp>
          <p:nvGrpSpPr>
            <p:cNvPr id="90141" name="Group 26"/>
            <p:cNvGrpSpPr/>
            <p:nvPr/>
          </p:nvGrpSpPr>
          <p:grpSpPr bwMode="auto">
            <a:xfrm>
              <a:off x="1995" y="9855"/>
              <a:ext cx="1500" cy="432"/>
              <a:chOff x="3060" y="9633"/>
              <a:chExt cx="1260" cy="717"/>
            </a:xfrm>
          </p:grpSpPr>
          <p:sp>
            <p:nvSpPr>
              <p:cNvPr id="90148" name="AutoShape 27"/>
              <p:cNvSpPr>
                <a:spLocks noChangeArrowheads="1"/>
              </p:cNvSpPr>
              <p:nvPr/>
            </p:nvSpPr>
            <p:spPr bwMode="auto">
              <a:xfrm>
                <a:off x="3060" y="9675"/>
                <a:ext cx="1245" cy="657"/>
              </a:xfrm>
              <a:prstGeom prst="flowChartProcess">
                <a:avLst/>
              </a:prstGeom>
              <a:solidFill>
                <a:srgbClr val="CCFFCC"/>
              </a:solidFill>
              <a:ln w="19050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 b="0">
                  <a:cs typeface="宋体" panose="02010600030101010101" pitchFamily="2" charset="-122"/>
                </a:endParaRPr>
              </a:p>
            </p:txBody>
          </p:sp>
          <p:sp>
            <p:nvSpPr>
              <p:cNvPr id="90149" name="Text Box 28"/>
              <p:cNvSpPr txBox="1">
                <a:spLocks noChangeArrowheads="1"/>
              </p:cNvSpPr>
              <p:nvPr/>
            </p:nvSpPr>
            <p:spPr bwMode="auto">
              <a:xfrm>
                <a:off x="3060" y="9633"/>
                <a:ext cx="1260" cy="7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>
                    <a:latin typeface="宋体" panose="02010600030101010101" pitchFamily="2" charset="-122"/>
                    <a:cs typeface="宋体" panose="02010600030101010101" pitchFamily="2" charset="-122"/>
                  </a:rPr>
                  <a:t>SCHED_OTHER</a:t>
                </a:r>
                <a:r>
                  <a:rPr kumimoji="0" lang="en-US" altLang="zh-CN" sz="1200">
                    <a:latin typeface="Times New Roman" panose="02020603050405020304" pitchFamily="18" charset="0"/>
                    <a:cs typeface="宋体" panose="02010600030101010101" pitchFamily="2" charset="-122"/>
                  </a:rPr>
                  <a:t>      </a:t>
                </a:r>
                <a:endParaRPr kumimoji="0" lang="en-US" altLang="zh-CN" sz="1200">
                  <a:latin typeface="Times New Roman" panose="02020603050405020304" pitchFamily="18" charset="0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90142" name="Group 29"/>
            <p:cNvGrpSpPr/>
            <p:nvPr/>
          </p:nvGrpSpPr>
          <p:grpSpPr bwMode="auto">
            <a:xfrm>
              <a:off x="3780" y="9864"/>
              <a:ext cx="1395" cy="432"/>
              <a:chOff x="3060" y="9633"/>
              <a:chExt cx="1260" cy="717"/>
            </a:xfrm>
          </p:grpSpPr>
          <p:sp>
            <p:nvSpPr>
              <p:cNvPr id="90146" name="AutoShape 30"/>
              <p:cNvSpPr>
                <a:spLocks noChangeArrowheads="1"/>
              </p:cNvSpPr>
              <p:nvPr/>
            </p:nvSpPr>
            <p:spPr bwMode="auto">
              <a:xfrm>
                <a:off x="3060" y="9675"/>
                <a:ext cx="1245" cy="657"/>
              </a:xfrm>
              <a:prstGeom prst="flowChartProcess">
                <a:avLst/>
              </a:prstGeom>
              <a:solidFill>
                <a:srgbClr val="CCFFCC"/>
              </a:solidFill>
              <a:ln w="19050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 b="0">
                  <a:cs typeface="宋体" panose="02010600030101010101" pitchFamily="2" charset="-122"/>
                </a:endParaRPr>
              </a:p>
            </p:txBody>
          </p:sp>
          <p:sp>
            <p:nvSpPr>
              <p:cNvPr id="90147" name="Text Box 31"/>
              <p:cNvSpPr txBox="1">
                <a:spLocks noChangeArrowheads="1"/>
              </p:cNvSpPr>
              <p:nvPr/>
            </p:nvSpPr>
            <p:spPr bwMode="auto">
              <a:xfrm>
                <a:off x="3060" y="9633"/>
                <a:ext cx="1260" cy="7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>
                    <a:latin typeface="宋体" panose="02010600030101010101" pitchFamily="2" charset="-122"/>
                    <a:cs typeface="宋体" panose="02010600030101010101" pitchFamily="2" charset="-122"/>
                  </a:rPr>
                  <a:t>SCHED_FIFO</a:t>
                </a:r>
                <a:r>
                  <a:rPr kumimoji="0" lang="en-US" altLang="zh-CN" sz="1200">
                    <a:latin typeface="Times New Roman" panose="02020603050405020304" pitchFamily="18" charset="0"/>
                    <a:cs typeface="宋体" panose="02010600030101010101" pitchFamily="2" charset="-122"/>
                  </a:rPr>
                  <a:t>      </a:t>
                </a:r>
                <a:endParaRPr kumimoji="0" lang="en-US" altLang="zh-CN" sz="1200">
                  <a:latin typeface="Times New Roman" panose="02020603050405020304" pitchFamily="18" charset="0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90143" name="Group 32"/>
            <p:cNvGrpSpPr/>
            <p:nvPr/>
          </p:nvGrpSpPr>
          <p:grpSpPr bwMode="auto">
            <a:xfrm>
              <a:off x="5370" y="9867"/>
              <a:ext cx="1170" cy="414"/>
              <a:chOff x="3060" y="9633"/>
              <a:chExt cx="1260" cy="717"/>
            </a:xfrm>
          </p:grpSpPr>
          <p:sp>
            <p:nvSpPr>
              <p:cNvPr id="90144" name="AutoShape 33"/>
              <p:cNvSpPr>
                <a:spLocks noChangeArrowheads="1"/>
              </p:cNvSpPr>
              <p:nvPr/>
            </p:nvSpPr>
            <p:spPr bwMode="auto">
              <a:xfrm>
                <a:off x="3060" y="9675"/>
                <a:ext cx="1245" cy="657"/>
              </a:xfrm>
              <a:prstGeom prst="flowChartProcess">
                <a:avLst/>
              </a:prstGeom>
              <a:solidFill>
                <a:srgbClr val="CCFFCC"/>
              </a:solidFill>
              <a:ln w="19050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 b="0">
                  <a:cs typeface="宋体" panose="02010600030101010101" pitchFamily="2" charset="-122"/>
                </a:endParaRPr>
              </a:p>
            </p:txBody>
          </p:sp>
          <p:sp>
            <p:nvSpPr>
              <p:cNvPr id="90145" name="Text Box 34"/>
              <p:cNvSpPr txBox="1">
                <a:spLocks noChangeArrowheads="1"/>
              </p:cNvSpPr>
              <p:nvPr/>
            </p:nvSpPr>
            <p:spPr bwMode="auto">
              <a:xfrm>
                <a:off x="3060" y="9633"/>
                <a:ext cx="1260" cy="7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>
                    <a:latin typeface="宋体" panose="02010600030101010101" pitchFamily="2" charset="-122"/>
                    <a:cs typeface="宋体" panose="02010600030101010101" pitchFamily="2" charset="-122"/>
                  </a:rPr>
                  <a:t>SCHED_RR</a:t>
                </a:r>
                <a:r>
                  <a:rPr kumimoji="0" lang="en-US" altLang="zh-CN" sz="1200">
                    <a:latin typeface="Times New Roman" panose="02020603050405020304" pitchFamily="18" charset="0"/>
                    <a:cs typeface="宋体" panose="02010600030101010101" pitchFamily="2" charset="-122"/>
                  </a:rPr>
                  <a:t>      </a:t>
                </a:r>
                <a:endParaRPr kumimoji="0" lang="en-US" altLang="zh-CN" sz="1200">
                  <a:latin typeface="Times New Roman" panose="02020603050405020304" pitchFamily="18" charset="0"/>
                  <a:cs typeface="宋体" panose="02010600030101010101" pitchFamily="2" charset="-122"/>
                </a:endParaRPr>
              </a:p>
            </p:txBody>
          </p:sp>
        </p:grpSp>
      </p:grpSp>
      <p:grpSp>
        <p:nvGrpSpPr>
          <p:cNvPr id="90123" name="Group 35"/>
          <p:cNvGrpSpPr/>
          <p:nvPr/>
        </p:nvGrpSpPr>
        <p:grpSpPr bwMode="auto">
          <a:xfrm>
            <a:off x="611188" y="4167188"/>
            <a:ext cx="2520950" cy="690562"/>
            <a:chOff x="3060" y="9633"/>
            <a:chExt cx="1260" cy="717"/>
          </a:xfrm>
        </p:grpSpPr>
        <p:sp>
          <p:nvSpPr>
            <p:cNvPr id="90139" name="AutoShape 36"/>
            <p:cNvSpPr>
              <a:spLocks noChangeArrowheads="1"/>
            </p:cNvSpPr>
            <p:nvPr/>
          </p:nvSpPr>
          <p:spPr bwMode="auto">
            <a:xfrm>
              <a:off x="3060" y="9675"/>
              <a:ext cx="1245" cy="657"/>
            </a:xfrm>
            <a:prstGeom prst="flowChartProcess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 b="0">
                <a:cs typeface="宋体" panose="02010600030101010101" pitchFamily="2" charset="-122"/>
              </a:endParaRPr>
            </a:p>
          </p:txBody>
        </p:sp>
        <p:sp>
          <p:nvSpPr>
            <p:cNvPr id="90140" name="Text Box 37"/>
            <p:cNvSpPr txBox="1">
              <a:spLocks noChangeArrowheads="1"/>
            </p:cNvSpPr>
            <p:nvPr/>
          </p:nvSpPr>
          <p:spPr bwMode="auto">
            <a:xfrm>
              <a:off x="3060" y="9633"/>
              <a:ext cx="1260" cy="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>
                  <a:latin typeface="宋体" panose="02010600030101010101" pitchFamily="2" charset="-122"/>
                  <a:cs typeface="宋体" panose="02010600030101010101" pitchFamily="2" charset="-122"/>
                </a:rPr>
                <a:t>weight= </a:t>
              </a:r>
              <a:endParaRPr kumimoji="0" lang="en-US" altLang="zh-CN" sz="1800">
                <a:latin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>
                  <a:latin typeface="宋体" panose="02010600030101010101" pitchFamily="2" charset="-122"/>
                  <a:cs typeface="宋体" panose="02010600030101010101" pitchFamily="2" charset="-122"/>
                </a:rPr>
                <a:t>priority+ p-&gt;counter</a:t>
              </a:r>
              <a:r>
                <a:rPr kumimoji="0" lang="en-US" altLang="zh-CN" sz="1200">
                  <a:latin typeface="Times New Roman" panose="02020603050405020304" pitchFamily="18" charset="0"/>
                  <a:cs typeface="宋体" panose="02010600030101010101" pitchFamily="2" charset="-122"/>
                </a:rPr>
                <a:t>      </a:t>
              </a:r>
              <a:endParaRPr kumimoji="0" lang="en-US" altLang="zh-CN" sz="1200"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</p:grpSp>
      <p:grpSp>
        <p:nvGrpSpPr>
          <p:cNvPr id="90124" name="Group 38"/>
          <p:cNvGrpSpPr/>
          <p:nvPr/>
        </p:nvGrpSpPr>
        <p:grpSpPr bwMode="auto">
          <a:xfrm>
            <a:off x="3492500" y="4167188"/>
            <a:ext cx="2016125" cy="690562"/>
            <a:chOff x="3060" y="9633"/>
            <a:chExt cx="1260" cy="717"/>
          </a:xfrm>
        </p:grpSpPr>
        <p:sp>
          <p:nvSpPr>
            <p:cNvPr id="90137" name="AutoShape 39"/>
            <p:cNvSpPr>
              <a:spLocks noChangeArrowheads="1"/>
            </p:cNvSpPr>
            <p:nvPr/>
          </p:nvSpPr>
          <p:spPr bwMode="auto">
            <a:xfrm>
              <a:off x="3060" y="9675"/>
              <a:ext cx="1245" cy="657"/>
            </a:xfrm>
            <a:prstGeom prst="flowChartProcess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 b="0">
                <a:cs typeface="宋体" panose="02010600030101010101" pitchFamily="2" charset="-122"/>
              </a:endParaRPr>
            </a:p>
          </p:txBody>
        </p:sp>
        <p:sp>
          <p:nvSpPr>
            <p:cNvPr id="90138" name="Text Box 40"/>
            <p:cNvSpPr txBox="1">
              <a:spLocks noChangeArrowheads="1"/>
            </p:cNvSpPr>
            <p:nvPr/>
          </p:nvSpPr>
          <p:spPr bwMode="auto">
            <a:xfrm>
              <a:off x="3060" y="9633"/>
              <a:ext cx="1260" cy="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>
                  <a:latin typeface="宋体" panose="02010600030101010101" pitchFamily="2" charset="-122"/>
                  <a:cs typeface="宋体" panose="02010600030101010101" pitchFamily="2" charset="-122"/>
                </a:rPr>
                <a:t>weight=        </a:t>
              </a:r>
              <a:endParaRPr kumimoji="0" lang="en-US" altLang="zh-CN" sz="1800">
                <a:latin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>
                  <a:latin typeface="宋体" panose="02010600030101010101" pitchFamily="2" charset="-122"/>
                  <a:cs typeface="宋体" panose="02010600030101010101" pitchFamily="2" charset="-122"/>
                </a:rPr>
                <a:t>1000+rt_priority</a:t>
              </a:r>
              <a:r>
                <a:rPr kumimoji="0" lang="en-US" altLang="zh-CN" sz="1200">
                  <a:latin typeface="Times New Roman" panose="02020603050405020304" pitchFamily="18" charset="0"/>
                  <a:cs typeface="宋体" panose="02010600030101010101" pitchFamily="2" charset="-122"/>
                </a:rPr>
                <a:t>      </a:t>
              </a:r>
              <a:endParaRPr kumimoji="0" lang="en-US" altLang="zh-CN" sz="1200"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</p:grpSp>
      <p:grpSp>
        <p:nvGrpSpPr>
          <p:cNvPr id="90125" name="Group 41"/>
          <p:cNvGrpSpPr/>
          <p:nvPr/>
        </p:nvGrpSpPr>
        <p:grpSpPr bwMode="auto">
          <a:xfrm>
            <a:off x="1717675" y="2889250"/>
            <a:ext cx="3163888" cy="492125"/>
            <a:chOff x="2985" y="9294"/>
            <a:chExt cx="3135" cy="510"/>
          </a:xfrm>
        </p:grpSpPr>
        <p:sp>
          <p:nvSpPr>
            <p:cNvPr id="90134" name="Line 42"/>
            <p:cNvSpPr>
              <a:spLocks noChangeShapeType="1"/>
            </p:cNvSpPr>
            <p:nvPr/>
          </p:nvSpPr>
          <p:spPr bwMode="auto">
            <a:xfrm flipH="1">
              <a:off x="2985" y="9294"/>
              <a:ext cx="1620" cy="3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90135" name="Line 43"/>
            <p:cNvSpPr>
              <a:spLocks noChangeShapeType="1"/>
            </p:cNvSpPr>
            <p:nvPr/>
          </p:nvSpPr>
          <p:spPr bwMode="auto">
            <a:xfrm>
              <a:off x="4665" y="9300"/>
              <a:ext cx="1455" cy="4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90136" name="Line 44"/>
            <p:cNvSpPr>
              <a:spLocks noChangeShapeType="1"/>
            </p:cNvSpPr>
            <p:nvPr/>
          </p:nvSpPr>
          <p:spPr bwMode="auto">
            <a:xfrm>
              <a:off x="4635" y="9303"/>
              <a:ext cx="0" cy="5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90126" name="Group 45"/>
          <p:cNvGrpSpPr/>
          <p:nvPr/>
        </p:nvGrpSpPr>
        <p:grpSpPr bwMode="auto">
          <a:xfrm>
            <a:off x="1687513" y="3740150"/>
            <a:ext cx="3194050" cy="450850"/>
            <a:chOff x="2955" y="10176"/>
            <a:chExt cx="3165" cy="468"/>
          </a:xfrm>
        </p:grpSpPr>
        <p:sp>
          <p:nvSpPr>
            <p:cNvPr id="90131" name="Line 46"/>
            <p:cNvSpPr>
              <a:spLocks noChangeShapeType="1"/>
            </p:cNvSpPr>
            <p:nvPr/>
          </p:nvSpPr>
          <p:spPr bwMode="auto">
            <a:xfrm>
              <a:off x="2955" y="10176"/>
              <a:ext cx="0" cy="42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90132" name="Line 47"/>
            <p:cNvSpPr>
              <a:spLocks noChangeShapeType="1"/>
            </p:cNvSpPr>
            <p:nvPr/>
          </p:nvSpPr>
          <p:spPr bwMode="auto">
            <a:xfrm>
              <a:off x="4650" y="10200"/>
              <a:ext cx="570" cy="4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90133" name="Line 48"/>
            <p:cNvSpPr>
              <a:spLocks noChangeShapeType="1"/>
            </p:cNvSpPr>
            <p:nvPr/>
          </p:nvSpPr>
          <p:spPr bwMode="auto">
            <a:xfrm flipH="1">
              <a:off x="5400" y="10176"/>
              <a:ext cx="720" cy="4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90127" name="Group 49"/>
          <p:cNvGrpSpPr/>
          <p:nvPr/>
        </p:nvGrpSpPr>
        <p:grpSpPr bwMode="auto">
          <a:xfrm>
            <a:off x="2020888" y="4843463"/>
            <a:ext cx="2436812" cy="517525"/>
            <a:chOff x="3030" y="11358"/>
            <a:chExt cx="2415" cy="537"/>
          </a:xfrm>
        </p:grpSpPr>
        <p:sp>
          <p:nvSpPr>
            <p:cNvPr id="90129" name="Line 50"/>
            <p:cNvSpPr>
              <a:spLocks noChangeShapeType="1"/>
            </p:cNvSpPr>
            <p:nvPr/>
          </p:nvSpPr>
          <p:spPr bwMode="auto">
            <a:xfrm>
              <a:off x="3030" y="11358"/>
              <a:ext cx="930" cy="5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90130" name="Line 51"/>
            <p:cNvSpPr>
              <a:spLocks noChangeShapeType="1"/>
            </p:cNvSpPr>
            <p:nvPr/>
          </p:nvSpPr>
          <p:spPr bwMode="auto">
            <a:xfrm flipH="1">
              <a:off x="3960" y="11388"/>
              <a:ext cx="1485" cy="5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3.8    Linux </a:t>
            </a:r>
            <a:r>
              <a:rPr lang="zh-CN" altLang="en-US" dirty="0"/>
              <a:t>的进程调度机制</a:t>
            </a:r>
            <a:endParaRPr lang="zh-CN" alt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3.8    Linux </a:t>
            </a:r>
            <a:r>
              <a:rPr lang="zh-CN" altLang="en-US" dirty="0"/>
              <a:t>的进程调度机制</a:t>
            </a:r>
            <a:endParaRPr lang="zh-CN" altLang="en-US" dirty="0"/>
          </a:p>
        </p:txBody>
      </p:sp>
      <p:sp>
        <p:nvSpPr>
          <p:cNvPr id="911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进程调度的工作流程：遍历可运行队列，从中选择一个权值最大的进程；如果可运行队列中所有进程的时间片都用完了，则要给系统中所有进程的时间片重新赋值。</a:t>
            </a:r>
            <a:endParaRPr lang="zh-CN" altLang="en-US" sz="2800" dirty="0"/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看是否有中断在运行。当中断运行时，是不允许调度程序执行的；</a:t>
            </a:r>
            <a:endParaRPr lang="zh-CN" altLang="en-US" sz="2400" dirty="0"/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处理内核例程；</a:t>
            </a:r>
            <a:endParaRPr lang="zh-CN" altLang="en-US" sz="2400" dirty="0"/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对当前进程做相关处理，为选择下一个进程做好准备；</a:t>
            </a:r>
            <a:endParaRPr lang="zh-CN" altLang="en-US" sz="2400" dirty="0"/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选择下一个可运行进程，即进程调度；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进程切换，使</a:t>
            </a:r>
            <a:r>
              <a:rPr lang="en-US" altLang="zh-CN" sz="2400" dirty="0">
                <a:solidFill>
                  <a:srgbClr val="000000"/>
                </a:solidFill>
              </a:rPr>
              <a:t>current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指向选定的进程，并建立新进程的运行环境。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37925"/>
            <a:ext cx="8002588" cy="4988238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</a:rPr>
              <a:t>调度队列模型</a:t>
            </a:r>
            <a:endParaRPr lang="zh-CN" altLang="en-US" sz="32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150813"/>
            <a:ext cx="6415088" cy="1136650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dirty="0"/>
              <a:t>3.1	  </a:t>
            </a:r>
            <a:r>
              <a:rPr lang="zh-CN" altLang="en-US" sz="3200" dirty="0"/>
              <a:t>调度的类型和模型</a:t>
            </a:r>
            <a:endParaRPr lang="zh-CN" altLang="en-US" sz="3200" dirty="0"/>
          </a:p>
        </p:txBody>
      </p:sp>
      <p:grpSp>
        <p:nvGrpSpPr>
          <p:cNvPr id="10246" name="Group 7"/>
          <p:cNvGrpSpPr/>
          <p:nvPr/>
        </p:nvGrpSpPr>
        <p:grpSpPr bwMode="auto">
          <a:xfrm>
            <a:off x="647700" y="1500187"/>
            <a:ext cx="7848600" cy="5256213"/>
            <a:chOff x="432" y="768"/>
            <a:chExt cx="4584" cy="3312"/>
          </a:xfrm>
        </p:grpSpPr>
        <p:sp>
          <p:nvSpPr>
            <p:cNvPr id="10247" name="Text Box 8"/>
            <p:cNvSpPr txBox="1">
              <a:spLocks noChangeArrowheads="1"/>
            </p:cNvSpPr>
            <p:nvPr/>
          </p:nvSpPr>
          <p:spPr bwMode="auto">
            <a:xfrm>
              <a:off x="1824" y="1667"/>
              <a:ext cx="7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宋体" panose="02010600030101010101" pitchFamily="2" charset="-122"/>
                </a:rPr>
                <a:t>中级调度</a:t>
              </a:r>
              <a:endParaRPr kumimoji="0" lang="zh-CN" altLang="en-US" sz="200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10248" name="Group 9"/>
            <p:cNvGrpSpPr/>
            <p:nvPr/>
          </p:nvGrpSpPr>
          <p:grpSpPr bwMode="auto">
            <a:xfrm>
              <a:off x="2176" y="1324"/>
              <a:ext cx="968" cy="240"/>
              <a:chOff x="3780" y="5028"/>
              <a:chExt cx="1800" cy="312"/>
            </a:xfrm>
          </p:grpSpPr>
          <p:sp>
            <p:nvSpPr>
              <p:cNvPr id="10356" name="Line 10"/>
              <p:cNvSpPr>
                <a:spLocks noChangeShapeType="1"/>
              </p:cNvSpPr>
              <p:nvPr/>
            </p:nvSpPr>
            <p:spPr bwMode="auto">
              <a:xfrm>
                <a:off x="3780" y="5028"/>
                <a:ext cx="18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57" name="Line 11"/>
              <p:cNvSpPr>
                <a:spLocks noChangeShapeType="1"/>
              </p:cNvSpPr>
              <p:nvPr/>
            </p:nvSpPr>
            <p:spPr bwMode="auto">
              <a:xfrm>
                <a:off x="3780" y="5340"/>
                <a:ext cx="18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58" name="Line 12"/>
              <p:cNvSpPr>
                <a:spLocks noChangeShapeType="1"/>
              </p:cNvSpPr>
              <p:nvPr/>
            </p:nvSpPr>
            <p:spPr bwMode="auto">
              <a:xfrm>
                <a:off x="5580" y="5028"/>
                <a:ext cx="0" cy="3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59" name="Line 13"/>
              <p:cNvSpPr>
                <a:spLocks noChangeShapeType="1"/>
              </p:cNvSpPr>
              <p:nvPr/>
            </p:nvSpPr>
            <p:spPr bwMode="auto">
              <a:xfrm>
                <a:off x="5400" y="502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60" name="Line 14"/>
              <p:cNvSpPr>
                <a:spLocks noChangeShapeType="1"/>
              </p:cNvSpPr>
              <p:nvPr/>
            </p:nvSpPr>
            <p:spPr bwMode="auto">
              <a:xfrm>
                <a:off x="5220" y="502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61" name="Line 15"/>
              <p:cNvSpPr>
                <a:spLocks noChangeShapeType="1"/>
              </p:cNvSpPr>
              <p:nvPr/>
            </p:nvSpPr>
            <p:spPr bwMode="auto">
              <a:xfrm>
                <a:off x="5040" y="502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62" name="Line 16"/>
              <p:cNvSpPr>
                <a:spLocks noChangeShapeType="1"/>
              </p:cNvSpPr>
              <p:nvPr/>
            </p:nvSpPr>
            <p:spPr bwMode="auto">
              <a:xfrm>
                <a:off x="4860" y="502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63" name="Line 17"/>
              <p:cNvSpPr>
                <a:spLocks noChangeShapeType="1"/>
              </p:cNvSpPr>
              <p:nvPr/>
            </p:nvSpPr>
            <p:spPr bwMode="auto">
              <a:xfrm>
                <a:off x="4680" y="502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64" name="Line 18"/>
              <p:cNvSpPr>
                <a:spLocks noChangeShapeType="1"/>
              </p:cNvSpPr>
              <p:nvPr/>
            </p:nvSpPr>
            <p:spPr bwMode="auto">
              <a:xfrm>
                <a:off x="4500" y="502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65" name="Line 19"/>
              <p:cNvSpPr>
                <a:spLocks noChangeShapeType="1"/>
              </p:cNvSpPr>
              <p:nvPr/>
            </p:nvSpPr>
            <p:spPr bwMode="auto">
              <a:xfrm>
                <a:off x="4320" y="502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66" name="Line 20"/>
              <p:cNvSpPr>
                <a:spLocks noChangeShapeType="1"/>
              </p:cNvSpPr>
              <p:nvPr/>
            </p:nvSpPr>
            <p:spPr bwMode="auto">
              <a:xfrm>
                <a:off x="4140" y="502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67" name="Line 21"/>
              <p:cNvSpPr>
                <a:spLocks noChangeShapeType="1"/>
              </p:cNvSpPr>
              <p:nvPr/>
            </p:nvSpPr>
            <p:spPr bwMode="auto">
              <a:xfrm>
                <a:off x="3960" y="502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10249" name="Group 22"/>
            <p:cNvGrpSpPr/>
            <p:nvPr/>
          </p:nvGrpSpPr>
          <p:grpSpPr bwMode="auto">
            <a:xfrm>
              <a:off x="2176" y="2146"/>
              <a:ext cx="968" cy="240"/>
              <a:chOff x="3780" y="5808"/>
              <a:chExt cx="1800" cy="312"/>
            </a:xfrm>
          </p:grpSpPr>
          <p:sp>
            <p:nvSpPr>
              <p:cNvPr id="10344" name="Line 23"/>
              <p:cNvSpPr>
                <a:spLocks noChangeShapeType="1"/>
              </p:cNvSpPr>
              <p:nvPr/>
            </p:nvSpPr>
            <p:spPr bwMode="auto">
              <a:xfrm>
                <a:off x="3780" y="5808"/>
                <a:ext cx="18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45" name="Line 24"/>
              <p:cNvSpPr>
                <a:spLocks noChangeShapeType="1"/>
              </p:cNvSpPr>
              <p:nvPr/>
            </p:nvSpPr>
            <p:spPr bwMode="auto">
              <a:xfrm>
                <a:off x="3780" y="6120"/>
                <a:ext cx="18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46" name="Line 25"/>
              <p:cNvSpPr>
                <a:spLocks noChangeShapeType="1"/>
              </p:cNvSpPr>
              <p:nvPr/>
            </p:nvSpPr>
            <p:spPr bwMode="auto">
              <a:xfrm>
                <a:off x="3780" y="5808"/>
                <a:ext cx="0" cy="3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47" name="Line 26"/>
              <p:cNvSpPr>
                <a:spLocks noChangeShapeType="1"/>
              </p:cNvSpPr>
              <p:nvPr/>
            </p:nvSpPr>
            <p:spPr bwMode="auto">
              <a:xfrm>
                <a:off x="540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48" name="Line 27"/>
              <p:cNvSpPr>
                <a:spLocks noChangeShapeType="1"/>
              </p:cNvSpPr>
              <p:nvPr/>
            </p:nvSpPr>
            <p:spPr bwMode="auto">
              <a:xfrm>
                <a:off x="522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49" name="Line 28"/>
              <p:cNvSpPr>
                <a:spLocks noChangeShapeType="1"/>
              </p:cNvSpPr>
              <p:nvPr/>
            </p:nvSpPr>
            <p:spPr bwMode="auto">
              <a:xfrm>
                <a:off x="504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50" name="Line 29"/>
              <p:cNvSpPr>
                <a:spLocks noChangeShapeType="1"/>
              </p:cNvSpPr>
              <p:nvPr/>
            </p:nvSpPr>
            <p:spPr bwMode="auto">
              <a:xfrm>
                <a:off x="486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51" name="Line 30"/>
              <p:cNvSpPr>
                <a:spLocks noChangeShapeType="1"/>
              </p:cNvSpPr>
              <p:nvPr/>
            </p:nvSpPr>
            <p:spPr bwMode="auto">
              <a:xfrm>
                <a:off x="468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52" name="Line 31"/>
              <p:cNvSpPr>
                <a:spLocks noChangeShapeType="1"/>
              </p:cNvSpPr>
              <p:nvPr/>
            </p:nvSpPr>
            <p:spPr bwMode="auto">
              <a:xfrm>
                <a:off x="450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53" name="Line 32"/>
              <p:cNvSpPr>
                <a:spLocks noChangeShapeType="1"/>
              </p:cNvSpPr>
              <p:nvPr/>
            </p:nvSpPr>
            <p:spPr bwMode="auto">
              <a:xfrm>
                <a:off x="432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54" name="Line 33"/>
              <p:cNvSpPr>
                <a:spLocks noChangeShapeType="1"/>
              </p:cNvSpPr>
              <p:nvPr/>
            </p:nvSpPr>
            <p:spPr bwMode="auto">
              <a:xfrm>
                <a:off x="414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55" name="Line 34"/>
              <p:cNvSpPr>
                <a:spLocks noChangeShapeType="1"/>
              </p:cNvSpPr>
              <p:nvPr/>
            </p:nvSpPr>
            <p:spPr bwMode="auto">
              <a:xfrm>
                <a:off x="396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10250" name="Group 35"/>
            <p:cNvGrpSpPr/>
            <p:nvPr/>
          </p:nvGrpSpPr>
          <p:grpSpPr bwMode="auto">
            <a:xfrm>
              <a:off x="2176" y="3704"/>
              <a:ext cx="968" cy="239"/>
              <a:chOff x="3780" y="5808"/>
              <a:chExt cx="1800" cy="312"/>
            </a:xfrm>
          </p:grpSpPr>
          <p:sp>
            <p:nvSpPr>
              <p:cNvPr id="10332" name="Line 36"/>
              <p:cNvSpPr>
                <a:spLocks noChangeShapeType="1"/>
              </p:cNvSpPr>
              <p:nvPr/>
            </p:nvSpPr>
            <p:spPr bwMode="auto">
              <a:xfrm>
                <a:off x="3780" y="5808"/>
                <a:ext cx="18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33" name="Line 37"/>
              <p:cNvSpPr>
                <a:spLocks noChangeShapeType="1"/>
              </p:cNvSpPr>
              <p:nvPr/>
            </p:nvSpPr>
            <p:spPr bwMode="auto">
              <a:xfrm>
                <a:off x="3780" y="6120"/>
                <a:ext cx="18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34" name="Line 38"/>
              <p:cNvSpPr>
                <a:spLocks noChangeShapeType="1"/>
              </p:cNvSpPr>
              <p:nvPr/>
            </p:nvSpPr>
            <p:spPr bwMode="auto">
              <a:xfrm>
                <a:off x="3780" y="5808"/>
                <a:ext cx="0" cy="3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35" name="Line 39"/>
              <p:cNvSpPr>
                <a:spLocks noChangeShapeType="1"/>
              </p:cNvSpPr>
              <p:nvPr/>
            </p:nvSpPr>
            <p:spPr bwMode="auto">
              <a:xfrm>
                <a:off x="540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36" name="Line 40"/>
              <p:cNvSpPr>
                <a:spLocks noChangeShapeType="1"/>
              </p:cNvSpPr>
              <p:nvPr/>
            </p:nvSpPr>
            <p:spPr bwMode="auto">
              <a:xfrm>
                <a:off x="522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37" name="Line 41"/>
              <p:cNvSpPr>
                <a:spLocks noChangeShapeType="1"/>
              </p:cNvSpPr>
              <p:nvPr/>
            </p:nvSpPr>
            <p:spPr bwMode="auto">
              <a:xfrm>
                <a:off x="504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38" name="Line 42"/>
              <p:cNvSpPr>
                <a:spLocks noChangeShapeType="1"/>
              </p:cNvSpPr>
              <p:nvPr/>
            </p:nvSpPr>
            <p:spPr bwMode="auto">
              <a:xfrm>
                <a:off x="486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39" name="Line 43"/>
              <p:cNvSpPr>
                <a:spLocks noChangeShapeType="1"/>
              </p:cNvSpPr>
              <p:nvPr/>
            </p:nvSpPr>
            <p:spPr bwMode="auto">
              <a:xfrm>
                <a:off x="468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40" name="Line 44"/>
              <p:cNvSpPr>
                <a:spLocks noChangeShapeType="1"/>
              </p:cNvSpPr>
              <p:nvPr/>
            </p:nvSpPr>
            <p:spPr bwMode="auto">
              <a:xfrm>
                <a:off x="450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41" name="Line 45"/>
              <p:cNvSpPr>
                <a:spLocks noChangeShapeType="1"/>
              </p:cNvSpPr>
              <p:nvPr/>
            </p:nvSpPr>
            <p:spPr bwMode="auto">
              <a:xfrm>
                <a:off x="432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42" name="Line 46"/>
              <p:cNvSpPr>
                <a:spLocks noChangeShapeType="1"/>
              </p:cNvSpPr>
              <p:nvPr/>
            </p:nvSpPr>
            <p:spPr bwMode="auto">
              <a:xfrm>
                <a:off x="414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43" name="Line 47"/>
              <p:cNvSpPr>
                <a:spLocks noChangeShapeType="1"/>
              </p:cNvSpPr>
              <p:nvPr/>
            </p:nvSpPr>
            <p:spPr bwMode="auto">
              <a:xfrm>
                <a:off x="396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10251" name="Group 48"/>
            <p:cNvGrpSpPr/>
            <p:nvPr/>
          </p:nvGrpSpPr>
          <p:grpSpPr bwMode="auto">
            <a:xfrm>
              <a:off x="2176" y="2882"/>
              <a:ext cx="968" cy="239"/>
              <a:chOff x="3780" y="5808"/>
              <a:chExt cx="1800" cy="312"/>
            </a:xfrm>
          </p:grpSpPr>
          <p:sp>
            <p:nvSpPr>
              <p:cNvPr id="10320" name="Line 49"/>
              <p:cNvSpPr>
                <a:spLocks noChangeShapeType="1"/>
              </p:cNvSpPr>
              <p:nvPr/>
            </p:nvSpPr>
            <p:spPr bwMode="auto">
              <a:xfrm>
                <a:off x="3780" y="5808"/>
                <a:ext cx="18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21" name="Line 50"/>
              <p:cNvSpPr>
                <a:spLocks noChangeShapeType="1"/>
              </p:cNvSpPr>
              <p:nvPr/>
            </p:nvSpPr>
            <p:spPr bwMode="auto">
              <a:xfrm>
                <a:off x="3780" y="6120"/>
                <a:ext cx="18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22" name="Line 51"/>
              <p:cNvSpPr>
                <a:spLocks noChangeShapeType="1"/>
              </p:cNvSpPr>
              <p:nvPr/>
            </p:nvSpPr>
            <p:spPr bwMode="auto">
              <a:xfrm>
                <a:off x="3780" y="5808"/>
                <a:ext cx="0" cy="3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23" name="Line 52"/>
              <p:cNvSpPr>
                <a:spLocks noChangeShapeType="1"/>
              </p:cNvSpPr>
              <p:nvPr/>
            </p:nvSpPr>
            <p:spPr bwMode="auto">
              <a:xfrm>
                <a:off x="540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24" name="Line 53"/>
              <p:cNvSpPr>
                <a:spLocks noChangeShapeType="1"/>
              </p:cNvSpPr>
              <p:nvPr/>
            </p:nvSpPr>
            <p:spPr bwMode="auto">
              <a:xfrm>
                <a:off x="522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25" name="Line 54"/>
              <p:cNvSpPr>
                <a:spLocks noChangeShapeType="1"/>
              </p:cNvSpPr>
              <p:nvPr/>
            </p:nvSpPr>
            <p:spPr bwMode="auto">
              <a:xfrm>
                <a:off x="504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26" name="Line 55"/>
              <p:cNvSpPr>
                <a:spLocks noChangeShapeType="1"/>
              </p:cNvSpPr>
              <p:nvPr/>
            </p:nvSpPr>
            <p:spPr bwMode="auto">
              <a:xfrm>
                <a:off x="486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27" name="Line 56"/>
              <p:cNvSpPr>
                <a:spLocks noChangeShapeType="1"/>
              </p:cNvSpPr>
              <p:nvPr/>
            </p:nvSpPr>
            <p:spPr bwMode="auto">
              <a:xfrm>
                <a:off x="468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28" name="Line 57"/>
              <p:cNvSpPr>
                <a:spLocks noChangeShapeType="1"/>
              </p:cNvSpPr>
              <p:nvPr/>
            </p:nvSpPr>
            <p:spPr bwMode="auto">
              <a:xfrm>
                <a:off x="450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29" name="Line 58"/>
              <p:cNvSpPr>
                <a:spLocks noChangeShapeType="1"/>
              </p:cNvSpPr>
              <p:nvPr/>
            </p:nvSpPr>
            <p:spPr bwMode="auto">
              <a:xfrm>
                <a:off x="432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30" name="Line 59"/>
              <p:cNvSpPr>
                <a:spLocks noChangeShapeType="1"/>
              </p:cNvSpPr>
              <p:nvPr/>
            </p:nvSpPr>
            <p:spPr bwMode="auto">
              <a:xfrm>
                <a:off x="414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31" name="Line 60"/>
              <p:cNvSpPr>
                <a:spLocks noChangeShapeType="1"/>
              </p:cNvSpPr>
              <p:nvPr/>
            </p:nvSpPr>
            <p:spPr bwMode="auto">
              <a:xfrm>
                <a:off x="396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10252" name="Text Box 61"/>
            <p:cNvSpPr txBox="1">
              <a:spLocks noChangeArrowheads="1"/>
            </p:cNvSpPr>
            <p:nvPr/>
          </p:nvSpPr>
          <p:spPr bwMode="auto">
            <a:xfrm>
              <a:off x="3822" y="1204"/>
              <a:ext cx="484" cy="599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</a:ln>
            <a:effectLst/>
            <a:scene3d>
              <a:camera prst="legacyObliqueTopRight"/>
              <a:lightRig rig="legacyFlat3" dir="b"/>
            </a:scene3d>
            <a:sp3d extrusionH="176200" prstMaterial="legacyMetal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18800" rIns="0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66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宋体" panose="02010600030101010101" pitchFamily="2" charset="-122"/>
                </a:rPr>
                <a:t>处理器</a:t>
              </a:r>
              <a:endParaRPr kumimoji="0" lang="zh-CN" altLang="en-US" sz="1800">
                <a:solidFill>
                  <a:srgbClr val="66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253" name="Line 62"/>
            <p:cNvSpPr>
              <a:spLocks noChangeShapeType="1"/>
            </p:cNvSpPr>
            <p:nvPr/>
          </p:nvSpPr>
          <p:spPr bwMode="auto">
            <a:xfrm>
              <a:off x="3144" y="1386"/>
              <a:ext cx="67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254" name="Text Box 63"/>
            <p:cNvSpPr txBox="1">
              <a:spLocks noChangeArrowheads="1"/>
            </p:cNvSpPr>
            <p:nvPr/>
          </p:nvSpPr>
          <p:spPr bwMode="auto">
            <a:xfrm>
              <a:off x="3168" y="1147"/>
              <a:ext cx="65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chemeClr val="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宋体" panose="02010600030101010101" pitchFamily="2" charset="-122"/>
                </a:rPr>
                <a:t>低级调度</a:t>
              </a:r>
              <a:endParaRPr kumimoji="0" lang="zh-CN" altLang="en-US" sz="200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255" name="Line 64"/>
            <p:cNvSpPr>
              <a:spLocks noChangeShapeType="1"/>
            </p:cNvSpPr>
            <p:nvPr/>
          </p:nvSpPr>
          <p:spPr bwMode="auto">
            <a:xfrm>
              <a:off x="1391" y="1497"/>
              <a:ext cx="78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256" name="Text Box 65"/>
            <p:cNvSpPr txBox="1">
              <a:spLocks noChangeArrowheads="1"/>
            </p:cNvSpPr>
            <p:nvPr/>
          </p:nvSpPr>
          <p:spPr bwMode="auto">
            <a:xfrm>
              <a:off x="1104" y="882"/>
              <a:ext cx="100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rgbClr val="CC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宋体" panose="02010600030101010101" pitchFamily="2" charset="-122"/>
                </a:rPr>
                <a:t>高级调度</a:t>
              </a:r>
              <a:endParaRPr kumimoji="0" lang="zh-CN" altLang="en-US" sz="2000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257" name="Line 66"/>
            <p:cNvSpPr>
              <a:spLocks noChangeShapeType="1"/>
            </p:cNvSpPr>
            <p:nvPr/>
          </p:nvSpPr>
          <p:spPr bwMode="auto">
            <a:xfrm>
              <a:off x="4338" y="1497"/>
              <a:ext cx="67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258" name="Text Box 67"/>
            <p:cNvSpPr txBox="1">
              <a:spLocks noChangeArrowheads="1"/>
            </p:cNvSpPr>
            <p:nvPr/>
          </p:nvSpPr>
          <p:spPr bwMode="auto">
            <a:xfrm>
              <a:off x="4661" y="1200"/>
              <a:ext cx="355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66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宋体" panose="02010600030101010101" pitchFamily="2" charset="-122"/>
                </a:rPr>
                <a:t>完成</a:t>
              </a:r>
              <a:endParaRPr kumimoji="0" lang="zh-CN" altLang="en-US" sz="1800">
                <a:solidFill>
                  <a:srgbClr val="66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259" name="Line 68"/>
            <p:cNvSpPr>
              <a:spLocks noChangeShapeType="1"/>
            </p:cNvSpPr>
            <p:nvPr/>
          </p:nvSpPr>
          <p:spPr bwMode="auto">
            <a:xfrm>
              <a:off x="4346" y="1656"/>
              <a:ext cx="2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260" name="Line 69"/>
            <p:cNvSpPr>
              <a:spLocks noChangeShapeType="1"/>
            </p:cNvSpPr>
            <p:nvPr/>
          </p:nvSpPr>
          <p:spPr bwMode="auto">
            <a:xfrm>
              <a:off x="4597" y="1642"/>
              <a:ext cx="0" cy="21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10261" name="Group 70"/>
            <p:cNvGrpSpPr/>
            <p:nvPr/>
          </p:nvGrpSpPr>
          <p:grpSpPr bwMode="auto">
            <a:xfrm>
              <a:off x="1878" y="768"/>
              <a:ext cx="2712" cy="240"/>
              <a:chOff x="5580" y="4872"/>
              <a:chExt cx="900" cy="312"/>
            </a:xfrm>
          </p:grpSpPr>
          <p:sp>
            <p:nvSpPr>
              <p:cNvPr id="10318" name="Line 71"/>
              <p:cNvSpPr>
                <a:spLocks noChangeShapeType="1"/>
              </p:cNvSpPr>
              <p:nvPr/>
            </p:nvSpPr>
            <p:spPr bwMode="auto">
              <a:xfrm>
                <a:off x="5580" y="5184"/>
                <a:ext cx="9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19" name="Text Box 72"/>
              <p:cNvSpPr txBox="1">
                <a:spLocks noChangeArrowheads="1"/>
              </p:cNvSpPr>
              <p:nvPr/>
            </p:nvSpPr>
            <p:spPr bwMode="auto">
              <a:xfrm>
                <a:off x="5760" y="4872"/>
                <a:ext cx="54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800">
                    <a:solidFill>
                      <a:srgbClr val="660066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宋体" panose="02010600030101010101" pitchFamily="2" charset="-122"/>
                  </a:rPr>
                  <a:t>超时</a:t>
                </a:r>
                <a:endParaRPr kumimoji="0" lang="zh-CN" altLang="en-US" sz="1800">
                  <a:solidFill>
                    <a:srgbClr val="66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10262" name="Text Box 73"/>
            <p:cNvSpPr txBox="1">
              <a:spLocks noChangeArrowheads="1"/>
            </p:cNvSpPr>
            <p:nvPr/>
          </p:nvSpPr>
          <p:spPr bwMode="auto">
            <a:xfrm>
              <a:off x="2176" y="1906"/>
              <a:ext cx="96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b="0">
                  <a:solidFill>
                    <a:srgbClr val="66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宋体" panose="02010600030101010101" pitchFamily="2" charset="-122"/>
                </a:rPr>
                <a:t>  </a:t>
              </a:r>
              <a:r>
                <a:rPr kumimoji="0" lang="zh-CN" altLang="en-US" sz="1800">
                  <a:solidFill>
                    <a:srgbClr val="66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宋体" panose="02010600030101010101" pitchFamily="2" charset="-122"/>
                </a:rPr>
                <a:t>挂起就绪队列</a:t>
              </a:r>
              <a:endParaRPr kumimoji="0" lang="zh-CN" altLang="en-US" sz="1800">
                <a:solidFill>
                  <a:srgbClr val="66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263" name="Text Box 74"/>
            <p:cNvSpPr txBox="1">
              <a:spLocks noChangeArrowheads="1"/>
            </p:cNvSpPr>
            <p:nvPr/>
          </p:nvSpPr>
          <p:spPr bwMode="auto">
            <a:xfrm>
              <a:off x="2176" y="2642"/>
              <a:ext cx="96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66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宋体" panose="02010600030101010101" pitchFamily="2" charset="-122"/>
                </a:rPr>
                <a:t>挂起等待队列</a:t>
              </a:r>
              <a:endParaRPr kumimoji="0" lang="zh-CN" altLang="en-US" sz="1800">
                <a:solidFill>
                  <a:srgbClr val="66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264" name="Text Box 75"/>
            <p:cNvSpPr txBox="1">
              <a:spLocks noChangeArrowheads="1"/>
            </p:cNvSpPr>
            <p:nvPr/>
          </p:nvSpPr>
          <p:spPr bwMode="auto">
            <a:xfrm>
              <a:off x="2176" y="3435"/>
              <a:ext cx="968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66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宋体" panose="02010600030101010101" pitchFamily="2" charset="-122"/>
                </a:rPr>
                <a:t>等待队列</a:t>
              </a:r>
              <a:endParaRPr kumimoji="0" lang="zh-CN" altLang="en-US" sz="1800">
                <a:solidFill>
                  <a:srgbClr val="66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265" name="Text Box 76"/>
            <p:cNvSpPr txBox="1">
              <a:spLocks noChangeArrowheads="1"/>
            </p:cNvSpPr>
            <p:nvPr/>
          </p:nvSpPr>
          <p:spPr bwMode="auto">
            <a:xfrm>
              <a:off x="2176" y="1084"/>
              <a:ext cx="96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66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宋体" panose="02010600030101010101" pitchFamily="2" charset="-122"/>
                </a:rPr>
                <a:t>就绪队列</a:t>
              </a:r>
              <a:endParaRPr kumimoji="0" lang="zh-CN" altLang="en-US" sz="1800">
                <a:solidFill>
                  <a:srgbClr val="66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10266" name="Group 77"/>
            <p:cNvGrpSpPr/>
            <p:nvPr/>
          </p:nvGrpSpPr>
          <p:grpSpPr bwMode="auto">
            <a:xfrm>
              <a:off x="3150" y="1894"/>
              <a:ext cx="222" cy="303"/>
              <a:chOff x="5580" y="4872"/>
              <a:chExt cx="900" cy="312"/>
            </a:xfrm>
          </p:grpSpPr>
          <p:sp>
            <p:nvSpPr>
              <p:cNvPr id="10316" name="Line 78"/>
              <p:cNvSpPr>
                <a:spLocks noChangeShapeType="1"/>
              </p:cNvSpPr>
              <p:nvPr/>
            </p:nvSpPr>
            <p:spPr bwMode="auto">
              <a:xfrm>
                <a:off x="5580" y="5184"/>
                <a:ext cx="9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17" name="Text Box 79"/>
              <p:cNvSpPr txBox="1">
                <a:spLocks noChangeArrowheads="1"/>
              </p:cNvSpPr>
              <p:nvPr/>
            </p:nvSpPr>
            <p:spPr bwMode="auto">
              <a:xfrm>
                <a:off x="5760" y="4872"/>
                <a:ext cx="54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1800" b="0">
                  <a:solidFill>
                    <a:srgbClr val="66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10267" name="Group 80"/>
            <p:cNvGrpSpPr/>
            <p:nvPr/>
          </p:nvGrpSpPr>
          <p:grpSpPr bwMode="auto">
            <a:xfrm>
              <a:off x="3144" y="3578"/>
              <a:ext cx="1453" cy="239"/>
              <a:chOff x="5580" y="4872"/>
              <a:chExt cx="900" cy="312"/>
            </a:xfrm>
          </p:grpSpPr>
          <p:sp>
            <p:nvSpPr>
              <p:cNvPr id="10314" name="Line 81"/>
              <p:cNvSpPr>
                <a:spLocks noChangeShapeType="1"/>
              </p:cNvSpPr>
              <p:nvPr/>
            </p:nvSpPr>
            <p:spPr bwMode="auto">
              <a:xfrm>
                <a:off x="5580" y="5184"/>
                <a:ext cx="9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15" name="Text Box 82"/>
              <p:cNvSpPr txBox="1">
                <a:spLocks noChangeArrowheads="1"/>
              </p:cNvSpPr>
              <p:nvPr/>
            </p:nvSpPr>
            <p:spPr bwMode="auto">
              <a:xfrm>
                <a:off x="5760" y="4872"/>
                <a:ext cx="54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800">
                    <a:solidFill>
                      <a:srgbClr val="660066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宋体" panose="02010600030101010101" pitchFamily="2" charset="-122"/>
                  </a:rPr>
                  <a:t>等待事件</a:t>
                </a:r>
                <a:endParaRPr kumimoji="0" lang="zh-CN" altLang="en-US" sz="1800">
                  <a:solidFill>
                    <a:srgbClr val="66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10268" name="Line 83"/>
            <p:cNvSpPr>
              <a:spLocks noChangeShapeType="1"/>
            </p:cNvSpPr>
            <p:nvPr/>
          </p:nvSpPr>
          <p:spPr bwMode="auto">
            <a:xfrm flipV="1">
              <a:off x="1885" y="1503"/>
              <a:ext cx="0" cy="23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269" name="Line 84"/>
            <p:cNvSpPr>
              <a:spLocks noChangeShapeType="1"/>
            </p:cNvSpPr>
            <p:nvPr/>
          </p:nvSpPr>
          <p:spPr bwMode="auto">
            <a:xfrm flipH="1">
              <a:off x="1885" y="3886"/>
              <a:ext cx="29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270" name="Line 85"/>
            <p:cNvSpPr>
              <a:spLocks noChangeShapeType="1"/>
            </p:cNvSpPr>
            <p:nvPr/>
          </p:nvSpPr>
          <p:spPr bwMode="auto">
            <a:xfrm flipH="1">
              <a:off x="2031" y="3009"/>
              <a:ext cx="1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271" name="Line 86"/>
            <p:cNvSpPr>
              <a:spLocks noChangeShapeType="1"/>
            </p:cNvSpPr>
            <p:nvPr/>
          </p:nvSpPr>
          <p:spPr bwMode="auto">
            <a:xfrm flipH="1">
              <a:off x="1885" y="2268"/>
              <a:ext cx="29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272" name="Text Box 87"/>
            <p:cNvSpPr txBox="1">
              <a:spLocks noChangeArrowheads="1"/>
            </p:cNvSpPr>
            <p:nvPr/>
          </p:nvSpPr>
          <p:spPr bwMode="auto">
            <a:xfrm>
              <a:off x="539" y="1973"/>
              <a:ext cx="757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66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宋体" panose="02010600030101010101" pitchFamily="2" charset="-122"/>
                </a:rPr>
                <a:t>交互式用户</a:t>
              </a:r>
              <a:endParaRPr kumimoji="0" lang="zh-CN" altLang="en-US" sz="1800">
                <a:solidFill>
                  <a:srgbClr val="66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273" name="Text Box 88"/>
            <p:cNvSpPr txBox="1">
              <a:spLocks noChangeArrowheads="1"/>
            </p:cNvSpPr>
            <p:nvPr/>
          </p:nvSpPr>
          <p:spPr bwMode="auto">
            <a:xfrm>
              <a:off x="1498" y="3601"/>
              <a:ext cx="387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66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宋体" panose="02010600030101010101" pitchFamily="2" charset="-122"/>
                </a:rPr>
                <a:t>事件</a:t>
              </a:r>
              <a:endParaRPr kumimoji="0" lang="zh-CN" altLang="en-US" sz="1800">
                <a:solidFill>
                  <a:srgbClr val="66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66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宋体" panose="02010600030101010101" pitchFamily="2" charset="-122"/>
                </a:rPr>
                <a:t>出现</a:t>
              </a:r>
              <a:endParaRPr kumimoji="0" lang="zh-CN" altLang="en-US" sz="1800">
                <a:solidFill>
                  <a:srgbClr val="66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10274" name="Group 89"/>
            <p:cNvGrpSpPr/>
            <p:nvPr/>
          </p:nvGrpSpPr>
          <p:grpSpPr bwMode="auto">
            <a:xfrm>
              <a:off x="432" y="1326"/>
              <a:ext cx="968" cy="239"/>
              <a:chOff x="3780" y="5028"/>
              <a:chExt cx="1800" cy="312"/>
            </a:xfrm>
          </p:grpSpPr>
          <p:sp>
            <p:nvSpPr>
              <p:cNvPr id="10302" name="Line 90"/>
              <p:cNvSpPr>
                <a:spLocks noChangeShapeType="1"/>
              </p:cNvSpPr>
              <p:nvPr/>
            </p:nvSpPr>
            <p:spPr bwMode="auto">
              <a:xfrm>
                <a:off x="3780" y="5028"/>
                <a:ext cx="18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03" name="Line 91"/>
              <p:cNvSpPr>
                <a:spLocks noChangeShapeType="1"/>
              </p:cNvSpPr>
              <p:nvPr/>
            </p:nvSpPr>
            <p:spPr bwMode="auto">
              <a:xfrm>
                <a:off x="3780" y="5340"/>
                <a:ext cx="18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04" name="Line 92"/>
              <p:cNvSpPr>
                <a:spLocks noChangeShapeType="1"/>
              </p:cNvSpPr>
              <p:nvPr/>
            </p:nvSpPr>
            <p:spPr bwMode="auto">
              <a:xfrm>
                <a:off x="5580" y="5028"/>
                <a:ext cx="0" cy="3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05" name="Line 93"/>
              <p:cNvSpPr>
                <a:spLocks noChangeShapeType="1"/>
              </p:cNvSpPr>
              <p:nvPr/>
            </p:nvSpPr>
            <p:spPr bwMode="auto">
              <a:xfrm>
                <a:off x="5400" y="502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06" name="Line 94"/>
              <p:cNvSpPr>
                <a:spLocks noChangeShapeType="1"/>
              </p:cNvSpPr>
              <p:nvPr/>
            </p:nvSpPr>
            <p:spPr bwMode="auto">
              <a:xfrm>
                <a:off x="5220" y="502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07" name="Line 95"/>
              <p:cNvSpPr>
                <a:spLocks noChangeShapeType="1"/>
              </p:cNvSpPr>
              <p:nvPr/>
            </p:nvSpPr>
            <p:spPr bwMode="auto">
              <a:xfrm>
                <a:off x="5040" y="502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08" name="Line 96"/>
              <p:cNvSpPr>
                <a:spLocks noChangeShapeType="1"/>
              </p:cNvSpPr>
              <p:nvPr/>
            </p:nvSpPr>
            <p:spPr bwMode="auto">
              <a:xfrm>
                <a:off x="4860" y="502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09" name="Line 97"/>
              <p:cNvSpPr>
                <a:spLocks noChangeShapeType="1"/>
              </p:cNvSpPr>
              <p:nvPr/>
            </p:nvSpPr>
            <p:spPr bwMode="auto">
              <a:xfrm>
                <a:off x="4680" y="502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10" name="Line 98"/>
              <p:cNvSpPr>
                <a:spLocks noChangeShapeType="1"/>
              </p:cNvSpPr>
              <p:nvPr/>
            </p:nvSpPr>
            <p:spPr bwMode="auto">
              <a:xfrm>
                <a:off x="4500" y="502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11" name="Line 99"/>
              <p:cNvSpPr>
                <a:spLocks noChangeShapeType="1"/>
              </p:cNvSpPr>
              <p:nvPr/>
            </p:nvSpPr>
            <p:spPr bwMode="auto">
              <a:xfrm>
                <a:off x="4320" y="502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12" name="Line 100"/>
              <p:cNvSpPr>
                <a:spLocks noChangeShapeType="1"/>
              </p:cNvSpPr>
              <p:nvPr/>
            </p:nvSpPr>
            <p:spPr bwMode="auto">
              <a:xfrm>
                <a:off x="4140" y="502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13" name="Line 101"/>
              <p:cNvSpPr>
                <a:spLocks noChangeShapeType="1"/>
              </p:cNvSpPr>
              <p:nvPr/>
            </p:nvSpPr>
            <p:spPr bwMode="auto">
              <a:xfrm>
                <a:off x="3960" y="502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10275" name="Text Box 102"/>
            <p:cNvSpPr txBox="1">
              <a:spLocks noChangeArrowheads="1"/>
            </p:cNvSpPr>
            <p:nvPr/>
          </p:nvSpPr>
          <p:spPr bwMode="auto">
            <a:xfrm>
              <a:off x="468" y="1075"/>
              <a:ext cx="92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66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宋体" panose="02010600030101010101" pitchFamily="2" charset="-122"/>
                </a:rPr>
                <a:t>后备作业队列</a:t>
              </a:r>
              <a:endParaRPr kumimoji="0" lang="zh-CN" altLang="en-US" sz="1800">
                <a:solidFill>
                  <a:srgbClr val="66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276" name="Line 103"/>
            <p:cNvSpPr>
              <a:spLocks noChangeShapeType="1"/>
            </p:cNvSpPr>
            <p:nvPr/>
          </p:nvSpPr>
          <p:spPr bwMode="auto">
            <a:xfrm flipV="1">
              <a:off x="1747" y="1075"/>
              <a:ext cx="0" cy="3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277" name="Line 104"/>
            <p:cNvSpPr>
              <a:spLocks noChangeShapeType="1"/>
            </p:cNvSpPr>
            <p:nvPr/>
          </p:nvSpPr>
          <p:spPr bwMode="auto">
            <a:xfrm flipH="1">
              <a:off x="823" y="1929"/>
              <a:ext cx="71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278" name="Line 105"/>
            <p:cNvSpPr>
              <a:spLocks noChangeShapeType="1"/>
            </p:cNvSpPr>
            <p:nvPr/>
          </p:nvSpPr>
          <p:spPr bwMode="auto">
            <a:xfrm flipV="1">
              <a:off x="1532" y="1485"/>
              <a:ext cx="0" cy="45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279" name="Line 106"/>
            <p:cNvSpPr>
              <a:spLocks noChangeShapeType="1"/>
            </p:cNvSpPr>
            <p:nvPr/>
          </p:nvSpPr>
          <p:spPr bwMode="auto">
            <a:xfrm>
              <a:off x="4341" y="1314"/>
              <a:ext cx="2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280" name="Line 107"/>
            <p:cNvSpPr>
              <a:spLocks noChangeShapeType="1"/>
            </p:cNvSpPr>
            <p:nvPr/>
          </p:nvSpPr>
          <p:spPr bwMode="auto">
            <a:xfrm>
              <a:off x="4588" y="994"/>
              <a:ext cx="0" cy="3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281" name="Line 108"/>
            <p:cNvSpPr>
              <a:spLocks noChangeShapeType="1"/>
            </p:cNvSpPr>
            <p:nvPr/>
          </p:nvSpPr>
          <p:spPr bwMode="auto">
            <a:xfrm>
              <a:off x="1889" y="996"/>
              <a:ext cx="0" cy="3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282" name="Line 109"/>
            <p:cNvSpPr>
              <a:spLocks noChangeShapeType="1"/>
            </p:cNvSpPr>
            <p:nvPr/>
          </p:nvSpPr>
          <p:spPr bwMode="auto">
            <a:xfrm>
              <a:off x="1889" y="1383"/>
              <a:ext cx="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283" name="Line 110"/>
            <p:cNvSpPr>
              <a:spLocks noChangeShapeType="1"/>
            </p:cNvSpPr>
            <p:nvPr/>
          </p:nvSpPr>
          <p:spPr bwMode="auto">
            <a:xfrm>
              <a:off x="3381" y="1485"/>
              <a:ext cx="0" cy="72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284" name="Line 111"/>
            <p:cNvSpPr>
              <a:spLocks noChangeShapeType="1"/>
            </p:cNvSpPr>
            <p:nvPr/>
          </p:nvSpPr>
          <p:spPr bwMode="auto">
            <a:xfrm>
              <a:off x="3159" y="1497"/>
              <a:ext cx="21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10285" name="Group 112"/>
            <p:cNvGrpSpPr/>
            <p:nvPr/>
          </p:nvGrpSpPr>
          <p:grpSpPr bwMode="auto">
            <a:xfrm>
              <a:off x="3150" y="2031"/>
              <a:ext cx="222" cy="302"/>
              <a:chOff x="5580" y="4872"/>
              <a:chExt cx="900" cy="312"/>
            </a:xfrm>
          </p:grpSpPr>
          <p:sp>
            <p:nvSpPr>
              <p:cNvPr id="10300" name="Line 113"/>
              <p:cNvSpPr>
                <a:spLocks noChangeShapeType="1"/>
              </p:cNvSpPr>
              <p:nvPr/>
            </p:nvSpPr>
            <p:spPr bwMode="auto">
              <a:xfrm>
                <a:off x="5580" y="5184"/>
                <a:ext cx="9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01" name="Text Box 114"/>
              <p:cNvSpPr txBox="1">
                <a:spLocks noChangeArrowheads="1"/>
              </p:cNvSpPr>
              <p:nvPr/>
            </p:nvSpPr>
            <p:spPr bwMode="auto">
              <a:xfrm>
                <a:off x="5760" y="4872"/>
                <a:ext cx="54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1800" b="0">
                  <a:solidFill>
                    <a:srgbClr val="66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10286" name="Line 115"/>
            <p:cNvSpPr>
              <a:spLocks noChangeShapeType="1"/>
            </p:cNvSpPr>
            <p:nvPr/>
          </p:nvSpPr>
          <p:spPr bwMode="auto">
            <a:xfrm flipV="1">
              <a:off x="2067" y="1873"/>
              <a:ext cx="0" cy="3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287" name="Line 116"/>
            <p:cNvSpPr>
              <a:spLocks noChangeShapeType="1"/>
            </p:cNvSpPr>
            <p:nvPr/>
          </p:nvSpPr>
          <p:spPr bwMode="auto">
            <a:xfrm flipH="1">
              <a:off x="2031" y="2578"/>
              <a:ext cx="13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288" name="Line 117"/>
            <p:cNvSpPr>
              <a:spLocks noChangeShapeType="1"/>
            </p:cNvSpPr>
            <p:nvPr/>
          </p:nvSpPr>
          <p:spPr bwMode="auto">
            <a:xfrm>
              <a:off x="3381" y="2321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289" name="Line 118"/>
            <p:cNvSpPr>
              <a:spLocks noChangeShapeType="1"/>
            </p:cNvSpPr>
            <p:nvPr/>
          </p:nvSpPr>
          <p:spPr bwMode="auto">
            <a:xfrm>
              <a:off x="2031" y="2578"/>
              <a:ext cx="0" cy="4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10290" name="Group 119"/>
            <p:cNvGrpSpPr/>
            <p:nvPr/>
          </p:nvGrpSpPr>
          <p:grpSpPr bwMode="auto">
            <a:xfrm>
              <a:off x="3159" y="2680"/>
              <a:ext cx="222" cy="302"/>
              <a:chOff x="5580" y="4872"/>
              <a:chExt cx="900" cy="312"/>
            </a:xfrm>
          </p:grpSpPr>
          <p:sp>
            <p:nvSpPr>
              <p:cNvPr id="10298" name="Line 120"/>
              <p:cNvSpPr>
                <a:spLocks noChangeShapeType="1"/>
              </p:cNvSpPr>
              <p:nvPr/>
            </p:nvSpPr>
            <p:spPr bwMode="auto">
              <a:xfrm>
                <a:off x="5580" y="5184"/>
                <a:ext cx="9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299" name="Text Box 121"/>
              <p:cNvSpPr txBox="1">
                <a:spLocks noChangeArrowheads="1"/>
              </p:cNvSpPr>
              <p:nvPr/>
            </p:nvSpPr>
            <p:spPr bwMode="auto">
              <a:xfrm>
                <a:off x="5760" y="4872"/>
                <a:ext cx="54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1800" b="0">
                  <a:solidFill>
                    <a:srgbClr val="66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10291" name="Line 122"/>
            <p:cNvSpPr>
              <a:spLocks noChangeShapeType="1"/>
            </p:cNvSpPr>
            <p:nvPr/>
          </p:nvSpPr>
          <p:spPr bwMode="auto">
            <a:xfrm>
              <a:off x="3381" y="2976"/>
              <a:ext cx="0" cy="35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292" name="Line 123"/>
            <p:cNvSpPr>
              <a:spLocks noChangeShapeType="1"/>
            </p:cNvSpPr>
            <p:nvPr/>
          </p:nvSpPr>
          <p:spPr bwMode="auto">
            <a:xfrm flipH="1">
              <a:off x="2031" y="3317"/>
              <a:ext cx="13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293" name="Line 124"/>
            <p:cNvSpPr>
              <a:spLocks noChangeShapeType="1"/>
            </p:cNvSpPr>
            <p:nvPr/>
          </p:nvSpPr>
          <p:spPr bwMode="auto">
            <a:xfrm>
              <a:off x="2031" y="3306"/>
              <a:ext cx="0" cy="4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294" name="Line 125"/>
            <p:cNvSpPr>
              <a:spLocks noChangeShapeType="1"/>
            </p:cNvSpPr>
            <p:nvPr/>
          </p:nvSpPr>
          <p:spPr bwMode="auto">
            <a:xfrm flipH="1">
              <a:off x="2031" y="3760"/>
              <a:ext cx="1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295" name="Text Box 126"/>
            <p:cNvSpPr txBox="1">
              <a:spLocks noChangeArrowheads="1"/>
            </p:cNvSpPr>
            <p:nvPr/>
          </p:nvSpPr>
          <p:spPr bwMode="auto">
            <a:xfrm>
              <a:off x="3808" y="2578"/>
              <a:ext cx="6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宋体" panose="02010600030101010101" pitchFamily="2" charset="-122"/>
                </a:rPr>
                <a:t>中级调度</a:t>
              </a:r>
              <a:endParaRPr kumimoji="0" lang="zh-CN" altLang="en-US" sz="200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296" name="Line 127"/>
            <p:cNvSpPr>
              <a:spLocks noChangeShapeType="1"/>
            </p:cNvSpPr>
            <p:nvPr/>
          </p:nvSpPr>
          <p:spPr bwMode="auto">
            <a:xfrm>
              <a:off x="3452" y="2327"/>
              <a:ext cx="427" cy="25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297" name="Line 128"/>
            <p:cNvSpPr>
              <a:spLocks noChangeShapeType="1"/>
            </p:cNvSpPr>
            <p:nvPr/>
          </p:nvSpPr>
          <p:spPr bwMode="auto">
            <a:xfrm flipV="1">
              <a:off x="3452" y="2772"/>
              <a:ext cx="427" cy="3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강B" pitchFamily="18" charset="-127"/>
            <a:ea typeface="HY강B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강B" pitchFamily="18" charset="-127"/>
            <a:ea typeface="HY강B" pitchFamily="18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chemeClr val="bg1"/>
            </a:gs>
            <a:gs pos="35001">
              <a:srgbClr val="E3FFBA"/>
            </a:gs>
            <a:gs pos="100000">
              <a:srgbClr val="F4FFE3"/>
            </a:gs>
          </a:gsLst>
          <a:lin ang="5400000" scaled="1"/>
        </a:gradFill>
        <a:ln w="9525">
          <a:noFill/>
          <a:miter lim="800000"/>
        </a:ln>
        <a:effectLst>
          <a:outerShdw dist="20000" dir="5400000" algn="ctr" rotWithShape="0">
            <a:srgbClr val="000000">
              <a:alpha val="37000"/>
            </a:srgbClr>
          </a:outerShdw>
        </a:effectLst>
      </a:spPr>
      <a:bodyPr anchor="ctr"/>
      <a:lstStyle>
        <a:defPPr algn="ctr">
          <a:defRPr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강B" pitchFamily="18" charset="-127"/>
            <a:ea typeface="HY강B" pitchFamily="18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10353</Words>
  <Application>WPS 演示</Application>
  <PresentationFormat>全屏显示(4:3)</PresentationFormat>
  <Paragraphs>1517</Paragraphs>
  <Slides>88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88</vt:i4>
      </vt:variant>
    </vt:vector>
  </HeadingPairs>
  <TitlesOfParts>
    <vt:vector size="110" baseType="lpstr">
      <vt:lpstr>Arial</vt:lpstr>
      <vt:lpstr>宋体</vt:lpstr>
      <vt:lpstr>Wingdings</vt:lpstr>
      <vt:lpstr>HY강B</vt:lpstr>
      <vt:lpstr>HY강B</vt:lpstr>
      <vt:lpstr>微软雅黑</vt:lpstr>
      <vt:lpstr>隶书</vt:lpstr>
      <vt:lpstr>黑体</vt:lpstr>
      <vt:lpstr>Tahoma</vt:lpstr>
      <vt:lpstr>Times New Roman</vt:lpstr>
      <vt:lpstr>Arial Unicode MS</vt:lpstr>
      <vt:lpstr>Arial Narrow</vt:lpstr>
      <vt:lpstr>楷体</vt:lpstr>
      <vt:lpstr>华文新魏</vt:lpstr>
      <vt:lpstr>仿宋</vt:lpstr>
      <vt:lpstr>디자인 사용자 지정</vt:lpstr>
      <vt:lpstr>1_디자인 사용자 지정</vt:lpstr>
      <vt:lpstr>2_디자인 사용자 지정</vt:lpstr>
      <vt:lpstr>3_디자인 사용자 지정</vt:lpstr>
      <vt:lpstr>Visio.Drawing.11</vt:lpstr>
      <vt:lpstr>Visio.Drawing.11</vt:lpstr>
      <vt:lpstr>Visio.Drawing.11</vt:lpstr>
      <vt:lpstr>PowerPoint 演示文稿</vt:lpstr>
      <vt:lpstr>PowerPoint 演示文稿</vt:lpstr>
      <vt:lpstr>3.1	  调度的类型和模型</vt:lpstr>
      <vt:lpstr>3.1	  调度的类型和模型</vt:lpstr>
      <vt:lpstr>3.1	  调度的类型和模型</vt:lpstr>
      <vt:lpstr>3.1	  调度的类型和模型</vt:lpstr>
      <vt:lpstr>调度和进程状态转换</vt:lpstr>
      <vt:lpstr>调度的层次</vt:lpstr>
      <vt:lpstr>3.1	  调度的类型和模型</vt:lpstr>
      <vt:lpstr>3.1	  调度的类型和模型</vt:lpstr>
      <vt:lpstr>3.1	  调度的类型和模型</vt:lpstr>
      <vt:lpstr>3.1	  调度的类型和模型</vt:lpstr>
      <vt:lpstr>3.1	  调度的类型和模型</vt:lpstr>
      <vt:lpstr>3.1	  调度的类型和模型</vt:lpstr>
      <vt:lpstr>3.2	     进程调度算法</vt:lpstr>
      <vt:lpstr>PowerPoint 演示文稿</vt:lpstr>
      <vt:lpstr>3.2	     进程调度算法</vt:lpstr>
      <vt:lpstr>PowerPoint 演示文稿</vt:lpstr>
      <vt:lpstr>3.2	     进程调度算法</vt:lpstr>
      <vt:lpstr>PowerPoint 演示文稿</vt:lpstr>
      <vt:lpstr>3.2	     进程调度算法</vt:lpstr>
      <vt:lpstr>PowerPoint 演示文稿</vt:lpstr>
      <vt:lpstr>3.2	     进程调度算法</vt:lpstr>
      <vt:lpstr>PowerPoint 演示文稿</vt:lpstr>
      <vt:lpstr>虚时间片轮转法</vt:lpstr>
      <vt:lpstr>3.2	     进程调度算法</vt:lpstr>
      <vt:lpstr>3.2	     进程调度算法</vt:lpstr>
      <vt:lpstr>PowerPoint 演示文稿</vt:lpstr>
      <vt:lpstr>3.2	     进程调度算法</vt:lpstr>
      <vt:lpstr>3.2	     进程调度算法</vt:lpstr>
      <vt:lpstr>PowerPoint 演示文稿</vt:lpstr>
      <vt:lpstr>PowerPoint 演示文稿</vt:lpstr>
      <vt:lpstr>PowerPoint 演示文稿</vt:lpstr>
      <vt:lpstr>3.2	     进程调度算法</vt:lpstr>
      <vt:lpstr>PowerPoint 演示文稿</vt:lpstr>
      <vt:lpstr>PowerPoint 演示文稿</vt:lpstr>
      <vt:lpstr>3. 3 	实时系统中的调度</vt:lpstr>
      <vt:lpstr>3.2	     进程调度算法</vt:lpstr>
      <vt:lpstr>3.2	     进程调度算法</vt:lpstr>
      <vt:lpstr>3.2	     进程调度算法</vt:lpstr>
      <vt:lpstr>3.2	     进程调度算法</vt:lpstr>
      <vt:lpstr>3.2	     进程调度算法</vt:lpstr>
      <vt:lpstr>3.2	     进程调度算法</vt:lpstr>
      <vt:lpstr>PowerPoint 演示文稿</vt:lpstr>
      <vt:lpstr>3.2	     进程调度算法</vt:lpstr>
      <vt:lpstr>PowerPoint 演示文稿</vt:lpstr>
      <vt:lpstr>3.4	   多处理机调度 </vt:lpstr>
      <vt:lpstr>3.4	   多处理机调度 </vt:lpstr>
      <vt:lpstr>3.4	   多处理机调度 </vt:lpstr>
      <vt:lpstr>3.4	   多处理机调度 </vt:lpstr>
      <vt:lpstr>3.4	   多处理机调度 </vt:lpstr>
      <vt:lpstr>3.4	   多处理机调度 </vt:lpstr>
      <vt:lpstr>3.5	    死锁</vt:lpstr>
      <vt:lpstr>3.5	    死锁</vt:lpstr>
      <vt:lpstr>3.5	    死锁</vt:lpstr>
      <vt:lpstr>3.5	    死锁</vt:lpstr>
      <vt:lpstr>PowerPoint 演示文稿</vt:lpstr>
      <vt:lpstr>PowerPoint 演示文稿</vt:lpstr>
      <vt:lpstr>3.5	    死锁</vt:lpstr>
      <vt:lpstr>3.5	    死锁</vt:lpstr>
      <vt:lpstr>   解决死锁的方法</vt:lpstr>
      <vt:lpstr>3.6	    死锁的预防和避免</vt:lpstr>
      <vt:lpstr>3.6	    死锁的预防和避免</vt:lpstr>
      <vt:lpstr>3.6	    死锁的预防和避免</vt:lpstr>
      <vt:lpstr>3.6	    死锁的预防和避免</vt:lpstr>
      <vt:lpstr>PowerPoint 演示文稿</vt:lpstr>
      <vt:lpstr>PowerPoint 演示文稿</vt:lpstr>
      <vt:lpstr>PowerPoint 演示文稿</vt:lpstr>
      <vt:lpstr>3.6	    死锁的预防和避免</vt:lpstr>
      <vt:lpstr>PowerPoint 演示文稿</vt:lpstr>
      <vt:lpstr>3.6	    死锁的预防和避免</vt:lpstr>
      <vt:lpstr>3.6	    死锁的预防和避免</vt:lpstr>
      <vt:lpstr>3.6	    死锁的预防和避免</vt:lpstr>
      <vt:lpstr>银行家算法举例</vt:lpstr>
      <vt:lpstr>3.6	    死锁的预防和避免</vt:lpstr>
      <vt:lpstr>3.7	    死锁的检测和解除 </vt:lpstr>
      <vt:lpstr>3.7	    死锁的检测和解除</vt:lpstr>
      <vt:lpstr>PowerPoint 演示文稿</vt:lpstr>
      <vt:lpstr>3.7	    死锁的检测和解除</vt:lpstr>
      <vt:lpstr>3.7	    死锁的检测和解除</vt:lpstr>
      <vt:lpstr>3.7	    死锁的检测和解除</vt:lpstr>
      <vt:lpstr>调度与死锁</vt:lpstr>
      <vt:lpstr>3.8    Linux 的进程调度机制</vt:lpstr>
      <vt:lpstr>3.8    Linux 的进程调度机制</vt:lpstr>
      <vt:lpstr>3.8    Linux 的进程调度机制</vt:lpstr>
      <vt:lpstr>3.8    Linux 的进程调度机制</vt:lpstr>
      <vt:lpstr>3.8    Linux 的进程调度机制</vt:lpstr>
      <vt:lpstr>3.8    Linux 的进程调度机制</vt:lpstr>
    </vt:vector>
  </TitlesOfParts>
  <Company>잡코리아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캠퍼스몬</dc:creator>
  <cp:lastModifiedBy>流浪的行星</cp:lastModifiedBy>
  <cp:revision>564</cp:revision>
  <dcterms:created xsi:type="dcterms:W3CDTF">2005-12-31T15:41:00Z</dcterms:created>
  <dcterms:modified xsi:type="dcterms:W3CDTF">2019-09-15T12:56:30Z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2052-11.3.0.8742</vt:lpwstr>
  </property>
</Properties>
</file>