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770" r:id="rId4"/>
  </p:sldMasterIdLst>
  <p:notesMasterIdLst>
    <p:notesMasterId r:id="rId16"/>
  </p:notesMasterIdLst>
  <p:handoutMasterIdLst>
    <p:handoutMasterId r:id="rId17"/>
  </p:handoutMasterIdLst>
  <p:sldIdLst>
    <p:sldId id="258" r:id="rId5"/>
    <p:sldId id="500" r:id="rId6"/>
    <p:sldId id="564" r:id="rId7"/>
    <p:sldId id="565" r:id="rId8"/>
    <p:sldId id="566" r:id="rId9"/>
    <p:sldId id="354" r:id="rId10"/>
    <p:sldId id="355" r:id="rId11"/>
    <p:sldId id="348" r:id="rId12"/>
    <p:sldId id="567" r:id="rId13"/>
    <p:sldId id="568" r:id="rId14"/>
    <p:sldId id="331" r:id="rId15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0C4"/>
    <a:srgbClr val="1790BB"/>
    <a:srgbClr val="EEB500"/>
    <a:srgbClr val="15597E"/>
    <a:srgbClr val="007FFF"/>
    <a:srgbClr val="E7F3F4"/>
    <a:srgbClr val="BBE0E3"/>
    <a:srgbClr val="47B3D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4343" autoAdjust="0"/>
  </p:normalViewPr>
  <p:slideViewPr>
    <p:cSldViewPr snapToGrid="0">
      <p:cViewPr varScale="1">
        <p:scale>
          <a:sx n="62" d="100"/>
          <a:sy n="62" d="100"/>
        </p:scale>
        <p:origin x="1264" y="12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BBD49EF8-898A-43CF-8115-CF9C16974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2C48B55-38FF-41B6-8FF6-B9D3DF085C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46E0C081-6C28-45D5-926D-E7D0332FD0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9" name="Rectangle 5">
            <a:extLst>
              <a:ext uri="{FF2B5EF4-FFF2-40B4-BE49-F238E27FC236}">
                <a16:creationId xmlns:a16="http://schemas.microsoft.com/office/drawing/2014/main" id="{C27AB8D9-DC51-4159-AC1B-7650B654D1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A5FA261-7CD4-4F86-9CAA-9551A96283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D2E5BC-99E4-47B1-9858-361B71FDF7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4CAD8B-22CC-4ED2-9DDB-7835118D63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B79190B-AFB9-474D-B98C-C0708B801C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7B95D36-E15C-43CF-91C2-95EBD3A849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01D20A3-C83F-4799-8502-F9A096B0C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A4BBC17-0042-4C28-A056-5045F9271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D2867880-99AF-4C66-9376-8F6F203C7E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75B4598-BC0E-4DB8-A95A-E7AB53842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24B973C0-185F-4E87-9F71-3186D7C4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HY강B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BD079A8-8E9A-4988-AE7A-5D2F9DA15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fld id="{7B24F59C-5B77-4B48-9EE4-9672C9FC033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702116A-2846-4ECE-9725-D4FF7476F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97826-145F-4DB1-8815-38A6E3DC3E08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 pitchFamily="18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 pitchFamily="18" charset="-127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34BF4B3-EC5E-4C54-8529-635751903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0D54016-46EE-4A0C-9EB2-AC270205D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HY강B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90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0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530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330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225CB6-3D6B-4EC3-A2D1-96AADB44F2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416" y="176286"/>
            <a:ext cx="7228003" cy="111110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57460"/>
            <a:ext cx="8241383" cy="47687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003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C2A8AE-9D1F-47A7-A9C9-E3367DF0F5C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E990BDA-24D7-40C2-891B-3EB6DB9C2D3C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453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3889-C7E5-4DA6-98B7-6A6953EBC42F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4C0CD2D7-47C0-4A38-ABAE-42C3E8918330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414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26BE79D-C4F8-4218-930E-0DAC3FC1F3D9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58EF943-78D3-4762-9BCF-C9DBA176A1AF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384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F2C69B9-4EAF-4D6D-9765-C3C2D7FDAFC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1C7ADF50-5092-409D-BD5A-54A548E5AA62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2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C66066E-F22E-4F39-BC1A-9E0D14A9F4E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AE98EC2-CD21-410B-BA14-582EC0737D0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8D8DD2-DD53-4911-98FF-DFF28C1C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0091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DC6ED-8617-4CE3-B598-333AB7AF035D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AC6E714F-EEF4-4C7F-BF05-B12010CDF7D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81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5576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8A91D-B724-45AB-920E-9AB3882E4AFF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EB45F88-6B8A-4A46-8D4C-C960B8776C8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7447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9472D52-1253-486A-A595-C6227FE4F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D4DF03D8-D1A1-4432-9E19-062FBAF21AE6}" type="datetime1">
              <a:rPr lang="zh-CN" altLang="en-US"/>
              <a:pPr>
                <a:defRPr/>
              </a:pPr>
              <a:t>2019/10/31</a:t>
            </a:fld>
            <a:r>
              <a:rPr lang="en-US" altLang="zh-CN"/>
              <a:t>    </a:t>
            </a:r>
            <a:fld id="{0D79E780-8C19-42DE-992B-C0CCA7317FC9}" type="datetime10">
              <a:rPr lang="zh-CN" altLang="en-US"/>
              <a:pPr>
                <a:defRPr/>
              </a:pPr>
              <a:t>14:19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A22F6B2-C573-4141-B80B-2C8DFE828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|</a:t>
            </a:r>
            <a:r>
              <a:rPr lang="zh-CN" altLang="en-US"/>
              <a:t>操作系统引论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83DBB5-9155-4468-B350-D22B71CE2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4954CF0A-E828-4178-BDEA-193972518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855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0F61B08-2CD8-4FCE-802A-49FFF0554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A41CBC2-2DB7-4D95-878A-8AD72E5BD83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62981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4FC1C4-EEE8-4060-85B5-208D23F64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725A9-7A6D-4BE4-B73B-183DEF71349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用户接口              </a:t>
            </a:r>
            <a:fld id="{3ADC308F-3021-4E45-904A-C76DB5FC6ED9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 dirty="0">
                <a:solidFill>
                  <a:srgbClr val="9900CC"/>
                </a:solidFill>
              </a:rPr>
              <a:t>                                      CUIT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1145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29E9C4-F9CA-4E25-8964-CADE45982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9F9E7C5-F45D-4566-BDB0-4AFF1B04BAE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85742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E9F7-D43B-4161-8D54-0C8C3A6E5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BF5A051-A88C-44FC-8BDB-283491DBFC3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13083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65B7E51-32B0-4A89-AFD7-7D5F90A9051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99F1358-7A24-4B8C-B0C8-59A9E9E6A7E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7002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3FBC35AE-C25C-4580-8D02-ECF23A787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2D87211-B9AC-4C78-900E-F1513A4870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897647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4D91-10E1-467E-B79F-47FC73FA5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EC31C4-3D65-42EF-9998-D931E521020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510733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38BE3-E288-491B-9A71-C76800C29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DC84636-5ABE-46B5-8620-269602797F7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44591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939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673726-6D5F-4FAC-85DF-ACA6867FD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F59F-0ED4-4781-AA5E-2620FDCCADBF}" type="datetime1">
              <a:rPr lang="zh-CN" altLang="en-US"/>
              <a:pPr>
                <a:defRPr/>
              </a:pPr>
              <a:t>2019/10/31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59B355-D03F-45EB-B47F-8AD03F5E9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操作系统</a:t>
            </a:r>
            <a:r>
              <a:rPr lang="en-US" altLang="zh-CN" dirty="0"/>
              <a:t>-</a:t>
            </a:r>
            <a:r>
              <a:rPr lang="zh-CN" altLang="en-US" dirty="0"/>
              <a:t>调度与死锁      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fld id="{46CF3431-28D1-4ECC-85A9-AA09C1510C2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8B62CB-3C57-48C5-8618-9B99A797E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910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793037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369B75-1028-46B1-9477-10740C962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C4D6-C61D-48DB-AF42-5D9B77505A83}" type="datetime1">
              <a:rPr lang="zh-CN" altLang="en-US"/>
              <a:pPr>
                <a:defRPr/>
              </a:pPr>
              <a:t>2019/10/31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2F28986-D0AF-48A5-B6A1-9DBA3F385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6F12095-F9AB-4ACA-9F0B-1C18CC568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25C5BD-3AE2-4E0C-A849-94BA22965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5466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98420AF-E983-4C20-A77C-0CC752A7C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3707D90-F8F9-4405-91B9-BFE6D069B04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545027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5">
            <a:extLst>
              <a:ext uri="{FF2B5EF4-FFF2-40B4-BE49-F238E27FC236}">
                <a16:creationId xmlns:a16="http://schemas.microsoft.com/office/drawing/2014/main" id="{435A433D-2B89-4861-9A75-C3EC7218E2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3CC0-506B-4B8E-8EBA-248C3B94AB35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–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设备管理             </a:t>
            </a:r>
            <a:fld id="{DDE57272-9809-4013-862F-06891AD81334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9969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0E69DE-8AFA-49B6-BC0B-E7F17E5A8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B3BF46D-CFB0-47A3-A0C3-0C4B50417ECC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97093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7E191-3AFB-49CB-B553-00DED8474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4EDFD3C-F144-4848-9F23-E52AA366F3F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26586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34AC5F-8415-4103-8540-FC356D4BC08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BE9C04C-EBE5-4735-AB3D-C5E9481549C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7853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E1407B64-AF78-4C50-BD15-2257E3994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6AB99DE-E260-451C-815C-9899765BD32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41914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E9632-33C0-4F8D-8F67-2DB3A5E29A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9DAD3DD-85FF-46D7-AFCF-0F6A054F801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1073640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A8252-14E2-46AC-A469-04A460DEB6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C6EF5E8-80D4-4909-A937-5D6327D7BE9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971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66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360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36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39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35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6" descr="CampusMon">
            <a:extLst>
              <a:ext uri="{FF2B5EF4-FFF2-40B4-BE49-F238E27FC236}">
                <a16:creationId xmlns:a16="http://schemas.microsoft.com/office/drawing/2014/main" id="{EBDD816A-46D5-46A3-AAD0-AFD72FF9D4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7" descr="H_Mon_noTag_CMYK">
            <a:extLst>
              <a:ext uri="{FF2B5EF4-FFF2-40B4-BE49-F238E27FC236}">
                <a16:creationId xmlns:a16="http://schemas.microsoft.com/office/drawing/2014/main" id="{1F31C563-026B-4416-BAE7-05B0A1BBD7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142" descr="gggg">
            <a:extLst>
              <a:ext uri="{FF2B5EF4-FFF2-40B4-BE49-F238E27FC236}">
                <a16:creationId xmlns:a16="http://schemas.microsoft.com/office/drawing/2014/main" id="{083BEDEA-B716-490C-8FCB-FB124BD7BD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45" descr="어두운 상향 대각선">
            <a:extLst>
              <a:ext uri="{FF2B5EF4-FFF2-40B4-BE49-F238E27FC236}">
                <a16:creationId xmlns:a16="http://schemas.microsoft.com/office/drawing/2014/main" id="{27E3146E-6D08-464B-BDC7-7C425E19EB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40000"/>
            <a:ext cx="9144000" cy="1960563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1030" name="Picture 143" descr="sdrfsf">
            <a:extLst>
              <a:ext uri="{FF2B5EF4-FFF2-40B4-BE49-F238E27FC236}">
                <a16:creationId xmlns:a16="http://schemas.microsoft.com/office/drawing/2014/main" id="{363D355B-566E-4411-863A-0C7E73FE9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9144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0" descr="2">
            <a:extLst>
              <a:ext uri="{FF2B5EF4-FFF2-40B4-BE49-F238E27FC236}">
                <a16:creationId xmlns:a16="http://schemas.microsoft.com/office/drawing/2014/main" id="{80216E9E-0E1A-47C5-814E-747F5D5D7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73163"/>
            <a:ext cx="406717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>
            <a:extLst>
              <a:ext uri="{FF2B5EF4-FFF2-40B4-BE49-F238E27FC236}">
                <a16:creationId xmlns:a16="http://schemas.microsoft.com/office/drawing/2014/main" id="{24B3752B-4FE6-4BEF-AFCC-DA0BCE39A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Untitled-1">
            <a:extLst>
              <a:ext uri="{FF2B5EF4-FFF2-40B4-BE49-F238E27FC236}">
                <a16:creationId xmlns:a16="http://schemas.microsoft.com/office/drawing/2014/main" id="{BC3AA172-E38B-46FA-819F-CAC5729AD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3" descr="esedded">
            <a:extLst>
              <a:ext uri="{FF2B5EF4-FFF2-40B4-BE49-F238E27FC236}">
                <a16:creationId xmlns:a16="http://schemas.microsoft.com/office/drawing/2014/main" id="{14523EA2-B546-4AB9-950F-F06745625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1" descr="어두운 상향 대각선">
            <a:extLst>
              <a:ext uri="{FF2B5EF4-FFF2-40B4-BE49-F238E27FC236}">
                <a16:creationId xmlns:a16="http://schemas.microsoft.com/office/drawing/2014/main" id="{BE4EB95E-AF54-47E1-882E-BB27C4BA9F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2053" name="Group 12">
            <a:extLst>
              <a:ext uri="{FF2B5EF4-FFF2-40B4-BE49-F238E27FC236}">
                <a16:creationId xmlns:a16="http://schemas.microsoft.com/office/drawing/2014/main" id="{4811B497-FF2B-4638-8F89-CF6378BA859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6138" y="157163"/>
            <a:ext cx="719137" cy="719137"/>
            <a:chOff x="2078" y="1680"/>
            <a:chExt cx="1615" cy="1615"/>
          </a:xfrm>
        </p:grpSpPr>
        <p:sp>
          <p:nvSpPr>
            <p:cNvPr id="2055" name="Oval 13">
              <a:extLst>
                <a:ext uri="{FF2B5EF4-FFF2-40B4-BE49-F238E27FC236}">
                  <a16:creationId xmlns:a16="http://schemas.microsoft.com/office/drawing/2014/main" id="{E5FBE372-34EA-42C2-A9FA-C453C7264D0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56" name="Oval 14">
              <a:extLst>
                <a:ext uri="{FF2B5EF4-FFF2-40B4-BE49-F238E27FC236}">
                  <a16:creationId xmlns:a16="http://schemas.microsoft.com/office/drawing/2014/main" id="{89632267-F4EB-4005-AFC6-E6A42021C9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71" y="1773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1F2E6D57-0998-43D9-BD24-69EABC3A21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58" name="Oval 16">
              <a:extLst>
                <a:ext uri="{FF2B5EF4-FFF2-40B4-BE49-F238E27FC236}">
                  <a16:creationId xmlns:a16="http://schemas.microsoft.com/office/drawing/2014/main" id="{F228607D-4AE5-45D8-9E7D-9CBC9E19B6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533DEAE8-6E28-46D4-8059-E830B617F5B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60" name="Oval 18">
              <a:extLst>
                <a:ext uri="{FF2B5EF4-FFF2-40B4-BE49-F238E27FC236}">
                  <a16:creationId xmlns:a16="http://schemas.microsoft.com/office/drawing/2014/main" id="{65C5AA5E-0A97-4619-9EED-7A2C409119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2054" name="AutoShape 22">
            <a:extLst>
              <a:ext uri="{FF2B5EF4-FFF2-40B4-BE49-F238E27FC236}">
                <a16:creationId xmlns:a16="http://schemas.microsoft.com/office/drawing/2014/main" id="{3ABBAA1A-32A4-48E8-9215-2771DE962F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538" y="1873250"/>
            <a:ext cx="8447087" cy="41497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790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1032C8C-B2C0-49C3-A36C-CB8C2929F647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66F3DB6C-CFE4-4CE9-96B2-85A71645AA6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61674689-DBEC-46C1-A1C6-7B5B94137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2271733B-6587-46B3-913D-48D0B624B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B18CAC2-100B-4565-86B6-F261ED8B9F5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6" r:id="rId2"/>
    <p:sldLayoutId id="2147483752" r:id="rId3"/>
    <p:sldLayoutId id="2147483753" r:id="rId4"/>
    <p:sldLayoutId id="2147483767" r:id="rId5"/>
    <p:sldLayoutId id="2147483754" r:id="rId6"/>
    <p:sldLayoutId id="2147483755" r:id="rId7"/>
    <p:sldLayoutId id="2147483756" r:id="rId8"/>
    <p:sldLayoutId id="2147483768" r:id="rId9"/>
    <p:sldLayoutId id="2147483769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9" descr="Untitled-1">
            <a:extLst>
              <a:ext uri="{FF2B5EF4-FFF2-40B4-BE49-F238E27FC236}">
                <a16:creationId xmlns:a16="http://schemas.microsoft.com/office/drawing/2014/main" id="{27C33B14-6703-4757-8457-7D885548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3" descr="esedded">
            <a:extLst>
              <a:ext uri="{FF2B5EF4-FFF2-40B4-BE49-F238E27FC236}">
                <a16:creationId xmlns:a16="http://schemas.microsoft.com/office/drawing/2014/main" id="{37DD9094-13E4-4945-A2F8-F79D9AA88F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DFC531BB-864F-46A8-B652-569ED67F7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ABA462A-A613-4C1F-ADD7-2DEFC7292D0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5609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">
            <a:extLst>
              <a:ext uri="{FF2B5EF4-FFF2-40B4-BE49-F238E27FC236}">
                <a16:creationId xmlns:a16="http://schemas.microsoft.com/office/drawing/2014/main" id="{90D9F1F6-762F-4497-871A-ACD2C5697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365375"/>
            <a:ext cx="7029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zh-CN" altLang="en-US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第八章        用户接口</a:t>
            </a:r>
            <a:endParaRPr kumimoji="0" lang="en-US" altLang="zh-CN" sz="3600" dirty="0">
              <a:solidFill>
                <a:srgbClr val="00339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/>
            <a:r>
              <a:rPr kumimoji="0" lang="en-US" altLang="zh-CN" sz="3600" dirty="0">
                <a:solidFill>
                  <a:srgbClr val="00339A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8  User Interface</a:t>
            </a:r>
            <a:endParaRPr kumimoji="0" lang="zh-CN" altLang="en-US" sz="3600" dirty="0">
              <a:solidFill>
                <a:srgbClr val="00339A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CCCB1AEE-6AAE-43D6-B2C6-A038324DC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5376" y="1563688"/>
            <a:ext cx="7412305" cy="3984358"/>
          </a:xfrm>
        </p:spPr>
        <p:txBody>
          <a:bodyPr/>
          <a:lstStyle/>
          <a:p>
            <a:pPr eaLnBrk="1" hangingPunct="1"/>
            <a:r>
              <a:rPr lang="zh-CN" altLang="en-US" dirty="0"/>
              <a:t>图形用户接口元素的基本操作</a:t>
            </a:r>
          </a:p>
          <a:p>
            <a:pPr lvl="1" eaLnBrk="1" hangingPunct="1"/>
            <a:r>
              <a:rPr lang="zh-CN" altLang="en-US" dirty="0"/>
              <a:t>菜单操作 </a:t>
            </a:r>
          </a:p>
          <a:p>
            <a:pPr lvl="1" eaLnBrk="1" hangingPunct="1"/>
            <a:r>
              <a:rPr lang="zh-CN" altLang="en-US" dirty="0"/>
              <a:t>窗口操作 </a:t>
            </a:r>
          </a:p>
          <a:p>
            <a:pPr lvl="1" eaLnBrk="1" hangingPunct="1"/>
            <a:r>
              <a:rPr lang="zh-CN" altLang="en-US" dirty="0"/>
              <a:t>对话框操作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F13147-C1CF-45B7-A2D4-888553B7A2AE}"/>
              </a:ext>
            </a:extLst>
          </p:cNvPr>
          <p:cNvSpPr/>
          <p:nvPr/>
        </p:nvSpPr>
        <p:spPr>
          <a:xfrm>
            <a:off x="1944789" y="229026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8.3   </a:t>
            </a:r>
            <a:r>
              <a:rPr kumimoji="0"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图形用户接口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381D1C5B-5E24-4420-A017-5EFD46A88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024" y="198438"/>
            <a:ext cx="6100763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本章重点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90522C14-3EF2-4F21-BAEB-D5D1741BD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8544" y="1516099"/>
            <a:ext cx="7046912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+mj-ea"/>
                <a:ea typeface="+mj-ea"/>
              </a:rPr>
              <a:t>操作命令：包括作业控制语言和键盘命令，是用户操作计算机的方式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hlink"/>
                </a:solidFill>
                <a:latin typeface="+mj-ea"/>
                <a:ea typeface="+mj-ea"/>
              </a:rPr>
              <a:t>系统调用：操作系统对用户程序提供的服务的调用接口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hlink"/>
                </a:solidFill>
                <a:latin typeface="+mj-ea"/>
                <a:ea typeface="+mj-ea"/>
              </a:rPr>
              <a:t>系统调用的执行过程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+mj-ea"/>
                <a:ea typeface="+mj-ea"/>
              </a:rPr>
              <a:t>图形用户界面</a:t>
            </a:r>
            <a:endParaRPr lang="en-US" altLang="zh-CN" sz="2800" dirty="0">
              <a:latin typeface="+mj-ea"/>
              <a:ea typeface="+mj-ea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3200" dirty="0">
              <a:ea typeface="楷体_GB2312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3200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3" descr="esedded">
            <a:extLst>
              <a:ext uri="{FF2B5EF4-FFF2-40B4-BE49-F238E27FC236}">
                <a16:creationId xmlns:a16="http://schemas.microsoft.com/office/drawing/2014/main" id="{4E5801DD-862E-4A14-B89B-A70E82DB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1">
            <a:extLst>
              <a:ext uri="{FF2B5EF4-FFF2-40B4-BE49-F238E27FC236}">
                <a16:creationId xmlns:a16="http://schemas.microsoft.com/office/drawing/2014/main" id="{F658AA1F-C043-4550-8F97-B4E13CA46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07963"/>
            <a:ext cx="178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1300163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  录</a:t>
            </a:r>
          </a:p>
        </p:txBody>
      </p:sp>
      <p:sp>
        <p:nvSpPr>
          <p:cNvPr id="24580" name="椭圆 24">
            <a:extLst>
              <a:ext uri="{FF2B5EF4-FFF2-40B4-BE49-F238E27FC236}">
                <a16:creationId xmlns:a16="http://schemas.microsoft.com/office/drawing/2014/main" id="{0C1AC036-03C5-40FE-9492-D3BDF4E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6" y="2022435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7F04E84F-CB45-488D-B980-1485248A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6" y="2948998"/>
            <a:ext cx="3876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系统调用</a:t>
            </a: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D05F4A7A-F30D-4770-BE6F-06DE41EC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3913936"/>
            <a:ext cx="3270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图形用户界面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1E74E056-9F4B-4CCA-A77B-03FCC2C3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4" y="2961698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7" name="椭圆 24">
            <a:extLst>
              <a:ext uri="{FF2B5EF4-FFF2-40B4-BE49-F238E27FC236}">
                <a16:creationId xmlns:a16="http://schemas.microsoft.com/office/drawing/2014/main" id="{2A8F8DF6-2A13-4C34-AF91-151B0023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6" y="2961698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B64829D-CECB-444A-9523-8ECCD196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4" y="3935707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9" name="椭圆 24">
            <a:extLst>
              <a:ext uri="{FF2B5EF4-FFF2-40B4-BE49-F238E27FC236}">
                <a16:creationId xmlns:a16="http://schemas.microsoft.com/office/drawing/2014/main" id="{AE02257C-874E-46E5-9579-58EAF4FF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6" y="3935707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74A8E81-22AC-4A61-9FAA-2B50AE74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1" y="2008148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C19901AF-D20B-47D1-8D95-44C4B2897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2000210"/>
            <a:ext cx="3349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联机命令接口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E8056216-69EF-4EA5-BDA3-205DAD1FA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278" y="277018"/>
            <a:ext cx="6008688" cy="969963"/>
          </a:xfrm>
        </p:spPr>
        <p:txBody>
          <a:bodyPr/>
          <a:lstStyle/>
          <a:p>
            <a:pPr eaLnBrk="1" hangingPunct="1"/>
            <a:r>
              <a:rPr lang="en-US" altLang="zh-CN" dirty="0"/>
              <a:t>8.1    </a:t>
            </a:r>
            <a:r>
              <a:rPr lang="zh-CN" altLang="en-US" dirty="0"/>
              <a:t>联机命令接口 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B99EC103-B6AE-4FDD-B660-BFE45337D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193" y="145721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命令格式</a:t>
            </a:r>
          </a:p>
          <a:p>
            <a:pPr lvl="1" eaLnBrk="1" hangingPunct="1"/>
            <a:r>
              <a:rPr lang="zh-CN" altLang="en-US" dirty="0"/>
              <a:t>联接命令接口：分时系统中 </a:t>
            </a:r>
          </a:p>
          <a:p>
            <a:pPr lvl="1" eaLnBrk="1" hangingPunct="1"/>
            <a:r>
              <a:rPr lang="zh-CN" altLang="en-US" dirty="0"/>
              <a:t>脱机命令接口：批处理系统中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/>
              <a:t>作业控制命令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>
            <a:extLst>
              <a:ext uri="{FF2B5EF4-FFF2-40B4-BE49-F238E27FC236}">
                <a16:creationId xmlns:a16="http://schemas.microsoft.com/office/drawing/2014/main" id="{39FA0C8C-A593-4306-ADCC-8102DDB25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398" y="1506020"/>
            <a:ext cx="7277100" cy="5759450"/>
          </a:xfrm>
        </p:spPr>
        <p:txBody>
          <a:bodyPr/>
          <a:lstStyle/>
          <a:p>
            <a:pPr eaLnBrk="1" hangingPunct="1"/>
            <a:r>
              <a:rPr lang="zh-CN" altLang="en-US" dirty="0"/>
              <a:t>联机命令的类型 </a:t>
            </a:r>
          </a:p>
          <a:p>
            <a:pPr lvl="1" eaLnBrk="1" hangingPunct="1"/>
            <a:r>
              <a:rPr lang="zh-CN" altLang="en-US" dirty="0"/>
              <a:t>系统访问类 </a:t>
            </a:r>
          </a:p>
          <a:p>
            <a:pPr lvl="1" eaLnBrk="1" hangingPunct="1"/>
            <a:r>
              <a:rPr lang="zh-CN" altLang="en-US" dirty="0"/>
              <a:t>磁盘操作类 </a:t>
            </a:r>
          </a:p>
          <a:p>
            <a:pPr lvl="1" eaLnBrk="1" hangingPunct="1"/>
            <a:r>
              <a:rPr lang="zh-CN" altLang="en-US" dirty="0"/>
              <a:t>文件操作类 </a:t>
            </a:r>
          </a:p>
          <a:p>
            <a:pPr lvl="1" eaLnBrk="1" hangingPunct="1"/>
            <a:r>
              <a:rPr lang="zh-CN" altLang="en-US" dirty="0"/>
              <a:t>目录操作类 </a:t>
            </a:r>
          </a:p>
          <a:p>
            <a:pPr lvl="1" eaLnBrk="1" hangingPunct="1"/>
            <a:r>
              <a:rPr lang="zh-CN" altLang="en-US" dirty="0"/>
              <a:t>通信类 </a:t>
            </a:r>
          </a:p>
          <a:p>
            <a:pPr lvl="1" eaLnBrk="1" hangingPunct="1"/>
            <a:r>
              <a:rPr lang="zh-CN" altLang="en-US" dirty="0"/>
              <a:t>其他命令 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4A5D4F-AD20-4201-9C7B-C888FFF0C61D}"/>
              </a:ext>
            </a:extLst>
          </p:cNvPr>
          <p:cNvSpPr/>
          <p:nvPr/>
        </p:nvSpPr>
        <p:spPr>
          <a:xfrm>
            <a:off x="1729180" y="187930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8.1    </a:t>
            </a:r>
            <a:r>
              <a:rPr kumimoji="0"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联机命令接口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7D211724-04D7-47D6-9644-91751A5DB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946" y="1314450"/>
            <a:ext cx="7205662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终端处理程序：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接收用户从终端上打入的字符；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字符缓冲，暂存所接收的字符；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回送显示；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屏幕编辑；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特殊字符处理。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命令解释程序：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命令解释程序的作用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命令解释程序的组成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命令解释程序的工作流程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4135EA-5A7E-4526-9290-AD6A6BD4FE97}"/>
              </a:ext>
            </a:extLst>
          </p:cNvPr>
          <p:cNvSpPr/>
          <p:nvPr/>
        </p:nvSpPr>
        <p:spPr>
          <a:xfrm>
            <a:off x="1677809" y="19820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8.1    </a:t>
            </a:r>
            <a:r>
              <a:rPr kumimoji="0"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联机命令接口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65E3EF2A-D482-4712-AC31-85DA574D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  </a:t>
            </a:r>
            <a:r>
              <a:rPr lang="zh-CN" altLang="en-US" dirty="0"/>
              <a:t>程序接口（系统调用）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FAA1775-B9D2-43B4-93FD-A557B3CFF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41438"/>
            <a:ext cx="7046912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系统调用的基本概念：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系统调用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是为用户程序在执行过程中访问系统资源而设置的一组广义指令，以过程的形式提供。应用程序通过系统调用实现与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的通信，获得其服务。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运行在不同的系统状态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通过软中断进入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返回问题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>
            <a:extLst>
              <a:ext uri="{FF2B5EF4-FFF2-40B4-BE49-F238E27FC236}">
                <a16:creationId xmlns:a16="http://schemas.microsoft.com/office/drawing/2014/main" id="{F955D276-E718-4DB1-9F18-59DF357EE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108" y="1494497"/>
            <a:ext cx="7421562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系统调用的类型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进程控制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创建新进程（</a:t>
            </a:r>
            <a:r>
              <a:rPr lang="en-US" altLang="zh-CN" sz="2400" dirty="0"/>
              <a:t>fork</a:t>
            </a:r>
            <a:r>
              <a:rPr lang="zh-CN" altLang="en-US" sz="2400" dirty="0"/>
              <a:t>）、结束进程（</a:t>
            </a:r>
            <a:r>
              <a:rPr lang="en-US" altLang="zh-CN" sz="2400" dirty="0"/>
              <a:t>exit</a:t>
            </a:r>
            <a:r>
              <a:rPr lang="zh-CN" altLang="en-US" sz="2400" dirty="0"/>
              <a:t>）、等待子进程结束（</a:t>
            </a:r>
            <a:r>
              <a:rPr lang="en-US" altLang="zh-CN" sz="2400" dirty="0"/>
              <a:t>wait</a:t>
            </a:r>
            <a:r>
              <a:rPr lang="zh-CN" altLang="en-US" sz="2400" dirty="0"/>
              <a:t>）、执行一个文件（</a:t>
            </a:r>
            <a:r>
              <a:rPr lang="en-US" altLang="zh-CN" sz="2400" dirty="0"/>
              <a:t>exec</a:t>
            </a:r>
            <a:r>
              <a:rPr lang="zh-CN" altLang="en-US" sz="2400" dirty="0"/>
              <a:t>）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文件操纵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创建文件（</a:t>
            </a:r>
            <a:r>
              <a:rPr lang="en-US" altLang="zh-CN" sz="2400" dirty="0" err="1"/>
              <a:t>creat</a:t>
            </a:r>
            <a:r>
              <a:rPr lang="zh-CN" altLang="en-US" sz="2400" dirty="0"/>
              <a:t>）、打开文件（</a:t>
            </a:r>
            <a:r>
              <a:rPr lang="en-US" altLang="zh-CN" sz="2400" dirty="0"/>
              <a:t>open</a:t>
            </a:r>
            <a:r>
              <a:rPr lang="zh-CN" altLang="en-US" sz="2400" dirty="0"/>
              <a:t>）、关闭文件（</a:t>
            </a:r>
            <a:r>
              <a:rPr lang="en-US" altLang="zh-CN" sz="2400" dirty="0"/>
              <a:t>close</a:t>
            </a:r>
            <a:r>
              <a:rPr lang="zh-CN" altLang="en-US" sz="2400" dirty="0"/>
              <a:t>）、读文件（</a:t>
            </a:r>
            <a:r>
              <a:rPr lang="en-US" altLang="zh-CN" sz="2400" dirty="0"/>
              <a:t>read</a:t>
            </a:r>
            <a:r>
              <a:rPr lang="zh-CN" altLang="en-US" sz="2400" dirty="0"/>
              <a:t>）、写文件（</a:t>
            </a:r>
            <a:r>
              <a:rPr lang="en-US" altLang="zh-CN" sz="2400" dirty="0"/>
              <a:t>write</a:t>
            </a:r>
            <a:r>
              <a:rPr lang="zh-CN" altLang="en-US" sz="2400" dirty="0"/>
              <a:t>）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进程通信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获得消息队列（</a:t>
            </a:r>
            <a:r>
              <a:rPr lang="en-US" altLang="zh-CN" sz="2400" dirty="0" err="1"/>
              <a:t>msgget</a:t>
            </a:r>
            <a:r>
              <a:rPr lang="zh-CN" altLang="en-US" sz="2400" dirty="0"/>
              <a:t>）、发送消息（</a:t>
            </a:r>
            <a:r>
              <a:rPr lang="en-US" altLang="zh-CN" sz="2400" dirty="0" err="1"/>
              <a:t>msgsend</a:t>
            </a:r>
            <a:r>
              <a:rPr lang="zh-CN" altLang="en-US" sz="2400" dirty="0"/>
              <a:t>）、接受消息（</a:t>
            </a:r>
            <a:r>
              <a:rPr lang="en-US" altLang="zh-CN" sz="2400" dirty="0" err="1"/>
              <a:t>msgrcv</a:t>
            </a:r>
            <a:r>
              <a:rPr lang="zh-CN" altLang="en-US" sz="2400" dirty="0"/>
              <a:t>）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信息维护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设置时间（</a:t>
            </a:r>
            <a:r>
              <a:rPr lang="en-US" altLang="zh-CN" sz="2400" dirty="0" err="1"/>
              <a:t>stime</a:t>
            </a:r>
            <a:r>
              <a:rPr lang="zh-CN" altLang="en-US" sz="2400" dirty="0"/>
              <a:t>）、获得时间（</a:t>
            </a:r>
            <a:r>
              <a:rPr lang="en-US" altLang="zh-CN" sz="2400" dirty="0"/>
              <a:t>time</a:t>
            </a:r>
            <a:r>
              <a:rPr lang="zh-CN" altLang="en-US" sz="2400" dirty="0"/>
              <a:t>）、获得进程和子进程时间（</a:t>
            </a:r>
            <a:r>
              <a:rPr lang="en-US" altLang="zh-CN" sz="2400" dirty="0"/>
              <a:t>times</a:t>
            </a:r>
            <a:r>
              <a:rPr lang="zh-CN" altLang="en-US" sz="2400" dirty="0"/>
              <a:t>）、设置文件访问和修改时间（</a:t>
            </a:r>
            <a:r>
              <a:rPr lang="en-US" altLang="zh-CN" sz="2400" dirty="0" err="1"/>
              <a:t>Utime</a:t>
            </a:r>
            <a:r>
              <a:rPr lang="zh-CN" altLang="en-US" sz="2400" dirty="0"/>
              <a:t>）、获得当前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系统的名称（</a:t>
            </a:r>
            <a:r>
              <a:rPr lang="en-US" altLang="zh-CN" sz="2400" dirty="0" err="1"/>
              <a:t>Uname</a:t>
            </a:r>
            <a:r>
              <a:rPr lang="zh-CN" altLang="en-US" sz="2400" dirty="0"/>
              <a:t>）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9107D0-8E3F-408B-A824-DF4B35B1028A}"/>
              </a:ext>
            </a:extLst>
          </p:cNvPr>
          <p:cNvSpPr/>
          <p:nvPr/>
        </p:nvSpPr>
        <p:spPr>
          <a:xfrm>
            <a:off x="1268859" y="157466"/>
            <a:ext cx="55737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8.2  </a:t>
            </a:r>
            <a:r>
              <a:rPr kumimoji="0"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程序接口（系统调用）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FD2C2ABE-EF61-46AB-B026-CBF5850E6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zh-CN" b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B56FEC3-2B79-4B75-B2D8-CA13C8D99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0">
                <a:latin typeface="Arial" panose="020B0604020202020204" pitchFamily="34" charset="0"/>
                <a:ea typeface="黑体" panose="02010609060101010101" pitchFamily="49" charset="-122"/>
              </a:rPr>
              <a:t>系统调用的实现</a:t>
            </a:r>
          </a:p>
        </p:txBody>
      </p:sp>
      <p:pic>
        <p:nvPicPr>
          <p:cNvPr id="9222" name="Picture 5">
            <a:extLst>
              <a:ext uri="{FF2B5EF4-FFF2-40B4-BE49-F238E27FC236}">
                <a16:creationId xmlns:a16="http://schemas.microsoft.com/office/drawing/2014/main" id="{2F927AD4-5C01-44F3-A122-FE1FBC26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60575"/>
            <a:ext cx="68961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A8621C7-14FC-408B-9451-7966A8234E1F}"/>
              </a:ext>
            </a:extLst>
          </p:cNvPr>
          <p:cNvSpPr/>
          <p:nvPr/>
        </p:nvSpPr>
        <p:spPr>
          <a:xfrm>
            <a:off x="1187449" y="180499"/>
            <a:ext cx="5377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8.2  </a:t>
            </a:r>
            <a:r>
              <a:rPr kumimoji="0"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程序接口（系统调用）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FB0C08F6-DF8F-4A87-A6E0-03E22A52A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796" y="196297"/>
            <a:ext cx="7793037" cy="795337"/>
          </a:xfrm>
        </p:spPr>
        <p:txBody>
          <a:bodyPr/>
          <a:lstStyle/>
          <a:p>
            <a:pPr eaLnBrk="1" hangingPunct="1"/>
            <a:r>
              <a:rPr lang="en-US" altLang="zh-CN" dirty="0"/>
              <a:t>8.3   </a:t>
            </a:r>
            <a:r>
              <a:rPr lang="zh-CN" altLang="en-US" dirty="0"/>
              <a:t>图形用户接口 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202C0E2-DA14-4C25-AB20-338468EEE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628775"/>
            <a:ext cx="7046912" cy="450373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图形用户接口元素</a:t>
            </a:r>
          </a:p>
          <a:p>
            <a:pPr lvl="1" eaLnBrk="1" hangingPunct="1"/>
            <a:r>
              <a:rPr lang="zh-CN" altLang="en-US" sz="2800" dirty="0"/>
              <a:t>窗口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/>
              <a:t>用户与应用程序的接口，一个窗口代表有一个任务在执行。</a:t>
            </a:r>
          </a:p>
          <a:p>
            <a:pPr lvl="1" eaLnBrk="1" hangingPunct="1"/>
            <a:r>
              <a:rPr lang="zh-CN" altLang="en-US" sz="2800" dirty="0"/>
              <a:t>图标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/>
              <a:t>图形用户接口中的一个重要元素，代表一个应用程序或文件</a:t>
            </a:r>
          </a:p>
          <a:p>
            <a:pPr lvl="1" eaLnBrk="1" hangingPunct="1"/>
            <a:r>
              <a:rPr lang="zh-CN" altLang="en-US" sz="2800" dirty="0"/>
              <a:t>菜单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/>
              <a:t>提供用户对应用程序所能执行的各种操作</a:t>
            </a:r>
          </a:p>
          <a:p>
            <a:pPr lvl="1" eaLnBrk="1" hangingPunct="1"/>
            <a:r>
              <a:rPr lang="zh-CN" altLang="en-US" sz="2800" dirty="0"/>
              <a:t>对话框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26620</TotalTime>
  <Words>441</Words>
  <Application>Microsoft Office PowerPoint</Application>
  <PresentationFormat>全屏显示(4:3)</PresentationFormat>
  <Paragraphs>65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 Unicode MS</vt:lpstr>
      <vt:lpstr>HY강B</vt:lpstr>
      <vt:lpstr>黑体</vt:lpstr>
      <vt:lpstr>隶书</vt:lpstr>
      <vt:lpstr>宋体</vt:lpstr>
      <vt:lpstr>微软雅黑</vt:lpstr>
      <vt:lpstr>Arial</vt:lpstr>
      <vt:lpstr>Tahoma</vt:lpstr>
      <vt:lpstr>Times New Roman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PowerPoint 演示文稿</vt:lpstr>
      <vt:lpstr>PowerPoint 演示文稿</vt:lpstr>
      <vt:lpstr>8.1    联机命令接口 </vt:lpstr>
      <vt:lpstr>PowerPoint 演示文稿</vt:lpstr>
      <vt:lpstr>PowerPoint 演示文稿</vt:lpstr>
      <vt:lpstr>8.2  程序接口（系统调用） </vt:lpstr>
      <vt:lpstr>PowerPoint 演示文稿</vt:lpstr>
      <vt:lpstr> </vt:lpstr>
      <vt:lpstr>8.3   图形用户接口 </vt:lpstr>
      <vt:lpstr>PowerPoint 演示文稿</vt:lpstr>
      <vt:lpstr>本章重点</vt:lpstr>
    </vt:vector>
  </TitlesOfParts>
  <Company>잡코리아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캠퍼스몬</dc:creator>
  <cp:lastModifiedBy>x h</cp:lastModifiedBy>
  <cp:revision>594</cp:revision>
  <dcterms:created xsi:type="dcterms:W3CDTF">2005-12-31T15:41:19Z</dcterms:created>
  <dcterms:modified xsi:type="dcterms:W3CDTF">2019-10-31T06:28:37Z</dcterms:modified>
</cp:coreProperties>
</file>