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9"/>
  </p:notesMasterIdLst>
  <p:handoutMasterIdLst>
    <p:handoutMasterId r:id="rId190"/>
  </p:handoutMasterIdLst>
  <p:sldIdLst>
    <p:sldId id="257" r:id="rId2"/>
    <p:sldId id="258" r:id="rId3"/>
    <p:sldId id="259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96" r:id="rId18"/>
    <p:sldId id="278" r:id="rId19"/>
    <p:sldId id="28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477" r:id="rId30"/>
    <p:sldId id="307" r:id="rId31"/>
    <p:sldId id="309" r:id="rId32"/>
    <p:sldId id="310" r:id="rId33"/>
    <p:sldId id="311" r:id="rId34"/>
    <p:sldId id="312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493" r:id="rId73"/>
    <p:sldId id="494" r:id="rId74"/>
    <p:sldId id="495" r:id="rId75"/>
    <p:sldId id="496" r:id="rId76"/>
    <p:sldId id="497" r:id="rId77"/>
    <p:sldId id="498" r:id="rId78"/>
    <p:sldId id="499" r:id="rId79"/>
    <p:sldId id="500" r:id="rId80"/>
    <p:sldId id="501" r:id="rId81"/>
    <p:sldId id="502" r:id="rId82"/>
    <p:sldId id="503" r:id="rId83"/>
    <p:sldId id="504" r:id="rId84"/>
    <p:sldId id="505" r:id="rId85"/>
    <p:sldId id="506" r:id="rId86"/>
    <p:sldId id="507" r:id="rId87"/>
    <p:sldId id="508" r:id="rId88"/>
    <p:sldId id="509" r:id="rId89"/>
    <p:sldId id="510" r:id="rId90"/>
    <p:sldId id="511" r:id="rId91"/>
    <p:sldId id="512" r:id="rId92"/>
    <p:sldId id="513" r:id="rId93"/>
    <p:sldId id="514" r:id="rId94"/>
    <p:sldId id="515" r:id="rId95"/>
    <p:sldId id="516" r:id="rId96"/>
    <p:sldId id="517" r:id="rId97"/>
    <p:sldId id="518" r:id="rId98"/>
    <p:sldId id="519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356" r:id="rId116"/>
    <p:sldId id="357" r:id="rId117"/>
    <p:sldId id="358" r:id="rId118"/>
    <p:sldId id="359" r:id="rId119"/>
    <p:sldId id="360" r:id="rId120"/>
    <p:sldId id="361" r:id="rId121"/>
    <p:sldId id="362" r:id="rId122"/>
    <p:sldId id="363" r:id="rId123"/>
    <p:sldId id="364" r:id="rId124"/>
    <p:sldId id="365" r:id="rId125"/>
    <p:sldId id="394" r:id="rId126"/>
    <p:sldId id="395" r:id="rId127"/>
    <p:sldId id="396" r:id="rId128"/>
    <p:sldId id="397" r:id="rId129"/>
    <p:sldId id="398" r:id="rId130"/>
    <p:sldId id="399" r:id="rId131"/>
    <p:sldId id="400" r:id="rId132"/>
    <p:sldId id="401" r:id="rId133"/>
    <p:sldId id="402" r:id="rId134"/>
    <p:sldId id="403" r:id="rId135"/>
    <p:sldId id="404" r:id="rId136"/>
    <p:sldId id="405" r:id="rId137"/>
    <p:sldId id="406" r:id="rId138"/>
    <p:sldId id="407" r:id="rId139"/>
    <p:sldId id="408" r:id="rId140"/>
    <p:sldId id="409" r:id="rId141"/>
    <p:sldId id="410" r:id="rId142"/>
    <p:sldId id="411" r:id="rId143"/>
    <p:sldId id="412" r:id="rId144"/>
    <p:sldId id="413" r:id="rId145"/>
    <p:sldId id="414" r:id="rId146"/>
    <p:sldId id="415" r:id="rId147"/>
    <p:sldId id="416" r:id="rId148"/>
    <p:sldId id="417" r:id="rId149"/>
    <p:sldId id="419" r:id="rId150"/>
    <p:sldId id="421" r:id="rId151"/>
    <p:sldId id="422" r:id="rId152"/>
    <p:sldId id="423" r:id="rId153"/>
    <p:sldId id="424" r:id="rId154"/>
    <p:sldId id="425" r:id="rId155"/>
    <p:sldId id="426" r:id="rId156"/>
    <p:sldId id="427" r:id="rId157"/>
    <p:sldId id="428" r:id="rId158"/>
    <p:sldId id="429" r:id="rId159"/>
    <p:sldId id="430" r:id="rId160"/>
    <p:sldId id="431" r:id="rId161"/>
    <p:sldId id="432" r:id="rId162"/>
    <p:sldId id="433" r:id="rId163"/>
    <p:sldId id="434" r:id="rId164"/>
    <p:sldId id="435" r:id="rId165"/>
    <p:sldId id="436" r:id="rId166"/>
    <p:sldId id="437" r:id="rId167"/>
    <p:sldId id="438" r:id="rId168"/>
    <p:sldId id="439" r:id="rId169"/>
    <p:sldId id="440" r:id="rId170"/>
    <p:sldId id="520" r:id="rId171"/>
    <p:sldId id="521" r:id="rId172"/>
    <p:sldId id="441" r:id="rId173"/>
    <p:sldId id="442" r:id="rId174"/>
    <p:sldId id="443" r:id="rId175"/>
    <p:sldId id="444" r:id="rId176"/>
    <p:sldId id="445" r:id="rId177"/>
    <p:sldId id="446" r:id="rId178"/>
    <p:sldId id="447" r:id="rId179"/>
    <p:sldId id="448" r:id="rId180"/>
    <p:sldId id="449" r:id="rId181"/>
    <p:sldId id="450" r:id="rId182"/>
    <p:sldId id="451" r:id="rId183"/>
    <p:sldId id="452" r:id="rId184"/>
    <p:sldId id="453" r:id="rId185"/>
    <p:sldId id="454" r:id="rId186"/>
    <p:sldId id="455" r:id="rId187"/>
    <p:sldId id="456" r:id="rId1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FA0"/>
    <a:srgbClr val="FF3300"/>
    <a:srgbClr val="000099"/>
    <a:srgbClr val="FDFBFB"/>
    <a:srgbClr val="3333FF"/>
    <a:srgbClr val="F0D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49" autoAdjust="0"/>
  </p:normalViewPr>
  <p:slideViewPr>
    <p:cSldViewPr>
      <p:cViewPr>
        <p:scale>
          <a:sx n="66" d="100"/>
          <a:sy n="66" d="100"/>
        </p:scale>
        <p:origin x="-150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8"/>
    </p:cViewPr>
  </p:sorterViewPr>
  <p:notesViewPr>
    <p:cSldViewPr>
      <p:cViewPr varScale="1">
        <p:scale>
          <a:sx n="34" d="100"/>
          <a:sy n="34" d="100"/>
        </p:scale>
        <p:origin x="-1142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02BA24E-34B5-4680-A81D-B0CFC53936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00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81765BA-7588-4D7A-83F0-600A412DA3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913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33D91-E34C-45C0-A9E8-3078CAAF83FF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D67D9F-F343-4A6E-934F-4BE9EF850665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F86B02-129E-4313-8B49-C5ECC3C191B6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0AB6C1-DD4D-4B8C-B23B-EE48257F3113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6E42D6-DA6A-4B55-99A9-AF71339FF15C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E3F273E-81EA-4AC6-9191-3BE41F0599F0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79C223-A4C0-4240-95D0-DED92096FDD1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1807C0-BBB8-47C6-899F-1AD926050448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504AEE-B974-4C28-87AC-6A7ED2CB94DA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D09723-2335-4C6C-8C78-AB6A00A3051F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C7E17C-0D68-42B5-B823-F78FB759FA99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43740E-A48D-435D-9F51-1CD08987E077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AED2CC-674E-4B95-AC95-4BEA188FC9D6}" type="slidenum">
              <a:rPr lang="zh-CN" altLang="en-US" smtClean="0"/>
              <a:pPr/>
              <a:t>54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A0ECBF-E6BE-42F8-BB62-F266D01BD1A1}" type="slidenum">
              <a:rPr lang="zh-CN" altLang="en-US" smtClean="0"/>
              <a:pPr/>
              <a:t>55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E6DB0D-EF38-43A9-AF21-47D3840BEE6E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1969C6-0613-4324-A89C-B39949C50649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CF1B39-D1B8-4A2A-9DB1-12A4721890ED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58E882-0AA3-4EC1-851C-D1AFC77E47B7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062384-2DA3-459C-B796-A5BF2578992F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AC9171-0F27-49CA-A942-E6C23E5F870A}" type="slidenum">
              <a:rPr lang="zh-CN" altLang="en-US" smtClean="0"/>
              <a:pPr/>
              <a:t>66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2BED9C-4F85-4291-A473-2A8D76327D7F}" type="slidenum">
              <a:rPr lang="zh-CN" altLang="en-US" smtClean="0"/>
              <a:pPr/>
              <a:t>68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F5B22F9-E9F9-44E6-B3A8-A815BBE2A99E}" type="slidenum">
              <a:rPr lang="zh-CN" altLang="en-US" smtClean="0"/>
              <a:pPr/>
              <a:t>70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94B080-E62E-4A78-BBF8-BF155CD72771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63EA2B-CC3B-4BF5-9486-213E1ADB0F88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6ABE85-D4CB-49CE-A7DE-7D81119E07D0}" type="slidenum">
              <a:rPr lang="zh-CN" altLang="en-US" smtClean="0"/>
              <a:pPr/>
              <a:t>73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79ECA5-507F-4B14-B224-DB46AC21D798}" type="slidenum">
              <a:rPr lang="zh-CN" altLang="en-US" smtClean="0"/>
              <a:pPr/>
              <a:t>77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01D6A4-E55B-426B-9E8C-8E0183265D0E}" type="slidenum">
              <a:rPr lang="zh-CN" altLang="en-US" smtClean="0"/>
              <a:pPr/>
              <a:t>78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8477D8-2EA2-4D49-8598-ED00BFFB5764}" type="slidenum">
              <a:rPr lang="zh-CN" altLang="en-US" smtClean="0"/>
              <a:pPr/>
              <a:t>79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4B5584-21EF-453D-A270-7795DCAD901C}" type="slidenum">
              <a:rPr lang="zh-CN" altLang="en-US" smtClean="0"/>
              <a:pPr/>
              <a:t>80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27D7B8-7ED1-4E02-AD30-6B5C4139B3AB}" type="slidenum">
              <a:rPr lang="zh-CN" altLang="en-US" smtClean="0"/>
              <a:pPr/>
              <a:t>81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13D829-9C64-4E1F-BC62-C1539ACFD38A}" type="slidenum">
              <a:rPr lang="zh-CN" altLang="en-US" smtClean="0"/>
              <a:pPr/>
              <a:t>82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470375-BA8A-4705-87A9-4829B84DC2AB}" type="slidenum">
              <a:rPr lang="zh-CN" altLang="en-US" smtClean="0"/>
              <a:pPr/>
              <a:t>83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52DB7B-5CCE-4924-96A9-8FCF6A87C914}" type="slidenum">
              <a:rPr lang="zh-CN" altLang="en-US" smtClean="0"/>
              <a:pPr/>
              <a:t>84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8D0152-6C57-42F9-A4D1-E2E5A7EDEC30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89804E-75E0-44C3-B495-522A05A837BF}" type="slidenum">
              <a:rPr lang="zh-CN" altLang="en-US" smtClean="0"/>
              <a:pPr/>
              <a:t>85</a:t>
            </a:fld>
            <a:endParaRPr lang="en-US" altLang="zh-CN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8FBABE-0B85-4A55-97DD-F91635464130}" type="slidenum">
              <a:rPr lang="zh-CN" altLang="en-US" smtClean="0"/>
              <a:pPr/>
              <a:t>86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ACD71A-B43F-432F-AE78-B01D9A29FAE9}" type="slidenum">
              <a:rPr lang="zh-CN" altLang="en-US" smtClean="0"/>
              <a:pPr/>
              <a:t>87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82FD57D-F54A-4B2F-AF51-EA1201D3285D}" type="slidenum">
              <a:rPr lang="zh-CN" altLang="en-US" smtClean="0"/>
              <a:pPr/>
              <a:t>88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B2910D-8F22-4643-BD20-A39629EB902E}" type="slidenum">
              <a:rPr lang="zh-CN" altLang="en-US" smtClean="0"/>
              <a:pPr/>
              <a:t>89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9B54D4E-F639-4428-9C83-AD351506302A}" type="slidenum">
              <a:rPr lang="zh-CN" altLang="en-US" smtClean="0"/>
              <a:pPr/>
              <a:t>90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CEB6F9-1B53-4FA1-81E3-4A7B41D73BA2}" type="slidenum">
              <a:rPr lang="zh-CN" altLang="en-US" smtClean="0"/>
              <a:pPr/>
              <a:t>91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21E37A-6B9B-490A-824F-1AA7457BEF3C}" type="slidenum">
              <a:rPr lang="zh-CN" altLang="en-US" smtClean="0"/>
              <a:pPr/>
              <a:t>93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9DD62C-702D-4EFD-9337-2ABDC3B42411}" type="slidenum">
              <a:rPr lang="zh-CN" altLang="en-US" smtClean="0"/>
              <a:pPr/>
              <a:t>94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76A563-C553-45E8-8283-4B3453DCFC24}" type="slidenum">
              <a:rPr lang="zh-CN" altLang="en-US" smtClean="0"/>
              <a:pPr/>
              <a:t>95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76A0068-40B1-4083-8AFD-EEF025203251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599F76-4F0C-4184-8A51-637B399A4EF9}" type="slidenum">
              <a:rPr lang="zh-CN" altLang="en-US" smtClean="0"/>
              <a:pPr/>
              <a:t>96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D4B1D1-24BB-4FA7-9CC4-DC4460C24AE7}" type="slidenum">
              <a:rPr lang="zh-CN" altLang="en-US" smtClean="0"/>
              <a:pPr/>
              <a:t>97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5B06F5-BF31-46E3-8CD4-8FD610E63DE2}" type="slidenum">
              <a:rPr lang="zh-CN" altLang="en-US" smtClean="0"/>
              <a:pPr/>
              <a:t>98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2FCD3D-B95D-4ACF-9298-6DA41F2C8199}" type="slidenum">
              <a:rPr lang="en-US" altLang="zh-CN" smtClean="0"/>
              <a:pPr/>
              <a:t>125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CDECB4-0084-4FBD-954A-D007933BA36D}" type="slidenum">
              <a:rPr lang="en-US" altLang="zh-CN" smtClean="0"/>
              <a:pPr/>
              <a:t>186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E845AA-887D-4637-A916-E9C92886F1FA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E845AA-887D-4637-A916-E9C92886F1FA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043DA9-256D-44AB-9EC3-B5291BD79343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4B9F1F-BC73-4AB9-A096-CDC96FF723BC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77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242322-9261-40AF-A33C-FDDD135E2D0B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6C3CA3-0152-4237-A7BA-1C3EC9C81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FE693-E989-4AFD-87C8-B2DB52291DCE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D629E-0552-4616-87EE-53456B2C368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548C-94BC-4669-BE11-004C27F68889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2D719-5A69-45B8-8174-C3496C66175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4B65-87C8-4FE2-A15D-07F97C294CCA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776B6-8469-4412-8058-B867A16EAFC8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F587F-B3EE-4035-A1A4-08F71667676B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66C80-FEEF-482B-A0ED-D4627EB27F3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5BC78-BB26-4CA1-8FE1-8DED6BBE4B8C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1B8AE-AA12-46A2-8FA4-98A96E3A523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A7D9B-06B7-4173-AFE3-31E2F958CEA8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8827E-5DA7-4FAE-9BE7-449AC6A3982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AE27-78C5-43AA-AD98-F7DEDE97FD72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5314C-4210-4981-AC7E-9AF60FA08F6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D1753-8515-48B7-9115-E9CDE4DA8FE5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D8094-A961-45AD-8EAA-F0A17D23BA6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8065-77F9-42EA-A00F-F18BA37B19A3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86618-9406-4DAB-B6B6-89FE25A79B1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458E5-6265-484F-9CA2-0A93B4133FA2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D456C-BD1F-498D-870C-75D9D96FF58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6357-476B-4B97-B79A-0644450E8838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8438F-E605-472F-ACB7-0E1D80D1E41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6675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676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66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fld id="{7C2745D2-7452-458A-B56D-8D09F298A439}" type="datetime1">
              <a:rPr lang="zh-CN" altLang="en-US"/>
              <a:pPr>
                <a:defRPr/>
              </a:pPr>
              <a:t>2019-03-18</a:t>
            </a:fld>
            <a:endParaRPr lang="en-US" altLang="zh-CN"/>
          </a:p>
        </p:txBody>
      </p:sp>
      <p:sp>
        <p:nvSpPr>
          <p:cNvPr id="1566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 smtClean="0"/>
            </a:lvl1pPr>
          </a:lstStyle>
          <a:p>
            <a:pPr>
              <a:defRPr/>
            </a:pPr>
            <a:fld id="{78D2ED72-B86C-449D-AFBF-AA4456BE510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</a:t>
            </a:r>
            <a:r>
              <a:rPr lang="en-US" altLang="zh-CN" b="1">
                <a:solidFill>
                  <a:schemeClr val="tx2"/>
                </a:solidFill>
              </a:rPr>
              <a:t>28</a:t>
            </a: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0" y="1219200"/>
            <a:ext cx="38862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folHlink"/>
                </a:solidFill>
                <a:ea typeface="黑体" pitchFamily="49" charset="-122"/>
              </a:rPr>
              <a:t>本章主要讨论：</a:t>
            </a: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4267200" y="2133600"/>
            <a:ext cx="3429000" cy="2452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DFBFB"/>
                </a:solidFill>
                <a:ea typeface="黑体" pitchFamily="49" charset="-122"/>
              </a:rPr>
              <a:t>运算器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DFBFB"/>
                </a:solidFill>
                <a:ea typeface="黑体" pitchFamily="49" charset="-122"/>
              </a:rPr>
              <a:t>控制器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DFBFB"/>
                </a:solidFill>
                <a:ea typeface="黑体" pitchFamily="49" charset="-122"/>
              </a:rPr>
              <a:t>数据通路结构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与外部的连接</a:t>
            </a: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4191000" y="5791200"/>
            <a:ext cx="39624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指令的执行过程</a:t>
            </a:r>
          </a:p>
        </p:txBody>
      </p:sp>
      <p:sp>
        <p:nvSpPr>
          <p:cNvPr id="3078" name="Text Box 12"/>
          <p:cNvSpPr txBox="1">
            <a:spLocks noChangeArrowheads="1"/>
          </p:cNvSpPr>
          <p:nvPr/>
        </p:nvSpPr>
        <p:spPr bwMode="auto">
          <a:xfrm>
            <a:off x="1676400" y="2895600"/>
            <a:ext cx="28194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4000" b="1">
                <a:solidFill>
                  <a:srgbClr val="FDFBFB"/>
                </a:solidFill>
                <a:ea typeface="黑体" pitchFamily="49" charset="-122"/>
              </a:rPr>
              <a:t>组成</a:t>
            </a:r>
          </a:p>
        </p:txBody>
      </p:sp>
      <p:sp>
        <p:nvSpPr>
          <p:cNvPr id="3079" name="Text Box 13"/>
          <p:cNvSpPr txBox="1">
            <a:spLocks noChangeArrowheads="1"/>
          </p:cNvSpPr>
          <p:nvPr/>
        </p:nvSpPr>
        <p:spPr bwMode="auto">
          <a:xfrm>
            <a:off x="1676400" y="4953000"/>
            <a:ext cx="39624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4000" b="1">
                <a:solidFill>
                  <a:srgbClr val="FDFBFB"/>
                </a:solidFill>
                <a:ea typeface="黑体" pitchFamily="49" charset="-122"/>
              </a:rPr>
              <a:t>工作原理</a:t>
            </a:r>
          </a:p>
        </p:txBody>
      </p:sp>
      <p:sp>
        <p:nvSpPr>
          <p:cNvPr id="3080" name="AutoShape 14"/>
          <p:cNvSpPr>
            <a:spLocks/>
          </p:cNvSpPr>
          <p:nvPr/>
        </p:nvSpPr>
        <p:spPr bwMode="auto">
          <a:xfrm>
            <a:off x="3810000" y="2286000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sq">
            <a:solidFill>
              <a:srgbClr val="FDFBFB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zh-CN" altLang="en-US">
              <a:solidFill>
                <a:srgbClr val="FDFBFB"/>
              </a:solidFill>
            </a:endParaRPr>
          </a:p>
        </p:txBody>
      </p:sp>
      <p:sp>
        <p:nvSpPr>
          <p:cNvPr id="3081" name="Line 15"/>
          <p:cNvSpPr>
            <a:spLocks noChangeShapeType="1"/>
          </p:cNvSpPr>
          <p:nvPr/>
        </p:nvSpPr>
        <p:spPr bwMode="auto">
          <a:xfrm>
            <a:off x="3429000" y="6172200"/>
            <a:ext cx="685800" cy="0"/>
          </a:xfrm>
          <a:prstGeom prst="line">
            <a:avLst/>
          </a:prstGeom>
          <a:noFill/>
          <a:ln w="28575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AutoShape 16"/>
          <p:cNvSpPr>
            <a:spLocks/>
          </p:cNvSpPr>
          <p:nvPr/>
        </p:nvSpPr>
        <p:spPr bwMode="auto">
          <a:xfrm>
            <a:off x="1295400" y="33528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76200" cap="sq">
            <a:solidFill>
              <a:srgbClr val="FDFBFB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CN" altLang="en-US" sz="3200">
              <a:solidFill>
                <a:srgbClr val="FDFBFB"/>
              </a:solidFill>
            </a:endParaRP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0" y="85725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400" b="1">
                <a:solidFill>
                  <a:srgbClr val="FDFB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第3章 </a:t>
            </a:r>
            <a:r>
              <a:rPr lang="en-US" altLang="zh-CN" sz="4400" b="1">
                <a:solidFill>
                  <a:srgbClr val="FDFB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4400" b="1">
                <a:solidFill>
                  <a:srgbClr val="FDFB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子系统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（6）地址寄存器</a:t>
            </a:r>
            <a:r>
              <a:rPr kumimoji="0" lang="en-US" altLang="zh-CN" sz="3200" b="1">
                <a:solidFill>
                  <a:schemeClr val="tx2"/>
                </a:solidFill>
              </a:rPr>
              <a:t>（MAR）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sz="3200" b="1">
                <a:solidFill>
                  <a:srgbClr val="3333FF"/>
                </a:solidFill>
              </a:rPr>
              <a:t> </a:t>
            </a:r>
            <a:r>
              <a:rPr kumimoji="0" lang="zh-CN" altLang="en-US" sz="3200" b="1">
                <a:solidFill>
                  <a:schemeClr val="folHlink"/>
                </a:solidFill>
                <a:latin typeface="宋体" pitchFamily="2" charset="-122"/>
              </a:rPr>
              <a:t>用途：</a:t>
            </a:r>
            <a:r>
              <a:rPr kumimoji="0" lang="en-US" altLang="zh-CN" sz="32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访问主存时，先要找到存储单元，因此设置地址寄存器来存放被访问单元的地址。从内存中读时，先将有效地址送入</a:t>
            </a:r>
            <a:r>
              <a:rPr kumimoji="0" lang="en-US" altLang="zh-CN" sz="3200" b="1">
                <a:solidFill>
                  <a:srgbClr val="FDFBFB"/>
                </a:solidFill>
                <a:latin typeface="宋体" pitchFamily="2" charset="-122"/>
              </a:rPr>
              <a:t>MAR。</a:t>
            </a:r>
            <a:endParaRPr kumimoji="0" lang="zh-CN" altLang="en-US" sz="3200" b="1">
              <a:solidFill>
                <a:srgbClr val="FDFBFB"/>
              </a:solidFill>
              <a:latin typeface="宋体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2743200"/>
            <a:ext cx="91440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（7）数据缓冲寄存器</a:t>
            </a:r>
            <a:r>
              <a:rPr kumimoji="0" lang="en-US" altLang="zh-CN" sz="3200" b="1">
                <a:solidFill>
                  <a:schemeClr val="tx2"/>
                </a:solidFill>
              </a:rPr>
              <a:t>（MBR）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sz="3200" b="1">
                <a:solidFill>
                  <a:schemeClr val="folHlink"/>
                </a:solidFill>
              </a:rPr>
              <a:t> </a:t>
            </a:r>
            <a:r>
              <a:rPr kumimoji="0" lang="zh-CN" altLang="en-US" sz="3200" b="1">
                <a:solidFill>
                  <a:schemeClr val="folHlink"/>
                </a:solidFill>
                <a:latin typeface="宋体" pitchFamily="2" charset="-122"/>
              </a:rPr>
              <a:t>用途：</a:t>
            </a: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存放</a:t>
            </a:r>
            <a:r>
              <a:rPr kumimoji="0" lang="en-US" altLang="zh-CN" sz="32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与主存之间交换的数据。无论是从主存读出的数据，还是写入主存的数据，都要经过</a:t>
            </a:r>
            <a:r>
              <a:rPr kumimoji="0" lang="en-US" altLang="zh-CN" sz="3200" b="1">
                <a:solidFill>
                  <a:srgbClr val="FDFBFB"/>
                </a:solidFill>
                <a:latin typeface="宋体" pitchFamily="2" charset="-122"/>
              </a:rPr>
              <a:t>MBR。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075"/>
          <p:cNvSpPr txBox="1">
            <a:spLocks noChangeArrowheads="1"/>
          </p:cNvSpPr>
          <p:nvPr/>
        </p:nvSpPr>
        <p:spPr bwMode="auto">
          <a:xfrm>
            <a:off x="219968" y="260648"/>
            <a:ext cx="406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smtClean="0">
                <a:ea typeface="黑体" pitchFamily="49" charset="-122"/>
              </a:rPr>
              <a:t> </a:t>
            </a:r>
            <a:r>
              <a:rPr lang="en-US" altLang="zh-CN" sz="3600" b="1" dirty="0">
                <a:ea typeface="黑体" pitchFamily="49" charset="-122"/>
              </a:rPr>
              <a:t>CPU</a:t>
            </a:r>
            <a:r>
              <a:rPr lang="zh-CN" altLang="en-US" sz="3600" b="1" dirty="0">
                <a:ea typeface="黑体" pitchFamily="49" charset="-122"/>
              </a:rPr>
              <a:t>设计步骤</a:t>
            </a:r>
          </a:p>
        </p:txBody>
      </p:sp>
      <p:sp>
        <p:nvSpPr>
          <p:cNvPr id="7172" name="Text Box 3076"/>
          <p:cNvSpPr txBox="1">
            <a:spLocks noChangeArrowheads="1"/>
          </p:cNvSpPr>
          <p:nvPr/>
        </p:nvSpPr>
        <p:spPr bwMode="auto">
          <a:xfrm>
            <a:off x="1524000" y="1447800"/>
            <a:ext cx="6477000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拟定指令系统</a:t>
            </a:r>
            <a:endParaRPr lang="en-US" altLang="zh-CN" sz="3600" b="1"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确定总体结构</a:t>
            </a:r>
            <a:endParaRPr lang="en-US" altLang="zh-CN" sz="3600" b="1"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安排时序</a:t>
            </a:r>
            <a:endParaRPr lang="en-US" altLang="zh-CN" sz="3600" b="1"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拟定指令流程和微命令序列。</a:t>
            </a:r>
            <a:endParaRPr lang="en-US" altLang="zh-CN" sz="3600" b="1"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形成控制逻辑</a:t>
            </a:r>
          </a:p>
        </p:txBody>
      </p:sp>
      <p:sp>
        <p:nvSpPr>
          <p:cNvPr id="7177" name="Line 3081"/>
          <p:cNvSpPr>
            <a:spLocks noChangeShapeType="1"/>
          </p:cNvSpPr>
          <p:nvPr/>
        </p:nvSpPr>
        <p:spPr bwMode="auto">
          <a:xfrm flipV="1">
            <a:off x="4419600" y="1371600"/>
            <a:ext cx="838200" cy="3048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Text Box 3082"/>
          <p:cNvSpPr txBox="1">
            <a:spLocks noChangeArrowheads="1"/>
          </p:cNvSpPr>
          <p:nvPr/>
        </p:nvSpPr>
        <p:spPr bwMode="auto">
          <a:xfrm>
            <a:off x="5029200" y="762000"/>
            <a:ext cx="312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格式、寻址方式、指令类型设置</a:t>
            </a:r>
          </a:p>
        </p:txBody>
      </p:sp>
      <p:sp>
        <p:nvSpPr>
          <p:cNvPr id="7179" name="Line 3083"/>
          <p:cNvSpPr>
            <a:spLocks noChangeShapeType="1"/>
          </p:cNvSpPr>
          <p:nvPr/>
        </p:nvSpPr>
        <p:spPr bwMode="auto">
          <a:xfrm flipV="1">
            <a:off x="4419600" y="2286000"/>
            <a:ext cx="838200" cy="1524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Text Box 3084"/>
          <p:cNvSpPr txBox="1">
            <a:spLocks noChangeArrowheads="1"/>
          </p:cNvSpPr>
          <p:nvPr/>
        </p:nvSpPr>
        <p:spPr bwMode="auto">
          <a:xfrm>
            <a:off x="5105400" y="1752600"/>
            <a:ext cx="2895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寄存器、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、数据通路设置</a:t>
            </a:r>
          </a:p>
        </p:txBody>
      </p:sp>
      <p:sp>
        <p:nvSpPr>
          <p:cNvPr id="7181" name="Line 3085"/>
          <p:cNvSpPr>
            <a:spLocks noChangeShapeType="1"/>
          </p:cNvSpPr>
          <p:nvPr/>
        </p:nvSpPr>
        <p:spPr bwMode="auto">
          <a:xfrm flipV="1">
            <a:off x="3429000" y="3048000"/>
            <a:ext cx="838200" cy="3048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Text Box 3086"/>
          <p:cNvSpPr txBox="1">
            <a:spLocks noChangeArrowheads="1"/>
          </p:cNvSpPr>
          <p:nvPr/>
        </p:nvSpPr>
        <p:spPr bwMode="auto">
          <a:xfrm>
            <a:off x="4267200" y="2743200"/>
            <a:ext cx="441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ea typeface="黑体" pitchFamily="49" charset="-122"/>
              </a:rPr>
              <a:t>画流程图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寄存器传送级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800" b="1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7184" name="Line 3088"/>
          <p:cNvSpPr>
            <a:spLocks noChangeShapeType="1"/>
          </p:cNvSpPr>
          <p:nvPr/>
        </p:nvSpPr>
        <p:spPr bwMode="auto">
          <a:xfrm flipH="1" flipV="1">
            <a:off x="6172200" y="3962400"/>
            <a:ext cx="304800" cy="2286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Text Box 3089"/>
          <p:cNvSpPr txBox="1">
            <a:spLocks noChangeArrowheads="1"/>
          </p:cNvSpPr>
          <p:nvPr/>
        </p:nvSpPr>
        <p:spPr bwMode="auto">
          <a:xfrm>
            <a:off x="6477000" y="39624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列操作时间表</a:t>
            </a:r>
            <a:endParaRPr lang="zh-CN" altLang="en-US" sz="2800" b="1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7187" name="AutoShape 3091"/>
          <p:cNvSpPr>
            <a:spLocks/>
          </p:cNvSpPr>
          <p:nvPr/>
        </p:nvSpPr>
        <p:spPr bwMode="auto">
          <a:xfrm>
            <a:off x="4343400" y="4876800"/>
            <a:ext cx="157163" cy="1392238"/>
          </a:xfrm>
          <a:prstGeom prst="leftBrace">
            <a:avLst>
              <a:gd name="adj1" fmla="val 73821"/>
              <a:gd name="adj2" fmla="val 50000"/>
            </a:avLst>
          </a:prstGeom>
          <a:noFill/>
          <a:ln w="5715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Text Box 3092"/>
          <p:cNvSpPr txBox="1">
            <a:spLocks noChangeArrowheads="1"/>
          </p:cNvSpPr>
          <p:nvPr/>
        </p:nvSpPr>
        <p:spPr bwMode="auto">
          <a:xfrm>
            <a:off x="4670425" y="4595813"/>
            <a:ext cx="4168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组合逻辑：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列逻辑式，形成逻辑电路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7189" name="Text Box 3093"/>
          <p:cNvSpPr txBox="1">
            <a:spLocks noChangeArrowheads="1"/>
          </p:cNvSpPr>
          <p:nvPr/>
        </p:nvSpPr>
        <p:spPr bwMode="auto">
          <a:xfrm>
            <a:off x="4645025" y="5638800"/>
            <a:ext cx="4318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微程序：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按微指令格式编写微程序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7193" name="Freeform 3097"/>
          <p:cNvSpPr>
            <a:spLocks/>
          </p:cNvSpPr>
          <p:nvPr/>
        </p:nvSpPr>
        <p:spPr bwMode="auto">
          <a:xfrm>
            <a:off x="3657600" y="4191000"/>
            <a:ext cx="1128713" cy="1333500"/>
          </a:xfrm>
          <a:custGeom>
            <a:avLst/>
            <a:gdLst>
              <a:gd name="T0" fmla="*/ 1391126785 w 711"/>
              <a:gd name="T1" fmla="*/ 57964395 h 840"/>
              <a:gd name="T2" fmla="*/ 1733868466 w 711"/>
              <a:gd name="T3" fmla="*/ 57964395 h 840"/>
              <a:gd name="T4" fmla="*/ 1620461821 w 711"/>
              <a:gd name="T5" fmla="*/ 400705620 h 840"/>
              <a:gd name="T6" fmla="*/ 705644019 w 711"/>
              <a:gd name="T7" fmla="*/ 745966232 h 840"/>
              <a:gd name="T8" fmla="*/ 20161258 w 711"/>
              <a:gd name="T9" fmla="*/ 1431448731 h 840"/>
              <a:gd name="T10" fmla="*/ 819051855 w 711"/>
              <a:gd name="T11" fmla="*/ 2116931428 h 8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1"/>
              <a:gd name="T19" fmla="*/ 0 h 840"/>
              <a:gd name="T20" fmla="*/ 711 w 711"/>
              <a:gd name="T21" fmla="*/ 840 h 8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1" h="840">
                <a:moveTo>
                  <a:pt x="552" y="23"/>
                </a:moveTo>
                <a:cubicBezTo>
                  <a:pt x="612" y="11"/>
                  <a:pt x="673" y="0"/>
                  <a:pt x="688" y="23"/>
                </a:cubicBezTo>
                <a:cubicBezTo>
                  <a:pt x="703" y="46"/>
                  <a:pt x="711" y="114"/>
                  <a:pt x="643" y="159"/>
                </a:cubicBezTo>
                <a:cubicBezTo>
                  <a:pt x="575" y="204"/>
                  <a:pt x="386" y="228"/>
                  <a:pt x="280" y="296"/>
                </a:cubicBezTo>
                <a:cubicBezTo>
                  <a:pt x="174" y="364"/>
                  <a:pt x="0" y="477"/>
                  <a:pt x="8" y="568"/>
                </a:cubicBezTo>
                <a:cubicBezTo>
                  <a:pt x="16" y="659"/>
                  <a:pt x="170" y="749"/>
                  <a:pt x="325" y="840"/>
                </a:cubicBezTo>
              </a:path>
            </a:pathLst>
          </a:custGeom>
          <a:noFill/>
          <a:ln w="38100" cap="sq">
            <a:solidFill>
              <a:schemeClr val="tx2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build="p" autoUpdateAnimBg="0"/>
      <p:bldP spid="7177" grpId="0" animBg="1"/>
      <p:bldP spid="7178" grpId="0" autoUpdateAnimBg="0"/>
      <p:bldP spid="7179" grpId="0" animBg="1"/>
      <p:bldP spid="7180" grpId="0" autoUpdateAnimBg="0"/>
      <p:bldP spid="7181" grpId="0" animBg="1"/>
      <p:bldP spid="7182" grpId="0" autoUpdateAnimBg="0"/>
      <p:bldP spid="7184" grpId="0" animBg="1"/>
      <p:bldP spid="7185" grpId="0" autoUpdateAnimBg="0"/>
      <p:bldP spid="7187" grpId="0" animBg="1"/>
      <p:bldP spid="7188" grpId="0" autoUpdateAnimBg="0"/>
      <p:bldP spid="7189" grpId="0" autoUpdateAnimBg="0"/>
      <p:bldP spid="7193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0" y="188913"/>
            <a:ext cx="6300788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3.4.1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模型机指令系统</a:t>
            </a:r>
            <a:endParaRPr lang="zh-CN" altLang="en-US" sz="3600" b="1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0" y="13716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指令格式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2276475"/>
            <a:ext cx="9144000" cy="1190625"/>
            <a:chOff x="0" y="1026"/>
            <a:chExt cx="5760" cy="750"/>
          </a:xfrm>
        </p:grpSpPr>
        <p:sp>
          <p:nvSpPr>
            <p:cNvPr id="5126" name="Text Box 4"/>
            <p:cNvSpPr txBox="1">
              <a:spLocks noChangeArrowheads="1"/>
            </p:cNvSpPr>
            <p:nvPr/>
          </p:nvSpPr>
          <p:spPr bwMode="auto">
            <a:xfrm>
              <a:off x="0" y="1026"/>
              <a:ext cx="5760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指令字长</a:t>
              </a:r>
              <a:r>
                <a:rPr lang="en-US" altLang="zh-CN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16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位，采用寄存器型寻址，指令中给出寄存器号。</a:t>
              </a:r>
            </a:p>
          </p:txBody>
        </p:sp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1872" y="1372"/>
              <a:ext cx="34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（主存容量为</a:t>
              </a:r>
              <a:r>
                <a:rPr lang="en-US" altLang="zh-CN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64K×16</a:t>
              </a:r>
              <a:r>
                <a:rPr lang="zh-CN" altLang="en-US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位）</a:t>
              </a:r>
            </a:p>
          </p:txBody>
        </p:sp>
      </p:grp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4925" y="3990975"/>
            <a:ext cx="88407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ea typeface="黑体" pitchFamily="49" charset="-122"/>
              </a:rPr>
              <a:t>结合高级语言，考虑</a:t>
            </a:r>
            <a:r>
              <a:rPr lang="en-US" altLang="zh-CN" sz="3600" b="1">
                <a:solidFill>
                  <a:srgbClr val="FFFF00"/>
                </a:solidFill>
                <a:ea typeface="黑体" pitchFamily="49" charset="-122"/>
              </a:rPr>
              <a:t>CPU</a:t>
            </a:r>
            <a:r>
              <a:rPr lang="zh-CN" altLang="en-US" sz="3600" b="1">
                <a:solidFill>
                  <a:srgbClr val="FFFF00"/>
                </a:solidFill>
                <a:ea typeface="黑体" pitchFamily="49" charset="-122"/>
              </a:rPr>
              <a:t>应该有哪些基本类型的指令？？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0" y="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双操作数指令格式：</a:t>
            </a:r>
          </a:p>
        </p:txBody>
      </p:sp>
      <p:sp>
        <p:nvSpPr>
          <p:cNvPr id="10256" name="AutoShape 16"/>
          <p:cNvSpPr>
            <a:spLocks/>
          </p:cNvSpPr>
          <p:nvPr/>
        </p:nvSpPr>
        <p:spPr bwMode="auto">
          <a:xfrm rot="-5400000">
            <a:off x="3276600" y="1524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09600" y="2787650"/>
            <a:ext cx="853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4       </a:t>
            </a:r>
            <a:r>
              <a:rPr lang="en-US" altLang="zh-CN" sz="36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3      3            6</a:t>
            </a:r>
            <a:endParaRPr lang="en-US" altLang="zh-CN" sz="3600" b="1" dirty="0">
              <a:solidFill>
                <a:srgbClr val="FFFF00"/>
              </a:solidFill>
              <a:ea typeface="黑体" pitchFamily="49" charset="-122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990600"/>
            <a:ext cx="8915400" cy="617538"/>
            <a:chOff x="96" y="720"/>
            <a:chExt cx="5616" cy="389"/>
          </a:xfrm>
        </p:grpSpPr>
        <p:sp>
          <p:nvSpPr>
            <p:cNvPr id="6178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操作码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寄存器号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寻址方式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寄存器号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寻址方式</a:t>
              </a:r>
            </a:p>
          </p:txBody>
        </p:sp>
        <p:sp>
          <p:nvSpPr>
            <p:cNvPr id="6179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2590800" y="1828800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目的地址</a:t>
            </a:r>
          </a:p>
        </p:txBody>
      </p:sp>
      <p:sp>
        <p:nvSpPr>
          <p:cNvPr id="10267" name="AutoShape 27"/>
          <p:cNvSpPr>
            <a:spLocks/>
          </p:cNvSpPr>
          <p:nvPr/>
        </p:nvSpPr>
        <p:spPr bwMode="auto">
          <a:xfrm rot="-5400000">
            <a:off x="6934200" y="1524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324600" y="18288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源地址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0" y="23622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单操作数指令格式：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609600" y="457200"/>
            <a:ext cx="853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4      3       3       3       3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0" y="43434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转移指令格式：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0" y="48768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15  12 11    9 8     6  5 4 3 2  1  0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0292" name="AutoShape 52"/>
          <p:cNvSpPr>
            <a:spLocks/>
          </p:cNvSpPr>
          <p:nvPr/>
        </p:nvSpPr>
        <p:spPr bwMode="auto">
          <a:xfrm rot="-5400000">
            <a:off x="3200400" y="45720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2362200" y="6278563"/>
            <a:ext cx="236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转移地址</a:t>
            </a:r>
          </a:p>
        </p:txBody>
      </p:sp>
      <p:sp>
        <p:nvSpPr>
          <p:cNvPr id="10294" name="AutoShape 54"/>
          <p:cNvSpPr>
            <a:spLocks/>
          </p:cNvSpPr>
          <p:nvPr/>
        </p:nvSpPr>
        <p:spPr bwMode="auto">
          <a:xfrm rot="-5400000">
            <a:off x="6858000" y="4572000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5" name="Text Box 55"/>
          <p:cNvSpPr txBox="1">
            <a:spLocks noChangeArrowheads="1"/>
          </p:cNvSpPr>
          <p:nvPr/>
        </p:nvSpPr>
        <p:spPr bwMode="auto">
          <a:xfrm>
            <a:off x="5943600" y="6278563"/>
            <a:ext cx="236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转移条件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76200" y="5410200"/>
            <a:ext cx="8915400" cy="617538"/>
            <a:chOff x="48" y="3408"/>
            <a:chExt cx="5616" cy="389"/>
          </a:xfrm>
        </p:grpSpPr>
        <p:sp>
          <p:nvSpPr>
            <p:cNvPr id="6165" name="Text Box 42"/>
            <p:cNvSpPr txBox="1">
              <a:spLocks noChangeArrowheads="1"/>
            </p:cNvSpPr>
            <p:nvPr/>
          </p:nvSpPr>
          <p:spPr bwMode="auto">
            <a:xfrm>
              <a:off x="48" y="3408"/>
              <a:ext cx="5616" cy="3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操作码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寄存器号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寻址方式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方式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 N′Z′V′C′</a:t>
              </a:r>
            </a:p>
          </p:txBody>
        </p:sp>
        <p:sp>
          <p:nvSpPr>
            <p:cNvPr id="6166" name="Line 43"/>
            <p:cNvSpPr>
              <a:spLocks noChangeShapeType="1"/>
            </p:cNvSpPr>
            <p:nvPr/>
          </p:nvSpPr>
          <p:spPr bwMode="auto">
            <a:xfrm>
              <a:off x="960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44"/>
            <p:cNvSpPr>
              <a:spLocks noChangeShapeType="1"/>
            </p:cNvSpPr>
            <p:nvPr/>
          </p:nvSpPr>
          <p:spPr bwMode="auto">
            <a:xfrm>
              <a:off x="2112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45"/>
            <p:cNvSpPr>
              <a:spLocks noChangeShapeType="1"/>
            </p:cNvSpPr>
            <p:nvPr/>
          </p:nvSpPr>
          <p:spPr bwMode="auto">
            <a:xfrm>
              <a:off x="3264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46"/>
            <p:cNvSpPr>
              <a:spLocks noChangeShapeType="1"/>
            </p:cNvSpPr>
            <p:nvPr/>
          </p:nvSpPr>
          <p:spPr bwMode="auto">
            <a:xfrm>
              <a:off x="3792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48"/>
            <p:cNvSpPr>
              <a:spLocks noChangeShapeType="1"/>
            </p:cNvSpPr>
            <p:nvPr/>
          </p:nvSpPr>
          <p:spPr bwMode="auto">
            <a:xfrm>
              <a:off x="4320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49"/>
            <p:cNvSpPr>
              <a:spLocks noChangeShapeType="1"/>
            </p:cNvSpPr>
            <p:nvPr/>
          </p:nvSpPr>
          <p:spPr bwMode="auto">
            <a:xfrm>
              <a:off x="4704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50"/>
            <p:cNvSpPr>
              <a:spLocks noChangeShapeType="1"/>
            </p:cNvSpPr>
            <p:nvPr/>
          </p:nvSpPr>
          <p:spPr bwMode="auto">
            <a:xfrm>
              <a:off x="5088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56"/>
            <p:cNvSpPr>
              <a:spLocks noChangeShapeType="1"/>
            </p:cNvSpPr>
            <p:nvPr/>
          </p:nvSpPr>
          <p:spPr bwMode="auto">
            <a:xfrm>
              <a:off x="3984" y="3408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AutoShape 16"/>
          <p:cNvSpPr>
            <a:spLocks/>
          </p:cNvSpPr>
          <p:nvPr/>
        </p:nvSpPr>
        <p:spPr bwMode="auto">
          <a:xfrm rot="-5400000">
            <a:off x="3307904" y="2446784"/>
            <a:ext cx="228600" cy="3276600"/>
          </a:xfrm>
          <a:prstGeom prst="leftBrace">
            <a:avLst>
              <a:gd name="adj1" fmla="val 119444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>
            <a:off x="107504" y="3284983"/>
            <a:ext cx="8915400" cy="609600"/>
            <a:chOff x="96" y="720"/>
            <a:chExt cx="5616" cy="384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616" cy="36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操作码</a:t>
              </a:r>
              <a:r>
                <a:rPr lang="en-US" altLang="zh-CN" sz="3200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寄存器号</a:t>
              </a:r>
              <a:r>
                <a:rPr lang="en-US" altLang="zh-CN" sz="3200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寻址方式</a:t>
              </a:r>
              <a:r>
                <a:rPr lang="en-US" altLang="zh-CN" sz="3200" b="1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 dirty="0" smtClean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未使用（可扩展）</a:t>
              </a:r>
              <a:endParaRPr lang="zh-CN" altLang="en-US" sz="3200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2160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2622104" y="4123184"/>
            <a:ext cx="220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目的地址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533400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600" b="1">
                <a:ea typeface="黑体" pitchFamily="49" charset="-122"/>
              </a:rPr>
              <a:t>可编程访问的寄存器：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22860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寻址方式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编码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助记符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定义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寻址方式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0" y="2925763"/>
            <a:ext cx="320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寄存器寻址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0" y="10668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通用寄存器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、指令计数器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、堆栈指针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、程序状态字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PSW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0" y="28956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2514600" y="2971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3810000" y="2971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105400" y="29718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）为操作数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0" y="38100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寄存器间址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2514600" y="3810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3581400" y="3810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105400" y="38100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）为操作数地址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0" y="4876800"/>
            <a:ext cx="243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自减型寄存器间址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0" y="47244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2514600" y="4876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010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3733800" y="4876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-(R)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3733800" y="54864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-(SP)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5257800" y="48768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(R)-1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为操作数地址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5257800" y="54864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(SP)-1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为栈顶地址</a:t>
            </a: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7165975" y="2276475"/>
            <a:ext cx="1978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/>
              <a:t>(</a:t>
            </a:r>
            <a:r>
              <a:rPr lang="zh-CN" altLang="en-US" sz="3200" b="1"/>
              <a:t>表</a:t>
            </a:r>
            <a:r>
              <a:rPr lang="en-US" altLang="zh-CN" sz="3200" b="1"/>
              <a:t>3-2)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0" y="106363"/>
            <a:ext cx="830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寻址方式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编码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助记符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定义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0" y="54102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590800" y="4191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101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657600" y="27733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(PC)+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181600" y="41910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(R)+d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为有效地址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076825" y="758825"/>
            <a:ext cx="4067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）为操作数地址，</a:t>
            </a:r>
          </a:p>
        </p:txBody>
      </p:sp>
      <p:sp>
        <p:nvSpPr>
          <p:cNvPr id="8201" name="Line 23"/>
          <p:cNvSpPr>
            <a:spLocks noChangeShapeType="1"/>
          </p:cNvSpPr>
          <p:nvPr/>
        </p:nvSpPr>
        <p:spPr bwMode="auto">
          <a:xfrm>
            <a:off x="0" y="690563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0" y="727075"/>
            <a:ext cx="243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立即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自增型寄存器间址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514600" y="7620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3657600" y="762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(R)+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5257800" y="1173163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访问后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(R)+1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657600" y="17526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(SP)+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5257800" y="1722438"/>
            <a:ext cx="4495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(SP)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为栈顶地址，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5257800" y="2179638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出栈后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(SP)+1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5181600" y="2773363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(PC)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为立即数地址，</a:t>
            </a: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5257800" y="3230563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取数后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(PC)+1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0" y="4114800"/>
            <a:ext cx="1692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变址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相对寻址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3810000" y="41910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X(R)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3810000" y="46482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X(PC)</a:t>
            </a:r>
          </a:p>
        </p:txBody>
      </p:sp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5181600" y="46482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(PC)+d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为有效地址</a:t>
            </a:r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0" y="5638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跳步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2590800" y="56388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3810000" y="56388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SKP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5257800" y="56388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跳过下条指令执行</a:t>
            </a:r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6096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操作码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助记符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含义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指令操作类型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791200" y="1143000"/>
            <a:ext cx="335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用于数传、堆栈、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0" y="1219200"/>
            <a:ext cx="541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0" y="12192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0000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981200" y="12192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MOV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733800" y="12192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传送</a:t>
            </a: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V="1">
            <a:off x="4932363" y="1412875"/>
            <a:ext cx="914400" cy="1524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0" y="18288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0001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1981200" y="18288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ADD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733800" y="18288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加</a:t>
            </a: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457200" y="2438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2362200" y="2438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4114800" y="2438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0" y="28194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0101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1981200" y="2819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EOR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3657600" y="28194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异或</a:t>
            </a:r>
          </a:p>
        </p:txBody>
      </p:sp>
      <p:sp>
        <p:nvSpPr>
          <p:cNvPr id="13355" name="AutoShape 43"/>
          <p:cNvSpPr>
            <a:spLocks/>
          </p:cNvSpPr>
          <p:nvPr/>
        </p:nvSpPr>
        <p:spPr bwMode="auto">
          <a:xfrm>
            <a:off x="5029200" y="21336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5410200" y="22860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双操作数指令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0" y="33528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0110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1981200" y="33528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COM</a:t>
            </a: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3657600" y="33528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求反</a:t>
            </a: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457200" y="3962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2362200" y="3962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4114800" y="3962400"/>
            <a:ext cx="0" cy="533400"/>
          </a:xfrm>
          <a:prstGeom prst="line">
            <a:avLst/>
          </a:prstGeom>
          <a:noFill/>
          <a:ln w="5715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0" y="43434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1011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2057400" y="4343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SR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3657600" y="43434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右移</a:t>
            </a:r>
          </a:p>
        </p:txBody>
      </p:sp>
      <p:sp>
        <p:nvSpPr>
          <p:cNvPr id="13366" name="AutoShape 54"/>
          <p:cNvSpPr>
            <a:spLocks/>
          </p:cNvSpPr>
          <p:nvPr/>
        </p:nvSpPr>
        <p:spPr bwMode="auto">
          <a:xfrm>
            <a:off x="5029200" y="3505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5410200" y="36576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单操作数指令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0" y="48768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1100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981200" y="48768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JMP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3657600" y="48768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转移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0" y="54102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1100</a:t>
            </a:r>
          </a:p>
        </p:txBody>
      </p: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1981200" y="54102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RST</a:t>
            </a:r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3657600" y="54102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返回</a:t>
            </a: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0" y="59436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1101</a:t>
            </a:r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1981200" y="59436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JSR</a:t>
            </a: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3657600" y="59436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转子</a:t>
            </a:r>
          </a:p>
        </p:txBody>
      </p:sp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4562475" y="617538"/>
            <a:ext cx="1978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(</a:t>
            </a:r>
            <a:r>
              <a:rPr lang="zh-CN" altLang="en-US" sz="3200" b="1" dirty="0"/>
              <a:t>表</a:t>
            </a:r>
            <a:r>
              <a:rPr lang="en-US" altLang="zh-CN" sz="3200" b="1" dirty="0" smtClean="0"/>
              <a:t>3-5)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819400" y="12954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0     0  0  0  0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152400" y="0"/>
            <a:ext cx="7011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       5  4  3 2  1  0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61" name="AutoShape 25"/>
          <p:cNvSpPr>
            <a:spLocks/>
          </p:cNvSpPr>
          <p:nvPr/>
        </p:nvSpPr>
        <p:spPr bwMode="auto">
          <a:xfrm rot="-5400000">
            <a:off x="1638300" y="7239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838200" y="14478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转移地址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324600" y="12954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无条件转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98425" y="609600"/>
            <a:ext cx="6705600" cy="617538"/>
            <a:chOff x="0" y="384"/>
            <a:chExt cx="4224" cy="389"/>
          </a:xfrm>
        </p:grpSpPr>
        <p:sp>
          <p:nvSpPr>
            <p:cNvPr id="10274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4224" cy="3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JMP 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寄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寻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方式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   N′Z′V′C′</a:t>
              </a:r>
            </a:p>
          </p:txBody>
        </p:sp>
        <p:sp>
          <p:nvSpPr>
            <p:cNvPr id="10275" name="Line 31"/>
            <p:cNvSpPr>
              <a:spLocks noChangeShapeType="1"/>
            </p:cNvSpPr>
            <p:nvPr/>
          </p:nvSpPr>
          <p:spPr bwMode="auto">
            <a:xfrm>
              <a:off x="624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32"/>
            <p:cNvSpPr>
              <a:spLocks noChangeShapeType="1"/>
            </p:cNvSpPr>
            <p:nvPr/>
          </p:nvSpPr>
          <p:spPr bwMode="auto">
            <a:xfrm>
              <a:off x="1056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33"/>
            <p:cNvSpPr>
              <a:spLocks noChangeShapeType="1"/>
            </p:cNvSpPr>
            <p:nvPr/>
          </p:nvSpPr>
          <p:spPr bwMode="auto">
            <a:xfrm>
              <a:off x="1488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34"/>
            <p:cNvSpPr>
              <a:spLocks noChangeShapeType="1"/>
            </p:cNvSpPr>
            <p:nvPr/>
          </p:nvSpPr>
          <p:spPr bwMode="auto">
            <a:xfrm>
              <a:off x="2160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Line 35"/>
            <p:cNvSpPr>
              <a:spLocks noChangeShapeType="1"/>
            </p:cNvSpPr>
            <p:nvPr/>
          </p:nvSpPr>
          <p:spPr bwMode="auto">
            <a:xfrm>
              <a:off x="2880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Line 36"/>
            <p:cNvSpPr>
              <a:spLocks noChangeShapeType="1"/>
            </p:cNvSpPr>
            <p:nvPr/>
          </p:nvSpPr>
          <p:spPr bwMode="auto">
            <a:xfrm>
              <a:off x="3264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37"/>
            <p:cNvSpPr>
              <a:spLocks noChangeShapeType="1"/>
            </p:cNvSpPr>
            <p:nvPr/>
          </p:nvSpPr>
          <p:spPr bwMode="auto">
            <a:xfrm>
              <a:off x="3648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38"/>
            <p:cNvSpPr>
              <a:spLocks noChangeShapeType="1"/>
            </p:cNvSpPr>
            <p:nvPr/>
          </p:nvSpPr>
          <p:spPr bwMode="auto">
            <a:xfrm>
              <a:off x="2496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2819400" y="18288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0  0  0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6324600" y="18288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无进位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7924800" y="18288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(C=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2819400" y="2362200"/>
            <a:ext cx="548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6324600" y="23622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无溢出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7924800" y="23622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(V=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2819400" y="28956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0  0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6324600" y="28956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数非零转</a:t>
            </a: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7924800" y="28956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(Z=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2819400" y="3429000"/>
            <a:ext cx="518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0  0  0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6324600" y="34290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数为正转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7924800" y="34290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(N=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2819400" y="3992563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0  0  0 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6324600" y="39624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有进位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7924800" y="39624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(C=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2819400" y="44958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0  0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6324600" y="44958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有溢出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转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7924800" y="44958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(V=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2819400" y="50292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0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0  0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6324600" y="50292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数为零转</a:t>
            </a:r>
          </a:p>
        </p:txBody>
      </p: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7924800" y="50292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(Z=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2819400" y="55626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3200" b="1" u="sng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0  0  0</a:t>
            </a:r>
            <a:r>
              <a:rPr lang="en-US" altLang="zh-CN" sz="3200" b="1">
                <a:solidFill>
                  <a:srgbClr val="FFFF00"/>
                </a:solidFill>
                <a:ea typeface="黑体" pitchFamily="49" charset="-122"/>
              </a:rPr>
              <a:t> </a:t>
            </a: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6324600" y="55626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数为负转</a:t>
            </a: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7924800" y="5562600"/>
            <a:ext cx="137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(N=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2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0" y="61722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1">
                <a:solidFill>
                  <a:srgbClr val="FFFF00"/>
                </a:solidFill>
                <a:ea typeface="黑体" pitchFamily="49" charset="-122"/>
              </a:rPr>
              <a:t>条件满足，转向转移地址；否则顺序执行。</a:t>
            </a:r>
          </a:p>
        </p:txBody>
      </p:sp>
      <p:sp>
        <p:nvSpPr>
          <p:cNvPr id="14409" name="Text Box 73"/>
          <p:cNvSpPr txBox="1">
            <a:spLocks noChangeArrowheads="1"/>
          </p:cNvSpPr>
          <p:nvPr/>
        </p:nvSpPr>
        <p:spPr bwMode="auto">
          <a:xfrm>
            <a:off x="250825" y="0"/>
            <a:ext cx="1978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/>
              <a:t>(</a:t>
            </a:r>
            <a:r>
              <a:rPr lang="zh-CN" altLang="en-US" sz="3200" b="1" dirty="0"/>
              <a:t>表</a:t>
            </a:r>
            <a:r>
              <a:rPr lang="en-US" altLang="zh-CN" sz="3200" b="1" dirty="0" smtClean="0"/>
              <a:t>3-6)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11125" y="5019675"/>
            <a:ext cx="853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隐含约定：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转子时返回地址压栈保存。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34925" y="174625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15  12 11   9  8     6  5         0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6409" name="AutoShape 25"/>
          <p:cNvSpPr>
            <a:spLocks/>
          </p:cNvSpPr>
          <p:nvPr/>
        </p:nvSpPr>
        <p:spPr bwMode="auto">
          <a:xfrm rot="-5400000">
            <a:off x="1783556" y="2950369"/>
            <a:ext cx="160338" cy="1371600"/>
          </a:xfrm>
          <a:prstGeom prst="leftBrace">
            <a:avLst>
              <a:gd name="adj1" fmla="val 71287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68300" y="3786188"/>
            <a:ext cx="3060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子程序入口地址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87325" y="784225"/>
            <a:ext cx="8077200" cy="617538"/>
            <a:chOff x="0" y="384"/>
            <a:chExt cx="5088" cy="389"/>
          </a:xfrm>
        </p:grpSpPr>
        <p:sp>
          <p:nvSpPr>
            <p:cNvPr id="11282" name="Text Box 30"/>
            <p:cNvSpPr txBox="1">
              <a:spLocks noChangeArrowheads="1"/>
            </p:cNvSpPr>
            <p:nvPr/>
          </p:nvSpPr>
          <p:spPr bwMode="auto">
            <a:xfrm>
              <a:off x="0" y="384"/>
              <a:ext cx="5088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RST     SP   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SP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+  </a:t>
              </a:r>
            </a:p>
          </p:txBody>
        </p:sp>
        <p:sp>
          <p:nvSpPr>
            <p:cNvPr id="11283" name="Line 31"/>
            <p:cNvSpPr>
              <a:spLocks noChangeShapeType="1"/>
            </p:cNvSpPr>
            <p:nvPr/>
          </p:nvSpPr>
          <p:spPr bwMode="auto">
            <a:xfrm>
              <a:off x="912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32"/>
            <p:cNvSpPr>
              <a:spLocks noChangeShapeType="1"/>
            </p:cNvSpPr>
            <p:nvPr/>
          </p:nvSpPr>
          <p:spPr bwMode="auto">
            <a:xfrm>
              <a:off x="2064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33"/>
            <p:cNvSpPr>
              <a:spLocks noChangeShapeType="1"/>
            </p:cNvSpPr>
            <p:nvPr/>
          </p:nvSpPr>
          <p:spPr bwMode="auto">
            <a:xfrm>
              <a:off x="3216" y="384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87325" y="2841625"/>
            <a:ext cx="6781800" cy="617538"/>
            <a:chOff x="384" y="1200"/>
            <a:chExt cx="4272" cy="389"/>
          </a:xfrm>
        </p:grpSpPr>
        <p:sp>
          <p:nvSpPr>
            <p:cNvPr id="11273" name="Text Box 53"/>
            <p:cNvSpPr txBox="1">
              <a:spLocks noChangeArrowheads="1"/>
            </p:cNvSpPr>
            <p:nvPr/>
          </p:nvSpPr>
          <p:spPr bwMode="auto">
            <a:xfrm>
              <a:off x="384" y="1200"/>
              <a:ext cx="4272" cy="3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JSR 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寻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方式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  N′Z′V′C′</a:t>
              </a:r>
            </a:p>
          </p:txBody>
        </p:sp>
        <p:sp>
          <p:nvSpPr>
            <p:cNvPr id="11274" name="Line 54"/>
            <p:cNvSpPr>
              <a:spLocks noChangeShapeType="1"/>
            </p:cNvSpPr>
            <p:nvPr/>
          </p:nvSpPr>
          <p:spPr bwMode="auto">
            <a:xfrm>
              <a:off x="1008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55"/>
            <p:cNvSpPr>
              <a:spLocks noChangeShapeType="1"/>
            </p:cNvSpPr>
            <p:nvPr/>
          </p:nvSpPr>
          <p:spPr bwMode="auto">
            <a:xfrm>
              <a:off x="1440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56"/>
            <p:cNvSpPr>
              <a:spLocks noChangeShapeType="1"/>
            </p:cNvSpPr>
            <p:nvPr/>
          </p:nvSpPr>
          <p:spPr bwMode="auto">
            <a:xfrm>
              <a:off x="1872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57"/>
            <p:cNvSpPr>
              <a:spLocks noChangeShapeType="1"/>
            </p:cNvSpPr>
            <p:nvPr/>
          </p:nvSpPr>
          <p:spPr bwMode="auto">
            <a:xfrm>
              <a:off x="2544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58"/>
            <p:cNvSpPr>
              <a:spLocks noChangeShapeType="1"/>
            </p:cNvSpPr>
            <p:nvPr/>
          </p:nvSpPr>
          <p:spPr bwMode="auto">
            <a:xfrm>
              <a:off x="3264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59"/>
            <p:cNvSpPr>
              <a:spLocks noChangeShapeType="1"/>
            </p:cNvSpPr>
            <p:nvPr/>
          </p:nvSpPr>
          <p:spPr bwMode="auto">
            <a:xfrm>
              <a:off x="3648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60"/>
            <p:cNvSpPr>
              <a:spLocks noChangeShapeType="1"/>
            </p:cNvSpPr>
            <p:nvPr/>
          </p:nvSpPr>
          <p:spPr bwMode="auto">
            <a:xfrm>
              <a:off x="4032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61"/>
            <p:cNvSpPr>
              <a:spLocks noChangeShapeType="1"/>
            </p:cNvSpPr>
            <p:nvPr/>
          </p:nvSpPr>
          <p:spPr bwMode="auto">
            <a:xfrm>
              <a:off x="2880" y="1200"/>
              <a:ext cx="1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187325" y="2232025"/>
            <a:ext cx="691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           5  4  3 2  1  0</a:t>
            </a:r>
            <a:endParaRPr lang="en-US" altLang="zh-CN" sz="3600" b="1">
              <a:solidFill>
                <a:srgbClr val="FFFF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8" name="Text Box 68"/>
          <p:cNvSpPr txBox="1">
            <a:spLocks noChangeArrowheads="1"/>
          </p:cNvSpPr>
          <p:nvPr/>
        </p:nvSpPr>
        <p:spPr bwMode="auto">
          <a:xfrm>
            <a:off x="2268538" y="5661025"/>
            <a:ext cx="4283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/>
              <a:t>模型机</a:t>
            </a:r>
            <a:r>
              <a:rPr lang="en-US" altLang="zh-CN" sz="3200" b="1"/>
              <a:t>CPU</a:t>
            </a:r>
            <a:r>
              <a:rPr lang="zh-CN" altLang="en-US" sz="3200" b="1"/>
              <a:t>的总体架构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12292" name="Line 7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3" name="Line 71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4" name="Line 7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7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7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7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7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77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Text Box 78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12301" name="Text Box 7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2302" name="Text Box 80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12303" name="Line 8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Text Box 8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12305" name="Text Box 8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12306" name="Line 8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8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Rectangle 8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12309" name="Line 87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88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89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90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91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92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93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94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95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Line 9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Line 9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98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9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100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10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10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Line 103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104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10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10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10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Line 10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Text Box 109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12332" name="Text Box 11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12333" name="Text Box 111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12334" name="Text Box 11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12335" name="Text Box 113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12336" name="Text Box 114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12337" name="Text Box 115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12338" name="Text Box 11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12339" name="Text Box 11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12340" name="Text Box 118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12341" name="Text Box 11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12342" name="Text Box 12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12343" name="Text Box 12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12344" name="Text Box 122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12345" name="Text Box 12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12346" name="Line 12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125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Text Box 126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12349" name="Text Box 127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12350" name="Line 12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1" name="Text Box 129"/>
            <p:cNvSpPr txBox="1">
              <a:spLocks noChangeArrowheads="1"/>
            </p:cNvSpPr>
            <p:nvPr/>
          </p:nvSpPr>
          <p:spPr bwMode="auto">
            <a:xfrm>
              <a:off x="4128" y="1968"/>
              <a:ext cx="624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19075" y="38100"/>
            <a:ext cx="7075488" cy="701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3.4.2 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基本部件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数据通路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部件设置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228600" y="2025650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可编程寄存器（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位）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28600" y="2714625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通用寄存器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971800" y="2714625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(000)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(001)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971800" y="3324225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(010)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(011)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3886200"/>
            <a:ext cx="9144000" cy="2865438"/>
            <a:chOff x="0" y="0"/>
            <a:chExt cx="5760" cy="1805"/>
          </a:xfrm>
        </p:grpSpPr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4416" y="0"/>
              <a:ext cx="13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(111)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5760" cy="1805"/>
              <a:chOff x="0" y="0"/>
              <a:chExt cx="5760" cy="1805"/>
            </a:xfrm>
          </p:grpSpPr>
          <p:sp>
            <p:nvSpPr>
              <p:cNvPr id="13324" name="Text Box 11"/>
              <p:cNvSpPr txBox="1">
                <a:spLocks noChangeArrowheads="1"/>
              </p:cNvSpPr>
              <p:nvPr/>
            </p:nvSpPr>
            <p:spPr bwMode="auto">
              <a:xfrm>
                <a:off x="0" y="672"/>
                <a:ext cx="57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              4  </a:t>
                </a:r>
                <a:r>
                  <a:rPr lang="en-US" altLang="zh-CN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6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3 </a:t>
                </a:r>
                <a:r>
                  <a:rPr lang="en-US" altLang="zh-CN" sz="20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6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2 </a:t>
                </a:r>
                <a:r>
                  <a:rPr lang="en-US" altLang="zh-CN" sz="20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6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1  0</a:t>
                </a:r>
                <a:endParaRPr lang="en-US" altLang="zh-CN" sz="3600" b="1">
                  <a:solidFill>
                    <a:srgbClr val="FFFF00"/>
                  </a:solidFill>
                  <a:ea typeface="黑体" pitchFamily="49" charset="-122"/>
                </a:endParaRP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5376" cy="1805"/>
                <a:chOff x="0" y="0"/>
                <a:chExt cx="5376" cy="1805"/>
              </a:xfrm>
            </p:grpSpPr>
            <p:sp>
              <p:nvSpPr>
                <p:cNvPr id="133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40" y="1440"/>
                  <a:ext cx="2736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 b="1">
                      <a:ea typeface="黑体" pitchFamily="49" charset="-122"/>
                    </a:rPr>
                    <a:t>允许中断（开中断）</a:t>
                  </a:r>
                </a:p>
              </p:txBody>
            </p:sp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144" y="1056"/>
                  <a:ext cx="4176" cy="389"/>
                  <a:chOff x="144" y="1200"/>
                  <a:chExt cx="4176" cy="389"/>
                </a:xfrm>
              </p:grpSpPr>
              <p:sp>
                <p:nvSpPr>
                  <p:cNvPr id="1333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1200"/>
                    <a:ext cx="4176" cy="38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2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>
                        <a:latin typeface="黑体" pitchFamily="49" charset="-122"/>
                        <a:ea typeface="黑体" pitchFamily="49" charset="-122"/>
                      </a:rPr>
                      <a:t>  </a:t>
                    </a:r>
                    <a:r>
                      <a:rPr lang="zh-CN" altLang="en-US" sz="3200" b="1">
                        <a:solidFill>
                          <a:schemeClr val="bg2"/>
                        </a:solidFill>
                        <a:latin typeface="黑体" pitchFamily="49" charset="-122"/>
                        <a:ea typeface="黑体" pitchFamily="49" charset="-122"/>
                      </a:rPr>
                      <a:t>（可扩展）</a:t>
                    </a:r>
                    <a:r>
                      <a:rPr lang="en-US" altLang="zh-CN" sz="3200" b="1">
                        <a:solidFill>
                          <a:schemeClr val="bg2"/>
                        </a:solidFill>
                        <a:latin typeface="黑体" pitchFamily="49" charset="-122"/>
                        <a:ea typeface="黑体" pitchFamily="49" charset="-122"/>
                      </a:rPr>
                      <a:t>    I   N  Z  V  C</a:t>
                    </a:r>
                  </a:p>
                </p:txBody>
              </p:sp>
              <p:sp>
                <p:nvSpPr>
                  <p:cNvPr id="133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592" y="1200"/>
                    <a:ext cx="0" cy="38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accent2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920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堆栈指针</a:t>
                  </a:r>
                  <a:r>
                    <a:rPr lang="zh-CN" altLang="en-US" sz="3600" b="1">
                      <a:latin typeface="黑体" pitchFamily="49" charset="-122"/>
                      <a:ea typeface="黑体" pitchFamily="49" charset="-122"/>
                    </a:rPr>
                    <a:t>：</a:t>
                  </a:r>
                </a:p>
              </p:txBody>
            </p:sp>
            <p:sp>
              <p:nvSpPr>
                <p:cNvPr id="133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40" y="0"/>
                  <a:ext cx="134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SP</a:t>
                  </a:r>
                  <a:r>
                    <a:rPr lang="en-US" altLang="zh-CN" sz="3600" b="1">
                      <a:latin typeface="黑体" pitchFamily="49" charset="-122"/>
                      <a:ea typeface="黑体" pitchFamily="49" charset="-122"/>
                    </a:rPr>
                    <a:t>(100)</a:t>
                  </a:r>
                </a:p>
              </p:txBody>
            </p:sp>
            <p:sp>
              <p:nvSpPr>
                <p:cNvPr id="1333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736" y="0"/>
                  <a:ext cx="211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指令计数器</a:t>
                  </a:r>
                  <a:r>
                    <a:rPr lang="zh-CN" altLang="en-US" sz="3600" b="1">
                      <a:latin typeface="黑体" pitchFamily="49" charset="-122"/>
                      <a:ea typeface="黑体" pitchFamily="49" charset="-122"/>
                    </a:rPr>
                    <a:t>：</a:t>
                  </a:r>
                </a:p>
              </p:txBody>
            </p:sp>
            <p:sp>
              <p:nvSpPr>
                <p:cNvPr id="1333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384"/>
                  <a:ext cx="211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程序状态字</a:t>
                  </a:r>
                  <a:r>
                    <a:rPr lang="zh-CN" altLang="en-US" sz="3600" b="1">
                      <a:latin typeface="黑体" pitchFamily="49" charset="-122"/>
                      <a:ea typeface="黑体" pitchFamily="49" charset="-122"/>
                    </a:rPr>
                    <a:t>：</a:t>
                  </a:r>
                </a:p>
              </p:txBody>
            </p:sp>
            <p:sp>
              <p:nvSpPr>
                <p:cNvPr id="1333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728" y="384"/>
                  <a:ext cx="1344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6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PSW</a:t>
                  </a:r>
                  <a:r>
                    <a:rPr lang="en-US" altLang="zh-CN" sz="3600" b="1">
                      <a:latin typeface="黑体" pitchFamily="49" charset="-122"/>
                      <a:ea typeface="黑体" pitchFamily="49" charset="-122"/>
                    </a:rPr>
                    <a:t>(101)</a:t>
                  </a:r>
                </a:p>
              </p:txBody>
            </p:sp>
            <p:sp>
              <p:nvSpPr>
                <p:cNvPr id="13333" name="Line 26"/>
                <p:cNvSpPr>
                  <a:spLocks noChangeShapeType="1"/>
                </p:cNvSpPr>
                <p:nvPr/>
              </p:nvSpPr>
              <p:spPr bwMode="auto">
                <a:xfrm>
                  <a:off x="2352" y="1440"/>
                  <a:ext cx="288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-41275" y="1371600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）寄存器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28600" y="276225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3.控制器及控制方式</a:t>
            </a:r>
            <a:endParaRPr kumimoji="0" lang="en-US" altLang="zh-CN" sz="3600" b="1">
              <a:solidFill>
                <a:srgbClr val="FDFBFB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915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200" b="1">
                <a:solidFill>
                  <a:schemeClr val="folHlink"/>
                </a:solidFill>
              </a:rPr>
              <a:t>功能：</a:t>
            </a:r>
            <a:r>
              <a:rPr kumimoji="0" lang="zh-CN" altLang="en-US" sz="3200" b="1">
                <a:solidFill>
                  <a:srgbClr val="FDFBFB"/>
                </a:solidFill>
                <a:ea typeface="仿宋_GB2312" pitchFamily="49" charset="-122"/>
              </a:rPr>
              <a:t>负责对指令进行译码，并且发出为完成每条指令所要执行的各操作的控制信号。</a:t>
            </a:r>
            <a:endParaRPr kumimoji="0" lang="zh-CN" altLang="en-US" sz="3200" b="1">
              <a:solidFill>
                <a:srgbClr val="000099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28600" y="4214813"/>
            <a:ext cx="8915400" cy="189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</a:pPr>
            <a:r>
              <a:rPr kumimoji="0" lang="zh-CN" altLang="en-US" sz="3200" b="1">
                <a:solidFill>
                  <a:srgbClr val="FDFBFB"/>
                </a:solidFill>
              </a:rPr>
              <a:t>按产生微命令的方式，可以分为两类：</a:t>
            </a:r>
          </a:p>
          <a:p>
            <a:pPr eaLnBrk="0" hangingPunct="0">
              <a:spcBef>
                <a:spcPct val="35000"/>
              </a:spcBef>
              <a:buFont typeface="Wingdings" pitchFamily="2" charset="2"/>
              <a:buChar char="Ø"/>
            </a:pPr>
            <a:r>
              <a:rPr kumimoji="0" lang="zh-CN" altLang="en-US" sz="3200" b="1">
                <a:solidFill>
                  <a:schemeClr val="tx2"/>
                </a:solidFill>
              </a:rPr>
              <a:t> 组合逻辑控制方式</a:t>
            </a:r>
          </a:p>
          <a:p>
            <a:pPr eaLnBrk="0" hangingPunct="0">
              <a:spcBef>
                <a:spcPct val="35000"/>
              </a:spcBef>
              <a:buFont typeface="Wingdings" pitchFamily="2" charset="2"/>
              <a:buChar char="Ø"/>
            </a:pPr>
            <a:r>
              <a:rPr kumimoji="0" lang="zh-CN" altLang="en-US" sz="3200" b="1">
                <a:solidFill>
                  <a:schemeClr val="tx2"/>
                </a:solidFill>
              </a:rPr>
              <a:t> 微程序控制方式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214313" y="2708275"/>
            <a:ext cx="8915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200" b="1">
                <a:solidFill>
                  <a:srgbClr val="FFFF00"/>
                </a:solidFill>
                <a:ea typeface="仿宋_GB2312" pitchFamily="49" charset="-122"/>
              </a:rPr>
              <a:t>指令分步执行</a:t>
            </a:r>
            <a:r>
              <a:rPr kumimoji="0" lang="zh-CN" altLang="en-US" sz="3200" b="1">
                <a:solidFill>
                  <a:srgbClr val="FDFBFB"/>
                </a:solidFill>
                <a:ea typeface="仿宋_GB2312" pitchFamily="49" charset="-122"/>
              </a:rPr>
              <a:t>：取指令、取源操作数、取目的操作数、执行运算、存放结果等阶段。</a:t>
            </a:r>
            <a:endParaRPr kumimoji="0" lang="zh-CN" altLang="en-US" sz="32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0" y="13716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暂存器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2388" y="414338"/>
            <a:ext cx="624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非编程寄存器（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位）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600200" y="13716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暂存来自主存的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源地址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源数据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0" y="21336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暂存器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1600200" y="21336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暂存来自主存的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目的地址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目的数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0" y="297180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指令寄存器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0" y="388620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地址寄存器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0" y="449580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数据寄存器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2819400" y="2971800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存放现行指令。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124200" y="4267200"/>
            <a:ext cx="381000" cy="685800"/>
            <a:chOff x="2064" y="3600"/>
            <a:chExt cx="288" cy="480"/>
          </a:xfrm>
        </p:grpSpPr>
        <p:sp>
          <p:nvSpPr>
            <p:cNvPr id="14349" name="Line 41"/>
            <p:cNvSpPr>
              <a:spLocks noChangeShapeType="1"/>
            </p:cNvSpPr>
            <p:nvPr/>
          </p:nvSpPr>
          <p:spPr bwMode="auto">
            <a:xfrm>
              <a:off x="2112" y="360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42"/>
            <p:cNvSpPr>
              <a:spLocks noChangeShapeType="1"/>
            </p:cNvSpPr>
            <p:nvPr/>
          </p:nvSpPr>
          <p:spPr bwMode="auto">
            <a:xfrm flipV="1">
              <a:off x="2064" y="3840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3505200" y="4191000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实现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与主存的接口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0" y="2667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运算部件设置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0" y="1398588"/>
            <a:ext cx="97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2097088" y="305435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选择数据来源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-36513" y="2978150"/>
            <a:ext cx="2895601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选择器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763713" y="3141663"/>
            <a:ext cx="381000" cy="685800"/>
            <a:chOff x="2064" y="3600"/>
            <a:chExt cx="288" cy="480"/>
          </a:xfrm>
        </p:grpSpPr>
        <p:sp>
          <p:nvSpPr>
            <p:cNvPr id="15370" name="Line 30"/>
            <p:cNvSpPr>
              <a:spLocks noChangeShapeType="1"/>
            </p:cNvSpPr>
            <p:nvPr/>
          </p:nvSpPr>
          <p:spPr bwMode="auto">
            <a:xfrm>
              <a:off x="2112" y="3600"/>
              <a:ext cx="24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31"/>
            <p:cNvSpPr>
              <a:spLocks noChangeShapeType="1"/>
            </p:cNvSpPr>
            <p:nvPr/>
          </p:nvSpPr>
          <p:spPr bwMode="auto">
            <a:xfrm flipV="1">
              <a:off x="2064" y="3840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0" y="4803775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移位器</a:t>
            </a:r>
            <a:endParaRPr lang="zh-CN" altLang="en-US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1447800" y="4803775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实现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直送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左移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右移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字节交换</a:t>
            </a:r>
            <a:endParaRPr lang="zh-CN" altLang="en-US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3429000" y="26035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总线与数据通路结构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28600" y="1357313"/>
            <a:ext cx="9144000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为了使数据传送控制简单、集中，采用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以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为中心的总线结构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0" y="2790825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）组成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28600" y="3813175"/>
            <a:ext cx="9144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包括四个部分：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部件、寄存器组、内总线、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与系统总</a:t>
            </a:r>
            <a:endParaRPr lang="en-US" altLang="zh-CN" sz="36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线的连接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17416" name="Line 28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7" name="Line 29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Line 30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31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32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33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34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Line 37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Text Box 98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17425" name="Text Box 115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7426" name="Text Box 116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17427" name="Line 20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Text Box 125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17429" name="Text Box 127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17430" name="Line 136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137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Rectangle 39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17433" name="Line 51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52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60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61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Line 62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63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64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65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Line 66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Line 68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69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73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74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75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77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78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91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92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93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94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Line 95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Line 96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Text Box 99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17456" name="Text Box 10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17457" name="Text Box 110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17458" name="Text Box 111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17459" name="Text Box 114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17460" name="Text Box 117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17461" name="Text Box 139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17462" name="Text Box 140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17463" name="Text Box 141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17464" name="Text Box 142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17465" name="Text Box 143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17466" name="Text Box 144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17467" name="Text Box 146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17468" name="Text Box 147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17469" name="Text Box 149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17470" name="Line 151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1" name="Line 152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2" name="Text Box 153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17473" name="Text Box 154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17474" name="Line 156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5" name="Text Box 157"/>
            <p:cNvSpPr txBox="1">
              <a:spLocks noChangeArrowheads="1"/>
            </p:cNvSpPr>
            <p:nvPr/>
          </p:nvSpPr>
          <p:spPr bwMode="auto">
            <a:xfrm>
              <a:off x="4128" y="1968"/>
              <a:ext cx="612" cy="7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20640" name="Text Box 160"/>
          <p:cNvSpPr txBox="1">
            <a:spLocks noChangeArrowheads="1"/>
          </p:cNvSpPr>
          <p:nvPr/>
        </p:nvSpPr>
        <p:spPr bwMode="auto">
          <a:xfrm>
            <a:off x="-228600" y="5013325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）特点</a:t>
            </a:r>
          </a:p>
        </p:txBody>
      </p:sp>
      <p:sp>
        <p:nvSpPr>
          <p:cNvPr id="20641" name="Text Box 161"/>
          <p:cNvSpPr txBox="1">
            <a:spLocks noChangeArrowheads="1"/>
          </p:cNvSpPr>
          <p:nvPr/>
        </p:nvSpPr>
        <p:spPr bwMode="auto">
          <a:xfrm>
            <a:off x="0" y="5638800"/>
            <a:ext cx="731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为内部数据传送通路的中心；</a:t>
            </a:r>
          </a:p>
        </p:txBody>
      </p:sp>
      <p:sp>
        <p:nvSpPr>
          <p:cNvPr id="20642" name="Text Box 162"/>
          <p:cNvSpPr txBox="1">
            <a:spLocks noChangeArrowheads="1"/>
          </p:cNvSpPr>
          <p:nvPr/>
        </p:nvSpPr>
        <p:spPr bwMode="auto">
          <a:xfrm>
            <a:off x="6477000" y="563880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寄存器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采用</a:t>
            </a:r>
          </a:p>
        </p:txBody>
      </p:sp>
      <p:sp>
        <p:nvSpPr>
          <p:cNvPr id="20643" name="Text Box 163"/>
          <p:cNvSpPr txBox="1">
            <a:spLocks noChangeArrowheads="1"/>
          </p:cNvSpPr>
          <p:nvPr/>
        </p:nvSpPr>
        <p:spPr bwMode="auto">
          <a:xfrm>
            <a:off x="2209800" y="621665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内总线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采用单向数据总线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(16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20644" name="Text Box 164"/>
          <p:cNvSpPr txBox="1">
            <a:spLocks noChangeArrowheads="1"/>
          </p:cNvSpPr>
          <p:nvPr/>
        </p:nvSpPr>
        <p:spPr bwMode="auto">
          <a:xfrm>
            <a:off x="0" y="6216650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分立结构；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40" grpId="0" autoUpdateAnimBg="0"/>
      <p:bldP spid="20641" grpId="0" autoUpdateAnimBg="0"/>
      <p:bldP spid="20642" grpId="0" autoUpdateAnimBg="0"/>
      <p:bldP spid="20643" grpId="0" autoUpdateAnimBg="0"/>
      <p:bldP spid="20644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0" y="5226050"/>
            <a:ext cx="3733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与系统总线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的连接通过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实现。</a:t>
            </a: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3048000" y="5638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81" name="Text Box 77"/>
          <p:cNvSpPr txBox="1">
            <a:spLocks noChangeArrowheads="1"/>
          </p:cNvSpPr>
          <p:nvPr/>
        </p:nvSpPr>
        <p:spPr bwMode="auto">
          <a:xfrm>
            <a:off x="4267200" y="53340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输入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3886200" y="5791200"/>
            <a:ext cx="381000" cy="457200"/>
            <a:chOff x="2544" y="3648"/>
            <a:chExt cx="240" cy="288"/>
          </a:xfrm>
        </p:grpSpPr>
        <p:sp>
          <p:nvSpPr>
            <p:cNvPr id="18512" name="Line 78"/>
            <p:cNvSpPr>
              <a:spLocks noChangeShapeType="1"/>
            </p:cNvSpPr>
            <p:nvPr/>
          </p:nvSpPr>
          <p:spPr bwMode="auto">
            <a:xfrm flipH="1">
              <a:off x="2544" y="3648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3" name="Line 79"/>
            <p:cNvSpPr>
              <a:spLocks noChangeShapeType="1"/>
            </p:cNvSpPr>
            <p:nvPr/>
          </p:nvSpPr>
          <p:spPr bwMode="auto">
            <a:xfrm>
              <a:off x="2544" y="379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5257800" y="5410200"/>
            <a:ext cx="381000" cy="457200"/>
            <a:chOff x="2544" y="3648"/>
            <a:chExt cx="240" cy="288"/>
          </a:xfrm>
        </p:grpSpPr>
        <p:sp>
          <p:nvSpPr>
            <p:cNvPr id="18510" name="Line 82"/>
            <p:cNvSpPr>
              <a:spLocks noChangeShapeType="1"/>
            </p:cNvSpPr>
            <p:nvPr/>
          </p:nvSpPr>
          <p:spPr bwMode="auto">
            <a:xfrm flipH="1">
              <a:off x="2544" y="3648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1" name="Line 83"/>
            <p:cNvSpPr>
              <a:spLocks noChangeShapeType="1"/>
            </p:cNvSpPr>
            <p:nvPr/>
          </p:nvSpPr>
          <p:spPr bwMode="auto">
            <a:xfrm>
              <a:off x="2544" y="379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5638800" y="58674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输出至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1589" name="Text Box 85"/>
          <p:cNvSpPr txBox="1">
            <a:spLocks noChangeArrowheads="1"/>
          </p:cNvSpPr>
          <p:nvPr/>
        </p:nvSpPr>
        <p:spPr bwMode="auto">
          <a:xfrm>
            <a:off x="5638800" y="6278563"/>
            <a:ext cx="327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输出至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门</a:t>
            </a:r>
          </a:p>
        </p:txBody>
      </p:sp>
      <p:sp>
        <p:nvSpPr>
          <p:cNvPr id="21590" name="Text Box 86"/>
          <p:cNvSpPr txBox="1">
            <a:spLocks noChangeArrowheads="1"/>
          </p:cNvSpPr>
          <p:nvPr/>
        </p:nvSpPr>
        <p:spPr bwMode="auto">
          <a:xfrm>
            <a:off x="4267200" y="6019800"/>
            <a:ext cx="281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输出</a:t>
            </a:r>
          </a:p>
        </p:txBody>
      </p: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5257800" y="6172200"/>
            <a:ext cx="381000" cy="457200"/>
            <a:chOff x="2544" y="3648"/>
            <a:chExt cx="240" cy="288"/>
          </a:xfrm>
        </p:grpSpPr>
        <p:sp>
          <p:nvSpPr>
            <p:cNvPr id="18508" name="Line 88"/>
            <p:cNvSpPr>
              <a:spLocks noChangeShapeType="1"/>
            </p:cNvSpPr>
            <p:nvPr/>
          </p:nvSpPr>
          <p:spPr bwMode="auto">
            <a:xfrm flipH="1">
              <a:off x="2544" y="3648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9" name="Line 89"/>
            <p:cNvSpPr>
              <a:spLocks noChangeShapeType="1"/>
            </p:cNvSpPr>
            <p:nvPr/>
          </p:nvSpPr>
          <p:spPr bwMode="auto">
            <a:xfrm>
              <a:off x="2544" y="379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94" name="Text Box 90"/>
          <p:cNvSpPr txBox="1">
            <a:spLocks noChangeArrowheads="1"/>
          </p:cNvSpPr>
          <p:nvPr/>
        </p:nvSpPr>
        <p:spPr bwMode="auto">
          <a:xfrm>
            <a:off x="5562600" y="49530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从内总线输入</a:t>
            </a:r>
          </a:p>
        </p:txBody>
      </p:sp>
      <p:sp>
        <p:nvSpPr>
          <p:cNvPr id="21595" name="Text Box 91"/>
          <p:cNvSpPr txBox="1">
            <a:spLocks noChangeArrowheads="1"/>
          </p:cNvSpPr>
          <p:nvPr/>
        </p:nvSpPr>
        <p:spPr bwMode="auto">
          <a:xfrm>
            <a:off x="5562600" y="54102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输入</a:t>
            </a:r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7924800" y="49530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打入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1597" name="Text Box 93"/>
          <p:cNvSpPr txBox="1">
            <a:spLocks noChangeArrowheads="1"/>
          </p:cNvSpPr>
          <p:nvPr/>
        </p:nvSpPr>
        <p:spPr bwMode="auto">
          <a:xfrm>
            <a:off x="7315200" y="54102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置入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grpSp>
        <p:nvGrpSpPr>
          <p:cNvPr id="5" name="Group 155"/>
          <p:cNvGrpSpPr>
            <a:grpSpLocks/>
          </p:cNvGrpSpPr>
          <p:nvPr/>
        </p:nvGrpSpPr>
        <p:grpSpPr bwMode="auto"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18448" name="Line 156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157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58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59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160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61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62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163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Text Box 164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18457" name="Text Box 165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18458" name="Text Box 166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18459" name="Line 167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Text Box 168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18461" name="Text Box 169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18462" name="Line 170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171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Rectangle 172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18465" name="Line 173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174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175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Line 176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177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178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179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180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181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182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183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184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Line 185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186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Line 187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Line 188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Line 189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190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Line 191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Line 192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Line 193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6" name="Line 194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Text Box 195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18488" name="Text Box 196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18489" name="Text Box 197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18490" name="Text Box 198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18491" name="Text Box 199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18492" name="Text Box 200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18493" name="Text Box 201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18494" name="Text Box 202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18495" name="Text Box 203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18496" name="Text Box 204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18497" name="Text Box 205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18498" name="Text Box 206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18499" name="Text Box 207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18500" name="Text Box 208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18501" name="Text Box 209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18502" name="Line 210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3" name="Line 211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4" name="Text Box 212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18505" name="Text Box 213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18506" name="Line 214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7" name="Text Box 215"/>
            <p:cNvSpPr txBox="1">
              <a:spLocks noChangeArrowheads="1"/>
            </p:cNvSpPr>
            <p:nvPr/>
          </p:nvSpPr>
          <p:spPr bwMode="auto">
            <a:xfrm>
              <a:off x="4128" y="1968"/>
              <a:ext cx="624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579" grpId="0" build="p" autoUpdateAnimBg="0"/>
      <p:bldP spid="21581" grpId="0" autoUpdateAnimBg="0"/>
      <p:bldP spid="21588" grpId="0" autoUpdateAnimBg="0"/>
      <p:bldP spid="21589" grpId="0" autoUpdateAnimBg="0"/>
      <p:bldP spid="21590" grpId="0" autoUpdateAnimBg="0"/>
      <p:bldP spid="21594" grpId="0" autoUpdateAnimBg="0"/>
      <p:bldP spid="21595" grpId="0" autoUpdateAnimBg="0"/>
      <p:bldP spid="21596" grpId="0" autoUpdateAnimBg="0"/>
      <p:bldP spid="21597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4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Line 5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990600" y="17526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16"/>
          <p:cNvSpPr>
            <a:spLocks noChangeShapeType="1"/>
          </p:cNvSpPr>
          <p:nvPr/>
        </p:nvSpPr>
        <p:spPr bwMode="auto">
          <a:xfrm>
            <a:off x="990600" y="1752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 flipH="1">
            <a:off x="381000" y="1752600"/>
            <a:ext cx="609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2133600" y="17526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19"/>
          <p:cNvSpPr>
            <a:spLocks noChangeShapeType="1"/>
          </p:cNvSpPr>
          <p:nvPr/>
        </p:nvSpPr>
        <p:spPr bwMode="auto">
          <a:xfrm>
            <a:off x="1752600" y="2286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 flipV="1">
            <a:off x="1295400" y="2133600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Line 21"/>
          <p:cNvSpPr>
            <a:spLocks noChangeShapeType="1"/>
          </p:cNvSpPr>
          <p:nvPr/>
        </p:nvSpPr>
        <p:spPr bwMode="auto">
          <a:xfrm>
            <a:off x="1524000" y="2133600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Line 22"/>
          <p:cNvSpPr>
            <a:spLocks noChangeShapeType="1"/>
          </p:cNvSpPr>
          <p:nvPr/>
        </p:nvSpPr>
        <p:spPr bwMode="auto">
          <a:xfrm>
            <a:off x="381000" y="2286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7" name="Text Box 23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19479" name="Line 25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Line 26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1" name="Rectangle 28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19482" name="Line 29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3" name="Line 30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Line 31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Line 32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Line 33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Line 34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Line 35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Line 36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0" name="Line 37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Line 38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2" name="Line 39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3" name="Line 40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4" name="Line 41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5" name="Line 42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6" name="Line 43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7" name="Line 44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8" name="Line 45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9" name="Line 46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0" name="Line 47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1" name="Line 48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2" name="Line 49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3" name="Line 50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4" name="Text Box 51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19505" name="Text Box 52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19506" name="Text Box 53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19507" name="Text Box 54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19508" name="Text Box 55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19509" name="Text Box 56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19510" name="Text Box 57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19511" name="Text Box 58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19512" name="Text Box 59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19513" name="Text Box 60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19514" name="Text Box 61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19515" name="Text Box 62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19516" name="Text Box 63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19517" name="Text Box 64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19518" name="Text Box 65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19519" name="Line 66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0" name="Line 67"/>
          <p:cNvSpPr>
            <a:spLocks noChangeShapeType="1"/>
          </p:cNvSpPr>
          <p:nvPr/>
        </p:nvSpPr>
        <p:spPr bwMode="auto">
          <a:xfrm rot="-54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Line 68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2" name="Text Box 69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19523" name="Text Box 70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19524" name="Line 71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5" name="Text Box 72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2611" name="Text Box 83"/>
          <p:cNvSpPr txBox="1">
            <a:spLocks noChangeArrowheads="1"/>
          </p:cNvSpPr>
          <p:nvPr/>
        </p:nvSpPr>
        <p:spPr bwMode="auto">
          <a:xfrm>
            <a:off x="27432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2619" name="Text Box 91"/>
          <p:cNvSpPr txBox="1">
            <a:spLocks noChangeArrowheads="1"/>
          </p:cNvSpPr>
          <p:nvPr/>
        </p:nvSpPr>
        <p:spPr bwMode="auto">
          <a:xfrm>
            <a:off x="4800600" y="5638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置入</a:t>
            </a:r>
          </a:p>
        </p:txBody>
      </p:sp>
      <p:sp>
        <p:nvSpPr>
          <p:cNvPr id="22620" name="Line 92"/>
          <p:cNvSpPr>
            <a:spLocks noChangeShapeType="1"/>
          </p:cNvSpPr>
          <p:nvPr/>
        </p:nvSpPr>
        <p:spPr bwMode="auto">
          <a:xfrm>
            <a:off x="3276600" y="617220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1" name="Text Box 93"/>
          <p:cNvSpPr txBox="1">
            <a:spLocks noChangeArrowheads="1"/>
          </p:cNvSpPr>
          <p:nvPr/>
        </p:nvSpPr>
        <p:spPr bwMode="auto">
          <a:xfrm>
            <a:off x="41910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2622" name="Line 94"/>
          <p:cNvSpPr>
            <a:spLocks noChangeShapeType="1"/>
          </p:cNvSpPr>
          <p:nvPr/>
        </p:nvSpPr>
        <p:spPr bwMode="auto">
          <a:xfrm>
            <a:off x="4953000" y="617220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3" name="Text Box 95"/>
          <p:cNvSpPr txBox="1">
            <a:spLocks noChangeArrowheads="1"/>
          </p:cNvSpPr>
          <p:nvPr/>
        </p:nvSpPr>
        <p:spPr bwMode="auto">
          <a:xfrm>
            <a:off x="58674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sp>
        <p:nvSpPr>
          <p:cNvPr id="22624" name="Text Box 96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2625" name="Line 97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6" name="Line 98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7" name="Text Box 99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DB</a:t>
            </a:r>
          </a:p>
        </p:txBody>
      </p:sp>
      <p:sp>
        <p:nvSpPr>
          <p:cNvPr id="22628" name="Line 100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9" name="Line 101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" name="Text Box 102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IR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-304800" y="5181600"/>
            <a:ext cx="5105400" cy="1676400"/>
            <a:chOff x="-192" y="3264"/>
            <a:chExt cx="3216" cy="1056"/>
          </a:xfrm>
        </p:grpSpPr>
        <p:sp>
          <p:nvSpPr>
            <p:cNvPr id="19540" name="Text Box 75"/>
            <p:cNvSpPr txBox="1">
              <a:spLocks noChangeArrowheads="1"/>
            </p:cNvSpPr>
            <p:nvPr/>
          </p:nvSpPr>
          <p:spPr bwMode="auto">
            <a:xfrm>
              <a:off x="0" y="3264"/>
              <a:ext cx="30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4.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各类信息传送途径</a:t>
              </a:r>
            </a:p>
          </p:txBody>
        </p:sp>
        <p:grpSp>
          <p:nvGrpSpPr>
            <p:cNvPr id="3" name="Group 104"/>
            <p:cNvGrpSpPr>
              <a:grpSpLocks/>
            </p:cNvGrpSpPr>
            <p:nvPr/>
          </p:nvGrpSpPr>
          <p:grpSpPr bwMode="auto">
            <a:xfrm>
              <a:off x="-192" y="3648"/>
              <a:ext cx="2352" cy="672"/>
              <a:chOff x="-192" y="3648"/>
              <a:chExt cx="2352" cy="672"/>
            </a:xfrm>
          </p:grpSpPr>
          <p:sp>
            <p:nvSpPr>
              <p:cNvPr id="19542" name="Text Box 84"/>
              <p:cNvSpPr txBox="1">
                <a:spLocks noChangeArrowheads="1"/>
              </p:cNvSpPr>
              <p:nvPr/>
            </p:nvSpPr>
            <p:spPr bwMode="auto">
              <a:xfrm>
                <a:off x="-192" y="3648"/>
                <a:ext cx="23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）指令信息</a:t>
                </a:r>
              </a:p>
            </p:txBody>
          </p:sp>
          <p:sp>
            <p:nvSpPr>
              <p:cNvPr id="19543" name="Text Box 103"/>
              <p:cNvSpPr txBox="1">
                <a:spLocks noChangeArrowheads="1"/>
              </p:cNvSpPr>
              <p:nvPr/>
            </p:nvSpPr>
            <p:spPr bwMode="auto">
              <a:xfrm>
                <a:off x="-192" y="3955"/>
                <a:ext cx="23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（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）地址信息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1" grpId="0" build="p" autoUpdateAnimBg="0"/>
      <p:bldP spid="22619" grpId="0" autoUpdateAnimBg="0"/>
      <p:bldP spid="22620" grpId="0" animBg="1"/>
      <p:bldP spid="22621" grpId="0" build="p" autoUpdateAnimBg="0" advAuto="0"/>
      <p:bldP spid="22622" grpId="0" animBg="1"/>
      <p:bldP spid="22623" grpId="0" build="p" autoUpdateAnimBg="0" advAuto="0"/>
      <p:bldP spid="22624" grpId="0" animBg="1" autoUpdateAnimBg="0"/>
      <p:bldP spid="22625" grpId="0" animBg="1"/>
      <p:bldP spid="22626" grpId="0" animBg="1"/>
      <p:bldP spid="22627" grpId="0" autoUpdateAnimBg="0"/>
      <p:bldP spid="22628" grpId="0" animBg="1"/>
      <p:bldP spid="22629" grpId="0" animBg="1"/>
      <p:bldP spid="22630" grpId="0" animBg="1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sp>
        <p:nvSpPr>
          <p:cNvPr id="20493" name="Text Box 21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0598" name="Line 13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9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0" name="Line 15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1" name="Line 16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2" name="Line 17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3" name="Line 18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4" name="Line 19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5" name="Line 20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95" name="Text Box 22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0496" name="Line 23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4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Rectangle 25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0499" name="Line 26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Line 27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Line 28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2" name="Line 29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3" name="Line 30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Line 31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5" name="Line 32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Line 33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Line 34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Line 35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Line 36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0" name="Line 37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Line 38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2" name="Line 39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3" name="Line 40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4" name="Line 41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5" name="Line 42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6" name="Line 43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7" name="Line 44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Line 45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9" name="Line 46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0" name="Line 47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1" name="Text Box 48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0522" name="Text Box 49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0523" name="Text Box 50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0524" name="Text Box 51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0525" name="Text Box 52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0526" name="Text Box 53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0527" name="Text Box 54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0528" name="Text Box 55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0529" name="Text Box 56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0530" name="Text Box 57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0531" name="Text Box 58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0532" name="Text Box 59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0533" name="Text Box 60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0534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0535" name="Text Box 62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0536" name="Line 63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7" name="Line 64"/>
          <p:cNvSpPr>
            <a:spLocks noChangeShapeType="1"/>
          </p:cNvSpPr>
          <p:nvPr/>
        </p:nvSpPr>
        <p:spPr bwMode="auto">
          <a:xfrm rot="-54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8" name="Line 65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9" name="Text Box 66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0540" name="Text Box 67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0541" name="Line 68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2" name="Text Box 69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0" y="5257800"/>
            <a:ext cx="3733800" cy="1112838"/>
            <a:chOff x="0" y="3312"/>
            <a:chExt cx="2352" cy="701"/>
          </a:xfrm>
        </p:grpSpPr>
        <p:sp>
          <p:nvSpPr>
            <p:cNvPr id="20596" name="Text Box 72"/>
            <p:cNvSpPr txBox="1">
              <a:spLocks noChangeArrowheads="1"/>
            </p:cNvSpPr>
            <p:nvPr/>
          </p:nvSpPr>
          <p:spPr bwMode="auto">
            <a:xfrm>
              <a:off x="0" y="3312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）指令地址</a:t>
              </a:r>
            </a:p>
          </p:txBody>
        </p:sp>
        <p:sp>
          <p:nvSpPr>
            <p:cNvPr id="20597" name="Text Box 86"/>
            <p:cNvSpPr txBox="1">
              <a:spLocks noChangeArrowheads="1"/>
            </p:cNvSpPr>
            <p:nvPr/>
          </p:nvSpPr>
          <p:spPr bwMode="auto">
            <a:xfrm>
              <a:off x="0" y="3648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）指令地址加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23639" name="Text Box 87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PC</a:t>
            </a:r>
          </a:p>
        </p:txBody>
      </p:sp>
      <p:sp>
        <p:nvSpPr>
          <p:cNvPr id="23641" name="Text Box 89"/>
          <p:cNvSpPr txBox="1">
            <a:spLocks noChangeArrowheads="1"/>
          </p:cNvSpPr>
          <p:nvPr/>
        </p:nvSpPr>
        <p:spPr bwMode="auto">
          <a:xfrm>
            <a:off x="609600" y="4419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PC</a:t>
            </a:r>
          </a:p>
        </p:txBody>
      </p:sp>
      <p:sp>
        <p:nvSpPr>
          <p:cNvPr id="23642" name="Line 90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43" name="Text Box 9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A</a:t>
            </a:r>
          </a:p>
        </p:txBody>
      </p:sp>
      <p:sp>
        <p:nvSpPr>
          <p:cNvPr id="23644" name="Line 9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0588" name="Line 107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" name="Line 108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0" name="Line 109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1" name="Line 110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2" name="Line 111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3" name="Line 112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4" name="Line 113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5" name="Line 114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667" name="Text Box 115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3668" name="Line 116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69" name="Text Box 117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3670" name="Line 118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1" name="Line 119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" name="Line 120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3" name="Text Box 121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3674" name="Line 122"/>
          <p:cNvSpPr>
            <a:spLocks noChangeShapeType="1"/>
          </p:cNvSpPr>
          <p:nvPr/>
        </p:nvSpPr>
        <p:spPr bwMode="auto">
          <a:xfrm flipH="1">
            <a:off x="4724400" y="12954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5" name="Text Box 123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MAR</a:t>
            </a:r>
          </a:p>
        </p:txBody>
      </p:sp>
      <p:sp>
        <p:nvSpPr>
          <p:cNvPr id="23623" name="Text Box 71"/>
          <p:cNvSpPr txBox="1">
            <a:spLocks noChangeArrowheads="1"/>
          </p:cNvSpPr>
          <p:nvPr/>
        </p:nvSpPr>
        <p:spPr bwMode="auto">
          <a:xfrm>
            <a:off x="25908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3625" name="Text Box 73"/>
          <p:cNvSpPr txBox="1">
            <a:spLocks noChangeArrowheads="1"/>
          </p:cNvSpPr>
          <p:nvPr/>
        </p:nvSpPr>
        <p:spPr bwMode="auto">
          <a:xfrm>
            <a:off x="7391400" y="50292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3627" name="Line 75"/>
          <p:cNvSpPr>
            <a:spLocks noChangeShapeType="1"/>
          </p:cNvSpPr>
          <p:nvPr/>
        </p:nvSpPr>
        <p:spPr bwMode="auto">
          <a:xfrm>
            <a:off x="32004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28" name="Text Box 76"/>
          <p:cNvSpPr txBox="1">
            <a:spLocks noChangeArrowheads="1"/>
          </p:cNvSpPr>
          <p:nvPr/>
        </p:nvSpPr>
        <p:spPr bwMode="auto">
          <a:xfrm>
            <a:off x="37338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23629" name="Line 77"/>
          <p:cNvSpPr>
            <a:spLocks noChangeShapeType="1"/>
          </p:cNvSpPr>
          <p:nvPr/>
        </p:nvSpPr>
        <p:spPr bwMode="auto">
          <a:xfrm>
            <a:off x="41148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30" name="Text Box 78"/>
          <p:cNvSpPr txBox="1">
            <a:spLocks noChangeArrowheads="1"/>
          </p:cNvSpPr>
          <p:nvPr/>
        </p:nvSpPr>
        <p:spPr bwMode="auto">
          <a:xfrm>
            <a:off x="4572000" y="5257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3676" name="Line 124"/>
          <p:cNvSpPr>
            <a:spLocks noChangeShapeType="1"/>
          </p:cNvSpPr>
          <p:nvPr/>
        </p:nvSpPr>
        <p:spPr bwMode="auto">
          <a:xfrm>
            <a:off x="54864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7" name="Text Box 125"/>
          <p:cNvSpPr txBox="1">
            <a:spLocks noChangeArrowheads="1"/>
          </p:cNvSpPr>
          <p:nvPr/>
        </p:nvSpPr>
        <p:spPr bwMode="auto">
          <a:xfrm>
            <a:off x="5943600" y="52879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3678" name="Line 126"/>
          <p:cNvSpPr>
            <a:spLocks noChangeShapeType="1"/>
          </p:cNvSpPr>
          <p:nvPr/>
        </p:nvSpPr>
        <p:spPr bwMode="auto">
          <a:xfrm>
            <a:off x="65532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9" name="Text Box 127"/>
          <p:cNvSpPr txBox="1">
            <a:spLocks noChangeArrowheads="1"/>
          </p:cNvSpPr>
          <p:nvPr/>
        </p:nvSpPr>
        <p:spPr bwMode="auto">
          <a:xfrm>
            <a:off x="7010400" y="52578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3680" name="Line 128"/>
          <p:cNvSpPr>
            <a:spLocks noChangeShapeType="1"/>
          </p:cNvSpPr>
          <p:nvPr/>
        </p:nvSpPr>
        <p:spPr bwMode="auto">
          <a:xfrm>
            <a:off x="7543800" y="5638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1" name="Text Box 129"/>
          <p:cNvSpPr txBox="1">
            <a:spLocks noChangeArrowheads="1"/>
          </p:cNvSpPr>
          <p:nvPr/>
        </p:nvSpPr>
        <p:spPr bwMode="auto">
          <a:xfrm>
            <a:off x="8001000" y="5257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23684" name="Text Box 132"/>
          <p:cNvSpPr txBox="1">
            <a:spLocks noChangeArrowheads="1"/>
          </p:cNvSpPr>
          <p:nvPr/>
        </p:nvSpPr>
        <p:spPr bwMode="auto">
          <a:xfrm>
            <a:off x="29718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3686" name="Line 134"/>
          <p:cNvSpPr>
            <a:spLocks noChangeShapeType="1"/>
          </p:cNvSpPr>
          <p:nvPr/>
        </p:nvSpPr>
        <p:spPr bwMode="auto">
          <a:xfrm>
            <a:off x="35814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7" name="Text Box 135"/>
          <p:cNvSpPr txBox="1">
            <a:spLocks noChangeArrowheads="1"/>
          </p:cNvSpPr>
          <p:nvPr/>
        </p:nvSpPr>
        <p:spPr bwMode="auto">
          <a:xfrm>
            <a:off x="40386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23688" name="Line 136"/>
          <p:cNvSpPr>
            <a:spLocks noChangeShapeType="1"/>
          </p:cNvSpPr>
          <p:nvPr/>
        </p:nvSpPr>
        <p:spPr bwMode="auto">
          <a:xfrm>
            <a:off x="44196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89" name="Text Box 137"/>
          <p:cNvSpPr txBox="1">
            <a:spLocks noChangeArrowheads="1"/>
          </p:cNvSpPr>
          <p:nvPr/>
        </p:nvSpPr>
        <p:spPr bwMode="auto">
          <a:xfrm>
            <a:off x="4876800" y="5791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3690" name="Line 138"/>
          <p:cNvSpPr>
            <a:spLocks noChangeShapeType="1"/>
          </p:cNvSpPr>
          <p:nvPr/>
        </p:nvSpPr>
        <p:spPr bwMode="auto">
          <a:xfrm>
            <a:off x="57150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91" name="Text Box 139"/>
          <p:cNvSpPr txBox="1">
            <a:spLocks noChangeArrowheads="1"/>
          </p:cNvSpPr>
          <p:nvPr/>
        </p:nvSpPr>
        <p:spPr bwMode="auto">
          <a:xfrm>
            <a:off x="6172200" y="58213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3692" name="Line 140"/>
          <p:cNvSpPr>
            <a:spLocks noChangeShapeType="1"/>
          </p:cNvSpPr>
          <p:nvPr/>
        </p:nvSpPr>
        <p:spPr bwMode="auto">
          <a:xfrm>
            <a:off x="67056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93" name="Text Box 141"/>
          <p:cNvSpPr txBox="1">
            <a:spLocks noChangeArrowheads="1"/>
          </p:cNvSpPr>
          <p:nvPr/>
        </p:nvSpPr>
        <p:spPr bwMode="auto">
          <a:xfrm>
            <a:off x="7162800" y="57912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3694" name="Line 142"/>
          <p:cNvSpPr>
            <a:spLocks noChangeShapeType="1"/>
          </p:cNvSpPr>
          <p:nvPr/>
        </p:nvSpPr>
        <p:spPr bwMode="auto">
          <a:xfrm>
            <a:off x="76962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95" name="Text Box 143"/>
          <p:cNvSpPr txBox="1">
            <a:spLocks noChangeArrowheads="1"/>
          </p:cNvSpPr>
          <p:nvPr/>
        </p:nvSpPr>
        <p:spPr bwMode="auto">
          <a:xfrm>
            <a:off x="8153400" y="5791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3696" name="Text Box 144"/>
          <p:cNvSpPr txBox="1">
            <a:spLocks noChangeArrowheads="1"/>
          </p:cNvSpPr>
          <p:nvPr/>
        </p:nvSpPr>
        <p:spPr bwMode="auto">
          <a:xfrm>
            <a:off x="40386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en-US" altLang="zh-CN" sz="36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97" name="Line 145"/>
          <p:cNvSpPr>
            <a:spLocks noChangeShapeType="1"/>
          </p:cNvSpPr>
          <p:nvPr/>
        </p:nvSpPr>
        <p:spPr bwMode="auto">
          <a:xfrm flipV="1">
            <a:off x="4648200" y="6324600"/>
            <a:ext cx="3810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98" name="Line 146"/>
          <p:cNvSpPr>
            <a:spLocks noChangeShapeType="1"/>
          </p:cNvSpPr>
          <p:nvPr/>
        </p:nvSpPr>
        <p:spPr bwMode="auto">
          <a:xfrm>
            <a:off x="228600" y="1981200"/>
            <a:ext cx="457200" cy="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00" name="Text Box 148"/>
          <p:cNvSpPr txBox="1">
            <a:spLocks noChangeArrowheads="1"/>
          </p:cNvSpPr>
          <p:nvPr/>
        </p:nvSpPr>
        <p:spPr bwMode="auto">
          <a:xfrm>
            <a:off x="0" y="1524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b="1">
                <a:solidFill>
                  <a:srgbClr val="FF6600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en-US" altLang="zh-CN" sz="2800" b="1">
              <a:solidFill>
                <a:srgbClr val="FF66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701" name="Line 149"/>
          <p:cNvSpPr>
            <a:spLocks noChangeShapeType="1"/>
          </p:cNvSpPr>
          <p:nvPr/>
        </p:nvSpPr>
        <p:spPr bwMode="auto">
          <a:xfrm flipH="1">
            <a:off x="4648200" y="32766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02" name="Text Box 150"/>
          <p:cNvSpPr txBox="1">
            <a:spLocks noChangeArrowheads="1"/>
          </p:cNvSpPr>
          <p:nvPr/>
        </p:nvSpPr>
        <p:spPr bwMode="auto">
          <a:xfrm>
            <a:off x="7543800" y="61722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3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3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3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3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3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3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23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9" grpId="0" animBg="1" autoUpdateAnimBg="0"/>
      <p:bldP spid="23641" grpId="0" autoUpdateAnimBg="0"/>
      <p:bldP spid="23642" grpId="0" animBg="1"/>
      <p:bldP spid="23643" grpId="0" animBg="1" autoUpdateAnimBg="0"/>
      <p:bldP spid="23644" grpId="0" animBg="1"/>
      <p:bldP spid="23667" grpId="0" autoUpdateAnimBg="0"/>
      <p:bldP spid="23668" grpId="0" animBg="1"/>
      <p:bldP spid="23669" grpId="0" animBg="1" autoUpdateAnimBg="0"/>
      <p:bldP spid="23670" grpId="0" animBg="1"/>
      <p:bldP spid="23671" grpId="0" animBg="1"/>
      <p:bldP spid="23672" grpId="0" animBg="1"/>
      <p:bldP spid="23673" grpId="0" autoUpdateAnimBg="0"/>
      <p:bldP spid="23674" grpId="0" animBg="1"/>
      <p:bldP spid="23675" grpId="0" animBg="1" autoUpdateAnimBg="0"/>
      <p:bldP spid="23623" grpId="0" build="p" autoUpdateAnimBg="0"/>
      <p:bldP spid="23625" grpId="0" autoUpdateAnimBg="0"/>
      <p:bldP spid="23627" grpId="0" animBg="1"/>
      <p:bldP spid="23628" grpId="0" build="p" autoUpdateAnimBg="0" advAuto="0"/>
      <p:bldP spid="23629" grpId="0" animBg="1"/>
      <p:bldP spid="23630" grpId="0" build="p" autoUpdateAnimBg="0" advAuto="0"/>
      <p:bldP spid="23676" grpId="0" animBg="1"/>
      <p:bldP spid="23677" grpId="0" autoUpdateAnimBg="0"/>
      <p:bldP spid="23678" grpId="0" animBg="1"/>
      <p:bldP spid="23679" grpId="0" autoUpdateAnimBg="0"/>
      <p:bldP spid="23680" grpId="0" animBg="1"/>
      <p:bldP spid="23681" grpId="0" build="p" autoUpdateAnimBg="0" advAuto="0"/>
      <p:bldP spid="23684" grpId="0" build="p" autoUpdateAnimBg="0"/>
      <p:bldP spid="23686" grpId="0" animBg="1"/>
      <p:bldP spid="23687" grpId="0" build="p" autoUpdateAnimBg="0" advAuto="0"/>
      <p:bldP spid="23688" grpId="0" animBg="1"/>
      <p:bldP spid="23689" grpId="0" build="p" autoUpdateAnimBg="0" advAuto="0"/>
      <p:bldP spid="23690" grpId="0" animBg="1"/>
      <p:bldP spid="23691" grpId="0" autoUpdateAnimBg="0"/>
      <p:bldP spid="23692" grpId="0" animBg="1"/>
      <p:bldP spid="23693" grpId="0" autoUpdateAnimBg="0"/>
      <p:bldP spid="23694" grpId="0" animBg="1"/>
      <p:bldP spid="23695" grpId="0" build="p" autoUpdateAnimBg="0" advAuto="0"/>
      <p:bldP spid="23696" grpId="0" build="p" autoUpdateAnimBg="0"/>
      <p:bldP spid="23697" grpId="0" animBg="1"/>
      <p:bldP spid="23698" grpId="0" animBg="1"/>
      <p:bldP spid="23700" grpId="0" build="p" autoUpdateAnimBg="0" advAuto="0"/>
      <p:bldP spid="23701" grpId="0" animBg="1"/>
      <p:bldP spid="23702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1652" name="Line 13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3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4" name="Line 15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5" name="Line 16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7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7" name="Line 18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9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9" name="Line 20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18" name="Text Box 21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1519" name="Text Box 22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1520" name="Line 23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24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Rectangle 25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1523" name="Line 26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27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Line 28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Line 29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Line 30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Line 31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9" name="Line 32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0" name="Line 33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1" name="Line 34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2" name="Line 35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3" name="Line 36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4" name="Line 37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5" name="Line 38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6" name="Line 39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7" name="Line 40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8" name="Line 41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39" name="Line 42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0" name="Line 43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1" name="Line 44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2" name="Line 45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3" name="Line 46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4" name="Line 47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5" name="Text Box 48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1546" name="Text Box 49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1547" name="Text Box 50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1548" name="Text Box 51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1549" name="Text Box 52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1550" name="Text Box 53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1551" name="Text Box 54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1552" name="Text Box 55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1553" name="Text Box 56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1554" name="Text Box 57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1555" name="Text Box 58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1556" name="Text Box 59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1557" name="Text Box 60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1558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1559" name="Text Box 62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1560" name="Line 63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1" name="Line 64"/>
          <p:cNvSpPr>
            <a:spLocks noChangeShapeType="1"/>
          </p:cNvSpPr>
          <p:nvPr/>
        </p:nvSpPr>
        <p:spPr bwMode="auto">
          <a:xfrm rot="-54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2" name="Line 65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3" name="Text Box 66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1564" name="Text Box 67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1565" name="Line 68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66" name="Text Box 69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1568" name="Text Box 85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4663" name="Text Box 87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4664" name="Text Box 88"/>
          <p:cNvSpPr txBox="1">
            <a:spLocks noChangeArrowheads="1"/>
          </p:cNvSpPr>
          <p:nvPr/>
        </p:nvSpPr>
        <p:spPr bwMode="auto">
          <a:xfrm>
            <a:off x="1524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4665" name="Line 89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66" name="Text Box 90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4667" name="Line 91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1644" name="Line 9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5" name="Line 9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6" name="Line 9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7" name="Line 9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8" name="Line 9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49" name="Line 9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0" name="Line 10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1" name="Line 10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678" name="Text Box 102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4679" name="Line 10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0" name="Text Box 104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4681" name="Line 105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" name="Line 106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3" name="Line 107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4685" name="Line 109"/>
          <p:cNvSpPr>
            <a:spLocks noChangeShapeType="1"/>
          </p:cNvSpPr>
          <p:nvPr/>
        </p:nvSpPr>
        <p:spPr bwMode="auto">
          <a:xfrm flipH="1">
            <a:off x="4724400" y="32766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6" name="Text Box 110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PC</a:t>
            </a:r>
          </a:p>
        </p:txBody>
      </p:sp>
      <p:sp>
        <p:nvSpPr>
          <p:cNvPr id="24647" name="Text Box 71"/>
          <p:cNvSpPr txBox="1">
            <a:spLocks noChangeArrowheads="1"/>
          </p:cNvSpPr>
          <p:nvPr/>
        </p:nvSpPr>
        <p:spPr bwMode="auto">
          <a:xfrm>
            <a:off x="24384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4649" name="Text Box 73"/>
          <p:cNvSpPr txBox="1">
            <a:spLocks noChangeArrowheads="1"/>
          </p:cNvSpPr>
          <p:nvPr/>
        </p:nvSpPr>
        <p:spPr bwMode="auto">
          <a:xfrm>
            <a:off x="7010400" y="5181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4651" name="Line 75"/>
          <p:cNvSpPr>
            <a:spLocks noChangeShapeType="1"/>
          </p:cNvSpPr>
          <p:nvPr/>
        </p:nvSpPr>
        <p:spPr bwMode="auto">
          <a:xfrm>
            <a:off x="3124200" y="56388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35814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4653" name="Line 77"/>
          <p:cNvSpPr>
            <a:spLocks noChangeShapeType="1"/>
          </p:cNvSpPr>
          <p:nvPr/>
        </p:nvSpPr>
        <p:spPr bwMode="auto">
          <a:xfrm>
            <a:off x="3962400" y="56388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343400" y="5257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4687" name="Line 111"/>
          <p:cNvSpPr>
            <a:spLocks noChangeShapeType="1"/>
          </p:cNvSpPr>
          <p:nvPr/>
        </p:nvSpPr>
        <p:spPr bwMode="auto">
          <a:xfrm>
            <a:off x="5181600" y="56388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8" name="Text Box 112"/>
          <p:cNvSpPr txBox="1">
            <a:spLocks noChangeArrowheads="1"/>
          </p:cNvSpPr>
          <p:nvPr/>
        </p:nvSpPr>
        <p:spPr bwMode="auto">
          <a:xfrm>
            <a:off x="5562600" y="52879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4689" name="Line 113"/>
          <p:cNvSpPr>
            <a:spLocks noChangeShapeType="1"/>
          </p:cNvSpPr>
          <p:nvPr/>
        </p:nvSpPr>
        <p:spPr bwMode="auto">
          <a:xfrm>
            <a:off x="6172200" y="56388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90" name="Text Box 114"/>
          <p:cNvSpPr txBox="1">
            <a:spLocks noChangeArrowheads="1"/>
          </p:cNvSpPr>
          <p:nvPr/>
        </p:nvSpPr>
        <p:spPr bwMode="auto">
          <a:xfrm>
            <a:off x="6553200" y="5257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4691" name="Line 115"/>
          <p:cNvSpPr>
            <a:spLocks noChangeShapeType="1"/>
          </p:cNvSpPr>
          <p:nvPr/>
        </p:nvSpPr>
        <p:spPr bwMode="auto">
          <a:xfrm>
            <a:off x="7162800" y="56388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92" name="Text Box 116"/>
          <p:cNvSpPr txBox="1">
            <a:spLocks noChangeArrowheads="1"/>
          </p:cNvSpPr>
          <p:nvPr/>
        </p:nvSpPr>
        <p:spPr bwMode="auto">
          <a:xfrm>
            <a:off x="7772400" y="52260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grpSp>
        <p:nvGrpSpPr>
          <p:cNvPr id="4" name="Group 165"/>
          <p:cNvGrpSpPr>
            <a:grpSpLocks/>
          </p:cNvGrpSpPr>
          <p:nvPr/>
        </p:nvGrpSpPr>
        <p:grpSpPr bwMode="auto">
          <a:xfrm>
            <a:off x="0" y="4830763"/>
            <a:ext cx="3733800" cy="1539875"/>
            <a:chOff x="0" y="3043"/>
            <a:chExt cx="2352" cy="970"/>
          </a:xfrm>
        </p:grpSpPr>
        <p:sp>
          <p:nvSpPr>
            <p:cNvPr id="21641" name="Text Box 72"/>
            <p:cNvSpPr txBox="1">
              <a:spLocks noChangeArrowheads="1"/>
            </p:cNvSpPr>
            <p:nvPr/>
          </p:nvSpPr>
          <p:spPr bwMode="auto">
            <a:xfrm>
              <a:off x="0" y="3043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）转移地址</a:t>
              </a:r>
            </a:p>
          </p:txBody>
        </p:sp>
        <p:sp>
          <p:nvSpPr>
            <p:cNvPr id="21642" name="Text Box 86"/>
            <p:cNvSpPr txBox="1">
              <a:spLocks noChangeArrowheads="1"/>
            </p:cNvSpPr>
            <p:nvPr/>
          </p:nvSpPr>
          <p:spPr bwMode="auto">
            <a:xfrm>
              <a:off x="0" y="3360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寄存器寻址：</a:t>
              </a:r>
            </a:p>
          </p:txBody>
        </p:sp>
        <p:sp>
          <p:nvSpPr>
            <p:cNvPr id="21643" name="Text Box 117"/>
            <p:cNvSpPr txBox="1">
              <a:spLocks noChangeArrowheads="1"/>
            </p:cNvSpPr>
            <p:nvPr/>
          </p:nvSpPr>
          <p:spPr bwMode="auto">
            <a:xfrm>
              <a:off x="0" y="3648"/>
              <a:ext cx="19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寄存器间址：</a:t>
              </a:r>
            </a:p>
          </p:txBody>
        </p:sp>
      </p:grpSp>
      <p:sp>
        <p:nvSpPr>
          <p:cNvPr id="24696" name="Text Box 120"/>
          <p:cNvSpPr txBox="1">
            <a:spLocks noChangeArrowheads="1"/>
          </p:cNvSpPr>
          <p:nvPr/>
        </p:nvSpPr>
        <p:spPr bwMode="auto">
          <a:xfrm>
            <a:off x="24384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4697" name="Text Box 121"/>
          <p:cNvSpPr txBox="1">
            <a:spLocks noChangeArrowheads="1"/>
          </p:cNvSpPr>
          <p:nvPr/>
        </p:nvSpPr>
        <p:spPr bwMode="auto">
          <a:xfrm>
            <a:off x="7010400" y="5715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4698" name="Line 122"/>
          <p:cNvSpPr>
            <a:spLocks noChangeShapeType="1"/>
          </p:cNvSpPr>
          <p:nvPr/>
        </p:nvSpPr>
        <p:spPr bwMode="auto">
          <a:xfrm>
            <a:off x="31242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99" name="Text Box 123"/>
          <p:cNvSpPr txBox="1">
            <a:spLocks noChangeArrowheads="1"/>
          </p:cNvSpPr>
          <p:nvPr/>
        </p:nvSpPr>
        <p:spPr bwMode="auto">
          <a:xfrm>
            <a:off x="35814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4700" name="Line 124"/>
          <p:cNvSpPr>
            <a:spLocks noChangeShapeType="1"/>
          </p:cNvSpPr>
          <p:nvPr/>
        </p:nvSpPr>
        <p:spPr bwMode="auto">
          <a:xfrm>
            <a:off x="39624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1" name="Text Box 125"/>
          <p:cNvSpPr txBox="1">
            <a:spLocks noChangeArrowheads="1"/>
          </p:cNvSpPr>
          <p:nvPr/>
        </p:nvSpPr>
        <p:spPr bwMode="auto">
          <a:xfrm>
            <a:off x="4343400" y="5791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4702" name="Line 126"/>
          <p:cNvSpPr>
            <a:spLocks noChangeShapeType="1"/>
          </p:cNvSpPr>
          <p:nvPr/>
        </p:nvSpPr>
        <p:spPr bwMode="auto">
          <a:xfrm>
            <a:off x="51816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3" name="Text Box 127"/>
          <p:cNvSpPr txBox="1">
            <a:spLocks noChangeArrowheads="1"/>
          </p:cNvSpPr>
          <p:nvPr/>
        </p:nvSpPr>
        <p:spPr bwMode="auto">
          <a:xfrm>
            <a:off x="5562600" y="58213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4704" name="Line 128"/>
          <p:cNvSpPr>
            <a:spLocks noChangeShapeType="1"/>
          </p:cNvSpPr>
          <p:nvPr/>
        </p:nvSpPr>
        <p:spPr bwMode="auto">
          <a:xfrm>
            <a:off x="61722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5" name="Text Box 129"/>
          <p:cNvSpPr txBox="1">
            <a:spLocks noChangeArrowheads="1"/>
          </p:cNvSpPr>
          <p:nvPr/>
        </p:nvSpPr>
        <p:spPr bwMode="auto">
          <a:xfrm>
            <a:off x="6553200" y="57912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4706" name="Line 130"/>
          <p:cNvSpPr>
            <a:spLocks noChangeShapeType="1"/>
          </p:cNvSpPr>
          <p:nvPr/>
        </p:nvSpPr>
        <p:spPr bwMode="auto">
          <a:xfrm>
            <a:off x="7162800" y="61722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7" name="Text Box 131"/>
          <p:cNvSpPr txBox="1">
            <a:spLocks noChangeArrowheads="1"/>
          </p:cNvSpPr>
          <p:nvPr/>
        </p:nvSpPr>
        <p:spPr bwMode="auto">
          <a:xfrm>
            <a:off x="7772400" y="57594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24708" name="Line 132"/>
          <p:cNvSpPr>
            <a:spLocks noChangeShapeType="1"/>
          </p:cNvSpPr>
          <p:nvPr/>
        </p:nvSpPr>
        <p:spPr bwMode="auto">
          <a:xfrm>
            <a:off x="86106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09" name="Text Box 133"/>
          <p:cNvSpPr txBox="1">
            <a:spLocks noChangeArrowheads="1"/>
          </p:cNvSpPr>
          <p:nvPr/>
        </p:nvSpPr>
        <p:spPr bwMode="auto">
          <a:xfrm>
            <a:off x="3810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AB</a:t>
            </a:r>
          </a:p>
        </p:txBody>
      </p:sp>
      <p:sp>
        <p:nvSpPr>
          <p:cNvPr id="24710" name="Line 134"/>
          <p:cNvSpPr>
            <a:spLocks noChangeShapeType="1"/>
          </p:cNvSpPr>
          <p:nvPr/>
        </p:nvSpPr>
        <p:spPr bwMode="auto">
          <a:xfrm>
            <a:off x="76200" y="65532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1" name="Line 135"/>
          <p:cNvSpPr>
            <a:spLocks noChangeShapeType="1"/>
          </p:cNvSpPr>
          <p:nvPr/>
        </p:nvSpPr>
        <p:spPr bwMode="auto">
          <a:xfrm>
            <a:off x="990600" y="6553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2" name="Text Box 136"/>
          <p:cNvSpPr txBox="1">
            <a:spLocks noChangeArrowheads="1"/>
          </p:cNvSpPr>
          <p:nvPr/>
        </p:nvSpPr>
        <p:spPr bwMode="auto">
          <a:xfrm>
            <a:off x="13716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4713" name="Line 137"/>
          <p:cNvSpPr>
            <a:spLocks noChangeShapeType="1"/>
          </p:cNvSpPr>
          <p:nvPr/>
        </p:nvSpPr>
        <p:spPr bwMode="auto">
          <a:xfrm>
            <a:off x="1828800" y="6553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4" name="Text Box 138"/>
          <p:cNvSpPr txBox="1">
            <a:spLocks noChangeArrowheads="1"/>
          </p:cNvSpPr>
          <p:nvPr/>
        </p:nvSpPr>
        <p:spPr bwMode="auto">
          <a:xfrm>
            <a:off x="2209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4715" name="Line 139"/>
          <p:cNvSpPr>
            <a:spLocks noChangeShapeType="1"/>
          </p:cNvSpPr>
          <p:nvPr/>
        </p:nvSpPr>
        <p:spPr bwMode="auto">
          <a:xfrm>
            <a:off x="2895600" y="6629400"/>
            <a:ext cx="838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6" name="Text Box 140"/>
          <p:cNvSpPr txBox="1">
            <a:spLocks noChangeArrowheads="1"/>
          </p:cNvSpPr>
          <p:nvPr/>
        </p:nvSpPr>
        <p:spPr bwMode="auto">
          <a:xfrm>
            <a:off x="2895600" y="6172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置入</a:t>
            </a:r>
          </a:p>
        </p:txBody>
      </p:sp>
      <p:sp>
        <p:nvSpPr>
          <p:cNvPr id="24717" name="Text Box 141"/>
          <p:cNvSpPr txBox="1">
            <a:spLocks noChangeArrowheads="1"/>
          </p:cNvSpPr>
          <p:nvPr/>
        </p:nvSpPr>
        <p:spPr bwMode="auto">
          <a:xfrm>
            <a:off x="3657600" y="62166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4718" name="Line 142"/>
          <p:cNvSpPr>
            <a:spLocks noChangeShapeType="1"/>
          </p:cNvSpPr>
          <p:nvPr/>
        </p:nvSpPr>
        <p:spPr bwMode="auto">
          <a:xfrm>
            <a:off x="4495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19" name="Text Box 143"/>
          <p:cNvSpPr txBox="1">
            <a:spLocks noChangeArrowheads="1"/>
          </p:cNvSpPr>
          <p:nvPr/>
        </p:nvSpPr>
        <p:spPr bwMode="auto">
          <a:xfrm>
            <a:off x="4876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4720" name="Line 144"/>
          <p:cNvSpPr>
            <a:spLocks noChangeShapeType="1"/>
          </p:cNvSpPr>
          <p:nvPr/>
        </p:nvSpPr>
        <p:spPr bwMode="auto">
          <a:xfrm flipH="1">
            <a:off x="4648200" y="1295400"/>
            <a:ext cx="533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1" name="Text Box 145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MAR</a:t>
            </a:r>
          </a:p>
        </p:txBody>
      </p:sp>
      <p:sp>
        <p:nvSpPr>
          <p:cNvPr id="24722" name="Line 146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3" name="Line 147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4" name="Line 148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5" name="Line 149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6" name="Line 150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7" name="Line 151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8" name="Line 152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29" name="Line 153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1" name="Text Box 155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24732" name="Text Box 156"/>
          <p:cNvSpPr txBox="1">
            <a:spLocks noChangeArrowheads="1"/>
          </p:cNvSpPr>
          <p:nvPr/>
        </p:nvSpPr>
        <p:spPr bwMode="auto">
          <a:xfrm>
            <a:off x="2209800" y="4419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24733" name="Line 157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4" name="Line 158"/>
          <p:cNvSpPr>
            <a:spLocks noChangeShapeType="1"/>
          </p:cNvSpPr>
          <p:nvPr/>
        </p:nvSpPr>
        <p:spPr bwMode="auto">
          <a:xfrm>
            <a:off x="5257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5" name="Text Box 159"/>
          <p:cNvSpPr txBox="1">
            <a:spLocks noChangeArrowheads="1"/>
          </p:cNvSpPr>
          <p:nvPr/>
        </p:nvSpPr>
        <p:spPr bwMode="auto">
          <a:xfrm>
            <a:off x="6781800" y="62785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移、</a:t>
            </a:r>
          </a:p>
        </p:txBody>
      </p:sp>
      <p:sp>
        <p:nvSpPr>
          <p:cNvPr id="24736" name="Line 160"/>
          <p:cNvSpPr>
            <a:spLocks noChangeShapeType="1"/>
          </p:cNvSpPr>
          <p:nvPr/>
        </p:nvSpPr>
        <p:spPr bwMode="auto">
          <a:xfrm>
            <a:off x="64770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7" name="Text Box 161"/>
          <p:cNvSpPr txBox="1">
            <a:spLocks noChangeArrowheads="1"/>
          </p:cNvSpPr>
          <p:nvPr/>
        </p:nvSpPr>
        <p:spPr bwMode="auto">
          <a:xfrm>
            <a:off x="7391400" y="627856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4738" name="Line 162"/>
          <p:cNvSpPr>
            <a:spLocks noChangeShapeType="1"/>
          </p:cNvSpPr>
          <p:nvPr/>
        </p:nvSpPr>
        <p:spPr bwMode="auto">
          <a:xfrm>
            <a:off x="7924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39" name="Text Box 163"/>
          <p:cNvSpPr txBox="1">
            <a:spLocks noChangeArrowheads="1"/>
          </p:cNvSpPr>
          <p:nvPr/>
        </p:nvSpPr>
        <p:spPr bwMode="auto">
          <a:xfrm>
            <a:off x="8305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4740" name="Text Box 164"/>
          <p:cNvSpPr txBox="1">
            <a:spLocks noChangeArrowheads="1"/>
          </p:cNvSpPr>
          <p:nvPr/>
        </p:nvSpPr>
        <p:spPr bwMode="auto">
          <a:xfrm>
            <a:off x="5638800" y="621665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2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2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2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2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2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4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4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4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24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2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4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2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4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2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2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2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4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5" grpId="0" animBg="1" autoUpdateAnimBg="0"/>
      <p:bldP spid="24663" grpId="0" animBg="1" autoUpdateAnimBg="0"/>
      <p:bldP spid="24664" grpId="0" autoUpdateAnimBg="0"/>
      <p:bldP spid="24665" grpId="0" animBg="1"/>
      <p:bldP spid="24666" grpId="0" animBg="1" autoUpdateAnimBg="0"/>
      <p:bldP spid="24667" grpId="0" animBg="1"/>
      <p:bldP spid="24678" grpId="0" autoUpdateAnimBg="0"/>
      <p:bldP spid="24679" grpId="0" animBg="1"/>
      <p:bldP spid="24680" grpId="0" animBg="1" autoUpdateAnimBg="0"/>
      <p:bldP spid="24681" grpId="0" animBg="1"/>
      <p:bldP spid="24682" grpId="0" animBg="1"/>
      <p:bldP spid="24683" grpId="0" animBg="1"/>
      <p:bldP spid="24684" grpId="0" autoUpdateAnimBg="0"/>
      <p:bldP spid="24685" grpId="0" animBg="1"/>
      <p:bldP spid="24686" grpId="0" animBg="1" autoUpdateAnimBg="0"/>
      <p:bldP spid="24647" grpId="0" build="p" autoUpdateAnimBg="0"/>
      <p:bldP spid="24649" grpId="0" autoUpdateAnimBg="0"/>
      <p:bldP spid="24651" grpId="0" animBg="1"/>
      <p:bldP spid="24652" grpId="0" build="p" autoUpdateAnimBg="0" advAuto="0"/>
      <p:bldP spid="24653" grpId="0" animBg="1"/>
      <p:bldP spid="24654" grpId="0" build="p" autoUpdateAnimBg="0" advAuto="0"/>
      <p:bldP spid="24687" grpId="0" animBg="1"/>
      <p:bldP spid="24688" grpId="0" build="p" autoUpdateAnimBg="0" advAuto="0"/>
      <p:bldP spid="24689" grpId="0" animBg="1"/>
      <p:bldP spid="24690" grpId="0" build="p" autoUpdateAnimBg="0" advAuto="0"/>
      <p:bldP spid="24691" grpId="0" animBg="1"/>
      <p:bldP spid="24692" grpId="0" build="p" autoUpdateAnimBg="0" advAuto="0"/>
      <p:bldP spid="24696" grpId="0" build="p" autoUpdateAnimBg="0"/>
      <p:bldP spid="24697" grpId="0" autoUpdateAnimBg="0"/>
      <p:bldP spid="24698" grpId="0" animBg="1"/>
      <p:bldP spid="24699" grpId="0" build="p" autoUpdateAnimBg="0" advAuto="0"/>
      <p:bldP spid="24700" grpId="0" animBg="1"/>
      <p:bldP spid="24701" grpId="0" build="p" autoUpdateAnimBg="0" advAuto="0"/>
      <p:bldP spid="24702" grpId="0" animBg="1"/>
      <p:bldP spid="24703" grpId="0" build="p" autoUpdateAnimBg="0" advAuto="0"/>
      <p:bldP spid="24704" grpId="0" animBg="1"/>
      <p:bldP spid="24705" grpId="0" build="p" autoUpdateAnimBg="0" advAuto="0"/>
      <p:bldP spid="24706" grpId="0" animBg="1"/>
      <p:bldP spid="24707" grpId="0" build="p" autoUpdateAnimBg="0" advAuto="0"/>
      <p:bldP spid="24708" grpId="0" animBg="1"/>
      <p:bldP spid="24709" grpId="0" build="p" autoUpdateAnimBg="0" advAuto="0"/>
      <p:bldP spid="24710" grpId="0" animBg="1"/>
      <p:bldP spid="24711" grpId="0" animBg="1"/>
      <p:bldP spid="24712" grpId="0" build="p" autoUpdateAnimBg="0" advAuto="0"/>
      <p:bldP spid="24713" grpId="0" animBg="1"/>
      <p:bldP spid="24714" grpId="0" build="p" autoUpdateAnimBg="0" advAuto="0"/>
      <p:bldP spid="24715" grpId="0" animBg="1"/>
      <p:bldP spid="24716" grpId="0" autoUpdateAnimBg="0"/>
      <p:bldP spid="24717" grpId="0" build="p" autoUpdateAnimBg="0" advAuto="0"/>
      <p:bldP spid="24718" grpId="0" animBg="1"/>
      <p:bldP spid="24719" grpId="0" build="p" autoUpdateAnimBg="0" advAuto="0"/>
      <p:bldP spid="24720" grpId="0" animBg="1"/>
      <p:bldP spid="24721" grpId="0" animBg="1" autoUpdateAnimBg="0"/>
      <p:bldP spid="24722" grpId="0" animBg="1"/>
      <p:bldP spid="24723" grpId="0" animBg="1"/>
      <p:bldP spid="24724" grpId="0" animBg="1"/>
      <p:bldP spid="24725" grpId="0" animBg="1"/>
      <p:bldP spid="24726" grpId="0" animBg="1"/>
      <p:bldP spid="24727" grpId="0" animBg="1"/>
      <p:bldP spid="24728" grpId="0" animBg="1"/>
      <p:bldP spid="24729" grpId="0" animBg="1"/>
      <p:bldP spid="24731" grpId="0" animBg="1" autoUpdateAnimBg="0"/>
      <p:bldP spid="24732" grpId="0" animBg="1" autoUpdateAnimBg="0"/>
      <p:bldP spid="24733" grpId="0" animBg="1"/>
      <p:bldP spid="24734" grpId="0" animBg="1"/>
      <p:bldP spid="24735" grpId="0" build="p" autoUpdateAnimBg="0" advAuto="0"/>
      <p:bldP spid="24736" grpId="0" animBg="1"/>
      <p:bldP spid="24737" grpId="0" build="p" autoUpdateAnimBg="0" advAuto="0"/>
      <p:bldP spid="24738" grpId="0" animBg="1"/>
      <p:bldP spid="24739" grpId="0" build="p" autoUpdateAnimBg="0" advAuto="0"/>
      <p:bldP spid="24740" grpId="0" build="p" autoUpdateAnimBg="0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2634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6" name="Line 1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7" name="Line 1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Line 1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0" name="Line 2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1" name="Line 2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542" name="Text Box 22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2543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2544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6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2547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8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9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0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1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2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3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4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5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6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7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8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9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0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1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2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3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4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5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6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7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8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9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2570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2571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2572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2573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2574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2575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2576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2577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2578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2579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2580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2581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2582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2583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2584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5" name="Line 65"/>
          <p:cNvSpPr>
            <a:spLocks noChangeShapeType="1"/>
          </p:cNvSpPr>
          <p:nvPr/>
        </p:nvSpPr>
        <p:spPr bwMode="auto">
          <a:xfrm rot="-54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6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7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2588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2589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0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2591" name="Text Box 73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6699" name="Text Box 75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6700" name="Text Box 76"/>
          <p:cNvSpPr txBox="1">
            <a:spLocks noChangeArrowheads="1"/>
          </p:cNvSpPr>
          <p:nvPr/>
        </p:nvSpPr>
        <p:spPr bwMode="auto">
          <a:xfrm>
            <a:off x="1524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6701" name="Line 77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02" name="Text Box 78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6703" name="Line 79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2626" name="Line 81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82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8" name="Line 83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9" name="Line 84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Line 85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86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" name="Line 87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" name="Line 88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713" name="Text Box 89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6714" name="Line 90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Text Box 91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6716" name="Line 92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7" name="Line 93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9" name="Text Box 95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6722" name="Text Box 98"/>
          <p:cNvSpPr txBox="1">
            <a:spLocks noChangeArrowheads="1"/>
          </p:cNvSpPr>
          <p:nvPr/>
        </p:nvSpPr>
        <p:spPr bwMode="auto">
          <a:xfrm>
            <a:off x="2514600" y="55308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6725" name="Text Box 101"/>
          <p:cNvSpPr txBox="1">
            <a:spLocks noChangeArrowheads="1"/>
          </p:cNvSpPr>
          <p:nvPr/>
        </p:nvSpPr>
        <p:spPr bwMode="auto">
          <a:xfrm>
            <a:off x="3581400" y="55308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R1</a:t>
            </a:r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>
            <a:off x="0" y="5029200"/>
            <a:ext cx="3733800" cy="1616075"/>
            <a:chOff x="0" y="3168"/>
            <a:chExt cx="2352" cy="1018"/>
          </a:xfrm>
        </p:grpSpPr>
        <p:sp>
          <p:nvSpPr>
            <p:cNvPr id="22623" name="Text Box 71"/>
            <p:cNvSpPr txBox="1">
              <a:spLocks noChangeArrowheads="1"/>
            </p:cNvSpPr>
            <p:nvPr/>
          </p:nvSpPr>
          <p:spPr bwMode="auto">
            <a:xfrm>
              <a:off x="0" y="3168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）操作数地址</a:t>
              </a:r>
            </a:p>
          </p:txBody>
        </p:sp>
        <p:sp>
          <p:nvSpPr>
            <p:cNvPr id="22624" name="Text Box 74"/>
            <p:cNvSpPr txBox="1">
              <a:spLocks noChangeArrowheads="1"/>
            </p:cNvSpPr>
            <p:nvPr/>
          </p:nvSpPr>
          <p:spPr bwMode="auto">
            <a:xfrm>
              <a:off x="0" y="3504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寄存器寻址：</a:t>
              </a:r>
            </a:p>
          </p:txBody>
        </p:sp>
        <p:sp>
          <p:nvSpPr>
            <p:cNvPr id="22625" name="Text Box 110"/>
            <p:cNvSpPr txBox="1">
              <a:spLocks noChangeArrowheads="1"/>
            </p:cNvSpPr>
            <p:nvPr/>
          </p:nvSpPr>
          <p:spPr bwMode="auto">
            <a:xfrm>
              <a:off x="0" y="3821"/>
              <a:ext cx="19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寄存器间址：</a:t>
              </a:r>
            </a:p>
          </p:txBody>
        </p:sp>
      </p:grpSp>
      <p:sp>
        <p:nvSpPr>
          <p:cNvPr id="26735" name="Text Box 111"/>
          <p:cNvSpPr txBox="1">
            <a:spLocks noChangeArrowheads="1"/>
          </p:cNvSpPr>
          <p:nvPr/>
        </p:nvSpPr>
        <p:spPr bwMode="auto">
          <a:xfrm>
            <a:off x="2438400" y="60642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6736" name="Text Box 112"/>
          <p:cNvSpPr txBox="1">
            <a:spLocks noChangeArrowheads="1"/>
          </p:cNvSpPr>
          <p:nvPr/>
        </p:nvSpPr>
        <p:spPr bwMode="auto">
          <a:xfrm>
            <a:off x="7010400" y="598963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6737" name="Line 113"/>
          <p:cNvSpPr>
            <a:spLocks noChangeShapeType="1"/>
          </p:cNvSpPr>
          <p:nvPr/>
        </p:nvSpPr>
        <p:spPr bwMode="auto">
          <a:xfrm>
            <a:off x="3124200" y="64468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38" name="Text Box 114"/>
          <p:cNvSpPr txBox="1">
            <a:spLocks noChangeArrowheads="1"/>
          </p:cNvSpPr>
          <p:nvPr/>
        </p:nvSpPr>
        <p:spPr bwMode="auto">
          <a:xfrm>
            <a:off x="3581400" y="6065838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6739" name="Line 115"/>
          <p:cNvSpPr>
            <a:spLocks noChangeShapeType="1"/>
          </p:cNvSpPr>
          <p:nvPr/>
        </p:nvSpPr>
        <p:spPr bwMode="auto">
          <a:xfrm>
            <a:off x="3962400" y="64468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0" name="Text Box 116"/>
          <p:cNvSpPr txBox="1">
            <a:spLocks noChangeArrowheads="1"/>
          </p:cNvSpPr>
          <p:nvPr/>
        </p:nvSpPr>
        <p:spPr bwMode="auto">
          <a:xfrm>
            <a:off x="4343400" y="6065838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6741" name="Line 117"/>
          <p:cNvSpPr>
            <a:spLocks noChangeShapeType="1"/>
          </p:cNvSpPr>
          <p:nvPr/>
        </p:nvSpPr>
        <p:spPr bwMode="auto">
          <a:xfrm>
            <a:off x="5181600" y="64468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2" name="Text Box 118"/>
          <p:cNvSpPr txBox="1">
            <a:spLocks noChangeArrowheads="1"/>
          </p:cNvSpPr>
          <p:nvPr/>
        </p:nvSpPr>
        <p:spPr bwMode="auto">
          <a:xfrm>
            <a:off x="5562600" y="60960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6743" name="Line 119"/>
          <p:cNvSpPr>
            <a:spLocks noChangeShapeType="1"/>
          </p:cNvSpPr>
          <p:nvPr/>
        </p:nvSpPr>
        <p:spPr bwMode="auto">
          <a:xfrm>
            <a:off x="6172200" y="6446838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4" name="Text Box 120"/>
          <p:cNvSpPr txBox="1">
            <a:spLocks noChangeArrowheads="1"/>
          </p:cNvSpPr>
          <p:nvPr/>
        </p:nvSpPr>
        <p:spPr bwMode="auto">
          <a:xfrm>
            <a:off x="6553200" y="6065838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6745" name="Line 121"/>
          <p:cNvSpPr>
            <a:spLocks noChangeShapeType="1"/>
          </p:cNvSpPr>
          <p:nvPr/>
        </p:nvSpPr>
        <p:spPr bwMode="auto">
          <a:xfrm>
            <a:off x="7162800" y="6446838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46" name="Text Box 122"/>
          <p:cNvSpPr txBox="1">
            <a:spLocks noChangeArrowheads="1"/>
          </p:cNvSpPr>
          <p:nvPr/>
        </p:nvSpPr>
        <p:spPr bwMode="auto">
          <a:xfrm>
            <a:off x="7772400" y="60340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26759" name="Line 135"/>
          <p:cNvSpPr>
            <a:spLocks noChangeShapeType="1"/>
          </p:cNvSpPr>
          <p:nvPr/>
        </p:nvSpPr>
        <p:spPr bwMode="auto">
          <a:xfrm flipH="1">
            <a:off x="4648200" y="1295400"/>
            <a:ext cx="533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MAR</a:t>
            </a:r>
          </a:p>
        </p:txBody>
      </p:sp>
      <p:sp>
        <p:nvSpPr>
          <p:cNvPr id="26780" name="Text Box 156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6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6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9" grpId="0" animBg="1" autoUpdateAnimBg="0"/>
      <p:bldP spid="26700" grpId="0" autoUpdateAnimBg="0"/>
      <p:bldP spid="26701" grpId="0" animBg="1"/>
      <p:bldP spid="26702" grpId="0" animBg="1" autoUpdateAnimBg="0"/>
      <p:bldP spid="26703" grpId="0" animBg="1"/>
      <p:bldP spid="26713" grpId="0" autoUpdateAnimBg="0"/>
      <p:bldP spid="26714" grpId="0" animBg="1"/>
      <p:bldP spid="26715" grpId="0" animBg="1" autoUpdateAnimBg="0"/>
      <p:bldP spid="26716" grpId="0" animBg="1"/>
      <p:bldP spid="26717" grpId="0" animBg="1"/>
      <p:bldP spid="26718" grpId="0" animBg="1"/>
      <p:bldP spid="26719" grpId="0" autoUpdateAnimBg="0"/>
      <p:bldP spid="26722" grpId="0" build="p" autoUpdateAnimBg="0"/>
      <p:bldP spid="26725" grpId="0" build="p" autoUpdateAnimBg="0" advAuto="0"/>
      <p:bldP spid="26735" grpId="0" build="p" autoUpdateAnimBg="0"/>
      <p:bldP spid="26736" grpId="0" autoUpdateAnimBg="0"/>
      <p:bldP spid="26737" grpId="0" animBg="1"/>
      <p:bldP spid="26738" grpId="0" build="p" autoUpdateAnimBg="0" advAuto="0"/>
      <p:bldP spid="26739" grpId="0" animBg="1"/>
      <p:bldP spid="26740" grpId="0" build="p" autoUpdateAnimBg="0" advAuto="0"/>
      <p:bldP spid="26741" grpId="0" animBg="1"/>
      <p:bldP spid="26742" grpId="0" build="p" autoUpdateAnimBg="0" advAuto="0"/>
      <p:bldP spid="26743" grpId="0" animBg="1"/>
      <p:bldP spid="26744" grpId="0" build="p" autoUpdateAnimBg="0" advAuto="0"/>
      <p:bldP spid="26745" grpId="0" animBg="1"/>
      <p:bldP spid="26746" grpId="0" build="p" autoUpdateAnimBg="0" advAuto="0"/>
      <p:bldP spid="26759" grpId="0" animBg="1"/>
      <p:bldP spid="26760" grpId="0" animBg="1" autoUpdateAnimBg="0"/>
      <p:bldP spid="26780" grpId="0" animBg="1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3704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5" name="Line 16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6" name="Line 17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7" name="Line 18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8" name="Line 19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9" name="Line 20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0" name="Line 21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11" name="Line 22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67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3568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9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3571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2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3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4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5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7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8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9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0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1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2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3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4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5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6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7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8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9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0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1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2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3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3594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3595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3596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3597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3598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3599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3600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3601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3602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3603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3604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3605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3606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3607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3608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9" name="Line 65"/>
          <p:cNvSpPr>
            <a:spLocks noChangeShapeType="1"/>
          </p:cNvSpPr>
          <p:nvPr/>
        </p:nvSpPr>
        <p:spPr bwMode="auto">
          <a:xfrm rot="-54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0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1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3612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3613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14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7719" name="Text Box 71"/>
          <p:cNvSpPr txBox="1">
            <a:spLocks noChangeArrowheads="1"/>
          </p:cNvSpPr>
          <p:nvPr/>
        </p:nvSpPr>
        <p:spPr bwMode="auto">
          <a:xfrm>
            <a:off x="0" y="4800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变址：</a:t>
            </a:r>
          </a:p>
        </p:txBody>
      </p:sp>
      <p:sp>
        <p:nvSpPr>
          <p:cNvPr id="27722" name="Text Box 74"/>
          <p:cNvSpPr txBox="1">
            <a:spLocks noChangeArrowheads="1"/>
          </p:cNvSpPr>
          <p:nvPr/>
        </p:nvSpPr>
        <p:spPr bwMode="auto">
          <a:xfrm>
            <a:off x="609600" y="4419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PC</a:t>
            </a:r>
          </a:p>
        </p:txBody>
      </p:sp>
      <p:sp>
        <p:nvSpPr>
          <p:cNvPr id="27723" name="Line 75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24" name="Text Box 76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A</a:t>
            </a:r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3696" name="Line 79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7" name="Line 80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8" name="Line 81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9" name="Line 82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0" name="Line 83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1" name="Line 84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2" name="Line 85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03" name="Line 86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735" name="Text Box 87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7736" name="Line 88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37" name="Text Box 89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7738" name="Line 90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39" name="Line 91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0" name="Line 92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7742" name="Line 94"/>
          <p:cNvSpPr>
            <a:spLocks noChangeShapeType="1"/>
          </p:cNvSpPr>
          <p:nvPr/>
        </p:nvSpPr>
        <p:spPr bwMode="auto">
          <a:xfrm flipH="1">
            <a:off x="4724400" y="12954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3" name="Text Box 95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MAR</a:t>
            </a:r>
          </a:p>
        </p:txBody>
      </p:sp>
      <p:sp>
        <p:nvSpPr>
          <p:cNvPr id="27767" name="Text Box 119"/>
          <p:cNvSpPr txBox="1">
            <a:spLocks noChangeArrowheads="1"/>
          </p:cNvSpPr>
          <p:nvPr/>
        </p:nvSpPr>
        <p:spPr bwMode="auto">
          <a:xfrm>
            <a:off x="0" y="61102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7744" name="Text Box 96"/>
          <p:cNvSpPr txBox="1">
            <a:spLocks noChangeArrowheads="1"/>
          </p:cNvSpPr>
          <p:nvPr/>
        </p:nvSpPr>
        <p:spPr bwMode="auto">
          <a:xfrm>
            <a:off x="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</a:p>
        </p:txBody>
      </p:sp>
      <p:sp>
        <p:nvSpPr>
          <p:cNvPr id="27746" name="Line 98"/>
          <p:cNvSpPr>
            <a:spLocks noChangeShapeType="1"/>
          </p:cNvSpPr>
          <p:nvPr/>
        </p:nvSpPr>
        <p:spPr bwMode="auto">
          <a:xfrm>
            <a:off x="6096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7" name="Text Box 99"/>
          <p:cNvSpPr txBox="1">
            <a:spLocks noChangeArrowheads="1"/>
          </p:cNvSpPr>
          <p:nvPr/>
        </p:nvSpPr>
        <p:spPr bwMode="auto">
          <a:xfrm>
            <a:off x="114300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27748" name="Line 100"/>
          <p:cNvSpPr>
            <a:spLocks noChangeShapeType="1"/>
          </p:cNvSpPr>
          <p:nvPr/>
        </p:nvSpPr>
        <p:spPr bwMode="auto">
          <a:xfrm>
            <a:off x="15240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49" name="Text Box 101"/>
          <p:cNvSpPr txBox="1">
            <a:spLocks noChangeArrowheads="1"/>
          </p:cNvSpPr>
          <p:nvPr/>
        </p:nvSpPr>
        <p:spPr bwMode="auto">
          <a:xfrm>
            <a:off x="19812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7750" name="Line 102"/>
          <p:cNvSpPr>
            <a:spLocks noChangeShapeType="1"/>
          </p:cNvSpPr>
          <p:nvPr/>
        </p:nvSpPr>
        <p:spPr bwMode="auto">
          <a:xfrm>
            <a:off x="28956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1" name="Text Box 103"/>
          <p:cNvSpPr txBox="1">
            <a:spLocks noChangeArrowheads="1"/>
          </p:cNvSpPr>
          <p:nvPr/>
        </p:nvSpPr>
        <p:spPr bwMode="auto">
          <a:xfrm>
            <a:off x="3352800" y="52117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7752" name="Line 104"/>
          <p:cNvSpPr>
            <a:spLocks noChangeShapeType="1"/>
          </p:cNvSpPr>
          <p:nvPr/>
        </p:nvSpPr>
        <p:spPr bwMode="auto">
          <a:xfrm>
            <a:off x="39624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3" name="Text Box 105"/>
          <p:cNvSpPr txBox="1">
            <a:spLocks noChangeArrowheads="1"/>
          </p:cNvSpPr>
          <p:nvPr/>
        </p:nvSpPr>
        <p:spPr bwMode="auto">
          <a:xfrm>
            <a:off x="4419600" y="51816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7754" name="Line 106"/>
          <p:cNvSpPr>
            <a:spLocks noChangeShapeType="1"/>
          </p:cNvSpPr>
          <p:nvPr/>
        </p:nvSpPr>
        <p:spPr bwMode="auto">
          <a:xfrm>
            <a:off x="49530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54102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27756" name="Text Box 108"/>
          <p:cNvSpPr txBox="1">
            <a:spLocks noChangeArrowheads="1"/>
          </p:cNvSpPr>
          <p:nvPr/>
        </p:nvSpPr>
        <p:spPr bwMode="auto">
          <a:xfrm>
            <a:off x="678180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AB</a:t>
            </a:r>
          </a:p>
        </p:txBody>
      </p:sp>
      <p:sp>
        <p:nvSpPr>
          <p:cNvPr id="27757" name="Line 109"/>
          <p:cNvSpPr>
            <a:spLocks noChangeShapeType="1"/>
          </p:cNvSpPr>
          <p:nvPr/>
        </p:nvSpPr>
        <p:spPr bwMode="auto">
          <a:xfrm>
            <a:off x="62484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58" name="Text Box 110"/>
          <p:cNvSpPr txBox="1">
            <a:spLocks noChangeArrowheads="1"/>
          </p:cNvSpPr>
          <p:nvPr/>
        </p:nvSpPr>
        <p:spPr bwMode="auto">
          <a:xfrm>
            <a:off x="0" y="5638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7759" name="Line 111"/>
          <p:cNvSpPr>
            <a:spLocks noChangeShapeType="1"/>
          </p:cNvSpPr>
          <p:nvPr/>
        </p:nvSpPr>
        <p:spPr bwMode="auto">
          <a:xfrm>
            <a:off x="3810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60" name="Text Box 112"/>
          <p:cNvSpPr txBox="1">
            <a:spLocks noChangeArrowheads="1"/>
          </p:cNvSpPr>
          <p:nvPr/>
        </p:nvSpPr>
        <p:spPr bwMode="auto">
          <a:xfrm>
            <a:off x="9144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7761" name="Line 113"/>
          <p:cNvSpPr>
            <a:spLocks noChangeShapeType="1"/>
          </p:cNvSpPr>
          <p:nvPr/>
        </p:nvSpPr>
        <p:spPr bwMode="auto">
          <a:xfrm>
            <a:off x="15240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62" name="Text Box 114"/>
          <p:cNvSpPr txBox="1">
            <a:spLocks noChangeArrowheads="1"/>
          </p:cNvSpPr>
          <p:nvPr/>
        </p:nvSpPr>
        <p:spPr bwMode="auto">
          <a:xfrm>
            <a:off x="5486400" y="57150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7763" name="Line 115"/>
          <p:cNvSpPr>
            <a:spLocks noChangeShapeType="1"/>
          </p:cNvSpPr>
          <p:nvPr/>
        </p:nvSpPr>
        <p:spPr bwMode="auto">
          <a:xfrm>
            <a:off x="60198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64" name="Text Box 116"/>
          <p:cNvSpPr txBox="1">
            <a:spLocks noChangeArrowheads="1"/>
          </p:cNvSpPr>
          <p:nvPr/>
        </p:nvSpPr>
        <p:spPr bwMode="auto">
          <a:xfrm>
            <a:off x="6477000" y="5668963"/>
            <a:ext cx="91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7765" name="Line 117"/>
          <p:cNvSpPr>
            <a:spLocks noChangeShapeType="1"/>
          </p:cNvSpPr>
          <p:nvPr/>
        </p:nvSpPr>
        <p:spPr bwMode="auto">
          <a:xfrm>
            <a:off x="70104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66" name="Text Box 118"/>
          <p:cNvSpPr txBox="1">
            <a:spLocks noChangeArrowheads="1"/>
          </p:cNvSpPr>
          <p:nvPr/>
        </p:nvSpPr>
        <p:spPr bwMode="auto">
          <a:xfrm>
            <a:off x="74676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7774" name="Text Box 126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PC</a:t>
            </a:r>
          </a:p>
        </p:txBody>
      </p:sp>
      <p:sp>
        <p:nvSpPr>
          <p:cNvPr id="27775" name="Line 127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76" name="Line 128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77" name="Line 129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78" name="Line 130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79" name="Text Box 13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7780" name="Line 132"/>
          <p:cNvSpPr>
            <a:spLocks noChangeShapeType="1"/>
          </p:cNvSpPr>
          <p:nvPr/>
        </p:nvSpPr>
        <p:spPr bwMode="auto">
          <a:xfrm>
            <a:off x="7391400" y="55626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1" name="Text Box 133"/>
          <p:cNvSpPr txBox="1">
            <a:spLocks noChangeArrowheads="1"/>
          </p:cNvSpPr>
          <p:nvPr/>
        </p:nvSpPr>
        <p:spPr bwMode="auto">
          <a:xfrm>
            <a:off x="784860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7782" name="Line 134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3" name="Line 135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4" name="Line 13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5" name="Text Box 137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27786" name="Line 138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7" name="Text Box 139"/>
          <p:cNvSpPr txBox="1">
            <a:spLocks noChangeArrowheads="1"/>
          </p:cNvSpPr>
          <p:nvPr/>
        </p:nvSpPr>
        <p:spPr bwMode="auto">
          <a:xfrm>
            <a:off x="2286000" y="4419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27788" name="Line 140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89" name="Text Box 141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7790" name="Line 142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1" name="Line 143"/>
          <p:cNvSpPr>
            <a:spLocks noChangeShapeType="1"/>
          </p:cNvSpPr>
          <p:nvPr/>
        </p:nvSpPr>
        <p:spPr bwMode="auto">
          <a:xfrm flipH="1">
            <a:off x="4343400" y="39624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 C</a:t>
            </a:r>
          </a:p>
        </p:txBody>
      </p:sp>
      <p:sp>
        <p:nvSpPr>
          <p:cNvPr id="27793" name="Text Box 145"/>
          <p:cNvSpPr txBox="1">
            <a:spLocks noChangeArrowheads="1"/>
          </p:cNvSpPr>
          <p:nvPr/>
        </p:nvSpPr>
        <p:spPr bwMode="auto">
          <a:xfrm>
            <a:off x="19812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7794" name="Line 146"/>
          <p:cNvSpPr>
            <a:spLocks noChangeShapeType="1"/>
          </p:cNvSpPr>
          <p:nvPr/>
        </p:nvSpPr>
        <p:spPr bwMode="auto">
          <a:xfrm>
            <a:off x="28194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5" name="Text Box 147"/>
          <p:cNvSpPr txBox="1">
            <a:spLocks noChangeArrowheads="1"/>
          </p:cNvSpPr>
          <p:nvPr/>
        </p:nvSpPr>
        <p:spPr bwMode="auto">
          <a:xfrm>
            <a:off x="32766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7796" name="Line 148"/>
          <p:cNvSpPr>
            <a:spLocks noChangeShapeType="1"/>
          </p:cNvSpPr>
          <p:nvPr/>
        </p:nvSpPr>
        <p:spPr bwMode="auto">
          <a:xfrm>
            <a:off x="36576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7" name="Text Box 149"/>
          <p:cNvSpPr txBox="1">
            <a:spLocks noChangeArrowheads="1"/>
          </p:cNvSpPr>
          <p:nvPr/>
        </p:nvSpPr>
        <p:spPr bwMode="auto">
          <a:xfrm>
            <a:off x="4191000" y="5638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7798" name="Line 150"/>
          <p:cNvSpPr>
            <a:spLocks noChangeShapeType="1"/>
          </p:cNvSpPr>
          <p:nvPr/>
        </p:nvSpPr>
        <p:spPr bwMode="auto">
          <a:xfrm>
            <a:off x="5029200" y="60198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99" name="Text Box 151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7800" name="Text Box 152"/>
          <p:cNvSpPr txBox="1">
            <a:spLocks noChangeArrowheads="1"/>
          </p:cNvSpPr>
          <p:nvPr/>
        </p:nvSpPr>
        <p:spPr bwMode="auto">
          <a:xfrm>
            <a:off x="1524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7801" name="Text Box 153"/>
          <p:cNvSpPr txBox="1">
            <a:spLocks noChangeArrowheads="1"/>
          </p:cNvSpPr>
          <p:nvPr/>
        </p:nvSpPr>
        <p:spPr bwMode="auto">
          <a:xfrm>
            <a:off x="14478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 C</a:t>
            </a:r>
          </a:p>
        </p:txBody>
      </p:sp>
      <p:sp>
        <p:nvSpPr>
          <p:cNvPr id="27802" name="Text Box 154"/>
          <p:cNvSpPr txBox="1">
            <a:spLocks noChangeArrowheads="1"/>
          </p:cNvSpPr>
          <p:nvPr/>
        </p:nvSpPr>
        <p:spPr bwMode="auto">
          <a:xfrm>
            <a:off x="1981200" y="621665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7803" name="Text Box 155"/>
          <p:cNvSpPr txBox="1">
            <a:spLocks noChangeArrowheads="1"/>
          </p:cNvSpPr>
          <p:nvPr/>
        </p:nvSpPr>
        <p:spPr bwMode="auto">
          <a:xfrm>
            <a:off x="0" y="64150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7804" name="Line 156"/>
          <p:cNvSpPr>
            <a:spLocks noChangeShapeType="1"/>
          </p:cNvSpPr>
          <p:nvPr/>
        </p:nvSpPr>
        <p:spPr bwMode="auto">
          <a:xfrm>
            <a:off x="533400" y="640080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05" name="Line 157"/>
          <p:cNvSpPr>
            <a:spLocks noChangeShapeType="1"/>
          </p:cNvSpPr>
          <p:nvPr/>
        </p:nvSpPr>
        <p:spPr bwMode="auto">
          <a:xfrm>
            <a:off x="533400" y="670560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06" name="Text Box 158"/>
          <p:cNvSpPr txBox="1">
            <a:spLocks noChangeArrowheads="1"/>
          </p:cNvSpPr>
          <p:nvPr/>
        </p:nvSpPr>
        <p:spPr bwMode="auto">
          <a:xfrm>
            <a:off x="914400" y="6096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27807" name="Text Box 159"/>
          <p:cNvSpPr txBox="1">
            <a:spLocks noChangeArrowheads="1"/>
          </p:cNvSpPr>
          <p:nvPr/>
        </p:nvSpPr>
        <p:spPr bwMode="auto">
          <a:xfrm>
            <a:off x="914400" y="64150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grpSp>
        <p:nvGrpSpPr>
          <p:cNvPr id="4" name="Group 162"/>
          <p:cNvGrpSpPr>
            <a:grpSpLocks/>
          </p:cNvGrpSpPr>
          <p:nvPr/>
        </p:nvGrpSpPr>
        <p:grpSpPr bwMode="auto">
          <a:xfrm>
            <a:off x="1295400" y="6324600"/>
            <a:ext cx="685800" cy="457200"/>
            <a:chOff x="816" y="3984"/>
            <a:chExt cx="432" cy="288"/>
          </a:xfrm>
        </p:grpSpPr>
        <p:sp>
          <p:nvSpPr>
            <p:cNvPr id="23694" name="Line 160"/>
            <p:cNvSpPr>
              <a:spLocks noChangeShapeType="1"/>
            </p:cNvSpPr>
            <p:nvPr/>
          </p:nvSpPr>
          <p:spPr bwMode="auto">
            <a:xfrm>
              <a:off x="816" y="3984"/>
              <a:ext cx="432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95" name="Line 161"/>
            <p:cNvSpPr>
              <a:spLocks noChangeShapeType="1"/>
            </p:cNvSpPr>
            <p:nvPr/>
          </p:nvSpPr>
          <p:spPr bwMode="auto">
            <a:xfrm flipV="1">
              <a:off x="816" y="4176"/>
              <a:ext cx="432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811" name="Line 163"/>
          <p:cNvSpPr>
            <a:spLocks noChangeShapeType="1"/>
          </p:cNvSpPr>
          <p:nvPr/>
        </p:nvSpPr>
        <p:spPr bwMode="auto">
          <a:xfrm>
            <a:off x="2895600" y="655320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12" name="Text Box 164"/>
          <p:cNvSpPr txBox="1">
            <a:spLocks noChangeArrowheads="1"/>
          </p:cNvSpPr>
          <p:nvPr/>
        </p:nvSpPr>
        <p:spPr bwMode="auto">
          <a:xfrm>
            <a:off x="3505200" y="62484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7813" name="Line 165"/>
          <p:cNvSpPr>
            <a:spLocks noChangeShapeType="1"/>
          </p:cNvSpPr>
          <p:nvPr/>
        </p:nvSpPr>
        <p:spPr bwMode="auto">
          <a:xfrm>
            <a:off x="4114800" y="655320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14" name="Text Box 166"/>
          <p:cNvSpPr txBox="1">
            <a:spLocks noChangeArrowheads="1"/>
          </p:cNvSpPr>
          <p:nvPr/>
        </p:nvSpPr>
        <p:spPr bwMode="auto">
          <a:xfrm>
            <a:off x="4724400" y="62484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7815" name="Line 167"/>
          <p:cNvSpPr>
            <a:spLocks noChangeShapeType="1"/>
          </p:cNvSpPr>
          <p:nvPr/>
        </p:nvSpPr>
        <p:spPr bwMode="auto">
          <a:xfrm>
            <a:off x="5334000" y="6553200"/>
            <a:ext cx="685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816" name="Text Box 168"/>
          <p:cNvSpPr txBox="1">
            <a:spLocks noChangeArrowheads="1"/>
          </p:cNvSpPr>
          <p:nvPr/>
        </p:nvSpPr>
        <p:spPr bwMode="auto">
          <a:xfrm>
            <a:off x="5943600" y="621665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7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6" dur="500"/>
                                        <p:tgtEl>
                                          <p:spTgt spid="2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7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7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2" dur="500"/>
                                        <p:tgtEl>
                                          <p:spTgt spid="2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2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2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2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7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7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2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2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2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7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27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7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7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2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27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9" grpId="0" autoUpdateAnimBg="0"/>
      <p:bldP spid="27722" grpId="0" autoUpdateAnimBg="0"/>
      <p:bldP spid="27723" grpId="0" animBg="1"/>
      <p:bldP spid="27724" grpId="0" animBg="1" autoUpdateAnimBg="0"/>
      <p:bldP spid="27725" grpId="0" animBg="1"/>
      <p:bldP spid="27735" grpId="0" autoUpdateAnimBg="0"/>
      <p:bldP spid="27736" grpId="0" animBg="1"/>
      <p:bldP spid="27737" grpId="0" animBg="1" autoUpdateAnimBg="0"/>
      <p:bldP spid="27738" grpId="0" animBg="1"/>
      <p:bldP spid="27739" grpId="0" animBg="1"/>
      <p:bldP spid="27740" grpId="0" animBg="1"/>
      <p:bldP spid="27741" grpId="0" autoUpdateAnimBg="0"/>
      <p:bldP spid="27742" grpId="0" animBg="1"/>
      <p:bldP spid="27743" grpId="0" animBg="1" autoUpdateAnimBg="0"/>
      <p:bldP spid="27767" grpId="0" build="p" autoUpdateAnimBg="0"/>
      <p:bldP spid="27744" grpId="0" build="p" autoUpdateAnimBg="0"/>
      <p:bldP spid="27746" grpId="0" animBg="1"/>
      <p:bldP spid="27747" grpId="0" build="p" autoUpdateAnimBg="0" advAuto="0"/>
      <p:bldP spid="27748" grpId="0" animBg="1"/>
      <p:bldP spid="27749" grpId="0" build="p" autoUpdateAnimBg="0" advAuto="0"/>
      <p:bldP spid="27750" grpId="0" animBg="1"/>
      <p:bldP spid="27751" grpId="0" autoUpdateAnimBg="0"/>
      <p:bldP spid="27752" grpId="0" animBg="1"/>
      <p:bldP spid="27753" grpId="0" autoUpdateAnimBg="0"/>
      <p:bldP spid="27754" grpId="0" animBg="1"/>
      <p:bldP spid="27755" grpId="0" build="p" autoUpdateAnimBg="0" advAuto="0"/>
      <p:bldP spid="27756" grpId="0" build="p" autoUpdateAnimBg="0" advAuto="0"/>
      <p:bldP spid="27757" grpId="0" animBg="1"/>
      <p:bldP spid="27758" grpId="0" build="p" autoUpdateAnimBg="0"/>
      <p:bldP spid="27759" grpId="0" animBg="1"/>
      <p:bldP spid="27760" grpId="0" build="p" autoUpdateAnimBg="0" advAuto="0"/>
      <p:bldP spid="27761" grpId="0" animBg="1"/>
      <p:bldP spid="27762" grpId="0" autoUpdateAnimBg="0"/>
      <p:bldP spid="27763" grpId="0" animBg="1"/>
      <p:bldP spid="27764" grpId="0" autoUpdateAnimBg="0"/>
      <p:bldP spid="27765" grpId="0" animBg="1"/>
      <p:bldP spid="27766" grpId="0" build="p" autoUpdateAnimBg="0" advAuto="0"/>
      <p:bldP spid="27774" grpId="0" animBg="1" autoUpdateAnimBg="0"/>
      <p:bldP spid="27775" grpId="0" animBg="1"/>
      <p:bldP spid="27776" grpId="0" animBg="1"/>
      <p:bldP spid="27777" grpId="0" animBg="1"/>
      <p:bldP spid="27778" grpId="0" animBg="1"/>
      <p:bldP spid="27779" grpId="0" animBg="1" autoUpdateAnimBg="0"/>
      <p:bldP spid="27780" grpId="0" animBg="1"/>
      <p:bldP spid="27781" grpId="0" build="p" autoUpdateAnimBg="0" advAuto="0"/>
      <p:bldP spid="27782" grpId="0" animBg="1"/>
      <p:bldP spid="27783" grpId="0" animBg="1"/>
      <p:bldP spid="27784" grpId="0" animBg="1"/>
      <p:bldP spid="27785" grpId="0" animBg="1" autoUpdateAnimBg="0"/>
      <p:bldP spid="27786" grpId="0" animBg="1"/>
      <p:bldP spid="27787" grpId="0" autoUpdateAnimBg="0"/>
      <p:bldP spid="27788" grpId="0" animBg="1"/>
      <p:bldP spid="27789" grpId="0" animBg="1" autoUpdateAnimBg="0"/>
      <p:bldP spid="27790" grpId="0" animBg="1"/>
      <p:bldP spid="27791" grpId="0" animBg="1"/>
      <p:bldP spid="27792" grpId="0" animBg="1" autoUpdateAnimBg="0"/>
      <p:bldP spid="27793" grpId="0" build="p" autoUpdateAnimBg="0" advAuto="0"/>
      <p:bldP spid="27794" grpId="0" animBg="1"/>
      <p:bldP spid="27795" grpId="0" build="p" autoUpdateAnimBg="0" advAuto="0"/>
      <p:bldP spid="27796" grpId="0" animBg="1"/>
      <p:bldP spid="27797" grpId="0" build="p" autoUpdateAnimBg="0" advAuto="0"/>
      <p:bldP spid="27798" grpId="0" animBg="1"/>
      <p:bldP spid="27799" grpId="0" animBg="1" autoUpdateAnimBg="0"/>
      <p:bldP spid="27800" grpId="0" autoUpdateAnimBg="0"/>
      <p:bldP spid="27801" grpId="0" autoUpdateAnimBg="0"/>
      <p:bldP spid="27802" grpId="0" build="p" autoUpdateAnimBg="0" advAuto="0"/>
      <p:bldP spid="27803" grpId="0" build="p" autoUpdateAnimBg="0"/>
      <p:bldP spid="27804" grpId="0" animBg="1"/>
      <p:bldP spid="27805" grpId="0" animBg="1"/>
      <p:bldP spid="27806" grpId="0" build="p" autoUpdateAnimBg="0" advAuto="0"/>
      <p:bldP spid="27807" grpId="0" build="p" autoUpdateAnimBg="0" advAuto="0"/>
      <p:bldP spid="27811" grpId="0" animBg="1"/>
      <p:bldP spid="27812" grpId="0" build="p" autoUpdateAnimBg="0" advAuto="0"/>
      <p:bldP spid="27813" grpId="0" animBg="1"/>
      <p:bldP spid="27814" grpId="0" build="p" autoUpdateAnimBg="0" advAuto="0"/>
      <p:bldP spid="27815" grpId="0" animBg="1"/>
      <p:bldP spid="27816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28600" y="276225"/>
            <a:ext cx="891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时序系统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88925" y="5435600"/>
            <a:ext cx="88550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0" lang="zh-CN" altLang="en-US" sz="2800" b="1">
                <a:solidFill>
                  <a:schemeClr val="tx2"/>
                </a:solidFill>
                <a:ea typeface="黑体" pitchFamily="49" charset="-122"/>
              </a:rPr>
              <a:t>时钟脉冲、时钟周期、节拍信号</a:t>
            </a:r>
            <a:r>
              <a:rPr kumimoji="0" lang="zh-CN" altLang="en-US" sz="2800" b="1">
                <a:solidFill>
                  <a:srgbClr val="FDFBFB"/>
                </a:solidFill>
                <a:ea typeface="黑体" pitchFamily="49" charset="-122"/>
              </a:rPr>
              <a:t>与有关控制条件相结合，产生所需的各种工作脉冲。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915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200" b="1">
                <a:solidFill>
                  <a:schemeClr val="tx2"/>
                </a:solidFill>
              </a:rPr>
              <a:t>定义：</a:t>
            </a:r>
            <a:r>
              <a:rPr kumimoji="0" lang="zh-CN" altLang="en-US" sz="3200" b="1">
                <a:solidFill>
                  <a:srgbClr val="FDFBFB"/>
                </a:solidFill>
                <a:ea typeface="仿宋_GB2312" pitchFamily="49" charset="-122"/>
              </a:rPr>
              <a:t>周期、节拍、脉冲等信号称为时序信号，产生时序信号的部件则称为时序发生器或时序系统，由一个振荡器和一组计数分频器组成。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28600" y="2667000"/>
            <a:ext cx="89154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200" b="1">
                <a:solidFill>
                  <a:schemeClr val="tx2"/>
                </a:solidFill>
              </a:rPr>
              <a:t>振荡器：</a:t>
            </a:r>
            <a:r>
              <a:rPr kumimoji="0" lang="zh-CN" altLang="en-US" sz="32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一个脉冲源，输出频率稳定的主脉冲，也称为时钟脉冲，为</a:t>
            </a:r>
            <a:r>
              <a:rPr kumimoji="0" lang="en-US" altLang="zh-CN" sz="32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kumimoji="0" lang="zh-CN" altLang="en-US" sz="32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提供时钟基准。</a:t>
            </a:r>
          </a:p>
          <a:p>
            <a:pPr eaLnBrk="0" hangingPunct="0">
              <a:spcBef>
                <a:spcPct val="35000"/>
              </a:spcBef>
            </a:pPr>
            <a:r>
              <a:rPr kumimoji="0" lang="zh-CN" altLang="en-US" sz="32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时钟脉冲经过一系列计数分频，产生所需的节拍（时钟周期）信号或更长的工作周期（机器周期）信号。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4728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9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0" name="Line 1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1" name="Line 1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2" name="Line 1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3" name="Line 1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4" name="Line 2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35" name="Line 2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90" name="Text Box 22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4591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4592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4595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5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6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8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9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1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5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6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7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4618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4619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4620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4621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4622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4623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4624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4625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4626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4627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4628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4629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4630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4631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4632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3" name="Line 65"/>
          <p:cNvSpPr>
            <a:spLocks noChangeShapeType="1"/>
          </p:cNvSpPr>
          <p:nvPr/>
        </p:nvSpPr>
        <p:spPr bwMode="auto">
          <a:xfrm rot="-54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4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5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4636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4637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8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8744" name="Text Box 72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4640" name="Text Box 73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8747" name="Text Box 75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8748" name="Text Box 76"/>
          <p:cNvSpPr txBox="1">
            <a:spLocks noChangeArrowheads="1"/>
          </p:cNvSpPr>
          <p:nvPr/>
        </p:nvSpPr>
        <p:spPr bwMode="auto">
          <a:xfrm>
            <a:off x="1524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8749" name="Line 77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50" name="Text Box 78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8751" name="Line 79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4720" name="Line 81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1" name="Line 82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2" name="Line 83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3" name="Line 84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4" name="Line 85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5" name="Line 86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6" name="Line 87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27" name="Line 88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761" name="Text Box 89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8762" name="Line 90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3" name="Text Box 91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8764" name="Line 92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Line 93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6" name="Line 94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8783" name="Text Box 111"/>
          <p:cNvSpPr txBox="1">
            <a:spLocks noChangeArrowheads="1"/>
          </p:cNvSpPr>
          <p:nvPr/>
        </p:nvSpPr>
        <p:spPr bwMode="auto">
          <a:xfrm>
            <a:off x="1905000" y="5334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8784" name="Text Box 112"/>
          <p:cNvSpPr txBox="1">
            <a:spLocks noChangeArrowheads="1"/>
          </p:cNvSpPr>
          <p:nvPr/>
        </p:nvSpPr>
        <p:spPr bwMode="auto">
          <a:xfrm>
            <a:off x="6477000" y="5257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8785" name="Line 113"/>
          <p:cNvSpPr>
            <a:spLocks noChangeShapeType="1"/>
          </p:cNvSpPr>
          <p:nvPr/>
        </p:nvSpPr>
        <p:spPr bwMode="auto">
          <a:xfrm>
            <a:off x="2590800" y="5715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86" name="Text Box 114"/>
          <p:cNvSpPr txBox="1">
            <a:spLocks noChangeArrowheads="1"/>
          </p:cNvSpPr>
          <p:nvPr/>
        </p:nvSpPr>
        <p:spPr bwMode="auto">
          <a:xfrm>
            <a:off x="3048000" y="5334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8787" name="Line 115"/>
          <p:cNvSpPr>
            <a:spLocks noChangeShapeType="1"/>
          </p:cNvSpPr>
          <p:nvPr/>
        </p:nvSpPr>
        <p:spPr bwMode="auto">
          <a:xfrm>
            <a:off x="3429000" y="5715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88" name="Text Box 116"/>
          <p:cNvSpPr txBox="1">
            <a:spLocks noChangeArrowheads="1"/>
          </p:cNvSpPr>
          <p:nvPr/>
        </p:nvSpPr>
        <p:spPr bwMode="auto">
          <a:xfrm>
            <a:off x="3810000" y="53340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8789" name="Line 117"/>
          <p:cNvSpPr>
            <a:spLocks noChangeShapeType="1"/>
          </p:cNvSpPr>
          <p:nvPr/>
        </p:nvSpPr>
        <p:spPr bwMode="auto">
          <a:xfrm>
            <a:off x="4648200" y="5715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5029200" y="53641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28791" name="Line 119"/>
          <p:cNvSpPr>
            <a:spLocks noChangeShapeType="1"/>
          </p:cNvSpPr>
          <p:nvPr/>
        </p:nvSpPr>
        <p:spPr bwMode="auto">
          <a:xfrm>
            <a:off x="5638800" y="5715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2" name="Text Box 120"/>
          <p:cNvSpPr txBox="1">
            <a:spLocks noChangeArrowheads="1"/>
          </p:cNvSpPr>
          <p:nvPr/>
        </p:nvSpPr>
        <p:spPr bwMode="auto">
          <a:xfrm>
            <a:off x="6019800" y="53340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8793" name="Line 121"/>
          <p:cNvSpPr>
            <a:spLocks noChangeShapeType="1"/>
          </p:cNvSpPr>
          <p:nvPr/>
        </p:nvSpPr>
        <p:spPr bwMode="auto">
          <a:xfrm>
            <a:off x="6629400" y="57150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4" name="Text Box 122"/>
          <p:cNvSpPr txBox="1">
            <a:spLocks noChangeArrowheads="1"/>
          </p:cNvSpPr>
          <p:nvPr/>
        </p:nvSpPr>
        <p:spPr bwMode="auto">
          <a:xfrm>
            <a:off x="7239000" y="53022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R1</a:t>
            </a:r>
          </a:p>
        </p:txBody>
      </p:sp>
      <p:sp>
        <p:nvSpPr>
          <p:cNvPr id="28796" name="Text Box 124"/>
          <p:cNvSpPr txBox="1">
            <a:spLocks noChangeArrowheads="1"/>
          </p:cNvSpPr>
          <p:nvPr/>
        </p:nvSpPr>
        <p:spPr bwMode="auto">
          <a:xfrm>
            <a:off x="73914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8797" name="Line 125"/>
          <p:cNvSpPr>
            <a:spLocks noChangeShapeType="1"/>
          </p:cNvSpPr>
          <p:nvPr/>
        </p:nvSpPr>
        <p:spPr bwMode="auto">
          <a:xfrm>
            <a:off x="7086600" y="61722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Line 126"/>
          <p:cNvSpPr>
            <a:spLocks noChangeShapeType="1"/>
          </p:cNvSpPr>
          <p:nvPr/>
        </p:nvSpPr>
        <p:spPr bwMode="auto">
          <a:xfrm>
            <a:off x="80010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Text Box 127"/>
          <p:cNvSpPr txBox="1">
            <a:spLocks noChangeArrowheads="1"/>
          </p:cNvSpPr>
          <p:nvPr/>
        </p:nvSpPr>
        <p:spPr bwMode="auto">
          <a:xfrm>
            <a:off x="83820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8800" name="Line 128"/>
          <p:cNvSpPr>
            <a:spLocks noChangeShapeType="1"/>
          </p:cNvSpPr>
          <p:nvPr/>
        </p:nvSpPr>
        <p:spPr bwMode="auto">
          <a:xfrm>
            <a:off x="23622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Text Box 129"/>
          <p:cNvSpPr txBox="1">
            <a:spLocks noChangeArrowheads="1"/>
          </p:cNvSpPr>
          <p:nvPr/>
        </p:nvSpPr>
        <p:spPr bwMode="auto">
          <a:xfrm>
            <a:off x="27432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8802" name="Line 130"/>
          <p:cNvSpPr>
            <a:spLocks noChangeShapeType="1"/>
          </p:cNvSpPr>
          <p:nvPr/>
        </p:nvSpPr>
        <p:spPr bwMode="auto">
          <a:xfrm>
            <a:off x="3352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4" name="Text Box 132"/>
          <p:cNvSpPr txBox="1">
            <a:spLocks noChangeArrowheads="1"/>
          </p:cNvSpPr>
          <p:nvPr/>
        </p:nvSpPr>
        <p:spPr bwMode="auto">
          <a:xfrm>
            <a:off x="3733800" y="62166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8805" name="Line 133"/>
          <p:cNvSpPr>
            <a:spLocks noChangeShapeType="1"/>
          </p:cNvSpPr>
          <p:nvPr/>
        </p:nvSpPr>
        <p:spPr bwMode="auto">
          <a:xfrm>
            <a:off x="4495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Text Box 134"/>
          <p:cNvSpPr txBox="1">
            <a:spLocks noChangeArrowheads="1"/>
          </p:cNvSpPr>
          <p:nvPr/>
        </p:nvSpPr>
        <p:spPr bwMode="auto">
          <a:xfrm>
            <a:off x="4876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8813" name="Line 141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Line 142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5" name="Line 143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Line 144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Text Box 145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28818" name="Text Box 146"/>
          <p:cNvSpPr txBox="1">
            <a:spLocks noChangeArrowheads="1"/>
          </p:cNvSpPr>
          <p:nvPr/>
        </p:nvSpPr>
        <p:spPr bwMode="auto">
          <a:xfrm>
            <a:off x="2209800" y="4419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28819" name="Line 147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0" name="Line 148"/>
          <p:cNvSpPr>
            <a:spLocks noChangeShapeType="1"/>
          </p:cNvSpPr>
          <p:nvPr/>
        </p:nvSpPr>
        <p:spPr bwMode="auto">
          <a:xfrm>
            <a:off x="5257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1" name="Text Box 149"/>
          <p:cNvSpPr txBox="1">
            <a:spLocks noChangeArrowheads="1"/>
          </p:cNvSpPr>
          <p:nvPr/>
        </p:nvSpPr>
        <p:spPr bwMode="auto">
          <a:xfrm>
            <a:off x="6781800" y="6278563"/>
            <a:ext cx="129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移、</a:t>
            </a:r>
          </a:p>
        </p:txBody>
      </p:sp>
      <p:sp>
        <p:nvSpPr>
          <p:cNvPr id="28822" name="Line 150"/>
          <p:cNvSpPr>
            <a:spLocks noChangeShapeType="1"/>
          </p:cNvSpPr>
          <p:nvPr/>
        </p:nvSpPr>
        <p:spPr bwMode="auto">
          <a:xfrm>
            <a:off x="64770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Text Box 151"/>
          <p:cNvSpPr txBox="1">
            <a:spLocks noChangeArrowheads="1"/>
          </p:cNvSpPr>
          <p:nvPr/>
        </p:nvSpPr>
        <p:spPr bwMode="auto">
          <a:xfrm>
            <a:off x="7391400" y="627856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8824" name="Line 152"/>
          <p:cNvSpPr>
            <a:spLocks noChangeShapeType="1"/>
          </p:cNvSpPr>
          <p:nvPr/>
        </p:nvSpPr>
        <p:spPr bwMode="auto">
          <a:xfrm>
            <a:off x="7924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5" name="Text Box 153"/>
          <p:cNvSpPr txBox="1">
            <a:spLocks noChangeArrowheads="1"/>
          </p:cNvSpPr>
          <p:nvPr/>
        </p:nvSpPr>
        <p:spPr bwMode="auto">
          <a:xfrm>
            <a:off x="8305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R2</a:t>
            </a:r>
          </a:p>
        </p:txBody>
      </p:sp>
      <p:sp>
        <p:nvSpPr>
          <p:cNvPr id="28826" name="Text Box 154"/>
          <p:cNvSpPr txBox="1">
            <a:spLocks noChangeArrowheads="1"/>
          </p:cNvSpPr>
          <p:nvPr/>
        </p:nvSpPr>
        <p:spPr bwMode="auto">
          <a:xfrm>
            <a:off x="5638800" y="621665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8828" name="Line 156"/>
          <p:cNvSpPr>
            <a:spLocks noChangeShapeType="1"/>
          </p:cNvSpPr>
          <p:nvPr/>
        </p:nvSpPr>
        <p:spPr bwMode="auto">
          <a:xfrm flipH="1">
            <a:off x="43434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R1</a:t>
            </a:r>
          </a:p>
        </p:txBody>
      </p:sp>
      <p:sp>
        <p:nvSpPr>
          <p:cNvPr id="28838" name="Text Box 166"/>
          <p:cNvSpPr txBox="1">
            <a:spLocks noChangeArrowheads="1"/>
          </p:cNvSpPr>
          <p:nvPr/>
        </p:nvSpPr>
        <p:spPr bwMode="auto">
          <a:xfrm>
            <a:off x="19050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8839" name="Text Box 167"/>
          <p:cNvSpPr txBox="1">
            <a:spLocks noChangeArrowheads="1"/>
          </p:cNvSpPr>
          <p:nvPr/>
        </p:nvSpPr>
        <p:spPr bwMode="auto">
          <a:xfrm>
            <a:off x="5562600" y="5715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8840" name="Line 168"/>
          <p:cNvSpPr>
            <a:spLocks noChangeShapeType="1"/>
          </p:cNvSpPr>
          <p:nvPr/>
        </p:nvSpPr>
        <p:spPr bwMode="auto">
          <a:xfrm>
            <a:off x="25908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1" name="Text Box 169"/>
          <p:cNvSpPr txBox="1">
            <a:spLocks noChangeArrowheads="1"/>
          </p:cNvSpPr>
          <p:nvPr/>
        </p:nvSpPr>
        <p:spPr bwMode="auto">
          <a:xfrm>
            <a:off x="3048000" y="57912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28842" name="Line 170"/>
          <p:cNvSpPr>
            <a:spLocks noChangeShapeType="1"/>
          </p:cNvSpPr>
          <p:nvPr/>
        </p:nvSpPr>
        <p:spPr bwMode="auto">
          <a:xfrm>
            <a:off x="34290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3810000" y="57912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8844" name="Line 172"/>
          <p:cNvSpPr>
            <a:spLocks noChangeShapeType="1"/>
          </p:cNvSpPr>
          <p:nvPr/>
        </p:nvSpPr>
        <p:spPr bwMode="auto">
          <a:xfrm>
            <a:off x="4648200" y="61722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5029200" y="58213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8848" name="Line 176"/>
          <p:cNvSpPr>
            <a:spLocks noChangeShapeType="1"/>
          </p:cNvSpPr>
          <p:nvPr/>
        </p:nvSpPr>
        <p:spPr bwMode="auto">
          <a:xfrm>
            <a:off x="5638800" y="61722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6248400" y="57912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8850" name="Line 178"/>
          <p:cNvSpPr>
            <a:spLocks noChangeShapeType="1"/>
          </p:cNvSpPr>
          <p:nvPr/>
        </p:nvSpPr>
        <p:spPr bwMode="auto">
          <a:xfrm flipH="1">
            <a:off x="4724400" y="19812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7"/>
          <p:cNvGrpSpPr>
            <a:grpSpLocks/>
          </p:cNvGrpSpPr>
          <p:nvPr/>
        </p:nvGrpSpPr>
        <p:grpSpPr bwMode="auto">
          <a:xfrm>
            <a:off x="-228600" y="4876800"/>
            <a:ext cx="3733800" cy="1981200"/>
            <a:chOff x="-144" y="3072"/>
            <a:chExt cx="2352" cy="1248"/>
          </a:xfrm>
        </p:grpSpPr>
        <p:sp>
          <p:nvSpPr>
            <p:cNvPr id="24707" name="Text Box 71"/>
            <p:cNvSpPr txBox="1">
              <a:spLocks noChangeArrowheads="1"/>
            </p:cNvSpPr>
            <p:nvPr/>
          </p:nvSpPr>
          <p:spPr bwMode="auto">
            <a:xfrm>
              <a:off x="-144" y="3072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）数据信息</a:t>
              </a:r>
            </a:p>
          </p:txBody>
        </p:sp>
        <p:grpSp>
          <p:nvGrpSpPr>
            <p:cNvPr id="5" name="Group 155"/>
            <p:cNvGrpSpPr>
              <a:grpSpLocks/>
            </p:cNvGrpSpPr>
            <p:nvPr/>
          </p:nvGrpSpPr>
          <p:grpSpPr bwMode="auto">
            <a:xfrm>
              <a:off x="0" y="3340"/>
              <a:ext cx="1536" cy="404"/>
              <a:chOff x="0" y="3340"/>
              <a:chExt cx="1536" cy="404"/>
            </a:xfrm>
          </p:grpSpPr>
          <p:sp>
            <p:nvSpPr>
              <p:cNvPr id="24717" name="Text Box 74"/>
              <p:cNvSpPr txBox="1">
                <a:spLocks noChangeArrowheads="1"/>
              </p:cNvSpPr>
              <p:nvPr/>
            </p:nvSpPr>
            <p:spPr bwMode="auto">
              <a:xfrm>
                <a:off x="0" y="3360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24718" name="Text Box 98"/>
              <p:cNvSpPr txBox="1">
                <a:spLocks noChangeArrowheads="1"/>
              </p:cNvSpPr>
              <p:nvPr/>
            </p:nvSpPr>
            <p:spPr bwMode="auto">
              <a:xfrm>
                <a:off x="864" y="334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4719" name="Line 100"/>
              <p:cNvSpPr>
                <a:spLocks noChangeShapeType="1"/>
              </p:cNvSpPr>
              <p:nvPr/>
            </p:nvSpPr>
            <p:spPr bwMode="auto">
              <a:xfrm>
                <a:off x="624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0"/>
            <p:cNvGrpSpPr>
              <a:grpSpLocks/>
            </p:cNvGrpSpPr>
            <p:nvPr/>
          </p:nvGrpSpPr>
          <p:grpSpPr bwMode="auto">
            <a:xfrm>
              <a:off x="0" y="3628"/>
              <a:ext cx="1536" cy="404"/>
              <a:chOff x="0" y="3340"/>
              <a:chExt cx="1536" cy="404"/>
            </a:xfrm>
          </p:grpSpPr>
          <p:sp>
            <p:nvSpPr>
              <p:cNvPr id="24714" name="Text Box 161"/>
              <p:cNvSpPr txBox="1">
                <a:spLocks noChangeArrowheads="1"/>
              </p:cNvSpPr>
              <p:nvPr/>
            </p:nvSpPr>
            <p:spPr bwMode="auto">
              <a:xfrm>
                <a:off x="0" y="3360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24715" name="Text Box 162"/>
              <p:cNvSpPr txBox="1">
                <a:spLocks noChangeArrowheads="1"/>
              </p:cNvSpPr>
              <p:nvPr/>
            </p:nvSpPr>
            <p:spPr bwMode="auto">
              <a:xfrm>
                <a:off x="864" y="334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M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4716" name="Line 163"/>
              <p:cNvSpPr>
                <a:spLocks noChangeShapeType="1"/>
              </p:cNvSpPr>
              <p:nvPr/>
            </p:nvSpPr>
            <p:spPr bwMode="auto">
              <a:xfrm>
                <a:off x="624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9"/>
            <p:cNvGrpSpPr>
              <a:grpSpLocks/>
            </p:cNvGrpSpPr>
            <p:nvPr/>
          </p:nvGrpSpPr>
          <p:grpSpPr bwMode="auto">
            <a:xfrm>
              <a:off x="0" y="3916"/>
              <a:ext cx="1536" cy="404"/>
              <a:chOff x="0" y="3340"/>
              <a:chExt cx="1536" cy="404"/>
            </a:xfrm>
          </p:grpSpPr>
          <p:sp>
            <p:nvSpPr>
              <p:cNvPr id="24711" name="Text Box 180"/>
              <p:cNvSpPr txBox="1">
                <a:spLocks noChangeArrowheads="1"/>
              </p:cNvSpPr>
              <p:nvPr/>
            </p:nvSpPr>
            <p:spPr bwMode="auto">
              <a:xfrm>
                <a:off x="0" y="3360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3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M</a:t>
                </a:r>
              </a:p>
            </p:txBody>
          </p:sp>
          <p:sp>
            <p:nvSpPr>
              <p:cNvPr id="24712" name="Text Box 181"/>
              <p:cNvSpPr txBox="1">
                <a:spLocks noChangeArrowheads="1"/>
              </p:cNvSpPr>
              <p:nvPr/>
            </p:nvSpPr>
            <p:spPr bwMode="auto">
              <a:xfrm>
                <a:off x="864" y="334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4713" name="Line 182"/>
              <p:cNvSpPr>
                <a:spLocks noChangeShapeType="1"/>
              </p:cNvSpPr>
              <p:nvPr/>
            </p:nvSpPr>
            <p:spPr bwMode="auto">
              <a:xfrm>
                <a:off x="624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855" name="Line 183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57" name="Rectangle 185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2"/>
                </a:solidFill>
              </a:rPr>
              <a:t>R2</a:t>
            </a:r>
          </a:p>
        </p:txBody>
      </p:sp>
      <p:sp>
        <p:nvSpPr>
          <p:cNvPr id="28858" name="Text Box 186"/>
          <p:cNvSpPr txBox="1">
            <a:spLocks noChangeArrowheads="1"/>
          </p:cNvSpPr>
          <p:nvPr/>
        </p:nvSpPr>
        <p:spPr bwMode="auto">
          <a:xfrm>
            <a:off x="19050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8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8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8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8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28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2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2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2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28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8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2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28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44" grpId="0" animBg="1" autoUpdateAnimBg="0"/>
      <p:bldP spid="28747" grpId="0" animBg="1" autoUpdateAnimBg="0"/>
      <p:bldP spid="28748" grpId="0" autoUpdateAnimBg="0"/>
      <p:bldP spid="28749" grpId="0" animBg="1"/>
      <p:bldP spid="28750" grpId="0" animBg="1" autoUpdateAnimBg="0"/>
      <p:bldP spid="28751" grpId="0" animBg="1"/>
      <p:bldP spid="28761" grpId="0" autoUpdateAnimBg="0"/>
      <p:bldP spid="28762" grpId="0" animBg="1"/>
      <p:bldP spid="28763" grpId="0" animBg="1" autoUpdateAnimBg="0"/>
      <p:bldP spid="28764" grpId="0" animBg="1"/>
      <p:bldP spid="28765" grpId="0" animBg="1"/>
      <p:bldP spid="28766" grpId="0" animBg="1"/>
      <p:bldP spid="28767" grpId="0" autoUpdateAnimBg="0"/>
      <p:bldP spid="28783" grpId="0" build="p" autoUpdateAnimBg="0"/>
      <p:bldP spid="28784" grpId="0" autoUpdateAnimBg="0"/>
      <p:bldP spid="28785" grpId="0" animBg="1"/>
      <p:bldP spid="28786" grpId="0" build="p" autoUpdateAnimBg="0" advAuto="0"/>
      <p:bldP spid="28787" grpId="0" animBg="1"/>
      <p:bldP spid="28788" grpId="0" build="p" autoUpdateAnimBg="0" advAuto="0"/>
      <p:bldP spid="28789" grpId="0" animBg="1"/>
      <p:bldP spid="28790" grpId="0" build="p" autoUpdateAnimBg="0" advAuto="0"/>
      <p:bldP spid="28791" grpId="0" animBg="1"/>
      <p:bldP spid="28792" grpId="0" build="p" autoUpdateAnimBg="0" advAuto="0"/>
      <p:bldP spid="28793" grpId="0" animBg="1"/>
      <p:bldP spid="28794" grpId="0" build="p" autoUpdateAnimBg="0" advAuto="0"/>
      <p:bldP spid="28796" grpId="0" build="p" autoUpdateAnimBg="0" advAuto="0"/>
      <p:bldP spid="28797" grpId="0" animBg="1"/>
      <p:bldP spid="28798" grpId="0" animBg="1"/>
      <p:bldP spid="28799" grpId="0" build="p" autoUpdateAnimBg="0" advAuto="0"/>
      <p:bldP spid="28800" grpId="0" animBg="1"/>
      <p:bldP spid="28801" grpId="0" build="p" autoUpdateAnimBg="0" advAuto="0"/>
      <p:bldP spid="28802" grpId="0" animBg="1"/>
      <p:bldP spid="28804" grpId="0" build="p" autoUpdateAnimBg="0" advAuto="0"/>
      <p:bldP spid="28805" grpId="0" animBg="1"/>
      <p:bldP spid="28806" grpId="0" build="p" autoUpdateAnimBg="0" advAuto="0"/>
      <p:bldP spid="28813" grpId="0" animBg="1"/>
      <p:bldP spid="28814" grpId="0" animBg="1"/>
      <p:bldP spid="28815" grpId="0" animBg="1"/>
      <p:bldP spid="28816" grpId="0" animBg="1"/>
      <p:bldP spid="28817" grpId="0" animBg="1" autoUpdateAnimBg="0"/>
      <p:bldP spid="28818" grpId="0" animBg="1" autoUpdateAnimBg="0"/>
      <p:bldP spid="28819" grpId="0" animBg="1"/>
      <p:bldP spid="28820" grpId="0" animBg="1"/>
      <p:bldP spid="28821" grpId="0" build="p" autoUpdateAnimBg="0" advAuto="0"/>
      <p:bldP spid="28822" grpId="0" animBg="1"/>
      <p:bldP spid="28823" grpId="0" build="p" autoUpdateAnimBg="0" advAuto="0"/>
      <p:bldP spid="28824" grpId="0" animBg="1"/>
      <p:bldP spid="28825" grpId="0" build="p" autoUpdateAnimBg="0" advAuto="0"/>
      <p:bldP spid="28826" grpId="0" build="p" autoUpdateAnimBg="0" advAuto="0"/>
      <p:bldP spid="28828" grpId="0" animBg="1"/>
      <p:bldP spid="28829" grpId="0" animBg="1" autoUpdateAnimBg="0"/>
      <p:bldP spid="28838" grpId="0" build="p" autoUpdateAnimBg="0"/>
      <p:bldP spid="28839" grpId="0" autoUpdateAnimBg="0"/>
      <p:bldP spid="28840" grpId="0" animBg="1"/>
      <p:bldP spid="28841" grpId="0" build="p" autoUpdateAnimBg="0" advAuto="0"/>
      <p:bldP spid="28842" grpId="0" animBg="1"/>
      <p:bldP spid="28843" grpId="0" build="p" autoUpdateAnimBg="0" advAuto="0"/>
      <p:bldP spid="28844" grpId="0" animBg="1"/>
      <p:bldP spid="28845" grpId="0" build="p" autoUpdateAnimBg="0" advAuto="0"/>
      <p:bldP spid="28848" grpId="0" animBg="1"/>
      <p:bldP spid="28849" grpId="0" build="p" autoUpdateAnimBg="0" advAuto="0"/>
      <p:bldP spid="28850" grpId="0" animBg="1"/>
      <p:bldP spid="28855" grpId="0" animBg="1"/>
      <p:bldP spid="28857" grpId="0" animBg="1" autoUpdateAnimBg="0"/>
      <p:bldP spid="28858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5747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8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9" name="Line 1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0" name="Line 1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1" name="Line 1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2" name="Line 1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3" name="Line 2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4" name="Line 2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614" name="Text Box 22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5615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5619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4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5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7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8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9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0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1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2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3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4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5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6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7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8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9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0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41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5642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5643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5644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5645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5646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5647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5648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5649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5650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5651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5652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5653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5654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5655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5656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7" name="Line 65"/>
          <p:cNvSpPr>
            <a:spLocks noChangeShapeType="1"/>
          </p:cNvSpPr>
          <p:nvPr/>
        </p:nvSpPr>
        <p:spPr bwMode="auto">
          <a:xfrm rot="-54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8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59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5660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5661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62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9768" name="Text Box 72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5664" name="Text Box 73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9770" name="Text Box 74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29771" name="Text Box 75"/>
          <p:cNvSpPr txBox="1">
            <a:spLocks noChangeArrowheads="1"/>
          </p:cNvSpPr>
          <p:nvPr/>
        </p:nvSpPr>
        <p:spPr bwMode="auto">
          <a:xfrm>
            <a:off x="1524000" y="3581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R0</a:t>
            </a:r>
          </a:p>
        </p:txBody>
      </p:sp>
      <p:sp>
        <p:nvSpPr>
          <p:cNvPr id="29772" name="Line 76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73" name="Text Box 77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29774" name="Line 78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5739" name="Line 80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0" name="Line 81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1" name="Line 82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2" name="Line 83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3" name="Line 84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4" name="Line 85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5" name="Line 86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6" name="Line 87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84" name="Text Box 88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9785" name="Line 89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6" name="Text Box 90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29787" name="Line 91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8" name="Line 92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89" name="Line 93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29795" name="Text Box 99"/>
          <p:cNvSpPr txBox="1">
            <a:spLocks noChangeArrowheads="1"/>
          </p:cNvSpPr>
          <p:nvPr/>
        </p:nvSpPr>
        <p:spPr bwMode="auto">
          <a:xfrm>
            <a:off x="1905000" y="51816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源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36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812" name="Text Box 116"/>
          <p:cNvSpPr txBox="1">
            <a:spLocks noChangeArrowheads="1"/>
          </p:cNvSpPr>
          <p:nvPr/>
        </p:nvSpPr>
        <p:spPr bwMode="auto">
          <a:xfrm>
            <a:off x="2209800" y="62166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29813" name="Line 117"/>
          <p:cNvSpPr>
            <a:spLocks noChangeShapeType="1"/>
          </p:cNvSpPr>
          <p:nvPr/>
        </p:nvSpPr>
        <p:spPr bwMode="auto">
          <a:xfrm>
            <a:off x="28956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4" name="Text Box 118"/>
          <p:cNvSpPr txBox="1">
            <a:spLocks noChangeArrowheads="1"/>
          </p:cNvSpPr>
          <p:nvPr/>
        </p:nvSpPr>
        <p:spPr bwMode="auto">
          <a:xfrm>
            <a:off x="5410200" y="62166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9815" name="Line 119"/>
          <p:cNvSpPr>
            <a:spLocks noChangeShapeType="1"/>
          </p:cNvSpPr>
          <p:nvPr/>
        </p:nvSpPr>
        <p:spPr bwMode="auto">
          <a:xfrm>
            <a:off x="41148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7" name="Line 121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8" name="Line 122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9" name="Line 123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0" name="Line 124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1" name="Text Box 125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2209800" y="4419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29823" name="Line 127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4" name="Line 128"/>
          <p:cNvSpPr>
            <a:spLocks noChangeShapeType="1"/>
          </p:cNvSpPr>
          <p:nvPr/>
        </p:nvSpPr>
        <p:spPr bwMode="auto">
          <a:xfrm>
            <a:off x="50292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5" name="Text Box 129"/>
          <p:cNvSpPr txBox="1">
            <a:spLocks noChangeArrowheads="1"/>
          </p:cNvSpPr>
          <p:nvPr/>
        </p:nvSpPr>
        <p:spPr bwMode="auto">
          <a:xfrm>
            <a:off x="6629400" y="621665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9826" name="Line 130"/>
          <p:cNvSpPr>
            <a:spLocks noChangeShapeType="1"/>
          </p:cNvSpPr>
          <p:nvPr/>
        </p:nvSpPr>
        <p:spPr bwMode="auto">
          <a:xfrm>
            <a:off x="62484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7" name="Text Box 131"/>
          <p:cNvSpPr txBox="1">
            <a:spLocks noChangeArrowheads="1"/>
          </p:cNvSpPr>
          <p:nvPr/>
        </p:nvSpPr>
        <p:spPr bwMode="auto">
          <a:xfrm>
            <a:off x="4495800" y="6278563"/>
            <a:ext cx="838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9828" name="Line 132"/>
          <p:cNvSpPr>
            <a:spLocks noChangeShapeType="1"/>
          </p:cNvSpPr>
          <p:nvPr/>
        </p:nvSpPr>
        <p:spPr bwMode="auto">
          <a:xfrm>
            <a:off x="7239000" y="66294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29" name="Text Box 133"/>
          <p:cNvSpPr txBox="1">
            <a:spLocks noChangeArrowheads="1"/>
          </p:cNvSpPr>
          <p:nvPr/>
        </p:nvSpPr>
        <p:spPr bwMode="auto">
          <a:xfrm>
            <a:off x="7620000" y="621665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I/O</a:t>
            </a:r>
          </a:p>
        </p:txBody>
      </p:sp>
      <p:sp>
        <p:nvSpPr>
          <p:cNvPr id="29830" name="Text Box 134"/>
          <p:cNvSpPr txBox="1">
            <a:spLocks noChangeArrowheads="1"/>
          </p:cNvSpPr>
          <p:nvPr/>
        </p:nvSpPr>
        <p:spPr bwMode="auto">
          <a:xfrm>
            <a:off x="3276600" y="621665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9847" name="Line 151"/>
          <p:cNvSpPr>
            <a:spLocks noChangeShapeType="1"/>
          </p:cNvSpPr>
          <p:nvPr/>
        </p:nvSpPr>
        <p:spPr bwMode="auto">
          <a:xfrm flipH="1">
            <a:off x="4724400" y="1981200"/>
            <a:ext cx="45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0" y="5181600"/>
            <a:ext cx="2667000" cy="1676400"/>
            <a:chOff x="0" y="3264"/>
            <a:chExt cx="1680" cy="1056"/>
          </a:xfrm>
        </p:grpSpPr>
        <p:grpSp>
          <p:nvGrpSpPr>
            <p:cNvPr id="5" name="Group 95"/>
            <p:cNvGrpSpPr>
              <a:grpSpLocks/>
            </p:cNvGrpSpPr>
            <p:nvPr/>
          </p:nvGrpSpPr>
          <p:grpSpPr bwMode="auto">
            <a:xfrm>
              <a:off x="0" y="3264"/>
              <a:ext cx="1536" cy="404"/>
              <a:chOff x="0" y="3340"/>
              <a:chExt cx="1536" cy="404"/>
            </a:xfrm>
          </p:grpSpPr>
          <p:sp>
            <p:nvSpPr>
              <p:cNvPr id="25736" name="Text Box 96"/>
              <p:cNvSpPr txBox="1">
                <a:spLocks noChangeArrowheads="1"/>
              </p:cNvSpPr>
              <p:nvPr/>
            </p:nvSpPr>
            <p:spPr bwMode="auto">
              <a:xfrm>
                <a:off x="0" y="3360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4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M</a:t>
                </a:r>
              </a:p>
            </p:txBody>
          </p:sp>
          <p:sp>
            <p:nvSpPr>
              <p:cNvPr id="25737" name="Text Box 97"/>
              <p:cNvSpPr txBox="1">
                <a:spLocks noChangeArrowheads="1"/>
              </p:cNvSpPr>
              <p:nvPr/>
            </p:nvSpPr>
            <p:spPr bwMode="auto">
              <a:xfrm>
                <a:off x="864" y="334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M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5738" name="Line 98"/>
              <p:cNvSpPr>
                <a:spLocks noChangeShapeType="1"/>
              </p:cNvSpPr>
              <p:nvPr/>
            </p:nvSpPr>
            <p:spPr bwMode="auto">
              <a:xfrm>
                <a:off x="624" y="3552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1"/>
            <p:cNvGrpSpPr>
              <a:grpSpLocks/>
            </p:cNvGrpSpPr>
            <p:nvPr/>
          </p:nvGrpSpPr>
          <p:grpSpPr bwMode="auto">
            <a:xfrm>
              <a:off x="0" y="3916"/>
              <a:ext cx="1680" cy="404"/>
              <a:chOff x="0" y="3916"/>
              <a:chExt cx="1680" cy="404"/>
            </a:xfrm>
          </p:grpSpPr>
          <p:sp>
            <p:nvSpPr>
              <p:cNvPr id="25733" name="Text Box 153"/>
              <p:cNvSpPr txBox="1">
                <a:spLocks noChangeArrowheads="1"/>
              </p:cNvSpPr>
              <p:nvPr/>
            </p:nvSpPr>
            <p:spPr bwMode="auto">
              <a:xfrm>
                <a:off x="0" y="3936"/>
                <a:ext cx="6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5</a:t>
                </a: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25734" name="Text Box 154"/>
              <p:cNvSpPr txBox="1">
                <a:spLocks noChangeArrowheads="1"/>
              </p:cNvSpPr>
              <p:nvPr/>
            </p:nvSpPr>
            <p:spPr bwMode="auto">
              <a:xfrm>
                <a:off x="768" y="3916"/>
                <a:ext cx="91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I/O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25735" name="Line 155"/>
              <p:cNvSpPr>
                <a:spLocks noChangeShapeType="1"/>
              </p:cNvSpPr>
              <p:nvPr/>
            </p:nvSpPr>
            <p:spPr bwMode="auto">
              <a:xfrm>
                <a:off x="624" y="4128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855" name="Line 159"/>
          <p:cNvSpPr>
            <a:spLocks noChangeShapeType="1"/>
          </p:cNvSpPr>
          <p:nvPr/>
        </p:nvSpPr>
        <p:spPr bwMode="auto">
          <a:xfrm flipH="1">
            <a:off x="4343400" y="39624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56" name="Text Box 160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 C</a:t>
            </a:r>
          </a:p>
        </p:txBody>
      </p:sp>
      <p:sp>
        <p:nvSpPr>
          <p:cNvPr id="29796" name="Text Box 100"/>
          <p:cNvSpPr txBox="1">
            <a:spLocks noChangeArrowheads="1"/>
          </p:cNvSpPr>
          <p:nvPr/>
        </p:nvSpPr>
        <p:spPr bwMode="auto">
          <a:xfrm>
            <a:off x="7467600" y="5105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29797" name="Line 101"/>
          <p:cNvSpPr>
            <a:spLocks noChangeShapeType="1"/>
          </p:cNvSpPr>
          <p:nvPr/>
        </p:nvSpPr>
        <p:spPr bwMode="auto">
          <a:xfrm>
            <a:off x="31242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8" name="Text Box 102"/>
          <p:cNvSpPr txBox="1">
            <a:spLocks noChangeArrowheads="1"/>
          </p:cNvSpPr>
          <p:nvPr/>
        </p:nvSpPr>
        <p:spPr bwMode="auto">
          <a:xfrm>
            <a:off x="3581400" y="51816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9799" name="Line 103"/>
          <p:cNvSpPr>
            <a:spLocks noChangeShapeType="1"/>
          </p:cNvSpPr>
          <p:nvPr/>
        </p:nvSpPr>
        <p:spPr bwMode="auto">
          <a:xfrm>
            <a:off x="41910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" name="Text Box 104"/>
          <p:cNvSpPr txBox="1">
            <a:spLocks noChangeArrowheads="1"/>
          </p:cNvSpPr>
          <p:nvPr/>
        </p:nvSpPr>
        <p:spPr bwMode="auto">
          <a:xfrm>
            <a:off x="45720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9801" name="Line 105"/>
          <p:cNvSpPr>
            <a:spLocks noChangeShapeType="1"/>
          </p:cNvSpPr>
          <p:nvPr/>
        </p:nvSpPr>
        <p:spPr bwMode="auto">
          <a:xfrm>
            <a:off x="54102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4" name="Text Box 108"/>
          <p:cNvSpPr txBox="1">
            <a:spLocks noChangeArrowheads="1"/>
          </p:cNvSpPr>
          <p:nvPr/>
        </p:nvSpPr>
        <p:spPr bwMode="auto">
          <a:xfrm>
            <a:off x="7010400" y="51816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9805" name="Line 109"/>
          <p:cNvSpPr>
            <a:spLocks noChangeShapeType="1"/>
          </p:cNvSpPr>
          <p:nvPr/>
        </p:nvSpPr>
        <p:spPr bwMode="auto">
          <a:xfrm>
            <a:off x="7543800" y="55626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6" name="Text Box 110"/>
          <p:cNvSpPr txBox="1">
            <a:spLocks noChangeArrowheads="1"/>
          </p:cNvSpPr>
          <p:nvPr/>
        </p:nvSpPr>
        <p:spPr bwMode="auto">
          <a:xfrm>
            <a:off x="8153400" y="5181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9857" name="Text Box 161"/>
          <p:cNvSpPr txBox="1">
            <a:spLocks noChangeArrowheads="1"/>
          </p:cNvSpPr>
          <p:nvPr/>
        </p:nvSpPr>
        <p:spPr bwMode="auto">
          <a:xfrm>
            <a:off x="57912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9858" name="Line 162"/>
          <p:cNvSpPr>
            <a:spLocks noChangeShapeType="1"/>
          </p:cNvSpPr>
          <p:nvPr/>
        </p:nvSpPr>
        <p:spPr bwMode="auto">
          <a:xfrm>
            <a:off x="66294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60" name="Text Box 164"/>
          <p:cNvSpPr txBox="1">
            <a:spLocks noChangeArrowheads="1"/>
          </p:cNvSpPr>
          <p:nvPr/>
        </p:nvSpPr>
        <p:spPr bwMode="auto">
          <a:xfrm>
            <a:off x="-76200" y="57912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计算目的地址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6553200" y="5715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29808" name="Line 112"/>
          <p:cNvSpPr>
            <a:spLocks noChangeShapeType="1"/>
          </p:cNvSpPr>
          <p:nvPr/>
        </p:nvSpPr>
        <p:spPr bwMode="auto">
          <a:xfrm>
            <a:off x="6248400" y="6096000"/>
            <a:ext cx="381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9" name="Line 113"/>
          <p:cNvSpPr>
            <a:spLocks noChangeShapeType="1"/>
          </p:cNvSpPr>
          <p:nvPr/>
        </p:nvSpPr>
        <p:spPr bwMode="auto">
          <a:xfrm>
            <a:off x="7162800" y="6096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10" name="Text Box 114"/>
          <p:cNvSpPr txBox="1">
            <a:spLocks noChangeArrowheads="1"/>
          </p:cNvSpPr>
          <p:nvPr/>
        </p:nvSpPr>
        <p:spPr bwMode="auto">
          <a:xfrm>
            <a:off x="7543800" y="5715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  <p:sp>
        <p:nvSpPr>
          <p:cNvPr id="29837" name="Text Box 141"/>
          <p:cNvSpPr txBox="1">
            <a:spLocks noChangeArrowheads="1"/>
          </p:cNvSpPr>
          <p:nvPr/>
        </p:nvSpPr>
        <p:spPr bwMode="auto">
          <a:xfrm>
            <a:off x="2590800" y="57150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29841" name="Line 145"/>
          <p:cNvSpPr>
            <a:spLocks noChangeShapeType="1"/>
          </p:cNvSpPr>
          <p:nvPr/>
        </p:nvSpPr>
        <p:spPr bwMode="auto">
          <a:xfrm>
            <a:off x="2971800" y="6096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42" name="Text Box 146"/>
          <p:cNvSpPr txBox="1">
            <a:spLocks noChangeArrowheads="1"/>
          </p:cNvSpPr>
          <p:nvPr/>
        </p:nvSpPr>
        <p:spPr bwMode="auto">
          <a:xfrm>
            <a:off x="3352800" y="57150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29843" name="Line 147"/>
          <p:cNvSpPr>
            <a:spLocks noChangeShapeType="1"/>
          </p:cNvSpPr>
          <p:nvPr/>
        </p:nvSpPr>
        <p:spPr bwMode="auto">
          <a:xfrm>
            <a:off x="4191000" y="6096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44" name="Text Box 148"/>
          <p:cNvSpPr txBox="1">
            <a:spLocks noChangeArrowheads="1"/>
          </p:cNvSpPr>
          <p:nvPr/>
        </p:nvSpPr>
        <p:spPr bwMode="auto">
          <a:xfrm>
            <a:off x="4495800" y="57451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29845" name="Line 149"/>
          <p:cNvSpPr>
            <a:spLocks noChangeShapeType="1"/>
          </p:cNvSpPr>
          <p:nvPr/>
        </p:nvSpPr>
        <p:spPr bwMode="auto">
          <a:xfrm>
            <a:off x="5029200" y="60960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46" name="Text Box 150"/>
          <p:cNvSpPr txBox="1">
            <a:spLocks noChangeArrowheads="1"/>
          </p:cNvSpPr>
          <p:nvPr/>
        </p:nvSpPr>
        <p:spPr bwMode="auto">
          <a:xfrm>
            <a:off x="5410200" y="57150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29861" name="Text Box 165"/>
          <p:cNvSpPr txBox="1">
            <a:spLocks noChangeArrowheads="1"/>
          </p:cNvSpPr>
          <p:nvPr/>
        </p:nvSpPr>
        <p:spPr bwMode="auto">
          <a:xfrm>
            <a:off x="7772400" y="57912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9863" name="Text Box 167"/>
          <p:cNvSpPr txBox="1">
            <a:spLocks noChangeArrowheads="1"/>
          </p:cNvSpPr>
          <p:nvPr/>
        </p:nvSpPr>
        <p:spPr bwMode="auto">
          <a:xfrm>
            <a:off x="76200" y="4038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   C</a:t>
            </a:r>
          </a:p>
        </p:txBody>
      </p:sp>
      <p:sp>
        <p:nvSpPr>
          <p:cNvPr id="29864" name="Line 168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65" name="Text Box 169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A</a:t>
            </a:r>
          </a:p>
        </p:txBody>
      </p:sp>
      <p:sp>
        <p:nvSpPr>
          <p:cNvPr id="29866" name="Line 170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68" name="Line 172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69" name="Text Box 173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I/O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9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9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9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9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9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2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9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2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2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2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2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2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2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2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2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8" grpId="0" animBg="1" autoUpdateAnimBg="0"/>
      <p:bldP spid="29770" grpId="0" animBg="1" autoUpdateAnimBg="0"/>
      <p:bldP spid="29771" grpId="0" autoUpdateAnimBg="0"/>
      <p:bldP spid="29772" grpId="0" animBg="1"/>
      <p:bldP spid="29773" grpId="0" animBg="1" autoUpdateAnimBg="0"/>
      <p:bldP spid="29774" grpId="0" animBg="1"/>
      <p:bldP spid="29784" grpId="0" autoUpdateAnimBg="0"/>
      <p:bldP spid="29785" grpId="0" animBg="1"/>
      <p:bldP spid="29786" grpId="0" animBg="1" autoUpdateAnimBg="0"/>
      <p:bldP spid="29787" grpId="0" animBg="1"/>
      <p:bldP spid="29788" grpId="0" animBg="1"/>
      <p:bldP spid="29789" grpId="0" animBg="1"/>
      <p:bldP spid="29790" grpId="0" autoUpdateAnimBg="0"/>
      <p:bldP spid="29795" grpId="0" build="p" autoUpdateAnimBg="0"/>
      <p:bldP spid="29812" grpId="0" build="p" autoUpdateAnimBg="0"/>
      <p:bldP spid="29813" grpId="0" animBg="1"/>
      <p:bldP spid="29814" grpId="0" build="p" autoUpdateAnimBg="0" advAuto="0"/>
      <p:bldP spid="29815" grpId="0" animBg="1"/>
      <p:bldP spid="29817" grpId="0" animBg="1"/>
      <p:bldP spid="29818" grpId="0" animBg="1"/>
      <p:bldP spid="29819" grpId="0" animBg="1"/>
      <p:bldP spid="29820" grpId="0" animBg="1"/>
      <p:bldP spid="29821" grpId="0" animBg="1" autoUpdateAnimBg="0"/>
      <p:bldP spid="29822" grpId="0" animBg="1" autoUpdateAnimBg="0"/>
      <p:bldP spid="29823" grpId="0" animBg="1"/>
      <p:bldP spid="29824" grpId="0" animBg="1"/>
      <p:bldP spid="29825" grpId="0" build="p" autoUpdateAnimBg="0" advAuto="0"/>
      <p:bldP spid="29826" grpId="0" animBg="1"/>
      <p:bldP spid="29827" grpId="0" build="p" autoUpdateAnimBg="0" advAuto="0"/>
      <p:bldP spid="29828" grpId="0" animBg="1"/>
      <p:bldP spid="29829" grpId="0" build="p" autoUpdateAnimBg="0" advAuto="0"/>
      <p:bldP spid="29830" grpId="0" build="p" autoUpdateAnimBg="0" advAuto="0"/>
      <p:bldP spid="29847" grpId="0" animBg="1"/>
      <p:bldP spid="29855" grpId="0" animBg="1"/>
      <p:bldP spid="29856" grpId="0" animBg="1" autoUpdateAnimBg="0"/>
      <p:bldP spid="29796" grpId="0" autoUpdateAnimBg="0"/>
      <p:bldP spid="29797" grpId="0" animBg="1"/>
      <p:bldP spid="29798" grpId="0" build="p" autoUpdateAnimBg="0" advAuto="0"/>
      <p:bldP spid="29799" grpId="0" animBg="1"/>
      <p:bldP spid="29800" grpId="0" build="p" autoUpdateAnimBg="0" advAuto="0"/>
      <p:bldP spid="29801" grpId="0" animBg="1"/>
      <p:bldP spid="29804" grpId="0" build="p" autoUpdateAnimBg="0" advAuto="0"/>
      <p:bldP spid="29805" grpId="0" animBg="1"/>
      <p:bldP spid="29806" grpId="0" build="p" autoUpdateAnimBg="0" advAuto="0"/>
      <p:bldP spid="29857" grpId="0" build="p" autoUpdateAnimBg="0" advAuto="0"/>
      <p:bldP spid="29858" grpId="0" animBg="1"/>
      <p:bldP spid="29860" grpId="0" build="p" autoUpdateAnimBg="0"/>
      <p:bldP spid="29807" grpId="0" build="p" autoUpdateAnimBg="0" advAuto="0"/>
      <p:bldP spid="29808" grpId="0" animBg="1"/>
      <p:bldP spid="29809" grpId="0" animBg="1"/>
      <p:bldP spid="29810" grpId="0" build="p" autoUpdateAnimBg="0" advAuto="0"/>
      <p:bldP spid="29837" grpId="0" build="p" autoUpdateAnimBg="0"/>
      <p:bldP spid="29841" grpId="0" animBg="1"/>
      <p:bldP spid="29842" grpId="0" build="p" autoUpdateAnimBg="0" advAuto="0"/>
      <p:bldP spid="29843" grpId="0" animBg="1"/>
      <p:bldP spid="29844" grpId="0" build="p" autoUpdateAnimBg="0" advAuto="0"/>
      <p:bldP spid="29845" grpId="0" animBg="1"/>
      <p:bldP spid="29846" grpId="0" build="p" autoUpdateAnimBg="0" advAuto="0"/>
      <p:bldP spid="29861" grpId="0" build="p" autoUpdateAnimBg="0" advAuto="0"/>
      <p:bldP spid="29863" grpId="0" autoUpdateAnimBg="0"/>
      <p:bldP spid="29864" grpId="0" animBg="1"/>
      <p:bldP spid="29865" grpId="0" animBg="1" autoUpdateAnimBg="0"/>
      <p:bldP spid="29866" grpId="0" animBg="1"/>
      <p:bldP spid="29868" grpId="0" animBg="1"/>
      <p:bldP spid="29869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8382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1828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1219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4572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0" y="3733800"/>
            <a:ext cx="3276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R0~R3      R0~R3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 C     D       C     D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   SP  PC    PSW  MDR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3048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A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移位器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6745" name="Line 14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6" name="Line 15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7" name="Line 16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8" name="Line 17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9" name="Line 18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0" name="Line 19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1" name="Line 20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2" name="Line 21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638" name="Text Box 22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B</a:t>
            </a:r>
          </a:p>
        </p:txBody>
      </p:sp>
      <p:sp>
        <p:nvSpPr>
          <p:cNvPr id="26639" name="Text Box 23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26640" name="Line 24"/>
          <p:cNvSpPr>
            <a:spLocks noChangeShapeType="1"/>
          </p:cNvSpPr>
          <p:nvPr/>
        </p:nvSpPr>
        <p:spPr bwMode="auto">
          <a:xfrm>
            <a:off x="6096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25"/>
          <p:cNvSpPr>
            <a:spLocks noChangeShapeType="1"/>
          </p:cNvSpPr>
          <p:nvPr/>
        </p:nvSpPr>
        <p:spPr bwMode="auto">
          <a:xfrm>
            <a:off x="1981200" y="3429000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Rectangle 26"/>
          <p:cNvSpPr>
            <a:spLocks noChangeArrowheads="1"/>
          </p:cNvSpPr>
          <p:nvPr/>
        </p:nvSpPr>
        <p:spPr bwMode="auto">
          <a:xfrm>
            <a:off x="3352800" y="2438400"/>
            <a:ext cx="990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R2</a:t>
            </a:r>
          </a:p>
        </p:txBody>
      </p:sp>
      <p:sp>
        <p:nvSpPr>
          <p:cNvPr id="26643" name="Line 27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28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29"/>
          <p:cNvSpPr>
            <a:spLocks noChangeShapeType="1"/>
          </p:cNvSpPr>
          <p:nvPr/>
        </p:nvSpPr>
        <p:spPr bwMode="auto">
          <a:xfrm flipH="1">
            <a:off x="43434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30"/>
          <p:cNvSpPr>
            <a:spLocks noChangeShapeType="1"/>
          </p:cNvSpPr>
          <p:nvPr/>
        </p:nvSpPr>
        <p:spPr bwMode="auto">
          <a:xfrm flipH="1">
            <a:off x="4343400" y="198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Line 31"/>
          <p:cNvSpPr>
            <a:spLocks noChangeShapeType="1"/>
          </p:cNvSpPr>
          <p:nvPr/>
        </p:nvSpPr>
        <p:spPr bwMode="auto">
          <a:xfrm flipH="1">
            <a:off x="4343400" y="2667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8" name="Line 32"/>
          <p:cNvSpPr>
            <a:spLocks noChangeShapeType="1"/>
          </p:cNvSpPr>
          <p:nvPr/>
        </p:nvSpPr>
        <p:spPr bwMode="auto">
          <a:xfrm flipH="1">
            <a:off x="4343400" y="3276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9" name="Line 33"/>
          <p:cNvSpPr>
            <a:spLocks noChangeShapeType="1"/>
          </p:cNvSpPr>
          <p:nvPr/>
        </p:nvSpPr>
        <p:spPr bwMode="auto">
          <a:xfrm flipH="1">
            <a:off x="43434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Line 34"/>
          <p:cNvSpPr>
            <a:spLocks noChangeShapeType="1"/>
          </p:cNvSpPr>
          <p:nvPr/>
        </p:nvSpPr>
        <p:spPr bwMode="auto">
          <a:xfrm flipH="1">
            <a:off x="4343400" y="464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1" name="Line 35"/>
          <p:cNvSpPr>
            <a:spLocks noChangeShapeType="1"/>
          </p:cNvSpPr>
          <p:nvPr/>
        </p:nvSpPr>
        <p:spPr bwMode="auto">
          <a:xfrm>
            <a:off x="5943600" y="152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Line 36"/>
          <p:cNvSpPr>
            <a:spLocks noChangeShapeType="1"/>
          </p:cNvSpPr>
          <p:nvPr/>
        </p:nvSpPr>
        <p:spPr bwMode="auto">
          <a:xfrm>
            <a:off x="5943600" y="762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37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38"/>
          <p:cNvSpPr>
            <a:spLocks noChangeShapeType="1"/>
          </p:cNvSpPr>
          <p:nvPr/>
        </p:nvSpPr>
        <p:spPr bwMode="auto">
          <a:xfrm>
            <a:off x="73152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Line 39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6" name="Line 40"/>
          <p:cNvSpPr>
            <a:spLocks noChangeShapeType="1"/>
          </p:cNvSpPr>
          <p:nvPr/>
        </p:nvSpPr>
        <p:spPr bwMode="auto">
          <a:xfrm>
            <a:off x="8153400" y="152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Line 41"/>
          <p:cNvSpPr>
            <a:spLocks noChangeShapeType="1"/>
          </p:cNvSpPr>
          <p:nvPr/>
        </p:nvSpPr>
        <p:spPr bwMode="auto">
          <a:xfrm>
            <a:off x="77724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8" name="Line 42"/>
          <p:cNvSpPr>
            <a:spLocks noChangeShapeType="1"/>
          </p:cNvSpPr>
          <p:nvPr/>
        </p:nvSpPr>
        <p:spPr bwMode="auto">
          <a:xfrm>
            <a:off x="8610600" y="762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43"/>
          <p:cNvSpPr>
            <a:spLocks noChangeShapeType="1"/>
          </p:cNvSpPr>
          <p:nvPr/>
        </p:nvSpPr>
        <p:spPr bwMode="auto">
          <a:xfrm>
            <a:off x="6172200" y="1295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44"/>
          <p:cNvSpPr>
            <a:spLocks noChangeShapeType="1"/>
          </p:cNvSpPr>
          <p:nvPr/>
        </p:nvSpPr>
        <p:spPr bwMode="auto">
          <a:xfrm flipV="1">
            <a:off x="6400800" y="152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Line 45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2" name="Line 46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3" name="Line 47"/>
          <p:cNvSpPr>
            <a:spLocks noChangeShapeType="1"/>
          </p:cNvSpPr>
          <p:nvPr/>
        </p:nvSpPr>
        <p:spPr bwMode="auto">
          <a:xfrm>
            <a:off x="6781800" y="4572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4" name="Line 48"/>
          <p:cNvSpPr>
            <a:spLocks noChangeShapeType="1"/>
          </p:cNvSpPr>
          <p:nvPr/>
        </p:nvSpPr>
        <p:spPr bwMode="auto">
          <a:xfrm flipH="1">
            <a:off x="6172200" y="2667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5" name="Text Box 49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R0</a:t>
            </a:r>
          </a:p>
        </p:txBody>
      </p:sp>
      <p:sp>
        <p:nvSpPr>
          <p:cNvPr id="26666" name="Text Box 50"/>
          <p:cNvSpPr txBox="1">
            <a:spLocks noChangeArrowheads="1"/>
          </p:cNvSpPr>
          <p:nvPr/>
        </p:nvSpPr>
        <p:spPr bwMode="auto">
          <a:xfrm>
            <a:off x="3352800" y="1752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R1</a:t>
            </a:r>
          </a:p>
        </p:txBody>
      </p:sp>
      <p:sp>
        <p:nvSpPr>
          <p:cNvPr id="26667" name="Text Box 5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M</a:t>
            </a:r>
          </a:p>
        </p:txBody>
      </p:sp>
      <p:sp>
        <p:nvSpPr>
          <p:cNvPr id="26668" name="Text Box 52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I/O</a:t>
            </a:r>
          </a:p>
        </p:txBody>
      </p:sp>
      <p:sp>
        <p:nvSpPr>
          <p:cNvPr id="26669" name="Text Box 53"/>
          <p:cNvSpPr txBox="1">
            <a:spLocks noChangeArrowheads="1"/>
          </p:cNvSpPr>
          <p:nvPr/>
        </p:nvSpPr>
        <p:spPr bwMode="auto">
          <a:xfrm>
            <a:off x="5334000" y="53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CB</a:t>
            </a:r>
          </a:p>
        </p:txBody>
      </p:sp>
      <p:sp>
        <p:nvSpPr>
          <p:cNvPr id="26670" name="Text Box 54"/>
          <p:cNvSpPr txBox="1">
            <a:spLocks noChangeArrowheads="1"/>
          </p:cNvSpPr>
          <p:nvPr/>
        </p:nvSpPr>
        <p:spPr bwMode="auto">
          <a:xfrm>
            <a:off x="2286000" y="762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内总线</a:t>
            </a:r>
          </a:p>
        </p:txBody>
      </p:sp>
      <p:sp>
        <p:nvSpPr>
          <p:cNvPr id="26671" name="Text Box 55"/>
          <p:cNvSpPr txBox="1">
            <a:spLocks noChangeArrowheads="1"/>
          </p:cNvSpPr>
          <p:nvPr/>
        </p:nvSpPr>
        <p:spPr bwMode="auto">
          <a:xfrm>
            <a:off x="33528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C</a:t>
            </a:r>
          </a:p>
        </p:txBody>
      </p:sp>
      <p:sp>
        <p:nvSpPr>
          <p:cNvPr id="26672" name="Text Box 56"/>
          <p:cNvSpPr txBox="1">
            <a:spLocks noChangeArrowheads="1"/>
          </p:cNvSpPr>
          <p:nvPr/>
        </p:nvSpPr>
        <p:spPr bwMode="auto">
          <a:xfrm>
            <a:off x="33528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R3</a:t>
            </a:r>
          </a:p>
        </p:txBody>
      </p:sp>
      <p:sp>
        <p:nvSpPr>
          <p:cNvPr id="26673" name="Text Box 57"/>
          <p:cNvSpPr txBox="1">
            <a:spLocks noChangeArrowheads="1"/>
          </p:cNvSpPr>
          <p:nvPr/>
        </p:nvSpPr>
        <p:spPr bwMode="auto">
          <a:xfrm>
            <a:off x="33528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 D</a:t>
            </a:r>
          </a:p>
        </p:txBody>
      </p:sp>
      <p:sp>
        <p:nvSpPr>
          <p:cNvPr id="26674" name="Text Box 58"/>
          <p:cNvSpPr txBox="1">
            <a:spLocks noChangeArrowheads="1"/>
          </p:cNvSpPr>
          <p:nvPr/>
        </p:nvSpPr>
        <p:spPr bwMode="auto">
          <a:xfrm>
            <a:off x="5181600" y="10668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MAR</a:t>
            </a:r>
          </a:p>
        </p:txBody>
      </p:sp>
      <p:sp>
        <p:nvSpPr>
          <p:cNvPr id="26675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MDR</a:t>
            </a:r>
          </a:p>
        </p:txBody>
      </p:sp>
      <p:sp>
        <p:nvSpPr>
          <p:cNvPr id="26676" name="Text Box 60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26677" name="Text Box 61"/>
          <p:cNvSpPr txBox="1">
            <a:spLocks noChangeArrowheads="1"/>
          </p:cNvSpPr>
          <p:nvPr/>
        </p:nvSpPr>
        <p:spPr bwMode="auto">
          <a:xfrm>
            <a:off x="5181600" y="30480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PC</a:t>
            </a:r>
          </a:p>
        </p:txBody>
      </p:sp>
      <p:sp>
        <p:nvSpPr>
          <p:cNvPr id="26678" name="Text Box 62"/>
          <p:cNvSpPr txBox="1">
            <a:spLocks noChangeArrowheads="1"/>
          </p:cNvSpPr>
          <p:nvPr/>
        </p:nvSpPr>
        <p:spPr bwMode="auto">
          <a:xfrm>
            <a:off x="5181600" y="37338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SP</a:t>
            </a:r>
          </a:p>
        </p:txBody>
      </p:sp>
      <p:sp>
        <p:nvSpPr>
          <p:cNvPr id="26679" name="Text Box 63"/>
          <p:cNvSpPr txBox="1">
            <a:spLocks noChangeArrowheads="1"/>
          </p:cNvSpPr>
          <p:nvPr/>
        </p:nvSpPr>
        <p:spPr bwMode="auto">
          <a:xfrm>
            <a:off x="5181600" y="4419600"/>
            <a:ext cx="9906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PSW</a:t>
            </a:r>
          </a:p>
        </p:txBody>
      </p:sp>
      <p:sp>
        <p:nvSpPr>
          <p:cNvPr id="26680" name="Line 64"/>
          <p:cNvSpPr>
            <a:spLocks noChangeShapeType="1"/>
          </p:cNvSpPr>
          <p:nvPr/>
        </p:nvSpPr>
        <p:spPr bwMode="auto">
          <a:xfrm flipH="1">
            <a:off x="47244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1" name="Line 65"/>
          <p:cNvSpPr>
            <a:spLocks noChangeShapeType="1"/>
          </p:cNvSpPr>
          <p:nvPr/>
        </p:nvSpPr>
        <p:spPr bwMode="auto">
          <a:xfrm rot="-5400000">
            <a:off x="8991600" y="12954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2" name="Line 66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3" name="Text Box 67"/>
          <p:cNvSpPr txBox="1">
            <a:spLocks noChangeArrowheads="1"/>
          </p:cNvSpPr>
          <p:nvPr/>
        </p:nvSpPr>
        <p:spPr bwMode="auto">
          <a:xfrm>
            <a:off x="5334000" y="-76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AB</a:t>
            </a:r>
          </a:p>
        </p:txBody>
      </p:sp>
      <p:sp>
        <p:nvSpPr>
          <p:cNvPr id="26684" name="Text Box 68"/>
          <p:cNvSpPr txBox="1">
            <a:spLocks noChangeArrowheads="1"/>
          </p:cNvSpPr>
          <p:nvPr/>
        </p:nvSpPr>
        <p:spPr bwMode="auto">
          <a:xfrm>
            <a:off x="5334000" y="228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DB</a:t>
            </a:r>
          </a:p>
        </p:txBody>
      </p:sp>
      <p:sp>
        <p:nvSpPr>
          <p:cNvPr id="26685" name="Line 69"/>
          <p:cNvSpPr>
            <a:spLocks noChangeShapeType="1"/>
          </p:cNvSpPr>
          <p:nvPr/>
        </p:nvSpPr>
        <p:spPr bwMode="auto">
          <a:xfrm>
            <a:off x="7010400" y="7620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86" name="Text Box 70"/>
          <p:cNvSpPr txBox="1">
            <a:spLocks noChangeArrowheads="1"/>
          </p:cNvSpPr>
          <p:nvPr/>
        </p:nvSpPr>
        <p:spPr bwMode="auto">
          <a:xfrm>
            <a:off x="6553200" y="2971800"/>
            <a:ext cx="9906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</a:rPr>
              <a:t>控制逻辑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7162800" y="1219200"/>
            <a:ext cx="7620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M</a:t>
            </a:r>
          </a:p>
        </p:txBody>
      </p:sp>
      <p:sp>
        <p:nvSpPr>
          <p:cNvPr id="26688" name="Text Box 72"/>
          <p:cNvSpPr txBox="1">
            <a:spLocks noChangeArrowheads="1"/>
          </p:cNvSpPr>
          <p:nvPr/>
        </p:nvSpPr>
        <p:spPr bwMode="auto">
          <a:xfrm>
            <a:off x="5181600" y="2438400"/>
            <a:ext cx="990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</a:rPr>
              <a:t>  IR</a:t>
            </a:r>
          </a:p>
        </p:txBody>
      </p:sp>
      <p:sp>
        <p:nvSpPr>
          <p:cNvPr id="30793" name="Text Box 73"/>
          <p:cNvSpPr txBox="1">
            <a:spLocks noChangeArrowheads="1"/>
          </p:cNvSpPr>
          <p:nvPr/>
        </p:nvSpPr>
        <p:spPr bwMode="auto">
          <a:xfrm>
            <a:off x="3352800" y="10668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R0</a:t>
            </a:r>
          </a:p>
        </p:txBody>
      </p:sp>
      <p:sp>
        <p:nvSpPr>
          <p:cNvPr id="30796" name="Text Box 76"/>
          <p:cNvSpPr txBox="1">
            <a:spLocks noChangeArrowheads="1"/>
          </p:cNvSpPr>
          <p:nvPr/>
        </p:nvSpPr>
        <p:spPr bwMode="auto">
          <a:xfrm>
            <a:off x="1676400" y="2590800"/>
            <a:ext cx="1066800" cy="557213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B</a:t>
            </a:r>
          </a:p>
        </p:txBody>
      </p:sp>
      <p:sp>
        <p:nvSpPr>
          <p:cNvPr id="30797" name="Line 77"/>
          <p:cNvSpPr>
            <a:spLocks noChangeShapeType="1"/>
          </p:cNvSpPr>
          <p:nvPr/>
        </p:nvSpPr>
        <p:spPr bwMode="auto">
          <a:xfrm flipV="1">
            <a:off x="21336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381000" y="1752600"/>
            <a:ext cx="2286000" cy="533400"/>
            <a:chOff x="240" y="1104"/>
            <a:chExt cx="1440" cy="336"/>
          </a:xfrm>
        </p:grpSpPr>
        <p:sp>
          <p:nvSpPr>
            <p:cNvPr id="26737" name="Line 79"/>
            <p:cNvSpPr>
              <a:spLocks noChangeShapeType="1"/>
            </p:cNvSpPr>
            <p:nvPr/>
          </p:nvSpPr>
          <p:spPr bwMode="auto">
            <a:xfrm>
              <a:off x="624" y="1104"/>
              <a:ext cx="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8" name="Line 80"/>
            <p:cNvSpPr>
              <a:spLocks noChangeShapeType="1"/>
            </p:cNvSpPr>
            <p:nvPr/>
          </p:nvSpPr>
          <p:spPr bwMode="auto">
            <a:xfrm>
              <a:off x="624" y="1104"/>
              <a:ext cx="720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9" name="Line 81"/>
            <p:cNvSpPr>
              <a:spLocks noChangeShapeType="1"/>
            </p:cNvSpPr>
            <p:nvPr/>
          </p:nvSpPr>
          <p:spPr bwMode="auto">
            <a:xfrm flipH="1">
              <a:off x="240" y="1104"/>
              <a:ext cx="384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0" name="Line 82"/>
            <p:cNvSpPr>
              <a:spLocks noChangeShapeType="1"/>
            </p:cNvSpPr>
            <p:nvPr/>
          </p:nvSpPr>
          <p:spPr bwMode="auto">
            <a:xfrm>
              <a:off x="1344" y="1104"/>
              <a:ext cx="336" cy="3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1" name="Line 83"/>
            <p:cNvSpPr>
              <a:spLocks noChangeShapeType="1"/>
            </p:cNvSpPr>
            <p:nvPr/>
          </p:nvSpPr>
          <p:spPr bwMode="auto">
            <a:xfrm>
              <a:off x="1104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2" name="Line 84"/>
            <p:cNvSpPr>
              <a:spLocks noChangeShapeType="1"/>
            </p:cNvSpPr>
            <p:nvPr/>
          </p:nvSpPr>
          <p:spPr bwMode="auto">
            <a:xfrm flipV="1">
              <a:off x="816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3" name="Line 85"/>
            <p:cNvSpPr>
              <a:spLocks noChangeShapeType="1"/>
            </p:cNvSpPr>
            <p:nvPr/>
          </p:nvSpPr>
          <p:spPr bwMode="auto">
            <a:xfrm>
              <a:off x="960" y="1344"/>
              <a:ext cx="144" cy="9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4" name="Line 86"/>
            <p:cNvSpPr>
              <a:spLocks noChangeShapeType="1"/>
            </p:cNvSpPr>
            <p:nvPr/>
          </p:nvSpPr>
          <p:spPr bwMode="auto">
            <a:xfrm>
              <a:off x="240" y="1440"/>
              <a:ext cx="5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807" name="Text Box 87"/>
          <p:cNvSpPr txBox="1">
            <a:spLocks noChangeArrowheads="1"/>
          </p:cNvSpPr>
          <p:nvPr/>
        </p:nvSpPr>
        <p:spPr bwMode="auto">
          <a:xfrm>
            <a:off x="1066800" y="1752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  <a:ea typeface="黑体" pitchFamily="49" charset="-122"/>
              </a:rPr>
              <a:t>ALU</a:t>
            </a:r>
          </a:p>
        </p:txBody>
      </p:sp>
      <p:sp>
        <p:nvSpPr>
          <p:cNvPr id="30808" name="Line 88"/>
          <p:cNvSpPr>
            <a:spLocks noChangeShapeType="1"/>
          </p:cNvSpPr>
          <p:nvPr/>
        </p:nvSpPr>
        <p:spPr bwMode="auto">
          <a:xfrm flipV="1">
            <a:off x="1600200" y="14478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9" name="Text Box 89"/>
          <p:cNvSpPr txBox="1">
            <a:spLocks noChangeArrowheads="1"/>
          </p:cNvSpPr>
          <p:nvPr/>
        </p:nvSpPr>
        <p:spPr bwMode="auto">
          <a:xfrm>
            <a:off x="990600" y="990600"/>
            <a:ext cx="12954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移位器</a:t>
            </a:r>
          </a:p>
        </p:txBody>
      </p:sp>
      <p:sp>
        <p:nvSpPr>
          <p:cNvPr id="30810" name="Line 90"/>
          <p:cNvSpPr>
            <a:spLocks noChangeShapeType="1"/>
          </p:cNvSpPr>
          <p:nvPr/>
        </p:nvSpPr>
        <p:spPr bwMode="auto">
          <a:xfrm flipV="1">
            <a:off x="1600200" y="6096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1" name="Line 91"/>
          <p:cNvSpPr>
            <a:spLocks noChangeShapeType="1"/>
          </p:cNvSpPr>
          <p:nvPr/>
        </p:nvSpPr>
        <p:spPr bwMode="auto">
          <a:xfrm>
            <a:off x="1600200" y="609600"/>
            <a:ext cx="3124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2" name="Line 92"/>
          <p:cNvSpPr>
            <a:spLocks noChangeShapeType="1"/>
          </p:cNvSpPr>
          <p:nvPr/>
        </p:nvSpPr>
        <p:spPr bwMode="auto">
          <a:xfrm>
            <a:off x="4724400" y="609600"/>
            <a:ext cx="0" cy="464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3" name="Text Box 93"/>
          <p:cNvSpPr txBox="1">
            <a:spLocks noChangeArrowheads="1"/>
          </p:cNvSpPr>
          <p:nvPr/>
        </p:nvSpPr>
        <p:spPr bwMode="auto">
          <a:xfrm>
            <a:off x="2286000" y="904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6600"/>
                </a:solidFill>
              </a:rPr>
              <a:t>内总线</a:t>
            </a:r>
          </a:p>
        </p:txBody>
      </p:sp>
      <p:sp>
        <p:nvSpPr>
          <p:cNvPr id="30821" name="Text Box 101"/>
          <p:cNvSpPr txBox="1">
            <a:spLocks noChangeArrowheads="1"/>
          </p:cNvSpPr>
          <p:nvPr/>
        </p:nvSpPr>
        <p:spPr bwMode="auto">
          <a:xfrm>
            <a:off x="5791200" y="57912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30823" name="Line 103"/>
          <p:cNvSpPr>
            <a:spLocks noChangeShapeType="1"/>
          </p:cNvSpPr>
          <p:nvPr/>
        </p:nvSpPr>
        <p:spPr bwMode="auto">
          <a:xfrm>
            <a:off x="75438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4" name="Line 104"/>
          <p:cNvSpPr>
            <a:spLocks noChangeShapeType="1"/>
          </p:cNvSpPr>
          <p:nvPr/>
        </p:nvSpPr>
        <p:spPr bwMode="auto">
          <a:xfrm flipH="1">
            <a:off x="5943600" y="457200"/>
            <a:ext cx="3200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5" name="Line 105"/>
          <p:cNvSpPr>
            <a:spLocks noChangeShapeType="1"/>
          </p:cNvSpPr>
          <p:nvPr/>
        </p:nvSpPr>
        <p:spPr bwMode="auto">
          <a:xfrm flipV="1">
            <a:off x="6553200" y="457200"/>
            <a:ext cx="0" cy="1524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6" name="Line 106"/>
          <p:cNvSpPr>
            <a:spLocks noChangeShapeType="1"/>
          </p:cNvSpPr>
          <p:nvPr/>
        </p:nvSpPr>
        <p:spPr bwMode="auto">
          <a:xfrm flipH="1">
            <a:off x="6172200" y="19812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7" name="Text Box 107"/>
          <p:cNvSpPr txBox="1">
            <a:spLocks noChangeArrowheads="1"/>
          </p:cNvSpPr>
          <p:nvPr/>
        </p:nvSpPr>
        <p:spPr bwMode="auto">
          <a:xfrm>
            <a:off x="5181600" y="1752600"/>
            <a:ext cx="9906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MDR</a:t>
            </a:r>
          </a:p>
        </p:txBody>
      </p:sp>
      <p:sp>
        <p:nvSpPr>
          <p:cNvPr id="30828" name="Text Box 108"/>
          <p:cNvSpPr txBox="1">
            <a:spLocks noChangeArrowheads="1"/>
          </p:cNvSpPr>
          <p:nvPr/>
        </p:nvSpPr>
        <p:spPr bwMode="auto">
          <a:xfrm>
            <a:off x="2209800" y="4419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6600"/>
                </a:solidFill>
              </a:rPr>
              <a:t>MDR</a:t>
            </a:r>
          </a:p>
        </p:txBody>
      </p:sp>
      <p:sp>
        <p:nvSpPr>
          <p:cNvPr id="30829" name="Line 109"/>
          <p:cNvSpPr>
            <a:spLocks noChangeShapeType="1"/>
          </p:cNvSpPr>
          <p:nvPr/>
        </p:nvSpPr>
        <p:spPr bwMode="auto">
          <a:xfrm flipV="1">
            <a:off x="2590800" y="31242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1" name="Text Box 111"/>
          <p:cNvSpPr txBox="1">
            <a:spLocks noChangeArrowheads="1"/>
          </p:cNvSpPr>
          <p:nvPr/>
        </p:nvSpPr>
        <p:spPr bwMode="auto">
          <a:xfrm>
            <a:off x="3657600" y="51816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DB</a:t>
            </a:r>
          </a:p>
        </p:txBody>
      </p:sp>
      <p:sp>
        <p:nvSpPr>
          <p:cNvPr id="30833" name="Text Box 113"/>
          <p:cNvSpPr txBox="1">
            <a:spLocks noChangeArrowheads="1"/>
          </p:cNvSpPr>
          <p:nvPr/>
        </p:nvSpPr>
        <p:spPr bwMode="auto">
          <a:xfrm>
            <a:off x="2514600" y="57912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方式：</a:t>
            </a:r>
          </a:p>
        </p:txBody>
      </p:sp>
      <p:sp>
        <p:nvSpPr>
          <p:cNvPr id="30835" name="Text Box 115"/>
          <p:cNvSpPr txBox="1">
            <a:spLocks noChangeArrowheads="1"/>
          </p:cNvSpPr>
          <p:nvPr/>
        </p:nvSpPr>
        <p:spPr bwMode="auto">
          <a:xfrm>
            <a:off x="4343400" y="57912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I/O</a:t>
            </a:r>
          </a:p>
        </p:txBody>
      </p:sp>
      <p:sp>
        <p:nvSpPr>
          <p:cNvPr id="30844" name="Text Box 124"/>
          <p:cNvSpPr txBox="1">
            <a:spLocks noChangeArrowheads="1"/>
          </p:cNvSpPr>
          <p:nvPr/>
        </p:nvSpPr>
        <p:spPr bwMode="auto">
          <a:xfrm>
            <a:off x="7467600" y="5105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打入</a:t>
            </a:r>
          </a:p>
        </p:txBody>
      </p:sp>
      <p:sp>
        <p:nvSpPr>
          <p:cNvPr id="30846" name="Text Box 126"/>
          <p:cNvSpPr txBox="1">
            <a:spLocks noChangeArrowheads="1"/>
          </p:cNvSpPr>
          <p:nvPr/>
        </p:nvSpPr>
        <p:spPr bwMode="auto">
          <a:xfrm>
            <a:off x="2438400" y="51816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I/O</a:t>
            </a:r>
          </a:p>
        </p:txBody>
      </p:sp>
      <p:sp>
        <p:nvSpPr>
          <p:cNvPr id="30847" name="Line 127"/>
          <p:cNvSpPr>
            <a:spLocks noChangeShapeType="1"/>
          </p:cNvSpPr>
          <p:nvPr/>
        </p:nvSpPr>
        <p:spPr bwMode="auto">
          <a:xfrm>
            <a:off x="32766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8" name="Text Box 128"/>
          <p:cNvSpPr txBox="1">
            <a:spLocks noChangeArrowheads="1"/>
          </p:cNvSpPr>
          <p:nvPr/>
        </p:nvSpPr>
        <p:spPr bwMode="auto">
          <a:xfrm>
            <a:off x="46482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MDR</a:t>
            </a:r>
          </a:p>
        </p:txBody>
      </p:sp>
      <p:sp>
        <p:nvSpPr>
          <p:cNvPr id="30849" name="Line 129"/>
          <p:cNvSpPr>
            <a:spLocks noChangeShapeType="1"/>
          </p:cNvSpPr>
          <p:nvPr/>
        </p:nvSpPr>
        <p:spPr bwMode="auto">
          <a:xfrm>
            <a:off x="54864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0" name="Text Box 130"/>
          <p:cNvSpPr txBox="1">
            <a:spLocks noChangeArrowheads="1"/>
          </p:cNvSpPr>
          <p:nvPr/>
        </p:nvSpPr>
        <p:spPr bwMode="auto">
          <a:xfrm>
            <a:off x="7086600" y="51816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内</a:t>
            </a:r>
          </a:p>
        </p:txBody>
      </p:sp>
      <p:sp>
        <p:nvSpPr>
          <p:cNvPr id="30851" name="Line 131"/>
          <p:cNvSpPr>
            <a:spLocks noChangeShapeType="1"/>
          </p:cNvSpPr>
          <p:nvPr/>
        </p:nvSpPr>
        <p:spPr bwMode="auto">
          <a:xfrm>
            <a:off x="7620000" y="55626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2" name="Text Box 132"/>
          <p:cNvSpPr txBox="1">
            <a:spLocks noChangeArrowheads="1"/>
          </p:cNvSpPr>
          <p:nvPr/>
        </p:nvSpPr>
        <p:spPr bwMode="auto">
          <a:xfrm>
            <a:off x="8153400" y="51816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R0</a:t>
            </a:r>
          </a:p>
        </p:txBody>
      </p:sp>
      <p:sp>
        <p:nvSpPr>
          <p:cNvPr id="30853" name="Text Box 133"/>
          <p:cNvSpPr txBox="1">
            <a:spLocks noChangeArrowheads="1"/>
          </p:cNvSpPr>
          <p:nvPr/>
        </p:nvSpPr>
        <p:spPr bwMode="auto">
          <a:xfrm>
            <a:off x="5867400" y="51816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ALU</a:t>
            </a:r>
          </a:p>
        </p:txBody>
      </p:sp>
      <p:sp>
        <p:nvSpPr>
          <p:cNvPr id="30854" name="Line 134"/>
          <p:cNvSpPr>
            <a:spLocks noChangeShapeType="1"/>
          </p:cNvSpPr>
          <p:nvPr/>
        </p:nvSpPr>
        <p:spPr bwMode="auto">
          <a:xfrm>
            <a:off x="67056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2" name="Line 152"/>
          <p:cNvSpPr>
            <a:spLocks noChangeShapeType="1"/>
          </p:cNvSpPr>
          <p:nvPr/>
        </p:nvSpPr>
        <p:spPr bwMode="auto">
          <a:xfrm>
            <a:off x="8382000" y="457200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3" name="Text Box 153"/>
          <p:cNvSpPr txBox="1">
            <a:spLocks noChangeArrowheads="1"/>
          </p:cNvSpPr>
          <p:nvPr/>
        </p:nvSpPr>
        <p:spPr bwMode="auto">
          <a:xfrm>
            <a:off x="8077200" y="1219200"/>
            <a:ext cx="685800" cy="495300"/>
          </a:xfrm>
          <a:prstGeom prst="rect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I/O</a:t>
            </a:r>
          </a:p>
        </p:txBody>
      </p:sp>
      <p:sp>
        <p:nvSpPr>
          <p:cNvPr id="30875" name="Line 155"/>
          <p:cNvSpPr>
            <a:spLocks noChangeShapeType="1"/>
          </p:cNvSpPr>
          <p:nvPr/>
        </p:nvSpPr>
        <p:spPr bwMode="auto">
          <a:xfrm flipH="1">
            <a:off x="4343400" y="1295400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6" name="Line 156"/>
          <p:cNvSpPr>
            <a:spLocks noChangeShapeType="1"/>
          </p:cNvSpPr>
          <p:nvPr/>
        </p:nvSpPr>
        <p:spPr bwMode="auto">
          <a:xfrm>
            <a:off x="4267200" y="5562600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6"/>
          <p:cNvGrpSpPr>
            <a:grpSpLocks/>
          </p:cNvGrpSpPr>
          <p:nvPr/>
        </p:nvGrpSpPr>
        <p:grpSpPr bwMode="auto">
          <a:xfrm>
            <a:off x="0" y="5181600"/>
            <a:ext cx="2819400" cy="1250950"/>
            <a:chOff x="0" y="3264"/>
            <a:chExt cx="1776" cy="788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0" y="3264"/>
              <a:ext cx="1776" cy="404"/>
              <a:chOff x="0" y="3312"/>
              <a:chExt cx="1776" cy="404"/>
            </a:xfrm>
          </p:grpSpPr>
          <p:sp>
            <p:nvSpPr>
              <p:cNvPr id="26734" name="Text Box 119"/>
              <p:cNvSpPr txBox="1">
                <a:spLocks noChangeArrowheads="1"/>
              </p:cNvSpPr>
              <p:nvPr/>
            </p:nvSpPr>
            <p:spPr bwMode="auto">
              <a:xfrm>
                <a:off x="0" y="3312"/>
                <a:ext cx="11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6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I/O</a:t>
                </a:r>
              </a:p>
            </p:txBody>
          </p:sp>
          <p:sp>
            <p:nvSpPr>
              <p:cNvPr id="26735" name="Text Box 120"/>
              <p:cNvSpPr txBox="1">
                <a:spLocks noChangeArrowheads="1"/>
              </p:cNvSpPr>
              <p:nvPr/>
            </p:nvSpPr>
            <p:spPr bwMode="auto">
              <a:xfrm>
                <a:off x="1200" y="3312"/>
                <a:ext cx="57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R</a:t>
                </a:r>
              </a:p>
            </p:txBody>
          </p:sp>
          <p:sp>
            <p:nvSpPr>
              <p:cNvPr id="26736" name="Line 121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24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62"/>
            <p:cNvGrpSpPr>
              <a:grpSpLocks/>
            </p:cNvGrpSpPr>
            <p:nvPr/>
          </p:nvGrpSpPr>
          <p:grpSpPr bwMode="auto">
            <a:xfrm>
              <a:off x="0" y="3648"/>
              <a:ext cx="1776" cy="404"/>
              <a:chOff x="0" y="3648"/>
              <a:chExt cx="1776" cy="404"/>
            </a:xfrm>
          </p:grpSpPr>
          <p:sp>
            <p:nvSpPr>
              <p:cNvPr id="26731" name="Text Box 159"/>
              <p:cNvSpPr txBox="1">
                <a:spLocks noChangeArrowheads="1"/>
              </p:cNvSpPr>
              <p:nvPr/>
            </p:nvSpPr>
            <p:spPr bwMode="auto">
              <a:xfrm>
                <a:off x="0" y="3648"/>
                <a:ext cx="110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7</a:t>
                </a:r>
                <a:r>
                  <a:rPr lang="zh-CN" altLang="en-US" sz="3600" b="1">
                    <a:latin typeface="黑体" pitchFamily="49" charset="-122"/>
                    <a:ea typeface="黑体" pitchFamily="49" charset="-122"/>
                  </a:rPr>
                  <a:t>）</a:t>
                </a: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I/O</a:t>
                </a:r>
              </a:p>
            </p:txBody>
          </p:sp>
          <p:sp>
            <p:nvSpPr>
              <p:cNvPr id="26732" name="Text Box 160"/>
              <p:cNvSpPr txBox="1">
                <a:spLocks noChangeArrowheads="1"/>
              </p:cNvSpPr>
              <p:nvPr/>
            </p:nvSpPr>
            <p:spPr bwMode="auto">
              <a:xfrm>
                <a:off x="1200" y="3648"/>
                <a:ext cx="57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M</a:t>
                </a:r>
              </a:p>
            </p:txBody>
          </p:sp>
          <p:sp>
            <p:nvSpPr>
              <p:cNvPr id="26733" name="Line 161"/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883" name="Line 163"/>
          <p:cNvSpPr>
            <a:spLocks noChangeShapeType="1"/>
          </p:cNvSpPr>
          <p:nvPr/>
        </p:nvSpPr>
        <p:spPr bwMode="auto">
          <a:xfrm>
            <a:off x="52578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4" name="Line 164"/>
          <p:cNvSpPr>
            <a:spLocks noChangeShapeType="1"/>
          </p:cNvSpPr>
          <p:nvPr/>
        </p:nvSpPr>
        <p:spPr bwMode="auto">
          <a:xfrm>
            <a:off x="6477000" y="6172200"/>
            <a:ext cx="533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5" name="Text Box 165"/>
          <p:cNvSpPr txBox="1">
            <a:spLocks noChangeArrowheads="1"/>
          </p:cNvSpPr>
          <p:nvPr/>
        </p:nvSpPr>
        <p:spPr bwMode="auto">
          <a:xfrm>
            <a:off x="6934200" y="57912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0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0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0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0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0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3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7" dur="500"/>
                                        <p:tgtEl>
                                          <p:spTgt spid="3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1" grpId="0" animBg="1" autoUpdateAnimBg="0"/>
      <p:bldP spid="30793" grpId="0" animBg="1" autoUpdateAnimBg="0"/>
      <p:bldP spid="30796" grpId="0" animBg="1" autoUpdateAnimBg="0"/>
      <p:bldP spid="30797" grpId="0" animBg="1"/>
      <p:bldP spid="30807" grpId="0" autoUpdateAnimBg="0"/>
      <p:bldP spid="30808" grpId="0" animBg="1"/>
      <p:bldP spid="30809" grpId="0" animBg="1" autoUpdateAnimBg="0"/>
      <p:bldP spid="30810" grpId="0" animBg="1"/>
      <p:bldP spid="30811" grpId="0" animBg="1"/>
      <p:bldP spid="30812" grpId="0" animBg="1"/>
      <p:bldP spid="30813" grpId="0" autoUpdateAnimBg="0"/>
      <p:bldP spid="30821" grpId="0" build="p" autoUpdateAnimBg="0" advAuto="0"/>
      <p:bldP spid="30823" grpId="0" animBg="1"/>
      <p:bldP spid="30824" grpId="0" animBg="1"/>
      <p:bldP spid="30825" grpId="0" animBg="1"/>
      <p:bldP spid="30826" grpId="0" animBg="1"/>
      <p:bldP spid="30827" grpId="0" animBg="1" autoUpdateAnimBg="0"/>
      <p:bldP spid="30828" grpId="0" animBg="1" autoUpdateAnimBg="0"/>
      <p:bldP spid="30829" grpId="0" animBg="1"/>
      <p:bldP spid="30831" grpId="0" build="p" autoUpdateAnimBg="0" advAuto="0"/>
      <p:bldP spid="30833" grpId="0" build="p" autoUpdateAnimBg="0"/>
      <p:bldP spid="30835" grpId="0" build="p" autoUpdateAnimBg="0"/>
      <p:bldP spid="30844" grpId="0" autoUpdateAnimBg="0"/>
      <p:bldP spid="30846" grpId="0" build="p" autoUpdateAnimBg="0"/>
      <p:bldP spid="30847" grpId="0" animBg="1"/>
      <p:bldP spid="30848" grpId="0" build="p" autoUpdateAnimBg="0" advAuto="0"/>
      <p:bldP spid="30849" grpId="0" animBg="1"/>
      <p:bldP spid="30850" grpId="0" build="p" autoUpdateAnimBg="0" advAuto="0"/>
      <p:bldP spid="30851" grpId="0" animBg="1"/>
      <p:bldP spid="30852" grpId="0" build="p" autoUpdateAnimBg="0" advAuto="0"/>
      <p:bldP spid="30853" grpId="0" build="p" autoUpdateAnimBg="0" advAuto="0"/>
      <p:bldP spid="30854" grpId="0" animBg="1"/>
      <p:bldP spid="30872" grpId="0" animBg="1"/>
      <p:bldP spid="30873" grpId="0" animBg="1" autoUpdateAnimBg="0"/>
      <p:bldP spid="30875" grpId="0" animBg="1"/>
      <p:bldP spid="30876" grpId="0" animBg="1"/>
      <p:bldP spid="30883" grpId="0" animBg="1"/>
      <p:bldP spid="30884" grpId="0" animBg="1"/>
      <p:bldP spid="30885" grpId="0" build="p" autoUpdateAnimBg="0" advAuto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7" name="Text Box 73"/>
          <p:cNvSpPr txBox="1">
            <a:spLocks noChangeArrowheads="1"/>
          </p:cNvSpPr>
          <p:nvPr/>
        </p:nvSpPr>
        <p:spPr bwMode="auto">
          <a:xfrm>
            <a:off x="0" y="48006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微命令设置</a:t>
            </a:r>
          </a:p>
        </p:txBody>
      </p:sp>
      <p:sp>
        <p:nvSpPr>
          <p:cNvPr id="31818" name="Text Box 74"/>
          <p:cNvSpPr txBox="1">
            <a:spLocks noChangeArrowheads="1"/>
          </p:cNvSpPr>
          <p:nvPr/>
        </p:nvSpPr>
        <p:spPr bwMode="auto">
          <a:xfrm>
            <a:off x="228600" y="5638800"/>
            <a:ext cx="2667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数据通路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操作：</a:t>
            </a:r>
          </a:p>
        </p:txBody>
      </p:sp>
      <p:sp>
        <p:nvSpPr>
          <p:cNvPr id="31822" name="Text Box 78"/>
          <p:cNvSpPr txBox="1">
            <a:spLocks noChangeArrowheads="1"/>
          </p:cNvSpPr>
          <p:nvPr/>
        </p:nvSpPr>
        <p:spPr bwMode="auto">
          <a:xfrm>
            <a:off x="3124200" y="54102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功能选择：</a:t>
            </a:r>
          </a:p>
        </p:txBody>
      </p:sp>
      <p:sp>
        <p:nvSpPr>
          <p:cNvPr id="31823" name="Text Box 79"/>
          <p:cNvSpPr txBox="1">
            <a:spLocks noChangeArrowheads="1"/>
          </p:cNvSpPr>
          <p:nvPr/>
        </p:nvSpPr>
        <p:spPr bwMode="auto">
          <a:xfrm>
            <a:off x="3124200" y="49530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输入选择：</a:t>
            </a:r>
          </a:p>
        </p:txBody>
      </p:sp>
      <p:sp>
        <p:nvSpPr>
          <p:cNvPr id="31824" name="Text Box 80"/>
          <p:cNvSpPr txBox="1">
            <a:spLocks noChangeArrowheads="1"/>
          </p:cNvSpPr>
          <p:nvPr/>
        </p:nvSpPr>
        <p:spPr bwMode="auto">
          <a:xfrm>
            <a:off x="3124200" y="58674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输出移位选择：</a:t>
            </a:r>
          </a:p>
        </p:txBody>
      </p:sp>
      <p:sp>
        <p:nvSpPr>
          <p:cNvPr id="31825" name="Text Box 81"/>
          <p:cNvSpPr txBox="1">
            <a:spLocks noChangeArrowheads="1"/>
          </p:cNvSpPr>
          <p:nvPr/>
        </p:nvSpPr>
        <p:spPr bwMode="auto">
          <a:xfrm>
            <a:off x="3124200" y="63246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结果分配：</a:t>
            </a:r>
          </a:p>
        </p:txBody>
      </p:sp>
      <p:sp>
        <p:nvSpPr>
          <p:cNvPr id="31827" name="AutoShape 83"/>
          <p:cNvSpPr>
            <a:spLocks/>
          </p:cNvSpPr>
          <p:nvPr/>
        </p:nvSpPr>
        <p:spPr bwMode="auto">
          <a:xfrm>
            <a:off x="2895600" y="52578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715000" y="4953000"/>
            <a:ext cx="2057400" cy="579438"/>
            <a:chOff x="3600" y="3120"/>
            <a:chExt cx="1296" cy="365"/>
          </a:xfrm>
        </p:grpSpPr>
        <p:sp>
          <p:nvSpPr>
            <p:cNvPr id="27729" name="Text Box 84"/>
            <p:cNvSpPr txBox="1">
              <a:spLocks noChangeArrowheads="1"/>
            </p:cNvSpPr>
            <p:nvPr/>
          </p:nvSpPr>
          <p:spPr bwMode="auto">
            <a:xfrm>
              <a:off x="3600" y="312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</a:p>
          </p:txBody>
        </p:sp>
        <p:sp>
          <p:nvSpPr>
            <p:cNvPr id="27730" name="Line 85"/>
            <p:cNvSpPr>
              <a:spLocks noChangeShapeType="1"/>
            </p:cNvSpPr>
            <p:nvPr/>
          </p:nvSpPr>
          <p:spPr bwMode="auto">
            <a:xfrm>
              <a:off x="3984" y="331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1" name="Text Box 86"/>
            <p:cNvSpPr txBox="1">
              <a:spLocks noChangeArrowheads="1"/>
            </p:cNvSpPr>
            <p:nvPr/>
          </p:nvSpPr>
          <p:spPr bwMode="auto">
            <a:xfrm>
              <a:off x="4176" y="3120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7086600" y="4953000"/>
            <a:ext cx="2057400" cy="579438"/>
            <a:chOff x="3600" y="3120"/>
            <a:chExt cx="1296" cy="365"/>
          </a:xfrm>
        </p:grpSpPr>
        <p:sp>
          <p:nvSpPr>
            <p:cNvPr id="27726" name="Text Box 89"/>
            <p:cNvSpPr txBox="1">
              <a:spLocks noChangeArrowheads="1"/>
            </p:cNvSpPr>
            <p:nvPr/>
          </p:nvSpPr>
          <p:spPr bwMode="auto">
            <a:xfrm>
              <a:off x="3600" y="3120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</a:p>
          </p:txBody>
        </p:sp>
        <p:sp>
          <p:nvSpPr>
            <p:cNvPr id="27727" name="Line 90"/>
            <p:cNvSpPr>
              <a:spLocks noChangeShapeType="1"/>
            </p:cNvSpPr>
            <p:nvPr/>
          </p:nvSpPr>
          <p:spPr bwMode="auto">
            <a:xfrm>
              <a:off x="3984" y="331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8" name="Text Box 91"/>
            <p:cNvSpPr txBox="1">
              <a:spLocks noChangeArrowheads="1"/>
            </p:cNvSpPr>
            <p:nvPr/>
          </p:nvSpPr>
          <p:spPr bwMode="auto">
            <a:xfrm>
              <a:off x="4176" y="3120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</a:p>
          </p:txBody>
        </p:sp>
      </p:grpSp>
      <p:sp>
        <p:nvSpPr>
          <p:cNvPr id="31836" name="Line 92"/>
          <p:cNvSpPr>
            <a:spLocks noChangeShapeType="1"/>
          </p:cNvSpPr>
          <p:nvPr/>
        </p:nvSpPr>
        <p:spPr bwMode="auto">
          <a:xfrm>
            <a:off x="8458200" y="5257800"/>
            <a:ext cx="6096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37" name="Text Box 93"/>
          <p:cNvSpPr txBox="1">
            <a:spLocks noChangeArrowheads="1"/>
          </p:cNvSpPr>
          <p:nvPr/>
        </p:nvSpPr>
        <p:spPr bwMode="auto">
          <a:xfrm>
            <a:off x="5715000" y="54102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C0</a:t>
            </a:r>
          </a:p>
        </p:txBody>
      </p:sp>
      <p:sp>
        <p:nvSpPr>
          <p:cNvPr id="31838" name="Text Box 94"/>
          <p:cNvSpPr txBox="1">
            <a:spLocks noChangeArrowheads="1"/>
          </p:cNvSpPr>
          <p:nvPr/>
        </p:nvSpPr>
        <p:spPr bwMode="auto">
          <a:xfrm>
            <a:off x="5791200" y="58674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不移、左移、</a:t>
            </a:r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8305800" y="6172200"/>
            <a:ext cx="6096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0" name="Text Box 96"/>
          <p:cNvSpPr txBox="1">
            <a:spLocks noChangeArrowheads="1"/>
          </p:cNvSpPr>
          <p:nvPr/>
        </p:nvSpPr>
        <p:spPr bwMode="auto">
          <a:xfrm>
            <a:off x="5029200" y="63246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CPR0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CPC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CPMAR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</a:p>
        </p:txBody>
      </p:sp>
      <p:sp>
        <p:nvSpPr>
          <p:cNvPr id="31841" name="Line 97"/>
          <p:cNvSpPr>
            <a:spLocks noChangeShapeType="1"/>
          </p:cNvSpPr>
          <p:nvPr/>
        </p:nvSpPr>
        <p:spPr bwMode="auto">
          <a:xfrm>
            <a:off x="8458200" y="6629400"/>
            <a:ext cx="6096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>
            <a:off x="0" y="-100013"/>
            <a:ext cx="9144000" cy="5334001"/>
            <a:chOff x="0" y="48"/>
            <a:chExt cx="5760" cy="3360"/>
          </a:xfrm>
        </p:grpSpPr>
        <p:sp>
          <p:nvSpPr>
            <p:cNvPr id="27666" name="Line 160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161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62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63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164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165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166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167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Text Box 168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27675" name="Text Box 169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7676" name="Text Box 170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27677" name="Line 171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Text Box 172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27679" name="Text Box 173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27680" name="Line 174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1" name="Line 175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2" name="Rectangle 176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27683" name="Line 177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4" name="Line 178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Line 179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Line 180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Line 181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8" name="Line 182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9" name="Line 183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0" name="Line 184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1" name="Line 185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2" name="Line 186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3" name="Line 187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4" name="Line 188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5" name="Line 189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190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Line 191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8" name="Line 192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9" name="Line 193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0" name="Line 194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1" name="Line 195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2" name="Line 196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3" name="Line 197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4" name="Line 198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5" name="Text Box 199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27706" name="Text Box 200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27707" name="Text Box 201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27708" name="Text Box 202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27709" name="Text Box 203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27710" name="Text Box 204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27711" name="Text Box 205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27712" name="Text Box 206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27713" name="Text Box 207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27714" name="Text Box 208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27715" name="Text Box 209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27716" name="Text Box 210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27717" name="Text Box 211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27718" name="Text Box 212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27719" name="Text Box 213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27720" name="Line 214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1" name="Line 215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2" name="Text Box 216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27723" name="Text Box 217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27724" name="Line 218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5" name="Text Box 219"/>
            <p:cNvSpPr txBox="1">
              <a:spLocks noChangeArrowheads="1"/>
            </p:cNvSpPr>
            <p:nvPr/>
          </p:nvSpPr>
          <p:spPr bwMode="auto">
            <a:xfrm>
              <a:off x="4128" y="1968"/>
              <a:ext cx="624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7" grpId="0" autoUpdateAnimBg="0"/>
      <p:bldP spid="31818" grpId="0" autoUpdateAnimBg="0"/>
      <p:bldP spid="31822" grpId="0" autoUpdateAnimBg="0"/>
      <p:bldP spid="31823" grpId="0" autoUpdateAnimBg="0"/>
      <p:bldP spid="31824" grpId="0" autoUpdateAnimBg="0"/>
      <p:bldP spid="31825" grpId="0" autoUpdateAnimBg="0"/>
      <p:bldP spid="31827" grpId="0" animBg="1"/>
      <p:bldP spid="31836" grpId="0" animBg="1"/>
      <p:bldP spid="31837" grpId="0" autoUpdateAnimBg="0"/>
      <p:bldP spid="31838" grpId="0" autoUpdateAnimBg="0"/>
      <p:bldP spid="31839" grpId="0" animBg="1"/>
      <p:bldP spid="31840" grpId="0" autoUpdateAnimBg="0"/>
      <p:bldP spid="3184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0" y="-41275"/>
            <a:ext cx="9144000" cy="5334000"/>
            <a:chOff x="0" y="48"/>
            <a:chExt cx="5760" cy="3360"/>
          </a:xfrm>
        </p:grpSpPr>
        <p:sp>
          <p:nvSpPr>
            <p:cNvPr id="28694" name="Line 171"/>
            <p:cNvSpPr>
              <a:spLocks noChangeShapeType="1"/>
            </p:cNvSpPr>
            <p:nvPr/>
          </p:nvSpPr>
          <p:spPr bwMode="auto">
            <a:xfrm flipV="1">
              <a:off x="528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172"/>
            <p:cNvSpPr>
              <a:spLocks noChangeShapeType="1"/>
            </p:cNvSpPr>
            <p:nvPr/>
          </p:nvSpPr>
          <p:spPr bwMode="auto">
            <a:xfrm flipV="1">
              <a:off x="1008" y="10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173"/>
            <p:cNvSpPr>
              <a:spLocks noChangeShapeType="1"/>
            </p:cNvSpPr>
            <p:nvPr/>
          </p:nvSpPr>
          <p:spPr bwMode="auto">
            <a:xfrm flipV="1">
              <a:off x="1344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174"/>
            <p:cNvSpPr>
              <a:spLocks noChangeShapeType="1"/>
            </p:cNvSpPr>
            <p:nvPr/>
          </p:nvSpPr>
          <p:spPr bwMode="auto">
            <a:xfrm flipV="1">
              <a:off x="115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175"/>
            <p:cNvSpPr>
              <a:spLocks noChangeShapeType="1"/>
            </p:cNvSpPr>
            <p:nvPr/>
          </p:nvSpPr>
          <p:spPr bwMode="auto">
            <a:xfrm flipV="1">
              <a:off x="7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176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177"/>
            <p:cNvSpPr>
              <a:spLocks noChangeShapeType="1"/>
            </p:cNvSpPr>
            <p:nvPr/>
          </p:nvSpPr>
          <p:spPr bwMode="auto">
            <a:xfrm flipV="1">
              <a:off x="1632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178"/>
            <p:cNvSpPr>
              <a:spLocks noChangeShapeType="1"/>
            </p:cNvSpPr>
            <p:nvPr/>
          </p:nvSpPr>
          <p:spPr bwMode="auto">
            <a:xfrm flipV="1">
              <a:off x="1008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Text Box 179"/>
            <p:cNvSpPr txBox="1">
              <a:spLocks noChangeArrowheads="1"/>
            </p:cNvSpPr>
            <p:nvPr/>
          </p:nvSpPr>
          <p:spPr bwMode="auto">
            <a:xfrm>
              <a:off x="0" y="2448"/>
              <a:ext cx="2064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28703" name="Text Box 180"/>
            <p:cNvSpPr txBox="1">
              <a:spLocks noChangeArrowheads="1"/>
            </p:cNvSpPr>
            <p:nvPr/>
          </p:nvSpPr>
          <p:spPr bwMode="auto">
            <a:xfrm>
              <a:off x="192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 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28704" name="Text Box 181"/>
            <p:cNvSpPr txBox="1">
              <a:spLocks noChangeArrowheads="1"/>
            </p:cNvSpPr>
            <p:nvPr/>
          </p:nvSpPr>
          <p:spPr bwMode="auto">
            <a:xfrm>
              <a:off x="624" y="72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28705" name="Line 182"/>
            <p:cNvSpPr>
              <a:spLocks noChangeShapeType="1"/>
            </p:cNvSpPr>
            <p:nvPr/>
          </p:nvSpPr>
          <p:spPr bwMode="auto">
            <a:xfrm>
              <a:off x="624" y="120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Text Box 183"/>
            <p:cNvSpPr txBox="1">
              <a:spLocks noChangeArrowheads="1"/>
            </p:cNvSpPr>
            <p:nvPr/>
          </p:nvSpPr>
          <p:spPr bwMode="auto">
            <a:xfrm>
              <a:off x="1056" y="172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</a:rPr>
                <a:t>  </a:t>
              </a:r>
              <a:r>
                <a:rPr lang="en-US" altLang="zh-CN" sz="2800" b="1">
                  <a:solidFill>
                    <a:schemeClr val="bg2"/>
                  </a:solidFill>
                </a:rPr>
                <a:t> B</a:t>
              </a:r>
            </a:p>
          </p:txBody>
        </p:sp>
        <p:sp>
          <p:nvSpPr>
            <p:cNvPr id="28707" name="Text Box 184"/>
            <p:cNvSpPr txBox="1">
              <a:spLocks noChangeArrowheads="1"/>
            </p:cNvSpPr>
            <p:nvPr/>
          </p:nvSpPr>
          <p:spPr bwMode="auto">
            <a:xfrm>
              <a:off x="432" y="120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chemeClr val="bg2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28708" name="Line 185"/>
            <p:cNvSpPr>
              <a:spLocks noChangeShapeType="1"/>
            </p:cNvSpPr>
            <p:nvPr/>
          </p:nvSpPr>
          <p:spPr bwMode="auto">
            <a:xfrm>
              <a:off x="384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Line 186"/>
            <p:cNvSpPr>
              <a:spLocks noChangeShapeType="1"/>
            </p:cNvSpPr>
            <p:nvPr/>
          </p:nvSpPr>
          <p:spPr bwMode="auto">
            <a:xfrm>
              <a:off x="1248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Rectangle 187"/>
            <p:cNvSpPr>
              <a:spLocks noChangeArrowheads="1"/>
            </p:cNvSpPr>
            <p:nvPr/>
          </p:nvSpPr>
          <p:spPr bwMode="auto">
            <a:xfrm>
              <a:off x="2112" y="163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chemeClr val="bg2"/>
                  </a:solidFill>
                </a:rPr>
                <a:t>R2</a:t>
              </a:r>
            </a:p>
          </p:txBody>
        </p:sp>
        <p:sp>
          <p:nvSpPr>
            <p:cNvPr id="28711" name="Line 188"/>
            <p:cNvSpPr>
              <a:spLocks noChangeShapeType="1"/>
            </p:cNvSpPr>
            <p:nvPr/>
          </p:nvSpPr>
          <p:spPr bwMode="auto">
            <a:xfrm>
              <a:off x="1008" y="480"/>
              <a:ext cx="1968" cy="0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Line 189"/>
            <p:cNvSpPr>
              <a:spLocks noChangeShapeType="1"/>
            </p:cNvSpPr>
            <p:nvPr/>
          </p:nvSpPr>
          <p:spPr bwMode="auto">
            <a:xfrm>
              <a:off x="2976" y="480"/>
              <a:ext cx="0" cy="2928"/>
            </a:xfrm>
            <a:prstGeom prst="line">
              <a:avLst/>
            </a:prstGeom>
            <a:noFill/>
            <a:ln w="76200">
              <a:solidFill>
                <a:srgbClr val="FFFF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Line 190"/>
            <p:cNvSpPr>
              <a:spLocks noChangeShapeType="1"/>
            </p:cNvSpPr>
            <p:nvPr/>
          </p:nvSpPr>
          <p:spPr bwMode="auto">
            <a:xfrm flipH="1">
              <a:off x="2736" y="91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191"/>
            <p:cNvSpPr>
              <a:spLocks noChangeShapeType="1"/>
            </p:cNvSpPr>
            <p:nvPr/>
          </p:nvSpPr>
          <p:spPr bwMode="auto">
            <a:xfrm flipH="1">
              <a:off x="2736" y="134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Line 192"/>
            <p:cNvSpPr>
              <a:spLocks noChangeShapeType="1"/>
            </p:cNvSpPr>
            <p:nvPr/>
          </p:nvSpPr>
          <p:spPr bwMode="auto">
            <a:xfrm flipH="1">
              <a:off x="2736" y="177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Line 193"/>
            <p:cNvSpPr>
              <a:spLocks noChangeShapeType="1"/>
            </p:cNvSpPr>
            <p:nvPr/>
          </p:nvSpPr>
          <p:spPr bwMode="auto">
            <a:xfrm flipH="1">
              <a:off x="2736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Line 194"/>
            <p:cNvSpPr>
              <a:spLocks noChangeShapeType="1"/>
            </p:cNvSpPr>
            <p:nvPr/>
          </p:nvSpPr>
          <p:spPr bwMode="auto">
            <a:xfrm flipH="1">
              <a:off x="2736" y="25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Line 195"/>
            <p:cNvSpPr>
              <a:spLocks noChangeShapeType="1"/>
            </p:cNvSpPr>
            <p:nvPr/>
          </p:nvSpPr>
          <p:spPr bwMode="auto">
            <a:xfrm flipH="1">
              <a:off x="2736" y="302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Line 196"/>
            <p:cNvSpPr>
              <a:spLocks noChangeShapeType="1"/>
            </p:cNvSpPr>
            <p:nvPr/>
          </p:nvSpPr>
          <p:spPr bwMode="auto">
            <a:xfrm>
              <a:off x="3744" y="192"/>
              <a:ext cx="20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0" name="Line 197"/>
            <p:cNvSpPr>
              <a:spLocks noChangeShapeType="1"/>
            </p:cNvSpPr>
            <p:nvPr/>
          </p:nvSpPr>
          <p:spPr bwMode="auto">
            <a:xfrm>
              <a:off x="3744" y="576"/>
              <a:ext cx="201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1" name="Line 198"/>
            <p:cNvSpPr>
              <a:spLocks noChangeShapeType="1"/>
            </p:cNvSpPr>
            <p:nvPr/>
          </p:nvSpPr>
          <p:spPr bwMode="auto">
            <a:xfrm flipH="1">
              <a:off x="3744" y="384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2" name="Line 199"/>
            <p:cNvSpPr>
              <a:spLocks noChangeShapeType="1"/>
            </p:cNvSpPr>
            <p:nvPr/>
          </p:nvSpPr>
          <p:spPr bwMode="auto">
            <a:xfrm>
              <a:off x="4608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3" name="Line 200"/>
            <p:cNvSpPr>
              <a:spLocks noChangeShapeType="1"/>
            </p:cNvSpPr>
            <p:nvPr/>
          </p:nvSpPr>
          <p:spPr bwMode="auto">
            <a:xfrm>
              <a:off x="4752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Line 201"/>
            <p:cNvSpPr>
              <a:spLocks noChangeShapeType="1"/>
            </p:cNvSpPr>
            <p:nvPr/>
          </p:nvSpPr>
          <p:spPr bwMode="auto">
            <a:xfrm>
              <a:off x="5136" y="192"/>
              <a:ext cx="0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Line 202"/>
            <p:cNvSpPr>
              <a:spLocks noChangeShapeType="1"/>
            </p:cNvSpPr>
            <p:nvPr/>
          </p:nvSpPr>
          <p:spPr bwMode="auto">
            <a:xfrm>
              <a:off x="4896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6" name="Line 203"/>
            <p:cNvSpPr>
              <a:spLocks noChangeShapeType="1"/>
            </p:cNvSpPr>
            <p:nvPr/>
          </p:nvSpPr>
          <p:spPr bwMode="auto">
            <a:xfrm>
              <a:off x="5424" y="576"/>
              <a:ext cx="0" cy="2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7" name="Line 204"/>
            <p:cNvSpPr>
              <a:spLocks noChangeShapeType="1"/>
            </p:cNvSpPr>
            <p:nvPr/>
          </p:nvSpPr>
          <p:spPr bwMode="auto">
            <a:xfrm>
              <a:off x="3888" y="912"/>
              <a:ext cx="14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8" name="Line 205"/>
            <p:cNvSpPr>
              <a:spLocks noChangeShapeType="1"/>
            </p:cNvSpPr>
            <p:nvPr/>
          </p:nvSpPr>
          <p:spPr bwMode="auto">
            <a:xfrm flipV="1">
              <a:off x="4032" y="192"/>
              <a:ext cx="0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9" name="Line 206"/>
            <p:cNvSpPr>
              <a:spLocks noChangeShapeType="1"/>
            </p:cNvSpPr>
            <p:nvPr/>
          </p:nvSpPr>
          <p:spPr bwMode="auto">
            <a:xfrm flipH="1">
              <a:off x="3888" y="134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0" name="Line 207"/>
            <p:cNvSpPr>
              <a:spLocks noChangeShapeType="1"/>
            </p:cNvSpPr>
            <p:nvPr/>
          </p:nvSpPr>
          <p:spPr bwMode="auto">
            <a:xfrm flipV="1">
              <a:off x="4128" y="38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1" name="Line 208"/>
            <p:cNvSpPr>
              <a:spLocks noChangeShapeType="1"/>
            </p:cNvSpPr>
            <p:nvPr/>
          </p:nvSpPr>
          <p:spPr bwMode="auto">
            <a:xfrm>
              <a:off x="4272" y="384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2" name="Line 209"/>
            <p:cNvSpPr>
              <a:spLocks noChangeShapeType="1"/>
            </p:cNvSpPr>
            <p:nvPr/>
          </p:nvSpPr>
          <p:spPr bwMode="auto">
            <a:xfrm flipH="1">
              <a:off x="3888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3" name="Text Box 210"/>
            <p:cNvSpPr txBox="1">
              <a:spLocks noChangeArrowheads="1"/>
            </p:cNvSpPr>
            <p:nvPr/>
          </p:nvSpPr>
          <p:spPr bwMode="auto">
            <a:xfrm>
              <a:off x="2112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R0</a:t>
              </a:r>
            </a:p>
          </p:txBody>
        </p:sp>
        <p:sp>
          <p:nvSpPr>
            <p:cNvPr id="28734" name="Text Box 211"/>
            <p:cNvSpPr txBox="1">
              <a:spLocks noChangeArrowheads="1"/>
            </p:cNvSpPr>
            <p:nvPr/>
          </p:nvSpPr>
          <p:spPr bwMode="auto">
            <a:xfrm>
              <a:off x="2112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  </a:t>
              </a:r>
              <a:r>
                <a:rPr lang="en-US" altLang="zh-CN" b="1">
                  <a:solidFill>
                    <a:schemeClr val="bg2"/>
                  </a:solidFill>
                </a:rPr>
                <a:t>R1</a:t>
              </a:r>
            </a:p>
          </p:txBody>
        </p:sp>
        <p:sp>
          <p:nvSpPr>
            <p:cNvPr id="28735" name="Text Box 212"/>
            <p:cNvSpPr txBox="1">
              <a:spLocks noChangeArrowheads="1"/>
            </p:cNvSpPr>
            <p:nvPr/>
          </p:nvSpPr>
          <p:spPr bwMode="auto">
            <a:xfrm>
              <a:off x="4512" y="864"/>
              <a:ext cx="480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 M</a:t>
              </a:r>
            </a:p>
          </p:txBody>
        </p:sp>
        <p:sp>
          <p:nvSpPr>
            <p:cNvPr id="28736" name="Text Box 213"/>
            <p:cNvSpPr txBox="1">
              <a:spLocks noChangeArrowheads="1"/>
            </p:cNvSpPr>
            <p:nvPr/>
          </p:nvSpPr>
          <p:spPr bwMode="auto">
            <a:xfrm>
              <a:off x="5088" y="864"/>
              <a:ext cx="432" cy="31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I/O</a:t>
              </a:r>
            </a:p>
          </p:txBody>
        </p:sp>
        <p:sp>
          <p:nvSpPr>
            <p:cNvPr id="28737" name="Text Box 214"/>
            <p:cNvSpPr txBox="1">
              <a:spLocks noChangeArrowheads="1"/>
            </p:cNvSpPr>
            <p:nvPr/>
          </p:nvSpPr>
          <p:spPr bwMode="auto">
            <a:xfrm>
              <a:off x="3360" y="43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CB</a:t>
              </a:r>
            </a:p>
          </p:txBody>
        </p:sp>
        <p:sp>
          <p:nvSpPr>
            <p:cNvPr id="28738" name="Text Box 215"/>
            <p:cNvSpPr txBox="1">
              <a:spLocks noChangeArrowheads="1"/>
            </p:cNvSpPr>
            <p:nvPr/>
          </p:nvSpPr>
          <p:spPr bwMode="auto">
            <a:xfrm>
              <a:off x="1440" y="144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28739" name="Text Box 216"/>
            <p:cNvSpPr txBox="1">
              <a:spLocks noChangeArrowheads="1"/>
            </p:cNvSpPr>
            <p:nvPr/>
          </p:nvSpPr>
          <p:spPr bwMode="auto">
            <a:xfrm>
              <a:off x="2112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C</a:t>
              </a:r>
            </a:p>
          </p:txBody>
        </p:sp>
        <p:sp>
          <p:nvSpPr>
            <p:cNvPr id="28740" name="Text Box 217"/>
            <p:cNvSpPr txBox="1">
              <a:spLocks noChangeArrowheads="1"/>
            </p:cNvSpPr>
            <p:nvPr/>
          </p:nvSpPr>
          <p:spPr bwMode="auto">
            <a:xfrm>
              <a:off x="2112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R3</a:t>
              </a:r>
            </a:p>
          </p:txBody>
        </p:sp>
        <p:sp>
          <p:nvSpPr>
            <p:cNvPr id="28741" name="Text Box 218"/>
            <p:cNvSpPr txBox="1">
              <a:spLocks noChangeArrowheads="1"/>
            </p:cNvSpPr>
            <p:nvPr/>
          </p:nvSpPr>
          <p:spPr bwMode="auto">
            <a:xfrm>
              <a:off x="2112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D</a:t>
              </a:r>
            </a:p>
          </p:txBody>
        </p:sp>
        <p:sp>
          <p:nvSpPr>
            <p:cNvPr id="28742" name="Text Box 219"/>
            <p:cNvSpPr txBox="1">
              <a:spLocks noChangeArrowheads="1"/>
            </p:cNvSpPr>
            <p:nvPr/>
          </p:nvSpPr>
          <p:spPr bwMode="auto">
            <a:xfrm>
              <a:off x="3264" y="76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MAR</a:t>
              </a:r>
            </a:p>
          </p:txBody>
        </p:sp>
        <p:sp>
          <p:nvSpPr>
            <p:cNvPr id="28743" name="Text Box 220"/>
            <p:cNvSpPr txBox="1">
              <a:spLocks noChangeArrowheads="1"/>
            </p:cNvSpPr>
            <p:nvPr/>
          </p:nvSpPr>
          <p:spPr bwMode="auto">
            <a:xfrm>
              <a:off x="3264" y="120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MDR</a:t>
              </a:r>
            </a:p>
          </p:txBody>
        </p:sp>
        <p:sp>
          <p:nvSpPr>
            <p:cNvPr id="28744" name="Text Box 221"/>
            <p:cNvSpPr txBox="1">
              <a:spLocks noChangeArrowheads="1"/>
            </p:cNvSpPr>
            <p:nvPr/>
          </p:nvSpPr>
          <p:spPr bwMode="auto">
            <a:xfrm>
              <a:off x="3264" y="163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IR</a:t>
              </a:r>
            </a:p>
          </p:txBody>
        </p:sp>
        <p:sp>
          <p:nvSpPr>
            <p:cNvPr id="28745" name="Text Box 222"/>
            <p:cNvSpPr txBox="1">
              <a:spLocks noChangeArrowheads="1"/>
            </p:cNvSpPr>
            <p:nvPr/>
          </p:nvSpPr>
          <p:spPr bwMode="auto">
            <a:xfrm>
              <a:off x="3264" y="201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PC</a:t>
              </a:r>
            </a:p>
          </p:txBody>
        </p:sp>
        <p:sp>
          <p:nvSpPr>
            <p:cNvPr id="28746" name="Text Box 223"/>
            <p:cNvSpPr txBox="1">
              <a:spLocks noChangeArrowheads="1"/>
            </p:cNvSpPr>
            <p:nvPr/>
          </p:nvSpPr>
          <p:spPr bwMode="auto">
            <a:xfrm>
              <a:off x="3264" y="24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SP</a:t>
              </a:r>
            </a:p>
          </p:txBody>
        </p:sp>
        <p:sp>
          <p:nvSpPr>
            <p:cNvPr id="28747" name="Text Box 224"/>
            <p:cNvSpPr txBox="1">
              <a:spLocks noChangeArrowheads="1"/>
            </p:cNvSpPr>
            <p:nvPr/>
          </p:nvSpPr>
          <p:spPr bwMode="auto">
            <a:xfrm>
              <a:off x="3264" y="28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PSW</a:t>
              </a:r>
            </a:p>
          </p:txBody>
        </p:sp>
        <p:sp>
          <p:nvSpPr>
            <p:cNvPr id="28748" name="Line 225"/>
            <p:cNvSpPr>
              <a:spLocks noChangeShapeType="1"/>
            </p:cNvSpPr>
            <p:nvPr/>
          </p:nvSpPr>
          <p:spPr bwMode="auto">
            <a:xfrm rot="-5400000">
              <a:off x="5664" y="912"/>
              <a:ext cx="0" cy="192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9" name="Line 226"/>
            <p:cNvSpPr>
              <a:spLocks noChangeShapeType="1"/>
            </p:cNvSpPr>
            <p:nvPr/>
          </p:nvSpPr>
          <p:spPr bwMode="auto">
            <a:xfrm>
              <a:off x="5280" y="38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0" name="Text Box 227"/>
            <p:cNvSpPr txBox="1">
              <a:spLocks noChangeArrowheads="1"/>
            </p:cNvSpPr>
            <p:nvPr/>
          </p:nvSpPr>
          <p:spPr bwMode="auto">
            <a:xfrm>
              <a:off x="3360" y="4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AB</a:t>
              </a:r>
            </a:p>
          </p:txBody>
        </p:sp>
        <p:sp>
          <p:nvSpPr>
            <p:cNvPr id="28751" name="Text Box 228"/>
            <p:cNvSpPr txBox="1">
              <a:spLocks noChangeArrowheads="1"/>
            </p:cNvSpPr>
            <p:nvPr/>
          </p:nvSpPr>
          <p:spPr bwMode="auto">
            <a:xfrm>
              <a:off x="3360" y="24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/>
                <a:t>DB</a:t>
              </a:r>
            </a:p>
          </p:txBody>
        </p:sp>
        <p:sp>
          <p:nvSpPr>
            <p:cNvPr id="28752" name="Line 229"/>
            <p:cNvSpPr>
              <a:spLocks noChangeShapeType="1"/>
            </p:cNvSpPr>
            <p:nvPr/>
          </p:nvSpPr>
          <p:spPr bwMode="auto">
            <a:xfrm>
              <a:off x="4416" y="576"/>
              <a:ext cx="0" cy="13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53" name="Text Box 230"/>
            <p:cNvSpPr txBox="1">
              <a:spLocks noChangeArrowheads="1"/>
            </p:cNvSpPr>
            <p:nvPr/>
          </p:nvSpPr>
          <p:spPr bwMode="auto">
            <a:xfrm>
              <a:off x="4128" y="1968"/>
              <a:ext cx="624" cy="54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控制逻辑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</p:grpSp>
      <p:sp>
        <p:nvSpPr>
          <p:cNvPr id="32841" name="Text Box 73"/>
          <p:cNvSpPr txBox="1">
            <a:spLocks noChangeArrowheads="1"/>
          </p:cNvSpPr>
          <p:nvPr/>
        </p:nvSpPr>
        <p:spPr bwMode="auto">
          <a:xfrm>
            <a:off x="-76200" y="5562600"/>
            <a:ext cx="26670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(2)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访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操作：</a:t>
            </a:r>
          </a:p>
        </p:txBody>
      </p:sp>
      <p:sp>
        <p:nvSpPr>
          <p:cNvPr id="32842" name="Text Box 74"/>
          <p:cNvSpPr txBox="1">
            <a:spLocks noChangeArrowheads="1"/>
          </p:cNvSpPr>
          <p:nvPr/>
        </p:nvSpPr>
        <p:spPr bwMode="auto">
          <a:xfrm>
            <a:off x="2438400" y="5410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</a:p>
        </p:txBody>
      </p:sp>
      <p:sp>
        <p:nvSpPr>
          <p:cNvPr id="32843" name="Text Box 75"/>
          <p:cNvSpPr txBox="1">
            <a:spLocks noChangeArrowheads="1"/>
          </p:cNvSpPr>
          <p:nvPr/>
        </p:nvSpPr>
        <p:spPr bwMode="auto">
          <a:xfrm>
            <a:off x="2438400" y="49530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地址使能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EMAR</a:t>
            </a:r>
          </a:p>
        </p:txBody>
      </p:sp>
      <p:sp>
        <p:nvSpPr>
          <p:cNvPr id="32844" name="Text Box 76"/>
          <p:cNvSpPr txBox="1">
            <a:spLocks noChangeArrowheads="1"/>
          </p:cNvSpPr>
          <p:nvPr/>
        </p:nvSpPr>
        <p:spPr bwMode="auto">
          <a:xfrm>
            <a:off x="2438400" y="58674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W</a:t>
            </a:r>
          </a:p>
        </p:txBody>
      </p:sp>
      <p:sp>
        <p:nvSpPr>
          <p:cNvPr id="32845" name="Text Box 77"/>
          <p:cNvSpPr txBox="1">
            <a:spLocks noChangeArrowheads="1"/>
          </p:cNvSpPr>
          <p:nvPr/>
        </p:nvSpPr>
        <p:spPr bwMode="auto">
          <a:xfrm>
            <a:off x="2438400" y="6278563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置入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MDR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SMDR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</a:p>
        </p:txBody>
      </p:sp>
      <p:sp>
        <p:nvSpPr>
          <p:cNvPr id="32846" name="AutoShape 78"/>
          <p:cNvSpPr>
            <a:spLocks/>
          </p:cNvSpPr>
          <p:nvPr/>
        </p:nvSpPr>
        <p:spPr bwMode="auto">
          <a:xfrm>
            <a:off x="2286000" y="52578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8" name="Text Box 80"/>
          <p:cNvSpPr txBox="1">
            <a:spLocks noChangeArrowheads="1"/>
          </p:cNvSpPr>
          <p:nvPr/>
        </p:nvSpPr>
        <p:spPr bwMode="auto">
          <a:xfrm>
            <a:off x="5867400" y="48006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32850" name="Text Box 82"/>
          <p:cNvSpPr txBox="1">
            <a:spLocks noChangeArrowheads="1"/>
          </p:cNvSpPr>
          <p:nvPr/>
        </p:nvSpPr>
        <p:spPr bwMode="auto">
          <a:xfrm>
            <a:off x="6172200" y="48006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向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AB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送地址</a:t>
            </a:r>
          </a:p>
        </p:txBody>
      </p:sp>
      <p:sp>
        <p:nvSpPr>
          <p:cNvPr id="32852" name="Text Box 84"/>
          <p:cNvSpPr txBox="1">
            <a:spLocks noChangeArrowheads="1"/>
          </p:cNvSpPr>
          <p:nvPr/>
        </p:nvSpPr>
        <p:spPr bwMode="auto">
          <a:xfrm>
            <a:off x="5867400" y="5257800"/>
            <a:ext cx="76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32856" name="Text Box 88"/>
          <p:cNvSpPr txBox="1">
            <a:spLocks noChangeArrowheads="1"/>
          </p:cNvSpPr>
          <p:nvPr/>
        </p:nvSpPr>
        <p:spPr bwMode="auto">
          <a:xfrm>
            <a:off x="3657600" y="57150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00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MDR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DB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断开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,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864" name="Text Box 96"/>
          <p:cNvSpPr txBox="1">
            <a:spLocks noChangeArrowheads="1"/>
          </p:cNvSpPr>
          <p:nvPr/>
        </p:nvSpPr>
        <p:spPr bwMode="auto">
          <a:xfrm>
            <a:off x="6172200" y="52578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AB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断开</a:t>
            </a:r>
          </a:p>
        </p:txBody>
      </p: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334000" y="5105400"/>
            <a:ext cx="381000" cy="381000"/>
            <a:chOff x="3600" y="3216"/>
            <a:chExt cx="240" cy="240"/>
          </a:xfrm>
        </p:grpSpPr>
        <p:sp>
          <p:nvSpPr>
            <p:cNvPr id="28692" name="Line 98"/>
            <p:cNvSpPr>
              <a:spLocks noChangeShapeType="1"/>
            </p:cNvSpPr>
            <p:nvPr/>
          </p:nvSpPr>
          <p:spPr bwMode="auto">
            <a:xfrm flipH="1">
              <a:off x="3600" y="3216"/>
              <a:ext cx="240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99"/>
            <p:cNvSpPr>
              <a:spLocks noChangeShapeType="1"/>
            </p:cNvSpPr>
            <p:nvPr/>
          </p:nvSpPr>
          <p:spPr bwMode="auto">
            <a:xfrm>
              <a:off x="3600" y="3312"/>
              <a:ext cx="24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 flipH="1">
            <a:off x="3352800" y="5867400"/>
            <a:ext cx="381000" cy="381000"/>
            <a:chOff x="3600" y="3216"/>
            <a:chExt cx="240" cy="240"/>
          </a:xfrm>
        </p:grpSpPr>
        <p:sp>
          <p:nvSpPr>
            <p:cNvPr id="28690" name="Line 101"/>
            <p:cNvSpPr>
              <a:spLocks noChangeShapeType="1"/>
            </p:cNvSpPr>
            <p:nvPr/>
          </p:nvSpPr>
          <p:spPr bwMode="auto">
            <a:xfrm flipH="1">
              <a:off x="3600" y="3216"/>
              <a:ext cx="240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102"/>
            <p:cNvSpPr>
              <a:spLocks noChangeShapeType="1"/>
            </p:cNvSpPr>
            <p:nvPr/>
          </p:nvSpPr>
          <p:spPr bwMode="auto">
            <a:xfrm>
              <a:off x="3600" y="3312"/>
              <a:ext cx="24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71" name="Text Box 103"/>
          <p:cNvSpPr txBox="1">
            <a:spLocks noChangeArrowheads="1"/>
          </p:cNvSpPr>
          <p:nvPr/>
        </p:nvSpPr>
        <p:spPr bwMode="auto">
          <a:xfrm>
            <a:off x="6629400" y="5715000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R=1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W=1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872" name="Text Box 104"/>
          <p:cNvSpPr txBox="1">
            <a:spLocks noChangeArrowheads="1"/>
          </p:cNvSpPr>
          <p:nvPr/>
        </p:nvSpPr>
        <p:spPr bwMode="auto">
          <a:xfrm>
            <a:off x="5181600" y="6278563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置入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IR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SIR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3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3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3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3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41" grpId="0" autoUpdateAnimBg="0"/>
      <p:bldP spid="32842" grpId="0" autoUpdateAnimBg="0"/>
      <p:bldP spid="32843" grpId="0" autoUpdateAnimBg="0"/>
      <p:bldP spid="32844" grpId="0" autoUpdateAnimBg="0"/>
      <p:bldP spid="32845" grpId="0" autoUpdateAnimBg="0"/>
      <p:bldP spid="32846" grpId="0" animBg="1"/>
      <p:bldP spid="32848" grpId="0" autoUpdateAnimBg="0"/>
      <p:bldP spid="32850" grpId="0" autoUpdateAnimBg="0"/>
      <p:bldP spid="32852" grpId="0" autoUpdateAnimBg="0"/>
      <p:bldP spid="32856" grpId="0" autoUpdateAnimBg="0"/>
      <p:bldP spid="32864" grpId="0" autoUpdateAnimBg="0"/>
      <p:bldP spid="32871" grpId="0" autoUpdateAnimBg="0"/>
      <p:bldP spid="32872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31913" y="1432379"/>
            <a:ext cx="7056710" cy="178510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3.4.3 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组合逻辑</a:t>
            </a:r>
            <a:r>
              <a:rPr lang="zh-CN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控制</a:t>
            </a: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方式</a:t>
            </a:r>
            <a:endParaRPr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和指令流程</a:t>
            </a:r>
            <a:endParaRPr lang="zh-CN" alt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331913" y="3284538"/>
            <a:ext cx="752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黑体" pitchFamily="49" charset="-122"/>
              </a:rPr>
              <a:t>（结合时序、指令流程、微命令等）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-107950" y="188913"/>
            <a:ext cx="9251950" cy="5810250"/>
            <a:chOff x="-68" y="126"/>
            <a:chExt cx="5828" cy="3660"/>
          </a:xfrm>
        </p:grpSpPr>
        <p:sp>
          <p:nvSpPr>
            <p:cNvPr id="89090" name="Rectangle 2"/>
            <p:cNvSpPr>
              <a:spLocks noChangeArrowheads="1"/>
            </p:cNvSpPr>
            <p:nvPr/>
          </p:nvSpPr>
          <p:spPr bwMode="auto">
            <a:xfrm>
              <a:off x="1440" y="864"/>
              <a:ext cx="1152" cy="624"/>
            </a:xfrm>
            <a:prstGeom prst="rect">
              <a:avLst/>
            </a:prstGeom>
            <a:noFill/>
            <a:ln w="381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32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微命令</a:t>
              </a:r>
              <a:endParaRPr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endParaRPr>
            </a:p>
            <a:p>
              <a:pPr algn="ctr">
                <a:defRPr/>
              </a:pPr>
              <a:r>
                <a:rPr lang="zh-CN" altLang="en-US" sz="32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发生器</a:t>
              </a:r>
            </a:p>
          </p:txBody>
        </p:sp>
        <p:sp>
          <p:nvSpPr>
            <p:cNvPr id="15364" name="Line 3"/>
            <p:cNvSpPr>
              <a:spLocks noChangeShapeType="1"/>
            </p:cNvSpPr>
            <p:nvPr/>
          </p:nvSpPr>
          <p:spPr bwMode="auto">
            <a:xfrm flipV="1">
              <a:off x="1632" y="432"/>
              <a:ext cx="0" cy="432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5" name="Line 4"/>
            <p:cNvSpPr>
              <a:spLocks noChangeShapeType="1"/>
            </p:cNvSpPr>
            <p:nvPr/>
          </p:nvSpPr>
          <p:spPr bwMode="auto">
            <a:xfrm flipV="1">
              <a:off x="2400" y="432"/>
              <a:ext cx="0" cy="432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1800" y="262"/>
              <a:ext cx="67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1383" y="126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  <a:ea typeface="黑体" pitchFamily="49" charset="-122"/>
                </a:rPr>
                <a:t>微命令序列</a:t>
              </a:r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3024" y="864"/>
              <a:ext cx="672" cy="624"/>
            </a:xfrm>
            <a:prstGeom prst="rect">
              <a:avLst/>
            </a:prstGeom>
            <a:noFill/>
            <a:ln w="381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tx2"/>
                  </a:solidFill>
                </a:rPr>
                <a:t>译码</a:t>
              </a:r>
              <a:endParaRPr lang="en-US" altLang="zh-CN" b="1">
                <a:solidFill>
                  <a:schemeClr val="tx2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tx2"/>
                  </a:solidFill>
                </a:rPr>
                <a:t>器</a:t>
              </a:r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 flipH="1">
              <a:off x="2592" y="960"/>
              <a:ext cx="432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 flipH="1">
              <a:off x="2592" y="1344"/>
              <a:ext cx="432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2718" y="1024"/>
              <a:ext cx="423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1008" y="1008"/>
              <a:ext cx="43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1008" y="1200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1008" y="1392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204" y="853"/>
              <a:ext cx="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FFFF00"/>
                  </a:solidFill>
                </a:rPr>
                <a:t>I/O</a:t>
              </a:r>
              <a:r>
                <a:rPr lang="zh-CN" altLang="en-US" b="1">
                  <a:solidFill>
                    <a:srgbClr val="FFFF00"/>
                  </a:solidFill>
                </a:rPr>
                <a:t>状态</a:t>
              </a:r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-68" y="1044"/>
              <a:ext cx="11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</a:rPr>
                <a:t>控制台信息</a:t>
              </a:r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0" cy="1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8" name="Rectangle 17"/>
            <p:cNvSpPr>
              <a:spLocks noChangeArrowheads="1"/>
            </p:cNvSpPr>
            <p:nvPr/>
          </p:nvSpPr>
          <p:spPr bwMode="auto">
            <a:xfrm>
              <a:off x="192" y="2592"/>
              <a:ext cx="1248" cy="528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latin typeface="宋体" pitchFamily="2" charset="-122"/>
                </a:rPr>
                <a:t>状态寄存器</a:t>
              </a:r>
              <a:endParaRPr lang="en-US" altLang="zh-CN" b="1">
                <a:latin typeface="宋体" pitchFamily="2" charset="-122"/>
              </a:endParaRPr>
            </a:p>
            <a:p>
              <a:pPr algn="ctr"/>
              <a:r>
                <a:rPr lang="en-US" altLang="zh-CN" b="1">
                  <a:solidFill>
                    <a:srgbClr val="FFFF00"/>
                  </a:solidFill>
                </a:rPr>
                <a:t>PSW</a:t>
              </a:r>
            </a:p>
          </p:txBody>
        </p:sp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1536" y="2592"/>
              <a:ext cx="1026" cy="528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时序系统</a:t>
              </a:r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 flipV="1">
              <a:off x="3120" y="1488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 flipV="1">
              <a:off x="3600" y="1488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Rectangle 21"/>
            <p:cNvSpPr>
              <a:spLocks noChangeArrowheads="1"/>
            </p:cNvSpPr>
            <p:nvPr/>
          </p:nvSpPr>
          <p:spPr bwMode="auto">
            <a:xfrm>
              <a:off x="2832" y="2592"/>
              <a:ext cx="1440" cy="528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指令寄存器</a:t>
              </a:r>
              <a:endParaRPr lang="en-US" altLang="zh-CN" b="1"/>
            </a:p>
            <a:p>
              <a:pPr algn="ctr"/>
              <a:r>
                <a:rPr lang="en-US" altLang="zh-CN" b="1">
                  <a:solidFill>
                    <a:srgbClr val="FFFF00"/>
                  </a:solidFill>
                </a:rPr>
                <a:t>IR</a:t>
              </a:r>
            </a:p>
          </p:txBody>
        </p:sp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3840" y="864"/>
              <a:ext cx="1008" cy="624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tx2"/>
                  </a:solidFill>
                </a:rPr>
                <a:t>地址形成</a:t>
              </a:r>
              <a:endParaRPr lang="en-US" altLang="zh-CN" b="1">
                <a:solidFill>
                  <a:schemeClr val="tx2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tx2"/>
                  </a:solidFill>
                </a:rPr>
                <a:t>部件</a:t>
              </a:r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V="1">
              <a:off x="4649" y="1480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arrow" w="med" len="med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4416" y="2592"/>
              <a:ext cx="1231" cy="528"/>
            </a:xfrm>
            <a:prstGeom prst="rect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程序计数器</a:t>
              </a:r>
              <a:endParaRPr lang="en-US" altLang="zh-CN" b="1"/>
            </a:p>
            <a:p>
              <a:pPr algn="ctr"/>
              <a:r>
                <a:rPr lang="en-US" altLang="zh-CN" b="1">
                  <a:solidFill>
                    <a:srgbClr val="FFFF00"/>
                  </a:solidFill>
                </a:rPr>
                <a:t>PC</a:t>
              </a: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V="1">
              <a:off x="4080" y="1488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4848" y="1200"/>
              <a:ext cx="672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4896" y="799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主存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4896" y="1253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运算器</a:t>
              </a:r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 flipV="1">
              <a:off x="1920" y="1488"/>
              <a:ext cx="0" cy="110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1392" y="187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/>
                <a:t>时序</a:t>
              </a:r>
              <a:endParaRPr lang="en-US" altLang="zh-CN" sz="2000" b="1"/>
            </a:p>
            <a:p>
              <a:pPr>
                <a:lnSpc>
                  <a:spcPct val="80000"/>
                </a:lnSpc>
              </a:pPr>
              <a:r>
                <a:rPr lang="zh-CN" altLang="en-US" sz="2000" b="1"/>
                <a:t>信号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2400" y="187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/>
                <a:t>操作码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3120" y="187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/>
                <a:t>寻址方式</a:t>
              </a: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1920" y="3456"/>
              <a:ext cx="29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组合逻辑控制器原理图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7086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即时序信号与操作的关系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0" y="1325563"/>
            <a:ext cx="9144000" cy="3979862"/>
            <a:chOff x="0" y="1325563"/>
            <a:chExt cx="9144000" cy="3979862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0" y="3962400"/>
              <a:ext cx="25908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指令周期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0" y="1325563"/>
              <a:ext cx="9144000" cy="3979862"/>
              <a:chOff x="0" y="835"/>
              <a:chExt cx="5760" cy="2631"/>
            </a:xfrm>
          </p:grpSpPr>
          <p:sp>
            <p:nvSpPr>
              <p:cNvPr id="16391" name="Text Box 4"/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3360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●  采用三级时序系统：</a:t>
                </a:r>
              </a:p>
            </p:txBody>
          </p:sp>
          <p:sp>
            <p:nvSpPr>
              <p:cNvPr id="16392" name="Text Box 6"/>
              <p:cNvSpPr txBox="1">
                <a:spLocks noChangeArrowheads="1"/>
              </p:cNvSpPr>
              <p:nvPr/>
            </p:nvSpPr>
            <p:spPr bwMode="auto">
              <a:xfrm>
                <a:off x="1344" y="1872"/>
                <a:ext cx="163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工作周期1</a:t>
                </a:r>
              </a:p>
            </p:txBody>
          </p:sp>
          <p:sp>
            <p:nvSpPr>
              <p:cNvPr id="16393" name="Text Box 7"/>
              <p:cNvSpPr txBox="1">
                <a:spLocks noChangeArrowheads="1"/>
              </p:cNvSpPr>
              <p:nvPr/>
            </p:nvSpPr>
            <p:spPr bwMode="auto">
              <a:xfrm>
                <a:off x="1344" y="2304"/>
                <a:ext cx="163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工作周期2</a:t>
                </a:r>
              </a:p>
            </p:txBody>
          </p:sp>
          <p:sp>
            <p:nvSpPr>
              <p:cNvPr id="16394" name="Text Box 8"/>
              <p:cNvSpPr txBox="1">
                <a:spLocks noChangeArrowheads="1"/>
              </p:cNvSpPr>
              <p:nvPr/>
            </p:nvSpPr>
            <p:spPr bwMode="auto">
              <a:xfrm>
                <a:off x="1344" y="3120"/>
                <a:ext cx="1632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工作周期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n</a:t>
                </a:r>
              </a:p>
            </p:txBody>
          </p:sp>
          <p:sp>
            <p:nvSpPr>
              <p:cNvPr id="16395" name="Text Box 9"/>
              <p:cNvSpPr txBox="1">
                <a:spLocks noChangeArrowheads="1"/>
              </p:cNvSpPr>
              <p:nvPr/>
            </p:nvSpPr>
            <p:spPr bwMode="auto">
              <a:xfrm>
                <a:off x="1859" y="2640"/>
                <a:ext cx="388" cy="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……</a:t>
                </a:r>
              </a:p>
            </p:txBody>
          </p:sp>
          <p:sp>
            <p:nvSpPr>
              <p:cNvPr id="16396" name="AutoShape 10"/>
              <p:cNvSpPr>
                <a:spLocks/>
              </p:cNvSpPr>
              <p:nvPr/>
            </p:nvSpPr>
            <p:spPr bwMode="auto">
              <a:xfrm>
                <a:off x="1200" y="2064"/>
                <a:ext cx="96" cy="1296"/>
              </a:xfrm>
              <a:prstGeom prst="leftBrace">
                <a:avLst>
                  <a:gd name="adj1" fmla="val 112500"/>
                  <a:gd name="adj2" fmla="val 50000"/>
                </a:avLst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6397" name="AutoShape 11"/>
              <p:cNvSpPr>
                <a:spLocks/>
              </p:cNvSpPr>
              <p:nvPr/>
            </p:nvSpPr>
            <p:spPr bwMode="auto">
              <a:xfrm>
                <a:off x="2640" y="1536"/>
                <a:ext cx="96" cy="1200"/>
              </a:xfrm>
              <a:prstGeom prst="leftBrace">
                <a:avLst>
                  <a:gd name="adj1" fmla="val 104167"/>
                  <a:gd name="adj2" fmla="val 50000"/>
                </a:avLst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6398" name="Text Box 12"/>
              <p:cNvSpPr txBox="1">
                <a:spLocks noChangeArrowheads="1"/>
              </p:cNvSpPr>
              <p:nvPr/>
            </p:nvSpPr>
            <p:spPr bwMode="auto">
              <a:xfrm>
                <a:off x="2736" y="1392"/>
                <a:ext cx="1584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时钟周期1</a:t>
                </a:r>
              </a:p>
            </p:txBody>
          </p:sp>
          <p:sp>
            <p:nvSpPr>
              <p:cNvPr id="1639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158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时钟周期2</a:t>
                </a:r>
              </a:p>
            </p:txBody>
          </p:sp>
          <p:sp>
            <p:nvSpPr>
              <p:cNvPr id="16400" name="Text Box 14"/>
              <p:cNvSpPr txBox="1">
                <a:spLocks noChangeArrowheads="1"/>
              </p:cNvSpPr>
              <p:nvPr/>
            </p:nvSpPr>
            <p:spPr bwMode="auto">
              <a:xfrm>
                <a:off x="2736" y="2689"/>
                <a:ext cx="1584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时钟周期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m</a:t>
                </a:r>
              </a:p>
            </p:txBody>
          </p:sp>
          <p:sp>
            <p:nvSpPr>
              <p:cNvPr id="16401" name="Text Box 15"/>
              <p:cNvSpPr txBox="1">
                <a:spLocks noChangeArrowheads="1"/>
              </p:cNvSpPr>
              <p:nvPr/>
            </p:nvSpPr>
            <p:spPr bwMode="auto">
              <a:xfrm>
                <a:off x="3203" y="2400"/>
                <a:ext cx="3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….</a:t>
                </a:r>
              </a:p>
            </p:txBody>
          </p:sp>
          <p:sp>
            <p:nvSpPr>
              <p:cNvPr id="16402" name="AutoShape 16"/>
              <p:cNvSpPr>
                <a:spLocks/>
              </p:cNvSpPr>
              <p:nvPr/>
            </p:nvSpPr>
            <p:spPr bwMode="auto">
              <a:xfrm>
                <a:off x="4032" y="1056"/>
                <a:ext cx="96" cy="1056"/>
              </a:xfrm>
              <a:prstGeom prst="leftBrace">
                <a:avLst>
                  <a:gd name="adj1" fmla="val 91667"/>
                  <a:gd name="adj2" fmla="val 50000"/>
                </a:avLst>
              </a:prstGeom>
              <a:noFill/>
              <a:ln w="28575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6403" name="Text Box 17"/>
              <p:cNvSpPr txBox="1">
                <a:spLocks noChangeArrowheads="1"/>
              </p:cNvSpPr>
              <p:nvPr/>
            </p:nvSpPr>
            <p:spPr bwMode="auto">
              <a:xfrm>
                <a:off x="4643" y="1439"/>
                <a:ext cx="388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…..</a:t>
                </a:r>
              </a:p>
            </p:txBody>
          </p:sp>
          <p:sp>
            <p:nvSpPr>
              <p:cNvPr id="16404" name="Text Box 18"/>
              <p:cNvSpPr txBox="1">
                <a:spLocks noChangeArrowheads="1"/>
              </p:cNvSpPr>
              <p:nvPr/>
            </p:nvSpPr>
            <p:spPr bwMode="auto">
              <a:xfrm>
                <a:off x="4643" y="2353"/>
                <a:ext cx="388" cy="1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/>
                  <a:t>……….</a:t>
                </a:r>
              </a:p>
            </p:txBody>
          </p:sp>
          <p:sp>
            <p:nvSpPr>
              <p:cNvPr id="16405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632"/>
                <a:ext cx="110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(节拍1)</a:t>
                </a:r>
              </a:p>
            </p:txBody>
          </p:sp>
          <p:sp>
            <p:nvSpPr>
              <p:cNvPr id="16406" name="Text Box 20"/>
              <p:cNvSpPr txBox="1">
                <a:spLocks noChangeArrowheads="1"/>
              </p:cNvSpPr>
              <p:nvPr/>
            </p:nvSpPr>
            <p:spPr bwMode="auto">
              <a:xfrm>
                <a:off x="2880" y="2112"/>
                <a:ext cx="110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(节拍2)</a:t>
                </a:r>
              </a:p>
            </p:txBody>
          </p:sp>
          <p:sp>
            <p:nvSpPr>
              <p:cNvPr id="16407" name="Text Box 21"/>
              <p:cNvSpPr txBox="1">
                <a:spLocks noChangeArrowheads="1"/>
              </p:cNvSpPr>
              <p:nvPr/>
            </p:nvSpPr>
            <p:spPr bwMode="auto">
              <a:xfrm>
                <a:off x="2880" y="2928"/>
                <a:ext cx="110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(节拍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m)</a:t>
                </a:r>
              </a:p>
            </p:txBody>
          </p:sp>
          <p:sp>
            <p:nvSpPr>
              <p:cNvPr id="16408" name="Text Box 22"/>
              <p:cNvSpPr txBox="1">
                <a:spLocks noChangeArrowheads="1"/>
              </p:cNvSpPr>
              <p:nvPr/>
            </p:nvSpPr>
            <p:spPr bwMode="auto">
              <a:xfrm>
                <a:off x="4176" y="835"/>
                <a:ext cx="158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工作脉冲1</a:t>
                </a:r>
              </a:p>
            </p:txBody>
          </p:sp>
          <p:sp>
            <p:nvSpPr>
              <p:cNvPr id="16409" name="Text Box 23"/>
              <p:cNvSpPr txBox="1">
                <a:spLocks noChangeArrowheads="1"/>
              </p:cNvSpPr>
              <p:nvPr/>
            </p:nvSpPr>
            <p:spPr bwMode="auto">
              <a:xfrm>
                <a:off x="4176" y="1142"/>
                <a:ext cx="158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工作脉冲2</a:t>
                </a:r>
              </a:p>
            </p:txBody>
          </p:sp>
          <p:sp>
            <p:nvSpPr>
              <p:cNvPr id="16410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842"/>
                <a:ext cx="158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工作脉冲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k</a:t>
                </a:r>
              </a:p>
            </p:txBody>
          </p:sp>
        </p:grp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07950" y="123825"/>
            <a:ext cx="7164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一、时序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控制方式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26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6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24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b="1">
                  <a:latin typeface="黑体" pitchFamily="49" charset="-122"/>
                  <a:ea typeface="黑体" pitchFamily="49" charset="-122"/>
                </a:rPr>
                <a:t>●  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时序关系：</a:t>
              </a:r>
            </a:p>
          </p:txBody>
        </p:sp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0" y="384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晶振输出</a:t>
              </a:r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0" y="2448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工作周期1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0" y="3024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工作周期2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0" y="3504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工作周期3</a:t>
              </a: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0" y="1440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时钟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T1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0" y="912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工作脉冲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P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24" y="720"/>
              <a:ext cx="5136" cy="192"/>
              <a:chOff x="768" y="1008"/>
              <a:chExt cx="5136" cy="192"/>
            </a:xfrm>
          </p:grpSpPr>
          <p:sp>
            <p:nvSpPr>
              <p:cNvPr id="17538" name="Line 11"/>
              <p:cNvSpPr>
                <a:spLocks noChangeShapeType="1"/>
              </p:cNvSpPr>
              <p:nvPr/>
            </p:nvSpPr>
            <p:spPr bwMode="auto">
              <a:xfrm>
                <a:off x="5760" y="1200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768" y="1008"/>
                <a:ext cx="384" cy="192"/>
                <a:chOff x="1008" y="1008"/>
                <a:chExt cx="384" cy="192"/>
              </a:xfrm>
            </p:grpSpPr>
            <p:sp>
              <p:nvSpPr>
                <p:cNvPr id="17600" name="Line 1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01" name="Line 1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02" name="Line 1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603" name="Line 1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1152" y="1008"/>
                <a:ext cx="384" cy="192"/>
                <a:chOff x="1008" y="1008"/>
                <a:chExt cx="384" cy="192"/>
              </a:xfrm>
            </p:grpSpPr>
            <p:sp>
              <p:nvSpPr>
                <p:cNvPr id="17596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7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8" name="Line 2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9" name="Line 2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>
                <a:off x="1536" y="1008"/>
                <a:ext cx="384" cy="192"/>
                <a:chOff x="1008" y="1008"/>
                <a:chExt cx="384" cy="192"/>
              </a:xfrm>
            </p:grpSpPr>
            <p:sp>
              <p:nvSpPr>
                <p:cNvPr id="17592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3" name="Line 2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4" name="Line 2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5" name="Line 2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1920" y="1008"/>
                <a:ext cx="384" cy="192"/>
                <a:chOff x="1008" y="1008"/>
                <a:chExt cx="384" cy="192"/>
              </a:xfrm>
            </p:grpSpPr>
            <p:sp>
              <p:nvSpPr>
                <p:cNvPr id="17588" name="Line 2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9" name="Line 2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0" name="Line 3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91" name="Line 3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2304" y="1008"/>
                <a:ext cx="384" cy="192"/>
                <a:chOff x="1008" y="1008"/>
                <a:chExt cx="384" cy="192"/>
              </a:xfrm>
            </p:grpSpPr>
            <p:sp>
              <p:nvSpPr>
                <p:cNvPr id="17584" name="Line 3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5" name="Line 3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6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7" name="Line 3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4224" y="1008"/>
                <a:ext cx="384" cy="192"/>
                <a:chOff x="1008" y="1008"/>
                <a:chExt cx="384" cy="192"/>
              </a:xfrm>
            </p:grpSpPr>
            <p:sp>
              <p:nvSpPr>
                <p:cNvPr id="17580" name="Line 3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1" name="Line 3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2" name="Line 4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83" name="Line 4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2"/>
              <p:cNvGrpSpPr>
                <a:grpSpLocks/>
              </p:cNvGrpSpPr>
              <p:nvPr/>
            </p:nvGrpSpPr>
            <p:grpSpPr bwMode="auto">
              <a:xfrm>
                <a:off x="3840" y="1008"/>
                <a:ext cx="384" cy="192"/>
                <a:chOff x="1008" y="1008"/>
                <a:chExt cx="384" cy="192"/>
              </a:xfrm>
            </p:grpSpPr>
            <p:sp>
              <p:nvSpPr>
                <p:cNvPr id="17576" name="Line 4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7" name="Line 4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8" name="Line 4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9" name="Line 4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>
                <a:off x="3456" y="1008"/>
                <a:ext cx="384" cy="192"/>
                <a:chOff x="1008" y="1008"/>
                <a:chExt cx="384" cy="192"/>
              </a:xfrm>
            </p:grpSpPr>
            <p:sp>
              <p:nvSpPr>
                <p:cNvPr id="17572" name="Line 4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3" name="Line 4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4" name="Line 5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5" name="Line 5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2688" y="1008"/>
                <a:ext cx="384" cy="192"/>
                <a:chOff x="1008" y="1008"/>
                <a:chExt cx="384" cy="192"/>
              </a:xfrm>
            </p:grpSpPr>
            <p:sp>
              <p:nvSpPr>
                <p:cNvPr id="17568" name="Line 5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9" name="Line 5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0" name="Line 5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71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7"/>
              <p:cNvGrpSpPr>
                <a:grpSpLocks/>
              </p:cNvGrpSpPr>
              <p:nvPr/>
            </p:nvGrpSpPr>
            <p:grpSpPr bwMode="auto">
              <a:xfrm>
                <a:off x="3072" y="1008"/>
                <a:ext cx="384" cy="192"/>
                <a:chOff x="1008" y="1008"/>
                <a:chExt cx="384" cy="192"/>
              </a:xfrm>
            </p:grpSpPr>
            <p:sp>
              <p:nvSpPr>
                <p:cNvPr id="17564" name="Line 5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5" name="Line 5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6" name="Line 6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7" name="Line 6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62"/>
              <p:cNvGrpSpPr>
                <a:grpSpLocks/>
              </p:cNvGrpSpPr>
              <p:nvPr/>
            </p:nvGrpSpPr>
            <p:grpSpPr bwMode="auto">
              <a:xfrm>
                <a:off x="5376" y="1008"/>
                <a:ext cx="384" cy="192"/>
                <a:chOff x="1008" y="1008"/>
                <a:chExt cx="384" cy="192"/>
              </a:xfrm>
            </p:grpSpPr>
            <p:sp>
              <p:nvSpPr>
                <p:cNvPr id="17560" name="Line 6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1" name="Line 6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2" name="Line 6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63" name="Line 6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7"/>
              <p:cNvGrpSpPr>
                <a:grpSpLocks/>
              </p:cNvGrpSpPr>
              <p:nvPr/>
            </p:nvGrpSpPr>
            <p:grpSpPr bwMode="auto">
              <a:xfrm>
                <a:off x="4992" y="1008"/>
                <a:ext cx="384" cy="192"/>
                <a:chOff x="1008" y="1008"/>
                <a:chExt cx="384" cy="192"/>
              </a:xfrm>
            </p:grpSpPr>
            <p:sp>
              <p:nvSpPr>
                <p:cNvPr id="17556" name="Line 68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7" name="Line 69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8" name="Line 70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9" name="Line 71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72"/>
              <p:cNvGrpSpPr>
                <a:grpSpLocks/>
              </p:cNvGrpSpPr>
              <p:nvPr/>
            </p:nvGrpSpPr>
            <p:grpSpPr bwMode="auto">
              <a:xfrm>
                <a:off x="4608" y="1008"/>
                <a:ext cx="384" cy="192"/>
                <a:chOff x="1008" y="1008"/>
                <a:chExt cx="384" cy="192"/>
              </a:xfrm>
            </p:grpSpPr>
            <p:sp>
              <p:nvSpPr>
                <p:cNvPr id="17552" name="Line 73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3" name="Line 74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4" name="Line 75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55" name="Line 76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77"/>
            <p:cNvGrpSpPr>
              <a:grpSpLocks/>
            </p:cNvGrpSpPr>
            <p:nvPr/>
          </p:nvGrpSpPr>
          <p:grpSpPr bwMode="auto">
            <a:xfrm>
              <a:off x="624" y="1248"/>
              <a:ext cx="5136" cy="192"/>
              <a:chOff x="624" y="1104"/>
              <a:chExt cx="5136" cy="192"/>
            </a:xfrm>
          </p:grpSpPr>
          <p:sp>
            <p:nvSpPr>
              <p:cNvPr id="17508" name="Line 78"/>
              <p:cNvSpPr>
                <a:spLocks noChangeShapeType="1"/>
              </p:cNvSpPr>
              <p:nvPr/>
            </p:nvSpPr>
            <p:spPr bwMode="auto">
              <a:xfrm>
                <a:off x="5616" y="1296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" name="Group 79"/>
              <p:cNvGrpSpPr>
                <a:grpSpLocks/>
              </p:cNvGrpSpPr>
              <p:nvPr/>
            </p:nvGrpSpPr>
            <p:grpSpPr bwMode="auto">
              <a:xfrm>
                <a:off x="624" y="1104"/>
                <a:ext cx="384" cy="192"/>
                <a:chOff x="1008" y="1008"/>
                <a:chExt cx="384" cy="192"/>
              </a:xfrm>
            </p:grpSpPr>
            <p:sp>
              <p:nvSpPr>
                <p:cNvPr id="17534" name="Line 80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35" name="Line 81"/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36" name="Line 82"/>
                <p:cNvSpPr>
                  <a:spLocks noChangeShapeType="1"/>
                </p:cNvSpPr>
                <p:nvPr/>
              </p:nvSpPr>
              <p:spPr bwMode="auto">
                <a:xfrm>
                  <a:off x="1008" y="120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37" name="Line 83"/>
                <p:cNvSpPr>
                  <a:spLocks noChangeShapeType="1"/>
                </p:cNvSpPr>
                <p:nvPr/>
              </p:nvSpPr>
              <p:spPr bwMode="auto">
                <a:xfrm>
                  <a:off x="1392" y="100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10" name="Line 84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1" name="Line 85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2" name="Line 86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3" name="Line 87"/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4" name="Line 88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5" name="Line 89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6" name="Line 90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7" name="Line 91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8" name="Line 92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19" name="Line 93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0" name="Line 94"/>
              <p:cNvSpPr>
                <a:spLocks noChangeShapeType="1"/>
              </p:cNvSpPr>
              <p:nvPr/>
            </p:nvSpPr>
            <p:spPr bwMode="auto">
              <a:xfrm>
                <a:off x="3312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1" name="Line 95"/>
              <p:cNvSpPr>
                <a:spLocks noChangeShapeType="1"/>
              </p:cNvSpPr>
              <p:nvPr/>
            </p:nvSpPr>
            <p:spPr bwMode="auto">
              <a:xfrm>
                <a:off x="4080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2" name="Line 96"/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3" name="Line 97"/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4" name="Line 98"/>
              <p:cNvSpPr>
                <a:spLocks noChangeShapeType="1"/>
              </p:cNvSpPr>
              <p:nvPr/>
            </p:nvSpPr>
            <p:spPr bwMode="auto">
              <a:xfrm>
                <a:off x="2544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5" name="Line 99"/>
              <p:cNvSpPr>
                <a:spLocks noChangeShapeType="1"/>
              </p:cNvSpPr>
              <p:nvPr/>
            </p:nvSpPr>
            <p:spPr bwMode="auto">
              <a:xfrm>
                <a:off x="3312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6" name="Line 100"/>
              <p:cNvSpPr>
                <a:spLocks noChangeShapeType="1"/>
              </p:cNvSpPr>
              <p:nvPr/>
            </p:nvSpPr>
            <p:spPr bwMode="auto">
              <a:xfrm>
                <a:off x="5424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7" name="Line 101"/>
              <p:cNvSpPr>
                <a:spLocks noChangeShapeType="1"/>
              </p:cNvSpPr>
              <p:nvPr/>
            </p:nvSpPr>
            <p:spPr bwMode="auto">
              <a:xfrm>
                <a:off x="5424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8" name="Line 102"/>
              <p:cNvSpPr>
                <a:spLocks noChangeShapeType="1"/>
              </p:cNvSpPr>
              <p:nvPr/>
            </p:nvSpPr>
            <p:spPr bwMode="auto">
              <a:xfrm>
                <a:off x="4848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9" name="Line 103"/>
              <p:cNvSpPr>
                <a:spLocks noChangeShapeType="1"/>
              </p:cNvSpPr>
              <p:nvPr/>
            </p:nvSpPr>
            <p:spPr bwMode="auto">
              <a:xfrm>
                <a:off x="5616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0" name="Line 104"/>
              <p:cNvSpPr>
                <a:spLocks noChangeShapeType="1"/>
              </p:cNvSpPr>
              <p:nvPr/>
            </p:nvSpPr>
            <p:spPr bwMode="auto">
              <a:xfrm>
                <a:off x="4656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1" name="Line 105"/>
              <p:cNvSpPr>
                <a:spLocks noChangeShapeType="1"/>
              </p:cNvSpPr>
              <p:nvPr/>
            </p:nvSpPr>
            <p:spPr bwMode="auto">
              <a:xfrm>
                <a:off x="4656" y="110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2" name="Line 106"/>
              <p:cNvSpPr>
                <a:spLocks noChangeShapeType="1"/>
              </p:cNvSpPr>
              <p:nvPr/>
            </p:nvSpPr>
            <p:spPr bwMode="auto">
              <a:xfrm>
                <a:off x="4080" y="1296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33" name="Line 107"/>
              <p:cNvSpPr>
                <a:spLocks noChangeShapeType="1"/>
              </p:cNvSpPr>
              <p:nvPr/>
            </p:nvSpPr>
            <p:spPr bwMode="auto">
              <a:xfrm>
                <a:off x="4848" y="11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108"/>
            <p:cNvGrpSpPr>
              <a:grpSpLocks/>
            </p:cNvGrpSpPr>
            <p:nvPr/>
          </p:nvGrpSpPr>
          <p:grpSpPr bwMode="auto">
            <a:xfrm>
              <a:off x="624" y="1776"/>
              <a:ext cx="5136" cy="192"/>
              <a:chOff x="624" y="1872"/>
              <a:chExt cx="5136" cy="192"/>
            </a:xfrm>
          </p:grpSpPr>
          <p:sp>
            <p:nvSpPr>
              <p:cNvPr id="17491" name="Line 109"/>
              <p:cNvSpPr>
                <a:spLocks noChangeShapeType="1"/>
              </p:cNvSpPr>
              <p:nvPr/>
            </p:nvSpPr>
            <p:spPr bwMode="auto">
              <a:xfrm>
                <a:off x="624" y="206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" name="Group 110"/>
              <p:cNvGrpSpPr>
                <a:grpSpLocks/>
              </p:cNvGrpSpPr>
              <p:nvPr/>
            </p:nvGrpSpPr>
            <p:grpSpPr bwMode="auto">
              <a:xfrm>
                <a:off x="816" y="1872"/>
                <a:ext cx="4944" cy="192"/>
                <a:chOff x="816" y="1968"/>
                <a:chExt cx="4944" cy="192"/>
              </a:xfrm>
            </p:grpSpPr>
            <p:sp>
              <p:nvSpPr>
                <p:cNvPr id="17493" name="Line 111"/>
                <p:cNvSpPr>
                  <a:spLocks noChangeShapeType="1"/>
                </p:cNvSpPr>
                <p:nvPr/>
              </p:nvSpPr>
              <p:spPr bwMode="auto">
                <a:xfrm>
                  <a:off x="1008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4" name="Line 112"/>
                <p:cNvSpPr>
                  <a:spLocks noChangeShapeType="1"/>
                </p:cNvSpPr>
                <p:nvPr/>
              </p:nvSpPr>
              <p:spPr bwMode="auto">
                <a:xfrm>
                  <a:off x="1008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5" name="Line 113"/>
                <p:cNvSpPr>
                  <a:spLocks noChangeShapeType="1"/>
                </p:cNvSpPr>
                <p:nvPr/>
              </p:nvSpPr>
              <p:spPr bwMode="auto">
                <a:xfrm>
                  <a:off x="816" y="216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6" name="Line 114"/>
                <p:cNvSpPr>
                  <a:spLocks noChangeShapeType="1"/>
                </p:cNvSpPr>
                <p:nvPr/>
              </p:nvSpPr>
              <p:spPr bwMode="auto">
                <a:xfrm>
                  <a:off x="1776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7" name="Line 115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8" name="Line 116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9" name="Line 117"/>
                <p:cNvSpPr>
                  <a:spLocks noChangeShapeType="1"/>
                </p:cNvSpPr>
                <p:nvPr/>
              </p:nvSpPr>
              <p:spPr bwMode="auto">
                <a:xfrm>
                  <a:off x="3312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0" name="Line 118"/>
                <p:cNvSpPr>
                  <a:spLocks noChangeShapeType="1"/>
                </p:cNvSpPr>
                <p:nvPr/>
              </p:nvSpPr>
              <p:spPr bwMode="auto">
                <a:xfrm>
                  <a:off x="4848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1" name="Line 119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2" name="Line 120"/>
                <p:cNvSpPr>
                  <a:spLocks noChangeShapeType="1"/>
                </p:cNvSpPr>
                <p:nvPr/>
              </p:nvSpPr>
              <p:spPr bwMode="auto">
                <a:xfrm>
                  <a:off x="5616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3" name="Line 121"/>
                <p:cNvSpPr>
                  <a:spLocks noChangeShapeType="1"/>
                </p:cNvSpPr>
                <p:nvPr/>
              </p:nvSpPr>
              <p:spPr bwMode="auto">
                <a:xfrm>
                  <a:off x="5616" y="1968"/>
                  <a:ext cx="144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4" name="Line 122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5" name="Line 123"/>
                <p:cNvSpPr>
                  <a:spLocks noChangeShapeType="1"/>
                </p:cNvSpPr>
                <p:nvPr/>
              </p:nvSpPr>
              <p:spPr bwMode="auto">
                <a:xfrm>
                  <a:off x="3312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6" name="Line 124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7" name="Line 125"/>
                <p:cNvSpPr>
                  <a:spLocks noChangeShapeType="1"/>
                </p:cNvSpPr>
                <p:nvPr/>
              </p:nvSpPr>
              <p:spPr bwMode="auto">
                <a:xfrm>
                  <a:off x="4848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126"/>
            <p:cNvGrpSpPr>
              <a:grpSpLocks/>
            </p:cNvGrpSpPr>
            <p:nvPr/>
          </p:nvGrpSpPr>
          <p:grpSpPr bwMode="auto">
            <a:xfrm flipV="1">
              <a:off x="624" y="2256"/>
              <a:ext cx="5136" cy="192"/>
              <a:chOff x="624" y="1872"/>
              <a:chExt cx="5136" cy="192"/>
            </a:xfrm>
          </p:grpSpPr>
          <p:sp>
            <p:nvSpPr>
              <p:cNvPr id="17474" name="Line 127"/>
              <p:cNvSpPr>
                <a:spLocks noChangeShapeType="1"/>
              </p:cNvSpPr>
              <p:nvPr/>
            </p:nvSpPr>
            <p:spPr bwMode="auto">
              <a:xfrm>
                <a:off x="624" y="2064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" name="Group 128"/>
              <p:cNvGrpSpPr>
                <a:grpSpLocks/>
              </p:cNvGrpSpPr>
              <p:nvPr/>
            </p:nvGrpSpPr>
            <p:grpSpPr bwMode="auto">
              <a:xfrm>
                <a:off x="816" y="1872"/>
                <a:ext cx="4944" cy="192"/>
                <a:chOff x="816" y="1968"/>
                <a:chExt cx="4944" cy="192"/>
              </a:xfrm>
            </p:grpSpPr>
            <p:sp>
              <p:nvSpPr>
                <p:cNvPr id="17476" name="Line 129"/>
                <p:cNvSpPr>
                  <a:spLocks noChangeShapeType="1"/>
                </p:cNvSpPr>
                <p:nvPr/>
              </p:nvSpPr>
              <p:spPr bwMode="auto">
                <a:xfrm>
                  <a:off x="1008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7" name="Line 130"/>
                <p:cNvSpPr>
                  <a:spLocks noChangeShapeType="1"/>
                </p:cNvSpPr>
                <p:nvPr/>
              </p:nvSpPr>
              <p:spPr bwMode="auto">
                <a:xfrm>
                  <a:off x="1008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8" name="Line 131"/>
                <p:cNvSpPr>
                  <a:spLocks noChangeShapeType="1"/>
                </p:cNvSpPr>
                <p:nvPr/>
              </p:nvSpPr>
              <p:spPr bwMode="auto">
                <a:xfrm>
                  <a:off x="816" y="2160"/>
                  <a:ext cx="192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9" name="Line 132"/>
                <p:cNvSpPr>
                  <a:spLocks noChangeShapeType="1"/>
                </p:cNvSpPr>
                <p:nvPr/>
              </p:nvSpPr>
              <p:spPr bwMode="auto">
                <a:xfrm>
                  <a:off x="1776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0" name="Line 133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1" name="Line 134"/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2" name="Line 135"/>
                <p:cNvSpPr>
                  <a:spLocks noChangeShapeType="1"/>
                </p:cNvSpPr>
                <p:nvPr/>
              </p:nvSpPr>
              <p:spPr bwMode="auto">
                <a:xfrm>
                  <a:off x="3312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3" name="Line 136"/>
                <p:cNvSpPr>
                  <a:spLocks noChangeShapeType="1"/>
                </p:cNvSpPr>
                <p:nvPr/>
              </p:nvSpPr>
              <p:spPr bwMode="auto">
                <a:xfrm>
                  <a:off x="4848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4" name="Line 137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5" name="Line 138"/>
                <p:cNvSpPr>
                  <a:spLocks noChangeShapeType="1"/>
                </p:cNvSpPr>
                <p:nvPr/>
              </p:nvSpPr>
              <p:spPr bwMode="auto">
                <a:xfrm>
                  <a:off x="5616" y="1968"/>
                  <a:ext cx="0" cy="19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6" name="Line 139"/>
                <p:cNvSpPr>
                  <a:spLocks noChangeShapeType="1"/>
                </p:cNvSpPr>
                <p:nvPr/>
              </p:nvSpPr>
              <p:spPr bwMode="auto">
                <a:xfrm>
                  <a:off x="5616" y="1968"/>
                  <a:ext cx="144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7" name="Line 140"/>
                <p:cNvSpPr>
                  <a:spLocks noChangeShapeType="1"/>
                </p:cNvSpPr>
                <p:nvPr/>
              </p:nvSpPr>
              <p:spPr bwMode="auto">
                <a:xfrm>
                  <a:off x="2544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8" name="Line 141"/>
                <p:cNvSpPr>
                  <a:spLocks noChangeShapeType="1"/>
                </p:cNvSpPr>
                <p:nvPr/>
              </p:nvSpPr>
              <p:spPr bwMode="auto">
                <a:xfrm>
                  <a:off x="3312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9" name="Line 142"/>
                <p:cNvSpPr>
                  <a:spLocks noChangeShapeType="1"/>
                </p:cNvSpPr>
                <p:nvPr/>
              </p:nvSpPr>
              <p:spPr bwMode="auto">
                <a:xfrm>
                  <a:off x="4080" y="1968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90" name="Line 143"/>
                <p:cNvSpPr>
                  <a:spLocks noChangeShapeType="1"/>
                </p:cNvSpPr>
                <p:nvPr/>
              </p:nvSpPr>
              <p:spPr bwMode="auto">
                <a:xfrm>
                  <a:off x="4848" y="2160"/>
                  <a:ext cx="76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22" name="Text Box 144"/>
            <p:cNvSpPr txBox="1">
              <a:spLocks noChangeArrowheads="1"/>
            </p:cNvSpPr>
            <p:nvPr/>
          </p:nvSpPr>
          <p:spPr bwMode="auto">
            <a:xfrm>
              <a:off x="0" y="1968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时钟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T2</a:t>
              </a:r>
            </a:p>
          </p:txBody>
        </p:sp>
        <p:grpSp>
          <p:nvGrpSpPr>
            <p:cNvPr id="23" name="Group 145"/>
            <p:cNvGrpSpPr>
              <a:grpSpLocks/>
            </p:cNvGrpSpPr>
            <p:nvPr/>
          </p:nvGrpSpPr>
          <p:grpSpPr bwMode="auto">
            <a:xfrm>
              <a:off x="816" y="2784"/>
              <a:ext cx="4944" cy="192"/>
              <a:chOff x="816" y="2976"/>
              <a:chExt cx="4944" cy="192"/>
            </a:xfrm>
          </p:grpSpPr>
          <p:sp>
            <p:nvSpPr>
              <p:cNvPr id="17466" name="Line 146"/>
              <p:cNvSpPr>
                <a:spLocks noChangeShapeType="1"/>
              </p:cNvSpPr>
              <p:nvPr/>
            </p:nvSpPr>
            <p:spPr bwMode="auto">
              <a:xfrm>
                <a:off x="5616" y="297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7" name="Line 147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8" name="Line 148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9" name="Line 149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0" name="Line 150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Line 151"/>
              <p:cNvSpPr>
                <a:spLocks noChangeShapeType="1"/>
              </p:cNvSpPr>
              <p:nvPr/>
            </p:nvSpPr>
            <p:spPr bwMode="auto">
              <a:xfrm>
                <a:off x="5616" y="2976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Line 152"/>
              <p:cNvSpPr>
                <a:spLocks noChangeShapeType="1"/>
              </p:cNvSpPr>
              <p:nvPr/>
            </p:nvSpPr>
            <p:spPr bwMode="auto">
              <a:xfrm>
                <a:off x="2544" y="316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3" name="Line 153"/>
              <p:cNvSpPr>
                <a:spLocks noChangeShapeType="1"/>
              </p:cNvSpPr>
              <p:nvPr/>
            </p:nvSpPr>
            <p:spPr bwMode="auto">
              <a:xfrm>
                <a:off x="4080" y="316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154"/>
            <p:cNvGrpSpPr>
              <a:grpSpLocks/>
            </p:cNvGrpSpPr>
            <p:nvPr/>
          </p:nvGrpSpPr>
          <p:grpSpPr bwMode="auto">
            <a:xfrm>
              <a:off x="816" y="3312"/>
              <a:ext cx="4944" cy="192"/>
              <a:chOff x="816" y="3504"/>
              <a:chExt cx="4944" cy="192"/>
            </a:xfrm>
          </p:grpSpPr>
          <p:sp>
            <p:nvSpPr>
              <p:cNvPr id="17458" name="Line 155"/>
              <p:cNvSpPr>
                <a:spLocks noChangeShapeType="1"/>
              </p:cNvSpPr>
              <p:nvPr/>
            </p:nvSpPr>
            <p:spPr bwMode="auto">
              <a:xfrm>
                <a:off x="4800" y="3696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9" name="Line 156"/>
              <p:cNvSpPr>
                <a:spLocks noChangeShapeType="1"/>
              </p:cNvSpPr>
              <p:nvPr/>
            </p:nvSpPr>
            <p:spPr bwMode="auto">
              <a:xfrm flipV="1">
                <a:off x="1008" y="3696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0" name="Line 157"/>
              <p:cNvSpPr>
                <a:spLocks noChangeShapeType="1"/>
              </p:cNvSpPr>
              <p:nvPr/>
            </p:nvSpPr>
            <p:spPr bwMode="auto">
              <a:xfrm flipV="1">
                <a:off x="816" y="3696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1" name="Line 158"/>
              <p:cNvSpPr>
                <a:spLocks noChangeShapeType="1"/>
              </p:cNvSpPr>
              <p:nvPr/>
            </p:nvSpPr>
            <p:spPr bwMode="auto">
              <a:xfrm flipV="1">
                <a:off x="2544" y="35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2" name="Line 159"/>
              <p:cNvSpPr>
                <a:spLocks noChangeShapeType="1"/>
              </p:cNvSpPr>
              <p:nvPr/>
            </p:nvSpPr>
            <p:spPr bwMode="auto">
              <a:xfrm flipV="1">
                <a:off x="5616" y="3696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3" name="Line 160"/>
              <p:cNvSpPr>
                <a:spLocks noChangeShapeType="1"/>
              </p:cNvSpPr>
              <p:nvPr/>
            </p:nvSpPr>
            <p:spPr bwMode="auto">
              <a:xfrm flipV="1">
                <a:off x="4080" y="3504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4" name="Line 161"/>
              <p:cNvSpPr>
                <a:spLocks noChangeShapeType="1"/>
              </p:cNvSpPr>
              <p:nvPr/>
            </p:nvSpPr>
            <p:spPr bwMode="auto">
              <a:xfrm flipV="1">
                <a:off x="2544" y="3504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5" name="Line 162"/>
              <p:cNvSpPr>
                <a:spLocks noChangeShapeType="1"/>
              </p:cNvSpPr>
              <p:nvPr/>
            </p:nvSpPr>
            <p:spPr bwMode="auto">
              <a:xfrm flipV="1">
                <a:off x="4080" y="3696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63"/>
            <p:cNvGrpSpPr>
              <a:grpSpLocks/>
            </p:cNvGrpSpPr>
            <p:nvPr/>
          </p:nvGrpSpPr>
          <p:grpSpPr bwMode="auto">
            <a:xfrm>
              <a:off x="816" y="3840"/>
              <a:ext cx="4944" cy="192"/>
              <a:chOff x="816" y="4128"/>
              <a:chExt cx="4944" cy="192"/>
            </a:xfrm>
          </p:grpSpPr>
          <p:sp>
            <p:nvSpPr>
              <p:cNvPr id="17450" name="Line 164"/>
              <p:cNvSpPr>
                <a:spLocks noChangeShapeType="1"/>
              </p:cNvSpPr>
              <p:nvPr/>
            </p:nvSpPr>
            <p:spPr bwMode="auto">
              <a:xfrm>
                <a:off x="5616" y="4128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1" name="Line 165"/>
              <p:cNvSpPr>
                <a:spLocks noChangeShapeType="1"/>
              </p:cNvSpPr>
              <p:nvPr/>
            </p:nvSpPr>
            <p:spPr bwMode="auto">
              <a:xfrm>
                <a:off x="1008" y="4128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2" name="Line 166"/>
              <p:cNvSpPr>
                <a:spLocks noChangeShapeType="1"/>
              </p:cNvSpPr>
              <p:nvPr/>
            </p:nvSpPr>
            <p:spPr bwMode="auto">
              <a:xfrm>
                <a:off x="1008" y="4320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3" name="Line 167"/>
              <p:cNvSpPr>
                <a:spLocks noChangeShapeType="1"/>
              </p:cNvSpPr>
              <p:nvPr/>
            </p:nvSpPr>
            <p:spPr bwMode="auto">
              <a:xfrm>
                <a:off x="816" y="4128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4" name="Line 168"/>
              <p:cNvSpPr>
                <a:spLocks noChangeShapeType="1"/>
              </p:cNvSpPr>
              <p:nvPr/>
            </p:nvSpPr>
            <p:spPr bwMode="auto">
              <a:xfrm>
                <a:off x="5616" y="4320"/>
                <a:ext cx="1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5" name="Line 169"/>
              <p:cNvSpPr>
                <a:spLocks noChangeShapeType="1"/>
              </p:cNvSpPr>
              <p:nvPr/>
            </p:nvSpPr>
            <p:spPr bwMode="auto">
              <a:xfrm>
                <a:off x="4080" y="4128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6" name="Line 170"/>
              <p:cNvSpPr>
                <a:spLocks noChangeShapeType="1"/>
              </p:cNvSpPr>
              <p:nvPr/>
            </p:nvSpPr>
            <p:spPr bwMode="auto">
              <a:xfrm>
                <a:off x="2544" y="4320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Line 171"/>
              <p:cNvSpPr>
                <a:spLocks noChangeShapeType="1"/>
              </p:cNvSpPr>
              <p:nvPr/>
            </p:nvSpPr>
            <p:spPr bwMode="auto">
              <a:xfrm>
                <a:off x="4080" y="412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72"/>
            <p:cNvGrpSpPr>
              <a:grpSpLocks/>
            </p:cNvGrpSpPr>
            <p:nvPr/>
          </p:nvGrpSpPr>
          <p:grpSpPr bwMode="auto">
            <a:xfrm>
              <a:off x="1008" y="4041"/>
              <a:ext cx="4608" cy="327"/>
              <a:chOff x="1008" y="4041"/>
              <a:chExt cx="4608" cy="327"/>
            </a:xfrm>
          </p:grpSpPr>
          <p:sp>
            <p:nvSpPr>
              <p:cNvPr id="17445" name="Text Box 173"/>
              <p:cNvSpPr txBox="1">
                <a:spLocks noChangeArrowheads="1"/>
              </p:cNvSpPr>
              <p:nvPr/>
            </p:nvSpPr>
            <p:spPr bwMode="auto">
              <a:xfrm>
                <a:off x="2736" y="4041"/>
                <a:ext cx="16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指令周期</a:t>
                </a:r>
              </a:p>
            </p:txBody>
          </p:sp>
          <p:sp>
            <p:nvSpPr>
              <p:cNvPr id="17446" name="Line 174"/>
              <p:cNvSpPr>
                <a:spLocks noChangeShapeType="1"/>
              </p:cNvSpPr>
              <p:nvPr/>
            </p:nvSpPr>
            <p:spPr bwMode="auto">
              <a:xfrm flipV="1">
                <a:off x="1008" y="4080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175"/>
              <p:cNvSpPr>
                <a:spLocks noChangeShapeType="1"/>
              </p:cNvSpPr>
              <p:nvPr/>
            </p:nvSpPr>
            <p:spPr bwMode="auto">
              <a:xfrm flipV="1">
                <a:off x="5616" y="4080"/>
                <a:ext cx="0" cy="24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8" name="Line 176"/>
              <p:cNvSpPr>
                <a:spLocks noChangeShapeType="1"/>
              </p:cNvSpPr>
              <p:nvPr/>
            </p:nvSpPr>
            <p:spPr bwMode="auto">
              <a:xfrm>
                <a:off x="4128" y="4176"/>
                <a:ext cx="148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9" name="Line 177"/>
              <p:cNvSpPr>
                <a:spLocks noChangeShapeType="1"/>
              </p:cNvSpPr>
              <p:nvPr/>
            </p:nvSpPr>
            <p:spPr bwMode="auto">
              <a:xfrm>
                <a:off x="1008" y="4176"/>
                <a:ext cx="1344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27" name="Text Box 178"/>
            <p:cNvSpPr txBox="1">
              <a:spLocks noChangeArrowheads="1"/>
            </p:cNvSpPr>
            <p:nvPr/>
          </p:nvSpPr>
          <p:spPr bwMode="auto">
            <a:xfrm>
              <a:off x="1296" y="2448"/>
              <a:ext cx="2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控制不同阶段操作时间</a:t>
              </a:r>
            </a:p>
          </p:txBody>
        </p:sp>
        <p:sp>
          <p:nvSpPr>
            <p:cNvPr id="17428" name="Text Box 179"/>
            <p:cNvSpPr txBox="1">
              <a:spLocks noChangeArrowheads="1"/>
            </p:cNvSpPr>
            <p:nvPr/>
          </p:nvSpPr>
          <p:spPr bwMode="auto">
            <a:xfrm>
              <a:off x="1008" y="1440"/>
              <a:ext cx="2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控制分步操作时间</a:t>
              </a:r>
            </a:p>
          </p:txBody>
        </p:sp>
        <p:sp>
          <p:nvSpPr>
            <p:cNvPr id="17429" name="Text Box 180"/>
            <p:cNvSpPr txBox="1">
              <a:spLocks noChangeArrowheads="1"/>
            </p:cNvSpPr>
            <p:nvPr/>
          </p:nvSpPr>
          <p:spPr bwMode="auto">
            <a:xfrm>
              <a:off x="1392" y="912"/>
              <a:ext cx="2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对微操作定时</a:t>
              </a:r>
            </a:p>
          </p:txBody>
        </p:sp>
        <p:sp>
          <p:nvSpPr>
            <p:cNvPr id="17430" name="Line 181"/>
            <p:cNvSpPr>
              <a:spLocks noChangeShapeType="1"/>
            </p:cNvSpPr>
            <p:nvPr/>
          </p:nvSpPr>
          <p:spPr bwMode="auto">
            <a:xfrm>
              <a:off x="1104" y="110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1" name="Line 182"/>
            <p:cNvSpPr>
              <a:spLocks noChangeShapeType="1"/>
            </p:cNvSpPr>
            <p:nvPr/>
          </p:nvSpPr>
          <p:spPr bwMode="auto">
            <a:xfrm>
              <a:off x="768" y="163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2" name="Line 183"/>
            <p:cNvSpPr>
              <a:spLocks noChangeShapeType="1"/>
            </p:cNvSpPr>
            <p:nvPr/>
          </p:nvSpPr>
          <p:spPr bwMode="auto">
            <a:xfrm flipH="1">
              <a:off x="720" y="1632"/>
              <a:ext cx="28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Line 184"/>
            <p:cNvSpPr>
              <a:spLocks noChangeShapeType="1"/>
            </p:cNvSpPr>
            <p:nvPr/>
          </p:nvSpPr>
          <p:spPr bwMode="auto">
            <a:xfrm>
              <a:off x="1104" y="2640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185"/>
            <p:cNvSpPr>
              <a:spLocks noChangeShapeType="1"/>
            </p:cNvSpPr>
            <p:nvPr/>
          </p:nvSpPr>
          <p:spPr bwMode="auto">
            <a:xfrm flipH="1">
              <a:off x="1056" y="2640"/>
              <a:ext cx="28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186"/>
            <p:cNvSpPr>
              <a:spLocks noChangeShapeType="1"/>
            </p:cNvSpPr>
            <p:nvPr/>
          </p:nvSpPr>
          <p:spPr bwMode="auto">
            <a:xfrm flipH="1">
              <a:off x="1056" y="2640"/>
              <a:ext cx="288" cy="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Text Box 187"/>
            <p:cNvSpPr txBox="1">
              <a:spLocks noChangeArrowheads="1"/>
            </p:cNvSpPr>
            <p:nvPr/>
          </p:nvSpPr>
          <p:spPr bwMode="auto">
            <a:xfrm>
              <a:off x="1440" y="273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取指</a:t>
              </a:r>
            </a:p>
          </p:txBody>
        </p:sp>
        <p:sp>
          <p:nvSpPr>
            <p:cNvPr id="17437" name="Text Box 188"/>
            <p:cNvSpPr txBox="1">
              <a:spLocks noChangeArrowheads="1"/>
            </p:cNvSpPr>
            <p:nvPr/>
          </p:nvSpPr>
          <p:spPr bwMode="auto">
            <a:xfrm>
              <a:off x="4464" y="3792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执行</a:t>
              </a:r>
            </a:p>
          </p:txBody>
        </p:sp>
        <p:sp>
          <p:nvSpPr>
            <p:cNvPr id="17438" name="Text Box 189"/>
            <p:cNvSpPr txBox="1">
              <a:spLocks noChangeArrowheads="1"/>
            </p:cNvSpPr>
            <p:nvPr/>
          </p:nvSpPr>
          <p:spPr bwMode="auto">
            <a:xfrm>
              <a:off x="2976" y="3264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取数</a:t>
              </a:r>
            </a:p>
          </p:txBody>
        </p:sp>
        <p:sp>
          <p:nvSpPr>
            <p:cNvPr id="17439" name="Text Box 190"/>
            <p:cNvSpPr txBox="1">
              <a:spLocks noChangeArrowheads="1"/>
            </p:cNvSpPr>
            <p:nvPr/>
          </p:nvSpPr>
          <p:spPr bwMode="auto">
            <a:xfrm>
              <a:off x="1008" y="177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取出指令</a:t>
              </a:r>
            </a:p>
          </p:txBody>
        </p:sp>
        <p:sp>
          <p:nvSpPr>
            <p:cNvPr id="17440" name="Text Box 191"/>
            <p:cNvSpPr txBox="1">
              <a:spLocks noChangeArrowheads="1"/>
            </p:cNvSpPr>
            <p:nvPr/>
          </p:nvSpPr>
          <p:spPr bwMode="auto">
            <a:xfrm>
              <a:off x="1776" y="224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修改</a:t>
              </a:r>
              <a:r>
                <a:rPr lang="en-US" altLang="zh-CN" sz="2000" b="1"/>
                <a:t>PC</a:t>
              </a:r>
            </a:p>
          </p:txBody>
        </p:sp>
        <p:sp>
          <p:nvSpPr>
            <p:cNvPr id="17441" name="Text Box 192"/>
            <p:cNvSpPr txBox="1">
              <a:spLocks noChangeArrowheads="1"/>
            </p:cNvSpPr>
            <p:nvPr/>
          </p:nvSpPr>
          <p:spPr bwMode="auto">
            <a:xfrm>
              <a:off x="1056" y="120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打入</a:t>
              </a:r>
              <a:r>
                <a:rPr lang="en-US" altLang="zh-CN" sz="1800" b="1"/>
                <a:t>IR</a:t>
              </a:r>
            </a:p>
          </p:txBody>
        </p:sp>
        <p:sp>
          <p:nvSpPr>
            <p:cNvPr id="17442" name="Text Box 193"/>
            <p:cNvSpPr txBox="1">
              <a:spLocks noChangeArrowheads="1"/>
            </p:cNvSpPr>
            <p:nvPr/>
          </p:nvSpPr>
          <p:spPr bwMode="auto">
            <a:xfrm>
              <a:off x="1776" y="120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打入</a:t>
              </a:r>
              <a:r>
                <a:rPr lang="en-US" altLang="zh-CN" sz="1800" b="1"/>
                <a:t>PC</a:t>
              </a:r>
            </a:p>
          </p:txBody>
        </p:sp>
        <p:sp>
          <p:nvSpPr>
            <p:cNvPr id="17443" name="Line 194"/>
            <p:cNvSpPr>
              <a:spLocks noChangeShapeType="1"/>
            </p:cNvSpPr>
            <p:nvPr/>
          </p:nvSpPr>
          <p:spPr bwMode="auto">
            <a:xfrm flipH="1">
              <a:off x="1584" y="124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195"/>
            <p:cNvSpPr>
              <a:spLocks noChangeShapeType="1"/>
            </p:cNvSpPr>
            <p:nvPr/>
          </p:nvSpPr>
          <p:spPr bwMode="auto">
            <a:xfrm flipH="1">
              <a:off x="2352" y="124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9550" y="304800"/>
            <a:ext cx="7624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1.同步控制方式</a:t>
            </a:r>
            <a:endParaRPr lang="en-US" altLang="zh-CN" sz="360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-36513" y="1603375"/>
            <a:ext cx="839311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 ②特点：有明显时序时间划分，时钟周期长度固定，各步操作的衔接、各部件之间的数据传送受严格同步定时控制。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-36513" y="3284538"/>
            <a:ext cx="9180513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③优缺点：时序关系简单，时序划分规整，控制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不复杂； 控制逻辑易于集中，便于管理。时间安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排不合理。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925" y="5165725"/>
            <a:ext cx="9372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④应用场合：用于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内部、设备内部、系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统总线操作(各挂接部件速度相近，传送时间确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定，传送距离较近)。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0" y="357188"/>
            <a:ext cx="9144000" cy="1200150"/>
            <a:chOff x="0" y="373063"/>
            <a:chExt cx="9144000" cy="1199138"/>
          </a:xfrm>
        </p:grpSpPr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0" y="986907"/>
              <a:ext cx="1958975" cy="585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①定义：</a:t>
              </a:r>
            </a:p>
          </p:txBody>
        </p:sp>
        <p:sp>
          <p:nvSpPr>
            <p:cNvPr id="18440" name="Text Box 16"/>
            <p:cNvSpPr txBox="1">
              <a:spLocks noChangeArrowheads="1"/>
            </p:cNvSpPr>
            <p:nvPr/>
          </p:nvSpPr>
          <p:spPr bwMode="auto">
            <a:xfrm>
              <a:off x="1608138" y="948839"/>
              <a:ext cx="5665787" cy="585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各项操作受统一时序控制。</a:t>
              </a:r>
            </a:p>
          </p:txBody>
        </p:sp>
        <p:sp>
          <p:nvSpPr>
            <p:cNvPr id="18441" name="Line 17"/>
            <p:cNvSpPr>
              <a:spLocks noChangeShapeType="1"/>
            </p:cNvSpPr>
            <p:nvPr/>
          </p:nvSpPr>
          <p:spPr bwMode="auto">
            <a:xfrm flipV="1">
              <a:off x="4616450" y="782293"/>
              <a:ext cx="628650" cy="3410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Text Box 18"/>
            <p:cNvSpPr txBox="1">
              <a:spLocks noChangeArrowheads="1"/>
            </p:cNvSpPr>
            <p:nvPr/>
          </p:nvSpPr>
          <p:spPr bwMode="auto">
            <a:xfrm>
              <a:off x="4965700" y="373063"/>
              <a:ext cx="4178300" cy="585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由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或其他设备提供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2" grpId="0"/>
      <p:bldP spid="16394" grpId="0"/>
      <p:bldP spid="163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52400" y="228600"/>
            <a:ext cx="544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4.CPU</a:t>
            </a:r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内部的数据通路结构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0" y="914400"/>
            <a:ext cx="6483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tx2"/>
                </a:solidFill>
                <a:latin typeface="宋体" pitchFamily="2" charset="-122"/>
              </a:rPr>
              <a:t>（1）单组内总线、分立寄存器结构</a:t>
            </a:r>
          </a:p>
        </p:txBody>
      </p:sp>
      <p:grpSp>
        <p:nvGrpSpPr>
          <p:cNvPr id="15365" name="Group 30"/>
          <p:cNvGrpSpPr>
            <a:grpSpLocks/>
          </p:cNvGrpSpPr>
          <p:nvPr/>
        </p:nvGrpSpPr>
        <p:grpSpPr bwMode="auto">
          <a:xfrm>
            <a:off x="1295400" y="1828800"/>
            <a:ext cx="5638800" cy="4572000"/>
            <a:chOff x="816" y="1152"/>
            <a:chExt cx="3552" cy="2880"/>
          </a:xfrm>
        </p:grpSpPr>
        <p:sp>
          <p:nvSpPr>
            <p:cNvPr id="15366" name="Rectangle 4"/>
            <p:cNvSpPr>
              <a:spLocks noChangeArrowheads="1"/>
            </p:cNvSpPr>
            <p:nvPr/>
          </p:nvSpPr>
          <p:spPr bwMode="auto">
            <a:xfrm>
              <a:off x="1398" y="1776"/>
              <a:ext cx="86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移位器</a:t>
              </a:r>
            </a:p>
          </p:txBody>
        </p:sp>
        <p:sp>
          <p:nvSpPr>
            <p:cNvPr id="15367" name="Rectangle 5"/>
            <p:cNvSpPr>
              <a:spLocks noChangeArrowheads="1"/>
            </p:cNvSpPr>
            <p:nvPr/>
          </p:nvSpPr>
          <p:spPr bwMode="auto">
            <a:xfrm>
              <a:off x="2448" y="182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R0</a:t>
              </a:r>
            </a:p>
          </p:txBody>
        </p:sp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3696" y="182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Rn</a:t>
              </a: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392" y="2448"/>
              <a:ext cx="960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800" b="1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816" y="3168"/>
              <a:ext cx="10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选择器</a:t>
              </a:r>
              <a:r>
                <a:rPr kumimoji="0" lang="en-US" altLang="zh-CN" sz="2800" b="1"/>
                <a:t>A</a:t>
              </a: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1920" y="3168"/>
              <a:ext cx="10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选择器</a:t>
              </a:r>
              <a:r>
                <a:rPr kumimoji="0" lang="en-US" altLang="zh-CN" sz="2800" b="1"/>
                <a:t>B</a:t>
              </a: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flipV="1">
              <a:off x="1104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 flipV="1">
              <a:off x="1836" y="149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1836" y="1536"/>
              <a:ext cx="22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4080" y="15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>
              <a:off x="2784" y="153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>
              <a:off x="2784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>
              <a:off x="408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 flipV="1">
              <a:off x="1536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 flipV="1">
              <a:off x="2208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960" y="374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/>
                <a:t>R0…Rn</a:t>
              </a: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2016" y="374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/>
                <a:t>R0…Rn</a:t>
              </a:r>
            </a:p>
          </p:txBody>
        </p:sp>
        <p:sp>
          <p:nvSpPr>
            <p:cNvPr id="15385" name="Line 24"/>
            <p:cNvSpPr>
              <a:spLocks noChangeShapeType="1"/>
            </p:cNvSpPr>
            <p:nvPr/>
          </p:nvSpPr>
          <p:spPr bwMode="auto">
            <a:xfrm flipV="1">
              <a:off x="2112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Line 25"/>
            <p:cNvSpPr>
              <a:spLocks noChangeShapeType="1"/>
            </p:cNvSpPr>
            <p:nvPr/>
          </p:nvSpPr>
          <p:spPr bwMode="auto">
            <a:xfrm flipV="1">
              <a:off x="2688" y="345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2448" y="1152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FDFBFB"/>
                  </a:solidFill>
                </a:rPr>
                <a:t>内总线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419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2.异步控制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7950" y="801688"/>
            <a:ext cx="914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①定义：各项操作按不同需要安排时间，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不受统一时序控制。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07950" y="2060575"/>
            <a:ext cx="8964613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②特点：无统一时钟周期划分，各操作间的衔接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和各部件之间的信息交换采用异步应答方式。</a:t>
            </a:r>
          </a:p>
        </p:txBody>
      </p:sp>
      <p:grpSp>
        <p:nvGrpSpPr>
          <p:cNvPr id="2" name="组 2"/>
          <p:cNvGrpSpPr>
            <a:grpSpLocks/>
          </p:cNvGrpSpPr>
          <p:nvPr/>
        </p:nvGrpSpPr>
        <p:grpSpPr bwMode="auto">
          <a:xfrm>
            <a:off x="0" y="3733800"/>
            <a:ext cx="9144000" cy="3048000"/>
            <a:chOff x="0" y="3733800"/>
            <a:chExt cx="9144000" cy="3048000"/>
          </a:xfrm>
        </p:grpSpPr>
        <p:sp>
          <p:nvSpPr>
            <p:cNvPr id="19462" name="Text Box 7"/>
            <p:cNvSpPr txBox="1">
              <a:spLocks noChangeArrowheads="1"/>
            </p:cNvSpPr>
            <p:nvPr/>
          </p:nvSpPr>
          <p:spPr bwMode="auto">
            <a:xfrm>
              <a:off x="0" y="3733800"/>
              <a:ext cx="43434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例.异步传送操作</a:t>
              </a:r>
            </a:p>
          </p:txBody>
        </p:sp>
        <p:sp>
          <p:nvSpPr>
            <p:cNvPr id="19463" name="Text Box 8"/>
            <p:cNvSpPr txBox="1">
              <a:spLocks noChangeArrowheads="1"/>
            </p:cNvSpPr>
            <p:nvPr/>
          </p:nvSpPr>
          <p:spPr bwMode="auto">
            <a:xfrm>
              <a:off x="0" y="4343400"/>
              <a:ext cx="25146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● 主设备：</a:t>
              </a:r>
            </a:p>
          </p:txBody>
        </p:sp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0" y="5105400"/>
              <a:ext cx="62484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申请并掌握总线权的设备。</a:t>
              </a:r>
            </a:p>
          </p:txBody>
        </p:sp>
        <p:sp>
          <p:nvSpPr>
            <p:cNvPr id="19465" name="Text Box 20"/>
            <p:cNvSpPr txBox="1">
              <a:spLocks noChangeArrowheads="1"/>
            </p:cNvSpPr>
            <p:nvPr/>
          </p:nvSpPr>
          <p:spPr bwMode="auto">
            <a:xfrm>
              <a:off x="0" y="5562600"/>
              <a:ext cx="251460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● 从设备：</a:t>
              </a:r>
            </a:p>
          </p:txBody>
        </p:sp>
        <p:sp>
          <p:nvSpPr>
            <p:cNvPr id="19466" name="Text Box 21"/>
            <p:cNvSpPr txBox="1">
              <a:spLocks noChangeArrowheads="1"/>
            </p:cNvSpPr>
            <p:nvPr/>
          </p:nvSpPr>
          <p:spPr bwMode="auto">
            <a:xfrm>
              <a:off x="0" y="6359525"/>
              <a:ext cx="62484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响应主设备请求的设备。</a:t>
              </a:r>
            </a:p>
          </p:txBody>
        </p:sp>
        <p:grpSp>
          <p:nvGrpSpPr>
            <p:cNvPr id="3" name="组 1"/>
            <p:cNvGrpSpPr>
              <a:grpSpLocks/>
            </p:cNvGrpSpPr>
            <p:nvPr/>
          </p:nvGrpSpPr>
          <p:grpSpPr bwMode="auto">
            <a:xfrm>
              <a:off x="5562600" y="3810000"/>
              <a:ext cx="3581400" cy="2484438"/>
              <a:chOff x="5562600" y="3810000"/>
              <a:chExt cx="3581400" cy="2484438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5562600" y="3810000"/>
                <a:ext cx="3276600" cy="1676400"/>
                <a:chOff x="3504" y="2400"/>
                <a:chExt cx="2064" cy="1056"/>
              </a:xfrm>
            </p:grpSpPr>
            <p:sp>
              <p:nvSpPr>
                <p:cNvPr id="1947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272" y="2400"/>
                  <a:ext cx="912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3200" b="1">
                      <a:latin typeface="黑体" pitchFamily="49" charset="-122"/>
                      <a:ea typeface="黑体" pitchFamily="49" charset="-122"/>
                    </a:rPr>
                    <a:t>总线</a:t>
                  </a:r>
                </a:p>
              </p:txBody>
            </p:sp>
            <p:sp>
              <p:nvSpPr>
                <p:cNvPr id="19477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2688"/>
                  <a:ext cx="206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8" name="Rectangle 14"/>
                <p:cNvSpPr>
                  <a:spLocks noChangeArrowheads="1"/>
                </p:cNvSpPr>
                <p:nvPr/>
              </p:nvSpPr>
              <p:spPr bwMode="auto">
                <a:xfrm>
                  <a:off x="3840" y="2928"/>
                  <a:ext cx="432" cy="528"/>
                </a:xfrm>
                <a:prstGeom prst="rect">
                  <a:avLst/>
                </a:prstGeom>
                <a:solidFill>
                  <a:srgbClr val="FFFF00"/>
                </a:solidFill>
                <a:ln w="12700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3200"/>
                </a:p>
              </p:txBody>
            </p:sp>
            <p:sp>
              <p:nvSpPr>
                <p:cNvPr id="19479" name="Rectangle 15"/>
                <p:cNvSpPr>
                  <a:spLocks noChangeArrowheads="1"/>
                </p:cNvSpPr>
                <p:nvPr/>
              </p:nvSpPr>
              <p:spPr bwMode="auto">
                <a:xfrm>
                  <a:off x="4896" y="2928"/>
                  <a:ext cx="432" cy="528"/>
                </a:xfrm>
                <a:prstGeom prst="rect">
                  <a:avLst/>
                </a:prstGeom>
                <a:solidFill>
                  <a:srgbClr val="FFFF00"/>
                </a:solidFill>
                <a:ln w="12700" cap="sq">
                  <a:solidFill>
                    <a:srgbClr val="0000CC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3200"/>
                </a:p>
              </p:txBody>
            </p:sp>
            <p:sp>
              <p:nvSpPr>
                <p:cNvPr id="19480" name="Line 16"/>
                <p:cNvSpPr>
                  <a:spLocks noChangeShapeType="1"/>
                </p:cNvSpPr>
                <p:nvPr/>
              </p:nvSpPr>
              <p:spPr bwMode="auto">
                <a:xfrm>
                  <a:off x="4080" y="2688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1" name="Line 17"/>
                <p:cNvSpPr>
                  <a:spLocks noChangeShapeType="1"/>
                </p:cNvSpPr>
                <p:nvPr/>
              </p:nvSpPr>
              <p:spPr bwMode="auto">
                <a:xfrm>
                  <a:off x="5088" y="2688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69" name="Text Box 18"/>
              <p:cNvSpPr txBox="1">
                <a:spLocks noChangeArrowheads="1"/>
              </p:cNvSpPr>
              <p:nvPr/>
            </p:nvSpPr>
            <p:spPr bwMode="auto">
              <a:xfrm>
                <a:off x="6172200" y="4800600"/>
                <a:ext cx="914400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chemeClr val="bg2"/>
                    </a:solidFill>
                    <a:ea typeface="黑体" pitchFamily="49" charset="-122"/>
                  </a:rPr>
                  <a:t>主</a:t>
                </a:r>
              </a:p>
            </p:txBody>
          </p:sp>
          <p:sp>
            <p:nvSpPr>
              <p:cNvPr id="19470" name="Text Box 19"/>
              <p:cNvSpPr txBox="1">
                <a:spLocks noChangeArrowheads="1"/>
              </p:cNvSpPr>
              <p:nvPr/>
            </p:nvSpPr>
            <p:spPr bwMode="auto">
              <a:xfrm>
                <a:off x="7848600" y="4800600"/>
                <a:ext cx="914400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000000"/>
                    </a:solidFill>
                    <a:ea typeface="黑体" pitchFamily="49" charset="-122"/>
                  </a:rPr>
                  <a:t>从</a:t>
                </a:r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6629400" y="4419600"/>
                <a:ext cx="1143000" cy="152400"/>
                <a:chOff x="3456" y="4032"/>
                <a:chExt cx="720" cy="96"/>
              </a:xfrm>
            </p:grpSpPr>
            <p:sp>
              <p:nvSpPr>
                <p:cNvPr id="19474" name="弧 23"/>
                <p:cNvSpPr>
                  <a:spLocks/>
                </p:cNvSpPr>
                <p:nvPr/>
              </p:nvSpPr>
              <p:spPr bwMode="auto">
                <a:xfrm>
                  <a:off x="3792" y="4032"/>
                  <a:ext cx="384" cy="9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-1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5" name="弧 24"/>
                <p:cNvSpPr>
                  <a:spLocks/>
                </p:cNvSpPr>
                <p:nvPr/>
              </p:nvSpPr>
              <p:spPr bwMode="auto">
                <a:xfrm flipH="1">
                  <a:off x="3456" y="4032"/>
                  <a:ext cx="336" cy="9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-1"/>
                      </a:moveTo>
                      <a:cubicBezTo>
                        <a:pt x="11929" y="-1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-1"/>
                      </a:lnTo>
                      <a:close/>
                    </a:path>
                  </a:pathLst>
                </a:custGeom>
                <a:noFill/>
                <a:ln w="12700" cap="sq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72" name="Text Box 25"/>
              <p:cNvSpPr txBox="1">
                <a:spLocks noChangeArrowheads="1"/>
              </p:cNvSpPr>
              <p:nvPr/>
            </p:nvSpPr>
            <p:spPr bwMode="auto">
              <a:xfrm>
                <a:off x="5867400" y="5715000"/>
                <a:ext cx="16002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ea typeface="黑体" pitchFamily="49" charset="-122"/>
                  </a:rPr>
                  <a:t>发/接</a:t>
                </a:r>
              </a:p>
            </p:txBody>
          </p:sp>
          <p:sp>
            <p:nvSpPr>
              <p:cNvPr id="19473" name="Text Box 26"/>
              <p:cNvSpPr txBox="1">
                <a:spLocks noChangeArrowheads="1"/>
              </p:cNvSpPr>
              <p:nvPr/>
            </p:nvSpPr>
            <p:spPr bwMode="auto">
              <a:xfrm>
                <a:off x="7543800" y="5715000"/>
                <a:ext cx="16002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ea typeface="黑体" pitchFamily="49" charset="-122"/>
                  </a:rPr>
                  <a:t>接/发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/>
      <p:bldP spid="17418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0" y="44450"/>
            <a:ext cx="9144000" cy="6480175"/>
            <a:chOff x="0" y="-125"/>
            <a:chExt cx="5760" cy="4711"/>
          </a:xfrm>
        </p:grpSpPr>
        <p:sp>
          <p:nvSpPr>
            <p:cNvPr id="20483" name="Text Box 2"/>
            <p:cNvSpPr txBox="1">
              <a:spLocks noChangeArrowheads="1"/>
            </p:cNvSpPr>
            <p:nvPr/>
          </p:nvSpPr>
          <p:spPr bwMode="auto">
            <a:xfrm>
              <a:off x="1440" y="528"/>
              <a:ext cx="3120" cy="36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主设备获得总线控制权</a:t>
              </a:r>
            </a:p>
          </p:txBody>
        </p:sp>
        <p:sp>
          <p:nvSpPr>
            <p:cNvPr id="20484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2064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● 操作流程：</a:t>
              </a:r>
            </a:p>
          </p:txBody>
        </p:sp>
        <p:sp>
          <p:nvSpPr>
            <p:cNvPr id="20485" name="Line 4"/>
            <p:cNvSpPr>
              <a:spLocks noChangeShapeType="1"/>
            </p:cNvSpPr>
            <p:nvPr/>
          </p:nvSpPr>
          <p:spPr bwMode="auto">
            <a:xfrm>
              <a:off x="3024" y="913"/>
              <a:ext cx="0" cy="28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3120" cy="36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  主设备询问从设备</a:t>
              </a: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1392" y="2976"/>
              <a:ext cx="3120" cy="36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主设备发送/接收数据</a:t>
              </a: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1392" y="3648"/>
              <a:ext cx="3120" cy="36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主设备释放总线控制权</a:t>
              </a:r>
            </a:p>
          </p:txBody>
        </p:sp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>
              <a:off x="1632" y="1872"/>
              <a:ext cx="2736" cy="816"/>
            </a:xfrm>
            <a:prstGeom prst="flowChartDecision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776" y="2112"/>
              <a:ext cx="25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  从设备准备好？</a:t>
              </a: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3024" y="1584"/>
              <a:ext cx="0" cy="28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3024" y="2688"/>
              <a:ext cx="0" cy="2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3024" y="3360"/>
              <a:ext cx="0" cy="28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4368" y="2256"/>
              <a:ext cx="96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V="1">
              <a:off x="5328" y="1056"/>
              <a:ext cx="0" cy="1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3024" y="1056"/>
              <a:ext cx="230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3168" y="2598"/>
              <a:ext cx="48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Y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560" y="1920"/>
              <a:ext cx="480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N</a:t>
              </a:r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flipV="1">
              <a:off x="2784" y="288"/>
              <a:ext cx="62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789" y="-125"/>
              <a:ext cx="297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主设备输出端与总线连接</a:t>
              </a: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2744" y="4161"/>
              <a:ext cx="3016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主设备输出端与总线断开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2640" y="4032"/>
              <a:ext cx="43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14600" y="990600"/>
            <a:ext cx="66294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时间安排紧凑、合理。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但控制复杂。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83820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③优缺点：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2057400"/>
            <a:ext cx="327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④应用场合：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0" y="2286000"/>
            <a:ext cx="9144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          用于异步总线操作(各挂接部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件速度差异大，传送时间不确定，传送距离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较远)。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381000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3.同步方式的变化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152400" y="1219200"/>
            <a:ext cx="9144000" cy="2098675"/>
            <a:chOff x="152400" y="1219200"/>
            <a:chExt cx="9144000" cy="2098675"/>
          </a:xfrm>
        </p:grpSpPr>
        <p:sp>
          <p:nvSpPr>
            <p:cNvPr id="22537" name="Text Box 3"/>
            <p:cNvSpPr txBox="1">
              <a:spLocks noChangeArrowheads="1"/>
            </p:cNvSpPr>
            <p:nvPr/>
          </p:nvSpPr>
          <p:spPr bwMode="auto">
            <a:xfrm>
              <a:off x="152400" y="2133600"/>
              <a:ext cx="91440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指令周期长度可变，时钟周期长度不变。</a:t>
              </a:r>
            </a:p>
          </p:txBody>
        </p:sp>
        <p:sp>
          <p:nvSpPr>
            <p:cNvPr id="22538" name="Text Box 4"/>
            <p:cNvSpPr txBox="1">
              <a:spLocks noChangeArrowheads="1"/>
            </p:cNvSpPr>
            <p:nvPr/>
          </p:nvSpPr>
          <p:spPr bwMode="auto">
            <a:xfrm>
              <a:off x="152400" y="2895600"/>
              <a:ext cx="77724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可用计数器指示时钟周期数的变化。</a:t>
              </a:r>
            </a:p>
          </p:txBody>
        </p:sp>
        <p:sp>
          <p:nvSpPr>
            <p:cNvPr id="22539" name="Text Box 5"/>
            <p:cNvSpPr txBox="1">
              <a:spLocks noChangeArrowheads="1"/>
            </p:cNvSpPr>
            <p:nvPr/>
          </p:nvSpPr>
          <p:spPr bwMode="auto">
            <a:xfrm>
              <a:off x="152400" y="1219200"/>
              <a:ext cx="7467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①不同指令安排不同时钟周期数</a:t>
              </a:r>
            </a:p>
          </p:txBody>
        </p:sp>
      </p:grpSp>
      <p:grpSp>
        <p:nvGrpSpPr>
          <p:cNvPr id="3" name="组 2"/>
          <p:cNvGrpSpPr>
            <a:grpSpLocks/>
          </p:cNvGrpSpPr>
          <p:nvPr/>
        </p:nvGrpSpPr>
        <p:grpSpPr bwMode="auto">
          <a:xfrm>
            <a:off x="152400" y="3551238"/>
            <a:ext cx="9829800" cy="2281237"/>
            <a:chOff x="152400" y="3551238"/>
            <a:chExt cx="9829800" cy="2281237"/>
          </a:xfrm>
        </p:grpSpPr>
        <p:sp>
          <p:nvSpPr>
            <p:cNvPr id="22533" name="Text Box 6"/>
            <p:cNvSpPr txBox="1">
              <a:spLocks noChangeArrowheads="1"/>
            </p:cNvSpPr>
            <p:nvPr/>
          </p:nvSpPr>
          <p:spPr bwMode="auto">
            <a:xfrm>
              <a:off x="152400" y="3551238"/>
              <a:ext cx="7467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②总线周期中插入延长周期</a:t>
              </a:r>
            </a:p>
          </p:txBody>
        </p:sp>
        <p:sp>
          <p:nvSpPr>
            <p:cNvPr id="22534" name="Line 7"/>
            <p:cNvSpPr>
              <a:spLocks noChangeShapeType="1"/>
            </p:cNvSpPr>
            <p:nvPr/>
          </p:nvSpPr>
          <p:spPr bwMode="auto">
            <a:xfrm flipH="1">
              <a:off x="1143000" y="4084638"/>
              <a:ext cx="609600" cy="304800"/>
            </a:xfrm>
            <a:prstGeom prst="line">
              <a:avLst/>
            </a:prstGeom>
            <a:noFill/>
            <a:ln w="5715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Text Box 8"/>
            <p:cNvSpPr txBox="1">
              <a:spLocks noChangeArrowheads="1"/>
            </p:cNvSpPr>
            <p:nvPr/>
          </p:nvSpPr>
          <p:spPr bwMode="auto">
            <a:xfrm>
              <a:off x="152400" y="4267200"/>
              <a:ext cx="9829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经总线传送一次数据所用的时间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(送地址、读/写)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22536" name="Text Box 9"/>
            <p:cNvSpPr txBox="1">
              <a:spLocks noChangeArrowheads="1"/>
            </p:cNvSpPr>
            <p:nvPr/>
          </p:nvSpPr>
          <p:spPr bwMode="auto">
            <a:xfrm>
              <a:off x="228600" y="5410200"/>
              <a:ext cx="8763000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总线周期长度可变，时钟周期长度不变。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6000" y="3124200"/>
            <a:ext cx="2971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总线周期(</a:t>
            </a:r>
            <a:r>
              <a:rPr lang="zh-CN" altLang="en-US" sz="2800" b="1">
                <a:ea typeface="黑体" pitchFamily="49" charset="-122"/>
              </a:rPr>
              <a:t>4</a:t>
            </a:r>
            <a:r>
              <a:rPr lang="en-US" altLang="zh-CN" sz="2800" b="1">
                <a:ea typeface="黑体" pitchFamily="49" charset="-122"/>
              </a:rPr>
              <a:t>T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6858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例.一个总线周期包含4个时钟周期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371600"/>
            <a:ext cx="5867400" cy="1600200"/>
            <a:chOff x="144" y="864"/>
            <a:chExt cx="3696" cy="1008"/>
          </a:xfrm>
        </p:grpSpPr>
        <p:sp>
          <p:nvSpPr>
            <p:cNvPr id="23641" name="Line 5"/>
            <p:cNvSpPr>
              <a:spLocks noChangeShapeType="1"/>
            </p:cNvSpPr>
            <p:nvPr/>
          </p:nvSpPr>
          <p:spPr bwMode="auto">
            <a:xfrm>
              <a:off x="1008" y="1536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200"/>
              <a:ext cx="3024" cy="288"/>
              <a:chOff x="624" y="3552"/>
              <a:chExt cx="3024" cy="288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2367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7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7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2366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2366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23658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5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0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657" name="Line 27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43" name="Text Box 28"/>
            <p:cNvSpPr txBox="1">
              <a:spLocks noChangeArrowheads="1"/>
            </p:cNvSpPr>
            <p:nvPr/>
          </p:nvSpPr>
          <p:spPr bwMode="auto">
            <a:xfrm>
              <a:off x="144" y="120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时钟</a:t>
              </a:r>
            </a:p>
          </p:txBody>
        </p:sp>
        <p:sp>
          <p:nvSpPr>
            <p:cNvPr id="23644" name="Line 29"/>
            <p:cNvSpPr>
              <a:spLocks noChangeShapeType="1"/>
            </p:cNvSpPr>
            <p:nvPr/>
          </p:nvSpPr>
          <p:spPr bwMode="auto">
            <a:xfrm>
              <a:off x="816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5" name="Line 30"/>
            <p:cNvSpPr>
              <a:spLocks noChangeShapeType="1"/>
            </p:cNvSpPr>
            <p:nvPr/>
          </p:nvSpPr>
          <p:spPr bwMode="auto">
            <a:xfrm>
              <a:off x="1488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6" name="Line 31"/>
            <p:cNvSpPr>
              <a:spLocks noChangeShapeType="1"/>
            </p:cNvSpPr>
            <p:nvPr/>
          </p:nvSpPr>
          <p:spPr bwMode="auto">
            <a:xfrm>
              <a:off x="2160" y="960"/>
              <a:ext cx="0" cy="5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7" name="Line 32"/>
            <p:cNvSpPr>
              <a:spLocks noChangeShapeType="1"/>
            </p:cNvSpPr>
            <p:nvPr/>
          </p:nvSpPr>
          <p:spPr bwMode="auto">
            <a:xfrm>
              <a:off x="2832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8" name="Line 33"/>
            <p:cNvSpPr>
              <a:spLocks noChangeShapeType="1"/>
            </p:cNvSpPr>
            <p:nvPr/>
          </p:nvSpPr>
          <p:spPr bwMode="auto">
            <a:xfrm>
              <a:off x="3504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9" name="Text Box 34"/>
            <p:cNvSpPr txBox="1">
              <a:spLocks noChangeArrowheads="1"/>
            </p:cNvSpPr>
            <p:nvPr/>
          </p:nvSpPr>
          <p:spPr bwMode="auto">
            <a:xfrm>
              <a:off x="960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T1</a:t>
              </a:r>
            </a:p>
          </p:txBody>
        </p:sp>
        <p:sp>
          <p:nvSpPr>
            <p:cNvPr id="23650" name="Text Box 35"/>
            <p:cNvSpPr txBox="1">
              <a:spLocks noChangeArrowheads="1"/>
            </p:cNvSpPr>
            <p:nvPr/>
          </p:nvSpPr>
          <p:spPr bwMode="auto">
            <a:xfrm>
              <a:off x="2352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T3</a:t>
              </a:r>
            </a:p>
          </p:txBody>
        </p:sp>
        <p:sp>
          <p:nvSpPr>
            <p:cNvPr id="23651" name="Text Box 36"/>
            <p:cNvSpPr txBox="1">
              <a:spLocks noChangeArrowheads="1"/>
            </p:cNvSpPr>
            <p:nvPr/>
          </p:nvSpPr>
          <p:spPr bwMode="auto">
            <a:xfrm>
              <a:off x="1632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T2</a:t>
              </a:r>
            </a:p>
          </p:txBody>
        </p:sp>
        <p:sp>
          <p:nvSpPr>
            <p:cNvPr id="23652" name="Text Box 37"/>
            <p:cNvSpPr txBox="1">
              <a:spLocks noChangeArrowheads="1"/>
            </p:cNvSpPr>
            <p:nvPr/>
          </p:nvSpPr>
          <p:spPr bwMode="auto">
            <a:xfrm>
              <a:off x="3024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T4</a:t>
              </a:r>
            </a:p>
          </p:txBody>
        </p:sp>
      </p:grp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295400" y="243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送地址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2667000" y="243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读/写数据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4419600" y="243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  结束</a:t>
            </a:r>
          </a:p>
        </p:txBody>
      </p:sp>
      <p:sp>
        <p:nvSpPr>
          <p:cNvPr id="21545" name="Line 41"/>
          <p:cNvSpPr>
            <a:spLocks noChangeShapeType="1"/>
          </p:cNvSpPr>
          <p:nvPr/>
        </p:nvSpPr>
        <p:spPr bwMode="auto">
          <a:xfrm>
            <a:off x="1371600" y="3276600"/>
            <a:ext cx="9144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4648200" y="3276600"/>
            <a:ext cx="9144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400800" y="28194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同步方式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228600" y="3810000"/>
            <a:ext cx="5867400" cy="1600200"/>
            <a:chOff x="144" y="864"/>
            <a:chExt cx="3696" cy="1008"/>
          </a:xfrm>
        </p:grpSpPr>
        <p:sp>
          <p:nvSpPr>
            <p:cNvPr id="23608" name="Line 45"/>
            <p:cNvSpPr>
              <a:spLocks noChangeShapeType="1"/>
            </p:cNvSpPr>
            <p:nvPr/>
          </p:nvSpPr>
          <p:spPr bwMode="auto">
            <a:xfrm>
              <a:off x="1008" y="1536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816" y="1200"/>
              <a:ext cx="3024" cy="288"/>
              <a:chOff x="624" y="3552"/>
              <a:chExt cx="3024" cy="288"/>
            </a:xfrm>
          </p:grpSpPr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2363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40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2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2363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5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57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2362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0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32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62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2362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624" name="Line 67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10" name="Text Box 68"/>
            <p:cNvSpPr txBox="1">
              <a:spLocks noChangeArrowheads="1"/>
            </p:cNvSpPr>
            <p:nvPr/>
          </p:nvSpPr>
          <p:spPr bwMode="auto">
            <a:xfrm>
              <a:off x="144" y="120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时钟</a:t>
              </a:r>
            </a:p>
          </p:txBody>
        </p:sp>
        <p:sp>
          <p:nvSpPr>
            <p:cNvPr id="23611" name="Line 69"/>
            <p:cNvSpPr>
              <a:spLocks noChangeShapeType="1"/>
            </p:cNvSpPr>
            <p:nvPr/>
          </p:nvSpPr>
          <p:spPr bwMode="auto">
            <a:xfrm>
              <a:off x="816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Line 70"/>
            <p:cNvSpPr>
              <a:spLocks noChangeShapeType="1"/>
            </p:cNvSpPr>
            <p:nvPr/>
          </p:nvSpPr>
          <p:spPr bwMode="auto">
            <a:xfrm>
              <a:off x="1488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71"/>
            <p:cNvSpPr>
              <a:spLocks noChangeShapeType="1"/>
            </p:cNvSpPr>
            <p:nvPr/>
          </p:nvSpPr>
          <p:spPr bwMode="auto">
            <a:xfrm>
              <a:off x="2160" y="960"/>
              <a:ext cx="0" cy="57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4" name="Line 72"/>
            <p:cNvSpPr>
              <a:spLocks noChangeShapeType="1"/>
            </p:cNvSpPr>
            <p:nvPr/>
          </p:nvSpPr>
          <p:spPr bwMode="auto">
            <a:xfrm>
              <a:off x="2832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5" name="Line 73"/>
            <p:cNvSpPr>
              <a:spLocks noChangeShapeType="1"/>
            </p:cNvSpPr>
            <p:nvPr/>
          </p:nvSpPr>
          <p:spPr bwMode="auto">
            <a:xfrm>
              <a:off x="3504" y="960"/>
              <a:ext cx="0" cy="9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Text Box 74"/>
            <p:cNvSpPr txBox="1">
              <a:spLocks noChangeArrowheads="1"/>
            </p:cNvSpPr>
            <p:nvPr/>
          </p:nvSpPr>
          <p:spPr bwMode="auto">
            <a:xfrm>
              <a:off x="960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T1</a:t>
              </a:r>
            </a:p>
          </p:txBody>
        </p:sp>
        <p:sp>
          <p:nvSpPr>
            <p:cNvPr id="23617" name="Text Box 75"/>
            <p:cNvSpPr txBox="1">
              <a:spLocks noChangeArrowheads="1"/>
            </p:cNvSpPr>
            <p:nvPr/>
          </p:nvSpPr>
          <p:spPr bwMode="auto">
            <a:xfrm>
              <a:off x="2352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T3</a:t>
              </a:r>
            </a:p>
          </p:txBody>
        </p:sp>
        <p:sp>
          <p:nvSpPr>
            <p:cNvPr id="23618" name="Text Box 76"/>
            <p:cNvSpPr txBox="1">
              <a:spLocks noChangeArrowheads="1"/>
            </p:cNvSpPr>
            <p:nvPr/>
          </p:nvSpPr>
          <p:spPr bwMode="auto">
            <a:xfrm>
              <a:off x="1632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T2</a:t>
              </a:r>
            </a:p>
          </p:txBody>
        </p:sp>
        <p:sp>
          <p:nvSpPr>
            <p:cNvPr id="23619" name="Text Box 77"/>
            <p:cNvSpPr txBox="1">
              <a:spLocks noChangeArrowheads="1"/>
            </p:cNvSpPr>
            <p:nvPr/>
          </p:nvSpPr>
          <p:spPr bwMode="auto">
            <a:xfrm>
              <a:off x="3024" y="864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T4</a:t>
              </a:r>
            </a:p>
          </p:txBody>
        </p:sp>
      </p:grpSp>
      <p:sp>
        <p:nvSpPr>
          <p:cNvPr id="23564" name="Line 78"/>
          <p:cNvSpPr>
            <a:spLocks noChangeShapeType="1"/>
          </p:cNvSpPr>
          <p:nvPr/>
        </p:nvSpPr>
        <p:spPr bwMode="auto">
          <a:xfrm>
            <a:off x="1905000" y="6324600"/>
            <a:ext cx="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3" name="Line 79"/>
          <p:cNvSpPr>
            <a:spLocks noChangeShapeType="1"/>
          </p:cNvSpPr>
          <p:nvPr/>
        </p:nvSpPr>
        <p:spPr bwMode="auto">
          <a:xfrm>
            <a:off x="6705600" y="3962400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4495800" y="3810000"/>
            <a:ext cx="1600200" cy="990600"/>
            <a:chOff x="3024" y="3312"/>
            <a:chExt cx="1008" cy="624"/>
          </a:xfrm>
        </p:grpSpPr>
        <p:grpSp>
          <p:nvGrpSpPr>
            <p:cNvPr id="15" name="Group 81"/>
            <p:cNvGrpSpPr>
              <a:grpSpLocks/>
            </p:cNvGrpSpPr>
            <p:nvPr/>
          </p:nvGrpSpPr>
          <p:grpSpPr bwMode="auto">
            <a:xfrm>
              <a:off x="3024" y="3648"/>
              <a:ext cx="672" cy="288"/>
              <a:chOff x="624" y="3552"/>
              <a:chExt cx="672" cy="288"/>
            </a:xfrm>
          </p:grpSpPr>
          <p:sp>
            <p:nvSpPr>
              <p:cNvPr id="23604" name="Line 82"/>
              <p:cNvSpPr>
                <a:spLocks noChangeShapeType="1"/>
              </p:cNvSpPr>
              <p:nvPr/>
            </p:nvSpPr>
            <p:spPr bwMode="auto">
              <a:xfrm flipH="1">
                <a:off x="624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5" name="Line 83"/>
              <p:cNvSpPr>
                <a:spLocks noChangeShapeType="1"/>
              </p:cNvSpPr>
              <p:nvPr/>
            </p:nvSpPr>
            <p:spPr bwMode="auto">
              <a:xfrm flipV="1">
                <a:off x="960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6" name="Line 84"/>
              <p:cNvSpPr>
                <a:spLocks noChangeShapeType="1"/>
              </p:cNvSpPr>
              <p:nvPr/>
            </p:nvSpPr>
            <p:spPr bwMode="auto">
              <a:xfrm flipH="1">
                <a:off x="960" y="355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7" name="Line 85"/>
              <p:cNvSpPr>
                <a:spLocks noChangeShapeType="1"/>
              </p:cNvSpPr>
              <p:nvPr/>
            </p:nvSpPr>
            <p:spPr bwMode="auto">
              <a:xfrm flipV="1">
                <a:off x="1296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02" name="Line 86"/>
            <p:cNvSpPr>
              <a:spLocks noChangeShapeType="1"/>
            </p:cNvSpPr>
            <p:nvPr/>
          </p:nvSpPr>
          <p:spPr bwMode="auto">
            <a:xfrm flipH="1">
              <a:off x="3696" y="3936"/>
              <a:ext cx="33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Text Box 87"/>
            <p:cNvSpPr txBox="1">
              <a:spLocks noChangeArrowheads="1"/>
            </p:cNvSpPr>
            <p:nvPr/>
          </p:nvSpPr>
          <p:spPr bwMode="auto">
            <a:xfrm>
              <a:off x="3216" y="3312"/>
              <a:ext cx="624" cy="335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T4</a:t>
              </a:r>
            </a:p>
          </p:txBody>
        </p:sp>
      </p:grpSp>
      <p:grpSp>
        <p:nvGrpSpPr>
          <p:cNvPr id="16" name="Group 88"/>
          <p:cNvGrpSpPr>
            <a:grpSpLocks/>
          </p:cNvGrpSpPr>
          <p:nvPr/>
        </p:nvGrpSpPr>
        <p:grpSpPr bwMode="auto">
          <a:xfrm>
            <a:off x="5638800" y="3810000"/>
            <a:ext cx="1600200" cy="990600"/>
            <a:chOff x="3024" y="3312"/>
            <a:chExt cx="1008" cy="624"/>
          </a:xfrm>
        </p:grpSpPr>
        <p:grpSp>
          <p:nvGrpSpPr>
            <p:cNvPr id="17" name="Group 89"/>
            <p:cNvGrpSpPr>
              <a:grpSpLocks/>
            </p:cNvGrpSpPr>
            <p:nvPr/>
          </p:nvGrpSpPr>
          <p:grpSpPr bwMode="auto">
            <a:xfrm>
              <a:off x="3024" y="3648"/>
              <a:ext cx="672" cy="288"/>
              <a:chOff x="624" y="3552"/>
              <a:chExt cx="672" cy="288"/>
            </a:xfrm>
          </p:grpSpPr>
          <p:sp>
            <p:nvSpPr>
              <p:cNvPr id="23597" name="Line 90"/>
              <p:cNvSpPr>
                <a:spLocks noChangeShapeType="1"/>
              </p:cNvSpPr>
              <p:nvPr/>
            </p:nvSpPr>
            <p:spPr bwMode="auto">
              <a:xfrm flipH="1">
                <a:off x="624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8" name="Line 91"/>
              <p:cNvSpPr>
                <a:spLocks noChangeShapeType="1"/>
              </p:cNvSpPr>
              <p:nvPr/>
            </p:nvSpPr>
            <p:spPr bwMode="auto">
              <a:xfrm flipV="1">
                <a:off x="960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9" name="Line 92"/>
              <p:cNvSpPr>
                <a:spLocks noChangeShapeType="1"/>
              </p:cNvSpPr>
              <p:nvPr/>
            </p:nvSpPr>
            <p:spPr bwMode="auto">
              <a:xfrm flipH="1">
                <a:off x="960" y="355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00" name="Line 93"/>
              <p:cNvSpPr>
                <a:spLocks noChangeShapeType="1"/>
              </p:cNvSpPr>
              <p:nvPr/>
            </p:nvSpPr>
            <p:spPr bwMode="auto">
              <a:xfrm flipV="1">
                <a:off x="1296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95" name="Line 94"/>
            <p:cNvSpPr>
              <a:spLocks noChangeShapeType="1"/>
            </p:cNvSpPr>
            <p:nvPr/>
          </p:nvSpPr>
          <p:spPr bwMode="auto">
            <a:xfrm flipH="1">
              <a:off x="3696" y="393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6" name="Text Box 95"/>
            <p:cNvSpPr txBox="1">
              <a:spLocks noChangeArrowheads="1"/>
            </p:cNvSpPr>
            <p:nvPr/>
          </p:nvSpPr>
          <p:spPr bwMode="auto">
            <a:xfrm>
              <a:off x="3216" y="331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T4</a:t>
              </a:r>
            </a:p>
          </p:txBody>
        </p:sp>
      </p:grpSp>
      <p:grpSp>
        <p:nvGrpSpPr>
          <p:cNvPr id="18" name="Group 96"/>
          <p:cNvGrpSpPr>
            <a:grpSpLocks/>
          </p:cNvGrpSpPr>
          <p:nvPr/>
        </p:nvGrpSpPr>
        <p:grpSpPr bwMode="auto">
          <a:xfrm>
            <a:off x="4495800" y="3810000"/>
            <a:ext cx="1600200" cy="990600"/>
            <a:chOff x="3024" y="3312"/>
            <a:chExt cx="1008" cy="624"/>
          </a:xfrm>
        </p:grpSpPr>
        <p:grpSp>
          <p:nvGrpSpPr>
            <p:cNvPr id="19" name="Group 97"/>
            <p:cNvGrpSpPr>
              <a:grpSpLocks/>
            </p:cNvGrpSpPr>
            <p:nvPr/>
          </p:nvGrpSpPr>
          <p:grpSpPr bwMode="auto">
            <a:xfrm>
              <a:off x="3024" y="3648"/>
              <a:ext cx="672" cy="288"/>
              <a:chOff x="624" y="3552"/>
              <a:chExt cx="672" cy="288"/>
            </a:xfrm>
          </p:grpSpPr>
          <p:sp>
            <p:nvSpPr>
              <p:cNvPr id="23590" name="Line 98"/>
              <p:cNvSpPr>
                <a:spLocks noChangeShapeType="1"/>
              </p:cNvSpPr>
              <p:nvPr/>
            </p:nvSpPr>
            <p:spPr bwMode="auto">
              <a:xfrm flipH="1">
                <a:off x="624" y="384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1" name="Line 99"/>
              <p:cNvSpPr>
                <a:spLocks noChangeShapeType="1"/>
              </p:cNvSpPr>
              <p:nvPr/>
            </p:nvSpPr>
            <p:spPr bwMode="auto">
              <a:xfrm flipV="1">
                <a:off x="960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2" name="Line 100"/>
              <p:cNvSpPr>
                <a:spLocks noChangeShapeType="1"/>
              </p:cNvSpPr>
              <p:nvPr/>
            </p:nvSpPr>
            <p:spPr bwMode="auto">
              <a:xfrm flipH="1">
                <a:off x="960" y="355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93" name="Line 101"/>
              <p:cNvSpPr>
                <a:spLocks noChangeShapeType="1"/>
              </p:cNvSpPr>
              <p:nvPr/>
            </p:nvSpPr>
            <p:spPr bwMode="auto">
              <a:xfrm flipV="1">
                <a:off x="1296" y="3552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8" name="Line 102"/>
            <p:cNvSpPr>
              <a:spLocks noChangeShapeType="1"/>
            </p:cNvSpPr>
            <p:nvPr/>
          </p:nvSpPr>
          <p:spPr bwMode="auto">
            <a:xfrm flipH="1">
              <a:off x="3696" y="393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Text Box 103"/>
            <p:cNvSpPr txBox="1">
              <a:spLocks noChangeArrowheads="1"/>
            </p:cNvSpPr>
            <p:nvPr/>
          </p:nvSpPr>
          <p:spPr bwMode="auto">
            <a:xfrm>
              <a:off x="3216" y="331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Tw</a:t>
              </a:r>
            </a:p>
          </p:txBody>
        </p:sp>
      </p:grpSp>
      <p:sp>
        <p:nvSpPr>
          <p:cNvPr id="21608" name="Text Box 104"/>
          <p:cNvSpPr txBox="1">
            <a:spLocks noChangeArrowheads="1"/>
          </p:cNvSpPr>
          <p:nvPr/>
        </p:nvSpPr>
        <p:spPr bwMode="auto">
          <a:xfrm>
            <a:off x="1295400" y="4953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送地址</a:t>
            </a:r>
          </a:p>
        </p:txBody>
      </p:sp>
      <p:sp>
        <p:nvSpPr>
          <p:cNvPr id="21609" name="Text Box 105"/>
          <p:cNvSpPr txBox="1">
            <a:spLocks noChangeArrowheads="1"/>
          </p:cNvSpPr>
          <p:nvPr/>
        </p:nvSpPr>
        <p:spPr bwMode="auto">
          <a:xfrm>
            <a:off x="3200400" y="4953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读/写数据</a:t>
            </a:r>
          </a:p>
        </p:txBody>
      </p:sp>
      <p:sp>
        <p:nvSpPr>
          <p:cNvPr id="21610" name="Text Box 106"/>
          <p:cNvSpPr txBox="1">
            <a:spLocks noChangeArrowheads="1"/>
          </p:cNvSpPr>
          <p:nvPr/>
        </p:nvSpPr>
        <p:spPr bwMode="auto">
          <a:xfrm>
            <a:off x="5486400" y="4876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  结束</a:t>
            </a:r>
          </a:p>
        </p:txBody>
      </p:sp>
      <p:sp>
        <p:nvSpPr>
          <p:cNvPr id="21611" name="Text Box 107"/>
          <p:cNvSpPr txBox="1">
            <a:spLocks noChangeArrowheads="1"/>
          </p:cNvSpPr>
          <p:nvPr/>
        </p:nvSpPr>
        <p:spPr bwMode="auto">
          <a:xfrm>
            <a:off x="2362200" y="5638800"/>
            <a:ext cx="29718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总线周期(</a:t>
            </a:r>
            <a:r>
              <a:rPr lang="zh-CN" altLang="en-US" sz="2800" b="1">
                <a:ea typeface="黑体" pitchFamily="49" charset="-122"/>
              </a:rPr>
              <a:t>5</a:t>
            </a:r>
            <a:r>
              <a:rPr lang="en-US" altLang="zh-CN" sz="2800" b="1">
                <a:ea typeface="黑体" pitchFamily="49" charset="-122"/>
              </a:rPr>
              <a:t>T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1612" name="Line 108"/>
          <p:cNvSpPr>
            <a:spLocks noChangeShapeType="1"/>
          </p:cNvSpPr>
          <p:nvPr/>
        </p:nvSpPr>
        <p:spPr bwMode="auto">
          <a:xfrm>
            <a:off x="1371600" y="5791200"/>
            <a:ext cx="9144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3" name="Line 109"/>
          <p:cNvSpPr>
            <a:spLocks noChangeShapeType="1"/>
          </p:cNvSpPr>
          <p:nvPr/>
        </p:nvSpPr>
        <p:spPr bwMode="auto">
          <a:xfrm flipV="1">
            <a:off x="4876800" y="5791200"/>
            <a:ext cx="18288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4" name="Text Box 110"/>
          <p:cNvSpPr txBox="1">
            <a:spLocks noChangeArrowheads="1"/>
          </p:cNvSpPr>
          <p:nvPr/>
        </p:nvSpPr>
        <p:spPr bwMode="auto">
          <a:xfrm>
            <a:off x="6400800" y="594360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扩展同步方式</a:t>
            </a:r>
          </a:p>
        </p:txBody>
      </p:sp>
      <p:sp>
        <p:nvSpPr>
          <p:cNvPr id="21615" name="Line 111"/>
          <p:cNvSpPr>
            <a:spLocks noChangeShapeType="1"/>
          </p:cNvSpPr>
          <p:nvPr/>
        </p:nvSpPr>
        <p:spPr bwMode="auto">
          <a:xfrm>
            <a:off x="12954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6" name="Line 112"/>
          <p:cNvSpPr>
            <a:spLocks noChangeShapeType="1"/>
          </p:cNvSpPr>
          <p:nvPr/>
        </p:nvSpPr>
        <p:spPr bwMode="auto">
          <a:xfrm>
            <a:off x="23622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7" name="Line 113"/>
          <p:cNvSpPr>
            <a:spLocks noChangeShapeType="1"/>
          </p:cNvSpPr>
          <p:nvPr/>
        </p:nvSpPr>
        <p:spPr bwMode="auto">
          <a:xfrm>
            <a:off x="34290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8" name="Line 114"/>
          <p:cNvSpPr>
            <a:spLocks noChangeShapeType="1"/>
          </p:cNvSpPr>
          <p:nvPr/>
        </p:nvSpPr>
        <p:spPr bwMode="auto">
          <a:xfrm>
            <a:off x="44958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19" name="Line 115"/>
          <p:cNvSpPr>
            <a:spLocks noChangeShapeType="1"/>
          </p:cNvSpPr>
          <p:nvPr/>
        </p:nvSpPr>
        <p:spPr bwMode="auto">
          <a:xfrm>
            <a:off x="5562600" y="15240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0" name="Line 116"/>
          <p:cNvSpPr>
            <a:spLocks noChangeShapeType="1"/>
          </p:cNvSpPr>
          <p:nvPr/>
        </p:nvSpPr>
        <p:spPr bwMode="auto">
          <a:xfrm>
            <a:off x="12954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1" name="Line 117"/>
          <p:cNvSpPr>
            <a:spLocks noChangeShapeType="1"/>
          </p:cNvSpPr>
          <p:nvPr/>
        </p:nvSpPr>
        <p:spPr bwMode="auto">
          <a:xfrm>
            <a:off x="23622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2" name="Line 118"/>
          <p:cNvSpPr>
            <a:spLocks noChangeShapeType="1"/>
          </p:cNvSpPr>
          <p:nvPr/>
        </p:nvSpPr>
        <p:spPr bwMode="auto">
          <a:xfrm>
            <a:off x="34290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3" name="Line 119"/>
          <p:cNvSpPr>
            <a:spLocks noChangeShapeType="1"/>
          </p:cNvSpPr>
          <p:nvPr/>
        </p:nvSpPr>
        <p:spPr bwMode="auto">
          <a:xfrm>
            <a:off x="44958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4" name="Line 120"/>
          <p:cNvSpPr>
            <a:spLocks noChangeShapeType="1"/>
          </p:cNvSpPr>
          <p:nvPr/>
        </p:nvSpPr>
        <p:spPr bwMode="auto">
          <a:xfrm>
            <a:off x="55626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25" name="Line 121"/>
          <p:cNvSpPr>
            <a:spLocks noChangeShapeType="1"/>
          </p:cNvSpPr>
          <p:nvPr/>
        </p:nvSpPr>
        <p:spPr bwMode="auto">
          <a:xfrm>
            <a:off x="6705600" y="3962400"/>
            <a:ext cx="0" cy="14478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2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  <p:bldP spid="21507" grpId="0" autoUpdateAnimBg="0"/>
      <p:bldP spid="21542" grpId="0" build="p" autoUpdateAnimBg="0"/>
      <p:bldP spid="21543" grpId="0" build="p" autoUpdateAnimBg="0"/>
      <p:bldP spid="21544" grpId="0" build="p" autoUpdateAnimBg="0"/>
      <p:bldP spid="21545" grpId="0" animBg="1"/>
      <p:bldP spid="21546" grpId="0" animBg="1"/>
      <p:bldP spid="21547" grpId="0" build="p" autoUpdateAnimBg="0"/>
      <p:bldP spid="21583" grpId="0" animBg="1"/>
      <p:bldP spid="21608" grpId="0" build="p" autoUpdateAnimBg="0"/>
      <p:bldP spid="21609" grpId="0" build="p" autoUpdateAnimBg="0"/>
      <p:bldP spid="21610" grpId="0" build="p" autoUpdateAnimBg="0"/>
      <p:bldP spid="21611" grpId="0" build="p" autoUpdateAnimBg="0"/>
      <p:bldP spid="21612" grpId="0" animBg="1"/>
      <p:bldP spid="21613" grpId="0" animBg="1"/>
      <p:bldP spid="21614" grpId="0" build="p" autoUpdateAnimBg="0"/>
      <p:bldP spid="21615" grpId="0" animBg="1"/>
      <p:bldP spid="21616" grpId="0" animBg="1"/>
      <p:bldP spid="21617" grpId="0" animBg="1"/>
      <p:bldP spid="21618" grpId="0" animBg="1"/>
      <p:bldP spid="21619" grpId="0" animBg="1"/>
      <p:bldP spid="21620" grpId="0" animBg="1"/>
      <p:bldP spid="21621" grpId="0" animBg="1"/>
      <p:bldP spid="21622" grpId="0" animBg="1"/>
      <p:bldP spid="21623" grpId="0" animBg="1"/>
      <p:bldP spid="21624" grpId="0" animBg="1"/>
      <p:bldP spid="2162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563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③同步方式引入异步应答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838200"/>
            <a:ext cx="94488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   以固定时钟周期作为时序基础，引入异步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方式中的应答思想。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19050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例.8088最大模式，用一根总线请求/应答线实现总线权的转移。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0" y="3200400"/>
            <a:ext cx="9372600" cy="3398838"/>
            <a:chOff x="0" y="3200400"/>
            <a:chExt cx="9372600" cy="3398838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828800" y="4953000"/>
              <a:ext cx="21336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设备请求总线权</a:t>
              </a: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0" y="4191000"/>
              <a:ext cx="14478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请求/应答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371600" y="4343400"/>
              <a:ext cx="7162800" cy="533400"/>
              <a:chOff x="1104" y="2304"/>
              <a:chExt cx="4512" cy="336"/>
            </a:xfrm>
          </p:grpSpPr>
          <p:sp>
            <p:nvSpPr>
              <p:cNvPr id="24602" name="Line 11"/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Line 12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4" name="Line 13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Line 14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Line 15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7" name="Line 16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17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9" name="Line 1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3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0" name="Line 19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3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1" name="Line 20"/>
              <p:cNvSpPr>
                <a:spLocks noChangeShapeType="1"/>
              </p:cNvSpPr>
              <p:nvPr/>
            </p:nvSpPr>
            <p:spPr bwMode="auto">
              <a:xfrm>
                <a:off x="4560" y="2640"/>
                <a:ext cx="38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2" name="Line 21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3" name="Line 22"/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4" name="Line 23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85" name="Text Box 24"/>
            <p:cNvSpPr txBox="1">
              <a:spLocks noChangeArrowheads="1"/>
            </p:cNvSpPr>
            <p:nvPr/>
          </p:nvSpPr>
          <p:spPr bwMode="auto">
            <a:xfrm>
              <a:off x="1295400" y="3200400"/>
              <a:ext cx="1981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使用总线</a:t>
              </a:r>
            </a:p>
          </p:txBody>
        </p:sp>
        <p:sp>
          <p:nvSpPr>
            <p:cNvPr id="24586" name="Text Box 25"/>
            <p:cNvSpPr txBox="1">
              <a:spLocks noChangeArrowheads="1"/>
            </p:cNvSpPr>
            <p:nvPr/>
          </p:nvSpPr>
          <p:spPr bwMode="auto">
            <a:xfrm>
              <a:off x="3124200" y="3200400"/>
              <a:ext cx="1981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使用总线</a:t>
              </a:r>
            </a:p>
          </p:txBody>
        </p:sp>
        <p:sp>
          <p:nvSpPr>
            <p:cNvPr id="24587" name="Text Box 26"/>
            <p:cNvSpPr txBox="1">
              <a:spLocks noChangeArrowheads="1"/>
            </p:cNvSpPr>
            <p:nvPr/>
          </p:nvSpPr>
          <p:spPr bwMode="auto">
            <a:xfrm>
              <a:off x="7391400" y="3200400"/>
              <a:ext cx="1981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使用总线</a:t>
              </a:r>
            </a:p>
          </p:txBody>
        </p:sp>
        <p:sp>
          <p:nvSpPr>
            <p:cNvPr id="24588" name="Text Box 27"/>
            <p:cNvSpPr txBox="1">
              <a:spLocks noChangeArrowheads="1"/>
            </p:cNvSpPr>
            <p:nvPr/>
          </p:nvSpPr>
          <p:spPr bwMode="auto">
            <a:xfrm>
              <a:off x="5181600" y="3200400"/>
              <a:ext cx="19812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设备使用总线</a:t>
              </a:r>
            </a:p>
          </p:txBody>
        </p:sp>
        <p:sp>
          <p:nvSpPr>
            <p:cNvPr id="24589" name="Text Box 28"/>
            <p:cNvSpPr txBox="1">
              <a:spLocks noChangeArrowheads="1"/>
            </p:cNvSpPr>
            <p:nvPr/>
          </p:nvSpPr>
          <p:spPr bwMode="auto">
            <a:xfrm>
              <a:off x="2743200" y="6019800"/>
              <a:ext cx="13716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</a:t>
              </a:r>
            </a:p>
          </p:txBody>
        </p:sp>
        <p:sp>
          <p:nvSpPr>
            <p:cNvPr id="24590" name="Text Box 29"/>
            <p:cNvSpPr txBox="1">
              <a:spLocks noChangeArrowheads="1"/>
            </p:cNvSpPr>
            <p:nvPr/>
          </p:nvSpPr>
          <p:spPr bwMode="auto">
            <a:xfrm>
              <a:off x="5257800" y="6019800"/>
              <a:ext cx="13716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</a:t>
              </a:r>
            </a:p>
          </p:txBody>
        </p:sp>
        <p:sp>
          <p:nvSpPr>
            <p:cNvPr id="24591" name="Text Box 30"/>
            <p:cNvSpPr txBox="1">
              <a:spLocks noChangeArrowheads="1"/>
            </p:cNvSpPr>
            <p:nvPr/>
          </p:nvSpPr>
          <p:spPr bwMode="auto">
            <a:xfrm>
              <a:off x="1524000" y="6019800"/>
              <a:ext cx="1066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24592" name="Line 31"/>
            <p:cNvSpPr>
              <a:spLocks noChangeShapeType="1"/>
            </p:cNvSpPr>
            <p:nvPr/>
          </p:nvSpPr>
          <p:spPr bwMode="auto">
            <a:xfrm flipH="1">
              <a:off x="2286000" y="63246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Text Box 32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2819400" cy="82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响应，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总线权交设备</a:t>
              </a:r>
            </a:p>
          </p:txBody>
        </p:sp>
        <p:sp>
          <p:nvSpPr>
            <p:cNvPr id="24594" name="Text Box 33"/>
            <p:cNvSpPr txBox="1">
              <a:spLocks noChangeArrowheads="1"/>
            </p:cNvSpPr>
            <p:nvPr/>
          </p:nvSpPr>
          <p:spPr bwMode="auto">
            <a:xfrm>
              <a:off x="4038600" y="6019800"/>
              <a:ext cx="1066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24595" name="Line 34"/>
            <p:cNvSpPr>
              <a:spLocks noChangeShapeType="1"/>
            </p:cNvSpPr>
            <p:nvPr/>
          </p:nvSpPr>
          <p:spPr bwMode="auto">
            <a:xfrm flipH="1">
              <a:off x="4876800" y="63246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Text Box 35"/>
            <p:cNvSpPr txBox="1">
              <a:spLocks noChangeArrowheads="1"/>
            </p:cNvSpPr>
            <p:nvPr/>
          </p:nvSpPr>
          <p:spPr bwMode="auto">
            <a:xfrm>
              <a:off x="6629400" y="4953000"/>
              <a:ext cx="21336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设备释放总线权</a:t>
              </a:r>
            </a:p>
          </p:txBody>
        </p:sp>
        <p:sp>
          <p:nvSpPr>
            <p:cNvPr id="24597" name="Text Box 36"/>
            <p:cNvSpPr txBox="1">
              <a:spLocks noChangeArrowheads="1"/>
            </p:cNvSpPr>
            <p:nvPr/>
          </p:nvSpPr>
          <p:spPr bwMode="auto">
            <a:xfrm>
              <a:off x="6629400" y="6019800"/>
              <a:ext cx="1066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</a:p>
          </p:txBody>
        </p:sp>
        <p:sp>
          <p:nvSpPr>
            <p:cNvPr id="24598" name="Text Box 37"/>
            <p:cNvSpPr txBox="1">
              <a:spLocks noChangeArrowheads="1"/>
            </p:cNvSpPr>
            <p:nvPr/>
          </p:nvSpPr>
          <p:spPr bwMode="auto">
            <a:xfrm>
              <a:off x="7772400" y="6019800"/>
              <a:ext cx="13716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设备</a:t>
              </a:r>
            </a:p>
          </p:txBody>
        </p:sp>
        <p:sp>
          <p:nvSpPr>
            <p:cNvPr id="24599" name="Line 38"/>
            <p:cNvSpPr>
              <a:spLocks noChangeShapeType="1"/>
            </p:cNvSpPr>
            <p:nvPr/>
          </p:nvSpPr>
          <p:spPr bwMode="auto">
            <a:xfrm flipH="1">
              <a:off x="7391400" y="63246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Text Box 39"/>
            <p:cNvSpPr txBox="1">
              <a:spLocks noChangeArrowheads="1"/>
            </p:cNvSpPr>
            <p:nvPr/>
          </p:nvSpPr>
          <p:spPr bwMode="auto">
            <a:xfrm>
              <a:off x="3124200" y="4343400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若干时钟</a:t>
              </a:r>
            </a:p>
          </p:txBody>
        </p:sp>
        <p:sp>
          <p:nvSpPr>
            <p:cNvPr id="24601" name="Text Box 40"/>
            <p:cNvSpPr txBox="1">
              <a:spLocks noChangeArrowheads="1"/>
            </p:cNvSpPr>
            <p:nvPr/>
          </p:nvSpPr>
          <p:spPr bwMode="auto">
            <a:xfrm>
              <a:off x="5334000" y="4343400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若干时钟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215900" y="-20638"/>
            <a:ext cx="7164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二、组合逻辑</a:t>
            </a:r>
            <a:r>
              <a:rPr lang="zh-CN" altLang="en-US" sz="36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控制器的时序系统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34925" y="1700213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）工作周期划分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01700" y="2279650"/>
            <a:ext cx="2374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取指周期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FT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708400" y="3287713"/>
            <a:ext cx="350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用于指令正常执行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928688" y="2938463"/>
            <a:ext cx="2016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源周期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ST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900113" y="3573463"/>
            <a:ext cx="2303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900113" y="4221163"/>
            <a:ext cx="2232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执行周期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ET</a:t>
            </a:r>
          </a:p>
        </p:txBody>
      </p:sp>
      <p:sp>
        <p:nvSpPr>
          <p:cNvPr id="33824" name="AutoShape 32"/>
          <p:cNvSpPr>
            <a:spLocks/>
          </p:cNvSpPr>
          <p:nvPr/>
        </p:nvSpPr>
        <p:spPr bwMode="auto">
          <a:xfrm>
            <a:off x="3492500" y="2625725"/>
            <a:ext cx="215900" cy="1944688"/>
          </a:xfrm>
          <a:prstGeom prst="rightBrace">
            <a:avLst>
              <a:gd name="adj1" fmla="val 75061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893763" y="4795838"/>
            <a:ext cx="2447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中断周期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IT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942975" y="5368925"/>
            <a:ext cx="2592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DMAT</a:t>
            </a:r>
          </a:p>
        </p:txBody>
      </p:sp>
      <p:sp>
        <p:nvSpPr>
          <p:cNvPr id="33827" name="AutoShape 35"/>
          <p:cNvSpPr>
            <a:spLocks/>
          </p:cNvSpPr>
          <p:nvPr/>
        </p:nvSpPr>
        <p:spPr bwMode="auto">
          <a:xfrm>
            <a:off x="3419475" y="4870450"/>
            <a:ext cx="295275" cy="1006475"/>
          </a:xfrm>
          <a:prstGeom prst="rightBrace">
            <a:avLst>
              <a:gd name="adj1" fmla="val 28405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3714750" y="5083175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传送控制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195263" y="692150"/>
            <a:ext cx="89487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/>
              <a:t>依靠不同的时间标志</a:t>
            </a:r>
            <a:r>
              <a:rPr lang="en-US" altLang="zh-CN" sz="3200" b="1"/>
              <a:t>,</a:t>
            </a:r>
            <a:r>
              <a:rPr lang="zh-CN" altLang="en-US" sz="3200" b="1"/>
              <a:t>让</a:t>
            </a:r>
            <a:r>
              <a:rPr lang="en-US" altLang="zh-CN" sz="3200" b="1"/>
              <a:t>CPU</a:t>
            </a:r>
            <a:r>
              <a:rPr lang="zh-CN" altLang="en-US" sz="3200" b="1"/>
              <a:t>分步工作</a:t>
            </a:r>
            <a:r>
              <a:rPr lang="en-US" altLang="zh-CN" sz="3200" b="1"/>
              <a:t>,</a:t>
            </a:r>
            <a:r>
              <a:rPr lang="zh-CN" altLang="en-US" sz="3200" b="1"/>
              <a:t>通常采用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工作周期</a:t>
            </a:r>
            <a:r>
              <a:rPr lang="zh-CN" altLang="en-US" sz="3200" b="1"/>
              <a:t>、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时钟周期</a:t>
            </a:r>
            <a:r>
              <a:rPr lang="zh-CN" altLang="en-US" sz="3200" b="1"/>
              <a:t>和</a:t>
            </a: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工作脉冲</a:t>
            </a:r>
            <a:r>
              <a:rPr lang="zh-CN" altLang="en-US" sz="3200" b="1"/>
              <a:t>三级时序。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34925" y="6018213"/>
            <a:ext cx="8751888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问题：运行中，是否必须知道当前处于的周期？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5" grpId="0" autoUpdateAnimBg="0"/>
      <p:bldP spid="33816" grpId="0" autoUpdateAnimBg="0"/>
      <p:bldP spid="33817" grpId="0"/>
      <p:bldP spid="33818" grpId="0" autoUpdateAnimBg="0"/>
      <p:bldP spid="33821" grpId="0" autoUpdateAnimBg="0"/>
      <p:bldP spid="33822" grpId="0" autoUpdateAnimBg="0"/>
      <p:bldP spid="33823" grpId="0" autoUpdateAnimBg="0"/>
      <p:bldP spid="33824" grpId="0" animBg="1"/>
      <p:bldP spid="33825" grpId="0" autoUpdateAnimBg="0"/>
      <p:bldP spid="33826" grpId="0" autoUpdateAnimBg="0"/>
      <p:bldP spid="33827" grpId="0" animBg="1"/>
      <p:bldP spid="33828" grpId="0" autoUpdateAnimBg="0"/>
      <p:bldP spid="33834" grpId="0"/>
      <p:bldP spid="33835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6513" y="11588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方法：设置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个触发器分别作为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周期的状态标志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165" name="AutoShape 5"/>
          <p:cNvSpPr>
            <a:spLocks/>
          </p:cNvSpPr>
          <p:nvPr/>
        </p:nvSpPr>
        <p:spPr bwMode="auto">
          <a:xfrm>
            <a:off x="458788" y="10382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684213" y="765175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工作周期开始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84213" y="1412875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工作周期结束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34925" y="2205038"/>
            <a:ext cx="9109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在整个指令周期中，任何时候必须、且只能有一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个工作周期状态标志为</a:t>
            </a:r>
            <a:r>
              <a:rPr lang="zh-CN" altLang="en-US" sz="3200" b="1">
                <a:ea typeface="黑体" pitchFamily="49" charset="-122"/>
              </a:rPr>
              <a:t>“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ea typeface="黑体" pitchFamily="49" charset="-122"/>
              </a:rPr>
              <a:t>”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nimBg="1"/>
      <p:bldP spid="92166" grpId="0" autoUpdateAnimBg="0"/>
      <p:bldP spid="92167" grpId="0" autoUpdateAnimBg="0"/>
      <p:bldP spid="92168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0" y="26035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）取指周期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(FT)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904875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取出指令并译码，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172200" y="874713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公共操作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810000" y="904875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修改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0" y="1717675"/>
            <a:ext cx="9144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取指结束时，按操作码和寻址方式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(R/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寻址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转相应工作周期。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0" y="3779838"/>
            <a:ext cx="9144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按寻址方式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寻址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形成源地址，从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取出源操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作数，暂存于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699125" y="1209675"/>
            <a:ext cx="457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0" y="2913063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）源周期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(ST)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  <p:bldP spid="34822" grpId="0" autoUpdateAnimBg="0"/>
      <p:bldP spid="34824" grpId="0" autoUpdateAnimBg="0"/>
      <p:bldP spid="34831" grpId="0" autoUpdateAnimBg="0"/>
      <p:bldP spid="34833" grpId="0" build="p" autoUpdateAnimBg="0"/>
      <p:bldP spid="34836" grpId="0" animBg="1"/>
      <p:bldP spid="34837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0" y="211138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）目的周期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(DT)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0" y="2955925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）执行周期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(ET)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0" y="1116013"/>
            <a:ext cx="9144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按寻址方式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寻址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形成目的地址，或从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取出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目的操作数，暂存于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0" y="3843338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按操作码完成相应操作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传送、运算、取转移地址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送入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、返回地址压栈保存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后续指令地址送入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190" grpId="0" build="p" autoUpdateAnimBg="0"/>
      <p:bldP spid="931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304800"/>
            <a:ext cx="830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（2）单组内总线、集成寄存器结构</a:t>
            </a:r>
          </a:p>
        </p:txBody>
      </p:sp>
      <p:grpSp>
        <p:nvGrpSpPr>
          <p:cNvPr id="16388" name="Group 30"/>
          <p:cNvGrpSpPr>
            <a:grpSpLocks/>
          </p:cNvGrpSpPr>
          <p:nvPr/>
        </p:nvGrpSpPr>
        <p:grpSpPr bwMode="auto">
          <a:xfrm>
            <a:off x="1371600" y="1295400"/>
            <a:ext cx="5715000" cy="4481513"/>
            <a:chOff x="864" y="816"/>
            <a:chExt cx="3600" cy="2823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1434" y="1104"/>
              <a:ext cx="816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移位器</a:t>
              </a:r>
            </a:p>
          </p:txBody>
        </p:sp>
        <p:sp>
          <p:nvSpPr>
            <p:cNvPr id="16390" name="Rectangle 5"/>
            <p:cNvSpPr>
              <a:spLocks noChangeArrowheads="1"/>
            </p:cNvSpPr>
            <p:nvPr/>
          </p:nvSpPr>
          <p:spPr bwMode="auto">
            <a:xfrm>
              <a:off x="3744" y="110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R0</a:t>
              </a:r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3744" y="139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R2</a:t>
              </a:r>
            </a:p>
          </p:txBody>
        </p:sp>
        <p:sp>
          <p:nvSpPr>
            <p:cNvPr id="16392" name="Rectangle 7"/>
            <p:cNvSpPr>
              <a:spLocks noChangeArrowheads="1"/>
            </p:cNvSpPr>
            <p:nvPr/>
          </p:nvSpPr>
          <p:spPr bwMode="auto">
            <a:xfrm>
              <a:off x="1392" y="1728"/>
              <a:ext cx="96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>
                  <a:solidFill>
                    <a:schemeClr val="bg1"/>
                  </a:solidFill>
                </a:rPr>
                <a:t>ALU</a:t>
              </a:r>
            </a:p>
          </p:txBody>
        </p:sp>
        <p:sp>
          <p:nvSpPr>
            <p:cNvPr id="16393" name="Rectangle 8"/>
            <p:cNvSpPr>
              <a:spLocks noChangeArrowheads="1"/>
            </p:cNvSpPr>
            <p:nvPr/>
          </p:nvSpPr>
          <p:spPr bwMode="auto">
            <a:xfrm>
              <a:off x="864" y="2448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暂存器</a:t>
              </a:r>
              <a:r>
                <a:rPr kumimoji="0" lang="en-US" altLang="zh-CN" sz="2800" b="1"/>
                <a:t>C</a:t>
              </a:r>
            </a:p>
          </p:txBody>
        </p:sp>
        <p:sp>
          <p:nvSpPr>
            <p:cNvPr id="16394" name="Rectangle 9"/>
            <p:cNvSpPr>
              <a:spLocks noChangeArrowheads="1"/>
            </p:cNvSpPr>
            <p:nvPr/>
          </p:nvSpPr>
          <p:spPr bwMode="auto">
            <a:xfrm>
              <a:off x="1920" y="2448"/>
              <a:ext cx="96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/>
                <a:t>暂存器</a:t>
              </a:r>
              <a:r>
                <a:rPr kumimoji="0" lang="en-US" altLang="zh-CN" sz="2800" b="1"/>
                <a:t>D</a:t>
              </a: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 flipV="1">
              <a:off x="1344" y="273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V="1">
              <a:off x="1824" y="13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1845" y="8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824" y="81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6"/>
            <p:cNvSpPr>
              <a:spLocks noChangeShapeType="1"/>
            </p:cNvSpPr>
            <p:nvPr/>
          </p:nvSpPr>
          <p:spPr bwMode="auto">
            <a:xfrm>
              <a:off x="3264" y="816"/>
              <a:ext cx="0" cy="24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8"/>
            <p:cNvSpPr>
              <a:spLocks noChangeShapeType="1"/>
            </p:cNvSpPr>
            <p:nvPr/>
          </p:nvSpPr>
          <p:spPr bwMode="auto">
            <a:xfrm>
              <a:off x="4080" y="2256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9"/>
            <p:cNvSpPr>
              <a:spLocks noChangeShapeType="1"/>
            </p:cNvSpPr>
            <p:nvPr/>
          </p:nvSpPr>
          <p:spPr bwMode="auto">
            <a:xfrm flipV="1">
              <a:off x="1536" y="21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20"/>
            <p:cNvSpPr>
              <a:spLocks noChangeShapeType="1"/>
            </p:cNvSpPr>
            <p:nvPr/>
          </p:nvSpPr>
          <p:spPr bwMode="auto">
            <a:xfrm flipV="1">
              <a:off x="2208" y="21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Text Box 21"/>
            <p:cNvSpPr txBox="1">
              <a:spLocks noChangeArrowheads="1"/>
            </p:cNvSpPr>
            <p:nvPr/>
          </p:nvSpPr>
          <p:spPr bwMode="auto">
            <a:xfrm>
              <a:off x="2448" y="3312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rgbClr val="FDFBFB"/>
                  </a:solidFill>
                </a:rPr>
                <a:t>内总线</a:t>
              </a:r>
            </a:p>
          </p:txBody>
        </p:sp>
        <p:sp>
          <p:nvSpPr>
            <p:cNvPr id="16404" name="Line 24"/>
            <p:cNvSpPr>
              <a:spLocks noChangeShapeType="1"/>
            </p:cNvSpPr>
            <p:nvPr/>
          </p:nvSpPr>
          <p:spPr bwMode="auto">
            <a:xfrm flipV="1">
              <a:off x="2448" y="273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Rectangle 25"/>
            <p:cNvSpPr>
              <a:spLocks noChangeArrowheads="1"/>
            </p:cNvSpPr>
            <p:nvPr/>
          </p:nvSpPr>
          <p:spPr bwMode="auto">
            <a:xfrm>
              <a:off x="3744" y="168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…</a:t>
              </a:r>
            </a:p>
          </p:txBody>
        </p:sp>
        <p:sp>
          <p:nvSpPr>
            <p:cNvPr id="16406" name="Rectangle 26"/>
            <p:cNvSpPr>
              <a:spLocks noChangeArrowheads="1"/>
            </p:cNvSpPr>
            <p:nvPr/>
          </p:nvSpPr>
          <p:spPr bwMode="auto">
            <a:xfrm>
              <a:off x="3744" y="1968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b="1"/>
                <a:t>Rn</a:t>
              </a:r>
            </a:p>
          </p:txBody>
        </p:sp>
        <p:sp>
          <p:nvSpPr>
            <p:cNvPr id="16407" name="Line 27"/>
            <p:cNvSpPr>
              <a:spLocks noChangeShapeType="1"/>
            </p:cNvSpPr>
            <p:nvPr/>
          </p:nvSpPr>
          <p:spPr bwMode="auto">
            <a:xfrm>
              <a:off x="912" y="3282"/>
              <a:ext cx="355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0" y="2032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）中断周期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(IT)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1412875"/>
            <a:ext cx="1021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关中断、保存断点和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PSW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、转服务程序入口。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0" y="908050"/>
            <a:ext cx="97536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IT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响应中断请求后，到执行中断服务程序前。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0" y="2770188"/>
            <a:ext cx="411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(DMAT)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0" y="34290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DMAT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响应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请求后，到完成一次数据传送的时间。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0" y="4505325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控制器接管总线权，控制数据直传。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5580063" y="5141913"/>
            <a:ext cx="720725" cy="6477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5580063" y="5862638"/>
            <a:ext cx="2066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由硬件完成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8" grpId="0" autoUpdateAnimBg="0"/>
      <p:bldP spid="35851" grpId="0" autoUpdateAnimBg="0"/>
      <p:bldP spid="35856" grpId="0" autoUpdateAnimBg="0"/>
      <p:bldP spid="35857" grpId="0" autoUpdateAnimBg="0"/>
      <p:bldP spid="35864" grpId="0" animBg="1"/>
      <p:bldP spid="35865" grpId="0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0" y="1265238"/>
            <a:ext cx="403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）时钟周期时间：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62000" y="2060575"/>
            <a:ext cx="83820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一次从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读出，并经数据通路传送的操作；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或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一次数据通路传送操作；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或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一次向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写入的操作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-228600" y="401638"/>
            <a:ext cx="57912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）时钟周期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节拍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endParaRPr lang="en-US" altLang="zh-CN" sz="3200" b="1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581400" y="1265238"/>
            <a:ext cx="167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微秒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105400" y="1265238"/>
            <a:ext cx="403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完成一步操作：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17" name="AutoShape 9"/>
          <p:cNvSpPr>
            <a:spLocks/>
          </p:cNvSpPr>
          <p:nvPr/>
        </p:nvSpPr>
        <p:spPr bwMode="auto">
          <a:xfrm>
            <a:off x="609600" y="1989138"/>
            <a:ext cx="146050" cy="2087562"/>
          </a:xfrm>
          <a:prstGeom prst="leftBrace">
            <a:avLst>
              <a:gd name="adj1" fmla="val 119112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0" y="4564063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模型机以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访存时间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作为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一步操作时间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0" y="5229225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设置一个总线周期的长度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等于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一个时钟周期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，可根据需要扩展。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9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build="p" autoUpdateAnimBg="0"/>
      <p:bldP spid="94214" grpId="0" autoUpdateAnimBg="0"/>
      <p:bldP spid="94215" grpId="0" build="p" autoUpdateAnimBg="0"/>
      <p:bldP spid="94216" grpId="0" autoUpdateAnimBg="0"/>
      <p:bldP spid="94217" grpId="0" animBg="1"/>
      <p:bldP spid="94218" grpId="0" autoUpdateAnimBg="0"/>
      <p:bldP spid="94219" grpId="0" build="p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0" y="257175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）时钟周期数：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462463" y="1131888"/>
            <a:ext cx="4876800" cy="2043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每个工作周期第一拍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T=0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每开始一个新节拍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计数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工作周期结束时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清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971800" y="257175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一个工作周期中的时钟数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可变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79388" y="1841500"/>
            <a:ext cx="4140200" cy="5794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计数器</a:t>
            </a:r>
            <a:r>
              <a:rPr lang="en-US" altLang="zh-CN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控制节拍数</a:t>
            </a:r>
          </a:p>
        </p:txBody>
      </p:sp>
      <p:sp>
        <p:nvSpPr>
          <p:cNvPr id="36879" name="AutoShape 15"/>
          <p:cNvSpPr>
            <a:spLocks/>
          </p:cNvSpPr>
          <p:nvPr/>
        </p:nvSpPr>
        <p:spPr bwMode="auto">
          <a:xfrm>
            <a:off x="4252913" y="1417638"/>
            <a:ext cx="174625" cy="1579562"/>
          </a:xfrm>
          <a:prstGeom prst="leftBrace">
            <a:avLst>
              <a:gd name="adj1" fmla="val 75379"/>
              <a:gd name="adj2" fmla="val 50000"/>
            </a:avLst>
          </a:prstGeom>
          <a:noFill/>
          <a:ln w="28575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0" y="3857625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将计数值译码，可产生节拍电位。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72" grpId="0" build="p" autoUpdateAnimBg="0"/>
      <p:bldP spid="36877" grpId="0" autoUpdateAnimBg="0"/>
      <p:bldP spid="36878" grpId="0" autoUpdateAnimBg="0"/>
      <p:bldP spid="36879" grpId="0" animBg="1"/>
      <p:bldP spid="36914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0" y="1120775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每个时钟周期结束时设置一个脉冲。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-228600" y="333375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）工作脉冲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36800" y="2554288"/>
            <a:ext cx="3886200" cy="381000"/>
            <a:chOff x="1200" y="2256"/>
            <a:chExt cx="2448" cy="240"/>
          </a:xfrm>
        </p:grpSpPr>
        <p:sp>
          <p:nvSpPr>
            <p:cNvPr id="32791" name="Line 7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Line 8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9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10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11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36800" y="3163888"/>
            <a:ext cx="3886200" cy="381000"/>
            <a:chOff x="1200" y="2640"/>
            <a:chExt cx="2448" cy="240"/>
          </a:xfrm>
        </p:grpSpPr>
        <p:sp>
          <p:nvSpPr>
            <p:cNvPr id="32786" name="Line 13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4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15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16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17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50" name="Line 18"/>
          <p:cNvSpPr>
            <a:spLocks noChangeShapeType="1"/>
          </p:cNvSpPr>
          <p:nvPr/>
        </p:nvSpPr>
        <p:spPr bwMode="auto">
          <a:xfrm>
            <a:off x="4699000" y="2782888"/>
            <a:ext cx="7620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3937000" y="24923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1µS</a:t>
            </a:r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098800" y="2782888"/>
            <a:ext cx="7620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346075" y="262255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时钟周期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T</a:t>
            </a: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323850" y="32639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工作脉冲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P</a:t>
            </a:r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5461000" y="3011488"/>
            <a:ext cx="0" cy="228600"/>
          </a:xfrm>
          <a:prstGeom prst="line">
            <a:avLst/>
          </a:prstGeom>
          <a:noFill/>
          <a:ln w="12700" cap="rnd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flipH="1">
            <a:off x="4318000" y="3316288"/>
            <a:ext cx="685800" cy="4572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2565400" y="3776663"/>
            <a:ext cx="236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打入寄存器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503863" y="3316288"/>
            <a:ext cx="685800" cy="4572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5765800" y="3765550"/>
            <a:ext cx="2743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ea typeface="黑体" pitchFamily="49" charset="-122"/>
              </a:rPr>
              <a:t>进行时序转换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5148263" y="4365625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（周期状态设置</a:t>
            </a:r>
            <a:r>
              <a:rPr lang="en-US" altLang="zh-CN" sz="3200" b="1">
                <a:ea typeface="黑体" pitchFamily="49" charset="-122"/>
              </a:rPr>
              <a:t>/</a:t>
            </a:r>
            <a:r>
              <a:rPr lang="zh-CN" altLang="en-US" sz="3200" b="1">
                <a:ea typeface="黑体" pitchFamily="49" charset="-122"/>
              </a:rPr>
              <a:t>清除</a:t>
            </a:r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5453063" y="4852988"/>
            <a:ext cx="388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时钟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>
                <a:ea typeface="黑体" pitchFamily="49" charset="-122"/>
              </a:rPr>
              <a:t>计数</a:t>
            </a:r>
            <a:r>
              <a:rPr lang="en-US" altLang="zh-CN" sz="3200" b="1">
                <a:ea typeface="黑体" pitchFamily="49" charset="-122"/>
              </a:rPr>
              <a:t>/</a:t>
            </a:r>
            <a:r>
              <a:rPr lang="zh-CN" altLang="en-US" sz="3200" b="1">
                <a:ea typeface="黑体" pitchFamily="49" charset="-122"/>
              </a:rPr>
              <a:t>清除）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5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  <p:bldP spid="95237" grpId="0" autoUpdateAnimBg="0"/>
      <p:bldP spid="95250" grpId="0" animBg="1"/>
      <p:bldP spid="95251" grpId="0" build="p" autoUpdateAnimBg="0"/>
      <p:bldP spid="95252" grpId="0" animBg="1"/>
      <p:bldP spid="95253" grpId="0" autoUpdateAnimBg="0"/>
      <p:bldP spid="95254" grpId="0" autoUpdateAnimBg="0"/>
      <p:bldP spid="95255" grpId="0" animBg="1"/>
      <p:bldP spid="95256" grpId="0" animBg="1"/>
      <p:bldP spid="95257" grpId="0" build="p" autoUpdateAnimBg="0" advAuto="0"/>
      <p:bldP spid="95258" grpId="0" animBg="1"/>
      <p:bldP spid="95259" grpId="0" build="p" autoUpdateAnimBg="0" advAuto="0"/>
      <p:bldP spid="95260" grpId="0" autoUpdateAnimBg="0"/>
      <p:bldP spid="95261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2.CPU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控制流程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3716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827338" y="139382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双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3352800" y="215900"/>
            <a:ext cx="0" cy="609600"/>
          </a:xfrm>
          <a:prstGeom prst="line">
            <a:avLst/>
          </a:prstGeom>
          <a:noFill/>
          <a:ln w="38100" cap="sq">
            <a:solidFill>
              <a:schemeClr val="fol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348038" y="1311275"/>
            <a:ext cx="6350" cy="6048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1524000" y="1895475"/>
            <a:ext cx="3886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1042988" y="1397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单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4946650" y="1382713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转</a:t>
            </a:r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 flipH="1">
            <a:off x="3352800" y="1844675"/>
            <a:ext cx="0" cy="3651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341688" y="1397000"/>
            <a:ext cx="914400" cy="519113"/>
            <a:chOff x="3470" y="1842"/>
            <a:chExt cx="576" cy="327"/>
          </a:xfrm>
        </p:grpSpPr>
        <p:sp>
          <p:nvSpPr>
            <p:cNvPr id="33841" name="Text Box 27"/>
            <p:cNvSpPr txBox="1">
              <a:spLocks noChangeArrowheads="1"/>
            </p:cNvSpPr>
            <p:nvPr/>
          </p:nvSpPr>
          <p:spPr bwMode="auto">
            <a:xfrm>
              <a:off x="3470" y="184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SR</a:t>
              </a:r>
            </a:p>
          </p:txBody>
        </p:sp>
        <p:sp>
          <p:nvSpPr>
            <p:cNvPr id="33842" name="Line 28"/>
            <p:cNvSpPr>
              <a:spLocks noChangeShapeType="1"/>
            </p:cNvSpPr>
            <p:nvPr/>
          </p:nvSpPr>
          <p:spPr bwMode="auto">
            <a:xfrm>
              <a:off x="3527" y="1908"/>
              <a:ext cx="240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2514600" y="2209800"/>
            <a:ext cx="16764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</a:t>
            </a:r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 flipH="1">
            <a:off x="3352800" y="2708275"/>
            <a:ext cx="0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2501900" y="3213100"/>
            <a:ext cx="16764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2514600" y="4013200"/>
            <a:ext cx="16764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</a:t>
            </a:r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H="1">
            <a:off x="3352800" y="36957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H="1">
            <a:off x="3352800" y="44958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2514600" y="5791200"/>
            <a:ext cx="1676400" cy="428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宋体" pitchFamily="2" charset="-122"/>
              </a:rPr>
              <a:t>DMAT</a:t>
            </a:r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 flipH="1">
            <a:off x="3352800" y="54864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>
            <a:off x="4495800" y="5149850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4" name="AutoShape 46"/>
          <p:cNvSpPr>
            <a:spLocks noChangeArrowheads="1"/>
          </p:cNvSpPr>
          <p:nvPr/>
        </p:nvSpPr>
        <p:spPr bwMode="auto">
          <a:xfrm>
            <a:off x="2133600" y="4800600"/>
            <a:ext cx="2438400" cy="685800"/>
          </a:xfrm>
          <a:prstGeom prst="flowChartDecision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2514600" y="491966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宋体" pitchFamily="2" charset="-122"/>
              </a:rPr>
              <a:t>DMA</a:t>
            </a:r>
            <a:r>
              <a:rPr lang="zh-CN" altLang="en-US" b="1">
                <a:solidFill>
                  <a:srgbClr val="FFFF00"/>
                </a:solidFill>
                <a:latin typeface="宋体" pitchFamily="2" charset="-122"/>
              </a:rPr>
              <a:t>请求？</a:t>
            </a: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4876800" y="5257800"/>
            <a:ext cx="2438400" cy="685800"/>
            <a:chOff x="3072" y="3312"/>
            <a:chExt cx="1536" cy="432"/>
          </a:xfrm>
        </p:grpSpPr>
        <p:sp>
          <p:nvSpPr>
            <p:cNvPr id="33839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  <a:latin typeface="宋体" pitchFamily="2" charset="-122"/>
                </a:rPr>
                <a:t>中断请求</a:t>
              </a:r>
              <a:r>
                <a:rPr lang="zh-CN" altLang="en-US" b="1">
                  <a:solidFill>
                    <a:srgbClr val="FFFF00"/>
                  </a:solidFill>
                  <a:latin typeface="黑体" pitchFamily="49" charset="-122"/>
                </a:rPr>
                <a:t>？</a:t>
              </a:r>
            </a:p>
          </p:txBody>
        </p:sp>
      </p:grpSp>
      <p:sp>
        <p:nvSpPr>
          <p:cNvPr id="37939" name="Line 51"/>
          <p:cNvSpPr>
            <a:spLocks noChangeShapeType="1"/>
          </p:cNvSpPr>
          <p:nvPr/>
        </p:nvSpPr>
        <p:spPr bwMode="auto">
          <a:xfrm flipH="1">
            <a:off x="6096000" y="514985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5248275" y="6172200"/>
            <a:ext cx="1676400" cy="4714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IT</a:t>
            </a:r>
          </a:p>
        </p:txBody>
      </p:sp>
      <p:sp>
        <p:nvSpPr>
          <p:cNvPr id="37941" name="Line 53"/>
          <p:cNvSpPr>
            <a:spLocks noChangeShapeType="1"/>
          </p:cNvSpPr>
          <p:nvPr/>
        </p:nvSpPr>
        <p:spPr bwMode="auto">
          <a:xfrm flipH="1">
            <a:off x="6096000" y="5943600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6096000" y="6781800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3" name="Line 55"/>
          <p:cNvSpPr>
            <a:spLocks noChangeShapeType="1"/>
          </p:cNvSpPr>
          <p:nvPr/>
        </p:nvSpPr>
        <p:spPr bwMode="auto">
          <a:xfrm flipH="1" flipV="1">
            <a:off x="6096000" y="66294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4" name="Line 56"/>
          <p:cNvSpPr>
            <a:spLocks noChangeShapeType="1"/>
          </p:cNvSpPr>
          <p:nvPr/>
        </p:nvSpPr>
        <p:spPr bwMode="auto">
          <a:xfrm flipH="1">
            <a:off x="3352800" y="624840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1295400" y="6553200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6" name="Line 58"/>
          <p:cNvSpPr>
            <a:spLocks noChangeShapeType="1"/>
          </p:cNvSpPr>
          <p:nvPr/>
        </p:nvSpPr>
        <p:spPr bwMode="auto">
          <a:xfrm flipV="1">
            <a:off x="1295400" y="4648200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>
            <a:off x="1295400" y="4648200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 flipV="1">
            <a:off x="8229600" y="457200"/>
            <a:ext cx="0" cy="6324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9" name="Line 61"/>
          <p:cNvSpPr>
            <a:spLocks noChangeShapeType="1"/>
          </p:cNvSpPr>
          <p:nvPr/>
        </p:nvSpPr>
        <p:spPr bwMode="auto">
          <a:xfrm>
            <a:off x="3352800" y="457200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1" name="Line 63"/>
          <p:cNvSpPr>
            <a:spLocks noChangeShapeType="1"/>
          </p:cNvSpPr>
          <p:nvPr/>
        </p:nvSpPr>
        <p:spPr bwMode="auto">
          <a:xfrm>
            <a:off x="5410200" y="1895475"/>
            <a:ext cx="0" cy="19796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2" name="Line 64"/>
          <p:cNvSpPr>
            <a:spLocks noChangeShapeType="1"/>
          </p:cNvSpPr>
          <p:nvPr/>
        </p:nvSpPr>
        <p:spPr bwMode="auto">
          <a:xfrm>
            <a:off x="3352800" y="3886200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3" name="Line 65"/>
          <p:cNvSpPr>
            <a:spLocks noChangeShapeType="1"/>
          </p:cNvSpPr>
          <p:nvPr/>
        </p:nvSpPr>
        <p:spPr bwMode="auto">
          <a:xfrm>
            <a:off x="1524000" y="1917700"/>
            <a:ext cx="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4" name="Line 66"/>
          <p:cNvSpPr>
            <a:spLocks noChangeShapeType="1"/>
          </p:cNvSpPr>
          <p:nvPr/>
        </p:nvSpPr>
        <p:spPr bwMode="auto">
          <a:xfrm>
            <a:off x="1524000" y="2997200"/>
            <a:ext cx="1828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6" name="Text Box 68"/>
          <p:cNvSpPr txBox="1">
            <a:spLocks noChangeArrowheads="1"/>
          </p:cNvSpPr>
          <p:nvPr/>
        </p:nvSpPr>
        <p:spPr bwMode="auto">
          <a:xfrm>
            <a:off x="1500188" y="13970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a typeface="黑体" pitchFamily="49" charset="-122"/>
              </a:rPr>
              <a:t>SR</a:t>
            </a:r>
          </a:p>
        </p:txBody>
      </p:sp>
      <p:sp>
        <p:nvSpPr>
          <p:cNvPr id="37961" name="Text Box 73"/>
          <p:cNvSpPr txBox="1">
            <a:spLocks noChangeArrowheads="1"/>
          </p:cNvSpPr>
          <p:nvPr/>
        </p:nvSpPr>
        <p:spPr bwMode="auto">
          <a:xfrm>
            <a:off x="3429000" y="5334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</a:t>
            </a:r>
          </a:p>
        </p:txBody>
      </p:sp>
      <p:sp>
        <p:nvSpPr>
          <p:cNvPr id="37962" name="Text Box 74"/>
          <p:cNvSpPr txBox="1">
            <a:spLocks noChangeArrowheads="1"/>
          </p:cNvSpPr>
          <p:nvPr/>
        </p:nvSpPr>
        <p:spPr bwMode="auto">
          <a:xfrm>
            <a:off x="4495800" y="464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37963" name="Line 75"/>
          <p:cNvSpPr>
            <a:spLocks noChangeShapeType="1"/>
          </p:cNvSpPr>
          <p:nvPr/>
        </p:nvSpPr>
        <p:spPr bwMode="auto">
          <a:xfrm>
            <a:off x="7315200" y="5607050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64" name="Text Box 76"/>
          <p:cNvSpPr txBox="1">
            <a:spLocks noChangeArrowheads="1"/>
          </p:cNvSpPr>
          <p:nvPr/>
        </p:nvSpPr>
        <p:spPr bwMode="auto">
          <a:xfrm>
            <a:off x="6324600" y="5715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Y</a:t>
            </a:r>
          </a:p>
        </p:txBody>
      </p:sp>
      <p:sp>
        <p:nvSpPr>
          <p:cNvPr id="37965" name="Text Box 77"/>
          <p:cNvSpPr txBox="1">
            <a:spLocks noChangeArrowheads="1"/>
          </p:cNvSpPr>
          <p:nvPr/>
        </p:nvSpPr>
        <p:spPr bwMode="auto">
          <a:xfrm>
            <a:off x="7239000" y="5038725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37970" name="Text Box 82"/>
          <p:cNvSpPr txBox="1">
            <a:spLocks noChangeArrowheads="1"/>
          </p:cNvSpPr>
          <p:nvPr/>
        </p:nvSpPr>
        <p:spPr bwMode="auto">
          <a:xfrm>
            <a:off x="4140200" y="620713"/>
            <a:ext cx="3756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源操作数非寄存器寻址</a:t>
            </a:r>
          </a:p>
        </p:txBody>
      </p:sp>
      <p:sp>
        <p:nvSpPr>
          <p:cNvPr id="37971" name="Line 83"/>
          <p:cNvSpPr>
            <a:spLocks noChangeShapeType="1"/>
          </p:cNvSpPr>
          <p:nvPr/>
        </p:nvSpPr>
        <p:spPr bwMode="auto">
          <a:xfrm flipH="1">
            <a:off x="3851275" y="1185863"/>
            <a:ext cx="720725" cy="442912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3" grpId="0" animBg="1" autoUpdateAnimBg="0"/>
      <p:bldP spid="37894" grpId="0" autoUpdateAnimBg="0"/>
      <p:bldP spid="37908" grpId="0" animBg="1"/>
      <p:bldP spid="37909" grpId="0" animBg="1"/>
      <p:bldP spid="37910" grpId="0" animBg="1"/>
      <p:bldP spid="37911" grpId="0" autoUpdateAnimBg="0"/>
      <p:bldP spid="37912" grpId="0" autoUpdateAnimBg="0"/>
      <p:bldP spid="37913" grpId="0" animBg="1"/>
      <p:bldP spid="37918" grpId="0" animBg="1" autoUpdateAnimBg="0"/>
      <p:bldP spid="37922" grpId="0" animBg="1"/>
      <p:bldP spid="37923" grpId="0" animBg="1" autoUpdateAnimBg="0"/>
      <p:bldP spid="37924" grpId="0" animBg="1"/>
      <p:bldP spid="37925" grpId="0" animBg="1"/>
      <p:bldP spid="37927" grpId="0" animBg="1"/>
      <p:bldP spid="37930" grpId="0" animBg="1" autoUpdateAnimBg="0"/>
      <p:bldP spid="37931" grpId="0" animBg="1"/>
      <p:bldP spid="37932" grpId="0" animBg="1"/>
      <p:bldP spid="37934" grpId="0" animBg="1"/>
      <p:bldP spid="37935" grpId="0"/>
      <p:bldP spid="37939" grpId="0" animBg="1"/>
      <p:bldP spid="37940" grpId="0" animBg="1" autoUpdateAnimBg="0"/>
      <p:bldP spid="37941" grpId="0" animBg="1"/>
      <p:bldP spid="37942" grpId="0" animBg="1"/>
      <p:bldP spid="37943" grpId="0" animBg="1"/>
      <p:bldP spid="37944" grpId="0" animBg="1"/>
      <p:bldP spid="37945" grpId="0" animBg="1"/>
      <p:bldP spid="37946" grpId="0" animBg="1"/>
      <p:bldP spid="37947" grpId="0" animBg="1"/>
      <p:bldP spid="37948" grpId="0" animBg="1"/>
      <p:bldP spid="37949" grpId="0" animBg="1"/>
      <p:bldP spid="37951" grpId="0" animBg="1"/>
      <p:bldP spid="37952" grpId="0" animBg="1"/>
      <p:bldP spid="37953" grpId="0" animBg="1"/>
      <p:bldP spid="37954" grpId="0" animBg="1"/>
      <p:bldP spid="37956" grpId="0" autoUpdateAnimBg="0"/>
      <p:bldP spid="37961" grpId="0" autoUpdateAnimBg="0"/>
      <p:bldP spid="37962" grpId="0" autoUpdateAnimBg="0"/>
      <p:bldP spid="37963" grpId="0" animBg="1"/>
      <p:bldP spid="37964" grpId="0" autoUpdateAnimBg="0"/>
      <p:bldP spid="37965" grpId="0" autoUpdateAnimBg="0"/>
      <p:bldP spid="37970" grpId="0"/>
      <p:bldP spid="37971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指令流程图与操作时间表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-246063" y="2895600"/>
            <a:ext cx="381000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）取指周期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0" y="6096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拟定指令流程：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0" y="4365625"/>
            <a:ext cx="4114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初始化时置入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，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2819400" y="6096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确定各工作周期中每拍完成的具体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819400" y="11430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操作（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寄存器传送级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）。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0" y="16764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列操作时间表：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2819400" y="16764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列出每一步操作所需的微命令及产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2819400" y="22098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生条件。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0" y="3573463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）进入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的方式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8965" name="Text Box 53"/>
          <p:cNvSpPr txBox="1">
            <a:spLocks noChangeArrowheads="1"/>
          </p:cNvSpPr>
          <p:nvPr/>
        </p:nvSpPr>
        <p:spPr bwMode="auto">
          <a:xfrm>
            <a:off x="0" y="5026025"/>
            <a:ext cx="37798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程序正常运行时同步打入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4138613" y="3643313"/>
            <a:ext cx="297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）流程图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519613" y="417671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5586413" y="4710113"/>
            <a:ext cx="3200400" cy="482600"/>
            <a:chOff x="960" y="768"/>
            <a:chExt cx="2016" cy="304"/>
          </a:xfrm>
        </p:grpSpPr>
        <p:sp>
          <p:nvSpPr>
            <p:cNvPr id="34835" name="Text Box 72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4836" name="Line 73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5586413" y="4252913"/>
            <a:ext cx="3200400" cy="482600"/>
            <a:chOff x="960" y="480"/>
            <a:chExt cx="2016" cy="304"/>
          </a:xfrm>
        </p:grpSpPr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</a:p>
          </p:txBody>
        </p:sp>
        <p:sp>
          <p:nvSpPr>
            <p:cNvPr id="34834" name="Line 74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7" grpId="0" autoUpdateAnimBg="0"/>
      <p:bldP spid="38918" grpId="0" autoUpdateAnimBg="0"/>
      <p:bldP spid="38931" grpId="0" autoUpdateAnimBg="0"/>
      <p:bldP spid="38932" grpId="0" autoUpdateAnimBg="0"/>
      <p:bldP spid="38933" grpId="0" autoUpdateAnimBg="0"/>
      <p:bldP spid="38934" grpId="0" autoUpdateAnimBg="0"/>
      <p:bldP spid="38935" grpId="0" autoUpdateAnimBg="0"/>
      <p:bldP spid="38936" grpId="0" autoUpdateAnimBg="0"/>
      <p:bldP spid="38937" grpId="0" autoUpdateAnimBg="0"/>
      <p:bldP spid="38965" grpId="0" autoUpdateAnimBg="0"/>
      <p:bldP spid="54" grpId="0" autoUpdateAnimBg="0"/>
      <p:bldP spid="55" grpId="0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-228600" y="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）传送指令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733800" y="1143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800600" y="1219200"/>
            <a:ext cx="3200400" cy="482600"/>
            <a:chOff x="960" y="480"/>
            <a:chExt cx="2016" cy="304"/>
          </a:xfrm>
        </p:grpSpPr>
        <p:sp>
          <p:nvSpPr>
            <p:cNvPr id="35897" name="Text Box 24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35898" name="Line 25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0" y="609600"/>
            <a:ext cx="7715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）流程图（源地址在后，目的地址在前）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0" y="1143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990600" y="11430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R1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R0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8001000" y="367823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源数</a:t>
            </a:r>
          </a:p>
        </p:txBody>
      </p:sp>
      <p:sp>
        <p:nvSpPr>
          <p:cNvPr id="41040" name="Text Box 80"/>
          <p:cNvSpPr txBox="1">
            <a:spLocks noChangeArrowheads="1"/>
          </p:cNvSpPr>
          <p:nvPr/>
        </p:nvSpPr>
        <p:spPr bwMode="auto">
          <a:xfrm>
            <a:off x="3733800" y="1600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4800600" y="1676400"/>
            <a:ext cx="3200400" cy="503238"/>
            <a:chOff x="2784" y="1440"/>
            <a:chExt cx="2016" cy="317"/>
          </a:xfrm>
        </p:grpSpPr>
        <p:sp>
          <p:nvSpPr>
            <p:cNvPr id="35895" name="Text Box 82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    R1</a:t>
              </a:r>
            </a:p>
          </p:txBody>
        </p:sp>
        <p:sp>
          <p:nvSpPr>
            <p:cNvPr id="35896" name="Line 83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4800600" y="2133600"/>
            <a:ext cx="3200400" cy="482600"/>
            <a:chOff x="3360" y="1680"/>
            <a:chExt cx="2016" cy="304"/>
          </a:xfrm>
        </p:grpSpPr>
        <p:sp>
          <p:nvSpPr>
            <p:cNvPr id="35893" name="Text Box 86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5894" name="Line 87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49" name="Text Box 89"/>
          <p:cNvSpPr txBox="1">
            <a:spLocks noChangeArrowheads="1"/>
          </p:cNvSpPr>
          <p:nvPr/>
        </p:nvSpPr>
        <p:spPr bwMode="auto">
          <a:xfrm>
            <a:off x="3733800" y="2057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1050" name="Text Box 90"/>
          <p:cNvSpPr txBox="1">
            <a:spLocks noChangeArrowheads="1"/>
          </p:cNvSpPr>
          <p:nvPr/>
        </p:nvSpPr>
        <p:spPr bwMode="auto">
          <a:xfrm>
            <a:off x="0" y="30686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1051" name="Text Box 91"/>
          <p:cNvSpPr txBox="1">
            <a:spLocks noChangeArrowheads="1"/>
          </p:cNvSpPr>
          <p:nvPr/>
        </p:nvSpPr>
        <p:spPr bwMode="auto">
          <a:xfrm>
            <a:off x="990600" y="3068638"/>
            <a:ext cx="396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MOV(R1),(R0)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41052" name="Text Box 92"/>
          <p:cNvSpPr txBox="1">
            <a:spLocks noChangeArrowheads="1"/>
          </p:cNvSpPr>
          <p:nvPr/>
        </p:nvSpPr>
        <p:spPr bwMode="auto">
          <a:xfrm>
            <a:off x="3733800" y="30686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4800600" y="3124200"/>
            <a:ext cx="3200400" cy="482600"/>
            <a:chOff x="960" y="480"/>
            <a:chExt cx="2016" cy="304"/>
          </a:xfrm>
        </p:grpSpPr>
        <p:sp>
          <p:nvSpPr>
            <p:cNvPr id="35891" name="Text Box 94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35892" name="Line 95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40"/>
          <p:cNvGrpSpPr>
            <a:grpSpLocks/>
          </p:cNvGrpSpPr>
          <p:nvPr/>
        </p:nvGrpSpPr>
        <p:grpSpPr bwMode="auto">
          <a:xfrm>
            <a:off x="6732588" y="3124200"/>
            <a:ext cx="2411412" cy="482600"/>
            <a:chOff x="4241" y="1968"/>
            <a:chExt cx="1519" cy="304"/>
          </a:xfrm>
        </p:grpSpPr>
        <p:sp>
          <p:nvSpPr>
            <p:cNvPr id="35889" name="Text Box 97"/>
            <p:cNvSpPr txBox="1">
              <a:spLocks noChangeArrowheads="1"/>
            </p:cNvSpPr>
            <p:nvPr/>
          </p:nvSpPr>
          <p:spPr bwMode="auto">
            <a:xfrm>
              <a:off x="4241" y="1968"/>
              <a:ext cx="1519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5890" name="Line 98"/>
            <p:cNvSpPr>
              <a:spLocks noChangeShapeType="1"/>
            </p:cNvSpPr>
            <p:nvPr/>
          </p:nvSpPr>
          <p:spPr bwMode="auto">
            <a:xfrm>
              <a:off x="4896" y="2112"/>
              <a:ext cx="25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59" name="Text Box 99"/>
          <p:cNvSpPr txBox="1">
            <a:spLocks noChangeArrowheads="1"/>
          </p:cNvSpPr>
          <p:nvPr/>
        </p:nvSpPr>
        <p:spPr bwMode="auto">
          <a:xfrm>
            <a:off x="3733800" y="35258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800600" y="3602038"/>
            <a:ext cx="3200400" cy="503237"/>
            <a:chOff x="2784" y="1440"/>
            <a:chExt cx="2016" cy="317"/>
          </a:xfrm>
        </p:grpSpPr>
        <p:sp>
          <p:nvSpPr>
            <p:cNvPr id="35887" name="Text Box 101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    MAR</a:t>
              </a:r>
            </a:p>
          </p:txBody>
        </p:sp>
        <p:sp>
          <p:nvSpPr>
            <p:cNvPr id="35888" name="Line 102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63" name="Text Box 103"/>
          <p:cNvSpPr txBox="1">
            <a:spLocks noChangeArrowheads="1"/>
          </p:cNvSpPr>
          <p:nvPr/>
        </p:nvSpPr>
        <p:spPr bwMode="auto">
          <a:xfrm>
            <a:off x="3733800" y="39830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108"/>
          <p:cNvGrpSpPr>
            <a:grpSpLocks/>
          </p:cNvGrpSpPr>
          <p:nvPr/>
        </p:nvGrpSpPr>
        <p:grpSpPr bwMode="auto">
          <a:xfrm>
            <a:off x="4800600" y="4059238"/>
            <a:ext cx="3200400" cy="482600"/>
            <a:chOff x="1392" y="2880"/>
            <a:chExt cx="2016" cy="304"/>
          </a:xfrm>
        </p:grpSpPr>
        <p:sp>
          <p:nvSpPr>
            <p:cNvPr id="35884" name="Text Box 105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C</a:t>
              </a:r>
            </a:p>
          </p:txBody>
        </p:sp>
        <p:sp>
          <p:nvSpPr>
            <p:cNvPr id="35885" name="Line 106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6" name="Line 107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69" name="Line 109"/>
          <p:cNvSpPr>
            <a:spLocks noChangeShapeType="1"/>
          </p:cNvSpPr>
          <p:nvPr/>
        </p:nvSpPr>
        <p:spPr bwMode="auto">
          <a:xfrm flipV="1">
            <a:off x="7696200" y="3983038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0" name="Text Box 110"/>
          <p:cNvSpPr txBox="1">
            <a:spLocks noChangeArrowheads="1"/>
          </p:cNvSpPr>
          <p:nvPr/>
        </p:nvSpPr>
        <p:spPr bwMode="auto">
          <a:xfrm>
            <a:off x="3733800" y="44402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4800600" y="4516438"/>
            <a:ext cx="3200400" cy="503237"/>
            <a:chOff x="2784" y="1440"/>
            <a:chExt cx="2016" cy="317"/>
          </a:xfrm>
        </p:grpSpPr>
        <p:sp>
          <p:nvSpPr>
            <p:cNvPr id="35882" name="Text Box 112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R1    MAR</a:t>
              </a:r>
            </a:p>
          </p:txBody>
        </p:sp>
        <p:sp>
          <p:nvSpPr>
            <p:cNvPr id="35883" name="Line 113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74" name="Line 114"/>
          <p:cNvSpPr>
            <a:spLocks noChangeShapeType="1"/>
          </p:cNvSpPr>
          <p:nvPr/>
        </p:nvSpPr>
        <p:spPr bwMode="auto">
          <a:xfrm>
            <a:off x="6824663" y="4816475"/>
            <a:ext cx="669925" cy="1698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5" name="Text Box 115"/>
          <p:cNvSpPr txBox="1">
            <a:spLocks noChangeArrowheads="1"/>
          </p:cNvSpPr>
          <p:nvPr/>
        </p:nvSpPr>
        <p:spPr bwMode="auto">
          <a:xfrm>
            <a:off x="7391400" y="4699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目的地址</a:t>
            </a:r>
          </a:p>
        </p:txBody>
      </p:sp>
      <p:sp>
        <p:nvSpPr>
          <p:cNvPr id="41076" name="Text Box 116"/>
          <p:cNvSpPr txBox="1">
            <a:spLocks noChangeArrowheads="1"/>
          </p:cNvSpPr>
          <p:nvPr/>
        </p:nvSpPr>
        <p:spPr bwMode="auto">
          <a:xfrm>
            <a:off x="3733800" y="48974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120"/>
          <p:cNvGrpSpPr>
            <a:grpSpLocks/>
          </p:cNvGrpSpPr>
          <p:nvPr/>
        </p:nvGrpSpPr>
        <p:grpSpPr bwMode="auto">
          <a:xfrm>
            <a:off x="4800600" y="4973638"/>
            <a:ext cx="3200400" cy="482600"/>
            <a:chOff x="3072" y="3216"/>
            <a:chExt cx="2016" cy="304"/>
          </a:xfrm>
        </p:grpSpPr>
        <p:sp>
          <p:nvSpPr>
            <p:cNvPr id="35880" name="Text Box 118"/>
            <p:cNvSpPr txBox="1">
              <a:spLocks noChangeArrowheads="1"/>
            </p:cNvSpPr>
            <p:nvPr/>
          </p:nvSpPr>
          <p:spPr bwMode="auto">
            <a:xfrm>
              <a:off x="3072" y="321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    MDR</a:t>
              </a:r>
            </a:p>
          </p:txBody>
        </p:sp>
        <p:sp>
          <p:nvSpPr>
            <p:cNvPr id="35881" name="Line 119"/>
            <p:cNvSpPr>
              <a:spLocks noChangeShapeType="1"/>
            </p:cNvSpPr>
            <p:nvPr/>
          </p:nvSpPr>
          <p:spPr bwMode="auto">
            <a:xfrm>
              <a:off x="3360" y="336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1" name="Text Box 121"/>
          <p:cNvSpPr txBox="1">
            <a:spLocks noChangeArrowheads="1"/>
          </p:cNvSpPr>
          <p:nvPr/>
        </p:nvSpPr>
        <p:spPr bwMode="auto">
          <a:xfrm>
            <a:off x="3733800" y="53546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1" name="Group 125"/>
          <p:cNvGrpSpPr>
            <a:grpSpLocks/>
          </p:cNvGrpSpPr>
          <p:nvPr/>
        </p:nvGrpSpPr>
        <p:grpSpPr bwMode="auto">
          <a:xfrm>
            <a:off x="4800600" y="5430838"/>
            <a:ext cx="3200400" cy="482600"/>
            <a:chOff x="2640" y="3456"/>
            <a:chExt cx="2016" cy="304"/>
          </a:xfrm>
        </p:grpSpPr>
        <p:sp>
          <p:nvSpPr>
            <p:cNvPr id="35878" name="Text Box 123"/>
            <p:cNvSpPr txBox="1">
              <a:spLocks noChangeArrowheads="1"/>
            </p:cNvSpPr>
            <p:nvPr/>
          </p:nvSpPr>
          <p:spPr bwMode="auto">
            <a:xfrm>
              <a:off x="2640" y="345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35879" name="Line 124"/>
            <p:cNvSpPr>
              <a:spLocks noChangeShapeType="1"/>
            </p:cNvSpPr>
            <p:nvPr/>
          </p:nvSpPr>
          <p:spPr bwMode="auto">
            <a:xfrm>
              <a:off x="3168" y="360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6" name="Text Box 126"/>
          <p:cNvSpPr txBox="1">
            <a:spLocks noChangeArrowheads="1"/>
          </p:cNvSpPr>
          <p:nvPr/>
        </p:nvSpPr>
        <p:spPr bwMode="auto">
          <a:xfrm>
            <a:off x="3733800" y="581183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2" name="Group 127"/>
          <p:cNvGrpSpPr>
            <a:grpSpLocks/>
          </p:cNvGrpSpPr>
          <p:nvPr/>
        </p:nvGrpSpPr>
        <p:grpSpPr bwMode="auto">
          <a:xfrm>
            <a:off x="4800600" y="5888038"/>
            <a:ext cx="3200400" cy="482600"/>
            <a:chOff x="3360" y="1680"/>
            <a:chExt cx="2016" cy="304"/>
          </a:xfrm>
        </p:grpSpPr>
        <p:sp>
          <p:nvSpPr>
            <p:cNvPr id="35876" name="Text Box 128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5877" name="Line 129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6629400" y="1219200"/>
            <a:ext cx="3200400" cy="482600"/>
            <a:chOff x="960" y="768"/>
            <a:chExt cx="2016" cy="304"/>
          </a:xfrm>
        </p:grpSpPr>
        <p:sp>
          <p:nvSpPr>
            <p:cNvPr id="35874" name="Text Box 137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5875" name="Line 138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79" grpId="0" autoUpdateAnimBg="0"/>
      <p:bldP spid="40986" grpId="0" autoUpdateAnimBg="0"/>
      <p:bldP spid="40987" grpId="0" autoUpdateAnimBg="0"/>
      <p:bldP spid="40988" grpId="0" autoUpdateAnimBg="0"/>
      <p:bldP spid="40989" grpId="0" build="p" autoUpdateAnimBg="0" advAuto="0"/>
      <p:bldP spid="41040" grpId="0" autoUpdateAnimBg="0"/>
      <p:bldP spid="41049" grpId="0" autoUpdateAnimBg="0"/>
      <p:bldP spid="41050" grpId="0" autoUpdateAnimBg="0"/>
      <p:bldP spid="41051" grpId="0" autoUpdateAnimBg="0"/>
      <p:bldP spid="41052" grpId="0" autoUpdateAnimBg="0"/>
      <p:bldP spid="41059" grpId="0" autoUpdateAnimBg="0"/>
      <p:bldP spid="41063" grpId="0" autoUpdateAnimBg="0"/>
      <p:bldP spid="41069" grpId="0" animBg="1"/>
      <p:bldP spid="41070" grpId="0" autoUpdateAnimBg="0"/>
      <p:bldP spid="41074" grpId="0" animBg="1"/>
      <p:bldP spid="41075" grpId="0" build="p" autoUpdateAnimBg="0" advAuto="0"/>
      <p:bldP spid="41076" grpId="0" autoUpdateAnimBg="0"/>
      <p:bldP spid="41081" grpId="0" autoUpdateAnimBg="0"/>
      <p:bldP spid="41086" grpId="0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563938" y="749300"/>
            <a:ext cx="1655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形式地址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5791200" y="1447800"/>
            <a:ext cx="2971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取源操作数，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暂存于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步。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66800" y="1905000"/>
            <a:ext cx="3200400" cy="482600"/>
            <a:chOff x="960" y="768"/>
            <a:chExt cx="2016" cy="304"/>
          </a:xfrm>
        </p:grpSpPr>
        <p:sp>
          <p:nvSpPr>
            <p:cNvPr id="36939" name="Text Box 29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6940" name="Line 30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0" y="914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066800" y="990600"/>
            <a:ext cx="3200400" cy="482600"/>
            <a:chOff x="2784" y="1440"/>
            <a:chExt cx="2016" cy="304"/>
          </a:xfrm>
        </p:grpSpPr>
        <p:sp>
          <p:nvSpPr>
            <p:cNvPr id="36937" name="Text Box 33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6938" name="Line 34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0" y="3657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066800" y="1447800"/>
            <a:ext cx="3200400" cy="482600"/>
            <a:chOff x="1392" y="2880"/>
            <a:chExt cx="2016" cy="304"/>
          </a:xfrm>
        </p:grpSpPr>
        <p:sp>
          <p:nvSpPr>
            <p:cNvPr id="36934" name="Text Box 3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C</a:t>
              </a:r>
            </a:p>
          </p:txBody>
        </p:sp>
        <p:sp>
          <p:nvSpPr>
            <p:cNvPr id="36935" name="Line 38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Line 39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24" name="Line 40"/>
          <p:cNvSpPr>
            <a:spLocks noChangeShapeType="1"/>
          </p:cNvSpPr>
          <p:nvPr/>
        </p:nvSpPr>
        <p:spPr bwMode="auto">
          <a:xfrm flipV="1">
            <a:off x="3903663" y="1255713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0" y="3200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1066800" y="5105400"/>
            <a:ext cx="3200400" cy="482600"/>
            <a:chOff x="4320" y="2016"/>
            <a:chExt cx="2016" cy="304"/>
          </a:xfrm>
        </p:grpSpPr>
        <p:sp>
          <p:nvSpPr>
            <p:cNvPr id="36932" name="Text Box 43"/>
            <p:cNvSpPr txBox="1">
              <a:spLocks noChangeArrowheads="1"/>
            </p:cNvSpPr>
            <p:nvPr/>
          </p:nvSpPr>
          <p:spPr bwMode="auto">
            <a:xfrm>
              <a:off x="4320" y="201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    MDR</a:t>
              </a:r>
            </a:p>
          </p:txBody>
        </p:sp>
        <p:sp>
          <p:nvSpPr>
            <p:cNvPr id="36933" name="Line 44"/>
            <p:cNvSpPr>
              <a:spLocks noChangeShapeType="1"/>
            </p:cNvSpPr>
            <p:nvPr/>
          </p:nvSpPr>
          <p:spPr bwMode="auto">
            <a:xfrm>
              <a:off x="4608" y="216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29" name="Line 45"/>
          <p:cNvSpPr>
            <a:spLocks noChangeShapeType="1"/>
          </p:cNvSpPr>
          <p:nvPr/>
        </p:nvSpPr>
        <p:spPr bwMode="auto">
          <a:xfrm flipV="1">
            <a:off x="3881438" y="2609850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3748088" y="1989138"/>
            <a:ext cx="132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源数</a:t>
            </a: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0" y="5029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1066800" y="2362200"/>
            <a:ext cx="3200400" cy="503238"/>
            <a:chOff x="3456" y="1296"/>
            <a:chExt cx="2016" cy="317"/>
          </a:xfrm>
        </p:grpSpPr>
        <p:sp>
          <p:nvSpPr>
            <p:cNvPr id="36930" name="Text Box 49"/>
            <p:cNvSpPr txBox="1">
              <a:spLocks noChangeArrowheads="1"/>
            </p:cNvSpPr>
            <p:nvPr/>
          </p:nvSpPr>
          <p:spPr bwMode="auto">
            <a:xfrm>
              <a:off x="3456" y="1296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C+R0    MAR</a:t>
              </a:r>
            </a:p>
          </p:txBody>
        </p:sp>
        <p:sp>
          <p:nvSpPr>
            <p:cNvPr id="36931" name="Line 50"/>
            <p:cNvSpPr>
              <a:spLocks noChangeShapeType="1"/>
            </p:cNvSpPr>
            <p:nvPr/>
          </p:nvSpPr>
          <p:spPr bwMode="auto">
            <a:xfrm>
              <a:off x="4128" y="144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0" y="5486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066800" y="5562600"/>
            <a:ext cx="3200400" cy="482600"/>
            <a:chOff x="2640" y="3456"/>
            <a:chExt cx="2016" cy="304"/>
          </a:xfrm>
        </p:grpSpPr>
        <p:sp>
          <p:nvSpPr>
            <p:cNvPr id="36928" name="Text Box 53"/>
            <p:cNvSpPr txBox="1">
              <a:spLocks noChangeArrowheads="1"/>
            </p:cNvSpPr>
            <p:nvPr/>
          </p:nvSpPr>
          <p:spPr bwMode="auto">
            <a:xfrm>
              <a:off x="2640" y="345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36929" name="Line 54"/>
            <p:cNvSpPr>
              <a:spLocks noChangeShapeType="1"/>
            </p:cNvSpPr>
            <p:nvPr/>
          </p:nvSpPr>
          <p:spPr bwMode="auto">
            <a:xfrm>
              <a:off x="3168" y="360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0" y="5943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066800" y="6019800"/>
            <a:ext cx="3200400" cy="482600"/>
            <a:chOff x="3360" y="1680"/>
            <a:chExt cx="2016" cy="304"/>
          </a:xfrm>
        </p:grpSpPr>
        <p:sp>
          <p:nvSpPr>
            <p:cNvPr id="36926" name="Text Box 57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6927" name="Line 58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0" y="0"/>
            <a:ext cx="8839200" cy="990600"/>
            <a:chOff x="0" y="3696"/>
            <a:chExt cx="5568" cy="62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3552" y="4016"/>
              <a:ext cx="2016" cy="304"/>
              <a:chOff x="960" y="768"/>
              <a:chExt cx="2016" cy="304"/>
            </a:xfrm>
          </p:grpSpPr>
          <p:sp>
            <p:nvSpPr>
              <p:cNvPr id="36924" name="Text Box 5"/>
              <p:cNvSpPr txBox="1">
                <a:spLocks noChangeArrowheads="1"/>
              </p:cNvSpPr>
              <p:nvPr/>
            </p:nvSpPr>
            <p:spPr bwMode="auto">
              <a:xfrm>
                <a:off x="960" y="768"/>
                <a:ext cx="2016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PC+1   PC</a:t>
                </a:r>
              </a:p>
            </p:txBody>
          </p:sp>
          <p:sp>
            <p:nvSpPr>
              <p:cNvPr id="36925" name="Line 6"/>
              <p:cNvSpPr>
                <a:spLocks noChangeShapeType="1"/>
              </p:cNvSpPr>
              <p:nvPr/>
            </p:nvSpPr>
            <p:spPr bwMode="auto">
              <a:xfrm>
                <a:off x="1536" y="91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18" name="Text Box 59"/>
            <p:cNvSpPr txBox="1">
              <a:spLocks noChangeArrowheads="1"/>
            </p:cNvSpPr>
            <p:nvPr/>
          </p:nvSpPr>
          <p:spPr bwMode="auto">
            <a:xfrm>
              <a:off x="0" y="3696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36919" name="Text Box 60"/>
            <p:cNvSpPr txBox="1">
              <a:spLocks noChangeArrowheads="1"/>
            </p:cNvSpPr>
            <p:nvPr/>
          </p:nvSpPr>
          <p:spPr bwMode="auto">
            <a:xfrm>
              <a:off x="624" y="3696"/>
              <a:ext cx="24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MOV X(R1),X(R0)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；</a:t>
              </a:r>
            </a:p>
          </p:txBody>
        </p:sp>
        <p:sp>
          <p:nvSpPr>
            <p:cNvPr id="36920" name="Text Box 61"/>
            <p:cNvSpPr txBox="1">
              <a:spLocks noChangeArrowheads="1"/>
            </p:cNvSpPr>
            <p:nvPr/>
          </p:nvSpPr>
          <p:spPr bwMode="auto">
            <a:xfrm>
              <a:off x="2832" y="3696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FT0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3552" y="3744"/>
              <a:ext cx="2016" cy="304"/>
              <a:chOff x="960" y="480"/>
              <a:chExt cx="2016" cy="304"/>
            </a:xfrm>
          </p:grpSpPr>
          <p:sp>
            <p:nvSpPr>
              <p:cNvPr id="36922" name="Text Box 63"/>
              <p:cNvSpPr txBox="1">
                <a:spLocks noChangeArrowheads="1"/>
              </p:cNvSpPr>
              <p:nvPr/>
            </p:nvSpPr>
            <p:spPr bwMode="auto">
              <a:xfrm>
                <a:off x="960" y="480"/>
                <a:ext cx="2016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M    IR</a:t>
                </a:r>
              </a:p>
            </p:txBody>
          </p:sp>
          <p:sp>
            <p:nvSpPr>
              <p:cNvPr id="36923" name="Line 64"/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72"/>
          <p:cNvGrpSpPr>
            <a:grpSpLocks/>
          </p:cNvGrpSpPr>
          <p:nvPr/>
        </p:nvGrpSpPr>
        <p:grpSpPr bwMode="auto">
          <a:xfrm>
            <a:off x="1066800" y="2819400"/>
            <a:ext cx="3200400" cy="482600"/>
            <a:chOff x="1392" y="2880"/>
            <a:chExt cx="2016" cy="304"/>
          </a:xfrm>
        </p:grpSpPr>
        <p:sp>
          <p:nvSpPr>
            <p:cNvPr id="36914" name="Text Box 73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C</a:t>
              </a:r>
            </a:p>
          </p:txBody>
        </p:sp>
        <p:sp>
          <p:nvSpPr>
            <p:cNvPr id="36915" name="Line 74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Line 75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0" y="1371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0" y="18288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2062" name="Text Box 78"/>
          <p:cNvSpPr txBox="1">
            <a:spLocks noChangeArrowheads="1"/>
          </p:cNvSpPr>
          <p:nvPr/>
        </p:nvSpPr>
        <p:spPr bwMode="auto">
          <a:xfrm>
            <a:off x="0" y="2286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ST3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0" y="2743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ST4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1066800" y="3276600"/>
            <a:ext cx="3200400" cy="482600"/>
            <a:chOff x="2784" y="1440"/>
            <a:chExt cx="2016" cy="304"/>
          </a:xfrm>
        </p:grpSpPr>
        <p:sp>
          <p:nvSpPr>
            <p:cNvPr id="36912" name="Text Box 81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6913" name="Line 82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1066800" y="3733800"/>
            <a:ext cx="3200400" cy="482600"/>
            <a:chOff x="1392" y="2880"/>
            <a:chExt cx="2016" cy="304"/>
          </a:xfrm>
        </p:grpSpPr>
        <p:sp>
          <p:nvSpPr>
            <p:cNvPr id="36909" name="Text Box 84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D</a:t>
              </a:r>
            </a:p>
          </p:txBody>
        </p:sp>
        <p:sp>
          <p:nvSpPr>
            <p:cNvPr id="36910" name="Line 85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86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71" name="Line 87"/>
          <p:cNvSpPr>
            <a:spLocks noChangeShapeType="1"/>
          </p:cNvSpPr>
          <p:nvPr/>
        </p:nvSpPr>
        <p:spPr bwMode="auto">
          <a:xfrm flipV="1">
            <a:off x="3886200" y="3581400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2" name="Text Box 88"/>
          <p:cNvSpPr txBox="1">
            <a:spLocks noChangeArrowheads="1"/>
          </p:cNvSpPr>
          <p:nvPr/>
        </p:nvSpPr>
        <p:spPr bwMode="auto">
          <a:xfrm>
            <a:off x="3810000" y="2997200"/>
            <a:ext cx="119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形地</a:t>
            </a:r>
          </a:p>
        </p:txBody>
      </p:sp>
      <p:grpSp>
        <p:nvGrpSpPr>
          <p:cNvPr id="15" name="Group 89"/>
          <p:cNvGrpSpPr>
            <a:grpSpLocks/>
          </p:cNvGrpSpPr>
          <p:nvPr/>
        </p:nvGrpSpPr>
        <p:grpSpPr bwMode="auto">
          <a:xfrm>
            <a:off x="1066800" y="4191000"/>
            <a:ext cx="3200400" cy="482600"/>
            <a:chOff x="960" y="768"/>
            <a:chExt cx="2016" cy="304"/>
          </a:xfrm>
        </p:grpSpPr>
        <p:sp>
          <p:nvSpPr>
            <p:cNvPr id="36907" name="Text Box 90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6908" name="Line 91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76" name="Text Box 92"/>
          <p:cNvSpPr txBox="1">
            <a:spLocks noChangeArrowheads="1"/>
          </p:cNvSpPr>
          <p:nvPr/>
        </p:nvSpPr>
        <p:spPr bwMode="auto">
          <a:xfrm>
            <a:off x="0" y="41148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2077" name="Text Box 93"/>
          <p:cNvSpPr txBox="1">
            <a:spLocks noChangeArrowheads="1"/>
          </p:cNvSpPr>
          <p:nvPr/>
        </p:nvSpPr>
        <p:spPr bwMode="auto">
          <a:xfrm>
            <a:off x="0" y="4572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DT3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6" name="Group 94"/>
          <p:cNvGrpSpPr>
            <a:grpSpLocks/>
          </p:cNvGrpSpPr>
          <p:nvPr/>
        </p:nvGrpSpPr>
        <p:grpSpPr bwMode="auto">
          <a:xfrm>
            <a:off x="1066800" y="4648200"/>
            <a:ext cx="3200400" cy="503238"/>
            <a:chOff x="3456" y="1296"/>
            <a:chExt cx="2016" cy="317"/>
          </a:xfrm>
        </p:grpSpPr>
        <p:sp>
          <p:nvSpPr>
            <p:cNvPr id="36905" name="Text Box 95"/>
            <p:cNvSpPr txBox="1">
              <a:spLocks noChangeArrowheads="1"/>
            </p:cNvSpPr>
            <p:nvPr/>
          </p:nvSpPr>
          <p:spPr bwMode="auto">
            <a:xfrm>
              <a:off x="3456" y="1296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D+R1    MAR</a:t>
              </a:r>
            </a:p>
          </p:txBody>
        </p:sp>
        <p:sp>
          <p:nvSpPr>
            <p:cNvPr id="36906" name="Line 96"/>
            <p:cNvSpPr>
              <a:spLocks noChangeShapeType="1"/>
            </p:cNvSpPr>
            <p:nvPr/>
          </p:nvSpPr>
          <p:spPr bwMode="auto">
            <a:xfrm>
              <a:off x="4128" y="144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81" name="Line 97"/>
          <p:cNvSpPr>
            <a:spLocks noChangeShapeType="1"/>
          </p:cNvSpPr>
          <p:nvPr/>
        </p:nvSpPr>
        <p:spPr bwMode="auto">
          <a:xfrm flipV="1">
            <a:off x="3470275" y="4652963"/>
            <a:ext cx="3810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2" name="Text Box 98"/>
          <p:cNvSpPr txBox="1">
            <a:spLocks noChangeArrowheads="1"/>
          </p:cNvSpPr>
          <p:nvPr/>
        </p:nvSpPr>
        <p:spPr bwMode="auto">
          <a:xfrm>
            <a:off x="3581400" y="4110038"/>
            <a:ext cx="190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目的地址</a:t>
            </a:r>
          </a:p>
        </p:txBody>
      </p:sp>
      <p:sp>
        <p:nvSpPr>
          <p:cNvPr id="42084" name="AutoShape 100"/>
          <p:cNvSpPr>
            <a:spLocks/>
          </p:cNvSpPr>
          <p:nvPr/>
        </p:nvSpPr>
        <p:spPr bwMode="auto">
          <a:xfrm>
            <a:off x="5257800" y="1066800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5" name="AutoShape 101"/>
          <p:cNvSpPr>
            <a:spLocks/>
          </p:cNvSpPr>
          <p:nvPr/>
        </p:nvSpPr>
        <p:spPr bwMode="auto">
          <a:xfrm>
            <a:off x="5257800" y="342900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6" name="Text Box 102"/>
          <p:cNvSpPr txBox="1">
            <a:spLocks noChangeArrowheads="1"/>
          </p:cNvSpPr>
          <p:nvPr/>
        </p:nvSpPr>
        <p:spPr bwMode="auto">
          <a:xfrm>
            <a:off x="5791200" y="3581400"/>
            <a:ext cx="2971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取目的地址，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暂存于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MAR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步。</a:t>
            </a:r>
          </a:p>
        </p:txBody>
      </p:sp>
      <p:sp>
        <p:nvSpPr>
          <p:cNvPr id="42087" name="AutoShape 103"/>
          <p:cNvSpPr>
            <a:spLocks/>
          </p:cNvSpPr>
          <p:nvPr/>
        </p:nvSpPr>
        <p:spPr bwMode="auto">
          <a:xfrm>
            <a:off x="5257800" y="52578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8" name="Text Box 104"/>
          <p:cNvSpPr txBox="1">
            <a:spLocks noChangeArrowheads="1"/>
          </p:cNvSpPr>
          <p:nvPr/>
        </p:nvSpPr>
        <p:spPr bwMode="auto">
          <a:xfrm>
            <a:off x="5791200" y="5334000"/>
            <a:ext cx="37338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源数送存储器，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2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4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4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4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" dur="500"/>
                                        <p:tgtEl>
                                          <p:spTgt spid="4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3" dur="500"/>
                                        <p:tgtEl>
                                          <p:spTgt spid="42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8" dur="500"/>
                                        <p:tgtEl>
                                          <p:spTgt spid="4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8" dur="500"/>
                                        <p:tgtEl>
                                          <p:spTgt spid="4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3" dur="500"/>
                                        <p:tgtEl>
                                          <p:spTgt spid="42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7" grpId="0" build="p" autoUpdateAnimBg="0" advAuto="0"/>
      <p:bldP spid="42008" grpId="0" build="p" autoUpdateAnimBg="0"/>
      <p:bldP spid="42015" grpId="0" autoUpdateAnimBg="0"/>
      <p:bldP spid="42019" grpId="0" autoUpdateAnimBg="0"/>
      <p:bldP spid="42024" grpId="0" animBg="1"/>
      <p:bldP spid="42025" grpId="0" autoUpdateAnimBg="0"/>
      <p:bldP spid="42029" grpId="0" animBg="1"/>
      <p:bldP spid="42030" grpId="0" build="p" autoUpdateAnimBg="0" advAuto="0"/>
      <p:bldP spid="42031" grpId="0" autoUpdateAnimBg="0"/>
      <p:bldP spid="42035" grpId="0" autoUpdateAnimBg="0"/>
      <p:bldP spid="42039" grpId="0" autoUpdateAnimBg="0"/>
      <p:bldP spid="42060" grpId="0" autoUpdateAnimBg="0"/>
      <p:bldP spid="42061" grpId="0" autoUpdateAnimBg="0"/>
      <p:bldP spid="42062" grpId="0" autoUpdateAnimBg="0"/>
      <p:bldP spid="42063" grpId="0" autoUpdateAnimBg="0"/>
      <p:bldP spid="42071" grpId="0" animBg="1"/>
      <p:bldP spid="42072" grpId="0" build="p" autoUpdateAnimBg="0" advAuto="0"/>
      <p:bldP spid="42076" grpId="0" autoUpdateAnimBg="0"/>
      <p:bldP spid="42077" grpId="0" autoUpdateAnimBg="0"/>
      <p:bldP spid="42081" grpId="0" animBg="1"/>
      <p:bldP spid="42082" grpId="0" build="p" autoUpdateAnimBg="0" advAuto="0"/>
      <p:bldP spid="42084" grpId="0" animBg="1"/>
      <p:bldP spid="42085" grpId="0" animBg="1"/>
      <p:bldP spid="42086" grpId="0" build="p" autoUpdateAnimBg="0"/>
      <p:bldP spid="42087" grpId="0" animBg="1"/>
      <p:bldP spid="42088" grpId="0" build="p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06463" y="870248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97063" y="946448"/>
            <a:ext cx="3200400" cy="482600"/>
            <a:chOff x="960" y="480"/>
            <a:chExt cx="2016" cy="304"/>
          </a:xfrm>
        </p:grpSpPr>
        <p:sp>
          <p:nvSpPr>
            <p:cNvPr id="37926" name="Text Box 4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</a:p>
          </p:txBody>
        </p:sp>
        <p:sp>
          <p:nvSpPr>
            <p:cNvPr id="37927" name="Line 5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906463" y="260648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668463" y="260648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MOV (SP)+ 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(R1)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20863" y="2071986"/>
            <a:ext cx="3200400" cy="503237"/>
            <a:chOff x="2784" y="1440"/>
            <a:chExt cx="2016" cy="317"/>
          </a:xfrm>
        </p:grpSpPr>
        <p:sp>
          <p:nvSpPr>
            <p:cNvPr id="37924" name="Text Box 10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R1    MAR</a:t>
              </a:r>
            </a:p>
          </p:txBody>
        </p:sp>
        <p:sp>
          <p:nvSpPr>
            <p:cNvPr id="37925" name="Line 11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820863" y="2719686"/>
            <a:ext cx="2819400" cy="482600"/>
            <a:chOff x="0" y="2064"/>
            <a:chExt cx="1776" cy="304"/>
          </a:xfrm>
        </p:grpSpPr>
        <p:sp>
          <p:nvSpPr>
            <p:cNvPr id="37921" name="Text Box 13"/>
            <p:cNvSpPr txBox="1">
              <a:spLocks noChangeArrowheads="1"/>
            </p:cNvSpPr>
            <p:nvPr/>
          </p:nvSpPr>
          <p:spPr bwMode="auto">
            <a:xfrm>
              <a:off x="0" y="20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MDR  C</a:t>
              </a:r>
            </a:p>
          </p:txBody>
        </p:sp>
        <p:sp>
          <p:nvSpPr>
            <p:cNvPr id="37922" name="Line 14"/>
            <p:cNvSpPr>
              <a:spLocks noChangeShapeType="1"/>
            </p:cNvSpPr>
            <p:nvPr/>
          </p:nvSpPr>
          <p:spPr bwMode="auto">
            <a:xfrm>
              <a:off x="240" y="2208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Line 15"/>
            <p:cNvSpPr>
              <a:spLocks noChangeShapeType="1"/>
            </p:cNvSpPr>
            <p:nvPr/>
          </p:nvSpPr>
          <p:spPr bwMode="auto">
            <a:xfrm>
              <a:off x="960" y="2208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897063" y="1556048"/>
            <a:ext cx="3200400" cy="482600"/>
            <a:chOff x="960" y="768"/>
            <a:chExt cx="2016" cy="304"/>
          </a:xfrm>
        </p:grpSpPr>
        <p:sp>
          <p:nvSpPr>
            <p:cNvPr id="37919" name="Text Box 17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7920" name="Line 18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906463" y="1995786"/>
            <a:ext cx="1001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20863" y="4229398"/>
            <a:ext cx="3200400" cy="482600"/>
            <a:chOff x="960" y="768"/>
            <a:chExt cx="2016" cy="304"/>
          </a:xfrm>
        </p:grpSpPr>
        <p:sp>
          <p:nvSpPr>
            <p:cNvPr id="37917" name="Text Box 23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SP+1   SP</a:t>
              </a:r>
            </a:p>
          </p:txBody>
        </p:sp>
        <p:sp>
          <p:nvSpPr>
            <p:cNvPr id="37918" name="Line 24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75" name="Text Box 75"/>
          <p:cNvSpPr txBox="1">
            <a:spLocks noChangeArrowheads="1"/>
          </p:cNvSpPr>
          <p:nvPr/>
        </p:nvSpPr>
        <p:spPr bwMode="auto">
          <a:xfrm>
            <a:off x="906463" y="2643486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76876" name="Text Box 76"/>
          <p:cNvSpPr txBox="1">
            <a:spLocks noChangeArrowheads="1"/>
          </p:cNvSpPr>
          <p:nvPr/>
        </p:nvSpPr>
        <p:spPr bwMode="auto">
          <a:xfrm>
            <a:off x="906463" y="4153198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900113" y="5318423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14513" y="5394623"/>
            <a:ext cx="3200400" cy="482600"/>
            <a:chOff x="528" y="0"/>
            <a:chExt cx="2016" cy="304"/>
          </a:xfrm>
        </p:grpSpPr>
        <p:sp>
          <p:nvSpPr>
            <p:cNvPr id="37915" name="Text Box 4"/>
            <p:cNvSpPr txBox="1">
              <a:spLocks noChangeArrowheads="1"/>
            </p:cNvSpPr>
            <p:nvPr/>
          </p:nvSpPr>
          <p:spPr bwMode="auto">
            <a:xfrm>
              <a:off x="528" y="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37916" name="Line 5"/>
            <p:cNvSpPr>
              <a:spLocks noChangeShapeType="1"/>
            </p:cNvSpPr>
            <p:nvPr/>
          </p:nvSpPr>
          <p:spPr bwMode="auto">
            <a:xfrm>
              <a:off x="1056" y="14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814513" y="6029623"/>
            <a:ext cx="3200400" cy="482600"/>
            <a:chOff x="2784" y="1440"/>
            <a:chExt cx="2016" cy="304"/>
          </a:xfrm>
        </p:grpSpPr>
        <p:sp>
          <p:nvSpPr>
            <p:cNvPr id="37913" name="Text Box 7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7914" name="Line 8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900113" y="5953423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99" name="Text Box 37"/>
          <p:cNvSpPr txBox="1">
            <a:spLocks noChangeArrowheads="1"/>
          </p:cNvSpPr>
          <p:nvPr/>
        </p:nvSpPr>
        <p:spPr bwMode="auto">
          <a:xfrm>
            <a:off x="962025" y="3432473"/>
            <a:ext cx="946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876425" y="3508673"/>
            <a:ext cx="3200400" cy="503238"/>
            <a:chOff x="2784" y="1440"/>
            <a:chExt cx="2016" cy="317"/>
          </a:xfrm>
        </p:grpSpPr>
        <p:sp>
          <p:nvSpPr>
            <p:cNvPr id="37911" name="Text Box 39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    MAR</a:t>
              </a:r>
            </a:p>
          </p:txBody>
        </p:sp>
        <p:sp>
          <p:nvSpPr>
            <p:cNvPr id="37912" name="Line 40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" name="Text Box 61"/>
          <p:cNvSpPr txBox="1">
            <a:spLocks noChangeArrowheads="1"/>
          </p:cNvSpPr>
          <p:nvPr/>
        </p:nvSpPr>
        <p:spPr bwMode="auto">
          <a:xfrm>
            <a:off x="900113" y="4699298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814513" y="4821536"/>
            <a:ext cx="3200400" cy="482600"/>
            <a:chOff x="960" y="480"/>
            <a:chExt cx="2016" cy="304"/>
          </a:xfrm>
        </p:grpSpPr>
        <p:sp>
          <p:nvSpPr>
            <p:cNvPr id="37909" name="Text Box 63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    MDR</a:t>
              </a:r>
            </a:p>
          </p:txBody>
        </p:sp>
        <p:sp>
          <p:nvSpPr>
            <p:cNvPr id="37910" name="Line 64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7" grpId="0" autoUpdateAnimBg="0"/>
      <p:bldP spid="76808" grpId="0" autoUpdateAnimBg="0"/>
      <p:bldP spid="76821" grpId="0" autoUpdateAnimBg="0"/>
      <p:bldP spid="76875" grpId="0" autoUpdateAnimBg="0"/>
      <p:bldP spid="76876" grpId="0" autoUpdateAnimBg="0"/>
      <p:bldP spid="91" grpId="0" autoUpdateAnimBg="0"/>
      <p:bldP spid="98" grpId="0" autoUpdateAnimBg="0"/>
      <p:bldP spid="99" grpId="0" autoUpdateAnimBg="0"/>
      <p:bldP spid="103" grpId="0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4" name="Text Box 132"/>
          <p:cNvSpPr txBox="1">
            <a:spLocks noChangeArrowheads="1"/>
          </p:cNvSpPr>
          <p:nvPr/>
        </p:nvSpPr>
        <p:spPr bwMode="auto">
          <a:xfrm>
            <a:off x="-152400" y="1524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）双操作数指令</a:t>
            </a:r>
          </a:p>
        </p:txBody>
      </p:sp>
      <p:sp>
        <p:nvSpPr>
          <p:cNvPr id="44165" name="Text Box 133"/>
          <p:cNvSpPr txBox="1">
            <a:spLocks noChangeArrowheads="1"/>
          </p:cNvSpPr>
          <p:nvPr/>
        </p:nvSpPr>
        <p:spPr bwMode="auto">
          <a:xfrm>
            <a:off x="0" y="8382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取目的数，暂存于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0" y="1524000"/>
            <a:ext cx="5357813" cy="584200"/>
            <a:chOff x="0" y="1632"/>
            <a:chExt cx="3024" cy="368"/>
          </a:xfrm>
        </p:grpSpPr>
        <p:sp>
          <p:nvSpPr>
            <p:cNvPr id="40001" name="Text Box 135"/>
            <p:cNvSpPr txBox="1">
              <a:spLocks noChangeArrowheads="1"/>
            </p:cNvSpPr>
            <p:nvPr/>
          </p:nvSpPr>
          <p:spPr bwMode="auto">
            <a:xfrm>
              <a:off x="0" y="1632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例：</a:t>
              </a:r>
            </a:p>
          </p:txBody>
        </p:sp>
        <p:sp>
          <p:nvSpPr>
            <p:cNvPr id="40002" name="Text Box 136"/>
            <p:cNvSpPr txBox="1">
              <a:spLocks noChangeArrowheads="1"/>
            </p:cNvSpPr>
            <p:nvPr/>
          </p:nvSpPr>
          <p:spPr bwMode="auto">
            <a:xfrm>
              <a:off x="528" y="1632"/>
              <a:ext cx="249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ADD X(R1)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(PC)+ 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；</a:t>
              </a:r>
            </a:p>
          </p:txBody>
        </p:sp>
      </p:grpSp>
      <p:sp>
        <p:nvSpPr>
          <p:cNvPr id="44171" name="Text Box 139"/>
          <p:cNvSpPr txBox="1">
            <a:spLocks noChangeArrowheads="1"/>
          </p:cNvSpPr>
          <p:nvPr/>
        </p:nvSpPr>
        <p:spPr bwMode="auto">
          <a:xfrm>
            <a:off x="0" y="20716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990600" y="2147888"/>
            <a:ext cx="3200400" cy="482600"/>
            <a:chOff x="960" y="480"/>
            <a:chExt cx="2016" cy="304"/>
          </a:xfrm>
        </p:grpSpPr>
        <p:sp>
          <p:nvSpPr>
            <p:cNvPr id="39999" name="Text Box 141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0000" name="Line 142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2819400" y="2133600"/>
            <a:ext cx="3200400" cy="482600"/>
            <a:chOff x="960" y="768"/>
            <a:chExt cx="2016" cy="304"/>
          </a:xfrm>
        </p:grpSpPr>
        <p:sp>
          <p:nvSpPr>
            <p:cNvPr id="39997" name="Text Box 144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9998" name="Line 145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3581400" y="27432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立即数</a:t>
            </a:r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0" y="28336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147"/>
          <p:cNvGrpSpPr>
            <a:grpSpLocks/>
          </p:cNvGrpSpPr>
          <p:nvPr/>
        </p:nvGrpSpPr>
        <p:grpSpPr bwMode="auto">
          <a:xfrm>
            <a:off x="1066800" y="2909888"/>
            <a:ext cx="3200400" cy="482600"/>
            <a:chOff x="2784" y="1440"/>
            <a:chExt cx="2016" cy="304"/>
          </a:xfrm>
        </p:grpSpPr>
        <p:sp>
          <p:nvSpPr>
            <p:cNvPr id="39995" name="Text Box 148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9996" name="Line 149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82" name="Text Box 150"/>
          <p:cNvSpPr txBox="1">
            <a:spLocks noChangeArrowheads="1"/>
          </p:cNvSpPr>
          <p:nvPr/>
        </p:nvSpPr>
        <p:spPr bwMode="auto">
          <a:xfrm>
            <a:off x="0" y="35194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1066800" y="3595688"/>
            <a:ext cx="2743200" cy="482600"/>
            <a:chOff x="720" y="3312"/>
            <a:chExt cx="1728" cy="304"/>
          </a:xfrm>
        </p:grpSpPr>
        <p:sp>
          <p:nvSpPr>
            <p:cNvPr id="39992" name="Text Box 152"/>
            <p:cNvSpPr txBox="1">
              <a:spLocks noChangeArrowheads="1"/>
            </p:cNvSpPr>
            <p:nvPr/>
          </p:nvSpPr>
          <p:spPr bwMode="auto">
            <a:xfrm>
              <a:off x="720" y="3312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MDR  C</a:t>
              </a:r>
            </a:p>
          </p:txBody>
        </p:sp>
        <p:sp>
          <p:nvSpPr>
            <p:cNvPr id="39993" name="Line 153"/>
            <p:cNvSpPr>
              <a:spLocks noChangeShapeType="1"/>
            </p:cNvSpPr>
            <p:nvPr/>
          </p:nvSpPr>
          <p:spPr bwMode="auto">
            <a:xfrm>
              <a:off x="96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4" name="Line 154"/>
            <p:cNvSpPr>
              <a:spLocks noChangeShapeType="1"/>
            </p:cNvSpPr>
            <p:nvPr/>
          </p:nvSpPr>
          <p:spPr bwMode="auto">
            <a:xfrm>
              <a:off x="1584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87" name="Line 155"/>
          <p:cNvSpPr>
            <a:spLocks noChangeShapeType="1"/>
          </p:cNvSpPr>
          <p:nvPr/>
        </p:nvSpPr>
        <p:spPr bwMode="auto">
          <a:xfrm flipV="1">
            <a:off x="3109913" y="3271838"/>
            <a:ext cx="7620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88" name="Text Box 156"/>
          <p:cNvSpPr txBox="1">
            <a:spLocks noChangeArrowheads="1"/>
          </p:cNvSpPr>
          <p:nvPr/>
        </p:nvSpPr>
        <p:spPr bwMode="auto">
          <a:xfrm>
            <a:off x="0" y="42052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164"/>
          <p:cNvGrpSpPr>
            <a:grpSpLocks/>
          </p:cNvGrpSpPr>
          <p:nvPr/>
        </p:nvGrpSpPr>
        <p:grpSpPr bwMode="auto">
          <a:xfrm>
            <a:off x="1066800" y="4281488"/>
            <a:ext cx="2667000" cy="482600"/>
            <a:chOff x="672" y="3600"/>
            <a:chExt cx="1680" cy="304"/>
          </a:xfrm>
        </p:grpSpPr>
        <p:sp>
          <p:nvSpPr>
            <p:cNvPr id="39990" name="Text Box 158"/>
            <p:cNvSpPr txBox="1">
              <a:spLocks noChangeArrowheads="1"/>
            </p:cNvSpPr>
            <p:nvPr/>
          </p:nvSpPr>
          <p:spPr bwMode="auto">
            <a:xfrm>
              <a:off x="672" y="3600"/>
              <a:ext cx="168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9991" name="Line 159"/>
            <p:cNvSpPr>
              <a:spLocks noChangeShapeType="1"/>
            </p:cNvSpPr>
            <p:nvPr/>
          </p:nvSpPr>
          <p:spPr bwMode="auto">
            <a:xfrm>
              <a:off x="1248" y="374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97" name="Text Box 165"/>
          <p:cNvSpPr txBox="1">
            <a:spLocks noChangeArrowheads="1"/>
          </p:cNvSpPr>
          <p:nvPr/>
        </p:nvSpPr>
        <p:spPr bwMode="auto">
          <a:xfrm>
            <a:off x="0" y="48768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1066800" y="4953000"/>
            <a:ext cx="3200400" cy="482600"/>
            <a:chOff x="2784" y="1440"/>
            <a:chExt cx="2016" cy="304"/>
          </a:xfrm>
        </p:grpSpPr>
        <p:sp>
          <p:nvSpPr>
            <p:cNvPr id="39988" name="Text Box 167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39989" name="Line 168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01" name="Text Box 169"/>
          <p:cNvSpPr txBox="1">
            <a:spLocks noChangeArrowheads="1"/>
          </p:cNvSpPr>
          <p:nvPr/>
        </p:nvSpPr>
        <p:spPr bwMode="auto">
          <a:xfrm>
            <a:off x="0" y="5486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1066800" y="5562600"/>
            <a:ext cx="2743200" cy="482600"/>
            <a:chOff x="720" y="3312"/>
            <a:chExt cx="1728" cy="304"/>
          </a:xfrm>
        </p:grpSpPr>
        <p:sp>
          <p:nvSpPr>
            <p:cNvPr id="39985" name="Text Box 171"/>
            <p:cNvSpPr txBox="1">
              <a:spLocks noChangeArrowheads="1"/>
            </p:cNvSpPr>
            <p:nvPr/>
          </p:nvSpPr>
          <p:spPr bwMode="auto">
            <a:xfrm>
              <a:off x="720" y="3312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MDR  D</a:t>
              </a:r>
            </a:p>
          </p:txBody>
        </p:sp>
        <p:sp>
          <p:nvSpPr>
            <p:cNvPr id="39986" name="Line 172"/>
            <p:cNvSpPr>
              <a:spLocks noChangeShapeType="1"/>
            </p:cNvSpPr>
            <p:nvPr/>
          </p:nvSpPr>
          <p:spPr bwMode="auto">
            <a:xfrm>
              <a:off x="96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173"/>
            <p:cNvSpPr>
              <a:spLocks noChangeShapeType="1"/>
            </p:cNvSpPr>
            <p:nvPr/>
          </p:nvSpPr>
          <p:spPr bwMode="auto">
            <a:xfrm>
              <a:off x="1584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06" name="Text Box 174"/>
          <p:cNvSpPr txBox="1">
            <a:spLocks noChangeArrowheads="1"/>
          </p:cNvSpPr>
          <p:nvPr/>
        </p:nvSpPr>
        <p:spPr bwMode="auto">
          <a:xfrm>
            <a:off x="0" y="6096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1066800" y="6172200"/>
            <a:ext cx="2667000" cy="482600"/>
            <a:chOff x="672" y="3600"/>
            <a:chExt cx="1680" cy="304"/>
          </a:xfrm>
        </p:grpSpPr>
        <p:sp>
          <p:nvSpPr>
            <p:cNvPr id="39983" name="Text Box 176"/>
            <p:cNvSpPr txBox="1">
              <a:spLocks noChangeArrowheads="1"/>
            </p:cNvSpPr>
            <p:nvPr/>
          </p:nvSpPr>
          <p:spPr bwMode="auto">
            <a:xfrm>
              <a:off x="672" y="3600"/>
              <a:ext cx="168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39984" name="Line 177"/>
            <p:cNvSpPr>
              <a:spLocks noChangeShapeType="1"/>
            </p:cNvSpPr>
            <p:nvPr/>
          </p:nvSpPr>
          <p:spPr bwMode="auto">
            <a:xfrm>
              <a:off x="1248" y="374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10" name="Line 178"/>
          <p:cNvSpPr>
            <a:spLocks noChangeShapeType="1"/>
          </p:cNvSpPr>
          <p:nvPr/>
        </p:nvSpPr>
        <p:spPr bwMode="auto">
          <a:xfrm flipH="1">
            <a:off x="3067050" y="5424488"/>
            <a:ext cx="99060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Text Box 179"/>
          <p:cNvSpPr txBox="1">
            <a:spLocks noChangeArrowheads="1"/>
          </p:cNvSpPr>
          <p:nvPr/>
        </p:nvSpPr>
        <p:spPr bwMode="auto">
          <a:xfrm>
            <a:off x="3429000" y="49530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形式地址</a:t>
            </a:r>
          </a:p>
        </p:txBody>
      </p:sp>
      <p:sp>
        <p:nvSpPr>
          <p:cNvPr id="44212" name="Text Box 180"/>
          <p:cNvSpPr txBox="1">
            <a:spLocks noChangeArrowheads="1"/>
          </p:cNvSpPr>
          <p:nvPr/>
        </p:nvSpPr>
        <p:spPr bwMode="auto">
          <a:xfrm>
            <a:off x="5334000" y="2819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DT3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1" name="Group 181"/>
          <p:cNvGrpSpPr>
            <a:grpSpLocks/>
          </p:cNvGrpSpPr>
          <p:nvPr/>
        </p:nvGrpSpPr>
        <p:grpSpPr bwMode="auto">
          <a:xfrm>
            <a:off x="6400800" y="2895600"/>
            <a:ext cx="2667000" cy="482600"/>
            <a:chOff x="672" y="3600"/>
            <a:chExt cx="1680" cy="304"/>
          </a:xfrm>
        </p:grpSpPr>
        <p:sp>
          <p:nvSpPr>
            <p:cNvPr id="39981" name="Text Box 182"/>
            <p:cNvSpPr txBox="1">
              <a:spLocks noChangeArrowheads="1"/>
            </p:cNvSpPr>
            <p:nvPr/>
          </p:nvSpPr>
          <p:spPr bwMode="auto">
            <a:xfrm>
              <a:off x="672" y="3600"/>
              <a:ext cx="168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D+R1   MAR</a:t>
              </a:r>
            </a:p>
          </p:txBody>
        </p:sp>
        <p:sp>
          <p:nvSpPr>
            <p:cNvPr id="39982" name="Line 183"/>
            <p:cNvSpPr>
              <a:spLocks noChangeShapeType="1"/>
            </p:cNvSpPr>
            <p:nvPr/>
          </p:nvSpPr>
          <p:spPr bwMode="auto">
            <a:xfrm>
              <a:off x="1248" y="374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5334000" y="3581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DT4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2" name="Group 185"/>
          <p:cNvGrpSpPr>
            <a:grpSpLocks/>
          </p:cNvGrpSpPr>
          <p:nvPr/>
        </p:nvGrpSpPr>
        <p:grpSpPr bwMode="auto">
          <a:xfrm>
            <a:off x="6400800" y="3657600"/>
            <a:ext cx="2743200" cy="482600"/>
            <a:chOff x="720" y="3312"/>
            <a:chExt cx="1728" cy="304"/>
          </a:xfrm>
        </p:grpSpPr>
        <p:sp>
          <p:nvSpPr>
            <p:cNvPr id="39978" name="Text Box 186"/>
            <p:cNvSpPr txBox="1">
              <a:spLocks noChangeArrowheads="1"/>
            </p:cNvSpPr>
            <p:nvPr/>
          </p:nvSpPr>
          <p:spPr bwMode="auto">
            <a:xfrm>
              <a:off x="720" y="3312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MDR  D</a:t>
              </a:r>
            </a:p>
          </p:txBody>
        </p:sp>
        <p:sp>
          <p:nvSpPr>
            <p:cNvPr id="39979" name="Line 187"/>
            <p:cNvSpPr>
              <a:spLocks noChangeShapeType="1"/>
            </p:cNvSpPr>
            <p:nvPr/>
          </p:nvSpPr>
          <p:spPr bwMode="auto">
            <a:xfrm>
              <a:off x="96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Line 188"/>
            <p:cNvSpPr>
              <a:spLocks noChangeShapeType="1"/>
            </p:cNvSpPr>
            <p:nvPr/>
          </p:nvSpPr>
          <p:spPr bwMode="auto">
            <a:xfrm>
              <a:off x="1584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21" name="Line 189"/>
          <p:cNvSpPr>
            <a:spLocks noChangeShapeType="1"/>
          </p:cNvSpPr>
          <p:nvPr/>
        </p:nvSpPr>
        <p:spPr bwMode="auto">
          <a:xfrm flipH="1" flipV="1">
            <a:off x="8283575" y="4110038"/>
            <a:ext cx="176213" cy="3984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8027988" y="4508500"/>
            <a:ext cx="141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目的数</a:t>
            </a:r>
          </a:p>
        </p:txBody>
      </p:sp>
      <p:sp>
        <p:nvSpPr>
          <p:cNvPr id="44223" name="Text Box 191"/>
          <p:cNvSpPr txBox="1">
            <a:spLocks noChangeArrowheads="1"/>
          </p:cNvSpPr>
          <p:nvPr/>
        </p:nvSpPr>
        <p:spPr bwMode="auto">
          <a:xfrm>
            <a:off x="5334000" y="43434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3" name="Group 195"/>
          <p:cNvGrpSpPr>
            <a:grpSpLocks/>
          </p:cNvGrpSpPr>
          <p:nvPr/>
        </p:nvGrpSpPr>
        <p:grpSpPr bwMode="auto">
          <a:xfrm>
            <a:off x="6248400" y="4419600"/>
            <a:ext cx="2362200" cy="482600"/>
            <a:chOff x="4560" y="3312"/>
            <a:chExt cx="1488" cy="304"/>
          </a:xfrm>
        </p:grpSpPr>
        <p:sp>
          <p:nvSpPr>
            <p:cNvPr id="39976" name="Text Box 193"/>
            <p:cNvSpPr txBox="1">
              <a:spLocks noChangeArrowheads="1"/>
            </p:cNvSpPr>
            <p:nvPr/>
          </p:nvSpPr>
          <p:spPr bwMode="auto">
            <a:xfrm>
              <a:off x="4560" y="3312"/>
              <a:ext cx="148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C+D  MDR</a:t>
              </a:r>
            </a:p>
          </p:txBody>
        </p:sp>
        <p:sp>
          <p:nvSpPr>
            <p:cNvPr id="39977" name="Line 194"/>
            <p:cNvSpPr>
              <a:spLocks noChangeShapeType="1"/>
            </p:cNvSpPr>
            <p:nvPr/>
          </p:nvSpPr>
          <p:spPr bwMode="auto">
            <a:xfrm>
              <a:off x="504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5334000" y="5029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4" name="Group 197"/>
          <p:cNvGrpSpPr>
            <a:grpSpLocks/>
          </p:cNvGrpSpPr>
          <p:nvPr/>
        </p:nvGrpSpPr>
        <p:grpSpPr bwMode="auto">
          <a:xfrm>
            <a:off x="6248400" y="5105400"/>
            <a:ext cx="2362200" cy="482600"/>
            <a:chOff x="4560" y="3312"/>
            <a:chExt cx="1488" cy="304"/>
          </a:xfrm>
        </p:grpSpPr>
        <p:sp>
          <p:nvSpPr>
            <p:cNvPr id="39974" name="Text Box 198"/>
            <p:cNvSpPr txBox="1">
              <a:spLocks noChangeArrowheads="1"/>
            </p:cNvSpPr>
            <p:nvPr/>
          </p:nvSpPr>
          <p:spPr bwMode="auto">
            <a:xfrm>
              <a:off x="4560" y="3312"/>
              <a:ext cx="148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M</a:t>
              </a:r>
            </a:p>
          </p:txBody>
        </p:sp>
        <p:sp>
          <p:nvSpPr>
            <p:cNvPr id="39975" name="Line 199"/>
            <p:cNvSpPr>
              <a:spLocks noChangeShapeType="1"/>
            </p:cNvSpPr>
            <p:nvPr/>
          </p:nvSpPr>
          <p:spPr bwMode="auto">
            <a:xfrm>
              <a:off x="5040" y="345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5334000" y="5715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5" name="Group 204"/>
          <p:cNvGrpSpPr>
            <a:grpSpLocks/>
          </p:cNvGrpSpPr>
          <p:nvPr/>
        </p:nvGrpSpPr>
        <p:grpSpPr bwMode="auto">
          <a:xfrm>
            <a:off x="6248400" y="5791200"/>
            <a:ext cx="2438400" cy="482600"/>
            <a:chOff x="4608" y="3600"/>
            <a:chExt cx="1536" cy="304"/>
          </a:xfrm>
        </p:grpSpPr>
        <p:sp>
          <p:nvSpPr>
            <p:cNvPr id="39972" name="Text Box 202"/>
            <p:cNvSpPr txBox="1">
              <a:spLocks noChangeArrowheads="1"/>
            </p:cNvSpPr>
            <p:nvPr/>
          </p:nvSpPr>
          <p:spPr bwMode="auto">
            <a:xfrm>
              <a:off x="4608" y="3600"/>
              <a:ext cx="15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MAR</a:t>
              </a:r>
            </a:p>
          </p:txBody>
        </p:sp>
        <p:sp>
          <p:nvSpPr>
            <p:cNvPr id="39973" name="Line 203"/>
            <p:cNvSpPr>
              <a:spLocks noChangeShapeType="1"/>
            </p:cNvSpPr>
            <p:nvPr/>
          </p:nvSpPr>
          <p:spPr bwMode="auto">
            <a:xfrm>
              <a:off x="4992" y="374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4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4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64" grpId="0" autoUpdateAnimBg="0"/>
      <p:bldP spid="44165" grpId="0" autoUpdateAnimBg="0"/>
      <p:bldP spid="44171" grpId="0" autoUpdateAnimBg="0"/>
      <p:bldP spid="44170" grpId="0" build="p" autoUpdateAnimBg="0" advAuto="0"/>
      <p:bldP spid="44178" grpId="0" autoUpdateAnimBg="0"/>
      <p:bldP spid="44182" grpId="0" autoUpdateAnimBg="0"/>
      <p:bldP spid="44187" grpId="0" animBg="1"/>
      <p:bldP spid="44188" grpId="0" autoUpdateAnimBg="0"/>
      <p:bldP spid="44197" grpId="0" autoUpdateAnimBg="0"/>
      <p:bldP spid="44201" grpId="0" autoUpdateAnimBg="0"/>
      <p:bldP spid="44206" grpId="0" autoUpdateAnimBg="0"/>
      <p:bldP spid="44210" grpId="0" animBg="1"/>
      <p:bldP spid="44211" grpId="0" build="p" autoUpdateAnimBg="0" advAuto="0"/>
      <p:bldP spid="44212" grpId="0" autoUpdateAnimBg="0"/>
      <p:bldP spid="44216" grpId="0" autoUpdateAnimBg="0"/>
      <p:bldP spid="44221" grpId="0" animBg="1"/>
      <p:bldP spid="44222" grpId="0" build="p" autoUpdateAnimBg="0" advAuto="0"/>
      <p:bldP spid="44223" grpId="0" autoUpdateAnimBg="0"/>
      <p:bldP spid="44228" grpId="0" autoUpdateAnimBg="0"/>
      <p:bldP spid="442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304800"/>
            <a:ext cx="46720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（3）多组内总线结构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  <a:latin typeface="宋体" pitchFamily="2" charset="-122"/>
              </a:rPr>
              <a:t>特点：设置多组数据总线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-228600" y="112713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）单操作数指令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124200" y="7842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860425"/>
            <a:ext cx="3200400" cy="482600"/>
            <a:chOff x="960" y="480"/>
            <a:chExt cx="2016" cy="304"/>
          </a:xfrm>
        </p:grpSpPr>
        <p:sp>
          <p:nvSpPr>
            <p:cNvPr id="42018" name="Text Box 8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2019" name="Line 9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0" y="7842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838200" y="784225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COM -(R0)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3124200" y="14097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191000" y="1508125"/>
            <a:ext cx="2819400" cy="482600"/>
            <a:chOff x="2592" y="864"/>
            <a:chExt cx="1776" cy="304"/>
          </a:xfrm>
        </p:grpSpPr>
        <p:sp>
          <p:nvSpPr>
            <p:cNvPr id="42016" name="Text Box 16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R0-1    R0</a:t>
              </a:r>
            </a:p>
          </p:txBody>
        </p:sp>
        <p:sp>
          <p:nvSpPr>
            <p:cNvPr id="42017" name="Line 17"/>
            <p:cNvSpPr>
              <a:spLocks noChangeShapeType="1"/>
            </p:cNvSpPr>
            <p:nvPr/>
          </p:nvSpPr>
          <p:spPr bwMode="auto">
            <a:xfrm>
              <a:off x="3216" y="1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3688" y="1508125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124200" y="20129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191000" y="2109788"/>
            <a:ext cx="3200400" cy="482600"/>
            <a:chOff x="1392" y="2880"/>
            <a:chExt cx="2016" cy="304"/>
          </a:xfrm>
        </p:grpSpPr>
        <p:sp>
          <p:nvSpPr>
            <p:cNvPr id="42013" name="Text Box 3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D</a:t>
              </a:r>
            </a:p>
          </p:txBody>
        </p:sp>
        <p:sp>
          <p:nvSpPr>
            <p:cNvPr id="42014" name="Line 38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39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3124200" y="26860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45107" name="Text Box 51"/>
          <p:cNvSpPr txBox="1">
            <a:spLocks noChangeArrowheads="1"/>
          </p:cNvSpPr>
          <p:nvPr/>
        </p:nvSpPr>
        <p:spPr bwMode="auto">
          <a:xfrm>
            <a:off x="3124200" y="33591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191000" y="3455988"/>
            <a:ext cx="3200400" cy="482600"/>
            <a:chOff x="2640" y="3456"/>
            <a:chExt cx="2016" cy="304"/>
          </a:xfrm>
        </p:grpSpPr>
        <p:sp>
          <p:nvSpPr>
            <p:cNvPr id="42011" name="Text Box 53"/>
            <p:cNvSpPr txBox="1">
              <a:spLocks noChangeArrowheads="1"/>
            </p:cNvSpPr>
            <p:nvPr/>
          </p:nvSpPr>
          <p:spPr bwMode="auto">
            <a:xfrm>
              <a:off x="2640" y="3456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42012" name="Line 54"/>
            <p:cNvSpPr>
              <a:spLocks noChangeShapeType="1"/>
            </p:cNvSpPr>
            <p:nvPr/>
          </p:nvSpPr>
          <p:spPr bwMode="auto">
            <a:xfrm>
              <a:off x="3168" y="360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3124200" y="40735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191000" y="4170363"/>
            <a:ext cx="3200400" cy="482600"/>
            <a:chOff x="3360" y="1680"/>
            <a:chExt cx="2016" cy="304"/>
          </a:xfrm>
        </p:grpSpPr>
        <p:sp>
          <p:nvSpPr>
            <p:cNvPr id="42009" name="Text Box 57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42010" name="Line 58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943600" y="858838"/>
            <a:ext cx="3200400" cy="482600"/>
            <a:chOff x="960" y="768"/>
            <a:chExt cx="2016" cy="304"/>
          </a:xfrm>
        </p:grpSpPr>
        <p:sp>
          <p:nvSpPr>
            <p:cNvPr id="42007" name="Text Box 66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2008" name="Line 67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4191000" y="2782888"/>
            <a:ext cx="3200400" cy="482600"/>
            <a:chOff x="2784" y="1344"/>
            <a:chExt cx="2016" cy="304"/>
          </a:xfrm>
        </p:grpSpPr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784" y="1344"/>
              <a:ext cx="2016" cy="304"/>
              <a:chOff x="3072" y="3216"/>
              <a:chExt cx="2016" cy="304"/>
            </a:xfrm>
          </p:grpSpPr>
          <p:sp>
            <p:nvSpPr>
              <p:cNvPr id="42005" name="Text Box 49"/>
              <p:cNvSpPr txBox="1">
                <a:spLocks noChangeArrowheads="1"/>
              </p:cNvSpPr>
              <p:nvPr/>
            </p:nvSpPr>
            <p:spPr bwMode="auto">
              <a:xfrm>
                <a:off x="3072" y="3216"/>
                <a:ext cx="2016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D    MDR</a:t>
                </a:r>
              </a:p>
            </p:txBody>
          </p:sp>
          <p:sp>
            <p:nvSpPr>
              <p:cNvPr id="42006" name="Line 50"/>
              <p:cNvSpPr>
                <a:spLocks noChangeShapeType="1"/>
              </p:cNvSpPr>
              <p:nvPr/>
            </p:nvSpPr>
            <p:spPr bwMode="auto">
              <a:xfrm>
                <a:off x="3360" y="336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04" name="Line 71"/>
            <p:cNvSpPr>
              <a:spLocks noChangeShapeType="1"/>
            </p:cNvSpPr>
            <p:nvPr/>
          </p:nvSpPr>
          <p:spPr bwMode="auto">
            <a:xfrm>
              <a:off x="2832" y="1344"/>
              <a:ext cx="144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59" grpId="0" autoUpdateAnimBg="0"/>
      <p:bldP spid="45067" grpId="0" autoUpdateAnimBg="0"/>
      <p:bldP spid="45068" grpId="0" autoUpdateAnimBg="0"/>
      <p:bldP spid="45070" grpId="0" autoUpdateAnimBg="0"/>
      <p:bldP spid="45075" grpId="0" build="p" autoUpdateAnimBg="0"/>
      <p:bldP spid="45077" grpId="0" autoUpdateAnimBg="0"/>
      <p:bldP spid="45103" grpId="0" autoUpdateAnimBg="0"/>
      <p:bldP spid="45107" grpId="0" autoUpdateAnimBg="0"/>
      <p:bldP spid="45111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-228600" y="214313"/>
            <a:ext cx="5800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）转移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返回指令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JMP/RST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011" name="AutoShape 6"/>
          <p:cNvSpPr>
            <a:spLocks/>
          </p:cNvSpPr>
          <p:nvPr/>
        </p:nvSpPr>
        <p:spPr bwMode="auto">
          <a:xfrm>
            <a:off x="1295400" y="2533650"/>
            <a:ext cx="323850" cy="4038600"/>
          </a:xfrm>
          <a:prstGeom prst="leftBrace">
            <a:avLst>
              <a:gd name="adj1" fmla="val 103922"/>
              <a:gd name="adj2" fmla="val 50000"/>
            </a:avLst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1600200" y="2249488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SKP</a:t>
            </a: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1600200" y="2863850"/>
            <a:ext cx="668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</a:p>
        </p:txBody>
      </p:sp>
      <p:sp>
        <p:nvSpPr>
          <p:cNvPr id="43014" name="Text Box 9"/>
          <p:cNvSpPr txBox="1">
            <a:spLocks noChangeArrowheads="1"/>
          </p:cNvSpPr>
          <p:nvPr/>
        </p:nvSpPr>
        <p:spPr bwMode="auto">
          <a:xfrm>
            <a:off x="1295400" y="353695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1295400" y="41925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R)+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2590800" y="41925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指示从</a:t>
            </a:r>
            <a:r>
              <a:rPr lang="en-US" altLang="zh-CN" sz="3200" b="1">
                <a:ea typeface="黑体" pitchFamily="49" charset="-122"/>
              </a:rPr>
              <a:t>M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取转移地址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修改</a:t>
            </a:r>
            <a:r>
              <a:rPr lang="en-US" altLang="zh-CN" sz="3200" b="1"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1219200" y="48736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SP)+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1447800" y="577691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X(PC)</a:t>
            </a:r>
          </a:p>
        </p:txBody>
      </p:sp>
      <p:sp>
        <p:nvSpPr>
          <p:cNvPr id="43019" name="Text Box 14"/>
          <p:cNvSpPr txBox="1">
            <a:spLocks noChangeArrowheads="1"/>
          </p:cNvSpPr>
          <p:nvPr/>
        </p:nvSpPr>
        <p:spPr bwMode="auto">
          <a:xfrm>
            <a:off x="2590800" y="2249488"/>
            <a:ext cx="472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执行再下条指令。</a:t>
            </a:r>
          </a:p>
        </p:txBody>
      </p:sp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2590800" y="286385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取转移地址。</a:t>
            </a:r>
          </a:p>
        </p:txBody>
      </p:sp>
      <p:sp>
        <p:nvSpPr>
          <p:cNvPr id="43021" name="Text Box 16"/>
          <p:cNvSpPr txBox="1">
            <a:spLocks noChangeArrowheads="1"/>
          </p:cNvSpPr>
          <p:nvPr/>
        </p:nvSpPr>
        <p:spPr bwMode="auto">
          <a:xfrm>
            <a:off x="2590800" y="353695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指示从</a:t>
            </a:r>
            <a:r>
              <a:rPr lang="en-US" altLang="zh-CN" sz="3200" b="1">
                <a:ea typeface="黑体" pitchFamily="49" charset="-122"/>
              </a:rPr>
              <a:t>M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取转移地址。</a:t>
            </a:r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2590800" y="488315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从堆栈取返回地址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修改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3023" name="Text Box 18"/>
          <p:cNvSpPr txBox="1">
            <a:spLocks noChangeArrowheads="1"/>
          </p:cNvSpPr>
          <p:nvPr/>
        </p:nvSpPr>
        <p:spPr bwMode="auto">
          <a:xfrm>
            <a:off x="2590800" y="57800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內容为基准转移。</a:t>
            </a:r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7315200" y="4884738"/>
            <a:ext cx="182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RST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43025" name="Text Box 4"/>
          <p:cNvSpPr txBox="1">
            <a:spLocks noChangeArrowheads="1"/>
          </p:cNvSpPr>
          <p:nvPr/>
        </p:nvSpPr>
        <p:spPr bwMode="auto">
          <a:xfrm>
            <a:off x="285750" y="890588"/>
            <a:ext cx="8220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转移条件不满足，程序将顺序执行。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转移条件满足，按寻址方式获得转移地址。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200400" y="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91000" y="76200"/>
            <a:ext cx="3200400" cy="482600"/>
            <a:chOff x="960" y="480"/>
            <a:chExt cx="2016" cy="304"/>
          </a:xfrm>
        </p:grpSpPr>
        <p:sp>
          <p:nvSpPr>
            <p:cNvPr id="44094" name="Text Box 5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4095" name="Line 6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971550" y="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JMP R0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91000" y="2613025"/>
            <a:ext cx="2819400" cy="482600"/>
            <a:chOff x="2592" y="864"/>
            <a:chExt cx="1776" cy="304"/>
          </a:xfrm>
        </p:grpSpPr>
        <p:sp>
          <p:nvSpPr>
            <p:cNvPr id="44092" name="Text Box 11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SP+1    SP</a:t>
              </a:r>
            </a:p>
          </p:txBody>
        </p:sp>
        <p:sp>
          <p:nvSpPr>
            <p:cNvPr id="44093" name="Line 12"/>
            <p:cNvSpPr>
              <a:spLocks noChangeShapeType="1"/>
            </p:cNvSpPr>
            <p:nvPr/>
          </p:nvSpPr>
          <p:spPr bwMode="auto">
            <a:xfrm>
              <a:off x="3216" y="1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427788" y="620713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191000" y="3141663"/>
            <a:ext cx="3200400" cy="482600"/>
            <a:chOff x="1392" y="2880"/>
            <a:chExt cx="2016" cy="304"/>
          </a:xfrm>
        </p:grpSpPr>
        <p:sp>
          <p:nvSpPr>
            <p:cNvPr id="44089" name="Text Box 16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PC</a:t>
              </a:r>
            </a:p>
          </p:txBody>
        </p:sp>
        <p:sp>
          <p:nvSpPr>
            <p:cNvPr id="44090" name="Line 17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1" name="Line 18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3200400" y="53181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3200400" y="253682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191000" y="2082800"/>
            <a:ext cx="2743200" cy="482600"/>
            <a:chOff x="3120" y="1104"/>
            <a:chExt cx="1728" cy="304"/>
          </a:xfrm>
        </p:grpSpPr>
        <p:sp>
          <p:nvSpPr>
            <p:cNvPr id="44087" name="Text Box 22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    MAR</a:t>
              </a:r>
            </a:p>
          </p:txBody>
        </p:sp>
        <p:sp>
          <p:nvSpPr>
            <p:cNvPr id="44088" name="Line 23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3200400" y="306546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211638" y="620713"/>
            <a:ext cx="3097212" cy="503237"/>
            <a:chOff x="3360" y="1680"/>
            <a:chExt cx="2016" cy="317"/>
          </a:xfrm>
        </p:grpSpPr>
        <p:sp>
          <p:nvSpPr>
            <p:cNvPr id="44085" name="Text Box 26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R0    PC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086" name="Line 27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943600" y="76200"/>
            <a:ext cx="3200400" cy="482600"/>
            <a:chOff x="960" y="768"/>
            <a:chExt cx="2016" cy="304"/>
          </a:xfrm>
        </p:grpSpPr>
        <p:sp>
          <p:nvSpPr>
            <p:cNvPr id="44083" name="Text Box 29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4084" name="Line 30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0" y="147796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990600" y="1477963"/>
            <a:ext cx="342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RST (SP)+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3200400" y="147796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191000" y="1554163"/>
            <a:ext cx="3200400" cy="482600"/>
            <a:chOff x="960" y="480"/>
            <a:chExt cx="2016" cy="304"/>
          </a:xfrm>
        </p:grpSpPr>
        <p:sp>
          <p:nvSpPr>
            <p:cNvPr id="44081" name="Text Box 58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4082" name="Line 59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5943600" y="1554163"/>
            <a:ext cx="3200400" cy="482600"/>
            <a:chOff x="960" y="768"/>
            <a:chExt cx="2016" cy="304"/>
          </a:xfrm>
        </p:grpSpPr>
        <p:sp>
          <p:nvSpPr>
            <p:cNvPr id="44079" name="Text Box 61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4080" name="Line 62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3200400" y="2006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313" name="Text Box 65"/>
          <p:cNvSpPr txBox="1">
            <a:spLocks noChangeArrowheads="1"/>
          </p:cNvSpPr>
          <p:nvPr/>
        </p:nvSpPr>
        <p:spPr bwMode="auto">
          <a:xfrm>
            <a:off x="7508875" y="3141663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53314" name="Text Box 66"/>
          <p:cNvSpPr txBox="1">
            <a:spLocks noChangeArrowheads="1"/>
          </p:cNvSpPr>
          <p:nvPr/>
        </p:nvSpPr>
        <p:spPr bwMode="auto">
          <a:xfrm>
            <a:off x="0" y="3854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3315" name="Text Box 67"/>
          <p:cNvSpPr txBox="1">
            <a:spLocks noChangeArrowheads="1"/>
          </p:cNvSpPr>
          <p:nvPr/>
        </p:nvSpPr>
        <p:spPr bwMode="auto">
          <a:xfrm>
            <a:off x="990600" y="385445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JMP X(PC)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53316" name="Text Box 68"/>
          <p:cNvSpPr txBox="1">
            <a:spLocks noChangeArrowheads="1"/>
          </p:cNvSpPr>
          <p:nvPr/>
        </p:nvSpPr>
        <p:spPr bwMode="auto">
          <a:xfrm>
            <a:off x="3200400" y="3854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4191000" y="3930650"/>
            <a:ext cx="3200400" cy="482600"/>
            <a:chOff x="960" y="480"/>
            <a:chExt cx="2016" cy="304"/>
          </a:xfrm>
        </p:grpSpPr>
        <p:sp>
          <p:nvSpPr>
            <p:cNvPr id="44077" name="Text Box 70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4078" name="Line 71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5943600" y="3930650"/>
            <a:ext cx="3200400" cy="482600"/>
            <a:chOff x="960" y="768"/>
            <a:chExt cx="2016" cy="304"/>
          </a:xfrm>
        </p:grpSpPr>
        <p:sp>
          <p:nvSpPr>
            <p:cNvPr id="44075" name="Text Box 73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4076" name="Line 74"/>
            <p:cNvSpPr>
              <a:spLocks noChangeShapeType="1"/>
            </p:cNvSpPr>
            <p:nvPr/>
          </p:nvSpPr>
          <p:spPr bwMode="auto">
            <a:xfrm>
              <a:off x="1547" y="903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3200400" y="438308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4191000" y="4459288"/>
            <a:ext cx="2743200" cy="482600"/>
            <a:chOff x="3120" y="1104"/>
            <a:chExt cx="1728" cy="304"/>
          </a:xfrm>
        </p:grpSpPr>
        <p:sp>
          <p:nvSpPr>
            <p:cNvPr id="44073" name="Text Box 7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MAR</a:t>
              </a:r>
            </a:p>
          </p:txBody>
        </p:sp>
        <p:sp>
          <p:nvSpPr>
            <p:cNvPr id="44074" name="Line 78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3200400" y="5674841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4191000" y="5751041"/>
            <a:ext cx="3200400" cy="482600"/>
            <a:chOff x="1392" y="2880"/>
            <a:chExt cx="2016" cy="304"/>
          </a:xfrm>
        </p:grpSpPr>
        <p:sp>
          <p:nvSpPr>
            <p:cNvPr id="44070" name="Text Box 81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</a:t>
              </a:r>
              <a:r>
                <a:rPr lang="en-US" altLang="zh-CN" sz="3200" b="1" dirty="0" smtClean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endParaRPr lang="en-US" altLang="zh-CN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071" name="Line 82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Line 83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32" name="Line 84"/>
          <p:cNvSpPr>
            <a:spLocks noChangeShapeType="1"/>
          </p:cNvSpPr>
          <p:nvPr/>
        </p:nvSpPr>
        <p:spPr bwMode="auto">
          <a:xfrm flipV="1">
            <a:off x="7010400" y="5751041"/>
            <a:ext cx="4572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33" name="Text Box 85"/>
          <p:cNvSpPr txBox="1">
            <a:spLocks noChangeArrowheads="1"/>
          </p:cNvSpPr>
          <p:nvPr/>
        </p:nvSpPr>
        <p:spPr bwMode="auto">
          <a:xfrm>
            <a:off x="7391400" y="5373216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位移量</a:t>
            </a:r>
          </a:p>
        </p:txBody>
      </p:sp>
      <p:sp>
        <p:nvSpPr>
          <p:cNvPr id="53334" name="Text Box 86"/>
          <p:cNvSpPr txBox="1">
            <a:spLocks noChangeArrowheads="1"/>
          </p:cNvSpPr>
          <p:nvPr/>
        </p:nvSpPr>
        <p:spPr bwMode="auto">
          <a:xfrm>
            <a:off x="3200400" y="6203478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ET3</a:t>
            </a:r>
            <a:r>
              <a:rPr lang="zh-CN" altLang="en-US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Group 87"/>
          <p:cNvGrpSpPr>
            <a:grpSpLocks/>
          </p:cNvGrpSpPr>
          <p:nvPr/>
        </p:nvGrpSpPr>
        <p:grpSpPr bwMode="auto">
          <a:xfrm>
            <a:off x="4191000" y="6279678"/>
            <a:ext cx="2819400" cy="482600"/>
            <a:chOff x="2592" y="864"/>
            <a:chExt cx="1776" cy="304"/>
          </a:xfrm>
        </p:grpSpPr>
        <p:sp>
          <p:nvSpPr>
            <p:cNvPr id="44068" name="Text Box 88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 smtClean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PC+D    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</a:p>
          </p:txBody>
        </p:sp>
        <p:sp>
          <p:nvSpPr>
            <p:cNvPr id="44069" name="Line 89"/>
            <p:cNvSpPr>
              <a:spLocks noChangeShapeType="1"/>
            </p:cNvSpPr>
            <p:nvPr/>
          </p:nvSpPr>
          <p:spPr bwMode="auto">
            <a:xfrm>
              <a:off x="3216" y="1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338" name="Text Box 90"/>
          <p:cNvSpPr txBox="1">
            <a:spLocks noChangeArrowheads="1"/>
          </p:cNvSpPr>
          <p:nvPr/>
        </p:nvSpPr>
        <p:spPr bwMode="auto">
          <a:xfrm>
            <a:off x="6716713" y="6279678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4108450" y="5106308"/>
            <a:ext cx="3200400" cy="482600"/>
            <a:chOff x="960" y="842"/>
            <a:chExt cx="2016" cy="304"/>
          </a:xfrm>
        </p:grpSpPr>
        <p:sp>
          <p:nvSpPr>
            <p:cNvPr id="65" name="Text Box 73"/>
            <p:cNvSpPr txBox="1">
              <a:spLocks noChangeArrowheads="1"/>
            </p:cNvSpPr>
            <p:nvPr/>
          </p:nvSpPr>
          <p:spPr bwMode="auto">
            <a:xfrm>
              <a:off x="960" y="842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66" name="Line 74"/>
            <p:cNvSpPr>
              <a:spLocks noChangeShapeType="1"/>
            </p:cNvSpPr>
            <p:nvPr/>
          </p:nvSpPr>
          <p:spPr bwMode="auto">
            <a:xfrm>
              <a:off x="1551" y="903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Text Box 79"/>
          <p:cNvSpPr txBox="1">
            <a:spLocks noChangeArrowheads="1"/>
          </p:cNvSpPr>
          <p:nvPr/>
        </p:nvSpPr>
        <p:spPr bwMode="auto">
          <a:xfrm>
            <a:off x="3192016" y="5013176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5" grpId="0" autoUpdateAnimBg="0"/>
      <p:bldP spid="53256" grpId="0" autoUpdateAnimBg="0"/>
      <p:bldP spid="53261" grpId="0" build="p" autoUpdateAnimBg="0"/>
      <p:bldP spid="53267" grpId="0" autoUpdateAnimBg="0"/>
      <p:bldP spid="53268" grpId="0" autoUpdateAnimBg="0"/>
      <p:bldP spid="53272" grpId="0" autoUpdateAnimBg="0"/>
      <p:bldP spid="53302" grpId="0" autoUpdateAnimBg="0"/>
      <p:bldP spid="53303" grpId="0" autoUpdateAnimBg="0"/>
      <p:bldP spid="53304" grpId="0" autoUpdateAnimBg="0"/>
      <p:bldP spid="53311" grpId="0" autoUpdateAnimBg="0"/>
      <p:bldP spid="53313" grpId="0" build="p" autoUpdateAnimBg="0"/>
      <p:bldP spid="53314" grpId="0" autoUpdateAnimBg="0"/>
      <p:bldP spid="53315" grpId="0" autoUpdateAnimBg="0"/>
      <p:bldP spid="53316" grpId="0" autoUpdateAnimBg="0"/>
      <p:bldP spid="53323" grpId="0" autoUpdateAnimBg="0"/>
      <p:bldP spid="53327" grpId="0" autoUpdateAnimBg="0"/>
      <p:bldP spid="53332" grpId="0" animBg="1"/>
      <p:bldP spid="53333" grpId="0" autoUpdateAnimBg="0"/>
      <p:bldP spid="53334" grpId="0" autoUpdateAnimBg="0"/>
      <p:bldP spid="53338" grpId="0" build="p" autoUpdateAnimBg="0"/>
      <p:bldP spid="67" grpId="0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43400" y="4794250"/>
            <a:ext cx="2819400" cy="482600"/>
            <a:chOff x="2592" y="864"/>
            <a:chExt cx="1776" cy="304"/>
          </a:xfrm>
        </p:grpSpPr>
        <p:sp>
          <p:nvSpPr>
            <p:cNvPr id="45113" name="Text Box 9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SP-1    SP</a:t>
              </a:r>
            </a:p>
          </p:txBody>
        </p:sp>
        <p:sp>
          <p:nvSpPr>
            <p:cNvPr id="45114" name="Line 10"/>
            <p:cNvSpPr>
              <a:spLocks noChangeShapeType="1"/>
            </p:cNvSpPr>
            <p:nvPr/>
          </p:nvSpPr>
          <p:spPr bwMode="auto">
            <a:xfrm>
              <a:off x="3216" y="1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4343400" y="5708650"/>
            <a:ext cx="2438400" cy="482600"/>
            <a:chOff x="288" y="2544"/>
            <a:chExt cx="1536" cy="304"/>
          </a:xfrm>
        </p:grpSpPr>
        <p:sp>
          <p:nvSpPr>
            <p:cNvPr id="45111" name="Text Box 13"/>
            <p:cNvSpPr txBox="1">
              <a:spLocks noChangeArrowheads="1"/>
            </p:cNvSpPr>
            <p:nvPr/>
          </p:nvSpPr>
          <p:spPr bwMode="auto">
            <a:xfrm>
              <a:off x="288" y="2544"/>
              <a:ext cx="15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MDR    M</a:t>
              </a:r>
            </a:p>
          </p:txBody>
        </p:sp>
        <p:sp>
          <p:nvSpPr>
            <p:cNvPr id="45112" name="Line 14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3124200" y="42608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DT1</a:t>
            </a:r>
            <a:r>
              <a:rPr lang="zh-CN" altLang="en-US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343400" y="5251450"/>
            <a:ext cx="2743200" cy="482600"/>
            <a:chOff x="3120" y="1104"/>
            <a:chExt cx="1728" cy="304"/>
          </a:xfrm>
        </p:grpSpPr>
        <p:sp>
          <p:nvSpPr>
            <p:cNvPr id="45109" name="Text Box 19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    MDR</a:t>
              </a:r>
            </a:p>
          </p:txBody>
        </p:sp>
        <p:sp>
          <p:nvSpPr>
            <p:cNvPr id="45110" name="Line 20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0" y="2327275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形成子程序入口；在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ET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保存返回地址，并转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子程序入口。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3124200" y="38036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DT0</a:t>
            </a:r>
            <a:r>
              <a:rPr lang="zh-CN" altLang="en-US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6788150" y="4794250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0" y="3346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例：</a:t>
            </a:r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762000" y="3346450"/>
            <a:ext cx="251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JSR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R2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）；</a:t>
            </a: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3124200" y="3346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FT0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343400" y="3422650"/>
            <a:ext cx="3200400" cy="482600"/>
            <a:chOff x="960" y="480"/>
            <a:chExt cx="2016" cy="304"/>
          </a:xfrm>
        </p:grpSpPr>
        <p:sp>
          <p:nvSpPr>
            <p:cNvPr id="45107" name="Text Box 50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IR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45108" name="Line 51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248400" y="3422650"/>
            <a:ext cx="3200400" cy="482600"/>
            <a:chOff x="960" y="768"/>
            <a:chExt cx="2016" cy="304"/>
          </a:xfrm>
        </p:grpSpPr>
        <p:sp>
          <p:nvSpPr>
            <p:cNvPr id="45105" name="Text Box 53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PC+1   PC</a:t>
              </a:r>
            </a:p>
          </p:txBody>
        </p:sp>
        <p:sp>
          <p:nvSpPr>
            <p:cNvPr id="45106" name="Line 54"/>
            <p:cNvSpPr>
              <a:spLocks noChangeShapeType="1"/>
            </p:cNvSpPr>
            <p:nvPr/>
          </p:nvSpPr>
          <p:spPr bwMode="auto">
            <a:xfrm>
              <a:off x="1536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27" name="Text Box 55"/>
          <p:cNvSpPr txBox="1">
            <a:spLocks noChangeArrowheads="1"/>
          </p:cNvSpPr>
          <p:nvPr/>
        </p:nvSpPr>
        <p:spPr bwMode="auto">
          <a:xfrm>
            <a:off x="3124200" y="47180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ET0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343400" y="3879850"/>
            <a:ext cx="2743200" cy="482600"/>
            <a:chOff x="3120" y="1104"/>
            <a:chExt cx="1728" cy="304"/>
          </a:xfrm>
        </p:grpSpPr>
        <p:sp>
          <p:nvSpPr>
            <p:cNvPr id="45103" name="Text Box 5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R2    MAR</a:t>
              </a:r>
            </a:p>
          </p:txBody>
        </p:sp>
        <p:sp>
          <p:nvSpPr>
            <p:cNvPr id="45104" name="Line 58"/>
            <p:cNvSpPr>
              <a:spLocks noChangeShapeType="1"/>
            </p:cNvSpPr>
            <p:nvPr/>
          </p:nvSpPr>
          <p:spPr bwMode="auto">
            <a:xfrm>
              <a:off x="350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3124200" y="51752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ET1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343400" y="4337050"/>
            <a:ext cx="3200400" cy="482600"/>
            <a:chOff x="1392" y="2880"/>
            <a:chExt cx="2016" cy="304"/>
          </a:xfrm>
        </p:grpSpPr>
        <p:sp>
          <p:nvSpPr>
            <p:cNvPr id="45100" name="Text Box 61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    MDR    C</a:t>
              </a:r>
            </a:p>
          </p:txBody>
        </p:sp>
        <p:sp>
          <p:nvSpPr>
            <p:cNvPr id="45101" name="Line 62"/>
            <p:cNvSpPr>
              <a:spLocks noChangeShapeType="1"/>
            </p:cNvSpPr>
            <p:nvPr/>
          </p:nvSpPr>
          <p:spPr bwMode="auto">
            <a:xfrm>
              <a:off x="168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" name="Line 63"/>
            <p:cNvSpPr>
              <a:spLocks noChangeShapeType="1"/>
            </p:cNvSpPr>
            <p:nvPr/>
          </p:nvSpPr>
          <p:spPr bwMode="auto">
            <a:xfrm>
              <a:off x="2544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36" name="Line 64"/>
          <p:cNvSpPr>
            <a:spLocks noChangeShapeType="1"/>
          </p:cNvSpPr>
          <p:nvPr/>
        </p:nvSpPr>
        <p:spPr bwMode="auto">
          <a:xfrm flipV="1">
            <a:off x="7162800" y="4260850"/>
            <a:ext cx="45720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arrow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7543800" y="3848100"/>
            <a:ext cx="1420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子程序入口</a:t>
            </a:r>
          </a:p>
        </p:txBody>
      </p: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4343400" y="6165850"/>
            <a:ext cx="2438400" cy="482600"/>
            <a:chOff x="2976" y="2736"/>
            <a:chExt cx="1536" cy="304"/>
          </a:xfrm>
        </p:grpSpPr>
        <p:sp>
          <p:nvSpPr>
            <p:cNvPr id="45098" name="Text Box 68"/>
            <p:cNvSpPr txBox="1">
              <a:spLocks noChangeArrowheads="1"/>
            </p:cNvSpPr>
            <p:nvPr/>
          </p:nvSpPr>
          <p:spPr bwMode="auto">
            <a:xfrm>
              <a:off x="2976" y="2736"/>
              <a:ext cx="1536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C    PC</a:t>
              </a:r>
            </a:p>
          </p:txBody>
        </p:sp>
        <p:sp>
          <p:nvSpPr>
            <p:cNvPr id="45099" name="Line 69"/>
            <p:cNvSpPr>
              <a:spLocks noChangeShapeType="1"/>
            </p:cNvSpPr>
            <p:nvPr/>
          </p:nvSpPr>
          <p:spPr bwMode="auto">
            <a:xfrm>
              <a:off x="3264" y="2880"/>
              <a:ext cx="336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6211888" y="6165850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MAR</a:t>
            </a:r>
          </a:p>
        </p:txBody>
      </p:sp>
      <p:sp>
        <p:nvSpPr>
          <p:cNvPr id="54344" name="AutoShape 72"/>
          <p:cNvSpPr>
            <a:spLocks/>
          </p:cNvSpPr>
          <p:nvPr/>
        </p:nvSpPr>
        <p:spPr bwMode="auto">
          <a:xfrm flipH="1">
            <a:off x="7467600" y="494665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46" name="Text Box 74"/>
          <p:cNvSpPr txBox="1">
            <a:spLocks noChangeArrowheads="1"/>
          </p:cNvSpPr>
          <p:nvPr/>
        </p:nvSpPr>
        <p:spPr bwMode="auto">
          <a:xfrm>
            <a:off x="7696200" y="5099050"/>
            <a:ext cx="129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返回地址压栈</a:t>
            </a:r>
          </a:p>
        </p:txBody>
      </p:sp>
      <p:sp>
        <p:nvSpPr>
          <p:cNvPr id="54350" name="Text Box 78"/>
          <p:cNvSpPr txBox="1">
            <a:spLocks noChangeArrowheads="1"/>
          </p:cNvSpPr>
          <p:nvPr/>
        </p:nvSpPr>
        <p:spPr bwMode="auto">
          <a:xfrm>
            <a:off x="3124200" y="56324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ET2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54351" name="Text Box 79"/>
          <p:cNvSpPr txBox="1">
            <a:spLocks noChangeArrowheads="1"/>
          </p:cNvSpPr>
          <p:nvPr/>
        </p:nvSpPr>
        <p:spPr bwMode="auto">
          <a:xfrm>
            <a:off x="3124200" y="60896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ET3</a:t>
            </a:r>
            <a:r>
              <a:rPr lang="zh-CN" altLang="en-US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-228600" y="115888"/>
            <a:ext cx="9829800" cy="1874837"/>
            <a:chOff x="-144" y="73"/>
            <a:chExt cx="6192" cy="1181"/>
          </a:xfrm>
        </p:grpSpPr>
        <p:sp>
          <p:nvSpPr>
            <p:cNvPr id="45085" name="Text Box 101"/>
            <p:cNvSpPr txBox="1">
              <a:spLocks noChangeArrowheads="1"/>
            </p:cNvSpPr>
            <p:nvPr/>
          </p:nvSpPr>
          <p:spPr bwMode="auto">
            <a:xfrm>
              <a:off x="0" y="457"/>
              <a:ext cx="19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转子成功：</a:t>
              </a:r>
            </a:p>
          </p:txBody>
        </p:sp>
        <p:sp>
          <p:nvSpPr>
            <p:cNvPr id="45086" name="Text Box 102"/>
            <p:cNvSpPr txBox="1">
              <a:spLocks noChangeArrowheads="1"/>
            </p:cNvSpPr>
            <p:nvPr/>
          </p:nvSpPr>
          <p:spPr bwMode="auto">
            <a:xfrm>
              <a:off x="1632" y="457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</a:p>
          </p:txBody>
        </p:sp>
        <p:sp>
          <p:nvSpPr>
            <p:cNvPr id="45087" name="Text Box 103"/>
            <p:cNvSpPr txBox="1">
              <a:spLocks noChangeArrowheads="1"/>
            </p:cNvSpPr>
            <p:nvPr/>
          </p:nvSpPr>
          <p:spPr bwMode="auto">
            <a:xfrm>
              <a:off x="2064" y="457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45088" name="Text Box 104"/>
            <p:cNvSpPr txBox="1">
              <a:spLocks noChangeArrowheads="1"/>
            </p:cNvSpPr>
            <p:nvPr/>
          </p:nvSpPr>
          <p:spPr bwMode="auto">
            <a:xfrm>
              <a:off x="2784" y="457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R)+</a:t>
              </a:r>
            </a:p>
          </p:txBody>
        </p:sp>
        <p:sp>
          <p:nvSpPr>
            <p:cNvPr id="45089" name="Text Box 105"/>
            <p:cNvSpPr txBox="1">
              <a:spLocks noChangeArrowheads="1"/>
            </p:cNvSpPr>
            <p:nvPr/>
          </p:nvSpPr>
          <p:spPr bwMode="auto">
            <a:xfrm>
              <a:off x="4512" y="457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SP)+</a:t>
              </a:r>
            </a:p>
          </p:txBody>
        </p:sp>
        <p:sp>
          <p:nvSpPr>
            <p:cNvPr id="45090" name="Text Box 106"/>
            <p:cNvSpPr txBox="1">
              <a:spLocks noChangeArrowheads="1"/>
            </p:cNvSpPr>
            <p:nvPr/>
          </p:nvSpPr>
          <p:spPr bwMode="auto">
            <a:xfrm>
              <a:off x="3648" y="457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PC)+</a:t>
              </a:r>
            </a:p>
          </p:txBody>
        </p:sp>
        <p:sp>
          <p:nvSpPr>
            <p:cNvPr id="45091" name="Text Box 107"/>
            <p:cNvSpPr txBox="1">
              <a:spLocks noChangeArrowheads="1"/>
            </p:cNvSpPr>
            <p:nvPr/>
          </p:nvSpPr>
          <p:spPr bwMode="auto">
            <a:xfrm>
              <a:off x="1104" y="889"/>
              <a:ext cx="15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入口在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中</a:t>
              </a:r>
            </a:p>
          </p:txBody>
        </p:sp>
        <p:sp>
          <p:nvSpPr>
            <p:cNvPr id="45092" name="Text Box 108"/>
            <p:cNvSpPr txBox="1">
              <a:spLocks noChangeArrowheads="1"/>
            </p:cNvSpPr>
            <p:nvPr/>
          </p:nvSpPr>
          <p:spPr bwMode="auto">
            <a:xfrm>
              <a:off x="-144" y="73"/>
              <a:ext cx="28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6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）转子指令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JSR</a:t>
              </a:r>
              <a:endParaRPr lang="zh-CN" altLang="en-US" sz="32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093" name="AutoShape 109"/>
            <p:cNvSpPr>
              <a:spLocks/>
            </p:cNvSpPr>
            <p:nvPr/>
          </p:nvSpPr>
          <p:spPr bwMode="auto">
            <a:xfrm rot="-5400000">
              <a:off x="3360" y="-71"/>
              <a:ext cx="96" cy="1824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Text Box 110"/>
            <p:cNvSpPr txBox="1">
              <a:spLocks noChangeArrowheads="1"/>
            </p:cNvSpPr>
            <p:nvPr/>
          </p:nvSpPr>
          <p:spPr bwMode="auto">
            <a:xfrm>
              <a:off x="2688" y="889"/>
              <a:ext cx="15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入口在</a:t>
              </a:r>
              <a:r>
                <a:rPr lang="en-US" altLang="zh-CN" sz="3200" b="1" u="sng">
                  <a:solidFill>
                    <a:schemeClr val="accent1"/>
                  </a:solidFill>
                  <a:ea typeface="黑体" pitchFamily="49" charset="-122"/>
                </a:rPr>
                <a:t>M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中</a:t>
              </a:r>
            </a:p>
          </p:txBody>
        </p:sp>
        <p:sp>
          <p:nvSpPr>
            <p:cNvPr id="45095" name="Text Box 111"/>
            <p:cNvSpPr txBox="1">
              <a:spLocks noChangeArrowheads="1"/>
            </p:cNvSpPr>
            <p:nvPr/>
          </p:nvSpPr>
          <p:spPr bwMode="auto">
            <a:xfrm>
              <a:off x="4080" y="889"/>
              <a:ext cx="19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入口在</a:t>
              </a:r>
              <a:r>
                <a:rPr lang="en-US" altLang="zh-CN" sz="3200" b="1" u="sng">
                  <a:solidFill>
                    <a:schemeClr val="accent1"/>
                  </a:solidFill>
                  <a:ea typeface="黑体" pitchFamily="49" charset="-122"/>
                </a:rPr>
                <a:t>M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堆栈</a:t>
              </a:r>
            </a:p>
          </p:txBody>
        </p:sp>
        <p:sp>
          <p:nvSpPr>
            <p:cNvPr id="45096" name="Line 112"/>
            <p:cNvSpPr>
              <a:spLocks noChangeShapeType="1"/>
            </p:cNvSpPr>
            <p:nvPr/>
          </p:nvSpPr>
          <p:spPr bwMode="auto">
            <a:xfrm>
              <a:off x="1728" y="793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7" name="Line 113"/>
            <p:cNvSpPr>
              <a:spLocks noChangeShapeType="1"/>
            </p:cNvSpPr>
            <p:nvPr/>
          </p:nvSpPr>
          <p:spPr bwMode="auto">
            <a:xfrm>
              <a:off x="4992" y="793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87" name="AutoShape 115"/>
          <p:cNvSpPr>
            <a:spLocks/>
          </p:cNvSpPr>
          <p:nvPr/>
        </p:nvSpPr>
        <p:spPr bwMode="auto">
          <a:xfrm>
            <a:off x="2843213" y="4941888"/>
            <a:ext cx="215900" cy="10795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88" name="Text Box 116"/>
          <p:cNvSpPr txBox="1">
            <a:spLocks noChangeArrowheads="1"/>
          </p:cNvSpPr>
          <p:nvPr/>
        </p:nvSpPr>
        <p:spPr bwMode="auto">
          <a:xfrm>
            <a:off x="1476375" y="5003800"/>
            <a:ext cx="12969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chemeClr val="tx2"/>
                </a:solidFill>
              </a:rPr>
              <a:t>容易被遗漏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 autoUpdateAnimBg="0"/>
      <p:bldP spid="54306" grpId="0" autoUpdateAnimBg="0"/>
      <p:bldP spid="54316" grpId="0" autoUpdateAnimBg="0"/>
      <p:bldP spid="54317" grpId="0" build="p" autoUpdateAnimBg="0"/>
      <p:bldP spid="54318" grpId="0" autoUpdateAnimBg="0"/>
      <p:bldP spid="54319" grpId="0" autoUpdateAnimBg="0"/>
      <p:bldP spid="54320" grpId="0" autoUpdateAnimBg="0"/>
      <p:bldP spid="54327" grpId="0" autoUpdateAnimBg="0"/>
      <p:bldP spid="54331" grpId="0" autoUpdateAnimBg="0"/>
      <p:bldP spid="54336" grpId="0" animBg="1"/>
      <p:bldP spid="54337" grpId="0" autoUpdateAnimBg="0"/>
      <p:bldP spid="54342" grpId="0" build="p" autoUpdateAnimBg="0"/>
      <p:bldP spid="54344" grpId="0" animBg="1"/>
      <p:bldP spid="54346" grpId="0" autoUpdateAnimBg="0"/>
      <p:bldP spid="54350" grpId="0" autoUpdateAnimBg="0"/>
      <p:bldP spid="54351" grpId="0" autoUpdateAnimBg="0"/>
      <p:bldP spid="54387" grpId="0" animBg="1"/>
      <p:bldP spid="54388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81075"/>
            <a:ext cx="9685338" cy="1722438"/>
            <a:chOff x="0" y="3168"/>
            <a:chExt cx="5904" cy="1085"/>
          </a:xfrm>
        </p:grpSpPr>
        <p:sp>
          <p:nvSpPr>
            <p:cNvPr id="46087" name="Text Box 3"/>
            <p:cNvSpPr txBox="1">
              <a:spLocks noChangeArrowheads="1"/>
            </p:cNvSpPr>
            <p:nvPr/>
          </p:nvSpPr>
          <p:spPr bwMode="auto">
            <a:xfrm>
              <a:off x="0" y="3168"/>
              <a:ext cx="57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归纳微命令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综合化简条件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用组合逻辑电路实现。</a:t>
              </a:r>
            </a:p>
          </p:txBody>
        </p:sp>
        <p:sp>
          <p:nvSpPr>
            <p:cNvPr id="46088" name="Text Box 4"/>
            <p:cNvSpPr txBox="1">
              <a:spLocks noChangeArrowheads="1"/>
            </p:cNvSpPr>
            <p:nvPr/>
          </p:nvSpPr>
          <p:spPr bwMode="auto">
            <a:xfrm>
              <a:off x="528" y="3504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读令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=</a:t>
              </a:r>
              <a:endPara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089" name="Text Box 5"/>
            <p:cNvSpPr txBox="1">
              <a:spLocks noChangeArrowheads="1"/>
            </p:cNvSpPr>
            <p:nvPr/>
          </p:nvSpPr>
          <p:spPr bwMode="auto">
            <a:xfrm>
              <a:off x="0" y="3504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例：</a:t>
              </a:r>
            </a:p>
          </p:txBody>
        </p:sp>
        <p:sp>
          <p:nvSpPr>
            <p:cNvPr id="46090" name="Text Box 6"/>
            <p:cNvSpPr txBox="1">
              <a:spLocks noChangeArrowheads="1"/>
            </p:cNvSpPr>
            <p:nvPr/>
          </p:nvSpPr>
          <p:spPr bwMode="auto">
            <a:xfrm>
              <a:off x="1440" y="3504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FT0</a:t>
              </a:r>
            </a:p>
          </p:txBody>
        </p:sp>
        <p:sp>
          <p:nvSpPr>
            <p:cNvPr id="46091" name="Text Box 7"/>
            <p:cNvSpPr txBox="1">
              <a:spLocks noChangeArrowheads="1"/>
            </p:cNvSpPr>
            <p:nvPr/>
          </p:nvSpPr>
          <p:spPr bwMode="auto">
            <a:xfrm>
              <a:off x="1920" y="3504"/>
              <a:ext cx="25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+MOV(ST1+ST4+</a:t>
              </a:r>
              <a:r>
                <a:rPr lang="en-US" altLang="zh-CN" sz="3200" b="1">
                  <a:ea typeface="黑体" pitchFamily="49" charset="-122"/>
                </a:rPr>
                <a:t>……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46092" name="Text Box 8"/>
            <p:cNvSpPr txBox="1">
              <a:spLocks noChangeArrowheads="1"/>
            </p:cNvSpPr>
            <p:nvPr/>
          </p:nvSpPr>
          <p:spPr bwMode="auto">
            <a:xfrm>
              <a:off x="528" y="3888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CPPC 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=</a:t>
              </a:r>
              <a:endPara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093" name="Text Box 9"/>
            <p:cNvSpPr txBox="1">
              <a:spLocks noChangeArrowheads="1"/>
            </p:cNvSpPr>
            <p:nvPr/>
          </p:nvSpPr>
          <p:spPr bwMode="auto">
            <a:xfrm>
              <a:off x="1440" y="3888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FT0</a:t>
              </a:r>
            </a:p>
          </p:txBody>
        </p:sp>
        <p:sp>
          <p:nvSpPr>
            <p:cNvPr id="46094" name="Text Box 10"/>
            <p:cNvSpPr txBox="1">
              <a:spLocks noChangeArrowheads="1"/>
            </p:cNvSpPr>
            <p:nvPr/>
          </p:nvSpPr>
          <p:spPr bwMode="auto">
            <a:xfrm>
              <a:off x="4272" y="3504"/>
              <a:ext cx="1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en-US" altLang="zh-CN" sz="3200" b="1">
                  <a:ea typeface="黑体" pitchFamily="49" charset="-122"/>
                </a:rPr>
                <a:t>……</a:t>
              </a:r>
              <a:endParaRPr lang="en-US" altLang="zh-CN" sz="32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095" name="Text Box 11"/>
            <p:cNvSpPr txBox="1">
              <a:spLocks noChangeArrowheads="1"/>
            </p:cNvSpPr>
            <p:nvPr/>
          </p:nvSpPr>
          <p:spPr bwMode="auto">
            <a:xfrm>
              <a:off x="2064" y="388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P</a:t>
              </a:r>
            </a:p>
          </p:txBody>
        </p:sp>
        <p:sp>
          <p:nvSpPr>
            <p:cNvPr id="46096" name="Oval 12"/>
            <p:cNvSpPr>
              <a:spLocks noChangeArrowheads="1"/>
            </p:cNvSpPr>
            <p:nvPr/>
          </p:nvSpPr>
          <p:spPr bwMode="auto">
            <a:xfrm>
              <a:off x="1968" y="4080"/>
              <a:ext cx="45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2256" y="3888"/>
              <a:ext cx="2640" cy="365"/>
              <a:chOff x="2880" y="2784"/>
              <a:chExt cx="2640" cy="365"/>
            </a:xfrm>
          </p:grpSpPr>
          <p:sp>
            <p:nvSpPr>
              <p:cNvPr id="46099" name="Text Box 14"/>
              <p:cNvSpPr txBox="1">
                <a:spLocks noChangeArrowheads="1"/>
              </p:cNvSpPr>
              <p:nvPr/>
            </p:nvSpPr>
            <p:spPr bwMode="auto">
              <a:xfrm>
                <a:off x="2880" y="2784"/>
                <a:ext cx="26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+MOV(ST2+DT1) X  P</a:t>
                </a:r>
              </a:p>
            </p:txBody>
          </p:sp>
          <p:sp>
            <p:nvSpPr>
              <p:cNvPr id="46100" name="Oval 15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45" cy="48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Oval 16"/>
              <p:cNvSpPr>
                <a:spLocks noChangeArrowheads="1"/>
              </p:cNvSpPr>
              <p:nvPr/>
            </p:nvSpPr>
            <p:spPr bwMode="auto">
              <a:xfrm>
                <a:off x="4944" y="2976"/>
                <a:ext cx="45" cy="48"/>
              </a:xfrm>
              <a:prstGeom prst="ellipse">
                <a:avLst/>
              </a:prstGeom>
              <a:solidFill>
                <a:schemeClr val="tx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098" name="Text Box 17"/>
            <p:cNvSpPr txBox="1">
              <a:spLocks noChangeArrowheads="1"/>
            </p:cNvSpPr>
            <p:nvPr/>
          </p:nvSpPr>
          <p:spPr bwMode="auto">
            <a:xfrm>
              <a:off x="4656" y="3888"/>
              <a:ext cx="12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en-US" altLang="zh-CN" sz="3200" b="1">
                  <a:ea typeface="黑体" pitchFamily="49" charset="-122"/>
                </a:rPr>
                <a:t>……</a:t>
              </a:r>
              <a:endParaRPr lang="en-US" altLang="zh-CN" sz="3200" b="1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0" y="188913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8AFA0"/>
                </a:solidFill>
                <a:latin typeface="黑体" pitchFamily="49" charset="-122"/>
                <a:ea typeface="黑体" pitchFamily="49" charset="-122"/>
              </a:rPr>
              <a:t>三、微命令</a:t>
            </a:r>
            <a:r>
              <a:rPr lang="zh-CN" altLang="en-US" sz="3600" b="1" dirty="0">
                <a:solidFill>
                  <a:srgbClr val="F8AFA0"/>
                </a:solidFill>
                <a:latin typeface="黑体" pitchFamily="49" charset="-122"/>
                <a:ea typeface="黑体" pitchFamily="49" charset="-122"/>
              </a:rPr>
              <a:t>的综合与产生</a:t>
            </a:r>
          </a:p>
        </p:txBody>
      </p:sp>
      <p:sp>
        <p:nvSpPr>
          <p:cNvPr id="46084" name="Text Box 19"/>
          <p:cNvSpPr txBox="1">
            <a:spLocks noChangeArrowheads="1"/>
          </p:cNvSpPr>
          <p:nvPr/>
        </p:nvSpPr>
        <p:spPr bwMode="auto">
          <a:xfrm>
            <a:off x="0" y="4529138"/>
            <a:ext cx="5002213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组合逻辑方式的缺点：</a:t>
            </a:r>
            <a:endParaRPr lang="en-US" altLang="zh-CN" sz="36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）设计不规整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）不容易修改或扩展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-36513" y="2708275"/>
            <a:ext cx="9180513" cy="1165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结合指令系统，将所有的微命令的产生条件列出，并进行逻辑综合、化简，最后用逻辑电路来实现。</a:t>
            </a:r>
          </a:p>
        </p:txBody>
      </p:sp>
      <p:sp>
        <p:nvSpPr>
          <p:cNvPr id="46086" name="Text Box 21"/>
          <p:cNvSpPr txBox="1">
            <a:spLocks noChangeArrowheads="1"/>
          </p:cNvSpPr>
          <p:nvPr/>
        </p:nvSpPr>
        <p:spPr bwMode="auto">
          <a:xfrm>
            <a:off x="179388" y="3971925"/>
            <a:ext cx="3856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i="1">
                <a:solidFill>
                  <a:schemeClr val="accent1"/>
                </a:solidFill>
                <a:ea typeface="黑体" pitchFamily="49" charset="-122"/>
              </a:rPr>
              <a:t>如果增加一条指令？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828800" y="2286000"/>
            <a:ext cx="6400800" cy="1006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charset="0"/>
                <a:ea typeface="黑体" charset="0"/>
                <a:cs typeface="黑体" charset="0"/>
              </a:rPr>
              <a:t>3.4.5</a:t>
            </a:r>
            <a:r>
              <a:rPr lang="en-US" altLang="zh-CN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黑体" charset="0"/>
                <a:cs typeface="黑体" charset="0"/>
              </a:rPr>
              <a:t> </a:t>
            </a:r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黑体" charset="0"/>
                <a:cs typeface="黑体" charset="0"/>
              </a:rPr>
              <a:t>微程序控制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6513" y="1355725"/>
            <a:ext cx="9713913" cy="4851400"/>
            <a:chOff x="-23" y="960"/>
            <a:chExt cx="6119" cy="3056"/>
          </a:xfrm>
        </p:grpSpPr>
        <p:sp>
          <p:nvSpPr>
            <p:cNvPr id="14341" name="Text Box 4"/>
            <p:cNvSpPr txBox="1">
              <a:spLocks noChangeArrowheads="1"/>
            </p:cNvSpPr>
            <p:nvPr/>
          </p:nvSpPr>
          <p:spPr bwMode="auto">
            <a:xfrm>
              <a:off x="0" y="1008"/>
              <a:ext cx="5760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1.  </a:t>
              </a:r>
              <a:r>
                <a:rPr lang="zh-CN" altLang="en-US" sz="3200" b="1">
                  <a:ea typeface="黑体" pitchFamily="49" charset="-122"/>
                </a:rPr>
                <a:t>若干微命令编制成一条微指令，控制实现一步操作；</a:t>
              </a:r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0" y="1728"/>
              <a:ext cx="5760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2.  </a:t>
              </a:r>
              <a:r>
                <a:rPr lang="zh-CN" altLang="en-US" sz="3200" b="1">
                  <a:ea typeface="黑体" pitchFamily="49" charset="-122"/>
                </a:rPr>
                <a:t>若干微指令组成一段微程序，解释执行一条机器指令；</a:t>
              </a: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0" y="2544"/>
              <a:ext cx="5760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3.  </a:t>
              </a:r>
              <a:r>
                <a:rPr lang="zh-CN" altLang="en-US" sz="3200" b="1">
                  <a:ea typeface="黑体" pitchFamily="49" charset="-122"/>
                </a:rPr>
                <a:t>微程序事先存放在控制存储器中，执行机器指令时再取出。</a:t>
              </a: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0" y="3456"/>
              <a:ext cx="192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的构成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>
              <a:off x="1584" y="3312"/>
              <a:ext cx="451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引入了程序技术，使设计规整；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4346" name="AutoShape 9"/>
            <p:cNvSpPr>
              <a:spLocks/>
            </p:cNvSpPr>
            <p:nvPr/>
          </p:nvSpPr>
          <p:spPr bwMode="auto">
            <a:xfrm>
              <a:off x="1488" y="3360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584" y="3673"/>
              <a:ext cx="4176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引入了存储逻辑，使功能易于扩展。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4348" name="Oval 11"/>
            <p:cNvSpPr>
              <a:spLocks noChangeArrowheads="1"/>
            </p:cNvSpPr>
            <p:nvPr/>
          </p:nvSpPr>
          <p:spPr bwMode="auto">
            <a:xfrm>
              <a:off x="2472" y="960"/>
              <a:ext cx="1187" cy="399"/>
            </a:xfrm>
            <a:prstGeom prst="ellips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3200">
                <a:solidFill>
                  <a:schemeClr val="folHlink"/>
                </a:solidFill>
              </a:endParaRPr>
            </a:p>
          </p:txBody>
        </p:sp>
        <p:sp>
          <p:nvSpPr>
            <p:cNvPr id="14349" name="Oval 12"/>
            <p:cNvSpPr>
              <a:spLocks noChangeArrowheads="1"/>
            </p:cNvSpPr>
            <p:nvPr/>
          </p:nvSpPr>
          <p:spPr bwMode="auto">
            <a:xfrm>
              <a:off x="-23" y="1314"/>
              <a:ext cx="930" cy="242"/>
            </a:xfrm>
            <a:prstGeom prst="ellips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4350" name="Oval 13"/>
            <p:cNvSpPr>
              <a:spLocks noChangeArrowheads="1"/>
            </p:cNvSpPr>
            <p:nvPr/>
          </p:nvSpPr>
          <p:spPr bwMode="auto">
            <a:xfrm>
              <a:off x="2109" y="1680"/>
              <a:ext cx="1342" cy="450"/>
            </a:xfrm>
            <a:prstGeom prst="ellips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14351" name="Oval 14"/>
            <p:cNvSpPr>
              <a:spLocks noChangeArrowheads="1"/>
            </p:cNvSpPr>
            <p:nvPr/>
          </p:nvSpPr>
          <p:spPr bwMode="auto">
            <a:xfrm>
              <a:off x="-23" y="1994"/>
              <a:ext cx="1089" cy="318"/>
            </a:xfrm>
            <a:prstGeom prst="ellips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-26988"/>
            <a:ext cx="624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ea typeface="黑体" pitchFamily="49" charset="-122"/>
              </a:rPr>
              <a:t>原理、部件与工作过程</a:t>
            </a:r>
            <a:endParaRPr lang="en-US" altLang="zh-CN" sz="3600" b="1" dirty="0">
              <a:solidFill>
                <a:srgbClr val="FFFF00"/>
              </a:solidFill>
              <a:ea typeface="黑体" pitchFamily="49" charset="-122"/>
            </a:endParaRPr>
          </a:p>
        </p:txBody>
      </p:sp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34925" y="693738"/>
            <a:ext cx="29559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黑体" pitchFamily="49" charset="-122"/>
              </a:rPr>
              <a:t>一、基本思想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0" y="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二</a:t>
            </a:r>
            <a:r>
              <a:rPr lang="en-US" altLang="zh-CN" sz="3600" b="1">
                <a:ea typeface="黑体" pitchFamily="49" charset="-122"/>
              </a:rPr>
              <a:t> </a:t>
            </a:r>
            <a:r>
              <a:rPr lang="zh-CN" altLang="en-US" sz="3600" b="1">
                <a:ea typeface="黑体" pitchFamily="49" charset="-122"/>
              </a:rPr>
              <a:t>、</a:t>
            </a:r>
            <a:r>
              <a:rPr lang="en-US" altLang="zh-CN" sz="3600" b="1">
                <a:ea typeface="黑体" pitchFamily="49" charset="-122"/>
              </a:rPr>
              <a:t> </a:t>
            </a:r>
            <a:r>
              <a:rPr lang="zh-CN" altLang="en-US" sz="3600" b="1">
                <a:ea typeface="黑体" pitchFamily="49" charset="-122"/>
              </a:rPr>
              <a:t>组成原理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0" y="4419600"/>
            <a:ext cx="3048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主要部件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0" y="5029200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）控制存储器</a:t>
            </a: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CM</a:t>
            </a:r>
            <a:endParaRPr lang="en-US" altLang="zh-CN" sz="3600" b="1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0" y="569595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功能：</a:t>
            </a:r>
            <a:endParaRPr lang="zh-CN" altLang="en-US" sz="3600" b="1">
              <a:ea typeface="黑体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0825" y="115888"/>
            <a:ext cx="9067800" cy="3581400"/>
            <a:chOff x="144" y="480"/>
            <a:chExt cx="5712" cy="225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248" y="1104"/>
              <a:ext cx="1440" cy="720"/>
              <a:chOff x="480" y="1104"/>
              <a:chExt cx="1440" cy="720"/>
            </a:xfrm>
          </p:grpSpPr>
          <p:sp>
            <p:nvSpPr>
              <p:cNvPr id="15404" name="Rectangle 8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392" cy="72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5" name="Text Box 9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129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144" y="1104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 IR</a:t>
              </a:r>
            </a:p>
          </p:txBody>
        </p:sp>
        <p:sp>
          <p:nvSpPr>
            <p:cNvPr id="15372" name="Text Box 11"/>
            <p:cNvSpPr txBox="1">
              <a:spLocks noChangeArrowheads="1"/>
            </p:cNvSpPr>
            <p:nvPr/>
          </p:nvSpPr>
          <p:spPr bwMode="auto">
            <a:xfrm>
              <a:off x="144" y="1536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15373" name="Text Box 12"/>
            <p:cNvSpPr txBox="1">
              <a:spLocks noChangeArrowheads="1"/>
            </p:cNvSpPr>
            <p:nvPr/>
          </p:nvSpPr>
          <p:spPr bwMode="auto">
            <a:xfrm>
              <a:off x="144" y="2112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PC</a:t>
              </a: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200" y="2112"/>
              <a:ext cx="1488" cy="615"/>
              <a:chOff x="912" y="2112"/>
              <a:chExt cx="1488" cy="615"/>
            </a:xfrm>
          </p:grpSpPr>
          <p:sp>
            <p:nvSpPr>
              <p:cNvPr id="15402" name="Text Box 14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1488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微地址寄存器</a:t>
                </a:r>
              </a:p>
            </p:txBody>
          </p:sp>
          <p:sp>
            <p:nvSpPr>
              <p:cNvPr id="15403" name="Text Box 15"/>
              <p:cNvSpPr txBox="1">
                <a:spLocks noChangeArrowheads="1"/>
              </p:cNvSpPr>
              <p:nvPr/>
            </p:nvSpPr>
            <p:spPr bwMode="auto">
              <a:xfrm>
                <a:off x="1392" y="2400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µAR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024" y="528"/>
              <a:ext cx="2832" cy="2208"/>
              <a:chOff x="2784" y="480"/>
              <a:chExt cx="2832" cy="2208"/>
            </a:xfrm>
          </p:grpSpPr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2832" y="1920"/>
                <a:ext cx="2784" cy="768"/>
                <a:chOff x="2832" y="1920"/>
                <a:chExt cx="2784" cy="768"/>
              </a:xfrm>
            </p:grpSpPr>
            <p:sp>
              <p:nvSpPr>
                <p:cNvPr id="15399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2" y="1920"/>
                  <a:ext cx="2160" cy="76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12" y="2208"/>
                  <a:ext cx="13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控制存储器</a:t>
                  </a:r>
                </a:p>
              </p:txBody>
            </p:sp>
            <p:sp>
              <p:nvSpPr>
                <p:cNvPr id="1540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92" y="2208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CM</a:t>
                  </a:r>
                </a:p>
              </p:txBody>
            </p:sp>
          </p:grpSp>
          <p:sp>
            <p:nvSpPr>
              <p:cNvPr id="15386" name="Text Box 21"/>
              <p:cNvSpPr txBox="1">
                <a:spLocks noChangeArrowheads="1"/>
              </p:cNvSpPr>
              <p:nvPr/>
            </p:nvSpPr>
            <p:spPr bwMode="auto">
              <a:xfrm>
                <a:off x="2784" y="912"/>
                <a:ext cx="1200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译码器</a:t>
                </a:r>
              </a:p>
            </p:txBody>
          </p:sp>
          <p:sp>
            <p:nvSpPr>
              <p:cNvPr id="15387" name="Text Box 22"/>
              <p:cNvSpPr txBox="1">
                <a:spLocks noChangeArrowheads="1"/>
              </p:cNvSpPr>
              <p:nvPr/>
            </p:nvSpPr>
            <p:spPr bwMode="auto">
              <a:xfrm>
                <a:off x="2832" y="480"/>
                <a:ext cx="1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黑体" pitchFamily="49" charset="-122"/>
                  </a:rPr>
                  <a:t>微命令序列</a:t>
                </a:r>
              </a:p>
            </p:txBody>
          </p: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784" y="1440"/>
                <a:ext cx="2832" cy="327"/>
                <a:chOff x="2784" y="1440"/>
                <a:chExt cx="2832" cy="327"/>
              </a:xfrm>
            </p:grpSpPr>
            <p:grpSp>
              <p:nvGrpSpPr>
                <p:cNvPr id="8" name="Group 24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208" cy="294"/>
                  <a:chOff x="2784" y="1152"/>
                  <a:chExt cx="2208" cy="294"/>
                </a:xfrm>
              </p:grpSpPr>
              <p:sp>
                <p:nvSpPr>
                  <p:cNvPr id="1539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152"/>
                    <a:ext cx="2208" cy="29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微命令字段</a:t>
                    </a:r>
                    <a:r>
                      <a:rPr lang="en-US" altLang="zh-CN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微地址字段</a:t>
                    </a:r>
                  </a:p>
                </p:txBody>
              </p:sp>
              <p:sp>
                <p:nvSpPr>
                  <p:cNvPr id="1539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15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9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992" y="1440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µIR</a:t>
                  </a:r>
                </a:p>
              </p:txBody>
            </p:sp>
          </p:grpSp>
          <p:sp>
            <p:nvSpPr>
              <p:cNvPr id="15389" name="Line 28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0" name="Line 29"/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1" name="Line 30"/>
              <p:cNvSpPr>
                <a:spLocks noChangeShapeType="1"/>
              </p:cNvSpPr>
              <p:nvPr/>
            </p:nvSpPr>
            <p:spPr bwMode="auto">
              <a:xfrm flipV="1">
                <a:off x="3408" y="12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31"/>
              <p:cNvSpPr>
                <a:spLocks noChangeShapeType="1"/>
              </p:cNvSpPr>
              <p:nvPr/>
            </p:nvSpPr>
            <p:spPr bwMode="auto">
              <a:xfrm flipV="1">
                <a:off x="2832" y="6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32"/>
              <p:cNvSpPr>
                <a:spLocks noChangeShapeType="1"/>
              </p:cNvSpPr>
              <p:nvPr/>
            </p:nvSpPr>
            <p:spPr bwMode="auto">
              <a:xfrm flipV="1">
                <a:off x="3936" y="6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33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76" name="Line 34"/>
            <p:cNvSpPr>
              <a:spLocks noChangeShapeType="1"/>
            </p:cNvSpPr>
            <p:nvPr/>
          </p:nvSpPr>
          <p:spPr bwMode="auto">
            <a:xfrm>
              <a:off x="2688" y="225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35"/>
            <p:cNvSpPr>
              <a:spLocks noChangeShapeType="1"/>
            </p:cNvSpPr>
            <p:nvPr/>
          </p:nvSpPr>
          <p:spPr bwMode="auto">
            <a:xfrm flipV="1">
              <a:off x="2832" y="148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36"/>
            <p:cNvSpPr>
              <a:spLocks noChangeShapeType="1"/>
            </p:cNvSpPr>
            <p:nvPr/>
          </p:nvSpPr>
          <p:spPr bwMode="auto">
            <a:xfrm flipH="1">
              <a:off x="2640" y="14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37"/>
            <p:cNvSpPr>
              <a:spLocks noChangeShapeType="1"/>
            </p:cNvSpPr>
            <p:nvPr/>
          </p:nvSpPr>
          <p:spPr bwMode="auto">
            <a:xfrm>
              <a:off x="1920" y="18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38"/>
            <p:cNvSpPr>
              <a:spLocks noChangeShapeType="1"/>
            </p:cNvSpPr>
            <p:nvPr/>
          </p:nvSpPr>
          <p:spPr bwMode="auto">
            <a:xfrm>
              <a:off x="864" y="12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39"/>
            <p:cNvSpPr>
              <a:spLocks noChangeShapeType="1"/>
            </p:cNvSpPr>
            <p:nvPr/>
          </p:nvSpPr>
          <p:spPr bwMode="auto">
            <a:xfrm>
              <a:off x="864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40"/>
            <p:cNvSpPr>
              <a:spLocks noChangeShapeType="1"/>
            </p:cNvSpPr>
            <p:nvPr/>
          </p:nvSpPr>
          <p:spPr bwMode="auto">
            <a:xfrm>
              <a:off x="1920" y="48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41"/>
            <p:cNvSpPr>
              <a:spLocks noChangeShapeType="1"/>
            </p:cNvSpPr>
            <p:nvPr/>
          </p:nvSpPr>
          <p:spPr bwMode="auto">
            <a:xfrm>
              <a:off x="4656" y="48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42"/>
            <p:cNvSpPr>
              <a:spLocks noChangeShapeType="1"/>
            </p:cNvSpPr>
            <p:nvPr/>
          </p:nvSpPr>
          <p:spPr bwMode="auto">
            <a:xfrm>
              <a:off x="1920" y="48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1371600" y="5695950"/>
            <a:ext cx="4419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存放微程序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0" y="6324600"/>
            <a:ext cx="7772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CM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属于</a:t>
            </a: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，不属于主存储器。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95278" name="Text Box 46"/>
          <p:cNvSpPr txBox="1">
            <a:spLocks noChangeArrowheads="1"/>
          </p:cNvSpPr>
          <p:nvPr/>
        </p:nvSpPr>
        <p:spPr bwMode="auto">
          <a:xfrm>
            <a:off x="3924300" y="3860800"/>
            <a:ext cx="52197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与主存的区别：</a:t>
            </a:r>
            <a:endParaRPr lang="en-US" altLang="zh-CN"/>
          </a:p>
          <a:p>
            <a:r>
              <a:rPr lang="en-US" altLang="zh-CN"/>
              <a:t>①</a:t>
            </a:r>
            <a:r>
              <a:rPr lang="zh-CN" altLang="en-US"/>
              <a:t>控制存储器在</a:t>
            </a:r>
            <a:r>
              <a:rPr lang="en-US" altLang="zh-CN"/>
              <a:t>CPU</a:t>
            </a:r>
            <a:r>
              <a:rPr lang="zh-CN" altLang="en-US"/>
              <a:t>中、而主存不是</a:t>
            </a:r>
            <a:endParaRPr lang="en-US" altLang="zh-CN"/>
          </a:p>
          <a:p>
            <a:r>
              <a:rPr lang="en-US" altLang="zh-CN"/>
              <a:t>②</a:t>
            </a:r>
            <a:r>
              <a:rPr lang="zh-CN" altLang="en-US"/>
              <a:t>控制存储器是一个</a:t>
            </a:r>
            <a:r>
              <a:rPr lang="en-US" altLang="zh-CN"/>
              <a:t>ROM</a:t>
            </a:r>
            <a:r>
              <a:rPr lang="zh-CN" altLang="en-US"/>
              <a:t>，而主存是</a:t>
            </a:r>
            <a:r>
              <a:rPr lang="en-US" altLang="zh-CN"/>
              <a:t>ROM</a:t>
            </a:r>
            <a:r>
              <a:rPr lang="zh-CN" altLang="en-US"/>
              <a:t>和</a:t>
            </a:r>
            <a:r>
              <a:rPr lang="en-US" altLang="zh-CN"/>
              <a:t>RAM</a:t>
            </a:r>
          </a:p>
          <a:p>
            <a:r>
              <a:rPr lang="en-US" altLang="zh-CN"/>
              <a:t>③</a:t>
            </a:r>
            <a:r>
              <a:rPr lang="zh-CN" altLang="en-US"/>
              <a:t>控制存储器容量比主存小</a:t>
            </a:r>
            <a:endParaRPr lang="en-US" altLang="zh-CN"/>
          </a:p>
          <a:p>
            <a:r>
              <a:rPr lang="en-US" altLang="zh-CN"/>
              <a:t>④</a:t>
            </a:r>
            <a:r>
              <a:rPr lang="zh-CN" altLang="en-US"/>
              <a:t>控制存储器字长比主存长</a:t>
            </a:r>
            <a:endParaRPr lang="en-US" altLang="zh-CN"/>
          </a:p>
          <a:p>
            <a:r>
              <a:rPr lang="en-US" altLang="zh-CN"/>
              <a:t>⑤</a:t>
            </a:r>
            <a:r>
              <a:rPr lang="zh-CN" altLang="en-US"/>
              <a:t>控制存储器速度比主存快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95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  <p:bldP spid="95236" grpId="0" autoUpdateAnimBg="0"/>
      <p:bldP spid="95237" grpId="0" autoUpdateAnimBg="0"/>
      <p:bldP spid="95275" grpId="0" build="p" autoUpdateAnimBg="0"/>
      <p:bldP spid="95276" grpId="0" autoUpdateAnimBg="0"/>
      <p:bldP spid="9527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6387" name="Text Box 2"/>
            <p:cNvSpPr txBox="1">
              <a:spLocks noChangeArrowheads="1"/>
            </p:cNvSpPr>
            <p:nvPr/>
          </p:nvSpPr>
          <p:spPr bwMode="auto">
            <a:xfrm>
              <a:off x="0" y="2448"/>
              <a:ext cx="350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）微指令寄存器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chemeClr val="folHlink"/>
                  </a:solidFill>
                </a:rPr>
                <a:t>µIR</a:t>
              </a:r>
              <a:endParaRPr lang="en-US" altLang="zh-CN" sz="3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388" name="Text Box 3"/>
            <p:cNvSpPr txBox="1">
              <a:spLocks noChangeArrowheads="1"/>
            </p:cNvSpPr>
            <p:nvPr/>
          </p:nvSpPr>
          <p:spPr bwMode="auto">
            <a:xfrm>
              <a:off x="0" y="2832"/>
              <a:ext cx="105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功能：</a:t>
              </a:r>
              <a:endParaRPr lang="zh-CN" altLang="en-US" sz="3600" b="1">
                <a:ea typeface="黑体" pitchFamily="49" charset="-122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" y="0"/>
              <a:ext cx="5712" cy="2256"/>
              <a:chOff x="144" y="480"/>
              <a:chExt cx="5712" cy="225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248" y="1104"/>
                <a:ext cx="1440" cy="720"/>
                <a:chOff x="480" y="1104"/>
                <a:chExt cx="1440" cy="720"/>
              </a:xfrm>
            </p:grpSpPr>
            <p:sp>
              <p:nvSpPr>
                <p:cNvPr id="16434" name="Rectangle 6"/>
                <p:cNvSpPr>
                  <a:spLocks noChangeArrowheads="1"/>
                </p:cNvSpPr>
                <p:nvPr/>
              </p:nvSpPr>
              <p:spPr bwMode="auto">
                <a:xfrm>
                  <a:off x="480" y="1104"/>
                  <a:ext cx="1392" cy="72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3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4" y="1248"/>
                  <a:ext cx="1296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</a:t>
                  </a:r>
                  <a:endParaRPr lang="en-US" altLang="zh-CN" sz="2800" b="1">
                    <a:solidFill>
                      <a:srgbClr val="0000CC"/>
                    </a:solidFill>
                    <a:ea typeface="黑体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形成电路</a:t>
                  </a:r>
                </a:p>
              </p:txBody>
            </p:sp>
          </p:grpSp>
          <p:sp>
            <p:nvSpPr>
              <p:cNvPr id="16401" name="Text Box 8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IR</a:t>
                </a:r>
              </a:p>
            </p:txBody>
          </p:sp>
          <p:sp>
            <p:nvSpPr>
              <p:cNvPr id="16402" name="Text Box 9"/>
              <p:cNvSpPr txBox="1">
                <a:spLocks noChangeArrowheads="1"/>
              </p:cNvSpPr>
              <p:nvPr/>
            </p:nvSpPr>
            <p:spPr bwMode="auto">
              <a:xfrm>
                <a:off x="144" y="1536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PSW</a:t>
                </a:r>
              </a:p>
            </p:txBody>
          </p:sp>
          <p:sp>
            <p:nvSpPr>
              <p:cNvPr id="16403" name="Text Box 10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PC</a:t>
                </a:r>
              </a:p>
            </p:txBody>
          </p: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200" y="2112"/>
                <a:ext cx="1488" cy="615"/>
                <a:chOff x="912" y="2112"/>
                <a:chExt cx="1488" cy="615"/>
              </a:xfrm>
            </p:grpSpPr>
            <p:sp>
              <p:nvSpPr>
                <p:cNvPr id="1643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912" y="2112"/>
                  <a:ext cx="1488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微地址寄存器</a:t>
                  </a:r>
                </a:p>
              </p:txBody>
            </p:sp>
            <p:sp>
              <p:nvSpPr>
                <p:cNvPr id="164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2" y="2400"/>
                  <a:ext cx="7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folHlink"/>
                      </a:solidFill>
                    </a:rPr>
                    <a:t> </a:t>
                  </a: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µAR</a:t>
                  </a:r>
                  <a:endParaRPr lang="en-US" altLang="zh-CN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4" y="528"/>
                <a:ext cx="2832" cy="2208"/>
                <a:chOff x="2784" y="480"/>
                <a:chExt cx="2832" cy="2208"/>
              </a:xfrm>
            </p:grpSpPr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2832" y="1920"/>
                  <a:ext cx="2784" cy="768"/>
                  <a:chOff x="2832" y="1920"/>
                  <a:chExt cx="2784" cy="768"/>
                </a:xfrm>
              </p:grpSpPr>
              <p:sp>
                <p:nvSpPr>
                  <p:cNvPr id="1642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920"/>
                    <a:ext cx="2160" cy="76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3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2208"/>
                    <a:ext cx="134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>
                        <a:solidFill>
                          <a:srgbClr val="0000CC"/>
                        </a:solidFill>
                        <a:ea typeface="黑体" pitchFamily="49" charset="-122"/>
                      </a:rPr>
                      <a:t>控制存储器</a:t>
                    </a:r>
                  </a:p>
                </p:txBody>
              </p:sp>
              <p:sp>
                <p:nvSpPr>
                  <p:cNvPr id="1643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208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CM</a:t>
                    </a:r>
                  </a:p>
                </p:txBody>
              </p:sp>
            </p:grpSp>
            <p:sp>
              <p:nvSpPr>
                <p:cNvPr id="1641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84" y="912"/>
                  <a:ext cx="1200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译码器</a:t>
                  </a:r>
                </a:p>
              </p:txBody>
            </p:sp>
            <p:sp>
              <p:nvSpPr>
                <p:cNvPr id="1641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32" y="480"/>
                  <a:ext cx="120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ea typeface="黑体" pitchFamily="49" charset="-122"/>
                    </a:rPr>
                    <a:t>微命令序列</a:t>
                  </a:r>
                </a:p>
              </p:txBody>
            </p:sp>
            <p:grpSp>
              <p:nvGrpSpPr>
                <p:cNvPr id="8" name="Group 21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832" cy="327"/>
                  <a:chOff x="2784" y="1440"/>
                  <a:chExt cx="2832" cy="327"/>
                </a:xfrm>
              </p:grpSpPr>
              <p:grpSp>
                <p:nvGrpSpPr>
                  <p:cNvPr id="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84" y="1440"/>
                    <a:ext cx="2208" cy="294"/>
                    <a:chOff x="2784" y="1152"/>
                    <a:chExt cx="2208" cy="294"/>
                  </a:xfrm>
                </p:grpSpPr>
                <p:sp>
                  <p:nvSpPr>
                    <p:cNvPr id="16427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1152"/>
                      <a:ext cx="2208" cy="29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微命令字段</a:t>
                      </a:r>
                      <a:r>
                        <a:rPr lang="en-US" altLang="zh-CN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微地址字段</a:t>
                      </a:r>
                    </a:p>
                  </p:txBody>
                </p:sp>
                <p:sp>
                  <p:nvSpPr>
                    <p:cNvPr id="16428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1152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2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440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µIR</a:t>
                    </a:r>
                  </a:p>
                </p:txBody>
              </p:sp>
            </p:grpSp>
            <p:sp>
              <p:nvSpPr>
                <p:cNvPr id="1641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46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408" y="124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32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936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4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816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06" name="Line 32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Line 33"/>
              <p:cNvSpPr>
                <a:spLocks noChangeShapeType="1"/>
              </p:cNvSpPr>
              <p:nvPr/>
            </p:nvSpPr>
            <p:spPr bwMode="auto">
              <a:xfrm flipV="1">
                <a:off x="2832" y="148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8" name="Line 34"/>
              <p:cNvSpPr>
                <a:spLocks noChangeShapeType="1"/>
              </p:cNvSpPr>
              <p:nvPr/>
            </p:nvSpPr>
            <p:spPr bwMode="auto">
              <a:xfrm flipH="1">
                <a:off x="2640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9" name="Line 35"/>
              <p:cNvSpPr>
                <a:spLocks noChangeShapeType="1"/>
              </p:cNvSpPr>
              <p:nvPr/>
            </p:nvSpPr>
            <p:spPr bwMode="auto">
              <a:xfrm>
                <a:off x="1920" y="18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Line 36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Line 3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Line 38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27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3" name="Line 39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Line 40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90" name="Text Box 41"/>
            <p:cNvSpPr txBox="1">
              <a:spLocks noChangeArrowheads="1"/>
            </p:cNvSpPr>
            <p:nvPr/>
          </p:nvSpPr>
          <p:spPr bwMode="auto">
            <a:xfrm>
              <a:off x="864" y="2832"/>
              <a:ext cx="278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存放现行微指令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6391" name="Text Box 42"/>
            <p:cNvSpPr txBox="1">
              <a:spLocks noChangeArrowheads="1"/>
            </p:cNvSpPr>
            <p:nvPr/>
          </p:nvSpPr>
          <p:spPr bwMode="auto">
            <a:xfrm>
              <a:off x="384" y="3216"/>
              <a:ext cx="19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微命令字段：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2" name="Text Box 43"/>
            <p:cNvSpPr txBox="1">
              <a:spLocks noChangeArrowheads="1"/>
            </p:cNvSpPr>
            <p:nvPr/>
          </p:nvSpPr>
          <p:spPr bwMode="auto">
            <a:xfrm>
              <a:off x="1968" y="3216"/>
              <a:ext cx="37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提供一步操作所需的微命令。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3" name="Text Box 44"/>
            <p:cNvSpPr txBox="1">
              <a:spLocks noChangeArrowheads="1"/>
            </p:cNvSpPr>
            <p:nvPr/>
          </p:nvSpPr>
          <p:spPr bwMode="auto">
            <a:xfrm>
              <a:off x="384" y="3792"/>
              <a:ext cx="19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微地址字段：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4" name="AutoShape 45"/>
            <p:cNvSpPr>
              <a:spLocks/>
            </p:cNvSpPr>
            <p:nvPr/>
          </p:nvSpPr>
          <p:spPr bwMode="auto">
            <a:xfrm>
              <a:off x="240" y="33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AutoShape 46"/>
            <p:cNvSpPr>
              <a:spLocks/>
            </p:cNvSpPr>
            <p:nvPr/>
          </p:nvSpPr>
          <p:spPr bwMode="auto">
            <a:xfrm>
              <a:off x="1920" y="364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Text Box 47"/>
            <p:cNvSpPr txBox="1">
              <a:spLocks noChangeArrowheads="1"/>
            </p:cNvSpPr>
            <p:nvPr/>
          </p:nvSpPr>
          <p:spPr bwMode="auto">
            <a:xfrm>
              <a:off x="1968" y="3600"/>
              <a:ext cx="37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指明后续微地址的形成方式。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7" name="Text Box 48"/>
            <p:cNvSpPr txBox="1">
              <a:spLocks noChangeArrowheads="1"/>
            </p:cNvSpPr>
            <p:nvPr/>
          </p:nvSpPr>
          <p:spPr bwMode="auto">
            <a:xfrm>
              <a:off x="1968" y="3984"/>
              <a:ext cx="37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提供微地址的给定部分。</a:t>
              </a:r>
              <a:endParaRPr lang="zh-CN" altLang="en-US" sz="3200" b="1">
                <a:ea typeface="黑体" pitchFamily="49" charset="-122"/>
              </a:endParaRPr>
            </a:p>
          </p:txBody>
        </p:sp>
        <p:sp>
          <p:nvSpPr>
            <p:cNvPr id="16398" name="Text Box 49"/>
            <p:cNvSpPr txBox="1">
              <a:spLocks noChangeArrowheads="1"/>
            </p:cNvSpPr>
            <p:nvPr/>
          </p:nvSpPr>
          <p:spPr bwMode="auto">
            <a:xfrm>
              <a:off x="336" y="3456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微操作控制字段</a:t>
              </a:r>
              <a:r>
                <a:rPr lang="en-US" altLang="zh-CN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16399" name="Text Box 50"/>
            <p:cNvSpPr txBox="1">
              <a:spLocks noChangeArrowheads="1"/>
            </p:cNvSpPr>
            <p:nvPr/>
          </p:nvSpPr>
          <p:spPr bwMode="auto">
            <a:xfrm>
              <a:off x="336" y="4032"/>
              <a:ext cx="18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顺序控制字段</a:t>
              </a:r>
              <a:r>
                <a:rPr lang="en-US" altLang="zh-CN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0" y="0"/>
            <a:ext cx="9601200" cy="6818313"/>
            <a:chOff x="0" y="0"/>
            <a:chExt cx="6048" cy="4295"/>
          </a:xfrm>
        </p:grpSpPr>
        <p:sp>
          <p:nvSpPr>
            <p:cNvPr id="17411" name="Text Box 2"/>
            <p:cNvSpPr txBox="1">
              <a:spLocks noChangeArrowheads="1"/>
            </p:cNvSpPr>
            <p:nvPr/>
          </p:nvSpPr>
          <p:spPr bwMode="auto">
            <a:xfrm>
              <a:off x="0" y="2448"/>
              <a:ext cx="350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）微地址形成电路</a:t>
              </a:r>
            </a:p>
          </p:txBody>
        </p:sp>
        <p:sp>
          <p:nvSpPr>
            <p:cNvPr id="17412" name="Text Box 3"/>
            <p:cNvSpPr txBox="1">
              <a:spLocks noChangeArrowheads="1"/>
            </p:cNvSpPr>
            <p:nvPr/>
          </p:nvSpPr>
          <p:spPr bwMode="auto">
            <a:xfrm>
              <a:off x="0" y="2832"/>
              <a:ext cx="1056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功能：</a:t>
              </a:r>
              <a:endParaRPr lang="zh-CN" altLang="en-US" sz="3600" b="1">
                <a:ea typeface="黑体" pitchFamily="49" charset="-122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" y="0"/>
              <a:ext cx="5712" cy="2256"/>
              <a:chOff x="144" y="480"/>
              <a:chExt cx="5712" cy="225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248" y="1104"/>
                <a:ext cx="1440" cy="720"/>
                <a:chOff x="480" y="1104"/>
                <a:chExt cx="1440" cy="720"/>
              </a:xfrm>
            </p:grpSpPr>
            <p:sp>
              <p:nvSpPr>
                <p:cNvPr id="17454" name="Rectangle 6"/>
                <p:cNvSpPr>
                  <a:spLocks noChangeArrowheads="1"/>
                </p:cNvSpPr>
                <p:nvPr/>
              </p:nvSpPr>
              <p:spPr bwMode="auto">
                <a:xfrm>
                  <a:off x="480" y="1104"/>
                  <a:ext cx="1392" cy="72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4" y="1248"/>
                  <a:ext cx="1296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</a:t>
                  </a:r>
                  <a:endParaRPr lang="en-US" altLang="zh-CN" sz="2800" b="1">
                    <a:solidFill>
                      <a:srgbClr val="0000CC"/>
                    </a:solidFill>
                    <a:ea typeface="黑体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形成电路</a:t>
                  </a:r>
                </a:p>
              </p:txBody>
            </p:sp>
          </p:grpSp>
          <p:sp>
            <p:nvSpPr>
              <p:cNvPr id="17421" name="Text Box 8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IR</a:t>
                </a:r>
              </a:p>
            </p:txBody>
          </p:sp>
          <p:sp>
            <p:nvSpPr>
              <p:cNvPr id="17422" name="Text Box 9"/>
              <p:cNvSpPr txBox="1">
                <a:spLocks noChangeArrowheads="1"/>
              </p:cNvSpPr>
              <p:nvPr/>
            </p:nvSpPr>
            <p:spPr bwMode="auto">
              <a:xfrm>
                <a:off x="144" y="1536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PSW</a:t>
                </a:r>
              </a:p>
            </p:txBody>
          </p:sp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PC</a:t>
                </a:r>
              </a:p>
            </p:txBody>
          </p: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200" y="2112"/>
                <a:ext cx="1488" cy="615"/>
                <a:chOff x="912" y="2112"/>
                <a:chExt cx="1488" cy="615"/>
              </a:xfrm>
            </p:grpSpPr>
            <p:sp>
              <p:nvSpPr>
                <p:cNvPr id="1745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912" y="2112"/>
                  <a:ext cx="1488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微地址寄存器</a:t>
                  </a:r>
                </a:p>
              </p:txBody>
            </p:sp>
            <p:sp>
              <p:nvSpPr>
                <p:cNvPr id="174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2" y="2400"/>
                  <a:ext cx="7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folHlink"/>
                      </a:solidFill>
                    </a:rPr>
                    <a:t> </a:t>
                  </a: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µAR</a:t>
                  </a:r>
                  <a:endParaRPr lang="en-US" altLang="zh-CN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4" y="528"/>
                <a:ext cx="2832" cy="2208"/>
                <a:chOff x="2784" y="480"/>
                <a:chExt cx="2832" cy="2208"/>
              </a:xfrm>
            </p:grpSpPr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2832" y="1920"/>
                  <a:ext cx="2784" cy="768"/>
                  <a:chOff x="2832" y="1920"/>
                  <a:chExt cx="2784" cy="768"/>
                </a:xfrm>
              </p:grpSpPr>
              <p:sp>
                <p:nvSpPr>
                  <p:cNvPr id="1744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920"/>
                    <a:ext cx="2160" cy="76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0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2208"/>
                    <a:ext cx="134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>
                        <a:solidFill>
                          <a:srgbClr val="0000CC"/>
                        </a:solidFill>
                        <a:ea typeface="黑体" pitchFamily="49" charset="-122"/>
                      </a:rPr>
                      <a:t>控制存储器</a:t>
                    </a:r>
                  </a:p>
                </p:txBody>
              </p:sp>
              <p:sp>
                <p:nvSpPr>
                  <p:cNvPr id="1745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208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CM</a:t>
                    </a:r>
                  </a:p>
                </p:txBody>
              </p:sp>
            </p:grpSp>
            <p:sp>
              <p:nvSpPr>
                <p:cNvPr id="1743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84" y="912"/>
                  <a:ext cx="1200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译码器</a:t>
                  </a:r>
                </a:p>
              </p:txBody>
            </p:sp>
            <p:sp>
              <p:nvSpPr>
                <p:cNvPr id="1743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832" y="480"/>
                  <a:ext cx="120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ea typeface="黑体" pitchFamily="49" charset="-122"/>
                    </a:rPr>
                    <a:t>微命令序列</a:t>
                  </a:r>
                </a:p>
              </p:txBody>
            </p:sp>
            <p:grpSp>
              <p:nvGrpSpPr>
                <p:cNvPr id="8" name="Group 21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832" cy="327"/>
                  <a:chOff x="2784" y="1440"/>
                  <a:chExt cx="2832" cy="327"/>
                </a:xfrm>
              </p:grpSpPr>
              <p:grpSp>
                <p:nvGrpSpPr>
                  <p:cNvPr id="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2784" y="1440"/>
                    <a:ext cx="2208" cy="294"/>
                    <a:chOff x="2784" y="1152"/>
                    <a:chExt cx="2208" cy="294"/>
                  </a:xfrm>
                </p:grpSpPr>
                <p:sp>
                  <p:nvSpPr>
                    <p:cNvPr id="17447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1152"/>
                      <a:ext cx="2208" cy="29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微命令字段</a:t>
                      </a:r>
                      <a:r>
                        <a:rPr lang="en-US" altLang="zh-CN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微地址字段</a:t>
                      </a:r>
                    </a:p>
                  </p:txBody>
                </p:sp>
                <p:sp>
                  <p:nvSpPr>
                    <p:cNvPr id="17448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1152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744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440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µIR</a:t>
                    </a:r>
                  </a:p>
                </p:txBody>
              </p:sp>
            </p:grpSp>
            <p:sp>
              <p:nvSpPr>
                <p:cNvPr id="1743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446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1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408" y="124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32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936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4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816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26" name="Line 32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Line 33"/>
              <p:cNvSpPr>
                <a:spLocks noChangeShapeType="1"/>
              </p:cNvSpPr>
              <p:nvPr/>
            </p:nvSpPr>
            <p:spPr bwMode="auto">
              <a:xfrm flipV="1">
                <a:off x="2832" y="148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8" name="Line 34"/>
              <p:cNvSpPr>
                <a:spLocks noChangeShapeType="1"/>
              </p:cNvSpPr>
              <p:nvPr/>
            </p:nvSpPr>
            <p:spPr bwMode="auto">
              <a:xfrm flipH="1">
                <a:off x="2640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9" name="Line 35"/>
              <p:cNvSpPr>
                <a:spLocks noChangeShapeType="1"/>
              </p:cNvSpPr>
              <p:nvPr/>
            </p:nvSpPr>
            <p:spPr bwMode="auto">
              <a:xfrm>
                <a:off x="1920" y="18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0" name="Line 36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1" name="Line 37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2" name="Line 38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27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3" name="Line 39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" name="Line 40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14" name="Text Box 41"/>
            <p:cNvSpPr txBox="1">
              <a:spLocks noChangeArrowheads="1"/>
            </p:cNvSpPr>
            <p:nvPr/>
          </p:nvSpPr>
          <p:spPr bwMode="auto">
            <a:xfrm>
              <a:off x="864" y="2832"/>
              <a:ext cx="278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提供两类微地址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7415" name="Text Box 42"/>
            <p:cNvSpPr txBox="1">
              <a:spLocks noChangeArrowheads="1"/>
            </p:cNvSpPr>
            <p:nvPr/>
          </p:nvSpPr>
          <p:spPr bwMode="auto">
            <a:xfrm>
              <a:off x="384" y="3216"/>
              <a:ext cx="268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微程序入口地址：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7416" name="Text Box 43"/>
            <p:cNvSpPr txBox="1">
              <a:spLocks noChangeArrowheads="1"/>
            </p:cNvSpPr>
            <p:nvPr/>
          </p:nvSpPr>
          <p:spPr bwMode="auto">
            <a:xfrm>
              <a:off x="2640" y="3216"/>
              <a:ext cx="34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由机器指令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操作码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形成。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7417" name="Text Box 44"/>
            <p:cNvSpPr txBox="1">
              <a:spLocks noChangeArrowheads="1"/>
            </p:cNvSpPr>
            <p:nvPr/>
          </p:nvSpPr>
          <p:spPr bwMode="auto">
            <a:xfrm>
              <a:off x="384" y="3648"/>
              <a:ext cx="196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后续微地址：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7418" name="AutoShape 45"/>
            <p:cNvSpPr>
              <a:spLocks/>
            </p:cNvSpPr>
            <p:nvPr/>
          </p:nvSpPr>
          <p:spPr bwMode="auto">
            <a:xfrm>
              <a:off x="240" y="326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Text Box 46"/>
            <p:cNvSpPr txBox="1">
              <a:spLocks noChangeArrowheads="1"/>
            </p:cNvSpPr>
            <p:nvPr/>
          </p:nvSpPr>
          <p:spPr bwMode="auto">
            <a:xfrm>
              <a:off x="2160" y="3648"/>
              <a:ext cx="3792" cy="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由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微地址字段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现行微地</a:t>
              </a:r>
              <a:endPara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址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运行状态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等形成。</a:t>
              </a:r>
              <a:endParaRPr lang="zh-CN" altLang="en-US" sz="36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1026"/>
          <p:cNvSpPr txBox="1">
            <a:spLocks noChangeArrowheads="1"/>
          </p:cNvSpPr>
          <p:nvPr/>
        </p:nvSpPr>
        <p:spPr bwMode="auto">
          <a:xfrm>
            <a:off x="228600" y="228600"/>
            <a:ext cx="5064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600" b="1">
                <a:solidFill>
                  <a:schemeClr val="tx2"/>
                </a:solidFill>
                <a:latin typeface="Arial" pitchFamily="34" charset="0"/>
              </a:rPr>
              <a:t>3.1.2 </a:t>
            </a:r>
            <a:r>
              <a:rPr kumimoji="0" lang="en-US" altLang="zh-CN" sz="3600" b="1">
                <a:solidFill>
                  <a:schemeClr val="tx2"/>
                </a:solidFill>
                <a:latin typeface="Arial" pitchFamily="34" charset="0"/>
              </a:rPr>
              <a:t>CPU</a:t>
            </a:r>
            <a:r>
              <a:rPr kumimoji="0" lang="zh-CN" altLang="en-US" sz="3600" b="1">
                <a:solidFill>
                  <a:schemeClr val="tx2"/>
                </a:solidFill>
                <a:latin typeface="Arial" pitchFamily="34" charset="0"/>
              </a:rPr>
              <a:t>的工作原理</a:t>
            </a:r>
          </a:p>
        </p:txBody>
      </p:sp>
      <p:sp>
        <p:nvSpPr>
          <p:cNvPr id="18436" name="Text Box 1027"/>
          <p:cNvSpPr txBox="1">
            <a:spLocks noChangeArrowheads="1"/>
          </p:cNvSpPr>
          <p:nvPr/>
        </p:nvSpPr>
        <p:spPr bwMode="auto">
          <a:xfrm>
            <a:off x="228600" y="990600"/>
            <a:ext cx="891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3200" b="1">
                <a:latin typeface="Arial" pitchFamily="34" charset="0"/>
                <a:ea typeface="仿宋_GB2312" pitchFamily="49" charset="-122"/>
              </a:rPr>
              <a:t>1</a:t>
            </a:r>
            <a:r>
              <a:rPr kumimoji="0" lang="zh-CN" altLang="en-US" sz="3200" b="1">
                <a:latin typeface="Arial" pitchFamily="34" charset="0"/>
                <a:ea typeface="仿宋_GB2312" pitchFamily="49" charset="-122"/>
              </a:rPr>
              <a:t>、</a:t>
            </a:r>
            <a:r>
              <a:rPr kumimoji="0" lang="en-US" altLang="zh-CN" sz="3200" b="1">
                <a:latin typeface="Arial" pitchFamily="34" charset="0"/>
                <a:ea typeface="仿宋_GB2312" pitchFamily="49" charset="-122"/>
              </a:rPr>
              <a:t>CPU</a:t>
            </a:r>
            <a:r>
              <a:rPr kumimoji="0" lang="zh-CN" altLang="en-US" sz="3200" b="1">
                <a:latin typeface="Arial" pitchFamily="34" charset="0"/>
                <a:ea typeface="仿宋_GB2312" pitchFamily="49" charset="-122"/>
              </a:rPr>
              <a:t>的主要功能</a:t>
            </a:r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250825" y="1700213"/>
            <a:ext cx="87788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处理指令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执行操作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控制时间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处理数据</a:t>
            </a:r>
          </a:p>
        </p:txBody>
      </p:sp>
      <p:sp>
        <p:nvSpPr>
          <p:cNvPr id="18438" name="Text Box 1029"/>
          <p:cNvSpPr txBox="1">
            <a:spLocks noChangeArrowheads="1"/>
          </p:cNvSpPr>
          <p:nvPr/>
        </p:nvSpPr>
        <p:spPr bwMode="auto">
          <a:xfrm>
            <a:off x="250825" y="3860800"/>
            <a:ext cx="8778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en-US" altLang="zh-CN" sz="3200" b="1">
                <a:solidFill>
                  <a:schemeClr val="tx2"/>
                </a:solidFill>
                <a:latin typeface="Arial" pitchFamily="34" charset="0"/>
              </a:rPr>
              <a:t>CPU</a:t>
            </a: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的工作过程：</a:t>
            </a:r>
          </a:p>
        </p:txBody>
      </p:sp>
      <p:sp>
        <p:nvSpPr>
          <p:cNvPr id="18439" name="Text Box 1030"/>
          <p:cNvSpPr txBox="1">
            <a:spLocks noChangeArrowheads="1"/>
          </p:cNvSpPr>
          <p:nvPr/>
        </p:nvSpPr>
        <p:spPr bwMode="auto">
          <a:xfrm>
            <a:off x="250825" y="4483100"/>
            <a:ext cx="877887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取指令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指令译码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指令执行</a:t>
            </a:r>
          </a:p>
          <a:p>
            <a:pP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后续工作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0"/>
            <a:ext cx="9067800" cy="3581400"/>
            <a:chOff x="96" y="0"/>
            <a:chExt cx="5712" cy="225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00" y="624"/>
              <a:ext cx="1440" cy="720"/>
              <a:chOff x="480" y="1104"/>
              <a:chExt cx="1440" cy="720"/>
            </a:xfrm>
          </p:grpSpPr>
          <p:sp>
            <p:nvSpPr>
              <p:cNvPr id="18516" name="Rectangle 5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392" cy="72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7" name="Text Box 6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129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sp>
          <p:nvSpPr>
            <p:cNvPr id="18484" name="Text Box 7"/>
            <p:cNvSpPr txBox="1">
              <a:spLocks noChangeArrowheads="1"/>
            </p:cNvSpPr>
            <p:nvPr/>
          </p:nvSpPr>
          <p:spPr bwMode="auto">
            <a:xfrm>
              <a:off x="96" y="624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 IR</a:t>
              </a:r>
            </a:p>
          </p:txBody>
        </p:sp>
        <p:sp>
          <p:nvSpPr>
            <p:cNvPr id="18485" name="Text Box 8"/>
            <p:cNvSpPr txBox="1">
              <a:spLocks noChangeArrowheads="1"/>
            </p:cNvSpPr>
            <p:nvPr/>
          </p:nvSpPr>
          <p:spPr bwMode="auto">
            <a:xfrm>
              <a:off x="96" y="1056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18486" name="Text Box 9"/>
            <p:cNvSpPr txBox="1">
              <a:spLocks noChangeArrowheads="1"/>
            </p:cNvSpPr>
            <p:nvPr/>
          </p:nvSpPr>
          <p:spPr bwMode="auto">
            <a:xfrm>
              <a:off x="96" y="1632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PC</a:t>
              </a: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152" y="1632"/>
              <a:ext cx="1488" cy="615"/>
              <a:chOff x="912" y="2112"/>
              <a:chExt cx="1488" cy="615"/>
            </a:xfrm>
          </p:grpSpPr>
          <p:sp>
            <p:nvSpPr>
              <p:cNvPr id="18514" name="Text Box 11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1488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微地址寄存器</a:t>
                </a:r>
              </a:p>
            </p:txBody>
          </p:sp>
          <p:sp>
            <p:nvSpPr>
              <p:cNvPr id="18515" name="Text Box 12"/>
              <p:cNvSpPr txBox="1">
                <a:spLocks noChangeArrowheads="1"/>
              </p:cNvSpPr>
              <p:nvPr/>
            </p:nvSpPr>
            <p:spPr bwMode="auto">
              <a:xfrm>
                <a:off x="1392" y="2400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µAR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4" y="1488"/>
              <a:ext cx="2160" cy="768"/>
              <a:chOff x="3024" y="1488"/>
              <a:chExt cx="2160" cy="768"/>
            </a:xfrm>
          </p:grpSpPr>
          <p:sp>
            <p:nvSpPr>
              <p:cNvPr id="18512" name="Rectangle 14"/>
              <p:cNvSpPr>
                <a:spLocks noChangeArrowheads="1"/>
              </p:cNvSpPr>
              <p:nvPr/>
            </p:nvSpPr>
            <p:spPr bwMode="auto">
              <a:xfrm>
                <a:off x="3024" y="1488"/>
                <a:ext cx="2160" cy="76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3" name="Text Box 15"/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13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控制存储器</a:t>
                </a:r>
              </a:p>
            </p:txBody>
          </p:sp>
        </p:grpSp>
        <p:sp>
          <p:nvSpPr>
            <p:cNvPr id="18489" name="Text Box 16"/>
            <p:cNvSpPr txBox="1">
              <a:spLocks noChangeArrowheads="1"/>
            </p:cNvSpPr>
            <p:nvPr/>
          </p:nvSpPr>
          <p:spPr bwMode="auto">
            <a:xfrm>
              <a:off x="5184" y="1776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CM</a:t>
              </a:r>
            </a:p>
          </p:txBody>
        </p:sp>
        <p:sp>
          <p:nvSpPr>
            <p:cNvPr id="18490" name="Text Box 17"/>
            <p:cNvSpPr txBox="1">
              <a:spLocks noChangeArrowheads="1"/>
            </p:cNvSpPr>
            <p:nvPr/>
          </p:nvSpPr>
          <p:spPr bwMode="auto">
            <a:xfrm>
              <a:off x="2976" y="480"/>
              <a:ext cx="1200" cy="3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译码器</a:t>
              </a:r>
            </a:p>
          </p:txBody>
        </p:sp>
        <p:sp>
          <p:nvSpPr>
            <p:cNvPr id="18491" name="Text Box 18"/>
            <p:cNvSpPr txBox="1">
              <a:spLocks noChangeArrowheads="1"/>
            </p:cNvSpPr>
            <p:nvPr/>
          </p:nvSpPr>
          <p:spPr bwMode="auto">
            <a:xfrm>
              <a:off x="3024" y="4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微命令序列</a:t>
              </a: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2976" y="1008"/>
              <a:ext cx="2832" cy="327"/>
              <a:chOff x="2784" y="1440"/>
              <a:chExt cx="2832" cy="327"/>
            </a:xfrm>
          </p:grpSpPr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2784" y="1440"/>
                <a:ext cx="2208" cy="294"/>
                <a:chOff x="2784" y="1152"/>
                <a:chExt cx="2208" cy="294"/>
              </a:xfrm>
            </p:grpSpPr>
            <p:sp>
              <p:nvSpPr>
                <p:cNvPr id="1851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84" y="1152"/>
                  <a:ext cx="2208" cy="29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solidFill>
                        <a:srgbClr val="0000CC"/>
                      </a:solidFill>
                      <a:latin typeface="黑体" pitchFamily="49" charset="-122"/>
                      <a:ea typeface="黑体" pitchFamily="49" charset="-122"/>
                    </a:rPr>
                    <a:t>微命令字段</a:t>
                  </a:r>
                  <a:r>
                    <a:rPr lang="en-US" altLang="zh-CN" b="1">
                      <a:solidFill>
                        <a:srgbClr val="0000CC"/>
                      </a:solidFill>
                      <a:latin typeface="黑体" pitchFamily="49" charset="-122"/>
                      <a:ea typeface="黑体" pitchFamily="49" charset="-122"/>
                    </a:rPr>
                    <a:t> </a:t>
                  </a:r>
                  <a:r>
                    <a:rPr lang="zh-CN" altLang="en-US" b="1">
                      <a:solidFill>
                        <a:srgbClr val="0000CC"/>
                      </a:solidFill>
                      <a:latin typeface="黑体" pitchFamily="49" charset="-122"/>
                      <a:ea typeface="黑体" pitchFamily="49" charset="-122"/>
                    </a:rPr>
                    <a:t>微地址字段</a:t>
                  </a:r>
                </a:p>
              </p:txBody>
            </p:sp>
            <p:sp>
              <p:nvSpPr>
                <p:cNvPr id="18511" name="Line 22"/>
                <p:cNvSpPr>
                  <a:spLocks noChangeShapeType="1"/>
                </p:cNvSpPr>
                <p:nvPr/>
              </p:nvSpPr>
              <p:spPr bwMode="auto">
                <a:xfrm>
                  <a:off x="3840" y="115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509" name="Text Box 23"/>
              <p:cNvSpPr txBox="1">
                <a:spLocks noChangeArrowheads="1"/>
              </p:cNvSpPr>
              <p:nvPr/>
            </p:nvSpPr>
            <p:spPr bwMode="auto">
              <a:xfrm>
                <a:off x="4992" y="1440"/>
                <a:ext cx="6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</a:rPr>
                  <a:t>µIR</a:t>
                </a:r>
              </a:p>
            </p:txBody>
          </p:sp>
        </p:grpSp>
        <p:sp>
          <p:nvSpPr>
            <p:cNvPr id="18493" name="Line 24"/>
            <p:cNvSpPr>
              <a:spLocks noChangeShapeType="1"/>
            </p:cNvSpPr>
            <p:nvPr/>
          </p:nvSpPr>
          <p:spPr bwMode="auto">
            <a:xfrm flipV="1">
              <a:off x="350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Line 25"/>
            <p:cNvSpPr>
              <a:spLocks noChangeShapeType="1"/>
            </p:cNvSpPr>
            <p:nvPr/>
          </p:nvSpPr>
          <p:spPr bwMode="auto">
            <a:xfrm flipV="1">
              <a:off x="4656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5" name="Line 26"/>
            <p:cNvSpPr>
              <a:spLocks noChangeShapeType="1"/>
            </p:cNvSpPr>
            <p:nvPr/>
          </p:nvSpPr>
          <p:spPr bwMode="auto">
            <a:xfrm flipV="1">
              <a:off x="3600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Line 27"/>
            <p:cNvSpPr>
              <a:spLocks noChangeShapeType="1"/>
            </p:cNvSpPr>
            <p:nvPr/>
          </p:nvSpPr>
          <p:spPr bwMode="auto">
            <a:xfrm flipV="1">
              <a:off x="3024" y="2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7" name="Line 28"/>
            <p:cNvSpPr>
              <a:spLocks noChangeShapeType="1"/>
            </p:cNvSpPr>
            <p:nvPr/>
          </p:nvSpPr>
          <p:spPr bwMode="auto">
            <a:xfrm flipV="1">
              <a:off x="4128" y="2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Line 29"/>
            <p:cNvSpPr>
              <a:spLocks noChangeShapeType="1"/>
            </p:cNvSpPr>
            <p:nvPr/>
          </p:nvSpPr>
          <p:spPr bwMode="auto">
            <a:xfrm>
              <a:off x="3168" y="38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Line 30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0" name="Line 31"/>
            <p:cNvSpPr>
              <a:spLocks noChangeShapeType="1"/>
            </p:cNvSpPr>
            <p:nvPr/>
          </p:nvSpPr>
          <p:spPr bwMode="auto">
            <a:xfrm flipV="1">
              <a:off x="2784" y="100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1" name="Line 32"/>
            <p:cNvSpPr>
              <a:spLocks noChangeShapeType="1"/>
            </p:cNvSpPr>
            <p:nvPr/>
          </p:nvSpPr>
          <p:spPr bwMode="auto">
            <a:xfrm flipH="1">
              <a:off x="2592" y="10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2" name="Line 33"/>
            <p:cNvSpPr>
              <a:spLocks noChangeShapeType="1"/>
            </p:cNvSpPr>
            <p:nvPr/>
          </p:nvSpPr>
          <p:spPr bwMode="auto">
            <a:xfrm>
              <a:off x="1872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3" name="Line 34"/>
            <p:cNvSpPr>
              <a:spLocks noChangeShapeType="1"/>
            </p:cNvSpPr>
            <p:nvPr/>
          </p:nvSpPr>
          <p:spPr bwMode="auto">
            <a:xfrm>
              <a:off x="816" y="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4" name="Line 35"/>
            <p:cNvSpPr>
              <a:spLocks noChangeShapeType="1"/>
            </p:cNvSpPr>
            <p:nvPr/>
          </p:nvSpPr>
          <p:spPr bwMode="auto">
            <a:xfrm>
              <a:off x="816" y="12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5" name="Line 36"/>
            <p:cNvSpPr>
              <a:spLocks noChangeShapeType="1"/>
            </p:cNvSpPr>
            <p:nvPr/>
          </p:nvSpPr>
          <p:spPr bwMode="auto">
            <a:xfrm>
              <a:off x="1872" y="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6" name="Line 37"/>
            <p:cNvSpPr>
              <a:spLocks noChangeShapeType="1"/>
            </p:cNvSpPr>
            <p:nvPr/>
          </p:nvSpPr>
          <p:spPr bwMode="auto">
            <a:xfrm>
              <a:off x="4608" y="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7" name="Line 38"/>
            <p:cNvSpPr>
              <a:spLocks noChangeShapeType="1"/>
            </p:cNvSpPr>
            <p:nvPr/>
          </p:nvSpPr>
          <p:spPr bwMode="auto">
            <a:xfrm>
              <a:off x="1872" y="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43" name="Text Box 39"/>
          <p:cNvSpPr txBox="1">
            <a:spLocks noChangeArrowheads="1"/>
          </p:cNvSpPr>
          <p:nvPr/>
        </p:nvSpPr>
        <p:spPr bwMode="auto">
          <a:xfrm rot="10800000" flipV="1">
            <a:off x="4800600" y="2438400"/>
            <a:ext cx="3429000" cy="40322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取指微指令</a:t>
            </a:r>
            <a:endParaRPr lang="zh-CN" altLang="en-US" sz="2800" b="1">
              <a:solidFill>
                <a:srgbClr val="FF0000"/>
              </a:solidFill>
              <a:ea typeface="黑体" pitchFamily="49" charset="-122"/>
            </a:endParaRP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0" y="3886200"/>
            <a:ext cx="5410200" cy="1085850"/>
            <a:chOff x="0" y="2448"/>
            <a:chExt cx="3408" cy="684"/>
          </a:xfrm>
        </p:grpSpPr>
        <p:sp>
          <p:nvSpPr>
            <p:cNvPr id="18481" name="Text Box 2"/>
            <p:cNvSpPr txBox="1">
              <a:spLocks noChangeArrowheads="1"/>
            </p:cNvSpPr>
            <p:nvPr/>
          </p:nvSpPr>
          <p:spPr bwMode="auto">
            <a:xfrm>
              <a:off x="0" y="2448"/>
              <a:ext cx="22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三、工作过程</a:t>
              </a:r>
            </a:p>
          </p:txBody>
        </p:sp>
        <p:sp>
          <p:nvSpPr>
            <p:cNvPr id="18482" name="Text Box 40"/>
            <p:cNvSpPr txBox="1">
              <a:spLocks noChangeArrowheads="1"/>
            </p:cNvSpPr>
            <p:nvPr/>
          </p:nvSpPr>
          <p:spPr bwMode="auto">
            <a:xfrm>
              <a:off x="0" y="2832"/>
              <a:ext cx="34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）取机器指令</a:t>
              </a:r>
              <a:endParaRPr lang="zh-CN" altLang="en-US" sz="3600" b="1">
                <a:ea typeface="黑体" pitchFamily="49" charset="-122"/>
              </a:endParaRPr>
            </a:p>
          </p:txBody>
        </p:sp>
      </p:grp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0" y="525780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CM</a:t>
            </a:r>
            <a:endParaRPr lang="en-US" altLang="zh-CN" sz="3600" b="1">
              <a:ea typeface="黑体" pitchFamily="49" charset="-122"/>
            </a:endParaRPr>
          </a:p>
        </p:txBody>
      </p:sp>
      <p:sp>
        <p:nvSpPr>
          <p:cNvPr id="98346" name="Text Box 42"/>
          <p:cNvSpPr txBox="1">
            <a:spLocks noChangeArrowheads="1"/>
          </p:cNvSpPr>
          <p:nvPr/>
        </p:nvSpPr>
        <p:spPr bwMode="auto">
          <a:xfrm rot="10800000" flipV="1">
            <a:off x="685800" y="5029200"/>
            <a:ext cx="27447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取指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微指令</a:t>
            </a:r>
            <a:endParaRPr lang="zh-CN" altLang="en-US" sz="2800" b="1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685800" y="54864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48" name="Text Box 44"/>
          <p:cNvSpPr txBox="1">
            <a:spLocks noChangeArrowheads="1"/>
          </p:cNvSpPr>
          <p:nvPr/>
        </p:nvSpPr>
        <p:spPr bwMode="auto">
          <a:xfrm>
            <a:off x="2590800" y="52578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µ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4800600" y="2362200"/>
            <a:ext cx="3429000" cy="1219200"/>
            <a:chOff x="3024" y="1488"/>
            <a:chExt cx="2160" cy="768"/>
          </a:xfrm>
        </p:grpSpPr>
        <p:sp>
          <p:nvSpPr>
            <p:cNvPr id="18479" name="Rectangle 46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Text Box 47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98352" name="Text Box 48"/>
          <p:cNvSpPr txBox="1">
            <a:spLocks noChangeArrowheads="1"/>
          </p:cNvSpPr>
          <p:nvPr/>
        </p:nvSpPr>
        <p:spPr bwMode="auto">
          <a:xfrm rot="10800000" flipV="1">
            <a:off x="4800600" y="2438400"/>
            <a:ext cx="3429000" cy="403225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取指微指令</a:t>
            </a:r>
            <a:endParaRPr lang="zh-CN" altLang="en-US" sz="2800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 flipV="1">
            <a:off x="5562600" y="2057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4" name="Line 50"/>
          <p:cNvSpPr>
            <a:spLocks noChangeShapeType="1"/>
          </p:cNvSpPr>
          <p:nvPr/>
        </p:nvSpPr>
        <p:spPr bwMode="auto">
          <a:xfrm flipV="1">
            <a:off x="7391400" y="2057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18477" name="Text Box 52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18478" name="Line 53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58" name="Line 54"/>
          <p:cNvSpPr>
            <a:spLocks noChangeShapeType="1"/>
          </p:cNvSpPr>
          <p:nvPr/>
        </p:nvSpPr>
        <p:spPr bwMode="auto">
          <a:xfrm flipV="1">
            <a:off x="5715000" y="1295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59" name="Text Box 55"/>
          <p:cNvSpPr txBox="1">
            <a:spLocks noChangeArrowheads="1"/>
          </p:cNvSpPr>
          <p:nvPr/>
        </p:nvSpPr>
        <p:spPr bwMode="auto">
          <a:xfrm>
            <a:off x="4724400" y="762000"/>
            <a:ext cx="19050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ea typeface="黑体" pitchFamily="49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译码器</a:t>
            </a:r>
          </a:p>
        </p:txBody>
      </p:sp>
      <p:sp>
        <p:nvSpPr>
          <p:cNvPr id="98360" name="Line 56"/>
          <p:cNvSpPr>
            <a:spLocks noChangeShapeType="1"/>
          </p:cNvSpPr>
          <p:nvPr/>
        </p:nvSpPr>
        <p:spPr bwMode="auto">
          <a:xfrm flipV="1">
            <a:off x="4800600" y="381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1" name="Line 57"/>
          <p:cNvSpPr>
            <a:spLocks noChangeShapeType="1"/>
          </p:cNvSpPr>
          <p:nvPr/>
        </p:nvSpPr>
        <p:spPr bwMode="auto">
          <a:xfrm flipV="1">
            <a:off x="6553200" y="3810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2" name="Line 58"/>
          <p:cNvSpPr>
            <a:spLocks noChangeShapeType="1"/>
          </p:cNvSpPr>
          <p:nvPr/>
        </p:nvSpPr>
        <p:spPr bwMode="auto">
          <a:xfrm>
            <a:off x="5029200" y="609600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3" name="Text Box 59"/>
          <p:cNvSpPr txBox="1">
            <a:spLocks noChangeArrowheads="1"/>
          </p:cNvSpPr>
          <p:nvPr/>
        </p:nvSpPr>
        <p:spPr bwMode="auto">
          <a:xfrm>
            <a:off x="4800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微命令序列</a:t>
            </a:r>
          </a:p>
        </p:txBody>
      </p:sp>
      <p:sp>
        <p:nvSpPr>
          <p:cNvPr id="98364" name="Text Box 60"/>
          <p:cNvSpPr txBox="1">
            <a:spLocks noChangeArrowheads="1"/>
          </p:cNvSpPr>
          <p:nvPr/>
        </p:nvSpPr>
        <p:spPr bwMode="auto">
          <a:xfrm>
            <a:off x="152400" y="990600"/>
            <a:ext cx="11430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    </a:t>
            </a:r>
            <a:r>
              <a:rPr lang="en-US" altLang="zh-CN" b="1">
                <a:solidFill>
                  <a:schemeClr val="folHlink"/>
                </a:solidFill>
              </a:rPr>
              <a:t>IR</a:t>
            </a:r>
          </a:p>
        </p:txBody>
      </p:sp>
      <p:sp>
        <p:nvSpPr>
          <p:cNvPr id="98365" name="Line 61"/>
          <p:cNvSpPr>
            <a:spLocks noChangeShapeType="1"/>
          </p:cNvSpPr>
          <p:nvPr/>
        </p:nvSpPr>
        <p:spPr bwMode="auto">
          <a:xfrm>
            <a:off x="3429000" y="54864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6" name="Text Box 62"/>
          <p:cNvSpPr txBox="1">
            <a:spLocks noChangeArrowheads="1"/>
          </p:cNvSpPr>
          <p:nvPr/>
        </p:nvSpPr>
        <p:spPr bwMode="auto">
          <a:xfrm>
            <a:off x="3429000" y="49530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微命令字段</a:t>
            </a:r>
          </a:p>
        </p:txBody>
      </p:sp>
      <p:sp>
        <p:nvSpPr>
          <p:cNvPr id="98367" name="Text Box 63"/>
          <p:cNvSpPr txBox="1">
            <a:spLocks noChangeArrowheads="1"/>
          </p:cNvSpPr>
          <p:nvPr/>
        </p:nvSpPr>
        <p:spPr bwMode="auto">
          <a:xfrm>
            <a:off x="5638800" y="51816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译码器</a:t>
            </a:r>
          </a:p>
        </p:txBody>
      </p:sp>
      <p:sp>
        <p:nvSpPr>
          <p:cNvPr id="98368" name="Line 64"/>
          <p:cNvSpPr>
            <a:spLocks noChangeShapeType="1"/>
          </p:cNvSpPr>
          <p:nvPr/>
        </p:nvSpPr>
        <p:spPr bwMode="auto">
          <a:xfrm flipV="1">
            <a:off x="55626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69" name="Line 65"/>
          <p:cNvSpPr>
            <a:spLocks noChangeShapeType="1"/>
          </p:cNvSpPr>
          <p:nvPr/>
        </p:nvSpPr>
        <p:spPr bwMode="auto">
          <a:xfrm flipV="1">
            <a:off x="7391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4800600" y="2362200"/>
            <a:ext cx="3429000" cy="1219200"/>
            <a:chOff x="3024" y="1488"/>
            <a:chExt cx="2160" cy="768"/>
          </a:xfrm>
        </p:grpSpPr>
        <p:sp>
          <p:nvSpPr>
            <p:cNvPr id="18475" name="Rectangle 67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Text Box 68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98373" name="Text Box 69"/>
          <p:cNvSpPr txBox="1">
            <a:spLocks noChangeArrowheads="1"/>
          </p:cNvSpPr>
          <p:nvPr/>
        </p:nvSpPr>
        <p:spPr bwMode="auto">
          <a:xfrm>
            <a:off x="6934200" y="4953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微命令</a:t>
            </a:r>
          </a:p>
        </p:txBody>
      </p:sp>
      <p:sp>
        <p:nvSpPr>
          <p:cNvPr id="98374" name="Line 70"/>
          <p:cNvSpPr>
            <a:spLocks noChangeShapeType="1"/>
          </p:cNvSpPr>
          <p:nvPr/>
        </p:nvSpPr>
        <p:spPr bwMode="auto">
          <a:xfrm>
            <a:off x="7010400" y="5486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5" name="Text Box 71"/>
          <p:cNvSpPr txBox="1">
            <a:spLocks noChangeArrowheads="1"/>
          </p:cNvSpPr>
          <p:nvPr/>
        </p:nvSpPr>
        <p:spPr bwMode="auto">
          <a:xfrm>
            <a:off x="8077200" y="5211763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主存</a:t>
            </a:r>
          </a:p>
        </p:txBody>
      </p:sp>
      <p:sp>
        <p:nvSpPr>
          <p:cNvPr id="98376" name="Line 72"/>
          <p:cNvSpPr>
            <a:spLocks noChangeShapeType="1"/>
          </p:cNvSpPr>
          <p:nvPr/>
        </p:nvSpPr>
        <p:spPr bwMode="auto">
          <a:xfrm>
            <a:off x="8610600" y="5791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7" name="Line 73"/>
          <p:cNvSpPr>
            <a:spLocks noChangeShapeType="1"/>
          </p:cNvSpPr>
          <p:nvPr/>
        </p:nvSpPr>
        <p:spPr bwMode="auto">
          <a:xfrm flipH="1">
            <a:off x="6934200" y="6400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78" name="Text Box 74"/>
          <p:cNvSpPr txBox="1">
            <a:spLocks noChangeArrowheads="1"/>
          </p:cNvSpPr>
          <p:nvPr/>
        </p:nvSpPr>
        <p:spPr bwMode="auto">
          <a:xfrm>
            <a:off x="6934200" y="5867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机器指令</a:t>
            </a:r>
          </a:p>
        </p:txBody>
      </p: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18473" name="Text Box 76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18474" name="Line 77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82" name="Line 78"/>
          <p:cNvSpPr>
            <a:spLocks noChangeShapeType="1"/>
          </p:cNvSpPr>
          <p:nvPr/>
        </p:nvSpPr>
        <p:spPr bwMode="auto">
          <a:xfrm flipV="1">
            <a:off x="5715000" y="129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3" name="Text Box 79"/>
          <p:cNvSpPr txBox="1">
            <a:spLocks noChangeArrowheads="1"/>
          </p:cNvSpPr>
          <p:nvPr/>
        </p:nvSpPr>
        <p:spPr bwMode="auto">
          <a:xfrm>
            <a:off x="6248400" y="61722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IR</a:t>
            </a:r>
          </a:p>
        </p:txBody>
      </p:sp>
      <p:sp>
        <p:nvSpPr>
          <p:cNvPr id="98384" name="Text Box 80"/>
          <p:cNvSpPr txBox="1">
            <a:spLocks noChangeArrowheads="1"/>
          </p:cNvSpPr>
          <p:nvPr/>
        </p:nvSpPr>
        <p:spPr bwMode="auto">
          <a:xfrm>
            <a:off x="4724400" y="762000"/>
            <a:ext cx="19050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ea typeface="黑体" pitchFamily="49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译码器</a:t>
            </a:r>
          </a:p>
        </p:txBody>
      </p:sp>
      <p:sp>
        <p:nvSpPr>
          <p:cNvPr id="98385" name="Line 81"/>
          <p:cNvSpPr>
            <a:spLocks noChangeShapeType="1"/>
          </p:cNvSpPr>
          <p:nvPr/>
        </p:nvSpPr>
        <p:spPr bwMode="auto">
          <a:xfrm flipV="1">
            <a:off x="4800600" y="38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6" name="Line 82"/>
          <p:cNvSpPr>
            <a:spLocks noChangeShapeType="1"/>
          </p:cNvSpPr>
          <p:nvPr/>
        </p:nvSpPr>
        <p:spPr bwMode="auto">
          <a:xfrm>
            <a:off x="5029200" y="609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7" name="Line 83"/>
          <p:cNvSpPr>
            <a:spLocks noChangeShapeType="1"/>
          </p:cNvSpPr>
          <p:nvPr/>
        </p:nvSpPr>
        <p:spPr bwMode="auto">
          <a:xfrm flipV="1">
            <a:off x="6553200" y="38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48006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微命令序列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3" grpId="0" animBg="1" autoUpdateAnimBg="0"/>
      <p:bldP spid="98345" grpId="0" autoUpdateAnimBg="0"/>
      <p:bldP spid="98346" grpId="0" autoUpdateAnimBg="0"/>
      <p:bldP spid="98347" grpId="0" animBg="1"/>
      <p:bldP spid="98348" grpId="0" autoUpdateAnimBg="0"/>
      <p:bldP spid="98352" grpId="0" animBg="1" autoUpdateAnimBg="0"/>
      <p:bldP spid="98353" grpId="0" animBg="1"/>
      <p:bldP spid="98354" grpId="0" animBg="1"/>
      <p:bldP spid="98358" grpId="0" animBg="1"/>
      <p:bldP spid="98359" grpId="0" animBg="1" autoUpdateAnimBg="0"/>
      <p:bldP spid="98360" grpId="0" animBg="1"/>
      <p:bldP spid="98361" grpId="0" animBg="1"/>
      <p:bldP spid="98362" grpId="0" animBg="1"/>
      <p:bldP spid="98363" grpId="0" autoUpdateAnimBg="0"/>
      <p:bldP spid="98364" grpId="0" animBg="1" autoUpdateAnimBg="0"/>
      <p:bldP spid="98365" grpId="0" animBg="1"/>
      <p:bldP spid="98366" grpId="0" autoUpdateAnimBg="0"/>
      <p:bldP spid="98367" grpId="0" autoUpdateAnimBg="0"/>
      <p:bldP spid="98368" grpId="0" animBg="1"/>
      <p:bldP spid="98369" grpId="0" animBg="1"/>
      <p:bldP spid="98373" grpId="0" autoUpdateAnimBg="0"/>
      <p:bldP spid="98374" grpId="0" animBg="1"/>
      <p:bldP spid="98375" grpId="0" autoUpdateAnimBg="0"/>
      <p:bldP spid="98376" grpId="0" animBg="1"/>
      <p:bldP spid="98377" grpId="0" animBg="1"/>
      <p:bldP spid="98378" grpId="0" autoUpdateAnimBg="0"/>
      <p:bldP spid="98382" grpId="0" animBg="1"/>
      <p:bldP spid="98383" grpId="0" autoUpdateAnimBg="0"/>
      <p:bldP spid="98384" grpId="0" animBg="1" autoUpdateAnimBg="0"/>
      <p:bldP spid="98385" grpId="0" animBg="1"/>
      <p:bldP spid="98386" grpId="0" animBg="1"/>
      <p:bldP spid="98387" grpId="0" animBg="1"/>
      <p:bldP spid="98388" grpId="0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0" y="457200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IR</a:t>
            </a:r>
            <a:endParaRPr lang="en-US" altLang="zh-CN" sz="3600" b="1">
              <a:ea typeface="黑体" pitchFamily="49" charset="-122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 rot="10800000" flipV="1">
            <a:off x="685800" y="4343400"/>
            <a:ext cx="27447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操作码</a:t>
            </a:r>
            <a:endParaRPr lang="zh-CN" altLang="en-US" sz="2800" b="1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685800" y="4800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905000" y="4419600"/>
            <a:ext cx="1752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微地址形成电路</a:t>
            </a:r>
          </a:p>
        </p:txBody>
      </p:sp>
      <p:sp>
        <p:nvSpPr>
          <p:cNvPr id="99335" name="Line 7"/>
          <p:cNvSpPr>
            <a:spLocks noChangeShapeType="1"/>
          </p:cNvSpPr>
          <p:nvPr/>
        </p:nvSpPr>
        <p:spPr bwMode="auto">
          <a:xfrm>
            <a:off x="3505200" y="48006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3505200" y="42672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入口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4495800" y="44196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黑体" pitchFamily="49" charset="-122"/>
              </a:rPr>
              <a:t>µAR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143000" y="58674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微命令字段</a:t>
            </a:r>
          </a:p>
        </p:txBody>
      </p:sp>
      <p:sp>
        <p:nvSpPr>
          <p:cNvPr id="99339" name="Line 11"/>
          <p:cNvSpPr>
            <a:spLocks noChangeShapeType="1"/>
          </p:cNvSpPr>
          <p:nvPr/>
        </p:nvSpPr>
        <p:spPr bwMode="auto">
          <a:xfrm>
            <a:off x="5410200" y="4800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943600" y="44196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CM</a:t>
            </a:r>
            <a:endParaRPr lang="en-US" altLang="zh-CN" sz="3600" b="1">
              <a:ea typeface="黑体" pitchFamily="49" charset="-122"/>
            </a:endParaRPr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 flipH="1">
            <a:off x="6553200" y="4800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6477000" y="4191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首条微指令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" y="0"/>
            <a:ext cx="9067800" cy="3581400"/>
            <a:chOff x="96" y="0"/>
            <a:chExt cx="5712" cy="2256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96" y="0"/>
              <a:ext cx="5712" cy="2256"/>
              <a:chOff x="96" y="0"/>
              <a:chExt cx="5712" cy="2256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1200" y="624"/>
                <a:ext cx="1440" cy="720"/>
                <a:chOff x="480" y="1104"/>
                <a:chExt cx="1440" cy="720"/>
              </a:xfrm>
            </p:grpSpPr>
            <p:sp>
              <p:nvSpPr>
                <p:cNvPr id="19584" name="Rectangle 18"/>
                <p:cNvSpPr>
                  <a:spLocks noChangeArrowheads="1"/>
                </p:cNvSpPr>
                <p:nvPr/>
              </p:nvSpPr>
              <p:spPr bwMode="auto">
                <a:xfrm>
                  <a:off x="480" y="1104"/>
                  <a:ext cx="1392" cy="72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8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24" y="1248"/>
                  <a:ext cx="1296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</a:t>
                  </a:r>
                  <a:endParaRPr lang="en-US" altLang="zh-CN" sz="2800" b="1">
                    <a:solidFill>
                      <a:srgbClr val="0000CC"/>
                    </a:solidFill>
                    <a:ea typeface="黑体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形成电路</a:t>
                  </a:r>
                </a:p>
              </p:txBody>
            </p:sp>
          </p:grpSp>
          <p:sp>
            <p:nvSpPr>
              <p:cNvPr id="19552" name="Text Box 20"/>
              <p:cNvSpPr txBox="1">
                <a:spLocks noChangeArrowheads="1"/>
              </p:cNvSpPr>
              <p:nvPr/>
            </p:nvSpPr>
            <p:spPr bwMode="auto">
              <a:xfrm>
                <a:off x="96" y="624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IR</a:t>
                </a:r>
              </a:p>
            </p:txBody>
          </p:sp>
          <p:sp>
            <p:nvSpPr>
              <p:cNvPr id="19553" name="Text Box 21"/>
              <p:cNvSpPr txBox="1">
                <a:spLocks noChangeArrowheads="1"/>
              </p:cNvSpPr>
              <p:nvPr/>
            </p:nvSpPr>
            <p:spPr bwMode="auto">
              <a:xfrm>
                <a:off x="96" y="1056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PSW</a:t>
                </a:r>
              </a:p>
            </p:txBody>
          </p:sp>
          <p:sp>
            <p:nvSpPr>
              <p:cNvPr id="19554" name="Text Box 22"/>
              <p:cNvSpPr txBox="1">
                <a:spLocks noChangeArrowheads="1"/>
              </p:cNvSpPr>
              <p:nvPr/>
            </p:nvSpPr>
            <p:spPr bwMode="auto">
              <a:xfrm>
                <a:off x="96" y="1632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PC</a:t>
                </a:r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1152" y="1632"/>
                <a:ext cx="1488" cy="615"/>
                <a:chOff x="912" y="2112"/>
                <a:chExt cx="1488" cy="615"/>
              </a:xfrm>
            </p:grpSpPr>
            <p:sp>
              <p:nvSpPr>
                <p:cNvPr id="1958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12" y="2112"/>
                  <a:ext cx="1488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微地址寄存器</a:t>
                  </a:r>
                </a:p>
              </p:txBody>
            </p:sp>
            <p:sp>
              <p:nvSpPr>
                <p:cNvPr id="1958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92" y="2400"/>
                  <a:ext cx="7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folHlink"/>
                      </a:solidFill>
                    </a:rPr>
                    <a:t> </a:t>
                  </a: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µAR</a:t>
                  </a:r>
                  <a:endParaRPr lang="en-US" altLang="zh-CN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6" name="Group 26"/>
              <p:cNvGrpSpPr>
                <a:grpSpLocks/>
              </p:cNvGrpSpPr>
              <p:nvPr/>
            </p:nvGrpSpPr>
            <p:grpSpPr bwMode="auto">
              <a:xfrm>
                <a:off x="3024" y="1488"/>
                <a:ext cx="2160" cy="768"/>
                <a:chOff x="3024" y="1488"/>
                <a:chExt cx="2160" cy="768"/>
              </a:xfrm>
            </p:grpSpPr>
            <p:sp>
              <p:nvSpPr>
                <p:cNvPr id="19580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1488"/>
                  <a:ext cx="2160" cy="76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8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504" y="1776"/>
                  <a:ext cx="13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控制存储器</a:t>
                  </a:r>
                </a:p>
              </p:txBody>
            </p:sp>
          </p:grpSp>
          <p:sp>
            <p:nvSpPr>
              <p:cNvPr id="19557" name="Text Box 29"/>
              <p:cNvSpPr txBox="1">
                <a:spLocks noChangeArrowheads="1"/>
              </p:cNvSpPr>
              <p:nvPr/>
            </p:nvSpPr>
            <p:spPr bwMode="auto">
              <a:xfrm>
                <a:off x="5184" y="1776"/>
                <a:ext cx="6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</a:rPr>
                  <a:t>CM</a:t>
                </a:r>
              </a:p>
            </p:txBody>
          </p:sp>
          <p:sp>
            <p:nvSpPr>
              <p:cNvPr id="19558" name="Text Box 30"/>
              <p:cNvSpPr txBox="1">
                <a:spLocks noChangeArrowheads="1"/>
              </p:cNvSpPr>
              <p:nvPr/>
            </p:nvSpPr>
            <p:spPr bwMode="auto">
              <a:xfrm>
                <a:off x="2976" y="480"/>
                <a:ext cx="1200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译码器</a:t>
                </a:r>
              </a:p>
            </p:txBody>
          </p:sp>
          <p:sp>
            <p:nvSpPr>
              <p:cNvPr id="19559" name="Text Box 31"/>
              <p:cNvSpPr txBox="1">
                <a:spLocks noChangeArrowheads="1"/>
              </p:cNvSpPr>
              <p:nvPr/>
            </p:nvSpPr>
            <p:spPr bwMode="auto">
              <a:xfrm>
                <a:off x="3024" y="48"/>
                <a:ext cx="1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黑体" pitchFamily="49" charset="-122"/>
                  </a:rPr>
                  <a:t>微命令序列</a:t>
                </a:r>
              </a:p>
            </p:txBody>
          </p:sp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2976" y="1008"/>
                <a:ext cx="2832" cy="327"/>
                <a:chOff x="2784" y="1440"/>
                <a:chExt cx="2832" cy="327"/>
              </a:xfrm>
            </p:grpSpPr>
            <p:grpSp>
              <p:nvGrpSpPr>
                <p:cNvPr id="8" name="Group 33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208" cy="294"/>
                  <a:chOff x="2784" y="1152"/>
                  <a:chExt cx="2208" cy="294"/>
                </a:xfrm>
              </p:grpSpPr>
              <p:sp>
                <p:nvSpPr>
                  <p:cNvPr id="1957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152"/>
                    <a:ext cx="2208" cy="29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微命令字段</a:t>
                    </a:r>
                    <a:r>
                      <a:rPr lang="en-US" altLang="zh-CN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微地址字段</a:t>
                    </a:r>
                  </a:p>
                </p:txBody>
              </p:sp>
              <p:sp>
                <p:nvSpPr>
                  <p:cNvPr id="1957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15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7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992" y="1440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µIR</a:t>
                  </a:r>
                </a:p>
              </p:txBody>
            </p:sp>
          </p:grpSp>
          <p:sp>
            <p:nvSpPr>
              <p:cNvPr id="19561" name="Line 37"/>
              <p:cNvSpPr>
                <a:spLocks noChangeShapeType="1"/>
              </p:cNvSpPr>
              <p:nvPr/>
            </p:nvSpPr>
            <p:spPr bwMode="auto">
              <a:xfrm flipV="1">
                <a:off x="3504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2" name="Line 38"/>
              <p:cNvSpPr>
                <a:spLocks noChangeShapeType="1"/>
              </p:cNvSpPr>
              <p:nvPr/>
            </p:nvSpPr>
            <p:spPr bwMode="auto">
              <a:xfrm flipV="1">
                <a:off x="465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" name="Line 39"/>
              <p:cNvSpPr>
                <a:spLocks noChangeShapeType="1"/>
              </p:cNvSpPr>
              <p:nvPr/>
            </p:nvSpPr>
            <p:spPr bwMode="auto">
              <a:xfrm flipV="1">
                <a:off x="3600" y="81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4" name="Line 40"/>
              <p:cNvSpPr>
                <a:spLocks noChangeShapeType="1"/>
              </p:cNvSpPr>
              <p:nvPr/>
            </p:nvSpPr>
            <p:spPr bwMode="auto">
              <a:xfrm flipV="1">
                <a:off x="3024" y="2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5" name="Line 41"/>
              <p:cNvSpPr>
                <a:spLocks noChangeShapeType="1"/>
              </p:cNvSpPr>
              <p:nvPr/>
            </p:nvSpPr>
            <p:spPr bwMode="auto">
              <a:xfrm flipV="1">
                <a:off x="4128" y="2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6" name="Line 42"/>
              <p:cNvSpPr>
                <a:spLocks noChangeShapeType="1"/>
              </p:cNvSpPr>
              <p:nvPr/>
            </p:nvSpPr>
            <p:spPr bwMode="auto">
              <a:xfrm>
                <a:off x="3168" y="384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7" name="Line 43"/>
              <p:cNvSpPr>
                <a:spLocks noChangeShapeType="1"/>
              </p:cNvSpPr>
              <p:nvPr/>
            </p:nvSpPr>
            <p:spPr bwMode="auto">
              <a:xfrm>
                <a:off x="2640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8" name="Line 44"/>
              <p:cNvSpPr>
                <a:spLocks noChangeShapeType="1"/>
              </p:cNvSpPr>
              <p:nvPr/>
            </p:nvSpPr>
            <p:spPr bwMode="auto">
              <a:xfrm flipV="1">
                <a:off x="2784" y="100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9" name="Line 45"/>
              <p:cNvSpPr>
                <a:spLocks noChangeShapeType="1"/>
              </p:cNvSpPr>
              <p:nvPr/>
            </p:nvSpPr>
            <p:spPr bwMode="auto">
              <a:xfrm flipH="1">
                <a:off x="2592" y="10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0" name="Line 46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1" name="Line 47"/>
              <p:cNvSpPr>
                <a:spLocks noChangeShapeType="1"/>
              </p:cNvSpPr>
              <p:nvPr/>
            </p:nvSpPr>
            <p:spPr bwMode="auto">
              <a:xfrm>
                <a:off x="816" y="76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2" name="Line 48"/>
              <p:cNvSpPr>
                <a:spLocks noChangeShapeType="1"/>
              </p:cNvSpPr>
              <p:nvPr/>
            </p:nvSpPr>
            <p:spPr bwMode="auto">
              <a:xfrm>
                <a:off x="816" y="120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3" name="Line 49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27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4" name="Line 50"/>
              <p:cNvSpPr>
                <a:spLocks noChangeShapeType="1"/>
              </p:cNvSpPr>
              <p:nvPr/>
            </p:nvSpPr>
            <p:spPr bwMode="auto">
              <a:xfrm>
                <a:off x="4608" y="0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75" name="Line 51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20" name="Text Box 52"/>
            <p:cNvSpPr txBox="1">
              <a:spLocks noChangeArrowheads="1"/>
            </p:cNvSpPr>
            <p:nvPr/>
          </p:nvSpPr>
          <p:spPr bwMode="auto">
            <a:xfrm rot="10800000" flipV="1">
              <a:off x="3024" y="1536"/>
              <a:ext cx="2160" cy="25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取指微指令</a:t>
              </a:r>
              <a:endParaRPr lang="zh-CN" altLang="en-US" sz="2800" b="1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024" y="1488"/>
              <a:ext cx="2160" cy="768"/>
              <a:chOff x="3024" y="1488"/>
              <a:chExt cx="2160" cy="768"/>
            </a:xfrm>
          </p:grpSpPr>
          <p:sp>
            <p:nvSpPr>
              <p:cNvPr id="19549" name="Rectangle 54"/>
              <p:cNvSpPr>
                <a:spLocks noChangeArrowheads="1"/>
              </p:cNvSpPr>
              <p:nvPr/>
            </p:nvSpPr>
            <p:spPr bwMode="auto">
              <a:xfrm>
                <a:off x="3024" y="1488"/>
                <a:ext cx="2160" cy="7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0" name="Text Box 55"/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1344" cy="327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控制存储器</a:t>
                </a:r>
              </a:p>
            </p:txBody>
          </p:sp>
        </p:grpSp>
        <p:sp>
          <p:nvSpPr>
            <p:cNvPr id="19522" name="Text Box 56"/>
            <p:cNvSpPr txBox="1">
              <a:spLocks noChangeArrowheads="1"/>
            </p:cNvSpPr>
            <p:nvPr/>
          </p:nvSpPr>
          <p:spPr bwMode="auto">
            <a:xfrm rot="10800000" flipV="1">
              <a:off x="3024" y="1536"/>
              <a:ext cx="2160" cy="25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取指微指令</a:t>
              </a:r>
              <a:endParaRPr lang="zh-CN" altLang="en-US" sz="2800" b="1">
                <a:solidFill>
                  <a:srgbClr val="FF0000"/>
                </a:solidFill>
                <a:ea typeface="黑体" pitchFamily="49" charset="-122"/>
              </a:endParaRPr>
            </a:p>
          </p:txBody>
        </p:sp>
        <p:sp>
          <p:nvSpPr>
            <p:cNvPr id="19523" name="Line 57"/>
            <p:cNvSpPr>
              <a:spLocks noChangeShapeType="1"/>
            </p:cNvSpPr>
            <p:nvPr/>
          </p:nvSpPr>
          <p:spPr bwMode="auto">
            <a:xfrm flipV="1">
              <a:off x="3504" y="1296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Line 58"/>
            <p:cNvSpPr>
              <a:spLocks noChangeShapeType="1"/>
            </p:cNvSpPr>
            <p:nvPr/>
          </p:nvSpPr>
          <p:spPr bwMode="auto">
            <a:xfrm flipV="1">
              <a:off x="4656" y="1296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19547" name="Text Box 60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19548" name="Line 61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26" name="Line 62"/>
            <p:cNvSpPr>
              <a:spLocks noChangeShapeType="1"/>
            </p:cNvSpPr>
            <p:nvPr/>
          </p:nvSpPr>
          <p:spPr bwMode="auto">
            <a:xfrm flipV="1">
              <a:off x="3600" y="816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7" name="Text Box 63"/>
            <p:cNvSpPr txBox="1">
              <a:spLocks noChangeArrowheads="1"/>
            </p:cNvSpPr>
            <p:nvPr/>
          </p:nvSpPr>
          <p:spPr bwMode="auto">
            <a:xfrm>
              <a:off x="2976" y="480"/>
              <a:ext cx="1200" cy="33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译码器</a:t>
              </a:r>
            </a:p>
          </p:txBody>
        </p:sp>
        <p:sp>
          <p:nvSpPr>
            <p:cNvPr id="19528" name="Line 64"/>
            <p:cNvSpPr>
              <a:spLocks noChangeShapeType="1"/>
            </p:cNvSpPr>
            <p:nvPr/>
          </p:nvSpPr>
          <p:spPr bwMode="auto">
            <a:xfrm flipV="1">
              <a:off x="3024" y="240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65"/>
            <p:cNvSpPr>
              <a:spLocks noChangeShapeType="1"/>
            </p:cNvSpPr>
            <p:nvPr/>
          </p:nvSpPr>
          <p:spPr bwMode="auto">
            <a:xfrm flipV="1">
              <a:off x="4128" y="240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Line 66"/>
            <p:cNvSpPr>
              <a:spLocks noChangeShapeType="1"/>
            </p:cNvSpPr>
            <p:nvPr/>
          </p:nvSpPr>
          <p:spPr bwMode="auto">
            <a:xfrm>
              <a:off x="3168" y="384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1" name="Text Box 67"/>
            <p:cNvSpPr txBox="1">
              <a:spLocks noChangeArrowheads="1"/>
            </p:cNvSpPr>
            <p:nvPr/>
          </p:nvSpPr>
          <p:spPr bwMode="auto">
            <a:xfrm>
              <a:off x="3024" y="4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  <a:ea typeface="黑体" pitchFamily="49" charset="-122"/>
                </a:rPr>
                <a:t>微命令序列</a:t>
              </a:r>
            </a:p>
          </p:txBody>
        </p:sp>
        <p:sp>
          <p:nvSpPr>
            <p:cNvPr id="19532" name="Text Box 68"/>
            <p:cNvSpPr txBox="1">
              <a:spLocks noChangeArrowheads="1"/>
            </p:cNvSpPr>
            <p:nvPr/>
          </p:nvSpPr>
          <p:spPr bwMode="auto">
            <a:xfrm>
              <a:off x="96" y="624"/>
              <a:ext cx="720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 IR</a:t>
              </a:r>
            </a:p>
          </p:txBody>
        </p:sp>
        <p:sp>
          <p:nvSpPr>
            <p:cNvPr id="19533" name="Line 69"/>
            <p:cNvSpPr>
              <a:spLocks noChangeShapeType="1"/>
            </p:cNvSpPr>
            <p:nvPr/>
          </p:nvSpPr>
          <p:spPr bwMode="auto">
            <a:xfrm flipV="1">
              <a:off x="350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Line 70"/>
            <p:cNvSpPr>
              <a:spLocks noChangeShapeType="1"/>
            </p:cNvSpPr>
            <p:nvPr/>
          </p:nvSpPr>
          <p:spPr bwMode="auto">
            <a:xfrm flipV="1">
              <a:off x="4656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71"/>
            <p:cNvGrpSpPr>
              <a:grpSpLocks/>
            </p:cNvGrpSpPr>
            <p:nvPr/>
          </p:nvGrpSpPr>
          <p:grpSpPr bwMode="auto">
            <a:xfrm>
              <a:off x="3024" y="1488"/>
              <a:ext cx="2160" cy="768"/>
              <a:chOff x="3024" y="1488"/>
              <a:chExt cx="2160" cy="768"/>
            </a:xfrm>
          </p:grpSpPr>
          <p:sp>
            <p:nvSpPr>
              <p:cNvPr id="19545" name="Rectangle 72"/>
              <p:cNvSpPr>
                <a:spLocks noChangeArrowheads="1"/>
              </p:cNvSpPr>
              <p:nvPr/>
            </p:nvSpPr>
            <p:spPr bwMode="auto">
              <a:xfrm>
                <a:off x="3024" y="1488"/>
                <a:ext cx="2160" cy="76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6" name="Text Box 73"/>
              <p:cNvSpPr txBox="1">
                <a:spLocks noChangeArrowheads="1"/>
              </p:cNvSpPr>
              <p:nvPr/>
            </p:nvSpPr>
            <p:spPr bwMode="auto">
              <a:xfrm>
                <a:off x="3504" y="1776"/>
                <a:ext cx="1344" cy="327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控制存储器</a:t>
                </a:r>
              </a:p>
            </p:txBody>
          </p:sp>
        </p:grpSp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19543" name="Text Box 75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19544" name="Line 76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37" name="Line 77"/>
            <p:cNvSpPr>
              <a:spLocks noChangeShapeType="1"/>
            </p:cNvSpPr>
            <p:nvPr/>
          </p:nvSpPr>
          <p:spPr bwMode="auto">
            <a:xfrm flipV="1">
              <a:off x="3600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Text Box 78"/>
            <p:cNvSpPr txBox="1">
              <a:spLocks noChangeArrowheads="1"/>
            </p:cNvSpPr>
            <p:nvPr/>
          </p:nvSpPr>
          <p:spPr bwMode="auto">
            <a:xfrm>
              <a:off x="2976" y="480"/>
              <a:ext cx="1200" cy="3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译码器</a:t>
              </a:r>
            </a:p>
          </p:txBody>
        </p:sp>
        <p:sp>
          <p:nvSpPr>
            <p:cNvPr id="19539" name="Line 79"/>
            <p:cNvSpPr>
              <a:spLocks noChangeShapeType="1"/>
            </p:cNvSpPr>
            <p:nvPr/>
          </p:nvSpPr>
          <p:spPr bwMode="auto">
            <a:xfrm flipV="1">
              <a:off x="3024" y="2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80"/>
            <p:cNvSpPr>
              <a:spLocks noChangeShapeType="1"/>
            </p:cNvSpPr>
            <p:nvPr/>
          </p:nvSpPr>
          <p:spPr bwMode="auto">
            <a:xfrm>
              <a:off x="3168" y="38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Line 81"/>
            <p:cNvSpPr>
              <a:spLocks noChangeShapeType="1"/>
            </p:cNvSpPr>
            <p:nvPr/>
          </p:nvSpPr>
          <p:spPr bwMode="auto">
            <a:xfrm flipV="1">
              <a:off x="4128" y="2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Text Box 82"/>
            <p:cNvSpPr txBox="1">
              <a:spLocks noChangeArrowheads="1"/>
            </p:cNvSpPr>
            <p:nvPr/>
          </p:nvSpPr>
          <p:spPr bwMode="auto">
            <a:xfrm>
              <a:off x="3024" y="48"/>
              <a:ext cx="1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微命令序列</a:t>
              </a:r>
            </a:p>
          </p:txBody>
        </p:sp>
      </p:grpSp>
      <p:sp>
        <p:nvSpPr>
          <p:cNvPr id="99411" name="Line 83"/>
          <p:cNvSpPr>
            <a:spLocks noChangeShapeType="1"/>
          </p:cNvSpPr>
          <p:nvPr/>
        </p:nvSpPr>
        <p:spPr bwMode="auto">
          <a:xfrm>
            <a:off x="1219200" y="121920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1828800" y="990600"/>
            <a:ext cx="2209800" cy="1143000"/>
            <a:chOff x="1200" y="3408"/>
            <a:chExt cx="1392" cy="720"/>
          </a:xfrm>
        </p:grpSpPr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1200" y="3408"/>
              <a:ext cx="1392" cy="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8" name="Text Box 86"/>
            <p:cNvSpPr txBox="1">
              <a:spLocks noChangeArrowheads="1"/>
            </p:cNvSpPr>
            <p:nvPr/>
          </p:nvSpPr>
          <p:spPr bwMode="auto">
            <a:xfrm>
              <a:off x="1344" y="3552"/>
              <a:ext cx="1248" cy="51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</a:t>
              </a:r>
              <a:endParaRPr lang="en-US" altLang="zh-CN" sz="2800" b="1">
                <a:solidFill>
                  <a:srgbClr val="0000CC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形成电路</a:t>
              </a:r>
            </a:p>
          </p:txBody>
        </p:sp>
      </p:grpSp>
      <p:sp>
        <p:nvSpPr>
          <p:cNvPr id="99415" name="Text Box 87"/>
          <p:cNvSpPr txBox="1">
            <a:spLocks noChangeArrowheads="1"/>
          </p:cNvSpPr>
          <p:nvPr/>
        </p:nvSpPr>
        <p:spPr bwMode="auto">
          <a:xfrm>
            <a:off x="76200" y="990600"/>
            <a:ext cx="114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    IR</a:t>
            </a:r>
          </a:p>
        </p:txBody>
      </p:sp>
      <p:sp>
        <p:nvSpPr>
          <p:cNvPr id="99416" name="Line 88"/>
          <p:cNvSpPr>
            <a:spLocks noChangeShapeType="1"/>
          </p:cNvSpPr>
          <p:nvPr/>
        </p:nvSpPr>
        <p:spPr bwMode="auto">
          <a:xfrm>
            <a:off x="1219200" y="1219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7" name="Line 89"/>
          <p:cNvSpPr>
            <a:spLocks noChangeShapeType="1"/>
          </p:cNvSpPr>
          <p:nvPr/>
        </p:nvSpPr>
        <p:spPr bwMode="auto">
          <a:xfrm>
            <a:off x="2895600" y="2133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18" name="Text Box 90"/>
          <p:cNvSpPr txBox="1">
            <a:spLocks noChangeArrowheads="1"/>
          </p:cNvSpPr>
          <p:nvPr/>
        </p:nvSpPr>
        <p:spPr bwMode="auto">
          <a:xfrm>
            <a:off x="1752600" y="2590800"/>
            <a:ext cx="23622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1828800" y="990600"/>
            <a:ext cx="2286000" cy="1143000"/>
            <a:chOff x="480" y="1104"/>
            <a:chExt cx="1440" cy="720"/>
          </a:xfrm>
        </p:grpSpPr>
        <p:sp>
          <p:nvSpPr>
            <p:cNvPr id="19515" name="Rectangle 92"/>
            <p:cNvSpPr>
              <a:spLocks noChangeArrowheads="1"/>
            </p:cNvSpPr>
            <p:nvPr/>
          </p:nvSpPr>
          <p:spPr bwMode="auto">
            <a:xfrm>
              <a:off x="480" y="1104"/>
              <a:ext cx="1392" cy="7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6" name="Text Box 93"/>
            <p:cNvSpPr txBox="1">
              <a:spLocks noChangeArrowheads="1"/>
            </p:cNvSpPr>
            <p:nvPr/>
          </p:nvSpPr>
          <p:spPr bwMode="auto">
            <a:xfrm>
              <a:off x="624" y="1248"/>
              <a:ext cx="1296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</a:t>
              </a:r>
              <a:endParaRPr lang="en-US" altLang="zh-CN" sz="2800" b="1">
                <a:solidFill>
                  <a:srgbClr val="0000CC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形成电路</a:t>
              </a:r>
            </a:p>
          </p:txBody>
        </p:sp>
      </p:grpSp>
      <p:sp>
        <p:nvSpPr>
          <p:cNvPr id="99422" name="Line 94"/>
          <p:cNvSpPr>
            <a:spLocks noChangeShapeType="1"/>
          </p:cNvSpPr>
          <p:nvPr/>
        </p:nvSpPr>
        <p:spPr bwMode="auto">
          <a:xfrm>
            <a:off x="2895600" y="2133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3" name="Line 95"/>
          <p:cNvSpPr>
            <a:spLocks noChangeShapeType="1"/>
          </p:cNvSpPr>
          <p:nvPr/>
        </p:nvSpPr>
        <p:spPr bwMode="auto">
          <a:xfrm>
            <a:off x="4114800" y="2819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96"/>
          <p:cNvGrpSpPr>
            <a:grpSpLocks/>
          </p:cNvGrpSpPr>
          <p:nvPr/>
        </p:nvGrpSpPr>
        <p:grpSpPr bwMode="auto">
          <a:xfrm>
            <a:off x="4724400" y="2362200"/>
            <a:ext cx="3429000" cy="1219200"/>
            <a:chOff x="3024" y="1488"/>
            <a:chExt cx="2160" cy="768"/>
          </a:xfrm>
        </p:grpSpPr>
        <p:sp>
          <p:nvSpPr>
            <p:cNvPr id="19513" name="Rectangle 97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4" name="Text Box 98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99427" name="Text Box 99"/>
          <p:cNvSpPr txBox="1">
            <a:spLocks noChangeArrowheads="1"/>
          </p:cNvSpPr>
          <p:nvPr/>
        </p:nvSpPr>
        <p:spPr bwMode="auto">
          <a:xfrm>
            <a:off x="1752600" y="2590800"/>
            <a:ext cx="23622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99428" name="Line 100"/>
          <p:cNvSpPr>
            <a:spLocks noChangeShapeType="1"/>
          </p:cNvSpPr>
          <p:nvPr/>
        </p:nvSpPr>
        <p:spPr bwMode="auto">
          <a:xfrm>
            <a:off x="41148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29" name="Line 101"/>
          <p:cNvSpPr>
            <a:spLocks noChangeShapeType="1"/>
          </p:cNvSpPr>
          <p:nvPr/>
        </p:nvSpPr>
        <p:spPr bwMode="auto">
          <a:xfrm flipV="1"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0" name="Line 102"/>
          <p:cNvSpPr>
            <a:spLocks noChangeShapeType="1"/>
          </p:cNvSpPr>
          <p:nvPr/>
        </p:nvSpPr>
        <p:spPr bwMode="auto">
          <a:xfrm flipV="1">
            <a:off x="7315200" y="2057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03"/>
          <p:cNvGrpSpPr>
            <a:grpSpLocks/>
          </p:cNvGrpSpPr>
          <p:nvPr/>
        </p:nvGrpSpPr>
        <p:grpSpPr bwMode="auto">
          <a:xfrm>
            <a:off x="4648200" y="1600200"/>
            <a:ext cx="3505200" cy="466725"/>
            <a:chOff x="2784" y="1152"/>
            <a:chExt cx="2208" cy="294"/>
          </a:xfrm>
        </p:grpSpPr>
        <p:sp>
          <p:nvSpPr>
            <p:cNvPr id="19511" name="Text Box 104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19512" name="Line 105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29"/>
          <p:cNvGrpSpPr>
            <a:grpSpLocks/>
          </p:cNvGrpSpPr>
          <p:nvPr/>
        </p:nvGrpSpPr>
        <p:grpSpPr bwMode="auto">
          <a:xfrm>
            <a:off x="0" y="3733800"/>
            <a:ext cx="5410200" cy="2089150"/>
            <a:chOff x="0" y="2352"/>
            <a:chExt cx="3408" cy="1316"/>
          </a:xfrm>
        </p:grpSpPr>
        <p:sp>
          <p:nvSpPr>
            <p:cNvPr id="19509" name="Text Box 2"/>
            <p:cNvSpPr txBox="1">
              <a:spLocks noChangeArrowheads="1"/>
            </p:cNvSpPr>
            <p:nvPr/>
          </p:nvSpPr>
          <p:spPr bwMode="auto">
            <a:xfrm>
              <a:off x="0" y="2352"/>
              <a:ext cx="34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）转微程序入口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19510" name="Text Box 106"/>
            <p:cNvSpPr txBox="1">
              <a:spLocks noChangeArrowheads="1"/>
            </p:cNvSpPr>
            <p:nvPr/>
          </p:nvSpPr>
          <p:spPr bwMode="auto">
            <a:xfrm>
              <a:off x="0" y="3264"/>
              <a:ext cx="28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）执行首条微指令</a:t>
              </a:r>
              <a:endParaRPr lang="zh-CN" altLang="en-US"/>
            </a:p>
          </p:txBody>
        </p:sp>
      </p:grpSp>
      <p:grpSp>
        <p:nvGrpSpPr>
          <p:cNvPr id="18" name="Group 107"/>
          <p:cNvGrpSpPr>
            <a:grpSpLocks/>
          </p:cNvGrpSpPr>
          <p:nvPr/>
        </p:nvGrpSpPr>
        <p:grpSpPr bwMode="auto">
          <a:xfrm>
            <a:off x="4724400" y="2362200"/>
            <a:ext cx="3429000" cy="1219200"/>
            <a:chOff x="3024" y="1488"/>
            <a:chExt cx="2160" cy="768"/>
          </a:xfrm>
        </p:grpSpPr>
        <p:sp>
          <p:nvSpPr>
            <p:cNvPr id="19507" name="Rectangle 108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8" name="Text Box 109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99438" name="Line 110"/>
          <p:cNvSpPr>
            <a:spLocks noChangeShapeType="1"/>
          </p:cNvSpPr>
          <p:nvPr/>
        </p:nvSpPr>
        <p:spPr bwMode="auto">
          <a:xfrm flipV="1"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9" name="Line 111"/>
          <p:cNvSpPr>
            <a:spLocks noChangeShapeType="1"/>
          </p:cNvSpPr>
          <p:nvPr/>
        </p:nvSpPr>
        <p:spPr bwMode="auto">
          <a:xfrm flipV="1">
            <a:off x="73152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0" name="Line 112"/>
          <p:cNvSpPr>
            <a:spLocks noChangeShapeType="1"/>
          </p:cNvSpPr>
          <p:nvPr/>
        </p:nvSpPr>
        <p:spPr bwMode="auto">
          <a:xfrm flipV="1">
            <a:off x="5638800" y="1295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1" name="Text Box 113"/>
          <p:cNvSpPr txBox="1">
            <a:spLocks noChangeArrowheads="1"/>
          </p:cNvSpPr>
          <p:nvPr/>
        </p:nvSpPr>
        <p:spPr bwMode="auto">
          <a:xfrm>
            <a:off x="4648200" y="762000"/>
            <a:ext cx="19050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ea typeface="黑体" pitchFamily="49" charset="-122"/>
              </a:rPr>
              <a:t>    </a:t>
            </a: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译码器</a:t>
            </a:r>
          </a:p>
        </p:txBody>
      </p:sp>
      <p:sp>
        <p:nvSpPr>
          <p:cNvPr id="99442" name="Text Box 114"/>
          <p:cNvSpPr txBox="1">
            <a:spLocks noChangeArrowheads="1"/>
          </p:cNvSpPr>
          <p:nvPr/>
        </p:nvSpPr>
        <p:spPr bwMode="auto">
          <a:xfrm>
            <a:off x="8153400" y="44196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黑体" pitchFamily="49" charset="-122"/>
              </a:rPr>
              <a:t>µIR</a:t>
            </a:r>
          </a:p>
        </p:txBody>
      </p:sp>
      <p:sp>
        <p:nvSpPr>
          <p:cNvPr id="99443" name="Text Box 115"/>
          <p:cNvSpPr txBox="1">
            <a:spLocks noChangeArrowheads="1"/>
          </p:cNvSpPr>
          <p:nvPr/>
        </p:nvSpPr>
        <p:spPr bwMode="auto">
          <a:xfrm>
            <a:off x="228600" y="606425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ea typeface="黑体" pitchFamily="49" charset="-122"/>
              </a:rPr>
              <a:t>µIR</a:t>
            </a:r>
          </a:p>
        </p:txBody>
      </p:sp>
      <p:sp>
        <p:nvSpPr>
          <p:cNvPr id="99444" name="Line 116"/>
          <p:cNvSpPr>
            <a:spLocks noChangeShapeType="1"/>
          </p:cNvSpPr>
          <p:nvPr/>
        </p:nvSpPr>
        <p:spPr bwMode="auto">
          <a:xfrm>
            <a:off x="1219200" y="6477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45" name="Text Box 117"/>
          <p:cNvSpPr txBox="1">
            <a:spLocks noChangeArrowheads="1"/>
          </p:cNvSpPr>
          <p:nvPr/>
        </p:nvSpPr>
        <p:spPr bwMode="auto">
          <a:xfrm>
            <a:off x="3124200" y="6096000"/>
            <a:ext cx="190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译码器</a:t>
            </a:r>
          </a:p>
        </p:txBody>
      </p:sp>
      <p:grpSp>
        <p:nvGrpSpPr>
          <p:cNvPr id="19" name="Group 118"/>
          <p:cNvGrpSpPr>
            <a:grpSpLocks/>
          </p:cNvGrpSpPr>
          <p:nvPr/>
        </p:nvGrpSpPr>
        <p:grpSpPr bwMode="auto">
          <a:xfrm>
            <a:off x="4648200" y="1600200"/>
            <a:ext cx="3505200" cy="466725"/>
            <a:chOff x="2784" y="1152"/>
            <a:chExt cx="2208" cy="294"/>
          </a:xfrm>
        </p:grpSpPr>
        <p:sp>
          <p:nvSpPr>
            <p:cNvPr id="19505" name="Text Box 119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19506" name="Line 120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9449" name="Line 121"/>
          <p:cNvSpPr>
            <a:spLocks noChangeShapeType="1"/>
          </p:cNvSpPr>
          <p:nvPr/>
        </p:nvSpPr>
        <p:spPr bwMode="auto">
          <a:xfrm flipV="1">
            <a:off x="5638800" y="129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0" name="Line 122"/>
          <p:cNvSpPr>
            <a:spLocks noChangeShapeType="1"/>
          </p:cNvSpPr>
          <p:nvPr/>
        </p:nvSpPr>
        <p:spPr bwMode="auto">
          <a:xfrm flipV="1">
            <a:off x="4724400" y="38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1" name="Line 123"/>
          <p:cNvSpPr>
            <a:spLocks noChangeShapeType="1"/>
          </p:cNvSpPr>
          <p:nvPr/>
        </p:nvSpPr>
        <p:spPr bwMode="auto">
          <a:xfrm flipV="1">
            <a:off x="6477000" y="381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2" name="Line 124"/>
          <p:cNvSpPr>
            <a:spLocks noChangeShapeType="1"/>
          </p:cNvSpPr>
          <p:nvPr/>
        </p:nvSpPr>
        <p:spPr bwMode="auto">
          <a:xfrm>
            <a:off x="4953000" y="6096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3" name="Text Box 125"/>
          <p:cNvSpPr txBox="1">
            <a:spLocks noChangeArrowheads="1"/>
          </p:cNvSpPr>
          <p:nvPr/>
        </p:nvSpPr>
        <p:spPr bwMode="auto">
          <a:xfrm>
            <a:off x="4724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微命令序列</a:t>
            </a:r>
          </a:p>
        </p:txBody>
      </p:sp>
      <p:sp>
        <p:nvSpPr>
          <p:cNvPr id="99454" name="Text Box 126"/>
          <p:cNvSpPr txBox="1">
            <a:spLocks noChangeArrowheads="1"/>
          </p:cNvSpPr>
          <p:nvPr/>
        </p:nvSpPr>
        <p:spPr bwMode="auto">
          <a:xfrm>
            <a:off x="4648200" y="58674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微命令</a:t>
            </a:r>
          </a:p>
        </p:txBody>
      </p:sp>
      <p:sp>
        <p:nvSpPr>
          <p:cNvPr id="99455" name="Line 127"/>
          <p:cNvSpPr>
            <a:spLocks noChangeShapeType="1"/>
          </p:cNvSpPr>
          <p:nvPr/>
        </p:nvSpPr>
        <p:spPr bwMode="auto">
          <a:xfrm>
            <a:off x="4572000" y="6477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56" name="Text Box 128"/>
          <p:cNvSpPr txBox="1">
            <a:spLocks noChangeArrowheads="1"/>
          </p:cNvSpPr>
          <p:nvPr/>
        </p:nvSpPr>
        <p:spPr bwMode="auto">
          <a:xfrm>
            <a:off x="6096000" y="60960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操作部件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9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9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9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9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  <p:bldP spid="99332" grpId="0" autoUpdateAnimBg="0"/>
      <p:bldP spid="99333" grpId="0" animBg="1"/>
      <p:bldP spid="99334" grpId="0" autoUpdateAnimBg="0"/>
      <p:bldP spid="99335" grpId="0" animBg="1"/>
      <p:bldP spid="99336" grpId="0" autoUpdateAnimBg="0"/>
      <p:bldP spid="99337" grpId="0" autoUpdateAnimBg="0"/>
      <p:bldP spid="99338" grpId="0" autoUpdateAnimBg="0"/>
      <p:bldP spid="99339" grpId="0" animBg="1"/>
      <p:bldP spid="99340" grpId="0" autoUpdateAnimBg="0"/>
      <p:bldP spid="99341" grpId="0" animBg="1"/>
      <p:bldP spid="99342" grpId="0" autoUpdateAnimBg="0"/>
      <p:bldP spid="99411" grpId="0" animBg="1"/>
      <p:bldP spid="99415" grpId="0" animBg="1" autoUpdateAnimBg="0"/>
      <p:bldP spid="99416" grpId="0" animBg="1"/>
      <p:bldP spid="99417" grpId="0" animBg="1"/>
      <p:bldP spid="99418" grpId="0" animBg="1" autoUpdateAnimBg="0"/>
      <p:bldP spid="99422" grpId="0" animBg="1"/>
      <p:bldP spid="99423" grpId="0" animBg="1"/>
      <p:bldP spid="99427" grpId="0" animBg="1" autoUpdateAnimBg="0"/>
      <p:bldP spid="99428" grpId="0" animBg="1"/>
      <p:bldP spid="99429" grpId="0" animBg="1"/>
      <p:bldP spid="99430" grpId="0" animBg="1"/>
      <p:bldP spid="99438" grpId="0" animBg="1"/>
      <p:bldP spid="99439" grpId="0" animBg="1"/>
      <p:bldP spid="99440" grpId="0" animBg="1"/>
      <p:bldP spid="99441" grpId="0" animBg="1" autoUpdateAnimBg="0"/>
      <p:bldP spid="99442" grpId="0" autoUpdateAnimBg="0"/>
      <p:bldP spid="99443" grpId="0" autoUpdateAnimBg="0"/>
      <p:bldP spid="99444" grpId="0" animBg="1"/>
      <p:bldP spid="99445" grpId="0" autoUpdateAnimBg="0"/>
      <p:bldP spid="99449" grpId="0" animBg="1"/>
      <p:bldP spid="99450" grpId="0" animBg="1"/>
      <p:bldP spid="99451" grpId="0" animBg="1"/>
      <p:bldP spid="99452" grpId="0" animBg="1"/>
      <p:bldP spid="99453" grpId="0" autoUpdateAnimBg="0"/>
      <p:bldP spid="99454" grpId="0" autoUpdateAnimBg="0"/>
      <p:bldP spid="99455" grpId="0" animBg="1"/>
      <p:bldP spid="99456" grpId="0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0"/>
            <a:ext cx="9067800" cy="3581400"/>
            <a:chOff x="144" y="480"/>
            <a:chExt cx="5712" cy="2256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248" y="1104"/>
              <a:ext cx="1440" cy="720"/>
              <a:chOff x="480" y="1104"/>
              <a:chExt cx="1440" cy="720"/>
            </a:xfrm>
          </p:grpSpPr>
          <p:sp>
            <p:nvSpPr>
              <p:cNvPr id="20574" name="Rectangle 4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392" cy="72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5" name="Text Box 5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129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144" y="1104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 IR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144" y="1536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144" y="2112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 PC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00" y="2112"/>
              <a:ext cx="1488" cy="615"/>
              <a:chOff x="912" y="2112"/>
              <a:chExt cx="1488" cy="615"/>
            </a:xfrm>
          </p:grpSpPr>
          <p:sp>
            <p:nvSpPr>
              <p:cNvPr id="20572" name="Text Box 10"/>
              <p:cNvSpPr txBox="1">
                <a:spLocks noChangeArrowheads="1"/>
              </p:cNvSpPr>
              <p:nvPr/>
            </p:nvSpPr>
            <p:spPr bwMode="auto">
              <a:xfrm>
                <a:off x="912" y="2112"/>
                <a:ext cx="1488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微地址寄存器</a:t>
                </a:r>
              </a:p>
            </p:txBody>
          </p:sp>
          <p:sp>
            <p:nvSpPr>
              <p:cNvPr id="20573" name="Text Box 11"/>
              <p:cNvSpPr txBox="1">
                <a:spLocks noChangeArrowheads="1"/>
              </p:cNvSpPr>
              <p:nvPr/>
            </p:nvSpPr>
            <p:spPr bwMode="auto">
              <a:xfrm>
                <a:off x="1392" y="2400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µAR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024" y="528"/>
              <a:ext cx="2832" cy="2208"/>
              <a:chOff x="2784" y="480"/>
              <a:chExt cx="2832" cy="2208"/>
            </a:xfrm>
          </p:grpSpPr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2832" y="1920"/>
                <a:ext cx="2784" cy="768"/>
                <a:chOff x="2832" y="1920"/>
                <a:chExt cx="2784" cy="768"/>
              </a:xfrm>
            </p:grpSpPr>
            <p:sp>
              <p:nvSpPr>
                <p:cNvPr id="20569" name="Rectangle 14"/>
                <p:cNvSpPr>
                  <a:spLocks noChangeArrowheads="1"/>
                </p:cNvSpPr>
                <p:nvPr/>
              </p:nvSpPr>
              <p:spPr bwMode="auto">
                <a:xfrm>
                  <a:off x="2832" y="1920"/>
                  <a:ext cx="2160" cy="76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7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12" y="2208"/>
                  <a:ext cx="134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控制存储器</a:t>
                  </a:r>
                </a:p>
              </p:txBody>
            </p:sp>
            <p:sp>
              <p:nvSpPr>
                <p:cNvPr id="2057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992" y="2208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CM</a:t>
                  </a:r>
                </a:p>
              </p:txBody>
            </p:sp>
          </p:grpSp>
          <p:sp>
            <p:nvSpPr>
              <p:cNvPr id="20556" name="Text Box 17"/>
              <p:cNvSpPr txBox="1">
                <a:spLocks noChangeArrowheads="1"/>
              </p:cNvSpPr>
              <p:nvPr/>
            </p:nvSpPr>
            <p:spPr bwMode="auto">
              <a:xfrm>
                <a:off x="2784" y="912"/>
                <a:ext cx="1200" cy="33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译码器</a:t>
                </a:r>
              </a:p>
            </p:txBody>
          </p:sp>
          <p:sp>
            <p:nvSpPr>
              <p:cNvPr id="20557" name="Text Box 18"/>
              <p:cNvSpPr txBox="1">
                <a:spLocks noChangeArrowheads="1"/>
              </p:cNvSpPr>
              <p:nvPr/>
            </p:nvSpPr>
            <p:spPr bwMode="auto">
              <a:xfrm>
                <a:off x="2832" y="480"/>
                <a:ext cx="12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黑体" pitchFamily="49" charset="-122"/>
                  </a:rPr>
                  <a:t>微命令序列</a:t>
                </a:r>
              </a:p>
            </p:txBody>
          </p: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784" y="1440"/>
                <a:ext cx="2832" cy="327"/>
                <a:chOff x="2784" y="1440"/>
                <a:chExt cx="2832" cy="327"/>
              </a:xfrm>
            </p:grpSpPr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208" cy="294"/>
                  <a:chOff x="2784" y="1152"/>
                  <a:chExt cx="2208" cy="294"/>
                </a:xfrm>
              </p:grpSpPr>
              <p:sp>
                <p:nvSpPr>
                  <p:cNvPr id="20567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1152"/>
                    <a:ext cx="2208" cy="29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微命令字段</a:t>
                    </a:r>
                    <a:r>
                      <a:rPr lang="en-US" altLang="zh-CN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 </a:t>
                    </a:r>
                    <a:r>
                      <a:rPr lang="zh-CN" altLang="en-US" b="1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rPr>
                      <a:t>微地址字段</a:t>
                    </a:r>
                  </a:p>
                </p:txBody>
              </p:sp>
              <p:sp>
                <p:nvSpPr>
                  <p:cNvPr id="2056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152"/>
                    <a:ext cx="0" cy="28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6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992" y="1440"/>
                  <a:ext cx="624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µIR</a:t>
                  </a:r>
                </a:p>
              </p:txBody>
            </p:sp>
          </p:grpSp>
          <p:sp>
            <p:nvSpPr>
              <p:cNvPr id="20559" name="Line 24"/>
              <p:cNvSpPr>
                <a:spLocks noChangeShapeType="1"/>
              </p:cNvSpPr>
              <p:nvPr/>
            </p:nvSpPr>
            <p:spPr bwMode="auto">
              <a:xfrm flipV="1">
                <a:off x="3312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0" name="Line 25"/>
              <p:cNvSpPr>
                <a:spLocks noChangeShapeType="1"/>
              </p:cNvSpPr>
              <p:nvPr/>
            </p:nvSpPr>
            <p:spPr bwMode="auto">
              <a:xfrm flipV="1">
                <a:off x="446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1" name="Line 26"/>
              <p:cNvSpPr>
                <a:spLocks noChangeShapeType="1"/>
              </p:cNvSpPr>
              <p:nvPr/>
            </p:nvSpPr>
            <p:spPr bwMode="auto">
              <a:xfrm flipV="1">
                <a:off x="3408" y="12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2" name="Line 27"/>
              <p:cNvSpPr>
                <a:spLocks noChangeShapeType="1"/>
              </p:cNvSpPr>
              <p:nvPr/>
            </p:nvSpPr>
            <p:spPr bwMode="auto">
              <a:xfrm flipV="1">
                <a:off x="2832" y="6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3" name="Line 28"/>
              <p:cNvSpPr>
                <a:spLocks noChangeShapeType="1"/>
              </p:cNvSpPr>
              <p:nvPr/>
            </p:nvSpPr>
            <p:spPr bwMode="auto">
              <a:xfrm flipV="1">
                <a:off x="3936" y="6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4" name="Line 29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46" name="Line 30"/>
            <p:cNvSpPr>
              <a:spLocks noChangeShapeType="1"/>
            </p:cNvSpPr>
            <p:nvPr/>
          </p:nvSpPr>
          <p:spPr bwMode="auto">
            <a:xfrm>
              <a:off x="2688" y="225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7" name="Line 31"/>
            <p:cNvSpPr>
              <a:spLocks noChangeShapeType="1"/>
            </p:cNvSpPr>
            <p:nvPr/>
          </p:nvSpPr>
          <p:spPr bwMode="auto">
            <a:xfrm flipV="1">
              <a:off x="2832" y="148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8" name="Line 32"/>
            <p:cNvSpPr>
              <a:spLocks noChangeShapeType="1"/>
            </p:cNvSpPr>
            <p:nvPr/>
          </p:nvSpPr>
          <p:spPr bwMode="auto">
            <a:xfrm flipH="1">
              <a:off x="2640" y="14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9" name="Line 33"/>
            <p:cNvSpPr>
              <a:spLocks noChangeShapeType="1"/>
            </p:cNvSpPr>
            <p:nvPr/>
          </p:nvSpPr>
          <p:spPr bwMode="auto">
            <a:xfrm>
              <a:off x="1920" y="182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Line 34"/>
            <p:cNvSpPr>
              <a:spLocks noChangeShapeType="1"/>
            </p:cNvSpPr>
            <p:nvPr/>
          </p:nvSpPr>
          <p:spPr bwMode="auto">
            <a:xfrm>
              <a:off x="864" y="12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" name="Line 35"/>
            <p:cNvSpPr>
              <a:spLocks noChangeShapeType="1"/>
            </p:cNvSpPr>
            <p:nvPr/>
          </p:nvSpPr>
          <p:spPr bwMode="auto">
            <a:xfrm>
              <a:off x="864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2" name="Line 36"/>
            <p:cNvSpPr>
              <a:spLocks noChangeShapeType="1"/>
            </p:cNvSpPr>
            <p:nvPr/>
          </p:nvSpPr>
          <p:spPr bwMode="auto">
            <a:xfrm>
              <a:off x="1920" y="48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3" name="Line 37"/>
            <p:cNvSpPr>
              <a:spLocks noChangeShapeType="1"/>
            </p:cNvSpPr>
            <p:nvPr/>
          </p:nvSpPr>
          <p:spPr bwMode="auto">
            <a:xfrm>
              <a:off x="4656" y="48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4" name="Line 38"/>
            <p:cNvSpPr>
              <a:spLocks noChangeShapeType="1"/>
            </p:cNvSpPr>
            <p:nvPr/>
          </p:nvSpPr>
          <p:spPr bwMode="auto">
            <a:xfrm>
              <a:off x="1920" y="48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91" name="Text Box 39"/>
          <p:cNvSpPr txBox="1">
            <a:spLocks noChangeArrowheads="1"/>
          </p:cNvSpPr>
          <p:nvPr/>
        </p:nvSpPr>
        <p:spPr bwMode="auto">
          <a:xfrm>
            <a:off x="0" y="3886200"/>
            <a:ext cx="541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）取后续微指令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100392" name="Text Box 40"/>
          <p:cNvSpPr txBox="1">
            <a:spLocks noChangeArrowheads="1"/>
          </p:cNvSpPr>
          <p:nvPr/>
        </p:nvSpPr>
        <p:spPr bwMode="auto">
          <a:xfrm rot="10800000" flipV="1">
            <a:off x="0" y="4648200"/>
            <a:ext cx="2744788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微地址字段</a:t>
            </a:r>
            <a:endParaRPr lang="en-US" altLang="zh-CN" sz="2800" b="1">
              <a:solidFill>
                <a:schemeClr val="folHlink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现行微地址</a:t>
            </a:r>
            <a:endParaRPr lang="en-US" altLang="zh-CN" sz="2800" b="1">
              <a:solidFill>
                <a:schemeClr val="folHlink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运行状态</a:t>
            </a:r>
            <a:endParaRPr lang="zh-CN" altLang="en-US" sz="2800" b="1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100393" name="Line 41"/>
          <p:cNvSpPr>
            <a:spLocks noChangeShapeType="1"/>
          </p:cNvSpPr>
          <p:nvPr/>
        </p:nvSpPr>
        <p:spPr bwMode="auto">
          <a:xfrm>
            <a:off x="2286000" y="5334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4" name="Text Box 42"/>
          <p:cNvSpPr txBox="1">
            <a:spLocks noChangeArrowheads="1"/>
          </p:cNvSpPr>
          <p:nvPr/>
        </p:nvSpPr>
        <p:spPr bwMode="auto">
          <a:xfrm>
            <a:off x="3048000" y="4953000"/>
            <a:ext cx="1828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微地址形成电路</a:t>
            </a:r>
          </a:p>
        </p:txBody>
      </p: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20538" name="Text Box 44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20539" name="Line 45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7315200" y="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9" name="Line 47"/>
          <p:cNvSpPr>
            <a:spLocks noChangeShapeType="1"/>
          </p:cNvSpPr>
          <p:nvPr/>
        </p:nvSpPr>
        <p:spPr bwMode="auto">
          <a:xfrm>
            <a:off x="2971800" y="0"/>
            <a:ext cx="434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0" name="Line 48"/>
          <p:cNvSpPr>
            <a:spLocks noChangeShapeType="1"/>
          </p:cNvSpPr>
          <p:nvPr/>
        </p:nvSpPr>
        <p:spPr bwMode="auto">
          <a:xfrm>
            <a:off x="2971800" y="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1" name="Text Box 49"/>
          <p:cNvSpPr txBox="1">
            <a:spLocks noChangeArrowheads="1"/>
          </p:cNvSpPr>
          <p:nvPr/>
        </p:nvSpPr>
        <p:spPr bwMode="auto">
          <a:xfrm>
            <a:off x="152400" y="1676400"/>
            <a:ext cx="1143000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  PSW</a:t>
            </a:r>
          </a:p>
        </p:txBody>
      </p:sp>
      <p:sp>
        <p:nvSpPr>
          <p:cNvPr id="100402" name="Line 50"/>
          <p:cNvSpPr>
            <a:spLocks noChangeShapeType="1"/>
          </p:cNvSpPr>
          <p:nvPr/>
        </p:nvSpPr>
        <p:spPr bwMode="auto">
          <a:xfrm>
            <a:off x="1295400" y="1905000"/>
            <a:ext cx="609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3" name="Text Box 51"/>
          <p:cNvSpPr txBox="1">
            <a:spLocks noChangeArrowheads="1"/>
          </p:cNvSpPr>
          <p:nvPr/>
        </p:nvSpPr>
        <p:spPr bwMode="auto">
          <a:xfrm>
            <a:off x="1828800" y="2590800"/>
            <a:ext cx="23622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100404" name="Line 52"/>
          <p:cNvSpPr>
            <a:spLocks noChangeShapeType="1"/>
          </p:cNvSpPr>
          <p:nvPr/>
        </p:nvSpPr>
        <p:spPr bwMode="auto">
          <a:xfrm>
            <a:off x="4191000" y="2819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5" name="Line 53"/>
          <p:cNvSpPr>
            <a:spLocks noChangeShapeType="1"/>
          </p:cNvSpPr>
          <p:nvPr/>
        </p:nvSpPr>
        <p:spPr bwMode="auto">
          <a:xfrm flipV="1">
            <a:off x="4419600" y="1600200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06" name="Line 54"/>
          <p:cNvSpPr>
            <a:spLocks noChangeShapeType="1"/>
          </p:cNvSpPr>
          <p:nvPr/>
        </p:nvSpPr>
        <p:spPr bwMode="auto">
          <a:xfrm flipH="1">
            <a:off x="4114800" y="1600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1905000" y="990600"/>
            <a:ext cx="2209800" cy="1143000"/>
            <a:chOff x="3072" y="2544"/>
            <a:chExt cx="1392" cy="720"/>
          </a:xfrm>
        </p:grpSpPr>
        <p:sp>
          <p:nvSpPr>
            <p:cNvPr id="20536" name="Rectangle 56"/>
            <p:cNvSpPr>
              <a:spLocks noChangeArrowheads="1"/>
            </p:cNvSpPr>
            <p:nvPr/>
          </p:nvSpPr>
          <p:spPr bwMode="auto">
            <a:xfrm>
              <a:off x="3072" y="2544"/>
              <a:ext cx="1392" cy="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Text Box 57"/>
            <p:cNvSpPr txBox="1">
              <a:spLocks noChangeArrowheads="1"/>
            </p:cNvSpPr>
            <p:nvPr/>
          </p:nvSpPr>
          <p:spPr bwMode="auto">
            <a:xfrm>
              <a:off x="3216" y="2688"/>
              <a:ext cx="1248" cy="51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</a:t>
              </a:r>
              <a:endParaRPr lang="en-US" altLang="zh-CN" sz="2800" b="1">
                <a:solidFill>
                  <a:srgbClr val="0000CC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形成电路</a:t>
              </a:r>
            </a:p>
          </p:txBody>
        </p:sp>
      </p:grpSp>
      <p:sp>
        <p:nvSpPr>
          <p:cNvPr id="100410" name="AutoShape 58"/>
          <p:cNvSpPr>
            <a:spLocks/>
          </p:cNvSpPr>
          <p:nvPr/>
        </p:nvSpPr>
        <p:spPr bwMode="auto">
          <a:xfrm>
            <a:off x="1981200" y="48006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20534" name="Text Box 60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20535" name="Line 61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7315200" y="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5" name="Line 63"/>
          <p:cNvSpPr>
            <a:spLocks noChangeShapeType="1"/>
          </p:cNvSpPr>
          <p:nvPr/>
        </p:nvSpPr>
        <p:spPr bwMode="auto">
          <a:xfrm>
            <a:off x="2971800" y="0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6" name="Line 64"/>
          <p:cNvSpPr>
            <a:spLocks noChangeShapeType="1"/>
          </p:cNvSpPr>
          <p:nvPr/>
        </p:nvSpPr>
        <p:spPr bwMode="auto">
          <a:xfrm>
            <a:off x="2971800" y="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7" name="Text Box 65"/>
          <p:cNvSpPr txBox="1">
            <a:spLocks noChangeArrowheads="1"/>
          </p:cNvSpPr>
          <p:nvPr/>
        </p:nvSpPr>
        <p:spPr bwMode="auto">
          <a:xfrm>
            <a:off x="152400" y="1676400"/>
            <a:ext cx="11430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</a:rPr>
              <a:t>  PSW</a:t>
            </a:r>
          </a:p>
        </p:txBody>
      </p:sp>
      <p:sp>
        <p:nvSpPr>
          <p:cNvPr id="100418" name="Line 66"/>
          <p:cNvSpPr>
            <a:spLocks noChangeShapeType="1"/>
          </p:cNvSpPr>
          <p:nvPr/>
        </p:nvSpPr>
        <p:spPr bwMode="auto">
          <a:xfrm>
            <a:off x="1295400" y="1905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9" name="Text Box 67"/>
          <p:cNvSpPr txBox="1">
            <a:spLocks noChangeArrowheads="1"/>
          </p:cNvSpPr>
          <p:nvPr/>
        </p:nvSpPr>
        <p:spPr bwMode="auto">
          <a:xfrm>
            <a:off x="1828800" y="2590800"/>
            <a:ext cx="23622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100420" name="Line 68"/>
          <p:cNvSpPr>
            <a:spLocks noChangeShapeType="1"/>
          </p:cNvSpPr>
          <p:nvPr/>
        </p:nvSpPr>
        <p:spPr bwMode="auto">
          <a:xfrm>
            <a:off x="41910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1" name="Line 69"/>
          <p:cNvSpPr>
            <a:spLocks noChangeShapeType="1"/>
          </p:cNvSpPr>
          <p:nvPr/>
        </p:nvSpPr>
        <p:spPr bwMode="auto">
          <a:xfrm flipV="1">
            <a:off x="4419600" y="1600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2" name="Line 70"/>
          <p:cNvSpPr>
            <a:spLocks noChangeShapeType="1"/>
          </p:cNvSpPr>
          <p:nvPr/>
        </p:nvSpPr>
        <p:spPr bwMode="auto">
          <a:xfrm flipH="1">
            <a:off x="4114800" y="1600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3" name="Line 71"/>
          <p:cNvSpPr>
            <a:spLocks noChangeShapeType="1"/>
          </p:cNvSpPr>
          <p:nvPr/>
        </p:nvSpPr>
        <p:spPr bwMode="auto">
          <a:xfrm>
            <a:off x="2971800" y="21336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4" name="Text Box 72"/>
          <p:cNvSpPr txBox="1">
            <a:spLocks noChangeArrowheads="1"/>
          </p:cNvSpPr>
          <p:nvPr/>
        </p:nvSpPr>
        <p:spPr bwMode="auto">
          <a:xfrm>
            <a:off x="1828800" y="2590800"/>
            <a:ext cx="2362200" cy="5286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100425" name="Line 73"/>
          <p:cNvSpPr>
            <a:spLocks noChangeShapeType="1"/>
          </p:cNvSpPr>
          <p:nvPr/>
        </p:nvSpPr>
        <p:spPr bwMode="auto">
          <a:xfrm>
            <a:off x="4876800" y="53340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26" name="Text Box 74"/>
          <p:cNvSpPr txBox="1">
            <a:spLocks noChangeArrowheads="1"/>
          </p:cNvSpPr>
          <p:nvPr/>
        </p:nvSpPr>
        <p:spPr bwMode="auto">
          <a:xfrm>
            <a:off x="4953000" y="4724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后续微地址</a:t>
            </a:r>
          </a:p>
        </p:txBody>
      </p:sp>
      <p:sp>
        <p:nvSpPr>
          <p:cNvPr id="100427" name="Text Box 75"/>
          <p:cNvSpPr txBox="1">
            <a:spLocks noChangeArrowheads="1"/>
          </p:cNvSpPr>
          <p:nvPr/>
        </p:nvSpPr>
        <p:spPr bwMode="auto">
          <a:xfrm>
            <a:off x="7010400" y="49530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49" charset="-122"/>
              </a:rPr>
              <a:t>µ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AR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Group 76"/>
          <p:cNvGrpSpPr>
            <a:grpSpLocks/>
          </p:cNvGrpSpPr>
          <p:nvPr/>
        </p:nvGrpSpPr>
        <p:grpSpPr bwMode="auto">
          <a:xfrm>
            <a:off x="1905000" y="990600"/>
            <a:ext cx="2286000" cy="1143000"/>
            <a:chOff x="480" y="1104"/>
            <a:chExt cx="1440" cy="720"/>
          </a:xfrm>
        </p:grpSpPr>
        <p:sp>
          <p:nvSpPr>
            <p:cNvPr id="20532" name="Rectangle 77"/>
            <p:cNvSpPr>
              <a:spLocks noChangeArrowheads="1"/>
            </p:cNvSpPr>
            <p:nvPr/>
          </p:nvSpPr>
          <p:spPr bwMode="auto">
            <a:xfrm>
              <a:off x="480" y="1104"/>
              <a:ext cx="1392" cy="7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Text Box 78"/>
            <p:cNvSpPr txBox="1">
              <a:spLocks noChangeArrowheads="1"/>
            </p:cNvSpPr>
            <p:nvPr/>
          </p:nvSpPr>
          <p:spPr bwMode="auto">
            <a:xfrm>
              <a:off x="624" y="1248"/>
              <a:ext cx="1296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CC"/>
                  </a:solidFill>
                  <a:ea typeface="黑体" pitchFamily="49" charset="-122"/>
                </a:rPr>
                <a:t>  </a:t>
              </a: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</a:t>
              </a:r>
              <a:endParaRPr lang="en-US" altLang="zh-CN" sz="2800" b="1">
                <a:solidFill>
                  <a:srgbClr val="0000CC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形成电路</a:t>
              </a:r>
            </a:p>
          </p:txBody>
        </p:sp>
      </p:grpSp>
      <p:sp>
        <p:nvSpPr>
          <p:cNvPr id="100431" name="Line 79"/>
          <p:cNvSpPr>
            <a:spLocks noChangeShapeType="1"/>
          </p:cNvSpPr>
          <p:nvPr/>
        </p:nvSpPr>
        <p:spPr bwMode="auto">
          <a:xfrm>
            <a:off x="2971800" y="2133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32" name="Line 80"/>
          <p:cNvSpPr>
            <a:spLocks noChangeShapeType="1"/>
          </p:cNvSpPr>
          <p:nvPr/>
        </p:nvSpPr>
        <p:spPr bwMode="auto">
          <a:xfrm>
            <a:off x="4191000" y="28194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4800600" y="2362200"/>
            <a:ext cx="3429000" cy="1219200"/>
            <a:chOff x="3024" y="1488"/>
            <a:chExt cx="2160" cy="768"/>
          </a:xfrm>
        </p:grpSpPr>
        <p:sp>
          <p:nvSpPr>
            <p:cNvPr id="20530" name="Rectangle 82"/>
            <p:cNvSpPr>
              <a:spLocks noChangeArrowheads="1"/>
            </p:cNvSpPr>
            <p:nvPr/>
          </p:nvSpPr>
          <p:spPr bwMode="auto">
            <a:xfrm>
              <a:off x="3024" y="1488"/>
              <a:ext cx="2160" cy="76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Text Box 83"/>
            <p:cNvSpPr txBox="1">
              <a:spLocks noChangeArrowheads="1"/>
            </p:cNvSpPr>
            <p:nvPr/>
          </p:nvSpPr>
          <p:spPr bwMode="auto">
            <a:xfrm>
              <a:off x="3504" y="1776"/>
              <a:ext cx="1344" cy="327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控制存储器</a:t>
              </a:r>
            </a:p>
          </p:txBody>
        </p:sp>
      </p:grpSp>
      <p:sp>
        <p:nvSpPr>
          <p:cNvPr id="100436" name="Line 84"/>
          <p:cNvSpPr>
            <a:spLocks noChangeShapeType="1"/>
          </p:cNvSpPr>
          <p:nvPr/>
        </p:nvSpPr>
        <p:spPr bwMode="auto">
          <a:xfrm>
            <a:off x="7467600" y="5562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37" name="Text Box 85"/>
          <p:cNvSpPr txBox="1">
            <a:spLocks noChangeArrowheads="1"/>
          </p:cNvSpPr>
          <p:nvPr/>
        </p:nvSpPr>
        <p:spPr bwMode="auto">
          <a:xfrm>
            <a:off x="7239000" y="60198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CM</a:t>
            </a:r>
          </a:p>
        </p:txBody>
      </p:sp>
      <p:sp>
        <p:nvSpPr>
          <p:cNvPr id="100438" name="Text Box 86"/>
          <p:cNvSpPr txBox="1">
            <a:spLocks noChangeArrowheads="1"/>
          </p:cNvSpPr>
          <p:nvPr/>
        </p:nvSpPr>
        <p:spPr bwMode="auto">
          <a:xfrm>
            <a:off x="5029200" y="57912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后续微指令</a:t>
            </a:r>
          </a:p>
        </p:txBody>
      </p:sp>
      <p:sp>
        <p:nvSpPr>
          <p:cNvPr id="100439" name="Line 87"/>
          <p:cNvSpPr>
            <a:spLocks noChangeShapeType="1"/>
          </p:cNvSpPr>
          <p:nvPr/>
        </p:nvSpPr>
        <p:spPr bwMode="auto">
          <a:xfrm>
            <a:off x="5029200" y="6400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40" name="Text Box 88"/>
          <p:cNvSpPr txBox="1">
            <a:spLocks noChangeArrowheads="1"/>
          </p:cNvSpPr>
          <p:nvPr/>
        </p:nvSpPr>
        <p:spPr bwMode="auto">
          <a:xfrm>
            <a:off x="4114800" y="60642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49" charset="-122"/>
              </a:rPr>
              <a:t>µ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IR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441" name="Text Box 89"/>
          <p:cNvSpPr txBox="1">
            <a:spLocks noChangeArrowheads="1"/>
          </p:cNvSpPr>
          <p:nvPr/>
        </p:nvSpPr>
        <p:spPr bwMode="auto">
          <a:xfrm>
            <a:off x="1828800" y="2590800"/>
            <a:ext cx="23622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49" charset="-122"/>
              </a:rPr>
              <a:t>微地址寄存器</a:t>
            </a:r>
          </a:p>
        </p:txBody>
      </p:sp>
      <p:sp>
        <p:nvSpPr>
          <p:cNvPr id="100442" name="Line 90"/>
          <p:cNvSpPr>
            <a:spLocks noChangeShapeType="1"/>
          </p:cNvSpPr>
          <p:nvPr/>
        </p:nvSpPr>
        <p:spPr bwMode="auto">
          <a:xfrm>
            <a:off x="4191000" y="2819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91"/>
          <p:cNvGrpSpPr>
            <a:grpSpLocks/>
          </p:cNvGrpSpPr>
          <p:nvPr/>
        </p:nvGrpSpPr>
        <p:grpSpPr bwMode="auto">
          <a:xfrm>
            <a:off x="4724400" y="1600200"/>
            <a:ext cx="3505200" cy="466725"/>
            <a:chOff x="2784" y="1152"/>
            <a:chExt cx="2208" cy="294"/>
          </a:xfrm>
        </p:grpSpPr>
        <p:sp>
          <p:nvSpPr>
            <p:cNvPr id="20528" name="Text Box 92"/>
            <p:cNvSpPr txBox="1">
              <a:spLocks noChangeArrowheads="1"/>
            </p:cNvSpPr>
            <p:nvPr/>
          </p:nvSpPr>
          <p:spPr bwMode="auto">
            <a:xfrm>
              <a:off x="2784" y="1152"/>
              <a:ext cx="2208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微命令字段</a:t>
              </a:r>
              <a:r>
                <a:rPr lang="en-US" altLang="zh-CN" b="1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微地址字段</a:t>
              </a:r>
            </a:p>
          </p:txBody>
        </p:sp>
        <p:sp>
          <p:nvSpPr>
            <p:cNvPr id="20529" name="Line 93"/>
            <p:cNvSpPr>
              <a:spLocks noChangeShapeType="1"/>
            </p:cNvSpPr>
            <p:nvPr/>
          </p:nvSpPr>
          <p:spPr bwMode="auto">
            <a:xfrm>
              <a:off x="3840" y="115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446" name="Line 94"/>
          <p:cNvSpPr>
            <a:spLocks noChangeShapeType="1"/>
          </p:cNvSpPr>
          <p:nvPr/>
        </p:nvSpPr>
        <p:spPr bwMode="auto">
          <a:xfrm flipV="1">
            <a:off x="55626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47" name="Line 95"/>
          <p:cNvSpPr>
            <a:spLocks noChangeShapeType="1"/>
          </p:cNvSpPr>
          <p:nvPr/>
        </p:nvSpPr>
        <p:spPr bwMode="auto">
          <a:xfrm flipV="1">
            <a:off x="7391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0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1" grpId="0" autoUpdateAnimBg="0"/>
      <p:bldP spid="100392" grpId="0" autoUpdateAnimBg="0"/>
      <p:bldP spid="100393" grpId="0" animBg="1"/>
      <p:bldP spid="100394" grpId="0" autoUpdateAnimBg="0"/>
      <p:bldP spid="100398" grpId="0" animBg="1"/>
      <p:bldP spid="100399" grpId="0" animBg="1"/>
      <p:bldP spid="100400" grpId="0" animBg="1"/>
      <p:bldP spid="100401" grpId="0" animBg="1" autoUpdateAnimBg="0"/>
      <p:bldP spid="100402" grpId="0" animBg="1"/>
      <p:bldP spid="100403" grpId="0" animBg="1" autoUpdateAnimBg="0"/>
      <p:bldP spid="100404" grpId="0" animBg="1"/>
      <p:bldP spid="100405" grpId="0" animBg="1"/>
      <p:bldP spid="100406" grpId="0" animBg="1"/>
      <p:bldP spid="100410" grpId="0" animBg="1"/>
      <p:bldP spid="100414" grpId="0" animBg="1"/>
      <p:bldP spid="100415" grpId="0" animBg="1"/>
      <p:bldP spid="100416" grpId="0" animBg="1"/>
      <p:bldP spid="100417" grpId="0" animBg="1" autoUpdateAnimBg="0"/>
      <p:bldP spid="100418" grpId="0" animBg="1"/>
      <p:bldP spid="100419" grpId="0" animBg="1" autoUpdateAnimBg="0"/>
      <p:bldP spid="100420" grpId="0" animBg="1"/>
      <p:bldP spid="100421" grpId="0" animBg="1"/>
      <p:bldP spid="100422" grpId="0" animBg="1"/>
      <p:bldP spid="100423" grpId="0" animBg="1"/>
      <p:bldP spid="100424" grpId="0" animBg="1" autoUpdateAnimBg="0"/>
      <p:bldP spid="100425" grpId="0" animBg="1"/>
      <p:bldP spid="100426" grpId="0" autoUpdateAnimBg="0"/>
      <p:bldP spid="100427" grpId="0" autoUpdateAnimBg="0"/>
      <p:bldP spid="100431" grpId="0" animBg="1"/>
      <p:bldP spid="100432" grpId="0" animBg="1"/>
      <p:bldP spid="100436" grpId="0" animBg="1"/>
      <p:bldP spid="100437" grpId="0" autoUpdateAnimBg="0"/>
      <p:bldP spid="100438" grpId="0" autoUpdateAnimBg="0"/>
      <p:bldP spid="100439" grpId="0" animBg="1"/>
      <p:bldP spid="100440" grpId="0" autoUpdateAnimBg="0"/>
      <p:bldP spid="100441" grpId="0" animBg="1" autoUpdateAnimBg="0"/>
      <p:bldP spid="100442" grpId="0" animBg="1"/>
      <p:bldP spid="100446" grpId="0" animBg="1"/>
      <p:bldP spid="10044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" y="0"/>
            <a:ext cx="9067800" cy="3581400"/>
            <a:chOff x="96" y="0"/>
            <a:chExt cx="5712" cy="22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" y="0"/>
              <a:ext cx="5712" cy="2256"/>
              <a:chOff x="144" y="480"/>
              <a:chExt cx="5712" cy="2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248" y="1104"/>
                <a:ext cx="1440" cy="720"/>
                <a:chOff x="480" y="1104"/>
                <a:chExt cx="1440" cy="720"/>
              </a:xfrm>
            </p:grpSpPr>
            <p:sp>
              <p:nvSpPr>
                <p:cNvPr id="21586" name="Rectangle 7"/>
                <p:cNvSpPr>
                  <a:spLocks noChangeArrowheads="1"/>
                </p:cNvSpPr>
                <p:nvPr/>
              </p:nvSpPr>
              <p:spPr bwMode="auto">
                <a:xfrm>
                  <a:off x="480" y="1104"/>
                  <a:ext cx="1392" cy="720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4" y="1248"/>
                  <a:ext cx="1296" cy="5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</a:t>
                  </a:r>
                  <a:endParaRPr lang="en-US" altLang="zh-CN" sz="2800" b="1">
                    <a:solidFill>
                      <a:srgbClr val="0000CC"/>
                    </a:solidFill>
                    <a:ea typeface="黑体" pitchFamily="49" charset="-122"/>
                  </a:endParaRPr>
                </a:p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形成电路</a:t>
                  </a:r>
                </a:p>
              </p:txBody>
            </p:sp>
          </p:grpSp>
          <p:sp>
            <p:nvSpPr>
              <p:cNvPr id="21553" name="Text Box 9"/>
              <p:cNvSpPr txBox="1">
                <a:spLocks noChangeArrowheads="1"/>
              </p:cNvSpPr>
              <p:nvPr/>
            </p:nvSpPr>
            <p:spPr bwMode="auto">
              <a:xfrm>
                <a:off x="144" y="1104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 IR</a:t>
                </a:r>
              </a:p>
            </p:txBody>
          </p:sp>
          <p:sp>
            <p:nvSpPr>
              <p:cNvPr id="21554" name="Text Box 10"/>
              <p:cNvSpPr txBox="1">
                <a:spLocks noChangeArrowheads="1"/>
              </p:cNvSpPr>
              <p:nvPr/>
            </p:nvSpPr>
            <p:spPr bwMode="auto">
              <a:xfrm>
                <a:off x="144" y="1536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PSW</a:t>
                </a:r>
              </a:p>
            </p:txBody>
          </p:sp>
          <p:sp>
            <p:nvSpPr>
              <p:cNvPr id="21555" name="Text Box 11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72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CC"/>
                    </a:solidFill>
                  </a:rPr>
                  <a:t>   PC</a:t>
                </a:r>
              </a:p>
            </p:txBody>
          </p: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200" y="2112"/>
                <a:ext cx="1488" cy="615"/>
                <a:chOff x="912" y="2112"/>
                <a:chExt cx="1488" cy="615"/>
              </a:xfrm>
            </p:grpSpPr>
            <p:sp>
              <p:nvSpPr>
                <p:cNvPr id="2158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12" y="2112"/>
                  <a:ext cx="1488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微地址寄存器</a:t>
                  </a:r>
                </a:p>
              </p:txBody>
            </p:sp>
            <p:sp>
              <p:nvSpPr>
                <p:cNvPr id="2158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392" y="2400"/>
                  <a:ext cx="76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folHlink"/>
                      </a:solidFill>
                    </a:rPr>
                    <a:t> </a:t>
                  </a:r>
                  <a:r>
                    <a:rPr lang="en-US" altLang="zh-CN" sz="2800" b="1">
                      <a:solidFill>
                        <a:schemeClr val="folHlink"/>
                      </a:solidFill>
                    </a:rPr>
                    <a:t>µAR</a:t>
                  </a:r>
                  <a:endParaRPr lang="en-US" altLang="zh-CN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3024" y="528"/>
                <a:ext cx="2832" cy="2208"/>
                <a:chOff x="2784" y="480"/>
                <a:chExt cx="2832" cy="2208"/>
              </a:xfrm>
            </p:grpSpPr>
            <p:grpSp>
              <p:nvGrpSpPr>
                <p:cNvPr id="7" name="Group 16"/>
                <p:cNvGrpSpPr>
                  <a:grpSpLocks/>
                </p:cNvGrpSpPr>
                <p:nvPr/>
              </p:nvGrpSpPr>
              <p:grpSpPr bwMode="auto">
                <a:xfrm>
                  <a:off x="2832" y="1920"/>
                  <a:ext cx="2784" cy="768"/>
                  <a:chOff x="2832" y="1920"/>
                  <a:chExt cx="2784" cy="768"/>
                </a:xfrm>
              </p:grpSpPr>
              <p:sp>
                <p:nvSpPr>
                  <p:cNvPr id="2158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920"/>
                    <a:ext cx="2160" cy="76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2208"/>
                    <a:ext cx="134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>
                        <a:solidFill>
                          <a:srgbClr val="0000CC"/>
                        </a:solidFill>
                        <a:ea typeface="黑体" pitchFamily="49" charset="-122"/>
                      </a:rPr>
                      <a:t>控制存储器</a:t>
                    </a:r>
                  </a:p>
                </p:txBody>
              </p:sp>
              <p:sp>
                <p:nvSpPr>
                  <p:cNvPr id="2158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208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CM</a:t>
                    </a:r>
                  </a:p>
                </p:txBody>
              </p:sp>
            </p:grpSp>
            <p:sp>
              <p:nvSpPr>
                <p:cNvPr id="215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84" y="912"/>
                  <a:ext cx="1200" cy="333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CC"/>
                      </a:solidFill>
                      <a:ea typeface="黑体" pitchFamily="49" charset="-122"/>
                    </a:rPr>
                    <a:t>    </a:t>
                  </a:r>
                  <a:r>
                    <a:rPr lang="zh-CN" altLang="en-US" sz="2800" b="1">
                      <a:solidFill>
                        <a:srgbClr val="0000CC"/>
                      </a:solidFill>
                      <a:ea typeface="黑体" pitchFamily="49" charset="-122"/>
                    </a:rPr>
                    <a:t>译码器</a:t>
                  </a:r>
                </a:p>
              </p:txBody>
            </p:sp>
            <p:sp>
              <p:nvSpPr>
                <p:cNvPr id="2156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32" y="480"/>
                  <a:ext cx="120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ea typeface="黑体" pitchFamily="49" charset="-122"/>
                    </a:rPr>
                    <a:t>微命令序列</a:t>
                  </a:r>
                </a:p>
              </p:txBody>
            </p:sp>
            <p:grpSp>
              <p:nvGrpSpPr>
                <p:cNvPr id="8" name="Group 22"/>
                <p:cNvGrpSpPr>
                  <a:grpSpLocks/>
                </p:cNvGrpSpPr>
                <p:nvPr/>
              </p:nvGrpSpPr>
              <p:grpSpPr bwMode="auto">
                <a:xfrm>
                  <a:off x="2784" y="1440"/>
                  <a:ext cx="2832" cy="327"/>
                  <a:chOff x="2784" y="1440"/>
                  <a:chExt cx="2832" cy="327"/>
                </a:xfrm>
              </p:grpSpPr>
              <p:grpSp>
                <p:nvGrpSpPr>
                  <p:cNvPr id="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2784" y="1440"/>
                    <a:ext cx="2208" cy="294"/>
                    <a:chOff x="2784" y="1152"/>
                    <a:chExt cx="2208" cy="294"/>
                  </a:xfrm>
                </p:grpSpPr>
                <p:sp>
                  <p:nvSpPr>
                    <p:cNvPr id="21579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1152"/>
                      <a:ext cx="2208" cy="294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微命令字段</a:t>
                      </a:r>
                      <a:r>
                        <a:rPr lang="en-US" altLang="zh-CN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 </a:t>
                      </a:r>
                      <a:r>
                        <a:rPr lang="zh-CN" altLang="en-US" b="1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微地址字段</a:t>
                      </a:r>
                    </a:p>
                  </p:txBody>
                </p:sp>
                <p:sp>
                  <p:nvSpPr>
                    <p:cNvPr id="21580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1152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CC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57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440"/>
                    <a:ext cx="6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chemeClr val="folHlink"/>
                        </a:solidFill>
                      </a:rPr>
                      <a:t>µIR</a:t>
                    </a:r>
                  </a:p>
                </p:txBody>
              </p:sp>
            </p:grpSp>
            <p:sp>
              <p:nvSpPr>
                <p:cNvPr id="2157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312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46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408" y="124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32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936" y="67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76" name="Line 32"/>
                <p:cNvSpPr>
                  <a:spLocks noChangeShapeType="1"/>
                </p:cNvSpPr>
                <p:nvPr/>
              </p:nvSpPr>
              <p:spPr bwMode="auto">
                <a:xfrm>
                  <a:off x="2976" y="816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558" name="Line 33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9" name="Line 34"/>
              <p:cNvSpPr>
                <a:spLocks noChangeShapeType="1"/>
              </p:cNvSpPr>
              <p:nvPr/>
            </p:nvSpPr>
            <p:spPr bwMode="auto">
              <a:xfrm flipV="1">
                <a:off x="2832" y="148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0" name="Line 35"/>
              <p:cNvSpPr>
                <a:spLocks noChangeShapeType="1"/>
              </p:cNvSpPr>
              <p:nvPr/>
            </p:nvSpPr>
            <p:spPr bwMode="auto">
              <a:xfrm flipH="1">
                <a:off x="2640" y="14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1" name="Line 36"/>
              <p:cNvSpPr>
                <a:spLocks noChangeShapeType="1"/>
              </p:cNvSpPr>
              <p:nvPr/>
            </p:nvSpPr>
            <p:spPr bwMode="auto">
              <a:xfrm>
                <a:off x="1920" y="182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2" name="Line 37"/>
              <p:cNvSpPr>
                <a:spLocks noChangeShapeType="1"/>
              </p:cNvSpPr>
              <p:nvPr/>
            </p:nvSpPr>
            <p:spPr bwMode="auto">
              <a:xfrm>
                <a:off x="864" y="124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3" name="Line 38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4" name="Line 39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27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5" name="Line 40"/>
              <p:cNvSpPr>
                <a:spLocks noChangeShapeType="1"/>
              </p:cNvSpPr>
              <p:nvPr/>
            </p:nvSpPr>
            <p:spPr bwMode="auto">
              <a:xfrm>
                <a:off x="4656" y="480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6" name="Line 41"/>
              <p:cNvSpPr>
                <a:spLocks noChangeShapeType="1"/>
              </p:cNvSpPr>
              <p:nvPr/>
            </p:nvSpPr>
            <p:spPr bwMode="auto">
              <a:xfrm>
                <a:off x="1920" y="480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21550" name="Text Box 43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21551" name="Line 44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14" name="Line 45"/>
            <p:cNvSpPr>
              <a:spLocks noChangeShapeType="1"/>
            </p:cNvSpPr>
            <p:nvPr/>
          </p:nvSpPr>
          <p:spPr bwMode="auto">
            <a:xfrm>
              <a:off x="4608" y="0"/>
              <a:ext cx="0" cy="10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46"/>
            <p:cNvSpPr>
              <a:spLocks noChangeShapeType="1"/>
            </p:cNvSpPr>
            <p:nvPr/>
          </p:nvSpPr>
          <p:spPr bwMode="auto">
            <a:xfrm>
              <a:off x="1872" y="0"/>
              <a:ext cx="27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Line 47"/>
            <p:cNvSpPr>
              <a:spLocks noChangeShapeType="1"/>
            </p:cNvSpPr>
            <p:nvPr/>
          </p:nvSpPr>
          <p:spPr bwMode="auto">
            <a:xfrm>
              <a:off x="1872" y="0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Text Box 48"/>
            <p:cNvSpPr txBox="1">
              <a:spLocks noChangeArrowheads="1"/>
            </p:cNvSpPr>
            <p:nvPr/>
          </p:nvSpPr>
          <p:spPr bwMode="auto">
            <a:xfrm>
              <a:off x="96" y="1056"/>
              <a:ext cx="720" cy="29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21518" name="Line 49"/>
            <p:cNvSpPr>
              <a:spLocks noChangeShapeType="1"/>
            </p:cNvSpPr>
            <p:nvPr/>
          </p:nvSpPr>
          <p:spPr bwMode="auto">
            <a:xfrm>
              <a:off x="816" y="1200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Text Box 50"/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3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微地址寄存器</a:t>
              </a:r>
            </a:p>
          </p:txBody>
        </p:sp>
        <p:sp>
          <p:nvSpPr>
            <p:cNvPr id="21520" name="Line 51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52"/>
            <p:cNvSpPr>
              <a:spLocks noChangeShapeType="1"/>
            </p:cNvSpPr>
            <p:nvPr/>
          </p:nvSpPr>
          <p:spPr bwMode="auto">
            <a:xfrm flipV="1">
              <a:off x="2784" y="1008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53"/>
            <p:cNvSpPr>
              <a:spLocks noChangeShapeType="1"/>
            </p:cNvSpPr>
            <p:nvPr/>
          </p:nvSpPr>
          <p:spPr bwMode="auto">
            <a:xfrm flipH="1">
              <a:off x="2592" y="1008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200" y="624"/>
              <a:ext cx="1392" cy="720"/>
              <a:chOff x="3072" y="2544"/>
              <a:chExt cx="1392" cy="720"/>
            </a:xfrm>
          </p:grpSpPr>
          <p:sp>
            <p:nvSpPr>
              <p:cNvPr id="21548" name="Rectangle 55"/>
              <p:cNvSpPr>
                <a:spLocks noChangeArrowheads="1"/>
              </p:cNvSpPr>
              <p:nvPr/>
            </p:nvSpPr>
            <p:spPr bwMode="auto">
              <a:xfrm>
                <a:off x="3072" y="2544"/>
                <a:ext cx="1392" cy="72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Text Box 56"/>
              <p:cNvSpPr txBox="1">
                <a:spLocks noChangeArrowheads="1"/>
              </p:cNvSpPr>
              <p:nvPr/>
            </p:nvSpPr>
            <p:spPr bwMode="auto">
              <a:xfrm>
                <a:off x="3216" y="2688"/>
                <a:ext cx="1248" cy="51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21546" name="Text Box 58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rgbClr val="0000CC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21547" name="Line 59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25" name="Line 60"/>
            <p:cNvSpPr>
              <a:spLocks noChangeShapeType="1"/>
            </p:cNvSpPr>
            <p:nvPr/>
          </p:nvSpPr>
          <p:spPr bwMode="auto">
            <a:xfrm>
              <a:off x="4608" y="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61"/>
            <p:cNvSpPr>
              <a:spLocks noChangeShapeType="1"/>
            </p:cNvSpPr>
            <p:nvPr/>
          </p:nvSpPr>
          <p:spPr bwMode="auto">
            <a:xfrm>
              <a:off x="1872" y="0"/>
              <a:ext cx="2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62"/>
            <p:cNvSpPr>
              <a:spLocks noChangeShapeType="1"/>
            </p:cNvSpPr>
            <p:nvPr/>
          </p:nvSpPr>
          <p:spPr bwMode="auto">
            <a:xfrm>
              <a:off x="1872" y="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Text Box 63"/>
            <p:cNvSpPr txBox="1">
              <a:spLocks noChangeArrowheads="1"/>
            </p:cNvSpPr>
            <p:nvPr/>
          </p:nvSpPr>
          <p:spPr bwMode="auto">
            <a:xfrm>
              <a:off x="96" y="1056"/>
              <a:ext cx="720" cy="29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  PSW</a:t>
              </a:r>
            </a:p>
          </p:txBody>
        </p:sp>
        <p:sp>
          <p:nvSpPr>
            <p:cNvPr id="21529" name="Line 64"/>
            <p:cNvSpPr>
              <a:spLocks noChangeShapeType="1"/>
            </p:cNvSpPr>
            <p:nvPr/>
          </p:nvSpPr>
          <p:spPr bwMode="auto">
            <a:xfrm>
              <a:off x="816" y="120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Text Box 65"/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微地址寄存器</a:t>
              </a:r>
            </a:p>
          </p:txBody>
        </p:sp>
        <p:sp>
          <p:nvSpPr>
            <p:cNvPr id="21531" name="Line 66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67"/>
            <p:cNvSpPr>
              <a:spLocks noChangeShapeType="1"/>
            </p:cNvSpPr>
            <p:nvPr/>
          </p:nvSpPr>
          <p:spPr bwMode="auto">
            <a:xfrm flipV="1">
              <a:off x="2784" y="1008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68"/>
            <p:cNvSpPr>
              <a:spLocks noChangeShapeType="1"/>
            </p:cNvSpPr>
            <p:nvPr/>
          </p:nvSpPr>
          <p:spPr bwMode="auto">
            <a:xfrm flipH="1">
              <a:off x="2592" y="10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69"/>
            <p:cNvSpPr>
              <a:spLocks noChangeShapeType="1"/>
            </p:cNvSpPr>
            <p:nvPr/>
          </p:nvSpPr>
          <p:spPr bwMode="auto">
            <a:xfrm>
              <a:off x="1872" y="134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Text Box 70"/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3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微地址寄存器</a:t>
              </a:r>
            </a:p>
          </p:txBody>
        </p: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1200" y="624"/>
              <a:ext cx="1440" cy="720"/>
              <a:chOff x="480" y="1104"/>
              <a:chExt cx="1440" cy="720"/>
            </a:xfrm>
          </p:grpSpPr>
          <p:sp>
            <p:nvSpPr>
              <p:cNvPr id="21544" name="Rectangle 72"/>
              <p:cNvSpPr>
                <a:spLocks noChangeArrowheads="1"/>
              </p:cNvSpPr>
              <p:nvPr/>
            </p:nvSpPr>
            <p:spPr bwMode="auto">
              <a:xfrm>
                <a:off x="480" y="1104"/>
                <a:ext cx="1392" cy="72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Text Box 73"/>
              <p:cNvSpPr txBox="1">
                <a:spLocks noChangeArrowheads="1"/>
              </p:cNvSpPr>
              <p:nvPr/>
            </p:nvSpPr>
            <p:spPr bwMode="auto">
              <a:xfrm>
                <a:off x="624" y="1248"/>
                <a:ext cx="129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CC"/>
                    </a:solidFill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微地址</a:t>
                </a:r>
                <a:endParaRPr lang="en-US" altLang="zh-CN" sz="2800" b="1">
                  <a:solidFill>
                    <a:srgbClr val="0000CC"/>
                  </a:solidFill>
                  <a:ea typeface="黑体" pitchFamily="49" charset="-122"/>
                </a:endParaRP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CC"/>
                    </a:solidFill>
                    <a:ea typeface="黑体" pitchFamily="49" charset="-122"/>
                  </a:rPr>
                  <a:t>形成电路</a:t>
                </a:r>
              </a:p>
            </p:txBody>
          </p:sp>
        </p:grpSp>
        <p:sp>
          <p:nvSpPr>
            <p:cNvPr id="21537" name="Line 74"/>
            <p:cNvSpPr>
              <a:spLocks noChangeShapeType="1"/>
            </p:cNvSpPr>
            <p:nvPr/>
          </p:nvSpPr>
          <p:spPr bwMode="auto">
            <a:xfrm>
              <a:off x="1872" y="13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75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Text Box 76"/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49" charset="-122"/>
                </a:rPr>
                <a:t>微地址寄存器</a:t>
              </a:r>
            </a:p>
          </p:txBody>
        </p:sp>
        <p:sp>
          <p:nvSpPr>
            <p:cNvPr id="21540" name="Line 77"/>
            <p:cNvSpPr>
              <a:spLocks noChangeShapeType="1"/>
            </p:cNvSpPr>
            <p:nvPr/>
          </p:nvSpPr>
          <p:spPr bwMode="auto">
            <a:xfrm>
              <a:off x="2640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78"/>
            <p:cNvGrpSpPr>
              <a:grpSpLocks/>
            </p:cNvGrpSpPr>
            <p:nvPr/>
          </p:nvGrpSpPr>
          <p:grpSpPr bwMode="auto">
            <a:xfrm>
              <a:off x="2976" y="1008"/>
              <a:ext cx="2208" cy="294"/>
              <a:chOff x="2784" y="1152"/>
              <a:chExt cx="2208" cy="294"/>
            </a:xfrm>
          </p:grpSpPr>
          <p:sp>
            <p:nvSpPr>
              <p:cNvPr id="21542" name="Text Box 79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2208" cy="29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微命令字段</a:t>
                </a:r>
                <a:r>
                  <a:rPr lang="en-US" altLang="zh-CN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微地址字段</a:t>
                </a:r>
              </a:p>
            </p:txBody>
          </p:sp>
          <p:sp>
            <p:nvSpPr>
              <p:cNvPr id="21543" name="Line 80"/>
              <p:cNvSpPr>
                <a:spLocks noChangeShapeType="1"/>
              </p:cNvSpPr>
              <p:nvPr/>
            </p:nvSpPr>
            <p:spPr bwMode="auto">
              <a:xfrm>
                <a:off x="3840" y="115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83"/>
          <p:cNvGrpSpPr>
            <a:grpSpLocks/>
          </p:cNvGrpSpPr>
          <p:nvPr/>
        </p:nvGrpSpPr>
        <p:grpSpPr bwMode="auto">
          <a:xfrm>
            <a:off x="0" y="3886200"/>
            <a:ext cx="9144000" cy="2755900"/>
            <a:chOff x="0" y="2448"/>
            <a:chExt cx="5760" cy="1736"/>
          </a:xfrm>
        </p:grpSpPr>
        <p:sp>
          <p:nvSpPr>
            <p:cNvPr id="21508" name="Text Box 2"/>
            <p:cNvSpPr txBox="1">
              <a:spLocks noChangeArrowheads="1"/>
            </p:cNvSpPr>
            <p:nvPr/>
          </p:nvSpPr>
          <p:spPr bwMode="auto">
            <a:xfrm>
              <a:off x="0" y="2448"/>
              <a:ext cx="34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5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）执行后续微指令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21509" name="Text Box 3"/>
            <p:cNvSpPr txBox="1">
              <a:spLocks noChangeArrowheads="1"/>
            </p:cNvSpPr>
            <p:nvPr/>
          </p:nvSpPr>
          <p:spPr bwMode="auto">
            <a:xfrm rot="10800000" flipV="1">
              <a:off x="0" y="2832"/>
              <a:ext cx="1729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同（</a:t>
              </a:r>
              <a:r>
                <a:rPr lang="en-US" altLang="zh-CN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endParaRPr lang="zh-CN" altLang="en-US" sz="36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1510" name="Text Box 81"/>
            <p:cNvSpPr txBox="1">
              <a:spLocks noChangeArrowheads="1"/>
            </p:cNvSpPr>
            <p:nvPr/>
          </p:nvSpPr>
          <p:spPr bwMode="auto">
            <a:xfrm>
              <a:off x="0" y="3216"/>
              <a:ext cx="220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6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）返回</a:t>
              </a:r>
              <a:endParaRPr lang="zh-CN" altLang="en-US" sz="3600" b="1">
                <a:ea typeface="黑体" pitchFamily="49" charset="-122"/>
              </a:endParaRPr>
            </a:p>
          </p:txBody>
        </p:sp>
        <p:sp>
          <p:nvSpPr>
            <p:cNvPr id="21511" name="Text Box 82"/>
            <p:cNvSpPr txBox="1">
              <a:spLocks noChangeArrowheads="1"/>
            </p:cNvSpPr>
            <p:nvPr/>
          </p:nvSpPr>
          <p:spPr bwMode="auto">
            <a:xfrm>
              <a:off x="0" y="3504"/>
              <a:ext cx="5760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微程序执行完，返回</a:t>
              </a:r>
              <a:r>
                <a:rPr lang="en-US" altLang="zh-CN" sz="3600" b="1">
                  <a:latin typeface="黑体" pitchFamily="49" charset="-122"/>
                  <a:ea typeface="黑体" pitchFamily="49" charset="-122"/>
                </a:rPr>
                <a:t>CM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存放</a:t>
              </a:r>
              <a:r>
                <a:rPr lang="zh-CN" altLang="en-US" sz="36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取指微指令</a:t>
              </a: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的固定单元。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0"/>
            <a:ext cx="10287000" cy="6565900"/>
            <a:chOff x="0" y="0"/>
            <a:chExt cx="6480" cy="4136"/>
          </a:xfrm>
        </p:grpSpPr>
        <p:sp>
          <p:nvSpPr>
            <p:cNvPr id="22531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56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rgbClr val="FFFF00"/>
                  </a:solidFill>
                  <a:ea typeface="黑体" pitchFamily="49" charset="-122"/>
                </a:rPr>
                <a:t>微指令</a:t>
              </a:r>
              <a:r>
                <a:rPr lang="zh-CN" altLang="en-US" sz="3200" b="1" dirty="0">
                  <a:solidFill>
                    <a:srgbClr val="FFFF00"/>
                  </a:solidFill>
                  <a:ea typeface="黑体" pitchFamily="49" charset="-122"/>
                </a:rPr>
                <a:t>的编码方式与微地址的形成方式</a:t>
              </a:r>
            </a:p>
          </p:txBody>
        </p:sp>
        <p:sp>
          <p:nvSpPr>
            <p:cNvPr id="22532" name="Text Box 3"/>
            <p:cNvSpPr txBox="1">
              <a:spLocks noChangeArrowheads="1"/>
            </p:cNvSpPr>
            <p:nvPr/>
          </p:nvSpPr>
          <p:spPr bwMode="auto">
            <a:xfrm>
              <a:off x="0" y="384"/>
              <a:ext cx="240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一、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格式分类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3" name="Text Box 4"/>
            <p:cNvSpPr txBox="1">
              <a:spLocks noChangeArrowheads="1"/>
            </p:cNvSpPr>
            <p:nvPr/>
          </p:nvSpPr>
          <p:spPr bwMode="auto">
            <a:xfrm>
              <a:off x="0" y="816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）垂直型微指令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34" name="Text Box 5"/>
            <p:cNvSpPr txBox="1">
              <a:spLocks noChangeArrowheads="1"/>
            </p:cNvSpPr>
            <p:nvPr/>
          </p:nvSpPr>
          <p:spPr bwMode="auto">
            <a:xfrm>
              <a:off x="0" y="1584"/>
              <a:ext cx="10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优点：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619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一条微指令定义并执行几种并行的基本操作。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864" y="1609"/>
              <a:ext cx="561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微指令短、简单、规整，便于编写微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程序。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0" y="2352"/>
              <a:ext cx="10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缺点：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8" name="Text Box 9"/>
            <p:cNvSpPr txBox="1">
              <a:spLocks noChangeArrowheads="1"/>
            </p:cNvSpPr>
            <p:nvPr/>
          </p:nvSpPr>
          <p:spPr bwMode="auto">
            <a:xfrm>
              <a:off x="864" y="2352"/>
              <a:ext cx="5376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微程序长，执行速度慢；工作效率低。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39" name="Text Box 10"/>
            <p:cNvSpPr txBox="1">
              <a:spLocks noChangeArrowheads="1"/>
            </p:cNvSpPr>
            <p:nvPr/>
          </p:nvSpPr>
          <p:spPr bwMode="auto">
            <a:xfrm>
              <a:off x="0" y="2736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）水平型微指令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40" name="Text Box 11"/>
            <p:cNvSpPr txBox="1">
              <a:spLocks noChangeArrowheads="1"/>
            </p:cNvSpPr>
            <p:nvPr/>
          </p:nvSpPr>
          <p:spPr bwMode="auto">
            <a:xfrm>
              <a:off x="0" y="1200"/>
              <a:ext cx="576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一条微指令定义并执行一种基本操作。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41" name="Text Box 12"/>
            <p:cNvSpPr txBox="1">
              <a:spLocks noChangeArrowheads="1"/>
            </p:cNvSpPr>
            <p:nvPr/>
          </p:nvSpPr>
          <p:spPr bwMode="auto">
            <a:xfrm>
              <a:off x="0" y="3504"/>
              <a:ext cx="139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优点：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42" name="Text Box 13"/>
            <p:cNvSpPr txBox="1">
              <a:spLocks noChangeArrowheads="1"/>
            </p:cNvSpPr>
            <p:nvPr/>
          </p:nvSpPr>
          <p:spPr bwMode="auto">
            <a:xfrm>
              <a:off x="0" y="3888"/>
              <a:ext cx="10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缺点：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864" y="3888"/>
              <a:ext cx="48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微指令长，编写微程序较麻烦。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864" y="3504"/>
              <a:ext cx="39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微程序短，执行速度快。</a:t>
              </a:r>
              <a:endParaRPr lang="zh-CN" altLang="en-US" sz="28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0" y="228600"/>
            <a:ext cx="9144000" cy="2363788"/>
            <a:chOff x="0" y="144"/>
            <a:chExt cx="5760" cy="1489"/>
          </a:xfrm>
        </p:grpSpPr>
        <p:sp>
          <p:nvSpPr>
            <p:cNvPr id="23555" name="Text Box 2"/>
            <p:cNvSpPr txBox="1">
              <a:spLocks noChangeArrowheads="1"/>
            </p:cNvSpPr>
            <p:nvPr/>
          </p:nvSpPr>
          <p:spPr bwMode="auto">
            <a:xfrm>
              <a:off x="0" y="144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）混合型微指令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3556" name="Text Box 3"/>
            <p:cNvSpPr txBox="1">
              <a:spLocks noChangeArrowheads="1"/>
            </p:cNvSpPr>
            <p:nvPr/>
          </p:nvSpPr>
          <p:spPr bwMode="auto">
            <a:xfrm>
              <a:off x="0" y="1344"/>
              <a:ext cx="576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微指令不长，便于编写；微程序不长，执行速度加快。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0" y="528"/>
              <a:ext cx="576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在垂直型的基础上增加一些不太复杂的并行操作。</a:t>
              </a:r>
              <a:endParaRPr lang="zh-CN" altLang="en-US" sz="28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0" y="111125"/>
            <a:ext cx="9677400" cy="6454775"/>
            <a:chOff x="0" y="70"/>
            <a:chExt cx="6096" cy="4066"/>
          </a:xfrm>
        </p:grpSpPr>
        <p:sp>
          <p:nvSpPr>
            <p:cNvPr id="24579" name="Text Box 2"/>
            <p:cNvSpPr txBox="1">
              <a:spLocks noChangeArrowheads="1"/>
            </p:cNvSpPr>
            <p:nvPr/>
          </p:nvSpPr>
          <p:spPr bwMode="auto">
            <a:xfrm>
              <a:off x="0" y="70"/>
              <a:ext cx="21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二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编码方法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4580" name="Text Box 3"/>
            <p:cNvSpPr txBox="1">
              <a:spLocks noChangeArrowheads="1"/>
            </p:cNvSpPr>
            <p:nvPr/>
          </p:nvSpPr>
          <p:spPr bwMode="auto">
            <a:xfrm>
              <a:off x="0" y="432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）直接控制法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0" y="1248"/>
              <a:ext cx="2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某微指令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0" y="816"/>
              <a:ext cx="5568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微指令控制字段的每一位就是一个微命令，直接对应一种微操作。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480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不需译码，产生微命令的速度快；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信息的表示效率低。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0" y="1488"/>
              <a:ext cx="5424" cy="768"/>
              <a:chOff x="0" y="1536"/>
              <a:chExt cx="5424" cy="768"/>
            </a:xfrm>
          </p:grpSpPr>
          <p:sp>
            <p:nvSpPr>
              <p:cNvPr id="24598" name="Text Box 8"/>
              <p:cNvSpPr txBox="1">
                <a:spLocks noChangeArrowheads="1"/>
              </p:cNvSpPr>
              <p:nvPr/>
            </p:nvSpPr>
            <p:spPr bwMode="auto">
              <a:xfrm>
                <a:off x="0" y="1872"/>
                <a:ext cx="5424" cy="330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          C0                 R    W</a:t>
                </a:r>
              </a:p>
            </p:txBody>
          </p:sp>
          <p:sp>
            <p:nvSpPr>
              <p:cNvPr id="24599" name="Line 9"/>
              <p:cNvSpPr>
                <a:spLocks noChangeShapeType="1"/>
              </p:cNvSpPr>
              <p:nvPr/>
            </p:nvSpPr>
            <p:spPr bwMode="auto">
              <a:xfrm>
                <a:off x="1200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0" name="Line 10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1" name="Line 11"/>
              <p:cNvSpPr>
                <a:spLocks noChangeShapeType="1"/>
              </p:cNvSpPr>
              <p:nvPr/>
            </p:nvSpPr>
            <p:spPr bwMode="auto">
              <a:xfrm>
                <a:off x="3216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2" name="Line 12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Line 13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4" name="Line 14"/>
              <p:cNvSpPr>
                <a:spLocks noChangeShapeType="1"/>
              </p:cNvSpPr>
              <p:nvPr/>
            </p:nvSpPr>
            <p:spPr bwMode="auto">
              <a:xfrm>
                <a:off x="192" y="2064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Line 15"/>
              <p:cNvSpPr>
                <a:spLocks noChangeShapeType="1"/>
              </p:cNvSpPr>
              <p:nvPr/>
            </p:nvSpPr>
            <p:spPr bwMode="auto">
              <a:xfrm>
                <a:off x="2112" y="211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6" name="Line 16"/>
              <p:cNvSpPr>
                <a:spLocks noChangeShapeType="1"/>
              </p:cNvSpPr>
              <p:nvPr/>
            </p:nvSpPr>
            <p:spPr bwMode="auto">
              <a:xfrm>
                <a:off x="4608" y="2112"/>
                <a:ext cx="67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7" name="Text Box 17"/>
              <p:cNvSpPr txBox="1">
                <a:spLocks noChangeArrowheads="1"/>
              </p:cNvSpPr>
              <p:nvPr/>
            </p:nvSpPr>
            <p:spPr bwMode="auto">
              <a:xfrm>
                <a:off x="1392" y="1536"/>
                <a:ext cx="31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1                 1    1</a:t>
                </a: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144" y="2352"/>
              <a:ext cx="3120" cy="574"/>
              <a:chOff x="480" y="2352"/>
              <a:chExt cx="3120" cy="574"/>
            </a:xfrm>
          </p:grpSpPr>
          <p:sp>
            <p:nvSpPr>
              <p:cNvPr id="24595" name="Text Box 19"/>
              <p:cNvSpPr txBox="1">
                <a:spLocks noChangeArrowheads="1"/>
              </p:cNvSpPr>
              <p:nvPr/>
            </p:nvSpPr>
            <p:spPr bwMode="auto">
              <a:xfrm>
                <a:off x="480" y="2448"/>
                <a:ext cx="72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C0=</a:t>
                </a:r>
              </a:p>
            </p:txBody>
          </p:sp>
          <p:sp>
            <p:nvSpPr>
              <p:cNvPr id="24596" name="Text Box 20"/>
              <p:cNvSpPr txBox="1">
                <a:spLocks noChangeArrowheads="1"/>
              </p:cNvSpPr>
              <p:nvPr/>
            </p:nvSpPr>
            <p:spPr bwMode="auto">
              <a:xfrm>
                <a:off x="1152" y="2352"/>
                <a:ext cx="2448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进位初值为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进位初值为</a:t>
                </a: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</a:t>
                </a:r>
                <a:endParaRPr lang="en-US" altLang="zh-CN" sz="2800" b="1">
                  <a:ea typeface="黑体" pitchFamily="49" charset="-122"/>
                </a:endParaRPr>
              </a:p>
            </p:txBody>
          </p:sp>
          <p:sp>
            <p:nvSpPr>
              <p:cNvPr id="24597" name="AutoShape 21"/>
              <p:cNvSpPr>
                <a:spLocks/>
              </p:cNvSpPr>
              <p:nvPr/>
            </p:nvSpPr>
            <p:spPr bwMode="auto">
              <a:xfrm>
                <a:off x="1056" y="240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832" y="2352"/>
              <a:ext cx="1728" cy="574"/>
              <a:chOff x="3168" y="2352"/>
              <a:chExt cx="1728" cy="574"/>
            </a:xfrm>
          </p:grpSpPr>
          <p:sp>
            <p:nvSpPr>
              <p:cNvPr id="24592" name="Text Box 23"/>
              <p:cNvSpPr txBox="1">
                <a:spLocks noChangeArrowheads="1"/>
              </p:cNvSpPr>
              <p:nvPr/>
            </p:nvSpPr>
            <p:spPr bwMode="auto">
              <a:xfrm>
                <a:off x="3168" y="2496"/>
                <a:ext cx="72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R=</a:t>
                </a:r>
              </a:p>
            </p:txBody>
          </p:sp>
          <p:sp>
            <p:nvSpPr>
              <p:cNvPr id="24593" name="Text Box 24"/>
              <p:cNvSpPr txBox="1">
                <a:spLocks noChangeArrowheads="1"/>
              </p:cNvSpPr>
              <p:nvPr/>
            </p:nvSpPr>
            <p:spPr bwMode="auto">
              <a:xfrm>
                <a:off x="3648" y="2352"/>
                <a:ext cx="1248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不读</a:t>
                </a:r>
                <a:endParaRPr lang="en-US" altLang="zh-CN" sz="2800" b="1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读</a:t>
                </a:r>
                <a:endParaRPr lang="zh-CN" altLang="en-US" sz="2800" b="1">
                  <a:ea typeface="黑体" pitchFamily="49" charset="-122"/>
                </a:endParaRPr>
              </a:p>
            </p:txBody>
          </p:sp>
          <p:sp>
            <p:nvSpPr>
              <p:cNvPr id="24594" name="AutoShape 25"/>
              <p:cNvSpPr>
                <a:spLocks/>
              </p:cNvSpPr>
              <p:nvPr/>
            </p:nvSpPr>
            <p:spPr bwMode="auto">
              <a:xfrm>
                <a:off x="3552" y="2400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368" y="2352"/>
              <a:ext cx="1728" cy="574"/>
              <a:chOff x="4464" y="2352"/>
              <a:chExt cx="1728" cy="574"/>
            </a:xfrm>
          </p:grpSpPr>
          <p:sp>
            <p:nvSpPr>
              <p:cNvPr id="24589" name="Text Box 27"/>
              <p:cNvSpPr txBox="1">
                <a:spLocks noChangeArrowheads="1"/>
              </p:cNvSpPr>
              <p:nvPr/>
            </p:nvSpPr>
            <p:spPr bwMode="auto">
              <a:xfrm>
                <a:off x="4944" y="2352"/>
                <a:ext cx="1248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不写</a:t>
                </a:r>
                <a:endParaRPr lang="en-US" altLang="zh-CN" sz="2800" b="1">
                  <a:latin typeface="黑体" pitchFamily="49" charset="-122"/>
                  <a:ea typeface="黑体" pitchFamily="49" charset="-122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1 </a:t>
                </a:r>
                <a:r>
                  <a:rPr lang="zh-CN" altLang="en-US" sz="2800" b="1">
                    <a:latin typeface="黑体" pitchFamily="49" charset="-122"/>
                    <a:ea typeface="黑体" pitchFamily="49" charset="-122"/>
                  </a:rPr>
                  <a:t>写</a:t>
                </a:r>
                <a:endParaRPr lang="zh-CN" altLang="en-US" sz="2800" b="1">
                  <a:ea typeface="黑体" pitchFamily="49" charset="-122"/>
                </a:endParaRPr>
              </a:p>
            </p:txBody>
          </p:sp>
          <p:sp>
            <p:nvSpPr>
              <p:cNvPr id="24590" name="Text Box 28"/>
              <p:cNvSpPr txBox="1">
                <a:spLocks noChangeArrowheads="1"/>
              </p:cNvSpPr>
              <p:nvPr/>
            </p:nvSpPr>
            <p:spPr bwMode="auto">
              <a:xfrm>
                <a:off x="4464" y="2496"/>
                <a:ext cx="72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W=</a:t>
                </a:r>
              </a:p>
            </p:txBody>
          </p:sp>
          <p:sp>
            <p:nvSpPr>
              <p:cNvPr id="24591" name="AutoShape 29"/>
              <p:cNvSpPr>
                <a:spLocks/>
              </p:cNvSpPr>
              <p:nvPr/>
            </p:nvSpPr>
            <p:spPr bwMode="auto">
              <a:xfrm>
                <a:off x="4848" y="2400"/>
                <a:ext cx="96" cy="48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4588" name="Text Box 30"/>
            <p:cNvSpPr txBox="1">
              <a:spLocks noChangeArrowheads="1"/>
            </p:cNvSpPr>
            <p:nvPr/>
          </p:nvSpPr>
          <p:spPr bwMode="auto">
            <a:xfrm>
              <a:off x="0" y="3888"/>
              <a:ext cx="60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微指令中通常只有个别位采用直接控制法。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0" y="76200"/>
            <a:ext cx="8929688" cy="6691313"/>
            <a:chOff x="0" y="48"/>
            <a:chExt cx="5625" cy="4215"/>
          </a:xfrm>
        </p:grpSpPr>
        <p:sp>
          <p:nvSpPr>
            <p:cNvPr id="25603" name="Text Box 2"/>
            <p:cNvSpPr txBox="1">
              <a:spLocks noChangeArrowheads="1"/>
            </p:cNvSpPr>
            <p:nvPr/>
          </p:nvSpPr>
          <p:spPr bwMode="auto">
            <a:xfrm>
              <a:off x="0" y="48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）分段直接编译法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5604" name="Text Box 3"/>
            <p:cNvSpPr txBox="1">
              <a:spLocks noChangeArrowheads="1"/>
            </p:cNvSpPr>
            <p:nvPr/>
          </p:nvSpPr>
          <p:spPr bwMode="auto">
            <a:xfrm>
              <a:off x="0" y="816"/>
              <a:ext cx="465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对加法器输入端进行控制。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5605" name="Text Box 4"/>
            <p:cNvSpPr txBox="1">
              <a:spLocks noChangeArrowheads="1"/>
            </p:cNvSpPr>
            <p:nvPr/>
          </p:nvSpPr>
          <p:spPr bwMode="auto">
            <a:xfrm>
              <a:off x="0" y="240"/>
              <a:ext cx="561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将微指令分为若干段，各段独立地通过译码电路定义其编码含义，一种字段编码对应表示一种微命令。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1008" y="2544"/>
              <a:ext cx="216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0" y="1200"/>
              <a:ext cx="374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微指令中设置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AI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字段，控制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加法器的输入选择。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936" y="864"/>
              <a:ext cx="1689" cy="1715"/>
              <a:chOff x="3744" y="1344"/>
              <a:chExt cx="1689" cy="1715"/>
            </a:xfrm>
          </p:grpSpPr>
          <p:sp>
            <p:nvSpPr>
              <p:cNvPr id="25645" name="Text Box 8"/>
              <p:cNvSpPr txBox="1">
                <a:spLocks noChangeArrowheads="1"/>
              </p:cNvSpPr>
              <p:nvPr/>
            </p:nvSpPr>
            <p:spPr bwMode="auto">
              <a:xfrm>
                <a:off x="3840" y="1344"/>
                <a:ext cx="1392" cy="330"/>
              </a:xfrm>
              <a:prstGeom prst="rect">
                <a:avLst/>
              </a:prstGeom>
              <a:solidFill>
                <a:schemeClr val="accent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2"/>
                    </a:solidFill>
                    <a:ea typeface="黑体" pitchFamily="49" charset="-122"/>
                  </a:rPr>
                  <a:t>     </a:t>
                </a:r>
                <a:r>
                  <a:rPr lang="zh-CN" altLang="en-US" sz="2800" b="1">
                    <a:solidFill>
                      <a:schemeClr val="bg2"/>
                    </a:solidFill>
                    <a:ea typeface="黑体" pitchFamily="49" charset="-122"/>
                  </a:rPr>
                  <a:t>加法器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744" y="1872"/>
                <a:ext cx="768" cy="624"/>
                <a:chOff x="3936" y="2112"/>
                <a:chExt cx="576" cy="624"/>
              </a:xfrm>
            </p:grpSpPr>
            <p:sp>
              <p:nvSpPr>
                <p:cNvPr id="2565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36" y="2112"/>
                  <a:ext cx="576" cy="330"/>
                </a:xfrm>
                <a:prstGeom prst="rect">
                  <a:avLst/>
                </a:prstGeom>
                <a:solidFill>
                  <a:schemeClr val="accent1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2"/>
                      </a:solidFill>
                    </a:rPr>
                    <a:t>    A</a:t>
                  </a:r>
                </a:p>
              </p:txBody>
            </p:sp>
            <p:sp>
              <p:nvSpPr>
                <p:cNvPr id="25657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8" name="Line 12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9" name="Line 13"/>
                <p:cNvSpPr>
                  <a:spLocks noChangeShapeType="1"/>
                </p:cNvSpPr>
                <p:nvPr/>
              </p:nvSpPr>
              <p:spPr bwMode="auto">
                <a:xfrm>
                  <a:off x="4080" y="264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4656" y="1872"/>
                <a:ext cx="720" cy="624"/>
                <a:chOff x="3936" y="2112"/>
                <a:chExt cx="576" cy="624"/>
              </a:xfrm>
            </p:grpSpPr>
            <p:sp>
              <p:nvSpPr>
                <p:cNvPr id="256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36" y="2112"/>
                  <a:ext cx="576" cy="330"/>
                </a:xfrm>
                <a:prstGeom prst="rect">
                  <a:avLst/>
                </a:prstGeom>
                <a:solidFill>
                  <a:schemeClr val="accent1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2"/>
                      </a:solidFill>
                    </a:rPr>
                    <a:t>    B</a:t>
                  </a:r>
                </a:p>
              </p:txBody>
            </p:sp>
            <p:sp>
              <p:nvSpPr>
                <p:cNvPr id="25653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4" name="Line 17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55" name="Line 18"/>
                <p:cNvSpPr>
                  <a:spLocks noChangeShapeType="1"/>
                </p:cNvSpPr>
                <p:nvPr/>
              </p:nvSpPr>
              <p:spPr bwMode="auto">
                <a:xfrm>
                  <a:off x="4080" y="264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48" name="Line 19"/>
              <p:cNvSpPr>
                <a:spLocks noChangeShapeType="1"/>
              </p:cNvSpPr>
              <p:nvPr/>
            </p:nvSpPr>
            <p:spPr bwMode="auto">
              <a:xfrm flipV="1">
                <a:off x="4128" y="168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Line 20"/>
              <p:cNvSpPr>
                <a:spLocks noChangeShapeType="1"/>
              </p:cNvSpPr>
              <p:nvPr/>
            </p:nvSpPr>
            <p:spPr bwMode="auto">
              <a:xfrm flipV="1">
                <a:off x="4992" y="168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Text Box 21"/>
              <p:cNvSpPr txBox="1">
                <a:spLocks noChangeArrowheads="1"/>
              </p:cNvSpPr>
              <p:nvPr/>
            </p:nvSpPr>
            <p:spPr bwMode="auto">
              <a:xfrm>
                <a:off x="3840" y="2544"/>
                <a:ext cx="864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R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C</a:t>
                </a: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D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E</a:t>
                </a:r>
              </a:p>
            </p:txBody>
          </p:sp>
          <p:sp>
            <p:nvSpPr>
              <p:cNvPr id="25651" name="Text Box 22"/>
              <p:cNvSpPr txBox="1">
                <a:spLocks noChangeArrowheads="1"/>
              </p:cNvSpPr>
              <p:nvPr/>
            </p:nvSpPr>
            <p:spPr bwMode="auto">
              <a:xfrm>
                <a:off x="4752" y="2544"/>
                <a:ext cx="681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R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C</a:t>
                </a: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D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F</a:t>
                </a:r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480" y="1776"/>
              <a:ext cx="1872" cy="720"/>
              <a:chOff x="672" y="1728"/>
              <a:chExt cx="1872" cy="720"/>
            </a:xfrm>
          </p:grpSpPr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672" y="2016"/>
                <a:ext cx="1872" cy="432"/>
                <a:chOff x="480" y="2208"/>
                <a:chExt cx="1872" cy="432"/>
              </a:xfrm>
            </p:grpSpPr>
            <p:sp>
              <p:nvSpPr>
                <p:cNvPr id="25641" name="Line 25"/>
                <p:cNvSpPr>
                  <a:spLocks noChangeShapeType="1"/>
                </p:cNvSpPr>
                <p:nvPr/>
              </p:nvSpPr>
              <p:spPr bwMode="auto">
                <a:xfrm>
                  <a:off x="480" y="2208"/>
                  <a:ext cx="187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2" name="Line 26"/>
                <p:cNvSpPr>
                  <a:spLocks noChangeShapeType="1"/>
                </p:cNvSpPr>
                <p:nvPr/>
              </p:nvSpPr>
              <p:spPr bwMode="auto">
                <a:xfrm>
                  <a:off x="480" y="2640"/>
                  <a:ext cx="187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3" name="Line 27"/>
                <p:cNvSpPr>
                  <a:spLocks noChangeShapeType="1"/>
                </p:cNvSpPr>
                <p:nvPr/>
              </p:nvSpPr>
              <p:spPr bwMode="auto">
                <a:xfrm>
                  <a:off x="1008" y="2208"/>
                  <a:ext cx="0" cy="43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44" name="Line 28"/>
                <p:cNvSpPr>
                  <a:spLocks noChangeShapeType="1"/>
                </p:cNvSpPr>
                <p:nvPr/>
              </p:nvSpPr>
              <p:spPr bwMode="auto">
                <a:xfrm>
                  <a:off x="1632" y="2208"/>
                  <a:ext cx="0" cy="432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37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064"/>
                <a:ext cx="76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AI</a:t>
                </a:r>
              </a:p>
            </p:txBody>
          </p:sp>
          <p:sp>
            <p:nvSpPr>
              <p:cNvPr id="25638" name="Line 30"/>
              <p:cNvSpPr>
                <a:spLocks noChangeShapeType="1"/>
              </p:cNvSpPr>
              <p:nvPr/>
            </p:nvSpPr>
            <p:spPr bwMode="auto">
              <a:xfrm>
                <a:off x="2016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Line 31"/>
              <p:cNvSpPr>
                <a:spLocks noChangeShapeType="1"/>
              </p:cNvSpPr>
              <p:nvPr/>
            </p:nvSpPr>
            <p:spPr bwMode="auto">
              <a:xfrm>
                <a:off x="672" y="225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Text Box 32"/>
              <p:cNvSpPr txBox="1">
                <a:spLocks noChangeArrowheads="1"/>
              </p:cNvSpPr>
              <p:nvPr/>
            </p:nvSpPr>
            <p:spPr bwMode="auto">
              <a:xfrm>
                <a:off x="1392" y="1728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3</a:t>
                </a: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1008" y="3120"/>
              <a:ext cx="1872" cy="221"/>
              <a:chOff x="1008" y="3120"/>
              <a:chExt cx="1872" cy="221"/>
            </a:xfrm>
          </p:grpSpPr>
          <p:sp>
            <p:nvSpPr>
              <p:cNvPr id="25634" name="Text Box 34"/>
              <p:cNvSpPr txBox="1">
                <a:spLocks noChangeArrowheads="1"/>
              </p:cNvSpPr>
              <p:nvPr/>
            </p:nvSpPr>
            <p:spPr bwMode="auto">
              <a:xfrm>
                <a:off x="1008" y="3120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010  C   A</a:t>
                </a:r>
              </a:p>
            </p:txBody>
          </p:sp>
          <p:sp>
            <p:nvSpPr>
              <p:cNvPr id="25635" name="Line 35"/>
              <p:cNvSpPr>
                <a:spLocks noChangeShapeType="1"/>
              </p:cNvSpPr>
              <p:nvPr/>
            </p:nvSpPr>
            <p:spPr bwMode="auto">
              <a:xfrm>
                <a:off x="1872" y="3216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1008" y="3696"/>
              <a:ext cx="1872" cy="221"/>
              <a:chOff x="1008" y="3696"/>
              <a:chExt cx="1872" cy="221"/>
            </a:xfrm>
          </p:grpSpPr>
          <p:sp>
            <p:nvSpPr>
              <p:cNvPr id="25632" name="Text Box 37"/>
              <p:cNvSpPr txBox="1">
                <a:spLocks noChangeArrowheads="1"/>
              </p:cNvSpPr>
              <p:nvPr/>
            </p:nvSpPr>
            <p:spPr bwMode="auto">
              <a:xfrm>
                <a:off x="1008" y="3696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100  F    B</a:t>
                </a:r>
              </a:p>
            </p:txBody>
          </p:sp>
          <p:sp>
            <p:nvSpPr>
              <p:cNvPr id="25633" name="Line 38"/>
              <p:cNvSpPr>
                <a:spLocks noChangeShapeType="1"/>
              </p:cNvSpPr>
              <p:nvPr/>
            </p:nvSpPr>
            <p:spPr bwMode="auto">
              <a:xfrm>
                <a:off x="1872" y="3792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2" name="Text Box 39"/>
            <p:cNvSpPr txBox="1">
              <a:spLocks noChangeArrowheads="1"/>
            </p:cNvSpPr>
            <p:nvPr/>
          </p:nvSpPr>
          <p:spPr bwMode="auto">
            <a:xfrm>
              <a:off x="1110" y="3870"/>
              <a:ext cx="3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…</a:t>
              </a:r>
            </a:p>
          </p:txBody>
        </p:sp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1008" y="2832"/>
              <a:ext cx="2112" cy="221"/>
              <a:chOff x="1008" y="2832"/>
              <a:chExt cx="2112" cy="221"/>
            </a:xfrm>
          </p:grpSpPr>
          <p:sp>
            <p:nvSpPr>
              <p:cNvPr id="25630" name="Line 41"/>
              <p:cNvSpPr>
                <a:spLocks noChangeShapeType="1"/>
              </p:cNvSpPr>
              <p:nvPr/>
            </p:nvSpPr>
            <p:spPr bwMode="auto">
              <a:xfrm>
                <a:off x="1872" y="292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Text Box 42"/>
              <p:cNvSpPr txBox="1">
                <a:spLocks noChangeArrowheads="1"/>
              </p:cNvSpPr>
              <p:nvPr/>
            </p:nvSpPr>
            <p:spPr bwMode="auto">
              <a:xfrm>
                <a:off x="1008" y="2832"/>
                <a:ext cx="211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001  R    A</a:t>
                </a:r>
              </a:p>
            </p:txBody>
          </p: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008" y="3120"/>
              <a:ext cx="1872" cy="221"/>
              <a:chOff x="2688" y="3408"/>
              <a:chExt cx="1872" cy="221"/>
            </a:xfrm>
          </p:grpSpPr>
          <p:sp>
            <p:nvSpPr>
              <p:cNvPr id="25628" name="Text Box 44"/>
              <p:cNvSpPr txBox="1">
                <a:spLocks noChangeArrowheads="1"/>
              </p:cNvSpPr>
              <p:nvPr/>
            </p:nvSpPr>
            <p:spPr bwMode="auto">
              <a:xfrm>
                <a:off x="2688" y="3408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010  C   A</a:t>
                </a:r>
              </a:p>
            </p:txBody>
          </p:sp>
          <p:sp>
            <p:nvSpPr>
              <p:cNvPr id="25629" name="Line 45"/>
              <p:cNvSpPr>
                <a:spLocks noChangeShapeType="1"/>
              </p:cNvSpPr>
              <p:nvPr/>
            </p:nvSpPr>
            <p:spPr bwMode="auto">
              <a:xfrm>
                <a:off x="3552" y="3504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1008" y="3408"/>
              <a:ext cx="1872" cy="221"/>
              <a:chOff x="1008" y="3408"/>
              <a:chExt cx="1872" cy="221"/>
            </a:xfrm>
          </p:grpSpPr>
          <p:sp>
            <p:nvSpPr>
              <p:cNvPr id="25626" name="Text Box 47"/>
              <p:cNvSpPr txBox="1">
                <a:spLocks noChangeArrowheads="1"/>
              </p:cNvSpPr>
              <p:nvPr/>
            </p:nvSpPr>
            <p:spPr bwMode="auto">
              <a:xfrm>
                <a:off x="1008" y="3408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011  D   B</a:t>
                </a:r>
              </a:p>
            </p:txBody>
          </p:sp>
          <p:sp>
            <p:nvSpPr>
              <p:cNvPr id="25627" name="Line 48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1008" y="3408"/>
              <a:ext cx="1872" cy="221"/>
              <a:chOff x="2880" y="3552"/>
              <a:chExt cx="1872" cy="221"/>
            </a:xfrm>
          </p:grpSpPr>
          <p:sp>
            <p:nvSpPr>
              <p:cNvPr id="25624" name="Text Box 50"/>
              <p:cNvSpPr txBox="1">
                <a:spLocks noChangeArrowheads="1"/>
              </p:cNvSpPr>
              <p:nvPr/>
            </p:nvSpPr>
            <p:spPr bwMode="auto">
              <a:xfrm>
                <a:off x="2880" y="3552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011  D   B</a:t>
                </a:r>
              </a:p>
            </p:txBody>
          </p:sp>
          <p:sp>
            <p:nvSpPr>
              <p:cNvPr id="25625" name="Line 51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7" name="Text Box 52"/>
            <p:cNvSpPr txBox="1">
              <a:spLocks noChangeArrowheads="1"/>
            </p:cNvSpPr>
            <p:nvPr/>
          </p:nvSpPr>
          <p:spPr bwMode="auto">
            <a:xfrm>
              <a:off x="2496" y="3168"/>
              <a:ext cx="43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？</a:t>
              </a:r>
            </a:p>
          </p:txBody>
        </p:sp>
        <p:sp>
          <p:nvSpPr>
            <p:cNvPr id="25618" name="Text Box 53"/>
            <p:cNvSpPr txBox="1">
              <a:spLocks noChangeArrowheads="1"/>
            </p:cNvSpPr>
            <p:nvPr/>
          </p:nvSpPr>
          <p:spPr bwMode="auto">
            <a:xfrm>
              <a:off x="3072" y="2688"/>
              <a:ext cx="205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微命令分组原则：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5619" name="Text Box 54"/>
            <p:cNvSpPr txBox="1">
              <a:spLocks noChangeArrowheads="1"/>
            </p:cNvSpPr>
            <p:nvPr/>
          </p:nvSpPr>
          <p:spPr bwMode="auto">
            <a:xfrm>
              <a:off x="3072" y="3120"/>
              <a:ext cx="2238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同类操作中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互斥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的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微命令放同一字段。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5620" name="Line 55"/>
            <p:cNvSpPr>
              <a:spLocks noChangeShapeType="1"/>
            </p:cNvSpPr>
            <p:nvPr/>
          </p:nvSpPr>
          <p:spPr bwMode="auto">
            <a:xfrm flipH="1">
              <a:off x="4272" y="3375"/>
              <a:ext cx="273" cy="60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Text Box 56"/>
            <p:cNvSpPr txBox="1">
              <a:spLocks noChangeArrowheads="1"/>
            </p:cNvSpPr>
            <p:nvPr/>
          </p:nvSpPr>
          <p:spPr bwMode="auto">
            <a:xfrm>
              <a:off x="3504" y="3936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不能同时出现</a:t>
              </a:r>
            </a:p>
          </p:txBody>
        </p:sp>
        <p:sp>
          <p:nvSpPr>
            <p:cNvPr id="25622" name="Text Box 57"/>
            <p:cNvSpPr txBox="1">
              <a:spLocks noChangeArrowheads="1"/>
            </p:cNvSpPr>
            <p:nvPr/>
          </p:nvSpPr>
          <p:spPr bwMode="auto">
            <a:xfrm>
              <a:off x="4416" y="1977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25623" name="Text Box 58"/>
            <p:cNvSpPr txBox="1">
              <a:spLocks noChangeArrowheads="1"/>
            </p:cNvSpPr>
            <p:nvPr/>
          </p:nvSpPr>
          <p:spPr bwMode="auto">
            <a:xfrm>
              <a:off x="4944" y="2265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1"/>
                  </a:solidFill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0" y="280988"/>
            <a:ext cx="9144000" cy="6330950"/>
            <a:chOff x="0" y="157"/>
            <a:chExt cx="5760" cy="3988"/>
          </a:xfrm>
        </p:grpSpPr>
        <p:sp>
          <p:nvSpPr>
            <p:cNvPr id="26627" name="Text Box 2"/>
            <p:cNvSpPr txBox="1">
              <a:spLocks noChangeArrowheads="1"/>
            </p:cNvSpPr>
            <p:nvPr/>
          </p:nvSpPr>
          <p:spPr bwMode="auto">
            <a:xfrm>
              <a:off x="0" y="3600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操作唯一；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6628" name="Text Box 3"/>
            <p:cNvSpPr txBox="1">
              <a:spLocks noChangeArrowheads="1"/>
            </p:cNvSpPr>
            <p:nvPr/>
          </p:nvSpPr>
          <p:spPr bwMode="auto">
            <a:xfrm>
              <a:off x="351" y="242"/>
              <a:ext cx="3204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加法器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输入端的控制命令放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AI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字段，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输入端的控制命令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放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BI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字段。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36" y="157"/>
              <a:ext cx="1824" cy="1715"/>
              <a:chOff x="3744" y="1344"/>
              <a:chExt cx="1824" cy="1715"/>
            </a:xfrm>
          </p:grpSpPr>
          <p:sp>
            <p:nvSpPr>
              <p:cNvPr id="26680" name="Text Box 5"/>
              <p:cNvSpPr txBox="1">
                <a:spLocks noChangeArrowheads="1"/>
              </p:cNvSpPr>
              <p:nvPr/>
            </p:nvSpPr>
            <p:spPr bwMode="auto">
              <a:xfrm>
                <a:off x="3840" y="1344"/>
                <a:ext cx="1392" cy="330"/>
              </a:xfrm>
              <a:prstGeom prst="rect">
                <a:avLst/>
              </a:prstGeom>
              <a:solidFill>
                <a:schemeClr val="accent1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2"/>
                    </a:solidFill>
                    <a:ea typeface="黑体" pitchFamily="49" charset="-122"/>
                  </a:rPr>
                  <a:t>     </a:t>
                </a:r>
                <a:r>
                  <a:rPr lang="zh-CN" altLang="en-US" sz="2800" b="1">
                    <a:solidFill>
                      <a:schemeClr val="bg2"/>
                    </a:solidFill>
                    <a:ea typeface="黑体" pitchFamily="49" charset="-122"/>
                  </a:rPr>
                  <a:t>加法器</a:t>
                </a: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744" y="1872"/>
                <a:ext cx="768" cy="624"/>
                <a:chOff x="3936" y="2112"/>
                <a:chExt cx="576" cy="624"/>
              </a:xfrm>
            </p:grpSpPr>
            <p:sp>
              <p:nvSpPr>
                <p:cNvPr id="2669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36" y="2112"/>
                  <a:ext cx="576" cy="330"/>
                </a:xfrm>
                <a:prstGeom prst="rect">
                  <a:avLst/>
                </a:prstGeom>
                <a:solidFill>
                  <a:schemeClr val="accent1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2"/>
                      </a:solidFill>
                    </a:rPr>
                    <a:t>    A</a:t>
                  </a:r>
                </a:p>
              </p:txBody>
            </p:sp>
            <p:sp>
              <p:nvSpPr>
                <p:cNvPr id="26692" name="Line 8"/>
                <p:cNvSpPr>
                  <a:spLocks noChangeShapeType="1"/>
                </p:cNvSpPr>
                <p:nvPr/>
              </p:nvSpPr>
              <p:spPr bwMode="auto">
                <a:xfrm>
                  <a:off x="4032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93" name="Line 9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94" name="Line 10"/>
                <p:cNvSpPr>
                  <a:spLocks noChangeShapeType="1"/>
                </p:cNvSpPr>
                <p:nvPr/>
              </p:nvSpPr>
              <p:spPr bwMode="auto">
                <a:xfrm>
                  <a:off x="4080" y="264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4656" y="1872"/>
                <a:ext cx="720" cy="624"/>
                <a:chOff x="3936" y="2112"/>
                <a:chExt cx="576" cy="624"/>
              </a:xfrm>
            </p:grpSpPr>
            <p:sp>
              <p:nvSpPr>
                <p:cNvPr id="2668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936" y="2112"/>
                  <a:ext cx="576" cy="330"/>
                </a:xfrm>
                <a:prstGeom prst="rect">
                  <a:avLst/>
                </a:prstGeom>
                <a:solidFill>
                  <a:schemeClr val="accent1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bg2"/>
                      </a:solidFill>
                    </a:rPr>
                    <a:t>    B</a:t>
                  </a:r>
                </a:p>
              </p:txBody>
            </p:sp>
            <p:sp>
              <p:nvSpPr>
                <p:cNvPr id="26688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89" name="Line 14"/>
                <p:cNvSpPr>
                  <a:spLocks noChangeShapeType="1"/>
                </p:cNvSpPr>
                <p:nvPr/>
              </p:nvSpPr>
              <p:spPr bwMode="auto">
                <a:xfrm>
                  <a:off x="4416" y="2448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90" name="Line 15"/>
                <p:cNvSpPr>
                  <a:spLocks noChangeShapeType="1"/>
                </p:cNvSpPr>
                <p:nvPr/>
              </p:nvSpPr>
              <p:spPr bwMode="auto">
                <a:xfrm>
                  <a:off x="4080" y="264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83" name="Line 16"/>
              <p:cNvSpPr>
                <a:spLocks noChangeShapeType="1"/>
              </p:cNvSpPr>
              <p:nvPr/>
            </p:nvSpPr>
            <p:spPr bwMode="auto">
              <a:xfrm flipV="1">
                <a:off x="4128" y="168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4" name="Line 17"/>
              <p:cNvSpPr>
                <a:spLocks noChangeShapeType="1"/>
              </p:cNvSpPr>
              <p:nvPr/>
            </p:nvSpPr>
            <p:spPr bwMode="auto">
              <a:xfrm flipV="1">
                <a:off x="4992" y="1680"/>
                <a:ext cx="0" cy="1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5" name="Text Box 18"/>
              <p:cNvSpPr txBox="1">
                <a:spLocks noChangeArrowheads="1"/>
              </p:cNvSpPr>
              <p:nvPr/>
            </p:nvSpPr>
            <p:spPr bwMode="auto">
              <a:xfrm>
                <a:off x="3840" y="2544"/>
                <a:ext cx="864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R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C</a:t>
                </a: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D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E</a:t>
                </a:r>
              </a:p>
            </p:txBody>
          </p:sp>
          <p:sp>
            <p:nvSpPr>
              <p:cNvPr id="26686" name="Text Box 19"/>
              <p:cNvSpPr txBox="1">
                <a:spLocks noChangeArrowheads="1"/>
              </p:cNvSpPr>
              <p:nvPr/>
            </p:nvSpPr>
            <p:spPr bwMode="auto">
              <a:xfrm>
                <a:off x="4752" y="2544"/>
                <a:ext cx="816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R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C</a:t>
                </a:r>
              </a:p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/>
                  <a:t>D</a:t>
                </a:r>
                <a:r>
                  <a:rPr lang="zh-CN" altLang="en-US" sz="2800" b="1"/>
                  <a:t>、</a:t>
                </a:r>
                <a:r>
                  <a:rPr lang="en-US" altLang="zh-CN" sz="2800" b="1"/>
                  <a:t>F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76" y="2016"/>
              <a:ext cx="2160" cy="1373"/>
              <a:chOff x="576" y="2014"/>
              <a:chExt cx="2160" cy="1373"/>
            </a:xfrm>
          </p:grpSpPr>
          <p:sp>
            <p:nvSpPr>
              <p:cNvPr id="26667" name="Text Box 21"/>
              <p:cNvSpPr txBox="1">
                <a:spLocks noChangeArrowheads="1"/>
              </p:cNvSpPr>
              <p:nvPr/>
            </p:nvSpPr>
            <p:spPr bwMode="auto">
              <a:xfrm>
                <a:off x="576" y="2014"/>
                <a:ext cx="2160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000  </a:t>
                </a:r>
                <a:r>
                  <a:rPr lang="zh-CN" altLang="en-US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不发命令</a:t>
                </a:r>
              </a:p>
            </p:txBody>
          </p: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576" y="2590"/>
                <a:ext cx="1872" cy="221"/>
                <a:chOff x="1008" y="3120"/>
                <a:chExt cx="1872" cy="221"/>
              </a:xfrm>
            </p:grpSpPr>
            <p:sp>
              <p:nvSpPr>
                <p:cNvPr id="2667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008" y="3120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010  C   A</a:t>
                  </a:r>
                </a:p>
              </p:txBody>
            </p:sp>
            <p:sp>
              <p:nvSpPr>
                <p:cNvPr id="26679" name="Line 24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>
                <a:off x="576" y="3166"/>
                <a:ext cx="1872" cy="221"/>
                <a:chOff x="1008" y="3696"/>
                <a:chExt cx="1872" cy="221"/>
              </a:xfrm>
            </p:grpSpPr>
            <p:sp>
              <p:nvSpPr>
                <p:cNvPr id="266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008" y="3696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100  E    A</a:t>
                  </a:r>
                </a:p>
              </p:txBody>
            </p:sp>
            <p:sp>
              <p:nvSpPr>
                <p:cNvPr id="26677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3792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576" y="2302"/>
                <a:ext cx="2112" cy="221"/>
                <a:chOff x="1008" y="2832"/>
                <a:chExt cx="2112" cy="221"/>
              </a:xfrm>
            </p:grpSpPr>
            <p:sp>
              <p:nvSpPr>
                <p:cNvPr id="26674" name="Line 29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7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008" y="2832"/>
                  <a:ext cx="211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001  R    A</a:t>
                  </a:r>
                </a:p>
              </p:txBody>
            </p:sp>
          </p:grp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576" y="2878"/>
                <a:ext cx="1872" cy="221"/>
                <a:chOff x="1008" y="3408"/>
                <a:chExt cx="1872" cy="221"/>
              </a:xfrm>
            </p:grpSpPr>
            <p:sp>
              <p:nvSpPr>
                <p:cNvPr id="2667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008" y="3408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011  D    A</a:t>
                  </a:r>
                </a:p>
              </p:txBody>
            </p:sp>
            <p:sp>
              <p:nvSpPr>
                <p:cNvPr id="26673" name="Line 33"/>
                <p:cNvSpPr>
                  <a:spLocks noChangeShapeType="1"/>
                </p:cNvSpPr>
                <p:nvPr/>
              </p:nvSpPr>
              <p:spPr bwMode="auto">
                <a:xfrm>
                  <a:off x="1872" y="3504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31" name="Text Box 34"/>
            <p:cNvSpPr txBox="1">
              <a:spLocks noChangeArrowheads="1"/>
            </p:cNvSpPr>
            <p:nvPr/>
          </p:nvSpPr>
          <p:spPr bwMode="auto">
            <a:xfrm>
              <a:off x="4416" y="1257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26632" name="Text Box 35"/>
            <p:cNvSpPr txBox="1">
              <a:spLocks noChangeArrowheads="1"/>
            </p:cNvSpPr>
            <p:nvPr/>
          </p:nvSpPr>
          <p:spPr bwMode="auto">
            <a:xfrm>
              <a:off x="4944" y="158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</a:rPr>
                <a:t>D</a:t>
              </a:r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144" y="1152"/>
              <a:ext cx="3072" cy="720"/>
              <a:chOff x="144" y="1152"/>
              <a:chExt cx="3072" cy="720"/>
            </a:xfrm>
          </p:grpSpPr>
          <p:sp>
            <p:nvSpPr>
              <p:cNvPr id="26658" name="Line 37"/>
              <p:cNvSpPr>
                <a:spLocks noChangeShapeType="1"/>
              </p:cNvSpPr>
              <p:nvPr/>
            </p:nvSpPr>
            <p:spPr bwMode="auto">
              <a:xfrm>
                <a:off x="144" y="1440"/>
                <a:ext cx="307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Line 38"/>
              <p:cNvSpPr>
                <a:spLocks noChangeShapeType="1"/>
              </p:cNvSpPr>
              <p:nvPr/>
            </p:nvSpPr>
            <p:spPr bwMode="auto">
              <a:xfrm>
                <a:off x="144" y="1872"/>
                <a:ext cx="307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Line 39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0" cy="43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1" name="Line 40"/>
              <p:cNvSpPr>
                <a:spLocks noChangeShapeType="1"/>
              </p:cNvSpPr>
              <p:nvPr/>
            </p:nvSpPr>
            <p:spPr bwMode="auto">
              <a:xfrm>
                <a:off x="1296" y="1440"/>
                <a:ext cx="0" cy="43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Text Box 41"/>
              <p:cNvSpPr txBox="1">
                <a:spLocks noChangeArrowheads="1"/>
              </p:cNvSpPr>
              <p:nvPr/>
            </p:nvSpPr>
            <p:spPr bwMode="auto">
              <a:xfrm>
                <a:off x="768" y="1488"/>
                <a:ext cx="139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AI   BI</a:t>
                </a:r>
              </a:p>
            </p:txBody>
          </p:sp>
          <p:sp>
            <p:nvSpPr>
              <p:cNvPr id="26663" name="Line 42"/>
              <p:cNvSpPr>
                <a:spLocks noChangeShapeType="1"/>
              </p:cNvSpPr>
              <p:nvPr/>
            </p:nvSpPr>
            <p:spPr bwMode="auto">
              <a:xfrm>
                <a:off x="2400" y="1680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Line 43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Text Box 44"/>
              <p:cNvSpPr txBox="1">
                <a:spLocks noChangeArrowheads="1"/>
              </p:cNvSpPr>
              <p:nvPr/>
            </p:nvSpPr>
            <p:spPr bwMode="auto">
              <a:xfrm>
                <a:off x="864" y="1152"/>
                <a:ext cx="115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3         3</a:t>
                </a:r>
              </a:p>
            </p:txBody>
          </p:sp>
          <p:sp>
            <p:nvSpPr>
              <p:cNvPr id="26666" name="Line 45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0" cy="43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576" y="2592"/>
              <a:ext cx="1872" cy="221"/>
              <a:chOff x="2688" y="3408"/>
              <a:chExt cx="1872" cy="221"/>
            </a:xfrm>
          </p:grpSpPr>
          <p:sp>
            <p:nvSpPr>
              <p:cNvPr id="26656" name="Text Box 47"/>
              <p:cNvSpPr txBox="1">
                <a:spLocks noChangeArrowheads="1"/>
              </p:cNvSpPr>
              <p:nvPr/>
            </p:nvSpPr>
            <p:spPr bwMode="auto">
              <a:xfrm>
                <a:off x="2688" y="3408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010  C   A</a:t>
                </a:r>
              </a:p>
            </p:txBody>
          </p:sp>
          <p:sp>
            <p:nvSpPr>
              <p:cNvPr id="26657" name="Line 48"/>
              <p:cNvSpPr>
                <a:spLocks noChangeShapeType="1"/>
              </p:cNvSpPr>
              <p:nvPr/>
            </p:nvSpPr>
            <p:spPr bwMode="auto">
              <a:xfrm>
                <a:off x="3552" y="3504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3216" y="2016"/>
              <a:ext cx="2160" cy="1373"/>
              <a:chOff x="3072" y="2016"/>
              <a:chExt cx="2160" cy="1373"/>
            </a:xfrm>
          </p:grpSpPr>
          <p:sp>
            <p:nvSpPr>
              <p:cNvPr id="26643" name="Text Box 50"/>
              <p:cNvSpPr txBox="1">
                <a:spLocks noChangeArrowheads="1"/>
              </p:cNvSpPr>
              <p:nvPr/>
            </p:nvSpPr>
            <p:spPr bwMode="auto">
              <a:xfrm>
                <a:off x="3072" y="2016"/>
                <a:ext cx="2160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000  </a:t>
                </a:r>
                <a:r>
                  <a:rPr lang="zh-CN" altLang="en-US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不发命令</a:t>
                </a:r>
              </a:p>
            </p:txBody>
          </p: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3072" y="2592"/>
                <a:ext cx="1872" cy="221"/>
                <a:chOff x="1008" y="3120"/>
                <a:chExt cx="1872" cy="221"/>
              </a:xfrm>
            </p:grpSpPr>
            <p:sp>
              <p:nvSpPr>
                <p:cNvPr id="2665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008" y="3120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010  C    B</a:t>
                  </a:r>
                </a:p>
              </p:txBody>
            </p:sp>
            <p:sp>
              <p:nvSpPr>
                <p:cNvPr id="26655" name="Line 5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3072" y="3168"/>
                <a:ext cx="1872" cy="221"/>
                <a:chOff x="1008" y="3696"/>
                <a:chExt cx="1872" cy="221"/>
              </a:xfrm>
            </p:grpSpPr>
            <p:sp>
              <p:nvSpPr>
                <p:cNvPr id="2665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008" y="3696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100  F    B</a:t>
                  </a:r>
                </a:p>
              </p:txBody>
            </p:sp>
            <p:sp>
              <p:nvSpPr>
                <p:cNvPr id="26653" name="Line 56"/>
                <p:cNvSpPr>
                  <a:spLocks noChangeShapeType="1"/>
                </p:cNvSpPr>
                <p:nvPr/>
              </p:nvSpPr>
              <p:spPr bwMode="auto">
                <a:xfrm>
                  <a:off x="1872" y="3792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7"/>
              <p:cNvGrpSpPr>
                <a:grpSpLocks/>
              </p:cNvGrpSpPr>
              <p:nvPr/>
            </p:nvGrpSpPr>
            <p:grpSpPr bwMode="auto">
              <a:xfrm>
                <a:off x="3072" y="2304"/>
                <a:ext cx="2112" cy="221"/>
                <a:chOff x="1008" y="2832"/>
                <a:chExt cx="2112" cy="221"/>
              </a:xfrm>
            </p:grpSpPr>
            <p:sp>
              <p:nvSpPr>
                <p:cNvPr id="26650" name="Line 58"/>
                <p:cNvSpPr>
                  <a:spLocks noChangeShapeType="1"/>
                </p:cNvSpPr>
                <p:nvPr/>
              </p:nvSpPr>
              <p:spPr bwMode="auto">
                <a:xfrm>
                  <a:off x="1872" y="2928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5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008" y="2832"/>
                  <a:ext cx="211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001  R    B</a:t>
                  </a:r>
                </a:p>
              </p:txBody>
            </p:sp>
          </p:grpSp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3072" y="2880"/>
                <a:ext cx="1872" cy="221"/>
                <a:chOff x="1008" y="3408"/>
                <a:chExt cx="1872" cy="221"/>
              </a:xfrm>
            </p:grpSpPr>
            <p:sp>
              <p:nvSpPr>
                <p:cNvPr id="2664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008" y="3408"/>
                  <a:ext cx="1872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6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chemeClr val="folHlink"/>
                      </a:solidFill>
                      <a:latin typeface="黑体" pitchFamily="49" charset="-122"/>
                      <a:ea typeface="黑体" pitchFamily="49" charset="-122"/>
                    </a:rPr>
                    <a:t>011  D   B</a:t>
                  </a:r>
                </a:p>
              </p:txBody>
            </p:sp>
            <p:sp>
              <p:nvSpPr>
                <p:cNvPr id="26649" name="Line 62"/>
                <p:cNvSpPr>
                  <a:spLocks noChangeShapeType="1"/>
                </p:cNvSpPr>
                <p:nvPr/>
              </p:nvSpPr>
              <p:spPr bwMode="auto">
                <a:xfrm>
                  <a:off x="1872" y="3504"/>
                  <a:ext cx="288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63"/>
            <p:cNvGrpSpPr>
              <a:grpSpLocks/>
            </p:cNvGrpSpPr>
            <p:nvPr/>
          </p:nvGrpSpPr>
          <p:grpSpPr bwMode="auto">
            <a:xfrm>
              <a:off x="3216" y="2880"/>
              <a:ext cx="1872" cy="221"/>
              <a:chOff x="2880" y="3552"/>
              <a:chExt cx="1872" cy="221"/>
            </a:xfrm>
          </p:grpSpPr>
          <p:sp>
            <p:nvSpPr>
              <p:cNvPr id="26641" name="Text Box 64"/>
              <p:cNvSpPr txBox="1">
                <a:spLocks noChangeArrowheads="1"/>
              </p:cNvSpPr>
              <p:nvPr/>
            </p:nvSpPr>
            <p:spPr bwMode="auto">
              <a:xfrm>
                <a:off x="2880" y="3552"/>
                <a:ext cx="187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latin typeface="黑体" pitchFamily="49" charset="-122"/>
                    <a:ea typeface="黑体" pitchFamily="49" charset="-122"/>
                  </a:rPr>
                  <a:t>011  D   B</a:t>
                </a:r>
              </a:p>
            </p:txBody>
          </p:sp>
          <p:sp>
            <p:nvSpPr>
              <p:cNvPr id="26642" name="Line 65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7" name="Text Box 66"/>
            <p:cNvSpPr txBox="1">
              <a:spLocks noChangeArrowheads="1"/>
            </p:cNvSpPr>
            <p:nvPr/>
          </p:nvSpPr>
          <p:spPr bwMode="auto">
            <a:xfrm>
              <a:off x="96" y="1891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AI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26638" name="Text Box 67"/>
            <p:cNvSpPr txBox="1">
              <a:spLocks noChangeArrowheads="1"/>
            </p:cNvSpPr>
            <p:nvPr/>
          </p:nvSpPr>
          <p:spPr bwMode="auto">
            <a:xfrm>
              <a:off x="2784" y="1920"/>
              <a:ext cx="8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BI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  <p:sp>
          <p:nvSpPr>
            <p:cNvPr id="26639" name="Text Box 68"/>
            <p:cNvSpPr txBox="1">
              <a:spLocks noChangeArrowheads="1"/>
            </p:cNvSpPr>
            <p:nvPr/>
          </p:nvSpPr>
          <p:spPr bwMode="auto">
            <a:xfrm>
              <a:off x="0" y="3625"/>
              <a:ext cx="535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              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一条微指令能同时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提供若干微命令，便于组织各种操作。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6640" name="Text Box 69"/>
            <p:cNvSpPr txBox="1">
              <a:spLocks noChangeArrowheads="1"/>
            </p:cNvSpPr>
            <p:nvPr/>
          </p:nvSpPr>
          <p:spPr bwMode="auto">
            <a:xfrm>
              <a:off x="0" y="3605"/>
              <a:ext cx="37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  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编码较简单；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365125"/>
            <a:ext cx="9144000" cy="5635625"/>
            <a:chOff x="0" y="96"/>
            <a:chExt cx="5760" cy="3550"/>
          </a:xfrm>
        </p:grpSpPr>
        <p:sp>
          <p:nvSpPr>
            <p:cNvPr id="27651" name="Text Box 2"/>
            <p:cNvSpPr txBox="1">
              <a:spLocks noChangeArrowheads="1"/>
            </p:cNvSpPr>
            <p:nvPr/>
          </p:nvSpPr>
          <p:spPr bwMode="auto">
            <a:xfrm>
              <a:off x="0" y="96"/>
              <a:ext cx="35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）分段间接编译法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652" name="Text Box 3"/>
            <p:cNvSpPr txBox="1">
              <a:spLocks noChangeArrowheads="1"/>
            </p:cNvSpPr>
            <p:nvPr/>
          </p:nvSpPr>
          <p:spPr bwMode="auto">
            <a:xfrm>
              <a:off x="0" y="1728"/>
              <a:ext cx="8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0" y="480"/>
              <a:ext cx="576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微命令由本字段编码和其他字段解释共同给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出。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2880" y="1920"/>
              <a:ext cx="105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C 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49" charset="-122"/>
                </a:rPr>
                <a:t>=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76" y="1728"/>
              <a:ext cx="2112" cy="432"/>
              <a:chOff x="864" y="1968"/>
              <a:chExt cx="2112" cy="432"/>
            </a:xfrm>
          </p:grpSpPr>
          <p:sp>
            <p:nvSpPr>
              <p:cNvPr id="27663" name="Text Box 7"/>
              <p:cNvSpPr txBox="1">
                <a:spLocks noChangeArrowheads="1"/>
              </p:cNvSpPr>
              <p:nvPr/>
            </p:nvSpPr>
            <p:spPr bwMode="auto">
              <a:xfrm>
                <a:off x="864" y="1968"/>
                <a:ext cx="2112" cy="330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 C      A   </a:t>
                </a:r>
              </a:p>
            </p:txBody>
          </p:sp>
          <p:sp>
            <p:nvSpPr>
              <p:cNvPr id="27664" name="Line 8"/>
              <p:cNvSpPr>
                <a:spLocks noChangeShapeType="1"/>
              </p:cNvSpPr>
              <p:nvPr/>
            </p:nvSpPr>
            <p:spPr bwMode="auto">
              <a:xfrm>
                <a:off x="1776" y="1968"/>
                <a:ext cx="0" cy="4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56" name="Text Box 9"/>
            <p:cNvSpPr txBox="1">
              <a:spLocks noChangeArrowheads="1"/>
            </p:cNvSpPr>
            <p:nvPr/>
          </p:nvSpPr>
          <p:spPr bwMode="auto">
            <a:xfrm>
              <a:off x="0" y="1296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1)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设置解释位或解释字段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657" name="Line 10"/>
            <p:cNvSpPr>
              <a:spLocks noChangeShapeType="1"/>
            </p:cNvSpPr>
            <p:nvPr/>
          </p:nvSpPr>
          <p:spPr bwMode="auto">
            <a:xfrm>
              <a:off x="1008" y="2160"/>
              <a:ext cx="288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Text Box 11"/>
            <p:cNvSpPr txBox="1">
              <a:spLocks noChangeArrowheads="1"/>
            </p:cNvSpPr>
            <p:nvPr/>
          </p:nvSpPr>
          <p:spPr bwMode="auto">
            <a:xfrm>
              <a:off x="1248" y="2208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解释位</a:t>
              </a:r>
            </a:p>
          </p:txBody>
        </p:sp>
        <p:sp>
          <p:nvSpPr>
            <p:cNvPr id="27659" name="AutoShape 12"/>
            <p:cNvSpPr>
              <a:spLocks/>
            </p:cNvSpPr>
            <p:nvPr/>
          </p:nvSpPr>
          <p:spPr bwMode="auto">
            <a:xfrm>
              <a:off x="3504" y="177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3648" y="1728"/>
              <a:ext cx="2112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为某类命令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 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为常数</a:t>
              </a:r>
              <a:endParaRPr lang="zh-CN" altLang="en-US" sz="2800" b="1">
                <a:ea typeface="黑体" pitchFamily="49" charset="-122"/>
              </a:endParaRPr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0" y="2688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2)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分类编译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7662" name="Text Box 15"/>
            <p:cNvSpPr txBox="1">
              <a:spLocks noChangeArrowheads="1"/>
            </p:cNvSpPr>
            <p:nvPr/>
          </p:nvSpPr>
          <p:spPr bwMode="auto">
            <a:xfrm>
              <a:off x="0" y="3072"/>
              <a:ext cx="576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按功能类型将微指令分类，分别安排各类微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指令格式和字段编码，并设置区分标志。</a:t>
              </a:r>
              <a:endParaRPr lang="zh-CN" altLang="en-US" sz="28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28600" y="26035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3200" b="1">
                <a:latin typeface="Arial" pitchFamily="34" charset="0"/>
                <a:ea typeface="仿宋_GB2312" pitchFamily="49" charset="-122"/>
              </a:rPr>
              <a:t>2</a:t>
            </a:r>
            <a:r>
              <a:rPr kumimoji="0" lang="zh-CN" altLang="en-US" sz="3200" b="1">
                <a:latin typeface="Arial" pitchFamily="34" charset="0"/>
                <a:ea typeface="仿宋_GB2312" pitchFamily="49" charset="-122"/>
              </a:rPr>
              <a:t>、</a:t>
            </a:r>
            <a:r>
              <a:rPr kumimoji="0" lang="en-US" altLang="zh-CN" sz="3200" b="1">
                <a:latin typeface="Arial" pitchFamily="34" charset="0"/>
                <a:ea typeface="仿宋_GB2312" pitchFamily="49" charset="-122"/>
              </a:rPr>
              <a:t>CPU</a:t>
            </a:r>
            <a:r>
              <a:rPr kumimoji="0" lang="zh-CN" altLang="en-US" sz="3200" b="1">
                <a:latin typeface="Arial" pitchFamily="34" charset="0"/>
                <a:ea typeface="仿宋_GB2312" pitchFamily="49" charset="-122"/>
              </a:rPr>
              <a:t>的外部连接</a:t>
            </a:r>
          </a:p>
        </p:txBody>
      </p:sp>
      <p:pic>
        <p:nvPicPr>
          <p:cNvPr id="19460" name="Picture 8" descr="CPU的外部连接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00163"/>
            <a:ext cx="8497887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850" y="206375"/>
            <a:ext cx="6408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微程序</a:t>
            </a:r>
            <a:r>
              <a:rPr lang="zh-CN" altLang="en-US" sz="32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存储与微地址形成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43063"/>
            <a:ext cx="4208462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44450" y="857250"/>
            <a:ext cx="409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）存储的一般原则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143500" y="2286000"/>
            <a:ext cx="3211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Calibri" pitchFamily="34" charset="0"/>
              </a:rPr>
              <a:t>①</a:t>
            </a:r>
            <a:r>
              <a:rPr lang="zh-CN" altLang="en-US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Calibri" pitchFamily="34" charset="0"/>
              </a:rPr>
              <a:t>微指令</a:t>
            </a:r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Calibri" pitchFamily="34" charset="0"/>
              </a:rPr>
              <a:t>存储规整</a:t>
            </a: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5143500" y="2976563"/>
            <a:ext cx="2236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  <a:cs typeface="Calibri" pitchFamily="34" charset="0"/>
              </a:rPr>
              <a:t>②寻址方便</a:t>
            </a:r>
          </a:p>
        </p:txBody>
      </p:sp>
    </p:spTree>
    <p:extLst>
      <p:ext uri="{BB962C8B-B14F-4D97-AF65-F5344CB8AC3E}">
        <p14:creationId xmlns:p14="http://schemas.microsoft.com/office/powerpoint/2010/main" val="2437451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244" grpId="0"/>
      <p:bldP spid="10245" grpId="0"/>
      <p:bldP spid="10246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 txBox="1">
            <a:spLocks noChangeArrowheads="1"/>
          </p:cNvSpPr>
          <p:nvPr/>
        </p:nvSpPr>
        <p:spPr bwMode="auto">
          <a:xfrm>
            <a:off x="44450" y="142875"/>
            <a:ext cx="409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）微地址形成思路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14500"/>
            <a:ext cx="4208463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4786313" y="1500188"/>
            <a:ext cx="1620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微地址</a:t>
            </a:r>
            <a:r>
              <a:rPr lang="en-US" altLang="zh-CN" sz="32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=</a:t>
            </a:r>
            <a:endParaRPr lang="zh-CN" altLang="en-US" sz="3200" b="1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4786313" y="2190750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分区首地址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6643688" y="2214563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相对偏移量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4786313" y="300037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如何确定分区首地址？</a:t>
            </a:r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4786313" y="4476750"/>
            <a:ext cx="3776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如何确定去区内偏移？</a:t>
            </a:r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4786313" y="3619500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操作码，寻址方式等。</a:t>
            </a:r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4857750" y="504825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时序引导</a:t>
            </a:r>
          </a:p>
        </p:txBody>
      </p:sp>
      <p:sp>
        <p:nvSpPr>
          <p:cNvPr id="11275" name="TextBox 12"/>
          <p:cNvSpPr txBox="1">
            <a:spLocks noChangeArrowheads="1"/>
          </p:cNvSpPr>
          <p:nvPr/>
        </p:nvSpPr>
        <p:spPr bwMode="auto">
          <a:xfrm>
            <a:off x="4786313" y="5605463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由微指令功能段引导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4857750" y="5168900"/>
            <a:ext cx="1785938" cy="331788"/>
            <a:chOff x="4786314" y="5169230"/>
            <a:chExt cx="1785950" cy="331472"/>
          </a:xfrm>
        </p:grpSpPr>
        <p:cxnSp>
          <p:nvCxnSpPr>
            <p:cNvPr id="10255" name="直接连接符 16"/>
            <p:cNvCxnSpPr>
              <a:cxnSpLocks noChangeShapeType="1"/>
            </p:cNvCxnSpPr>
            <p:nvPr/>
          </p:nvCxnSpPr>
          <p:spPr bwMode="auto">
            <a:xfrm flipV="1">
              <a:off x="4801554" y="5169230"/>
              <a:ext cx="1770710" cy="331472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6" name="直接连接符 18"/>
            <p:cNvCxnSpPr>
              <a:cxnSpLocks noChangeShapeType="1"/>
            </p:cNvCxnSpPr>
            <p:nvPr/>
          </p:nvCxnSpPr>
          <p:spPr bwMode="auto">
            <a:xfrm>
              <a:off x="4786314" y="5214950"/>
              <a:ext cx="1692395" cy="23845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7" name="TextBox 22"/>
          <p:cNvSpPr txBox="1">
            <a:spLocks noChangeArrowheads="1"/>
          </p:cNvSpPr>
          <p:nvPr/>
        </p:nvSpPr>
        <p:spPr bwMode="auto">
          <a:xfrm>
            <a:off x="306388" y="844550"/>
            <a:ext cx="4303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如何形成微地址？？？</a:t>
            </a:r>
          </a:p>
        </p:txBody>
      </p:sp>
    </p:spTree>
    <p:extLst>
      <p:ext uri="{BB962C8B-B14F-4D97-AF65-F5344CB8AC3E}">
        <p14:creationId xmlns:p14="http://schemas.microsoft.com/office/powerpoint/2010/main" val="2335999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/>
      <p:bldP spid="11269" grpId="0"/>
      <p:bldP spid="11270" grpId="0"/>
      <p:bldP spid="11271" grpId="0"/>
      <p:bldP spid="11272" grpId="0"/>
      <p:bldP spid="11273" grpId="0"/>
      <p:bldP spid="11274" grpId="0"/>
      <p:bldP spid="11275" grpId="0"/>
      <p:bldP spid="11277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609600"/>
            <a:ext cx="9448800" cy="4943475"/>
            <a:chOff x="0" y="384"/>
            <a:chExt cx="5952" cy="3114"/>
          </a:xfrm>
        </p:grpSpPr>
        <p:sp>
          <p:nvSpPr>
            <p:cNvPr id="28675" name="Text Box 2"/>
            <p:cNvSpPr txBox="1">
              <a:spLocks noChangeArrowheads="1"/>
            </p:cNvSpPr>
            <p:nvPr/>
          </p:nvSpPr>
          <p:spPr bwMode="auto">
            <a:xfrm>
              <a:off x="0" y="1392"/>
              <a:ext cx="312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指令操作码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8676" name="Text Box 3"/>
            <p:cNvSpPr txBox="1">
              <a:spLocks noChangeArrowheads="1"/>
            </p:cNvSpPr>
            <p:nvPr/>
          </p:nvSpPr>
          <p:spPr bwMode="auto">
            <a:xfrm>
              <a:off x="0" y="864"/>
              <a:ext cx="489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微程序入口地址的形成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8677" name="Text Box 4"/>
            <p:cNvSpPr txBox="1">
              <a:spLocks noChangeArrowheads="1"/>
            </p:cNvSpPr>
            <p:nvPr/>
          </p:nvSpPr>
          <p:spPr bwMode="auto">
            <a:xfrm>
              <a:off x="0" y="384"/>
              <a:ext cx="36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三、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zh-CN" altLang="en-US" sz="2800" b="1">
                  <a:ea typeface="黑体" pitchFamily="49" charset="-122"/>
                </a:rPr>
                <a:t>微地址形成方式</a:t>
              </a:r>
            </a:p>
          </p:txBody>
        </p:sp>
        <p:sp>
          <p:nvSpPr>
            <p:cNvPr id="28678" name="Line 5"/>
            <p:cNvSpPr>
              <a:spLocks noChangeShapeType="1"/>
            </p:cNvSpPr>
            <p:nvPr/>
          </p:nvSpPr>
          <p:spPr bwMode="auto">
            <a:xfrm>
              <a:off x="1728" y="1536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2496" y="1392"/>
              <a:ext cx="326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微程序入口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1536" y="1152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功能转移</a:t>
              </a:r>
            </a:p>
          </p:txBody>
        </p:sp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0" y="1776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）一级功能转移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0" y="2148"/>
              <a:ext cx="595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各操作码的位置、位数固定，一次转换成功。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384" y="2592"/>
              <a:ext cx="427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入口地址 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=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页号，操作码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48" y="2835"/>
              <a:ext cx="3024" cy="663"/>
              <a:chOff x="2448" y="2835"/>
              <a:chExt cx="3024" cy="663"/>
            </a:xfrm>
          </p:grpSpPr>
          <p:sp>
            <p:nvSpPr>
              <p:cNvPr id="28685" name="Text Box 12"/>
              <p:cNvSpPr txBox="1">
                <a:spLocks noChangeArrowheads="1"/>
              </p:cNvSpPr>
              <p:nvPr/>
            </p:nvSpPr>
            <p:spPr bwMode="auto">
              <a:xfrm>
                <a:off x="2448" y="3168"/>
                <a:ext cx="302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ea typeface="黑体" pitchFamily="49" charset="-122"/>
                  </a:rPr>
                  <a:t>作为入口地址的低位部分</a:t>
                </a:r>
              </a:p>
            </p:txBody>
          </p:sp>
          <p:sp>
            <p:nvSpPr>
              <p:cNvPr id="28686" name="Line 13"/>
              <p:cNvSpPr>
                <a:spLocks noChangeShapeType="1"/>
              </p:cNvSpPr>
              <p:nvPr/>
            </p:nvSpPr>
            <p:spPr bwMode="auto">
              <a:xfrm>
                <a:off x="2565" y="2835"/>
                <a:ext cx="75" cy="38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28600" y="152400"/>
            <a:ext cx="8915400" cy="6400800"/>
            <a:chOff x="144" y="96"/>
            <a:chExt cx="5616" cy="4032"/>
          </a:xfrm>
        </p:grpSpPr>
        <p:sp>
          <p:nvSpPr>
            <p:cNvPr id="29699" name="Text Box 2"/>
            <p:cNvSpPr txBox="1">
              <a:spLocks noChangeArrowheads="1"/>
            </p:cNvSpPr>
            <p:nvPr/>
          </p:nvSpPr>
          <p:spPr bwMode="auto">
            <a:xfrm>
              <a:off x="144" y="144"/>
              <a:ext cx="86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9700" name="Text Box 3"/>
            <p:cNvSpPr txBox="1">
              <a:spLocks noChangeArrowheads="1"/>
            </p:cNvSpPr>
            <p:nvPr/>
          </p:nvSpPr>
          <p:spPr bwMode="auto">
            <a:xfrm>
              <a:off x="144" y="480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机器指令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49" charset="-122"/>
                </a:rPr>
                <a:t>1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" y="816"/>
              <a:ext cx="2208" cy="384"/>
              <a:chOff x="240" y="528"/>
              <a:chExt cx="2208" cy="384"/>
            </a:xfrm>
          </p:grpSpPr>
          <p:sp>
            <p:nvSpPr>
              <p:cNvPr id="29745" name="Text Box 5"/>
              <p:cNvSpPr txBox="1">
                <a:spLocks noChangeArrowheads="1"/>
              </p:cNvSpPr>
              <p:nvPr/>
            </p:nvSpPr>
            <p:spPr bwMode="auto">
              <a:xfrm>
                <a:off x="240" y="528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0F(8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29746" name="Line 6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7" name="Line 7"/>
              <p:cNvSpPr>
                <a:spLocks noChangeShapeType="1"/>
              </p:cNvSpPr>
              <p:nvPr/>
            </p:nvSpPr>
            <p:spPr bwMode="auto">
              <a:xfrm>
                <a:off x="1632" y="7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144" y="1296"/>
              <a:ext cx="326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=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0FH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504" y="96"/>
              <a:ext cx="1728" cy="4032"/>
              <a:chOff x="3504" y="96"/>
              <a:chExt cx="1728" cy="3792"/>
            </a:xfrm>
          </p:grpSpPr>
          <p:sp>
            <p:nvSpPr>
              <p:cNvPr id="29743" name="Rectangle 10"/>
              <p:cNvSpPr>
                <a:spLocks noChangeArrowheads="1"/>
              </p:cNvSpPr>
              <p:nvPr/>
            </p:nvSpPr>
            <p:spPr bwMode="auto">
              <a:xfrm>
                <a:off x="3504" y="384"/>
                <a:ext cx="1728" cy="3504"/>
              </a:xfrm>
              <a:prstGeom prst="rect">
                <a:avLst/>
              </a:prstGeom>
              <a:solidFill>
                <a:schemeClr val="folHlink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4" name="Text Box 11"/>
              <p:cNvSpPr txBox="1">
                <a:spLocks noChangeArrowheads="1"/>
              </p:cNvSpPr>
              <p:nvPr/>
            </p:nvSpPr>
            <p:spPr bwMode="auto">
              <a:xfrm>
                <a:off x="4080" y="96"/>
                <a:ext cx="57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</a:rPr>
                  <a:t>CM</a:t>
                </a:r>
              </a:p>
            </p:txBody>
          </p:sp>
        </p:grpSp>
        <p:sp>
          <p:nvSpPr>
            <p:cNvPr id="29704" name="Text Box 12"/>
            <p:cNvSpPr txBox="1">
              <a:spLocks noChangeArrowheads="1"/>
            </p:cNvSpPr>
            <p:nvPr/>
          </p:nvSpPr>
          <p:spPr bwMode="auto">
            <a:xfrm>
              <a:off x="144" y="1920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机器指令</a:t>
              </a:r>
              <a:r>
                <a:rPr lang="en-US" altLang="zh-CN" sz="2800" b="1">
                  <a:solidFill>
                    <a:schemeClr val="folHlink"/>
                  </a:solidFill>
                  <a:ea typeface="黑体" pitchFamily="49" charset="-122"/>
                </a:rPr>
                <a:t>2</a:t>
              </a: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44" y="2256"/>
              <a:ext cx="2208" cy="384"/>
              <a:chOff x="240" y="528"/>
              <a:chExt cx="2208" cy="384"/>
            </a:xfrm>
          </p:grpSpPr>
          <p:sp>
            <p:nvSpPr>
              <p:cNvPr id="29740" name="Text Box 14"/>
              <p:cNvSpPr txBox="1">
                <a:spLocks noChangeArrowheads="1"/>
              </p:cNvSpPr>
              <p:nvPr/>
            </p:nvSpPr>
            <p:spPr bwMode="auto">
              <a:xfrm>
                <a:off x="240" y="528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10(8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29741" name="Line 15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2" name="Line 16"/>
              <p:cNvSpPr>
                <a:spLocks noChangeShapeType="1"/>
              </p:cNvSpPr>
              <p:nvPr/>
            </p:nvSpPr>
            <p:spPr bwMode="auto">
              <a:xfrm>
                <a:off x="1632" y="7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06" name="Text Box 17"/>
            <p:cNvSpPr txBox="1">
              <a:spLocks noChangeArrowheads="1"/>
            </p:cNvSpPr>
            <p:nvPr/>
          </p:nvSpPr>
          <p:spPr bwMode="auto">
            <a:xfrm>
              <a:off x="144" y="2736"/>
              <a:ext cx="34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=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10H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29707" name="Text Box 18"/>
            <p:cNvSpPr txBox="1">
              <a:spLocks noChangeArrowheads="1"/>
            </p:cNvSpPr>
            <p:nvPr/>
          </p:nvSpPr>
          <p:spPr bwMode="auto">
            <a:xfrm>
              <a:off x="2880" y="81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000F</a:t>
              </a:r>
            </a:p>
          </p:txBody>
        </p:sp>
        <p:sp>
          <p:nvSpPr>
            <p:cNvPr id="29708" name="Rectangle 19"/>
            <p:cNvSpPr>
              <a:spLocks noChangeArrowheads="1"/>
            </p:cNvSpPr>
            <p:nvPr/>
          </p:nvSpPr>
          <p:spPr bwMode="auto">
            <a:xfrm>
              <a:off x="3504" y="864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Text Box 20"/>
            <p:cNvSpPr txBox="1">
              <a:spLocks noChangeArrowheads="1"/>
            </p:cNvSpPr>
            <p:nvPr/>
          </p:nvSpPr>
          <p:spPr bwMode="auto">
            <a:xfrm>
              <a:off x="2880" y="1075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0010</a:t>
              </a:r>
            </a:p>
          </p:txBody>
        </p:sp>
        <p:sp>
          <p:nvSpPr>
            <p:cNvPr id="29710" name="Rectangle 21"/>
            <p:cNvSpPr>
              <a:spLocks noChangeArrowheads="1"/>
            </p:cNvSpPr>
            <p:nvPr/>
          </p:nvSpPr>
          <p:spPr bwMode="auto">
            <a:xfrm>
              <a:off x="3504" y="1152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3456" y="864"/>
              <a:ext cx="1968" cy="288"/>
              <a:chOff x="3072" y="2784"/>
              <a:chExt cx="1968" cy="288"/>
            </a:xfrm>
          </p:grpSpPr>
          <p:sp>
            <p:nvSpPr>
              <p:cNvPr id="29738" name="Text Box 23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微地址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  <p:sp>
            <p:nvSpPr>
              <p:cNvPr id="29739" name="Line 24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2" name="Rectangle 25"/>
            <p:cNvSpPr>
              <a:spLocks noChangeArrowheads="1"/>
            </p:cNvSpPr>
            <p:nvPr/>
          </p:nvSpPr>
          <p:spPr bwMode="auto">
            <a:xfrm>
              <a:off x="3504" y="2208"/>
              <a:ext cx="1728" cy="76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Text Box 26"/>
            <p:cNvSpPr txBox="1">
              <a:spLocks noChangeArrowheads="1"/>
            </p:cNvSpPr>
            <p:nvPr/>
          </p:nvSpPr>
          <p:spPr bwMode="auto">
            <a:xfrm>
              <a:off x="2640" y="2112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9714" name="Text Box 27"/>
            <p:cNvSpPr txBox="1">
              <a:spLocks noChangeArrowheads="1"/>
            </p:cNvSpPr>
            <p:nvPr/>
          </p:nvSpPr>
          <p:spPr bwMode="auto">
            <a:xfrm>
              <a:off x="3840" y="2400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微程序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456" y="1152"/>
              <a:ext cx="1968" cy="288"/>
              <a:chOff x="3072" y="2784"/>
              <a:chExt cx="1968" cy="288"/>
            </a:xfrm>
          </p:grpSpPr>
          <p:sp>
            <p:nvSpPr>
              <p:cNvPr id="29736" name="Text Box 29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微地址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</a:p>
            </p:txBody>
          </p:sp>
          <p:sp>
            <p:nvSpPr>
              <p:cNvPr id="29737" name="Line 30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6" name="Text Box 31"/>
            <p:cNvSpPr txBox="1">
              <a:spLocks noChangeArrowheads="1"/>
            </p:cNvSpPr>
            <p:nvPr/>
          </p:nvSpPr>
          <p:spPr bwMode="auto">
            <a:xfrm>
              <a:off x="2592" y="3168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9717" name="Rectangle 32"/>
            <p:cNvSpPr>
              <a:spLocks noChangeArrowheads="1"/>
            </p:cNvSpPr>
            <p:nvPr/>
          </p:nvSpPr>
          <p:spPr bwMode="auto">
            <a:xfrm>
              <a:off x="3504" y="3264"/>
              <a:ext cx="1728" cy="624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Text Box 33"/>
            <p:cNvSpPr txBox="1">
              <a:spLocks noChangeArrowheads="1"/>
            </p:cNvSpPr>
            <p:nvPr/>
          </p:nvSpPr>
          <p:spPr bwMode="auto">
            <a:xfrm>
              <a:off x="3840" y="3360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微程序</a:t>
              </a:r>
              <a:r>
                <a:rPr lang="en-US" altLang="zh-CN" sz="3200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5232" y="1008"/>
              <a:ext cx="192" cy="1248"/>
              <a:chOff x="5280" y="1008"/>
              <a:chExt cx="192" cy="1248"/>
            </a:xfrm>
          </p:grpSpPr>
          <p:sp>
            <p:nvSpPr>
              <p:cNvPr id="29731" name="Line 35"/>
              <p:cNvSpPr>
                <a:spLocks noChangeShapeType="1"/>
              </p:cNvSpPr>
              <p:nvPr/>
            </p:nvSpPr>
            <p:spPr bwMode="auto">
              <a:xfrm>
                <a:off x="5280" y="1008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2" name="Line 36"/>
              <p:cNvSpPr>
                <a:spLocks noChangeShapeType="1"/>
              </p:cNvSpPr>
              <p:nvPr/>
            </p:nvSpPr>
            <p:spPr bwMode="auto">
              <a:xfrm>
                <a:off x="5424" y="1296"/>
                <a:ext cx="48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3" name="Line 37"/>
              <p:cNvSpPr>
                <a:spLocks noChangeShapeType="1"/>
              </p:cNvSpPr>
              <p:nvPr/>
            </p:nvSpPr>
            <p:spPr bwMode="auto">
              <a:xfrm>
                <a:off x="5472" y="153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4" name="Line 38"/>
              <p:cNvSpPr>
                <a:spLocks noChangeShapeType="1"/>
              </p:cNvSpPr>
              <p:nvPr/>
            </p:nvSpPr>
            <p:spPr bwMode="auto">
              <a:xfrm flipH="1">
                <a:off x="5424" y="1824"/>
                <a:ext cx="48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5" name="Line 39"/>
              <p:cNvSpPr>
                <a:spLocks noChangeShapeType="1"/>
              </p:cNvSpPr>
              <p:nvPr/>
            </p:nvSpPr>
            <p:spPr bwMode="auto">
              <a:xfrm flipH="1">
                <a:off x="5280" y="2112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0" name="Text Box 40"/>
            <p:cNvSpPr txBox="1">
              <a:spLocks noChangeArrowheads="1"/>
            </p:cNvSpPr>
            <p:nvPr/>
          </p:nvSpPr>
          <p:spPr bwMode="auto">
            <a:xfrm>
              <a:off x="5414" y="1104"/>
              <a:ext cx="34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</a:t>
              </a:r>
              <a:r>
                <a:rPr lang="zh-CN" altLang="en-US" b="1"/>
                <a:t>功能转移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5232" y="1296"/>
              <a:ext cx="192" cy="2064"/>
              <a:chOff x="5760" y="1776"/>
              <a:chExt cx="192" cy="2064"/>
            </a:xfrm>
          </p:grpSpPr>
          <p:sp>
            <p:nvSpPr>
              <p:cNvPr id="29725" name="Line 42"/>
              <p:cNvSpPr>
                <a:spLocks noChangeShapeType="1"/>
              </p:cNvSpPr>
              <p:nvPr/>
            </p:nvSpPr>
            <p:spPr bwMode="auto">
              <a:xfrm>
                <a:off x="5760" y="1776"/>
                <a:ext cx="144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43"/>
              <p:cNvGrpSpPr>
                <a:grpSpLocks/>
              </p:cNvGrpSpPr>
              <p:nvPr/>
            </p:nvGrpSpPr>
            <p:grpSpPr bwMode="auto">
              <a:xfrm>
                <a:off x="5904" y="2112"/>
                <a:ext cx="48" cy="1584"/>
                <a:chOff x="5376" y="1632"/>
                <a:chExt cx="48" cy="1584"/>
              </a:xfrm>
            </p:grpSpPr>
            <p:sp>
              <p:nvSpPr>
                <p:cNvPr id="29728" name="Line 44"/>
                <p:cNvSpPr>
                  <a:spLocks noChangeShapeType="1"/>
                </p:cNvSpPr>
                <p:nvPr/>
              </p:nvSpPr>
              <p:spPr bwMode="auto">
                <a:xfrm>
                  <a:off x="5376" y="1632"/>
                  <a:ext cx="48" cy="240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9" name="Line 45"/>
                <p:cNvSpPr>
                  <a:spLocks noChangeShapeType="1"/>
                </p:cNvSpPr>
                <p:nvPr/>
              </p:nvSpPr>
              <p:spPr bwMode="auto">
                <a:xfrm>
                  <a:off x="5424" y="1872"/>
                  <a:ext cx="0" cy="1056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0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376" y="2928"/>
                  <a:ext cx="48" cy="288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727" name="Line 47"/>
              <p:cNvSpPr>
                <a:spLocks noChangeShapeType="1"/>
              </p:cNvSpPr>
              <p:nvPr/>
            </p:nvSpPr>
            <p:spPr bwMode="auto">
              <a:xfrm flipH="1">
                <a:off x="5760" y="3696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2" name="Text Box 48"/>
            <p:cNvSpPr txBox="1">
              <a:spLocks noChangeArrowheads="1"/>
            </p:cNvSpPr>
            <p:nvPr/>
          </p:nvSpPr>
          <p:spPr bwMode="auto">
            <a:xfrm>
              <a:off x="5414" y="2208"/>
              <a:ext cx="34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  </a:t>
              </a:r>
              <a:r>
                <a:rPr lang="zh-CN" altLang="en-US" b="1">
                  <a:solidFill>
                    <a:schemeClr val="folHlink"/>
                  </a:solidFill>
                </a:rPr>
                <a:t>功能转移</a:t>
              </a:r>
            </a:p>
          </p:txBody>
        </p:sp>
        <p:sp>
          <p:nvSpPr>
            <p:cNvPr id="29723" name="Line 49"/>
            <p:cNvSpPr>
              <a:spLocks noChangeShapeType="1"/>
            </p:cNvSpPr>
            <p:nvPr/>
          </p:nvSpPr>
          <p:spPr bwMode="auto">
            <a:xfrm>
              <a:off x="1680" y="1584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Text Box 50"/>
            <p:cNvSpPr txBox="1">
              <a:spLocks noChangeArrowheads="1"/>
            </p:cNvSpPr>
            <p:nvPr/>
          </p:nvSpPr>
          <p:spPr bwMode="auto">
            <a:xfrm>
              <a:off x="1824" y="1632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0" y="228600"/>
            <a:ext cx="8429625" cy="5891213"/>
            <a:chOff x="0" y="144"/>
            <a:chExt cx="5310" cy="3711"/>
          </a:xfrm>
        </p:grpSpPr>
        <p:sp>
          <p:nvSpPr>
            <p:cNvPr id="30723" name="Text Box 2"/>
            <p:cNvSpPr txBox="1">
              <a:spLocks noChangeArrowheads="1"/>
            </p:cNvSpPr>
            <p:nvPr/>
          </p:nvSpPr>
          <p:spPr bwMode="auto">
            <a:xfrm>
              <a:off x="0" y="144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）二级功能转移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724" name="Text Box 3"/>
            <p:cNvSpPr txBox="1">
              <a:spLocks noChangeArrowheads="1"/>
            </p:cNvSpPr>
            <p:nvPr/>
          </p:nvSpPr>
          <p:spPr bwMode="auto">
            <a:xfrm>
              <a:off x="0" y="517"/>
              <a:ext cx="531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各类指令操作码的位置、位数不固定，需两次转换。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25" name="Text Box 4"/>
            <p:cNvSpPr txBox="1">
              <a:spLocks noChangeArrowheads="1"/>
            </p:cNvSpPr>
            <p:nvPr/>
          </p:nvSpPr>
          <p:spPr bwMode="auto">
            <a:xfrm>
              <a:off x="336" y="1296"/>
              <a:ext cx="235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分类转：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26" name="AutoShape 6"/>
            <p:cNvSpPr>
              <a:spLocks/>
            </p:cNvSpPr>
            <p:nvPr/>
          </p:nvSpPr>
          <p:spPr bwMode="auto">
            <a:xfrm>
              <a:off x="144" y="1344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488" y="1200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指令类型标志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584" y="148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3216" y="1296"/>
              <a:ext cx="173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区分指令类型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336" y="1824"/>
              <a:ext cx="25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功能转：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488" y="1695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指令操作码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1584" y="2016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216" y="1812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区分操作类型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0" y="2304"/>
              <a:ext cx="4500" cy="1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某指令系统：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双操作数指令的操作码占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位，其中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高两位为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，即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双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操作数指令类型标志；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单操作数指令的操作码占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6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位，其中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高两位为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，即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单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操作数指令类型标志。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28600" y="0"/>
            <a:ext cx="8915400" cy="6400800"/>
            <a:chOff x="144" y="0"/>
            <a:chExt cx="5616" cy="4032"/>
          </a:xfrm>
        </p:grpSpPr>
        <p:sp>
          <p:nvSpPr>
            <p:cNvPr id="31747" name="Text Box 2"/>
            <p:cNvSpPr txBox="1">
              <a:spLocks noChangeArrowheads="1"/>
            </p:cNvSpPr>
            <p:nvPr/>
          </p:nvSpPr>
          <p:spPr bwMode="auto">
            <a:xfrm>
              <a:off x="144" y="67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加法指令</a:t>
              </a:r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44" y="336"/>
              <a:ext cx="2208" cy="384"/>
              <a:chOff x="240" y="528"/>
              <a:chExt cx="2208" cy="384"/>
            </a:xfrm>
          </p:grpSpPr>
          <p:sp>
            <p:nvSpPr>
              <p:cNvPr id="31819" name="Text Box 4"/>
              <p:cNvSpPr txBox="1">
                <a:spLocks noChangeArrowheads="1"/>
              </p:cNvSpPr>
              <p:nvPr/>
            </p:nvSpPr>
            <p:spPr bwMode="auto">
              <a:xfrm>
                <a:off x="240" y="528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00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01(4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31820" name="Line 5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21" name="Line 6"/>
              <p:cNvSpPr>
                <a:spLocks noChangeShapeType="1"/>
              </p:cNvSpPr>
              <p:nvPr/>
            </p:nvSpPr>
            <p:spPr bwMode="auto">
              <a:xfrm>
                <a:off x="1632" y="7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504" y="0"/>
              <a:ext cx="1728" cy="4032"/>
              <a:chOff x="3504" y="96"/>
              <a:chExt cx="1728" cy="3792"/>
            </a:xfrm>
          </p:grpSpPr>
          <p:sp>
            <p:nvSpPr>
              <p:cNvPr id="31817" name="Rectangle 8"/>
              <p:cNvSpPr>
                <a:spLocks noChangeArrowheads="1"/>
              </p:cNvSpPr>
              <p:nvPr/>
            </p:nvSpPr>
            <p:spPr bwMode="auto">
              <a:xfrm>
                <a:off x="3504" y="384"/>
                <a:ext cx="1728" cy="3504"/>
              </a:xfrm>
              <a:prstGeom prst="rect">
                <a:avLst/>
              </a:prstGeom>
              <a:solidFill>
                <a:schemeClr val="folHlink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8" name="Text Box 9"/>
              <p:cNvSpPr txBox="1">
                <a:spLocks noChangeArrowheads="1"/>
              </p:cNvSpPr>
              <p:nvPr/>
            </p:nvSpPr>
            <p:spPr bwMode="auto">
              <a:xfrm>
                <a:off x="4080" y="96"/>
                <a:ext cx="57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folHlink"/>
                    </a:solidFill>
                  </a:rPr>
                  <a:t>CM</a:t>
                </a:r>
              </a:p>
            </p:txBody>
          </p:sp>
        </p:grpSp>
        <p:sp>
          <p:nvSpPr>
            <p:cNvPr id="31750" name="Text Box 10"/>
            <p:cNvSpPr txBox="1">
              <a:spLocks noChangeArrowheads="1"/>
            </p:cNvSpPr>
            <p:nvPr/>
          </p:nvSpPr>
          <p:spPr bwMode="auto">
            <a:xfrm>
              <a:off x="192" y="864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减法指令</a:t>
              </a:r>
            </a:p>
          </p:txBody>
        </p: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44" y="1152"/>
              <a:ext cx="2208" cy="384"/>
              <a:chOff x="240" y="528"/>
              <a:chExt cx="2208" cy="384"/>
            </a:xfrm>
          </p:grpSpPr>
          <p:sp>
            <p:nvSpPr>
              <p:cNvPr id="31814" name="Text Box 12"/>
              <p:cNvSpPr txBox="1">
                <a:spLocks noChangeArrowheads="1"/>
              </p:cNvSpPr>
              <p:nvPr/>
            </p:nvSpPr>
            <p:spPr bwMode="auto">
              <a:xfrm>
                <a:off x="240" y="528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00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10(4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31815" name="Line 13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16" name="Line 14"/>
              <p:cNvSpPr>
                <a:spLocks noChangeShapeType="1"/>
              </p:cNvSpPr>
              <p:nvPr/>
            </p:nvSpPr>
            <p:spPr bwMode="auto">
              <a:xfrm>
                <a:off x="1632" y="7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2" name="Rectangle 15"/>
            <p:cNvSpPr>
              <a:spLocks noChangeArrowheads="1"/>
            </p:cNvSpPr>
            <p:nvPr/>
          </p:nvSpPr>
          <p:spPr bwMode="auto">
            <a:xfrm>
              <a:off x="3504" y="576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Rectangle 16"/>
            <p:cNvSpPr>
              <a:spLocks noChangeArrowheads="1"/>
            </p:cNvSpPr>
            <p:nvPr/>
          </p:nvSpPr>
          <p:spPr bwMode="auto">
            <a:xfrm>
              <a:off x="3504" y="1152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504" y="576"/>
              <a:ext cx="1968" cy="288"/>
              <a:chOff x="3072" y="2784"/>
              <a:chExt cx="1968" cy="288"/>
            </a:xfrm>
          </p:grpSpPr>
          <p:sp>
            <p:nvSpPr>
              <p:cNvPr id="31812" name="Text Box 18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 100000</a:t>
                </a:r>
              </a:p>
            </p:txBody>
          </p:sp>
          <p:sp>
            <p:nvSpPr>
              <p:cNvPr id="31813" name="Line 19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5" name="Rectangle 20"/>
            <p:cNvSpPr>
              <a:spLocks noChangeArrowheads="1"/>
            </p:cNvSpPr>
            <p:nvPr/>
          </p:nvSpPr>
          <p:spPr bwMode="auto">
            <a:xfrm>
              <a:off x="3504" y="2544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Text Box 21"/>
            <p:cNvSpPr txBox="1">
              <a:spLocks noChangeArrowheads="1"/>
            </p:cNvSpPr>
            <p:nvPr/>
          </p:nvSpPr>
          <p:spPr bwMode="auto">
            <a:xfrm>
              <a:off x="2256" y="2496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100000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456" y="1152"/>
              <a:ext cx="1968" cy="288"/>
              <a:chOff x="3072" y="2784"/>
              <a:chExt cx="1968" cy="288"/>
            </a:xfrm>
          </p:grpSpPr>
          <p:sp>
            <p:nvSpPr>
              <p:cNvPr id="31810" name="Text Box 23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 1000</a:t>
                </a:r>
              </a:p>
            </p:txBody>
          </p:sp>
          <p:sp>
            <p:nvSpPr>
              <p:cNvPr id="31811" name="Line 24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58" name="Rectangle 25"/>
            <p:cNvSpPr>
              <a:spLocks noChangeArrowheads="1"/>
            </p:cNvSpPr>
            <p:nvPr/>
          </p:nvSpPr>
          <p:spPr bwMode="auto">
            <a:xfrm>
              <a:off x="3504" y="3408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5232" y="816"/>
              <a:ext cx="192" cy="1728"/>
              <a:chOff x="6000" y="912"/>
              <a:chExt cx="192" cy="1728"/>
            </a:xfrm>
          </p:grpSpPr>
          <p:sp>
            <p:nvSpPr>
              <p:cNvPr id="31805" name="Line 27"/>
              <p:cNvSpPr>
                <a:spLocks noChangeShapeType="1"/>
              </p:cNvSpPr>
              <p:nvPr/>
            </p:nvSpPr>
            <p:spPr bwMode="auto">
              <a:xfrm>
                <a:off x="6000" y="912"/>
                <a:ext cx="144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6" name="Line 28"/>
              <p:cNvSpPr>
                <a:spLocks noChangeShapeType="1"/>
              </p:cNvSpPr>
              <p:nvPr/>
            </p:nvSpPr>
            <p:spPr bwMode="auto">
              <a:xfrm>
                <a:off x="6144" y="1200"/>
                <a:ext cx="48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7" name="Line 29"/>
              <p:cNvSpPr>
                <a:spLocks noChangeShapeType="1"/>
              </p:cNvSpPr>
              <p:nvPr/>
            </p:nvSpPr>
            <p:spPr bwMode="auto">
              <a:xfrm>
                <a:off x="6192" y="1440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8" name="Line 30"/>
              <p:cNvSpPr>
                <a:spLocks noChangeShapeType="1"/>
              </p:cNvSpPr>
              <p:nvPr/>
            </p:nvSpPr>
            <p:spPr bwMode="auto">
              <a:xfrm flipH="1">
                <a:off x="6144" y="2160"/>
                <a:ext cx="48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9" name="Line 31"/>
              <p:cNvSpPr>
                <a:spLocks noChangeShapeType="1"/>
              </p:cNvSpPr>
              <p:nvPr/>
            </p:nvSpPr>
            <p:spPr bwMode="auto">
              <a:xfrm flipH="1">
                <a:off x="6000" y="2496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0" name="Text Box 32"/>
            <p:cNvSpPr txBox="1">
              <a:spLocks noChangeArrowheads="1"/>
            </p:cNvSpPr>
            <p:nvPr/>
          </p:nvSpPr>
          <p:spPr bwMode="auto">
            <a:xfrm>
              <a:off x="5414" y="960"/>
              <a:ext cx="34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</a:t>
              </a:r>
              <a:r>
                <a:rPr lang="zh-CN" altLang="en-US" b="1"/>
                <a:t>功能转移</a:t>
              </a:r>
            </a:p>
          </p:txBody>
        </p: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5232" y="1392"/>
              <a:ext cx="192" cy="2064"/>
              <a:chOff x="5760" y="1776"/>
              <a:chExt cx="192" cy="2064"/>
            </a:xfrm>
          </p:grpSpPr>
          <p:sp>
            <p:nvSpPr>
              <p:cNvPr id="31799" name="Line 34"/>
              <p:cNvSpPr>
                <a:spLocks noChangeShapeType="1"/>
              </p:cNvSpPr>
              <p:nvPr/>
            </p:nvSpPr>
            <p:spPr bwMode="auto">
              <a:xfrm>
                <a:off x="5760" y="1776"/>
                <a:ext cx="144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35"/>
              <p:cNvGrpSpPr>
                <a:grpSpLocks/>
              </p:cNvGrpSpPr>
              <p:nvPr/>
            </p:nvGrpSpPr>
            <p:grpSpPr bwMode="auto">
              <a:xfrm>
                <a:off x="5904" y="2112"/>
                <a:ext cx="48" cy="1584"/>
                <a:chOff x="5376" y="1632"/>
                <a:chExt cx="48" cy="1584"/>
              </a:xfrm>
            </p:grpSpPr>
            <p:sp>
              <p:nvSpPr>
                <p:cNvPr id="31802" name="Line 36"/>
                <p:cNvSpPr>
                  <a:spLocks noChangeShapeType="1"/>
                </p:cNvSpPr>
                <p:nvPr/>
              </p:nvSpPr>
              <p:spPr bwMode="auto">
                <a:xfrm>
                  <a:off x="5376" y="1632"/>
                  <a:ext cx="48" cy="240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3" name="Line 37"/>
                <p:cNvSpPr>
                  <a:spLocks noChangeShapeType="1"/>
                </p:cNvSpPr>
                <p:nvPr/>
              </p:nvSpPr>
              <p:spPr bwMode="auto">
                <a:xfrm>
                  <a:off x="5424" y="1872"/>
                  <a:ext cx="0" cy="1056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04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5376" y="2928"/>
                  <a:ext cx="48" cy="288"/>
                </a:xfrm>
                <a:prstGeom prst="line">
                  <a:avLst/>
                </a:prstGeom>
                <a:noFill/>
                <a:ln w="12700" cap="sq">
                  <a:solidFill>
                    <a:schemeClr val="folHlink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01" name="Line 39"/>
              <p:cNvSpPr>
                <a:spLocks noChangeShapeType="1"/>
              </p:cNvSpPr>
              <p:nvPr/>
            </p:nvSpPr>
            <p:spPr bwMode="auto">
              <a:xfrm flipH="1">
                <a:off x="5760" y="3696"/>
                <a:ext cx="144" cy="144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2" name="Text Box 40"/>
            <p:cNvSpPr txBox="1">
              <a:spLocks noChangeArrowheads="1"/>
            </p:cNvSpPr>
            <p:nvPr/>
          </p:nvSpPr>
          <p:spPr bwMode="auto">
            <a:xfrm>
              <a:off x="5414" y="2208"/>
              <a:ext cx="34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  </a:t>
              </a:r>
              <a:r>
                <a:rPr lang="zh-CN" altLang="en-US" b="1">
                  <a:solidFill>
                    <a:schemeClr val="folHlink"/>
                  </a:solidFill>
                </a:rPr>
                <a:t>功能转移</a:t>
              </a:r>
            </a:p>
          </p:txBody>
        </p:sp>
        <p:sp>
          <p:nvSpPr>
            <p:cNvPr id="31763" name="Line 41"/>
            <p:cNvSpPr>
              <a:spLocks noChangeShapeType="1"/>
            </p:cNvSpPr>
            <p:nvPr/>
          </p:nvSpPr>
          <p:spPr bwMode="auto">
            <a:xfrm>
              <a:off x="384" y="672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Text Box 42"/>
            <p:cNvSpPr txBox="1">
              <a:spLocks noChangeArrowheads="1"/>
            </p:cNvSpPr>
            <p:nvPr/>
          </p:nvSpPr>
          <p:spPr bwMode="auto">
            <a:xfrm>
              <a:off x="192" y="1680"/>
              <a:ext cx="18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求补指令</a:t>
              </a:r>
            </a:p>
          </p:txBody>
        </p: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44" y="1968"/>
              <a:ext cx="2208" cy="384"/>
              <a:chOff x="192" y="2592"/>
              <a:chExt cx="2208" cy="384"/>
            </a:xfrm>
          </p:grpSpPr>
          <p:sp>
            <p:nvSpPr>
              <p:cNvPr id="31796" name="Text Box 44"/>
              <p:cNvSpPr txBox="1">
                <a:spLocks noChangeArrowheads="1"/>
              </p:cNvSpPr>
              <p:nvPr/>
            </p:nvSpPr>
            <p:spPr bwMode="auto">
              <a:xfrm>
                <a:off x="192" y="2592"/>
                <a:ext cx="2208" cy="383"/>
              </a:xfrm>
              <a:prstGeom prst="rect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01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1100(6</a:t>
                </a:r>
                <a:r>
                  <a:rPr lang="zh-CN" altLang="en-US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)   </a:t>
                </a:r>
              </a:p>
            </p:txBody>
          </p:sp>
          <p:sp>
            <p:nvSpPr>
              <p:cNvPr id="31797" name="Line 45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0" cy="38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8" name="Line 46"/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66" name="Text Box 47"/>
            <p:cNvSpPr txBox="1">
              <a:spLocks noChangeArrowheads="1"/>
            </p:cNvSpPr>
            <p:nvPr/>
          </p:nvSpPr>
          <p:spPr bwMode="auto">
            <a:xfrm>
              <a:off x="4560" y="0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(1K)</a:t>
              </a:r>
            </a:p>
          </p:txBody>
        </p:sp>
        <p:sp>
          <p:nvSpPr>
            <p:cNvPr id="31767" name="Line 48"/>
            <p:cNvSpPr>
              <a:spLocks noChangeShapeType="1"/>
            </p:cNvSpPr>
            <p:nvPr/>
          </p:nvSpPr>
          <p:spPr bwMode="auto">
            <a:xfrm>
              <a:off x="336" y="1488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49"/>
            <p:cNvSpPr>
              <a:spLocks noChangeShapeType="1"/>
            </p:cNvSpPr>
            <p:nvPr/>
          </p:nvSpPr>
          <p:spPr bwMode="auto">
            <a:xfrm flipV="1">
              <a:off x="576" y="816"/>
              <a:ext cx="19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50"/>
            <p:cNvSpPr>
              <a:spLocks noChangeShapeType="1"/>
            </p:cNvSpPr>
            <p:nvPr/>
          </p:nvSpPr>
          <p:spPr bwMode="auto">
            <a:xfrm>
              <a:off x="528" y="1632"/>
              <a:ext cx="18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51"/>
            <p:cNvSpPr>
              <a:spLocks noChangeShapeType="1"/>
            </p:cNvSpPr>
            <p:nvPr/>
          </p:nvSpPr>
          <p:spPr bwMode="auto">
            <a:xfrm flipV="1">
              <a:off x="2448" y="720"/>
              <a:ext cx="1056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52"/>
            <p:cNvSpPr>
              <a:spLocks noChangeShapeType="1"/>
            </p:cNvSpPr>
            <p:nvPr/>
          </p:nvSpPr>
          <p:spPr bwMode="auto">
            <a:xfrm flipV="1">
              <a:off x="2352" y="816"/>
              <a:ext cx="1104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Text Box 53"/>
            <p:cNvSpPr txBox="1">
              <a:spLocks noChangeArrowheads="1"/>
            </p:cNvSpPr>
            <p:nvPr/>
          </p:nvSpPr>
          <p:spPr bwMode="auto">
            <a:xfrm>
              <a:off x="2256" y="768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分类转移</a:t>
              </a:r>
            </a:p>
          </p:txBody>
        </p:sp>
        <p:sp>
          <p:nvSpPr>
            <p:cNvPr id="31773" name="Text Box 54"/>
            <p:cNvSpPr txBox="1">
              <a:spLocks noChangeArrowheads="1"/>
            </p:cNvSpPr>
            <p:nvPr/>
          </p:nvSpPr>
          <p:spPr bwMode="auto">
            <a:xfrm>
              <a:off x="3840" y="288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给定入口高</a:t>
              </a:r>
              <a:r>
                <a:rPr lang="en-US" altLang="zh-CN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6</a:t>
              </a:r>
              <a:r>
                <a:rPr lang="zh-CN" altLang="en-US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位</a:t>
              </a:r>
              <a:endPara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774" name="Line 55"/>
            <p:cNvSpPr>
              <a:spLocks noChangeShapeType="1"/>
            </p:cNvSpPr>
            <p:nvPr/>
          </p:nvSpPr>
          <p:spPr bwMode="auto">
            <a:xfrm flipH="1" flipV="1">
              <a:off x="4416" y="528"/>
              <a:ext cx="144" cy="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Text Box 56"/>
            <p:cNvSpPr txBox="1">
              <a:spLocks noChangeArrowheads="1"/>
            </p:cNvSpPr>
            <p:nvPr/>
          </p:nvSpPr>
          <p:spPr bwMode="auto">
            <a:xfrm>
              <a:off x="2256" y="2784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100000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0010</a:t>
              </a:r>
            </a:p>
          </p:txBody>
        </p:sp>
        <p:sp>
          <p:nvSpPr>
            <p:cNvPr id="31776" name="Rectangle 57"/>
            <p:cNvSpPr>
              <a:spLocks noChangeArrowheads="1"/>
            </p:cNvSpPr>
            <p:nvPr/>
          </p:nvSpPr>
          <p:spPr bwMode="auto">
            <a:xfrm>
              <a:off x="3504" y="2832"/>
              <a:ext cx="1728" cy="28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58"/>
            <p:cNvGrpSpPr>
              <a:grpSpLocks/>
            </p:cNvGrpSpPr>
            <p:nvPr/>
          </p:nvGrpSpPr>
          <p:grpSpPr bwMode="auto">
            <a:xfrm>
              <a:off x="3504" y="2544"/>
              <a:ext cx="1968" cy="288"/>
              <a:chOff x="3072" y="2784"/>
              <a:chExt cx="1968" cy="288"/>
            </a:xfrm>
          </p:grpSpPr>
          <p:sp>
            <p:nvSpPr>
              <p:cNvPr id="31794" name="Text Box 59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加法地址</a:t>
                </a:r>
              </a:p>
            </p:txBody>
          </p:sp>
          <p:sp>
            <p:nvSpPr>
              <p:cNvPr id="31795" name="Line 60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61"/>
            <p:cNvGrpSpPr>
              <a:grpSpLocks/>
            </p:cNvGrpSpPr>
            <p:nvPr/>
          </p:nvGrpSpPr>
          <p:grpSpPr bwMode="auto">
            <a:xfrm>
              <a:off x="3504" y="2832"/>
              <a:ext cx="1968" cy="288"/>
              <a:chOff x="3072" y="2784"/>
              <a:chExt cx="1968" cy="288"/>
            </a:xfrm>
          </p:grpSpPr>
          <p:sp>
            <p:nvSpPr>
              <p:cNvPr id="31792" name="Text Box 62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减法地址</a:t>
                </a:r>
              </a:p>
            </p:txBody>
          </p:sp>
          <p:sp>
            <p:nvSpPr>
              <p:cNvPr id="31793" name="Line 63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79" name="Line 64"/>
            <p:cNvSpPr>
              <a:spLocks noChangeShapeType="1"/>
            </p:cNvSpPr>
            <p:nvPr/>
          </p:nvSpPr>
          <p:spPr bwMode="auto">
            <a:xfrm flipH="1" flipV="1">
              <a:off x="288" y="225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65"/>
            <p:cNvSpPr>
              <a:spLocks noChangeShapeType="1"/>
            </p:cNvSpPr>
            <p:nvPr/>
          </p:nvSpPr>
          <p:spPr bwMode="auto">
            <a:xfrm flipV="1">
              <a:off x="576" y="2448"/>
              <a:ext cx="1872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66"/>
            <p:cNvSpPr>
              <a:spLocks noChangeShapeType="1"/>
            </p:cNvSpPr>
            <p:nvPr/>
          </p:nvSpPr>
          <p:spPr bwMode="auto">
            <a:xfrm flipV="1">
              <a:off x="2448" y="1200"/>
              <a:ext cx="1056" cy="12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Text Box 67"/>
            <p:cNvSpPr txBox="1">
              <a:spLocks noChangeArrowheads="1"/>
            </p:cNvSpPr>
            <p:nvPr/>
          </p:nvSpPr>
          <p:spPr bwMode="auto">
            <a:xfrm>
              <a:off x="2256" y="1584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分类转移</a:t>
              </a:r>
            </a:p>
          </p:txBody>
        </p:sp>
        <p:sp>
          <p:nvSpPr>
            <p:cNvPr id="31783" name="Text Box 68"/>
            <p:cNvSpPr txBox="1">
              <a:spLocks noChangeArrowheads="1"/>
            </p:cNvSpPr>
            <p:nvPr/>
          </p:nvSpPr>
          <p:spPr bwMode="auto">
            <a:xfrm>
              <a:off x="3840" y="864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给定入口高</a:t>
              </a:r>
              <a:r>
                <a:rPr lang="en-US" altLang="zh-CN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b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位</a:t>
              </a:r>
              <a:endPara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784" name="Line 69"/>
            <p:cNvSpPr>
              <a:spLocks noChangeShapeType="1"/>
            </p:cNvSpPr>
            <p:nvPr/>
          </p:nvSpPr>
          <p:spPr bwMode="auto">
            <a:xfrm flipH="1" flipV="1">
              <a:off x="4368" y="1104"/>
              <a:ext cx="144" cy="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Text Box 70"/>
            <p:cNvSpPr txBox="1">
              <a:spLocks noChangeArrowheads="1"/>
            </p:cNvSpPr>
            <p:nvPr/>
          </p:nvSpPr>
          <p:spPr bwMode="auto">
            <a:xfrm>
              <a:off x="2256" y="3360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1000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011100</a:t>
              </a:r>
            </a:p>
          </p:txBody>
        </p:sp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3504" y="3408"/>
              <a:ext cx="1968" cy="288"/>
              <a:chOff x="3072" y="2784"/>
              <a:chExt cx="1968" cy="288"/>
            </a:xfrm>
          </p:grpSpPr>
          <p:sp>
            <p:nvSpPr>
              <p:cNvPr id="31790" name="Text Box 72"/>
              <p:cNvSpPr txBox="1">
                <a:spLocks noChangeArrowheads="1"/>
              </p:cNvSpPr>
              <p:nvPr/>
            </p:nvSpPr>
            <p:spPr bwMode="auto">
              <a:xfrm>
                <a:off x="3072" y="2784"/>
                <a:ext cx="19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无条件转</a:t>
                </a:r>
                <a:r>
                  <a:rPr lang="en-US" altLang="zh-CN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zh-CN" altLang="en-US" b="1">
                    <a:solidFill>
                      <a:schemeClr val="bg2"/>
                    </a:solidFill>
                    <a:latin typeface="黑体" pitchFamily="49" charset="-122"/>
                    <a:ea typeface="黑体" pitchFamily="49" charset="-122"/>
                  </a:rPr>
                  <a:t>求补地址</a:t>
                </a:r>
              </a:p>
            </p:txBody>
          </p:sp>
          <p:sp>
            <p:nvSpPr>
              <p:cNvPr id="31791" name="Line 73"/>
              <p:cNvSpPr>
                <a:spLocks noChangeShapeType="1"/>
              </p:cNvSpPr>
              <p:nvPr/>
            </p:nvSpPr>
            <p:spPr bwMode="auto">
              <a:xfrm>
                <a:off x="3984" y="2784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7" name="Rectangle 74"/>
            <p:cNvSpPr>
              <a:spLocks noChangeArrowheads="1"/>
            </p:cNvSpPr>
            <p:nvPr/>
          </p:nvSpPr>
          <p:spPr bwMode="auto">
            <a:xfrm>
              <a:off x="3504" y="1872"/>
              <a:ext cx="1728" cy="528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Text Box 75"/>
            <p:cNvSpPr txBox="1">
              <a:spLocks noChangeArrowheads="1"/>
            </p:cNvSpPr>
            <p:nvPr/>
          </p:nvSpPr>
          <p:spPr bwMode="auto">
            <a:xfrm>
              <a:off x="2784" y="1968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folHlink"/>
                  </a:solidFill>
                </a:rPr>
                <a:t>加法地址</a:t>
              </a:r>
            </a:p>
          </p:txBody>
        </p:sp>
        <p:sp>
          <p:nvSpPr>
            <p:cNvPr id="31789" name="Text Box 76"/>
            <p:cNvSpPr txBox="1">
              <a:spLocks noChangeArrowheads="1"/>
            </p:cNvSpPr>
            <p:nvPr/>
          </p:nvSpPr>
          <p:spPr bwMode="auto">
            <a:xfrm>
              <a:off x="3648" y="1968"/>
              <a:ext cx="15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bg2"/>
                  </a:solidFill>
                  <a:ea typeface="黑体" pitchFamily="49" charset="-122"/>
                </a:rPr>
                <a:t>加法微程序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28600"/>
            <a:ext cx="11430000" cy="6337300"/>
            <a:chOff x="0" y="144"/>
            <a:chExt cx="7200" cy="3992"/>
          </a:xfrm>
        </p:grpSpPr>
        <p:sp>
          <p:nvSpPr>
            <p:cNvPr id="32771" name="Text Box 2"/>
            <p:cNvSpPr txBox="1">
              <a:spLocks noChangeArrowheads="1"/>
            </p:cNvSpPr>
            <p:nvPr/>
          </p:nvSpPr>
          <p:spPr bwMode="auto">
            <a:xfrm>
              <a:off x="0" y="144"/>
              <a:ext cx="6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）用可编程逻辑阵列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PLA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实现功能转移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772" name="Text Box 3"/>
            <p:cNvSpPr txBox="1">
              <a:spLocks noChangeArrowheads="1"/>
            </p:cNvSpPr>
            <p:nvPr/>
          </p:nvSpPr>
          <p:spPr bwMode="auto">
            <a:xfrm>
              <a:off x="3264" y="864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1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773" name="Line 4"/>
            <p:cNvSpPr>
              <a:spLocks noChangeShapeType="1"/>
            </p:cNvSpPr>
            <p:nvPr/>
          </p:nvSpPr>
          <p:spPr bwMode="auto">
            <a:xfrm>
              <a:off x="2688" y="816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68" y="672"/>
              <a:ext cx="1920" cy="1248"/>
              <a:chOff x="1200" y="2640"/>
              <a:chExt cx="1920" cy="1248"/>
            </a:xfrm>
          </p:grpSpPr>
          <p:sp>
            <p:nvSpPr>
              <p:cNvPr id="32788" name="Rectangle 6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0" cy="1248"/>
              </a:xfrm>
              <a:prstGeom prst="rect">
                <a:avLst/>
              </a:prstGeom>
              <a:solidFill>
                <a:schemeClr val="folHlink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32789" name="Text Box 7"/>
              <p:cNvSpPr txBox="1">
                <a:spLocks noChangeArrowheads="1"/>
              </p:cNvSpPr>
              <p:nvPr/>
            </p:nvSpPr>
            <p:spPr bwMode="auto">
              <a:xfrm>
                <a:off x="1680" y="2976"/>
                <a:ext cx="100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PLA</a:t>
                </a:r>
              </a:p>
            </p:txBody>
          </p:sp>
        </p:grp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768" y="2304"/>
              <a:ext cx="1872" cy="330"/>
            </a:xfrm>
            <a:prstGeom prst="rect">
              <a:avLst/>
            </a:prstGeom>
            <a:solidFill>
              <a:schemeClr val="tx1"/>
            </a:solidFill>
            <a:ln w="38100" cap="sq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   IR</a:t>
              </a:r>
            </a:p>
          </p:txBody>
        </p:sp>
        <p:sp>
          <p:nvSpPr>
            <p:cNvPr id="32776" name="Line 9"/>
            <p:cNvSpPr>
              <a:spLocks noChangeShapeType="1"/>
            </p:cNvSpPr>
            <p:nvPr/>
          </p:nvSpPr>
          <p:spPr bwMode="auto">
            <a:xfrm flipV="1">
              <a:off x="960" y="1920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38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1296" y="211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2688" y="115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>
              <a:off x="2688" y="1440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>
              <a:off x="2688" y="172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2928" y="86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6"/>
            <p:cNvSpPr>
              <a:spLocks noChangeShapeType="1"/>
            </p:cNvSpPr>
            <p:nvPr/>
          </p:nvSpPr>
          <p:spPr bwMode="auto">
            <a:xfrm>
              <a:off x="2928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3264" y="1440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入口地址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2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785" name="Text Box 18"/>
            <p:cNvSpPr txBox="1">
              <a:spLocks noChangeArrowheads="1"/>
            </p:cNvSpPr>
            <p:nvPr/>
          </p:nvSpPr>
          <p:spPr bwMode="auto">
            <a:xfrm>
              <a:off x="0" y="3120"/>
              <a:ext cx="489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后续微地址的形成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2786" name="Text Box 19"/>
            <p:cNvSpPr txBox="1">
              <a:spLocks noChangeArrowheads="1"/>
            </p:cNvSpPr>
            <p:nvPr/>
          </p:nvSpPr>
          <p:spPr bwMode="auto">
            <a:xfrm>
              <a:off x="0" y="3504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）增量方式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2787" name="Text Box 20"/>
            <p:cNvSpPr txBox="1">
              <a:spLocks noChangeArrowheads="1"/>
            </p:cNvSpPr>
            <p:nvPr/>
          </p:nvSpPr>
          <p:spPr bwMode="auto">
            <a:xfrm>
              <a:off x="0" y="3888"/>
              <a:ext cx="72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以顺序执行为主，辅以各种常规转移方式。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0" y="152400"/>
            <a:ext cx="8153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顺序：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现行微地址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+1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762000"/>
            <a:ext cx="84582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跳步：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现行微地址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+2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0" y="1447800"/>
            <a:ext cx="54102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无条件转移：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现行微指令给出转移微地址。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0"/>
            <a:ext cx="2895600" cy="6553200"/>
            <a:chOff x="3552" y="1248"/>
            <a:chExt cx="1824" cy="2976"/>
          </a:xfrm>
        </p:grpSpPr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552" y="1488"/>
              <a:ext cx="1824" cy="27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3835" name="Text Box 7"/>
            <p:cNvSpPr txBox="1">
              <a:spLocks noChangeArrowheads="1"/>
            </p:cNvSpPr>
            <p:nvPr/>
          </p:nvSpPr>
          <p:spPr bwMode="auto">
            <a:xfrm>
              <a:off x="4176" y="1248"/>
              <a:ext cx="57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CM</a:t>
              </a:r>
            </a:p>
          </p:txBody>
        </p:sp>
      </p:grp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6096000" y="990600"/>
            <a:ext cx="2895600" cy="457200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562600" y="914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5334000" y="13716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A+1</a:t>
            </a:r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6096000" y="1905000"/>
            <a:ext cx="2895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5334000" y="1828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A+2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6096000" y="2362200"/>
            <a:ext cx="2895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8305800" y="990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B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096000" y="2971800"/>
            <a:ext cx="2895600" cy="457200"/>
            <a:chOff x="3840" y="1872"/>
            <a:chExt cx="1824" cy="288"/>
          </a:xfrm>
        </p:grpSpPr>
        <p:sp>
          <p:nvSpPr>
            <p:cNvPr id="33832" name="Line 16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Line 17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5638800" y="2971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0" y="2590800"/>
            <a:ext cx="5334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条件转移：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现行微指令给出转移微地址和转移条件。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8305800" y="990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B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324600" y="990600"/>
            <a:ext cx="3429000" cy="519113"/>
            <a:chOff x="1392" y="3072"/>
            <a:chExt cx="2160" cy="327"/>
          </a:xfrm>
        </p:grpSpPr>
        <p:sp>
          <p:nvSpPr>
            <p:cNvPr id="33830" name="Text Box 22"/>
            <p:cNvSpPr txBox="1">
              <a:spLocks noChangeArrowheads="1"/>
            </p:cNvSpPr>
            <p:nvPr/>
          </p:nvSpPr>
          <p:spPr bwMode="auto">
            <a:xfrm>
              <a:off x="1392" y="3072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  </a:t>
              </a:r>
              <a:r>
                <a:rPr lang="zh-CN" altLang="en-US" sz="2800" b="1">
                  <a:solidFill>
                    <a:schemeClr val="bg2"/>
                  </a:solidFill>
                </a:rPr>
                <a:t>转移条件</a:t>
              </a:r>
              <a:r>
                <a:rPr lang="en-US" altLang="zh-CN" sz="2800" b="1">
                  <a:solidFill>
                    <a:schemeClr val="bg2"/>
                  </a:solidFill>
                </a:rPr>
                <a:t>     C</a:t>
              </a:r>
            </a:p>
          </p:txBody>
        </p:sp>
        <p:sp>
          <p:nvSpPr>
            <p:cNvPr id="33831" name="Line 23"/>
            <p:cNvSpPr>
              <a:spLocks noChangeShapeType="1"/>
            </p:cNvSpPr>
            <p:nvPr/>
          </p:nvSpPr>
          <p:spPr bwMode="auto">
            <a:xfrm>
              <a:off x="2592" y="3072"/>
              <a:ext cx="0" cy="288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5638800" y="3733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C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096000" y="3810000"/>
            <a:ext cx="2895600" cy="457200"/>
            <a:chOff x="3840" y="1872"/>
            <a:chExt cx="1824" cy="288"/>
          </a:xfrm>
        </p:grpSpPr>
        <p:sp>
          <p:nvSpPr>
            <p:cNvPr id="33828" name="Line 26"/>
            <p:cNvSpPr>
              <a:spLocks noChangeShapeType="1"/>
            </p:cNvSpPr>
            <p:nvPr/>
          </p:nvSpPr>
          <p:spPr bwMode="auto">
            <a:xfrm>
              <a:off x="3840" y="1872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Line 27"/>
            <p:cNvSpPr>
              <a:spLocks noChangeShapeType="1"/>
            </p:cNvSpPr>
            <p:nvPr/>
          </p:nvSpPr>
          <p:spPr bwMode="auto">
            <a:xfrm>
              <a:off x="3840" y="2160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6477000" y="38100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条件满足</a:t>
            </a: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6400800" y="14478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条件不满足</a:t>
            </a:r>
            <a:r>
              <a:rPr lang="en-US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0" y="3810000"/>
            <a:ext cx="5562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转微子程序：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现行微指令给出微子程序入口。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6324600" y="9906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转移条件</a:t>
            </a:r>
            <a:r>
              <a:rPr lang="en-US" altLang="zh-CN" sz="2800" b="1"/>
              <a:t>     C</a:t>
            </a:r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8382000" y="990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114721" name="Text Box 33"/>
          <p:cNvSpPr txBox="1">
            <a:spLocks noChangeArrowheads="1"/>
          </p:cNvSpPr>
          <p:nvPr/>
        </p:nvSpPr>
        <p:spPr bwMode="auto">
          <a:xfrm>
            <a:off x="5638800" y="44196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D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96000" y="4495800"/>
            <a:ext cx="2895600" cy="1371600"/>
            <a:chOff x="3840" y="2832"/>
            <a:chExt cx="1824" cy="576"/>
          </a:xfrm>
        </p:grpSpPr>
        <p:sp>
          <p:nvSpPr>
            <p:cNvPr id="33826" name="Line 35"/>
            <p:cNvSpPr>
              <a:spLocks noChangeShapeType="1"/>
            </p:cNvSpPr>
            <p:nvPr/>
          </p:nvSpPr>
          <p:spPr bwMode="auto">
            <a:xfrm>
              <a:off x="3840" y="2832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7" name="Line 36"/>
            <p:cNvSpPr>
              <a:spLocks noChangeShapeType="1"/>
            </p:cNvSpPr>
            <p:nvPr/>
          </p:nvSpPr>
          <p:spPr bwMode="auto">
            <a:xfrm>
              <a:off x="3840" y="3408"/>
              <a:ext cx="182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25" name="Text Box 37"/>
          <p:cNvSpPr txBox="1">
            <a:spLocks noChangeArrowheads="1"/>
          </p:cNvSpPr>
          <p:nvPr/>
        </p:nvSpPr>
        <p:spPr bwMode="auto">
          <a:xfrm>
            <a:off x="6629400" y="4648200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微子程序</a:t>
            </a:r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0" y="5105400"/>
            <a:ext cx="5638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返回微主程序：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现行微指令给出寄存器号。</a:t>
            </a:r>
            <a:r>
              <a: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    </a:t>
            </a:r>
            <a:endParaRPr lang="en-US" altLang="zh-CN" sz="2800" b="1">
              <a:ea typeface="黑体" pitchFamily="49" charset="-122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3886200" y="5943600"/>
            <a:ext cx="1752600" cy="557213"/>
            <a:chOff x="2256" y="3969"/>
            <a:chExt cx="1104" cy="351"/>
          </a:xfrm>
        </p:grpSpPr>
        <p:sp>
          <p:nvSpPr>
            <p:cNvPr id="33824" name="Text Box 40"/>
            <p:cNvSpPr txBox="1">
              <a:spLocks noChangeArrowheads="1"/>
            </p:cNvSpPr>
            <p:nvPr/>
          </p:nvSpPr>
          <p:spPr bwMode="auto">
            <a:xfrm>
              <a:off x="2544" y="3969"/>
              <a:ext cx="816" cy="33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   A+1</a:t>
              </a:r>
            </a:p>
          </p:txBody>
        </p:sp>
        <p:sp>
          <p:nvSpPr>
            <p:cNvPr id="33825" name="Text Box 41"/>
            <p:cNvSpPr txBox="1">
              <a:spLocks noChangeArrowheads="1"/>
            </p:cNvSpPr>
            <p:nvPr/>
          </p:nvSpPr>
          <p:spPr bwMode="auto">
            <a:xfrm>
              <a:off x="2256" y="3993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R</a:t>
              </a:r>
            </a:p>
          </p:txBody>
        </p:sp>
      </p:grpSp>
      <p:sp>
        <p:nvSpPr>
          <p:cNvPr id="114730" name="Rectangle 42"/>
          <p:cNvSpPr>
            <a:spLocks noChangeArrowheads="1"/>
          </p:cNvSpPr>
          <p:nvPr/>
        </p:nvSpPr>
        <p:spPr bwMode="auto">
          <a:xfrm>
            <a:off x="6096000" y="5334000"/>
            <a:ext cx="2895600" cy="457200"/>
          </a:xfrm>
          <a:prstGeom prst="rect">
            <a:avLst/>
          </a:prstGeom>
          <a:solidFill>
            <a:schemeClr val="tx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8305800" y="53340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4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4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4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4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4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4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1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4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autoUpdateAnimBg="0"/>
      <p:bldP spid="114692" grpId="0" autoUpdateAnimBg="0"/>
      <p:bldP spid="114696" grpId="0" animBg="1"/>
      <p:bldP spid="114697" grpId="0" build="p" autoUpdateAnimBg="0"/>
      <p:bldP spid="114698" grpId="0" build="p" autoUpdateAnimBg="0"/>
      <p:bldP spid="114699" grpId="0" animBg="1"/>
      <p:bldP spid="114700" grpId="0" build="p" autoUpdateAnimBg="0"/>
      <p:bldP spid="114701" grpId="0" animBg="1"/>
      <p:bldP spid="114702" grpId="0" autoUpdateAnimBg="0"/>
      <p:bldP spid="114706" grpId="0" autoUpdateAnimBg="0"/>
      <p:bldP spid="114707" grpId="0" autoUpdateAnimBg="0"/>
      <p:bldP spid="114708" grpId="0" build="p" autoUpdateAnimBg="0"/>
      <p:bldP spid="114712" grpId="0" autoUpdateAnimBg="0"/>
      <p:bldP spid="114716" grpId="0" build="p" autoUpdateAnimBg="0" advAuto="0"/>
      <p:bldP spid="114717" grpId="0" build="p" autoUpdateAnimBg="0"/>
      <p:bldP spid="114718" grpId="0" autoUpdateAnimBg="0"/>
      <p:bldP spid="114719" grpId="0" autoUpdateAnimBg="0"/>
      <p:bldP spid="114720" grpId="0" autoUpdateAnimBg="0"/>
      <p:bldP spid="114721" grpId="0" autoUpdateAnimBg="0"/>
      <p:bldP spid="114725" grpId="0" build="p" autoUpdateAnimBg="0" advAuto="0"/>
      <p:bldP spid="114726" grpId="0" autoUpdateAnimBg="0"/>
      <p:bldP spid="114730" grpId="0" animBg="1"/>
      <p:bldP spid="114731" grpId="0" build="p" autoUpdateAnimBg="0" advAuto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0" y="0"/>
            <a:ext cx="11430000" cy="6924675"/>
            <a:chOff x="0" y="0"/>
            <a:chExt cx="7200" cy="4362"/>
          </a:xfrm>
        </p:grpSpPr>
        <p:sp>
          <p:nvSpPr>
            <p:cNvPr id="34819" name="Text Box 2"/>
            <p:cNvSpPr txBox="1">
              <a:spLocks noChangeArrowheads="1"/>
            </p:cNvSpPr>
            <p:nvPr/>
          </p:nvSpPr>
          <p:spPr bwMode="auto">
            <a:xfrm>
              <a:off x="0" y="768"/>
              <a:ext cx="15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4820" name="Text Box 3"/>
            <p:cNvSpPr txBox="1">
              <a:spLocks noChangeArrowheads="1"/>
            </p:cNvSpPr>
            <p:nvPr/>
          </p:nvSpPr>
          <p:spPr bwMode="auto">
            <a:xfrm>
              <a:off x="768" y="1296"/>
              <a:ext cx="2832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给定后续微地址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高位部分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）断定方式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0" y="336"/>
              <a:ext cx="72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由直接给定和测试断定相结合形成微地址。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137" y="720"/>
              <a:ext cx="3408" cy="384"/>
              <a:chOff x="753" y="960"/>
              <a:chExt cx="3408" cy="384"/>
            </a:xfrm>
          </p:grpSpPr>
          <p:sp>
            <p:nvSpPr>
              <p:cNvPr id="34858" name="Text Box 7"/>
              <p:cNvSpPr txBox="1">
                <a:spLocks noChangeArrowheads="1"/>
              </p:cNvSpPr>
              <p:nvPr/>
            </p:nvSpPr>
            <p:spPr bwMode="auto">
              <a:xfrm>
                <a:off x="753" y="960"/>
                <a:ext cx="3408" cy="330"/>
              </a:xfrm>
              <a:prstGeom prst="rect">
                <a:avLst/>
              </a:prstGeom>
              <a:solidFill>
                <a:schemeClr val="tx1"/>
              </a:solid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    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给定部分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断定条件</a:t>
                </a:r>
              </a:p>
            </p:txBody>
          </p:sp>
          <p:sp>
            <p:nvSpPr>
              <p:cNvPr id="34859" name="Line 8"/>
              <p:cNvSpPr>
                <a:spLocks noChangeShapeType="1"/>
              </p:cNvSpPr>
              <p:nvPr/>
            </p:nvSpPr>
            <p:spPr bwMode="auto">
              <a:xfrm>
                <a:off x="2592" y="96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0" name="Line 9"/>
              <p:cNvSpPr>
                <a:spLocks noChangeShapeType="1"/>
              </p:cNvSpPr>
              <p:nvPr/>
            </p:nvSpPr>
            <p:spPr bwMode="auto">
              <a:xfrm>
                <a:off x="1392" y="96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24" name="Line 10"/>
            <p:cNvSpPr>
              <a:spLocks noChangeShapeType="1"/>
            </p:cNvSpPr>
            <p:nvPr/>
          </p:nvSpPr>
          <p:spPr bwMode="auto">
            <a:xfrm flipH="1">
              <a:off x="1776" y="1104"/>
              <a:ext cx="24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5" name="Text Box 11"/>
            <p:cNvSpPr txBox="1">
              <a:spLocks noChangeArrowheads="1"/>
            </p:cNvSpPr>
            <p:nvPr/>
          </p:nvSpPr>
          <p:spPr bwMode="auto">
            <a:xfrm>
              <a:off x="3360" y="1296"/>
              <a:ext cx="2976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指明后续微地址低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位部分的形成方式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4826" name="Line 12"/>
            <p:cNvSpPr>
              <a:spLocks noChangeShapeType="1"/>
            </p:cNvSpPr>
            <p:nvPr/>
          </p:nvSpPr>
          <p:spPr bwMode="auto">
            <a:xfrm>
              <a:off x="3648" y="1104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0" y="1824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1.</a:t>
              </a:r>
            </a:p>
          </p:txBody>
        </p:sp>
        <p:sp>
          <p:nvSpPr>
            <p:cNvPr id="34828" name="Text Box 14"/>
            <p:cNvSpPr txBox="1">
              <a:spLocks noChangeArrowheads="1"/>
            </p:cNvSpPr>
            <p:nvPr/>
          </p:nvSpPr>
          <p:spPr bwMode="auto">
            <a:xfrm>
              <a:off x="672" y="1920"/>
              <a:ext cx="15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ea typeface="黑体" pitchFamily="49" charset="-122"/>
              </a:endParaRP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857" y="1920"/>
              <a:ext cx="3408" cy="384"/>
              <a:chOff x="1857" y="2016"/>
              <a:chExt cx="3408" cy="384"/>
            </a:xfrm>
          </p:grpSpPr>
          <p:sp>
            <p:nvSpPr>
              <p:cNvPr id="34855" name="Text Box 16"/>
              <p:cNvSpPr txBox="1">
                <a:spLocks noChangeArrowheads="1"/>
              </p:cNvSpPr>
              <p:nvPr/>
            </p:nvSpPr>
            <p:spPr bwMode="auto">
              <a:xfrm>
                <a:off x="1857" y="2016"/>
                <a:ext cx="3408" cy="330"/>
              </a:xfrm>
              <a:prstGeom prst="rect">
                <a:avLst/>
              </a:prstGeom>
              <a:solidFill>
                <a:schemeClr val="tx1"/>
              </a:solid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    D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（给定）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A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（条件）</a:t>
                </a:r>
              </a:p>
            </p:txBody>
          </p:sp>
          <p:sp>
            <p:nvSpPr>
              <p:cNvPr id="34856" name="Line 17"/>
              <p:cNvSpPr>
                <a:spLocks noChangeShapeType="1"/>
              </p:cNvSpPr>
              <p:nvPr/>
            </p:nvSpPr>
            <p:spPr bwMode="auto">
              <a:xfrm>
                <a:off x="3648" y="2016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7" name="Line 18"/>
              <p:cNvSpPr>
                <a:spLocks noChangeShapeType="1"/>
              </p:cNvSpPr>
              <p:nvPr/>
            </p:nvSpPr>
            <p:spPr bwMode="auto">
              <a:xfrm>
                <a:off x="2448" y="2016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30" name="AutoShape 19"/>
            <p:cNvSpPr>
              <a:spLocks/>
            </p:cNvSpPr>
            <p:nvPr/>
          </p:nvSpPr>
          <p:spPr bwMode="auto">
            <a:xfrm rot="-5400000">
              <a:off x="2976" y="196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4831" name="AutoShape 20"/>
            <p:cNvSpPr>
              <a:spLocks/>
            </p:cNvSpPr>
            <p:nvPr/>
          </p:nvSpPr>
          <p:spPr bwMode="auto">
            <a:xfrm rot="-5400000">
              <a:off x="4272" y="196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4832" name="Text Box 21"/>
            <p:cNvSpPr txBox="1">
              <a:spLocks noChangeArrowheads="1"/>
            </p:cNvSpPr>
            <p:nvPr/>
          </p:nvSpPr>
          <p:spPr bwMode="auto">
            <a:xfrm>
              <a:off x="4128" y="240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2</a:t>
              </a:r>
              <a:r>
                <a:rPr lang="zh-CN" altLang="en-US" sz="2800" b="1">
                  <a:ea typeface="黑体" pitchFamily="49" charset="-122"/>
                </a:rPr>
                <a:t>位</a:t>
              </a:r>
            </a:p>
          </p:txBody>
        </p:sp>
        <p:sp>
          <p:nvSpPr>
            <p:cNvPr id="34833" name="Text Box 22"/>
            <p:cNvSpPr txBox="1">
              <a:spLocks noChangeArrowheads="1"/>
            </p:cNvSpPr>
            <p:nvPr/>
          </p:nvSpPr>
          <p:spPr bwMode="auto">
            <a:xfrm>
              <a:off x="2544" y="2400"/>
              <a:ext cx="11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位数可变</a:t>
              </a:r>
            </a:p>
          </p:txBody>
        </p:sp>
        <p:sp>
          <p:nvSpPr>
            <p:cNvPr id="34834" name="Text Box 23"/>
            <p:cNvSpPr txBox="1">
              <a:spLocks noChangeArrowheads="1"/>
            </p:cNvSpPr>
            <p:nvPr/>
          </p:nvSpPr>
          <p:spPr bwMode="auto">
            <a:xfrm>
              <a:off x="0" y="2400"/>
              <a:ext cx="21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位，</a:t>
              </a:r>
            </a:p>
          </p:txBody>
        </p:sp>
        <p:sp>
          <p:nvSpPr>
            <p:cNvPr id="34835" name="Text Box 24"/>
            <p:cNvSpPr txBox="1">
              <a:spLocks noChangeArrowheads="1"/>
            </p:cNvSpPr>
            <p:nvPr/>
          </p:nvSpPr>
          <p:spPr bwMode="auto">
            <a:xfrm>
              <a:off x="1488" y="2400"/>
              <a:ext cx="129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约定：</a:t>
              </a:r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0" y="316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A=</a:t>
              </a:r>
            </a:p>
          </p:txBody>
        </p:sp>
        <p:sp>
          <p:nvSpPr>
            <p:cNvPr id="34837" name="AutoShape 26"/>
            <p:cNvSpPr>
              <a:spLocks/>
            </p:cNvSpPr>
            <p:nvPr/>
          </p:nvSpPr>
          <p:spPr bwMode="auto">
            <a:xfrm>
              <a:off x="432" y="2928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4838" name="Text Box 27"/>
            <p:cNvSpPr txBox="1">
              <a:spLocks noChangeArrowheads="1"/>
            </p:cNvSpPr>
            <p:nvPr/>
          </p:nvSpPr>
          <p:spPr bwMode="auto">
            <a:xfrm>
              <a:off x="624" y="273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34839" name="Text Box 28"/>
            <p:cNvSpPr txBox="1">
              <a:spLocks noChangeArrowheads="1"/>
            </p:cNvSpPr>
            <p:nvPr/>
          </p:nvSpPr>
          <p:spPr bwMode="auto">
            <a:xfrm>
              <a:off x="576" y="302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34840" name="Text Box 29"/>
            <p:cNvSpPr txBox="1">
              <a:spLocks noChangeArrowheads="1"/>
            </p:cNvSpPr>
            <p:nvPr/>
          </p:nvSpPr>
          <p:spPr bwMode="auto">
            <a:xfrm>
              <a:off x="1056" y="2736"/>
              <a:ext cx="50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微地址低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位为操作码，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给定高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位；</a:t>
              </a:r>
            </a:p>
          </p:txBody>
        </p:sp>
        <p:sp>
          <p:nvSpPr>
            <p:cNvPr id="34841" name="Text Box 30"/>
            <p:cNvSpPr txBox="1">
              <a:spLocks noChangeArrowheads="1"/>
            </p:cNvSpPr>
            <p:nvPr/>
          </p:nvSpPr>
          <p:spPr bwMode="auto">
            <a:xfrm>
              <a:off x="1056" y="3792"/>
              <a:ext cx="508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微地址低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位为机器指令目的寻址方式</a:t>
              </a:r>
            </a:p>
          </p:txBody>
        </p:sp>
        <p:sp>
          <p:nvSpPr>
            <p:cNvPr id="34842" name="Text Box 31"/>
            <p:cNvSpPr txBox="1">
              <a:spLocks noChangeArrowheads="1"/>
            </p:cNvSpPr>
            <p:nvPr/>
          </p:nvSpPr>
          <p:spPr bwMode="auto">
            <a:xfrm>
              <a:off x="1056" y="3164"/>
              <a:ext cx="508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微地址低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位为机器指令源寻址方式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843" name="Text Box 32"/>
            <p:cNvSpPr txBox="1">
              <a:spLocks noChangeArrowheads="1"/>
            </p:cNvSpPr>
            <p:nvPr/>
          </p:nvSpPr>
          <p:spPr bwMode="auto">
            <a:xfrm>
              <a:off x="4233" y="2736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6</a:t>
              </a:r>
            </a:p>
          </p:txBody>
        </p:sp>
        <p:sp>
          <p:nvSpPr>
            <p:cNvPr id="34844" name="Text Box 33"/>
            <p:cNvSpPr txBox="1">
              <a:spLocks noChangeArrowheads="1"/>
            </p:cNvSpPr>
            <p:nvPr/>
          </p:nvSpPr>
          <p:spPr bwMode="auto">
            <a:xfrm>
              <a:off x="2523" y="3360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34845" name="Text Box 34"/>
            <p:cNvSpPr txBox="1">
              <a:spLocks noChangeArrowheads="1"/>
            </p:cNvSpPr>
            <p:nvPr/>
          </p:nvSpPr>
          <p:spPr bwMode="auto">
            <a:xfrm>
              <a:off x="576" y="3648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34846" name="Text Box 35"/>
            <p:cNvSpPr txBox="1">
              <a:spLocks noChangeArrowheads="1"/>
            </p:cNvSpPr>
            <p:nvPr/>
          </p:nvSpPr>
          <p:spPr bwMode="auto">
            <a:xfrm>
              <a:off x="1035" y="3456"/>
              <a:ext cx="451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编码，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给定高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位；</a:t>
              </a:r>
            </a:p>
          </p:txBody>
        </p:sp>
        <p:sp>
          <p:nvSpPr>
            <p:cNvPr id="34847" name="Text Box 36"/>
            <p:cNvSpPr txBox="1">
              <a:spLocks noChangeArrowheads="1"/>
            </p:cNvSpPr>
            <p:nvPr/>
          </p:nvSpPr>
          <p:spPr bwMode="auto">
            <a:xfrm>
              <a:off x="1056" y="4078"/>
              <a:ext cx="355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编码，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给定高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位。</a:t>
              </a:r>
            </a:p>
          </p:txBody>
        </p:sp>
        <p:sp>
          <p:nvSpPr>
            <p:cNvPr id="34848" name="Text Box 37"/>
            <p:cNvSpPr txBox="1">
              <a:spLocks noChangeArrowheads="1"/>
            </p:cNvSpPr>
            <p:nvPr/>
          </p:nvSpPr>
          <p:spPr bwMode="auto">
            <a:xfrm>
              <a:off x="2523" y="3984"/>
              <a:ext cx="67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34849" name="Line 38"/>
            <p:cNvSpPr>
              <a:spLocks noChangeShapeType="1"/>
            </p:cNvSpPr>
            <p:nvPr/>
          </p:nvSpPr>
          <p:spPr bwMode="auto">
            <a:xfrm flipV="1">
              <a:off x="4590" y="2592"/>
              <a:ext cx="192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Text Box 39"/>
            <p:cNvSpPr txBox="1">
              <a:spLocks noChangeArrowheads="1"/>
            </p:cNvSpPr>
            <p:nvPr/>
          </p:nvSpPr>
          <p:spPr bwMode="auto">
            <a:xfrm>
              <a:off x="4770" y="2234"/>
              <a:ext cx="62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16</a:t>
              </a:r>
              <a:r>
                <a:rPr lang="zh-CN" altLang="en-US" sz="2800" b="1"/>
                <a:t>路分支</a:t>
              </a:r>
            </a:p>
          </p:txBody>
        </p:sp>
        <p:sp>
          <p:nvSpPr>
            <p:cNvPr id="34851" name="Line 40"/>
            <p:cNvSpPr>
              <a:spLocks noChangeShapeType="1"/>
            </p:cNvSpPr>
            <p:nvPr/>
          </p:nvSpPr>
          <p:spPr bwMode="auto">
            <a:xfrm>
              <a:off x="3456" y="3600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Text Box 41"/>
            <p:cNvSpPr txBox="1">
              <a:spLocks noChangeArrowheads="1"/>
            </p:cNvSpPr>
            <p:nvPr/>
          </p:nvSpPr>
          <p:spPr bwMode="auto">
            <a:xfrm>
              <a:off x="3840" y="3456"/>
              <a:ext cx="10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8</a:t>
              </a:r>
              <a:r>
                <a:rPr lang="zh-CN" altLang="en-US" sz="2800" b="1"/>
                <a:t>路分支</a:t>
              </a:r>
            </a:p>
          </p:txBody>
        </p:sp>
        <p:sp>
          <p:nvSpPr>
            <p:cNvPr id="34853" name="Line 42"/>
            <p:cNvSpPr>
              <a:spLocks noChangeShapeType="1"/>
            </p:cNvSpPr>
            <p:nvPr/>
          </p:nvSpPr>
          <p:spPr bwMode="auto">
            <a:xfrm>
              <a:off x="3408" y="4176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Text Box 43"/>
            <p:cNvSpPr txBox="1">
              <a:spLocks noChangeArrowheads="1"/>
            </p:cNvSpPr>
            <p:nvPr/>
          </p:nvSpPr>
          <p:spPr bwMode="auto">
            <a:xfrm>
              <a:off x="3840" y="4032"/>
              <a:ext cx="10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8</a:t>
              </a:r>
              <a:r>
                <a:rPr lang="zh-CN" altLang="en-US" sz="2800" b="1"/>
                <a:t>路分支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0" y="0"/>
            <a:ext cx="9906000" cy="6824663"/>
            <a:chOff x="0" y="0"/>
            <a:chExt cx="6240" cy="4299"/>
          </a:xfrm>
        </p:grpSpPr>
        <p:sp>
          <p:nvSpPr>
            <p:cNvPr id="35843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2.</a:t>
              </a:r>
            </a:p>
          </p:txBody>
        </p:sp>
        <p:sp>
          <p:nvSpPr>
            <p:cNvPr id="35844" name="Text Box 3"/>
            <p:cNvSpPr txBox="1">
              <a:spLocks noChangeArrowheads="1"/>
            </p:cNvSpPr>
            <p:nvPr/>
          </p:nvSpPr>
          <p:spPr bwMode="auto">
            <a:xfrm>
              <a:off x="0" y="960"/>
              <a:ext cx="15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微指令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5845" name="AutoShape 4"/>
            <p:cNvSpPr>
              <a:spLocks/>
            </p:cNvSpPr>
            <p:nvPr/>
          </p:nvSpPr>
          <p:spPr bwMode="auto">
            <a:xfrm rot="-5400000">
              <a:off x="2256" y="96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846" name="AutoShape 5"/>
            <p:cNvSpPr>
              <a:spLocks/>
            </p:cNvSpPr>
            <p:nvPr/>
          </p:nvSpPr>
          <p:spPr bwMode="auto">
            <a:xfrm rot="-5400000">
              <a:off x="3672" y="696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624" y="96"/>
              <a:ext cx="542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设微地址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位，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个状态触发器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T1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～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T4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微程序可按它们的状态转移。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064" y="1392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给定</a:t>
              </a:r>
            </a:p>
          </p:txBody>
        </p:sp>
        <p:sp>
          <p:nvSpPr>
            <p:cNvPr id="35849" name="AutoShape 8"/>
            <p:cNvSpPr>
              <a:spLocks/>
            </p:cNvSpPr>
            <p:nvPr/>
          </p:nvSpPr>
          <p:spPr bwMode="auto">
            <a:xfrm>
              <a:off x="3792" y="259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2016" y="1824"/>
              <a:ext cx="42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D      A  B    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后续微地址</a:t>
              </a:r>
            </a:p>
          </p:txBody>
        </p:sp>
        <p:sp>
          <p:nvSpPr>
            <p:cNvPr id="35851" name="Text Box 10"/>
            <p:cNvSpPr txBox="1">
              <a:spLocks noChangeArrowheads="1"/>
            </p:cNvSpPr>
            <p:nvPr/>
          </p:nvSpPr>
          <p:spPr bwMode="auto">
            <a:xfrm>
              <a:off x="1776" y="2112"/>
              <a:ext cx="12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60" y="912"/>
              <a:ext cx="3648" cy="384"/>
              <a:chOff x="1260" y="912"/>
              <a:chExt cx="3648" cy="384"/>
            </a:xfrm>
          </p:grpSpPr>
          <p:sp>
            <p:nvSpPr>
              <p:cNvPr id="35883" name="Text Box 12"/>
              <p:cNvSpPr txBox="1">
                <a:spLocks noChangeArrowheads="1"/>
              </p:cNvSpPr>
              <p:nvPr/>
            </p:nvSpPr>
            <p:spPr bwMode="auto">
              <a:xfrm>
                <a:off x="1260" y="912"/>
                <a:ext cx="3648" cy="330"/>
              </a:xfrm>
              <a:prstGeom prst="rect">
                <a:avLst/>
              </a:prstGeom>
              <a:solidFill>
                <a:schemeClr val="tx1"/>
              </a:solidFill>
              <a:ln w="381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       D(8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) A(2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)   B(2</a:t>
                </a:r>
                <a:r>
                  <a:rPr lang="zh-CN" altLang="en-US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位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</a:p>
            </p:txBody>
          </p:sp>
          <p:sp>
            <p:nvSpPr>
              <p:cNvPr id="35884" name="Line 13"/>
              <p:cNvSpPr>
                <a:spLocks noChangeShapeType="1"/>
              </p:cNvSpPr>
              <p:nvPr/>
            </p:nvSpPr>
            <p:spPr bwMode="auto">
              <a:xfrm>
                <a:off x="2832" y="912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5" name="Line 14"/>
              <p:cNvSpPr>
                <a:spLocks noChangeShapeType="1"/>
              </p:cNvSpPr>
              <p:nvPr/>
            </p:nvSpPr>
            <p:spPr bwMode="auto">
              <a:xfrm>
                <a:off x="1878" y="912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Line 15"/>
              <p:cNvSpPr>
                <a:spLocks noChangeShapeType="1"/>
              </p:cNvSpPr>
              <p:nvPr/>
            </p:nvSpPr>
            <p:spPr bwMode="auto">
              <a:xfrm>
                <a:off x="3744" y="912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53" name="Text Box 16"/>
            <p:cNvSpPr txBox="1">
              <a:spLocks noChangeArrowheads="1"/>
            </p:cNvSpPr>
            <p:nvPr/>
          </p:nvSpPr>
          <p:spPr bwMode="auto">
            <a:xfrm>
              <a:off x="3504" y="1392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条件</a:t>
              </a:r>
            </a:p>
          </p:txBody>
        </p:sp>
        <p:sp>
          <p:nvSpPr>
            <p:cNvPr id="35854" name="Text Box 17"/>
            <p:cNvSpPr txBox="1">
              <a:spLocks noChangeArrowheads="1"/>
            </p:cNvSpPr>
            <p:nvPr/>
          </p:nvSpPr>
          <p:spPr bwMode="auto">
            <a:xfrm>
              <a:off x="192" y="1536"/>
              <a:ext cx="17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A 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低位地址</a:t>
              </a:r>
            </a:p>
          </p:txBody>
        </p:sp>
        <p:sp>
          <p:nvSpPr>
            <p:cNvPr id="35855" name="Text Box 18"/>
            <p:cNvSpPr txBox="1">
              <a:spLocks noChangeArrowheads="1"/>
            </p:cNvSpPr>
            <p:nvPr/>
          </p:nvSpPr>
          <p:spPr bwMode="auto">
            <a:xfrm>
              <a:off x="0" y="1966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00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56" name="Line 19"/>
            <p:cNvSpPr>
              <a:spLocks noChangeShapeType="1"/>
            </p:cNvSpPr>
            <p:nvPr/>
          </p:nvSpPr>
          <p:spPr bwMode="auto">
            <a:xfrm>
              <a:off x="48" y="192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Text Box 20"/>
            <p:cNvSpPr txBox="1">
              <a:spLocks noChangeArrowheads="1"/>
            </p:cNvSpPr>
            <p:nvPr/>
          </p:nvSpPr>
          <p:spPr bwMode="auto">
            <a:xfrm>
              <a:off x="0" y="2208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01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58" name="Text Box 21"/>
            <p:cNvSpPr txBox="1">
              <a:spLocks noChangeArrowheads="1"/>
            </p:cNvSpPr>
            <p:nvPr/>
          </p:nvSpPr>
          <p:spPr bwMode="auto">
            <a:xfrm>
              <a:off x="0" y="2446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10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59" name="Text Box 22"/>
            <p:cNvSpPr txBox="1">
              <a:spLocks noChangeArrowheads="1"/>
            </p:cNvSpPr>
            <p:nvPr/>
          </p:nvSpPr>
          <p:spPr bwMode="auto">
            <a:xfrm>
              <a:off x="0" y="2688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11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T2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0" name="Text Box 23"/>
            <p:cNvSpPr txBox="1">
              <a:spLocks noChangeArrowheads="1"/>
            </p:cNvSpPr>
            <p:nvPr/>
          </p:nvSpPr>
          <p:spPr bwMode="auto">
            <a:xfrm>
              <a:off x="192" y="2926"/>
              <a:ext cx="21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B  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最低位地址</a:t>
              </a:r>
            </a:p>
          </p:txBody>
        </p:sp>
        <p:sp>
          <p:nvSpPr>
            <p:cNvPr id="35861" name="Text Box 24"/>
            <p:cNvSpPr txBox="1">
              <a:spLocks noChangeArrowheads="1"/>
            </p:cNvSpPr>
            <p:nvPr/>
          </p:nvSpPr>
          <p:spPr bwMode="auto">
            <a:xfrm>
              <a:off x="0" y="3356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00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2" name="Line 25"/>
            <p:cNvSpPr>
              <a:spLocks noChangeShapeType="1"/>
            </p:cNvSpPr>
            <p:nvPr/>
          </p:nvSpPr>
          <p:spPr bwMode="auto">
            <a:xfrm>
              <a:off x="48" y="3310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Text Box 26"/>
            <p:cNvSpPr txBox="1">
              <a:spLocks noChangeArrowheads="1"/>
            </p:cNvSpPr>
            <p:nvPr/>
          </p:nvSpPr>
          <p:spPr bwMode="auto">
            <a:xfrm>
              <a:off x="0" y="3598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01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4" name="Text Box 27"/>
            <p:cNvSpPr txBox="1">
              <a:spLocks noChangeArrowheads="1"/>
            </p:cNvSpPr>
            <p:nvPr/>
          </p:nvSpPr>
          <p:spPr bwMode="auto">
            <a:xfrm>
              <a:off x="0" y="3836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10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T3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5" name="Text Box 28"/>
            <p:cNvSpPr txBox="1">
              <a:spLocks noChangeArrowheads="1"/>
            </p:cNvSpPr>
            <p:nvPr/>
          </p:nvSpPr>
          <p:spPr bwMode="auto">
            <a:xfrm>
              <a:off x="0" y="4078"/>
              <a:ext cx="172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11  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T4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6" name="Text Box 29"/>
            <p:cNvSpPr txBox="1">
              <a:spLocks noChangeArrowheads="1"/>
            </p:cNvSpPr>
            <p:nvPr/>
          </p:nvSpPr>
          <p:spPr bwMode="auto">
            <a:xfrm>
              <a:off x="2976" y="211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35867" name="Text Box 30"/>
            <p:cNvSpPr txBox="1">
              <a:spLocks noChangeArrowheads="1"/>
            </p:cNvSpPr>
            <p:nvPr/>
          </p:nvSpPr>
          <p:spPr bwMode="auto">
            <a:xfrm>
              <a:off x="3408" y="211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35868" name="Text Box 31"/>
            <p:cNvSpPr txBox="1">
              <a:spLocks noChangeArrowheads="1"/>
            </p:cNvSpPr>
            <p:nvPr/>
          </p:nvSpPr>
          <p:spPr bwMode="auto">
            <a:xfrm>
              <a:off x="4224" y="2112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69" name="Text Box 32"/>
            <p:cNvSpPr txBox="1">
              <a:spLocks noChangeArrowheads="1"/>
            </p:cNvSpPr>
            <p:nvPr/>
          </p:nvSpPr>
          <p:spPr bwMode="auto">
            <a:xfrm>
              <a:off x="2976" y="235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35870" name="Text Box 33"/>
            <p:cNvSpPr txBox="1">
              <a:spLocks noChangeArrowheads="1"/>
            </p:cNvSpPr>
            <p:nvPr/>
          </p:nvSpPr>
          <p:spPr bwMode="auto">
            <a:xfrm>
              <a:off x="3408" y="235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35871" name="Text Box 34"/>
            <p:cNvSpPr txBox="1">
              <a:spLocks noChangeArrowheads="1"/>
            </p:cNvSpPr>
            <p:nvPr/>
          </p:nvSpPr>
          <p:spPr bwMode="auto">
            <a:xfrm>
              <a:off x="3408" y="2592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T3</a:t>
              </a:r>
            </a:p>
          </p:txBody>
        </p:sp>
        <p:sp>
          <p:nvSpPr>
            <p:cNvPr id="35872" name="Text Box 35"/>
            <p:cNvSpPr txBox="1">
              <a:spLocks noChangeArrowheads="1"/>
            </p:cNvSpPr>
            <p:nvPr/>
          </p:nvSpPr>
          <p:spPr bwMode="auto">
            <a:xfrm>
              <a:off x="3888" y="2448"/>
              <a:ext cx="3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35873" name="Text Box 36"/>
            <p:cNvSpPr txBox="1">
              <a:spLocks noChangeArrowheads="1"/>
            </p:cNvSpPr>
            <p:nvPr/>
          </p:nvSpPr>
          <p:spPr bwMode="auto">
            <a:xfrm>
              <a:off x="3888" y="2736"/>
              <a:ext cx="3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35874" name="Text Box 37"/>
            <p:cNvSpPr txBox="1">
              <a:spLocks noChangeArrowheads="1"/>
            </p:cNvSpPr>
            <p:nvPr/>
          </p:nvSpPr>
          <p:spPr bwMode="auto">
            <a:xfrm>
              <a:off x="4224" y="2448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75" name="Text Box 38"/>
            <p:cNvSpPr txBox="1">
              <a:spLocks noChangeArrowheads="1"/>
            </p:cNvSpPr>
            <p:nvPr/>
          </p:nvSpPr>
          <p:spPr bwMode="auto">
            <a:xfrm>
              <a:off x="4224" y="2736"/>
              <a:ext cx="19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5876" name="Text Box 39"/>
            <p:cNvSpPr txBox="1">
              <a:spLocks noChangeArrowheads="1"/>
            </p:cNvSpPr>
            <p:nvPr/>
          </p:nvSpPr>
          <p:spPr bwMode="auto">
            <a:xfrm>
              <a:off x="2976" y="3024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35877" name="Text Box 40"/>
            <p:cNvSpPr txBox="1">
              <a:spLocks noChangeArrowheads="1"/>
            </p:cNvSpPr>
            <p:nvPr/>
          </p:nvSpPr>
          <p:spPr bwMode="auto">
            <a:xfrm>
              <a:off x="3408" y="3024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35878" name="Text Box 41"/>
            <p:cNvSpPr txBox="1">
              <a:spLocks noChangeArrowheads="1"/>
            </p:cNvSpPr>
            <p:nvPr/>
          </p:nvSpPr>
          <p:spPr bwMode="auto">
            <a:xfrm>
              <a:off x="2976" y="3408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T1</a:t>
              </a:r>
            </a:p>
          </p:txBody>
        </p:sp>
        <p:sp>
          <p:nvSpPr>
            <p:cNvPr id="35879" name="Text Box 42"/>
            <p:cNvSpPr txBox="1">
              <a:spLocks noChangeArrowheads="1"/>
            </p:cNvSpPr>
            <p:nvPr/>
          </p:nvSpPr>
          <p:spPr bwMode="auto">
            <a:xfrm>
              <a:off x="3408" y="3408"/>
              <a:ext cx="6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T4</a:t>
              </a:r>
            </a:p>
          </p:txBody>
        </p:sp>
        <p:sp>
          <p:nvSpPr>
            <p:cNvPr id="35880" name="AutoShape 43"/>
            <p:cNvSpPr>
              <a:spLocks/>
            </p:cNvSpPr>
            <p:nvPr/>
          </p:nvSpPr>
          <p:spPr bwMode="auto">
            <a:xfrm>
              <a:off x="3792" y="3216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881" name="Text Box 44"/>
            <p:cNvSpPr txBox="1">
              <a:spLocks noChangeArrowheads="1"/>
            </p:cNvSpPr>
            <p:nvPr/>
          </p:nvSpPr>
          <p:spPr bwMode="auto">
            <a:xfrm>
              <a:off x="3840" y="3168"/>
              <a:ext cx="624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35882" name="Text Box 45"/>
            <p:cNvSpPr txBox="1">
              <a:spLocks noChangeArrowheads="1"/>
            </p:cNvSpPr>
            <p:nvPr/>
          </p:nvSpPr>
          <p:spPr bwMode="auto">
            <a:xfrm>
              <a:off x="4224" y="3168"/>
              <a:ext cx="1920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11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228600"/>
            <a:ext cx="5348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sz="3200" b="1">
                <a:solidFill>
                  <a:schemeClr val="tx2"/>
                </a:solidFill>
                <a:latin typeface="Arial" pitchFamily="34" charset="0"/>
              </a:rPr>
              <a:t>3</a:t>
            </a: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、</a:t>
            </a:r>
            <a:r>
              <a:rPr kumimoji="0" lang="en-US" altLang="zh-CN" sz="3200" b="1">
                <a:solidFill>
                  <a:schemeClr val="tx2"/>
                </a:solidFill>
                <a:latin typeface="Arial" pitchFamily="34" charset="0"/>
              </a:rPr>
              <a:t>CPU</a:t>
            </a:r>
            <a:r>
              <a:rPr kumimoji="0" lang="zh-CN" altLang="en-US" sz="3200" b="1">
                <a:solidFill>
                  <a:schemeClr val="tx2"/>
                </a:solidFill>
                <a:latin typeface="Arial" pitchFamily="34" charset="0"/>
              </a:rPr>
              <a:t>控制信息传送的方式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07950" y="1025525"/>
            <a:ext cx="3995738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folHlink"/>
                </a:solidFill>
                <a:latin typeface="Arial" pitchFamily="34" charset="0"/>
              </a:rPr>
              <a:t>程序输入输出方式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folHlink"/>
                </a:solidFill>
                <a:latin typeface="Arial" pitchFamily="34" charset="0"/>
              </a:rPr>
              <a:t>中断方式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en-US" altLang="zh-CN" sz="3200" b="1">
                <a:solidFill>
                  <a:schemeClr val="folHlink"/>
                </a:solidFill>
                <a:latin typeface="Arial" pitchFamily="34" charset="0"/>
              </a:rPr>
              <a:t>DMA</a:t>
            </a:r>
            <a:r>
              <a:rPr kumimoji="0" lang="zh-CN" altLang="en-US" sz="3200" b="1">
                <a:solidFill>
                  <a:schemeClr val="folHlink"/>
                </a:solidFill>
                <a:latin typeface="Arial" pitchFamily="34" charset="0"/>
              </a:rPr>
              <a:t>方式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zh-CN" altLang="en-US" sz="3200" b="1">
                <a:solidFill>
                  <a:schemeClr val="folHlink"/>
                </a:solidFill>
                <a:latin typeface="Arial" pitchFamily="34" charset="0"/>
              </a:rPr>
              <a:t>通道方式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0"/>
            <a:ext cx="9144000" cy="6623050"/>
            <a:chOff x="0" y="0"/>
            <a:chExt cx="5760" cy="4172"/>
          </a:xfrm>
        </p:grpSpPr>
        <p:sp>
          <p:nvSpPr>
            <p:cNvPr id="36867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ea typeface="黑体" pitchFamily="49" charset="-122"/>
                </a:rPr>
                <a:t>四、</a:t>
              </a:r>
              <a:r>
                <a:rPr lang="en-US" altLang="zh-CN" sz="2800" b="1" dirty="0">
                  <a:ea typeface="黑体" pitchFamily="49" charset="-122"/>
                </a:rPr>
                <a:t> </a:t>
              </a:r>
              <a:r>
                <a:rPr lang="zh-CN" altLang="en-US" sz="2800" b="1" dirty="0">
                  <a:ea typeface="黑体" pitchFamily="49" charset="-122"/>
                </a:rPr>
                <a:t>微程序控制方式优缺点及应用</a:t>
              </a:r>
            </a:p>
          </p:txBody>
        </p:sp>
        <p:sp>
          <p:nvSpPr>
            <p:cNvPr id="36868" name="Text Box 3"/>
            <p:cNvSpPr txBox="1">
              <a:spLocks noChangeArrowheads="1"/>
            </p:cNvSpPr>
            <p:nvPr/>
          </p:nvSpPr>
          <p:spPr bwMode="auto">
            <a:xfrm>
              <a:off x="0" y="480"/>
              <a:ext cx="177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优点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6869" name="Text Box 4"/>
            <p:cNvSpPr txBox="1">
              <a:spLocks noChangeArrowheads="1"/>
            </p:cNvSpPr>
            <p:nvPr/>
          </p:nvSpPr>
          <p:spPr bwMode="auto">
            <a:xfrm>
              <a:off x="0" y="816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）设计规整，设计效率高；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0" y="1200"/>
              <a:ext cx="561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）易于修改、扩展指令系统功能；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1" name="Text Box 6"/>
            <p:cNvSpPr txBox="1">
              <a:spLocks noChangeArrowheads="1"/>
            </p:cNvSpPr>
            <p:nvPr/>
          </p:nvSpPr>
          <p:spPr bwMode="auto">
            <a:xfrm>
              <a:off x="0" y="1584"/>
              <a:ext cx="561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）结构规整、简洁，可靠性高；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0" y="1968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）性价比高。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3" name="Text Box 8"/>
            <p:cNvSpPr txBox="1">
              <a:spLocks noChangeArrowheads="1"/>
            </p:cNvSpPr>
            <p:nvPr/>
          </p:nvSpPr>
          <p:spPr bwMode="auto">
            <a:xfrm>
              <a:off x="0" y="2400"/>
              <a:ext cx="177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缺点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>
              <a:off x="0" y="2736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）速度慢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575" y="2640"/>
              <a:ext cx="537" cy="288"/>
              <a:chOff x="1575" y="2640"/>
              <a:chExt cx="537" cy="288"/>
            </a:xfrm>
          </p:grpSpPr>
          <p:sp>
            <p:nvSpPr>
              <p:cNvPr id="36882" name="Line 11"/>
              <p:cNvSpPr>
                <a:spLocks noChangeShapeType="1"/>
              </p:cNvSpPr>
              <p:nvPr/>
            </p:nvSpPr>
            <p:spPr bwMode="auto">
              <a:xfrm flipV="1">
                <a:off x="1620" y="2640"/>
                <a:ext cx="492" cy="195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3" name="Line 12"/>
              <p:cNvSpPr>
                <a:spLocks noChangeShapeType="1"/>
              </p:cNvSpPr>
              <p:nvPr/>
            </p:nvSpPr>
            <p:spPr bwMode="auto">
              <a:xfrm>
                <a:off x="1575" y="2835"/>
                <a:ext cx="537" cy="93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876" name="Text Box 13"/>
            <p:cNvSpPr txBox="1">
              <a:spLocks noChangeArrowheads="1"/>
            </p:cNvSpPr>
            <p:nvPr/>
          </p:nvSpPr>
          <p:spPr bwMode="auto">
            <a:xfrm>
              <a:off x="2112" y="2496"/>
              <a:ext cx="2208" cy="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访存频繁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转移较多</a:t>
              </a:r>
            </a:p>
          </p:txBody>
        </p:sp>
        <p:sp>
          <p:nvSpPr>
            <p:cNvPr id="36877" name="Text Box 14"/>
            <p:cNvSpPr txBox="1">
              <a:spLocks noChangeArrowheads="1"/>
            </p:cNvSpPr>
            <p:nvPr/>
          </p:nvSpPr>
          <p:spPr bwMode="auto">
            <a:xfrm>
              <a:off x="0" y="3120"/>
              <a:ext cx="40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）执行效率不高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78" name="Text Box 15"/>
            <p:cNvSpPr txBox="1">
              <a:spLocks noChangeArrowheads="1"/>
            </p:cNvSpPr>
            <p:nvPr/>
          </p:nvSpPr>
          <p:spPr bwMode="auto">
            <a:xfrm>
              <a:off x="0" y="3574"/>
              <a:ext cx="177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3.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应用范围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6879" name="Text Box 16"/>
            <p:cNvSpPr txBox="1">
              <a:spLocks noChangeArrowheads="1"/>
            </p:cNvSpPr>
            <p:nvPr/>
          </p:nvSpPr>
          <p:spPr bwMode="auto">
            <a:xfrm>
              <a:off x="0" y="3924"/>
              <a:ext cx="576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用于速度要求不高、功能较复杂的机器中。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 flipV="1">
              <a:off x="2205" y="2832"/>
              <a:ext cx="1395" cy="363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Text Box 20"/>
            <p:cNvSpPr txBox="1">
              <a:spLocks noChangeArrowheads="1"/>
            </p:cNvSpPr>
            <p:nvPr/>
          </p:nvSpPr>
          <p:spPr bwMode="auto">
            <a:xfrm>
              <a:off x="3600" y="2640"/>
              <a:ext cx="1968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未充分发挥数据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通路本身具有的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并行能力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0" y="0"/>
            <a:ext cx="8839200" cy="6175375"/>
            <a:chOff x="0" y="0"/>
            <a:chExt cx="5568" cy="3890"/>
          </a:xfrm>
        </p:grpSpPr>
        <p:sp>
          <p:nvSpPr>
            <p:cNvPr id="37891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41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模型</a:t>
              </a:r>
              <a:r>
                <a:rPr lang="zh-CN" altLang="en-US" sz="28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机微程序设计</a:t>
              </a:r>
            </a:p>
          </p:txBody>
        </p:sp>
        <p:sp>
          <p:nvSpPr>
            <p:cNvPr id="37892" name="Text Box 3"/>
            <p:cNvSpPr txBox="1">
              <a:spLocks noChangeArrowheads="1"/>
            </p:cNvSpPr>
            <p:nvPr/>
          </p:nvSpPr>
          <p:spPr bwMode="auto">
            <a:xfrm>
              <a:off x="0" y="384"/>
              <a:ext cx="230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itchFamily="49" charset="-122"/>
                  <a:ea typeface="黑体" pitchFamily="49" charset="-122"/>
                </a:rPr>
                <a:t>1.</a:t>
              </a:r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时序系统</a:t>
              </a:r>
            </a:p>
          </p:txBody>
        </p:sp>
        <p:sp>
          <p:nvSpPr>
            <p:cNvPr id="37893" name="Text Box 22"/>
            <p:cNvSpPr txBox="1">
              <a:spLocks noChangeArrowheads="1"/>
            </p:cNvSpPr>
            <p:nvPr/>
          </p:nvSpPr>
          <p:spPr bwMode="auto">
            <a:xfrm>
              <a:off x="0" y="1536"/>
              <a:ext cx="67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P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37894" name="Line 23"/>
            <p:cNvSpPr>
              <a:spLocks noChangeShapeType="1"/>
            </p:cNvSpPr>
            <p:nvPr/>
          </p:nvSpPr>
          <p:spPr bwMode="auto">
            <a:xfrm>
              <a:off x="3216" y="1152"/>
              <a:ext cx="288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Text Box 24"/>
            <p:cNvSpPr txBox="1">
              <a:spLocks noChangeArrowheads="1"/>
            </p:cNvSpPr>
            <p:nvPr/>
          </p:nvSpPr>
          <p:spPr bwMode="auto">
            <a:xfrm>
              <a:off x="1872" y="1008"/>
              <a:ext cx="28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微指令周期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37896" name="Text Box 25"/>
            <p:cNvSpPr txBox="1">
              <a:spLocks noChangeArrowheads="1"/>
            </p:cNvSpPr>
            <p:nvPr/>
          </p:nvSpPr>
          <p:spPr bwMode="auto">
            <a:xfrm>
              <a:off x="192" y="2064"/>
              <a:ext cx="148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微指令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打入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FF00"/>
                  </a:solidFill>
                </a:rPr>
                <a:t>µIR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7897" name="Text Box 26"/>
            <p:cNvSpPr txBox="1">
              <a:spLocks noChangeArrowheads="1"/>
            </p:cNvSpPr>
            <p:nvPr/>
          </p:nvSpPr>
          <p:spPr bwMode="auto">
            <a:xfrm>
              <a:off x="0" y="912"/>
              <a:ext cx="22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二级时序：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432" y="1440"/>
              <a:ext cx="5136" cy="336"/>
              <a:chOff x="432" y="1728"/>
              <a:chExt cx="5136" cy="336"/>
            </a:xfrm>
          </p:grpSpPr>
          <p:sp>
            <p:nvSpPr>
              <p:cNvPr id="37914" name="Line 28"/>
              <p:cNvSpPr>
                <a:spLocks noChangeShapeType="1"/>
              </p:cNvSpPr>
              <p:nvPr/>
            </p:nvSpPr>
            <p:spPr bwMode="auto">
              <a:xfrm>
                <a:off x="432" y="206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5" name="Line 29"/>
              <p:cNvSpPr>
                <a:spLocks noChangeShapeType="1"/>
              </p:cNvSpPr>
              <p:nvPr/>
            </p:nvSpPr>
            <p:spPr bwMode="auto">
              <a:xfrm flipV="1">
                <a:off x="864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30"/>
              <p:cNvSpPr>
                <a:spLocks noChangeShapeType="1"/>
              </p:cNvSpPr>
              <p:nvPr/>
            </p:nvSpPr>
            <p:spPr bwMode="auto">
              <a:xfrm>
                <a:off x="864" y="172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31"/>
              <p:cNvSpPr>
                <a:spLocks noChangeShapeType="1"/>
              </p:cNvSpPr>
              <p:nvPr/>
            </p:nvSpPr>
            <p:spPr bwMode="auto">
              <a:xfrm flipV="1">
                <a:off x="1536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Line 32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33"/>
              <p:cNvSpPr>
                <a:spLocks noChangeShapeType="1"/>
              </p:cNvSpPr>
              <p:nvPr/>
            </p:nvSpPr>
            <p:spPr bwMode="auto">
              <a:xfrm flipV="1">
                <a:off x="2880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Line 34"/>
              <p:cNvSpPr>
                <a:spLocks noChangeShapeType="1"/>
              </p:cNvSpPr>
              <p:nvPr/>
            </p:nvSpPr>
            <p:spPr bwMode="auto">
              <a:xfrm flipV="1">
                <a:off x="3552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1" name="Line 35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34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36"/>
              <p:cNvSpPr>
                <a:spLocks noChangeShapeType="1"/>
              </p:cNvSpPr>
              <p:nvPr/>
            </p:nvSpPr>
            <p:spPr bwMode="auto">
              <a:xfrm flipV="1">
                <a:off x="4896" y="172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3" name="Line 37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4" name="Line 38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899" name="Line 39"/>
            <p:cNvSpPr>
              <a:spLocks noChangeShapeType="1"/>
            </p:cNvSpPr>
            <p:nvPr/>
          </p:nvSpPr>
          <p:spPr bwMode="auto">
            <a:xfrm>
              <a:off x="1536" y="1008"/>
              <a:ext cx="0" cy="336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40"/>
            <p:cNvSpPr>
              <a:spLocks noChangeShapeType="1"/>
            </p:cNvSpPr>
            <p:nvPr/>
          </p:nvSpPr>
          <p:spPr bwMode="auto">
            <a:xfrm>
              <a:off x="3552" y="1008"/>
              <a:ext cx="0" cy="336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41"/>
            <p:cNvSpPr>
              <a:spLocks noChangeShapeType="1"/>
            </p:cNvSpPr>
            <p:nvPr/>
          </p:nvSpPr>
          <p:spPr bwMode="auto">
            <a:xfrm>
              <a:off x="1584" y="1152"/>
              <a:ext cx="33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42"/>
            <p:cNvSpPr>
              <a:spLocks noChangeShapeType="1"/>
            </p:cNvSpPr>
            <p:nvPr/>
          </p:nvSpPr>
          <p:spPr bwMode="auto">
            <a:xfrm flipV="1">
              <a:off x="720" y="1632"/>
              <a:ext cx="768" cy="384"/>
            </a:xfrm>
            <a:prstGeom prst="line">
              <a:avLst/>
            </a:prstGeom>
            <a:noFill/>
            <a:ln w="1905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43"/>
            <p:cNvSpPr>
              <a:spLocks noChangeShapeType="1"/>
            </p:cNvSpPr>
            <p:nvPr/>
          </p:nvSpPr>
          <p:spPr bwMode="auto">
            <a:xfrm>
              <a:off x="1536" y="1824"/>
              <a:ext cx="0" cy="24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44"/>
            <p:cNvSpPr>
              <a:spLocks noChangeShapeType="1"/>
            </p:cNvSpPr>
            <p:nvPr/>
          </p:nvSpPr>
          <p:spPr bwMode="auto">
            <a:xfrm>
              <a:off x="2880" y="1824"/>
              <a:ext cx="0" cy="24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Text Box 45"/>
            <p:cNvSpPr txBox="1">
              <a:spLocks noChangeArrowheads="1"/>
            </p:cNvSpPr>
            <p:nvPr/>
          </p:nvSpPr>
          <p:spPr bwMode="auto">
            <a:xfrm>
              <a:off x="1632" y="2256"/>
              <a:ext cx="1488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控制数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据通路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操作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7906" name="Line 46"/>
            <p:cNvSpPr>
              <a:spLocks noChangeShapeType="1"/>
            </p:cNvSpPr>
            <p:nvPr/>
          </p:nvSpPr>
          <p:spPr bwMode="auto">
            <a:xfrm>
              <a:off x="1584" y="1920"/>
              <a:ext cx="129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47"/>
            <p:cNvSpPr>
              <a:spLocks noChangeShapeType="1"/>
            </p:cNvSpPr>
            <p:nvPr/>
          </p:nvSpPr>
          <p:spPr bwMode="auto">
            <a:xfrm>
              <a:off x="2928" y="1632"/>
              <a:ext cx="288" cy="432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Text Box 48"/>
            <p:cNvSpPr txBox="1">
              <a:spLocks noChangeArrowheads="1"/>
            </p:cNvSpPr>
            <p:nvPr/>
          </p:nvSpPr>
          <p:spPr bwMode="auto">
            <a:xfrm>
              <a:off x="2928" y="2064"/>
              <a:ext cx="1488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结果打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入目的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地，</a:t>
              </a:r>
              <a:endParaRPr lang="zh-CN" altLang="en-US" sz="2800" b="1">
                <a:solidFill>
                  <a:schemeClr val="folHlink"/>
                </a:solidFill>
              </a:endParaRPr>
            </a:p>
          </p:txBody>
        </p:sp>
        <p:sp>
          <p:nvSpPr>
            <p:cNvPr id="37909" name="Line 49"/>
            <p:cNvSpPr>
              <a:spLocks noChangeShapeType="1"/>
            </p:cNvSpPr>
            <p:nvPr/>
          </p:nvSpPr>
          <p:spPr bwMode="auto">
            <a:xfrm>
              <a:off x="2880" y="1536"/>
              <a:ext cx="624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50"/>
            <p:cNvSpPr>
              <a:spLocks noChangeShapeType="1"/>
            </p:cNvSpPr>
            <p:nvPr/>
          </p:nvSpPr>
          <p:spPr bwMode="auto">
            <a:xfrm>
              <a:off x="3600" y="1620"/>
              <a:ext cx="672" cy="444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Text Box 51"/>
            <p:cNvSpPr txBox="1">
              <a:spLocks noChangeArrowheads="1"/>
            </p:cNvSpPr>
            <p:nvPr/>
          </p:nvSpPr>
          <p:spPr bwMode="auto">
            <a:xfrm>
              <a:off x="4080" y="2160"/>
              <a:ext cx="148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读取后续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微指令</a:t>
              </a:r>
              <a:endParaRPr lang="zh-CN" altLang="en-US" sz="2800" b="1">
                <a:solidFill>
                  <a:schemeClr val="folHlink"/>
                </a:solidFill>
              </a:endParaRPr>
            </a:p>
          </p:txBody>
        </p:sp>
        <p:sp>
          <p:nvSpPr>
            <p:cNvPr id="37912" name="Line 52"/>
            <p:cNvSpPr>
              <a:spLocks noChangeShapeType="1"/>
            </p:cNvSpPr>
            <p:nvPr/>
          </p:nvSpPr>
          <p:spPr bwMode="auto">
            <a:xfrm flipH="1" flipV="1">
              <a:off x="2064" y="1920"/>
              <a:ext cx="96" cy="28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Text Box 53"/>
            <p:cNvSpPr txBox="1">
              <a:spLocks noChangeArrowheads="1"/>
            </p:cNvSpPr>
            <p:nvPr/>
          </p:nvSpPr>
          <p:spPr bwMode="auto">
            <a:xfrm>
              <a:off x="2928" y="3072"/>
              <a:ext cx="1488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后续微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地址打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入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FF00"/>
                  </a:solidFill>
                </a:rPr>
                <a:t>µAR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-228600" y="0"/>
            <a:ext cx="9448800" cy="6858000"/>
            <a:chOff x="-144" y="0"/>
            <a:chExt cx="5952" cy="4320"/>
          </a:xfrm>
        </p:grpSpPr>
        <p:sp>
          <p:nvSpPr>
            <p:cNvPr id="38915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23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latin typeface="黑体" pitchFamily="49" charset="-122"/>
                  <a:ea typeface="黑体" pitchFamily="49" charset="-122"/>
                </a:rPr>
                <a:t>2.</a:t>
              </a:r>
              <a:r>
                <a:rPr lang="zh-CN" altLang="en-US" sz="3600" b="1" dirty="0">
                  <a:latin typeface="黑体" pitchFamily="49" charset="-122"/>
                  <a:ea typeface="黑体" pitchFamily="49" charset="-122"/>
                </a:rPr>
                <a:t>微指令格式</a:t>
              </a:r>
            </a:p>
          </p:txBody>
        </p:sp>
        <p:sp>
          <p:nvSpPr>
            <p:cNvPr id="38916" name="Text Box 6"/>
            <p:cNvSpPr txBox="1">
              <a:spLocks noChangeArrowheads="1"/>
            </p:cNvSpPr>
            <p:nvPr/>
          </p:nvSpPr>
          <p:spPr bwMode="auto">
            <a:xfrm>
              <a:off x="0" y="480"/>
              <a:ext cx="5760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按数据通路各段操作划分字段，同类操作中互斥</a:t>
              </a:r>
              <a:endParaRPr lang="en-US" altLang="zh-CN" sz="3200" b="1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的微命令放同一字段。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3200" b="1" dirty="0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38917" name="Text Box 7"/>
            <p:cNvSpPr txBox="1">
              <a:spLocks noChangeArrowheads="1"/>
            </p:cNvSpPr>
            <p:nvPr/>
          </p:nvSpPr>
          <p:spPr bwMode="auto">
            <a:xfrm>
              <a:off x="-144" y="1200"/>
              <a:ext cx="14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ea typeface="黑体" pitchFamily="49" charset="-122"/>
                </a:rPr>
                <a:t>（</a:t>
              </a:r>
              <a:r>
                <a:rPr lang="en-US" altLang="zh-CN" sz="3200" b="1" dirty="0">
                  <a:ea typeface="黑体" pitchFamily="49" charset="-122"/>
                </a:rPr>
                <a:t>1</a:t>
              </a:r>
              <a:r>
                <a:rPr lang="zh-CN" altLang="en-US" sz="3200" b="1" dirty="0">
                  <a:ea typeface="黑体" pitchFamily="49" charset="-122"/>
                </a:rPr>
                <a:t>）格式</a:t>
              </a:r>
              <a:endParaRPr lang="zh-CN" altLang="en-US" sz="2800" b="1" dirty="0">
                <a:solidFill>
                  <a:schemeClr val="folHlink"/>
                </a:solidFill>
              </a:endParaRPr>
            </a:p>
          </p:txBody>
        </p:sp>
        <p:sp>
          <p:nvSpPr>
            <p:cNvPr id="38918" name="Text Box 27"/>
            <p:cNvSpPr txBox="1">
              <a:spLocks noChangeArrowheads="1"/>
            </p:cNvSpPr>
            <p:nvPr/>
          </p:nvSpPr>
          <p:spPr bwMode="auto">
            <a:xfrm>
              <a:off x="672" y="2352"/>
              <a:ext cx="220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ea typeface="黑体" pitchFamily="49" charset="-122"/>
                </a:rPr>
                <a:t>数据通路操作</a:t>
              </a:r>
              <a:r>
                <a:rPr lang="en-US" altLang="zh-CN" sz="3200" b="1" dirty="0">
                  <a:ea typeface="黑体" pitchFamily="49" charset="-122"/>
                </a:rPr>
                <a:t> </a:t>
              </a:r>
              <a:endParaRPr lang="en-US" altLang="zh-CN" sz="2800" b="1" dirty="0">
                <a:solidFill>
                  <a:schemeClr val="folHlink"/>
                </a:solidFill>
              </a:endParaRPr>
            </a:p>
          </p:txBody>
        </p:sp>
        <p:sp>
          <p:nvSpPr>
            <p:cNvPr id="38919" name="Text Box 35"/>
            <p:cNvSpPr txBox="1">
              <a:spLocks noChangeArrowheads="1"/>
            </p:cNvSpPr>
            <p:nvPr/>
          </p:nvSpPr>
          <p:spPr bwMode="auto">
            <a:xfrm>
              <a:off x="3888" y="2688"/>
              <a:ext cx="14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辅助操作</a:t>
              </a:r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0" y="1680"/>
              <a:ext cx="5760" cy="389"/>
              <a:chOff x="0" y="1680"/>
              <a:chExt cx="5760" cy="389"/>
            </a:xfrm>
          </p:grpSpPr>
          <p:sp>
            <p:nvSpPr>
              <p:cNvPr id="38951" name="Text Box 36"/>
              <p:cNvSpPr txBox="1">
                <a:spLocks noChangeArrowheads="1"/>
              </p:cNvSpPr>
              <p:nvPr/>
            </p:nvSpPr>
            <p:spPr bwMode="auto">
              <a:xfrm>
                <a:off x="0" y="1680"/>
                <a:ext cx="5760" cy="389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AI  BI  SM  C</a:t>
                </a:r>
                <a:r>
                  <a:rPr lang="en-US" altLang="zh-CN" sz="2800" b="1" dirty="0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</a:t>
                </a:r>
                <a:r>
                  <a:rPr lang="en-US" altLang="zh-CN" sz="3200" b="1" dirty="0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  S  ZO  EMAR  R  W  ST  SC</a:t>
                </a:r>
              </a:p>
            </p:txBody>
          </p:sp>
          <p:sp>
            <p:nvSpPr>
              <p:cNvPr id="38952" name="Line 37"/>
              <p:cNvSpPr>
                <a:spLocks noChangeShapeType="1"/>
              </p:cNvSpPr>
              <p:nvPr/>
            </p:nvSpPr>
            <p:spPr bwMode="auto">
              <a:xfrm>
                <a:off x="576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3" name="Line 38"/>
              <p:cNvSpPr>
                <a:spLocks noChangeShapeType="1"/>
              </p:cNvSpPr>
              <p:nvPr/>
            </p:nvSpPr>
            <p:spPr bwMode="auto">
              <a:xfrm>
                <a:off x="1056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4" name="Line 39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5" name="Line 40"/>
              <p:cNvSpPr>
                <a:spLocks noChangeShapeType="1"/>
              </p:cNvSpPr>
              <p:nvPr/>
            </p:nvSpPr>
            <p:spPr bwMode="auto">
              <a:xfrm>
                <a:off x="2112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6" name="Line 41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7" name="Line 42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8" name="Line 43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9" name="Line 44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0" name="Line 45"/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1" name="Line 46"/>
              <p:cNvSpPr>
                <a:spLocks noChangeShapeType="1"/>
              </p:cNvSpPr>
              <p:nvPr/>
            </p:nvSpPr>
            <p:spPr bwMode="auto">
              <a:xfrm>
                <a:off x="5040" y="1680"/>
                <a:ext cx="0" cy="38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21" name="Text Box 48"/>
            <p:cNvSpPr txBox="1">
              <a:spLocks noChangeArrowheads="1"/>
            </p:cNvSpPr>
            <p:nvPr/>
          </p:nvSpPr>
          <p:spPr bwMode="auto">
            <a:xfrm>
              <a:off x="0" y="1440"/>
              <a:ext cx="57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  3         3         5         2       2        3           1          1       1       2        4</a:t>
              </a:r>
            </a:p>
          </p:txBody>
        </p:sp>
        <p:sp>
          <p:nvSpPr>
            <p:cNvPr id="38922" name="AutoShape 50"/>
            <p:cNvSpPr>
              <a:spLocks/>
            </p:cNvSpPr>
            <p:nvPr/>
          </p:nvSpPr>
          <p:spPr bwMode="auto">
            <a:xfrm rot="-5400000">
              <a:off x="1464" y="888"/>
              <a:ext cx="192" cy="2640"/>
            </a:xfrm>
            <a:prstGeom prst="leftBrace">
              <a:avLst>
                <a:gd name="adj1" fmla="val 114583"/>
                <a:gd name="adj2" fmla="val 50000"/>
              </a:avLst>
            </a:pr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AutoShape 51"/>
            <p:cNvSpPr>
              <a:spLocks/>
            </p:cNvSpPr>
            <p:nvPr/>
          </p:nvSpPr>
          <p:spPr bwMode="auto">
            <a:xfrm rot="-5400000">
              <a:off x="3672" y="1512"/>
              <a:ext cx="192" cy="1392"/>
            </a:xfrm>
            <a:prstGeom prst="leftBrace">
              <a:avLst>
                <a:gd name="adj1" fmla="val 60417"/>
                <a:gd name="adj2" fmla="val 50000"/>
              </a:avLst>
            </a:pr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Text Box 53"/>
            <p:cNvSpPr txBox="1">
              <a:spLocks noChangeArrowheads="1"/>
            </p:cNvSpPr>
            <p:nvPr/>
          </p:nvSpPr>
          <p:spPr bwMode="auto">
            <a:xfrm>
              <a:off x="4512" y="2352"/>
              <a:ext cx="129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顺序控制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8925" name="Text Box 54"/>
            <p:cNvSpPr txBox="1">
              <a:spLocks noChangeArrowheads="1"/>
            </p:cNvSpPr>
            <p:nvPr/>
          </p:nvSpPr>
          <p:spPr bwMode="auto">
            <a:xfrm>
              <a:off x="3168" y="2352"/>
              <a:ext cx="163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访存操作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8926" name="Line 55"/>
            <p:cNvSpPr>
              <a:spLocks noChangeShapeType="1"/>
            </p:cNvSpPr>
            <p:nvPr/>
          </p:nvSpPr>
          <p:spPr bwMode="auto">
            <a:xfrm flipH="1">
              <a:off x="4272" y="2112"/>
              <a:ext cx="576" cy="576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56"/>
            <p:cNvSpPr>
              <a:spLocks noChangeShapeType="1"/>
            </p:cNvSpPr>
            <p:nvPr/>
          </p:nvSpPr>
          <p:spPr bwMode="auto">
            <a:xfrm flipH="1">
              <a:off x="5232" y="2112"/>
              <a:ext cx="240" cy="240"/>
            </a:xfrm>
            <a:prstGeom prst="line">
              <a:avLst/>
            </a:pr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Text Box 57"/>
            <p:cNvSpPr txBox="1">
              <a:spLocks noChangeArrowheads="1"/>
            </p:cNvSpPr>
            <p:nvPr/>
          </p:nvSpPr>
          <p:spPr bwMode="auto">
            <a:xfrm>
              <a:off x="-144" y="2784"/>
              <a:ext cx="254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（</a:t>
              </a:r>
              <a:r>
                <a:rPr lang="en-US" altLang="zh-CN" sz="3200" b="1">
                  <a:ea typeface="黑体" pitchFamily="49" charset="-122"/>
                </a:rPr>
                <a:t>2</a:t>
              </a:r>
              <a:r>
                <a:rPr lang="zh-CN" altLang="en-US" sz="3200" b="1">
                  <a:ea typeface="黑体" pitchFamily="49" charset="-122"/>
                </a:rPr>
                <a:t>）各字段功能</a:t>
              </a:r>
              <a:endParaRPr lang="zh-CN" altLang="en-US" sz="2800" b="1">
                <a:solidFill>
                  <a:schemeClr val="folHlink"/>
                </a:solidFill>
              </a:endParaRPr>
            </a:p>
          </p:txBody>
        </p:sp>
        <p:sp>
          <p:nvSpPr>
            <p:cNvPr id="38929" name="Text Box 58"/>
            <p:cNvSpPr txBox="1">
              <a:spLocks noChangeArrowheads="1"/>
            </p:cNvSpPr>
            <p:nvPr/>
          </p:nvSpPr>
          <p:spPr bwMode="auto">
            <a:xfrm>
              <a:off x="0" y="3120"/>
              <a:ext cx="249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1</a:t>
              </a:r>
              <a:r>
                <a:rPr lang="zh-CN" altLang="en-US" sz="3200" b="1">
                  <a:ea typeface="黑体" pitchFamily="49" charset="-122"/>
                </a:rPr>
                <a:t>）数据通路操作</a:t>
              </a:r>
            </a:p>
          </p:txBody>
        </p:sp>
        <p:sp>
          <p:nvSpPr>
            <p:cNvPr id="38930" name="Text Box 60"/>
            <p:cNvSpPr txBox="1">
              <a:spLocks noChangeArrowheads="1"/>
            </p:cNvSpPr>
            <p:nvPr/>
          </p:nvSpPr>
          <p:spPr bwMode="auto">
            <a:xfrm>
              <a:off x="0" y="3504"/>
              <a:ext cx="91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AI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8931" name="Text Box 61"/>
            <p:cNvSpPr txBox="1">
              <a:spLocks noChangeArrowheads="1"/>
            </p:cNvSpPr>
            <p:nvPr/>
          </p:nvSpPr>
          <p:spPr bwMode="auto">
            <a:xfrm>
              <a:off x="432" y="3504"/>
              <a:ext cx="177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A</a:t>
              </a:r>
              <a:r>
                <a:rPr lang="zh-CN" altLang="en-US" sz="3200" b="1">
                  <a:ea typeface="黑体" pitchFamily="49" charset="-122"/>
                </a:rPr>
                <a:t>输入选择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8932" name="Text Box 62"/>
            <p:cNvSpPr txBox="1">
              <a:spLocks noChangeArrowheads="1"/>
            </p:cNvSpPr>
            <p:nvPr/>
          </p:nvSpPr>
          <p:spPr bwMode="auto">
            <a:xfrm>
              <a:off x="1920" y="3504"/>
              <a:ext cx="168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000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r>
                <a:rPr lang="zh-CN" altLang="en-US" sz="3200" b="1">
                  <a:ea typeface="黑体" pitchFamily="49" charset="-122"/>
                </a:rPr>
                <a:t>无输入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8933" name="Text Box 63"/>
            <p:cNvSpPr txBox="1">
              <a:spLocks noChangeArrowheads="1"/>
            </p:cNvSpPr>
            <p:nvPr/>
          </p:nvSpPr>
          <p:spPr bwMode="auto">
            <a:xfrm>
              <a:off x="1920" y="3792"/>
              <a:ext cx="120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2400" y="3744"/>
              <a:ext cx="1104" cy="304"/>
              <a:chOff x="3456" y="3456"/>
              <a:chExt cx="1104" cy="304"/>
            </a:xfrm>
          </p:grpSpPr>
          <p:sp>
            <p:nvSpPr>
              <p:cNvPr id="38949" name="Text Box 65"/>
              <p:cNvSpPr txBox="1">
                <a:spLocks noChangeArrowheads="1"/>
              </p:cNvSpPr>
              <p:nvPr/>
            </p:nvSpPr>
            <p:spPr bwMode="auto">
              <a:xfrm>
                <a:off x="3456" y="345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Ri   A</a:t>
                </a:r>
              </a:p>
            </p:txBody>
          </p:sp>
          <p:sp>
            <p:nvSpPr>
              <p:cNvPr id="38950" name="Line 66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5" name="Text Box 68"/>
            <p:cNvSpPr txBox="1">
              <a:spLocks noChangeArrowheads="1"/>
            </p:cNvSpPr>
            <p:nvPr/>
          </p:nvSpPr>
          <p:spPr bwMode="auto">
            <a:xfrm>
              <a:off x="1920" y="4047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010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5" name="Group 72"/>
            <p:cNvGrpSpPr>
              <a:grpSpLocks/>
            </p:cNvGrpSpPr>
            <p:nvPr/>
          </p:nvGrpSpPr>
          <p:grpSpPr bwMode="auto">
            <a:xfrm>
              <a:off x="2400" y="4016"/>
              <a:ext cx="1104" cy="304"/>
              <a:chOff x="2400" y="4016"/>
              <a:chExt cx="1104" cy="304"/>
            </a:xfrm>
          </p:grpSpPr>
          <p:sp>
            <p:nvSpPr>
              <p:cNvPr id="38947" name="Text Box 70"/>
              <p:cNvSpPr txBox="1">
                <a:spLocks noChangeArrowheads="1"/>
              </p:cNvSpPr>
              <p:nvPr/>
            </p:nvSpPr>
            <p:spPr bwMode="auto">
              <a:xfrm>
                <a:off x="2400" y="401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C   A</a:t>
                </a:r>
              </a:p>
            </p:txBody>
          </p:sp>
          <p:sp>
            <p:nvSpPr>
              <p:cNvPr id="38948" name="Line 71"/>
              <p:cNvSpPr>
                <a:spLocks noChangeShapeType="1"/>
              </p:cNvSpPr>
              <p:nvPr/>
            </p:nvSpPr>
            <p:spPr bwMode="auto">
              <a:xfrm>
                <a:off x="2640" y="4176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3600" y="3504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6" name="Group 74"/>
            <p:cNvGrpSpPr>
              <a:grpSpLocks/>
            </p:cNvGrpSpPr>
            <p:nvPr/>
          </p:nvGrpSpPr>
          <p:grpSpPr bwMode="auto">
            <a:xfrm>
              <a:off x="4128" y="3456"/>
              <a:ext cx="1104" cy="304"/>
              <a:chOff x="2400" y="4016"/>
              <a:chExt cx="1104" cy="304"/>
            </a:xfrm>
          </p:grpSpPr>
          <p:sp>
            <p:nvSpPr>
              <p:cNvPr id="38945" name="Text Box 75"/>
              <p:cNvSpPr txBox="1">
                <a:spLocks noChangeArrowheads="1"/>
              </p:cNvSpPr>
              <p:nvPr/>
            </p:nvSpPr>
            <p:spPr bwMode="auto">
              <a:xfrm>
                <a:off x="2400" y="401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D   A</a:t>
                </a:r>
              </a:p>
            </p:txBody>
          </p:sp>
          <p:sp>
            <p:nvSpPr>
              <p:cNvPr id="38946" name="Line 76"/>
              <p:cNvSpPr>
                <a:spLocks noChangeShapeType="1"/>
              </p:cNvSpPr>
              <p:nvPr/>
            </p:nvSpPr>
            <p:spPr bwMode="auto">
              <a:xfrm>
                <a:off x="2640" y="4176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9" name="Text Box 77"/>
            <p:cNvSpPr txBox="1">
              <a:spLocks noChangeArrowheads="1"/>
            </p:cNvSpPr>
            <p:nvPr/>
          </p:nvSpPr>
          <p:spPr bwMode="auto">
            <a:xfrm>
              <a:off x="3600" y="3792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100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7" name="Group 78"/>
            <p:cNvGrpSpPr>
              <a:grpSpLocks/>
            </p:cNvGrpSpPr>
            <p:nvPr/>
          </p:nvGrpSpPr>
          <p:grpSpPr bwMode="auto">
            <a:xfrm>
              <a:off x="4128" y="3744"/>
              <a:ext cx="1104" cy="304"/>
              <a:chOff x="3456" y="3456"/>
              <a:chExt cx="1104" cy="304"/>
            </a:xfrm>
          </p:grpSpPr>
          <p:sp>
            <p:nvSpPr>
              <p:cNvPr id="38943" name="Text Box 79"/>
              <p:cNvSpPr txBox="1">
                <a:spLocks noChangeArrowheads="1"/>
              </p:cNvSpPr>
              <p:nvPr/>
            </p:nvSpPr>
            <p:spPr bwMode="auto">
              <a:xfrm>
                <a:off x="3456" y="345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PC   A</a:t>
                </a:r>
              </a:p>
            </p:txBody>
          </p:sp>
          <p:sp>
            <p:nvSpPr>
              <p:cNvPr id="38944" name="Line 80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41" name="Line 81"/>
            <p:cNvSpPr>
              <a:spLocks noChangeShapeType="1"/>
            </p:cNvSpPr>
            <p:nvPr/>
          </p:nvSpPr>
          <p:spPr bwMode="auto">
            <a:xfrm flipV="1">
              <a:off x="2544" y="3216"/>
              <a:ext cx="960" cy="57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Text Box 82"/>
            <p:cNvSpPr txBox="1">
              <a:spLocks noChangeArrowheads="1"/>
            </p:cNvSpPr>
            <p:nvPr/>
          </p:nvSpPr>
          <p:spPr bwMode="auto">
            <a:xfrm>
              <a:off x="3120" y="3024"/>
              <a:ext cx="240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～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R3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SP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PC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0" y="0"/>
            <a:ext cx="9144000" cy="6434138"/>
            <a:chOff x="0" y="0"/>
            <a:chExt cx="5760" cy="4053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0" y="0"/>
              <a:ext cx="5760" cy="629"/>
              <a:chOff x="0" y="1440"/>
              <a:chExt cx="5760" cy="62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1680"/>
                <a:ext cx="5760" cy="389"/>
                <a:chOff x="0" y="1680"/>
                <a:chExt cx="5760" cy="389"/>
              </a:xfrm>
            </p:grpSpPr>
            <p:sp>
              <p:nvSpPr>
                <p:cNvPr id="399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0" y="1680"/>
                  <a:ext cx="5760" cy="389"/>
                </a:xfrm>
                <a:prstGeom prst="rect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 AI  BI  SM  C</a:t>
                  </a:r>
                  <a:r>
                    <a:rPr lang="en-US" altLang="zh-CN" sz="28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0</a:t>
                  </a: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  S  ZO  EMAR  R  W  ST  SC</a:t>
                  </a:r>
                </a:p>
              </p:txBody>
            </p:sp>
            <p:sp>
              <p:nvSpPr>
                <p:cNvPr id="39978" name="Line 9"/>
                <p:cNvSpPr>
                  <a:spLocks noChangeShapeType="1"/>
                </p:cNvSpPr>
                <p:nvPr/>
              </p:nvSpPr>
              <p:spPr bwMode="auto">
                <a:xfrm>
                  <a:off x="57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9" name="Line 10"/>
                <p:cNvSpPr>
                  <a:spLocks noChangeShapeType="1"/>
                </p:cNvSpPr>
                <p:nvPr/>
              </p:nvSpPr>
              <p:spPr bwMode="auto">
                <a:xfrm>
                  <a:off x="105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0" name="Line 11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1" name="Line 12"/>
                <p:cNvSpPr>
                  <a:spLocks noChangeShapeType="1"/>
                </p:cNvSpPr>
                <p:nvPr/>
              </p:nvSpPr>
              <p:spPr bwMode="auto">
                <a:xfrm>
                  <a:off x="2112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2" name="Line 13"/>
                <p:cNvSpPr>
                  <a:spLocks noChangeShapeType="1"/>
                </p:cNvSpPr>
                <p:nvPr/>
              </p:nvSpPr>
              <p:spPr bwMode="auto">
                <a:xfrm>
                  <a:off x="249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3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4" name="Line 15"/>
                <p:cNvSpPr>
                  <a:spLocks noChangeShapeType="1"/>
                </p:cNvSpPr>
                <p:nvPr/>
              </p:nvSpPr>
              <p:spPr bwMode="auto">
                <a:xfrm>
                  <a:off x="374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5" name="Line 16"/>
                <p:cNvSpPr>
                  <a:spLocks noChangeShapeType="1"/>
                </p:cNvSpPr>
                <p:nvPr/>
              </p:nvSpPr>
              <p:spPr bwMode="auto">
                <a:xfrm>
                  <a:off x="417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6" name="Line 17"/>
                <p:cNvSpPr>
                  <a:spLocks noChangeShapeType="1"/>
                </p:cNvSpPr>
                <p:nvPr/>
              </p:nvSpPr>
              <p:spPr bwMode="auto">
                <a:xfrm>
                  <a:off x="4560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7" name="Line 18"/>
                <p:cNvSpPr>
                  <a:spLocks noChangeShapeType="1"/>
                </p:cNvSpPr>
                <p:nvPr/>
              </p:nvSpPr>
              <p:spPr bwMode="auto">
                <a:xfrm>
                  <a:off x="5040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76" name="Text Box 19"/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57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   3         3         5         2       2        3           1          1       1       2        4</a:t>
                </a:r>
              </a:p>
            </p:txBody>
          </p:sp>
        </p:grpSp>
        <p:sp>
          <p:nvSpPr>
            <p:cNvPr id="39940" name="Text Box 28"/>
            <p:cNvSpPr txBox="1">
              <a:spLocks noChangeArrowheads="1"/>
            </p:cNvSpPr>
            <p:nvPr/>
          </p:nvSpPr>
          <p:spPr bwMode="auto">
            <a:xfrm>
              <a:off x="0" y="816"/>
              <a:ext cx="91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BI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41" name="Text Box 29"/>
            <p:cNvSpPr txBox="1">
              <a:spLocks noChangeArrowheads="1"/>
            </p:cNvSpPr>
            <p:nvPr/>
          </p:nvSpPr>
          <p:spPr bwMode="auto">
            <a:xfrm>
              <a:off x="432" y="816"/>
              <a:ext cx="177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ea typeface="黑体" pitchFamily="49" charset="-122"/>
                </a:rPr>
                <a:t>B</a:t>
              </a:r>
              <a:r>
                <a:rPr lang="zh-CN" altLang="en-US" sz="3200" b="1">
                  <a:ea typeface="黑体" pitchFamily="49" charset="-122"/>
                </a:rPr>
                <a:t>输入选择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9942" name="Text Box 30"/>
            <p:cNvSpPr txBox="1">
              <a:spLocks noChangeArrowheads="1"/>
            </p:cNvSpPr>
            <p:nvPr/>
          </p:nvSpPr>
          <p:spPr bwMode="auto">
            <a:xfrm>
              <a:off x="1872" y="816"/>
              <a:ext cx="168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000</a:t>
              </a:r>
              <a:r>
                <a:rPr lang="en-US" altLang="zh-CN" sz="3200" b="1">
                  <a:ea typeface="黑体" pitchFamily="49" charset="-122"/>
                </a:rPr>
                <a:t> </a:t>
              </a:r>
              <a:r>
                <a:rPr lang="zh-CN" altLang="en-US" sz="3200" b="1">
                  <a:ea typeface="黑体" pitchFamily="49" charset="-122"/>
                </a:rPr>
                <a:t>无输入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9943" name="Text Box 31"/>
            <p:cNvSpPr txBox="1">
              <a:spLocks noChangeArrowheads="1"/>
            </p:cNvSpPr>
            <p:nvPr/>
          </p:nvSpPr>
          <p:spPr bwMode="auto">
            <a:xfrm>
              <a:off x="1872" y="1104"/>
              <a:ext cx="120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352" y="1056"/>
              <a:ext cx="1104" cy="304"/>
              <a:chOff x="3456" y="3456"/>
              <a:chExt cx="1104" cy="304"/>
            </a:xfrm>
          </p:grpSpPr>
          <p:sp>
            <p:nvSpPr>
              <p:cNvPr id="39973" name="Text Box 33"/>
              <p:cNvSpPr txBox="1">
                <a:spLocks noChangeArrowheads="1"/>
              </p:cNvSpPr>
              <p:nvPr/>
            </p:nvSpPr>
            <p:spPr bwMode="auto">
              <a:xfrm>
                <a:off x="3456" y="345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Ri   B</a:t>
                </a:r>
              </a:p>
            </p:txBody>
          </p:sp>
          <p:sp>
            <p:nvSpPr>
              <p:cNvPr id="39974" name="Line 34"/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45" name="Text Box 35"/>
            <p:cNvSpPr txBox="1">
              <a:spLocks noChangeArrowheads="1"/>
            </p:cNvSpPr>
            <p:nvPr/>
          </p:nvSpPr>
          <p:spPr bwMode="auto">
            <a:xfrm>
              <a:off x="1872" y="1392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010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352" y="1344"/>
              <a:ext cx="1104" cy="304"/>
              <a:chOff x="2400" y="4016"/>
              <a:chExt cx="1104" cy="304"/>
            </a:xfrm>
          </p:grpSpPr>
          <p:sp>
            <p:nvSpPr>
              <p:cNvPr id="39971" name="Text Box 37"/>
              <p:cNvSpPr txBox="1">
                <a:spLocks noChangeArrowheads="1"/>
              </p:cNvSpPr>
              <p:nvPr/>
            </p:nvSpPr>
            <p:spPr bwMode="auto">
              <a:xfrm>
                <a:off x="2400" y="401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C   B</a:t>
                </a:r>
              </a:p>
            </p:txBody>
          </p:sp>
          <p:sp>
            <p:nvSpPr>
              <p:cNvPr id="39972" name="Line 38"/>
              <p:cNvSpPr>
                <a:spLocks noChangeShapeType="1"/>
              </p:cNvSpPr>
              <p:nvPr/>
            </p:nvSpPr>
            <p:spPr bwMode="auto">
              <a:xfrm>
                <a:off x="2640" y="4176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47" name="Text Box 39"/>
            <p:cNvSpPr txBox="1">
              <a:spLocks noChangeArrowheads="1"/>
            </p:cNvSpPr>
            <p:nvPr/>
          </p:nvSpPr>
          <p:spPr bwMode="auto">
            <a:xfrm>
              <a:off x="3552" y="816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4080" y="768"/>
              <a:ext cx="1104" cy="304"/>
              <a:chOff x="2400" y="4016"/>
              <a:chExt cx="1104" cy="304"/>
            </a:xfrm>
          </p:grpSpPr>
          <p:sp>
            <p:nvSpPr>
              <p:cNvPr id="39969" name="Text Box 41"/>
              <p:cNvSpPr txBox="1">
                <a:spLocks noChangeArrowheads="1"/>
              </p:cNvSpPr>
              <p:nvPr/>
            </p:nvSpPr>
            <p:spPr bwMode="auto">
              <a:xfrm>
                <a:off x="2400" y="401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D   B</a:t>
                </a:r>
              </a:p>
            </p:txBody>
          </p:sp>
          <p:sp>
            <p:nvSpPr>
              <p:cNvPr id="39970" name="Line 42"/>
              <p:cNvSpPr>
                <a:spLocks noChangeShapeType="1"/>
              </p:cNvSpPr>
              <p:nvPr/>
            </p:nvSpPr>
            <p:spPr bwMode="auto">
              <a:xfrm>
                <a:off x="2640" y="4176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49" name="Text Box 43"/>
            <p:cNvSpPr txBox="1">
              <a:spLocks noChangeArrowheads="1"/>
            </p:cNvSpPr>
            <p:nvPr/>
          </p:nvSpPr>
          <p:spPr bwMode="auto">
            <a:xfrm>
              <a:off x="3552" y="1104"/>
              <a:ext cx="9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100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4080" y="1056"/>
              <a:ext cx="1104" cy="304"/>
              <a:chOff x="4080" y="1056"/>
              <a:chExt cx="1104" cy="304"/>
            </a:xfrm>
          </p:grpSpPr>
          <p:sp>
            <p:nvSpPr>
              <p:cNvPr id="39967" name="Text Box 45"/>
              <p:cNvSpPr txBox="1">
                <a:spLocks noChangeArrowheads="1"/>
              </p:cNvSpPr>
              <p:nvPr/>
            </p:nvSpPr>
            <p:spPr bwMode="auto">
              <a:xfrm>
                <a:off x="4080" y="1056"/>
                <a:ext cx="1104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MDR   B</a:t>
                </a:r>
              </a:p>
            </p:txBody>
          </p:sp>
          <p:sp>
            <p:nvSpPr>
              <p:cNvPr id="39968" name="Line 46"/>
              <p:cNvSpPr>
                <a:spLocks noChangeShapeType="1"/>
              </p:cNvSpPr>
              <p:nvPr/>
            </p:nvSpPr>
            <p:spPr bwMode="auto">
              <a:xfrm>
                <a:off x="4512" y="120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951" name="Text Box 50"/>
            <p:cNvSpPr txBox="1">
              <a:spLocks noChangeArrowheads="1"/>
            </p:cNvSpPr>
            <p:nvPr/>
          </p:nvSpPr>
          <p:spPr bwMode="auto">
            <a:xfrm>
              <a:off x="0" y="1680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SM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2" name="Text Box 51"/>
            <p:cNvSpPr txBox="1">
              <a:spLocks noChangeArrowheads="1"/>
            </p:cNvSpPr>
            <p:nvPr/>
          </p:nvSpPr>
          <p:spPr bwMode="auto">
            <a:xfrm>
              <a:off x="432" y="1680"/>
              <a:ext cx="177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ALU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功能选择</a:t>
              </a:r>
              <a:endPara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3" name="Text Box 52"/>
            <p:cNvSpPr txBox="1">
              <a:spLocks noChangeArrowheads="1"/>
            </p:cNvSpPr>
            <p:nvPr/>
          </p:nvSpPr>
          <p:spPr bwMode="auto">
            <a:xfrm>
              <a:off x="2016" y="1680"/>
              <a:ext cx="168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4" name="Text Box 53"/>
            <p:cNvSpPr txBox="1">
              <a:spLocks noChangeArrowheads="1"/>
            </p:cNvSpPr>
            <p:nvPr/>
          </p:nvSpPr>
          <p:spPr bwMode="auto">
            <a:xfrm>
              <a:off x="0" y="2016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5" name="Text Box 54"/>
            <p:cNvSpPr txBox="1">
              <a:spLocks noChangeArrowheads="1"/>
            </p:cNvSpPr>
            <p:nvPr/>
          </p:nvSpPr>
          <p:spPr bwMode="auto">
            <a:xfrm>
              <a:off x="432" y="2016"/>
              <a:ext cx="517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初始进位选择</a:t>
              </a:r>
              <a:r>
                <a:rPr lang="en-US" altLang="zh-CN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00 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="1"/>
                <a:t>→C0</a:t>
              </a:r>
              <a:r>
                <a:rPr lang="en-US" altLang="zh-CN" b="1">
                  <a:solidFill>
                    <a:srgbClr val="FFFF00"/>
                  </a:solidFill>
                </a:rPr>
                <a:t> ,01  </a:t>
              </a:r>
              <a:r>
                <a:rPr lang="en-US" altLang="zh-CN" b="1"/>
                <a:t>1 →C0</a:t>
              </a:r>
              <a:r>
                <a:rPr lang="en-US" altLang="zh-CN" b="1">
                  <a:solidFill>
                    <a:srgbClr val="FFFF00"/>
                  </a:solidFill>
                </a:rPr>
                <a:t> , 10 </a:t>
              </a:r>
              <a:r>
                <a:rPr lang="en-US" altLang="zh-CN" b="1"/>
                <a:t>PSW0 →C0</a:t>
              </a:r>
              <a:r>
                <a:rPr lang="en-US" altLang="zh-CN" b="1">
                  <a:solidFill>
                    <a:srgbClr val="FFFF00"/>
                  </a:solidFill>
                </a:rPr>
                <a:t> </a:t>
              </a:r>
            </a:p>
          </p:txBody>
        </p:sp>
        <p:sp>
          <p:nvSpPr>
            <p:cNvPr id="39956" name="Text Box 55"/>
            <p:cNvSpPr txBox="1">
              <a:spLocks noChangeArrowheads="1"/>
            </p:cNvSpPr>
            <p:nvPr/>
          </p:nvSpPr>
          <p:spPr bwMode="auto">
            <a:xfrm>
              <a:off x="0" y="2352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7" name="Text Box 56"/>
            <p:cNvSpPr txBox="1">
              <a:spLocks noChangeArrowheads="1"/>
            </p:cNvSpPr>
            <p:nvPr/>
          </p:nvSpPr>
          <p:spPr bwMode="auto">
            <a:xfrm>
              <a:off x="432" y="2352"/>
              <a:ext cx="507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移位选择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DM,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01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SL,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SR,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11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EX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8" name="Text Box 57"/>
            <p:cNvSpPr txBox="1">
              <a:spLocks noChangeArrowheads="1"/>
            </p:cNvSpPr>
            <p:nvPr/>
          </p:nvSpPr>
          <p:spPr bwMode="auto">
            <a:xfrm>
              <a:off x="0" y="3112"/>
              <a:ext cx="7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ZO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9" name="Text Box 58"/>
            <p:cNvSpPr txBox="1">
              <a:spLocks noChangeArrowheads="1"/>
            </p:cNvSpPr>
            <p:nvPr/>
          </p:nvSpPr>
          <p:spPr bwMode="auto">
            <a:xfrm>
              <a:off x="432" y="3112"/>
              <a:ext cx="177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结果分配</a:t>
              </a:r>
              <a:endPara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60" name="Text Box 59"/>
            <p:cNvSpPr txBox="1">
              <a:spLocks noChangeArrowheads="1"/>
            </p:cNvSpPr>
            <p:nvPr/>
          </p:nvSpPr>
          <p:spPr bwMode="auto">
            <a:xfrm>
              <a:off x="1728" y="3112"/>
              <a:ext cx="3239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000  </a:t>
              </a:r>
              <a:r>
                <a:rPr lang="zh-CN" altLang="en-US" sz="3200" b="1">
                  <a:ea typeface="黑体" pitchFamily="49" charset="-122"/>
                </a:rPr>
                <a:t>不发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 001</a:t>
              </a:r>
              <a:r>
                <a:rPr lang="en-US" altLang="zh-CN" sz="32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39961" name="Text Box 61"/>
            <p:cNvSpPr txBox="1">
              <a:spLocks noChangeArrowheads="1"/>
            </p:cNvSpPr>
            <p:nvPr/>
          </p:nvSpPr>
          <p:spPr bwMode="auto">
            <a:xfrm>
              <a:off x="3288" y="3067"/>
              <a:ext cx="110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CPRi   </a:t>
              </a:r>
            </a:p>
          </p:txBody>
        </p:sp>
        <p:sp>
          <p:nvSpPr>
            <p:cNvPr id="39962" name="Line 63"/>
            <p:cNvSpPr>
              <a:spLocks noChangeShapeType="1"/>
            </p:cNvSpPr>
            <p:nvPr/>
          </p:nvSpPr>
          <p:spPr bwMode="auto">
            <a:xfrm>
              <a:off x="2640" y="1248"/>
              <a:ext cx="1200" cy="24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Text Box 65"/>
            <p:cNvSpPr txBox="1">
              <a:spLocks noChangeArrowheads="1"/>
            </p:cNvSpPr>
            <p:nvPr/>
          </p:nvSpPr>
          <p:spPr bwMode="auto">
            <a:xfrm>
              <a:off x="3792" y="1488"/>
              <a:ext cx="196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～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R3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PSW </a:t>
              </a:r>
            </a:p>
          </p:txBody>
        </p:sp>
        <p:sp>
          <p:nvSpPr>
            <p:cNvPr id="39964" name="Line 66"/>
            <p:cNvSpPr>
              <a:spLocks noChangeShapeType="1"/>
            </p:cNvSpPr>
            <p:nvPr/>
          </p:nvSpPr>
          <p:spPr bwMode="auto">
            <a:xfrm flipV="1">
              <a:off x="3523" y="2971"/>
              <a:ext cx="672" cy="9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Text Box 67"/>
            <p:cNvSpPr txBox="1">
              <a:spLocks noChangeArrowheads="1"/>
            </p:cNvSpPr>
            <p:nvPr/>
          </p:nvSpPr>
          <p:spPr bwMode="auto">
            <a:xfrm>
              <a:off x="2789" y="2659"/>
              <a:ext cx="285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R0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～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R3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SP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PSW </a:t>
              </a:r>
            </a:p>
          </p:txBody>
        </p:sp>
        <p:sp>
          <p:nvSpPr>
            <p:cNvPr id="39966" name="Text Box 78"/>
            <p:cNvSpPr txBox="1">
              <a:spLocks noChangeArrowheads="1"/>
            </p:cNvSpPr>
            <p:nvPr/>
          </p:nvSpPr>
          <p:spPr bwMode="auto">
            <a:xfrm>
              <a:off x="295" y="3381"/>
              <a:ext cx="535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010</a:t>
              </a:r>
              <a:r>
                <a:rPr lang="en-US" altLang="zh-CN" sz="3200" b="1"/>
                <a:t>  CPC   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011</a:t>
              </a:r>
              <a:r>
                <a:rPr lang="en-US" altLang="zh-CN" sz="3200" b="1"/>
                <a:t>  CPD  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100</a:t>
              </a:r>
              <a:r>
                <a:rPr lang="en-US" altLang="zh-CN" sz="3200" b="1"/>
                <a:t>  CPIR  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101</a:t>
              </a:r>
              <a:r>
                <a:rPr lang="en-US" altLang="zh-CN" sz="3200" b="1"/>
                <a:t>  CPMAR</a:t>
              </a:r>
            </a:p>
            <a:p>
              <a:pPr marL="457200" indent="-457200"/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110</a:t>
              </a:r>
              <a:r>
                <a:rPr lang="en-US" altLang="zh-CN" sz="3200" b="1"/>
                <a:t>  CPMDR   </a:t>
              </a:r>
              <a:r>
                <a:rPr lang="en-US" altLang="zh-CN" sz="3200" b="1">
                  <a:solidFill>
                    <a:srgbClr val="FFFF00"/>
                  </a:solidFill>
                  <a:ea typeface="黑体" pitchFamily="49" charset="-122"/>
                </a:rPr>
                <a:t>111</a:t>
              </a:r>
              <a:r>
                <a:rPr lang="en-US" altLang="zh-CN" sz="3200" b="1"/>
                <a:t>  CPPC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0" y="692150"/>
            <a:ext cx="8064500" cy="2916238"/>
            <a:chOff x="0" y="436"/>
            <a:chExt cx="5080" cy="1837"/>
          </a:xfrm>
        </p:grpSpPr>
        <p:sp>
          <p:nvSpPr>
            <p:cNvPr id="40963" name="Text Box 4"/>
            <p:cNvSpPr txBox="1">
              <a:spLocks noChangeArrowheads="1"/>
            </p:cNvSpPr>
            <p:nvPr/>
          </p:nvSpPr>
          <p:spPr bwMode="auto">
            <a:xfrm>
              <a:off x="136" y="441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2</a:t>
              </a:r>
              <a:r>
                <a:rPr lang="zh-CN" altLang="en-US" sz="2800" b="1">
                  <a:ea typeface="黑体" pitchFamily="49" charset="-122"/>
                </a:rPr>
                <a:t>）访存操作</a:t>
              </a:r>
            </a:p>
          </p:txBody>
        </p:sp>
        <p:sp>
          <p:nvSpPr>
            <p:cNvPr id="40964" name="Text Box 5"/>
            <p:cNvSpPr txBox="1">
              <a:spLocks noChangeArrowheads="1"/>
            </p:cNvSpPr>
            <p:nvPr/>
          </p:nvSpPr>
          <p:spPr bwMode="auto">
            <a:xfrm>
              <a:off x="1927" y="436"/>
              <a:ext cx="211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EMAR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W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0965" name="Text Box 6"/>
            <p:cNvSpPr txBox="1">
              <a:spLocks noChangeArrowheads="1"/>
            </p:cNvSpPr>
            <p:nvPr/>
          </p:nvSpPr>
          <p:spPr bwMode="auto">
            <a:xfrm>
              <a:off x="136" y="825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3</a:t>
              </a:r>
              <a:r>
                <a:rPr lang="zh-CN" altLang="en-US" sz="2800" b="1">
                  <a:ea typeface="黑体" pitchFamily="49" charset="-122"/>
                </a:rPr>
                <a:t>）辅助操作</a:t>
              </a:r>
            </a:p>
          </p:txBody>
        </p:sp>
        <p:sp>
          <p:nvSpPr>
            <p:cNvPr id="40966" name="Text Box 7"/>
            <p:cNvSpPr txBox="1">
              <a:spLocks noChangeArrowheads="1"/>
            </p:cNvSpPr>
            <p:nvPr/>
          </p:nvSpPr>
          <p:spPr bwMode="auto">
            <a:xfrm>
              <a:off x="1912" y="825"/>
              <a:ext cx="16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00 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zh-CN" altLang="en-US" sz="2800" b="1">
                  <a:ea typeface="黑体" pitchFamily="49" charset="-122"/>
                </a:rPr>
                <a:t>无操作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67" name="Text Box 8"/>
            <p:cNvSpPr txBox="1">
              <a:spLocks noChangeArrowheads="1"/>
            </p:cNvSpPr>
            <p:nvPr/>
          </p:nvSpPr>
          <p:spPr bwMode="auto">
            <a:xfrm>
              <a:off x="1912" y="1161"/>
              <a:ext cx="16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01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r>
                <a:rPr lang="zh-CN" altLang="en-US" sz="2800" b="1">
                  <a:ea typeface="黑体" pitchFamily="49" charset="-122"/>
                </a:rPr>
                <a:t>开中断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68" name="Text Box 9"/>
            <p:cNvSpPr txBox="1">
              <a:spLocks noChangeArrowheads="1"/>
            </p:cNvSpPr>
            <p:nvPr/>
          </p:nvSpPr>
          <p:spPr bwMode="auto">
            <a:xfrm>
              <a:off x="3400" y="825"/>
              <a:ext cx="16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10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r>
                <a:rPr lang="zh-CN" altLang="en-US" sz="2800" b="1">
                  <a:ea typeface="黑体" pitchFamily="49" charset="-122"/>
                </a:rPr>
                <a:t>关中断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69" name="Text Box 10"/>
            <p:cNvSpPr txBox="1">
              <a:spLocks noChangeArrowheads="1"/>
            </p:cNvSpPr>
            <p:nvPr/>
          </p:nvSpPr>
          <p:spPr bwMode="auto">
            <a:xfrm>
              <a:off x="3400" y="1161"/>
              <a:ext cx="168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11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SIR </a:t>
              </a:r>
              <a:r>
                <a:rPr lang="en-US" altLang="zh-CN" sz="2800" b="1">
                  <a:ea typeface="黑体" pitchFamily="49" charset="-122"/>
                </a:rPr>
                <a:t>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70" name="Text Box 11"/>
            <p:cNvSpPr txBox="1">
              <a:spLocks noChangeArrowheads="1"/>
            </p:cNvSpPr>
            <p:nvPr/>
          </p:nvSpPr>
          <p:spPr bwMode="auto">
            <a:xfrm>
              <a:off x="0" y="1603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ea typeface="黑体" pitchFamily="49" charset="-122"/>
                </a:rPr>
                <a:t>4</a:t>
              </a:r>
              <a:r>
                <a:rPr lang="zh-CN" altLang="en-US" sz="2800" b="1">
                  <a:ea typeface="黑体" pitchFamily="49" charset="-122"/>
                </a:rPr>
                <a:t>）顺序控制</a:t>
              </a:r>
            </a:p>
          </p:txBody>
        </p:sp>
        <p:sp>
          <p:nvSpPr>
            <p:cNvPr id="40971" name="Text Box 12"/>
            <p:cNvSpPr txBox="1">
              <a:spLocks noChangeArrowheads="1"/>
            </p:cNvSpPr>
            <p:nvPr/>
          </p:nvSpPr>
          <p:spPr bwMode="auto">
            <a:xfrm>
              <a:off x="2688" y="1699"/>
              <a:ext cx="96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增量</a:t>
              </a:r>
              <a:endParaRPr lang="en-US" altLang="zh-CN" sz="2800" b="1"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断定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72" name="Text Box 13"/>
            <p:cNvSpPr txBox="1">
              <a:spLocks noChangeArrowheads="1"/>
            </p:cNvSpPr>
            <p:nvPr/>
          </p:nvSpPr>
          <p:spPr bwMode="auto">
            <a:xfrm>
              <a:off x="3744" y="1843"/>
              <a:ext cx="110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ea typeface="黑体" pitchFamily="49" charset="-122"/>
                </a:rPr>
                <a:t>9</a:t>
              </a:r>
              <a:r>
                <a:rPr lang="zh-CN" altLang="en-US" sz="2800" b="1">
                  <a:solidFill>
                    <a:srgbClr val="FFFF00"/>
                  </a:solidFill>
                  <a:ea typeface="黑体" pitchFamily="49" charset="-122"/>
                </a:rPr>
                <a:t>种</a:t>
              </a:r>
              <a:r>
                <a:rPr lang="en-US" altLang="zh-CN" sz="2800" b="1">
                  <a:ea typeface="黑体" pitchFamily="49" charset="-122"/>
                </a:rPr>
                <a:t>  </a:t>
              </a:r>
              <a:endParaRPr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40973" name="Text Box 14"/>
            <p:cNvSpPr txBox="1">
              <a:spLocks noChangeArrowheads="1"/>
            </p:cNvSpPr>
            <p:nvPr/>
          </p:nvSpPr>
          <p:spPr bwMode="auto">
            <a:xfrm>
              <a:off x="0" y="1939"/>
              <a:ext cx="336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指明微地址形成方式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0974" name="AutoShape 15"/>
            <p:cNvSpPr>
              <a:spLocks/>
            </p:cNvSpPr>
            <p:nvPr/>
          </p:nvSpPr>
          <p:spPr bwMode="auto">
            <a:xfrm>
              <a:off x="2448" y="1795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408" y="1795"/>
              <a:ext cx="336" cy="384"/>
              <a:chOff x="3408" y="960"/>
              <a:chExt cx="336" cy="384"/>
            </a:xfrm>
          </p:grpSpPr>
          <p:sp>
            <p:nvSpPr>
              <p:cNvPr id="40976" name="Line 17"/>
              <p:cNvSpPr>
                <a:spLocks noChangeShapeType="1"/>
              </p:cNvSpPr>
              <p:nvPr/>
            </p:nvSpPr>
            <p:spPr bwMode="auto">
              <a:xfrm>
                <a:off x="3408" y="960"/>
                <a:ext cx="336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Line 18"/>
              <p:cNvSpPr>
                <a:spLocks noChangeShapeType="1"/>
              </p:cNvSpPr>
              <p:nvPr/>
            </p:nvSpPr>
            <p:spPr bwMode="auto">
              <a:xfrm flipH="1">
                <a:off x="3408" y="1152"/>
                <a:ext cx="336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4"/>
          <p:cNvSpPr txBox="1">
            <a:spLocks noChangeArrowheads="1"/>
          </p:cNvSpPr>
          <p:nvPr/>
        </p:nvSpPr>
        <p:spPr bwMode="auto">
          <a:xfrm>
            <a:off x="827088" y="568325"/>
            <a:ext cx="419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0000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顺序执行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87" name="Text Box 62"/>
          <p:cNvSpPr txBox="1">
            <a:spLocks noChangeArrowheads="1"/>
          </p:cNvSpPr>
          <p:nvPr/>
        </p:nvSpPr>
        <p:spPr bwMode="auto">
          <a:xfrm>
            <a:off x="128588" y="568325"/>
            <a:ext cx="1219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SC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 </a:t>
            </a:r>
            <a:endParaRPr lang="en-US" altLang="zh-CN" b="1">
              <a:solidFill>
                <a:schemeClr val="folHlin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88" name="Text Box 63"/>
          <p:cNvSpPr txBox="1">
            <a:spLocks noChangeArrowheads="1"/>
          </p:cNvSpPr>
          <p:nvPr/>
        </p:nvSpPr>
        <p:spPr bwMode="auto">
          <a:xfrm>
            <a:off x="827088" y="1025525"/>
            <a:ext cx="70580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0001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无条件转移</a:t>
            </a:r>
            <a:r>
              <a:rPr lang="en-US" altLang="zh-CN" b="1">
                <a:ea typeface="黑体" pitchFamily="49" charset="-122"/>
              </a:rPr>
              <a:t> </a:t>
            </a:r>
            <a:r>
              <a:rPr lang="zh-CN" altLang="en-US" b="1"/>
              <a:t>（微指令高</a:t>
            </a:r>
            <a:r>
              <a:rPr lang="en-US" altLang="zh-CN" b="1"/>
              <a:t>8</a:t>
            </a:r>
            <a:r>
              <a:rPr lang="zh-CN" altLang="en-US" b="1"/>
              <a:t>位提供转移微地址）</a:t>
            </a:r>
            <a:r>
              <a:rPr lang="en-US" altLang="zh-CN"/>
              <a:t> </a:t>
            </a:r>
          </a:p>
        </p:txBody>
      </p:sp>
      <p:sp>
        <p:nvSpPr>
          <p:cNvPr id="41989" name="Text Box 64"/>
          <p:cNvSpPr txBox="1">
            <a:spLocks noChangeArrowheads="1"/>
          </p:cNvSpPr>
          <p:nvPr/>
        </p:nvSpPr>
        <p:spPr bwMode="auto">
          <a:xfrm>
            <a:off x="827088" y="1558925"/>
            <a:ext cx="684053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0010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按操作码分支</a:t>
            </a:r>
            <a:endParaRPr lang="en-US" altLang="zh-CN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0011 </a:t>
            </a:r>
            <a:r>
              <a:rPr lang="en-US" altLang="zh-CN" b="1"/>
              <a:t> </a:t>
            </a:r>
            <a:r>
              <a:rPr lang="zh-CN" altLang="en-US" b="1"/>
              <a:t>按</a:t>
            </a:r>
            <a:r>
              <a:rPr lang="en-US" altLang="zh-CN" b="1"/>
              <a:t>OP</a:t>
            </a:r>
            <a:r>
              <a:rPr lang="zh-CN" altLang="en-US" b="1"/>
              <a:t>与</a:t>
            </a:r>
            <a:r>
              <a:rPr lang="en-US" altLang="zh-CN" b="1"/>
              <a:t>DR(</a:t>
            </a:r>
            <a:r>
              <a:rPr lang="zh-CN" altLang="en-US" b="1"/>
              <a:t>目的寻址是寄存器直接寻址或非寄存器直接寻址</a:t>
            </a:r>
            <a:r>
              <a:rPr lang="en-US" altLang="zh-CN" b="1"/>
              <a:t>)</a:t>
            </a:r>
            <a:r>
              <a:rPr lang="zh-CN" altLang="en-US" b="1"/>
              <a:t>断定转移</a:t>
            </a:r>
            <a:endParaRPr lang="en-US" altLang="zh-CN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0100</a:t>
            </a:r>
            <a:r>
              <a:rPr lang="en-US" altLang="zh-CN" b="1"/>
              <a:t>  </a:t>
            </a:r>
            <a:r>
              <a:rPr lang="zh-CN" altLang="en-US" b="1"/>
              <a:t>按</a:t>
            </a:r>
            <a:r>
              <a:rPr lang="en-US" altLang="zh-CN" b="1"/>
              <a:t>J(</a:t>
            </a:r>
            <a:r>
              <a:rPr lang="zh-CN" altLang="en-US" b="1"/>
              <a:t>转移成功与否</a:t>
            </a:r>
            <a:r>
              <a:rPr lang="en-US" altLang="zh-CN" b="1"/>
              <a:t>)</a:t>
            </a:r>
            <a:r>
              <a:rPr lang="zh-CN" altLang="en-US" b="1"/>
              <a:t>与</a:t>
            </a:r>
            <a:r>
              <a:rPr lang="en-US" altLang="zh-CN" b="1"/>
              <a:t>PC(</a:t>
            </a:r>
            <a:r>
              <a:rPr lang="zh-CN" altLang="en-US" b="1"/>
              <a:t>寄存器是否为</a:t>
            </a:r>
            <a:r>
              <a:rPr lang="en-US" altLang="zh-CN" b="1"/>
              <a:t>PC)</a:t>
            </a:r>
            <a:r>
              <a:rPr lang="zh-CN" altLang="en-US" b="1"/>
              <a:t>断定转移</a:t>
            </a:r>
            <a:endParaRPr lang="en-US" altLang="zh-CN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0101 </a:t>
            </a:r>
            <a:r>
              <a:rPr lang="en-US" altLang="zh-CN" b="1"/>
              <a:t> </a:t>
            </a:r>
            <a:r>
              <a:rPr lang="zh-CN" altLang="en-US" b="1"/>
              <a:t>按源寻址方式转移</a:t>
            </a:r>
            <a:endParaRPr lang="en-US" altLang="zh-CN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0110 </a:t>
            </a:r>
            <a:r>
              <a:rPr lang="en-US" altLang="zh-CN" b="1"/>
              <a:t> </a:t>
            </a:r>
            <a:r>
              <a:rPr lang="zh-CN" altLang="en-US" b="1"/>
              <a:t>按目的寻址方式转移</a:t>
            </a:r>
          </a:p>
        </p:txBody>
      </p:sp>
      <p:sp>
        <p:nvSpPr>
          <p:cNvPr id="41990" name="Text Box 66"/>
          <p:cNvSpPr txBox="1">
            <a:spLocks noChangeArrowheads="1"/>
          </p:cNvSpPr>
          <p:nvPr/>
        </p:nvSpPr>
        <p:spPr bwMode="auto">
          <a:xfrm>
            <a:off x="755650" y="4524375"/>
            <a:ext cx="419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0111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转微子程序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91" name="Text Box 67"/>
          <p:cNvSpPr txBox="1">
            <a:spLocks noChangeArrowheads="1"/>
          </p:cNvSpPr>
          <p:nvPr/>
        </p:nvSpPr>
        <p:spPr bwMode="auto">
          <a:xfrm>
            <a:off x="755650" y="5057775"/>
            <a:ext cx="419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a typeface="黑体" pitchFamily="49" charset="-122"/>
              </a:rPr>
              <a:t>1000</a:t>
            </a:r>
            <a:r>
              <a:rPr lang="en-US" altLang="zh-CN" b="1">
                <a:ea typeface="黑体" pitchFamily="49" charset="-122"/>
              </a:rPr>
              <a:t>  </a:t>
            </a:r>
            <a:r>
              <a:rPr lang="zh-CN" altLang="en-US" b="1">
                <a:ea typeface="黑体" pitchFamily="49" charset="-122"/>
              </a:rPr>
              <a:t>返回微主程序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92" name="AutoShape 68"/>
          <p:cNvSpPr>
            <a:spLocks/>
          </p:cNvSpPr>
          <p:nvPr/>
        </p:nvSpPr>
        <p:spPr bwMode="auto">
          <a:xfrm>
            <a:off x="7905750" y="7112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Text Box 69"/>
          <p:cNvSpPr txBox="1">
            <a:spLocks noChangeArrowheads="1"/>
          </p:cNvSpPr>
          <p:nvPr/>
        </p:nvSpPr>
        <p:spPr bwMode="auto">
          <a:xfrm>
            <a:off x="8243888" y="922338"/>
            <a:ext cx="9001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黑体" pitchFamily="49" charset="-122"/>
              </a:rPr>
              <a:t>增量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94" name="AutoShape 70"/>
          <p:cNvSpPr>
            <a:spLocks/>
          </p:cNvSpPr>
          <p:nvPr/>
        </p:nvSpPr>
        <p:spPr bwMode="auto">
          <a:xfrm>
            <a:off x="7905750" y="1701800"/>
            <a:ext cx="144463" cy="2466975"/>
          </a:xfrm>
          <a:prstGeom prst="rightBrace">
            <a:avLst>
              <a:gd name="adj1" fmla="val 14230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Text Box 71"/>
          <p:cNvSpPr txBox="1">
            <a:spLocks noChangeArrowheads="1"/>
          </p:cNvSpPr>
          <p:nvPr/>
        </p:nvSpPr>
        <p:spPr bwMode="auto">
          <a:xfrm>
            <a:off x="8172450" y="2727325"/>
            <a:ext cx="841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黑体" pitchFamily="49" charset="-122"/>
              </a:rPr>
              <a:t>断定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  <p:sp>
        <p:nvSpPr>
          <p:cNvPr id="41996" name="AutoShape 72"/>
          <p:cNvSpPr>
            <a:spLocks/>
          </p:cNvSpPr>
          <p:nvPr/>
        </p:nvSpPr>
        <p:spPr bwMode="auto">
          <a:xfrm>
            <a:off x="7905750" y="466725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Text Box 73"/>
          <p:cNvSpPr txBox="1">
            <a:spLocks noChangeArrowheads="1"/>
          </p:cNvSpPr>
          <p:nvPr/>
        </p:nvSpPr>
        <p:spPr bwMode="auto">
          <a:xfrm>
            <a:off x="8243888" y="4951413"/>
            <a:ext cx="81756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黑体" pitchFamily="49" charset="-122"/>
              </a:rPr>
              <a:t>增量</a:t>
            </a:r>
            <a:r>
              <a:rPr lang="en-US" altLang="zh-CN" b="1">
                <a:ea typeface="黑体" pitchFamily="49" charset="-122"/>
              </a:rPr>
              <a:t>  </a:t>
            </a:r>
            <a:endParaRPr lang="en-US" altLang="zh-CN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-228600" y="1020763"/>
            <a:ext cx="9372600" cy="5765800"/>
            <a:chOff x="-144" y="96"/>
            <a:chExt cx="5904" cy="3632"/>
          </a:xfrm>
        </p:grpSpPr>
        <p:sp>
          <p:nvSpPr>
            <p:cNvPr id="43013" name="Text Box 16"/>
            <p:cNvSpPr txBox="1">
              <a:spLocks noChangeArrowheads="1"/>
            </p:cNvSpPr>
            <p:nvPr/>
          </p:nvSpPr>
          <p:spPr bwMode="auto">
            <a:xfrm>
              <a:off x="0" y="96"/>
              <a:ext cx="307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按指令执行顺序编写：</a:t>
              </a:r>
            </a:p>
          </p:txBody>
        </p:sp>
        <p:sp>
          <p:nvSpPr>
            <p:cNvPr id="43014" name="Text Box 20"/>
            <p:cNvSpPr txBox="1">
              <a:spLocks noChangeArrowheads="1"/>
            </p:cNvSpPr>
            <p:nvPr/>
          </p:nvSpPr>
          <p:spPr bwMode="auto">
            <a:xfrm>
              <a:off x="528" y="432"/>
              <a:ext cx="235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取机器指令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15" name="Text Box 38"/>
            <p:cNvSpPr txBox="1">
              <a:spLocks noChangeArrowheads="1"/>
            </p:cNvSpPr>
            <p:nvPr/>
          </p:nvSpPr>
          <p:spPr bwMode="auto">
            <a:xfrm>
              <a:off x="0" y="2496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SC=0000</a:t>
              </a:r>
            </a:p>
          </p:txBody>
        </p:sp>
        <p:sp>
          <p:nvSpPr>
            <p:cNvPr id="43016" name="Text Box 39"/>
            <p:cNvSpPr txBox="1">
              <a:spLocks noChangeArrowheads="1"/>
            </p:cNvSpPr>
            <p:nvPr/>
          </p:nvSpPr>
          <p:spPr bwMode="auto">
            <a:xfrm>
              <a:off x="2304" y="432"/>
              <a:ext cx="240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功能转移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17" name="Text Box 40"/>
            <p:cNvSpPr txBox="1">
              <a:spLocks noChangeArrowheads="1"/>
            </p:cNvSpPr>
            <p:nvPr/>
          </p:nvSpPr>
          <p:spPr bwMode="auto">
            <a:xfrm>
              <a:off x="3888" y="432"/>
              <a:ext cx="187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执行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18" name="Text Box 41"/>
            <p:cNvSpPr txBox="1">
              <a:spLocks noChangeArrowheads="1"/>
            </p:cNvSpPr>
            <p:nvPr/>
          </p:nvSpPr>
          <p:spPr bwMode="auto">
            <a:xfrm>
              <a:off x="0" y="768"/>
              <a:ext cx="52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按操作码编码顺序，逐级分类编写：</a:t>
              </a:r>
            </a:p>
          </p:txBody>
        </p:sp>
        <p:sp>
          <p:nvSpPr>
            <p:cNvPr id="43019" name="Text Box 42"/>
            <p:cNvSpPr txBox="1">
              <a:spLocks noChangeArrowheads="1"/>
            </p:cNvSpPr>
            <p:nvPr/>
          </p:nvSpPr>
          <p:spPr bwMode="auto">
            <a:xfrm>
              <a:off x="0" y="1104"/>
              <a:ext cx="264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MOV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指令、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20" name="Line 43"/>
            <p:cNvSpPr>
              <a:spLocks noChangeShapeType="1"/>
            </p:cNvSpPr>
            <p:nvPr/>
          </p:nvSpPr>
          <p:spPr bwMode="auto">
            <a:xfrm>
              <a:off x="1920" y="488"/>
              <a:ext cx="336" cy="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44"/>
            <p:cNvSpPr>
              <a:spLocks noChangeShapeType="1"/>
            </p:cNvSpPr>
            <p:nvPr/>
          </p:nvSpPr>
          <p:spPr bwMode="auto">
            <a:xfrm>
              <a:off x="3504" y="488"/>
              <a:ext cx="336" cy="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Text Box 45"/>
            <p:cNvSpPr txBox="1">
              <a:spLocks noChangeArrowheads="1"/>
            </p:cNvSpPr>
            <p:nvPr/>
          </p:nvSpPr>
          <p:spPr bwMode="auto">
            <a:xfrm>
              <a:off x="1056" y="1104"/>
              <a:ext cx="345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双操作数指令、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23" name="Text Box 46"/>
            <p:cNvSpPr txBox="1">
              <a:spLocks noChangeArrowheads="1"/>
            </p:cNvSpPr>
            <p:nvPr/>
          </p:nvSpPr>
          <p:spPr bwMode="auto">
            <a:xfrm>
              <a:off x="2736" y="1104"/>
              <a:ext cx="302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单操作数指令、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24" name="Text Box 47"/>
            <p:cNvSpPr txBox="1">
              <a:spLocks noChangeArrowheads="1"/>
            </p:cNvSpPr>
            <p:nvPr/>
          </p:nvSpPr>
          <p:spPr bwMode="auto">
            <a:xfrm>
              <a:off x="4416" y="1104"/>
              <a:ext cx="107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转移指令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solidFill>
                  <a:srgbClr val="FFFF00"/>
                </a:solidFill>
                <a:ea typeface="黑体" pitchFamily="49" charset="-122"/>
              </a:endParaRPr>
            </a:p>
          </p:txBody>
        </p:sp>
        <p:sp>
          <p:nvSpPr>
            <p:cNvPr id="43025" name="Text Box 48"/>
            <p:cNvSpPr txBox="1">
              <a:spLocks noChangeArrowheads="1"/>
            </p:cNvSpPr>
            <p:nvPr/>
          </p:nvSpPr>
          <p:spPr bwMode="auto">
            <a:xfrm>
              <a:off x="-144" y="1440"/>
              <a:ext cx="249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ea typeface="黑体" pitchFamily="49" charset="-122"/>
                </a:rPr>
                <a:t>（</a:t>
              </a:r>
              <a:r>
                <a:rPr lang="en-US" altLang="zh-CN" sz="2800" b="1">
                  <a:ea typeface="黑体" pitchFamily="49" charset="-122"/>
                </a:rPr>
                <a:t>2</a:t>
              </a:r>
              <a:r>
                <a:rPr lang="zh-CN" altLang="en-US" sz="2800" b="1">
                  <a:ea typeface="黑体" pitchFamily="49" charset="-122"/>
                </a:rPr>
                <a:t>）实现分支</a:t>
              </a:r>
            </a:p>
          </p:txBody>
        </p:sp>
        <p:sp>
          <p:nvSpPr>
            <p:cNvPr id="43026" name="Text Box 49"/>
            <p:cNvSpPr txBox="1">
              <a:spLocks noChangeArrowheads="1"/>
            </p:cNvSpPr>
            <p:nvPr/>
          </p:nvSpPr>
          <p:spPr bwMode="auto">
            <a:xfrm>
              <a:off x="0" y="1776"/>
              <a:ext cx="549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将同类断定依据所对应的微地址放在相应的</a:t>
              </a: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微地址</a:t>
              </a:r>
              <a:endParaRPr lang="en-US" altLang="zh-CN" sz="2800" b="1">
                <a:latin typeface="黑体" pitchFamily="49" charset="-122"/>
                <a:ea typeface="黑体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形成表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中，用</a:t>
              </a:r>
              <a:r>
                <a:rPr lang="en-US" altLang="zh-CN" sz="28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SC</a:t>
              </a: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字段选取。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       </a:t>
              </a:r>
              <a:endParaRPr lang="en-US" altLang="zh-CN" sz="2800" b="1">
                <a:ea typeface="黑体" pitchFamily="49" charset="-122"/>
              </a:endParaRPr>
            </a:p>
          </p:txBody>
        </p:sp>
        <p:sp>
          <p:nvSpPr>
            <p:cNvPr id="43027" name="Text Box 50"/>
            <p:cNvSpPr txBox="1">
              <a:spLocks noChangeArrowheads="1"/>
            </p:cNvSpPr>
            <p:nvPr/>
          </p:nvSpPr>
          <p:spPr bwMode="auto">
            <a:xfrm>
              <a:off x="1056" y="2496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顺序执行</a:t>
              </a:r>
            </a:p>
          </p:txBody>
        </p:sp>
        <p:sp>
          <p:nvSpPr>
            <p:cNvPr id="43028" name="Text Box 51"/>
            <p:cNvSpPr txBox="1">
              <a:spLocks noChangeArrowheads="1"/>
            </p:cNvSpPr>
            <p:nvPr/>
          </p:nvSpPr>
          <p:spPr bwMode="auto">
            <a:xfrm>
              <a:off x="2352" y="2496"/>
              <a:ext cx="22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现行微地址</a:t>
              </a: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+1</a:t>
              </a:r>
            </a:p>
          </p:txBody>
        </p:sp>
        <p:sp>
          <p:nvSpPr>
            <p:cNvPr id="43029" name="Text Box 52"/>
            <p:cNvSpPr txBox="1">
              <a:spLocks noChangeArrowheads="1"/>
            </p:cNvSpPr>
            <p:nvPr/>
          </p:nvSpPr>
          <p:spPr bwMode="auto">
            <a:xfrm>
              <a:off x="0" y="2832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SC=0001</a:t>
              </a:r>
            </a:p>
          </p:txBody>
        </p:sp>
        <p:sp>
          <p:nvSpPr>
            <p:cNvPr id="43030" name="Text Box 53"/>
            <p:cNvSpPr txBox="1">
              <a:spLocks noChangeArrowheads="1"/>
            </p:cNvSpPr>
            <p:nvPr/>
          </p:nvSpPr>
          <p:spPr bwMode="auto">
            <a:xfrm>
              <a:off x="1056" y="2832"/>
              <a:ext cx="196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无条件转</a:t>
              </a:r>
            </a:p>
          </p:txBody>
        </p:sp>
        <p:sp>
          <p:nvSpPr>
            <p:cNvPr id="43031" name="Text Box 54"/>
            <p:cNvSpPr txBox="1">
              <a:spLocks noChangeArrowheads="1"/>
            </p:cNvSpPr>
            <p:nvPr/>
          </p:nvSpPr>
          <p:spPr bwMode="auto">
            <a:xfrm>
              <a:off x="2352" y="2832"/>
              <a:ext cx="340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现行微指令给出转移微地址</a:t>
              </a:r>
            </a:p>
          </p:txBody>
        </p:sp>
        <p:sp>
          <p:nvSpPr>
            <p:cNvPr id="43032" name="Text Box 55"/>
            <p:cNvSpPr txBox="1">
              <a:spLocks noChangeArrowheads="1"/>
            </p:cNvSpPr>
            <p:nvPr/>
          </p:nvSpPr>
          <p:spPr bwMode="auto">
            <a:xfrm>
              <a:off x="0" y="3168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SC=0111</a:t>
              </a:r>
            </a:p>
          </p:txBody>
        </p:sp>
        <p:sp>
          <p:nvSpPr>
            <p:cNvPr id="43033" name="Text Box 56"/>
            <p:cNvSpPr txBox="1">
              <a:spLocks noChangeArrowheads="1"/>
            </p:cNvSpPr>
            <p:nvPr/>
          </p:nvSpPr>
          <p:spPr bwMode="auto">
            <a:xfrm>
              <a:off x="1056" y="3168"/>
              <a:ext cx="196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转微子程序</a:t>
              </a:r>
            </a:p>
          </p:txBody>
        </p:sp>
        <p:sp>
          <p:nvSpPr>
            <p:cNvPr id="43034" name="Text Box 57"/>
            <p:cNvSpPr txBox="1">
              <a:spLocks noChangeArrowheads="1"/>
            </p:cNvSpPr>
            <p:nvPr/>
          </p:nvSpPr>
          <p:spPr bwMode="auto">
            <a:xfrm>
              <a:off x="2544" y="3168"/>
              <a:ext cx="321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现行微指令给出微子程序入口</a:t>
              </a:r>
            </a:p>
          </p:txBody>
        </p:sp>
        <p:sp>
          <p:nvSpPr>
            <p:cNvPr id="43035" name="Text Box 59"/>
            <p:cNvSpPr txBox="1">
              <a:spLocks noChangeArrowheads="1"/>
            </p:cNvSpPr>
            <p:nvPr/>
          </p:nvSpPr>
          <p:spPr bwMode="auto">
            <a:xfrm>
              <a:off x="0" y="3480"/>
              <a:ext cx="134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itchFamily="49" charset="-122"/>
                  <a:ea typeface="黑体" pitchFamily="49" charset="-122"/>
                </a:rPr>
                <a:t>SC=1000</a:t>
              </a:r>
            </a:p>
          </p:txBody>
        </p:sp>
        <p:sp>
          <p:nvSpPr>
            <p:cNvPr id="43036" name="Text Box 60"/>
            <p:cNvSpPr txBox="1">
              <a:spLocks noChangeArrowheads="1"/>
            </p:cNvSpPr>
            <p:nvPr/>
          </p:nvSpPr>
          <p:spPr bwMode="auto">
            <a:xfrm>
              <a:off x="1056" y="3465"/>
              <a:ext cx="1968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返回微主程序</a:t>
              </a:r>
            </a:p>
          </p:txBody>
        </p:sp>
        <p:sp>
          <p:nvSpPr>
            <p:cNvPr id="43037" name="Text Box 61"/>
            <p:cNvSpPr txBox="1">
              <a:spLocks noChangeArrowheads="1"/>
            </p:cNvSpPr>
            <p:nvPr/>
          </p:nvSpPr>
          <p:spPr bwMode="auto">
            <a:xfrm>
              <a:off x="2784" y="3465"/>
              <a:ext cx="297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黑体" pitchFamily="49" charset="-122"/>
                  <a:ea typeface="黑体" pitchFamily="49" charset="-122"/>
                </a:rPr>
                <a:t>从寄存器取返回微地址</a:t>
              </a:r>
            </a:p>
          </p:txBody>
        </p:sp>
      </p:grpSp>
      <p:sp>
        <p:nvSpPr>
          <p:cNvPr id="43011" name="Text Box 74"/>
          <p:cNvSpPr txBox="1">
            <a:spLocks noChangeArrowheads="1"/>
          </p:cNvSpPr>
          <p:nvPr/>
        </p:nvSpPr>
        <p:spPr bwMode="auto">
          <a:xfrm>
            <a:off x="0" y="0"/>
            <a:ext cx="365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微程序的编制</a:t>
            </a:r>
          </a:p>
        </p:txBody>
      </p:sp>
      <p:sp>
        <p:nvSpPr>
          <p:cNvPr id="43012" name="Text Box 75"/>
          <p:cNvSpPr txBox="1">
            <a:spLocks noChangeArrowheads="1"/>
          </p:cNvSpPr>
          <p:nvPr/>
        </p:nvSpPr>
        <p:spPr bwMode="auto">
          <a:xfrm>
            <a:off x="-214313" y="596900"/>
            <a:ext cx="3962401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（</a:t>
            </a:r>
            <a:r>
              <a:rPr lang="en-US" altLang="zh-CN" sz="2800" b="1">
                <a:ea typeface="黑体" pitchFamily="49" charset="-122"/>
              </a:rPr>
              <a:t>1</a:t>
            </a:r>
            <a:r>
              <a:rPr lang="zh-CN" altLang="en-US" sz="2800" b="1">
                <a:ea typeface="黑体" pitchFamily="49" charset="-122"/>
              </a:rPr>
              <a:t>）编写顺序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0" y="1462088"/>
            <a:ext cx="9144000" cy="4395787"/>
            <a:chOff x="0" y="447"/>
            <a:chExt cx="5760" cy="2769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0" y="447"/>
              <a:ext cx="5760" cy="629"/>
              <a:chOff x="0" y="1440"/>
              <a:chExt cx="5760" cy="629"/>
            </a:xfrm>
          </p:grpSpPr>
          <p:grpSp>
            <p:nvGrpSpPr>
              <p:cNvPr id="4" name="Group 56"/>
              <p:cNvGrpSpPr>
                <a:grpSpLocks/>
              </p:cNvGrpSpPr>
              <p:nvPr/>
            </p:nvGrpSpPr>
            <p:grpSpPr bwMode="auto">
              <a:xfrm>
                <a:off x="0" y="1680"/>
                <a:ext cx="5760" cy="389"/>
                <a:chOff x="0" y="1680"/>
                <a:chExt cx="5760" cy="389"/>
              </a:xfrm>
            </p:grpSpPr>
            <p:sp>
              <p:nvSpPr>
                <p:cNvPr id="4405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0" y="1680"/>
                  <a:ext cx="5760" cy="389"/>
                </a:xfrm>
                <a:prstGeom prst="rect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 AI  BI  SM  C</a:t>
                  </a:r>
                  <a:r>
                    <a:rPr lang="en-US" altLang="zh-CN" sz="28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0</a:t>
                  </a: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  S  ZO  EMAR  R  W  ST  SC</a:t>
                  </a:r>
                </a:p>
              </p:txBody>
            </p:sp>
            <p:sp>
              <p:nvSpPr>
                <p:cNvPr id="44055" name="Line 58"/>
                <p:cNvSpPr>
                  <a:spLocks noChangeShapeType="1"/>
                </p:cNvSpPr>
                <p:nvPr/>
              </p:nvSpPr>
              <p:spPr bwMode="auto">
                <a:xfrm>
                  <a:off x="57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6" name="Line 59"/>
                <p:cNvSpPr>
                  <a:spLocks noChangeShapeType="1"/>
                </p:cNvSpPr>
                <p:nvPr/>
              </p:nvSpPr>
              <p:spPr bwMode="auto">
                <a:xfrm>
                  <a:off x="105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7" name="Line 60"/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8" name="Line 61"/>
                <p:cNvSpPr>
                  <a:spLocks noChangeShapeType="1"/>
                </p:cNvSpPr>
                <p:nvPr/>
              </p:nvSpPr>
              <p:spPr bwMode="auto">
                <a:xfrm>
                  <a:off x="2112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9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0" name="Line 63"/>
                <p:cNvSpPr>
                  <a:spLocks noChangeShapeType="1"/>
                </p:cNvSpPr>
                <p:nvPr/>
              </p:nvSpPr>
              <p:spPr bwMode="auto">
                <a:xfrm>
                  <a:off x="302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1" name="Line 64"/>
                <p:cNvSpPr>
                  <a:spLocks noChangeShapeType="1"/>
                </p:cNvSpPr>
                <p:nvPr/>
              </p:nvSpPr>
              <p:spPr bwMode="auto">
                <a:xfrm>
                  <a:off x="3744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2" name="Line 65"/>
                <p:cNvSpPr>
                  <a:spLocks noChangeShapeType="1"/>
                </p:cNvSpPr>
                <p:nvPr/>
              </p:nvSpPr>
              <p:spPr bwMode="auto">
                <a:xfrm>
                  <a:off x="4176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3" name="Line 66"/>
                <p:cNvSpPr>
                  <a:spLocks noChangeShapeType="1"/>
                </p:cNvSpPr>
                <p:nvPr/>
              </p:nvSpPr>
              <p:spPr bwMode="auto">
                <a:xfrm>
                  <a:off x="4560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4" name="Line 67"/>
                <p:cNvSpPr>
                  <a:spLocks noChangeShapeType="1"/>
                </p:cNvSpPr>
                <p:nvPr/>
              </p:nvSpPr>
              <p:spPr bwMode="auto">
                <a:xfrm>
                  <a:off x="5040" y="1680"/>
                  <a:ext cx="0" cy="38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053" name="Text Box 68"/>
              <p:cNvSpPr txBox="1">
                <a:spLocks noChangeArrowheads="1"/>
              </p:cNvSpPr>
              <p:nvPr/>
            </p:nvSpPr>
            <p:spPr bwMode="auto">
              <a:xfrm>
                <a:off x="0" y="1440"/>
                <a:ext cx="57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   3         3         5         2       2        3           1          1       1       2        4</a:t>
                </a:r>
              </a:p>
            </p:txBody>
          </p:sp>
        </p:grpSp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1296" y="1167"/>
              <a:ext cx="2016" cy="304"/>
              <a:chOff x="960" y="480"/>
              <a:chExt cx="2016" cy="304"/>
            </a:xfrm>
          </p:grpSpPr>
          <p:sp>
            <p:nvSpPr>
              <p:cNvPr id="44050" name="Text Box 70"/>
              <p:cNvSpPr txBox="1">
                <a:spLocks noChangeArrowheads="1"/>
              </p:cNvSpPr>
              <p:nvPr/>
            </p:nvSpPr>
            <p:spPr bwMode="auto">
              <a:xfrm>
                <a:off x="960" y="480"/>
                <a:ext cx="2016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M    IR</a:t>
                </a:r>
                <a:r>
                  <a:rPr lang="zh-CN" altLang="en-US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：</a:t>
                </a:r>
              </a:p>
            </p:txBody>
          </p:sp>
          <p:sp>
            <p:nvSpPr>
              <p:cNvPr id="44051" name="Line 71"/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38" name="Text Box 72"/>
            <p:cNvSpPr txBox="1">
              <a:spLocks noChangeArrowheads="1"/>
            </p:cNvSpPr>
            <p:nvPr/>
          </p:nvSpPr>
          <p:spPr bwMode="auto">
            <a:xfrm>
              <a:off x="0" y="1215"/>
              <a:ext cx="249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微地址</a:t>
              </a:r>
              <a:r>
                <a:rPr lang="en-US" altLang="zh-CN" sz="3200" b="1">
                  <a:ea typeface="黑体" pitchFamily="49" charset="-122"/>
                </a:rPr>
                <a:t>00</a:t>
              </a:r>
            </a:p>
          </p:txBody>
        </p:sp>
        <p:sp>
          <p:nvSpPr>
            <p:cNvPr id="44039" name="Text Box 73"/>
            <p:cNvSpPr txBox="1">
              <a:spLocks noChangeArrowheads="1"/>
            </p:cNvSpPr>
            <p:nvPr/>
          </p:nvSpPr>
          <p:spPr bwMode="auto">
            <a:xfrm>
              <a:off x="0" y="1503"/>
              <a:ext cx="576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000 000 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00000 </a:t>
              </a:r>
              <a:r>
                <a:rPr lang="en-US" altLang="zh-CN" sz="3200" b="1">
                  <a:solidFill>
                    <a:srgbClr val="FFFF00"/>
                  </a:solidFill>
                  <a:latin typeface="黑体" pitchFamily="49" charset="-122"/>
                  <a:ea typeface="黑体" pitchFamily="49" charset="-122"/>
                </a:rPr>
                <a:t>00 00 000   1   1  0  11 0000</a:t>
              </a:r>
            </a:p>
          </p:txBody>
        </p:sp>
        <p:grpSp>
          <p:nvGrpSpPr>
            <p:cNvPr id="6" name="Group 76"/>
            <p:cNvGrpSpPr>
              <a:grpSpLocks/>
            </p:cNvGrpSpPr>
            <p:nvPr/>
          </p:nvGrpSpPr>
          <p:grpSpPr bwMode="auto">
            <a:xfrm>
              <a:off x="0" y="1839"/>
              <a:ext cx="5760" cy="1377"/>
              <a:chOff x="0" y="720"/>
              <a:chExt cx="5760" cy="1377"/>
            </a:xfrm>
          </p:grpSpPr>
          <p:sp>
            <p:nvSpPr>
              <p:cNvPr id="44041" name="Text Box 77"/>
              <p:cNvSpPr txBox="1">
                <a:spLocks noChangeArrowheads="1"/>
              </p:cNvSpPr>
              <p:nvPr/>
            </p:nvSpPr>
            <p:spPr bwMode="auto">
              <a:xfrm>
                <a:off x="0" y="768"/>
                <a:ext cx="177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ea typeface="黑体" pitchFamily="49" charset="-122"/>
                  </a:rPr>
                  <a:t>微地址</a:t>
                </a:r>
                <a:r>
                  <a:rPr lang="en-US" altLang="zh-CN" sz="3200" b="1">
                    <a:ea typeface="黑体" pitchFamily="49" charset="-122"/>
                  </a:rPr>
                  <a:t>01</a:t>
                </a:r>
              </a:p>
            </p:txBody>
          </p:sp>
          <p:sp>
            <p:nvSpPr>
              <p:cNvPr id="44042" name="Text Box 78"/>
              <p:cNvSpPr txBox="1">
                <a:spLocks noChangeArrowheads="1"/>
              </p:cNvSpPr>
              <p:nvPr/>
            </p:nvSpPr>
            <p:spPr bwMode="auto">
              <a:xfrm>
                <a:off x="0" y="1104"/>
                <a:ext cx="5760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100 000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10010 </a:t>
                </a: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01 00 111    0   0  0  00 0000</a:t>
                </a:r>
              </a:p>
            </p:txBody>
          </p:sp>
          <p:grpSp>
            <p:nvGrpSpPr>
              <p:cNvPr id="7" name="Group 79"/>
              <p:cNvGrpSpPr>
                <a:grpSpLocks/>
              </p:cNvGrpSpPr>
              <p:nvPr/>
            </p:nvGrpSpPr>
            <p:grpSpPr bwMode="auto">
              <a:xfrm>
                <a:off x="1248" y="720"/>
                <a:ext cx="2016" cy="304"/>
                <a:chOff x="960" y="768"/>
                <a:chExt cx="2016" cy="304"/>
              </a:xfrm>
            </p:grpSpPr>
            <p:sp>
              <p:nvSpPr>
                <p:cNvPr id="4404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960" y="768"/>
                  <a:ext cx="2016" cy="3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PC+1   PC</a:t>
                  </a:r>
                  <a:r>
                    <a:rPr lang="zh-CN" altLang="en-US" sz="3200" b="1">
                      <a:solidFill>
                        <a:srgbClr val="FFFF00"/>
                      </a:solidFill>
                      <a:latin typeface="黑体" pitchFamily="49" charset="-122"/>
                      <a:ea typeface="黑体" pitchFamily="49" charset="-122"/>
                    </a:rPr>
                    <a:t>：</a:t>
                  </a:r>
                </a:p>
              </p:txBody>
            </p:sp>
            <p:sp>
              <p:nvSpPr>
                <p:cNvPr id="44049" name="Line 81"/>
                <p:cNvSpPr>
                  <a:spLocks noChangeShapeType="1"/>
                </p:cNvSpPr>
                <p:nvPr/>
              </p:nvSpPr>
              <p:spPr bwMode="auto">
                <a:xfrm>
                  <a:off x="1536" y="91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044" name="Text Box 82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2592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FFFF00"/>
                    </a:solidFill>
                    <a:ea typeface="黑体" pitchFamily="49" charset="-122"/>
                  </a:rPr>
                  <a:t>按操作码分支：</a:t>
                </a:r>
              </a:p>
            </p:txBody>
          </p:sp>
          <p:sp>
            <p:nvSpPr>
              <p:cNvPr id="44045" name="Text Box 83"/>
              <p:cNvSpPr txBox="1">
                <a:spLocks noChangeArrowheads="1"/>
              </p:cNvSpPr>
              <p:nvPr/>
            </p:nvSpPr>
            <p:spPr bwMode="auto">
              <a:xfrm>
                <a:off x="0" y="1488"/>
                <a:ext cx="177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ea typeface="黑体" pitchFamily="49" charset="-122"/>
                  </a:rPr>
                  <a:t>微地址</a:t>
                </a:r>
                <a:r>
                  <a:rPr lang="en-US" altLang="zh-CN" sz="3200" b="1">
                    <a:ea typeface="黑体" pitchFamily="49" charset="-122"/>
                  </a:rPr>
                  <a:t>02</a:t>
                </a:r>
              </a:p>
            </p:txBody>
          </p:sp>
          <p:sp>
            <p:nvSpPr>
              <p:cNvPr id="44046" name="Text Box 84"/>
              <p:cNvSpPr txBox="1">
                <a:spLocks noChangeArrowheads="1"/>
              </p:cNvSpPr>
              <p:nvPr/>
            </p:nvSpPr>
            <p:spPr bwMode="auto">
              <a:xfrm>
                <a:off x="0" y="1824"/>
                <a:ext cx="5760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000 000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00000 </a:t>
                </a: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00 00 000    0   0  0  00 </a:t>
                </a:r>
              </a:p>
            </p:txBody>
          </p:sp>
          <p:sp>
            <p:nvSpPr>
              <p:cNvPr id="44047" name="Text Box 85"/>
              <p:cNvSpPr txBox="1">
                <a:spLocks noChangeArrowheads="1"/>
              </p:cNvSpPr>
              <p:nvPr/>
            </p:nvSpPr>
            <p:spPr bwMode="auto">
              <a:xfrm>
                <a:off x="4992" y="1824"/>
                <a:ext cx="768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00"/>
                    </a:solidFill>
                    <a:latin typeface="黑体" pitchFamily="49" charset="-122"/>
                    <a:ea typeface="黑体" pitchFamily="49" charset="-122"/>
                  </a:rPr>
                  <a:t>0010</a:t>
                </a:r>
              </a:p>
            </p:txBody>
          </p:sp>
        </p:grpSp>
      </p:grpSp>
      <p:sp>
        <p:nvSpPr>
          <p:cNvPr id="44035" name="Text Box 54"/>
          <p:cNvSpPr txBox="1">
            <a:spLocks noChangeArrowheads="1"/>
          </p:cNvSpPr>
          <p:nvPr/>
        </p:nvSpPr>
        <p:spPr bwMode="auto">
          <a:xfrm>
            <a:off x="71438" y="635000"/>
            <a:ext cx="57673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</a:t>
            </a:r>
            <a:r>
              <a:rPr lang="en-US" altLang="zh-CN" sz="3200" b="1">
                <a:ea typeface="黑体" pitchFamily="49" charset="-122"/>
              </a:rPr>
              <a:t>3</a:t>
            </a:r>
            <a:r>
              <a:rPr lang="zh-CN" altLang="en-US" sz="3200" b="1">
                <a:ea typeface="黑体" pitchFamily="49" charset="-122"/>
              </a:rPr>
              <a:t>）微指令实例</a:t>
            </a:r>
            <a:r>
              <a:rPr lang="en-US" altLang="zh-CN" sz="3200" b="1">
                <a:ea typeface="黑体" pitchFamily="49" charset="-122"/>
              </a:rPr>
              <a:t>(</a:t>
            </a:r>
            <a:r>
              <a:rPr lang="zh-CN" altLang="en-US" sz="3200" b="1">
                <a:ea typeface="黑体" pitchFamily="49" charset="-122"/>
              </a:rPr>
              <a:t>取机器指令</a:t>
            </a:r>
            <a:r>
              <a:rPr lang="en-US" altLang="zh-CN" sz="3200" b="1">
                <a:ea typeface="黑体" pitchFamily="49" charset="-122"/>
              </a:rPr>
              <a:t>)</a:t>
            </a:r>
            <a:endParaRPr lang="zh-CN" altLang="en-US" sz="3200" b="1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600" b="1">
                <a:solidFill>
                  <a:srgbClr val="FDFBFB"/>
                </a:solidFill>
                <a:latin typeface="Arial" pitchFamily="34" charset="0"/>
              </a:rPr>
              <a:t>3.1.3 </a:t>
            </a:r>
            <a:r>
              <a:rPr kumimoji="0" lang="en-US" altLang="zh-CN" sz="3600" b="1">
                <a:solidFill>
                  <a:srgbClr val="FDFBFB"/>
                </a:solidFill>
                <a:latin typeface="Arial" pitchFamily="34" charset="0"/>
              </a:rPr>
              <a:t>CPU</a:t>
            </a:r>
            <a:r>
              <a:rPr kumimoji="0" lang="zh-CN" altLang="en-US" sz="3600" b="1">
                <a:solidFill>
                  <a:srgbClr val="FDFBFB"/>
                </a:solidFill>
                <a:latin typeface="Arial" pitchFamily="34" charset="0"/>
              </a:rPr>
              <a:t>的指令集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855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1</a:t>
            </a:r>
            <a:r>
              <a:rPr kumimoji="0" lang="zh-CN" altLang="en-US" sz="2800" b="1">
                <a:solidFill>
                  <a:schemeClr val="tx2"/>
                </a:solidFill>
                <a:latin typeface="Arial" pitchFamily="34" charset="0"/>
              </a:rPr>
              <a:t>、</a:t>
            </a:r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CISC</a:t>
            </a:r>
            <a:endParaRPr kumimoji="0" lang="zh-CN" altLang="en-US" sz="2800" b="1">
              <a:latin typeface="Arial" pitchFamily="34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28600" y="4148138"/>
            <a:ext cx="8855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2</a:t>
            </a:r>
            <a:r>
              <a:rPr kumimoji="0" lang="zh-CN" altLang="en-US" sz="2800" b="1">
                <a:solidFill>
                  <a:schemeClr val="tx2"/>
                </a:solidFill>
                <a:latin typeface="Arial" pitchFamily="34" charset="0"/>
              </a:rPr>
              <a:t>、</a:t>
            </a:r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RISC</a:t>
            </a:r>
            <a:r>
              <a:rPr kumimoji="0" lang="zh-CN" altLang="en-US" sz="2800" b="1">
                <a:solidFill>
                  <a:schemeClr val="tx2"/>
                </a:solidFill>
                <a:latin typeface="Arial" pitchFamily="34" charset="0"/>
              </a:rPr>
              <a:t>（</a:t>
            </a:r>
            <a:r>
              <a:rPr kumimoji="0" lang="en-US" altLang="zh-CN" sz="2800" b="1">
                <a:solidFill>
                  <a:schemeClr val="tx2"/>
                </a:solidFill>
                <a:latin typeface="Arial" pitchFamily="34" charset="0"/>
              </a:rPr>
              <a:t>Reduced Instruction Set Computer</a:t>
            </a:r>
            <a:r>
              <a:rPr kumimoji="0" lang="zh-CN" altLang="en-US" sz="2800" b="1">
                <a:solidFill>
                  <a:schemeClr val="tx2"/>
                </a:solidFill>
                <a:latin typeface="Arial" pitchFamily="34" charset="0"/>
              </a:rPr>
              <a:t>）</a:t>
            </a:r>
            <a:endParaRPr kumimoji="0" lang="zh-CN" altLang="en-US" sz="2800" b="1">
              <a:latin typeface="Arial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79388" y="1349375"/>
            <a:ext cx="8785225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u="sng">
                <a:solidFill>
                  <a:schemeClr val="folHlink"/>
                </a:solidFill>
              </a:rPr>
              <a:t>CISC</a:t>
            </a:r>
            <a:r>
              <a:rPr lang="zh-CN" altLang="en-US" sz="2800" b="1" i="1">
                <a:solidFill>
                  <a:srgbClr val="FDFBFB"/>
                </a:solidFill>
              </a:rPr>
              <a:t>（</a:t>
            </a:r>
            <a:r>
              <a:rPr lang="en-US" altLang="zh-CN" sz="2800" b="1" i="1">
                <a:solidFill>
                  <a:srgbClr val="FDFBFB"/>
                </a:solidFill>
              </a:rPr>
              <a:t>Complex Instruction Set Computer,</a:t>
            </a:r>
            <a:r>
              <a:rPr lang="zh-CN" altLang="en-US" sz="2800" b="1" i="1">
                <a:solidFill>
                  <a:srgbClr val="FDFBFB"/>
                </a:solidFill>
              </a:rPr>
              <a:t>即复杂指令集计算机）</a:t>
            </a:r>
            <a:r>
              <a:rPr lang="zh-CN" altLang="en-US" sz="2800" b="1"/>
              <a:t>早期的计算机部件比较昂贵，主频低，运算速度慢。为了提高运算速度，不得不将越来越多的复杂指令加入到指令系统中，以提高计算机的处理效率，这就逐步形成复杂指令集计算机体系。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79388" y="4610100"/>
            <a:ext cx="8683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b="1" u="sng" dirty="0">
                <a:solidFill>
                  <a:schemeClr val="folHlink"/>
                </a:solidFill>
              </a:rPr>
              <a:t>RISC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reduced instruction set computer</a:t>
            </a:r>
            <a:r>
              <a:rPr lang="zh-CN" altLang="en-US" sz="2800" b="1" i="1" dirty="0"/>
              <a:t>，精简指令集计算机</a:t>
            </a:r>
            <a:r>
              <a:rPr lang="zh-CN" altLang="en-US" sz="2800" b="1" dirty="0"/>
              <a:t>）是一种执行较少类型计算机指令的微处理器，起源于</a:t>
            </a:r>
            <a:r>
              <a:rPr lang="en-US" altLang="zh-CN" sz="2800" b="1" dirty="0"/>
              <a:t>80</a:t>
            </a:r>
            <a:r>
              <a:rPr lang="zh-CN" altLang="en-US" sz="2800" b="1" dirty="0"/>
              <a:t>年代的</a:t>
            </a:r>
            <a:r>
              <a:rPr lang="en-US" altLang="zh-CN" sz="2800" b="1" dirty="0"/>
              <a:t>MIPS</a:t>
            </a:r>
            <a:r>
              <a:rPr lang="zh-CN" altLang="en-US" sz="2800" b="1" dirty="0"/>
              <a:t>主机（即</a:t>
            </a:r>
            <a:r>
              <a:rPr lang="en-US" altLang="zh-CN" sz="2800" b="1" dirty="0"/>
              <a:t>RISC</a:t>
            </a:r>
            <a:r>
              <a:rPr lang="zh-CN" altLang="en-US" sz="2800" b="1" dirty="0"/>
              <a:t>机），</a:t>
            </a:r>
            <a:r>
              <a:rPr lang="en-US" altLang="zh-CN" sz="2800" b="1" dirty="0"/>
              <a:t>RISC</a:t>
            </a:r>
            <a:r>
              <a:rPr lang="zh-CN" altLang="en-US" sz="2800" b="1" dirty="0"/>
              <a:t>机中采用的微处理器统称</a:t>
            </a:r>
            <a:r>
              <a:rPr lang="en-US" altLang="zh-CN" sz="2800" b="1" dirty="0"/>
              <a:t>RISC</a:t>
            </a:r>
            <a:r>
              <a:rPr lang="zh-CN" altLang="en-US" sz="2800" b="1" dirty="0"/>
              <a:t>处理器。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050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3.1  概  述</a:t>
            </a:r>
            <a:r>
              <a:rPr lang="en-US" altLang="zh-CN" sz="4000" b="1">
                <a:solidFill>
                  <a:srgbClr val="FDFBFB"/>
                </a:solidFill>
              </a:rPr>
              <a:t>  </a:t>
            </a:r>
          </a:p>
        </p:txBody>
      </p:sp>
      <p:grpSp>
        <p:nvGrpSpPr>
          <p:cNvPr id="4100" name="Group 2118"/>
          <p:cNvGrpSpPr>
            <a:grpSpLocks/>
          </p:cNvGrpSpPr>
          <p:nvPr/>
        </p:nvGrpSpPr>
        <p:grpSpPr bwMode="auto">
          <a:xfrm>
            <a:off x="0" y="762000"/>
            <a:ext cx="9067800" cy="5334000"/>
            <a:chOff x="0" y="528"/>
            <a:chExt cx="5712" cy="3360"/>
          </a:xfrm>
        </p:grpSpPr>
        <p:sp>
          <p:nvSpPr>
            <p:cNvPr id="4102" name="Text Box 2060"/>
            <p:cNvSpPr txBox="1">
              <a:spLocks noChangeArrowheads="1"/>
            </p:cNvSpPr>
            <p:nvPr/>
          </p:nvSpPr>
          <p:spPr bwMode="auto">
            <a:xfrm>
              <a:off x="0" y="2898"/>
              <a:ext cx="2064" cy="70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  <a:ea typeface="黑体" pitchFamily="49" charset="-122"/>
                </a:rPr>
                <a:t>    </a:t>
              </a:r>
              <a:r>
                <a:rPr lang="en-US" altLang="zh-CN" b="1">
                  <a:solidFill>
                    <a:srgbClr val="FDFBFB"/>
                  </a:solidFill>
                  <a:ea typeface="黑体" pitchFamily="49" charset="-122"/>
                </a:rPr>
                <a:t>R0~R3     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DFBFB"/>
                  </a:solidFill>
                  <a:ea typeface="黑体" pitchFamily="49" charset="-122"/>
                </a:rPr>
                <a:t>    C     D       C   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rgbClr val="FDFBFB"/>
                  </a:solidFill>
                  <a:ea typeface="黑体" pitchFamily="49" charset="-122"/>
                </a:rPr>
                <a:t>   SP  PC    PSW  MDR</a:t>
              </a:r>
            </a:p>
          </p:txBody>
        </p:sp>
        <p:sp>
          <p:nvSpPr>
            <p:cNvPr id="4103" name="Line 2070"/>
            <p:cNvSpPr>
              <a:spLocks noChangeShapeType="1"/>
            </p:cNvSpPr>
            <p:nvPr/>
          </p:nvSpPr>
          <p:spPr bwMode="auto">
            <a:xfrm>
              <a:off x="2928" y="960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Line 2052"/>
            <p:cNvSpPr>
              <a:spLocks noChangeShapeType="1"/>
            </p:cNvSpPr>
            <p:nvPr/>
          </p:nvSpPr>
          <p:spPr bwMode="auto">
            <a:xfrm flipV="1">
              <a:off x="480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Line 2053"/>
            <p:cNvSpPr>
              <a:spLocks noChangeShapeType="1"/>
            </p:cNvSpPr>
            <p:nvPr/>
          </p:nvSpPr>
          <p:spPr bwMode="auto">
            <a:xfrm flipV="1">
              <a:off x="960" y="148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2054"/>
            <p:cNvSpPr>
              <a:spLocks noChangeShapeType="1"/>
            </p:cNvSpPr>
            <p:nvPr/>
          </p:nvSpPr>
          <p:spPr bwMode="auto">
            <a:xfrm flipV="1">
              <a:off x="1296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2055"/>
            <p:cNvSpPr>
              <a:spLocks noChangeShapeType="1"/>
            </p:cNvSpPr>
            <p:nvPr/>
          </p:nvSpPr>
          <p:spPr bwMode="auto">
            <a:xfrm flipV="1">
              <a:off x="1104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2056"/>
            <p:cNvSpPr>
              <a:spLocks noChangeShapeType="1"/>
            </p:cNvSpPr>
            <p:nvPr/>
          </p:nvSpPr>
          <p:spPr bwMode="auto">
            <a:xfrm flipV="1">
              <a:off x="720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2057"/>
            <p:cNvSpPr>
              <a:spLocks noChangeShapeType="1"/>
            </p:cNvSpPr>
            <p:nvPr/>
          </p:nvSpPr>
          <p:spPr bwMode="auto">
            <a:xfrm flipV="1">
              <a:off x="240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2058"/>
            <p:cNvSpPr>
              <a:spLocks noChangeShapeType="1"/>
            </p:cNvSpPr>
            <p:nvPr/>
          </p:nvSpPr>
          <p:spPr bwMode="auto">
            <a:xfrm flipV="1">
              <a:off x="1584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2059"/>
            <p:cNvSpPr>
              <a:spLocks noChangeShapeType="1"/>
            </p:cNvSpPr>
            <p:nvPr/>
          </p:nvSpPr>
          <p:spPr bwMode="auto">
            <a:xfrm flipV="1">
              <a:off x="960" y="96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Text Box 2061"/>
            <p:cNvSpPr txBox="1">
              <a:spLocks noChangeArrowheads="1"/>
            </p:cNvSpPr>
            <p:nvPr/>
          </p:nvSpPr>
          <p:spPr bwMode="auto">
            <a:xfrm>
              <a:off x="144" y="220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   </a:t>
              </a:r>
              <a:r>
                <a:rPr lang="en-US" altLang="zh-CN" sz="2800" b="1">
                  <a:solidFill>
                    <a:srgbClr val="3333FF"/>
                  </a:solidFill>
                </a:rPr>
                <a:t>A</a:t>
              </a:r>
            </a:p>
          </p:txBody>
        </p:sp>
        <p:sp>
          <p:nvSpPr>
            <p:cNvPr id="4113" name="Text Box 2062"/>
            <p:cNvSpPr txBox="1">
              <a:spLocks noChangeArrowheads="1"/>
            </p:cNvSpPr>
            <p:nvPr/>
          </p:nvSpPr>
          <p:spPr bwMode="auto">
            <a:xfrm>
              <a:off x="576" y="1200"/>
              <a:ext cx="81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移位器</a:t>
              </a:r>
            </a:p>
          </p:txBody>
        </p:sp>
        <p:sp>
          <p:nvSpPr>
            <p:cNvPr id="4114" name="Line 2063"/>
            <p:cNvSpPr>
              <a:spLocks noChangeShapeType="1"/>
            </p:cNvSpPr>
            <p:nvPr/>
          </p:nvSpPr>
          <p:spPr bwMode="auto">
            <a:xfrm>
              <a:off x="576" y="168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Text Box 2064"/>
            <p:cNvSpPr txBox="1">
              <a:spLocks noChangeArrowheads="1"/>
            </p:cNvSpPr>
            <p:nvPr/>
          </p:nvSpPr>
          <p:spPr bwMode="auto">
            <a:xfrm>
              <a:off x="1008" y="2208"/>
              <a:ext cx="672" cy="351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FF"/>
                  </a:solidFill>
                </a:rPr>
                <a:t>   </a:t>
              </a:r>
              <a:r>
                <a:rPr lang="en-US" altLang="zh-CN" sz="2800" b="1">
                  <a:solidFill>
                    <a:srgbClr val="3333FF"/>
                  </a:solidFill>
                </a:rPr>
                <a:t>B</a:t>
              </a:r>
            </a:p>
          </p:txBody>
        </p:sp>
        <p:sp>
          <p:nvSpPr>
            <p:cNvPr id="4116" name="Text Box 2065"/>
            <p:cNvSpPr txBox="1">
              <a:spLocks noChangeArrowheads="1"/>
            </p:cNvSpPr>
            <p:nvPr/>
          </p:nvSpPr>
          <p:spPr bwMode="auto">
            <a:xfrm>
              <a:off x="384" y="1680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rgbClr val="3333FF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4117" name="Line 2066"/>
            <p:cNvSpPr>
              <a:spLocks noChangeShapeType="1"/>
            </p:cNvSpPr>
            <p:nvPr/>
          </p:nvSpPr>
          <p:spPr bwMode="auto">
            <a:xfrm>
              <a:off x="336" y="2736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2067"/>
            <p:cNvSpPr>
              <a:spLocks noChangeShapeType="1"/>
            </p:cNvSpPr>
            <p:nvPr/>
          </p:nvSpPr>
          <p:spPr bwMode="auto">
            <a:xfrm>
              <a:off x="1200" y="2736"/>
              <a:ext cx="33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Rectangle 2068"/>
            <p:cNvSpPr>
              <a:spLocks noChangeArrowheads="1"/>
            </p:cNvSpPr>
            <p:nvPr/>
          </p:nvSpPr>
          <p:spPr bwMode="auto">
            <a:xfrm>
              <a:off x="2064" y="2112"/>
              <a:ext cx="624" cy="2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solidFill>
                    <a:srgbClr val="3333FF"/>
                  </a:solidFill>
                </a:rPr>
                <a:t>R2</a:t>
              </a:r>
            </a:p>
          </p:txBody>
        </p:sp>
        <p:sp>
          <p:nvSpPr>
            <p:cNvPr id="4120" name="Line 2069"/>
            <p:cNvSpPr>
              <a:spLocks noChangeShapeType="1"/>
            </p:cNvSpPr>
            <p:nvPr/>
          </p:nvSpPr>
          <p:spPr bwMode="auto">
            <a:xfrm>
              <a:off x="960" y="960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Line 2071"/>
            <p:cNvSpPr>
              <a:spLocks noChangeShapeType="1"/>
            </p:cNvSpPr>
            <p:nvPr/>
          </p:nvSpPr>
          <p:spPr bwMode="auto">
            <a:xfrm flipH="1">
              <a:off x="2688" y="139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2072"/>
            <p:cNvSpPr>
              <a:spLocks noChangeShapeType="1"/>
            </p:cNvSpPr>
            <p:nvPr/>
          </p:nvSpPr>
          <p:spPr bwMode="auto">
            <a:xfrm flipH="1">
              <a:off x="2688" y="182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2073"/>
            <p:cNvSpPr>
              <a:spLocks noChangeShapeType="1"/>
            </p:cNvSpPr>
            <p:nvPr/>
          </p:nvSpPr>
          <p:spPr bwMode="auto">
            <a:xfrm flipH="1">
              <a:off x="2688" y="225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2074"/>
            <p:cNvSpPr>
              <a:spLocks noChangeShapeType="1"/>
            </p:cNvSpPr>
            <p:nvPr/>
          </p:nvSpPr>
          <p:spPr bwMode="auto">
            <a:xfrm flipH="1">
              <a:off x="2688" y="264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2075"/>
            <p:cNvSpPr>
              <a:spLocks noChangeShapeType="1"/>
            </p:cNvSpPr>
            <p:nvPr/>
          </p:nvSpPr>
          <p:spPr bwMode="auto">
            <a:xfrm flipH="1">
              <a:off x="2688" y="30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2076"/>
            <p:cNvSpPr>
              <a:spLocks noChangeShapeType="1"/>
            </p:cNvSpPr>
            <p:nvPr/>
          </p:nvSpPr>
          <p:spPr bwMode="auto">
            <a:xfrm flipH="1">
              <a:off x="2688" y="350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Line 2077"/>
            <p:cNvSpPr>
              <a:spLocks noChangeShapeType="1"/>
            </p:cNvSpPr>
            <p:nvPr/>
          </p:nvSpPr>
          <p:spPr bwMode="auto">
            <a:xfrm>
              <a:off x="3696" y="672"/>
              <a:ext cx="20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Line 2078"/>
            <p:cNvSpPr>
              <a:spLocks noChangeShapeType="1"/>
            </p:cNvSpPr>
            <p:nvPr/>
          </p:nvSpPr>
          <p:spPr bwMode="auto">
            <a:xfrm>
              <a:off x="3696" y="1056"/>
              <a:ext cx="20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Line 2079"/>
            <p:cNvSpPr>
              <a:spLocks noChangeShapeType="1"/>
            </p:cNvSpPr>
            <p:nvPr/>
          </p:nvSpPr>
          <p:spPr bwMode="auto">
            <a:xfrm flipH="1">
              <a:off x="3696" y="864"/>
              <a:ext cx="20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Line 2080"/>
            <p:cNvSpPr>
              <a:spLocks noChangeShapeType="1"/>
            </p:cNvSpPr>
            <p:nvPr/>
          </p:nvSpPr>
          <p:spPr bwMode="auto">
            <a:xfrm>
              <a:off x="4560" y="67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Line 2081"/>
            <p:cNvSpPr>
              <a:spLocks noChangeShapeType="1"/>
            </p:cNvSpPr>
            <p:nvPr/>
          </p:nvSpPr>
          <p:spPr bwMode="auto">
            <a:xfrm>
              <a:off x="4704" y="86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Line 2082"/>
            <p:cNvSpPr>
              <a:spLocks noChangeShapeType="1"/>
            </p:cNvSpPr>
            <p:nvPr/>
          </p:nvSpPr>
          <p:spPr bwMode="auto">
            <a:xfrm>
              <a:off x="5088" y="672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Line 2083"/>
            <p:cNvSpPr>
              <a:spLocks noChangeShapeType="1"/>
            </p:cNvSpPr>
            <p:nvPr/>
          </p:nvSpPr>
          <p:spPr bwMode="auto">
            <a:xfrm>
              <a:off x="4848" y="1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Line 2084"/>
            <p:cNvSpPr>
              <a:spLocks noChangeShapeType="1"/>
            </p:cNvSpPr>
            <p:nvPr/>
          </p:nvSpPr>
          <p:spPr bwMode="auto">
            <a:xfrm>
              <a:off x="5376" y="1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Line 2085"/>
            <p:cNvSpPr>
              <a:spLocks noChangeShapeType="1"/>
            </p:cNvSpPr>
            <p:nvPr/>
          </p:nvSpPr>
          <p:spPr bwMode="auto">
            <a:xfrm>
              <a:off x="3840" y="13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Line 2086"/>
            <p:cNvSpPr>
              <a:spLocks noChangeShapeType="1"/>
            </p:cNvSpPr>
            <p:nvPr/>
          </p:nvSpPr>
          <p:spPr bwMode="auto">
            <a:xfrm flipV="1">
              <a:off x="3984" y="67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Line 2087"/>
            <p:cNvSpPr>
              <a:spLocks noChangeShapeType="1"/>
            </p:cNvSpPr>
            <p:nvPr/>
          </p:nvSpPr>
          <p:spPr bwMode="auto">
            <a:xfrm flipH="1">
              <a:off x="3840" y="182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8" name="Line 2088"/>
            <p:cNvSpPr>
              <a:spLocks noChangeShapeType="1"/>
            </p:cNvSpPr>
            <p:nvPr/>
          </p:nvSpPr>
          <p:spPr bwMode="auto">
            <a:xfrm flipV="1">
              <a:off x="4080" y="86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Line 2089"/>
            <p:cNvSpPr>
              <a:spLocks noChangeShapeType="1"/>
            </p:cNvSpPr>
            <p:nvPr/>
          </p:nvSpPr>
          <p:spPr bwMode="auto">
            <a:xfrm>
              <a:off x="4224" y="864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0" name="Line 2090"/>
            <p:cNvSpPr>
              <a:spLocks noChangeShapeType="1"/>
            </p:cNvSpPr>
            <p:nvPr/>
          </p:nvSpPr>
          <p:spPr bwMode="auto">
            <a:xfrm flipH="1">
              <a:off x="3840" y="225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1" name="Text Box 2091"/>
            <p:cNvSpPr txBox="1">
              <a:spLocks noChangeArrowheads="1"/>
            </p:cNvSpPr>
            <p:nvPr/>
          </p:nvSpPr>
          <p:spPr bwMode="auto">
            <a:xfrm>
              <a:off x="2064" y="12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R0</a:t>
              </a:r>
            </a:p>
          </p:txBody>
        </p:sp>
        <p:sp>
          <p:nvSpPr>
            <p:cNvPr id="4142" name="Text Box 2092"/>
            <p:cNvSpPr txBox="1">
              <a:spLocks noChangeArrowheads="1"/>
            </p:cNvSpPr>
            <p:nvPr/>
          </p:nvSpPr>
          <p:spPr bwMode="auto">
            <a:xfrm>
              <a:off x="2064" y="16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R1</a:t>
              </a:r>
            </a:p>
          </p:txBody>
        </p:sp>
        <p:sp>
          <p:nvSpPr>
            <p:cNvPr id="4143" name="Text Box 2093"/>
            <p:cNvSpPr txBox="1">
              <a:spLocks noChangeArrowheads="1"/>
            </p:cNvSpPr>
            <p:nvPr/>
          </p:nvSpPr>
          <p:spPr bwMode="auto">
            <a:xfrm>
              <a:off x="4464" y="1344"/>
              <a:ext cx="480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 </a:t>
              </a:r>
              <a:r>
                <a:rPr lang="en-US" altLang="zh-CN" b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4144" name="Text Box 2094"/>
            <p:cNvSpPr txBox="1">
              <a:spLocks noChangeArrowheads="1"/>
            </p:cNvSpPr>
            <p:nvPr/>
          </p:nvSpPr>
          <p:spPr bwMode="auto">
            <a:xfrm>
              <a:off x="5040" y="1344"/>
              <a:ext cx="432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I/O</a:t>
              </a:r>
            </a:p>
          </p:txBody>
        </p:sp>
        <p:sp>
          <p:nvSpPr>
            <p:cNvPr id="4145" name="Text Box 2095"/>
            <p:cNvSpPr txBox="1">
              <a:spLocks noChangeArrowheads="1"/>
            </p:cNvSpPr>
            <p:nvPr/>
          </p:nvSpPr>
          <p:spPr bwMode="auto">
            <a:xfrm>
              <a:off x="3312" y="912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CB</a:t>
              </a:r>
            </a:p>
          </p:txBody>
        </p:sp>
        <p:sp>
          <p:nvSpPr>
            <p:cNvPr id="4146" name="Text Box 2096"/>
            <p:cNvSpPr txBox="1">
              <a:spLocks noChangeArrowheads="1"/>
            </p:cNvSpPr>
            <p:nvPr/>
          </p:nvSpPr>
          <p:spPr bwMode="auto">
            <a:xfrm>
              <a:off x="1392" y="624"/>
              <a:ext cx="10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DFBFB"/>
                  </a:solidFill>
                  <a:ea typeface="黑体" pitchFamily="49" charset="-122"/>
                </a:rPr>
                <a:t>内总线</a:t>
              </a:r>
            </a:p>
          </p:txBody>
        </p:sp>
        <p:sp>
          <p:nvSpPr>
            <p:cNvPr id="4147" name="Text Box 2097"/>
            <p:cNvSpPr txBox="1">
              <a:spLocks noChangeArrowheads="1"/>
            </p:cNvSpPr>
            <p:nvPr/>
          </p:nvSpPr>
          <p:spPr bwMode="auto">
            <a:xfrm>
              <a:off x="2064" y="292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 </a:t>
              </a:r>
              <a:r>
                <a:rPr lang="en-US" altLang="zh-CN" b="1">
                  <a:solidFill>
                    <a:srgbClr val="3333FF"/>
                  </a:solidFill>
                </a:rPr>
                <a:t>C</a:t>
              </a:r>
            </a:p>
          </p:txBody>
        </p:sp>
        <p:sp>
          <p:nvSpPr>
            <p:cNvPr id="4148" name="Text Box 2098"/>
            <p:cNvSpPr txBox="1">
              <a:spLocks noChangeArrowheads="1"/>
            </p:cNvSpPr>
            <p:nvPr/>
          </p:nvSpPr>
          <p:spPr bwMode="auto">
            <a:xfrm>
              <a:off x="2064" y="249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R3</a:t>
              </a:r>
            </a:p>
          </p:txBody>
        </p:sp>
        <p:sp>
          <p:nvSpPr>
            <p:cNvPr id="4149" name="Text Box 2099"/>
            <p:cNvSpPr txBox="1">
              <a:spLocks noChangeArrowheads="1"/>
            </p:cNvSpPr>
            <p:nvPr/>
          </p:nvSpPr>
          <p:spPr bwMode="auto">
            <a:xfrm>
              <a:off x="2064" y="336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 </a:t>
              </a:r>
              <a:r>
                <a:rPr lang="en-US" altLang="zh-CN" b="1">
                  <a:solidFill>
                    <a:srgbClr val="3333FF"/>
                  </a:solidFill>
                </a:rPr>
                <a:t>D</a:t>
              </a:r>
            </a:p>
          </p:txBody>
        </p:sp>
        <p:sp>
          <p:nvSpPr>
            <p:cNvPr id="4150" name="Text Box 2100"/>
            <p:cNvSpPr txBox="1">
              <a:spLocks noChangeArrowheads="1"/>
            </p:cNvSpPr>
            <p:nvPr/>
          </p:nvSpPr>
          <p:spPr bwMode="auto">
            <a:xfrm>
              <a:off x="3216" y="124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MAR</a:t>
              </a:r>
            </a:p>
          </p:txBody>
        </p:sp>
        <p:sp>
          <p:nvSpPr>
            <p:cNvPr id="4151" name="Text Box 2101"/>
            <p:cNvSpPr txBox="1">
              <a:spLocks noChangeArrowheads="1"/>
            </p:cNvSpPr>
            <p:nvPr/>
          </p:nvSpPr>
          <p:spPr bwMode="auto">
            <a:xfrm>
              <a:off x="3216" y="168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MDR</a:t>
              </a:r>
            </a:p>
          </p:txBody>
        </p:sp>
        <p:sp>
          <p:nvSpPr>
            <p:cNvPr id="4152" name="Text Box 2102"/>
            <p:cNvSpPr txBox="1">
              <a:spLocks noChangeArrowheads="1"/>
            </p:cNvSpPr>
            <p:nvPr/>
          </p:nvSpPr>
          <p:spPr bwMode="auto">
            <a:xfrm>
              <a:off x="3216" y="2112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IR</a:t>
              </a:r>
            </a:p>
          </p:txBody>
        </p:sp>
        <p:sp>
          <p:nvSpPr>
            <p:cNvPr id="4153" name="Text Box 2103"/>
            <p:cNvSpPr txBox="1">
              <a:spLocks noChangeArrowheads="1"/>
            </p:cNvSpPr>
            <p:nvPr/>
          </p:nvSpPr>
          <p:spPr bwMode="auto">
            <a:xfrm>
              <a:off x="3216" y="2496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PC</a:t>
              </a:r>
            </a:p>
          </p:txBody>
        </p:sp>
        <p:sp>
          <p:nvSpPr>
            <p:cNvPr id="4154" name="Text Box 2104"/>
            <p:cNvSpPr txBox="1">
              <a:spLocks noChangeArrowheads="1"/>
            </p:cNvSpPr>
            <p:nvPr/>
          </p:nvSpPr>
          <p:spPr bwMode="auto">
            <a:xfrm>
              <a:off x="3216" y="2928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  </a:t>
              </a:r>
              <a:r>
                <a:rPr lang="en-US" altLang="zh-CN" b="1">
                  <a:solidFill>
                    <a:srgbClr val="3333FF"/>
                  </a:solidFill>
                </a:rPr>
                <a:t>SP</a:t>
              </a:r>
            </a:p>
          </p:txBody>
        </p:sp>
        <p:sp>
          <p:nvSpPr>
            <p:cNvPr id="4155" name="Text Box 2105"/>
            <p:cNvSpPr txBox="1">
              <a:spLocks noChangeArrowheads="1"/>
            </p:cNvSpPr>
            <p:nvPr/>
          </p:nvSpPr>
          <p:spPr bwMode="auto">
            <a:xfrm>
              <a:off x="3216" y="3360"/>
              <a:ext cx="624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PSW</a:t>
              </a:r>
            </a:p>
          </p:txBody>
        </p:sp>
        <p:sp>
          <p:nvSpPr>
            <p:cNvPr id="4156" name="Line 2106"/>
            <p:cNvSpPr>
              <a:spLocks noChangeShapeType="1"/>
            </p:cNvSpPr>
            <p:nvPr/>
          </p:nvSpPr>
          <p:spPr bwMode="auto">
            <a:xfrm rot="-5400000">
              <a:off x="5616" y="1392"/>
              <a:ext cx="0" cy="192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" name="Line 2107"/>
            <p:cNvSpPr>
              <a:spLocks noChangeShapeType="1"/>
            </p:cNvSpPr>
            <p:nvPr/>
          </p:nvSpPr>
          <p:spPr bwMode="auto">
            <a:xfrm>
              <a:off x="5232" y="86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8" name="Text Box 2108"/>
            <p:cNvSpPr txBox="1">
              <a:spLocks noChangeArrowheads="1"/>
            </p:cNvSpPr>
            <p:nvPr/>
          </p:nvSpPr>
          <p:spPr bwMode="auto">
            <a:xfrm>
              <a:off x="3312" y="528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AB</a:t>
              </a:r>
            </a:p>
          </p:txBody>
        </p:sp>
        <p:sp>
          <p:nvSpPr>
            <p:cNvPr id="4159" name="Text Box 2109"/>
            <p:cNvSpPr txBox="1">
              <a:spLocks noChangeArrowheads="1"/>
            </p:cNvSpPr>
            <p:nvPr/>
          </p:nvSpPr>
          <p:spPr bwMode="auto">
            <a:xfrm>
              <a:off x="3312" y="720"/>
              <a:ext cx="5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DB</a:t>
              </a:r>
            </a:p>
          </p:txBody>
        </p:sp>
        <p:sp>
          <p:nvSpPr>
            <p:cNvPr id="4160" name="Line 2110"/>
            <p:cNvSpPr>
              <a:spLocks noChangeShapeType="1"/>
            </p:cNvSpPr>
            <p:nvPr/>
          </p:nvSpPr>
          <p:spPr bwMode="auto">
            <a:xfrm>
              <a:off x="4368" y="1056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1" name="Text Box 2111"/>
            <p:cNvSpPr txBox="1">
              <a:spLocks noChangeArrowheads="1"/>
            </p:cNvSpPr>
            <p:nvPr/>
          </p:nvSpPr>
          <p:spPr bwMode="auto">
            <a:xfrm>
              <a:off x="4080" y="2448"/>
              <a:ext cx="624" cy="54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控制逻辑</a:t>
              </a:r>
              <a:r>
                <a:rPr lang="zh-CN" altLang="en-US" b="1">
                  <a:solidFill>
                    <a:srgbClr val="3333FF"/>
                  </a:solidFill>
                </a:rPr>
                <a:t> </a:t>
              </a:r>
            </a:p>
          </p:txBody>
        </p:sp>
      </p:grpSp>
      <p:sp>
        <p:nvSpPr>
          <p:cNvPr id="4101" name="Text Box 2119"/>
          <p:cNvSpPr txBox="1">
            <a:spLocks noChangeArrowheads="1"/>
          </p:cNvSpPr>
          <p:nvPr/>
        </p:nvSpPr>
        <p:spPr bwMode="auto">
          <a:xfrm>
            <a:off x="3413125" y="621347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folHlink"/>
                </a:solidFill>
              </a:rPr>
              <a:t>模型机</a:t>
            </a:r>
            <a:r>
              <a:rPr lang="en-US" altLang="zh-CN" b="1">
                <a:solidFill>
                  <a:schemeClr val="folHlink"/>
                </a:solidFill>
              </a:rPr>
              <a:t>CPU</a:t>
            </a:r>
            <a:r>
              <a:rPr lang="zh-CN" altLang="en-US" b="1">
                <a:solidFill>
                  <a:schemeClr val="folHlink"/>
                </a:solidFill>
              </a:rPr>
              <a:t>内部结构</a:t>
            </a:r>
            <a:endParaRPr lang="en-US" altLang="zh-CN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50825" y="188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folHlink"/>
                </a:solidFill>
              </a:rPr>
              <a:t>CISC</a:t>
            </a:r>
            <a:r>
              <a:rPr lang="zh-CN" altLang="en-US" sz="2800" b="1">
                <a:solidFill>
                  <a:schemeClr val="folHlink"/>
                </a:solidFill>
              </a:rPr>
              <a:t>存在以下一些问题：</a:t>
            </a:r>
            <a:endParaRPr lang="zh-CN" altLang="en-US" sz="280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50825" y="787400"/>
            <a:ext cx="864235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1</a:t>
            </a:r>
            <a:r>
              <a:rPr lang="zh-CN" altLang="en-US" sz="2800" b="1">
                <a:solidFill>
                  <a:schemeClr val="folHlink"/>
                </a:solidFill>
              </a:rPr>
              <a:t>）</a:t>
            </a:r>
            <a:r>
              <a:rPr lang="en-US" altLang="zh-CN" sz="2800" b="1">
                <a:solidFill>
                  <a:schemeClr val="folHlink"/>
                </a:solidFill>
              </a:rPr>
              <a:t>2/8</a:t>
            </a:r>
            <a:r>
              <a:rPr lang="zh-CN" altLang="en-US" sz="2800" b="1">
                <a:solidFill>
                  <a:schemeClr val="folHlink"/>
                </a:solidFill>
              </a:rPr>
              <a:t>规律</a:t>
            </a:r>
          </a:p>
          <a:p>
            <a:pPr algn="just">
              <a:spcBef>
                <a:spcPct val="20000"/>
              </a:spcBef>
            </a:pPr>
            <a:r>
              <a:rPr lang="en-US" altLang="zh-CN" sz="2800" b="1"/>
              <a:t>CISC</a:t>
            </a:r>
            <a:r>
              <a:rPr lang="zh-CN" altLang="en-US" sz="2800" b="1"/>
              <a:t>各种指令的使用频率悬殊，</a:t>
            </a:r>
            <a:r>
              <a:rPr lang="en-US" altLang="zh-CN" sz="2800" b="1"/>
              <a:t>20%</a:t>
            </a:r>
            <a:r>
              <a:rPr lang="zh-CN" altLang="en-US" sz="2800" b="1"/>
              <a:t>简单指令高频率使用，约占整个程序</a:t>
            </a:r>
            <a:r>
              <a:rPr lang="en-US" altLang="zh-CN" sz="2800" b="1"/>
              <a:t>80%</a:t>
            </a:r>
            <a:r>
              <a:rPr lang="zh-CN" altLang="en-US" sz="2800" b="1"/>
              <a:t>；而有</a:t>
            </a:r>
            <a:r>
              <a:rPr lang="en-US" altLang="zh-CN" sz="2800" b="1"/>
              <a:t>80%</a:t>
            </a:r>
            <a:r>
              <a:rPr lang="zh-CN" altLang="en-US" sz="2800" b="1"/>
              <a:t>刚好相反。</a:t>
            </a:r>
          </a:p>
          <a:p>
            <a:pPr algn="just">
              <a:spcBef>
                <a:spcPct val="2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2</a:t>
            </a:r>
            <a:r>
              <a:rPr lang="zh-CN" altLang="en-US" sz="2800" b="1">
                <a:solidFill>
                  <a:schemeClr val="folHlink"/>
                </a:solidFill>
              </a:rPr>
              <a:t>）</a:t>
            </a:r>
            <a:r>
              <a:rPr lang="en-US" altLang="zh-CN" sz="2800" b="1">
                <a:solidFill>
                  <a:schemeClr val="folHlink"/>
                </a:solidFill>
              </a:rPr>
              <a:t>VLSI</a:t>
            </a:r>
            <a:r>
              <a:rPr lang="zh-CN" altLang="en-US" sz="2800" b="1">
                <a:solidFill>
                  <a:schemeClr val="folHlink"/>
                </a:solidFill>
              </a:rPr>
              <a:t>制造工艺困难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b="1"/>
              <a:t>为实现大量复杂的指令，控制逻辑极不规整，给</a:t>
            </a:r>
            <a:r>
              <a:rPr lang="en-US" altLang="zh-CN" sz="2800" b="1"/>
              <a:t>VLSI</a:t>
            </a:r>
            <a:r>
              <a:rPr lang="zh-CN" altLang="en-US" sz="2800" b="1"/>
              <a:t>工艺造成很大困难。</a:t>
            </a:r>
            <a:endParaRPr lang="en-US" altLang="zh-CN" sz="2800" b="1"/>
          </a:p>
          <a:p>
            <a:pPr algn="just">
              <a:spcBef>
                <a:spcPct val="2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3</a:t>
            </a:r>
            <a:r>
              <a:rPr lang="zh-CN" altLang="en-US" sz="2800" b="1">
                <a:solidFill>
                  <a:schemeClr val="folHlink"/>
                </a:solidFill>
              </a:rPr>
              <a:t>） </a:t>
            </a:r>
            <a:r>
              <a:rPr lang="en-US" altLang="zh-CN" sz="2800" b="1">
                <a:solidFill>
                  <a:schemeClr val="folHlink"/>
                </a:solidFill>
              </a:rPr>
              <a:t>DRAM</a:t>
            </a:r>
            <a:r>
              <a:rPr lang="zh-CN" altLang="en-US" sz="2800" b="1">
                <a:solidFill>
                  <a:schemeClr val="folHlink"/>
                </a:solidFill>
              </a:rPr>
              <a:t> 的发展使</a:t>
            </a:r>
            <a:r>
              <a:rPr lang="en-US" altLang="zh-CN" sz="2800" b="1">
                <a:solidFill>
                  <a:schemeClr val="folHlink"/>
                </a:solidFill>
              </a:rPr>
              <a:t>CISC</a:t>
            </a:r>
            <a:r>
              <a:rPr lang="zh-CN" altLang="en-US" sz="2800" b="1">
                <a:solidFill>
                  <a:schemeClr val="folHlink"/>
                </a:solidFill>
              </a:rPr>
              <a:t>不再必须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b="1"/>
              <a:t>早期大量使用微程序技术以实现复杂的指令系统。</a:t>
            </a:r>
            <a:r>
              <a:rPr lang="en-US" altLang="zh-CN" sz="2800" b="1"/>
              <a:t>70</a:t>
            </a:r>
            <a:r>
              <a:rPr lang="zh-CN" altLang="en-US" sz="2800" b="1"/>
              <a:t>年代后期，大量用</a:t>
            </a:r>
            <a:r>
              <a:rPr lang="en-US" altLang="zh-CN" sz="2800" b="1"/>
              <a:t>DRAM</a:t>
            </a:r>
            <a:r>
              <a:rPr lang="zh-CN" altLang="en-US" sz="2800" b="1"/>
              <a:t>做主存，使主存与控制存储器的速度相当，从而使许多简单指令没有必要用微程序来实现（</a:t>
            </a:r>
            <a:r>
              <a:rPr lang="zh-CN" altLang="en-US" sz="2800" b="1">
                <a:solidFill>
                  <a:schemeClr val="accent1"/>
                </a:solidFill>
              </a:rPr>
              <a:t>改用子程序</a:t>
            </a:r>
            <a:r>
              <a:rPr lang="zh-CN" altLang="en-US" sz="2800" b="1"/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95288" y="333375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RISC</a:t>
            </a:r>
            <a:r>
              <a:rPr lang="zh-CN" altLang="en-US" sz="3200" b="1">
                <a:solidFill>
                  <a:schemeClr val="folHlink"/>
                </a:solidFill>
              </a:rPr>
              <a:t>特点：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52425" y="966788"/>
            <a:ext cx="8612188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/>
              <a:t>①指令条数少；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/>
              <a:t>②指令的长度固定，指令格式和寻址方式种类比较少；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/>
              <a:t>③只有取数</a:t>
            </a:r>
            <a:r>
              <a:rPr lang="en-US" altLang="zh-CN" sz="3200" b="1"/>
              <a:t>/</a:t>
            </a:r>
            <a:r>
              <a:rPr lang="zh-CN" altLang="en-US" sz="3200" b="1"/>
              <a:t>存数指令访问存储器，其余指令的操作均在寄存器之间进行。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3600" b="1">
                <a:solidFill>
                  <a:srgbClr val="FDFBFB"/>
                </a:solidFill>
                <a:latin typeface="Arial" pitchFamily="34" charset="0"/>
              </a:rPr>
              <a:t>3.1.</a:t>
            </a:r>
            <a:r>
              <a:rPr kumimoji="0" lang="en-US" altLang="zh-CN" sz="3600" b="1">
                <a:solidFill>
                  <a:srgbClr val="FDFBFB"/>
                </a:solidFill>
                <a:latin typeface="Arial" pitchFamily="34" charset="0"/>
              </a:rPr>
              <a:t>4 CPU</a:t>
            </a:r>
            <a:r>
              <a:rPr kumimoji="0" lang="zh-CN" altLang="en-US" sz="3600" b="1">
                <a:solidFill>
                  <a:srgbClr val="FDFBFB"/>
                </a:solidFill>
                <a:latin typeface="Arial" pitchFamily="34" charset="0"/>
              </a:rPr>
              <a:t>的发展</a:t>
            </a:r>
            <a:endParaRPr kumimoji="0" lang="en-US" altLang="zh-CN" sz="3600" b="1">
              <a:solidFill>
                <a:srgbClr val="FDFBFB"/>
              </a:solidFill>
              <a:latin typeface="Arial" pitchFamily="34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52425" y="1226764"/>
            <a:ext cx="8612188" cy="4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①第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阶段，</a:t>
            </a:r>
            <a:r>
              <a:rPr lang="en-US" altLang="zh-CN" sz="2800" b="1" dirty="0"/>
              <a:t>1946-1970</a:t>
            </a: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chemeClr val="folHlink"/>
                </a:solidFill>
              </a:rPr>
              <a:t>非微处理器</a:t>
            </a:r>
            <a:r>
              <a:rPr lang="zh-CN" altLang="en-US" sz="2800" b="1" dirty="0"/>
              <a:t>）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特点：电子管和晶体管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阶段，体积大、功耗高、集成度低、运算速度慢。</a:t>
            </a:r>
            <a:endParaRPr lang="en-US" altLang="zh-CN" sz="2800" b="1" dirty="0"/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②第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阶段，</a:t>
            </a:r>
            <a:r>
              <a:rPr lang="en-US" altLang="zh-CN" sz="2800" b="1" dirty="0"/>
              <a:t>1971-1973</a:t>
            </a: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chemeClr val="folHlink"/>
                </a:solidFill>
              </a:rPr>
              <a:t>进入微处理器时代</a:t>
            </a:r>
            <a:r>
              <a:rPr lang="zh-CN" altLang="en-US" sz="2800" b="1" dirty="0"/>
              <a:t>）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特点：中小规模集成电路，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位或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位微处理器。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③第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阶段，</a:t>
            </a:r>
            <a:r>
              <a:rPr lang="en-US" altLang="zh-CN" sz="2800" b="1" dirty="0"/>
              <a:t>1974-1977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位中高档微处理器。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④第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阶，</a:t>
            </a:r>
            <a:r>
              <a:rPr lang="en-US" altLang="zh-CN" sz="2800" b="1" dirty="0"/>
              <a:t>1978-1984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位微处理器。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/>
              <a:t>⑤</a:t>
            </a:r>
            <a:r>
              <a:rPr lang="zh-CN" altLang="en-US" sz="2800" b="1" dirty="0">
                <a:latin typeface="宋体" pitchFamily="2" charset="-122"/>
              </a:rPr>
              <a:t>第</a:t>
            </a:r>
            <a:r>
              <a:rPr lang="en-US" altLang="zh-CN" sz="2800" b="1" dirty="0">
                <a:latin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</a:rPr>
              <a:t>阶段，</a:t>
            </a:r>
            <a:r>
              <a:rPr lang="en-US" altLang="zh-CN" sz="2800" b="1" dirty="0">
                <a:latin typeface="宋体" pitchFamily="2" charset="-122"/>
              </a:rPr>
              <a:t>1985-1992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位微处理器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51520" y="692696"/>
            <a:ext cx="8791575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⑥第</a:t>
            </a:r>
            <a:r>
              <a:rPr lang="en-US" altLang="zh-CN" sz="2800" b="1" dirty="0">
                <a:latin typeface="宋体" pitchFamily="2" charset="-122"/>
              </a:rPr>
              <a:t>6</a:t>
            </a:r>
            <a:r>
              <a:rPr lang="zh-CN" altLang="en-US" sz="2800" b="1" dirty="0">
                <a:latin typeface="宋体" pitchFamily="2" charset="-122"/>
              </a:rPr>
              <a:t>阶段，</a:t>
            </a:r>
            <a:r>
              <a:rPr lang="en-US" altLang="zh-CN" sz="2800" b="1" dirty="0">
                <a:latin typeface="宋体" pitchFamily="2" charset="-122"/>
              </a:rPr>
              <a:t>1993-2002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>
                <a:latin typeface="宋体" pitchFamily="2" charset="-122"/>
              </a:rPr>
              <a:t>32</a:t>
            </a:r>
            <a:r>
              <a:rPr lang="zh-CN" altLang="en-US" sz="2800" b="1" dirty="0">
                <a:latin typeface="宋体" pitchFamily="2" charset="-122"/>
              </a:rPr>
              <a:t>位微处理器，工艺改进，指令集更丰富</a:t>
            </a:r>
            <a:r>
              <a:rPr lang="zh-CN" altLang="en-US" sz="2800" b="1" dirty="0" smtClean="0">
                <a:latin typeface="宋体" pitchFamily="2" charset="-122"/>
              </a:rPr>
              <a:t>。</a:t>
            </a:r>
            <a:endParaRPr lang="en-US" altLang="zh-CN" sz="2800" b="1" dirty="0" smtClean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 smtClean="0">
                <a:latin typeface="宋体" pitchFamily="2" charset="-122"/>
              </a:rPr>
              <a:t>⑦</a:t>
            </a:r>
            <a:r>
              <a:rPr lang="zh-CN" altLang="en-US" sz="2800" b="1" dirty="0"/>
              <a:t>第六阶段，</a:t>
            </a:r>
            <a:r>
              <a:rPr lang="en-US" altLang="zh-CN" sz="2800" b="1" dirty="0"/>
              <a:t>2003-2004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64</a:t>
            </a:r>
            <a:r>
              <a:rPr lang="zh-CN" altLang="en-US" sz="2800" b="1" dirty="0"/>
              <a:t>位单核。</a:t>
            </a:r>
            <a:endParaRPr lang="zh-CN" altLang="en-US" sz="2800" b="1" dirty="0"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⑧第七阶段，</a:t>
            </a:r>
            <a:r>
              <a:rPr lang="en-US" altLang="zh-CN" sz="2800" b="1" dirty="0">
                <a:latin typeface="宋体" pitchFamily="2" charset="-122"/>
              </a:rPr>
              <a:t>2005-</a:t>
            </a:r>
            <a:r>
              <a:rPr lang="zh-CN" altLang="en-US" sz="2800" b="1" dirty="0">
                <a:latin typeface="宋体" pitchFamily="2" charset="-122"/>
              </a:rPr>
              <a:t>现在，</a:t>
            </a:r>
            <a:r>
              <a:rPr lang="en-US" altLang="zh-CN" sz="2800" b="1" dirty="0">
                <a:latin typeface="宋体" pitchFamily="2" charset="-122"/>
              </a:rPr>
              <a:t>64</a:t>
            </a:r>
            <a:r>
              <a:rPr lang="zh-CN" altLang="en-US" sz="2800" b="1" dirty="0">
                <a:latin typeface="宋体" pitchFamily="2" charset="-122"/>
              </a:rPr>
              <a:t>位多核处理器为主。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975" y="3048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4400" b="1">
                <a:latin typeface="Arial" pitchFamily="34" charset="0"/>
                <a:ea typeface="黑体" pitchFamily="49" charset="-122"/>
              </a:rPr>
              <a:t>3.2 </a:t>
            </a:r>
            <a:r>
              <a:rPr lang="zh-CN" altLang="en-US" sz="4400" b="1">
                <a:latin typeface="Arial" pitchFamily="34" charset="0"/>
                <a:ea typeface="黑体" pitchFamily="49" charset="-122"/>
              </a:rPr>
              <a:t>指令系统</a:t>
            </a:r>
            <a:r>
              <a:rPr lang="en-US" altLang="zh-CN" sz="4400" b="1">
                <a:latin typeface="Arial" pitchFamily="34" charset="0"/>
                <a:ea typeface="黑体" pitchFamily="49" charset="-122"/>
              </a:rPr>
              <a:t>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1528763"/>
            <a:ext cx="8893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指令：让计算机执行某种操作的命令。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指令系统：一台计算机所能执行的全部指令。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0825" y="3581400"/>
            <a:ext cx="83058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本节主要讨论：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指令格式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                             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寻址方式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                             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250825" y="69215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Arial" pitchFamily="34" charset="0"/>
                <a:ea typeface="黑体" pitchFamily="49" charset="-122"/>
              </a:rPr>
              <a:t>3.2.1</a:t>
            </a:r>
            <a:r>
              <a:rPr lang="en-US" altLang="zh-CN" sz="3600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指令格式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250825" y="1624013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指令基本格式</a:t>
            </a:r>
            <a:endParaRPr lang="zh-CN" altLang="en-US" sz="32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57600" y="1624013"/>
            <a:ext cx="4038600" cy="609600"/>
            <a:chOff x="2304" y="2880"/>
            <a:chExt cx="2544" cy="384"/>
          </a:xfrm>
        </p:grpSpPr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2304" y="2880"/>
              <a:ext cx="2544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BF09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zh-CN" altLang="en-US" sz="32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地址码 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D</a:t>
              </a:r>
              <a:endParaRPr lang="en-US" altLang="zh-CN" sz="3200" b="1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>
              <a:off x="3552" y="2880"/>
              <a:ext cx="0" cy="384"/>
            </a:xfrm>
            <a:prstGeom prst="line">
              <a:avLst/>
            </a:prstGeom>
            <a:noFill/>
            <a:ln w="38100">
              <a:solidFill>
                <a:srgbClr val="FFBF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9" name="Line 10"/>
          <p:cNvSpPr>
            <a:spLocks noChangeShapeType="1"/>
          </p:cNvSpPr>
          <p:nvPr/>
        </p:nvSpPr>
        <p:spPr bwMode="auto">
          <a:xfrm flipH="1">
            <a:off x="4267200" y="2309813"/>
            <a:ext cx="381000" cy="3810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Text Box 11"/>
          <p:cNvSpPr txBox="1">
            <a:spLocks noChangeArrowheads="1"/>
          </p:cNvSpPr>
          <p:nvPr/>
        </p:nvSpPr>
        <p:spPr bwMode="auto">
          <a:xfrm>
            <a:off x="3581400" y="2614613"/>
            <a:ext cx="121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一个</a:t>
            </a:r>
          </a:p>
        </p:txBody>
      </p:sp>
      <p:sp>
        <p:nvSpPr>
          <p:cNvPr id="6151" name="Text Box 12"/>
          <p:cNvSpPr txBox="1">
            <a:spLocks noChangeArrowheads="1"/>
          </p:cNvSpPr>
          <p:nvPr/>
        </p:nvSpPr>
        <p:spPr bwMode="auto">
          <a:xfrm>
            <a:off x="6019800" y="2614613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一个或几个</a:t>
            </a:r>
          </a:p>
        </p:txBody>
      </p:sp>
      <p:sp>
        <p:nvSpPr>
          <p:cNvPr id="6152" name="Line 13"/>
          <p:cNvSpPr>
            <a:spLocks noChangeShapeType="1"/>
          </p:cNvSpPr>
          <p:nvPr/>
        </p:nvSpPr>
        <p:spPr bwMode="auto">
          <a:xfrm>
            <a:off x="6705600" y="2309813"/>
            <a:ext cx="304800" cy="3810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矩形 1"/>
          <p:cNvSpPr>
            <a:spLocks noChangeArrowheads="1"/>
          </p:cNvSpPr>
          <p:nvPr/>
        </p:nvSpPr>
        <p:spPr bwMode="auto">
          <a:xfrm>
            <a:off x="323850" y="3357563"/>
            <a:ext cx="4572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、指令中的基本信息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1）操作码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2）操作数或操作数地址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3）存放运算结果的单元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4）后继指令地址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28600" y="620713"/>
            <a:ext cx="41910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3200" b="1">
                <a:ea typeface="黑体" pitchFamily="49" charset="-122"/>
              </a:rPr>
              <a:t>2、</a:t>
            </a:r>
            <a:r>
              <a:rPr lang="zh-CN" altLang="en-US" sz="3200" b="1">
                <a:ea typeface="黑体" pitchFamily="49" charset="-122"/>
              </a:rPr>
              <a:t> 地址结构</a:t>
            </a:r>
          </a:p>
        </p:txBody>
      </p:sp>
      <p:sp>
        <p:nvSpPr>
          <p:cNvPr id="7171" name="Text Box 12"/>
          <p:cNvSpPr txBox="1">
            <a:spLocks noChangeArrowheads="1"/>
          </p:cNvSpPr>
          <p:nvPr/>
        </p:nvSpPr>
        <p:spPr bwMode="auto">
          <a:xfrm>
            <a:off x="152400" y="1077913"/>
            <a:ext cx="4038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指令中提供的地址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38600" y="1154113"/>
            <a:ext cx="381000" cy="457200"/>
            <a:chOff x="2976" y="2448"/>
            <a:chExt cx="240" cy="288"/>
          </a:xfrm>
        </p:grpSpPr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 flipH="1">
              <a:off x="2976" y="2448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5"/>
            <p:cNvSpPr>
              <a:spLocks noChangeShapeType="1"/>
            </p:cNvSpPr>
            <p:nvPr/>
          </p:nvSpPr>
          <p:spPr bwMode="auto">
            <a:xfrm>
              <a:off x="2976" y="2592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4495800" y="925513"/>
            <a:ext cx="39624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存储单元地址码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寄存器编号</a:t>
            </a:r>
          </a:p>
        </p:txBody>
      </p:sp>
      <p:sp>
        <p:nvSpPr>
          <p:cNvPr id="7174" name="Text Box 17"/>
          <p:cNvSpPr txBox="1">
            <a:spLocks noChangeArrowheads="1"/>
          </p:cNvSpPr>
          <p:nvPr/>
        </p:nvSpPr>
        <p:spPr bwMode="auto">
          <a:xfrm>
            <a:off x="304800" y="2068513"/>
            <a:ext cx="533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（1）指令提供地址的方式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显地址方式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隐地址方式</a:t>
            </a:r>
          </a:p>
        </p:txBody>
      </p:sp>
      <p:sp>
        <p:nvSpPr>
          <p:cNvPr id="7175" name="Text Box 18"/>
          <p:cNvSpPr txBox="1">
            <a:spLocks noChangeArrowheads="1"/>
          </p:cNvSpPr>
          <p:nvPr/>
        </p:nvSpPr>
        <p:spPr bwMode="auto">
          <a:xfrm>
            <a:off x="2555875" y="2655888"/>
            <a:ext cx="653097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:</a:t>
            </a:r>
            <a:r>
              <a:rPr lang="zh-CN" altLang="en-US" sz="3200" b="1">
                <a:ea typeface="黑体" pitchFamily="49" charset="-122"/>
              </a:rPr>
              <a:t>指令中明显指明地址。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:</a:t>
            </a:r>
            <a:r>
              <a:rPr lang="zh-CN" altLang="en-US" sz="3200" b="1">
                <a:ea typeface="黑体" pitchFamily="49" charset="-122"/>
              </a:rPr>
              <a:t>地址隐含约定,不出现在指令中。</a:t>
            </a:r>
          </a:p>
        </p:txBody>
      </p:sp>
      <p:sp>
        <p:nvSpPr>
          <p:cNvPr id="7176" name="Line 19"/>
          <p:cNvSpPr>
            <a:spLocks noChangeShapeType="1"/>
          </p:cNvSpPr>
          <p:nvPr/>
        </p:nvSpPr>
        <p:spPr bwMode="auto">
          <a:xfrm flipV="1">
            <a:off x="5791200" y="2525713"/>
            <a:ext cx="4572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Text Box 20"/>
          <p:cNvSpPr txBox="1">
            <a:spLocks noChangeArrowheads="1"/>
          </p:cNvSpPr>
          <p:nvPr/>
        </p:nvSpPr>
        <p:spPr bwMode="auto">
          <a:xfrm>
            <a:off x="6176963" y="2022475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直接或间接给出</a:t>
            </a:r>
            <a:endParaRPr lang="zh-CN" altLang="en-US" sz="2800" b="1">
              <a:solidFill>
                <a:schemeClr val="accent1"/>
              </a:solidFill>
            </a:endParaRPr>
          </a:p>
        </p:txBody>
      </p:sp>
      <p:sp>
        <p:nvSpPr>
          <p:cNvPr id="7178" name="Text Box 5"/>
          <p:cNvSpPr txBox="1">
            <a:spLocks noChangeArrowheads="1"/>
          </p:cNvSpPr>
          <p:nvPr/>
        </p:nvSpPr>
        <p:spPr bwMode="auto">
          <a:xfrm>
            <a:off x="250825" y="4210050"/>
            <a:ext cx="86582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使用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隐地址</a:t>
            </a:r>
            <a:r>
              <a:rPr lang="zh-CN" altLang="en-US" sz="3200" b="1">
                <a:ea typeface="黑体" pitchFamily="49" charset="-122"/>
              </a:rPr>
              <a:t>可以减少指令中的地址数，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简化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地址结构</a:t>
            </a:r>
            <a:r>
              <a:rPr lang="zh-CN" altLang="en-US" sz="3200" b="1">
                <a:ea typeface="黑体" pitchFamily="49" charset="-122"/>
              </a:rPr>
              <a:t>。</a:t>
            </a:r>
            <a:endParaRPr lang="zh-CN" altLang="en-US" sz="3200" b="1">
              <a:solidFill>
                <a:srgbClr val="FA350E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7950" y="1052513"/>
            <a:ext cx="5105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（2） 地址结构的简化</a:t>
            </a:r>
            <a:endParaRPr lang="zh-CN" altLang="en-US" sz="3200" b="1">
              <a:solidFill>
                <a:srgbClr val="DF3C09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22550" y="3033713"/>
            <a:ext cx="1371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操作数地址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5288" y="1717675"/>
            <a:ext cx="4953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四地址结构指令</a:t>
            </a:r>
            <a:endParaRPr lang="zh-CN" altLang="en-US" sz="32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格式：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08150" y="2348880"/>
            <a:ext cx="4495800" cy="471487"/>
            <a:chOff x="1248" y="2208"/>
            <a:chExt cx="2832" cy="297"/>
          </a:xfrm>
        </p:grpSpPr>
        <p:sp>
          <p:nvSpPr>
            <p:cNvPr id="8208" name="Text Box 7"/>
            <p:cNvSpPr txBox="1">
              <a:spLocks noChangeArrowheads="1"/>
            </p:cNvSpPr>
            <p:nvPr/>
          </p:nvSpPr>
          <p:spPr bwMode="auto">
            <a:xfrm>
              <a:off x="1248" y="2208"/>
              <a:ext cx="2832" cy="2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 dirty="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D1  D2   D3   D4</a:t>
              </a:r>
              <a:endParaRPr lang="en-US" altLang="zh-CN" sz="3200" b="1" dirty="0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8209" name="Line 8"/>
            <p:cNvSpPr>
              <a:spLocks noChangeShapeType="1"/>
            </p:cNvSpPr>
            <p:nvPr/>
          </p:nvSpPr>
          <p:spPr bwMode="auto">
            <a:xfrm>
              <a:off x="1680" y="2208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9"/>
            <p:cNvSpPr>
              <a:spLocks noChangeShapeType="1"/>
            </p:cNvSpPr>
            <p:nvPr/>
          </p:nvSpPr>
          <p:spPr bwMode="auto">
            <a:xfrm>
              <a:off x="2256" y="2208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0"/>
            <p:cNvSpPr>
              <a:spLocks noChangeShapeType="1"/>
            </p:cNvSpPr>
            <p:nvPr/>
          </p:nvSpPr>
          <p:spPr bwMode="auto">
            <a:xfrm>
              <a:off x="2832" y="2208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11"/>
            <p:cNvSpPr>
              <a:spLocks noChangeShapeType="1"/>
            </p:cNvSpPr>
            <p:nvPr/>
          </p:nvSpPr>
          <p:spPr bwMode="auto">
            <a:xfrm>
              <a:off x="3456" y="2208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8" name="AutoShape 12"/>
          <p:cNvSpPr>
            <a:spLocks/>
          </p:cNvSpPr>
          <p:nvPr/>
        </p:nvSpPr>
        <p:spPr bwMode="auto">
          <a:xfrm rot="-5400000">
            <a:off x="3232150" y="2347913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13"/>
          <p:cNvSpPr>
            <a:spLocks/>
          </p:cNvSpPr>
          <p:nvPr/>
        </p:nvSpPr>
        <p:spPr bwMode="auto">
          <a:xfrm rot="-5400000">
            <a:off x="4679950" y="2576513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14"/>
          <p:cNvSpPr>
            <a:spLocks/>
          </p:cNvSpPr>
          <p:nvPr/>
        </p:nvSpPr>
        <p:spPr bwMode="auto">
          <a:xfrm rot="-5400000">
            <a:off x="5670550" y="2576513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4222750" y="3033713"/>
            <a:ext cx="1143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结果地址</a:t>
            </a:r>
          </a:p>
        </p:txBody>
      </p:sp>
      <p:sp>
        <p:nvSpPr>
          <p:cNvPr id="8202" name="Text Box 16"/>
          <p:cNvSpPr txBox="1">
            <a:spLocks noChangeArrowheads="1"/>
          </p:cNvSpPr>
          <p:nvPr/>
        </p:nvSpPr>
        <p:spPr bwMode="auto">
          <a:xfrm>
            <a:off x="5213350" y="3033713"/>
            <a:ext cx="1371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下条指令地址</a:t>
            </a:r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412750" y="387191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功能：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479550" y="4024313"/>
            <a:ext cx="3810000" cy="962025"/>
            <a:chOff x="1200" y="2832"/>
            <a:chExt cx="2400" cy="606"/>
          </a:xfrm>
        </p:grpSpPr>
        <p:sp>
          <p:nvSpPr>
            <p:cNvPr id="8206" name="Text Box 19"/>
            <p:cNvSpPr txBox="1">
              <a:spLocks noChangeArrowheads="1"/>
            </p:cNvSpPr>
            <p:nvPr/>
          </p:nvSpPr>
          <p:spPr bwMode="auto">
            <a:xfrm>
              <a:off x="1200" y="2832"/>
              <a:ext cx="240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D1)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(D2)   D3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(D4) </a:t>
              </a: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下条指令</a:t>
              </a:r>
              <a:endPara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>
              <a:off x="2544" y="2928"/>
              <a:ext cx="336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5" name="Text Box 21"/>
          <p:cNvSpPr txBox="1">
            <a:spLocks noChangeArrowheads="1"/>
          </p:cNvSpPr>
          <p:nvPr/>
        </p:nvSpPr>
        <p:spPr bwMode="auto">
          <a:xfrm>
            <a:off x="412750" y="5243513"/>
            <a:ext cx="6902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用指令计数器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指示下一条指令地址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74104" y="908720"/>
            <a:ext cx="4953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三地址结构指令</a:t>
            </a:r>
            <a:endParaRPr lang="zh-CN" altLang="en-US" sz="32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格式：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783904" y="2204120"/>
            <a:ext cx="13716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操作数地址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9504" y="1518320"/>
            <a:ext cx="3505200" cy="471488"/>
            <a:chOff x="1344" y="624"/>
            <a:chExt cx="2208" cy="297"/>
          </a:xfrm>
        </p:grpSpPr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1344" y="624"/>
              <a:ext cx="2208" cy="2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latin typeface="宋体" pitchFamily="2" charset="-122"/>
                </a:rPr>
                <a:t>OP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  D1  D2   D3   </a:t>
              </a:r>
              <a:endParaRPr lang="en-US" altLang="zh-CN" sz="3200" b="1">
                <a:ea typeface="黑体" pitchFamily="49" charset="-122"/>
              </a:endParaRPr>
            </a:p>
          </p:txBody>
        </p:sp>
        <p:sp>
          <p:nvSpPr>
            <p:cNvPr id="9247" name="Line 6"/>
            <p:cNvSpPr>
              <a:spLocks noChangeShapeType="1"/>
            </p:cNvSpPr>
            <p:nvPr/>
          </p:nvSpPr>
          <p:spPr bwMode="auto">
            <a:xfrm>
              <a:off x="1776" y="62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Line 7"/>
            <p:cNvSpPr>
              <a:spLocks noChangeShapeType="1"/>
            </p:cNvSpPr>
            <p:nvPr/>
          </p:nvSpPr>
          <p:spPr bwMode="auto">
            <a:xfrm>
              <a:off x="2352" y="62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Line 8"/>
            <p:cNvSpPr>
              <a:spLocks noChangeShapeType="1"/>
            </p:cNvSpPr>
            <p:nvPr/>
          </p:nvSpPr>
          <p:spPr bwMode="auto">
            <a:xfrm>
              <a:off x="2928" y="62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AutoShape 9"/>
          <p:cNvSpPr>
            <a:spLocks/>
          </p:cNvSpPr>
          <p:nvPr/>
        </p:nvSpPr>
        <p:spPr bwMode="auto">
          <a:xfrm rot="-5400000">
            <a:off x="3393504" y="151832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10"/>
          <p:cNvSpPr>
            <a:spLocks/>
          </p:cNvSpPr>
          <p:nvPr/>
        </p:nvSpPr>
        <p:spPr bwMode="auto">
          <a:xfrm rot="-5400000">
            <a:off x="4841304" y="182312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4460304" y="2204120"/>
            <a:ext cx="1143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结果地址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5603304" y="2889920"/>
            <a:ext cx="2971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下条指令地址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650304" y="2989933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功能：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5679504" y="3575720"/>
            <a:ext cx="34290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转移时，用转移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地址修改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内容。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717104" y="3170908"/>
            <a:ext cx="3810000" cy="962025"/>
            <a:chOff x="1104" y="1536"/>
            <a:chExt cx="2400" cy="606"/>
          </a:xfrm>
        </p:grpSpPr>
        <p:sp>
          <p:nvSpPr>
            <p:cNvPr id="9243" name="Text Box 16"/>
            <p:cNvSpPr txBox="1">
              <a:spLocks noChangeArrowheads="1"/>
            </p:cNvSpPr>
            <p:nvPr/>
          </p:nvSpPr>
          <p:spPr bwMode="auto">
            <a:xfrm>
              <a:off x="1104" y="1536"/>
              <a:ext cx="240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D1)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(D2)   D3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(PC) + 1     PC</a:t>
              </a:r>
            </a:p>
          </p:txBody>
        </p:sp>
        <p:sp>
          <p:nvSpPr>
            <p:cNvPr id="9244" name="Line 17"/>
            <p:cNvSpPr>
              <a:spLocks noChangeShapeType="1"/>
            </p:cNvSpPr>
            <p:nvPr/>
          </p:nvSpPr>
          <p:spPr bwMode="auto">
            <a:xfrm>
              <a:off x="2448" y="1632"/>
              <a:ext cx="336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Line 18"/>
            <p:cNvSpPr>
              <a:spLocks noChangeShapeType="1"/>
            </p:cNvSpPr>
            <p:nvPr/>
          </p:nvSpPr>
          <p:spPr bwMode="auto">
            <a:xfrm>
              <a:off x="2352" y="1968"/>
              <a:ext cx="384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8" name="Line 19"/>
          <p:cNvSpPr>
            <a:spLocks noChangeShapeType="1"/>
          </p:cNvSpPr>
          <p:nvPr/>
        </p:nvSpPr>
        <p:spPr bwMode="auto">
          <a:xfrm flipV="1">
            <a:off x="4917504" y="3270920"/>
            <a:ext cx="762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20"/>
          <p:cNvSpPr txBox="1">
            <a:spLocks noChangeArrowheads="1"/>
          </p:cNvSpPr>
          <p:nvPr/>
        </p:nvSpPr>
        <p:spPr bwMode="auto">
          <a:xfrm>
            <a:off x="1660376" y="2427511"/>
            <a:ext cx="1524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源/目的</a:t>
            </a:r>
          </a:p>
        </p:txBody>
      </p:sp>
      <p:sp>
        <p:nvSpPr>
          <p:cNvPr id="9230" name="Text Box 21"/>
          <p:cNvSpPr txBox="1">
            <a:spLocks noChangeArrowheads="1"/>
          </p:cNvSpPr>
          <p:nvPr/>
        </p:nvSpPr>
        <p:spPr bwMode="auto">
          <a:xfrm>
            <a:off x="517376" y="1052736"/>
            <a:ext cx="4343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二地址结构指令</a:t>
            </a:r>
            <a:endParaRPr lang="zh-CN" altLang="en-US" sz="32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格式：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812776" y="1662336"/>
            <a:ext cx="2514600" cy="471488"/>
            <a:chOff x="1344" y="2684"/>
            <a:chExt cx="1584" cy="297"/>
          </a:xfrm>
        </p:grpSpPr>
        <p:sp>
          <p:nvSpPr>
            <p:cNvPr id="9240" name="Text Box 23"/>
            <p:cNvSpPr txBox="1">
              <a:spLocks noChangeArrowheads="1"/>
            </p:cNvSpPr>
            <p:nvPr/>
          </p:nvSpPr>
          <p:spPr bwMode="auto">
            <a:xfrm>
              <a:off x="1344" y="2684"/>
              <a:ext cx="1584" cy="2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D1  D2   </a:t>
              </a:r>
              <a:endParaRPr lang="en-US" altLang="zh-CN" sz="3200" b="1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9241" name="Line 24"/>
            <p:cNvSpPr>
              <a:spLocks noChangeShapeType="1"/>
            </p:cNvSpPr>
            <p:nvPr/>
          </p:nvSpPr>
          <p:spPr bwMode="auto">
            <a:xfrm>
              <a:off x="1776" y="268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Line 25"/>
            <p:cNvSpPr>
              <a:spLocks noChangeShapeType="1"/>
            </p:cNvSpPr>
            <p:nvPr/>
          </p:nvSpPr>
          <p:spPr bwMode="auto">
            <a:xfrm>
              <a:off x="2352" y="268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2" name="Text Box 26"/>
          <p:cNvSpPr txBox="1">
            <a:spLocks noChangeArrowheads="1"/>
          </p:cNvSpPr>
          <p:nvPr/>
        </p:nvSpPr>
        <p:spPr bwMode="auto">
          <a:xfrm>
            <a:off x="3412976" y="2424336"/>
            <a:ext cx="18288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目的/源</a:t>
            </a:r>
          </a:p>
        </p:txBody>
      </p:sp>
      <p:sp>
        <p:nvSpPr>
          <p:cNvPr id="9233" name="Text Box 27"/>
          <p:cNvSpPr txBox="1">
            <a:spLocks noChangeArrowheads="1"/>
          </p:cNvSpPr>
          <p:nvPr/>
        </p:nvSpPr>
        <p:spPr bwMode="auto">
          <a:xfrm>
            <a:off x="517376" y="2881536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功能：</a:t>
            </a:r>
          </a:p>
        </p:txBody>
      </p:sp>
      <p:sp>
        <p:nvSpPr>
          <p:cNvPr id="9234" name="Line 28"/>
          <p:cNvSpPr>
            <a:spLocks noChangeShapeType="1"/>
          </p:cNvSpPr>
          <p:nvPr/>
        </p:nvSpPr>
        <p:spPr bwMode="auto">
          <a:xfrm flipH="1">
            <a:off x="2269976" y="2176686"/>
            <a:ext cx="5334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29"/>
          <p:cNvSpPr>
            <a:spLocks noChangeShapeType="1"/>
          </p:cNvSpPr>
          <p:nvPr/>
        </p:nvSpPr>
        <p:spPr bwMode="auto">
          <a:xfrm>
            <a:off x="3793976" y="2119536"/>
            <a:ext cx="152400" cy="2286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584176" y="3033936"/>
            <a:ext cx="4572000" cy="962025"/>
            <a:chOff x="1056" y="3552"/>
            <a:chExt cx="2880" cy="606"/>
          </a:xfrm>
        </p:grpSpPr>
        <p:sp>
          <p:nvSpPr>
            <p:cNvPr id="9237" name="Text Box 31"/>
            <p:cNvSpPr txBox="1">
              <a:spLocks noChangeArrowheads="1"/>
            </p:cNvSpPr>
            <p:nvPr/>
          </p:nvSpPr>
          <p:spPr bwMode="auto">
            <a:xfrm>
              <a:off x="1056" y="3552"/>
              <a:ext cx="288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D1)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(D2)   D2/D1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(PC) + 1     PC</a:t>
              </a:r>
            </a:p>
          </p:txBody>
        </p:sp>
        <p:sp>
          <p:nvSpPr>
            <p:cNvPr id="9238" name="Line 32"/>
            <p:cNvSpPr>
              <a:spLocks noChangeShapeType="1"/>
            </p:cNvSpPr>
            <p:nvPr/>
          </p:nvSpPr>
          <p:spPr bwMode="auto">
            <a:xfrm>
              <a:off x="2400" y="3648"/>
              <a:ext cx="336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33"/>
            <p:cNvSpPr>
              <a:spLocks noChangeShapeType="1"/>
            </p:cNvSpPr>
            <p:nvPr/>
          </p:nvSpPr>
          <p:spPr bwMode="auto">
            <a:xfrm>
              <a:off x="2352" y="3984"/>
              <a:ext cx="384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230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7010400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1、运算部件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2、寄存器组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3、微命令产生部件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4、时序系统</a:t>
            </a:r>
          </a:p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5、</a:t>
            </a:r>
            <a:r>
              <a:rPr kumimoji="0" lang="en-US" altLang="zh-CN" sz="3200" b="1">
                <a:latin typeface="黑体" pitchFamily="49" charset="-122"/>
                <a:ea typeface="黑体" pitchFamily="49" charset="-122"/>
              </a:rPr>
              <a:t>CPU</a:t>
            </a:r>
            <a:r>
              <a:rPr kumimoji="0" lang="zh-CN" altLang="en-US" sz="3200" b="1">
                <a:latin typeface="黑体" pitchFamily="49" charset="-122"/>
                <a:ea typeface="黑体" pitchFamily="49" charset="-122"/>
              </a:rPr>
              <a:t>内部数据通路结构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385763"/>
            <a:ext cx="489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3600" b="1">
                <a:solidFill>
                  <a:schemeClr val="tx2"/>
                </a:solidFill>
                <a:ea typeface="黑体" pitchFamily="49" charset="-122"/>
              </a:rPr>
              <a:t>3.1.1 CPU</a:t>
            </a:r>
            <a:r>
              <a:rPr kumimoji="0" lang="zh-CN" altLang="en-US" sz="3600" b="1">
                <a:solidFill>
                  <a:schemeClr val="tx2"/>
                </a:solidFill>
                <a:ea typeface="黑体" pitchFamily="49" charset="-122"/>
              </a:rPr>
              <a:t>的基本组成：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28600" y="5029200"/>
            <a:ext cx="8550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由</a:t>
            </a:r>
            <a:r>
              <a:rPr kumimoji="0" lang="en-US" altLang="zh-CN" sz="32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kumimoji="0" lang="zh-CN" altLang="en-US" sz="3200" b="1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内总线将这些部件连接起来，实现部件之间的信息交换。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47813" y="1676400"/>
            <a:ext cx="21336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双操作数：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3850" y="304800"/>
            <a:ext cx="4953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一地址结构指令</a:t>
            </a:r>
            <a:endParaRPr lang="zh-CN" altLang="en-US" sz="32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格式：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2613" y="914400"/>
            <a:ext cx="1600200" cy="471488"/>
            <a:chOff x="912" y="1152"/>
            <a:chExt cx="1008" cy="297"/>
          </a:xfrm>
        </p:grpSpPr>
        <p:sp>
          <p:nvSpPr>
            <p:cNvPr id="10261" name="Text Box 5"/>
            <p:cNvSpPr txBox="1">
              <a:spLocks noChangeArrowheads="1"/>
            </p:cNvSpPr>
            <p:nvPr/>
          </p:nvSpPr>
          <p:spPr bwMode="auto">
            <a:xfrm>
              <a:off x="912" y="1152"/>
              <a:ext cx="1008" cy="2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D1  </a:t>
              </a:r>
              <a:endParaRPr lang="en-US" altLang="zh-CN" sz="3200" b="1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10262" name="Line 6"/>
            <p:cNvSpPr>
              <a:spLocks noChangeShapeType="1"/>
            </p:cNvSpPr>
            <p:nvPr/>
          </p:nvSpPr>
          <p:spPr bwMode="auto">
            <a:xfrm>
              <a:off x="1392" y="1152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6300788" y="1052513"/>
            <a:ext cx="18288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隐含约定</a:t>
            </a: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1547813" y="2819400"/>
            <a:ext cx="1905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单操作数：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481013" y="15240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功能：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328613" y="4191000"/>
            <a:ext cx="5715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零地址结构指令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格式：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300413" y="1752600"/>
            <a:ext cx="3810000" cy="962025"/>
            <a:chOff x="2352" y="1104"/>
            <a:chExt cx="2400" cy="606"/>
          </a:xfrm>
        </p:grpSpPr>
        <p:sp>
          <p:nvSpPr>
            <p:cNvPr id="10258" name="Text Box 12"/>
            <p:cNvSpPr txBox="1">
              <a:spLocks noChangeArrowheads="1"/>
            </p:cNvSpPr>
            <p:nvPr/>
          </p:nvSpPr>
          <p:spPr bwMode="auto">
            <a:xfrm>
              <a:off x="2352" y="1104"/>
              <a:ext cx="240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D1)</a:t>
              </a: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(A)    A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(PC) + 1     PC</a:t>
              </a:r>
            </a:p>
          </p:txBody>
        </p:sp>
        <p:sp>
          <p:nvSpPr>
            <p:cNvPr id="10259" name="Line 13"/>
            <p:cNvSpPr>
              <a:spLocks noChangeShapeType="1"/>
            </p:cNvSpPr>
            <p:nvPr/>
          </p:nvSpPr>
          <p:spPr bwMode="auto">
            <a:xfrm>
              <a:off x="3696" y="1200"/>
              <a:ext cx="3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4"/>
            <p:cNvSpPr>
              <a:spLocks noChangeShapeType="1"/>
            </p:cNvSpPr>
            <p:nvPr/>
          </p:nvSpPr>
          <p:spPr bwMode="auto">
            <a:xfrm>
              <a:off x="3648" y="1536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0" name="Line 15"/>
          <p:cNvSpPr>
            <a:spLocks noChangeShapeType="1"/>
          </p:cNvSpPr>
          <p:nvPr/>
        </p:nvSpPr>
        <p:spPr bwMode="auto">
          <a:xfrm flipV="1">
            <a:off x="6348413" y="1447800"/>
            <a:ext cx="381000" cy="3810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300413" y="2895600"/>
            <a:ext cx="3810000" cy="962025"/>
            <a:chOff x="2352" y="1824"/>
            <a:chExt cx="2400" cy="606"/>
          </a:xfrm>
        </p:grpSpPr>
        <p:sp>
          <p:nvSpPr>
            <p:cNvPr id="10255" name="Text Box 17"/>
            <p:cNvSpPr txBox="1">
              <a:spLocks noChangeArrowheads="1"/>
            </p:cNvSpPr>
            <p:nvPr/>
          </p:nvSpPr>
          <p:spPr bwMode="auto">
            <a:xfrm>
              <a:off x="2352" y="1824"/>
              <a:ext cx="2400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宋体" pitchFamily="2" charset="-122"/>
                </a:rPr>
                <a:t>OP</a:t>
              </a: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(D1)    D1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(PC) + 1     PC</a:t>
              </a:r>
            </a:p>
          </p:txBody>
        </p:sp>
        <p:sp>
          <p:nvSpPr>
            <p:cNvPr id="10256" name="Line 18"/>
            <p:cNvSpPr>
              <a:spLocks noChangeShapeType="1"/>
            </p:cNvSpPr>
            <p:nvPr/>
          </p:nvSpPr>
          <p:spPr bwMode="auto">
            <a:xfrm>
              <a:off x="3264" y="1920"/>
              <a:ext cx="33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19"/>
            <p:cNvSpPr>
              <a:spLocks noChangeShapeType="1"/>
            </p:cNvSpPr>
            <p:nvPr/>
          </p:nvSpPr>
          <p:spPr bwMode="auto">
            <a:xfrm>
              <a:off x="3648" y="2256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Text Box 20"/>
          <p:cNvSpPr txBox="1">
            <a:spLocks noChangeArrowheads="1"/>
          </p:cNvSpPr>
          <p:nvPr/>
        </p:nvSpPr>
        <p:spPr bwMode="auto">
          <a:xfrm>
            <a:off x="1700213" y="4800600"/>
            <a:ext cx="838200" cy="471488"/>
          </a:xfrm>
          <a:prstGeom prst="rect">
            <a:avLst/>
          </a:prstGeom>
          <a:solidFill>
            <a:schemeClr val="bg1"/>
          </a:solidFill>
          <a:ln w="38100">
            <a:solidFill>
              <a:srgbClr val="FDFBFB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宋体" pitchFamily="2" charset="-122"/>
              </a:rPr>
              <a:t>OP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    </a:t>
            </a:r>
            <a:endParaRPr lang="en-US" altLang="zh-CN" sz="3200" b="1">
              <a:solidFill>
                <a:srgbClr val="FFBF09"/>
              </a:solidFill>
              <a:ea typeface="黑体" pitchFamily="49" charset="-122"/>
            </a:endParaRPr>
          </a:p>
        </p:txBody>
      </p:sp>
      <p:sp>
        <p:nvSpPr>
          <p:cNvPr id="10253" name="Text Box 21"/>
          <p:cNvSpPr txBox="1">
            <a:spLocks noChangeArrowheads="1"/>
          </p:cNvSpPr>
          <p:nvPr/>
        </p:nvSpPr>
        <p:spPr bwMode="auto">
          <a:xfrm>
            <a:off x="328613" y="54102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功能：</a:t>
            </a:r>
          </a:p>
        </p:txBody>
      </p:sp>
      <p:sp>
        <p:nvSpPr>
          <p:cNvPr id="10254" name="Text Box 22"/>
          <p:cNvSpPr txBox="1">
            <a:spLocks noChangeArrowheads="1"/>
          </p:cNvSpPr>
          <p:nvPr/>
        </p:nvSpPr>
        <p:spPr bwMode="auto">
          <a:xfrm>
            <a:off x="1471613" y="5445125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用于堆栈或特殊指令操作。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 txBox="1">
            <a:spLocks noChangeArrowheads="1"/>
          </p:cNvSpPr>
          <p:nvPr/>
        </p:nvSpPr>
        <p:spPr bwMode="auto">
          <a:xfrm>
            <a:off x="484188" y="869950"/>
            <a:ext cx="81534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（1） 定长操作码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各指令</a:t>
            </a:r>
            <a:r>
              <a:rPr lang="en-US" altLang="zh-CN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OP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的位置、位数固定相同。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黑体" pitchFamily="49" charset="-122"/>
              </a:rPr>
              <a:t>（2）扩展操作码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各指令</a:t>
            </a:r>
            <a:r>
              <a:rPr lang="en-US" altLang="zh-CN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OP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的位置、位数不固定，根据需要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  <a:ea typeface="黑体" pitchFamily="49" charset="-122"/>
              </a:rPr>
              <a:t>变化。</a:t>
            </a:r>
          </a:p>
        </p:txBody>
      </p:sp>
      <p:sp>
        <p:nvSpPr>
          <p:cNvPr id="12291" name="Text Box 8"/>
          <p:cNvSpPr txBox="1">
            <a:spLocks noChangeArrowheads="1"/>
          </p:cNvSpPr>
          <p:nvPr/>
        </p:nvSpPr>
        <p:spPr bwMode="auto">
          <a:xfrm>
            <a:off x="255588" y="260350"/>
            <a:ext cx="4191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3、操作码结构</a:t>
            </a:r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2236788" y="330835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ea typeface="黑体" pitchFamily="49" charset="-122"/>
              </a:rPr>
              <a:t>(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设置扩展标志</a:t>
            </a:r>
            <a:r>
              <a:rPr lang="en-US" altLang="zh-CN" sz="3200" b="1">
                <a:solidFill>
                  <a:srgbClr val="FFBF09"/>
                </a:solidFill>
                <a:ea typeface="黑体" pitchFamily="49" charset="-122"/>
              </a:rPr>
              <a:t>)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450850" y="3925888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（3）复合型操作码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黑体" pitchFamily="49" charset="-122"/>
              </a:rPr>
              <a:t>操作码分为几部分，每部分表示一种操作。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  <a:ea typeface="黑体" pitchFamily="49" charset="-122"/>
              </a:rPr>
              <a:t>例.某机算逻指令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460" y="5751513"/>
            <a:ext cx="7632700" cy="990600"/>
            <a:chOff x="232" y="1248"/>
            <a:chExt cx="4808" cy="624"/>
          </a:xfrm>
        </p:grpSpPr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240" y="1248"/>
              <a:ext cx="480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  <a:ea typeface="黑体" pitchFamily="49" charset="-122"/>
                </a:rPr>
                <a:t>0     1      2        3    4     5        6          7        8          15</a:t>
              </a:r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32" y="1488"/>
              <a:ext cx="4704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BF09"/>
                  </a:solidFill>
                  <a:ea typeface="黑体" pitchFamily="49" charset="-122"/>
                </a:rPr>
                <a:t>基本操作 </a:t>
              </a:r>
              <a:r>
                <a:rPr lang="zh-CN" altLang="en-US" sz="3200" b="1" dirty="0" smtClean="0">
                  <a:solidFill>
                    <a:srgbClr val="FFBF09"/>
                  </a:solidFill>
                  <a:ea typeface="黑体" pitchFamily="49" charset="-122"/>
                </a:rPr>
                <a:t>进位  移位  回送  判</a:t>
              </a:r>
              <a:r>
                <a:rPr lang="zh-CN" altLang="en-US" sz="3200" b="1" dirty="0">
                  <a:solidFill>
                    <a:srgbClr val="FFBF09"/>
                  </a:solidFill>
                  <a:ea typeface="黑体" pitchFamily="49" charset="-122"/>
                </a:rPr>
                <a:t>跳 </a:t>
              </a:r>
              <a:r>
                <a:rPr lang="zh-CN" altLang="en-US" sz="3200" b="1" dirty="0" smtClean="0">
                  <a:solidFill>
                    <a:srgbClr val="FFBF09"/>
                  </a:solidFill>
                  <a:ea typeface="黑体" pitchFamily="49" charset="-122"/>
                </a:rPr>
                <a:t> 操作数</a:t>
              </a:r>
              <a:endParaRPr lang="zh-CN" altLang="en-US" sz="3200" b="1" dirty="0">
                <a:solidFill>
                  <a:srgbClr val="FFBF09"/>
                </a:solidFill>
                <a:ea typeface="黑体" pitchFamily="49" charset="-122"/>
              </a:endParaRPr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248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544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3216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3840" y="148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755650" y="260350"/>
            <a:ext cx="80010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ea typeface="黑体" pitchFamily="49" charset="-122"/>
              </a:rPr>
              <a:t>例. 指令字长16位，可含有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3、2、1或0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个地址，每个地址占4位。</a:t>
            </a:r>
            <a:endParaRPr lang="zh-CN" altLang="en-US" sz="3600" b="1">
              <a:ea typeface="黑体" pitchFamily="49" charset="-122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990600" y="1371600"/>
            <a:ext cx="4373563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操作码     地址码</a:t>
            </a:r>
          </a:p>
        </p:txBody>
      </p:sp>
      <p:sp>
        <p:nvSpPr>
          <p:cNvPr id="238596" name="AutoShape 4"/>
          <p:cNvSpPr>
            <a:spLocks/>
          </p:cNvSpPr>
          <p:nvPr/>
        </p:nvSpPr>
        <p:spPr bwMode="auto">
          <a:xfrm rot="5400000">
            <a:off x="1447800" y="1524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/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8597" name="AutoShape 5"/>
          <p:cNvSpPr>
            <a:spLocks/>
          </p:cNvSpPr>
          <p:nvPr/>
        </p:nvSpPr>
        <p:spPr bwMode="auto">
          <a:xfrm rot="5400000">
            <a:off x="3505200" y="685800"/>
            <a:ext cx="152400" cy="2286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/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495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黑体" pitchFamily="49" charset="-122"/>
              </a:rPr>
              <a:t> 15~12   11~8   7 ~4   3 ~0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1066800" y="2209800"/>
            <a:ext cx="4114800" cy="1143000"/>
          </a:xfrm>
          <a:prstGeom prst="rect">
            <a:avLst/>
          </a:prstGeom>
          <a:solidFill>
            <a:srgbClr val="FEFEFA"/>
          </a:solidFill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1042988" y="20574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0000  </a:t>
            </a:r>
            <a:r>
              <a:rPr lang="en-US" altLang="zh-CN" sz="32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X    Y    Z 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1110  X    Y    Z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36625" y="2590800"/>
            <a:ext cx="3941763" cy="381000"/>
            <a:chOff x="590" y="1632"/>
            <a:chExt cx="2483" cy="240"/>
          </a:xfrm>
        </p:grpSpPr>
        <p:sp>
          <p:nvSpPr>
            <p:cNvPr id="13347" name="Text Box 10"/>
            <p:cNvSpPr txBox="1">
              <a:spLocks noChangeArrowheads="1"/>
            </p:cNvSpPr>
            <p:nvPr/>
          </p:nvSpPr>
          <p:spPr bwMode="auto">
            <a:xfrm>
              <a:off x="5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3348" name="Text Box 11"/>
            <p:cNvSpPr txBox="1">
              <a:spLocks noChangeArrowheads="1"/>
            </p:cNvSpPr>
            <p:nvPr/>
          </p:nvSpPr>
          <p:spPr bwMode="auto">
            <a:xfrm>
              <a:off x="1166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3349" name="Text Box 12"/>
            <p:cNvSpPr txBox="1">
              <a:spLocks noChangeArrowheads="1"/>
            </p:cNvSpPr>
            <p:nvPr/>
          </p:nvSpPr>
          <p:spPr bwMode="auto">
            <a:xfrm>
              <a:off x="17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...</a:t>
              </a:r>
            </a:p>
          </p:txBody>
        </p:sp>
        <p:sp>
          <p:nvSpPr>
            <p:cNvPr id="13350" name="Text Box 13"/>
            <p:cNvSpPr txBox="1">
              <a:spLocks noChangeArrowheads="1"/>
            </p:cNvSpPr>
            <p:nvPr/>
          </p:nvSpPr>
          <p:spPr bwMode="auto">
            <a:xfrm>
              <a:off x="2414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...</a:t>
              </a:r>
            </a:p>
          </p:txBody>
        </p:sp>
      </p:grp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1066800" y="4495800"/>
            <a:ext cx="4114800" cy="1143000"/>
          </a:xfrm>
          <a:prstGeom prst="rect">
            <a:avLst/>
          </a:prstGeom>
          <a:solidFill>
            <a:srgbClr val="FEFEFA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1066800" y="3352800"/>
            <a:ext cx="4114800" cy="1143000"/>
          </a:xfrm>
          <a:prstGeom prst="rect">
            <a:avLst/>
          </a:prstGeom>
          <a:solidFill>
            <a:srgbClr val="FEFEFA"/>
          </a:solidFill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1042988" y="32004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1111 0000  </a:t>
            </a:r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Y    Z 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1110  Y    Z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36625" y="3733800"/>
            <a:ext cx="3941763" cy="381000"/>
            <a:chOff x="590" y="1632"/>
            <a:chExt cx="2483" cy="240"/>
          </a:xfrm>
        </p:grpSpPr>
        <p:sp>
          <p:nvSpPr>
            <p:cNvPr id="13343" name="Text Box 18"/>
            <p:cNvSpPr txBox="1">
              <a:spLocks noChangeArrowheads="1"/>
            </p:cNvSpPr>
            <p:nvPr/>
          </p:nvSpPr>
          <p:spPr bwMode="auto">
            <a:xfrm>
              <a:off x="5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4" name="Text Box 19"/>
            <p:cNvSpPr txBox="1">
              <a:spLocks noChangeArrowheads="1"/>
            </p:cNvSpPr>
            <p:nvPr/>
          </p:nvSpPr>
          <p:spPr bwMode="auto">
            <a:xfrm>
              <a:off x="1166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5" name="Text Box 20"/>
            <p:cNvSpPr txBox="1">
              <a:spLocks noChangeArrowheads="1"/>
            </p:cNvSpPr>
            <p:nvPr/>
          </p:nvSpPr>
          <p:spPr bwMode="auto">
            <a:xfrm>
              <a:off x="17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6" name="Text Box 21"/>
            <p:cNvSpPr txBox="1">
              <a:spLocks noChangeArrowheads="1"/>
            </p:cNvSpPr>
            <p:nvPr/>
          </p:nvSpPr>
          <p:spPr bwMode="auto">
            <a:xfrm>
              <a:off x="2414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</p:grpSp>
      <p:sp>
        <p:nvSpPr>
          <p:cNvPr id="238614" name="Text Box 22"/>
          <p:cNvSpPr txBox="1">
            <a:spLocks noChangeArrowheads="1"/>
          </p:cNvSpPr>
          <p:nvPr/>
        </p:nvSpPr>
        <p:spPr bwMode="auto">
          <a:xfrm>
            <a:off x="5484813" y="25146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三地址指令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2800" b="1">
                <a:ea typeface="黑体" pitchFamily="49" charset="-122"/>
              </a:rPr>
              <a:t>条</a:t>
            </a:r>
          </a:p>
        </p:txBody>
      </p:sp>
      <p:sp>
        <p:nvSpPr>
          <p:cNvPr id="238615" name="Text Box 23"/>
          <p:cNvSpPr txBox="1">
            <a:spLocks noChangeArrowheads="1"/>
          </p:cNvSpPr>
          <p:nvPr/>
        </p:nvSpPr>
        <p:spPr bwMode="auto">
          <a:xfrm>
            <a:off x="5486400" y="36576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二地址指令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2800" b="1">
                <a:ea typeface="黑体" pitchFamily="49" charset="-122"/>
              </a:rPr>
              <a:t>条</a:t>
            </a:r>
          </a:p>
        </p:txBody>
      </p:sp>
      <p:sp>
        <p:nvSpPr>
          <p:cNvPr id="238616" name="Rectangle 24"/>
          <p:cNvSpPr>
            <a:spLocks noChangeArrowheads="1"/>
          </p:cNvSpPr>
          <p:nvPr/>
        </p:nvSpPr>
        <p:spPr bwMode="auto">
          <a:xfrm>
            <a:off x="1066800" y="5638800"/>
            <a:ext cx="4114800" cy="1143000"/>
          </a:xfrm>
          <a:prstGeom prst="rect">
            <a:avLst/>
          </a:prstGeom>
          <a:solidFill>
            <a:srgbClr val="FEFEFA"/>
          </a:solidFill>
          <a:ln w="381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1042988" y="43434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1111 1111 0000  </a:t>
            </a:r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Z 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1111 1110  Z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936625" y="4876800"/>
            <a:ext cx="3941763" cy="381000"/>
            <a:chOff x="590" y="1632"/>
            <a:chExt cx="2483" cy="240"/>
          </a:xfrm>
        </p:grpSpPr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5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1166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17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2414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</p:grpSp>
      <p:sp>
        <p:nvSpPr>
          <p:cNvPr id="238623" name="Text Box 31"/>
          <p:cNvSpPr txBox="1">
            <a:spLocks noChangeArrowheads="1"/>
          </p:cNvSpPr>
          <p:nvPr/>
        </p:nvSpPr>
        <p:spPr bwMode="auto">
          <a:xfrm>
            <a:off x="5486400" y="47244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一地址指令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sz="2800" b="1">
                <a:ea typeface="黑体" pitchFamily="49" charset="-122"/>
              </a:rPr>
              <a:t>条</a:t>
            </a:r>
          </a:p>
        </p:txBody>
      </p:sp>
      <p:sp>
        <p:nvSpPr>
          <p:cNvPr id="238624" name="Text Box 32"/>
          <p:cNvSpPr txBox="1">
            <a:spLocks noChangeArrowheads="1"/>
          </p:cNvSpPr>
          <p:nvPr/>
        </p:nvSpPr>
        <p:spPr bwMode="auto">
          <a:xfrm>
            <a:off x="1042988" y="5486400"/>
            <a:ext cx="464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1111 1111 1111 0000 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1111 1111 1111 1111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935038" y="6019800"/>
            <a:ext cx="3941762" cy="381000"/>
            <a:chOff x="590" y="1632"/>
            <a:chExt cx="2483" cy="240"/>
          </a:xfrm>
        </p:grpSpPr>
        <p:sp>
          <p:nvSpPr>
            <p:cNvPr id="13335" name="Text Box 34"/>
            <p:cNvSpPr txBox="1">
              <a:spLocks noChangeArrowheads="1"/>
            </p:cNvSpPr>
            <p:nvPr/>
          </p:nvSpPr>
          <p:spPr bwMode="auto">
            <a:xfrm>
              <a:off x="5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36" name="Text Box 35"/>
            <p:cNvSpPr txBox="1">
              <a:spLocks noChangeArrowheads="1"/>
            </p:cNvSpPr>
            <p:nvPr/>
          </p:nvSpPr>
          <p:spPr bwMode="auto">
            <a:xfrm>
              <a:off x="1166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37" name="Text Box 36"/>
            <p:cNvSpPr txBox="1">
              <a:spLocks noChangeArrowheads="1"/>
            </p:cNvSpPr>
            <p:nvPr/>
          </p:nvSpPr>
          <p:spPr bwMode="auto">
            <a:xfrm>
              <a:off x="1790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3338" name="Text Box 37"/>
            <p:cNvSpPr txBox="1">
              <a:spLocks noChangeArrowheads="1"/>
            </p:cNvSpPr>
            <p:nvPr/>
          </p:nvSpPr>
          <p:spPr bwMode="auto">
            <a:xfrm>
              <a:off x="2414" y="1632"/>
              <a:ext cx="65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...</a:t>
              </a:r>
            </a:p>
          </p:txBody>
        </p:sp>
      </p:grpSp>
      <p:sp>
        <p:nvSpPr>
          <p:cNvPr id="238630" name="Text Box 38"/>
          <p:cNvSpPr txBox="1">
            <a:spLocks noChangeArrowheads="1"/>
          </p:cNvSpPr>
          <p:nvPr/>
        </p:nvSpPr>
        <p:spPr bwMode="auto">
          <a:xfrm>
            <a:off x="5486400" y="5805488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零地址指令    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2800" b="1">
                <a:ea typeface="黑体" pitchFamily="49" charset="-122"/>
              </a:rPr>
              <a:t>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38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38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38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3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3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238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3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23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23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animBg="1" autoUpdateAnimBg="0"/>
      <p:bldP spid="238596" grpId="0" animBg="1" autoUpdateAnimBg="0"/>
      <p:bldP spid="238597" grpId="0" animBg="1" autoUpdateAnimBg="0"/>
      <p:bldP spid="238598" grpId="0" autoUpdateAnimBg="0"/>
      <p:bldP spid="238599" grpId="0" animBg="1"/>
      <p:bldP spid="238600" grpId="0" build="p" autoUpdateAnimBg="0"/>
      <p:bldP spid="238606" grpId="0" animBg="1"/>
      <p:bldP spid="238607" grpId="0" animBg="1"/>
      <p:bldP spid="238608" grpId="0" build="p" autoUpdateAnimBg="0"/>
      <p:bldP spid="238614" grpId="0" autoUpdateAnimBg="0"/>
      <p:bldP spid="238615" grpId="0" autoUpdateAnimBg="0"/>
      <p:bldP spid="238616" grpId="0" animBg="1"/>
      <p:bldP spid="238617" grpId="0" build="p" autoUpdateAnimBg="0"/>
      <p:bldP spid="238623" grpId="0" autoUpdateAnimBg="0"/>
      <p:bldP spid="238624" grpId="0" build="p" autoUpdateAnimBg="0"/>
      <p:bldP spid="23863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404813"/>
            <a:ext cx="41910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en-US" sz="3200" b="1">
                <a:ea typeface="黑体" pitchFamily="49" charset="-122"/>
              </a:rPr>
              <a:t>2</a:t>
            </a:r>
            <a:r>
              <a:rPr lang="zh-CN" altLang="en-US" sz="3200" b="1">
                <a:ea typeface="黑体" pitchFamily="49" charset="-122"/>
              </a:rPr>
              <a:t>、指令字长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12788" y="938213"/>
            <a:ext cx="37338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定长指令格式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变长指令格式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608388" y="938213"/>
            <a:ext cx="251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便于控制</a:t>
            </a:r>
            <a:endParaRPr lang="zh-CN" altLang="en-US" sz="3200" b="1">
              <a:solidFill>
                <a:srgbClr val="FFBF09"/>
              </a:solidFill>
            </a:endParaRPr>
          </a:p>
        </p:txBody>
      </p:sp>
      <p:sp>
        <p:nvSpPr>
          <p:cNvPr id="14341" name="AutoShape 6"/>
          <p:cNvSpPr>
            <a:spLocks/>
          </p:cNvSpPr>
          <p:nvPr/>
        </p:nvSpPr>
        <p:spPr bwMode="auto">
          <a:xfrm>
            <a:off x="560388" y="116681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3608388" y="1547813"/>
            <a:ext cx="434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合理利用存储空间</a:t>
            </a:r>
            <a:endParaRPr lang="zh-CN" altLang="en-US" sz="3200" b="1">
              <a:solidFill>
                <a:srgbClr val="FFBF09"/>
              </a:solidFill>
            </a:endParaRP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107950" y="2420938"/>
            <a:ext cx="9432925" cy="1265237"/>
            <a:chOff x="107950" y="2420938"/>
            <a:chExt cx="9432602" cy="1265237"/>
          </a:xfrm>
        </p:grpSpPr>
        <p:sp>
          <p:nvSpPr>
            <p:cNvPr id="14345" name="AutoShape 14"/>
            <p:cNvSpPr>
              <a:spLocks/>
            </p:cNvSpPr>
            <p:nvPr/>
          </p:nvSpPr>
          <p:spPr bwMode="auto">
            <a:xfrm>
              <a:off x="107950" y="2649538"/>
              <a:ext cx="71436" cy="838200"/>
            </a:xfrm>
            <a:prstGeom prst="leftBrace">
              <a:avLst>
                <a:gd name="adj1" fmla="val 91641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Text Box 15"/>
            <p:cNvSpPr txBox="1">
              <a:spLocks noChangeArrowheads="1"/>
            </p:cNvSpPr>
            <p:nvPr/>
          </p:nvSpPr>
          <p:spPr bwMode="auto">
            <a:xfrm>
              <a:off x="250820" y="2420938"/>
              <a:ext cx="170015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CISC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化</a:t>
              </a:r>
            </a:p>
          </p:txBody>
        </p:sp>
        <p:sp>
          <p:nvSpPr>
            <p:cNvPr id="14347" name="Text Box 16"/>
            <p:cNvSpPr txBox="1">
              <a:spLocks noChangeArrowheads="1"/>
            </p:cNvSpPr>
            <p:nvPr/>
          </p:nvSpPr>
          <p:spPr bwMode="auto">
            <a:xfrm>
              <a:off x="250820" y="3106738"/>
              <a:ext cx="170015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RISC</a:t>
              </a: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化</a:t>
              </a:r>
            </a:p>
          </p:txBody>
        </p:sp>
        <p:sp>
          <p:nvSpPr>
            <p:cNvPr id="14348" name="Text Box 17"/>
            <p:cNvSpPr txBox="1">
              <a:spLocks noChangeArrowheads="1"/>
            </p:cNvSpPr>
            <p:nvPr/>
          </p:nvSpPr>
          <p:spPr bwMode="auto">
            <a:xfrm>
              <a:off x="1671584" y="2451100"/>
              <a:ext cx="779753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:从增强指令系统功能出发,指令功能复杂。</a:t>
              </a:r>
            </a:p>
          </p:txBody>
        </p:sp>
        <p:sp>
          <p:nvSpPr>
            <p:cNvPr id="14349" name="Text Box 18"/>
            <p:cNvSpPr txBox="1">
              <a:spLocks noChangeArrowheads="1"/>
            </p:cNvSpPr>
            <p:nvPr/>
          </p:nvSpPr>
          <p:spPr bwMode="auto">
            <a:xfrm>
              <a:off x="1744607" y="3106738"/>
              <a:ext cx="7795945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:从提高指令执行效率出发,指令功能简单。</a:t>
              </a:r>
            </a:p>
          </p:txBody>
        </p:sp>
      </p:grpSp>
      <p:sp>
        <p:nvSpPr>
          <p:cNvPr id="14344" name="Text Box 19"/>
          <p:cNvSpPr txBox="1">
            <a:spLocks noChangeArrowheads="1"/>
          </p:cNvSpPr>
          <p:nvPr/>
        </p:nvSpPr>
        <p:spPr bwMode="auto">
          <a:xfrm>
            <a:off x="323850" y="4149725"/>
            <a:ext cx="8458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80%与20%规律：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80%的指令是简单指令，占运行时间的20%。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latin typeface="黑体" pitchFamily="49" charset="-122"/>
                <a:ea typeface="黑体" pitchFamily="49" charset="-122"/>
              </a:rPr>
              <a:t>20%的指令是复杂指令，占运行时间的80%。</a:t>
            </a:r>
            <a:endParaRPr lang="en-US" altLang="zh-CN" sz="320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2"/>
          <p:cNvSpPr txBox="1">
            <a:spLocks noChangeArrowheads="1"/>
          </p:cNvSpPr>
          <p:nvPr/>
        </p:nvSpPr>
        <p:spPr bwMode="auto">
          <a:xfrm>
            <a:off x="9525" y="981075"/>
            <a:ext cx="941863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3200"/>
              <a:t>练习：</a:t>
            </a:r>
            <a:endParaRPr lang="en-US" altLang="zh-CN" sz="3200"/>
          </a:p>
          <a:p>
            <a:pPr algn="just"/>
            <a:r>
              <a:rPr lang="zh-CN" altLang="en-US" sz="3200"/>
              <a:t>假设指令字长为</a:t>
            </a:r>
            <a:r>
              <a:rPr lang="en-US" altLang="zh-CN" sz="3200"/>
              <a:t>16</a:t>
            </a:r>
            <a:r>
              <a:rPr lang="zh-CN" altLang="en-US" sz="3200"/>
              <a:t>位，操作数的地址码为</a:t>
            </a:r>
            <a:r>
              <a:rPr lang="en-US" altLang="zh-CN" sz="3200"/>
              <a:t>6</a:t>
            </a:r>
            <a:r>
              <a:rPr lang="zh-CN" altLang="en-US" sz="3200"/>
              <a:t>位，</a:t>
            </a:r>
            <a:endParaRPr lang="en-US" altLang="zh-CN" sz="3200"/>
          </a:p>
          <a:p>
            <a:pPr algn="just"/>
            <a:r>
              <a:rPr lang="zh-CN" altLang="en-US" sz="3200"/>
              <a:t>指令有零地址、一地址、二地址</a:t>
            </a:r>
            <a:r>
              <a:rPr lang="en-US" altLang="zh-CN" sz="3200"/>
              <a:t>3</a:t>
            </a:r>
            <a:r>
              <a:rPr lang="zh-CN" altLang="en-US" sz="3200"/>
              <a:t>种格式。</a:t>
            </a:r>
            <a:endParaRPr lang="en-US" altLang="zh-CN" sz="3200"/>
          </a:p>
          <a:p>
            <a:pPr algn="just"/>
            <a:r>
              <a:rPr lang="en-US" altLang="zh-CN" sz="3200"/>
              <a:t>1</a:t>
            </a:r>
            <a:r>
              <a:rPr lang="zh-CN" altLang="en-US" sz="3200"/>
              <a:t>）设操作码固定，若零地址指令有</a:t>
            </a:r>
            <a:r>
              <a:rPr lang="en-US" altLang="zh-CN" sz="3200"/>
              <a:t>M</a:t>
            </a:r>
            <a:r>
              <a:rPr lang="zh-CN" altLang="en-US" sz="3200"/>
              <a:t>种，</a:t>
            </a:r>
            <a:endParaRPr lang="en-US" altLang="zh-CN" sz="3200"/>
          </a:p>
          <a:p>
            <a:pPr algn="just"/>
            <a:r>
              <a:rPr lang="zh-CN" altLang="en-US" sz="3200"/>
              <a:t>一地址指令有</a:t>
            </a:r>
            <a:r>
              <a:rPr lang="en-US" altLang="zh-CN" sz="3200"/>
              <a:t>N</a:t>
            </a:r>
            <a:r>
              <a:rPr lang="zh-CN" altLang="en-US" sz="3200"/>
              <a:t>种，则二地址指令最多有多少种？</a:t>
            </a:r>
            <a:endParaRPr lang="en-US" altLang="zh-CN" sz="3200"/>
          </a:p>
          <a:p>
            <a:pPr algn="just"/>
            <a:r>
              <a:rPr lang="en-US" altLang="zh-CN" sz="3200"/>
              <a:t>2</a:t>
            </a:r>
            <a:r>
              <a:rPr lang="zh-CN" altLang="en-US" sz="3200"/>
              <a:t>）采用扩展操作码技术，二地址指令最多有几种？</a:t>
            </a:r>
            <a:endParaRPr lang="en-US" altLang="zh-CN" sz="3200"/>
          </a:p>
          <a:p>
            <a:pPr algn="just"/>
            <a:r>
              <a:rPr lang="en-US" altLang="zh-CN" sz="3200"/>
              <a:t>3</a:t>
            </a:r>
            <a:r>
              <a:rPr lang="zh-CN" altLang="en-US" sz="3200"/>
              <a:t>）采用扩展操作码技术，若二地址指令有</a:t>
            </a:r>
            <a:r>
              <a:rPr lang="en-US" altLang="zh-CN" sz="3200"/>
              <a:t>P</a:t>
            </a:r>
            <a:r>
              <a:rPr lang="zh-CN" altLang="en-US" sz="3200"/>
              <a:t>条，</a:t>
            </a:r>
            <a:endParaRPr lang="en-US" altLang="zh-CN" sz="3200"/>
          </a:p>
          <a:p>
            <a:pPr algn="just"/>
            <a:r>
              <a:rPr lang="zh-CN" altLang="en-US" sz="3200"/>
              <a:t>零地址指令有</a:t>
            </a:r>
            <a:r>
              <a:rPr lang="en-US" altLang="zh-CN" sz="3200"/>
              <a:t>Q</a:t>
            </a:r>
            <a:r>
              <a:rPr lang="zh-CN" altLang="en-US" sz="3200"/>
              <a:t>条，则一地址指令最多有多少种？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980728"/>
            <a:ext cx="8991600" cy="5517232"/>
          </a:xfrm>
        </p:spPr>
        <p:txBody>
          <a:bodyPr rtlCol="0">
            <a:normAutofit/>
          </a:bodyPr>
          <a:lstStyle/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cs typeface="Arial" charset="0"/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对操作码编码方法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</a:rPr>
              <a:t>1）等长编码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①每条指令的编码位数相等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②编码位数</a:t>
            </a:r>
            <a:r>
              <a:rPr lang="en-US" altLang="zh-CN" b="1" dirty="0" smtClean="0">
                <a:solidFill>
                  <a:schemeClr val="tx1"/>
                </a:solidFill>
              </a:rPr>
              <a:t>L</a:t>
            </a:r>
            <a:r>
              <a:rPr lang="zh-CN" altLang="en-US" sz="2800" dirty="0" smtClean="0">
                <a:solidFill>
                  <a:schemeClr val="tx1"/>
                </a:solidFill>
              </a:rPr>
              <a:t>的确定与指令条数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</a:rPr>
              <a:t>相关。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</a:t>
            </a:r>
            <a:r>
              <a:rPr lang="en-US" altLang="zh-CN" b="1" dirty="0" smtClean="0">
                <a:solidFill>
                  <a:schemeClr val="tx1"/>
                </a:solidFill>
              </a:rPr>
              <a:t> L</a:t>
            </a:r>
            <a:r>
              <a:rPr lang="en-US" altLang="zh-CN" sz="2800" dirty="0" smtClean="0">
                <a:solidFill>
                  <a:schemeClr val="tx1"/>
                </a:solidFill>
              </a:rPr>
              <a:t> =</a:t>
            </a:r>
            <a:r>
              <a:rPr lang="en-US" altLang="zh-CN" sz="2800" dirty="0" smtClean="0">
                <a:solidFill>
                  <a:schemeClr val="tx1"/>
                </a:solidFill>
                <a:latin typeface="宋体" charset="-122"/>
                <a:sym typeface="Symbol" pitchFamily="18" charset="2"/>
              </a:rPr>
              <a:t></a:t>
            </a:r>
            <a:r>
              <a:rPr lang="en-US" altLang="zh-CN" sz="2800" dirty="0" smtClean="0">
                <a:solidFill>
                  <a:schemeClr val="tx1"/>
                </a:solidFill>
              </a:rPr>
              <a:t>log</a:t>
            </a:r>
            <a:r>
              <a:rPr lang="en-US" altLang="zh-CN" sz="2800" baseline="-30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  <a:sym typeface="Symbol" pitchFamily="18" charset="2"/>
              </a:rPr>
              <a:t> </a:t>
            </a:r>
            <a:r>
              <a:rPr lang="zh-CN" altLang="en-US" sz="2800" dirty="0" smtClean="0">
                <a:solidFill>
                  <a:schemeClr val="tx1"/>
                </a:solidFill>
              </a:rPr>
              <a:t>      例：</a:t>
            </a:r>
            <a:r>
              <a:rPr lang="en-US" altLang="zh-CN" sz="2800" dirty="0" smtClean="0">
                <a:solidFill>
                  <a:schemeClr val="tx1"/>
                </a:solidFill>
              </a:rPr>
              <a:t>N=7   L=3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③特点：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Ⅰ)编码规整，使控制器译码机构简单。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Ⅱ)当指令使用频度不同时，不利于等效平均编码长度的减少，从而不利于信息的传递效率。</a:t>
            </a:r>
          </a:p>
          <a:p>
            <a:pPr algn="l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等长法用于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RISC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（精简指令系统计算机）中</a:t>
            </a:r>
          </a:p>
        </p:txBody>
      </p:sp>
      <p:sp>
        <p:nvSpPr>
          <p:cNvPr id="2" name="矩形 1"/>
          <p:cNvSpPr/>
          <p:nvPr/>
        </p:nvSpPr>
        <p:spPr>
          <a:xfrm>
            <a:off x="108471" y="404664"/>
            <a:ext cx="306846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指令格式的优化</a:t>
            </a:r>
            <a:endParaRPr lang="zh-CN" altLang="en-US" sz="3200" b="1" dirty="0"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87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"/>
            <a:ext cx="8763000" cy="6172200"/>
          </a:xfrm>
        </p:spPr>
        <p:txBody>
          <a:bodyPr rtlCol="0">
            <a:normAutofit/>
          </a:bodyPr>
          <a:lstStyle/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</a:rPr>
              <a:t>2）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Huff man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压缩编码法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①基本思想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Ⅰ)频度高的指令用短码表示。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Ⅱ)频度低的指令用较长码表示。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②</a:t>
            </a:r>
            <a:r>
              <a:rPr lang="en-US" altLang="zh-CN" sz="2800" dirty="0" smtClean="0">
                <a:solidFill>
                  <a:schemeClr val="tx1"/>
                </a:solidFill>
              </a:rPr>
              <a:t>Huff man-A</a:t>
            </a:r>
            <a:r>
              <a:rPr lang="zh-CN" altLang="en-US" sz="2800" dirty="0" smtClean="0">
                <a:solidFill>
                  <a:schemeClr val="tx1"/>
                </a:solidFill>
              </a:rPr>
              <a:t>方案编码树的绘制</a:t>
            </a:r>
            <a:r>
              <a:rPr lang="zh-CN" altLang="en-US" sz="2800" b="1" u="sng" dirty="0" smtClean="0">
                <a:solidFill>
                  <a:schemeClr val="tx1"/>
                </a:solidFill>
              </a:rPr>
              <a:t>要点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*将指令按频度从高到低顺序排列；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*在指令线之外找个根结点，并将它与两端指令连接起来形成</a:t>
            </a:r>
            <a:r>
              <a:rPr lang="en-US" altLang="zh-CN" sz="2800" dirty="0" smtClean="0">
                <a:solidFill>
                  <a:schemeClr val="tx1"/>
                </a:solidFill>
              </a:rPr>
              <a:t>Δ；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*</a:t>
            </a:r>
            <a:r>
              <a:rPr lang="zh-CN" altLang="en-US" sz="2800" dirty="0" smtClean="0">
                <a:solidFill>
                  <a:schemeClr val="tx1"/>
                </a:solidFill>
              </a:rPr>
              <a:t>其余指令分别作与频度高的那条边的多条平行线，即形成编码树。</a:t>
            </a:r>
          </a:p>
        </p:txBody>
      </p:sp>
    </p:spTree>
    <p:extLst>
      <p:ext uri="{BB962C8B-B14F-4D97-AF65-F5344CB8AC3E}">
        <p14:creationId xmlns:p14="http://schemas.microsoft.com/office/powerpoint/2010/main" val="2826921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228600" y="3962400"/>
            <a:ext cx="891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/>
              <a:t>每条指令的使用频度之和为1，即</a:t>
            </a:r>
            <a:endParaRPr lang="zh-CN" altLang="en-US"/>
          </a:p>
        </p:txBody>
      </p:sp>
      <p:graphicFrame>
        <p:nvGraphicFramePr>
          <p:cNvPr id="52227" name="Object 5"/>
          <p:cNvGraphicFramePr>
            <a:graphicFrameLocks noChangeAspect="1"/>
          </p:cNvGraphicFramePr>
          <p:nvPr/>
        </p:nvGraphicFramePr>
        <p:xfrm>
          <a:off x="2819400" y="4648200"/>
          <a:ext cx="22860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r:id="rId3" imgW="571252" imgH="431613" progId="">
                  <p:embed/>
                </p:oleObj>
              </mc:Choice>
              <mc:Fallback>
                <p:oleObj r:id="rId3" imgW="571252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2286000" cy="10747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6"/>
          <p:cNvGraphicFramePr>
            <a:graphicFrameLocks noChangeAspect="1"/>
          </p:cNvGraphicFramePr>
          <p:nvPr/>
        </p:nvGraphicFramePr>
        <p:xfrm>
          <a:off x="304800" y="533400"/>
          <a:ext cx="81502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VISIO" r:id="rId5" imgW="2880360" imgH="1293876" progId="Visio.Drawing.5">
                  <p:embed/>
                </p:oleObj>
              </mc:Choice>
              <mc:Fallback>
                <p:oleObj name="VISIO" r:id="rId5" imgW="2880360" imgH="1293876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"/>
                        <a:ext cx="8150225" cy="29797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377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52400"/>
            <a:ext cx="8731696" cy="4495800"/>
          </a:xfrm>
        </p:spPr>
        <p:txBody>
          <a:bodyPr rtlCol="0">
            <a:normAutofit/>
          </a:bodyPr>
          <a:lstStyle/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③编码形成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编码树上，结点与结点之间，结点与指令之间规则地加</a:t>
            </a: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每条指令均从根结点出发，沿最短路径指向指令，依次收集途中数码，即形成编码。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④特点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Ⅰ)在指令的使用频度不相同时，有利于降低信息等效平均编码长度，有利于提高信息的传送效率。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Ⅱ)不同位数编码类型太多，使控制器的译码复杂。</a:t>
            </a:r>
          </a:p>
          <a:p>
            <a:pPr algn="l" fontAlgn="auto">
              <a:buFont typeface="Arial" pitchFamily="34" charset="0"/>
              <a:buNone/>
              <a:defRPr/>
            </a:pP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304800" y="43434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⑤信息等效平均码长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的计算</a:t>
            </a:r>
            <a:r>
              <a:rPr lang="zh-CN" altLang="en-US" sz="3200"/>
              <a:t> </a:t>
            </a:r>
          </a:p>
        </p:txBody>
      </p:sp>
      <p:graphicFrame>
        <p:nvGraphicFramePr>
          <p:cNvPr id="53252" name="Object 6"/>
          <p:cNvGraphicFramePr>
            <a:graphicFrameLocks noChangeAspect="1"/>
          </p:cNvGraphicFramePr>
          <p:nvPr/>
        </p:nvGraphicFramePr>
        <p:xfrm>
          <a:off x="1524000" y="4953000"/>
          <a:ext cx="31242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r:id="rId3" imgW="812447" imgH="431613" progId="">
                  <p:embed/>
                </p:oleObj>
              </mc:Choice>
              <mc:Fallback>
                <p:oleObj r:id="rId3" imgW="812447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3124200" cy="1504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717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28600"/>
            <a:ext cx="8839200" cy="5562600"/>
          </a:xfrm>
        </p:spPr>
        <p:txBody>
          <a:bodyPr rtlCol="0">
            <a:normAutofit/>
          </a:bodyPr>
          <a:lstStyle/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3）扩展编码法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①基本思想：即要考虑频度不同时，用不等长编码，又要考虑减少不同位数编码类型，使译码机构不要太复杂，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采用多余一位进行扩展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②两位扩展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Ⅰ）3/3/3方案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0 0         1 1 0 0         1 1 1 1 0 0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0 1    3    1 1 0 1   3   1 1 1 1 0 1   3     </a:t>
            </a:r>
          </a:p>
          <a:p>
            <a:pPr algn="l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1 0         1 1 1 0         1 1 1 1 1 0</a:t>
            </a:r>
          </a:p>
        </p:txBody>
      </p:sp>
      <p:sp>
        <p:nvSpPr>
          <p:cNvPr id="54275" name="AutoShape 4"/>
          <p:cNvSpPr>
            <a:spLocks/>
          </p:cNvSpPr>
          <p:nvPr/>
        </p:nvSpPr>
        <p:spPr bwMode="auto">
          <a:xfrm>
            <a:off x="5652120" y="3786882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6" name="AutoShape 5"/>
          <p:cNvSpPr>
            <a:spLocks/>
          </p:cNvSpPr>
          <p:nvPr/>
        </p:nvSpPr>
        <p:spPr bwMode="auto">
          <a:xfrm>
            <a:off x="3347864" y="3786882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6"/>
          <p:cNvSpPr>
            <a:spLocks/>
          </p:cNvSpPr>
          <p:nvPr/>
        </p:nvSpPr>
        <p:spPr bwMode="auto">
          <a:xfrm>
            <a:off x="1619672" y="3754788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94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28600" y="276225"/>
            <a:ext cx="58737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1.运算部件</a:t>
            </a:r>
          </a:p>
          <a:p>
            <a:pPr eaLnBrk="0" hangingPunct="0"/>
            <a:r>
              <a:rPr kumimoji="0" lang="zh-CN" altLang="en-US" sz="3200" b="1">
                <a:solidFill>
                  <a:srgbClr val="FDFBFB"/>
                </a:solidFill>
              </a:rPr>
              <a:t>任务：对操作数进行加工处理。</a:t>
            </a:r>
          </a:p>
          <a:p>
            <a:pPr eaLnBrk="0" hangingPunct="0"/>
            <a:r>
              <a:rPr kumimoji="0" lang="zh-CN" altLang="en-US" sz="3200" b="1">
                <a:solidFill>
                  <a:srgbClr val="FDFBFB"/>
                </a:solidFill>
              </a:rPr>
              <a:t>基本组成如下：</a:t>
            </a:r>
          </a:p>
        </p:txBody>
      </p:sp>
      <p:grpSp>
        <p:nvGrpSpPr>
          <p:cNvPr id="6148" name="Group 25"/>
          <p:cNvGrpSpPr>
            <a:grpSpLocks/>
          </p:cNvGrpSpPr>
          <p:nvPr/>
        </p:nvGrpSpPr>
        <p:grpSpPr bwMode="auto">
          <a:xfrm>
            <a:off x="1524000" y="2209800"/>
            <a:ext cx="4038600" cy="3657600"/>
            <a:chOff x="1008" y="960"/>
            <a:chExt cx="2544" cy="2304"/>
          </a:xfrm>
        </p:grpSpPr>
        <p:sp>
          <p:nvSpPr>
            <p:cNvPr id="6149" name="Line 5"/>
            <p:cNvSpPr>
              <a:spLocks noChangeShapeType="1"/>
            </p:cNvSpPr>
            <p:nvPr/>
          </p:nvSpPr>
          <p:spPr bwMode="auto">
            <a:xfrm flipV="1">
              <a:off x="1968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 flipV="1">
              <a:off x="2256" y="168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flipV="1">
              <a:off x="2592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 flipV="1">
              <a:off x="1200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V="1">
              <a:off x="3360" y="273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008" y="2400"/>
              <a:ext cx="1152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输入逻辑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1776" y="1392"/>
              <a:ext cx="960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输出逻辑</a:t>
              </a: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1872" y="187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Text Box 17"/>
            <p:cNvSpPr txBox="1">
              <a:spLocks noChangeArrowheads="1"/>
            </p:cNvSpPr>
            <p:nvPr/>
          </p:nvSpPr>
          <p:spPr bwMode="auto">
            <a:xfrm>
              <a:off x="1728" y="1872"/>
              <a:ext cx="105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  <a:ea typeface="黑体" pitchFamily="49" charset="-122"/>
                </a:rPr>
                <a:t>     </a:t>
              </a:r>
              <a:r>
                <a:rPr lang="en-US" altLang="zh-CN" b="1">
                  <a:solidFill>
                    <a:srgbClr val="3333FF"/>
                  </a:solidFill>
                  <a:ea typeface="黑体" pitchFamily="49" charset="-122"/>
                </a:rPr>
                <a:t>ALU</a:t>
              </a:r>
            </a:p>
          </p:txBody>
        </p:sp>
        <p:sp>
          <p:nvSpPr>
            <p:cNvPr id="6161" name="Line 18"/>
            <p:cNvSpPr>
              <a:spLocks noChangeShapeType="1"/>
            </p:cNvSpPr>
            <p:nvPr/>
          </p:nvSpPr>
          <p:spPr bwMode="auto">
            <a:xfrm>
              <a:off x="1440" y="2928"/>
              <a:ext cx="336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Text Box 20"/>
            <p:cNvSpPr txBox="1">
              <a:spLocks noChangeArrowheads="1"/>
            </p:cNvSpPr>
            <p:nvPr/>
          </p:nvSpPr>
          <p:spPr bwMode="auto">
            <a:xfrm>
              <a:off x="2400" y="2400"/>
              <a:ext cx="1152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solidFill>
                    <a:srgbClr val="3333FF"/>
                  </a:solidFill>
                </a:rPr>
                <a:t>输入逻辑</a:t>
              </a:r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>
              <a:off x="2832" y="2928"/>
              <a:ext cx="336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Text Box 22"/>
            <p:cNvSpPr txBox="1">
              <a:spLocks noChangeArrowheads="1"/>
            </p:cNvSpPr>
            <p:nvPr/>
          </p:nvSpPr>
          <p:spPr bwMode="auto">
            <a:xfrm>
              <a:off x="1286" y="2976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ea typeface="黑体" pitchFamily="49" charset="-122"/>
                </a:rPr>
                <a:t>操作数</a:t>
              </a:r>
            </a:p>
          </p:txBody>
        </p:sp>
        <p:sp>
          <p:nvSpPr>
            <p:cNvPr id="6165" name="Text Box 23"/>
            <p:cNvSpPr txBox="1">
              <a:spLocks noChangeArrowheads="1"/>
            </p:cNvSpPr>
            <p:nvPr/>
          </p:nvSpPr>
          <p:spPr bwMode="auto">
            <a:xfrm>
              <a:off x="2640" y="2976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ea typeface="黑体" pitchFamily="49" charset="-122"/>
                </a:rPr>
                <a:t>操作数</a:t>
              </a:r>
            </a:p>
          </p:txBody>
        </p:sp>
        <p:sp>
          <p:nvSpPr>
            <p:cNvPr id="6166" name="Text Box 24"/>
            <p:cNvSpPr txBox="1">
              <a:spLocks noChangeArrowheads="1"/>
            </p:cNvSpPr>
            <p:nvPr/>
          </p:nvSpPr>
          <p:spPr bwMode="auto">
            <a:xfrm>
              <a:off x="2256" y="105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2"/>
                  </a:solidFill>
                  <a:ea typeface="黑体" pitchFamily="49" charset="-122"/>
                </a:rPr>
                <a:t>运算结果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9550" y="260648"/>
            <a:ext cx="8458200" cy="6248400"/>
          </a:xfrm>
        </p:spPr>
        <p:txBody>
          <a:bodyPr rtlCol="0">
            <a:normAutofit/>
          </a:bodyPr>
          <a:lstStyle/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Ⅱ）2/4/8方案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0 0   2     1 0 0 0          1 0 1 0 0 0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0 1          1 0 0 1   4     1 0 1 0 0 1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1 1 0 0          1 0 1 1 0 0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1 1 0 1          1 0 1 1 0 1     8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                1 1 1 0 0 0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                1 1 1 0 0 1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                1 1 1 1 0 0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                                     1 1 1 1 0 1</a:t>
            </a:r>
          </a:p>
          <a:p>
            <a:pPr fontAlgn="auto">
              <a:buFont typeface="Arial" pitchFamily="34" charset="0"/>
              <a:buNone/>
              <a:defRPr/>
            </a:pP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5299" name="AutoShape 4"/>
          <p:cNvSpPr>
            <a:spLocks/>
          </p:cNvSpPr>
          <p:nvPr/>
        </p:nvSpPr>
        <p:spPr bwMode="auto">
          <a:xfrm>
            <a:off x="1751112" y="1484784"/>
            <a:ext cx="228600" cy="838200"/>
          </a:xfrm>
          <a:prstGeom prst="rightBrace">
            <a:avLst>
              <a:gd name="adj1" fmla="val 30556"/>
              <a:gd name="adj2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5"/>
          <p:cNvSpPr>
            <a:spLocks/>
          </p:cNvSpPr>
          <p:nvPr/>
        </p:nvSpPr>
        <p:spPr bwMode="auto">
          <a:xfrm>
            <a:off x="3635896" y="1484784"/>
            <a:ext cx="228600" cy="1828800"/>
          </a:xfrm>
          <a:prstGeom prst="rightBrace">
            <a:avLst>
              <a:gd name="adj1" fmla="val 66667"/>
              <a:gd name="adj2" fmla="val 3489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6"/>
          <p:cNvSpPr>
            <a:spLocks/>
          </p:cNvSpPr>
          <p:nvPr/>
        </p:nvSpPr>
        <p:spPr bwMode="auto">
          <a:xfrm>
            <a:off x="6012160" y="1628800"/>
            <a:ext cx="381000" cy="3600400"/>
          </a:xfrm>
          <a:prstGeom prst="rightBrace">
            <a:avLst>
              <a:gd name="adj1" fmla="val 91667"/>
              <a:gd name="adj2" fmla="val 4409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11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"/>
            <a:ext cx="8610600" cy="6096000"/>
          </a:xfrm>
        </p:spPr>
        <p:txBody>
          <a:bodyPr rtlCol="0">
            <a:normAutofit/>
          </a:bodyPr>
          <a:lstStyle/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tx1"/>
                </a:solidFill>
              </a:rPr>
              <a:t>③三位扩展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Ⅰ）7/7/7方案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0 0 0          1 1 1 0 0 0        1 1 1 1 1 1 0 0 0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 ┇       7          ┇           7           ┇                 7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     1 1 0          1 1 1 1 1 0        1 1 1 1 1 1 1 1 0</a:t>
            </a:r>
          </a:p>
          <a:p>
            <a:pPr fontAlgn="auto">
              <a:buFont typeface="Arial" pitchFamily="34" charset="0"/>
              <a:buNone/>
              <a:defRPr/>
            </a:pP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6323" name="AutoShape 4"/>
          <p:cNvSpPr>
            <a:spLocks/>
          </p:cNvSpPr>
          <p:nvPr/>
        </p:nvSpPr>
        <p:spPr bwMode="auto">
          <a:xfrm>
            <a:off x="2038350" y="2852936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5"/>
          <p:cNvSpPr>
            <a:spLocks/>
          </p:cNvSpPr>
          <p:nvPr/>
        </p:nvSpPr>
        <p:spPr bwMode="auto">
          <a:xfrm>
            <a:off x="7452320" y="2852936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6"/>
          <p:cNvSpPr>
            <a:spLocks/>
          </p:cNvSpPr>
          <p:nvPr/>
        </p:nvSpPr>
        <p:spPr bwMode="auto">
          <a:xfrm>
            <a:off x="4427984" y="2884601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38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0 0 0                     0 0 0                                  0 0 0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┇    4    1 0 0    ┇                           1 0 0      ┇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0 1 1                     0 1 1                                  0 1 1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┇       ┇       16    1 0 0      ┇       ┇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0 00                                    0 0 0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1 1 1     ┇                          1 1 1       ┇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0 1 1                                   0 1 1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┇     ┇        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┇          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64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                   0 0 0                                                         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Ⅱ）4/16/64方案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1 0 0    ┇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                   0 1 1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1 1 1     ┇      ┇ 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                    0 0 0                </a:t>
            </a:r>
          </a:p>
          <a:p>
            <a:pPr algn="just" fontAlgn="auto">
              <a:buFont typeface="Arial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                                                                 1 1 1    </a:t>
            </a:r>
            <a:r>
              <a:rPr lang="zh-CN" altLang="en-US" sz="28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0 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1 1 </a:t>
            </a:r>
          </a:p>
        </p:txBody>
      </p:sp>
      <p:sp>
        <p:nvSpPr>
          <p:cNvPr id="57347" name="AutoShape 4"/>
          <p:cNvSpPr>
            <a:spLocks/>
          </p:cNvSpPr>
          <p:nvPr/>
        </p:nvSpPr>
        <p:spPr bwMode="auto">
          <a:xfrm>
            <a:off x="1539280" y="142528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48" name="AutoShape 5"/>
          <p:cNvSpPr>
            <a:spLocks/>
          </p:cNvSpPr>
          <p:nvPr/>
        </p:nvSpPr>
        <p:spPr bwMode="auto">
          <a:xfrm>
            <a:off x="8083624" y="260648"/>
            <a:ext cx="304800" cy="6324600"/>
          </a:xfrm>
          <a:prstGeom prst="rightBrace">
            <a:avLst>
              <a:gd name="adj1" fmla="val 1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49" name="AutoShape 6"/>
          <p:cNvSpPr>
            <a:spLocks/>
          </p:cNvSpPr>
          <p:nvPr/>
        </p:nvSpPr>
        <p:spPr bwMode="auto">
          <a:xfrm>
            <a:off x="4127376" y="334144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0" name="AutoShape 7"/>
          <p:cNvSpPr>
            <a:spLocks/>
          </p:cNvSpPr>
          <p:nvPr/>
        </p:nvSpPr>
        <p:spPr bwMode="auto">
          <a:xfrm>
            <a:off x="3127648" y="138336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1" name="AutoShape 8"/>
          <p:cNvSpPr>
            <a:spLocks/>
          </p:cNvSpPr>
          <p:nvPr/>
        </p:nvSpPr>
        <p:spPr bwMode="auto">
          <a:xfrm>
            <a:off x="3199656" y="2204864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2" name="AutoShape 9"/>
          <p:cNvSpPr>
            <a:spLocks/>
          </p:cNvSpPr>
          <p:nvPr/>
        </p:nvSpPr>
        <p:spPr bwMode="auto">
          <a:xfrm>
            <a:off x="7088088" y="4242792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3" name="AutoShape 10"/>
          <p:cNvSpPr>
            <a:spLocks/>
          </p:cNvSpPr>
          <p:nvPr/>
        </p:nvSpPr>
        <p:spPr bwMode="auto">
          <a:xfrm>
            <a:off x="7160096" y="594928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4" name="AutoShape 11"/>
          <p:cNvSpPr>
            <a:spLocks/>
          </p:cNvSpPr>
          <p:nvPr/>
        </p:nvSpPr>
        <p:spPr bwMode="auto">
          <a:xfrm>
            <a:off x="7016080" y="2298576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5" name="AutoShape 12"/>
          <p:cNvSpPr>
            <a:spLocks/>
          </p:cNvSpPr>
          <p:nvPr/>
        </p:nvSpPr>
        <p:spPr bwMode="auto">
          <a:xfrm>
            <a:off x="6872064" y="66328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6" name="AutoShape 13"/>
          <p:cNvSpPr>
            <a:spLocks/>
          </p:cNvSpPr>
          <p:nvPr/>
        </p:nvSpPr>
        <p:spPr bwMode="auto">
          <a:xfrm>
            <a:off x="6147792" y="4700736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7357" name="AutoShape 14"/>
          <p:cNvSpPr>
            <a:spLocks/>
          </p:cNvSpPr>
          <p:nvPr/>
        </p:nvSpPr>
        <p:spPr bwMode="auto">
          <a:xfrm>
            <a:off x="6007968" y="764704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388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/>
              <a:t>例：某机7条指令使用频度分别为0.45，0.3，0.15，0.05，0.03，0.01，0.01， 画</a:t>
            </a:r>
            <a:r>
              <a:rPr lang="en-US" altLang="zh-CN" sz="2800" smtClean="0"/>
              <a:t>Huffman-A</a:t>
            </a:r>
            <a:r>
              <a:rPr lang="zh-CN" altLang="en-US" sz="2800" smtClean="0"/>
              <a:t>方案的树结构，分别用等长法，</a:t>
            </a:r>
            <a:r>
              <a:rPr lang="en-US" altLang="zh-CN" sz="2800" smtClean="0"/>
              <a:t>H-A</a:t>
            </a:r>
            <a:r>
              <a:rPr lang="zh-CN" altLang="en-US" sz="2800" smtClean="0"/>
              <a:t>方案，扩展法进行编码，并分别计算各种方案编码的平均码长。</a:t>
            </a:r>
          </a:p>
          <a:p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endParaRPr lang="zh-CN" altLang="en-US" sz="2800" smtClean="0"/>
          </a:p>
          <a:p>
            <a:pPr>
              <a:buFont typeface="Wingdings" pitchFamily="2" charset="2"/>
              <a:buNone/>
            </a:pPr>
            <a:r>
              <a:rPr lang="zh-CN" altLang="en-US" sz="2800" smtClean="0"/>
              <a:t>（  0.45+0.3+0.15+0.05+0.03+0.01+0.01= 1   ）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2514600" y="2286000"/>
          <a:ext cx="3200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r:id="rId3" imgW="812447" imgH="431613" progId="">
                  <p:embed/>
                </p:oleObj>
              </mc:Choice>
              <mc:Fallback>
                <p:oleObj r:id="rId3" imgW="812447" imgH="4316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3200400" cy="11144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393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86"/>
          <p:cNvGrpSpPr>
            <a:grpSpLocks/>
          </p:cNvGrpSpPr>
          <p:nvPr/>
        </p:nvGrpSpPr>
        <p:grpSpPr bwMode="auto">
          <a:xfrm>
            <a:off x="100013" y="579438"/>
            <a:ext cx="8937625" cy="5149850"/>
            <a:chOff x="130" y="365"/>
            <a:chExt cx="5768" cy="3244"/>
          </a:xfrm>
        </p:grpSpPr>
        <p:grpSp>
          <p:nvGrpSpPr>
            <p:cNvPr id="59397" name="Group 31"/>
            <p:cNvGrpSpPr>
              <a:grpSpLocks/>
            </p:cNvGrpSpPr>
            <p:nvPr/>
          </p:nvGrpSpPr>
          <p:grpSpPr bwMode="auto">
            <a:xfrm>
              <a:off x="143" y="379"/>
              <a:ext cx="645" cy="1029"/>
              <a:chOff x="0" y="0"/>
              <a:chExt cx="357" cy="864"/>
            </a:xfrm>
          </p:grpSpPr>
          <p:sp>
            <p:nvSpPr>
              <p:cNvPr id="59471" name="Rectangle 5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71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 sz="2800"/>
                  <a:t>Ii</a:t>
                </a:r>
              </a:p>
            </p:txBody>
          </p:sp>
          <p:sp>
            <p:nvSpPr>
              <p:cNvPr id="59472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7" cy="86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398" name="Group 33"/>
            <p:cNvGrpSpPr>
              <a:grpSpLocks/>
            </p:cNvGrpSpPr>
            <p:nvPr/>
          </p:nvGrpSpPr>
          <p:grpSpPr bwMode="auto">
            <a:xfrm>
              <a:off x="788" y="379"/>
              <a:ext cx="924" cy="1029"/>
              <a:chOff x="357" y="0"/>
              <a:chExt cx="512" cy="864"/>
            </a:xfrm>
          </p:grpSpPr>
          <p:sp>
            <p:nvSpPr>
              <p:cNvPr id="59469" name="Rectangle 6"/>
              <p:cNvSpPr>
                <a:spLocks noChangeArrowheads="1"/>
              </p:cNvSpPr>
              <p:nvPr/>
            </p:nvSpPr>
            <p:spPr bwMode="auto">
              <a:xfrm>
                <a:off x="400" y="0"/>
                <a:ext cx="426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 sz="2800"/>
                  <a:t>Pi</a:t>
                </a:r>
              </a:p>
            </p:txBody>
          </p:sp>
          <p:sp>
            <p:nvSpPr>
              <p:cNvPr id="59470" name="Rectangle 32"/>
              <p:cNvSpPr>
                <a:spLocks noChangeArrowheads="1"/>
              </p:cNvSpPr>
              <p:nvPr/>
            </p:nvSpPr>
            <p:spPr bwMode="auto">
              <a:xfrm>
                <a:off x="357" y="0"/>
                <a:ext cx="512" cy="86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399" name="Group 35"/>
            <p:cNvGrpSpPr>
              <a:grpSpLocks/>
            </p:cNvGrpSpPr>
            <p:nvPr/>
          </p:nvGrpSpPr>
          <p:grpSpPr bwMode="auto">
            <a:xfrm>
              <a:off x="1712" y="365"/>
              <a:ext cx="1364" cy="433"/>
              <a:chOff x="869" y="0"/>
              <a:chExt cx="755" cy="384"/>
            </a:xfrm>
          </p:grpSpPr>
          <p:sp>
            <p:nvSpPr>
              <p:cNvPr id="59467" name="Rectangle 7"/>
              <p:cNvSpPr>
                <a:spLocks noChangeArrowheads="1"/>
              </p:cNvSpPr>
              <p:nvPr/>
            </p:nvSpPr>
            <p:spPr bwMode="auto">
              <a:xfrm>
                <a:off x="912" y="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/>
                  <a:t>等长法</a:t>
                </a:r>
              </a:p>
            </p:txBody>
          </p:sp>
          <p:sp>
            <p:nvSpPr>
              <p:cNvPr id="59468" name="Rectangle 34"/>
              <p:cNvSpPr>
                <a:spLocks noChangeArrowheads="1"/>
              </p:cNvSpPr>
              <p:nvPr/>
            </p:nvSpPr>
            <p:spPr bwMode="auto">
              <a:xfrm>
                <a:off x="869" y="0"/>
                <a:ext cx="755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0" name="Group 37"/>
            <p:cNvGrpSpPr>
              <a:grpSpLocks/>
            </p:cNvGrpSpPr>
            <p:nvPr/>
          </p:nvGrpSpPr>
          <p:grpSpPr bwMode="auto">
            <a:xfrm>
              <a:off x="3076" y="365"/>
              <a:ext cx="1423" cy="433"/>
              <a:chOff x="1624" y="0"/>
              <a:chExt cx="788" cy="384"/>
            </a:xfrm>
          </p:grpSpPr>
          <p:sp>
            <p:nvSpPr>
              <p:cNvPr id="59465" name="Rectangle 8"/>
              <p:cNvSpPr>
                <a:spLocks noChangeArrowheads="1"/>
              </p:cNvSpPr>
              <p:nvPr/>
            </p:nvSpPr>
            <p:spPr bwMode="auto">
              <a:xfrm>
                <a:off x="1667" y="0"/>
                <a:ext cx="70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/>
                  <a:t>H-A</a:t>
                </a:r>
              </a:p>
            </p:txBody>
          </p:sp>
          <p:sp>
            <p:nvSpPr>
              <p:cNvPr id="59466" name="Rectangle 36"/>
              <p:cNvSpPr>
                <a:spLocks noChangeArrowheads="1"/>
              </p:cNvSpPr>
              <p:nvPr/>
            </p:nvSpPr>
            <p:spPr bwMode="auto">
              <a:xfrm>
                <a:off x="1624" y="0"/>
                <a:ext cx="78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1" name="Group 39"/>
            <p:cNvGrpSpPr>
              <a:grpSpLocks/>
            </p:cNvGrpSpPr>
            <p:nvPr/>
          </p:nvGrpSpPr>
          <p:grpSpPr bwMode="auto">
            <a:xfrm>
              <a:off x="4499" y="365"/>
              <a:ext cx="1394" cy="433"/>
              <a:chOff x="2412" y="0"/>
              <a:chExt cx="772" cy="384"/>
            </a:xfrm>
          </p:grpSpPr>
          <p:sp>
            <p:nvSpPr>
              <p:cNvPr id="59463" name="Rectangle 9"/>
              <p:cNvSpPr>
                <a:spLocks noChangeArrowheads="1"/>
              </p:cNvSpPr>
              <p:nvPr/>
            </p:nvSpPr>
            <p:spPr bwMode="auto">
              <a:xfrm>
                <a:off x="2455" y="0"/>
                <a:ext cx="6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/>
                  <a:t>扩展法</a:t>
                </a:r>
              </a:p>
            </p:txBody>
          </p:sp>
          <p:sp>
            <p:nvSpPr>
              <p:cNvPr id="59464" name="Rectangle 38"/>
              <p:cNvSpPr>
                <a:spLocks noChangeArrowheads="1"/>
              </p:cNvSpPr>
              <p:nvPr/>
            </p:nvSpPr>
            <p:spPr bwMode="auto">
              <a:xfrm>
                <a:off x="2412" y="0"/>
                <a:ext cx="77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2" name="Group 41"/>
            <p:cNvGrpSpPr>
              <a:grpSpLocks/>
            </p:cNvGrpSpPr>
            <p:nvPr/>
          </p:nvGrpSpPr>
          <p:grpSpPr bwMode="auto">
            <a:xfrm>
              <a:off x="1712" y="798"/>
              <a:ext cx="925" cy="610"/>
              <a:chOff x="869" y="384"/>
              <a:chExt cx="512" cy="480"/>
            </a:xfrm>
          </p:grpSpPr>
          <p:sp>
            <p:nvSpPr>
              <p:cNvPr id="59461" name="Rectangle 10"/>
              <p:cNvSpPr>
                <a:spLocks noChangeArrowheads="1"/>
              </p:cNvSpPr>
              <p:nvPr/>
            </p:nvSpPr>
            <p:spPr bwMode="auto">
              <a:xfrm>
                <a:off x="912" y="384"/>
                <a:ext cx="426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 sz="2800"/>
                  <a:t>OP</a:t>
                </a:r>
              </a:p>
            </p:txBody>
          </p:sp>
          <p:sp>
            <p:nvSpPr>
              <p:cNvPr id="59462" name="Rectangle 40"/>
              <p:cNvSpPr>
                <a:spLocks noChangeArrowheads="1"/>
              </p:cNvSpPr>
              <p:nvPr/>
            </p:nvSpPr>
            <p:spPr bwMode="auto">
              <a:xfrm>
                <a:off x="869" y="384"/>
                <a:ext cx="51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3" name="Group 43"/>
            <p:cNvGrpSpPr>
              <a:grpSpLocks/>
            </p:cNvGrpSpPr>
            <p:nvPr/>
          </p:nvGrpSpPr>
          <p:grpSpPr bwMode="auto">
            <a:xfrm>
              <a:off x="2637" y="798"/>
              <a:ext cx="439" cy="610"/>
              <a:chOff x="1381" y="384"/>
              <a:chExt cx="243" cy="480"/>
            </a:xfrm>
          </p:grpSpPr>
          <p:sp>
            <p:nvSpPr>
              <p:cNvPr id="59459" name="Rectangle 11"/>
              <p:cNvSpPr>
                <a:spLocks noChangeArrowheads="1"/>
              </p:cNvSpPr>
              <p:nvPr/>
            </p:nvSpPr>
            <p:spPr bwMode="auto">
              <a:xfrm>
                <a:off x="1424" y="384"/>
                <a:ext cx="157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en-US" altLang="zh-CN" sz="2800"/>
                  <a:t>li</a:t>
                </a:r>
              </a:p>
            </p:txBody>
          </p:sp>
          <p:sp>
            <p:nvSpPr>
              <p:cNvPr id="59460" name="Rectangle 42"/>
              <p:cNvSpPr>
                <a:spLocks noChangeArrowheads="1"/>
              </p:cNvSpPr>
              <p:nvPr/>
            </p:nvSpPr>
            <p:spPr bwMode="auto">
              <a:xfrm>
                <a:off x="1381" y="384"/>
                <a:ext cx="243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4" name="Group 45"/>
            <p:cNvGrpSpPr>
              <a:grpSpLocks/>
            </p:cNvGrpSpPr>
            <p:nvPr/>
          </p:nvGrpSpPr>
          <p:grpSpPr bwMode="auto">
            <a:xfrm>
              <a:off x="3076" y="798"/>
              <a:ext cx="964" cy="610"/>
              <a:chOff x="1624" y="384"/>
              <a:chExt cx="534" cy="480"/>
            </a:xfrm>
          </p:grpSpPr>
          <p:sp>
            <p:nvSpPr>
              <p:cNvPr id="59457" name="Rectangle 12"/>
              <p:cNvSpPr>
                <a:spLocks noChangeArrowheads="1"/>
              </p:cNvSpPr>
              <p:nvPr/>
            </p:nvSpPr>
            <p:spPr bwMode="auto">
              <a:xfrm>
                <a:off x="1667" y="384"/>
                <a:ext cx="44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en-US" altLang="zh-CN"/>
              </a:p>
              <a:p>
                <a:pPr algn="just" eaLnBrk="0" hangingPunct="0"/>
                <a:r>
                  <a:rPr lang="en-US" altLang="zh-CN"/>
                  <a:t>OP</a:t>
                </a:r>
              </a:p>
            </p:txBody>
          </p:sp>
          <p:sp>
            <p:nvSpPr>
              <p:cNvPr id="59458" name="Rectangle 44"/>
              <p:cNvSpPr>
                <a:spLocks noChangeArrowheads="1"/>
              </p:cNvSpPr>
              <p:nvPr/>
            </p:nvSpPr>
            <p:spPr bwMode="auto">
              <a:xfrm>
                <a:off x="1624" y="384"/>
                <a:ext cx="53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5" name="Group 47"/>
            <p:cNvGrpSpPr>
              <a:grpSpLocks/>
            </p:cNvGrpSpPr>
            <p:nvPr/>
          </p:nvGrpSpPr>
          <p:grpSpPr bwMode="auto">
            <a:xfrm>
              <a:off x="4040" y="798"/>
              <a:ext cx="459" cy="610"/>
              <a:chOff x="2158" y="384"/>
              <a:chExt cx="254" cy="480"/>
            </a:xfrm>
          </p:grpSpPr>
          <p:sp>
            <p:nvSpPr>
              <p:cNvPr id="59455" name="Rectangle 13"/>
              <p:cNvSpPr>
                <a:spLocks noChangeArrowheads="1"/>
              </p:cNvSpPr>
              <p:nvPr/>
            </p:nvSpPr>
            <p:spPr bwMode="auto">
              <a:xfrm>
                <a:off x="2201" y="384"/>
                <a:ext cx="16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en-US" altLang="zh-CN"/>
              </a:p>
              <a:p>
                <a:pPr algn="just" eaLnBrk="0" hangingPunct="0"/>
                <a:r>
                  <a:rPr lang="en-US" altLang="zh-CN"/>
                  <a:t>li</a:t>
                </a:r>
              </a:p>
            </p:txBody>
          </p:sp>
          <p:sp>
            <p:nvSpPr>
              <p:cNvPr id="59456" name="Rectangle 46"/>
              <p:cNvSpPr>
                <a:spLocks noChangeArrowheads="1"/>
              </p:cNvSpPr>
              <p:nvPr/>
            </p:nvSpPr>
            <p:spPr bwMode="auto">
              <a:xfrm>
                <a:off x="2158" y="384"/>
                <a:ext cx="254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6" name="Group 49"/>
            <p:cNvGrpSpPr>
              <a:grpSpLocks/>
            </p:cNvGrpSpPr>
            <p:nvPr/>
          </p:nvGrpSpPr>
          <p:grpSpPr bwMode="auto">
            <a:xfrm>
              <a:off x="4499" y="798"/>
              <a:ext cx="950" cy="610"/>
              <a:chOff x="2412" y="384"/>
              <a:chExt cx="526" cy="480"/>
            </a:xfrm>
          </p:grpSpPr>
          <p:sp>
            <p:nvSpPr>
              <p:cNvPr id="59453" name="Rectangle 14"/>
              <p:cNvSpPr>
                <a:spLocks noChangeArrowheads="1"/>
              </p:cNvSpPr>
              <p:nvPr/>
            </p:nvSpPr>
            <p:spPr bwMode="auto">
              <a:xfrm>
                <a:off x="2455" y="384"/>
                <a:ext cx="44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en-US" altLang="zh-CN"/>
              </a:p>
              <a:p>
                <a:pPr algn="just" eaLnBrk="0" hangingPunct="0"/>
                <a:r>
                  <a:rPr lang="en-US" altLang="zh-CN"/>
                  <a:t>OP</a:t>
                </a:r>
              </a:p>
            </p:txBody>
          </p:sp>
          <p:sp>
            <p:nvSpPr>
              <p:cNvPr id="59454" name="Rectangle 48"/>
              <p:cNvSpPr>
                <a:spLocks noChangeArrowheads="1"/>
              </p:cNvSpPr>
              <p:nvPr/>
            </p:nvSpPr>
            <p:spPr bwMode="auto">
              <a:xfrm>
                <a:off x="2412" y="384"/>
                <a:ext cx="52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7" name="Group 51"/>
            <p:cNvGrpSpPr>
              <a:grpSpLocks/>
            </p:cNvGrpSpPr>
            <p:nvPr/>
          </p:nvGrpSpPr>
          <p:grpSpPr bwMode="auto">
            <a:xfrm>
              <a:off x="5449" y="798"/>
              <a:ext cx="444" cy="610"/>
              <a:chOff x="2938" y="384"/>
              <a:chExt cx="246" cy="480"/>
            </a:xfrm>
          </p:grpSpPr>
          <p:sp>
            <p:nvSpPr>
              <p:cNvPr id="59451" name="Rectangle 15"/>
              <p:cNvSpPr>
                <a:spLocks noChangeArrowheads="1"/>
              </p:cNvSpPr>
              <p:nvPr/>
            </p:nvSpPr>
            <p:spPr bwMode="auto">
              <a:xfrm>
                <a:off x="2981" y="384"/>
                <a:ext cx="160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en-US" altLang="zh-CN"/>
              </a:p>
              <a:p>
                <a:pPr algn="just" eaLnBrk="0" hangingPunct="0"/>
                <a:r>
                  <a:rPr lang="en-US" altLang="zh-CN"/>
                  <a:t>li</a:t>
                </a:r>
              </a:p>
            </p:txBody>
          </p:sp>
          <p:sp>
            <p:nvSpPr>
              <p:cNvPr id="59452" name="Rectangle 50"/>
              <p:cNvSpPr>
                <a:spLocks noChangeArrowheads="1"/>
              </p:cNvSpPr>
              <p:nvPr/>
            </p:nvSpPr>
            <p:spPr bwMode="auto">
              <a:xfrm>
                <a:off x="2938" y="384"/>
                <a:ext cx="246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8" name="Group 53"/>
            <p:cNvGrpSpPr>
              <a:grpSpLocks/>
            </p:cNvGrpSpPr>
            <p:nvPr/>
          </p:nvGrpSpPr>
          <p:grpSpPr bwMode="auto">
            <a:xfrm>
              <a:off x="130" y="1408"/>
              <a:ext cx="658" cy="1648"/>
              <a:chOff x="0" y="864"/>
              <a:chExt cx="357" cy="1248"/>
            </a:xfrm>
          </p:grpSpPr>
          <p:sp>
            <p:nvSpPr>
              <p:cNvPr id="59449" name="Rectangle 16"/>
              <p:cNvSpPr>
                <a:spLocks noChangeArrowheads="1"/>
              </p:cNvSpPr>
              <p:nvPr/>
            </p:nvSpPr>
            <p:spPr bwMode="auto">
              <a:xfrm>
                <a:off x="43" y="864"/>
                <a:ext cx="271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en-US" altLang="zh-CN"/>
                  <a:t>I1</a:t>
                </a:r>
              </a:p>
              <a:p>
                <a:pPr algn="just" eaLnBrk="0" hangingPunct="0"/>
                <a:r>
                  <a:rPr lang="en-US" altLang="zh-CN"/>
                  <a:t>I2</a:t>
                </a:r>
              </a:p>
              <a:p>
                <a:pPr algn="just" eaLnBrk="0" hangingPunct="0"/>
                <a:r>
                  <a:rPr lang="en-US" altLang="zh-CN"/>
                  <a:t>I3</a:t>
                </a:r>
              </a:p>
              <a:p>
                <a:pPr algn="just" eaLnBrk="0" hangingPunct="0"/>
                <a:r>
                  <a:rPr lang="en-US" altLang="zh-CN"/>
                  <a:t>I4</a:t>
                </a:r>
              </a:p>
              <a:p>
                <a:pPr algn="just" eaLnBrk="0" hangingPunct="0"/>
                <a:r>
                  <a:rPr lang="en-US" altLang="zh-CN"/>
                  <a:t>I5</a:t>
                </a:r>
              </a:p>
              <a:p>
                <a:pPr algn="just" eaLnBrk="0" hangingPunct="0"/>
                <a:r>
                  <a:rPr lang="en-US" altLang="zh-CN"/>
                  <a:t>I6</a:t>
                </a:r>
              </a:p>
              <a:p>
                <a:pPr algn="just" eaLnBrk="0" hangingPunct="0"/>
                <a:r>
                  <a:rPr lang="en-US" altLang="zh-CN"/>
                  <a:t>I7</a:t>
                </a:r>
              </a:p>
              <a:p>
                <a:pPr algn="just" eaLnBrk="0" hangingPunct="0"/>
                <a:endParaRPr lang="en-US" altLang="zh-CN"/>
              </a:p>
            </p:txBody>
          </p:sp>
          <p:sp>
            <p:nvSpPr>
              <p:cNvPr id="59450" name="Rectangle 52"/>
              <p:cNvSpPr>
                <a:spLocks noChangeArrowheads="1"/>
              </p:cNvSpPr>
              <p:nvPr/>
            </p:nvSpPr>
            <p:spPr bwMode="auto">
              <a:xfrm>
                <a:off x="0" y="864"/>
                <a:ext cx="357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09" name="Group 55"/>
            <p:cNvGrpSpPr>
              <a:grpSpLocks/>
            </p:cNvGrpSpPr>
            <p:nvPr/>
          </p:nvGrpSpPr>
          <p:grpSpPr bwMode="auto">
            <a:xfrm>
              <a:off x="778" y="1408"/>
              <a:ext cx="916" cy="1648"/>
              <a:chOff x="357" y="864"/>
              <a:chExt cx="512" cy="1248"/>
            </a:xfrm>
          </p:grpSpPr>
          <p:sp>
            <p:nvSpPr>
              <p:cNvPr id="59447" name="Rectangle 17"/>
              <p:cNvSpPr>
                <a:spLocks noChangeArrowheads="1"/>
              </p:cNvSpPr>
              <p:nvPr/>
            </p:nvSpPr>
            <p:spPr bwMode="auto">
              <a:xfrm>
                <a:off x="400" y="864"/>
                <a:ext cx="426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    0.45</a:t>
                </a:r>
              </a:p>
              <a:p>
                <a:pPr algn="just" eaLnBrk="0" hangingPunct="0"/>
                <a:r>
                  <a:rPr lang="zh-CN" altLang="en-US"/>
                  <a:t>   </a:t>
                </a:r>
                <a:r>
                  <a:rPr lang="zh-CN" altLang="en-US">
                    <a:cs typeface="Times New Roman" pitchFamily="18" charset="0"/>
                  </a:rPr>
                  <a:t> </a:t>
                </a:r>
                <a:r>
                  <a:rPr lang="zh-CN" altLang="en-US"/>
                  <a:t>0.30</a:t>
                </a:r>
              </a:p>
              <a:p>
                <a:pPr algn="just" eaLnBrk="0" hangingPunct="0"/>
                <a:r>
                  <a:rPr lang="zh-CN" altLang="en-US"/>
                  <a:t>   </a:t>
                </a:r>
                <a:r>
                  <a:rPr lang="zh-CN" altLang="en-US">
                    <a:cs typeface="Times New Roman" pitchFamily="18" charset="0"/>
                  </a:rPr>
                  <a:t> </a:t>
                </a:r>
                <a:r>
                  <a:rPr lang="zh-CN" altLang="en-US"/>
                  <a:t>0.15</a:t>
                </a:r>
              </a:p>
              <a:p>
                <a:pPr algn="just" eaLnBrk="0" hangingPunct="0"/>
                <a:r>
                  <a:rPr lang="zh-CN" altLang="en-US">
                    <a:cs typeface="Times New Roman" pitchFamily="18" charset="0"/>
                  </a:rPr>
                  <a:t>    </a:t>
                </a:r>
                <a:r>
                  <a:rPr lang="zh-CN" altLang="en-US"/>
                  <a:t>0.05</a:t>
                </a:r>
              </a:p>
              <a:p>
                <a:pPr algn="just" eaLnBrk="0" hangingPunct="0"/>
                <a:r>
                  <a:rPr lang="zh-CN" altLang="en-US">
                    <a:cs typeface="Times New Roman" pitchFamily="18" charset="0"/>
                  </a:rPr>
                  <a:t>    </a:t>
                </a:r>
                <a:r>
                  <a:rPr lang="zh-CN" altLang="en-US"/>
                  <a:t>0.03</a:t>
                </a:r>
              </a:p>
              <a:p>
                <a:pPr algn="just" eaLnBrk="0" hangingPunct="0"/>
                <a:r>
                  <a:rPr lang="zh-CN" altLang="en-US"/>
                  <a:t>   </a:t>
                </a:r>
                <a:r>
                  <a:rPr lang="zh-CN" altLang="en-US">
                    <a:cs typeface="Times New Roman" pitchFamily="18" charset="0"/>
                  </a:rPr>
                  <a:t> </a:t>
                </a:r>
                <a:r>
                  <a:rPr lang="zh-CN" altLang="en-US"/>
                  <a:t>0.01</a:t>
                </a:r>
              </a:p>
              <a:p>
                <a:pPr algn="just" eaLnBrk="0" hangingPunct="0"/>
                <a:r>
                  <a:rPr lang="zh-CN" altLang="en-US">
                    <a:cs typeface="Times New Roman" pitchFamily="18" charset="0"/>
                  </a:rPr>
                  <a:t>    </a:t>
                </a:r>
                <a:r>
                  <a:rPr lang="zh-CN" altLang="en-US"/>
                  <a:t>0.01</a:t>
                </a:r>
              </a:p>
            </p:txBody>
          </p:sp>
          <p:sp>
            <p:nvSpPr>
              <p:cNvPr id="59448" name="Rectangle 54"/>
              <p:cNvSpPr>
                <a:spLocks noChangeArrowheads="1"/>
              </p:cNvSpPr>
              <p:nvPr/>
            </p:nvSpPr>
            <p:spPr bwMode="auto">
              <a:xfrm>
                <a:off x="357" y="864"/>
                <a:ext cx="512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0" name="Group 57"/>
            <p:cNvGrpSpPr>
              <a:grpSpLocks/>
            </p:cNvGrpSpPr>
            <p:nvPr/>
          </p:nvGrpSpPr>
          <p:grpSpPr bwMode="auto">
            <a:xfrm>
              <a:off x="1693" y="1408"/>
              <a:ext cx="944" cy="1648"/>
              <a:chOff x="869" y="864"/>
              <a:chExt cx="512" cy="1248"/>
            </a:xfrm>
          </p:grpSpPr>
          <p:sp>
            <p:nvSpPr>
              <p:cNvPr id="59445" name="Rectangle 1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426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000</a:t>
                </a:r>
              </a:p>
              <a:p>
                <a:pPr algn="just" eaLnBrk="0" hangingPunct="0"/>
                <a:r>
                  <a:rPr lang="zh-CN" altLang="en-US"/>
                  <a:t>001</a:t>
                </a:r>
              </a:p>
              <a:p>
                <a:pPr algn="just" eaLnBrk="0" hangingPunct="0"/>
                <a:r>
                  <a:rPr lang="zh-CN" altLang="en-US"/>
                  <a:t>010</a:t>
                </a:r>
              </a:p>
              <a:p>
                <a:pPr algn="just" eaLnBrk="0" hangingPunct="0"/>
                <a:r>
                  <a:rPr lang="zh-CN" altLang="en-US"/>
                  <a:t>011</a:t>
                </a:r>
              </a:p>
              <a:p>
                <a:pPr algn="just" eaLnBrk="0" hangingPunct="0"/>
                <a:r>
                  <a:rPr lang="zh-CN" altLang="en-US"/>
                  <a:t>100</a:t>
                </a:r>
              </a:p>
              <a:p>
                <a:pPr algn="just" eaLnBrk="0" hangingPunct="0"/>
                <a:r>
                  <a:rPr lang="zh-CN" altLang="en-US"/>
                  <a:t>101</a:t>
                </a:r>
              </a:p>
              <a:p>
                <a:pPr algn="just" eaLnBrk="0" hangingPunct="0"/>
                <a:r>
                  <a:rPr lang="zh-CN" altLang="en-US"/>
                  <a:t>110</a:t>
                </a:r>
              </a:p>
            </p:txBody>
          </p:sp>
          <p:sp>
            <p:nvSpPr>
              <p:cNvPr id="59446" name="Rectangle 56"/>
              <p:cNvSpPr>
                <a:spLocks noChangeArrowheads="1"/>
              </p:cNvSpPr>
              <p:nvPr/>
            </p:nvSpPr>
            <p:spPr bwMode="auto">
              <a:xfrm>
                <a:off x="869" y="864"/>
                <a:ext cx="512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1" name="Group 59"/>
            <p:cNvGrpSpPr>
              <a:grpSpLocks/>
            </p:cNvGrpSpPr>
            <p:nvPr/>
          </p:nvGrpSpPr>
          <p:grpSpPr bwMode="auto">
            <a:xfrm>
              <a:off x="2628" y="1408"/>
              <a:ext cx="448" cy="1648"/>
              <a:chOff x="1381" y="864"/>
              <a:chExt cx="243" cy="1248"/>
            </a:xfrm>
          </p:grpSpPr>
          <p:sp>
            <p:nvSpPr>
              <p:cNvPr id="59443" name="Rectangle 19"/>
              <p:cNvSpPr>
                <a:spLocks noChangeArrowheads="1"/>
              </p:cNvSpPr>
              <p:nvPr/>
            </p:nvSpPr>
            <p:spPr bwMode="auto">
              <a:xfrm>
                <a:off x="1424" y="864"/>
                <a:ext cx="157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ctr" eaLnBrk="0" hangingPunct="0"/>
                <a:endParaRPr lang="zh-CN" altLang="en-US"/>
              </a:p>
              <a:p>
                <a:pPr algn="ctr" eaLnBrk="0" hangingPunct="0"/>
                <a:endParaRPr lang="zh-CN" altLang="en-US"/>
              </a:p>
              <a:p>
                <a:pPr algn="ctr" eaLnBrk="0" hangingPunct="0"/>
                <a:r>
                  <a:rPr lang="zh-CN" altLang="en-US"/>
                  <a:t>3</a:t>
                </a:r>
              </a:p>
            </p:txBody>
          </p:sp>
          <p:sp>
            <p:nvSpPr>
              <p:cNvPr id="59444" name="Rectangle 58"/>
              <p:cNvSpPr>
                <a:spLocks noChangeArrowheads="1"/>
              </p:cNvSpPr>
              <p:nvPr/>
            </p:nvSpPr>
            <p:spPr bwMode="auto">
              <a:xfrm>
                <a:off x="1381" y="864"/>
                <a:ext cx="243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2" name="Group 61"/>
            <p:cNvGrpSpPr>
              <a:grpSpLocks/>
            </p:cNvGrpSpPr>
            <p:nvPr/>
          </p:nvGrpSpPr>
          <p:grpSpPr bwMode="auto">
            <a:xfrm>
              <a:off x="3075" y="1408"/>
              <a:ext cx="965" cy="1648"/>
              <a:chOff x="1624" y="864"/>
              <a:chExt cx="534" cy="1248"/>
            </a:xfrm>
          </p:grpSpPr>
          <p:sp>
            <p:nvSpPr>
              <p:cNvPr id="59441" name="Rectangle 20"/>
              <p:cNvSpPr>
                <a:spLocks noChangeArrowheads="1"/>
              </p:cNvSpPr>
              <p:nvPr/>
            </p:nvSpPr>
            <p:spPr bwMode="auto">
              <a:xfrm>
                <a:off x="1667" y="864"/>
                <a:ext cx="448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/>
                <a:r>
                  <a:rPr lang="zh-CN" altLang="en-US"/>
                  <a:t>0</a:t>
                </a:r>
              </a:p>
              <a:p>
                <a:pPr algn="just" eaLnBrk="0" hangingPunct="0"/>
                <a:r>
                  <a:rPr lang="zh-CN" altLang="en-US"/>
                  <a:t>10</a:t>
                </a:r>
              </a:p>
              <a:p>
                <a:pPr algn="just" eaLnBrk="0" hangingPunct="0"/>
                <a:r>
                  <a:rPr lang="zh-CN" altLang="en-US"/>
                  <a:t>110</a:t>
                </a:r>
              </a:p>
              <a:p>
                <a:pPr algn="just" eaLnBrk="0" hangingPunct="0"/>
                <a:r>
                  <a:rPr lang="zh-CN" altLang="en-US"/>
                  <a:t>1110</a:t>
                </a:r>
              </a:p>
              <a:p>
                <a:pPr algn="just" eaLnBrk="0" hangingPunct="0"/>
                <a:r>
                  <a:rPr lang="zh-CN" altLang="en-US"/>
                  <a:t>11110</a:t>
                </a:r>
              </a:p>
              <a:p>
                <a:pPr algn="just" eaLnBrk="0" hangingPunct="0"/>
                <a:r>
                  <a:rPr lang="zh-CN" altLang="en-US"/>
                  <a:t>111110</a:t>
                </a:r>
              </a:p>
              <a:p>
                <a:pPr algn="just" eaLnBrk="0" hangingPunct="0"/>
                <a:r>
                  <a:rPr lang="zh-CN" altLang="en-US"/>
                  <a:t>111111</a:t>
                </a:r>
                <a:endParaRPr lang="zh-CN" altLang="en-US" sz="2000"/>
              </a:p>
            </p:txBody>
          </p:sp>
          <p:sp>
            <p:nvSpPr>
              <p:cNvPr id="59442" name="Rectangle 60"/>
              <p:cNvSpPr>
                <a:spLocks noChangeArrowheads="1"/>
              </p:cNvSpPr>
              <p:nvPr/>
            </p:nvSpPr>
            <p:spPr bwMode="auto">
              <a:xfrm>
                <a:off x="1624" y="864"/>
                <a:ext cx="534" cy="1248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3" name="Group 63"/>
            <p:cNvGrpSpPr>
              <a:grpSpLocks/>
            </p:cNvGrpSpPr>
            <p:nvPr/>
          </p:nvGrpSpPr>
          <p:grpSpPr bwMode="auto">
            <a:xfrm>
              <a:off x="4031" y="1408"/>
              <a:ext cx="468" cy="1648"/>
              <a:chOff x="2158" y="864"/>
              <a:chExt cx="254" cy="1248"/>
            </a:xfrm>
          </p:grpSpPr>
          <p:sp>
            <p:nvSpPr>
              <p:cNvPr id="59439" name="Rectangle 21"/>
              <p:cNvSpPr>
                <a:spLocks noChangeArrowheads="1"/>
              </p:cNvSpPr>
              <p:nvPr/>
            </p:nvSpPr>
            <p:spPr bwMode="auto">
              <a:xfrm>
                <a:off x="2201" y="864"/>
                <a:ext cx="168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1</a:t>
                </a:r>
              </a:p>
              <a:p>
                <a:pPr algn="just" eaLnBrk="0" hangingPunct="0"/>
                <a:r>
                  <a:rPr lang="zh-CN" altLang="en-US"/>
                  <a:t>2</a:t>
                </a:r>
              </a:p>
              <a:p>
                <a:pPr algn="just" eaLnBrk="0" hangingPunct="0"/>
                <a:r>
                  <a:rPr lang="zh-CN" altLang="en-US"/>
                  <a:t>3</a:t>
                </a:r>
              </a:p>
              <a:p>
                <a:pPr algn="just" eaLnBrk="0" hangingPunct="0"/>
                <a:r>
                  <a:rPr lang="zh-CN" altLang="en-US"/>
                  <a:t>4</a:t>
                </a:r>
              </a:p>
              <a:p>
                <a:pPr algn="just" eaLnBrk="0" hangingPunct="0"/>
                <a:r>
                  <a:rPr lang="zh-CN" altLang="en-US"/>
                  <a:t>5</a:t>
                </a:r>
              </a:p>
              <a:p>
                <a:pPr algn="just" eaLnBrk="0" hangingPunct="0"/>
                <a:r>
                  <a:rPr lang="zh-CN" altLang="en-US"/>
                  <a:t>6</a:t>
                </a:r>
              </a:p>
              <a:p>
                <a:pPr algn="just" eaLnBrk="0" hangingPunct="0"/>
                <a:r>
                  <a:rPr lang="zh-CN" altLang="en-US"/>
                  <a:t>6</a:t>
                </a:r>
              </a:p>
              <a:p>
                <a:pPr algn="just" eaLnBrk="0" hangingPunct="0"/>
                <a:endParaRPr lang="zh-CN" altLang="en-US"/>
              </a:p>
            </p:txBody>
          </p:sp>
          <p:sp>
            <p:nvSpPr>
              <p:cNvPr id="59440" name="Rectangle 62"/>
              <p:cNvSpPr>
                <a:spLocks noChangeArrowheads="1"/>
              </p:cNvSpPr>
              <p:nvPr/>
            </p:nvSpPr>
            <p:spPr bwMode="auto">
              <a:xfrm>
                <a:off x="2158" y="864"/>
                <a:ext cx="254" cy="1248"/>
              </a:xfrm>
              <a:prstGeom prst="rect">
                <a:avLst/>
              </a:prstGeom>
              <a:noFill/>
              <a:ln w="7" algn="ctr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4" name="Group 65"/>
            <p:cNvGrpSpPr>
              <a:grpSpLocks/>
            </p:cNvGrpSpPr>
            <p:nvPr/>
          </p:nvGrpSpPr>
          <p:grpSpPr bwMode="auto">
            <a:xfrm>
              <a:off x="4499" y="1408"/>
              <a:ext cx="950" cy="733"/>
              <a:chOff x="2412" y="864"/>
              <a:chExt cx="526" cy="576"/>
            </a:xfrm>
          </p:grpSpPr>
          <p:sp>
            <p:nvSpPr>
              <p:cNvPr id="59437" name="Rectangle 22"/>
              <p:cNvSpPr>
                <a:spLocks noChangeArrowheads="1"/>
              </p:cNvSpPr>
              <p:nvPr/>
            </p:nvSpPr>
            <p:spPr bwMode="auto">
              <a:xfrm>
                <a:off x="2455" y="864"/>
                <a:ext cx="44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00</a:t>
                </a:r>
              </a:p>
              <a:p>
                <a:pPr algn="just" eaLnBrk="0" hangingPunct="0"/>
                <a:r>
                  <a:rPr lang="zh-CN" altLang="en-US"/>
                  <a:t>01</a:t>
                </a:r>
              </a:p>
              <a:p>
                <a:pPr algn="just" eaLnBrk="0" hangingPunct="0"/>
                <a:r>
                  <a:rPr lang="zh-CN" altLang="en-US"/>
                  <a:t>10</a:t>
                </a:r>
              </a:p>
              <a:p>
                <a:pPr algn="just" eaLnBrk="0" hangingPunct="0"/>
                <a:endParaRPr lang="zh-CN" altLang="en-US"/>
              </a:p>
            </p:txBody>
          </p:sp>
          <p:sp>
            <p:nvSpPr>
              <p:cNvPr id="59438" name="Rectangle 64"/>
              <p:cNvSpPr>
                <a:spLocks noChangeArrowheads="1"/>
              </p:cNvSpPr>
              <p:nvPr/>
            </p:nvSpPr>
            <p:spPr bwMode="auto">
              <a:xfrm>
                <a:off x="2412" y="864"/>
                <a:ext cx="526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5" name="Group 67"/>
            <p:cNvGrpSpPr>
              <a:grpSpLocks/>
            </p:cNvGrpSpPr>
            <p:nvPr/>
          </p:nvGrpSpPr>
          <p:grpSpPr bwMode="auto">
            <a:xfrm>
              <a:off x="5449" y="1408"/>
              <a:ext cx="444" cy="733"/>
              <a:chOff x="2938" y="864"/>
              <a:chExt cx="246" cy="576"/>
            </a:xfrm>
          </p:grpSpPr>
          <p:sp>
            <p:nvSpPr>
              <p:cNvPr id="59435" name="Rectangle 23"/>
              <p:cNvSpPr>
                <a:spLocks noChangeArrowheads="1"/>
              </p:cNvSpPr>
              <p:nvPr/>
            </p:nvSpPr>
            <p:spPr bwMode="auto">
              <a:xfrm>
                <a:off x="2981" y="864"/>
                <a:ext cx="16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zh-CN" altLang="en-US"/>
              </a:p>
              <a:p>
                <a:pPr algn="just" eaLnBrk="0" hangingPunct="0"/>
                <a:r>
                  <a:rPr lang="zh-CN" altLang="en-US"/>
                  <a:t>2</a:t>
                </a:r>
              </a:p>
            </p:txBody>
          </p:sp>
          <p:sp>
            <p:nvSpPr>
              <p:cNvPr id="59436" name="Rectangle 66"/>
              <p:cNvSpPr>
                <a:spLocks noChangeArrowheads="1"/>
              </p:cNvSpPr>
              <p:nvPr/>
            </p:nvSpPr>
            <p:spPr bwMode="auto">
              <a:xfrm>
                <a:off x="2938" y="864"/>
                <a:ext cx="246" cy="576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6" name="Group 69"/>
            <p:cNvGrpSpPr>
              <a:grpSpLocks/>
            </p:cNvGrpSpPr>
            <p:nvPr/>
          </p:nvGrpSpPr>
          <p:grpSpPr bwMode="auto">
            <a:xfrm>
              <a:off x="4498" y="2141"/>
              <a:ext cx="951" cy="906"/>
              <a:chOff x="2412" y="1440"/>
              <a:chExt cx="526" cy="672"/>
            </a:xfrm>
          </p:grpSpPr>
          <p:sp>
            <p:nvSpPr>
              <p:cNvPr id="59433" name="Rectangle 24"/>
              <p:cNvSpPr>
                <a:spLocks noChangeArrowheads="1"/>
              </p:cNvSpPr>
              <p:nvPr/>
            </p:nvSpPr>
            <p:spPr bwMode="auto">
              <a:xfrm>
                <a:off x="2455" y="1440"/>
                <a:ext cx="440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r>
                  <a:rPr lang="zh-CN" altLang="en-US"/>
                  <a:t>1100</a:t>
                </a:r>
              </a:p>
              <a:p>
                <a:pPr algn="just" eaLnBrk="0" hangingPunct="0"/>
                <a:r>
                  <a:rPr lang="zh-CN" altLang="en-US"/>
                  <a:t>1101</a:t>
                </a:r>
              </a:p>
              <a:p>
                <a:pPr algn="just" eaLnBrk="0" hangingPunct="0"/>
                <a:r>
                  <a:rPr lang="zh-CN" altLang="en-US"/>
                  <a:t>1110</a:t>
                </a:r>
              </a:p>
              <a:p>
                <a:pPr algn="just" eaLnBrk="0" hangingPunct="0"/>
                <a:r>
                  <a:rPr lang="zh-CN" altLang="en-US"/>
                  <a:t>1111</a:t>
                </a:r>
              </a:p>
              <a:p>
                <a:pPr algn="just" eaLnBrk="0" hangingPunct="0"/>
                <a:endParaRPr lang="zh-CN" altLang="en-US"/>
              </a:p>
            </p:txBody>
          </p:sp>
          <p:sp>
            <p:nvSpPr>
              <p:cNvPr id="59434" name="Rectangle 68"/>
              <p:cNvSpPr>
                <a:spLocks noChangeArrowheads="1"/>
              </p:cNvSpPr>
              <p:nvPr/>
            </p:nvSpPr>
            <p:spPr bwMode="auto">
              <a:xfrm>
                <a:off x="2412" y="1440"/>
                <a:ext cx="526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7" name="Group 71"/>
            <p:cNvGrpSpPr>
              <a:grpSpLocks/>
            </p:cNvGrpSpPr>
            <p:nvPr/>
          </p:nvGrpSpPr>
          <p:grpSpPr bwMode="auto">
            <a:xfrm>
              <a:off x="5440" y="2141"/>
              <a:ext cx="453" cy="905"/>
              <a:chOff x="2938" y="1440"/>
              <a:chExt cx="246" cy="672"/>
            </a:xfrm>
          </p:grpSpPr>
          <p:sp>
            <p:nvSpPr>
              <p:cNvPr id="59431" name="Rectangle 25"/>
              <p:cNvSpPr>
                <a:spLocks noChangeArrowheads="1"/>
              </p:cNvSpPr>
              <p:nvPr/>
            </p:nvSpPr>
            <p:spPr bwMode="auto">
              <a:xfrm>
                <a:off x="2981" y="1440"/>
                <a:ext cx="160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10800"/>
              <a:lstStyle/>
              <a:p>
                <a:pPr algn="just" eaLnBrk="0" hangingPunct="0"/>
                <a:endParaRPr lang="zh-CN" altLang="en-US"/>
              </a:p>
              <a:p>
                <a:pPr algn="just" eaLnBrk="0" hangingPunct="0"/>
                <a:r>
                  <a:rPr lang="zh-CN" altLang="en-US"/>
                  <a:t>4</a:t>
                </a:r>
              </a:p>
            </p:txBody>
          </p:sp>
          <p:sp>
            <p:nvSpPr>
              <p:cNvPr id="59432" name="Rectangle 70"/>
              <p:cNvSpPr>
                <a:spLocks noChangeArrowheads="1"/>
              </p:cNvSpPr>
              <p:nvPr/>
            </p:nvSpPr>
            <p:spPr bwMode="auto">
              <a:xfrm>
                <a:off x="2938" y="1440"/>
                <a:ext cx="246" cy="67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8" name="Group 73"/>
            <p:cNvGrpSpPr>
              <a:grpSpLocks/>
            </p:cNvGrpSpPr>
            <p:nvPr/>
          </p:nvGrpSpPr>
          <p:grpSpPr bwMode="auto">
            <a:xfrm>
              <a:off x="143" y="3059"/>
              <a:ext cx="1569" cy="546"/>
              <a:chOff x="0" y="2112"/>
              <a:chExt cx="869" cy="480"/>
            </a:xfrm>
          </p:grpSpPr>
          <p:sp>
            <p:nvSpPr>
              <p:cNvPr id="59429" name="Rectangle 26"/>
              <p:cNvSpPr>
                <a:spLocks noChangeArrowheads="1"/>
              </p:cNvSpPr>
              <p:nvPr/>
            </p:nvSpPr>
            <p:spPr bwMode="auto">
              <a:xfrm>
                <a:off x="43" y="2112"/>
                <a:ext cx="783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/>
                  <a:t>信息等效平均码长</a:t>
                </a:r>
                <a:r>
                  <a:rPr lang="en-US" altLang="zh-CN"/>
                  <a:t>L</a:t>
                </a:r>
              </a:p>
            </p:txBody>
          </p:sp>
          <p:sp>
            <p:nvSpPr>
              <p:cNvPr id="59430" name="Rectangle 72"/>
              <p:cNvSpPr>
                <a:spLocks noChangeArrowheads="1"/>
              </p:cNvSpPr>
              <p:nvPr/>
            </p:nvSpPr>
            <p:spPr bwMode="auto">
              <a:xfrm>
                <a:off x="0" y="2112"/>
                <a:ext cx="869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19" name="Group 75"/>
            <p:cNvGrpSpPr>
              <a:grpSpLocks/>
            </p:cNvGrpSpPr>
            <p:nvPr/>
          </p:nvGrpSpPr>
          <p:grpSpPr bwMode="auto">
            <a:xfrm>
              <a:off x="1712" y="3059"/>
              <a:ext cx="1364" cy="546"/>
              <a:chOff x="869" y="2112"/>
              <a:chExt cx="755" cy="480"/>
            </a:xfrm>
          </p:grpSpPr>
          <p:sp>
            <p:nvSpPr>
              <p:cNvPr id="59427" name="Rectangle 27"/>
              <p:cNvSpPr>
                <a:spLocks noChangeArrowheads="1"/>
              </p:cNvSpPr>
              <p:nvPr/>
            </p:nvSpPr>
            <p:spPr bwMode="auto">
              <a:xfrm>
                <a:off x="912" y="2112"/>
                <a:ext cx="66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2800"/>
                  <a:t>3</a:t>
                </a:r>
              </a:p>
            </p:txBody>
          </p:sp>
          <p:sp>
            <p:nvSpPr>
              <p:cNvPr id="59428" name="Rectangle 74"/>
              <p:cNvSpPr>
                <a:spLocks noChangeArrowheads="1"/>
              </p:cNvSpPr>
              <p:nvPr/>
            </p:nvSpPr>
            <p:spPr bwMode="auto">
              <a:xfrm>
                <a:off x="869" y="2112"/>
                <a:ext cx="755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20" name="Group 77"/>
            <p:cNvGrpSpPr>
              <a:grpSpLocks/>
            </p:cNvGrpSpPr>
            <p:nvPr/>
          </p:nvGrpSpPr>
          <p:grpSpPr bwMode="auto">
            <a:xfrm>
              <a:off x="3076" y="3059"/>
              <a:ext cx="1423" cy="546"/>
              <a:chOff x="1624" y="2112"/>
              <a:chExt cx="788" cy="480"/>
            </a:xfrm>
          </p:grpSpPr>
          <p:sp>
            <p:nvSpPr>
              <p:cNvPr id="59425" name="Rectangle 28"/>
              <p:cNvSpPr>
                <a:spLocks noChangeArrowheads="1"/>
              </p:cNvSpPr>
              <p:nvPr/>
            </p:nvSpPr>
            <p:spPr bwMode="auto">
              <a:xfrm>
                <a:off x="1667" y="2112"/>
                <a:ext cx="70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2800"/>
                  <a:t>1.97</a:t>
                </a:r>
              </a:p>
            </p:txBody>
          </p:sp>
          <p:sp>
            <p:nvSpPr>
              <p:cNvPr id="59426" name="Rectangle 76"/>
              <p:cNvSpPr>
                <a:spLocks noChangeArrowheads="1"/>
              </p:cNvSpPr>
              <p:nvPr/>
            </p:nvSpPr>
            <p:spPr bwMode="auto">
              <a:xfrm>
                <a:off x="1624" y="2112"/>
                <a:ext cx="788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9421" name="Group 79"/>
            <p:cNvGrpSpPr>
              <a:grpSpLocks/>
            </p:cNvGrpSpPr>
            <p:nvPr/>
          </p:nvGrpSpPr>
          <p:grpSpPr bwMode="auto">
            <a:xfrm>
              <a:off x="4499" y="3059"/>
              <a:ext cx="1394" cy="546"/>
              <a:chOff x="2412" y="2112"/>
              <a:chExt cx="772" cy="480"/>
            </a:xfrm>
          </p:grpSpPr>
          <p:sp>
            <p:nvSpPr>
              <p:cNvPr id="59423" name="Rectangle 29"/>
              <p:cNvSpPr>
                <a:spLocks noChangeArrowheads="1"/>
              </p:cNvSpPr>
              <p:nvPr/>
            </p:nvSpPr>
            <p:spPr bwMode="auto">
              <a:xfrm>
                <a:off x="2455" y="2112"/>
                <a:ext cx="686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2800"/>
                  <a:t>2.2</a:t>
                </a:r>
              </a:p>
            </p:txBody>
          </p:sp>
          <p:sp>
            <p:nvSpPr>
              <p:cNvPr id="59424" name="Rectangle 78"/>
              <p:cNvSpPr>
                <a:spLocks noChangeArrowheads="1"/>
              </p:cNvSpPr>
              <p:nvPr/>
            </p:nvSpPr>
            <p:spPr bwMode="auto">
              <a:xfrm>
                <a:off x="2412" y="2112"/>
                <a:ext cx="772" cy="4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9422" name="Rectangle 81"/>
            <p:cNvSpPr>
              <a:spLocks noChangeArrowheads="1"/>
            </p:cNvSpPr>
            <p:nvPr/>
          </p:nvSpPr>
          <p:spPr bwMode="auto">
            <a:xfrm>
              <a:off x="138" y="370"/>
              <a:ext cx="5760" cy="323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395" name="Text Box 84"/>
          <p:cNvSpPr txBox="1">
            <a:spLocks noChangeArrowheads="1"/>
          </p:cNvSpPr>
          <p:nvPr/>
        </p:nvSpPr>
        <p:spPr bwMode="auto">
          <a:xfrm>
            <a:off x="517525" y="-55563"/>
            <a:ext cx="79692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解：</a:t>
            </a:r>
          </a:p>
        </p:txBody>
      </p:sp>
      <p:graphicFrame>
        <p:nvGraphicFramePr>
          <p:cNvPr id="59396" name="Object 85"/>
          <p:cNvGraphicFramePr>
            <a:graphicFrameLocks noChangeAspect="1"/>
          </p:cNvGraphicFramePr>
          <p:nvPr/>
        </p:nvGraphicFramePr>
        <p:xfrm>
          <a:off x="-85725" y="5867400"/>
          <a:ext cx="9378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r:id="rId3" imgW="4724400" imgH="431800" progId="">
                  <p:embed/>
                </p:oleObj>
              </mc:Choice>
              <mc:Fallback>
                <p:oleObj r:id="rId3" imgW="47244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5725" y="5867400"/>
                        <a:ext cx="9378950" cy="990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791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461963"/>
            <a:ext cx="549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Arial" pitchFamily="34" charset="0"/>
              </a:rPr>
              <a:t>3.2.2 </a:t>
            </a:r>
            <a:r>
              <a:rPr lang="zh-CN" altLang="en-US" sz="3600" b="1">
                <a:latin typeface="Arial" pitchFamily="34" charset="0"/>
              </a:rPr>
              <a:t>常见</a:t>
            </a:r>
            <a:r>
              <a:rPr lang="zh-CN" altLang="en-US" sz="3600" b="1">
                <a:latin typeface="Arial" pitchFamily="34" charset="0"/>
                <a:ea typeface="黑体" pitchFamily="49" charset="-122"/>
              </a:rPr>
              <a:t>寻址方式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1223963"/>
            <a:ext cx="79248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指寻找操作数地址或操作数的方式。</a:t>
            </a:r>
            <a:endParaRPr lang="zh-CN" altLang="en-US" sz="3200" b="1"/>
          </a:p>
        </p:txBody>
      </p:sp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330200" y="1985963"/>
            <a:ext cx="51054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常见寻址方式：</a:t>
            </a:r>
            <a:endParaRPr lang="en-US" altLang="zh-CN" sz="3200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>
                <a:ea typeface="黑体" pitchFamily="49" charset="-122"/>
              </a:rPr>
              <a:t>1</a:t>
            </a:r>
            <a:r>
              <a:rPr lang="zh-CN" altLang="en-US" sz="3200" b="1">
                <a:ea typeface="黑体" pitchFamily="49" charset="-122"/>
              </a:rPr>
              <a:t>、立即寻址</a:t>
            </a:r>
            <a:endParaRPr lang="en-US" altLang="zh-CN" sz="3200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>
                <a:ea typeface="黑体" pitchFamily="49" charset="-122"/>
              </a:rPr>
              <a:t>2</a:t>
            </a:r>
            <a:r>
              <a:rPr lang="zh-CN" altLang="en-US" sz="3200" b="1">
                <a:ea typeface="黑体" pitchFamily="49" charset="-122"/>
              </a:rPr>
              <a:t>、直接寻址</a:t>
            </a:r>
            <a:endParaRPr lang="en-US" altLang="zh-CN" sz="3200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>
                <a:ea typeface="黑体" pitchFamily="49" charset="-122"/>
              </a:rPr>
              <a:t>3</a:t>
            </a:r>
            <a:r>
              <a:rPr lang="zh-CN" altLang="en-US" sz="3200" b="1">
                <a:ea typeface="黑体" pitchFamily="49" charset="-122"/>
              </a:rPr>
              <a:t>、间接寻址</a:t>
            </a:r>
            <a:endParaRPr lang="en-US" altLang="zh-CN" sz="3200" b="1"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3200" b="1">
                <a:ea typeface="黑体" pitchFamily="49" charset="-122"/>
              </a:rPr>
              <a:t>4</a:t>
            </a:r>
            <a:r>
              <a:rPr lang="zh-CN" altLang="en-US" sz="3200" b="1">
                <a:ea typeface="黑体" pitchFamily="49" charset="-122"/>
              </a:rPr>
              <a:t>、变址类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17750" y="2982913"/>
            <a:ext cx="3200400" cy="533400"/>
            <a:chOff x="2256" y="2976"/>
            <a:chExt cx="2016" cy="336"/>
          </a:xfrm>
        </p:grpSpPr>
        <p:sp>
          <p:nvSpPr>
            <p:cNvPr id="17425" name="Text Box 5"/>
            <p:cNvSpPr txBox="1">
              <a:spLocks noChangeArrowheads="1"/>
            </p:cNvSpPr>
            <p:nvPr/>
          </p:nvSpPr>
          <p:spPr bwMode="auto">
            <a:xfrm>
              <a:off x="2256" y="2976"/>
              <a:ext cx="2016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立即数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  <p:sp>
          <p:nvSpPr>
            <p:cNvPr id="17426" name="Line 6"/>
            <p:cNvSpPr>
              <a:spLocks noChangeShapeType="1"/>
            </p:cNvSpPr>
            <p:nvPr/>
          </p:nvSpPr>
          <p:spPr bwMode="auto">
            <a:xfrm>
              <a:off x="3264" y="29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1" name="Text Box 7"/>
          <p:cNvSpPr txBox="1">
            <a:spLocks noChangeArrowheads="1"/>
          </p:cNvSpPr>
          <p:nvPr/>
        </p:nvSpPr>
        <p:spPr bwMode="auto">
          <a:xfrm>
            <a:off x="107950" y="1382713"/>
            <a:ext cx="3816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（1） 立即寻址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488950" y="1992313"/>
            <a:ext cx="5105400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指令直接给出操作数。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30200" y="620713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1. 常见寻址方式</a:t>
            </a:r>
          </a:p>
        </p:txBody>
      </p:sp>
      <p:sp>
        <p:nvSpPr>
          <p:cNvPr id="17414" name="AutoShape 10"/>
          <p:cNvSpPr>
            <a:spLocks/>
          </p:cNvSpPr>
          <p:nvPr/>
        </p:nvSpPr>
        <p:spPr bwMode="auto">
          <a:xfrm>
            <a:off x="488950" y="31353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38100">
            <a:solidFill>
              <a:srgbClr val="FFBF0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565150" y="29067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定长格式：</a:t>
            </a:r>
          </a:p>
        </p:txBody>
      </p:sp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565150" y="36687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变长格式：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317750" y="3744913"/>
            <a:ext cx="1676400" cy="1090612"/>
            <a:chOff x="3072" y="3264"/>
            <a:chExt cx="1056" cy="687"/>
          </a:xfrm>
        </p:grpSpPr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3072" y="3264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基本指令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 </a:t>
              </a:r>
              <a:endPara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3072" y="3600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立即数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</p:grpSp>
      <p:sp>
        <p:nvSpPr>
          <p:cNvPr id="17418" name="Text Box 16"/>
          <p:cNvSpPr txBox="1">
            <a:spLocks noChangeArrowheads="1"/>
          </p:cNvSpPr>
          <p:nvPr/>
        </p:nvSpPr>
        <p:spPr bwMode="auto">
          <a:xfrm>
            <a:off x="5975350" y="2144713"/>
            <a:ext cx="2590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数在指令中，其长度固定、有限。</a:t>
            </a:r>
          </a:p>
        </p:txBody>
      </p:sp>
      <p:sp>
        <p:nvSpPr>
          <p:cNvPr id="17419" name="Text Box 17"/>
          <p:cNvSpPr txBox="1">
            <a:spLocks noChangeArrowheads="1"/>
          </p:cNvSpPr>
          <p:nvPr/>
        </p:nvSpPr>
        <p:spPr bwMode="auto">
          <a:xfrm>
            <a:off x="4679950" y="4049713"/>
            <a:ext cx="3562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数在基本指令之后，其长度可变。</a:t>
            </a:r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 flipV="1">
            <a:off x="5594350" y="2601913"/>
            <a:ext cx="381000" cy="6096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Line 19"/>
          <p:cNvSpPr>
            <a:spLocks noChangeShapeType="1"/>
          </p:cNvSpPr>
          <p:nvPr/>
        </p:nvSpPr>
        <p:spPr bwMode="auto">
          <a:xfrm flipV="1">
            <a:off x="4070350" y="4354513"/>
            <a:ext cx="609600" cy="228600"/>
          </a:xfrm>
          <a:prstGeom prst="line">
            <a:avLst/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Text Box 20"/>
          <p:cNvSpPr txBox="1">
            <a:spLocks noChangeArrowheads="1"/>
          </p:cNvSpPr>
          <p:nvPr/>
        </p:nvSpPr>
        <p:spPr bwMode="auto">
          <a:xfrm>
            <a:off x="393700" y="5219700"/>
            <a:ext cx="82105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用来提供常数、设置初值等。助记符用</a:t>
            </a:r>
            <a:r>
              <a:rPr lang="en-US" altLang="zh-CN" sz="3200" b="1">
                <a:solidFill>
                  <a:srgbClr val="FFBF09"/>
                </a:solidFill>
                <a:ea typeface="黑体" pitchFamily="49" charset="-122"/>
              </a:rPr>
              <a:t>I</a:t>
            </a: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表示。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24100" y="3429000"/>
            <a:ext cx="3505200" cy="533400"/>
            <a:chOff x="1872" y="2160"/>
            <a:chExt cx="2208" cy="336"/>
          </a:xfrm>
        </p:grpSpPr>
        <p:sp>
          <p:nvSpPr>
            <p:cNvPr id="18454" name="Text Box 3"/>
            <p:cNvSpPr txBox="1">
              <a:spLocks noChangeArrowheads="1"/>
            </p:cNvSpPr>
            <p:nvPr/>
          </p:nvSpPr>
          <p:spPr bwMode="auto"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有效地址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</a:t>
              </a:r>
            </a:p>
          </p:txBody>
        </p:sp>
        <p:sp>
          <p:nvSpPr>
            <p:cNvPr id="18455" name="Line 4"/>
            <p:cNvSpPr>
              <a:spLocks noChangeShapeType="1"/>
            </p:cNvSpPr>
            <p:nvPr/>
          </p:nvSpPr>
          <p:spPr bwMode="auto">
            <a:xfrm>
              <a:off x="2880" y="2160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-36513" y="188913"/>
            <a:ext cx="365760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（2） 直接寻址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342900" y="914400"/>
            <a:ext cx="51054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指令直接给出操作数地址。</a:t>
            </a:r>
          </a:p>
        </p:txBody>
      </p:sp>
      <p:sp>
        <p:nvSpPr>
          <p:cNvPr id="18437" name="AutoShape 7"/>
          <p:cNvSpPr>
            <a:spLocks/>
          </p:cNvSpPr>
          <p:nvPr/>
        </p:nvSpPr>
        <p:spPr bwMode="auto">
          <a:xfrm>
            <a:off x="495300" y="3654425"/>
            <a:ext cx="188913" cy="927100"/>
          </a:xfrm>
          <a:prstGeom prst="leftBrace">
            <a:avLst>
              <a:gd name="adj1" fmla="val 40896"/>
              <a:gd name="adj2" fmla="val 50000"/>
            </a:avLst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1028700" y="1676400"/>
            <a:ext cx="2209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存储单元号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寄存器号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2781300" y="1676400"/>
            <a:ext cx="2209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(数在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中)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(数在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中)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325438" y="2743200"/>
            <a:ext cx="4030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主存直接寻址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2700338" y="2735263"/>
            <a:ext cx="2492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（绝对寻址）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9100" y="1676400"/>
            <a:ext cx="609600" cy="685800"/>
            <a:chOff x="3312" y="1488"/>
            <a:chExt cx="384" cy="432"/>
          </a:xfrm>
        </p:grpSpPr>
        <p:sp>
          <p:nvSpPr>
            <p:cNvPr id="18452" name="Line 13"/>
            <p:cNvSpPr>
              <a:spLocks noChangeShapeType="1"/>
            </p:cNvSpPr>
            <p:nvPr/>
          </p:nvSpPr>
          <p:spPr bwMode="auto">
            <a:xfrm flipV="1">
              <a:off x="3312" y="1488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4"/>
            <p:cNvSpPr>
              <a:spLocks noChangeShapeType="1"/>
            </p:cNvSpPr>
            <p:nvPr/>
          </p:nvSpPr>
          <p:spPr bwMode="auto">
            <a:xfrm>
              <a:off x="3312" y="1728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647700" y="3429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定长格式</a:t>
            </a:r>
          </a:p>
        </p:txBody>
      </p:sp>
      <p:sp>
        <p:nvSpPr>
          <p:cNvPr id="18444" name="Text Box 16"/>
          <p:cNvSpPr txBox="1">
            <a:spLocks noChangeArrowheads="1"/>
          </p:cNvSpPr>
          <p:nvPr/>
        </p:nvSpPr>
        <p:spPr bwMode="auto">
          <a:xfrm>
            <a:off x="5905500" y="3429000"/>
            <a:ext cx="2590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的位数有限,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限制访存范围</a:t>
            </a:r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647700" y="4191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变长格式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24100" y="4191000"/>
            <a:ext cx="1676400" cy="1624013"/>
            <a:chOff x="1872" y="2640"/>
            <a:chExt cx="1056" cy="1023"/>
          </a:xfrm>
        </p:grpSpPr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1872" y="2640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基本指令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 </a:t>
              </a:r>
              <a:endPara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450" name="Text Box 20"/>
            <p:cNvSpPr txBox="1">
              <a:spLocks noChangeArrowheads="1"/>
            </p:cNvSpPr>
            <p:nvPr/>
          </p:nvSpPr>
          <p:spPr bwMode="auto">
            <a:xfrm>
              <a:off x="1872" y="2976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L</a:t>
              </a:r>
              <a:endPara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451" name="Text Box 21"/>
            <p:cNvSpPr txBox="1">
              <a:spLocks noChangeArrowheads="1"/>
            </p:cNvSpPr>
            <p:nvPr/>
          </p:nvSpPr>
          <p:spPr bwMode="auto">
            <a:xfrm>
              <a:off x="1872" y="3312"/>
              <a:ext cx="105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H</a:t>
              </a:r>
              <a:endPara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447" name="Text Box 22"/>
          <p:cNvSpPr txBox="1">
            <a:spLocks noChangeArrowheads="1"/>
          </p:cNvSpPr>
          <p:nvPr/>
        </p:nvSpPr>
        <p:spPr bwMode="auto">
          <a:xfrm>
            <a:off x="4229100" y="4876800"/>
            <a:ext cx="2590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的位数可覆盖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整个存储空间</a:t>
            </a:r>
          </a:p>
        </p:txBody>
      </p:sp>
      <p:sp>
        <p:nvSpPr>
          <p:cNvPr id="18448" name="Text Box 23"/>
          <p:cNvSpPr txBox="1">
            <a:spLocks noChangeArrowheads="1"/>
          </p:cNvSpPr>
          <p:nvPr/>
        </p:nvSpPr>
        <p:spPr bwMode="auto">
          <a:xfrm>
            <a:off x="571500" y="5973763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S =（D）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49363" y="812800"/>
            <a:ext cx="3505200" cy="533400"/>
            <a:chOff x="1872" y="2160"/>
            <a:chExt cx="2208" cy="336"/>
          </a:xfrm>
        </p:grpSpPr>
        <p:sp>
          <p:nvSpPr>
            <p:cNvPr id="19493" name="Text Box 3"/>
            <p:cNvSpPr txBox="1">
              <a:spLocks noChangeArrowheads="1"/>
            </p:cNvSpPr>
            <p:nvPr/>
          </p:nvSpPr>
          <p:spPr bwMode="auto"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寄存器号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  </a:t>
              </a:r>
            </a:p>
          </p:txBody>
        </p:sp>
        <p:sp>
          <p:nvSpPr>
            <p:cNvPr id="19494" name="Line 4"/>
            <p:cNvSpPr>
              <a:spLocks noChangeShapeType="1"/>
            </p:cNvSpPr>
            <p:nvPr/>
          </p:nvSpPr>
          <p:spPr bwMode="auto">
            <a:xfrm>
              <a:off x="2880" y="2160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44563" y="3927475"/>
            <a:ext cx="2209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存储单元号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寄存器号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2849563" y="3927475"/>
            <a:ext cx="2209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(数在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中)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(数在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中)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244475" y="127000"/>
            <a:ext cx="324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寄存器直接寻址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4963" y="3927475"/>
            <a:ext cx="609600" cy="685800"/>
            <a:chOff x="3312" y="1488"/>
            <a:chExt cx="384" cy="432"/>
          </a:xfrm>
        </p:grpSpPr>
        <p:sp>
          <p:nvSpPr>
            <p:cNvPr id="19491" name="Line 10"/>
            <p:cNvSpPr>
              <a:spLocks noChangeShapeType="1"/>
            </p:cNvSpPr>
            <p:nvPr/>
          </p:nvSpPr>
          <p:spPr bwMode="auto">
            <a:xfrm flipV="1">
              <a:off x="3312" y="1488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2" name="Line 11"/>
            <p:cNvSpPr>
              <a:spLocks noChangeShapeType="1"/>
            </p:cNvSpPr>
            <p:nvPr/>
          </p:nvSpPr>
          <p:spPr bwMode="auto">
            <a:xfrm>
              <a:off x="3312" y="1728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258763" y="812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19464" name="Text Box 13"/>
          <p:cNvSpPr txBox="1">
            <a:spLocks noChangeArrowheads="1"/>
          </p:cNvSpPr>
          <p:nvPr/>
        </p:nvSpPr>
        <p:spPr bwMode="auto">
          <a:xfrm>
            <a:off x="5059363" y="663575"/>
            <a:ext cx="2889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所占位数少；</a:t>
            </a:r>
          </a:p>
          <a:p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访问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比访问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快</a:t>
            </a:r>
          </a:p>
        </p:txBody>
      </p:sp>
      <p:sp>
        <p:nvSpPr>
          <p:cNvPr id="19465" name="Text Box 14"/>
          <p:cNvSpPr txBox="1">
            <a:spLocks noChangeArrowheads="1"/>
          </p:cNvSpPr>
          <p:nvPr/>
        </p:nvSpPr>
        <p:spPr bwMode="auto">
          <a:xfrm>
            <a:off x="258763" y="552767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19466" name="Text Box 15"/>
          <p:cNvSpPr txBox="1">
            <a:spLocks noChangeArrowheads="1"/>
          </p:cNvSpPr>
          <p:nvPr/>
        </p:nvSpPr>
        <p:spPr bwMode="auto">
          <a:xfrm>
            <a:off x="334963" y="13462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=（R）</a:t>
            </a:r>
          </a:p>
        </p:txBody>
      </p:sp>
      <p:sp>
        <p:nvSpPr>
          <p:cNvPr id="19467" name="Text Box 16"/>
          <p:cNvSpPr txBox="1">
            <a:spLocks noChangeArrowheads="1"/>
          </p:cNvSpPr>
          <p:nvPr/>
        </p:nvSpPr>
        <p:spPr bwMode="auto">
          <a:xfrm>
            <a:off x="277813" y="1831975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用于访问固定的存储单元或寄存器。</a:t>
            </a:r>
          </a:p>
        </p:txBody>
      </p:sp>
      <p:sp>
        <p:nvSpPr>
          <p:cNvPr id="19468" name="Text Box 17"/>
          <p:cNvSpPr txBox="1">
            <a:spLocks noChangeArrowheads="1"/>
          </p:cNvSpPr>
          <p:nvPr/>
        </p:nvSpPr>
        <p:spPr bwMode="auto">
          <a:xfrm>
            <a:off x="34925" y="253365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（3）间接寻址</a:t>
            </a:r>
          </a:p>
        </p:txBody>
      </p:sp>
      <p:sp>
        <p:nvSpPr>
          <p:cNvPr id="19469" name="Text Box 18"/>
          <p:cNvSpPr txBox="1">
            <a:spLocks noChangeArrowheads="1"/>
          </p:cNvSpPr>
          <p:nvPr/>
        </p:nvSpPr>
        <p:spPr bwMode="auto">
          <a:xfrm>
            <a:off x="258763" y="3165475"/>
            <a:ext cx="5638800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指令给出操作数的间接地址。</a:t>
            </a:r>
          </a:p>
        </p:txBody>
      </p:sp>
      <p:sp>
        <p:nvSpPr>
          <p:cNvPr id="19470" name="Text Box 19"/>
          <p:cNvSpPr txBox="1">
            <a:spLocks noChangeArrowheads="1"/>
          </p:cNvSpPr>
          <p:nvPr/>
        </p:nvSpPr>
        <p:spPr bwMode="auto">
          <a:xfrm>
            <a:off x="277813" y="4841875"/>
            <a:ext cx="3646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主存间接寻址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173163" y="5527675"/>
            <a:ext cx="3505200" cy="533400"/>
            <a:chOff x="1872" y="2160"/>
            <a:chExt cx="2208" cy="336"/>
          </a:xfrm>
        </p:grpSpPr>
        <p:sp>
          <p:nvSpPr>
            <p:cNvPr id="19489" name="Text Box 21"/>
            <p:cNvSpPr txBox="1">
              <a:spLocks noChangeArrowheads="1"/>
            </p:cNvSpPr>
            <p:nvPr/>
          </p:nvSpPr>
          <p:spPr bwMode="auto"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间接地址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19490" name="Line 22"/>
            <p:cNvSpPr>
              <a:spLocks noChangeShapeType="1"/>
            </p:cNvSpPr>
            <p:nvPr/>
          </p:nvSpPr>
          <p:spPr bwMode="auto">
            <a:xfrm>
              <a:off x="2880" y="2160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430963" y="4918075"/>
            <a:ext cx="1600200" cy="1600200"/>
            <a:chOff x="4464" y="3072"/>
            <a:chExt cx="1008" cy="1008"/>
          </a:xfrm>
        </p:grpSpPr>
        <p:sp>
          <p:nvSpPr>
            <p:cNvPr id="19485" name="Rectangle 24"/>
            <p:cNvSpPr>
              <a:spLocks noChangeArrowheads="1"/>
            </p:cNvSpPr>
            <p:nvPr/>
          </p:nvSpPr>
          <p:spPr bwMode="auto">
            <a:xfrm>
              <a:off x="4464" y="3072"/>
              <a:ext cx="1008" cy="1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Line 25"/>
            <p:cNvSpPr>
              <a:spLocks noChangeShapeType="1"/>
            </p:cNvSpPr>
            <p:nvPr/>
          </p:nvSpPr>
          <p:spPr bwMode="auto">
            <a:xfrm>
              <a:off x="4464" y="3648"/>
              <a:ext cx="1008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26"/>
            <p:cNvSpPr>
              <a:spLocks noChangeShapeType="1"/>
            </p:cNvSpPr>
            <p:nvPr/>
          </p:nvSpPr>
          <p:spPr bwMode="auto">
            <a:xfrm>
              <a:off x="4464" y="3888"/>
              <a:ext cx="1008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27"/>
            <p:cNvSpPr>
              <a:spLocks noChangeShapeType="1"/>
            </p:cNvSpPr>
            <p:nvPr/>
          </p:nvSpPr>
          <p:spPr bwMode="auto">
            <a:xfrm>
              <a:off x="4464" y="3360"/>
              <a:ext cx="1008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73" name="Text Box 28"/>
          <p:cNvSpPr txBox="1">
            <a:spLocks noChangeArrowheads="1"/>
          </p:cNvSpPr>
          <p:nvPr/>
        </p:nvSpPr>
        <p:spPr bwMode="auto">
          <a:xfrm>
            <a:off x="5135563" y="49180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D=0030</a:t>
            </a:r>
          </a:p>
        </p:txBody>
      </p:sp>
      <p:sp>
        <p:nvSpPr>
          <p:cNvPr id="19474" name="Text Box 29"/>
          <p:cNvSpPr txBox="1">
            <a:spLocks noChangeArrowheads="1"/>
          </p:cNvSpPr>
          <p:nvPr/>
        </p:nvSpPr>
        <p:spPr bwMode="auto">
          <a:xfrm>
            <a:off x="6735763" y="4875213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0060</a:t>
            </a:r>
          </a:p>
        </p:txBody>
      </p:sp>
      <p:sp>
        <p:nvSpPr>
          <p:cNvPr id="19475" name="Text Box 30"/>
          <p:cNvSpPr txBox="1">
            <a:spLocks noChangeArrowheads="1"/>
          </p:cNvSpPr>
          <p:nvPr/>
        </p:nvSpPr>
        <p:spPr bwMode="auto">
          <a:xfrm>
            <a:off x="6964363" y="5446713"/>
            <a:ext cx="6111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</a:rPr>
              <a:t>...</a:t>
            </a:r>
          </a:p>
        </p:txBody>
      </p:sp>
      <p:sp>
        <p:nvSpPr>
          <p:cNvPr id="19476" name="Text Box 31"/>
          <p:cNvSpPr txBox="1">
            <a:spLocks noChangeArrowheads="1"/>
          </p:cNvSpPr>
          <p:nvPr/>
        </p:nvSpPr>
        <p:spPr bwMode="auto">
          <a:xfrm>
            <a:off x="5516563" y="5756275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0060</a:t>
            </a:r>
          </a:p>
        </p:txBody>
      </p:sp>
      <p:sp>
        <p:nvSpPr>
          <p:cNvPr id="19477" name="Text Box 32"/>
          <p:cNvSpPr txBox="1">
            <a:spLocks noChangeArrowheads="1"/>
          </p:cNvSpPr>
          <p:nvPr/>
        </p:nvSpPr>
        <p:spPr bwMode="auto">
          <a:xfrm>
            <a:off x="6735763" y="5756275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S</a:t>
            </a:r>
          </a:p>
        </p:txBody>
      </p:sp>
      <p:sp>
        <p:nvSpPr>
          <p:cNvPr id="19478" name="Text Box 33"/>
          <p:cNvSpPr txBox="1">
            <a:spLocks noChangeArrowheads="1"/>
          </p:cNvSpPr>
          <p:nvPr/>
        </p:nvSpPr>
        <p:spPr bwMode="auto">
          <a:xfrm>
            <a:off x="6964363" y="6208713"/>
            <a:ext cx="6111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</a:rPr>
              <a:t>...</a:t>
            </a:r>
          </a:p>
        </p:txBody>
      </p:sp>
      <p:sp>
        <p:nvSpPr>
          <p:cNvPr id="19479" name="Text Box 34"/>
          <p:cNvSpPr txBox="1">
            <a:spLocks noChangeArrowheads="1"/>
          </p:cNvSpPr>
          <p:nvPr/>
        </p:nvSpPr>
        <p:spPr bwMode="auto">
          <a:xfrm>
            <a:off x="334963" y="6137275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=((D))</a:t>
            </a:r>
          </a:p>
        </p:txBody>
      </p:sp>
      <p:sp>
        <p:nvSpPr>
          <p:cNvPr id="19480" name="Text Box 35"/>
          <p:cNvSpPr txBox="1">
            <a:spLocks noChangeArrowheads="1"/>
          </p:cNvSpPr>
          <p:nvPr/>
        </p:nvSpPr>
        <p:spPr bwMode="auto">
          <a:xfrm>
            <a:off x="6888163" y="4460875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 </a:t>
            </a:r>
            <a:r>
              <a:rPr lang="en-US" altLang="zh-CN" b="1">
                <a:solidFill>
                  <a:srgbClr val="FFBF09"/>
                </a:solidFill>
              </a:rPr>
              <a:t>M</a:t>
            </a:r>
          </a:p>
        </p:txBody>
      </p:sp>
      <p:sp>
        <p:nvSpPr>
          <p:cNvPr id="19481" name="Line 36"/>
          <p:cNvSpPr>
            <a:spLocks noChangeShapeType="1"/>
          </p:cNvSpPr>
          <p:nvPr/>
        </p:nvSpPr>
        <p:spPr bwMode="auto">
          <a:xfrm flipV="1">
            <a:off x="5421313" y="4699000"/>
            <a:ext cx="228600" cy="3810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Text Box 37"/>
          <p:cNvSpPr txBox="1">
            <a:spLocks noChangeArrowheads="1"/>
          </p:cNvSpPr>
          <p:nvPr/>
        </p:nvSpPr>
        <p:spPr bwMode="auto">
          <a:xfrm>
            <a:off x="6354763" y="369887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间址单元</a:t>
            </a:r>
          </a:p>
        </p:txBody>
      </p:sp>
      <p:sp>
        <p:nvSpPr>
          <p:cNvPr id="19483" name="Line 38"/>
          <p:cNvSpPr>
            <a:spLocks noChangeShapeType="1"/>
          </p:cNvSpPr>
          <p:nvPr/>
        </p:nvSpPr>
        <p:spPr bwMode="auto">
          <a:xfrm flipV="1">
            <a:off x="6659563" y="4079875"/>
            <a:ext cx="304800" cy="7620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Text Box 39"/>
          <p:cNvSpPr txBox="1">
            <a:spLocks noChangeArrowheads="1"/>
          </p:cNvSpPr>
          <p:nvPr/>
        </p:nvSpPr>
        <p:spPr bwMode="auto">
          <a:xfrm>
            <a:off x="5211763" y="430847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黑体" pitchFamily="49" charset="-122"/>
              </a:rPr>
              <a:t>地址指针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69988" y="814388"/>
            <a:ext cx="3505200" cy="533400"/>
            <a:chOff x="1872" y="2160"/>
            <a:chExt cx="2208" cy="336"/>
          </a:xfrm>
        </p:grpSpPr>
        <p:sp>
          <p:nvSpPr>
            <p:cNvPr id="20525" name="Text Box 3"/>
            <p:cNvSpPr txBox="1">
              <a:spLocks noChangeArrowheads="1"/>
            </p:cNvSpPr>
            <p:nvPr/>
          </p:nvSpPr>
          <p:spPr bwMode="auto">
            <a:xfrm>
              <a:off x="1872" y="2160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寄存器号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  </a:t>
              </a:r>
            </a:p>
          </p:txBody>
        </p:sp>
        <p:sp>
          <p:nvSpPr>
            <p:cNvPr id="20526" name="Line 4"/>
            <p:cNvSpPr>
              <a:spLocks noChangeShapeType="1"/>
            </p:cNvSpPr>
            <p:nvPr/>
          </p:nvSpPr>
          <p:spPr bwMode="auto">
            <a:xfrm>
              <a:off x="2880" y="2160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79388" y="128588"/>
            <a:ext cx="3887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寄存器间接寻址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55588" y="8143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328613" y="2079625"/>
            <a:ext cx="6473825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所占位数少；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可提供全字长地址码；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修改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内容比修改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内容快。</a:t>
            </a: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61938" y="5114925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20675" y="145415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=((R))</a:t>
            </a:r>
          </a:p>
        </p:txBody>
      </p:sp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255588" y="2963863"/>
            <a:ext cx="8382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指针不变(由指令指定)，指针内容可变，使同一指令可指向不同存储单元，以实现程序的循环、共享，并提供</a:t>
            </a: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转移地址</a:t>
            </a: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255588" y="4394200"/>
            <a:ext cx="287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accent1"/>
                </a:solidFill>
                <a:ea typeface="黑体" pitchFamily="49" charset="-122"/>
              </a:rPr>
              <a:t> 堆栈间接寻址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12838" y="5076825"/>
            <a:ext cx="3657600" cy="533400"/>
            <a:chOff x="1104" y="3216"/>
            <a:chExt cx="2304" cy="336"/>
          </a:xfrm>
        </p:grpSpPr>
        <p:sp>
          <p:nvSpPr>
            <p:cNvPr id="20523" name="Text Box 13"/>
            <p:cNvSpPr txBox="1">
              <a:spLocks noChangeArrowheads="1"/>
            </p:cNvSpPr>
            <p:nvPr/>
          </p:nvSpPr>
          <p:spPr bwMode="auto">
            <a:xfrm>
              <a:off x="1104" y="3216"/>
              <a:ext cx="230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</a:t>
              </a:r>
              <a:r>
                <a:rPr lang="zh-CN" altLang="en-US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堆栈指针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SP  </a:t>
              </a:r>
            </a:p>
          </p:txBody>
        </p:sp>
        <p:sp>
          <p:nvSpPr>
            <p:cNvPr id="20524" name="Line 14"/>
            <p:cNvSpPr>
              <a:spLocks noChangeShapeType="1"/>
            </p:cNvSpPr>
            <p:nvPr/>
          </p:nvSpPr>
          <p:spPr bwMode="auto">
            <a:xfrm>
              <a:off x="2112" y="321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1" name="Text Box 24"/>
          <p:cNvSpPr txBox="1">
            <a:spLocks noChangeArrowheads="1"/>
          </p:cNvSpPr>
          <p:nvPr/>
        </p:nvSpPr>
        <p:spPr bwMode="auto">
          <a:xfrm>
            <a:off x="320675" y="579755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S =((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en-US" altLang="zh-CN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))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4903788" y="-100013"/>
            <a:ext cx="3352800" cy="2405063"/>
            <a:chOff x="3408" y="48"/>
            <a:chExt cx="2112" cy="151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4512" y="336"/>
              <a:ext cx="1008" cy="1104"/>
              <a:chOff x="4464" y="3072"/>
              <a:chExt cx="1008" cy="1008"/>
            </a:xfrm>
          </p:grpSpPr>
          <p:sp>
            <p:nvSpPr>
              <p:cNvPr id="20519" name="Rectangle 27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008" cy="10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DFBF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0" name="Line 28"/>
              <p:cNvSpPr>
                <a:spLocks noChangeShapeType="1"/>
              </p:cNvSpPr>
              <p:nvPr/>
            </p:nvSpPr>
            <p:spPr bwMode="auto">
              <a:xfrm>
                <a:off x="4464" y="3648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1" name="Line 29"/>
              <p:cNvSpPr>
                <a:spLocks noChangeShapeType="1"/>
              </p:cNvSpPr>
              <p:nvPr/>
            </p:nvSpPr>
            <p:spPr bwMode="auto">
              <a:xfrm>
                <a:off x="4464" y="3888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22" name="Line 30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07" name="Text Box 32"/>
            <p:cNvSpPr txBox="1">
              <a:spLocks noChangeArrowheads="1"/>
            </p:cNvSpPr>
            <p:nvPr/>
          </p:nvSpPr>
          <p:spPr bwMode="auto">
            <a:xfrm>
              <a:off x="4800" y="48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 </a:t>
              </a:r>
              <a:r>
                <a:rPr lang="en-US" altLang="zh-CN" b="1">
                  <a:solidFill>
                    <a:srgbClr val="FFBF09"/>
                  </a:solidFill>
                </a:rPr>
                <a:t>M</a:t>
              </a:r>
            </a:p>
          </p:txBody>
        </p: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3408" y="384"/>
              <a:ext cx="960" cy="567"/>
              <a:chOff x="3408" y="384"/>
              <a:chExt cx="960" cy="567"/>
            </a:xfrm>
          </p:grpSpPr>
          <p:sp>
            <p:nvSpPr>
              <p:cNvPr id="20516" name="Text Box 31"/>
              <p:cNvSpPr txBox="1">
                <a:spLocks noChangeArrowheads="1"/>
              </p:cNvSpPr>
              <p:nvPr/>
            </p:nvSpPr>
            <p:spPr bwMode="auto">
              <a:xfrm>
                <a:off x="3408" y="384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R=02</a:t>
                </a:r>
              </a:p>
            </p:txBody>
          </p:sp>
          <p:sp>
            <p:nvSpPr>
              <p:cNvPr id="20517" name="Rectangle 34"/>
              <p:cNvSpPr>
                <a:spLocks noChangeArrowheads="1"/>
              </p:cNvSpPr>
              <p:nvPr/>
            </p:nvSpPr>
            <p:spPr bwMode="auto">
              <a:xfrm>
                <a:off x="3504" y="672"/>
                <a:ext cx="768" cy="240"/>
              </a:xfrm>
              <a:prstGeom prst="rect">
                <a:avLst/>
              </a:prstGeom>
              <a:solidFill>
                <a:srgbClr val="FFBF09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8" name="Text Box 35"/>
              <p:cNvSpPr txBox="1">
                <a:spLocks noChangeArrowheads="1"/>
              </p:cNvSpPr>
              <p:nvPr/>
            </p:nvSpPr>
            <p:spPr bwMode="auto">
              <a:xfrm>
                <a:off x="3600" y="624"/>
                <a:ext cx="76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3333FF"/>
                    </a:solidFill>
                    <a:latin typeface="黑体" pitchFamily="49" charset="-122"/>
                    <a:ea typeface="黑体" pitchFamily="49" charset="-122"/>
                  </a:rPr>
                  <a:t>0040</a:t>
                </a:r>
              </a:p>
            </p:txBody>
          </p:sp>
        </p:grpSp>
        <p:sp>
          <p:nvSpPr>
            <p:cNvPr id="20509" name="Text Box 36"/>
            <p:cNvSpPr txBox="1">
              <a:spLocks noChangeArrowheads="1"/>
            </p:cNvSpPr>
            <p:nvPr/>
          </p:nvSpPr>
          <p:spPr bwMode="auto">
            <a:xfrm>
              <a:off x="3888" y="912"/>
              <a:ext cx="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0040</a:t>
              </a:r>
            </a:p>
          </p:txBody>
        </p:sp>
        <p:sp>
          <p:nvSpPr>
            <p:cNvPr id="20510" name="Text Box 37"/>
            <p:cNvSpPr txBox="1">
              <a:spLocks noChangeArrowheads="1"/>
            </p:cNvSpPr>
            <p:nvPr/>
          </p:nvSpPr>
          <p:spPr bwMode="auto">
            <a:xfrm>
              <a:off x="4752" y="91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A350E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  <p:sp>
          <p:nvSpPr>
            <p:cNvPr id="20511" name="Text Box 38"/>
            <p:cNvSpPr txBox="1">
              <a:spLocks noChangeArrowheads="1"/>
            </p:cNvSpPr>
            <p:nvPr/>
          </p:nvSpPr>
          <p:spPr bwMode="auto">
            <a:xfrm>
              <a:off x="4848" y="432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DFBFB"/>
                  </a:solidFill>
                </a:rPr>
                <a:t>...</a:t>
              </a:r>
            </a:p>
          </p:txBody>
        </p:sp>
        <p:sp>
          <p:nvSpPr>
            <p:cNvPr id="20512" name="Text Box 39"/>
            <p:cNvSpPr txBox="1">
              <a:spLocks noChangeArrowheads="1"/>
            </p:cNvSpPr>
            <p:nvPr/>
          </p:nvSpPr>
          <p:spPr bwMode="auto">
            <a:xfrm>
              <a:off x="4848" y="720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DFBFB"/>
                  </a:solidFill>
                </a:rPr>
                <a:t>...</a:t>
              </a:r>
            </a:p>
          </p:txBody>
        </p:sp>
        <p:sp>
          <p:nvSpPr>
            <p:cNvPr id="20513" name="Text Box 40"/>
            <p:cNvSpPr txBox="1">
              <a:spLocks noChangeArrowheads="1"/>
            </p:cNvSpPr>
            <p:nvPr/>
          </p:nvSpPr>
          <p:spPr bwMode="auto">
            <a:xfrm>
              <a:off x="4848" y="1227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DFBFB"/>
                  </a:solidFill>
                </a:rPr>
                <a:t>...</a:t>
              </a:r>
            </a:p>
          </p:txBody>
        </p:sp>
        <p:sp>
          <p:nvSpPr>
            <p:cNvPr id="20514" name="Line 41"/>
            <p:cNvSpPr>
              <a:spLocks noChangeShapeType="1"/>
            </p:cNvSpPr>
            <p:nvPr/>
          </p:nvSpPr>
          <p:spPr bwMode="auto">
            <a:xfrm flipV="1">
              <a:off x="3552" y="384"/>
              <a:ext cx="192" cy="96"/>
            </a:xfrm>
            <a:prstGeom prst="line">
              <a:avLst/>
            </a:prstGeom>
            <a:noFill/>
            <a:ln w="28575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Text Box 42"/>
            <p:cNvSpPr txBox="1">
              <a:spLocks noChangeArrowheads="1"/>
            </p:cNvSpPr>
            <p:nvPr/>
          </p:nvSpPr>
          <p:spPr bwMode="auto">
            <a:xfrm>
              <a:off x="3456" y="14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49" charset="-122"/>
                </a:rPr>
                <a:t>地址指针</a:t>
              </a: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5056188" y="4319588"/>
            <a:ext cx="3048000" cy="2133600"/>
            <a:chOff x="3504" y="2784"/>
            <a:chExt cx="1920" cy="1344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4464" y="3072"/>
              <a:ext cx="960" cy="1056"/>
              <a:chOff x="4464" y="3072"/>
              <a:chExt cx="1008" cy="1008"/>
            </a:xfrm>
          </p:grpSpPr>
          <p:sp>
            <p:nvSpPr>
              <p:cNvPr id="20502" name="Rectangle 16"/>
              <p:cNvSpPr>
                <a:spLocks noChangeArrowheads="1"/>
              </p:cNvSpPr>
              <p:nvPr/>
            </p:nvSpPr>
            <p:spPr bwMode="auto">
              <a:xfrm>
                <a:off x="4464" y="3072"/>
                <a:ext cx="1008" cy="100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3" name="Line 17"/>
              <p:cNvSpPr>
                <a:spLocks noChangeShapeType="1"/>
              </p:cNvSpPr>
              <p:nvPr/>
            </p:nvSpPr>
            <p:spPr bwMode="auto">
              <a:xfrm>
                <a:off x="4464" y="364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4" name="Line 18"/>
              <p:cNvSpPr>
                <a:spLocks noChangeShapeType="1"/>
              </p:cNvSpPr>
              <p:nvPr/>
            </p:nvSpPr>
            <p:spPr bwMode="auto">
              <a:xfrm>
                <a:off x="4464" y="3888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5" name="Line 19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5" name="Text Box 20"/>
            <p:cNvSpPr txBox="1">
              <a:spLocks noChangeArrowheads="1"/>
            </p:cNvSpPr>
            <p:nvPr/>
          </p:nvSpPr>
          <p:spPr bwMode="auto">
            <a:xfrm>
              <a:off x="3504" y="2976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SP</a:t>
              </a:r>
            </a:p>
          </p:txBody>
        </p:sp>
        <p:sp>
          <p:nvSpPr>
            <p:cNvPr id="20496" name="Text Box 22"/>
            <p:cNvSpPr txBox="1">
              <a:spLocks noChangeArrowheads="1"/>
            </p:cNvSpPr>
            <p:nvPr/>
          </p:nvSpPr>
          <p:spPr bwMode="auto">
            <a:xfrm>
              <a:off x="4560" y="363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  <p:sp>
          <p:nvSpPr>
            <p:cNvPr id="20497" name="Text Box 25"/>
            <p:cNvSpPr txBox="1">
              <a:spLocks noChangeArrowheads="1"/>
            </p:cNvSpPr>
            <p:nvPr/>
          </p:nvSpPr>
          <p:spPr bwMode="auto">
            <a:xfrm>
              <a:off x="4752" y="2784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 </a:t>
              </a:r>
              <a:r>
                <a:rPr lang="en-US" altLang="zh-CN" b="1">
                  <a:solidFill>
                    <a:srgbClr val="FFBF09"/>
                  </a:solidFill>
                </a:rPr>
                <a:t>M</a:t>
              </a:r>
            </a:p>
          </p:txBody>
        </p:sp>
        <p:sp>
          <p:nvSpPr>
            <p:cNvPr id="20498" name="Rectangle 44"/>
            <p:cNvSpPr>
              <a:spLocks noChangeArrowheads="1"/>
            </p:cNvSpPr>
            <p:nvPr/>
          </p:nvSpPr>
          <p:spPr bwMode="auto">
            <a:xfrm>
              <a:off x="3552" y="3264"/>
              <a:ext cx="768" cy="240"/>
            </a:xfrm>
            <a:prstGeom prst="rect">
              <a:avLst/>
            </a:prstGeom>
            <a:solidFill>
              <a:schemeClr val="tx2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3333FF"/>
                  </a:solidFill>
                  <a:latin typeface="黑体" pitchFamily="49" charset="-122"/>
                  <a:ea typeface="黑体" pitchFamily="49" charset="-122"/>
                </a:rPr>
                <a:t>0070</a:t>
              </a:r>
            </a:p>
          </p:txBody>
        </p:sp>
        <p:sp>
          <p:nvSpPr>
            <p:cNvPr id="20499" name="Text Box 47"/>
            <p:cNvSpPr txBox="1">
              <a:spLocks noChangeArrowheads="1"/>
            </p:cNvSpPr>
            <p:nvPr/>
          </p:nvSpPr>
          <p:spPr bwMode="auto">
            <a:xfrm>
              <a:off x="3888" y="3504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栈顶</a:t>
              </a:r>
            </a:p>
          </p:txBody>
        </p:sp>
        <p:sp>
          <p:nvSpPr>
            <p:cNvPr id="20500" name="Line 48"/>
            <p:cNvSpPr>
              <a:spLocks noChangeShapeType="1"/>
            </p:cNvSpPr>
            <p:nvPr/>
          </p:nvSpPr>
          <p:spPr bwMode="auto">
            <a:xfrm>
              <a:off x="3888" y="3504"/>
              <a:ext cx="0" cy="288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49"/>
            <p:cNvSpPr>
              <a:spLocks noChangeShapeType="1"/>
            </p:cNvSpPr>
            <p:nvPr/>
          </p:nvSpPr>
          <p:spPr bwMode="auto">
            <a:xfrm>
              <a:off x="3888" y="3792"/>
              <a:ext cx="576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28600" y="276225"/>
            <a:ext cx="6280150" cy="17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Aft>
                <a:spcPct val="20000"/>
              </a:spcAft>
            </a:pPr>
            <a:r>
              <a:rPr kumimoji="0" lang="zh-CN" altLang="en-US" sz="36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2.寄存器组</a:t>
            </a:r>
          </a:p>
          <a:p>
            <a:pPr eaLnBrk="0" hangingPunct="0"/>
            <a:r>
              <a:rPr kumimoji="0" lang="zh-CN" altLang="en-US" sz="3200" b="1">
                <a:solidFill>
                  <a:srgbClr val="FDFBFB"/>
                </a:solidFill>
              </a:rPr>
              <a:t>任务：</a:t>
            </a:r>
            <a:r>
              <a:rPr kumimoji="0" lang="zh-CN" altLang="en-US" sz="3200" b="1">
                <a:solidFill>
                  <a:srgbClr val="FDFBFB"/>
                </a:solidFill>
                <a:ea typeface="仿宋_GB2312" pitchFamily="49" charset="-122"/>
              </a:rPr>
              <a:t>暂存控制信息和数据信息。</a:t>
            </a:r>
          </a:p>
          <a:p>
            <a:pPr eaLnBrk="0" hangingPunct="0"/>
            <a:r>
              <a:rPr kumimoji="0" lang="zh-CN" altLang="en-US" sz="3200" b="1">
                <a:solidFill>
                  <a:srgbClr val="FDFBFB"/>
                </a:solidFill>
              </a:rPr>
              <a:t>基本类型如下：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2209800"/>
            <a:ext cx="9144000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（1）通用寄存器组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可由</a:t>
            </a:r>
            <a:r>
              <a:rPr kumimoji="0" lang="en-US" altLang="zh-CN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通过程序访问，在指令中可为这组寄存器分配各自的编号，可编程访问指定编号的寄存器。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    作用：提供操作数、存放运算结果，提供地址指针、基址、变址、计数器等。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    早期：</a:t>
            </a:r>
            <a:r>
              <a:rPr kumimoji="0" lang="en-US" altLang="zh-CN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D</a:t>
            </a: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触发器；现在：中规模集成度</a:t>
            </a:r>
            <a:r>
              <a:rPr kumimoji="0" lang="en-US" altLang="zh-CN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RAM</a:t>
            </a:r>
            <a:r>
              <a:rPr kumimoji="0" lang="zh-CN" altLang="en-US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构成寄存器组，一个单元作一个寄存器，有单口和双口之分。</a:t>
            </a:r>
            <a:r>
              <a:rPr kumimoji="0" lang="zh-CN" altLang="en-US" sz="3200" b="1">
                <a:solidFill>
                  <a:srgbClr val="FDFBFB"/>
                </a:solidFill>
              </a:rPr>
              <a:t>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323850" y="2924175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既可出现在</a:t>
            </a: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指令中，也可隐含约定。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-36513" y="3570288"/>
            <a:ext cx="701040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（4）变址、基址寻址及其变化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334000" y="0"/>
            <a:ext cx="3581400" cy="2238375"/>
            <a:chOff x="3360" y="96"/>
            <a:chExt cx="2256" cy="141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3360" y="480"/>
              <a:ext cx="960" cy="438"/>
              <a:chOff x="3360" y="480"/>
              <a:chExt cx="960" cy="438"/>
            </a:xfrm>
          </p:grpSpPr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3360" y="591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accent1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21536" name="Text Box 8"/>
              <p:cNvSpPr txBox="1">
                <a:spLocks noChangeArrowheads="1"/>
              </p:cNvSpPr>
              <p:nvPr/>
            </p:nvSpPr>
            <p:spPr bwMode="auto">
              <a:xfrm>
                <a:off x="3648" y="480"/>
                <a:ext cx="67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栈顶</a:t>
                </a:r>
              </a:p>
            </p:txBody>
          </p:sp>
          <p:sp>
            <p:nvSpPr>
              <p:cNvPr id="21537" name="Line 9"/>
              <p:cNvSpPr>
                <a:spLocks noChangeShapeType="1"/>
              </p:cNvSpPr>
              <p:nvPr/>
            </p:nvSpPr>
            <p:spPr bwMode="auto">
              <a:xfrm>
                <a:off x="3648" y="812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23" name="Rectangle 13"/>
            <p:cNvSpPr>
              <a:spLocks noChangeArrowheads="1"/>
            </p:cNvSpPr>
            <p:nvPr/>
          </p:nvSpPr>
          <p:spPr bwMode="auto">
            <a:xfrm>
              <a:off x="4224" y="384"/>
              <a:ext cx="1008" cy="1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4224" y="897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15"/>
            <p:cNvSpPr>
              <a:spLocks noChangeShapeType="1"/>
            </p:cNvSpPr>
            <p:nvPr/>
          </p:nvSpPr>
          <p:spPr bwMode="auto">
            <a:xfrm>
              <a:off x="4224" y="114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16"/>
            <p:cNvSpPr>
              <a:spLocks noChangeShapeType="1"/>
            </p:cNvSpPr>
            <p:nvPr/>
          </p:nvSpPr>
          <p:spPr bwMode="auto">
            <a:xfrm>
              <a:off x="4224" y="63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Text Box 17"/>
            <p:cNvSpPr txBox="1">
              <a:spLocks noChangeArrowheads="1"/>
            </p:cNvSpPr>
            <p:nvPr/>
          </p:nvSpPr>
          <p:spPr bwMode="auto">
            <a:xfrm>
              <a:off x="4560" y="9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</a:rPr>
                <a:t> </a:t>
              </a:r>
              <a:r>
                <a:rPr lang="en-US" altLang="zh-CN" b="1">
                  <a:solidFill>
                    <a:srgbClr val="FFBF09"/>
                  </a:solidFill>
                </a:rPr>
                <a:t>M</a:t>
              </a:r>
            </a:p>
          </p:txBody>
        </p:sp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4503" y="597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A350E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S</a:t>
              </a:r>
            </a:p>
          </p:txBody>
        </p:sp>
        <p:sp>
          <p:nvSpPr>
            <p:cNvPr id="21529" name="Text Box 19"/>
            <p:cNvSpPr txBox="1">
              <a:spLocks noChangeArrowheads="1"/>
            </p:cNvSpPr>
            <p:nvPr/>
          </p:nvSpPr>
          <p:spPr bwMode="auto">
            <a:xfrm>
              <a:off x="4608" y="432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..</a:t>
              </a:r>
              <a:r>
                <a:rPr lang="zh-CN" altLang="en-US" sz="2800" b="1">
                  <a:solidFill>
                    <a:srgbClr val="4F20FA"/>
                  </a:solidFill>
                </a:rPr>
                <a:t>.</a:t>
              </a:r>
            </a:p>
          </p:txBody>
        </p:sp>
        <p:sp>
          <p:nvSpPr>
            <p:cNvPr id="21530" name="Text Box 20"/>
            <p:cNvSpPr txBox="1">
              <a:spLocks noChangeArrowheads="1"/>
            </p:cNvSpPr>
            <p:nvPr/>
          </p:nvSpPr>
          <p:spPr bwMode="auto">
            <a:xfrm>
              <a:off x="4608" y="915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</a:rPr>
                <a:t>...</a:t>
              </a:r>
            </a:p>
          </p:txBody>
        </p:sp>
        <p:sp>
          <p:nvSpPr>
            <p:cNvPr id="21531" name="Text Box 21"/>
            <p:cNvSpPr txBox="1">
              <a:spLocks noChangeArrowheads="1"/>
            </p:cNvSpPr>
            <p:nvPr/>
          </p:nvSpPr>
          <p:spPr bwMode="auto">
            <a:xfrm>
              <a:off x="4608" y="1170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</a:rPr>
                <a:t>...</a:t>
              </a:r>
            </a:p>
          </p:txBody>
        </p:sp>
        <p:sp>
          <p:nvSpPr>
            <p:cNvPr id="21532" name="Text Box 22"/>
            <p:cNvSpPr txBox="1">
              <a:spLocks noChangeArrowheads="1"/>
            </p:cNvSpPr>
            <p:nvPr/>
          </p:nvSpPr>
          <p:spPr bwMode="auto">
            <a:xfrm>
              <a:off x="5232" y="28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低</a:t>
              </a:r>
            </a:p>
          </p:txBody>
        </p:sp>
        <p:sp>
          <p:nvSpPr>
            <p:cNvPr id="21533" name="Text Box 23"/>
            <p:cNvSpPr txBox="1">
              <a:spLocks noChangeArrowheads="1"/>
            </p:cNvSpPr>
            <p:nvPr/>
          </p:nvSpPr>
          <p:spPr bwMode="auto">
            <a:xfrm>
              <a:off x="5232" y="12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高</a:t>
              </a:r>
            </a:p>
          </p:txBody>
        </p:sp>
        <p:sp>
          <p:nvSpPr>
            <p:cNvPr id="21534" name="Line 24"/>
            <p:cNvSpPr>
              <a:spLocks noChangeShapeType="1"/>
            </p:cNvSpPr>
            <p:nvPr/>
          </p:nvSpPr>
          <p:spPr bwMode="auto">
            <a:xfrm>
              <a:off x="5376" y="576"/>
              <a:ext cx="0" cy="62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509" name="AutoShape 25"/>
          <p:cNvSpPr>
            <a:spLocks/>
          </p:cNvSpPr>
          <p:nvPr/>
        </p:nvSpPr>
        <p:spPr bwMode="auto">
          <a:xfrm>
            <a:off x="323850" y="1214438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26"/>
          <p:cNvSpPr txBox="1">
            <a:spLocks noChangeArrowheads="1"/>
          </p:cNvSpPr>
          <p:nvPr/>
        </p:nvSpPr>
        <p:spPr bwMode="auto">
          <a:xfrm>
            <a:off x="323850" y="304800"/>
            <a:ext cx="466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如堆栈向上生成</a:t>
            </a:r>
          </a:p>
        </p:txBody>
      </p:sp>
      <p:sp>
        <p:nvSpPr>
          <p:cNvPr id="21511" name="Text Box 27"/>
          <p:cNvSpPr txBox="1">
            <a:spLocks noChangeArrowheads="1"/>
          </p:cNvSpPr>
          <p:nvPr/>
        </p:nvSpPr>
        <p:spPr bwMode="auto">
          <a:xfrm>
            <a:off x="400050" y="100012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压栈：</a:t>
            </a:r>
          </a:p>
        </p:txBody>
      </p:sp>
      <p:sp>
        <p:nvSpPr>
          <p:cNvPr id="21512" name="Text Box 28"/>
          <p:cNvSpPr txBox="1">
            <a:spLocks noChangeArrowheads="1"/>
          </p:cNvSpPr>
          <p:nvPr/>
        </p:nvSpPr>
        <p:spPr bwMode="auto">
          <a:xfrm>
            <a:off x="1403350" y="1182688"/>
            <a:ext cx="3657600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自动减1，再存数。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-(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SP)，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自减型间址。</a:t>
            </a:r>
          </a:p>
        </p:txBody>
      </p:sp>
      <p:sp>
        <p:nvSpPr>
          <p:cNvPr id="21513" name="Text Box 29"/>
          <p:cNvSpPr txBox="1">
            <a:spLocks noChangeArrowheads="1"/>
          </p:cNvSpPr>
          <p:nvPr/>
        </p:nvSpPr>
        <p:spPr bwMode="auto">
          <a:xfrm>
            <a:off x="1389063" y="2089150"/>
            <a:ext cx="45720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先取数，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再自动加1。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SP)+，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自增型间址。</a:t>
            </a:r>
            <a:endParaRPr lang="zh-CN" altLang="en-US" sz="2800" b="1">
              <a:solidFill>
                <a:srgbClr val="FFBF09"/>
              </a:solidFill>
              <a:ea typeface="黑体" pitchFamily="49" charset="-122"/>
            </a:endParaRPr>
          </a:p>
        </p:txBody>
      </p:sp>
      <p:sp>
        <p:nvSpPr>
          <p:cNvPr id="21514" name="Text Box 30"/>
          <p:cNvSpPr txBox="1">
            <a:spLocks noChangeArrowheads="1"/>
          </p:cNvSpPr>
          <p:nvPr/>
        </p:nvSpPr>
        <p:spPr bwMode="auto">
          <a:xfrm>
            <a:off x="400050" y="19002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出栈：</a:t>
            </a:r>
          </a:p>
        </p:txBody>
      </p:sp>
      <p:sp>
        <p:nvSpPr>
          <p:cNvPr id="21515" name="Text Box 31"/>
          <p:cNvSpPr txBox="1">
            <a:spLocks noChangeArrowheads="1"/>
          </p:cNvSpPr>
          <p:nvPr/>
        </p:nvSpPr>
        <p:spPr bwMode="auto">
          <a:xfrm>
            <a:off x="250825" y="4859338"/>
            <a:ext cx="87137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指令给出一个寄存器号和一个地址量，寄存器内容与地址量之和为有效地址。</a:t>
            </a:r>
          </a:p>
        </p:txBody>
      </p:sp>
      <p:sp>
        <p:nvSpPr>
          <p:cNvPr id="21516" name="Text Box 38"/>
          <p:cNvSpPr txBox="1">
            <a:spLocks noChangeArrowheads="1"/>
          </p:cNvSpPr>
          <p:nvPr/>
        </p:nvSpPr>
        <p:spPr bwMode="auto">
          <a:xfrm>
            <a:off x="290513" y="60150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1517" name="Text Box 39"/>
          <p:cNvSpPr txBox="1">
            <a:spLocks noChangeArrowheads="1"/>
          </p:cNvSpPr>
          <p:nvPr/>
        </p:nvSpPr>
        <p:spPr bwMode="auto">
          <a:xfrm>
            <a:off x="179388" y="4278313"/>
            <a:ext cx="2081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 变址寻址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419225" y="6021388"/>
            <a:ext cx="3657600" cy="533400"/>
            <a:chOff x="1248" y="3792"/>
            <a:chExt cx="2304" cy="336"/>
          </a:xfrm>
        </p:grpSpPr>
        <p:sp>
          <p:nvSpPr>
            <p:cNvPr id="21519" name="Text Box 43"/>
            <p:cNvSpPr txBox="1">
              <a:spLocks noChangeArrowheads="1"/>
            </p:cNvSpPr>
            <p:nvPr/>
          </p:nvSpPr>
          <p:spPr bwMode="auto">
            <a:xfrm>
              <a:off x="1248" y="3792"/>
              <a:ext cx="230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 baseline="-2500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1520" name="Line 44"/>
            <p:cNvSpPr>
              <a:spLocks noChangeShapeType="1"/>
            </p:cNvSpPr>
            <p:nvPr/>
          </p:nvSpPr>
          <p:spPr bwMode="auto">
            <a:xfrm>
              <a:off x="2256" y="3792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45"/>
            <p:cNvSpPr>
              <a:spLocks noChangeShapeType="1"/>
            </p:cNvSpPr>
            <p:nvPr/>
          </p:nvSpPr>
          <p:spPr bwMode="auto">
            <a:xfrm>
              <a:off x="2880" y="3792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3850" y="5516563"/>
            <a:ext cx="84248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的位数有限，若不能提供全字长地址码，会使访存空间受到限制</a:t>
            </a: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541588" y="102235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变址寄存器号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3213" y="27432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例. 用变址方式访问一组连续区间内的数组元素。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31788" y="163195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(R</a:t>
            </a:r>
            <a:r>
              <a:rPr lang="en-US" altLang="zh-CN" sz="2800" b="1" baseline="-25000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+ 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323850" y="3284538"/>
            <a:ext cx="55435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FFBF09"/>
                </a:solidFill>
                <a:ea typeface="黑体" pitchFamily="49" charset="-122"/>
              </a:rPr>
              <a:t>D</a:t>
            </a: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为存储区首地址；</a:t>
            </a:r>
            <a:endParaRPr lang="zh-CN" altLang="zh-CN" sz="2800" b="1">
              <a:solidFill>
                <a:srgbClr val="FFBF09"/>
              </a:solidFill>
              <a:ea typeface="黑体" pitchFamily="49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为所访单元距离首址的长度；</a:t>
            </a:r>
          </a:p>
          <a:p>
            <a:pPr>
              <a:spcBef>
                <a:spcPct val="10000"/>
              </a:spcBef>
            </a:pP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初值为0，每访问一个单元，(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)+1。</a:t>
            </a:r>
            <a:endParaRPr lang="en-US" altLang="zh-CN" sz="2800" b="1">
              <a:solidFill>
                <a:srgbClr val="FFBF09"/>
              </a:solidFill>
              <a:ea typeface="黑体" pitchFamily="49" charset="-122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79400" y="260350"/>
            <a:ext cx="4724400" cy="533400"/>
            <a:chOff x="576" y="192"/>
            <a:chExt cx="2976" cy="336"/>
          </a:xfrm>
        </p:grpSpPr>
        <p:sp>
          <p:nvSpPr>
            <p:cNvPr id="22560" name="Text Box 9"/>
            <p:cNvSpPr txBox="1">
              <a:spLocks noChangeArrowheads="1"/>
            </p:cNvSpPr>
            <p:nvPr/>
          </p:nvSpPr>
          <p:spPr bwMode="auto">
            <a:xfrm>
              <a:off x="576" y="192"/>
              <a:ext cx="672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格式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48" y="192"/>
              <a:ext cx="2304" cy="336"/>
              <a:chOff x="1248" y="3792"/>
              <a:chExt cx="2304" cy="336"/>
            </a:xfrm>
          </p:grpSpPr>
          <p:sp>
            <p:nvSpPr>
              <p:cNvPr id="22562" name="Text Box 11"/>
              <p:cNvSpPr txBox="1">
                <a:spLocks noChangeArrowheads="1"/>
              </p:cNvSpPr>
              <p:nvPr/>
            </p:nvSpPr>
            <p:spPr bwMode="auto">
              <a:xfrm>
                <a:off x="1248" y="3792"/>
                <a:ext cx="2304" cy="3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DFBFB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folHlink"/>
                    </a:solidFill>
                    <a:ea typeface="黑体" pitchFamily="49" charset="-122"/>
                  </a:rPr>
                  <a:t>操作码</a:t>
                </a:r>
                <a:r>
                  <a:rPr lang="en-US" altLang="zh-CN" sz="2800" b="1">
                    <a:solidFill>
                      <a:schemeClr val="folHlink"/>
                    </a:solidFill>
                    <a:latin typeface="宋体" pitchFamily="2" charset="-122"/>
                    <a:ea typeface="黑体" pitchFamily="49" charset="-122"/>
                  </a:rPr>
                  <a:t>OP  </a:t>
                </a: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en-US" altLang="zh-CN" b="1" baseline="-25000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X</a:t>
                </a:r>
                <a:r>
                  <a:rPr lang="en-US" altLang="zh-CN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     </a:t>
                </a:r>
                <a:r>
                  <a:rPr lang="en-US" altLang="zh-CN" sz="28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D</a:t>
                </a:r>
                <a:r>
                  <a:rPr lang="en-US" altLang="zh-CN" sz="2800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  </a:t>
                </a:r>
              </a:p>
            </p:txBody>
          </p:sp>
          <p:sp>
            <p:nvSpPr>
              <p:cNvPr id="22563" name="Line 12"/>
              <p:cNvSpPr>
                <a:spLocks noChangeShapeType="1"/>
              </p:cNvSpPr>
              <p:nvPr/>
            </p:nvSpPr>
            <p:spPr bwMode="auto">
              <a:xfrm>
                <a:off x="2256" y="37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4" name="Line 13"/>
              <p:cNvSpPr>
                <a:spLocks noChangeShapeType="1"/>
              </p:cNvSpPr>
              <p:nvPr/>
            </p:nvSpPr>
            <p:spPr bwMode="auto">
              <a:xfrm>
                <a:off x="2880" y="37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536" name="Line 14"/>
          <p:cNvSpPr>
            <a:spLocks noChangeShapeType="1"/>
          </p:cNvSpPr>
          <p:nvPr/>
        </p:nvSpPr>
        <p:spPr bwMode="auto">
          <a:xfrm>
            <a:off x="3303588" y="869950"/>
            <a:ext cx="2286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Line 15"/>
          <p:cNvSpPr>
            <a:spLocks noChangeShapeType="1"/>
          </p:cNvSpPr>
          <p:nvPr/>
        </p:nvSpPr>
        <p:spPr bwMode="auto">
          <a:xfrm>
            <a:off x="4370388" y="869950"/>
            <a:ext cx="11430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16"/>
          <p:cNvSpPr>
            <a:spLocks noChangeShapeType="1"/>
          </p:cNvSpPr>
          <p:nvPr/>
        </p:nvSpPr>
        <p:spPr bwMode="auto">
          <a:xfrm>
            <a:off x="1703388" y="2012950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Text Box 17"/>
          <p:cNvSpPr txBox="1">
            <a:spLocks noChangeArrowheads="1"/>
          </p:cNvSpPr>
          <p:nvPr/>
        </p:nvSpPr>
        <p:spPr bwMode="auto">
          <a:xfrm>
            <a:off x="4827588" y="10223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形式地址</a:t>
            </a:r>
          </a:p>
        </p:txBody>
      </p:sp>
      <p:sp>
        <p:nvSpPr>
          <p:cNvPr id="22540" name="Text Box 18"/>
          <p:cNvSpPr txBox="1">
            <a:spLocks noChangeArrowheads="1"/>
          </p:cNvSpPr>
          <p:nvPr/>
        </p:nvSpPr>
        <p:spPr bwMode="auto">
          <a:xfrm>
            <a:off x="1398588" y="21653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修改量</a:t>
            </a:r>
          </a:p>
        </p:txBody>
      </p:sp>
      <p:sp>
        <p:nvSpPr>
          <p:cNvPr id="22541" name="Line 19"/>
          <p:cNvSpPr>
            <a:spLocks noChangeShapeType="1"/>
          </p:cNvSpPr>
          <p:nvPr/>
        </p:nvSpPr>
        <p:spPr bwMode="auto">
          <a:xfrm>
            <a:off x="2541588" y="201295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Text Box 20"/>
          <p:cNvSpPr txBox="1">
            <a:spLocks noChangeArrowheads="1"/>
          </p:cNvSpPr>
          <p:nvPr/>
        </p:nvSpPr>
        <p:spPr bwMode="auto">
          <a:xfrm>
            <a:off x="2770188" y="217963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基准地址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670550" y="3429000"/>
            <a:ext cx="3581400" cy="1752600"/>
            <a:chOff x="3264" y="2160"/>
            <a:chExt cx="2256" cy="1104"/>
          </a:xfrm>
        </p:grpSpPr>
        <p:sp>
          <p:nvSpPr>
            <p:cNvPr id="22544" name="Text Box 6"/>
            <p:cNvSpPr txBox="1">
              <a:spLocks noChangeArrowheads="1"/>
            </p:cNvSpPr>
            <p:nvPr/>
          </p:nvSpPr>
          <p:spPr bwMode="auto">
            <a:xfrm>
              <a:off x="3264" y="2256"/>
              <a:ext cx="96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D=</a:t>
              </a:r>
              <a:r>
                <a:rPr lang="zh-CN" altLang="en-US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首址</a:t>
              </a:r>
              <a:endParaRPr lang="zh-CN" altLang="en-US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45" name="Text Box 22"/>
            <p:cNvSpPr txBox="1">
              <a:spLocks noChangeArrowheads="1"/>
            </p:cNvSpPr>
            <p:nvPr/>
          </p:nvSpPr>
          <p:spPr bwMode="auto">
            <a:xfrm>
              <a:off x="5040" y="29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n-1</a:t>
              </a:r>
            </a:p>
          </p:txBody>
        </p:sp>
        <p:sp>
          <p:nvSpPr>
            <p:cNvPr id="22546" name="Rectangle 23"/>
            <p:cNvSpPr>
              <a:spLocks noChangeArrowheads="1"/>
            </p:cNvSpPr>
            <p:nvPr/>
          </p:nvSpPr>
          <p:spPr bwMode="auto">
            <a:xfrm>
              <a:off x="4032" y="2208"/>
              <a:ext cx="1008" cy="10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24"/>
            <p:cNvSpPr>
              <a:spLocks noChangeShapeType="1"/>
            </p:cNvSpPr>
            <p:nvPr/>
          </p:nvSpPr>
          <p:spPr bwMode="auto">
            <a:xfrm>
              <a:off x="4032" y="302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4032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Text Box 26"/>
            <p:cNvSpPr txBox="1">
              <a:spLocks noChangeArrowheads="1"/>
            </p:cNvSpPr>
            <p:nvPr/>
          </p:nvSpPr>
          <p:spPr bwMode="auto">
            <a:xfrm>
              <a:off x="4455" y="2832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2550" name="Text Box 27"/>
            <p:cNvSpPr txBox="1">
              <a:spLocks noChangeArrowheads="1"/>
            </p:cNvSpPr>
            <p:nvPr/>
          </p:nvSpPr>
          <p:spPr bwMode="auto">
            <a:xfrm>
              <a:off x="5040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>
              <a:off x="4032" y="264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4032" y="2832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Text Box 30"/>
            <p:cNvSpPr txBox="1">
              <a:spLocks noChangeArrowheads="1"/>
            </p:cNvSpPr>
            <p:nvPr/>
          </p:nvSpPr>
          <p:spPr bwMode="auto">
            <a:xfrm>
              <a:off x="5040" y="235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2554" name="Text Box 31"/>
            <p:cNvSpPr txBox="1">
              <a:spLocks noChangeArrowheads="1"/>
            </p:cNvSpPr>
            <p:nvPr/>
          </p:nvSpPr>
          <p:spPr bwMode="auto">
            <a:xfrm>
              <a:off x="5040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22555" name="Text Box 32"/>
            <p:cNvSpPr txBox="1">
              <a:spLocks noChangeArrowheads="1"/>
            </p:cNvSpPr>
            <p:nvPr/>
          </p:nvSpPr>
          <p:spPr bwMode="auto">
            <a:xfrm>
              <a:off x="5040" y="2832"/>
              <a:ext cx="38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</a:rPr>
                <a:t>...</a:t>
              </a:r>
            </a:p>
          </p:txBody>
        </p:sp>
        <p:sp>
          <p:nvSpPr>
            <p:cNvPr id="22556" name="Text Box 33"/>
            <p:cNvSpPr txBox="1">
              <a:spLocks noChangeArrowheads="1"/>
            </p:cNvSpPr>
            <p:nvPr/>
          </p:nvSpPr>
          <p:spPr bwMode="auto">
            <a:xfrm>
              <a:off x="3264" y="2448"/>
              <a:ext cx="67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D+1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57" name="Text Box 34"/>
            <p:cNvSpPr txBox="1">
              <a:spLocks noChangeArrowheads="1"/>
            </p:cNvSpPr>
            <p:nvPr/>
          </p:nvSpPr>
          <p:spPr bwMode="auto">
            <a:xfrm>
              <a:off x="3264" y="2640"/>
              <a:ext cx="67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D+2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58" name="Text Box 35"/>
            <p:cNvSpPr txBox="1">
              <a:spLocks noChangeArrowheads="1"/>
            </p:cNvSpPr>
            <p:nvPr/>
          </p:nvSpPr>
          <p:spPr bwMode="auto">
            <a:xfrm>
              <a:off x="3264" y="3024"/>
              <a:ext cx="76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D+n-1</a:t>
              </a:r>
              <a:endParaRPr lang="en-US" altLang="zh-CN" sz="2800" b="1">
                <a:solidFill>
                  <a:schemeClr val="folHlink"/>
                </a:solidFill>
                <a:ea typeface="黑体" pitchFamily="49" charset="-122"/>
              </a:endParaRPr>
            </a:p>
          </p:txBody>
        </p:sp>
        <p:sp>
          <p:nvSpPr>
            <p:cNvPr id="22559" name="Text Box 36"/>
            <p:cNvSpPr txBox="1">
              <a:spLocks noChangeArrowheads="1"/>
            </p:cNvSpPr>
            <p:nvPr/>
          </p:nvSpPr>
          <p:spPr bwMode="auto">
            <a:xfrm>
              <a:off x="3360" y="2784"/>
              <a:ext cx="385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</a:rPr>
                <a:t> </a:t>
              </a:r>
              <a:r>
                <a:rPr lang="zh-CN" altLang="en-US" sz="2800" b="1">
                  <a:solidFill>
                    <a:schemeClr val="folHlink"/>
                  </a:solidFill>
                </a:rPr>
                <a:t>...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14400" y="1828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288" y="4311650"/>
            <a:ext cx="5319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（</a:t>
            </a:r>
            <a:r>
              <a:rPr lang="en-US" altLang="zh-CN" sz="2800" b="1">
                <a:ea typeface="黑体" pitchFamily="49" charset="-122"/>
              </a:rPr>
              <a:t>D</a:t>
            </a:r>
            <a:r>
              <a:rPr lang="zh-CN" altLang="en-US" sz="2800" b="1">
                <a:ea typeface="黑体" pitchFamily="49" charset="-122"/>
              </a:rPr>
              <a:t>的位数只需覆盖一个较小的存储区间）</a:t>
            </a:r>
            <a:endParaRPr lang="zh-CN" altLang="en-US" sz="2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23850" y="57150"/>
            <a:ext cx="2087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 基址寻址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438400" y="259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基址寄存器号</a:t>
            </a:r>
          </a:p>
        </p:txBody>
      </p:sp>
      <p:sp>
        <p:nvSpPr>
          <p:cNvPr id="23558" name="Text Box 9"/>
          <p:cNvSpPr txBox="1">
            <a:spLocks noChangeArrowheads="1"/>
          </p:cNvSpPr>
          <p:nvPr/>
        </p:nvSpPr>
        <p:spPr bwMode="auto">
          <a:xfrm>
            <a:off x="5715000" y="311943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 4</a:t>
            </a:r>
            <a:r>
              <a:rPr lang="en-US" altLang="zh-CN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K</a:t>
            </a:r>
          </a:p>
        </p:txBody>
      </p: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315913" y="549275"/>
            <a:ext cx="86487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DFBFB"/>
                </a:solidFill>
                <a:ea typeface="黑体" pitchFamily="49" charset="-122"/>
              </a:rPr>
              <a:t>指令给出一个寄存器号和一个地址量，寄存器内容与地址量之和为有效地址。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5000" y="1828800"/>
            <a:ext cx="3657600" cy="533400"/>
            <a:chOff x="1248" y="3792"/>
            <a:chExt cx="2304" cy="336"/>
          </a:xfrm>
        </p:grpSpPr>
        <p:sp>
          <p:nvSpPr>
            <p:cNvPr id="23595" name="Text Box 12"/>
            <p:cNvSpPr txBox="1">
              <a:spLocks noChangeArrowheads="1"/>
            </p:cNvSpPr>
            <p:nvPr/>
          </p:nvSpPr>
          <p:spPr bwMode="auto">
            <a:xfrm>
              <a:off x="1248" y="3792"/>
              <a:ext cx="230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 baseline="-2500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3596" name="Line 13"/>
            <p:cNvSpPr>
              <a:spLocks noChangeShapeType="1"/>
            </p:cNvSpPr>
            <p:nvPr/>
          </p:nvSpPr>
          <p:spPr bwMode="auto">
            <a:xfrm>
              <a:off x="2256" y="3792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14"/>
            <p:cNvSpPr>
              <a:spLocks noChangeShapeType="1"/>
            </p:cNvSpPr>
            <p:nvPr/>
          </p:nvSpPr>
          <p:spPr bwMode="auto">
            <a:xfrm>
              <a:off x="2880" y="3792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1" name="Line 15"/>
          <p:cNvSpPr>
            <a:spLocks noChangeShapeType="1"/>
          </p:cNvSpPr>
          <p:nvPr/>
        </p:nvSpPr>
        <p:spPr bwMode="auto">
          <a:xfrm flipH="1">
            <a:off x="3581400" y="2362200"/>
            <a:ext cx="3048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Line 16"/>
          <p:cNvSpPr>
            <a:spLocks noChangeShapeType="1"/>
          </p:cNvSpPr>
          <p:nvPr/>
        </p:nvSpPr>
        <p:spPr bwMode="auto">
          <a:xfrm>
            <a:off x="4953000" y="2362200"/>
            <a:ext cx="2286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Text Box 17"/>
          <p:cNvSpPr txBox="1">
            <a:spLocks noChangeArrowheads="1"/>
          </p:cNvSpPr>
          <p:nvPr/>
        </p:nvSpPr>
        <p:spPr bwMode="auto">
          <a:xfrm>
            <a:off x="4572000" y="2590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位移量</a:t>
            </a:r>
          </a:p>
        </p:txBody>
      </p:sp>
      <p:sp>
        <p:nvSpPr>
          <p:cNvPr id="23564" name="Text Box 18"/>
          <p:cNvSpPr txBox="1">
            <a:spLocks noChangeArrowheads="1"/>
          </p:cNvSpPr>
          <p:nvPr/>
        </p:nvSpPr>
        <p:spPr bwMode="auto">
          <a:xfrm>
            <a:off x="914400" y="3048000"/>
            <a:ext cx="327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(R</a:t>
            </a:r>
            <a:r>
              <a:rPr lang="en-US" altLang="zh-CN" sz="2800" b="1" baseline="-25000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+ </a:t>
            </a:r>
            <a:r>
              <a:rPr lang="en-US" altLang="zh-CN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3565" name="Line 19"/>
          <p:cNvSpPr>
            <a:spLocks noChangeShapeType="1"/>
          </p:cNvSpPr>
          <p:nvPr/>
        </p:nvSpPr>
        <p:spPr bwMode="auto">
          <a:xfrm flipH="1">
            <a:off x="1981200" y="3505200"/>
            <a:ext cx="2286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Text Box 20"/>
          <p:cNvSpPr txBox="1">
            <a:spLocks noChangeArrowheads="1"/>
          </p:cNvSpPr>
          <p:nvPr/>
        </p:nvSpPr>
        <p:spPr bwMode="auto">
          <a:xfrm>
            <a:off x="1190625" y="3733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基准地址</a:t>
            </a:r>
          </a:p>
        </p:txBody>
      </p:sp>
      <p:sp>
        <p:nvSpPr>
          <p:cNvPr id="23567" name="Line 21"/>
          <p:cNvSpPr>
            <a:spLocks noChangeShapeType="1"/>
          </p:cNvSpPr>
          <p:nvPr/>
        </p:nvSpPr>
        <p:spPr bwMode="auto">
          <a:xfrm>
            <a:off x="3152775" y="3533775"/>
            <a:ext cx="381000" cy="169863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Text Box 22"/>
          <p:cNvSpPr txBox="1">
            <a:spLocks noChangeArrowheads="1"/>
          </p:cNvSpPr>
          <p:nvPr/>
        </p:nvSpPr>
        <p:spPr bwMode="auto">
          <a:xfrm>
            <a:off x="2590800" y="3733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相对于基址的位移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867400" y="2133600"/>
            <a:ext cx="2362200" cy="4386263"/>
            <a:chOff x="3696" y="1365"/>
            <a:chExt cx="1488" cy="2763"/>
          </a:xfrm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3696" y="1488"/>
              <a:ext cx="528" cy="327"/>
              <a:chOff x="3696" y="1488"/>
              <a:chExt cx="528" cy="327"/>
            </a:xfrm>
          </p:grpSpPr>
          <p:sp>
            <p:nvSpPr>
              <p:cNvPr id="23593" name="Text Box 7"/>
              <p:cNvSpPr txBox="1">
                <a:spLocks noChangeArrowheads="1"/>
              </p:cNvSpPr>
              <p:nvPr/>
            </p:nvSpPr>
            <p:spPr bwMode="auto">
              <a:xfrm>
                <a:off x="3696" y="1488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en-US" altLang="zh-CN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23594" name="Line 8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3" name="Rectangle 24"/>
            <p:cNvSpPr>
              <a:spLocks noChangeArrowheads="1"/>
            </p:cNvSpPr>
            <p:nvPr/>
          </p:nvSpPr>
          <p:spPr bwMode="auto">
            <a:xfrm>
              <a:off x="4176" y="1632"/>
              <a:ext cx="1008" cy="2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Line 25"/>
            <p:cNvSpPr>
              <a:spLocks noChangeShapeType="1"/>
            </p:cNvSpPr>
            <p:nvPr/>
          </p:nvSpPr>
          <p:spPr bwMode="auto">
            <a:xfrm>
              <a:off x="4176" y="2055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6"/>
            <p:cNvSpPr>
              <a:spLocks noChangeShapeType="1"/>
            </p:cNvSpPr>
            <p:nvPr/>
          </p:nvSpPr>
          <p:spPr bwMode="auto">
            <a:xfrm>
              <a:off x="4176" y="225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27"/>
            <p:cNvSpPr>
              <a:spLocks noChangeShapeType="1"/>
            </p:cNvSpPr>
            <p:nvPr/>
          </p:nvSpPr>
          <p:spPr bwMode="auto">
            <a:xfrm>
              <a:off x="4176" y="185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Text Box 28"/>
            <p:cNvSpPr txBox="1">
              <a:spLocks noChangeArrowheads="1"/>
            </p:cNvSpPr>
            <p:nvPr/>
          </p:nvSpPr>
          <p:spPr bwMode="auto">
            <a:xfrm>
              <a:off x="4332" y="1365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 </a:t>
              </a:r>
              <a:r>
                <a:rPr lang="en-US" altLang="zh-CN" b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23578" name="Line 29"/>
            <p:cNvSpPr>
              <a:spLocks noChangeShapeType="1"/>
            </p:cNvSpPr>
            <p:nvPr/>
          </p:nvSpPr>
          <p:spPr bwMode="auto">
            <a:xfrm>
              <a:off x="4176" y="246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30"/>
            <p:cNvSpPr>
              <a:spLocks noChangeShapeType="1"/>
            </p:cNvSpPr>
            <p:nvPr/>
          </p:nvSpPr>
          <p:spPr bwMode="auto">
            <a:xfrm>
              <a:off x="4176" y="297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31"/>
            <p:cNvSpPr>
              <a:spLocks noChangeShapeType="1"/>
            </p:cNvSpPr>
            <p:nvPr/>
          </p:nvSpPr>
          <p:spPr bwMode="auto">
            <a:xfrm>
              <a:off x="4176" y="316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32"/>
            <p:cNvSpPr>
              <a:spLocks noChangeShapeType="1"/>
            </p:cNvSpPr>
            <p:nvPr/>
          </p:nvSpPr>
          <p:spPr bwMode="auto">
            <a:xfrm>
              <a:off x="4176" y="3357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3"/>
            <p:cNvSpPr>
              <a:spLocks noChangeShapeType="1"/>
            </p:cNvSpPr>
            <p:nvPr/>
          </p:nvSpPr>
          <p:spPr bwMode="auto">
            <a:xfrm>
              <a:off x="4176" y="354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4176" y="37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Text Box 35"/>
            <p:cNvSpPr txBox="1">
              <a:spLocks noChangeArrowheads="1"/>
            </p:cNvSpPr>
            <p:nvPr/>
          </p:nvSpPr>
          <p:spPr bwMode="auto">
            <a:xfrm>
              <a:off x="4557" y="2265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3585" name="Text Box 36"/>
            <p:cNvSpPr txBox="1">
              <a:spLocks noChangeArrowheads="1"/>
            </p:cNvSpPr>
            <p:nvPr/>
          </p:nvSpPr>
          <p:spPr bwMode="auto">
            <a:xfrm>
              <a:off x="4512" y="3552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3586" name="Text Box 37"/>
            <p:cNvSpPr txBox="1">
              <a:spLocks noChangeArrowheads="1"/>
            </p:cNvSpPr>
            <p:nvPr/>
          </p:nvSpPr>
          <p:spPr bwMode="auto">
            <a:xfrm>
              <a:off x="4548" y="2523"/>
              <a:ext cx="34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3587" name="Text Box 38"/>
            <p:cNvSpPr txBox="1">
              <a:spLocks noChangeArrowheads="1"/>
            </p:cNvSpPr>
            <p:nvPr/>
          </p:nvSpPr>
          <p:spPr bwMode="auto">
            <a:xfrm>
              <a:off x="4521" y="3816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3696" y="2736"/>
              <a:ext cx="528" cy="327"/>
              <a:chOff x="3696" y="2736"/>
              <a:chExt cx="528" cy="327"/>
            </a:xfrm>
          </p:grpSpPr>
          <p:sp>
            <p:nvSpPr>
              <p:cNvPr id="23591" name="Text Box 40"/>
              <p:cNvSpPr txBox="1">
                <a:spLocks noChangeArrowheads="1"/>
              </p:cNvSpPr>
              <p:nvPr/>
            </p:nvSpPr>
            <p:spPr bwMode="auto">
              <a:xfrm>
                <a:off x="3696" y="2736"/>
                <a:ext cx="5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en-US" altLang="zh-CN" b="1">
                    <a:solidFill>
                      <a:srgbClr val="FFBF09"/>
                    </a:solidFill>
                    <a:latin typeface="黑体" pitchFamily="49" charset="-122"/>
                    <a:ea typeface="黑体" pitchFamily="49" charset="-122"/>
                  </a:rPr>
                  <a:t>b</a:t>
                </a:r>
              </a:p>
            </p:txBody>
          </p:sp>
          <p:sp>
            <p:nvSpPr>
              <p:cNvPr id="23592" name="Line 41"/>
              <p:cNvSpPr>
                <a:spLocks noChangeShapeType="1"/>
              </p:cNvSpPr>
              <p:nvPr/>
            </p:nvSpPr>
            <p:spPr bwMode="auto">
              <a:xfrm>
                <a:off x="3744" y="302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9" name="AutoShape 42"/>
            <p:cNvSpPr>
              <a:spLocks/>
            </p:cNvSpPr>
            <p:nvPr/>
          </p:nvSpPr>
          <p:spPr bwMode="auto">
            <a:xfrm>
              <a:off x="4032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FA350E"/>
                </a:solidFill>
              </a:endParaRPr>
            </a:p>
          </p:txBody>
        </p:sp>
        <p:sp>
          <p:nvSpPr>
            <p:cNvPr id="23590" name="AutoShape 43"/>
            <p:cNvSpPr>
              <a:spLocks/>
            </p:cNvSpPr>
            <p:nvPr/>
          </p:nvSpPr>
          <p:spPr bwMode="auto">
            <a:xfrm>
              <a:off x="4032" y="307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FA350E"/>
                </a:solidFill>
              </a:endParaRPr>
            </a:p>
          </p:txBody>
        </p:sp>
      </p:grpSp>
      <p:sp>
        <p:nvSpPr>
          <p:cNvPr id="23570" name="Text Box 44"/>
          <p:cNvSpPr txBox="1">
            <a:spLocks noChangeArrowheads="1"/>
          </p:cNvSpPr>
          <p:nvPr/>
        </p:nvSpPr>
        <p:spPr bwMode="auto">
          <a:xfrm>
            <a:off x="5715000" y="510063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 4</a:t>
            </a:r>
            <a:r>
              <a:rPr lang="en-US" altLang="zh-CN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K</a:t>
            </a:r>
          </a:p>
        </p:txBody>
      </p:sp>
      <p:sp>
        <p:nvSpPr>
          <p:cNvPr id="23571" name="Text Box 45"/>
          <p:cNvSpPr txBox="1">
            <a:spLocks noChangeArrowheads="1"/>
          </p:cNvSpPr>
          <p:nvPr/>
        </p:nvSpPr>
        <p:spPr bwMode="auto">
          <a:xfrm>
            <a:off x="395288" y="5507038"/>
            <a:ext cx="5319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改变</a:t>
            </a:r>
            <a:r>
              <a:rPr lang="en-US" altLang="zh-CN" sz="2800" b="1">
                <a:ea typeface="黑体" pitchFamily="49" charset="-122"/>
              </a:rPr>
              <a:t>R</a:t>
            </a:r>
            <a:r>
              <a:rPr lang="en-US" altLang="zh-CN" b="1">
                <a:ea typeface="黑体" pitchFamily="49" charset="-122"/>
              </a:rPr>
              <a:t>b</a:t>
            </a:r>
            <a:r>
              <a:rPr lang="zh-CN" altLang="en-US" sz="2800" b="1">
                <a:ea typeface="黑体" pitchFamily="49" charset="-122"/>
              </a:rPr>
              <a:t>的内容，程序能访问存储空间中任何一个定长区间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(4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K)。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52324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便于访问二维数组中某类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指定的元素。</a:t>
            </a:r>
          </a:p>
        </p:txBody>
      </p:sp>
      <p:sp>
        <p:nvSpPr>
          <p:cNvPr id="24579" name="Text Box 42"/>
          <p:cNvSpPr txBox="1">
            <a:spLocks noChangeArrowheads="1"/>
          </p:cNvSpPr>
          <p:nvPr/>
        </p:nvSpPr>
        <p:spPr bwMode="auto">
          <a:xfrm>
            <a:off x="482600" y="1700213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变址与基址的区别：</a:t>
            </a:r>
          </a:p>
        </p:txBody>
      </p:sp>
      <p:sp>
        <p:nvSpPr>
          <p:cNvPr id="24580" name="Text Box 43"/>
          <p:cNvSpPr txBox="1">
            <a:spLocks noChangeArrowheads="1"/>
          </p:cNvSpPr>
          <p:nvPr/>
        </p:nvSpPr>
        <p:spPr bwMode="auto">
          <a:xfrm>
            <a:off x="635000" y="2386013"/>
            <a:ext cx="537686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变址</a:t>
            </a:r>
            <a:r>
              <a:rPr lang="zh-CN" altLang="en-US" sz="2800" b="1">
                <a:ea typeface="黑体" pitchFamily="49" charset="-122"/>
              </a:rPr>
              <a:t>：指令提供</a:t>
            </a: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基准量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ea typeface="黑体" pitchFamily="49" charset="-122"/>
              </a:rPr>
              <a:t>不变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>
                <a:ea typeface="黑体" pitchFamily="49" charset="-122"/>
              </a:rPr>
              <a:t>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提供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修改量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(可变)；适于处理一维数组。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24581" name="Text Box 44"/>
          <p:cNvSpPr txBox="1">
            <a:spLocks noChangeArrowheads="1"/>
          </p:cNvSpPr>
          <p:nvPr/>
        </p:nvSpPr>
        <p:spPr bwMode="auto">
          <a:xfrm>
            <a:off x="611188" y="4149725"/>
            <a:ext cx="56896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基址</a:t>
            </a:r>
            <a:r>
              <a:rPr lang="zh-CN" altLang="en-US" sz="2800" b="1">
                <a:ea typeface="黑体" pitchFamily="49" charset="-122"/>
              </a:rPr>
              <a:t>：指令提供</a:t>
            </a: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位移量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b="1">
                <a:ea typeface="黑体" pitchFamily="49" charset="-122"/>
              </a:rPr>
              <a:t>不变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b="1">
                <a:ea typeface="黑体" pitchFamily="49" charset="-122"/>
              </a:rPr>
              <a:t>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提供</a:t>
            </a:r>
            <a:r>
              <a:rPr lang="zh-CN" altLang="en-US" sz="28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基准量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(可变)；用于扩大有限字长指令的访存空间。</a:t>
            </a:r>
            <a:endParaRPr lang="zh-CN" altLang="en-US" sz="2800" b="1">
              <a:ea typeface="黑体" pitchFamily="49" charset="-122"/>
            </a:endParaRPr>
          </a:p>
        </p:txBody>
      </p:sp>
      <p:sp>
        <p:nvSpPr>
          <p:cNvPr id="24582" name="AutoShape 45"/>
          <p:cNvSpPr>
            <a:spLocks/>
          </p:cNvSpPr>
          <p:nvPr/>
        </p:nvSpPr>
        <p:spPr bwMode="auto">
          <a:xfrm>
            <a:off x="395288" y="26368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3810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6016625" y="88900"/>
            <a:ext cx="3595688" cy="4419600"/>
            <a:chOff x="3552" y="96"/>
            <a:chExt cx="2265" cy="2784"/>
          </a:xfrm>
        </p:grpSpPr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3600" y="192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 4</a:t>
              </a:r>
              <a:r>
                <a:rPr lang="en-US" altLang="zh-CN" sz="28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K</a:t>
              </a: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3552" y="67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A350E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sz="2800" b="1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</a:rPr>
                <a:t>K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3648" y="141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3696" y="495"/>
              <a:ext cx="384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4128" y="384"/>
              <a:ext cx="1008" cy="24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4128" y="843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4128" y="10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4128" y="62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4416" y="9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 </a:t>
              </a:r>
              <a:r>
                <a:rPr lang="en-US" altLang="zh-CN" b="1">
                  <a:solidFill>
                    <a:schemeClr val="tx2"/>
                  </a:solidFill>
                </a:rPr>
                <a:t>M</a:t>
              </a:r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4128" y="12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4128" y="1635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4128" y="188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4128" y="210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4128" y="2319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>
              <a:off x="4128" y="2523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4464" y="1044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4464" y="2328"/>
              <a:ext cx="34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4473" y="1356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4464" y="2577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4603" name="Text Box 28"/>
            <p:cNvSpPr txBox="1">
              <a:spLocks noChangeArrowheads="1"/>
            </p:cNvSpPr>
            <p:nvPr/>
          </p:nvSpPr>
          <p:spPr bwMode="auto">
            <a:xfrm>
              <a:off x="3648" y="1407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>
              <a:off x="3696" y="1776"/>
              <a:ext cx="384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AutoShape 30"/>
            <p:cNvSpPr>
              <a:spLocks/>
            </p:cNvSpPr>
            <p:nvPr/>
          </p:nvSpPr>
          <p:spPr bwMode="auto">
            <a:xfrm>
              <a:off x="4032" y="528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FA350E"/>
                </a:solidFill>
              </a:endParaRPr>
            </a:p>
          </p:txBody>
        </p:sp>
        <p:sp>
          <p:nvSpPr>
            <p:cNvPr id="24606" name="AutoShape 31"/>
            <p:cNvSpPr>
              <a:spLocks/>
            </p:cNvSpPr>
            <p:nvPr/>
          </p:nvSpPr>
          <p:spPr bwMode="auto">
            <a:xfrm>
              <a:off x="4032" y="1776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b="1">
                <a:solidFill>
                  <a:srgbClr val="FA350E"/>
                </a:solidFill>
              </a:endParaRPr>
            </a:p>
          </p:txBody>
        </p:sp>
        <p:sp>
          <p:nvSpPr>
            <p:cNvPr id="24607" name="Text Box 36"/>
            <p:cNvSpPr txBox="1">
              <a:spLocks noChangeArrowheads="1"/>
            </p:cNvSpPr>
            <p:nvPr/>
          </p:nvSpPr>
          <p:spPr bwMode="auto">
            <a:xfrm>
              <a:off x="432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学生姓名</a:t>
              </a:r>
            </a:p>
          </p:txBody>
        </p:sp>
        <p:sp>
          <p:nvSpPr>
            <p:cNvPr id="24608" name="Text Box 37"/>
            <p:cNvSpPr txBox="1">
              <a:spLocks noChangeArrowheads="1"/>
            </p:cNvSpPr>
            <p:nvPr/>
          </p:nvSpPr>
          <p:spPr bwMode="auto">
            <a:xfrm>
              <a:off x="4416" y="62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accent1"/>
                  </a:solidFill>
                </a:rPr>
                <a:t>性别</a:t>
              </a:r>
            </a:p>
          </p:txBody>
        </p:sp>
        <p:sp>
          <p:nvSpPr>
            <p:cNvPr id="24609" name="Text Box 38"/>
            <p:cNvSpPr txBox="1">
              <a:spLocks noChangeArrowheads="1"/>
            </p:cNvSpPr>
            <p:nvPr/>
          </p:nvSpPr>
          <p:spPr bwMode="auto">
            <a:xfrm>
              <a:off x="4416" y="187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性别</a:t>
              </a:r>
            </a:p>
          </p:txBody>
        </p:sp>
        <p:sp>
          <p:nvSpPr>
            <p:cNvPr id="24610" name="Text Box 39"/>
            <p:cNvSpPr txBox="1">
              <a:spLocks noChangeArrowheads="1"/>
            </p:cNvSpPr>
            <p:nvPr/>
          </p:nvSpPr>
          <p:spPr bwMode="auto">
            <a:xfrm>
              <a:off x="4416" y="81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accent1"/>
                  </a:solidFill>
                </a:rPr>
                <a:t>年龄</a:t>
              </a:r>
            </a:p>
          </p:txBody>
        </p:sp>
        <p:sp>
          <p:nvSpPr>
            <p:cNvPr id="24611" name="Text Box 40"/>
            <p:cNvSpPr txBox="1">
              <a:spLocks noChangeArrowheads="1"/>
            </p:cNvSpPr>
            <p:nvPr/>
          </p:nvSpPr>
          <p:spPr bwMode="auto">
            <a:xfrm>
              <a:off x="4416" y="210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年龄</a:t>
              </a:r>
            </a:p>
          </p:txBody>
        </p:sp>
        <p:sp>
          <p:nvSpPr>
            <p:cNvPr id="24612" name="Text Box 41"/>
            <p:cNvSpPr txBox="1">
              <a:spLocks noChangeArrowheads="1"/>
            </p:cNvSpPr>
            <p:nvPr/>
          </p:nvSpPr>
          <p:spPr bwMode="auto">
            <a:xfrm>
              <a:off x="4272" y="38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学生姓名</a:t>
              </a:r>
            </a:p>
          </p:txBody>
        </p:sp>
        <p:sp>
          <p:nvSpPr>
            <p:cNvPr id="24613" name="Text Box 47"/>
            <p:cNvSpPr txBox="1">
              <a:spLocks noChangeArrowheads="1"/>
            </p:cNvSpPr>
            <p:nvPr/>
          </p:nvSpPr>
          <p:spPr bwMode="auto">
            <a:xfrm>
              <a:off x="4416" y="62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性别</a:t>
              </a:r>
            </a:p>
          </p:txBody>
        </p:sp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4416" y="81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2"/>
                  </a:solidFill>
                </a:rPr>
                <a:t>年龄</a:t>
              </a:r>
            </a:p>
          </p:txBody>
        </p:sp>
        <p:sp>
          <p:nvSpPr>
            <p:cNvPr id="24615" name="Text Box 50"/>
            <p:cNvSpPr txBox="1">
              <a:spLocks noChangeArrowheads="1"/>
            </p:cNvSpPr>
            <p:nvPr/>
          </p:nvSpPr>
          <p:spPr bwMode="auto">
            <a:xfrm>
              <a:off x="5145" y="61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D=1</a:t>
              </a:r>
            </a:p>
          </p:txBody>
        </p:sp>
        <p:sp>
          <p:nvSpPr>
            <p:cNvPr id="24616" name="Text Box 51"/>
            <p:cNvSpPr txBox="1">
              <a:spLocks noChangeArrowheads="1"/>
            </p:cNvSpPr>
            <p:nvPr/>
          </p:nvSpPr>
          <p:spPr bwMode="auto">
            <a:xfrm>
              <a:off x="5145" y="815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D=2</a:t>
              </a:r>
            </a:p>
          </p:txBody>
        </p:sp>
        <p:sp>
          <p:nvSpPr>
            <p:cNvPr id="24617" name="Text Box 52"/>
            <p:cNvSpPr txBox="1">
              <a:spLocks noChangeArrowheads="1"/>
            </p:cNvSpPr>
            <p:nvPr/>
          </p:nvSpPr>
          <p:spPr bwMode="auto">
            <a:xfrm>
              <a:off x="5184" y="1056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</a:rPr>
                <a:t>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8"/>
          <p:cNvSpPr txBox="1">
            <a:spLocks noChangeArrowheads="1"/>
          </p:cNvSpPr>
          <p:nvPr/>
        </p:nvSpPr>
        <p:spPr bwMode="auto">
          <a:xfrm>
            <a:off x="3565525" y="4924425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或隐含指定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44550" y="2992438"/>
            <a:ext cx="457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=((R</a:t>
            </a:r>
            <a:r>
              <a:rPr lang="en-US" altLang="zh-CN" sz="2800" b="1" baseline="-2500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)+(R</a:t>
            </a:r>
            <a:r>
              <a:rPr lang="en-US" altLang="zh-CN" sz="2800" b="1" baseline="-2500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)+ D)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68350" y="16970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23850" y="4445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 基址</a:t>
            </a:r>
            <a:r>
              <a:rPr lang="en-US" altLang="zh-CN" sz="3200" b="1">
                <a:solidFill>
                  <a:schemeClr val="folHlink"/>
                </a:solidFill>
                <a:ea typeface="黑体" pitchFamily="49" charset="-122"/>
              </a:rPr>
              <a:t>+</a:t>
            </a: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变址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911350" y="23828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基址寄存器号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317500" y="490538"/>
            <a:ext cx="86471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指令给出两个寄存器号和一个地址量，寄存器内容与地址量之和为有效地址。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 flipH="1">
            <a:off x="3435350" y="2230438"/>
            <a:ext cx="3048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4883150" y="2230438"/>
            <a:ext cx="2286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6254750" y="23828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位移量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758950" y="1697038"/>
            <a:ext cx="4648200" cy="533400"/>
            <a:chOff x="1152" y="2736"/>
            <a:chExt cx="2928" cy="336"/>
          </a:xfrm>
        </p:grpSpPr>
        <p:sp>
          <p:nvSpPr>
            <p:cNvPr id="25627" name="Text Box 11"/>
            <p:cNvSpPr txBox="1">
              <a:spLocks noChangeArrowheads="1"/>
            </p:cNvSpPr>
            <p:nvPr/>
          </p:nvSpPr>
          <p:spPr bwMode="auto">
            <a:xfrm>
              <a:off x="1152" y="2736"/>
              <a:ext cx="292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ea typeface="黑体" pitchFamily="49" charset="-122"/>
                </a:rPr>
                <a:t>OP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 baseline="-2500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r>
                <a:rPr lang="en-US" altLang="zh-CN" b="1" baseline="-25000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5628" name="Line 12"/>
            <p:cNvSpPr>
              <a:spLocks noChangeShapeType="1"/>
            </p:cNvSpPr>
            <p:nvPr/>
          </p:nvSpPr>
          <p:spPr bwMode="auto">
            <a:xfrm>
              <a:off x="2160" y="273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Line 13"/>
            <p:cNvSpPr>
              <a:spLocks noChangeShapeType="1"/>
            </p:cNvSpPr>
            <p:nvPr/>
          </p:nvSpPr>
          <p:spPr bwMode="auto">
            <a:xfrm>
              <a:off x="2784" y="273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14"/>
            <p:cNvSpPr>
              <a:spLocks noChangeShapeType="1"/>
            </p:cNvSpPr>
            <p:nvPr/>
          </p:nvSpPr>
          <p:spPr bwMode="auto">
            <a:xfrm>
              <a:off x="3456" y="273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2" name="Line 15"/>
          <p:cNvSpPr>
            <a:spLocks noChangeShapeType="1"/>
          </p:cNvSpPr>
          <p:nvPr/>
        </p:nvSpPr>
        <p:spPr bwMode="auto">
          <a:xfrm>
            <a:off x="6102350" y="2230438"/>
            <a:ext cx="228600" cy="304800"/>
          </a:xfrm>
          <a:prstGeom prst="line">
            <a:avLst/>
          </a:prstGeom>
          <a:noFill/>
          <a:ln w="19050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" name="Text Box 16"/>
          <p:cNvSpPr txBox="1">
            <a:spLocks noChangeArrowheads="1"/>
          </p:cNvSpPr>
          <p:nvPr/>
        </p:nvSpPr>
        <p:spPr bwMode="auto">
          <a:xfrm>
            <a:off x="4044950" y="23828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变址寄存器号</a:t>
            </a:r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4806950" y="291623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便于处理两维数组。</a:t>
            </a:r>
          </a:p>
        </p:txBody>
      </p:sp>
      <p:sp>
        <p:nvSpPr>
          <p:cNvPr id="25615" name="Text Box 18"/>
          <p:cNvSpPr txBox="1">
            <a:spLocks noChangeArrowheads="1"/>
          </p:cNvSpPr>
          <p:nvPr/>
        </p:nvSpPr>
        <p:spPr bwMode="auto">
          <a:xfrm>
            <a:off x="827088" y="555783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5616" name="Text Box 19"/>
          <p:cNvSpPr txBox="1">
            <a:spLocks noChangeArrowheads="1"/>
          </p:cNvSpPr>
          <p:nvPr/>
        </p:nvSpPr>
        <p:spPr bwMode="auto">
          <a:xfrm>
            <a:off x="395288" y="3641725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 相对寻址</a:t>
            </a:r>
          </a:p>
        </p:txBody>
      </p:sp>
      <p:sp>
        <p:nvSpPr>
          <p:cNvPr id="25617" name="Text Box 20"/>
          <p:cNvSpPr txBox="1">
            <a:spLocks noChangeArrowheads="1"/>
          </p:cNvSpPr>
          <p:nvPr/>
        </p:nvSpPr>
        <p:spPr bwMode="auto">
          <a:xfrm>
            <a:off x="352425" y="4221163"/>
            <a:ext cx="86121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指令给出位移量，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当前的</a:t>
            </a:r>
            <a:r>
              <a:rPr lang="zh-CN" altLang="en-US" sz="3200" b="1">
                <a:ea typeface="黑体" pitchFamily="49" charset="-122"/>
              </a:rPr>
              <a:t>内容与位移量之和为有效地址。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5364163" y="49403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位移量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970088" y="5557838"/>
            <a:ext cx="3505200" cy="533400"/>
            <a:chOff x="1152" y="3456"/>
            <a:chExt cx="2208" cy="336"/>
          </a:xfrm>
        </p:grpSpPr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1152" y="3456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folHlink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chemeClr val="folHlink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lang="en-US" altLang="zh-CN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   ±</a:t>
              </a:r>
              <a:r>
                <a:rPr lang="en-US" altLang="zh-CN" sz="2800" b="1">
                  <a:solidFill>
                    <a:schemeClr val="folHlink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2160" y="345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2784" y="345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20" name="Line 27"/>
          <p:cNvSpPr>
            <a:spLocks noChangeShapeType="1"/>
          </p:cNvSpPr>
          <p:nvPr/>
        </p:nvSpPr>
        <p:spPr bwMode="auto">
          <a:xfrm flipV="1">
            <a:off x="5219700" y="5372100"/>
            <a:ext cx="223838" cy="1444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Text Box 29"/>
          <p:cNvSpPr txBox="1">
            <a:spLocks noChangeArrowheads="1"/>
          </p:cNvSpPr>
          <p:nvPr/>
        </p:nvSpPr>
        <p:spPr bwMode="auto">
          <a:xfrm>
            <a:off x="895350" y="6380163"/>
            <a:ext cx="38100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=((PC)</a:t>
            </a:r>
            <a:r>
              <a:rPr lang="en-US" altLang="zh-CN" b="1">
                <a:latin typeface="黑体" pitchFamily="49" charset="-122"/>
                <a:ea typeface="黑体" pitchFamily="49" charset="-122"/>
              </a:rPr>
              <a:t>±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D)</a:t>
            </a:r>
          </a:p>
        </p:txBody>
      </p:sp>
      <p:sp>
        <p:nvSpPr>
          <p:cNvPr id="25622" name="Text Box 30"/>
          <p:cNvSpPr txBox="1">
            <a:spLocks noChangeArrowheads="1"/>
          </p:cNvSpPr>
          <p:nvPr/>
        </p:nvSpPr>
        <p:spPr bwMode="auto">
          <a:xfrm>
            <a:off x="6248400" y="5256213"/>
            <a:ext cx="2895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有效地址相对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上下浮动,给编程带来方便</a:t>
            </a:r>
            <a:r>
              <a:rPr lang="zh-CN" altLang="en-US" sz="2800" b="1">
                <a:ea typeface="黑体" pitchFamily="49" charset="-122"/>
              </a:rPr>
              <a:t>。</a:t>
            </a:r>
          </a:p>
        </p:txBody>
      </p:sp>
      <p:sp>
        <p:nvSpPr>
          <p:cNvPr id="25623" name="Line 31"/>
          <p:cNvSpPr>
            <a:spLocks noChangeShapeType="1"/>
          </p:cNvSpPr>
          <p:nvPr/>
        </p:nvSpPr>
        <p:spPr bwMode="auto">
          <a:xfrm flipV="1">
            <a:off x="4140200" y="5372100"/>
            <a:ext cx="223838" cy="1444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14400" y="19050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格式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0825" y="112713"/>
            <a:ext cx="350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●</a:t>
            </a: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 页面寻址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74638" y="685800"/>
            <a:ext cx="87042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49" charset="-122"/>
              </a:rPr>
              <a:t>指令给出位移量，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PC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的高位部分</a:t>
            </a:r>
            <a:r>
              <a:rPr lang="zh-CN" altLang="en-US" sz="2800" b="1">
                <a:ea typeface="黑体" pitchFamily="49" charset="-122"/>
              </a:rPr>
              <a:t>与位移量拼接，形成有效地址。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962400" y="2438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410200" y="2590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位移量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5000" y="1905000"/>
            <a:ext cx="3505200" cy="533400"/>
            <a:chOff x="1152" y="3456"/>
            <a:chExt cx="2208" cy="336"/>
          </a:xfrm>
        </p:grpSpPr>
        <p:sp>
          <p:nvSpPr>
            <p:cNvPr id="26660" name="Text Box 8"/>
            <p:cNvSpPr txBox="1">
              <a:spLocks noChangeArrowheads="1"/>
            </p:cNvSpPr>
            <p:nvPr/>
          </p:nvSpPr>
          <p:spPr bwMode="auto">
            <a:xfrm>
              <a:off x="1152" y="3456"/>
              <a:ext cx="2208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DFBFB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BF09"/>
                  </a:solidFill>
                  <a:ea typeface="黑体" pitchFamily="49" charset="-122"/>
                </a:rPr>
                <a:t>操作码</a:t>
              </a:r>
              <a:r>
                <a:rPr lang="en-US" altLang="zh-CN" sz="2800" b="1">
                  <a:solidFill>
                    <a:srgbClr val="FFBF09"/>
                  </a:solidFill>
                  <a:latin typeface="宋体" pitchFamily="2" charset="-122"/>
                  <a:ea typeface="黑体" pitchFamily="49" charset="-122"/>
                </a:rPr>
                <a:t>OP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PC</a:t>
              </a:r>
              <a:r>
                <a:rPr lang="en-US" altLang="zh-CN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en-US" altLang="zh-CN" sz="28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D  </a:t>
              </a:r>
            </a:p>
          </p:txBody>
        </p:sp>
        <p:sp>
          <p:nvSpPr>
            <p:cNvPr id="26661" name="Line 9"/>
            <p:cNvSpPr>
              <a:spLocks noChangeShapeType="1"/>
            </p:cNvSpPr>
            <p:nvPr/>
          </p:nvSpPr>
          <p:spPr bwMode="auto">
            <a:xfrm>
              <a:off x="2160" y="345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2784" y="3456"/>
              <a:ext cx="0" cy="336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2" name="Line 11"/>
          <p:cNvSpPr>
            <a:spLocks noChangeShapeType="1"/>
          </p:cNvSpPr>
          <p:nvPr/>
        </p:nvSpPr>
        <p:spPr bwMode="auto">
          <a:xfrm>
            <a:off x="5105400" y="24384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3429000" y="259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或隐含指定</a:t>
            </a: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990600" y="3048000"/>
            <a:ext cx="381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S =(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(PC)</a:t>
            </a:r>
            <a:r>
              <a:rPr lang="en-US" altLang="zh-CN" sz="2800" b="1">
                <a:solidFill>
                  <a:srgbClr val="FDFBFB"/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6635" name="Text Box 14"/>
          <p:cNvSpPr txBox="1">
            <a:spLocks noChangeArrowheads="1"/>
          </p:cNvSpPr>
          <p:nvPr/>
        </p:nvSpPr>
        <p:spPr bwMode="auto">
          <a:xfrm>
            <a:off x="250825" y="4076700"/>
            <a:ext cx="51133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[</a:t>
            </a:r>
            <a:r>
              <a:rPr lang="zh-CN" altLang="en-US" sz="2800" b="1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800" b="1">
                <a:solidFill>
                  <a:schemeClr val="folHlink"/>
                </a:solidFill>
                <a:latin typeface="华文中宋" pitchFamily="2" charset="-122"/>
                <a:ea typeface="华文中宋" pitchFamily="2" charset="-122"/>
              </a:rPr>
              <a:t>]</a:t>
            </a:r>
            <a:r>
              <a:rPr lang="en-US" altLang="zh-CN" sz="2800" b="1">
                <a:ea typeface="黑体" pitchFamily="49" charset="-122"/>
              </a:rPr>
              <a:t>M</a:t>
            </a:r>
            <a:r>
              <a:rPr lang="zh-CN" altLang="en-US" sz="2800" b="1">
                <a:ea typeface="黑体" pitchFamily="49" charset="-122"/>
              </a:rPr>
              <a:t>为64</a:t>
            </a:r>
            <a:r>
              <a:rPr lang="en-US" altLang="zh-CN" sz="2800" b="1">
                <a:ea typeface="黑体" pitchFamily="49" charset="-122"/>
              </a:rPr>
              <a:t>KB，</a:t>
            </a:r>
            <a:r>
              <a:rPr lang="zh-CN" altLang="en-US" sz="2800" b="1">
                <a:ea typeface="黑体" pitchFamily="49" charset="-122"/>
              </a:rPr>
              <a:t>划分为256页，每页256</a:t>
            </a:r>
            <a:r>
              <a:rPr lang="en-US" altLang="zh-CN" sz="2800" b="1">
                <a:ea typeface="黑体" pitchFamily="49" charset="-122"/>
              </a:rPr>
              <a:t>B。</a:t>
            </a:r>
          </a:p>
        </p:txBody>
      </p:sp>
      <p:sp>
        <p:nvSpPr>
          <p:cNvPr id="26636" name="Line 15"/>
          <p:cNvSpPr>
            <a:spLocks noChangeShapeType="1"/>
          </p:cNvSpPr>
          <p:nvPr/>
        </p:nvSpPr>
        <p:spPr bwMode="auto">
          <a:xfrm>
            <a:off x="2405063" y="3471863"/>
            <a:ext cx="3048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Text Box 16"/>
          <p:cNvSpPr txBox="1">
            <a:spLocks noChangeArrowheads="1"/>
          </p:cNvSpPr>
          <p:nvPr/>
        </p:nvSpPr>
        <p:spPr bwMode="auto">
          <a:xfrm>
            <a:off x="2667000" y="3443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DFBFB"/>
                </a:solidFill>
              </a:rPr>
              <a:t>页号</a:t>
            </a:r>
          </a:p>
        </p:txBody>
      </p:sp>
      <p:sp>
        <p:nvSpPr>
          <p:cNvPr id="26638" name="Line 17"/>
          <p:cNvSpPr>
            <a:spLocks noChangeShapeType="1"/>
          </p:cNvSpPr>
          <p:nvPr/>
        </p:nvSpPr>
        <p:spPr bwMode="auto">
          <a:xfrm>
            <a:off x="3429000" y="3452813"/>
            <a:ext cx="304800" cy="228600"/>
          </a:xfrm>
          <a:prstGeom prst="line">
            <a:avLst/>
          </a:prstGeom>
          <a:noFill/>
          <a:ln w="28575">
            <a:solidFill>
              <a:srgbClr val="FDFBFB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3657600" y="3429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DFBFB"/>
                </a:solidFill>
              </a:rPr>
              <a:t>页内地址</a:t>
            </a:r>
          </a:p>
        </p:txBody>
      </p:sp>
      <p:sp>
        <p:nvSpPr>
          <p:cNvPr id="26640" name="Text Box 19"/>
          <p:cNvSpPr txBox="1">
            <a:spLocks noChangeArrowheads="1"/>
          </p:cNvSpPr>
          <p:nvPr/>
        </p:nvSpPr>
        <p:spPr bwMode="auto">
          <a:xfrm>
            <a:off x="279400" y="5229225"/>
            <a:ext cx="5876925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用于页式管理存储系统。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寻址速度快，适于组织程序模块，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有效利用存储空间。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53063" y="3725863"/>
            <a:ext cx="3511550" cy="2366962"/>
            <a:chOff x="3072" y="2352"/>
            <a:chExt cx="2256" cy="1344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72" y="2352"/>
              <a:ext cx="720" cy="521"/>
              <a:chOff x="2832" y="2496"/>
              <a:chExt cx="720" cy="521"/>
            </a:xfrm>
          </p:grpSpPr>
          <p:sp>
            <p:nvSpPr>
              <p:cNvPr id="26658" name="Text Box 21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480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1"/>
                    </a:solidFill>
                    <a:ea typeface="黑体" pitchFamily="49" charset="-122"/>
                  </a:rPr>
                  <a:t>PC</a:t>
                </a:r>
              </a:p>
            </p:txBody>
          </p:sp>
          <p:sp>
            <p:nvSpPr>
              <p:cNvPr id="26659" name="Text Box 22"/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720" cy="2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2"/>
                    </a:solidFill>
                    <a:ea typeface="黑体" pitchFamily="49" charset="-122"/>
                  </a:rPr>
                  <a:t>0165</a:t>
                </a:r>
                <a:r>
                  <a:rPr lang="en-US" altLang="zh-CN" b="1">
                    <a:solidFill>
                      <a:schemeClr val="tx2"/>
                    </a:solidFill>
                    <a:ea typeface="黑体" pitchFamily="49" charset="-122"/>
                  </a:rPr>
                  <a:t>H</a:t>
                </a:r>
              </a:p>
            </p:txBody>
          </p:sp>
        </p:grpSp>
        <p:sp>
          <p:nvSpPr>
            <p:cNvPr id="26643" name="Line 34"/>
            <p:cNvSpPr>
              <a:spLocks noChangeShapeType="1"/>
            </p:cNvSpPr>
            <p:nvPr/>
          </p:nvSpPr>
          <p:spPr bwMode="auto">
            <a:xfrm>
              <a:off x="3792" y="2736"/>
              <a:ext cx="432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Text Box 35"/>
            <p:cNvSpPr txBox="1">
              <a:spLocks noChangeArrowheads="1"/>
            </p:cNvSpPr>
            <p:nvPr/>
          </p:nvSpPr>
          <p:spPr bwMode="auto">
            <a:xfrm>
              <a:off x="3072" y="3120"/>
              <a:ext cx="72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accent1"/>
                  </a:solidFill>
                </a:rPr>
                <a:t>017</a:t>
              </a:r>
              <a:r>
                <a:rPr lang="en-US" altLang="zh-CN" b="1">
                  <a:solidFill>
                    <a:schemeClr val="accent1"/>
                  </a:solidFill>
                </a:rPr>
                <a:t>CH</a:t>
              </a:r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4224" y="2352"/>
              <a:ext cx="1104" cy="1344"/>
              <a:chOff x="4224" y="2352"/>
              <a:chExt cx="1104" cy="1344"/>
            </a:xfrm>
          </p:grpSpPr>
          <p:sp>
            <p:nvSpPr>
              <p:cNvPr id="26647" name="Rectangle 24"/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1056" cy="12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8" name="Line 25"/>
              <p:cNvSpPr>
                <a:spLocks noChangeShapeType="1"/>
              </p:cNvSpPr>
              <p:nvPr/>
            </p:nvSpPr>
            <p:spPr bwMode="auto">
              <a:xfrm>
                <a:off x="4224" y="2640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Line 26"/>
              <p:cNvSpPr>
                <a:spLocks noChangeShapeType="1"/>
              </p:cNvSpPr>
              <p:nvPr/>
            </p:nvSpPr>
            <p:spPr bwMode="auto">
              <a:xfrm>
                <a:off x="4224" y="2880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0" name="Line 27"/>
              <p:cNvSpPr>
                <a:spLocks noChangeShapeType="1"/>
              </p:cNvSpPr>
              <p:nvPr/>
            </p:nvSpPr>
            <p:spPr bwMode="auto">
              <a:xfrm>
                <a:off x="4802" y="2640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1" name="Text Box 28"/>
              <p:cNvSpPr txBox="1">
                <a:spLocks noChangeArrowheads="1"/>
              </p:cNvSpPr>
              <p:nvPr/>
            </p:nvSpPr>
            <p:spPr bwMode="auto">
              <a:xfrm>
                <a:off x="4852" y="2640"/>
                <a:ext cx="476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accent1"/>
                    </a:solidFill>
                  </a:rPr>
                  <a:t>7</a:t>
                </a:r>
                <a:r>
                  <a:rPr lang="en-US" altLang="zh-CN" b="1">
                    <a:solidFill>
                      <a:schemeClr val="accent1"/>
                    </a:solidFill>
                  </a:rPr>
                  <a:t>C</a:t>
                </a:r>
              </a:p>
            </p:txBody>
          </p:sp>
          <p:sp>
            <p:nvSpPr>
              <p:cNvPr id="26652" name="Line 29"/>
              <p:cNvSpPr>
                <a:spLocks noChangeShapeType="1"/>
              </p:cNvSpPr>
              <p:nvPr/>
            </p:nvSpPr>
            <p:spPr bwMode="auto">
              <a:xfrm>
                <a:off x="4224" y="3120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Line 30"/>
              <p:cNvSpPr>
                <a:spLocks noChangeShapeType="1"/>
              </p:cNvSpPr>
              <p:nvPr/>
            </p:nvSpPr>
            <p:spPr bwMode="auto">
              <a:xfrm>
                <a:off x="4224" y="3360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Text Box 31"/>
              <p:cNvSpPr txBox="1">
                <a:spLocks noChangeArrowheads="1"/>
              </p:cNvSpPr>
              <p:nvPr/>
            </p:nvSpPr>
            <p:spPr bwMode="auto">
              <a:xfrm>
                <a:off x="4601" y="2400"/>
                <a:ext cx="3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DFBFB"/>
                    </a:solidFill>
                  </a:rPr>
                  <a:t>...</a:t>
                </a:r>
              </a:p>
            </p:txBody>
          </p:sp>
          <p:sp>
            <p:nvSpPr>
              <p:cNvPr id="26655" name="Text Box 32"/>
              <p:cNvSpPr txBox="1">
                <a:spLocks noChangeArrowheads="1"/>
              </p:cNvSpPr>
              <p:nvPr/>
            </p:nvSpPr>
            <p:spPr bwMode="auto">
              <a:xfrm>
                <a:off x="4601" y="2880"/>
                <a:ext cx="3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DFBFB"/>
                    </a:solidFill>
                  </a:rPr>
                  <a:t>...</a:t>
                </a:r>
              </a:p>
            </p:txBody>
          </p:sp>
          <p:sp>
            <p:nvSpPr>
              <p:cNvPr id="26656" name="Text Box 33"/>
              <p:cNvSpPr txBox="1">
                <a:spLocks noChangeArrowheads="1"/>
              </p:cNvSpPr>
              <p:nvPr/>
            </p:nvSpPr>
            <p:spPr bwMode="auto">
              <a:xfrm>
                <a:off x="4601" y="3408"/>
                <a:ext cx="3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DFBFB"/>
                    </a:solidFill>
                  </a:rPr>
                  <a:t>...</a:t>
                </a:r>
              </a:p>
            </p:txBody>
          </p:sp>
          <p:sp>
            <p:nvSpPr>
              <p:cNvPr id="26657" name="Text Box 36"/>
              <p:cNvSpPr txBox="1">
                <a:spLocks noChangeArrowheads="1"/>
              </p:cNvSpPr>
              <p:nvPr/>
            </p:nvSpPr>
            <p:spPr bwMode="auto">
              <a:xfrm>
                <a:off x="4617" y="3108"/>
                <a:ext cx="336" cy="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1"/>
                    </a:solidFill>
                  </a:rPr>
                  <a:t>S</a:t>
                </a:r>
              </a:p>
            </p:txBody>
          </p:sp>
        </p:grpSp>
        <p:sp>
          <p:nvSpPr>
            <p:cNvPr id="26646" name="Line 37"/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rgbClr val="FDFBFB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框 2"/>
          <p:cNvSpPr txBox="1">
            <a:spLocks noChangeArrowheads="1"/>
          </p:cNvSpPr>
          <p:nvPr/>
        </p:nvSpPr>
        <p:spPr bwMode="auto">
          <a:xfrm>
            <a:off x="1692275" y="1052513"/>
            <a:ext cx="59293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总结：</a:t>
            </a:r>
            <a:endParaRPr lang="en-US" altLang="zh-CN" sz="3200"/>
          </a:p>
          <a:p>
            <a:r>
              <a:rPr lang="zh-CN" altLang="en-US" sz="3200"/>
              <a:t>寻址方式、有效地址及访问次数</a:t>
            </a:r>
          </a:p>
        </p:txBody>
      </p:sp>
      <p:graphicFrame>
        <p:nvGraphicFramePr>
          <p:cNvPr id="1026" name="对象 4"/>
          <p:cNvGraphicFramePr>
            <a:graphicFrameLocks noChangeAspect="1"/>
          </p:cNvGraphicFramePr>
          <p:nvPr/>
        </p:nvGraphicFramePr>
        <p:xfrm>
          <a:off x="600075" y="2305050"/>
          <a:ext cx="8220075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文档" r:id="rId3" imgW="5625893" imgH="2247817" progId="Word.Document.12">
                  <p:embed/>
                </p:oleObj>
              </mc:Choice>
              <mc:Fallback>
                <p:oleObj name="文档" r:id="rId3" imgW="5625893" imgH="2247817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305050"/>
                        <a:ext cx="8220075" cy="328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对象 2"/>
          <p:cNvGraphicFramePr>
            <a:graphicFrameLocks noChangeAspect="1"/>
          </p:cNvGraphicFramePr>
          <p:nvPr/>
        </p:nvGraphicFramePr>
        <p:xfrm>
          <a:off x="0" y="0"/>
          <a:ext cx="91344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文档" r:id="rId3" imgW="5270306" imgH="3365376" progId="Word.Document.12">
                  <p:embed/>
                </p:oleObj>
              </mc:Choice>
              <mc:Fallback>
                <p:oleObj name="文档" r:id="rId3" imgW="5270306" imgH="3365376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34475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179388" y="771525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指令的不同分类标准：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79388" y="1452563"/>
            <a:ext cx="5797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(1)</a:t>
            </a:r>
            <a:r>
              <a:rPr lang="zh-CN" altLang="en-US" sz="3200" b="1">
                <a:solidFill>
                  <a:schemeClr val="folHlink"/>
                </a:solidFill>
              </a:rPr>
              <a:t>按指令格式：</a:t>
            </a:r>
          </a:p>
          <a:p>
            <a:r>
              <a:rPr lang="en-US" altLang="zh-CN" sz="3200" b="1"/>
              <a:t>PDP-11, </a:t>
            </a:r>
            <a:r>
              <a:rPr lang="zh-CN" altLang="en-US" sz="3200" b="1"/>
              <a:t>单、双操作数指令等；</a:t>
            </a:r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179388" y="2667000"/>
            <a:ext cx="5394325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(2)</a:t>
            </a:r>
            <a:r>
              <a:rPr lang="zh-CN" altLang="en-US" sz="3200" b="1">
                <a:solidFill>
                  <a:schemeClr val="folHlink"/>
                </a:solidFill>
              </a:rPr>
              <a:t>按操作数寻址方式：</a:t>
            </a:r>
          </a:p>
          <a:p>
            <a:r>
              <a:rPr lang="en-US" altLang="zh-CN" sz="3200" b="1"/>
              <a:t>IBM 370, </a:t>
            </a:r>
          </a:p>
          <a:p>
            <a:r>
              <a:rPr lang="en-US" altLang="zh-CN" sz="3200" b="1"/>
              <a:t>RR</a:t>
            </a:r>
            <a:r>
              <a:rPr lang="zh-CN" altLang="en-US" sz="3200" b="1"/>
              <a:t>型（寄存器</a:t>
            </a:r>
            <a:r>
              <a:rPr lang="en-US" altLang="zh-CN" sz="3200" b="1"/>
              <a:t>-</a:t>
            </a:r>
            <a:r>
              <a:rPr lang="zh-CN" altLang="en-US" sz="3200" b="1"/>
              <a:t>寄存器）</a:t>
            </a:r>
          </a:p>
          <a:p>
            <a:r>
              <a:rPr lang="en-US" altLang="zh-CN" sz="3200" b="1"/>
              <a:t>RX</a:t>
            </a:r>
            <a:r>
              <a:rPr lang="zh-CN" altLang="en-US" sz="3200" b="1"/>
              <a:t>型（寄存器</a:t>
            </a:r>
            <a:r>
              <a:rPr lang="en-US" altLang="zh-CN" sz="3200" b="1"/>
              <a:t>-</a:t>
            </a:r>
            <a:r>
              <a:rPr lang="zh-CN" altLang="en-US" sz="3200" b="1"/>
              <a:t>变址寄存器）</a:t>
            </a:r>
          </a:p>
          <a:p>
            <a:r>
              <a:rPr lang="en-US" altLang="zh-CN" sz="3200" b="1"/>
              <a:t>…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179388" y="5187950"/>
            <a:ext cx="896461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chemeClr val="folHlink"/>
                </a:solidFill>
              </a:rPr>
              <a:t>(3)</a:t>
            </a:r>
            <a:r>
              <a:rPr lang="zh-CN" altLang="en-US" sz="3200" b="1">
                <a:solidFill>
                  <a:schemeClr val="folHlink"/>
                </a:solidFill>
              </a:rPr>
              <a:t>按指令功能：</a:t>
            </a:r>
          </a:p>
          <a:p>
            <a:r>
              <a:rPr lang="zh-CN" altLang="en-US" sz="3200" b="1"/>
              <a:t>传送、访存、</a:t>
            </a:r>
            <a:r>
              <a:rPr lang="en-US" altLang="zh-CN" sz="3200" b="1"/>
              <a:t>I/O</a:t>
            </a:r>
            <a:r>
              <a:rPr lang="zh-CN" altLang="en-US" sz="3200" b="1"/>
              <a:t>、算数逻辑运算、程序控制、处理机控制等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228600" y="152400"/>
            <a:ext cx="549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Arial" pitchFamily="34" charset="0"/>
              </a:rPr>
              <a:t>3.2.3 </a:t>
            </a:r>
            <a:r>
              <a:rPr lang="zh-CN" altLang="en-US" sz="3600" b="1">
                <a:latin typeface="Arial" pitchFamily="34" charset="0"/>
              </a:rPr>
              <a:t>指令的功能和类型</a:t>
            </a:r>
            <a:endParaRPr lang="zh-CN" altLang="en-US" sz="3600" b="1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228600" y="455613"/>
            <a:ext cx="464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数据传输类指令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23850" y="1535113"/>
            <a:ext cx="27035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源地址对应的存储单元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3348038" y="1679575"/>
            <a:ext cx="1590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  <a:ea typeface="黑体" pitchFamily="49" charset="-122"/>
              </a:rPr>
              <a:t>数 据</a:t>
            </a:r>
          </a:p>
        </p:txBody>
      </p:sp>
      <p:sp>
        <p:nvSpPr>
          <p:cNvPr id="28677" name="Line 7"/>
          <p:cNvSpPr>
            <a:spLocks noChangeShapeType="1"/>
          </p:cNvSpPr>
          <p:nvPr/>
        </p:nvSpPr>
        <p:spPr bwMode="auto">
          <a:xfrm>
            <a:off x="3276600" y="2255838"/>
            <a:ext cx="16557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8"/>
          <p:cNvSpPr>
            <a:spLocks noRot="1" noChangeArrowheads="1"/>
          </p:cNvSpPr>
          <p:nvPr/>
        </p:nvSpPr>
        <p:spPr bwMode="auto">
          <a:xfrm>
            <a:off x="355600" y="3119438"/>
            <a:ext cx="853757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fontAlgn="ctr">
              <a:lnSpc>
                <a:spcPct val="110000"/>
              </a:lnSpc>
              <a:spcBef>
                <a:spcPct val="20000"/>
              </a:spcBef>
              <a:buClr>
                <a:srgbClr val="FFBF09"/>
              </a:buClr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数据传送指令主要包括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</a:rPr>
              <a:t>取数指令、存数指令、传送指令、字节交换指令、清累加器指令、堆栈操作指令</a:t>
            </a: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等等。</a:t>
            </a:r>
          </a:p>
          <a:p>
            <a:pPr marL="342900" indent="-342900" algn="just" fontAlgn="ctr">
              <a:lnSpc>
                <a:spcPct val="110000"/>
              </a:lnSpc>
              <a:spcBef>
                <a:spcPct val="20000"/>
              </a:spcBef>
              <a:buClr>
                <a:srgbClr val="FFBF09"/>
              </a:buClr>
              <a:buFont typeface="Wingdings" pitchFamily="2" charset="2"/>
              <a:buChar char="n"/>
            </a:pP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  这类指令主要用来实现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</a:rPr>
              <a:t>主存和寄存器</a:t>
            </a: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之间，或</a:t>
            </a:r>
            <a:r>
              <a:rPr lang="zh-CN" altLang="en-US" sz="3200" b="1">
                <a:solidFill>
                  <a:srgbClr val="FFBF09"/>
                </a:solidFill>
                <a:latin typeface="宋体" pitchFamily="2" charset="-122"/>
              </a:rPr>
              <a:t>寄存器和寄存器</a:t>
            </a:r>
            <a:r>
              <a:rPr lang="zh-CN" altLang="en-US" sz="3200" b="1">
                <a:solidFill>
                  <a:srgbClr val="FDFBFB"/>
                </a:solidFill>
                <a:latin typeface="宋体" pitchFamily="2" charset="-122"/>
              </a:rPr>
              <a:t>之间的数据传送。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5257800" y="1620838"/>
            <a:ext cx="30591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目的地址对应的存储单元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（2）暂存器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99"/>
                </a:solidFill>
              </a:rPr>
              <a:t>    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特征：无编号，不能被</a:t>
            </a:r>
            <a:r>
              <a:rPr kumimoji="0" lang="en-US" altLang="zh-CN" sz="28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编程访问。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  目的：用来暂存产生的中间过程数据，以避免破坏通用寄存器的内容。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2773363"/>
            <a:ext cx="9144000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（3）指令寄存器（</a:t>
            </a:r>
            <a:r>
              <a:rPr kumimoji="0" lang="en-US" altLang="zh-CN" sz="3200" b="1">
                <a:solidFill>
                  <a:schemeClr val="tx2"/>
                </a:solidFill>
              </a:rPr>
              <a:t>IR）</a:t>
            </a:r>
            <a:endParaRPr kumimoji="0" lang="en-US" altLang="zh-CN" sz="2800" b="1">
              <a:solidFill>
                <a:schemeClr val="tx2"/>
              </a:solidFill>
              <a:latin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000099"/>
                </a:solidFill>
                <a:latin typeface="宋体" pitchFamily="2" charset="-122"/>
              </a:rPr>
              <a:t>  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用途：用来存放正在执行的指令，它的输出包括操作码信息、地址信息等，是产生微命令的主要逻辑依据。通常在主存的数据寄存器和指令寄存器之间建立直传通路，以提高速度。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5051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设计时需要考虑：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600" y="1036638"/>
            <a:ext cx="4572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（1）规定传送范围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57200" y="1692275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例.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DJS-100</a:t>
            </a:r>
            <a:r>
              <a:rPr lang="zh-CN" sz="3200" b="1">
                <a:latin typeface="黑体" pitchFamily="49" charset="-122"/>
                <a:ea typeface="黑体" pitchFamily="49" charset="-122"/>
              </a:rPr>
              <a:t>系列：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230187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8</a:t>
            </a:r>
            <a:r>
              <a:rPr lang="zh-CN" altLang="zh-CN" sz="3200" b="1">
                <a:ea typeface="黑体" pitchFamily="49" charset="-122"/>
              </a:rPr>
              <a:t>0</a:t>
            </a:r>
            <a:r>
              <a:rPr lang="en-US" altLang="zh-CN" sz="3200" b="1">
                <a:ea typeface="黑体" pitchFamily="49" charset="-122"/>
              </a:rPr>
              <a:t>X86：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38200" y="2865438"/>
            <a:ext cx="2220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49" charset="-122"/>
              </a:rPr>
              <a:t>IBM370：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91000" y="1692275"/>
            <a:ext cx="1828800" cy="641350"/>
            <a:chOff x="2448" y="3120"/>
            <a:chExt cx="1152" cy="404"/>
          </a:xfrm>
        </p:grpSpPr>
        <p:sp>
          <p:nvSpPr>
            <p:cNvPr id="29719" name="Text Box 8"/>
            <p:cNvSpPr txBox="1">
              <a:spLocks noChangeArrowheads="1"/>
            </p:cNvSpPr>
            <p:nvPr/>
          </p:nvSpPr>
          <p:spPr bwMode="auto">
            <a:xfrm>
              <a:off x="2448" y="3120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</a:t>
              </a:r>
            </a:p>
          </p:txBody>
        </p:sp>
        <p:sp>
          <p:nvSpPr>
            <p:cNvPr id="29720" name="Line 9"/>
            <p:cNvSpPr>
              <a:spLocks noChangeShapeType="1"/>
            </p:cNvSpPr>
            <p:nvPr/>
          </p:nvSpPr>
          <p:spPr bwMode="auto">
            <a:xfrm>
              <a:off x="2688" y="3312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90800" y="2301875"/>
            <a:ext cx="2268538" cy="641350"/>
            <a:chOff x="1488" y="3504"/>
            <a:chExt cx="1152" cy="404"/>
          </a:xfrm>
        </p:grpSpPr>
        <p:sp>
          <p:nvSpPr>
            <p:cNvPr id="29717" name="Text Box 11"/>
            <p:cNvSpPr txBox="1">
              <a:spLocks noChangeArrowheads="1"/>
            </p:cNvSpPr>
            <p:nvPr/>
          </p:nvSpPr>
          <p:spPr bwMode="auto">
            <a:xfrm>
              <a:off x="1488" y="3504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，</a:t>
              </a:r>
            </a:p>
          </p:txBody>
        </p:sp>
        <p:sp>
          <p:nvSpPr>
            <p:cNvPr id="29718" name="Line 12"/>
            <p:cNvSpPr>
              <a:spLocks noChangeShapeType="1"/>
            </p:cNvSpPr>
            <p:nvPr/>
          </p:nvSpPr>
          <p:spPr bwMode="auto">
            <a:xfrm>
              <a:off x="1728" y="3696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11663" y="2301875"/>
            <a:ext cx="1600200" cy="641350"/>
            <a:chOff x="2448" y="3504"/>
            <a:chExt cx="1008" cy="404"/>
          </a:xfrm>
        </p:grpSpPr>
        <p:sp>
          <p:nvSpPr>
            <p:cNvPr id="29715" name="Text Box 14"/>
            <p:cNvSpPr txBox="1">
              <a:spLocks noChangeArrowheads="1"/>
            </p:cNvSpPr>
            <p:nvPr/>
          </p:nvSpPr>
          <p:spPr bwMode="auto">
            <a:xfrm>
              <a:off x="2448" y="3504"/>
              <a:ext cx="10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</a:p>
          </p:txBody>
        </p:sp>
        <p:sp>
          <p:nvSpPr>
            <p:cNvPr id="29716" name="Line 15"/>
            <p:cNvSpPr>
              <a:spLocks noChangeShapeType="1"/>
            </p:cNvSpPr>
            <p:nvPr/>
          </p:nvSpPr>
          <p:spPr bwMode="auto">
            <a:xfrm>
              <a:off x="2688" y="3696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555875" y="2852738"/>
            <a:ext cx="2305050" cy="641350"/>
            <a:chOff x="1488" y="3859"/>
            <a:chExt cx="1152" cy="404"/>
          </a:xfrm>
        </p:grpSpPr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1488" y="3859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，</a:t>
              </a:r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1728" y="4080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00563" y="2852738"/>
            <a:ext cx="2087562" cy="641350"/>
            <a:chOff x="2448" y="3859"/>
            <a:chExt cx="1056" cy="404"/>
          </a:xfrm>
        </p:grpSpPr>
        <p:sp>
          <p:nvSpPr>
            <p:cNvPr id="29711" name="Text Box 20"/>
            <p:cNvSpPr txBox="1">
              <a:spLocks noChangeArrowheads="1"/>
            </p:cNvSpPr>
            <p:nvPr/>
          </p:nvSpPr>
          <p:spPr bwMode="auto">
            <a:xfrm>
              <a:off x="2448" y="3859"/>
              <a:ext cx="10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R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，</a:t>
              </a:r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>
              <a:off x="2688" y="4080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300788" y="2852738"/>
            <a:ext cx="2133600" cy="641350"/>
            <a:chOff x="3504" y="3859"/>
            <a:chExt cx="1008" cy="486"/>
          </a:xfrm>
        </p:grpSpPr>
        <p:sp>
          <p:nvSpPr>
            <p:cNvPr id="29709" name="Text Box 23"/>
            <p:cNvSpPr txBox="1">
              <a:spLocks noChangeArrowheads="1"/>
            </p:cNvSpPr>
            <p:nvPr/>
          </p:nvSpPr>
          <p:spPr bwMode="auto">
            <a:xfrm>
              <a:off x="3504" y="3859"/>
              <a:ext cx="100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  </a:t>
              </a:r>
              <a:r>
                <a:rPr lang="en-US" altLang="zh-CN" sz="32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      </a:t>
              </a:r>
              <a:r>
                <a:rPr lang="en-US" altLang="zh-CN" sz="3600" b="1">
                  <a:solidFill>
                    <a:srgbClr val="FFBF09"/>
                  </a:solidFill>
                  <a:latin typeface="Arial" pitchFamily="34" charset="0"/>
                  <a:ea typeface="黑体" pitchFamily="49" charset="-122"/>
                </a:rPr>
                <a:t>M</a:t>
              </a:r>
            </a:p>
          </p:txBody>
        </p:sp>
        <p:sp>
          <p:nvSpPr>
            <p:cNvPr id="29710" name="Line 24"/>
            <p:cNvSpPr>
              <a:spLocks noChangeShapeType="1"/>
            </p:cNvSpPr>
            <p:nvPr/>
          </p:nvSpPr>
          <p:spPr bwMode="auto">
            <a:xfrm>
              <a:off x="3744" y="4080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106363"/>
            <a:ext cx="4953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（2）指明传送单位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6858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用操作码说明(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VAX-11)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23913" y="16002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用地址量说明(8</a:t>
            </a:r>
            <a:r>
              <a:rPr lang="zh-CN" altLang="zh-CN" sz="3200" b="1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X86)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334000" y="6858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MOVB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 8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5334000" y="22098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 AX，BX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(16)</a:t>
            </a:r>
            <a:endParaRPr lang="en-US" altLang="zh-CN" sz="32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6629400" y="6858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MOVW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 16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7924800" y="6985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 32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5334000" y="16002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 AL，BL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(8)</a:t>
            </a:r>
            <a:endParaRPr lang="en-US" altLang="zh-CN" sz="32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5334000" y="28194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MOV EAX，EBX</a:t>
            </a:r>
            <a:r>
              <a:rPr lang="en-US" altLang="zh-CN" sz="3200" b="1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(32)</a:t>
            </a:r>
            <a:endParaRPr lang="en-US" altLang="zh-CN" sz="3200" b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0" y="4505325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（3）设置寻址方式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250825" y="5121275"/>
            <a:ext cx="87137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在寻址方式的设置上几乎不受限制，能比较集中地反映指令系统各种寻址方式的实现。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498475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输入/输出</a:t>
            </a: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(I/O)</a:t>
            </a: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828800" y="127476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各种信息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1550988"/>
            <a:ext cx="4267200" cy="641350"/>
            <a:chOff x="480" y="1968"/>
            <a:chExt cx="2208" cy="404"/>
          </a:xfrm>
        </p:grpSpPr>
        <p:sp>
          <p:nvSpPr>
            <p:cNvPr id="31755" name="Text Box 5"/>
            <p:cNvSpPr txBox="1">
              <a:spLocks noChangeArrowheads="1"/>
            </p:cNvSpPr>
            <p:nvPr/>
          </p:nvSpPr>
          <p:spPr bwMode="auto">
            <a:xfrm>
              <a:off x="480" y="1968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FFBF09"/>
                  </a:solidFill>
                  <a:latin typeface="黑体" pitchFamily="49" charset="-122"/>
                  <a:ea typeface="黑体" pitchFamily="49" charset="-122"/>
                </a:rPr>
                <a:t>主机        外设</a:t>
              </a:r>
            </a:p>
          </p:txBody>
        </p:sp>
        <p:sp>
          <p:nvSpPr>
            <p:cNvPr id="31756" name="Line 6"/>
            <p:cNvSpPr>
              <a:spLocks noChangeShapeType="1"/>
            </p:cNvSpPr>
            <p:nvPr/>
          </p:nvSpPr>
          <p:spPr bwMode="auto">
            <a:xfrm>
              <a:off x="1200" y="2160"/>
              <a:ext cx="6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107950" y="2268538"/>
            <a:ext cx="335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设计时需考虑：</a:t>
            </a: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180975" y="2862263"/>
            <a:ext cx="563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(1)I/O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指令的功能扩展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179388" y="3495675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如何用通用</a:t>
            </a:r>
            <a:r>
              <a:rPr lang="en-US" altLang="zh-CN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指令实现对各种具体设备的控制？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180975" y="4143375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指令中留有扩展余地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179388" y="5006975"/>
            <a:ext cx="9144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指令中某些字段编码事先不定义，需要时再约定其含义。</a:t>
            </a:r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180975" y="5502275"/>
            <a:ext cx="731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BF09"/>
                </a:solidFill>
                <a:ea typeface="黑体" pitchFamily="49" charset="-122"/>
              </a:rPr>
              <a:t>用于外设种类、数量不多的场合。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0" y="5064125"/>
            <a:ext cx="891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如何设置控制/状态寄存器是接口设计的关键。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0" y="1262063"/>
            <a:ext cx="889317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主机用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输出指令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传送指令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将具体设备的控制命令按约定的代码格式送往接口中的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控制寄存器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，向外设发出命令。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外设的状态信息也以某种格式放在接口的状态寄存器中，主机用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输入指令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传送指令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从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状态寄存器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中取出有关信息进行查询、分析。</a:t>
            </a:r>
          </a:p>
        </p:txBody>
      </p:sp>
      <p:sp>
        <p:nvSpPr>
          <p:cNvPr id="32772" name="Text Box 12"/>
          <p:cNvSpPr txBox="1">
            <a:spLocks noChangeArrowheads="1"/>
          </p:cNvSpPr>
          <p:nvPr/>
        </p:nvSpPr>
        <p:spPr bwMode="auto">
          <a:xfrm>
            <a:off x="34925" y="539750"/>
            <a:ext cx="883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接口中设置控制/状态寄存器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161925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外设单独编址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52413" y="4332288"/>
            <a:ext cx="914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地址空间不占主存空间，可与主存空间重叠。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86000" y="6008688"/>
            <a:ext cx="44196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=1 访问存储器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=0 访问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端口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00025" y="5018088"/>
            <a:ext cx="6172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需设置标志区分访问对象，如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28600" y="2427288"/>
            <a:ext cx="891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编址到寄存器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：为每个寄存器(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端口)分配独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             立的端口地址；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              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指令中给出端口地址。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990600" y="6237288"/>
            <a:ext cx="106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M/IO</a:t>
            </a:r>
          </a:p>
        </p:txBody>
      </p:sp>
      <p:sp>
        <p:nvSpPr>
          <p:cNvPr id="33800" name="AutoShape 10"/>
          <p:cNvSpPr>
            <a:spLocks/>
          </p:cNvSpPr>
          <p:nvPr/>
        </p:nvSpPr>
        <p:spPr bwMode="auto">
          <a:xfrm>
            <a:off x="2057400" y="608488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2"/>
          <p:cNvSpPr txBox="1">
            <a:spLocks noChangeArrowheads="1"/>
          </p:cNvSpPr>
          <p:nvPr/>
        </p:nvSpPr>
        <p:spPr bwMode="auto">
          <a:xfrm>
            <a:off x="0" y="71438"/>
            <a:ext cx="6629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（2）主机对外设的寻址方式</a:t>
            </a:r>
          </a:p>
        </p:txBody>
      </p:sp>
      <p:sp>
        <p:nvSpPr>
          <p:cNvPr id="33802" name="Line 6"/>
          <p:cNvSpPr>
            <a:spLocks noChangeShapeType="1"/>
          </p:cNvSpPr>
          <p:nvPr/>
        </p:nvSpPr>
        <p:spPr bwMode="auto">
          <a:xfrm>
            <a:off x="3429000" y="1323975"/>
            <a:ext cx="533400" cy="30480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stealth" w="lg" len="lg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Text Box 7"/>
          <p:cNvSpPr txBox="1">
            <a:spLocks noChangeArrowheads="1"/>
          </p:cNvSpPr>
          <p:nvPr/>
        </p:nvSpPr>
        <p:spPr bwMode="auto">
          <a:xfrm>
            <a:off x="4030663" y="1493838"/>
            <a:ext cx="17653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chemeClr val="accent1"/>
                </a:solidFill>
                <a:ea typeface="黑体" pitchFamily="49" charset="-122"/>
              </a:rPr>
              <a:t>端口</a:t>
            </a:r>
          </a:p>
        </p:txBody>
      </p:sp>
      <p:sp>
        <p:nvSpPr>
          <p:cNvPr id="33804" name="Text Box 8"/>
          <p:cNvSpPr txBox="1">
            <a:spLocks noChangeArrowheads="1"/>
          </p:cNvSpPr>
          <p:nvPr/>
        </p:nvSpPr>
        <p:spPr bwMode="auto">
          <a:xfrm>
            <a:off x="179388" y="822325"/>
            <a:ext cx="6192837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寻找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接口中的寄存器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的方式。</a:t>
            </a:r>
          </a:p>
        </p:txBody>
      </p:sp>
      <p:sp>
        <p:nvSpPr>
          <p:cNvPr id="33805" name="Text Box 9"/>
          <p:cNvSpPr txBox="1">
            <a:spLocks noChangeArrowheads="1"/>
          </p:cNvSpPr>
          <p:nvPr/>
        </p:nvSpPr>
        <p:spPr bwMode="auto">
          <a:xfrm>
            <a:off x="6264275" y="642938"/>
            <a:ext cx="2879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1">
                <a:latin typeface="黑体" pitchFamily="49" charset="-122"/>
                <a:ea typeface="黑体" pitchFamily="49" charset="-122"/>
              </a:rPr>
              <a:t>如何为</a:t>
            </a:r>
            <a:r>
              <a:rPr lang="en-US" altLang="zh-CN" sz="3200" b="1" i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 i="1">
                <a:latin typeface="黑体" pitchFamily="49" charset="-122"/>
                <a:ea typeface="黑体" pitchFamily="49" charset="-122"/>
              </a:rPr>
              <a:t>端口分配地址？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外设统一编址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0" y="2514600"/>
            <a:ext cx="9144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端口占据部分主存空间。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常将存储空间的低端分配给主存单元，高端分配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给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端口，以示区分。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0" y="762000"/>
            <a:ext cx="3657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编址到寄存器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4953000"/>
            <a:ext cx="9144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设置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专用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针对单独编址，用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指令访问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端口。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指令中说明输入/输出操作，并给出端口地址。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470150" y="590550"/>
            <a:ext cx="63373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：为每个寄存器(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端口)分配总线地址；访问外设时，指令中给出      总线地址。</a:t>
            </a:r>
            <a:endParaRPr lang="zh-CN" altLang="en-US" sz="3200" b="1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-107950" y="41910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（3）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指令设置方式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211638" y="5084763"/>
            <a:ext cx="914400" cy="0"/>
          </a:xfrm>
          <a:prstGeom prst="line">
            <a:avLst/>
          </a:prstGeom>
          <a:noFill/>
          <a:ln w="57150" cap="sq">
            <a:solidFill>
              <a:schemeClr val="accent1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105400" y="4757738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显式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36525" y="512763"/>
            <a:ext cx="91440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传送指令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实现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针对统一编址，用访存指令访问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端口，不设专用的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指令。</a:t>
            </a:r>
          </a:p>
        </p:txBody>
      </p:sp>
      <p:sp>
        <p:nvSpPr>
          <p:cNvPr id="35843" name="Line 5"/>
          <p:cNvSpPr>
            <a:spLocks noChangeShapeType="1"/>
          </p:cNvSpPr>
          <p:nvPr/>
        </p:nvSpPr>
        <p:spPr bwMode="auto">
          <a:xfrm>
            <a:off x="5219700" y="917575"/>
            <a:ext cx="914400" cy="0"/>
          </a:xfrm>
          <a:prstGeom prst="line">
            <a:avLst/>
          </a:prstGeom>
          <a:noFill/>
          <a:ln w="57150" cap="sq">
            <a:solidFill>
              <a:schemeClr val="accent1"/>
            </a:solidFill>
            <a:round/>
            <a:headEnd/>
            <a:tailEnd type="stealth" w="med" len="lg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6248400" y="554038"/>
            <a:ext cx="304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隐式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133350" y="2909888"/>
            <a:ext cx="7391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处理机进行</a:t>
            </a:r>
            <a:r>
              <a:rPr lang="en-US" altLang="zh-CN" sz="32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操作</a:t>
            </a: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3357563" y="3589338"/>
            <a:ext cx="5715000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CPU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执行简单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指令控制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IOP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 (启动、停止、查询、清除)</a:t>
            </a: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690563" y="4052888"/>
            <a:ext cx="3124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两级</a:t>
            </a:r>
            <a:r>
              <a:rPr lang="en-US" altLang="zh-CN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指令</a:t>
            </a:r>
          </a:p>
        </p:txBody>
      </p:sp>
      <p:sp>
        <p:nvSpPr>
          <p:cNvPr id="35848" name="AutoShape 7"/>
          <p:cNvSpPr>
            <a:spLocks/>
          </p:cNvSpPr>
          <p:nvPr/>
        </p:nvSpPr>
        <p:spPr bwMode="auto">
          <a:xfrm>
            <a:off x="3205163" y="36718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 cap="sq">
            <a:solidFill>
              <a:srgbClr val="FFBF09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3357563" y="4683125"/>
            <a:ext cx="57150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处理机执行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I/O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操作指令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  (输入、输出等)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0"/>
          <p:cNvSpPr txBox="1">
            <a:spLocks noChangeArrowheads="1"/>
          </p:cNvSpPr>
          <p:nvPr/>
        </p:nvSpPr>
        <p:spPr bwMode="auto">
          <a:xfrm>
            <a:off x="0" y="2652713"/>
            <a:ext cx="533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（2）逻辑运算指令</a:t>
            </a:r>
          </a:p>
        </p:txBody>
      </p:sp>
      <p:sp>
        <p:nvSpPr>
          <p:cNvPr id="36867" name="Text Box 11"/>
          <p:cNvSpPr txBox="1">
            <a:spLocks noChangeArrowheads="1"/>
          </p:cNvSpPr>
          <p:nvPr/>
        </p:nvSpPr>
        <p:spPr bwMode="auto">
          <a:xfrm>
            <a:off x="250825" y="3448050"/>
            <a:ext cx="83883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实现对代码位的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设置、测试、清除、修改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等。</a:t>
            </a:r>
          </a:p>
        </p:txBody>
      </p:sp>
      <p:sp>
        <p:nvSpPr>
          <p:cNvPr id="36868" name="Text Box 17"/>
          <p:cNvSpPr txBox="1">
            <a:spLocks noChangeArrowheads="1"/>
          </p:cNvSpPr>
          <p:nvPr/>
        </p:nvSpPr>
        <p:spPr bwMode="auto">
          <a:xfrm>
            <a:off x="6084888" y="3981450"/>
            <a:ext cx="103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异或</a:t>
            </a:r>
          </a:p>
        </p:txBody>
      </p:sp>
      <p:sp>
        <p:nvSpPr>
          <p:cNvPr id="36869" name="AutoShape 12"/>
          <p:cNvSpPr>
            <a:spLocks/>
          </p:cNvSpPr>
          <p:nvPr/>
        </p:nvSpPr>
        <p:spPr bwMode="auto">
          <a:xfrm rot="-5400000">
            <a:off x="4800600" y="300355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28575" cap="sq">
            <a:solidFill>
              <a:srgbClr val="FFBF09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0" name="AutoShape 13"/>
          <p:cNvSpPr>
            <a:spLocks/>
          </p:cNvSpPr>
          <p:nvPr/>
        </p:nvSpPr>
        <p:spPr bwMode="auto">
          <a:xfrm rot="-5400000">
            <a:off x="3173413" y="3532188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 cap="sq">
            <a:solidFill>
              <a:srgbClr val="FFBF09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1" name="Text Box 15"/>
          <p:cNvSpPr txBox="1">
            <a:spLocks noChangeArrowheads="1"/>
          </p:cNvSpPr>
          <p:nvPr/>
        </p:nvSpPr>
        <p:spPr bwMode="auto">
          <a:xfrm>
            <a:off x="4572000" y="3981450"/>
            <a:ext cx="79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与</a:t>
            </a:r>
          </a:p>
        </p:txBody>
      </p:sp>
      <p:sp>
        <p:nvSpPr>
          <p:cNvPr id="36872" name="Text Box 16"/>
          <p:cNvSpPr txBox="1">
            <a:spLocks noChangeArrowheads="1"/>
          </p:cNvSpPr>
          <p:nvPr/>
        </p:nvSpPr>
        <p:spPr bwMode="auto">
          <a:xfrm>
            <a:off x="2728913" y="3981450"/>
            <a:ext cx="80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或</a:t>
            </a:r>
          </a:p>
        </p:txBody>
      </p:sp>
      <p:sp>
        <p:nvSpPr>
          <p:cNvPr id="36873" name="AutoShape 14"/>
          <p:cNvSpPr>
            <a:spLocks/>
          </p:cNvSpPr>
          <p:nvPr/>
        </p:nvSpPr>
        <p:spPr bwMode="auto">
          <a:xfrm rot="-5400000">
            <a:off x="6346825" y="357505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 cap="sq">
            <a:solidFill>
              <a:srgbClr val="FFBF09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文本框 10"/>
          <p:cNvSpPr txBox="1">
            <a:spLocks noChangeArrowheads="1"/>
          </p:cNvSpPr>
          <p:nvPr/>
        </p:nvSpPr>
        <p:spPr bwMode="auto">
          <a:xfrm>
            <a:off x="755650" y="4683125"/>
            <a:ext cx="52117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利用“与”运算实现按位测试；</a:t>
            </a:r>
            <a:endParaRPr lang="en-US" altLang="zh-CN" sz="2800"/>
          </a:p>
          <a:p>
            <a:r>
              <a:rPr lang="zh-CN" altLang="en-US" sz="2800"/>
              <a:t>利用“与”运算实现按位分离；</a:t>
            </a:r>
            <a:endParaRPr lang="en-US" altLang="zh-CN" sz="2800"/>
          </a:p>
          <a:p>
            <a:r>
              <a:rPr lang="zh-CN" altLang="en-US" sz="2800"/>
              <a:t>利用“与”运算实现位清除；</a:t>
            </a:r>
            <a:endParaRPr lang="en-US" altLang="zh-CN" sz="2800"/>
          </a:p>
          <a:p>
            <a:r>
              <a:rPr lang="zh-CN" altLang="en-US" sz="2800"/>
              <a:t>利用“异或”运算实现位修改；</a:t>
            </a:r>
            <a:endParaRPr lang="en-US" altLang="zh-CN" sz="2800"/>
          </a:p>
          <a:p>
            <a:r>
              <a:rPr lang="zh-CN" altLang="en-US" sz="2800"/>
              <a:t>利用“异或”运算判符合；</a:t>
            </a:r>
          </a:p>
        </p:txBody>
      </p:sp>
      <p:sp>
        <p:nvSpPr>
          <p:cNvPr id="36875" name="Text Box 4"/>
          <p:cNvSpPr txBox="1">
            <a:spLocks noChangeArrowheads="1"/>
          </p:cNvSpPr>
          <p:nvPr/>
        </p:nvSpPr>
        <p:spPr bwMode="auto">
          <a:xfrm>
            <a:off x="215900" y="1368425"/>
            <a:ext cx="86042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设置时需考虑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操作数类型、符号、进制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等，运算结束后设置相应</a:t>
            </a: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状态标志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6876" name="Text Box 6"/>
          <p:cNvSpPr txBox="1">
            <a:spLocks noChangeArrowheads="1"/>
          </p:cNvSpPr>
          <p:nvPr/>
        </p:nvSpPr>
        <p:spPr bwMode="auto">
          <a:xfrm>
            <a:off x="0" y="7874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（1）算术运算指令</a:t>
            </a:r>
          </a:p>
        </p:txBody>
      </p:sp>
      <p:sp>
        <p:nvSpPr>
          <p:cNvPr id="36877" name="Text Box 9"/>
          <p:cNvSpPr txBox="1">
            <a:spLocks noChangeArrowheads="1"/>
          </p:cNvSpPr>
          <p:nvPr/>
        </p:nvSpPr>
        <p:spPr bwMode="auto">
          <a:xfrm>
            <a:off x="250825" y="71438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算术逻辑运算指令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07963" y="906463"/>
            <a:ext cx="6019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主要作用：</a:t>
            </a: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控制程序流程。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295400"/>
            <a:ext cx="533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（1）转移指令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2725" y="44450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程序控制指令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0" y="37338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（2）转子指令与返回指令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28600" y="4495800"/>
            <a:ext cx="6324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转子：操作码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子程序入口</a:t>
            </a:r>
          </a:p>
        </p:txBody>
      </p:sp>
      <p:sp>
        <p:nvSpPr>
          <p:cNvPr id="37895" name="AutoShape 7"/>
          <p:cNvSpPr>
            <a:spLocks/>
          </p:cNvSpPr>
          <p:nvPr/>
        </p:nvSpPr>
        <p:spPr bwMode="auto">
          <a:xfrm>
            <a:off x="395288" y="2205038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00088" y="2052638"/>
            <a:ext cx="29718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无条件转移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条件转移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循环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844800" y="2060575"/>
            <a:ext cx="590391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：操作码  转移地址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：操作码  转移地址  转移条件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：转移条件为循环计数值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28600" y="5029200"/>
            <a:ext cx="6324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返回：操作码</a:t>
            </a:r>
            <a:r>
              <a:rPr lang="en-US" altLang="zh-CN" sz="2800" b="1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返回地址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50825" y="5373688"/>
            <a:ext cx="9144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同一条返回指令应能提供多个不同的返回地址（条件返回），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403350" y="5935663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latin typeface="黑体" pitchFamily="49" charset="-122"/>
                <a:ea typeface="黑体" pitchFamily="49" charset="-122"/>
              </a:rPr>
              <a:t>一般用堆栈存放返回地址。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0"/>
            <a:ext cx="8610600" cy="6858000"/>
            <a:chOff x="96" y="0"/>
            <a:chExt cx="5424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072" y="2304"/>
              <a:ext cx="912" cy="365"/>
              <a:chOff x="2736" y="2256"/>
              <a:chExt cx="912" cy="365"/>
            </a:xfrm>
          </p:grpSpPr>
          <p:sp>
            <p:nvSpPr>
              <p:cNvPr id="38975" name="Text Box 4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76" name="Line 5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916" name="Text Box 6"/>
            <p:cNvSpPr txBox="1">
              <a:spLocks noChangeArrowheads="1"/>
            </p:cNvSpPr>
            <p:nvPr/>
          </p:nvSpPr>
          <p:spPr bwMode="auto">
            <a:xfrm>
              <a:off x="96" y="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主程序</a:t>
              </a:r>
            </a:p>
          </p:txBody>
        </p:sp>
        <p:sp>
          <p:nvSpPr>
            <p:cNvPr id="38917" name="Line 7"/>
            <p:cNvSpPr>
              <a:spLocks noChangeShapeType="1"/>
            </p:cNvSpPr>
            <p:nvPr/>
          </p:nvSpPr>
          <p:spPr bwMode="auto">
            <a:xfrm>
              <a:off x="528" y="38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18" name="Line 8"/>
            <p:cNvSpPr>
              <a:spLocks noChangeShapeType="1"/>
            </p:cNvSpPr>
            <p:nvPr/>
          </p:nvSpPr>
          <p:spPr bwMode="auto">
            <a:xfrm flipV="1">
              <a:off x="576" y="768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19" name="Line 9"/>
            <p:cNvSpPr>
              <a:spLocks noChangeShapeType="1"/>
            </p:cNvSpPr>
            <p:nvPr/>
          </p:nvSpPr>
          <p:spPr bwMode="auto">
            <a:xfrm>
              <a:off x="1152" y="768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0" name="Text Box 10"/>
            <p:cNvSpPr txBox="1">
              <a:spLocks noChangeArrowheads="1"/>
            </p:cNvSpPr>
            <p:nvPr/>
          </p:nvSpPr>
          <p:spPr bwMode="auto">
            <a:xfrm>
              <a:off x="672" y="432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38921" name="Line 11"/>
            <p:cNvSpPr>
              <a:spLocks noChangeShapeType="1"/>
            </p:cNvSpPr>
            <p:nvPr/>
          </p:nvSpPr>
          <p:spPr bwMode="auto">
            <a:xfrm flipV="1">
              <a:off x="1152" y="105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2" name="Line 12"/>
            <p:cNvSpPr>
              <a:spLocks noChangeShapeType="1"/>
            </p:cNvSpPr>
            <p:nvPr/>
          </p:nvSpPr>
          <p:spPr bwMode="auto">
            <a:xfrm flipH="1">
              <a:off x="1776" y="1056"/>
              <a:ext cx="0" cy="8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3" name="Text Box 13"/>
            <p:cNvSpPr txBox="1">
              <a:spLocks noChangeArrowheads="1"/>
            </p:cNvSpPr>
            <p:nvPr/>
          </p:nvSpPr>
          <p:spPr bwMode="auto">
            <a:xfrm>
              <a:off x="1440" y="720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38924" name="Line 14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576" cy="48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5" name="Line 15"/>
            <p:cNvSpPr>
              <a:spLocks noChangeShapeType="1"/>
            </p:cNvSpPr>
            <p:nvPr/>
          </p:nvSpPr>
          <p:spPr bwMode="auto">
            <a:xfrm>
              <a:off x="1152" y="1440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6" name="Line 16"/>
            <p:cNvSpPr>
              <a:spLocks noChangeShapeType="1"/>
            </p:cNvSpPr>
            <p:nvPr/>
          </p:nvSpPr>
          <p:spPr bwMode="auto">
            <a:xfrm flipH="1" flipV="1">
              <a:off x="528" y="1200"/>
              <a:ext cx="576" cy="81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7" name="Line 17"/>
            <p:cNvSpPr>
              <a:spLocks noChangeShapeType="1"/>
            </p:cNvSpPr>
            <p:nvPr/>
          </p:nvSpPr>
          <p:spPr bwMode="auto">
            <a:xfrm>
              <a:off x="528" y="1200"/>
              <a:ext cx="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8" name="Text Box 18"/>
            <p:cNvSpPr txBox="1">
              <a:spLocks noChangeArrowheads="1"/>
            </p:cNvSpPr>
            <p:nvPr/>
          </p:nvSpPr>
          <p:spPr bwMode="auto">
            <a:xfrm>
              <a:off x="192" y="105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D1</a:t>
              </a:r>
            </a:p>
          </p:txBody>
        </p:sp>
        <p:sp>
          <p:nvSpPr>
            <p:cNvPr id="38929" name="Text Box 19"/>
            <p:cNvSpPr txBox="1">
              <a:spLocks noChangeArrowheads="1"/>
            </p:cNvSpPr>
            <p:nvPr/>
          </p:nvSpPr>
          <p:spPr bwMode="auto">
            <a:xfrm>
              <a:off x="816" y="129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D2</a:t>
              </a:r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984" y="384"/>
              <a:ext cx="1536" cy="2304"/>
              <a:chOff x="3984" y="336"/>
              <a:chExt cx="1536" cy="2304"/>
            </a:xfrm>
          </p:grpSpPr>
          <p:sp>
            <p:nvSpPr>
              <p:cNvPr id="38969" name="Rectangle 21"/>
              <p:cNvSpPr>
                <a:spLocks noChangeArrowheads="1"/>
              </p:cNvSpPr>
              <p:nvPr/>
            </p:nvSpPr>
            <p:spPr bwMode="auto">
              <a:xfrm>
                <a:off x="3984" y="336"/>
                <a:ext cx="1536" cy="2304"/>
              </a:xfrm>
              <a:prstGeom prst="rect">
                <a:avLst/>
              </a:prstGeom>
              <a:solidFill>
                <a:schemeClr val="accent1"/>
              </a:solidFill>
              <a:ln w="38100" cap="sq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0" name="Line 22"/>
              <p:cNvSpPr>
                <a:spLocks noChangeShapeType="1"/>
              </p:cNvSpPr>
              <p:nvPr/>
            </p:nvSpPr>
            <p:spPr bwMode="auto">
              <a:xfrm>
                <a:off x="3984" y="2304"/>
                <a:ext cx="153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1" name="Line 23"/>
              <p:cNvSpPr>
                <a:spLocks noChangeShapeType="1"/>
              </p:cNvSpPr>
              <p:nvPr/>
            </p:nvSpPr>
            <p:spPr bwMode="auto">
              <a:xfrm>
                <a:off x="3984" y="1968"/>
                <a:ext cx="153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2" name="Line 24"/>
              <p:cNvSpPr>
                <a:spLocks noChangeShapeType="1"/>
              </p:cNvSpPr>
              <p:nvPr/>
            </p:nvSpPr>
            <p:spPr bwMode="auto">
              <a:xfrm>
                <a:off x="3984" y="1632"/>
                <a:ext cx="1536" cy="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3" name="Text Box 25"/>
              <p:cNvSpPr txBox="1">
                <a:spLocks noChangeArrowheads="1"/>
              </p:cNvSpPr>
              <p:nvPr/>
            </p:nvSpPr>
            <p:spPr bwMode="auto">
              <a:xfrm>
                <a:off x="4652" y="480"/>
                <a:ext cx="504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40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...</a:t>
                </a:r>
              </a:p>
            </p:txBody>
          </p:sp>
          <p:sp>
            <p:nvSpPr>
              <p:cNvPr id="38974" name="Text Box 26"/>
              <p:cNvSpPr txBox="1">
                <a:spLocks noChangeArrowheads="1"/>
              </p:cNvSpPr>
              <p:nvPr/>
            </p:nvSpPr>
            <p:spPr bwMode="auto">
              <a:xfrm>
                <a:off x="4652" y="1008"/>
                <a:ext cx="504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40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...</a:t>
                </a:r>
              </a:p>
            </p:txBody>
          </p:sp>
        </p:grpSp>
        <p:sp>
          <p:nvSpPr>
            <p:cNvPr id="38931" name="Text Box 27"/>
            <p:cNvSpPr txBox="1">
              <a:spLocks noChangeArrowheads="1"/>
            </p:cNvSpPr>
            <p:nvPr/>
          </p:nvSpPr>
          <p:spPr bwMode="auto">
            <a:xfrm>
              <a:off x="4608" y="2304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D1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3072" y="1968"/>
              <a:ext cx="912" cy="365"/>
              <a:chOff x="2736" y="2256"/>
              <a:chExt cx="912" cy="365"/>
            </a:xfrm>
          </p:grpSpPr>
          <p:sp>
            <p:nvSpPr>
              <p:cNvPr id="38967" name="Text Box 29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68" name="Line 30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933" name="Text Box 31"/>
            <p:cNvSpPr txBox="1">
              <a:spLocks noChangeArrowheads="1"/>
            </p:cNvSpPr>
            <p:nvPr/>
          </p:nvSpPr>
          <p:spPr bwMode="auto">
            <a:xfrm>
              <a:off x="4608" y="1968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D2</a:t>
              </a:r>
            </a:p>
          </p:txBody>
        </p:sp>
        <p:sp>
          <p:nvSpPr>
            <p:cNvPr id="38934" name="Text Box 32"/>
            <p:cNvSpPr txBox="1">
              <a:spLocks noChangeArrowheads="1"/>
            </p:cNvSpPr>
            <p:nvPr/>
          </p:nvSpPr>
          <p:spPr bwMode="auto">
            <a:xfrm>
              <a:off x="96" y="2160"/>
              <a:ext cx="11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主程序</a:t>
              </a:r>
            </a:p>
          </p:txBody>
        </p:sp>
        <p:sp>
          <p:nvSpPr>
            <p:cNvPr id="38935" name="Line 33"/>
            <p:cNvSpPr>
              <a:spLocks noChangeShapeType="1"/>
            </p:cNvSpPr>
            <p:nvPr/>
          </p:nvSpPr>
          <p:spPr bwMode="auto">
            <a:xfrm>
              <a:off x="528" y="2544"/>
              <a:ext cx="0" cy="76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6" name="Line 34"/>
            <p:cNvSpPr>
              <a:spLocks noChangeShapeType="1"/>
            </p:cNvSpPr>
            <p:nvPr/>
          </p:nvSpPr>
          <p:spPr bwMode="auto">
            <a:xfrm flipV="1">
              <a:off x="576" y="2928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7" name="Line 35"/>
            <p:cNvSpPr>
              <a:spLocks noChangeShapeType="1"/>
            </p:cNvSpPr>
            <p:nvPr/>
          </p:nvSpPr>
          <p:spPr bwMode="auto">
            <a:xfrm>
              <a:off x="1152" y="2928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8" name="Text Box 36"/>
            <p:cNvSpPr txBox="1">
              <a:spLocks noChangeArrowheads="1"/>
            </p:cNvSpPr>
            <p:nvPr/>
          </p:nvSpPr>
          <p:spPr bwMode="auto">
            <a:xfrm>
              <a:off x="672" y="2592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38939" name="Line 37"/>
            <p:cNvSpPr>
              <a:spLocks noChangeShapeType="1"/>
            </p:cNvSpPr>
            <p:nvPr/>
          </p:nvSpPr>
          <p:spPr bwMode="auto">
            <a:xfrm flipV="1">
              <a:off x="1152" y="32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0" name="Line 38"/>
            <p:cNvSpPr>
              <a:spLocks noChangeShapeType="1"/>
            </p:cNvSpPr>
            <p:nvPr/>
          </p:nvSpPr>
          <p:spPr bwMode="auto">
            <a:xfrm flipH="1">
              <a:off x="1776" y="3216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1" name="Text Box 39"/>
            <p:cNvSpPr txBox="1">
              <a:spLocks noChangeArrowheads="1"/>
            </p:cNvSpPr>
            <p:nvPr/>
          </p:nvSpPr>
          <p:spPr bwMode="auto">
            <a:xfrm>
              <a:off x="1440" y="2880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38942" name="Line 40"/>
            <p:cNvSpPr>
              <a:spLocks noChangeShapeType="1"/>
            </p:cNvSpPr>
            <p:nvPr/>
          </p:nvSpPr>
          <p:spPr bwMode="auto">
            <a:xfrm flipH="1" flipV="1">
              <a:off x="1152" y="3600"/>
              <a:ext cx="576" cy="48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3" name="Line 41"/>
            <p:cNvSpPr>
              <a:spLocks noChangeShapeType="1"/>
            </p:cNvSpPr>
            <p:nvPr/>
          </p:nvSpPr>
          <p:spPr bwMode="auto">
            <a:xfrm>
              <a:off x="1152" y="3600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4" name="Line 42"/>
            <p:cNvSpPr>
              <a:spLocks noChangeShapeType="1"/>
            </p:cNvSpPr>
            <p:nvPr/>
          </p:nvSpPr>
          <p:spPr bwMode="auto">
            <a:xfrm flipH="1" flipV="1">
              <a:off x="528" y="3360"/>
              <a:ext cx="576" cy="81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5" name="Line 43"/>
            <p:cNvSpPr>
              <a:spLocks noChangeShapeType="1"/>
            </p:cNvSpPr>
            <p:nvPr/>
          </p:nvSpPr>
          <p:spPr bwMode="auto">
            <a:xfrm>
              <a:off x="528" y="3360"/>
              <a:ext cx="0" cy="96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6" name="Text Box 44"/>
            <p:cNvSpPr txBox="1">
              <a:spLocks noChangeArrowheads="1"/>
            </p:cNvSpPr>
            <p:nvPr/>
          </p:nvSpPr>
          <p:spPr bwMode="auto">
            <a:xfrm>
              <a:off x="192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D1</a:t>
              </a:r>
            </a:p>
          </p:txBody>
        </p:sp>
        <p:sp>
          <p:nvSpPr>
            <p:cNvPr id="38947" name="Text Box 45"/>
            <p:cNvSpPr txBox="1">
              <a:spLocks noChangeArrowheads="1"/>
            </p:cNvSpPr>
            <p:nvPr/>
          </p:nvSpPr>
          <p:spPr bwMode="auto">
            <a:xfrm>
              <a:off x="816" y="345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D2</a:t>
              </a:r>
            </a:p>
          </p:txBody>
        </p:sp>
        <p:sp>
          <p:nvSpPr>
            <p:cNvPr id="38948" name="Line 46"/>
            <p:cNvSpPr>
              <a:spLocks noChangeShapeType="1"/>
            </p:cNvSpPr>
            <p:nvPr/>
          </p:nvSpPr>
          <p:spPr bwMode="auto">
            <a:xfrm flipV="1">
              <a:off x="1776" y="3408"/>
              <a:ext cx="57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49" name="Text Box 47"/>
            <p:cNvSpPr txBox="1">
              <a:spLocks noChangeArrowheads="1"/>
            </p:cNvSpPr>
            <p:nvPr/>
          </p:nvSpPr>
          <p:spPr bwMode="auto">
            <a:xfrm>
              <a:off x="2256" y="3168"/>
              <a:ext cx="13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</a:t>
              </a: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38950" name="Text Box 48"/>
            <p:cNvSpPr txBox="1">
              <a:spLocks noChangeArrowheads="1"/>
            </p:cNvSpPr>
            <p:nvPr/>
          </p:nvSpPr>
          <p:spPr bwMode="auto">
            <a:xfrm>
              <a:off x="1440" y="3552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D3</a:t>
              </a:r>
            </a:p>
          </p:txBody>
        </p:sp>
        <p:sp>
          <p:nvSpPr>
            <p:cNvPr id="38951" name="Line 49"/>
            <p:cNvSpPr>
              <a:spLocks noChangeShapeType="1"/>
            </p:cNvSpPr>
            <p:nvPr/>
          </p:nvSpPr>
          <p:spPr bwMode="auto">
            <a:xfrm flipH="1">
              <a:off x="2352" y="3408"/>
              <a:ext cx="0" cy="6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2" name="Line 50"/>
            <p:cNvSpPr>
              <a:spLocks noChangeShapeType="1"/>
            </p:cNvSpPr>
            <p:nvPr/>
          </p:nvSpPr>
          <p:spPr bwMode="auto">
            <a:xfrm flipH="1" flipV="1">
              <a:off x="1776" y="369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Line 51"/>
            <p:cNvSpPr>
              <a:spLocks noChangeShapeType="1"/>
            </p:cNvSpPr>
            <p:nvPr/>
          </p:nvSpPr>
          <p:spPr bwMode="auto">
            <a:xfrm flipH="1">
              <a:off x="1776" y="3696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3072" y="1968"/>
              <a:ext cx="912" cy="373"/>
              <a:chOff x="2736" y="2256"/>
              <a:chExt cx="912" cy="373"/>
            </a:xfrm>
          </p:grpSpPr>
          <p:sp>
            <p:nvSpPr>
              <p:cNvPr id="38965" name="Text Box 53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73"/>
              </a:xfrm>
              <a:prstGeom prst="rect">
                <a:avLst/>
              </a:prstGeom>
              <a:noFill/>
              <a:ln w="127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66" name="Line 54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55"/>
            <p:cNvGrpSpPr>
              <a:grpSpLocks/>
            </p:cNvGrpSpPr>
            <p:nvPr/>
          </p:nvGrpSpPr>
          <p:grpSpPr bwMode="auto">
            <a:xfrm>
              <a:off x="3072" y="1632"/>
              <a:ext cx="912" cy="373"/>
              <a:chOff x="2736" y="2256"/>
              <a:chExt cx="912" cy="373"/>
            </a:xfrm>
          </p:grpSpPr>
          <p:sp>
            <p:nvSpPr>
              <p:cNvPr id="38963" name="Text Box 56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73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64" name="Line 57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956" name="Text Box 58"/>
            <p:cNvSpPr txBox="1">
              <a:spLocks noChangeArrowheads="1"/>
            </p:cNvSpPr>
            <p:nvPr/>
          </p:nvSpPr>
          <p:spPr bwMode="auto">
            <a:xfrm>
              <a:off x="4608" y="1632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D3</a:t>
              </a:r>
            </a:p>
          </p:txBody>
        </p:sp>
        <p:sp>
          <p:nvSpPr>
            <p:cNvPr id="38957" name="Text Box 59"/>
            <p:cNvSpPr txBox="1">
              <a:spLocks noChangeArrowheads="1"/>
            </p:cNvSpPr>
            <p:nvPr/>
          </p:nvSpPr>
          <p:spPr bwMode="auto">
            <a:xfrm>
              <a:off x="1872" y="1296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多重转子</a:t>
              </a:r>
            </a:p>
          </p:txBody>
        </p:sp>
        <p:sp>
          <p:nvSpPr>
            <p:cNvPr id="38958" name="Text Box 60"/>
            <p:cNvSpPr txBox="1">
              <a:spLocks noChangeArrowheads="1"/>
            </p:cNvSpPr>
            <p:nvPr/>
          </p:nvSpPr>
          <p:spPr bwMode="auto">
            <a:xfrm>
              <a:off x="2544" y="3648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递归调用</a:t>
              </a:r>
            </a:p>
          </p:txBody>
        </p:sp>
        <p:sp>
          <p:nvSpPr>
            <p:cNvPr id="38959" name="Text Box 61"/>
            <p:cNvSpPr txBox="1">
              <a:spLocks noChangeArrowheads="1"/>
            </p:cNvSpPr>
            <p:nvPr/>
          </p:nvSpPr>
          <p:spPr bwMode="auto">
            <a:xfrm>
              <a:off x="4080" y="2880"/>
              <a:ext cx="1440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</a:rPr>
                <a:t>子程序不复杂，支持多重转子和递归调用。</a:t>
              </a:r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072" y="2304"/>
              <a:ext cx="912" cy="373"/>
              <a:chOff x="2736" y="2256"/>
              <a:chExt cx="912" cy="373"/>
            </a:xfrm>
          </p:grpSpPr>
          <p:sp>
            <p:nvSpPr>
              <p:cNvPr id="38961" name="Text Box 63"/>
              <p:cNvSpPr txBox="1">
                <a:spLocks noChangeArrowheads="1"/>
              </p:cNvSpPr>
              <p:nvPr/>
            </p:nvSpPr>
            <p:spPr bwMode="auto">
              <a:xfrm>
                <a:off x="2736" y="2256"/>
                <a:ext cx="576" cy="373"/>
              </a:xfrm>
              <a:prstGeom prst="rect">
                <a:avLst/>
              </a:prstGeom>
              <a:noFill/>
              <a:ln w="127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FFFF"/>
                    </a:solidFill>
                    <a:latin typeface="黑体" pitchFamily="49" charset="-122"/>
                    <a:ea typeface="黑体" pitchFamily="49" charset="-122"/>
                  </a:rPr>
                  <a:t>SP</a:t>
                </a:r>
              </a:p>
            </p:txBody>
          </p:sp>
          <p:sp>
            <p:nvSpPr>
              <p:cNvPr id="38962" name="Line 64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528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（4）程序计数器（</a:t>
            </a:r>
            <a:r>
              <a:rPr kumimoji="0" lang="en-US" altLang="zh-CN" sz="3200" b="1">
                <a:solidFill>
                  <a:schemeClr val="tx2"/>
                </a:solidFill>
              </a:rPr>
              <a:t>PC）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CN" altLang="en-US" sz="3200" b="1">
                <a:solidFill>
                  <a:srgbClr val="FDFBFB"/>
                </a:solidFill>
              </a:rPr>
              <a:t>   </a:t>
            </a:r>
            <a:r>
              <a:rPr kumimoji="0" lang="zh-CN" altLang="en-US" sz="3200" b="1">
                <a:solidFill>
                  <a:srgbClr val="FDFBFB"/>
                </a:solidFill>
                <a:latin typeface="宋体" pitchFamily="2" charset="-122"/>
              </a:rPr>
              <a:t>用途：指示指令在存储器中的存放位置。</a:t>
            </a:r>
          </a:p>
          <a:p>
            <a:pPr eaLnBrk="0" hangingPunct="0">
              <a:spcBef>
                <a:spcPct val="20000"/>
              </a:spcBef>
            </a:pPr>
            <a:endParaRPr kumimoji="0"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pSp>
        <p:nvGrpSpPr>
          <p:cNvPr id="9220" name="Group 31"/>
          <p:cNvGrpSpPr>
            <a:grpSpLocks/>
          </p:cNvGrpSpPr>
          <p:nvPr/>
        </p:nvGrpSpPr>
        <p:grpSpPr bwMode="auto">
          <a:xfrm>
            <a:off x="4802188" y="2636838"/>
            <a:ext cx="2276475" cy="914400"/>
            <a:chOff x="3025" y="1661"/>
            <a:chExt cx="1434" cy="576"/>
          </a:xfrm>
        </p:grpSpPr>
        <p:sp>
          <p:nvSpPr>
            <p:cNvPr id="9244" name="Line 18"/>
            <p:cNvSpPr>
              <a:spLocks noChangeShapeType="1"/>
            </p:cNvSpPr>
            <p:nvPr/>
          </p:nvSpPr>
          <p:spPr bwMode="auto">
            <a:xfrm>
              <a:off x="3025" y="2223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19"/>
            <p:cNvSpPr>
              <a:spLocks noChangeShapeType="1"/>
            </p:cNvSpPr>
            <p:nvPr/>
          </p:nvSpPr>
          <p:spPr bwMode="auto">
            <a:xfrm flipV="1">
              <a:off x="3787" y="1661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0"/>
            <p:cNvSpPr>
              <a:spLocks noChangeShapeType="1"/>
            </p:cNvSpPr>
            <p:nvPr/>
          </p:nvSpPr>
          <p:spPr bwMode="auto">
            <a:xfrm>
              <a:off x="3787" y="1661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21" name="Group 30"/>
          <p:cNvGrpSpPr>
            <a:grpSpLocks/>
          </p:cNvGrpSpPr>
          <p:nvPr/>
        </p:nvGrpSpPr>
        <p:grpSpPr bwMode="auto">
          <a:xfrm>
            <a:off x="3203575" y="2636838"/>
            <a:ext cx="1600200" cy="1190625"/>
            <a:chOff x="2018" y="1658"/>
            <a:chExt cx="1008" cy="750"/>
          </a:xfrm>
        </p:grpSpPr>
        <p:sp>
          <p:nvSpPr>
            <p:cNvPr id="9242" name="Rectangle 17"/>
            <p:cNvSpPr>
              <a:spLocks noChangeArrowheads="1"/>
            </p:cNvSpPr>
            <p:nvPr/>
          </p:nvSpPr>
          <p:spPr bwMode="auto">
            <a:xfrm>
              <a:off x="2018" y="2024"/>
              <a:ext cx="1008" cy="384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b="1">
                  <a:solidFill>
                    <a:schemeClr val="tx2"/>
                  </a:solidFill>
                </a:rPr>
                <a:t>00</a:t>
              </a:r>
              <a:r>
                <a:rPr kumimoji="0" lang="en-US" altLang="zh-CN" b="1">
                  <a:solidFill>
                    <a:schemeClr val="tx2"/>
                  </a:solidFill>
                </a:rPr>
                <a:t>FF</a:t>
              </a:r>
            </a:p>
          </p:txBody>
        </p:sp>
        <p:sp>
          <p:nvSpPr>
            <p:cNvPr id="9243" name="Text Box 21"/>
            <p:cNvSpPr txBox="1">
              <a:spLocks noChangeArrowheads="1"/>
            </p:cNvSpPr>
            <p:nvPr/>
          </p:nvSpPr>
          <p:spPr bwMode="auto">
            <a:xfrm>
              <a:off x="2258" y="1658"/>
              <a:ext cx="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CN" sz="2800" b="1">
                  <a:solidFill>
                    <a:schemeClr val="tx2"/>
                  </a:solidFill>
                </a:rPr>
                <a:t>PC</a:t>
              </a:r>
            </a:p>
          </p:txBody>
        </p:sp>
      </p:grpSp>
      <p:sp>
        <p:nvSpPr>
          <p:cNvPr id="9222" name="Text Box 22"/>
          <p:cNvSpPr txBox="1">
            <a:spLocks noChangeArrowheads="1"/>
          </p:cNvSpPr>
          <p:nvPr/>
        </p:nvSpPr>
        <p:spPr bwMode="auto">
          <a:xfrm>
            <a:off x="8283575" y="2378075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b="1">
                <a:solidFill>
                  <a:schemeClr val="tx2"/>
                </a:solidFill>
              </a:rPr>
              <a:t>00</a:t>
            </a:r>
            <a:r>
              <a:rPr kumimoji="0" lang="en-US" altLang="zh-CN" b="1">
                <a:solidFill>
                  <a:schemeClr val="tx2"/>
                </a:solidFill>
              </a:rPr>
              <a:t>FF</a:t>
            </a:r>
          </a:p>
        </p:txBody>
      </p:sp>
      <p:sp>
        <p:nvSpPr>
          <p:cNvPr id="9223" name="Text Box 23"/>
          <p:cNvSpPr txBox="1">
            <a:spLocks noChangeArrowheads="1"/>
          </p:cNvSpPr>
          <p:nvPr/>
        </p:nvSpPr>
        <p:spPr bwMode="auto">
          <a:xfrm>
            <a:off x="228600" y="4343400"/>
            <a:ext cx="64928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sz="2800" b="1">
                <a:solidFill>
                  <a:schemeClr val="tx2"/>
                </a:solidFill>
              </a:rPr>
              <a:t>注意：</a:t>
            </a:r>
            <a:r>
              <a:rPr kumimoji="0" lang="zh-CN" altLang="en-US" sz="2800" b="1">
                <a:solidFill>
                  <a:srgbClr val="FDFBFB"/>
                </a:solidFill>
              </a:rPr>
              <a:t>取指结束后，</a:t>
            </a:r>
            <a:r>
              <a:rPr kumimoji="0" lang="en-US" altLang="zh-CN" sz="2800" b="1">
                <a:solidFill>
                  <a:srgbClr val="FDFBFB"/>
                </a:solidFill>
              </a:rPr>
              <a:t>PC</a:t>
            </a:r>
            <a:r>
              <a:rPr kumimoji="0" lang="zh-CN" altLang="en-US" sz="2800" b="1">
                <a:solidFill>
                  <a:srgbClr val="FDFBFB"/>
                </a:solidFill>
              </a:rPr>
              <a:t>内容增加以指示下一条指令地址，增加量取决于现行指令所占存储单元数。</a:t>
            </a:r>
          </a:p>
        </p:txBody>
      </p:sp>
      <p:grpSp>
        <p:nvGrpSpPr>
          <p:cNvPr id="9224" name="Group 29"/>
          <p:cNvGrpSpPr>
            <a:grpSpLocks/>
          </p:cNvGrpSpPr>
          <p:nvPr/>
        </p:nvGrpSpPr>
        <p:grpSpPr bwMode="auto">
          <a:xfrm>
            <a:off x="7092950" y="1844675"/>
            <a:ext cx="1238250" cy="4624388"/>
            <a:chOff x="4468" y="1162"/>
            <a:chExt cx="780" cy="2913"/>
          </a:xfrm>
        </p:grpSpPr>
        <p:sp>
          <p:nvSpPr>
            <p:cNvPr id="9225" name="Rectangle 4"/>
            <p:cNvSpPr>
              <a:spLocks noChangeArrowheads="1"/>
            </p:cNvSpPr>
            <p:nvPr/>
          </p:nvSpPr>
          <p:spPr bwMode="auto">
            <a:xfrm>
              <a:off x="4468" y="1162"/>
              <a:ext cx="768" cy="24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5"/>
            <p:cNvSpPr>
              <a:spLocks noChangeShapeType="1"/>
            </p:cNvSpPr>
            <p:nvPr/>
          </p:nvSpPr>
          <p:spPr bwMode="auto">
            <a:xfrm>
              <a:off x="4480" y="135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6"/>
            <p:cNvSpPr>
              <a:spLocks noChangeShapeType="1"/>
            </p:cNvSpPr>
            <p:nvPr/>
          </p:nvSpPr>
          <p:spPr bwMode="auto">
            <a:xfrm>
              <a:off x="4480" y="154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7"/>
            <p:cNvSpPr>
              <a:spLocks noChangeShapeType="1"/>
            </p:cNvSpPr>
            <p:nvPr/>
          </p:nvSpPr>
          <p:spPr bwMode="auto">
            <a:xfrm>
              <a:off x="4480" y="173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8"/>
            <p:cNvSpPr>
              <a:spLocks noChangeShapeType="1"/>
            </p:cNvSpPr>
            <p:nvPr/>
          </p:nvSpPr>
          <p:spPr bwMode="auto">
            <a:xfrm>
              <a:off x="4480" y="193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9"/>
            <p:cNvSpPr>
              <a:spLocks noChangeShapeType="1"/>
            </p:cNvSpPr>
            <p:nvPr/>
          </p:nvSpPr>
          <p:spPr bwMode="auto">
            <a:xfrm>
              <a:off x="4480" y="212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0"/>
            <p:cNvSpPr>
              <a:spLocks noChangeShapeType="1"/>
            </p:cNvSpPr>
            <p:nvPr/>
          </p:nvSpPr>
          <p:spPr bwMode="auto">
            <a:xfrm>
              <a:off x="4480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1"/>
            <p:cNvSpPr>
              <a:spLocks noChangeShapeType="1"/>
            </p:cNvSpPr>
            <p:nvPr/>
          </p:nvSpPr>
          <p:spPr bwMode="auto">
            <a:xfrm>
              <a:off x="4480" y="250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2"/>
            <p:cNvSpPr>
              <a:spLocks noChangeShapeType="1"/>
            </p:cNvSpPr>
            <p:nvPr/>
          </p:nvSpPr>
          <p:spPr bwMode="auto">
            <a:xfrm>
              <a:off x="4480" y="269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3"/>
            <p:cNvSpPr>
              <a:spLocks noChangeShapeType="1"/>
            </p:cNvSpPr>
            <p:nvPr/>
          </p:nvSpPr>
          <p:spPr bwMode="auto">
            <a:xfrm>
              <a:off x="4480" y="289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4"/>
            <p:cNvSpPr>
              <a:spLocks noChangeShapeType="1"/>
            </p:cNvSpPr>
            <p:nvPr/>
          </p:nvSpPr>
          <p:spPr bwMode="auto">
            <a:xfrm>
              <a:off x="4480" y="308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5"/>
            <p:cNvSpPr>
              <a:spLocks noChangeShapeType="1"/>
            </p:cNvSpPr>
            <p:nvPr/>
          </p:nvSpPr>
          <p:spPr bwMode="auto">
            <a:xfrm>
              <a:off x="4480" y="327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6"/>
            <p:cNvSpPr>
              <a:spLocks noChangeShapeType="1"/>
            </p:cNvSpPr>
            <p:nvPr/>
          </p:nvSpPr>
          <p:spPr bwMode="auto">
            <a:xfrm>
              <a:off x="4480" y="346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Text Box 25"/>
            <p:cNvSpPr txBox="1">
              <a:spLocks noChangeArrowheads="1"/>
            </p:cNvSpPr>
            <p:nvPr/>
          </p:nvSpPr>
          <p:spPr bwMode="auto">
            <a:xfrm>
              <a:off x="4558" y="1493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a typeface="黑体" pitchFamily="49" charset="-122"/>
                </a:rPr>
                <a:t>指令</a:t>
              </a:r>
              <a:r>
                <a:rPr lang="en-US" altLang="zh-CN" b="1">
                  <a:solidFill>
                    <a:schemeClr val="bg1"/>
                  </a:solidFill>
                  <a:ea typeface="黑体" pitchFamily="49" charset="-122"/>
                </a:rPr>
                <a:t>1</a:t>
              </a:r>
            </a:p>
          </p:txBody>
        </p:sp>
        <p:sp>
          <p:nvSpPr>
            <p:cNvPr id="9239" name="Text Box 26"/>
            <p:cNvSpPr txBox="1">
              <a:spLocks noChangeArrowheads="1"/>
            </p:cNvSpPr>
            <p:nvPr/>
          </p:nvSpPr>
          <p:spPr bwMode="auto">
            <a:xfrm>
              <a:off x="4550" y="1692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a typeface="黑体" pitchFamily="49" charset="-122"/>
                </a:rPr>
                <a:t>指令</a:t>
              </a:r>
              <a:r>
                <a:rPr lang="en-US" altLang="zh-CN" b="1">
                  <a:solidFill>
                    <a:schemeClr val="bg1"/>
                  </a:solidFill>
                  <a:ea typeface="黑体" pitchFamily="49" charset="-122"/>
                </a:rPr>
                <a:t>2</a:t>
              </a:r>
            </a:p>
          </p:txBody>
        </p:sp>
        <p:sp>
          <p:nvSpPr>
            <p:cNvPr id="9240" name="Text Box 27"/>
            <p:cNvSpPr txBox="1">
              <a:spLocks noChangeArrowheads="1"/>
            </p:cNvSpPr>
            <p:nvPr/>
          </p:nvSpPr>
          <p:spPr bwMode="auto">
            <a:xfrm>
              <a:off x="4667" y="1883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…</a:t>
              </a:r>
              <a:endParaRPr lang="en-US" altLang="zh-CN" b="1">
                <a:solidFill>
                  <a:schemeClr val="bg1"/>
                </a:solidFill>
                <a:ea typeface="黑体" pitchFamily="49" charset="-122"/>
              </a:endParaRPr>
            </a:p>
          </p:txBody>
        </p:sp>
        <p:sp>
          <p:nvSpPr>
            <p:cNvPr id="9241" name="Text Box 28"/>
            <p:cNvSpPr txBox="1">
              <a:spLocks noChangeArrowheads="1"/>
            </p:cNvSpPr>
            <p:nvPr/>
          </p:nvSpPr>
          <p:spPr bwMode="auto">
            <a:xfrm>
              <a:off x="4558" y="374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FDFBFB"/>
                  </a:solidFill>
                  <a:ea typeface="黑体" pitchFamily="49" charset="-122"/>
                </a:rPr>
                <a:t>内存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4572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（3）软中断指令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943600" y="533400"/>
            <a:ext cx="106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程序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486400" y="1447800"/>
            <a:ext cx="2286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自陷指令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292100" y="544195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表示不同的功能调用</a:t>
            </a:r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6248400" y="914400"/>
            <a:ext cx="6715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…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6781800" y="1885950"/>
            <a:ext cx="1371600" cy="0"/>
          </a:xfrm>
          <a:prstGeom prst="line">
            <a:avLst/>
          </a:prstGeom>
          <a:noFill/>
          <a:ln w="28575" cap="sq">
            <a:solidFill>
              <a:srgbClr val="FDFBFB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7315200" y="1447800"/>
            <a:ext cx="2286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调试程序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8077200" y="1752600"/>
            <a:ext cx="6715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BF09"/>
                </a:solidFill>
                <a:ea typeface="黑体" pitchFamily="49" charset="-122"/>
              </a:rPr>
              <a:t>……</a:t>
            </a:r>
            <a:endParaRPr lang="zh-CN" altLang="en-US" sz="3200" b="1">
              <a:solidFill>
                <a:srgbClr val="FFBF0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6" name="Line 11"/>
          <p:cNvSpPr>
            <a:spLocks noChangeShapeType="1"/>
          </p:cNvSpPr>
          <p:nvPr/>
        </p:nvSpPr>
        <p:spPr bwMode="auto">
          <a:xfrm flipH="1" flipV="1">
            <a:off x="6596063" y="1990725"/>
            <a:ext cx="1600200" cy="609600"/>
          </a:xfrm>
          <a:prstGeom prst="line">
            <a:avLst/>
          </a:prstGeom>
          <a:noFill/>
          <a:ln w="28575" cap="sq">
            <a:solidFill>
              <a:srgbClr val="FDFBFB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6248400" y="1828800"/>
            <a:ext cx="6715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…</a:t>
            </a:r>
            <a:endParaRPr lang="zh-CN" altLang="en-US" sz="3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250825" y="23622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早期主要用于</a:t>
            </a:r>
            <a:r>
              <a:rPr lang="zh-CN" altLang="en-US" sz="36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程序的调试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250825" y="3200400"/>
            <a:ext cx="754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现在常常用于</a:t>
            </a:r>
            <a:r>
              <a:rPr lang="zh-CN" altLang="en-US" sz="3600" b="1">
                <a:solidFill>
                  <a:srgbClr val="FFBF09"/>
                </a:solidFill>
                <a:latin typeface="黑体" pitchFamily="49" charset="-122"/>
                <a:ea typeface="黑体" pitchFamily="49" charset="-122"/>
              </a:rPr>
              <a:t>系统功能调用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250825" y="4211638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INT n</a:t>
            </a: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的形式出现在程序中。</a:t>
            </a: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>
            <a:off x="1914525" y="4838700"/>
            <a:ext cx="569913" cy="569913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195263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（4）控制处理机某些功能的指令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3201988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itchFamily="49" charset="-122"/>
                <a:ea typeface="黑体" pitchFamily="49" charset="-122"/>
              </a:rPr>
              <a:t>（5）面向操作系统的指令</a:t>
            </a:r>
            <a:endParaRPr lang="en-US" altLang="zh-CN" sz="3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84248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如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CPU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状态字标志位的清除、修改，空操作指令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NOP、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暂停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HLT、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等待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WAIT、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总线锁定</a:t>
            </a:r>
            <a:r>
              <a:rPr kumimoji="0" lang="en-US" altLang="zh-CN" sz="3200" b="1">
                <a:solidFill>
                  <a:srgbClr val="FFBF09"/>
                </a:solidFill>
                <a:ea typeface="黑体" pitchFamily="49" charset="-122"/>
              </a:rPr>
              <a:t>LOCK</a:t>
            </a: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等。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76238" y="4040188"/>
            <a:ext cx="837247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0" lang="zh-CN" altLang="en-US" sz="3200" b="1">
                <a:solidFill>
                  <a:srgbClr val="FFBF09"/>
                </a:solidFill>
                <a:ea typeface="黑体" pitchFamily="49" charset="-122"/>
              </a:rPr>
              <a:t>操作系统专用，如访问系统寄存器、检查保护属性、存储管理等。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16668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4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运算部件和运算器 </a:t>
            </a:r>
            <a:endParaRPr lang="zh-CN" altLang="en-US" sz="4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0" y="3068638"/>
            <a:ext cx="3132138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解决思路：</a:t>
            </a:r>
          </a:p>
          <a:p>
            <a:pPr>
              <a:lnSpc>
                <a:spcPct val="70000"/>
              </a:lnSpc>
              <a:spcBef>
                <a:spcPct val="100000"/>
              </a:spcBef>
            </a:pPr>
            <a:r>
              <a:rPr lang="zh-CN" altLang="en-US" sz="3200" b="1"/>
              <a:t>      复杂运算</a:t>
            </a:r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3059113" y="4097338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606800" y="3716338"/>
            <a:ext cx="2286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四则运算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5580063" y="40767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6173788" y="3716338"/>
            <a:ext cx="23114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加法运算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04800" y="5257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0" y="4797425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解决方法：</a:t>
            </a:r>
          </a:p>
          <a:p>
            <a:pPr algn="just"/>
            <a:r>
              <a:rPr lang="zh-CN" altLang="en-US" sz="3200" b="1"/>
              <a:t>      </a:t>
            </a:r>
            <a:r>
              <a:rPr lang="zh-CN" altLang="en-US" sz="3200" b="1">
                <a:latin typeface="宋体" pitchFamily="2" charset="-122"/>
              </a:rPr>
              <a:t>在加法器的基础上，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增加移位传送功能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,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并选择输入控制条件</a:t>
            </a:r>
            <a:r>
              <a:rPr lang="zh-CN" altLang="en-US" sz="3200" b="1">
                <a:latin typeface="宋体" pitchFamily="2" charset="-122"/>
              </a:rPr>
              <a:t>。</a:t>
            </a:r>
          </a:p>
        </p:txBody>
      </p:sp>
      <p:sp>
        <p:nvSpPr>
          <p:cNvPr id="15369" name="矩形 1"/>
          <p:cNvSpPr>
            <a:spLocks noChangeArrowheads="1"/>
          </p:cNvSpPr>
          <p:nvPr/>
        </p:nvSpPr>
        <p:spPr bwMode="auto">
          <a:xfrm>
            <a:off x="107950" y="1557338"/>
            <a:ext cx="8712200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  <a:ea typeface="黑体" pitchFamily="49" charset="-122"/>
              </a:rPr>
              <a:t>需解决的关键问题：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/>
              <a:t>      如何以加法器为基础，实现各种运算处理。</a:t>
            </a:r>
          </a:p>
        </p:txBody>
      </p:sp>
    </p:spTree>
    <p:extLst>
      <p:ext uri="{BB962C8B-B14F-4D97-AF65-F5344CB8AC3E}">
        <p14:creationId xmlns:p14="http://schemas.microsoft.com/office/powerpoint/2010/main" val="4082546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 autoUpdateAnimBg="0"/>
      <p:bldP spid="105475" grpId="0" build="p" autoUpdateAnimBg="0"/>
      <p:bldP spid="105476" grpId="0" animBg="1"/>
      <p:bldP spid="105477" grpId="0" build="p" autoUpdateAnimBg="0"/>
      <p:bldP spid="105478" grpId="0" animBg="1"/>
      <p:bldP spid="105479" grpId="0" build="p" autoUpdateAnimBg="0"/>
      <p:bldP spid="105481" grpId="0" build="p" autoUpdateAnimBg="0"/>
      <p:bldP spid="1536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0" name="Text Box 1044"/>
          <p:cNvSpPr txBox="1">
            <a:spLocks noChangeArrowheads="1"/>
          </p:cNvSpPr>
          <p:nvPr/>
        </p:nvSpPr>
        <p:spPr bwMode="auto">
          <a:xfrm>
            <a:off x="228600" y="304800"/>
            <a:ext cx="7086600" cy="126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.1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加法单元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/>
              <a:t>1.  加法单元的输入和输出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0" y="1844675"/>
            <a:ext cx="9144000" cy="4551363"/>
            <a:chOff x="0" y="1844675"/>
            <a:chExt cx="9144000" cy="4551363"/>
          </a:xfrm>
        </p:grpSpPr>
        <p:sp>
          <p:nvSpPr>
            <p:cNvPr id="5124" name="Rectangle 1027"/>
            <p:cNvSpPr>
              <a:spLocks noChangeArrowheads="1"/>
            </p:cNvSpPr>
            <p:nvPr/>
          </p:nvSpPr>
          <p:spPr bwMode="auto">
            <a:xfrm>
              <a:off x="1066800" y="3216275"/>
              <a:ext cx="3962400" cy="1295400"/>
            </a:xfrm>
            <a:prstGeom prst="rect">
              <a:avLst/>
            </a:prstGeom>
            <a:solidFill>
              <a:srgbClr val="F0DA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125" name="Text Box 1028"/>
            <p:cNvSpPr txBox="1">
              <a:spLocks noChangeArrowheads="1"/>
            </p:cNvSpPr>
            <p:nvPr/>
          </p:nvSpPr>
          <p:spPr bwMode="auto">
            <a:xfrm>
              <a:off x="1752600" y="3521075"/>
              <a:ext cx="28194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加法单元 </a:t>
              </a:r>
              <a:r>
                <a:rPr lang="en-US" altLang="zh-CN" sz="3600" b="1">
                  <a:solidFill>
                    <a:srgbClr val="000099"/>
                  </a:solidFill>
                  <a:latin typeface="黑体" pitchFamily="49" charset="-122"/>
                  <a:ea typeface="黑体" pitchFamily="49" charset="-122"/>
                </a:rPr>
                <a:t>i</a:t>
              </a:r>
            </a:p>
          </p:txBody>
        </p:sp>
        <p:sp>
          <p:nvSpPr>
            <p:cNvPr id="5126" name="Line 1029"/>
            <p:cNvSpPr>
              <a:spLocks noChangeShapeType="1"/>
            </p:cNvSpPr>
            <p:nvPr/>
          </p:nvSpPr>
          <p:spPr bwMode="auto">
            <a:xfrm flipV="1">
              <a:off x="1676400" y="4511675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" name="Line 1030"/>
            <p:cNvSpPr>
              <a:spLocks noChangeShapeType="1"/>
            </p:cNvSpPr>
            <p:nvPr/>
          </p:nvSpPr>
          <p:spPr bwMode="auto">
            <a:xfrm flipV="1">
              <a:off x="3886200" y="2606675"/>
              <a:ext cx="0" cy="6096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" name="Line 1031"/>
            <p:cNvSpPr>
              <a:spLocks noChangeShapeType="1"/>
            </p:cNvSpPr>
            <p:nvPr/>
          </p:nvSpPr>
          <p:spPr bwMode="auto">
            <a:xfrm flipV="1">
              <a:off x="3048000" y="4511675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Line 1032"/>
            <p:cNvSpPr>
              <a:spLocks noChangeShapeType="1"/>
            </p:cNvSpPr>
            <p:nvPr/>
          </p:nvSpPr>
          <p:spPr bwMode="auto">
            <a:xfrm flipV="1">
              <a:off x="4495800" y="4511675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Line 1033"/>
            <p:cNvSpPr>
              <a:spLocks noChangeShapeType="1"/>
            </p:cNvSpPr>
            <p:nvPr/>
          </p:nvSpPr>
          <p:spPr bwMode="auto">
            <a:xfrm>
              <a:off x="4495800" y="5121275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Line 1034"/>
            <p:cNvSpPr>
              <a:spLocks noChangeShapeType="1"/>
            </p:cNvSpPr>
            <p:nvPr/>
          </p:nvSpPr>
          <p:spPr bwMode="auto">
            <a:xfrm>
              <a:off x="2209800" y="2759075"/>
              <a:ext cx="0" cy="4572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Line 1035"/>
            <p:cNvSpPr>
              <a:spLocks noChangeShapeType="1"/>
            </p:cNvSpPr>
            <p:nvPr/>
          </p:nvSpPr>
          <p:spPr bwMode="auto">
            <a:xfrm flipH="1">
              <a:off x="1295400" y="2759075"/>
              <a:ext cx="91440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Text Box 1036"/>
            <p:cNvSpPr txBox="1">
              <a:spLocks noChangeArrowheads="1"/>
            </p:cNvSpPr>
            <p:nvPr/>
          </p:nvSpPr>
          <p:spPr bwMode="auto">
            <a:xfrm>
              <a:off x="1066800" y="5045075"/>
              <a:ext cx="51816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   </a:t>
              </a:r>
              <a:r>
                <a:rPr lang="en-US" altLang="zh-CN" sz="3200" b="1">
                  <a:solidFill>
                    <a:schemeClr val="folHlink"/>
                  </a:solidFill>
                </a:rPr>
                <a:t>Ai</a:t>
              </a:r>
              <a:r>
                <a:rPr lang="en-US" altLang="zh-CN" sz="3200" b="1"/>
                <a:t>          </a:t>
              </a:r>
              <a:r>
                <a:rPr lang="en-US" altLang="zh-CN" sz="3200" b="1">
                  <a:solidFill>
                    <a:schemeClr val="folHlink"/>
                  </a:solidFill>
                </a:rPr>
                <a:t>Bi</a:t>
              </a:r>
              <a:r>
                <a:rPr lang="en-US" altLang="zh-CN" sz="3200" b="1"/>
                <a:t>                  </a:t>
              </a:r>
              <a:r>
                <a:rPr lang="en-US" altLang="zh-CN" sz="3200" b="1">
                  <a:solidFill>
                    <a:schemeClr val="folHlink"/>
                  </a:solidFill>
                </a:rPr>
                <a:t>Ci-</a:t>
              </a:r>
              <a:r>
                <a:rPr lang="en-US" altLang="zh-CN" b="1">
                  <a:solidFill>
                    <a:schemeClr val="folHlink"/>
                  </a:solidFill>
                </a:rPr>
                <a:t>1</a:t>
              </a:r>
              <a:endParaRPr lang="en-US" altLang="zh-CN" sz="3200" b="1">
                <a:solidFill>
                  <a:schemeClr val="folHlink"/>
                </a:solidFill>
              </a:endParaRPr>
            </a:p>
          </p:txBody>
        </p:sp>
        <p:sp>
          <p:nvSpPr>
            <p:cNvPr id="5134" name="Text Box 1037"/>
            <p:cNvSpPr txBox="1">
              <a:spLocks noChangeArrowheads="1"/>
            </p:cNvSpPr>
            <p:nvPr/>
          </p:nvSpPr>
          <p:spPr bwMode="auto">
            <a:xfrm>
              <a:off x="533400" y="2378075"/>
              <a:ext cx="914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folHlink"/>
                  </a:solidFill>
                </a:rPr>
                <a:t>Ci</a:t>
              </a:r>
            </a:p>
          </p:txBody>
        </p:sp>
        <p:sp>
          <p:nvSpPr>
            <p:cNvPr id="5135" name="Text Box 1038"/>
            <p:cNvSpPr txBox="1">
              <a:spLocks noChangeArrowheads="1"/>
            </p:cNvSpPr>
            <p:nvPr/>
          </p:nvSpPr>
          <p:spPr bwMode="auto">
            <a:xfrm>
              <a:off x="4114800" y="2378075"/>
              <a:ext cx="8382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folHlink"/>
                  </a:solidFill>
                  <a:latin typeface="宋体" pitchFamily="2" charset="-122"/>
                </a:rPr>
                <a:t>∑</a:t>
              </a:r>
              <a:r>
                <a:rPr lang="en-US" altLang="zh-CN" sz="3200" b="1">
                  <a:solidFill>
                    <a:schemeClr val="folHlink"/>
                  </a:solidFill>
                  <a:latin typeface="宋体" pitchFamily="2" charset="-122"/>
                </a:rPr>
                <a:t>i</a:t>
              </a:r>
            </a:p>
          </p:txBody>
        </p:sp>
        <p:sp>
          <p:nvSpPr>
            <p:cNvPr id="5136" name="AutoShape 1039"/>
            <p:cNvSpPr>
              <a:spLocks/>
            </p:cNvSpPr>
            <p:nvPr/>
          </p:nvSpPr>
          <p:spPr bwMode="auto">
            <a:xfrm rot="-5400000">
              <a:off x="2555081" y="5015707"/>
              <a:ext cx="219075" cy="1366838"/>
            </a:xfrm>
            <a:prstGeom prst="leftBrace">
              <a:avLst>
                <a:gd name="adj1" fmla="val 9999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Text Box 1040"/>
            <p:cNvSpPr txBox="1">
              <a:spLocks noChangeArrowheads="1"/>
            </p:cNvSpPr>
            <p:nvPr/>
          </p:nvSpPr>
          <p:spPr bwMode="auto">
            <a:xfrm>
              <a:off x="1058863" y="5876925"/>
              <a:ext cx="300831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（</a:t>
              </a:r>
              <a:r>
                <a:rPr lang="zh-CN" altLang="en-US" sz="2800" b="1">
                  <a:solidFill>
                    <a:schemeClr val="tx2"/>
                  </a:solidFill>
                </a:rPr>
                <a:t>本位操作数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5138" name="Text Box 1041"/>
            <p:cNvSpPr txBox="1">
              <a:spLocks noChangeArrowheads="1"/>
            </p:cNvSpPr>
            <p:nvPr/>
          </p:nvSpPr>
          <p:spPr bwMode="auto">
            <a:xfrm>
              <a:off x="4284663" y="5661025"/>
              <a:ext cx="25908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（</a:t>
              </a:r>
              <a:r>
                <a:rPr lang="zh-CN" altLang="en-US" sz="2800" b="1">
                  <a:solidFill>
                    <a:schemeClr val="tx2"/>
                  </a:solidFill>
                </a:rPr>
                <a:t>低位进位</a:t>
              </a:r>
              <a:r>
                <a:rPr lang="zh-CN" altLang="en-US" sz="2800" b="1"/>
                <a:t>）</a:t>
              </a:r>
            </a:p>
          </p:txBody>
        </p:sp>
        <p:sp>
          <p:nvSpPr>
            <p:cNvPr id="5139" name="Text Box 1042"/>
            <p:cNvSpPr txBox="1">
              <a:spLocks noChangeArrowheads="1"/>
            </p:cNvSpPr>
            <p:nvPr/>
          </p:nvSpPr>
          <p:spPr bwMode="auto">
            <a:xfrm>
              <a:off x="0" y="1844675"/>
              <a:ext cx="32004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（本位进位）</a:t>
              </a:r>
            </a:p>
          </p:txBody>
        </p:sp>
        <p:sp>
          <p:nvSpPr>
            <p:cNvPr id="5140" name="Text Box 1043"/>
            <p:cNvSpPr txBox="1">
              <a:spLocks noChangeArrowheads="1"/>
            </p:cNvSpPr>
            <p:nvPr/>
          </p:nvSpPr>
          <p:spPr bwMode="auto">
            <a:xfrm>
              <a:off x="3429000" y="1844675"/>
              <a:ext cx="2590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（本位和）</a:t>
              </a:r>
            </a:p>
          </p:txBody>
        </p:sp>
        <p:sp>
          <p:nvSpPr>
            <p:cNvPr id="5141" name="Text Box 1045"/>
            <p:cNvSpPr txBox="1">
              <a:spLocks noChangeArrowheads="1"/>
            </p:cNvSpPr>
            <p:nvPr/>
          </p:nvSpPr>
          <p:spPr bwMode="auto">
            <a:xfrm>
              <a:off x="6019800" y="2060575"/>
              <a:ext cx="3124200" cy="316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/>
                <a:t>一个输入为1时</a:t>
              </a:r>
              <a:r>
                <a:rPr lang="en-US" altLang="zh-CN" sz="2800" b="1"/>
                <a:t>: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 ∑</a:t>
              </a:r>
              <a:r>
                <a:rPr lang="en-US" altLang="zh-CN" sz="2800" b="1">
                  <a:solidFill>
                    <a:schemeClr val="folHlink"/>
                  </a:solidFill>
                  <a:latin typeface="宋体" pitchFamily="2" charset="-122"/>
                </a:rPr>
                <a:t>i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为</a:t>
              </a:r>
              <a:r>
                <a:rPr lang="zh-CN" altLang="en-US" sz="2800" b="1">
                  <a:solidFill>
                    <a:schemeClr val="folHlink"/>
                  </a:solidFill>
                </a:rPr>
                <a:t>1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，</a:t>
              </a:r>
              <a:r>
                <a:rPr lang="en-US" altLang="zh-CN" sz="2800" b="1">
                  <a:solidFill>
                    <a:schemeClr val="folHlink"/>
                  </a:solidFill>
                </a:rPr>
                <a:t>Ci</a:t>
              </a:r>
              <a:r>
                <a:rPr lang="zh-CN" altLang="en-US" sz="2800" b="1">
                  <a:solidFill>
                    <a:schemeClr val="folHlink"/>
                  </a:solidFill>
                </a:rPr>
                <a:t>为0；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/>
                <a:t>两个输入为1时</a:t>
              </a:r>
              <a:r>
                <a:rPr lang="en-US" altLang="zh-CN" sz="2800" b="1"/>
                <a:t>: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 ∑</a:t>
              </a:r>
              <a:r>
                <a:rPr lang="en-US" altLang="zh-CN" sz="2800" b="1">
                  <a:solidFill>
                    <a:schemeClr val="folHlink"/>
                  </a:solidFill>
                  <a:latin typeface="宋体" pitchFamily="2" charset="-122"/>
                </a:rPr>
                <a:t>i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为</a:t>
              </a:r>
              <a:r>
                <a:rPr lang="zh-CN" altLang="en-US" sz="2800" b="1">
                  <a:solidFill>
                    <a:schemeClr val="folHlink"/>
                  </a:solidFill>
                </a:rPr>
                <a:t>0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，</a:t>
              </a:r>
              <a:r>
                <a:rPr lang="en-US" altLang="zh-CN" sz="2800" b="1">
                  <a:solidFill>
                    <a:schemeClr val="folHlink"/>
                  </a:solidFill>
                </a:rPr>
                <a:t>Ci</a:t>
              </a:r>
              <a:r>
                <a:rPr lang="zh-CN" altLang="en-US" sz="2800" b="1">
                  <a:solidFill>
                    <a:schemeClr val="folHlink"/>
                  </a:solidFill>
                </a:rPr>
                <a:t>为1；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/>
                <a:t>三个输入为1时</a:t>
              </a:r>
              <a:r>
                <a:rPr lang="en-US" altLang="zh-CN" sz="2800" b="1"/>
                <a:t>:</a:t>
              </a:r>
            </a:p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 ∑</a:t>
              </a:r>
              <a:r>
                <a:rPr lang="en-US" altLang="zh-CN" sz="2800" b="1">
                  <a:solidFill>
                    <a:schemeClr val="folHlink"/>
                  </a:solidFill>
                  <a:latin typeface="宋体" pitchFamily="2" charset="-122"/>
                </a:rPr>
                <a:t>i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为</a:t>
              </a:r>
              <a:r>
                <a:rPr lang="zh-CN" altLang="en-US" sz="2800" b="1">
                  <a:solidFill>
                    <a:schemeClr val="folHlink"/>
                  </a:solidFill>
                </a:rPr>
                <a:t>1</a:t>
              </a:r>
              <a:r>
                <a:rPr lang="zh-CN" altLang="en-US" sz="2800" b="1">
                  <a:solidFill>
                    <a:schemeClr val="folHlink"/>
                  </a:solidFill>
                  <a:latin typeface="宋体" pitchFamily="2" charset="-122"/>
                </a:rPr>
                <a:t>，</a:t>
              </a:r>
              <a:r>
                <a:rPr lang="en-US" altLang="zh-CN" sz="2800" b="1">
                  <a:solidFill>
                    <a:schemeClr val="folHlink"/>
                  </a:solidFill>
                </a:rPr>
                <a:t>Ci</a:t>
              </a:r>
              <a:r>
                <a:rPr lang="zh-CN" altLang="en-US" sz="2800" b="1">
                  <a:solidFill>
                    <a:schemeClr val="folHlink"/>
                  </a:solidFill>
                </a:rPr>
                <a:t>为1。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435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0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8001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2. 全加器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（1）逻辑一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676400" y="1508125"/>
            <a:ext cx="6208713" cy="1311275"/>
            <a:chOff x="1056" y="950"/>
            <a:chExt cx="3888" cy="826"/>
          </a:xfrm>
        </p:grpSpPr>
        <p:sp>
          <p:nvSpPr>
            <p:cNvPr id="1067" name="Text Box 4"/>
            <p:cNvSpPr txBox="1">
              <a:spLocks noChangeArrowheads="1"/>
            </p:cNvSpPr>
            <p:nvPr/>
          </p:nvSpPr>
          <p:spPr bwMode="auto">
            <a:xfrm>
              <a:off x="1152" y="950"/>
              <a:ext cx="379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∑</a:t>
              </a:r>
              <a:r>
                <a:rPr lang="en-US" altLang="zh-CN" sz="3200" b="1"/>
                <a:t>i</a:t>
              </a:r>
              <a:r>
                <a:rPr lang="en-US" altLang="zh-CN" sz="3200" b="1">
                  <a:ea typeface="幼圆" pitchFamily="49" charset="-122"/>
                </a:rPr>
                <a:t>  </a:t>
              </a:r>
              <a:r>
                <a:rPr lang="en-US" altLang="zh-CN" sz="3200" b="1"/>
                <a:t>=  (Ai +  Bi)  +  Ci-</a:t>
              </a:r>
              <a:r>
                <a:rPr lang="en-US" altLang="zh-CN" b="1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/>
                <a:t> Ci  =  AiBi + (Ai +  Bi)Ci-</a:t>
              </a:r>
              <a:r>
                <a:rPr lang="en-US" altLang="zh-CN" b="1"/>
                <a:t>1</a:t>
              </a:r>
              <a:endParaRPr lang="en-US" altLang="zh-CN" sz="3200" b="1">
                <a:latin typeface="宋体" pitchFamily="2" charset="-122"/>
              </a:endParaRPr>
            </a:p>
          </p:txBody>
        </p:sp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1056" y="1044"/>
              <a:ext cx="2208" cy="662"/>
              <a:chOff x="1056" y="1044"/>
              <a:chExt cx="2208" cy="662"/>
            </a:xfrm>
          </p:grpSpPr>
          <p:sp>
            <p:nvSpPr>
              <p:cNvPr id="1069" name="Oval 5"/>
              <p:cNvSpPr>
                <a:spLocks noChangeArrowheads="1"/>
              </p:cNvSpPr>
              <p:nvPr/>
            </p:nvSpPr>
            <p:spPr bwMode="auto">
              <a:xfrm>
                <a:off x="2316" y="1046"/>
                <a:ext cx="197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Oval 6"/>
              <p:cNvSpPr>
                <a:spLocks noChangeArrowheads="1"/>
              </p:cNvSpPr>
              <p:nvPr/>
            </p:nvSpPr>
            <p:spPr bwMode="auto">
              <a:xfrm>
                <a:off x="3036" y="104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Oval 7"/>
              <p:cNvSpPr>
                <a:spLocks noChangeArrowheads="1"/>
              </p:cNvSpPr>
              <p:nvPr/>
            </p:nvSpPr>
            <p:spPr bwMode="auto">
              <a:xfrm>
                <a:off x="3072" y="1514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2" name="AutoShape 8"/>
              <p:cNvSpPr>
                <a:spLocks/>
              </p:cNvSpPr>
              <p:nvPr/>
            </p:nvSpPr>
            <p:spPr bwMode="auto">
              <a:xfrm>
                <a:off x="1056" y="1190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255713" y="2886075"/>
            <a:ext cx="6629400" cy="3856038"/>
            <a:chOff x="1152" y="1728"/>
            <a:chExt cx="4176" cy="2429"/>
          </a:xfrm>
        </p:grpSpPr>
        <p:sp>
          <p:nvSpPr>
            <p:cNvPr id="1030" name="Rectangle 10"/>
            <p:cNvSpPr>
              <a:spLocks noChangeArrowheads="1"/>
            </p:cNvSpPr>
            <p:nvPr/>
          </p:nvSpPr>
          <p:spPr bwMode="auto">
            <a:xfrm>
              <a:off x="1152" y="2112"/>
              <a:ext cx="912" cy="5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Rectangle 11"/>
            <p:cNvSpPr>
              <a:spLocks noChangeArrowheads="1"/>
            </p:cNvSpPr>
            <p:nvPr/>
          </p:nvSpPr>
          <p:spPr bwMode="auto">
            <a:xfrm>
              <a:off x="2736" y="2832"/>
              <a:ext cx="912" cy="5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2"/>
            <p:cNvSpPr>
              <a:spLocks noChangeArrowheads="1"/>
            </p:cNvSpPr>
            <p:nvPr/>
          </p:nvSpPr>
          <p:spPr bwMode="auto">
            <a:xfrm>
              <a:off x="4032" y="2832"/>
              <a:ext cx="912" cy="5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Line 13"/>
            <p:cNvSpPr>
              <a:spLocks noChangeShapeType="1"/>
            </p:cNvSpPr>
            <p:nvPr/>
          </p:nvSpPr>
          <p:spPr bwMode="auto">
            <a:xfrm>
              <a:off x="1152" y="2352"/>
              <a:ext cx="91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Line 14"/>
            <p:cNvSpPr>
              <a:spLocks noChangeShapeType="1"/>
            </p:cNvSpPr>
            <p:nvPr/>
          </p:nvSpPr>
          <p:spPr bwMode="auto">
            <a:xfrm>
              <a:off x="1488" y="222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Line 15"/>
            <p:cNvSpPr>
              <a:spLocks noChangeShapeType="1"/>
            </p:cNvSpPr>
            <p:nvPr/>
          </p:nvSpPr>
          <p:spPr bwMode="auto">
            <a:xfrm>
              <a:off x="1584" y="2136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auto">
            <a:xfrm>
              <a:off x="1584" y="2352"/>
              <a:ext cx="0" cy="2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Line 17"/>
            <p:cNvSpPr>
              <a:spLocks noChangeShapeType="1"/>
            </p:cNvSpPr>
            <p:nvPr/>
          </p:nvSpPr>
          <p:spPr bwMode="auto">
            <a:xfrm>
              <a:off x="3084" y="3084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Line 18"/>
            <p:cNvSpPr>
              <a:spLocks noChangeShapeType="1"/>
            </p:cNvSpPr>
            <p:nvPr/>
          </p:nvSpPr>
          <p:spPr bwMode="auto">
            <a:xfrm>
              <a:off x="4440" y="3096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19"/>
            <p:cNvSpPr>
              <a:spLocks noChangeShapeType="1"/>
            </p:cNvSpPr>
            <p:nvPr/>
          </p:nvSpPr>
          <p:spPr bwMode="auto">
            <a:xfrm>
              <a:off x="3192" y="2988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Line 20"/>
            <p:cNvSpPr>
              <a:spLocks noChangeShapeType="1"/>
            </p:cNvSpPr>
            <p:nvPr/>
          </p:nvSpPr>
          <p:spPr bwMode="auto">
            <a:xfrm>
              <a:off x="4536" y="3000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21"/>
            <p:cNvSpPr>
              <a:spLocks noChangeArrowheads="1"/>
            </p:cNvSpPr>
            <p:nvPr/>
          </p:nvSpPr>
          <p:spPr bwMode="auto">
            <a:xfrm>
              <a:off x="3072" y="2976"/>
              <a:ext cx="240" cy="2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2"/>
            <p:cNvSpPr>
              <a:spLocks noChangeArrowheads="1"/>
            </p:cNvSpPr>
            <p:nvPr/>
          </p:nvSpPr>
          <p:spPr bwMode="auto">
            <a:xfrm>
              <a:off x="4416" y="2976"/>
              <a:ext cx="240" cy="2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Line 23"/>
            <p:cNvSpPr>
              <a:spLocks noChangeShapeType="1"/>
            </p:cNvSpPr>
            <p:nvPr/>
          </p:nvSpPr>
          <p:spPr bwMode="auto">
            <a:xfrm>
              <a:off x="1584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Line 24"/>
            <p:cNvSpPr>
              <a:spLocks noChangeShapeType="1"/>
            </p:cNvSpPr>
            <p:nvPr/>
          </p:nvSpPr>
          <p:spPr bwMode="auto">
            <a:xfrm>
              <a:off x="1296" y="26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Line 25"/>
            <p:cNvSpPr>
              <a:spLocks noChangeShapeType="1"/>
            </p:cNvSpPr>
            <p:nvPr/>
          </p:nvSpPr>
          <p:spPr bwMode="auto">
            <a:xfrm>
              <a:off x="1440" y="264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Line 26"/>
            <p:cNvSpPr>
              <a:spLocks noChangeShapeType="1"/>
            </p:cNvSpPr>
            <p:nvPr/>
          </p:nvSpPr>
          <p:spPr bwMode="auto">
            <a:xfrm>
              <a:off x="1776" y="2640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Line 27"/>
            <p:cNvSpPr>
              <a:spLocks noChangeShapeType="1"/>
            </p:cNvSpPr>
            <p:nvPr/>
          </p:nvSpPr>
          <p:spPr bwMode="auto">
            <a:xfrm>
              <a:off x="1920" y="264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28"/>
            <p:cNvSpPr>
              <a:spLocks noChangeShapeType="1"/>
            </p:cNvSpPr>
            <p:nvPr/>
          </p:nvSpPr>
          <p:spPr bwMode="auto">
            <a:xfrm>
              <a:off x="3168" y="273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29"/>
            <p:cNvSpPr>
              <a:spLocks noChangeShapeType="1"/>
            </p:cNvSpPr>
            <p:nvPr/>
          </p:nvSpPr>
          <p:spPr bwMode="auto">
            <a:xfrm>
              <a:off x="4512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30"/>
            <p:cNvSpPr>
              <a:spLocks noChangeShapeType="1"/>
            </p:cNvSpPr>
            <p:nvPr/>
          </p:nvSpPr>
          <p:spPr bwMode="auto">
            <a:xfrm>
              <a:off x="4320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31"/>
            <p:cNvSpPr>
              <a:spLocks noChangeShapeType="1"/>
            </p:cNvSpPr>
            <p:nvPr/>
          </p:nvSpPr>
          <p:spPr bwMode="auto">
            <a:xfrm>
              <a:off x="30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32"/>
            <p:cNvSpPr>
              <a:spLocks noChangeShapeType="1"/>
            </p:cNvSpPr>
            <p:nvPr/>
          </p:nvSpPr>
          <p:spPr bwMode="auto">
            <a:xfrm>
              <a:off x="3408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Line 33"/>
            <p:cNvSpPr>
              <a:spLocks noChangeShapeType="1"/>
            </p:cNvSpPr>
            <p:nvPr/>
          </p:nvSpPr>
          <p:spPr bwMode="auto">
            <a:xfrm>
              <a:off x="5328" y="2736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Line 34"/>
            <p:cNvSpPr>
              <a:spLocks noChangeShapeType="1"/>
            </p:cNvSpPr>
            <p:nvPr/>
          </p:nvSpPr>
          <p:spPr bwMode="auto">
            <a:xfrm>
              <a:off x="1920" y="2736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35"/>
            <p:cNvSpPr>
              <a:spLocks noChangeShapeType="1"/>
            </p:cNvSpPr>
            <p:nvPr/>
          </p:nvSpPr>
          <p:spPr bwMode="auto">
            <a:xfrm>
              <a:off x="1776" y="3456"/>
              <a:ext cx="2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Line 36"/>
            <p:cNvSpPr>
              <a:spLocks noChangeShapeType="1"/>
            </p:cNvSpPr>
            <p:nvPr/>
          </p:nvSpPr>
          <p:spPr bwMode="auto">
            <a:xfrm>
              <a:off x="1440" y="3552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Line 37"/>
            <p:cNvSpPr>
              <a:spLocks noChangeShapeType="1"/>
            </p:cNvSpPr>
            <p:nvPr/>
          </p:nvSpPr>
          <p:spPr bwMode="auto">
            <a:xfrm>
              <a:off x="1296" y="364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Line 38"/>
            <p:cNvSpPr>
              <a:spLocks noChangeShapeType="1"/>
            </p:cNvSpPr>
            <p:nvPr/>
          </p:nvSpPr>
          <p:spPr bwMode="auto">
            <a:xfrm>
              <a:off x="4704" y="34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Line 39"/>
            <p:cNvSpPr>
              <a:spLocks noChangeShapeType="1"/>
            </p:cNvSpPr>
            <p:nvPr/>
          </p:nvSpPr>
          <p:spPr bwMode="auto">
            <a:xfrm>
              <a:off x="4704" y="336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Text Box 40"/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Ci</a:t>
              </a:r>
            </a:p>
          </p:txBody>
        </p:sp>
        <p:sp>
          <p:nvSpPr>
            <p:cNvPr id="1061" name="Text Box 41"/>
            <p:cNvSpPr txBox="1">
              <a:spLocks noChangeArrowheads="1"/>
            </p:cNvSpPr>
            <p:nvPr/>
          </p:nvSpPr>
          <p:spPr bwMode="auto">
            <a:xfrm>
              <a:off x="4464" y="2256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∑</a:t>
              </a:r>
              <a:r>
                <a:rPr lang="en-US" altLang="zh-CN" sz="3200" b="1">
                  <a:latin typeface="宋体" pitchFamily="2" charset="-122"/>
                </a:rPr>
                <a:t>i</a:t>
              </a:r>
            </a:p>
          </p:txBody>
        </p:sp>
        <p:sp>
          <p:nvSpPr>
            <p:cNvPr id="1062" name="Text Box 42"/>
            <p:cNvSpPr txBox="1">
              <a:spLocks noChangeArrowheads="1"/>
            </p:cNvSpPr>
            <p:nvPr/>
          </p:nvSpPr>
          <p:spPr bwMode="auto">
            <a:xfrm>
              <a:off x="2880" y="3792"/>
              <a:ext cx="24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Ai   Bi          Ci-1</a:t>
              </a:r>
            </a:p>
          </p:txBody>
        </p:sp>
        <p:sp>
          <p:nvSpPr>
            <p:cNvPr id="1063" name="Oval 43"/>
            <p:cNvSpPr>
              <a:spLocks noChangeArrowheads="1"/>
            </p:cNvSpPr>
            <p:nvPr/>
          </p:nvSpPr>
          <p:spPr bwMode="auto">
            <a:xfrm>
              <a:off x="3120" y="2688"/>
              <a:ext cx="96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" name="Object 44"/>
            <p:cNvGraphicFramePr>
              <a:graphicFrameLocks noChangeAspect="1"/>
            </p:cNvGraphicFramePr>
            <p:nvPr/>
          </p:nvGraphicFramePr>
          <p:xfrm>
            <a:off x="4176" y="3264"/>
            <a:ext cx="28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6" name="文档" r:id="rId3" imgW="457200" imgH="685800" progId="Word.Document.8">
                    <p:embed/>
                  </p:oleObj>
                </mc:Choice>
                <mc:Fallback>
                  <p:oleObj name="文档" r:id="rId3" imgW="457200" imgH="6858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264"/>
                          <a:ext cx="28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4" name="Oval 45"/>
            <p:cNvSpPr>
              <a:spLocks noChangeArrowheads="1"/>
            </p:cNvSpPr>
            <p:nvPr/>
          </p:nvSpPr>
          <p:spPr bwMode="auto">
            <a:xfrm>
              <a:off x="4272" y="3408"/>
              <a:ext cx="96" cy="9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" name="Oval 46"/>
            <p:cNvSpPr>
              <a:spLocks noChangeArrowheads="1"/>
            </p:cNvSpPr>
            <p:nvPr/>
          </p:nvSpPr>
          <p:spPr bwMode="auto">
            <a:xfrm>
              <a:off x="3360" y="3504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Oval 47"/>
            <p:cNvSpPr>
              <a:spLocks noChangeArrowheads="1"/>
            </p:cNvSpPr>
            <p:nvPr/>
          </p:nvSpPr>
          <p:spPr bwMode="auto">
            <a:xfrm>
              <a:off x="2976" y="3600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787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 （2）逻辑二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71600" y="1185863"/>
            <a:ext cx="6405563" cy="1311275"/>
            <a:chOff x="864" y="747"/>
            <a:chExt cx="4035" cy="826"/>
          </a:xfrm>
        </p:grpSpPr>
        <p:sp>
          <p:nvSpPr>
            <p:cNvPr id="6199" name="Text Box 4"/>
            <p:cNvSpPr txBox="1">
              <a:spLocks noChangeArrowheads="1"/>
            </p:cNvSpPr>
            <p:nvPr/>
          </p:nvSpPr>
          <p:spPr bwMode="auto">
            <a:xfrm>
              <a:off x="1107" y="747"/>
              <a:ext cx="379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∑</a:t>
              </a:r>
              <a:r>
                <a:rPr lang="en-US" altLang="zh-CN" sz="3200" b="1"/>
                <a:t>i</a:t>
              </a:r>
              <a:r>
                <a:rPr lang="en-US" altLang="zh-CN" sz="3200" b="1">
                  <a:ea typeface="幼圆" pitchFamily="49" charset="-122"/>
                </a:rPr>
                <a:t>  </a:t>
              </a:r>
              <a:r>
                <a:rPr lang="en-US" altLang="zh-CN" sz="3200" b="1"/>
                <a:t>=  (Ai +  Bi)  +  Ci-</a:t>
              </a:r>
              <a:r>
                <a:rPr lang="en-US" altLang="zh-CN" b="1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/>
                <a:t> Ci  =  Ai + Bi + (Ai +  Bi)Ci-</a:t>
              </a:r>
              <a:r>
                <a:rPr lang="en-US" altLang="zh-CN" b="1"/>
                <a:t>1</a:t>
              </a:r>
              <a:endParaRPr lang="en-US" altLang="zh-CN" sz="3200" b="1">
                <a:latin typeface="宋体" pitchFamily="2" charset="-122"/>
              </a:endParaRPr>
            </a:p>
          </p:txBody>
        </p:sp>
        <p:sp>
          <p:nvSpPr>
            <p:cNvPr id="6200" name="Oval 5"/>
            <p:cNvSpPr>
              <a:spLocks noChangeArrowheads="1"/>
            </p:cNvSpPr>
            <p:nvPr/>
          </p:nvSpPr>
          <p:spPr bwMode="auto">
            <a:xfrm>
              <a:off x="2289" y="834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1" name="Oval 6"/>
            <p:cNvSpPr>
              <a:spLocks noChangeArrowheads="1"/>
            </p:cNvSpPr>
            <p:nvPr/>
          </p:nvSpPr>
          <p:spPr bwMode="auto">
            <a:xfrm>
              <a:off x="3000" y="834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2" name="Oval 7"/>
            <p:cNvSpPr>
              <a:spLocks noChangeArrowheads="1"/>
            </p:cNvSpPr>
            <p:nvPr/>
          </p:nvSpPr>
          <p:spPr bwMode="auto">
            <a:xfrm>
              <a:off x="3306" y="1296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3" name="AutoShape 8"/>
            <p:cNvSpPr>
              <a:spLocks/>
            </p:cNvSpPr>
            <p:nvPr/>
          </p:nvSpPr>
          <p:spPr bwMode="auto">
            <a:xfrm>
              <a:off x="864" y="891"/>
              <a:ext cx="255" cy="576"/>
            </a:xfrm>
            <a:prstGeom prst="leftBrace">
              <a:avLst>
                <a:gd name="adj1" fmla="val 18824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4" name="Line 9"/>
            <p:cNvSpPr>
              <a:spLocks noChangeShapeType="1"/>
            </p:cNvSpPr>
            <p:nvPr/>
          </p:nvSpPr>
          <p:spPr bwMode="auto">
            <a:xfrm>
              <a:off x="2010" y="7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5" name="Line 10"/>
            <p:cNvSpPr>
              <a:spLocks noChangeShapeType="1"/>
            </p:cNvSpPr>
            <p:nvPr/>
          </p:nvSpPr>
          <p:spPr bwMode="auto">
            <a:xfrm>
              <a:off x="2586" y="7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6" name="Line 11"/>
            <p:cNvSpPr>
              <a:spLocks noChangeShapeType="1"/>
            </p:cNvSpPr>
            <p:nvPr/>
          </p:nvSpPr>
          <p:spPr bwMode="auto">
            <a:xfrm>
              <a:off x="1914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7" name="Line 12"/>
            <p:cNvSpPr>
              <a:spLocks noChangeShapeType="1"/>
            </p:cNvSpPr>
            <p:nvPr/>
          </p:nvSpPr>
          <p:spPr bwMode="auto">
            <a:xfrm>
              <a:off x="244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8" name="Line 13"/>
            <p:cNvSpPr>
              <a:spLocks noChangeShapeType="1"/>
            </p:cNvSpPr>
            <p:nvPr/>
          </p:nvSpPr>
          <p:spPr bwMode="auto">
            <a:xfrm>
              <a:off x="3018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9" name="Line 14"/>
            <p:cNvSpPr>
              <a:spLocks noChangeShapeType="1"/>
            </p:cNvSpPr>
            <p:nvPr/>
          </p:nvSpPr>
          <p:spPr bwMode="auto">
            <a:xfrm>
              <a:off x="3642" y="12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0" name="Line 15"/>
            <p:cNvSpPr>
              <a:spLocks noChangeShapeType="1"/>
            </p:cNvSpPr>
            <p:nvPr/>
          </p:nvSpPr>
          <p:spPr bwMode="auto">
            <a:xfrm>
              <a:off x="1914" y="1200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304800" y="2533650"/>
            <a:ext cx="8153400" cy="3994150"/>
            <a:chOff x="192" y="1632"/>
            <a:chExt cx="5136" cy="2470"/>
          </a:xfrm>
        </p:grpSpPr>
        <p:sp>
          <p:nvSpPr>
            <p:cNvPr id="6149" name="Rectangle 17"/>
            <p:cNvSpPr>
              <a:spLocks noChangeArrowheads="1"/>
            </p:cNvSpPr>
            <p:nvPr/>
          </p:nvSpPr>
          <p:spPr bwMode="auto">
            <a:xfrm>
              <a:off x="1152" y="2064"/>
              <a:ext cx="912" cy="52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Rectangle 18"/>
            <p:cNvSpPr>
              <a:spLocks noChangeArrowheads="1"/>
            </p:cNvSpPr>
            <p:nvPr/>
          </p:nvSpPr>
          <p:spPr bwMode="auto">
            <a:xfrm>
              <a:off x="2736" y="2784"/>
              <a:ext cx="912" cy="52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Rectangle 19"/>
            <p:cNvSpPr>
              <a:spLocks noChangeArrowheads="1"/>
            </p:cNvSpPr>
            <p:nvPr/>
          </p:nvSpPr>
          <p:spPr bwMode="auto">
            <a:xfrm>
              <a:off x="4080" y="2784"/>
              <a:ext cx="912" cy="52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Line 20"/>
            <p:cNvSpPr>
              <a:spLocks noChangeShapeType="1"/>
            </p:cNvSpPr>
            <p:nvPr/>
          </p:nvSpPr>
          <p:spPr bwMode="auto">
            <a:xfrm>
              <a:off x="1152" y="2304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21"/>
            <p:cNvSpPr>
              <a:spLocks noChangeShapeType="1"/>
            </p:cNvSpPr>
            <p:nvPr/>
          </p:nvSpPr>
          <p:spPr bwMode="auto">
            <a:xfrm>
              <a:off x="1488" y="2160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22"/>
            <p:cNvSpPr>
              <a:spLocks noChangeShapeType="1"/>
            </p:cNvSpPr>
            <p:nvPr/>
          </p:nvSpPr>
          <p:spPr bwMode="auto">
            <a:xfrm>
              <a:off x="1584" y="2064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23"/>
            <p:cNvSpPr>
              <a:spLocks noChangeShapeType="1"/>
            </p:cNvSpPr>
            <p:nvPr/>
          </p:nvSpPr>
          <p:spPr bwMode="auto">
            <a:xfrm>
              <a:off x="1584" y="2304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24"/>
            <p:cNvSpPr>
              <a:spLocks noChangeShapeType="1"/>
            </p:cNvSpPr>
            <p:nvPr/>
          </p:nvSpPr>
          <p:spPr bwMode="auto">
            <a:xfrm>
              <a:off x="3096" y="3048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25"/>
            <p:cNvSpPr>
              <a:spLocks noChangeShapeType="1"/>
            </p:cNvSpPr>
            <p:nvPr/>
          </p:nvSpPr>
          <p:spPr bwMode="auto">
            <a:xfrm>
              <a:off x="4440" y="3048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26"/>
            <p:cNvSpPr>
              <a:spLocks noChangeShapeType="1"/>
            </p:cNvSpPr>
            <p:nvPr/>
          </p:nvSpPr>
          <p:spPr bwMode="auto">
            <a:xfrm>
              <a:off x="3192" y="2940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27"/>
            <p:cNvSpPr>
              <a:spLocks noChangeShapeType="1"/>
            </p:cNvSpPr>
            <p:nvPr/>
          </p:nvSpPr>
          <p:spPr bwMode="auto">
            <a:xfrm>
              <a:off x="4548" y="2952"/>
              <a:ext cx="0" cy="1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Oval 28"/>
            <p:cNvSpPr>
              <a:spLocks noChangeArrowheads="1"/>
            </p:cNvSpPr>
            <p:nvPr/>
          </p:nvSpPr>
          <p:spPr bwMode="auto">
            <a:xfrm>
              <a:off x="3072" y="2928"/>
              <a:ext cx="240" cy="24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Oval 29"/>
            <p:cNvSpPr>
              <a:spLocks noChangeArrowheads="1"/>
            </p:cNvSpPr>
            <p:nvPr/>
          </p:nvSpPr>
          <p:spPr bwMode="auto">
            <a:xfrm>
              <a:off x="4416" y="2928"/>
              <a:ext cx="240" cy="24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30"/>
            <p:cNvSpPr>
              <a:spLocks noChangeShapeType="1"/>
            </p:cNvSpPr>
            <p:nvPr/>
          </p:nvSpPr>
          <p:spPr bwMode="auto">
            <a:xfrm>
              <a:off x="1584" y="17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31"/>
            <p:cNvSpPr>
              <a:spLocks noChangeShapeType="1"/>
            </p:cNvSpPr>
            <p:nvPr/>
          </p:nvSpPr>
          <p:spPr bwMode="auto">
            <a:xfrm flipH="1">
              <a:off x="1248" y="336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32"/>
            <p:cNvSpPr>
              <a:spLocks noChangeShapeType="1"/>
            </p:cNvSpPr>
            <p:nvPr/>
          </p:nvSpPr>
          <p:spPr bwMode="auto">
            <a:xfrm>
              <a:off x="768" y="3360"/>
              <a:ext cx="0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33"/>
            <p:cNvSpPr>
              <a:spLocks noChangeShapeType="1"/>
            </p:cNvSpPr>
            <p:nvPr/>
          </p:nvSpPr>
          <p:spPr bwMode="auto">
            <a:xfrm>
              <a:off x="1776" y="259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34"/>
            <p:cNvSpPr>
              <a:spLocks noChangeShapeType="1"/>
            </p:cNvSpPr>
            <p:nvPr/>
          </p:nvSpPr>
          <p:spPr bwMode="auto">
            <a:xfrm>
              <a:off x="1920" y="259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35"/>
            <p:cNvSpPr>
              <a:spLocks noChangeShapeType="1"/>
            </p:cNvSpPr>
            <p:nvPr/>
          </p:nvSpPr>
          <p:spPr bwMode="auto">
            <a:xfrm>
              <a:off x="3168" y="2688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36"/>
            <p:cNvSpPr>
              <a:spLocks noChangeShapeType="1"/>
            </p:cNvSpPr>
            <p:nvPr/>
          </p:nvSpPr>
          <p:spPr bwMode="auto">
            <a:xfrm>
              <a:off x="4512" y="24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37"/>
            <p:cNvSpPr>
              <a:spLocks noChangeShapeType="1"/>
            </p:cNvSpPr>
            <p:nvPr/>
          </p:nvSpPr>
          <p:spPr bwMode="auto">
            <a:xfrm>
              <a:off x="4320" y="331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38"/>
            <p:cNvSpPr>
              <a:spLocks noChangeShapeType="1"/>
            </p:cNvSpPr>
            <p:nvPr/>
          </p:nvSpPr>
          <p:spPr bwMode="auto">
            <a:xfrm>
              <a:off x="3024" y="331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39"/>
            <p:cNvSpPr>
              <a:spLocks noChangeShapeType="1"/>
            </p:cNvSpPr>
            <p:nvPr/>
          </p:nvSpPr>
          <p:spPr bwMode="auto">
            <a:xfrm>
              <a:off x="3408" y="331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40"/>
            <p:cNvSpPr>
              <a:spLocks noChangeShapeType="1"/>
            </p:cNvSpPr>
            <p:nvPr/>
          </p:nvSpPr>
          <p:spPr bwMode="auto">
            <a:xfrm>
              <a:off x="5328" y="2688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41"/>
            <p:cNvSpPr>
              <a:spLocks noChangeShapeType="1"/>
            </p:cNvSpPr>
            <p:nvPr/>
          </p:nvSpPr>
          <p:spPr bwMode="auto">
            <a:xfrm>
              <a:off x="1920" y="2688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42"/>
            <p:cNvSpPr>
              <a:spLocks noChangeShapeType="1"/>
            </p:cNvSpPr>
            <p:nvPr/>
          </p:nvSpPr>
          <p:spPr bwMode="auto">
            <a:xfrm>
              <a:off x="1776" y="3408"/>
              <a:ext cx="2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43"/>
            <p:cNvSpPr>
              <a:spLocks noChangeShapeType="1"/>
            </p:cNvSpPr>
            <p:nvPr/>
          </p:nvSpPr>
          <p:spPr bwMode="auto">
            <a:xfrm>
              <a:off x="1248" y="3504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44"/>
            <p:cNvSpPr>
              <a:spLocks noChangeShapeType="1"/>
            </p:cNvSpPr>
            <p:nvPr/>
          </p:nvSpPr>
          <p:spPr bwMode="auto">
            <a:xfrm>
              <a:off x="768" y="3600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45"/>
            <p:cNvSpPr>
              <a:spLocks noChangeShapeType="1"/>
            </p:cNvSpPr>
            <p:nvPr/>
          </p:nvSpPr>
          <p:spPr bwMode="auto">
            <a:xfrm>
              <a:off x="4704" y="340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46"/>
            <p:cNvSpPr>
              <a:spLocks noChangeShapeType="1"/>
            </p:cNvSpPr>
            <p:nvPr/>
          </p:nvSpPr>
          <p:spPr bwMode="auto">
            <a:xfrm>
              <a:off x="4704" y="331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Text Box 47"/>
            <p:cNvSpPr txBox="1">
              <a:spLocks noChangeArrowheads="1"/>
            </p:cNvSpPr>
            <p:nvPr/>
          </p:nvSpPr>
          <p:spPr bwMode="auto">
            <a:xfrm>
              <a:off x="1680" y="1632"/>
              <a:ext cx="432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Ci</a:t>
              </a:r>
            </a:p>
          </p:txBody>
        </p:sp>
        <p:sp>
          <p:nvSpPr>
            <p:cNvPr id="6180" name="Text Box 48"/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∑</a:t>
              </a:r>
              <a:r>
                <a:rPr lang="en-US" altLang="zh-CN" sz="3200" b="1">
                  <a:latin typeface="宋体" pitchFamily="2" charset="-122"/>
                </a:rPr>
                <a:t>i</a:t>
              </a:r>
            </a:p>
          </p:txBody>
        </p:sp>
        <p:sp>
          <p:nvSpPr>
            <p:cNvPr id="6181" name="Text Box 49"/>
            <p:cNvSpPr txBox="1">
              <a:spLocks noChangeArrowheads="1"/>
            </p:cNvSpPr>
            <p:nvPr/>
          </p:nvSpPr>
          <p:spPr bwMode="auto">
            <a:xfrm>
              <a:off x="2880" y="3744"/>
              <a:ext cx="244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Ai  Bi           Ci-1</a:t>
              </a:r>
            </a:p>
          </p:txBody>
        </p:sp>
        <p:sp>
          <p:nvSpPr>
            <p:cNvPr id="6182" name="Rectangle 50"/>
            <p:cNvSpPr>
              <a:spLocks noChangeArrowheads="1"/>
            </p:cNvSpPr>
            <p:nvPr/>
          </p:nvSpPr>
          <p:spPr bwMode="auto">
            <a:xfrm>
              <a:off x="576" y="2832"/>
              <a:ext cx="912" cy="52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Line 51"/>
            <p:cNvSpPr>
              <a:spLocks noChangeShapeType="1"/>
            </p:cNvSpPr>
            <p:nvPr/>
          </p:nvSpPr>
          <p:spPr bwMode="auto">
            <a:xfrm>
              <a:off x="576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4" name="Line 52"/>
            <p:cNvSpPr>
              <a:spLocks noChangeShapeType="1"/>
            </p:cNvSpPr>
            <p:nvPr/>
          </p:nvSpPr>
          <p:spPr bwMode="auto">
            <a:xfrm>
              <a:off x="1008" y="307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Line 53"/>
            <p:cNvSpPr>
              <a:spLocks noChangeShapeType="1"/>
            </p:cNvSpPr>
            <p:nvPr/>
          </p:nvSpPr>
          <p:spPr bwMode="auto">
            <a:xfrm>
              <a:off x="1008" y="2832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6" name="Line 54"/>
            <p:cNvSpPr>
              <a:spLocks noChangeShapeType="1"/>
            </p:cNvSpPr>
            <p:nvPr/>
          </p:nvSpPr>
          <p:spPr bwMode="auto">
            <a:xfrm>
              <a:off x="912" y="2928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7" name="Oval 55"/>
            <p:cNvSpPr>
              <a:spLocks noChangeArrowheads="1"/>
            </p:cNvSpPr>
            <p:nvPr/>
          </p:nvSpPr>
          <p:spPr bwMode="auto">
            <a:xfrm>
              <a:off x="960" y="2736"/>
              <a:ext cx="96" cy="9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8" name="Line 56"/>
            <p:cNvSpPr>
              <a:spLocks noChangeShapeType="1"/>
            </p:cNvSpPr>
            <p:nvPr/>
          </p:nvSpPr>
          <p:spPr bwMode="auto">
            <a:xfrm>
              <a:off x="1344" y="259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9" name="Line 57"/>
            <p:cNvSpPr>
              <a:spLocks noChangeShapeType="1"/>
            </p:cNvSpPr>
            <p:nvPr/>
          </p:nvSpPr>
          <p:spPr bwMode="auto">
            <a:xfrm>
              <a:off x="1008" y="268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0" name="Line 58"/>
            <p:cNvSpPr>
              <a:spLocks noChangeShapeType="1"/>
            </p:cNvSpPr>
            <p:nvPr/>
          </p:nvSpPr>
          <p:spPr bwMode="auto">
            <a:xfrm>
              <a:off x="1008" y="26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1" name="Line 59"/>
            <p:cNvSpPr>
              <a:spLocks noChangeShapeType="1"/>
            </p:cNvSpPr>
            <p:nvPr/>
          </p:nvSpPr>
          <p:spPr bwMode="auto">
            <a:xfrm>
              <a:off x="1008" y="2688"/>
              <a:ext cx="0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2" name="Line 60"/>
            <p:cNvSpPr>
              <a:spLocks noChangeShapeType="1"/>
            </p:cNvSpPr>
            <p:nvPr/>
          </p:nvSpPr>
          <p:spPr bwMode="auto">
            <a:xfrm>
              <a:off x="2976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3" name="Line 61"/>
            <p:cNvSpPr>
              <a:spLocks noChangeShapeType="1"/>
            </p:cNvSpPr>
            <p:nvPr/>
          </p:nvSpPr>
          <p:spPr bwMode="auto">
            <a:xfrm>
              <a:off x="3360" y="37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4" name="Text Box 62"/>
            <p:cNvSpPr txBox="1">
              <a:spLocks noChangeArrowheads="1"/>
            </p:cNvSpPr>
            <p:nvPr/>
          </p:nvSpPr>
          <p:spPr bwMode="auto">
            <a:xfrm>
              <a:off x="192" y="2496"/>
              <a:ext cx="912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Ai Bi</a:t>
              </a:r>
            </a:p>
          </p:txBody>
        </p:sp>
        <p:sp>
          <p:nvSpPr>
            <p:cNvPr id="6195" name="Oval 64"/>
            <p:cNvSpPr>
              <a:spLocks noChangeAspect="1" noChangeArrowheads="1"/>
            </p:cNvSpPr>
            <p:nvPr/>
          </p:nvSpPr>
          <p:spPr bwMode="auto">
            <a:xfrm>
              <a:off x="2976" y="3552"/>
              <a:ext cx="100" cy="1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6" name="Oval 67"/>
            <p:cNvSpPr>
              <a:spLocks noChangeAspect="1" noChangeArrowheads="1"/>
            </p:cNvSpPr>
            <p:nvPr/>
          </p:nvSpPr>
          <p:spPr bwMode="auto">
            <a:xfrm>
              <a:off x="3344" y="3456"/>
              <a:ext cx="100" cy="1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7" name="Oval 68"/>
            <p:cNvSpPr>
              <a:spLocks noChangeAspect="1" noChangeArrowheads="1"/>
            </p:cNvSpPr>
            <p:nvPr/>
          </p:nvSpPr>
          <p:spPr bwMode="auto">
            <a:xfrm>
              <a:off x="4272" y="3348"/>
              <a:ext cx="100" cy="1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8" name="Oval 69"/>
            <p:cNvSpPr>
              <a:spLocks noChangeAspect="1" noChangeArrowheads="1"/>
            </p:cNvSpPr>
            <p:nvPr/>
          </p:nvSpPr>
          <p:spPr bwMode="auto">
            <a:xfrm>
              <a:off x="3116" y="2624"/>
              <a:ext cx="100" cy="100"/>
            </a:xfrm>
            <a:prstGeom prst="ellipse">
              <a:avLst/>
            </a:prstGeom>
            <a:solidFill>
              <a:srgbClr val="FDFBFB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61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274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.2 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加法器与进位链逻辑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/>
              <a:t>1.并行加法器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/>
              <a:t>（1）特点：</a:t>
            </a:r>
            <a:r>
              <a:rPr lang="zh-CN" altLang="en-US" sz="4000" b="1" dirty="0">
                <a:solidFill>
                  <a:schemeClr val="tx2"/>
                </a:solidFill>
              </a:rPr>
              <a:t>各位同时相加</a:t>
            </a:r>
            <a:r>
              <a:rPr lang="zh-CN" altLang="en-US" sz="4000" b="1" dirty="0"/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/>
              <a:t>例. 先看一个</a:t>
            </a:r>
            <a:r>
              <a:rPr lang="en-US" altLang="zh-CN" sz="4000" b="1" dirty="0"/>
              <a:t>8</a:t>
            </a:r>
            <a:r>
              <a:rPr lang="zh-CN" altLang="en-US" sz="4000" b="1" dirty="0"/>
              <a:t>位数相加的例子</a:t>
            </a:r>
          </a:p>
        </p:txBody>
      </p:sp>
      <p:sp>
        <p:nvSpPr>
          <p:cNvPr id="110625" name="Text Box 33"/>
          <p:cNvSpPr txBox="1">
            <a:spLocks noChangeArrowheads="1"/>
          </p:cNvSpPr>
          <p:nvPr/>
        </p:nvSpPr>
        <p:spPr bwMode="auto">
          <a:xfrm>
            <a:off x="76200" y="5486400"/>
            <a:ext cx="78803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（2）影响运算速度的主要因素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  <a:ea typeface="楷体_GB2312"/>
                <a:cs typeface="楷体_GB2312"/>
              </a:rPr>
              <a:t>          </a:t>
            </a:r>
            <a:r>
              <a:rPr lang="zh-CN" altLang="en-US" sz="4000" b="1">
                <a:solidFill>
                  <a:schemeClr val="folHlink"/>
                </a:solidFill>
                <a:ea typeface="黑体" pitchFamily="49" charset="-122"/>
              </a:rPr>
              <a:t>进位信号的传递</a:t>
            </a:r>
          </a:p>
        </p:txBody>
      </p:sp>
      <p:grpSp>
        <p:nvGrpSpPr>
          <p:cNvPr id="2" name="组 4"/>
          <p:cNvGrpSpPr>
            <a:grpSpLocks/>
          </p:cNvGrpSpPr>
          <p:nvPr/>
        </p:nvGrpSpPr>
        <p:grpSpPr bwMode="auto">
          <a:xfrm>
            <a:off x="684213" y="2924175"/>
            <a:ext cx="8610600" cy="2252663"/>
            <a:chOff x="684213" y="2924175"/>
            <a:chExt cx="8610600" cy="2252181"/>
          </a:xfrm>
        </p:grpSpPr>
        <p:sp>
          <p:nvSpPr>
            <p:cNvPr id="7173" name="Text Box 32"/>
            <p:cNvSpPr txBox="1">
              <a:spLocks noChangeArrowheads="1"/>
            </p:cNvSpPr>
            <p:nvPr/>
          </p:nvSpPr>
          <p:spPr bwMode="auto">
            <a:xfrm>
              <a:off x="8380413" y="3457461"/>
              <a:ext cx="914400" cy="579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</a:t>
              </a:r>
              <a:r>
                <a:rPr lang="en-US" altLang="zh-CN" sz="2800" b="1"/>
                <a:t>0</a:t>
              </a:r>
              <a:endParaRPr lang="en-US" altLang="zh-CN" sz="3200" b="1"/>
            </a:p>
          </p:txBody>
        </p:sp>
        <p:sp>
          <p:nvSpPr>
            <p:cNvPr id="7174" name="Text Box 42"/>
            <p:cNvSpPr txBox="1">
              <a:spLocks noChangeArrowheads="1"/>
            </p:cNvSpPr>
            <p:nvPr/>
          </p:nvSpPr>
          <p:spPr bwMode="auto">
            <a:xfrm>
              <a:off x="7466013" y="2924175"/>
              <a:ext cx="685800" cy="519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7175" name="Text Box 43"/>
            <p:cNvSpPr txBox="1">
              <a:spLocks noChangeArrowheads="1"/>
            </p:cNvSpPr>
            <p:nvPr/>
          </p:nvSpPr>
          <p:spPr bwMode="auto">
            <a:xfrm>
              <a:off x="5942013" y="2924175"/>
              <a:ext cx="685800" cy="519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7176" name="Text Box 44"/>
            <p:cNvSpPr txBox="1">
              <a:spLocks noChangeArrowheads="1"/>
            </p:cNvSpPr>
            <p:nvPr/>
          </p:nvSpPr>
          <p:spPr bwMode="auto">
            <a:xfrm>
              <a:off x="3351213" y="2924175"/>
              <a:ext cx="685800" cy="519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7177" name="Text Box 45"/>
            <p:cNvSpPr txBox="1">
              <a:spLocks noChangeArrowheads="1"/>
            </p:cNvSpPr>
            <p:nvPr/>
          </p:nvSpPr>
          <p:spPr bwMode="auto">
            <a:xfrm>
              <a:off x="1827213" y="2924175"/>
              <a:ext cx="685800" cy="519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7178" name="Line 12"/>
            <p:cNvSpPr>
              <a:spLocks noChangeShapeType="1"/>
            </p:cNvSpPr>
            <p:nvPr/>
          </p:nvSpPr>
          <p:spPr bwMode="auto">
            <a:xfrm flipV="1">
              <a:off x="1751013" y="3076542"/>
              <a:ext cx="0" cy="380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 flipV="1">
              <a:off x="3275013" y="3076542"/>
              <a:ext cx="0" cy="380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6"/>
            <p:cNvSpPr>
              <a:spLocks noChangeShapeType="1"/>
            </p:cNvSpPr>
            <p:nvPr/>
          </p:nvSpPr>
          <p:spPr bwMode="auto">
            <a:xfrm flipV="1">
              <a:off x="5865813" y="3076542"/>
              <a:ext cx="0" cy="380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Line 17"/>
            <p:cNvSpPr>
              <a:spLocks noChangeShapeType="1"/>
            </p:cNvSpPr>
            <p:nvPr/>
          </p:nvSpPr>
          <p:spPr bwMode="auto">
            <a:xfrm flipV="1">
              <a:off x="7389813" y="3076542"/>
              <a:ext cx="0" cy="380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组 1"/>
            <p:cNvGrpSpPr>
              <a:grpSpLocks/>
            </p:cNvGrpSpPr>
            <p:nvPr/>
          </p:nvGrpSpPr>
          <p:grpSpPr bwMode="auto">
            <a:xfrm>
              <a:off x="684213" y="3228975"/>
              <a:ext cx="8153400" cy="1947381"/>
              <a:chOff x="684213" y="3228975"/>
              <a:chExt cx="8153400" cy="1947381"/>
            </a:xfrm>
          </p:grpSpPr>
          <p:sp>
            <p:nvSpPr>
              <p:cNvPr id="7183" name="Rectangle 4"/>
              <p:cNvSpPr>
                <a:spLocks noChangeArrowheads="1"/>
              </p:cNvSpPr>
              <p:nvPr/>
            </p:nvSpPr>
            <p:spPr bwMode="auto">
              <a:xfrm>
                <a:off x="1293813" y="3457461"/>
                <a:ext cx="990600" cy="533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4" name="Rectangle 5"/>
              <p:cNvSpPr>
                <a:spLocks noChangeArrowheads="1"/>
              </p:cNvSpPr>
              <p:nvPr/>
            </p:nvSpPr>
            <p:spPr bwMode="auto">
              <a:xfrm>
                <a:off x="2817813" y="3457461"/>
                <a:ext cx="990600" cy="533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Rectangle 6"/>
              <p:cNvSpPr>
                <a:spLocks noChangeArrowheads="1"/>
              </p:cNvSpPr>
              <p:nvPr/>
            </p:nvSpPr>
            <p:spPr bwMode="auto">
              <a:xfrm>
                <a:off x="5332413" y="3457461"/>
                <a:ext cx="990600" cy="533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6" name="Rectangle 7"/>
              <p:cNvSpPr>
                <a:spLocks noChangeArrowheads="1"/>
              </p:cNvSpPr>
              <p:nvPr/>
            </p:nvSpPr>
            <p:spPr bwMode="auto">
              <a:xfrm>
                <a:off x="6856413" y="3457461"/>
                <a:ext cx="990600" cy="5332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7" name="Rectangle 8"/>
              <p:cNvSpPr>
                <a:spLocks noChangeArrowheads="1"/>
              </p:cNvSpPr>
              <p:nvPr/>
            </p:nvSpPr>
            <p:spPr bwMode="auto">
              <a:xfrm>
                <a:off x="1370013" y="3457461"/>
                <a:ext cx="996950" cy="579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latin typeface="宋体" pitchFamily="2" charset="-122"/>
                  </a:rPr>
                  <a:t>∑8</a:t>
                </a:r>
                <a:r>
                  <a:rPr lang="zh-CN" altLang="en-US" sz="3200" b="1"/>
                  <a:t> </a:t>
                </a:r>
                <a:r>
                  <a:rPr lang="zh-CN" altLang="en-US" sz="3200" b="1">
                    <a:ea typeface="幼圆" pitchFamily="49" charset="-122"/>
                  </a:rPr>
                  <a:t> </a:t>
                </a:r>
              </a:p>
            </p:txBody>
          </p:sp>
          <p:sp>
            <p:nvSpPr>
              <p:cNvPr id="7188" name="Rectangle 9"/>
              <p:cNvSpPr>
                <a:spLocks noChangeArrowheads="1"/>
              </p:cNvSpPr>
              <p:nvPr/>
            </p:nvSpPr>
            <p:spPr bwMode="auto">
              <a:xfrm>
                <a:off x="2894013" y="3414608"/>
                <a:ext cx="793750" cy="579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latin typeface="宋体" pitchFamily="2" charset="-122"/>
                  </a:rPr>
                  <a:t>∑</a:t>
                </a:r>
                <a:r>
                  <a:rPr lang="en-US" altLang="zh-CN" sz="3200" b="1">
                    <a:latin typeface="宋体" pitchFamily="2" charset="-122"/>
                  </a:rPr>
                  <a:t>7</a:t>
                </a:r>
                <a:endParaRPr lang="en-US" altLang="zh-CN" sz="3200" b="1"/>
              </a:p>
            </p:txBody>
          </p:sp>
          <p:sp>
            <p:nvSpPr>
              <p:cNvPr id="7189" name="Rectangle 10"/>
              <p:cNvSpPr>
                <a:spLocks noChangeArrowheads="1"/>
              </p:cNvSpPr>
              <p:nvPr/>
            </p:nvSpPr>
            <p:spPr bwMode="auto">
              <a:xfrm>
                <a:off x="5408613" y="3457461"/>
                <a:ext cx="795337" cy="579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latin typeface="宋体" pitchFamily="2" charset="-122"/>
                  </a:rPr>
                  <a:t>∑</a:t>
                </a:r>
                <a:r>
                  <a:rPr lang="zh-CN" altLang="en-US" sz="3200" b="1"/>
                  <a:t>2</a:t>
                </a:r>
                <a:endParaRPr lang="en-US" altLang="zh-CN" sz="3200" b="1"/>
              </a:p>
            </p:txBody>
          </p:sp>
          <p:sp>
            <p:nvSpPr>
              <p:cNvPr id="7190" name="Rectangle 11"/>
              <p:cNvSpPr>
                <a:spLocks noChangeArrowheads="1"/>
              </p:cNvSpPr>
              <p:nvPr/>
            </p:nvSpPr>
            <p:spPr bwMode="auto">
              <a:xfrm>
                <a:off x="6946900" y="3414608"/>
                <a:ext cx="793750" cy="579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latin typeface="宋体" pitchFamily="2" charset="-122"/>
                  </a:rPr>
                  <a:t>∑1</a:t>
                </a:r>
                <a:endParaRPr lang="en-US" altLang="zh-CN" sz="3200" b="1"/>
              </a:p>
            </p:txBody>
          </p:sp>
          <p:sp>
            <p:nvSpPr>
              <p:cNvPr id="7191" name="Line 13"/>
              <p:cNvSpPr>
                <a:spLocks noChangeShapeType="1"/>
              </p:cNvSpPr>
              <p:nvPr/>
            </p:nvSpPr>
            <p:spPr bwMode="auto">
              <a:xfrm flipV="1">
                <a:off x="19796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2" name="Line 14"/>
              <p:cNvSpPr>
                <a:spLocks noChangeShapeType="1"/>
              </p:cNvSpPr>
              <p:nvPr/>
            </p:nvSpPr>
            <p:spPr bwMode="auto">
              <a:xfrm flipV="1">
                <a:off x="15224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3" name="Line 18"/>
              <p:cNvSpPr>
                <a:spLocks noChangeShapeType="1"/>
              </p:cNvSpPr>
              <p:nvPr/>
            </p:nvSpPr>
            <p:spPr bwMode="auto">
              <a:xfrm flipV="1">
                <a:off x="60182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4" name="Line 19"/>
              <p:cNvSpPr>
                <a:spLocks noChangeShapeType="1"/>
              </p:cNvSpPr>
              <p:nvPr/>
            </p:nvSpPr>
            <p:spPr bwMode="auto">
              <a:xfrm flipV="1">
                <a:off x="55610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5" name="Line 20"/>
              <p:cNvSpPr>
                <a:spLocks noChangeShapeType="1"/>
              </p:cNvSpPr>
              <p:nvPr/>
            </p:nvSpPr>
            <p:spPr bwMode="auto">
              <a:xfrm flipV="1">
                <a:off x="35036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6" name="Line 21"/>
              <p:cNvSpPr>
                <a:spLocks noChangeShapeType="1"/>
              </p:cNvSpPr>
              <p:nvPr/>
            </p:nvSpPr>
            <p:spPr bwMode="auto">
              <a:xfrm flipV="1">
                <a:off x="30464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Line 22"/>
              <p:cNvSpPr>
                <a:spLocks noChangeShapeType="1"/>
              </p:cNvSpPr>
              <p:nvPr/>
            </p:nvSpPr>
            <p:spPr bwMode="auto">
              <a:xfrm flipV="1">
                <a:off x="75422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Line 23"/>
              <p:cNvSpPr>
                <a:spLocks noChangeShapeType="1"/>
              </p:cNvSpPr>
              <p:nvPr/>
            </p:nvSpPr>
            <p:spPr bwMode="auto">
              <a:xfrm flipV="1">
                <a:off x="7085013" y="3990747"/>
                <a:ext cx="0" cy="3809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Line 24"/>
              <p:cNvSpPr>
                <a:spLocks noChangeShapeType="1"/>
              </p:cNvSpPr>
              <p:nvPr/>
            </p:nvSpPr>
            <p:spPr bwMode="auto">
              <a:xfrm flipH="1">
                <a:off x="22844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0" name="Line 25"/>
              <p:cNvSpPr>
                <a:spLocks noChangeShapeType="1"/>
              </p:cNvSpPr>
              <p:nvPr/>
            </p:nvSpPr>
            <p:spPr bwMode="auto">
              <a:xfrm flipH="1">
                <a:off x="38084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1" name="Line 26"/>
              <p:cNvSpPr>
                <a:spLocks noChangeShapeType="1"/>
              </p:cNvSpPr>
              <p:nvPr/>
            </p:nvSpPr>
            <p:spPr bwMode="auto">
              <a:xfrm flipH="1">
                <a:off x="47990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2" name="Line 27"/>
              <p:cNvSpPr>
                <a:spLocks noChangeShapeType="1"/>
              </p:cNvSpPr>
              <p:nvPr/>
            </p:nvSpPr>
            <p:spPr bwMode="auto">
              <a:xfrm flipH="1">
                <a:off x="63230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Line 28"/>
              <p:cNvSpPr>
                <a:spLocks noChangeShapeType="1"/>
              </p:cNvSpPr>
              <p:nvPr/>
            </p:nvSpPr>
            <p:spPr bwMode="auto">
              <a:xfrm flipH="1">
                <a:off x="78470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4" name="Line 29"/>
              <p:cNvSpPr>
                <a:spLocks noChangeShapeType="1"/>
              </p:cNvSpPr>
              <p:nvPr/>
            </p:nvSpPr>
            <p:spPr bwMode="auto">
              <a:xfrm flipH="1">
                <a:off x="760413" y="3762196"/>
                <a:ext cx="533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Line 30"/>
              <p:cNvSpPr>
                <a:spLocks noChangeShapeType="1"/>
              </p:cNvSpPr>
              <p:nvPr/>
            </p:nvSpPr>
            <p:spPr bwMode="auto">
              <a:xfrm>
                <a:off x="4418013" y="3762196"/>
                <a:ext cx="3048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6" name="Text Box 31"/>
              <p:cNvSpPr txBox="1">
                <a:spLocks noChangeArrowheads="1"/>
              </p:cNvSpPr>
              <p:nvPr/>
            </p:nvSpPr>
            <p:spPr bwMode="auto">
              <a:xfrm>
                <a:off x="1217613" y="4295482"/>
                <a:ext cx="7620000" cy="579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/>
                  <a:t>A</a:t>
                </a:r>
                <a:r>
                  <a:rPr lang="en-US" altLang="zh-CN" sz="2800" b="1"/>
                  <a:t>8</a:t>
                </a:r>
                <a:r>
                  <a:rPr lang="en-US" altLang="zh-CN" sz="3200" b="1"/>
                  <a:t> B</a:t>
                </a:r>
                <a:r>
                  <a:rPr lang="en-US" altLang="zh-CN" sz="2800" b="1"/>
                  <a:t>8</a:t>
                </a:r>
                <a:r>
                  <a:rPr lang="en-US" altLang="zh-CN" sz="3200" b="1"/>
                  <a:t>     A</a:t>
                </a:r>
                <a:r>
                  <a:rPr lang="en-US" altLang="zh-CN" sz="2800" b="1"/>
                  <a:t>7 </a:t>
                </a:r>
                <a:r>
                  <a:rPr lang="en-US" altLang="zh-CN" sz="3200" b="1"/>
                  <a:t>B</a:t>
                </a:r>
                <a:r>
                  <a:rPr lang="en-US" altLang="zh-CN" sz="2800" b="1"/>
                  <a:t>7</a:t>
                </a:r>
                <a:r>
                  <a:rPr lang="en-US" altLang="zh-CN" sz="3200" b="1"/>
                  <a:t>               A</a:t>
                </a:r>
                <a:r>
                  <a:rPr lang="en-US" altLang="zh-CN" sz="2800" b="1"/>
                  <a:t>2 </a:t>
                </a:r>
                <a:r>
                  <a:rPr lang="en-US" altLang="zh-CN" sz="3200" b="1"/>
                  <a:t>B</a:t>
                </a:r>
                <a:r>
                  <a:rPr lang="en-US" altLang="zh-CN" sz="2800" b="1"/>
                  <a:t>2</a:t>
                </a:r>
                <a:r>
                  <a:rPr lang="en-US" altLang="zh-CN" sz="3200" b="1"/>
                  <a:t>     A</a:t>
                </a:r>
                <a:r>
                  <a:rPr lang="en-US" altLang="zh-CN" sz="2800" b="1"/>
                  <a:t>1 </a:t>
                </a:r>
                <a:r>
                  <a:rPr lang="en-US" altLang="zh-CN" sz="3200" b="1"/>
                  <a:t>B</a:t>
                </a:r>
                <a:r>
                  <a:rPr lang="en-US" altLang="zh-CN" sz="2800" b="1"/>
                  <a:t>1</a:t>
                </a:r>
                <a:r>
                  <a:rPr lang="en-US" altLang="zh-CN" sz="3200" b="1"/>
                  <a:t>  </a:t>
                </a:r>
              </a:p>
            </p:txBody>
          </p:sp>
          <p:sp>
            <p:nvSpPr>
              <p:cNvPr id="7207" name="Text Box 34"/>
              <p:cNvSpPr txBox="1">
                <a:spLocks noChangeArrowheads="1"/>
              </p:cNvSpPr>
              <p:nvPr/>
            </p:nvSpPr>
            <p:spPr bwMode="auto">
              <a:xfrm>
                <a:off x="1306513" y="4652593"/>
                <a:ext cx="7010400" cy="523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 1  </a:t>
                </a: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           1  </a:t>
                </a: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                       1  </a:t>
                </a: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          1   </a:t>
                </a: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  <a:endParaRPr lang="zh-CN" altLang="en-US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7208" name="Text Box 36"/>
              <p:cNvSpPr txBox="1">
                <a:spLocks noChangeArrowheads="1"/>
              </p:cNvSpPr>
              <p:nvPr/>
            </p:nvSpPr>
            <p:spPr bwMode="auto">
              <a:xfrm>
                <a:off x="79994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09" name="Text Box 37"/>
              <p:cNvSpPr txBox="1">
                <a:spLocks noChangeArrowheads="1"/>
              </p:cNvSpPr>
              <p:nvPr/>
            </p:nvSpPr>
            <p:spPr bwMode="auto">
              <a:xfrm>
                <a:off x="63992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10" name="Text Box 38"/>
              <p:cNvSpPr txBox="1">
                <a:spLocks noChangeArrowheads="1"/>
              </p:cNvSpPr>
              <p:nvPr/>
            </p:nvSpPr>
            <p:spPr bwMode="auto">
              <a:xfrm>
                <a:off x="48752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11" name="Text Box 39"/>
              <p:cNvSpPr txBox="1">
                <a:spLocks noChangeArrowheads="1"/>
              </p:cNvSpPr>
              <p:nvPr/>
            </p:nvSpPr>
            <p:spPr bwMode="auto">
              <a:xfrm>
                <a:off x="39608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12" name="Text Box 40"/>
              <p:cNvSpPr txBox="1">
                <a:spLocks noChangeArrowheads="1"/>
              </p:cNvSpPr>
              <p:nvPr/>
            </p:nvSpPr>
            <p:spPr bwMode="auto">
              <a:xfrm>
                <a:off x="23606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7213" name="Text Box 41"/>
              <p:cNvSpPr txBox="1">
                <a:spLocks noChangeArrowheads="1"/>
              </p:cNvSpPr>
              <p:nvPr/>
            </p:nvSpPr>
            <p:spPr bwMode="auto">
              <a:xfrm>
                <a:off x="684213" y="3228910"/>
                <a:ext cx="685800" cy="519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86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autoUpdateAnimBg="0"/>
      <p:bldP spid="110625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04800" y="3733800"/>
            <a:ext cx="7723188" cy="1104900"/>
            <a:chOff x="192" y="2400"/>
            <a:chExt cx="4848" cy="696"/>
          </a:xfrm>
        </p:grpSpPr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192" y="2400"/>
              <a:ext cx="4848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4000" b="1"/>
                <a:t>令</a:t>
              </a:r>
              <a:r>
                <a:rPr lang="zh-CN" altLang="en-US" b="1"/>
                <a:t>    </a:t>
              </a:r>
              <a:r>
                <a:rPr lang="en-US" altLang="zh-CN" sz="3200" b="1"/>
                <a:t>Gi  =  AiBi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/>
                <a:t>         Pi  = Ai +  Bi </a:t>
              </a:r>
              <a:r>
                <a:rPr lang="zh-CN" altLang="en-US" b="1"/>
                <a:t>、</a:t>
              </a:r>
              <a:r>
                <a:rPr lang="en-US" altLang="zh-CN" sz="3200" b="1"/>
                <a:t>Ai +  Bi </a:t>
              </a:r>
              <a:r>
                <a:rPr lang="zh-CN" altLang="en-US" sz="3200" b="1"/>
                <a:t>、</a:t>
              </a:r>
              <a:r>
                <a:rPr lang="en-US" altLang="zh-CN" sz="3200" b="1"/>
                <a:t>Ai + Bi </a:t>
              </a:r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2784" y="283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1668" y="2832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2464" y="27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3006" y="27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839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2. 并行加法器的进位链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（1）进位链的基本逻辑关系</a:t>
            </a:r>
            <a:endParaRPr lang="zh-CN" altLang="en-US" sz="3200" b="1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90525" y="5210175"/>
            <a:ext cx="576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所以</a:t>
            </a:r>
            <a:r>
              <a:rPr lang="zh-CN" altLang="en-US" sz="1800"/>
              <a:t>      </a:t>
            </a:r>
            <a:r>
              <a:rPr lang="en-US" altLang="zh-CN" sz="3600" b="1"/>
              <a:t>Ci  =  Gi + Pi Ci-</a:t>
            </a:r>
            <a:r>
              <a:rPr lang="en-US" altLang="zh-CN" sz="3200" b="1"/>
              <a:t>1</a:t>
            </a:r>
            <a:endParaRPr lang="en-US" altLang="zh-CN" b="1"/>
          </a:p>
        </p:txBody>
      </p:sp>
      <p:sp>
        <p:nvSpPr>
          <p:cNvPr id="111620" name="Line 4"/>
          <p:cNvSpPr>
            <a:spLocks noChangeShapeType="1"/>
          </p:cNvSpPr>
          <p:nvPr/>
        </p:nvSpPr>
        <p:spPr bwMode="auto">
          <a:xfrm>
            <a:off x="2133600" y="3733800"/>
            <a:ext cx="441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6705600" y="3429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进位产生函数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6705600" y="4876800"/>
            <a:ext cx="2590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进位传递函数（进位条件）</a:t>
            </a: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2362200" y="5105400"/>
            <a:ext cx="434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2895600" y="5867400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3962400" y="5867400"/>
            <a:ext cx="1219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H="1">
            <a:off x="2362200" y="5943600"/>
            <a:ext cx="762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4495800" y="5943600"/>
            <a:ext cx="7620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57200" y="62484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本地进位、绝对进位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4572000" y="62626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条件进位、传递进位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 flipH="1">
            <a:off x="1752600" y="3733800"/>
            <a:ext cx="3810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>
            <a:off x="1600200" y="4953000"/>
            <a:ext cx="7620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1143000" y="4267200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>
            <a:off x="1143000" y="4876800"/>
            <a:ext cx="60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04800" y="990600"/>
            <a:ext cx="6019800" cy="2616200"/>
            <a:chOff x="192" y="624"/>
            <a:chExt cx="3792" cy="1648"/>
          </a:xfrm>
        </p:grpSpPr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192" y="624"/>
              <a:ext cx="3792" cy="1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endParaRPr lang="zh-CN" altLang="en-US" sz="4000" b="1"/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4000" b="1"/>
                <a:t>  </a:t>
              </a:r>
              <a:r>
                <a:rPr lang="en-US" altLang="zh-CN" sz="3200" b="1"/>
                <a:t>Ci  =  AiBi + (Ai +  Bi)Ci-</a:t>
              </a:r>
              <a:r>
                <a:rPr lang="en-US" altLang="zh-CN" b="1"/>
                <a:t>1</a:t>
              </a:r>
              <a:r>
                <a:rPr lang="zh-CN" altLang="en-US" b="1"/>
                <a:t>、</a:t>
              </a:r>
              <a:endParaRPr lang="zh-CN" altLang="en-US" sz="3200" b="1">
                <a:latin typeface="宋体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4000" b="1"/>
                <a:t>  </a:t>
              </a:r>
              <a:r>
                <a:rPr lang="en-US" altLang="zh-CN" sz="3200" b="1"/>
                <a:t>      =   AiBi + (Ai +  Bi)Ci-</a:t>
              </a:r>
              <a:r>
                <a:rPr lang="en-US" altLang="zh-CN" b="1"/>
                <a:t>1</a:t>
              </a:r>
              <a:r>
                <a:rPr lang="zh-CN" altLang="en-US" b="1"/>
                <a:t>、</a:t>
              </a:r>
              <a:endParaRPr lang="zh-CN" altLang="en-US" sz="3200" b="1">
                <a:latin typeface="宋体" pitchFamily="2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/>
                <a:t>   </a:t>
              </a:r>
              <a:r>
                <a:rPr lang="zh-CN" altLang="zh-CN" sz="3200" b="1">
                  <a:solidFill>
                    <a:schemeClr val="bg1"/>
                  </a:solidFill>
                </a:rPr>
                <a:t> </a:t>
              </a:r>
              <a:r>
                <a:rPr lang="zh-CN" altLang="en-US" sz="3200" b="1">
                  <a:solidFill>
                    <a:schemeClr val="bg1"/>
                  </a:solidFill>
                </a:rPr>
                <a:t> </a:t>
              </a:r>
              <a:r>
                <a:rPr lang="en-US" altLang="zh-CN" sz="3200" b="1"/>
                <a:t>=   AiBi + (Ai +  Bi)Ci-</a:t>
              </a:r>
              <a:r>
                <a:rPr lang="en-US" altLang="zh-CN" b="1"/>
                <a:t>1</a:t>
              </a:r>
            </a:p>
          </p:txBody>
        </p:sp>
        <p:sp>
          <p:nvSpPr>
            <p:cNvPr id="8213" name="Oval 20"/>
            <p:cNvSpPr>
              <a:spLocks noChangeArrowheads="1"/>
            </p:cNvSpPr>
            <p:nvPr/>
          </p:nvSpPr>
          <p:spPr bwMode="auto">
            <a:xfrm>
              <a:off x="2193" y="1113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Oval 21"/>
            <p:cNvSpPr>
              <a:spLocks noChangeArrowheads="1"/>
            </p:cNvSpPr>
            <p:nvPr/>
          </p:nvSpPr>
          <p:spPr bwMode="auto">
            <a:xfrm>
              <a:off x="2250" y="1575"/>
              <a:ext cx="192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>
              <a:off x="2643" y="15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2053" y="158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4160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build="p" autoUpdateAnimBg="0"/>
      <p:bldP spid="111619" grpId="0" build="p" autoUpdateAnimBg="0"/>
      <p:bldP spid="111620" grpId="0" animBg="1"/>
      <p:bldP spid="111621" grpId="0" build="p" autoUpdateAnimBg="0" advAuto="0"/>
      <p:bldP spid="111622" grpId="0" build="p" autoUpdateAnimBg="0" advAuto="0"/>
      <p:bldP spid="111623" grpId="0" animBg="1"/>
      <p:bldP spid="111624" grpId="0" animBg="1"/>
      <p:bldP spid="111625" grpId="0" animBg="1"/>
      <p:bldP spid="111626" grpId="0" animBg="1"/>
      <p:bldP spid="111627" grpId="0" animBg="1"/>
      <p:bldP spid="111628" grpId="0" autoUpdateAnimBg="0"/>
      <p:bldP spid="111629" grpId="0" autoUpdateAnimBg="0"/>
      <p:bldP spid="111630" grpId="0" animBg="1"/>
      <p:bldP spid="111631" grpId="0" animBg="1"/>
      <p:bldP spid="111632" grpId="0" animBg="1"/>
      <p:bldP spid="11163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0" y="228600"/>
            <a:ext cx="88392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（2）串行进位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 特点：</a:t>
            </a:r>
            <a:r>
              <a:rPr lang="zh-CN" altLang="en-US" sz="4000" b="1">
                <a:solidFill>
                  <a:schemeClr val="folHlink"/>
                </a:solidFill>
              </a:rPr>
              <a:t>进位信号逐位形成</a:t>
            </a:r>
            <a:r>
              <a:rPr lang="zh-CN" altLang="en-US" sz="4000" b="1"/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 </a:t>
            </a:r>
            <a:r>
              <a:rPr lang="zh-CN" altLang="en-US" sz="3600" b="1"/>
              <a:t>设</a:t>
            </a:r>
            <a:r>
              <a:rPr lang="en-US" altLang="zh-CN" sz="3600" b="1"/>
              <a:t>n</a:t>
            </a:r>
            <a:r>
              <a:rPr lang="zh-CN" altLang="en-US" sz="3600" b="1"/>
              <a:t>位加法器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/>
              <a:t>    </a:t>
            </a:r>
            <a:r>
              <a:rPr lang="zh-CN" altLang="en-US" sz="4000" b="1"/>
              <a:t>1）逻辑式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3429000" y="2438400"/>
            <a:ext cx="5029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1</a:t>
            </a:r>
            <a:r>
              <a:rPr lang="en-US" altLang="zh-CN" sz="3600" b="1"/>
              <a:t> = 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2</a:t>
            </a:r>
            <a:r>
              <a:rPr lang="en-US" altLang="zh-CN" sz="3600" b="1"/>
              <a:t> = 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C</a:t>
            </a:r>
            <a:r>
              <a:rPr lang="en-US" altLang="zh-CN" sz="2800" b="1"/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2800" b="1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n</a:t>
            </a:r>
            <a:r>
              <a:rPr lang="en-US" altLang="zh-CN" sz="3600" b="1"/>
              <a:t> = G</a:t>
            </a:r>
            <a:r>
              <a:rPr lang="en-US" altLang="zh-CN" sz="2800" b="1"/>
              <a:t>n</a:t>
            </a:r>
            <a:r>
              <a:rPr lang="en-US" altLang="zh-CN" sz="3600" b="1"/>
              <a:t> + P</a:t>
            </a:r>
            <a:r>
              <a:rPr lang="en-US" altLang="zh-CN" sz="2800" b="1"/>
              <a:t>n</a:t>
            </a:r>
            <a:r>
              <a:rPr lang="en-US" altLang="zh-CN" sz="3600" b="1"/>
              <a:t>C</a:t>
            </a:r>
            <a:r>
              <a:rPr lang="en-US" altLang="zh-CN" sz="2800" b="1"/>
              <a:t>n</a:t>
            </a:r>
            <a:r>
              <a:rPr lang="en-US" altLang="zh-CN" sz="3600" b="1"/>
              <a:t>-</a:t>
            </a:r>
            <a:r>
              <a:rPr lang="en-US" altLang="zh-CN" sz="2800" b="1"/>
              <a:t>1</a:t>
            </a: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3733800" y="3505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2）结构举例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828800" y="5486400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>
            <a:off x="1828800" y="5791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22860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2438400" y="55245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3962400" y="5486400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6477000" y="55626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DFBFB"/>
              </a:solidFill>
            </a:endParaRPr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7772400" y="55626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2438400" y="5791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3962400" y="57912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>
            <a:off x="4572000" y="5791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44196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>
            <a:off x="4572000" y="55245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2" name="Line 18"/>
          <p:cNvSpPr>
            <a:spLocks noChangeShapeType="1"/>
          </p:cNvSpPr>
          <p:nvPr/>
        </p:nvSpPr>
        <p:spPr bwMode="auto">
          <a:xfrm>
            <a:off x="28956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>
            <a:off x="5029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>
            <a:off x="4267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5" name="Line 21"/>
          <p:cNvSpPr>
            <a:spLocks noChangeShapeType="1"/>
          </p:cNvSpPr>
          <p:nvPr/>
        </p:nvSpPr>
        <p:spPr bwMode="auto">
          <a:xfrm>
            <a:off x="21336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>
            <a:off x="25908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>
            <a:off x="47244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8" name="Line 24"/>
          <p:cNvSpPr>
            <a:spLocks noChangeShapeType="1"/>
          </p:cNvSpPr>
          <p:nvPr/>
        </p:nvSpPr>
        <p:spPr bwMode="auto">
          <a:xfrm>
            <a:off x="80010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>
            <a:off x="83820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0" name="Line 26"/>
          <p:cNvSpPr>
            <a:spLocks noChangeShapeType="1"/>
          </p:cNvSpPr>
          <p:nvPr/>
        </p:nvSpPr>
        <p:spPr bwMode="auto">
          <a:xfrm>
            <a:off x="67056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1" name="Line 27"/>
          <p:cNvSpPr>
            <a:spLocks noChangeShapeType="1"/>
          </p:cNvSpPr>
          <p:nvPr/>
        </p:nvSpPr>
        <p:spPr bwMode="auto">
          <a:xfrm>
            <a:off x="70866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>
            <a:off x="4572000" y="5257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82296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>
            <a:off x="68580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2438400" y="5257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 flipV="1">
            <a:off x="2895600" y="6400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flipH="1">
            <a:off x="3581400" y="5257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8" name="Line 34"/>
          <p:cNvSpPr>
            <a:spLocks noChangeShapeType="1"/>
          </p:cNvSpPr>
          <p:nvPr/>
        </p:nvSpPr>
        <p:spPr bwMode="auto">
          <a:xfrm>
            <a:off x="3581400" y="52578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9" name="Line 35"/>
          <p:cNvSpPr>
            <a:spLocks noChangeShapeType="1"/>
          </p:cNvSpPr>
          <p:nvPr/>
        </p:nvSpPr>
        <p:spPr bwMode="auto">
          <a:xfrm>
            <a:off x="1447800" y="5257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0" name="Line 36"/>
          <p:cNvSpPr>
            <a:spLocks noChangeShapeType="1"/>
          </p:cNvSpPr>
          <p:nvPr/>
        </p:nvSpPr>
        <p:spPr bwMode="auto">
          <a:xfrm>
            <a:off x="1447800" y="5257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1" name="Line 37"/>
          <p:cNvSpPr>
            <a:spLocks noChangeShapeType="1"/>
          </p:cNvSpPr>
          <p:nvPr/>
        </p:nvSpPr>
        <p:spPr bwMode="auto">
          <a:xfrm>
            <a:off x="457200" y="5791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2" name="Text Box 38"/>
          <p:cNvSpPr txBox="1">
            <a:spLocks noChangeArrowheads="1"/>
          </p:cNvSpPr>
          <p:nvPr/>
        </p:nvSpPr>
        <p:spPr bwMode="auto">
          <a:xfrm>
            <a:off x="1219200" y="63246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C2  G2  P2 </a:t>
            </a:r>
            <a:r>
              <a:rPr lang="en-US" altLang="zh-CN" sz="2800" b="1">
                <a:solidFill>
                  <a:schemeClr val="accent1"/>
                </a:solidFill>
              </a:rPr>
              <a:t>C1</a:t>
            </a:r>
            <a:r>
              <a:rPr lang="en-US" altLang="zh-CN" sz="2800" b="1"/>
              <a:t>      G1  P1 </a:t>
            </a:r>
            <a:r>
              <a:rPr lang="en-US" altLang="zh-CN" sz="2800" b="1">
                <a:solidFill>
                  <a:schemeClr val="accent1"/>
                </a:solidFill>
              </a:rPr>
              <a:t>C0</a:t>
            </a:r>
          </a:p>
        </p:txBody>
      </p:sp>
      <p:sp>
        <p:nvSpPr>
          <p:cNvPr id="113703" name="Text Box 39"/>
          <p:cNvSpPr txBox="1">
            <a:spLocks noChangeArrowheads="1"/>
          </p:cNvSpPr>
          <p:nvPr/>
        </p:nvSpPr>
        <p:spPr bwMode="auto">
          <a:xfrm>
            <a:off x="6629400" y="48006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Gi              Pi</a:t>
            </a:r>
          </a:p>
        </p:txBody>
      </p:sp>
      <p:sp>
        <p:nvSpPr>
          <p:cNvPr id="113704" name="Line 40"/>
          <p:cNvSpPr>
            <a:spLocks noChangeShapeType="1"/>
          </p:cNvSpPr>
          <p:nvPr/>
        </p:nvSpPr>
        <p:spPr bwMode="auto">
          <a:xfrm>
            <a:off x="8001000" y="57912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5" name="Line 41"/>
          <p:cNvSpPr>
            <a:spLocks noChangeShapeType="1"/>
          </p:cNvSpPr>
          <p:nvPr/>
        </p:nvSpPr>
        <p:spPr bwMode="auto">
          <a:xfrm>
            <a:off x="8153400" y="5638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6" name="Oval 42"/>
          <p:cNvSpPr>
            <a:spLocks noChangeArrowheads="1"/>
          </p:cNvSpPr>
          <p:nvPr/>
        </p:nvSpPr>
        <p:spPr bwMode="auto">
          <a:xfrm>
            <a:off x="8001000" y="5653088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6324600" y="6338888"/>
            <a:ext cx="3071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Ai  Bi      Ai  Bi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45950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build="p" autoUpdateAnimBg="0"/>
      <p:bldP spid="113667" grpId="0" build="p" autoUpdateAnimBg="0"/>
      <p:bldP spid="113668" grpId="0" animBg="1"/>
      <p:bldP spid="113669" grpId="0" build="p" autoUpdateAnimBg="0"/>
      <p:bldP spid="113670" grpId="0" animBg="1"/>
      <p:bldP spid="113671" grpId="0" animBg="1"/>
      <p:bldP spid="113672" grpId="0" animBg="1"/>
      <p:bldP spid="113673" grpId="0" animBg="1"/>
      <p:bldP spid="113674" grpId="0" animBg="1"/>
      <p:bldP spid="113675" grpId="0" animBg="1"/>
      <p:bldP spid="113676" grpId="0" animBg="1"/>
      <p:bldP spid="113677" grpId="0" animBg="1"/>
      <p:bldP spid="113678" grpId="0" animBg="1"/>
      <p:bldP spid="113679" grpId="0" animBg="1"/>
      <p:bldP spid="113680" grpId="0" animBg="1"/>
      <p:bldP spid="113681" grpId="0" animBg="1"/>
      <p:bldP spid="113682" grpId="0" animBg="1"/>
      <p:bldP spid="113683" grpId="0" animBg="1"/>
      <p:bldP spid="113684" grpId="0" animBg="1"/>
      <p:bldP spid="113685" grpId="0" animBg="1"/>
      <p:bldP spid="113686" grpId="0" animBg="1"/>
      <p:bldP spid="113687" grpId="0" animBg="1"/>
      <p:bldP spid="113688" grpId="0" animBg="1"/>
      <p:bldP spid="113689" grpId="0" animBg="1"/>
      <p:bldP spid="113690" grpId="0" animBg="1"/>
      <p:bldP spid="113691" grpId="0" animBg="1"/>
      <p:bldP spid="113692" grpId="0" animBg="1"/>
      <p:bldP spid="113693" grpId="0" animBg="1"/>
      <p:bldP spid="113694" grpId="0" animBg="1"/>
      <p:bldP spid="113695" grpId="0" animBg="1"/>
      <p:bldP spid="113696" grpId="0" animBg="1"/>
      <p:bldP spid="113697" grpId="0" animBg="1"/>
      <p:bldP spid="113698" grpId="0" animBg="1"/>
      <p:bldP spid="113699" grpId="0" animBg="1"/>
      <p:bldP spid="113700" grpId="0" animBg="1"/>
      <p:bldP spid="113701" grpId="0" animBg="1"/>
      <p:bldP spid="113702" grpId="0" autoUpdateAnimBg="0"/>
      <p:bldP spid="113703" grpId="0" autoUpdateAnimBg="0"/>
      <p:bldP spid="113704" grpId="0" animBg="1"/>
      <p:bldP spid="113705" grpId="0" animBg="1"/>
      <p:bldP spid="113706" grpId="0" animBg="1"/>
      <p:bldP spid="11370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0" y="228600"/>
            <a:ext cx="8305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（3）并行进位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特点：</a:t>
            </a:r>
            <a:r>
              <a:rPr lang="zh-CN" altLang="en-US" sz="4000" b="1">
                <a:solidFill>
                  <a:schemeClr val="folHlink"/>
                </a:solidFill>
              </a:rPr>
              <a:t>各位进位信号同时形成</a:t>
            </a:r>
            <a:r>
              <a:rPr lang="zh-CN" altLang="en-US" sz="4000" b="1"/>
              <a:t>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</a:t>
            </a:r>
            <a:r>
              <a:rPr lang="zh-CN" altLang="en-US" sz="3600" b="1"/>
              <a:t>设</a:t>
            </a:r>
            <a:r>
              <a:rPr lang="en-US" altLang="zh-CN" sz="3600" b="1"/>
              <a:t>n</a:t>
            </a:r>
            <a:r>
              <a:rPr lang="zh-CN" altLang="en-US" sz="3600" b="1"/>
              <a:t>位加法器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/>
              <a:t>    </a:t>
            </a:r>
            <a:r>
              <a:rPr lang="zh-CN" altLang="en-US" sz="4000" b="1"/>
              <a:t>1）逻辑式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457200" y="3200400"/>
            <a:ext cx="8686800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1</a:t>
            </a:r>
            <a:r>
              <a:rPr lang="en-US" altLang="zh-CN" sz="3600" b="1"/>
              <a:t> = 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2</a:t>
            </a:r>
            <a:r>
              <a:rPr lang="en-US" altLang="zh-CN" sz="3600" b="1"/>
              <a:t> = 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C</a:t>
            </a:r>
            <a:r>
              <a:rPr lang="en-US" altLang="zh-CN" sz="2800" b="1"/>
              <a:t>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  </a:t>
            </a:r>
            <a:r>
              <a:rPr lang="en-US" altLang="zh-CN" sz="3600" b="1"/>
              <a:t>= 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endParaRPr lang="en-US" altLang="zh-CN" sz="36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n</a:t>
            </a:r>
            <a:r>
              <a:rPr lang="en-US" altLang="zh-CN" sz="3600" b="1"/>
              <a:t> = G</a:t>
            </a:r>
            <a:r>
              <a:rPr lang="en-US" altLang="zh-CN" sz="2800" b="1"/>
              <a:t>n</a:t>
            </a:r>
            <a:r>
              <a:rPr lang="en-US" altLang="zh-CN" sz="3600" b="1"/>
              <a:t> + P</a:t>
            </a:r>
            <a:r>
              <a:rPr lang="en-US" altLang="zh-CN" sz="2800" b="1"/>
              <a:t>n</a:t>
            </a:r>
            <a:r>
              <a:rPr lang="en-US" altLang="zh-CN" sz="3600" b="1"/>
              <a:t>C</a:t>
            </a:r>
            <a:r>
              <a:rPr lang="en-US" altLang="zh-CN" sz="2800" b="1"/>
              <a:t>n</a:t>
            </a:r>
            <a:r>
              <a:rPr lang="en-US" altLang="zh-CN" sz="3600" b="1"/>
              <a:t>-</a:t>
            </a:r>
            <a:r>
              <a:rPr lang="en-US" altLang="zh-CN" sz="2800" b="1"/>
              <a:t>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= G</a:t>
            </a:r>
            <a:r>
              <a:rPr lang="en-US" altLang="zh-CN" sz="2800" b="1"/>
              <a:t>n</a:t>
            </a:r>
            <a:r>
              <a:rPr lang="en-US" altLang="zh-CN" sz="3600" b="1"/>
              <a:t> + P</a:t>
            </a:r>
            <a:r>
              <a:rPr lang="en-US" altLang="zh-CN" sz="2800" b="1"/>
              <a:t>n</a:t>
            </a:r>
            <a:r>
              <a:rPr lang="en-US" altLang="zh-CN" sz="3600" b="1"/>
              <a:t>G</a:t>
            </a:r>
            <a:r>
              <a:rPr lang="en-US" altLang="zh-CN" sz="2800" b="1"/>
              <a:t>n</a:t>
            </a:r>
            <a:r>
              <a:rPr lang="en-US" altLang="zh-CN" sz="3600" b="1"/>
              <a:t>-</a:t>
            </a:r>
            <a:r>
              <a:rPr lang="en-US" altLang="zh-CN" sz="2800" b="1"/>
              <a:t>1 </a:t>
            </a:r>
            <a:r>
              <a:rPr lang="en-US" altLang="zh-CN" sz="3600" b="1"/>
              <a:t>+ …+ P</a:t>
            </a:r>
            <a:r>
              <a:rPr lang="en-US" altLang="zh-CN" sz="2800" b="1"/>
              <a:t>n</a:t>
            </a:r>
            <a:r>
              <a:rPr lang="en-US" altLang="zh-CN" sz="3600" b="1"/>
              <a:t>P</a:t>
            </a:r>
            <a:r>
              <a:rPr lang="en-US" altLang="zh-CN" sz="2800" b="1"/>
              <a:t>n</a:t>
            </a:r>
            <a:r>
              <a:rPr lang="en-US" altLang="zh-CN" sz="3600" b="1"/>
              <a:t>-</a:t>
            </a:r>
            <a:r>
              <a:rPr lang="en-US" altLang="zh-CN" sz="2800" b="1"/>
              <a:t>1</a:t>
            </a:r>
            <a:r>
              <a:rPr lang="en-US" altLang="zh-CN" sz="3600" b="1"/>
              <a:t>…P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r>
              <a:rPr lang="en-US" altLang="zh-CN">
                <a:latin typeface="宋体" pitchFamily="2" charset="-122"/>
              </a:rPr>
              <a:t>  </a:t>
            </a: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762000" y="44196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AutoShape 5"/>
          <p:cNvSpPr>
            <a:spLocks/>
          </p:cNvSpPr>
          <p:nvPr/>
        </p:nvSpPr>
        <p:spPr bwMode="auto">
          <a:xfrm rot="-5400000">
            <a:off x="4953000" y="3200400"/>
            <a:ext cx="152400" cy="6248400"/>
          </a:xfrm>
          <a:prstGeom prst="leftBrace">
            <a:avLst>
              <a:gd name="adj1" fmla="val 341667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4495800" y="632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</a:rPr>
              <a:t>n + 1 </a:t>
            </a:r>
            <a:r>
              <a:rPr lang="zh-CN" altLang="en-US" sz="2800" b="1">
                <a:solidFill>
                  <a:schemeClr val="folHlink"/>
                </a:solidFill>
              </a:rPr>
              <a:t>项</a:t>
            </a:r>
          </a:p>
        </p:txBody>
      </p:sp>
    </p:spTree>
    <p:extLst>
      <p:ext uri="{BB962C8B-B14F-4D97-AF65-F5344CB8AC3E}">
        <p14:creationId xmlns:p14="http://schemas.microsoft.com/office/powerpoint/2010/main" val="541403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autoUpdateAnimBg="0"/>
      <p:bldP spid="115715" grpId="0" build="p" autoUpdateAnimBg="0"/>
      <p:bldP spid="115716" grpId="0" animBg="1"/>
      <p:bldP spid="115717" grpId="0" animBg="1"/>
      <p:bldP spid="115718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zh-CN" altLang="en-US" sz="3200" b="1">
                <a:solidFill>
                  <a:schemeClr val="tx2"/>
                </a:solidFill>
              </a:rPr>
              <a:t>（5）程序状态字寄存器（</a:t>
            </a:r>
            <a:r>
              <a:rPr kumimoji="0" lang="en-US" altLang="zh-CN" sz="3200" b="1">
                <a:solidFill>
                  <a:schemeClr val="tx2"/>
                </a:solidFill>
              </a:rPr>
              <a:t>PSW）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rgbClr val="000099"/>
                </a:solidFill>
              </a:rPr>
              <a:t>  </a:t>
            </a:r>
            <a:r>
              <a:rPr kumimoji="0" lang="zh-CN" altLang="en-US" sz="2800" b="1">
                <a:solidFill>
                  <a:srgbClr val="FDFBFB"/>
                </a:solidFill>
              </a:rPr>
              <a:t>主要用途：</a:t>
            </a:r>
          </a:p>
          <a:p>
            <a:pPr algn="just" eaLnBrk="0" hangingPunct="0">
              <a:spcBef>
                <a:spcPct val="20000"/>
              </a:spcBef>
            </a:pPr>
            <a:r>
              <a:rPr kumimoji="0" lang="zh-CN" altLang="en-US" sz="2800" b="1">
                <a:solidFill>
                  <a:schemeClr val="tx2"/>
                </a:solidFill>
              </a:rPr>
              <a:t>  记录现行程序的运行状态和指示程序的工作方式。</a:t>
            </a:r>
            <a:endParaRPr kumimoji="0" lang="zh-CN" altLang="en-US" sz="3200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244" name="Rectangle 13"/>
          <p:cNvSpPr>
            <a:spLocks noChangeArrowheads="1"/>
          </p:cNvSpPr>
          <p:nvPr/>
        </p:nvSpPr>
        <p:spPr bwMode="auto">
          <a:xfrm>
            <a:off x="228600" y="1981200"/>
            <a:ext cx="8839200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32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特征位</a:t>
            </a:r>
          </a:p>
          <a:p>
            <a:pPr algn="just" eaLnBrk="0" hangingPunct="0">
              <a:spcBef>
                <a:spcPct val="10000"/>
              </a:spcBef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也叫标志位，用来反映当前程序的执行状态。指令执行后，</a:t>
            </a:r>
            <a:r>
              <a:rPr kumimoji="0" lang="en-US" altLang="zh-CN" sz="28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根据执行结果设置相应特征位，作为决定程序流向的判断依据，常见有5种。另有编程设定位。</a:t>
            </a:r>
          </a:p>
        </p:txBody>
      </p:sp>
      <p:grpSp>
        <p:nvGrpSpPr>
          <p:cNvPr id="10245" name="Group 11"/>
          <p:cNvGrpSpPr>
            <a:grpSpLocks/>
          </p:cNvGrpSpPr>
          <p:nvPr/>
        </p:nvGrpSpPr>
        <p:grpSpPr bwMode="auto">
          <a:xfrm>
            <a:off x="684213" y="4508500"/>
            <a:ext cx="8001000" cy="914400"/>
            <a:chOff x="336" y="2640"/>
            <a:chExt cx="5040" cy="576"/>
          </a:xfrm>
        </p:grpSpPr>
        <p:sp>
          <p:nvSpPr>
            <p:cNvPr id="10248" name="Rectangle 3"/>
            <p:cNvSpPr>
              <a:spLocks noChangeArrowheads="1"/>
            </p:cNvSpPr>
            <p:nvPr/>
          </p:nvSpPr>
          <p:spPr bwMode="auto">
            <a:xfrm>
              <a:off x="3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进位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C</a:t>
              </a:r>
            </a:p>
          </p:txBody>
        </p:sp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10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溢出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V</a:t>
              </a:r>
            </a:p>
          </p:txBody>
        </p:sp>
        <p:sp>
          <p:nvSpPr>
            <p:cNvPr id="10250" name="Rectangle 6"/>
            <p:cNvSpPr>
              <a:spLocks noChangeArrowheads="1"/>
            </p:cNvSpPr>
            <p:nvPr/>
          </p:nvSpPr>
          <p:spPr bwMode="auto">
            <a:xfrm>
              <a:off x="177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零位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Z</a:t>
              </a:r>
            </a:p>
          </p:txBody>
        </p:sp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249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负位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N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321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rgbClr val="F8AFA0"/>
                  </a:solidFill>
                </a:rPr>
                <a:t>奇偶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rgbClr val="F8AFA0"/>
                  </a:solidFill>
                </a:rPr>
                <a:t>P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93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4656" y="2640"/>
              <a:ext cx="72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6" name="AutoShape 18"/>
          <p:cNvSpPr>
            <a:spLocks/>
          </p:cNvSpPr>
          <p:nvPr/>
        </p:nvSpPr>
        <p:spPr bwMode="auto">
          <a:xfrm rot="5400000">
            <a:off x="3359150" y="3465513"/>
            <a:ext cx="215900" cy="4464050"/>
          </a:xfrm>
          <a:prstGeom prst="rightBrace">
            <a:avLst>
              <a:gd name="adj1" fmla="val 172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20"/>
          <p:cNvSpPr txBox="1">
            <a:spLocks noChangeArrowheads="1"/>
          </p:cNvSpPr>
          <p:nvPr/>
        </p:nvSpPr>
        <p:spPr bwMode="auto">
          <a:xfrm>
            <a:off x="1979613" y="5876925"/>
            <a:ext cx="302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/>
              <a:t>特征位，自动设置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0" y="333375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 2）结构举例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348038" y="4100513"/>
            <a:ext cx="1905000" cy="2424112"/>
            <a:chOff x="2256" y="2784"/>
            <a:chExt cx="1200" cy="1527"/>
          </a:xfrm>
        </p:grpSpPr>
        <p:sp>
          <p:nvSpPr>
            <p:cNvPr id="11318" name="Rectangle 13"/>
            <p:cNvSpPr>
              <a:spLocks noChangeArrowheads="1"/>
            </p:cNvSpPr>
            <p:nvPr/>
          </p:nvSpPr>
          <p:spPr bwMode="auto">
            <a:xfrm>
              <a:off x="2256" y="3120"/>
              <a:ext cx="91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Line 19"/>
            <p:cNvSpPr>
              <a:spLocks noChangeShapeType="1"/>
            </p:cNvSpPr>
            <p:nvPr/>
          </p:nvSpPr>
          <p:spPr bwMode="auto">
            <a:xfrm>
              <a:off x="2736" y="288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Line 20"/>
            <p:cNvSpPr>
              <a:spLocks noChangeShapeType="1"/>
            </p:cNvSpPr>
            <p:nvPr/>
          </p:nvSpPr>
          <p:spPr bwMode="auto">
            <a:xfrm>
              <a:off x="2736" y="34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30"/>
            <p:cNvSpPr>
              <a:spLocks noChangeShapeType="1"/>
            </p:cNvSpPr>
            <p:nvPr/>
          </p:nvSpPr>
          <p:spPr bwMode="auto">
            <a:xfrm>
              <a:off x="2496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2" name="Line 31"/>
            <p:cNvSpPr>
              <a:spLocks noChangeShapeType="1"/>
            </p:cNvSpPr>
            <p:nvPr/>
          </p:nvSpPr>
          <p:spPr bwMode="auto">
            <a:xfrm>
              <a:off x="2928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34"/>
            <p:cNvSpPr>
              <a:spLocks noChangeShapeType="1"/>
            </p:cNvSpPr>
            <p:nvPr/>
          </p:nvSpPr>
          <p:spPr bwMode="auto">
            <a:xfrm>
              <a:off x="2256" y="3408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4" name="Line 36"/>
            <p:cNvSpPr>
              <a:spLocks noChangeShapeType="1"/>
            </p:cNvSpPr>
            <p:nvPr/>
          </p:nvSpPr>
          <p:spPr bwMode="auto">
            <a:xfrm>
              <a:off x="2637" y="3264"/>
              <a:ext cx="19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Line 38"/>
            <p:cNvSpPr>
              <a:spLocks noChangeShapeType="1"/>
            </p:cNvSpPr>
            <p:nvPr/>
          </p:nvSpPr>
          <p:spPr bwMode="auto">
            <a:xfrm>
              <a:off x="2736" y="3168"/>
              <a:ext cx="0" cy="1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6" name="Oval 40"/>
            <p:cNvSpPr>
              <a:spLocks noChangeArrowheads="1"/>
            </p:cNvSpPr>
            <p:nvPr/>
          </p:nvSpPr>
          <p:spPr bwMode="auto">
            <a:xfrm>
              <a:off x="2688" y="3024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Text Box 54"/>
            <p:cNvSpPr txBox="1">
              <a:spLocks noChangeArrowheads="1"/>
            </p:cNvSpPr>
            <p:nvPr/>
          </p:nvSpPr>
          <p:spPr bwMode="auto">
            <a:xfrm>
              <a:off x="2304" y="3984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Ai     Bi</a:t>
              </a:r>
            </a:p>
          </p:txBody>
        </p:sp>
        <p:sp>
          <p:nvSpPr>
            <p:cNvPr id="11328" name="Text Box 59"/>
            <p:cNvSpPr txBox="1">
              <a:spLocks noChangeArrowheads="1"/>
            </p:cNvSpPr>
            <p:nvPr/>
          </p:nvSpPr>
          <p:spPr bwMode="auto">
            <a:xfrm>
              <a:off x="2352" y="278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Gi</a:t>
              </a:r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09600" y="990600"/>
            <a:ext cx="8001000" cy="3135313"/>
            <a:chOff x="384" y="624"/>
            <a:chExt cx="5040" cy="2185"/>
          </a:xfrm>
        </p:grpSpPr>
        <p:sp>
          <p:nvSpPr>
            <p:cNvPr id="11279" name="Rectangle 3"/>
            <p:cNvSpPr>
              <a:spLocks noChangeArrowheads="1"/>
            </p:cNvSpPr>
            <p:nvPr/>
          </p:nvSpPr>
          <p:spPr bwMode="auto">
            <a:xfrm>
              <a:off x="1056" y="1248"/>
              <a:ext cx="1296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4"/>
            <p:cNvSpPr>
              <a:spLocks noChangeShapeType="1"/>
            </p:cNvSpPr>
            <p:nvPr/>
          </p:nvSpPr>
          <p:spPr bwMode="auto">
            <a:xfrm>
              <a:off x="1056" y="153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5"/>
            <p:cNvSpPr>
              <a:spLocks noChangeShapeType="1"/>
            </p:cNvSpPr>
            <p:nvPr/>
          </p:nvSpPr>
          <p:spPr bwMode="auto">
            <a:xfrm flipV="1">
              <a:off x="1572" y="1388"/>
              <a:ext cx="21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6"/>
            <p:cNvSpPr>
              <a:spLocks noChangeShapeType="1"/>
            </p:cNvSpPr>
            <p:nvPr/>
          </p:nvSpPr>
          <p:spPr bwMode="auto">
            <a:xfrm>
              <a:off x="1680" y="1296"/>
              <a:ext cx="0" cy="1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7"/>
            <p:cNvSpPr>
              <a:spLocks noChangeShapeType="1"/>
            </p:cNvSpPr>
            <p:nvPr/>
          </p:nvSpPr>
          <p:spPr bwMode="auto">
            <a:xfrm>
              <a:off x="1440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8"/>
            <p:cNvSpPr>
              <a:spLocks noChangeShapeType="1"/>
            </p:cNvSpPr>
            <p:nvPr/>
          </p:nvSpPr>
          <p:spPr bwMode="auto">
            <a:xfrm>
              <a:off x="3360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9"/>
            <p:cNvSpPr>
              <a:spLocks noChangeShapeType="1"/>
            </p:cNvSpPr>
            <p:nvPr/>
          </p:nvSpPr>
          <p:spPr bwMode="auto">
            <a:xfrm>
              <a:off x="1872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Oval 10"/>
            <p:cNvSpPr>
              <a:spLocks noChangeArrowheads="1"/>
            </p:cNvSpPr>
            <p:nvPr/>
          </p:nvSpPr>
          <p:spPr bwMode="auto">
            <a:xfrm>
              <a:off x="1632" y="115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Rectangle 11"/>
            <p:cNvSpPr>
              <a:spLocks noChangeArrowheads="1"/>
            </p:cNvSpPr>
            <p:nvPr/>
          </p:nvSpPr>
          <p:spPr bwMode="auto">
            <a:xfrm>
              <a:off x="2928" y="1248"/>
              <a:ext cx="912" cy="624"/>
            </a:xfrm>
            <a:prstGeom prst="rect">
              <a:avLst/>
            </a:prstGeom>
            <a:noFill/>
            <a:ln w="38100">
              <a:solidFill>
                <a:srgbClr val="FDFBF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14"/>
            <p:cNvSpPr>
              <a:spLocks noChangeShapeType="1"/>
            </p:cNvSpPr>
            <p:nvPr/>
          </p:nvSpPr>
          <p:spPr bwMode="auto">
            <a:xfrm>
              <a:off x="2928" y="153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15"/>
            <p:cNvSpPr>
              <a:spLocks noChangeShapeType="1"/>
            </p:cNvSpPr>
            <p:nvPr/>
          </p:nvSpPr>
          <p:spPr bwMode="auto">
            <a:xfrm>
              <a:off x="3360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16"/>
            <p:cNvSpPr>
              <a:spLocks noChangeShapeType="1"/>
            </p:cNvSpPr>
            <p:nvPr/>
          </p:nvSpPr>
          <p:spPr bwMode="auto">
            <a:xfrm>
              <a:off x="1680" y="9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17"/>
            <p:cNvSpPr>
              <a:spLocks noChangeShapeType="1"/>
            </p:cNvSpPr>
            <p:nvPr/>
          </p:nvSpPr>
          <p:spPr bwMode="auto">
            <a:xfrm>
              <a:off x="3360" y="9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21"/>
            <p:cNvSpPr>
              <a:spLocks noChangeShapeType="1"/>
            </p:cNvSpPr>
            <p:nvPr/>
          </p:nvSpPr>
          <p:spPr bwMode="auto">
            <a:xfrm>
              <a:off x="1248" y="187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2"/>
            <p:cNvSpPr>
              <a:spLocks noChangeShapeType="1"/>
            </p:cNvSpPr>
            <p:nvPr/>
          </p:nvSpPr>
          <p:spPr bwMode="auto">
            <a:xfrm>
              <a:off x="1536" y="187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23"/>
            <p:cNvSpPr>
              <a:spLocks noChangeShapeType="1"/>
            </p:cNvSpPr>
            <p:nvPr/>
          </p:nvSpPr>
          <p:spPr bwMode="auto">
            <a:xfrm>
              <a:off x="1776" y="187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Line 24"/>
            <p:cNvSpPr>
              <a:spLocks noChangeShapeType="1"/>
            </p:cNvSpPr>
            <p:nvPr/>
          </p:nvSpPr>
          <p:spPr bwMode="auto">
            <a:xfrm>
              <a:off x="1968" y="187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25"/>
            <p:cNvSpPr>
              <a:spLocks noChangeShapeType="1"/>
            </p:cNvSpPr>
            <p:nvPr/>
          </p:nvSpPr>
          <p:spPr bwMode="auto">
            <a:xfrm>
              <a:off x="2112" y="187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26"/>
            <p:cNvSpPr>
              <a:spLocks noChangeShapeType="1"/>
            </p:cNvSpPr>
            <p:nvPr/>
          </p:nvSpPr>
          <p:spPr bwMode="auto">
            <a:xfrm>
              <a:off x="2256" y="1872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27"/>
            <p:cNvSpPr>
              <a:spLocks noChangeShapeType="1"/>
            </p:cNvSpPr>
            <p:nvPr/>
          </p:nvSpPr>
          <p:spPr bwMode="auto">
            <a:xfrm>
              <a:off x="3696" y="1872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28"/>
            <p:cNvSpPr>
              <a:spLocks noChangeShapeType="1"/>
            </p:cNvSpPr>
            <p:nvPr/>
          </p:nvSpPr>
          <p:spPr bwMode="auto">
            <a:xfrm>
              <a:off x="3456" y="187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29"/>
            <p:cNvSpPr>
              <a:spLocks noChangeShapeType="1"/>
            </p:cNvSpPr>
            <p:nvPr/>
          </p:nvSpPr>
          <p:spPr bwMode="auto">
            <a:xfrm>
              <a:off x="3120" y="187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5"/>
            <p:cNvSpPr>
              <a:spLocks noChangeShapeType="1"/>
            </p:cNvSpPr>
            <p:nvPr/>
          </p:nvSpPr>
          <p:spPr bwMode="auto">
            <a:xfrm>
              <a:off x="3252" y="1392"/>
              <a:ext cx="2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37"/>
            <p:cNvSpPr>
              <a:spLocks noChangeShapeType="1"/>
            </p:cNvSpPr>
            <p:nvPr/>
          </p:nvSpPr>
          <p:spPr bwMode="auto">
            <a:xfrm>
              <a:off x="3360" y="1296"/>
              <a:ext cx="0" cy="1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Oval 39"/>
            <p:cNvSpPr>
              <a:spLocks noChangeArrowheads="1"/>
            </p:cNvSpPr>
            <p:nvPr/>
          </p:nvSpPr>
          <p:spPr bwMode="auto">
            <a:xfrm>
              <a:off x="3312" y="115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Line 42"/>
            <p:cNvSpPr>
              <a:spLocks noChangeShapeType="1"/>
            </p:cNvSpPr>
            <p:nvPr/>
          </p:nvSpPr>
          <p:spPr bwMode="auto">
            <a:xfrm>
              <a:off x="2256" y="2064"/>
              <a:ext cx="2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43"/>
            <p:cNvSpPr>
              <a:spLocks noChangeShapeType="1"/>
            </p:cNvSpPr>
            <p:nvPr/>
          </p:nvSpPr>
          <p:spPr bwMode="auto">
            <a:xfrm>
              <a:off x="2112" y="2208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44"/>
            <p:cNvSpPr>
              <a:spLocks noChangeShapeType="1"/>
            </p:cNvSpPr>
            <p:nvPr/>
          </p:nvSpPr>
          <p:spPr bwMode="auto">
            <a:xfrm>
              <a:off x="1776" y="235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Line 45"/>
            <p:cNvSpPr>
              <a:spLocks noChangeShapeType="1"/>
            </p:cNvSpPr>
            <p:nvPr/>
          </p:nvSpPr>
          <p:spPr bwMode="auto">
            <a:xfrm>
              <a:off x="1536" y="22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Oval 46"/>
            <p:cNvSpPr>
              <a:spLocks noChangeArrowheads="1"/>
            </p:cNvSpPr>
            <p:nvPr/>
          </p:nvSpPr>
          <p:spPr bwMode="auto">
            <a:xfrm flipV="1">
              <a:off x="3648" y="20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Oval 47"/>
            <p:cNvSpPr>
              <a:spLocks noChangeArrowheads="1"/>
            </p:cNvSpPr>
            <p:nvPr/>
          </p:nvSpPr>
          <p:spPr bwMode="auto">
            <a:xfrm flipV="1">
              <a:off x="14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Oval 48"/>
            <p:cNvSpPr>
              <a:spLocks noChangeArrowheads="1"/>
            </p:cNvSpPr>
            <p:nvPr/>
          </p:nvSpPr>
          <p:spPr bwMode="auto">
            <a:xfrm flipV="1">
              <a:off x="3072" y="2305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Oval 49"/>
            <p:cNvSpPr>
              <a:spLocks noChangeArrowheads="1"/>
            </p:cNvSpPr>
            <p:nvPr/>
          </p:nvSpPr>
          <p:spPr bwMode="auto">
            <a:xfrm flipV="1">
              <a:off x="340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Line 50"/>
            <p:cNvSpPr>
              <a:spLocks noChangeShapeType="1"/>
            </p:cNvSpPr>
            <p:nvPr/>
          </p:nvSpPr>
          <p:spPr bwMode="auto">
            <a:xfrm>
              <a:off x="384" y="1536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Text Box 51"/>
            <p:cNvSpPr txBox="1">
              <a:spLocks noChangeArrowheads="1"/>
            </p:cNvSpPr>
            <p:nvPr/>
          </p:nvSpPr>
          <p:spPr bwMode="auto">
            <a:xfrm>
              <a:off x="1056" y="2447"/>
              <a:ext cx="345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G2  P2                      G1   P1</a:t>
              </a:r>
            </a:p>
          </p:txBody>
        </p:sp>
        <p:sp>
          <p:nvSpPr>
            <p:cNvPr id="11314" name="Text Box 52"/>
            <p:cNvSpPr txBox="1">
              <a:spLocks noChangeArrowheads="1"/>
            </p:cNvSpPr>
            <p:nvPr/>
          </p:nvSpPr>
          <p:spPr bwMode="auto">
            <a:xfrm>
              <a:off x="4896" y="1920"/>
              <a:ext cx="52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C0</a:t>
              </a:r>
            </a:p>
          </p:txBody>
        </p:sp>
        <p:sp>
          <p:nvSpPr>
            <p:cNvPr id="11315" name="Text Box 53"/>
            <p:cNvSpPr txBox="1">
              <a:spLocks noChangeArrowheads="1"/>
            </p:cNvSpPr>
            <p:nvPr/>
          </p:nvSpPr>
          <p:spPr bwMode="auto">
            <a:xfrm>
              <a:off x="1488" y="624"/>
              <a:ext cx="2448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C2                          C1</a:t>
              </a:r>
            </a:p>
          </p:txBody>
        </p:sp>
        <p:sp>
          <p:nvSpPr>
            <p:cNvPr id="11316" name="Line 61"/>
            <p:cNvSpPr>
              <a:spLocks noChangeShapeType="1"/>
            </p:cNvSpPr>
            <p:nvPr/>
          </p:nvSpPr>
          <p:spPr bwMode="auto">
            <a:xfrm>
              <a:off x="1584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7" name="Line 62"/>
            <p:cNvSpPr>
              <a:spLocks noChangeShapeType="1"/>
            </p:cNvSpPr>
            <p:nvPr/>
          </p:nvSpPr>
          <p:spPr bwMode="auto">
            <a:xfrm>
              <a:off x="3312" y="6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015038" y="4100513"/>
            <a:ext cx="1828800" cy="2424112"/>
            <a:chOff x="3936" y="2784"/>
            <a:chExt cx="1152" cy="1527"/>
          </a:xfrm>
        </p:grpSpPr>
        <p:sp>
          <p:nvSpPr>
            <p:cNvPr id="11270" name="Rectangle 12"/>
            <p:cNvSpPr>
              <a:spLocks noChangeArrowheads="1"/>
            </p:cNvSpPr>
            <p:nvPr/>
          </p:nvSpPr>
          <p:spPr bwMode="auto">
            <a:xfrm>
              <a:off x="3936" y="3120"/>
              <a:ext cx="912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" name="Line 18"/>
            <p:cNvSpPr>
              <a:spLocks noChangeShapeType="1"/>
            </p:cNvSpPr>
            <p:nvPr/>
          </p:nvSpPr>
          <p:spPr bwMode="auto">
            <a:xfrm>
              <a:off x="4368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Line 32"/>
            <p:cNvSpPr>
              <a:spLocks noChangeShapeType="1"/>
            </p:cNvSpPr>
            <p:nvPr/>
          </p:nvSpPr>
          <p:spPr bwMode="auto">
            <a:xfrm>
              <a:off x="4176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33"/>
            <p:cNvSpPr>
              <a:spLocks noChangeShapeType="1"/>
            </p:cNvSpPr>
            <p:nvPr/>
          </p:nvSpPr>
          <p:spPr bwMode="auto">
            <a:xfrm flipH="1">
              <a:off x="4608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Rectangle 64"/>
            <p:cNvSpPr>
              <a:spLocks noChangeArrowheads="1"/>
            </p:cNvSpPr>
            <p:nvPr/>
          </p:nvSpPr>
          <p:spPr bwMode="auto">
            <a:xfrm>
              <a:off x="4089" y="3061"/>
              <a:ext cx="56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7000">
                  <a:solidFill>
                    <a:schemeClr val="accent1"/>
                  </a:solidFill>
                  <a:latin typeface="宋体" pitchFamily="2" charset="-122"/>
                </a:rPr>
                <a:t>⊕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1275" name="Line 57"/>
            <p:cNvSpPr>
              <a:spLocks noChangeShapeType="1"/>
            </p:cNvSpPr>
            <p:nvPr/>
          </p:nvSpPr>
          <p:spPr bwMode="auto">
            <a:xfrm>
              <a:off x="4080" y="40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58"/>
            <p:cNvSpPr>
              <a:spLocks noChangeShapeType="1"/>
            </p:cNvSpPr>
            <p:nvPr/>
          </p:nvSpPr>
          <p:spPr bwMode="auto">
            <a:xfrm>
              <a:off x="4512" y="40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Text Box 60"/>
            <p:cNvSpPr txBox="1">
              <a:spLocks noChangeArrowheads="1"/>
            </p:cNvSpPr>
            <p:nvPr/>
          </p:nvSpPr>
          <p:spPr bwMode="auto">
            <a:xfrm>
              <a:off x="4416" y="278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Pi</a:t>
              </a:r>
            </a:p>
          </p:txBody>
        </p:sp>
        <p:sp>
          <p:nvSpPr>
            <p:cNvPr id="11278" name="Text Box 63"/>
            <p:cNvSpPr txBox="1">
              <a:spLocks noChangeArrowheads="1"/>
            </p:cNvSpPr>
            <p:nvPr/>
          </p:nvSpPr>
          <p:spPr bwMode="auto">
            <a:xfrm>
              <a:off x="4032" y="3984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Ai    Bi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268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991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（4）组内并行、组间并行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设16位加法器，4位一组，分为4组：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5257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609600" y="2895600"/>
            <a:ext cx="1295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2743200" y="2895600"/>
            <a:ext cx="1295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876800" y="2895600"/>
            <a:ext cx="1295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7010400" y="2895600"/>
            <a:ext cx="1295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5105400" y="3048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4位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838200" y="3048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4位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2971800" y="3048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4位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7239000" y="30480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4位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609600" y="4191000"/>
            <a:ext cx="1051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 第4组     第3组    第2组     第1组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533400" y="20574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C16 ~ C13       C12 ~ C9        C8 ~ C5          C4 ~ C1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8305800" y="28194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C0</a:t>
            </a:r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 flipH="1">
            <a:off x="8305800" y="3352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 flipH="1">
            <a:off x="61722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>
            <a:off x="6629400" y="2286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>
            <a:off x="6629400" y="2286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4495800" y="2286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>
            <a:off x="2362200" y="22860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 flipH="1">
            <a:off x="40386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0" name="Line 22"/>
          <p:cNvSpPr>
            <a:spLocks noChangeShapeType="1"/>
          </p:cNvSpPr>
          <p:nvPr/>
        </p:nvSpPr>
        <p:spPr bwMode="auto">
          <a:xfrm flipH="1">
            <a:off x="19050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>
            <a:off x="4495800" y="2286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>
            <a:off x="2362200" y="2286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533400" y="2057400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DFBFB"/>
                </a:solidFill>
              </a:rPr>
              <a:t>C16                  C12                 C8                   C4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457200" y="51816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000" b="1"/>
              <a:t>分级（</a:t>
            </a:r>
            <a:r>
              <a:rPr lang="en-US" altLang="zh-CN" sz="4000" b="1"/>
              <a:t>2</a:t>
            </a:r>
            <a:r>
              <a:rPr lang="zh-CN" altLang="en-US" sz="4000" b="1"/>
              <a:t>级）同时进位</a:t>
            </a:r>
          </a:p>
        </p:txBody>
      </p:sp>
    </p:spTree>
    <p:extLst>
      <p:ext uri="{BB962C8B-B14F-4D97-AF65-F5344CB8AC3E}">
        <p14:creationId xmlns:p14="http://schemas.microsoft.com/office/powerpoint/2010/main" val="1638392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19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9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9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19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uild="p" autoUpdateAnimBg="0"/>
      <p:bldP spid="119812" grpId="0" animBg="1"/>
      <p:bldP spid="119813" grpId="0" animBg="1"/>
      <p:bldP spid="119814" grpId="0" animBg="1"/>
      <p:bldP spid="119815" grpId="0" animBg="1"/>
      <p:bldP spid="119816" grpId="0" build="p" autoUpdateAnimBg="0" advAuto="0"/>
      <p:bldP spid="119817" grpId="0" build="p" autoUpdateAnimBg="0" advAuto="0"/>
      <p:bldP spid="119818" grpId="0" build="p" autoUpdateAnimBg="0" advAuto="0"/>
      <p:bldP spid="119819" grpId="0" build="p" autoUpdateAnimBg="0" advAuto="0"/>
      <p:bldP spid="119820" grpId="0" build="p" autoUpdateAnimBg="0"/>
      <p:bldP spid="119821" grpId="0" build="p" autoUpdateAnimBg="0"/>
      <p:bldP spid="119822" grpId="0" build="p" autoUpdateAnimBg="0" advAuto="0"/>
      <p:bldP spid="119823" grpId="0" animBg="1"/>
      <p:bldP spid="119824" grpId="0" animBg="1"/>
      <p:bldP spid="119825" grpId="0" animBg="1"/>
      <p:bldP spid="119826" grpId="0" animBg="1"/>
      <p:bldP spid="119827" grpId="0" animBg="1"/>
      <p:bldP spid="119828" grpId="0" animBg="1"/>
      <p:bldP spid="119829" grpId="0" animBg="1"/>
      <p:bldP spid="119830" grpId="0" animBg="1"/>
      <p:bldP spid="119831" grpId="0" animBg="1"/>
      <p:bldP spid="119832" grpId="0" animBg="1"/>
      <p:bldP spid="119833" grpId="0" build="p" autoUpdateAnimBg="0"/>
      <p:bldP spid="119834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-180975" y="228600"/>
            <a:ext cx="9601200" cy="487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1）第1组进位逻辑式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   组内：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     </a:t>
            </a:r>
            <a:r>
              <a:rPr lang="en-US" altLang="zh-CN" sz="3600" b="1"/>
              <a:t>C</a:t>
            </a:r>
            <a:r>
              <a:rPr lang="en-US" altLang="zh-CN" sz="2800" b="1"/>
              <a:t>1</a:t>
            </a:r>
            <a:r>
              <a:rPr lang="en-US" altLang="zh-CN" sz="3600" b="1"/>
              <a:t> = 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C</a:t>
            </a:r>
            <a:r>
              <a:rPr lang="en-US" altLang="zh-CN" sz="2800" b="1"/>
              <a:t>2</a:t>
            </a:r>
            <a:r>
              <a:rPr lang="en-US" altLang="zh-CN" sz="3600" b="1"/>
              <a:t> = 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G</a:t>
            </a:r>
            <a:r>
              <a:rPr lang="en-US" altLang="zh-CN" sz="2800" b="1"/>
              <a:t>1</a:t>
            </a:r>
            <a:r>
              <a:rPr lang="en-US" altLang="zh-CN" sz="3600" b="1"/>
              <a:t> + 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C</a:t>
            </a:r>
            <a:r>
              <a:rPr lang="en-US" altLang="zh-CN" sz="2800" b="1"/>
              <a:t>3</a:t>
            </a:r>
            <a:r>
              <a:rPr lang="en-US" altLang="zh-CN" sz="3600" b="1"/>
              <a:t> = G</a:t>
            </a:r>
            <a:r>
              <a:rPr lang="en-US" altLang="zh-CN" sz="2800" b="1"/>
              <a:t>3</a:t>
            </a:r>
            <a:r>
              <a:rPr lang="en-US" altLang="zh-CN" sz="3600" b="1"/>
              <a:t> + P</a:t>
            </a:r>
            <a:r>
              <a:rPr lang="en-US" altLang="zh-CN" sz="2800" b="1"/>
              <a:t>3</a:t>
            </a:r>
            <a:r>
              <a:rPr lang="en-US" altLang="zh-CN" sz="3600" b="1"/>
              <a:t>G</a:t>
            </a:r>
            <a:r>
              <a:rPr lang="en-US" altLang="zh-CN" sz="2800" b="1"/>
              <a:t>2</a:t>
            </a:r>
            <a:r>
              <a:rPr lang="en-US" altLang="zh-CN" sz="3600" b="1"/>
              <a:t> + P</a:t>
            </a:r>
            <a:r>
              <a:rPr lang="en-US" altLang="zh-CN" sz="2800" b="1"/>
              <a:t>3</a:t>
            </a:r>
            <a:r>
              <a:rPr lang="en-US" altLang="zh-CN" sz="3600" b="1"/>
              <a:t>P</a:t>
            </a:r>
            <a:r>
              <a:rPr lang="en-US" altLang="zh-CN" sz="2800" b="1"/>
              <a:t>2</a:t>
            </a:r>
            <a:r>
              <a:rPr lang="en-US" altLang="zh-CN" sz="3600" b="1"/>
              <a:t>G</a:t>
            </a:r>
            <a:r>
              <a:rPr lang="en-US" altLang="zh-CN" sz="2800" b="1"/>
              <a:t>1 </a:t>
            </a:r>
            <a:r>
              <a:rPr lang="en-US" altLang="zh-CN" sz="3600" b="1"/>
              <a:t>+ P</a:t>
            </a:r>
            <a:r>
              <a:rPr lang="en-US" altLang="zh-CN" sz="2800" b="1"/>
              <a:t>3</a:t>
            </a:r>
            <a:r>
              <a:rPr lang="en-US" altLang="zh-CN" sz="3600" b="1"/>
              <a:t>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               </a:t>
            </a:r>
          </a:p>
          <a:p>
            <a:r>
              <a:rPr lang="en-US" altLang="zh-CN" sz="2800" b="1">
                <a:solidFill>
                  <a:schemeClr val="folHlink"/>
                </a:solidFill>
              </a:rPr>
              <a:t> 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组间：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     </a:t>
            </a:r>
            <a:r>
              <a:rPr lang="en-US" altLang="zh-CN" sz="3600" b="1"/>
              <a:t>C</a:t>
            </a:r>
            <a:r>
              <a:rPr lang="en-US" altLang="zh-CN" sz="2800" b="1"/>
              <a:t>4</a:t>
            </a:r>
            <a:r>
              <a:rPr lang="en-US" altLang="zh-CN" sz="3600" b="1"/>
              <a:t> = G</a:t>
            </a:r>
            <a:r>
              <a:rPr lang="en-US" altLang="zh-CN" sz="2800" b="1"/>
              <a:t>4</a:t>
            </a:r>
            <a:r>
              <a:rPr lang="en-US" altLang="zh-CN" sz="3600" b="1"/>
              <a:t> + P</a:t>
            </a:r>
            <a:r>
              <a:rPr lang="en-US" altLang="zh-CN" sz="2800" b="1"/>
              <a:t>4</a:t>
            </a:r>
            <a:r>
              <a:rPr lang="en-US" altLang="zh-CN" sz="3600" b="1"/>
              <a:t>G</a:t>
            </a:r>
            <a:r>
              <a:rPr lang="en-US" altLang="zh-CN" sz="2800" b="1"/>
              <a:t>3</a:t>
            </a:r>
            <a:r>
              <a:rPr lang="en-US" altLang="zh-CN" sz="3600" b="1"/>
              <a:t> + P</a:t>
            </a:r>
            <a:r>
              <a:rPr lang="en-US" altLang="zh-CN" sz="2800" b="1"/>
              <a:t>4</a:t>
            </a:r>
            <a:r>
              <a:rPr lang="en-US" altLang="zh-CN" sz="3600" b="1"/>
              <a:t>P</a:t>
            </a:r>
            <a:r>
              <a:rPr lang="en-US" altLang="zh-CN" sz="2800" b="1"/>
              <a:t>3</a:t>
            </a:r>
            <a:r>
              <a:rPr lang="en-US" altLang="zh-CN" sz="3600" b="1"/>
              <a:t>G</a:t>
            </a:r>
            <a:r>
              <a:rPr lang="en-US" altLang="zh-CN" sz="2800" b="1"/>
              <a:t>2 </a:t>
            </a:r>
            <a:r>
              <a:rPr lang="en-US" altLang="zh-CN" sz="3600" b="1"/>
              <a:t>+ P</a:t>
            </a:r>
            <a:r>
              <a:rPr lang="en-US" altLang="zh-CN" sz="2800" b="1"/>
              <a:t>4</a:t>
            </a:r>
            <a:r>
              <a:rPr lang="en-US" altLang="zh-CN" sz="3600" b="1"/>
              <a:t>P</a:t>
            </a:r>
            <a:r>
              <a:rPr lang="en-US" altLang="zh-CN" sz="2800" b="1"/>
              <a:t>3</a:t>
            </a:r>
            <a:r>
              <a:rPr lang="en-US" altLang="zh-CN" sz="3600" b="1"/>
              <a:t>P</a:t>
            </a:r>
            <a:r>
              <a:rPr lang="en-US" altLang="zh-CN" sz="2800" b="1"/>
              <a:t>2</a:t>
            </a:r>
            <a:r>
              <a:rPr lang="en-US" altLang="zh-CN" sz="3600" b="1"/>
              <a:t>G</a:t>
            </a:r>
            <a:r>
              <a:rPr lang="en-US" altLang="zh-CN" sz="2800" b="1"/>
              <a:t>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         + P</a:t>
            </a:r>
            <a:r>
              <a:rPr lang="en-US" altLang="zh-CN" sz="2800" b="1"/>
              <a:t>4</a:t>
            </a:r>
            <a:r>
              <a:rPr lang="en-US" altLang="zh-CN" sz="3600" b="1"/>
              <a:t>P</a:t>
            </a:r>
            <a:r>
              <a:rPr lang="en-US" altLang="zh-CN" sz="2800" b="1"/>
              <a:t>3</a:t>
            </a:r>
            <a:r>
              <a:rPr lang="en-US" altLang="zh-CN" sz="3600" b="1"/>
              <a:t>P</a:t>
            </a:r>
            <a:r>
              <a:rPr lang="en-US" altLang="zh-CN" sz="2800" b="1"/>
              <a:t>2</a:t>
            </a:r>
            <a:r>
              <a:rPr lang="en-US" altLang="zh-CN" sz="3600" b="1"/>
              <a:t>P</a:t>
            </a:r>
            <a:r>
              <a:rPr lang="en-US" altLang="zh-CN" sz="2800" b="1"/>
              <a:t>1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5257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21860" name="AutoShape 4"/>
          <p:cNvSpPr>
            <a:spLocks/>
          </p:cNvSpPr>
          <p:nvPr/>
        </p:nvSpPr>
        <p:spPr bwMode="auto">
          <a:xfrm rot="5400000">
            <a:off x="4762500" y="866775"/>
            <a:ext cx="228600" cy="5943600"/>
          </a:xfrm>
          <a:prstGeom prst="leftBrace">
            <a:avLst>
              <a:gd name="adj1" fmla="val 2166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1" name="AutoShape 5"/>
          <p:cNvSpPr>
            <a:spLocks/>
          </p:cNvSpPr>
          <p:nvPr/>
        </p:nvSpPr>
        <p:spPr bwMode="auto">
          <a:xfrm rot="16200000" flipV="1">
            <a:off x="2971800" y="4233863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4572000" y="3128963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G</a:t>
            </a:r>
            <a:r>
              <a:rPr lang="en-US" altLang="zh-CN" sz="2800" b="1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2786063" y="5187950"/>
            <a:ext cx="76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P</a:t>
            </a:r>
            <a:r>
              <a:rPr lang="en-US" altLang="zh-CN" sz="2800" b="1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0" y="5811838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所以    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  <a:r>
              <a:rPr lang="en-US" altLang="zh-CN" sz="3600" b="1"/>
              <a:t> = G</a:t>
            </a:r>
            <a:r>
              <a:rPr lang="en-US" altLang="zh-CN" sz="2800" b="1"/>
              <a:t>I</a:t>
            </a:r>
            <a:r>
              <a:rPr lang="en-US" altLang="zh-CN" sz="3600" b="1"/>
              <a:t> + P</a:t>
            </a:r>
            <a:r>
              <a:rPr lang="en-US" altLang="zh-CN" sz="2800" b="1"/>
              <a:t>I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sz="2800" b="1">
                <a:solidFill>
                  <a:schemeClr val="folHlink"/>
                </a:solidFill>
              </a:rPr>
              <a:t>0</a:t>
            </a:r>
            <a:endParaRPr lang="en-US" altLang="zh-CN" sz="3600" b="1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91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autoUpdateAnimBg="0"/>
      <p:bldP spid="121860" grpId="0" animBg="1"/>
      <p:bldP spid="121861" grpId="0" animBg="1"/>
      <p:bldP spid="121862" grpId="0" autoUpdateAnimBg="0"/>
      <p:bldP spid="121863" grpId="0" autoUpdateAnimBg="0"/>
      <p:bldP spid="121864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-349250" y="84138"/>
            <a:ext cx="96012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2）第2组进位逻辑式</a:t>
            </a:r>
          </a:p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组内：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     </a:t>
            </a:r>
            <a:r>
              <a:rPr lang="en-US" altLang="zh-CN" sz="3600" b="1"/>
              <a:t>C</a:t>
            </a:r>
            <a:r>
              <a:rPr lang="en-US" altLang="zh-CN" sz="2800" b="1"/>
              <a:t>5</a:t>
            </a:r>
            <a:r>
              <a:rPr lang="en-US" altLang="zh-CN" sz="3600" b="1"/>
              <a:t> = G</a:t>
            </a:r>
            <a:r>
              <a:rPr lang="en-US" altLang="zh-CN" sz="2800" b="1"/>
              <a:t>5</a:t>
            </a:r>
            <a:r>
              <a:rPr lang="en-US" altLang="zh-CN" sz="3600" b="1"/>
              <a:t> + P</a:t>
            </a:r>
            <a:r>
              <a:rPr lang="en-US" altLang="zh-CN" sz="2800" b="1"/>
              <a:t>5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C</a:t>
            </a:r>
            <a:r>
              <a:rPr lang="en-US" altLang="zh-CN" sz="2800" b="1"/>
              <a:t>6</a:t>
            </a:r>
            <a:r>
              <a:rPr lang="en-US" altLang="zh-CN" sz="3600" b="1"/>
              <a:t> = G</a:t>
            </a:r>
            <a:r>
              <a:rPr lang="en-US" altLang="zh-CN" sz="2800" b="1"/>
              <a:t>6</a:t>
            </a:r>
            <a:r>
              <a:rPr lang="en-US" altLang="zh-CN" sz="3600" b="1"/>
              <a:t> + P</a:t>
            </a:r>
            <a:r>
              <a:rPr lang="en-US" altLang="zh-CN" sz="2800" b="1"/>
              <a:t>6</a:t>
            </a:r>
            <a:r>
              <a:rPr lang="en-US" altLang="zh-CN" sz="3600" b="1"/>
              <a:t>G</a:t>
            </a:r>
            <a:r>
              <a:rPr lang="en-US" altLang="zh-CN" sz="2800" b="1"/>
              <a:t>5</a:t>
            </a:r>
            <a:r>
              <a:rPr lang="en-US" altLang="zh-CN" sz="3600" b="1"/>
              <a:t> + P</a:t>
            </a:r>
            <a:r>
              <a:rPr lang="en-US" altLang="zh-CN" sz="2800" b="1"/>
              <a:t>6</a:t>
            </a:r>
            <a:r>
              <a:rPr lang="en-US" altLang="zh-CN" sz="3600" b="1"/>
              <a:t>P</a:t>
            </a:r>
            <a:r>
              <a:rPr lang="en-US" altLang="zh-CN" sz="2800" b="1"/>
              <a:t>5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C</a:t>
            </a:r>
            <a:r>
              <a:rPr lang="en-US" altLang="zh-CN" sz="2800" b="1"/>
              <a:t>7</a:t>
            </a:r>
            <a:r>
              <a:rPr lang="en-US" altLang="zh-CN" sz="3600" b="1"/>
              <a:t> = G</a:t>
            </a:r>
            <a:r>
              <a:rPr lang="en-US" altLang="zh-CN" sz="2800" b="1"/>
              <a:t>7</a:t>
            </a:r>
            <a:r>
              <a:rPr lang="en-US" altLang="zh-CN" sz="3600" b="1"/>
              <a:t> + P</a:t>
            </a:r>
            <a:r>
              <a:rPr lang="en-US" altLang="zh-CN" sz="2800" b="1"/>
              <a:t>7</a:t>
            </a:r>
            <a:r>
              <a:rPr lang="en-US" altLang="zh-CN" sz="3600" b="1"/>
              <a:t>G</a:t>
            </a:r>
            <a:r>
              <a:rPr lang="en-US" altLang="zh-CN" sz="2800" b="1"/>
              <a:t>6</a:t>
            </a:r>
            <a:r>
              <a:rPr lang="en-US" altLang="zh-CN" sz="3600" b="1"/>
              <a:t> + P</a:t>
            </a:r>
            <a:r>
              <a:rPr lang="en-US" altLang="zh-CN" sz="2800" b="1"/>
              <a:t>7</a:t>
            </a:r>
            <a:r>
              <a:rPr lang="en-US" altLang="zh-CN" sz="3600" b="1"/>
              <a:t>P</a:t>
            </a:r>
            <a:r>
              <a:rPr lang="en-US" altLang="zh-CN" sz="2800" b="1"/>
              <a:t>6</a:t>
            </a:r>
            <a:r>
              <a:rPr lang="en-US" altLang="zh-CN" sz="3600" b="1"/>
              <a:t>G</a:t>
            </a:r>
            <a:r>
              <a:rPr lang="en-US" altLang="zh-CN" sz="2800" b="1"/>
              <a:t>5 </a:t>
            </a:r>
            <a:r>
              <a:rPr lang="en-US" altLang="zh-CN" sz="3600" b="1"/>
              <a:t>+ P</a:t>
            </a:r>
            <a:r>
              <a:rPr lang="en-US" altLang="zh-CN" sz="2800" b="1"/>
              <a:t>7</a:t>
            </a:r>
            <a:r>
              <a:rPr lang="en-US" altLang="zh-CN" sz="3600" b="1"/>
              <a:t>P</a:t>
            </a:r>
            <a:r>
              <a:rPr lang="en-US" altLang="zh-CN" sz="2800" b="1"/>
              <a:t>6</a:t>
            </a:r>
            <a:r>
              <a:rPr lang="en-US" altLang="zh-CN" sz="3600" b="1"/>
              <a:t>P</a:t>
            </a:r>
            <a:r>
              <a:rPr lang="en-US" altLang="zh-CN" sz="2800" b="1"/>
              <a:t>5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          </a:t>
            </a:r>
          </a:p>
          <a:p>
            <a:r>
              <a:rPr lang="en-US" altLang="zh-CN" sz="2800" b="1">
                <a:solidFill>
                  <a:schemeClr val="folHlink"/>
                </a:solidFill>
              </a:rPr>
              <a:t> 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组间：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     </a:t>
            </a:r>
            <a:r>
              <a:rPr lang="en-US" altLang="zh-CN" sz="3600" b="1"/>
              <a:t>C</a:t>
            </a:r>
            <a:r>
              <a:rPr lang="en-US" altLang="zh-CN" sz="2800" b="1"/>
              <a:t>8</a:t>
            </a:r>
            <a:r>
              <a:rPr lang="en-US" altLang="zh-CN" sz="3600" b="1"/>
              <a:t> = G</a:t>
            </a:r>
            <a:r>
              <a:rPr lang="en-US" altLang="zh-CN" sz="2800" b="1"/>
              <a:t>8</a:t>
            </a:r>
            <a:r>
              <a:rPr lang="en-US" altLang="zh-CN" sz="3600" b="1"/>
              <a:t> + P</a:t>
            </a:r>
            <a:r>
              <a:rPr lang="en-US" altLang="zh-CN" sz="2800" b="1"/>
              <a:t>8</a:t>
            </a:r>
            <a:r>
              <a:rPr lang="en-US" altLang="zh-CN" sz="3600" b="1"/>
              <a:t>G</a:t>
            </a:r>
            <a:r>
              <a:rPr lang="en-US" altLang="zh-CN" sz="2800" b="1"/>
              <a:t>7</a:t>
            </a:r>
            <a:r>
              <a:rPr lang="en-US" altLang="zh-CN" sz="3600" b="1"/>
              <a:t> + P</a:t>
            </a:r>
            <a:r>
              <a:rPr lang="en-US" altLang="zh-CN" sz="2800" b="1"/>
              <a:t>8</a:t>
            </a:r>
            <a:r>
              <a:rPr lang="en-US" altLang="zh-CN" sz="3600" b="1"/>
              <a:t>P</a:t>
            </a:r>
            <a:r>
              <a:rPr lang="en-US" altLang="zh-CN" sz="2800" b="1"/>
              <a:t>7</a:t>
            </a:r>
            <a:r>
              <a:rPr lang="en-US" altLang="zh-CN" sz="3600" b="1"/>
              <a:t>G</a:t>
            </a:r>
            <a:r>
              <a:rPr lang="en-US" altLang="zh-CN" sz="2800" b="1"/>
              <a:t>6 </a:t>
            </a:r>
            <a:r>
              <a:rPr lang="en-US" altLang="zh-CN" sz="3600" b="1"/>
              <a:t>+ P</a:t>
            </a:r>
            <a:r>
              <a:rPr lang="en-US" altLang="zh-CN" sz="2800" b="1"/>
              <a:t>8</a:t>
            </a:r>
            <a:r>
              <a:rPr lang="en-US" altLang="zh-CN" sz="3600" b="1"/>
              <a:t>P</a:t>
            </a:r>
            <a:r>
              <a:rPr lang="en-US" altLang="zh-CN" sz="2800" b="1"/>
              <a:t>7</a:t>
            </a:r>
            <a:r>
              <a:rPr lang="en-US" altLang="zh-CN" sz="3600" b="1"/>
              <a:t>P</a:t>
            </a:r>
            <a:r>
              <a:rPr lang="en-US" altLang="zh-CN" sz="2800" b="1"/>
              <a:t>6</a:t>
            </a:r>
            <a:r>
              <a:rPr lang="en-US" altLang="zh-CN" sz="3600" b="1"/>
              <a:t>G</a:t>
            </a:r>
            <a:r>
              <a:rPr lang="en-US" altLang="zh-CN" sz="2800" b="1"/>
              <a:t>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zh-CN" sz="2800" b="1"/>
              <a:t> </a:t>
            </a:r>
            <a:r>
              <a:rPr lang="zh-CN" altLang="en-US" sz="2800" b="1"/>
              <a:t>              </a:t>
            </a:r>
            <a:r>
              <a:rPr lang="en-US" altLang="zh-CN" sz="3600" b="1"/>
              <a:t>+P</a:t>
            </a:r>
            <a:r>
              <a:rPr lang="en-US" altLang="zh-CN" sz="2800" b="1"/>
              <a:t>8</a:t>
            </a:r>
            <a:r>
              <a:rPr lang="en-US" altLang="zh-CN" sz="3600" b="1"/>
              <a:t>P</a:t>
            </a:r>
            <a:r>
              <a:rPr lang="en-US" altLang="zh-CN" sz="2800" b="1"/>
              <a:t>7</a:t>
            </a:r>
            <a:r>
              <a:rPr lang="en-US" altLang="zh-CN" sz="3600" b="1"/>
              <a:t>P</a:t>
            </a:r>
            <a:r>
              <a:rPr lang="en-US" altLang="zh-CN" sz="2800" b="1"/>
              <a:t>6</a:t>
            </a:r>
            <a:r>
              <a:rPr lang="en-US" altLang="zh-CN" sz="3600" b="1"/>
              <a:t>P</a:t>
            </a:r>
            <a:r>
              <a:rPr lang="en-US" altLang="zh-CN" sz="2800" b="1"/>
              <a:t>5</a:t>
            </a:r>
            <a:r>
              <a:rPr lang="en-US" altLang="zh-CN" sz="3600" b="1"/>
              <a:t>C</a:t>
            </a:r>
            <a:r>
              <a:rPr lang="en-US" altLang="zh-CN" sz="2800" b="1"/>
              <a:t>I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04800" y="5257800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123908" name="AutoShape 4"/>
          <p:cNvSpPr>
            <a:spLocks/>
          </p:cNvSpPr>
          <p:nvPr/>
        </p:nvSpPr>
        <p:spPr bwMode="auto">
          <a:xfrm rot="5400000">
            <a:off x="4591050" y="1143000"/>
            <a:ext cx="228600" cy="5410200"/>
          </a:xfrm>
          <a:prstGeom prst="leftBrace">
            <a:avLst>
              <a:gd name="adj1" fmla="val 19722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AutoShape 5"/>
          <p:cNvSpPr>
            <a:spLocks/>
          </p:cNvSpPr>
          <p:nvPr/>
        </p:nvSpPr>
        <p:spPr bwMode="auto">
          <a:xfrm rot="16200000" flipV="1">
            <a:off x="2076450" y="4221163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4572000" y="32004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G</a:t>
            </a: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Ⅱ</a:t>
            </a:r>
            <a:endParaRPr lang="en-US" altLang="zh-CN">
              <a:solidFill>
                <a:schemeClr val="accent1"/>
              </a:solidFill>
              <a:latin typeface="宋体" pitchFamily="2" charset="-122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643063" y="4941888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P</a:t>
            </a:r>
            <a:r>
              <a:rPr lang="en-US" altLang="zh-CN" b="1">
                <a:solidFill>
                  <a:schemeClr val="accent1"/>
                </a:solidFill>
                <a:latin typeface="宋体" pitchFamily="2" charset="-122"/>
              </a:rPr>
              <a:t>Ⅱ</a:t>
            </a:r>
            <a:endParaRPr lang="en-US" altLang="zh-CN">
              <a:solidFill>
                <a:schemeClr val="accent1"/>
              </a:solidFill>
              <a:latin typeface="宋体" pitchFamily="2" charset="-122"/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42863" y="5811838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所以    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= G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sz="2800" b="1">
                <a:solidFill>
                  <a:schemeClr val="folHlink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7872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  <p:bldP spid="123908" grpId="0" animBg="1"/>
      <p:bldP spid="123909" grpId="0" animBg="1"/>
      <p:bldP spid="123910" grpId="0" autoUpdateAnimBg="0"/>
      <p:bldP spid="123911" grpId="0" autoUpdateAnimBg="0"/>
      <p:bldP spid="123912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-228600" y="228600"/>
            <a:ext cx="9553575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3）第3组进位逻辑式</a:t>
            </a:r>
          </a:p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组内：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</a:t>
            </a:r>
            <a:r>
              <a:rPr lang="en-US" altLang="zh-CN" sz="3600" b="1"/>
              <a:t>C</a:t>
            </a:r>
            <a:r>
              <a:rPr lang="en-US" altLang="zh-CN" sz="2800" b="1"/>
              <a:t>9  </a:t>
            </a:r>
            <a:r>
              <a:rPr lang="en-US" altLang="zh-CN" sz="3600" b="1"/>
              <a:t> = G</a:t>
            </a:r>
            <a:r>
              <a:rPr lang="en-US" altLang="zh-CN" sz="2800" b="1"/>
              <a:t>9</a:t>
            </a:r>
            <a:r>
              <a:rPr lang="en-US" altLang="zh-CN" sz="3600" b="1"/>
              <a:t> + P</a:t>
            </a:r>
            <a:r>
              <a:rPr lang="en-US" altLang="zh-CN" sz="2800" b="1"/>
              <a:t>9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endParaRPr lang="en-US" altLang="zh-CN" sz="28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C</a:t>
            </a:r>
            <a:r>
              <a:rPr lang="en-US" altLang="zh-CN" sz="2800" b="1"/>
              <a:t>10</a:t>
            </a:r>
            <a:r>
              <a:rPr lang="en-US" altLang="zh-CN" sz="3600" b="1"/>
              <a:t> = G</a:t>
            </a:r>
            <a:r>
              <a:rPr lang="en-US" altLang="zh-CN" sz="2800" b="1"/>
              <a:t>10</a:t>
            </a:r>
            <a:r>
              <a:rPr lang="en-US" altLang="zh-CN" sz="3600" b="1"/>
              <a:t>+P</a:t>
            </a:r>
            <a:r>
              <a:rPr lang="en-US" altLang="zh-CN" sz="2800" b="1"/>
              <a:t>10</a:t>
            </a:r>
            <a:r>
              <a:rPr lang="en-US" altLang="zh-CN" sz="3600" b="1"/>
              <a:t>G</a:t>
            </a:r>
            <a:r>
              <a:rPr lang="en-US" altLang="zh-CN" sz="2800" b="1"/>
              <a:t>9</a:t>
            </a:r>
            <a:r>
              <a:rPr lang="en-US" altLang="zh-CN" sz="3600" b="1"/>
              <a:t>+P</a:t>
            </a:r>
            <a:r>
              <a:rPr lang="en-US" altLang="zh-CN" sz="2800" b="1"/>
              <a:t>10</a:t>
            </a:r>
            <a:r>
              <a:rPr lang="en-US" altLang="zh-CN" sz="3600" b="1"/>
              <a:t>P</a:t>
            </a:r>
            <a:r>
              <a:rPr lang="en-US" altLang="zh-CN" sz="2800" b="1"/>
              <a:t>9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endParaRPr lang="en-US" altLang="zh-CN" sz="28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C</a:t>
            </a:r>
            <a:r>
              <a:rPr lang="en-US" altLang="zh-CN" sz="2800" b="1"/>
              <a:t>11</a:t>
            </a:r>
            <a:r>
              <a:rPr lang="en-US" altLang="zh-CN" sz="3600" b="1"/>
              <a:t> = G</a:t>
            </a:r>
            <a:r>
              <a:rPr lang="en-US" altLang="zh-CN" sz="2800" b="1"/>
              <a:t>11</a:t>
            </a:r>
            <a:r>
              <a:rPr lang="en-US" altLang="zh-CN" sz="3600" b="1"/>
              <a:t>+P</a:t>
            </a:r>
            <a:r>
              <a:rPr lang="en-US" altLang="zh-CN" sz="2800" b="1"/>
              <a:t>11</a:t>
            </a:r>
            <a:r>
              <a:rPr lang="en-US" altLang="zh-CN" sz="3600" b="1"/>
              <a:t>G</a:t>
            </a:r>
            <a:r>
              <a:rPr lang="en-US" altLang="zh-CN" sz="2800" b="1"/>
              <a:t>10</a:t>
            </a:r>
            <a:r>
              <a:rPr lang="en-US" altLang="zh-CN" sz="3600" b="1"/>
              <a:t>+P</a:t>
            </a:r>
            <a:r>
              <a:rPr lang="en-US" altLang="zh-CN" sz="2800" b="1"/>
              <a:t>11</a:t>
            </a:r>
            <a:r>
              <a:rPr lang="en-US" altLang="zh-CN" sz="3600" b="1"/>
              <a:t>P</a:t>
            </a:r>
            <a:r>
              <a:rPr lang="en-US" altLang="zh-CN" sz="2800" b="1"/>
              <a:t>10</a:t>
            </a:r>
            <a:r>
              <a:rPr lang="en-US" altLang="zh-CN" sz="3600" b="1"/>
              <a:t>G</a:t>
            </a:r>
            <a:r>
              <a:rPr lang="en-US" altLang="zh-CN" sz="2800" b="1"/>
              <a:t>9</a:t>
            </a:r>
            <a:r>
              <a:rPr lang="en-US" altLang="zh-CN" sz="3600" b="1"/>
              <a:t>+P</a:t>
            </a:r>
            <a:r>
              <a:rPr lang="en-US" altLang="zh-CN" sz="2800" b="1"/>
              <a:t>11</a:t>
            </a:r>
            <a:r>
              <a:rPr lang="en-US" altLang="zh-CN" sz="3600" b="1"/>
              <a:t>P</a:t>
            </a:r>
            <a:r>
              <a:rPr lang="en-US" altLang="zh-CN" sz="2800" b="1"/>
              <a:t>10</a:t>
            </a:r>
            <a:r>
              <a:rPr lang="en-US" altLang="zh-CN" sz="3600" b="1"/>
              <a:t>P</a:t>
            </a:r>
            <a:r>
              <a:rPr lang="en-US" altLang="zh-CN" sz="2800" b="1"/>
              <a:t>9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endParaRPr lang="en-US" altLang="zh-CN" sz="28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          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 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组间：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 </a:t>
            </a:r>
            <a:r>
              <a:rPr lang="en-US" altLang="zh-CN" sz="3600" b="1"/>
              <a:t>C</a:t>
            </a:r>
            <a:r>
              <a:rPr lang="en-US" altLang="zh-CN" sz="2800" b="1"/>
              <a:t>12</a:t>
            </a:r>
            <a:r>
              <a:rPr lang="en-US" altLang="zh-CN" sz="3600" b="1"/>
              <a:t> = G</a:t>
            </a:r>
            <a:r>
              <a:rPr lang="en-US" altLang="zh-CN" sz="2800" b="1"/>
              <a:t>12</a:t>
            </a:r>
            <a:r>
              <a:rPr lang="en-US" altLang="zh-CN" sz="3600" b="1"/>
              <a:t>+P</a:t>
            </a:r>
            <a:r>
              <a:rPr lang="en-US" altLang="zh-CN" sz="2800" b="1"/>
              <a:t>12</a:t>
            </a:r>
            <a:r>
              <a:rPr lang="en-US" altLang="zh-CN" sz="3600" b="1"/>
              <a:t>G</a:t>
            </a:r>
            <a:r>
              <a:rPr lang="en-US" altLang="zh-CN" sz="2800" b="1"/>
              <a:t>11</a:t>
            </a:r>
            <a:r>
              <a:rPr lang="en-US" altLang="zh-CN" sz="3600" b="1"/>
              <a:t>+P</a:t>
            </a:r>
            <a:r>
              <a:rPr lang="en-US" altLang="zh-CN" sz="2800" b="1"/>
              <a:t>12</a:t>
            </a:r>
            <a:r>
              <a:rPr lang="en-US" altLang="zh-CN" sz="3600" b="1"/>
              <a:t>P</a:t>
            </a:r>
            <a:r>
              <a:rPr lang="en-US" altLang="zh-CN" sz="2800" b="1"/>
              <a:t>11</a:t>
            </a:r>
            <a:r>
              <a:rPr lang="en-US" altLang="zh-CN" sz="3600" b="1"/>
              <a:t>G</a:t>
            </a:r>
            <a:r>
              <a:rPr lang="en-US" altLang="zh-CN" sz="2800" b="1"/>
              <a:t>10</a:t>
            </a:r>
            <a:r>
              <a:rPr lang="en-US" altLang="zh-CN" sz="3600" b="1"/>
              <a:t>+P</a:t>
            </a:r>
            <a:r>
              <a:rPr lang="en-US" altLang="zh-CN" sz="2800" b="1"/>
              <a:t>12</a:t>
            </a:r>
            <a:r>
              <a:rPr lang="en-US" altLang="zh-CN" sz="3600" b="1"/>
              <a:t>P</a:t>
            </a:r>
            <a:r>
              <a:rPr lang="en-US" altLang="zh-CN" sz="2800" b="1"/>
              <a:t>11</a:t>
            </a:r>
            <a:r>
              <a:rPr lang="en-US" altLang="zh-CN" sz="3600" b="1"/>
              <a:t>P</a:t>
            </a:r>
            <a:r>
              <a:rPr lang="en-US" altLang="zh-CN" sz="2800" b="1"/>
              <a:t>10</a:t>
            </a:r>
            <a:r>
              <a:rPr lang="en-US" altLang="zh-CN" sz="3600" b="1"/>
              <a:t>G</a:t>
            </a:r>
            <a:r>
              <a:rPr lang="en-US" altLang="zh-CN" sz="2800" b="1"/>
              <a:t>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    +P</a:t>
            </a:r>
            <a:r>
              <a:rPr lang="en-US" altLang="zh-CN" sz="2800" b="1"/>
              <a:t>12</a:t>
            </a:r>
            <a:r>
              <a:rPr lang="en-US" altLang="zh-CN" sz="3600" b="1"/>
              <a:t>P</a:t>
            </a:r>
            <a:r>
              <a:rPr lang="en-US" altLang="zh-CN" sz="2800" b="1"/>
              <a:t>11</a:t>
            </a:r>
            <a:r>
              <a:rPr lang="en-US" altLang="zh-CN" sz="3600" b="1"/>
              <a:t>P</a:t>
            </a:r>
            <a:r>
              <a:rPr lang="en-US" altLang="zh-CN" sz="2800" b="1"/>
              <a:t>10</a:t>
            </a:r>
            <a:r>
              <a:rPr lang="en-US" altLang="zh-CN" sz="3600" b="1"/>
              <a:t>P</a:t>
            </a:r>
            <a:r>
              <a:rPr lang="en-US" altLang="zh-CN" sz="2800" b="1"/>
              <a:t>9</a:t>
            </a: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</a:p>
        </p:txBody>
      </p:sp>
      <p:sp>
        <p:nvSpPr>
          <p:cNvPr id="125956" name="AutoShape 4"/>
          <p:cNvSpPr>
            <a:spLocks/>
          </p:cNvSpPr>
          <p:nvPr/>
        </p:nvSpPr>
        <p:spPr bwMode="auto">
          <a:xfrm rot="5400000">
            <a:off x="4922044" y="538956"/>
            <a:ext cx="215900" cy="6859588"/>
          </a:xfrm>
          <a:prstGeom prst="leftBrace">
            <a:avLst>
              <a:gd name="adj1" fmla="val 2647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/>
          </p:cNvSpPr>
          <p:nvPr/>
        </p:nvSpPr>
        <p:spPr bwMode="auto">
          <a:xfrm rot="16200000" flipV="1">
            <a:off x="2524125" y="4200526"/>
            <a:ext cx="219075" cy="1981200"/>
          </a:xfrm>
          <a:prstGeom prst="leftBrace">
            <a:avLst>
              <a:gd name="adj1" fmla="val 7536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4427538" y="3354388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G</a:t>
            </a:r>
            <a:r>
              <a:rPr lang="en-US" altLang="zh-CN" b="1">
                <a:solidFill>
                  <a:schemeClr val="accent1"/>
                </a:solidFill>
                <a:latin typeface="Arial" pitchFamily="34" charset="0"/>
                <a:ea typeface="仿宋_GB2312" pitchFamily="49" charset="-122"/>
              </a:rPr>
              <a:t>Ⅲ</a:t>
            </a:r>
            <a:endParaRPr lang="en-US" altLang="zh-CN">
              <a:solidFill>
                <a:schemeClr val="accent1"/>
              </a:solidFill>
              <a:latin typeface="Arial" pitchFamily="34" charset="0"/>
              <a:ea typeface="仿宋_GB2312" pitchFamily="49" charset="-122"/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271713" y="5240338"/>
            <a:ext cx="1219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P</a:t>
            </a:r>
            <a:r>
              <a:rPr lang="en-US" altLang="zh-CN" b="1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Ⅲ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39688" y="5734050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所以    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r>
              <a:rPr lang="en-US" altLang="zh-CN" sz="3600" b="1"/>
              <a:t> = G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r>
              <a:rPr lang="en-US" altLang="zh-CN" sz="3600" b="1"/>
              <a:t> + P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b="1">
                <a:solidFill>
                  <a:schemeClr val="folHlink"/>
                </a:solidFill>
                <a:latin typeface="宋体" pitchFamily="2" charset="-122"/>
              </a:rPr>
              <a:t>Ⅱ</a:t>
            </a:r>
          </a:p>
        </p:txBody>
      </p:sp>
    </p:spTree>
    <p:extLst>
      <p:ext uri="{BB962C8B-B14F-4D97-AF65-F5344CB8AC3E}">
        <p14:creationId xmlns:p14="http://schemas.microsoft.com/office/powerpoint/2010/main" val="2742069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autoUpdateAnimBg="0"/>
      <p:bldP spid="125956" grpId="0" animBg="1"/>
      <p:bldP spid="125957" grpId="0" animBg="1"/>
      <p:bldP spid="125958" grpId="0" autoUpdateAnimBg="0"/>
      <p:bldP spid="125959" grpId="0" autoUpdateAnimBg="0"/>
      <p:bldP spid="125960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-228600" y="228600"/>
            <a:ext cx="93726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  4）第4组进位逻辑式</a:t>
            </a:r>
          </a:p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组内：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en-US" altLang="zh-CN" sz="3600" b="1"/>
              <a:t>C</a:t>
            </a:r>
            <a:r>
              <a:rPr lang="en-US" altLang="zh-CN" sz="2800" b="1"/>
              <a:t>13</a:t>
            </a:r>
            <a:r>
              <a:rPr lang="en-US" altLang="zh-CN" sz="3600" b="1"/>
              <a:t> = G</a:t>
            </a:r>
            <a:r>
              <a:rPr lang="en-US" altLang="zh-CN" sz="2800" b="1"/>
              <a:t>13</a:t>
            </a:r>
            <a:r>
              <a:rPr lang="en-US" altLang="zh-CN" sz="3600" b="1"/>
              <a:t>+P</a:t>
            </a:r>
            <a:r>
              <a:rPr lang="en-US" altLang="zh-CN" sz="2800" b="1"/>
              <a:t>13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C</a:t>
            </a:r>
            <a:r>
              <a:rPr lang="en-US" altLang="zh-CN" sz="2800" b="1"/>
              <a:t>14</a:t>
            </a:r>
            <a:r>
              <a:rPr lang="en-US" altLang="zh-CN" sz="3600" b="1"/>
              <a:t> = G</a:t>
            </a:r>
            <a:r>
              <a:rPr lang="en-US" altLang="zh-CN" sz="2800" b="1"/>
              <a:t>14</a:t>
            </a:r>
            <a:r>
              <a:rPr lang="en-US" altLang="zh-CN" sz="3600" b="1"/>
              <a:t>+P</a:t>
            </a:r>
            <a:r>
              <a:rPr lang="en-US" altLang="zh-CN" sz="2800" b="1"/>
              <a:t>14</a:t>
            </a:r>
            <a:r>
              <a:rPr lang="en-US" altLang="zh-CN" sz="3600" b="1"/>
              <a:t>G</a:t>
            </a:r>
            <a:r>
              <a:rPr lang="en-US" altLang="zh-CN" sz="2800" b="1"/>
              <a:t>13</a:t>
            </a:r>
            <a:r>
              <a:rPr lang="en-US" altLang="zh-CN" sz="3600" b="1"/>
              <a:t>+P</a:t>
            </a:r>
            <a:r>
              <a:rPr lang="en-US" altLang="zh-CN" sz="2800" b="1"/>
              <a:t>14</a:t>
            </a:r>
            <a:r>
              <a:rPr lang="en-US" altLang="zh-CN" sz="3600" b="1"/>
              <a:t>P</a:t>
            </a:r>
            <a:r>
              <a:rPr lang="en-US" altLang="zh-CN" sz="2800" b="1"/>
              <a:t>13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C</a:t>
            </a:r>
            <a:r>
              <a:rPr lang="en-US" altLang="zh-CN" sz="2800" b="1"/>
              <a:t>15</a:t>
            </a:r>
            <a:r>
              <a:rPr lang="en-US" altLang="zh-CN" sz="3600" b="1"/>
              <a:t> = G</a:t>
            </a:r>
            <a:r>
              <a:rPr lang="en-US" altLang="zh-CN" sz="2800" b="1"/>
              <a:t>15</a:t>
            </a:r>
            <a:r>
              <a:rPr lang="en-US" altLang="zh-CN" sz="3600" b="1"/>
              <a:t>+P</a:t>
            </a:r>
            <a:r>
              <a:rPr lang="en-US" altLang="zh-CN" sz="2800" b="1"/>
              <a:t>15</a:t>
            </a:r>
            <a:r>
              <a:rPr lang="en-US" altLang="zh-CN" sz="3600" b="1"/>
              <a:t>G</a:t>
            </a:r>
            <a:r>
              <a:rPr lang="en-US" altLang="zh-CN" sz="2800" b="1"/>
              <a:t>14</a:t>
            </a:r>
            <a:r>
              <a:rPr lang="en-US" altLang="zh-CN" sz="3600" b="1"/>
              <a:t>+P</a:t>
            </a:r>
            <a:r>
              <a:rPr lang="en-US" altLang="zh-CN" sz="2800" b="1"/>
              <a:t>15</a:t>
            </a:r>
            <a:r>
              <a:rPr lang="en-US" altLang="zh-CN" sz="3600" b="1"/>
              <a:t>P</a:t>
            </a:r>
            <a:r>
              <a:rPr lang="en-US" altLang="zh-CN" sz="2800" b="1"/>
              <a:t>14</a:t>
            </a:r>
            <a:r>
              <a:rPr lang="en-US" altLang="zh-CN" sz="3600" b="1"/>
              <a:t>G</a:t>
            </a:r>
            <a:r>
              <a:rPr lang="en-US" altLang="zh-CN" sz="2800" b="1"/>
              <a:t>13</a:t>
            </a:r>
            <a:r>
              <a:rPr lang="en-US" altLang="zh-CN" sz="3600" b="1"/>
              <a:t>+P</a:t>
            </a:r>
            <a:r>
              <a:rPr lang="en-US" altLang="zh-CN" sz="2800" b="1"/>
              <a:t>15</a:t>
            </a:r>
            <a:r>
              <a:rPr lang="en-US" altLang="zh-CN" sz="3600" b="1"/>
              <a:t>P</a:t>
            </a:r>
            <a:r>
              <a:rPr lang="en-US" altLang="zh-CN" sz="2800" b="1"/>
              <a:t>14</a:t>
            </a:r>
            <a:r>
              <a:rPr lang="en-US" altLang="zh-CN" sz="3600" b="1"/>
              <a:t>P</a:t>
            </a:r>
            <a:r>
              <a:rPr lang="en-US" altLang="zh-CN" sz="2800" b="1"/>
              <a:t>13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          </a:t>
            </a:r>
          </a:p>
          <a:p>
            <a:r>
              <a:rPr lang="en-US" altLang="zh-CN" sz="2800" b="1">
                <a:solidFill>
                  <a:srgbClr val="FF0000"/>
                </a:solidFill>
              </a:rPr>
              <a:t>   </a:t>
            </a:r>
            <a:r>
              <a:rPr lang="zh-CN" altLang="en-US" sz="3600" b="1">
                <a:solidFill>
                  <a:schemeClr val="folHlink"/>
                </a:solidFill>
                <a:ea typeface="黑体" pitchFamily="49" charset="-122"/>
              </a:rPr>
              <a:t>组间：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 </a:t>
            </a:r>
            <a:r>
              <a:rPr lang="en-US" altLang="zh-CN" sz="3600" b="1"/>
              <a:t>C</a:t>
            </a:r>
            <a:r>
              <a:rPr lang="en-US" altLang="zh-CN" sz="2800" b="1"/>
              <a:t>16</a:t>
            </a:r>
            <a:r>
              <a:rPr lang="en-US" altLang="zh-CN" sz="3600" b="1"/>
              <a:t> = G</a:t>
            </a:r>
            <a:r>
              <a:rPr lang="en-US" altLang="zh-CN" sz="2800" b="1"/>
              <a:t>16</a:t>
            </a:r>
            <a:r>
              <a:rPr lang="en-US" altLang="zh-CN" sz="3600" b="1"/>
              <a:t>+P</a:t>
            </a:r>
            <a:r>
              <a:rPr lang="en-US" altLang="zh-CN" sz="2800" b="1"/>
              <a:t>16</a:t>
            </a:r>
            <a:r>
              <a:rPr lang="en-US" altLang="zh-CN" sz="3600" b="1"/>
              <a:t>G</a:t>
            </a:r>
            <a:r>
              <a:rPr lang="en-US" altLang="zh-CN" sz="2800" b="1"/>
              <a:t>15</a:t>
            </a:r>
            <a:r>
              <a:rPr lang="en-US" altLang="zh-CN" sz="3600" b="1"/>
              <a:t>+P</a:t>
            </a:r>
            <a:r>
              <a:rPr lang="en-US" altLang="zh-CN" sz="2800" b="1"/>
              <a:t>16</a:t>
            </a:r>
            <a:r>
              <a:rPr lang="en-US" altLang="zh-CN" sz="3600" b="1"/>
              <a:t>P</a:t>
            </a:r>
            <a:r>
              <a:rPr lang="en-US" altLang="zh-CN" sz="2800" b="1"/>
              <a:t>15</a:t>
            </a:r>
            <a:r>
              <a:rPr lang="en-US" altLang="zh-CN" sz="3600" b="1"/>
              <a:t>G</a:t>
            </a:r>
            <a:r>
              <a:rPr lang="en-US" altLang="zh-CN" sz="2800" b="1"/>
              <a:t>14</a:t>
            </a:r>
            <a:r>
              <a:rPr lang="en-US" altLang="zh-CN" sz="3600" b="1"/>
              <a:t>+P</a:t>
            </a:r>
            <a:r>
              <a:rPr lang="en-US" altLang="zh-CN" sz="2800" b="1"/>
              <a:t>16</a:t>
            </a:r>
            <a:r>
              <a:rPr lang="en-US" altLang="zh-CN" sz="3600" b="1"/>
              <a:t>P</a:t>
            </a:r>
            <a:r>
              <a:rPr lang="en-US" altLang="zh-CN" sz="2800" b="1"/>
              <a:t>15</a:t>
            </a:r>
            <a:r>
              <a:rPr lang="en-US" altLang="zh-CN" sz="3600" b="1"/>
              <a:t>P</a:t>
            </a:r>
            <a:r>
              <a:rPr lang="en-US" altLang="zh-CN" sz="2800" b="1"/>
              <a:t>14</a:t>
            </a:r>
            <a:r>
              <a:rPr lang="en-US" altLang="zh-CN" sz="3600" b="1"/>
              <a:t>G</a:t>
            </a:r>
            <a:r>
              <a:rPr lang="en-US" altLang="zh-CN" b="1"/>
              <a:t>13</a:t>
            </a:r>
            <a:endParaRPr lang="en-US" altLang="zh-CN" sz="2800" b="1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/>
              <a:t>            + P</a:t>
            </a:r>
            <a:r>
              <a:rPr lang="en-US" altLang="zh-CN" sz="2800" b="1"/>
              <a:t>16</a:t>
            </a:r>
            <a:r>
              <a:rPr lang="en-US" altLang="zh-CN" sz="3600" b="1"/>
              <a:t>P</a:t>
            </a:r>
            <a:r>
              <a:rPr lang="en-US" altLang="zh-CN" sz="2800" b="1"/>
              <a:t>15</a:t>
            </a:r>
            <a:r>
              <a:rPr lang="en-US" altLang="zh-CN" sz="3600" b="1"/>
              <a:t>P</a:t>
            </a:r>
            <a:r>
              <a:rPr lang="en-US" altLang="zh-CN" sz="2800" b="1"/>
              <a:t>14</a:t>
            </a:r>
            <a:r>
              <a:rPr lang="en-US" altLang="zh-CN" sz="3600" b="1"/>
              <a:t>P</a:t>
            </a:r>
            <a:r>
              <a:rPr lang="en-US" altLang="zh-CN" sz="2800" b="1"/>
              <a:t>13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Ⅲ</a:t>
            </a:r>
          </a:p>
        </p:txBody>
      </p:sp>
      <p:sp>
        <p:nvSpPr>
          <p:cNvPr id="128003" name="AutoShape 3"/>
          <p:cNvSpPr>
            <a:spLocks/>
          </p:cNvSpPr>
          <p:nvPr/>
        </p:nvSpPr>
        <p:spPr bwMode="auto">
          <a:xfrm rot="5400000">
            <a:off x="4858544" y="546894"/>
            <a:ext cx="200025" cy="6716713"/>
          </a:xfrm>
          <a:prstGeom prst="leftBrace">
            <a:avLst>
              <a:gd name="adj1" fmla="val 279828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4" name="AutoShape 4"/>
          <p:cNvSpPr>
            <a:spLocks/>
          </p:cNvSpPr>
          <p:nvPr/>
        </p:nvSpPr>
        <p:spPr bwMode="auto">
          <a:xfrm rot="16200000" flipV="1">
            <a:off x="2883694" y="4045744"/>
            <a:ext cx="128587" cy="2238375"/>
          </a:xfrm>
          <a:prstGeom prst="leftBrace">
            <a:avLst>
              <a:gd name="adj1" fmla="val 14506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4427538" y="3209925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G</a:t>
            </a:r>
            <a:r>
              <a:rPr lang="en-US" altLang="zh-CN" b="1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Ⅳ</a:t>
            </a:r>
            <a:endParaRPr lang="en-US" altLang="zh-CN">
              <a:solidFill>
                <a:schemeClr val="accent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2425700" y="5157788"/>
            <a:ext cx="106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P</a:t>
            </a:r>
            <a:r>
              <a:rPr lang="en-US" altLang="zh-CN" b="1">
                <a:solidFill>
                  <a:schemeClr val="accent1"/>
                </a:solidFill>
                <a:latin typeface="仿宋_GB2312" pitchFamily="49" charset="-122"/>
                <a:ea typeface="仿宋_GB2312" pitchFamily="49" charset="-122"/>
              </a:rPr>
              <a:t>Ⅳ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39688" y="5759450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所以</a:t>
            </a:r>
            <a:r>
              <a:rPr lang="zh-CN" altLang="en-US" sz="3600" b="1">
                <a:solidFill>
                  <a:srgbClr val="FF0000"/>
                </a:solidFill>
              </a:rPr>
              <a:t>    </a:t>
            </a:r>
            <a:r>
              <a:rPr lang="en-US" altLang="zh-CN" sz="3600" b="1"/>
              <a:t>C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Ⅳ</a:t>
            </a:r>
            <a:r>
              <a:rPr lang="en-US" altLang="zh-CN" sz="3600" b="1"/>
              <a:t> = G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Ⅳ</a:t>
            </a:r>
            <a:r>
              <a:rPr lang="en-US" altLang="zh-CN" sz="3600" b="1"/>
              <a:t> + P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Ⅳ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b="1">
                <a:solidFill>
                  <a:schemeClr val="folHlink"/>
                </a:solidFill>
                <a:latin typeface="仿宋_GB2312" pitchFamily="49" charset="-122"/>
                <a:ea typeface="仿宋_GB2312" pitchFamily="49" charset="-122"/>
              </a:rPr>
              <a:t>Ⅲ</a:t>
            </a:r>
            <a:r>
              <a:rPr lang="en-US" altLang="zh-CN" sz="3600" b="1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260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autoUpdateAnimBg="0"/>
      <p:bldP spid="128003" grpId="0" animBg="1"/>
      <p:bldP spid="128004" grpId="0" animBg="1"/>
      <p:bldP spid="128005" grpId="0" autoUpdateAnimBg="0"/>
      <p:bldP spid="128006" grpId="0" autoUpdateAnimBg="0"/>
      <p:bldP spid="12800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5）各组间进位逻辑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1534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sz="2800" b="1"/>
              <a:t>I  </a:t>
            </a:r>
            <a:r>
              <a:rPr lang="en-US" altLang="zh-CN" sz="3600" b="1"/>
              <a:t> = G</a:t>
            </a:r>
            <a:r>
              <a:rPr lang="en-US" altLang="zh-CN" sz="2800" b="1"/>
              <a:t>I</a:t>
            </a:r>
            <a:r>
              <a:rPr lang="en-US" altLang="zh-CN" sz="3600" b="1"/>
              <a:t> + P</a:t>
            </a:r>
            <a:r>
              <a:rPr lang="en-US" altLang="zh-CN" sz="2800" b="1"/>
              <a:t>I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sz="2800" b="1">
                <a:solidFill>
                  <a:schemeClr val="folHlink"/>
                </a:solidFill>
              </a:rPr>
              <a:t>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2800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= G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sz="2800" b="1">
                <a:solidFill>
                  <a:schemeClr val="folHlink"/>
                </a:solidFill>
              </a:rPr>
              <a:t>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2800" b="1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3600" b="1"/>
              <a:t> = G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b="1">
                <a:solidFill>
                  <a:schemeClr val="folHlink"/>
                </a:solidFill>
                <a:latin typeface="宋体" pitchFamily="2" charset="-122"/>
              </a:rPr>
              <a:t>Ⅱ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b="1">
              <a:latin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/>
              <a:t>C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 = G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>
                <a:solidFill>
                  <a:schemeClr val="folHlink"/>
                </a:solidFill>
              </a:rPr>
              <a:t>C</a:t>
            </a:r>
            <a:r>
              <a:rPr lang="en-US" altLang="zh-CN" b="1">
                <a:solidFill>
                  <a:schemeClr val="folHlink"/>
                </a:solidFill>
                <a:latin typeface="宋体" pitchFamily="2" charset="-122"/>
              </a:rPr>
              <a:t>Ⅲ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 =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G</a:t>
            </a:r>
            <a:r>
              <a:rPr lang="en-US" altLang="zh-CN" sz="2800" b="1"/>
              <a:t>I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en-US" altLang="zh-CN" sz="3600" b="1"/>
              <a:t>+ 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P</a:t>
            </a:r>
            <a:r>
              <a:rPr lang="en-US" altLang="zh-CN" sz="2800" b="1"/>
              <a:t>I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r>
              <a:rPr lang="en-US" altLang="zh-CN" b="1">
                <a:latin typeface="宋体" pitchFamily="2" charset="-122"/>
              </a:rPr>
              <a:t> 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990600" y="3810000"/>
            <a:ext cx="868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 =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G</a:t>
            </a:r>
            <a:r>
              <a:rPr lang="en-US" altLang="zh-CN" sz="2800" b="1"/>
              <a:t>I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en-US" altLang="zh-CN" sz="3600" b="1"/>
              <a:t>+ 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P</a:t>
            </a:r>
            <a:r>
              <a:rPr lang="en-US" altLang="zh-CN" sz="2800" b="1"/>
              <a:t>I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r>
              <a:rPr lang="en-US" altLang="zh-CN" b="1">
                <a:latin typeface="宋体" pitchFamily="2" charset="-122"/>
              </a:rPr>
              <a:t> 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990600" y="5105400"/>
            <a:ext cx="868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/>
              <a:t> =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2800" b="1"/>
              <a:t>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3600" b="1"/>
              <a:t> + 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G</a:t>
            </a:r>
            <a:r>
              <a:rPr lang="en-US" altLang="zh-CN" b="1">
                <a:latin typeface="宋体" pitchFamily="2" charset="-122"/>
              </a:rPr>
              <a:t>Ⅱ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b="1"/>
              <a:t>     </a:t>
            </a:r>
            <a:r>
              <a:rPr lang="en-US" altLang="zh-CN" sz="3600" b="1"/>
              <a:t>+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G</a:t>
            </a:r>
            <a:r>
              <a:rPr lang="en-US" altLang="zh-CN" sz="2800" b="1"/>
              <a:t>I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en-US" altLang="zh-CN" sz="3600" b="1"/>
              <a:t>+ P</a:t>
            </a:r>
            <a:r>
              <a:rPr lang="en-US" altLang="zh-CN" b="1">
                <a:latin typeface="宋体" pitchFamily="2" charset="-122"/>
              </a:rPr>
              <a:t>Ⅳ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Ⅲ</a:t>
            </a:r>
            <a:r>
              <a:rPr lang="en-US" altLang="zh-CN" sz="2800" b="1"/>
              <a:t> </a:t>
            </a:r>
            <a:r>
              <a:rPr lang="en-US" altLang="zh-CN" sz="3600" b="1"/>
              <a:t>P</a:t>
            </a:r>
            <a:r>
              <a:rPr lang="en-US" altLang="zh-CN" b="1">
                <a:latin typeface="宋体" pitchFamily="2" charset="-122"/>
              </a:rPr>
              <a:t>Ⅱ</a:t>
            </a:r>
            <a:r>
              <a:rPr lang="en-US" altLang="zh-CN" sz="3600" b="1"/>
              <a:t>P</a:t>
            </a:r>
            <a:r>
              <a:rPr lang="en-US" altLang="zh-CN" sz="2800" b="1"/>
              <a:t>I</a:t>
            </a:r>
            <a:r>
              <a:rPr lang="en-US" altLang="zh-CN" sz="3600" b="1"/>
              <a:t>C</a:t>
            </a:r>
            <a:r>
              <a:rPr lang="en-US" altLang="zh-CN" sz="2800" b="1"/>
              <a:t>0</a:t>
            </a:r>
            <a:r>
              <a:rPr lang="en-US" altLang="zh-CN" b="1">
                <a:latin typeface="宋体" pitchFamily="2" charset="-122"/>
              </a:rPr>
              <a:t> 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1676400" y="1600200"/>
            <a:ext cx="1828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1676400" y="3276600"/>
            <a:ext cx="419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1676400" y="4419600"/>
            <a:ext cx="7467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1676400" y="5486400"/>
            <a:ext cx="4800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1600200" y="6096000"/>
            <a:ext cx="6019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61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 autoUpdateAnimBg="0"/>
      <p:bldP spid="130051" grpId="0" build="p" autoUpdateAnimBg="0" advAuto="0"/>
      <p:bldP spid="130052" grpId="0" build="p" autoUpdateAnimBg="0"/>
      <p:bldP spid="130053" grpId="0" build="p" autoUpdateAnimBg="0"/>
      <p:bldP spid="130054" grpId="0" autoUpdateAnimBg="0"/>
      <p:bldP spid="130055" grpId="0" animBg="1"/>
      <p:bldP spid="130056" grpId="0" animBg="1"/>
      <p:bldP spid="130057" grpId="0" animBg="1"/>
      <p:bldP spid="130058" grpId="0" animBg="1"/>
      <p:bldP spid="13005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0" y="2286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6）结构示意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762000"/>
            <a:ext cx="8915400" cy="3124200"/>
            <a:chOff x="144" y="480"/>
            <a:chExt cx="5616" cy="19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224" y="1536"/>
              <a:ext cx="960" cy="576"/>
              <a:chOff x="1536" y="1632"/>
              <a:chExt cx="960" cy="576"/>
            </a:xfrm>
          </p:grpSpPr>
          <p:sp>
            <p:nvSpPr>
              <p:cNvPr id="18532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6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33" name="Text Box 6"/>
              <p:cNvSpPr txBox="1">
                <a:spLocks noChangeArrowheads="1"/>
              </p:cNvSpPr>
              <p:nvPr/>
            </p:nvSpPr>
            <p:spPr bwMode="auto">
              <a:xfrm>
                <a:off x="1584" y="1776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宋体" pitchFamily="2" charset="-122"/>
                  </a:rPr>
                  <a:t>∑4   1</a:t>
                </a:r>
              </a:p>
            </p:txBody>
          </p:sp>
        </p:grpSp>
        <p:sp>
          <p:nvSpPr>
            <p:cNvPr id="18472" name="Rectangle 7"/>
            <p:cNvSpPr>
              <a:spLocks noChangeArrowheads="1"/>
            </p:cNvSpPr>
            <p:nvPr/>
          </p:nvSpPr>
          <p:spPr bwMode="auto">
            <a:xfrm>
              <a:off x="4752" y="168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~ </a:t>
              </a:r>
            </a:p>
          </p:txBody>
        </p:sp>
        <p:sp>
          <p:nvSpPr>
            <p:cNvPr id="18473" name="Line 8"/>
            <p:cNvSpPr>
              <a:spLocks noChangeShapeType="1"/>
            </p:cNvSpPr>
            <p:nvPr/>
          </p:nvSpPr>
          <p:spPr bwMode="auto">
            <a:xfrm flipV="1">
              <a:off x="4416" y="91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9"/>
            <p:cNvSpPr>
              <a:spLocks noChangeShapeType="1"/>
            </p:cNvSpPr>
            <p:nvPr/>
          </p:nvSpPr>
          <p:spPr bwMode="auto">
            <a:xfrm flipV="1">
              <a:off x="4560" y="91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10"/>
            <p:cNvSpPr>
              <a:spLocks noChangeShapeType="1"/>
            </p:cNvSpPr>
            <p:nvPr/>
          </p:nvSpPr>
          <p:spPr bwMode="auto">
            <a:xfrm flipV="1">
              <a:off x="4800" y="13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11"/>
            <p:cNvSpPr>
              <a:spLocks noChangeShapeType="1"/>
            </p:cNvSpPr>
            <p:nvPr/>
          </p:nvSpPr>
          <p:spPr bwMode="auto">
            <a:xfrm flipV="1">
              <a:off x="4944" y="13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Line 12"/>
            <p:cNvSpPr>
              <a:spLocks noChangeShapeType="1"/>
            </p:cNvSpPr>
            <p:nvPr/>
          </p:nvSpPr>
          <p:spPr bwMode="auto">
            <a:xfrm flipV="1">
              <a:off x="5088" y="13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13"/>
            <p:cNvSpPr>
              <a:spLocks noChangeShapeType="1"/>
            </p:cNvSpPr>
            <p:nvPr/>
          </p:nvSpPr>
          <p:spPr bwMode="auto">
            <a:xfrm flipV="1">
              <a:off x="4992" y="21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Line 14"/>
            <p:cNvSpPr>
              <a:spLocks noChangeShapeType="1"/>
            </p:cNvSpPr>
            <p:nvPr/>
          </p:nvSpPr>
          <p:spPr bwMode="auto">
            <a:xfrm flipV="1">
              <a:off x="4416" y="211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Line 15"/>
            <p:cNvSpPr>
              <a:spLocks noChangeShapeType="1"/>
            </p:cNvSpPr>
            <p:nvPr/>
          </p:nvSpPr>
          <p:spPr bwMode="auto">
            <a:xfrm>
              <a:off x="4560" y="2352"/>
              <a:ext cx="384" cy="0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Line 16"/>
            <p:cNvSpPr>
              <a:spLocks noChangeShapeType="1"/>
            </p:cNvSpPr>
            <p:nvPr/>
          </p:nvSpPr>
          <p:spPr bwMode="auto">
            <a:xfrm>
              <a:off x="5616" y="720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17"/>
            <p:cNvSpPr>
              <a:spLocks noChangeShapeType="1"/>
            </p:cNvSpPr>
            <p:nvPr/>
          </p:nvSpPr>
          <p:spPr bwMode="auto">
            <a:xfrm flipH="1">
              <a:off x="5184" y="182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928" y="912"/>
              <a:ext cx="1152" cy="1536"/>
              <a:chOff x="2928" y="912"/>
              <a:chExt cx="1152" cy="1536"/>
            </a:xfrm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2928" y="1536"/>
                <a:ext cx="960" cy="576"/>
                <a:chOff x="1536" y="1632"/>
                <a:chExt cx="960" cy="576"/>
              </a:xfrm>
            </p:grpSpPr>
            <p:sp>
              <p:nvSpPr>
                <p:cNvPr id="18530" name="Rectangle 20"/>
                <p:cNvSpPr>
                  <a:spLocks noChangeArrowheads="1"/>
                </p:cNvSpPr>
                <p:nvPr/>
              </p:nvSpPr>
              <p:spPr bwMode="auto">
                <a:xfrm>
                  <a:off x="1536" y="1632"/>
                  <a:ext cx="960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84" y="1776"/>
                  <a:ext cx="91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latin typeface="宋体" pitchFamily="2" charset="-122"/>
                    </a:rPr>
                    <a:t>∑8   5</a:t>
                  </a:r>
                </a:p>
              </p:txBody>
            </p:sp>
          </p:grpSp>
          <p:sp>
            <p:nvSpPr>
              <p:cNvPr id="18519" name="Rectangle 22"/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~ </a:t>
                </a:r>
              </a:p>
            </p:txBody>
          </p:sp>
          <p:sp>
            <p:nvSpPr>
              <p:cNvPr id="18520" name="Line 23"/>
              <p:cNvSpPr>
                <a:spLocks noChangeShapeType="1"/>
              </p:cNvSpPr>
              <p:nvPr/>
            </p:nvSpPr>
            <p:spPr bwMode="auto">
              <a:xfrm flipV="1">
                <a:off x="3120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1" name="Line 24"/>
              <p:cNvSpPr>
                <a:spLocks noChangeShapeType="1"/>
              </p:cNvSpPr>
              <p:nvPr/>
            </p:nvSpPr>
            <p:spPr bwMode="auto">
              <a:xfrm flipV="1">
                <a:off x="3264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2" name="Line 25"/>
              <p:cNvSpPr>
                <a:spLocks noChangeShapeType="1"/>
              </p:cNvSpPr>
              <p:nvPr/>
            </p:nvSpPr>
            <p:spPr bwMode="auto">
              <a:xfrm flipV="1">
                <a:off x="3504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3" name="Line 26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4" name="Line 27"/>
              <p:cNvSpPr>
                <a:spLocks noChangeShapeType="1"/>
              </p:cNvSpPr>
              <p:nvPr/>
            </p:nvSpPr>
            <p:spPr bwMode="auto">
              <a:xfrm flipV="1">
                <a:off x="3792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5" name="Line 28"/>
              <p:cNvSpPr>
                <a:spLocks noChangeShapeType="1"/>
              </p:cNvSpPr>
              <p:nvPr/>
            </p:nvSpPr>
            <p:spPr bwMode="auto">
              <a:xfrm flipV="1">
                <a:off x="3696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6" name="Line 29"/>
              <p:cNvSpPr>
                <a:spLocks noChangeShapeType="1"/>
              </p:cNvSpPr>
              <p:nvPr/>
            </p:nvSpPr>
            <p:spPr bwMode="auto">
              <a:xfrm flipV="1">
                <a:off x="3120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7" name="Line 30"/>
              <p:cNvSpPr>
                <a:spLocks noChangeShapeType="1"/>
              </p:cNvSpPr>
              <p:nvPr/>
            </p:nvSpPr>
            <p:spPr bwMode="auto">
              <a:xfrm>
                <a:off x="3264" y="2352"/>
                <a:ext cx="384" cy="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8" name="Line 31"/>
              <p:cNvSpPr>
                <a:spLocks noChangeShapeType="1"/>
              </p:cNvSpPr>
              <p:nvPr/>
            </p:nvSpPr>
            <p:spPr bwMode="auto">
              <a:xfrm>
                <a:off x="4080" y="912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29" name="Line 32"/>
              <p:cNvSpPr>
                <a:spLocks noChangeShapeType="1"/>
              </p:cNvSpPr>
              <p:nvPr/>
            </p:nvSpPr>
            <p:spPr bwMode="auto">
              <a:xfrm flipH="1">
                <a:off x="3888" y="18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1632" y="912"/>
              <a:ext cx="1152" cy="1536"/>
              <a:chOff x="1632" y="912"/>
              <a:chExt cx="1152" cy="1536"/>
            </a:xfrm>
          </p:grpSpPr>
          <p:grpSp>
            <p:nvGrpSpPr>
              <p:cNvPr id="7" name="Group 34"/>
              <p:cNvGrpSpPr>
                <a:grpSpLocks/>
              </p:cNvGrpSpPr>
              <p:nvPr/>
            </p:nvGrpSpPr>
            <p:grpSpPr bwMode="auto">
              <a:xfrm>
                <a:off x="1632" y="1536"/>
                <a:ext cx="960" cy="576"/>
                <a:chOff x="1536" y="1632"/>
                <a:chExt cx="960" cy="576"/>
              </a:xfrm>
            </p:grpSpPr>
            <p:sp>
              <p:nvSpPr>
                <p:cNvPr id="18516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6" y="1632"/>
                  <a:ext cx="960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1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584" y="1776"/>
                  <a:ext cx="91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latin typeface="宋体" pitchFamily="2" charset="-122"/>
                    </a:rPr>
                    <a:t>∑12  9</a:t>
                  </a:r>
                </a:p>
              </p:txBody>
            </p:sp>
          </p:grpSp>
          <p:sp>
            <p:nvSpPr>
              <p:cNvPr id="18505" name="Rectangle 3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~ </a:t>
                </a:r>
              </a:p>
            </p:txBody>
          </p:sp>
          <p:sp>
            <p:nvSpPr>
              <p:cNvPr id="18506" name="Line 38"/>
              <p:cNvSpPr>
                <a:spLocks noChangeShapeType="1"/>
              </p:cNvSpPr>
              <p:nvPr/>
            </p:nvSpPr>
            <p:spPr bwMode="auto">
              <a:xfrm flipV="1">
                <a:off x="1824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7" name="Line 39"/>
              <p:cNvSpPr>
                <a:spLocks noChangeShapeType="1"/>
              </p:cNvSpPr>
              <p:nvPr/>
            </p:nvSpPr>
            <p:spPr bwMode="auto">
              <a:xfrm flipV="1">
                <a:off x="1968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8" name="Line 40"/>
              <p:cNvSpPr>
                <a:spLocks noChangeShapeType="1"/>
              </p:cNvSpPr>
              <p:nvPr/>
            </p:nvSpPr>
            <p:spPr bwMode="auto">
              <a:xfrm flipV="1">
                <a:off x="2208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9" name="Line 41"/>
              <p:cNvSpPr>
                <a:spLocks noChangeShapeType="1"/>
              </p:cNvSpPr>
              <p:nvPr/>
            </p:nvSpPr>
            <p:spPr bwMode="auto">
              <a:xfrm flipH="1" flipV="1">
                <a:off x="2352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0" name="Line 42"/>
              <p:cNvSpPr>
                <a:spLocks noChangeShapeType="1"/>
              </p:cNvSpPr>
              <p:nvPr/>
            </p:nvSpPr>
            <p:spPr bwMode="auto">
              <a:xfrm flipV="1">
                <a:off x="2496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1" name="Line 43"/>
              <p:cNvSpPr>
                <a:spLocks noChangeShapeType="1"/>
              </p:cNvSpPr>
              <p:nvPr/>
            </p:nvSpPr>
            <p:spPr bwMode="auto">
              <a:xfrm flipV="1">
                <a:off x="2400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2" name="Line 44"/>
              <p:cNvSpPr>
                <a:spLocks noChangeShapeType="1"/>
              </p:cNvSpPr>
              <p:nvPr/>
            </p:nvSpPr>
            <p:spPr bwMode="auto">
              <a:xfrm flipV="1">
                <a:off x="1824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3" name="Line 45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384" cy="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4" name="Line 46"/>
              <p:cNvSpPr>
                <a:spLocks noChangeShapeType="1"/>
              </p:cNvSpPr>
              <p:nvPr/>
            </p:nvSpPr>
            <p:spPr bwMode="auto">
              <a:xfrm>
                <a:off x="2784" y="912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15" name="Line 47"/>
              <p:cNvSpPr>
                <a:spLocks noChangeShapeType="1"/>
              </p:cNvSpPr>
              <p:nvPr/>
            </p:nvSpPr>
            <p:spPr bwMode="auto">
              <a:xfrm flipH="1">
                <a:off x="2592" y="18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336" y="912"/>
              <a:ext cx="1152" cy="1536"/>
              <a:chOff x="336" y="912"/>
              <a:chExt cx="1152" cy="1536"/>
            </a:xfrm>
          </p:grpSpPr>
          <p:grpSp>
            <p:nvGrpSpPr>
              <p:cNvPr id="9" name="Group 49"/>
              <p:cNvGrpSpPr>
                <a:grpSpLocks/>
              </p:cNvGrpSpPr>
              <p:nvPr/>
            </p:nvGrpSpPr>
            <p:grpSpPr bwMode="auto">
              <a:xfrm>
                <a:off x="336" y="1536"/>
                <a:ext cx="960" cy="576"/>
                <a:chOff x="1536" y="1632"/>
                <a:chExt cx="960" cy="576"/>
              </a:xfrm>
            </p:grpSpPr>
            <p:sp>
              <p:nvSpPr>
                <p:cNvPr id="18502" name="Rectangle 50"/>
                <p:cNvSpPr>
                  <a:spLocks noChangeArrowheads="1"/>
                </p:cNvSpPr>
                <p:nvPr/>
              </p:nvSpPr>
              <p:spPr bwMode="auto">
                <a:xfrm>
                  <a:off x="1536" y="1632"/>
                  <a:ext cx="960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0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584" y="1776"/>
                  <a:ext cx="91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latin typeface="宋体" pitchFamily="2" charset="-122"/>
                    </a:rPr>
                    <a:t>∑16 13</a:t>
                  </a:r>
                </a:p>
              </p:txBody>
            </p:sp>
          </p:grpSp>
          <p:sp>
            <p:nvSpPr>
              <p:cNvPr id="18491" name="Rectangle 52"/>
              <p:cNvSpPr>
                <a:spLocks noChangeArrowheads="1"/>
              </p:cNvSpPr>
              <p:nvPr/>
            </p:nvSpPr>
            <p:spPr bwMode="auto">
              <a:xfrm>
                <a:off x="864" y="1680"/>
                <a:ext cx="2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~ </a:t>
                </a:r>
              </a:p>
            </p:txBody>
          </p:sp>
          <p:sp>
            <p:nvSpPr>
              <p:cNvPr id="18492" name="Line 53"/>
              <p:cNvSpPr>
                <a:spLocks noChangeShapeType="1"/>
              </p:cNvSpPr>
              <p:nvPr/>
            </p:nvSpPr>
            <p:spPr bwMode="auto">
              <a:xfrm flipV="1">
                <a:off x="528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3" name="Line 54"/>
              <p:cNvSpPr>
                <a:spLocks noChangeShapeType="1"/>
              </p:cNvSpPr>
              <p:nvPr/>
            </p:nvSpPr>
            <p:spPr bwMode="auto">
              <a:xfrm flipV="1">
                <a:off x="672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4" name="Line 55"/>
              <p:cNvSpPr>
                <a:spLocks noChangeShapeType="1"/>
              </p:cNvSpPr>
              <p:nvPr/>
            </p:nvSpPr>
            <p:spPr bwMode="auto">
              <a:xfrm flipV="1">
                <a:off x="912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5" name="Line 56"/>
              <p:cNvSpPr>
                <a:spLocks noChangeShapeType="1"/>
              </p:cNvSpPr>
              <p:nvPr/>
            </p:nvSpPr>
            <p:spPr bwMode="auto">
              <a:xfrm flipV="1">
                <a:off x="1056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6" name="Line 57"/>
              <p:cNvSpPr>
                <a:spLocks noChangeShapeType="1"/>
              </p:cNvSpPr>
              <p:nvPr/>
            </p:nvSpPr>
            <p:spPr bwMode="auto">
              <a:xfrm flipV="1">
                <a:off x="1200" y="13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7" name="Line 58"/>
              <p:cNvSpPr>
                <a:spLocks noChangeShapeType="1"/>
              </p:cNvSpPr>
              <p:nvPr/>
            </p:nvSpPr>
            <p:spPr bwMode="auto">
              <a:xfrm flipV="1">
                <a:off x="1104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8" name="Line 59"/>
              <p:cNvSpPr>
                <a:spLocks noChangeShapeType="1"/>
              </p:cNvSpPr>
              <p:nvPr/>
            </p:nvSpPr>
            <p:spPr bwMode="auto">
              <a:xfrm flipV="1">
                <a:off x="528" y="21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9" name="Line 60"/>
              <p:cNvSpPr>
                <a:spLocks noChangeShapeType="1"/>
              </p:cNvSpPr>
              <p:nvPr/>
            </p:nvSpPr>
            <p:spPr bwMode="auto">
              <a:xfrm>
                <a:off x="672" y="2352"/>
                <a:ext cx="384" cy="0"/>
              </a:xfrm>
              <a:prstGeom prst="line">
                <a:avLst/>
              </a:prstGeom>
              <a:noFill/>
              <a:ln w="762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0" name="Line 6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1" name="Line 62"/>
              <p:cNvSpPr>
                <a:spLocks noChangeShapeType="1"/>
              </p:cNvSpPr>
              <p:nvPr/>
            </p:nvSpPr>
            <p:spPr bwMode="auto">
              <a:xfrm flipH="1">
                <a:off x="1296" y="182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86" name="Rectangle 63"/>
            <p:cNvSpPr>
              <a:spLocks noChangeArrowheads="1"/>
            </p:cNvSpPr>
            <p:nvPr/>
          </p:nvSpPr>
          <p:spPr bwMode="auto">
            <a:xfrm>
              <a:off x="384" y="480"/>
              <a:ext cx="5088" cy="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Text Box 64"/>
            <p:cNvSpPr txBox="1">
              <a:spLocks noChangeArrowheads="1"/>
            </p:cNvSpPr>
            <p:nvPr/>
          </p:nvSpPr>
          <p:spPr bwMode="auto">
            <a:xfrm>
              <a:off x="2112" y="528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组间进位链</a:t>
              </a:r>
            </a:p>
          </p:txBody>
        </p:sp>
        <p:sp>
          <p:nvSpPr>
            <p:cNvPr id="18488" name="Line 65"/>
            <p:cNvSpPr>
              <a:spLocks noChangeShapeType="1"/>
            </p:cNvSpPr>
            <p:nvPr/>
          </p:nvSpPr>
          <p:spPr bwMode="auto">
            <a:xfrm flipH="1">
              <a:off x="5472" y="72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66"/>
            <p:cNvSpPr>
              <a:spLocks noChangeShapeType="1"/>
            </p:cNvSpPr>
            <p:nvPr/>
          </p:nvSpPr>
          <p:spPr bwMode="auto">
            <a:xfrm flipH="1">
              <a:off x="144" y="72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457200" y="3962400"/>
            <a:ext cx="8458200" cy="639763"/>
            <a:chOff x="288" y="2496"/>
            <a:chExt cx="5328" cy="403"/>
          </a:xfrm>
        </p:grpSpPr>
        <p:sp>
          <p:nvSpPr>
            <p:cNvPr id="18467" name="Text Box 68"/>
            <p:cNvSpPr txBox="1">
              <a:spLocks noChangeArrowheads="1"/>
            </p:cNvSpPr>
            <p:nvPr/>
          </p:nvSpPr>
          <p:spPr bwMode="auto">
            <a:xfrm>
              <a:off x="2928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en-US" altLang="zh-CN" sz="2000" b="1"/>
                <a:t>8</a:t>
              </a:r>
              <a:r>
                <a:rPr lang="en-US" altLang="zh-CN" b="1"/>
                <a:t>. . . . A</a:t>
              </a:r>
              <a:r>
                <a:rPr lang="en-US" altLang="zh-CN" sz="2000" b="1"/>
                <a:t>5 </a:t>
              </a:r>
              <a:r>
                <a:rPr lang="en-US" altLang="zh-CN" b="1"/>
                <a:t>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en-US" altLang="zh-CN" sz="2000" b="1"/>
                <a:t>8 </a:t>
              </a:r>
              <a:r>
                <a:rPr lang="en-US" altLang="zh-CN" b="1"/>
                <a:t>. . . . B</a:t>
              </a:r>
              <a:r>
                <a:rPr lang="en-US" altLang="zh-CN" sz="2000" b="1"/>
                <a:t>5</a:t>
              </a:r>
              <a:endParaRPr lang="en-US" altLang="zh-CN" b="1"/>
            </a:p>
          </p:txBody>
        </p:sp>
        <p:sp>
          <p:nvSpPr>
            <p:cNvPr id="18468" name="Text Box 69"/>
            <p:cNvSpPr txBox="1">
              <a:spLocks noChangeArrowheads="1"/>
            </p:cNvSpPr>
            <p:nvPr/>
          </p:nvSpPr>
          <p:spPr bwMode="auto">
            <a:xfrm>
              <a:off x="4224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en-US" altLang="zh-CN" sz="2000" b="1"/>
                <a:t>4</a:t>
              </a:r>
              <a:r>
                <a:rPr lang="en-US" altLang="zh-CN" b="1"/>
                <a:t> . . . . A</a:t>
              </a:r>
              <a:r>
                <a:rPr lang="en-US" altLang="zh-CN" sz="2000" b="1"/>
                <a:t>1</a:t>
              </a:r>
              <a:r>
                <a:rPr lang="en-US" altLang="zh-CN" b="1"/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en-US" altLang="zh-CN" sz="2000" b="1"/>
                <a:t>4 </a:t>
              </a:r>
              <a:r>
                <a:rPr lang="en-US" altLang="zh-CN" b="1"/>
                <a:t>. . . . B</a:t>
              </a:r>
              <a:r>
                <a:rPr lang="en-US" altLang="zh-CN" sz="2000" b="1"/>
                <a:t>1</a:t>
              </a:r>
              <a:endParaRPr lang="en-US" altLang="zh-CN" b="1"/>
            </a:p>
          </p:txBody>
        </p:sp>
        <p:sp>
          <p:nvSpPr>
            <p:cNvPr id="18469" name="Text Box 70"/>
            <p:cNvSpPr txBox="1">
              <a:spLocks noChangeArrowheads="1"/>
            </p:cNvSpPr>
            <p:nvPr/>
          </p:nvSpPr>
          <p:spPr bwMode="auto">
            <a:xfrm>
              <a:off x="1584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en-US" altLang="zh-CN" sz="2000" b="1"/>
                <a:t>12</a:t>
              </a:r>
              <a:r>
                <a:rPr lang="en-US" altLang="zh-CN" b="1"/>
                <a:t> . . . . A</a:t>
              </a:r>
              <a:r>
                <a:rPr lang="en-US" altLang="zh-CN" sz="2000" b="1"/>
                <a:t>9</a:t>
              </a:r>
              <a:r>
                <a:rPr lang="en-US" altLang="zh-CN" b="1"/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en-US" altLang="zh-CN" sz="2000" b="1"/>
                <a:t>12 </a:t>
              </a:r>
              <a:r>
                <a:rPr lang="en-US" altLang="zh-CN" b="1"/>
                <a:t>. . . . B</a:t>
              </a:r>
              <a:r>
                <a:rPr lang="en-US" altLang="zh-CN" sz="2000" b="1"/>
                <a:t>9</a:t>
              </a:r>
              <a:endParaRPr lang="en-US" altLang="zh-CN" b="1"/>
            </a:p>
          </p:txBody>
        </p:sp>
        <p:sp>
          <p:nvSpPr>
            <p:cNvPr id="18470" name="Text Box 71"/>
            <p:cNvSpPr txBox="1">
              <a:spLocks noChangeArrowheads="1"/>
            </p:cNvSpPr>
            <p:nvPr/>
          </p:nvSpPr>
          <p:spPr bwMode="auto">
            <a:xfrm>
              <a:off x="288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A</a:t>
              </a:r>
              <a:r>
                <a:rPr lang="en-US" altLang="zh-CN" sz="2000" b="1"/>
                <a:t>16</a:t>
              </a:r>
              <a:r>
                <a:rPr lang="en-US" altLang="zh-CN" b="1"/>
                <a:t> . . . . A</a:t>
              </a:r>
              <a:r>
                <a:rPr lang="en-US" altLang="zh-CN" sz="2000" b="1"/>
                <a:t>13</a:t>
              </a:r>
              <a:r>
                <a:rPr lang="en-US" altLang="zh-CN" b="1"/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/>
                <a:t>B</a:t>
              </a:r>
              <a:r>
                <a:rPr lang="en-US" altLang="zh-CN" sz="2000" b="1"/>
                <a:t>16 </a:t>
              </a:r>
              <a:r>
                <a:rPr lang="en-US" altLang="zh-CN" b="1"/>
                <a:t>. . . . B</a:t>
              </a:r>
              <a:r>
                <a:rPr lang="en-US" altLang="zh-CN" sz="2000" b="1"/>
                <a:t>13</a:t>
              </a:r>
              <a:endParaRPr lang="en-US" altLang="zh-CN" b="1"/>
            </a:p>
          </p:txBody>
        </p:sp>
      </p:grpSp>
      <p:sp>
        <p:nvSpPr>
          <p:cNvPr id="132168" name="Text Box 72"/>
          <p:cNvSpPr txBox="1">
            <a:spLocks noChangeArrowheads="1"/>
          </p:cNvSpPr>
          <p:nvPr/>
        </p:nvSpPr>
        <p:spPr bwMode="auto">
          <a:xfrm>
            <a:off x="8686800" y="685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Co</a:t>
            </a:r>
          </a:p>
        </p:txBody>
      </p:sp>
      <p:sp>
        <p:nvSpPr>
          <p:cNvPr id="132169" name="Rectangle 73"/>
          <p:cNvSpPr>
            <a:spLocks noChangeArrowheads="1"/>
          </p:cNvSpPr>
          <p:nvPr/>
        </p:nvSpPr>
        <p:spPr bwMode="auto">
          <a:xfrm>
            <a:off x="0" y="685800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C</a:t>
            </a:r>
            <a:r>
              <a:rPr lang="en-US" altLang="zh-CN" sz="1600" b="1">
                <a:latin typeface="宋体" pitchFamily="2" charset="-122"/>
              </a:rPr>
              <a:t>Ⅳ</a:t>
            </a:r>
            <a:endParaRPr lang="en-US" altLang="zh-CN" b="1">
              <a:latin typeface="宋体" pitchFamily="2" charset="-122"/>
            </a:endParaRPr>
          </a:p>
        </p:txBody>
      </p:sp>
      <p:sp>
        <p:nvSpPr>
          <p:cNvPr id="132170" name="Text Box 74"/>
          <p:cNvSpPr txBox="1">
            <a:spLocks noChangeArrowheads="1"/>
          </p:cNvSpPr>
          <p:nvPr/>
        </p:nvSpPr>
        <p:spPr bwMode="auto">
          <a:xfrm>
            <a:off x="228600" y="1524000"/>
            <a:ext cx="868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G</a:t>
            </a:r>
            <a:r>
              <a:rPr lang="en-US" altLang="zh-CN" sz="1600" b="1">
                <a:latin typeface="宋体" pitchFamily="2" charset="-122"/>
              </a:rPr>
              <a:t>Ⅳ</a:t>
            </a:r>
            <a:r>
              <a:rPr lang="en-US" altLang="zh-CN" b="1"/>
              <a:t>     P</a:t>
            </a:r>
            <a:r>
              <a:rPr lang="en-US" altLang="zh-CN" sz="1600" b="1">
                <a:latin typeface="宋体" pitchFamily="2" charset="-122"/>
              </a:rPr>
              <a:t>Ⅳ        </a:t>
            </a:r>
            <a:r>
              <a:rPr lang="en-US" altLang="zh-CN" b="1"/>
              <a:t> G</a:t>
            </a:r>
            <a:r>
              <a:rPr lang="en-US" altLang="zh-CN" sz="1600" b="1">
                <a:latin typeface="宋体" pitchFamily="2" charset="-122"/>
              </a:rPr>
              <a:t>Ⅲ</a:t>
            </a:r>
            <a:r>
              <a:rPr lang="en-US" altLang="zh-CN" b="1"/>
              <a:t>    P</a:t>
            </a:r>
            <a:r>
              <a:rPr lang="en-US" altLang="zh-CN" sz="1600" b="1">
                <a:latin typeface="宋体" pitchFamily="2" charset="-122"/>
              </a:rPr>
              <a:t>Ⅲ</a:t>
            </a:r>
            <a:r>
              <a:rPr lang="en-US" altLang="zh-CN" b="1"/>
              <a:t>            G</a:t>
            </a:r>
            <a:r>
              <a:rPr lang="en-US" altLang="zh-CN" sz="1600" b="1">
                <a:latin typeface="宋体" pitchFamily="2" charset="-122"/>
              </a:rPr>
              <a:t>Ⅱ  </a:t>
            </a:r>
            <a:r>
              <a:rPr lang="en-US" altLang="zh-CN" b="1"/>
              <a:t>  P</a:t>
            </a:r>
            <a:r>
              <a:rPr lang="en-US" altLang="zh-CN" sz="1600" b="1">
                <a:latin typeface="宋体" pitchFamily="2" charset="-122"/>
              </a:rPr>
              <a:t>Ⅱ          </a:t>
            </a:r>
            <a:r>
              <a:rPr lang="en-US" altLang="zh-CN" b="1"/>
              <a:t>G</a:t>
            </a:r>
            <a:r>
              <a:rPr lang="en-US" altLang="zh-CN" sz="1600" b="1"/>
              <a:t>I</a:t>
            </a:r>
            <a:r>
              <a:rPr lang="en-US" altLang="zh-CN" b="1">
                <a:latin typeface="宋体" pitchFamily="2" charset="-122"/>
              </a:rPr>
              <a:t>  </a:t>
            </a:r>
            <a:r>
              <a:rPr lang="en-US" altLang="zh-CN" b="1"/>
              <a:t>P</a:t>
            </a:r>
            <a:r>
              <a:rPr lang="en-US" altLang="zh-CN" sz="1600" b="1"/>
              <a:t>I</a:t>
            </a:r>
            <a:r>
              <a:rPr lang="en-US" altLang="zh-CN" b="1">
                <a:latin typeface="宋体" pitchFamily="2" charset="-122"/>
              </a:rPr>
              <a:t>                                   </a:t>
            </a:r>
          </a:p>
        </p:txBody>
      </p:sp>
      <p:sp>
        <p:nvSpPr>
          <p:cNvPr id="132171" name="Text Box 75"/>
          <p:cNvSpPr txBox="1">
            <a:spLocks noChangeArrowheads="1"/>
          </p:cNvSpPr>
          <p:nvPr/>
        </p:nvSpPr>
        <p:spPr bwMode="auto">
          <a:xfrm>
            <a:off x="7315200" y="1752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 </a:t>
            </a:r>
            <a:r>
              <a:rPr lang="en-US" altLang="zh-CN" b="1"/>
              <a:t>C</a:t>
            </a:r>
            <a:r>
              <a:rPr lang="en-US" altLang="zh-CN" sz="1600" b="1"/>
              <a:t>3 </a:t>
            </a:r>
            <a:r>
              <a:rPr lang="en-US" altLang="zh-CN" b="1"/>
              <a:t>~ </a:t>
            </a:r>
            <a:r>
              <a:rPr lang="en-US" altLang="zh-CN" sz="1600" b="1"/>
              <a:t>1</a:t>
            </a:r>
          </a:p>
        </p:txBody>
      </p:sp>
      <p:sp>
        <p:nvSpPr>
          <p:cNvPr id="132172" name="Text Box 76"/>
          <p:cNvSpPr txBox="1">
            <a:spLocks noChangeArrowheads="1"/>
          </p:cNvSpPr>
          <p:nvPr/>
        </p:nvSpPr>
        <p:spPr bwMode="auto">
          <a:xfrm>
            <a:off x="1143000" y="1752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</a:t>
            </a:r>
            <a:r>
              <a:rPr lang="en-US" altLang="zh-CN" sz="1600" b="1"/>
              <a:t>15</a:t>
            </a:r>
            <a:r>
              <a:rPr lang="en-US" altLang="zh-CN" b="1"/>
              <a:t> ~ </a:t>
            </a:r>
            <a:r>
              <a:rPr lang="en-US" altLang="zh-CN" sz="1600" b="1"/>
              <a:t>13</a:t>
            </a:r>
            <a:r>
              <a:rPr lang="en-US" altLang="zh-CN" b="1"/>
              <a:t>              C</a:t>
            </a:r>
            <a:r>
              <a:rPr lang="en-US" altLang="zh-CN" sz="1600" b="1"/>
              <a:t>11</a:t>
            </a:r>
            <a:r>
              <a:rPr lang="en-US" altLang="zh-CN" b="1"/>
              <a:t> ~ </a:t>
            </a:r>
            <a:r>
              <a:rPr lang="en-US" altLang="zh-CN" sz="1600" b="1"/>
              <a:t>9</a:t>
            </a:r>
            <a:r>
              <a:rPr lang="en-US" altLang="zh-CN" b="1"/>
              <a:t>                 C</a:t>
            </a:r>
            <a:r>
              <a:rPr lang="en-US" altLang="zh-CN" sz="1600" b="1"/>
              <a:t>7</a:t>
            </a:r>
            <a:r>
              <a:rPr lang="en-US" altLang="zh-CN" b="1"/>
              <a:t> ~ </a:t>
            </a:r>
            <a:r>
              <a:rPr lang="en-US" altLang="zh-CN" sz="1800" b="1"/>
              <a:t>5</a:t>
            </a:r>
            <a:r>
              <a:rPr lang="en-US" altLang="zh-CN" b="1"/>
              <a:t>             </a:t>
            </a:r>
          </a:p>
        </p:txBody>
      </p:sp>
      <p:sp>
        <p:nvSpPr>
          <p:cNvPr id="132173" name="Text Box 77"/>
          <p:cNvSpPr txBox="1">
            <a:spLocks noChangeArrowheads="1"/>
          </p:cNvSpPr>
          <p:nvPr/>
        </p:nvSpPr>
        <p:spPr bwMode="auto">
          <a:xfrm>
            <a:off x="1524000" y="1447800"/>
            <a:ext cx="53324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/>
              <a:t> </a:t>
            </a:r>
            <a:r>
              <a:rPr lang="zh-CN" altLang="en-US" sz="2800" b="1"/>
              <a:t> </a:t>
            </a:r>
            <a:r>
              <a:rPr lang="en-US" altLang="zh-CN" b="1"/>
              <a:t>C</a:t>
            </a:r>
            <a:r>
              <a:rPr lang="en-US" altLang="zh-CN" sz="1600" b="1">
                <a:latin typeface="宋体" pitchFamily="2" charset="-122"/>
              </a:rPr>
              <a:t>Ⅲ</a:t>
            </a:r>
            <a:r>
              <a:rPr lang="en-US" altLang="zh-CN" sz="3600" b="1"/>
              <a:t>               </a:t>
            </a:r>
            <a:r>
              <a:rPr lang="en-US" altLang="zh-CN" b="1"/>
              <a:t>C</a:t>
            </a:r>
            <a:r>
              <a:rPr lang="en-US" altLang="zh-CN" sz="1600" b="1">
                <a:latin typeface="宋体" pitchFamily="2" charset="-122"/>
              </a:rPr>
              <a:t>Ⅱ                 </a:t>
            </a:r>
            <a:r>
              <a:rPr lang="en-US" altLang="zh-CN" b="1"/>
              <a:t>C</a:t>
            </a:r>
            <a:r>
              <a:rPr lang="en-US" altLang="zh-CN" sz="1600" b="1"/>
              <a:t>I</a:t>
            </a:r>
            <a:r>
              <a:rPr lang="en-US" altLang="zh-CN" b="1">
                <a:latin typeface="宋体" pitchFamily="2" charset="-122"/>
              </a:rPr>
              <a:t>  </a:t>
            </a:r>
          </a:p>
        </p:txBody>
      </p:sp>
      <p:sp>
        <p:nvSpPr>
          <p:cNvPr id="132174" name="Text Box 78"/>
          <p:cNvSpPr txBox="1">
            <a:spLocks noChangeArrowheads="1"/>
          </p:cNvSpPr>
          <p:nvPr/>
        </p:nvSpPr>
        <p:spPr bwMode="auto">
          <a:xfrm>
            <a:off x="228600" y="48006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7）进位传递过程</a:t>
            </a:r>
          </a:p>
        </p:txBody>
      </p:sp>
      <p:sp>
        <p:nvSpPr>
          <p:cNvPr id="132175" name="Text Box 79"/>
          <p:cNvSpPr txBox="1">
            <a:spLocks noChangeArrowheads="1"/>
          </p:cNvSpPr>
          <p:nvPr/>
        </p:nvSpPr>
        <p:spPr bwMode="auto">
          <a:xfrm>
            <a:off x="304800" y="55626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A</a:t>
            </a:r>
            <a:r>
              <a:rPr lang="en-US" altLang="zh-CN" sz="2800" b="1">
                <a:solidFill>
                  <a:schemeClr val="tx2"/>
                </a:solidFill>
              </a:rPr>
              <a:t>i</a:t>
            </a:r>
            <a:r>
              <a:rPr lang="en-US" altLang="zh-CN" sz="3200" b="1">
                <a:solidFill>
                  <a:schemeClr val="tx2"/>
                </a:solidFill>
              </a:rPr>
              <a:t>、B</a:t>
            </a:r>
            <a:r>
              <a:rPr lang="en-US" altLang="zh-CN" sz="2800" b="1">
                <a:solidFill>
                  <a:schemeClr val="tx2"/>
                </a:solidFill>
              </a:rPr>
              <a:t>i</a:t>
            </a:r>
            <a:r>
              <a:rPr lang="en-US" altLang="zh-CN" sz="3200" b="1">
                <a:solidFill>
                  <a:schemeClr val="tx2"/>
                </a:solidFill>
              </a:rPr>
              <a:t>、C</a:t>
            </a:r>
            <a:r>
              <a:rPr lang="en-US" altLang="zh-CN" sz="2800" b="1">
                <a:solidFill>
                  <a:schemeClr val="tx2"/>
                </a:solidFill>
              </a:rPr>
              <a:t>0</a:t>
            </a:r>
            <a:endParaRPr lang="en-US" altLang="zh-CN" sz="3200" b="1">
              <a:solidFill>
                <a:schemeClr val="tx2"/>
              </a:solidFill>
            </a:endParaRPr>
          </a:p>
        </p:txBody>
      </p: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457200" y="3962400"/>
            <a:ext cx="8458200" cy="639763"/>
            <a:chOff x="288" y="2496"/>
            <a:chExt cx="5328" cy="403"/>
          </a:xfrm>
        </p:grpSpPr>
        <p:sp>
          <p:nvSpPr>
            <p:cNvPr id="18463" name="Text Box 81"/>
            <p:cNvSpPr txBox="1">
              <a:spLocks noChangeArrowheads="1"/>
            </p:cNvSpPr>
            <p:nvPr/>
          </p:nvSpPr>
          <p:spPr bwMode="auto">
            <a:xfrm>
              <a:off x="2928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r>
                <a:rPr lang="en-US" altLang="zh-CN" sz="2000" b="1">
                  <a:solidFill>
                    <a:schemeClr val="folHlink"/>
                  </a:solidFill>
                </a:rPr>
                <a:t>8</a:t>
              </a:r>
              <a:r>
                <a:rPr lang="en-US" altLang="zh-CN" b="1">
                  <a:solidFill>
                    <a:schemeClr val="folHlink"/>
                  </a:solidFill>
                </a:rPr>
                <a:t>. . . . A</a:t>
              </a:r>
              <a:r>
                <a:rPr lang="en-US" altLang="zh-CN" sz="2000" b="1">
                  <a:solidFill>
                    <a:schemeClr val="folHlink"/>
                  </a:solidFill>
                </a:rPr>
                <a:t>5 </a:t>
              </a:r>
              <a:r>
                <a:rPr lang="en-US" altLang="zh-CN" b="1">
                  <a:solidFill>
                    <a:schemeClr val="folHlink"/>
                  </a:solidFill>
                </a:rPr>
                <a:t>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r>
                <a:rPr lang="en-US" altLang="zh-CN" sz="2000" b="1">
                  <a:solidFill>
                    <a:schemeClr val="folHlink"/>
                  </a:solidFill>
                </a:rPr>
                <a:t>8 </a:t>
              </a:r>
              <a:r>
                <a:rPr lang="en-US" altLang="zh-CN" b="1">
                  <a:solidFill>
                    <a:schemeClr val="folHlink"/>
                  </a:solidFill>
                </a:rPr>
                <a:t>. . . . B</a:t>
              </a:r>
              <a:r>
                <a:rPr lang="en-US" altLang="zh-CN" sz="2000" b="1">
                  <a:solidFill>
                    <a:schemeClr val="folHlink"/>
                  </a:solidFill>
                </a:rPr>
                <a:t>5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18464" name="Text Box 82"/>
            <p:cNvSpPr txBox="1">
              <a:spLocks noChangeArrowheads="1"/>
            </p:cNvSpPr>
            <p:nvPr/>
          </p:nvSpPr>
          <p:spPr bwMode="auto">
            <a:xfrm>
              <a:off x="4224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r>
                <a:rPr lang="en-US" altLang="zh-CN" sz="2000" b="1">
                  <a:solidFill>
                    <a:schemeClr val="folHlink"/>
                  </a:solidFill>
                </a:rPr>
                <a:t>4</a:t>
              </a:r>
              <a:r>
                <a:rPr lang="en-US" altLang="zh-CN" b="1">
                  <a:solidFill>
                    <a:schemeClr val="folHlink"/>
                  </a:solidFill>
                </a:rPr>
                <a:t> . . . . A</a:t>
              </a:r>
              <a:r>
                <a:rPr lang="en-US" altLang="zh-CN" sz="2000" b="1">
                  <a:solidFill>
                    <a:schemeClr val="folHlink"/>
                  </a:solidFill>
                </a:rPr>
                <a:t>1</a:t>
              </a:r>
              <a:r>
                <a:rPr lang="en-US" altLang="zh-CN" b="1">
                  <a:solidFill>
                    <a:schemeClr val="folHlink"/>
                  </a:solidFill>
                </a:rPr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r>
                <a:rPr lang="en-US" altLang="zh-CN" sz="2000" b="1">
                  <a:solidFill>
                    <a:schemeClr val="folHlink"/>
                  </a:solidFill>
                </a:rPr>
                <a:t>4 </a:t>
              </a:r>
              <a:r>
                <a:rPr lang="en-US" altLang="zh-CN" b="1">
                  <a:solidFill>
                    <a:schemeClr val="folHlink"/>
                  </a:solidFill>
                </a:rPr>
                <a:t>. . . . B</a:t>
              </a:r>
              <a:r>
                <a:rPr lang="en-US" altLang="zh-CN" sz="2000" b="1">
                  <a:solidFill>
                    <a:schemeClr val="folHlink"/>
                  </a:solidFill>
                </a:rPr>
                <a:t>1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18465" name="Text Box 83"/>
            <p:cNvSpPr txBox="1">
              <a:spLocks noChangeArrowheads="1"/>
            </p:cNvSpPr>
            <p:nvPr/>
          </p:nvSpPr>
          <p:spPr bwMode="auto">
            <a:xfrm>
              <a:off x="1584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r>
                <a:rPr lang="en-US" altLang="zh-CN" sz="2000" b="1">
                  <a:solidFill>
                    <a:schemeClr val="folHlink"/>
                  </a:solidFill>
                </a:rPr>
                <a:t>12</a:t>
              </a:r>
              <a:r>
                <a:rPr lang="en-US" altLang="zh-CN" b="1">
                  <a:solidFill>
                    <a:schemeClr val="folHlink"/>
                  </a:solidFill>
                </a:rPr>
                <a:t> . . . . A</a:t>
              </a:r>
              <a:r>
                <a:rPr lang="en-US" altLang="zh-CN" sz="2000" b="1">
                  <a:solidFill>
                    <a:schemeClr val="folHlink"/>
                  </a:solidFill>
                </a:rPr>
                <a:t>9</a:t>
              </a:r>
              <a:r>
                <a:rPr lang="en-US" altLang="zh-CN" b="1">
                  <a:solidFill>
                    <a:schemeClr val="folHlink"/>
                  </a:solidFill>
                </a:rPr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r>
                <a:rPr lang="en-US" altLang="zh-CN" sz="2000" b="1">
                  <a:solidFill>
                    <a:schemeClr val="folHlink"/>
                  </a:solidFill>
                </a:rPr>
                <a:t>12 </a:t>
              </a:r>
              <a:r>
                <a:rPr lang="en-US" altLang="zh-CN" b="1">
                  <a:solidFill>
                    <a:schemeClr val="folHlink"/>
                  </a:solidFill>
                </a:rPr>
                <a:t>. . . . B</a:t>
              </a:r>
              <a:r>
                <a:rPr lang="en-US" altLang="zh-CN" sz="2000" b="1">
                  <a:solidFill>
                    <a:schemeClr val="folHlink"/>
                  </a:solidFill>
                </a:rPr>
                <a:t>9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  <p:sp>
          <p:nvSpPr>
            <p:cNvPr id="18466" name="Text Box 84"/>
            <p:cNvSpPr txBox="1">
              <a:spLocks noChangeArrowheads="1"/>
            </p:cNvSpPr>
            <p:nvPr/>
          </p:nvSpPr>
          <p:spPr bwMode="auto">
            <a:xfrm>
              <a:off x="288" y="2496"/>
              <a:ext cx="139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r>
                <a:rPr lang="en-US" altLang="zh-CN" sz="2000" b="1">
                  <a:solidFill>
                    <a:schemeClr val="folHlink"/>
                  </a:solidFill>
                </a:rPr>
                <a:t>16</a:t>
              </a:r>
              <a:r>
                <a:rPr lang="en-US" altLang="zh-CN" b="1">
                  <a:solidFill>
                    <a:schemeClr val="folHlink"/>
                  </a:solidFill>
                </a:rPr>
                <a:t> . . . . A</a:t>
              </a:r>
              <a:r>
                <a:rPr lang="en-US" altLang="zh-CN" sz="2000" b="1">
                  <a:solidFill>
                    <a:schemeClr val="folHlink"/>
                  </a:solidFill>
                </a:rPr>
                <a:t>13</a:t>
              </a:r>
              <a:r>
                <a:rPr lang="en-US" altLang="zh-CN" b="1">
                  <a:solidFill>
                    <a:schemeClr val="folHlink"/>
                  </a:solidFill>
                </a:rPr>
                <a:t>     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</a:rPr>
                <a:t>B</a:t>
              </a:r>
              <a:r>
                <a:rPr lang="en-US" altLang="zh-CN" sz="2000" b="1">
                  <a:solidFill>
                    <a:schemeClr val="folHlink"/>
                  </a:solidFill>
                </a:rPr>
                <a:t>16 </a:t>
              </a:r>
              <a:r>
                <a:rPr lang="en-US" altLang="zh-CN" b="1">
                  <a:solidFill>
                    <a:schemeClr val="folHlink"/>
                  </a:solidFill>
                </a:rPr>
                <a:t>. . . . B</a:t>
              </a:r>
              <a:r>
                <a:rPr lang="en-US" altLang="zh-CN" sz="2000" b="1">
                  <a:solidFill>
                    <a:schemeClr val="folHlink"/>
                  </a:solidFill>
                </a:rPr>
                <a:t>13</a:t>
              </a:r>
              <a:endParaRPr lang="en-US" altLang="zh-CN" b="1">
                <a:solidFill>
                  <a:schemeClr val="folHlink"/>
                </a:solidFill>
              </a:endParaRPr>
            </a:p>
          </p:txBody>
        </p:sp>
      </p:grpSp>
      <p:sp>
        <p:nvSpPr>
          <p:cNvPr id="132181" name="Text Box 85"/>
          <p:cNvSpPr txBox="1">
            <a:spLocks noChangeArrowheads="1"/>
          </p:cNvSpPr>
          <p:nvPr/>
        </p:nvSpPr>
        <p:spPr bwMode="auto">
          <a:xfrm>
            <a:off x="8686800" y="685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Co</a:t>
            </a:r>
          </a:p>
        </p:txBody>
      </p:sp>
      <p:sp>
        <p:nvSpPr>
          <p:cNvPr id="132182" name="Line 86"/>
          <p:cNvSpPr>
            <a:spLocks noChangeShapeType="1"/>
          </p:cNvSpPr>
          <p:nvPr/>
        </p:nvSpPr>
        <p:spPr bwMode="auto">
          <a:xfrm>
            <a:off x="2514600" y="58674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83" name="Text Box 87"/>
          <p:cNvSpPr txBox="1">
            <a:spLocks noChangeArrowheads="1"/>
          </p:cNvSpPr>
          <p:nvPr/>
        </p:nvSpPr>
        <p:spPr bwMode="auto">
          <a:xfrm>
            <a:off x="3124200" y="5638800"/>
            <a:ext cx="5486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G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Ⅳ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</a:rPr>
              <a:t>P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Ⅳ</a:t>
            </a:r>
            <a:r>
              <a:rPr lang="en-US" altLang="zh-CN" sz="3200" b="1">
                <a:solidFill>
                  <a:schemeClr val="tx2"/>
                </a:solidFill>
              </a:rPr>
              <a:t>…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.</a:t>
            </a:r>
            <a:r>
              <a:rPr lang="en-US" altLang="zh-CN" sz="3200" b="1">
                <a:solidFill>
                  <a:schemeClr val="tx2"/>
                </a:solidFill>
              </a:rPr>
              <a:t>G</a:t>
            </a:r>
            <a:r>
              <a:rPr lang="en-US" altLang="zh-CN" b="1">
                <a:solidFill>
                  <a:schemeClr val="tx2"/>
                </a:solidFill>
              </a:rPr>
              <a:t>I</a:t>
            </a:r>
            <a:r>
              <a:rPr lang="en-US" altLang="zh-CN" sz="3200" b="1">
                <a:solidFill>
                  <a:schemeClr val="tx2"/>
                </a:solidFill>
              </a:rPr>
              <a:t>、P</a:t>
            </a:r>
            <a:r>
              <a:rPr lang="en-US" altLang="zh-CN" b="1">
                <a:solidFill>
                  <a:schemeClr val="tx2"/>
                </a:solidFill>
              </a:rPr>
              <a:t>I、</a:t>
            </a:r>
            <a:endParaRPr lang="en-US" altLang="zh-CN" sz="3200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32184" name="Text Box 88"/>
          <p:cNvSpPr txBox="1">
            <a:spLocks noChangeArrowheads="1"/>
          </p:cNvSpPr>
          <p:nvPr/>
        </p:nvSpPr>
        <p:spPr bwMode="auto">
          <a:xfrm>
            <a:off x="228600" y="1524000"/>
            <a:ext cx="86868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G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Ⅳ</a:t>
            </a:r>
            <a:r>
              <a:rPr lang="en-US" altLang="zh-CN" b="1">
                <a:solidFill>
                  <a:schemeClr val="tx2"/>
                </a:solidFill>
              </a:rPr>
              <a:t>     P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Ⅳ        </a:t>
            </a:r>
            <a:r>
              <a:rPr lang="en-US" altLang="zh-CN" b="1">
                <a:solidFill>
                  <a:schemeClr val="tx2"/>
                </a:solidFill>
              </a:rPr>
              <a:t> G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Ⅲ</a:t>
            </a:r>
            <a:r>
              <a:rPr lang="en-US" altLang="zh-CN" b="1">
                <a:solidFill>
                  <a:schemeClr val="tx2"/>
                </a:solidFill>
              </a:rPr>
              <a:t>    P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Ⅲ</a:t>
            </a:r>
            <a:r>
              <a:rPr lang="en-US" altLang="zh-CN" b="1">
                <a:solidFill>
                  <a:schemeClr val="tx2"/>
                </a:solidFill>
              </a:rPr>
              <a:t>            G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Ⅱ  </a:t>
            </a:r>
            <a:r>
              <a:rPr lang="en-US" altLang="zh-CN" b="1">
                <a:solidFill>
                  <a:schemeClr val="tx2"/>
                </a:solidFill>
              </a:rPr>
              <a:t>  P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Ⅱ          </a:t>
            </a:r>
            <a:r>
              <a:rPr lang="en-US" altLang="zh-CN" b="1">
                <a:solidFill>
                  <a:schemeClr val="tx2"/>
                </a:solidFill>
              </a:rPr>
              <a:t>G</a:t>
            </a:r>
            <a:r>
              <a:rPr lang="en-US" altLang="zh-CN" sz="1600" b="1">
                <a:solidFill>
                  <a:schemeClr val="tx2"/>
                </a:solidFill>
              </a:rPr>
              <a:t>I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  </a:t>
            </a:r>
            <a:r>
              <a:rPr lang="en-US" altLang="zh-CN" b="1">
                <a:solidFill>
                  <a:schemeClr val="tx2"/>
                </a:solidFill>
              </a:rPr>
              <a:t>P</a:t>
            </a:r>
            <a:r>
              <a:rPr lang="en-US" altLang="zh-CN" sz="1600" b="1">
                <a:solidFill>
                  <a:schemeClr val="tx2"/>
                </a:solidFill>
              </a:rPr>
              <a:t>I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                                   </a:t>
            </a:r>
          </a:p>
        </p:txBody>
      </p:sp>
      <p:sp>
        <p:nvSpPr>
          <p:cNvPr id="132185" name="Text Box 89"/>
          <p:cNvSpPr txBox="1">
            <a:spLocks noChangeArrowheads="1"/>
          </p:cNvSpPr>
          <p:nvPr/>
        </p:nvSpPr>
        <p:spPr bwMode="auto">
          <a:xfrm>
            <a:off x="7315200" y="1752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</a:rPr>
              <a:t>3 </a:t>
            </a:r>
            <a:r>
              <a:rPr lang="en-US" altLang="zh-CN" b="1">
                <a:solidFill>
                  <a:schemeClr val="tx2"/>
                </a:solidFill>
              </a:rPr>
              <a:t>~ </a:t>
            </a:r>
            <a:r>
              <a:rPr lang="en-US" altLang="zh-CN" sz="16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32186" name="Line 90"/>
          <p:cNvSpPr>
            <a:spLocks noChangeShapeType="1"/>
          </p:cNvSpPr>
          <p:nvPr/>
        </p:nvSpPr>
        <p:spPr bwMode="auto">
          <a:xfrm>
            <a:off x="119063" y="640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87" name="Rectangle 91"/>
          <p:cNvSpPr>
            <a:spLocks noChangeArrowheads="1"/>
          </p:cNvSpPr>
          <p:nvPr/>
        </p:nvSpPr>
        <p:spPr bwMode="auto">
          <a:xfrm>
            <a:off x="0" y="685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C</a:t>
            </a:r>
            <a:r>
              <a:rPr lang="en-US" altLang="zh-CN" sz="1600" b="1">
                <a:solidFill>
                  <a:schemeClr val="accent1"/>
                </a:solidFill>
                <a:latin typeface="宋体" pitchFamily="2" charset="-122"/>
              </a:rPr>
              <a:t>Ⅳ</a:t>
            </a:r>
            <a:endParaRPr lang="en-US" altLang="zh-CN" b="1">
              <a:solidFill>
                <a:schemeClr val="accent1"/>
              </a:solidFill>
              <a:latin typeface="宋体" pitchFamily="2" charset="-122"/>
            </a:endParaRPr>
          </a:p>
        </p:txBody>
      </p:sp>
      <p:sp>
        <p:nvSpPr>
          <p:cNvPr id="132188" name="Text Box 92"/>
          <p:cNvSpPr txBox="1">
            <a:spLocks noChangeArrowheads="1"/>
          </p:cNvSpPr>
          <p:nvPr/>
        </p:nvSpPr>
        <p:spPr bwMode="auto">
          <a:xfrm>
            <a:off x="1524000" y="1447800"/>
            <a:ext cx="53324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</a:rPr>
              <a:t> </a:t>
            </a:r>
            <a:r>
              <a:rPr lang="zh-CN" altLang="en-US" sz="2800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Ⅲ</a:t>
            </a:r>
            <a:r>
              <a:rPr lang="en-US" altLang="zh-CN" sz="3600" b="1">
                <a:solidFill>
                  <a:schemeClr val="tx2"/>
                </a:solidFill>
              </a:rPr>
              <a:t>               </a:t>
            </a: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  <a:latin typeface="宋体" pitchFamily="2" charset="-122"/>
              </a:rPr>
              <a:t>Ⅱ                 </a:t>
            </a: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</a:rPr>
              <a:t>I</a:t>
            </a:r>
            <a:r>
              <a:rPr lang="en-US" altLang="zh-CN" b="1">
                <a:solidFill>
                  <a:schemeClr val="tx2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132189" name="Text Box 93"/>
          <p:cNvSpPr txBox="1">
            <a:spLocks noChangeArrowheads="1"/>
          </p:cNvSpPr>
          <p:nvPr/>
        </p:nvSpPr>
        <p:spPr bwMode="auto">
          <a:xfrm>
            <a:off x="533400" y="6248400"/>
            <a:ext cx="3505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Ⅳ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Ⅲ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000" b="1">
                <a:solidFill>
                  <a:schemeClr val="tx2"/>
                </a:solidFill>
                <a:latin typeface="宋体" pitchFamily="2" charset="-122"/>
              </a:rPr>
              <a:t>Ⅱ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b="1">
                <a:solidFill>
                  <a:schemeClr val="tx2"/>
                </a:solidFill>
              </a:rPr>
              <a:t>I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132190" name="Line 94"/>
          <p:cNvSpPr>
            <a:spLocks noChangeShapeType="1"/>
          </p:cNvSpPr>
          <p:nvPr/>
        </p:nvSpPr>
        <p:spPr bwMode="auto">
          <a:xfrm>
            <a:off x="3962400" y="6429375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91" name="Text Box 95"/>
          <p:cNvSpPr txBox="1">
            <a:spLocks noChangeArrowheads="1"/>
          </p:cNvSpPr>
          <p:nvPr/>
        </p:nvSpPr>
        <p:spPr bwMode="auto">
          <a:xfrm>
            <a:off x="1143000" y="17526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C</a:t>
            </a:r>
            <a:r>
              <a:rPr lang="en-US" altLang="zh-CN" sz="1600" b="1">
                <a:solidFill>
                  <a:schemeClr val="tx2"/>
                </a:solidFill>
              </a:rPr>
              <a:t>15</a:t>
            </a:r>
            <a:r>
              <a:rPr lang="en-US" altLang="zh-CN" b="1">
                <a:solidFill>
                  <a:schemeClr val="tx2"/>
                </a:solidFill>
              </a:rPr>
              <a:t> ~ </a:t>
            </a:r>
            <a:r>
              <a:rPr lang="en-US" altLang="zh-CN" sz="1600" b="1">
                <a:solidFill>
                  <a:schemeClr val="tx2"/>
                </a:solidFill>
              </a:rPr>
              <a:t>13</a:t>
            </a:r>
            <a:r>
              <a:rPr lang="en-US" altLang="zh-CN" b="1">
                <a:solidFill>
                  <a:schemeClr val="tx2"/>
                </a:solidFill>
              </a:rPr>
              <a:t>              C</a:t>
            </a:r>
            <a:r>
              <a:rPr lang="en-US" altLang="zh-CN" sz="1600" b="1">
                <a:solidFill>
                  <a:schemeClr val="tx2"/>
                </a:solidFill>
              </a:rPr>
              <a:t>11</a:t>
            </a:r>
            <a:r>
              <a:rPr lang="en-US" altLang="zh-CN" b="1">
                <a:solidFill>
                  <a:schemeClr val="tx2"/>
                </a:solidFill>
              </a:rPr>
              <a:t> ~ </a:t>
            </a:r>
            <a:r>
              <a:rPr lang="en-US" altLang="zh-CN" sz="1600" b="1">
                <a:solidFill>
                  <a:schemeClr val="tx2"/>
                </a:solidFill>
              </a:rPr>
              <a:t>9</a:t>
            </a:r>
            <a:r>
              <a:rPr lang="en-US" altLang="zh-CN" b="1">
                <a:solidFill>
                  <a:schemeClr val="tx2"/>
                </a:solidFill>
              </a:rPr>
              <a:t>                 C</a:t>
            </a:r>
            <a:r>
              <a:rPr lang="en-US" altLang="zh-CN" sz="1600" b="1">
                <a:solidFill>
                  <a:schemeClr val="tx2"/>
                </a:solidFill>
              </a:rPr>
              <a:t>7</a:t>
            </a:r>
            <a:r>
              <a:rPr lang="en-US" altLang="zh-CN" b="1">
                <a:solidFill>
                  <a:schemeClr val="tx2"/>
                </a:solidFill>
              </a:rPr>
              <a:t> ~ </a:t>
            </a:r>
            <a:r>
              <a:rPr lang="en-US" altLang="zh-CN" sz="1800" b="1">
                <a:solidFill>
                  <a:schemeClr val="tx2"/>
                </a:solidFill>
              </a:rPr>
              <a:t>5</a:t>
            </a:r>
            <a:r>
              <a:rPr lang="en-US" altLang="zh-CN" b="1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132192" name="Text Box 96"/>
          <p:cNvSpPr txBox="1">
            <a:spLocks noChangeArrowheads="1"/>
          </p:cNvSpPr>
          <p:nvPr/>
        </p:nvSpPr>
        <p:spPr bwMode="auto">
          <a:xfrm>
            <a:off x="4572000" y="6096000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800" b="1">
                <a:solidFill>
                  <a:schemeClr val="tx2"/>
                </a:solidFill>
              </a:rPr>
              <a:t>15 ~ 13、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800" b="1">
                <a:solidFill>
                  <a:schemeClr val="tx2"/>
                </a:solidFill>
              </a:rPr>
              <a:t>11 ~ 9、</a:t>
            </a: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800" b="1">
                <a:solidFill>
                  <a:schemeClr val="tx2"/>
                </a:solidFill>
              </a:rPr>
              <a:t>7 ~ 5             </a:t>
            </a:r>
          </a:p>
        </p:txBody>
      </p:sp>
      <p:sp>
        <p:nvSpPr>
          <p:cNvPr id="132193" name="Text Box 97"/>
          <p:cNvSpPr txBox="1">
            <a:spLocks noChangeArrowheads="1"/>
          </p:cNvSpPr>
          <p:nvPr/>
        </p:nvSpPr>
        <p:spPr bwMode="auto">
          <a:xfrm>
            <a:off x="6705600" y="55626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C</a:t>
            </a:r>
            <a:r>
              <a:rPr lang="en-US" altLang="zh-CN" sz="2800" b="1">
                <a:solidFill>
                  <a:schemeClr val="tx2"/>
                </a:solidFill>
              </a:rPr>
              <a:t>3 ~ 1</a:t>
            </a:r>
          </a:p>
        </p:txBody>
      </p:sp>
      <p:sp>
        <p:nvSpPr>
          <p:cNvPr id="132194" name="Line 98"/>
          <p:cNvSpPr>
            <a:spLocks noChangeShapeType="1"/>
          </p:cNvSpPr>
          <p:nvPr/>
        </p:nvSpPr>
        <p:spPr bwMode="auto">
          <a:xfrm>
            <a:off x="8005763" y="588168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95" name="Text Box 99"/>
          <p:cNvSpPr txBox="1">
            <a:spLocks noChangeArrowheads="1"/>
          </p:cNvSpPr>
          <p:nvPr/>
        </p:nvSpPr>
        <p:spPr bwMode="auto">
          <a:xfrm>
            <a:off x="2395538" y="54102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第1步</a:t>
            </a:r>
          </a:p>
        </p:txBody>
      </p:sp>
      <p:sp>
        <p:nvSpPr>
          <p:cNvPr id="132196" name="Text Box 100"/>
          <p:cNvSpPr txBox="1">
            <a:spLocks noChangeArrowheads="1"/>
          </p:cNvSpPr>
          <p:nvPr/>
        </p:nvSpPr>
        <p:spPr bwMode="auto">
          <a:xfrm>
            <a:off x="8001000" y="54102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第2步</a:t>
            </a:r>
          </a:p>
        </p:txBody>
      </p:sp>
      <p:sp>
        <p:nvSpPr>
          <p:cNvPr id="132197" name="Text Box 101"/>
          <p:cNvSpPr txBox="1">
            <a:spLocks noChangeArrowheads="1"/>
          </p:cNvSpPr>
          <p:nvPr/>
        </p:nvSpPr>
        <p:spPr bwMode="auto">
          <a:xfrm>
            <a:off x="3762375" y="5976938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第3步</a:t>
            </a:r>
          </a:p>
        </p:txBody>
      </p:sp>
    </p:spTree>
    <p:extLst>
      <p:ext uri="{BB962C8B-B14F-4D97-AF65-F5344CB8AC3E}">
        <p14:creationId xmlns:p14="http://schemas.microsoft.com/office/powerpoint/2010/main" val="38371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2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3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32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2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2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2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2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2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2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2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32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 autoUpdateAnimBg="0"/>
      <p:bldP spid="132168" grpId="0" build="p" autoUpdateAnimBg="0" advAuto="0"/>
      <p:bldP spid="132169" grpId="0" build="p" autoUpdateAnimBg="0"/>
      <p:bldP spid="132170" grpId="0" build="p" autoUpdateAnimBg="0"/>
      <p:bldP spid="132171" grpId="0" build="p" autoUpdateAnimBg="0" advAuto="0"/>
      <p:bldP spid="132172" grpId="0" build="p" autoUpdateAnimBg="0"/>
      <p:bldP spid="132173" grpId="0" build="p" autoUpdateAnimBg="0" advAuto="0"/>
      <p:bldP spid="132174" grpId="0" build="p" autoUpdateAnimBg="0"/>
      <p:bldP spid="132175" grpId="0" build="p" autoUpdateAnimBg="0"/>
      <p:bldP spid="132181" grpId="0" build="p" autoUpdateAnimBg="0" advAuto="0"/>
      <p:bldP spid="132182" grpId="0" animBg="1"/>
      <p:bldP spid="132183" grpId="0" build="p" autoUpdateAnimBg="0" advAuto="0"/>
      <p:bldP spid="132184" grpId="0" build="p" autoUpdateAnimBg="0" advAuto="1000"/>
      <p:bldP spid="132185" grpId="0" build="p" autoUpdateAnimBg="0" advAuto="0"/>
      <p:bldP spid="132186" grpId="0" animBg="1"/>
      <p:bldP spid="132187" grpId="0" build="p" autoUpdateAnimBg="0" advAuto="1000"/>
      <p:bldP spid="132188" grpId="0" build="p" autoUpdateAnimBg="0" advAuto="0"/>
      <p:bldP spid="132189" grpId="0" build="p" autoUpdateAnimBg="0" advAuto="0"/>
      <p:bldP spid="132190" grpId="0" animBg="1"/>
      <p:bldP spid="132191" grpId="0" build="p" autoUpdateAnimBg="0" advAuto="1000"/>
      <p:bldP spid="132192" grpId="0" build="p" autoUpdateAnimBg="0" advAuto="0"/>
      <p:bldP spid="132193" grpId="0" build="p" autoUpdateAnimBg="0" advAuto="0"/>
      <p:bldP spid="132194" grpId="0" animBg="1"/>
      <p:bldP spid="132195" grpId="0" autoUpdateAnimBg="0"/>
      <p:bldP spid="132196" grpId="0" autoUpdateAnimBg="0"/>
      <p:bldP spid="132197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0" y="2286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.3 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部件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5400" y="1995488"/>
            <a:ext cx="6477000" cy="3810000"/>
            <a:chOff x="816" y="672"/>
            <a:chExt cx="4080" cy="2400"/>
          </a:xfrm>
        </p:grpSpPr>
        <p:sp>
          <p:nvSpPr>
            <p:cNvPr id="19461" name="Text Box 4"/>
            <p:cNvSpPr txBox="1">
              <a:spLocks noChangeArrowheads="1"/>
            </p:cNvSpPr>
            <p:nvPr/>
          </p:nvSpPr>
          <p:spPr bwMode="auto">
            <a:xfrm>
              <a:off x="2064" y="912"/>
              <a:ext cx="1440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/>
                <a:t>  加法器</a:t>
              </a:r>
            </a:p>
          </p:txBody>
        </p:sp>
        <p:sp>
          <p:nvSpPr>
            <p:cNvPr id="19462" name="Text Box 5"/>
            <p:cNvSpPr txBox="1">
              <a:spLocks noChangeArrowheads="1"/>
            </p:cNvSpPr>
            <p:nvPr/>
          </p:nvSpPr>
          <p:spPr bwMode="auto">
            <a:xfrm>
              <a:off x="1200" y="1632"/>
              <a:ext cx="1440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/>
                <a:t>  选择器</a:t>
              </a:r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3024" y="1632"/>
              <a:ext cx="1440" cy="3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/>
                <a:t>  选择器</a:t>
              </a:r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 flipV="1">
              <a:off x="2352" y="129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 flipV="1">
              <a:off x="3264" y="129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 flipV="1">
              <a:off x="1488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 flipV="1">
              <a:off x="2256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 flipV="1">
              <a:off x="3312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 flipV="1">
              <a:off x="4128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837" y="2518"/>
              <a:ext cx="131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ea typeface="黑体" pitchFamily="49" charset="-122"/>
                </a:rPr>
                <a:t>控制信号</a:t>
              </a: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2789" y="2518"/>
              <a:ext cx="126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ea typeface="黑体" pitchFamily="49" charset="-122"/>
                </a:rPr>
                <a:t>控制信号</a:t>
              </a: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1872" y="2304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操作数</a:t>
              </a: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3792" y="2304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3200" b="1">
                  <a:ea typeface="黑体" pitchFamily="49" charset="-122"/>
                </a:rPr>
                <a:t>操作数</a:t>
              </a: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960" y="1248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ea typeface="黑体" pitchFamily="49" charset="-122"/>
                </a:rPr>
                <a:t>输入组合</a:t>
              </a:r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3456" y="1248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ea typeface="黑体" pitchFamily="49" charset="-122"/>
                </a:rPr>
                <a:t>输入组合</a:t>
              </a:r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816" y="672"/>
              <a:ext cx="40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>
              <a:off x="816" y="3072"/>
              <a:ext cx="40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4896" y="672"/>
              <a:ext cx="0" cy="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>
              <a:off x="816" y="672"/>
              <a:ext cx="0" cy="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215" name="Text Box 23"/>
          <p:cNvSpPr txBox="1">
            <a:spLocks noChangeArrowheads="1"/>
          </p:cNvSpPr>
          <p:nvPr/>
        </p:nvSpPr>
        <p:spPr bwMode="auto">
          <a:xfrm>
            <a:off x="4038600" y="1058863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017840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269875" y="228600"/>
            <a:ext cx="883920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/>
              <a:t>以</a:t>
            </a:r>
            <a:r>
              <a:rPr lang="en-US" altLang="zh-CN" sz="4000" b="1"/>
              <a:t>SN74181</a:t>
            </a:r>
            <a:r>
              <a:rPr lang="zh-CN" altLang="en-US" sz="4000" b="1"/>
              <a:t>芯片（4位片</a:t>
            </a:r>
            <a:r>
              <a:rPr lang="en-US" altLang="zh-CN" sz="4000" b="1"/>
              <a:t>ALU）</a:t>
            </a:r>
            <a:r>
              <a:rPr lang="zh-CN" altLang="en-US" sz="4000" b="1"/>
              <a:t>为例。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</a:rPr>
              <a:t>1. </a:t>
            </a:r>
            <a:r>
              <a:rPr lang="en-US" altLang="zh-CN" sz="4000" b="1">
                <a:solidFill>
                  <a:schemeClr val="tx2"/>
                </a:solidFill>
              </a:rPr>
              <a:t>ALU</a:t>
            </a:r>
            <a:r>
              <a:rPr lang="zh-CN" altLang="en-US" sz="4000" b="1">
                <a:solidFill>
                  <a:schemeClr val="tx2"/>
                </a:solidFill>
              </a:rPr>
              <a:t>的组成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（1）一位逻辑                   </a:t>
            </a:r>
          </a:p>
        </p:txBody>
      </p:sp>
      <p:sp>
        <p:nvSpPr>
          <p:cNvPr id="138244" name="AutoShape 4"/>
          <p:cNvSpPr>
            <a:spLocks/>
          </p:cNvSpPr>
          <p:nvPr/>
        </p:nvSpPr>
        <p:spPr bwMode="auto">
          <a:xfrm>
            <a:off x="684213" y="2890838"/>
            <a:ext cx="247650" cy="1752600"/>
          </a:xfrm>
          <a:prstGeom prst="leftBrace">
            <a:avLst>
              <a:gd name="adj1" fmla="val 58974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084263" y="2814638"/>
            <a:ext cx="7664450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1位加法器（</a:t>
            </a:r>
            <a:r>
              <a:rPr lang="zh-CN" altLang="en-US" sz="3200" b="1">
                <a:solidFill>
                  <a:schemeClr val="folHlink"/>
                </a:solidFill>
              </a:rPr>
              <a:t>求和、进位</a:t>
            </a:r>
            <a:r>
              <a:rPr lang="zh-CN" altLang="en-US" sz="4000" b="1"/>
              <a:t>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1位输入选择器（</a:t>
            </a:r>
            <a:r>
              <a:rPr lang="zh-CN" altLang="en-US" sz="2800" b="1">
                <a:solidFill>
                  <a:schemeClr val="folHlink"/>
                </a:solidFill>
              </a:rPr>
              <a:t>1对与或非门</a:t>
            </a:r>
            <a:r>
              <a:rPr lang="zh-CN" altLang="en-US" sz="4000" b="1"/>
              <a:t> ）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1个公共控制门（</a:t>
            </a:r>
            <a:r>
              <a:rPr lang="zh-CN" altLang="en-US" sz="2800" b="1">
                <a:solidFill>
                  <a:schemeClr val="folHlink"/>
                </a:solidFill>
              </a:rPr>
              <a:t>算术或逻辑运算</a:t>
            </a:r>
            <a:r>
              <a:rPr lang="zh-CN" altLang="en-US" sz="4000" b="1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2701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04800" y="457200"/>
            <a:ext cx="8839200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 typeface="Wingdings" pitchFamily="2" charset="2"/>
              <a:buChar char="v"/>
            </a:pPr>
            <a:r>
              <a:rPr kumimoji="0" lang="zh-CN" altLang="en-US" sz="3200" b="1">
                <a:solidFill>
                  <a:schemeClr val="tx2"/>
                </a:solidFill>
              </a:rPr>
              <a:t> 编程设定位</a:t>
            </a:r>
          </a:p>
          <a:p>
            <a:pPr eaLnBrk="0" hangingPunct="0">
              <a:spcBef>
                <a:spcPct val="20000"/>
              </a:spcBef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FDFBFB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kumimoji="0" lang="en-US" altLang="zh-CN" sz="2800" b="1">
                <a:solidFill>
                  <a:srgbClr val="FDFBFB"/>
                </a:solidFill>
                <a:latin typeface="宋体" pitchFamily="2" charset="-122"/>
              </a:rPr>
              <a:t>PSW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中某些位或字段由</a:t>
            </a:r>
            <a:r>
              <a:rPr kumimoji="0" lang="en-US" altLang="zh-CN" sz="2800" b="1">
                <a:solidFill>
                  <a:srgbClr val="FDFBFB"/>
                </a:solidFill>
                <a:latin typeface="宋体" pitchFamily="2" charset="-122"/>
              </a:rPr>
              <a:t>CPU</a:t>
            </a:r>
            <a:r>
              <a:rPr kumimoji="0" lang="zh-CN" altLang="en-US" sz="2800" b="1">
                <a:solidFill>
                  <a:srgbClr val="FDFBFB"/>
                </a:solidFill>
                <a:latin typeface="宋体" pitchFamily="2" charset="-122"/>
              </a:rPr>
              <a:t>编程设定，以决定程序的调试、对中断的响应、程序的工作方式等。</a:t>
            </a:r>
          </a:p>
        </p:txBody>
      </p:sp>
      <p:grpSp>
        <p:nvGrpSpPr>
          <p:cNvPr id="11268" name="Group 7"/>
          <p:cNvGrpSpPr>
            <a:grpSpLocks/>
          </p:cNvGrpSpPr>
          <p:nvPr/>
        </p:nvGrpSpPr>
        <p:grpSpPr bwMode="auto">
          <a:xfrm>
            <a:off x="762000" y="2362200"/>
            <a:ext cx="6096000" cy="914400"/>
            <a:chOff x="672" y="2400"/>
            <a:chExt cx="3840" cy="576"/>
          </a:xfrm>
        </p:grpSpPr>
        <p:sp>
          <p:nvSpPr>
            <p:cNvPr id="11270" name="Rectangle 3"/>
            <p:cNvSpPr>
              <a:spLocks noChangeArrowheads="1"/>
            </p:cNvSpPr>
            <p:nvPr/>
          </p:nvSpPr>
          <p:spPr bwMode="auto">
            <a:xfrm>
              <a:off x="67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跟踪位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chemeClr val="folHlink"/>
                  </a:solidFill>
                </a:rPr>
                <a:t>T</a:t>
              </a:r>
            </a:p>
          </p:txBody>
        </p:sp>
        <p:sp>
          <p:nvSpPr>
            <p:cNvPr id="11271" name="Rectangle 4"/>
            <p:cNvSpPr>
              <a:spLocks noChangeArrowheads="1"/>
            </p:cNvSpPr>
            <p:nvPr/>
          </p:nvSpPr>
          <p:spPr bwMode="auto">
            <a:xfrm>
              <a:off x="163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允许中断</a:t>
              </a:r>
            </a:p>
            <a:p>
              <a:pPr algn="ctr" eaLnBrk="0" hangingPunct="0"/>
              <a:r>
                <a:rPr kumimoji="0" lang="en-US" altLang="zh-CN" sz="2800" b="1">
                  <a:solidFill>
                    <a:schemeClr val="folHlink"/>
                  </a:solidFill>
                </a:rPr>
                <a:t>I</a:t>
              </a:r>
            </a:p>
          </p:txBody>
        </p:sp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259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程序优</a:t>
              </a:r>
            </a:p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先级段</a:t>
              </a:r>
              <a:endParaRPr kumimoji="0" lang="en-US" altLang="zh-CN" sz="2800" b="1">
                <a:solidFill>
                  <a:schemeClr val="folHlink"/>
                </a:solidFill>
              </a:endParaRPr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3552" y="2400"/>
              <a:ext cx="960" cy="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工作方</a:t>
              </a:r>
            </a:p>
            <a:p>
              <a:pPr algn="ctr" eaLnBrk="0" hangingPunct="0"/>
              <a:r>
                <a:rPr kumimoji="0" lang="zh-CN" altLang="en-US" sz="2800" b="1">
                  <a:solidFill>
                    <a:schemeClr val="folHlink"/>
                  </a:solidFill>
                </a:rPr>
                <a:t>式字段</a:t>
              </a:r>
              <a:endParaRPr kumimoji="0" lang="en-US" altLang="zh-CN" sz="2800" b="1">
                <a:solidFill>
                  <a:schemeClr val="folHlink"/>
                </a:solidFill>
              </a:endParaRPr>
            </a:p>
          </p:txBody>
        </p:sp>
      </p:grp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381000" y="43434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3200" b="1">
                <a:solidFill>
                  <a:schemeClr val="tx2"/>
                </a:solidFill>
              </a:rPr>
              <a:t>注意：</a:t>
            </a:r>
            <a:r>
              <a:rPr kumimoji="0" lang="en-US" altLang="zh-CN" sz="3200" b="1"/>
              <a:t>IR,PC,PSW</a:t>
            </a:r>
            <a:r>
              <a:rPr kumimoji="0" lang="zh-CN" altLang="en-US" sz="3200" b="1"/>
              <a:t>等寄存器属于控制部件，用来存放控制信息。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90550" y="42863"/>
            <a:ext cx="8229600" cy="6858000"/>
            <a:chOff x="480" y="27"/>
            <a:chExt cx="5184" cy="4320"/>
          </a:xfrm>
        </p:grpSpPr>
        <p:sp>
          <p:nvSpPr>
            <p:cNvPr id="21507" name="Text Box 31"/>
            <p:cNvSpPr txBox="1">
              <a:spLocks noChangeArrowheads="1"/>
            </p:cNvSpPr>
            <p:nvPr/>
          </p:nvSpPr>
          <p:spPr bwMode="auto">
            <a:xfrm>
              <a:off x="4560" y="3955"/>
              <a:ext cx="10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M</a:t>
              </a:r>
              <a:r>
                <a:rPr lang="en-US" altLang="zh-CN" sz="3200" b="1"/>
                <a:t>   </a:t>
              </a:r>
              <a:r>
                <a:rPr lang="en-US" altLang="zh-CN" sz="3200" b="1">
                  <a:solidFill>
                    <a:schemeClr val="folHlink"/>
                  </a:solidFill>
                </a:rPr>
                <a:t>Ci-1</a:t>
              </a:r>
            </a:p>
          </p:txBody>
        </p:sp>
        <p:sp>
          <p:nvSpPr>
            <p:cNvPr id="21508" name="Rectangle 3"/>
            <p:cNvSpPr>
              <a:spLocks noChangeArrowheads="1"/>
            </p:cNvSpPr>
            <p:nvPr/>
          </p:nvSpPr>
          <p:spPr bwMode="auto">
            <a:xfrm>
              <a:off x="1824" y="1774"/>
              <a:ext cx="912" cy="38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>
              <a:off x="2256" y="139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2064" y="2167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 flipH="1">
              <a:off x="2496" y="215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Rectangle 95"/>
            <p:cNvSpPr>
              <a:spLocks noChangeArrowheads="1"/>
            </p:cNvSpPr>
            <p:nvPr/>
          </p:nvSpPr>
          <p:spPr bwMode="auto">
            <a:xfrm>
              <a:off x="1980" y="1590"/>
              <a:ext cx="56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7000">
                  <a:solidFill>
                    <a:schemeClr val="tx2"/>
                  </a:solidFill>
                  <a:latin typeface="宋体" pitchFamily="2" charset="-122"/>
                </a:rPr>
                <a:t>⊕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528" y="1486"/>
              <a:ext cx="4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528" y="1659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1296" y="2254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880" y="2542"/>
              <a:ext cx="1296" cy="52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>
              <a:off x="2880" y="2830"/>
              <a:ext cx="129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3360" y="26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14"/>
            <p:cNvSpPr>
              <a:spLocks noChangeShapeType="1"/>
            </p:cNvSpPr>
            <p:nvPr/>
          </p:nvSpPr>
          <p:spPr bwMode="auto">
            <a:xfrm>
              <a:off x="3504" y="2590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 flipH="1">
              <a:off x="3264" y="283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>
              <a:off x="3696" y="283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Oval 17"/>
            <p:cNvSpPr>
              <a:spLocks noChangeArrowheads="1"/>
            </p:cNvSpPr>
            <p:nvPr/>
          </p:nvSpPr>
          <p:spPr bwMode="auto">
            <a:xfrm>
              <a:off x="3456" y="244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3504" y="22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9"/>
            <p:cNvSpPr>
              <a:spLocks noChangeShapeType="1"/>
            </p:cNvSpPr>
            <p:nvPr/>
          </p:nvSpPr>
          <p:spPr bwMode="auto">
            <a:xfrm>
              <a:off x="3168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20"/>
            <p:cNvSpPr>
              <a:spLocks noChangeShapeType="1"/>
            </p:cNvSpPr>
            <p:nvPr/>
          </p:nvSpPr>
          <p:spPr bwMode="auto">
            <a:xfrm>
              <a:off x="3360" y="307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1"/>
            <p:cNvSpPr>
              <a:spLocks noChangeShapeType="1"/>
            </p:cNvSpPr>
            <p:nvPr/>
          </p:nvSpPr>
          <p:spPr bwMode="auto">
            <a:xfrm>
              <a:off x="3600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22"/>
            <p:cNvSpPr>
              <a:spLocks noChangeShapeType="1"/>
            </p:cNvSpPr>
            <p:nvPr/>
          </p:nvSpPr>
          <p:spPr bwMode="auto">
            <a:xfrm>
              <a:off x="3936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3"/>
            <p:cNvSpPr>
              <a:spLocks noChangeShapeType="1"/>
            </p:cNvSpPr>
            <p:nvPr/>
          </p:nvSpPr>
          <p:spPr bwMode="auto">
            <a:xfrm>
              <a:off x="2976" y="30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Oval 24"/>
            <p:cNvSpPr>
              <a:spLocks noChangeArrowheads="1"/>
            </p:cNvSpPr>
            <p:nvPr/>
          </p:nvSpPr>
          <p:spPr bwMode="auto">
            <a:xfrm flipV="1">
              <a:off x="2160" y="364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Text Box 25"/>
            <p:cNvSpPr txBox="1">
              <a:spLocks noChangeArrowheads="1"/>
            </p:cNvSpPr>
            <p:nvPr/>
          </p:nvSpPr>
          <p:spPr bwMode="auto">
            <a:xfrm>
              <a:off x="672" y="286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folHlink"/>
                  </a:solidFill>
                </a:rPr>
                <a:t>Ci</a:t>
              </a:r>
              <a:r>
                <a:rPr lang="en-US" altLang="zh-CN" sz="3200" b="1"/>
                <a:t>                             </a:t>
              </a:r>
            </a:p>
          </p:txBody>
        </p: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80" y="3982"/>
              <a:ext cx="51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 </a:t>
              </a:r>
              <a:r>
                <a:rPr lang="en-US" altLang="zh-CN" sz="3200" b="1">
                  <a:solidFill>
                    <a:schemeClr val="accent1"/>
                  </a:solidFill>
                </a:rPr>
                <a:t>S3</a:t>
              </a:r>
              <a:r>
                <a:rPr lang="en-US" altLang="zh-CN" sz="3200" b="1"/>
                <a:t>     </a:t>
              </a:r>
              <a:r>
                <a:rPr lang="en-US" altLang="zh-CN" sz="3200" b="1">
                  <a:solidFill>
                    <a:schemeClr val="accent1"/>
                  </a:solidFill>
                </a:rPr>
                <a:t>S2</a:t>
              </a:r>
              <a:r>
                <a:rPr lang="en-US" altLang="zh-CN" sz="3200" b="1"/>
                <a:t>          Bi           </a:t>
              </a:r>
              <a:r>
                <a:rPr lang="en-US" altLang="zh-CN" sz="3200" b="1">
                  <a:solidFill>
                    <a:schemeClr val="accent1"/>
                  </a:solidFill>
                </a:rPr>
                <a:t>S1</a:t>
              </a:r>
              <a:r>
                <a:rPr lang="en-US" altLang="zh-CN" sz="3200" b="1"/>
                <a:t>  </a:t>
              </a:r>
              <a:r>
                <a:rPr lang="en-US" altLang="zh-CN" sz="3200" b="1">
                  <a:solidFill>
                    <a:schemeClr val="accent1"/>
                  </a:solidFill>
                </a:rPr>
                <a:t>S0</a:t>
              </a:r>
              <a:r>
                <a:rPr lang="en-US" altLang="zh-CN" sz="3200" b="1"/>
                <a:t>  Ai </a:t>
              </a:r>
            </a:p>
          </p:txBody>
        </p:sp>
        <p:sp>
          <p:nvSpPr>
            <p:cNvPr id="21532" name="Line 27"/>
            <p:cNvSpPr>
              <a:spLocks noChangeShapeType="1"/>
            </p:cNvSpPr>
            <p:nvPr/>
          </p:nvSpPr>
          <p:spPr bwMode="auto">
            <a:xfrm>
              <a:off x="2112" y="403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8"/>
            <p:cNvSpPr>
              <a:spLocks noChangeShapeType="1"/>
            </p:cNvSpPr>
            <p:nvPr/>
          </p:nvSpPr>
          <p:spPr bwMode="auto">
            <a:xfrm>
              <a:off x="3888" y="403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Text Box 29"/>
            <p:cNvSpPr txBox="1">
              <a:spLocks noChangeArrowheads="1"/>
            </p:cNvSpPr>
            <p:nvPr/>
          </p:nvSpPr>
          <p:spPr bwMode="auto">
            <a:xfrm>
              <a:off x="2496" y="27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Fi</a:t>
              </a:r>
            </a:p>
          </p:txBody>
        </p:sp>
        <p:sp>
          <p:nvSpPr>
            <p:cNvPr id="21535" name="Line 30"/>
            <p:cNvSpPr>
              <a:spLocks noChangeShapeType="1"/>
            </p:cNvSpPr>
            <p:nvPr/>
          </p:nvSpPr>
          <p:spPr bwMode="auto">
            <a:xfrm>
              <a:off x="2544" y="7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2016" y="334"/>
              <a:ext cx="912" cy="38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2448" y="9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2256" y="718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 flipH="1">
              <a:off x="2688" y="718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Rectangle 94"/>
            <p:cNvSpPr>
              <a:spLocks noChangeArrowheads="1"/>
            </p:cNvSpPr>
            <p:nvPr/>
          </p:nvSpPr>
          <p:spPr bwMode="auto">
            <a:xfrm>
              <a:off x="2160" y="147"/>
              <a:ext cx="56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7000">
                  <a:solidFill>
                    <a:schemeClr val="tx2"/>
                  </a:solidFill>
                  <a:latin typeface="宋体" pitchFamily="2" charset="-122"/>
                </a:rPr>
                <a:t>⊕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720" y="814"/>
              <a:ext cx="912" cy="52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>
              <a:off x="720" y="1102"/>
              <a:ext cx="9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39"/>
            <p:cNvSpPr>
              <a:spLocks noChangeShapeType="1"/>
            </p:cNvSpPr>
            <p:nvPr/>
          </p:nvSpPr>
          <p:spPr bwMode="auto">
            <a:xfrm>
              <a:off x="1152" y="1102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Line 40"/>
            <p:cNvSpPr>
              <a:spLocks noChangeShapeType="1"/>
            </p:cNvSpPr>
            <p:nvPr/>
          </p:nvSpPr>
          <p:spPr bwMode="auto">
            <a:xfrm>
              <a:off x="1152" y="47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Line 41"/>
            <p:cNvSpPr>
              <a:spLocks noChangeShapeType="1"/>
            </p:cNvSpPr>
            <p:nvPr/>
          </p:nvSpPr>
          <p:spPr bwMode="auto">
            <a:xfrm flipH="1">
              <a:off x="912" y="1342"/>
              <a:ext cx="0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1488" y="1342"/>
              <a:ext cx="0" cy="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43"/>
            <p:cNvSpPr>
              <a:spLocks noChangeShapeType="1"/>
            </p:cNvSpPr>
            <p:nvPr/>
          </p:nvSpPr>
          <p:spPr bwMode="auto">
            <a:xfrm>
              <a:off x="1296" y="134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8" name="Line 44"/>
            <p:cNvSpPr>
              <a:spLocks noChangeShapeType="1"/>
            </p:cNvSpPr>
            <p:nvPr/>
          </p:nvSpPr>
          <p:spPr bwMode="auto">
            <a:xfrm>
              <a:off x="768" y="1342"/>
              <a:ext cx="0" cy="2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>
              <a:off x="1008" y="958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Line 46"/>
            <p:cNvSpPr>
              <a:spLocks noChangeShapeType="1"/>
            </p:cNvSpPr>
            <p:nvPr/>
          </p:nvSpPr>
          <p:spPr bwMode="auto">
            <a:xfrm>
              <a:off x="1152" y="862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Oval 47"/>
            <p:cNvSpPr>
              <a:spLocks noChangeArrowheads="1"/>
            </p:cNvSpPr>
            <p:nvPr/>
          </p:nvSpPr>
          <p:spPr bwMode="auto">
            <a:xfrm>
              <a:off x="1104" y="718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Oval 48"/>
            <p:cNvSpPr>
              <a:spLocks noChangeArrowheads="1"/>
            </p:cNvSpPr>
            <p:nvPr/>
          </p:nvSpPr>
          <p:spPr bwMode="auto">
            <a:xfrm flipV="1">
              <a:off x="1440" y="160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Oval 49"/>
            <p:cNvSpPr>
              <a:spLocks noChangeArrowheads="1"/>
            </p:cNvSpPr>
            <p:nvPr/>
          </p:nvSpPr>
          <p:spPr bwMode="auto">
            <a:xfrm flipV="1">
              <a:off x="720" y="160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Oval 50"/>
            <p:cNvSpPr>
              <a:spLocks noChangeArrowheads="1"/>
            </p:cNvSpPr>
            <p:nvPr/>
          </p:nvSpPr>
          <p:spPr bwMode="auto">
            <a:xfrm flipV="1">
              <a:off x="864" y="1438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>
              <a:off x="1056" y="1342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Rectangle 52"/>
            <p:cNvSpPr>
              <a:spLocks noChangeArrowheads="1"/>
            </p:cNvSpPr>
            <p:nvPr/>
          </p:nvSpPr>
          <p:spPr bwMode="auto">
            <a:xfrm>
              <a:off x="576" y="2542"/>
              <a:ext cx="912" cy="52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Line 53"/>
            <p:cNvSpPr>
              <a:spLocks noChangeShapeType="1"/>
            </p:cNvSpPr>
            <p:nvPr/>
          </p:nvSpPr>
          <p:spPr bwMode="auto">
            <a:xfrm>
              <a:off x="1056" y="230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8" name="Line 54"/>
            <p:cNvSpPr>
              <a:spLocks noChangeShapeType="1"/>
            </p:cNvSpPr>
            <p:nvPr/>
          </p:nvSpPr>
          <p:spPr bwMode="auto">
            <a:xfrm>
              <a:off x="1056" y="283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9" name="Line 55"/>
            <p:cNvSpPr>
              <a:spLocks noChangeShapeType="1"/>
            </p:cNvSpPr>
            <p:nvPr/>
          </p:nvSpPr>
          <p:spPr bwMode="auto">
            <a:xfrm>
              <a:off x="672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0" name="Line 56"/>
            <p:cNvSpPr>
              <a:spLocks noChangeShapeType="1"/>
            </p:cNvSpPr>
            <p:nvPr/>
          </p:nvSpPr>
          <p:spPr bwMode="auto">
            <a:xfrm>
              <a:off x="1152" y="307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>
              <a:off x="576" y="2830"/>
              <a:ext cx="9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2" name="Line 58"/>
            <p:cNvSpPr>
              <a:spLocks noChangeShapeType="1"/>
            </p:cNvSpPr>
            <p:nvPr/>
          </p:nvSpPr>
          <p:spPr bwMode="auto">
            <a:xfrm>
              <a:off x="912" y="2686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>
              <a:off x="1056" y="2590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Oval 60"/>
            <p:cNvSpPr>
              <a:spLocks noChangeArrowheads="1"/>
            </p:cNvSpPr>
            <p:nvPr/>
          </p:nvSpPr>
          <p:spPr bwMode="auto">
            <a:xfrm>
              <a:off x="1008" y="244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>
              <a:off x="1440" y="30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6" name="Line 62"/>
            <p:cNvSpPr>
              <a:spLocks noChangeShapeType="1"/>
            </p:cNvSpPr>
            <p:nvPr/>
          </p:nvSpPr>
          <p:spPr bwMode="auto">
            <a:xfrm>
              <a:off x="816" y="307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7" name="Line 63"/>
            <p:cNvSpPr>
              <a:spLocks noChangeShapeType="1"/>
            </p:cNvSpPr>
            <p:nvPr/>
          </p:nvSpPr>
          <p:spPr bwMode="auto">
            <a:xfrm>
              <a:off x="960" y="307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Line 64"/>
            <p:cNvSpPr>
              <a:spLocks noChangeShapeType="1"/>
            </p:cNvSpPr>
            <p:nvPr/>
          </p:nvSpPr>
          <p:spPr bwMode="auto">
            <a:xfrm>
              <a:off x="1296" y="307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9" name="Rectangle 65"/>
            <p:cNvSpPr>
              <a:spLocks noChangeArrowheads="1"/>
            </p:cNvSpPr>
            <p:nvPr/>
          </p:nvSpPr>
          <p:spPr bwMode="auto">
            <a:xfrm>
              <a:off x="3264" y="1006"/>
              <a:ext cx="768" cy="33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Oval 66"/>
            <p:cNvSpPr>
              <a:spLocks noChangeArrowheads="1"/>
            </p:cNvSpPr>
            <p:nvPr/>
          </p:nvSpPr>
          <p:spPr bwMode="auto">
            <a:xfrm>
              <a:off x="3600" y="91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1" name="Line 67"/>
            <p:cNvSpPr>
              <a:spLocks noChangeShapeType="1"/>
            </p:cNvSpPr>
            <p:nvPr/>
          </p:nvSpPr>
          <p:spPr bwMode="auto">
            <a:xfrm>
              <a:off x="3456" y="1342"/>
              <a:ext cx="0" cy="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2" name="Line 68"/>
            <p:cNvSpPr>
              <a:spLocks noChangeShapeType="1"/>
            </p:cNvSpPr>
            <p:nvPr/>
          </p:nvSpPr>
          <p:spPr bwMode="auto">
            <a:xfrm>
              <a:off x="3840" y="134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3" name="Line 69"/>
            <p:cNvSpPr>
              <a:spLocks noChangeShapeType="1"/>
            </p:cNvSpPr>
            <p:nvPr/>
          </p:nvSpPr>
          <p:spPr bwMode="auto">
            <a:xfrm>
              <a:off x="3648" y="81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4" name="Line 70"/>
            <p:cNvSpPr>
              <a:spLocks noChangeShapeType="1"/>
            </p:cNvSpPr>
            <p:nvPr/>
          </p:nvSpPr>
          <p:spPr bwMode="auto">
            <a:xfrm>
              <a:off x="2688" y="81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5" name="Line 71"/>
            <p:cNvSpPr>
              <a:spLocks noChangeShapeType="1"/>
            </p:cNvSpPr>
            <p:nvPr/>
          </p:nvSpPr>
          <p:spPr bwMode="auto">
            <a:xfrm>
              <a:off x="1056" y="235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6" name="Line 72"/>
            <p:cNvSpPr>
              <a:spLocks noChangeShapeType="1"/>
            </p:cNvSpPr>
            <p:nvPr/>
          </p:nvSpPr>
          <p:spPr bwMode="auto">
            <a:xfrm>
              <a:off x="1440" y="316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7" name="Rectangle 73"/>
            <p:cNvSpPr>
              <a:spLocks noChangeArrowheads="1"/>
            </p:cNvSpPr>
            <p:nvPr/>
          </p:nvSpPr>
          <p:spPr bwMode="auto">
            <a:xfrm>
              <a:off x="4368" y="2638"/>
              <a:ext cx="768" cy="33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8" name="Oval 74"/>
            <p:cNvSpPr>
              <a:spLocks noChangeArrowheads="1"/>
            </p:cNvSpPr>
            <p:nvPr/>
          </p:nvSpPr>
          <p:spPr bwMode="auto">
            <a:xfrm>
              <a:off x="4704" y="254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9" name="Line 75"/>
            <p:cNvSpPr>
              <a:spLocks noChangeShapeType="1"/>
            </p:cNvSpPr>
            <p:nvPr/>
          </p:nvSpPr>
          <p:spPr bwMode="auto">
            <a:xfrm>
              <a:off x="4752" y="297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0" name="Line 76"/>
            <p:cNvSpPr>
              <a:spLocks noChangeShapeType="1"/>
            </p:cNvSpPr>
            <p:nvPr/>
          </p:nvSpPr>
          <p:spPr bwMode="auto">
            <a:xfrm>
              <a:off x="5280" y="1486"/>
              <a:ext cx="0" cy="2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1" name="Line 77"/>
            <p:cNvSpPr>
              <a:spLocks noChangeShapeType="1"/>
            </p:cNvSpPr>
            <p:nvPr/>
          </p:nvSpPr>
          <p:spPr bwMode="auto">
            <a:xfrm>
              <a:off x="4752" y="1632"/>
              <a:ext cx="0" cy="9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2" name="Rectangle 78"/>
            <p:cNvSpPr>
              <a:spLocks noChangeArrowheads="1"/>
            </p:cNvSpPr>
            <p:nvPr/>
          </p:nvSpPr>
          <p:spPr bwMode="auto">
            <a:xfrm>
              <a:off x="1824" y="3358"/>
              <a:ext cx="768" cy="24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3" name="Oval 79"/>
            <p:cNvSpPr>
              <a:spLocks noChangeArrowheads="1"/>
            </p:cNvSpPr>
            <p:nvPr/>
          </p:nvSpPr>
          <p:spPr bwMode="auto">
            <a:xfrm>
              <a:off x="2160" y="326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4" name="Line 80"/>
            <p:cNvSpPr>
              <a:spLocks noChangeShapeType="1"/>
            </p:cNvSpPr>
            <p:nvPr/>
          </p:nvSpPr>
          <p:spPr bwMode="auto">
            <a:xfrm>
              <a:off x="2208" y="359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5" name="Line 81"/>
            <p:cNvSpPr>
              <a:spLocks noChangeShapeType="1"/>
            </p:cNvSpPr>
            <p:nvPr/>
          </p:nvSpPr>
          <p:spPr bwMode="auto">
            <a:xfrm>
              <a:off x="2208" y="3118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6" name="Oval 82"/>
            <p:cNvSpPr>
              <a:spLocks noChangeArrowheads="1"/>
            </p:cNvSpPr>
            <p:nvPr/>
          </p:nvSpPr>
          <p:spPr bwMode="auto">
            <a:xfrm flipV="1">
              <a:off x="3408" y="160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7" name="Oval 83"/>
            <p:cNvSpPr>
              <a:spLocks noChangeArrowheads="1"/>
            </p:cNvSpPr>
            <p:nvPr/>
          </p:nvSpPr>
          <p:spPr bwMode="auto">
            <a:xfrm flipV="1">
              <a:off x="3792" y="1438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8" name="Oval 84"/>
            <p:cNvSpPr>
              <a:spLocks noChangeArrowheads="1"/>
            </p:cNvSpPr>
            <p:nvPr/>
          </p:nvSpPr>
          <p:spPr bwMode="auto">
            <a:xfrm flipV="1">
              <a:off x="2160" y="3118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9" name="Oval 85"/>
            <p:cNvSpPr>
              <a:spLocks noChangeArrowheads="1"/>
            </p:cNvSpPr>
            <p:nvPr/>
          </p:nvSpPr>
          <p:spPr bwMode="auto">
            <a:xfrm flipV="1">
              <a:off x="2448" y="2206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0" name="Oval 86"/>
            <p:cNvSpPr>
              <a:spLocks noChangeArrowheads="1"/>
            </p:cNvSpPr>
            <p:nvPr/>
          </p:nvSpPr>
          <p:spPr bwMode="auto">
            <a:xfrm flipV="1">
              <a:off x="3888" y="3742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1" name="Oval 87"/>
            <p:cNvSpPr>
              <a:spLocks noChangeArrowheads="1"/>
            </p:cNvSpPr>
            <p:nvPr/>
          </p:nvSpPr>
          <p:spPr bwMode="auto">
            <a:xfrm flipV="1">
              <a:off x="1104" y="3742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2" name="Line 88"/>
            <p:cNvSpPr>
              <a:spLocks noChangeShapeType="1"/>
            </p:cNvSpPr>
            <p:nvPr/>
          </p:nvSpPr>
          <p:spPr bwMode="auto">
            <a:xfrm flipV="1">
              <a:off x="816" y="3790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3" name="Line 89"/>
            <p:cNvSpPr>
              <a:spLocks noChangeShapeType="1"/>
            </p:cNvSpPr>
            <p:nvPr/>
          </p:nvSpPr>
          <p:spPr bwMode="auto">
            <a:xfrm>
              <a:off x="960" y="3694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4" name="Oval 90"/>
            <p:cNvSpPr>
              <a:spLocks noChangeArrowheads="1"/>
            </p:cNvSpPr>
            <p:nvPr/>
          </p:nvSpPr>
          <p:spPr bwMode="auto">
            <a:xfrm flipV="1">
              <a:off x="1008" y="2302"/>
              <a:ext cx="96" cy="96"/>
            </a:xfrm>
            <a:prstGeom prst="ellipse">
              <a:avLst/>
            </a:prstGeom>
            <a:solidFill>
              <a:srgbClr val="FDFBF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5" name="Line 91"/>
            <p:cNvSpPr>
              <a:spLocks noChangeShapeType="1"/>
            </p:cNvSpPr>
            <p:nvPr/>
          </p:nvSpPr>
          <p:spPr bwMode="auto">
            <a:xfrm>
              <a:off x="768" y="33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96" name="Text Box 92"/>
            <p:cNvSpPr txBox="1">
              <a:spLocks noChangeArrowheads="1"/>
            </p:cNvSpPr>
            <p:nvPr/>
          </p:nvSpPr>
          <p:spPr bwMode="auto">
            <a:xfrm>
              <a:off x="528" y="2110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X</a:t>
              </a:r>
              <a:r>
                <a:rPr lang="en-US" altLang="zh-CN" sz="3600" b="1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21597" name="Text Box 93"/>
            <p:cNvSpPr txBox="1">
              <a:spLocks noChangeArrowheads="1"/>
            </p:cNvSpPr>
            <p:nvPr/>
          </p:nvSpPr>
          <p:spPr bwMode="auto">
            <a:xfrm>
              <a:off x="3453" y="2169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Yi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503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3886200" y="530225"/>
            <a:ext cx="4038600" cy="1984375"/>
            <a:chOff x="2784" y="402"/>
            <a:chExt cx="2544" cy="1250"/>
          </a:xfrm>
        </p:grpSpPr>
        <p:sp>
          <p:nvSpPr>
            <p:cNvPr id="22537" name="AutoShape 95"/>
            <p:cNvSpPr>
              <a:spLocks/>
            </p:cNvSpPr>
            <p:nvPr/>
          </p:nvSpPr>
          <p:spPr bwMode="auto">
            <a:xfrm>
              <a:off x="2784" y="960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8" name="Text Box 96"/>
            <p:cNvSpPr txBox="1">
              <a:spLocks noChangeArrowheads="1"/>
            </p:cNvSpPr>
            <p:nvPr/>
          </p:nvSpPr>
          <p:spPr bwMode="auto">
            <a:xfrm>
              <a:off x="3072" y="768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1 </a:t>
              </a:r>
            </a:p>
          </p:txBody>
        </p:sp>
        <p:sp>
          <p:nvSpPr>
            <p:cNvPr id="22539" name="Text Box 97"/>
            <p:cNvSpPr txBox="1">
              <a:spLocks noChangeArrowheads="1"/>
            </p:cNvSpPr>
            <p:nvPr/>
          </p:nvSpPr>
          <p:spPr bwMode="auto">
            <a:xfrm>
              <a:off x="3072" y="1248"/>
              <a:ext cx="4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itchFamily="49" charset="-122"/>
                  <a:ea typeface="黑体" pitchFamily="49" charset="-122"/>
                </a:rPr>
                <a:t>0 </a:t>
              </a:r>
            </a:p>
          </p:txBody>
        </p:sp>
        <p:sp>
          <p:nvSpPr>
            <p:cNvPr id="22540" name="Text Box 98"/>
            <p:cNvSpPr txBox="1">
              <a:spLocks noChangeArrowheads="1"/>
            </p:cNvSpPr>
            <p:nvPr/>
          </p:nvSpPr>
          <p:spPr bwMode="auto">
            <a:xfrm>
              <a:off x="2832" y="402"/>
              <a:ext cx="16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tx2"/>
                  </a:solidFill>
                  <a:ea typeface="黑体" pitchFamily="49" charset="-122"/>
                </a:rPr>
                <a:t>控制信号</a:t>
              </a:r>
              <a:r>
                <a:rPr lang="en-US" altLang="zh-CN" sz="3600" b="1">
                  <a:solidFill>
                    <a:schemeClr val="tx2"/>
                  </a:solidFill>
                </a:rPr>
                <a:t>M:</a:t>
              </a:r>
            </a:p>
          </p:txBody>
        </p:sp>
        <p:sp>
          <p:nvSpPr>
            <p:cNvPr id="22541" name="Text Box 104"/>
            <p:cNvSpPr txBox="1">
              <a:spLocks noChangeArrowheads="1"/>
            </p:cNvSpPr>
            <p:nvPr/>
          </p:nvSpPr>
          <p:spPr bwMode="auto">
            <a:xfrm>
              <a:off x="3312" y="769"/>
              <a:ext cx="20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做逻辑运算</a:t>
              </a:r>
            </a:p>
          </p:txBody>
        </p:sp>
        <p:sp>
          <p:nvSpPr>
            <p:cNvPr id="22542" name="Text Box 105"/>
            <p:cNvSpPr txBox="1">
              <a:spLocks noChangeArrowheads="1"/>
            </p:cNvSpPr>
            <p:nvPr/>
          </p:nvSpPr>
          <p:spPr bwMode="auto">
            <a:xfrm>
              <a:off x="3312" y="1248"/>
              <a:ext cx="19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做算术运算</a:t>
              </a:r>
            </a:p>
          </p:txBody>
        </p:sp>
      </p:grpSp>
      <p:grpSp>
        <p:nvGrpSpPr>
          <p:cNvPr id="3" name="Group 167"/>
          <p:cNvGrpSpPr>
            <a:grpSpLocks/>
          </p:cNvGrpSpPr>
          <p:nvPr/>
        </p:nvGrpSpPr>
        <p:grpSpPr bwMode="auto">
          <a:xfrm>
            <a:off x="225425" y="3068638"/>
            <a:ext cx="5715000" cy="1812925"/>
            <a:chOff x="297" y="2160"/>
            <a:chExt cx="3600" cy="1142"/>
          </a:xfrm>
        </p:grpSpPr>
        <p:sp>
          <p:nvSpPr>
            <p:cNvPr id="22533" name="Text Box 99"/>
            <p:cNvSpPr txBox="1">
              <a:spLocks noChangeArrowheads="1"/>
            </p:cNvSpPr>
            <p:nvPr/>
          </p:nvSpPr>
          <p:spPr bwMode="auto">
            <a:xfrm>
              <a:off x="393" y="2553"/>
              <a:ext cx="24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控制产生</a:t>
              </a:r>
              <a:r>
                <a:rPr lang="en-US" altLang="zh-CN" sz="3200" b="1">
                  <a:latin typeface="黑体" pitchFamily="49" charset="-122"/>
                  <a:ea typeface="黑体" pitchFamily="49" charset="-122"/>
                </a:rPr>
                <a:t>Gi、Pi</a:t>
              </a:r>
            </a:p>
          </p:txBody>
        </p:sp>
        <p:sp>
          <p:nvSpPr>
            <p:cNvPr id="22534" name="AutoShape 100"/>
            <p:cNvSpPr>
              <a:spLocks/>
            </p:cNvSpPr>
            <p:nvPr/>
          </p:nvSpPr>
          <p:spPr bwMode="auto">
            <a:xfrm>
              <a:off x="297" y="2697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Text Box 101"/>
            <p:cNvSpPr txBox="1">
              <a:spLocks noChangeArrowheads="1"/>
            </p:cNvSpPr>
            <p:nvPr/>
          </p:nvSpPr>
          <p:spPr bwMode="auto">
            <a:xfrm>
              <a:off x="393" y="2937"/>
              <a:ext cx="35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黑体" pitchFamily="49" charset="-122"/>
                  <a:ea typeface="黑体" pitchFamily="49" charset="-122"/>
                </a:rPr>
                <a:t>控制形成多种输入组合</a:t>
              </a:r>
            </a:p>
          </p:txBody>
        </p:sp>
        <p:sp>
          <p:nvSpPr>
            <p:cNvPr id="22536" name="Text Box 106"/>
            <p:cNvSpPr txBox="1">
              <a:spLocks noChangeArrowheads="1"/>
            </p:cNvSpPr>
            <p:nvPr/>
          </p:nvSpPr>
          <p:spPr bwMode="auto">
            <a:xfrm>
              <a:off x="384" y="2160"/>
              <a:ext cx="24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solidFill>
                    <a:schemeClr val="tx2"/>
                  </a:solidFill>
                  <a:ea typeface="黑体" pitchFamily="49" charset="-122"/>
                </a:rPr>
                <a:t>控制信号</a:t>
              </a:r>
              <a:r>
                <a:rPr lang="en-US" altLang="zh-CN" sz="3600" b="1">
                  <a:solidFill>
                    <a:schemeClr val="tx2"/>
                  </a:solidFill>
                </a:rPr>
                <a:t>S</a:t>
              </a:r>
              <a:r>
                <a:rPr lang="en-US" altLang="zh-CN" sz="3600" b="1" baseline="-25000">
                  <a:solidFill>
                    <a:schemeClr val="tx2"/>
                  </a:solidFill>
                </a:rPr>
                <a:t>3</a:t>
              </a:r>
              <a:r>
                <a:rPr lang="en-US" altLang="zh-CN" sz="3600" b="1">
                  <a:solidFill>
                    <a:schemeClr val="tx2"/>
                  </a:solidFill>
                </a:rPr>
                <a:t>S</a:t>
              </a:r>
              <a:r>
                <a:rPr lang="en-US" altLang="zh-CN" sz="3600" b="1" baseline="-25000">
                  <a:solidFill>
                    <a:schemeClr val="tx2"/>
                  </a:solidFill>
                </a:rPr>
                <a:t>2</a:t>
              </a:r>
              <a:r>
                <a:rPr lang="en-US" altLang="zh-CN" sz="3600" b="1">
                  <a:solidFill>
                    <a:schemeClr val="tx2"/>
                  </a:solidFill>
                </a:rPr>
                <a:t>S</a:t>
              </a:r>
              <a:r>
                <a:rPr lang="en-US" altLang="zh-CN" sz="3600" b="1" baseline="-25000">
                  <a:solidFill>
                    <a:schemeClr val="tx2"/>
                  </a:solidFill>
                </a:rPr>
                <a:t>1</a:t>
              </a:r>
              <a:r>
                <a:rPr lang="en-US" altLang="zh-CN" sz="3600" b="1">
                  <a:solidFill>
                    <a:schemeClr val="tx2"/>
                  </a:solidFill>
                </a:rPr>
                <a:t>S</a:t>
              </a:r>
              <a:r>
                <a:rPr lang="en-US" altLang="zh-CN" sz="3600" b="1" baseline="-25000">
                  <a:solidFill>
                    <a:schemeClr val="tx2"/>
                  </a:solidFill>
                </a:rPr>
                <a:t>0</a:t>
              </a:r>
            </a:p>
          </p:txBody>
        </p:sp>
      </p:grpSp>
      <p:sp>
        <p:nvSpPr>
          <p:cNvPr id="142487" name="Text Box 151"/>
          <p:cNvSpPr txBox="1">
            <a:spLocks noChangeArrowheads="1"/>
          </p:cNvSpPr>
          <p:nvPr/>
        </p:nvSpPr>
        <p:spPr bwMode="auto">
          <a:xfrm>
            <a:off x="228600" y="638175"/>
            <a:ext cx="30480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ea typeface="黑体" pitchFamily="49" charset="-122"/>
              </a:rPr>
              <a:t>输入端：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操作数</a:t>
            </a:r>
            <a:r>
              <a:rPr lang="en-US" altLang="zh-CN" sz="3200" b="1">
                <a:ea typeface="黑体" pitchFamily="49" charset="-122"/>
              </a:rPr>
              <a:t>Ai、Bi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>
                <a:ea typeface="黑体" pitchFamily="49" charset="-122"/>
              </a:rPr>
              <a:t>低位进位</a:t>
            </a:r>
            <a:r>
              <a:rPr lang="en-US" altLang="zh-CN" sz="3200" b="1">
                <a:ea typeface="黑体" pitchFamily="49" charset="-122"/>
              </a:rPr>
              <a:t>Ci-1</a:t>
            </a:r>
            <a:r>
              <a:rPr lang="en-US" altLang="zh-CN" sz="2800" b="1">
                <a:solidFill>
                  <a:schemeClr val="tx2"/>
                </a:solidFill>
                <a:ea typeface="黑体" pitchFamily="49" charset="-122"/>
              </a:rPr>
              <a:t>                                        </a:t>
            </a:r>
            <a:endParaRPr lang="en-US" altLang="zh-CN" sz="3600" b="1">
              <a:solidFill>
                <a:schemeClr val="tx2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24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62000" y="1524000"/>
            <a:ext cx="7467600" cy="3276600"/>
            <a:chOff x="240" y="624"/>
            <a:chExt cx="4704" cy="2064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88" y="702"/>
              <a:ext cx="4608" cy="1890"/>
              <a:chOff x="144" y="2448"/>
              <a:chExt cx="4608" cy="1890"/>
            </a:xfrm>
          </p:grpSpPr>
          <p:sp>
            <p:nvSpPr>
              <p:cNvPr id="23565" name="Text Box 3"/>
              <p:cNvSpPr txBox="1">
                <a:spLocks noChangeArrowheads="1"/>
              </p:cNvSpPr>
              <p:nvPr/>
            </p:nvSpPr>
            <p:spPr bwMode="auto">
              <a:xfrm>
                <a:off x="144" y="2448"/>
                <a:ext cx="460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S3 S2   </a:t>
                </a:r>
                <a:r>
                  <a:rPr lang="zh-CN" altLang="en-US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输出</a:t>
                </a:r>
                <a:r>
                  <a:rPr lang="en-US" altLang="zh-CN" sz="36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Xi</a:t>
                </a:r>
                <a:r>
                  <a:rPr lang="en-US" altLang="zh-CN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   S1 S0   </a:t>
                </a:r>
                <a:r>
                  <a:rPr lang="zh-CN" altLang="en-US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输出</a:t>
                </a:r>
                <a:r>
                  <a:rPr lang="en-US" altLang="zh-CN" sz="36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Yi</a:t>
                </a:r>
                <a:r>
                  <a:rPr lang="en-US" altLang="zh-CN" sz="3600" b="1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</a:rPr>
                  <a:t>   </a:t>
                </a:r>
              </a:p>
            </p:txBody>
          </p:sp>
          <p:sp>
            <p:nvSpPr>
              <p:cNvPr id="23566" name="Text Box 4"/>
              <p:cNvSpPr txBox="1">
                <a:spLocks noChangeArrowheads="1"/>
              </p:cNvSpPr>
              <p:nvPr/>
            </p:nvSpPr>
            <p:spPr bwMode="auto">
              <a:xfrm>
                <a:off x="192" y="2940"/>
                <a:ext cx="768" cy="1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0   0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0   1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1   0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1   1</a:t>
                </a:r>
              </a:p>
            </p:txBody>
          </p:sp>
          <p:sp>
            <p:nvSpPr>
              <p:cNvPr id="23567" name="Text Box 5"/>
              <p:cNvSpPr txBox="1">
                <a:spLocks noChangeArrowheads="1"/>
              </p:cNvSpPr>
              <p:nvPr/>
            </p:nvSpPr>
            <p:spPr bwMode="auto">
              <a:xfrm>
                <a:off x="1548" y="2937"/>
                <a:ext cx="864" cy="6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 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Ai+Bi</a:t>
                </a:r>
              </a:p>
            </p:txBody>
          </p:sp>
          <p:sp>
            <p:nvSpPr>
              <p:cNvPr id="23568" name="Text Box 6"/>
              <p:cNvSpPr txBox="1">
                <a:spLocks noChangeArrowheads="1"/>
              </p:cNvSpPr>
              <p:nvPr/>
            </p:nvSpPr>
            <p:spPr bwMode="auto">
              <a:xfrm>
                <a:off x="1503" y="3681"/>
                <a:ext cx="105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Ai+Bi</a:t>
                </a:r>
              </a:p>
            </p:txBody>
          </p:sp>
          <p:sp>
            <p:nvSpPr>
              <p:cNvPr id="23569" name="Line 7"/>
              <p:cNvSpPr>
                <a:spLocks noChangeShapeType="1"/>
              </p:cNvSpPr>
              <p:nvPr/>
            </p:nvSpPr>
            <p:spPr bwMode="auto">
              <a:xfrm>
                <a:off x="1968" y="3291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Rectangle 8"/>
              <p:cNvSpPr>
                <a:spLocks noChangeArrowheads="1"/>
              </p:cNvSpPr>
              <p:nvPr/>
            </p:nvSpPr>
            <p:spPr bwMode="auto">
              <a:xfrm>
                <a:off x="1518" y="3934"/>
                <a:ext cx="40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>
                    <a:latin typeface="黑体" pitchFamily="49" charset="-122"/>
                    <a:ea typeface="黑体" pitchFamily="49" charset="-122"/>
                  </a:rPr>
                  <a:t>Ai</a:t>
                </a:r>
                <a:endParaRPr lang="zh-CN" altLang="en-US" sz="3600" b="1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3571" name="Text Box 9"/>
              <p:cNvSpPr txBox="1">
                <a:spLocks noChangeArrowheads="1"/>
              </p:cNvSpPr>
              <p:nvPr/>
            </p:nvSpPr>
            <p:spPr bwMode="auto">
              <a:xfrm>
                <a:off x="2640" y="2928"/>
                <a:ext cx="864" cy="1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0   0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0   1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1   0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1   1</a:t>
                </a:r>
              </a:p>
            </p:txBody>
          </p:sp>
          <p:sp>
            <p:nvSpPr>
              <p:cNvPr id="23572" name="Text Box 10"/>
              <p:cNvSpPr txBox="1">
                <a:spLocks noChangeArrowheads="1"/>
              </p:cNvSpPr>
              <p:nvPr/>
            </p:nvSpPr>
            <p:spPr bwMode="auto">
              <a:xfrm>
                <a:off x="3831" y="2925"/>
                <a:ext cx="864" cy="1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Ai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3200" b="1">
                    <a:solidFill>
                      <a:schemeClr val="folHlink"/>
                    </a:solidFill>
                    <a:latin typeface="黑体" pitchFamily="49" charset="-122"/>
                    <a:ea typeface="黑体" pitchFamily="49" charset="-122"/>
                  </a:rPr>
                  <a:t>AiBi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49" charset="-122"/>
                    <a:ea typeface="黑体" pitchFamily="49" charset="-122"/>
                  </a:rPr>
                  <a:t> AiBi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3200" b="1">
                    <a:latin typeface="黑体" pitchFamily="49" charset="-122"/>
                    <a:ea typeface="黑体" pitchFamily="49" charset="-122"/>
                  </a:rPr>
                  <a:t>  0</a:t>
                </a:r>
              </a:p>
            </p:txBody>
          </p:sp>
          <p:sp>
            <p:nvSpPr>
              <p:cNvPr id="23573" name="Line 11"/>
              <p:cNvSpPr>
                <a:spLocks noChangeShapeType="1"/>
              </p:cNvSpPr>
              <p:nvPr/>
            </p:nvSpPr>
            <p:spPr bwMode="auto">
              <a:xfrm>
                <a:off x="4236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57" name="Line 12"/>
            <p:cNvSpPr>
              <a:spLocks noChangeShapeType="1"/>
            </p:cNvSpPr>
            <p:nvPr/>
          </p:nvSpPr>
          <p:spPr bwMode="auto">
            <a:xfrm>
              <a:off x="240" y="624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8" name="Line 13"/>
            <p:cNvSpPr>
              <a:spLocks noChangeShapeType="1"/>
            </p:cNvSpPr>
            <p:nvPr/>
          </p:nvSpPr>
          <p:spPr bwMode="auto">
            <a:xfrm>
              <a:off x="240" y="2688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9" name="Line 14"/>
            <p:cNvSpPr>
              <a:spLocks noChangeShapeType="1"/>
            </p:cNvSpPr>
            <p:nvPr/>
          </p:nvSpPr>
          <p:spPr bwMode="auto">
            <a:xfrm>
              <a:off x="240" y="1125"/>
              <a:ext cx="47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>
              <a:off x="240" y="1461"/>
              <a:ext cx="47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1" name="Line 16"/>
            <p:cNvSpPr>
              <a:spLocks noChangeShapeType="1"/>
            </p:cNvSpPr>
            <p:nvPr/>
          </p:nvSpPr>
          <p:spPr bwMode="auto">
            <a:xfrm>
              <a:off x="240" y="1842"/>
              <a:ext cx="47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Line 17"/>
            <p:cNvSpPr>
              <a:spLocks noChangeShapeType="1"/>
            </p:cNvSpPr>
            <p:nvPr/>
          </p:nvSpPr>
          <p:spPr bwMode="auto">
            <a:xfrm>
              <a:off x="240" y="2220"/>
              <a:ext cx="47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Line 18"/>
            <p:cNvSpPr>
              <a:spLocks noChangeShapeType="1"/>
            </p:cNvSpPr>
            <p:nvPr/>
          </p:nvSpPr>
          <p:spPr bwMode="auto">
            <a:xfrm>
              <a:off x="240" y="624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4" name="Line 19"/>
            <p:cNvSpPr>
              <a:spLocks noChangeShapeType="1"/>
            </p:cNvSpPr>
            <p:nvPr/>
          </p:nvSpPr>
          <p:spPr bwMode="auto">
            <a:xfrm>
              <a:off x="4944" y="624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609600" y="654050"/>
            <a:ext cx="31165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/>
              <a:t>教材的表3</a:t>
            </a:r>
            <a:r>
              <a:rPr lang="zh-CN" altLang="en-US" sz="3600" b="1" dirty="0" smtClean="0"/>
              <a:t>-</a:t>
            </a:r>
            <a:r>
              <a:rPr lang="en-US" altLang="zh-CN" sz="3600" b="1" dirty="0"/>
              <a:t>2</a:t>
            </a:r>
            <a:r>
              <a:rPr lang="zh-CN" altLang="en-US" sz="3600" b="1" dirty="0" smtClean="0"/>
              <a:t>：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830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74" name="Text Box 94"/>
          <p:cNvSpPr txBox="1">
            <a:spLocks noChangeArrowheads="1"/>
          </p:cNvSpPr>
          <p:nvPr/>
        </p:nvSpPr>
        <p:spPr bwMode="auto">
          <a:xfrm>
            <a:off x="0" y="2286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</a:rPr>
              <a:t>2. 运算功能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 dirty="0"/>
              <a:t>16种算术运算功能，16种逻辑运算功能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 dirty="0"/>
              <a:t>参见教材的</a:t>
            </a:r>
            <a:r>
              <a:rPr lang="zh-CN" altLang="en-US" sz="4000" b="1" dirty="0">
                <a:solidFill>
                  <a:schemeClr val="folHlink"/>
                </a:solidFill>
              </a:rPr>
              <a:t>表3</a:t>
            </a:r>
            <a:r>
              <a:rPr lang="zh-CN" altLang="en-US" sz="4000" b="1" dirty="0" smtClean="0">
                <a:solidFill>
                  <a:schemeClr val="folHlink"/>
                </a:solidFill>
              </a:rPr>
              <a:t>-</a:t>
            </a:r>
            <a:r>
              <a:rPr lang="en-US" altLang="zh-CN" sz="4000" b="1" dirty="0">
                <a:solidFill>
                  <a:schemeClr val="folHlink"/>
                </a:solidFill>
              </a:rPr>
              <a:t>3</a:t>
            </a:r>
            <a:r>
              <a:rPr lang="zh-CN" altLang="en-US" sz="4000" b="1" dirty="0" smtClean="0"/>
              <a:t>。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84092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0" y="228600"/>
            <a:ext cx="88392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</a:rPr>
              <a:t>3. </a:t>
            </a:r>
            <a:r>
              <a:rPr lang="en-US" altLang="zh-CN" sz="4000" b="1">
                <a:solidFill>
                  <a:schemeClr val="tx2"/>
                </a:solidFill>
              </a:rPr>
              <a:t>ALU</a:t>
            </a:r>
            <a:r>
              <a:rPr lang="zh-CN" altLang="en-US" sz="4000" b="1">
                <a:solidFill>
                  <a:schemeClr val="tx2"/>
                </a:solidFill>
              </a:rPr>
              <a:t>的进位逻辑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（1）组间串行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676400"/>
            <a:ext cx="9525000" cy="1235075"/>
            <a:chOff x="0" y="1152"/>
            <a:chExt cx="6000" cy="778"/>
          </a:xfrm>
        </p:grpSpPr>
        <p:sp>
          <p:nvSpPr>
            <p:cNvPr id="25652" name="Rectangle 4"/>
            <p:cNvSpPr>
              <a:spLocks noChangeArrowheads="1"/>
            </p:cNvSpPr>
            <p:nvPr/>
          </p:nvSpPr>
          <p:spPr bwMode="auto">
            <a:xfrm>
              <a:off x="384" y="1200"/>
              <a:ext cx="912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3" name="Line 5"/>
            <p:cNvSpPr>
              <a:spLocks noChangeShapeType="1"/>
            </p:cNvSpPr>
            <p:nvPr/>
          </p:nvSpPr>
          <p:spPr bwMode="auto">
            <a:xfrm>
              <a:off x="1296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4" name="Text Box 6"/>
            <p:cNvSpPr txBox="1">
              <a:spLocks noChangeArrowheads="1"/>
            </p:cNvSpPr>
            <p:nvPr/>
          </p:nvSpPr>
          <p:spPr bwMode="auto">
            <a:xfrm>
              <a:off x="432" y="1296"/>
              <a:ext cx="12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16 </a:t>
              </a:r>
              <a:r>
                <a:rPr lang="en-US" altLang="zh-CN" sz="2800" b="1"/>
                <a:t>13</a:t>
              </a:r>
            </a:p>
          </p:txBody>
        </p:sp>
        <p:sp>
          <p:nvSpPr>
            <p:cNvPr id="25655" name="Text Box 7"/>
            <p:cNvSpPr txBox="1">
              <a:spLocks noChangeArrowheads="1"/>
            </p:cNvSpPr>
            <p:nvPr/>
          </p:nvSpPr>
          <p:spPr bwMode="auto">
            <a:xfrm>
              <a:off x="1296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12</a:t>
              </a:r>
            </a:p>
          </p:txBody>
        </p:sp>
        <p:sp>
          <p:nvSpPr>
            <p:cNvPr id="25656" name="Rectangle 8"/>
            <p:cNvSpPr>
              <a:spLocks noChangeArrowheads="1"/>
            </p:cNvSpPr>
            <p:nvPr/>
          </p:nvSpPr>
          <p:spPr bwMode="auto">
            <a:xfrm>
              <a:off x="1728" y="1200"/>
              <a:ext cx="912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7" name="Line 9"/>
            <p:cNvSpPr>
              <a:spLocks noChangeShapeType="1"/>
            </p:cNvSpPr>
            <p:nvPr/>
          </p:nvSpPr>
          <p:spPr bwMode="auto">
            <a:xfrm>
              <a:off x="2640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8" name="Text Box 10"/>
            <p:cNvSpPr txBox="1">
              <a:spLocks noChangeArrowheads="1"/>
            </p:cNvSpPr>
            <p:nvPr/>
          </p:nvSpPr>
          <p:spPr bwMode="auto">
            <a:xfrm>
              <a:off x="1776" y="129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12       9</a:t>
              </a:r>
            </a:p>
          </p:txBody>
        </p:sp>
        <p:sp>
          <p:nvSpPr>
            <p:cNvPr id="25659" name="Text Box 11"/>
            <p:cNvSpPr txBox="1">
              <a:spLocks noChangeArrowheads="1"/>
            </p:cNvSpPr>
            <p:nvPr/>
          </p:nvSpPr>
          <p:spPr bwMode="auto">
            <a:xfrm>
              <a:off x="2736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8</a:t>
              </a:r>
            </a:p>
          </p:txBody>
        </p:sp>
        <p:sp>
          <p:nvSpPr>
            <p:cNvPr id="25660" name="Rectangle 12"/>
            <p:cNvSpPr>
              <a:spLocks noChangeArrowheads="1"/>
            </p:cNvSpPr>
            <p:nvPr/>
          </p:nvSpPr>
          <p:spPr bwMode="auto">
            <a:xfrm>
              <a:off x="3072" y="1200"/>
              <a:ext cx="912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1" name="Line 13"/>
            <p:cNvSpPr>
              <a:spLocks noChangeShapeType="1"/>
            </p:cNvSpPr>
            <p:nvPr/>
          </p:nvSpPr>
          <p:spPr bwMode="auto">
            <a:xfrm>
              <a:off x="3984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2" name="Text Box 14"/>
            <p:cNvSpPr txBox="1">
              <a:spLocks noChangeArrowheads="1"/>
            </p:cNvSpPr>
            <p:nvPr/>
          </p:nvSpPr>
          <p:spPr bwMode="auto">
            <a:xfrm>
              <a:off x="3120" y="129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8       5</a:t>
              </a:r>
            </a:p>
          </p:txBody>
        </p:sp>
        <p:sp>
          <p:nvSpPr>
            <p:cNvPr id="25663" name="Text Box 15"/>
            <p:cNvSpPr txBox="1">
              <a:spLocks noChangeArrowheads="1"/>
            </p:cNvSpPr>
            <p:nvPr/>
          </p:nvSpPr>
          <p:spPr bwMode="auto">
            <a:xfrm>
              <a:off x="4080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4</a:t>
              </a:r>
            </a:p>
          </p:txBody>
        </p:sp>
        <p:sp>
          <p:nvSpPr>
            <p:cNvPr id="25664" name="Rectangle 16"/>
            <p:cNvSpPr>
              <a:spLocks noChangeArrowheads="1"/>
            </p:cNvSpPr>
            <p:nvPr/>
          </p:nvSpPr>
          <p:spPr bwMode="auto">
            <a:xfrm>
              <a:off x="4416" y="1200"/>
              <a:ext cx="912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5" name="Line 17"/>
            <p:cNvSpPr>
              <a:spLocks noChangeShapeType="1"/>
            </p:cNvSpPr>
            <p:nvPr/>
          </p:nvSpPr>
          <p:spPr bwMode="auto">
            <a:xfrm>
              <a:off x="5328" y="144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6" name="Text Box 18"/>
            <p:cNvSpPr txBox="1">
              <a:spLocks noChangeArrowheads="1"/>
            </p:cNvSpPr>
            <p:nvPr/>
          </p:nvSpPr>
          <p:spPr bwMode="auto">
            <a:xfrm>
              <a:off x="4464" y="1296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4       1</a:t>
              </a:r>
            </a:p>
          </p:txBody>
        </p:sp>
        <p:sp>
          <p:nvSpPr>
            <p:cNvPr id="25667" name="Text Box 19"/>
            <p:cNvSpPr txBox="1">
              <a:spLocks noChangeArrowheads="1"/>
            </p:cNvSpPr>
            <p:nvPr/>
          </p:nvSpPr>
          <p:spPr bwMode="auto">
            <a:xfrm>
              <a:off x="5424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0</a:t>
              </a:r>
            </a:p>
          </p:txBody>
        </p:sp>
        <p:sp>
          <p:nvSpPr>
            <p:cNvPr id="25668" name="Line 20"/>
            <p:cNvSpPr>
              <a:spLocks noChangeShapeType="1"/>
            </p:cNvSpPr>
            <p:nvPr/>
          </p:nvSpPr>
          <p:spPr bwMode="auto">
            <a:xfrm flipH="1">
              <a:off x="0" y="144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9" name="Text Box 21"/>
            <p:cNvSpPr txBox="1">
              <a:spLocks noChangeArrowheads="1"/>
            </p:cNvSpPr>
            <p:nvPr/>
          </p:nvSpPr>
          <p:spPr bwMode="auto">
            <a:xfrm>
              <a:off x="0" y="1152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C</a:t>
              </a:r>
              <a:r>
                <a:rPr lang="en-US" altLang="zh-CN" sz="2000" b="1"/>
                <a:t>16</a:t>
              </a:r>
            </a:p>
          </p:txBody>
        </p:sp>
        <p:sp>
          <p:nvSpPr>
            <p:cNvPr id="25670" name="Text Box 22"/>
            <p:cNvSpPr txBox="1">
              <a:spLocks noChangeArrowheads="1"/>
            </p:cNvSpPr>
            <p:nvPr/>
          </p:nvSpPr>
          <p:spPr bwMode="auto">
            <a:xfrm>
              <a:off x="4368" y="1680"/>
              <a:ext cx="1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黑体" pitchFamily="49" charset="-122"/>
                  <a:ea typeface="黑体" pitchFamily="49" charset="-122"/>
                </a:rPr>
                <a:t>Cn+4     Cn</a:t>
              </a:r>
            </a:p>
          </p:txBody>
        </p:sp>
      </p:grpSp>
      <p:sp>
        <p:nvSpPr>
          <p:cNvPr id="160791" name="Text Box 23"/>
          <p:cNvSpPr txBox="1">
            <a:spLocks noChangeArrowheads="1"/>
          </p:cNvSpPr>
          <p:nvPr/>
        </p:nvSpPr>
        <p:spPr bwMode="auto">
          <a:xfrm>
            <a:off x="0" y="3200400"/>
            <a:ext cx="883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/>
              <a:t>（2）组间并行</a:t>
            </a:r>
          </a:p>
        </p:txBody>
      </p: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28600" y="3733800"/>
            <a:ext cx="8915400" cy="2895600"/>
            <a:chOff x="144" y="2352"/>
            <a:chExt cx="5616" cy="1824"/>
          </a:xfrm>
        </p:grpSpPr>
        <p:sp>
          <p:nvSpPr>
            <p:cNvPr id="25606" name="Line 25"/>
            <p:cNvSpPr>
              <a:spLocks noChangeShapeType="1"/>
            </p:cNvSpPr>
            <p:nvPr/>
          </p:nvSpPr>
          <p:spPr bwMode="auto">
            <a:xfrm flipH="1">
              <a:off x="144" y="364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7" name="Rectangle 26"/>
            <p:cNvSpPr>
              <a:spLocks noChangeArrowheads="1"/>
            </p:cNvSpPr>
            <p:nvPr/>
          </p:nvSpPr>
          <p:spPr bwMode="auto">
            <a:xfrm>
              <a:off x="336" y="2640"/>
              <a:ext cx="49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384" y="2976"/>
              <a:ext cx="1440" cy="1200"/>
              <a:chOff x="1728" y="2832"/>
              <a:chExt cx="1440" cy="1200"/>
            </a:xfrm>
          </p:grpSpPr>
          <p:sp>
            <p:nvSpPr>
              <p:cNvPr id="25645" name="Rectangle 28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912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6" name="Line 29"/>
              <p:cNvSpPr>
                <a:spLocks noChangeShapeType="1"/>
              </p:cNvSpPr>
              <p:nvPr/>
            </p:nvSpPr>
            <p:spPr bwMode="auto">
              <a:xfrm>
                <a:off x="2832" y="2832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7" name="Line 30"/>
              <p:cNvSpPr>
                <a:spLocks noChangeShapeType="1"/>
              </p:cNvSpPr>
              <p:nvPr/>
            </p:nvSpPr>
            <p:spPr bwMode="auto">
              <a:xfrm flipH="1">
                <a:off x="2640" y="35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8" name="Line 33"/>
              <p:cNvSpPr>
                <a:spLocks noChangeShapeType="1"/>
              </p:cNvSpPr>
              <p:nvPr/>
            </p:nvSpPr>
            <p:spPr bwMode="auto">
              <a:xfrm flipV="1">
                <a:off x="196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Line 34"/>
              <p:cNvSpPr>
                <a:spLocks noChangeShapeType="1"/>
              </p:cNvSpPr>
              <p:nvPr/>
            </p:nvSpPr>
            <p:spPr bwMode="auto">
              <a:xfrm flipV="1">
                <a:off x="220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Text Box 35"/>
              <p:cNvSpPr txBox="1">
                <a:spLocks noChangeArrowheads="1"/>
              </p:cNvSpPr>
              <p:nvPr/>
            </p:nvSpPr>
            <p:spPr bwMode="auto">
              <a:xfrm>
                <a:off x="1824" y="374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74181</a:t>
                </a:r>
              </a:p>
            </p:txBody>
          </p:sp>
          <p:sp>
            <p:nvSpPr>
              <p:cNvPr id="25651" name="Text Box 36"/>
              <p:cNvSpPr txBox="1">
                <a:spLocks noChangeArrowheads="1"/>
              </p:cNvSpPr>
              <p:nvPr/>
            </p:nvSpPr>
            <p:spPr bwMode="auto">
              <a:xfrm>
                <a:off x="2640" y="350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C</a:t>
                </a:r>
                <a:r>
                  <a:rPr lang="en-US" altLang="zh-CN" sz="1800" b="1">
                    <a:solidFill>
                      <a:schemeClr val="folHlink"/>
                    </a:solidFill>
                  </a:rPr>
                  <a:t>III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680" y="2976"/>
              <a:ext cx="1440" cy="1200"/>
              <a:chOff x="1728" y="2832"/>
              <a:chExt cx="1440" cy="1200"/>
            </a:xfrm>
          </p:grpSpPr>
          <p:sp>
            <p:nvSpPr>
              <p:cNvPr id="25638" name="Rectangle 38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912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2832" y="2832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Line 40"/>
              <p:cNvSpPr>
                <a:spLocks noChangeShapeType="1"/>
              </p:cNvSpPr>
              <p:nvPr/>
            </p:nvSpPr>
            <p:spPr bwMode="auto">
              <a:xfrm flipH="1">
                <a:off x="2640" y="35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1" name="Line 43"/>
              <p:cNvSpPr>
                <a:spLocks noChangeShapeType="1"/>
              </p:cNvSpPr>
              <p:nvPr/>
            </p:nvSpPr>
            <p:spPr bwMode="auto">
              <a:xfrm flipV="1">
                <a:off x="196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2" name="Line 44"/>
              <p:cNvSpPr>
                <a:spLocks noChangeShapeType="1"/>
              </p:cNvSpPr>
              <p:nvPr/>
            </p:nvSpPr>
            <p:spPr bwMode="auto">
              <a:xfrm flipV="1">
                <a:off x="220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3" name="Text Box 45"/>
              <p:cNvSpPr txBox="1">
                <a:spLocks noChangeArrowheads="1"/>
              </p:cNvSpPr>
              <p:nvPr/>
            </p:nvSpPr>
            <p:spPr bwMode="auto">
              <a:xfrm>
                <a:off x="1824" y="374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74181</a:t>
                </a:r>
              </a:p>
            </p:txBody>
          </p:sp>
          <p:sp>
            <p:nvSpPr>
              <p:cNvPr id="25644" name="Text Box 46"/>
              <p:cNvSpPr txBox="1">
                <a:spLocks noChangeArrowheads="1"/>
              </p:cNvSpPr>
              <p:nvPr/>
            </p:nvSpPr>
            <p:spPr bwMode="auto">
              <a:xfrm>
                <a:off x="2640" y="350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C</a:t>
                </a:r>
                <a:r>
                  <a:rPr lang="en-US" altLang="zh-CN" sz="1800" b="1">
                    <a:solidFill>
                      <a:schemeClr val="folHlink"/>
                    </a:solidFill>
                  </a:rPr>
                  <a:t>II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2976" y="2976"/>
              <a:ext cx="1440" cy="1200"/>
              <a:chOff x="1728" y="2832"/>
              <a:chExt cx="1440" cy="1200"/>
            </a:xfrm>
          </p:grpSpPr>
          <p:sp>
            <p:nvSpPr>
              <p:cNvPr id="25631" name="Rectangle 48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912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Line 49"/>
              <p:cNvSpPr>
                <a:spLocks noChangeShapeType="1"/>
              </p:cNvSpPr>
              <p:nvPr/>
            </p:nvSpPr>
            <p:spPr bwMode="auto">
              <a:xfrm>
                <a:off x="2832" y="2832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3" name="Line 50"/>
              <p:cNvSpPr>
                <a:spLocks noChangeShapeType="1"/>
              </p:cNvSpPr>
              <p:nvPr/>
            </p:nvSpPr>
            <p:spPr bwMode="auto">
              <a:xfrm flipH="1">
                <a:off x="2640" y="350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4" name="Line 53"/>
              <p:cNvSpPr>
                <a:spLocks noChangeShapeType="1"/>
              </p:cNvSpPr>
              <p:nvPr/>
            </p:nvSpPr>
            <p:spPr bwMode="auto">
              <a:xfrm flipV="1">
                <a:off x="196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5" name="Line 54"/>
              <p:cNvSpPr>
                <a:spLocks noChangeShapeType="1"/>
              </p:cNvSpPr>
              <p:nvPr/>
            </p:nvSpPr>
            <p:spPr bwMode="auto">
              <a:xfrm flipV="1">
                <a:off x="2208" y="283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6" name="Text Box 55"/>
              <p:cNvSpPr txBox="1">
                <a:spLocks noChangeArrowheads="1"/>
              </p:cNvSpPr>
              <p:nvPr/>
            </p:nvSpPr>
            <p:spPr bwMode="auto">
              <a:xfrm>
                <a:off x="1824" y="3744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74181</a:t>
                </a:r>
              </a:p>
            </p:txBody>
          </p:sp>
          <p:sp>
            <p:nvSpPr>
              <p:cNvPr id="25637" name="Text Box 56"/>
              <p:cNvSpPr txBox="1">
                <a:spLocks noChangeArrowheads="1"/>
              </p:cNvSpPr>
              <p:nvPr/>
            </p:nvSpPr>
            <p:spPr bwMode="auto">
              <a:xfrm>
                <a:off x="2640" y="350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C</a:t>
                </a:r>
                <a:r>
                  <a:rPr lang="en-US" altLang="zh-CN" sz="1800" b="1">
                    <a:solidFill>
                      <a:schemeClr val="folHlink"/>
                    </a:solidFill>
                  </a:rPr>
                  <a:t>I</a:t>
                </a:r>
                <a:endParaRPr lang="en-US" altLang="zh-CN" b="1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25611" name="Rectangle 57"/>
            <p:cNvSpPr>
              <a:spLocks noChangeArrowheads="1"/>
            </p:cNvSpPr>
            <p:nvPr/>
          </p:nvSpPr>
          <p:spPr bwMode="auto">
            <a:xfrm>
              <a:off x="4320" y="3408"/>
              <a:ext cx="912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Line 58"/>
            <p:cNvSpPr>
              <a:spLocks noChangeShapeType="1"/>
            </p:cNvSpPr>
            <p:nvPr/>
          </p:nvSpPr>
          <p:spPr bwMode="auto">
            <a:xfrm>
              <a:off x="5595" y="27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Line 59"/>
            <p:cNvSpPr>
              <a:spLocks noChangeShapeType="1"/>
            </p:cNvSpPr>
            <p:nvPr/>
          </p:nvSpPr>
          <p:spPr bwMode="auto">
            <a:xfrm flipH="1">
              <a:off x="5232" y="36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62"/>
            <p:cNvSpPr>
              <a:spLocks noChangeShapeType="1"/>
            </p:cNvSpPr>
            <p:nvPr/>
          </p:nvSpPr>
          <p:spPr bwMode="auto">
            <a:xfrm flipV="1">
              <a:off x="4560" y="297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63"/>
            <p:cNvSpPr>
              <a:spLocks noChangeShapeType="1"/>
            </p:cNvSpPr>
            <p:nvPr/>
          </p:nvSpPr>
          <p:spPr bwMode="auto">
            <a:xfrm flipV="1">
              <a:off x="4800" y="297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Text Box 64"/>
            <p:cNvSpPr txBox="1">
              <a:spLocks noChangeArrowheads="1"/>
            </p:cNvSpPr>
            <p:nvPr/>
          </p:nvSpPr>
          <p:spPr bwMode="auto">
            <a:xfrm>
              <a:off x="4416" y="388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74181</a:t>
              </a:r>
            </a:p>
          </p:txBody>
        </p:sp>
        <p:sp>
          <p:nvSpPr>
            <p:cNvPr id="25617" name="Text Box 65"/>
            <p:cNvSpPr txBox="1">
              <a:spLocks noChangeArrowheads="1"/>
            </p:cNvSpPr>
            <p:nvPr/>
          </p:nvSpPr>
          <p:spPr bwMode="auto">
            <a:xfrm>
              <a:off x="5424" y="3651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</a:t>
              </a:r>
              <a:r>
                <a:rPr lang="en-US" altLang="zh-CN" sz="1800" b="1"/>
                <a:t>0</a:t>
              </a:r>
              <a:endParaRPr lang="en-US" altLang="zh-CN" b="1"/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1872" y="2640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74182</a:t>
              </a:r>
              <a:r>
                <a:rPr lang="zh-CN" altLang="en-US" b="1">
                  <a:ea typeface="黑体" pitchFamily="49" charset="-122"/>
                </a:rPr>
                <a:t>并行进位链</a:t>
              </a:r>
            </a:p>
          </p:txBody>
        </p:sp>
        <p:sp>
          <p:nvSpPr>
            <p:cNvPr id="25619" name="Line 67"/>
            <p:cNvSpPr>
              <a:spLocks noChangeShapeType="1"/>
            </p:cNvSpPr>
            <p:nvPr/>
          </p:nvSpPr>
          <p:spPr bwMode="auto">
            <a:xfrm flipH="1">
              <a:off x="5328" y="278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4224" y="3120"/>
              <a:ext cx="528" cy="288"/>
              <a:chOff x="6048" y="3792"/>
              <a:chExt cx="528" cy="288"/>
            </a:xfrm>
          </p:grpSpPr>
          <p:sp>
            <p:nvSpPr>
              <p:cNvPr id="25629" name="Text Box 69"/>
              <p:cNvSpPr txBox="1">
                <a:spLocks noChangeArrowheads="1"/>
              </p:cNvSpPr>
              <p:nvPr/>
            </p:nvSpPr>
            <p:spPr bwMode="auto">
              <a:xfrm>
                <a:off x="6048" y="3792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G</a:t>
                </a:r>
                <a:r>
                  <a:rPr lang="en-US" altLang="zh-CN" sz="1800" b="1"/>
                  <a:t>I</a:t>
                </a:r>
                <a:endParaRPr lang="en-US" altLang="zh-CN" b="1"/>
              </a:p>
            </p:txBody>
          </p:sp>
          <p:sp>
            <p:nvSpPr>
              <p:cNvPr id="25630" name="Line 70"/>
              <p:cNvSpPr>
                <a:spLocks noChangeShapeType="1"/>
              </p:cNvSpPr>
              <p:nvPr/>
            </p:nvSpPr>
            <p:spPr bwMode="auto">
              <a:xfrm>
                <a:off x="6144" y="384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4848" y="3120"/>
              <a:ext cx="528" cy="288"/>
              <a:chOff x="5952" y="3072"/>
              <a:chExt cx="528" cy="288"/>
            </a:xfrm>
          </p:grpSpPr>
          <p:sp>
            <p:nvSpPr>
              <p:cNvPr id="25627" name="Text Box 72"/>
              <p:cNvSpPr txBox="1">
                <a:spLocks noChangeArrowheads="1"/>
              </p:cNvSpPr>
              <p:nvPr/>
            </p:nvSpPr>
            <p:spPr bwMode="auto">
              <a:xfrm>
                <a:off x="5952" y="3072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P</a:t>
                </a:r>
                <a:r>
                  <a:rPr lang="en-US" altLang="zh-CN" sz="1800" b="1"/>
                  <a:t>I</a:t>
                </a:r>
                <a:endParaRPr lang="en-US" altLang="zh-CN" b="1"/>
              </a:p>
            </p:txBody>
          </p:sp>
          <p:sp>
            <p:nvSpPr>
              <p:cNvPr id="25628" name="Line 73"/>
              <p:cNvSpPr>
                <a:spLocks noChangeShapeType="1"/>
              </p:cNvSpPr>
              <p:nvPr/>
            </p:nvSpPr>
            <p:spPr bwMode="auto">
              <a:xfrm>
                <a:off x="6000" y="312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22" name="Line 74"/>
            <p:cNvSpPr>
              <a:spLocks noChangeShapeType="1"/>
            </p:cNvSpPr>
            <p:nvPr/>
          </p:nvSpPr>
          <p:spPr bwMode="auto">
            <a:xfrm flipV="1">
              <a:off x="768" y="240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Line 75"/>
            <p:cNvSpPr>
              <a:spLocks noChangeShapeType="1"/>
            </p:cNvSpPr>
            <p:nvPr/>
          </p:nvSpPr>
          <p:spPr bwMode="auto">
            <a:xfrm flipV="1">
              <a:off x="912" y="240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Text Box 76"/>
            <p:cNvSpPr txBox="1">
              <a:spLocks noChangeArrowheads="1"/>
            </p:cNvSpPr>
            <p:nvPr/>
          </p:nvSpPr>
          <p:spPr bwMode="auto">
            <a:xfrm>
              <a:off x="528" y="235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P      G</a:t>
              </a:r>
            </a:p>
          </p:txBody>
        </p:sp>
        <p:sp>
          <p:nvSpPr>
            <p:cNvPr id="25625" name="Line 77"/>
            <p:cNvSpPr>
              <a:spLocks noChangeShapeType="1"/>
            </p:cNvSpPr>
            <p:nvPr/>
          </p:nvSpPr>
          <p:spPr bwMode="auto">
            <a:xfrm>
              <a:off x="576" y="24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78"/>
            <p:cNvSpPr>
              <a:spLocks noChangeShapeType="1"/>
            </p:cNvSpPr>
            <p:nvPr/>
          </p:nvSpPr>
          <p:spPr bwMode="auto">
            <a:xfrm>
              <a:off x="1008" y="24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625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autoUpdateAnimBg="0"/>
      <p:bldP spid="160791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0" y="136525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4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.4 </a:t>
            </a:r>
            <a:r>
              <a:rPr lang="zh-CN" altLang="en-US" sz="4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运算器组织  </a:t>
            </a:r>
          </a:p>
        </p:txBody>
      </p:sp>
      <p:sp>
        <p:nvSpPr>
          <p:cNvPr id="162819" name="AutoShape 3"/>
          <p:cNvSpPr>
            <a:spLocks/>
          </p:cNvSpPr>
          <p:nvPr/>
        </p:nvSpPr>
        <p:spPr bwMode="auto">
          <a:xfrm>
            <a:off x="3048000" y="1828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352800" y="1447800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独立结构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276600" y="2590800"/>
            <a:ext cx="24384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小型存储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器结构</a:t>
            </a:r>
          </a:p>
        </p:txBody>
      </p:sp>
      <p:sp>
        <p:nvSpPr>
          <p:cNvPr id="162822" name="AutoShape 6"/>
          <p:cNvSpPr>
            <a:spLocks/>
          </p:cNvSpPr>
          <p:nvPr/>
        </p:nvSpPr>
        <p:spPr bwMode="auto">
          <a:xfrm>
            <a:off x="5638800" y="2743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5867400" y="2590800"/>
            <a:ext cx="15240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单口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双口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685800" y="1828800"/>
            <a:ext cx="2514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黑体" pitchFamily="49" charset="-122"/>
              </a:rPr>
              <a:t>寄存器组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0" y="4343400"/>
            <a:ext cx="9144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独立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R、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双口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40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多路选择器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作为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的输入逻辑，</a:t>
            </a:r>
          </a:p>
          <a:p>
            <a:pPr>
              <a:spcBef>
                <a:spcPct val="50000"/>
              </a:spcBef>
            </a:pP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单口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40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锁存器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作为</a:t>
            </a:r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的输入逻辑。</a:t>
            </a:r>
          </a:p>
        </p:txBody>
      </p:sp>
    </p:spTree>
    <p:extLst>
      <p:ext uri="{BB962C8B-B14F-4D97-AF65-F5344CB8AC3E}">
        <p14:creationId xmlns:p14="http://schemas.microsoft.com/office/powerpoint/2010/main" val="726942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0" y="134938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1 、带多路选择器的运算器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143000"/>
            <a:ext cx="7772400" cy="4343400"/>
            <a:chOff x="384" y="1248"/>
            <a:chExt cx="4896" cy="2736"/>
          </a:xfrm>
        </p:grpSpPr>
        <p:sp>
          <p:nvSpPr>
            <p:cNvPr id="27653" name="Rectangle 4"/>
            <p:cNvSpPr>
              <a:spLocks noChangeArrowheads="1"/>
            </p:cNvSpPr>
            <p:nvPr/>
          </p:nvSpPr>
          <p:spPr bwMode="auto">
            <a:xfrm>
              <a:off x="960" y="177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>
              <a:off x="1440" y="1536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960" y="2400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1488" y="307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Rectangle 8"/>
            <p:cNvSpPr>
              <a:spLocks noChangeArrowheads="1"/>
            </p:cNvSpPr>
            <p:nvPr/>
          </p:nvSpPr>
          <p:spPr bwMode="auto">
            <a:xfrm>
              <a:off x="432" y="307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Rectangle 9"/>
            <p:cNvSpPr>
              <a:spLocks noChangeArrowheads="1"/>
            </p:cNvSpPr>
            <p:nvPr/>
          </p:nvSpPr>
          <p:spPr bwMode="auto">
            <a:xfrm>
              <a:off x="2736" y="177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Rectangle 10"/>
            <p:cNvSpPr>
              <a:spLocks noChangeArrowheads="1"/>
            </p:cNvSpPr>
            <p:nvPr/>
          </p:nvSpPr>
          <p:spPr bwMode="auto">
            <a:xfrm>
              <a:off x="4176" y="177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 flipV="1">
              <a:off x="3168" y="15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 flipV="1">
              <a:off x="1104" y="27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 flipV="1">
              <a:off x="1392" y="21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 flipV="1">
              <a:off x="1440" y="15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 flipV="1">
              <a:off x="4608" y="15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 flipV="1">
              <a:off x="1104" y="34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 flipV="1">
              <a:off x="576" y="34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 flipV="1">
              <a:off x="3168" y="21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V="1">
              <a:off x="4608" y="211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 flipV="1">
              <a:off x="2208" y="34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V="1">
              <a:off x="1632" y="34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>
              <a:off x="624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>
              <a:off x="1680" y="360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Text Box 26"/>
            <p:cNvSpPr txBox="1">
              <a:spLocks noChangeArrowheads="1"/>
            </p:cNvSpPr>
            <p:nvPr/>
          </p:nvSpPr>
          <p:spPr bwMode="auto">
            <a:xfrm>
              <a:off x="1056" y="1776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移位器</a:t>
              </a:r>
            </a:p>
          </p:txBody>
        </p:sp>
        <p:sp>
          <p:nvSpPr>
            <p:cNvPr id="27676" name="Text Box 27"/>
            <p:cNvSpPr txBox="1">
              <a:spLocks noChangeArrowheads="1"/>
            </p:cNvSpPr>
            <p:nvPr/>
          </p:nvSpPr>
          <p:spPr bwMode="auto">
            <a:xfrm>
              <a:off x="1104" y="244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ALU</a:t>
              </a:r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1440" y="3120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多路选择器</a:t>
              </a:r>
            </a:p>
          </p:txBody>
        </p:sp>
        <p:sp>
          <p:nvSpPr>
            <p:cNvPr id="27678" name="Text Box 29"/>
            <p:cNvSpPr txBox="1">
              <a:spLocks noChangeArrowheads="1"/>
            </p:cNvSpPr>
            <p:nvPr/>
          </p:nvSpPr>
          <p:spPr bwMode="auto">
            <a:xfrm>
              <a:off x="384" y="3120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多路选择器</a:t>
              </a:r>
            </a:p>
          </p:txBody>
        </p:sp>
        <p:sp>
          <p:nvSpPr>
            <p:cNvPr id="27679" name="Text Box 30"/>
            <p:cNvSpPr txBox="1">
              <a:spLocks noChangeArrowheads="1"/>
            </p:cNvSpPr>
            <p:nvPr/>
          </p:nvSpPr>
          <p:spPr bwMode="auto">
            <a:xfrm>
              <a:off x="2976" y="182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sz="2000" b="1"/>
                <a:t>0</a:t>
              </a:r>
              <a:endParaRPr lang="en-US" altLang="zh-CN" b="1"/>
            </a:p>
          </p:txBody>
        </p:sp>
        <p:sp>
          <p:nvSpPr>
            <p:cNvPr id="27680" name="Text Box 31"/>
            <p:cNvSpPr txBox="1">
              <a:spLocks noChangeArrowheads="1"/>
            </p:cNvSpPr>
            <p:nvPr/>
          </p:nvSpPr>
          <p:spPr bwMode="auto">
            <a:xfrm>
              <a:off x="4416" y="182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Rn</a:t>
              </a:r>
            </a:p>
          </p:txBody>
        </p:sp>
        <p:sp>
          <p:nvSpPr>
            <p:cNvPr id="27681" name="Text Box 32"/>
            <p:cNvSpPr txBox="1">
              <a:spLocks noChangeArrowheads="1"/>
            </p:cNvSpPr>
            <p:nvPr/>
          </p:nvSpPr>
          <p:spPr bwMode="auto">
            <a:xfrm>
              <a:off x="432" y="3696"/>
              <a:ext cx="2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sz="2000" b="1"/>
                <a:t>0</a:t>
              </a:r>
              <a:r>
                <a:rPr lang="en-US" altLang="zh-CN" b="1"/>
                <a:t>. . . Rn       R</a:t>
              </a:r>
              <a:r>
                <a:rPr lang="en-US" altLang="zh-CN" sz="2000" b="1"/>
                <a:t>0</a:t>
              </a:r>
              <a:r>
                <a:rPr lang="en-US" altLang="zh-CN" b="1"/>
                <a:t>. . . Rn </a:t>
              </a:r>
            </a:p>
          </p:txBody>
        </p:sp>
        <p:sp>
          <p:nvSpPr>
            <p:cNvPr id="27682" name="Text Box 33"/>
            <p:cNvSpPr txBox="1">
              <a:spLocks noChangeArrowheads="1"/>
            </p:cNvSpPr>
            <p:nvPr/>
          </p:nvSpPr>
          <p:spPr bwMode="auto">
            <a:xfrm>
              <a:off x="2448" y="1248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内部总线（单向）</a:t>
              </a:r>
            </a:p>
          </p:txBody>
        </p:sp>
      </p:grpSp>
      <p:sp>
        <p:nvSpPr>
          <p:cNvPr id="164898" name="Text Box 34"/>
          <p:cNvSpPr txBox="1">
            <a:spLocks noChangeArrowheads="1"/>
          </p:cNvSpPr>
          <p:nvPr/>
        </p:nvSpPr>
        <p:spPr bwMode="auto">
          <a:xfrm>
            <a:off x="3657600" y="3581400"/>
            <a:ext cx="5954713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特点：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R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各自独立；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可同时向</a:t>
            </a:r>
            <a:r>
              <a:rPr lang="en-US" altLang="zh-CN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提供两个操作数；</a:t>
            </a:r>
          </a:p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采用单向内总线。</a:t>
            </a:r>
          </a:p>
        </p:txBody>
      </p:sp>
    </p:spTree>
    <p:extLst>
      <p:ext uri="{BB962C8B-B14F-4D97-AF65-F5344CB8AC3E}">
        <p14:creationId xmlns:p14="http://schemas.microsoft.com/office/powerpoint/2010/main" val="4243941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build="p" autoUpdateAnimBg="0"/>
      <p:bldP spid="164898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0" y="134938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2 、带输入锁存器的运算器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5029200" y="1295400"/>
            <a:ext cx="44196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特点：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单口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不能同时向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提供两个操作数；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用锁存器暂存操作数；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采用双向内总线。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1295400"/>
            <a:ext cx="7620000" cy="5334000"/>
            <a:chOff x="192" y="816"/>
            <a:chExt cx="4800" cy="3360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960" y="105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192" y="2928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960" y="1680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1488" y="235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32" y="235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V="1">
              <a:off x="2880" y="816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 flipV="1">
              <a:off x="1104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 flipV="1">
              <a:off x="1392" y="13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V="1">
              <a:off x="1440" y="8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V="1">
              <a:off x="1392" y="29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 flipV="1">
              <a:off x="816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V="1">
              <a:off x="1632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flipV="1">
              <a:off x="1872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1056" y="1056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移位器</a:t>
              </a:r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1104" y="172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ALU</a:t>
              </a:r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1584" y="2400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锁存器</a:t>
              </a:r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528" y="2400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锁存器</a:t>
              </a: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2256" y="2928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内部总线（双向）</a:t>
              </a:r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1440" y="81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768" y="3168"/>
              <a:ext cx="1248" cy="10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816" y="345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768" y="3456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768" y="3888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1200" y="316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</a:t>
              </a:r>
              <a:r>
                <a:rPr lang="en-US" altLang="zh-CN" sz="2000" b="1"/>
                <a:t>0</a:t>
              </a:r>
              <a:endParaRPr lang="en-US" altLang="zh-CN" b="1"/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1200" y="388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Rn</a:t>
              </a: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1344" y="3504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2304" y="3552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通用寄存器组（小型存储器）</a:t>
              </a:r>
            </a:p>
          </p:txBody>
        </p:sp>
        <p:sp>
          <p:nvSpPr>
            <p:cNvPr id="28704" name="AutoShape 32"/>
            <p:cNvSpPr>
              <a:spLocks/>
            </p:cNvSpPr>
            <p:nvPr/>
          </p:nvSpPr>
          <p:spPr bwMode="auto">
            <a:xfrm>
              <a:off x="2160" y="3360"/>
              <a:ext cx="48" cy="672"/>
            </a:xfrm>
            <a:prstGeom prst="rightBrace">
              <a:avLst>
                <a:gd name="adj1" fmla="val 11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1392" y="297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301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build="p" autoUpdateAnimBg="0"/>
      <p:bldP spid="166915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4925" y="63500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/>
              <a:t>3 、位片式运算器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638800" y="990600"/>
            <a:ext cx="35052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特点：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用双口</a:t>
            </a: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RAM（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两地址端、两数据端）作通用寄存器组，可同时提供数据；</a:t>
            </a: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用多路选择器作输入逻辑，不需暂存操作数；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ALU</a:t>
            </a:r>
            <a:r>
              <a:rPr lang="zh-CN" altLang="en-US" sz="28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增加乘、除功能，用乘商寄存器存放乘数、乘积或商。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0" y="914400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例. 4位片运算器粗框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676400"/>
            <a:ext cx="5257800" cy="5181600"/>
            <a:chOff x="144" y="1056"/>
            <a:chExt cx="3312" cy="3264"/>
          </a:xfrm>
        </p:grpSpPr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056" y="1488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 flipV="1">
              <a:off x="144" y="4032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1056" y="2112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1584" y="2784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28" y="2784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112" y="1488"/>
              <a:ext cx="115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1056" y="3456"/>
              <a:ext cx="86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 flipV="1">
              <a:off x="2640" y="124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V="1">
              <a:off x="1200" y="244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5"/>
            <p:cNvSpPr>
              <a:spLocks noChangeShapeType="1"/>
            </p:cNvSpPr>
            <p:nvPr/>
          </p:nvSpPr>
          <p:spPr bwMode="auto">
            <a:xfrm flipV="1">
              <a:off x="1488" y="18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16"/>
            <p:cNvSpPr>
              <a:spLocks noChangeShapeType="1"/>
            </p:cNvSpPr>
            <p:nvPr/>
          </p:nvSpPr>
          <p:spPr bwMode="auto">
            <a:xfrm flipV="1">
              <a:off x="1488" y="110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 flipV="1">
              <a:off x="1200" y="312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V="1">
              <a:off x="672" y="31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V="1">
              <a:off x="1728" y="244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 flipV="1">
              <a:off x="2352" y="31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 flipV="1">
              <a:off x="2016" y="31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 flipV="1">
              <a:off x="1728" y="312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1152" y="1488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移位器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1200" y="2160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ALU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1536" y="2832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多路选择器</a:t>
              </a:r>
            </a:p>
          </p:txBody>
        </p:sp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480" y="2832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多路选择器</a:t>
              </a:r>
            </a:p>
          </p:txBody>
        </p:sp>
        <p:sp>
          <p:nvSpPr>
            <p:cNvPr id="29723" name="Text Box 27"/>
            <p:cNvSpPr txBox="1">
              <a:spLocks noChangeArrowheads="1"/>
            </p:cNvSpPr>
            <p:nvPr/>
          </p:nvSpPr>
          <p:spPr bwMode="auto">
            <a:xfrm>
              <a:off x="1584" y="105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r>
                <a:rPr lang="en-US" altLang="zh-CN" sz="2000" b="1">
                  <a:solidFill>
                    <a:schemeClr val="tx2"/>
                  </a:solidFill>
                </a:rPr>
                <a:t>O</a:t>
              </a:r>
              <a:r>
                <a:rPr lang="en-US" altLang="zh-CN" b="1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1200" y="3504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RAM</a:t>
              </a: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 flipV="1">
              <a:off x="1440" y="379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144" y="1344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144" y="1344"/>
              <a:ext cx="0" cy="2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Line 32"/>
            <p:cNvSpPr>
              <a:spLocks noChangeShapeType="1"/>
            </p:cNvSpPr>
            <p:nvPr/>
          </p:nvSpPr>
          <p:spPr bwMode="auto">
            <a:xfrm>
              <a:off x="2352" y="336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2640" y="1248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3360" y="1248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35"/>
            <p:cNvSpPr>
              <a:spLocks noChangeShapeType="1"/>
            </p:cNvSpPr>
            <p:nvPr/>
          </p:nvSpPr>
          <p:spPr bwMode="auto">
            <a:xfrm>
              <a:off x="1488" y="201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 flipV="1">
              <a:off x="2640" y="182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 flipH="1">
              <a:off x="1920" y="230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Text Box 38"/>
            <p:cNvSpPr txBox="1">
              <a:spLocks noChangeArrowheads="1"/>
            </p:cNvSpPr>
            <p:nvPr/>
          </p:nvSpPr>
          <p:spPr bwMode="auto">
            <a:xfrm>
              <a:off x="1488" y="403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r>
                <a:rPr lang="en-US" altLang="zh-CN" sz="2000" b="1">
                  <a:solidFill>
                    <a:schemeClr val="tx2"/>
                  </a:solidFill>
                </a:rPr>
                <a:t>i</a:t>
              </a:r>
              <a:r>
                <a:rPr lang="en-US" altLang="zh-CN" b="1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2160" y="360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B </a:t>
              </a:r>
              <a:r>
                <a:rPr lang="zh-CN" altLang="en-US" b="1">
                  <a:solidFill>
                    <a:schemeClr val="tx2"/>
                  </a:solidFill>
                </a:rPr>
                <a:t>地址</a:t>
              </a:r>
              <a:r>
                <a:rPr lang="zh-CN" altLang="en-US" b="1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 flipH="1">
              <a:off x="1920" y="36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41"/>
            <p:cNvSpPr>
              <a:spLocks noChangeShapeType="1"/>
            </p:cNvSpPr>
            <p:nvPr/>
          </p:nvSpPr>
          <p:spPr bwMode="auto">
            <a:xfrm>
              <a:off x="720" y="36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Text Box 42"/>
            <p:cNvSpPr txBox="1">
              <a:spLocks noChangeArrowheads="1"/>
            </p:cNvSpPr>
            <p:nvPr/>
          </p:nvSpPr>
          <p:spPr bwMode="auto">
            <a:xfrm>
              <a:off x="144" y="360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A </a:t>
              </a:r>
              <a:r>
                <a:rPr lang="zh-CN" altLang="en-US" b="1">
                  <a:solidFill>
                    <a:schemeClr val="tx2"/>
                  </a:solidFill>
                </a:rPr>
                <a:t>地址</a:t>
              </a:r>
              <a:r>
                <a:rPr lang="zh-CN" altLang="en-US" b="1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739" name="Text Box 43"/>
            <p:cNvSpPr txBox="1">
              <a:spLocks noChangeArrowheads="1"/>
            </p:cNvSpPr>
            <p:nvPr/>
          </p:nvSpPr>
          <p:spPr bwMode="auto">
            <a:xfrm>
              <a:off x="2352" y="211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Cn</a:t>
              </a:r>
            </a:p>
          </p:txBody>
        </p:sp>
        <p:sp>
          <p:nvSpPr>
            <p:cNvPr id="29740" name="Text Box 44"/>
            <p:cNvSpPr txBox="1">
              <a:spLocks noChangeArrowheads="1"/>
            </p:cNvSpPr>
            <p:nvPr/>
          </p:nvSpPr>
          <p:spPr bwMode="auto">
            <a:xfrm>
              <a:off x="196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D</a:t>
              </a:r>
              <a:r>
                <a:rPr lang="en-US" altLang="zh-CN" sz="2000" b="1"/>
                <a:t>B</a:t>
              </a:r>
              <a:endParaRPr lang="en-US" altLang="zh-CN" b="1"/>
            </a:p>
          </p:txBody>
        </p:sp>
        <p:sp>
          <p:nvSpPr>
            <p:cNvPr id="29741" name="Text Box 45"/>
            <p:cNvSpPr txBox="1">
              <a:spLocks noChangeArrowheads="1"/>
            </p:cNvSpPr>
            <p:nvPr/>
          </p:nvSpPr>
          <p:spPr bwMode="auto">
            <a:xfrm>
              <a:off x="28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D</a:t>
              </a:r>
              <a:r>
                <a:rPr lang="en-US" altLang="zh-CN" sz="2000" b="1"/>
                <a:t>A</a:t>
              </a:r>
              <a:endParaRPr lang="en-US" altLang="zh-CN" b="1"/>
            </a:p>
          </p:txBody>
        </p:sp>
        <p:sp>
          <p:nvSpPr>
            <p:cNvPr id="29742" name="Text Box 46"/>
            <p:cNvSpPr txBox="1">
              <a:spLocks noChangeArrowheads="1"/>
            </p:cNvSpPr>
            <p:nvPr/>
          </p:nvSpPr>
          <p:spPr bwMode="auto">
            <a:xfrm>
              <a:off x="240" y="1968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G、P</a:t>
              </a:r>
            </a:p>
          </p:txBody>
        </p:sp>
        <p:sp>
          <p:nvSpPr>
            <p:cNvPr id="29743" name="Line 47"/>
            <p:cNvSpPr>
              <a:spLocks noChangeShapeType="1"/>
            </p:cNvSpPr>
            <p:nvPr/>
          </p:nvSpPr>
          <p:spPr bwMode="auto">
            <a:xfrm flipH="1">
              <a:off x="768" y="216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 flipH="1">
              <a:off x="768" y="230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Line 49"/>
            <p:cNvSpPr>
              <a:spLocks noChangeShapeType="1"/>
            </p:cNvSpPr>
            <p:nvPr/>
          </p:nvSpPr>
          <p:spPr bwMode="auto">
            <a:xfrm flipH="1">
              <a:off x="768" y="24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Text Box 50"/>
            <p:cNvSpPr txBox="1">
              <a:spLocks noChangeArrowheads="1"/>
            </p:cNvSpPr>
            <p:nvPr/>
          </p:nvSpPr>
          <p:spPr bwMode="auto">
            <a:xfrm>
              <a:off x="144" y="2400"/>
              <a:ext cx="9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/>
                <a:t>控制信息</a:t>
              </a:r>
            </a:p>
          </p:txBody>
        </p:sp>
        <p:sp>
          <p:nvSpPr>
            <p:cNvPr id="29747" name="Text Box 51"/>
            <p:cNvSpPr txBox="1">
              <a:spLocks noChangeArrowheads="1"/>
            </p:cNvSpPr>
            <p:nvPr/>
          </p:nvSpPr>
          <p:spPr bwMode="auto">
            <a:xfrm>
              <a:off x="240" y="216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Cn+4</a:t>
              </a:r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288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Line 53"/>
            <p:cNvSpPr>
              <a:spLocks noChangeShapeType="1"/>
            </p:cNvSpPr>
            <p:nvPr/>
          </p:nvSpPr>
          <p:spPr bwMode="auto">
            <a:xfrm>
              <a:off x="624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Text Box 54"/>
            <p:cNvSpPr txBox="1">
              <a:spLocks noChangeArrowheads="1"/>
            </p:cNvSpPr>
            <p:nvPr/>
          </p:nvSpPr>
          <p:spPr bwMode="auto">
            <a:xfrm>
              <a:off x="2112" y="1488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乘商寄存器</a:t>
              </a:r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672" y="1104"/>
              <a:ext cx="288" cy="276"/>
              <a:chOff x="4752" y="1728"/>
              <a:chExt cx="288" cy="240"/>
            </a:xfrm>
          </p:grpSpPr>
          <p:sp>
            <p:nvSpPr>
              <p:cNvPr id="29785" name="Line 56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6" name="Text Box 57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288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2064" y="1824"/>
              <a:ext cx="288" cy="250"/>
              <a:chOff x="4752" y="1728"/>
              <a:chExt cx="288" cy="250"/>
            </a:xfrm>
          </p:grpSpPr>
          <p:sp>
            <p:nvSpPr>
              <p:cNvPr id="29783" name="Line 59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4" name="Text Box 60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20" y="3408"/>
              <a:ext cx="288" cy="250"/>
              <a:chOff x="4752" y="1728"/>
              <a:chExt cx="288" cy="250"/>
            </a:xfrm>
          </p:grpSpPr>
          <p:sp>
            <p:nvSpPr>
              <p:cNvPr id="29781" name="Line 62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2" name="Text Box 63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6" name="Group 64"/>
            <p:cNvGrpSpPr>
              <a:grpSpLocks/>
            </p:cNvGrpSpPr>
            <p:nvPr/>
          </p:nvGrpSpPr>
          <p:grpSpPr bwMode="auto">
            <a:xfrm>
              <a:off x="3168" y="2208"/>
              <a:ext cx="288" cy="250"/>
              <a:chOff x="3168" y="2208"/>
              <a:chExt cx="288" cy="250"/>
            </a:xfrm>
          </p:grpSpPr>
          <p:sp>
            <p:nvSpPr>
              <p:cNvPr id="29779" name="Line 65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80" name="Text Box 66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1536" y="2496"/>
              <a:ext cx="288" cy="250"/>
              <a:chOff x="3168" y="2208"/>
              <a:chExt cx="288" cy="250"/>
            </a:xfrm>
          </p:grpSpPr>
          <p:sp>
            <p:nvSpPr>
              <p:cNvPr id="29777" name="Line 68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8" name="Text Box 69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1008" y="2496"/>
              <a:ext cx="288" cy="250"/>
              <a:chOff x="3168" y="2208"/>
              <a:chExt cx="288" cy="250"/>
            </a:xfrm>
          </p:grpSpPr>
          <p:sp>
            <p:nvSpPr>
              <p:cNvPr id="29775" name="Line 71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6" name="Text Box 72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9" name="Group 73"/>
            <p:cNvGrpSpPr>
              <a:grpSpLocks/>
            </p:cNvGrpSpPr>
            <p:nvPr/>
          </p:nvGrpSpPr>
          <p:grpSpPr bwMode="auto">
            <a:xfrm>
              <a:off x="2016" y="3408"/>
              <a:ext cx="288" cy="250"/>
              <a:chOff x="4752" y="1728"/>
              <a:chExt cx="288" cy="250"/>
            </a:xfrm>
          </p:grpSpPr>
          <p:sp>
            <p:nvSpPr>
              <p:cNvPr id="29773" name="Line 74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4" name="Text Box 75"/>
              <p:cNvSpPr txBox="1">
                <a:spLocks noChangeArrowheads="1"/>
              </p:cNvSpPr>
              <p:nvPr/>
            </p:nvSpPr>
            <p:spPr bwMode="auto">
              <a:xfrm>
                <a:off x="4752" y="172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0" name="Group 76"/>
            <p:cNvGrpSpPr>
              <a:grpSpLocks/>
            </p:cNvGrpSpPr>
            <p:nvPr/>
          </p:nvGrpSpPr>
          <p:grpSpPr bwMode="auto">
            <a:xfrm>
              <a:off x="1296" y="1776"/>
              <a:ext cx="288" cy="250"/>
              <a:chOff x="3168" y="2208"/>
              <a:chExt cx="288" cy="250"/>
            </a:xfrm>
          </p:grpSpPr>
          <p:sp>
            <p:nvSpPr>
              <p:cNvPr id="29771" name="Line 77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2" name="Text Box 78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1" name="Group 79"/>
            <p:cNvGrpSpPr>
              <a:grpSpLocks/>
            </p:cNvGrpSpPr>
            <p:nvPr/>
          </p:nvGrpSpPr>
          <p:grpSpPr bwMode="auto">
            <a:xfrm>
              <a:off x="1296" y="1056"/>
              <a:ext cx="288" cy="250"/>
              <a:chOff x="3168" y="2208"/>
              <a:chExt cx="288" cy="250"/>
            </a:xfrm>
          </p:grpSpPr>
          <p:sp>
            <p:nvSpPr>
              <p:cNvPr id="29769" name="Line 80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70" name="Text Box 81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2" name="Group 82"/>
            <p:cNvGrpSpPr>
              <a:grpSpLocks/>
            </p:cNvGrpSpPr>
            <p:nvPr/>
          </p:nvGrpSpPr>
          <p:grpSpPr bwMode="auto">
            <a:xfrm>
              <a:off x="1248" y="3744"/>
              <a:ext cx="288" cy="250"/>
              <a:chOff x="3168" y="2208"/>
              <a:chExt cx="288" cy="250"/>
            </a:xfrm>
          </p:grpSpPr>
          <p:sp>
            <p:nvSpPr>
              <p:cNvPr id="29767" name="Line 83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8" name="Text Box 84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3" name="Group 85"/>
            <p:cNvGrpSpPr>
              <a:grpSpLocks/>
            </p:cNvGrpSpPr>
            <p:nvPr/>
          </p:nvGrpSpPr>
          <p:grpSpPr bwMode="auto">
            <a:xfrm>
              <a:off x="1008" y="3168"/>
              <a:ext cx="288" cy="250"/>
              <a:chOff x="3168" y="2208"/>
              <a:chExt cx="288" cy="250"/>
            </a:xfrm>
          </p:grpSpPr>
          <p:sp>
            <p:nvSpPr>
              <p:cNvPr id="29765" name="Line 86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6" name="Text Box 87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  <p:grpSp>
          <p:nvGrpSpPr>
            <p:cNvPr id="14" name="Group 88"/>
            <p:cNvGrpSpPr>
              <a:grpSpLocks/>
            </p:cNvGrpSpPr>
            <p:nvPr/>
          </p:nvGrpSpPr>
          <p:grpSpPr bwMode="auto">
            <a:xfrm>
              <a:off x="1536" y="3168"/>
              <a:ext cx="288" cy="250"/>
              <a:chOff x="3168" y="2208"/>
              <a:chExt cx="288" cy="250"/>
            </a:xfrm>
          </p:grpSpPr>
          <p:sp>
            <p:nvSpPr>
              <p:cNvPr id="29763" name="Line 89"/>
              <p:cNvSpPr>
                <a:spLocks noChangeShapeType="1"/>
              </p:cNvSpPr>
              <p:nvPr/>
            </p:nvSpPr>
            <p:spPr bwMode="auto">
              <a:xfrm flipH="1">
                <a:off x="3312" y="2352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64" name="Text Box 90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1719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build="p" autoUpdateAnimBg="0"/>
      <p:bldP spid="168963" grpId="0" autoUpdateAnimBg="0"/>
      <p:bldP spid="168964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00113" y="2057400"/>
            <a:ext cx="7559675" cy="1006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3.4 </a:t>
            </a:r>
            <a:r>
              <a:rPr lang="en-US" altLang="zh-CN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CPU</a:t>
            </a:r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模型的设计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484438" y="3789363"/>
            <a:ext cx="4324350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（简易的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位</a:t>
            </a:r>
            <a:r>
              <a:rPr lang="en-US" altLang="zh-CN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CPU</a:t>
            </a:r>
            <a:r>
              <a:rPr lang="zh-CN" alt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6547</TotalTime>
  <Words>12917</Words>
  <Application>Microsoft Office PowerPoint</Application>
  <PresentationFormat>全屏显示(4:3)</PresentationFormat>
  <Paragraphs>3242</Paragraphs>
  <Slides>187</Slides>
  <Notes>54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187</vt:i4>
      </vt:variant>
    </vt:vector>
  </HeadingPairs>
  <TitlesOfParts>
    <vt:vector size="190" baseType="lpstr">
      <vt:lpstr>Soaring</vt:lpstr>
      <vt:lpstr>文档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ZhangYongqing</cp:lastModifiedBy>
  <cp:revision>511</cp:revision>
  <dcterms:created xsi:type="dcterms:W3CDTF">2000-08-28T13:29:22Z</dcterms:created>
  <dcterms:modified xsi:type="dcterms:W3CDTF">2019-03-18T05:12:01Z</dcterms:modified>
</cp:coreProperties>
</file>