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1"/>
  </p:notesMasterIdLst>
  <p:sldIdLst>
    <p:sldId id="641" r:id="rId4"/>
    <p:sldId id="535" r:id="rId5"/>
    <p:sldId id="541" r:id="rId6"/>
    <p:sldId id="544" r:id="rId7"/>
    <p:sldId id="545" r:id="rId8"/>
    <p:sldId id="546" r:id="rId9"/>
    <p:sldId id="624" r:id="rId10"/>
    <p:sldId id="547" r:id="rId11"/>
    <p:sldId id="548" r:id="rId12"/>
    <p:sldId id="549" r:id="rId13"/>
    <p:sldId id="550" r:id="rId14"/>
    <p:sldId id="551" r:id="rId15"/>
    <p:sldId id="626" r:id="rId16"/>
    <p:sldId id="552" r:id="rId17"/>
    <p:sldId id="553" r:id="rId18"/>
    <p:sldId id="554" r:id="rId19"/>
    <p:sldId id="555" r:id="rId20"/>
    <p:sldId id="556" r:id="rId21"/>
    <p:sldId id="627" r:id="rId22"/>
    <p:sldId id="628" r:id="rId23"/>
    <p:sldId id="557" r:id="rId24"/>
    <p:sldId id="558" r:id="rId25"/>
    <p:sldId id="559" r:id="rId26"/>
    <p:sldId id="560" r:id="rId27"/>
    <p:sldId id="561" r:id="rId28"/>
    <p:sldId id="573" r:id="rId29"/>
    <p:sldId id="575" r:id="rId30"/>
    <p:sldId id="629" r:id="rId32"/>
    <p:sldId id="625" r:id="rId33"/>
    <p:sldId id="577" r:id="rId34"/>
    <p:sldId id="578" r:id="rId35"/>
    <p:sldId id="579" r:id="rId36"/>
    <p:sldId id="580" r:id="rId37"/>
    <p:sldId id="581" r:id="rId38"/>
    <p:sldId id="582" r:id="rId39"/>
    <p:sldId id="583" r:id="rId40"/>
    <p:sldId id="584" r:id="rId41"/>
    <p:sldId id="585" r:id="rId42"/>
    <p:sldId id="586" r:id="rId43"/>
    <p:sldId id="587" r:id="rId44"/>
    <p:sldId id="588" r:id="rId45"/>
    <p:sldId id="589" r:id="rId46"/>
    <p:sldId id="590" r:id="rId47"/>
    <p:sldId id="591" r:id="rId48"/>
    <p:sldId id="592" r:id="rId49"/>
    <p:sldId id="604" r:id="rId50"/>
    <p:sldId id="605" r:id="rId51"/>
    <p:sldId id="607" r:id="rId52"/>
    <p:sldId id="609" r:id="rId53"/>
    <p:sldId id="630" r:id="rId54"/>
    <p:sldId id="610" r:id="rId55"/>
    <p:sldId id="611" r:id="rId56"/>
    <p:sldId id="616" r:id="rId57"/>
    <p:sldId id="617" r:id="rId58"/>
    <p:sldId id="618" r:id="rId59"/>
    <p:sldId id="619" r:id="rId60"/>
    <p:sldId id="620" r:id="rId61"/>
    <p:sldId id="639" r:id="rId62"/>
    <p:sldId id="640" r:id="rId63"/>
    <p:sldId id="536" r:id="rId64"/>
    <p:sldId id="632" r:id="rId65"/>
    <p:sldId id="633" r:id="rId66"/>
    <p:sldId id="638" r:id="rId67"/>
    <p:sldId id="634" r:id="rId68"/>
    <p:sldId id="635" r:id="rId69"/>
    <p:sldId id="636" r:id="rId70"/>
    <p:sldId id="637" r:id="rId71"/>
    <p:sldId id="642" r:id="rId72"/>
    <p:sldId id="394"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35"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4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notesMaster" Target="notesMasters/notesMaster1.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788-D666-4D8B-9B0E-4C88FEA818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2AF98-BDE0-4A41-8E5A-8B4CC633A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3B3669C-6961-470B-8ABB-4F8BCAF5763F}" type="slidenum">
              <a:rPr lang="en-US" altLang="zh-CN" smtClean="0"/>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pPr eaLnBrk="1" hangingPunct="1"/>
            <a:r>
              <a:rPr lang="en-US" altLang="zh-CN"/>
              <a:t>UML2.2</a:t>
            </a:r>
            <a:r>
              <a:rPr lang="zh-CN" altLang="en-US"/>
              <a:t>中，用例之间的关系用依赖符号表示。</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32B017D-0179-4243-A3EE-F099E095F202}" type="slidenum">
              <a:rPr lang="en-US" altLang="zh-CN" smtClean="0"/>
            </a:fld>
            <a:endParaRPr lang="en-US" altLang="zh-CN"/>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r>
              <a:rPr lang="zh-CN" altLang="en-US"/>
              <a:t>系统分析员的主要任务就是根据需求规格说明和用例模型确定问题域的类与对象。首先找出所有候选的类与对象，然后从候选的类与对象中筛选掉不正确的或不必要的。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3C52D5D-8751-4AE0-8169-C2D609EABDC9}" type="slidenum">
              <a:rPr lang="en-US" altLang="zh-CN" smtClean="0"/>
            </a:fld>
            <a:endParaRPr lang="en-US" altLang="zh-CN"/>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r>
              <a:rPr lang="zh-CN" altLang="en-US" sz="800">
                <a:latin typeface="楷体_GB2312" pitchFamily="49" charset="-122"/>
                <a:ea typeface="楷体_GB2312" pitchFamily="49" charset="-122"/>
              </a:rPr>
              <a:t>增加消息后的顺序图如图所示，为了阅读方便，一开始可以在顺序图中可以使用</a:t>
            </a:r>
            <a:r>
              <a:rPr lang="zh-CN" altLang="en-US" sz="800">
                <a:solidFill>
                  <a:srgbClr val="3333CC"/>
                </a:solidFill>
                <a:latin typeface="楷体_GB2312" pitchFamily="49" charset="-122"/>
                <a:ea typeface="楷体_GB2312" pitchFamily="49" charset="-122"/>
              </a:rPr>
              <a:t>中文</a:t>
            </a:r>
            <a:r>
              <a:rPr lang="zh-CN" altLang="en-US" sz="800">
                <a:latin typeface="楷体_GB2312" pitchFamily="49" charset="-122"/>
                <a:ea typeface="楷体_GB2312" pitchFamily="49" charset="-122"/>
              </a:rPr>
              <a:t>对消息进行说明，但随着分析及迭代的深入，最后需要改为</a:t>
            </a:r>
            <a:r>
              <a:rPr lang="zh-CN" altLang="en-US" sz="800">
                <a:solidFill>
                  <a:srgbClr val="3333CC"/>
                </a:solidFill>
                <a:latin typeface="楷体_GB2312" pitchFamily="49" charset="-122"/>
                <a:ea typeface="楷体_GB2312" pitchFamily="49" charset="-122"/>
              </a:rPr>
              <a:t>英文</a:t>
            </a:r>
            <a:r>
              <a:rPr lang="zh-CN" altLang="en-US" sz="800">
                <a:latin typeface="楷体_GB2312" pitchFamily="49" charset="-122"/>
                <a:ea typeface="楷体_GB2312" pitchFamily="49" charset="-122"/>
              </a:rPr>
              <a:t>，并且需要与类中定义的方法一致。</a:t>
            </a:r>
            <a:endParaRPr lang="zh-CN" altLang="en-US" sz="800">
              <a:latin typeface="楷体_GB2312" pitchFamily="49" charset="-122"/>
              <a:ea typeface="楷体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6ED59311-9754-492A-B34D-5674D4794730}"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945A493C-42DF-4B74-BC94-1B19E7A79A95}"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FC035132-4430-459D-A1C4-96F1137DF07C}"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C39411BD-84A6-4D0B-871F-4013E34902E1}"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18E98D6-EA73-4E72-9F9B-F0B69B12A061}" type="slidenum">
              <a:rPr lang="en-US"/>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F35AE5E0-4F19-4F7A-A370-D5B3C26A762D}"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D3E387-53A5-4561-8B4B-AD363D9607F3}" type="slidenum">
              <a:rPr lang="en-US"/>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3A45384A-4C42-4416-846A-7CDBD4CBDEFD}"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E62950-8E29-476E-8C4B-1D6186A0D9F9}" type="slidenum">
              <a:rPr lang="en-US"/>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32474236-174A-4116-8B95-D52955E19EF4}" type="datetime1">
              <a:rPr lang="zh-CN" altLang="en-US" smtClean="0"/>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37DFE9F-E665-47AE-9DD8-BAD61A97E79A}" type="slidenum">
              <a:rPr lang="en-US"/>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1A12CDB8-D25B-4450-81C5-E7433EE123ED}" type="datetime1">
              <a:rPr lang="zh-CN" altLang="en-US" smtClean="0"/>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3FEEC33-AF72-47DC-A6BA-88A7BE5CD242}" type="slidenum">
              <a:rPr lang="en-US"/>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4D0B35E-16CA-4662-A73B-D7141AEE9949}" type="datetime1">
              <a:rPr lang="zh-CN" altLang="en-US" smtClean="0"/>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910CD9A-6EEE-4F7A-AFED-C2F3C9AC62BE}" type="slidenum">
              <a:rPr lang="en-US"/>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AF57E02-8054-496E-8C45-259C270D612C}" type="datetime1">
              <a:rPr lang="zh-CN" altLang="en-US" smtClean="0"/>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D831BD0C-AC31-42C9-8EF1-52034A9F25DD}" type="slidenum">
              <a:rPr lang="en-US"/>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0D133D87-485C-4DF8-9F62-BEA65CE30239}" type="datetime1">
              <a:rPr lang="zh-CN" altLang="en-US" smtClean="0"/>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5E37B13-27EB-4563-AAF3-9FA9134D6072}" type="slidenum">
              <a:rPr lang="en-US"/>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7AD3A83A-0744-46D9-9A8B-72A97F0DD8F4}"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707C2142-8A71-466A-A274-B7C77BF3CD15}" type="datetime1">
              <a:rPr lang="zh-CN" altLang="en-US" smtClean="0"/>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2ABD018-5A81-48E9-8760-C1B9DFAC4CA5}" type="slidenum">
              <a:rPr lang="en-US"/>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8824D933-2E27-460B-BDCB-429404B81580}"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A22E53F-D134-4909-B638-4DCB4BB26C41}" type="slidenum">
              <a:rPr lang="en-US"/>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1FA33585-6CAD-43D7-9A0B-66440E54AD01}"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88D8A45-1B0C-4B9D-BBB4-7F6EB55B79B2}" type="slidenum">
              <a:rPr lang="en-US"/>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94ED42AA-EB3C-440A-84D4-AD0768EA3706}"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D34FB239-CDB9-480F-B55B-1B2E9675F401}"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DE8959A2-72F3-4034-AE31-7EC25F018158}"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18B1A66-BE99-405D-AA25-56F19781ECA1}"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2A356FE-644C-4030-9A2F-2DFB4D27680B}"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5AD98217-5E6C-4E42-9814-8D0402C30047}"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038160B4-60D8-4895-B699-55BA748EFE26}"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83043BA8-1CEA-4755-AE60-22A3FC434D9D}" type="datetime1">
              <a:rPr lang="zh-CN" altLang="en-US" smtClean="0"/>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38DE0820-E4E3-469F-8339-675226DFBB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2"/>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3"/>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2"/>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3"/>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2"/>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2"/>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2"/>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2"/>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2"/>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F038FAFA-B51E-407D-A32E-8B047146E7EA}" type="datetime1">
              <a:rPr lang="zh-CN" altLang="en-US" smtClean="0"/>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7A392405-0500-4412-9F22-9B127BCECAE1}"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sz="6000" b="1" dirty="0">
                <a:solidFill>
                  <a:schemeClr val="tx1"/>
                </a:solidFill>
                <a:ea typeface="华文楷体" panose="02010600040101010101" pitchFamily="2" charset="-122"/>
              </a:rPr>
              <a:t>软件工程</a:t>
            </a:r>
            <a:br>
              <a:rPr altLang="zh-CN" b="1" dirty="0">
                <a:solidFill>
                  <a:schemeClr val="tx1"/>
                </a:solidFill>
                <a:ea typeface="华文楷体" panose="02010600040101010101" pitchFamily="2" charset="-122"/>
              </a:rPr>
            </a:br>
            <a:r>
              <a:rPr altLang="zh-CN" sz="4400" b="1" dirty="0">
                <a:solidFill>
                  <a:schemeClr val="tx1"/>
                </a:solidFill>
              </a:rPr>
              <a:t>Software Engineering</a:t>
            </a:r>
            <a:endParaRPr lang="zh-CN" altLang="en-US" sz="4400" b="1" dirty="0">
              <a:solidFill>
                <a:schemeClr val="tx1"/>
              </a:solidFill>
            </a:endParaRPr>
          </a:p>
        </p:txBody>
      </p:sp>
      <p:sp>
        <p:nvSpPr>
          <p:cNvPr id="5" name="副标题 4"/>
          <p:cNvSpPr>
            <a:spLocks noGrp="1"/>
          </p:cNvSpPr>
          <p:nvPr>
            <p:ph type="subTitle" idx="1"/>
          </p:nvPr>
        </p:nvSpPr>
        <p:spPr>
          <a:xfrm>
            <a:off x="1295400" y="3714752"/>
            <a:ext cx="6400800" cy="1714512"/>
          </a:xfrm>
        </p:spPr>
        <p:txBody>
          <a:bodyPr>
            <a:noAutofit/>
          </a:bodyPr>
          <a:lstStyle/>
          <a:p>
            <a:endParaRPr lang="en-US" altLang="zh-CN" sz="3600" b="1"/>
          </a:p>
          <a:p>
            <a:r>
              <a:rPr lang="zh-CN" altLang="en-US" sz="3600" b="1">
                <a:latin typeface="华文楷体" panose="02010600040101010101" pitchFamily="2" charset="-122"/>
                <a:ea typeface="华文楷体" panose="02010600040101010101" pitchFamily="2" charset="-122"/>
              </a:rPr>
              <a:t>教师：潘光晖</a:t>
            </a:r>
            <a:endParaRPr lang="zh-CN" altLang="en-US" sz="3600" b="1" dirty="0">
              <a:latin typeface="华文楷体" panose="02010600040101010101" pitchFamily="2" charset="-122"/>
              <a:ea typeface="华文楷体" panose="02010600040101010101"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428596" y="1643050"/>
            <a:ext cx="8304212" cy="3170099"/>
          </a:xfrm>
          <a:prstGeom prst="rect">
            <a:avLst/>
          </a:prstGeom>
          <a:noFill/>
          <a:ln w="9525">
            <a:noFill/>
            <a:miter lim="800000"/>
          </a:ln>
        </p:spPr>
        <p:txBody>
          <a:bodyPr>
            <a:spAutoFit/>
          </a:bodyPr>
          <a:lstStyle/>
          <a:p>
            <a:pPr marL="628650" indent="-355600">
              <a:lnSpc>
                <a:spcPct val="125000"/>
              </a:lnSpc>
              <a:spcBef>
                <a:spcPts val="600"/>
              </a:spcBef>
              <a:spcAft>
                <a:spcPts val="600"/>
              </a:spcAft>
              <a:buClr>
                <a:schemeClr val="hlink"/>
              </a:buClr>
              <a:buSzPct val="70000"/>
              <a:buFont typeface="Wingdings" panose="05000000000000000000" pitchFamily="2" charset="2"/>
              <a:buChar char="n"/>
            </a:pPr>
            <a:r>
              <a:rPr kumimoji="1" lang="zh-CN" altLang="en-US" sz="2400" dirty="0">
                <a:latin typeface="宋体" panose="02010600030101010101" pitchFamily="2" charset="-122"/>
                <a:ea typeface="宋体" panose="02010600030101010101" pitchFamily="2" charset="-122"/>
              </a:rPr>
              <a:t>每个学期有一段时间让学生可以改变计划，学生可以在这段时间内访问联机系统以增选课程或退选课程。</a:t>
            </a:r>
            <a:endParaRPr kumimoji="1" lang="en-US" altLang="zh-CN" sz="2400" dirty="0">
              <a:latin typeface="宋体" panose="02010600030101010101" pitchFamily="2" charset="-122"/>
              <a:ea typeface="宋体" panose="02010600030101010101" pitchFamily="2" charset="-122"/>
            </a:endParaRPr>
          </a:p>
          <a:p>
            <a:pPr marL="628650" indent="-355600">
              <a:lnSpc>
                <a:spcPct val="125000"/>
              </a:lnSpc>
              <a:spcBef>
                <a:spcPts val="600"/>
              </a:spcBef>
              <a:spcAft>
                <a:spcPts val="600"/>
              </a:spcAft>
              <a:buClr>
                <a:schemeClr val="hlink"/>
              </a:buClr>
              <a:buSzPct val="70000"/>
              <a:buFont typeface="Wingdings" panose="05000000000000000000" pitchFamily="2" charset="2"/>
              <a:buChar char="n"/>
            </a:pPr>
            <a:r>
              <a:rPr kumimoji="1" lang="zh-CN" altLang="en-US" sz="2400" dirty="0">
                <a:solidFill>
                  <a:srgbClr val="3366FF"/>
                </a:solidFill>
                <a:latin typeface="宋体" panose="02010600030101010101" pitchFamily="2" charset="-122"/>
                <a:ea typeface="宋体" panose="02010600030101010101" pitchFamily="2" charset="-122"/>
              </a:rPr>
              <a:t>教师</a:t>
            </a:r>
            <a:r>
              <a:rPr kumimoji="1" lang="zh-CN" altLang="en-US" sz="2400" dirty="0">
                <a:latin typeface="宋体" panose="02010600030101010101" pitchFamily="2" charset="-122"/>
                <a:ea typeface="宋体" panose="02010600030101010101" pitchFamily="2" charset="-122"/>
              </a:rPr>
              <a:t>可以访问在线系统，查看将要教授哪些课程和每门课程有哪些学生报名，</a:t>
            </a:r>
            <a:endParaRPr kumimoji="1" lang="en-US" altLang="zh-CN" sz="2400" dirty="0">
              <a:latin typeface="宋体" panose="02010600030101010101" pitchFamily="2" charset="-122"/>
              <a:ea typeface="宋体" panose="02010600030101010101" pitchFamily="2" charset="-122"/>
            </a:endParaRPr>
          </a:p>
          <a:p>
            <a:pPr marL="628650" indent="-355600">
              <a:lnSpc>
                <a:spcPct val="125000"/>
              </a:lnSpc>
              <a:spcBef>
                <a:spcPts val="600"/>
              </a:spcBef>
              <a:spcAft>
                <a:spcPts val="600"/>
              </a:spcAft>
              <a:buClr>
                <a:schemeClr val="hlink"/>
              </a:buClr>
              <a:buSzPct val="70000"/>
              <a:buFont typeface="Wingdings" panose="05000000000000000000" pitchFamily="2" charset="2"/>
              <a:buChar char="n"/>
            </a:pPr>
            <a:r>
              <a:rPr kumimoji="1" lang="zh-CN" altLang="en-US" sz="2400" dirty="0">
                <a:latin typeface="宋体" panose="02010600030101010101" pitchFamily="2" charset="-122"/>
                <a:ea typeface="宋体" panose="02010600030101010101" pitchFamily="2" charset="-122"/>
              </a:rPr>
              <a:t>课程考试结束后可以提交成绩，系统可以生成带有成绩分布统计结果的成绩单。</a:t>
            </a:r>
            <a:endParaRPr kumimoji="1" lang="zh-CN" altLang="en-US" sz="2400" dirty="0">
              <a:latin typeface="宋体" panose="02010600030101010101" pitchFamily="2" charset="-122"/>
              <a:ea typeface="宋体" panose="02010600030101010101" pitchFamily="2" charset="-122"/>
            </a:endParaRPr>
          </a:p>
        </p:txBody>
      </p:sp>
      <p:sp>
        <p:nvSpPr>
          <p:cNvPr id="3" name="Rectangle 2"/>
          <p:cNvSpPr>
            <a:spLocks noGrp="1" noChangeArrowheads="1"/>
          </p:cNvSpPr>
          <p:nvPr>
            <p:ph type="title"/>
          </p:nvPr>
        </p:nvSpPr>
        <p:spPr>
          <a:xfrm>
            <a:off x="457200" y="211138"/>
            <a:ext cx="8229600" cy="1143000"/>
          </a:xfrm>
        </p:spPr>
        <p:txBody>
          <a:bodyPr/>
          <a:lstStyle/>
          <a:p>
            <a:pPr eaLnBrk="1" hangingPunct="1"/>
            <a:r>
              <a:rPr lang="en-US" altLang="zh-CN" dirty="0"/>
              <a:t>3.3.2 </a:t>
            </a:r>
            <a:r>
              <a:rPr lang="zh-CN" altLang="en-US" dirty="0"/>
              <a:t>建立用例模型</a:t>
            </a:r>
            <a:endParaRPr lang="zh-CN" altLang="en-US"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8596" y="1214422"/>
            <a:ext cx="8229600" cy="1143000"/>
          </a:xfrm>
        </p:spPr>
        <p:txBody>
          <a:bodyPr/>
          <a:lstStyle/>
          <a:p>
            <a:pPr marL="742950" indent="-742950" algn="l" eaLnBrk="1" hangingPunct="1">
              <a:buFont typeface="+mj-ea"/>
              <a:buAutoNum type="circleNumDbPlain"/>
            </a:pPr>
            <a:r>
              <a:rPr lang="zh-CN" altLang="en-US" sz="3600" b="1" dirty="0">
                <a:solidFill>
                  <a:srgbClr val="C00000"/>
                </a:solidFill>
              </a:rPr>
              <a:t>确定业务参与者</a:t>
            </a:r>
            <a:endParaRPr lang="zh-CN" altLang="en-US" sz="3600" b="1" dirty="0">
              <a:solidFill>
                <a:srgbClr val="C00000"/>
              </a:solidFill>
            </a:endParaRPr>
          </a:p>
        </p:txBody>
      </p:sp>
      <p:sp>
        <p:nvSpPr>
          <p:cNvPr id="11267" name="Rectangle 3"/>
          <p:cNvSpPr>
            <a:spLocks noGrp="1" noChangeArrowheads="1"/>
          </p:cNvSpPr>
          <p:nvPr>
            <p:ph type="body" idx="1"/>
          </p:nvPr>
        </p:nvSpPr>
        <p:spPr>
          <a:xfrm>
            <a:off x="357158" y="2143117"/>
            <a:ext cx="8229600" cy="4214842"/>
          </a:xfrm>
        </p:spPr>
        <p:txBody>
          <a:bodyPr/>
          <a:lstStyle/>
          <a:p>
            <a:pPr eaLnBrk="1" hangingPunct="1">
              <a:buFont typeface="Wingdings" panose="05000000000000000000" pitchFamily="2" charset="2"/>
              <a:buChar char="l"/>
            </a:pPr>
            <a:r>
              <a:rPr lang="zh-CN" altLang="en-US" sz="2800" b="1" dirty="0">
                <a:solidFill>
                  <a:srgbClr val="3366FF"/>
                </a:solidFill>
                <a:latin typeface="楷体_GB2312" pitchFamily="49" charset="-122"/>
                <a:ea typeface="楷体_GB2312" pitchFamily="49" charset="-122"/>
              </a:rPr>
              <a:t>确定业务参与者的好处：</a:t>
            </a:r>
            <a:endParaRPr lang="en-US" altLang="zh-CN" sz="2800" b="1" dirty="0">
              <a:solidFill>
                <a:srgbClr val="3366FF"/>
              </a:solidFill>
              <a:latin typeface="楷体_GB2312" pitchFamily="49" charset="-122"/>
              <a:ea typeface="楷体_GB2312" pitchFamily="49" charset="-122"/>
            </a:endParaRPr>
          </a:p>
          <a:p>
            <a:pPr marL="627380" eaLnBrk="1" hangingPunct="1">
              <a:spcBef>
                <a:spcPts val="1200"/>
              </a:spcBef>
              <a:spcAft>
                <a:spcPts val="600"/>
              </a:spcAft>
              <a:buFont typeface="Wingdings" panose="05000000000000000000" pitchFamily="2" charset="2"/>
              <a:buChar char="ü"/>
            </a:pPr>
            <a:r>
              <a:rPr lang="zh-CN" altLang="en-US" sz="2800" dirty="0">
                <a:latin typeface="楷体_GB2312" pitchFamily="49" charset="-122"/>
                <a:ea typeface="楷体_GB2312" pitchFamily="49" charset="-122"/>
              </a:rPr>
              <a:t>通过关注系统的业务参与者，我们可以</a:t>
            </a:r>
            <a:r>
              <a:rPr lang="zh-CN" altLang="en-US" sz="2800" b="1" dirty="0">
                <a:solidFill>
                  <a:srgbClr val="00B050"/>
                </a:solidFill>
                <a:latin typeface="楷体_GB2312" pitchFamily="49" charset="-122"/>
                <a:ea typeface="楷体_GB2312" pitchFamily="49" charset="-122"/>
              </a:rPr>
              <a:t>将重点放在如何使用系统</a:t>
            </a:r>
            <a:r>
              <a:rPr lang="zh-CN" altLang="en-US" sz="2800" dirty="0">
                <a:solidFill>
                  <a:srgbClr val="00B0F0"/>
                </a:solidFill>
                <a:latin typeface="楷体_GB2312" pitchFamily="49" charset="-122"/>
                <a:ea typeface="楷体_GB2312" pitchFamily="49" charset="-122"/>
              </a:rPr>
              <a:t>，</a:t>
            </a:r>
            <a:r>
              <a:rPr lang="zh-CN" altLang="en-US" sz="2800" dirty="0">
                <a:latin typeface="楷体_GB2312" pitchFamily="49" charset="-122"/>
                <a:ea typeface="楷体_GB2312" pitchFamily="49" charset="-122"/>
              </a:rPr>
              <a:t>而不是如何构造系统上，并且有助于进一步明确系统的</a:t>
            </a:r>
            <a:r>
              <a:rPr lang="zh-CN" altLang="en-US" sz="2800" b="1" dirty="0">
                <a:solidFill>
                  <a:srgbClr val="00B050"/>
                </a:solidFill>
                <a:latin typeface="楷体_GB2312" pitchFamily="49" charset="-122"/>
                <a:ea typeface="楷体_GB2312" pitchFamily="49" charset="-122"/>
              </a:rPr>
              <a:t>范围</a:t>
            </a:r>
            <a:r>
              <a:rPr lang="zh-CN" altLang="en-US" sz="2800" dirty="0">
                <a:latin typeface="楷体_GB2312" pitchFamily="49" charset="-122"/>
                <a:ea typeface="楷体_GB2312" pitchFamily="49" charset="-122"/>
              </a:rPr>
              <a:t>和</a:t>
            </a:r>
            <a:r>
              <a:rPr lang="zh-CN" altLang="en-US" sz="2800" b="1" dirty="0">
                <a:solidFill>
                  <a:srgbClr val="00B050"/>
                </a:solidFill>
                <a:latin typeface="楷体_GB2312" pitchFamily="49" charset="-122"/>
                <a:ea typeface="楷体_GB2312" pitchFamily="49" charset="-122"/>
              </a:rPr>
              <a:t>边界</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marL="627380" eaLnBrk="1" hangingPunct="1">
              <a:spcBef>
                <a:spcPts val="1200"/>
              </a:spcBef>
              <a:spcAft>
                <a:spcPts val="600"/>
              </a:spcAft>
              <a:buFont typeface="Wingdings" panose="05000000000000000000" pitchFamily="2" charset="2"/>
              <a:buChar char="ü"/>
            </a:pPr>
            <a:r>
              <a:rPr lang="zh-CN" altLang="en-US" sz="2800" dirty="0">
                <a:latin typeface="楷体_GB2312" pitchFamily="49" charset="-122"/>
                <a:ea typeface="楷体_GB2312" pitchFamily="49" charset="-122"/>
              </a:rPr>
              <a:t>当系统比较庞大和复杂时，要搞清楚系统的需求往往比较困难，通过明确参与者，可以针对参与者确定系统需求，</a:t>
            </a:r>
            <a:r>
              <a:rPr lang="zh-CN" altLang="en-US" sz="2800" b="1" dirty="0">
                <a:solidFill>
                  <a:srgbClr val="00B050"/>
                </a:solidFill>
                <a:latin typeface="楷体_GB2312" pitchFamily="49" charset="-122"/>
                <a:ea typeface="楷体_GB2312" pitchFamily="49" charset="-122"/>
              </a:rPr>
              <a:t>有助于保证系统需求的完整性。 </a:t>
            </a:r>
            <a:endParaRPr lang="zh-CN" altLang="en-US" sz="2800" b="1" dirty="0">
              <a:solidFill>
                <a:srgbClr val="00B050"/>
              </a:solidFill>
              <a:latin typeface="楷体_GB2312" pitchFamily="49" charset="-122"/>
              <a:ea typeface="楷体_GB2312" pitchFamily="49" charset="-122"/>
            </a:endParaRPr>
          </a:p>
        </p:txBody>
      </p:sp>
      <p:sp>
        <p:nvSpPr>
          <p:cNvPr id="4"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3.3.2 </a:t>
            </a:r>
            <a:r>
              <a:rPr kumimoji="0" lang="zh-CN" altLang="en-US" sz="4400" b="1" i="0" u="none" strike="noStrike" kern="0" cap="none" spc="0" normalizeH="0" baseline="0" noProof="0">
                <a:ln>
                  <a:noFill/>
                </a:ln>
                <a:solidFill>
                  <a:schemeClr val="tx2"/>
                </a:solidFill>
                <a:effectLst/>
                <a:uLnTx/>
                <a:uFillTx/>
                <a:latin typeface="+mj-lt"/>
                <a:ea typeface="+mj-ea"/>
                <a:cs typeface="+mj-cs"/>
              </a:rPr>
              <a:t>建立用例模型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28596" y="2071678"/>
            <a:ext cx="8229600" cy="4525963"/>
          </a:xfrm>
        </p:spPr>
        <p:txBody>
          <a:bodyPr/>
          <a:lstStyle/>
          <a:p>
            <a:pPr eaLnBrk="1" hangingPunct="1">
              <a:buFont typeface="Wingdings" panose="05000000000000000000" pitchFamily="2" charset="2"/>
              <a:buChar char="l"/>
            </a:pPr>
            <a:r>
              <a:rPr lang="zh-CN" altLang="en-US" b="1" dirty="0">
                <a:solidFill>
                  <a:srgbClr val="3366FF"/>
                </a:solidFill>
                <a:ea typeface="宋体" panose="02010600030101010101" pitchFamily="2" charset="-122"/>
              </a:rPr>
              <a:t>确定方法</a:t>
            </a:r>
            <a:r>
              <a:rPr lang="en-US" altLang="zh-CN" b="1" dirty="0">
                <a:solidFill>
                  <a:srgbClr val="3366FF"/>
                </a:solidFill>
                <a:ea typeface="宋体" panose="02010600030101010101" pitchFamily="2" charset="-122"/>
              </a:rPr>
              <a:t>1</a:t>
            </a:r>
            <a:r>
              <a:rPr lang="zh-CN" altLang="en-US" b="1" dirty="0">
                <a:solidFill>
                  <a:srgbClr val="3366FF"/>
                </a:solidFill>
                <a:ea typeface="宋体" panose="02010600030101010101" pitchFamily="2" charset="-122"/>
              </a:rPr>
              <a:t>：可通过以下资料来确定系统的参与者：</a:t>
            </a:r>
            <a:endParaRPr lang="zh-CN" altLang="en-US" b="1" dirty="0">
              <a:solidFill>
                <a:srgbClr val="3366FF"/>
              </a:solidFill>
              <a:ea typeface="宋体" panose="02010600030101010101" pitchFamily="2" charset="-122"/>
            </a:endParaRPr>
          </a:p>
          <a:p>
            <a:pPr marL="533400" eaLnBrk="1" hangingPunct="1">
              <a:spcBef>
                <a:spcPts val="1200"/>
              </a:spcBef>
              <a:spcAft>
                <a:spcPts val="600"/>
              </a:spcAft>
              <a:buClr>
                <a:schemeClr val="accent2"/>
              </a:buClr>
              <a:buSzPct val="75000"/>
              <a:buFont typeface="Wingdings" panose="05000000000000000000" pitchFamily="2" charset="2"/>
              <a:buChar char="ü"/>
            </a:pPr>
            <a:r>
              <a:rPr lang="zh-CN" altLang="en-US" sz="2800" dirty="0">
                <a:ea typeface="楷体_GB2312" pitchFamily="49" charset="-122"/>
              </a:rPr>
              <a:t>标识系统范围和边界的</a:t>
            </a:r>
            <a:r>
              <a:rPr lang="zh-CN" altLang="en-US" sz="2800" b="1" dirty="0">
                <a:solidFill>
                  <a:srgbClr val="00B050"/>
                </a:solidFill>
                <a:ea typeface="楷体_GB2312" pitchFamily="49" charset="-122"/>
              </a:rPr>
              <a:t>环境图</a:t>
            </a:r>
            <a:r>
              <a:rPr lang="zh-CN" altLang="en-US" sz="2800" dirty="0">
                <a:ea typeface="楷体_GB2312" pitchFamily="49" charset="-122"/>
              </a:rPr>
              <a:t>；</a:t>
            </a:r>
            <a:endParaRPr lang="zh-CN" altLang="en-US" sz="2800" dirty="0">
              <a:ea typeface="楷体_GB2312" pitchFamily="49" charset="-122"/>
            </a:endParaRPr>
          </a:p>
          <a:p>
            <a:pPr marL="533400" eaLnBrk="1" hangingPunct="1">
              <a:spcBef>
                <a:spcPts val="1200"/>
              </a:spcBef>
              <a:spcAft>
                <a:spcPts val="600"/>
              </a:spcAft>
              <a:buClr>
                <a:schemeClr val="accent2"/>
              </a:buClr>
              <a:buSzPct val="75000"/>
              <a:buFont typeface="Wingdings" panose="05000000000000000000" pitchFamily="2" charset="2"/>
              <a:buChar char="ü"/>
            </a:pPr>
            <a:r>
              <a:rPr lang="zh-CN" altLang="en-US" sz="2800" dirty="0">
                <a:ea typeface="楷体_GB2312" pitchFamily="49" charset="-122"/>
              </a:rPr>
              <a:t>现有系统（如果有的话）的文档和用户手册；</a:t>
            </a:r>
            <a:endParaRPr lang="zh-CN" altLang="en-US" sz="2800" dirty="0">
              <a:ea typeface="楷体_GB2312" pitchFamily="49" charset="-122"/>
            </a:endParaRPr>
          </a:p>
          <a:p>
            <a:pPr marL="533400" eaLnBrk="1" hangingPunct="1">
              <a:spcBef>
                <a:spcPts val="1200"/>
              </a:spcBef>
              <a:spcAft>
                <a:spcPts val="600"/>
              </a:spcAft>
              <a:buClr>
                <a:schemeClr val="accent2"/>
              </a:buClr>
              <a:buSzPct val="75000"/>
              <a:buFont typeface="Wingdings" panose="05000000000000000000" pitchFamily="2" charset="2"/>
              <a:buChar char="ü"/>
            </a:pPr>
            <a:r>
              <a:rPr lang="zh-CN" altLang="en-US" sz="2800" dirty="0">
                <a:ea typeface="楷体_GB2312" pitchFamily="49" charset="-122"/>
              </a:rPr>
              <a:t>项目会议和研讨会的记录；</a:t>
            </a:r>
            <a:endParaRPr lang="zh-CN" altLang="en-US" sz="2800" dirty="0">
              <a:ea typeface="楷体_GB2312" pitchFamily="49" charset="-122"/>
            </a:endParaRPr>
          </a:p>
          <a:p>
            <a:pPr marL="533400" eaLnBrk="1" hangingPunct="1">
              <a:spcBef>
                <a:spcPts val="1200"/>
              </a:spcBef>
              <a:spcAft>
                <a:spcPts val="600"/>
              </a:spcAft>
              <a:buClr>
                <a:schemeClr val="accent2"/>
              </a:buClr>
              <a:buSzPct val="75000"/>
              <a:buFont typeface="Wingdings" panose="05000000000000000000" pitchFamily="2" charset="2"/>
              <a:buChar char="ü"/>
            </a:pPr>
            <a:r>
              <a:rPr lang="zh-CN" altLang="en-US" sz="2800" dirty="0">
                <a:ea typeface="楷体_GB2312" pitchFamily="49" charset="-122"/>
              </a:rPr>
              <a:t>现有的需求文档、工作手册等。</a:t>
            </a:r>
            <a:endParaRPr lang="zh-CN" altLang="en-US" sz="2800" dirty="0">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eaLnBrk="1" hangingPunct="1"/>
            <a:r>
              <a:rPr lang="en-US" altLang="zh-CN" dirty="0"/>
              <a:t>3.3.2 </a:t>
            </a:r>
            <a:r>
              <a:rPr lang="zh-CN" altLang="en-US" dirty="0"/>
              <a:t>建立用例模型</a:t>
            </a:r>
            <a:endParaRPr lang="zh-CN" altLang="en-US" dirty="0"/>
          </a:p>
        </p:txBody>
      </p:sp>
      <p:sp>
        <p:nvSpPr>
          <p:cNvPr id="6" name="Rectangle 2"/>
          <p:cNvSpPr txBox="1">
            <a:spLocks noChangeArrowheads="1"/>
          </p:cNvSpPr>
          <p:nvPr/>
        </p:nvSpPr>
        <p:spPr bwMode="auto">
          <a:xfrm>
            <a:off x="428596" y="1357298"/>
            <a:ext cx="8229600" cy="785818"/>
          </a:xfrm>
          <a:prstGeom prst="rect">
            <a:avLst/>
          </a:prstGeom>
          <a:noFill/>
          <a:ln w="9525">
            <a:noFill/>
            <a:miter lim="800000"/>
          </a:ln>
        </p:spPr>
        <p:txBody>
          <a:bodyPr vert="horz" wrap="square" lIns="91440" tIns="45720" rIns="91440" bIns="45720" numCol="1" anchor="ctr" anchorCtr="0" compatLnSpc="1"/>
          <a:lstStyle/>
          <a:p>
            <a:pPr marL="742950" marR="0" lvl="0" indent="-74295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3600" b="1" i="0" u="none" strike="noStrike" kern="0" cap="none" spc="0" normalizeH="0" baseline="0" noProof="0" dirty="0">
                <a:ln>
                  <a:noFill/>
                </a:ln>
                <a:solidFill>
                  <a:srgbClr val="C00000"/>
                </a:solidFill>
                <a:effectLst/>
                <a:uLnTx/>
                <a:uFillTx/>
                <a:latin typeface="+mj-lt"/>
                <a:ea typeface="+mj-ea"/>
                <a:cs typeface="+mj-cs"/>
              </a:rPr>
              <a:t>确定业务参与者</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68313" y="476250"/>
            <a:ext cx="8229600" cy="649288"/>
          </a:xfrm>
        </p:spPr>
        <p:txBody>
          <a:bodyPr/>
          <a:lstStyle/>
          <a:p>
            <a:pPr eaLnBrk="1" hangingPunct="1"/>
            <a:r>
              <a:rPr lang="zh-CN" altLang="en-US" sz="2800" b="1" dirty="0">
                <a:solidFill>
                  <a:schemeClr val="bg1"/>
                </a:solidFill>
                <a:ea typeface="宋体" panose="02010600030101010101" pitchFamily="2" charset="-122"/>
              </a:rPr>
              <a:t>选课系统的环境图</a:t>
            </a:r>
            <a:endParaRPr lang="zh-CN" altLang="en-US" sz="2800" b="1" dirty="0">
              <a:solidFill>
                <a:schemeClr val="bg1"/>
              </a:solidFill>
              <a:ea typeface="宋体" panose="02010600030101010101" pitchFamily="2" charset="-122"/>
            </a:endParaRPr>
          </a:p>
        </p:txBody>
      </p:sp>
      <p:pic>
        <p:nvPicPr>
          <p:cNvPr id="17411" name="Picture 4"/>
          <p:cNvPicPr>
            <a:picLocks noChangeAspect="1" noChangeArrowheads="1"/>
          </p:cNvPicPr>
          <p:nvPr/>
        </p:nvPicPr>
        <p:blipFill>
          <a:blip r:embed="rId1"/>
          <a:srcRect/>
          <a:stretch>
            <a:fillRect/>
          </a:stretch>
        </p:blipFill>
        <p:spPr bwMode="auto">
          <a:xfrm>
            <a:off x="357158" y="1928802"/>
            <a:ext cx="8424862" cy="360997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28596" y="2000240"/>
            <a:ext cx="8229600" cy="4525963"/>
          </a:xfrm>
        </p:spPr>
        <p:txBody>
          <a:bodyPr/>
          <a:lstStyle/>
          <a:p>
            <a:pPr>
              <a:buFont typeface="Wingdings" panose="05000000000000000000" pitchFamily="2" charset="2"/>
              <a:buChar char="l"/>
            </a:pPr>
            <a:r>
              <a:rPr lang="zh-CN" altLang="en-US" b="1" dirty="0">
                <a:solidFill>
                  <a:srgbClr val="3366FF"/>
                </a:solidFill>
                <a:ea typeface="宋体" panose="02010600030101010101" pitchFamily="2" charset="-122"/>
              </a:rPr>
              <a:t>确定方法</a:t>
            </a:r>
            <a:r>
              <a:rPr lang="en-US" altLang="zh-CN" b="1" dirty="0">
                <a:solidFill>
                  <a:srgbClr val="3366FF"/>
                </a:solidFill>
                <a:ea typeface="宋体" panose="02010600030101010101" pitchFamily="2" charset="-122"/>
              </a:rPr>
              <a:t>2</a:t>
            </a:r>
            <a:r>
              <a:rPr lang="zh-CN" altLang="en-US" b="1" dirty="0">
                <a:solidFill>
                  <a:srgbClr val="3366FF"/>
                </a:solidFill>
                <a:ea typeface="宋体" panose="02010600030101010101" pitchFamily="2" charset="-122"/>
              </a:rPr>
              <a:t>：还可以通过提出以下问题，明确系统的参与者：</a:t>
            </a:r>
            <a:endParaRPr lang="zh-CN" altLang="en-US" b="1" dirty="0">
              <a:solidFill>
                <a:srgbClr val="3366FF"/>
              </a:solidFill>
              <a:ea typeface="宋体" panose="02010600030101010101" pitchFamily="2" charset="-122"/>
            </a:endParaRPr>
          </a:p>
          <a:p>
            <a:pPr marL="808355" indent="-535305" eaLnBrk="1" hangingPunct="1">
              <a:buClr>
                <a:srgbClr val="3333CC"/>
              </a:buClr>
              <a:buSzPct val="75000"/>
              <a:buFont typeface="Wingdings" panose="05000000000000000000" pitchFamily="2" charset="2"/>
              <a:buChar char="ü"/>
            </a:pPr>
            <a:r>
              <a:rPr lang="zh-CN" altLang="en-US" sz="2800" dirty="0">
                <a:ea typeface="楷体_GB2312" pitchFamily="49" charset="-122"/>
              </a:rPr>
              <a:t>谁或者什么为系统提供</a:t>
            </a:r>
            <a:r>
              <a:rPr lang="zh-CN" altLang="en-US" sz="2800" b="1" dirty="0">
                <a:solidFill>
                  <a:srgbClr val="00B050"/>
                </a:solidFill>
                <a:ea typeface="楷体_GB2312" pitchFamily="49" charset="-122"/>
              </a:rPr>
              <a:t>输入</a:t>
            </a:r>
            <a:r>
              <a:rPr lang="zh-CN" altLang="en-US" sz="2800" dirty="0">
                <a:ea typeface="楷体_GB2312" pitchFamily="49" charset="-122"/>
              </a:rPr>
              <a:t>？</a:t>
            </a:r>
            <a:endParaRPr lang="zh-CN" altLang="en-US" sz="2800" dirty="0">
              <a:ea typeface="楷体_GB2312" pitchFamily="49" charset="-122"/>
            </a:endParaRPr>
          </a:p>
          <a:p>
            <a:pPr marL="808355" indent="-535305" eaLnBrk="1" hangingPunct="1">
              <a:buClr>
                <a:srgbClr val="3333CC"/>
              </a:buClr>
              <a:buSzPct val="75000"/>
              <a:buFont typeface="Wingdings" panose="05000000000000000000" pitchFamily="2" charset="2"/>
              <a:buChar char="ü"/>
            </a:pPr>
            <a:r>
              <a:rPr lang="zh-CN" altLang="en-US" sz="2800" dirty="0">
                <a:ea typeface="楷体_GB2312" pitchFamily="49" charset="-122"/>
              </a:rPr>
              <a:t>谁或者什么接收系统的</a:t>
            </a:r>
            <a:r>
              <a:rPr lang="zh-CN" altLang="en-US" sz="2800" b="1" dirty="0">
                <a:solidFill>
                  <a:srgbClr val="00B050"/>
                </a:solidFill>
                <a:ea typeface="楷体_GB2312" pitchFamily="49" charset="-122"/>
              </a:rPr>
              <a:t>输出</a:t>
            </a:r>
            <a:r>
              <a:rPr lang="zh-CN" altLang="en-US" sz="2800" dirty="0">
                <a:ea typeface="楷体_GB2312" pitchFamily="49" charset="-122"/>
              </a:rPr>
              <a:t>？</a:t>
            </a:r>
            <a:endParaRPr lang="zh-CN" altLang="en-US" sz="2800" dirty="0">
              <a:ea typeface="楷体_GB2312" pitchFamily="49" charset="-122"/>
            </a:endParaRPr>
          </a:p>
          <a:p>
            <a:pPr marL="808355" indent="-535305" eaLnBrk="1" hangingPunct="1">
              <a:buClr>
                <a:srgbClr val="3333CC"/>
              </a:buClr>
              <a:buSzPct val="75000"/>
              <a:buFont typeface="Wingdings" panose="05000000000000000000" pitchFamily="2" charset="2"/>
              <a:buChar char="ü"/>
            </a:pPr>
            <a:r>
              <a:rPr lang="zh-CN" altLang="en-US" sz="2800" dirty="0">
                <a:ea typeface="楷体_GB2312" pitchFamily="49" charset="-122"/>
              </a:rPr>
              <a:t>需要与其他系统连接的</a:t>
            </a:r>
            <a:r>
              <a:rPr lang="zh-CN" altLang="en-US" sz="2800" b="1" dirty="0">
                <a:solidFill>
                  <a:srgbClr val="00B050"/>
                </a:solidFill>
                <a:ea typeface="楷体_GB2312" pitchFamily="49" charset="-122"/>
              </a:rPr>
              <a:t>接口</a:t>
            </a:r>
            <a:r>
              <a:rPr lang="zh-CN" altLang="en-US" sz="2800" dirty="0">
                <a:ea typeface="楷体_GB2312" pitchFamily="49" charset="-122"/>
              </a:rPr>
              <a:t>吗？</a:t>
            </a:r>
            <a:endParaRPr lang="zh-CN" altLang="en-US" sz="2800" dirty="0">
              <a:ea typeface="楷体_GB2312" pitchFamily="49" charset="-122"/>
            </a:endParaRPr>
          </a:p>
          <a:p>
            <a:pPr marL="808355" indent="-535305" eaLnBrk="1" hangingPunct="1">
              <a:buClr>
                <a:srgbClr val="3333CC"/>
              </a:buClr>
              <a:buSzPct val="75000"/>
              <a:buFont typeface="Wingdings" panose="05000000000000000000" pitchFamily="2" charset="2"/>
              <a:buChar char="ü"/>
            </a:pPr>
            <a:r>
              <a:rPr lang="zh-CN" altLang="en-US" sz="2800" dirty="0">
                <a:ea typeface="楷体_GB2312" pitchFamily="49" charset="-122"/>
              </a:rPr>
              <a:t>是否存在在预定的时间</a:t>
            </a:r>
            <a:r>
              <a:rPr lang="zh-CN" altLang="en-US" sz="2800" b="1" dirty="0">
                <a:solidFill>
                  <a:srgbClr val="00B050"/>
                </a:solidFill>
                <a:ea typeface="楷体_GB2312" pitchFamily="49" charset="-122"/>
              </a:rPr>
              <a:t>自动触发的事件</a:t>
            </a:r>
            <a:r>
              <a:rPr lang="zh-CN" altLang="en-US" sz="2800" dirty="0">
                <a:ea typeface="楷体_GB2312" pitchFamily="49" charset="-122"/>
              </a:rPr>
              <a:t>？</a:t>
            </a:r>
            <a:endParaRPr lang="zh-CN" altLang="en-US" sz="2800" dirty="0">
              <a:ea typeface="楷体_GB2312" pitchFamily="49" charset="-122"/>
            </a:endParaRPr>
          </a:p>
          <a:p>
            <a:pPr marL="808355" indent="-535305" eaLnBrk="1" hangingPunct="1">
              <a:buClr>
                <a:srgbClr val="3333CC"/>
              </a:buClr>
              <a:buSzPct val="75000"/>
              <a:buFont typeface="Wingdings" panose="05000000000000000000" pitchFamily="2" charset="2"/>
              <a:buChar char="ü"/>
            </a:pPr>
            <a:r>
              <a:rPr lang="zh-CN" altLang="en-US" sz="2800" dirty="0">
                <a:ea typeface="楷体_GB2312" pitchFamily="49" charset="-122"/>
              </a:rPr>
              <a:t>谁将</a:t>
            </a:r>
            <a:r>
              <a:rPr lang="zh-CN" altLang="en-US" sz="2800" b="1" dirty="0">
                <a:solidFill>
                  <a:srgbClr val="00B050"/>
                </a:solidFill>
                <a:ea typeface="楷体_GB2312" pitchFamily="49" charset="-122"/>
              </a:rPr>
              <a:t>维护</a:t>
            </a:r>
            <a:r>
              <a:rPr lang="zh-CN" altLang="en-US" sz="2800" dirty="0">
                <a:ea typeface="楷体_GB2312" pitchFamily="49" charset="-122"/>
              </a:rPr>
              <a:t>系统中的</a:t>
            </a:r>
            <a:r>
              <a:rPr lang="zh-CN" altLang="en-US" sz="2800" b="1" dirty="0">
                <a:solidFill>
                  <a:srgbClr val="00B050"/>
                </a:solidFill>
                <a:ea typeface="楷体_GB2312" pitchFamily="49" charset="-122"/>
              </a:rPr>
              <a:t>信息</a:t>
            </a:r>
            <a:r>
              <a:rPr lang="zh-CN" altLang="en-US" sz="2800" dirty="0">
                <a:ea typeface="楷体_GB2312" pitchFamily="49" charset="-122"/>
              </a:rPr>
              <a:t>？</a:t>
            </a:r>
            <a:endParaRPr lang="zh-CN" altLang="en-US" sz="2800" dirty="0">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eaLnBrk="1" hangingPunct="1"/>
            <a:r>
              <a:rPr lang="en-US" altLang="zh-CN" dirty="0"/>
              <a:t>3.3.2 </a:t>
            </a:r>
            <a:r>
              <a:rPr lang="zh-CN" altLang="en-US" dirty="0"/>
              <a:t>建立用例模型</a:t>
            </a:r>
            <a:endParaRPr lang="zh-CN" altLang="en-US" dirty="0"/>
          </a:p>
        </p:txBody>
      </p:sp>
      <p:sp>
        <p:nvSpPr>
          <p:cNvPr id="6" name="Rectangle 2"/>
          <p:cNvSpPr txBox="1">
            <a:spLocks noChangeArrowheads="1"/>
          </p:cNvSpPr>
          <p:nvPr/>
        </p:nvSpPr>
        <p:spPr bwMode="auto">
          <a:xfrm>
            <a:off x="428596" y="1214422"/>
            <a:ext cx="8229600" cy="1143000"/>
          </a:xfrm>
          <a:prstGeom prst="rect">
            <a:avLst/>
          </a:prstGeom>
          <a:noFill/>
          <a:ln w="9525">
            <a:noFill/>
            <a:miter lim="800000"/>
          </a:ln>
        </p:spPr>
        <p:txBody>
          <a:bodyPr vert="horz" wrap="square" lIns="91440" tIns="45720" rIns="91440" bIns="45720" numCol="1" anchor="ctr" anchorCtr="0" compatLnSpc="1"/>
          <a:lstStyle/>
          <a:p>
            <a:pPr marL="742950" marR="0" lvl="0" indent="-74295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3600" b="1" i="0" u="none" strike="noStrike" kern="0" cap="none" spc="0" normalizeH="0" baseline="0" noProof="0">
                <a:ln>
                  <a:noFill/>
                </a:ln>
                <a:solidFill>
                  <a:srgbClr val="C00000"/>
                </a:solidFill>
                <a:effectLst/>
                <a:uLnTx/>
                <a:uFillTx/>
                <a:latin typeface="+mj-lt"/>
                <a:ea typeface="+mj-ea"/>
                <a:cs typeface="+mj-cs"/>
              </a:rPr>
              <a:t>确定业务参与者</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57158" y="2332037"/>
            <a:ext cx="8229600" cy="3740169"/>
          </a:xfrm>
        </p:spPr>
        <p:txBody>
          <a:bodyPr/>
          <a:lstStyle/>
          <a:p>
            <a:pPr eaLnBrk="1" hangingPunct="1">
              <a:buFont typeface="Wingdings" panose="05000000000000000000" pitchFamily="2" charset="2"/>
              <a:buChar char="l"/>
            </a:pPr>
            <a:r>
              <a:rPr lang="zh-CN" altLang="en-US" b="1" dirty="0">
                <a:solidFill>
                  <a:srgbClr val="3366FF"/>
                </a:solidFill>
                <a:latin typeface="宋体" panose="02010600030101010101" pitchFamily="2" charset="-122"/>
                <a:ea typeface="宋体" panose="02010600030101010101" pitchFamily="2" charset="-122"/>
              </a:rPr>
              <a:t>初步结果：</a:t>
            </a:r>
            <a:r>
              <a:rPr lang="zh-CN" altLang="en-US" sz="2800" b="1" dirty="0">
                <a:latin typeface="宋体" panose="02010600030101010101" pitchFamily="2" charset="-122"/>
                <a:ea typeface="宋体" panose="02010600030101010101" pitchFamily="2" charset="-122"/>
              </a:rPr>
              <a:t>从选课系统的需求描述中，可以确定</a:t>
            </a:r>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类参与者：</a:t>
            </a:r>
            <a:endParaRPr lang="zh-CN" altLang="en-US" sz="2800" b="1" dirty="0">
              <a:latin typeface="宋体" panose="02010600030101010101" pitchFamily="2" charset="-122"/>
              <a:ea typeface="宋体" panose="02010600030101010101" pitchFamily="2" charset="-122"/>
            </a:endParaRPr>
          </a:p>
          <a:p>
            <a:pPr marL="808355" indent="-523875" eaLnBrk="1" hangingPunct="1">
              <a:buClr>
                <a:schemeClr val="accent2"/>
              </a:buClr>
              <a:buSzPct val="75000"/>
              <a:buFont typeface="Wingdings" panose="05000000000000000000" pitchFamily="2" charset="2"/>
              <a:buChar char="ü"/>
            </a:pPr>
            <a:r>
              <a:rPr lang="zh-CN" altLang="en-US" sz="2800" b="1" dirty="0">
                <a:solidFill>
                  <a:srgbClr val="00B050"/>
                </a:solidFill>
                <a:latin typeface="楷体_GB2312" pitchFamily="49" charset="-122"/>
                <a:ea typeface="楷体_GB2312" pitchFamily="49" charset="-122"/>
              </a:rPr>
              <a:t>学生（</a:t>
            </a:r>
            <a:r>
              <a:rPr lang="en-US" altLang="zh-CN" sz="2800" b="1" dirty="0">
                <a:solidFill>
                  <a:srgbClr val="00B050"/>
                </a:solidFill>
                <a:latin typeface="楷体_GB2312" pitchFamily="49" charset="-122"/>
                <a:ea typeface="楷体_GB2312" pitchFamily="49" charset="-122"/>
              </a:rPr>
              <a:t>Student</a:t>
            </a:r>
            <a:r>
              <a:rPr lang="zh-CN" altLang="en-US" sz="2800" b="1" dirty="0">
                <a:solidFill>
                  <a:srgbClr val="00B050"/>
                </a:solidFill>
                <a:latin typeface="楷体_GB2312" pitchFamily="49" charset="-122"/>
                <a:ea typeface="楷体_GB2312" pitchFamily="49" charset="-122"/>
              </a:rPr>
              <a:t>）</a:t>
            </a:r>
            <a:endParaRPr lang="zh-CN" altLang="en-US" sz="2800" b="1" dirty="0">
              <a:solidFill>
                <a:srgbClr val="00B050"/>
              </a:solidFill>
              <a:latin typeface="楷体_GB2312" pitchFamily="49" charset="-122"/>
              <a:ea typeface="楷体_GB2312" pitchFamily="49" charset="-122"/>
            </a:endParaRPr>
          </a:p>
          <a:p>
            <a:pPr marL="808355" indent="-523875" eaLnBrk="1" hangingPunct="1">
              <a:buClr>
                <a:schemeClr val="accent2"/>
              </a:buClr>
              <a:buSzPct val="75000"/>
              <a:buFont typeface="Wingdings" panose="05000000000000000000" pitchFamily="2" charset="2"/>
              <a:buChar char="ü"/>
            </a:pPr>
            <a:r>
              <a:rPr lang="zh-CN" altLang="en-US" sz="2800" b="1" dirty="0">
                <a:solidFill>
                  <a:srgbClr val="00B050"/>
                </a:solidFill>
                <a:latin typeface="楷体_GB2312" pitchFamily="49" charset="-122"/>
                <a:ea typeface="楷体_GB2312" pitchFamily="49" charset="-122"/>
              </a:rPr>
              <a:t>教师（</a:t>
            </a:r>
            <a:r>
              <a:rPr lang="en-US" altLang="zh-CN" sz="2800" b="1" dirty="0">
                <a:solidFill>
                  <a:srgbClr val="00B050"/>
                </a:solidFill>
                <a:latin typeface="楷体_GB2312" pitchFamily="49" charset="-122"/>
                <a:ea typeface="楷体_GB2312" pitchFamily="49" charset="-122"/>
              </a:rPr>
              <a:t>Teacher</a:t>
            </a:r>
            <a:r>
              <a:rPr lang="zh-CN" altLang="en-US" sz="2800" b="1" dirty="0">
                <a:solidFill>
                  <a:srgbClr val="00B050"/>
                </a:solidFill>
                <a:latin typeface="楷体_GB2312" pitchFamily="49" charset="-122"/>
                <a:ea typeface="楷体_GB2312" pitchFamily="49" charset="-122"/>
              </a:rPr>
              <a:t>）</a:t>
            </a:r>
            <a:endParaRPr lang="zh-CN" altLang="en-US" sz="2800" b="1" dirty="0">
              <a:solidFill>
                <a:srgbClr val="00B050"/>
              </a:solidFill>
              <a:latin typeface="楷体_GB2312" pitchFamily="49" charset="-122"/>
              <a:ea typeface="楷体_GB2312" pitchFamily="49" charset="-122"/>
            </a:endParaRPr>
          </a:p>
          <a:p>
            <a:pPr marL="808355" indent="-523875" eaLnBrk="1" hangingPunct="1">
              <a:buClr>
                <a:schemeClr val="accent2"/>
              </a:buClr>
              <a:buSzPct val="75000"/>
              <a:buFont typeface="Wingdings" panose="05000000000000000000" pitchFamily="2" charset="2"/>
              <a:buChar char="ü"/>
            </a:pPr>
            <a:r>
              <a:rPr lang="zh-CN" altLang="en-US" sz="2800" b="1" dirty="0">
                <a:solidFill>
                  <a:srgbClr val="00B050"/>
                </a:solidFill>
                <a:latin typeface="楷体_GB2312" pitchFamily="49" charset="-122"/>
                <a:ea typeface="楷体_GB2312" pitchFamily="49" charset="-122"/>
              </a:rPr>
              <a:t>系统管理员（</a:t>
            </a:r>
            <a:r>
              <a:rPr lang="en-US" altLang="zh-CN" sz="2800" b="1" dirty="0">
                <a:solidFill>
                  <a:srgbClr val="00B050"/>
                </a:solidFill>
                <a:latin typeface="楷体_GB2312" pitchFamily="49" charset="-122"/>
                <a:ea typeface="楷体_GB2312" pitchFamily="49" charset="-122"/>
              </a:rPr>
              <a:t>Administrator</a:t>
            </a:r>
            <a:r>
              <a:rPr lang="zh-CN" altLang="en-US" sz="2800" b="1" dirty="0">
                <a:solidFill>
                  <a:srgbClr val="00B050"/>
                </a:solidFill>
                <a:latin typeface="楷体_GB2312" pitchFamily="49" charset="-122"/>
                <a:ea typeface="楷体_GB2312" pitchFamily="49" charset="-122"/>
              </a:rPr>
              <a:t>）</a:t>
            </a:r>
            <a:endParaRPr lang="zh-CN" altLang="en-US" sz="2800" b="1" dirty="0">
              <a:solidFill>
                <a:srgbClr val="00B050"/>
              </a:solidFill>
              <a:latin typeface="楷体_GB2312" pitchFamily="49" charset="-122"/>
              <a:ea typeface="楷体_GB2312" pitchFamily="49" charset="-122"/>
            </a:endParaRPr>
          </a:p>
          <a:p>
            <a:pPr marL="808355" indent="-523875" eaLnBrk="1" hangingPunct="1">
              <a:buClr>
                <a:schemeClr val="accent2"/>
              </a:buClr>
              <a:buSzPct val="75000"/>
              <a:buFont typeface="Wingdings" panose="05000000000000000000" pitchFamily="2" charset="2"/>
              <a:buChar char="ü"/>
            </a:pPr>
            <a:r>
              <a:rPr lang="zh-CN" altLang="en-US" sz="2800" b="1" dirty="0">
                <a:solidFill>
                  <a:srgbClr val="00B050"/>
                </a:solidFill>
                <a:latin typeface="楷体_GB2312" pitchFamily="49" charset="-122"/>
                <a:ea typeface="楷体_GB2312" pitchFamily="49" charset="-122"/>
              </a:rPr>
              <a:t>学籍档案系统（</a:t>
            </a:r>
            <a:r>
              <a:rPr lang="en-US" altLang="zh-CN" sz="2800" b="1" dirty="0">
                <a:solidFill>
                  <a:srgbClr val="00B050"/>
                </a:solidFill>
                <a:latin typeface="楷体_GB2312" pitchFamily="49" charset="-122"/>
                <a:ea typeface="楷体_GB2312" pitchFamily="49" charset="-122"/>
              </a:rPr>
              <a:t>Archive System</a:t>
            </a:r>
            <a:r>
              <a:rPr lang="zh-CN" altLang="en-US" sz="2800" b="1" dirty="0">
                <a:solidFill>
                  <a:srgbClr val="00B050"/>
                </a:solidFill>
                <a:latin typeface="楷体_GB2312" pitchFamily="49" charset="-122"/>
                <a:ea typeface="楷体_GB2312" pitchFamily="49" charset="-122"/>
              </a:rPr>
              <a:t>）</a:t>
            </a:r>
            <a:endParaRPr lang="zh-CN" altLang="en-US" sz="2800" b="1" dirty="0">
              <a:solidFill>
                <a:srgbClr val="00B050"/>
              </a:solidFill>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eaLnBrk="1" hangingPunct="1"/>
            <a:r>
              <a:rPr lang="en-US" altLang="zh-CN" dirty="0"/>
              <a:t>3.3.2 </a:t>
            </a:r>
            <a:r>
              <a:rPr lang="zh-CN" altLang="en-US" dirty="0"/>
              <a:t>建立用例模型</a:t>
            </a:r>
            <a:endParaRPr lang="zh-CN" altLang="en-US" dirty="0"/>
          </a:p>
        </p:txBody>
      </p:sp>
      <p:sp>
        <p:nvSpPr>
          <p:cNvPr id="6" name="Rectangle 2"/>
          <p:cNvSpPr txBox="1">
            <a:spLocks noChangeArrowheads="1"/>
          </p:cNvSpPr>
          <p:nvPr/>
        </p:nvSpPr>
        <p:spPr bwMode="auto">
          <a:xfrm>
            <a:off x="428596" y="1214422"/>
            <a:ext cx="8229600" cy="1143000"/>
          </a:xfrm>
          <a:prstGeom prst="rect">
            <a:avLst/>
          </a:prstGeom>
          <a:noFill/>
          <a:ln w="9525">
            <a:noFill/>
            <a:miter lim="800000"/>
          </a:ln>
        </p:spPr>
        <p:txBody>
          <a:bodyPr vert="horz" wrap="square" lIns="91440" tIns="45720" rIns="91440" bIns="45720" numCol="1" anchor="ctr" anchorCtr="0" compatLnSpc="1"/>
          <a:lstStyle/>
          <a:p>
            <a:pPr marL="742950" marR="0" lvl="0" indent="-742950" algn="l" defTabSz="914400" rtl="0" eaLnBrk="1" fontAlgn="base" latinLnBrk="0" hangingPunct="1">
              <a:lnSpc>
                <a:spcPct val="100000"/>
              </a:lnSpc>
              <a:spcBef>
                <a:spcPct val="0"/>
              </a:spcBef>
              <a:spcAft>
                <a:spcPct val="0"/>
              </a:spcAft>
              <a:buClrTx/>
              <a:buSzTx/>
              <a:buFont typeface="+mj-ea"/>
              <a:buAutoNum type="circleNumDbPlain"/>
              <a:defRPr/>
            </a:pPr>
            <a:r>
              <a:rPr kumimoji="0" lang="zh-CN" altLang="en-US" sz="3600" b="1" i="0" u="none" strike="noStrike" kern="0" cap="none" spc="0" normalizeH="0" baseline="0" noProof="0">
                <a:ln>
                  <a:noFill/>
                </a:ln>
                <a:solidFill>
                  <a:srgbClr val="C00000"/>
                </a:solidFill>
                <a:effectLst/>
                <a:uLnTx/>
                <a:uFillTx/>
                <a:latin typeface="+mj-lt"/>
                <a:ea typeface="+mj-ea"/>
                <a:cs typeface="+mj-cs"/>
              </a:rPr>
              <a:t>确定业务参与者</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4282" y="1285860"/>
            <a:ext cx="8229600" cy="857256"/>
          </a:xfrm>
        </p:spPr>
        <p:txBody>
          <a:bodyPr/>
          <a:lstStyle/>
          <a:p>
            <a:pPr marL="742950" indent="-742950" algn="l" eaLnBrk="1" hangingPunct="1">
              <a:buFont typeface="+mj-ea"/>
              <a:buAutoNum type="circleNumDbPlain" startAt="2"/>
            </a:pPr>
            <a:r>
              <a:rPr lang="zh-CN" altLang="en-US" sz="3600" b="1" dirty="0">
                <a:solidFill>
                  <a:srgbClr val="C00000"/>
                </a:solidFill>
              </a:rPr>
              <a:t>确定业务需求用例</a:t>
            </a:r>
            <a:endParaRPr lang="zh-CN" altLang="en-US" sz="3600" b="1" dirty="0">
              <a:solidFill>
                <a:srgbClr val="C00000"/>
              </a:solidFill>
            </a:endParaRPr>
          </a:p>
        </p:txBody>
      </p:sp>
      <p:sp>
        <p:nvSpPr>
          <p:cNvPr id="254979" name="Rectangle 3"/>
          <p:cNvSpPr>
            <a:spLocks noGrp="1" noChangeArrowheads="1"/>
          </p:cNvSpPr>
          <p:nvPr>
            <p:ph type="body" idx="1"/>
          </p:nvPr>
        </p:nvSpPr>
        <p:spPr>
          <a:xfrm>
            <a:off x="500034" y="2071678"/>
            <a:ext cx="8429684" cy="4286280"/>
          </a:xfrm>
        </p:spPr>
        <p:txBody>
          <a:bodyPr/>
          <a:lstStyle/>
          <a:p>
            <a:pPr eaLnBrk="1" hangingPunct="1">
              <a:spcBef>
                <a:spcPts val="600"/>
              </a:spcBef>
              <a:spcAft>
                <a:spcPts val="0"/>
              </a:spcAft>
              <a:buFont typeface="Wingdings" panose="05000000000000000000" pitchFamily="2" charset="2"/>
              <a:buChar char="l"/>
            </a:pPr>
            <a:r>
              <a:rPr lang="zh-CN" altLang="en-US" sz="2800" b="1" dirty="0">
                <a:solidFill>
                  <a:srgbClr val="3366FF"/>
                </a:solidFill>
                <a:latin typeface="宋体" panose="02010600030101010101" pitchFamily="2" charset="-122"/>
                <a:ea typeface="宋体" panose="02010600030101010101" pitchFamily="2" charset="-122"/>
              </a:rPr>
              <a:t>方法</a:t>
            </a:r>
            <a:r>
              <a:rPr lang="en-US" altLang="zh-CN" sz="2800" b="1" dirty="0">
                <a:solidFill>
                  <a:srgbClr val="3366FF"/>
                </a:solidFill>
                <a:latin typeface="宋体" panose="02010600030101010101" pitchFamily="2" charset="-122"/>
                <a:ea typeface="宋体" panose="02010600030101010101" pitchFamily="2" charset="-122"/>
              </a:rPr>
              <a:t>1</a:t>
            </a:r>
            <a:r>
              <a:rPr lang="zh-CN" altLang="en-US" sz="2800" b="1" dirty="0">
                <a:solidFill>
                  <a:srgbClr val="3366FF"/>
                </a:solidFill>
                <a:latin typeface="宋体" panose="02010600030101010101" pitchFamily="2" charset="-122"/>
                <a:ea typeface="宋体" panose="02010600030101010101" pitchFamily="2" charset="-122"/>
              </a:rPr>
              <a:t>：从参与者的角度获取用例，提下面问题</a:t>
            </a:r>
            <a:endParaRPr lang="zh-CN" altLang="en-US" sz="2800" b="1" dirty="0">
              <a:solidFill>
                <a:srgbClr val="3366FF"/>
              </a:solidFill>
              <a:latin typeface="宋体" panose="02010600030101010101" pitchFamily="2" charset="-122"/>
              <a:ea typeface="宋体" panose="02010600030101010101" pitchFamily="2" charset="-122"/>
            </a:endParaRPr>
          </a:p>
          <a:p>
            <a:pPr marL="627380" eaLnBrk="1" hangingPunct="1">
              <a:spcBef>
                <a:spcPts val="600"/>
              </a:spcBef>
              <a:spcAft>
                <a:spcPts val="0"/>
              </a:spcAft>
              <a:buClr>
                <a:schemeClr val="accent2"/>
              </a:buClr>
              <a:buSzPct val="75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每个参与者的</a:t>
            </a:r>
            <a:r>
              <a:rPr lang="zh-CN" altLang="en-US" sz="2400" b="1" dirty="0">
                <a:solidFill>
                  <a:srgbClr val="00B050"/>
                </a:solidFill>
                <a:latin typeface="宋体" panose="02010600030101010101" pitchFamily="2" charset="-122"/>
                <a:ea typeface="宋体" panose="02010600030101010101" pitchFamily="2" charset="-122"/>
              </a:rPr>
              <a:t>特定任务</a:t>
            </a:r>
            <a:r>
              <a:rPr lang="zh-CN" altLang="en-US" sz="2400" dirty="0">
                <a:latin typeface="宋体" panose="02010600030101010101" pitchFamily="2" charset="-122"/>
                <a:ea typeface="宋体" panose="02010600030101010101" pitchFamily="2" charset="-122"/>
              </a:rPr>
              <a:t>是什么？ </a:t>
            </a:r>
            <a:endParaRPr lang="en-US" altLang="zh-CN" sz="2400" dirty="0">
              <a:latin typeface="宋体" panose="02010600030101010101" pitchFamily="2" charset="-122"/>
              <a:ea typeface="宋体" panose="02010600030101010101" pitchFamily="2" charset="-122"/>
            </a:endParaRPr>
          </a:p>
          <a:p>
            <a:pPr marL="627380" eaLnBrk="1" hangingPunct="1">
              <a:spcBef>
                <a:spcPts val="600"/>
              </a:spcBef>
              <a:spcAft>
                <a:spcPts val="0"/>
              </a:spcAft>
              <a:buClr>
                <a:schemeClr val="accent2"/>
              </a:buClr>
              <a:buSzPct val="75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在交互过程中，参与者是怎样使用系统的服务来完成它们的任务以达到目的的？</a:t>
            </a:r>
            <a:endParaRPr lang="zh-CN" altLang="en-US" sz="2400" dirty="0">
              <a:latin typeface="宋体" panose="02010600030101010101" pitchFamily="2" charset="-122"/>
              <a:ea typeface="宋体" panose="02010600030101010101" pitchFamily="2" charset="-122"/>
            </a:endParaRPr>
          </a:p>
          <a:p>
            <a:pPr marL="627380" eaLnBrk="1" hangingPunct="1">
              <a:spcBef>
                <a:spcPts val="600"/>
              </a:spcBef>
              <a:spcAft>
                <a:spcPts val="0"/>
              </a:spcAft>
              <a:buClr>
                <a:schemeClr val="accent2"/>
              </a:buClr>
              <a:buSzPct val="75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是否每个参与者都要从系统中</a:t>
            </a:r>
            <a:r>
              <a:rPr lang="zh-CN" altLang="en-US" sz="2400" b="1" dirty="0">
                <a:solidFill>
                  <a:srgbClr val="00B050"/>
                </a:solidFill>
                <a:latin typeface="宋体" panose="02010600030101010101" pitchFamily="2" charset="-122"/>
                <a:ea typeface="宋体" panose="02010600030101010101" pitchFamily="2" charset="-122"/>
              </a:rPr>
              <a:t>创建、存储、改变、移动或读取信息？ </a:t>
            </a:r>
            <a:endParaRPr lang="zh-CN" altLang="en-US" sz="2400" b="1" dirty="0">
              <a:solidFill>
                <a:srgbClr val="00B050"/>
              </a:solidFill>
              <a:latin typeface="宋体" panose="02010600030101010101" pitchFamily="2" charset="-122"/>
              <a:ea typeface="宋体" panose="02010600030101010101" pitchFamily="2" charset="-122"/>
            </a:endParaRPr>
          </a:p>
          <a:p>
            <a:pPr marL="627380" eaLnBrk="1" hangingPunct="1">
              <a:spcBef>
                <a:spcPts val="600"/>
              </a:spcBef>
              <a:spcAft>
                <a:spcPts val="0"/>
              </a:spcAft>
              <a:buClr>
                <a:schemeClr val="accent2"/>
              </a:buClr>
              <a:buSzPct val="75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是否任何参与者需要通知系统有关突发性的、外部的改变？ </a:t>
            </a:r>
            <a:endParaRPr lang="zh-CN" altLang="en-US" sz="2400" dirty="0">
              <a:latin typeface="宋体" panose="02010600030101010101" pitchFamily="2" charset="-122"/>
              <a:ea typeface="宋体" panose="02010600030101010101" pitchFamily="2" charset="-122"/>
            </a:endParaRPr>
          </a:p>
          <a:p>
            <a:pPr marL="627380" eaLnBrk="1" hangingPunct="1">
              <a:spcBef>
                <a:spcPts val="600"/>
              </a:spcBef>
              <a:spcAft>
                <a:spcPts val="0"/>
              </a:spcAft>
              <a:buClr>
                <a:schemeClr val="accent2"/>
              </a:buClr>
              <a:buSzPct val="75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哪些用例</a:t>
            </a:r>
            <a:r>
              <a:rPr lang="zh-CN" altLang="en-US" sz="2400" dirty="0">
                <a:solidFill>
                  <a:srgbClr val="00B050"/>
                </a:solidFill>
                <a:latin typeface="宋体" panose="02010600030101010101" pitchFamily="2" charset="-122"/>
                <a:ea typeface="宋体" panose="02010600030101010101" pitchFamily="2" charset="-122"/>
              </a:rPr>
              <a:t>支持</a:t>
            </a:r>
            <a:r>
              <a:rPr lang="zh-CN" altLang="en-US" sz="2400" dirty="0">
                <a:latin typeface="宋体" panose="02010600030101010101" pitchFamily="2" charset="-122"/>
                <a:ea typeface="宋体" panose="02010600030101010101" pitchFamily="2" charset="-122"/>
              </a:rPr>
              <a:t>或</a:t>
            </a:r>
            <a:r>
              <a:rPr lang="zh-CN" altLang="en-US" sz="2400" dirty="0">
                <a:solidFill>
                  <a:srgbClr val="00B050"/>
                </a:solidFill>
                <a:latin typeface="宋体" panose="02010600030101010101" pitchFamily="2" charset="-122"/>
                <a:ea typeface="宋体" panose="02010600030101010101" pitchFamily="2" charset="-122"/>
              </a:rPr>
              <a:t>维护系统</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marL="627380" eaLnBrk="1" hangingPunct="1">
              <a:spcBef>
                <a:spcPts val="600"/>
              </a:spcBef>
              <a:spcAft>
                <a:spcPts val="0"/>
              </a:spcAft>
              <a:buClr>
                <a:schemeClr val="accent2"/>
              </a:buClr>
              <a:buSzPct val="750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目前的用例是否覆盖了所有功能需求？</a:t>
            </a: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3.3.2 </a:t>
            </a:r>
            <a:r>
              <a:rPr kumimoji="0" lang="zh-CN" altLang="en-US" sz="4400" b="1" i="0" u="none" strike="noStrike" kern="0" cap="none" spc="0" normalizeH="0" baseline="0" noProof="0">
                <a:ln>
                  <a:noFill/>
                </a:ln>
                <a:solidFill>
                  <a:schemeClr val="tx2"/>
                </a:solidFill>
                <a:effectLst/>
                <a:uLnTx/>
                <a:uFillTx/>
                <a:latin typeface="+mj-lt"/>
                <a:ea typeface="+mj-ea"/>
                <a:cs typeface="+mj-cs"/>
              </a:rPr>
              <a:t>建立用例模型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4979">
                                            <p:txEl>
                                              <p:pRg st="2" end="2"/>
                                            </p:txEl>
                                          </p:spTgt>
                                        </p:tgtEl>
                                        <p:attrNameLst>
                                          <p:attrName>style.visibility</p:attrName>
                                        </p:attrNameLst>
                                      </p:cBhvr>
                                      <p:to>
                                        <p:strVal val="visible"/>
                                      </p:to>
                                    </p:set>
                                    <p:anim calcmode="lin" valueType="num">
                                      <p:cBhvr additive="base">
                                        <p:cTn id="19"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4979">
                                            <p:txEl>
                                              <p:pRg st="3" end="3"/>
                                            </p:txEl>
                                          </p:spTgt>
                                        </p:tgtEl>
                                        <p:attrNameLst>
                                          <p:attrName>style.visibility</p:attrName>
                                        </p:attrNameLst>
                                      </p:cBhvr>
                                      <p:to>
                                        <p:strVal val="visible"/>
                                      </p:to>
                                    </p:set>
                                    <p:anim calcmode="lin" valueType="num">
                                      <p:cBhvr additive="base">
                                        <p:cTn id="25"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4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4979">
                                            <p:txEl>
                                              <p:pRg st="4" end="4"/>
                                            </p:txEl>
                                          </p:spTgt>
                                        </p:tgtEl>
                                        <p:attrNameLst>
                                          <p:attrName>style.visibility</p:attrName>
                                        </p:attrNameLst>
                                      </p:cBhvr>
                                      <p:to>
                                        <p:strVal val="visible"/>
                                      </p:to>
                                    </p:set>
                                    <p:anim calcmode="lin" valueType="num">
                                      <p:cBhvr additive="base">
                                        <p:cTn id="31"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49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4979">
                                            <p:txEl>
                                              <p:pRg st="5" end="5"/>
                                            </p:txEl>
                                          </p:spTgt>
                                        </p:tgtEl>
                                        <p:attrNameLst>
                                          <p:attrName>style.visibility</p:attrName>
                                        </p:attrNameLst>
                                      </p:cBhvr>
                                      <p:to>
                                        <p:strVal val="visible"/>
                                      </p:to>
                                    </p:set>
                                    <p:anim calcmode="lin" valueType="num">
                                      <p:cBhvr additive="base">
                                        <p:cTn id="37"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4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4979">
                                            <p:txEl>
                                              <p:pRg st="6" end="6"/>
                                            </p:txEl>
                                          </p:spTgt>
                                        </p:tgtEl>
                                        <p:attrNameLst>
                                          <p:attrName>style.visibility</p:attrName>
                                        </p:attrNameLst>
                                      </p:cBhvr>
                                      <p:to>
                                        <p:strVal val="visible"/>
                                      </p:to>
                                    </p:set>
                                    <p:anim calcmode="lin" valueType="num">
                                      <p:cBhvr additive="base">
                                        <p:cTn id="43"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49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500034" y="2714621"/>
            <a:ext cx="8229600" cy="3143272"/>
          </a:xfrm>
        </p:spPr>
        <p:txBody>
          <a:bodyPr/>
          <a:lstStyle/>
          <a:p>
            <a:pPr marL="533400" eaLnBrk="1" hangingPunct="1">
              <a:lnSpc>
                <a:spcPts val="3500"/>
              </a:lnSpc>
              <a:spcBef>
                <a:spcPts val="1200"/>
              </a:spcBef>
              <a:spcAft>
                <a:spcPts val="600"/>
              </a:spcAft>
              <a:buFont typeface="Wingdings" panose="05000000000000000000" pitchFamily="2" charset="2"/>
              <a:buChar char="ü"/>
            </a:pPr>
            <a:r>
              <a:rPr lang="zh-CN" altLang="en-US" sz="2400" b="1" dirty="0">
                <a:solidFill>
                  <a:srgbClr val="00B050"/>
                </a:solidFill>
                <a:latin typeface="楷体_GB2312" pitchFamily="49" charset="-122"/>
                <a:ea typeface="楷体_GB2312" pitchFamily="49" charset="-122"/>
              </a:rPr>
              <a:t>环境图是分析参与者和发现潜在用例的极好来源</a:t>
            </a:r>
            <a:r>
              <a:rPr lang="zh-CN" altLang="en-US" sz="2400" dirty="0">
                <a:latin typeface="楷体_GB2312" pitchFamily="49" charset="-122"/>
                <a:ea typeface="楷体_GB2312" pitchFamily="49" charset="-122"/>
              </a:rPr>
              <a:t>，它不仅可以用在结构化分析方法中，也可以用于面向对象的分析方法中。</a:t>
            </a:r>
            <a:endParaRPr lang="zh-CN" altLang="en-US" sz="2400" dirty="0">
              <a:latin typeface="楷体_GB2312" pitchFamily="49" charset="-122"/>
              <a:ea typeface="楷体_GB2312" pitchFamily="49" charset="-122"/>
            </a:endParaRPr>
          </a:p>
          <a:p>
            <a:pPr marL="533400" eaLnBrk="1" hangingPunct="1">
              <a:lnSpc>
                <a:spcPts val="3500"/>
              </a:lnSpc>
              <a:spcBef>
                <a:spcPts val="1200"/>
              </a:spcBef>
              <a:spcAft>
                <a:spcPts val="600"/>
              </a:spcAft>
              <a:buFont typeface="Wingdings" panose="05000000000000000000" pitchFamily="2" charset="2"/>
              <a:buChar char="ü"/>
            </a:pPr>
            <a:r>
              <a:rPr lang="zh-CN" altLang="en-US" sz="2400" dirty="0">
                <a:latin typeface="楷体_GB2312" pitchFamily="49" charset="-122"/>
                <a:ea typeface="楷体_GB2312" pitchFamily="49" charset="-122"/>
              </a:rPr>
              <a:t>通过环境图，</a:t>
            </a:r>
            <a:r>
              <a:rPr lang="zh-CN" altLang="en-US" sz="2400" b="1" dirty="0">
                <a:solidFill>
                  <a:srgbClr val="00B050"/>
                </a:solidFill>
                <a:latin typeface="楷体_GB2312" pitchFamily="49" charset="-122"/>
                <a:ea typeface="楷体_GB2312" pitchFamily="49" charset="-122"/>
              </a:rPr>
              <a:t>可以确定系统的主要输入输出</a:t>
            </a:r>
            <a:r>
              <a:rPr lang="zh-CN" altLang="en-US" sz="2400" dirty="0">
                <a:latin typeface="楷体_GB2312" pitchFamily="49" charset="-122"/>
                <a:ea typeface="楷体_GB2312" pitchFamily="49" charset="-122"/>
              </a:rPr>
              <a:t>，通过提交和接收输入输出的各方确定潜在的用例。</a:t>
            </a:r>
            <a:endParaRPr lang="zh-CN" altLang="en-US" sz="2400" dirty="0">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eaLnBrk="1" hangingPunct="1"/>
            <a:r>
              <a:rPr lang="en-US" altLang="zh-CN" dirty="0"/>
              <a:t>3.3.2 </a:t>
            </a:r>
            <a:r>
              <a:rPr lang="zh-CN" altLang="en-US" dirty="0"/>
              <a:t>建立用例模型</a:t>
            </a:r>
            <a:endParaRPr lang="zh-CN" altLang="en-US" dirty="0"/>
          </a:p>
        </p:txBody>
      </p:sp>
      <p:sp>
        <p:nvSpPr>
          <p:cNvPr id="6" name="Rectangle 2"/>
          <p:cNvSpPr txBox="1">
            <a:spLocks noChangeArrowheads="1"/>
          </p:cNvSpPr>
          <p:nvPr/>
        </p:nvSpPr>
        <p:spPr bwMode="auto">
          <a:xfrm>
            <a:off x="357158" y="1214422"/>
            <a:ext cx="8229600" cy="1143000"/>
          </a:xfrm>
          <a:prstGeom prst="rect">
            <a:avLst/>
          </a:prstGeom>
          <a:noFill/>
          <a:ln w="9525">
            <a:noFill/>
            <a:miter lim="800000"/>
          </a:ln>
        </p:spPr>
        <p:txBody>
          <a:bodyPr vert="horz" wrap="square" lIns="91440" tIns="45720" rIns="91440" bIns="45720" numCol="1" anchor="ctr" anchorCtr="0" compatLnSpc="1"/>
          <a:lstStyle/>
          <a:p>
            <a:pPr marL="742950" marR="0" lvl="0" indent="-742950" algn="l" defTabSz="914400" rtl="0" eaLnBrk="1" fontAlgn="base" latinLnBrk="0" hangingPunct="1">
              <a:lnSpc>
                <a:spcPct val="100000"/>
              </a:lnSpc>
              <a:spcBef>
                <a:spcPct val="0"/>
              </a:spcBef>
              <a:spcAft>
                <a:spcPct val="0"/>
              </a:spcAft>
              <a:buClrTx/>
              <a:buSzTx/>
              <a:buFont typeface="+mj-ea"/>
              <a:buAutoNum type="circleNumDbPlain" startAt="2"/>
              <a:defRPr/>
            </a:pPr>
            <a:r>
              <a:rPr kumimoji="0" lang="zh-CN" altLang="en-US" sz="3600" b="1" i="0" u="none" strike="noStrike" kern="0" cap="none" spc="0" normalizeH="0" baseline="0" noProof="0">
                <a:ln>
                  <a:noFill/>
                </a:ln>
                <a:solidFill>
                  <a:srgbClr val="C00000"/>
                </a:solidFill>
                <a:effectLst/>
                <a:uLnTx/>
                <a:uFillTx/>
                <a:latin typeface="+mj-lt"/>
                <a:ea typeface="+mj-ea"/>
                <a:cs typeface="+mj-cs"/>
              </a:rPr>
              <a:t>确定业务需求用例</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8" name="矩形 7"/>
          <p:cNvSpPr/>
          <p:nvPr/>
        </p:nvSpPr>
        <p:spPr>
          <a:xfrm>
            <a:off x="500034" y="2071678"/>
            <a:ext cx="7643866" cy="523220"/>
          </a:xfrm>
          <a:prstGeom prst="rect">
            <a:avLst/>
          </a:prstGeom>
        </p:spPr>
        <p:txBody>
          <a:bodyPr wrap="square">
            <a:spAutoFit/>
          </a:bodyPr>
          <a:lstStyle/>
          <a:p>
            <a:pPr>
              <a:spcBef>
                <a:spcPts val="600"/>
              </a:spcBef>
              <a:buFont typeface="Wingdings" panose="05000000000000000000" pitchFamily="2" charset="2"/>
              <a:buChar char="l"/>
            </a:pPr>
            <a:r>
              <a:rPr lang="zh-CN" altLang="en-US" sz="2800" b="1" dirty="0">
                <a:solidFill>
                  <a:srgbClr val="3366FF"/>
                </a:solidFill>
                <a:latin typeface="宋体" panose="02010600030101010101" pitchFamily="2" charset="-122"/>
                <a:ea typeface="宋体" panose="02010600030101010101" pitchFamily="2" charset="-122"/>
              </a:rPr>
              <a:t> 方法</a:t>
            </a:r>
            <a:r>
              <a:rPr lang="en-US" altLang="zh-CN" sz="2800" b="1" dirty="0">
                <a:solidFill>
                  <a:srgbClr val="3366FF"/>
                </a:solidFill>
                <a:latin typeface="宋体" panose="02010600030101010101" pitchFamily="2" charset="-122"/>
                <a:ea typeface="宋体" panose="02010600030101010101" pitchFamily="2" charset="-122"/>
              </a:rPr>
              <a:t>2</a:t>
            </a:r>
            <a:r>
              <a:rPr lang="zh-CN" altLang="en-US" sz="2800" b="1" dirty="0">
                <a:solidFill>
                  <a:srgbClr val="3366FF"/>
                </a:solidFill>
                <a:latin typeface="宋体" panose="02010600030101010101" pitchFamily="2" charset="-122"/>
                <a:ea typeface="宋体" panose="02010600030101010101" pitchFamily="2" charset="-122"/>
              </a:rPr>
              <a:t>：利用环境图</a:t>
            </a:r>
            <a:endParaRPr lang="zh-CN" altLang="en-US" sz="2800" b="1" dirty="0">
              <a:solidFill>
                <a:srgbClr val="3366FF"/>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68313" y="476250"/>
            <a:ext cx="8229600" cy="649288"/>
          </a:xfrm>
        </p:spPr>
        <p:txBody>
          <a:bodyPr/>
          <a:lstStyle/>
          <a:p>
            <a:pPr eaLnBrk="1" hangingPunct="1"/>
            <a:r>
              <a:rPr lang="zh-CN" altLang="en-US" sz="2800" b="1" dirty="0">
                <a:solidFill>
                  <a:schemeClr val="bg1"/>
                </a:solidFill>
                <a:ea typeface="宋体" panose="02010600030101010101" pitchFamily="2" charset="-122"/>
              </a:rPr>
              <a:t>选课系统的环境图</a:t>
            </a:r>
            <a:endParaRPr lang="zh-CN" altLang="en-US" sz="2800" b="1" dirty="0">
              <a:solidFill>
                <a:schemeClr val="bg1"/>
              </a:solidFill>
              <a:ea typeface="宋体" panose="02010600030101010101" pitchFamily="2" charset="-122"/>
            </a:endParaRPr>
          </a:p>
        </p:txBody>
      </p:sp>
      <p:pic>
        <p:nvPicPr>
          <p:cNvPr id="17411" name="Picture 4"/>
          <p:cNvPicPr>
            <a:picLocks noChangeAspect="1" noChangeArrowheads="1"/>
          </p:cNvPicPr>
          <p:nvPr/>
        </p:nvPicPr>
        <p:blipFill>
          <a:blip r:embed="rId1"/>
          <a:srcRect/>
          <a:stretch>
            <a:fillRect/>
          </a:stretch>
        </p:blipFill>
        <p:spPr bwMode="auto">
          <a:xfrm>
            <a:off x="357158" y="1928802"/>
            <a:ext cx="8424862" cy="360997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500034" y="2571744"/>
            <a:ext cx="8229600" cy="3929089"/>
          </a:xfrm>
        </p:spPr>
        <p:txBody>
          <a:bodyPr/>
          <a:lstStyle/>
          <a:p>
            <a:pPr marL="533400" eaLnBrk="1" hangingPunct="1">
              <a:lnSpc>
                <a:spcPts val="3500"/>
              </a:lnSpc>
              <a:spcBef>
                <a:spcPts val="1200"/>
              </a:spcBef>
              <a:spcAft>
                <a:spcPts val="600"/>
              </a:spcAft>
              <a:buFont typeface="Wingdings" panose="05000000000000000000" pitchFamily="2" charset="2"/>
              <a:buChar char="ü"/>
            </a:pPr>
            <a:r>
              <a:rPr lang="zh-CN" altLang="en-US" sz="2400" dirty="0">
                <a:latin typeface="楷体_GB2312" pitchFamily="49" charset="-122"/>
                <a:ea typeface="楷体_GB2312" pitchFamily="49" charset="-122"/>
              </a:rPr>
              <a:t>以</a:t>
            </a:r>
            <a:r>
              <a:rPr lang="zh-CN" altLang="en-US" sz="2400" b="1" dirty="0">
                <a:solidFill>
                  <a:srgbClr val="00B050"/>
                </a:solidFill>
                <a:latin typeface="楷体_GB2312" pitchFamily="49" charset="-122"/>
                <a:ea typeface="楷体_GB2312" pitchFamily="49" charset="-122"/>
              </a:rPr>
              <a:t>穷举</a:t>
            </a:r>
            <a:r>
              <a:rPr lang="zh-CN" altLang="en-US" sz="2400" dirty="0">
                <a:latin typeface="楷体_GB2312" pitchFamily="49" charset="-122"/>
                <a:ea typeface="楷体_GB2312" pitchFamily="49" charset="-122"/>
              </a:rPr>
              <a:t>的方式考虑每一个参与者与系统的交互，看需要什么样的功能；</a:t>
            </a:r>
            <a:endParaRPr lang="en-US" altLang="zh-CN" sz="2400" dirty="0">
              <a:latin typeface="楷体_GB2312" pitchFamily="49" charset="-122"/>
              <a:ea typeface="楷体_GB2312" pitchFamily="49" charset="-122"/>
            </a:endParaRPr>
          </a:p>
          <a:p>
            <a:pPr marL="533400" eaLnBrk="1" hangingPunct="1">
              <a:lnSpc>
                <a:spcPts val="3500"/>
              </a:lnSpc>
              <a:spcBef>
                <a:spcPts val="1200"/>
              </a:spcBef>
              <a:spcAft>
                <a:spcPts val="600"/>
              </a:spcAft>
              <a:buFont typeface="Wingdings" panose="05000000000000000000" pitchFamily="2" charset="2"/>
              <a:buChar char="ü"/>
            </a:pPr>
            <a:r>
              <a:rPr lang="zh-CN" altLang="en-US" sz="2400" dirty="0">
                <a:latin typeface="楷体_GB2312" pitchFamily="49" charset="-122"/>
                <a:ea typeface="楷体_GB2312" pitchFamily="49" charset="-122"/>
              </a:rPr>
              <a:t>目前的用例是否覆盖了</a:t>
            </a:r>
            <a:r>
              <a:rPr lang="zh-CN" altLang="en-US" sz="2400" b="1" dirty="0">
                <a:solidFill>
                  <a:srgbClr val="00B050"/>
                </a:solidFill>
                <a:latin typeface="楷体_GB2312" pitchFamily="49" charset="-122"/>
                <a:ea typeface="楷体_GB2312" pitchFamily="49" charset="-122"/>
              </a:rPr>
              <a:t>所有的功能需求</a:t>
            </a:r>
            <a:r>
              <a:rPr lang="zh-CN" altLang="en-US"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533400" eaLnBrk="1" hangingPunct="1">
              <a:lnSpc>
                <a:spcPts val="3500"/>
              </a:lnSpc>
              <a:spcBef>
                <a:spcPts val="1200"/>
              </a:spcBef>
              <a:spcAft>
                <a:spcPts val="600"/>
              </a:spcAft>
              <a:buFont typeface="Wingdings" panose="05000000000000000000" pitchFamily="2" charset="2"/>
              <a:buChar char="ü"/>
            </a:pPr>
            <a:r>
              <a:rPr lang="zh-CN" altLang="en-US" sz="2400" b="1" dirty="0">
                <a:solidFill>
                  <a:srgbClr val="00B050"/>
                </a:solidFill>
                <a:latin typeface="楷体_GB2312" pitchFamily="49" charset="-122"/>
                <a:ea typeface="楷体_GB2312" pitchFamily="49" charset="-122"/>
              </a:rPr>
              <a:t>一个用例描述一个功能</a:t>
            </a:r>
            <a:r>
              <a:rPr lang="zh-CN" altLang="en-US" sz="2400" dirty="0">
                <a:latin typeface="楷体_GB2312" pitchFamily="49" charset="-122"/>
                <a:ea typeface="楷体_GB2312" pitchFamily="49" charset="-122"/>
              </a:rPr>
              <a:t>，如功能</a:t>
            </a:r>
            <a:r>
              <a:rPr lang="zh-CN" altLang="en-US" sz="2400" b="1" dirty="0">
                <a:solidFill>
                  <a:srgbClr val="00B050"/>
                </a:solidFill>
                <a:latin typeface="楷体_GB2312" pitchFamily="49" charset="-122"/>
                <a:ea typeface="楷体_GB2312" pitchFamily="49" charset="-122"/>
              </a:rPr>
              <a:t>过大则需要对其分解</a:t>
            </a:r>
            <a:r>
              <a:rPr lang="zh-CN" altLang="en-US"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533400" eaLnBrk="1" hangingPunct="1">
              <a:lnSpc>
                <a:spcPts val="3500"/>
              </a:lnSpc>
              <a:spcBef>
                <a:spcPts val="1200"/>
              </a:spcBef>
              <a:spcAft>
                <a:spcPts val="600"/>
              </a:spcAft>
              <a:buFont typeface="Wingdings" panose="05000000000000000000" pitchFamily="2" charset="2"/>
              <a:buChar char="ü"/>
            </a:pPr>
            <a:r>
              <a:rPr lang="zh-CN" altLang="en-US" sz="2400" dirty="0">
                <a:latin typeface="楷体_GB2312" pitchFamily="49" charset="-122"/>
                <a:ea typeface="楷体_GB2312" pitchFamily="49" charset="-122"/>
              </a:rPr>
              <a:t>一个用例应在一个相对短的时间内完成一个完整的功能。如在不同时段被不同的参与者执行，最好分解成单独的用例，</a:t>
            </a:r>
            <a:r>
              <a:rPr lang="zh-CN" altLang="en-US" sz="2400" b="1" dirty="0">
                <a:solidFill>
                  <a:srgbClr val="00B050"/>
                </a:solidFill>
                <a:latin typeface="楷体_GB2312" pitchFamily="49" charset="-122"/>
                <a:ea typeface="楷体_GB2312" pitchFamily="49" charset="-122"/>
              </a:rPr>
              <a:t>便于功能复用</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eaLnBrk="1" hangingPunct="1"/>
            <a:r>
              <a:rPr lang="en-US" altLang="zh-CN" dirty="0"/>
              <a:t>3.3.2 </a:t>
            </a:r>
            <a:r>
              <a:rPr lang="zh-CN" altLang="en-US" dirty="0"/>
              <a:t>建立用例模型</a:t>
            </a:r>
            <a:endParaRPr lang="zh-CN" altLang="en-US" dirty="0"/>
          </a:p>
        </p:txBody>
      </p:sp>
      <p:sp>
        <p:nvSpPr>
          <p:cNvPr id="6" name="Rectangle 2"/>
          <p:cNvSpPr txBox="1">
            <a:spLocks noChangeArrowheads="1"/>
          </p:cNvSpPr>
          <p:nvPr/>
        </p:nvSpPr>
        <p:spPr bwMode="auto">
          <a:xfrm>
            <a:off x="357158" y="1071546"/>
            <a:ext cx="8229600" cy="1143000"/>
          </a:xfrm>
          <a:prstGeom prst="rect">
            <a:avLst/>
          </a:prstGeom>
          <a:noFill/>
          <a:ln w="9525">
            <a:noFill/>
            <a:miter lim="800000"/>
          </a:ln>
        </p:spPr>
        <p:txBody>
          <a:bodyPr vert="horz" wrap="square" lIns="91440" tIns="45720" rIns="91440" bIns="45720" numCol="1" anchor="ctr" anchorCtr="0" compatLnSpc="1"/>
          <a:lstStyle/>
          <a:p>
            <a:pPr marL="742950" marR="0" lvl="0" indent="-742950" algn="l" defTabSz="914400" rtl="0" eaLnBrk="1" fontAlgn="base" latinLnBrk="0" hangingPunct="1">
              <a:lnSpc>
                <a:spcPct val="100000"/>
              </a:lnSpc>
              <a:spcBef>
                <a:spcPct val="0"/>
              </a:spcBef>
              <a:spcAft>
                <a:spcPct val="0"/>
              </a:spcAft>
              <a:buClrTx/>
              <a:buSzTx/>
              <a:buFont typeface="+mj-ea"/>
              <a:buAutoNum type="circleNumDbPlain" startAt="2"/>
              <a:defRPr/>
            </a:pPr>
            <a:r>
              <a:rPr kumimoji="0" lang="zh-CN" altLang="en-US" sz="3600" b="1" i="0" u="none" strike="noStrike" kern="0" cap="none" spc="0" normalizeH="0" baseline="0" noProof="0" dirty="0">
                <a:ln>
                  <a:noFill/>
                </a:ln>
                <a:solidFill>
                  <a:srgbClr val="C00000"/>
                </a:solidFill>
                <a:effectLst/>
                <a:uLnTx/>
                <a:uFillTx/>
                <a:latin typeface="+mj-lt"/>
                <a:ea typeface="+mj-ea"/>
                <a:cs typeface="+mj-cs"/>
              </a:rPr>
              <a:t>确定业务需求用例</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8" name="矩形 7"/>
          <p:cNvSpPr/>
          <p:nvPr/>
        </p:nvSpPr>
        <p:spPr>
          <a:xfrm>
            <a:off x="500034" y="1928802"/>
            <a:ext cx="7643866" cy="523220"/>
          </a:xfrm>
          <a:prstGeom prst="rect">
            <a:avLst/>
          </a:prstGeom>
        </p:spPr>
        <p:txBody>
          <a:bodyPr wrap="square">
            <a:spAutoFit/>
          </a:bodyPr>
          <a:lstStyle/>
          <a:p>
            <a:pPr>
              <a:spcBef>
                <a:spcPts val="600"/>
              </a:spcBef>
              <a:buFont typeface="Wingdings" panose="05000000000000000000" pitchFamily="2" charset="2"/>
              <a:buChar char="l"/>
            </a:pPr>
            <a:r>
              <a:rPr lang="zh-CN" altLang="en-US" sz="2800" b="1" dirty="0">
                <a:solidFill>
                  <a:srgbClr val="3366FF"/>
                </a:solidFill>
                <a:latin typeface="宋体" panose="02010600030101010101" pitchFamily="2" charset="-122"/>
                <a:ea typeface="宋体" panose="02010600030101010101" pitchFamily="2" charset="-122"/>
              </a:rPr>
              <a:t> 方法</a:t>
            </a:r>
            <a:r>
              <a:rPr lang="en-US" altLang="zh-CN" sz="2800" b="1" dirty="0">
                <a:solidFill>
                  <a:srgbClr val="3366FF"/>
                </a:solidFill>
                <a:latin typeface="宋体" panose="02010600030101010101" pitchFamily="2" charset="-122"/>
                <a:ea typeface="宋体" panose="02010600030101010101" pitchFamily="2" charset="-122"/>
              </a:rPr>
              <a:t>3</a:t>
            </a:r>
            <a:r>
              <a:rPr lang="zh-CN" altLang="en-US" sz="2800" b="1" dirty="0">
                <a:solidFill>
                  <a:srgbClr val="3366FF"/>
                </a:solidFill>
                <a:latin typeface="宋体" panose="02010600030101010101" pitchFamily="2" charset="-122"/>
                <a:ea typeface="宋体" panose="02010600030101010101" pitchFamily="2" charset="-122"/>
              </a:rPr>
              <a:t>：从系统功能的角度获取用例</a:t>
            </a:r>
            <a:endParaRPr lang="zh-CN" altLang="en-US" sz="2800" b="1" dirty="0">
              <a:solidFill>
                <a:srgbClr val="3366FF"/>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104775">
              <a:spcAft>
                <a:spcPts val="600"/>
              </a:spcAft>
              <a:buNone/>
            </a:pPr>
            <a:r>
              <a:rPr lang="en-US" altLang="zh-CN" sz="2800" b="1" dirty="0">
                <a:latin typeface="宋体" panose="02010600030101010101" pitchFamily="2" charset="-122"/>
                <a:ea typeface="宋体" panose="02010600030101010101" pitchFamily="2" charset="-122"/>
              </a:rPr>
              <a:t>3.1 </a:t>
            </a:r>
            <a:r>
              <a:rPr lang="zh-CN" altLang="en-US" sz="2800" b="1" dirty="0">
                <a:latin typeface="宋体" panose="02010600030101010101" pitchFamily="2" charset="-122"/>
                <a:ea typeface="宋体" panose="02010600030101010101" pitchFamily="2" charset="-122"/>
              </a:rPr>
              <a:t>需求获取与需求分析阶段的任务</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altLang="zh-CN" sz="2800" b="1" dirty="0">
                <a:latin typeface="宋体" panose="02010600030101010101" pitchFamily="2" charset="-122"/>
                <a:ea typeface="宋体" panose="02010600030101010101" pitchFamily="2" charset="-122"/>
              </a:rPr>
              <a:t>3.2 </a:t>
            </a:r>
            <a:r>
              <a:rPr lang="zh-CN" altLang="en-US" sz="2800" b="1" dirty="0">
                <a:latin typeface="宋体" panose="02010600030101010101" pitchFamily="2" charset="-122"/>
                <a:ea typeface="宋体" panose="02010600030101010101" pitchFamily="2" charset="-122"/>
              </a:rPr>
              <a:t>面向对象方法与</a:t>
            </a:r>
            <a:r>
              <a:rPr lang="en-US" altLang="zh-CN" sz="2800" b="1" dirty="0">
                <a:latin typeface="宋体" panose="02010600030101010101" pitchFamily="2" charset="-122"/>
                <a:ea typeface="宋体" panose="02010600030101010101" pitchFamily="2" charset="-122"/>
              </a:rPr>
              <a:t>UML</a:t>
            </a:r>
            <a:r>
              <a:rPr lang="zh-CN" altLang="en-US" sz="2800" b="1" dirty="0">
                <a:latin typeface="宋体" panose="02010600030101010101" pitchFamily="2" charset="-122"/>
                <a:ea typeface="宋体" panose="02010600030101010101" pitchFamily="2" charset="-122"/>
              </a:rPr>
              <a:t>简介</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solidFill>
                  <a:srgbClr val="C00000"/>
                </a:solidFill>
                <a:latin typeface="宋体" panose="02010600030101010101" pitchFamily="2" charset="-122"/>
                <a:ea typeface="宋体" panose="02010600030101010101" pitchFamily="2" charset="-122"/>
              </a:rPr>
              <a:t>3.3 </a:t>
            </a:r>
            <a:r>
              <a:rPr lang="zh-CN" altLang="en-US" sz="2800" b="1" dirty="0">
                <a:solidFill>
                  <a:srgbClr val="C00000"/>
                </a:solidFill>
                <a:latin typeface="宋体" panose="02010600030101010101" pitchFamily="2" charset="-122"/>
                <a:ea typeface="宋体" panose="02010600030101010101" pitchFamily="2" charset="-122"/>
              </a:rPr>
              <a:t>面向对象需求分析与建模</a:t>
            </a:r>
            <a:r>
              <a:rPr lang="en-US" sz="2800" b="1" dirty="0">
                <a:solidFill>
                  <a:srgbClr val="C00000"/>
                </a:solidFill>
                <a:latin typeface="宋体" panose="02010600030101010101" pitchFamily="2" charset="-122"/>
                <a:ea typeface="宋体" panose="02010600030101010101" pitchFamily="2" charset="-122"/>
              </a:rPr>
              <a:t>★△</a:t>
            </a:r>
            <a:endParaRPr lang="en-US" altLang="zh-CN" sz="2800" b="1" dirty="0">
              <a:solidFill>
                <a:srgbClr val="C00000"/>
              </a:solidFill>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3.4 </a:t>
            </a:r>
            <a:r>
              <a:rPr lang="zh-CN" altLang="en-US" sz="2800" b="1" dirty="0">
                <a:latin typeface="宋体" panose="02010600030101010101" pitchFamily="2" charset="-122"/>
                <a:ea typeface="宋体" panose="02010600030101010101" pitchFamily="2" charset="-122"/>
              </a:rPr>
              <a:t>系统需求规格说明</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3.5 </a:t>
            </a:r>
            <a:r>
              <a:rPr lang="zh-CN" altLang="en-US" sz="2800" b="1" dirty="0">
                <a:latin typeface="宋体" panose="02010600030101010101" pitchFamily="2" charset="-122"/>
                <a:ea typeface="宋体" panose="02010600030101010101" pitchFamily="2" charset="-122"/>
              </a:rPr>
              <a:t>需求评审（自学）</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3.6 </a:t>
            </a:r>
            <a:r>
              <a:rPr lang="zh-CN" altLang="en-US" sz="2800" b="1" dirty="0">
                <a:latin typeface="宋体" panose="02010600030101010101" pitchFamily="2" charset="-122"/>
                <a:ea typeface="宋体" panose="02010600030101010101" pitchFamily="2" charset="-122"/>
              </a:rPr>
              <a:t>需求管理（自学）</a:t>
            </a:r>
            <a:endParaRPr lang="zh-CN" altLang="en-US" sz="28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3</a:t>
            </a:r>
            <a:r>
              <a:rPr lang="zh-CN" altLang="en-US" dirty="0">
                <a:solidFill>
                  <a:schemeClr val="bg1"/>
                </a:solidFill>
              </a:rPr>
              <a:t>章  软件需求工程</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500034" y="3071810"/>
            <a:ext cx="8229600" cy="3429023"/>
          </a:xfrm>
        </p:spPr>
        <p:txBody>
          <a:bodyPr/>
          <a:lstStyle/>
          <a:p>
            <a:pPr marL="533400" eaLnBrk="1" hangingPunct="1">
              <a:lnSpc>
                <a:spcPts val="3500"/>
              </a:lnSpc>
              <a:spcBef>
                <a:spcPts val="1200"/>
              </a:spcBef>
              <a:spcAft>
                <a:spcPts val="600"/>
              </a:spcAft>
              <a:buFont typeface="Wingdings" panose="05000000000000000000" pitchFamily="2" charset="2"/>
              <a:buChar char="ü"/>
            </a:pPr>
            <a:r>
              <a:rPr lang="zh-CN" altLang="en-US" sz="2400" dirty="0">
                <a:latin typeface="楷体_GB2312" pitchFamily="49" charset="-122"/>
                <a:ea typeface="楷体_GB2312" pitchFamily="49" charset="-122"/>
              </a:rPr>
              <a:t>使用“角色扮演”技术深入工作现场观察详细了解并描述；</a:t>
            </a:r>
            <a:endParaRPr lang="en-US" altLang="zh-CN" sz="2400" dirty="0">
              <a:latin typeface="楷体_GB2312" pitchFamily="49" charset="-122"/>
              <a:ea typeface="楷体_GB2312" pitchFamily="49" charset="-122"/>
            </a:endParaRPr>
          </a:p>
          <a:p>
            <a:pPr marL="533400" eaLnBrk="1" hangingPunct="1">
              <a:lnSpc>
                <a:spcPts val="3500"/>
              </a:lnSpc>
              <a:spcBef>
                <a:spcPts val="1200"/>
              </a:spcBef>
              <a:spcAft>
                <a:spcPts val="600"/>
              </a:spcAft>
              <a:buFont typeface="Wingdings" panose="05000000000000000000" pitchFamily="2" charset="2"/>
              <a:buChar char="ü"/>
            </a:pPr>
            <a:r>
              <a:rPr lang="zh-CN" altLang="en-US" sz="2400" dirty="0">
                <a:latin typeface="楷体_GB2312" pitchFamily="49" charset="-122"/>
                <a:ea typeface="楷体_GB2312" pitchFamily="49" charset="-122"/>
              </a:rPr>
              <a:t>支出场景发生的前驱和后继场景，并考虑可能发生的错误场景以及对错误场景的处理措施；</a:t>
            </a:r>
            <a:endParaRPr lang="en-US" altLang="zh-CN" sz="2400" dirty="0">
              <a:latin typeface="楷体_GB2312" pitchFamily="49" charset="-122"/>
              <a:ea typeface="楷体_GB2312" pitchFamily="49" charset="-122"/>
            </a:endParaRPr>
          </a:p>
          <a:p>
            <a:pPr marL="533400" eaLnBrk="1" hangingPunct="1">
              <a:lnSpc>
                <a:spcPts val="3500"/>
              </a:lnSpc>
              <a:spcBef>
                <a:spcPts val="1200"/>
              </a:spcBef>
              <a:spcAft>
                <a:spcPts val="600"/>
              </a:spcAft>
              <a:buFont typeface="Wingdings" panose="05000000000000000000" pitchFamily="2" charset="2"/>
              <a:buChar char="ü"/>
            </a:pPr>
            <a:endParaRPr lang="en-US" altLang="zh-CN" sz="2400" dirty="0">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eaLnBrk="1" hangingPunct="1"/>
            <a:r>
              <a:rPr lang="en-US" altLang="zh-CN" dirty="0"/>
              <a:t>3.3.2 </a:t>
            </a:r>
            <a:r>
              <a:rPr lang="zh-CN" altLang="en-US" dirty="0"/>
              <a:t>建立用例模型</a:t>
            </a:r>
            <a:endParaRPr lang="zh-CN" altLang="en-US" dirty="0"/>
          </a:p>
        </p:txBody>
      </p:sp>
      <p:sp>
        <p:nvSpPr>
          <p:cNvPr id="6" name="Rectangle 2"/>
          <p:cNvSpPr txBox="1">
            <a:spLocks noChangeArrowheads="1"/>
          </p:cNvSpPr>
          <p:nvPr/>
        </p:nvSpPr>
        <p:spPr bwMode="auto">
          <a:xfrm>
            <a:off x="357158" y="1071546"/>
            <a:ext cx="8229600" cy="1143000"/>
          </a:xfrm>
          <a:prstGeom prst="rect">
            <a:avLst/>
          </a:prstGeom>
          <a:noFill/>
          <a:ln w="9525">
            <a:noFill/>
            <a:miter lim="800000"/>
          </a:ln>
        </p:spPr>
        <p:txBody>
          <a:bodyPr vert="horz" wrap="square" lIns="91440" tIns="45720" rIns="91440" bIns="45720" numCol="1" anchor="ctr" anchorCtr="0" compatLnSpc="1"/>
          <a:lstStyle/>
          <a:p>
            <a:pPr marL="742950" marR="0" lvl="0" indent="-742950" algn="l" defTabSz="914400" rtl="0" eaLnBrk="1" fontAlgn="base" latinLnBrk="0" hangingPunct="1">
              <a:lnSpc>
                <a:spcPct val="100000"/>
              </a:lnSpc>
              <a:spcBef>
                <a:spcPct val="0"/>
              </a:spcBef>
              <a:spcAft>
                <a:spcPct val="0"/>
              </a:spcAft>
              <a:buClrTx/>
              <a:buSzTx/>
              <a:buFont typeface="+mj-ea"/>
              <a:buAutoNum type="circleNumDbPlain" startAt="2"/>
              <a:defRPr/>
            </a:pPr>
            <a:r>
              <a:rPr kumimoji="0" lang="zh-CN" altLang="en-US" sz="3600" b="1" i="0" u="none" strike="noStrike" kern="0" cap="none" spc="0" normalizeH="0" baseline="0" noProof="0" dirty="0">
                <a:ln>
                  <a:noFill/>
                </a:ln>
                <a:solidFill>
                  <a:srgbClr val="C00000"/>
                </a:solidFill>
                <a:effectLst/>
                <a:uLnTx/>
                <a:uFillTx/>
                <a:latin typeface="+mj-lt"/>
                <a:ea typeface="+mj-ea"/>
                <a:cs typeface="+mj-cs"/>
              </a:rPr>
              <a:t>确定业务需求用例</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8" name="矩形 7"/>
          <p:cNvSpPr/>
          <p:nvPr/>
        </p:nvSpPr>
        <p:spPr>
          <a:xfrm>
            <a:off x="500034" y="1928802"/>
            <a:ext cx="7643866" cy="954107"/>
          </a:xfrm>
          <a:prstGeom prst="rect">
            <a:avLst/>
          </a:prstGeom>
        </p:spPr>
        <p:txBody>
          <a:bodyPr wrap="square">
            <a:spAutoFit/>
          </a:bodyPr>
          <a:lstStyle/>
          <a:p>
            <a:pPr>
              <a:spcBef>
                <a:spcPts val="600"/>
              </a:spcBef>
              <a:buFont typeface="Wingdings" panose="05000000000000000000" pitchFamily="2" charset="2"/>
              <a:buChar char="l"/>
            </a:pPr>
            <a:r>
              <a:rPr lang="zh-CN" altLang="en-US" sz="2800" b="1" dirty="0">
                <a:solidFill>
                  <a:srgbClr val="3366FF"/>
                </a:solidFill>
                <a:latin typeface="宋体" panose="02010600030101010101" pitchFamily="2" charset="-122"/>
                <a:ea typeface="宋体" panose="02010600030101010101" pitchFamily="2" charset="-122"/>
              </a:rPr>
              <a:t> 方法</a:t>
            </a:r>
            <a:r>
              <a:rPr lang="en-US" altLang="zh-CN" sz="2800" b="1" dirty="0">
                <a:solidFill>
                  <a:srgbClr val="3366FF"/>
                </a:solidFill>
                <a:latin typeface="宋体" panose="02010600030101010101" pitchFamily="2" charset="-122"/>
                <a:ea typeface="宋体" panose="02010600030101010101" pitchFamily="2" charset="-122"/>
              </a:rPr>
              <a:t>4</a:t>
            </a:r>
            <a:r>
              <a:rPr lang="zh-CN" altLang="en-US" sz="2800" b="1" dirty="0">
                <a:solidFill>
                  <a:srgbClr val="3366FF"/>
                </a:solidFill>
                <a:latin typeface="宋体" panose="02010600030101010101" pitchFamily="2" charset="-122"/>
                <a:ea typeface="宋体" panose="02010600030101010101" pitchFamily="2" charset="-122"/>
              </a:rPr>
              <a:t>：在用例描述遇到困难时，可利用场景获取用例</a:t>
            </a:r>
            <a:endParaRPr lang="zh-CN" altLang="en-US" sz="2800" b="1" dirty="0">
              <a:solidFill>
                <a:srgbClr val="3366FF"/>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28596" y="1428736"/>
            <a:ext cx="8229600" cy="574675"/>
          </a:xfrm>
        </p:spPr>
        <p:txBody>
          <a:bodyPr/>
          <a:lstStyle/>
          <a:p>
            <a:pPr eaLnBrk="1" hangingPunct="1"/>
            <a:r>
              <a:rPr lang="zh-CN" altLang="en-US" sz="2800" b="1" dirty="0">
                <a:solidFill>
                  <a:srgbClr val="C00000"/>
                </a:solidFill>
                <a:latin typeface="楷体_GB2312" pitchFamily="49" charset="-122"/>
                <a:ea typeface="楷体_GB2312" pitchFamily="49" charset="-122"/>
              </a:rPr>
              <a:t>初步结果：初步确定的选课系统用例列表</a:t>
            </a:r>
            <a:endParaRPr lang="zh-CN" altLang="en-US" sz="2800" b="1" dirty="0">
              <a:solidFill>
                <a:srgbClr val="C00000"/>
              </a:solidFill>
              <a:latin typeface="楷体_GB2312" pitchFamily="49" charset="-122"/>
              <a:ea typeface="楷体_GB2312" pitchFamily="49" charset="-122"/>
            </a:endParaRPr>
          </a:p>
        </p:txBody>
      </p:sp>
      <p:pic>
        <p:nvPicPr>
          <p:cNvPr id="18435" name="Picture 4"/>
          <p:cNvPicPr>
            <a:picLocks noChangeAspect="1" noChangeArrowheads="1"/>
          </p:cNvPicPr>
          <p:nvPr/>
        </p:nvPicPr>
        <p:blipFill>
          <a:blip r:embed="rId1"/>
          <a:srcRect/>
          <a:stretch>
            <a:fillRect/>
          </a:stretch>
        </p:blipFill>
        <p:spPr bwMode="auto">
          <a:xfrm>
            <a:off x="285720" y="1928802"/>
            <a:ext cx="8647113" cy="471487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a:spLocks noGrp="1" noChangeArrowheads="1"/>
          </p:cNvSpPr>
          <p:nvPr>
            <p:ph type="title"/>
          </p:nvPr>
        </p:nvSpPr>
        <p:spPr>
          <a:xfrm>
            <a:off x="457200" y="211138"/>
            <a:ext cx="8229600" cy="1143000"/>
          </a:xfrm>
        </p:spPr>
        <p:txBody>
          <a:bodyPr/>
          <a:lstStyle/>
          <a:p>
            <a:pPr eaLnBrk="1" hangingPunct="1"/>
            <a:r>
              <a:rPr lang="en-US" altLang="zh-CN" dirty="0"/>
              <a:t>3.3.2 </a:t>
            </a:r>
            <a:r>
              <a:rPr lang="zh-CN" altLang="en-US" dirty="0"/>
              <a:t>建立用例模型</a:t>
            </a:r>
            <a:endParaRPr lang="zh-CN" alt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500034" y="2071678"/>
            <a:ext cx="8229600" cy="4214841"/>
          </a:xfrm>
        </p:spPr>
        <p:txBody>
          <a:bodyPr/>
          <a:lstStyle/>
          <a:p>
            <a:pPr marL="449580" eaLnBrk="1" hangingPunct="1">
              <a:spcAft>
                <a:spcPts val="600"/>
              </a:spcAft>
              <a:buFont typeface="Wingdings" panose="05000000000000000000" pitchFamily="2" charset="2"/>
              <a:buChar char="ü"/>
            </a:pPr>
            <a:r>
              <a:rPr lang="zh-CN" altLang="en-US" sz="2800" dirty="0">
                <a:ea typeface="楷体_GB2312" pitchFamily="49" charset="-122"/>
              </a:rPr>
              <a:t>对用例的完整描述包括</a:t>
            </a:r>
            <a:r>
              <a:rPr lang="zh-CN" altLang="en-US" sz="2800" b="1" dirty="0">
                <a:solidFill>
                  <a:srgbClr val="3366FF"/>
                </a:solidFill>
                <a:ea typeface="楷体_GB2312" pitchFamily="49" charset="-122"/>
              </a:rPr>
              <a:t>用例名称</a:t>
            </a:r>
            <a:r>
              <a:rPr lang="zh-CN" altLang="en-US" sz="2800" dirty="0">
                <a:ea typeface="楷体_GB2312" pitchFamily="49" charset="-122"/>
              </a:rPr>
              <a:t>、</a:t>
            </a:r>
            <a:r>
              <a:rPr lang="zh-CN" altLang="en-US" sz="2800" b="1" dirty="0">
                <a:solidFill>
                  <a:srgbClr val="3366FF"/>
                </a:solidFill>
                <a:ea typeface="楷体_GB2312" pitchFamily="49" charset="-122"/>
              </a:rPr>
              <a:t>执行者</a:t>
            </a:r>
            <a:r>
              <a:rPr lang="zh-CN" altLang="en-US" sz="2800" dirty="0">
                <a:ea typeface="楷体_GB2312" pitchFamily="49" charset="-122"/>
              </a:rPr>
              <a:t>、</a:t>
            </a:r>
            <a:r>
              <a:rPr lang="zh-CN" altLang="en-US" sz="2800" b="1" dirty="0">
                <a:solidFill>
                  <a:srgbClr val="3366FF"/>
                </a:solidFill>
                <a:ea typeface="楷体_GB2312" pitchFamily="49" charset="-122"/>
              </a:rPr>
              <a:t>前置条件</a:t>
            </a:r>
            <a:r>
              <a:rPr lang="zh-CN" altLang="en-US" sz="2800" dirty="0">
                <a:ea typeface="楷体_GB2312" pitchFamily="49" charset="-122"/>
              </a:rPr>
              <a:t>、</a:t>
            </a:r>
            <a:r>
              <a:rPr lang="zh-CN" altLang="en-US" sz="2800" b="1" dirty="0">
                <a:solidFill>
                  <a:srgbClr val="3366FF"/>
                </a:solidFill>
                <a:ea typeface="楷体_GB2312" pitchFamily="49" charset="-122"/>
              </a:rPr>
              <a:t>后置条件</a:t>
            </a:r>
            <a:r>
              <a:rPr lang="zh-CN" altLang="en-US" sz="2800" dirty="0">
                <a:ea typeface="楷体_GB2312" pitchFamily="49" charset="-122"/>
              </a:rPr>
              <a:t>、</a:t>
            </a:r>
            <a:r>
              <a:rPr lang="zh-CN" altLang="en-US" sz="2800" b="1" dirty="0">
                <a:solidFill>
                  <a:srgbClr val="3366FF"/>
                </a:solidFill>
                <a:ea typeface="楷体_GB2312" pitchFamily="49" charset="-122"/>
              </a:rPr>
              <a:t>一个主事件流</a:t>
            </a:r>
            <a:r>
              <a:rPr lang="zh-CN" altLang="en-US" sz="2800" dirty="0">
                <a:ea typeface="楷体_GB2312" pitchFamily="49" charset="-122"/>
              </a:rPr>
              <a:t>、零到多个</a:t>
            </a:r>
            <a:r>
              <a:rPr lang="zh-CN" altLang="en-US" sz="2800" b="1" dirty="0">
                <a:solidFill>
                  <a:srgbClr val="3366FF"/>
                </a:solidFill>
                <a:ea typeface="楷体_GB2312" pitchFamily="49" charset="-122"/>
              </a:rPr>
              <a:t>备选事件流；</a:t>
            </a:r>
            <a:endParaRPr lang="zh-CN" altLang="en-US" sz="2800" dirty="0">
              <a:ea typeface="楷体_GB2312" pitchFamily="49" charset="-122"/>
            </a:endParaRPr>
          </a:p>
          <a:p>
            <a:pPr marL="449580" eaLnBrk="1" hangingPunct="1">
              <a:spcAft>
                <a:spcPts val="600"/>
              </a:spcAft>
              <a:buFont typeface="Wingdings" panose="05000000000000000000" pitchFamily="2" charset="2"/>
              <a:buChar char="ü"/>
            </a:pPr>
            <a:r>
              <a:rPr lang="zh-CN" altLang="en-US" sz="2800" b="1" dirty="0">
                <a:solidFill>
                  <a:srgbClr val="CC0000"/>
                </a:solidFill>
                <a:ea typeface="楷体_GB2312" pitchFamily="49" charset="-122"/>
              </a:rPr>
              <a:t>主事件流</a:t>
            </a:r>
            <a:r>
              <a:rPr lang="zh-CN" altLang="en-US" sz="2800" dirty="0">
                <a:ea typeface="楷体_GB2312" pitchFamily="49" charset="-122"/>
              </a:rPr>
              <a:t>表示正常情况下执行者与系统之间的信息交互及动作序列；</a:t>
            </a:r>
            <a:endParaRPr lang="en-US" altLang="zh-CN" sz="2800" dirty="0">
              <a:ea typeface="楷体_GB2312" pitchFamily="49" charset="-122"/>
            </a:endParaRPr>
          </a:p>
          <a:p>
            <a:pPr marL="449580" eaLnBrk="1" hangingPunct="1">
              <a:spcAft>
                <a:spcPts val="600"/>
              </a:spcAft>
              <a:buFont typeface="Wingdings" panose="05000000000000000000" pitchFamily="2" charset="2"/>
              <a:buChar char="ü"/>
            </a:pPr>
            <a:r>
              <a:rPr lang="zh-CN" altLang="en-US" sz="2800" b="1" dirty="0">
                <a:solidFill>
                  <a:srgbClr val="CC0000"/>
                </a:solidFill>
                <a:ea typeface="楷体_GB2312" pitchFamily="49" charset="-122"/>
              </a:rPr>
              <a:t>备选事件流</a:t>
            </a:r>
            <a:r>
              <a:rPr lang="zh-CN" altLang="en-US" sz="2800" dirty="0">
                <a:ea typeface="楷体_GB2312" pitchFamily="49" charset="-122"/>
              </a:rPr>
              <a:t>则表示特殊情况或异常情况下的信息交互及动作序列；</a:t>
            </a:r>
            <a:endParaRPr lang="zh-CN" altLang="en-US" sz="2800" dirty="0">
              <a:ea typeface="楷体_GB2312" pitchFamily="49" charset="-122"/>
            </a:endParaRPr>
          </a:p>
          <a:p>
            <a:pPr marL="449580" eaLnBrk="1" hangingPunct="1">
              <a:spcAft>
                <a:spcPts val="600"/>
              </a:spcAft>
              <a:buFont typeface="Wingdings" panose="05000000000000000000" pitchFamily="2" charset="2"/>
              <a:buChar char="ü"/>
            </a:pPr>
            <a:r>
              <a:rPr lang="zh-CN" altLang="en-US" sz="2800" dirty="0">
                <a:ea typeface="楷体_GB2312" pitchFamily="49" charset="-122"/>
              </a:rPr>
              <a:t>应给出</a:t>
            </a:r>
            <a:r>
              <a:rPr lang="zh-CN" altLang="en-US" sz="2800" b="1" dirty="0">
                <a:solidFill>
                  <a:srgbClr val="3366FF"/>
                </a:solidFill>
                <a:ea typeface="楷体_GB2312" pitchFamily="49" charset="-122"/>
              </a:rPr>
              <a:t>每个用例的规格说明</a:t>
            </a:r>
            <a:r>
              <a:rPr lang="zh-CN" altLang="en-US" sz="2800" dirty="0">
                <a:ea typeface="楷体_GB2312" pitchFamily="49" charset="-122"/>
              </a:rPr>
              <a:t>。</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19459" name="Rectangle 4"/>
          <p:cNvSpPr>
            <a:spLocks noChangeArrowheads="1"/>
          </p:cNvSpPr>
          <p:nvPr/>
        </p:nvSpPr>
        <p:spPr bwMode="auto">
          <a:xfrm>
            <a:off x="285720" y="1500174"/>
            <a:ext cx="8229600" cy="574675"/>
          </a:xfrm>
          <a:prstGeom prst="rect">
            <a:avLst/>
          </a:prstGeom>
          <a:noFill/>
          <a:ln w="9525">
            <a:noFill/>
            <a:miter lim="800000"/>
          </a:ln>
        </p:spPr>
        <p:txBody>
          <a:bodyPr/>
          <a:lstStyle/>
          <a:p>
            <a:pPr marL="342900" indent="-342900">
              <a:spcBef>
                <a:spcPct val="20000"/>
              </a:spcBef>
              <a:buFont typeface="Wingdings" panose="05000000000000000000" pitchFamily="2" charset="2"/>
              <a:buChar char="l"/>
            </a:pPr>
            <a:r>
              <a:rPr lang="zh-CN" altLang="en-US" sz="2800" b="1" dirty="0">
                <a:solidFill>
                  <a:srgbClr val="C00000"/>
                </a:solidFill>
                <a:latin typeface="楷体_GB2312" pitchFamily="49" charset="-122"/>
                <a:ea typeface="楷体_GB2312" pitchFamily="49" charset="-122"/>
              </a:rPr>
              <a:t>用例的规格说明</a:t>
            </a:r>
            <a:endParaRPr lang="zh-CN" altLang="en-US" sz="2800" b="1" dirty="0">
              <a:solidFill>
                <a:srgbClr val="C00000"/>
              </a:solidFill>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a:spLocks noGrp="1" noChangeArrowheads="1"/>
          </p:cNvSpPr>
          <p:nvPr>
            <p:ph type="title"/>
          </p:nvPr>
        </p:nvSpPr>
        <p:spPr>
          <a:xfrm>
            <a:off x="457200" y="211138"/>
            <a:ext cx="8229600" cy="1143000"/>
          </a:xfrm>
        </p:spPr>
        <p:txBody>
          <a:bodyPr/>
          <a:lstStyle/>
          <a:p>
            <a:pPr eaLnBrk="1" hangingPunct="1"/>
            <a:r>
              <a:rPr lang="en-US" altLang="zh-CN" dirty="0"/>
              <a:t>3.3.2 </a:t>
            </a:r>
            <a:r>
              <a:rPr lang="zh-CN" altLang="en-US" dirty="0"/>
              <a:t>建立用例模型</a:t>
            </a:r>
            <a:endParaRPr lang="zh-CN" alt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00034" y="2428868"/>
            <a:ext cx="8229600" cy="1143000"/>
          </a:xfrm>
        </p:spPr>
        <p:txBody>
          <a:bodyPr/>
          <a:lstStyle/>
          <a:p>
            <a:pPr algn="l" eaLnBrk="1" hangingPunct="1"/>
            <a:r>
              <a:rPr lang="zh-CN" altLang="en-US" sz="2800" b="1" dirty="0">
                <a:solidFill>
                  <a:srgbClr val="C00000"/>
                </a:solidFill>
                <a:latin typeface="楷体_GB2312" pitchFamily="49" charset="-122"/>
                <a:ea typeface="楷体_GB2312" pitchFamily="49" charset="-122"/>
              </a:rPr>
              <a:t>用例</a:t>
            </a:r>
            <a:r>
              <a:rPr lang="zh-CN" altLang="en-US" sz="2800" b="1" dirty="0">
                <a:solidFill>
                  <a:srgbClr val="C00000"/>
                </a:solidFill>
                <a:ea typeface="楷体_GB2312" pitchFamily="49" charset="-122"/>
              </a:rPr>
              <a:t>“</a:t>
            </a:r>
            <a:r>
              <a:rPr lang="zh-CN" altLang="en-US" sz="2800" b="1" dirty="0">
                <a:solidFill>
                  <a:srgbClr val="C00000"/>
                </a:solidFill>
                <a:latin typeface="楷体_GB2312" pitchFamily="49" charset="-122"/>
                <a:ea typeface="楷体_GB2312" pitchFamily="49" charset="-122"/>
              </a:rPr>
              <a:t>选择课程</a:t>
            </a:r>
            <a:r>
              <a:rPr lang="zh-CN" altLang="en-US" sz="2800" b="1" dirty="0">
                <a:solidFill>
                  <a:srgbClr val="C00000"/>
                </a:solidFill>
                <a:ea typeface="楷体_GB2312" pitchFamily="49" charset="-122"/>
              </a:rPr>
              <a:t>”</a:t>
            </a:r>
            <a:r>
              <a:rPr lang="zh-CN" altLang="en-US" sz="2800" b="1" dirty="0">
                <a:solidFill>
                  <a:srgbClr val="C00000"/>
                </a:solidFill>
                <a:latin typeface="楷体_GB2312" pitchFamily="49" charset="-122"/>
                <a:ea typeface="楷体_GB2312" pitchFamily="49" charset="-122"/>
              </a:rPr>
              <a:t>的规格说明</a:t>
            </a:r>
            <a:endParaRPr lang="zh-CN" altLang="en-US" sz="2800" b="1" dirty="0">
              <a:solidFill>
                <a:srgbClr val="C00000"/>
              </a:solidFill>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3.3.2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建立用例模型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468313" y="433388"/>
            <a:ext cx="8229600" cy="574675"/>
          </a:xfrm>
          <a:prstGeom prst="rect">
            <a:avLst/>
          </a:prstGeom>
          <a:noFill/>
          <a:ln w="9525">
            <a:noFill/>
            <a:miter lim="800000"/>
          </a:ln>
        </p:spPr>
        <p:txBody>
          <a:bodyPr/>
          <a:lstStyle/>
          <a:p>
            <a:pPr marL="342900" indent="-342900">
              <a:spcBef>
                <a:spcPct val="20000"/>
              </a:spcBef>
              <a:buFontTx/>
              <a:buChar char="•"/>
            </a:pPr>
            <a:r>
              <a:rPr lang="zh-CN" altLang="en-US" sz="2800" b="1" dirty="0">
                <a:solidFill>
                  <a:schemeClr val="bg1"/>
                </a:solidFill>
                <a:latin typeface="楷体_GB2312" pitchFamily="49" charset="-122"/>
                <a:ea typeface="楷体_GB2312" pitchFamily="49" charset="-122"/>
              </a:rPr>
              <a:t>用例</a:t>
            </a:r>
            <a:r>
              <a:rPr lang="zh-CN" altLang="en-US" sz="2800" b="1" dirty="0">
                <a:solidFill>
                  <a:schemeClr val="bg1"/>
                </a:solidFill>
                <a:ea typeface="楷体_GB2312" pitchFamily="49" charset="-122"/>
              </a:rPr>
              <a:t>“</a:t>
            </a:r>
            <a:r>
              <a:rPr lang="zh-CN" altLang="en-US" sz="2800" b="1" dirty="0">
                <a:solidFill>
                  <a:schemeClr val="bg1"/>
                </a:solidFill>
                <a:latin typeface="楷体_GB2312" pitchFamily="49" charset="-122"/>
                <a:ea typeface="楷体_GB2312" pitchFamily="49" charset="-122"/>
              </a:rPr>
              <a:t>选择课程</a:t>
            </a:r>
            <a:r>
              <a:rPr lang="zh-CN" altLang="en-US" sz="2800" b="1" dirty="0">
                <a:solidFill>
                  <a:schemeClr val="bg1"/>
                </a:solidFill>
                <a:ea typeface="楷体_GB2312" pitchFamily="49" charset="-122"/>
              </a:rPr>
              <a:t>”</a:t>
            </a:r>
            <a:r>
              <a:rPr lang="zh-CN" altLang="en-US" sz="2800" b="1" dirty="0">
                <a:solidFill>
                  <a:schemeClr val="bg1"/>
                </a:solidFill>
                <a:latin typeface="楷体_GB2312" pitchFamily="49" charset="-122"/>
                <a:ea typeface="楷体_GB2312" pitchFamily="49" charset="-122"/>
              </a:rPr>
              <a:t>的规格说明 </a:t>
            </a:r>
            <a:endParaRPr lang="zh-CN" altLang="en-US" sz="2800" b="1" dirty="0">
              <a:solidFill>
                <a:schemeClr val="bg1"/>
              </a:solidFill>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grpSp>
        <p:nvGrpSpPr>
          <p:cNvPr id="6" name="组合 5"/>
          <p:cNvGrpSpPr/>
          <p:nvPr/>
        </p:nvGrpSpPr>
        <p:grpSpPr>
          <a:xfrm>
            <a:off x="142844" y="71414"/>
            <a:ext cx="8786874" cy="6643710"/>
            <a:chOff x="500034" y="285728"/>
            <a:chExt cx="8429685" cy="6029166"/>
          </a:xfrm>
        </p:grpSpPr>
        <p:pic>
          <p:nvPicPr>
            <p:cNvPr id="21507" name="Picture 7"/>
            <p:cNvPicPr>
              <a:picLocks noChangeAspect="1" noChangeArrowheads="1"/>
            </p:cNvPicPr>
            <p:nvPr/>
          </p:nvPicPr>
          <p:blipFill>
            <a:blip r:embed="rId1">
              <a:duotone>
                <a:prstClr val="black"/>
                <a:schemeClr val="accent5">
                  <a:tint val="45000"/>
                  <a:satMod val="400000"/>
                </a:schemeClr>
              </a:duotone>
              <a:lum bright="2000" contrast="20000"/>
            </a:blip>
            <a:srcRect/>
            <a:stretch>
              <a:fillRect/>
            </a:stretch>
          </p:blipFill>
          <p:spPr bwMode="auto">
            <a:xfrm>
              <a:off x="500034" y="4428944"/>
              <a:ext cx="8429684" cy="1885950"/>
            </a:xfrm>
            <a:prstGeom prst="rect">
              <a:avLst/>
            </a:prstGeom>
            <a:noFill/>
            <a:ln w="9525">
              <a:noFill/>
              <a:miter lim="800000"/>
              <a:headEnd/>
              <a:tailEnd/>
            </a:ln>
          </p:spPr>
        </p:pic>
        <p:pic>
          <p:nvPicPr>
            <p:cNvPr id="5" name="Picture 4"/>
            <p:cNvPicPr>
              <a:picLocks noChangeAspect="1" noChangeArrowheads="1"/>
            </p:cNvPicPr>
            <p:nvPr/>
          </p:nvPicPr>
          <p:blipFill>
            <a:blip r:embed="rId2">
              <a:duotone>
                <a:prstClr val="black"/>
                <a:schemeClr val="accent5">
                  <a:tint val="45000"/>
                  <a:satMod val="400000"/>
                </a:schemeClr>
              </a:duotone>
              <a:lum contrast="29000"/>
            </a:blip>
            <a:srcRect/>
            <a:stretch>
              <a:fillRect/>
            </a:stretch>
          </p:blipFill>
          <p:spPr bwMode="auto">
            <a:xfrm>
              <a:off x="500035" y="285728"/>
              <a:ext cx="8429684" cy="4143404"/>
            </a:xfrm>
            <a:prstGeom prst="rect">
              <a:avLst/>
            </a:prstGeom>
            <a:noFill/>
            <a:ln w="9525">
              <a:noFill/>
              <a:miter lim="800000"/>
              <a:headEnd/>
              <a:tailEnd/>
            </a:ln>
          </p:spPr>
        </p:pic>
      </p:gr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57158" y="1214422"/>
            <a:ext cx="8229600" cy="1143000"/>
          </a:xfrm>
        </p:spPr>
        <p:txBody>
          <a:bodyPr/>
          <a:lstStyle/>
          <a:p>
            <a:pPr marL="742950" indent="-742950" algn="l" eaLnBrk="1" hangingPunct="1">
              <a:buFont typeface="+mj-ea"/>
              <a:buAutoNum type="circleNumDbPlain" startAt="3"/>
            </a:pPr>
            <a:r>
              <a:rPr lang="zh-CN" altLang="en-US" sz="3600" b="1" dirty="0">
                <a:solidFill>
                  <a:srgbClr val="C00000"/>
                </a:solidFill>
              </a:rPr>
              <a:t>创建用例图</a:t>
            </a:r>
            <a:endParaRPr lang="zh-CN" altLang="en-US" sz="3600" b="1" dirty="0">
              <a:solidFill>
                <a:srgbClr val="C00000"/>
              </a:solidFill>
            </a:endParaRPr>
          </a:p>
        </p:txBody>
      </p:sp>
      <p:sp>
        <p:nvSpPr>
          <p:cNvPr id="262147" name="Rectangle 3"/>
          <p:cNvSpPr>
            <a:spLocks noGrp="1" noChangeArrowheads="1"/>
          </p:cNvSpPr>
          <p:nvPr>
            <p:ph type="body" idx="1"/>
          </p:nvPr>
        </p:nvSpPr>
        <p:spPr>
          <a:xfrm>
            <a:off x="428596" y="2214554"/>
            <a:ext cx="8229600" cy="3500462"/>
          </a:xfrm>
        </p:spPr>
        <p:txBody>
          <a:bodyPr/>
          <a:lstStyle/>
          <a:p>
            <a:pPr eaLnBrk="1" hangingPunct="1">
              <a:spcAft>
                <a:spcPts val="600"/>
              </a:spcAft>
              <a:buFont typeface="Wingdings" panose="05000000000000000000" pitchFamily="2" charset="2"/>
              <a:buChar char="ü"/>
            </a:pPr>
            <a:r>
              <a:rPr lang="zh-CN" altLang="en-US" sz="2800" dirty="0">
                <a:latin typeface="楷体_GB2312" pitchFamily="49" charset="-122"/>
                <a:ea typeface="楷体_GB2312" pitchFamily="49" charset="-122"/>
              </a:rPr>
              <a:t>用例图是若干个参与者和用例，以及它们间的关系构成的图形表示。</a:t>
            </a:r>
            <a:endParaRPr lang="zh-CN" altLang="en-US" sz="2800" dirty="0">
              <a:latin typeface="楷体_GB2312" pitchFamily="49" charset="-122"/>
              <a:ea typeface="楷体_GB2312" pitchFamily="49" charset="-122"/>
            </a:endParaRPr>
          </a:p>
          <a:p>
            <a:pPr eaLnBrk="1" hangingPunct="1">
              <a:spcAft>
                <a:spcPts val="600"/>
              </a:spcAft>
              <a:buFont typeface="Wingdings" panose="05000000000000000000" pitchFamily="2" charset="2"/>
              <a:buChar char="ü"/>
            </a:pPr>
            <a:r>
              <a:rPr lang="zh-CN" altLang="en-US" sz="2800" b="1" dirty="0">
                <a:solidFill>
                  <a:srgbClr val="3366FF"/>
                </a:solidFill>
                <a:latin typeface="楷体_GB2312" pitchFamily="49" charset="-122"/>
                <a:ea typeface="楷体_GB2312" pitchFamily="49" charset="-122"/>
              </a:rPr>
              <a:t>每个系统通常都有一个总体用例视图（</a:t>
            </a:r>
            <a:r>
              <a:rPr lang="en-US" altLang="zh-CN" sz="2800" b="1" dirty="0">
                <a:solidFill>
                  <a:srgbClr val="3366FF"/>
                </a:solidFill>
                <a:latin typeface="楷体_GB2312" pitchFamily="49" charset="-122"/>
                <a:ea typeface="楷体_GB2312" pitchFamily="49" charset="-122"/>
              </a:rPr>
              <a:t>Global View of Actors and Use Cases</a:t>
            </a:r>
            <a:r>
              <a:rPr lang="zh-CN" altLang="en-US" sz="2800" b="1" dirty="0">
                <a:solidFill>
                  <a:srgbClr val="3366FF"/>
                </a:solidFill>
                <a:latin typeface="楷体_GB2312" pitchFamily="49" charset="-122"/>
                <a:ea typeface="楷体_GB2312" pitchFamily="49" charset="-122"/>
              </a:rPr>
              <a:t>），</a:t>
            </a:r>
            <a:r>
              <a:rPr lang="zh-CN" altLang="en-US" sz="2800" b="1" dirty="0">
                <a:solidFill>
                  <a:srgbClr val="00B050"/>
                </a:solidFill>
                <a:latin typeface="楷体_GB2312" pitchFamily="49" charset="-122"/>
                <a:ea typeface="楷体_GB2312" pitchFamily="49" charset="-122"/>
              </a:rPr>
              <a:t>如果总体视图过于复杂，则可以创建多个用例图，每个用例图关注系统的某一方面。</a:t>
            </a:r>
            <a:endParaRPr lang="zh-CN" altLang="en-US" sz="2800" b="1" dirty="0">
              <a:solidFill>
                <a:srgbClr val="00B050"/>
              </a:solidFill>
              <a:latin typeface="楷体_GB2312" pitchFamily="49" charset="-122"/>
              <a:ea typeface="楷体_GB2312" pitchFamily="49" charset="-122"/>
            </a:endParaRPr>
          </a:p>
          <a:p>
            <a:pPr eaLnBrk="1" hangingPunct="1">
              <a:spcAft>
                <a:spcPts val="600"/>
              </a:spcAft>
              <a:buFont typeface="Wingdings" panose="05000000000000000000" pitchFamily="2" charset="2"/>
              <a:buChar char="ü"/>
            </a:pPr>
            <a:r>
              <a:rPr lang="zh-CN" altLang="en-US" sz="2800" dirty="0">
                <a:latin typeface="楷体_GB2312" pitchFamily="49" charset="-122"/>
                <a:ea typeface="楷体_GB2312" pitchFamily="49" charset="-122"/>
              </a:rPr>
              <a:t>通常是围绕参与者创建用例图。 </a:t>
            </a:r>
            <a:endParaRPr lang="zh-CN" altLang="en-US" sz="28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3.3.2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建立用例模型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2147">
                                            <p:txEl>
                                              <p:pRg st="1" end="1"/>
                                            </p:txEl>
                                          </p:spTgt>
                                        </p:tgtEl>
                                        <p:attrNameLst>
                                          <p:attrName>style.visibility</p:attrName>
                                        </p:attrNameLst>
                                      </p:cBhvr>
                                      <p:to>
                                        <p:strVal val="visible"/>
                                      </p:to>
                                    </p:set>
                                    <p:anim calcmode="lin" valueType="num">
                                      <p:cBhvr additive="base">
                                        <p:cTn id="13" dur="500" fill="hold"/>
                                        <p:tgtEl>
                                          <p:spTgt spid="262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2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2147">
                                            <p:txEl>
                                              <p:pRg st="2" end="2"/>
                                            </p:txEl>
                                          </p:spTgt>
                                        </p:tgtEl>
                                        <p:attrNameLst>
                                          <p:attrName>style.visibility</p:attrName>
                                        </p:attrNameLst>
                                      </p:cBhvr>
                                      <p:to>
                                        <p:strVal val="visible"/>
                                      </p:to>
                                    </p:set>
                                    <p:anim calcmode="lin" valueType="num">
                                      <p:cBhvr additive="base">
                                        <p:cTn id="19" dur="5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2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8596" y="0"/>
            <a:ext cx="8229600" cy="717532"/>
          </a:xfrm>
        </p:spPr>
        <p:txBody>
          <a:bodyPr/>
          <a:lstStyle/>
          <a:p>
            <a:pPr algn="l" eaLnBrk="1" hangingPunct="1"/>
            <a:r>
              <a:rPr lang="zh-CN" altLang="en-US" sz="3600" dirty="0">
                <a:solidFill>
                  <a:schemeClr val="bg1"/>
                </a:solidFill>
              </a:rPr>
              <a:t>使用</a:t>
            </a:r>
            <a:r>
              <a:rPr lang="en-US" altLang="zh-CN" sz="3600" dirty="0">
                <a:solidFill>
                  <a:schemeClr val="bg1"/>
                </a:solidFill>
              </a:rPr>
              <a:t>Rose</a:t>
            </a:r>
            <a:r>
              <a:rPr lang="zh-CN" altLang="en-US" sz="3600" dirty="0">
                <a:solidFill>
                  <a:schemeClr val="bg1"/>
                </a:solidFill>
              </a:rPr>
              <a:t>创建用例模型</a:t>
            </a:r>
            <a:endParaRPr lang="zh-CN" altLang="en-US" sz="3600" dirty="0">
              <a:solidFill>
                <a:schemeClr val="bg1"/>
              </a:solidFill>
            </a:endParaRPr>
          </a:p>
        </p:txBody>
      </p:sp>
      <p:pic>
        <p:nvPicPr>
          <p:cNvPr id="34820" name="Picture 5"/>
          <p:cNvPicPr>
            <a:picLocks noChangeAspect="1" noChangeArrowheads="1"/>
          </p:cNvPicPr>
          <p:nvPr/>
        </p:nvPicPr>
        <p:blipFill>
          <a:blip r:embed="rId1"/>
          <a:srcRect/>
          <a:stretch>
            <a:fillRect/>
          </a:stretch>
        </p:blipFill>
        <p:spPr bwMode="auto">
          <a:xfrm>
            <a:off x="642911" y="1494288"/>
            <a:ext cx="7929618" cy="5063666"/>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3"/>
          <p:cNvSpPr txBox="1">
            <a:spLocks noChangeArrowheads="1"/>
          </p:cNvSpPr>
          <p:nvPr/>
        </p:nvSpPr>
        <p:spPr bwMode="auto">
          <a:xfrm>
            <a:off x="428596" y="642918"/>
            <a:ext cx="8229600" cy="785818"/>
          </a:xfrm>
          <a:prstGeom prst="rect">
            <a:avLst/>
          </a:prstGeom>
          <a:noFill/>
          <a:ln w="9525">
            <a:noFill/>
            <a:miter lim="800000"/>
          </a:ln>
        </p:spPr>
        <p:txBody>
          <a:bodyPr vert="horz" wrap="square" lIns="91440" tIns="45720" rIns="91440" bIns="45720" numCol="1" anchor="t" anchorCtr="0" compatLnSpc="1"/>
          <a:lstStyle/>
          <a:p>
            <a:pPr marL="342900" lvl="0" indent="-342900" fontAlgn="base">
              <a:spcBef>
                <a:spcPct val="20000"/>
              </a:spcBef>
              <a:spcAft>
                <a:spcPct val="0"/>
              </a:spcAft>
              <a:buBlip>
                <a:blip r:embed="rId2"/>
              </a:buBlip>
            </a:pPr>
            <a:r>
              <a:rPr lang="zh-CN" altLang="en-US" sz="2400" b="1" dirty="0">
                <a:solidFill>
                  <a:schemeClr val="bg1"/>
                </a:solidFill>
                <a:latin typeface="楷体_GB2312" pitchFamily="49" charset="-122"/>
                <a:ea typeface="楷体_GB2312" pitchFamily="49" charset="-122"/>
              </a:rPr>
              <a:t>根据前面的初步确定的选课系统用例列表，加上</a:t>
            </a:r>
            <a:r>
              <a:rPr lang="zh-CN" altLang="en-US" sz="2400" b="1" dirty="0">
                <a:solidFill>
                  <a:srgbClr val="FFFF00"/>
                </a:solidFill>
                <a:latin typeface="楷体_GB2312" pitchFamily="49" charset="-122"/>
                <a:ea typeface="楷体_GB2312" pitchFamily="49" charset="-122"/>
              </a:rPr>
              <a:t>参与者</a:t>
            </a:r>
            <a:r>
              <a:rPr lang="zh-CN" altLang="en-US" sz="2400" b="1" dirty="0">
                <a:solidFill>
                  <a:schemeClr val="bg1"/>
                </a:solidFill>
                <a:latin typeface="楷体_GB2312" pitchFamily="49" charset="-122"/>
                <a:ea typeface="楷体_GB2312" pitchFamily="49" charset="-122"/>
              </a:rPr>
              <a:t>和用例之间的</a:t>
            </a:r>
            <a:r>
              <a:rPr lang="zh-CN" altLang="en-US" sz="2400" b="1" dirty="0">
                <a:solidFill>
                  <a:srgbClr val="FFFF00"/>
                </a:solidFill>
                <a:latin typeface="楷体_GB2312" pitchFamily="49" charset="-122"/>
                <a:ea typeface="楷体_GB2312" pitchFamily="49" charset="-122"/>
              </a:rPr>
              <a:t>关系</a:t>
            </a:r>
            <a:endParaRPr kumimoji="0" lang="zh-CN" altLang="en-US" sz="2400" b="1" i="0" u="none" strike="noStrike" kern="0" cap="none" spc="0" normalizeH="0" baseline="0" noProof="0" dirty="0">
              <a:ln>
                <a:noFill/>
              </a:ln>
              <a:solidFill>
                <a:srgbClr val="FFFF00"/>
              </a:solidFill>
              <a:effectLst/>
              <a:uLnTx/>
              <a:uFillTx/>
              <a:latin typeface="楷体_GB2312" pitchFamily="49" charset="-122"/>
              <a:ea typeface="楷体_GB2312" pitchFamily="49" charset="-122"/>
              <a:cs typeface="+mn-cs"/>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10" name="Picture 6"/>
          <p:cNvPicPr>
            <a:picLocks noChangeAspect="1" noChangeArrowheads="1"/>
          </p:cNvPicPr>
          <p:nvPr/>
        </p:nvPicPr>
        <p:blipFill>
          <a:blip r:embed="rId1"/>
          <a:srcRect/>
          <a:stretch>
            <a:fillRect/>
          </a:stretch>
        </p:blipFill>
        <p:spPr bwMode="auto">
          <a:xfrm>
            <a:off x="714348" y="1571612"/>
            <a:ext cx="7715304" cy="5133160"/>
          </a:xfrm>
          <a:prstGeom prst="rect">
            <a:avLst/>
          </a:prstGeom>
          <a:noFill/>
          <a:ln w="9525">
            <a:noFill/>
            <a:miter lim="800000"/>
            <a:headEnd/>
            <a:tailEnd/>
          </a:ln>
        </p:spPr>
      </p:pic>
      <p:sp>
        <p:nvSpPr>
          <p:cNvPr id="36866" name="Rectangle 2"/>
          <p:cNvSpPr>
            <a:spLocks noGrp="1" noChangeArrowheads="1"/>
          </p:cNvSpPr>
          <p:nvPr>
            <p:ph type="title"/>
          </p:nvPr>
        </p:nvSpPr>
        <p:spPr>
          <a:xfrm>
            <a:off x="357158" y="-24"/>
            <a:ext cx="8229600" cy="857256"/>
          </a:xfrm>
        </p:spPr>
        <p:txBody>
          <a:bodyPr/>
          <a:lstStyle/>
          <a:p>
            <a:pPr algn="l" eaLnBrk="1" hangingPunct="1"/>
            <a:r>
              <a:rPr lang="zh-CN" altLang="en-US" sz="3600" dirty="0">
                <a:solidFill>
                  <a:schemeClr val="bg1"/>
                </a:solidFill>
              </a:rPr>
              <a:t>使用</a:t>
            </a:r>
            <a:r>
              <a:rPr lang="en-US" altLang="zh-CN" sz="3600" dirty="0">
                <a:solidFill>
                  <a:schemeClr val="bg1"/>
                </a:solidFill>
              </a:rPr>
              <a:t>Rose</a:t>
            </a:r>
            <a:r>
              <a:rPr lang="zh-CN" altLang="en-US" sz="3600" dirty="0">
                <a:solidFill>
                  <a:schemeClr val="bg1"/>
                </a:solidFill>
              </a:rPr>
              <a:t>创建用例模型</a:t>
            </a:r>
            <a:endParaRPr lang="zh-CN" altLang="en-US" sz="3600" dirty="0">
              <a:solidFill>
                <a:schemeClr val="bg1"/>
              </a:solidFill>
            </a:endParaRPr>
          </a:p>
        </p:txBody>
      </p:sp>
      <p:sp>
        <p:nvSpPr>
          <p:cNvPr id="36867" name="Rectangle 3"/>
          <p:cNvSpPr>
            <a:spLocks noGrp="1" noChangeArrowheads="1"/>
          </p:cNvSpPr>
          <p:nvPr>
            <p:ph type="body" idx="1"/>
          </p:nvPr>
        </p:nvSpPr>
        <p:spPr>
          <a:xfrm>
            <a:off x="428596" y="785794"/>
            <a:ext cx="8229600" cy="685792"/>
          </a:xfrm>
        </p:spPr>
        <p:txBody>
          <a:bodyPr/>
          <a:lstStyle/>
          <a:p>
            <a:pPr eaLnBrk="1" hangingPunct="1">
              <a:buNone/>
            </a:pPr>
            <a:r>
              <a:rPr lang="zh-CN" altLang="en-US" sz="2800" b="1" dirty="0">
                <a:solidFill>
                  <a:schemeClr val="bg1"/>
                </a:solidFill>
                <a:ea typeface="楷体_GB2312" pitchFamily="49" charset="-122"/>
              </a:rPr>
              <a:t>添加了</a:t>
            </a:r>
            <a:r>
              <a:rPr lang="zh-CN" altLang="en-US" sz="2800" b="1" dirty="0">
                <a:solidFill>
                  <a:srgbClr val="FFFF00"/>
                </a:solidFill>
                <a:ea typeface="楷体_GB2312" pitchFamily="49" charset="-122"/>
              </a:rPr>
              <a:t>包含关系</a:t>
            </a:r>
            <a:r>
              <a:rPr lang="zh-CN" altLang="en-US" sz="2800" b="1" dirty="0">
                <a:solidFill>
                  <a:schemeClr val="bg1"/>
                </a:solidFill>
                <a:ea typeface="楷体_GB2312" pitchFamily="49" charset="-122"/>
              </a:rPr>
              <a:t>的主用例图如图所示</a:t>
            </a:r>
            <a:r>
              <a:rPr lang="zh-CN" altLang="en-US" b="1" dirty="0">
                <a:solidFill>
                  <a:schemeClr val="bg1"/>
                </a:solidFill>
                <a:ea typeface="宋体" panose="02010600030101010101" pitchFamily="2" charset="-122"/>
              </a:rPr>
              <a:t> </a:t>
            </a:r>
            <a:endParaRPr lang="zh-CN" altLang="en-US" b="1" dirty="0">
              <a:solidFill>
                <a:schemeClr val="bg1"/>
              </a:solidFill>
              <a:ea typeface="宋体" panose="02010600030101010101" pitchFamily="2" charset="-122"/>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7510"/>
                                        </p:tgtEl>
                                        <p:attrNameLst>
                                          <p:attrName>style.visibility</p:attrName>
                                        </p:attrNameLst>
                                      </p:cBhvr>
                                      <p:to>
                                        <p:strVal val="visible"/>
                                      </p:to>
                                    </p:set>
                                    <p:anim calcmode="lin" valueType="num">
                                      <p:cBhvr additive="base">
                                        <p:cTn id="7" dur="500" fill="hold"/>
                                        <p:tgtEl>
                                          <p:spTgt spid="277510"/>
                                        </p:tgtEl>
                                        <p:attrNameLst>
                                          <p:attrName>ppt_x</p:attrName>
                                        </p:attrNameLst>
                                      </p:cBhvr>
                                      <p:tavLst>
                                        <p:tav tm="0">
                                          <p:val>
                                            <p:strVal val="#ppt_x"/>
                                          </p:val>
                                        </p:tav>
                                        <p:tav tm="100000">
                                          <p:val>
                                            <p:strVal val="#ppt_x"/>
                                          </p:val>
                                        </p:tav>
                                      </p:tavLst>
                                    </p:anim>
                                    <p:anim calcmode="lin" valueType="num">
                                      <p:cBhvr additive="base">
                                        <p:cTn id="8" dur="500" fill="hold"/>
                                        <p:tgtEl>
                                          <p:spTgt spid="277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2976" y="2143116"/>
            <a:ext cx="7400948" cy="3768733"/>
          </a:xfrm>
        </p:spPr>
        <p:txBody>
          <a:bodyPr/>
          <a:lstStyle/>
          <a:p>
            <a:pPr marL="1259205" indent="-1259205">
              <a:lnSpc>
                <a:spcPct val="150000"/>
              </a:lnSpc>
              <a:buNone/>
            </a:pPr>
            <a:r>
              <a:rPr lang="zh-CN" altLang="en-US" b="1" dirty="0">
                <a:solidFill>
                  <a:srgbClr val="C00000"/>
                </a:solidFill>
                <a:latin typeface="宋体" panose="02010600030101010101" pitchFamily="2" charset="-122"/>
                <a:ea typeface="宋体" panose="02010600030101010101" pitchFamily="2" charset="-122"/>
              </a:rPr>
              <a:t>注意：用例建模几乎不可能一次完成，需要多次迭代并逐步完善！</a:t>
            </a:r>
            <a:endParaRPr lang="zh-CN" altLang="en-US" b="1" dirty="0">
              <a:solidFill>
                <a:srgbClr val="C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3.3.2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建立用例模型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785926"/>
            <a:ext cx="8229600" cy="4340237"/>
          </a:xfrm>
        </p:spPr>
        <p:txBody>
          <a:bodyPr/>
          <a:lstStyle/>
          <a:p>
            <a:pPr marL="814705" eaLnBrk="1" hangingPunct="1">
              <a:buNone/>
            </a:pPr>
            <a:r>
              <a:rPr lang="en-US" altLang="zh-CN" b="1" dirty="0">
                <a:latin typeface="宋体" panose="02010600030101010101" pitchFamily="2" charset="-122"/>
                <a:ea typeface="宋体" panose="02010600030101010101" pitchFamily="2" charset="-122"/>
              </a:rPr>
              <a:t>3.3.1 </a:t>
            </a:r>
            <a:r>
              <a:rPr lang="zh-CN" altLang="en-US" b="1" dirty="0">
                <a:latin typeface="宋体" panose="02010600030101010101" pitchFamily="2" charset="-122"/>
                <a:ea typeface="宋体" panose="02010600030101010101" pitchFamily="2" charset="-122"/>
              </a:rPr>
              <a:t>面向对象分析概述</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3.3.2 </a:t>
            </a:r>
            <a:r>
              <a:rPr lang="zh-CN" altLang="en-US" b="1" dirty="0">
                <a:latin typeface="宋体" panose="02010600030101010101" pitchFamily="2" charset="-122"/>
                <a:ea typeface="宋体" panose="02010600030101010101" pitchFamily="2" charset="-122"/>
              </a:rPr>
              <a:t>建立用例模型</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solidFill>
                  <a:srgbClr val="C00000"/>
                </a:solidFill>
                <a:latin typeface="宋体" panose="02010600030101010101" pitchFamily="2" charset="-122"/>
                <a:ea typeface="宋体" panose="02010600030101010101" pitchFamily="2" charset="-122"/>
              </a:rPr>
              <a:t>3.3.3 </a:t>
            </a:r>
            <a:r>
              <a:rPr lang="zh-CN" altLang="en-US" b="1" dirty="0">
                <a:solidFill>
                  <a:srgbClr val="C00000"/>
                </a:solidFill>
                <a:latin typeface="宋体" panose="02010600030101010101" pitchFamily="2" charset="-122"/>
                <a:ea typeface="宋体" panose="02010600030101010101" pitchFamily="2" charset="-122"/>
              </a:rPr>
              <a:t>建立对象模型</a:t>
            </a:r>
            <a:endParaRPr lang="zh-CN" altLang="en-US" b="1" dirty="0">
              <a:solidFill>
                <a:srgbClr val="C00000"/>
              </a:solidFill>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3.3.4 </a:t>
            </a:r>
            <a:r>
              <a:rPr lang="zh-CN" altLang="en-US" b="1" dirty="0">
                <a:latin typeface="宋体" panose="02010600030101010101" pitchFamily="2" charset="-122"/>
                <a:ea typeface="宋体" panose="02010600030101010101" pitchFamily="2" charset="-122"/>
              </a:rPr>
              <a:t>建立动态模型</a:t>
            </a:r>
            <a:endParaRPr lang="en-US" altLang="zh-CN"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3.3.5 </a:t>
            </a:r>
            <a:r>
              <a:rPr lang="zh-CN" altLang="en-US" b="1" dirty="0">
                <a:latin typeface="宋体" panose="02010600030101010101" pitchFamily="2" charset="-122"/>
                <a:ea typeface="宋体" panose="02010600030101010101" pitchFamily="2" charset="-122"/>
              </a:rPr>
              <a:t>面向对象分析案例</a:t>
            </a:r>
            <a:endParaRPr lang="zh-CN" altLang="en-US" b="1" dirty="0">
              <a:latin typeface="宋体" panose="02010600030101010101" pitchFamily="2" charset="-122"/>
              <a:ea typeface="宋体" panose="02010600030101010101" pitchFamily="2" charset="-122"/>
            </a:endParaRPr>
          </a:p>
          <a:p>
            <a:pPr eaLnBrk="1" hangingPunct="1">
              <a:buFontTx/>
              <a:buNone/>
            </a:pPr>
            <a:endParaRPr lang="zh-CN" altLang="en-US" dirty="0">
              <a:solidFill>
                <a:srgbClr val="CC0000"/>
              </a:solidFill>
              <a:latin typeface="宋体" panose="02010600030101010101" pitchFamily="2" charset="-122"/>
              <a:ea typeface="宋体" panose="02010600030101010101" pitchFamily="2" charset="-122"/>
            </a:endParaRPr>
          </a:p>
        </p:txBody>
      </p:sp>
      <p:sp>
        <p:nvSpPr>
          <p:cNvPr id="5" name="标题 1"/>
          <p:cNvSpPr>
            <a:spLocks noGrp="1"/>
          </p:cNvSpPr>
          <p:nvPr>
            <p:ph type="title"/>
          </p:nvPr>
        </p:nvSpPr>
        <p:spPr>
          <a:xfrm>
            <a:off x="457200" y="211138"/>
            <a:ext cx="8229600" cy="1143000"/>
          </a:xfrm>
        </p:spPr>
        <p:txBody>
          <a:bodyPr/>
          <a:lstStyle/>
          <a:p>
            <a:pPr indent="104775" algn="l">
              <a:lnSpc>
                <a:spcPts val="4500"/>
              </a:lnSpc>
              <a:spcAft>
                <a:spcPts val="0"/>
              </a:spcAft>
            </a:pPr>
            <a:r>
              <a:rPr lang="zh-CN" altLang="en-US" dirty="0">
                <a:solidFill>
                  <a:schemeClr val="bg1"/>
                </a:solidFill>
              </a:rPr>
              <a:t>    第</a:t>
            </a:r>
            <a:r>
              <a:rPr lang="en-US" altLang="zh-CN" dirty="0">
                <a:solidFill>
                  <a:schemeClr val="bg1"/>
                </a:solidFill>
              </a:rPr>
              <a:t>3</a:t>
            </a:r>
            <a:r>
              <a:rPr lang="zh-CN" altLang="en-US" dirty="0">
                <a:solidFill>
                  <a:schemeClr val="bg1"/>
                </a:solidFill>
              </a:rPr>
              <a:t>章  软件需求工程</a:t>
            </a:r>
            <a:br>
              <a:rPr lang="en-US" altLang="zh-CN" dirty="0">
                <a:solidFill>
                  <a:schemeClr val="bg1"/>
                </a:solidFill>
              </a:rPr>
            </a:br>
            <a:r>
              <a:rPr lang="en-US" altLang="zh-CN" dirty="0">
                <a:solidFill>
                  <a:schemeClr val="bg1"/>
                </a:solidFill>
              </a:rPr>
              <a:t>             </a:t>
            </a:r>
            <a:r>
              <a:rPr lang="en-US" sz="3600" dirty="0">
                <a:solidFill>
                  <a:schemeClr val="bg1"/>
                </a:solidFill>
                <a:latin typeface="+mj-ea"/>
              </a:rPr>
              <a:t>3.3 </a:t>
            </a:r>
            <a:r>
              <a:rPr lang="zh-CN" altLang="en-US" sz="3600" dirty="0">
                <a:solidFill>
                  <a:schemeClr val="bg1"/>
                </a:solidFill>
                <a:latin typeface="+mj-ea"/>
              </a:rPr>
              <a:t>面向对象需求分析与建模</a:t>
            </a:r>
            <a:endParaRPr lang="en-US" altLang="zh-CN" sz="3600" dirty="0">
              <a:solidFill>
                <a:schemeClr val="bg1"/>
              </a:solidFill>
              <a:latin typeface="+mj-ea"/>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indent="104775">
              <a:lnSpc>
                <a:spcPts val="4500"/>
              </a:lnSpc>
              <a:spcAft>
                <a:spcPts val="0"/>
              </a:spcAft>
            </a:pPr>
            <a:r>
              <a:rPr lang="zh-CN" altLang="en-US" dirty="0">
                <a:solidFill>
                  <a:schemeClr val="bg1"/>
                </a:solidFill>
              </a:rPr>
              <a:t>第</a:t>
            </a:r>
            <a:r>
              <a:rPr lang="en-US" altLang="zh-CN" dirty="0">
                <a:solidFill>
                  <a:schemeClr val="bg1"/>
                </a:solidFill>
              </a:rPr>
              <a:t>3</a:t>
            </a:r>
            <a:r>
              <a:rPr lang="zh-CN" altLang="en-US" dirty="0">
                <a:solidFill>
                  <a:schemeClr val="bg1"/>
                </a:solidFill>
              </a:rPr>
              <a:t>章  软件需求工程</a:t>
            </a:r>
            <a:br>
              <a:rPr lang="en-US" altLang="zh-CN" dirty="0">
                <a:solidFill>
                  <a:schemeClr val="bg1"/>
                </a:solidFill>
              </a:rPr>
            </a:br>
            <a:r>
              <a:rPr lang="en-US" sz="3600" dirty="0">
                <a:solidFill>
                  <a:schemeClr val="bg1"/>
                </a:solidFill>
                <a:latin typeface="+mj-ea"/>
              </a:rPr>
              <a:t>3.3 </a:t>
            </a:r>
            <a:r>
              <a:rPr lang="zh-CN" altLang="en-US" sz="3600" dirty="0">
                <a:solidFill>
                  <a:schemeClr val="bg1"/>
                </a:solidFill>
                <a:latin typeface="+mj-ea"/>
              </a:rPr>
              <a:t>面向对象需求分析与建模</a:t>
            </a:r>
            <a:endParaRPr lang="en-US" altLang="zh-CN" sz="3600" dirty="0">
              <a:solidFill>
                <a:schemeClr val="bg1"/>
              </a:solidFill>
              <a:latin typeface="+mj-ea"/>
            </a:endParaRPr>
          </a:p>
        </p:txBody>
      </p:sp>
      <p:sp>
        <p:nvSpPr>
          <p:cNvPr id="3" name="内容占位符 2"/>
          <p:cNvSpPr>
            <a:spLocks noGrp="1"/>
          </p:cNvSpPr>
          <p:nvPr>
            <p:ph idx="1"/>
          </p:nvPr>
        </p:nvSpPr>
        <p:spPr>
          <a:xfrm>
            <a:off x="428596" y="1714488"/>
            <a:ext cx="8229600" cy="3257560"/>
          </a:xfrm>
        </p:spPr>
        <p:txBody>
          <a:bodyPr/>
          <a:lstStyle/>
          <a:p>
            <a:r>
              <a:rPr lang="zh-CN" altLang="en-US" b="1" dirty="0">
                <a:solidFill>
                  <a:srgbClr val="C00000"/>
                </a:solidFill>
                <a:latin typeface="宋体" panose="02010600030101010101" pitchFamily="2" charset="-122"/>
                <a:ea typeface="宋体" panose="02010600030101010101" pitchFamily="2" charset="-122"/>
              </a:rPr>
              <a:t>本节主要参考教材第</a:t>
            </a:r>
            <a:r>
              <a:rPr lang="en-US" altLang="zh-CN" b="1" dirty="0">
                <a:solidFill>
                  <a:srgbClr val="C00000"/>
                </a:solidFill>
                <a:latin typeface="宋体" panose="02010600030101010101" pitchFamily="2" charset="-122"/>
                <a:ea typeface="宋体" panose="02010600030101010101" pitchFamily="2" charset="-122"/>
              </a:rPr>
              <a:t>6</a:t>
            </a:r>
            <a:r>
              <a:rPr lang="zh-CN" altLang="en-US" b="1" dirty="0">
                <a:solidFill>
                  <a:srgbClr val="C00000"/>
                </a:solidFill>
                <a:latin typeface="宋体" panose="02010600030101010101" pitchFamily="2" charset="-122"/>
                <a:ea typeface="宋体" panose="02010600030101010101" pitchFamily="2" charset="-122"/>
              </a:rPr>
              <a:t>章</a:t>
            </a:r>
            <a:endParaRPr lang="zh-CN" altLang="en-US" b="1" dirty="0">
              <a:solidFill>
                <a:srgbClr val="C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a:t>3.3 </a:t>
            </a:r>
            <a:r>
              <a:rPr lang="zh-CN" altLang="en-US" dirty="0"/>
              <a:t>建立对象模型</a:t>
            </a:r>
            <a:endParaRPr lang="zh-CN" altLang="en-US" dirty="0"/>
          </a:p>
        </p:txBody>
      </p:sp>
      <p:sp>
        <p:nvSpPr>
          <p:cNvPr id="5" name="Rectangle 3"/>
          <p:cNvSpPr txBox="1">
            <a:spLocks noChangeArrowheads="1"/>
          </p:cNvSpPr>
          <p:nvPr/>
        </p:nvSpPr>
        <p:spPr bwMode="auto">
          <a:xfrm>
            <a:off x="357158" y="1571612"/>
            <a:ext cx="8229600" cy="4857750"/>
          </a:xfrm>
          <a:prstGeom prst="rect">
            <a:avLst/>
          </a:prstGeom>
          <a:noFill/>
          <a:ln w="9525">
            <a:noFill/>
            <a:miter lim="800000"/>
          </a:ln>
          <a:effectLst/>
        </p:spPr>
        <p:txBody>
          <a:bodyPr/>
          <a:lstStyle/>
          <a:p>
            <a:pPr marL="342900" indent="-342900">
              <a:spcAft>
                <a:spcPct val="50000"/>
              </a:spcAft>
              <a:defRPr/>
            </a:pPr>
            <a:r>
              <a:rPr lang="zh-CN" altLang="en-US" sz="3200" b="1" kern="0" dirty="0">
                <a:solidFill>
                  <a:srgbClr val="CC0000"/>
                </a:solidFill>
                <a:latin typeface="宋体" panose="02010600030101010101" pitchFamily="2" charset="-122"/>
              </a:rPr>
              <a:t>（</a:t>
            </a:r>
            <a:r>
              <a:rPr lang="en-US" altLang="zh-CN" sz="3200" b="1" kern="0" dirty="0">
                <a:solidFill>
                  <a:srgbClr val="CC0000"/>
                </a:solidFill>
                <a:latin typeface="宋体" panose="02010600030101010101" pitchFamily="2" charset="-122"/>
              </a:rPr>
              <a:t>1</a:t>
            </a:r>
            <a:r>
              <a:rPr lang="zh-CN" altLang="en-US" sz="3200" b="1" kern="0" dirty="0">
                <a:solidFill>
                  <a:srgbClr val="CC0000"/>
                </a:solidFill>
                <a:latin typeface="宋体" panose="02010600030101010101" pitchFamily="2" charset="-122"/>
              </a:rPr>
              <a:t>）对象模型的</a:t>
            </a:r>
            <a:r>
              <a:rPr lang="en-US" altLang="zh-CN" sz="3200" b="1" kern="0" dirty="0">
                <a:solidFill>
                  <a:srgbClr val="CC0000"/>
                </a:solidFill>
                <a:latin typeface="宋体" panose="02010600030101010101" pitchFamily="2" charset="-122"/>
              </a:rPr>
              <a:t>5</a:t>
            </a:r>
            <a:r>
              <a:rPr lang="zh-CN" altLang="en-US" sz="3200" b="1" kern="0" dirty="0">
                <a:solidFill>
                  <a:srgbClr val="CC0000"/>
                </a:solidFill>
                <a:latin typeface="宋体" panose="02010600030101010101" pitchFamily="2" charset="-122"/>
              </a:rPr>
              <a:t>个层次</a:t>
            </a:r>
            <a:endParaRPr lang="zh-CN" altLang="en-US" sz="3200" b="1" kern="0" dirty="0">
              <a:solidFill>
                <a:srgbClr val="CC0000"/>
              </a:solidFill>
              <a:latin typeface="宋体" panose="02010600030101010101" pitchFamily="2" charset="-122"/>
            </a:endParaRPr>
          </a:p>
          <a:p>
            <a:pPr marL="342900" indent="-342900">
              <a:lnSpc>
                <a:spcPts val="4000"/>
              </a:lnSpc>
              <a:buSzPct val="75000"/>
              <a:buFont typeface="Wingdings" panose="05000000000000000000" pitchFamily="2" charset="2"/>
              <a:buChar char="Ø"/>
              <a:defRPr/>
            </a:pPr>
            <a:r>
              <a:rPr lang="en-US" altLang="zh-CN" sz="2400" b="1" kern="0" dirty="0" err="1">
                <a:latin typeface="楷体_GB2312" pitchFamily="49" charset="-122"/>
                <a:ea typeface="楷体_GB2312" pitchFamily="49" charset="-122"/>
              </a:rPr>
              <a:t>Coad</a:t>
            </a:r>
            <a:r>
              <a:rPr lang="en-US" altLang="zh-CN" sz="2400" b="1" kern="0" dirty="0">
                <a:latin typeface="楷体_GB2312" pitchFamily="49" charset="-122"/>
                <a:ea typeface="楷体_GB2312" pitchFamily="49" charset="-122"/>
              </a:rPr>
              <a:t> &amp; Yourdon</a:t>
            </a:r>
            <a:r>
              <a:rPr lang="zh-CN" altLang="en-US" sz="2400" b="1" kern="0" dirty="0">
                <a:latin typeface="楷体_GB2312" pitchFamily="49" charset="-122"/>
                <a:ea typeface="楷体_GB2312" pitchFamily="49" charset="-122"/>
              </a:rPr>
              <a:t>提出，复杂问题</a:t>
            </a:r>
            <a:r>
              <a:rPr lang="en-US" altLang="zh-CN" sz="2400" b="1" kern="0" dirty="0">
                <a:latin typeface="楷体_GB2312" pitchFamily="49" charset="-122"/>
                <a:ea typeface="楷体_GB2312" pitchFamily="49" charset="-122"/>
              </a:rPr>
              <a:t>(</a:t>
            </a:r>
            <a:r>
              <a:rPr lang="zh-CN" altLang="en-US" sz="2400" b="1" kern="0" dirty="0">
                <a:latin typeface="楷体_GB2312" pitchFamily="49" charset="-122"/>
                <a:ea typeface="楷体_GB2312" pitchFamily="49" charset="-122"/>
              </a:rPr>
              <a:t>大型系统</a:t>
            </a:r>
            <a:r>
              <a:rPr lang="en-US" altLang="zh-CN" sz="2400" b="1" kern="0" dirty="0">
                <a:latin typeface="楷体_GB2312" pitchFamily="49" charset="-122"/>
                <a:ea typeface="楷体_GB2312" pitchFamily="49" charset="-122"/>
              </a:rPr>
              <a:t>)</a:t>
            </a:r>
            <a:r>
              <a:rPr lang="zh-CN" altLang="en-US" sz="2400" b="1" kern="0" dirty="0">
                <a:latin typeface="楷体_GB2312" pitchFamily="49" charset="-122"/>
                <a:ea typeface="楷体_GB2312" pitchFamily="49" charset="-122"/>
              </a:rPr>
              <a:t>的对象模型应该由下述</a:t>
            </a:r>
            <a:r>
              <a:rPr lang="en-US" altLang="zh-CN" sz="2400" b="1" kern="0" dirty="0">
                <a:latin typeface="楷体_GB2312" pitchFamily="49" charset="-122"/>
                <a:ea typeface="楷体_GB2312" pitchFamily="49" charset="-122"/>
              </a:rPr>
              <a:t>5</a:t>
            </a:r>
            <a:r>
              <a:rPr lang="zh-CN" altLang="en-US" sz="2400" b="1" kern="0" dirty="0">
                <a:latin typeface="楷体_GB2312" pitchFamily="49" charset="-122"/>
                <a:ea typeface="楷体_GB2312" pitchFamily="49" charset="-122"/>
              </a:rPr>
              <a:t>个层次组成：</a:t>
            </a:r>
            <a:r>
              <a:rPr lang="zh-CN" altLang="en-US" sz="2400" b="1" kern="0" dirty="0">
                <a:solidFill>
                  <a:srgbClr val="3333CC"/>
                </a:solidFill>
                <a:latin typeface="楷体_GB2312" pitchFamily="49" charset="-122"/>
                <a:ea typeface="楷体_GB2312" pitchFamily="49" charset="-122"/>
              </a:rPr>
              <a:t>主题层</a:t>
            </a:r>
            <a:r>
              <a:rPr lang="en-US" altLang="zh-CN" sz="2400" b="1" kern="0" dirty="0">
                <a:latin typeface="楷体_GB2312" pitchFamily="49" charset="-122"/>
                <a:ea typeface="楷体_GB2312" pitchFamily="49" charset="-122"/>
              </a:rPr>
              <a:t>(</a:t>
            </a:r>
            <a:r>
              <a:rPr lang="zh-CN" altLang="en-US" sz="2400" b="1" kern="0" dirty="0">
                <a:latin typeface="楷体_GB2312" pitchFamily="49" charset="-122"/>
                <a:ea typeface="楷体_GB2312" pitchFamily="49" charset="-122"/>
              </a:rPr>
              <a:t>也称为范畴层</a:t>
            </a:r>
            <a:r>
              <a:rPr lang="en-US" altLang="zh-CN" sz="2400" b="1" kern="0" dirty="0">
                <a:latin typeface="楷体_GB2312" pitchFamily="49" charset="-122"/>
                <a:ea typeface="楷体_GB2312" pitchFamily="49" charset="-122"/>
              </a:rPr>
              <a:t>)</a:t>
            </a:r>
            <a:r>
              <a:rPr lang="zh-CN" altLang="en-US" sz="2400" b="1" kern="0" dirty="0">
                <a:latin typeface="楷体_GB2312" pitchFamily="49" charset="-122"/>
                <a:ea typeface="楷体_GB2312" pitchFamily="49" charset="-122"/>
              </a:rPr>
              <a:t>、</a:t>
            </a:r>
            <a:r>
              <a:rPr lang="zh-CN" altLang="en-US" sz="2400" b="1" kern="0" dirty="0">
                <a:solidFill>
                  <a:srgbClr val="3333CC"/>
                </a:solidFill>
                <a:latin typeface="楷体_GB2312" pitchFamily="49" charset="-122"/>
                <a:ea typeface="楷体_GB2312" pitchFamily="49" charset="-122"/>
              </a:rPr>
              <a:t>类</a:t>
            </a:r>
            <a:r>
              <a:rPr lang="en-US" altLang="zh-CN" sz="2400" b="1" kern="0" dirty="0">
                <a:solidFill>
                  <a:srgbClr val="3333CC"/>
                </a:solidFill>
                <a:latin typeface="楷体_GB2312" pitchFamily="49" charset="-122"/>
                <a:ea typeface="楷体_GB2312" pitchFamily="49" charset="-122"/>
              </a:rPr>
              <a:t>-</a:t>
            </a:r>
            <a:r>
              <a:rPr lang="zh-CN" altLang="en-US" sz="2400" b="1" kern="0" dirty="0">
                <a:solidFill>
                  <a:srgbClr val="3333CC"/>
                </a:solidFill>
                <a:latin typeface="楷体_GB2312" pitchFamily="49" charset="-122"/>
                <a:ea typeface="楷体_GB2312" pitchFamily="49" charset="-122"/>
              </a:rPr>
              <a:t>对象层</a:t>
            </a:r>
            <a:r>
              <a:rPr lang="zh-CN" altLang="en-US" sz="2400" b="1" kern="0" dirty="0">
                <a:latin typeface="楷体_GB2312" pitchFamily="49" charset="-122"/>
                <a:ea typeface="楷体_GB2312" pitchFamily="49" charset="-122"/>
              </a:rPr>
              <a:t>、</a:t>
            </a:r>
            <a:r>
              <a:rPr lang="zh-CN" altLang="en-US" sz="2400" b="1" kern="0" dirty="0">
                <a:solidFill>
                  <a:srgbClr val="3333CC"/>
                </a:solidFill>
                <a:latin typeface="楷体_GB2312" pitchFamily="49" charset="-122"/>
                <a:ea typeface="楷体_GB2312" pitchFamily="49" charset="-122"/>
              </a:rPr>
              <a:t>结构层</a:t>
            </a:r>
            <a:r>
              <a:rPr lang="zh-CN" altLang="en-US" sz="2400" b="1" kern="0" dirty="0">
                <a:latin typeface="楷体_GB2312" pitchFamily="49" charset="-122"/>
                <a:ea typeface="楷体_GB2312" pitchFamily="49" charset="-122"/>
              </a:rPr>
              <a:t>、</a:t>
            </a:r>
            <a:r>
              <a:rPr lang="zh-CN" altLang="en-US" sz="2400" b="1" kern="0" dirty="0">
                <a:solidFill>
                  <a:srgbClr val="3333CC"/>
                </a:solidFill>
                <a:latin typeface="楷体_GB2312" pitchFamily="49" charset="-122"/>
                <a:ea typeface="楷体_GB2312" pitchFamily="49" charset="-122"/>
              </a:rPr>
              <a:t>属性层</a:t>
            </a:r>
            <a:r>
              <a:rPr lang="zh-CN" altLang="en-US" sz="2400" b="1" kern="0" dirty="0">
                <a:latin typeface="楷体_GB2312" pitchFamily="49" charset="-122"/>
                <a:ea typeface="楷体_GB2312" pitchFamily="49" charset="-122"/>
              </a:rPr>
              <a:t>和</a:t>
            </a:r>
            <a:r>
              <a:rPr lang="zh-CN" altLang="en-US" sz="2400" b="1" kern="0" dirty="0">
                <a:solidFill>
                  <a:srgbClr val="3333CC"/>
                </a:solidFill>
                <a:latin typeface="楷体_GB2312" pitchFamily="49" charset="-122"/>
                <a:ea typeface="楷体_GB2312" pitchFamily="49" charset="-122"/>
              </a:rPr>
              <a:t>服务层</a:t>
            </a:r>
            <a:r>
              <a:rPr lang="zh-CN" altLang="en-US" sz="2400" b="1" kern="0" dirty="0">
                <a:latin typeface="楷体_GB2312" pitchFamily="49" charset="-122"/>
                <a:ea typeface="楷体_GB2312" pitchFamily="49" charset="-122"/>
              </a:rPr>
              <a:t>，如图所示。</a:t>
            </a:r>
            <a:r>
              <a:rPr lang="zh-CN" altLang="en-US" sz="2400" b="1" kern="0" dirty="0">
                <a:latin typeface="+mn-lt"/>
              </a:rPr>
              <a:t> </a:t>
            </a:r>
            <a:endParaRPr lang="zh-CN" altLang="en-US" sz="2400" b="1" kern="0" dirty="0">
              <a:latin typeface="+mn-lt"/>
            </a:endParaRPr>
          </a:p>
        </p:txBody>
      </p:sp>
      <p:pic>
        <p:nvPicPr>
          <p:cNvPr id="38916" name="Picture 4"/>
          <p:cNvPicPr>
            <a:picLocks noChangeAspect="1" noChangeArrowheads="1"/>
          </p:cNvPicPr>
          <p:nvPr/>
        </p:nvPicPr>
        <p:blipFill>
          <a:blip r:embed="rId1"/>
          <a:srcRect/>
          <a:stretch>
            <a:fillRect/>
          </a:stretch>
        </p:blipFill>
        <p:spPr bwMode="auto">
          <a:xfrm>
            <a:off x="2214546" y="4000504"/>
            <a:ext cx="4804820" cy="201453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85720" y="1142984"/>
            <a:ext cx="8229600" cy="1143000"/>
          </a:xfrm>
        </p:spPr>
        <p:txBody>
          <a:bodyPr/>
          <a:lstStyle/>
          <a:p>
            <a:pPr algn="l" eaLnBrk="1" hangingPunct="1"/>
            <a:r>
              <a:rPr lang="en-US" altLang="zh-CN" sz="3200" dirty="0">
                <a:solidFill>
                  <a:srgbClr val="CC0000"/>
                </a:solidFill>
                <a:latin typeface="宋体" panose="02010600030101010101" pitchFamily="2" charset="-122"/>
                <a:ea typeface="+mn-ea"/>
                <a:cs typeface="+mn-cs"/>
              </a:rPr>
              <a:t>(2) </a:t>
            </a:r>
            <a:r>
              <a:rPr lang="zh-CN" altLang="en-US" sz="3200" dirty="0">
                <a:solidFill>
                  <a:srgbClr val="CC0000"/>
                </a:solidFill>
                <a:latin typeface="宋体" panose="02010600030101010101" pitchFamily="2" charset="-122"/>
                <a:ea typeface="+mn-ea"/>
                <a:cs typeface="+mn-cs"/>
              </a:rPr>
              <a:t>划分主题</a:t>
            </a:r>
            <a:endParaRPr lang="zh-CN" altLang="en-US" sz="3200" dirty="0">
              <a:solidFill>
                <a:srgbClr val="CC0000"/>
              </a:solidFill>
              <a:latin typeface="宋体" panose="02010600030101010101" pitchFamily="2" charset="-122"/>
              <a:ea typeface="+mn-ea"/>
              <a:cs typeface="+mn-cs"/>
            </a:endParaRPr>
          </a:p>
        </p:txBody>
      </p:sp>
      <p:sp>
        <p:nvSpPr>
          <p:cNvPr id="39939" name="Rectangle 3"/>
          <p:cNvSpPr>
            <a:spLocks noGrp="1" noChangeArrowheads="1"/>
          </p:cNvSpPr>
          <p:nvPr>
            <p:ph type="body" idx="1"/>
          </p:nvPr>
        </p:nvSpPr>
        <p:spPr>
          <a:xfrm>
            <a:off x="428596" y="2071679"/>
            <a:ext cx="8229600" cy="3857652"/>
          </a:xfrm>
        </p:spPr>
        <p:txBody>
          <a:bodyPr/>
          <a:lstStyle/>
          <a:p>
            <a:pPr marL="533400" eaLnBrk="1" hangingPunct="1">
              <a:spcAft>
                <a:spcPts val="600"/>
              </a:spcAft>
            </a:pPr>
            <a:r>
              <a:rPr lang="zh-CN" altLang="en-US" sz="2800" dirty="0">
                <a:latin typeface="宋体" panose="02010600030101010101" pitchFamily="2" charset="-122"/>
                <a:ea typeface="宋体" panose="02010600030101010101" pitchFamily="2" charset="-122"/>
              </a:rPr>
              <a:t>在开发</a:t>
            </a:r>
            <a:r>
              <a:rPr lang="zh-CN" altLang="en-US" sz="2800" b="1" dirty="0">
                <a:solidFill>
                  <a:srgbClr val="3366FF"/>
                </a:solidFill>
                <a:latin typeface="宋体" panose="02010600030101010101" pitchFamily="2" charset="-122"/>
                <a:ea typeface="宋体" panose="02010600030101010101" pitchFamily="2" charset="-122"/>
              </a:rPr>
              <a:t>大型</a:t>
            </a:r>
            <a:r>
              <a:rPr lang="zh-CN" altLang="en-US" sz="2800" dirty="0">
                <a:latin typeface="宋体" panose="02010600030101010101" pitchFamily="2" charset="-122"/>
                <a:ea typeface="宋体" panose="02010600030101010101" pitchFamily="2" charset="-122"/>
              </a:rPr>
              <a:t>、</a:t>
            </a:r>
            <a:r>
              <a:rPr lang="zh-CN" altLang="en-US" sz="2800" b="1" dirty="0">
                <a:solidFill>
                  <a:srgbClr val="3366FF"/>
                </a:solidFill>
                <a:latin typeface="宋体" panose="02010600030101010101" pitchFamily="2" charset="-122"/>
                <a:ea typeface="宋体" panose="02010600030101010101" pitchFamily="2" charset="-122"/>
              </a:rPr>
              <a:t>复杂</a:t>
            </a:r>
            <a:r>
              <a:rPr lang="zh-CN" altLang="en-US" sz="2800" dirty="0">
                <a:latin typeface="宋体" panose="02010600030101010101" pitchFamily="2" charset="-122"/>
                <a:ea typeface="宋体" panose="02010600030101010101" pitchFamily="2" charset="-122"/>
              </a:rPr>
              <a:t>系统的过程中，为了降低复杂程度，人们习惯于把系统再进一步划分成几个不同的主题。</a:t>
            </a:r>
            <a:endParaRPr lang="zh-CN" altLang="en-US" sz="2800" dirty="0">
              <a:latin typeface="宋体" panose="02010600030101010101" pitchFamily="2" charset="-122"/>
              <a:ea typeface="宋体" panose="02010600030101010101" pitchFamily="2" charset="-122"/>
            </a:endParaRPr>
          </a:p>
          <a:p>
            <a:pPr marL="533400" eaLnBrk="1" hangingPunct="1">
              <a:spcAft>
                <a:spcPts val="600"/>
              </a:spcAft>
            </a:pPr>
            <a:r>
              <a:rPr lang="zh-CN" altLang="en-US" sz="2800" dirty="0">
                <a:latin typeface="宋体" panose="02010600030101010101" pitchFamily="2" charset="-122"/>
                <a:ea typeface="宋体" panose="02010600030101010101" pitchFamily="2" charset="-122"/>
              </a:rPr>
              <a:t>应该按问题领域而不是用功能分解方法来</a:t>
            </a:r>
            <a:r>
              <a:rPr lang="zh-CN" altLang="en-US" sz="2800" b="1" dirty="0">
                <a:solidFill>
                  <a:srgbClr val="3366FF"/>
                </a:solidFill>
                <a:latin typeface="宋体" panose="02010600030101010101" pitchFamily="2" charset="-122"/>
                <a:ea typeface="宋体" panose="02010600030101010101" pitchFamily="2" charset="-122"/>
              </a:rPr>
              <a:t>确定主题</a:t>
            </a:r>
            <a:r>
              <a:rPr lang="zh-CN" altLang="en-US" sz="2800" dirty="0">
                <a:latin typeface="宋体" panose="02010600030101010101" pitchFamily="2" charset="-122"/>
                <a:ea typeface="宋体" panose="02010600030101010101" pitchFamily="2" charset="-122"/>
              </a:rPr>
              <a:t>。此外，应该按照使不同主题内的对象</a:t>
            </a:r>
            <a:r>
              <a:rPr lang="zh-CN" altLang="en-US" sz="2800" b="1" dirty="0">
                <a:solidFill>
                  <a:srgbClr val="3366FF"/>
                </a:solidFill>
                <a:latin typeface="宋体" panose="02010600030101010101" pitchFamily="2" charset="-122"/>
                <a:ea typeface="宋体" panose="02010600030101010101" pitchFamily="2" charset="-122"/>
              </a:rPr>
              <a:t>相互间依赖</a:t>
            </a:r>
            <a:r>
              <a:rPr lang="zh-CN" altLang="en-US" sz="2800" dirty="0">
                <a:latin typeface="宋体" panose="02010600030101010101" pitchFamily="2" charset="-122"/>
                <a:ea typeface="宋体" panose="02010600030101010101" pitchFamily="2" charset="-122"/>
              </a:rPr>
              <a:t>和</a:t>
            </a:r>
            <a:r>
              <a:rPr lang="zh-CN" altLang="en-US" sz="2800" b="1" dirty="0">
                <a:solidFill>
                  <a:srgbClr val="3366FF"/>
                </a:solidFill>
                <a:latin typeface="宋体" panose="02010600030101010101" pitchFamily="2" charset="-122"/>
                <a:ea typeface="宋体" panose="02010600030101010101" pitchFamily="2" charset="-122"/>
              </a:rPr>
              <a:t>交互最少的原则</a:t>
            </a:r>
            <a:r>
              <a:rPr lang="zh-CN" altLang="en-US" sz="2800" dirty="0">
                <a:latin typeface="宋体" panose="02010600030101010101" pitchFamily="2" charset="-122"/>
                <a:ea typeface="宋体" panose="02010600030101010101" pitchFamily="2" charset="-122"/>
              </a:rPr>
              <a:t>来确定主题。</a:t>
            </a:r>
            <a:endParaRPr lang="zh-CN" altLang="en-US" sz="2800" dirty="0">
              <a:latin typeface="宋体" panose="02010600030101010101" pitchFamily="2" charset="-122"/>
              <a:ea typeface="宋体" panose="02010600030101010101" pitchFamily="2" charset="-122"/>
            </a:endParaRPr>
          </a:p>
          <a:p>
            <a:pPr marL="533400" eaLnBrk="1" hangingPunct="1">
              <a:spcAft>
                <a:spcPts val="600"/>
              </a:spcAft>
            </a:pPr>
            <a:r>
              <a:rPr lang="zh-CN" altLang="en-US" sz="2800" dirty="0">
                <a:latin typeface="宋体" panose="02010600030101010101" pitchFamily="2" charset="-122"/>
                <a:ea typeface="宋体" panose="02010600030101010101" pitchFamily="2" charset="-122"/>
              </a:rPr>
              <a:t>主题可以采用</a:t>
            </a:r>
            <a:r>
              <a:rPr lang="en-US" altLang="zh-CN" sz="2800" b="1" dirty="0">
                <a:solidFill>
                  <a:srgbClr val="3366FF"/>
                </a:solidFill>
                <a:latin typeface="宋体" panose="02010600030101010101" pitchFamily="2" charset="-122"/>
                <a:ea typeface="宋体" panose="02010600030101010101" pitchFamily="2" charset="-122"/>
              </a:rPr>
              <a:t>UML</a:t>
            </a:r>
            <a:r>
              <a:rPr lang="zh-CN" altLang="en-US" sz="2800" b="1" dirty="0">
                <a:solidFill>
                  <a:srgbClr val="3366FF"/>
                </a:solidFill>
                <a:latin typeface="宋体" panose="02010600030101010101" pitchFamily="2" charset="-122"/>
                <a:ea typeface="宋体" panose="02010600030101010101" pitchFamily="2" charset="-122"/>
              </a:rPr>
              <a:t>中的包</a:t>
            </a:r>
            <a:r>
              <a:rPr lang="zh-CN" altLang="en-US" sz="2800" dirty="0">
                <a:latin typeface="宋体" panose="02010600030101010101" pitchFamily="2" charset="-122"/>
                <a:ea typeface="宋体" panose="02010600030101010101" pitchFamily="2" charset="-122"/>
              </a:rPr>
              <a:t>来展现。</a:t>
            </a:r>
            <a:endParaRPr lang="zh-CN" altLang="en-US" sz="28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28596" y="0"/>
            <a:ext cx="8229600" cy="1000108"/>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2844" y="1357306"/>
            <a:ext cx="8229600" cy="785810"/>
          </a:xfrm>
        </p:spPr>
        <p:txBody>
          <a:bodyPr/>
          <a:lstStyle/>
          <a:p>
            <a:pPr algn="l" eaLnBrk="1" hangingPunct="1"/>
            <a:r>
              <a:rPr lang="en-US" altLang="zh-CN" sz="3200" dirty="0">
                <a:solidFill>
                  <a:srgbClr val="CC0000"/>
                </a:solidFill>
                <a:latin typeface="宋体" panose="02010600030101010101" pitchFamily="2" charset="-122"/>
                <a:ea typeface="+mn-ea"/>
                <a:cs typeface="+mn-cs"/>
              </a:rPr>
              <a:t>(3) </a:t>
            </a:r>
            <a:r>
              <a:rPr lang="zh-CN" altLang="en-US" sz="3200" dirty="0">
                <a:solidFill>
                  <a:srgbClr val="CC0000"/>
                </a:solidFill>
                <a:latin typeface="宋体" panose="02010600030101010101" pitchFamily="2" charset="-122"/>
                <a:ea typeface="+mn-ea"/>
                <a:cs typeface="+mn-cs"/>
              </a:rPr>
              <a:t>确定类与对象</a:t>
            </a:r>
            <a:endParaRPr lang="zh-CN" altLang="en-US" sz="3200" dirty="0">
              <a:solidFill>
                <a:srgbClr val="CC0000"/>
              </a:solidFill>
              <a:latin typeface="宋体" panose="02010600030101010101" pitchFamily="2" charset="-122"/>
              <a:ea typeface="+mn-ea"/>
              <a:cs typeface="+mn-cs"/>
            </a:endParaRPr>
          </a:p>
        </p:txBody>
      </p:sp>
      <p:sp>
        <p:nvSpPr>
          <p:cNvPr id="40963" name="Rectangle 3"/>
          <p:cNvSpPr>
            <a:spLocks noGrp="1" noChangeArrowheads="1"/>
          </p:cNvSpPr>
          <p:nvPr>
            <p:ph type="body" idx="1"/>
          </p:nvPr>
        </p:nvSpPr>
        <p:spPr>
          <a:xfrm>
            <a:off x="428596" y="1928802"/>
            <a:ext cx="8229600" cy="4525963"/>
          </a:xfrm>
        </p:spPr>
        <p:txBody>
          <a:bodyPr/>
          <a:lstStyle/>
          <a:p>
            <a:pPr marL="514350" indent="-514350" eaLnBrk="1" hangingPunct="1">
              <a:buFont typeface="+mj-ea"/>
              <a:buAutoNum type="circleNumDbPlain"/>
            </a:pPr>
            <a:r>
              <a:rPr lang="zh-CN" altLang="en-US" sz="2800" b="1" dirty="0">
                <a:solidFill>
                  <a:srgbClr val="3366FF"/>
                </a:solidFill>
                <a:latin typeface="宋体" panose="02010600030101010101" pitchFamily="2" charset="-122"/>
                <a:ea typeface="宋体" panose="02010600030101010101" pitchFamily="2" charset="-122"/>
              </a:rPr>
              <a:t>找出候选的类与对象</a:t>
            </a:r>
            <a:endParaRPr lang="zh-CN" altLang="en-US" sz="2800" b="1" dirty="0">
              <a:solidFill>
                <a:srgbClr val="3366FF"/>
              </a:solidFill>
              <a:latin typeface="宋体" panose="02010600030101010101" pitchFamily="2" charset="-122"/>
              <a:ea typeface="宋体" panose="02010600030101010101" pitchFamily="2" charset="-122"/>
            </a:endParaRPr>
          </a:p>
          <a:p>
            <a:pPr marL="355600" indent="-273050" eaLnBrk="1" hangingPunct="1">
              <a:spcAft>
                <a:spcPts val="1200"/>
              </a:spcAft>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方法</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：类与对象是对问题域中有</a:t>
            </a:r>
            <a:r>
              <a:rPr lang="zh-CN" altLang="en-US" sz="2400" b="1" dirty="0">
                <a:latin typeface="宋体" panose="02010600030101010101" pitchFamily="2" charset="-122"/>
                <a:ea typeface="宋体" panose="02010600030101010101" pitchFamily="2" charset="-122"/>
              </a:rPr>
              <a:t>意义的事物的抽象</a:t>
            </a:r>
            <a:r>
              <a:rPr lang="zh-CN" altLang="en-US" sz="2400" dirty="0">
                <a:latin typeface="宋体" panose="02010600030101010101" pitchFamily="2" charset="-122"/>
                <a:ea typeface="宋体" panose="02010600030101010101" pitchFamily="2" charset="-122"/>
              </a:rPr>
              <a:t>，它们既可能是可见的物理实体，也可能是抽象的概念。我们可以将客观事物分为以下五类去提取：</a:t>
            </a:r>
            <a:endParaRPr lang="zh-CN" altLang="en-US" sz="2400" dirty="0">
              <a:latin typeface="宋体" panose="02010600030101010101" pitchFamily="2" charset="-122"/>
              <a:ea typeface="宋体" panose="02010600030101010101" pitchFamily="2" charset="-122"/>
            </a:endParaRPr>
          </a:p>
          <a:p>
            <a:pPr marL="627380" eaLnBrk="1" hangingPunct="1">
              <a:buClr>
                <a:schemeClr val="accent2"/>
              </a:buClr>
              <a:buSzPct val="75000"/>
              <a:buFont typeface="Wingdings" panose="05000000000000000000" pitchFamily="2" charset="2"/>
              <a:buChar char="Ø"/>
            </a:pPr>
            <a:r>
              <a:rPr lang="zh-CN" altLang="en-US" sz="2400" b="1" dirty="0">
                <a:solidFill>
                  <a:srgbClr val="00B050"/>
                </a:solidFill>
                <a:latin typeface="宋体" panose="02010600030101010101" pitchFamily="2" charset="-122"/>
                <a:ea typeface="宋体" panose="02010600030101010101" pitchFamily="2" charset="-122"/>
              </a:rPr>
              <a:t>可感知的物理实体</a:t>
            </a:r>
            <a:r>
              <a:rPr lang="zh-CN" altLang="en-US" sz="2400" dirty="0">
                <a:latin typeface="宋体" panose="02010600030101010101" pitchFamily="2" charset="-122"/>
                <a:ea typeface="宋体" panose="02010600030101010101" pitchFamily="2" charset="-122"/>
              </a:rPr>
              <a:t>，如教学楼、教室等。</a:t>
            </a:r>
            <a:endParaRPr lang="zh-CN" altLang="en-US" sz="2400" dirty="0">
              <a:latin typeface="宋体" panose="02010600030101010101" pitchFamily="2" charset="-122"/>
              <a:ea typeface="宋体" panose="02010600030101010101" pitchFamily="2" charset="-122"/>
            </a:endParaRPr>
          </a:p>
          <a:p>
            <a:pPr marL="627380" eaLnBrk="1" hangingPunct="1">
              <a:buClr>
                <a:schemeClr val="accent2"/>
              </a:buClr>
              <a:buSzPct val="75000"/>
              <a:buFont typeface="Wingdings" panose="05000000000000000000" pitchFamily="2" charset="2"/>
              <a:buChar char="Ø"/>
            </a:pPr>
            <a:r>
              <a:rPr lang="zh-CN" altLang="en-US" sz="2400" b="1" dirty="0">
                <a:solidFill>
                  <a:srgbClr val="00B050"/>
                </a:solidFill>
                <a:latin typeface="宋体" panose="02010600030101010101" pitchFamily="2" charset="-122"/>
                <a:ea typeface="宋体" panose="02010600030101010101" pitchFamily="2" charset="-122"/>
              </a:rPr>
              <a:t>人或组织的角色</a:t>
            </a:r>
            <a:r>
              <a:rPr lang="zh-CN" altLang="en-US" sz="2400" dirty="0">
                <a:latin typeface="宋体" panose="02010600030101010101" pitchFamily="2" charset="-122"/>
                <a:ea typeface="宋体" panose="02010600030101010101" pitchFamily="2" charset="-122"/>
              </a:rPr>
              <a:t>，如教师、计算机系等。</a:t>
            </a:r>
            <a:endParaRPr lang="zh-CN" altLang="en-US" sz="2400" dirty="0">
              <a:latin typeface="宋体" panose="02010600030101010101" pitchFamily="2" charset="-122"/>
              <a:ea typeface="宋体" panose="02010600030101010101" pitchFamily="2" charset="-122"/>
            </a:endParaRPr>
          </a:p>
          <a:p>
            <a:pPr marL="627380" eaLnBrk="1" hangingPunct="1">
              <a:buClr>
                <a:schemeClr val="accent2"/>
              </a:buClr>
              <a:buSzPct val="75000"/>
              <a:buFont typeface="Wingdings" panose="05000000000000000000" pitchFamily="2" charset="2"/>
              <a:buChar char="Ø"/>
            </a:pPr>
            <a:r>
              <a:rPr lang="zh-CN" altLang="en-US" sz="2400" b="1" dirty="0">
                <a:solidFill>
                  <a:srgbClr val="00B050"/>
                </a:solidFill>
                <a:latin typeface="宋体" panose="02010600030101010101" pitchFamily="2" charset="-122"/>
                <a:ea typeface="宋体" panose="02010600030101010101" pitchFamily="2" charset="-122"/>
              </a:rPr>
              <a:t>应该记忆的事件</a:t>
            </a:r>
            <a:r>
              <a:rPr lang="zh-CN" altLang="en-US" sz="2400" dirty="0">
                <a:latin typeface="宋体" panose="02010600030101010101" pitchFamily="2" charset="-122"/>
                <a:ea typeface="宋体" panose="02010600030101010101" pitchFamily="2" charset="-122"/>
              </a:rPr>
              <a:t>，如演出、交通事故等。</a:t>
            </a:r>
            <a:endParaRPr lang="zh-CN" altLang="en-US" sz="2400" dirty="0">
              <a:latin typeface="宋体" panose="02010600030101010101" pitchFamily="2" charset="-122"/>
              <a:ea typeface="宋体" panose="02010600030101010101" pitchFamily="2" charset="-122"/>
            </a:endParaRPr>
          </a:p>
          <a:p>
            <a:pPr marL="627380" eaLnBrk="1" hangingPunct="1">
              <a:buClr>
                <a:schemeClr val="accent2"/>
              </a:buClr>
              <a:buSzPct val="75000"/>
              <a:buFont typeface="Wingdings" panose="05000000000000000000" pitchFamily="2" charset="2"/>
              <a:buChar char="Ø"/>
            </a:pPr>
            <a:r>
              <a:rPr lang="zh-CN" altLang="en-US" sz="2400" b="1" dirty="0">
                <a:solidFill>
                  <a:srgbClr val="00B050"/>
                </a:solidFill>
                <a:latin typeface="宋体" panose="02010600030101010101" pitchFamily="2" charset="-122"/>
                <a:ea typeface="宋体" panose="02010600030101010101" pitchFamily="2" charset="-122"/>
              </a:rPr>
              <a:t>两个或多个对象的相互作用，通常带有交易或接触的性质</a:t>
            </a:r>
            <a:r>
              <a:rPr lang="zh-CN" altLang="en-US" sz="2400" dirty="0">
                <a:latin typeface="宋体" panose="02010600030101010101" pitchFamily="2" charset="-122"/>
                <a:ea typeface="宋体" panose="02010600030101010101" pitchFamily="2" charset="-122"/>
              </a:rPr>
              <a:t>，如购买、教学等。</a:t>
            </a:r>
            <a:endParaRPr lang="zh-CN" altLang="en-US" sz="2400" dirty="0">
              <a:latin typeface="宋体" panose="02010600030101010101" pitchFamily="2" charset="-122"/>
              <a:ea typeface="宋体" panose="02010600030101010101" pitchFamily="2" charset="-122"/>
            </a:endParaRPr>
          </a:p>
          <a:p>
            <a:pPr marL="627380" eaLnBrk="1" hangingPunct="1">
              <a:buClr>
                <a:schemeClr val="accent2"/>
              </a:buClr>
              <a:buSzPct val="75000"/>
              <a:buFont typeface="Wingdings" panose="05000000000000000000" pitchFamily="2" charset="2"/>
              <a:buChar char="Ø"/>
            </a:pPr>
            <a:r>
              <a:rPr lang="zh-CN" altLang="en-US" sz="2400" b="1" dirty="0">
                <a:solidFill>
                  <a:srgbClr val="00B050"/>
                </a:solidFill>
                <a:latin typeface="宋体" panose="02010600030101010101" pitchFamily="2" charset="-122"/>
                <a:ea typeface="宋体" panose="02010600030101010101" pitchFamily="2" charset="-122"/>
              </a:rPr>
              <a:t>需要说明的概念</a:t>
            </a:r>
            <a:r>
              <a:rPr lang="zh-CN" altLang="en-US" sz="2400" dirty="0">
                <a:latin typeface="宋体" panose="02010600030101010101" pitchFamily="2" charset="-122"/>
                <a:ea typeface="宋体" panose="02010600030101010101" pitchFamily="2" charset="-122"/>
              </a:rPr>
              <a:t>，如保险法、政策等。</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3.3 </a:t>
            </a:r>
            <a:r>
              <a:rPr kumimoji="0" lang="zh-CN" altLang="en-US" sz="4400" b="1" i="0" u="none" strike="noStrike" kern="0" cap="none" spc="0" normalizeH="0" baseline="0" noProof="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500034" y="2071678"/>
            <a:ext cx="8229600" cy="4525963"/>
          </a:xfrm>
        </p:spPr>
        <p:txBody>
          <a:bodyPr/>
          <a:lstStyle/>
          <a:p>
            <a:pPr marL="514350" indent="-514350">
              <a:buFont typeface="+mj-ea"/>
              <a:buAutoNum type="circleNumDbPlain"/>
            </a:pPr>
            <a:r>
              <a:rPr lang="en-US" altLang="zh-CN" sz="2800" b="1" dirty="0">
                <a:solidFill>
                  <a:srgbClr val="3366FF"/>
                </a:solidFill>
                <a:ea typeface="宋体" panose="02010600030101010101" pitchFamily="2" charset="-122"/>
              </a:rPr>
              <a:t> </a:t>
            </a:r>
            <a:r>
              <a:rPr lang="zh-CN" altLang="en-US" sz="2800" b="1" dirty="0">
                <a:solidFill>
                  <a:srgbClr val="3366FF"/>
                </a:solidFill>
                <a:ea typeface="宋体" panose="02010600030101010101" pitchFamily="2" charset="-122"/>
              </a:rPr>
              <a:t>找出候选的类与对象</a:t>
            </a:r>
            <a:endParaRPr lang="zh-CN" altLang="en-US" sz="2800" b="1" dirty="0">
              <a:solidFill>
                <a:srgbClr val="3366FF"/>
              </a:solidFill>
              <a:ea typeface="宋体" panose="02010600030101010101" pitchFamily="2" charset="-122"/>
            </a:endParaRPr>
          </a:p>
          <a:p>
            <a:pPr eaLnBrk="1" hangingPunct="1">
              <a:spcAft>
                <a:spcPts val="1200"/>
              </a:spcAft>
              <a:buFont typeface="Wingdings" panose="05000000000000000000" pitchFamily="2" charset="2"/>
              <a:buChar char="l"/>
            </a:pPr>
            <a:r>
              <a:rPr lang="zh-CN" altLang="en-US" sz="2400" b="1" dirty="0">
                <a:latin typeface="楷体_GB2312" pitchFamily="49" charset="-122"/>
                <a:ea typeface="楷体_GB2312" pitchFamily="49" charset="-122"/>
              </a:rPr>
              <a:t>方法</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：另一种更简单的非正式分析方法</a:t>
            </a:r>
            <a:r>
              <a:rPr lang="zh-CN" altLang="en-US" sz="2400" dirty="0">
                <a:latin typeface="楷体_GB2312" pitchFamily="49" charset="-122"/>
                <a:ea typeface="楷体_GB2312" pitchFamily="49" charset="-122"/>
              </a:rPr>
              <a:t>，是以自然语言书写的需求陈述为依据，把陈述中的</a:t>
            </a:r>
            <a:r>
              <a:rPr lang="zh-CN" altLang="en-US" sz="2400" b="1" dirty="0">
                <a:solidFill>
                  <a:srgbClr val="FF0000"/>
                </a:solidFill>
                <a:latin typeface="楷体_GB2312" pitchFamily="49" charset="-122"/>
                <a:ea typeface="楷体_GB2312" pitchFamily="49" charset="-122"/>
              </a:rPr>
              <a:t>名词</a:t>
            </a:r>
            <a:r>
              <a:rPr lang="zh-CN" altLang="en-US" sz="2400" dirty="0">
                <a:latin typeface="楷体_GB2312" pitchFamily="49" charset="-122"/>
                <a:ea typeface="楷体_GB2312" pitchFamily="49" charset="-122"/>
              </a:rPr>
              <a:t>作为类与</a:t>
            </a:r>
            <a:r>
              <a:rPr lang="zh-CN" altLang="en-US" sz="2400" b="1" dirty="0">
                <a:solidFill>
                  <a:srgbClr val="00B050"/>
                </a:solidFill>
                <a:latin typeface="楷体_GB2312" pitchFamily="49" charset="-122"/>
                <a:ea typeface="楷体_GB2312" pitchFamily="49" charset="-122"/>
              </a:rPr>
              <a:t>对象的候选者</a:t>
            </a:r>
            <a:r>
              <a:rPr lang="zh-CN" altLang="en-US" sz="2400" dirty="0">
                <a:latin typeface="楷体_GB2312" pitchFamily="49" charset="-122"/>
                <a:ea typeface="楷体_GB2312" pitchFamily="49" charset="-122"/>
              </a:rPr>
              <a:t>，用</a:t>
            </a:r>
            <a:r>
              <a:rPr lang="zh-CN" altLang="en-US" sz="2400" b="1" dirty="0">
                <a:solidFill>
                  <a:srgbClr val="FF0000"/>
                </a:solidFill>
                <a:latin typeface="楷体_GB2312" pitchFamily="49" charset="-122"/>
                <a:ea typeface="楷体_GB2312" pitchFamily="49" charset="-122"/>
              </a:rPr>
              <a:t>形容词</a:t>
            </a:r>
            <a:r>
              <a:rPr lang="zh-CN" altLang="en-US" sz="2400" dirty="0">
                <a:latin typeface="楷体_GB2312" pitchFamily="49" charset="-122"/>
                <a:ea typeface="楷体_GB2312" pitchFamily="49" charset="-122"/>
              </a:rPr>
              <a:t>作为确定</a:t>
            </a:r>
            <a:r>
              <a:rPr lang="zh-CN" altLang="en-US" sz="2400" b="1" dirty="0">
                <a:solidFill>
                  <a:srgbClr val="00B050"/>
                </a:solidFill>
                <a:latin typeface="楷体_GB2312" pitchFamily="49" charset="-122"/>
                <a:ea typeface="楷体_GB2312" pitchFamily="49" charset="-122"/>
              </a:rPr>
              <a:t>属性的线索</a:t>
            </a:r>
            <a:r>
              <a:rPr lang="zh-CN" altLang="en-US" sz="2400" dirty="0">
                <a:latin typeface="楷体_GB2312" pitchFamily="49" charset="-122"/>
                <a:ea typeface="楷体_GB2312" pitchFamily="49" charset="-122"/>
              </a:rPr>
              <a:t>，把</a:t>
            </a:r>
            <a:r>
              <a:rPr lang="zh-CN" altLang="en-US" sz="2400" b="1" dirty="0">
                <a:solidFill>
                  <a:srgbClr val="FF0000"/>
                </a:solidFill>
                <a:latin typeface="楷体_GB2312" pitchFamily="49" charset="-122"/>
                <a:ea typeface="楷体_GB2312" pitchFamily="49" charset="-122"/>
              </a:rPr>
              <a:t>动词</a:t>
            </a:r>
            <a:r>
              <a:rPr lang="zh-CN" altLang="en-US" sz="2400" dirty="0">
                <a:latin typeface="楷体_GB2312" pitchFamily="49" charset="-122"/>
                <a:ea typeface="楷体_GB2312" pitchFamily="49" charset="-122"/>
              </a:rPr>
              <a:t>作为服务</a:t>
            </a:r>
            <a:r>
              <a:rPr lang="en-US" altLang="zh-CN" sz="2400" b="1" dirty="0">
                <a:solidFill>
                  <a:srgbClr val="00B050"/>
                </a:solidFill>
                <a:latin typeface="楷体_GB2312" pitchFamily="49" charset="-122"/>
                <a:ea typeface="楷体_GB2312" pitchFamily="49" charset="-122"/>
              </a:rPr>
              <a:t>(</a:t>
            </a:r>
            <a:r>
              <a:rPr lang="zh-CN" altLang="en-US" sz="2400" b="1" dirty="0">
                <a:solidFill>
                  <a:srgbClr val="00B050"/>
                </a:solidFill>
                <a:latin typeface="楷体_GB2312" pitchFamily="49" charset="-122"/>
                <a:ea typeface="楷体_GB2312" pitchFamily="49" charset="-122"/>
              </a:rPr>
              <a:t>操作</a:t>
            </a:r>
            <a:r>
              <a:rPr lang="en-US" altLang="zh-CN" sz="2400" b="1" dirty="0">
                <a:solidFill>
                  <a:srgbClr val="00B050"/>
                </a:solidFill>
                <a:latin typeface="楷体_GB2312" pitchFamily="49" charset="-122"/>
                <a:ea typeface="楷体_GB2312" pitchFamily="49" charset="-122"/>
              </a:rPr>
              <a:t>)</a:t>
            </a:r>
            <a:r>
              <a:rPr lang="zh-CN" altLang="en-US" sz="2400" b="1" dirty="0">
                <a:solidFill>
                  <a:srgbClr val="00B050"/>
                </a:solidFill>
                <a:latin typeface="楷体_GB2312" pitchFamily="49" charset="-122"/>
                <a:ea typeface="楷体_GB2312" pitchFamily="49" charset="-122"/>
              </a:rPr>
              <a:t>的候选者</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628650" indent="-355600" eaLnBrk="1" hangingPunct="1"/>
            <a:r>
              <a:rPr lang="zh-CN" altLang="en-US" sz="2400" dirty="0">
                <a:latin typeface="楷体_GB2312" pitchFamily="49" charset="-122"/>
                <a:ea typeface="楷体_GB2312" pitchFamily="49" charset="-122"/>
              </a:rPr>
              <a:t>例如，在选课系统中，可以初步确定</a:t>
            </a:r>
            <a:r>
              <a:rPr lang="en-US" altLang="zh-CN" sz="2400" dirty="0">
                <a:latin typeface="楷体_GB2312" pitchFamily="49" charset="-122"/>
                <a:ea typeface="楷体_GB2312" pitchFamily="49" charset="-122"/>
              </a:rPr>
              <a:t>Teacher</a:t>
            </a:r>
            <a:r>
              <a:rPr lang="zh-CN" altLang="en-US" sz="2400" dirty="0">
                <a:latin typeface="楷体_GB2312" pitchFamily="49" charset="-122"/>
                <a:ea typeface="楷体_GB2312" pitchFamily="49" charset="-122"/>
              </a:rPr>
              <a:t>（教师）、</a:t>
            </a:r>
            <a:r>
              <a:rPr lang="en-US" altLang="zh-CN" sz="2400" dirty="0">
                <a:latin typeface="楷体_GB2312" pitchFamily="49" charset="-122"/>
                <a:ea typeface="楷体_GB2312" pitchFamily="49" charset="-122"/>
              </a:rPr>
              <a:t>Student</a:t>
            </a:r>
            <a:r>
              <a:rPr lang="zh-CN" altLang="en-US" sz="2400" dirty="0">
                <a:latin typeface="楷体_GB2312" pitchFamily="49" charset="-122"/>
                <a:ea typeface="楷体_GB2312" pitchFamily="49" charset="-122"/>
              </a:rPr>
              <a:t>（学生）、</a:t>
            </a:r>
            <a:r>
              <a:rPr lang="en-US" altLang="zh-CN" sz="2400" dirty="0">
                <a:latin typeface="楷体_GB2312" pitchFamily="49" charset="-122"/>
                <a:ea typeface="楷体_GB2312" pitchFamily="49" charset="-122"/>
              </a:rPr>
              <a:t>Course</a:t>
            </a:r>
            <a:r>
              <a:rPr lang="zh-CN" altLang="en-US" sz="2400" dirty="0">
                <a:latin typeface="楷体_GB2312" pitchFamily="49" charset="-122"/>
                <a:ea typeface="楷体_GB2312" pitchFamily="49" charset="-122"/>
              </a:rPr>
              <a:t>（课程）、</a:t>
            </a:r>
            <a:r>
              <a:rPr lang="en-US" altLang="zh-CN" sz="2400" dirty="0" err="1">
                <a:latin typeface="楷体_GB2312" pitchFamily="49" charset="-122"/>
                <a:ea typeface="楷体_GB2312" pitchFamily="49" charset="-122"/>
              </a:rPr>
              <a:t>CourseTask</a:t>
            </a:r>
            <a:r>
              <a:rPr lang="zh-CN" altLang="en-US" sz="2400" dirty="0">
                <a:latin typeface="楷体_GB2312" pitchFamily="49" charset="-122"/>
                <a:ea typeface="楷体_GB2312" pitchFamily="49" charset="-122"/>
              </a:rPr>
              <a:t>（课程任务，指一门课程划分为多个任务）、</a:t>
            </a:r>
            <a:r>
              <a:rPr lang="en-US" altLang="zh-CN" sz="2400" dirty="0" err="1">
                <a:latin typeface="楷体_GB2312" pitchFamily="49" charset="-122"/>
                <a:ea typeface="楷体_GB2312" pitchFamily="49" charset="-122"/>
              </a:rPr>
              <a:t>StudentList</a:t>
            </a:r>
            <a:r>
              <a:rPr lang="zh-CN" altLang="en-US" sz="2400" dirty="0">
                <a:latin typeface="楷体_GB2312" pitchFamily="49" charset="-122"/>
                <a:ea typeface="楷体_GB2312" pitchFamily="49" charset="-122"/>
              </a:rPr>
              <a:t>（学生名册）、</a:t>
            </a:r>
            <a:r>
              <a:rPr lang="en-US" altLang="zh-CN" sz="2400" dirty="0" err="1">
                <a:latin typeface="楷体_GB2312" pitchFamily="49" charset="-122"/>
                <a:ea typeface="楷体_GB2312" pitchFamily="49" charset="-122"/>
              </a:rPr>
              <a:t>ScoreReport</a:t>
            </a:r>
            <a:r>
              <a:rPr lang="zh-CN" altLang="en-US" sz="2400" dirty="0">
                <a:latin typeface="楷体_GB2312" pitchFamily="49" charset="-122"/>
                <a:ea typeface="楷体_GB2312" pitchFamily="49" charset="-122"/>
              </a:rPr>
              <a:t>（成绩单）等类与对象。</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dirty="0"/>
              <a:t>3.3 </a:t>
            </a:r>
            <a:r>
              <a:rPr lang="zh-CN" altLang="en-US" dirty="0"/>
              <a:t>建立对象模型</a:t>
            </a:r>
            <a:endParaRPr lang="zh-CN" altLang="en-US" dirty="0"/>
          </a:p>
        </p:txBody>
      </p:sp>
      <p:sp>
        <p:nvSpPr>
          <p:cNvPr id="7" name="Rectangle 2"/>
          <p:cNvSpPr txBox="1">
            <a:spLocks noChangeArrowheads="1"/>
          </p:cNvSpPr>
          <p:nvPr/>
        </p:nvSpPr>
        <p:spPr bwMode="auto">
          <a:xfrm>
            <a:off x="142844" y="1357298"/>
            <a:ext cx="8229600" cy="78581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(3) </a:t>
            </a:r>
            <a:r>
              <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确定类与对象</a:t>
            </a:r>
            <a:endPar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357158" y="2143117"/>
            <a:ext cx="8229600" cy="3286148"/>
          </a:xfrm>
        </p:spPr>
        <p:txBody>
          <a:bodyPr/>
          <a:lstStyle/>
          <a:p>
            <a:pPr marL="514350" indent="-336550">
              <a:buFont typeface="+mj-ea"/>
              <a:buAutoNum type="circleNumDbPlain" startAt="2"/>
            </a:pPr>
            <a:r>
              <a:rPr lang="zh-CN" altLang="en-US" sz="2800" b="1" dirty="0">
                <a:solidFill>
                  <a:srgbClr val="3366FF"/>
                </a:solidFill>
                <a:latin typeface="宋体" panose="02010600030101010101" pitchFamily="2" charset="-122"/>
                <a:ea typeface="宋体" panose="02010600030101010101" pitchFamily="2" charset="-122"/>
              </a:rPr>
              <a:t>  筛选出正确的类与对象</a:t>
            </a:r>
            <a:endParaRPr lang="zh-CN" altLang="en-US" sz="2800" b="1" dirty="0">
              <a:solidFill>
                <a:srgbClr val="3366FF"/>
              </a:solidFill>
              <a:latin typeface="宋体" panose="02010600030101010101" pitchFamily="2" charset="-122"/>
              <a:ea typeface="宋体" panose="02010600030101010101" pitchFamily="2" charset="-122"/>
            </a:endParaRPr>
          </a:p>
          <a:p>
            <a:pPr algn="just" eaLnBrk="1" hangingPunct="1">
              <a:buFontTx/>
              <a:buNone/>
            </a:pPr>
            <a:r>
              <a:rPr lang="zh-CN" altLang="en-US"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严格考察每个候选对象，从中去掉不正确的或不必要的类与对象，仅保留确实应该记录其信息或需要其提供服务的那些类与对象。</a:t>
            </a:r>
            <a:endParaRPr lang="en-US" altLang="zh-CN" sz="2800" dirty="0">
              <a:latin typeface="宋体" panose="02010600030101010101" pitchFamily="2" charset="-122"/>
              <a:ea typeface="宋体" panose="02010600030101010101" pitchFamily="2" charset="-122"/>
            </a:endParaRPr>
          </a:p>
          <a:p>
            <a:pPr algn="just" eaLnBrk="1" hangingPunct="1">
              <a:buFontTx/>
              <a:buNone/>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依据的标准是考虑</a:t>
            </a:r>
            <a:r>
              <a:rPr lang="zh-CN" altLang="en-US" sz="2800" dirty="0">
                <a:solidFill>
                  <a:srgbClr val="FF0000"/>
                </a:solidFill>
                <a:latin typeface="宋体" panose="02010600030101010101" pitchFamily="2" charset="-122"/>
                <a:ea typeface="宋体" panose="02010600030101010101" pitchFamily="2" charset="-122"/>
              </a:rPr>
              <a:t>冗余、无关、笼统、属性、操作、实现</a:t>
            </a:r>
            <a:r>
              <a:rPr lang="zh-CN" altLang="en-US" sz="2800" dirty="0">
                <a:latin typeface="宋体" panose="02010600030101010101" pitchFamily="2" charset="-122"/>
                <a:ea typeface="宋体" panose="02010600030101010101" pitchFamily="2" charset="-122"/>
              </a:rPr>
              <a:t>等方面来删除不正确或不必要的类与对象。</a:t>
            </a:r>
            <a:endParaRPr lang="zh-CN" altLang="en-US" sz="28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dirty="0"/>
              <a:t>3.3 </a:t>
            </a:r>
            <a:r>
              <a:rPr lang="zh-CN" altLang="en-US" dirty="0"/>
              <a:t>建立对象模型</a:t>
            </a:r>
            <a:endParaRPr lang="zh-CN" altLang="en-US" dirty="0"/>
          </a:p>
        </p:txBody>
      </p:sp>
      <p:sp>
        <p:nvSpPr>
          <p:cNvPr id="7" name="Rectangle 2"/>
          <p:cNvSpPr txBox="1">
            <a:spLocks noChangeArrowheads="1"/>
          </p:cNvSpPr>
          <p:nvPr/>
        </p:nvSpPr>
        <p:spPr bwMode="auto">
          <a:xfrm>
            <a:off x="142844" y="1357298"/>
            <a:ext cx="8229600" cy="78581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(3) </a:t>
            </a:r>
            <a:r>
              <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确定类与对象</a:t>
            </a:r>
            <a:endPar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type="body" idx="1"/>
          </p:nvPr>
        </p:nvSpPr>
        <p:spPr>
          <a:xfrm>
            <a:off x="428596" y="2071678"/>
            <a:ext cx="8229600" cy="4525963"/>
          </a:xfrm>
        </p:spPr>
        <p:txBody>
          <a:bodyPr/>
          <a:lstStyle/>
          <a:p>
            <a:pPr marL="692150" indent="-514350">
              <a:buFont typeface="+mj-ea"/>
              <a:buAutoNum type="circleNumDbPlain" startAt="3"/>
            </a:pPr>
            <a:r>
              <a:rPr lang="zh-CN" altLang="en-US" sz="2800" b="1" dirty="0">
                <a:solidFill>
                  <a:srgbClr val="3366FF"/>
                </a:solidFill>
                <a:latin typeface="宋体" panose="02010600030101010101" pitchFamily="2" charset="-122"/>
                <a:ea typeface="宋体" panose="02010600030101010101" pitchFamily="2" charset="-122"/>
              </a:rPr>
              <a:t>区分实体类、边界类和控制类</a:t>
            </a:r>
            <a:endParaRPr lang="zh-CN" altLang="en-US" sz="2800" b="1" dirty="0">
              <a:solidFill>
                <a:srgbClr val="3366FF"/>
              </a:solidFill>
              <a:latin typeface="宋体" panose="02010600030101010101" pitchFamily="2" charset="-122"/>
              <a:ea typeface="宋体" panose="02010600030101010101" pitchFamily="2" charset="-122"/>
            </a:endParaRPr>
          </a:p>
          <a:p>
            <a:pPr marL="533400" eaLnBrk="1" hangingPunct="1"/>
            <a:r>
              <a:rPr lang="zh-CN" altLang="en-US" sz="2400" dirty="0">
                <a:latin typeface="楷体_GB2312" pitchFamily="49" charset="-122"/>
                <a:ea typeface="楷体_GB2312" pitchFamily="49" charset="-122"/>
              </a:rPr>
              <a:t>在类分析时首先从问题域的实体类入手，如果在建立分析对象模型时区分实体类、边界类和控制类，将有助于理解系统。</a:t>
            </a:r>
            <a:endParaRPr lang="zh-CN" altLang="en-US" sz="2400" dirty="0">
              <a:latin typeface="楷体_GB2312" pitchFamily="49" charset="-122"/>
              <a:ea typeface="楷体_GB2312" pitchFamily="49" charset="-122"/>
            </a:endParaRPr>
          </a:p>
          <a:p>
            <a:pPr marL="533400" eaLnBrk="1" hangingPunct="1"/>
            <a:r>
              <a:rPr lang="zh-CN" altLang="en-US" sz="2400" b="1" dirty="0">
                <a:solidFill>
                  <a:srgbClr val="FF0000"/>
                </a:solidFill>
                <a:latin typeface="楷体_GB2312" pitchFamily="49" charset="-122"/>
                <a:ea typeface="楷体_GB2312" pitchFamily="49" charset="-122"/>
              </a:rPr>
              <a:t>实体类</a:t>
            </a:r>
            <a:r>
              <a:rPr lang="zh-CN" altLang="en-US" sz="2400" dirty="0">
                <a:latin typeface="楷体_GB2312" pitchFamily="49" charset="-122"/>
                <a:ea typeface="楷体_GB2312" pitchFamily="49" charset="-122"/>
              </a:rPr>
              <a:t>表示系统将跟踪的持久信息；</a:t>
            </a:r>
            <a:r>
              <a:rPr lang="zh-CN" altLang="en-US" sz="2400" b="1" dirty="0">
                <a:solidFill>
                  <a:srgbClr val="FF0000"/>
                </a:solidFill>
                <a:latin typeface="楷体_GB2312" pitchFamily="49" charset="-122"/>
                <a:ea typeface="楷体_GB2312" pitchFamily="49" charset="-122"/>
              </a:rPr>
              <a:t>边界类</a:t>
            </a:r>
            <a:r>
              <a:rPr lang="zh-CN" altLang="en-US" sz="2400" dirty="0">
                <a:latin typeface="楷体_GB2312" pitchFamily="49" charset="-122"/>
                <a:ea typeface="楷体_GB2312" pitchFamily="49" charset="-122"/>
              </a:rPr>
              <a:t>表示参与者与系统之间的交互；</a:t>
            </a:r>
            <a:r>
              <a:rPr lang="zh-CN" altLang="en-US" sz="2400" b="1" dirty="0">
                <a:solidFill>
                  <a:srgbClr val="FF0000"/>
                </a:solidFill>
                <a:latin typeface="楷体_GB2312" pitchFamily="49" charset="-122"/>
                <a:ea typeface="楷体_GB2312" pitchFamily="49" charset="-122"/>
              </a:rPr>
              <a:t>控制类</a:t>
            </a:r>
            <a:r>
              <a:rPr lang="zh-CN" altLang="en-US" sz="2400" dirty="0">
                <a:latin typeface="楷体_GB2312" pitchFamily="49" charset="-122"/>
                <a:ea typeface="楷体_GB2312" pitchFamily="49" charset="-122"/>
              </a:rPr>
              <a:t>负责用例的实现。其图形表示如图所示。</a:t>
            </a:r>
            <a:endParaRPr lang="zh-CN" altLang="en-US" sz="2400" dirty="0">
              <a:latin typeface="楷体_GB2312" pitchFamily="49" charset="-122"/>
              <a:ea typeface="楷体_GB2312" pitchFamily="49" charset="-122"/>
            </a:endParaRPr>
          </a:p>
        </p:txBody>
      </p:sp>
      <p:pic>
        <p:nvPicPr>
          <p:cNvPr id="283652" name="Picture 4" descr="未标题-21 拷贝"/>
          <p:cNvPicPr>
            <a:picLocks noChangeAspect="1" noChangeArrowheads="1"/>
          </p:cNvPicPr>
          <p:nvPr/>
        </p:nvPicPr>
        <p:blipFill>
          <a:blip r:embed="rId1"/>
          <a:srcRect/>
          <a:stretch>
            <a:fillRect/>
          </a:stretch>
        </p:blipFill>
        <p:spPr bwMode="auto">
          <a:xfrm>
            <a:off x="2484438" y="5075259"/>
            <a:ext cx="4826000" cy="13541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609600" y="3635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3.3 </a:t>
            </a:r>
            <a:r>
              <a:rPr kumimoji="0" lang="zh-CN" altLang="en-US" sz="4400" b="1" i="0" u="none" strike="noStrike" kern="0" cap="none" spc="0" normalizeH="0" baseline="0" noProof="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7" name="Rectangle 2"/>
          <p:cNvSpPr txBox="1">
            <a:spLocks noChangeArrowheads="1"/>
          </p:cNvSpPr>
          <p:nvPr/>
        </p:nvSpPr>
        <p:spPr bwMode="auto">
          <a:xfrm>
            <a:off x="71406" y="1357298"/>
            <a:ext cx="8229600" cy="78581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CC0000"/>
                </a:solidFill>
                <a:effectLst/>
                <a:uLnTx/>
                <a:uFillTx/>
                <a:latin typeface="宋体" panose="02010600030101010101" pitchFamily="2" charset="-122"/>
                <a:ea typeface="+mn-ea"/>
                <a:cs typeface="+mn-cs"/>
              </a:rPr>
              <a:t>(3) </a:t>
            </a:r>
            <a:r>
              <a:rPr kumimoji="0" lang="zh-CN" altLang="en-US" sz="3200" b="1" i="0" u="none" strike="noStrike" kern="0" cap="none" spc="0" normalizeH="0" baseline="0" noProof="0">
                <a:ln>
                  <a:noFill/>
                </a:ln>
                <a:solidFill>
                  <a:srgbClr val="CC0000"/>
                </a:solidFill>
                <a:effectLst/>
                <a:uLnTx/>
                <a:uFillTx/>
                <a:latin typeface="宋体" panose="02010600030101010101" pitchFamily="2" charset="-122"/>
                <a:ea typeface="+mn-ea"/>
                <a:cs typeface="+mn-cs"/>
              </a:rPr>
              <a:t>确定类与对象</a:t>
            </a:r>
            <a:endPar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anim calcmode="lin" valueType="num">
                                      <p:cBhvr additive="base">
                                        <p:cTn id="7"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2" end="2"/>
                                            </p:txEl>
                                          </p:spTgt>
                                        </p:tgtEl>
                                        <p:attrNameLst>
                                          <p:attrName>style.visibility</p:attrName>
                                        </p:attrNameLst>
                                      </p:cBhvr>
                                      <p:to>
                                        <p:strVal val="visible"/>
                                      </p:to>
                                    </p:set>
                                    <p:anim calcmode="lin" valueType="num">
                                      <p:cBhvr additive="base">
                                        <p:cTn id="13"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83652"/>
                                        </p:tgtEl>
                                        <p:attrNameLst>
                                          <p:attrName>style.visibility</p:attrName>
                                        </p:attrNameLst>
                                      </p:cBhvr>
                                      <p:to>
                                        <p:strVal val="visible"/>
                                      </p:to>
                                    </p:set>
                                    <p:animEffect transition="in" filter="box(in)">
                                      <p:cBhvr>
                                        <p:cTn id="19" dur="500"/>
                                        <p:tgtEl>
                                          <p:spTgt spid="283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2844" y="1428736"/>
            <a:ext cx="8229600" cy="714380"/>
          </a:xfrm>
        </p:spPr>
        <p:txBody>
          <a:bodyPr/>
          <a:lstStyle/>
          <a:p>
            <a:pPr algn="l"/>
            <a:r>
              <a:rPr lang="en-US" altLang="zh-CN" sz="3200" dirty="0">
                <a:solidFill>
                  <a:srgbClr val="CC0000"/>
                </a:solidFill>
                <a:latin typeface="宋体" panose="02010600030101010101" pitchFamily="2" charset="-122"/>
                <a:ea typeface="+mn-ea"/>
                <a:cs typeface="+mn-cs"/>
              </a:rPr>
              <a:t>(4)</a:t>
            </a:r>
            <a:r>
              <a:rPr lang="zh-CN" altLang="en-US" sz="3200" dirty="0">
                <a:solidFill>
                  <a:srgbClr val="CC0000"/>
                </a:solidFill>
                <a:latin typeface="宋体" panose="02010600030101010101" pitchFamily="2" charset="-122"/>
                <a:ea typeface="+mn-ea"/>
                <a:cs typeface="+mn-cs"/>
              </a:rPr>
              <a:t>确定结构</a:t>
            </a:r>
            <a:endParaRPr lang="zh-CN" altLang="en-US" sz="3200" dirty="0">
              <a:solidFill>
                <a:srgbClr val="CC0000"/>
              </a:solidFill>
              <a:latin typeface="宋体" panose="02010600030101010101" pitchFamily="2" charset="-122"/>
              <a:ea typeface="+mn-ea"/>
              <a:cs typeface="+mn-cs"/>
            </a:endParaRPr>
          </a:p>
        </p:txBody>
      </p:sp>
      <p:sp>
        <p:nvSpPr>
          <p:cNvPr id="5" name="Rectangle 3"/>
          <p:cNvSpPr txBox="1">
            <a:spLocks noChangeArrowheads="1"/>
          </p:cNvSpPr>
          <p:nvPr/>
        </p:nvSpPr>
        <p:spPr bwMode="auto">
          <a:xfrm>
            <a:off x="500034" y="2214554"/>
            <a:ext cx="8229600" cy="3929090"/>
          </a:xfrm>
          <a:prstGeom prst="rect">
            <a:avLst/>
          </a:prstGeom>
          <a:noFill/>
          <a:ln w="9525">
            <a:noFill/>
            <a:miter lim="800000"/>
          </a:ln>
          <a:effectLst/>
        </p:spPr>
        <p:txBody>
          <a:bodyPr/>
          <a:lstStyle/>
          <a:p>
            <a:pPr marL="514350" indent="-514350">
              <a:spcBef>
                <a:spcPct val="20000"/>
              </a:spcBef>
              <a:buFont typeface="+mj-ea"/>
              <a:buAutoNum type="circleNumDbPlain"/>
              <a:defRPr/>
            </a:pPr>
            <a:r>
              <a:rPr lang="zh-CN" altLang="en-US" sz="2800" b="1" kern="0" dirty="0">
                <a:solidFill>
                  <a:srgbClr val="3366FF"/>
                </a:solidFill>
                <a:latin typeface="+mn-lt"/>
              </a:rPr>
              <a:t>确定泛化（继承）关系</a:t>
            </a:r>
            <a:endParaRPr lang="en-US" altLang="zh-CN" sz="2800" b="1" kern="0" dirty="0">
              <a:solidFill>
                <a:srgbClr val="3366FF"/>
              </a:solidFill>
              <a:latin typeface="+mn-lt"/>
            </a:endParaRPr>
          </a:p>
          <a:p>
            <a:pPr marL="514350" indent="-514350">
              <a:spcBef>
                <a:spcPct val="20000"/>
              </a:spcBef>
              <a:defRPr/>
            </a:pPr>
            <a:r>
              <a:rPr lang="en-US" altLang="zh-CN" sz="3200" b="1" kern="0" dirty="0">
                <a:solidFill>
                  <a:srgbClr val="3366FF"/>
                </a:solidFill>
              </a:rPr>
              <a:t>     </a:t>
            </a:r>
            <a:r>
              <a:rPr lang="zh-CN" altLang="en-US" sz="2800" b="1" kern="0" dirty="0">
                <a:solidFill>
                  <a:srgbClr val="3366FF"/>
                </a:solidFill>
              </a:rPr>
              <a:t>方法：</a:t>
            </a:r>
            <a:endParaRPr lang="zh-CN" altLang="en-US" sz="2800" b="1" kern="0" dirty="0">
              <a:solidFill>
                <a:srgbClr val="3366FF"/>
              </a:solidFill>
              <a:latin typeface="+mn-lt"/>
            </a:endParaRPr>
          </a:p>
          <a:p>
            <a:pPr marL="627380" indent="-342900">
              <a:spcBef>
                <a:spcPts val="1200"/>
              </a:spcBef>
              <a:spcAft>
                <a:spcPts val="600"/>
              </a:spcAft>
              <a:buFontTx/>
              <a:buChar char="•"/>
              <a:defRPr/>
            </a:pPr>
            <a:r>
              <a:rPr lang="zh-CN" altLang="en-US" sz="2400" kern="0" dirty="0">
                <a:latin typeface="楷体_GB2312" pitchFamily="49" charset="-122"/>
                <a:ea typeface="楷体_GB2312" pitchFamily="49" charset="-122"/>
              </a:rPr>
              <a:t>学习当前领域的</a:t>
            </a:r>
            <a:r>
              <a:rPr lang="zh-CN" altLang="en-US" sz="2400" b="1" kern="0" dirty="0">
                <a:solidFill>
                  <a:srgbClr val="00B050"/>
                </a:solidFill>
                <a:latin typeface="楷体_GB2312" pitchFamily="49" charset="-122"/>
                <a:ea typeface="楷体_GB2312" pitchFamily="49" charset="-122"/>
              </a:rPr>
              <a:t>分类学知识</a:t>
            </a:r>
            <a:r>
              <a:rPr lang="zh-CN" altLang="en-US" sz="2400" kern="0" dirty="0">
                <a:latin typeface="楷体_GB2312" pitchFamily="49" charset="-122"/>
                <a:ea typeface="楷体_GB2312" pitchFamily="49" charset="-122"/>
              </a:rPr>
              <a:t>。领域分类法往往比较正确地反映了事物的特征、类别以及各种概念的一般性与特殊性。</a:t>
            </a:r>
            <a:endParaRPr lang="en-US" altLang="zh-CN" sz="2400" kern="0" dirty="0">
              <a:latin typeface="楷体_GB2312" pitchFamily="49" charset="-122"/>
              <a:ea typeface="楷体_GB2312" pitchFamily="49" charset="-122"/>
            </a:endParaRPr>
          </a:p>
          <a:p>
            <a:pPr marL="627380" indent="-342900">
              <a:spcBef>
                <a:spcPts val="1200"/>
              </a:spcBef>
              <a:spcAft>
                <a:spcPts val="600"/>
              </a:spcAft>
              <a:buFontTx/>
              <a:buChar char="•"/>
              <a:defRPr/>
            </a:pPr>
            <a:r>
              <a:rPr lang="zh-CN" altLang="en-US" sz="2400" kern="0" dirty="0">
                <a:latin typeface="楷体_GB2312" pitchFamily="49" charset="-122"/>
                <a:ea typeface="楷体_GB2312" pitchFamily="49" charset="-122"/>
              </a:rPr>
              <a:t>按常识考虑事物的分类。如果问题域没有可供参考的分类方法，可以按自己的常识，从各种不同的角度考虑事物的分类，从而发现泛化（继承）关系。</a:t>
            </a:r>
            <a:endParaRPr lang="zh-CN" altLang="en-US" sz="2400" kern="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57158" y="2000240"/>
            <a:ext cx="8229600" cy="571504"/>
          </a:xfrm>
          <a:prstGeom prst="rect">
            <a:avLst/>
          </a:prstGeom>
          <a:noFill/>
          <a:ln w="9525">
            <a:noFill/>
            <a:miter lim="800000"/>
          </a:ln>
          <a:effectLst/>
        </p:spPr>
        <p:txBody>
          <a:bodyPr/>
          <a:lstStyle/>
          <a:p>
            <a:pPr marL="514350" indent="-514350">
              <a:spcBef>
                <a:spcPct val="20000"/>
              </a:spcBef>
              <a:buFont typeface="+mj-ea"/>
              <a:buAutoNum type="circleNumDbPlain"/>
              <a:defRPr/>
            </a:pPr>
            <a:r>
              <a:rPr lang="zh-CN" altLang="en-US" sz="3200" b="1" kern="0" dirty="0">
                <a:solidFill>
                  <a:srgbClr val="3366FF"/>
                </a:solidFill>
              </a:rPr>
              <a:t>确定泛化（继承）关系</a:t>
            </a:r>
            <a:endParaRPr lang="en-US" altLang="zh-CN" sz="2400" kern="0" dirty="0">
              <a:latin typeface="楷体_GB2312" pitchFamily="49" charset="-122"/>
              <a:ea typeface="楷体_GB2312" pitchFamily="49" charset="-122"/>
            </a:endParaRPr>
          </a:p>
        </p:txBody>
      </p:sp>
      <p:pic>
        <p:nvPicPr>
          <p:cNvPr id="46084" name="Picture 2" descr="0810"/>
          <p:cNvPicPr>
            <a:picLocks noChangeAspect="1" noChangeArrowheads="1"/>
          </p:cNvPicPr>
          <p:nvPr/>
        </p:nvPicPr>
        <p:blipFill>
          <a:blip r:embed="rId1"/>
          <a:srcRect/>
          <a:stretch>
            <a:fillRect/>
          </a:stretch>
        </p:blipFill>
        <p:spPr bwMode="auto">
          <a:xfrm>
            <a:off x="3714744" y="2428868"/>
            <a:ext cx="5132892" cy="3694116"/>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txBox="1">
            <a:spLocks noChangeArrowheads="1"/>
          </p:cNvSpPr>
          <p:nvPr/>
        </p:nvSpPr>
        <p:spPr bwMode="auto">
          <a:xfrm>
            <a:off x="71406" y="1428736"/>
            <a:ext cx="8229600" cy="71438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(4)</a:t>
            </a:r>
            <a:r>
              <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确定结构</a:t>
            </a:r>
            <a:endPar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endParaRPr>
          </a:p>
        </p:txBody>
      </p:sp>
      <p:sp>
        <p:nvSpPr>
          <p:cNvPr id="9"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10" name="Rectangle 3"/>
          <p:cNvSpPr txBox="1">
            <a:spLocks noChangeArrowheads="1"/>
          </p:cNvSpPr>
          <p:nvPr/>
        </p:nvSpPr>
        <p:spPr bwMode="auto">
          <a:xfrm>
            <a:off x="357158" y="2714620"/>
            <a:ext cx="3214710" cy="2143140"/>
          </a:xfrm>
          <a:prstGeom prst="rect">
            <a:avLst/>
          </a:prstGeom>
          <a:noFill/>
          <a:ln w="9525">
            <a:noFill/>
            <a:miter lim="800000"/>
          </a:ln>
          <a:effectLst/>
        </p:spPr>
        <p:txBody>
          <a:bodyPr/>
          <a:lstStyle/>
          <a:p>
            <a:pPr marL="533400" indent="-342900">
              <a:lnSpc>
                <a:spcPct val="150000"/>
              </a:lnSpc>
              <a:spcBef>
                <a:spcPct val="20000"/>
              </a:spcBef>
              <a:buFontTx/>
              <a:buChar char="•"/>
              <a:defRPr/>
            </a:pPr>
            <a:r>
              <a:rPr lang="zh-CN" altLang="en-US" sz="2400" kern="0" dirty="0">
                <a:latin typeface="楷体_GB2312" pitchFamily="49" charset="-122"/>
                <a:ea typeface="楷体_GB2312" pitchFamily="49" charset="-122"/>
              </a:rPr>
              <a:t>考察类的属性与操作，</a:t>
            </a:r>
            <a:r>
              <a:rPr lang="zh-CN" altLang="en-US" sz="2400" b="1" kern="0" dirty="0">
                <a:solidFill>
                  <a:srgbClr val="00B050"/>
                </a:solidFill>
                <a:latin typeface="楷体_GB2312" pitchFamily="49" charset="-122"/>
                <a:ea typeface="楷体_GB2312" pitchFamily="49" charset="-122"/>
              </a:rPr>
              <a:t>“自上而下”</a:t>
            </a:r>
            <a:r>
              <a:rPr lang="zh-CN" altLang="en-US" sz="2400" kern="0" dirty="0">
                <a:latin typeface="楷体_GB2312" pitchFamily="49" charset="-122"/>
                <a:ea typeface="楷体_GB2312" pitchFamily="49" charset="-122"/>
              </a:rPr>
              <a:t>地从一般类发现特殊类。</a:t>
            </a:r>
            <a:endParaRPr lang="en-US" altLang="zh-CN" sz="2400" kern="0" dirty="0">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71472" y="2786058"/>
            <a:ext cx="2357454" cy="2928958"/>
          </a:xfrm>
          <a:prstGeom prst="rect">
            <a:avLst/>
          </a:prstGeom>
          <a:noFill/>
          <a:ln w="9525">
            <a:noFill/>
            <a:miter lim="800000"/>
          </a:ln>
          <a:effectLst/>
        </p:spPr>
        <p:txBody>
          <a:bodyPr/>
          <a:lstStyle/>
          <a:p>
            <a:pPr marL="342900" indent="-342900">
              <a:lnSpc>
                <a:spcPct val="150000"/>
              </a:lnSpc>
              <a:spcBef>
                <a:spcPct val="20000"/>
              </a:spcBef>
              <a:buFontTx/>
              <a:buChar char="•"/>
              <a:defRPr/>
            </a:pPr>
            <a:r>
              <a:rPr lang="zh-CN" altLang="en-US" sz="2400" b="1" kern="0" dirty="0">
                <a:latin typeface="楷体_GB2312" pitchFamily="49" charset="-122"/>
                <a:ea typeface="楷体_GB2312" pitchFamily="49" charset="-122"/>
              </a:rPr>
              <a:t>“自下而上”地从特殊类抽取出一般类</a:t>
            </a:r>
            <a:endParaRPr lang="en-US" altLang="zh-CN" sz="2400" b="1" kern="0" dirty="0">
              <a:latin typeface="楷体_GB2312" pitchFamily="49" charset="-122"/>
              <a:ea typeface="楷体_GB2312" pitchFamily="49" charset="-122"/>
            </a:endParaRPr>
          </a:p>
        </p:txBody>
      </p:sp>
      <p:pic>
        <p:nvPicPr>
          <p:cNvPr id="47108" name="Picture 2" descr="0811"/>
          <p:cNvPicPr>
            <a:picLocks noChangeAspect="1" noChangeArrowheads="1"/>
          </p:cNvPicPr>
          <p:nvPr/>
        </p:nvPicPr>
        <p:blipFill>
          <a:blip r:embed="rId1"/>
          <a:srcRect/>
          <a:stretch>
            <a:fillRect/>
          </a:stretch>
        </p:blipFill>
        <p:spPr bwMode="auto">
          <a:xfrm>
            <a:off x="3214678" y="2857517"/>
            <a:ext cx="5809120" cy="335756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8" name="Rectangle 2"/>
          <p:cNvSpPr>
            <a:spLocks noGrp="1" noChangeArrowheads="1"/>
          </p:cNvSpPr>
          <p:nvPr>
            <p:ph type="title"/>
          </p:nvPr>
        </p:nvSpPr>
        <p:spPr>
          <a:xfrm>
            <a:off x="457200" y="211138"/>
            <a:ext cx="8229600" cy="1143000"/>
          </a:xfrm>
        </p:spPr>
        <p:txBody>
          <a:bodyPr/>
          <a:lstStyle/>
          <a:p>
            <a:pPr eaLnBrk="1" hangingPunct="1"/>
            <a:r>
              <a:rPr lang="en-US" altLang="zh-CN" dirty="0"/>
              <a:t>3.3 </a:t>
            </a:r>
            <a:r>
              <a:rPr lang="zh-CN" altLang="en-US" dirty="0"/>
              <a:t>建立对象模型</a:t>
            </a:r>
            <a:endParaRPr lang="zh-CN" altLang="en-US" dirty="0"/>
          </a:p>
        </p:txBody>
      </p:sp>
      <p:sp>
        <p:nvSpPr>
          <p:cNvPr id="9" name="Rectangle 2"/>
          <p:cNvSpPr txBox="1">
            <a:spLocks noChangeArrowheads="1"/>
          </p:cNvSpPr>
          <p:nvPr/>
        </p:nvSpPr>
        <p:spPr bwMode="auto">
          <a:xfrm>
            <a:off x="71406" y="1428736"/>
            <a:ext cx="8229600" cy="71438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(4)</a:t>
            </a:r>
            <a:r>
              <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确定结构</a:t>
            </a:r>
            <a:endPar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endParaRPr>
          </a:p>
        </p:txBody>
      </p:sp>
      <p:sp>
        <p:nvSpPr>
          <p:cNvPr id="10" name="Rectangle 3"/>
          <p:cNvSpPr txBox="1">
            <a:spLocks noChangeArrowheads="1"/>
          </p:cNvSpPr>
          <p:nvPr/>
        </p:nvSpPr>
        <p:spPr bwMode="auto">
          <a:xfrm>
            <a:off x="357158" y="2143116"/>
            <a:ext cx="8229600" cy="571504"/>
          </a:xfrm>
          <a:prstGeom prst="rect">
            <a:avLst/>
          </a:prstGeom>
          <a:noFill/>
          <a:ln w="9525">
            <a:noFill/>
            <a:miter lim="800000"/>
          </a:ln>
          <a:effectLst/>
        </p:spPr>
        <p:txBody>
          <a:bodyPr/>
          <a:lstStyle/>
          <a:p>
            <a:pPr marL="514350" indent="-514350">
              <a:spcBef>
                <a:spcPct val="20000"/>
              </a:spcBef>
              <a:buFont typeface="+mj-ea"/>
              <a:buAutoNum type="circleNumDbPlain"/>
              <a:defRPr/>
            </a:pPr>
            <a:r>
              <a:rPr lang="zh-CN" altLang="en-US" sz="3200" b="1" kern="0" dirty="0">
                <a:solidFill>
                  <a:srgbClr val="3366FF"/>
                </a:solidFill>
              </a:rPr>
              <a:t>确定泛化（继承）关系</a:t>
            </a:r>
            <a:endParaRPr lang="en-US" altLang="zh-CN" sz="2400" kern="0" dirty="0">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body" idx="1"/>
          </p:nvPr>
        </p:nvSpPr>
        <p:spPr>
          <a:xfrm>
            <a:off x="571472" y="2571744"/>
            <a:ext cx="8229600" cy="3857625"/>
          </a:xfrm>
        </p:spPr>
        <p:txBody>
          <a:bodyPr/>
          <a:lstStyle/>
          <a:p>
            <a:pPr marL="533400" eaLnBrk="1" hangingPunct="1">
              <a:lnSpc>
                <a:spcPct val="90000"/>
              </a:lnSpc>
              <a:spcBef>
                <a:spcPts val="600"/>
              </a:spcBef>
              <a:spcAft>
                <a:spcPts val="600"/>
              </a:spcAft>
              <a:buFont typeface="Arial" panose="020B0604020202020204" pitchFamily="34" charset="0"/>
              <a:buChar char="•"/>
            </a:pPr>
            <a:r>
              <a:rPr lang="zh-CN" altLang="en-US" sz="2400" dirty="0">
                <a:latin typeface="楷体_GB2312" pitchFamily="49" charset="-122"/>
                <a:ea typeface="楷体_GB2312" pitchFamily="49" charset="-122"/>
              </a:rPr>
              <a:t>识别各类对象间的静态联系，寻找这些关系是否与</a:t>
            </a:r>
            <a:r>
              <a:rPr lang="zh-CN" altLang="en-US" sz="2400" b="1" dirty="0">
                <a:solidFill>
                  <a:srgbClr val="00B050"/>
                </a:solidFill>
                <a:latin typeface="楷体_GB2312" pitchFamily="49" charset="-122"/>
                <a:ea typeface="楷体_GB2312" pitchFamily="49" charset="-122"/>
              </a:rPr>
              <a:t>系统责任</a:t>
            </a:r>
            <a:r>
              <a:rPr lang="zh-CN" altLang="en-US" sz="2400" dirty="0">
                <a:latin typeface="楷体_GB2312" pitchFamily="49" charset="-122"/>
                <a:ea typeface="楷体_GB2312" pitchFamily="49" charset="-122"/>
              </a:rPr>
              <a:t>有关。如学生与班级、课程间存在关联关系；</a:t>
            </a:r>
            <a:endParaRPr lang="en-US" altLang="zh-CN" sz="2400" dirty="0">
              <a:latin typeface="楷体_GB2312" pitchFamily="49" charset="-122"/>
              <a:ea typeface="楷体_GB2312" pitchFamily="49" charset="-122"/>
            </a:endParaRPr>
          </a:p>
          <a:p>
            <a:pPr marL="533400" eaLnBrk="1" hangingPunct="1">
              <a:lnSpc>
                <a:spcPct val="90000"/>
              </a:lnSpc>
              <a:spcBef>
                <a:spcPts val="600"/>
              </a:spcBef>
              <a:spcAft>
                <a:spcPts val="600"/>
              </a:spcAft>
              <a:buFont typeface="Arial" panose="020B0604020202020204" pitchFamily="34" charset="0"/>
              <a:buChar char="•"/>
            </a:pPr>
            <a:r>
              <a:rPr lang="zh-CN" altLang="en-US" sz="2400" dirty="0">
                <a:latin typeface="楷体_GB2312" pitchFamily="49" charset="-122"/>
                <a:ea typeface="楷体_GB2312" pitchFamily="49" charset="-122"/>
              </a:rPr>
              <a:t>识别关联的属性和操作，如仅用关联不能充分表达的信息，可建立</a:t>
            </a:r>
            <a:r>
              <a:rPr lang="zh-CN" altLang="en-US" sz="2400" b="1" dirty="0">
                <a:solidFill>
                  <a:srgbClr val="00B050"/>
                </a:solidFill>
                <a:latin typeface="楷体_GB2312" pitchFamily="49" charset="-122"/>
                <a:ea typeface="楷体_GB2312" pitchFamily="49" charset="-122"/>
              </a:rPr>
              <a:t>关联类</a:t>
            </a:r>
            <a:r>
              <a:rPr lang="zh-CN" altLang="en-US"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533400">
              <a:lnSpc>
                <a:spcPct val="90000"/>
              </a:lnSpc>
              <a:spcBef>
                <a:spcPts val="600"/>
              </a:spcBef>
              <a:spcAft>
                <a:spcPts val="600"/>
              </a:spcAft>
              <a:buFont typeface="Arial" panose="020B0604020202020204" pitchFamily="34" charset="0"/>
              <a:buChar char="•"/>
            </a:pPr>
            <a:r>
              <a:rPr lang="zh-CN" altLang="en-US" sz="2400" dirty="0">
                <a:latin typeface="楷体_GB2312" pitchFamily="49" charset="-122"/>
                <a:ea typeface="楷体_GB2312" pitchFamily="49" charset="-122"/>
              </a:rPr>
              <a:t>分析关联的多重性，但在一组关联被稳定之前先不必考虑实例之间的多重性；</a:t>
            </a:r>
            <a:endParaRPr lang="zh-CN" altLang="en-US" sz="2400" dirty="0">
              <a:latin typeface="楷体_GB2312" pitchFamily="49" charset="-122"/>
              <a:ea typeface="楷体_GB2312" pitchFamily="49" charset="-122"/>
            </a:endParaRPr>
          </a:p>
          <a:p>
            <a:pPr marL="533400" eaLnBrk="1" hangingPunct="1">
              <a:lnSpc>
                <a:spcPct val="90000"/>
              </a:lnSpc>
              <a:spcBef>
                <a:spcPts val="600"/>
              </a:spcBef>
              <a:spcAft>
                <a:spcPts val="600"/>
              </a:spcAft>
              <a:buFont typeface="Arial" panose="020B0604020202020204" pitchFamily="34" charset="0"/>
              <a:buChar char="•"/>
            </a:pPr>
            <a:r>
              <a:rPr lang="zh-CN" altLang="en-US" sz="2400" dirty="0">
                <a:latin typeface="楷体_GB2312" pitchFamily="49" charset="-122"/>
                <a:ea typeface="楷体_GB2312" pitchFamily="49" charset="-122"/>
              </a:rPr>
              <a:t>进一步分析关联的性质</a:t>
            </a:r>
            <a:endParaRPr lang="en-US" altLang="zh-CN" sz="2400" dirty="0">
              <a:latin typeface="楷体_GB2312" pitchFamily="49" charset="-122"/>
              <a:ea typeface="楷体_GB2312" pitchFamily="49" charset="-122"/>
            </a:endParaRPr>
          </a:p>
          <a:p>
            <a:pPr marL="533400" eaLnBrk="1" hangingPunct="1">
              <a:lnSpc>
                <a:spcPct val="90000"/>
              </a:lnSpc>
              <a:spcBef>
                <a:spcPts val="600"/>
              </a:spcBef>
              <a:spcAft>
                <a:spcPts val="600"/>
              </a:spcAft>
              <a:buFont typeface="Arial" panose="020B0604020202020204" pitchFamily="34" charset="0"/>
              <a:buChar char="•"/>
            </a:pPr>
            <a:r>
              <a:rPr lang="zh-CN" altLang="en-US" sz="2400" dirty="0">
                <a:latin typeface="楷体_GB2312" pitchFamily="49" charset="-122"/>
                <a:ea typeface="楷体_GB2312" pitchFamily="49" charset="-122"/>
              </a:rPr>
              <a:t>过多的关联使得一个模型不可读。</a:t>
            </a:r>
            <a:endParaRPr lang="zh-CN" altLang="en-US" sz="2400" dirty="0">
              <a:latin typeface="楷体_GB2312" pitchFamily="49" charset="-122"/>
              <a:ea typeface="楷体_GB2312" pitchFamily="49" charset="-122"/>
            </a:endParaRPr>
          </a:p>
        </p:txBody>
      </p:sp>
      <p:sp>
        <p:nvSpPr>
          <p:cNvPr id="6" name="Rectangle 3"/>
          <p:cNvSpPr txBox="1">
            <a:spLocks noChangeArrowheads="1"/>
          </p:cNvSpPr>
          <p:nvPr/>
        </p:nvSpPr>
        <p:spPr bwMode="auto">
          <a:xfrm>
            <a:off x="500034" y="2000240"/>
            <a:ext cx="8229600" cy="660400"/>
          </a:xfrm>
          <a:prstGeom prst="rect">
            <a:avLst/>
          </a:prstGeom>
          <a:noFill/>
          <a:ln w="9525">
            <a:noFill/>
            <a:miter lim="800000"/>
          </a:ln>
          <a:effectLst/>
        </p:spPr>
        <p:txBody>
          <a:bodyPr/>
          <a:lstStyle/>
          <a:p>
            <a:pPr marL="514350" indent="-514350">
              <a:spcBef>
                <a:spcPct val="20000"/>
              </a:spcBef>
              <a:buFont typeface="+mj-ea"/>
              <a:buAutoNum type="circleNumDbPlain" startAt="2"/>
              <a:defRPr/>
            </a:pPr>
            <a:r>
              <a:rPr lang="en-US" altLang="zh-CN" sz="3200" b="1" kern="0" dirty="0">
                <a:solidFill>
                  <a:srgbClr val="3366FF"/>
                </a:solidFill>
              </a:rPr>
              <a:t> </a:t>
            </a:r>
            <a:r>
              <a:rPr lang="zh-CN" altLang="en-US" sz="3200" b="1" kern="0" dirty="0">
                <a:solidFill>
                  <a:srgbClr val="3366FF"/>
                </a:solidFill>
              </a:rPr>
              <a:t>确定关联关系</a:t>
            </a:r>
            <a:endParaRPr lang="zh-CN" altLang="en-US" sz="3200" b="1" kern="0" dirty="0">
              <a:solidFill>
                <a:srgbClr val="3366FF"/>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8" name="Rectangle 2"/>
          <p:cNvSpPr>
            <a:spLocks noGrp="1" noChangeArrowheads="1"/>
          </p:cNvSpPr>
          <p:nvPr>
            <p:ph type="title"/>
          </p:nvPr>
        </p:nvSpPr>
        <p:spPr>
          <a:xfrm>
            <a:off x="457200" y="211138"/>
            <a:ext cx="8229600" cy="1143000"/>
          </a:xfrm>
        </p:spPr>
        <p:txBody>
          <a:bodyPr/>
          <a:lstStyle/>
          <a:p>
            <a:pPr eaLnBrk="1" hangingPunct="1"/>
            <a:r>
              <a:rPr lang="en-US" altLang="zh-CN" dirty="0"/>
              <a:t>3.3 </a:t>
            </a:r>
            <a:r>
              <a:rPr lang="zh-CN" altLang="en-US" dirty="0"/>
              <a:t>建立对象模型</a:t>
            </a:r>
            <a:endParaRPr lang="zh-CN" altLang="en-US" dirty="0"/>
          </a:p>
        </p:txBody>
      </p:sp>
      <p:sp>
        <p:nvSpPr>
          <p:cNvPr id="9" name="Rectangle 2"/>
          <p:cNvSpPr txBox="1">
            <a:spLocks noChangeArrowheads="1"/>
          </p:cNvSpPr>
          <p:nvPr/>
        </p:nvSpPr>
        <p:spPr bwMode="auto">
          <a:xfrm>
            <a:off x="71406" y="1357298"/>
            <a:ext cx="8229600" cy="71438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(4)</a:t>
            </a:r>
            <a:r>
              <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rPr>
              <a:t>确定结构</a:t>
            </a:r>
            <a:endPar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 calcmode="lin" valueType="num">
                                      <p:cBhvr additive="base">
                                        <p:cTn id="7" dur="500" fill="hold"/>
                                        <p:tgtEl>
                                          <p:spTgt spid="284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4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4675">
                                            <p:txEl>
                                              <p:pRg st="1" end="1"/>
                                            </p:txEl>
                                          </p:spTgt>
                                        </p:tgtEl>
                                        <p:attrNameLst>
                                          <p:attrName>style.visibility</p:attrName>
                                        </p:attrNameLst>
                                      </p:cBhvr>
                                      <p:to>
                                        <p:strVal val="visible"/>
                                      </p:to>
                                    </p:set>
                                    <p:anim calcmode="lin" valueType="num">
                                      <p:cBhvr additive="base">
                                        <p:cTn id="13" dur="500" fill="hold"/>
                                        <p:tgtEl>
                                          <p:spTgt spid="284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4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4675">
                                            <p:txEl>
                                              <p:pRg st="2" end="2"/>
                                            </p:txEl>
                                          </p:spTgt>
                                        </p:tgtEl>
                                        <p:attrNameLst>
                                          <p:attrName>style.visibility</p:attrName>
                                        </p:attrNameLst>
                                      </p:cBhvr>
                                      <p:to>
                                        <p:strVal val="visible"/>
                                      </p:to>
                                    </p:set>
                                    <p:anim calcmode="lin" valueType="num">
                                      <p:cBhvr additive="base">
                                        <p:cTn id="19" dur="500" fill="hold"/>
                                        <p:tgtEl>
                                          <p:spTgt spid="284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4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4675">
                                            <p:txEl>
                                              <p:pRg st="3" end="3"/>
                                            </p:txEl>
                                          </p:spTgt>
                                        </p:tgtEl>
                                        <p:attrNameLst>
                                          <p:attrName>style.visibility</p:attrName>
                                        </p:attrNameLst>
                                      </p:cBhvr>
                                      <p:to>
                                        <p:strVal val="visible"/>
                                      </p:to>
                                    </p:set>
                                    <p:anim calcmode="lin" valueType="num">
                                      <p:cBhvr additive="base">
                                        <p:cTn id="25" dur="500" fill="hold"/>
                                        <p:tgtEl>
                                          <p:spTgt spid="284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4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4675">
                                            <p:txEl>
                                              <p:pRg st="4" end="4"/>
                                            </p:txEl>
                                          </p:spTgt>
                                        </p:tgtEl>
                                        <p:attrNameLst>
                                          <p:attrName>style.visibility</p:attrName>
                                        </p:attrNameLst>
                                      </p:cBhvr>
                                      <p:to>
                                        <p:strVal val="visible"/>
                                      </p:to>
                                    </p:set>
                                    <p:anim calcmode="lin" valueType="num">
                                      <p:cBhvr additive="base">
                                        <p:cTn id="31" dur="500" fill="hold"/>
                                        <p:tgtEl>
                                          <p:spTgt spid="284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4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785926"/>
            <a:ext cx="8229600" cy="4340237"/>
          </a:xfrm>
        </p:spPr>
        <p:txBody>
          <a:bodyPr/>
          <a:lstStyle/>
          <a:p>
            <a:pPr marL="814705" eaLnBrk="1" hangingPunct="1">
              <a:buNone/>
            </a:pPr>
            <a:r>
              <a:rPr lang="en-US" altLang="zh-CN" b="1" dirty="0">
                <a:solidFill>
                  <a:srgbClr val="C00000"/>
                </a:solidFill>
                <a:latin typeface="宋体" panose="02010600030101010101" pitchFamily="2" charset="-122"/>
                <a:ea typeface="宋体" panose="02010600030101010101" pitchFamily="2" charset="-122"/>
              </a:rPr>
              <a:t>3.3.1 </a:t>
            </a:r>
            <a:r>
              <a:rPr lang="zh-CN" altLang="en-US" b="1" dirty="0">
                <a:solidFill>
                  <a:srgbClr val="C00000"/>
                </a:solidFill>
                <a:latin typeface="宋体" panose="02010600030101010101" pitchFamily="2" charset="-122"/>
                <a:ea typeface="宋体" panose="02010600030101010101" pitchFamily="2" charset="-122"/>
              </a:rPr>
              <a:t>面向对象分析概述</a:t>
            </a:r>
            <a:endParaRPr lang="zh-CN" altLang="en-US" b="1" dirty="0">
              <a:solidFill>
                <a:srgbClr val="C00000"/>
              </a:solidFill>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3.3.2 </a:t>
            </a:r>
            <a:r>
              <a:rPr lang="zh-CN" altLang="en-US" b="1" dirty="0">
                <a:latin typeface="宋体" panose="02010600030101010101" pitchFamily="2" charset="-122"/>
                <a:ea typeface="宋体" panose="02010600030101010101" pitchFamily="2" charset="-122"/>
              </a:rPr>
              <a:t>建立用例模型</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3.3.3 </a:t>
            </a:r>
            <a:r>
              <a:rPr lang="zh-CN" altLang="en-US" b="1" dirty="0">
                <a:latin typeface="宋体" panose="02010600030101010101" pitchFamily="2" charset="-122"/>
                <a:ea typeface="宋体" panose="02010600030101010101" pitchFamily="2" charset="-122"/>
              </a:rPr>
              <a:t>建立对象模型</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3.3.4 </a:t>
            </a:r>
            <a:r>
              <a:rPr lang="zh-CN" altLang="en-US" b="1" dirty="0">
                <a:latin typeface="宋体" panose="02010600030101010101" pitchFamily="2" charset="-122"/>
                <a:ea typeface="宋体" panose="02010600030101010101" pitchFamily="2" charset="-122"/>
              </a:rPr>
              <a:t>建立动态模型</a:t>
            </a:r>
            <a:endParaRPr lang="en-US" altLang="zh-CN"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3.3.5 </a:t>
            </a:r>
            <a:r>
              <a:rPr lang="zh-CN" altLang="en-US" b="1" dirty="0">
                <a:latin typeface="宋体" panose="02010600030101010101" pitchFamily="2" charset="-122"/>
                <a:ea typeface="宋体" panose="02010600030101010101" pitchFamily="2" charset="-122"/>
              </a:rPr>
              <a:t>面向对象分析案例</a:t>
            </a:r>
            <a:endParaRPr lang="zh-CN" altLang="en-US" b="1" dirty="0">
              <a:latin typeface="宋体" panose="02010600030101010101" pitchFamily="2" charset="-122"/>
              <a:ea typeface="宋体" panose="02010600030101010101" pitchFamily="2" charset="-122"/>
            </a:endParaRPr>
          </a:p>
          <a:p>
            <a:pPr eaLnBrk="1" hangingPunct="1">
              <a:buFontTx/>
              <a:buNone/>
            </a:pPr>
            <a:endParaRPr lang="zh-CN" altLang="en-US" dirty="0">
              <a:solidFill>
                <a:srgbClr val="CC0000"/>
              </a:solidFill>
              <a:latin typeface="宋体" panose="02010600030101010101" pitchFamily="2" charset="-122"/>
              <a:ea typeface="宋体" panose="02010600030101010101" pitchFamily="2" charset="-122"/>
            </a:endParaRPr>
          </a:p>
        </p:txBody>
      </p:sp>
      <p:sp>
        <p:nvSpPr>
          <p:cNvPr id="5" name="标题 1"/>
          <p:cNvSpPr>
            <a:spLocks noGrp="1"/>
          </p:cNvSpPr>
          <p:nvPr>
            <p:ph type="title"/>
          </p:nvPr>
        </p:nvSpPr>
        <p:spPr>
          <a:xfrm>
            <a:off x="457200" y="211138"/>
            <a:ext cx="8229600" cy="1143000"/>
          </a:xfrm>
        </p:spPr>
        <p:txBody>
          <a:bodyPr/>
          <a:lstStyle/>
          <a:p>
            <a:pPr indent="104775" algn="l">
              <a:lnSpc>
                <a:spcPts val="4500"/>
              </a:lnSpc>
              <a:spcAft>
                <a:spcPts val="0"/>
              </a:spcAft>
            </a:pPr>
            <a:r>
              <a:rPr lang="zh-CN" altLang="en-US" dirty="0">
                <a:solidFill>
                  <a:schemeClr val="bg1"/>
                </a:solidFill>
              </a:rPr>
              <a:t>    第</a:t>
            </a:r>
            <a:r>
              <a:rPr lang="en-US" altLang="zh-CN" dirty="0">
                <a:solidFill>
                  <a:schemeClr val="bg1"/>
                </a:solidFill>
              </a:rPr>
              <a:t>3</a:t>
            </a:r>
            <a:r>
              <a:rPr lang="zh-CN" altLang="en-US" dirty="0">
                <a:solidFill>
                  <a:schemeClr val="bg1"/>
                </a:solidFill>
              </a:rPr>
              <a:t>章  软件需求工程</a:t>
            </a:r>
            <a:br>
              <a:rPr lang="en-US" altLang="zh-CN" dirty="0">
                <a:solidFill>
                  <a:schemeClr val="bg1"/>
                </a:solidFill>
              </a:rPr>
            </a:br>
            <a:r>
              <a:rPr lang="en-US" altLang="zh-CN" dirty="0">
                <a:solidFill>
                  <a:schemeClr val="bg1"/>
                </a:solidFill>
              </a:rPr>
              <a:t>             </a:t>
            </a:r>
            <a:r>
              <a:rPr lang="en-US" sz="3600" dirty="0">
                <a:solidFill>
                  <a:schemeClr val="bg1"/>
                </a:solidFill>
                <a:latin typeface="+mj-ea"/>
              </a:rPr>
              <a:t>3.3 </a:t>
            </a:r>
            <a:r>
              <a:rPr lang="zh-CN" altLang="en-US" sz="3600" dirty="0">
                <a:solidFill>
                  <a:schemeClr val="bg1"/>
                </a:solidFill>
                <a:latin typeface="+mj-ea"/>
              </a:rPr>
              <a:t>面向对象需求分析与建模</a:t>
            </a:r>
            <a:endParaRPr lang="en-US" altLang="zh-CN" sz="3600" dirty="0">
              <a:solidFill>
                <a:schemeClr val="bg1"/>
              </a:solidFill>
              <a:latin typeface="+mj-ea"/>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85720" y="1428736"/>
            <a:ext cx="8229600" cy="642942"/>
          </a:xfrm>
        </p:spPr>
        <p:txBody>
          <a:bodyPr/>
          <a:lstStyle/>
          <a:p>
            <a:pPr algn="l"/>
            <a:r>
              <a:rPr lang="en-US" altLang="zh-CN" sz="3200" dirty="0">
                <a:solidFill>
                  <a:srgbClr val="CC0000"/>
                </a:solidFill>
                <a:latin typeface="宋体" panose="02010600030101010101" pitchFamily="2" charset="-122"/>
                <a:ea typeface="+mn-ea"/>
                <a:cs typeface="+mn-cs"/>
              </a:rPr>
              <a:t>(5)</a:t>
            </a:r>
            <a:r>
              <a:rPr lang="zh-CN" altLang="en-US" sz="3200" dirty="0">
                <a:solidFill>
                  <a:srgbClr val="CC0000"/>
                </a:solidFill>
                <a:latin typeface="宋体" panose="02010600030101010101" pitchFamily="2" charset="-122"/>
                <a:ea typeface="+mn-ea"/>
                <a:cs typeface="+mn-cs"/>
              </a:rPr>
              <a:t>确定属性</a:t>
            </a:r>
            <a:endParaRPr lang="zh-CN" altLang="en-US" sz="3200" dirty="0">
              <a:solidFill>
                <a:srgbClr val="CC0000"/>
              </a:solidFill>
              <a:latin typeface="宋体" panose="02010600030101010101" pitchFamily="2" charset="-122"/>
              <a:ea typeface="+mn-ea"/>
              <a:cs typeface="+mn-cs"/>
            </a:endParaRPr>
          </a:p>
        </p:txBody>
      </p:sp>
      <p:sp>
        <p:nvSpPr>
          <p:cNvPr id="49155" name="Rectangle 3"/>
          <p:cNvSpPr>
            <a:spLocks noGrp="1" noChangeArrowheads="1"/>
          </p:cNvSpPr>
          <p:nvPr>
            <p:ph type="body" idx="1"/>
          </p:nvPr>
        </p:nvSpPr>
        <p:spPr>
          <a:xfrm>
            <a:off x="714348" y="2214554"/>
            <a:ext cx="7972452" cy="3911609"/>
          </a:xfrm>
        </p:spPr>
        <p:txBody>
          <a:bodyPr/>
          <a:lstStyle/>
          <a:p>
            <a:pPr eaLnBrk="1" hangingPunct="1"/>
            <a:r>
              <a:rPr lang="zh-CN" altLang="en-US" sz="2800" dirty="0">
                <a:latin typeface="宋体" panose="02010600030101010101" pitchFamily="2" charset="-122"/>
                <a:ea typeface="宋体" panose="02010600030101010101" pitchFamily="2" charset="-122"/>
              </a:rPr>
              <a:t>应该仅考虑与具体应用</a:t>
            </a:r>
            <a:r>
              <a:rPr lang="zh-CN" altLang="en-US" sz="2800" b="1" dirty="0">
                <a:solidFill>
                  <a:srgbClr val="00B050"/>
                </a:solidFill>
                <a:latin typeface="宋体" panose="02010600030101010101" pitchFamily="2" charset="-122"/>
                <a:ea typeface="宋体" panose="02010600030101010101" pitchFamily="2" charset="-122"/>
              </a:rPr>
              <a:t>直接相关的属性</a:t>
            </a:r>
            <a:r>
              <a:rPr lang="zh-CN" altLang="en-US" sz="2800" dirty="0">
                <a:latin typeface="宋体" panose="02010600030101010101" pitchFamily="2" charset="-122"/>
                <a:ea typeface="宋体" panose="02010600030101010101" pitchFamily="2" charset="-122"/>
              </a:rPr>
              <a:t>，不要考虑那些超出所要解决的问题范围的属性。</a:t>
            </a:r>
            <a:endParaRPr lang="zh-CN" altLang="en-US" sz="2800" dirty="0">
              <a:latin typeface="宋体" panose="02010600030101010101" pitchFamily="2" charset="-122"/>
              <a:ea typeface="宋体" panose="02010600030101010101" pitchFamily="2" charset="-122"/>
            </a:endParaRPr>
          </a:p>
          <a:p>
            <a:pPr eaLnBrk="1" hangingPunct="1"/>
            <a:r>
              <a:rPr lang="zh-CN" altLang="en-US" sz="2800" dirty="0">
                <a:latin typeface="宋体" panose="02010600030101010101" pitchFamily="2" charset="-122"/>
                <a:ea typeface="宋体" panose="02010600030101010101" pitchFamily="2" charset="-122"/>
              </a:rPr>
              <a:t>在分析过程中应该首先找出</a:t>
            </a:r>
            <a:r>
              <a:rPr lang="zh-CN" altLang="en-US" sz="2800" b="1" dirty="0">
                <a:solidFill>
                  <a:srgbClr val="00B050"/>
                </a:solidFill>
                <a:latin typeface="宋体" panose="02010600030101010101" pitchFamily="2" charset="-122"/>
                <a:ea typeface="宋体" panose="02010600030101010101" pitchFamily="2" charset="-122"/>
              </a:rPr>
              <a:t>最重要的属性</a:t>
            </a:r>
            <a:r>
              <a:rPr lang="zh-CN" altLang="en-US" sz="2800" dirty="0">
                <a:latin typeface="宋体" panose="02010600030101010101" pitchFamily="2" charset="-122"/>
                <a:ea typeface="宋体" panose="02010600030101010101" pitchFamily="2" charset="-122"/>
              </a:rPr>
              <a:t>，以后再逐渐把其余属性增添进去。</a:t>
            </a:r>
            <a:endParaRPr lang="zh-CN" altLang="en-US" sz="2800" dirty="0">
              <a:latin typeface="宋体" panose="02010600030101010101" pitchFamily="2" charset="-122"/>
              <a:ea typeface="宋体" panose="02010600030101010101" pitchFamily="2" charset="-122"/>
            </a:endParaRPr>
          </a:p>
          <a:p>
            <a:pPr eaLnBrk="1" hangingPunct="1"/>
            <a:r>
              <a:rPr lang="zh-CN" altLang="en-US" sz="2800" dirty="0">
                <a:latin typeface="宋体" panose="02010600030101010101" pitchFamily="2" charset="-122"/>
                <a:ea typeface="宋体" panose="02010600030101010101" pitchFamily="2" charset="-122"/>
              </a:rPr>
              <a:t>在分析阶段</a:t>
            </a:r>
            <a:r>
              <a:rPr lang="zh-CN" altLang="en-US" sz="2800" b="1" dirty="0">
                <a:solidFill>
                  <a:srgbClr val="00B050"/>
                </a:solidFill>
                <a:latin typeface="宋体" panose="02010600030101010101" pitchFamily="2" charset="-122"/>
                <a:ea typeface="宋体" panose="02010600030101010101" pitchFamily="2" charset="-122"/>
              </a:rPr>
              <a:t>不要考虑那些纯粹用于实现的属性</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3.3 </a:t>
            </a:r>
            <a:r>
              <a:rPr kumimoji="0" lang="zh-CN" altLang="en-US" sz="4400" b="1" i="0" u="none" strike="noStrike" kern="0" cap="none" spc="0" normalizeH="0" baseline="0" noProof="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body" idx="1"/>
          </p:nvPr>
        </p:nvSpPr>
        <p:spPr>
          <a:xfrm>
            <a:off x="500034" y="2000240"/>
            <a:ext cx="8229600" cy="4611684"/>
          </a:xfrm>
        </p:spPr>
        <p:txBody>
          <a:bodyPr/>
          <a:lstStyle/>
          <a:p>
            <a:pPr eaLnBrk="1" hangingPunct="1">
              <a:lnSpc>
                <a:spcPct val="90000"/>
              </a:lnSpc>
              <a:buNone/>
            </a:pPr>
            <a:r>
              <a:rPr lang="zh-CN" altLang="en-US" sz="2800" b="1" dirty="0">
                <a:solidFill>
                  <a:srgbClr val="3366FF"/>
                </a:solidFill>
                <a:ea typeface="宋体" panose="02010600030101010101" pitchFamily="2" charset="-122"/>
              </a:rPr>
              <a:t>确定属性的策略：</a:t>
            </a:r>
            <a:endParaRPr lang="zh-CN" altLang="en-US" sz="2800" b="1" dirty="0">
              <a:solidFill>
                <a:srgbClr val="3366FF"/>
              </a:solidFill>
              <a:ea typeface="宋体" panose="02010600030101010101" pitchFamily="2" charset="-122"/>
            </a:endParaRPr>
          </a:p>
          <a:p>
            <a:pPr marL="628650" indent="-450850" eaLnBrk="1" hangingPunct="1">
              <a:lnSpc>
                <a:spcPct val="90000"/>
              </a:lnSpc>
              <a:buFont typeface="+mj-ea"/>
              <a:buAutoNum type="circleNumDbPlain"/>
            </a:pPr>
            <a:r>
              <a:rPr lang="zh-CN" altLang="en-US" sz="2400" dirty="0">
                <a:latin typeface="楷体_GB2312" pitchFamily="49" charset="-122"/>
                <a:ea typeface="楷体_GB2312" pitchFamily="49" charset="-122"/>
              </a:rPr>
              <a:t>每个对象</a:t>
            </a:r>
            <a:r>
              <a:rPr lang="zh-CN" altLang="en-US" sz="2400" b="1" dirty="0">
                <a:solidFill>
                  <a:srgbClr val="00B050"/>
                </a:solidFill>
                <a:latin typeface="楷体_GB2312" pitchFamily="49" charset="-122"/>
                <a:ea typeface="楷体_GB2312" pitchFamily="49" charset="-122"/>
              </a:rPr>
              <a:t>至少需包含一个属性</a:t>
            </a:r>
            <a:r>
              <a:rPr lang="zh-CN" altLang="en-US" sz="2400" dirty="0">
                <a:latin typeface="楷体_GB2312" pitchFamily="49" charset="-122"/>
                <a:ea typeface="楷体_GB2312" pitchFamily="49" charset="-122"/>
              </a:rPr>
              <a:t>，例如</a:t>
            </a:r>
            <a:r>
              <a:rPr lang="en-US" altLang="zh-CN" sz="2400" dirty="0">
                <a:latin typeface="楷体_GB2312" pitchFamily="49" charset="-122"/>
                <a:ea typeface="楷体_GB2312" pitchFamily="49" charset="-122"/>
              </a:rPr>
              <a:t>_id</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628650" indent="-450850" eaLnBrk="1" hangingPunct="1">
              <a:lnSpc>
                <a:spcPct val="90000"/>
              </a:lnSpc>
              <a:buFont typeface="+mj-ea"/>
              <a:buAutoNum type="circleNumDbPlain"/>
            </a:pPr>
            <a:r>
              <a:rPr lang="zh-CN" altLang="en-US" sz="2400" dirty="0">
                <a:latin typeface="楷体_GB2312" pitchFamily="49" charset="-122"/>
                <a:ea typeface="楷体_GB2312" pitchFamily="49" charset="-122"/>
              </a:rPr>
              <a:t>属性取值必须</a:t>
            </a:r>
            <a:r>
              <a:rPr lang="zh-CN" altLang="en-US" sz="2400" b="1" dirty="0">
                <a:solidFill>
                  <a:srgbClr val="00B050"/>
                </a:solidFill>
                <a:latin typeface="楷体_GB2312" pitchFamily="49" charset="-122"/>
                <a:ea typeface="楷体_GB2312" pitchFamily="49" charset="-122"/>
              </a:rPr>
              <a:t>适合对象类的所有实例</a:t>
            </a:r>
            <a:r>
              <a:rPr lang="zh-CN" altLang="en-US" sz="2400" dirty="0">
                <a:latin typeface="楷体_GB2312" pitchFamily="49" charset="-122"/>
                <a:ea typeface="楷体_GB2312" pitchFamily="49" charset="-122"/>
              </a:rPr>
              <a:t>。例如，属性</a:t>
            </a:r>
            <a:r>
              <a:rPr lang="zh-CN" altLang="en-US" sz="2400" dirty="0">
                <a:ea typeface="楷体_GB2312" pitchFamily="49" charset="-122"/>
              </a:rPr>
              <a:t>“</a:t>
            </a:r>
            <a:r>
              <a:rPr lang="zh-CN" altLang="en-US" sz="2400" dirty="0">
                <a:latin typeface="楷体_GB2312" pitchFamily="49" charset="-122"/>
                <a:ea typeface="楷体_GB2312" pitchFamily="49" charset="-122"/>
              </a:rPr>
              <a:t>会飞</a:t>
            </a:r>
            <a:r>
              <a:rPr lang="zh-CN" altLang="en-US" sz="2400" dirty="0">
                <a:ea typeface="楷体_GB2312" pitchFamily="49" charset="-122"/>
              </a:rPr>
              <a:t>”</a:t>
            </a:r>
            <a:r>
              <a:rPr lang="zh-CN" altLang="en-US" sz="2400" dirty="0">
                <a:latin typeface="楷体_GB2312" pitchFamily="49" charset="-122"/>
                <a:ea typeface="楷体_GB2312" pitchFamily="49" charset="-122"/>
              </a:rPr>
              <a:t>并不属于所有的鸟，</a:t>
            </a:r>
            <a:endParaRPr lang="zh-CN" altLang="en-US" sz="2400" dirty="0">
              <a:latin typeface="楷体_GB2312" pitchFamily="49" charset="-122"/>
              <a:ea typeface="楷体_GB2312" pitchFamily="49" charset="-122"/>
            </a:endParaRPr>
          </a:p>
          <a:p>
            <a:pPr marL="628650" indent="-450850" eaLnBrk="1" hangingPunct="1">
              <a:lnSpc>
                <a:spcPct val="90000"/>
              </a:lnSpc>
              <a:buFont typeface="+mj-ea"/>
              <a:buAutoNum type="circleNumDbPlain"/>
            </a:pPr>
            <a:r>
              <a:rPr lang="zh-CN" altLang="en-US" sz="2400" dirty="0">
                <a:latin typeface="楷体_GB2312" pitchFamily="49" charset="-122"/>
                <a:ea typeface="楷体_GB2312" pitchFamily="49" charset="-122"/>
              </a:rPr>
              <a:t>出现在泛化关系中的对象所继承的</a:t>
            </a:r>
            <a:r>
              <a:rPr lang="zh-CN" altLang="en-US" sz="2400" b="1" dirty="0">
                <a:solidFill>
                  <a:srgbClr val="00B050"/>
                </a:solidFill>
                <a:latin typeface="楷体_GB2312" pitchFamily="49" charset="-122"/>
                <a:ea typeface="楷体_GB2312" pitchFamily="49" charset="-122"/>
              </a:rPr>
              <a:t>属性必须与泛化关系一致。</a:t>
            </a:r>
            <a:endParaRPr lang="zh-CN" altLang="en-US" sz="2400" b="1" dirty="0">
              <a:solidFill>
                <a:srgbClr val="00B050"/>
              </a:solidFill>
              <a:latin typeface="楷体_GB2312" pitchFamily="49" charset="-122"/>
              <a:ea typeface="楷体_GB2312" pitchFamily="49" charset="-122"/>
            </a:endParaRPr>
          </a:p>
          <a:p>
            <a:pPr marL="628650" indent="-450850" eaLnBrk="1" hangingPunct="1">
              <a:lnSpc>
                <a:spcPct val="90000"/>
              </a:lnSpc>
              <a:buFont typeface="+mj-ea"/>
              <a:buAutoNum type="circleNumDbPlain"/>
            </a:pPr>
            <a:r>
              <a:rPr lang="zh-CN" altLang="en-US" sz="2400" dirty="0">
                <a:latin typeface="楷体_GB2312" pitchFamily="49" charset="-122"/>
                <a:ea typeface="楷体_GB2312" pitchFamily="49" charset="-122"/>
              </a:rPr>
              <a:t>系统的所有</a:t>
            </a:r>
            <a:r>
              <a:rPr lang="zh-CN" altLang="en-US" sz="2400" b="1" dirty="0">
                <a:solidFill>
                  <a:srgbClr val="00B050"/>
                </a:solidFill>
                <a:latin typeface="楷体_GB2312" pitchFamily="49" charset="-122"/>
                <a:ea typeface="楷体_GB2312" pitchFamily="49" charset="-122"/>
              </a:rPr>
              <a:t>存储数据必须定义为属性</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628650" indent="-450850" eaLnBrk="1" hangingPunct="1">
              <a:lnSpc>
                <a:spcPct val="90000"/>
              </a:lnSpc>
              <a:buFont typeface="+mj-ea"/>
              <a:buAutoNum type="circleNumDbPlain"/>
            </a:pPr>
            <a:r>
              <a:rPr lang="zh-CN" altLang="en-US" sz="2400" dirty="0">
                <a:latin typeface="楷体_GB2312" pitchFamily="49" charset="-122"/>
                <a:ea typeface="楷体_GB2312" pitchFamily="49" charset="-122"/>
              </a:rPr>
              <a:t>对象的</a:t>
            </a:r>
            <a:r>
              <a:rPr lang="zh-CN" altLang="en-US" sz="2400" b="1" dirty="0">
                <a:solidFill>
                  <a:srgbClr val="00B050"/>
                </a:solidFill>
                <a:latin typeface="楷体_GB2312" pitchFamily="49" charset="-122"/>
                <a:ea typeface="楷体_GB2312" pitchFamily="49" charset="-122"/>
              </a:rPr>
              <a:t>导出属性应当略去</a:t>
            </a:r>
            <a:r>
              <a:rPr lang="zh-CN" altLang="en-US" sz="2400" dirty="0">
                <a:latin typeface="楷体_GB2312" pitchFamily="49" charset="-122"/>
                <a:ea typeface="楷体_GB2312" pitchFamily="49" charset="-122"/>
              </a:rPr>
              <a:t>。例如，</a:t>
            </a:r>
            <a:r>
              <a:rPr lang="zh-CN" altLang="en-US" sz="2400" dirty="0">
                <a:ea typeface="楷体_GB2312" pitchFamily="49" charset="-122"/>
              </a:rPr>
              <a:t>“</a:t>
            </a:r>
            <a:r>
              <a:rPr lang="zh-CN" altLang="en-US" sz="2400" dirty="0">
                <a:latin typeface="楷体_GB2312" pitchFamily="49" charset="-122"/>
                <a:ea typeface="楷体_GB2312" pitchFamily="49" charset="-122"/>
              </a:rPr>
              <a:t>年龄</a:t>
            </a:r>
            <a:r>
              <a:rPr lang="zh-CN" altLang="en-US" sz="2400" dirty="0">
                <a:ea typeface="楷体_GB2312" pitchFamily="49" charset="-122"/>
              </a:rPr>
              <a:t>”</a:t>
            </a:r>
            <a:r>
              <a:rPr lang="zh-CN" altLang="en-US" sz="2400" dirty="0">
                <a:latin typeface="楷体_GB2312" pitchFamily="49" charset="-122"/>
                <a:ea typeface="楷体_GB2312" pitchFamily="49" charset="-122"/>
              </a:rPr>
              <a:t>是由属性</a:t>
            </a:r>
            <a:r>
              <a:rPr lang="zh-CN" altLang="en-US" sz="2400" dirty="0">
                <a:ea typeface="楷体_GB2312" pitchFamily="49" charset="-122"/>
              </a:rPr>
              <a:t>“</a:t>
            </a:r>
            <a:r>
              <a:rPr lang="zh-CN" altLang="en-US" sz="2400" dirty="0">
                <a:latin typeface="楷体_GB2312" pitchFamily="49" charset="-122"/>
                <a:ea typeface="楷体_GB2312" pitchFamily="49" charset="-122"/>
              </a:rPr>
              <a:t>出生日期</a:t>
            </a:r>
            <a:r>
              <a:rPr lang="zh-CN" altLang="en-US" sz="2400" dirty="0">
                <a:ea typeface="楷体_GB2312" pitchFamily="49" charset="-122"/>
              </a:rPr>
              <a:t>”</a:t>
            </a:r>
            <a:r>
              <a:rPr lang="zh-CN" altLang="en-US" sz="2400" dirty="0">
                <a:latin typeface="楷体_GB2312" pitchFamily="49" charset="-122"/>
                <a:ea typeface="楷体_GB2312" pitchFamily="49" charset="-122"/>
              </a:rPr>
              <a:t>导出，它不能作为基本属性存在。</a:t>
            </a:r>
            <a:endParaRPr lang="zh-CN" altLang="en-US" sz="2400" dirty="0">
              <a:latin typeface="楷体_GB2312" pitchFamily="49" charset="-122"/>
              <a:ea typeface="楷体_GB2312" pitchFamily="49" charset="-122"/>
            </a:endParaRPr>
          </a:p>
          <a:p>
            <a:pPr marL="628650" indent="-450850" eaLnBrk="1" hangingPunct="1">
              <a:lnSpc>
                <a:spcPct val="90000"/>
              </a:lnSpc>
              <a:buFont typeface="+mj-ea"/>
              <a:buAutoNum type="circleNumDbPlain"/>
            </a:pPr>
            <a:r>
              <a:rPr lang="zh-CN" altLang="en-US" sz="2400" dirty="0">
                <a:latin typeface="楷体_GB2312" pitchFamily="49" charset="-122"/>
                <a:ea typeface="楷体_GB2312" pitchFamily="49" charset="-122"/>
              </a:rPr>
              <a:t>在分析阶段，如果某属性描述了对象的外部不可见状态，应将该属性从分析模型中删去。</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eaLnBrk="1" hangingPunct="1"/>
            <a:r>
              <a:rPr lang="en-US" altLang="zh-CN" dirty="0"/>
              <a:t>3.3 </a:t>
            </a:r>
            <a:r>
              <a:rPr lang="zh-CN" altLang="en-US" dirty="0"/>
              <a:t>建立对象模型</a:t>
            </a:r>
            <a:endParaRPr lang="zh-CN" altLang="en-US" dirty="0"/>
          </a:p>
        </p:txBody>
      </p:sp>
      <p:sp>
        <p:nvSpPr>
          <p:cNvPr id="7" name="Rectangle 2"/>
          <p:cNvSpPr txBox="1">
            <a:spLocks noChangeArrowheads="1"/>
          </p:cNvSpPr>
          <p:nvPr/>
        </p:nvSpPr>
        <p:spPr bwMode="auto">
          <a:xfrm>
            <a:off x="285720" y="1428736"/>
            <a:ext cx="8229600" cy="642942"/>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CC0000"/>
                </a:solidFill>
                <a:effectLst/>
                <a:uLnTx/>
                <a:uFillTx/>
                <a:latin typeface="宋体" panose="02010600030101010101" pitchFamily="2" charset="-122"/>
                <a:ea typeface="+mn-ea"/>
                <a:cs typeface="+mn-cs"/>
              </a:rPr>
              <a:t>(5)</a:t>
            </a:r>
            <a:r>
              <a:rPr kumimoji="0" lang="zh-CN" altLang="en-US" sz="3200" b="1" i="0" u="none" strike="noStrike" kern="0" cap="none" spc="0" normalizeH="0" baseline="0" noProof="0">
                <a:ln>
                  <a:noFill/>
                </a:ln>
                <a:solidFill>
                  <a:srgbClr val="CC0000"/>
                </a:solidFill>
                <a:effectLst/>
                <a:uLnTx/>
                <a:uFillTx/>
                <a:latin typeface="宋体" panose="02010600030101010101" pitchFamily="2" charset="-122"/>
                <a:ea typeface="+mn-ea"/>
                <a:cs typeface="+mn-cs"/>
              </a:rPr>
              <a:t>确定属性</a:t>
            </a:r>
            <a:endPar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 calcmode="lin" valueType="num">
                                      <p:cBhvr additive="base">
                                        <p:cTn id="7" dur="500" fill="hold"/>
                                        <p:tgtEl>
                                          <p:spTgt spid="286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23">
                                            <p:txEl>
                                              <p:pRg st="1" end="1"/>
                                            </p:txEl>
                                          </p:spTgt>
                                        </p:tgtEl>
                                        <p:attrNameLst>
                                          <p:attrName>style.visibility</p:attrName>
                                        </p:attrNameLst>
                                      </p:cBhvr>
                                      <p:to>
                                        <p:strVal val="visible"/>
                                      </p:to>
                                    </p:set>
                                    <p:anim calcmode="lin" valueType="num">
                                      <p:cBhvr additive="base">
                                        <p:cTn id="13" dur="500" fill="hold"/>
                                        <p:tgtEl>
                                          <p:spTgt spid="286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23">
                                            <p:txEl>
                                              <p:pRg st="2" end="2"/>
                                            </p:txEl>
                                          </p:spTgt>
                                        </p:tgtEl>
                                        <p:attrNameLst>
                                          <p:attrName>style.visibility</p:attrName>
                                        </p:attrNameLst>
                                      </p:cBhvr>
                                      <p:to>
                                        <p:strVal val="visible"/>
                                      </p:to>
                                    </p:set>
                                    <p:anim calcmode="lin" valueType="num">
                                      <p:cBhvr additive="base">
                                        <p:cTn id="19" dur="500" fill="hold"/>
                                        <p:tgtEl>
                                          <p:spTgt spid="286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23">
                                            <p:txEl>
                                              <p:pRg st="3" end="3"/>
                                            </p:txEl>
                                          </p:spTgt>
                                        </p:tgtEl>
                                        <p:attrNameLst>
                                          <p:attrName>style.visibility</p:attrName>
                                        </p:attrNameLst>
                                      </p:cBhvr>
                                      <p:to>
                                        <p:strVal val="visible"/>
                                      </p:to>
                                    </p:set>
                                    <p:anim calcmode="lin" valueType="num">
                                      <p:cBhvr additive="base">
                                        <p:cTn id="25" dur="500" fill="hold"/>
                                        <p:tgtEl>
                                          <p:spTgt spid="2867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23">
                                            <p:txEl>
                                              <p:pRg st="4" end="4"/>
                                            </p:txEl>
                                          </p:spTgt>
                                        </p:tgtEl>
                                        <p:attrNameLst>
                                          <p:attrName>style.visibility</p:attrName>
                                        </p:attrNameLst>
                                      </p:cBhvr>
                                      <p:to>
                                        <p:strVal val="visible"/>
                                      </p:to>
                                    </p:set>
                                    <p:anim calcmode="lin" valueType="num">
                                      <p:cBhvr additive="base">
                                        <p:cTn id="31" dur="500" fill="hold"/>
                                        <p:tgtEl>
                                          <p:spTgt spid="2867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23">
                                            <p:txEl>
                                              <p:pRg st="5" end="5"/>
                                            </p:txEl>
                                          </p:spTgt>
                                        </p:tgtEl>
                                        <p:attrNameLst>
                                          <p:attrName>style.visibility</p:attrName>
                                        </p:attrNameLst>
                                      </p:cBhvr>
                                      <p:to>
                                        <p:strVal val="visible"/>
                                      </p:to>
                                    </p:set>
                                    <p:anim calcmode="lin" valueType="num">
                                      <p:cBhvr additive="base">
                                        <p:cTn id="37" dur="500" fill="hold"/>
                                        <p:tgtEl>
                                          <p:spTgt spid="2867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23">
                                            <p:txEl>
                                              <p:pRg st="6" end="6"/>
                                            </p:txEl>
                                          </p:spTgt>
                                        </p:tgtEl>
                                        <p:attrNameLst>
                                          <p:attrName>style.visibility</p:attrName>
                                        </p:attrNameLst>
                                      </p:cBhvr>
                                      <p:to>
                                        <p:strVal val="visible"/>
                                      </p:to>
                                    </p:set>
                                    <p:anim calcmode="lin" valueType="num">
                                      <p:cBhvr additive="base">
                                        <p:cTn id="43" dur="500" fill="hold"/>
                                        <p:tgtEl>
                                          <p:spTgt spid="2867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457200" y="2214554"/>
            <a:ext cx="8229600" cy="3911609"/>
          </a:xfrm>
        </p:spPr>
        <p:txBody>
          <a:bodyPr/>
          <a:lstStyle/>
          <a:p>
            <a:pPr>
              <a:lnSpc>
                <a:spcPct val="90000"/>
              </a:lnSpc>
              <a:buNone/>
            </a:pPr>
            <a:r>
              <a:rPr lang="zh-CN" altLang="en-US" sz="2800" b="1" dirty="0">
                <a:solidFill>
                  <a:srgbClr val="3366FF"/>
                </a:solidFill>
                <a:ea typeface="宋体" panose="02010600030101010101" pitchFamily="2" charset="-122"/>
              </a:rPr>
              <a:t>选课系统中</a:t>
            </a:r>
            <a:r>
              <a:rPr lang="zh-CN" altLang="en-US" sz="2800" b="1" dirty="0">
                <a:solidFill>
                  <a:srgbClr val="00B050"/>
                </a:solidFill>
                <a:ea typeface="宋体" panose="02010600030101010101" pitchFamily="2" charset="-122"/>
              </a:rPr>
              <a:t>初步确定</a:t>
            </a:r>
            <a:r>
              <a:rPr lang="zh-CN" altLang="en-US" sz="2800" b="1" dirty="0">
                <a:solidFill>
                  <a:srgbClr val="3366FF"/>
                </a:solidFill>
                <a:ea typeface="宋体" panose="02010600030101010101" pitchFamily="2" charset="-122"/>
              </a:rPr>
              <a:t>的类与对象的属性 </a:t>
            </a:r>
            <a:endParaRPr lang="zh-CN" altLang="en-US" sz="2800" b="1" dirty="0">
              <a:solidFill>
                <a:srgbClr val="3366FF"/>
              </a:solidFill>
              <a:ea typeface="宋体" panose="02010600030101010101" pitchFamily="2" charset="-122"/>
            </a:endParaRPr>
          </a:p>
        </p:txBody>
      </p:sp>
      <p:pic>
        <p:nvPicPr>
          <p:cNvPr id="51204" name="Picture 4"/>
          <p:cNvPicPr>
            <a:picLocks noChangeAspect="1" noChangeArrowheads="1"/>
          </p:cNvPicPr>
          <p:nvPr/>
        </p:nvPicPr>
        <p:blipFill>
          <a:blip r:embed="rId1"/>
          <a:srcRect/>
          <a:stretch>
            <a:fillRect/>
          </a:stretch>
        </p:blipFill>
        <p:spPr bwMode="auto">
          <a:xfrm>
            <a:off x="428596" y="3071810"/>
            <a:ext cx="8151812" cy="22764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eaLnBrk="1" hangingPunct="1"/>
            <a:r>
              <a:rPr lang="en-US" altLang="zh-CN" dirty="0"/>
              <a:t>3.3 </a:t>
            </a:r>
            <a:r>
              <a:rPr lang="zh-CN" altLang="en-US" dirty="0"/>
              <a:t>建立对象模型</a:t>
            </a:r>
            <a:endParaRPr lang="zh-CN" altLang="en-US" dirty="0"/>
          </a:p>
        </p:txBody>
      </p:sp>
      <p:sp>
        <p:nvSpPr>
          <p:cNvPr id="8" name="Rectangle 2"/>
          <p:cNvSpPr txBox="1">
            <a:spLocks noChangeArrowheads="1"/>
          </p:cNvSpPr>
          <p:nvPr/>
        </p:nvSpPr>
        <p:spPr bwMode="auto">
          <a:xfrm>
            <a:off x="285720" y="1428736"/>
            <a:ext cx="8229600" cy="642942"/>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CC0000"/>
                </a:solidFill>
                <a:effectLst/>
                <a:uLnTx/>
                <a:uFillTx/>
                <a:latin typeface="宋体" panose="02010600030101010101" pitchFamily="2" charset="-122"/>
                <a:ea typeface="+mn-ea"/>
                <a:cs typeface="+mn-cs"/>
              </a:rPr>
              <a:t>(5)</a:t>
            </a:r>
            <a:r>
              <a:rPr kumimoji="0" lang="zh-CN" altLang="en-US" sz="3200" b="1" i="0" u="none" strike="noStrike" kern="0" cap="none" spc="0" normalizeH="0" baseline="0" noProof="0">
                <a:ln>
                  <a:noFill/>
                </a:ln>
                <a:solidFill>
                  <a:srgbClr val="CC0000"/>
                </a:solidFill>
                <a:effectLst/>
                <a:uLnTx/>
                <a:uFillTx/>
                <a:latin typeface="宋体" panose="02010600030101010101" pitchFamily="2" charset="-122"/>
                <a:ea typeface="+mn-ea"/>
                <a:cs typeface="+mn-cs"/>
              </a:rPr>
              <a:t>确定属性</a:t>
            </a:r>
            <a:endPar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2844" y="1357298"/>
            <a:ext cx="8229600" cy="785818"/>
          </a:xfrm>
        </p:spPr>
        <p:txBody>
          <a:bodyPr/>
          <a:lstStyle/>
          <a:p>
            <a:pPr algn="l"/>
            <a:r>
              <a:rPr lang="en-US" altLang="zh-CN" sz="3200" dirty="0">
                <a:solidFill>
                  <a:srgbClr val="CC0000"/>
                </a:solidFill>
                <a:latin typeface="宋体" panose="02010600030101010101" pitchFamily="2" charset="-122"/>
                <a:ea typeface="+mn-ea"/>
                <a:cs typeface="+mn-cs"/>
              </a:rPr>
              <a:t>(6)</a:t>
            </a:r>
            <a:r>
              <a:rPr lang="zh-CN" altLang="en-US" sz="3200" dirty="0">
                <a:solidFill>
                  <a:srgbClr val="CC0000"/>
                </a:solidFill>
                <a:latin typeface="宋体" panose="02010600030101010101" pitchFamily="2" charset="-122"/>
                <a:ea typeface="+mn-ea"/>
                <a:cs typeface="+mn-cs"/>
              </a:rPr>
              <a:t>确定服务</a:t>
            </a:r>
            <a:endParaRPr lang="zh-CN" altLang="en-US" sz="3200" dirty="0">
              <a:solidFill>
                <a:srgbClr val="CC0000"/>
              </a:solidFill>
              <a:latin typeface="宋体" panose="02010600030101010101" pitchFamily="2" charset="-122"/>
              <a:ea typeface="+mn-ea"/>
              <a:cs typeface="+mn-cs"/>
            </a:endParaRPr>
          </a:p>
        </p:txBody>
      </p:sp>
      <p:sp>
        <p:nvSpPr>
          <p:cNvPr id="288771" name="Rectangle 3"/>
          <p:cNvSpPr>
            <a:spLocks noGrp="1" noChangeArrowheads="1"/>
          </p:cNvSpPr>
          <p:nvPr>
            <p:ph type="body" idx="1"/>
          </p:nvPr>
        </p:nvSpPr>
        <p:spPr>
          <a:xfrm>
            <a:off x="428596" y="2143116"/>
            <a:ext cx="8229600" cy="4525963"/>
          </a:xfrm>
        </p:spPr>
        <p:txBody>
          <a:bodyPr/>
          <a:lstStyle/>
          <a:p>
            <a:pPr eaLnBrk="1" hangingPunct="1">
              <a:lnSpc>
                <a:spcPct val="90000"/>
              </a:lnSpc>
              <a:spcAft>
                <a:spcPts val="1200"/>
              </a:spcAft>
              <a:buNone/>
            </a:pPr>
            <a:r>
              <a:rPr lang="zh-CN" altLang="en-US" sz="2400" dirty="0">
                <a:latin typeface="宋体" panose="02010600030101010101" pitchFamily="2" charset="-122"/>
                <a:ea typeface="宋体" panose="02010600030101010101" pitchFamily="2" charset="-122"/>
              </a:rPr>
              <a:t>在标识每个对象中必须封装的服务时要注意以下两种服务：</a:t>
            </a:r>
            <a:endParaRPr lang="zh-CN" altLang="en-US" sz="2400" dirty="0">
              <a:latin typeface="宋体" panose="02010600030101010101" pitchFamily="2" charset="-122"/>
              <a:ea typeface="宋体" panose="02010600030101010101" pitchFamily="2" charset="-122"/>
            </a:endParaRPr>
          </a:p>
          <a:p>
            <a:pPr eaLnBrk="1" hangingPunct="1">
              <a:lnSpc>
                <a:spcPct val="90000"/>
              </a:lnSpc>
              <a:spcAft>
                <a:spcPts val="1200"/>
              </a:spcAft>
              <a:buFontTx/>
              <a:buNone/>
            </a:pPr>
            <a:r>
              <a:rPr lang="en-US" altLang="zh-CN" sz="2400" dirty="0">
                <a:latin typeface="宋体" panose="02010600030101010101" pitchFamily="2" charset="-122"/>
                <a:ea typeface="宋体" panose="02010600030101010101" pitchFamily="2" charset="-122"/>
              </a:rPr>
              <a:t>(1) </a:t>
            </a:r>
            <a:r>
              <a:rPr lang="zh-CN" altLang="en-US" sz="2400" b="1" dirty="0">
                <a:solidFill>
                  <a:srgbClr val="3366FF"/>
                </a:solidFill>
                <a:latin typeface="宋体" panose="02010600030101010101" pitchFamily="2" charset="-122"/>
                <a:ea typeface="宋体" panose="02010600030101010101" pitchFamily="2" charset="-122"/>
              </a:rPr>
              <a:t>简单的服务</a:t>
            </a:r>
            <a:r>
              <a:rPr lang="zh-CN" altLang="en-US" sz="2400" dirty="0">
                <a:latin typeface="宋体" panose="02010600030101010101" pitchFamily="2" charset="-122"/>
                <a:ea typeface="宋体" panose="02010600030101010101" pitchFamily="2" charset="-122"/>
              </a:rPr>
              <a:t>。即每一个对象都应具备的服务，这些服务包括：</a:t>
            </a:r>
            <a:r>
              <a:rPr lang="zh-CN" altLang="en-US" sz="2400" dirty="0">
                <a:solidFill>
                  <a:srgbClr val="00B050"/>
                </a:solidFill>
                <a:latin typeface="宋体" panose="02010600030101010101" pitchFamily="2" charset="-122"/>
                <a:ea typeface="宋体" panose="02010600030101010101" pitchFamily="2" charset="-122"/>
              </a:rPr>
              <a:t>建立和初始化一个新对象，建立或切断对象之间的关联，存取对象的属性值，释放或删除一个对象。这些服务在分析时是隐含的，在图中不标出，但实现类和对象时有定义。</a:t>
            </a:r>
            <a:endParaRPr lang="zh-CN" altLang="en-US" sz="2400" dirty="0">
              <a:solidFill>
                <a:srgbClr val="00B050"/>
              </a:solidFill>
              <a:latin typeface="宋体" panose="02010600030101010101" pitchFamily="2" charset="-122"/>
              <a:ea typeface="宋体" panose="02010600030101010101" pitchFamily="2" charset="-122"/>
            </a:endParaRPr>
          </a:p>
          <a:p>
            <a:pPr eaLnBrk="1" hangingPunct="1">
              <a:lnSpc>
                <a:spcPct val="90000"/>
              </a:lnSpc>
              <a:spcAft>
                <a:spcPts val="1200"/>
              </a:spcAft>
              <a:buFontTx/>
              <a:buNone/>
            </a:pPr>
            <a:r>
              <a:rPr lang="en-US" altLang="zh-CN" sz="2400" dirty="0">
                <a:latin typeface="宋体" panose="02010600030101010101" pitchFamily="2" charset="-122"/>
                <a:ea typeface="宋体" panose="02010600030101010101" pitchFamily="2" charset="-122"/>
              </a:rPr>
              <a:t>(2) </a:t>
            </a:r>
            <a:r>
              <a:rPr lang="zh-CN" altLang="en-US" sz="2400" b="1" dirty="0">
                <a:solidFill>
                  <a:srgbClr val="3366FF"/>
                </a:solidFill>
                <a:latin typeface="宋体" panose="02010600030101010101" pitchFamily="2" charset="-122"/>
                <a:ea typeface="宋体" panose="02010600030101010101" pitchFamily="2" charset="-122"/>
              </a:rPr>
              <a:t>复杂的服务</a:t>
            </a:r>
            <a:r>
              <a:rPr lang="zh-CN" altLang="en-US" sz="2400" dirty="0">
                <a:latin typeface="宋体" panose="02010600030101010101" pitchFamily="2" charset="-122"/>
                <a:ea typeface="宋体" panose="02010600030101010101" pitchFamily="2" charset="-122"/>
              </a:rPr>
              <a:t>。它分为两种：</a:t>
            </a:r>
            <a:endParaRPr lang="zh-CN" altLang="en-US" sz="2400" dirty="0">
              <a:latin typeface="宋体" panose="02010600030101010101" pitchFamily="2" charset="-122"/>
              <a:ea typeface="宋体" panose="02010600030101010101" pitchFamily="2" charset="-122"/>
            </a:endParaRPr>
          </a:p>
          <a:p>
            <a:pPr marL="711200" eaLnBrk="1" hangingPunct="1">
              <a:lnSpc>
                <a:spcPct val="90000"/>
              </a:lnSpc>
              <a:spcAft>
                <a:spcPts val="1200"/>
              </a:spcAft>
              <a:buClr>
                <a:schemeClr val="accent2"/>
              </a:buClr>
              <a:buSzPct val="75000"/>
              <a:buFont typeface="Wingdings" panose="05000000000000000000" pitchFamily="2" charset="2"/>
              <a:buChar char="Ø"/>
            </a:pPr>
            <a:r>
              <a:rPr lang="zh-CN" altLang="en-US" sz="2400" b="1" dirty="0">
                <a:solidFill>
                  <a:schemeClr val="accent2"/>
                </a:solidFill>
                <a:latin typeface="宋体" panose="02010600030101010101" pitchFamily="2" charset="-122"/>
                <a:ea typeface="宋体" panose="02010600030101010101" pitchFamily="2" charset="-122"/>
              </a:rPr>
              <a:t>计算服务</a:t>
            </a:r>
            <a:r>
              <a:rPr lang="zh-CN" altLang="en-US" sz="2400" dirty="0">
                <a:latin typeface="宋体" panose="02010600030101010101" pitchFamily="2" charset="-122"/>
                <a:ea typeface="宋体" panose="02010600030101010101" pitchFamily="2" charset="-122"/>
              </a:rPr>
              <a:t>：利用对象的属性值计算，以实现某种功能；</a:t>
            </a:r>
            <a:endParaRPr lang="zh-CN" altLang="en-US" sz="2400" dirty="0">
              <a:latin typeface="宋体" panose="02010600030101010101" pitchFamily="2" charset="-122"/>
              <a:ea typeface="宋体" panose="02010600030101010101" pitchFamily="2" charset="-122"/>
            </a:endParaRPr>
          </a:p>
          <a:p>
            <a:pPr marL="808355" indent="-357505" eaLnBrk="1" hangingPunct="1">
              <a:lnSpc>
                <a:spcPct val="90000"/>
              </a:lnSpc>
              <a:spcAft>
                <a:spcPts val="1200"/>
              </a:spcAft>
              <a:buClr>
                <a:schemeClr val="accent2"/>
              </a:buClr>
              <a:buSzPct val="75000"/>
              <a:buFont typeface="Wingdings" panose="05000000000000000000" pitchFamily="2" charset="2"/>
              <a:buChar char="Ø"/>
            </a:pPr>
            <a:r>
              <a:rPr lang="zh-CN" altLang="en-US" sz="2400" b="1" dirty="0">
                <a:solidFill>
                  <a:schemeClr val="accent2"/>
                </a:solidFill>
                <a:latin typeface="宋体" panose="02010600030101010101" pitchFamily="2" charset="-122"/>
                <a:ea typeface="宋体" panose="02010600030101010101" pitchFamily="2" charset="-122"/>
              </a:rPr>
              <a:t>监控服务</a:t>
            </a:r>
            <a:r>
              <a:rPr lang="zh-CN" altLang="en-US"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处理对外部系统的输入∕输出，外部设备的控制和数据的存取。</a:t>
            </a:r>
            <a:endParaRPr lang="zh-CN" altLang="en-US" sz="2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3.3 </a:t>
            </a:r>
            <a:r>
              <a:rPr kumimoji="0" lang="zh-CN" altLang="en-US" sz="4400" b="1" i="0" u="none" strike="noStrike" kern="0" cap="none" spc="0" normalizeH="0" baseline="0" noProof="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8771">
                                            <p:txEl>
                                              <p:pRg st="1" end="1"/>
                                            </p:txEl>
                                          </p:spTgt>
                                        </p:tgtEl>
                                        <p:attrNameLst>
                                          <p:attrName>style.visibility</p:attrName>
                                        </p:attrNameLst>
                                      </p:cBhvr>
                                      <p:to>
                                        <p:strVal val="visible"/>
                                      </p:to>
                                    </p:set>
                                    <p:anim calcmode="lin" valueType="num">
                                      <p:cBhvr additive="base">
                                        <p:cTn id="7" dur="500" fill="hold"/>
                                        <p:tgtEl>
                                          <p:spTgt spid="288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8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8771">
                                            <p:txEl>
                                              <p:pRg st="2" end="2"/>
                                            </p:txEl>
                                          </p:spTgt>
                                        </p:tgtEl>
                                        <p:attrNameLst>
                                          <p:attrName>style.visibility</p:attrName>
                                        </p:attrNameLst>
                                      </p:cBhvr>
                                      <p:to>
                                        <p:strVal val="visible"/>
                                      </p:to>
                                    </p:set>
                                    <p:anim calcmode="lin" valueType="num">
                                      <p:cBhvr additive="base">
                                        <p:cTn id="13" dur="500" fill="hold"/>
                                        <p:tgtEl>
                                          <p:spTgt spid="288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87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8771">
                                            <p:txEl>
                                              <p:pRg st="3" end="3"/>
                                            </p:txEl>
                                          </p:spTgt>
                                        </p:tgtEl>
                                        <p:attrNameLst>
                                          <p:attrName>style.visibility</p:attrName>
                                        </p:attrNameLst>
                                      </p:cBhvr>
                                      <p:to>
                                        <p:strVal val="visible"/>
                                      </p:to>
                                    </p:set>
                                    <p:anim calcmode="lin" valueType="num">
                                      <p:cBhvr additive="base">
                                        <p:cTn id="17" dur="500" fill="hold"/>
                                        <p:tgtEl>
                                          <p:spTgt spid="2887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87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8771">
                                            <p:txEl>
                                              <p:pRg st="4" end="4"/>
                                            </p:txEl>
                                          </p:spTgt>
                                        </p:tgtEl>
                                        <p:attrNameLst>
                                          <p:attrName>style.visibility</p:attrName>
                                        </p:attrNameLst>
                                      </p:cBhvr>
                                      <p:to>
                                        <p:strVal val="visible"/>
                                      </p:to>
                                    </p:set>
                                    <p:anim calcmode="lin" valueType="num">
                                      <p:cBhvr additive="base">
                                        <p:cTn id="21" dur="500" fill="hold"/>
                                        <p:tgtEl>
                                          <p:spTgt spid="2887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87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357158" y="2143116"/>
            <a:ext cx="8229600" cy="4525963"/>
          </a:xfrm>
        </p:spPr>
        <p:txBody>
          <a:bodyPr/>
          <a:lstStyle/>
          <a:p>
            <a:pPr eaLnBrk="1" hangingPunct="1"/>
            <a:r>
              <a:rPr lang="zh-CN" altLang="en-US" sz="2800" dirty="0">
                <a:solidFill>
                  <a:schemeClr val="accent2"/>
                </a:solidFill>
                <a:ea typeface="宋体" panose="02010600030101010101" pitchFamily="2" charset="-122"/>
              </a:rPr>
              <a:t>选课系统中类与对象的服务</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53252" name="Picture 4"/>
          <p:cNvPicPr>
            <a:picLocks noChangeAspect="1" noChangeArrowheads="1"/>
          </p:cNvPicPr>
          <p:nvPr/>
        </p:nvPicPr>
        <p:blipFill>
          <a:blip r:embed="rId1"/>
          <a:srcRect/>
          <a:stretch>
            <a:fillRect/>
          </a:stretch>
        </p:blipFill>
        <p:spPr bwMode="auto">
          <a:xfrm>
            <a:off x="571472" y="3214686"/>
            <a:ext cx="8123238" cy="22288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eaLnBrk="1" hangingPunct="1"/>
            <a:r>
              <a:rPr lang="en-US" altLang="zh-CN" dirty="0"/>
              <a:t>3.3 </a:t>
            </a:r>
            <a:r>
              <a:rPr lang="zh-CN" altLang="en-US" dirty="0"/>
              <a:t>建立对象模型</a:t>
            </a:r>
            <a:endParaRPr lang="zh-CN" altLang="en-US" dirty="0"/>
          </a:p>
        </p:txBody>
      </p:sp>
      <p:sp>
        <p:nvSpPr>
          <p:cNvPr id="8" name="Rectangle 2"/>
          <p:cNvSpPr txBox="1">
            <a:spLocks noChangeArrowheads="1"/>
          </p:cNvSpPr>
          <p:nvPr/>
        </p:nvSpPr>
        <p:spPr bwMode="auto">
          <a:xfrm>
            <a:off x="285720" y="1428736"/>
            <a:ext cx="8229600" cy="78581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CC0000"/>
                </a:solidFill>
                <a:effectLst/>
                <a:uLnTx/>
                <a:uFillTx/>
                <a:latin typeface="宋体" panose="02010600030101010101" pitchFamily="2" charset="-122"/>
                <a:ea typeface="+mn-ea"/>
                <a:cs typeface="+mn-cs"/>
              </a:rPr>
              <a:t>(6)</a:t>
            </a:r>
            <a:r>
              <a:rPr kumimoji="0" lang="zh-CN" altLang="en-US" sz="3200" b="1" i="0" u="none" strike="noStrike" kern="0" cap="none" spc="0" normalizeH="0" baseline="0" noProof="0">
                <a:ln>
                  <a:noFill/>
                </a:ln>
                <a:solidFill>
                  <a:srgbClr val="CC0000"/>
                </a:solidFill>
                <a:effectLst/>
                <a:uLnTx/>
                <a:uFillTx/>
                <a:latin typeface="宋体" panose="02010600030101010101" pitchFamily="2" charset="-122"/>
                <a:ea typeface="+mn-ea"/>
                <a:cs typeface="+mn-cs"/>
              </a:rPr>
              <a:t>确定服务</a:t>
            </a:r>
            <a:endParaRPr kumimoji="0" lang="zh-CN" altLang="en-US" sz="3200" b="1" i="0" u="none" strike="noStrike" kern="0" cap="none" spc="0" normalizeH="0" baseline="0" noProof="0" dirty="0">
              <a:ln>
                <a:noFill/>
              </a:ln>
              <a:solidFill>
                <a:srgbClr val="CC0000"/>
              </a:solidFill>
              <a:effectLst/>
              <a:uLnTx/>
              <a:uFillTx/>
              <a:latin typeface="宋体" panose="02010600030101010101" pitchFamily="2" charset="-122"/>
              <a:ea typeface="+mn-ea"/>
              <a:cs typeface="+mn-cs"/>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785794"/>
            <a:ext cx="8229600" cy="568344"/>
          </a:xfrm>
        </p:spPr>
        <p:txBody>
          <a:bodyPr/>
          <a:lstStyle/>
          <a:p>
            <a:pPr algn="l" eaLnBrk="1" hangingPunct="1"/>
            <a:r>
              <a:rPr lang="zh-CN" altLang="en-US" sz="3600" dirty="0">
                <a:solidFill>
                  <a:srgbClr val="FFFF00"/>
                </a:solidFill>
              </a:rPr>
              <a:t>使用</a:t>
            </a:r>
            <a:r>
              <a:rPr lang="en-US" altLang="zh-CN" sz="3600" dirty="0">
                <a:solidFill>
                  <a:srgbClr val="FFFF00"/>
                </a:solidFill>
              </a:rPr>
              <a:t>Rose</a:t>
            </a:r>
            <a:r>
              <a:rPr lang="zh-CN" altLang="en-US" sz="3600" dirty="0">
                <a:solidFill>
                  <a:srgbClr val="FFFF00"/>
                </a:solidFill>
              </a:rPr>
              <a:t>建立类图</a:t>
            </a:r>
            <a:endParaRPr lang="zh-CN" altLang="en-US" sz="3600" dirty="0">
              <a:solidFill>
                <a:srgbClr val="FFFF00"/>
              </a:solidFill>
            </a:endParaRPr>
          </a:p>
        </p:txBody>
      </p:sp>
      <p:sp>
        <p:nvSpPr>
          <p:cNvPr id="290819" name="Rectangle 3"/>
          <p:cNvSpPr>
            <a:spLocks noGrp="1" noChangeArrowheads="1"/>
          </p:cNvSpPr>
          <p:nvPr>
            <p:ph type="body" idx="1"/>
          </p:nvPr>
        </p:nvSpPr>
        <p:spPr>
          <a:xfrm>
            <a:off x="428596" y="1714488"/>
            <a:ext cx="8229600" cy="4089413"/>
          </a:xfrm>
        </p:spPr>
        <p:txBody>
          <a:bodyPr/>
          <a:lstStyle/>
          <a:p>
            <a:pPr marL="514350" indent="-514350" eaLnBrk="1" hangingPunct="1">
              <a:lnSpc>
                <a:spcPct val="90000"/>
              </a:lnSpc>
              <a:buNone/>
            </a:pPr>
            <a:r>
              <a:rPr lang="en-US" altLang="zh-CN" sz="2800" b="1" dirty="0">
                <a:solidFill>
                  <a:srgbClr val="C00000"/>
                </a:solidFill>
                <a:ea typeface="宋体" panose="02010600030101010101" pitchFamily="2" charset="-122"/>
              </a:rPr>
              <a:t>(7) </a:t>
            </a:r>
            <a:r>
              <a:rPr lang="zh-CN" altLang="en-US" sz="2800" b="1" dirty="0">
                <a:solidFill>
                  <a:srgbClr val="C00000"/>
                </a:solidFill>
                <a:ea typeface="宋体" panose="02010600030101010101" pitchFamily="2" charset="-122"/>
              </a:rPr>
              <a:t> 建立类图（识别类的构造类型）</a:t>
            </a:r>
            <a:endParaRPr lang="zh-CN" altLang="en-US" sz="2800" b="1" dirty="0">
              <a:solidFill>
                <a:srgbClr val="C00000"/>
              </a:solidFill>
              <a:ea typeface="宋体" panose="02010600030101010101" pitchFamily="2" charset="-122"/>
            </a:endParaRPr>
          </a:p>
          <a:p>
            <a:pPr eaLnBrk="1" hangingPunct="1">
              <a:lnSpc>
                <a:spcPct val="90000"/>
              </a:lnSpc>
              <a:buFontTx/>
              <a:buNone/>
            </a:pPr>
            <a:r>
              <a:rPr lang="zh-CN" altLang="en-US" sz="2400" dirty="0">
                <a:latin typeface="楷体_GB2312" pitchFamily="49" charset="-122"/>
                <a:ea typeface="楷体_GB2312" pitchFamily="49" charset="-122"/>
              </a:rPr>
              <a:t>  </a:t>
            </a:r>
            <a:endParaRPr lang="en-US" altLang="zh-CN" sz="2400" dirty="0">
              <a:latin typeface="楷体_GB2312" pitchFamily="49" charset="-122"/>
              <a:ea typeface="楷体_GB2312" pitchFamily="49" charset="-122"/>
            </a:endParaRPr>
          </a:p>
          <a:p>
            <a:pPr eaLnBrk="1" hangingPunct="1">
              <a:lnSpc>
                <a:spcPct val="90000"/>
              </a:lnSpc>
              <a:buFontTx/>
              <a:buNone/>
            </a:pPr>
            <a:r>
              <a:rPr lang="zh-CN" altLang="en-US" sz="2400" dirty="0">
                <a:latin typeface="楷体_GB2312" pitchFamily="49" charset="-122"/>
                <a:ea typeface="楷体_GB2312" pitchFamily="49" charset="-122"/>
              </a:rPr>
              <a:t>  类也有构造型，每个类最少有一种构造型。一些常用的构造型是：</a:t>
            </a:r>
            <a:r>
              <a:rPr lang="zh-CN" altLang="en-US" sz="2400" dirty="0">
                <a:solidFill>
                  <a:srgbClr val="CC0000"/>
                </a:solidFill>
                <a:latin typeface="楷体_GB2312" pitchFamily="49" charset="-122"/>
                <a:ea typeface="楷体_GB2312" pitchFamily="49" charset="-122"/>
              </a:rPr>
              <a:t>实体类</a:t>
            </a:r>
            <a:r>
              <a:rPr lang="zh-CN" altLang="en-US" sz="2400" dirty="0">
                <a:latin typeface="楷体_GB2312" pitchFamily="49" charset="-122"/>
                <a:ea typeface="楷体_GB2312" pitchFamily="49" charset="-122"/>
              </a:rPr>
              <a:t>、</a:t>
            </a:r>
            <a:r>
              <a:rPr lang="zh-CN" altLang="en-US" sz="2400" dirty="0">
                <a:solidFill>
                  <a:srgbClr val="CC0000"/>
                </a:solidFill>
                <a:latin typeface="楷体_GB2312" pitchFamily="49" charset="-122"/>
                <a:ea typeface="楷体_GB2312" pitchFamily="49" charset="-122"/>
              </a:rPr>
              <a:t>边界类</a:t>
            </a:r>
            <a:r>
              <a:rPr lang="zh-CN" altLang="en-US" sz="2400" dirty="0">
                <a:latin typeface="楷体_GB2312" pitchFamily="49" charset="-122"/>
                <a:ea typeface="楷体_GB2312" pitchFamily="49" charset="-122"/>
              </a:rPr>
              <a:t>、</a:t>
            </a:r>
            <a:r>
              <a:rPr lang="zh-CN" altLang="en-US" sz="2400" dirty="0">
                <a:solidFill>
                  <a:srgbClr val="CC0000"/>
                </a:solidFill>
                <a:latin typeface="楷体_GB2312" pitchFamily="49" charset="-122"/>
                <a:ea typeface="楷体_GB2312" pitchFamily="49" charset="-122"/>
              </a:rPr>
              <a:t>控制类</a:t>
            </a:r>
            <a:r>
              <a:rPr lang="zh-CN" altLang="en-US" sz="2400" dirty="0">
                <a:latin typeface="楷体_GB2312" pitchFamily="49" charset="-122"/>
                <a:ea typeface="楷体_GB2312" pitchFamily="49" charset="-122"/>
              </a:rPr>
              <a:t>、</a:t>
            </a:r>
            <a:r>
              <a:rPr lang="zh-CN" altLang="en-US" sz="2400" dirty="0">
                <a:solidFill>
                  <a:srgbClr val="CC0000"/>
                </a:solidFill>
                <a:latin typeface="楷体_GB2312" pitchFamily="49" charset="-122"/>
                <a:ea typeface="楷体_GB2312" pitchFamily="49" charset="-122"/>
              </a:rPr>
              <a:t>例外类</a:t>
            </a:r>
            <a:r>
              <a:rPr lang="zh-CN" altLang="en-US" sz="2400" dirty="0">
                <a:latin typeface="楷体_GB2312" pitchFamily="49" charset="-122"/>
                <a:ea typeface="楷体_GB2312" pitchFamily="49" charset="-122"/>
              </a:rPr>
              <a:t>等。</a:t>
            </a:r>
            <a:endParaRPr lang="zh-CN" altLang="en-US" sz="2400" dirty="0">
              <a:latin typeface="楷体_GB2312" pitchFamily="49" charset="-122"/>
              <a:ea typeface="楷体_GB2312" pitchFamily="49" charset="-122"/>
            </a:endParaRPr>
          </a:p>
          <a:p>
            <a:pPr eaLnBrk="1" hangingPunct="1">
              <a:lnSpc>
                <a:spcPct val="150000"/>
              </a:lnSpc>
              <a:buFontTx/>
              <a:buNone/>
            </a:pPr>
            <a:r>
              <a:rPr lang="zh-CN" altLang="en-US" sz="2400" dirty="0">
                <a:latin typeface="楷体_GB2312" pitchFamily="49" charset="-122"/>
                <a:ea typeface="楷体_GB2312" pitchFamily="49" charset="-122"/>
              </a:rPr>
              <a:t>  显然，</a:t>
            </a:r>
            <a:r>
              <a:rPr lang="en-US" altLang="zh-CN" sz="2400" dirty="0">
                <a:latin typeface="楷体_GB2312" pitchFamily="49" charset="-122"/>
                <a:ea typeface="楷体_GB2312" pitchFamily="49" charset="-122"/>
              </a:rPr>
              <a:t>Student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Teacher</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Course</a:t>
            </a:r>
            <a:r>
              <a:rPr lang="zh-CN" altLang="en-US" sz="2400" dirty="0">
                <a:latin typeface="楷体_GB2312" pitchFamily="49" charset="-122"/>
                <a:ea typeface="楷体_GB2312" pitchFamily="49" charset="-122"/>
              </a:rPr>
              <a:t>类应属于实体类。边界类可能包括</a:t>
            </a:r>
            <a:r>
              <a:rPr lang="en-US" altLang="zh-CN" sz="2400" dirty="0" err="1">
                <a:latin typeface="楷体_GB2312" pitchFamily="49" charset="-122"/>
                <a:ea typeface="楷体_GB2312" pitchFamily="49" charset="-122"/>
              </a:rPr>
              <a:t>RegisterForm</a:t>
            </a:r>
            <a:r>
              <a:rPr lang="zh-CN" altLang="en-US" sz="2400" dirty="0">
                <a:latin typeface="楷体_GB2312" pitchFamily="49" charset="-122"/>
                <a:ea typeface="楷体_GB2312" pitchFamily="49" charset="-122"/>
              </a:rPr>
              <a:t>（登记表格）、</a:t>
            </a:r>
            <a:r>
              <a:rPr lang="en-US" altLang="zh-CN" sz="2400" dirty="0" err="1">
                <a:latin typeface="楷体_GB2312" pitchFamily="49" charset="-122"/>
                <a:ea typeface="楷体_GB2312" pitchFamily="49" charset="-122"/>
              </a:rPr>
              <a:t>CourseSchedule</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课程表</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等。</a:t>
            </a:r>
            <a:endParaRPr lang="zh-CN" altLang="en-US" sz="2400" dirty="0">
              <a:latin typeface="楷体_GB2312" pitchFamily="49" charset="-122"/>
              <a:ea typeface="楷体_GB2312" pitchFamily="49" charset="-122"/>
            </a:endParaRPr>
          </a:p>
          <a:p>
            <a:pPr eaLnBrk="1" hangingPunct="1">
              <a:lnSpc>
                <a:spcPct val="90000"/>
              </a:lnSpc>
              <a:buFontTx/>
              <a:buNone/>
            </a:pPr>
            <a:endParaRPr lang="en-US" altLang="zh-CN"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71414"/>
            <a:ext cx="8229600" cy="860408"/>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0819">
                                            <p:txEl>
                                              <p:pRg st="3" end="3"/>
                                            </p:txEl>
                                          </p:spTgt>
                                        </p:tgtEl>
                                        <p:attrNameLst>
                                          <p:attrName>style.visibility</p:attrName>
                                        </p:attrNameLst>
                                      </p:cBhvr>
                                      <p:to>
                                        <p:strVal val="visible"/>
                                      </p:to>
                                    </p:set>
                                    <p:anim calcmode="lin" valueType="num">
                                      <p:cBhvr additive="base">
                                        <p:cTn id="7" dur="500" fill="hold"/>
                                        <p:tgtEl>
                                          <p:spTgt spid="2908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08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357158" y="2214554"/>
            <a:ext cx="3571900" cy="4525963"/>
          </a:xfrm>
        </p:spPr>
        <p:txBody>
          <a:bodyPr/>
          <a:lstStyle/>
          <a:p>
            <a:pPr marL="0" indent="450850" eaLnBrk="1" hangingPunct="1">
              <a:lnSpc>
                <a:spcPts val="3600"/>
              </a:lnSpc>
              <a:buFontTx/>
              <a:buNone/>
            </a:pPr>
            <a:r>
              <a:rPr lang="zh-CN" altLang="en-US" sz="2400" dirty="0">
                <a:latin typeface="楷体_GB2312" pitchFamily="49" charset="-122"/>
                <a:ea typeface="楷体_GB2312" pitchFamily="49" charset="-122"/>
              </a:rPr>
              <a:t>如果规定一名教师每学期</a:t>
            </a:r>
            <a:r>
              <a:rPr lang="zh-CN" altLang="en-US" sz="2400" b="1" dirty="0">
                <a:solidFill>
                  <a:srgbClr val="3366FF"/>
                </a:solidFill>
                <a:latin typeface="楷体_GB2312" pitchFamily="49" charset="-122"/>
                <a:ea typeface="楷体_GB2312" pitchFamily="49" charset="-122"/>
              </a:rPr>
              <a:t>最多承担</a:t>
            </a:r>
            <a:r>
              <a:rPr lang="en-US" altLang="zh-CN" sz="2400" b="1" dirty="0">
                <a:solidFill>
                  <a:srgbClr val="3366FF"/>
                </a:solidFill>
                <a:latin typeface="楷体_GB2312" pitchFamily="49" charset="-122"/>
                <a:ea typeface="楷体_GB2312" pitchFamily="49" charset="-122"/>
              </a:rPr>
              <a:t>4</a:t>
            </a:r>
            <a:r>
              <a:rPr lang="zh-CN" altLang="en-US" sz="2400" b="1" dirty="0">
                <a:solidFill>
                  <a:srgbClr val="3366FF"/>
                </a:solidFill>
                <a:latin typeface="楷体_GB2312" pitchFamily="49" charset="-122"/>
                <a:ea typeface="楷体_GB2312" pitchFamily="49" charset="-122"/>
              </a:rPr>
              <a:t>个教学任务</a:t>
            </a:r>
            <a:r>
              <a:rPr lang="zh-CN" altLang="en-US" sz="2400" dirty="0">
                <a:latin typeface="楷体_GB2312" pitchFamily="49" charset="-122"/>
                <a:ea typeface="楷体_GB2312" pitchFamily="49" charset="-122"/>
              </a:rPr>
              <a:t>，特殊情况下可以不承担教学任务；</a:t>
            </a:r>
            <a:r>
              <a:rPr lang="zh-CN" altLang="en-US" sz="2400" b="1" dirty="0">
                <a:solidFill>
                  <a:srgbClr val="3366FF"/>
                </a:solidFill>
                <a:latin typeface="楷体_GB2312" pitchFamily="49" charset="-122"/>
                <a:ea typeface="楷体_GB2312" pitchFamily="49" charset="-122"/>
              </a:rPr>
              <a:t>少于</a:t>
            </a:r>
            <a:r>
              <a:rPr lang="en-US" altLang="zh-CN" sz="2400" b="1" dirty="0">
                <a:solidFill>
                  <a:srgbClr val="3366FF"/>
                </a:solidFill>
                <a:latin typeface="楷体_GB2312" pitchFamily="49" charset="-122"/>
                <a:ea typeface="楷体_GB2312" pitchFamily="49" charset="-122"/>
              </a:rPr>
              <a:t>15</a:t>
            </a:r>
            <a:r>
              <a:rPr lang="zh-CN" altLang="en-US" sz="2400" b="1" dirty="0">
                <a:solidFill>
                  <a:srgbClr val="3366FF"/>
                </a:solidFill>
                <a:latin typeface="楷体_GB2312" pitchFamily="49" charset="-122"/>
                <a:ea typeface="楷体_GB2312" pitchFamily="49" charset="-122"/>
              </a:rPr>
              <a:t>人不开课，</a:t>
            </a:r>
            <a:r>
              <a:rPr lang="zh-CN" altLang="en-US" sz="2400" dirty="0">
                <a:latin typeface="楷体_GB2312" pitchFamily="49" charset="-122"/>
                <a:ea typeface="楷体_GB2312" pitchFamily="49" charset="-122"/>
              </a:rPr>
              <a:t>每名</a:t>
            </a:r>
            <a:r>
              <a:rPr lang="zh-CN" altLang="en-US" sz="2400" b="1" dirty="0">
                <a:solidFill>
                  <a:srgbClr val="3366FF"/>
                </a:solidFill>
                <a:latin typeface="楷体_GB2312" pitchFamily="49" charset="-122"/>
                <a:ea typeface="楷体_GB2312" pitchFamily="49" charset="-122"/>
              </a:rPr>
              <a:t>学生每学期选课不超过</a:t>
            </a:r>
            <a:r>
              <a:rPr lang="en-US" altLang="zh-CN" sz="2400" b="1" dirty="0">
                <a:solidFill>
                  <a:srgbClr val="3366FF"/>
                </a:solidFill>
                <a:latin typeface="楷体_GB2312" pitchFamily="49" charset="-122"/>
                <a:ea typeface="楷体_GB2312" pitchFamily="49" charset="-122"/>
              </a:rPr>
              <a:t>6</a:t>
            </a:r>
            <a:r>
              <a:rPr lang="zh-CN" altLang="en-US" sz="2400" b="1" dirty="0">
                <a:solidFill>
                  <a:srgbClr val="3366FF"/>
                </a:solidFill>
                <a:latin typeface="楷体_GB2312" pitchFamily="49" charset="-122"/>
                <a:ea typeface="楷体_GB2312" pitchFamily="49" charset="-122"/>
              </a:rPr>
              <a:t>门</a:t>
            </a:r>
            <a:r>
              <a:rPr lang="zh-CN" altLang="en-US" sz="2400" dirty="0">
                <a:latin typeface="楷体_GB2312" pitchFamily="49" charset="-122"/>
                <a:ea typeface="楷体_GB2312" pitchFamily="49" charset="-122"/>
              </a:rPr>
              <a:t>。则增加了关联数量的类图如图所示。</a:t>
            </a:r>
            <a:endParaRPr lang="zh-CN" altLang="en-US" sz="2400" dirty="0">
              <a:latin typeface="楷体_GB2312" pitchFamily="49" charset="-122"/>
              <a:ea typeface="楷体_GB2312" pitchFamily="49" charset="-122"/>
            </a:endParaRPr>
          </a:p>
        </p:txBody>
      </p:sp>
      <p:pic>
        <p:nvPicPr>
          <p:cNvPr id="66564" name="Picture 4"/>
          <p:cNvPicPr>
            <a:picLocks noChangeAspect="1" noChangeArrowheads="1"/>
          </p:cNvPicPr>
          <p:nvPr/>
        </p:nvPicPr>
        <p:blipFill>
          <a:blip r:embed="rId1"/>
          <a:srcRect/>
          <a:stretch>
            <a:fillRect/>
          </a:stretch>
        </p:blipFill>
        <p:spPr bwMode="auto">
          <a:xfrm>
            <a:off x="4214810" y="2214554"/>
            <a:ext cx="4608512" cy="3432175"/>
          </a:xfrm>
          <a:prstGeom prst="rect">
            <a:avLst/>
          </a:prstGeom>
          <a:noFill/>
          <a:ln w="9525">
            <a:solidFill>
              <a:srgbClr val="000000"/>
            </a:solid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785794"/>
            <a:ext cx="8229600" cy="568344"/>
          </a:xfrm>
        </p:spPr>
        <p:txBody>
          <a:bodyPr/>
          <a:lstStyle/>
          <a:p>
            <a:pPr algn="l" eaLnBrk="1" hangingPunct="1"/>
            <a:r>
              <a:rPr lang="zh-CN" altLang="en-US" sz="3600" dirty="0">
                <a:solidFill>
                  <a:srgbClr val="FFFF00"/>
                </a:solidFill>
              </a:rPr>
              <a:t>使用</a:t>
            </a:r>
            <a:r>
              <a:rPr lang="en-US" altLang="zh-CN" sz="3600" dirty="0">
                <a:solidFill>
                  <a:srgbClr val="FFFF00"/>
                </a:solidFill>
              </a:rPr>
              <a:t>Rose</a:t>
            </a:r>
            <a:r>
              <a:rPr lang="zh-CN" altLang="en-US" sz="3600" dirty="0">
                <a:solidFill>
                  <a:srgbClr val="FFFF00"/>
                </a:solidFill>
              </a:rPr>
              <a:t>建立类图</a:t>
            </a:r>
            <a:endParaRPr lang="zh-CN" altLang="en-US" sz="3600" dirty="0">
              <a:solidFill>
                <a:srgbClr val="FFFF00"/>
              </a:solidFill>
            </a:endParaRPr>
          </a:p>
        </p:txBody>
      </p:sp>
      <p:sp>
        <p:nvSpPr>
          <p:cNvPr id="8" name="Rectangle 2"/>
          <p:cNvSpPr txBox="1">
            <a:spLocks noChangeArrowheads="1"/>
          </p:cNvSpPr>
          <p:nvPr/>
        </p:nvSpPr>
        <p:spPr bwMode="auto">
          <a:xfrm>
            <a:off x="457200" y="71414"/>
            <a:ext cx="8229600" cy="860408"/>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9" name="矩形 8"/>
          <p:cNvSpPr/>
          <p:nvPr/>
        </p:nvSpPr>
        <p:spPr>
          <a:xfrm>
            <a:off x="357158" y="1571612"/>
            <a:ext cx="5357850" cy="523220"/>
          </a:xfrm>
          <a:prstGeom prst="rect">
            <a:avLst/>
          </a:prstGeom>
        </p:spPr>
        <p:txBody>
          <a:bodyPr wrap="square">
            <a:spAutoFit/>
          </a:bodyPr>
          <a:lstStyle/>
          <a:p>
            <a:pPr marL="514350" indent="-514350"/>
            <a:r>
              <a:rPr lang="en-US" altLang="zh-CN" sz="2800" b="1" dirty="0">
                <a:solidFill>
                  <a:srgbClr val="C00000"/>
                </a:solidFill>
                <a:ea typeface="宋体" panose="02010600030101010101" pitchFamily="2" charset="-122"/>
              </a:rPr>
              <a:t>(7) </a:t>
            </a:r>
            <a:r>
              <a:rPr lang="zh-CN" altLang="en-US" sz="2800" b="1" dirty="0">
                <a:solidFill>
                  <a:srgbClr val="C00000"/>
                </a:solidFill>
                <a:ea typeface="宋体" panose="02010600030101010101" pitchFamily="2" charset="-122"/>
              </a:rPr>
              <a:t> 建立类图（标示关联关系）</a:t>
            </a:r>
            <a:endParaRPr lang="zh-CN" altLang="en-US" sz="2800"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357158" y="2214554"/>
            <a:ext cx="4714908" cy="4000528"/>
          </a:xfrm>
        </p:spPr>
        <p:txBody>
          <a:bodyPr/>
          <a:lstStyle/>
          <a:p>
            <a:pPr eaLnBrk="1" hangingPunct="1">
              <a:spcAft>
                <a:spcPts val="1200"/>
              </a:spcAft>
            </a:pPr>
            <a:r>
              <a:rPr lang="zh-CN" altLang="en-US" sz="2400" dirty="0">
                <a:latin typeface="楷体_GB2312" pitchFamily="49" charset="-122"/>
                <a:ea typeface="楷体_GB2312" pitchFamily="49" charset="-122"/>
              </a:rPr>
              <a:t>聚合是关联关系的特殊形式</a:t>
            </a:r>
            <a:r>
              <a:rPr lang="en-US" altLang="zh-CN" sz="2400" dirty="0">
                <a:ea typeface="楷体_GB2312" pitchFamily="49" charset="-122"/>
              </a:rPr>
              <a:t>——</a:t>
            </a:r>
            <a:r>
              <a:rPr lang="zh-CN" altLang="en-US" sz="2400" dirty="0">
                <a:latin typeface="楷体_GB2312" pitchFamily="49" charset="-122"/>
                <a:ea typeface="楷体_GB2312" pitchFamily="49" charset="-122"/>
              </a:rPr>
              <a:t>整体和部分的关系。聚合是部分或包含的关系。</a:t>
            </a:r>
            <a:endParaRPr lang="zh-CN" altLang="en-US" sz="2400" dirty="0">
              <a:latin typeface="楷体_GB2312" pitchFamily="49" charset="-122"/>
              <a:ea typeface="楷体_GB2312" pitchFamily="49" charset="-122"/>
            </a:endParaRPr>
          </a:p>
          <a:p>
            <a:pPr eaLnBrk="1" hangingPunct="1">
              <a:spcAft>
                <a:spcPts val="1200"/>
              </a:spcAft>
            </a:pPr>
            <a:r>
              <a:rPr lang="zh-CN" altLang="en-US" sz="2400" dirty="0">
                <a:latin typeface="楷体_GB2312" pitchFamily="49" charset="-122"/>
                <a:ea typeface="楷体_GB2312" pitchFamily="49" charset="-122"/>
              </a:rPr>
              <a:t>例如：在一个学期中，很多班级的学生都需要上同一门课程（</a:t>
            </a:r>
            <a:r>
              <a:rPr lang="en-US" altLang="zh-CN" sz="2400" dirty="0">
                <a:latin typeface="楷体_GB2312" pitchFamily="49" charset="-122"/>
                <a:ea typeface="楷体_GB2312" pitchFamily="49" charset="-122"/>
              </a:rPr>
              <a:t>Course</a:t>
            </a:r>
            <a:r>
              <a:rPr lang="zh-CN" altLang="en-US" sz="2400" dirty="0">
                <a:latin typeface="楷体_GB2312" pitchFamily="49" charset="-122"/>
                <a:ea typeface="楷体_GB2312" pitchFamily="49" charset="-122"/>
              </a:rPr>
              <a:t>），</a:t>
            </a:r>
            <a:r>
              <a:rPr lang="zh-CN" altLang="en-US" sz="2400" dirty="0">
                <a:solidFill>
                  <a:srgbClr val="3366FF"/>
                </a:solidFill>
                <a:latin typeface="楷体_GB2312" pitchFamily="49" charset="-122"/>
                <a:ea typeface="楷体_GB2312" pitchFamily="49" charset="-122"/>
              </a:rPr>
              <a:t>通常会将此门课程的教学划分为多个教学任务（</a:t>
            </a:r>
            <a:r>
              <a:rPr lang="en-US" altLang="zh-CN" sz="2400" dirty="0" err="1">
                <a:solidFill>
                  <a:srgbClr val="3366FF"/>
                </a:solidFill>
                <a:latin typeface="楷体_GB2312" pitchFamily="49" charset="-122"/>
                <a:ea typeface="楷体_GB2312" pitchFamily="49" charset="-122"/>
              </a:rPr>
              <a:t>CourseTask</a:t>
            </a:r>
            <a:r>
              <a:rPr lang="zh-CN" altLang="en-US" sz="2400" dirty="0">
                <a:solidFill>
                  <a:srgbClr val="3366FF"/>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Course</a:t>
            </a:r>
            <a:r>
              <a:rPr lang="zh-CN" altLang="en-US" sz="2400" dirty="0">
                <a:latin typeface="楷体_GB2312" pitchFamily="49" charset="-122"/>
                <a:ea typeface="楷体_GB2312" pitchFamily="49" charset="-122"/>
              </a:rPr>
              <a:t>和</a:t>
            </a:r>
            <a:r>
              <a:rPr lang="en-US" altLang="zh-CN" sz="2400" dirty="0" err="1">
                <a:latin typeface="楷体_GB2312" pitchFamily="49" charset="-122"/>
                <a:ea typeface="楷体_GB2312" pitchFamily="49" charset="-122"/>
              </a:rPr>
              <a:t>CourseTask</a:t>
            </a:r>
            <a:r>
              <a:rPr lang="zh-CN" altLang="en-US" sz="2400" dirty="0">
                <a:latin typeface="楷体_GB2312" pitchFamily="49" charset="-122"/>
                <a:ea typeface="楷体_GB2312" pitchFamily="49" charset="-122"/>
              </a:rPr>
              <a:t>可以认为是聚合关系。</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矩形 5"/>
          <p:cNvSpPr/>
          <p:nvPr/>
        </p:nvSpPr>
        <p:spPr>
          <a:xfrm>
            <a:off x="500035" y="1556078"/>
            <a:ext cx="4967896" cy="523220"/>
          </a:xfrm>
          <a:prstGeom prst="rect">
            <a:avLst/>
          </a:prstGeom>
        </p:spPr>
        <p:txBody>
          <a:bodyPr wrap="square">
            <a:spAutoFit/>
          </a:bodyPr>
          <a:lstStyle/>
          <a:p>
            <a:r>
              <a:rPr lang="en-US" altLang="zh-CN" sz="2800" b="1" dirty="0">
                <a:solidFill>
                  <a:srgbClr val="C00000"/>
                </a:solidFill>
                <a:ea typeface="宋体" panose="02010600030101010101" pitchFamily="2" charset="-122"/>
              </a:rPr>
              <a:t>(7) </a:t>
            </a:r>
            <a:r>
              <a:rPr lang="zh-CN" altLang="en-US" sz="2800" b="1" dirty="0">
                <a:solidFill>
                  <a:srgbClr val="C00000"/>
                </a:solidFill>
                <a:ea typeface="宋体" panose="02010600030101010101" pitchFamily="2" charset="-122"/>
              </a:rPr>
              <a:t> 建立类图</a:t>
            </a:r>
            <a:r>
              <a:rPr lang="zh-CN" altLang="en-US" sz="2800" b="1" kern="0" dirty="0">
                <a:solidFill>
                  <a:srgbClr val="C00000"/>
                </a:solidFill>
                <a:latin typeface="楷体_GB2312" pitchFamily="49" charset="-122"/>
                <a:ea typeface="楷体_GB2312" pitchFamily="49" charset="-122"/>
              </a:rPr>
              <a:t>（标识聚合关系）</a:t>
            </a:r>
            <a:endParaRPr lang="zh-CN" altLang="en-US" b="1" dirty="0">
              <a:solidFill>
                <a:srgbClr val="C00000"/>
              </a:solidFill>
            </a:endParaRPr>
          </a:p>
        </p:txBody>
      </p:sp>
      <p:pic>
        <p:nvPicPr>
          <p:cNvPr id="7" name="Picture 4"/>
          <p:cNvPicPr>
            <a:picLocks noChangeAspect="1" noChangeArrowheads="1"/>
          </p:cNvPicPr>
          <p:nvPr/>
        </p:nvPicPr>
        <p:blipFill>
          <a:blip r:embed="rId1"/>
          <a:srcRect/>
          <a:stretch>
            <a:fillRect/>
          </a:stretch>
        </p:blipFill>
        <p:spPr bwMode="auto">
          <a:xfrm>
            <a:off x="5429256" y="2643182"/>
            <a:ext cx="3600450" cy="3051175"/>
          </a:xfrm>
          <a:prstGeom prst="rect">
            <a:avLst/>
          </a:prstGeom>
          <a:noFill/>
          <a:ln w="9525">
            <a:solidFill>
              <a:srgbClr val="000000"/>
            </a:solidFill>
            <a:miter lim="800000"/>
            <a:headEnd/>
            <a:tailEnd/>
          </a:ln>
        </p:spPr>
      </p:pic>
      <p:sp>
        <p:nvSpPr>
          <p:cNvPr id="9" name="Rectangle 2"/>
          <p:cNvSpPr>
            <a:spLocks noGrp="1" noChangeArrowheads="1"/>
          </p:cNvSpPr>
          <p:nvPr>
            <p:ph type="title"/>
          </p:nvPr>
        </p:nvSpPr>
        <p:spPr>
          <a:xfrm>
            <a:off x="457200" y="785794"/>
            <a:ext cx="8229600" cy="568344"/>
          </a:xfrm>
        </p:spPr>
        <p:txBody>
          <a:bodyPr/>
          <a:lstStyle/>
          <a:p>
            <a:pPr algn="l" eaLnBrk="1" hangingPunct="1"/>
            <a:r>
              <a:rPr lang="zh-CN" altLang="en-US" sz="3600" dirty="0">
                <a:solidFill>
                  <a:srgbClr val="FFFF00"/>
                </a:solidFill>
              </a:rPr>
              <a:t>使用</a:t>
            </a:r>
            <a:r>
              <a:rPr lang="en-US" altLang="zh-CN" sz="3600" dirty="0">
                <a:solidFill>
                  <a:srgbClr val="FFFF00"/>
                </a:solidFill>
              </a:rPr>
              <a:t>Rose</a:t>
            </a:r>
            <a:r>
              <a:rPr lang="zh-CN" altLang="en-US" sz="3600" dirty="0">
                <a:solidFill>
                  <a:srgbClr val="FFFF00"/>
                </a:solidFill>
              </a:rPr>
              <a:t>建立类图</a:t>
            </a:r>
            <a:endParaRPr lang="zh-CN" altLang="en-US" sz="3600" dirty="0">
              <a:solidFill>
                <a:srgbClr val="FFFF00"/>
              </a:solidFill>
            </a:endParaRPr>
          </a:p>
        </p:txBody>
      </p:sp>
      <p:sp>
        <p:nvSpPr>
          <p:cNvPr id="10" name="Rectangle 2"/>
          <p:cNvSpPr txBox="1">
            <a:spLocks noChangeArrowheads="1"/>
          </p:cNvSpPr>
          <p:nvPr/>
        </p:nvSpPr>
        <p:spPr bwMode="auto">
          <a:xfrm>
            <a:off x="457200" y="71414"/>
            <a:ext cx="8229600" cy="860408"/>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pic>
        <p:nvPicPr>
          <p:cNvPr id="8" name="Picture 4" descr="未标题-17 拷贝"/>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916988" y="704742"/>
            <a:ext cx="2112718" cy="619426"/>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214282" y="1428736"/>
            <a:ext cx="4714908" cy="4900634"/>
          </a:xfrm>
        </p:spPr>
        <p:txBody>
          <a:bodyPr/>
          <a:lstStyle/>
          <a:p>
            <a:pPr>
              <a:spcAft>
                <a:spcPts val="600"/>
              </a:spcAft>
              <a:buNone/>
            </a:pPr>
            <a:r>
              <a:rPr lang="en-US" altLang="zh-CN" sz="2800" b="1" dirty="0">
                <a:solidFill>
                  <a:srgbClr val="C00000"/>
                </a:solidFill>
                <a:ea typeface="宋体" panose="02010600030101010101" pitchFamily="2" charset="-122"/>
              </a:rPr>
              <a:t>(7) </a:t>
            </a:r>
            <a:r>
              <a:rPr lang="zh-CN" altLang="en-US" sz="2800" b="1" dirty="0">
                <a:solidFill>
                  <a:srgbClr val="C00000"/>
                </a:solidFill>
                <a:ea typeface="宋体" panose="02010600030101010101" pitchFamily="2" charset="-122"/>
              </a:rPr>
              <a:t> 建立类图（建立关联类）</a:t>
            </a:r>
            <a:endParaRPr lang="zh-CN" altLang="en-US" sz="2800" b="1" dirty="0">
              <a:solidFill>
                <a:srgbClr val="C00000"/>
              </a:solidFill>
              <a:ea typeface="宋体" panose="02010600030101010101" pitchFamily="2" charset="-122"/>
            </a:endParaRPr>
          </a:p>
          <a:p>
            <a:pPr eaLnBrk="1" hangingPunct="1">
              <a:spcAft>
                <a:spcPts val="600"/>
              </a:spcAft>
              <a:buClr>
                <a:schemeClr val="accent2"/>
              </a:buClr>
              <a:buSzPct val="75000"/>
              <a:buFont typeface="Wingdings" panose="05000000000000000000" pitchFamily="2" charset="2"/>
              <a:buChar char="Ø"/>
            </a:pPr>
            <a:r>
              <a:rPr lang="en-US" altLang="zh-CN" sz="2400" dirty="0" err="1">
                <a:latin typeface="楷体_GB2312" pitchFamily="49" charset="-122"/>
                <a:ea typeface="楷体_GB2312" pitchFamily="49" charset="-122"/>
              </a:rPr>
              <a:t>CourseTask</a:t>
            </a:r>
            <a:r>
              <a:rPr lang="zh-CN" altLang="en-US" sz="2400" dirty="0">
                <a:latin typeface="楷体_GB2312" pitchFamily="49" charset="-122"/>
                <a:ea typeface="楷体_GB2312" pitchFamily="49" charset="-122"/>
              </a:rPr>
              <a:t>和</a:t>
            </a:r>
            <a:r>
              <a:rPr lang="en-US" altLang="zh-CN" sz="2400" dirty="0">
                <a:latin typeface="楷体_GB2312" pitchFamily="49" charset="-122"/>
                <a:ea typeface="楷体_GB2312" pitchFamily="49" charset="-122"/>
              </a:rPr>
              <a:t>Student</a:t>
            </a:r>
            <a:r>
              <a:rPr lang="zh-CN" altLang="en-US" sz="2400" dirty="0">
                <a:latin typeface="楷体_GB2312" pitchFamily="49" charset="-122"/>
                <a:ea typeface="楷体_GB2312" pitchFamily="49" charset="-122"/>
              </a:rPr>
              <a:t>之间是多对多的关系，很容易想到的问题是学生选课的成绩存在哪里？</a:t>
            </a:r>
            <a:endParaRPr lang="zh-CN" altLang="en-US" sz="2400" dirty="0">
              <a:latin typeface="楷体_GB2312" pitchFamily="49" charset="-122"/>
              <a:ea typeface="楷体_GB2312" pitchFamily="49" charset="-122"/>
            </a:endParaRPr>
          </a:p>
          <a:p>
            <a:pPr eaLnBrk="1" hangingPunct="1">
              <a:spcAft>
                <a:spcPts val="600"/>
              </a:spcAft>
              <a:buClr>
                <a:schemeClr val="accent2"/>
              </a:buClr>
              <a:buSzPct val="75000"/>
              <a:buFont typeface="Wingdings" panose="05000000000000000000" pitchFamily="2" charset="2"/>
              <a:buChar char="Ø"/>
            </a:pPr>
            <a:r>
              <a:rPr lang="zh-CN" altLang="en-US" sz="2400" dirty="0">
                <a:latin typeface="楷体_GB2312" pitchFamily="49" charset="-122"/>
                <a:ea typeface="楷体_GB2312" pitchFamily="49" charset="-122"/>
              </a:rPr>
              <a:t>显然，对于每个</a:t>
            </a:r>
            <a:r>
              <a:rPr lang="en-US" altLang="zh-CN" sz="2400" dirty="0" err="1">
                <a:latin typeface="楷体_GB2312" pitchFamily="49" charset="-122"/>
                <a:ea typeface="楷体_GB2312" pitchFamily="49" charset="-122"/>
              </a:rPr>
              <a:t>CourseTask</a:t>
            </a:r>
            <a:r>
              <a:rPr lang="zh-CN" altLang="en-US" sz="2400" dirty="0">
                <a:latin typeface="楷体_GB2312" pitchFamily="49" charset="-122"/>
                <a:ea typeface="楷体_GB2312" pitchFamily="49" charset="-122"/>
              </a:rPr>
              <a:t>对象（一份教学任务），选课结束后都有一份学生名单，也就是</a:t>
            </a:r>
            <a:r>
              <a:rPr lang="en-US" altLang="zh-CN" sz="2400" dirty="0" err="1">
                <a:latin typeface="楷体_GB2312" pitchFamily="49" charset="-122"/>
                <a:ea typeface="楷体_GB2312" pitchFamily="49" charset="-122"/>
              </a:rPr>
              <a:t>StudentList</a:t>
            </a:r>
            <a:r>
              <a:rPr lang="zh-CN" altLang="en-US" sz="2400" dirty="0">
                <a:latin typeface="楷体_GB2312" pitchFamily="49" charset="-122"/>
                <a:ea typeface="楷体_GB2312" pitchFamily="49" charset="-122"/>
              </a:rPr>
              <a:t>对象，是</a:t>
            </a:r>
            <a:r>
              <a:rPr lang="en-US" altLang="zh-CN" sz="2400" dirty="0" err="1">
                <a:latin typeface="楷体_GB2312" pitchFamily="49" charset="-122"/>
                <a:ea typeface="楷体_GB2312" pitchFamily="49" charset="-122"/>
              </a:rPr>
              <a:t>StudentList</a:t>
            </a:r>
            <a:r>
              <a:rPr lang="zh-CN" altLang="en-US" sz="2400" dirty="0">
                <a:latin typeface="楷体_GB2312" pitchFamily="49" charset="-122"/>
                <a:ea typeface="楷体_GB2312" pitchFamily="49" charset="-122"/>
              </a:rPr>
              <a:t>将</a:t>
            </a:r>
            <a:r>
              <a:rPr lang="en-US" altLang="zh-CN" sz="2400" dirty="0" err="1">
                <a:latin typeface="楷体_GB2312" pitchFamily="49" charset="-122"/>
                <a:ea typeface="楷体_GB2312" pitchFamily="49" charset="-122"/>
              </a:rPr>
              <a:t>CourseTask</a:t>
            </a:r>
            <a:r>
              <a:rPr lang="zh-CN" altLang="en-US" sz="2400" dirty="0">
                <a:latin typeface="楷体_GB2312" pitchFamily="49" charset="-122"/>
                <a:ea typeface="楷体_GB2312" pitchFamily="49" charset="-122"/>
              </a:rPr>
              <a:t>对象及</a:t>
            </a:r>
            <a:r>
              <a:rPr lang="en-US" altLang="zh-CN" sz="2400" dirty="0">
                <a:latin typeface="楷体_GB2312" pitchFamily="49" charset="-122"/>
                <a:ea typeface="楷体_GB2312" pitchFamily="49" charset="-122"/>
              </a:rPr>
              <a:t>Student</a:t>
            </a:r>
            <a:r>
              <a:rPr lang="zh-CN" altLang="en-US" sz="2400" dirty="0">
                <a:latin typeface="楷体_GB2312" pitchFamily="49" charset="-122"/>
                <a:ea typeface="楷体_GB2312" pitchFamily="49" charset="-122"/>
              </a:rPr>
              <a:t>对象关联在一起的，</a:t>
            </a:r>
            <a:endParaRPr lang="zh-CN" altLang="en-US" sz="2400" dirty="0">
              <a:latin typeface="楷体_GB2312" pitchFamily="49" charset="-122"/>
              <a:ea typeface="楷体_GB2312" pitchFamily="49" charset="-122"/>
            </a:endParaRPr>
          </a:p>
          <a:p>
            <a:pPr eaLnBrk="1" hangingPunct="1">
              <a:spcAft>
                <a:spcPts val="600"/>
              </a:spcAft>
              <a:buClr>
                <a:schemeClr val="accent2"/>
              </a:buClr>
              <a:buSzPct val="75000"/>
              <a:buFont typeface="Wingdings" panose="05000000000000000000" pitchFamily="2" charset="2"/>
              <a:buChar char="Ø"/>
            </a:pPr>
            <a:r>
              <a:rPr lang="zh-CN" altLang="en-US" sz="2400" dirty="0">
                <a:latin typeface="楷体_GB2312" pitchFamily="49" charset="-122"/>
                <a:ea typeface="楷体_GB2312" pitchFamily="49" charset="-122"/>
              </a:rPr>
              <a:t>因此，应将</a:t>
            </a:r>
            <a:r>
              <a:rPr lang="en-US" altLang="zh-CN" sz="2400" dirty="0" err="1">
                <a:latin typeface="楷体_GB2312" pitchFamily="49" charset="-122"/>
                <a:ea typeface="楷体_GB2312" pitchFamily="49" charset="-122"/>
              </a:rPr>
              <a:t>StudentList</a:t>
            </a:r>
            <a:r>
              <a:rPr lang="zh-CN" altLang="en-US" sz="2400" dirty="0">
                <a:latin typeface="楷体_GB2312" pitchFamily="49" charset="-122"/>
                <a:ea typeface="楷体_GB2312" pitchFamily="49" charset="-122"/>
              </a:rPr>
              <a:t>作为关联类。</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785794"/>
            <a:ext cx="8229600" cy="568344"/>
          </a:xfrm>
        </p:spPr>
        <p:txBody>
          <a:bodyPr/>
          <a:lstStyle/>
          <a:p>
            <a:pPr algn="l" eaLnBrk="1" hangingPunct="1"/>
            <a:r>
              <a:rPr lang="zh-CN" altLang="en-US" sz="3600" dirty="0">
                <a:solidFill>
                  <a:srgbClr val="FFFF00"/>
                </a:solidFill>
              </a:rPr>
              <a:t>使用</a:t>
            </a:r>
            <a:r>
              <a:rPr lang="en-US" altLang="zh-CN" sz="3600" dirty="0">
                <a:solidFill>
                  <a:srgbClr val="FFFF00"/>
                </a:solidFill>
              </a:rPr>
              <a:t>Rose</a:t>
            </a:r>
            <a:r>
              <a:rPr lang="zh-CN" altLang="en-US" sz="3600" dirty="0">
                <a:solidFill>
                  <a:srgbClr val="FFFF00"/>
                </a:solidFill>
              </a:rPr>
              <a:t>建立类图</a:t>
            </a:r>
            <a:endParaRPr lang="zh-CN" altLang="en-US" sz="3600" dirty="0">
              <a:solidFill>
                <a:srgbClr val="FFFF00"/>
              </a:solidFill>
            </a:endParaRPr>
          </a:p>
        </p:txBody>
      </p:sp>
      <p:sp>
        <p:nvSpPr>
          <p:cNvPr id="7" name="Rectangle 2"/>
          <p:cNvSpPr txBox="1">
            <a:spLocks noChangeArrowheads="1"/>
          </p:cNvSpPr>
          <p:nvPr/>
        </p:nvSpPr>
        <p:spPr bwMode="auto">
          <a:xfrm>
            <a:off x="457200" y="71414"/>
            <a:ext cx="8229600" cy="860408"/>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pic>
        <p:nvPicPr>
          <p:cNvPr id="8" name="Picture 4"/>
          <p:cNvPicPr>
            <a:picLocks noChangeAspect="1" noChangeArrowheads="1"/>
          </p:cNvPicPr>
          <p:nvPr/>
        </p:nvPicPr>
        <p:blipFill>
          <a:blip r:embed="rId1"/>
          <a:srcRect/>
          <a:stretch>
            <a:fillRect/>
          </a:stretch>
        </p:blipFill>
        <p:spPr bwMode="auto">
          <a:xfrm>
            <a:off x="4929190" y="2214554"/>
            <a:ext cx="4214810" cy="3582988"/>
          </a:xfrm>
          <a:prstGeom prst="rect">
            <a:avLst/>
          </a:prstGeom>
          <a:noFill/>
          <a:ln w="9525">
            <a:noFill/>
            <a:miter lim="800000"/>
            <a:headEnd/>
            <a:tailEnd/>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a:xfrm>
            <a:off x="285720" y="1571612"/>
            <a:ext cx="8229600" cy="571504"/>
          </a:xfrm>
        </p:spPr>
        <p:txBody>
          <a:bodyPr/>
          <a:lstStyle/>
          <a:p>
            <a:pPr>
              <a:lnSpc>
                <a:spcPct val="90000"/>
              </a:lnSpc>
              <a:buNone/>
            </a:pPr>
            <a:r>
              <a:rPr lang="en-US" altLang="zh-CN" sz="2800" b="1" dirty="0">
                <a:solidFill>
                  <a:srgbClr val="C00000"/>
                </a:solidFill>
                <a:ea typeface="宋体" panose="02010600030101010101" pitchFamily="2" charset="-122"/>
              </a:rPr>
              <a:t>(7) </a:t>
            </a:r>
            <a:r>
              <a:rPr lang="zh-CN" altLang="en-US" sz="2800" b="1" dirty="0">
                <a:solidFill>
                  <a:srgbClr val="C00000"/>
                </a:solidFill>
                <a:ea typeface="宋体" panose="02010600030101010101" pitchFamily="2" charset="-122"/>
              </a:rPr>
              <a:t> 建立类图（标示泛化关系）</a:t>
            </a:r>
            <a:endParaRPr lang="zh-CN" altLang="en-US" sz="2800" b="1" dirty="0">
              <a:solidFill>
                <a:srgbClr val="C00000"/>
              </a:solidFill>
              <a:ea typeface="宋体" panose="02010600030101010101" pitchFamily="2" charset="-122"/>
            </a:endParaRPr>
          </a:p>
          <a:p>
            <a:pPr eaLnBrk="1" hangingPunct="1">
              <a:lnSpc>
                <a:spcPct val="90000"/>
              </a:lnSpc>
              <a:buFontTx/>
              <a:buNone/>
            </a:pPr>
            <a:r>
              <a:rPr lang="zh-CN" altLang="en-US" sz="2400" dirty="0">
                <a:latin typeface="楷体_GB2312" pitchFamily="49" charset="-122"/>
                <a:ea typeface="楷体_GB2312" pitchFamily="49" charset="-122"/>
              </a:rPr>
              <a:t>    </a:t>
            </a:r>
            <a:endParaRPr lang="zh-CN" altLang="en-US" sz="2000" dirty="0">
              <a:latin typeface="楷体_GB2312" pitchFamily="49" charset="-122"/>
              <a:ea typeface="楷体_GB2312" pitchFamily="49" charset="-122"/>
            </a:endParaRPr>
          </a:p>
        </p:txBody>
      </p:sp>
      <p:pic>
        <p:nvPicPr>
          <p:cNvPr id="308228" name="Picture 4"/>
          <p:cNvPicPr>
            <a:picLocks noChangeAspect="1" noChangeArrowheads="1"/>
          </p:cNvPicPr>
          <p:nvPr/>
        </p:nvPicPr>
        <p:blipFill>
          <a:blip r:embed="rId1"/>
          <a:srcRect/>
          <a:stretch>
            <a:fillRect/>
          </a:stretch>
        </p:blipFill>
        <p:spPr bwMode="auto">
          <a:xfrm>
            <a:off x="3786182" y="2571744"/>
            <a:ext cx="5181600" cy="3114675"/>
          </a:xfrm>
          <a:prstGeom prst="rect">
            <a:avLst/>
          </a:prstGeom>
          <a:noFill/>
          <a:ln w="9525">
            <a:noFill/>
            <a:miter lim="800000"/>
            <a:headEnd/>
            <a:tailEnd/>
          </a:ln>
        </p:spPr>
      </p:pic>
      <p:sp>
        <p:nvSpPr>
          <p:cNvPr id="308229" name="Text Box 5"/>
          <p:cNvSpPr txBox="1">
            <a:spLocks noChangeArrowheads="1"/>
          </p:cNvSpPr>
          <p:nvPr/>
        </p:nvSpPr>
        <p:spPr bwMode="auto">
          <a:xfrm>
            <a:off x="357158" y="2357430"/>
            <a:ext cx="3095625" cy="4068421"/>
          </a:xfrm>
          <a:prstGeom prst="rect">
            <a:avLst/>
          </a:prstGeom>
          <a:noFill/>
          <a:ln w="9525">
            <a:noFill/>
            <a:miter lim="800000"/>
          </a:ln>
        </p:spPr>
        <p:txBody>
          <a:bodyPr>
            <a:spAutoFit/>
          </a:bodyPr>
          <a:lstStyle/>
          <a:p>
            <a:pPr>
              <a:lnSpc>
                <a:spcPct val="150000"/>
              </a:lnSpc>
              <a:spcBef>
                <a:spcPct val="20000"/>
              </a:spcBef>
            </a:pPr>
            <a:r>
              <a:rPr lang="zh-CN" altLang="en-US" sz="2400" b="1" dirty="0">
                <a:latin typeface="宋体" panose="02010600030101010101" pitchFamily="2" charset="-122"/>
                <a:ea typeface="宋体" panose="02010600030101010101" pitchFamily="2" charset="-122"/>
              </a:rPr>
              <a:t>在选课系统中，如果考虑到学生、教师或系统管理员登录系统时需要进行权限控制，可以增加</a:t>
            </a:r>
            <a:r>
              <a:rPr lang="zh-CN" altLang="en-US" sz="2400" b="1" dirty="0">
                <a:solidFill>
                  <a:srgbClr val="3366FF"/>
                </a:solidFill>
                <a:latin typeface="宋体" panose="02010600030101010101" pitchFamily="2" charset="-122"/>
                <a:ea typeface="宋体" panose="02010600030101010101" pitchFamily="2" charset="-122"/>
              </a:rPr>
              <a:t>用户（</a:t>
            </a:r>
            <a:r>
              <a:rPr lang="en-US" altLang="zh-CN" sz="2400" b="1" dirty="0">
                <a:solidFill>
                  <a:srgbClr val="3366FF"/>
                </a:solidFill>
                <a:latin typeface="宋体" panose="02010600030101010101" pitchFamily="2" charset="-122"/>
                <a:ea typeface="宋体" panose="02010600030101010101" pitchFamily="2" charset="-122"/>
              </a:rPr>
              <a:t>User</a:t>
            </a:r>
            <a:r>
              <a:rPr lang="zh-CN" altLang="en-US" sz="2400" b="1" dirty="0">
                <a:solidFill>
                  <a:srgbClr val="3366FF"/>
                </a:solidFill>
                <a:latin typeface="宋体" panose="02010600030101010101" pitchFamily="2" charset="-122"/>
                <a:ea typeface="宋体" panose="02010600030101010101" pitchFamily="2" charset="-122"/>
              </a:rPr>
              <a:t>）类。</a:t>
            </a:r>
            <a:endParaRPr lang="zh-CN" altLang="en-US" sz="2400" b="1" dirty="0">
              <a:solidFill>
                <a:srgbClr val="3366FF"/>
              </a:solidFill>
              <a:latin typeface="宋体" panose="02010600030101010101" pitchFamily="2" charset="-122"/>
              <a:ea typeface="宋体" panose="02010600030101010101" pitchFamily="2" charset="-122"/>
            </a:endParaRPr>
          </a:p>
          <a:p>
            <a:pPr>
              <a:lnSpc>
                <a:spcPct val="150000"/>
              </a:lnSpc>
              <a:spcBef>
                <a:spcPct val="50000"/>
              </a:spcBef>
            </a:pPr>
            <a:endParaRPr lang="en-US" altLang="zh-CN" sz="2400"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8" name="Rectangle 2"/>
          <p:cNvSpPr>
            <a:spLocks noGrp="1" noChangeArrowheads="1"/>
          </p:cNvSpPr>
          <p:nvPr>
            <p:ph type="title"/>
          </p:nvPr>
        </p:nvSpPr>
        <p:spPr>
          <a:xfrm>
            <a:off x="457200" y="785794"/>
            <a:ext cx="8229600" cy="568344"/>
          </a:xfrm>
        </p:spPr>
        <p:txBody>
          <a:bodyPr/>
          <a:lstStyle/>
          <a:p>
            <a:pPr algn="l" eaLnBrk="1" hangingPunct="1"/>
            <a:r>
              <a:rPr lang="zh-CN" altLang="en-US" sz="3600" dirty="0">
                <a:solidFill>
                  <a:srgbClr val="FFFF00"/>
                </a:solidFill>
              </a:rPr>
              <a:t>使用</a:t>
            </a:r>
            <a:r>
              <a:rPr lang="en-US" altLang="zh-CN" sz="3600" dirty="0">
                <a:solidFill>
                  <a:srgbClr val="FFFF00"/>
                </a:solidFill>
              </a:rPr>
              <a:t>Rose</a:t>
            </a:r>
            <a:r>
              <a:rPr lang="zh-CN" altLang="en-US" sz="3600" dirty="0">
                <a:solidFill>
                  <a:srgbClr val="FFFF00"/>
                </a:solidFill>
              </a:rPr>
              <a:t>建立类图</a:t>
            </a:r>
            <a:endParaRPr lang="zh-CN" altLang="en-US" sz="3600" dirty="0">
              <a:solidFill>
                <a:srgbClr val="FFFF00"/>
              </a:solidFill>
            </a:endParaRPr>
          </a:p>
        </p:txBody>
      </p:sp>
      <p:sp>
        <p:nvSpPr>
          <p:cNvPr id="9" name="Rectangle 2"/>
          <p:cNvSpPr txBox="1">
            <a:spLocks noChangeArrowheads="1"/>
          </p:cNvSpPr>
          <p:nvPr/>
        </p:nvSpPr>
        <p:spPr bwMode="auto">
          <a:xfrm>
            <a:off x="457200" y="71414"/>
            <a:ext cx="8229600" cy="860408"/>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建立对象模型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 calcmode="lin" valueType="num">
                                      <p:cBhvr additive="base">
                                        <p:cTn id="7" dur="500" fill="hold"/>
                                        <p:tgtEl>
                                          <p:spTgt spid="308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8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8227">
                                            <p:txEl>
                                              <p:pRg st="1" end="1"/>
                                            </p:txEl>
                                          </p:spTgt>
                                        </p:tgtEl>
                                        <p:attrNameLst>
                                          <p:attrName>style.visibility</p:attrName>
                                        </p:attrNameLst>
                                      </p:cBhvr>
                                      <p:to>
                                        <p:strVal val="visible"/>
                                      </p:to>
                                    </p:set>
                                    <p:anim calcmode="lin" valueType="num">
                                      <p:cBhvr additive="base">
                                        <p:cTn id="13" dur="500" fill="hold"/>
                                        <p:tgtEl>
                                          <p:spTgt spid="308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8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08229"/>
                                        </p:tgtEl>
                                        <p:attrNameLst>
                                          <p:attrName>style.visibility</p:attrName>
                                        </p:attrNameLst>
                                      </p:cBhvr>
                                      <p:to>
                                        <p:strVal val="visible"/>
                                      </p:to>
                                    </p:set>
                                    <p:animEffect transition="in" filter="blinds(horizontal)">
                                      <p:cBhvr>
                                        <p:cTn id="19" dur="500"/>
                                        <p:tgtEl>
                                          <p:spTgt spid="308229"/>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308228"/>
                                        </p:tgtEl>
                                        <p:attrNameLst>
                                          <p:attrName>style.visibility</p:attrName>
                                        </p:attrNameLst>
                                      </p:cBhvr>
                                      <p:to>
                                        <p:strVal val="visible"/>
                                      </p:to>
                                    </p:set>
                                    <p:animEffect transition="in" filter="diamond(in)">
                                      <p:cBhvr>
                                        <p:cTn id="24" dur="2000"/>
                                        <p:tgtEl>
                                          <p:spTgt spid="308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a:t>3.3.1 </a:t>
            </a:r>
            <a:r>
              <a:rPr lang="zh-CN" altLang="en-US" dirty="0"/>
              <a:t>面向对象分析概述</a:t>
            </a:r>
            <a:endParaRPr lang="zh-CN" altLang="en-US" dirty="0"/>
          </a:p>
        </p:txBody>
      </p:sp>
      <p:sp>
        <p:nvSpPr>
          <p:cNvPr id="5" name="Rectangle 3"/>
          <p:cNvSpPr txBox="1">
            <a:spLocks noChangeArrowheads="1"/>
          </p:cNvSpPr>
          <p:nvPr/>
        </p:nvSpPr>
        <p:spPr bwMode="auto">
          <a:xfrm>
            <a:off x="357158" y="1428736"/>
            <a:ext cx="8229600" cy="2143125"/>
          </a:xfrm>
          <a:prstGeom prst="rect">
            <a:avLst/>
          </a:prstGeom>
          <a:noFill/>
          <a:ln w="9525">
            <a:noFill/>
            <a:miter lim="800000"/>
          </a:ln>
          <a:effectLst/>
        </p:spPr>
        <p:txBody>
          <a:bodyPr/>
          <a:lstStyle/>
          <a:p>
            <a:pPr marL="342900" indent="-342900">
              <a:spcAft>
                <a:spcPts val="600"/>
              </a:spcAft>
              <a:buFont typeface="Wingdings" panose="05000000000000000000" pitchFamily="2" charset="2"/>
              <a:buChar char="l"/>
              <a:defRPr/>
            </a:pPr>
            <a:r>
              <a:rPr lang="zh-CN" altLang="en-US" sz="3200" b="1" kern="0" dirty="0">
                <a:solidFill>
                  <a:srgbClr val="CC0000"/>
                </a:solidFill>
                <a:latin typeface="宋体" panose="02010600030101010101" pitchFamily="2" charset="-122"/>
                <a:ea typeface="宋体" panose="02010600030101010101" pitchFamily="2" charset="-122"/>
              </a:rPr>
              <a:t> 确定系统边界</a:t>
            </a:r>
            <a:endParaRPr lang="zh-CN" altLang="en-US" sz="3200" b="1" kern="0" dirty="0">
              <a:solidFill>
                <a:srgbClr val="CC0000"/>
              </a:solidFill>
              <a:latin typeface="宋体" panose="02010600030101010101" pitchFamily="2" charset="-122"/>
              <a:ea typeface="宋体" panose="02010600030101010101" pitchFamily="2" charset="-122"/>
            </a:endParaRPr>
          </a:p>
          <a:p>
            <a:pPr marL="342900" indent="-342900">
              <a:spcBef>
                <a:spcPct val="20000"/>
              </a:spcBef>
              <a:buSzPct val="75000"/>
              <a:buFont typeface="Wingdings" panose="05000000000000000000" pitchFamily="2" charset="2"/>
              <a:buChar char="Ø"/>
              <a:defRPr/>
            </a:pPr>
            <a:r>
              <a:rPr lang="zh-CN" altLang="en-US" sz="2400" b="1" kern="0" dirty="0">
                <a:latin typeface="宋体" panose="02010600030101010101" pitchFamily="2" charset="-122"/>
                <a:ea typeface="宋体" panose="02010600030101010101" pitchFamily="2" charset="-122"/>
              </a:rPr>
              <a:t>系统边界是系统的</a:t>
            </a:r>
            <a:r>
              <a:rPr lang="zh-CN" altLang="en-US" sz="2400" b="1" kern="0" dirty="0">
                <a:solidFill>
                  <a:srgbClr val="3366FF"/>
                </a:solidFill>
                <a:latin typeface="宋体" panose="02010600030101010101" pitchFamily="2" charset="-122"/>
                <a:ea typeface="宋体" panose="02010600030101010101" pitchFamily="2" charset="-122"/>
              </a:rPr>
              <a:t>所有内部成分</a:t>
            </a:r>
            <a:r>
              <a:rPr lang="zh-CN" altLang="en-US" sz="2400" b="1" kern="0" dirty="0">
                <a:latin typeface="宋体" panose="02010600030101010101" pitchFamily="2" charset="-122"/>
                <a:ea typeface="宋体" panose="02010600030101010101" pitchFamily="2" charset="-122"/>
              </a:rPr>
              <a:t>与</a:t>
            </a:r>
            <a:r>
              <a:rPr lang="zh-CN" altLang="en-US" sz="2400" b="1" kern="0" dirty="0">
                <a:solidFill>
                  <a:srgbClr val="3366FF"/>
                </a:solidFill>
                <a:latin typeface="宋体" panose="02010600030101010101" pitchFamily="2" charset="-122"/>
                <a:ea typeface="宋体" panose="02010600030101010101" pitchFamily="2" charset="-122"/>
              </a:rPr>
              <a:t>系统以外各种事物</a:t>
            </a:r>
            <a:r>
              <a:rPr lang="zh-CN" altLang="en-US" sz="2400" b="1" kern="0" dirty="0">
                <a:latin typeface="宋体" panose="02010600030101010101" pitchFamily="2" charset="-122"/>
                <a:ea typeface="宋体" panose="02010600030101010101" pitchFamily="2" charset="-122"/>
              </a:rPr>
              <a:t>的分界线。系统只通过边界上有限数量的接口与外部的系统参与者（人员、组织、设备或外系统）进行交互。</a:t>
            </a:r>
            <a:endParaRPr lang="zh-CN" altLang="en-US" sz="2400" b="1" kern="0" dirty="0">
              <a:latin typeface="宋体" panose="02010600030101010101" pitchFamily="2" charset="-122"/>
              <a:ea typeface="宋体" panose="02010600030101010101" pitchFamily="2" charset="-122"/>
            </a:endParaRPr>
          </a:p>
        </p:txBody>
      </p:sp>
      <p:pic>
        <p:nvPicPr>
          <p:cNvPr id="6148" name="Picture 2"/>
          <p:cNvPicPr>
            <a:picLocks noChangeAspect="1" noChangeArrowheads="1"/>
          </p:cNvPicPr>
          <p:nvPr/>
        </p:nvPicPr>
        <p:blipFill>
          <a:blip r:embed="rId1"/>
          <a:srcRect/>
          <a:stretch>
            <a:fillRect/>
          </a:stretch>
        </p:blipFill>
        <p:spPr bwMode="auto">
          <a:xfrm>
            <a:off x="2857488" y="3357562"/>
            <a:ext cx="5786437" cy="3325812"/>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785926"/>
            <a:ext cx="8229600" cy="4340237"/>
          </a:xfrm>
        </p:spPr>
        <p:txBody>
          <a:bodyPr/>
          <a:lstStyle/>
          <a:p>
            <a:pPr marL="814705" eaLnBrk="1" hangingPunct="1">
              <a:buNone/>
            </a:pPr>
            <a:r>
              <a:rPr lang="en-US" altLang="zh-CN" b="1" dirty="0">
                <a:latin typeface="宋体" panose="02010600030101010101" pitchFamily="2" charset="-122"/>
                <a:ea typeface="宋体" panose="02010600030101010101" pitchFamily="2" charset="-122"/>
              </a:rPr>
              <a:t>3.3.1 </a:t>
            </a:r>
            <a:r>
              <a:rPr lang="zh-CN" altLang="en-US" b="1" dirty="0">
                <a:latin typeface="宋体" panose="02010600030101010101" pitchFamily="2" charset="-122"/>
                <a:ea typeface="宋体" panose="02010600030101010101" pitchFamily="2" charset="-122"/>
              </a:rPr>
              <a:t>面向对象分析概述</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3.3.2 </a:t>
            </a:r>
            <a:r>
              <a:rPr lang="zh-CN" altLang="en-US" b="1" dirty="0">
                <a:latin typeface="宋体" panose="02010600030101010101" pitchFamily="2" charset="-122"/>
                <a:ea typeface="宋体" panose="02010600030101010101" pitchFamily="2" charset="-122"/>
              </a:rPr>
              <a:t>建立用例模型</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3.3.3 </a:t>
            </a:r>
            <a:r>
              <a:rPr lang="zh-CN" altLang="en-US" b="1" dirty="0">
                <a:latin typeface="宋体" panose="02010600030101010101" pitchFamily="2" charset="-122"/>
                <a:ea typeface="宋体" panose="02010600030101010101" pitchFamily="2" charset="-122"/>
              </a:rPr>
              <a:t>建立对象模型</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solidFill>
                  <a:srgbClr val="C00000"/>
                </a:solidFill>
                <a:latin typeface="宋体" panose="02010600030101010101" pitchFamily="2" charset="-122"/>
                <a:ea typeface="宋体" panose="02010600030101010101" pitchFamily="2" charset="-122"/>
              </a:rPr>
              <a:t>3.3.4 </a:t>
            </a:r>
            <a:r>
              <a:rPr lang="zh-CN" altLang="en-US" b="1" dirty="0">
                <a:solidFill>
                  <a:srgbClr val="C00000"/>
                </a:solidFill>
                <a:latin typeface="宋体" panose="02010600030101010101" pitchFamily="2" charset="-122"/>
                <a:ea typeface="宋体" panose="02010600030101010101" pitchFamily="2" charset="-122"/>
              </a:rPr>
              <a:t>建立动态模型</a:t>
            </a:r>
            <a:endParaRPr lang="en-US" altLang="zh-CN" b="1" dirty="0">
              <a:solidFill>
                <a:srgbClr val="C00000"/>
              </a:solidFill>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3.3.5 </a:t>
            </a:r>
            <a:r>
              <a:rPr lang="zh-CN" altLang="en-US" b="1" dirty="0">
                <a:latin typeface="宋体" panose="02010600030101010101" pitchFamily="2" charset="-122"/>
                <a:ea typeface="宋体" panose="02010600030101010101" pitchFamily="2" charset="-122"/>
              </a:rPr>
              <a:t>面向对象分析案例</a:t>
            </a:r>
            <a:endParaRPr lang="zh-CN" altLang="en-US" b="1" dirty="0">
              <a:latin typeface="宋体" panose="02010600030101010101" pitchFamily="2" charset="-122"/>
              <a:ea typeface="宋体" panose="02010600030101010101" pitchFamily="2" charset="-122"/>
            </a:endParaRPr>
          </a:p>
          <a:p>
            <a:pPr eaLnBrk="1" hangingPunct="1">
              <a:buFontTx/>
              <a:buNone/>
            </a:pPr>
            <a:endParaRPr lang="zh-CN" altLang="en-US" dirty="0">
              <a:solidFill>
                <a:srgbClr val="CC0000"/>
              </a:solidFill>
              <a:latin typeface="宋体" panose="02010600030101010101" pitchFamily="2" charset="-122"/>
              <a:ea typeface="宋体" panose="02010600030101010101" pitchFamily="2" charset="-122"/>
            </a:endParaRPr>
          </a:p>
        </p:txBody>
      </p:sp>
      <p:sp>
        <p:nvSpPr>
          <p:cNvPr id="5" name="标题 1"/>
          <p:cNvSpPr>
            <a:spLocks noGrp="1"/>
          </p:cNvSpPr>
          <p:nvPr>
            <p:ph type="title"/>
          </p:nvPr>
        </p:nvSpPr>
        <p:spPr>
          <a:xfrm>
            <a:off x="457200" y="211138"/>
            <a:ext cx="8229600" cy="1143000"/>
          </a:xfrm>
        </p:spPr>
        <p:txBody>
          <a:bodyPr/>
          <a:lstStyle/>
          <a:p>
            <a:pPr indent="104775" algn="l">
              <a:lnSpc>
                <a:spcPts val="4500"/>
              </a:lnSpc>
              <a:spcAft>
                <a:spcPts val="0"/>
              </a:spcAft>
            </a:pPr>
            <a:r>
              <a:rPr lang="zh-CN" altLang="en-US" dirty="0">
                <a:solidFill>
                  <a:schemeClr val="bg1"/>
                </a:solidFill>
              </a:rPr>
              <a:t>    第</a:t>
            </a:r>
            <a:r>
              <a:rPr lang="en-US" altLang="zh-CN" dirty="0">
                <a:solidFill>
                  <a:schemeClr val="bg1"/>
                </a:solidFill>
              </a:rPr>
              <a:t>3</a:t>
            </a:r>
            <a:r>
              <a:rPr lang="zh-CN" altLang="en-US" dirty="0">
                <a:solidFill>
                  <a:schemeClr val="bg1"/>
                </a:solidFill>
              </a:rPr>
              <a:t>章  软件需求工程</a:t>
            </a:r>
            <a:br>
              <a:rPr lang="en-US" altLang="zh-CN" dirty="0">
                <a:solidFill>
                  <a:schemeClr val="bg1"/>
                </a:solidFill>
              </a:rPr>
            </a:br>
            <a:r>
              <a:rPr lang="en-US" altLang="zh-CN" dirty="0">
                <a:solidFill>
                  <a:schemeClr val="bg1"/>
                </a:solidFill>
              </a:rPr>
              <a:t>             </a:t>
            </a:r>
            <a:r>
              <a:rPr lang="en-US" sz="3600" dirty="0">
                <a:solidFill>
                  <a:schemeClr val="bg1"/>
                </a:solidFill>
                <a:latin typeface="+mj-ea"/>
              </a:rPr>
              <a:t>3.3 </a:t>
            </a:r>
            <a:r>
              <a:rPr lang="zh-CN" altLang="en-US" sz="3600" dirty="0">
                <a:solidFill>
                  <a:schemeClr val="bg1"/>
                </a:solidFill>
                <a:latin typeface="+mj-ea"/>
              </a:rPr>
              <a:t>面向对象需求分析与建模</a:t>
            </a:r>
            <a:endParaRPr lang="en-US" altLang="zh-CN" sz="3600" dirty="0">
              <a:solidFill>
                <a:schemeClr val="bg1"/>
              </a:solidFill>
              <a:latin typeface="+mj-ea"/>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dirty="0"/>
              <a:t>3.3.4 </a:t>
            </a:r>
            <a:r>
              <a:rPr lang="zh-CN" altLang="en-US" dirty="0"/>
              <a:t>建立动态模型</a:t>
            </a:r>
            <a:endParaRPr lang="zh-CN" altLang="en-US" dirty="0"/>
          </a:p>
        </p:txBody>
      </p:sp>
      <p:sp>
        <p:nvSpPr>
          <p:cNvPr id="72707" name="Rectangle 3"/>
          <p:cNvSpPr>
            <a:spLocks noGrp="1" noChangeArrowheads="1"/>
          </p:cNvSpPr>
          <p:nvPr>
            <p:ph type="body" idx="1"/>
          </p:nvPr>
        </p:nvSpPr>
        <p:spPr>
          <a:xfrm>
            <a:off x="457200" y="2071678"/>
            <a:ext cx="8229600" cy="4054485"/>
          </a:xfrm>
        </p:spPr>
        <p:txBody>
          <a:bodyPr/>
          <a:lstStyle/>
          <a:p>
            <a:pPr eaLnBrk="1" hangingPunct="1">
              <a:lnSpc>
                <a:spcPct val="150000"/>
              </a:lnSpc>
            </a:pPr>
            <a:r>
              <a:rPr lang="zh-CN" altLang="en-US" dirty="0">
                <a:latin typeface="楷体_GB2312" pitchFamily="49" charset="-122"/>
                <a:ea typeface="楷体_GB2312" pitchFamily="49" charset="-122"/>
              </a:rPr>
              <a:t>在开发交互式系统时，动态模型起着很重要的作用。</a:t>
            </a:r>
            <a:endParaRPr lang="zh-CN" altLang="en-US" dirty="0">
              <a:latin typeface="楷体_GB2312" pitchFamily="49" charset="-122"/>
              <a:ea typeface="楷体_GB2312" pitchFamily="49" charset="-122"/>
            </a:endParaRPr>
          </a:p>
          <a:p>
            <a:pPr eaLnBrk="1" hangingPunct="1">
              <a:lnSpc>
                <a:spcPct val="150000"/>
              </a:lnSpc>
            </a:pPr>
            <a:r>
              <a:rPr lang="zh-CN" altLang="en-US" dirty="0">
                <a:latin typeface="楷体_GB2312" pitchFamily="49" charset="-122"/>
                <a:ea typeface="楷体_GB2312" pitchFamily="49" charset="-122"/>
              </a:rPr>
              <a:t>在</a:t>
            </a:r>
            <a:r>
              <a:rPr lang="en-US" altLang="zh-CN" dirty="0">
                <a:latin typeface="楷体_GB2312" pitchFamily="49" charset="-122"/>
                <a:ea typeface="楷体_GB2312" pitchFamily="49" charset="-122"/>
              </a:rPr>
              <a:t>UML</a:t>
            </a:r>
            <a:r>
              <a:rPr lang="zh-CN" altLang="en-US" dirty="0">
                <a:latin typeface="楷体_GB2312" pitchFamily="49" charset="-122"/>
                <a:ea typeface="楷体_GB2312" pitchFamily="49" charset="-122"/>
              </a:rPr>
              <a:t>中动态模型的描述工具有</a:t>
            </a:r>
            <a:r>
              <a:rPr lang="zh-CN" altLang="en-US" b="1" dirty="0">
                <a:solidFill>
                  <a:srgbClr val="3366FF"/>
                </a:solidFill>
                <a:latin typeface="楷体_GB2312" pitchFamily="49" charset="-122"/>
                <a:ea typeface="楷体_GB2312" pitchFamily="49" charset="-122"/>
              </a:rPr>
              <a:t>顺序图</a:t>
            </a:r>
            <a:r>
              <a:rPr lang="zh-CN" altLang="en-US" dirty="0">
                <a:latin typeface="楷体_GB2312" pitchFamily="49" charset="-122"/>
                <a:ea typeface="楷体_GB2312" pitchFamily="49" charset="-122"/>
              </a:rPr>
              <a:t>、</a:t>
            </a:r>
            <a:r>
              <a:rPr lang="zh-CN" altLang="en-US" b="1" dirty="0">
                <a:solidFill>
                  <a:srgbClr val="3366FF"/>
                </a:solidFill>
                <a:latin typeface="楷体_GB2312" pitchFamily="49" charset="-122"/>
                <a:ea typeface="楷体_GB2312" pitchFamily="49" charset="-122"/>
              </a:rPr>
              <a:t>通信图</a:t>
            </a:r>
            <a:r>
              <a:rPr lang="zh-CN" altLang="en-US" dirty="0">
                <a:latin typeface="楷体_GB2312" pitchFamily="49" charset="-122"/>
                <a:ea typeface="楷体_GB2312" pitchFamily="49" charset="-122"/>
              </a:rPr>
              <a:t>和</a:t>
            </a:r>
            <a:r>
              <a:rPr lang="zh-CN" altLang="en-US" b="1" dirty="0">
                <a:solidFill>
                  <a:srgbClr val="3366FF"/>
                </a:solidFill>
                <a:latin typeface="楷体_GB2312" pitchFamily="49" charset="-122"/>
                <a:ea typeface="楷体_GB2312" pitchFamily="49" charset="-122"/>
              </a:rPr>
              <a:t>状态图</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85720" y="1571612"/>
            <a:ext cx="8229600" cy="568344"/>
          </a:xfrm>
        </p:spPr>
        <p:txBody>
          <a:bodyPr/>
          <a:lstStyle/>
          <a:p>
            <a:pPr algn="l" eaLnBrk="1" hangingPunct="1"/>
            <a:r>
              <a:rPr lang="zh-CN" altLang="en-US" sz="3600" dirty="0">
                <a:solidFill>
                  <a:srgbClr val="CC0000"/>
                </a:solidFill>
              </a:rPr>
              <a:t>顺序图</a:t>
            </a:r>
            <a:endParaRPr lang="zh-CN" altLang="en-US" sz="3600" dirty="0">
              <a:solidFill>
                <a:srgbClr val="CC0000"/>
              </a:solidFill>
            </a:endParaRPr>
          </a:p>
        </p:txBody>
      </p:sp>
      <p:sp>
        <p:nvSpPr>
          <p:cNvPr id="73731" name="Rectangle 3"/>
          <p:cNvSpPr>
            <a:spLocks noGrp="1" noChangeArrowheads="1"/>
          </p:cNvSpPr>
          <p:nvPr>
            <p:ph type="body" idx="1"/>
          </p:nvPr>
        </p:nvSpPr>
        <p:spPr>
          <a:xfrm>
            <a:off x="457200" y="2643182"/>
            <a:ext cx="8229600" cy="3482981"/>
          </a:xfrm>
        </p:spPr>
        <p:txBody>
          <a:bodyPr/>
          <a:lstStyle/>
          <a:p>
            <a:pPr eaLnBrk="1" hangingPunct="1"/>
            <a:r>
              <a:rPr lang="zh-CN" altLang="en-US" sz="2800" dirty="0">
                <a:latin typeface="楷体_GB2312" pitchFamily="49" charset="-122"/>
                <a:ea typeface="楷体_GB2312" pitchFamily="49" charset="-122"/>
              </a:rPr>
              <a:t>用例图中的事件流是由文本表示的，事件流描述的是用例实现的过程，也称为</a:t>
            </a:r>
            <a:r>
              <a:rPr lang="zh-CN" altLang="en-US" sz="2800" dirty="0">
                <a:solidFill>
                  <a:srgbClr val="3333CC"/>
                </a:solidFill>
                <a:latin typeface="楷体_GB2312" pitchFamily="49" charset="-122"/>
                <a:ea typeface="楷体_GB2312" pitchFamily="49" charset="-122"/>
              </a:rPr>
              <a:t>场景</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scenarios</a:t>
            </a:r>
            <a:r>
              <a:rPr lang="zh-CN" altLang="en-US" sz="2800" dirty="0">
                <a:latin typeface="楷体_GB2312" pitchFamily="49" charset="-122"/>
                <a:ea typeface="楷体_GB2312" pitchFamily="49" charset="-122"/>
              </a:rPr>
              <a:t>），可以用顺序图表示场景。</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顺序图按照时间顺序显示对象之间的交互关系。它描述场景中的对象和类以及在完成场景中定义的功能时对象间要交换的信息。</a:t>
            </a:r>
            <a:endParaRPr lang="zh-CN" altLang="en-US" sz="28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3.3.4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建立动态模型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p:cNvPicPr>
            <a:picLocks noChangeAspect="1" noChangeArrowheads="1"/>
          </p:cNvPicPr>
          <p:nvPr/>
        </p:nvPicPr>
        <p:blipFill>
          <a:blip r:embed="rId1"/>
          <a:srcRect/>
          <a:stretch>
            <a:fillRect/>
          </a:stretch>
        </p:blipFill>
        <p:spPr bwMode="auto">
          <a:xfrm>
            <a:off x="1142977" y="2066495"/>
            <a:ext cx="6483374" cy="4183493"/>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285720" y="1500174"/>
            <a:ext cx="8229600" cy="568344"/>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CC0000"/>
                </a:solidFill>
                <a:effectLst/>
                <a:uLnTx/>
                <a:uFillTx/>
                <a:latin typeface="+mj-lt"/>
                <a:ea typeface="+mj-ea"/>
                <a:cs typeface="+mj-cs"/>
              </a:rPr>
              <a:t>顺序图</a:t>
            </a:r>
            <a:endParaRPr kumimoji="0" lang="zh-CN" altLang="en-US" sz="3600" b="1" i="0" u="none" strike="noStrike" kern="0" cap="none" spc="0" normalizeH="0" baseline="0" noProof="0" dirty="0">
              <a:ln>
                <a:noFill/>
              </a:ln>
              <a:solidFill>
                <a:srgbClr val="CC0000"/>
              </a:solidFill>
              <a:effectLst/>
              <a:uLnTx/>
              <a:uFillTx/>
              <a:latin typeface="+mj-lt"/>
              <a:ea typeface="+mj-ea"/>
              <a:cs typeface="+mj-cs"/>
            </a:endParaRPr>
          </a:p>
        </p:txBody>
      </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3.3.4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建立动态模型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28596" y="1571612"/>
            <a:ext cx="8229600" cy="1143000"/>
          </a:xfrm>
        </p:spPr>
        <p:txBody>
          <a:bodyPr/>
          <a:lstStyle/>
          <a:p>
            <a:pPr algn="l" eaLnBrk="1" hangingPunct="1"/>
            <a:r>
              <a:rPr lang="zh-CN" altLang="en-US" sz="3600" dirty="0">
                <a:solidFill>
                  <a:srgbClr val="CC0000"/>
                </a:solidFill>
              </a:rPr>
              <a:t>协作图</a:t>
            </a:r>
            <a:endParaRPr lang="zh-CN" altLang="en-US" sz="3600" dirty="0">
              <a:solidFill>
                <a:srgbClr val="CC0000"/>
              </a:solidFill>
            </a:endParaRPr>
          </a:p>
        </p:txBody>
      </p:sp>
      <p:sp>
        <p:nvSpPr>
          <p:cNvPr id="78851" name="Rectangle 3"/>
          <p:cNvSpPr>
            <a:spLocks noGrp="1" noChangeArrowheads="1"/>
          </p:cNvSpPr>
          <p:nvPr>
            <p:ph type="body" idx="1"/>
          </p:nvPr>
        </p:nvSpPr>
        <p:spPr>
          <a:xfrm>
            <a:off x="428596" y="2571744"/>
            <a:ext cx="8229600" cy="4525963"/>
          </a:xfrm>
        </p:spPr>
        <p:txBody>
          <a:bodyPr/>
          <a:lstStyle/>
          <a:p>
            <a:pPr eaLnBrk="1" hangingPunct="1"/>
            <a:r>
              <a:rPr lang="zh-CN" altLang="en-US" sz="2800" dirty="0">
                <a:ea typeface="楷体_GB2312" pitchFamily="49" charset="-122"/>
              </a:rPr>
              <a:t>协作图也称通信图，是顺序图的另一种表示形式，用于描述相互协作的对象间的交互关系和链接关系。</a:t>
            </a:r>
            <a:endParaRPr lang="zh-CN" altLang="en-US" sz="2800" dirty="0">
              <a:ea typeface="楷体_GB2312" pitchFamily="49" charset="-122"/>
            </a:endParaRPr>
          </a:p>
          <a:p>
            <a:pPr eaLnBrk="1" hangingPunct="1"/>
            <a:r>
              <a:rPr lang="zh-CN" altLang="en-US" sz="2800" dirty="0">
                <a:ea typeface="楷体_GB2312" pitchFamily="49" charset="-122"/>
              </a:rPr>
              <a:t>一般情况下，当表示涉及很多对象的模型时，协作图比顺序图更形象。</a:t>
            </a:r>
            <a:endParaRPr lang="zh-CN" altLang="en-US" sz="2800" dirty="0">
              <a:ea typeface="楷体_GB2312" pitchFamily="49" charset="-122"/>
            </a:endParaRPr>
          </a:p>
          <a:p>
            <a:pPr eaLnBrk="1" hangingPunct="1"/>
            <a:r>
              <a:rPr lang="zh-CN" altLang="en-US" sz="2800" dirty="0">
                <a:ea typeface="楷体_GB2312" pitchFamily="49" charset="-122"/>
              </a:rPr>
              <a:t>另外，与顺序图不同，对象之间的实线可能表明这些对象的类之间需要关联。</a:t>
            </a:r>
            <a:endParaRPr lang="zh-CN" altLang="en-US" sz="2800" dirty="0">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3.3.4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建立动态模型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00034" y="1428736"/>
            <a:ext cx="8229600" cy="1143000"/>
          </a:xfrm>
        </p:spPr>
        <p:txBody>
          <a:bodyPr/>
          <a:lstStyle/>
          <a:p>
            <a:pPr algn="l" eaLnBrk="1" hangingPunct="1"/>
            <a:r>
              <a:rPr lang="zh-CN" altLang="en-US" sz="3600" dirty="0">
                <a:solidFill>
                  <a:srgbClr val="CC0000"/>
                </a:solidFill>
              </a:rPr>
              <a:t>通信图</a:t>
            </a:r>
            <a:endParaRPr lang="zh-CN" altLang="en-US" sz="3600" dirty="0">
              <a:solidFill>
                <a:srgbClr val="CC0000"/>
              </a:solidFill>
            </a:endParaRPr>
          </a:p>
        </p:txBody>
      </p:sp>
      <p:sp>
        <p:nvSpPr>
          <p:cNvPr id="79875" name="Rectangle 3"/>
          <p:cNvSpPr>
            <a:spLocks noGrp="1" noChangeArrowheads="1"/>
          </p:cNvSpPr>
          <p:nvPr>
            <p:ph type="body" idx="1"/>
          </p:nvPr>
        </p:nvSpPr>
        <p:spPr>
          <a:xfrm>
            <a:off x="500034" y="2332037"/>
            <a:ext cx="8229600" cy="4525963"/>
          </a:xfrm>
        </p:spPr>
        <p:txBody>
          <a:bodyPr/>
          <a:lstStyle/>
          <a:p>
            <a:pPr eaLnBrk="1" hangingPunct="1"/>
            <a:r>
              <a:rPr lang="zh-CN" altLang="en-US" sz="2400" dirty="0">
                <a:latin typeface="楷体_GB2312" pitchFamily="49" charset="-122"/>
                <a:ea typeface="楷体_GB2312" pitchFamily="49" charset="-122"/>
              </a:rPr>
              <a:t>在</a:t>
            </a:r>
            <a:r>
              <a:rPr lang="en-US" altLang="zh-CN" sz="2400" dirty="0">
                <a:latin typeface="楷体_GB2312" pitchFamily="49" charset="-122"/>
                <a:ea typeface="楷体_GB2312" pitchFamily="49" charset="-122"/>
              </a:rPr>
              <a:t>Rose</a:t>
            </a:r>
            <a:r>
              <a:rPr lang="zh-CN" altLang="en-US" sz="2400" dirty="0">
                <a:latin typeface="楷体_GB2312" pitchFamily="49" charset="-122"/>
                <a:ea typeface="楷体_GB2312" pitchFamily="49" charset="-122"/>
              </a:rPr>
              <a:t>中根据顺序图建立通信图非常简单。</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只要在顺序图上按</a:t>
            </a:r>
            <a:r>
              <a:rPr lang="zh-CN" altLang="en-US" sz="2400" dirty="0">
                <a:ea typeface="楷体_GB2312" pitchFamily="49" charset="-122"/>
              </a:rPr>
              <a:t>“</a:t>
            </a:r>
            <a:r>
              <a:rPr lang="en-US" altLang="zh-CN" sz="2400" dirty="0">
                <a:latin typeface="楷体_GB2312" pitchFamily="49" charset="-122"/>
                <a:ea typeface="楷体_GB2312" pitchFamily="49" charset="-122"/>
              </a:rPr>
              <a:t>F5</a:t>
            </a:r>
            <a:r>
              <a:rPr lang="en-US" altLang="zh-CN" sz="2400" dirty="0">
                <a:ea typeface="楷体_GB2312" pitchFamily="49" charset="-122"/>
              </a:rPr>
              <a:t>”</a:t>
            </a:r>
            <a:r>
              <a:rPr lang="zh-CN" altLang="en-US" sz="2400" dirty="0">
                <a:latin typeface="楷体_GB2312" pitchFamily="49" charset="-122"/>
                <a:ea typeface="楷体_GB2312" pitchFamily="49" charset="-122"/>
              </a:rPr>
              <a:t>键，就可以自动将顺序图转换成通信图。</a:t>
            </a:r>
            <a:endParaRPr lang="zh-CN" altLang="en-US" sz="2400" dirty="0">
              <a:latin typeface="楷体_GB2312" pitchFamily="49" charset="-122"/>
              <a:ea typeface="楷体_GB2312" pitchFamily="49" charset="-122"/>
            </a:endParaRPr>
          </a:p>
        </p:txBody>
      </p:sp>
      <p:pic>
        <p:nvPicPr>
          <p:cNvPr id="79876" name="Picture 4"/>
          <p:cNvPicPr>
            <a:picLocks noChangeAspect="1" noChangeArrowheads="1"/>
          </p:cNvPicPr>
          <p:nvPr/>
        </p:nvPicPr>
        <p:blipFill>
          <a:blip r:embed="rId1"/>
          <a:srcRect/>
          <a:stretch>
            <a:fillRect/>
          </a:stretch>
        </p:blipFill>
        <p:spPr bwMode="auto">
          <a:xfrm>
            <a:off x="1547813" y="2708275"/>
            <a:ext cx="6840537" cy="35242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3.3.4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建立动态模型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28596" y="1428736"/>
            <a:ext cx="8229600" cy="1143000"/>
          </a:xfrm>
        </p:spPr>
        <p:txBody>
          <a:bodyPr/>
          <a:lstStyle/>
          <a:p>
            <a:pPr algn="l" eaLnBrk="1" hangingPunct="1"/>
            <a:r>
              <a:rPr lang="zh-CN" altLang="en-US" sz="3600" dirty="0">
                <a:solidFill>
                  <a:srgbClr val="CC0000"/>
                </a:solidFill>
              </a:rPr>
              <a:t>状态图</a:t>
            </a:r>
            <a:endParaRPr lang="zh-CN" altLang="en-US" sz="3600" dirty="0">
              <a:solidFill>
                <a:srgbClr val="CC0000"/>
              </a:solidFill>
            </a:endParaRPr>
          </a:p>
        </p:txBody>
      </p:sp>
      <p:sp>
        <p:nvSpPr>
          <p:cNvPr id="80899" name="Rectangle 3"/>
          <p:cNvSpPr>
            <a:spLocks noGrp="1" noChangeArrowheads="1"/>
          </p:cNvSpPr>
          <p:nvPr>
            <p:ph type="body" idx="1"/>
          </p:nvPr>
        </p:nvSpPr>
        <p:spPr>
          <a:xfrm>
            <a:off x="500034" y="2332037"/>
            <a:ext cx="8229600" cy="4525963"/>
          </a:xfrm>
        </p:spPr>
        <p:txBody>
          <a:bodyPr/>
          <a:lstStyle/>
          <a:p>
            <a:pPr eaLnBrk="1" hangingPunct="1">
              <a:lnSpc>
                <a:spcPct val="90000"/>
              </a:lnSpc>
            </a:pPr>
            <a:r>
              <a:rPr lang="zh-CN" altLang="en-US" sz="2800" dirty="0">
                <a:latin typeface="楷体_GB2312" pitchFamily="49" charset="-122"/>
                <a:ea typeface="楷体_GB2312" pitchFamily="49" charset="-122"/>
              </a:rPr>
              <a:t>状态图由对象的各个状态和连接这些状态的转换组成。 </a:t>
            </a:r>
            <a:endParaRPr lang="zh-CN" altLang="en-US" sz="2800" dirty="0">
              <a:latin typeface="楷体_GB2312" pitchFamily="49" charset="-122"/>
              <a:ea typeface="楷体_GB2312" pitchFamily="49" charset="-122"/>
            </a:endParaRPr>
          </a:p>
          <a:p>
            <a:pPr eaLnBrk="1" hangingPunct="1">
              <a:lnSpc>
                <a:spcPct val="90000"/>
              </a:lnSpc>
            </a:pPr>
            <a:r>
              <a:rPr lang="zh-CN" altLang="en-US" sz="2800" dirty="0">
                <a:latin typeface="楷体_GB2312" pitchFamily="49" charset="-122"/>
                <a:ea typeface="楷体_GB2312" pitchFamily="49" charset="-122"/>
              </a:rPr>
              <a:t>通常，用一张状态图描绘一类对象的行为，它确定了由事件序列引出的状态序列。</a:t>
            </a:r>
            <a:endParaRPr lang="zh-CN" altLang="en-US" sz="2800" dirty="0">
              <a:latin typeface="楷体_GB2312" pitchFamily="49" charset="-122"/>
              <a:ea typeface="楷体_GB2312" pitchFamily="49" charset="-122"/>
            </a:endParaRPr>
          </a:p>
          <a:p>
            <a:pPr eaLnBrk="1" hangingPunct="1">
              <a:lnSpc>
                <a:spcPct val="90000"/>
              </a:lnSpc>
            </a:pPr>
            <a:r>
              <a:rPr lang="zh-CN" altLang="en-US" sz="2800" dirty="0">
                <a:latin typeface="楷体_GB2312" pitchFamily="49" charset="-122"/>
                <a:ea typeface="楷体_GB2312" pitchFamily="49" charset="-122"/>
              </a:rPr>
              <a:t>不是任何一个类都需要有一张状态图描绘它的行为，只针对具有明显的状态特征并且具有比较复杂的状态</a:t>
            </a:r>
            <a:r>
              <a:rPr lang="en-US" altLang="zh-CN" sz="2800" dirty="0">
                <a:ea typeface="楷体_GB2312" pitchFamily="49" charset="-122"/>
              </a:rPr>
              <a:t>—</a:t>
            </a:r>
            <a:r>
              <a:rPr lang="zh-CN" altLang="en-US" sz="2800" dirty="0">
                <a:latin typeface="楷体_GB2312" pitchFamily="49" charset="-122"/>
                <a:ea typeface="楷体_GB2312" pitchFamily="49" charset="-122"/>
              </a:rPr>
              <a:t>事件</a:t>
            </a:r>
            <a:r>
              <a:rPr lang="en-US" altLang="zh-CN" sz="2800" dirty="0">
                <a:ea typeface="楷体_GB2312" pitchFamily="49" charset="-122"/>
              </a:rPr>
              <a:t>—</a:t>
            </a:r>
            <a:r>
              <a:rPr lang="zh-CN" altLang="en-US" sz="2800" dirty="0">
                <a:latin typeface="楷体_GB2312" pitchFamily="49" charset="-122"/>
                <a:ea typeface="楷体_GB2312" pitchFamily="49" charset="-122"/>
              </a:rPr>
              <a:t>响应行为的类，才需要画状态图。</a:t>
            </a:r>
            <a:endParaRPr lang="zh-CN" altLang="en-US" sz="2800" dirty="0">
              <a:latin typeface="楷体_GB2312" pitchFamily="49" charset="-122"/>
              <a:ea typeface="楷体_GB2312" pitchFamily="49" charset="-122"/>
            </a:endParaRPr>
          </a:p>
          <a:p>
            <a:pPr eaLnBrk="1" hangingPunct="1">
              <a:lnSpc>
                <a:spcPct val="90000"/>
              </a:lnSpc>
            </a:pPr>
            <a:r>
              <a:rPr lang="zh-CN" altLang="en-US" sz="2800" dirty="0">
                <a:latin typeface="楷体_GB2312" pitchFamily="49" charset="-122"/>
                <a:ea typeface="楷体_GB2312" pitchFamily="49" charset="-122"/>
              </a:rPr>
              <a:t>在选课系统中，</a:t>
            </a:r>
            <a:r>
              <a:rPr lang="en-US" altLang="zh-CN" sz="2800" dirty="0" err="1">
                <a:latin typeface="楷体_GB2312" pitchFamily="49" charset="-122"/>
                <a:ea typeface="楷体_GB2312" pitchFamily="49" charset="-122"/>
              </a:rPr>
              <a:t>CourseTask</a:t>
            </a:r>
            <a:r>
              <a:rPr lang="zh-CN" altLang="en-US" sz="2800" dirty="0">
                <a:latin typeface="楷体_GB2312" pitchFamily="49" charset="-122"/>
                <a:ea typeface="楷体_GB2312" pitchFamily="49" charset="-122"/>
              </a:rPr>
              <a:t>类的对象具有比较明显的状态特征，其状态有：</a:t>
            </a:r>
            <a:r>
              <a:rPr lang="zh-CN" altLang="en-US" sz="2800" dirty="0">
                <a:solidFill>
                  <a:srgbClr val="3333CC"/>
                </a:solidFill>
                <a:latin typeface="楷体_GB2312" pitchFamily="49" charset="-122"/>
                <a:ea typeface="楷体_GB2312" pitchFamily="49" charset="-122"/>
              </a:rPr>
              <a:t>初始状态</a:t>
            </a:r>
            <a:r>
              <a:rPr lang="zh-CN" altLang="en-US" sz="2800" dirty="0">
                <a:latin typeface="楷体_GB2312" pitchFamily="49" charset="-122"/>
                <a:ea typeface="楷体_GB2312" pitchFamily="49" charset="-122"/>
              </a:rPr>
              <a:t>、</a:t>
            </a:r>
            <a:r>
              <a:rPr lang="zh-CN" altLang="en-US" sz="2800" dirty="0">
                <a:solidFill>
                  <a:srgbClr val="3333CC"/>
                </a:solidFill>
                <a:latin typeface="楷体_GB2312" pitchFamily="49" charset="-122"/>
                <a:ea typeface="楷体_GB2312" pitchFamily="49" charset="-122"/>
              </a:rPr>
              <a:t>可选状态</a:t>
            </a:r>
            <a:r>
              <a:rPr lang="zh-CN" altLang="en-US" sz="2800" dirty="0">
                <a:latin typeface="楷体_GB2312" pitchFamily="49" charset="-122"/>
                <a:ea typeface="楷体_GB2312" pitchFamily="49" charset="-122"/>
              </a:rPr>
              <a:t>、</a:t>
            </a:r>
            <a:r>
              <a:rPr lang="zh-CN" altLang="en-US" sz="2800" dirty="0">
                <a:solidFill>
                  <a:srgbClr val="3333CC"/>
                </a:solidFill>
                <a:latin typeface="楷体_GB2312" pitchFamily="49" charset="-122"/>
                <a:ea typeface="楷体_GB2312" pitchFamily="49" charset="-122"/>
              </a:rPr>
              <a:t>人满状态</a:t>
            </a:r>
            <a:r>
              <a:rPr lang="zh-CN" altLang="en-US" sz="2800" dirty="0">
                <a:latin typeface="楷体_GB2312" pitchFamily="49" charset="-122"/>
                <a:ea typeface="楷体_GB2312" pitchFamily="49" charset="-122"/>
              </a:rPr>
              <a:t>、</a:t>
            </a:r>
            <a:r>
              <a:rPr lang="zh-CN" altLang="en-US" sz="2800" dirty="0">
                <a:solidFill>
                  <a:srgbClr val="3333CC"/>
                </a:solidFill>
                <a:latin typeface="楷体_GB2312" pitchFamily="49" charset="-122"/>
                <a:ea typeface="楷体_GB2312" pitchFamily="49" charset="-122"/>
              </a:rPr>
              <a:t>关闭状态</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3.3.4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建立动态模型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14282" y="1357298"/>
            <a:ext cx="8229600" cy="714372"/>
          </a:xfrm>
        </p:spPr>
        <p:txBody>
          <a:bodyPr/>
          <a:lstStyle/>
          <a:p>
            <a:pPr algn="l" eaLnBrk="1" hangingPunct="1"/>
            <a:r>
              <a:rPr lang="zh-CN" altLang="en-US" sz="3600" dirty="0">
                <a:solidFill>
                  <a:srgbClr val="CC0000"/>
                </a:solidFill>
              </a:rPr>
              <a:t>状态图</a:t>
            </a:r>
            <a:endParaRPr lang="zh-CN" altLang="en-US" sz="3600" dirty="0">
              <a:solidFill>
                <a:srgbClr val="CC0000"/>
              </a:solidFill>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3.3.4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建立动态模型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pic>
        <p:nvPicPr>
          <p:cNvPr id="7" name="Picture 4"/>
          <p:cNvPicPr>
            <a:picLocks noChangeAspect="1" noChangeArrowheads="1"/>
          </p:cNvPicPr>
          <p:nvPr/>
        </p:nvPicPr>
        <p:blipFill>
          <a:blip r:embed="rId1"/>
          <a:srcRect/>
          <a:stretch>
            <a:fillRect/>
          </a:stretch>
        </p:blipFill>
        <p:spPr bwMode="auto">
          <a:xfrm>
            <a:off x="1604243" y="2643182"/>
            <a:ext cx="6734875" cy="3929090"/>
          </a:xfrm>
          <a:prstGeom prst="rect">
            <a:avLst/>
          </a:prstGeom>
          <a:noFill/>
          <a:ln w="9525">
            <a:noFill/>
            <a:miter lim="800000"/>
            <a:headEnd/>
            <a:tailEnd/>
          </a:ln>
        </p:spPr>
      </p:pic>
      <p:sp>
        <p:nvSpPr>
          <p:cNvPr id="8" name="Rectangle 3"/>
          <p:cNvSpPr txBox="1">
            <a:spLocks noChangeArrowheads="1"/>
          </p:cNvSpPr>
          <p:nvPr/>
        </p:nvSpPr>
        <p:spPr bwMode="auto">
          <a:xfrm>
            <a:off x="457200" y="2071678"/>
            <a:ext cx="8229600" cy="4054485"/>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在选课系统中，可以给</a:t>
            </a:r>
            <a:r>
              <a:rPr kumimoji="0" lang="en-US" altLang="zh-CN" sz="2400" b="0" i="0" u="none" strike="noStrike" kern="0" cap="none" spc="0" normalizeH="0" baseline="0" noProof="0" dirty="0" err="1">
                <a:ln>
                  <a:noFill/>
                </a:ln>
                <a:solidFill>
                  <a:schemeClr val="tx1"/>
                </a:solidFill>
                <a:effectLst/>
                <a:uLnTx/>
                <a:uFillTx/>
                <a:latin typeface="楷体_GB2312" pitchFamily="49" charset="-122"/>
                <a:ea typeface="楷体_GB2312" pitchFamily="49" charset="-122"/>
                <a:cs typeface="+mn-cs"/>
              </a:rPr>
              <a:t>CourseTask</a:t>
            </a: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增加状态图。</a:t>
            </a:r>
            <a:endPar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Blip>
                <a:blip r:embed="rId2"/>
              </a:buBlip>
              <a:defRPr/>
            </a:pPr>
            <a:endPar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785926"/>
            <a:ext cx="8229600" cy="4340237"/>
          </a:xfrm>
        </p:spPr>
        <p:txBody>
          <a:bodyPr/>
          <a:lstStyle/>
          <a:p>
            <a:pPr marL="814705" eaLnBrk="1" hangingPunct="1">
              <a:buNone/>
            </a:pPr>
            <a:r>
              <a:rPr lang="en-US" altLang="zh-CN" b="1" dirty="0">
                <a:latin typeface="宋体" panose="02010600030101010101" pitchFamily="2" charset="-122"/>
                <a:ea typeface="宋体" panose="02010600030101010101" pitchFamily="2" charset="-122"/>
              </a:rPr>
              <a:t>3.3.1 </a:t>
            </a:r>
            <a:r>
              <a:rPr lang="zh-CN" altLang="en-US" b="1" dirty="0">
                <a:latin typeface="宋体" panose="02010600030101010101" pitchFamily="2" charset="-122"/>
                <a:ea typeface="宋体" panose="02010600030101010101" pitchFamily="2" charset="-122"/>
              </a:rPr>
              <a:t>面向对象分析概述</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3.3.2 </a:t>
            </a:r>
            <a:r>
              <a:rPr lang="zh-CN" altLang="en-US" b="1" dirty="0">
                <a:latin typeface="宋体" panose="02010600030101010101" pitchFamily="2" charset="-122"/>
                <a:ea typeface="宋体" panose="02010600030101010101" pitchFamily="2" charset="-122"/>
              </a:rPr>
              <a:t>建立用例模型</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3.3.3 </a:t>
            </a:r>
            <a:r>
              <a:rPr lang="zh-CN" altLang="en-US" b="1" dirty="0">
                <a:latin typeface="宋体" panose="02010600030101010101" pitchFamily="2" charset="-122"/>
                <a:ea typeface="宋体" panose="02010600030101010101" pitchFamily="2" charset="-122"/>
              </a:rPr>
              <a:t>建立对象模型</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3.3.4 </a:t>
            </a:r>
            <a:r>
              <a:rPr lang="zh-CN" altLang="en-US" b="1" dirty="0">
                <a:latin typeface="宋体" panose="02010600030101010101" pitchFamily="2" charset="-122"/>
                <a:ea typeface="宋体" panose="02010600030101010101" pitchFamily="2" charset="-122"/>
              </a:rPr>
              <a:t>建立动态模型</a:t>
            </a:r>
            <a:endParaRPr lang="en-US" altLang="zh-CN" b="1" dirty="0">
              <a:latin typeface="宋体" panose="02010600030101010101" pitchFamily="2" charset="-122"/>
              <a:ea typeface="宋体" panose="02010600030101010101" pitchFamily="2" charset="-122"/>
            </a:endParaRPr>
          </a:p>
          <a:p>
            <a:pPr marL="814705" eaLnBrk="1" hangingPunct="1">
              <a:buNone/>
            </a:pPr>
            <a:r>
              <a:rPr lang="en-US" altLang="zh-CN" b="1" dirty="0">
                <a:solidFill>
                  <a:srgbClr val="C00000"/>
                </a:solidFill>
                <a:latin typeface="宋体" panose="02010600030101010101" pitchFamily="2" charset="-122"/>
                <a:ea typeface="宋体" panose="02010600030101010101" pitchFamily="2" charset="-122"/>
              </a:rPr>
              <a:t>3.3.5 </a:t>
            </a:r>
            <a:r>
              <a:rPr lang="zh-CN" altLang="en-US" b="1" dirty="0">
                <a:solidFill>
                  <a:srgbClr val="C00000"/>
                </a:solidFill>
                <a:latin typeface="宋体" panose="02010600030101010101" pitchFamily="2" charset="-122"/>
                <a:ea typeface="宋体" panose="02010600030101010101" pitchFamily="2" charset="-122"/>
              </a:rPr>
              <a:t>面向对象分析案例</a:t>
            </a:r>
            <a:endParaRPr lang="zh-CN" altLang="en-US" b="1" dirty="0">
              <a:solidFill>
                <a:srgbClr val="C00000"/>
              </a:solidFill>
              <a:latin typeface="宋体" panose="02010600030101010101" pitchFamily="2" charset="-122"/>
              <a:ea typeface="宋体" panose="02010600030101010101" pitchFamily="2" charset="-122"/>
            </a:endParaRPr>
          </a:p>
          <a:p>
            <a:pPr eaLnBrk="1" hangingPunct="1">
              <a:buFontTx/>
              <a:buNone/>
            </a:pPr>
            <a:endParaRPr lang="zh-CN" altLang="en-US" dirty="0">
              <a:solidFill>
                <a:srgbClr val="CC0000"/>
              </a:solidFill>
              <a:latin typeface="宋体" panose="02010600030101010101" pitchFamily="2" charset="-122"/>
              <a:ea typeface="宋体" panose="02010600030101010101" pitchFamily="2" charset="-122"/>
            </a:endParaRPr>
          </a:p>
        </p:txBody>
      </p:sp>
      <p:sp>
        <p:nvSpPr>
          <p:cNvPr id="5" name="标题 1"/>
          <p:cNvSpPr>
            <a:spLocks noGrp="1"/>
          </p:cNvSpPr>
          <p:nvPr>
            <p:ph type="title"/>
          </p:nvPr>
        </p:nvSpPr>
        <p:spPr>
          <a:xfrm>
            <a:off x="457200" y="211138"/>
            <a:ext cx="8229600" cy="1143000"/>
          </a:xfrm>
        </p:spPr>
        <p:txBody>
          <a:bodyPr/>
          <a:lstStyle/>
          <a:p>
            <a:pPr indent="104775" algn="l">
              <a:lnSpc>
                <a:spcPts val="4500"/>
              </a:lnSpc>
              <a:spcAft>
                <a:spcPts val="0"/>
              </a:spcAft>
            </a:pPr>
            <a:r>
              <a:rPr lang="zh-CN" altLang="en-US" dirty="0">
                <a:solidFill>
                  <a:schemeClr val="bg1"/>
                </a:solidFill>
              </a:rPr>
              <a:t>    第</a:t>
            </a:r>
            <a:r>
              <a:rPr lang="en-US" altLang="zh-CN" dirty="0">
                <a:solidFill>
                  <a:schemeClr val="bg1"/>
                </a:solidFill>
              </a:rPr>
              <a:t>3</a:t>
            </a:r>
            <a:r>
              <a:rPr lang="zh-CN" altLang="en-US" dirty="0">
                <a:solidFill>
                  <a:schemeClr val="bg1"/>
                </a:solidFill>
              </a:rPr>
              <a:t>章  软件需求工程</a:t>
            </a:r>
            <a:br>
              <a:rPr lang="en-US" altLang="zh-CN" dirty="0">
                <a:solidFill>
                  <a:schemeClr val="bg1"/>
                </a:solidFill>
              </a:rPr>
            </a:br>
            <a:r>
              <a:rPr lang="en-US" altLang="zh-CN" dirty="0">
                <a:solidFill>
                  <a:schemeClr val="bg1"/>
                </a:solidFill>
              </a:rPr>
              <a:t>             </a:t>
            </a:r>
            <a:r>
              <a:rPr lang="en-US" sz="3600" dirty="0">
                <a:solidFill>
                  <a:schemeClr val="bg1"/>
                </a:solidFill>
                <a:latin typeface="+mj-ea"/>
              </a:rPr>
              <a:t>3.3 </a:t>
            </a:r>
            <a:r>
              <a:rPr lang="zh-CN" altLang="en-US" sz="3600" dirty="0">
                <a:solidFill>
                  <a:schemeClr val="bg1"/>
                </a:solidFill>
                <a:latin typeface="+mj-ea"/>
              </a:rPr>
              <a:t>面向对象需求分析与建模</a:t>
            </a:r>
            <a:endParaRPr lang="en-US" altLang="zh-CN" sz="3600" dirty="0">
              <a:solidFill>
                <a:schemeClr val="bg1"/>
              </a:solidFill>
              <a:latin typeface="+mj-ea"/>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endParaRPr lang="en-US" altLang="zh-CN" b="1" dirty="0">
              <a:solidFill>
                <a:srgbClr val="C00000"/>
              </a:solidFill>
              <a:latin typeface="宋体" panose="02010600030101010101" pitchFamily="2" charset="-122"/>
              <a:ea typeface="宋体" panose="02010600030101010101" pitchFamily="2" charset="-122"/>
            </a:endParaRPr>
          </a:p>
          <a:p>
            <a:pPr>
              <a:buNone/>
            </a:pPr>
            <a:endParaRPr lang="en-US" altLang="zh-CN" b="1" dirty="0">
              <a:solidFill>
                <a:srgbClr val="C00000"/>
              </a:solidFill>
              <a:latin typeface="宋体" panose="02010600030101010101" pitchFamily="2" charset="-122"/>
              <a:ea typeface="宋体" panose="02010600030101010101" pitchFamily="2" charset="-122"/>
            </a:endParaRPr>
          </a:p>
          <a:p>
            <a:pPr>
              <a:buNone/>
            </a:pPr>
            <a:r>
              <a:rPr lang="en-US" altLang="zh-CN" b="1" dirty="0">
                <a:solidFill>
                  <a:srgbClr val="C00000"/>
                </a:solidFill>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面向对象分析案例</a:t>
            </a:r>
            <a:endParaRPr lang="zh-CN" altLang="en-US" dirty="0"/>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5" name="标题 1"/>
          <p:cNvSpPr>
            <a:spLocks noGrp="1"/>
          </p:cNvSpPr>
          <p:nvPr>
            <p:ph type="title"/>
          </p:nvPr>
        </p:nvSpPr>
        <p:spPr>
          <a:xfrm>
            <a:off x="457200" y="211138"/>
            <a:ext cx="8229600" cy="1143000"/>
          </a:xfrm>
        </p:spPr>
        <p:txBody>
          <a:bodyPr/>
          <a:lstStyle/>
          <a:p>
            <a:pPr indent="104775" algn="l">
              <a:lnSpc>
                <a:spcPts val="4500"/>
              </a:lnSpc>
              <a:spcAft>
                <a:spcPts val="0"/>
              </a:spcAft>
            </a:pPr>
            <a:r>
              <a:rPr lang="zh-CN" altLang="en-US" dirty="0">
                <a:solidFill>
                  <a:schemeClr val="bg1"/>
                </a:solidFill>
              </a:rPr>
              <a:t>    第</a:t>
            </a:r>
            <a:r>
              <a:rPr lang="en-US" altLang="zh-CN" dirty="0">
                <a:solidFill>
                  <a:schemeClr val="bg1"/>
                </a:solidFill>
              </a:rPr>
              <a:t>3</a:t>
            </a:r>
            <a:r>
              <a:rPr lang="zh-CN" altLang="en-US" dirty="0">
                <a:solidFill>
                  <a:schemeClr val="bg1"/>
                </a:solidFill>
              </a:rPr>
              <a:t>章  软件需求工程</a:t>
            </a:r>
            <a:br>
              <a:rPr lang="en-US" altLang="zh-CN" dirty="0">
                <a:solidFill>
                  <a:schemeClr val="bg1"/>
                </a:solidFill>
              </a:rPr>
            </a:br>
            <a:r>
              <a:rPr lang="en-US" altLang="zh-CN" dirty="0">
                <a:solidFill>
                  <a:schemeClr val="bg1"/>
                </a:solidFill>
              </a:rPr>
              <a:t>             </a:t>
            </a:r>
            <a:r>
              <a:rPr lang="en-US" sz="3600" dirty="0">
                <a:solidFill>
                  <a:schemeClr val="bg1"/>
                </a:solidFill>
                <a:latin typeface="+mj-ea"/>
              </a:rPr>
              <a:t>3.3 </a:t>
            </a:r>
            <a:r>
              <a:rPr lang="zh-CN" altLang="en-US" sz="3600" dirty="0">
                <a:solidFill>
                  <a:schemeClr val="bg1"/>
                </a:solidFill>
                <a:latin typeface="+mj-ea"/>
              </a:rPr>
              <a:t>面向对象需求分析与建模</a:t>
            </a:r>
            <a:endParaRPr lang="en-US" altLang="zh-CN" sz="3600" dirty="0">
              <a:solidFill>
                <a:schemeClr val="bg1"/>
              </a:solidFill>
              <a:latin typeface="+mj-ea"/>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dirty="0"/>
              <a:t>3.3.1 </a:t>
            </a:r>
            <a:r>
              <a:rPr lang="zh-CN" altLang="en-US" dirty="0"/>
              <a:t>面向对象分析概述</a:t>
            </a:r>
            <a:endParaRPr lang="zh-CN" altLang="en-US" dirty="0"/>
          </a:p>
        </p:txBody>
      </p:sp>
      <p:sp>
        <p:nvSpPr>
          <p:cNvPr id="235523" name="Rectangle 3"/>
          <p:cNvSpPr>
            <a:spLocks noGrp="1" noChangeArrowheads="1"/>
          </p:cNvSpPr>
          <p:nvPr>
            <p:ph type="body" idx="1"/>
          </p:nvPr>
        </p:nvSpPr>
        <p:spPr/>
        <p:txBody>
          <a:bodyPr/>
          <a:lstStyle/>
          <a:p>
            <a:pPr eaLnBrk="1" hangingPunct="1">
              <a:lnSpc>
                <a:spcPts val="4000"/>
              </a:lnSpc>
              <a:spcBef>
                <a:spcPts val="600"/>
              </a:spcBef>
              <a:spcAft>
                <a:spcPts val="600"/>
              </a:spcAft>
              <a:buFont typeface="Wingdings" panose="05000000000000000000" pitchFamily="2" charset="2"/>
              <a:buChar char="l"/>
            </a:pPr>
            <a:r>
              <a:rPr lang="zh-CN" altLang="en-US" dirty="0">
                <a:solidFill>
                  <a:srgbClr val="CC0000"/>
                </a:solidFill>
                <a:latin typeface="宋体" panose="02010600030101010101" pitchFamily="2" charset="-122"/>
                <a:ea typeface="宋体" panose="02010600030101010101" pitchFamily="2" charset="-122"/>
              </a:rPr>
              <a:t> </a:t>
            </a:r>
            <a:r>
              <a:rPr lang="zh-CN" altLang="en-US" b="1" dirty="0">
                <a:solidFill>
                  <a:srgbClr val="CC0000"/>
                </a:solidFill>
                <a:latin typeface="宋体" panose="02010600030101010101" pitchFamily="2" charset="-122"/>
                <a:ea typeface="宋体" panose="02010600030101010101" pitchFamily="2" charset="-122"/>
              </a:rPr>
              <a:t>面向对象分析的</a:t>
            </a:r>
            <a:r>
              <a:rPr lang="en-US" altLang="zh-CN" b="1" dirty="0">
                <a:solidFill>
                  <a:srgbClr val="CC0000"/>
                </a:solidFill>
                <a:latin typeface="宋体" panose="02010600030101010101" pitchFamily="2" charset="-122"/>
                <a:ea typeface="宋体" panose="02010600030101010101" pitchFamily="2" charset="-122"/>
              </a:rPr>
              <a:t>3</a:t>
            </a:r>
            <a:r>
              <a:rPr lang="zh-CN" altLang="en-US" b="1" dirty="0">
                <a:solidFill>
                  <a:srgbClr val="CC0000"/>
                </a:solidFill>
                <a:latin typeface="宋体" panose="02010600030101010101" pitchFamily="2" charset="-122"/>
                <a:ea typeface="宋体" panose="02010600030101010101" pitchFamily="2" charset="-122"/>
              </a:rPr>
              <a:t>种模型</a:t>
            </a:r>
            <a:endParaRPr lang="zh-CN" altLang="en-US" b="1" dirty="0">
              <a:solidFill>
                <a:srgbClr val="CC0000"/>
              </a:solidFill>
              <a:latin typeface="宋体" panose="02010600030101010101" pitchFamily="2" charset="-122"/>
              <a:ea typeface="宋体" panose="02010600030101010101" pitchFamily="2" charset="-122"/>
            </a:endParaRPr>
          </a:p>
          <a:p>
            <a:pPr eaLnBrk="1" hangingPunct="1">
              <a:lnSpc>
                <a:spcPts val="4000"/>
              </a:lnSpc>
              <a:spcBef>
                <a:spcPts val="600"/>
              </a:spcBef>
              <a:spcAft>
                <a:spcPts val="600"/>
              </a:spcAft>
              <a:buSzPct val="75000"/>
              <a:buFont typeface="Wingdings" panose="05000000000000000000" pitchFamily="2" charset="2"/>
              <a:buChar char="Ø"/>
            </a:pPr>
            <a:r>
              <a:rPr lang="zh-CN" altLang="en-US" sz="2800" b="1" dirty="0">
                <a:solidFill>
                  <a:srgbClr val="3333CC"/>
                </a:solidFill>
                <a:latin typeface="楷体_GB2312" pitchFamily="49" charset="-122"/>
                <a:ea typeface="楷体_GB2312" pitchFamily="49" charset="-122"/>
              </a:rPr>
              <a:t>用例模型</a:t>
            </a:r>
            <a:r>
              <a:rPr lang="zh-CN" altLang="en-US" sz="2800" b="1" dirty="0">
                <a:latin typeface="楷体_GB2312" pitchFamily="49" charset="-122"/>
                <a:ea typeface="楷体_GB2312" pitchFamily="49" charset="-122"/>
              </a:rPr>
              <a:t>：用例和场景表示的</a:t>
            </a:r>
            <a:r>
              <a:rPr lang="zh-CN" altLang="en-US" sz="2800" b="1" dirty="0">
                <a:solidFill>
                  <a:srgbClr val="00B050"/>
                </a:solidFill>
                <a:latin typeface="楷体_GB2312" pitchFamily="49" charset="-122"/>
                <a:ea typeface="楷体_GB2312" pitchFamily="49" charset="-122"/>
              </a:rPr>
              <a:t>功能模型</a:t>
            </a:r>
            <a:r>
              <a:rPr lang="zh-CN" altLang="en-US" sz="2800" b="1" dirty="0">
                <a:latin typeface="楷体_GB2312" pitchFamily="49" charset="-122"/>
                <a:ea typeface="楷体_GB2312" pitchFamily="49" charset="-122"/>
              </a:rPr>
              <a:t>；</a:t>
            </a:r>
            <a:r>
              <a:rPr lang="zh-CN" altLang="en-US" sz="2800" b="1" dirty="0">
                <a:solidFill>
                  <a:srgbClr val="00B0F0"/>
                </a:solidFill>
                <a:latin typeface="楷体_GB2312" pitchFamily="49" charset="-122"/>
                <a:ea typeface="楷体_GB2312" pitchFamily="49" charset="-122"/>
              </a:rPr>
              <a:t>（是基础和依据）</a:t>
            </a:r>
            <a:endParaRPr lang="zh-CN" altLang="en-US" sz="2800" b="1" dirty="0">
              <a:solidFill>
                <a:srgbClr val="00B0F0"/>
              </a:solidFill>
              <a:latin typeface="楷体_GB2312" pitchFamily="49" charset="-122"/>
              <a:ea typeface="楷体_GB2312" pitchFamily="49" charset="-122"/>
            </a:endParaRPr>
          </a:p>
          <a:p>
            <a:pPr eaLnBrk="1" hangingPunct="1">
              <a:lnSpc>
                <a:spcPts val="4000"/>
              </a:lnSpc>
              <a:spcBef>
                <a:spcPts val="600"/>
              </a:spcBef>
              <a:spcAft>
                <a:spcPts val="600"/>
              </a:spcAft>
              <a:buSzPct val="75000"/>
              <a:buFont typeface="Wingdings" panose="05000000000000000000" pitchFamily="2" charset="2"/>
              <a:buChar char="Ø"/>
            </a:pPr>
            <a:r>
              <a:rPr lang="zh-CN" altLang="en-US" sz="2800" b="1" dirty="0">
                <a:solidFill>
                  <a:srgbClr val="3333CC"/>
                </a:solidFill>
                <a:latin typeface="楷体_GB2312" pitchFamily="49" charset="-122"/>
                <a:ea typeface="楷体_GB2312" pitchFamily="49" charset="-122"/>
              </a:rPr>
              <a:t>对象模型</a:t>
            </a:r>
            <a:r>
              <a:rPr lang="zh-CN" altLang="en-US" sz="2800" b="1" dirty="0">
                <a:latin typeface="楷体_GB2312" pitchFamily="49" charset="-122"/>
                <a:ea typeface="楷体_GB2312" pitchFamily="49" charset="-122"/>
              </a:rPr>
              <a:t>：用类和对象表示的</a:t>
            </a:r>
            <a:r>
              <a:rPr lang="zh-CN" altLang="en-US" sz="2800" b="1" dirty="0">
                <a:solidFill>
                  <a:srgbClr val="00B050"/>
                </a:solidFill>
                <a:latin typeface="楷体_GB2312" pitchFamily="49" charset="-122"/>
                <a:ea typeface="楷体_GB2312" pitchFamily="49" charset="-122"/>
              </a:rPr>
              <a:t>静态模型</a:t>
            </a:r>
            <a:r>
              <a:rPr lang="zh-CN" altLang="en-US" sz="2800" b="1" dirty="0">
                <a:latin typeface="楷体_GB2312" pitchFamily="49" charset="-122"/>
                <a:ea typeface="楷体_GB2312" pitchFamily="49" charset="-122"/>
              </a:rPr>
              <a:t>；（</a:t>
            </a:r>
            <a:r>
              <a:rPr lang="zh-CN" altLang="en-US" sz="2800" b="1" dirty="0">
                <a:solidFill>
                  <a:srgbClr val="00B0F0"/>
                </a:solidFill>
                <a:latin typeface="楷体_GB2312" pitchFamily="49" charset="-122"/>
                <a:ea typeface="楷体_GB2312" pitchFamily="49" charset="-122"/>
              </a:rPr>
              <a:t>是核心）</a:t>
            </a:r>
            <a:endParaRPr lang="zh-CN" altLang="en-US" sz="2800" b="1" dirty="0">
              <a:solidFill>
                <a:srgbClr val="00B0F0"/>
              </a:solidFill>
              <a:latin typeface="楷体_GB2312" pitchFamily="49" charset="-122"/>
              <a:ea typeface="楷体_GB2312" pitchFamily="49" charset="-122"/>
            </a:endParaRPr>
          </a:p>
          <a:p>
            <a:pPr eaLnBrk="1" hangingPunct="1">
              <a:lnSpc>
                <a:spcPts val="4000"/>
              </a:lnSpc>
              <a:spcBef>
                <a:spcPts val="600"/>
              </a:spcBef>
              <a:spcAft>
                <a:spcPts val="600"/>
              </a:spcAft>
              <a:buSzPct val="75000"/>
              <a:buFont typeface="Wingdings" panose="05000000000000000000" pitchFamily="2" charset="2"/>
              <a:buChar char="Ø"/>
            </a:pPr>
            <a:r>
              <a:rPr lang="zh-CN" altLang="en-US" sz="2800" b="1" dirty="0">
                <a:solidFill>
                  <a:srgbClr val="3333CC"/>
                </a:solidFill>
                <a:latin typeface="楷体_GB2312" pitchFamily="49" charset="-122"/>
                <a:ea typeface="楷体_GB2312" pitchFamily="49" charset="-122"/>
              </a:rPr>
              <a:t>交互模型</a:t>
            </a:r>
            <a:r>
              <a:rPr lang="zh-CN" altLang="en-US" sz="2800" b="1" dirty="0">
                <a:latin typeface="楷体_GB2312" pitchFamily="49" charset="-122"/>
                <a:ea typeface="楷体_GB2312" pitchFamily="49" charset="-122"/>
              </a:rPr>
              <a:t>：由状态图和顺序图表示的</a:t>
            </a:r>
            <a:r>
              <a:rPr lang="zh-CN" altLang="en-US" sz="2800" b="1" dirty="0">
                <a:solidFill>
                  <a:srgbClr val="00B050"/>
                </a:solidFill>
                <a:latin typeface="楷体_GB2312" pitchFamily="49" charset="-122"/>
                <a:ea typeface="楷体_GB2312" pitchFamily="49" charset="-122"/>
              </a:rPr>
              <a:t>动态模型</a:t>
            </a:r>
            <a:r>
              <a:rPr lang="zh-CN" altLang="en-US" sz="2800" b="1" dirty="0">
                <a:latin typeface="楷体_GB2312" pitchFamily="49" charset="-122"/>
                <a:ea typeface="楷体_GB2312" pitchFamily="49" charset="-122"/>
              </a:rPr>
              <a:t>。</a:t>
            </a:r>
            <a:r>
              <a:rPr lang="zh-CN" altLang="en-US" sz="2800" b="1" dirty="0">
                <a:solidFill>
                  <a:srgbClr val="00B0F0"/>
                </a:solidFill>
                <a:latin typeface="楷体_GB2312" pitchFamily="49" charset="-122"/>
                <a:ea typeface="楷体_GB2312" pitchFamily="49" charset="-122"/>
              </a:rPr>
              <a:t>（涉及交互时很重要 ）</a:t>
            </a:r>
            <a:endParaRPr lang="zh-CN" altLang="en-US" sz="2800" b="1" dirty="0">
              <a:solidFill>
                <a:srgbClr val="00B0F0"/>
              </a:solidFill>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 calcmode="lin" valueType="num">
                                      <p:cBhvr additive="base">
                                        <p:cTn id="7" dur="500" fill="hold"/>
                                        <p:tgtEl>
                                          <p:spTgt spid="235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23">
                                            <p:txEl>
                                              <p:pRg st="1" end="1"/>
                                            </p:txEl>
                                          </p:spTgt>
                                        </p:tgtEl>
                                        <p:attrNameLst>
                                          <p:attrName>style.visibility</p:attrName>
                                        </p:attrNameLst>
                                      </p:cBhvr>
                                      <p:to>
                                        <p:strVal val="visible"/>
                                      </p:to>
                                    </p:set>
                                    <p:anim calcmode="lin" valueType="num">
                                      <p:cBhvr additive="base">
                                        <p:cTn id="13" dur="500" fill="hold"/>
                                        <p:tgtEl>
                                          <p:spTgt spid="2355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23">
                                            <p:txEl>
                                              <p:pRg st="2" end="2"/>
                                            </p:txEl>
                                          </p:spTgt>
                                        </p:tgtEl>
                                        <p:attrNameLst>
                                          <p:attrName>style.visibility</p:attrName>
                                        </p:attrNameLst>
                                      </p:cBhvr>
                                      <p:to>
                                        <p:strVal val="visible"/>
                                      </p:to>
                                    </p:set>
                                    <p:anim calcmode="lin" valueType="num">
                                      <p:cBhvr additive="base">
                                        <p:cTn id="19" dur="500" fill="hold"/>
                                        <p:tgtEl>
                                          <p:spTgt spid="2355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523">
                                            <p:txEl>
                                              <p:pRg st="3" end="3"/>
                                            </p:txEl>
                                          </p:spTgt>
                                        </p:tgtEl>
                                        <p:attrNameLst>
                                          <p:attrName>style.visibility</p:attrName>
                                        </p:attrNameLst>
                                      </p:cBhvr>
                                      <p:to>
                                        <p:strVal val="visible"/>
                                      </p:to>
                                    </p:set>
                                    <p:anim calcmode="lin" valueType="num">
                                      <p:cBhvr additive="base">
                                        <p:cTn id="25" dur="500" fill="hold"/>
                                        <p:tgtEl>
                                          <p:spTgt spid="2355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104775">
              <a:spcAft>
                <a:spcPts val="600"/>
              </a:spcAft>
              <a:buNone/>
            </a:pPr>
            <a:r>
              <a:rPr lang="en-US" altLang="zh-CN" sz="2800" b="1" dirty="0">
                <a:latin typeface="宋体" panose="02010600030101010101" pitchFamily="2" charset="-122"/>
                <a:ea typeface="宋体" panose="02010600030101010101" pitchFamily="2" charset="-122"/>
              </a:rPr>
              <a:t>3.1 </a:t>
            </a:r>
            <a:r>
              <a:rPr lang="zh-CN" altLang="en-US" sz="2800" b="1" dirty="0">
                <a:latin typeface="宋体" panose="02010600030101010101" pitchFamily="2" charset="-122"/>
                <a:ea typeface="宋体" panose="02010600030101010101" pitchFamily="2" charset="-122"/>
              </a:rPr>
              <a:t>需求获取与需求分析阶段的任务</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altLang="zh-CN" sz="2800" b="1" dirty="0">
                <a:latin typeface="宋体" panose="02010600030101010101" pitchFamily="2" charset="-122"/>
                <a:ea typeface="宋体" panose="02010600030101010101" pitchFamily="2" charset="-122"/>
              </a:rPr>
              <a:t>3.2 </a:t>
            </a:r>
            <a:r>
              <a:rPr lang="zh-CN" altLang="en-US" sz="2800" b="1" dirty="0">
                <a:latin typeface="宋体" panose="02010600030101010101" pitchFamily="2" charset="-122"/>
                <a:ea typeface="宋体" panose="02010600030101010101" pitchFamily="2" charset="-122"/>
              </a:rPr>
              <a:t>面向对象方法与</a:t>
            </a:r>
            <a:r>
              <a:rPr lang="en-US" altLang="zh-CN" sz="2800" b="1" dirty="0">
                <a:latin typeface="宋体" panose="02010600030101010101" pitchFamily="2" charset="-122"/>
                <a:ea typeface="宋体" panose="02010600030101010101" pitchFamily="2" charset="-122"/>
              </a:rPr>
              <a:t>UML</a:t>
            </a:r>
            <a:r>
              <a:rPr lang="zh-CN" altLang="en-US" sz="2800" b="1" dirty="0">
                <a:latin typeface="宋体" panose="02010600030101010101" pitchFamily="2" charset="-122"/>
                <a:ea typeface="宋体" panose="02010600030101010101" pitchFamily="2" charset="-122"/>
              </a:rPr>
              <a:t>简介</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3.3 </a:t>
            </a:r>
            <a:r>
              <a:rPr lang="zh-CN" altLang="en-US" sz="2800" b="1" dirty="0">
                <a:latin typeface="宋体" panose="02010600030101010101" pitchFamily="2" charset="-122"/>
                <a:ea typeface="宋体" panose="02010600030101010101" pitchFamily="2" charset="-122"/>
              </a:rPr>
              <a:t>面向对象需求分析与建模</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indent="104775">
              <a:spcAft>
                <a:spcPts val="600"/>
              </a:spcAft>
              <a:buNone/>
            </a:pPr>
            <a:r>
              <a:rPr lang="en-US" sz="2800" b="1" dirty="0">
                <a:solidFill>
                  <a:srgbClr val="C00000"/>
                </a:solidFill>
                <a:latin typeface="宋体" panose="02010600030101010101" pitchFamily="2" charset="-122"/>
                <a:ea typeface="宋体" panose="02010600030101010101" pitchFamily="2" charset="-122"/>
              </a:rPr>
              <a:t>3.4 </a:t>
            </a:r>
            <a:r>
              <a:rPr lang="zh-CN" altLang="en-US" sz="2800" b="1" dirty="0">
                <a:solidFill>
                  <a:srgbClr val="C00000"/>
                </a:solidFill>
                <a:latin typeface="宋体" panose="02010600030101010101" pitchFamily="2" charset="-122"/>
                <a:ea typeface="宋体" panose="02010600030101010101" pitchFamily="2" charset="-122"/>
              </a:rPr>
              <a:t>系统需求规格说明</a:t>
            </a:r>
            <a:endParaRPr lang="zh-CN" altLang="en-US" sz="2800" b="1" dirty="0">
              <a:solidFill>
                <a:srgbClr val="C00000"/>
              </a:solidFill>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3.5 </a:t>
            </a:r>
            <a:r>
              <a:rPr lang="zh-CN" altLang="en-US" sz="2800" b="1" dirty="0">
                <a:latin typeface="宋体" panose="02010600030101010101" pitchFamily="2" charset="-122"/>
                <a:ea typeface="宋体" panose="02010600030101010101" pitchFamily="2" charset="-122"/>
              </a:rPr>
              <a:t>需求评审（自学）</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3.6 </a:t>
            </a:r>
            <a:r>
              <a:rPr lang="zh-CN" altLang="en-US" sz="2800" b="1" dirty="0">
                <a:latin typeface="宋体" panose="02010600030101010101" pitchFamily="2" charset="-122"/>
                <a:ea typeface="宋体" panose="02010600030101010101" pitchFamily="2" charset="-122"/>
              </a:rPr>
              <a:t>需求管理（自学）</a:t>
            </a:r>
            <a:endParaRPr lang="zh-CN" altLang="en-US" sz="28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3</a:t>
            </a:r>
            <a:r>
              <a:rPr lang="zh-CN" altLang="en-US" dirty="0">
                <a:solidFill>
                  <a:schemeClr val="bg1"/>
                </a:solidFill>
              </a:rPr>
              <a:t>章  软件需求工程</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dirty="0"/>
              <a:t>3.4  </a:t>
            </a:r>
            <a:r>
              <a:rPr lang="zh-CN" altLang="en-US" dirty="0"/>
              <a:t>系统需求规格说明</a:t>
            </a:r>
            <a:endParaRPr lang="zh-CN" altLang="en-US" dirty="0"/>
          </a:p>
        </p:txBody>
      </p:sp>
      <p:sp>
        <p:nvSpPr>
          <p:cNvPr id="76803" name="Rectangle 3"/>
          <p:cNvSpPr>
            <a:spLocks noGrp="1" noChangeArrowheads="1"/>
          </p:cNvSpPr>
          <p:nvPr>
            <p:ph type="body" idx="1"/>
          </p:nvPr>
        </p:nvSpPr>
        <p:spPr>
          <a:xfrm>
            <a:off x="457200" y="2285992"/>
            <a:ext cx="8229600" cy="3840171"/>
          </a:xfrm>
        </p:spPr>
        <p:txBody>
          <a:bodyPr/>
          <a:lstStyle/>
          <a:p>
            <a:pPr eaLnBrk="1" hangingPunct="1"/>
            <a:r>
              <a:rPr lang="zh-CN" altLang="en-US" sz="2800" b="1" dirty="0">
                <a:solidFill>
                  <a:srgbClr val="C00000"/>
                </a:solidFill>
                <a:latin typeface="楷体_GB2312" pitchFamily="49" charset="-122"/>
                <a:ea typeface="楷体_GB2312" pitchFamily="49" charset="-122"/>
              </a:rPr>
              <a:t>本节内容参见教材第三章第</a:t>
            </a:r>
            <a:r>
              <a:rPr lang="en-US" altLang="zh-CN" sz="2800" b="1" dirty="0">
                <a:solidFill>
                  <a:srgbClr val="C00000"/>
                </a:solidFill>
                <a:latin typeface="楷体_GB2312" pitchFamily="49" charset="-122"/>
                <a:ea typeface="楷体_GB2312" pitchFamily="49" charset="-122"/>
              </a:rPr>
              <a:t>3.3</a:t>
            </a:r>
            <a:r>
              <a:rPr lang="zh-CN" altLang="en-US" sz="2800" b="1" dirty="0">
                <a:solidFill>
                  <a:srgbClr val="C00000"/>
                </a:solidFill>
                <a:latin typeface="楷体_GB2312" pitchFamily="49" charset="-122"/>
                <a:ea typeface="楷体_GB2312" pitchFamily="49" charset="-122"/>
              </a:rPr>
              <a:t>节内容</a:t>
            </a:r>
            <a:endParaRPr lang="zh-CN" altLang="en-US" sz="2800" b="1" dirty="0">
              <a:solidFill>
                <a:srgbClr val="C00000"/>
              </a:solidFill>
              <a:latin typeface="楷体_GB2312" pitchFamily="49" charset="-122"/>
              <a:ea typeface="楷体_GB2312" pitchFamily="49" charset="-122"/>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dirty="0"/>
              <a:t>3.4  </a:t>
            </a:r>
            <a:r>
              <a:rPr lang="zh-CN" altLang="en-US" dirty="0"/>
              <a:t>系统需求规格说明</a:t>
            </a:r>
            <a:endParaRPr lang="zh-CN" altLang="en-US" dirty="0"/>
          </a:p>
        </p:txBody>
      </p:sp>
      <p:sp>
        <p:nvSpPr>
          <p:cNvPr id="76803" name="Rectangle 3"/>
          <p:cNvSpPr>
            <a:spLocks noGrp="1" noChangeArrowheads="1"/>
          </p:cNvSpPr>
          <p:nvPr>
            <p:ph type="body" idx="1"/>
          </p:nvPr>
        </p:nvSpPr>
        <p:spPr>
          <a:xfrm>
            <a:off x="428596" y="1714488"/>
            <a:ext cx="8229600" cy="4525963"/>
          </a:xfrm>
        </p:spPr>
        <p:txBody>
          <a:bodyPr/>
          <a:lstStyle/>
          <a:p>
            <a:pPr eaLnBrk="1" hangingPunct="1">
              <a:buNone/>
            </a:pPr>
            <a:r>
              <a:rPr lang="en-US" altLang="zh-CN" sz="2800" b="1" dirty="0">
                <a:solidFill>
                  <a:srgbClr val="C00000"/>
                </a:solidFill>
                <a:latin typeface="楷体_GB2312" pitchFamily="49" charset="-122"/>
                <a:ea typeface="楷体_GB2312" pitchFamily="49" charset="-122"/>
              </a:rPr>
              <a:t>3.4.1 </a:t>
            </a:r>
            <a:r>
              <a:rPr lang="zh-CN" altLang="en-US" sz="2800" b="1" dirty="0">
                <a:solidFill>
                  <a:srgbClr val="C00000"/>
                </a:solidFill>
                <a:latin typeface="楷体_GB2312" pitchFamily="49" charset="-122"/>
                <a:ea typeface="楷体_GB2312" pitchFamily="49" charset="-122"/>
              </a:rPr>
              <a:t>软件需求规格说明模板</a:t>
            </a:r>
            <a:endParaRPr lang="en-US" altLang="zh-CN" sz="2800" b="1" dirty="0">
              <a:solidFill>
                <a:srgbClr val="C00000"/>
              </a:solidFill>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需求分析阶段的重要任务之一是根据分析的结果编写需求规格说明，经过严格评审并得到用户确认之后，作为这个阶段的最终成果。</a:t>
            </a:r>
            <a:endParaRPr lang="zh-CN" altLang="en-US" sz="2800" dirty="0">
              <a:latin typeface="楷体_GB2312" pitchFamily="49" charset="-122"/>
              <a:ea typeface="楷体_GB2312" pitchFamily="49" charset="-122"/>
            </a:endParaRPr>
          </a:p>
          <a:p>
            <a:pPr eaLnBrk="1" hangingPunct="1"/>
            <a:r>
              <a:rPr lang="zh-CN" altLang="en-US" sz="2800" dirty="0">
                <a:latin typeface="楷体_GB2312" pitchFamily="49" charset="-122"/>
                <a:ea typeface="楷体_GB2312" pitchFamily="49" charset="-122"/>
              </a:rPr>
              <a:t>按照国家标准</a:t>
            </a:r>
            <a:r>
              <a:rPr lang="en-US" altLang="zh-CN" sz="2800" dirty="0">
                <a:latin typeface="楷体_GB2312" pitchFamily="49" charset="-122"/>
                <a:ea typeface="楷体_GB2312" pitchFamily="49" charset="-122"/>
              </a:rPr>
              <a:t>GB/T 8567</a:t>
            </a:r>
            <a:r>
              <a:rPr lang="en-US" altLang="zh-CN" sz="2800" dirty="0">
                <a:ea typeface="楷体_GB2312" pitchFamily="49" charset="-122"/>
              </a:rPr>
              <a:t>—</a:t>
            </a:r>
            <a:r>
              <a:rPr lang="en-US" altLang="zh-CN" sz="2800" dirty="0">
                <a:latin typeface="楷体_GB2312" pitchFamily="49" charset="-122"/>
                <a:ea typeface="楷体_GB2312" pitchFamily="49" charset="-122"/>
              </a:rPr>
              <a:t>2006《</a:t>
            </a:r>
            <a:r>
              <a:rPr lang="zh-CN" altLang="en-US" sz="2800" dirty="0">
                <a:latin typeface="楷体_GB2312" pitchFamily="49" charset="-122"/>
                <a:ea typeface="楷体_GB2312" pitchFamily="49" charset="-122"/>
              </a:rPr>
              <a:t>计算机软件文档编制规范</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，涉及需求规格说明的文档有</a:t>
            </a:r>
            <a:r>
              <a:rPr lang="zh-CN" altLang="en-US" sz="2800" dirty="0">
                <a:ea typeface="楷体_GB2312" pitchFamily="49" charset="-122"/>
              </a:rPr>
              <a:t>“</a:t>
            </a:r>
            <a:r>
              <a:rPr lang="zh-CN" altLang="en-US" sz="2800" dirty="0">
                <a:latin typeface="楷体_GB2312" pitchFamily="49" charset="-122"/>
                <a:ea typeface="楷体_GB2312" pitchFamily="49" charset="-122"/>
              </a:rPr>
              <a:t>软件需求规格说明（</a:t>
            </a:r>
            <a:r>
              <a:rPr lang="en-US" altLang="zh-CN" sz="2800" dirty="0">
                <a:latin typeface="楷体_GB2312" pitchFamily="49" charset="-122"/>
                <a:ea typeface="楷体_GB2312" pitchFamily="49" charset="-122"/>
              </a:rPr>
              <a:t>SRS</a:t>
            </a:r>
            <a:r>
              <a:rPr lang="zh-CN" altLang="en-US" sz="2800" dirty="0">
                <a:latin typeface="楷体_GB2312" pitchFamily="49" charset="-122"/>
                <a:ea typeface="楷体_GB2312" pitchFamily="49" charset="-122"/>
              </a:rPr>
              <a:t>）</a:t>
            </a:r>
            <a:r>
              <a:rPr lang="zh-CN" altLang="en-US" sz="2800" dirty="0">
                <a:ea typeface="楷体_GB2312" pitchFamily="49" charset="-122"/>
              </a:rPr>
              <a:t>”</a:t>
            </a:r>
            <a:r>
              <a:rPr lang="zh-CN" altLang="en-US" sz="2800" dirty="0">
                <a:latin typeface="楷体_GB2312" pitchFamily="49" charset="-122"/>
                <a:ea typeface="楷体_GB2312" pitchFamily="49" charset="-122"/>
              </a:rPr>
              <a:t>、</a:t>
            </a:r>
            <a:r>
              <a:rPr lang="zh-CN" altLang="en-US" sz="2800" dirty="0">
                <a:ea typeface="楷体_GB2312" pitchFamily="49" charset="-122"/>
              </a:rPr>
              <a:t>“</a:t>
            </a:r>
            <a:r>
              <a:rPr lang="zh-CN" altLang="en-US" sz="2800" dirty="0">
                <a:latin typeface="楷体_GB2312" pitchFamily="49" charset="-122"/>
                <a:ea typeface="楷体_GB2312" pitchFamily="49" charset="-122"/>
              </a:rPr>
              <a:t>数据需求说明（</a:t>
            </a:r>
            <a:r>
              <a:rPr lang="en-US" altLang="zh-CN" sz="2800" dirty="0">
                <a:latin typeface="楷体_GB2312" pitchFamily="49" charset="-122"/>
                <a:ea typeface="楷体_GB2312" pitchFamily="49" charset="-122"/>
              </a:rPr>
              <a:t>DRD</a:t>
            </a:r>
            <a:r>
              <a:rPr lang="zh-CN" altLang="en-US" sz="2800" dirty="0">
                <a:latin typeface="楷体_GB2312" pitchFamily="49" charset="-122"/>
                <a:ea typeface="楷体_GB2312" pitchFamily="49" charset="-122"/>
              </a:rPr>
              <a:t>）</a:t>
            </a:r>
            <a:r>
              <a:rPr lang="zh-CN" altLang="en-US" sz="2800" dirty="0">
                <a:ea typeface="楷体_GB2312" pitchFamily="49" charset="-122"/>
              </a:rPr>
              <a:t>”</a:t>
            </a:r>
            <a:r>
              <a:rPr lang="zh-CN" altLang="en-US" sz="2800" dirty="0">
                <a:latin typeface="楷体_GB2312" pitchFamily="49" charset="-122"/>
                <a:ea typeface="楷体_GB2312" pitchFamily="49" charset="-122"/>
              </a:rPr>
              <a:t>等。</a:t>
            </a:r>
            <a:endParaRPr lang="en-US" altLang="zh-CN" sz="2800" dirty="0">
              <a:latin typeface="楷体_GB2312" pitchFamily="49" charset="-122"/>
              <a:ea typeface="楷体_GB2312" pitchFamily="49" charset="-122"/>
            </a:endParaRPr>
          </a:p>
          <a:p>
            <a:r>
              <a:rPr lang="en-US" altLang="zh-CN" sz="2800" dirty="0">
                <a:latin typeface="楷体_GB2312" pitchFamily="49" charset="-122"/>
                <a:ea typeface="楷体_GB2312" pitchFamily="49" charset="-122"/>
              </a:rPr>
              <a:t>JH_2001_NCSS</a:t>
            </a:r>
            <a:r>
              <a:rPr lang="zh-CN" altLang="en-US" sz="2800" dirty="0">
                <a:latin typeface="楷体_GB2312" pitchFamily="49" charset="-122"/>
                <a:ea typeface="楷体_GB2312" pitchFamily="49" charset="-122"/>
              </a:rPr>
              <a:t>产品包需求分析案例</a:t>
            </a:r>
            <a:r>
              <a:rPr lang="en-US" altLang="zh-CN" sz="2800" dirty="0">
                <a:latin typeface="楷体_GB2312" pitchFamily="49" charset="-122"/>
                <a:ea typeface="楷体_GB2312" pitchFamily="49" charset="-122"/>
              </a:rPr>
              <a:t>.</a:t>
            </a:r>
            <a:r>
              <a:rPr lang="en-US" altLang="zh-CN" sz="2800" dirty="0" err="1">
                <a:latin typeface="楷体_GB2312" pitchFamily="49" charset="-122"/>
                <a:ea typeface="楷体_GB2312" pitchFamily="49" charset="-122"/>
              </a:rPr>
              <a:t>pdf</a:t>
            </a:r>
            <a:endParaRPr lang="zh-CN" altLang="en-US" sz="2800" dirty="0">
              <a:latin typeface="楷体_GB2312" pitchFamily="49" charset="-122"/>
              <a:ea typeface="楷体_GB2312" pitchFamily="49" charset="-122"/>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dirty="0"/>
              <a:t>3.4  </a:t>
            </a:r>
            <a:r>
              <a:rPr lang="zh-CN" altLang="en-US" dirty="0"/>
              <a:t>系统需求规格说明</a:t>
            </a:r>
            <a:endParaRPr lang="zh-CN" altLang="en-US" dirty="0"/>
          </a:p>
        </p:txBody>
      </p:sp>
      <p:sp>
        <p:nvSpPr>
          <p:cNvPr id="76803" name="Rectangle 3"/>
          <p:cNvSpPr>
            <a:spLocks noGrp="1" noChangeArrowheads="1"/>
          </p:cNvSpPr>
          <p:nvPr>
            <p:ph type="body" idx="1"/>
          </p:nvPr>
        </p:nvSpPr>
        <p:spPr>
          <a:xfrm>
            <a:off x="428596" y="1714488"/>
            <a:ext cx="8229600" cy="4525963"/>
          </a:xfrm>
        </p:spPr>
        <p:txBody>
          <a:bodyPr/>
          <a:lstStyle/>
          <a:p>
            <a:pPr eaLnBrk="1" hangingPunct="1">
              <a:buNone/>
            </a:pPr>
            <a:r>
              <a:rPr lang="en-US" altLang="zh-CN" sz="2800" b="1" dirty="0">
                <a:solidFill>
                  <a:srgbClr val="C00000"/>
                </a:solidFill>
                <a:latin typeface="楷体_GB2312" pitchFamily="49" charset="-122"/>
                <a:ea typeface="楷体_GB2312" pitchFamily="49" charset="-122"/>
              </a:rPr>
              <a:t>3.4.2 SRS</a:t>
            </a:r>
            <a:r>
              <a:rPr lang="zh-CN" altLang="en-US" sz="2800" b="1" dirty="0">
                <a:solidFill>
                  <a:srgbClr val="C00000"/>
                </a:solidFill>
                <a:latin typeface="楷体_GB2312" pitchFamily="49" charset="-122"/>
                <a:ea typeface="楷体_GB2312" pitchFamily="49" charset="-122"/>
              </a:rPr>
              <a:t>和</a:t>
            </a:r>
            <a:r>
              <a:rPr lang="en-US" altLang="zh-CN" sz="2800" b="1" dirty="0">
                <a:solidFill>
                  <a:srgbClr val="C00000"/>
                </a:solidFill>
                <a:latin typeface="楷体_GB2312" pitchFamily="49" charset="-122"/>
                <a:ea typeface="楷体_GB2312" pitchFamily="49" charset="-122"/>
              </a:rPr>
              <a:t>DRD</a:t>
            </a:r>
            <a:r>
              <a:rPr lang="zh-CN" altLang="en-US" sz="2800" b="1" dirty="0">
                <a:solidFill>
                  <a:srgbClr val="C00000"/>
                </a:solidFill>
                <a:latin typeface="楷体_GB2312" pitchFamily="49" charset="-122"/>
                <a:ea typeface="楷体_GB2312" pitchFamily="49" charset="-122"/>
              </a:rPr>
              <a:t>的质量要求</a:t>
            </a:r>
            <a:endParaRPr lang="en-US" altLang="zh-CN" sz="2800" b="1" dirty="0">
              <a:solidFill>
                <a:srgbClr val="C00000"/>
              </a:solidFill>
              <a:latin typeface="楷体_GB2312" pitchFamily="49" charset="-122"/>
              <a:ea typeface="楷体_GB2312" pitchFamily="49" charset="-122"/>
            </a:endParaRPr>
          </a:p>
          <a:p>
            <a:pPr marL="808355" indent="-535305" eaLnBrk="1" hangingPunct="1">
              <a:buFont typeface="+mj-ea"/>
              <a:buAutoNum type="circleNumDbPlain"/>
            </a:pPr>
            <a:r>
              <a:rPr lang="zh-CN" altLang="en-US" sz="2800" dirty="0">
                <a:latin typeface="楷体_GB2312" pitchFamily="49" charset="-122"/>
                <a:ea typeface="楷体_GB2312" pitchFamily="49" charset="-122"/>
              </a:rPr>
              <a:t>完整性</a:t>
            </a:r>
            <a:endParaRPr lang="en-US" altLang="zh-CN" sz="2800" dirty="0">
              <a:latin typeface="楷体_GB2312" pitchFamily="49" charset="-122"/>
              <a:ea typeface="楷体_GB2312" pitchFamily="49" charset="-122"/>
            </a:endParaRPr>
          </a:p>
          <a:p>
            <a:pPr marL="808355" indent="-535305" eaLnBrk="1" hangingPunct="1">
              <a:buFont typeface="+mj-ea"/>
              <a:buAutoNum type="circleNumDbPlain"/>
            </a:pPr>
            <a:r>
              <a:rPr lang="zh-CN" altLang="en-US" sz="2800" dirty="0">
                <a:latin typeface="楷体_GB2312" pitchFamily="49" charset="-122"/>
                <a:ea typeface="楷体_GB2312" pitchFamily="49" charset="-122"/>
              </a:rPr>
              <a:t>无歧义性</a:t>
            </a:r>
            <a:endParaRPr lang="en-US" altLang="zh-CN" sz="2800" dirty="0">
              <a:latin typeface="楷体_GB2312" pitchFamily="49" charset="-122"/>
              <a:ea typeface="楷体_GB2312" pitchFamily="49" charset="-122"/>
            </a:endParaRPr>
          </a:p>
          <a:p>
            <a:pPr marL="808355" indent="-535305" eaLnBrk="1" hangingPunct="1">
              <a:buFont typeface="+mj-ea"/>
              <a:buAutoNum type="circleNumDbPlain"/>
            </a:pPr>
            <a:r>
              <a:rPr lang="zh-CN" altLang="en-US" sz="2800" dirty="0">
                <a:latin typeface="楷体_GB2312" pitchFamily="49" charset="-122"/>
                <a:ea typeface="楷体_GB2312" pitchFamily="49" charset="-122"/>
              </a:rPr>
              <a:t>一致性</a:t>
            </a:r>
            <a:endParaRPr lang="en-US" altLang="zh-CN" sz="2800" dirty="0">
              <a:latin typeface="楷体_GB2312" pitchFamily="49" charset="-122"/>
              <a:ea typeface="楷体_GB2312" pitchFamily="49" charset="-122"/>
            </a:endParaRPr>
          </a:p>
          <a:p>
            <a:pPr marL="808355" indent="-535305" eaLnBrk="1" hangingPunct="1">
              <a:buFont typeface="+mj-ea"/>
              <a:buAutoNum type="circleNumDbPlain"/>
            </a:pPr>
            <a:r>
              <a:rPr lang="zh-CN" altLang="en-US" sz="2800" dirty="0">
                <a:latin typeface="楷体_GB2312" pitchFamily="49" charset="-122"/>
                <a:ea typeface="楷体_GB2312" pitchFamily="49" charset="-122"/>
              </a:rPr>
              <a:t>可验证性</a:t>
            </a:r>
            <a:endParaRPr lang="en-US" altLang="zh-CN" sz="2800" dirty="0">
              <a:latin typeface="楷体_GB2312" pitchFamily="49" charset="-122"/>
              <a:ea typeface="楷体_GB2312" pitchFamily="49" charset="-122"/>
            </a:endParaRPr>
          </a:p>
          <a:p>
            <a:pPr marL="808355" indent="-535305" eaLnBrk="1" hangingPunct="1">
              <a:buFont typeface="+mj-ea"/>
              <a:buAutoNum type="circleNumDbPlain"/>
            </a:pPr>
            <a:r>
              <a:rPr lang="zh-CN" altLang="en-US" sz="2800" dirty="0">
                <a:latin typeface="楷体_GB2312" pitchFamily="49" charset="-122"/>
                <a:ea typeface="楷体_GB2312" pitchFamily="49" charset="-122"/>
              </a:rPr>
              <a:t>可修改性</a:t>
            </a:r>
            <a:endParaRPr lang="en-US" altLang="zh-CN" sz="2800" dirty="0">
              <a:latin typeface="楷体_GB2312" pitchFamily="49" charset="-122"/>
              <a:ea typeface="楷体_GB2312" pitchFamily="49" charset="-122"/>
            </a:endParaRPr>
          </a:p>
          <a:p>
            <a:pPr marL="808355" indent="-535305" eaLnBrk="1" hangingPunct="1">
              <a:buFont typeface="+mj-ea"/>
              <a:buAutoNum type="circleNumDbPlain"/>
            </a:pPr>
            <a:r>
              <a:rPr lang="zh-CN" altLang="en-US" sz="2800" dirty="0">
                <a:latin typeface="楷体_GB2312" pitchFamily="49" charset="-122"/>
                <a:ea typeface="楷体_GB2312" pitchFamily="49" charset="-122"/>
              </a:rPr>
              <a:t>可追踪性</a:t>
            </a:r>
            <a:endParaRPr lang="zh-CN" altLang="en-US" sz="2800" dirty="0">
              <a:latin typeface="楷体_GB2312" pitchFamily="49" charset="-122"/>
              <a:ea typeface="楷体_GB2312" pitchFamily="49" charset="-122"/>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104775">
              <a:spcAft>
                <a:spcPts val="600"/>
              </a:spcAft>
              <a:buNone/>
            </a:pPr>
            <a:r>
              <a:rPr lang="en-US" altLang="zh-CN" sz="2800" b="1" dirty="0">
                <a:latin typeface="宋体" panose="02010600030101010101" pitchFamily="2" charset="-122"/>
                <a:ea typeface="宋体" panose="02010600030101010101" pitchFamily="2" charset="-122"/>
              </a:rPr>
              <a:t>3.1 </a:t>
            </a:r>
            <a:r>
              <a:rPr lang="zh-CN" altLang="en-US" sz="2800" b="1" dirty="0">
                <a:latin typeface="宋体" panose="02010600030101010101" pitchFamily="2" charset="-122"/>
                <a:ea typeface="宋体" panose="02010600030101010101" pitchFamily="2" charset="-122"/>
              </a:rPr>
              <a:t>需求获取与需求分析阶段的任务</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altLang="zh-CN" sz="2800" b="1" dirty="0">
                <a:latin typeface="宋体" panose="02010600030101010101" pitchFamily="2" charset="-122"/>
                <a:ea typeface="宋体" panose="02010600030101010101" pitchFamily="2" charset="-122"/>
              </a:rPr>
              <a:t>3.2 </a:t>
            </a:r>
            <a:r>
              <a:rPr lang="zh-CN" altLang="en-US" sz="2800" b="1" dirty="0">
                <a:latin typeface="宋体" panose="02010600030101010101" pitchFamily="2" charset="-122"/>
                <a:ea typeface="宋体" panose="02010600030101010101" pitchFamily="2" charset="-122"/>
              </a:rPr>
              <a:t>面向对象方法与</a:t>
            </a:r>
            <a:r>
              <a:rPr lang="en-US" altLang="zh-CN" sz="2800" b="1" dirty="0">
                <a:latin typeface="宋体" panose="02010600030101010101" pitchFamily="2" charset="-122"/>
                <a:ea typeface="宋体" panose="02010600030101010101" pitchFamily="2" charset="-122"/>
              </a:rPr>
              <a:t>UML</a:t>
            </a:r>
            <a:r>
              <a:rPr lang="zh-CN" altLang="en-US" sz="2800" b="1" dirty="0">
                <a:latin typeface="宋体" panose="02010600030101010101" pitchFamily="2" charset="-122"/>
                <a:ea typeface="宋体" panose="02010600030101010101" pitchFamily="2" charset="-122"/>
              </a:rPr>
              <a:t>简介</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3.3 </a:t>
            </a:r>
            <a:r>
              <a:rPr lang="zh-CN" altLang="en-US" sz="2800" b="1" dirty="0">
                <a:latin typeface="宋体" panose="02010600030101010101" pitchFamily="2" charset="-122"/>
                <a:ea typeface="宋体" panose="02010600030101010101" pitchFamily="2" charset="-122"/>
              </a:rPr>
              <a:t>面向对象需求分析与建模</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3.4 </a:t>
            </a:r>
            <a:r>
              <a:rPr lang="zh-CN" altLang="en-US" sz="2800" b="1" dirty="0">
                <a:latin typeface="宋体" panose="02010600030101010101" pitchFamily="2" charset="-122"/>
                <a:ea typeface="宋体" panose="02010600030101010101" pitchFamily="2" charset="-122"/>
              </a:rPr>
              <a:t>系统需求规格说明</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solidFill>
                  <a:srgbClr val="C00000"/>
                </a:solidFill>
                <a:latin typeface="宋体" panose="02010600030101010101" pitchFamily="2" charset="-122"/>
                <a:ea typeface="宋体" panose="02010600030101010101" pitchFamily="2" charset="-122"/>
              </a:rPr>
              <a:t>3.5 </a:t>
            </a:r>
            <a:r>
              <a:rPr lang="zh-CN" altLang="en-US" sz="2800" b="1" dirty="0">
                <a:solidFill>
                  <a:srgbClr val="C00000"/>
                </a:solidFill>
                <a:latin typeface="宋体" panose="02010600030101010101" pitchFamily="2" charset="-122"/>
                <a:ea typeface="宋体" panose="02010600030101010101" pitchFamily="2" charset="-122"/>
              </a:rPr>
              <a:t>需求评审（自学）</a:t>
            </a:r>
            <a:endParaRPr lang="zh-CN" altLang="en-US" sz="2800" b="1" dirty="0">
              <a:solidFill>
                <a:srgbClr val="C00000"/>
              </a:solidFill>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3.6 </a:t>
            </a:r>
            <a:r>
              <a:rPr lang="zh-CN" altLang="en-US" sz="2800" b="1" dirty="0">
                <a:latin typeface="宋体" panose="02010600030101010101" pitchFamily="2" charset="-122"/>
                <a:ea typeface="宋体" panose="02010600030101010101" pitchFamily="2" charset="-122"/>
              </a:rPr>
              <a:t>需求管理（自学）</a:t>
            </a:r>
            <a:endParaRPr lang="zh-CN" altLang="en-US" sz="28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3</a:t>
            </a:r>
            <a:r>
              <a:rPr lang="zh-CN" altLang="en-US" dirty="0">
                <a:solidFill>
                  <a:schemeClr val="bg1"/>
                </a:solidFill>
              </a:rPr>
              <a:t>章  软件需求工程</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dirty="0"/>
              <a:t>3.5  </a:t>
            </a:r>
            <a:r>
              <a:rPr lang="zh-CN" altLang="en-US" dirty="0"/>
              <a:t>需求评审</a:t>
            </a:r>
            <a:endParaRPr lang="zh-CN" altLang="en-US" dirty="0"/>
          </a:p>
        </p:txBody>
      </p:sp>
      <p:sp>
        <p:nvSpPr>
          <p:cNvPr id="76803" name="Rectangle 3"/>
          <p:cNvSpPr>
            <a:spLocks noGrp="1" noChangeArrowheads="1"/>
          </p:cNvSpPr>
          <p:nvPr>
            <p:ph type="body" idx="1"/>
          </p:nvPr>
        </p:nvSpPr>
        <p:spPr>
          <a:xfrm>
            <a:off x="457200" y="2285992"/>
            <a:ext cx="8229600" cy="3840171"/>
          </a:xfrm>
        </p:spPr>
        <p:txBody>
          <a:bodyPr/>
          <a:lstStyle/>
          <a:p>
            <a:pPr eaLnBrk="1" hangingPunct="1"/>
            <a:r>
              <a:rPr lang="zh-CN" altLang="en-US" sz="2800" b="1" dirty="0">
                <a:solidFill>
                  <a:srgbClr val="C00000"/>
                </a:solidFill>
                <a:latin typeface="楷体_GB2312" pitchFamily="49" charset="-122"/>
                <a:ea typeface="楷体_GB2312" pitchFamily="49" charset="-122"/>
              </a:rPr>
              <a:t>本节内容参见教材第三章第</a:t>
            </a:r>
            <a:r>
              <a:rPr lang="en-US" altLang="zh-CN" sz="2800" b="1" dirty="0">
                <a:solidFill>
                  <a:srgbClr val="C00000"/>
                </a:solidFill>
                <a:latin typeface="楷体_GB2312" pitchFamily="49" charset="-122"/>
                <a:ea typeface="楷体_GB2312" pitchFamily="49" charset="-122"/>
              </a:rPr>
              <a:t>3.4</a:t>
            </a:r>
            <a:r>
              <a:rPr lang="zh-CN" altLang="en-US" sz="2800" b="1" dirty="0">
                <a:solidFill>
                  <a:srgbClr val="C00000"/>
                </a:solidFill>
                <a:latin typeface="楷体_GB2312" pitchFamily="49" charset="-122"/>
                <a:ea typeface="楷体_GB2312" pitchFamily="49" charset="-122"/>
              </a:rPr>
              <a:t>节内容</a:t>
            </a:r>
            <a:endParaRPr lang="zh-CN" altLang="en-US" sz="2800" b="1" dirty="0">
              <a:solidFill>
                <a:srgbClr val="C00000"/>
              </a:solidFill>
              <a:latin typeface="楷体_GB2312" pitchFamily="49" charset="-122"/>
              <a:ea typeface="楷体_GB2312" pitchFamily="49" charset="-122"/>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indent="104775">
              <a:spcAft>
                <a:spcPts val="600"/>
              </a:spcAft>
              <a:buNone/>
            </a:pPr>
            <a:r>
              <a:rPr lang="en-US" altLang="zh-CN" sz="2800" b="1" dirty="0">
                <a:latin typeface="宋体" panose="02010600030101010101" pitchFamily="2" charset="-122"/>
                <a:ea typeface="宋体" panose="02010600030101010101" pitchFamily="2" charset="-122"/>
              </a:rPr>
              <a:t>3.1 </a:t>
            </a:r>
            <a:r>
              <a:rPr lang="zh-CN" altLang="en-US" sz="2800" b="1" dirty="0">
                <a:latin typeface="宋体" panose="02010600030101010101" pitchFamily="2" charset="-122"/>
                <a:ea typeface="宋体" panose="02010600030101010101" pitchFamily="2" charset="-122"/>
              </a:rPr>
              <a:t>需求获取与需求分析阶段的任务</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altLang="zh-CN" sz="2800" b="1" dirty="0">
                <a:latin typeface="宋体" panose="02010600030101010101" pitchFamily="2" charset="-122"/>
                <a:ea typeface="宋体" panose="02010600030101010101" pitchFamily="2" charset="-122"/>
              </a:rPr>
              <a:t>3.2 </a:t>
            </a:r>
            <a:r>
              <a:rPr lang="zh-CN" altLang="en-US" sz="2800" b="1" dirty="0">
                <a:latin typeface="宋体" panose="02010600030101010101" pitchFamily="2" charset="-122"/>
                <a:ea typeface="宋体" panose="02010600030101010101" pitchFamily="2" charset="-122"/>
              </a:rPr>
              <a:t>面向对象方法与</a:t>
            </a:r>
            <a:r>
              <a:rPr lang="en-US" altLang="zh-CN" sz="2800" b="1" dirty="0">
                <a:latin typeface="宋体" panose="02010600030101010101" pitchFamily="2" charset="-122"/>
                <a:ea typeface="宋体" panose="02010600030101010101" pitchFamily="2" charset="-122"/>
              </a:rPr>
              <a:t>UML</a:t>
            </a:r>
            <a:r>
              <a:rPr lang="zh-CN" altLang="en-US" sz="2800" b="1" dirty="0">
                <a:latin typeface="宋体" panose="02010600030101010101" pitchFamily="2" charset="-122"/>
                <a:ea typeface="宋体" panose="02010600030101010101" pitchFamily="2" charset="-122"/>
              </a:rPr>
              <a:t>简介</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3.3 </a:t>
            </a:r>
            <a:r>
              <a:rPr lang="zh-CN" altLang="en-US" sz="2800" b="1" dirty="0">
                <a:latin typeface="宋体" panose="02010600030101010101" pitchFamily="2" charset="-122"/>
                <a:ea typeface="宋体" panose="02010600030101010101" pitchFamily="2" charset="-122"/>
              </a:rPr>
              <a:t>面向对象需求分析与建模</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3.4 </a:t>
            </a:r>
            <a:r>
              <a:rPr lang="zh-CN" altLang="en-US" sz="2800" b="1" dirty="0">
                <a:latin typeface="宋体" panose="02010600030101010101" pitchFamily="2" charset="-122"/>
                <a:ea typeface="宋体" panose="02010600030101010101" pitchFamily="2" charset="-122"/>
              </a:rPr>
              <a:t>系统需求规格说明</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latin typeface="宋体" panose="02010600030101010101" pitchFamily="2" charset="-122"/>
                <a:ea typeface="宋体" panose="02010600030101010101" pitchFamily="2" charset="-122"/>
              </a:rPr>
              <a:t>3.5 </a:t>
            </a:r>
            <a:r>
              <a:rPr lang="zh-CN" altLang="en-US" sz="2800" b="1" dirty="0">
                <a:latin typeface="宋体" panose="02010600030101010101" pitchFamily="2" charset="-122"/>
                <a:ea typeface="宋体" panose="02010600030101010101" pitchFamily="2" charset="-122"/>
              </a:rPr>
              <a:t>需求评审（自学）</a:t>
            </a:r>
            <a:endParaRPr lang="zh-CN" altLang="en-US" sz="2800" b="1" dirty="0">
              <a:latin typeface="宋体" panose="02010600030101010101" pitchFamily="2" charset="-122"/>
              <a:ea typeface="宋体" panose="02010600030101010101" pitchFamily="2" charset="-122"/>
            </a:endParaRPr>
          </a:p>
          <a:p>
            <a:pPr indent="104775">
              <a:spcAft>
                <a:spcPts val="600"/>
              </a:spcAft>
              <a:buNone/>
            </a:pPr>
            <a:r>
              <a:rPr lang="en-US" sz="2800" b="1" dirty="0">
                <a:solidFill>
                  <a:srgbClr val="C00000"/>
                </a:solidFill>
                <a:latin typeface="宋体" panose="02010600030101010101" pitchFamily="2" charset="-122"/>
                <a:ea typeface="宋体" panose="02010600030101010101" pitchFamily="2" charset="-122"/>
              </a:rPr>
              <a:t>3.6 </a:t>
            </a:r>
            <a:r>
              <a:rPr lang="zh-CN" altLang="en-US" sz="2800" b="1" dirty="0">
                <a:solidFill>
                  <a:srgbClr val="C00000"/>
                </a:solidFill>
                <a:latin typeface="宋体" panose="02010600030101010101" pitchFamily="2" charset="-122"/>
                <a:ea typeface="宋体" panose="02010600030101010101" pitchFamily="2" charset="-122"/>
              </a:rPr>
              <a:t>需求管理（自学）</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3</a:t>
            </a:r>
            <a:r>
              <a:rPr lang="zh-CN" altLang="en-US" dirty="0">
                <a:solidFill>
                  <a:schemeClr val="bg1"/>
                </a:solidFill>
              </a:rPr>
              <a:t>章  软件需求工程</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dirty="0"/>
              <a:t>3.5  </a:t>
            </a:r>
            <a:r>
              <a:rPr lang="zh-CN" altLang="en-US" dirty="0"/>
              <a:t>需求管理</a:t>
            </a:r>
            <a:endParaRPr lang="zh-CN" altLang="en-US" dirty="0"/>
          </a:p>
        </p:txBody>
      </p:sp>
      <p:sp>
        <p:nvSpPr>
          <p:cNvPr id="76803" name="Rectangle 3"/>
          <p:cNvSpPr>
            <a:spLocks noGrp="1" noChangeArrowheads="1"/>
          </p:cNvSpPr>
          <p:nvPr>
            <p:ph type="body" idx="1"/>
          </p:nvPr>
        </p:nvSpPr>
        <p:spPr>
          <a:xfrm>
            <a:off x="457200" y="2285992"/>
            <a:ext cx="8229600" cy="3840171"/>
          </a:xfrm>
        </p:spPr>
        <p:txBody>
          <a:bodyPr/>
          <a:lstStyle/>
          <a:p>
            <a:pPr eaLnBrk="1" hangingPunct="1"/>
            <a:r>
              <a:rPr lang="zh-CN" altLang="en-US" sz="2800" b="1" dirty="0">
                <a:solidFill>
                  <a:srgbClr val="C00000"/>
                </a:solidFill>
                <a:latin typeface="楷体_GB2312" pitchFamily="49" charset="-122"/>
                <a:ea typeface="楷体_GB2312" pitchFamily="49" charset="-122"/>
              </a:rPr>
              <a:t>本节内容参见教材第三章第</a:t>
            </a:r>
            <a:r>
              <a:rPr lang="en-US" altLang="zh-CN" sz="2800" b="1" dirty="0">
                <a:solidFill>
                  <a:srgbClr val="C00000"/>
                </a:solidFill>
                <a:latin typeface="楷体_GB2312" pitchFamily="49" charset="-122"/>
                <a:ea typeface="楷体_GB2312" pitchFamily="49" charset="-122"/>
              </a:rPr>
              <a:t>3.5</a:t>
            </a:r>
            <a:r>
              <a:rPr lang="zh-CN" altLang="en-US" sz="2800" b="1" dirty="0">
                <a:solidFill>
                  <a:srgbClr val="C00000"/>
                </a:solidFill>
                <a:latin typeface="楷体_GB2312" pitchFamily="49" charset="-122"/>
                <a:ea typeface="楷体_GB2312" pitchFamily="49" charset="-122"/>
              </a:rPr>
              <a:t>节内容</a:t>
            </a:r>
            <a:endParaRPr lang="zh-CN" altLang="en-US" sz="2800" b="1" dirty="0">
              <a:solidFill>
                <a:srgbClr val="C00000"/>
              </a:solidFill>
              <a:latin typeface="楷体_GB2312" pitchFamily="49" charset="-122"/>
              <a:ea typeface="楷体_GB2312" pitchFamily="49" charset="-122"/>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600200"/>
            <a:ext cx="8229600" cy="4925144"/>
          </a:xfrm>
        </p:spPr>
        <p:txBody>
          <a:bodyPr/>
          <a:lstStyle/>
          <a:p>
            <a:pPr>
              <a:buNone/>
            </a:pPr>
            <a:r>
              <a:rPr lang="zh-CN" altLang="en-US" sz="2400" dirty="0">
                <a:latin typeface="宋体" panose="02010600030101010101" pitchFamily="2" charset="-122"/>
                <a:ea typeface="宋体" panose="02010600030101010101" pitchFamily="2" charset="-122"/>
              </a:rPr>
              <a:t>复习与思考：</a:t>
            </a:r>
            <a:endParaRPr lang="en-US" altLang="zh-CN" sz="2400" dirty="0">
              <a:latin typeface="宋体" panose="02010600030101010101" pitchFamily="2" charset="-122"/>
              <a:ea typeface="宋体" panose="02010600030101010101" pitchFamily="2" charset="-122"/>
            </a:endParaRPr>
          </a:p>
          <a:p>
            <a:pPr>
              <a:buNone/>
            </a:pPr>
            <a:r>
              <a:rPr lang="en-US" altLang="zh-CN" sz="2400" dirty="0">
                <a:latin typeface="宋体" panose="02010600030101010101" pitchFamily="2" charset="-122"/>
                <a:ea typeface="宋体" panose="02010600030101010101" pitchFamily="2" charset="-122"/>
              </a:rPr>
              <a:t>		P45  </a:t>
            </a:r>
            <a:r>
              <a:rPr lang="zh-CN" altLang="en-US" sz="2400" dirty="0">
                <a:latin typeface="宋体" panose="02010600030101010101" pitchFamily="2" charset="-122"/>
                <a:ea typeface="宋体" panose="02010600030101010101" pitchFamily="2" charset="-122"/>
              </a:rPr>
              <a:t>例</a:t>
            </a:r>
            <a:r>
              <a:rPr lang="en-US" altLang="zh-CN" sz="2400" dirty="0">
                <a:latin typeface="宋体" panose="02010600030101010101" pitchFamily="2" charset="-122"/>
                <a:ea typeface="宋体" panose="02010600030101010101" pitchFamily="2" charset="-122"/>
              </a:rPr>
              <a:t>3.1</a:t>
            </a:r>
            <a:r>
              <a:rPr lang="zh-CN" altLang="en-US" sz="2400" dirty="0">
                <a:latin typeface="宋体" panose="02010600030101010101" pitchFamily="2" charset="-122"/>
                <a:ea typeface="宋体" panose="02010600030101010101" pitchFamily="2" charset="-122"/>
              </a:rPr>
              <a:t>， 注意顶层和一层数据流图</a:t>
            </a:r>
            <a:endParaRPr lang="en-US" altLang="zh-CN" sz="2400" dirty="0">
              <a:latin typeface="宋体" panose="02010600030101010101" pitchFamily="2" charset="-122"/>
              <a:ea typeface="宋体" panose="02010600030101010101" pitchFamily="2" charset="-122"/>
            </a:endParaRPr>
          </a:p>
          <a:p>
            <a:pPr>
              <a:buNone/>
            </a:pPr>
            <a:r>
              <a:rPr lang="en-US" altLang="zh-CN" sz="2400" dirty="0">
                <a:latin typeface="宋体" panose="02010600030101010101" pitchFamily="2" charset="-122"/>
                <a:ea typeface="宋体" panose="02010600030101010101" pitchFamily="2" charset="-122"/>
              </a:rPr>
              <a:t>		P63  </a:t>
            </a:r>
            <a:r>
              <a:rPr lang="zh-CN" altLang="en-US" sz="2400" dirty="0">
                <a:latin typeface="宋体" panose="02010600030101010101" pitchFamily="2" charset="-122"/>
                <a:ea typeface="宋体" panose="02010600030101010101" pitchFamily="2" charset="-122"/>
              </a:rPr>
              <a:t>习题 </a:t>
            </a:r>
            <a:r>
              <a:rPr lang="en-US" altLang="zh-CN" sz="2400" dirty="0">
                <a:latin typeface="宋体" panose="02010600030101010101" pitchFamily="2" charset="-122"/>
                <a:ea typeface="宋体" panose="02010600030101010101" pitchFamily="2" charset="-122"/>
              </a:rPr>
              <a:t>3.5</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3.7</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3"/>
          <p:cNvSpPr>
            <a:spLocks noChangeArrowheads="1" noChangeShapeType="1" noTextEdit="1"/>
          </p:cNvSpPr>
          <p:nvPr/>
        </p:nvSpPr>
        <p:spPr bwMode="auto">
          <a:xfrm>
            <a:off x="2643174" y="2428868"/>
            <a:ext cx="3214710" cy="1857380"/>
          </a:xfrm>
          <a:prstGeom prst="rect">
            <a:avLst/>
          </a:prstGeom>
        </p:spPr>
        <p:txBody>
          <a:bodyPr wrap="none" fromWordArt="1">
            <a:prstTxWarp prst="textSlantUp">
              <a:avLst>
                <a:gd name="adj" fmla="val 55556"/>
              </a:avLst>
            </a:prstTxWarp>
          </a:bodyPr>
          <a:lstStyle/>
          <a:p>
            <a:pPr algn="ctr"/>
            <a:r>
              <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rPr>
              <a:t>谢谢！</a:t>
            </a:r>
            <a:endPar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785926"/>
            <a:ext cx="8229600" cy="4340237"/>
          </a:xfrm>
        </p:spPr>
        <p:txBody>
          <a:bodyPr/>
          <a:lstStyle/>
          <a:p>
            <a:pPr marL="814705" eaLnBrk="1" hangingPunct="1">
              <a:buNone/>
            </a:pPr>
            <a:r>
              <a:rPr lang="en-US" altLang="zh-CN" b="1" dirty="0">
                <a:latin typeface="宋体" panose="02010600030101010101" pitchFamily="2" charset="-122"/>
                <a:ea typeface="宋体" panose="02010600030101010101" pitchFamily="2" charset="-122"/>
              </a:rPr>
              <a:t>3.3.1 </a:t>
            </a:r>
            <a:r>
              <a:rPr lang="zh-CN" altLang="en-US" b="1" dirty="0">
                <a:latin typeface="宋体" panose="02010600030101010101" pitchFamily="2" charset="-122"/>
                <a:ea typeface="宋体" panose="02010600030101010101" pitchFamily="2" charset="-122"/>
              </a:rPr>
              <a:t>面向对象分析概述</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solidFill>
                  <a:srgbClr val="C00000"/>
                </a:solidFill>
                <a:latin typeface="宋体" panose="02010600030101010101" pitchFamily="2" charset="-122"/>
                <a:ea typeface="宋体" panose="02010600030101010101" pitchFamily="2" charset="-122"/>
              </a:rPr>
              <a:t>3.3.2 </a:t>
            </a:r>
            <a:r>
              <a:rPr lang="zh-CN" altLang="en-US" b="1" dirty="0">
                <a:solidFill>
                  <a:srgbClr val="C00000"/>
                </a:solidFill>
                <a:latin typeface="宋体" panose="02010600030101010101" pitchFamily="2" charset="-122"/>
                <a:ea typeface="宋体" panose="02010600030101010101" pitchFamily="2" charset="-122"/>
              </a:rPr>
              <a:t>建立用例模型</a:t>
            </a:r>
            <a:endParaRPr lang="zh-CN" altLang="en-US" b="1" dirty="0">
              <a:solidFill>
                <a:srgbClr val="C00000"/>
              </a:solidFill>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3.3.3 </a:t>
            </a:r>
            <a:r>
              <a:rPr lang="zh-CN" altLang="en-US" b="1" dirty="0">
                <a:latin typeface="宋体" panose="02010600030101010101" pitchFamily="2" charset="-122"/>
                <a:ea typeface="宋体" panose="02010600030101010101" pitchFamily="2" charset="-122"/>
              </a:rPr>
              <a:t>建立对象模型</a:t>
            </a:r>
            <a:endParaRPr lang="zh-CN" altLang="en-US"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3.3.4 </a:t>
            </a:r>
            <a:r>
              <a:rPr lang="zh-CN" altLang="en-US" b="1" dirty="0">
                <a:latin typeface="宋体" panose="02010600030101010101" pitchFamily="2" charset="-122"/>
                <a:ea typeface="宋体" panose="02010600030101010101" pitchFamily="2" charset="-122"/>
              </a:rPr>
              <a:t>建立动态模型</a:t>
            </a:r>
            <a:endParaRPr lang="en-US" altLang="zh-CN" b="1" dirty="0">
              <a:latin typeface="宋体" panose="02010600030101010101" pitchFamily="2" charset="-122"/>
              <a:ea typeface="宋体" panose="02010600030101010101" pitchFamily="2" charset="-122"/>
            </a:endParaRPr>
          </a:p>
          <a:p>
            <a:pPr marL="814705" eaLnBrk="1" hangingPunct="1">
              <a:buNone/>
            </a:pPr>
            <a:r>
              <a:rPr lang="en-US" altLang="zh-CN" b="1" dirty="0">
                <a:latin typeface="宋体" panose="02010600030101010101" pitchFamily="2" charset="-122"/>
                <a:ea typeface="宋体" panose="02010600030101010101" pitchFamily="2" charset="-122"/>
              </a:rPr>
              <a:t>3.3.5 </a:t>
            </a:r>
            <a:r>
              <a:rPr lang="zh-CN" altLang="en-US" b="1" dirty="0">
                <a:latin typeface="宋体" panose="02010600030101010101" pitchFamily="2" charset="-122"/>
                <a:ea typeface="宋体" panose="02010600030101010101" pitchFamily="2" charset="-122"/>
              </a:rPr>
              <a:t>面向对象分析案例</a:t>
            </a:r>
            <a:endParaRPr lang="zh-CN" altLang="en-US" b="1" dirty="0">
              <a:latin typeface="宋体" panose="02010600030101010101" pitchFamily="2" charset="-122"/>
              <a:ea typeface="宋体" panose="02010600030101010101" pitchFamily="2" charset="-122"/>
            </a:endParaRPr>
          </a:p>
          <a:p>
            <a:pPr eaLnBrk="1" hangingPunct="1">
              <a:buFontTx/>
              <a:buNone/>
            </a:pPr>
            <a:endParaRPr lang="zh-CN" altLang="en-US" dirty="0">
              <a:solidFill>
                <a:srgbClr val="CC0000"/>
              </a:solidFill>
              <a:latin typeface="宋体" panose="02010600030101010101" pitchFamily="2" charset="-122"/>
              <a:ea typeface="宋体" panose="02010600030101010101" pitchFamily="2" charset="-122"/>
            </a:endParaRPr>
          </a:p>
        </p:txBody>
      </p:sp>
      <p:sp>
        <p:nvSpPr>
          <p:cNvPr id="5" name="标题 1"/>
          <p:cNvSpPr>
            <a:spLocks noGrp="1"/>
          </p:cNvSpPr>
          <p:nvPr>
            <p:ph type="title"/>
          </p:nvPr>
        </p:nvSpPr>
        <p:spPr>
          <a:xfrm>
            <a:off x="457200" y="211138"/>
            <a:ext cx="8229600" cy="1143000"/>
          </a:xfrm>
        </p:spPr>
        <p:txBody>
          <a:bodyPr/>
          <a:lstStyle/>
          <a:p>
            <a:pPr indent="104775" algn="l">
              <a:lnSpc>
                <a:spcPts val="4500"/>
              </a:lnSpc>
              <a:spcAft>
                <a:spcPts val="0"/>
              </a:spcAft>
            </a:pPr>
            <a:r>
              <a:rPr lang="zh-CN" altLang="en-US" dirty="0">
                <a:solidFill>
                  <a:schemeClr val="bg1"/>
                </a:solidFill>
              </a:rPr>
              <a:t>    第</a:t>
            </a:r>
            <a:r>
              <a:rPr lang="en-US" altLang="zh-CN" dirty="0">
                <a:solidFill>
                  <a:schemeClr val="bg1"/>
                </a:solidFill>
              </a:rPr>
              <a:t>3</a:t>
            </a:r>
            <a:r>
              <a:rPr lang="zh-CN" altLang="en-US" dirty="0">
                <a:solidFill>
                  <a:schemeClr val="bg1"/>
                </a:solidFill>
              </a:rPr>
              <a:t>章  软件需求工程</a:t>
            </a:r>
            <a:br>
              <a:rPr lang="en-US" altLang="zh-CN" dirty="0">
                <a:solidFill>
                  <a:schemeClr val="bg1"/>
                </a:solidFill>
              </a:rPr>
            </a:br>
            <a:r>
              <a:rPr lang="en-US" altLang="zh-CN" dirty="0">
                <a:solidFill>
                  <a:schemeClr val="bg1"/>
                </a:solidFill>
              </a:rPr>
              <a:t>             </a:t>
            </a:r>
            <a:r>
              <a:rPr lang="en-US" sz="3600" dirty="0">
                <a:solidFill>
                  <a:schemeClr val="bg1"/>
                </a:solidFill>
                <a:latin typeface="+mj-ea"/>
              </a:rPr>
              <a:t>3.3 </a:t>
            </a:r>
            <a:r>
              <a:rPr lang="zh-CN" altLang="en-US" sz="3600" dirty="0">
                <a:solidFill>
                  <a:schemeClr val="bg1"/>
                </a:solidFill>
                <a:latin typeface="+mj-ea"/>
              </a:rPr>
              <a:t>面向对象需求分析与建模</a:t>
            </a:r>
            <a:endParaRPr lang="en-US" altLang="zh-CN" sz="3600" dirty="0">
              <a:solidFill>
                <a:schemeClr val="bg1"/>
              </a:solidFill>
              <a:latin typeface="+mj-ea"/>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a:t>3.3.2 </a:t>
            </a:r>
            <a:r>
              <a:rPr lang="zh-CN" altLang="en-US" dirty="0"/>
              <a:t>建立用例模型</a:t>
            </a:r>
            <a:endParaRPr lang="zh-CN" altLang="en-US" dirty="0"/>
          </a:p>
        </p:txBody>
      </p:sp>
      <p:sp>
        <p:nvSpPr>
          <p:cNvPr id="248835" name="Rectangle 3"/>
          <p:cNvSpPr>
            <a:spLocks noGrp="1" noChangeArrowheads="1"/>
          </p:cNvSpPr>
          <p:nvPr>
            <p:ph type="body" idx="1"/>
          </p:nvPr>
        </p:nvSpPr>
        <p:spPr/>
        <p:txBody>
          <a:bodyPr/>
          <a:lstStyle/>
          <a:p>
            <a:pPr marL="609600" indent="-609600" eaLnBrk="1" hangingPunct="1">
              <a:lnSpc>
                <a:spcPts val="4000"/>
              </a:lnSpc>
              <a:spcBef>
                <a:spcPts val="600"/>
              </a:spcBef>
              <a:spcAft>
                <a:spcPts val="600"/>
              </a:spcAft>
            </a:pPr>
            <a:r>
              <a:rPr lang="zh-CN" altLang="en-US" b="1" dirty="0">
                <a:solidFill>
                  <a:srgbClr val="CC0000"/>
                </a:solidFill>
                <a:ea typeface="宋体" panose="02010600030101010101" pitchFamily="2" charset="-122"/>
              </a:rPr>
              <a:t>建立用例模型的过程</a:t>
            </a:r>
            <a:r>
              <a:rPr lang="zh-CN" altLang="en-US" b="1" dirty="0">
                <a:ea typeface="宋体" panose="02010600030101010101" pitchFamily="2" charset="-122"/>
              </a:rPr>
              <a:t> </a:t>
            </a:r>
            <a:endParaRPr lang="zh-CN" altLang="en-US" b="1" dirty="0">
              <a:ea typeface="宋体" panose="02010600030101010101" pitchFamily="2" charset="-122"/>
            </a:endParaRPr>
          </a:p>
          <a:p>
            <a:pPr marL="986155" indent="-535305" eaLnBrk="1" hangingPunct="1">
              <a:lnSpc>
                <a:spcPts val="4000"/>
              </a:lnSpc>
              <a:spcBef>
                <a:spcPts val="600"/>
              </a:spcBef>
              <a:spcAft>
                <a:spcPts val="600"/>
              </a:spcAft>
              <a:buFont typeface="+mj-ea"/>
              <a:buAutoNum type="circleNumDbPlain"/>
            </a:pPr>
            <a:r>
              <a:rPr lang="zh-CN" altLang="en-US" sz="2800" b="1" dirty="0">
                <a:solidFill>
                  <a:srgbClr val="3333CC"/>
                </a:solidFill>
                <a:ea typeface="楷体_GB2312" pitchFamily="49" charset="-122"/>
              </a:rPr>
              <a:t>确定业务参与者</a:t>
            </a:r>
            <a:r>
              <a:rPr lang="zh-CN" altLang="en-US" sz="2800" dirty="0">
                <a:ea typeface="楷体_GB2312" pitchFamily="49" charset="-122"/>
              </a:rPr>
              <a:t>──标识目标系统将支持的不同类型的用户，可以是人、事件或其他系统。</a:t>
            </a:r>
            <a:endParaRPr lang="zh-CN" altLang="en-US" sz="2800" dirty="0">
              <a:ea typeface="楷体_GB2312" pitchFamily="49" charset="-122"/>
            </a:endParaRPr>
          </a:p>
          <a:p>
            <a:pPr marL="986155" indent="-535305" eaLnBrk="1" hangingPunct="1">
              <a:lnSpc>
                <a:spcPts val="4000"/>
              </a:lnSpc>
              <a:spcBef>
                <a:spcPts val="600"/>
              </a:spcBef>
              <a:spcAft>
                <a:spcPts val="600"/>
              </a:spcAft>
              <a:buFont typeface="+mj-ea"/>
              <a:buAutoNum type="circleNumDbPlain"/>
            </a:pPr>
            <a:r>
              <a:rPr lang="zh-CN" altLang="en-US" sz="2800" b="1" dirty="0">
                <a:solidFill>
                  <a:srgbClr val="3333CC"/>
                </a:solidFill>
                <a:ea typeface="楷体_GB2312" pitchFamily="49" charset="-122"/>
              </a:rPr>
              <a:t>确定业务需求用例</a:t>
            </a:r>
            <a:r>
              <a:rPr lang="zh-CN" altLang="en-US" sz="2800" dirty="0">
                <a:ea typeface="楷体_GB2312" pitchFamily="49" charset="-122"/>
              </a:rPr>
              <a:t>──参与者需要系统提供的完整功能。</a:t>
            </a:r>
            <a:endParaRPr lang="zh-CN" altLang="en-US" sz="2800" dirty="0">
              <a:ea typeface="楷体_GB2312" pitchFamily="49" charset="-122"/>
            </a:endParaRPr>
          </a:p>
          <a:p>
            <a:pPr marL="986155" indent="-535305" eaLnBrk="1" hangingPunct="1">
              <a:lnSpc>
                <a:spcPts val="4000"/>
              </a:lnSpc>
              <a:spcBef>
                <a:spcPts val="600"/>
              </a:spcBef>
              <a:spcAft>
                <a:spcPts val="600"/>
              </a:spcAft>
              <a:buFont typeface="+mj-ea"/>
              <a:buAutoNum type="circleNumDbPlain"/>
            </a:pPr>
            <a:r>
              <a:rPr lang="zh-CN" altLang="en-US" sz="2800" b="1" dirty="0">
                <a:solidFill>
                  <a:srgbClr val="3333CC"/>
                </a:solidFill>
                <a:ea typeface="楷体_GB2312" pitchFamily="49" charset="-122"/>
              </a:rPr>
              <a:t>创建用例图</a:t>
            </a:r>
            <a:r>
              <a:rPr lang="zh-CN" altLang="en-US" sz="2800" dirty="0">
                <a:ea typeface="楷体_GB2312" pitchFamily="49" charset="-122"/>
              </a:rPr>
              <a:t>──标识参与者与用例之间、用例与用例之间的关系。</a:t>
            </a:r>
            <a:endParaRPr lang="zh-CN" altLang="en-US" sz="2800" dirty="0">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checkerboard(across)">
                                      <p:cBhvr>
                                        <p:cTn id="7" dur="500"/>
                                        <p:tgtEl>
                                          <p:spTgt spid="248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checkerboard(across)">
                                      <p:cBhvr>
                                        <p:cTn id="12" dur="500"/>
                                        <p:tgtEl>
                                          <p:spTgt spid="248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checkerboard(across)">
                                      <p:cBhvr>
                                        <p:cTn id="17" dur="500"/>
                                        <p:tgtEl>
                                          <p:spTgt spid="248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checkerboard(across)">
                                      <p:cBhvr>
                                        <p:cTn id="22" dur="500"/>
                                        <p:tgtEl>
                                          <p:spTgt spid="248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57158" y="1357298"/>
            <a:ext cx="8358246" cy="4939814"/>
          </a:xfrm>
          <a:prstGeom prst="rect">
            <a:avLst/>
          </a:prstGeom>
          <a:noFill/>
          <a:ln w="9525">
            <a:noFill/>
            <a:miter lim="800000"/>
          </a:ln>
        </p:spPr>
        <p:txBody>
          <a:bodyPr wrap="square">
            <a:spAutoFit/>
          </a:bodyPr>
          <a:lstStyle/>
          <a:p>
            <a:pPr>
              <a:lnSpc>
                <a:spcPct val="125000"/>
              </a:lnSpc>
              <a:spcBef>
                <a:spcPts val="600"/>
              </a:spcBef>
            </a:pPr>
            <a:r>
              <a:rPr kumimoji="1" lang="zh-CN" altLang="en-US" sz="2800" dirty="0">
                <a:solidFill>
                  <a:srgbClr val="0000FF"/>
                </a:solidFill>
                <a:latin typeface="宋体" panose="02010600030101010101" pitchFamily="2" charset="-122"/>
                <a:ea typeface="宋体" panose="02010600030101010101" pitchFamily="2" charset="-122"/>
              </a:rPr>
              <a:t>例</a:t>
            </a:r>
            <a:r>
              <a:rPr kumimoji="1" lang="en-US" altLang="zh-CN" sz="2800" dirty="0">
                <a:solidFill>
                  <a:srgbClr val="0000FF"/>
                </a:solidFill>
                <a:latin typeface="宋体" panose="02010600030101010101" pitchFamily="2" charset="-122"/>
                <a:ea typeface="宋体" panose="02010600030101010101" pitchFamily="2" charset="-122"/>
              </a:rPr>
              <a:t>:</a:t>
            </a:r>
            <a:r>
              <a:rPr kumimoji="1" lang="zh-CN" altLang="en-US" sz="2800" dirty="0">
                <a:solidFill>
                  <a:srgbClr val="0000FF"/>
                </a:solidFill>
                <a:latin typeface="宋体" panose="02010600030101010101" pitchFamily="2" charset="-122"/>
                <a:ea typeface="宋体" panose="02010600030101010101" pitchFamily="2" charset="-122"/>
              </a:rPr>
              <a:t>选课系统的需求描述如下。</a:t>
            </a:r>
            <a:endParaRPr kumimoji="1" lang="en-US" altLang="zh-CN" sz="2800" dirty="0">
              <a:solidFill>
                <a:srgbClr val="0000FF"/>
              </a:solidFill>
              <a:latin typeface="宋体" panose="02010600030101010101" pitchFamily="2" charset="-122"/>
              <a:ea typeface="宋体" panose="02010600030101010101" pitchFamily="2" charset="-122"/>
            </a:endParaRPr>
          </a:p>
          <a:p>
            <a:pPr>
              <a:lnSpc>
                <a:spcPts val="3000"/>
              </a:lnSpc>
              <a:spcBef>
                <a:spcPts val="600"/>
              </a:spcBef>
            </a:pPr>
            <a:r>
              <a:rPr kumimoji="1" lang="en-US" altLang="zh-CN" sz="2800" dirty="0">
                <a:solidFill>
                  <a:srgbClr val="0000FF"/>
                </a:solidFill>
                <a:latin typeface="宋体" panose="02010600030101010101" pitchFamily="2" charset="-122"/>
                <a:ea typeface="宋体" panose="02010600030101010101" pitchFamily="2" charset="-122"/>
              </a:rPr>
              <a:t>    </a:t>
            </a:r>
            <a:r>
              <a:rPr kumimoji="1" lang="zh-CN" altLang="en-US" sz="2400" dirty="0">
                <a:latin typeface="宋体" panose="02010600030101010101" pitchFamily="2" charset="-122"/>
                <a:ea typeface="宋体" panose="02010600030101010101" pitchFamily="2" charset="-122"/>
              </a:rPr>
              <a:t>系统的主要功能是给教师分配课程和学生注册课程。</a:t>
            </a:r>
            <a:endParaRPr kumimoji="1" lang="zh-CN" altLang="en-US" sz="2400" dirty="0">
              <a:latin typeface="宋体" panose="02010600030101010101" pitchFamily="2" charset="-122"/>
              <a:ea typeface="宋体" panose="02010600030101010101" pitchFamily="2" charset="-122"/>
            </a:endParaRPr>
          </a:p>
          <a:p>
            <a:pPr marL="628650" indent="-355600">
              <a:lnSpc>
                <a:spcPts val="3000"/>
              </a:lnSpc>
              <a:spcBef>
                <a:spcPts val="600"/>
              </a:spcBef>
              <a:spcAft>
                <a:spcPts val="600"/>
              </a:spcAft>
              <a:buClr>
                <a:schemeClr val="hlink"/>
              </a:buClr>
              <a:buSzPct val="70000"/>
              <a:buFont typeface="Wingdings" panose="05000000000000000000" pitchFamily="2" charset="2"/>
              <a:buChar char="n"/>
            </a:pPr>
            <a:r>
              <a:rPr kumimoji="1" lang="zh-CN" altLang="en-US" sz="2400" dirty="0">
                <a:latin typeface="宋体" panose="02010600030101010101" pitchFamily="2" charset="-122"/>
                <a:ea typeface="宋体" panose="02010600030101010101" pitchFamily="2" charset="-122"/>
              </a:rPr>
              <a:t>在每个学期选课开始之前，</a:t>
            </a:r>
            <a:r>
              <a:rPr kumimoji="1" lang="zh-CN" altLang="en-US" sz="2400" dirty="0">
                <a:solidFill>
                  <a:srgbClr val="0000FF"/>
                </a:solidFill>
                <a:latin typeface="宋体" panose="02010600030101010101" pitchFamily="2" charset="-122"/>
                <a:ea typeface="宋体" panose="02010600030101010101" pitchFamily="2" charset="-122"/>
              </a:rPr>
              <a:t>系统管理员</a:t>
            </a:r>
            <a:r>
              <a:rPr kumimoji="1" lang="zh-CN" altLang="en-US" sz="2400" dirty="0">
                <a:latin typeface="宋体" panose="02010600030101010101" pitchFamily="2" charset="-122"/>
                <a:ea typeface="宋体" panose="02010600030101010101" pitchFamily="2" charset="-122"/>
              </a:rPr>
              <a:t>需要对系统中的教师信息、课程信息和学生信息进行维护。学期结束后，将本学期成绩归档到</a:t>
            </a:r>
            <a:r>
              <a:rPr kumimoji="1" lang="zh-CN" altLang="en-US" sz="2400" dirty="0">
                <a:solidFill>
                  <a:srgbClr val="3333CC"/>
                </a:solidFill>
                <a:latin typeface="宋体" panose="02010600030101010101" pitchFamily="2" charset="-122"/>
                <a:ea typeface="宋体" panose="02010600030101010101" pitchFamily="2" charset="-122"/>
              </a:rPr>
              <a:t>学籍档案系统</a:t>
            </a:r>
            <a:r>
              <a:rPr kumimoji="1" lang="zh-CN" altLang="en-US" sz="2400" dirty="0">
                <a:latin typeface="宋体" panose="02010600030101010101" pitchFamily="2" charset="-122"/>
                <a:ea typeface="宋体" panose="02010600030101010101" pitchFamily="2" charset="-122"/>
              </a:rPr>
              <a:t>。 </a:t>
            </a:r>
            <a:endParaRPr kumimoji="1" lang="zh-CN" altLang="en-US" sz="2400" dirty="0">
              <a:latin typeface="宋体" panose="02010600030101010101" pitchFamily="2" charset="-122"/>
              <a:ea typeface="宋体" panose="02010600030101010101" pitchFamily="2" charset="-122"/>
            </a:endParaRPr>
          </a:p>
          <a:p>
            <a:pPr marL="628650" indent="-355600">
              <a:lnSpc>
                <a:spcPts val="3000"/>
              </a:lnSpc>
              <a:spcBef>
                <a:spcPts val="600"/>
              </a:spcBef>
              <a:spcAft>
                <a:spcPts val="600"/>
              </a:spcAft>
              <a:buClr>
                <a:schemeClr val="hlink"/>
              </a:buClr>
              <a:buSzPct val="70000"/>
              <a:buFont typeface="Wingdings" panose="05000000000000000000" pitchFamily="2" charset="2"/>
              <a:buChar char="n"/>
            </a:pPr>
            <a:r>
              <a:rPr kumimoji="1" lang="zh-CN" altLang="en-US" sz="2400" dirty="0">
                <a:solidFill>
                  <a:srgbClr val="0000FF"/>
                </a:solidFill>
                <a:latin typeface="宋体" panose="02010600030101010101" pitchFamily="2" charset="-122"/>
                <a:ea typeface="宋体" panose="02010600030101010101" pitchFamily="2" charset="-122"/>
              </a:rPr>
              <a:t>学生</a:t>
            </a:r>
            <a:r>
              <a:rPr kumimoji="1" lang="zh-CN" altLang="en-US" sz="2400" dirty="0">
                <a:latin typeface="宋体" panose="02010600030101010101" pitchFamily="2" charset="-122"/>
                <a:ea typeface="宋体" panose="02010600030101010101" pitchFamily="2" charset="-122"/>
              </a:rPr>
              <a:t>登录系统后会得到一份本学期将要开设的课程目录。每门课程包含的信息有开课系别、教师、上课时间、教室、容纳的学生数量和学生选择课程的先决条件。</a:t>
            </a:r>
            <a:endParaRPr kumimoji="1" lang="zh-CN" altLang="en-US" sz="2400" dirty="0">
              <a:latin typeface="宋体" panose="02010600030101010101" pitchFamily="2" charset="-122"/>
              <a:ea typeface="宋体" panose="02010600030101010101" pitchFamily="2" charset="-122"/>
            </a:endParaRPr>
          </a:p>
          <a:p>
            <a:pPr marL="628650" indent="-355600">
              <a:lnSpc>
                <a:spcPts val="3000"/>
              </a:lnSpc>
              <a:spcBef>
                <a:spcPts val="600"/>
              </a:spcBef>
              <a:spcAft>
                <a:spcPts val="600"/>
              </a:spcAft>
              <a:buClr>
                <a:schemeClr val="hlink"/>
              </a:buClr>
              <a:buSzPct val="70000"/>
              <a:buFont typeface="Wingdings" panose="05000000000000000000" pitchFamily="2" charset="2"/>
              <a:buChar char="n"/>
            </a:pPr>
            <a:r>
              <a:rPr kumimoji="1" lang="zh-CN" altLang="en-US" sz="2400" dirty="0">
                <a:latin typeface="宋体" panose="02010600030101010101" pitchFamily="2" charset="-122"/>
                <a:ea typeface="宋体" panose="02010600030101010101" pitchFamily="2" charset="-122"/>
              </a:rPr>
              <a:t>当学生选择了一门课程后，系统需访问学籍档案系统，查询是否符合选课的先决条件 。如果不符合，系统给出提示信息。</a:t>
            </a:r>
            <a:endParaRPr kumimoji="1" lang="zh-CN" altLang="en-US" sz="2400" dirty="0">
              <a:latin typeface="宋体" panose="02010600030101010101" pitchFamily="2" charset="-122"/>
              <a:ea typeface="宋体" panose="02010600030101010101" pitchFamily="2" charset="-122"/>
            </a:endParaRPr>
          </a:p>
        </p:txBody>
      </p:sp>
      <p:sp>
        <p:nvSpPr>
          <p:cNvPr id="3"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3.3.2 </a:t>
            </a:r>
            <a:r>
              <a:rPr kumimoji="0" lang="zh-CN" altLang="en-US" sz="4400" b="1" i="0" u="none" strike="noStrike" kern="0" cap="none" spc="0" normalizeH="0" baseline="0" noProof="0">
                <a:ln>
                  <a:noFill/>
                </a:ln>
                <a:solidFill>
                  <a:schemeClr val="tx2"/>
                </a:solidFill>
                <a:effectLst/>
                <a:uLnTx/>
                <a:uFillTx/>
                <a:latin typeface="+mj-lt"/>
                <a:ea typeface="+mj-ea"/>
                <a:cs typeface="+mj-cs"/>
              </a:rPr>
              <a:t>建立用例模型</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0">
                                            <p:txEl>
                                              <p:pRg st="2" end="2"/>
                                            </p:txEl>
                                          </p:spTgt>
                                        </p:tgtEl>
                                        <p:attrNameLst>
                                          <p:attrName>style.visibility</p:attrName>
                                        </p:attrNameLst>
                                      </p:cBhvr>
                                      <p:to>
                                        <p:strVal val="visible"/>
                                      </p:to>
                                    </p:set>
                                    <p:anim calcmode="lin" valueType="num">
                                      <p:cBhvr additive="base">
                                        <p:cTn id="7" dur="500" fill="hold"/>
                                        <p:tgtEl>
                                          <p:spTgt spid="1454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5410">
                                            <p:txEl>
                                              <p:pRg st="3" end="3"/>
                                            </p:txEl>
                                          </p:spTgt>
                                        </p:tgtEl>
                                        <p:attrNameLst>
                                          <p:attrName>style.visibility</p:attrName>
                                        </p:attrNameLst>
                                      </p:cBhvr>
                                      <p:to>
                                        <p:strVal val="visible"/>
                                      </p:to>
                                    </p:set>
                                    <p:animEffect transition="in" filter="blinds(horizontal)">
                                      <p:cBhvr>
                                        <p:cTn id="13" dur="500"/>
                                        <p:tgtEl>
                                          <p:spTgt spid="14541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45410">
                                            <p:txEl>
                                              <p:pRg st="4" end="4"/>
                                            </p:txEl>
                                          </p:spTgt>
                                        </p:tgtEl>
                                        <p:attrNameLst>
                                          <p:attrName>style.visibility</p:attrName>
                                        </p:attrNameLst>
                                      </p:cBhvr>
                                      <p:to>
                                        <p:strVal val="visible"/>
                                      </p:to>
                                    </p:set>
                                    <p:animEffect transition="in" filter="checkerboard(across)">
                                      <p:cBhvr>
                                        <p:cTn id="18" dur="500"/>
                                        <p:tgtEl>
                                          <p:spTgt spid="1454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蓝白</Template>
  <TotalTime>0</TotalTime>
  <Words>7107</Words>
  <Application>WPS 演示</Application>
  <PresentationFormat>全屏显示(4:3)</PresentationFormat>
  <Paragraphs>631</Paragraphs>
  <Slides>69</Slides>
  <Notes>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69</vt:i4>
      </vt:variant>
    </vt:vector>
  </HeadingPairs>
  <TitlesOfParts>
    <vt:vector size="82" baseType="lpstr">
      <vt:lpstr>Arial</vt:lpstr>
      <vt:lpstr>宋体</vt:lpstr>
      <vt:lpstr>Wingdings</vt:lpstr>
      <vt:lpstr>隶书</vt:lpstr>
      <vt:lpstr>华文楷体</vt:lpstr>
      <vt:lpstr>楷体_GB2312</vt:lpstr>
      <vt:lpstr>微软雅黑</vt:lpstr>
      <vt:lpstr>Arial Unicode MS</vt:lpstr>
      <vt:lpstr>华文新魏</vt:lpstr>
      <vt:lpstr>Calibri</vt:lpstr>
      <vt:lpstr>新宋体</vt:lpstr>
      <vt:lpstr>通用_蓝</vt:lpstr>
      <vt:lpstr>1_通用_蓝</vt:lpstr>
      <vt:lpstr>软件工程 Software Engineering</vt:lpstr>
      <vt:lpstr>第3章  软件需求工程</vt:lpstr>
      <vt:lpstr>第3章  软件需求工程 3.3 面向对象需求分析与建模</vt:lpstr>
      <vt:lpstr>    第3章  软件需求工程              3.3 面向对象需求分析与建模</vt:lpstr>
      <vt:lpstr>3.3.1 面向对象分析概述</vt:lpstr>
      <vt:lpstr>3.3.1 面向对象分析概述</vt:lpstr>
      <vt:lpstr>    第3章  软件需求工程              3.3 面向对象需求分析与建模</vt:lpstr>
      <vt:lpstr>3.3.2 建立用例模型</vt:lpstr>
      <vt:lpstr>PowerPoint 演示文稿</vt:lpstr>
      <vt:lpstr>3.3.2 建立用例模型</vt:lpstr>
      <vt:lpstr>确定业务参与者</vt:lpstr>
      <vt:lpstr>3.3.2 建立用例模型</vt:lpstr>
      <vt:lpstr>PowerPoint 演示文稿</vt:lpstr>
      <vt:lpstr>3.3.2 建立用例模型</vt:lpstr>
      <vt:lpstr>3.3.2 建立用例模型</vt:lpstr>
      <vt:lpstr>确定业务需求用例</vt:lpstr>
      <vt:lpstr>3.3.2 建立用例模型</vt:lpstr>
      <vt:lpstr>PowerPoint 演示文稿</vt:lpstr>
      <vt:lpstr>3.3.2 建立用例模型</vt:lpstr>
      <vt:lpstr>3.3.2 建立用例模型</vt:lpstr>
      <vt:lpstr>3.3.2 建立用例模型</vt:lpstr>
      <vt:lpstr>3.3.2 建立用例模型</vt:lpstr>
      <vt:lpstr>用例“选择课程”的规格说明</vt:lpstr>
      <vt:lpstr>PowerPoint 演示文稿</vt:lpstr>
      <vt:lpstr>创建用例图</vt:lpstr>
      <vt:lpstr>使用Rose创建用例模型</vt:lpstr>
      <vt:lpstr>使用Rose创建用例模型</vt:lpstr>
      <vt:lpstr>PowerPoint 演示文稿</vt:lpstr>
      <vt:lpstr>    第3章  软件需求工程              3.3 面向对象需求分析与建模</vt:lpstr>
      <vt:lpstr>3.3 建立对象模型</vt:lpstr>
      <vt:lpstr>(2) 划分主题</vt:lpstr>
      <vt:lpstr>(3) 确定类与对象</vt:lpstr>
      <vt:lpstr>3.3 建立对象模型</vt:lpstr>
      <vt:lpstr>3.3 建立对象模型</vt:lpstr>
      <vt:lpstr>PowerPoint 演示文稿</vt:lpstr>
      <vt:lpstr>(4)确定结构</vt:lpstr>
      <vt:lpstr>PowerPoint 演示文稿</vt:lpstr>
      <vt:lpstr>3.3 建立对象模型</vt:lpstr>
      <vt:lpstr>3.3 建立对象模型</vt:lpstr>
      <vt:lpstr>(5)确定属性</vt:lpstr>
      <vt:lpstr>3.3 建立对象模型</vt:lpstr>
      <vt:lpstr>3.3 建立对象模型</vt:lpstr>
      <vt:lpstr>(6)确定服务</vt:lpstr>
      <vt:lpstr>3.3 建立对象模型</vt:lpstr>
      <vt:lpstr>使用Rose建立类图</vt:lpstr>
      <vt:lpstr>使用Rose建立类图</vt:lpstr>
      <vt:lpstr>使用Rose建立类图</vt:lpstr>
      <vt:lpstr>使用Rose建立类图</vt:lpstr>
      <vt:lpstr>使用Rose建立类图</vt:lpstr>
      <vt:lpstr>    第3章  软件需求工程              3.3 面向对象需求分析与建模</vt:lpstr>
      <vt:lpstr>3.3.4 建立动态模型</vt:lpstr>
      <vt:lpstr>顺序图</vt:lpstr>
      <vt:lpstr>PowerPoint 演示文稿</vt:lpstr>
      <vt:lpstr>协作图</vt:lpstr>
      <vt:lpstr>通信图</vt:lpstr>
      <vt:lpstr>状态图</vt:lpstr>
      <vt:lpstr>状态图</vt:lpstr>
      <vt:lpstr>    第3章  软件需求工程              3.3 面向对象需求分析与建模</vt:lpstr>
      <vt:lpstr>    第3章  软件需求工程              3.3 面向对象需求分析与建模</vt:lpstr>
      <vt:lpstr>第3章  软件需求工程</vt:lpstr>
      <vt:lpstr>3.4  系统需求规格说明</vt:lpstr>
      <vt:lpstr>3.4  系统需求规格说明</vt:lpstr>
      <vt:lpstr>3.4  系统需求规格说明</vt:lpstr>
      <vt:lpstr>第3章  软件需求工程</vt:lpstr>
      <vt:lpstr>3.5  需求评审</vt:lpstr>
      <vt:lpstr>第3章  软件需求工程</vt:lpstr>
      <vt:lpstr>3.5  需求管理</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Microsoft</dc:creator>
  <cp:lastModifiedBy>pgh</cp:lastModifiedBy>
  <cp:revision>128</cp:revision>
  <dcterms:created xsi:type="dcterms:W3CDTF">2016-09-03T09:50:00Z</dcterms:created>
  <dcterms:modified xsi:type="dcterms:W3CDTF">2018-09-26T09:40:13Z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