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3" r:id="rId4"/>
  </p:sldMasterIdLst>
  <p:notesMasterIdLst>
    <p:notesMasterId r:id="rId18"/>
  </p:notesMasterIdLst>
  <p:sldIdLst>
    <p:sldId id="696" r:id="rId5"/>
    <p:sldId id="532" r:id="rId6"/>
    <p:sldId id="542" r:id="rId7"/>
    <p:sldId id="543" r:id="rId8"/>
    <p:sldId id="544" r:id="rId9"/>
    <p:sldId id="646" r:id="rId10"/>
    <p:sldId id="644" r:id="rId11"/>
    <p:sldId id="645" r:id="rId12"/>
    <p:sldId id="545" r:id="rId13"/>
    <p:sldId id="546" r:id="rId14"/>
    <p:sldId id="643" r:id="rId15"/>
    <p:sldId id="549" r:id="rId16"/>
    <p:sldId id="550" r:id="rId17"/>
    <p:sldId id="638" r:id="rId19"/>
    <p:sldId id="551" r:id="rId20"/>
    <p:sldId id="552" r:id="rId21"/>
    <p:sldId id="553" r:id="rId22"/>
    <p:sldId id="554" r:id="rId23"/>
    <p:sldId id="555" r:id="rId24"/>
    <p:sldId id="556" r:id="rId25"/>
    <p:sldId id="557" r:id="rId26"/>
    <p:sldId id="558" r:id="rId27"/>
    <p:sldId id="559" r:id="rId28"/>
    <p:sldId id="560" r:id="rId29"/>
    <p:sldId id="561" r:id="rId30"/>
    <p:sldId id="562" r:id="rId31"/>
    <p:sldId id="563" r:id="rId32"/>
    <p:sldId id="639" r:id="rId33"/>
    <p:sldId id="647" r:id="rId34"/>
    <p:sldId id="565" r:id="rId35"/>
    <p:sldId id="566" r:id="rId36"/>
    <p:sldId id="567" r:id="rId37"/>
    <p:sldId id="568" r:id="rId38"/>
    <p:sldId id="569" r:id="rId39"/>
    <p:sldId id="640" r:id="rId40"/>
    <p:sldId id="570" r:id="rId41"/>
    <p:sldId id="571" r:id="rId42"/>
    <p:sldId id="572" r:id="rId43"/>
    <p:sldId id="573" r:id="rId44"/>
    <p:sldId id="574" r:id="rId45"/>
    <p:sldId id="575" r:id="rId46"/>
    <p:sldId id="576" r:id="rId47"/>
    <p:sldId id="577" r:id="rId48"/>
    <p:sldId id="578" r:id="rId49"/>
    <p:sldId id="579" r:id="rId50"/>
    <p:sldId id="580" r:id="rId51"/>
    <p:sldId id="581" r:id="rId52"/>
    <p:sldId id="582" r:id="rId53"/>
    <p:sldId id="648" r:id="rId54"/>
    <p:sldId id="583" r:id="rId55"/>
    <p:sldId id="584" r:id="rId56"/>
    <p:sldId id="585" r:id="rId57"/>
    <p:sldId id="586" r:id="rId58"/>
    <p:sldId id="587" r:id="rId59"/>
    <p:sldId id="588" r:id="rId60"/>
    <p:sldId id="641" r:id="rId61"/>
    <p:sldId id="589" r:id="rId62"/>
    <p:sldId id="590" r:id="rId63"/>
    <p:sldId id="591" r:id="rId64"/>
    <p:sldId id="593" r:id="rId65"/>
    <p:sldId id="594" r:id="rId66"/>
    <p:sldId id="595" r:id="rId67"/>
    <p:sldId id="596" r:id="rId68"/>
    <p:sldId id="597" r:id="rId69"/>
    <p:sldId id="598" r:id="rId70"/>
    <p:sldId id="599" r:id="rId71"/>
    <p:sldId id="600" r:id="rId72"/>
    <p:sldId id="642" r:id="rId73"/>
    <p:sldId id="601" r:id="rId74"/>
    <p:sldId id="602" r:id="rId75"/>
    <p:sldId id="680" r:id="rId76"/>
    <p:sldId id="835" r:id="rId77"/>
    <p:sldId id="675" r:id="rId78"/>
    <p:sldId id="676" r:id="rId79"/>
    <p:sldId id="697" r:id="rId80"/>
    <p:sldId id="669" r:id="rId81"/>
    <p:sldId id="670" r:id="rId82"/>
    <p:sldId id="671" r:id="rId83"/>
    <p:sldId id="672" r:id="rId84"/>
    <p:sldId id="673" r:id="rId85"/>
    <p:sldId id="674" r:id="rId86"/>
    <p:sldId id="681" r:id="rId87"/>
    <p:sldId id="682" r:id="rId88"/>
    <p:sldId id="603" r:id="rId89"/>
    <p:sldId id="604" r:id="rId90"/>
    <p:sldId id="605" r:id="rId91"/>
    <p:sldId id="607" r:id="rId92"/>
    <p:sldId id="608" r:id="rId93"/>
    <p:sldId id="683" r:id="rId94"/>
    <p:sldId id="684" r:id="rId95"/>
    <p:sldId id="609" r:id="rId96"/>
    <p:sldId id="610" r:id="rId97"/>
    <p:sldId id="611" r:id="rId98"/>
    <p:sldId id="685" r:id="rId99"/>
    <p:sldId id="686" r:id="rId100"/>
    <p:sldId id="612" r:id="rId101"/>
    <p:sldId id="613" r:id="rId102"/>
    <p:sldId id="614" r:id="rId103"/>
    <p:sldId id="687" r:id="rId104"/>
    <p:sldId id="688" r:id="rId105"/>
    <p:sldId id="689" r:id="rId106"/>
    <p:sldId id="615" r:id="rId107"/>
    <p:sldId id="616" r:id="rId108"/>
    <p:sldId id="617" r:id="rId109"/>
    <p:sldId id="618" r:id="rId110"/>
    <p:sldId id="619" r:id="rId111"/>
    <p:sldId id="620" r:id="rId112"/>
    <p:sldId id="690" r:id="rId113"/>
    <p:sldId id="621" r:id="rId114"/>
    <p:sldId id="622" r:id="rId115"/>
    <p:sldId id="623" r:id="rId116"/>
    <p:sldId id="624" r:id="rId117"/>
    <p:sldId id="625" r:id="rId118"/>
    <p:sldId id="694" r:id="rId119"/>
    <p:sldId id="626" r:id="rId120"/>
    <p:sldId id="627" r:id="rId121"/>
    <p:sldId id="628" r:id="rId122"/>
    <p:sldId id="629" r:id="rId123"/>
    <p:sldId id="630" r:id="rId124"/>
    <p:sldId id="631" r:id="rId125"/>
    <p:sldId id="692" r:id="rId126"/>
    <p:sldId id="632" r:id="rId127"/>
    <p:sldId id="633" r:id="rId128"/>
    <p:sldId id="634" r:id="rId129"/>
    <p:sldId id="635" r:id="rId130"/>
    <p:sldId id="394" r:id="rId131"/>
    <p:sldId id="658" r:id="rId132"/>
    <p:sldId id="649" r:id="rId133"/>
    <p:sldId id="650" r:id="rId134"/>
    <p:sldId id="651" r:id="rId135"/>
    <p:sldId id="652" r:id="rId136"/>
    <p:sldId id="653" r:id="rId137"/>
    <p:sldId id="654" r:id="rId138"/>
    <p:sldId id="655" r:id="rId139"/>
    <p:sldId id="656" r:id="rId140"/>
    <p:sldId id="657" r:id="rId141"/>
    <p:sldId id="698" r:id="rId14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2" autoAdjust="0"/>
    <p:restoredTop sz="94635" autoAdjust="0"/>
  </p:normalViewPr>
  <p:slideViewPr>
    <p:cSldViewPr>
      <p:cViewPr varScale="1">
        <p:scale>
          <a:sx n="68" d="100"/>
          <a:sy n="68" d="100"/>
        </p:scale>
        <p:origin x="1446" y="60"/>
      </p:cViewPr>
      <p:guideLst>
        <p:guide orient="horz" pos="2129"/>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596"/>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4.xml"/><Relationship Id="rId98" Type="http://schemas.openxmlformats.org/officeDocument/2006/relationships/slide" Target="slides/slide93.xml"/><Relationship Id="rId97" Type="http://schemas.openxmlformats.org/officeDocument/2006/relationships/slide" Target="slides/slide92.xml"/><Relationship Id="rId96" Type="http://schemas.openxmlformats.org/officeDocument/2006/relationships/slide" Target="slides/slide91.xml"/><Relationship Id="rId95" Type="http://schemas.openxmlformats.org/officeDocument/2006/relationships/slide" Target="slides/slide90.xml"/><Relationship Id="rId94" Type="http://schemas.openxmlformats.org/officeDocument/2006/relationships/slide" Target="slides/slide89.xml"/><Relationship Id="rId93" Type="http://schemas.openxmlformats.org/officeDocument/2006/relationships/slide" Target="slides/slide88.xml"/><Relationship Id="rId92" Type="http://schemas.openxmlformats.org/officeDocument/2006/relationships/slide" Target="slides/slide87.xml"/><Relationship Id="rId91" Type="http://schemas.openxmlformats.org/officeDocument/2006/relationships/slide" Target="slides/slide86.xml"/><Relationship Id="rId90" Type="http://schemas.openxmlformats.org/officeDocument/2006/relationships/slide" Target="slides/slide85.xml"/><Relationship Id="rId9" Type="http://schemas.openxmlformats.org/officeDocument/2006/relationships/slide" Target="slides/slide5.xml"/><Relationship Id="rId89" Type="http://schemas.openxmlformats.org/officeDocument/2006/relationships/slide" Target="slides/slide84.xml"/><Relationship Id="rId88" Type="http://schemas.openxmlformats.org/officeDocument/2006/relationships/slide" Target="slides/slide83.xml"/><Relationship Id="rId87" Type="http://schemas.openxmlformats.org/officeDocument/2006/relationships/slide" Target="slides/slide82.xml"/><Relationship Id="rId86" Type="http://schemas.openxmlformats.org/officeDocument/2006/relationships/slide" Target="slides/slide81.xml"/><Relationship Id="rId85" Type="http://schemas.openxmlformats.org/officeDocument/2006/relationships/slide" Target="slides/slide80.xml"/><Relationship Id="rId84" Type="http://schemas.openxmlformats.org/officeDocument/2006/relationships/slide" Target="slides/slide79.xml"/><Relationship Id="rId83" Type="http://schemas.openxmlformats.org/officeDocument/2006/relationships/slide" Target="slides/slide78.xml"/><Relationship Id="rId82" Type="http://schemas.openxmlformats.org/officeDocument/2006/relationships/slide" Target="slides/slide77.xml"/><Relationship Id="rId81" Type="http://schemas.openxmlformats.org/officeDocument/2006/relationships/slide" Target="slides/slide76.xml"/><Relationship Id="rId80" Type="http://schemas.openxmlformats.org/officeDocument/2006/relationships/slide" Target="slides/slide75.xml"/><Relationship Id="rId8" Type="http://schemas.openxmlformats.org/officeDocument/2006/relationships/slide" Target="slides/slide4.xml"/><Relationship Id="rId79" Type="http://schemas.openxmlformats.org/officeDocument/2006/relationships/slide" Target="slides/slide74.xml"/><Relationship Id="rId78" Type="http://schemas.openxmlformats.org/officeDocument/2006/relationships/slide" Target="slides/slide73.xml"/><Relationship Id="rId77" Type="http://schemas.openxmlformats.org/officeDocument/2006/relationships/slide" Target="slides/slide72.xml"/><Relationship Id="rId76" Type="http://schemas.openxmlformats.org/officeDocument/2006/relationships/slide" Target="slides/slide71.xml"/><Relationship Id="rId75" Type="http://schemas.openxmlformats.org/officeDocument/2006/relationships/slide" Target="slides/slide70.xml"/><Relationship Id="rId74" Type="http://schemas.openxmlformats.org/officeDocument/2006/relationships/slide" Target="slides/slide69.xml"/><Relationship Id="rId73" Type="http://schemas.openxmlformats.org/officeDocument/2006/relationships/slide" Target="slides/slide68.xml"/><Relationship Id="rId72" Type="http://schemas.openxmlformats.org/officeDocument/2006/relationships/slide" Target="slides/slide67.xml"/><Relationship Id="rId71" Type="http://schemas.openxmlformats.org/officeDocument/2006/relationships/slide" Target="slides/slide66.xml"/><Relationship Id="rId70" Type="http://schemas.openxmlformats.org/officeDocument/2006/relationships/slide" Target="slides/slide65.xml"/><Relationship Id="rId7" Type="http://schemas.openxmlformats.org/officeDocument/2006/relationships/slide" Target="slides/slide3.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slide" Target="slides/slide2.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notesMaster" Target="notesMasters/notesMaster1.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5" Type="http://schemas.openxmlformats.org/officeDocument/2006/relationships/tableStyles" Target="tableStyles.xml"/><Relationship Id="rId144" Type="http://schemas.openxmlformats.org/officeDocument/2006/relationships/viewProps" Target="viewProps.xml"/><Relationship Id="rId143" Type="http://schemas.openxmlformats.org/officeDocument/2006/relationships/presProps" Target="presProps.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14" Type="http://schemas.openxmlformats.org/officeDocument/2006/relationships/slide" Target="slides/slide10.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 Type="http://schemas.openxmlformats.org/officeDocument/2006/relationships/slide" Target="slides/slide9.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125" Type="http://schemas.openxmlformats.org/officeDocument/2006/relationships/slide" Target="slides/slide120.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121" Type="http://schemas.openxmlformats.org/officeDocument/2006/relationships/slide" Target="slides/slide116.xml"/><Relationship Id="rId120" Type="http://schemas.openxmlformats.org/officeDocument/2006/relationships/slide" Target="slides/slide115.xml"/><Relationship Id="rId12" Type="http://schemas.openxmlformats.org/officeDocument/2006/relationships/slide" Target="slides/slide8.xml"/><Relationship Id="rId119" Type="http://schemas.openxmlformats.org/officeDocument/2006/relationships/slide" Target="slides/slide114.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4" Type="http://schemas.openxmlformats.org/officeDocument/2006/relationships/slide" Target="slides/slide109.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110" Type="http://schemas.openxmlformats.org/officeDocument/2006/relationships/slide" Target="slides/slide105.xml"/><Relationship Id="rId11" Type="http://schemas.openxmlformats.org/officeDocument/2006/relationships/slide" Target="slides/slide7.xml"/><Relationship Id="rId109" Type="http://schemas.openxmlformats.org/officeDocument/2006/relationships/slide" Target="slides/slide104.xml"/><Relationship Id="rId108" Type="http://schemas.openxmlformats.org/officeDocument/2006/relationships/slide" Target="slides/slide103.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C63788-D666-4D8B-9B0E-4C88FEA818E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32AF98-BDE0-4A41-8E5A-8B4CC633AAF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8.xml.rels><?xml version="1.0" encoding="UTF-8" standalone="yes"?>
<Relationships xmlns="http://schemas.openxmlformats.org/package/2006/relationships"><Relationship Id="rId4" Type="http://schemas.openxmlformats.org/officeDocument/2006/relationships/hyperlink" Target="http://baike.baidu.com/view/4902225.htm" TargetMode="External"/><Relationship Id="rId3" Type="http://schemas.openxmlformats.org/officeDocument/2006/relationships/hyperlink" Target="http://baike.baidu.com/view/66087.htm" TargetMode="External"/><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A88DDDD4-A5D3-49A2-9381-36751F0AF29D}" type="slidenum">
              <a:rPr lang="en-US" altLang="zh-CN" smtClean="0">
                <a:ea typeface="宋体" panose="02010600030101010101" pitchFamily="2" charset="-122"/>
              </a:rPr>
            </a:fld>
            <a:endParaRPr lang="en-US" altLang="zh-CN">
              <a:ea typeface="宋体" panose="02010600030101010101" pitchFamily="2" charset="-122"/>
            </a:endParaRPr>
          </a:p>
        </p:txBody>
      </p:sp>
      <p:sp>
        <p:nvSpPr>
          <p:cNvPr id="101379" name="Rectangle 2"/>
          <p:cNvSpPr>
            <a:spLocks noGrp="1" noRot="1" noChangeAspect="1" noChangeArrowheads="1" noTextEdit="1"/>
          </p:cNvSpPr>
          <p:nvPr>
            <p:ph type="sldImg"/>
          </p:nvPr>
        </p:nvSpPr>
        <p:spPr/>
      </p:sp>
      <p:sp>
        <p:nvSpPr>
          <p:cNvPr id="101380" name="Rectangle 3"/>
          <p:cNvSpPr>
            <a:spLocks noGrp="1" noChangeArrowheads="1"/>
          </p:cNvSpPr>
          <p:nvPr>
            <p:ph type="body" idx="1"/>
          </p:nvPr>
        </p:nvSpPr>
        <p:spPr>
          <a:noFill/>
        </p:spPr>
        <p:txBody>
          <a:bodyPr/>
          <a:lstStyle/>
          <a:p>
            <a:pPr eaLnBrk="1" hangingPunct="1"/>
            <a:endParaRPr lang="zh-CN" altLang="zh-CN">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DC06C0C0-156C-46C0-8FB6-830BBDC19624}" type="slidenum">
              <a:rPr lang="en-US" altLang="zh-CN" smtClean="0">
                <a:ea typeface="宋体" panose="02010600030101010101" pitchFamily="2" charset="-122"/>
              </a:rPr>
            </a:fld>
            <a:endParaRPr lang="en-US" altLang="zh-CN">
              <a:ea typeface="宋体" panose="02010600030101010101" pitchFamily="2" charset="-122"/>
            </a:endParaRPr>
          </a:p>
        </p:txBody>
      </p:sp>
      <p:sp>
        <p:nvSpPr>
          <p:cNvPr id="109571" name="Rectangle 2"/>
          <p:cNvSpPr>
            <a:spLocks noGrp="1" noRot="1" noChangeAspect="1" noChangeArrowheads="1" noTextEdit="1"/>
          </p:cNvSpPr>
          <p:nvPr>
            <p:ph type="sldImg"/>
          </p:nvPr>
        </p:nvSpPr>
        <p:spPr/>
      </p:sp>
      <p:sp>
        <p:nvSpPr>
          <p:cNvPr id="109572" name="Rectangle 3"/>
          <p:cNvSpPr>
            <a:spLocks noGrp="1" noChangeArrowheads="1"/>
          </p:cNvSpPr>
          <p:nvPr>
            <p:ph type="body" idx="1"/>
          </p:nvPr>
        </p:nvSpPr>
        <p:spPr>
          <a:noFill/>
        </p:spPr>
        <p:txBody>
          <a:bodyPr/>
          <a:lstStyle/>
          <a:p>
            <a:pPr eaLnBrk="1" hangingPunct="1"/>
            <a:endParaRPr lang="zh-CN" altLang="zh-CN">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AA17D65D-53B4-407D-98F2-CDA40A3432E4}" type="slidenum">
              <a:rPr lang="en-US" altLang="zh-CN" smtClean="0">
                <a:ea typeface="宋体" panose="02010600030101010101" pitchFamily="2" charset="-122"/>
              </a:rPr>
            </a:fld>
            <a:endParaRPr lang="en-US" altLang="zh-CN">
              <a:ea typeface="宋体" panose="02010600030101010101" pitchFamily="2" charset="-122"/>
            </a:endParaRPr>
          </a:p>
        </p:txBody>
      </p:sp>
      <p:sp>
        <p:nvSpPr>
          <p:cNvPr id="110595" name="Rectangle 2"/>
          <p:cNvSpPr>
            <a:spLocks noGrp="1" noRot="1" noChangeAspect="1" noChangeArrowheads="1" noTextEdit="1"/>
          </p:cNvSpPr>
          <p:nvPr>
            <p:ph type="sldImg"/>
          </p:nvPr>
        </p:nvSpPr>
        <p:spPr/>
      </p:sp>
      <p:sp>
        <p:nvSpPr>
          <p:cNvPr id="110596" name="Rectangle 3"/>
          <p:cNvSpPr>
            <a:spLocks noGrp="1" noChangeArrowheads="1"/>
          </p:cNvSpPr>
          <p:nvPr>
            <p:ph type="body" idx="1"/>
          </p:nvPr>
        </p:nvSpPr>
        <p:spPr>
          <a:noFill/>
        </p:spPr>
        <p:txBody>
          <a:bodyPr/>
          <a:lstStyle/>
          <a:p>
            <a:pPr eaLnBrk="1" hangingPunct="1"/>
            <a:r>
              <a:rPr lang="zh-CN" altLang="en-US" sz="900">
                <a:latin typeface="楷体_GB2312" pitchFamily="49" charset="-122"/>
                <a:ea typeface="楷体_GB2312" pitchFamily="49" charset="-122"/>
              </a:rPr>
              <a:t>抽象类</a:t>
            </a:r>
            <a:r>
              <a:rPr lang="en-US" altLang="zh-CN" sz="900">
                <a:latin typeface="楷体_GB2312" pitchFamily="49" charset="-122"/>
                <a:ea typeface="楷体_GB2312" pitchFamily="49" charset="-122"/>
              </a:rPr>
              <a:t>DialogDirector</a:t>
            </a:r>
            <a:r>
              <a:rPr lang="zh-CN" altLang="en-US" sz="900">
                <a:latin typeface="楷体_GB2312" pitchFamily="49" charset="-122"/>
                <a:ea typeface="楷体_GB2312" pitchFamily="49" charset="-122"/>
              </a:rPr>
              <a:t>负责定义对话框的整体行为，客户调用</a:t>
            </a:r>
            <a:r>
              <a:rPr lang="en-US" altLang="zh-CN" sz="900">
                <a:latin typeface="楷体_GB2312" pitchFamily="49" charset="-122"/>
                <a:ea typeface="楷体_GB2312" pitchFamily="49" charset="-122"/>
              </a:rPr>
              <a:t>ShowDialog() </a:t>
            </a:r>
            <a:r>
              <a:rPr lang="zh-CN" altLang="en-US" sz="900">
                <a:latin typeface="楷体_GB2312" pitchFamily="49" charset="-122"/>
                <a:ea typeface="楷体_GB2312" pitchFamily="49" charset="-122"/>
              </a:rPr>
              <a:t>操作可将对话框显示在屏幕上，</a:t>
            </a:r>
            <a:r>
              <a:rPr lang="en-US" altLang="zh-CN" sz="900">
                <a:latin typeface="楷体_GB2312" pitchFamily="49" charset="-122"/>
                <a:ea typeface="楷体_GB2312" pitchFamily="49" charset="-122"/>
              </a:rPr>
              <a:t>DialogDirector</a:t>
            </a:r>
            <a:r>
              <a:rPr lang="zh-CN" altLang="en-US" sz="900">
                <a:latin typeface="楷体_GB2312" pitchFamily="49" charset="-122"/>
                <a:ea typeface="楷体_GB2312" pitchFamily="49" charset="-122"/>
              </a:rPr>
              <a:t>的抽象操作</a:t>
            </a:r>
            <a:r>
              <a:rPr lang="en-US" altLang="zh-CN" sz="900">
                <a:latin typeface="楷体_GB2312" pitchFamily="49" charset="-122"/>
                <a:ea typeface="楷体_GB2312" pitchFamily="49" charset="-122"/>
              </a:rPr>
              <a:t>CreateWidgets() </a:t>
            </a:r>
            <a:r>
              <a:rPr lang="zh-CN" altLang="en-US" sz="900">
                <a:latin typeface="楷体_GB2312" pitchFamily="49" charset="-122"/>
                <a:ea typeface="楷体_GB2312" pitchFamily="49" charset="-122"/>
              </a:rPr>
              <a:t>可在对话框内建立窗口组件，另一个抽象操作</a:t>
            </a:r>
            <a:r>
              <a:rPr lang="en-US" altLang="zh-CN" sz="900">
                <a:latin typeface="楷体_GB2312" pitchFamily="49" charset="-122"/>
                <a:ea typeface="楷体_GB2312" pitchFamily="49" charset="-122"/>
              </a:rPr>
              <a:t>WidgetChanged()</a:t>
            </a:r>
            <a:r>
              <a:rPr lang="zh-CN" altLang="en-US" sz="900">
                <a:latin typeface="楷体_GB2312" pitchFamily="49" charset="-122"/>
                <a:ea typeface="楷体_GB2312" pitchFamily="49" charset="-122"/>
              </a:rPr>
              <a:t>由窗口组件调用，用以通知它的</a:t>
            </a:r>
            <a:r>
              <a:rPr lang="en-US" altLang="zh-CN" sz="900">
                <a:latin typeface="楷体_GB2312" pitchFamily="49" charset="-122"/>
                <a:ea typeface="楷体_GB2312" pitchFamily="49" charset="-122"/>
              </a:rPr>
              <a:t>director</a:t>
            </a:r>
            <a:r>
              <a:rPr lang="zh-CN" altLang="en-US" sz="900">
                <a:latin typeface="楷体_GB2312" pitchFamily="49" charset="-122"/>
                <a:ea typeface="楷体_GB2312" pitchFamily="49" charset="-122"/>
              </a:rPr>
              <a:t>说它们的状态已变化了。</a:t>
            </a:r>
            <a:endParaRPr lang="zh-CN" altLang="en-US" sz="900">
              <a:latin typeface="楷体_GB2312" pitchFamily="49" charset="-122"/>
              <a:ea typeface="楷体_GB2312" pitchFamily="49" charset="-122"/>
            </a:endParaRPr>
          </a:p>
          <a:p>
            <a:pPr eaLnBrk="1" hangingPunct="1"/>
            <a:endParaRPr lang="en-US" altLang="zh-CN">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C59D2673-557A-4AFF-A8BA-AD7F8F64339D}" type="slidenum">
              <a:rPr lang="en-US" altLang="zh-CN" smtClean="0">
                <a:ea typeface="宋体" panose="02010600030101010101" pitchFamily="2" charset="-122"/>
              </a:rPr>
            </a:fld>
            <a:endParaRPr lang="en-US" altLang="zh-CN">
              <a:ea typeface="宋体" panose="02010600030101010101" pitchFamily="2" charset="-122"/>
            </a:endParaRPr>
          </a:p>
        </p:txBody>
      </p:sp>
      <p:sp>
        <p:nvSpPr>
          <p:cNvPr id="102403" name="Rectangle 2"/>
          <p:cNvSpPr>
            <a:spLocks noGrp="1" noRot="1" noChangeAspect="1" noChangeArrowheads="1" noTextEdit="1"/>
          </p:cNvSpPr>
          <p:nvPr>
            <p:ph type="sldImg"/>
          </p:nvPr>
        </p:nvSpPr>
        <p:spPr/>
      </p:sp>
      <p:sp>
        <p:nvSpPr>
          <p:cNvPr id="102404" name="Rectangle 3"/>
          <p:cNvSpPr>
            <a:spLocks noGrp="1" noChangeArrowheads="1"/>
          </p:cNvSpPr>
          <p:nvPr>
            <p:ph type="body" idx="1"/>
          </p:nvPr>
        </p:nvSpPr>
        <p:spPr>
          <a:noFill/>
        </p:spPr>
        <p:txBody>
          <a:bodyPr/>
          <a:lstStyle/>
          <a:p>
            <a:pPr eaLnBrk="1" hangingPunct="1"/>
            <a:endParaRPr lang="zh-CN" altLang="zh-CN">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15DB945D-12B5-4404-B5C3-F5E14309F6AB}" type="slidenum">
              <a:rPr lang="en-US" altLang="zh-CN" smtClean="0">
                <a:ea typeface="宋体" panose="02010600030101010101" pitchFamily="2" charset="-122"/>
              </a:rPr>
            </a:fld>
            <a:endParaRPr lang="en-US" altLang="zh-CN">
              <a:ea typeface="宋体" panose="02010600030101010101" pitchFamily="2" charset="-122"/>
            </a:endParaRPr>
          </a:p>
        </p:txBody>
      </p:sp>
      <p:sp>
        <p:nvSpPr>
          <p:cNvPr id="103427" name="Rectangle 2"/>
          <p:cNvSpPr>
            <a:spLocks noGrp="1" noRot="1" noChangeAspect="1" noChangeArrowheads="1" noTextEdit="1"/>
          </p:cNvSpPr>
          <p:nvPr>
            <p:ph type="sldImg"/>
          </p:nvPr>
        </p:nvSpPr>
        <p:spPr/>
      </p:sp>
      <p:sp>
        <p:nvSpPr>
          <p:cNvPr id="103428" name="Rectangle 3"/>
          <p:cNvSpPr>
            <a:spLocks noGrp="1" noChangeArrowheads="1"/>
          </p:cNvSpPr>
          <p:nvPr>
            <p:ph type="body" idx="1"/>
          </p:nvPr>
        </p:nvSpPr>
        <p:spPr>
          <a:noFill/>
        </p:spPr>
        <p:txBody>
          <a:bodyPr/>
          <a:lstStyle/>
          <a:p>
            <a:pPr eaLnBrk="1" hangingPunct="1"/>
            <a:r>
              <a:rPr lang="zh-CN" altLang="en-US" sz="900">
                <a:ea typeface="楷体_GB2312" pitchFamily="49" charset="-122"/>
              </a:rPr>
              <a:t>当主程序</a:t>
            </a:r>
            <a:r>
              <a:rPr lang="en-US" altLang="zh-CN" sz="900">
                <a:ea typeface="楷体_GB2312" pitchFamily="49" charset="-122"/>
              </a:rPr>
              <a:t>/</a:t>
            </a:r>
            <a:r>
              <a:rPr lang="zh-CN" altLang="en-US" sz="900">
                <a:ea typeface="楷体_GB2312" pitchFamily="49" charset="-122"/>
              </a:rPr>
              <a:t>子程序体系结构的构件被分布在网络上的多个计算机中时，我们称主程序对子程序的调用为远程过程调用。这种系统的目标是要通过将运算分布到多台计算机上来充分利用多台处理器，最终达到提高系统性能的目的。</a:t>
            </a:r>
            <a:endParaRPr lang="zh-CN" altLang="en-US" sz="900">
              <a:ea typeface="楷体_GB2312" pitchFamily="49"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4F0D3E39-4B59-4FA6-854D-59304783170B}" type="slidenum">
              <a:rPr lang="en-US" altLang="zh-CN" smtClean="0">
                <a:ea typeface="宋体" panose="02010600030101010101" pitchFamily="2" charset="-122"/>
              </a:rPr>
            </a:fld>
            <a:endParaRPr lang="en-US" altLang="zh-CN">
              <a:ea typeface="宋体" panose="02010600030101010101" pitchFamily="2" charset="-122"/>
            </a:endParaRPr>
          </a:p>
        </p:txBody>
      </p:sp>
      <p:sp>
        <p:nvSpPr>
          <p:cNvPr id="104451" name="Rectangle 2"/>
          <p:cNvSpPr>
            <a:spLocks noGrp="1" noRot="1" noChangeAspect="1" noChangeArrowheads="1" noTextEdit="1"/>
          </p:cNvSpPr>
          <p:nvPr>
            <p:ph type="sldImg"/>
          </p:nvPr>
        </p:nvSpPr>
        <p:spPr/>
      </p:sp>
      <p:sp>
        <p:nvSpPr>
          <p:cNvPr id="104452" name="Rectangle 3"/>
          <p:cNvSpPr>
            <a:spLocks noGrp="1" noChangeArrowheads="1"/>
          </p:cNvSpPr>
          <p:nvPr>
            <p:ph type="body" idx="1"/>
          </p:nvPr>
        </p:nvSpPr>
        <p:spPr>
          <a:noFill/>
        </p:spPr>
        <p:txBody>
          <a:bodyPr/>
          <a:lstStyle/>
          <a:p>
            <a:pPr eaLnBrk="1" hangingPunct="1"/>
            <a:r>
              <a:rPr lang="zh-CN" altLang="en-US">
                <a:ea typeface="宋体" panose="02010600030101010101" pitchFamily="2" charset="-122"/>
              </a:rPr>
              <a:t>对象管理体系结构（</a:t>
            </a:r>
            <a:r>
              <a:rPr lang="en-US" altLang="zh-CN">
                <a:ea typeface="宋体" panose="02010600030101010101" pitchFamily="2" charset="-122"/>
              </a:rPr>
              <a:t>object management architecture</a:t>
            </a:r>
            <a:r>
              <a:rPr lang="zh-CN" altLang="en-US">
                <a:ea typeface="宋体" panose="02010600030101010101" pitchFamily="2" charset="-122"/>
              </a:rPr>
              <a:t>，</a:t>
            </a:r>
            <a:r>
              <a:rPr lang="en-US" altLang="zh-CN">
                <a:ea typeface="宋体" panose="02010600030101010101" pitchFamily="2" charset="-122"/>
              </a:rPr>
              <a:t>OMA</a:t>
            </a:r>
            <a:r>
              <a:rPr lang="zh-CN" altLang="en-US">
                <a:ea typeface="宋体" panose="02010600030101010101" pitchFamily="2" charset="-122"/>
              </a:rPr>
              <a:t>）是对象管理组织</a:t>
            </a:r>
            <a:r>
              <a:rPr lang="en-US" altLang="zh-CN">
                <a:ea typeface="宋体" panose="02010600030101010101" pitchFamily="2" charset="-122"/>
              </a:rPr>
              <a:t>OMG</a:t>
            </a:r>
            <a:r>
              <a:rPr lang="zh-CN" altLang="en-US">
                <a:ea typeface="宋体" panose="02010600030101010101" pitchFamily="2" charset="-122"/>
              </a:rPr>
              <a:t>（</a:t>
            </a:r>
            <a:r>
              <a:rPr lang="en-US" altLang="zh-CN">
                <a:ea typeface="宋体" panose="02010600030101010101" pitchFamily="2" charset="-122"/>
              </a:rPr>
              <a:t>object management group</a:t>
            </a:r>
            <a:r>
              <a:rPr lang="zh-CN" altLang="en-US">
                <a:ea typeface="宋体" panose="02010600030101010101" pitchFamily="2" charset="-122"/>
              </a:rPr>
              <a:t>）在</a:t>
            </a:r>
            <a:r>
              <a:rPr lang="en-US" altLang="zh-CN">
                <a:ea typeface="宋体" panose="02010600030101010101" pitchFamily="2" charset="-122"/>
              </a:rPr>
              <a:t>1990</a:t>
            </a:r>
            <a:r>
              <a:rPr lang="zh-CN" altLang="en-US">
                <a:ea typeface="宋体" panose="02010600030101010101" pitchFamily="2" charset="-122"/>
              </a:rPr>
              <a:t>年提出来的，它定义了分布式软件系统参考模型。</a:t>
            </a:r>
            <a:r>
              <a:rPr lang="en-US" altLang="zh-CN">
                <a:ea typeface="宋体" panose="02010600030101010101" pitchFamily="2" charset="-122"/>
              </a:rPr>
              <a:t>OMA</a:t>
            </a:r>
            <a:r>
              <a:rPr lang="zh-CN" altLang="en-US">
                <a:ea typeface="宋体" panose="02010600030101010101" pitchFamily="2" charset="-122"/>
              </a:rPr>
              <a:t>包括对象模型和参考模型两部分。</a:t>
            </a:r>
            <a:r>
              <a:rPr lang="en-US" altLang="zh-CN">
                <a:ea typeface="宋体" panose="02010600030101010101" pitchFamily="2" charset="-122"/>
              </a:rPr>
              <a:t>OMA</a:t>
            </a:r>
            <a:r>
              <a:rPr lang="zh-CN" altLang="en-US">
                <a:ea typeface="宋体" panose="02010600030101010101" pitchFamily="2" charset="-122"/>
              </a:rPr>
              <a:t>对象模型定义了如何描述异质环境中的分布式对象。</a:t>
            </a:r>
            <a:r>
              <a:rPr lang="en-US" altLang="zh-CN">
                <a:ea typeface="宋体" panose="02010600030101010101" pitchFamily="2" charset="-122"/>
              </a:rPr>
              <a:t>OMA</a:t>
            </a:r>
            <a:r>
              <a:rPr lang="zh-CN" altLang="en-US">
                <a:ea typeface="宋体" panose="02010600030101010101" pitchFamily="2" charset="-122"/>
              </a:rPr>
              <a:t>参考模型描述对象之间的交互。</a:t>
            </a:r>
            <a:endParaRPr lang="zh-CN" altLang="en-US">
              <a:ea typeface="宋体" panose="02010600030101010101" pitchFamily="2" charset="-122"/>
            </a:endParaRPr>
          </a:p>
          <a:p>
            <a:pPr eaLnBrk="1" hangingPunct="1"/>
            <a:r>
              <a:rPr lang="zh-CN" altLang="en-US">
                <a:ea typeface="宋体" panose="02010600030101010101" pitchFamily="2" charset="-122"/>
              </a:rPr>
              <a:t>公共对象请求代理体系结构（</a:t>
            </a:r>
            <a:r>
              <a:rPr lang="en-US" altLang="zh-CN">
                <a:ea typeface="宋体" panose="02010600030101010101" pitchFamily="2" charset="-122"/>
              </a:rPr>
              <a:t>common object request broker architecture</a:t>
            </a:r>
            <a:r>
              <a:rPr lang="zh-CN" altLang="en-US">
                <a:ea typeface="宋体" panose="02010600030101010101" pitchFamily="2" charset="-122"/>
              </a:rPr>
              <a:t>，</a:t>
            </a:r>
            <a:r>
              <a:rPr lang="en-US" altLang="zh-CN">
                <a:ea typeface="宋体" panose="02010600030101010101" pitchFamily="2" charset="-122"/>
              </a:rPr>
              <a:t>CORBA</a:t>
            </a:r>
            <a:r>
              <a:rPr lang="zh-CN" altLang="en-US">
                <a:ea typeface="宋体" panose="02010600030101010101" pitchFamily="2" charset="-122"/>
              </a:rPr>
              <a:t>）是</a:t>
            </a:r>
            <a:r>
              <a:rPr lang="en-US" altLang="zh-CN">
                <a:ea typeface="宋体" panose="02010600030101010101" pitchFamily="2" charset="-122"/>
              </a:rPr>
              <a:t>OMG</a:t>
            </a:r>
            <a:r>
              <a:rPr lang="zh-CN" altLang="en-US">
                <a:ea typeface="宋体" panose="02010600030101010101" pitchFamily="2" charset="-122"/>
              </a:rPr>
              <a:t>所提出的一个标准。它以对象管理体系结构为基础。 </a:t>
            </a:r>
            <a:endParaRPr lang="zh-CN" altLang="en-US">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726B37ED-7494-4EA6-ACD9-BC3D6E56E28E}" type="slidenum">
              <a:rPr lang="en-US" altLang="zh-CN" smtClean="0">
                <a:ea typeface="宋体" panose="02010600030101010101" pitchFamily="2" charset="-122"/>
              </a:rPr>
            </a:fld>
            <a:endParaRPr lang="en-US" altLang="zh-CN">
              <a:ea typeface="宋体" panose="02010600030101010101" pitchFamily="2" charset="-122"/>
            </a:endParaRPr>
          </a:p>
        </p:txBody>
      </p:sp>
      <p:sp>
        <p:nvSpPr>
          <p:cNvPr id="105475" name="Rectangle 2"/>
          <p:cNvSpPr>
            <a:spLocks noGrp="1" noRot="1" noChangeAspect="1" noChangeArrowheads="1" noTextEdit="1"/>
          </p:cNvSpPr>
          <p:nvPr>
            <p:ph type="sldImg"/>
          </p:nvPr>
        </p:nvSpPr>
        <p:spPr/>
      </p:sp>
      <p:sp>
        <p:nvSpPr>
          <p:cNvPr id="105476" name="Rectangle 3"/>
          <p:cNvSpPr>
            <a:spLocks noGrp="1" noChangeArrowheads="1"/>
          </p:cNvSpPr>
          <p:nvPr>
            <p:ph type="body" idx="1"/>
          </p:nvPr>
        </p:nvSpPr>
        <p:spPr>
          <a:noFill/>
        </p:spPr>
        <p:txBody>
          <a:bodyPr/>
          <a:lstStyle/>
          <a:p>
            <a:pPr eaLnBrk="1" hangingPunct="1"/>
            <a:endParaRPr lang="zh-CN" altLang="zh-CN">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D7267EE8-9560-4874-845E-AE2A03B41E8C}" type="slidenum">
              <a:rPr lang="en-US" altLang="zh-CN" smtClean="0">
                <a:ea typeface="宋体" panose="02010600030101010101" pitchFamily="2" charset="-122"/>
              </a:rPr>
            </a:fld>
            <a:endParaRPr lang="en-US" altLang="zh-CN">
              <a:ea typeface="宋体" panose="02010600030101010101" pitchFamily="2" charset="-122"/>
            </a:endParaRPr>
          </a:p>
        </p:txBody>
      </p:sp>
      <p:sp>
        <p:nvSpPr>
          <p:cNvPr id="106499" name="Rectangle 2"/>
          <p:cNvSpPr>
            <a:spLocks noGrp="1" noRot="1" noChangeAspect="1" noChangeArrowheads="1" noTextEdit="1"/>
          </p:cNvSpPr>
          <p:nvPr>
            <p:ph type="sldImg"/>
          </p:nvPr>
        </p:nvSpPr>
        <p:spPr/>
      </p:sp>
      <p:sp>
        <p:nvSpPr>
          <p:cNvPr id="106500" name="Rectangle 3"/>
          <p:cNvSpPr>
            <a:spLocks noGrp="1" noChangeArrowheads="1"/>
          </p:cNvSpPr>
          <p:nvPr>
            <p:ph type="body" idx="1"/>
          </p:nvPr>
        </p:nvSpPr>
        <p:spPr>
          <a:noFill/>
        </p:spPr>
        <p:txBody>
          <a:bodyPr/>
          <a:lstStyle/>
          <a:p>
            <a:pPr eaLnBrk="1" hangingPunct="1"/>
            <a:endParaRPr lang="zh-CN" altLang="zh-CN">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1038136F-9417-4B54-AAB9-3086D4CF00D2}" type="slidenum">
              <a:rPr lang="en-US" altLang="zh-CN" smtClean="0">
                <a:ea typeface="宋体" panose="02010600030101010101" pitchFamily="2" charset="-122"/>
              </a:rPr>
            </a:fld>
            <a:endParaRPr lang="en-US" altLang="zh-CN">
              <a:ea typeface="宋体" panose="02010600030101010101" pitchFamily="2" charset="-122"/>
            </a:endParaRPr>
          </a:p>
        </p:txBody>
      </p:sp>
      <p:sp>
        <p:nvSpPr>
          <p:cNvPr id="107523" name="Rectangle 2"/>
          <p:cNvSpPr>
            <a:spLocks noGrp="1" noRot="1" noChangeAspect="1" noChangeArrowheads="1" noTextEdit="1"/>
          </p:cNvSpPr>
          <p:nvPr>
            <p:ph type="sldImg"/>
          </p:nvPr>
        </p:nvSpPr>
        <p:spPr/>
      </p:sp>
      <p:sp>
        <p:nvSpPr>
          <p:cNvPr id="107524" name="Rectangle 3"/>
          <p:cNvSpPr>
            <a:spLocks noGrp="1" noChangeArrowheads="1"/>
          </p:cNvSpPr>
          <p:nvPr>
            <p:ph type="body" idx="1"/>
          </p:nvPr>
        </p:nvSpPr>
        <p:spPr>
          <a:noFill/>
        </p:spPr>
        <p:txBody>
          <a:bodyPr/>
          <a:lstStyle/>
          <a:p>
            <a:pPr eaLnBrk="1" hangingPunct="1"/>
            <a:endParaRPr lang="zh-CN" altLang="zh-CN">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dirty="0">
                <a:latin typeface="宋体" panose="02010600030101010101" pitchFamily="2" charset="-122"/>
                <a:ea typeface="宋体" panose="02010600030101010101" pitchFamily="2" charset="-122"/>
              </a:rPr>
              <a:t>根据天极网资料显示：基于</a:t>
            </a:r>
            <a:r>
              <a:rPr lang="en-US" altLang="zh-CN" sz="1200" dirty="0">
                <a:latin typeface="宋体" panose="02010600030101010101" pitchFamily="2" charset="-122"/>
                <a:ea typeface="宋体" panose="02010600030101010101" pitchFamily="2" charset="-122"/>
              </a:rPr>
              <a:t>Web</a:t>
            </a:r>
            <a:r>
              <a:rPr lang="zh-CN" altLang="en-US" sz="1200" dirty="0">
                <a:latin typeface="宋体" panose="02010600030101010101" pitchFamily="2" charset="-122"/>
                <a:ea typeface="宋体" panose="02010600030101010101" pitchFamily="2" charset="-122"/>
              </a:rPr>
              <a:t>的</a:t>
            </a:r>
            <a:r>
              <a:rPr lang="en-US" altLang="zh-CN" sz="1200" dirty="0">
                <a:latin typeface="宋体" panose="02010600030101010101" pitchFamily="2" charset="-122"/>
                <a:ea typeface="宋体" panose="02010600030101010101" pitchFamily="2" charset="-122"/>
              </a:rPr>
              <a:t>MVC framework</a:t>
            </a:r>
            <a:r>
              <a:rPr lang="zh-CN" altLang="en-US" sz="1200" dirty="0">
                <a:latin typeface="宋体" panose="02010600030101010101" pitchFamily="2" charset="-122"/>
                <a:ea typeface="宋体" panose="02010600030101010101" pitchFamily="2" charset="-122"/>
              </a:rPr>
              <a:t>在</a:t>
            </a:r>
            <a:r>
              <a:rPr lang="en-US" altLang="zh-CN" sz="1200" dirty="0">
                <a:latin typeface="宋体" panose="02010600030101010101" pitchFamily="2" charset="-122"/>
                <a:ea typeface="宋体" panose="02010600030101010101" pitchFamily="2" charset="-122"/>
              </a:rPr>
              <a:t>J2EE</a:t>
            </a:r>
            <a:r>
              <a:rPr lang="zh-CN" altLang="en-US" sz="1200" dirty="0">
                <a:latin typeface="宋体" panose="02010600030101010101" pitchFamily="2" charset="-122"/>
                <a:ea typeface="宋体" panose="02010600030101010101" pitchFamily="2" charset="-122"/>
              </a:rPr>
              <a:t>的世界内已是空前繁荣，</a:t>
            </a:r>
            <a:r>
              <a:rPr lang="en-US" altLang="zh-CN" sz="1200" dirty="0">
                <a:latin typeface="宋体" panose="02010600030101010101" pitchFamily="2" charset="-122"/>
                <a:ea typeface="宋体" panose="02010600030101010101" pitchFamily="2" charset="-122"/>
                <a:hlinkClick r:id="rId3"/>
              </a:rPr>
              <a:t>TTS</a:t>
            </a:r>
            <a:r>
              <a:rPr lang="zh-CN" altLang="en-US" sz="1200" dirty="0">
                <a:latin typeface="宋体" panose="02010600030101010101" pitchFamily="2" charset="-122"/>
                <a:ea typeface="宋体" panose="02010600030101010101" pitchFamily="2" charset="-122"/>
              </a:rPr>
              <a:t>网站上几乎每隔一两个星期就会有新的</a:t>
            </a:r>
            <a:r>
              <a:rPr lang="en-US" altLang="zh-CN" sz="1200" dirty="0">
                <a:latin typeface="宋体" panose="02010600030101010101" pitchFamily="2" charset="-122"/>
                <a:ea typeface="宋体" panose="02010600030101010101" pitchFamily="2" charset="-122"/>
              </a:rPr>
              <a:t>MVC</a:t>
            </a:r>
            <a:r>
              <a:rPr lang="zh-CN" altLang="en-US" sz="1200" dirty="0">
                <a:latin typeface="宋体" panose="02010600030101010101" pitchFamily="2" charset="-122"/>
                <a:ea typeface="宋体" panose="02010600030101010101" pitchFamily="2" charset="-122"/>
              </a:rPr>
              <a:t>框架发布，比较好的</a:t>
            </a:r>
            <a:r>
              <a:rPr lang="en-US" altLang="zh-CN" sz="1200" dirty="0">
                <a:latin typeface="宋体" panose="02010600030101010101" pitchFamily="2" charset="-122"/>
                <a:ea typeface="宋体" panose="02010600030101010101" pitchFamily="2" charset="-122"/>
              </a:rPr>
              <a:t>MVC,</a:t>
            </a:r>
            <a:r>
              <a:rPr lang="zh-CN" altLang="en-US" sz="1200" dirty="0">
                <a:latin typeface="宋体" panose="02010600030101010101" pitchFamily="2" charset="-122"/>
                <a:ea typeface="宋体" panose="02010600030101010101" pitchFamily="2" charset="-122"/>
              </a:rPr>
              <a:t>老牌的有</a:t>
            </a:r>
            <a:r>
              <a:rPr lang="en-US" altLang="zh-CN" sz="1200" dirty="0">
                <a:latin typeface="宋体" panose="02010600030101010101" pitchFamily="2" charset="-122"/>
                <a:ea typeface="宋体" panose="02010600030101010101" pitchFamily="2" charset="-122"/>
              </a:rPr>
              <a:t>Struts</a:t>
            </a:r>
            <a:r>
              <a:rPr lang="zh-CN" altLang="en-US" sz="1200" dirty="0">
                <a:latin typeface="宋体" panose="02010600030101010101" pitchFamily="2" charset="-122"/>
                <a:ea typeface="宋体" panose="02010600030101010101" pitchFamily="2" charset="-122"/>
              </a:rPr>
              <a:t>、</a:t>
            </a:r>
            <a:r>
              <a:rPr lang="en-US" altLang="zh-CN" sz="1200" dirty="0" err="1">
                <a:latin typeface="宋体" panose="02010600030101010101" pitchFamily="2" charset="-122"/>
                <a:ea typeface="宋体" panose="02010600030101010101" pitchFamily="2" charset="-122"/>
              </a:rPr>
              <a:t>Webwork</a:t>
            </a:r>
            <a:r>
              <a:rPr lang="zh-CN" altLang="en-US" sz="1200" dirty="0">
                <a:latin typeface="宋体" panose="02010600030101010101" pitchFamily="2" charset="-122"/>
                <a:ea typeface="宋体" panose="02010600030101010101" pitchFamily="2" charset="-122"/>
              </a:rPr>
              <a:t>。新兴的</a:t>
            </a:r>
            <a:r>
              <a:rPr lang="en-US" altLang="zh-CN" sz="1200" dirty="0">
                <a:latin typeface="宋体" panose="02010600030101010101" pitchFamily="2" charset="-122"/>
                <a:ea typeface="宋体" panose="02010600030101010101" pitchFamily="2" charset="-122"/>
              </a:rPr>
              <a:t>MVC </a:t>
            </a:r>
            <a:r>
              <a:rPr lang="zh-CN" altLang="en-US" sz="1200" dirty="0">
                <a:latin typeface="宋体" panose="02010600030101010101" pitchFamily="2" charset="-122"/>
                <a:ea typeface="宋体" panose="02010600030101010101" pitchFamily="2" charset="-122"/>
              </a:rPr>
              <a:t>框架有</a:t>
            </a:r>
            <a:r>
              <a:rPr lang="en-US" altLang="zh-CN" sz="1200" dirty="0">
                <a:latin typeface="宋体" panose="02010600030101010101" pitchFamily="2" charset="-122"/>
                <a:ea typeface="宋体" panose="02010600030101010101" pitchFamily="2" charset="-122"/>
              </a:rPr>
              <a:t>Spring MVC</a:t>
            </a:r>
            <a:r>
              <a:rPr lang="zh-CN" altLang="en-US" sz="1200" dirty="0">
                <a:latin typeface="宋体" panose="02010600030101010101" pitchFamily="2" charset="-122"/>
                <a:ea typeface="宋体" panose="02010600030101010101" pitchFamily="2" charset="-122"/>
              </a:rPr>
              <a:t>、</a:t>
            </a:r>
            <a:r>
              <a:rPr lang="en-US" altLang="zh-CN" sz="1200" dirty="0">
                <a:latin typeface="宋体" panose="02010600030101010101" pitchFamily="2" charset="-122"/>
                <a:ea typeface="宋体" panose="02010600030101010101" pitchFamily="2" charset="-122"/>
              </a:rPr>
              <a:t>Tapestry</a:t>
            </a:r>
            <a:r>
              <a:rPr lang="zh-CN" altLang="en-US" sz="1200" dirty="0">
                <a:latin typeface="宋体" panose="02010600030101010101" pitchFamily="2" charset="-122"/>
                <a:ea typeface="宋体" panose="02010600030101010101" pitchFamily="2" charset="-122"/>
              </a:rPr>
              <a:t>、</a:t>
            </a:r>
            <a:r>
              <a:rPr lang="en-US" altLang="zh-CN" sz="1200" dirty="0">
                <a:latin typeface="宋体" panose="02010600030101010101" pitchFamily="2" charset="-122"/>
                <a:ea typeface="宋体" panose="02010600030101010101" pitchFamily="2" charset="-122"/>
              </a:rPr>
              <a:t>JSF</a:t>
            </a:r>
            <a:r>
              <a:rPr lang="zh-CN" altLang="en-US" sz="1200" dirty="0">
                <a:latin typeface="宋体" panose="02010600030101010101" pitchFamily="2" charset="-122"/>
                <a:ea typeface="宋体" panose="02010600030101010101" pitchFamily="2" charset="-122"/>
              </a:rPr>
              <a:t>等。这些大多是著名团队的作品，另外还有一些边缘团队的作品，也相当出色，如</a:t>
            </a:r>
            <a:r>
              <a:rPr lang="en-US" altLang="zh-CN" sz="1200" dirty="0" err="1">
                <a:latin typeface="宋体" panose="02010600030101010101" pitchFamily="2" charset="-122"/>
                <a:ea typeface="宋体" panose="02010600030101010101" pitchFamily="2" charset="-122"/>
              </a:rPr>
              <a:t>Dinamica</a:t>
            </a:r>
            <a:r>
              <a:rPr lang="zh-CN" altLang="en-US" sz="1200" dirty="0">
                <a:latin typeface="宋体" panose="02010600030101010101" pitchFamily="2" charset="-122"/>
                <a:ea typeface="宋体" panose="02010600030101010101" pitchFamily="2" charset="-122"/>
              </a:rPr>
              <a:t>、</a:t>
            </a:r>
            <a:r>
              <a:rPr lang="en-US" altLang="zh-CN" sz="1200" dirty="0" err="1">
                <a:latin typeface="宋体" panose="02010600030101010101" pitchFamily="2" charset="-122"/>
                <a:ea typeface="宋体" panose="02010600030101010101" pitchFamily="2" charset="-122"/>
                <a:hlinkClick r:id="rId4"/>
              </a:rPr>
              <a:t>VRaptor</a:t>
            </a:r>
            <a:r>
              <a:rPr lang="zh-CN" altLang="en-US" sz="1200" dirty="0">
                <a:latin typeface="宋体" panose="02010600030101010101" pitchFamily="2" charset="-122"/>
                <a:ea typeface="宋体" panose="02010600030101010101" pitchFamily="2" charset="-122"/>
              </a:rPr>
              <a:t>等，这些框架都提供了较好的层次分隔能力，在实现良好的</a:t>
            </a:r>
            <a:r>
              <a:rPr lang="en-US" altLang="zh-CN" sz="1200" dirty="0">
                <a:latin typeface="宋体" panose="02010600030101010101" pitchFamily="2" charset="-122"/>
                <a:ea typeface="宋体" panose="02010600030101010101" pitchFamily="2" charset="-122"/>
              </a:rPr>
              <a:t>MVC </a:t>
            </a:r>
            <a:r>
              <a:rPr lang="zh-CN" altLang="en-US" sz="1200" dirty="0">
                <a:latin typeface="宋体" panose="02010600030101010101" pitchFamily="2" charset="-122"/>
                <a:ea typeface="宋体" panose="02010600030101010101" pitchFamily="2" charset="-122"/>
              </a:rPr>
              <a:t>分隔的基础上，通过提供一些现成的辅助类库，同时也促进了生产效率的提高。</a:t>
            </a:r>
            <a:r>
              <a:rPr lang="en-US" altLang="zh-CN" sz="1200" baseline="30000" dirty="0">
                <a:latin typeface="宋体" panose="02010600030101010101" pitchFamily="2" charset="-122"/>
                <a:ea typeface="宋体" panose="02010600030101010101" pitchFamily="2" charset="-122"/>
              </a:rPr>
              <a:t>[8]</a:t>
            </a:r>
            <a:r>
              <a:rPr lang="zh-CN" altLang="en-US" sz="1200" dirty="0">
                <a:latin typeface="宋体" panose="02010600030101010101" pitchFamily="2" charset="-122"/>
                <a:ea typeface="宋体" panose="02010600030101010101" pitchFamily="2" charset="-122"/>
              </a:rPr>
              <a:t> </a:t>
            </a:r>
            <a:endParaRPr lang="zh-CN" altLang="en-US" sz="1200" dirty="0">
              <a:latin typeface="宋体" panose="02010600030101010101" pitchFamily="2" charset="-122"/>
              <a:ea typeface="宋体" panose="02010600030101010101" pitchFamily="2" charset="-122"/>
            </a:endParaRPr>
          </a:p>
          <a:p>
            <a:r>
              <a:rPr lang="zh-CN" altLang="en-US" sz="1200" dirty="0">
                <a:latin typeface="宋体" panose="02010600030101010101" pitchFamily="2" charset="-122"/>
                <a:ea typeface="宋体" panose="02010600030101010101" pitchFamily="2" charset="-122"/>
              </a:rPr>
              <a:t>如何选择一个好的框架应用在项目中，将会对项目的效率和可重用是至关重要的。</a:t>
            </a:r>
            <a:endParaRPr lang="zh-CN" altLang="en-US" sz="1200" dirty="0">
              <a:latin typeface="宋体" panose="02010600030101010101" pitchFamily="2" charset="-122"/>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0432AF98-BDE0-4A41-8E5A-8B4CC633AAF8}"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B39A02B1-861B-4813-BAF2-C098B721484C}" type="slidenum">
              <a:rPr lang="en-US" altLang="zh-CN" smtClean="0">
                <a:ea typeface="宋体" panose="02010600030101010101" pitchFamily="2" charset="-122"/>
              </a:rPr>
            </a:fld>
            <a:endParaRPr lang="en-US" altLang="zh-CN">
              <a:ea typeface="宋体" panose="02010600030101010101" pitchFamily="2" charset="-122"/>
            </a:endParaRPr>
          </a:p>
        </p:txBody>
      </p:sp>
      <p:sp>
        <p:nvSpPr>
          <p:cNvPr id="108547" name="Rectangle 2"/>
          <p:cNvSpPr>
            <a:spLocks noGrp="1" noRot="1" noChangeAspect="1" noChangeArrowheads="1" noTextEdit="1"/>
          </p:cNvSpPr>
          <p:nvPr>
            <p:ph type="sldImg"/>
          </p:nvPr>
        </p:nvSpPr>
        <p:spPr/>
      </p:sp>
      <p:sp>
        <p:nvSpPr>
          <p:cNvPr id="108548" name="Rectangle 3"/>
          <p:cNvSpPr>
            <a:spLocks noGrp="1" noChangeArrowheads="1"/>
          </p:cNvSpPr>
          <p:nvPr>
            <p:ph type="body" idx="1"/>
          </p:nvPr>
        </p:nvSpPr>
        <p:spPr>
          <a:noFill/>
        </p:spPr>
        <p:txBody>
          <a:bodyPr/>
          <a:lstStyle/>
          <a:p>
            <a:pPr eaLnBrk="1" hangingPunct="1"/>
            <a:r>
              <a:rPr lang="zh-CN" altLang="en-US">
                <a:ea typeface="宋体" panose="02010600030101010101" pitchFamily="2" charset="-122"/>
              </a:rPr>
              <a:t>在企业和电子商务系统的开发和集成中，产生了多种经过较大调整、关注不同复杂度的</a:t>
            </a:r>
            <a:r>
              <a:rPr lang="en-US" altLang="zh-CN">
                <a:ea typeface="宋体" panose="02010600030101010101" pitchFamily="2" charset="-122"/>
              </a:rPr>
              <a:t>J2EE</a:t>
            </a:r>
            <a:r>
              <a:rPr lang="zh-CN" altLang="en-US">
                <a:ea typeface="宋体" panose="02010600030101010101" pitchFamily="2" charset="-122"/>
              </a:rPr>
              <a:t>技术。这些技术支持</a:t>
            </a:r>
            <a:r>
              <a:rPr lang="en-US" altLang="zh-CN">
                <a:ea typeface="宋体" panose="02010600030101010101" pitchFamily="2" charset="-122"/>
              </a:rPr>
              <a:t>MVC</a:t>
            </a:r>
            <a:r>
              <a:rPr lang="zh-CN" altLang="en-US">
                <a:ea typeface="宋体" panose="02010600030101010101" pitchFamily="2" charset="-122"/>
              </a:rPr>
              <a:t>模式的实现，如</a:t>
            </a:r>
            <a:r>
              <a:rPr lang="en-US" altLang="zh-CN">
                <a:ea typeface="宋体" panose="02010600030101010101" pitchFamily="2" charset="-122"/>
              </a:rPr>
              <a:t>Jakarta Struts</a:t>
            </a:r>
            <a:r>
              <a:rPr lang="zh-CN" altLang="en-US">
                <a:ea typeface="宋体" panose="02010600030101010101" pitchFamily="2" charset="-122"/>
              </a:rPr>
              <a:t>。有些技术还扩展到了企业服务，如</a:t>
            </a:r>
            <a:r>
              <a:rPr lang="en-US" altLang="zh-CN">
                <a:ea typeface="宋体" panose="02010600030101010101" pitchFamily="2" charset="-122"/>
              </a:rPr>
              <a:t>Spring</a:t>
            </a:r>
            <a:r>
              <a:rPr lang="zh-CN" altLang="en-US">
                <a:ea typeface="宋体" panose="02010600030101010101" pitchFamily="2" charset="-122"/>
              </a:rPr>
              <a:t>框架技术和应用服务器（如</a:t>
            </a:r>
            <a:r>
              <a:rPr lang="en-US" altLang="zh-CN">
                <a:ea typeface="宋体" panose="02010600030101010101" pitchFamily="2" charset="-122"/>
              </a:rPr>
              <a:t>Jboss</a:t>
            </a:r>
            <a:r>
              <a:rPr lang="zh-CN" altLang="en-US">
                <a:ea typeface="宋体" panose="02010600030101010101" pitchFamily="2" charset="-122"/>
              </a:rPr>
              <a:t>、</a:t>
            </a:r>
            <a:r>
              <a:rPr lang="en-US" altLang="zh-CN">
                <a:ea typeface="宋体" panose="02010600030101010101" pitchFamily="2" charset="-122"/>
              </a:rPr>
              <a:t>Websphere</a:t>
            </a:r>
            <a:r>
              <a:rPr lang="zh-CN" altLang="en-US">
                <a:ea typeface="宋体" panose="02010600030101010101" pitchFamily="2" charset="-122"/>
              </a:rPr>
              <a:t>应用服务器）。在应用服务器中，与</a:t>
            </a:r>
            <a:r>
              <a:rPr lang="en-US" altLang="zh-CN">
                <a:ea typeface="宋体" panose="02010600030101010101" pitchFamily="2" charset="-122"/>
              </a:rPr>
              <a:t>JMS</a:t>
            </a:r>
            <a:r>
              <a:rPr lang="zh-CN" altLang="en-US">
                <a:ea typeface="宋体" panose="02010600030101010101" pitchFamily="2" charset="-122"/>
              </a:rPr>
              <a:t>实现集成则将应用领域扩展到电子商务。 </a:t>
            </a:r>
            <a:endParaRPr lang="zh-CN" altLang="en-US">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F7123F44-75BE-408E-AA61-662C515177A0}" type="datetime1">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8DE0820-E4E3-469F-8339-675226DFBBFE}" type="slidenum">
              <a:rPr lang="zh-CN" altLang="en-US" smtClean="0"/>
            </a:fld>
            <a:endParaRPr lang="zh-CN" alt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fld id="{B448FAE5-5CF5-4700-A53F-ACD805BB3ED5}" type="datetime1">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8DE0820-E4E3-469F-8339-675226DFBBFE}" type="slidenum">
              <a:rPr lang="zh-CN" altLang="en-US" smtClean="0"/>
            </a:fld>
            <a:endParaRPr lang="zh-CN" alt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11138"/>
            <a:ext cx="2057400" cy="59150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11138"/>
            <a:ext cx="6019800" cy="59150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fld id="{93F6F27C-648A-439B-A03A-CDDC1CC6010D}" type="datetime1">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8DE0820-E4E3-469F-8339-675226DFBBFE}" type="slidenum">
              <a:rPr lang="zh-CN" altLang="en-US" smtClean="0"/>
            </a:fld>
            <a:endParaRPr lang="zh-CN" alt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0850" y="260350"/>
            <a:ext cx="8235950" cy="58658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fld id="{6BDEDA2A-4171-4B2B-B40E-DC560F661432}" type="datetime1">
              <a:rPr lang="zh-CN" altLang="en-US" smtClean="0"/>
            </a:fld>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AC161BEA-7524-4172-8007-84AC25511AC3}" type="slidenum">
              <a:rPr lang="en-US" altLang="zh-CN"/>
            </a:fld>
            <a:endParaRPr lang="en-US" altLang="zh-CN"/>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8B9DC402-0D7E-4B5A-AEDD-4D5AE13136CE}" type="datetime1">
              <a:rPr lang="zh-CN" altLang="en-US" smtClean="0"/>
            </a:fld>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C18E98D6-EA73-4E72-9F9B-F0B69B12A061}" type="slidenum">
              <a:rPr lang="en-US"/>
            </a:fld>
            <a:endParaRPr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fld id="{1DDC2B3C-3A6C-4E7E-A08B-A53BA11FA5D2}" type="datetime1">
              <a:rPr lang="zh-CN" altLang="en-US" smtClean="0"/>
            </a:fld>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24D3E387-53A5-4561-8B4B-AD363D9607F3}" type="slidenum">
              <a:rPr lang="en-US"/>
            </a:fld>
            <a:endParaRPr lang="en-US"/>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fld id="{62C5BE3E-B68E-4A1C-9C88-7968E5EAA311}" type="datetime1">
              <a:rPr lang="zh-CN" altLang="en-US" smtClean="0"/>
            </a:fld>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58E62950-8E29-476E-8C4B-1D6186A0D9F9}" type="slidenum">
              <a:rPr lang="en-US"/>
            </a:fld>
            <a:endParaRPr lang="en-US"/>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fld id="{5D3B8EB1-1C78-447A-9AB9-5B01C0D9637C}" type="datetime1">
              <a:rPr lang="zh-CN" altLang="en-US" smtClean="0"/>
            </a:fld>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637DFE9F-E665-47AE-9DD8-BAD61A97E79A}" type="slidenum">
              <a:rPr lang="en-US"/>
            </a:fld>
            <a:endParaRPr lang="en-US"/>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fld id="{6BB82184-1069-42A3-B82B-37629F1C8007}" type="datetime1">
              <a:rPr lang="zh-CN" altLang="en-US" smtClean="0"/>
            </a:fld>
            <a:endParaRPr lang="en-US"/>
          </a:p>
        </p:txBody>
      </p:sp>
      <p:sp>
        <p:nvSpPr>
          <p:cNvPr id="8" name="页脚占位符 7"/>
          <p:cNvSpPr>
            <a:spLocks noGrp="1"/>
          </p:cNvSpPr>
          <p:nvPr>
            <p:ph type="ftr" sz="quarter" idx="11"/>
          </p:nvPr>
        </p:nvSpPr>
        <p:spPr/>
        <p:txBody>
          <a:bodyPr/>
          <a:lstStyle>
            <a:lvl1pPr>
              <a:defRPr/>
            </a:lvl1pPr>
          </a:lstStyle>
          <a:p>
            <a:endParaRPr lang="en-US"/>
          </a:p>
        </p:txBody>
      </p:sp>
      <p:sp>
        <p:nvSpPr>
          <p:cNvPr id="9" name="灯片编号占位符 8"/>
          <p:cNvSpPr>
            <a:spLocks noGrp="1"/>
          </p:cNvSpPr>
          <p:nvPr>
            <p:ph type="sldNum" sz="quarter" idx="12"/>
          </p:nvPr>
        </p:nvSpPr>
        <p:spPr/>
        <p:txBody>
          <a:bodyPr/>
          <a:lstStyle>
            <a:lvl1pPr>
              <a:defRPr/>
            </a:lvl1pPr>
          </a:lstStyle>
          <a:p>
            <a:fld id="{23FEEC33-AF72-47DC-A6BA-88A7BE5CD242}" type="slidenum">
              <a:rPr lang="en-US"/>
            </a:fld>
            <a:endParaRPr lang="en-US"/>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9EB49B76-1214-4405-B32F-D47ED89E2F2A}" type="datetime1">
              <a:rPr lang="zh-CN" altLang="en-US" smtClean="0"/>
            </a:fld>
            <a:endParaRPr lang="en-US"/>
          </a:p>
        </p:txBody>
      </p:sp>
      <p:sp>
        <p:nvSpPr>
          <p:cNvPr id="4" name="页脚占位符 3"/>
          <p:cNvSpPr>
            <a:spLocks noGrp="1"/>
          </p:cNvSpPr>
          <p:nvPr>
            <p:ph type="ftr" sz="quarter" idx="11"/>
          </p:nvPr>
        </p:nvSpPr>
        <p:spPr/>
        <p:txBody>
          <a:bodyPr/>
          <a:lstStyle>
            <a:lvl1pPr>
              <a:defRPr/>
            </a:lvl1pPr>
          </a:lstStyle>
          <a:p>
            <a:endParaRPr lang="en-US"/>
          </a:p>
        </p:txBody>
      </p:sp>
      <p:sp>
        <p:nvSpPr>
          <p:cNvPr id="5" name="灯片编号占位符 4"/>
          <p:cNvSpPr>
            <a:spLocks noGrp="1"/>
          </p:cNvSpPr>
          <p:nvPr>
            <p:ph type="sldNum" sz="quarter" idx="12"/>
          </p:nvPr>
        </p:nvSpPr>
        <p:spPr/>
        <p:txBody>
          <a:bodyPr/>
          <a:lstStyle>
            <a:lvl1pPr>
              <a:defRPr/>
            </a:lvl1pPr>
          </a:lstStyle>
          <a:p>
            <a:fld id="{9910CD9A-6EEE-4F7A-AFED-C2F3C9AC62BE}" type="slidenum">
              <a:rPr lang="en-US"/>
            </a:fld>
            <a:endParaRPr lang="en-US"/>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E0C64CD3-B176-4E8A-961C-A2367D278ACE}" type="datetime1">
              <a:rPr lang="zh-CN" altLang="en-US" smtClean="0"/>
            </a:fld>
            <a:endParaRPr lang="en-US"/>
          </a:p>
        </p:txBody>
      </p:sp>
      <p:sp>
        <p:nvSpPr>
          <p:cNvPr id="3" name="页脚占位符 2"/>
          <p:cNvSpPr>
            <a:spLocks noGrp="1"/>
          </p:cNvSpPr>
          <p:nvPr>
            <p:ph type="ftr" sz="quarter" idx="11"/>
          </p:nvPr>
        </p:nvSpPr>
        <p:spPr/>
        <p:txBody>
          <a:bodyPr/>
          <a:lstStyle>
            <a:lvl1pPr>
              <a:defRPr/>
            </a:lvl1pPr>
          </a:lstStyle>
          <a:p>
            <a:endParaRPr lang="en-US"/>
          </a:p>
        </p:txBody>
      </p:sp>
      <p:sp>
        <p:nvSpPr>
          <p:cNvPr id="4" name="灯片编号占位符 3"/>
          <p:cNvSpPr>
            <a:spLocks noGrp="1"/>
          </p:cNvSpPr>
          <p:nvPr>
            <p:ph type="sldNum" sz="quarter" idx="12"/>
          </p:nvPr>
        </p:nvSpPr>
        <p:spPr/>
        <p:txBody>
          <a:bodyPr/>
          <a:lstStyle>
            <a:lvl1pPr>
              <a:defRPr/>
            </a:lvl1pPr>
          </a:lstStyle>
          <a:p>
            <a:fld id="{D831BD0C-AC31-42C9-8EF1-52034A9F25DD}" type="slidenum">
              <a:rPr lang="en-US"/>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fld id="{00B8E1CB-E11C-446B-B386-69C6A748A8F6}" type="datetime1">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8DE0820-E4E3-469F-8339-675226DFBBFE}" type="slidenum">
              <a:rPr lang="zh-CN" altLang="en-US" smtClean="0"/>
            </a:fld>
            <a:endParaRPr lang="zh-CN" altLang="en-US"/>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fld id="{BF875378-04F1-4F94-A422-D86B3256DE4B}" type="datetime1">
              <a:rPr lang="zh-CN" altLang="en-US" smtClean="0"/>
            </a:fld>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65E37B13-27EB-4563-AAF3-9FA9134D6072}" type="slidenum">
              <a:rPr lang="en-US"/>
            </a:fld>
            <a:endParaRPr lang="en-US"/>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fld id="{E1F069EB-D537-4581-B292-57E645579CE5}" type="datetime1">
              <a:rPr lang="zh-CN" altLang="en-US" smtClean="0"/>
            </a:fld>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62ABD018-5A81-48E9-8760-C1B9DFAC4CA5}" type="slidenum">
              <a:rPr lang="en-US"/>
            </a:fld>
            <a:endParaRPr lang="en-US"/>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fld id="{BC851AC2-9B9B-4F59-88C4-C8151834521C}" type="datetime1">
              <a:rPr lang="zh-CN" altLang="en-US" smtClean="0"/>
            </a:fld>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8A22E53F-D134-4909-B638-4DCB4BB26C41}" type="slidenum">
              <a:rPr lang="en-US"/>
            </a:fld>
            <a:endParaRPr lang="en-US"/>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11138"/>
            <a:ext cx="2057400" cy="59150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11138"/>
            <a:ext cx="6019800" cy="59150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fld id="{FF2439E2-DE36-4B58-83E4-9E89025B528A}" type="datetime1">
              <a:rPr lang="zh-CN" altLang="en-US" smtClean="0"/>
            </a:fld>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188D8A45-1B0C-4B9D-BBB4-7F6EB55B79B2}" type="slidenum">
              <a:rPr lang="en-US"/>
            </a:fld>
            <a:endParaRPr lang="en-US"/>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F7123F44-75BE-408E-AA61-662C515177A0}" type="datetime1">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8DE0820-E4E3-469F-8339-675226DFBBFE}" type="slidenum">
              <a:rPr lang="zh-CN" altLang="en-US" smtClean="0"/>
            </a:fld>
            <a:endParaRPr lang="zh-CN" altLang="en-US"/>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fld id="{00B8E1CB-E11C-446B-B386-69C6A748A8F6}" type="datetime1">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8DE0820-E4E3-469F-8339-675226DFBBFE}" type="slidenum">
              <a:rPr lang="zh-CN" altLang="en-US" smtClean="0"/>
            </a:fld>
            <a:endParaRPr lang="zh-CN" altLang="en-US"/>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fld id="{E103ACF2-5CCD-49E6-BEFC-CC1D51286B05}" type="datetime1">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8DE0820-E4E3-469F-8339-675226DFBBFE}" type="slidenum">
              <a:rPr lang="zh-CN" altLang="en-US" smtClean="0"/>
            </a:fld>
            <a:endParaRPr lang="zh-CN" altLang="en-US"/>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fld id="{BC1AEC03-1FF6-45AB-95D0-4124C9369DD5}" type="datetime1">
              <a:rPr lang="zh-CN" altLang="en-US" smtClean="0"/>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8DE0820-E4E3-469F-8339-675226DFBBFE}" type="slidenum">
              <a:rPr lang="zh-CN" altLang="en-US" smtClean="0"/>
            </a:fld>
            <a:endParaRPr lang="zh-CN" altLang="en-US"/>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fld id="{8A08DDA0-BB63-4F07-99ED-451428049D25}" type="datetime1">
              <a:rPr lang="zh-CN" altLang="en-US" smtClean="0"/>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38DE0820-E4E3-469F-8339-675226DFBBFE}" type="slidenum">
              <a:rPr lang="zh-CN" altLang="en-US" smtClean="0"/>
            </a:fld>
            <a:endParaRPr lang="zh-CN" altLang="en-US"/>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393C69D4-C41C-484E-B304-327FE5439431}" type="datetime1">
              <a:rPr lang="zh-CN" altLang="en-US" smtClean="0"/>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38DE0820-E4E3-469F-8339-675226DFBBFE}" type="slidenum">
              <a:rPr lang="zh-CN" altLang="en-US" smtClean="0"/>
            </a:fld>
            <a:endParaRPr lang="zh-CN" alt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fld id="{E103ACF2-5CCD-49E6-BEFC-CC1D51286B05}" type="datetime1">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8DE0820-E4E3-469F-8339-675226DFBBFE}" type="slidenum">
              <a:rPr lang="zh-CN" altLang="en-US" smtClean="0"/>
            </a:fld>
            <a:endParaRPr lang="zh-CN" altLang="en-US"/>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2CE573F9-137F-4036-9707-8361805812BC}" type="datetime1">
              <a:rPr lang="zh-CN" altLang="en-US" smtClean="0"/>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38DE0820-E4E3-469F-8339-675226DFBBFE}" type="slidenum">
              <a:rPr lang="zh-CN" altLang="en-US" smtClean="0"/>
            </a:fld>
            <a:endParaRPr lang="zh-CN" altLang="en-US"/>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fld id="{22427CDA-50E5-4DE4-904C-0884889F80B7}" type="datetime1">
              <a:rPr lang="zh-CN" altLang="en-US" smtClean="0"/>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8DE0820-E4E3-469F-8339-675226DFBBFE}" type="slidenum">
              <a:rPr lang="zh-CN" altLang="en-US" smtClean="0"/>
            </a:fld>
            <a:endParaRPr lang="zh-CN" altLang="en-US"/>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fld id="{C1F4382C-9FA0-49E0-AFD6-F918855ECEE3}" type="datetime1">
              <a:rPr lang="zh-CN" altLang="en-US" smtClean="0"/>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8DE0820-E4E3-469F-8339-675226DFBBFE}" type="slidenum">
              <a:rPr lang="zh-CN" altLang="en-US" smtClean="0"/>
            </a:fld>
            <a:endParaRPr lang="zh-CN" altLang="en-US"/>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fld id="{B448FAE5-5CF5-4700-A53F-ACD805BB3ED5}" type="datetime1">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8DE0820-E4E3-469F-8339-675226DFBBFE}" type="slidenum">
              <a:rPr lang="zh-CN" altLang="en-US" smtClean="0"/>
            </a:fld>
            <a:endParaRPr lang="zh-CN" altLang="en-US"/>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11138"/>
            <a:ext cx="2057400" cy="59150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11138"/>
            <a:ext cx="6019800" cy="59150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fld id="{93F6F27C-648A-439B-A03A-CDDC1CC6010D}" type="datetime1">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8DE0820-E4E3-469F-8339-675226DFBBFE}" type="slidenum">
              <a:rPr lang="zh-CN" altLang="en-US" smtClean="0"/>
            </a:fld>
            <a:endParaRPr lang="zh-CN" altLang="en-US"/>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0850" y="260350"/>
            <a:ext cx="8235950" cy="58658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fld id="{6BDEDA2A-4171-4B2B-B40E-DC560F661432}" type="datetime1">
              <a:rPr lang="zh-CN" altLang="en-US" smtClean="0"/>
            </a:fld>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AC161BEA-7524-4172-8007-84AC25511AC3}" type="slidenum">
              <a:rPr lang="en-US" altLang="zh-CN"/>
            </a:fld>
            <a:endParaRPr lang="en-US" altLang="zh-CN"/>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fld id="{BC1AEC03-1FF6-45AB-95D0-4124C9369DD5}" type="datetime1">
              <a:rPr lang="zh-CN" altLang="en-US" smtClean="0"/>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8DE0820-E4E3-469F-8339-675226DFBBFE}" type="slidenum">
              <a:rPr lang="zh-CN" altLang="en-US" smtClean="0"/>
            </a:fld>
            <a:endParaRPr lang="zh-CN" alt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fld id="{8A08DDA0-BB63-4F07-99ED-451428049D25}" type="datetime1">
              <a:rPr lang="zh-CN" altLang="en-US" smtClean="0"/>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38DE0820-E4E3-469F-8339-675226DFBBFE}" type="slidenum">
              <a:rPr lang="zh-CN" altLang="en-US" smtClean="0"/>
            </a:fld>
            <a:endParaRPr lang="zh-CN" alt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393C69D4-C41C-484E-B304-327FE5439431}" type="datetime1">
              <a:rPr lang="zh-CN" altLang="en-US" smtClean="0"/>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38DE0820-E4E3-469F-8339-675226DFBBFE}" type="slidenum">
              <a:rPr lang="zh-CN" altLang="en-US" smtClean="0"/>
            </a:fld>
            <a:endParaRPr lang="zh-CN" alt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2CE573F9-137F-4036-9707-8361805812BC}" type="datetime1">
              <a:rPr lang="zh-CN" altLang="en-US" smtClean="0"/>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38DE0820-E4E3-469F-8339-675226DFBBFE}" type="slidenum">
              <a:rPr lang="zh-CN" altLang="en-US" smtClean="0"/>
            </a:fld>
            <a:endParaRPr lang="zh-CN" alt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fld id="{22427CDA-50E5-4DE4-904C-0884889F80B7}" type="datetime1">
              <a:rPr lang="zh-CN" altLang="en-US" smtClean="0"/>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8DE0820-E4E3-469F-8339-675226DFBBFE}" type="slidenum">
              <a:rPr lang="zh-CN" altLang="en-US" smtClean="0"/>
            </a:fld>
            <a:endParaRPr lang="zh-CN" alt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fld id="{C1F4382C-9FA0-49E0-AFD6-F918855ECEE3}" type="datetime1">
              <a:rPr lang="zh-CN" altLang="en-US" smtClean="0"/>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8DE0820-E4E3-469F-8339-675226DFBBFE}" type="slidenum">
              <a:rPr lang="zh-CN" altLang="en-US" smtClean="0"/>
            </a:fld>
            <a:endParaRPr lang="zh-CN" alt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5" Type="http://schemas.openxmlformats.org/officeDocument/2006/relationships/theme" Target="../theme/theme2.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image" Target="../media/image3.jpeg"/><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5" Type="http://schemas.openxmlformats.org/officeDocument/2006/relationships/theme" Target="../theme/theme3.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35.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20638"/>
            <a:ext cx="9144000" cy="1438276"/>
          </a:xfrm>
          <a:prstGeom prst="rect">
            <a:avLst/>
          </a:prstGeom>
          <a:solidFill>
            <a:srgbClr val="243AA8"/>
          </a:solidFill>
          <a:ln w="9525" cmpd="sng">
            <a:solidFill>
              <a:schemeClr val="tx1"/>
            </a:solidFill>
            <a:miter lim="800000"/>
          </a:ln>
        </p:spPr>
        <p:txBody>
          <a:bodyPr wrap="none" anchor="ctr"/>
          <a:lstStyle/>
          <a:p>
            <a:endParaRPr lang="zh-CN" altLang="en-US"/>
          </a:p>
        </p:txBody>
      </p:sp>
      <p:sp>
        <p:nvSpPr>
          <p:cNvPr id="1027" name="Text Box 3"/>
          <p:cNvSpPr txBox="1">
            <a:spLocks noChangeArrowheads="1"/>
          </p:cNvSpPr>
          <p:nvPr/>
        </p:nvSpPr>
        <p:spPr bwMode="auto">
          <a:xfrm>
            <a:off x="15875" y="6742113"/>
            <a:ext cx="9128125" cy="115887"/>
          </a:xfrm>
          <a:prstGeom prst="rect">
            <a:avLst/>
          </a:prstGeom>
          <a:solidFill>
            <a:srgbClr val="C1C1C1"/>
          </a:solidFill>
          <a:ln w="9525">
            <a:noFill/>
            <a:miter lim="800000"/>
          </a:ln>
        </p:spPr>
        <p:txBody>
          <a:bodyPr lIns="36000" tIns="7200" rIns="36000" bIns="18000" anchor="ctr"/>
          <a:lstStyle/>
          <a:p>
            <a:pPr eaLnBrk="0" hangingPunct="0"/>
            <a:endParaRPr lang="en-US" sz="100"/>
          </a:p>
        </p:txBody>
      </p:sp>
      <p:sp>
        <p:nvSpPr>
          <p:cNvPr id="1028" name="Text Box 4"/>
          <p:cNvSpPr txBox="1">
            <a:spLocks noChangeArrowheads="1"/>
          </p:cNvSpPr>
          <p:nvPr/>
        </p:nvSpPr>
        <p:spPr bwMode="auto">
          <a:xfrm>
            <a:off x="15875" y="-9525"/>
            <a:ext cx="9144000" cy="109538"/>
          </a:xfrm>
          <a:prstGeom prst="rect">
            <a:avLst/>
          </a:prstGeom>
          <a:solidFill>
            <a:srgbClr val="C1C1C1"/>
          </a:solidFill>
          <a:ln w="9525">
            <a:noFill/>
            <a:miter lim="800000"/>
          </a:ln>
        </p:spPr>
        <p:txBody>
          <a:bodyPr lIns="36000" tIns="7200" rIns="36000" bIns="18000" anchor="ctr"/>
          <a:lstStyle/>
          <a:p>
            <a:pPr eaLnBrk="0" hangingPunct="0"/>
            <a:endParaRPr lang="en-US" sz="100"/>
          </a:p>
        </p:txBody>
      </p:sp>
      <p:sp>
        <p:nvSpPr>
          <p:cNvPr id="1029" name="Rectangle 5"/>
          <p:cNvSpPr>
            <a:spLocks noGrp="1" noChangeArrowheads="1"/>
          </p:cNvSpPr>
          <p:nvPr>
            <p:ph type="title"/>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30" name="Rectangle 6"/>
          <p:cNvSpPr>
            <a:spLocks noGrp="1" noChangeArrowheads="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31" name="Rectangle 7"/>
          <p:cNvSpPr>
            <a:spLocks noGrp="1" noChangeArrowheads="1"/>
          </p:cNvSpPr>
          <p:nvPr>
            <p:ph type="dt" sz="half" idx="2"/>
          </p:nvPr>
        </p:nvSpPr>
        <p:spPr bwMode="auto">
          <a:xfrm>
            <a:off x="457200" y="6245225"/>
            <a:ext cx="2133600" cy="476250"/>
          </a:xfrm>
          <a:prstGeom prst="rect">
            <a:avLst/>
          </a:prstGeom>
          <a:noFill/>
          <a:ln w="9525">
            <a:noFill/>
            <a:miter lim="800000"/>
          </a:ln>
        </p:spPr>
        <p:txBody>
          <a:bodyPr vert="horz" wrap="square" lIns="91440" tIns="45720" rIns="91440" bIns="45720" numCol="1" anchor="t" anchorCtr="0" compatLnSpc="1"/>
          <a:lstStyle>
            <a:lvl1pPr eaLnBrk="0" hangingPunct="0">
              <a:defRPr sz="1400"/>
            </a:lvl1pPr>
          </a:lstStyle>
          <a:p>
            <a:fld id="{3A0AF487-50C2-40FE-BCE4-A8D6AEED6B25}" type="datetime1">
              <a:rPr lang="zh-CN" altLang="en-US" smtClean="0"/>
            </a:fld>
            <a:endParaRPr lang="zh-CN" altLang="en-US"/>
          </a:p>
        </p:txBody>
      </p:sp>
      <p:sp>
        <p:nvSpPr>
          <p:cNvPr id="1032" name="Rectangle 8"/>
          <p:cNvSpPr>
            <a:spLocks noGrp="1" noChangeArrowheads="1"/>
          </p:cNvSpPr>
          <p:nvPr>
            <p:ph type="ftr" sz="quarter" idx="3"/>
          </p:nvPr>
        </p:nvSpPr>
        <p:spPr bwMode="auto">
          <a:xfrm>
            <a:off x="3124200" y="6245225"/>
            <a:ext cx="2895600" cy="476250"/>
          </a:xfrm>
          <a:prstGeom prst="rect">
            <a:avLst/>
          </a:prstGeom>
          <a:noFill/>
          <a:ln w="9525">
            <a:noFill/>
            <a:miter lim="800000"/>
          </a:ln>
        </p:spPr>
        <p:txBody>
          <a:bodyPr vert="horz" wrap="square" lIns="91440" tIns="45720" rIns="91440" bIns="45720" numCol="1" anchor="t" anchorCtr="0" compatLnSpc="1"/>
          <a:lstStyle>
            <a:lvl1pPr algn="ctr" eaLnBrk="0" hangingPunct="0">
              <a:defRPr sz="1400"/>
            </a:lvl1pPr>
          </a:lstStyle>
          <a:p>
            <a:endParaRPr lang="zh-CN" altLang="en-US"/>
          </a:p>
        </p:txBody>
      </p:sp>
      <p:sp>
        <p:nvSpPr>
          <p:cNvPr id="1033" name="Rectangle 9"/>
          <p:cNvSpPr>
            <a:spLocks noGrp="1" noChangeArrowheads="1"/>
          </p:cNvSpPr>
          <p:nvPr>
            <p:ph type="sldNum" sz="quarter" idx="4"/>
          </p:nvPr>
        </p:nvSpPr>
        <p:spPr bwMode="auto">
          <a:xfrm>
            <a:off x="6553200" y="6245225"/>
            <a:ext cx="2133600" cy="476250"/>
          </a:xfrm>
          <a:prstGeom prst="rect">
            <a:avLst/>
          </a:prstGeom>
          <a:noFill/>
          <a:ln w="9525">
            <a:noFill/>
            <a:miter lim="800000"/>
          </a:ln>
        </p:spPr>
        <p:txBody>
          <a:bodyPr vert="horz" wrap="square" lIns="91440" tIns="45720" rIns="91440" bIns="45720" numCol="1" anchor="t" anchorCtr="0" compatLnSpc="1"/>
          <a:lstStyle>
            <a:lvl1pPr algn="r" eaLnBrk="0" hangingPunct="0">
              <a:defRPr sz="1400"/>
            </a:lvl1pPr>
          </a:lstStyle>
          <a:p>
            <a:fld id="{38DE0820-E4E3-469F-8339-675226DFBBF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p:transition>
  <p:hf hdr="0" ftr="0" dt="0"/>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2pPr>
      <a:lvl3pPr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3pPr>
      <a:lvl4pPr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4pPr>
      <a:lvl5pPr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5pPr>
      <a:lvl6pPr marL="457200"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6pPr>
      <a:lvl7pPr marL="914400"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7pPr>
      <a:lvl8pPr marL="1371600"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8pPr>
      <a:lvl9pPr marL="1828800"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9pPr>
    </p:titleStyle>
    <p:bodyStyle>
      <a:lvl1pPr marL="342900" indent="-342900" algn="l" rtl="0" eaLnBrk="1" fontAlgn="base" hangingPunct="1">
        <a:spcBef>
          <a:spcPct val="20000"/>
        </a:spcBef>
        <a:spcAft>
          <a:spcPct val="0"/>
        </a:spcAft>
        <a:buBlip>
          <a:blip r:embed="rId13"/>
        </a:buBlip>
        <a:defRPr sz="3200">
          <a:solidFill>
            <a:schemeClr val="tx1"/>
          </a:solidFill>
          <a:latin typeface="+mn-lt"/>
          <a:ea typeface="+mn-ea"/>
          <a:cs typeface="+mn-cs"/>
        </a:defRPr>
      </a:lvl1pPr>
      <a:lvl2pPr marL="742950" indent="-285750" algn="l" rtl="0" eaLnBrk="1" fontAlgn="base" hangingPunct="1">
        <a:spcBef>
          <a:spcPct val="20000"/>
        </a:spcBef>
        <a:spcAft>
          <a:spcPct val="0"/>
        </a:spcAft>
        <a:buBlip>
          <a:blip r:embed="rId14"/>
        </a:buBlip>
        <a:defRPr sz="2800">
          <a:solidFill>
            <a:schemeClr val="tx1"/>
          </a:solidFill>
          <a:latin typeface="+mn-lt"/>
          <a:ea typeface="+mn-ea"/>
        </a:defRPr>
      </a:lvl2pPr>
      <a:lvl3pPr marL="1143000" indent="-228600" algn="l" rtl="0" eaLnBrk="1" fontAlgn="base" hangingPunct="1">
        <a:spcBef>
          <a:spcPct val="20000"/>
        </a:spcBef>
        <a:spcAft>
          <a:spcPct val="0"/>
        </a:spcAft>
        <a:buBlip>
          <a:blip r:embed="rId13"/>
        </a:buBlip>
        <a:defRPr sz="2400">
          <a:solidFill>
            <a:schemeClr val="tx1"/>
          </a:solidFill>
          <a:latin typeface="+mn-lt"/>
          <a:ea typeface="+mn-ea"/>
        </a:defRPr>
      </a:lvl3pPr>
      <a:lvl4pPr marL="1600200" indent="-228600" algn="l" rtl="0" eaLnBrk="1" fontAlgn="base" hangingPunct="1">
        <a:spcBef>
          <a:spcPct val="20000"/>
        </a:spcBef>
        <a:spcAft>
          <a:spcPct val="0"/>
        </a:spcAft>
        <a:buBlip>
          <a:blip r:embed="rId14"/>
        </a:buBlip>
        <a:defRPr sz="2000">
          <a:solidFill>
            <a:schemeClr val="tx1"/>
          </a:solidFill>
          <a:latin typeface="+mn-lt"/>
          <a:ea typeface="+mn-ea"/>
        </a:defRPr>
      </a:lvl4pPr>
      <a:lvl5pPr marL="2057400" indent="-228600" algn="l" rtl="0" eaLnBrk="1" fontAlgn="base" hangingPunct="1">
        <a:spcBef>
          <a:spcPct val="20000"/>
        </a:spcBef>
        <a:spcAft>
          <a:spcPct val="0"/>
        </a:spcAft>
        <a:buBlip>
          <a:blip r:embed="rId13"/>
        </a:buBlip>
        <a:defRPr sz="2000">
          <a:solidFill>
            <a:schemeClr val="tx1"/>
          </a:solidFill>
          <a:latin typeface="+mn-lt"/>
          <a:ea typeface="+mn-ea"/>
        </a:defRPr>
      </a:lvl5pPr>
      <a:lvl6pPr marL="2514600" indent="-228600" algn="l" rtl="0" eaLnBrk="1" fontAlgn="base" hangingPunct="1">
        <a:spcBef>
          <a:spcPct val="20000"/>
        </a:spcBef>
        <a:spcAft>
          <a:spcPct val="0"/>
        </a:spcAft>
        <a:buBlip>
          <a:blip r:embed="rId13"/>
        </a:buBlip>
        <a:defRPr sz="2000">
          <a:solidFill>
            <a:schemeClr val="tx1"/>
          </a:solidFill>
          <a:latin typeface="+mn-lt"/>
          <a:ea typeface="+mn-ea"/>
        </a:defRPr>
      </a:lvl6pPr>
      <a:lvl7pPr marL="2971800" indent="-228600" algn="l" rtl="0" eaLnBrk="1" fontAlgn="base" hangingPunct="1">
        <a:spcBef>
          <a:spcPct val="20000"/>
        </a:spcBef>
        <a:spcAft>
          <a:spcPct val="0"/>
        </a:spcAft>
        <a:buBlip>
          <a:blip r:embed="rId13"/>
        </a:buBlip>
        <a:defRPr sz="2000">
          <a:solidFill>
            <a:schemeClr val="tx1"/>
          </a:solidFill>
          <a:latin typeface="+mn-lt"/>
          <a:ea typeface="+mn-ea"/>
        </a:defRPr>
      </a:lvl7pPr>
      <a:lvl8pPr marL="3429000" indent="-228600" algn="l" rtl="0" eaLnBrk="1" fontAlgn="base" hangingPunct="1">
        <a:spcBef>
          <a:spcPct val="20000"/>
        </a:spcBef>
        <a:spcAft>
          <a:spcPct val="0"/>
        </a:spcAft>
        <a:buBlip>
          <a:blip r:embed="rId13"/>
        </a:buBlip>
        <a:defRPr sz="2000">
          <a:solidFill>
            <a:schemeClr val="tx1"/>
          </a:solidFill>
          <a:latin typeface="+mn-lt"/>
          <a:ea typeface="+mn-ea"/>
        </a:defRPr>
      </a:lvl8pPr>
      <a:lvl9pPr marL="3886200" indent="-228600" algn="l" rtl="0" eaLnBrk="1" fontAlgn="base" hangingPunct="1">
        <a:spcBef>
          <a:spcPct val="20000"/>
        </a:spcBef>
        <a:spcAft>
          <a:spcPct val="0"/>
        </a:spcAft>
        <a:buBlip>
          <a:blip r:embed="rId13"/>
        </a:buBlip>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2050" name="Rectangle 5"/>
          <p:cNvSpPr>
            <a:spLocks noGrp="1" noChangeArrowheads="1"/>
          </p:cNvSpPr>
          <p:nvPr>
            <p:ph type="title"/>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2051" name="Rectangle 6"/>
          <p:cNvSpPr>
            <a:spLocks noGrp="1" noChangeArrowheads="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052" name="Rectangle 4"/>
          <p:cNvSpPr>
            <a:spLocks noGrp="1" noChangeArrowheads="1"/>
          </p:cNvSpPr>
          <p:nvPr>
            <p:ph type="dt" sz="half" idx="2"/>
          </p:nvPr>
        </p:nvSpPr>
        <p:spPr bwMode="auto">
          <a:xfrm>
            <a:off x="457200" y="6245225"/>
            <a:ext cx="2133600" cy="476250"/>
          </a:xfrm>
          <a:prstGeom prst="rect">
            <a:avLst/>
          </a:prstGeom>
          <a:noFill/>
          <a:ln w="9525">
            <a:noFill/>
            <a:miter lim="800000"/>
          </a:ln>
        </p:spPr>
        <p:txBody>
          <a:bodyPr vert="horz" wrap="square" lIns="91440" tIns="45720" rIns="91440" bIns="45720" numCol="1" anchor="t" anchorCtr="0" compatLnSpc="1"/>
          <a:lstStyle>
            <a:lvl1pPr eaLnBrk="0" hangingPunct="0">
              <a:defRPr sz="1400"/>
            </a:lvl1pPr>
          </a:lstStyle>
          <a:p>
            <a:fld id="{3BDFEAC9-1725-4EE6-B3C2-B35321A92B5B}" type="datetime1">
              <a:rPr lang="zh-CN" altLang="en-US" smtClean="0"/>
            </a:fld>
            <a:endParaRPr lang="en-US"/>
          </a:p>
        </p:txBody>
      </p:sp>
      <p:sp>
        <p:nvSpPr>
          <p:cNvPr id="2053" name="Rectangle 5"/>
          <p:cNvSpPr>
            <a:spLocks noGrp="1" noChangeArrowheads="1"/>
          </p:cNvSpPr>
          <p:nvPr>
            <p:ph type="ftr" sz="quarter" idx="3"/>
          </p:nvPr>
        </p:nvSpPr>
        <p:spPr bwMode="auto">
          <a:xfrm>
            <a:off x="3124200" y="6245225"/>
            <a:ext cx="2895600" cy="476250"/>
          </a:xfrm>
          <a:prstGeom prst="rect">
            <a:avLst/>
          </a:prstGeom>
          <a:noFill/>
          <a:ln w="9525">
            <a:noFill/>
            <a:miter lim="800000"/>
          </a:ln>
        </p:spPr>
        <p:txBody>
          <a:bodyPr vert="horz" wrap="square" lIns="91440" tIns="45720" rIns="91440" bIns="45720" numCol="1" anchor="t" anchorCtr="0" compatLnSpc="1"/>
          <a:lstStyle>
            <a:lvl1pPr algn="ctr" eaLnBrk="0" hangingPunct="0">
              <a:defRPr sz="1400"/>
            </a:lvl1pPr>
          </a:lstStyle>
          <a:p>
            <a:endParaRPr lang="en-US"/>
          </a:p>
        </p:txBody>
      </p:sp>
      <p:sp>
        <p:nvSpPr>
          <p:cNvPr id="2054"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p:spPr>
        <p:txBody>
          <a:bodyPr vert="horz" wrap="square" lIns="91440" tIns="45720" rIns="91440" bIns="45720" numCol="1" anchor="t" anchorCtr="0" compatLnSpc="1"/>
          <a:lstStyle>
            <a:lvl1pPr algn="r" eaLnBrk="0" hangingPunct="0">
              <a:defRPr sz="1400"/>
            </a:lvl1pPr>
          </a:lstStyle>
          <a:p>
            <a:fld id="{7A392405-0500-4412-9F22-9B127BCECAE1}" type="slidenum">
              <a:rPr lang="en-US"/>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fade/>
  </p:transition>
  <p:hf hdr="0" ftr="0" dt="0"/>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2pPr>
      <a:lvl3pPr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3pPr>
      <a:lvl4pPr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4pPr>
      <a:lvl5pPr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5pPr>
      <a:lvl6pPr marL="457200"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6pPr>
      <a:lvl7pPr marL="914400"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7pPr>
      <a:lvl8pPr marL="1371600"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8pPr>
      <a:lvl9pPr marL="1828800"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9pPr>
    </p:titleStyle>
    <p:bodyStyle>
      <a:lvl1pPr marL="342900" indent="-342900" algn="l" rtl="0" eaLnBrk="1" fontAlgn="base" hangingPunct="1">
        <a:spcBef>
          <a:spcPct val="20000"/>
        </a:spcBef>
        <a:spcAft>
          <a:spcPct val="0"/>
        </a:spcAft>
        <a:buBlip>
          <a:blip r:embed="rId13"/>
        </a:buBlip>
        <a:defRPr sz="3200">
          <a:solidFill>
            <a:schemeClr val="tx1"/>
          </a:solidFill>
          <a:latin typeface="+mn-lt"/>
          <a:ea typeface="+mn-ea"/>
          <a:cs typeface="+mn-cs"/>
        </a:defRPr>
      </a:lvl1pPr>
      <a:lvl2pPr marL="742950" indent="-285750" algn="l" rtl="0" eaLnBrk="1" fontAlgn="base" hangingPunct="1">
        <a:spcBef>
          <a:spcPct val="20000"/>
        </a:spcBef>
        <a:spcAft>
          <a:spcPct val="0"/>
        </a:spcAft>
        <a:buBlip>
          <a:blip r:embed="rId14"/>
        </a:buBlip>
        <a:defRPr sz="2800">
          <a:solidFill>
            <a:schemeClr val="tx1"/>
          </a:solidFill>
          <a:latin typeface="+mn-lt"/>
          <a:ea typeface="+mn-ea"/>
        </a:defRPr>
      </a:lvl2pPr>
      <a:lvl3pPr marL="1143000" indent="-228600" algn="l" rtl="0" eaLnBrk="1" fontAlgn="base" hangingPunct="1">
        <a:spcBef>
          <a:spcPct val="20000"/>
        </a:spcBef>
        <a:spcAft>
          <a:spcPct val="0"/>
        </a:spcAft>
        <a:buBlip>
          <a:blip r:embed="rId13"/>
        </a:buBlip>
        <a:defRPr sz="2400">
          <a:solidFill>
            <a:schemeClr val="tx1"/>
          </a:solidFill>
          <a:latin typeface="+mn-lt"/>
          <a:ea typeface="+mn-ea"/>
        </a:defRPr>
      </a:lvl3pPr>
      <a:lvl4pPr marL="1600200" indent="-228600" algn="l" rtl="0" eaLnBrk="1" fontAlgn="base" hangingPunct="1">
        <a:spcBef>
          <a:spcPct val="20000"/>
        </a:spcBef>
        <a:spcAft>
          <a:spcPct val="0"/>
        </a:spcAft>
        <a:buBlip>
          <a:blip r:embed="rId14"/>
        </a:buBlip>
        <a:defRPr sz="2000">
          <a:solidFill>
            <a:schemeClr val="tx1"/>
          </a:solidFill>
          <a:latin typeface="+mn-lt"/>
          <a:ea typeface="+mn-ea"/>
        </a:defRPr>
      </a:lvl4pPr>
      <a:lvl5pPr marL="2057400" indent="-228600" algn="l" rtl="0" eaLnBrk="1" fontAlgn="base" hangingPunct="1">
        <a:spcBef>
          <a:spcPct val="20000"/>
        </a:spcBef>
        <a:spcAft>
          <a:spcPct val="0"/>
        </a:spcAft>
        <a:buBlip>
          <a:blip r:embed="rId13"/>
        </a:buBlip>
        <a:defRPr sz="2000">
          <a:solidFill>
            <a:schemeClr val="tx1"/>
          </a:solidFill>
          <a:latin typeface="+mn-lt"/>
          <a:ea typeface="+mn-ea"/>
        </a:defRPr>
      </a:lvl5pPr>
      <a:lvl6pPr marL="2514600" indent="-228600" algn="l" rtl="0" eaLnBrk="1" fontAlgn="base" hangingPunct="1">
        <a:spcBef>
          <a:spcPct val="20000"/>
        </a:spcBef>
        <a:spcAft>
          <a:spcPct val="0"/>
        </a:spcAft>
        <a:buBlip>
          <a:blip r:embed="rId13"/>
        </a:buBlip>
        <a:defRPr sz="2000">
          <a:solidFill>
            <a:schemeClr val="tx1"/>
          </a:solidFill>
          <a:latin typeface="+mn-lt"/>
          <a:ea typeface="+mn-ea"/>
        </a:defRPr>
      </a:lvl6pPr>
      <a:lvl7pPr marL="2971800" indent="-228600" algn="l" rtl="0" eaLnBrk="1" fontAlgn="base" hangingPunct="1">
        <a:spcBef>
          <a:spcPct val="20000"/>
        </a:spcBef>
        <a:spcAft>
          <a:spcPct val="0"/>
        </a:spcAft>
        <a:buBlip>
          <a:blip r:embed="rId13"/>
        </a:buBlip>
        <a:defRPr sz="2000">
          <a:solidFill>
            <a:schemeClr val="tx1"/>
          </a:solidFill>
          <a:latin typeface="+mn-lt"/>
          <a:ea typeface="+mn-ea"/>
        </a:defRPr>
      </a:lvl7pPr>
      <a:lvl8pPr marL="3429000" indent="-228600" algn="l" rtl="0" eaLnBrk="1" fontAlgn="base" hangingPunct="1">
        <a:spcBef>
          <a:spcPct val="20000"/>
        </a:spcBef>
        <a:spcAft>
          <a:spcPct val="0"/>
        </a:spcAft>
        <a:buBlip>
          <a:blip r:embed="rId13"/>
        </a:buBlip>
        <a:defRPr sz="2000">
          <a:solidFill>
            <a:schemeClr val="tx1"/>
          </a:solidFill>
          <a:latin typeface="+mn-lt"/>
          <a:ea typeface="+mn-ea"/>
        </a:defRPr>
      </a:lvl8pPr>
      <a:lvl9pPr marL="3886200" indent="-228600" algn="l" rtl="0" eaLnBrk="1" fontAlgn="base" hangingPunct="1">
        <a:spcBef>
          <a:spcPct val="20000"/>
        </a:spcBef>
        <a:spcAft>
          <a:spcPct val="0"/>
        </a:spcAft>
        <a:buBlip>
          <a:blip r:embed="rId13"/>
        </a:buBlip>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20638"/>
            <a:ext cx="9144000" cy="1438276"/>
          </a:xfrm>
          <a:prstGeom prst="rect">
            <a:avLst/>
          </a:prstGeom>
          <a:solidFill>
            <a:srgbClr val="243AA8"/>
          </a:solidFill>
          <a:ln w="9525" cmpd="sng">
            <a:solidFill>
              <a:schemeClr val="tx1"/>
            </a:solidFill>
            <a:miter lim="800000"/>
          </a:ln>
        </p:spPr>
        <p:txBody>
          <a:bodyPr wrap="none" anchor="ctr"/>
          <a:lstStyle/>
          <a:p>
            <a:endParaRPr lang="zh-CN" altLang="en-US"/>
          </a:p>
        </p:txBody>
      </p:sp>
      <p:sp>
        <p:nvSpPr>
          <p:cNvPr id="1027" name="Text Box 3"/>
          <p:cNvSpPr txBox="1">
            <a:spLocks noChangeArrowheads="1"/>
          </p:cNvSpPr>
          <p:nvPr/>
        </p:nvSpPr>
        <p:spPr bwMode="auto">
          <a:xfrm>
            <a:off x="15875" y="6742113"/>
            <a:ext cx="9128125" cy="115887"/>
          </a:xfrm>
          <a:prstGeom prst="rect">
            <a:avLst/>
          </a:prstGeom>
          <a:solidFill>
            <a:srgbClr val="C1C1C1"/>
          </a:solidFill>
          <a:ln w="9525">
            <a:noFill/>
            <a:miter lim="800000"/>
          </a:ln>
        </p:spPr>
        <p:txBody>
          <a:bodyPr lIns="36000" tIns="7200" rIns="36000" bIns="18000" anchor="ctr"/>
          <a:lstStyle/>
          <a:p>
            <a:pPr eaLnBrk="0" hangingPunct="0"/>
            <a:endParaRPr lang="en-US" sz="100"/>
          </a:p>
        </p:txBody>
      </p:sp>
      <p:sp>
        <p:nvSpPr>
          <p:cNvPr id="1028" name="Text Box 4"/>
          <p:cNvSpPr txBox="1">
            <a:spLocks noChangeArrowheads="1"/>
          </p:cNvSpPr>
          <p:nvPr/>
        </p:nvSpPr>
        <p:spPr bwMode="auto">
          <a:xfrm>
            <a:off x="15875" y="-9525"/>
            <a:ext cx="9144000" cy="109538"/>
          </a:xfrm>
          <a:prstGeom prst="rect">
            <a:avLst/>
          </a:prstGeom>
          <a:solidFill>
            <a:srgbClr val="C1C1C1"/>
          </a:solidFill>
          <a:ln w="9525">
            <a:noFill/>
            <a:miter lim="800000"/>
          </a:ln>
        </p:spPr>
        <p:txBody>
          <a:bodyPr lIns="36000" tIns="7200" rIns="36000" bIns="18000" anchor="ctr"/>
          <a:lstStyle/>
          <a:p>
            <a:pPr eaLnBrk="0" hangingPunct="0"/>
            <a:endParaRPr lang="en-US" sz="100"/>
          </a:p>
        </p:txBody>
      </p:sp>
      <p:sp>
        <p:nvSpPr>
          <p:cNvPr id="1029" name="Rectangle 5"/>
          <p:cNvSpPr>
            <a:spLocks noGrp="1" noChangeArrowheads="1"/>
          </p:cNvSpPr>
          <p:nvPr>
            <p:ph type="title"/>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30" name="Rectangle 6"/>
          <p:cNvSpPr>
            <a:spLocks noGrp="1" noChangeArrowheads="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31" name="Rectangle 7"/>
          <p:cNvSpPr>
            <a:spLocks noGrp="1" noChangeArrowheads="1"/>
          </p:cNvSpPr>
          <p:nvPr>
            <p:ph type="dt" sz="half" idx="2"/>
          </p:nvPr>
        </p:nvSpPr>
        <p:spPr bwMode="auto">
          <a:xfrm>
            <a:off x="457200" y="6245225"/>
            <a:ext cx="2133600" cy="476250"/>
          </a:xfrm>
          <a:prstGeom prst="rect">
            <a:avLst/>
          </a:prstGeom>
          <a:noFill/>
          <a:ln w="9525">
            <a:noFill/>
            <a:miter lim="800000"/>
          </a:ln>
        </p:spPr>
        <p:txBody>
          <a:bodyPr vert="horz" wrap="square" lIns="91440" tIns="45720" rIns="91440" bIns="45720" numCol="1" anchor="t" anchorCtr="0" compatLnSpc="1"/>
          <a:lstStyle>
            <a:lvl1pPr eaLnBrk="0" hangingPunct="0">
              <a:defRPr sz="1400"/>
            </a:lvl1pPr>
          </a:lstStyle>
          <a:p>
            <a:fld id="{3A0AF487-50C2-40FE-BCE4-A8D6AEED6B25}" type="datetime1">
              <a:rPr lang="zh-CN" altLang="en-US" smtClean="0"/>
            </a:fld>
            <a:endParaRPr lang="zh-CN" altLang="en-US"/>
          </a:p>
        </p:txBody>
      </p:sp>
      <p:sp>
        <p:nvSpPr>
          <p:cNvPr id="1032" name="Rectangle 8"/>
          <p:cNvSpPr>
            <a:spLocks noGrp="1" noChangeArrowheads="1"/>
          </p:cNvSpPr>
          <p:nvPr>
            <p:ph type="ftr" sz="quarter" idx="3"/>
          </p:nvPr>
        </p:nvSpPr>
        <p:spPr bwMode="auto">
          <a:xfrm>
            <a:off x="3124200" y="6245225"/>
            <a:ext cx="2895600" cy="476250"/>
          </a:xfrm>
          <a:prstGeom prst="rect">
            <a:avLst/>
          </a:prstGeom>
          <a:noFill/>
          <a:ln w="9525">
            <a:noFill/>
            <a:miter lim="800000"/>
          </a:ln>
        </p:spPr>
        <p:txBody>
          <a:bodyPr vert="horz" wrap="square" lIns="91440" tIns="45720" rIns="91440" bIns="45720" numCol="1" anchor="t" anchorCtr="0" compatLnSpc="1"/>
          <a:lstStyle>
            <a:lvl1pPr algn="ctr" eaLnBrk="0" hangingPunct="0">
              <a:defRPr sz="1400"/>
            </a:lvl1pPr>
          </a:lstStyle>
          <a:p>
            <a:endParaRPr lang="zh-CN" altLang="en-US"/>
          </a:p>
        </p:txBody>
      </p:sp>
      <p:sp>
        <p:nvSpPr>
          <p:cNvPr id="1033" name="Rectangle 9"/>
          <p:cNvSpPr>
            <a:spLocks noGrp="1" noChangeArrowheads="1"/>
          </p:cNvSpPr>
          <p:nvPr>
            <p:ph type="sldNum" sz="quarter" idx="4"/>
          </p:nvPr>
        </p:nvSpPr>
        <p:spPr bwMode="auto">
          <a:xfrm>
            <a:off x="6553200" y="6245225"/>
            <a:ext cx="2133600" cy="476250"/>
          </a:xfrm>
          <a:prstGeom prst="rect">
            <a:avLst/>
          </a:prstGeom>
          <a:noFill/>
          <a:ln w="9525">
            <a:noFill/>
            <a:miter lim="800000"/>
          </a:ln>
        </p:spPr>
        <p:txBody>
          <a:bodyPr vert="horz" wrap="square" lIns="91440" tIns="45720" rIns="91440" bIns="45720" numCol="1" anchor="t" anchorCtr="0" compatLnSpc="1"/>
          <a:lstStyle>
            <a:lvl1pPr algn="r" eaLnBrk="0" hangingPunct="0">
              <a:defRPr sz="1400"/>
            </a:lvl1pPr>
          </a:lstStyle>
          <a:p>
            <a:fld id="{38DE0820-E4E3-469F-8339-675226DFBBF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ransition>
    <p:fade/>
  </p:transition>
  <p:hf hdr="0" ftr="0" dt="0"/>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2pPr>
      <a:lvl3pPr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3pPr>
      <a:lvl4pPr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4pPr>
      <a:lvl5pPr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5pPr>
      <a:lvl6pPr marL="457200"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6pPr>
      <a:lvl7pPr marL="914400"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7pPr>
      <a:lvl8pPr marL="1371600"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8pPr>
      <a:lvl9pPr marL="1828800" algn="ctr" rtl="0" eaLnBrk="1" fontAlgn="base" hangingPunct="1">
        <a:spcBef>
          <a:spcPct val="0"/>
        </a:spcBef>
        <a:spcAft>
          <a:spcPct val="0"/>
        </a:spcAft>
        <a:defRPr sz="4400" b="1">
          <a:solidFill>
            <a:schemeClr val="tx2"/>
          </a:solidFill>
          <a:latin typeface="Arial" panose="020B0604020202020204" pitchFamily="34" charset="0"/>
          <a:ea typeface="隶书" panose="02010509060101010101" pitchFamily="49" charset="-122"/>
        </a:defRPr>
      </a:lvl9pPr>
    </p:titleStyle>
    <p:bodyStyle>
      <a:lvl1pPr marL="342900" indent="-342900" algn="l" rtl="0" eaLnBrk="1" fontAlgn="base" hangingPunct="1">
        <a:spcBef>
          <a:spcPct val="20000"/>
        </a:spcBef>
        <a:spcAft>
          <a:spcPct val="0"/>
        </a:spcAft>
        <a:buBlip>
          <a:blip r:embed="rId13"/>
        </a:buBlip>
        <a:defRPr sz="3200">
          <a:solidFill>
            <a:schemeClr val="tx1"/>
          </a:solidFill>
          <a:latin typeface="+mn-lt"/>
          <a:ea typeface="+mn-ea"/>
          <a:cs typeface="+mn-cs"/>
        </a:defRPr>
      </a:lvl1pPr>
      <a:lvl2pPr marL="742950" indent="-285750" algn="l" rtl="0" eaLnBrk="1" fontAlgn="base" hangingPunct="1">
        <a:spcBef>
          <a:spcPct val="20000"/>
        </a:spcBef>
        <a:spcAft>
          <a:spcPct val="0"/>
        </a:spcAft>
        <a:buBlip>
          <a:blip r:embed="rId14"/>
        </a:buBlip>
        <a:defRPr sz="2800">
          <a:solidFill>
            <a:schemeClr val="tx1"/>
          </a:solidFill>
          <a:latin typeface="+mn-lt"/>
          <a:ea typeface="+mn-ea"/>
        </a:defRPr>
      </a:lvl2pPr>
      <a:lvl3pPr marL="1143000" indent="-228600" algn="l" rtl="0" eaLnBrk="1" fontAlgn="base" hangingPunct="1">
        <a:spcBef>
          <a:spcPct val="20000"/>
        </a:spcBef>
        <a:spcAft>
          <a:spcPct val="0"/>
        </a:spcAft>
        <a:buBlip>
          <a:blip r:embed="rId13"/>
        </a:buBlip>
        <a:defRPr sz="2400">
          <a:solidFill>
            <a:schemeClr val="tx1"/>
          </a:solidFill>
          <a:latin typeface="+mn-lt"/>
          <a:ea typeface="+mn-ea"/>
        </a:defRPr>
      </a:lvl3pPr>
      <a:lvl4pPr marL="1600200" indent="-228600" algn="l" rtl="0" eaLnBrk="1" fontAlgn="base" hangingPunct="1">
        <a:spcBef>
          <a:spcPct val="20000"/>
        </a:spcBef>
        <a:spcAft>
          <a:spcPct val="0"/>
        </a:spcAft>
        <a:buBlip>
          <a:blip r:embed="rId14"/>
        </a:buBlip>
        <a:defRPr sz="2000">
          <a:solidFill>
            <a:schemeClr val="tx1"/>
          </a:solidFill>
          <a:latin typeface="+mn-lt"/>
          <a:ea typeface="+mn-ea"/>
        </a:defRPr>
      </a:lvl4pPr>
      <a:lvl5pPr marL="2057400" indent="-228600" algn="l" rtl="0" eaLnBrk="1" fontAlgn="base" hangingPunct="1">
        <a:spcBef>
          <a:spcPct val="20000"/>
        </a:spcBef>
        <a:spcAft>
          <a:spcPct val="0"/>
        </a:spcAft>
        <a:buBlip>
          <a:blip r:embed="rId13"/>
        </a:buBlip>
        <a:defRPr sz="2000">
          <a:solidFill>
            <a:schemeClr val="tx1"/>
          </a:solidFill>
          <a:latin typeface="+mn-lt"/>
          <a:ea typeface="+mn-ea"/>
        </a:defRPr>
      </a:lvl5pPr>
      <a:lvl6pPr marL="2514600" indent="-228600" algn="l" rtl="0" eaLnBrk="1" fontAlgn="base" hangingPunct="1">
        <a:spcBef>
          <a:spcPct val="20000"/>
        </a:spcBef>
        <a:spcAft>
          <a:spcPct val="0"/>
        </a:spcAft>
        <a:buBlip>
          <a:blip r:embed="rId13"/>
        </a:buBlip>
        <a:defRPr sz="2000">
          <a:solidFill>
            <a:schemeClr val="tx1"/>
          </a:solidFill>
          <a:latin typeface="+mn-lt"/>
          <a:ea typeface="+mn-ea"/>
        </a:defRPr>
      </a:lvl6pPr>
      <a:lvl7pPr marL="2971800" indent="-228600" algn="l" rtl="0" eaLnBrk="1" fontAlgn="base" hangingPunct="1">
        <a:spcBef>
          <a:spcPct val="20000"/>
        </a:spcBef>
        <a:spcAft>
          <a:spcPct val="0"/>
        </a:spcAft>
        <a:buBlip>
          <a:blip r:embed="rId13"/>
        </a:buBlip>
        <a:defRPr sz="2000">
          <a:solidFill>
            <a:schemeClr val="tx1"/>
          </a:solidFill>
          <a:latin typeface="+mn-lt"/>
          <a:ea typeface="+mn-ea"/>
        </a:defRPr>
      </a:lvl7pPr>
      <a:lvl8pPr marL="3429000" indent="-228600" algn="l" rtl="0" eaLnBrk="1" fontAlgn="base" hangingPunct="1">
        <a:spcBef>
          <a:spcPct val="20000"/>
        </a:spcBef>
        <a:spcAft>
          <a:spcPct val="0"/>
        </a:spcAft>
        <a:buBlip>
          <a:blip r:embed="rId13"/>
        </a:buBlip>
        <a:defRPr sz="2000">
          <a:solidFill>
            <a:schemeClr val="tx1"/>
          </a:solidFill>
          <a:latin typeface="+mn-lt"/>
          <a:ea typeface="+mn-ea"/>
        </a:defRPr>
      </a:lvl8pPr>
      <a:lvl9pPr marL="3886200" indent="-228600" algn="l" rtl="0" eaLnBrk="1" fontAlgn="base" hangingPunct="1">
        <a:spcBef>
          <a:spcPct val="20000"/>
        </a:spcBef>
        <a:spcAft>
          <a:spcPct val="0"/>
        </a:spcAft>
        <a:buBlip>
          <a:blip r:embed="rId13"/>
        </a:buBlip>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jpeg"/></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jpeg"/></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jpe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jpeg"/></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jpeg"/></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jpe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jpeg"/></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jpeg"/></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46.jpeg"/></Relationships>
</file>

<file path=ppt/slides/_rels/slide1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9.jpeg"/><Relationship Id="rId2" Type="http://schemas.openxmlformats.org/officeDocument/2006/relationships/image" Target="../media/image48.jpeg"/><Relationship Id="rId1" Type="http://schemas.openxmlformats.org/officeDocument/2006/relationships/image" Target="../media/image47.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1.jpe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2.jpe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3.jpeg"/></Relationships>
</file>

<file path=ppt/slides/_rels/slide1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4.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5.jpeg"/></Relationships>
</file>

<file path=ppt/slides/_rels/slide1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6.jpeg"/></Relationships>
</file>

<file path=ppt/slides/_rels/slide1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7.png"/></Relationships>
</file>

<file path=ppt/slides/_rels/slide1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8.png"/></Relationships>
</file>

<file path=ppt/slides/_rels/slide1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9.jpeg"/></Relationships>
</file>

<file path=ppt/slides/_rels/slide1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0.png"/></Relationships>
</file>

<file path=ppt/slides/_rels/slide1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1.jpe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7.wmf"/><Relationship Id="rId1" Type="http://schemas.openxmlformats.org/officeDocument/2006/relationships/oleObject" Target="../embeddings/oleObject2.bin"/></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11.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15.wmf"/><Relationship Id="rId1" Type="http://schemas.openxmlformats.org/officeDocument/2006/relationships/oleObject" Target="../embeddings/oleObject3.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7.wmf"/><Relationship Id="rId1" Type="http://schemas.openxmlformats.org/officeDocument/2006/relationships/oleObject" Target="../embeddings/oleObject4.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8.wmf"/><Relationship Id="rId1" Type="http://schemas.openxmlformats.org/officeDocument/2006/relationships/oleObject" Target="../embeddings/oleObject5.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image" Target="../media/image20.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25.xml"/><Relationship Id="rId4" Type="http://schemas.openxmlformats.org/officeDocument/2006/relationships/image" Target="../media/image22.wmf"/><Relationship Id="rId3" Type="http://schemas.openxmlformats.org/officeDocument/2006/relationships/oleObject" Target="../embeddings/oleObject7.bin"/><Relationship Id="rId2" Type="http://schemas.openxmlformats.org/officeDocument/2006/relationships/image" Target="../media/image21.wmf"/><Relationship Id="rId1" Type="http://schemas.openxmlformats.org/officeDocument/2006/relationships/oleObject" Target="../embeddings/oleObject6.bin"/></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8.png"/><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image" Target="../media/image25.png"/></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30.emf"/><Relationship Id="rId1" Type="http://schemas.openxmlformats.org/officeDocument/2006/relationships/oleObject" Target="../embeddings/oleObject8.bin"/></Relationships>
</file>

<file path=ppt/slides/_rels/slide8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8.png"/><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image" Target="../media/image24.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jpe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jpeg"/></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jpe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fontScale="90000"/>
          </a:bodyPr>
          <a:lstStyle/>
          <a:p>
            <a:r>
              <a:rPr lang="zh-CN" altLang="en-US" sz="6000" b="1" dirty="0">
                <a:solidFill>
                  <a:schemeClr val="tx1"/>
                </a:solidFill>
                <a:ea typeface="华文楷体" panose="02010600040101010101" pitchFamily="2" charset="-122"/>
              </a:rPr>
              <a:t>软件工程</a:t>
            </a:r>
            <a:br>
              <a:rPr altLang="zh-CN" b="1" dirty="0">
                <a:solidFill>
                  <a:schemeClr val="tx1"/>
                </a:solidFill>
                <a:ea typeface="华文楷体" panose="02010600040101010101" pitchFamily="2" charset="-122"/>
              </a:rPr>
            </a:br>
            <a:r>
              <a:rPr altLang="zh-CN" sz="4400" b="1" dirty="0">
                <a:solidFill>
                  <a:schemeClr val="tx1"/>
                </a:solidFill>
              </a:rPr>
              <a:t>Software Engineering</a:t>
            </a:r>
            <a:endParaRPr lang="zh-CN" altLang="en-US" sz="4400" b="1" dirty="0">
              <a:solidFill>
                <a:schemeClr val="tx1"/>
              </a:solidFill>
            </a:endParaRPr>
          </a:p>
        </p:txBody>
      </p:sp>
      <p:sp>
        <p:nvSpPr>
          <p:cNvPr id="5" name="副标题 4"/>
          <p:cNvSpPr>
            <a:spLocks noGrp="1"/>
          </p:cNvSpPr>
          <p:nvPr>
            <p:ph type="subTitle" idx="1"/>
          </p:nvPr>
        </p:nvSpPr>
        <p:spPr>
          <a:xfrm>
            <a:off x="1295400" y="3714752"/>
            <a:ext cx="6400800" cy="1714512"/>
          </a:xfrm>
        </p:spPr>
        <p:txBody>
          <a:bodyPr>
            <a:noAutofit/>
          </a:bodyPr>
          <a:lstStyle/>
          <a:p>
            <a:endParaRPr lang="en-US" altLang="zh-CN" sz="3600" b="1"/>
          </a:p>
          <a:p>
            <a:r>
              <a:rPr lang="zh-CN" altLang="en-US" sz="3600" b="1">
                <a:latin typeface="华文楷体" panose="02010600040101010101" pitchFamily="2" charset="-122"/>
                <a:ea typeface="华文楷体" panose="02010600040101010101" pitchFamily="2" charset="-122"/>
              </a:rPr>
              <a:t>教师：潘光晖</a:t>
            </a:r>
            <a:endParaRPr lang="zh-CN" altLang="en-US" sz="3600" b="1" dirty="0">
              <a:latin typeface="华文楷体" panose="02010600040101010101" pitchFamily="2" charset="-122"/>
              <a:ea typeface="华文楷体" panose="02010600040101010101" pitchFamily="2" charset="-122"/>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ChangeArrowheads="1"/>
          </p:cNvSpPr>
          <p:nvPr/>
        </p:nvSpPr>
        <p:spPr bwMode="auto">
          <a:xfrm>
            <a:off x="500034" y="1500174"/>
            <a:ext cx="8064500" cy="5113337"/>
          </a:xfrm>
          <a:prstGeom prst="rect">
            <a:avLst/>
          </a:prstGeom>
          <a:noFill/>
          <a:ln w="9525">
            <a:noFill/>
            <a:miter lim="800000"/>
          </a:ln>
        </p:spPr>
        <p:txBody>
          <a:bodyPr/>
          <a:lstStyle/>
          <a:p>
            <a:pPr marL="457200" indent="-457200">
              <a:lnSpc>
                <a:spcPct val="120000"/>
              </a:lnSpc>
              <a:spcBef>
                <a:spcPct val="20000"/>
              </a:spcBef>
              <a:buFont typeface="+mj-ea"/>
              <a:buAutoNum type="circleNumDbPlain"/>
            </a:pPr>
            <a:r>
              <a:rPr lang="zh-CN" altLang="en-US" sz="2400" b="1" dirty="0">
                <a:solidFill>
                  <a:srgbClr val="3366FF"/>
                </a:solidFill>
                <a:latin typeface="宋体" panose="02010600030101010101" pitchFamily="2" charset="-122"/>
                <a:ea typeface="宋体" panose="02010600030101010101" pitchFamily="2" charset="-122"/>
              </a:rPr>
              <a:t>体系结构模式（</a:t>
            </a:r>
            <a:r>
              <a:rPr lang="en-US" altLang="zh-CN" sz="2400" b="1" dirty="0">
                <a:solidFill>
                  <a:srgbClr val="3366FF"/>
                </a:solidFill>
                <a:latin typeface="宋体" panose="02010600030101010101" pitchFamily="2" charset="-122"/>
                <a:ea typeface="宋体" panose="02010600030101010101" pitchFamily="2" charset="-122"/>
              </a:rPr>
              <a:t>architectural pattern</a:t>
            </a:r>
            <a:r>
              <a:rPr lang="zh-CN" altLang="en-US" sz="2400" b="1" dirty="0">
                <a:solidFill>
                  <a:srgbClr val="3366FF"/>
                </a:solidFill>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表达了</a:t>
            </a:r>
            <a:r>
              <a:rPr lang="zh-CN" altLang="en-US" sz="2000" b="1" dirty="0">
                <a:solidFill>
                  <a:srgbClr val="00B050"/>
                </a:solidFill>
                <a:ea typeface="楷体_GB2312" pitchFamily="49" charset="-122"/>
              </a:rPr>
              <a:t>软件系统的基本结构组织形式或者结构方案</a:t>
            </a:r>
            <a:r>
              <a:rPr lang="zh-CN" altLang="en-US" sz="2000" dirty="0">
                <a:latin typeface="宋体" panose="02010600030101010101" pitchFamily="2" charset="-122"/>
                <a:ea typeface="宋体" panose="02010600030101010101" pitchFamily="2" charset="-122"/>
              </a:rPr>
              <a:t>，包含了一组预定义的子系统，规定了这些子系统的责任，同时还提供了用于组织和管理这些子系统的规则和向导。典型的体系结构模式如</a:t>
            </a:r>
            <a:r>
              <a:rPr lang="en-US" altLang="zh-CN" sz="2000" dirty="0">
                <a:solidFill>
                  <a:srgbClr val="3333CC"/>
                </a:solidFill>
                <a:latin typeface="宋体" panose="02010600030101010101" pitchFamily="2" charset="-122"/>
                <a:ea typeface="宋体" panose="02010600030101010101" pitchFamily="2" charset="-122"/>
              </a:rPr>
              <a:t>OSI</a:t>
            </a:r>
            <a:r>
              <a:rPr lang="zh-CN" altLang="en-US" sz="2000" dirty="0">
                <a:solidFill>
                  <a:srgbClr val="3333CC"/>
                </a:solidFill>
                <a:latin typeface="宋体" panose="02010600030101010101" pitchFamily="2" charset="-122"/>
                <a:ea typeface="宋体" panose="02010600030101010101" pitchFamily="2" charset="-122"/>
              </a:rPr>
              <a:t>参考模型</a:t>
            </a:r>
            <a:endParaRPr lang="en-US" altLang="zh-CN" sz="2000" b="1" dirty="0">
              <a:solidFill>
                <a:srgbClr val="3366FF"/>
              </a:solidFill>
              <a:ea typeface="楷体_GB2312" pitchFamily="49" charset="-122"/>
            </a:endParaRPr>
          </a:p>
          <a:p>
            <a:pPr marL="447675" indent="-447675">
              <a:lnSpc>
                <a:spcPct val="120000"/>
              </a:lnSpc>
              <a:spcBef>
                <a:spcPct val="20000"/>
              </a:spcBef>
              <a:buFont typeface="+mj-ea"/>
              <a:buAutoNum type="circleNumDbPlain"/>
            </a:pPr>
            <a:r>
              <a:rPr lang="zh-CN" altLang="en-US" sz="2400" b="1" dirty="0">
                <a:solidFill>
                  <a:srgbClr val="3366FF"/>
                </a:solidFill>
                <a:ea typeface="楷体_GB2312" pitchFamily="49" charset="-122"/>
              </a:rPr>
              <a:t>设计模式（</a:t>
            </a:r>
            <a:r>
              <a:rPr lang="en-US" altLang="zh-CN" sz="2400" b="1" dirty="0">
                <a:solidFill>
                  <a:srgbClr val="3366FF"/>
                </a:solidFill>
                <a:ea typeface="楷体_GB2312" pitchFamily="49" charset="-122"/>
              </a:rPr>
              <a:t>design pattern</a:t>
            </a:r>
            <a:r>
              <a:rPr lang="zh-CN" altLang="en-US" sz="2400" b="1" dirty="0">
                <a:solidFill>
                  <a:srgbClr val="3366FF"/>
                </a:solidFill>
                <a:ea typeface="楷体_GB2312" pitchFamily="49" charset="-122"/>
              </a:rPr>
              <a:t>）：</a:t>
            </a:r>
            <a:r>
              <a:rPr lang="zh-CN" altLang="en-US" sz="2000" dirty="0">
                <a:ea typeface="楷体_GB2312" pitchFamily="49" charset="-122"/>
              </a:rPr>
              <a:t>为软件系统的</a:t>
            </a:r>
            <a:r>
              <a:rPr lang="zh-CN" altLang="en-US" sz="2000" b="1" dirty="0">
                <a:solidFill>
                  <a:srgbClr val="00B050"/>
                </a:solidFill>
                <a:ea typeface="楷体_GB2312" pitchFamily="49" charset="-122"/>
              </a:rPr>
              <a:t>子系统、构件或者构件之间</a:t>
            </a:r>
            <a:r>
              <a:rPr lang="zh-CN" altLang="en-US" sz="2000" dirty="0">
                <a:ea typeface="楷体_GB2312" pitchFamily="49" charset="-122"/>
              </a:rPr>
              <a:t>的关系提供一个精炼之后的解决方案，描述了在特定环境下，用于解决通用软件设计问题的构件以及这些构件相互通信时的各种结构。有代表性的设计模式是</a:t>
            </a:r>
            <a:r>
              <a:rPr lang="en-US" altLang="zh-CN" sz="2000" dirty="0">
                <a:ea typeface="楷体_GB2312" pitchFamily="49" charset="-122"/>
              </a:rPr>
              <a:t>Erich Gamma</a:t>
            </a:r>
            <a:r>
              <a:rPr lang="zh-CN" altLang="en-US" sz="2000" dirty="0">
                <a:ea typeface="楷体_GB2312" pitchFamily="49" charset="-122"/>
              </a:rPr>
              <a:t>及其同事提出的</a:t>
            </a:r>
            <a:r>
              <a:rPr lang="en-US" altLang="zh-CN" sz="2000" dirty="0">
                <a:solidFill>
                  <a:srgbClr val="CC0000"/>
                </a:solidFill>
                <a:ea typeface="楷体_GB2312" pitchFamily="49" charset="-122"/>
              </a:rPr>
              <a:t>23</a:t>
            </a:r>
            <a:r>
              <a:rPr lang="zh-CN" altLang="en-US" sz="2000" dirty="0">
                <a:solidFill>
                  <a:srgbClr val="CC0000"/>
                </a:solidFill>
                <a:ea typeface="楷体_GB2312" pitchFamily="49" charset="-122"/>
              </a:rPr>
              <a:t>种设计模式</a:t>
            </a:r>
            <a:r>
              <a:rPr lang="zh-CN" altLang="en-US" sz="2000" dirty="0">
                <a:ea typeface="楷体_GB2312" pitchFamily="49" charset="-122"/>
              </a:rPr>
              <a:t>。</a:t>
            </a:r>
            <a:endParaRPr lang="zh-CN" altLang="en-US" sz="2000" dirty="0">
              <a:ea typeface="楷体_GB2312" pitchFamily="49" charset="-122"/>
            </a:endParaRPr>
          </a:p>
          <a:p>
            <a:pPr marL="447675" indent="-447675">
              <a:lnSpc>
                <a:spcPct val="120000"/>
              </a:lnSpc>
              <a:spcBef>
                <a:spcPct val="20000"/>
              </a:spcBef>
              <a:buFont typeface="+mj-ea"/>
              <a:buAutoNum type="circleNumDbPlain" startAt="3"/>
            </a:pPr>
            <a:r>
              <a:rPr lang="zh-CN" altLang="en-US" sz="2400" b="1" dirty="0">
                <a:solidFill>
                  <a:srgbClr val="3366FF"/>
                </a:solidFill>
                <a:ea typeface="楷体_GB2312" pitchFamily="49" charset="-122"/>
              </a:rPr>
              <a:t>惯用法（</a:t>
            </a:r>
            <a:r>
              <a:rPr lang="en-US" altLang="zh-CN" sz="2400" b="1" dirty="0">
                <a:solidFill>
                  <a:srgbClr val="3366FF"/>
                </a:solidFill>
                <a:ea typeface="楷体_GB2312" pitchFamily="49" charset="-122"/>
              </a:rPr>
              <a:t>idiom</a:t>
            </a:r>
            <a:r>
              <a:rPr lang="zh-CN" altLang="en-US" sz="2400" b="1" dirty="0">
                <a:solidFill>
                  <a:srgbClr val="3366FF"/>
                </a:solidFill>
                <a:ea typeface="楷体_GB2312" pitchFamily="49" charset="-122"/>
              </a:rPr>
              <a:t>）：</a:t>
            </a:r>
            <a:r>
              <a:rPr lang="zh-CN" altLang="en-US" sz="2400" dirty="0">
                <a:ea typeface="楷体_GB2312" pitchFamily="49" charset="-122"/>
              </a:rPr>
              <a:t>是与</a:t>
            </a:r>
            <a:r>
              <a:rPr lang="zh-CN" altLang="en-US" sz="2400" b="1" dirty="0">
                <a:solidFill>
                  <a:srgbClr val="00B050"/>
                </a:solidFill>
                <a:ea typeface="楷体_GB2312" pitchFamily="49" charset="-122"/>
              </a:rPr>
              <a:t>编程语言相关的低级模式</a:t>
            </a:r>
            <a:r>
              <a:rPr lang="zh-CN" altLang="en-US" sz="2400" dirty="0">
                <a:ea typeface="楷体_GB2312" pitchFamily="49" charset="-122"/>
              </a:rPr>
              <a:t>，描述如何实现构件的某些功能，或者利用编程语言的特性来实现构件内部要素之间的通信功能。</a:t>
            </a:r>
            <a:endParaRPr lang="zh-CN" altLang="en-US" sz="2400" dirty="0">
              <a:ea typeface="楷体_GB2312" pitchFamily="49" charset="-122"/>
            </a:endParaRPr>
          </a:p>
        </p:txBody>
      </p:sp>
      <p:sp>
        <p:nvSpPr>
          <p:cNvPr id="5" name="Rectangle 2"/>
          <p:cNvSpPr txBox="1">
            <a:spLocks noChangeArrowheads="1"/>
          </p:cNvSpPr>
          <p:nvPr/>
        </p:nvSpPr>
        <p:spPr>
          <a:xfrm>
            <a:off x="457200" y="211138"/>
            <a:ext cx="8229600" cy="1143000"/>
          </a:xfrm>
          <a:prstGeom prst="rect">
            <a:avLst/>
          </a:prstGeom>
        </p:spPr>
        <p:txBody>
          <a:bodyPr/>
          <a:lstStyle/>
          <a:p>
            <a:pPr marL="0" marR="0" lvl="0" indent="0" algn="ctr" defTabSz="914400" rtl="0" eaLnBrk="1" fontAlgn="base" latinLnBrk="0" hangingPunct="1">
              <a:lnSpc>
                <a:spcPts val="4000"/>
              </a:lnSpc>
              <a:spcBef>
                <a:spcPct val="0"/>
              </a:spcBef>
              <a:spcAft>
                <a:spcPct val="0"/>
              </a:spcAft>
              <a:buClrTx/>
              <a:buSzTx/>
              <a:buFontTx/>
              <a:buNone/>
              <a:defRPr/>
            </a:pPr>
            <a:r>
              <a:rPr kumimoji="0" lang="en-US" altLang="en-US" sz="4400" b="1" i="0" u="none" strike="noStrike" kern="0" cap="none" spc="0" normalizeH="0" baseline="0" noProof="0" dirty="0">
                <a:ln>
                  <a:noFill/>
                </a:ln>
                <a:solidFill>
                  <a:schemeClr val="tx2"/>
                </a:solidFill>
                <a:effectLst/>
                <a:uLnTx/>
                <a:uFillTx/>
                <a:latin typeface="+mj-lt"/>
                <a:ea typeface="+mj-ea"/>
                <a:cs typeface="+mj-cs"/>
              </a:rPr>
              <a:t>4.1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软件体系结构与设计模式</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4.1.1   </a:t>
            </a:r>
            <a:r>
              <a:rPr kumimoji="0" lang="zh-CN" altLang="en-US"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软件体系结构的基本概念</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28596" y="1428736"/>
            <a:ext cx="8229600" cy="1143000"/>
          </a:xfrm>
        </p:spPr>
        <p:txBody>
          <a:bodyPr/>
          <a:lstStyle/>
          <a:p>
            <a:r>
              <a:rPr lang="zh-CN" altLang="en-US" sz="3600" dirty="0">
                <a:solidFill>
                  <a:srgbClr val="C00000"/>
                </a:solidFill>
                <a:latin typeface="宋体" panose="02010600030101010101" pitchFamily="2" charset="-122"/>
                <a:ea typeface="宋体" panose="02010600030101010101" pitchFamily="2" charset="-122"/>
              </a:rPr>
              <a:t>结构</a:t>
            </a:r>
            <a:r>
              <a:rPr lang="en-US" altLang="en-US" sz="3600" dirty="0" err="1">
                <a:solidFill>
                  <a:srgbClr val="C00000"/>
                </a:solidFill>
                <a:latin typeface="宋体" panose="02010600030101010101" pitchFamily="2" charset="-122"/>
                <a:ea typeface="宋体" panose="02010600030101010101" pitchFamily="2" charset="-122"/>
              </a:rPr>
              <a:t>模式</a:t>
            </a:r>
            <a:r>
              <a:rPr lang="zh-CN" altLang="en-US" sz="3600" dirty="0">
                <a:solidFill>
                  <a:srgbClr val="C00000"/>
                </a:solidFill>
                <a:latin typeface="宋体" panose="02010600030101010101" pitchFamily="2" charset="-122"/>
                <a:ea typeface="宋体" panose="02010600030101010101" pitchFamily="2" charset="-122"/>
              </a:rPr>
              <a:t> </a:t>
            </a:r>
            <a:r>
              <a:rPr lang="en-US" altLang="zh-CN" sz="3600" dirty="0">
                <a:solidFill>
                  <a:srgbClr val="C00000"/>
                </a:solidFill>
                <a:latin typeface="宋体" panose="02010600030101010101" pitchFamily="2" charset="-122"/>
                <a:ea typeface="宋体" panose="02010600030101010101" pitchFamily="2" charset="-122"/>
              </a:rPr>
              <a:t>– Adapter</a:t>
            </a:r>
            <a:r>
              <a:rPr lang="zh-CN" altLang="en-US" sz="3600" dirty="0">
                <a:solidFill>
                  <a:srgbClr val="C00000"/>
                </a:solidFill>
                <a:latin typeface="宋体" panose="02010600030101010101" pitchFamily="2" charset="-122"/>
                <a:ea typeface="宋体" panose="02010600030101010101" pitchFamily="2" charset="-122"/>
              </a:rPr>
              <a:t>（适配器）</a:t>
            </a:r>
            <a:endParaRPr lang="zh-CN" altLang="en-US" sz="3600" dirty="0">
              <a:solidFill>
                <a:srgbClr val="C00000"/>
              </a:solidFill>
              <a:latin typeface="宋体" panose="02010600030101010101" pitchFamily="2" charset="-122"/>
              <a:ea typeface="宋体" panose="02010600030101010101" pitchFamily="2" charset="-122"/>
            </a:endParaRPr>
          </a:p>
        </p:txBody>
      </p:sp>
      <p:sp>
        <p:nvSpPr>
          <p:cNvPr id="7" name="灯片编号占位符 4"/>
          <p:cNvSpPr>
            <a:spLocks noGrp="1"/>
          </p:cNvSpPr>
          <p:nvPr>
            <p:ph type="sldNum" sz="quarter" idx="12"/>
          </p:nvPr>
        </p:nvSpPr>
        <p:spPr/>
        <p:txBody>
          <a:bodyPr/>
          <a:lstStyle/>
          <a:p>
            <a:pPr>
              <a:defRPr/>
            </a:pPr>
            <a:r>
              <a:rPr lang="zh-CN" altLang="en-US"/>
              <a:t>第 </a:t>
            </a:r>
            <a:fld id="{371CFD27-8B6A-4A26-9E2D-D0E50BBAF990}" type="slidenum">
              <a:rPr lang="zh-CN" altLang="en-US"/>
            </a:fld>
            <a:r>
              <a:rPr lang="zh-CN" altLang="en-US"/>
              <a:t> 页</a:t>
            </a:r>
            <a:endParaRPr lang="zh-CN" altLang="en-US"/>
          </a:p>
        </p:txBody>
      </p:sp>
      <p:sp>
        <p:nvSpPr>
          <p:cNvPr id="12292" name="AutoShape 4"/>
          <p:cNvSpPr>
            <a:spLocks noChangeAspect="1" noChangeArrowheads="1" noTextEdit="1"/>
          </p:cNvSpPr>
          <p:nvPr/>
        </p:nvSpPr>
        <p:spPr bwMode="gray">
          <a:xfrm flipH="1">
            <a:off x="4945063" y="3611563"/>
            <a:ext cx="909637" cy="1244600"/>
          </a:xfrm>
          <a:prstGeom prst="rect">
            <a:avLst/>
          </a:prstGeom>
          <a:noFill/>
          <a:ln w="9525">
            <a:noFill/>
            <a:miter lim="800000"/>
          </a:ln>
        </p:spPr>
        <p:txBody>
          <a:bodyPr/>
          <a:lstStyle/>
          <a:p>
            <a:endParaRPr lang="zh-CN" altLang="en-US"/>
          </a:p>
        </p:txBody>
      </p:sp>
      <p:grpSp>
        <p:nvGrpSpPr>
          <p:cNvPr id="8" name="组合 7"/>
          <p:cNvGrpSpPr/>
          <p:nvPr/>
        </p:nvGrpSpPr>
        <p:grpSpPr>
          <a:xfrm>
            <a:off x="1331913" y="2611457"/>
            <a:ext cx="6224587" cy="3603625"/>
            <a:chOff x="1331913" y="1770063"/>
            <a:chExt cx="6224587" cy="3603625"/>
          </a:xfrm>
        </p:grpSpPr>
        <p:sp>
          <p:nvSpPr>
            <p:cNvPr id="516101" name="AutoShape 5"/>
            <p:cNvSpPr>
              <a:spLocks noChangeArrowheads="1"/>
            </p:cNvSpPr>
            <p:nvPr/>
          </p:nvSpPr>
          <p:spPr bwMode="auto">
            <a:xfrm>
              <a:off x="1331913" y="1770063"/>
              <a:ext cx="6224587" cy="3603625"/>
            </a:xfrm>
            <a:prstGeom prst="roundRect">
              <a:avLst>
                <a:gd name="adj" fmla="val 16667"/>
              </a:avLst>
            </a:prstGeom>
            <a:gradFill rotWithShape="1">
              <a:gsLst>
                <a:gs pos="0">
                  <a:srgbClr val="99CCFF">
                    <a:gamma/>
                    <a:tint val="0"/>
                    <a:invGamma/>
                  </a:srgbClr>
                </a:gs>
                <a:gs pos="100000">
                  <a:srgbClr val="99CCFF"/>
                </a:gs>
              </a:gsLst>
              <a:lin ang="2700000" scaled="1"/>
            </a:gradFill>
            <a:ln w="38100">
              <a:solidFill>
                <a:srgbClr val="FFFFFF"/>
              </a:solidFill>
              <a:round/>
            </a:ln>
            <a:effectLst>
              <a:outerShdw dist="107763" dir="2700000" algn="ctr" rotWithShape="0">
                <a:srgbClr val="000000">
                  <a:alpha val="50000"/>
                </a:srgbClr>
              </a:outerShdw>
            </a:effectLst>
          </p:spPr>
          <p:txBody>
            <a:bodyPr wrap="none" anchor="ctr"/>
            <a:lstStyle/>
            <a:p>
              <a:pPr algn="ctr" eaLnBrk="0" hangingPunct="0">
                <a:defRPr/>
              </a:pPr>
              <a:endParaRPr lang="zh-CN" altLang="zh-CN">
                <a:latin typeface="Verdana" panose="020B0604030504040204" pitchFamily="34" charset="0"/>
                <a:ea typeface="宋体" panose="02010600030101010101" pitchFamily="2" charset="-122"/>
              </a:endParaRPr>
            </a:p>
          </p:txBody>
        </p:sp>
        <p:sp>
          <p:nvSpPr>
            <p:cNvPr id="516102" name="Text Box 6"/>
            <p:cNvSpPr txBox="1">
              <a:spLocks noChangeArrowheads="1"/>
            </p:cNvSpPr>
            <p:nvPr/>
          </p:nvSpPr>
          <p:spPr bwMode="auto">
            <a:xfrm>
              <a:off x="1724025" y="1985963"/>
              <a:ext cx="5553075" cy="3081337"/>
            </a:xfrm>
            <a:prstGeom prst="rect">
              <a:avLst/>
            </a:prstGeom>
            <a:noFill/>
            <a:ln w="9525">
              <a:noFill/>
              <a:miter lim="800000"/>
            </a:ln>
            <a:effectLst/>
          </p:spPr>
          <p:txBody>
            <a:bodyPr>
              <a:spAutoFit/>
            </a:bodyPr>
            <a:lstStyle/>
            <a:p>
              <a:pPr eaLnBrk="0" hangingPunct="0">
                <a:defRPr/>
              </a:pPr>
              <a:r>
                <a:rPr lang="en-US" altLang="zh-CN" sz="2800" b="1"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rPr>
                <a:t>      </a:t>
              </a:r>
              <a:r>
                <a:rPr lang="zh-CN" altLang="en-US" sz="2800" b="1"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rPr>
                <a:t>在朋友聚会上碰到了一个美女</a:t>
              </a:r>
              <a:r>
                <a:rPr lang="en-US" altLang="zh-CN" sz="2800" b="1"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rPr>
                <a:t>Sarah</a:t>
              </a:r>
              <a:r>
                <a:rPr lang="zh-CN" altLang="en-US" sz="2800" b="1"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rPr>
                <a:t>，从香港来的，可我不会说粤语，她不会说普通话，只好求助于我的朋友</a:t>
              </a:r>
              <a:r>
                <a:rPr lang="en-US" altLang="zh-CN" sz="2800" b="1" dirty="0" err="1">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rPr>
                <a:t>kent</a:t>
              </a:r>
              <a:r>
                <a:rPr lang="zh-CN" altLang="en-US" sz="2800" b="1"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rPr>
                <a:t>了，他作为我和</a:t>
              </a:r>
              <a:r>
                <a:rPr lang="en-US" altLang="zh-CN" sz="2800" b="1"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rPr>
                <a:t>Sarah</a:t>
              </a:r>
              <a:r>
                <a:rPr lang="zh-CN" altLang="en-US" sz="2800" b="1"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rPr>
                <a:t>之间的</a:t>
              </a:r>
              <a:r>
                <a:rPr lang="en-US" altLang="zh-CN" sz="2800" b="1"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rPr>
                <a:t>Adapter</a:t>
              </a:r>
              <a:r>
                <a:rPr lang="zh-CN" altLang="en-US" sz="2800" b="1"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rPr>
                <a:t>，让我和</a:t>
              </a:r>
              <a:r>
                <a:rPr lang="en-US" altLang="zh-CN" sz="2800" b="1"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rPr>
                <a:t>Sarah</a:t>
              </a:r>
              <a:r>
                <a:rPr lang="zh-CN" altLang="en-US" sz="2800" b="1"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rPr>
                <a:t>可以相互交谈了</a:t>
              </a:r>
              <a:r>
                <a:rPr lang="en-US" altLang="zh-CN" sz="2800" b="1"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rPr>
                <a:t>(</a:t>
              </a:r>
              <a:r>
                <a:rPr lang="zh-CN" altLang="en-US" sz="2800" b="1"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rPr>
                <a:t>也不知道他会不会耍我</a:t>
              </a:r>
              <a:r>
                <a:rPr lang="en-US" altLang="zh-CN" sz="2800" b="1"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rPr>
                <a:t>) </a:t>
              </a:r>
              <a:r>
                <a:rPr lang="zh-CN" altLang="en-US" sz="2800" b="1"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rPr>
                <a:t>。</a:t>
              </a:r>
              <a:endParaRPr lang="zh-CN" altLang="en-US" sz="2800" b="1"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endParaRPr>
            </a:p>
          </p:txBody>
        </p:sp>
      </p:grpSp>
      <p:sp>
        <p:nvSpPr>
          <p:cNvPr id="9" name="Rectangle 2"/>
          <p:cNvSpPr txBox="1">
            <a:spLocks noChangeArrowheads="1"/>
          </p:cNvSpPr>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4.1. 6  </a:t>
            </a:r>
            <a:r>
              <a:rPr kumimoji="0" lang="zh-CN" altLang="en-US" sz="36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设计模式</a:t>
            </a:r>
            <a:br>
              <a:rPr kumimoji="0" lang="en-US" altLang="zh-CN" sz="36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br>
            <a:r>
              <a:rPr kumimoji="0" lang="en-US" altLang="zh-CN" sz="36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                    </a:t>
            </a:r>
            <a:r>
              <a:rPr kumimoji="0" lang="en-US" altLang="zh-CN" sz="3600" b="1" i="0" u="none" strike="noStrike" kern="0" cap="none" spc="0" normalizeH="0" baseline="0" noProof="0" dirty="0">
                <a:ln>
                  <a:noFill/>
                </a:ln>
                <a:solidFill>
                  <a:srgbClr val="FFC000"/>
                </a:solidFill>
                <a:effectLst/>
                <a:uLnTx/>
                <a:uFillTx/>
                <a:latin typeface="+mj-lt"/>
                <a:ea typeface="宋体" panose="02010600030101010101" pitchFamily="2" charset="-122"/>
                <a:cs typeface="+mj-cs"/>
              </a:rPr>
              <a:t>-----</a:t>
            </a:r>
            <a:r>
              <a:rPr kumimoji="0" lang="zh-CN" altLang="en-US" sz="3600" b="1" i="0" u="none" strike="noStrike" kern="0" cap="none" spc="0" normalizeH="0" baseline="0" noProof="0" dirty="0">
                <a:ln>
                  <a:noFill/>
                </a:ln>
                <a:solidFill>
                  <a:srgbClr val="FFC000"/>
                </a:solidFill>
                <a:effectLst/>
                <a:uLnTx/>
                <a:uFillTx/>
                <a:latin typeface="+mj-lt"/>
                <a:ea typeface="宋体" panose="02010600030101010101" pitchFamily="2" charset="-122"/>
                <a:cs typeface="+mj-cs"/>
              </a:rPr>
              <a:t>适配器</a:t>
            </a:r>
            <a:endParaRPr kumimoji="0" lang="zh-CN" altLang="en-US" sz="2800" b="1" i="0" u="none" strike="noStrike" kern="0" cap="none" spc="0" normalizeH="0" baseline="0" noProof="0" dirty="0">
              <a:ln>
                <a:noFill/>
              </a:ln>
              <a:solidFill>
                <a:srgbClr val="FFC000"/>
              </a:solidFill>
              <a:effectLst/>
              <a:uLnTx/>
              <a:uFillTx/>
              <a:latin typeface="+mj-lt"/>
              <a:ea typeface="宋体" panose="02010600030101010101" pitchFamily="2" charset="-122"/>
              <a:cs typeface="+mj-cs"/>
            </a:endParaRPr>
          </a:p>
        </p:txBody>
      </p:sp>
    </p:spTree>
  </p:cSld>
  <p:clrMapOvr>
    <a:masterClrMapping/>
  </p:clrMapOvr>
  <p:transition>
    <p:fad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a:xfrm>
            <a:off x="457200" y="2643182"/>
            <a:ext cx="8229600" cy="3482981"/>
          </a:xfrm>
        </p:spPr>
        <p:txBody>
          <a:bodyPr/>
          <a:lstStyle/>
          <a:p>
            <a:pPr eaLnBrk="1" hangingPunct="1"/>
            <a:r>
              <a:rPr lang="zh-CN" altLang="en-US" sz="3600" dirty="0"/>
              <a:t>模式动机</a:t>
            </a:r>
            <a:endParaRPr lang="zh-CN" altLang="en-US" sz="3600" dirty="0"/>
          </a:p>
          <a:p>
            <a:pPr lvl="1" eaLnBrk="1" hangingPunct="1"/>
            <a:endParaRPr lang="en-US" altLang="zh-CN" dirty="0"/>
          </a:p>
        </p:txBody>
      </p:sp>
      <p:pic>
        <p:nvPicPr>
          <p:cNvPr id="13316" name="Picture 5"/>
          <p:cNvPicPr>
            <a:picLocks noChangeAspect="1" noChangeArrowheads="1"/>
          </p:cNvPicPr>
          <p:nvPr/>
        </p:nvPicPr>
        <p:blipFill>
          <a:blip r:embed="rId1"/>
          <a:srcRect/>
          <a:stretch>
            <a:fillRect/>
          </a:stretch>
        </p:blipFill>
        <p:spPr bwMode="auto">
          <a:xfrm>
            <a:off x="928662" y="3286124"/>
            <a:ext cx="7310438" cy="2909888"/>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6" name="Rectangle 2"/>
          <p:cNvSpPr txBox="1">
            <a:spLocks noChangeArrowheads="1"/>
          </p:cNvSpPr>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4.1. 6  </a:t>
            </a:r>
            <a:r>
              <a:rPr kumimoji="0" lang="zh-CN" altLang="en-US" sz="36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设计模式</a:t>
            </a:r>
            <a:br>
              <a:rPr kumimoji="0" lang="en-US" altLang="zh-CN" sz="36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br>
            <a:r>
              <a:rPr kumimoji="0" lang="en-US" altLang="zh-CN" sz="36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                    </a:t>
            </a:r>
            <a:r>
              <a:rPr kumimoji="0" lang="en-US" altLang="zh-CN" sz="3600" b="1" i="0" u="none" strike="noStrike" kern="0" cap="none" spc="0" normalizeH="0" baseline="0" noProof="0" dirty="0">
                <a:ln>
                  <a:noFill/>
                </a:ln>
                <a:solidFill>
                  <a:srgbClr val="FFC000"/>
                </a:solidFill>
                <a:effectLst/>
                <a:uLnTx/>
                <a:uFillTx/>
                <a:latin typeface="+mj-lt"/>
                <a:ea typeface="宋体" panose="02010600030101010101" pitchFamily="2" charset="-122"/>
                <a:cs typeface="+mj-cs"/>
              </a:rPr>
              <a:t>-----</a:t>
            </a:r>
            <a:r>
              <a:rPr kumimoji="0" lang="zh-CN" altLang="en-US" sz="3600" b="1" i="0" u="none" strike="noStrike" kern="0" cap="none" spc="0" normalizeH="0" baseline="0" noProof="0" dirty="0">
                <a:ln>
                  <a:noFill/>
                </a:ln>
                <a:solidFill>
                  <a:srgbClr val="FFC000"/>
                </a:solidFill>
                <a:effectLst/>
                <a:uLnTx/>
                <a:uFillTx/>
                <a:latin typeface="+mj-lt"/>
                <a:ea typeface="宋体" panose="02010600030101010101" pitchFamily="2" charset="-122"/>
                <a:cs typeface="+mj-cs"/>
              </a:rPr>
              <a:t>适配器</a:t>
            </a:r>
            <a:endParaRPr kumimoji="0" lang="zh-CN" altLang="en-US" sz="2800" b="1" i="0" u="none" strike="noStrike" kern="0" cap="none" spc="0" normalizeH="0" baseline="0" noProof="0" dirty="0">
              <a:ln>
                <a:noFill/>
              </a:ln>
              <a:solidFill>
                <a:srgbClr val="FFC000"/>
              </a:solidFill>
              <a:effectLst/>
              <a:uLnTx/>
              <a:uFillTx/>
              <a:latin typeface="+mj-lt"/>
              <a:ea typeface="宋体" panose="02010600030101010101" pitchFamily="2" charset="-122"/>
              <a:cs typeface="+mj-cs"/>
            </a:endParaRPr>
          </a:p>
        </p:txBody>
      </p:sp>
      <p:sp>
        <p:nvSpPr>
          <p:cNvPr id="8" name="Rectangle 2"/>
          <p:cNvSpPr txBox="1">
            <a:spLocks noChangeArrowheads="1"/>
          </p:cNvSpPr>
          <p:nvPr/>
        </p:nvSpPr>
        <p:spPr bwMode="auto">
          <a:xfrm>
            <a:off x="428596" y="1428736"/>
            <a:ext cx="8229600" cy="1143000"/>
          </a:xfrm>
          <a:prstGeom prst="rect">
            <a:avLst/>
          </a:prstGeom>
          <a:noFill/>
          <a:ln w="9525">
            <a:noFill/>
            <a:miter lim="800000"/>
          </a:ln>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0" cap="none" spc="0" normalizeH="0" baseline="0" noProof="0">
                <a:ln>
                  <a:noFill/>
                </a:ln>
                <a:solidFill>
                  <a:srgbClr val="C00000"/>
                </a:solidFill>
                <a:effectLst/>
                <a:uLnTx/>
                <a:uFillTx/>
                <a:latin typeface="宋体" panose="02010600030101010101" pitchFamily="2" charset="-122"/>
                <a:ea typeface="宋体" panose="02010600030101010101" pitchFamily="2" charset="-122"/>
                <a:cs typeface="+mj-cs"/>
              </a:rPr>
              <a:t>结构</a:t>
            </a:r>
            <a:r>
              <a:rPr kumimoji="0" lang="en-US" altLang="en-US" sz="3600" b="1" i="0" u="none" strike="noStrike" kern="0" cap="none" spc="0" normalizeH="0" baseline="0" noProof="0">
                <a:ln>
                  <a:noFill/>
                </a:ln>
                <a:solidFill>
                  <a:srgbClr val="C00000"/>
                </a:solidFill>
                <a:effectLst/>
                <a:uLnTx/>
                <a:uFillTx/>
                <a:latin typeface="宋体" panose="02010600030101010101" pitchFamily="2" charset="-122"/>
                <a:ea typeface="宋体" panose="02010600030101010101" pitchFamily="2" charset="-122"/>
                <a:cs typeface="+mj-cs"/>
              </a:rPr>
              <a:t>模式</a:t>
            </a:r>
            <a:r>
              <a:rPr kumimoji="0" lang="zh-CN" altLang="en-US" sz="3600" b="1" i="0" u="none" strike="noStrike" kern="0" cap="none" spc="0" normalizeH="0" baseline="0" noProof="0">
                <a:ln>
                  <a:noFill/>
                </a:ln>
                <a:solidFill>
                  <a:srgbClr val="C00000"/>
                </a:solidFill>
                <a:effectLst/>
                <a:uLnTx/>
                <a:uFillTx/>
                <a:latin typeface="宋体" panose="02010600030101010101" pitchFamily="2" charset="-122"/>
                <a:ea typeface="宋体" panose="02010600030101010101" pitchFamily="2" charset="-122"/>
                <a:cs typeface="+mj-cs"/>
              </a:rPr>
              <a:t> </a:t>
            </a:r>
            <a:r>
              <a:rPr kumimoji="0" lang="en-US" altLang="zh-CN" sz="3600" b="1" i="0" u="none" strike="noStrike" kern="0" cap="none" spc="0" normalizeH="0" baseline="0" noProof="0">
                <a:ln>
                  <a:noFill/>
                </a:ln>
                <a:solidFill>
                  <a:srgbClr val="C00000"/>
                </a:solidFill>
                <a:effectLst/>
                <a:uLnTx/>
                <a:uFillTx/>
                <a:latin typeface="宋体" panose="02010600030101010101" pitchFamily="2" charset="-122"/>
                <a:ea typeface="宋体" panose="02010600030101010101" pitchFamily="2" charset="-122"/>
                <a:cs typeface="+mj-cs"/>
              </a:rPr>
              <a:t>– Adapter</a:t>
            </a:r>
            <a:r>
              <a:rPr kumimoji="0" lang="zh-CN" altLang="en-US" sz="3600" b="1" i="0" u="none" strike="noStrike" kern="0" cap="none" spc="0" normalizeH="0" baseline="0" noProof="0">
                <a:ln>
                  <a:noFill/>
                </a:ln>
                <a:solidFill>
                  <a:srgbClr val="C00000"/>
                </a:solidFill>
                <a:effectLst/>
                <a:uLnTx/>
                <a:uFillTx/>
                <a:latin typeface="宋体" panose="02010600030101010101" pitchFamily="2" charset="-122"/>
                <a:ea typeface="宋体" panose="02010600030101010101" pitchFamily="2" charset="-122"/>
                <a:cs typeface="+mj-cs"/>
              </a:rPr>
              <a:t>（适配器）</a:t>
            </a:r>
            <a:endParaRPr kumimoji="0" lang="zh-CN" altLang="en-US" sz="3600" b="1" i="0" u="none" strike="noStrike" kern="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cs typeface="+mj-cs"/>
            </a:endParaRPr>
          </a:p>
        </p:txBody>
      </p:sp>
    </p:spTree>
  </p:cSld>
  <p:clrMapOvr>
    <a:masterClrMapping/>
  </p:clrMapOvr>
  <p:transition>
    <p:fad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type="body" idx="1"/>
          </p:nvPr>
        </p:nvSpPr>
        <p:spPr/>
        <p:txBody>
          <a:bodyPr/>
          <a:lstStyle/>
          <a:p>
            <a:pPr eaLnBrk="1" hangingPunct="1">
              <a:buFontTx/>
              <a:buNone/>
            </a:pPr>
            <a:r>
              <a:rPr lang="en-US" altLang="zh-CN" sz="2400">
                <a:latin typeface="楷体_GB2312" pitchFamily="49" charset="-122"/>
                <a:ea typeface="楷体_GB2312" pitchFamily="49" charset="-122"/>
              </a:rPr>
              <a:t>(1)</a:t>
            </a:r>
            <a:r>
              <a:rPr lang="zh-CN" altLang="en-US" sz="2400">
                <a:latin typeface="楷体_GB2312" pitchFamily="49" charset="-122"/>
                <a:ea typeface="楷体_GB2312" pitchFamily="49" charset="-122"/>
              </a:rPr>
              <a:t>目的：适配器模式将一个类的接口转换为客户期望的另一种接口，使得原本不匹配的接口而无法合作的类可以一起工作。</a:t>
            </a:r>
            <a:endParaRPr lang="zh-CN" altLang="en-US" sz="2400">
              <a:latin typeface="楷体_GB2312" pitchFamily="49" charset="-122"/>
              <a:ea typeface="楷体_GB2312" pitchFamily="49" charset="-122"/>
            </a:endParaRPr>
          </a:p>
          <a:p>
            <a:pPr eaLnBrk="1" hangingPunct="1">
              <a:buFontTx/>
              <a:buNone/>
            </a:pPr>
            <a:r>
              <a:rPr lang="en-US" altLang="zh-CN" sz="2400">
                <a:latin typeface="楷体_GB2312" pitchFamily="49" charset="-122"/>
                <a:ea typeface="楷体_GB2312" pitchFamily="49" charset="-122"/>
              </a:rPr>
              <a:t>(2)</a:t>
            </a:r>
            <a:r>
              <a:rPr lang="zh-CN" altLang="en-US" sz="2400">
                <a:latin typeface="楷体_GB2312" pitchFamily="49" charset="-122"/>
                <a:ea typeface="楷体_GB2312" pitchFamily="49" charset="-122"/>
              </a:rPr>
              <a:t>思路：有时要将两个没有关系的类组合在一起使用，一种解决方案是修改各自类的接口，另一种办法是使用</a:t>
            </a:r>
            <a:r>
              <a:rPr lang="en-US" altLang="zh-CN" sz="2400">
                <a:latin typeface="楷体_GB2312" pitchFamily="49" charset="-122"/>
                <a:ea typeface="楷体_GB2312" pitchFamily="49" charset="-122"/>
              </a:rPr>
              <a:t>Adapter</a:t>
            </a:r>
            <a:r>
              <a:rPr lang="zh-CN" altLang="en-US" sz="2400">
                <a:latin typeface="楷体_GB2312" pitchFamily="49" charset="-122"/>
                <a:ea typeface="楷体_GB2312" pitchFamily="49" charset="-122"/>
              </a:rPr>
              <a:t>模式，在两种接口之间创建一个混合接口。</a:t>
            </a:r>
            <a:endParaRPr lang="zh-CN" altLang="en-US" sz="2400">
              <a:latin typeface="楷体_GB2312" pitchFamily="49" charset="-122"/>
              <a:ea typeface="楷体_GB2312" pitchFamily="49" charset="-122"/>
            </a:endParaRPr>
          </a:p>
          <a:p>
            <a:pPr eaLnBrk="1" hangingPunct="1">
              <a:buFontTx/>
              <a:buNone/>
            </a:pPr>
            <a:r>
              <a:rPr lang="zh-CN" altLang="en-US" sz="2400">
                <a:latin typeface="楷体_GB2312" pitchFamily="49" charset="-122"/>
                <a:ea typeface="楷体_GB2312" pitchFamily="49" charset="-122"/>
              </a:rPr>
              <a:t>  例如，设有一个图形编辑器，可画直线、多边形、文本等。它的接口定义成抽象类</a:t>
            </a:r>
            <a:r>
              <a:rPr lang="en-US" altLang="zh-CN" sz="2400">
                <a:latin typeface="楷体_GB2312" pitchFamily="49" charset="-122"/>
                <a:ea typeface="楷体_GB2312" pitchFamily="49" charset="-122"/>
              </a:rPr>
              <a:t>Shape</a:t>
            </a:r>
            <a:r>
              <a:rPr lang="zh-CN" altLang="en-US" sz="2400">
                <a:latin typeface="楷体_GB2312" pitchFamily="49" charset="-122"/>
                <a:ea typeface="楷体_GB2312" pitchFamily="49" charset="-122"/>
              </a:rPr>
              <a:t>，它的子类负责画各种图形。此外，还有一个外购的</a:t>
            </a:r>
            <a:r>
              <a:rPr lang="en-US" altLang="zh-CN" sz="2400">
                <a:latin typeface="楷体_GB2312" pitchFamily="49" charset="-122"/>
                <a:ea typeface="楷体_GB2312" pitchFamily="49" charset="-122"/>
              </a:rPr>
              <a:t>GUI</a:t>
            </a:r>
            <a:r>
              <a:rPr lang="zh-CN" altLang="en-US" sz="2400">
                <a:latin typeface="楷体_GB2312" pitchFamily="49" charset="-122"/>
                <a:ea typeface="楷体_GB2312" pitchFamily="49" charset="-122"/>
              </a:rPr>
              <a:t>软件包</a:t>
            </a:r>
            <a:r>
              <a:rPr lang="en-US" altLang="zh-CN" sz="2400">
                <a:latin typeface="楷体_GB2312" pitchFamily="49" charset="-122"/>
                <a:ea typeface="楷体_GB2312" pitchFamily="49" charset="-122"/>
              </a:rPr>
              <a:t>TextView</a:t>
            </a:r>
            <a:r>
              <a:rPr lang="zh-CN" altLang="en-US" sz="2400">
                <a:latin typeface="楷体_GB2312" pitchFamily="49" charset="-122"/>
                <a:ea typeface="楷体_GB2312" pitchFamily="49" charset="-122"/>
              </a:rPr>
              <a:t>，用于显示，但它没有</a:t>
            </a:r>
            <a:r>
              <a:rPr lang="en-US" altLang="zh-CN" sz="2400">
                <a:latin typeface="楷体_GB2312" pitchFamily="49" charset="-122"/>
                <a:ea typeface="楷体_GB2312" pitchFamily="49" charset="-122"/>
              </a:rPr>
              <a:t>Shape</a:t>
            </a:r>
            <a:r>
              <a:rPr lang="zh-CN" altLang="en-US" sz="2400">
                <a:latin typeface="楷体_GB2312" pitchFamily="49" charset="-122"/>
                <a:ea typeface="楷体_GB2312" pitchFamily="49" charset="-122"/>
              </a:rPr>
              <a:t>功能。</a:t>
            </a:r>
            <a:endParaRPr lang="zh-CN" altLang="en-US" sz="2400">
              <a:latin typeface="楷体_GB2312" pitchFamily="49" charset="-122"/>
              <a:ea typeface="楷体_GB2312" pitchFamily="49"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6" name="Rectangle 2"/>
          <p:cNvSpPr>
            <a:spLocks noGrp="1" noChangeArrowheads="1"/>
          </p:cNvSpPr>
          <p:nvPr>
            <p:ph type="title"/>
          </p:nvPr>
        </p:nvSpPr>
        <p:spPr>
          <a:xfrm>
            <a:off x="457200" y="211138"/>
            <a:ext cx="8229600" cy="1143000"/>
          </a:xfrm>
        </p:spPr>
        <p:txBody>
          <a:bodyPr/>
          <a:lstStyle/>
          <a:p>
            <a:pPr algn="l"/>
            <a:r>
              <a:rPr lang="en-US" altLang="zh-CN" sz="3600" dirty="0">
                <a:solidFill>
                  <a:schemeClr val="bg1"/>
                </a:solidFill>
                <a:ea typeface="宋体" panose="02010600030101010101" pitchFamily="2" charset="-122"/>
              </a:rPr>
              <a:t>4.1. 6  </a:t>
            </a:r>
            <a:r>
              <a:rPr lang="zh-CN" altLang="en-US" sz="3600" dirty="0">
                <a:solidFill>
                  <a:schemeClr val="bg1"/>
                </a:solidFill>
                <a:ea typeface="宋体" panose="02010600030101010101" pitchFamily="2" charset="-122"/>
              </a:rPr>
              <a:t>设计模式</a:t>
            </a:r>
            <a:br>
              <a:rPr lang="en-US" altLang="zh-CN" sz="3600" dirty="0">
                <a:solidFill>
                  <a:schemeClr val="bg1"/>
                </a:solidFill>
                <a:ea typeface="宋体" panose="02010600030101010101" pitchFamily="2" charset="-122"/>
              </a:rPr>
            </a:br>
            <a:r>
              <a:rPr lang="en-US" altLang="zh-CN" sz="3600" dirty="0">
                <a:solidFill>
                  <a:schemeClr val="bg1"/>
                </a:solidFill>
                <a:ea typeface="宋体" panose="02010600030101010101" pitchFamily="2" charset="-122"/>
              </a:rPr>
              <a:t>                    </a:t>
            </a:r>
            <a:r>
              <a:rPr lang="en-US" altLang="zh-CN" sz="3600" dirty="0">
                <a:solidFill>
                  <a:srgbClr val="FFC000"/>
                </a:solidFill>
                <a:ea typeface="宋体" panose="02010600030101010101" pitchFamily="2" charset="-122"/>
              </a:rPr>
              <a:t>-----</a:t>
            </a:r>
            <a:r>
              <a:rPr lang="zh-CN" altLang="en-US" sz="3600" dirty="0">
                <a:solidFill>
                  <a:srgbClr val="FFC000"/>
                </a:solidFill>
                <a:ea typeface="宋体" panose="02010600030101010101" pitchFamily="2" charset="-122"/>
              </a:rPr>
              <a:t>适配器</a:t>
            </a:r>
            <a:endParaRPr lang="zh-CN" altLang="en-US" sz="2800" b="1" dirty="0">
              <a:solidFill>
                <a:srgbClr val="FFC000"/>
              </a:solidFill>
              <a:ea typeface="宋体" panose="02010600030101010101" pitchFamily="2" charset="-122"/>
            </a:endParaRPr>
          </a:p>
        </p:txBody>
      </p:sp>
    </p:spTree>
  </p:cSld>
  <p:clrMapOvr>
    <a:masterClrMapping/>
  </p:clrMapOvr>
  <p:transition>
    <p:fade/>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type="body" idx="1"/>
          </p:nvPr>
        </p:nvSpPr>
        <p:spPr>
          <a:xfrm>
            <a:off x="323850" y="1500208"/>
            <a:ext cx="8640763" cy="4857750"/>
          </a:xfrm>
        </p:spPr>
        <p:txBody>
          <a:bodyPr/>
          <a:lstStyle/>
          <a:p>
            <a:pPr eaLnBrk="1" hangingPunct="1">
              <a:lnSpc>
                <a:spcPct val="80000"/>
              </a:lnSpc>
              <a:buFontTx/>
              <a:buNone/>
            </a:pPr>
            <a:r>
              <a:rPr lang="en-US" altLang="zh-CN" sz="240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如何让</a:t>
            </a:r>
            <a:r>
              <a:rPr lang="en-US" altLang="zh-CN" sz="2400" dirty="0" err="1">
                <a:latin typeface="楷体_GB2312" pitchFamily="49" charset="-122"/>
                <a:ea typeface="楷体_GB2312" pitchFamily="49" charset="-122"/>
              </a:rPr>
              <a:t>TextView</a:t>
            </a:r>
            <a:r>
              <a:rPr lang="zh-CN" altLang="en-US" sz="2400" dirty="0">
                <a:latin typeface="楷体_GB2312" pitchFamily="49" charset="-122"/>
                <a:ea typeface="楷体_GB2312" pitchFamily="49" charset="-122"/>
              </a:rPr>
              <a:t>的接口转换成为</a:t>
            </a:r>
            <a:r>
              <a:rPr lang="en-US" altLang="zh-CN" sz="2400" dirty="0">
                <a:latin typeface="楷体_GB2312" pitchFamily="49" charset="-122"/>
                <a:ea typeface="楷体_GB2312" pitchFamily="49" charset="-122"/>
              </a:rPr>
              <a:t>Shape</a:t>
            </a:r>
            <a:r>
              <a:rPr lang="zh-CN" altLang="en-US" sz="2400" dirty="0">
                <a:latin typeface="楷体_GB2312" pitchFamily="49" charset="-122"/>
                <a:ea typeface="楷体_GB2312" pitchFamily="49" charset="-122"/>
              </a:rPr>
              <a:t>的接口，有两种方法：</a:t>
            </a:r>
            <a:endParaRPr lang="zh-CN" altLang="en-US" sz="2400" dirty="0">
              <a:latin typeface="楷体_GB2312" pitchFamily="49" charset="-122"/>
              <a:ea typeface="楷体_GB2312" pitchFamily="49" charset="-122"/>
              <a:sym typeface="Wingdings" panose="05000000000000000000" pitchFamily="2" charset="2"/>
            </a:endParaRPr>
          </a:p>
          <a:p>
            <a:pPr eaLnBrk="1" hangingPunct="1">
              <a:lnSpc>
                <a:spcPct val="80000"/>
              </a:lnSpc>
              <a:buFontTx/>
              <a:buNone/>
            </a:pPr>
            <a:r>
              <a:rPr lang="zh-CN" altLang="en-US" sz="2400" dirty="0">
                <a:latin typeface="楷体_GB2312" pitchFamily="49" charset="-122"/>
                <a:ea typeface="楷体_GB2312" pitchFamily="49" charset="-122"/>
                <a:sym typeface="Wingdings" panose="05000000000000000000" pitchFamily="2" charset="2"/>
              </a:rPr>
              <a:t></a:t>
            </a:r>
            <a:r>
              <a:rPr lang="zh-CN" altLang="en-US" sz="2400" dirty="0">
                <a:latin typeface="楷体_GB2312" pitchFamily="49" charset="-122"/>
                <a:ea typeface="楷体_GB2312" pitchFamily="49" charset="-122"/>
              </a:rPr>
              <a:t> 让</a:t>
            </a:r>
            <a:r>
              <a:rPr lang="en-US" altLang="zh-CN" sz="2400" dirty="0" err="1">
                <a:latin typeface="楷体_GB2312" pitchFamily="49" charset="-122"/>
                <a:ea typeface="楷体_GB2312" pitchFamily="49" charset="-122"/>
              </a:rPr>
              <a:t>TextShape</a:t>
            </a:r>
            <a:r>
              <a:rPr lang="zh-CN" altLang="en-US" sz="2400" dirty="0">
                <a:latin typeface="楷体_GB2312" pitchFamily="49" charset="-122"/>
                <a:ea typeface="楷体_GB2312" pitchFamily="49" charset="-122"/>
              </a:rPr>
              <a:t>同时继承</a:t>
            </a:r>
            <a:r>
              <a:rPr lang="en-US" altLang="zh-CN" sz="2400" dirty="0">
                <a:latin typeface="楷体_GB2312" pitchFamily="49" charset="-122"/>
                <a:ea typeface="楷体_GB2312" pitchFamily="49" charset="-122"/>
              </a:rPr>
              <a:t>Shape</a:t>
            </a:r>
            <a:r>
              <a:rPr lang="zh-CN" altLang="en-US" sz="2400" dirty="0">
                <a:latin typeface="楷体_GB2312" pitchFamily="49" charset="-122"/>
                <a:ea typeface="楷体_GB2312" pitchFamily="49" charset="-122"/>
              </a:rPr>
              <a:t>的接口和</a:t>
            </a:r>
            <a:r>
              <a:rPr lang="en-US" altLang="zh-CN" sz="2400" dirty="0" err="1">
                <a:latin typeface="楷体_GB2312" pitchFamily="49" charset="-122"/>
                <a:ea typeface="楷体_GB2312" pitchFamily="49" charset="-122"/>
              </a:rPr>
              <a:t>TextView</a:t>
            </a:r>
            <a:r>
              <a:rPr lang="zh-CN" altLang="en-US" sz="2400" dirty="0">
                <a:latin typeface="楷体_GB2312" pitchFamily="49" charset="-122"/>
                <a:ea typeface="楷体_GB2312" pitchFamily="49" charset="-122"/>
              </a:rPr>
              <a:t>的服务（多重继承）；</a:t>
            </a:r>
            <a:endParaRPr lang="zh-CN" altLang="en-US" sz="2400" dirty="0">
              <a:latin typeface="楷体_GB2312" pitchFamily="49" charset="-122"/>
              <a:ea typeface="楷体_GB2312" pitchFamily="49" charset="-122"/>
              <a:sym typeface="Wingdings" panose="05000000000000000000" pitchFamily="2" charset="2"/>
            </a:endParaRPr>
          </a:p>
          <a:p>
            <a:pPr eaLnBrk="1" hangingPunct="1">
              <a:lnSpc>
                <a:spcPct val="80000"/>
              </a:lnSpc>
              <a:buFontTx/>
              <a:buNone/>
            </a:pPr>
            <a:r>
              <a:rPr lang="zh-CN" altLang="en-US" sz="2400" dirty="0">
                <a:latin typeface="楷体_GB2312" pitchFamily="49" charset="-122"/>
                <a:ea typeface="楷体_GB2312" pitchFamily="49" charset="-122"/>
                <a:sym typeface="Wingdings" panose="05000000000000000000" pitchFamily="2" charset="2"/>
              </a:rPr>
              <a:t></a:t>
            </a:r>
            <a:r>
              <a:rPr lang="zh-CN" altLang="en-US" sz="2400" dirty="0">
                <a:latin typeface="楷体_GB2312" pitchFamily="49" charset="-122"/>
                <a:ea typeface="楷体_GB2312" pitchFamily="49" charset="-122"/>
              </a:rPr>
              <a:t> 在</a:t>
            </a:r>
            <a:r>
              <a:rPr lang="en-US" altLang="zh-CN" sz="2400" dirty="0" err="1">
                <a:latin typeface="楷体_GB2312" pitchFamily="49" charset="-122"/>
                <a:ea typeface="楷体_GB2312" pitchFamily="49" charset="-122"/>
              </a:rPr>
              <a:t>TextShape</a:t>
            </a:r>
            <a:r>
              <a:rPr lang="zh-CN" altLang="en-US" sz="2400" dirty="0">
                <a:latin typeface="楷体_GB2312" pitchFamily="49" charset="-122"/>
                <a:ea typeface="楷体_GB2312" pitchFamily="49" charset="-122"/>
              </a:rPr>
              <a:t>中建立</a:t>
            </a:r>
            <a:r>
              <a:rPr lang="en-US" altLang="zh-CN" sz="2400" dirty="0" err="1">
                <a:latin typeface="楷体_GB2312" pitchFamily="49" charset="-122"/>
                <a:ea typeface="楷体_GB2312" pitchFamily="49" charset="-122"/>
              </a:rPr>
              <a:t>TextView</a:t>
            </a:r>
            <a:r>
              <a:rPr lang="zh-CN" altLang="en-US" sz="2400" dirty="0">
                <a:latin typeface="楷体_GB2312" pitchFamily="49" charset="-122"/>
                <a:ea typeface="楷体_GB2312" pitchFamily="49" charset="-122"/>
              </a:rPr>
              <a:t>的实例，再通过</a:t>
            </a:r>
            <a:r>
              <a:rPr lang="en-US" altLang="zh-CN" sz="2400" dirty="0" err="1">
                <a:latin typeface="楷体_GB2312" pitchFamily="49" charset="-122"/>
                <a:ea typeface="楷体_GB2312" pitchFamily="49" charset="-122"/>
              </a:rPr>
              <a:t>TextView</a:t>
            </a:r>
            <a:r>
              <a:rPr lang="zh-CN" altLang="en-US" sz="2400" dirty="0">
                <a:latin typeface="楷体_GB2312" pitchFamily="49" charset="-122"/>
                <a:ea typeface="楷体_GB2312" pitchFamily="49" charset="-122"/>
              </a:rPr>
              <a:t>给出</a:t>
            </a:r>
            <a:r>
              <a:rPr lang="en-US" altLang="zh-CN" sz="2400" dirty="0" err="1">
                <a:latin typeface="楷体_GB2312" pitchFamily="49" charset="-122"/>
                <a:ea typeface="楷体_GB2312" pitchFamily="49" charset="-122"/>
              </a:rPr>
              <a:t>TextShape</a:t>
            </a:r>
            <a:r>
              <a:rPr lang="zh-CN" altLang="en-US" sz="2400" dirty="0">
                <a:latin typeface="楷体_GB2312" pitchFamily="49" charset="-122"/>
                <a:ea typeface="楷体_GB2312" pitchFamily="49" charset="-122"/>
              </a:rPr>
              <a:t>的接口。</a:t>
            </a:r>
            <a:endParaRPr lang="zh-CN" altLang="en-US" sz="2400" dirty="0">
              <a:latin typeface="楷体_GB2312" pitchFamily="49" charset="-122"/>
              <a:ea typeface="楷体_GB2312" pitchFamily="49" charset="-122"/>
            </a:endParaRPr>
          </a:p>
          <a:p>
            <a:pPr eaLnBrk="1" hangingPunct="1">
              <a:lnSpc>
                <a:spcPct val="80000"/>
              </a:lnSpc>
              <a:buFontTx/>
              <a:buNone/>
            </a:pPr>
            <a:r>
              <a:rPr lang="zh-CN" altLang="en-US" sz="2400" dirty="0">
                <a:latin typeface="楷体_GB2312" pitchFamily="49" charset="-122"/>
                <a:ea typeface="楷体_GB2312" pitchFamily="49" charset="-122"/>
              </a:rPr>
              <a:t>  前者是适配器的类模式，后者是对象模式。下图就是适配器的对象模式。</a:t>
            </a:r>
            <a:endParaRPr lang="zh-CN" altLang="en-US" sz="2400" dirty="0">
              <a:latin typeface="楷体_GB2312" pitchFamily="49" charset="-122"/>
              <a:ea typeface="楷体_GB2312" pitchFamily="49" charset="-122"/>
            </a:endParaRPr>
          </a:p>
        </p:txBody>
      </p:sp>
      <p:pic>
        <p:nvPicPr>
          <p:cNvPr id="78852" name="Picture 4" descr="未标题-18"/>
          <p:cNvPicPr>
            <a:picLocks noChangeAspect="1" noChangeArrowheads="1"/>
          </p:cNvPicPr>
          <p:nvPr/>
        </p:nvPicPr>
        <p:blipFill>
          <a:blip r:embed="rId1"/>
          <a:srcRect/>
          <a:stretch>
            <a:fillRect/>
          </a:stretch>
        </p:blipFill>
        <p:spPr bwMode="auto">
          <a:xfrm>
            <a:off x="2268538" y="3859234"/>
            <a:ext cx="5616575" cy="2641600"/>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7" name="Rectangle 2"/>
          <p:cNvSpPr>
            <a:spLocks noGrp="1" noChangeArrowheads="1"/>
          </p:cNvSpPr>
          <p:nvPr>
            <p:ph type="title"/>
          </p:nvPr>
        </p:nvSpPr>
        <p:spPr>
          <a:xfrm>
            <a:off x="457200" y="211138"/>
            <a:ext cx="8229600" cy="1143000"/>
          </a:xfrm>
        </p:spPr>
        <p:txBody>
          <a:bodyPr/>
          <a:lstStyle/>
          <a:p>
            <a:pPr algn="l"/>
            <a:r>
              <a:rPr lang="en-US" altLang="zh-CN" sz="3600" dirty="0">
                <a:solidFill>
                  <a:schemeClr val="bg1"/>
                </a:solidFill>
                <a:ea typeface="宋体" panose="02010600030101010101" pitchFamily="2" charset="-122"/>
              </a:rPr>
              <a:t>4.1. 6  </a:t>
            </a:r>
            <a:r>
              <a:rPr lang="zh-CN" altLang="en-US" sz="3600" dirty="0">
                <a:solidFill>
                  <a:schemeClr val="bg1"/>
                </a:solidFill>
                <a:ea typeface="宋体" panose="02010600030101010101" pitchFamily="2" charset="-122"/>
              </a:rPr>
              <a:t>设计模式</a:t>
            </a:r>
            <a:br>
              <a:rPr lang="en-US" altLang="zh-CN" sz="3600" dirty="0">
                <a:solidFill>
                  <a:schemeClr val="bg1"/>
                </a:solidFill>
                <a:ea typeface="宋体" panose="02010600030101010101" pitchFamily="2" charset="-122"/>
              </a:rPr>
            </a:br>
            <a:r>
              <a:rPr lang="en-US" altLang="zh-CN" sz="3600" dirty="0">
                <a:solidFill>
                  <a:schemeClr val="bg1"/>
                </a:solidFill>
                <a:ea typeface="宋体" panose="02010600030101010101" pitchFamily="2" charset="-122"/>
              </a:rPr>
              <a:t>                    </a:t>
            </a:r>
            <a:r>
              <a:rPr lang="en-US" altLang="zh-CN" sz="3600" dirty="0">
                <a:solidFill>
                  <a:srgbClr val="FFC000"/>
                </a:solidFill>
                <a:ea typeface="宋体" panose="02010600030101010101" pitchFamily="2" charset="-122"/>
              </a:rPr>
              <a:t>-----</a:t>
            </a:r>
            <a:r>
              <a:rPr lang="zh-CN" altLang="en-US" sz="3600" dirty="0">
                <a:solidFill>
                  <a:srgbClr val="FFC000"/>
                </a:solidFill>
                <a:ea typeface="宋体" panose="02010600030101010101" pitchFamily="2" charset="-122"/>
              </a:rPr>
              <a:t>适配器</a:t>
            </a:r>
            <a:endParaRPr lang="zh-CN" altLang="en-US" sz="2800" b="1" dirty="0">
              <a:solidFill>
                <a:srgbClr val="FFC000"/>
              </a:solidFill>
              <a:ea typeface="宋体" panose="02010600030101010101" pitchFamily="2" charset="-122"/>
            </a:endParaRPr>
          </a:p>
        </p:txBody>
      </p:sp>
    </p:spTree>
  </p:cSld>
  <p:clrMapOvr>
    <a:masterClrMapping/>
  </p:clrMapOvr>
  <p:transition>
    <p:fade/>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3"/>
          <p:cNvSpPr>
            <a:spLocks noGrp="1" noChangeArrowheads="1"/>
          </p:cNvSpPr>
          <p:nvPr>
            <p:ph type="body" idx="1"/>
          </p:nvPr>
        </p:nvSpPr>
        <p:spPr/>
        <p:txBody>
          <a:bodyPr/>
          <a:lstStyle/>
          <a:p>
            <a:pPr eaLnBrk="1" hangingPunct="1">
              <a:buFontTx/>
              <a:buNone/>
            </a:pPr>
            <a:r>
              <a:rPr lang="en-US" altLang="zh-CN" sz="2400">
                <a:latin typeface="楷体_GB2312" pitchFamily="49" charset="-122"/>
                <a:ea typeface="楷体_GB2312" pitchFamily="49" charset="-122"/>
              </a:rPr>
              <a:t>(3) </a:t>
            </a:r>
            <a:r>
              <a:rPr lang="zh-CN" altLang="en-US" sz="2400">
                <a:latin typeface="楷体_GB2312" pitchFamily="49" charset="-122"/>
                <a:ea typeface="楷体_GB2312" pitchFamily="49" charset="-122"/>
              </a:rPr>
              <a:t>结构：适配器模式有类适配器模式和对象适配器模式。类适配器可以通过多继承方式实现不同接口之间的相容和转换，如图所示。 </a:t>
            </a:r>
            <a:endParaRPr lang="zh-CN" altLang="en-US" sz="2400">
              <a:latin typeface="楷体_GB2312" pitchFamily="49" charset="-122"/>
              <a:ea typeface="楷体_GB2312" pitchFamily="49" charset="-122"/>
            </a:endParaRPr>
          </a:p>
        </p:txBody>
      </p:sp>
      <p:pic>
        <p:nvPicPr>
          <p:cNvPr id="79876" name="Picture 4" descr="未标题-19"/>
          <p:cNvPicPr>
            <a:picLocks noChangeAspect="1" noChangeArrowheads="1"/>
          </p:cNvPicPr>
          <p:nvPr/>
        </p:nvPicPr>
        <p:blipFill>
          <a:blip r:embed="rId1"/>
          <a:srcRect/>
          <a:stretch>
            <a:fillRect/>
          </a:stretch>
        </p:blipFill>
        <p:spPr bwMode="auto">
          <a:xfrm>
            <a:off x="1547813" y="2997200"/>
            <a:ext cx="6408737" cy="2284413"/>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7" name="Rectangle 2"/>
          <p:cNvSpPr>
            <a:spLocks noGrp="1" noChangeArrowheads="1"/>
          </p:cNvSpPr>
          <p:nvPr>
            <p:ph type="title"/>
          </p:nvPr>
        </p:nvSpPr>
        <p:spPr>
          <a:xfrm>
            <a:off x="457200" y="211138"/>
            <a:ext cx="8229600" cy="1143000"/>
          </a:xfrm>
        </p:spPr>
        <p:txBody>
          <a:bodyPr/>
          <a:lstStyle/>
          <a:p>
            <a:pPr algn="l"/>
            <a:r>
              <a:rPr lang="en-US" altLang="zh-CN" sz="3600" dirty="0">
                <a:solidFill>
                  <a:schemeClr val="bg1"/>
                </a:solidFill>
                <a:ea typeface="宋体" panose="02010600030101010101" pitchFamily="2" charset="-122"/>
              </a:rPr>
              <a:t>4.1. 6  </a:t>
            </a:r>
            <a:r>
              <a:rPr lang="zh-CN" altLang="en-US" sz="3600" dirty="0">
                <a:solidFill>
                  <a:schemeClr val="bg1"/>
                </a:solidFill>
                <a:ea typeface="宋体" panose="02010600030101010101" pitchFamily="2" charset="-122"/>
              </a:rPr>
              <a:t>设计模式</a:t>
            </a:r>
            <a:br>
              <a:rPr lang="en-US" altLang="zh-CN" sz="3600" dirty="0">
                <a:solidFill>
                  <a:schemeClr val="bg1"/>
                </a:solidFill>
                <a:ea typeface="宋体" panose="02010600030101010101" pitchFamily="2" charset="-122"/>
              </a:rPr>
            </a:br>
            <a:r>
              <a:rPr lang="en-US" altLang="zh-CN" sz="3600" dirty="0">
                <a:solidFill>
                  <a:schemeClr val="bg1"/>
                </a:solidFill>
                <a:ea typeface="宋体" panose="02010600030101010101" pitchFamily="2" charset="-122"/>
              </a:rPr>
              <a:t>                    </a:t>
            </a:r>
            <a:r>
              <a:rPr lang="en-US" altLang="zh-CN" sz="3600" dirty="0">
                <a:solidFill>
                  <a:srgbClr val="FFC000"/>
                </a:solidFill>
                <a:ea typeface="宋体" panose="02010600030101010101" pitchFamily="2" charset="-122"/>
              </a:rPr>
              <a:t>-----</a:t>
            </a:r>
            <a:r>
              <a:rPr lang="zh-CN" altLang="en-US" sz="3600" dirty="0">
                <a:solidFill>
                  <a:srgbClr val="FFC000"/>
                </a:solidFill>
                <a:ea typeface="宋体" panose="02010600030101010101" pitchFamily="2" charset="-122"/>
              </a:rPr>
              <a:t>适配器</a:t>
            </a:r>
            <a:endParaRPr lang="zh-CN" altLang="en-US" sz="2800" b="1" dirty="0">
              <a:solidFill>
                <a:srgbClr val="FFC000"/>
              </a:solidFill>
              <a:ea typeface="宋体" panose="02010600030101010101" pitchFamily="2" charset="-122"/>
            </a:endParaRPr>
          </a:p>
        </p:txBody>
      </p:sp>
    </p:spTree>
  </p:cSld>
  <p:clrMapOvr>
    <a:masterClrMapping/>
  </p:clrMapOvr>
  <p:transition>
    <p:fade/>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p:cNvSpPr>
            <a:spLocks noGrp="1" noChangeArrowheads="1"/>
          </p:cNvSpPr>
          <p:nvPr>
            <p:ph type="body" idx="1"/>
          </p:nvPr>
        </p:nvSpPr>
        <p:spPr/>
        <p:txBody>
          <a:bodyPr/>
          <a:lstStyle/>
          <a:p>
            <a:pPr eaLnBrk="1" hangingPunct="1"/>
            <a:r>
              <a:rPr lang="zh-CN" altLang="en-US" sz="2400">
                <a:latin typeface="楷体_GB2312" pitchFamily="49" charset="-122"/>
                <a:ea typeface="楷体_GB2312" pitchFamily="49" charset="-122"/>
              </a:rPr>
              <a:t>而一个对象适配器则依赖对象组合的技术实现接口的相容和转换，如图所示。</a:t>
            </a:r>
            <a:r>
              <a:rPr lang="zh-CN" altLang="en-US">
                <a:ea typeface="宋体" panose="02010600030101010101" pitchFamily="2" charset="-122"/>
              </a:rPr>
              <a:t> </a:t>
            </a:r>
            <a:endParaRPr lang="zh-CN" altLang="en-US">
              <a:ea typeface="宋体" panose="02010600030101010101" pitchFamily="2" charset="-122"/>
            </a:endParaRPr>
          </a:p>
        </p:txBody>
      </p:sp>
      <p:pic>
        <p:nvPicPr>
          <p:cNvPr id="80900" name="Picture 4" descr="未标题-20"/>
          <p:cNvPicPr>
            <a:picLocks noChangeAspect="1" noChangeArrowheads="1"/>
          </p:cNvPicPr>
          <p:nvPr/>
        </p:nvPicPr>
        <p:blipFill>
          <a:blip r:embed="rId1"/>
          <a:srcRect/>
          <a:stretch>
            <a:fillRect/>
          </a:stretch>
        </p:blipFill>
        <p:spPr bwMode="auto">
          <a:xfrm>
            <a:off x="1547813" y="2781300"/>
            <a:ext cx="6264275" cy="2422525"/>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7" name="Rectangle 2"/>
          <p:cNvSpPr>
            <a:spLocks noGrp="1" noChangeArrowheads="1"/>
          </p:cNvSpPr>
          <p:nvPr>
            <p:ph type="title"/>
          </p:nvPr>
        </p:nvSpPr>
        <p:spPr>
          <a:xfrm>
            <a:off x="457200" y="211138"/>
            <a:ext cx="8229600" cy="1143000"/>
          </a:xfrm>
        </p:spPr>
        <p:txBody>
          <a:bodyPr/>
          <a:lstStyle/>
          <a:p>
            <a:pPr algn="l"/>
            <a:r>
              <a:rPr lang="en-US" altLang="zh-CN" sz="3600" dirty="0">
                <a:solidFill>
                  <a:schemeClr val="bg1"/>
                </a:solidFill>
                <a:ea typeface="宋体" panose="02010600030101010101" pitchFamily="2" charset="-122"/>
              </a:rPr>
              <a:t>4.1. 6  </a:t>
            </a:r>
            <a:r>
              <a:rPr lang="zh-CN" altLang="en-US" sz="3600" dirty="0">
                <a:solidFill>
                  <a:schemeClr val="bg1"/>
                </a:solidFill>
                <a:ea typeface="宋体" panose="02010600030101010101" pitchFamily="2" charset="-122"/>
              </a:rPr>
              <a:t>设计模式</a:t>
            </a:r>
            <a:br>
              <a:rPr lang="en-US" altLang="zh-CN" sz="3600" dirty="0">
                <a:solidFill>
                  <a:schemeClr val="bg1"/>
                </a:solidFill>
                <a:ea typeface="宋体" panose="02010600030101010101" pitchFamily="2" charset="-122"/>
              </a:rPr>
            </a:br>
            <a:r>
              <a:rPr lang="en-US" altLang="zh-CN" sz="3600" dirty="0">
                <a:solidFill>
                  <a:schemeClr val="bg1"/>
                </a:solidFill>
                <a:ea typeface="宋体" panose="02010600030101010101" pitchFamily="2" charset="-122"/>
              </a:rPr>
              <a:t>                    </a:t>
            </a:r>
            <a:r>
              <a:rPr lang="en-US" altLang="zh-CN" sz="3600" dirty="0">
                <a:solidFill>
                  <a:srgbClr val="FFC000"/>
                </a:solidFill>
                <a:ea typeface="宋体" panose="02010600030101010101" pitchFamily="2" charset="-122"/>
              </a:rPr>
              <a:t>-----</a:t>
            </a:r>
            <a:r>
              <a:rPr lang="zh-CN" altLang="en-US" sz="3600" dirty="0">
                <a:solidFill>
                  <a:srgbClr val="FFC000"/>
                </a:solidFill>
                <a:ea typeface="宋体" panose="02010600030101010101" pitchFamily="2" charset="-122"/>
              </a:rPr>
              <a:t>适配器</a:t>
            </a:r>
            <a:endParaRPr lang="zh-CN" altLang="en-US" sz="2800" b="1" dirty="0">
              <a:solidFill>
                <a:srgbClr val="FFC000"/>
              </a:solidFill>
              <a:ea typeface="宋体" panose="02010600030101010101" pitchFamily="2" charset="-122"/>
            </a:endParaRPr>
          </a:p>
        </p:txBody>
      </p:sp>
    </p:spTree>
  </p:cSld>
  <p:clrMapOvr>
    <a:masterClrMapping/>
  </p:clrMapOvr>
  <p:transition>
    <p:fade/>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ChangeArrowheads="1"/>
          </p:cNvSpPr>
          <p:nvPr>
            <p:ph type="body" idx="1"/>
          </p:nvPr>
        </p:nvSpPr>
        <p:spPr/>
        <p:txBody>
          <a:bodyPr/>
          <a:lstStyle/>
          <a:p>
            <a:pPr eaLnBrk="1" hangingPunct="1">
              <a:buFontTx/>
              <a:buNone/>
            </a:pPr>
            <a:r>
              <a:rPr lang="en-US" altLang="zh-CN">
                <a:latin typeface="楷体_GB2312" pitchFamily="49" charset="-122"/>
                <a:ea typeface="楷体_GB2312" pitchFamily="49" charset="-122"/>
              </a:rPr>
              <a:t>(4) </a:t>
            </a:r>
            <a:r>
              <a:rPr lang="zh-CN" altLang="en-US">
                <a:latin typeface="楷体_GB2312" pitchFamily="49" charset="-122"/>
                <a:ea typeface="楷体_GB2312" pitchFamily="49" charset="-122"/>
              </a:rPr>
              <a:t>参与者职责</a:t>
            </a:r>
            <a:endParaRPr lang="zh-CN" altLang="en-US">
              <a:latin typeface="楷体_GB2312" pitchFamily="49" charset="-122"/>
              <a:ea typeface="楷体_GB2312" pitchFamily="49" charset="-122"/>
            </a:endParaRPr>
          </a:p>
          <a:p>
            <a:pPr eaLnBrk="1" hangingPunct="1">
              <a:buFontTx/>
              <a:buNone/>
            </a:pPr>
            <a:r>
              <a:rPr lang="zh-CN" altLang="en-US">
                <a:latin typeface="楷体_GB2312" pitchFamily="49" charset="-122"/>
                <a:ea typeface="楷体_GB2312" pitchFamily="49" charset="-122"/>
              </a:rPr>
              <a:t> </a:t>
            </a:r>
            <a:r>
              <a:rPr lang="en-US" altLang="zh-CN" sz="2800">
                <a:latin typeface="楷体_GB2312" pitchFamily="49" charset="-122"/>
                <a:ea typeface="楷体_GB2312" pitchFamily="49" charset="-122"/>
              </a:rPr>
              <a:t>a) </a:t>
            </a:r>
            <a:r>
              <a:rPr lang="zh-CN" altLang="en-US" sz="2800">
                <a:latin typeface="楷体_GB2312" pitchFamily="49" charset="-122"/>
                <a:ea typeface="楷体_GB2312" pitchFamily="49" charset="-122"/>
              </a:rPr>
              <a:t>目标（</a:t>
            </a:r>
            <a:r>
              <a:rPr lang="en-US" altLang="zh-CN" sz="2800">
                <a:latin typeface="楷体_GB2312" pitchFamily="49" charset="-122"/>
                <a:ea typeface="楷体_GB2312" pitchFamily="49" charset="-122"/>
              </a:rPr>
              <a:t>Target</a:t>
            </a:r>
            <a:r>
              <a:rPr lang="zh-CN" altLang="en-US" sz="2800">
                <a:latin typeface="楷体_GB2312" pitchFamily="49" charset="-122"/>
                <a:ea typeface="楷体_GB2312" pitchFamily="49" charset="-122"/>
              </a:rPr>
              <a:t>）：定义客户使用的与应用领域相关的接口。</a:t>
            </a:r>
            <a:endParaRPr lang="zh-CN" altLang="en-US" sz="2800">
              <a:latin typeface="楷体_GB2312" pitchFamily="49" charset="-122"/>
              <a:ea typeface="楷体_GB2312" pitchFamily="49" charset="-122"/>
            </a:endParaRPr>
          </a:p>
          <a:p>
            <a:pPr eaLnBrk="1" hangingPunct="1">
              <a:buFontTx/>
              <a:buNone/>
            </a:pPr>
            <a:r>
              <a:rPr lang="zh-CN" altLang="en-US" sz="2800">
                <a:latin typeface="楷体_GB2312" pitchFamily="49" charset="-122"/>
                <a:ea typeface="楷体_GB2312" pitchFamily="49" charset="-122"/>
              </a:rPr>
              <a:t> </a:t>
            </a:r>
            <a:r>
              <a:rPr lang="en-US" altLang="zh-CN" sz="2800">
                <a:latin typeface="楷体_GB2312" pitchFamily="49" charset="-122"/>
                <a:ea typeface="楷体_GB2312" pitchFamily="49" charset="-122"/>
              </a:rPr>
              <a:t>b) </a:t>
            </a:r>
            <a:r>
              <a:rPr lang="zh-CN" altLang="en-US" sz="2800">
                <a:latin typeface="楷体_GB2312" pitchFamily="49" charset="-122"/>
                <a:ea typeface="楷体_GB2312" pitchFamily="49" charset="-122"/>
              </a:rPr>
              <a:t>客户（</a:t>
            </a:r>
            <a:r>
              <a:rPr lang="en-US" altLang="zh-CN" sz="2800">
                <a:latin typeface="楷体_GB2312" pitchFamily="49" charset="-122"/>
                <a:ea typeface="楷体_GB2312" pitchFamily="49" charset="-122"/>
              </a:rPr>
              <a:t>Client</a:t>
            </a:r>
            <a:r>
              <a:rPr lang="zh-CN" altLang="en-US" sz="2800">
                <a:latin typeface="楷体_GB2312" pitchFamily="49" charset="-122"/>
                <a:ea typeface="楷体_GB2312" pitchFamily="49" charset="-122"/>
              </a:rPr>
              <a:t>）：与具有</a:t>
            </a:r>
            <a:r>
              <a:rPr lang="en-US" altLang="zh-CN" sz="2800">
                <a:latin typeface="楷体_GB2312" pitchFamily="49" charset="-122"/>
                <a:ea typeface="楷体_GB2312" pitchFamily="49" charset="-122"/>
              </a:rPr>
              <a:t>Target</a:t>
            </a:r>
            <a:r>
              <a:rPr lang="zh-CN" altLang="en-US" sz="2800">
                <a:latin typeface="楷体_GB2312" pitchFamily="49" charset="-122"/>
                <a:ea typeface="楷体_GB2312" pitchFamily="49" charset="-122"/>
              </a:rPr>
              <a:t>接口的对象合作。</a:t>
            </a:r>
            <a:endParaRPr lang="zh-CN" altLang="en-US" sz="2800">
              <a:latin typeface="楷体_GB2312" pitchFamily="49" charset="-122"/>
              <a:ea typeface="楷体_GB2312" pitchFamily="49" charset="-122"/>
            </a:endParaRPr>
          </a:p>
          <a:p>
            <a:pPr eaLnBrk="1" hangingPunct="1">
              <a:buFontTx/>
              <a:buNone/>
            </a:pPr>
            <a:r>
              <a:rPr lang="zh-CN" altLang="en-US" sz="2800">
                <a:latin typeface="楷体_GB2312" pitchFamily="49" charset="-122"/>
                <a:ea typeface="楷体_GB2312" pitchFamily="49" charset="-122"/>
              </a:rPr>
              <a:t> </a:t>
            </a:r>
            <a:r>
              <a:rPr lang="en-US" altLang="zh-CN" sz="2800">
                <a:latin typeface="楷体_GB2312" pitchFamily="49" charset="-122"/>
                <a:ea typeface="楷体_GB2312" pitchFamily="49" charset="-122"/>
              </a:rPr>
              <a:t>c) </a:t>
            </a:r>
            <a:r>
              <a:rPr lang="zh-CN" altLang="en-US" sz="2800">
                <a:latin typeface="楷体_GB2312" pitchFamily="49" charset="-122"/>
                <a:ea typeface="楷体_GB2312" pitchFamily="49" charset="-122"/>
              </a:rPr>
              <a:t>被匹配者（</a:t>
            </a:r>
            <a:r>
              <a:rPr lang="en-US" altLang="zh-CN" sz="2800">
                <a:latin typeface="楷体_GB2312" pitchFamily="49" charset="-122"/>
                <a:ea typeface="楷体_GB2312" pitchFamily="49" charset="-122"/>
              </a:rPr>
              <a:t>Adaptee</a:t>
            </a:r>
            <a:r>
              <a:rPr lang="zh-CN" altLang="en-US" sz="2800">
                <a:latin typeface="楷体_GB2312" pitchFamily="49" charset="-122"/>
                <a:ea typeface="楷体_GB2312" pitchFamily="49" charset="-122"/>
              </a:rPr>
              <a:t>）：需要被转换匹配的一个已存在接口。</a:t>
            </a:r>
            <a:endParaRPr lang="zh-CN" altLang="en-US" sz="2800">
              <a:latin typeface="楷体_GB2312" pitchFamily="49" charset="-122"/>
              <a:ea typeface="楷体_GB2312" pitchFamily="49" charset="-122"/>
            </a:endParaRPr>
          </a:p>
          <a:p>
            <a:pPr eaLnBrk="1" hangingPunct="1">
              <a:buFontTx/>
              <a:buNone/>
            </a:pPr>
            <a:r>
              <a:rPr lang="zh-CN" altLang="en-US" sz="2800">
                <a:latin typeface="楷体_GB2312" pitchFamily="49" charset="-122"/>
                <a:ea typeface="楷体_GB2312" pitchFamily="49" charset="-122"/>
              </a:rPr>
              <a:t> </a:t>
            </a:r>
            <a:r>
              <a:rPr lang="en-US" altLang="zh-CN" sz="2800">
                <a:latin typeface="楷体_GB2312" pitchFamily="49" charset="-122"/>
                <a:ea typeface="楷体_GB2312" pitchFamily="49" charset="-122"/>
              </a:rPr>
              <a:t>d) </a:t>
            </a:r>
            <a:r>
              <a:rPr lang="zh-CN" altLang="en-US" sz="2800">
                <a:latin typeface="楷体_GB2312" pitchFamily="49" charset="-122"/>
                <a:ea typeface="楷体_GB2312" pitchFamily="49" charset="-122"/>
              </a:rPr>
              <a:t>适配器（</a:t>
            </a:r>
            <a:r>
              <a:rPr lang="en-US" altLang="zh-CN" sz="2800">
                <a:latin typeface="楷体_GB2312" pitchFamily="49" charset="-122"/>
                <a:ea typeface="楷体_GB2312" pitchFamily="49" charset="-122"/>
              </a:rPr>
              <a:t>Adapter</a:t>
            </a:r>
            <a:r>
              <a:rPr lang="zh-CN" altLang="en-US" sz="2800">
                <a:latin typeface="楷体_GB2312" pitchFamily="49" charset="-122"/>
                <a:ea typeface="楷体_GB2312" pitchFamily="49" charset="-122"/>
              </a:rPr>
              <a:t>）：将</a:t>
            </a:r>
            <a:r>
              <a:rPr lang="en-US" altLang="zh-CN" sz="2800">
                <a:latin typeface="楷体_GB2312" pitchFamily="49" charset="-122"/>
                <a:ea typeface="楷体_GB2312" pitchFamily="49" charset="-122"/>
              </a:rPr>
              <a:t>Adaptee</a:t>
            </a:r>
            <a:r>
              <a:rPr lang="zh-CN" altLang="en-US" sz="2800">
                <a:latin typeface="楷体_GB2312" pitchFamily="49" charset="-122"/>
                <a:ea typeface="楷体_GB2312" pitchFamily="49" charset="-122"/>
              </a:rPr>
              <a:t>的接口与</a:t>
            </a:r>
            <a:r>
              <a:rPr lang="en-US" altLang="zh-CN" sz="2800">
                <a:latin typeface="楷体_GB2312" pitchFamily="49" charset="-122"/>
                <a:ea typeface="楷体_GB2312" pitchFamily="49" charset="-122"/>
              </a:rPr>
              <a:t>Target</a:t>
            </a:r>
            <a:r>
              <a:rPr lang="zh-CN" altLang="en-US" sz="2800">
                <a:latin typeface="楷体_GB2312" pitchFamily="49" charset="-122"/>
                <a:ea typeface="楷体_GB2312" pitchFamily="49" charset="-122"/>
              </a:rPr>
              <a:t>接口匹配。</a:t>
            </a:r>
            <a:endParaRPr lang="zh-CN" altLang="en-US" sz="2800">
              <a:latin typeface="楷体_GB2312" pitchFamily="49" charset="-122"/>
              <a:ea typeface="楷体_GB2312" pitchFamily="49" charset="-122"/>
            </a:endParaRPr>
          </a:p>
          <a:p>
            <a:pPr eaLnBrk="1" hangingPunct="1">
              <a:buFontTx/>
              <a:buNone/>
            </a:pPr>
            <a:endParaRPr lang="en-US" altLang="zh-CN" sz="2800">
              <a:latin typeface="楷体_GB2312" pitchFamily="49" charset="-122"/>
              <a:ea typeface="楷体_GB2312" pitchFamily="49"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6" name="Rectangle 2"/>
          <p:cNvSpPr>
            <a:spLocks noGrp="1" noChangeArrowheads="1"/>
          </p:cNvSpPr>
          <p:nvPr>
            <p:ph type="title"/>
          </p:nvPr>
        </p:nvSpPr>
        <p:spPr>
          <a:xfrm>
            <a:off x="457200" y="211138"/>
            <a:ext cx="8229600" cy="1143000"/>
          </a:xfrm>
        </p:spPr>
        <p:txBody>
          <a:bodyPr/>
          <a:lstStyle/>
          <a:p>
            <a:pPr algn="l"/>
            <a:r>
              <a:rPr lang="en-US" altLang="zh-CN" sz="3600" dirty="0">
                <a:solidFill>
                  <a:schemeClr val="bg1"/>
                </a:solidFill>
                <a:ea typeface="宋体" panose="02010600030101010101" pitchFamily="2" charset="-122"/>
              </a:rPr>
              <a:t>4.1. 6  </a:t>
            </a:r>
            <a:r>
              <a:rPr lang="zh-CN" altLang="en-US" sz="3600" dirty="0">
                <a:solidFill>
                  <a:schemeClr val="bg1"/>
                </a:solidFill>
                <a:ea typeface="宋体" panose="02010600030101010101" pitchFamily="2" charset="-122"/>
              </a:rPr>
              <a:t>设计模式</a:t>
            </a:r>
            <a:br>
              <a:rPr lang="en-US" altLang="zh-CN" sz="3600" dirty="0">
                <a:solidFill>
                  <a:schemeClr val="bg1"/>
                </a:solidFill>
                <a:ea typeface="宋体" panose="02010600030101010101" pitchFamily="2" charset="-122"/>
              </a:rPr>
            </a:br>
            <a:r>
              <a:rPr lang="en-US" altLang="zh-CN" sz="3600" dirty="0">
                <a:solidFill>
                  <a:schemeClr val="bg1"/>
                </a:solidFill>
                <a:ea typeface="宋体" panose="02010600030101010101" pitchFamily="2" charset="-122"/>
              </a:rPr>
              <a:t>                    </a:t>
            </a:r>
            <a:r>
              <a:rPr lang="en-US" altLang="zh-CN" sz="3600" dirty="0">
                <a:solidFill>
                  <a:srgbClr val="FFC000"/>
                </a:solidFill>
                <a:ea typeface="宋体" panose="02010600030101010101" pitchFamily="2" charset="-122"/>
              </a:rPr>
              <a:t>-----</a:t>
            </a:r>
            <a:r>
              <a:rPr lang="zh-CN" altLang="en-US" sz="3600" dirty="0">
                <a:solidFill>
                  <a:srgbClr val="FFC000"/>
                </a:solidFill>
                <a:ea typeface="宋体" panose="02010600030101010101" pitchFamily="2" charset="-122"/>
              </a:rPr>
              <a:t>适配器</a:t>
            </a:r>
            <a:endParaRPr lang="zh-CN" altLang="en-US" sz="2800" b="1" dirty="0">
              <a:solidFill>
                <a:srgbClr val="FFC000"/>
              </a:solidFill>
              <a:ea typeface="宋体" panose="02010600030101010101" pitchFamily="2" charset="-122"/>
            </a:endParaRPr>
          </a:p>
        </p:txBody>
      </p:sp>
    </p:spTree>
  </p:cSld>
  <p:clrMapOvr>
    <a:masterClrMapping/>
  </p:clrMapOvr>
  <p:transition>
    <p:fade/>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3"/>
          <p:cNvSpPr>
            <a:spLocks noGrp="1" noChangeArrowheads="1"/>
          </p:cNvSpPr>
          <p:nvPr>
            <p:ph type="body" idx="1"/>
          </p:nvPr>
        </p:nvSpPr>
        <p:spPr/>
        <p:txBody>
          <a:bodyPr/>
          <a:lstStyle/>
          <a:p>
            <a:pPr eaLnBrk="1" hangingPunct="1">
              <a:buFontTx/>
              <a:buNone/>
            </a:pPr>
            <a:r>
              <a:rPr lang="en-US" altLang="zh-CN">
                <a:latin typeface="楷体_GB2312" pitchFamily="49" charset="-122"/>
                <a:ea typeface="楷体_GB2312" pitchFamily="49" charset="-122"/>
              </a:rPr>
              <a:t>(5) </a:t>
            </a:r>
            <a:r>
              <a:rPr lang="zh-CN" altLang="en-US">
                <a:latin typeface="楷体_GB2312" pitchFamily="49" charset="-122"/>
                <a:ea typeface="楷体_GB2312" pitchFamily="49" charset="-122"/>
              </a:rPr>
              <a:t>协作：客户调用</a:t>
            </a:r>
            <a:r>
              <a:rPr lang="en-US" altLang="zh-CN">
                <a:latin typeface="楷体_GB2312" pitchFamily="49" charset="-122"/>
                <a:ea typeface="楷体_GB2312" pitchFamily="49" charset="-122"/>
              </a:rPr>
              <a:t>Adapter</a:t>
            </a:r>
            <a:r>
              <a:rPr lang="zh-CN" altLang="en-US">
                <a:latin typeface="楷体_GB2312" pitchFamily="49" charset="-122"/>
                <a:ea typeface="楷体_GB2312" pitchFamily="49" charset="-122"/>
              </a:rPr>
              <a:t>对象的操作，然后</a:t>
            </a:r>
            <a:r>
              <a:rPr lang="en-US" altLang="zh-CN">
                <a:latin typeface="楷体_GB2312" pitchFamily="49" charset="-122"/>
                <a:ea typeface="楷体_GB2312" pitchFamily="49" charset="-122"/>
              </a:rPr>
              <a:t>Adapter</a:t>
            </a:r>
            <a:r>
              <a:rPr lang="zh-CN" altLang="en-US">
                <a:latin typeface="楷体_GB2312" pitchFamily="49" charset="-122"/>
                <a:ea typeface="楷体_GB2312" pitchFamily="49" charset="-122"/>
              </a:rPr>
              <a:t>的操作又调用</a:t>
            </a:r>
            <a:r>
              <a:rPr lang="en-US" altLang="zh-CN">
                <a:latin typeface="楷体_GB2312" pitchFamily="49" charset="-122"/>
                <a:ea typeface="楷体_GB2312" pitchFamily="49" charset="-122"/>
              </a:rPr>
              <a:t>Adaptee</a:t>
            </a:r>
            <a:r>
              <a:rPr lang="zh-CN" altLang="en-US">
                <a:latin typeface="楷体_GB2312" pitchFamily="49" charset="-122"/>
                <a:ea typeface="楷体_GB2312" pitchFamily="49" charset="-122"/>
              </a:rPr>
              <a:t>对象中负责处理相应请求的操作。</a:t>
            </a:r>
            <a:endParaRPr lang="zh-CN" altLang="en-US">
              <a:latin typeface="楷体_GB2312" pitchFamily="49" charset="-122"/>
              <a:ea typeface="楷体_GB2312" pitchFamily="49"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6" name="Rectangle 2"/>
          <p:cNvSpPr>
            <a:spLocks noGrp="1" noChangeArrowheads="1"/>
          </p:cNvSpPr>
          <p:nvPr>
            <p:ph type="title"/>
          </p:nvPr>
        </p:nvSpPr>
        <p:spPr>
          <a:xfrm>
            <a:off x="457200" y="211138"/>
            <a:ext cx="8229600" cy="1143000"/>
          </a:xfrm>
        </p:spPr>
        <p:txBody>
          <a:bodyPr/>
          <a:lstStyle/>
          <a:p>
            <a:pPr algn="l"/>
            <a:r>
              <a:rPr lang="en-US" altLang="zh-CN" sz="3600" dirty="0">
                <a:solidFill>
                  <a:schemeClr val="bg1"/>
                </a:solidFill>
                <a:ea typeface="宋体" panose="02010600030101010101" pitchFamily="2" charset="-122"/>
              </a:rPr>
              <a:t>4.1. 6  </a:t>
            </a:r>
            <a:r>
              <a:rPr lang="zh-CN" altLang="en-US" sz="3600" dirty="0">
                <a:solidFill>
                  <a:schemeClr val="bg1"/>
                </a:solidFill>
                <a:ea typeface="宋体" panose="02010600030101010101" pitchFamily="2" charset="-122"/>
              </a:rPr>
              <a:t>设计模式</a:t>
            </a:r>
            <a:br>
              <a:rPr lang="en-US" altLang="zh-CN" sz="3600" dirty="0">
                <a:solidFill>
                  <a:schemeClr val="bg1"/>
                </a:solidFill>
                <a:ea typeface="宋体" panose="02010600030101010101" pitchFamily="2" charset="-122"/>
              </a:rPr>
            </a:br>
            <a:r>
              <a:rPr lang="en-US" altLang="zh-CN" sz="3600" dirty="0">
                <a:solidFill>
                  <a:schemeClr val="bg1"/>
                </a:solidFill>
                <a:ea typeface="宋体" panose="02010600030101010101" pitchFamily="2" charset="-122"/>
              </a:rPr>
              <a:t>                    </a:t>
            </a:r>
            <a:r>
              <a:rPr lang="en-US" altLang="zh-CN" sz="3600" dirty="0">
                <a:solidFill>
                  <a:srgbClr val="FFC000"/>
                </a:solidFill>
                <a:ea typeface="宋体" panose="02010600030101010101" pitchFamily="2" charset="-122"/>
              </a:rPr>
              <a:t>-----</a:t>
            </a:r>
            <a:r>
              <a:rPr lang="zh-CN" altLang="en-US" sz="3600" dirty="0">
                <a:solidFill>
                  <a:srgbClr val="FFC000"/>
                </a:solidFill>
                <a:ea typeface="宋体" panose="02010600030101010101" pitchFamily="2" charset="-122"/>
              </a:rPr>
              <a:t>适配器</a:t>
            </a:r>
            <a:endParaRPr lang="zh-CN" altLang="en-US" sz="2800" b="1" dirty="0">
              <a:solidFill>
                <a:srgbClr val="FFC000"/>
              </a:solidFill>
              <a:ea typeface="宋体" panose="02010600030101010101" pitchFamily="2" charset="-122"/>
            </a:endParaRPr>
          </a:p>
        </p:txBody>
      </p:sp>
    </p:spTree>
  </p:cSld>
  <p:clrMapOvr>
    <a:masterClrMapping/>
  </p:clrMapOvr>
  <p:transition>
    <p:fade/>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285720" y="1428736"/>
            <a:ext cx="8229600" cy="1143000"/>
          </a:xfrm>
        </p:spPr>
        <p:txBody>
          <a:bodyPr/>
          <a:lstStyle/>
          <a:p>
            <a:r>
              <a:rPr lang="zh-CN" altLang="en-US" sz="2800" dirty="0">
                <a:solidFill>
                  <a:srgbClr val="C00000"/>
                </a:solidFill>
                <a:latin typeface="宋体" panose="02010600030101010101" pitchFamily="2" charset="-122"/>
                <a:ea typeface="宋体" panose="02010600030101010101" pitchFamily="2" charset="-122"/>
              </a:rPr>
              <a:t>行为模式 </a:t>
            </a:r>
            <a:r>
              <a:rPr lang="en-US" altLang="zh-CN" sz="2800" dirty="0">
                <a:solidFill>
                  <a:srgbClr val="C00000"/>
                </a:solidFill>
                <a:latin typeface="宋体" panose="02010600030101010101" pitchFamily="2" charset="-122"/>
                <a:ea typeface="宋体" panose="02010600030101010101" pitchFamily="2" charset="-122"/>
              </a:rPr>
              <a:t>- Chain of Responsibility</a:t>
            </a:r>
            <a:r>
              <a:rPr lang="zh-CN" altLang="en-US" sz="2800" dirty="0">
                <a:solidFill>
                  <a:srgbClr val="C00000"/>
                </a:solidFill>
                <a:latin typeface="宋体" panose="02010600030101010101" pitchFamily="2" charset="-122"/>
                <a:ea typeface="宋体" panose="02010600030101010101" pitchFamily="2" charset="-122"/>
              </a:rPr>
              <a:t>（职责连 ）</a:t>
            </a:r>
            <a:endParaRPr lang="zh-CN" altLang="en-US" sz="2800" dirty="0">
              <a:solidFill>
                <a:srgbClr val="C00000"/>
              </a:solidFill>
              <a:latin typeface="宋体" panose="02010600030101010101" pitchFamily="2" charset="-122"/>
              <a:ea typeface="宋体" panose="02010600030101010101" pitchFamily="2" charset="-122"/>
            </a:endParaRPr>
          </a:p>
        </p:txBody>
      </p:sp>
      <p:sp>
        <p:nvSpPr>
          <p:cNvPr id="6" name="灯片编号占位符 4"/>
          <p:cNvSpPr>
            <a:spLocks noGrp="1"/>
          </p:cNvSpPr>
          <p:nvPr>
            <p:ph type="sldNum" sz="quarter" idx="12"/>
          </p:nvPr>
        </p:nvSpPr>
        <p:spPr/>
        <p:txBody>
          <a:bodyPr/>
          <a:lstStyle/>
          <a:p>
            <a:pPr>
              <a:defRPr/>
            </a:pPr>
            <a:r>
              <a:rPr lang="zh-CN" altLang="en-US"/>
              <a:t>第 </a:t>
            </a:r>
            <a:fld id="{30B6D297-F4CB-44CC-B0B1-A0C766AAA558}" type="slidenum">
              <a:rPr lang="zh-CN" altLang="en-US"/>
            </a:fld>
            <a:r>
              <a:rPr lang="zh-CN" altLang="en-US"/>
              <a:t> 页</a:t>
            </a:r>
            <a:endParaRPr lang="zh-CN" altLang="en-US"/>
          </a:p>
        </p:txBody>
      </p:sp>
      <p:grpSp>
        <p:nvGrpSpPr>
          <p:cNvPr id="7" name="组合 6"/>
          <p:cNvGrpSpPr/>
          <p:nvPr/>
        </p:nvGrpSpPr>
        <p:grpSpPr>
          <a:xfrm>
            <a:off x="1331913" y="2413007"/>
            <a:ext cx="6811987" cy="3730637"/>
            <a:chOff x="1331913" y="1714488"/>
            <a:chExt cx="6811987" cy="3730637"/>
          </a:xfrm>
        </p:grpSpPr>
        <p:sp>
          <p:nvSpPr>
            <p:cNvPr id="538628" name="AutoShape 4"/>
            <p:cNvSpPr>
              <a:spLocks noChangeArrowheads="1"/>
            </p:cNvSpPr>
            <p:nvPr/>
          </p:nvSpPr>
          <p:spPr bwMode="auto">
            <a:xfrm>
              <a:off x="1331913" y="1714488"/>
              <a:ext cx="6811987" cy="3730637"/>
            </a:xfrm>
            <a:prstGeom prst="roundRect">
              <a:avLst>
                <a:gd name="adj" fmla="val 16667"/>
              </a:avLst>
            </a:prstGeom>
            <a:gradFill rotWithShape="1">
              <a:gsLst>
                <a:gs pos="0">
                  <a:srgbClr val="99CCFF">
                    <a:gamma/>
                    <a:tint val="0"/>
                    <a:invGamma/>
                  </a:srgbClr>
                </a:gs>
                <a:gs pos="100000">
                  <a:srgbClr val="99CCFF"/>
                </a:gs>
              </a:gsLst>
              <a:lin ang="2700000" scaled="1"/>
            </a:gradFill>
            <a:ln w="38100">
              <a:solidFill>
                <a:srgbClr val="FFFFFF"/>
              </a:solidFill>
              <a:round/>
            </a:ln>
            <a:effectLst>
              <a:outerShdw dist="107763" dir="2700000" algn="ctr" rotWithShape="0">
                <a:srgbClr val="000000">
                  <a:alpha val="50000"/>
                </a:srgbClr>
              </a:outerShdw>
            </a:effectLst>
          </p:spPr>
          <p:txBody>
            <a:bodyPr wrap="none" anchor="ctr"/>
            <a:lstStyle/>
            <a:p>
              <a:pPr algn="ctr" eaLnBrk="0" hangingPunct="0">
                <a:defRPr/>
              </a:pPr>
              <a:endParaRPr lang="zh-CN" altLang="zh-CN" sz="2400">
                <a:latin typeface="Verdana" panose="020B0604030504040204" pitchFamily="34" charset="0"/>
                <a:ea typeface="宋体" panose="02010600030101010101" pitchFamily="2" charset="-122"/>
              </a:endParaRPr>
            </a:p>
          </p:txBody>
        </p:sp>
        <p:sp>
          <p:nvSpPr>
            <p:cNvPr id="538629" name="Text Box 5"/>
            <p:cNvSpPr txBox="1">
              <a:spLocks noChangeArrowheads="1"/>
            </p:cNvSpPr>
            <p:nvPr/>
          </p:nvSpPr>
          <p:spPr bwMode="auto">
            <a:xfrm>
              <a:off x="1785918" y="1857364"/>
              <a:ext cx="6062685" cy="3416320"/>
            </a:xfrm>
            <a:prstGeom prst="rect">
              <a:avLst/>
            </a:prstGeom>
            <a:noFill/>
            <a:ln w="9525">
              <a:noFill/>
              <a:miter lim="800000"/>
            </a:ln>
            <a:effectLst/>
          </p:spPr>
          <p:txBody>
            <a:bodyPr wrap="square">
              <a:spAutoFit/>
            </a:bodyPr>
            <a:lstStyle/>
            <a:p>
              <a:pPr eaLnBrk="0" hangingPunct="0">
                <a:defRPr/>
              </a:pPr>
              <a:r>
                <a:rPr lang="en-US" altLang="zh-CN" sz="2400" b="1"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rPr>
                <a:t>       </a:t>
              </a:r>
              <a:r>
                <a:rPr lang="zh-CN" altLang="en-US" sz="2400" b="1"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rPr>
                <a:t>在责任链模式中，很多对象由每一个对象对其下家的引用而接起来形成一条链。请求在这个链上传递，直到链上的某一个对象决定处理此请求。客户并不知道链上的哪一个对象最终处理这个请求，系统可以在不影响客户端的情况下动态的重新组织链和分配责任。处理者有两个选择：承担责任或者把责任推给下家。一个请求可以最终不被任何接收端对象所接受。 </a:t>
              </a:r>
              <a:endParaRPr lang="zh-CN" altLang="en-US" sz="2400" b="1"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endParaRPr>
            </a:p>
          </p:txBody>
        </p:sp>
      </p:grpSp>
      <p:sp>
        <p:nvSpPr>
          <p:cNvPr id="8" name="Rectangle 2"/>
          <p:cNvSpPr txBox="1">
            <a:spLocks noChangeArrowheads="1"/>
          </p:cNvSpPr>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0" cap="none" spc="0" normalizeH="0" baseline="0" noProof="0">
                <a:ln>
                  <a:noFill/>
                </a:ln>
                <a:solidFill>
                  <a:schemeClr val="bg1"/>
                </a:solidFill>
                <a:effectLst/>
                <a:uLnTx/>
                <a:uFillTx/>
                <a:latin typeface="+mj-lt"/>
                <a:ea typeface="宋体" panose="02010600030101010101" pitchFamily="2" charset="-122"/>
                <a:cs typeface="+mj-cs"/>
              </a:rPr>
              <a:t>4.1. 6  </a:t>
            </a:r>
            <a:r>
              <a:rPr kumimoji="0" lang="zh-CN" altLang="en-US" sz="3600" b="1" i="0" u="none" strike="noStrike" kern="0" cap="none" spc="0" normalizeH="0" baseline="0" noProof="0">
                <a:ln>
                  <a:noFill/>
                </a:ln>
                <a:solidFill>
                  <a:schemeClr val="bg1"/>
                </a:solidFill>
                <a:effectLst/>
                <a:uLnTx/>
                <a:uFillTx/>
                <a:latin typeface="+mj-lt"/>
                <a:ea typeface="宋体" panose="02010600030101010101" pitchFamily="2" charset="-122"/>
                <a:cs typeface="+mj-cs"/>
              </a:rPr>
              <a:t>设计模式</a:t>
            </a:r>
            <a:br>
              <a:rPr kumimoji="0" lang="en-US" altLang="zh-CN" sz="3600" b="1" i="0" u="none" strike="noStrike" kern="0" cap="none" spc="0" normalizeH="0" baseline="0" noProof="0">
                <a:ln>
                  <a:noFill/>
                </a:ln>
                <a:solidFill>
                  <a:schemeClr val="bg1"/>
                </a:solidFill>
                <a:effectLst/>
                <a:uLnTx/>
                <a:uFillTx/>
                <a:latin typeface="+mj-lt"/>
                <a:ea typeface="宋体" panose="02010600030101010101" pitchFamily="2" charset="-122"/>
                <a:cs typeface="+mj-cs"/>
              </a:rPr>
            </a:br>
            <a:r>
              <a:rPr kumimoji="0" lang="en-US" altLang="zh-CN" sz="3600" b="1" i="0" u="none" strike="noStrike" kern="0" cap="none" spc="0" normalizeH="0" baseline="0" noProof="0">
                <a:ln>
                  <a:noFill/>
                </a:ln>
                <a:solidFill>
                  <a:schemeClr val="bg1"/>
                </a:solidFill>
                <a:effectLst/>
                <a:uLnTx/>
                <a:uFillTx/>
                <a:latin typeface="+mj-lt"/>
                <a:ea typeface="宋体" panose="02010600030101010101" pitchFamily="2" charset="-122"/>
                <a:cs typeface="+mj-cs"/>
              </a:rPr>
              <a:t>                    </a:t>
            </a:r>
            <a:r>
              <a:rPr kumimoji="0" lang="en-US" altLang="zh-CN" sz="3600" b="1" i="0" u="none" strike="noStrike" kern="0" cap="none" spc="0" normalizeH="0" baseline="0" noProof="0">
                <a:ln>
                  <a:noFill/>
                </a:ln>
                <a:solidFill>
                  <a:srgbClr val="FFC000"/>
                </a:solidFill>
                <a:effectLst/>
                <a:uLnTx/>
                <a:uFillTx/>
                <a:latin typeface="+mj-lt"/>
                <a:ea typeface="宋体" panose="02010600030101010101" pitchFamily="2" charset="-122"/>
                <a:cs typeface="+mj-cs"/>
              </a:rPr>
              <a:t>-----</a:t>
            </a:r>
            <a:r>
              <a:rPr kumimoji="0" lang="zh-CN" altLang="en-US" sz="3600" b="1" i="0" u="none" strike="noStrike" kern="0" cap="none" spc="0" normalizeH="0" baseline="0" noProof="0">
                <a:ln>
                  <a:noFill/>
                </a:ln>
                <a:solidFill>
                  <a:srgbClr val="FFC000"/>
                </a:solidFill>
                <a:effectLst/>
                <a:uLnTx/>
                <a:uFillTx/>
                <a:latin typeface="+mj-lt"/>
                <a:ea typeface="宋体" panose="02010600030101010101" pitchFamily="2" charset="-122"/>
                <a:cs typeface="+mj-cs"/>
              </a:rPr>
              <a:t>责任链</a:t>
            </a:r>
            <a:endParaRPr kumimoji="0" lang="zh-CN" altLang="en-US" sz="2800" b="1" i="0" u="none" strike="noStrike" kern="0" cap="none" spc="0" normalizeH="0" baseline="0" noProof="0" dirty="0">
              <a:ln>
                <a:noFill/>
              </a:ln>
              <a:solidFill>
                <a:srgbClr val="FFC000"/>
              </a:solidFill>
              <a:effectLst/>
              <a:uLnTx/>
              <a:uFillTx/>
              <a:latin typeface="+mj-lt"/>
              <a:ea typeface="宋体" panose="02010600030101010101" pitchFamily="2" charset="-122"/>
              <a:cs typeface="+mj-cs"/>
            </a:endParaRPr>
          </a:p>
        </p:txBody>
      </p:sp>
    </p:spTree>
  </p:cSld>
  <p:clrMapOvr>
    <a:masterClrMapping/>
  </p:clrMapOvr>
  <p:transition>
    <p:fade/>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type="body" idx="1"/>
          </p:nvPr>
        </p:nvSpPr>
        <p:spPr/>
        <p:txBody>
          <a:bodyPr/>
          <a:lstStyle/>
          <a:p>
            <a:pPr eaLnBrk="1" hangingPunct="1">
              <a:buFontTx/>
              <a:buNone/>
            </a:pPr>
            <a:r>
              <a:rPr lang="en-US" altLang="zh-CN" sz="2400">
                <a:latin typeface="楷体_GB2312" pitchFamily="49" charset="-122"/>
                <a:ea typeface="楷体_GB2312" pitchFamily="49" charset="-122"/>
              </a:rPr>
              <a:t>(1) </a:t>
            </a:r>
            <a:r>
              <a:rPr lang="zh-CN" altLang="en-US" sz="2400">
                <a:latin typeface="楷体_GB2312" pitchFamily="49" charset="-122"/>
                <a:ea typeface="楷体_GB2312" pitchFamily="49" charset="-122"/>
              </a:rPr>
              <a:t>目的：通过一条隐式的对象消息链传递处理请求。该请求沿着这条链传递，直到有一个对象处理它为止。其核心是避免将请求的发送者直接耦合到它的接受者。</a:t>
            </a:r>
            <a:endParaRPr lang="zh-CN" altLang="en-US" sz="2400">
              <a:latin typeface="楷体_GB2312" pitchFamily="49" charset="-122"/>
              <a:ea typeface="楷体_GB2312" pitchFamily="49" charset="-122"/>
            </a:endParaRPr>
          </a:p>
          <a:p>
            <a:pPr eaLnBrk="1" hangingPunct="1">
              <a:buFontTx/>
              <a:buNone/>
            </a:pPr>
            <a:r>
              <a:rPr lang="en-US" altLang="zh-CN" sz="2400">
                <a:latin typeface="楷体_GB2312" pitchFamily="49" charset="-122"/>
                <a:ea typeface="楷体_GB2312" pitchFamily="49" charset="-122"/>
              </a:rPr>
              <a:t>(2) </a:t>
            </a:r>
            <a:r>
              <a:rPr lang="zh-CN" altLang="en-US" sz="2400">
                <a:latin typeface="楷体_GB2312" pitchFamily="49" charset="-122"/>
                <a:ea typeface="楷体_GB2312" pitchFamily="49" charset="-122"/>
              </a:rPr>
              <a:t>思路：以</a:t>
            </a:r>
            <a:r>
              <a:rPr lang="en-US" altLang="zh-CN" sz="2400">
                <a:latin typeface="楷体_GB2312" pitchFamily="49" charset="-122"/>
                <a:ea typeface="楷体_GB2312" pitchFamily="49" charset="-122"/>
              </a:rPr>
              <a:t>GUI</a:t>
            </a:r>
            <a:r>
              <a:rPr lang="zh-CN" altLang="en-US" sz="2400">
                <a:latin typeface="楷体_GB2312" pitchFamily="49" charset="-122"/>
                <a:ea typeface="楷体_GB2312" pitchFamily="49" charset="-122"/>
              </a:rPr>
              <a:t>系统的联机帮助系统为例。用户可以在软件中任一位置按下</a:t>
            </a:r>
            <a:r>
              <a:rPr lang="en-US" altLang="zh-CN" sz="2400">
                <a:latin typeface="楷体_GB2312" pitchFamily="49" charset="-122"/>
                <a:ea typeface="楷体_GB2312" pitchFamily="49" charset="-122"/>
              </a:rPr>
              <a:t>help</a:t>
            </a:r>
            <a:r>
              <a:rPr lang="zh-CN" altLang="en-US" sz="2400">
                <a:latin typeface="楷体_GB2312" pitchFamily="49" charset="-122"/>
                <a:ea typeface="楷体_GB2312" pitchFamily="49" charset="-122"/>
              </a:rPr>
              <a:t>键，软件就可以根据该信息和当前上下文环境弹出适当的说明。</a:t>
            </a:r>
            <a:endParaRPr lang="zh-CN" altLang="en-US" sz="2400">
              <a:latin typeface="楷体_GB2312" pitchFamily="49" charset="-122"/>
              <a:ea typeface="楷体_GB2312" pitchFamily="49" charset="-122"/>
            </a:endParaRPr>
          </a:p>
          <a:p>
            <a:pPr eaLnBrk="1" hangingPunct="1">
              <a:buFontTx/>
              <a:buNone/>
            </a:pPr>
            <a:r>
              <a:rPr lang="zh-CN" altLang="en-US" sz="2400">
                <a:latin typeface="楷体_GB2312" pitchFamily="49" charset="-122"/>
                <a:ea typeface="楷体_GB2312" pitchFamily="49" charset="-122"/>
              </a:rPr>
              <a:t>  如果用户在</a:t>
            </a:r>
            <a:r>
              <a:rPr lang="en-US" altLang="zh-CN" sz="2400">
                <a:latin typeface="楷体_GB2312" pitchFamily="49" charset="-122"/>
                <a:ea typeface="楷体_GB2312" pitchFamily="49" charset="-122"/>
              </a:rPr>
              <a:t>PrintDialog</a:t>
            </a:r>
            <a:r>
              <a:rPr lang="zh-CN" altLang="en-US" sz="2400">
                <a:latin typeface="楷体_GB2312" pitchFamily="49" charset="-122"/>
                <a:ea typeface="楷体_GB2312" pitchFamily="49" charset="-122"/>
              </a:rPr>
              <a:t>对话框里</a:t>
            </a:r>
            <a:r>
              <a:rPr lang="zh-CN" altLang="en-US" sz="2400">
                <a:ea typeface="楷体_GB2312" pitchFamily="49" charset="-122"/>
              </a:rPr>
              <a:t>“</a:t>
            </a:r>
            <a:r>
              <a:rPr lang="zh-CN" altLang="en-US" sz="2400">
                <a:latin typeface="楷体_GB2312" pitchFamily="49" charset="-122"/>
                <a:ea typeface="楷体_GB2312" pitchFamily="49" charset="-122"/>
              </a:rPr>
              <a:t>打印</a:t>
            </a:r>
            <a:r>
              <a:rPr lang="zh-CN" altLang="en-US" sz="2400">
                <a:ea typeface="楷体_GB2312" pitchFamily="49" charset="-122"/>
              </a:rPr>
              <a:t>”</a:t>
            </a:r>
            <a:r>
              <a:rPr lang="zh-CN" altLang="en-US" sz="2400">
                <a:latin typeface="楷体_GB2312" pitchFamily="49" charset="-122"/>
                <a:ea typeface="楷体_GB2312" pitchFamily="49" charset="-122"/>
              </a:rPr>
              <a:t>按钮上按了帮助键，帮助信息的顺序图如图所示。</a:t>
            </a:r>
            <a:endParaRPr lang="zh-CN" altLang="en-US" sz="2400">
              <a:latin typeface="楷体_GB2312" pitchFamily="49" charset="-122"/>
              <a:ea typeface="楷体_GB2312" pitchFamily="49" charset="-122"/>
            </a:endParaRPr>
          </a:p>
        </p:txBody>
      </p:sp>
      <p:pic>
        <p:nvPicPr>
          <p:cNvPr id="83972" name="Picture 4" descr="未标题-39"/>
          <p:cNvPicPr>
            <a:picLocks noChangeAspect="1" noChangeArrowheads="1"/>
          </p:cNvPicPr>
          <p:nvPr/>
        </p:nvPicPr>
        <p:blipFill>
          <a:blip r:embed="rId1"/>
          <a:srcRect/>
          <a:stretch>
            <a:fillRect/>
          </a:stretch>
        </p:blipFill>
        <p:spPr bwMode="auto">
          <a:xfrm>
            <a:off x="2051050" y="4797425"/>
            <a:ext cx="4248150" cy="1270000"/>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7" name="Rectangle 2"/>
          <p:cNvSpPr>
            <a:spLocks noGrp="1" noChangeArrowheads="1"/>
          </p:cNvSpPr>
          <p:nvPr>
            <p:ph type="title"/>
          </p:nvPr>
        </p:nvSpPr>
        <p:spPr>
          <a:xfrm>
            <a:off x="457200" y="211138"/>
            <a:ext cx="8229600" cy="1143000"/>
          </a:xfrm>
        </p:spPr>
        <p:txBody>
          <a:bodyPr/>
          <a:lstStyle/>
          <a:p>
            <a:pPr algn="l"/>
            <a:r>
              <a:rPr lang="en-US" altLang="zh-CN" sz="3600" dirty="0">
                <a:solidFill>
                  <a:schemeClr val="bg1"/>
                </a:solidFill>
                <a:ea typeface="宋体" panose="02010600030101010101" pitchFamily="2" charset="-122"/>
              </a:rPr>
              <a:t>4.1. 6  </a:t>
            </a:r>
            <a:r>
              <a:rPr lang="zh-CN" altLang="en-US" sz="3600" dirty="0">
                <a:solidFill>
                  <a:schemeClr val="bg1"/>
                </a:solidFill>
                <a:ea typeface="宋体" panose="02010600030101010101" pitchFamily="2" charset="-122"/>
              </a:rPr>
              <a:t>设计模式</a:t>
            </a:r>
            <a:br>
              <a:rPr lang="en-US" altLang="zh-CN" sz="3600" dirty="0">
                <a:solidFill>
                  <a:schemeClr val="bg1"/>
                </a:solidFill>
                <a:ea typeface="宋体" panose="02010600030101010101" pitchFamily="2" charset="-122"/>
              </a:rPr>
            </a:br>
            <a:r>
              <a:rPr lang="en-US" altLang="zh-CN" sz="3600" dirty="0">
                <a:solidFill>
                  <a:schemeClr val="bg1"/>
                </a:solidFill>
                <a:ea typeface="宋体" panose="02010600030101010101" pitchFamily="2" charset="-122"/>
              </a:rPr>
              <a:t>                    </a:t>
            </a:r>
            <a:r>
              <a:rPr lang="en-US" altLang="zh-CN" sz="3600" dirty="0">
                <a:solidFill>
                  <a:srgbClr val="FFC000"/>
                </a:solidFill>
                <a:ea typeface="宋体" panose="02010600030101010101" pitchFamily="2" charset="-122"/>
              </a:rPr>
              <a:t>-----</a:t>
            </a:r>
            <a:r>
              <a:rPr lang="zh-CN" altLang="en-US" sz="3600" dirty="0">
                <a:solidFill>
                  <a:srgbClr val="FFC000"/>
                </a:solidFill>
                <a:ea typeface="宋体" panose="02010600030101010101" pitchFamily="2" charset="-122"/>
              </a:rPr>
              <a:t>责任链</a:t>
            </a:r>
            <a:endParaRPr lang="zh-CN" altLang="en-US" sz="2800" b="1" dirty="0">
              <a:solidFill>
                <a:srgbClr val="FFC000"/>
              </a:solidFill>
              <a:ea typeface="宋体" panose="02010600030101010101" pitchFamily="2" charset="-122"/>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6"/>
          <p:cNvSpPr>
            <a:spLocks noChangeArrowheads="1"/>
          </p:cNvSpPr>
          <p:nvPr/>
        </p:nvSpPr>
        <p:spPr bwMode="auto">
          <a:xfrm>
            <a:off x="428596" y="1500174"/>
            <a:ext cx="8143932" cy="4681537"/>
          </a:xfrm>
          <a:prstGeom prst="rect">
            <a:avLst/>
          </a:prstGeom>
          <a:noFill/>
          <a:ln w="9525">
            <a:noFill/>
            <a:miter lim="800000"/>
          </a:ln>
        </p:spPr>
        <p:txBody>
          <a:bodyPr/>
          <a:lstStyle/>
          <a:p>
            <a:pPr marL="342900" indent="-342900">
              <a:spcBef>
                <a:spcPct val="20000"/>
              </a:spcBef>
            </a:pPr>
            <a:r>
              <a:rPr lang="zh-CN" altLang="en-US" sz="2800" b="1" dirty="0">
                <a:solidFill>
                  <a:srgbClr val="C00000"/>
                </a:solidFill>
                <a:ea typeface="楷体_GB2312" pitchFamily="49" charset="-122"/>
              </a:rPr>
              <a:t>体系结构风格与体系结构模式的区别</a:t>
            </a:r>
            <a:endParaRPr lang="en-US" altLang="zh-CN" sz="2800" b="1" dirty="0">
              <a:solidFill>
                <a:srgbClr val="C00000"/>
              </a:solidFill>
              <a:ea typeface="楷体_GB2312" pitchFamily="49" charset="-122"/>
            </a:endParaRPr>
          </a:p>
          <a:p>
            <a:pPr marL="628650" indent="-450850">
              <a:lnSpc>
                <a:spcPts val="3500"/>
              </a:lnSpc>
              <a:spcBef>
                <a:spcPct val="20000"/>
              </a:spcBef>
              <a:buFont typeface="+mj-ea"/>
              <a:buAutoNum type="circleNumDbPlain"/>
            </a:pPr>
            <a:r>
              <a:rPr lang="zh-CN" altLang="en-US" sz="2400" dirty="0">
                <a:ea typeface="楷体_GB2312" pitchFamily="49" charset="-122"/>
              </a:rPr>
              <a:t>体系结构模式涉及的</a:t>
            </a:r>
            <a:r>
              <a:rPr lang="zh-CN" altLang="en-US" sz="2400" b="1" dirty="0">
                <a:solidFill>
                  <a:srgbClr val="3366FF"/>
                </a:solidFill>
                <a:ea typeface="楷体_GB2312" pitchFamily="49" charset="-122"/>
              </a:rPr>
              <a:t>范围要小一些</a:t>
            </a:r>
            <a:r>
              <a:rPr lang="zh-CN" altLang="en-US" sz="2400" dirty="0">
                <a:ea typeface="楷体_GB2312" pitchFamily="49" charset="-122"/>
              </a:rPr>
              <a:t>，他更多集中在体系结构的某一局部而不是体系结构的整体；</a:t>
            </a:r>
            <a:endParaRPr lang="en-US" altLang="zh-CN" sz="2400" dirty="0">
              <a:ea typeface="楷体_GB2312" pitchFamily="49" charset="-122"/>
            </a:endParaRPr>
          </a:p>
          <a:p>
            <a:pPr marL="628650" indent="-450850">
              <a:lnSpc>
                <a:spcPts val="3500"/>
              </a:lnSpc>
              <a:spcBef>
                <a:spcPct val="20000"/>
              </a:spcBef>
              <a:buFont typeface="+mj-ea"/>
              <a:buAutoNum type="circleNumDbPlain"/>
            </a:pPr>
            <a:r>
              <a:rPr lang="zh-CN" altLang="en-US" sz="2400" dirty="0">
                <a:ea typeface="楷体_GB2312" pitchFamily="49" charset="-122"/>
              </a:rPr>
              <a:t>模式在体系结构上施加规则，描述了软件是如何在基础设施层次上</a:t>
            </a:r>
            <a:r>
              <a:rPr lang="zh-CN" altLang="en-US" sz="2400" b="1" dirty="0">
                <a:solidFill>
                  <a:srgbClr val="3366FF"/>
                </a:solidFill>
                <a:ea typeface="楷体_GB2312" pitchFamily="49" charset="-122"/>
              </a:rPr>
              <a:t>处理某些功能性方面的问题</a:t>
            </a:r>
            <a:r>
              <a:rPr lang="zh-CN" altLang="en-US" sz="2400" dirty="0">
                <a:ea typeface="楷体_GB2312" pitchFamily="49" charset="-122"/>
              </a:rPr>
              <a:t>；</a:t>
            </a:r>
            <a:endParaRPr lang="en-US" altLang="zh-CN" sz="2400" dirty="0">
              <a:ea typeface="楷体_GB2312" pitchFamily="49" charset="-122"/>
            </a:endParaRPr>
          </a:p>
          <a:p>
            <a:pPr marL="628650" indent="-450850">
              <a:lnSpc>
                <a:spcPts val="3500"/>
              </a:lnSpc>
              <a:spcBef>
                <a:spcPct val="20000"/>
              </a:spcBef>
              <a:buFont typeface="+mj-ea"/>
              <a:buAutoNum type="circleNumDbPlain"/>
            </a:pPr>
            <a:r>
              <a:rPr lang="zh-CN" altLang="en-US" sz="2400" dirty="0">
                <a:ea typeface="楷体_GB2312" pitchFamily="49" charset="-122"/>
              </a:rPr>
              <a:t>体系结构模式倾向于在系统结构的环境中</a:t>
            </a:r>
            <a:r>
              <a:rPr lang="zh-CN" altLang="en-US" sz="2400" b="1" dirty="0">
                <a:solidFill>
                  <a:srgbClr val="3366FF"/>
                </a:solidFill>
                <a:ea typeface="楷体_GB2312" pitchFamily="49" charset="-122"/>
              </a:rPr>
              <a:t>处理特定的行为问题</a:t>
            </a:r>
            <a:endParaRPr lang="en-US" altLang="zh-CN" sz="2400" b="1" dirty="0">
              <a:solidFill>
                <a:srgbClr val="3366FF"/>
              </a:solidFill>
              <a:ea typeface="楷体_GB2312" pitchFamily="49" charset="-122"/>
            </a:endParaRPr>
          </a:p>
          <a:p>
            <a:pPr marL="628650" indent="-450850">
              <a:lnSpc>
                <a:spcPts val="3500"/>
              </a:lnSpc>
              <a:spcBef>
                <a:spcPct val="20000"/>
              </a:spcBef>
              <a:buFont typeface="+mj-ea"/>
              <a:buAutoNum type="circleNumDbPlain"/>
            </a:pPr>
            <a:r>
              <a:rPr lang="zh-CN" altLang="en-US" sz="2400" dirty="0">
                <a:ea typeface="楷体_GB2312" pitchFamily="49" charset="-122"/>
              </a:rPr>
              <a:t>模式可以与体系结构风格结合起来，用于加你整个系统结构的外形</a:t>
            </a:r>
            <a:endParaRPr lang="en-US" altLang="zh-CN" sz="2400" dirty="0">
              <a:ea typeface="楷体_GB2312" pitchFamily="49" charset="-122"/>
            </a:endParaRPr>
          </a:p>
          <a:p>
            <a:pPr marL="342900" indent="-342900">
              <a:spcBef>
                <a:spcPct val="20000"/>
              </a:spcBef>
            </a:pPr>
            <a:endParaRPr lang="zh-CN" altLang="en-US" sz="2800" b="1" dirty="0">
              <a:solidFill>
                <a:srgbClr val="3333CC"/>
              </a:solidFill>
              <a:ea typeface="楷体_GB2312" pitchFamily="49" charset="-122"/>
            </a:endParaRPr>
          </a:p>
          <a:p>
            <a:pPr marL="342900" indent="-342900">
              <a:spcBef>
                <a:spcPct val="20000"/>
              </a:spcBef>
            </a:pPr>
            <a:r>
              <a:rPr lang="zh-CN" altLang="en-US" sz="2400" b="1" dirty="0">
                <a:ea typeface="楷体_GB2312" pitchFamily="49" charset="-122"/>
              </a:rPr>
              <a:t>    </a:t>
            </a:r>
            <a:endParaRPr lang="zh-CN" altLang="en-US" sz="2400" b="1" dirty="0">
              <a:ea typeface="楷体_GB2312" pitchFamily="49" charset="-122"/>
            </a:endParaRPr>
          </a:p>
        </p:txBody>
      </p:sp>
      <p:sp>
        <p:nvSpPr>
          <p:cNvPr id="4" name="Rectangle 2"/>
          <p:cNvSpPr txBox="1">
            <a:spLocks noChangeArrowheads="1"/>
          </p:cNvSpPr>
          <p:nvPr/>
        </p:nvSpPr>
        <p:spPr>
          <a:xfrm>
            <a:off x="457200" y="211138"/>
            <a:ext cx="8229600" cy="1143000"/>
          </a:xfrm>
          <a:prstGeom prst="rect">
            <a:avLst/>
          </a:prstGeom>
        </p:spPr>
        <p:txBody>
          <a:bodyPr/>
          <a:lstStyle/>
          <a:p>
            <a:pPr marL="0" marR="0" lvl="0" indent="0" algn="ctr" defTabSz="914400" rtl="0" eaLnBrk="1" fontAlgn="base" latinLnBrk="0" hangingPunct="1">
              <a:lnSpc>
                <a:spcPts val="4000"/>
              </a:lnSpc>
              <a:spcBef>
                <a:spcPct val="0"/>
              </a:spcBef>
              <a:spcAft>
                <a:spcPct val="0"/>
              </a:spcAft>
              <a:buClrTx/>
              <a:buSzTx/>
              <a:buFontTx/>
              <a:buNone/>
              <a:defRPr/>
            </a:pPr>
            <a:r>
              <a:rPr kumimoji="0" lang="en-US" altLang="en-US" sz="4400" b="1" i="0" u="none" strike="noStrike" kern="0" cap="none" spc="0" normalizeH="0" baseline="0" noProof="0" dirty="0">
                <a:ln>
                  <a:noFill/>
                </a:ln>
                <a:solidFill>
                  <a:schemeClr val="tx2"/>
                </a:solidFill>
                <a:effectLst/>
                <a:uLnTx/>
                <a:uFillTx/>
                <a:latin typeface="+mj-lt"/>
                <a:ea typeface="+mj-ea"/>
                <a:cs typeface="+mj-cs"/>
              </a:rPr>
              <a:t>4.1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软件体系结构与设计模式</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4.1.1   </a:t>
            </a:r>
            <a:r>
              <a:rPr kumimoji="0" lang="zh-CN" altLang="en-US"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软件体系结构的基本概念</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noChangeArrowheads="1"/>
          </p:cNvSpPr>
          <p:nvPr>
            <p:ph type="body" idx="1"/>
          </p:nvPr>
        </p:nvSpPr>
        <p:spPr/>
        <p:txBody>
          <a:bodyPr/>
          <a:lstStyle/>
          <a:p>
            <a:pPr eaLnBrk="1" hangingPunct="1"/>
            <a:r>
              <a:rPr lang="zh-CN" altLang="en-US" sz="2400">
                <a:latin typeface="楷体_GB2312" pitchFamily="49" charset="-122"/>
                <a:ea typeface="楷体_GB2312" pitchFamily="49" charset="-122"/>
              </a:rPr>
              <a:t>联机帮助系统定义了一个抽象类</a:t>
            </a:r>
            <a:r>
              <a:rPr lang="en-US" altLang="zh-CN" sz="2400">
                <a:latin typeface="楷体_GB2312" pitchFamily="49" charset="-122"/>
                <a:ea typeface="楷体_GB2312" pitchFamily="49" charset="-122"/>
              </a:rPr>
              <a:t>HelpHandler</a:t>
            </a:r>
            <a:r>
              <a:rPr lang="zh-CN" altLang="en-US" sz="2400">
                <a:latin typeface="楷体_GB2312" pitchFamily="49" charset="-122"/>
                <a:ea typeface="楷体_GB2312" pitchFamily="49" charset="-122"/>
              </a:rPr>
              <a:t>和抽象操作</a:t>
            </a:r>
            <a:r>
              <a:rPr lang="en-US" altLang="zh-CN" sz="2400">
                <a:latin typeface="楷体_GB2312" pitchFamily="49" charset="-122"/>
                <a:ea typeface="楷体_GB2312" pitchFamily="49" charset="-122"/>
              </a:rPr>
              <a:t>HandleHelp()</a:t>
            </a:r>
            <a:r>
              <a:rPr lang="zh-CN" altLang="en-US" sz="2400">
                <a:latin typeface="楷体_GB2312" pitchFamily="49" charset="-122"/>
                <a:ea typeface="楷体_GB2312" pitchFamily="49" charset="-122"/>
              </a:rPr>
              <a:t>，所有想处理信息的类可以继承该类。</a:t>
            </a:r>
            <a:r>
              <a:rPr lang="en-US" altLang="zh-CN" sz="2400">
                <a:latin typeface="楷体_GB2312" pitchFamily="49" charset="-122"/>
                <a:ea typeface="楷体_GB2312" pitchFamily="49" charset="-122"/>
              </a:rPr>
              <a:t>HelpHandler</a:t>
            </a:r>
            <a:r>
              <a:rPr lang="zh-CN" altLang="en-US" sz="2400">
                <a:latin typeface="楷体_GB2312" pitchFamily="49" charset="-122"/>
                <a:ea typeface="楷体_GB2312" pitchFamily="49" charset="-122"/>
              </a:rPr>
              <a:t>的</a:t>
            </a:r>
            <a:r>
              <a:rPr lang="en-US" altLang="zh-CN" sz="2400">
                <a:latin typeface="楷体_GB2312" pitchFamily="49" charset="-122"/>
                <a:ea typeface="楷体_GB2312" pitchFamily="49" charset="-122"/>
              </a:rPr>
              <a:t>HandleHelp() </a:t>
            </a:r>
            <a:r>
              <a:rPr lang="zh-CN" altLang="en-US" sz="2400">
                <a:latin typeface="楷体_GB2312" pitchFamily="49" charset="-122"/>
                <a:ea typeface="楷体_GB2312" pitchFamily="49" charset="-122"/>
              </a:rPr>
              <a:t>操作的内定做法是把信息传递给后继者去处理，由各个子类分别来实现具体的打印功能。如图所示。</a:t>
            </a:r>
            <a:endParaRPr lang="zh-CN" altLang="en-US" sz="2400">
              <a:latin typeface="楷体_GB2312" pitchFamily="49" charset="-122"/>
              <a:ea typeface="楷体_GB2312" pitchFamily="49" charset="-122"/>
            </a:endParaRPr>
          </a:p>
        </p:txBody>
      </p:sp>
      <p:pic>
        <p:nvPicPr>
          <p:cNvPr id="84996" name="Picture 4" descr="未标题-40"/>
          <p:cNvPicPr>
            <a:picLocks noChangeAspect="1" noChangeArrowheads="1"/>
          </p:cNvPicPr>
          <p:nvPr/>
        </p:nvPicPr>
        <p:blipFill>
          <a:blip r:embed="rId1"/>
          <a:srcRect/>
          <a:stretch>
            <a:fillRect/>
          </a:stretch>
        </p:blipFill>
        <p:spPr bwMode="auto">
          <a:xfrm>
            <a:off x="1835150" y="3429000"/>
            <a:ext cx="5473700" cy="2765425"/>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7" name="Rectangle 2"/>
          <p:cNvSpPr>
            <a:spLocks noGrp="1" noChangeArrowheads="1"/>
          </p:cNvSpPr>
          <p:nvPr>
            <p:ph type="title"/>
          </p:nvPr>
        </p:nvSpPr>
        <p:spPr>
          <a:xfrm>
            <a:off x="457200" y="211138"/>
            <a:ext cx="8229600" cy="1143000"/>
          </a:xfrm>
        </p:spPr>
        <p:txBody>
          <a:bodyPr/>
          <a:lstStyle/>
          <a:p>
            <a:pPr algn="l"/>
            <a:r>
              <a:rPr lang="en-US" altLang="zh-CN" sz="3600" dirty="0">
                <a:solidFill>
                  <a:schemeClr val="bg1"/>
                </a:solidFill>
                <a:ea typeface="宋体" panose="02010600030101010101" pitchFamily="2" charset="-122"/>
              </a:rPr>
              <a:t>4.1. 6  </a:t>
            </a:r>
            <a:r>
              <a:rPr lang="zh-CN" altLang="en-US" sz="3600" dirty="0">
                <a:solidFill>
                  <a:schemeClr val="bg1"/>
                </a:solidFill>
                <a:ea typeface="宋体" panose="02010600030101010101" pitchFamily="2" charset="-122"/>
              </a:rPr>
              <a:t>设计模式</a:t>
            </a:r>
            <a:br>
              <a:rPr lang="en-US" altLang="zh-CN" sz="3600" dirty="0">
                <a:solidFill>
                  <a:schemeClr val="bg1"/>
                </a:solidFill>
                <a:ea typeface="宋体" panose="02010600030101010101" pitchFamily="2" charset="-122"/>
              </a:rPr>
            </a:br>
            <a:r>
              <a:rPr lang="en-US" altLang="zh-CN" sz="3600" dirty="0">
                <a:solidFill>
                  <a:schemeClr val="bg1"/>
                </a:solidFill>
                <a:ea typeface="宋体" panose="02010600030101010101" pitchFamily="2" charset="-122"/>
              </a:rPr>
              <a:t>                    </a:t>
            </a:r>
            <a:r>
              <a:rPr lang="en-US" altLang="zh-CN" sz="3600" dirty="0">
                <a:solidFill>
                  <a:srgbClr val="FFC000"/>
                </a:solidFill>
                <a:ea typeface="宋体" panose="02010600030101010101" pitchFamily="2" charset="-122"/>
              </a:rPr>
              <a:t>-----</a:t>
            </a:r>
            <a:r>
              <a:rPr lang="zh-CN" altLang="en-US" sz="3600" dirty="0">
                <a:solidFill>
                  <a:srgbClr val="FFC000"/>
                </a:solidFill>
                <a:ea typeface="宋体" panose="02010600030101010101" pitchFamily="2" charset="-122"/>
              </a:rPr>
              <a:t>责任链</a:t>
            </a:r>
            <a:endParaRPr lang="zh-CN" altLang="en-US" sz="2800" b="1" dirty="0">
              <a:solidFill>
                <a:srgbClr val="FFC000"/>
              </a:solidFill>
              <a:ea typeface="宋体" panose="02010600030101010101" pitchFamily="2" charset="-122"/>
            </a:endParaRPr>
          </a:p>
        </p:txBody>
      </p:sp>
    </p:spTree>
  </p:cSld>
  <p:clrMapOvr>
    <a:masterClrMapping/>
  </p:clrMapOvr>
  <p:transition>
    <p:fade/>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p:cNvSpPr>
            <a:spLocks noGrp="1" noChangeArrowheads="1"/>
          </p:cNvSpPr>
          <p:nvPr>
            <p:ph type="body" idx="1"/>
          </p:nvPr>
        </p:nvSpPr>
        <p:spPr/>
        <p:txBody>
          <a:bodyPr/>
          <a:lstStyle/>
          <a:p>
            <a:pPr eaLnBrk="1" hangingPunct="1">
              <a:buFontTx/>
              <a:buNone/>
            </a:pPr>
            <a:r>
              <a:rPr lang="en-US" altLang="zh-CN" sz="2400">
                <a:latin typeface="楷体_GB2312" pitchFamily="49" charset="-122"/>
                <a:ea typeface="楷体_GB2312" pitchFamily="49" charset="-122"/>
              </a:rPr>
              <a:t>(3) </a:t>
            </a:r>
            <a:r>
              <a:rPr lang="zh-CN" altLang="en-US" sz="2400">
                <a:latin typeface="楷体_GB2312" pitchFamily="49" charset="-122"/>
                <a:ea typeface="楷体_GB2312" pitchFamily="49" charset="-122"/>
              </a:rPr>
              <a:t>结构：责任链模式的结构如图所示 。</a:t>
            </a:r>
            <a:endParaRPr lang="zh-CN" altLang="en-US" sz="2400">
              <a:latin typeface="楷体_GB2312" pitchFamily="49" charset="-122"/>
              <a:ea typeface="楷体_GB2312" pitchFamily="49" charset="-122"/>
            </a:endParaRPr>
          </a:p>
        </p:txBody>
      </p:sp>
      <p:pic>
        <p:nvPicPr>
          <p:cNvPr id="86020" name="Picture 4" descr="未标题-41"/>
          <p:cNvPicPr>
            <a:picLocks noChangeAspect="1" noChangeArrowheads="1"/>
          </p:cNvPicPr>
          <p:nvPr/>
        </p:nvPicPr>
        <p:blipFill>
          <a:blip r:embed="rId1"/>
          <a:srcRect/>
          <a:stretch>
            <a:fillRect/>
          </a:stretch>
        </p:blipFill>
        <p:spPr bwMode="auto">
          <a:xfrm>
            <a:off x="1908175" y="2565400"/>
            <a:ext cx="5040313" cy="2109788"/>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7" name="Rectangle 2"/>
          <p:cNvSpPr>
            <a:spLocks noGrp="1" noChangeArrowheads="1"/>
          </p:cNvSpPr>
          <p:nvPr>
            <p:ph type="title"/>
          </p:nvPr>
        </p:nvSpPr>
        <p:spPr>
          <a:xfrm>
            <a:off x="457200" y="211138"/>
            <a:ext cx="8229600" cy="1143000"/>
          </a:xfrm>
        </p:spPr>
        <p:txBody>
          <a:bodyPr/>
          <a:lstStyle/>
          <a:p>
            <a:pPr algn="l"/>
            <a:r>
              <a:rPr lang="en-US" altLang="zh-CN" sz="3600" dirty="0">
                <a:solidFill>
                  <a:schemeClr val="bg1"/>
                </a:solidFill>
                <a:ea typeface="宋体" panose="02010600030101010101" pitchFamily="2" charset="-122"/>
              </a:rPr>
              <a:t>4.1. 6  </a:t>
            </a:r>
            <a:r>
              <a:rPr lang="zh-CN" altLang="en-US" sz="3600" dirty="0">
                <a:solidFill>
                  <a:schemeClr val="bg1"/>
                </a:solidFill>
                <a:ea typeface="宋体" panose="02010600030101010101" pitchFamily="2" charset="-122"/>
              </a:rPr>
              <a:t>设计模式</a:t>
            </a:r>
            <a:br>
              <a:rPr lang="en-US" altLang="zh-CN" sz="3600" dirty="0">
                <a:solidFill>
                  <a:schemeClr val="bg1"/>
                </a:solidFill>
                <a:ea typeface="宋体" panose="02010600030101010101" pitchFamily="2" charset="-122"/>
              </a:rPr>
            </a:br>
            <a:r>
              <a:rPr lang="en-US" altLang="zh-CN" sz="3600" dirty="0">
                <a:solidFill>
                  <a:schemeClr val="bg1"/>
                </a:solidFill>
                <a:ea typeface="宋体" panose="02010600030101010101" pitchFamily="2" charset="-122"/>
              </a:rPr>
              <a:t>                    </a:t>
            </a:r>
            <a:r>
              <a:rPr lang="en-US" altLang="zh-CN" sz="3600" dirty="0">
                <a:solidFill>
                  <a:srgbClr val="FFC000"/>
                </a:solidFill>
                <a:ea typeface="宋体" panose="02010600030101010101" pitchFamily="2" charset="-122"/>
              </a:rPr>
              <a:t>-----</a:t>
            </a:r>
            <a:r>
              <a:rPr lang="zh-CN" altLang="en-US" sz="3600" dirty="0">
                <a:solidFill>
                  <a:srgbClr val="FFC000"/>
                </a:solidFill>
                <a:ea typeface="宋体" panose="02010600030101010101" pitchFamily="2" charset="-122"/>
              </a:rPr>
              <a:t>责任链</a:t>
            </a:r>
            <a:endParaRPr lang="zh-CN" altLang="en-US" sz="2800" b="1" dirty="0">
              <a:solidFill>
                <a:srgbClr val="FFC000"/>
              </a:solidFill>
              <a:ea typeface="宋体" panose="02010600030101010101" pitchFamily="2" charset="-122"/>
            </a:endParaRPr>
          </a:p>
        </p:txBody>
      </p:sp>
    </p:spTree>
  </p:cSld>
  <p:clrMapOvr>
    <a:masterClrMapping/>
  </p:clrMapOvr>
  <p:transition>
    <p:fade/>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Grp="1" noChangeArrowheads="1"/>
          </p:cNvSpPr>
          <p:nvPr>
            <p:ph type="body" idx="1"/>
          </p:nvPr>
        </p:nvSpPr>
        <p:spPr/>
        <p:txBody>
          <a:bodyPr/>
          <a:lstStyle/>
          <a:p>
            <a:pPr eaLnBrk="1" hangingPunct="1"/>
            <a:r>
              <a:rPr lang="zh-CN" altLang="en-US" sz="2800">
                <a:ea typeface="宋体" panose="02010600030101010101" pitchFamily="2" charset="-122"/>
              </a:rPr>
              <a:t>典型的对象间的结构如图所示。 </a:t>
            </a:r>
            <a:endParaRPr lang="zh-CN" altLang="en-US" sz="2800">
              <a:ea typeface="宋体" panose="02010600030101010101" pitchFamily="2" charset="-122"/>
            </a:endParaRPr>
          </a:p>
        </p:txBody>
      </p:sp>
      <p:pic>
        <p:nvPicPr>
          <p:cNvPr id="87044" name="Picture 4" descr="未标题-42"/>
          <p:cNvPicPr>
            <a:picLocks noChangeAspect="1" noChangeArrowheads="1"/>
          </p:cNvPicPr>
          <p:nvPr/>
        </p:nvPicPr>
        <p:blipFill>
          <a:blip r:embed="rId1"/>
          <a:srcRect/>
          <a:stretch>
            <a:fillRect/>
          </a:stretch>
        </p:blipFill>
        <p:spPr bwMode="auto">
          <a:xfrm>
            <a:off x="1403350" y="2781300"/>
            <a:ext cx="6481763" cy="1289050"/>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7" name="Rectangle 2"/>
          <p:cNvSpPr>
            <a:spLocks noGrp="1" noChangeArrowheads="1"/>
          </p:cNvSpPr>
          <p:nvPr>
            <p:ph type="title"/>
          </p:nvPr>
        </p:nvSpPr>
        <p:spPr>
          <a:xfrm>
            <a:off x="457200" y="211138"/>
            <a:ext cx="8229600" cy="1143000"/>
          </a:xfrm>
        </p:spPr>
        <p:txBody>
          <a:bodyPr/>
          <a:lstStyle/>
          <a:p>
            <a:pPr algn="l"/>
            <a:r>
              <a:rPr lang="en-US" altLang="zh-CN" sz="3600" dirty="0">
                <a:solidFill>
                  <a:schemeClr val="bg1"/>
                </a:solidFill>
                <a:ea typeface="宋体" panose="02010600030101010101" pitchFamily="2" charset="-122"/>
              </a:rPr>
              <a:t>4.1. 6  </a:t>
            </a:r>
            <a:r>
              <a:rPr lang="zh-CN" altLang="en-US" sz="3600" dirty="0">
                <a:solidFill>
                  <a:schemeClr val="bg1"/>
                </a:solidFill>
                <a:ea typeface="宋体" panose="02010600030101010101" pitchFamily="2" charset="-122"/>
              </a:rPr>
              <a:t>设计模式</a:t>
            </a:r>
            <a:br>
              <a:rPr lang="en-US" altLang="zh-CN" sz="3600" dirty="0">
                <a:solidFill>
                  <a:schemeClr val="bg1"/>
                </a:solidFill>
                <a:ea typeface="宋体" panose="02010600030101010101" pitchFamily="2" charset="-122"/>
              </a:rPr>
            </a:br>
            <a:r>
              <a:rPr lang="en-US" altLang="zh-CN" sz="3600" dirty="0">
                <a:solidFill>
                  <a:schemeClr val="bg1"/>
                </a:solidFill>
                <a:ea typeface="宋体" panose="02010600030101010101" pitchFamily="2" charset="-122"/>
              </a:rPr>
              <a:t>                    </a:t>
            </a:r>
            <a:r>
              <a:rPr lang="en-US" altLang="zh-CN" sz="3600" dirty="0">
                <a:solidFill>
                  <a:srgbClr val="FFC000"/>
                </a:solidFill>
                <a:ea typeface="宋体" panose="02010600030101010101" pitchFamily="2" charset="-122"/>
              </a:rPr>
              <a:t>-----</a:t>
            </a:r>
            <a:r>
              <a:rPr lang="zh-CN" altLang="en-US" sz="3600" dirty="0">
                <a:solidFill>
                  <a:srgbClr val="FFC000"/>
                </a:solidFill>
                <a:ea typeface="宋体" panose="02010600030101010101" pitchFamily="2" charset="-122"/>
              </a:rPr>
              <a:t>责任链</a:t>
            </a:r>
            <a:endParaRPr lang="zh-CN" altLang="en-US" sz="2800" b="1" dirty="0">
              <a:solidFill>
                <a:srgbClr val="FFC000"/>
              </a:solidFill>
              <a:ea typeface="宋体" panose="02010600030101010101" pitchFamily="2" charset="-122"/>
            </a:endParaRPr>
          </a:p>
        </p:txBody>
      </p:sp>
    </p:spTree>
  </p:cSld>
  <p:clrMapOvr>
    <a:masterClrMapping/>
  </p:clrMapOvr>
  <p:transition>
    <p:fade/>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Grp="1" noChangeArrowheads="1"/>
          </p:cNvSpPr>
          <p:nvPr>
            <p:ph type="body" idx="1"/>
          </p:nvPr>
        </p:nvSpPr>
        <p:spPr/>
        <p:txBody>
          <a:bodyPr/>
          <a:lstStyle/>
          <a:p>
            <a:pPr eaLnBrk="1" hangingPunct="1">
              <a:buFontTx/>
              <a:buNone/>
            </a:pPr>
            <a:r>
              <a:rPr lang="en-US" altLang="zh-CN" sz="2800">
                <a:ea typeface="宋体" panose="02010600030101010101" pitchFamily="2" charset="-122"/>
              </a:rPr>
              <a:t>(4) </a:t>
            </a:r>
            <a:r>
              <a:rPr lang="zh-CN" altLang="en-US" sz="2800">
                <a:ea typeface="宋体" panose="02010600030101010101" pitchFamily="2" charset="-122"/>
              </a:rPr>
              <a:t>参与者职责</a:t>
            </a:r>
            <a:endParaRPr lang="zh-CN" altLang="en-US" sz="2800">
              <a:ea typeface="宋体" panose="02010600030101010101" pitchFamily="2" charset="-122"/>
            </a:endParaRPr>
          </a:p>
          <a:p>
            <a:pPr eaLnBrk="1" hangingPunct="1">
              <a:buFontTx/>
              <a:buNone/>
            </a:pPr>
            <a:r>
              <a:rPr lang="zh-CN" altLang="en-US" sz="2400">
                <a:latin typeface="楷体_GB2312" pitchFamily="49" charset="-122"/>
                <a:ea typeface="楷体_GB2312" pitchFamily="49" charset="-122"/>
              </a:rPr>
              <a:t> </a:t>
            </a:r>
            <a:r>
              <a:rPr lang="en-US" altLang="zh-CN" sz="2400">
                <a:latin typeface="楷体_GB2312" pitchFamily="49" charset="-122"/>
                <a:ea typeface="楷体_GB2312" pitchFamily="49" charset="-122"/>
              </a:rPr>
              <a:t>a) </a:t>
            </a:r>
            <a:r>
              <a:rPr lang="zh-CN" altLang="en-US" sz="2400">
                <a:latin typeface="楷体_GB2312" pitchFamily="49" charset="-122"/>
                <a:ea typeface="楷体_GB2312" pitchFamily="49" charset="-122"/>
              </a:rPr>
              <a:t>处理者（</a:t>
            </a:r>
            <a:r>
              <a:rPr lang="en-US" altLang="zh-CN" sz="2400">
                <a:latin typeface="楷体_GB2312" pitchFamily="49" charset="-122"/>
                <a:ea typeface="楷体_GB2312" pitchFamily="49" charset="-122"/>
              </a:rPr>
              <a:t>Handler</a:t>
            </a:r>
            <a:r>
              <a:rPr lang="zh-CN" altLang="en-US" sz="2400">
                <a:latin typeface="楷体_GB2312" pitchFamily="49" charset="-122"/>
                <a:ea typeface="楷体_GB2312" pitchFamily="49" charset="-122"/>
              </a:rPr>
              <a:t>）：定义处理请求的接口；实现对后继者的链接（可选）。</a:t>
            </a:r>
            <a:endParaRPr lang="zh-CN" altLang="en-US" sz="2400">
              <a:latin typeface="楷体_GB2312" pitchFamily="49" charset="-122"/>
              <a:ea typeface="楷体_GB2312" pitchFamily="49" charset="-122"/>
            </a:endParaRPr>
          </a:p>
          <a:p>
            <a:pPr eaLnBrk="1" hangingPunct="1">
              <a:buFontTx/>
              <a:buNone/>
            </a:pPr>
            <a:r>
              <a:rPr lang="zh-CN" altLang="en-US" sz="2400">
                <a:latin typeface="楷体_GB2312" pitchFamily="49" charset="-122"/>
                <a:ea typeface="楷体_GB2312" pitchFamily="49" charset="-122"/>
              </a:rPr>
              <a:t> </a:t>
            </a:r>
            <a:r>
              <a:rPr lang="en-US" altLang="zh-CN" sz="2400">
                <a:latin typeface="楷体_GB2312" pitchFamily="49" charset="-122"/>
                <a:ea typeface="楷体_GB2312" pitchFamily="49" charset="-122"/>
              </a:rPr>
              <a:t>b) </a:t>
            </a:r>
            <a:r>
              <a:rPr lang="zh-CN" altLang="en-US" sz="2400">
                <a:latin typeface="楷体_GB2312" pitchFamily="49" charset="-122"/>
                <a:ea typeface="楷体_GB2312" pitchFamily="49" charset="-122"/>
              </a:rPr>
              <a:t>具体处理者（</a:t>
            </a:r>
            <a:r>
              <a:rPr lang="en-US" altLang="zh-CN" sz="2400">
                <a:latin typeface="楷体_GB2312" pitchFamily="49" charset="-122"/>
                <a:ea typeface="楷体_GB2312" pitchFamily="49" charset="-122"/>
              </a:rPr>
              <a:t>ConcreteHandler</a:t>
            </a:r>
            <a:r>
              <a:rPr lang="zh-CN" altLang="en-US" sz="2400">
                <a:latin typeface="楷体_GB2312" pitchFamily="49" charset="-122"/>
                <a:ea typeface="楷体_GB2312" pitchFamily="49" charset="-122"/>
              </a:rPr>
              <a:t>）：处理它所负责的请求；可访问它的后继；如果它能够处理请求，就处理该请求，否则将请求传送给后继者。</a:t>
            </a:r>
            <a:endParaRPr lang="zh-CN" altLang="en-US" sz="2400">
              <a:latin typeface="楷体_GB2312" pitchFamily="49" charset="-122"/>
              <a:ea typeface="楷体_GB2312" pitchFamily="49" charset="-122"/>
            </a:endParaRPr>
          </a:p>
          <a:p>
            <a:pPr eaLnBrk="1" hangingPunct="1">
              <a:buFontTx/>
              <a:buNone/>
            </a:pPr>
            <a:r>
              <a:rPr lang="zh-CN" altLang="en-US" sz="2400">
                <a:latin typeface="楷体_GB2312" pitchFamily="49" charset="-122"/>
                <a:ea typeface="楷体_GB2312" pitchFamily="49" charset="-122"/>
              </a:rPr>
              <a:t> </a:t>
            </a:r>
            <a:r>
              <a:rPr lang="en-US" altLang="zh-CN" sz="2400">
                <a:latin typeface="楷体_GB2312" pitchFamily="49" charset="-122"/>
                <a:ea typeface="楷体_GB2312" pitchFamily="49" charset="-122"/>
              </a:rPr>
              <a:t>c) </a:t>
            </a:r>
            <a:r>
              <a:rPr lang="zh-CN" altLang="en-US" sz="2400">
                <a:latin typeface="楷体_GB2312" pitchFamily="49" charset="-122"/>
                <a:ea typeface="楷体_GB2312" pitchFamily="49" charset="-122"/>
              </a:rPr>
              <a:t>客户（</a:t>
            </a:r>
            <a:r>
              <a:rPr lang="en-US" altLang="zh-CN" sz="2400">
                <a:latin typeface="楷体_GB2312" pitchFamily="49" charset="-122"/>
                <a:ea typeface="楷体_GB2312" pitchFamily="49" charset="-122"/>
              </a:rPr>
              <a:t>Client</a:t>
            </a:r>
            <a:r>
              <a:rPr lang="zh-CN" altLang="en-US" sz="2400">
                <a:latin typeface="楷体_GB2312" pitchFamily="49" charset="-122"/>
                <a:ea typeface="楷体_GB2312" pitchFamily="49" charset="-122"/>
              </a:rPr>
              <a:t>）：将处理请求提交给职责链中的</a:t>
            </a:r>
            <a:r>
              <a:rPr lang="en-US" altLang="zh-CN" sz="2400">
                <a:latin typeface="楷体_GB2312" pitchFamily="49" charset="-122"/>
                <a:ea typeface="楷体_GB2312" pitchFamily="49" charset="-122"/>
              </a:rPr>
              <a:t>ConcreteHandler</a:t>
            </a:r>
            <a:r>
              <a:rPr lang="zh-CN" altLang="en-US" sz="2400">
                <a:latin typeface="楷体_GB2312" pitchFamily="49" charset="-122"/>
                <a:ea typeface="楷体_GB2312" pitchFamily="49" charset="-122"/>
              </a:rPr>
              <a:t>对象。</a:t>
            </a:r>
            <a:endParaRPr lang="zh-CN" altLang="en-US" sz="2400">
              <a:latin typeface="楷体_GB2312" pitchFamily="49" charset="-122"/>
              <a:ea typeface="楷体_GB2312" pitchFamily="49" charset="-122"/>
            </a:endParaRPr>
          </a:p>
          <a:p>
            <a:pPr eaLnBrk="1" hangingPunct="1">
              <a:buFontTx/>
              <a:buNone/>
            </a:pPr>
            <a:r>
              <a:rPr lang="en-US" altLang="zh-CN" sz="2800">
                <a:ea typeface="宋体" panose="02010600030101010101" pitchFamily="2" charset="-122"/>
              </a:rPr>
              <a:t>(5) </a:t>
            </a:r>
            <a:r>
              <a:rPr lang="zh-CN" altLang="en-US" sz="2800">
                <a:ea typeface="宋体" panose="02010600030101010101" pitchFamily="2" charset="-122"/>
              </a:rPr>
              <a:t>协作：当</a:t>
            </a:r>
            <a:r>
              <a:rPr lang="en-US" altLang="zh-CN" sz="2800">
                <a:ea typeface="宋体" panose="02010600030101010101" pitchFamily="2" charset="-122"/>
              </a:rPr>
              <a:t>Client</a:t>
            </a:r>
            <a:r>
              <a:rPr lang="zh-CN" altLang="en-US" sz="2800">
                <a:ea typeface="宋体" panose="02010600030101010101" pitchFamily="2" charset="-122"/>
              </a:rPr>
              <a:t>发出请求之后，请求会在责任链中传递，直到有一个</a:t>
            </a:r>
            <a:r>
              <a:rPr lang="en-US" altLang="zh-CN" sz="2800">
                <a:ea typeface="宋体" panose="02010600030101010101" pitchFamily="2" charset="-122"/>
              </a:rPr>
              <a:t>ConcreteHandler</a:t>
            </a:r>
            <a:r>
              <a:rPr lang="zh-CN" altLang="en-US" sz="2800">
                <a:ea typeface="宋体" panose="02010600030101010101" pitchFamily="2" charset="-122"/>
              </a:rPr>
              <a:t>对象能处理为止。</a:t>
            </a:r>
            <a:endParaRPr lang="zh-CN" altLang="en-US" sz="2800">
              <a:ea typeface="宋体" panose="02010600030101010101" pitchFamily="2"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6" name="Rectangle 2"/>
          <p:cNvSpPr>
            <a:spLocks noGrp="1" noChangeArrowheads="1"/>
          </p:cNvSpPr>
          <p:nvPr>
            <p:ph type="title"/>
          </p:nvPr>
        </p:nvSpPr>
        <p:spPr>
          <a:xfrm>
            <a:off x="457200" y="211138"/>
            <a:ext cx="8229600" cy="1143000"/>
          </a:xfrm>
        </p:spPr>
        <p:txBody>
          <a:bodyPr/>
          <a:lstStyle/>
          <a:p>
            <a:pPr algn="l"/>
            <a:r>
              <a:rPr lang="en-US" altLang="zh-CN" sz="3600" dirty="0">
                <a:solidFill>
                  <a:schemeClr val="bg1"/>
                </a:solidFill>
                <a:ea typeface="宋体" panose="02010600030101010101" pitchFamily="2" charset="-122"/>
              </a:rPr>
              <a:t>4.1. 6  </a:t>
            </a:r>
            <a:r>
              <a:rPr lang="zh-CN" altLang="en-US" sz="3600" dirty="0">
                <a:solidFill>
                  <a:schemeClr val="bg1"/>
                </a:solidFill>
                <a:ea typeface="宋体" panose="02010600030101010101" pitchFamily="2" charset="-122"/>
              </a:rPr>
              <a:t>设计模式</a:t>
            </a:r>
            <a:br>
              <a:rPr lang="en-US" altLang="zh-CN" sz="3600" dirty="0">
                <a:solidFill>
                  <a:schemeClr val="bg1"/>
                </a:solidFill>
                <a:ea typeface="宋体" panose="02010600030101010101" pitchFamily="2" charset="-122"/>
              </a:rPr>
            </a:br>
            <a:r>
              <a:rPr lang="en-US" altLang="zh-CN" sz="3600" dirty="0">
                <a:solidFill>
                  <a:schemeClr val="bg1"/>
                </a:solidFill>
                <a:ea typeface="宋体" panose="02010600030101010101" pitchFamily="2" charset="-122"/>
              </a:rPr>
              <a:t>                    </a:t>
            </a:r>
            <a:r>
              <a:rPr lang="en-US" altLang="zh-CN" sz="3600" dirty="0">
                <a:solidFill>
                  <a:srgbClr val="FFC000"/>
                </a:solidFill>
                <a:ea typeface="宋体" panose="02010600030101010101" pitchFamily="2" charset="-122"/>
              </a:rPr>
              <a:t>-----</a:t>
            </a:r>
            <a:r>
              <a:rPr lang="zh-CN" altLang="en-US" sz="3600" dirty="0">
                <a:solidFill>
                  <a:srgbClr val="FFC000"/>
                </a:solidFill>
                <a:ea typeface="宋体" panose="02010600030101010101" pitchFamily="2" charset="-122"/>
              </a:rPr>
              <a:t>责任链</a:t>
            </a:r>
            <a:endParaRPr lang="zh-CN" altLang="en-US" sz="2800" b="1" dirty="0">
              <a:solidFill>
                <a:srgbClr val="FFC000"/>
              </a:solidFill>
              <a:ea typeface="宋体" panose="02010600030101010101" pitchFamily="2" charset="-122"/>
            </a:endParaRPr>
          </a:p>
        </p:txBody>
      </p:sp>
    </p:spTree>
  </p:cSld>
  <p:clrMapOvr>
    <a:masterClrMapping/>
  </p:clrMapOvr>
  <p:transition>
    <p:fade/>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2"/>
          </p:nvPr>
        </p:nvSpPr>
        <p:spPr/>
        <p:txBody>
          <a:bodyPr/>
          <a:lstStyle/>
          <a:p>
            <a:pPr>
              <a:defRPr/>
            </a:pPr>
            <a:r>
              <a:rPr lang="zh-CN" altLang="en-US"/>
              <a:t>第 </a:t>
            </a:r>
            <a:fld id="{A849B032-34AA-4107-A066-DDE1C6355F80}" type="slidenum">
              <a:rPr lang="zh-CN" altLang="en-US"/>
            </a:fld>
            <a:r>
              <a:rPr lang="zh-CN" altLang="en-US"/>
              <a:t> 页</a:t>
            </a:r>
            <a:endParaRPr lang="zh-CN" altLang="en-US"/>
          </a:p>
        </p:txBody>
      </p:sp>
      <p:grpSp>
        <p:nvGrpSpPr>
          <p:cNvPr id="7" name="组合 6"/>
          <p:cNvGrpSpPr/>
          <p:nvPr/>
        </p:nvGrpSpPr>
        <p:grpSpPr>
          <a:xfrm>
            <a:off x="1071538" y="2266958"/>
            <a:ext cx="7072363" cy="4019562"/>
            <a:chOff x="1357289" y="1785926"/>
            <a:chExt cx="7072363" cy="4019562"/>
          </a:xfrm>
        </p:grpSpPr>
        <p:sp>
          <p:nvSpPr>
            <p:cNvPr id="549892" name="AutoShape 4"/>
            <p:cNvSpPr>
              <a:spLocks noChangeArrowheads="1"/>
            </p:cNvSpPr>
            <p:nvPr/>
          </p:nvSpPr>
          <p:spPr bwMode="auto">
            <a:xfrm>
              <a:off x="1357289" y="1785926"/>
              <a:ext cx="7072363" cy="4019562"/>
            </a:xfrm>
            <a:prstGeom prst="roundRect">
              <a:avLst>
                <a:gd name="adj" fmla="val 16667"/>
              </a:avLst>
            </a:prstGeom>
            <a:gradFill rotWithShape="1">
              <a:gsLst>
                <a:gs pos="0">
                  <a:srgbClr val="99CCFF">
                    <a:gamma/>
                    <a:tint val="0"/>
                    <a:invGamma/>
                  </a:srgbClr>
                </a:gs>
                <a:gs pos="100000">
                  <a:srgbClr val="99CCFF"/>
                </a:gs>
              </a:gsLst>
              <a:lin ang="2700000" scaled="1"/>
            </a:gradFill>
            <a:ln w="38100">
              <a:solidFill>
                <a:srgbClr val="FFFFFF"/>
              </a:solidFill>
              <a:round/>
            </a:ln>
            <a:effectLst>
              <a:outerShdw dist="107763" dir="2700000" algn="ctr" rotWithShape="0">
                <a:srgbClr val="000000">
                  <a:alpha val="50000"/>
                </a:srgbClr>
              </a:outerShdw>
            </a:effectLst>
          </p:spPr>
          <p:txBody>
            <a:bodyPr wrap="none" anchor="ctr"/>
            <a:lstStyle/>
            <a:p>
              <a:pPr algn="ctr" eaLnBrk="0" hangingPunct="0">
                <a:defRPr/>
              </a:pPr>
              <a:endParaRPr lang="zh-CN" altLang="zh-CN" sz="2400">
                <a:latin typeface="Verdana" panose="020B0604030504040204" pitchFamily="34" charset="0"/>
                <a:ea typeface="宋体" panose="02010600030101010101" pitchFamily="2" charset="-122"/>
              </a:endParaRPr>
            </a:p>
          </p:txBody>
        </p:sp>
        <p:sp>
          <p:nvSpPr>
            <p:cNvPr id="549893" name="Text Box 5"/>
            <p:cNvSpPr txBox="1">
              <a:spLocks noChangeArrowheads="1"/>
            </p:cNvSpPr>
            <p:nvPr/>
          </p:nvSpPr>
          <p:spPr bwMode="auto">
            <a:xfrm>
              <a:off x="1643042" y="1928802"/>
              <a:ext cx="6419875" cy="3785652"/>
            </a:xfrm>
            <a:prstGeom prst="rect">
              <a:avLst/>
            </a:prstGeom>
            <a:noFill/>
            <a:ln w="9525">
              <a:noFill/>
              <a:miter lim="800000"/>
            </a:ln>
            <a:effectLst/>
          </p:spPr>
          <p:txBody>
            <a:bodyPr wrap="square">
              <a:spAutoFit/>
            </a:bodyPr>
            <a:lstStyle/>
            <a:p>
              <a:pPr eaLnBrk="0" hangingPunct="0">
                <a:defRPr/>
              </a:pPr>
              <a:r>
                <a:rPr lang="en-US" altLang="zh-CN" sz="2400" b="1"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rPr>
                <a:t>      </a:t>
              </a:r>
              <a:r>
                <a:rPr lang="zh-CN" altLang="en-US" sz="2400" b="1"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rPr>
                <a:t>调停者模式包装了一系列对象相互作用的方式，使得这些对象不必相互明显作用。从而使他们可以松散偶合。当某些对象之间的作用发生改变时，不会立即影响其他的一些对象之间的作用。保证这些作用可以彼此独立的变化。调停者模式将多对多的相互作用转化为一对多的相互作用。</a:t>
              </a:r>
              <a:endParaRPr lang="zh-CN" altLang="en-US" sz="2400" b="1"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endParaRPr>
            </a:p>
            <a:p>
              <a:pPr eaLnBrk="0" hangingPunct="0">
                <a:defRPr/>
              </a:pPr>
              <a:r>
                <a:rPr lang="zh-CN" altLang="en-US" sz="2400" b="1"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rPr>
                <a:t>      调停者模式将对象的行为和协作抽象化，把对象在小尺度的行为上与其他对象的相互作用分开处理。 </a:t>
              </a:r>
              <a:endParaRPr lang="zh-CN" altLang="en-US" sz="2400" b="1"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endParaRPr>
            </a:p>
          </p:txBody>
        </p:sp>
      </p:grpSp>
      <p:sp>
        <p:nvSpPr>
          <p:cNvPr id="8" name="Rectangle 2"/>
          <p:cNvSpPr txBox="1">
            <a:spLocks noChangeArrowheads="1"/>
          </p:cNvSpPr>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0" cap="none" spc="0" normalizeH="0" baseline="0" noProof="0">
                <a:ln>
                  <a:noFill/>
                </a:ln>
                <a:solidFill>
                  <a:schemeClr val="bg1"/>
                </a:solidFill>
                <a:effectLst/>
                <a:uLnTx/>
                <a:uFillTx/>
                <a:latin typeface="+mj-lt"/>
                <a:ea typeface="宋体" panose="02010600030101010101" pitchFamily="2" charset="-122"/>
                <a:cs typeface="+mj-cs"/>
              </a:rPr>
              <a:t>4.1. 6  </a:t>
            </a:r>
            <a:r>
              <a:rPr kumimoji="0" lang="zh-CN" altLang="en-US" sz="3600" b="1" i="0" u="none" strike="noStrike" kern="0" cap="none" spc="0" normalizeH="0" baseline="0" noProof="0">
                <a:ln>
                  <a:noFill/>
                </a:ln>
                <a:solidFill>
                  <a:schemeClr val="bg1"/>
                </a:solidFill>
                <a:effectLst/>
                <a:uLnTx/>
                <a:uFillTx/>
                <a:latin typeface="+mj-lt"/>
                <a:ea typeface="宋体" panose="02010600030101010101" pitchFamily="2" charset="-122"/>
                <a:cs typeface="+mj-cs"/>
              </a:rPr>
              <a:t>设计模式</a:t>
            </a:r>
            <a:br>
              <a:rPr kumimoji="0" lang="en-US" altLang="zh-CN" sz="3600" b="1" i="0" u="none" strike="noStrike" kern="0" cap="none" spc="0" normalizeH="0" baseline="0" noProof="0">
                <a:ln>
                  <a:noFill/>
                </a:ln>
                <a:solidFill>
                  <a:schemeClr val="bg1"/>
                </a:solidFill>
                <a:effectLst/>
                <a:uLnTx/>
                <a:uFillTx/>
                <a:latin typeface="+mj-lt"/>
                <a:ea typeface="宋体" panose="02010600030101010101" pitchFamily="2" charset="-122"/>
                <a:cs typeface="+mj-cs"/>
              </a:rPr>
            </a:br>
            <a:r>
              <a:rPr kumimoji="0" lang="en-US" altLang="zh-CN" sz="3600" b="1" i="0" u="none" strike="noStrike" kern="0" cap="none" spc="0" normalizeH="0" baseline="0" noProof="0">
                <a:ln>
                  <a:noFill/>
                </a:ln>
                <a:solidFill>
                  <a:schemeClr val="bg1"/>
                </a:solidFill>
                <a:effectLst/>
                <a:uLnTx/>
                <a:uFillTx/>
                <a:latin typeface="+mj-lt"/>
                <a:ea typeface="宋体" panose="02010600030101010101" pitchFamily="2" charset="-122"/>
                <a:cs typeface="+mj-cs"/>
              </a:rPr>
              <a:t>                    </a:t>
            </a:r>
            <a:r>
              <a:rPr kumimoji="0" lang="en-US" altLang="zh-CN" sz="3600" b="1" i="0" u="none" strike="noStrike" kern="0" cap="none" spc="0" normalizeH="0" baseline="0" noProof="0">
                <a:ln>
                  <a:noFill/>
                </a:ln>
                <a:solidFill>
                  <a:srgbClr val="FFC000"/>
                </a:solidFill>
                <a:effectLst/>
                <a:uLnTx/>
                <a:uFillTx/>
                <a:latin typeface="+mj-lt"/>
                <a:ea typeface="宋体" panose="02010600030101010101" pitchFamily="2" charset="-122"/>
                <a:cs typeface="+mj-cs"/>
              </a:rPr>
              <a:t>-----</a:t>
            </a:r>
            <a:r>
              <a:rPr kumimoji="0" lang="zh-CN" altLang="en-US" sz="3600" b="1" i="0" u="none" strike="noStrike" kern="0" cap="none" spc="0" normalizeH="0" baseline="0" noProof="0">
                <a:ln>
                  <a:noFill/>
                </a:ln>
                <a:solidFill>
                  <a:srgbClr val="FFC000"/>
                </a:solidFill>
                <a:effectLst/>
                <a:uLnTx/>
                <a:uFillTx/>
                <a:latin typeface="+mj-lt"/>
                <a:ea typeface="宋体" panose="02010600030101010101" pitchFamily="2" charset="-122"/>
                <a:cs typeface="+mj-cs"/>
              </a:rPr>
              <a:t>中介者</a:t>
            </a:r>
            <a:endParaRPr kumimoji="0" lang="zh-CN" altLang="en-US" sz="2800" b="1" i="0" u="none" strike="noStrike" kern="0" cap="none" spc="0" normalizeH="0" baseline="0" noProof="0" dirty="0">
              <a:ln>
                <a:noFill/>
              </a:ln>
              <a:solidFill>
                <a:srgbClr val="FFC000"/>
              </a:solidFill>
              <a:effectLst/>
              <a:uLnTx/>
              <a:uFillTx/>
              <a:latin typeface="+mj-lt"/>
              <a:ea typeface="宋体" panose="02010600030101010101" pitchFamily="2" charset="-122"/>
              <a:cs typeface="+mj-cs"/>
            </a:endParaRPr>
          </a:p>
        </p:txBody>
      </p:sp>
      <p:sp>
        <p:nvSpPr>
          <p:cNvPr id="10" name="Rectangle 2"/>
          <p:cNvSpPr txBox="1">
            <a:spLocks noChangeArrowheads="1"/>
          </p:cNvSpPr>
          <p:nvPr/>
        </p:nvSpPr>
        <p:spPr bwMode="auto">
          <a:xfrm>
            <a:off x="428596" y="1571612"/>
            <a:ext cx="8229600" cy="785818"/>
          </a:xfrm>
          <a:prstGeom prst="rect">
            <a:avLst/>
          </a:prstGeom>
          <a:noFill/>
          <a:ln w="9525">
            <a:noFill/>
            <a:miter lim="800000"/>
          </a:ln>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cs typeface="+mj-cs"/>
              </a:rPr>
              <a:t>行为模式 </a:t>
            </a:r>
            <a:r>
              <a:rPr kumimoji="0" lang="en-US" altLang="zh-CN" sz="3200" b="1" i="0" u="none" strike="noStrike" kern="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cs typeface="+mj-cs"/>
              </a:rPr>
              <a:t>- Mediator</a:t>
            </a:r>
            <a:r>
              <a:rPr kumimoji="0" lang="zh-CN" altLang="en-US" sz="3200" b="1" i="0" u="none" strike="noStrike" kern="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cs typeface="+mj-cs"/>
              </a:rPr>
              <a:t>（</a:t>
            </a:r>
            <a:r>
              <a:rPr kumimoji="0" lang="zh-CN" altLang="en-US" sz="2800" b="1" i="0" u="none" strike="noStrike" kern="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cs typeface="+mj-cs"/>
              </a:rPr>
              <a:t>中介者或调停者模式</a:t>
            </a:r>
            <a:r>
              <a:rPr kumimoji="0" lang="zh-CN" altLang="en-US" sz="3200" b="1" i="0" u="none" strike="noStrike" kern="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cs typeface="+mj-cs"/>
              </a:rPr>
              <a:t>）</a:t>
            </a:r>
            <a:endParaRPr kumimoji="0" lang="zh-CN" altLang="en-US" sz="3200" b="1" i="0" u="none" strike="noStrike" kern="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cs typeface="+mj-cs"/>
            </a:endParaRPr>
          </a:p>
        </p:txBody>
      </p:sp>
    </p:spTree>
  </p:cSld>
  <p:clrMapOvr>
    <a:masterClrMapping/>
  </p:clrMapOvr>
  <p:transition>
    <p:fade/>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type="body" idx="1"/>
          </p:nvPr>
        </p:nvSpPr>
        <p:spPr/>
        <p:txBody>
          <a:bodyPr/>
          <a:lstStyle/>
          <a:p>
            <a:pPr eaLnBrk="1" hangingPunct="1">
              <a:buFontTx/>
              <a:buNone/>
            </a:pPr>
            <a:r>
              <a:rPr lang="en-US" altLang="zh-CN" sz="2400" dirty="0">
                <a:latin typeface="楷体_GB2312" pitchFamily="49" charset="-122"/>
                <a:ea typeface="楷体_GB2312" pitchFamily="49" charset="-122"/>
              </a:rPr>
              <a:t>(1) </a:t>
            </a:r>
            <a:r>
              <a:rPr lang="zh-CN" altLang="en-US" sz="2400" dirty="0">
                <a:latin typeface="楷体_GB2312" pitchFamily="49" charset="-122"/>
                <a:ea typeface="楷体_GB2312" pitchFamily="49" charset="-122"/>
              </a:rPr>
              <a:t>目的：用一个中介对象来封装一系列复杂对象的交互情景。中介者通过阻止各个对象显式地相互引用来降低它们之间的耦合，使得人们可以独立地改变它们之间的交互。</a:t>
            </a:r>
            <a:endParaRPr lang="zh-CN" altLang="en-US" sz="2400" dirty="0">
              <a:latin typeface="楷体_GB2312" pitchFamily="49" charset="-122"/>
              <a:ea typeface="楷体_GB2312" pitchFamily="49" charset="-122"/>
            </a:endParaRPr>
          </a:p>
          <a:p>
            <a:pPr eaLnBrk="1" hangingPunct="1">
              <a:buFontTx/>
              <a:buNone/>
            </a:pPr>
            <a:r>
              <a:rPr lang="en-US" altLang="zh-CN" sz="2400" dirty="0">
                <a:latin typeface="楷体_GB2312" pitchFamily="49" charset="-122"/>
                <a:ea typeface="楷体_GB2312" pitchFamily="49" charset="-122"/>
              </a:rPr>
              <a:t>(2) </a:t>
            </a:r>
            <a:r>
              <a:rPr lang="zh-CN" altLang="en-US" sz="2400" dirty="0">
                <a:latin typeface="楷体_GB2312" pitchFamily="49" charset="-122"/>
                <a:ea typeface="楷体_GB2312" pitchFamily="49" charset="-122"/>
              </a:rPr>
              <a:t>思路：以</a:t>
            </a:r>
            <a:r>
              <a:rPr lang="en-US" altLang="zh-CN" sz="2400" dirty="0">
                <a:latin typeface="楷体_GB2312" pitchFamily="49" charset="-122"/>
                <a:ea typeface="楷体_GB2312" pitchFamily="49" charset="-122"/>
              </a:rPr>
              <a:t>GUI</a:t>
            </a:r>
            <a:r>
              <a:rPr lang="zh-CN" altLang="en-US" sz="2400" dirty="0">
                <a:latin typeface="楷体_GB2312" pitchFamily="49" charset="-122"/>
                <a:ea typeface="楷体_GB2312" pitchFamily="49" charset="-122"/>
              </a:rPr>
              <a:t>系统的对话框为例，对话框中会布置许多窗口组件，如按钮、菜单、文字输入栏等。对话框中各窗口组件之间往往相互牵连。</a:t>
            </a:r>
            <a:r>
              <a:rPr lang="zh-CN" altLang="en-US" dirty="0">
                <a:ea typeface="宋体" panose="02010600030101010101" pitchFamily="2" charset="-122"/>
              </a:rPr>
              <a:t> </a:t>
            </a:r>
            <a:endParaRPr lang="zh-CN" altLang="en-US" dirty="0">
              <a:ea typeface="宋体" panose="02010600030101010101" pitchFamily="2" charset="-122"/>
            </a:endParaRPr>
          </a:p>
          <a:p>
            <a:pPr eaLnBrk="1" hangingPunct="1">
              <a:buFontTx/>
              <a:buNone/>
            </a:pPr>
            <a:r>
              <a:rPr lang="zh-CN" altLang="en-US" sz="2400" dirty="0">
                <a:latin typeface="楷体_GB2312" pitchFamily="49" charset="-122"/>
                <a:ea typeface="楷体_GB2312" pitchFamily="49" charset="-122"/>
              </a:rPr>
              <a:t>  为此，可以将这些窗口组件的集体行为封装成一个中介者（</a:t>
            </a:r>
            <a:r>
              <a:rPr lang="en-US" altLang="zh-CN" sz="2400" dirty="0">
                <a:latin typeface="楷体_GB2312" pitchFamily="49" charset="-122"/>
                <a:ea typeface="楷体_GB2312" pitchFamily="49" charset="-122"/>
              </a:rPr>
              <a:t>mediator</a:t>
            </a:r>
            <a:r>
              <a:rPr lang="zh-CN" altLang="en-US" sz="2400" dirty="0">
                <a:latin typeface="楷体_GB2312" pitchFamily="49" charset="-122"/>
                <a:ea typeface="楷体_GB2312" pitchFamily="49" charset="-122"/>
              </a:rPr>
              <a:t>）对象。中介者负责居中指挥协调一组对象之间的交互行为，避免互相直接引用。这些对象只认得中介者，因而可降低交互行为的数目。</a:t>
            </a:r>
            <a:r>
              <a:rPr lang="zh-CN" altLang="en-US" dirty="0">
                <a:ea typeface="宋体" panose="02010600030101010101" pitchFamily="2" charset="-122"/>
              </a:rPr>
              <a:t> </a:t>
            </a:r>
            <a:endParaRPr lang="zh-CN" altLang="en-US" dirty="0">
              <a:ea typeface="宋体" panose="02010600030101010101" pitchFamily="2"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6" name="Rectangle 2"/>
          <p:cNvSpPr>
            <a:spLocks noGrp="1" noChangeArrowheads="1"/>
          </p:cNvSpPr>
          <p:nvPr>
            <p:ph type="title"/>
          </p:nvPr>
        </p:nvSpPr>
        <p:spPr>
          <a:xfrm>
            <a:off x="457200" y="211138"/>
            <a:ext cx="8229600" cy="1143000"/>
          </a:xfrm>
        </p:spPr>
        <p:txBody>
          <a:bodyPr/>
          <a:lstStyle/>
          <a:p>
            <a:pPr algn="l"/>
            <a:r>
              <a:rPr lang="en-US" altLang="zh-CN" sz="3600" dirty="0">
                <a:solidFill>
                  <a:schemeClr val="bg1"/>
                </a:solidFill>
                <a:ea typeface="宋体" panose="02010600030101010101" pitchFamily="2" charset="-122"/>
              </a:rPr>
              <a:t>4.1. 6  </a:t>
            </a:r>
            <a:r>
              <a:rPr lang="zh-CN" altLang="en-US" sz="3600" dirty="0">
                <a:solidFill>
                  <a:schemeClr val="bg1"/>
                </a:solidFill>
                <a:ea typeface="宋体" panose="02010600030101010101" pitchFamily="2" charset="-122"/>
              </a:rPr>
              <a:t>设计模式</a:t>
            </a:r>
            <a:br>
              <a:rPr lang="en-US" altLang="zh-CN" sz="3600" dirty="0">
                <a:solidFill>
                  <a:schemeClr val="bg1"/>
                </a:solidFill>
                <a:ea typeface="宋体" panose="02010600030101010101" pitchFamily="2" charset="-122"/>
              </a:rPr>
            </a:br>
            <a:r>
              <a:rPr lang="en-US" altLang="zh-CN" sz="3600" dirty="0">
                <a:solidFill>
                  <a:schemeClr val="bg1"/>
                </a:solidFill>
                <a:ea typeface="宋体" panose="02010600030101010101" pitchFamily="2" charset="-122"/>
              </a:rPr>
              <a:t>                    </a:t>
            </a:r>
            <a:r>
              <a:rPr lang="en-US" altLang="zh-CN" sz="3600" dirty="0">
                <a:solidFill>
                  <a:srgbClr val="FFC000"/>
                </a:solidFill>
                <a:ea typeface="宋体" panose="02010600030101010101" pitchFamily="2" charset="-122"/>
              </a:rPr>
              <a:t>-----</a:t>
            </a:r>
            <a:r>
              <a:rPr lang="zh-CN" altLang="en-US" sz="3600" dirty="0">
                <a:solidFill>
                  <a:srgbClr val="FFC000"/>
                </a:solidFill>
                <a:ea typeface="宋体" panose="02010600030101010101" pitchFamily="2" charset="-122"/>
              </a:rPr>
              <a:t>中介者</a:t>
            </a:r>
            <a:endParaRPr lang="zh-CN" altLang="en-US" sz="2800" b="1" dirty="0">
              <a:solidFill>
                <a:srgbClr val="FFC000"/>
              </a:solidFill>
              <a:ea typeface="宋体" panose="02010600030101010101" pitchFamily="2" charset="-122"/>
            </a:endParaRPr>
          </a:p>
        </p:txBody>
      </p:sp>
    </p:spTree>
  </p:cSld>
  <p:clrMapOvr>
    <a:masterClrMapping/>
  </p:clrMapOvr>
  <p:transition>
    <p:fade/>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type="body" idx="1"/>
          </p:nvPr>
        </p:nvSpPr>
        <p:spPr/>
        <p:txBody>
          <a:bodyPr/>
          <a:lstStyle/>
          <a:p>
            <a:pPr eaLnBrk="1" hangingPunct="1"/>
            <a:r>
              <a:rPr lang="zh-CN" altLang="en-US" sz="2400">
                <a:latin typeface="楷体_GB2312" pitchFamily="49" charset="-122"/>
                <a:ea typeface="楷体_GB2312" pitchFamily="49" charset="-122"/>
              </a:rPr>
              <a:t>例如，可用</a:t>
            </a:r>
            <a:r>
              <a:rPr lang="en-US" altLang="zh-CN" sz="2400">
                <a:latin typeface="楷体_GB2312" pitchFamily="49" charset="-122"/>
                <a:ea typeface="楷体_GB2312" pitchFamily="49" charset="-122"/>
              </a:rPr>
              <a:t>FontDialogDirector</a:t>
            </a:r>
            <a:r>
              <a:rPr lang="zh-CN" altLang="en-US" sz="2400">
                <a:latin typeface="楷体_GB2312" pitchFamily="49" charset="-122"/>
                <a:ea typeface="楷体_GB2312" pitchFamily="49" charset="-122"/>
              </a:rPr>
              <a:t>当作对话框内各窗口组件之间的中介者。</a:t>
            </a:r>
            <a:r>
              <a:rPr lang="en-US" altLang="zh-CN" sz="2400">
                <a:latin typeface="楷体_GB2312" pitchFamily="49" charset="-122"/>
                <a:ea typeface="楷体_GB2312" pitchFamily="49" charset="-122"/>
              </a:rPr>
              <a:t>FontDialogDirector</a:t>
            </a:r>
            <a:r>
              <a:rPr lang="zh-CN" altLang="en-US" sz="2400">
                <a:latin typeface="楷体_GB2312" pitchFamily="49" charset="-122"/>
                <a:ea typeface="楷体_GB2312" pitchFamily="49" charset="-122"/>
              </a:rPr>
              <a:t>对象认得所有组件，协调彼此之间的交互，如同一个通信枢纽，如图所示。</a:t>
            </a:r>
            <a:r>
              <a:rPr lang="zh-CN" altLang="en-US">
                <a:ea typeface="宋体" panose="02010600030101010101" pitchFamily="2" charset="-122"/>
              </a:rPr>
              <a:t> </a:t>
            </a:r>
            <a:endParaRPr lang="zh-CN" altLang="en-US">
              <a:ea typeface="宋体" panose="02010600030101010101" pitchFamily="2" charset="-122"/>
            </a:endParaRPr>
          </a:p>
        </p:txBody>
      </p:sp>
      <p:pic>
        <p:nvPicPr>
          <p:cNvPr id="90116" name="Picture 4" descr="未标题-50"/>
          <p:cNvPicPr>
            <a:picLocks noChangeAspect="1" noChangeArrowheads="1"/>
          </p:cNvPicPr>
          <p:nvPr/>
        </p:nvPicPr>
        <p:blipFill>
          <a:blip r:embed="rId1"/>
          <a:srcRect/>
          <a:stretch>
            <a:fillRect/>
          </a:stretch>
        </p:blipFill>
        <p:spPr bwMode="auto">
          <a:xfrm>
            <a:off x="1763713" y="3213100"/>
            <a:ext cx="5759450" cy="2128838"/>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7" name="Rectangle 2"/>
          <p:cNvSpPr>
            <a:spLocks noGrp="1" noChangeArrowheads="1"/>
          </p:cNvSpPr>
          <p:nvPr>
            <p:ph type="title"/>
          </p:nvPr>
        </p:nvSpPr>
        <p:spPr>
          <a:xfrm>
            <a:off x="457200" y="211138"/>
            <a:ext cx="8229600" cy="1143000"/>
          </a:xfrm>
        </p:spPr>
        <p:txBody>
          <a:bodyPr/>
          <a:lstStyle/>
          <a:p>
            <a:pPr algn="l"/>
            <a:r>
              <a:rPr lang="en-US" altLang="zh-CN" sz="3600" dirty="0">
                <a:solidFill>
                  <a:schemeClr val="bg1"/>
                </a:solidFill>
                <a:ea typeface="宋体" panose="02010600030101010101" pitchFamily="2" charset="-122"/>
              </a:rPr>
              <a:t>4.1. 6  </a:t>
            </a:r>
            <a:r>
              <a:rPr lang="zh-CN" altLang="en-US" sz="3600" dirty="0">
                <a:solidFill>
                  <a:schemeClr val="bg1"/>
                </a:solidFill>
                <a:ea typeface="宋体" panose="02010600030101010101" pitchFamily="2" charset="-122"/>
              </a:rPr>
              <a:t>设计模式</a:t>
            </a:r>
            <a:br>
              <a:rPr lang="en-US" altLang="zh-CN" sz="3600" dirty="0">
                <a:solidFill>
                  <a:schemeClr val="bg1"/>
                </a:solidFill>
                <a:ea typeface="宋体" panose="02010600030101010101" pitchFamily="2" charset="-122"/>
              </a:rPr>
            </a:br>
            <a:r>
              <a:rPr lang="en-US" altLang="zh-CN" sz="3600" dirty="0">
                <a:solidFill>
                  <a:schemeClr val="bg1"/>
                </a:solidFill>
                <a:ea typeface="宋体" panose="02010600030101010101" pitchFamily="2" charset="-122"/>
              </a:rPr>
              <a:t>                    </a:t>
            </a:r>
            <a:r>
              <a:rPr lang="en-US" altLang="zh-CN" sz="3600" dirty="0">
                <a:solidFill>
                  <a:srgbClr val="FFC000"/>
                </a:solidFill>
                <a:ea typeface="宋体" panose="02010600030101010101" pitchFamily="2" charset="-122"/>
              </a:rPr>
              <a:t>-----</a:t>
            </a:r>
            <a:r>
              <a:rPr lang="zh-CN" altLang="en-US" sz="3600" dirty="0">
                <a:solidFill>
                  <a:srgbClr val="FFC000"/>
                </a:solidFill>
                <a:ea typeface="宋体" panose="02010600030101010101" pitchFamily="2" charset="-122"/>
              </a:rPr>
              <a:t>中介者</a:t>
            </a:r>
            <a:endParaRPr lang="zh-CN" altLang="en-US" sz="2800" b="1" dirty="0">
              <a:solidFill>
                <a:srgbClr val="FFC000"/>
              </a:solidFill>
              <a:ea typeface="宋体" panose="02010600030101010101" pitchFamily="2" charset="-122"/>
            </a:endParaRPr>
          </a:p>
        </p:txBody>
      </p:sp>
    </p:spTree>
  </p:cSld>
  <p:clrMapOvr>
    <a:masterClrMapping/>
  </p:clrMapOvr>
  <p:transition>
    <p:fade/>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noChangeArrowheads="1"/>
          </p:cNvSpPr>
          <p:nvPr>
            <p:ph type="body" idx="1"/>
          </p:nvPr>
        </p:nvSpPr>
        <p:spPr/>
        <p:txBody>
          <a:bodyPr/>
          <a:lstStyle/>
          <a:p>
            <a:pPr eaLnBrk="1" hangingPunct="1"/>
            <a:r>
              <a:rPr lang="zh-CN" altLang="en-US" sz="2800">
                <a:ea typeface="宋体" panose="02010600030101010101" pitchFamily="2" charset="-122"/>
              </a:rPr>
              <a:t>描述</a:t>
            </a:r>
            <a:r>
              <a:rPr lang="en-US" altLang="zh-CN" sz="2800">
                <a:ea typeface="宋体" panose="02010600030101010101" pitchFamily="2" charset="-122"/>
              </a:rPr>
              <a:t>mediator</a:t>
            </a:r>
            <a:r>
              <a:rPr lang="zh-CN" altLang="en-US" sz="2800">
                <a:ea typeface="宋体" panose="02010600030101010101" pitchFamily="2" charset="-122"/>
              </a:rPr>
              <a:t>作用的顺序图 。</a:t>
            </a:r>
            <a:endParaRPr lang="zh-CN" altLang="en-US" sz="2800">
              <a:ea typeface="宋体" panose="02010600030101010101" pitchFamily="2" charset="-122"/>
            </a:endParaRPr>
          </a:p>
        </p:txBody>
      </p:sp>
      <p:pic>
        <p:nvPicPr>
          <p:cNvPr id="91140" name="Picture 4" descr="未标题-51"/>
          <p:cNvPicPr>
            <a:picLocks noChangeAspect="1" noChangeArrowheads="1"/>
          </p:cNvPicPr>
          <p:nvPr/>
        </p:nvPicPr>
        <p:blipFill>
          <a:blip r:embed="rId1"/>
          <a:srcRect/>
          <a:stretch>
            <a:fillRect/>
          </a:stretch>
        </p:blipFill>
        <p:spPr bwMode="auto">
          <a:xfrm>
            <a:off x="1258888" y="2565400"/>
            <a:ext cx="6624637" cy="2292350"/>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7" name="Rectangle 2"/>
          <p:cNvSpPr>
            <a:spLocks noGrp="1" noChangeArrowheads="1"/>
          </p:cNvSpPr>
          <p:nvPr>
            <p:ph type="title"/>
          </p:nvPr>
        </p:nvSpPr>
        <p:spPr>
          <a:xfrm>
            <a:off x="457200" y="211138"/>
            <a:ext cx="8229600" cy="1143000"/>
          </a:xfrm>
        </p:spPr>
        <p:txBody>
          <a:bodyPr/>
          <a:lstStyle/>
          <a:p>
            <a:pPr algn="l"/>
            <a:r>
              <a:rPr lang="en-US" altLang="zh-CN" sz="3600" dirty="0">
                <a:solidFill>
                  <a:schemeClr val="bg1"/>
                </a:solidFill>
                <a:ea typeface="宋体" panose="02010600030101010101" pitchFamily="2" charset="-122"/>
              </a:rPr>
              <a:t>4.1. 6  </a:t>
            </a:r>
            <a:r>
              <a:rPr lang="zh-CN" altLang="en-US" sz="3600" dirty="0">
                <a:solidFill>
                  <a:schemeClr val="bg1"/>
                </a:solidFill>
                <a:ea typeface="宋体" panose="02010600030101010101" pitchFamily="2" charset="-122"/>
              </a:rPr>
              <a:t>设计模式</a:t>
            </a:r>
            <a:br>
              <a:rPr lang="en-US" altLang="zh-CN" sz="3600" dirty="0">
                <a:solidFill>
                  <a:schemeClr val="bg1"/>
                </a:solidFill>
                <a:ea typeface="宋体" panose="02010600030101010101" pitchFamily="2" charset="-122"/>
              </a:rPr>
            </a:br>
            <a:r>
              <a:rPr lang="en-US" altLang="zh-CN" sz="3600" dirty="0">
                <a:solidFill>
                  <a:schemeClr val="bg1"/>
                </a:solidFill>
                <a:ea typeface="宋体" panose="02010600030101010101" pitchFamily="2" charset="-122"/>
              </a:rPr>
              <a:t>                    </a:t>
            </a:r>
            <a:r>
              <a:rPr lang="en-US" altLang="zh-CN" sz="3600" dirty="0">
                <a:solidFill>
                  <a:srgbClr val="FFC000"/>
                </a:solidFill>
                <a:ea typeface="宋体" panose="02010600030101010101" pitchFamily="2" charset="-122"/>
              </a:rPr>
              <a:t>-----</a:t>
            </a:r>
            <a:r>
              <a:rPr lang="zh-CN" altLang="en-US" sz="3600" dirty="0">
                <a:solidFill>
                  <a:srgbClr val="FFC000"/>
                </a:solidFill>
                <a:ea typeface="宋体" panose="02010600030101010101" pitchFamily="2" charset="-122"/>
              </a:rPr>
              <a:t>中介者</a:t>
            </a:r>
            <a:endParaRPr lang="zh-CN" altLang="en-US" sz="2800" b="1" dirty="0">
              <a:solidFill>
                <a:srgbClr val="FFC000"/>
              </a:solidFill>
              <a:ea typeface="宋体" panose="02010600030101010101" pitchFamily="2" charset="-122"/>
            </a:endParaRPr>
          </a:p>
        </p:txBody>
      </p:sp>
    </p:spTree>
  </p:cSld>
  <p:clrMapOvr>
    <a:masterClrMapping/>
  </p:clrMapOvr>
  <p:transition>
    <p:fade/>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3"/>
          <p:cNvSpPr>
            <a:spLocks noGrp="1" noChangeArrowheads="1"/>
          </p:cNvSpPr>
          <p:nvPr>
            <p:ph type="body" idx="1"/>
          </p:nvPr>
        </p:nvSpPr>
        <p:spPr>
          <a:xfrm>
            <a:off x="323850" y="1357332"/>
            <a:ext cx="8496300" cy="4857750"/>
          </a:xfrm>
        </p:spPr>
        <p:txBody>
          <a:bodyPr/>
          <a:lstStyle/>
          <a:p>
            <a:pPr eaLnBrk="1" hangingPunct="1"/>
            <a:r>
              <a:rPr lang="zh-CN" altLang="en-US" sz="2400" dirty="0">
                <a:latin typeface="楷体_GB2312" pitchFamily="49" charset="-122"/>
                <a:ea typeface="楷体_GB2312" pitchFamily="49" charset="-122"/>
              </a:rPr>
              <a:t>下图显示了加入</a:t>
            </a:r>
            <a:r>
              <a:rPr lang="en-US" altLang="zh-CN" sz="2400" dirty="0" err="1">
                <a:latin typeface="楷体_GB2312" pitchFamily="49" charset="-122"/>
                <a:ea typeface="楷体_GB2312" pitchFamily="49" charset="-122"/>
              </a:rPr>
              <a:t>FontDialogDirector</a:t>
            </a:r>
            <a:r>
              <a:rPr lang="zh-CN" altLang="en-US" sz="2400" dirty="0">
                <a:latin typeface="楷体_GB2312" pitchFamily="49" charset="-122"/>
                <a:ea typeface="楷体_GB2312" pitchFamily="49" charset="-122"/>
              </a:rPr>
              <a:t>后的类结构。</a:t>
            </a:r>
            <a:endParaRPr lang="zh-CN" altLang="en-US" sz="2400" dirty="0">
              <a:latin typeface="楷体_GB2312" pitchFamily="49" charset="-122"/>
              <a:ea typeface="楷体_GB2312" pitchFamily="49" charset="-122"/>
            </a:endParaRPr>
          </a:p>
        </p:txBody>
      </p:sp>
      <p:pic>
        <p:nvPicPr>
          <p:cNvPr id="92164" name="Picture 4" descr="未标题-52"/>
          <p:cNvPicPr>
            <a:picLocks noChangeAspect="1" noChangeArrowheads="1"/>
          </p:cNvPicPr>
          <p:nvPr/>
        </p:nvPicPr>
        <p:blipFill>
          <a:blip r:embed="rId1"/>
          <a:srcRect/>
          <a:stretch>
            <a:fillRect/>
          </a:stretch>
        </p:blipFill>
        <p:spPr bwMode="auto">
          <a:xfrm>
            <a:off x="1187450" y="2420938"/>
            <a:ext cx="7127875" cy="2408237"/>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7" name="Rectangle 2"/>
          <p:cNvSpPr>
            <a:spLocks noGrp="1" noChangeArrowheads="1"/>
          </p:cNvSpPr>
          <p:nvPr>
            <p:ph type="title"/>
          </p:nvPr>
        </p:nvSpPr>
        <p:spPr>
          <a:xfrm>
            <a:off x="457200" y="211138"/>
            <a:ext cx="8229600" cy="1143000"/>
          </a:xfrm>
        </p:spPr>
        <p:txBody>
          <a:bodyPr/>
          <a:lstStyle/>
          <a:p>
            <a:pPr algn="l"/>
            <a:r>
              <a:rPr lang="en-US" altLang="zh-CN" sz="3600" dirty="0">
                <a:solidFill>
                  <a:schemeClr val="bg1"/>
                </a:solidFill>
                <a:ea typeface="宋体" panose="02010600030101010101" pitchFamily="2" charset="-122"/>
              </a:rPr>
              <a:t>4.1. 6  </a:t>
            </a:r>
            <a:r>
              <a:rPr lang="zh-CN" altLang="en-US" sz="3600" dirty="0">
                <a:solidFill>
                  <a:schemeClr val="bg1"/>
                </a:solidFill>
                <a:ea typeface="宋体" panose="02010600030101010101" pitchFamily="2" charset="-122"/>
              </a:rPr>
              <a:t>设计模式</a:t>
            </a:r>
            <a:br>
              <a:rPr lang="en-US" altLang="zh-CN" sz="3600" dirty="0">
                <a:solidFill>
                  <a:schemeClr val="bg1"/>
                </a:solidFill>
                <a:ea typeface="宋体" panose="02010600030101010101" pitchFamily="2" charset="-122"/>
              </a:rPr>
            </a:br>
            <a:r>
              <a:rPr lang="en-US" altLang="zh-CN" sz="3600" dirty="0">
                <a:solidFill>
                  <a:schemeClr val="bg1"/>
                </a:solidFill>
                <a:ea typeface="宋体" panose="02010600030101010101" pitchFamily="2" charset="-122"/>
              </a:rPr>
              <a:t>                    </a:t>
            </a:r>
            <a:r>
              <a:rPr lang="en-US" altLang="zh-CN" sz="3600" dirty="0">
                <a:solidFill>
                  <a:srgbClr val="FFC000"/>
                </a:solidFill>
                <a:ea typeface="宋体" panose="02010600030101010101" pitchFamily="2" charset="-122"/>
              </a:rPr>
              <a:t>-----</a:t>
            </a:r>
            <a:r>
              <a:rPr lang="zh-CN" altLang="en-US" sz="3600" dirty="0">
                <a:solidFill>
                  <a:srgbClr val="FFC000"/>
                </a:solidFill>
                <a:ea typeface="宋体" panose="02010600030101010101" pitchFamily="2" charset="-122"/>
              </a:rPr>
              <a:t>中介者</a:t>
            </a:r>
            <a:endParaRPr lang="zh-CN" altLang="en-US" sz="2800" b="1" dirty="0">
              <a:solidFill>
                <a:srgbClr val="FFC000"/>
              </a:solidFill>
              <a:ea typeface="宋体" panose="02010600030101010101" pitchFamily="2" charset="-122"/>
            </a:endParaRPr>
          </a:p>
        </p:txBody>
      </p:sp>
    </p:spTree>
  </p:cSld>
  <p:clrMapOvr>
    <a:masterClrMapping/>
  </p:clrMapOvr>
  <p:transition>
    <p:fade/>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3"/>
          <p:cNvSpPr>
            <a:spLocks noGrp="1" noChangeArrowheads="1"/>
          </p:cNvSpPr>
          <p:nvPr>
            <p:ph type="body" idx="1"/>
          </p:nvPr>
        </p:nvSpPr>
        <p:spPr/>
        <p:txBody>
          <a:bodyPr/>
          <a:lstStyle/>
          <a:p>
            <a:pPr eaLnBrk="1" hangingPunct="1">
              <a:buFontTx/>
              <a:buNone/>
            </a:pPr>
            <a:r>
              <a:rPr lang="en-US" altLang="zh-CN" sz="2400" dirty="0">
                <a:latin typeface="楷体_GB2312" pitchFamily="49" charset="-122"/>
                <a:ea typeface="楷体_GB2312" pitchFamily="49" charset="-122"/>
              </a:rPr>
              <a:t>(3) </a:t>
            </a:r>
            <a:r>
              <a:rPr lang="zh-CN" altLang="en-US" sz="2400" dirty="0">
                <a:latin typeface="楷体_GB2312" pitchFamily="49" charset="-122"/>
                <a:ea typeface="楷体_GB2312" pitchFamily="49" charset="-122"/>
              </a:rPr>
              <a:t>结构：图</a:t>
            </a:r>
            <a:r>
              <a:rPr lang="en-US" altLang="zh-CN" sz="2400" dirty="0">
                <a:latin typeface="楷体_GB2312" pitchFamily="49" charset="-122"/>
                <a:ea typeface="楷体_GB2312" pitchFamily="49" charset="-122"/>
              </a:rPr>
              <a:t>(a)</a:t>
            </a:r>
            <a:r>
              <a:rPr lang="zh-CN" altLang="en-US" sz="2400" dirty="0">
                <a:latin typeface="楷体_GB2312" pitchFamily="49" charset="-122"/>
                <a:ea typeface="楷体_GB2312" pitchFamily="49" charset="-122"/>
              </a:rPr>
              <a:t>给出了中介者的类结构，图</a:t>
            </a:r>
            <a:r>
              <a:rPr lang="en-US" altLang="zh-CN" sz="2400" dirty="0">
                <a:latin typeface="楷体_GB2312" pitchFamily="49" charset="-122"/>
                <a:ea typeface="楷体_GB2312" pitchFamily="49" charset="-122"/>
              </a:rPr>
              <a:t>(b)</a:t>
            </a:r>
            <a:r>
              <a:rPr lang="zh-CN" altLang="en-US" sz="2400" dirty="0">
                <a:latin typeface="楷体_GB2312" pitchFamily="49" charset="-122"/>
                <a:ea typeface="楷体_GB2312" pitchFamily="49" charset="-122"/>
              </a:rPr>
              <a:t>给出了典型的对象结构。</a:t>
            </a:r>
            <a:endParaRPr lang="zh-CN" altLang="en-US" sz="2400" dirty="0">
              <a:latin typeface="楷体_GB2312" pitchFamily="49" charset="-122"/>
              <a:ea typeface="楷体_GB2312" pitchFamily="49" charset="-122"/>
            </a:endParaRPr>
          </a:p>
        </p:txBody>
      </p:sp>
      <p:pic>
        <p:nvPicPr>
          <p:cNvPr id="93188" name="Picture 4" descr="未标题-53"/>
          <p:cNvPicPr>
            <a:picLocks noChangeAspect="1" noChangeArrowheads="1"/>
          </p:cNvPicPr>
          <p:nvPr/>
        </p:nvPicPr>
        <p:blipFill>
          <a:blip r:embed="rId1"/>
          <a:srcRect/>
          <a:stretch>
            <a:fillRect/>
          </a:stretch>
        </p:blipFill>
        <p:spPr bwMode="auto">
          <a:xfrm>
            <a:off x="2195513" y="2205038"/>
            <a:ext cx="5400675" cy="1250950"/>
          </a:xfrm>
          <a:prstGeom prst="rect">
            <a:avLst/>
          </a:prstGeom>
          <a:noFill/>
          <a:ln w="9525">
            <a:noFill/>
            <a:miter lim="800000"/>
            <a:headEnd/>
            <a:tailEnd/>
          </a:ln>
        </p:spPr>
      </p:pic>
      <p:pic>
        <p:nvPicPr>
          <p:cNvPr id="93189" name="Picture 5" descr="未标题-54"/>
          <p:cNvPicPr>
            <a:picLocks noChangeAspect="1" noChangeArrowheads="1"/>
          </p:cNvPicPr>
          <p:nvPr/>
        </p:nvPicPr>
        <p:blipFill>
          <a:blip r:embed="rId2"/>
          <a:srcRect/>
          <a:stretch>
            <a:fillRect/>
          </a:stretch>
        </p:blipFill>
        <p:spPr bwMode="auto">
          <a:xfrm>
            <a:off x="1979613" y="4149725"/>
            <a:ext cx="5616575" cy="2147888"/>
          </a:xfrm>
          <a:prstGeom prst="rect">
            <a:avLst/>
          </a:prstGeom>
          <a:noFill/>
          <a:ln w="9525">
            <a:noFill/>
            <a:miter lim="800000"/>
            <a:headEnd/>
            <a:tailEnd/>
          </a:ln>
        </p:spPr>
      </p:pic>
      <p:sp>
        <p:nvSpPr>
          <p:cNvPr id="93190" name="Text Box 6"/>
          <p:cNvSpPr txBox="1">
            <a:spLocks noChangeArrowheads="1"/>
          </p:cNvSpPr>
          <p:nvPr/>
        </p:nvSpPr>
        <p:spPr bwMode="auto">
          <a:xfrm>
            <a:off x="1042988" y="2636838"/>
            <a:ext cx="576262" cy="396875"/>
          </a:xfrm>
          <a:prstGeom prst="rect">
            <a:avLst/>
          </a:prstGeom>
          <a:noFill/>
          <a:ln w="9525">
            <a:noFill/>
            <a:miter lim="800000"/>
          </a:ln>
        </p:spPr>
        <p:txBody>
          <a:bodyPr>
            <a:spAutoFit/>
          </a:bodyPr>
          <a:lstStyle/>
          <a:p>
            <a:pPr>
              <a:spcBef>
                <a:spcPct val="50000"/>
              </a:spcBef>
            </a:pPr>
            <a:r>
              <a:rPr lang="en-US" altLang="zh-CN" sz="2000" b="1"/>
              <a:t>(a)</a:t>
            </a:r>
            <a:endParaRPr lang="en-US" altLang="zh-CN" sz="2000" b="1"/>
          </a:p>
        </p:txBody>
      </p:sp>
      <p:sp>
        <p:nvSpPr>
          <p:cNvPr id="93191" name="Text Box 7"/>
          <p:cNvSpPr txBox="1">
            <a:spLocks noChangeArrowheads="1"/>
          </p:cNvSpPr>
          <p:nvPr/>
        </p:nvSpPr>
        <p:spPr bwMode="auto">
          <a:xfrm>
            <a:off x="1116013" y="5013325"/>
            <a:ext cx="576262" cy="396875"/>
          </a:xfrm>
          <a:prstGeom prst="rect">
            <a:avLst/>
          </a:prstGeom>
          <a:noFill/>
          <a:ln w="9525">
            <a:noFill/>
            <a:miter lim="800000"/>
          </a:ln>
        </p:spPr>
        <p:txBody>
          <a:bodyPr>
            <a:spAutoFit/>
          </a:bodyPr>
          <a:lstStyle/>
          <a:p>
            <a:pPr>
              <a:spcBef>
                <a:spcPct val="50000"/>
              </a:spcBef>
            </a:pPr>
            <a:r>
              <a:rPr lang="en-US" altLang="zh-CN" sz="2000" b="1"/>
              <a:t>(b)</a:t>
            </a:r>
            <a:endParaRPr lang="en-US" altLang="zh-CN" sz="2000" b="1"/>
          </a:p>
        </p:txBody>
      </p:sp>
      <p:sp>
        <p:nvSpPr>
          <p:cNvPr id="8" name="灯片编号占位符 7"/>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10" name="Rectangle 2"/>
          <p:cNvSpPr>
            <a:spLocks noGrp="1" noChangeArrowheads="1"/>
          </p:cNvSpPr>
          <p:nvPr>
            <p:ph type="title"/>
          </p:nvPr>
        </p:nvSpPr>
        <p:spPr>
          <a:xfrm>
            <a:off x="457200" y="211138"/>
            <a:ext cx="8229600" cy="1143000"/>
          </a:xfrm>
        </p:spPr>
        <p:txBody>
          <a:bodyPr/>
          <a:lstStyle/>
          <a:p>
            <a:pPr algn="l"/>
            <a:r>
              <a:rPr lang="en-US" altLang="zh-CN" sz="3600" dirty="0">
                <a:solidFill>
                  <a:schemeClr val="bg1"/>
                </a:solidFill>
                <a:ea typeface="宋体" panose="02010600030101010101" pitchFamily="2" charset="-122"/>
              </a:rPr>
              <a:t>4.1. 6  </a:t>
            </a:r>
            <a:r>
              <a:rPr lang="zh-CN" altLang="en-US" sz="3600" dirty="0">
                <a:solidFill>
                  <a:schemeClr val="bg1"/>
                </a:solidFill>
                <a:ea typeface="宋体" panose="02010600030101010101" pitchFamily="2" charset="-122"/>
              </a:rPr>
              <a:t>设计模式</a:t>
            </a:r>
            <a:br>
              <a:rPr lang="en-US" altLang="zh-CN" sz="3600" dirty="0">
                <a:solidFill>
                  <a:schemeClr val="bg1"/>
                </a:solidFill>
                <a:ea typeface="宋体" panose="02010600030101010101" pitchFamily="2" charset="-122"/>
              </a:rPr>
            </a:br>
            <a:r>
              <a:rPr lang="en-US" altLang="zh-CN" sz="3600" dirty="0">
                <a:solidFill>
                  <a:schemeClr val="bg1"/>
                </a:solidFill>
                <a:ea typeface="宋体" panose="02010600030101010101" pitchFamily="2" charset="-122"/>
              </a:rPr>
              <a:t>                    </a:t>
            </a:r>
            <a:r>
              <a:rPr lang="en-US" altLang="zh-CN" sz="3600" dirty="0">
                <a:solidFill>
                  <a:srgbClr val="FFC000"/>
                </a:solidFill>
                <a:ea typeface="宋体" panose="02010600030101010101" pitchFamily="2" charset="-122"/>
              </a:rPr>
              <a:t>-----</a:t>
            </a:r>
            <a:r>
              <a:rPr lang="zh-CN" altLang="en-US" sz="3600" dirty="0">
                <a:solidFill>
                  <a:srgbClr val="FFC000"/>
                </a:solidFill>
                <a:ea typeface="宋体" panose="02010600030101010101" pitchFamily="2" charset="-122"/>
              </a:rPr>
              <a:t>中介者</a:t>
            </a:r>
            <a:endParaRPr lang="zh-CN" altLang="en-US" sz="2800" b="1" dirty="0">
              <a:solidFill>
                <a:srgbClr val="FFC000"/>
              </a:solidFill>
              <a:ea typeface="宋体" panose="02010600030101010101" pitchFamily="2" charset="-122"/>
            </a:endParaRPr>
          </a:p>
        </p:txBody>
      </p:sp>
      <p:pic>
        <p:nvPicPr>
          <p:cNvPr id="9" name="Picture 4" descr="未标题-17 拷贝"/>
          <p:cNvPicPr>
            <a:picLocks noChangeAspect="1" noChangeArrowheads="1"/>
          </p:cNvPicPr>
          <p:nvPr/>
        </p:nvPicPr>
        <p:blipFill>
          <a:blip r:embed="rId3">
            <a:duotone>
              <a:prstClr val="black"/>
              <a:schemeClr val="accent1">
                <a:tint val="45000"/>
                <a:satMod val="400000"/>
              </a:schemeClr>
            </a:duotone>
          </a:blip>
          <a:srcRect/>
          <a:stretch>
            <a:fillRect/>
          </a:stretch>
        </p:blipFill>
        <p:spPr bwMode="auto">
          <a:xfrm>
            <a:off x="6876256" y="548030"/>
            <a:ext cx="2112718" cy="619426"/>
          </a:xfrm>
          <a:prstGeom prst="rect">
            <a:avLst/>
          </a:prstGeom>
          <a:noFill/>
          <a:ln w="9525">
            <a:noFill/>
            <a:miter lim="800000"/>
            <a:headEnd/>
            <a:tailEnd/>
          </a:ln>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6"/>
          <p:cNvSpPr>
            <a:spLocks noChangeArrowheads="1"/>
          </p:cNvSpPr>
          <p:nvPr/>
        </p:nvSpPr>
        <p:spPr bwMode="auto">
          <a:xfrm>
            <a:off x="500034" y="1571612"/>
            <a:ext cx="8064500" cy="4681537"/>
          </a:xfrm>
          <a:prstGeom prst="rect">
            <a:avLst/>
          </a:prstGeom>
          <a:noFill/>
          <a:ln w="9525">
            <a:noFill/>
            <a:miter lim="800000"/>
          </a:ln>
        </p:spPr>
        <p:txBody>
          <a:bodyPr/>
          <a:lstStyle/>
          <a:p>
            <a:pPr marL="342900" indent="-342900">
              <a:spcBef>
                <a:spcPct val="20000"/>
              </a:spcBef>
            </a:pPr>
            <a:r>
              <a:rPr lang="en-US" altLang="zh-CN" sz="2800" b="1" dirty="0">
                <a:solidFill>
                  <a:srgbClr val="3333CC"/>
                </a:solidFill>
                <a:ea typeface="楷体_GB2312" pitchFamily="49" charset="-122"/>
              </a:rPr>
              <a:t>3</a:t>
            </a:r>
            <a:r>
              <a:rPr lang="zh-CN" altLang="en-US" sz="2800" b="1" dirty="0">
                <a:solidFill>
                  <a:srgbClr val="3333CC"/>
                </a:solidFill>
                <a:ea typeface="楷体_GB2312" pitchFamily="49" charset="-122"/>
              </a:rPr>
              <a:t>）框架</a:t>
            </a:r>
            <a:endParaRPr lang="zh-CN" altLang="en-US" sz="2800" b="1" dirty="0">
              <a:solidFill>
                <a:srgbClr val="3333CC"/>
              </a:solidFill>
              <a:ea typeface="楷体_GB2312" pitchFamily="49" charset="-122"/>
            </a:endParaRPr>
          </a:p>
          <a:p>
            <a:pPr marL="342900" indent="-342900">
              <a:spcBef>
                <a:spcPct val="20000"/>
              </a:spcBef>
            </a:pPr>
            <a:r>
              <a:rPr lang="zh-CN" altLang="en-US" sz="2400" dirty="0">
                <a:ea typeface="楷体_GB2312" pitchFamily="49" charset="-122"/>
              </a:rPr>
              <a:t>    随着应用的发展和完善，某些带有</a:t>
            </a:r>
            <a:r>
              <a:rPr lang="zh-CN" altLang="en-US" sz="2400" b="1" dirty="0">
                <a:ea typeface="楷体_GB2312" pitchFamily="49" charset="-122"/>
              </a:rPr>
              <a:t>整体性的应用模式被</a:t>
            </a:r>
            <a:endParaRPr lang="zh-CN" altLang="en-US" sz="2400" b="1" dirty="0">
              <a:ea typeface="楷体_GB2312" pitchFamily="49" charset="-122"/>
            </a:endParaRPr>
          </a:p>
          <a:p>
            <a:pPr marL="342900" indent="-342900">
              <a:spcBef>
                <a:spcPct val="20000"/>
              </a:spcBef>
            </a:pPr>
            <a:r>
              <a:rPr lang="zh-CN" altLang="en-US" sz="2400" b="1" dirty="0">
                <a:ea typeface="楷体_GB2312" pitchFamily="49" charset="-122"/>
              </a:rPr>
              <a:t>逐渐固定下来</a:t>
            </a:r>
            <a:r>
              <a:rPr lang="zh-CN" altLang="en-US" sz="2400" dirty="0">
                <a:ea typeface="楷体_GB2312" pitchFamily="49" charset="-122"/>
              </a:rPr>
              <a:t>，形成特定的框架，包括</a:t>
            </a:r>
            <a:r>
              <a:rPr lang="zh-CN" altLang="en-US" sz="2400" b="1" dirty="0">
                <a:solidFill>
                  <a:srgbClr val="3333CC"/>
                </a:solidFill>
                <a:ea typeface="楷体_GB2312" pitchFamily="49" charset="-122"/>
              </a:rPr>
              <a:t>基本构成元素</a:t>
            </a:r>
            <a:r>
              <a:rPr lang="zh-CN" altLang="en-US" sz="2400" dirty="0">
                <a:ea typeface="楷体_GB2312" pitchFamily="49" charset="-122"/>
              </a:rPr>
              <a:t>和</a:t>
            </a:r>
            <a:r>
              <a:rPr lang="zh-CN" altLang="en-US" sz="2400" b="1" dirty="0">
                <a:solidFill>
                  <a:srgbClr val="3333CC"/>
                </a:solidFill>
                <a:ea typeface="楷体_GB2312" pitchFamily="49" charset="-122"/>
              </a:rPr>
              <a:t>关</a:t>
            </a:r>
            <a:endParaRPr lang="zh-CN" altLang="en-US" sz="2400" b="1" dirty="0">
              <a:solidFill>
                <a:srgbClr val="3333CC"/>
              </a:solidFill>
              <a:ea typeface="楷体_GB2312" pitchFamily="49" charset="-122"/>
            </a:endParaRPr>
          </a:p>
          <a:p>
            <a:pPr marL="342900" indent="-342900">
              <a:spcBef>
                <a:spcPct val="20000"/>
              </a:spcBef>
            </a:pPr>
            <a:r>
              <a:rPr lang="zh-CN" altLang="en-US" sz="2400" b="1" dirty="0">
                <a:solidFill>
                  <a:srgbClr val="3333CC"/>
                </a:solidFill>
                <a:ea typeface="楷体_GB2312" pitchFamily="49" charset="-122"/>
              </a:rPr>
              <a:t>系</a:t>
            </a:r>
            <a:r>
              <a:rPr lang="zh-CN" altLang="en-US" sz="2400" dirty="0">
                <a:ea typeface="楷体_GB2312" pitchFamily="49" charset="-122"/>
              </a:rPr>
              <a:t>。</a:t>
            </a:r>
            <a:r>
              <a:rPr lang="zh-CN" altLang="en-US" sz="2400" b="1" dirty="0">
                <a:solidFill>
                  <a:srgbClr val="CC0000"/>
                </a:solidFill>
                <a:ea typeface="楷体_GB2312" pitchFamily="49" charset="-122"/>
              </a:rPr>
              <a:t>框架</a:t>
            </a:r>
            <a:r>
              <a:rPr lang="zh-CN" altLang="en-US" sz="2400" dirty="0">
                <a:ea typeface="楷体_GB2312" pitchFamily="49" charset="-122"/>
              </a:rPr>
              <a:t>是</a:t>
            </a:r>
            <a:r>
              <a:rPr lang="zh-CN" altLang="en-US" sz="2400" b="1" dirty="0">
                <a:ea typeface="楷体_GB2312" pitchFamily="49" charset="-122"/>
              </a:rPr>
              <a:t>特定应用领域问题的体系结构模式</a:t>
            </a:r>
            <a:r>
              <a:rPr lang="zh-CN" altLang="en-US" sz="2400" dirty="0">
                <a:ea typeface="楷体_GB2312" pitchFamily="49" charset="-122"/>
              </a:rPr>
              <a:t>，框架定义</a:t>
            </a:r>
            <a:endParaRPr lang="zh-CN" altLang="en-US" sz="2400" dirty="0">
              <a:ea typeface="楷体_GB2312" pitchFamily="49" charset="-122"/>
            </a:endParaRPr>
          </a:p>
          <a:p>
            <a:pPr marL="342900" indent="-342900">
              <a:spcBef>
                <a:spcPct val="20000"/>
              </a:spcBef>
            </a:pPr>
            <a:r>
              <a:rPr lang="zh-CN" altLang="en-US" sz="2400" dirty="0">
                <a:ea typeface="楷体_GB2312" pitchFamily="49" charset="-122"/>
              </a:rPr>
              <a:t>了基本构成单元和关系后，开发者就可以集中精力解决业</a:t>
            </a:r>
            <a:endParaRPr lang="zh-CN" altLang="en-US" sz="2400" dirty="0">
              <a:ea typeface="楷体_GB2312" pitchFamily="49" charset="-122"/>
            </a:endParaRPr>
          </a:p>
          <a:p>
            <a:pPr marL="342900" indent="-342900">
              <a:spcBef>
                <a:spcPct val="20000"/>
              </a:spcBef>
            </a:pPr>
            <a:r>
              <a:rPr lang="zh-CN" altLang="en-US" sz="2400" dirty="0">
                <a:ea typeface="楷体_GB2312" pitchFamily="49" charset="-122"/>
              </a:rPr>
              <a:t>务逻辑问题。</a:t>
            </a:r>
            <a:endParaRPr lang="zh-CN" altLang="en-US" sz="2400" dirty="0">
              <a:ea typeface="楷体_GB2312" pitchFamily="49" charset="-122"/>
            </a:endParaRPr>
          </a:p>
          <a:p>
            <a:pPr marL="342900" indent="-342900">
              <a:spcBef>
                <a:spcPct val="20000"/>
              </a:spcBef>
            </a:pPr>
            <a:r>
              <a:rPr lang="zh-CN" altLang="en-US" sz="2400" dirty="0">
                <a:ea typeface="楷体_GB2312" pitchFamily="49" charset="-122"/>
              </a:rPr>
              <a:t>    在组织形式上，框架是一个</a:t>
            </a:r>
            <a:r>
              <a:rPr lang="zh-CN" altLang="en-US" sz="2400" b="1" dirty="0">
                <a:ea typeface="楷体_GB2312" pitchFamily="49" charset="-122"/>
              </a:rPr>
              <a:t>待实例化的完整系统</a:t>
            </a:r>
            <a:r>
              <a:rPr lang="zh-CN" altLang="en-US" sz="2400" dirty="0">
                <a:ea typeface="楷体_GB2312" pitchFamily="49" charset="-122"/>
              </a:rPr>
              <a:t>，定义</a:t>
            </a:r>
            <a:endParaRPr lang="zh-CN" altLang="en-US" sz="2400" dirty="0">
              <a:ea typeface="楷体_GB2312" pitchFamily="49" charset="-122"/>
            </a:endParaRPr>
          </a:p>
          <a:p>
            <a:pPr marL="342900" indent="-342900">
              <a:spcBef>
                <a:spcPct val="20000"/>
              </a:spcBef>
            </a:pPr>
            <a:r>
              <a:rPr lang="zh-CN" altLang="en-US" sz="2400" dirty="0">
                <a:ea typeface="楷体_GB2312" pitchFamily="49" charset="-122"/>
              </a:rPr>
              <a:t>了软件系统的元素和关系，创建了基本的模块，定义了涉</a:t>
            </a:r>
            <a:endParaRPr lang="zh-CN" altLang="en-US" sz="2400" dirty="0">
              <a:ea typeface="楷体_GB2312" pitchFamily="49" charset="-122"/>
            </a:endParaRPr>
          </a:p>
          <a:p>
            <a:pPr marL="342900" indent="-342900">
              <a:spcBef>
                <a:spcPct val="20000"/>
              </a:spcBef>
            </a:pPr>
            <a:r>
              <a:rPr lang="zh-CN" altLang="en-US" sz="2400" dirty="0">
                <a:ea typeface="楷体_GB2312" pitchFamily="49" charset="-122"/>
              </a:rPr>
              <a:t>及功能更改和扩充的插件位置。典型的框架例子有</a:t>
            </a:r>
            <a:r>
              <a:rPr lang="en-US" altLang="zh-CN" sz="2400" b="1" dirty="0">
                <a:solidFill>
                  <a:srgbClr val="3333CC"/>
                </a:solidFill>
                <a:ea typeface="楷体_GB2312" pitchFamily="49" charset="-122"/>
              </a:rPr>
              <a:t>MFC</a:t>
            </a:r>
            <a:r>
              <a:rPr lang="zh-CN" altLang="en-US" sz="2400" b="1" dirty="0">
                <a:solidFill>
                  <a:srgbClr val="3333CC"/>
                </a:solidFill>
                <a:ea typeface="楷体_GB2312" pitchFamily="49" charset="-122"/>
              </a:rPr>
              <a:t>框</a:t>
            </a:r>
            <a:endParaRPr lang="zh-CN" altLang="en-US" sz="2400" b="1" dirty="0">
              <a:solidFill>
                <a:srgbClr val="3333CC"/>
              </a:solidFill>
              <a:ea typeface="楷体_GB2312" pitchFamily="49" charset="-122"/>
            </a:endParaRPr>
          </a:p>
          <a:p>
            <a:pPr marL="342900" indent="-342900">
              <a:spcBef>
                <a:spcPct val="20000"/>
              </a:spcBef>
            </a:pPr>
            <a:r>
              <a:rPr lang="zh-CN" altLang="en-US" sz="2400" b="1" dirty="0">
                <a:solidFill>
                  <a:srgbClr val="3333CC"/>
                </a:solidFill>
                <a:ea typeface="楷体_GB2312" pitchFamily="49" charset="-122"/>
              </a:rPr>
              <a:t>架</a:t>
            </a:r>
            <a:r>
              <a:rPr lang="zh-CN" altLang="en-US" sz="2400" dirty="0">
                <a:ea typeface="楷体_GB2312" pitchFamily="49" charset="-122"/>
              </a:rPr>
              <a:t>和</a:t>
            </a:r>
            <a:r>
              <a:rPr lang="en-US" altLang="zh-CN" sz="2400" b="1" dirty="0">
                <a:solidFill>
                  <a:srgbClr val="3333CC"/>
                </a:solidFill>
                <a:ea typeface="楷体_GB2312" pitchFamily="49" charset="-122"/>
              </a:rPr>
              <a:t>Struts</a:t>
            </a:r>
            <a:r>
              <a:rPr lang="zh-CN" altLang="en-US" sz="2400" b="1" dirty="0">
                <a:solidFill>
                  <a:srgbClr val="3333CC"/>
                </a:solidFill>
                <a:ea typeface="楷体_GB2312" pitchFamily="49" charset="-122"/>
              </a:rPr>
              <a:t>框架</a:t>
            </a:r>
            <a:r>
              <a:rPr lang="zh-CN" altLang="en-US" sz="2400" dirty="0">
                <a:ea typeface="楷体_GB2312" pitchFamily="49" charset="-122"/>
              </a:rPr>
              <a:t>。</a:t>
            </a:r>
            <a:endParaRPr lang="zh-CN" altLang="en-US" sz="2400" dirty="0">
              <a:ea typeface="楷体_GB2312" pitchFamily="49" charset="-122"/>
            </a:endParaRPr>
          </a:p>
        </p:txBody>
      </p:sp>
      <p:sp>
        <p:nvSpPr>
          <p:cNvPr id="4" name="Rectangle 2"/>
          <p:cNvSpPr txBox="1">
            <a:spLocks noChangeArrowheads="1"/>
          </p:cNvSpPr>
          <p:nvPr/>
        </p:nvSpPr>
        <p:spPr>
          <a:xfrm>
            <a:off x="457200" y="211138"/>
            <a:ext cx="8229600" cy="1143000"/>
          </a:xfrm>
          <a:prstGeom prst="rect">
            <a:avLst/>
          </a:prstGeom>
        </p:spPr>
        <p:txBody>
          <a:bodyPr/>
          <a:lstStyle/>
          <a:p>
            <a:pPr marL="0" marR="0" lvl="0" indent="0" algn="ctr" defTabSz="914400" rtl="0" eaLnBrk="1" fontAlgn="base" latinLnBrk="0" hangingPunct="1">
              <a:lnSpc>
                <a:spcPts val="4000"/>
              </a:lnSpc>
              <a:spcBef>
                <a:spcPct val="0"/>
              </a:spcBef>
              <a:spcAft>
                <a:spcPct val="0"/>
              </a:spcAft>
              <a:buClrTx/>
              <a:buSzTx/>
              <a:buFontTx/>
              <a:buNone/>
              <a:defRPr/>
            </a:pPr>
            <a:r>
              <a:rPr kumimoji="0" lang="en-US" altLang="en-US" sz="4400" b="1" i="0" u="none" strike="noStrike" kern="0" cap="none" spc="0" normalizeH="0" baseline="0" noProof="0" dirty="0">
                <a:ln>
                  <a:noFill/>
                </a:ln>
                <a:solidFill>
                  <a:schemeClr val="tx2"/>
                </a:solidFill>
                <a:effectLst/>
                <a:uLnTx/>
                <a:uFillTx/>
                <a:latin typeface="+mj-lt"/>
                <a:ea typeface="+mj-ea"/>
                <a:cs typeface="+mj-cs"/>
              </a:rPr>
              <a:t>4.1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软件体系结构与设计模式</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4.1.1   </a:t>
            </a:r>
            <a:r>
              <a:rPr kumimoji="0" lang="zh-CN" altLang="en-US"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软件体系结构的基本概念</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3"/>
          <p:cNvSpPr>
            <a:spLocks noGrp="1" noChangeArrowheads="1"/>
          </p:cNvSpPr>
          <p:nvPr>
            <p:ph type="body" idx="1"/>
          </p:nvPr>
        </p:nvSpPr>
        <p:spPr>
          <a:xfrm>
            <a:off x="457200" y="1600201"/>
            <a:ext cx="8229600" cy="2044824"/>
          </a:xfrm>
        </p:spPr>
        <p:txBody>
          <a:bodyPr/>
          <a:lstStyle/>
          <a:p>
            <a:pPr eaLnBrk="1" hangingPunct="1">
              <a:buFontTx/>
              <a:buNone/>
            </a:pPr>
            <a:r>
              <a:rPr lang="en-US" altLang="zh-CN" sz="1400" dirty="0">
                <a:ea typeface="宋体" panose="02010600030101010101" pitchFamily="2" charset="-122"/>
              </a:rPr>
              <a:t>(4) </a:t>
            </a:r>
            <a:r>
              <a:rPr lang="zh-CN" altLang="en-US" sz="1400" dirty="0">
                <a:ea typeface="宋体" panose="02010600030101010101" pitchFamily="2" charset="-122"/>
              </a:rPr>
              <a:t>参与者职责</a:t>
            </a:r>
            <a:endParaRPr lang="zh-CN" altLang="en-US" sz="1400" dirty="0">
              <a:ea typeface="宋体" panose="02010600030101010101" pitchFamily="2" charset="-122"/>
            </a:endParaRPr>
          </a:p>
          <a:p>
            <a:pPr eaLnBrk="1" hangingPunct="1">
              <a:buFontTx/>
              <a:buNone/>
            </a:pPr>
            <a:r>
              <a:rPr lang="zh-CN" altLang="en-US" sz="1400" dirty="0">
                <a:latin typeface="楷体_GB2312" pitchFamily="49" charset="-122"/>
                <a:ea typeface="楷体_GB2312" pitchFamily="49" charset="-122"/>
              </a:rPr>
              <a:t> </a:t>
            </a:r>
            <a:r>
              <a:rPr lang="en-US" altLang="zh-CN" sz="1400" dirty="0">
                <a:latin typeface="楷体_GB2312" pitchFamily="49" charset="-122"/>
                <a:ea typeface="楷体_GB2312" pitchFamily="49" charset="-122"/>
              </a:rPr>
              <a:t>a) </a:t>
            </a:r>
            <a:r>
              <a:rPr lang="zh-CN" altLang="en-US" sz="1400" dirty="0">
                <a:latin typeface="楷体_GB2312" pitchFamily="49" charset="-122"/>
                <a:ea typeface="楷体_GB2312" pitchFamily="49" charset="-122"/>
              </a:rPr>
              <a:t>中介者（</a:t>
            </a:r>
            <a:r>
              <a:rPr lang="en-US" altLang="zh-CN" sz="1400" dirty="0">
                <a:latin typeface="楷体_GB2312" pitchFamily="49" charset="-122"/>
                <a:ea typeface="楷体_GB2312" pitchFamily="49" charset="-122"/>
              </a:rPr>
              <a:t>Mediator</a:t>
            </a:r>
            <a:r>
              <a:rPr lang="zh-CN" altLang="en-US" sz="1400" dirty="0">
                <a:latin typeface="楷体_GB2312" pitchFamily="49" charset="-122"/>
                <a:ea typeface="楷体_GB2312" pitchFamily="49" charset="-122"/>
              </a:rPr>
              <a:t>）：定义与各个同事（</a:t>
            </a:r>
            <a:r>
              <a:rPr lang="en-US" altLang="zh-CN" sz="1400" dirty="0">
                <a:latin typeface="楷体_GB2312" pitchFamily="49" charset="-122"/>
                <a:ea typeface="楷体_GB2312" pitchFamily="49" charset="-122"/>
              </a:rPr>
              <a:t>Colleague</a:t>
            </a:r>
            <a:r>
              <a:rPr lang="zh-CN" altLang="en-US" sz="1400" dirty="0">
                <a:latin typeface="楷体_GB2312" pitchFamily="49" charset="-122"/>
                <a:ea typeface="楷体_GB2312" pitchFamily="49" charset="-122"/>
              </a:rPr>
              <a:t>）对象通信的接口。</a:t>
            </a:r>
            <a:endParaRPr lang="zh-CN" altLang="en-US" sz="1400" dirty="0">
              <a:latin typeface="楷体_GB2312" pitchFamily="49" charset="-122"/>
              <a:ea typeface="楷体_GB2312" pitchFamily="49" charset="-122"/>
            </a:endParaRPr>
          </a:p>
          <a:p>
            <a:pPr eaLnBrk="1" hangingPunct="1">
              <a:buFontTx/>
              <a:buNone/>
            </a:pPr>
            <a:r>
              <a:rPr lang="zh-CN" altLang="en-US" sz="1400" dirty="0">
                <a:latin typeface="楷体_GB2312" pitchFamily="49" charset="-122"/>
                <a:ea typeface="楷体_GB2312" pitchFamily="49" charset="-122"/>
              </a:rPr>
              <a:t> </a:t>
            </a:r>
            <a:r>
              <a:rPr lang="en-US" altLang="zh-CN" sz="1400" dirty="0">
                <a:latin typeface="楷体_GB2312" pitchFamily="49" charset="-122"/>
                <a:ea typeface="楷体_GB2312" pitchFamily="49" charset="-122"/>
              </a:rPr>
              <a:t>b) </a:t>
            </a:r>
            <a:r>
              <a:rPr lang="zh-CN" altLang="en-US" sz="1400" dirty="0">
                <a:latin typeface="楷体_GB2312" pitchFamily="49" charset="-122"/>
                <a:ea typeface="楷体_GB2312" pitchFamily="49" charset="-122"/>
              </a:rPr>
              <a:t>具体中介者（</a:t>
            </a:r>
            <a:r>
              <a:rPr lang="en-US" altLang="zh-CN" sz="1400" dirty="0" err="1">
                <a:latin typeface="楷体_GB2312" pitchFamily="49" charset="-122"/>
                <a:ea typeface="楷体_GB2312" pitchFamily="49" charset="-122"/>
              </a:rPr>
              <a:t>ConcreteMediator</a:t>
            </a:r>
            <a:r>
              <a:rPr lang="zh-CN" altLang="en-US" sz="1400" dirty="0">
                <a:latin typeface="楷体_GB2312" pitchFamily="49" charset="-122"/>
                <a:ea typeface="楷体_GB2312" pitchFamily="49" charset="-122"/>
              </a:rPr>
              <a:t>）：协调各个同事对象，实现协作行为；了解并维护各个同事对象。</a:t>
            </a:r>
            <a:endParaRPr lang="zh-CN" altLang="en-US" sz="1400" dirty="0">
              <a:latin typeface="楷体_GB2312" pitchFamily="49" charset="-122"/>
              <a:ea typeface="楷体_GB2312" pitchFamily="49" charset="-122"/>
            </a:endParaRPr>
          </a:p>
          <a:p>
            <a:pPr eaLnBrk="1" hangingPunct="1">
              <a:buFontTx/>
              <a:buNone/>
            </a:pPr>
            <a:r>
              <a:rPr lang="zh-CN" altLang="en-US" sz="1400" dirty="0">
                <a:latin typeface="楷体_GB2312" pitchFamily="49" charset="-122"/>
                <a:ea typeface="楷体_GB2312" pitchFamily="49" charset="-122"/>
              </a:rPr>
              <a:t> </a:t>
            </a:r>
            <a:r>
              <a:rPr lang="en-US" altLang="zh-CN" sz="1400" dirty="0">
                <a:latin typeface="楷体_GB2312" pitchFamily="49" charset="-122"/>
                <a:ea typeface="楷体_GB2312" pitchFamily="49" charset="-122"/>
              </a:rPr>
              <a:t>c) </a:t>
            </a:r>
            <a:r>
              <a:rPr lang="zh-CN" altLang="en-US" sz="1400" dirty="0">
                <a:latin typeface="楷体_GB2312" pitchFamily="49" charset="-122"/>
                <a:ea typeface="楷体_GB2312" pitchFamily="49" charset="-122"/>
              </a:rPr>
              <a:t>同事类（</a:t>
            </a:r>
            <a:r>
              <a:rPr lang="en-US" altLang="zh-CN" sz="1400" dirty="0">
                <a:latin typeface="楷体_GB2312" pitchFamily="49" charset="-122"/>
                <a:ea typeface="楷体_GB2312" pitchFamily="49" charset="-122"/>
              </a:rPr>
              <a:t>Colleague classes</a:t>
            </a:r>
            <a:r>
              <a:rPr lang="zh-CN" altLang="en-US" sz="1400" dirty="0">
                <a:latin typeface="楷体_GB2312" pitchFamily="49" charset="-122"/>
                <a:ea typeface="楷体_GB2312" pitchFamily="49" charset="-122"/>
              </a:rPr>
              <a:t>）：这些同事类的对象都了解中介者；一个同事对象与另一个同事对象之间的通信都需要通过中介者来间接实现。</a:t>
            </a:r>
            <a:endParaRPr lang="zh-CN" altLang="en-US" sz="1400" dirty="0">
              <a:latin typeface="楷体_GB2312" pitchFamily="49" charset="-122"/>
              <a:ea typeface="楷体_GB2312" pitchFamily="49" charset="-122"/>
            </a:endParaRPr>
          </a:p>
          <a:p>
            <a:pPr eaLnBrk="1" hangingPunct="1">
              <a:buFontTx/>
              <a:buNone/>
            </a:pPr>
            <a:r>
              <a:rPr lang="en-US" altLang="zh-CN" sz="1400" dirty="0">
                <a:ea typeface="宋体" panose="02010600030101010101" pitchFamily="2" charset="-122"/>
              </a:rPr>
              <a:t>(5) </a:t>
            </a:r>
            <a:r>
              <a:rPr lang="zh-CN" altLang="en-US" sz="1400" dirty="0">
                <a:ea typeface="宋体" panose="02010600030101010101" pitchFamily="2" charset="-122"/>
              </a:rPr>
              <a:t>协作：同事向中介者对象发送或接收请求，中介者则将请求传送给适当的同事对象（一个或多个），协调整体行为。</a:t>
            </a:r>
            <a:endParaRPr lang="zh-CN" altLang="en-US" sz="1400" dirty="0">
              <a:ea typeface="宋体" panose="02010600030101010101" pitchFamily="2"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6" name="Rectangle 2"/>
          <p:cNvSpPr>
            <a:spLocks noGrp="1" noChangeArrowheads="1"/>
          </p:cNvSpPr>
          <p:nvPr>
            <p:ph type="title"/>
          </p:nvPr>
        </p:nvSpPr>
        <p:spPr>
          <a:xfrm>
            <a:off x="457200" y="211138"/>
            <a:ext cx="8229600" cy="1143000"/>
          </a:xfrm>
        </p:spPr>
        <p:txBody>
          <a:bodyPr/>
          <a:lstStyle/>
          <a:p>
            <a:pPr algn="l"/>
            <a:r>
              <a:rPr lang="en-US" altLang="zh-CN" sz="3600" dirty="0">
                <a:solidFill>
                  <a:schemeClr val="bg1"/>
                </a:solidFill>
                <a:ea typeface="宋体" panose="02010600030101010101" pitchFamily="2" charset="-122"/>
              </a:rPr>
              <a:t>4.1. 6  </a:t>
            </a:r>
            <a:r>
              <a:rPr lang="zh-CN" altLang="en-US" sz="3600" dirty="0">
                <a:solidFill>
                  <a:schemeClr val="bg1"/>
                </a:solidFill>
                <a:ea typeface="宋体" panose="02010600030101010101" pitchFamily="2" charset="-122"/>
              </a:rPr>
              <a:t>设计模式</a:t>
            </a:r>
            <a:br>
              <a:rPr lang="en-US" altLang="zh-CN" sz="3600" dirty="0">
                <a:solidFill>
                  <a:schemeClr val="bg1"/>
                </a:solidFill>
                <a:ea typeface="宋体" panose="02010600030101010101" pitchFamily="2" charset="-122"/>
              </a:rPr>
            </a:br>
            <a:r>
              <a:rPr lang="en-US" altLang="zh-CN" sz="3600" dirty="0">
                <a:solidFill>
                  <a:schemeClr val="bg1"/>
                </a:solidFill>
                <a:ea typeface="宋体" panose="02010600030101010101" pitchFamily="2" charset="-122"/>
              </a:rPr>
              <a:t>                    </a:t>
            </a:r>
            <a:r>
              <a:rPr lang="en-US" altLang="zh-CN" sz="3600" dirty="0">
                <a:solidFill>
                  <a:srgbClr val="FFC000"/>
                </a:solidFill>
                <a:ea typeface="宋体" panose="02010600030101010101" pitchFamily="2" charset="-122"/>
              </a:rPr>
              <a:t>-----</a:t>
            </a:r>
            <a:r>
              <a:rPr lang="zh-CN" altLang="en-US" sz="3600" dirty="0">
                <a:solidFill>
                  <a:srgbClr val="FFC000"/>
                </a:solidFill>
                <a:ea typeface="宋体" panose="02010600030101010101" pitchFamily="2" charset="-122"/>
              </a:rPr>
              <a:t>中介者</a:t>
            </a:r>
            <a:endParaRPr lang="zh-CN" altLang="en-US" sz="2800" b="1" dirty="0">
              <a:solidFill>
                <a:srgbClr val="FFC000"/>
              </a:solidFill>
              <a:ea typeface="宋体" panose="02010600030101010101" pitchFamily="2" charset="-122"/>
            </a:endParaRPr>
          </a:p>
        </p:txBody>
      </p:sp>
      <p:sp>
        <p:nvSpPr>
          <p:cNvPr id="2" name="矩形 1"/>
          <p:cNvSpPr/>
          <p:nvPr/>
        </p:nvSpPr>
        <p:spPr>
          <a:xfrm>
            <a:off x="390364" y="3859153"/>
            <a:ext cx="8363272" cy="2862322"/>
          </a:xfrm>
          <a:prstGeom prst="rect">
            <a:avLst/>
          </a:prstGeom>
        </p:spPr>
        <p:txBody>
          <a:bodyPr wrap="square">
            <a:spAutoFit/>
          </a:bodyPr>
          <a:lstStyle/>
          <a:p>
            <a:r>
              <a:rPr lang="en-US" altLang="zh-CN" dirty="0">
                <a:solidFill>
                  <a:srgbClr val="333333"/>
                </a:solidFill>
                <a:latin typeface="Verdana" panose="020B0604030504040204" pitchFamily="34" charset="0"/>
              </a:rPr>
              <a:t>Mediator</a:t>
            </a:r>
            <a:r>
              <a:rPr lang="zh-CN" altLang="en-US" dirty="0">
                <a:solidFill>
                  <a:srgbClr val="333333"/>
                </a:solidFill>
                <a:latin typeface="宋体" panose="02010600030101010101" pitchFamily="2" charset="-122"/>
                <a:ea typeface="宋体" panose="02010600030101010101" pitchFamily="2" charset="-122"/>
              </a:rPr>
              <a:t>：中介者接口。在里面定义了各个同事之间相互交互所需要的方法，可以是公共的方法，如</a:t>
            </a:r>
            <a:r>
              <a:rPr lang="en-US" altLang="zh-CN" dirty="0">
                <a:solidFill>
                  <a:srgbClr val="333333"/>
                </a:solidFill>
                <a:latin typeface="Times New Roman" panose="02020603050405020304" pitchFamily="18" charset="0"/>
              </a:rPr>
              <a:t>Change</a:t>
            </a:r>
            <a:r>
              <a:rPr lang="zh-CN" altLang="en-US" dirty="0">
                <a:solidFill>
                  <a:srgbClr val="333333"/>
                </a:solidFill>
                <a:latin typeface="宋体" panose="02010600030101010101" pitchFamily="2" charset="-122"/>
                <a:ea typeface="宋体" panose="02010600030101010101" pitchFamily="2" charset="-122"/>
              </a:rPr>
              <a:t>方法，也可以是小范围的交互方法。</a:t>
            </a:r>
            <a:endParaRPr lang="zh-CN" altLang="en-US" dirty="0">
              <a:solidFill>
                <a:srgbClr val="333333"/>
              </a:solidFill>
              <a:latin typeface="Verdana" panose="020B0604030504040204" pitchFamily="34" charset="0"/>
            </a:endParaRPr>
          </a:p>
          <a:p>
            <a:r>
              <a:rPr lang="en-US" altLang="zh-CN" dirty="0" err="1">
                <a:solidFill>
                  <a:srgbClr val="333333"/>
                </a:solidFill>
                <a:latin typeface="Verdana" panose="020B0604030504040204" pitchFamily="34" charset="0"/>
              </a:rPr>
              <a:t>ConcreteMediator</a:t>
            </a:r>
            <a:r>
              <a:rPr lang="zh-CN" altLang="en-US" dirty="0">
                <a:solidFill>
                  <a:srgbClr val="333333"/>
                </a:solidFill>
                <a:latin typeface="宋体" panose="02010600030101010101" pitchFamily="2" charset="-122"/>
                <a:ea typeface="宋体" panose="02010600030101010101" pitchFamily="2" charset="-122"/>
              </a:rPr>
              <a:t>：具体的中介者实现对象。它需要了解并为维护每个同事对象，并负责具体的协调各个同事对象的交互关系。</a:t>
            </a:r>
            <a:endParaRPr lang="zh-CN" altLang="en-US" dirty="0">
              <a:solidFill>
                <a:srgbClr val="333333"/>
              </a:solidFill>
              <a:latin typeface="Verdana" panose="020B0604030504040204" pitchFamily="34" charset="0"/>
            </a:endParaRPr>
          </a:p>
          <a:p>
            <a:r>
              <a:rPr lang="en-US" altLang="zh-CN" dirty="0">
                <a:solidFill>
                  <a:srgbClr val="333333"/>
                </a:solidFill>
                <a:latin typeface="Verdana" panose="020B0604030504040204" pitchFamily="34" charset="0"/>
              </a:rPr>
              <a:t>Colleague</a:t>
            </a:r>
            <a:r>
              <a:rPr lang="zh-CN" altLang="en-US" dirty="0">
                <a:solidFill>
                  <a:srgbClr val="333333"/>
                </a:solidFill>
                <a:latin typeface="宋体" panose="02010600030101010101" pitchFamily="2" charset="-122"/>
                <a:ea typeface="宋体" panose="02010600030101010101" pitchFamily="2" charset="-122"/>
              </a:rPr>
              <a:t>：同事类的定义，通常实现成为抽象类，主要负责约束同事对象的类型，并实现一些具体同事类之间的公共功能，比如，每个具体同事类都应该知道中介者对象，也就是每个同事对象都会持有中介者对象的引用，这个功能可定义在这个类中。</a:t>
            </a:r>
            <a:endParaRPr lang="zh-CN" altLang="en-US" dirty="0">
              <a:solidFill>
                <a:srgbClr val="333333"/>
              </a:solidFill>
              <a:latin typeface="Verdana" panose="020B0604030504040204" pitchFamily="34" charset="0"/>
            </a:endParaRPr>
          </a:p>
          <a:p>
            <a:r>
              <a:rPr lang="en-US" altLang="zh-CN" dirty="0" err="1">
                <a:solidFill>
                  <a:srgbClr val="333333"/>
                </a:solidFill>
                <a:latin typeface="Verdana" panose="020B0604030504040204" pitchFamily="34" charset="0"/>
              </a:rPr>
              <a:t>ConcreteColleague</a:t>
            </a:r>
            <a:r>
              <a:rPr lang="zh-CN" altLang="en-US" dirty="0">
                <a:solidFill>
                  <a:srgbClr val="333333"/>
                </a:solidFill>
                <a:latin typeface="宋体" panose="02010600030101010101" pitchFamily="2" charset="-122"/>
                <a:ea typeface="宋体" panose="02010600030101010101" pitchFamily="2" charset="-122"/>
              </a:rPr>
              <a:t>：具体的同事类，实现自己的业务，需要与其他同事对象交互时，就通知中介对象，中介对象会负责后续的交互。</a:t>
            </a:r>
            <a:endParaRPr lang="zh-CN" altLang="en-US" b="0" i="0" dirty="0">
              <a:solidFill>
                <a:srgbClr val="333333"/>
              </a:solidFill>
              <a:effectLst/>
              <a:latin typeface="Verdana" panose="020B0604030504040204" pitchFamily="34" charset="0"/>
            </a:endParaRPr>
          </a:p>
        </p:txBody>
      </p:sp>
    </p:spTree>
  </p:cSld>
  <p:clrMapOvr>
    <a:masterClrMapping/>
  </p:clrMapOvr>
  <p:transition>
    <p:fade/>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28596" y="1571612"/>
            <a:ext cx="8229600" cy="1143000"/>
          </a:xfrm>
        </p:spPr>
        <p:txBody>
          <a:bodyPr/>
          <a:lstStyle/>
          <a:p>
            <a:r>
              <a:rPr lang="zh-CN" altLang="en-US" sz="3200" dirty="0">
                <a:solidFill>
                  <a:srgbClr val="C00000"/>
                </a:solidFill>
                <a:latin typeface="宋体" panose="02010600030101010101" pitchFamily="2" charset="-122"/>
                <a:ea typeface="宋体" panose="02010600030101010101" pitchFamily="2" charset="-122"/>
              </a:rPr>
              <a:t>行为模式 </a:t>
            </a:r>
            <a:r>
              <a:rPr lang="en-US" altLang="zh-CN" sz="3200" dirty="0">
                <a:solidFill>
                  <a:srgbClr val="C00000"/>
                </a:solidFill>
                <a:latin typeface="宋体" panose="02010600030101010101" pitchFamily="2" charset="-122"/>
                <a:ea typeface="宋体" panose="02010600030101010101" pitchFamily="2" charset="-122"/>
              </a:rPr>
              <a:t>- Observer</a:t>
            </a:r>
            <a:r>
              <a:rPr lang="zh-CN" altLang="en-US" sz="3200" dirty="0">
                <a:solidFill>
                  <a:srgbClr val="C00000"/>
                </a:solidFill>
                <a:latin typeface="宋体" panose="02010600030101010101" pitchFamily="2" charset="-122"/>
                <a:ea typeface="宋体" panose="02010600030101010101" pitchFamily="2" charset="-122"/>
              </a:rPr>
              <a:t>（观察者模式）</a:t>
            </a:r>
            <a:endParaRPr lang="zh-CN" altLang="en-US" sz="3200" dirty="0">
              <a:solidFill>
                <a:srgbClr val="C00000"/>
              </a:solidFill>
              <a:latin typeface="宋体" panose="02010600030101010101" pitchFamily="2" charset="-122"/>
              <a:ea typeface="宋体" panose="02010600030101010101" pitchFamily="2" charset="-122"/>
            </a:endParaRPr>
          </a:p>
        </p:txBody>
      </p:sp>
      <p:sp>
        <p:nvSpPr>
          <p:cNvPr id="7" name="灯片编号占位符 4"/>
          <p:cNvSpPr>
            <a:spLocks noGrp="1"/>
          </p:cNvSpPr>
          <p:nvPr>
            <p:ph type="sldNum" sz="quarter" idx="12"/>
          </p:nvPr>
        </p:nvSpPr>
        <p:spPr/>
        <p:txBody>
          <a:bodyPr/>
          <a:lstStyle/>
          <a:p>
            <a:pPr>
              <a:defRPr/>
            </a:pPr>
            <a:r>
              <a:rPr lang="zh-CN" altLang="en-US"/>
              <a:t>第 </a:t>
            </a:r>
            <a:fld id="{71FA9EEF-0866-4D27-BE89-564CBD66552D}" type="slidenum">
              <a:rPr lang="zh-CN" altLang="en-US"/>
            </a:fld>
            <a:r>
              <a:rPr lang="zh-CN" altLang="en-US"/>
              <a:t> 页</a:t>
            </a:r>
            <a:endParaRPr lang="zh-CN" altLang="en-US"/>
          </a:p>
        </p:txBody>
      </p:sp>
      <p:sp>
        <p:nvSpPr>
          <p:cNvPr id="50180" name="AutoShape 4"/>
          <p:cNvSpPr>
            <a:spLocks noChangeAspect="1" noChangeArrowheads="1" noTextEdit="1"/>
          </p:cNvSpPr>
          <p:nvPr/>
        </p:nvSpPr>
        <p:spPr bwMode="gray">
          <a:xfrm flipH="1">
            <a:off x="4945063" y="2701925"/>
            <a:ext cx="909637" cy="1581150"/>
          </a:xfrm>
          <a:prstGeom prst="rect">
            <a:avLst/>
          </a:prstGeom>
          <a:noFill/>
          <a:ln w="9525">
            <a:noFill/>
            <a:miter lim="800000"/>
          </a:ln>
        </p:spPr>
        <p:txBody>
          <a:bodyPr/>
          <a:lstStyle/>
          <a:p>
            <a:endParaRPr lang="zh-CN" altLang="en-US"/>
          </a:p>
        </p:txBody>
      </p:sp>
      <p:grpSp>
        <p:nvGrpSpPr>
          <p:cNvPr id="8" name="组合 7"/>
          <p:cNvGrpSpPr/>
          <p:nvPr/>
        </p:nvGrpSpPr>
        <p:grpSpPr>
          <a:xfrm>
            <a:off x="1331913" y="2857496"/>
            <a:ext cx="6224587" cy="2519362"/>
            <a:chOff x="1331913" y="1773238"/>
            <a:chExt cx="6224587" cy="2519362"/>
          </a:xfrm>
        </p:grpSpPr>
        <p:sp>
          <p:nvSpPr>
            <p:cNvPr id="556037" name="AutoShape 5"/>
            <p:cNvSpPr>
              <a:spLocks noChangeArrowheads="1"/>
            </p:cNvSpPr>
            <p:nvPr/>
          </p:nvSpPr>
          <p:spPr bwMode="auto">
            <a:xfrm>
              <a:off x="1331913" y="1773238"/>
              <a:ext cx="6224587" cy="2519362"/>
            </a:xfrm>
            <a:prstGeom prst="roundRect">
              <a:avLst>
                <a:gd name="adj" fmla="val 16667"/>
              </a:avLst>
            </a:prstGeom>
            <a:gradFill rotWithShape="1">
              <a:gsLst>
                <a:gs pos="0">
                  <a:srgbClr val="99CCFF">
                    <a:gamma/>
                    <a:tint val="0"/>
                    <a:invGamma/>
                  </a:srgbClr>
                </a:gs>
                <a:gs pos="100000">
                  <a:srgbClr val="99CCFF"/>
                </a:gs>
              </a:gsLst>
              <a:lin ang="2700000" scaled="1"/>
            </a:gradFill>
            <a:ln w="38100">
              <a:solidFill>
                <a:srgbClr val="FFFFFF"/>
              </a:solidFill>
              <a:round/>
            </a:ln>
            <a:effectLst>
              <a:outerShdw dist="107763" dir="2700000" algn="ctr" rotWithShape="0">
                <a:srgbClr val="000000">
                  <a:alpha val="50000"/>
                </a:srgbClr>
              </a:outerShdw>
            </a:effectLst>
          </p:spPr>
          <p:txBody>
            <a:bodyPr wrap="none" anchor="ctr"/>
            <a:lstStyle/>
            <a:p>
              <a:pPr algn="ctr" eaLnBrk="0" hangingPunct="0">
                <a:defRPr/>
              </a:pPr>
              <a:endParaRPr lang="zh-CN" altLang="zh-CN">
                <a:solidFill>
                  <a:srgbClr val="FF0000"/>
                </a:solidFill>
                <a:latin typeface="Verdana" panose="020B0604030504040204" pitchFamily="34" charset="0"/>
                <a:ea typeface="宋体" panose="02010600030101010101" pitchFamily="2" charset="-122"/>
              </a:endParaRPr>
            </a:p>
          </p:txBody>
        </p:sp>
        <p:sp>
          <p:nvSpPr>
            <p:cNvPr id="556038" name="Text Box 6"/>
            <p:cNvSpPr txBox="1">
              <a:spLocks noChangeArrowheads="1"/>
            </p:cNvSpPr>
            <p:nvPr/>
          </p:nvSpPr>
          <p:spPr bwMode="auto">
            <a:xfrm>
              <a:off x="1724025" y="1831975"/>
              <a:ext cx="5553075" cy="2308324"/>
            </a:xfrm>
            <a:prstGeom prst="rect">
              <a:avLst/>
            </a:prstGeom>
            <a:noFill/>
            <a:ln w="9525">
              <a:noFill/>
              <a:miter lim="800000"/>
            </a:ln>
            <a:effectLst/>
          </p:spPr>
          <p:txBody>
            <a:bodyPr>
              <a:spAutoFit/>
            </a:bodyPr>
            <a:lstStyle/>
            <a:p>
              <a:pPr eaLnBrk="0" hangingPunct="0">
                <a:defRPr/>
              </a:pPr>
              <a:r>
                <a:rPr lang="en-US" altLang="zh-CN" sz="2400" b="1"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rPr>
                <a:t>      </a:t>
              </a:r>
              <a:r>
                <a:rPr lang="zh-CN" altLang="en-US" sz="2400" b="1"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rPr>
                <a:t>观察者模式定义了一种一对多的依赖关系，让多个观察者对象同时监听某一个主题对象。</a:t>
              </a:r>
              <a:endParaRPr lang="zh-CN" altLang="en-US" sz="2400" b="1"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endParaRPr>
            </a:p>
            <a:p>
              <a:pPr eaLnBrk="0" hangingPunct="0">
                <a:defRPr/>
              </a:pPr>
              <a:r>
                <a:rPr lang="zh-CN" altLang="en-US" sz="2400" b="1"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rPr>
                <a:t>      这个主题对象在状态上发生变化时，会通知所有观察者对象，使他们能够自动更新自己。 </a:t>
              </a:r>
              <a:endParaRPr lang="zh-CN" altLang="en-US" sz="2400" b="1"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endParaRPr>
            </a:p>
          </p:txBody>
        </p:sp>
      </p:grpSp>
      <p:sp>
        <p:nvSpPr>
          <p:cNvPr id="9" name="Rectangle 2"/>
          <p:cNvSpPr txBox="1">
            <a:spLocks noChangeArrowheads="1"/>
          </p:cNvSpPr>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0" cap="none" spc="0" normalizeH="0" baseline="0" noProof="0">
                <a:ln>
                  <a:noFill/>
                </a:ln>
                <a:solidFill>
                  <a:schemeClr val="bg1"/>
                </a:solidFill>
                <a:effectLst/>
                <a:uLnTx/>
                <a:uFillTx/>
                <a:latin typeface="+mj-lt"/>
                <a:ea typeface="宋体" panose="02010600030101010101" pitchFamily="2" charset="-122"/>
                <a:cs typeface="+mj-cs"/>
              </a:rPr>
              <a:t>4.1. 6  </a:t>
            </a:r>
            <a:r>
              <a:rPr kumimoji="0" lang="zh-CN" altLang="en-US" sz="3600" b="1" i="0" u="none" strike="noStrike" kern="0" cap="none" spc="0" normalizeH="0" baseline="0" noProof="0">
                <a:ln>
                  <a:noFill/>
                </a:ln>
                <a:solidFill>
                  <a:schemeClr val="bg1"/>
                </a:solidFill>
                <a:effectLst/>
                <a:uLnTx/>
                <a:uFillTx/>
                <a:latin typeface="+mj-lt"/>
                <a:ea typeface="宋体" panose="02010600030101010101" pitchFamily="2" charset="-122"/>
                <a:cs typeface="+mj-cs"/>
              </a:rPr>
              <a:t>设计模式</a:t>
            </a:r>
            <a:br>
              <a:rPr kumimoji="0" lang="en-US" altLang="zh-CN" sz="3600" b="1" i="0" u="none" strike="noStrike" kern="0" cap="none" spc="0" normalizeH="0" baseline="0" noProof="0">
                <a:ln>
                  <a:noFill/>
                </a:ln>
                <a:solidFill>
                  <a:schemeClr val="bg1"/>
                </a:solidFill>
                <a:effectLst/>
                <a:uLnTx/>
                <a:uFillTx/>
                <a:latin typeface="+mj-lt"/>
                <a:ea typeface="宋体" panose="02010600030101010101" pitchFamily="2" charset="-122"/>
                <a:cs typeface="+mj-cs"/>
              </a:rPr>
            </a:br>
            <a:r>
              <a:rPr kumimoji="0" lang="en-US" altLang="zh-CN" sz="3600" b="1" i="0" u="none" strike="noStrike" kern="0" cap="none" spc="0" normalizeH="0" baseline="0" noProof="0">
                <a:ln>
                  <a:noFill/>
                </a:ln>
                <a:solidFill>
                  <a:schemeClr val="bg1"/>
                </a:solidFill>
                <a:effectLst/>
                <a:uLnTx/>
                <a:uFillTx/>
                <a:latin typeface="+mj-lt"/>
                <a:ea typeface="宋体" panose="02010600030101010101" pitchFamily="2" charset="-122"/>
                <a:cs typeface="+mj-cs"/>
              </a:rPr>
              <a:t>                    </a:t>
            </a:r>
            <a:r>
              <a:rPr kumimoji="0" lang="en-US" altLang="zh-CN" sz="3600" b="1" i="0" u="none" strike="noStrike" kern="0" cap="none" spc="0" normalizeH="0" baseline="0" noProof="0">
                <a:ln>
                  <a:noFill/>
                </a:ln>
                <a:solidFill>
                  <a:srgbClr val="FFC000"/>
                </a:solidFill>
                <a:effectLst/>
                <a:uLnTx/>
                <a:uFillTx/>
                <a:latin typeface="+mj-lt"/>
                <a:ea typeface="宋体" panose="02010600030101010101" pitchFamily="2" charset="-122"/>
                <a:cs typeface="+mj-cs"/>
              </a:rPr>
              <a:t>-----</a:t>
            </a:r>
            <a:r>
              <a:rPr kumimoji="0" lang="zh-CN" altLang="en-US" sz="3600" b="1" i="0" u="none" strike="noStrike" kern="0" cap="none" spc="0" normalizeH="0" baseline="0" noProof="0">
                <a:ln>
                  <a:noFill/>
                </a:ln>
                <a:solidFill>
                  <a:srgbClr val="FFC000"/>
                </a:solidFill>
                <a:effectLst/>
                <a:uLnTx/>
                <a:uFillTx/>
                <a:latin typeface="+mj-lt"/>
                <a:ea typeface="宋体" panose="02010600030101010101" pitchFamily="2" charset="-122"/>
                <a:cs typeface="+mj-cs"/>
              </a:rPr>
              <a:t>观察者</a:t>
            </a:r>
            <a:endParaRPr kumimoji="0" lang="zh-CN" altLang="en-US" sz="2800" b="1" i="0" u="none" strike="noStrike" kern="0" cap="none" spc="0" normalizeH="0" baseline="0" noProof="0" dirty="0">
              <a:ln>
                <a:noFill/>
              </a:ln>
              <a:solidFill>
                <a:srgbClr val="FFC000"/>
              </a:solidFill>
              <a:effectLst/>
              <a:uLnTx/>
              <a:uFillTx/>
              <a:latin typeface="+mj-lt"/>
              <a:ea typeface="宋体" panose="02010600030101010101" pitchFamily="2" charset="-122"/>
              <a:cs typeface="+mj-cs"/>
            </a:endParaRPr>
          </a:p>
        </p:txBody>
      </p:sp>
    </p:spTree>
  </p:cSld>
  <p:clrMapOvr>
    <a:masterClrMapping/>
  </p:clrMapOvr>
  <p:transition>
    <p:fade/>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p:cNvSpPr>
            <a:spLocks noGrp="1" noChangeArrowheads="1"/>
          </p:cNvSpPr>
          <p:nvPr>
            <p:ph type="body" idx="1"/>
          </p:nvPr>
        </p:nvSpPr>
        <p:spPr/>
        <p:txBody>
          <a:bodyPr/>
          <a:lstStyle/>
          <a:p>
            <a:pPr eaLnBrk="1" hangingPunct="1">
              <a:buFontTx/>
              <a:buNone/>
            </a:pPr>
            <a:r>
              <a:rPr lang="en-US" altLang="zh-CN" sz="2400" dirty="0">
                <a:latin typeface="楷体_GB2312" pitchFamily="49" charset="-122"/>
                <a:ea typeface="楷体_GB2312" pitchFamily="49" charset="-122"/>
              </a:rPr>
              <a:t>(1)</a:t>
            </a:r>
            <a:r>
              <a:rPr lang="zh-CN" altLang="en-US" sz="2400" dirty="0">
                <a:latin typeface="楷体_GB2312" pitchFamily="49" charset="-122"/>
                <a:ea typeface="楷体_GB2312" pitchFamily="49" charset="-122"/>
              </a:rPr>
              <a:t>目的：定义对象间的一种一对多的依赖关系，当一个对象的状态发生改变时，所有依赖于它的对象都得到通知，并被自动更新。</a:t>
            </a:r>
            <a:endParaRPr lang="zh-CN" altLang="en-US" sz="2400" dirty="0">
              <a:latin typeface="楷体_GB2312" pitchFamily="49" charset="-122"/>
              <a:ea typeface="楷体_GB2312" pitchFamily="49" charset="-122"/>
            </a:endParaRPr>
          </a:p>
          <a:p>
            <a:pPr eaLnBrk="1" hangingPunct="1">
              <a:buFontTx/>
              <a:buNone/>
            </a:pPr>
            <a:r>
              <a:rPr lang="en-US" altLang="zh-CN" sz="2400" dirty="0">
                <a:latin typeface="楷体_GB2312" pitchFamily="49" charset="-122"/>
                <a:ea typeface="楷体_GB2312" pitchFamily="49" charset="-122"/>
              </a:rPr>
              <a:t>(2)</a:t>
            </a:r>
            <a:r>
              <a:rPr lang="zh-CN" altLang="en-US" sz="2400" dirty="0">
                <a:latin typeface="楷体_GB2312" pitchFamily="49" charset="-122"/>
                <a:ea typeface="楷体_GB2312" pitchFamily="49" charset="-122"/>
              </a:rPr>
              <a:t>思路：例如，许多</a:t>
            </a:r>
            <a:r>
              <a:rPr lang="en-US" altLang="zh-CN" sz="2400" dirty="0">
                <a:latin typeface="楷体_GB2312" pitchFamily="49" charset="-122"/>
                <a:ea typeface="楷体_GB2312" pitchFamily="49" charset="-122"/>
              </a:rPr>
              <a:t>GUI</a:t>
            </a:r>
            <a:r>
              <a:rPr lang="zh-CN" altLang="en-US" sz="2400" dirty="0">
                <a:latin typeface="楷体_GB2312" pitchFamily="49" charset="-122"/>
                <a:ea typeface="楷体_GB2312" pitchFamily="49" charset="-122"/>
              </a:rPr>
              <a:t>软件包都将数据显示部分与应用程序底层的数据表示分开，以利于分别复用。但这些类也能合作，如图所示的计算表和直方图都是针对同一数据对象的两种不同表示方式。</a:t>
            </a:r>
            <a:r>
              <a:rPr lang="zh-CN" altLang="en-US" dirty="0">
                <a:ea typeface="宋体" panose="02010600030101010101" pitchFamily="2" charset="-122"/>
              </a:rPr>
              <a:t> </a:t>
            </a:r>
            <a:endParaRPr lang="zh-CN" altLang="en-US" dirty="0">
              <a:ea typeface="宋体" panose="02010600030101010101" pitchFamily="2" charset="-122"/>
            </a:endParaRPr>
          </a:p>
        </p:txBody>
      </p:sp>
      <p:pic>
        <p:nvPicPr>
          <p:cNvPr id="95236" name="Picture 4" descr="obser023"/>
          <p:cNvPicPr>
            <a:picLocks noChangeAspect="1" noChangeArrowheads="1"/>
          </p:cNvPicPr>
          <p:nvPr/>
        </p:nvPicPr>
        <p:blipFill>
          <a:blip r:embed="rId1"/>
          <a:srcRect/>
          <a:stretch>
            <a:fillRect/>
          </a:stretch>
        </p:blipFill>
        <p:spPr bwMode="auto">
          <a:xfrm>
            <a:off x="3995738" y="3933825"/>
            <a:ext cx="4608512" cy="2784475"/>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7" name="Rectangle 2"/>
          <p:cNvSpPr>
            <a:spLocks noGrp="1" noChangeArrowheads="1"/>
          </p:cNvSpPr>
          <p:nvPr>
            <p:ph type="title"/>
          </p:nvPr>
        </p:nvSpPr>
        <p:spPr>
          <a:xfrm>
            <a:off x="457200" y="211138"/>
            <a:ext cx="8229600" cy="1143000"/>
          </a:xfrm>
        </p:spPr>
        <p:txBody>
          <a:bodyPr/>
          <a:lstStyle/>
          <a:p>
            <a:pPr algn="l"/>
            <a:r>
              <a:rPr lang="en-US" altLang="zh-CN" sz="3600" dirty="0">
                <a:solidFill>
                  <a:schemeClr val="bg1"/>
                </a:solidFill>
                <a:ea typeface="宋体" panose="02010600030101010101" pitchFamily="2" charset="-122"/>
              </a:rPr>
              <a:t>4.1. 6  </a:t>
            </a:r>
            <a:r>
              <a:rPr lang="zh-CN" altLang="en-US" sz="3600" dirty="0">
                <a:solidFill>
                  <a:schemeClr val="bg1"/>
                </a:solidFill>
                <a:ea typeface="宋体" panose="02010600030101010101" pitchFamily="2" charset="-122"/>
              </a:rPr>
              <a:t>设计模式</a:t>
            </a:r>
            <a:br>
              <a:rPr lang="en-US" altLang="zh-CN" sz="3600" dirty="0">
                <a:solidFill>
                  <a:schemeClr val="bg1"/>
                </a:solidFill>
                <a:ea typeface="宋体" panose="02010600030101010101" pitchFamily="2" charset="-122"/>
              </a:rPr>
            </a:br>
            <a:r>
              <a:rPr lang="en-US" altLang="zh-CN" sz="3600" dirty="0">
                <a:solidFill>
                  <a:schemeClr val="bg1"/>
                </a:solidFill>
                <a:ea typeface="宋体" panose="02010600030101010101" pitchFamily="2" charset="-122"/>
              </a:rPr>
              <a:t>                    </a:t>
            </a:r>
            <a:r>
              <a:rPr lang="en-US" altLang="zh-CN" sz="3600" dirty="0">
                <a:solidFill>
                  <a:srgbClr val="FFC000"/>
                </a:solidFill>
                <a:ea typeface="宋体" panose="02010600030101010101" pitchFamily="2" charset="-122"/>
              </a:rPr>
              <a:t>-----</a:t>
            </a:r>
            <a:r>
              <a:rPr lang="zh-CN" altLang="en-US" sz="3600" dirty="0">
                <a:solidFill>
                  <a:srgbClr val="FFC000"/>
                </a:solidFill>
                <a:ea typeface="宋体" panose="02010600030101010101" pitchFamily="2" charset="-122"/>
              </a:rPr>
              <a:t>观察者</a:t>
            </a:r>
            <a:endParaRPr lang="zh-CN" altLang="en-US" sz="2800" b="1" dirty="0">
              <a:solidFill>
                <a:srgbClr val="FFC000"/>
              </a:solidFill>
              <a:ea typeface="宋体" panose="02010600030101010101" pitchFamily="2" charset="-122"/>
            </a:endParaRPr>
          </a:p>
        </p:txBody>
      </p:sp>
    </p:spTree>
  </p:cSld>
  <p:clrMapOvr>
    <a:masterClrMapping/>
  </p:clrMapOvr>
  <p:transition>
    <p:fade/>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3"/>
          <p:cNvSpPr>
            <a:spLocks noGrp="1" noChangeArrowheads="1"/>
          </p:cNvSpPr>
          <p:nvPr>
            <p:ph type="body" idx="1"/>
          </p:nvPr>
        </p:nvSpPr>
        <p:spPr/>
        <p:txBody>
          <a:bodyPr/>
          <a:lstStyle/>
          <a:p>
            <a:pPr eaLnBrk="1" hangingPunct="1">
              <a:buFontTx/>
              <a:buNone/>
            </a:pPr>
            <a:r>
              <a:rPr lang="en-US" altLang="zh-CN" sz="2400">
                <a:latin typeface="楷体_GB2312" pitchFamily="49" charset="-122"/>
                <a:ea typeface="楷体_GB2312" pitchFamily="49" charset="-122"/>
              </a:rPr>
              <a:t>(3) </a:t>
            </a:r>
            <a:r>
              <a:rPr lang="zh-CN" altLang="en-US" sz="2400">
                <a:latin typeface="楷体_GB2312" pitchFamily="49" charset="-122"/>
                <a:ea typeface="楷体_GB2312" pitchFamily="49" charset="-122"/>
              </a:rPr>
              <a:t>结构：</a:t>
            </a:r>
            <a:r>
              <a:rPr lang="en-US" altLang="zh-CN" sz="2400">
                <a:latin typeface="楷体_GB2312" pitchFamily="49" charset="-122"/>
                <a:ea typeface="楷体_GB2312" pitchFamily="49" charset="-122"/>
              </a:rPr>
              <a:t>Observer</a:t>
            </a:r>
            <a:r>
              <a:rPr lang="zh-CN" altLang="en-US" sz="2400">
                <a:latin typeface="楷体_GB2312" pitchFamily="49" charset="-122"/>
                <a:ea typeface="楷体_GB2312" pitchFamily="49" charset="-122"/>
              </a:rPr>
              <a:t>模式的结构如图所示。</a:t>
            </a:r>
            <a:endParaRPr lang="zh-CN" altLang="en-US" sz="2400">
              <a:latin typeface="楷体_GB2312" pitchFamily="49" charset="-122"/>
              <a:ea typeface="楷体_GB2312" pitchFamily="49" charset="-122"/>
            </a:endParaRPr>
          </a:p>
        </p:txBody>
      </p:sp>
      <p:pic>
        <p:nvPicPr>
          <p:cNvPr id="96260" name="Picture 4" descr="未标题-55"/>
          <p:cNvPicPr>
            <a:picLocks noChangeAspect="1" noChangeArrowheads="1"/>
          </p:cNvPicPr>
          <p:nvPr/>
        </p:nvPicPr>
        <p:blipFill>
          <a:blip r:embed="rId1"/>
          <a:srcRect/>
          <a:stretch>
            <a:fillRect/>
          </a:stretch>
        </p:blipFill>
        <p:spPr bwMode="auto">
          <a:xfrm>
            <a:off x="1476375" y="2349500"/>
            <a:ext cx="6481763" cy="3038475"/>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7" name="Rectangle 2"/>
          <p:cNvSpPr>
            <a:spLocks noGrp="1" noChangeArrowheads="1"/>
          </p:cNvSpPr>
          <p:nvPr>
            <p:ph type="title"/>
          </p:nvPr>
        </p:nvSpPr>
        <p:spPr>
          <a:xfrm>
            <a:off x="457200" y="211138"/>
            <a:ext cx="8229600" cy="1143000"/>
          </a:xfrm>
        </p:spPr>
        <p:txBody>
          <a:bodyPr/>
          <a:lstStyle/>
          <a:p>
            <a:pPr algn="l"/>
            <a:r>
              <a:rPr lang="en-US" altLang="zh-CN" sz="3600" dirty="0">
                <a:solidFill>
                  <a:schemeClr val="bg1"/>
                </a:solidFill>
                <a:ea typeface="宋体" panose="02010600030101010101" pitchFamily="2" charset="-122"/>
              </a:rPr>
              <a:t>4.1. 6  </a:t>
            </a:r>
            <a:r>
              <a:rPr lang="zh-CN" altLang="en-US" sz="3600" dirty="0">
                <a:solidFill>
                  <a:schemeClr val="bg1"/>
                </a:solidFill>
                <a:ea typeface="宋体" panose="02010600030101010101" pitchFamily="2" charset="-122"/>
              </a:rPr>
              <a:t>设计模式</a:t>
            </a:r>
            <a:br>
              <a:rPr lang="en-US" altLang="zh-CN" sz="3600" dirty="0">
                <a:solidFill>
                  <a:schemeClr val="bg1"/>
                </a:solidFill>
                <a:ea typeface="宋体" panose="02010600030101010101" pitchFamily="2" charset="-122"/>
              </a:rPr>
            </a:br>
            <a:r>
              <a:rPr lang="en-US" altLang="zh-CN" sz="3600" dirty="0">
                <a:solidFill>
                  <a:schemeClr val="bg1"/>
                </a:solidFill>
                <a:ea typeface="宋体" panose="02010600030101010101" pitchFamily="2" charset="-122"/>
              </a:rPr>
              <a:t>                    </a:t>
            </a:r>
            <a:r>
              <a:rPr lang="en-US" altLang="zh-CN" sz="3600" dirty="0">
                <a:solidFill>
                  <a:srgbClr val="FFC000"/>
                </a:solidFill>
                <a:ea typeface="宋体" panose="02010600030101010101" pitchFamily="2" charset="-122"/>
              </a:rPr>
              <a:t>-----</a:t>
            </a:r>
            <a:r>
              <a:rPr lang="zh-CN" altLang="en-US" sz="3600" dirty="0">
                <a:solidFill>
                  <a:srgbClr val="FFC000"/>
                </a:solidFill>
                <a:ea typeface="宋体" panose="02010600030101010101" pitchFamily="2" charset="-122"/>
              </a:rPr>
              <a:t>观察者</a:t>
            </a:r>
            <a:endParaRPr lang="zh-CN" altLang="en-US" sz="2800" b="1" dirty="0">
              <a:solidFill>
                <a:srgbClr val="FFC000"/>
              </a:solidFill>
              <a:ea typeface="宋体" panose="02010600030101010101" pitchFamily="2" charset="-122"/>
            </a:endParaRPr>
          </a:p>
        </p:txBody>
      </p:sp>
    </p:spTree>
  </p:cSld>
  <p:clrMapOvr>
    <a:masterClrMapping/>
  </p:clrMapOvr>
  <p:transition>
    <p:fade/>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3"/>
          <p:cNvSpPr>
            <a:spLocks noGrp="1" noChangeArrowheads="1"/>
          </p:cNvSpPr>
          <p:nvPr>
            <p:ph type="body" idx="1"/>
          </p:nvPr>
        </p:nvSpPr>
        <p:spPr/>
        <p:txBody>
          <a:bodyPr/>
          <a:lstStyle/>
          <a:p>
            <a:pPr eaLnBrk="1" hangingPunct="1">
              <a:lnSpc>
                <a:spcPct val="90000"/>
              </a:lnSpc>
              <a:buFontTx/>
              <a:buNone/>
            </a:pPr>
            <a:r>
              <a:rPr lang="en-US" altLang="zh-CN" sz="2400">
                <a:ea typeface="宋体" panose="02010600030101010101" pitchFamily="2" charset="-122"/>
              </a:rPr>
              <a:t>(4) </a:t>
            </a:r>
            <a:r>
              <a:rPr lang="zh-CN" altLang="en-US" sz="2400">
                <a:ea typeface="宋体" panose="02010600030101010101" pitchFamily="2" charset="-122"/>
              </a:rPr>
              <a:t>参与者职责</a:t>
            </a:r>
            <a:endParaRPr lang="zh-CN" altLang="en-US" sz="2400">
              <a:ea typeface="宋体" panose="02010600030101010101" pitchFamily="2" charset="-122"/>
            </a:endParaRPr>
          </a:p>
          <a:p>
            <a:pPr eaLnBrk="1" hangingPunct="1">
              <a:lnSpc>
                <a:spcPct val="90000"/>
              </a:lnSpc>
              <a:buFontTx/>
              <a:buNone/>
            </a:pPr>
            <a:r>
              <a:rPr lang="en-US" altLang="zh-CN" sz="2400">
                <a:latin typeface="楷体_GB2312" pitchFamily="49" charset="-122"/>
                <a:ea typeface="楷体_GB2312" pitchFamily="49" charset="-122"/>
              </a:rPr>
              <a:t>a) </a:t>
            </a:r>
            <a:r>
              <a:rPr lang="zh-CN" altLang="en-US" sz="2400">
                <a:latin typeface="楷体_GB2312" pitchFamily="49" charset="-122"/>
                <a:ea typeface="楷体_GB2312" pitchFamily="49" charset="-122"/>
              </a:rPr>
              <a:t>主题（</a:t>
            </a:r>
            <a:r>
              <a:rPr lang="en-US" altLang="zh-CN" sz="2400">
                <a:latin typeface="楷体_GB2312" pitchFamily="49" charset="-122"/>
                <a:ea typeface="楷体_GB2312" pitchFamily="49" charset="-122"/>
              </a:rPr>
              <a:t>Subject</a:t>
            </a:r>
            <a:r>
              <a:rPr lang="zh-CN" altLang="en-US" sz="2400">
                <a:latin typeface="楷体_GB2312" pitchFamily="49" charset="-122"/>
                <a:ea typeface="楷体_GB2312" pitchFamily="49" charset="-122"/>
              </a:rPr>
              <a:t>）：认得它的观察者。任意数目的观察者对象均可订阅一个主题。另外，提供一个连接观察者对象和解除连接的接口。</a:t>
            </a:r>
            <a:endParaRPr lang="zh-CN" altLang="en-US" sz="2400">
              <a:latin typeface="楷体_GB2312" pitchFamily="49" charset="-122"/>
              <a:ea typeface="楷体_GB2312" pitchFamily="49" charset="-122"/>
            </a:endParaRPr>
          </a:p>
          <a:p>
            <a:pPr eaLnBrk="1" hangingPunct="1">
              <a:lnSpc>
                <a:spcPct val="90000"/>
              </a:lnSpc>
              <a:buFontTx/>
              <a:buNone/>
            </a:pPr>
            <a:r>
              <a:rPr lang="en-US" altLang="zh-CN" sz="2400">
                <a:latin typeface="楷体_GB2312" pitchFamily="49" charset="-122"/>
                <a:ea typeface="楷体_GB2312" pitchFamily="49" charset="-122"/>
              </a:rPr>
              <a:t>b) </a:t>
            </a:r>
            <a:r>
              <a:rPr lang="zh-CN" altLang="en-US" sz="2400">
                <a:latin typeface="楷体_GB2312" pitchFamily="49" charset="-122"/>
                <a:ea typeface="楷体_GB2312" pitchFamily="49" charset="-122"/>
              </a:rPr>
              <a:t>观察者（</a:t>
            </a:r>
            <a:r>
              <a:rPr lang="en-US" altLang="zh-CN" sz="2400">
                <a:latin typeface="楷体_GB2312" pitchFamily="49" charset="-122"/>
                <a:ea typeface="楷体_GB2312" pitchFamily="49" charset="-122"/>
              </a:rPr>
              <a:t>Observer</a:t>
            </a:r>
            <a:r>
              <a:rPr lang="zh-CN" altLang="en-US" sz="2400">
                <a:latin typeface="楷体_GB2312" pitchFamily="49" charset="-122"/>
                <a:ea typeface="楷体_GB2312" pitchFamily="49" charset="-122"/>
              </a:rPr>
              <a:t>）：定义了一个自我更新的接口。一旦发现主题有变时借助接口通知自己随之改变。</a:t>
            </a:r>
            <a:endParaRPr lang="zh-CN" altLang="en-US" sz="2400">
              <a:latin typeface="楷体_GB2312" pitchFamily="49" charset="-122"/>
              <a:ea typeface="楷体_GB2312" pitchFamily="49" charset="-122"/>
            </a:endParaRPr>
          </a:p>
          <a:p>
            <a:pPr eaLnBrk="1" hangingPunct="1">
              <a:lnSpc>
                <a:spcPct val="90000"/>
              </a:lnSpc>
              <a:buFontTx/>
              <a:buNone/>
            </a:pPr>
            <a:r>
              <a:rPr lang="en-US" altLang="zh-CN" sz="2400">
                <a:latin typeface="楷体_GB2312" pitchFamily="49" charset="-122"/>
                <a:ea typeface="楷体_GB2312" pitchFamily="49" charset="-122"/>
              </a:rPr>
              <a:t>c) </a:t>
            </a:r>
            <a:r>
              <a:rPr lang="zh-CN" altLang="en-US" sz="2400">
                <a:latin typeface="楷体_GB2312" pitchFamily="49" charset="-122"/>
                <a:ea typeface="楷体_GB2312" pitchFamily="49" charset="-122"/>
              </a:rPr>
              <a:t>具体主题（</a:t>
            </a:r>
            <a:r>
              <a:rPr lang="en-US" altLang="zh-CN" sz="2400">
                <a:latin typeface="楷体_GB2312" pitchFamily="49" charset="-122"/>
                <a:ea typeface="楷体_GB2312" pitchFamily="49" charset="-122"/>
              </a:rPr>
              <a:t>ConcreteSubject</a:t>
            </a:r>
            <a:r>
              <a:rPr lang="zh-CN" altLang="en-US" sz="2400">
                <a:latin typeface="楷体_GB2312" pitchFamily="49" charset="-122"/>
                <a:ea typeface="楷体_GB2312" pitchFamily="49" charset="-122"/>
              </a:rPr>
              <a:t>）：存储具体观察者对象关心的状态；当状态改变时向它的观察者发送通知。</a:t>
            </a:r>
            <a:endParaRPr lang="zh-CN" altLang="en-US" sz="2400">
              <a:latin typeface="楷体_GB2312" pitchFamily="49" charset="-122"/>
              <a:ea typeface="楷体_GB2312" pitchFamily="49" charset="-122"/>
            </a:endParaRPr>
          </a:p>
          <a:p>
            <a:pPr eaLnBrk="1" hangingPunct="1">
              <a:lnSpc>
                <a:spcPct val="90000"/>
              </a:lnSpc>
              <a:buFontTx/>
              <a:buNone/>
            </a:pPr>
            <a:r>
              <a:rPr lang="en-US" altLang="zh-CN" sz="2400">
                <a:latin typeface="楷体_GB2312" pitchFamily="49" charset="-122"/>
                <a:ea typeface="楷体_GB2312" pitchFamily="49" charset="-122"/>
              </a:rPr>
              <a:t>d) </a:t>
            </a:r>
            <a:r>
              <a:rPr lang="zh-CN" altLang="en-US" sz="2400">
                <a:latin typeface="楷体_GB2312" pitchFamily="49" charset="-122"/>
                <a:ea typeface="楷体_GB2312" pitchFamily="49" charset="-122"/>
              </a:rPr>
              <a:t>具体观察者（</a:t>
            </a:r>
            <a:r>
              <a:rPr lang="en-US" altLang="zh-CN" sz="2400">
                <a:latin typeface="楷体_GB2312" pitchFamily="49" charset="-122"/>
                <a:ea typeface="楷体_GB2312" pitchFamily="49" charset="-122"/>
              </a:rPr>
              <a:t>ConcreteObserver</a:t>
            </a:r>
            <a:r>
              <a:rPr lang="zh-CN" altLang="en-US" sz="2400">
                <a:latin typeface="楷体_GB2312" pitchFamily="49" charset="-122"/>
                <a:ea typeface="楷体_GB2312" pitchFamily="49" charset="-122"/>
              </a:rPr>
              <a:t>）：维持一个对具体主题对象的引用；存储要与主题一致的状态；实现观察者的自我更新接口，确保自己的状态与主题的状态一致。</a:t>
            </a:r>
            <a:r>
              <a:rPr lang="zh-CN" altLang="en-US" sz="2400">
                <a:ea typeface="宋体" panose="02010600030101010101" pitchFamily="2" charset="-122"/>
              </a:rPr>
              <a:t> </a:t>
            </a:r>
            <a:endParaRPr lang="zh-CN" altLang="en-US" sz="2400">
              <a:ea typeface="宋体" panose="02010600030101010101" pitchFamily="2"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6" name="Rectangle 2"/>
          <p:cNvSpPr>
            <a:spLocks noGrp="1" noChangeArrowheads="1"/>
          </p:cNvSpPr>
          <p:nvPr>
            <p:ph type="title"/>
          </p:nvPr>
        </p:nvSpPr>
        <p:spPr>
          <a:xfrm>
            <a:off x="457200" y="211138"/>
            <a:ext cx="8229600" cy="1143000"/>
          </a:xfrm>
        </p:spPr>
        <p:txBody>
          <a:bodyPr/>
          <a:lstStyle/>
          <a:p>
            <a:pPr algn="l"/>
            <a:r>
              <a:rPr lang="en-US" altLang="zh-CN" sz="3600" dirty="0">
                <a:solidFill>
                  <a:schemeClr val="bg1"/>
                </a:solidFill>
                <a:ea typeface="宋体" panose="02010600030101010101" pitchFamily="2" charset="-122"/>
              </a:rPr>
              <a:t>4.1. 6  </a:t>
            </a:r>
            <a:r>
              <a:rPr lang="zh-CN" altLang="en-US" sz="3600" dirty="0">
                <a:solidFill>
                  <a:schemeClr val="bg1"/>
                </a:solidFill>
                <a:ea typeface="宋体" panose="02010600030101010101" pitchFamily="2" charset="-122"/>
              </a:rPr>
              <a:t>设计模式</a:t>
            </a:r>
            <a:br>
              <a:rPr lang="en-US" altLang="zh-CN" sz="3600" dirty="0">
                <a:solidFill>
                  <a:schemeClr val="bg1"/>
                </a:solidFill>
                <a:ea typeface="宋体" panose="02010600030101010101" pitchFamily="2" charset="-122"/>
              </a:rPr>
            </a:br>
            <a:r>
              <a:rPr lang="en-US" altLang="zh-CN" sz="3600" dirty="0">
                <a:solidFill>
                  <a:schemeClr val="bg1"/>
                </a:solidFill>
                <a:ea typeface="宋体" panose="02010600030101010101" pitchFamily="2" charset="-122"/>
              </a:rPr>
              <a:t>                    </a:t>
            </a:r>
            <a:r>
              <a:rPr lang="en-US" altLang="zh-CN" sz="3600" dirty="0">
                <a:solidFill>
                  <a:srgbClr val="FFC000"/>
                </a:solidFill>
                <a:ea typeface="宋体" panose="02010600030101010101" pitchFamily="2" charset="-122"/>
              </a:rPr>
              <a:t>-----</a:t>
            </a:r>
            <a:r>
              <a:rPr lang="zh-CN" altLang="en-US" sz="3600" dirty="0">
                <a:solidFill>
                  <a:srgbClr val="FFC000"/>
                </a:solidFill>
                <a:ea typeface="宋体" panose="02010600030101010101" pitchFamily="2" charset="-122"/>
              </a:rPr>
              <a:t>观察者</a:t>
            </a:r>
            <a:endParaRPr lang="zh-CN" altLang="en-US" sz="2800" b="1" dirty="0">
              <a:solidFill>
                <a:srgbClr val="FFC000"/>
              </a:solidFill>
              <a:ea typeface="宋体" panose="02010600030101010101" pitchFamily="2" charset="-122"/>
            </a:endParaRPr>
          </a:p>
        </p:txBody>
      </p:sp>
    </p:spTree>
  </p:cSld>
  <p:clrMapOvr>
    <a:masterClrMapping/>
  </p:clrMapOvr>
  <p:transition>
    <p:fade/>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3"/>
          <p:cNvSpPr>
            <a:spLocks noGrp="1" noChangeArrowheads="1"/>
          </p:cNvSpPr>
          <p:nvPr>
            <p:ph type="body" idx="1"/>
          </p:nvPr>
        </p:nvSpPr>
        <p:spPr/>
        <p:txBody>
          <a:bodyPr/>
          <a:lstStyle/>
          <a:p>
            <a:pPr eaLnBrk="1" hangingPunct="1">
              <a:buFontTx/>
              <a:buNone/>
            </a:pPr>
            <a:r>
              <a:rPr lang="en-US" altLang="zh-CN" sz="2400">
                <a:latin typeface="楷体_GB2312" pitchFamily="49" charset="-122"/>
                <a:ea typeface="楷体_GB2312" pitchFamily="49" charset="-122"/>
              </a:rPr>
              <a:t>(5) </a:t>
            </a:r>
            <a:r>
              <a:rPr lang="zh-CN" altLang="en-US" sz="2400">
                <a:latin typeface="楷体_GB2312" pitchFamily="49" charset="-122"/>
                <a:ea typeface="楷体_GB2312" pitchFamily="49" charset="-122"/>
              </a:rPr>
              <a:t>协作：当具体主题发生会导致观察者的状态不一致的情况时，就会主动通知所有该通知的观察者。当具体观察者收到通知后，向主题询问，根据所得信息使自己的状态与主题的状态保持一致。下图给出了一个主题和两个观察者对象之间的交互情况。</a:t>
            </a:r>
            <a:endParaRPr lang="zh-CN" altLang="en-US" sz="2400">
              <a:latin typeface="楷体_GB2312" pitchFamily="49" charset="-122"/>
              <a:ea typeface="楷体_GB2312" pitchFamily="49" charset="-122"/>
            </a:endParaRPr>
          </a:p>
        </p:txBody>
      </p:sp>
      <p:pic>
        <p:nvPicPr>
          <p:cNvPr id="98308" name="Picture 4" descr="未标题-56"/>
          <p:cNvPicPr>
            <a:picLocks noChangeAspect="1" noChangeArrowheads="1"/>
          </p:cNvPicPr>
          <p:nvPr/>
        </p:nvPicPr>
        <p:blipFill>
          <a:blip r:embed="rId1"/>
          <a:srcRect/>
          <a:stretch>
            <a:fillRect/>
          </a:stretch>
        </p:blipFill>
        <p:spPr bwMode="auto">
          <a:xfrm>
            <a:off x="1835150" y="3429000"/>
            <a:ext cx="6408738" cy="3048000"/>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7" name="Rectangle 2"/>
          <p:cNvSpPr>
            <a:spLocks noGrp="1" noChangeArrowheads="1"/>
          </p:cNvSpPr>
          <p:nvPr>
            <p:ph type="title"/>
          </p:nvPr>
        </p:nvSpPr>
        <p:spPr>
          <a:xfrm>
            <a:off x="457200" y="211138"/>
            <a:ext cx="8229600" cy="1143000"/>
          </a:xfrm>
        </p:spPr>
        <p:txBody>
          <a:bodyPr/>
          <a:lstStyle/>
          <a:p>
            <a:pPr algn="l"/>
            <a:r>
              <a:rPr lang="en-US" altLang="zh-CN" sz="3600" dirty="0">
                <a:solidFill>
                  <a:schemeClr val="bg1"/>
                </a:solidFill>
                <a:ea typeface="宋体" panose="02010600030101010101" pitchFamily="2" charset="-122"/>
              </a:rPr>
              <a:t>4.1. 6  </a:t>
            </a:r>
            <a:r>
              <a:rPr lang="zh-CN" altLang="en-US" sz="3600" dirty="0">
                <a:solidFill>
                  <a:schemeClr val="bg1"/>
                </a:solidFill>
                <a:ea typeface="宋体" panose="02010600030101010101" pitchFamily="2" charset="-122"/>
              </a:rPr>
              <a:t>设计模式</a:t>
            </a:r>
            <a:br>
              <a:rPr lang="en-US" altLang="zh-CN" sz="3600" dirty="0">
                <a:solidFill>
                  <a:schemeClr val="bg1"/>
                </a:solidFill>
                <a:ea typeface="宋体" panose="02010600030101010101" pitchFamily="2" charset="-122"/>
              </a:rPr>
            </a:br>
            <a:r>
              <a:rPr lang="en-US" altLang="zh-CN" sz="3600" dirty="0">
                <a:solidFill>
                  <a:schemeClr val="bg1"/>
                </a:solidFill>
                <a:ea typeface="宋体" panose="02010600030101010101" pitchFamily="2" charset="-122"/>
              </a:rPr>
              <a:t>                    </a:t>
            </a:r>
            <a:r>
              <a:rPr lang="en-US" altLang="zh-CN" sz="3600" dirty="0">
                <a:solidFill>
                  <a:srgbClr val="FFC000"/>
                </a:solidFill>
                <a:ea typeface="宋体" panose="02010600030101010101" pitchFamily="2" charset="-122"/>
              </a:rPr>
              <a:t>-----</a:t>
            </a:r>
            <a:r>
              <a:rPr lang="zh-CN" altLang="en-US" sz="3600" dirty="0">
                <a:solidFill>
                  <a:srgbClr val="FFC000"/>
                </a:solidFill>
                <a:ea typeface="宋体" panose="02010600030101010101" pitchFamily="2" charset="-122"/>
              </a:rPr>
              <a:t>观察者</a:t>
            </a:r>
            <a:endParaRPr lang="zh-CN" altLang="en-US" sz="2800" b="1" dirty="0">
              <a:solidFill>
                <a:srgbClr val="FFC000"/>
              </a:solidFill>
              <a:ea typeface="宋体" panose="02010600030101010101" pitchFamily="2" charset="-122"/>
            </a:endParaRPr>
          </a:p>
        </p:txBody>
      </p:sp>
    </p:spTree>
  </p:cSld>
  <p:clrMapOvr>
    <a:masterClrMapping/>
  </p:clrMapOvr>
  <p:transition>
    <p:fade/>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WordArt 3"/>
          <p:cNvSpPr>
            <a:spLocks noChangeArrowheads="1" noChangeShapeType="1" noTextEdit="1"/>
          </p:cNvSpPr>
          <p:nvPr/>
        </p:nvSpPr>
        <p:spPr bwMode="auto">
          <a:xfrm>
            <a:off x="2643174" y="2428868"/>
            <a:ext cx="3214710" cy="1857380"/>
          </a:xfrm>
          <a:prstGeom prst="rect">
            <a:avLst/>
          </a:prstGeom>
        </p:spPr>
        <p:txBody>
          <a:bodyPr wrap="none" fromWordArt="1">
            <a:prstTxWarp prst="textSlantUp">
              <a:avLst>
                <a:gd name="adj" fmla="val 55556"/>
              </a:avLst>
            </a:prstTxWarp>
          </a:bodyPr>
          <a:lstStyle/>
          <a:p>
            <a:pPr algn="ctr"/>
            <a:r>
              <a:rPr lang="zh-CN" altLang="en-US" sz="3600" kern="10" dirty="0">
                <a:ln w="9525">
                  <a:solidFill>
                    <a:srgbClr val="000000"/>
                  </a:solidFill>
                  <a:round/>
                </a:ln>
                <a:solidFill>
                  <a:srgbClr val="FF0000"/>
                </a:solidFill>
                <a:latin typeface="宋体" panose="02010600030101010101" pitchFamily="2" charset="-122"/>
                <a:ea typeface="宋体" panose="02010600030101010101" pitchFamily="2" charset="-122"/>
              </a:rPr>
              <a:t>谢谢！</a:t>
            </a:r>
            <a:endParaRPr lang="zh-CN" altLang="en-US" sz="3600" kern="10" dirty="0">
              <a:ln w="9525">
                <a:solidFill>
                  <a:srgbClr val="000000"/>
                </a:solidFill>
                <a:round/>
              </a:ln>
              <a:solidFill>
                <a:srgbClr val="FF0000"/>
              </a:solidFill>
              <a:latin typeface="宋体" panose="02010600030101010101" pitchFamily="2" charset="-122"/>
              <a:ea typeface="宋体" panose="02010600030101010101" pitchFamily="2" charset="-122"/>
            </a:endParaRPr>
          </a:p>
        </p:txBody>
      </p:sp>
      <p:sp>
        <p:nvSpPr>
          <p:cNvPr id="3" name="灯片编号占位符 2"/>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WordArt 3"/>
          <p:cNvSpPr>
            <a:spLocks noChangeArrowheads="1" noChangeShapeType="1" noTextEdit="1"/>
          </p:cNvSpPr>
          <p:nvPr/>
        </p:nvSpPr>
        <p:spPr bwMode="auto">
          <a:xfrm>
            <a:off x="1928794" y="2357430"/>
            <a:ext cx="5143536" cy="2571760"/>
          </a:xfrm>
          <a:prstGeom prst="rect">
            <a:avLst/>
          </a:prstGeom>
        </p:spPr>
        <p:txBody>
          <a:bodyPr wrap="none" fromWordArt="1">
            <a:prstTxWarp prst="textSlantUp">
              <a:avLst>
                <a:gd name="adj" fmla="val 55556"/>
              </a:avLst>
            </a:prstTxWarp>
          </a:bodyPr>
          <a:lstStyle/>
          <a:p>
            <a:pPr algn="ctr"/>
            <a:r>
              <a:rPr lang="zh-CN" altLang="en-US" sz="3600" kern="10" dirty="0">
                <a:ln w="9525">
                  <a:solidFill>
                    <a:srgbClr val="000000"/>
                  </a:solidFill>
                  <a:round/>
                </a:ln>
                <a:solidFill>
                  <a:srgbClr val="FF0000"/>
                </a:solidFill>
                <a:latin typeface="宋体" panose="02010600030101010101" pitchFamily="2" charset="-122"/>
                <a:ea typeface="宋体" panose="02010600030101010101" pitchFamily="2" charset="-122"/>
              </a:rPr>
              <a:t>架构设计案例鉴赏</a:t>
            </a:r>
            <a:endParaRPr lang="zh-CN" altLang="en-US" sz="3600" kern="10" dirty="0">
              <a:ln w="9525">
                <a:solidFill>
                  <a:srgbClr val="000000"/>
                </a:solidFill>
                <a:round/>
              </a:ln>
              <a:solidFill>
                <a:srgbClr val="FF0000"/>
              </a:solidFill>
              <a:latin typeface="宋体" panose="02010600030101010101" pitchFamily="2" charset="-122"/>
              <a:ea typeface="宋体" panose="02010600030101010101" pitchFamily="2" charset="-122"/>
            </a:endParaRPr>
          </a:p>
        </p:txBody>
      </p:sp>
      <p:sp>
        <p:nvSpPr>
          <p:cNvPr id="3" name="灯片编号占位符 2"/>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4"/>
          <p:cNvSpPr>
            <a:spLocks noGrp="1"/>
          </p:cNvSpPr>
          <p:nvPr>
            <p:ph type="title" idx="4294967295"/>
          </p:nvPr>
        </p:nvSpPr>
        <p:spPr>
          <a:xfrm>
            <a:off x="0" y="152400"/>
            <a:ext cx="7543800" cy="1143000"/>
          </a:xfrm>
        </p:spPr>
        <p:txBody>
          <a:bodyPr/>
          <a:lstStyle/>
          <a:p>
            <a:pPr eaLnBrk="1" hangingPunct="1"/>
            <a:r>
              <a:rPr lang="zh-CN" altLang="en-US"/>
              <a:t>常规三层结构</a:t>
            </a:r>
            <a:endParaRPr lang="zh-CN" altLang="en-US"/>
          </a:p>
        </p:txBody>
      </p:sp>
      <p:pic>
        <p:nvPicPr>
          <p:cNvPr id="19459" name="Picture 2" descr="http://imgs.ccw.com.cn/resources/2006_12/2006_12_27/200612279311167205616003.jpg"/>
          <p:cNvPicPr>
            <a:picLocks noChangeAspect="1" noChangeArrowheads="1"/>
          </p:cNvPicPr>
          <p:nvPr/>
        </p:nvPicPr>
        <p:blipFill>
          <a:blip r:embed="rId1"/>
          <a:srcRect/>
          <a:stretch>
            <a:fillRect/>
          </a:stretch>
        </p:blipFill>
        <p:spPr bwMode="auto">
          <a:xfrm>
            <a:off x="827088" y="1052513"/>
            <a:ext cx="7169150" cy="4924425"/>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4"/>
          <p:cNvSpPr>
            <a:spLocks noGrp="1"/>
          </p:cNvSpPr>
          <p:nvPr>
            <p:ph type="title" idx="4294967295"/>
          </p:nvPr>
        </p:nvSpPr>
        <p:spPr>
          <a:xfrm>
            <a:off x="0" y="152400"/>
            <a:ext cx="7543800" cy="1143000"/>
          </a:xfrm>
        </p:spPr>
        <p:txBody>
          <a:bodyPr/>
          <a:lstStyle/>
          <a:p>
            <a:pPr eaLnBrk="1" hangingPunct="1"/>
            <a:r>
              <a:rPr lang="en-US" altLang="zh-CN"/>
              <a:t>Boss</a:t>
            </a:r>
            <a:r>
              <a:rPr lang="zh-CN" altLang="en-US"/>
              <a:t>平台</a:t>
            </a:r>
            <a:r>
              <a:rPr lang="en-US" altLang="zh-CN"/>
              <a:t>A</a:t>
            </a:r>
            <a:endParaRPr lang="zh-CN" altLang="en-US"/>
          </a:p>
        </p:txBody>
      </p:sp>
      <p:pic>
        <p:nvPicPr>
          <p:cNvPr id="18435" name="Picture 2" descr="http://www.c114.net/technic/picture/03070205.jpg"/>
          <p:cNvPicPr>
            <a:picLocks noChangeAspect="1" noChangeArrowheads="1"/>
          </p:cNvPicPr>
          <p:nvPr/>
        </p:nvPicPr>
        <p:blipFill>
          <a:blip r:embed="rId1"/>
          <a:srcRect/>
          <a:stretch>
            <a:fillRect/>
          </a:stretch>
        </p:blipFill>
        <p:spPr bwMode="auto">
          <a:xfrm>
            <a:off x="1000100" y="1142984"/>
            <a:ext cx="7456487" cy="4872037"/>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500034" y="2428868"/>
            <a:ext cx="8001056" cy="3786214"/>
          </a:xfrm>
        </p:spPr>
        <p:txBody>
          <a:bodyPr/>
          <a:lstStyle/>
          <a:p>
            <a:pPr>
              <a:lnSpc>
                <a:spcPct val="130000"/>
              </a:lnSpc>
              <a:spcBef>
                <a:spcPct val="0"/>
              </a:spcBef>
              <a:spcAft>
                <a:spcPts val="600"/>
              </a:spcAft>
              <a:buClr>
                <a:srgbClr val="0000FF"/>
              </a:buClr>
              <a:buSzPct val="60000"/>
              <a:buFont typeface="Wingdings" panose="05000000000000000000" pitchFamily="2" charset="2"/>
              <a:buNone/>
            </a:pPr>
            <a:r>
              <a:rPr lang="en-US" altLang="zh-CN" sz="2400" b="1" dirty="0">
                <a:ea typeface="楷体_GB2312" pitchFamily="49" charset="-122"/>
              </a:rPr>
              <a:t>    </a:t>
            </a:r>
            <a:r>
              <a:rPr lang="zh-CN" altLang="en-US" sz="2400" b="1" dirty="0">
                <a:ea typeface="楷体_GB2312" pitchFamily="49" charset="-122"/>
              </a:rPr>
              <a:t>体系结构的重要作用体现在以下三个方面 ：</a:t>
            </a:r>
            <a:endParaRPr lang="zh-CN" altLang="en-US" sz="2400" b="1" dirty="0">
              <a:ea typeface="楷体_GB2312" pitchFamily="49" charset="-122"/>
            </a:endParaRPr>
          </a:p>
          <a:p>
            <a:pPr marL="809625" indent="-447675">
              <a:lnSpc>
                <a:spcPct val="130000"/>
              </a:lnSpc>
              <a:spcBef>
                <a:spcPct val="0"/>
              </a:spcBef>
              <a:spcAft>
                <a:spcPts val="600"/>
              </a:spcAft>
              <a:buClr>
                <a:srgbClr val="0000FF"/>
              </a:buClr>
              <a:buSzPct val="60000"/>
              <a:buFont typeface="+mj-ea"/>
              <a:buAutoNum type="circleNumDbPlain"/>
            </a:pPr>
            <a:r>
              <a:rPr lang="zh-CN" altLang="en-US" sz="2400" b="1" dirty="0">
                <a:ea typeface="楷体_GB2312" pitchFamily="49" charset="-122"/>
              </a:rPr>
              <a:t>体系结构的表示有助于</a:t>
            </a:r>
            <a:r>
              <a:rPr lang="zh-CN" altLang="en-US" sz="2400" b="1" dirty="0">
                <a:solidFill>
                  <a:srgbClr val="00B050"/>
                </a:solidFill>
                <a:ea typeface="楷体_GB2312" pitchFamily="49" charset="-122"/>
              </a:rPr>
              <a:t>风险承担者（项目干系 人）进行交流。 </a:t>
            </a:r>
            <a:endParaRPr lang="zh-CN" altLang="en-US" sz="2400" b="1" dirty="0">
              <a:solidFill>
                <a:srgbClr val="00B050"/>
              </a:solidFill>
              <a:ea typeface="楷体_GB2312" pitchFamily="49" charset="-122"/>
            </a:endParaRPr>
          </a:p>
          <a:p>
            <a:pPr marL="809625" indent="-447675">
              <a:lnSpc>
                <a:spcPct val="130000"/>
              </a:lnSpc>
              <a:spcBef>
                <a:spcPct val="0"/>
              </a:spcBef>
              <a:spcAft>
                <a:spcPts val="600"/>
              </a:spcAft>
              <a:buClr>
                <a:srgbClr val="0000FF"/>
              </a:buClr>
              <a:buSzPct val="60000"/>
              <a:buFont typeface="+mj-ea"/>
              <a:buAutoNum type="circleNumDbPlain"/>
            </a:pPr>
            <a:r>
              <a:rPr lang="zh-CN" altLang="en-US" sz="2400" b="1" dirty="0">
                <a:ea typeface="楷体_GB2312" pitchFamily="49" charset="-122"/>
              </a:rPr>
              <a:t>体系结构</a:t>
            </a:r>
            <a:r>
              <a:rPr lang="zh-CN" altLang="en-US" sz="2400" b="1" dirty="0">
                <a:solidFill>
                  <a:srgbClr val="00B050"/>
                </a:solidFill>
                <a:ea typeface="楷体_GB2312" pitchFamily="49" charset="-122"/>
              </a:rPr>
              <a:t>突出了早期设计决策</a:t>
            </a:r>
            <a:r>
              <a:rPr lang="zh-CN" altLang="en-US" sz="2400" b="1" dirty="0">
                <a:ea typeface="楷体_GB2312" pitchFamily="49" charset="-122"/>
              </a:rPr>
              <a:t>。这些决策对随后的所有软件工程工作有深远的影响，同时对系统作为一个可运行实体的最后成功有重要作用。</a:t>
            </a:r>
            <a:endParaRPr lang="zh-CN" altLang="en-US" sz="2400" b="1" dirty="0">
              <a:solidFill>
                <a:srgbClr val="FF0000"/>
              </a:solidFill>
              <a:ea typeface="楷体_GB2312" pitchFamily="49" charset="-122"/>
            </a:endParaRPr>
          </a:p>
          <a:p>
            <a:pPr marL="809625" indent="-447675">
              <a:lnSpc>
                <a:spcPct val="130000"/>
              </a:lnSpc>
              <a:spcBef>
                <a:spcPct val="0"/>
              </a:spcBef>
              <a:spcAft>
                <a:spcPts val="600"/>
              </a:spcAft>
              <a:buClr>
                <a:srgbClr val="0000FF"/>
              </a:buClr>
              <a:buSzPct val="60000"/>
              <a:buFont typeface="+mj-ea"/>
              <a:buAutoNum type="circleNumDbPlain"/>
            </a:pPr>
            <a:r>
              <a:rPr lang="zh-CN" altLang="en-US" sz="2400" b="1" dirty="0">
                <a:ea typeface="楷体_GB2312" pitchFamily="49" charset="-122"/>
              </a:rPr>
              <a:t>软件体系结构是</a:t>
            </a:r>
            <a:r>
              <a:rPr lang="zh-CN" altLang="en-US" sz="2400" b="1" dirty="0">
                <a:solidFill>
                  <a:srgbClr val="00B050"/>
                </a:solidFill>
                <a:ea typeface="楷体_GB2312" pitchFamily="49" charset="-122"/>
              </a:rPr>
              <a:t>可传递</a:t>
            </a:r>
            <a:r>
              <a:rPr lang="zh-CN" altLang="en-US" sz="2400" b="1" dirty="0">
                <a:ea typeface="楷体_GB2312" pitchFamily="49" charset="-122"/>
              </a:rPr>
              <a:t>和</a:t>
            </a:r>
            <a:r>
              <a:rPr lang="zh-CN" altLang="en-US" sz="2400" b="1" dirty="0">
                <a:solidFill>
                  <a:srgbClr val="00B050"/>
                </a:solidFill>
                <a:ea typeface="楷体_GB2312" pitchFamily="49" charset="-122"/>
              </a:rPr>
              <a:t>可复用</a:t>
            </a:r>
            <a:r>
              <a:rPr lang="zh-CN" altLang="en-US" sz="2400" b="1" dirty="0">
                <a:ea typeface="楷体_GB2312" pitchFamily="49" charset="-122"/>
              </a:rPr>
              <a:t>的模型。</a:t>
            </a:r>
            <a:r>
              <a:rPr lang="zh-CN" altLang="en-US" sz="2400" b="1" dirty="0">
                <a:ea typeface="宋体" panose="02010600030101010101" pitchFamily="2" charset="-122"/>
              </a:rPr>
              <a:t> </a:t>
            </a:r>
            <a:endParaRPr lang="zh-CN" altLang="en-US" sz="2400" b="1" dirty="0">
              <a:ea typeface="宋体" panose="02010600030101010101" pitchFamily="2" charset="-122"/>
            </a:endParaRPr>
          </a:p>
          <a:p>
            <a:pPr>
              <a:lnSpc>
                <a:spcPct val="130000"/>
              </a:lnSpc>
              <a:spcBef>
                <a:spcPct val="0"/>
              </a:spcBef>
              <a:spcAft>
                <a:spcPts val="600"/>
              </a:spcAft>
              <a:buClr>
                <a:srgbClr val="0000FF"/>
              </a:buClr>
              <a:buSzPct val="60000"/>
              <a:buFont typeface="Wingdings" panose="05000000000000000000" pitchFamily="2" charset="2"/>
              <a:buNone/>
            </a:pPr>
            <a:endParaRPr lang="zh-CN" altLang="en-US" dirty="0">
              <a:latin typeface="楷体_GB2312" pitchFamily="49" charset="-122"/>
              <a:ea typeface="楷体_GB2312" pitchFamily="49" charset="-122"/>
            </a:endParaRPr>
          </a:p>
          <a:p>
            <a:pPr>
              <a:lnSpc>
                <a:spcPct val="130000"/>
              </a:lnSpc>
              <a:spcBef>
                <a:spcPct val="0"/>
              </a:spcBef>
              <a:spcAft>
                <a:spcPts val="600"/>
              </a:spcAft>
              <a:buClr>
                <a:schemeClr val="bg1"/>
              </a:buClr>
              <a:buFontTx/>
              <a:buNone/>
            </a:pPr>
            <a:endParaRPr lang="en-US" altLang="zh-CN" dirty="0">
              <a:latin typeface="楷体_GB2312" pitchFamily="49" charset="-122"/>
              <a:ea typeface="楷体_GB2312" pitchFamily="49" charset="-122"/>
            </a:endParaRPr>
          </a:p>
        </p:txBody>
      </p:sp>
      <p:sp>
        <p:nvSpPr>
          <p:cNvPr id="16388" name="Rectangle 5"/>
          <p:cNvSpPr>
            <a:spLocks noChangeArrowheads="1"/>
          </p:cNvSpPr>
          <p:nvPr/>
        </p:nvSpPr>
        <p:spPr bwMode="auto">
          <a:xfrm>
            <a:off x="428596" y="1714488"/>
            <a:ext cx="8229600" cy="720725"/>
          </a:xfrm>
          <a:prstGeom prst="rect">
            <a:avLst/>
          </a:prstGeom>
          <a:noFill/>
          <a:ln w="9525">
            <a:noFill/>
            <a:miter lim="800000"/>
          </a:ln>
        </p:spPr>
        <p:txBody>
          <a:bodyPr/>
          <a:lstStyle/>
          <a:p>
            <a:pPr marL="342900" indent="-342900">
              <a:spcBef>
                <a:spcPct val="20000"/>
              </a:spcBef>
              <a:buFont typeface="Wingdings" panose="05000000000000000000" pitchFamily="2" charset="2"/>
              <a:buChar char="l"/>
            </a:pPr>
            <a:r>
              <a:rPr lang="zh-CN" altLang="en-US" sz="3200" b="1" dirty="0">
                <a:solidFill>
                  <a:srgbClr val="CC0000"/>
                </a:solidFill>
                <a:ea typeface="楷体_GB2312" pitchFamily="49" charset="-122"/>
              </a:rPr>
              <a:t>体系结构的重要作用</a:t>
            </a:r>
            <a:endParaRPr lang="zh-CN" altLang="en-US" sz="3200" b="1" dirty="0">
              <a:solidFill>
                <a:srgbClr val="CC0000"/>
              </a:solidFill>
              <a:ea typeface="楷体_GB2312" pitchFamily="49" charset="-122"/>
            </a:endParaRPr>
          </a:p>
        </p:txBody>
      </p:sp>
      <p:sp>
        <p:nvSpPr>
          <p:cNvPr id="6" name="Rectangle 2"/>
          <p:cNvSpPr txBox="1">
            <a:spLocks noChangeArrowheads="1"/>
          </p:cNvSpPr>
          <p:nvPr/>
        </p:nvSpPr>
        <p:spPr>
          <a:xfrm>
            <a:off x="457200" y="211138"/>
            <a:ext cx="8229600" cy="1143000"/>
          </a:xfrm>
          <a:prstGeom prst="rect">
            <a:avLst/>
          </a:prstGeom>
        </p:spPr>
        <p:txBody>
          <a:bodyPr/>
          <a:lstStyle/>
          <a:p>
            <a:pPr marL="0" marR="0" lvl="0" indent="0" algn="ctr" defTabSz="914400" rtl="0" eaLnBrk="1" fontAlgn="base" latinLnBrk="0" hangingPunct="1">
              <a:lnSpc>
                <a:spcPts val="4000"/>
              </a:lnSpc>
              <a:spcBef>
                <a:spcPct val="0"/>
              </a:spcBef>
              <a:spcAft>
                <a:spcPct val="0"/>
              </a:spcAft>
              <a:buClrTx/>
              <a:buSzTx/>
              <a:buFontTx/>
              <a:buNone/>
              <a:defRPr/>
            </a:pPr>
            <a:r>
              <a:rPr kumimoji="0" lang="en-US" altLang="en-US" sz="4400" b="1" i="0" u="none" strike="noStrike" kern="0" cap="none" spc="0" normalizeH="0" baseline="0" noProof="0" dirty="0">
                <a:ln>
                  <a:noFill/>
                </a:ln>
                <a:solidFill>
                  <a:schemeClr val="tx2"/>
                </a:solidFill>
                <a:effectLst/>
                <a:uLnTx/>
                <a:uFillTx/>
                <a:latin typeface="+mj-lt"/>
                <a:ea typeface="+mj-ea"/>
                <a:cs typeface="+mj-cs"/>
              </a:rPr>
              <a:t>4.1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软件体系结构与设计模式</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4.1.1   </a:t>
            </a:r>
            <a:r>
              <a:rPr kumimoji="0" lang="zh-CN" altLang="en-US"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软件体系结构的基本概念</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4"/>
          <p:cNvSpPr>
            <a:spLocks noGrp="1"/>
          </p:cNvSpPr>
          <p:nvPr>
            <p:ph type="title" idx="4294967295"/>
          </p:nvPr>
        </p:nvSpPr>
        <p:spPr>
          <a:xfrm>
            <a:off x="0" y="152400"/>
            <a:ext cx="7543800" cy="1143000"/>
          </a:xfrm>
        </p:spPr>
        <p:txBody>
          <a:bodyPr/>
          <a:lstStyle/>
          <a:p>
            <a:pPr eaLnBrk="1" hangingPunct="1"/>
            <a:r>
              <a:rPr lang="en-US" altLang="zh-CN"/>
              <a:t>Boss</a:t>
            </a:r>
            <a:r>
              <a:rPr lang="zh-CN" altLang="en-US"/>
              <a:t>平台</a:t>
            </a:r>
            <a:r>
              <a:rPr lang="en-US" altLang="zh-CN"/>
              <a:t>B</a:t>
            </a:r>
            <a:endParaRPr lang="zh-CN" altLang="en-US"/>
          </a:p>
        </p:txBody>
      </p:sp>
      <p:pic>
        <p:nvPicPr>
          <p:cNvPr id="20483" name="Picture 2" descr="http://www.c114.net/technic/picture/03070204.jpg"/>
          <p:cNvPicPr>
            <a:picLocks noChangeAspect="1" noChangeArrowheads="1"/>
          </p:cNvPicPr>
          <p:nvPr/>
        </p:nvPicPr>
        <p:blipFill>
          <a:blip r:embed="rId1"/>
          <a:srcRect/>
          <a:stretch>
            <a:fillRect/>
          </a:stretch>
        </p:blipFill>
        <p:spPr bwMode="auto">
          <a:xfrm>
            <a:off x="1187450" y="1412875"/>
            <a:ext cx="6808788" cy="5202238"/>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4"/>
          <p:cNvSpPr>
            <a:spLocks noGrp="1"/>
          </p:cNvSpPr>
          <p:nvPr>
            <p:ph type="title" idx="4294967295"/>
          </p:nvPr>
        </p:nvSpPr>
        <p:spPr>
          <a:xfrm>
            <a:off x="0" y="273050"/>
            <a:ext cx="614363" cy="3941763"/>
          </a:xfrm>
        </p:spPr>
        <p:txBody>
          <a:bodyPr/>
          <a:lstStyle/>
          <a:p>
            <a:pPr eaLnBrk="1" hangingPunct="1"/>
            <a:r>
              <a:rPr lang="zh-CN" altLang="en-US"/>
              <a:t>客户管理平台</a:t>
            </a:r>
            <a:endParaRPr lang="zh-CN" altLang="en-US"/>
          </a:p>
        </p:txBody>
      </p:sp>
      <p:pic>
        <p:nvPicPr>
          <p:cNvPr id="21507" name="Picture 2" descr="http://tele.cio360.net/Portals/47/2-fangan-6-2.jpg"/>
          <p:cNvPicPr>
            <a:picLocks noChangeAspect="1" noChangeArrowheads="1"/>
          </p:cNvPicPr>
          <p:nvPr/>
        </p:nvPicPr>
        <p:blipFill>
          <a:blip r:embed="rId1"/>
          <a:srcRect/>
          <a:stretch>
            <a:fillRect/>
          </a:stretch>
        </p:blipFill>
        <p:spPr bwMode="auto">
          <a:xfrm>
            <a:off x="1500188" y="1588"/>
            <a:ext cx="7643812" cy="6856412"/>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4"/>
          <p:cNvSpPr>
            <a:spLocks noGrp="1"/>
          </p:cNvSpPr>
          <p:nvPr>
            <p:ph type="title" idx="4294967295"/>
          </p:nvPr>
        </p:nvSpPr>
        <p:spPr>
          <a:xfrm>
            <a:off x="0" y="152400"/>
            <a:ext cx="7543800" cy="1143000"/>
          </a:xfrm>
        </p:spPr>
        <p:txBody>
          <a:bodyPr/>
          <a:lstStyle/>
          <a:p>
            <a:pPr eaLnBrk="1" hangingPunct="1"/>
            <a:r>
              <a:rPr lang="zh-CN" altLang="en-US"/>
              <a:t>多模式混合管理</a:t>
            </a:r>
            <a:endParaRPr lang="zh-CN" altLang="en-US"/>
          </a:p>
        </p:txBody>
      </p:sp>
      <p:pic>
        <p:nvPicPr>
          <p:cNvPr id="22531" name="Picture 2" descr="http://se.csai.cn/NewTech/Images/xjj2.gif"/>
          <p:cNvPicPr>
            <a:picLocks noChangeAspect="1" noChangeArrowheads="1"/>
          </p:cNvPicPr>
          <p:nvPr/>
        </p:nvPicPr>
        <p:blipFill>
          <a:blip r:embed="rId1"/>
          <a:srcRect/>
          <a:stretch>
            <a:fillRect/>
          </a:stretch>
        </p:blipFill>
        <p:spPr bwMode="auto">
          <a:xfrm>
            <a:off x="285750" y="1428750"/>
            <a:ext cx="8429625" cy="4786313"/>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4"/>
          <p:cNvSpPr>
            <a:spLocks noGrp="1"/>
          </p:cNvSpPr>
          <p:nvPr>
            <p:ph type="title" idx="4294967295"/>
          </p:nvPr>
        </p:nvSpPr>
        <p:spPr>
          <a:xfrm>
            <a:off x="0" y="152400"/>
            <a:ext cx="7543800" cy="1143000"/>
          </a:xfrm>
        </p:spPr>
        <p:txBody>
          <a:bodyPr/>
          <a:lstStyle/>
          <a:p>
            <a:pPr eaLnBrk="1" hangingPunct="1"/>
            <a:r>
              <a:rPr lang="zh-CN" altLang="en-US"/>
              <a:t>报表系统</a:t>
            </a:r>
            <a:endParaRPr lang="zh-CN" altLang="en-US"/>
          </a:p>
        </p:txBody>
      </p:sp>
      <p:pic>
        <p:nvPicPr>
          <p:cNvPr id="23555" name="Picture 2" descr="http://www.runqian.com.cn/rqrptcenter/images/totalsolution.gif"/>
          <p:cNvPicPr>
            <a:picLocks noChangeAspect="1" noChangeArrowheads="1"/>
          </p:cNvPicPr>
          <p:nvPr/>
        </p:nvPicPr>
        <p:blipFill>
          <a:blip r:embed="rId1"/>
          <a:srcRect/>
          <a:stretch>
            <a:fillRect/>
          </a:stretch>
        </p:blipFill>
        <p:spPr bwMode="auto">
          <a:xfrm>
            <a:off x="428596" y="1000108"/>
            <a:ext cx="8029575" cy="5338762"/>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4"/>
          <p:cNvSpPr>
            <a:spLocks noGrp="1"/>
          </p:cNvSpPr>
          <p:nvPr>
            <p:ph type="title" idx="4294967295"/>
          </p:nvPr>
        </p:nvSpPr>
        <p:spPr>
          <a:xfrm>
            <a:off x="0" y="152400"/>
            <a:ext cx="7543800" cy="1143000"/>
          </a:xfrm>
        </p:spPr>
        <p:txBody>
          <a:bodyPr/>
          <a:lstStyle/>
          <a:p>
            <a:pPr eaLnBrk="1" hangingPunct="1"/>
            <a:r>
              <a:rPr lang="zh-CN" altLang="en-US"/>
              <a:t>车载导航定位系统</a:t>
            </a:r>
            <a:endParaRPr lang="zh-CN" altLang="en-US"/>
          </a:p>
        </p:txBody>
      </p:sp>
      <p:pic>
        <p:nvPicPr>
          <p:cNvPr id="24579" name="Picture 2" descr="http://www.zoyon.com.cn/english/upfile/20061/200612550930999.jpg"/>
          <p:cNvPicPr>
            <a:picLocks noChangeAspect="1" noChangeArrowheads="1"/>
          </p:cNvPicPr>
          <p:nvPr/>
        </p:nvPicPr>
        <p:blipFill>
          <a:blip r:embed="rId1"/>
          <a:srcRect/>
          <a:stretch>
            <a:fillRect/>
          </a:stretch>
        </p:blipFill>
        <p:spPr bwMode="auto">
          <a:xfrm>
            <a:off x="642910" y="1071546"/>
            <a:ext cx="7966075" cy="5072063"/>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4"/>
          <p:cNvSpPr>
            <a:spLocks noGrp="1"/>
          </p:cNvSpPr>
          <p:nvPr>
            <p:ph type="title" idx="4294967295"/>
          </p:nvPr>
        </p:nvSpPr>
        <p:spPr>
          <a:xfrm>
            <a:off x="0" y="2714625"/>
            <a:ext cx="857250" cy="836613"/>
          </a:xfrm>
        </p:spPr>
        <p:txBody>
          <a:bodyPr/>
          <a:lstStyle/>
          <a:p>
            <a:pPr eaLnBrk="1" hangingPunct="1"/>
            <a:r>
              <a:rPr lang="zh-CN" altLang="en-US"/>
              <a:t>构件软件架构</a:t>
            </a:r>
            <a:endParaRPr lang="zh-CN" altLang="en-US"/>
          </a:p>
        </p:txBody>
      </p:sp>
      <p:pic>
        <p:nvPicPr>
          <p:cNvPr id="31747" name="Picture 2" descr="http://www.blogjava.net/images/blogjava_net/jack2007/test.png"/>
          <p:cNvPicPr>
            <a:picLocks noChangeAspect="1" noChangeArrowheads="1"/>
          </p:cNvPicPr>
          <p:nvPr/>
        </p:nvPicPr>
        <p:blipFill>
          <a:blip r:embed="rId1"/>
          <a:srcRect/>
          <a:stretch>
            <a:fillRect/>
          </a:stretch>
        </p:blipFill>
        <p:spPr bwMode="auto">
          <a:xfrm>
            <a:off x="1285852" y="142852"/>
            <a:ext cx="7286625" cy="6381750"/>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http://qkzz.net/images/m/ddtx/223691-3.jpg"/>
          <p:cNvPicPr>
            <a:picLocks noChangeAspect="1" noChangeArrowheads="1"/>
          </p:cNvPicPr>
          <p:nvPr/>
        </p:nvPicPr>
        <p:blipFill>
          <a:blip r:embed="rId1"/>
          <a:srcRect/>
          <a:stretch>
            <a:fillRect/>
          </a:stretch>
        </p:blipFill>
        <p:spPr bwMode="auto">
          <a:xfrm>
            <a:off x="250825" y="0"/>
            <a:ext cx="8529638" cy="6597650"/>
          </a:xfrm>
          <a:prstGeom prst="rect">
            <a:avLst/>
          </a:prstGeom>
          <a:noFill/>
          <a:ln w="9525">
            <a:noFill/>
            <a:miter lim="800000"/>
            <a:headEnd/>
            <a:tailEnd/>
          </a:ln>
        </p:spPr>
      </p:pic>
      <p:sp>
        <p:nvSpPr>
          <p:cNvPr id="3" name="灯片编号占位符 2"/>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本章作业</a:t>
            </a:r>
            <a:endParaRPr lang="zh-CN" altLang="en-US" dirty="0"/>
          </a:p>
        </p:txBody>
      </p:sp>
      <p:sp>
        <p:nvSpPr>
          <p:cNvPr id="3" name="内容占位符 2"/>
          <p:cNvSpPr>
            <a:spLocks noGrp="1"/>
          </p:cNvSpPr>
          <p:nvPr>
            <p:ph idx="1"/>
          </p:nvPr>
        </p:nvSpPr>
        <p:spPr>
          <a:xfrm>
            <a:off x="457200" y="1600200"/>
            <a:ext cx="8229600" cy="4925144"/>
          </a:xfrm>
        </p:spPr>
        <p:txBody>
          <a:bodyPr/>
          <a:lstStyle/>
          <a:p>
            <a:pPr>
              <a:buNone/>
            </a:pPr>
            <a:r>
              <a:rPr lang="zh-CN" altLang="en-US" sz="2400" dirty="0">
                <a:latin typeface="宋体" panose="02010600030101010101" pitchFamily="2" charset="-122"/>
                <a:ea typeface="宋体" panose="02010600030101010101" pitchFamily="2" charset="-122"/>
              </a:rPr>
              <a:t>复习与思考：</a:t>
            </a:r>
            <a:endParaRPr lang="en-US" altLang="zh-CN" sz="2400" dirty="0">
              <a:latin typeface="宋体" panose="02010600030101010101" pitchFamily="2" charset="-122"/>
              <a:ea typeface="宋体" panose="02010600030101010101" pitchFamily="2" charset="-122"/>
            </a:endParaRPr>
          </a:p>
          <a:p>
            <a:pPr>
              <a:buNone/>
            </a:pPr>
            <a:r>
              <a:rPr lang="en-US" altLang="zh-CN" sz="2400" dirty="0">
                <a:latin typeface="宋体" panose="02010600030101010101" pitchFamily="2" charset="-122"/>
                <a:ea typeface="宋体" panose="02010600030101010101" pitchFamily="2" charset="-122"/>
              </a:rPr>
              <a:t>		P183 7.1,7.3,7.8,7.9</a:t>
            </a:r>
            <a:endParaRPr lang="en-US" altLang="zh-CN" sz="2400" dirty="0">
              <a:latin typeface="宋体" panose="02010600030101010101" pitchFamily="2" charset="-122"/>
              <a:ea typeface="宋体" panose="02010600030101010101" pitchFamily="2" charset="-122"/>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4.1 </a:t>
            </a:r>
            <a:r>
              <a:rPr lang="zh-CN" altLang="en-US" dirty="0"/>
              <a:t>软件体系结构与设计模式</a:t>
            </a:r>
            <a:endParaRPr lang="zh-CN" altLang="en-US" dirty="0"/>
          </a:p>
        </p:txBody>
      </p:sp>
      <p:sp>
        <p:nvSpPr>
          <p:cNvPr id="8195" name="Rectangle 3"/>
          <p:cNvSpPr>
            <a:spLocks noGrp="1" noChangeArrowheads="1"/>
          </p:cNvSpPr>
          <p:nvPr>
            <p:ph type="body" idx="1"/>
          </p:nvPr>
        </p:nvSpPr>
        <p:spPr>
          <a:xfrm>
            <a:off x="714348" y="1600200"/>
            <a:ext cx="7972452" cy="4525963"/>
          </a:xfrm>
        </p:spPr>
        <p:txBody>
          <a:bodyPr/>
          <a:lstStyle/>
          <a:p>
            <a:pPr marL="542925" eaLnBrk="1" hangingPunct="1">
              <a:buNone/>
            </a:pPr>
            <a:r>
              <a:rPr lang="en-US" altLang="zh-CN" sz="2800" b="1" dirty="0">
                <a:ea typeface="宋体" panose="02010600030101010101" pitchFamily="2" charset="-122"/>
              </a:rPr>
              <a:t>4.1.1   </a:t>
            </a:r>
            <a:r>
              <a:rPr lang="zh-CN" altLang="en-US" sz="2800" b="1" dirty="0">
                <a:ea typeface="宋体" panose="02010600030101010101" pitchFamily="2" charset="-122"/>
              </a:rPr>
              <a:t>软件体系结构的基本概念</a:t>
            </a:r>
            <a:endParaRPr lang="zh-CN" altLang="en-US" sz="2800" b="1" dirty="0">
              <a:ea typeface="宋体" panose="02010600030101010101" pitchFamily="2" charset="-122"/>
            </a:endParaRPr>
          </a:p>
          <a:p>
            <a:pPr marL="542925" eaLnBrk="1" hangingPunct="1">
              <a:buNone/>
            </a:pPr>
            <a:r>
              <a:rPr lang="en-US" altLang="zh-CN" sz="2800" b="1" dirty="0">
                <a:solidFill>
                  <a:srgbClr val="00FF00"/>
                </a:solidFill>
                <a:ea typeface="宋体" panose="02010600030101010101" pitchFamily="2" charset="-122"/>
              </a:rPr>
              <a:t>4.1.2   </a:t>
            </a:r>
            <a:r>
              <a:rPr lang="zh-CN" altLang="en-US" sz="2800" b="1" dirty="0">
                <a:solidFill>
                  <a:srgbClr val="00FF00"/>
                </a:solidFill>
                <a:ea typeface="宋体" panose="02010600030101010101" pitchFamily="2" charset="-122"/>
              </a:rPr>
              <a:t>典型的软件体系结构风格</a:t>
            </a:r>
            <a:endParaRPr lang="zh-CN" altLang="en-US" sz="2800" b="1" dirty="0">
              <a:solidFill>
                <a:srgbClr val="00FF00"/>
              </a:solidFill>
              <a:ea typeface="宋体" panose="02010600030101010101" pitchFamily="2" charset="-122"/>
            </a:endParaRPr>
          </a:p>
          <a:p>
            <a:pPr marL="542925" eaLnBrk="1" hangingPunct="1">
              <a:buNone/>
            </a:pPr>
            <a:r>
              <a:rPr lang="en-US" altLang="zh-CN" sz="2800" b="1" dirty="0">
                <a:ea typeface="宋体" panose="02010600030101010101" pitchFamily="2" charset="-122"/>
              </a:rPr>
              <a:t>4.1.3   </a:t>
            </a:r>
            <a:r>
              <a:rPr lang="zh-CN" altLang="en-US" sz="2800" b="1" dirty="0">
                <a:ea typeface="宋体" panose="02010600030101010101" pitchFamily="2" charset="-122"/>
              </a:rPr>
              <a:t>特定领域的软件体系结构</a:t>
            </a:r>
            <a:endParaRPr lang="zh-CN" altLang="en-US" sz="2800" b="1" dirty="0">
              <a:ea typeface="宋体" panose="02010600030101010101" pitchFamily="2" charset="-122"/>
            </a:endParaRPr>
          </a:p>
          <a:p>
            <a:pPr marL="542925" eaLnBrk="1" hangingPunct="1">
              <a:buNone/>
            </a:pPr>
            <a:r>
              <a:rPr lang="en-US" altLang="zh-CN" sz="2800" b="1" dirty="0">
                <a:ea typeface="宋体" panose="02010600030101010101" pitchFamily="2" charset="-122"/>
              </a:rPr>
              <a:t>4.1.4   </a:t>
            </a:r>
            <a:r>
              <a:rPr lang="zh-CN" altLang="en-US" sz="2800" b="1" dirty="0">
                <a:ea typeface="宋体" panose="02010600030101010101" pitchFamily="2" charset="-122"/>
              </a:rPr>
              <a:t>分布式系统结构</a:t>
            </a:r>
            <a:endParaRPr lang="zh-CN" altLang="en-US" sz="2800" b="1" dirty="0">
              <a:ea typeface="宋体" panose="02010600030101010101" pitchFamily="2" charset="-122"/>
            </a:endParaRPr>
          </a:p>
          <a:p>
            <a:pPr marL="542925" eaLnBrk="1" hangingPunct="1">
              <a:buNone/>
            </a:pPr>
            <a:r>
              <a:rPr lang="en-US" altLang="zh-CN" sz="2800" b="1" dirty="0">
                <a:ea typeface="宋体" panose="02010600030101010101" pitchFamily="2" charset="-122"/>
              </a:rPr>
              <a:t>4.1.5   </a:t>
            </a:r>
            <a:r>
              <a:rPr lang="zh-CN" altLang="en-US" sz="2800" b="1" dirty="0">
                <a:ea typeface="宋体" panose="02010600030101010101" pitchFamily="2" charset="-122"/>
              </a:rPr>
              <a:t>体系结构框架</a:t>
            </a:r>
            <a:endParaRPr lang="zh-CN" altLang="en-US" sz="2800" b="1" dirty="0">
              <a:ea typeface="宋体" panose="02010600030101010101" pitchFamily="2" charset="-122"/>
            </a:endParaRPr>
          </a:p>
          <a:p>
            <a:pPr marL="542925" eaLnBrk="1" hangingPunct="1">
              <a:buNone/>
            </a:pPr>
            <a:r>
              <a:rPr lang="en-US" altLang="zh-CN" sz="2800" b="1" dirty="0">
                <a:ea typeface="宋体" panose="02010600030101010101" pitchFamily="2" charset="-122"/>
              </a:rPr>
              <a:t>4.1.6   </a:t>
            </a:r>
            <a:r>
              <a:rPr lang="zh-CN" altLang="en-US" sz="2800" b="1" dirty="0">
                <a:ea typeface="宋体" panose="02010600030101010101" pitchFamily="2" charset="-122"/>
              </a:rPr>
              <a:t>设计模式</a:t>
            </a:r>
            <a:endParaRPr lang="zh-CN" altLang="en-US" sz="2800" b="1" dirty="0">
              <a:ea typeface="宋体" panose="02010600030101010101" pitchFamily="2" charset="-122"/>
            </a:endParaRPr>
          </a:p>
          <a:p>
            <a:pPr eaLnBrk="1" hangingPunct="1"/>
            <a:endParaRPr lang="zh-CN" altLang="en-US" sz="2800" b="1" dirty="0">
              <a:ea typeface="宋体" panose="02010600030101010101" pitchFamily="2" charset="-122"/>
            </a:endParaRPr>
          </a:p>
          <a:p>
            <a:pPr eaLnBrk="1" hangingPunct="1"/>
            <a:endParaRPr lang="en-US" altLang="zh-CN" sz="2800" b="1" dirty="0">
              <a:ea typeface="宋体" panose="02010600030101010101" pitchFamily="2"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ChangeArrowheads="1"/>
          </p:cNvSpPr>
          <p:nvPr/>
        </p:nvSpPr>
        <p:spPr bwMode="auto">
          <a:xfrm>
            <a:off x="714348" y="2143116"/>
            <a:ext cx="8135937" cy="1512887"/>
          </a:xfrm>
          <a:prstGeom prst="rect">
            <a:avLst/>
          </a:prstGeom>
          <a:noFill/>
          <a:ln w="9525">
            <a:noFill/>
            <a:miter lim="800000"/>
          </a:ln>
        </p:spPr>
        <p:txBody>
          <a:bodyPr lIns="92075" tIns="46038" rIns="92075" bIns="46038"/>
          <a:lstStyle/>
          <a:p>
            <a:pPr marL="609600" indent="-609600">
              <a:spcBef>
                <a:spcPct val="20000"/>
              </a:spcBef>
            </a:pPr>
            <a:r>
              <a:rPr lang="zh-CN" altLang="en-US" sz="2400" b="1" dirty="0">
                <a:latin typeface="楷体_GB2312" pitchFamily="49" charset="-122"/>
                <a:ea typeface="楷体_GB2312" pitchFamily="49" charset="-122"/>
              </a:rPr>
              <a:t>当输入数据经过一系列的</a:t>
            </a:r>
            <a:r>
              <a:rPr lang="zh-CN" altLang="en-US" sz="2400" b="1" dirty="0">
                <a:solidFill>
                  <a:srgbClr val="00B050"/>
                </a:solidFill>
                <a:latin typeface="楷体_GB2312" pitchFamily="49" charset="-122"/>
                <a:ea typeface="楷体_GB2312" pitchFamily="49" charset="-122"/>
              </a:rPr>
              <a:t>计算</a:t>
            </a:r>
            <a:r>
              <a:rPr lang="zh-CN" altLang="en-US" sz="2400" b="1" dirty="0">
                <a:latin typeface="楷体_GB2312" pitchFamily="49" charset="-122"/>
                <a:ea typeface="楷体_GB2312" pitchFamily="49" charset="-122"/>
              </a:rPr>
              <a:t>和</a:t>
            </a:r>
            <a:r>
              <a:rPr lang="zh-CN" altLang="en-US" sz="2400" b="1" dirty="0">
                <a:solidFill>
                  <a:srgbClr val="00B050"/>
                </a:solidFill>
                <a:latin typeface="楷体_GB2312" pitchFamily="49" charset="-122"/>
                <a:ea typeface="楷体_GB2312" pitchFamily="49" charset="-122"/>
              </a:rPr>
              <a:t>操作构件</a:t>
            </a:r>
            <a:r>
              <a:rPr lang="zh-CN" altLang="en-US" sz="2400" b="1" dirty="0">
                <a:latin typeface="楷体_GB2312" pitchFamily="49" charset="-122"/>
                <a:ea typeface="楷体_GB2312" pitchFamily="49" charset="-122"/>
              </a:rPr>
              <a:t>的变换形成输出</a:t>
            </a:r>
            <a:endParaRPr lang="zh-CN" altLang="en-US" sz="2400" b="1" dirty="0">
              <a:latin typeface="楷体_GB2312" pitchFamily="49" charset="-122"/>
              <a:ea typeface="楷体_GB2312" pitchFamily="49" charset="-122"/>
            </a:endParaRPr>
          </a:p>
          <a:p>
            <a:pPr marL="609600" indent="-609600">
              <a:spcBef>
                <a:spcPct val="20000"/>
              </a:spcBef>
            </a:pPr>
            <a:r>
              <a:rPr lang="zh-CN" altLang="en-US" sz="2400" b="1" dirty="0">
                <a:latin typeface="楷体_GB2312" pitchFamily="49" charset="-122"/>
                <a:ea typeface="楷体_GB2312" pitchFamily="49" charset="-122"/>
              </a:rPr>
              <a:t>数据时，可以应用这种体系结构。</a:t>
            </a:r>
            <a:r>
              <a:rPr lang="zh-CN" altLang="en-US" sz="2400" b="1" dirty="0">
                <a:solidFill>
                  <a:srgbClr val="CC0000"/>
                </a:solidFill>
                <a:latin typeface="楷体_GB2312" pitchFamily="49" charset="-122"/>
                <a:ea typeface="楷体_GB2312" pitchFamily="49" charset="-122"/>
              </a:rPr>
              <a:t>管道</a:t>
            </a:r>
            <a:r>
              <a:rPr lang="en-US" altLang="zh-CN" sz="2400" b="1" dirty="0">
                <a:solidFill>
                  <a:srgbClr val="CC0000"/>
                </a:solidFill>
                <a:latin typeface="楷体_GB2312" pitchFamily="49" charset="-122"/>
                <a:ea typeface="楷体_GB2312" pitchFamily="49" charset="-122"/>
              </a:rPr>
              <a:t>/</a:t>
            </a:r>
            <a:r>
              <a:rPr lang="zh-CN" altLang="en-US" sz="2400" b="1" dirty="0">
                <a:solidFill>
                  <a:srgbClr val="CC0000"/>
                </a:solidFill>
                <a:latin typeface="楷体_GB2312" pitchFamily="49" charset="-122"/>
                <a:ea typeface="楷体_GB2312" pitchFamily="49" charset="-122"/>
              </a:rPr>
              <a:t>过滤器</a:t>
            </a:r>
            <a:r>
              <a:rPr lang="zh-CN" altLang="en-US" sz="2400" b="1" dirty="0">
                <a:latin typeface="楷体_GB2312" pitchFamily="49" charset="-122"/>
                <a:ea typeface="楷体_GB2312" pitchFamily="49" charset="-122"/>
              </a:rPr>
              <a:t>、</a:t>
            </a:r>
            <a:r>
              <a:rPr lang="zh-CN" altLang="en-US" sz="2400" b="1" dirty="0">
                <a:solidFill>
                  <a:srgbClr val="CC0000"/>
                </a:solidFill>
                <a:latin typeface="楷体_GB2312" pitchFamily="49" charset="-122"/>
                <a:ea typeface="楷体_GB2312" pitchFamily="49" charset="-122"/>
              </a:rPr>
              <a:t>批处理序</a:t>
            </a:r>
            <a:endParaRPr lang="zh-CN" altLang="en-US" sz="2400" b="1" dirty="0">
              <a:solidFill>
                <a:srgbClr val="CC0000"/>
              </a:solidFill>
              <a:latin typeface="楷体_GB2312" pitchFamily="49" charset="-122"/>
              <a:ea typeface="楷体_GB2312" pitchFamily="49" charset="-122"/>
            </a:endParaRPr>
          </a:p>
          <a:p>
            <a:pPr marL="609600" indent="-609600">
              <a:spcBef>
                <a:spcPct val="20000"/>
              </a:spcBef>
            </a:pPr>
            <a:r>
              <a:rPr lang="zh-CN" altLang="en-US" sz="2400" b="1" dirty="0">
                <a:solidFill>
                  <a:srgbClr val="CC0000"/>
                </a:solidFill>
                <a:latin typeface="楷体_GB2312" pitchFamily="49" charset="-122"/>
                <a:ea typeface="楷体_GB2312" pitchFamily="49" charset="-122"/>
              </a:rPr>
              <a:t>列</a:t>
            </a:r>
            <a:r>
              <a:rPr lang="zh-CN" altLang="en-US" sz="2400" b="1" dirty="0">
                <a:latin typeface="楷体_GB2312" pitchFamily="49" charset="-122"/>
                <a:ea typeface="楷体_GB2312" pitchFamily="49" charset="-122"/>
              </a:rPr>
              <a:t>都属于数据流风格。 管道</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过滤器结构如下图所示。</a:t>
            </a:r>
            <a:endParaRPr lang="zh-CN" altLang="en-US" sz="3200" b="1" dirty="0"/>
          </a:p>
        </p:txBody>
      </p:sp>
      <p:sp>
        <p:nvSpPr>
          <p:cNvPr id="17412" name="Rectangle 5"/>
          <p:cNvSpPr>
            <a:spLocks noChangeArrowheads="1"/>
          </p:cNvSpPr>
          <p:nvPr/>
        </p:nvSpPr>
        <p:spPr bwMode="auto">
          <a:xfrm>
            <a:off x="285720" y="1428736"/>
            <a:ext cx="8229600" cy="720725"/>
          </a:xfrm>
          <a:prstGeom prst="rect">
            <a:avLst/>
          </a:prstGeom>
          <a:noFill/>
          <a:ln w="9525">
            <a:noFill/>
            <a:miter lim="800000"/>
          </a:ln>
        </p:spPr>
        <p:txBody>
          <a:bodyPr/>
          <a:lstStyle/>
          <a:p>
            <a:pPr marL="342900" indent="-342900">
              <a:spcBef>
                <a:spcPct val="20000"/>
              </a:spcBef>
              <a:buFont typeface="Wingdings" panose="05000000000000000000" pitchFamily="2" charset="2"/>
              <a:buChar char="l"/>
            </a:pPr>
            <a:r>
              <a:rPr lang="zh-CN" altLang="en-US" sz="3200" b="1" dirty="0">
                <a:solidFill>
                  <a:srgbClr val="CC0000"/>
                </a:solidFill>
                <a:ea typeface="楷体_GB2312" pitchFamily="49" charset="-122"/>
              </a:rPr>
              <a:t>数据流体系结构风格</a:t>
            </a:r>
            <a:r>
              <a:rPr lang="zh-CN" altLang="en-US" sz="3200" b="1" dirty="0"/>
              <a:t> </a:t>
            </a:r>
            <a:endParaRPr lang="zh-CN" altLang="en-US" sz="3200" b="1" dirty="0"/>
          </a:p>
        </p:txBody>
      </p:sp>
      <p:pic>
        <p:nvPicPr>
          <p:cNvPr id="17413" name="Picture 6" descr="1201"/>
          <p:cNvPicPr>
            <a:picLocks noChangeAspect="1" noChangeArrowheads="1"/>
          </p:cNvPicPr>
          <p:nvPr/>
        </p:nvPicPr>
        <p:blipFill>
          <a:blip r:embed="rId1"/>
          <a:srcRect/>
          <a:stretch>
            <a:fillRect/>
          </a:stretch>
        </p:blipFill>
        <p:spPr bwMode="auto">
          <a:xfrm>
            <a:off x="571472" y="3714752"/>
            <a:ext cx="7993063" cy="2062162"/>
          </a:xfrm>
          <a:prstGeom prst="rect">
            <a:avLst/>
          </a:prstGeom>
          <a:noFill/>
          <a:ln w="9525">
            <a:noFill/>
            <a:miter lim="800000"/>
            <a:headEnd/>
            <a:tailEnd/>
          </a:ln>
        </p:spPr>
      </p:pic>
      <p:sp>
        <p:nvSpPr>
          <p:cNvPr id="17414" name="Rectangle 7"/>
          <p:cNvSpPr>
            <a:spLocks noChangeArrowheads="1"/>
          </p:cNvSpPr>
          <p:nvPr/>
        </p:nvSpPr>
        <p:spPr bwMode="auto">
          <a:xfrm>
            <a:off x="3500430" y="6000768"/>
            <a:ext cx="2165350" cy="396875"/>
          </a:xfrm>
          <a:prstGeom prst="rect">
            <a:avLst/>
          </a:prstGeom>
          <a:noFill/>
          <a:ln w="9525">
            <a:noFill/>
            <a:miter lim="800000"/>
          </a:ln>
        </p:spPr>
        <p:txBody>
          <a:bodyPr wrap="none" anchor="ctr">
            <a:spAutoFit/>
          </a:bodyPr>
          <a:lstStyle/>
          <a:p>
            <a:r>
              <a:rPr lang="zh-CN" altLang="en-US" sz="2000" b="1" dirty="0">
                <a:latin typeface="楷体_GB2312" pitchFamily="49" charset="-122"/>
                <a:ea typeface="楷体_GB2312" pitchFamily="49" charset="-122"/>
              </a:rPr>
              <a:t>管道</a:t>
            </a:r>
            <a:r>
              <a:rPr lang="en-US" altLang="zh-CN" sz="2000" b="1" dirty="0">
                <a:latin typeface="楷体_GB2312" pitchFamily="49" charset="-122"/>
                <a:ea typeface="楷体_GB2312" pitchFamily="49" charset="-122"/>
              </a:rPr>
              <a:t>/</a:t>
            </a:r>
            <a:r>
              <a:rPr lang="zh-CN" altLang="en-US" sz="2000" b="1" dirty="0">
                <a:latin typeface="楷体_GB2312" pitchFamily="49" charset="-122"/>
                <a:ea typeface="楷体_GB2312" pitchFamily="49" charset="-122"/>
              </a:rPr>
              <a:t>过滤器结构</a:t>
            </a:r>
            <a:r>
              <a:rPr lang="zh-CN" altLang="en-US" dirty="0"/>
              <a:t> </a:t>
            </a:r>
            <a:endParaRPr lang="zh-CN" altLang="en-US" dirty="0"/>
          </a:p>
        </p:txBody>
      </p:sp>
      <p:sp>
        <p:nvSpPr>
          <p:cNvPr id="7" name="Rectangle 2"/>
          <p:cNvSpPr txBox="1">
            <a:spLocks noChangeArrowheads="1"/>
          </p:cNvSpPr>
          <p:nvPr/>
        </p:nvSpPr>
        <p:spPr>
          <a:xfrm>
            <a:off x="457200" y="211138"/>
            <a:ext cx="8229600" cy="1143000"/>
          </a:xfrm>
          <a:prstGeom prst="rect">
            <a:avLst/>
          </a:prstGeom>
        </p:spPr>
        <p:txBody>
          <a:bodyPr/>
          <a:lstStyle/>
          <a:p>
            <a:pPr marL="0" marR="0" lvl="0" indent="0" algn="ctr" defTabSz="914400" rtl="0" eaLnBrk="1" fontAlgn="base" latinLnBrk="0" hangingPunct="1">
              <a:lnSpc>
                <a:spcPts val="4000"/>
              </a:lnSpc>
              <a:spcBef>
                <a:spcPct val="0"/>
              </a:spcBef>
              <a:spcAft>
                <a:spcPct val="0"/>
              </a:spcAft>
              <a:buClrTx/>
              <a:buSzTx/>
              <a:buFontTx/>
              <a:buNone/>
              <a:defRPr/>
            </a:pPr>
            <a:r>
              <a:rPr kumimoji="0" lang="en-US" altLang="en-US" sz="4400" b="1" i="0" u="none" strike="noStrike" kern="0" cap="none" spc="0" normalizeH="0" baseline="0" noProof="0" dirty="0">
                <a:ln>
                  <a:noFill/>
                </a:ln>
                <a:solidFill>
                  <a:schemeClr val="tx2"/>
                </a:solidFill>
                <a:effectLst/>
                <a:uLnTx/>
                <a:uFillTx/>
                <a:latin typeface="+mj-lt"/>
                <a:ea typeface="+mj-ea"/>
                <a:cs typeface="+mj-cs"/>
              </a:rPr>
              <a:t>4.1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软件体系结构与设计模式</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4.1.2   </a:t>
            </a:r>
            <a:r>
              <a:rPr kumimoji="0" lang="zh-CN" altLang="en-US"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典型的体系结构风格</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8" name="灯片编号占位符 7"/>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571472" y="1857364"/>
            <a:ext cx="8077200" cy="4181475"/>
          </a:xfrm>
          <a:prstGeom prst="rect">
            <a:avLst/>
          </a:prstGeom>
          <a:noFill/>
          <a:ln w="9525">
            <a:noFill/>
            <a:miter lim="800000"/>
          </a:ln>
        </p:spPr>
        <p:txBody>
          <a:bodyPr>
            <a:spAutoFit/>
          </a:bodyPr>
          <a:lstStyle/>
          <a:p>
            <a:pPr algn="just">
              <a:lnSpc>
                <a:spcPct val="120000"/>
              </a:lnSpc>
              <a:spcBef>
                <a:spcPct val="20000"/>
              </a:spcBef>
              <a:buSzPct val="90000"/>
            </a:pPr>
            <a:r>
              <a:rPr kumimoji="1" lang="en-US" altLang="zh-CN" sz="2400" dirty="0">
                <a:latin typeface="宋体" panose="02010600030101010101" pitchFamily="2" charset="-122"/>
                <a:ea typeface="宋体" panose="02010600030101010101" pitchFamily="2" charset="-122"/>
              </a:rPr>
              <a:t>   </a:t>
            </a:r>
            <a:r>
              <a:rPr kumimoji="1" lang="zh-CN" altLang="en-US" sz="2400" dirty="0">
                <a:latin typeface="宋体" panose="02010600030101010101" pitchFamily="2" charset="-122"/>
                <a:ea typeface="宋体" panose="02010600030101010101" pitchFamily="2" charset="-122"/>
              </a:rPr>
              <a:t>从上图可看出，管道</a:t>
            </a:r>
            <a:r>
              <a:rPr kumimoji="1" lang="en-US" altLang="zh-CN" sz="2400" dirty="0">
                <a:latin typeface="宋体" panose="02010600030101010101" pitchFamily="2" charset="-122"/>
                <a:ea typeface="宋体" panose="02010600030101010101" pitchFamily="2" charset="-122"/>
              </a:rPr>
              <a:t>/</a:t>
            </a:r>
            <a:r>
              <a:rPr kumimoji="1" lang="zh-CN" altLang="en-US" sz="2400" dirty="0">
                <a:latin typeface="宋体" panose="02010600030101010101" pitchFamily="2" charset="-122"/>
                <a:ea typeface="宋体" panose="02010600030101010101" pitchFamily="2" charset="-122"/>
              </a:rPr>
              <a:t>过滤器结构拥有一组被称为</a:t>
            </a:r>
            <a:r>
              <a:rPr kumimoji="1" lang="zh-CN" altLang="en-US" sz="2400" dirty="0">
                <a:solidFill>
                  <a:srgbClr val="3333CC"/>
                </a:solidFill>
                <a:latin typeface="宋体" panose="02010600030101010101" pitchFamily="2" charset="-122"/>
                <a:ea typeface="宋体" panose="02010600030101010101" pitchFamily="2" charset="-122"/>
              </a:rPr>
              <a:t>过滤器</a:t>
            </a:r>
            <a:r>
              <a:rPr kumimoji="1" lang="zh-CN" altLang="en-US" sz="2400" dirty="0">
                <a:latin typeface="宋体" panose="02010600030101010101" pitchFamily="2" charset="-122"/>
                <a:ea typeface="宋体" panose="02010600030101010101" pitchFamily="2" charset="-122"/>
              </a:rPr>
              <a:t>（</a:t>
            </a:r>
            <a:r>
              <a:rPr kumimoji="1" lang="en-US" altLang="zh-CN" sz="2400" dirty="0">
                <a:latin typeface="宋体" panose="02010600030101010101" pitchFamily="2" charset="-122"/>
                <a:ea typeface="宋体" panose="02010600030101010101" pitchFamily="2" charset="-122"/>
              </a:rPr>
              <a:t>filter</a:t>
            </a:r>
            <a:r>
              <a:rPr kumimoji="1" lang="zh-CN" altLang="en-US" sz="2400" dirty="0">
                <a:latin typeface="宋体" panose="02010600030101010101" pitchFamily="2" charset="-122"/>
                <a:ea typeface="宋体" panose="02010600030101010101" pitchFamily="2" charset="-122"/>
              </a:rPr>
              <a:t>）的构件，这些构件通过</a:t>
            </a:r>
            <a:r>
              <a:rPr kumimoji="1" lang="zh-CN" altLang="en-US" sz="2400" dirty="0">
                <a:solidFill>
                  <a:srgbClr val="3333CC"/>
                </a:solidFill>
                <a:latin typeface="宋体" panose="02010600030101010101" pitchFamily="2" charset="-122"/>
                <a:ea typeface="宋体" panose="02010600030101010101" pitchFamily="2" charset="-122"/>
              </a:rPr>
              <a:t>管道</a:t>
            </a:r>
            <a:r>
              <a:rPr kumimoji="1" lang="zh-CN" altLang="en-US" sz="2400" dirty="0">
                <a:latin typeface="宋体" panose="02010600030101010101" pitchFamily="2" charset="-122"/>
                <a:ea typeface="宋体" panose="02010600030101010101" pitchFamily="2" charset="-122"/>
              </a:rPr>
              <a:t>（</a:t>
            </a:r>
            <a:r>
              <a:rPr kumimoji="1" lang="en-US" altLang="zh-CN" sz="2400" dirty="0">
                <a:latin typeface="宋体" panose="02010600030101010101" pitchFamily="2" charset="-122"/>
                <a:ea typeface="宋体" panose="02010600030101010101" pitchFamily="2" charset="-122"/>
              </a:rPr>
              <a:t>pipe</a:t>
            </a:r>
            <a:r>
              <a:rPr kumimoji="1" lang="zh-CN" altLang="en-US" sz="2400" dirty="0">
                <a:latin typeface="宋体" panose="02010600030101010101" pitchFamily="2" charset="-122"/>
                <a:ea typeface="宋体" panose="02010600030101010101" pitchFamily="2" charset="-122"/>
              </a:rPr>
              <a:t>）连接，管道将数据从一个构件传送到下一个构件。每个过滤器独立于其上游和下游的构件而工作，过滤器的设计要针对某种形式的数据输入，并且产生某种特定形式的数据输出。</a:t>
            </a:r>
            <a:endParaRPr kumimoji="1" lang="zh-CN" altLang="en-US" sz="2400" dirty="0">
              <a:latin typeface="宋体" panose="02010600030101010101" pitchFamily="2" charset="-122"/>
              <a:ea typeface="宋体" panose="02010600030101010101" pitchFamily="2" charset="-122"/>
            </a:endParaRPr>
          </a:p>
          <a:p>
            <a:pPr algn="just">
              <a:lnSpc>
                <a:spcPct val="120000"/>
              </a:lnSpc>
              <a:spcBef>
                <a:spcPct val="20000"/>
              </a:spcBef>
              <a:buSzPct val="90000"/>
            </a:pPr>
            <a:r>
              <a:rPr kumimoji="1" lang="zh-CN" altLang="en-US" sz="2400" dirty="0">
                <a:latin typeface="宋体" panose="02010600030101010101" pitchFamily="2" charset="-122"/>
                <a:ea typeface="宋体" panose="02010600030101010101" pitchFamily="2" charset="-122"/>
              </a:rPr>
              <a:t>   如果数据流退化成为</a:t>
            </a:r>
            <a:r>
              <a:rPr kumimoji="1" lang="zh-CN" altLang="en-US" sz="2400" dirty="0">
                <a:solidFill>
                  <a:srgbClr val="00B050"/>
                </a:solidFill>
                <a:latin typeface="宋体" panose="02010600030101010101" pitchFamily="2" charset="-122"/>
                <a:ea typeface="宋体" panose="02010600030101010101" pitchFamily="2" charset="-122"/>
              </a:rPr>
              <a:t>单线的变换</a:t>
            </a:r>
            <a:r>
              <a:rPr kumimoji="1" lang="zh-CN" altLang="en-US" sz="2400" dirty="0">
                <a:latin typeface="宋体" panose="02010600030101010101" pitchFamily="2" charset="-122"/>
                <a:ea typeface="宋体" panose="02010600030101010101" pitchFamily="2" charset="-122"/>
              </a:rPr>
              <a:t>，则称为</a:t>
            </a:r>
            <a:r>
              <a:rPr kumimoji="1" lang="zh-CN" altLang="en-US" sz="2400" dirty="0">
                <a:solidFill>
                  <a:srgbClr val="CC0000"/>
                </a:solidFill>
                <a:latin typeface="宋体" panose="02010600030101010101" pitchFamily="2" charset="-122"/>
                <a:ea typeface="宋体" panose="02010600030101010101" pitchFamily="2" charset="-122"/>
              </a:rPr>
              <a:t>批处理序列</a:t>
            </a:r>
            <a:r>
              <a:rPr kumimoji="1" lang="zh-CN" altLang="en-US" sz="2400" dirty="0">
                <a:latin typeface="宋体" panose="02010600030101010101" pitchFamily="2" charset="-122"/>
                <a:ea typeface="宋体" panose="02010600030101010101" pitchFamily="2" charset="-122"/>
              </a:rPr>
              <a:t>（</a:t>
            </a:r>
            <a:r>
              <a:rPr kumimoji="1" lang="en-US" altLang="zh-CN" sz="2400" dirty="0">
                <a:latin typeface="宋体" panose="02010600030101010101" pitchFamily="2" charset="-122"/>
                <a:ea typeface="宋体" panose="02010600030101010101" pitchFamily="2" charset="-122"/>
              </a:rPr>
              <a:t>batch sequential</a:t>
            </a:r>
            <a:r>
              <a:rPr kumimoji="1" lang="zh-CN" altLang="en-US" sz="2400" dirty="0">
                <a:latin typeface="宋体" panose="02010600030101010101" pitchFamily="2" charset="-122"/>
                <a:ea typeface="宋体" panose="02010600030101010101" pitchFamily="2" charset="-122"/>
              </a:rPr>
              <a:t>）。这种结构接收一批数据，然后应用一系列连续的构件（过滤器）变换它。</a:t>
            </a:r>
            <a:endParaRPr kumimoji="1" lang="zh-CN" altLang="en-US" sz="2400" dirty="0">
              <a:latin typeface="宋体" panose="02010600030101010101" pitchFamily="2" charset="-122"/>
              <a:ea typeface="宋体" panose="02010600030101010101" pitchFamily="2" charset="-122"/>
            </a:endParaRPr>
          </a:p>
          <a:p>
            <a:pPr>
              <a:lnSpc>
                <a:spcPct val="120000"/>
              </a:lnSpc>
              <a:spcBef>
                <a:spcPct val="20000"/>
              </a:spcBef>
            </a:pPr>
            <a:endParaRPr kumimoji="1" lang="en-US" altLang="zh-CN" sz="2400" dirty="0">
              <a:latin typeface="宋体" panose="02010600030101010101" pitchFamily="2" charset="-122"/>
              <a:ea typeface="宋体" panose="02010600030101010101" pitchFamily="2" charset="-122"/>
            </a:endParaRPr>
          </a:p>
        </p:txBody>
      </p:sp>
      <p:sp>
        <p:nvSpPr>
          <p:cNvPr id="4" name="Rectangle 2"/>
          <p:cNvSpPr txBox="1">
            <a:spLocks noChangeArrowheads="1"/>
          </p:cNvSpPr>
          <p:nvPr/>
        </p:nvSpPr>
        <p:spPr>
          <a:xfrm>
            <a:off x="457200" y="211138"/>
            <a:ext cx="8229600" cy="1143000"/>
          </a:xfrm>
          <a:prstGeom prst="rect">
            <a:avLst/>
          </a:prstGeom>
        </p:spPr>
        <p:txBody>
          <a:bodyPr/>
          <a:lstStyle/>
          <a:p>
            <a:pPr marL="0" marR="0" lvl="0" indent="0" algn="ctr" defTabSz="914400" rtl="0" eaLnBrk="1" fontAlgn="base" latinLnBrk="0" hangingPunct="1">
              <a:lnSpc>
                <a:spcPts val="4000"/>
              </a:lnSpc>
              <a:spcBef>
                <a:spcPct val="0"/>
              </a:spcBef>
              <a:spcAft>
                <a:spcPct val="0"/>
              </a:spcAft>
              <a:buClrTx/>
              <a:buSzTx/>
              <a:buFontTx/>
              <a:buNone/>
              <a:defRPr/>
            </a:pPr>
            <a:r>
              <a:rPr kumimoji="0" lang="en-US" altLang="en-US" sz="4400" b="1" i="0" u="none" strike="noStrike" kern="0" cap="none" spc="0" normalizeH="0" baseline="0" noProof="0" dirty="0">
                <a:ln>
                  <a:noFill/>
                </a:ln>
                <a:solidFill>
                  <a:schemeClr val="tx2"/>
                </a:solidFill>
                <a:effectLst/>
                <a:uLnTx/>
                <a:uFillTx/>
                <a:latin typeface="+mj-lt"/>
                <a:ea typeface="+mj-ea"/>
                <a:cs typeface="+mj-cs"/>
              </a:rPr>
              <a:t>4.1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软件体系结构与设计模式</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4.1.2   </a:t>
            </a:r>
            <a:r>
              <a:rPr kumimoji="0" lang="zh-CN" altLang="en-US"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典型的体系结构风格</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ChangeArrowheads="1"/>
          </p:cNvSpPr>
          <p:nvPr/>
        </p:nvSpPr>
        <p:spPr bwMode="auto">
          <a:xfrm>
            <a:off x="500034" y="1428736"/>
            <a:ext cx="8207375" cy="5256212"/>
          </a:xfrm>
          <a:prstGeom prst="rect">
            <a:avLst/>
          </a:prstGeom>
          <a:noFill/>
          <a:ln w="9525">
            <a:noFill/>
            <a:miter lim="800000"/>
          </a:ln>
        </p:spPr>
        <p:txBody>
          <a:bodyPr lIns="92075" tIns="46038" rIns="92075" bIns="46038"/>
          <a:lstStyle/>
          <a:p>
            <a:pPr marL="533400" indent="-533400">
              <a:spcBef>
                <a:spcPct val="20000"/>
              </a:spcBef>
            </a:pPr>
            <a:r>
              <a:rPr kumimoji="1" lang="zh-CN" altLang="en-US" sz="2400" b="1" dirty="0">
                <a:latin typeface="宋体" panose="02010600030101010101" pitchFamily="2" charset="-122"/>
                <a:ea typeface="宋体" panose="02010600030101010101" pitchFamily="2" charset="-122"/>
              </a:rPr>
              <a:t>管道</a:t>
            </a:r>
            <a:r>
              <a:rPr kumimoji="1" lang="en-US" altLang="zh-CN" sz="2400" b="1" dirty="0">
                <a:latin typeface="宋体" panose="02010600030101010101" pitchFamily="2" charset="-122"/>
                <a:ea typeface="宋体" panose="02010600030101010101" pitchFamily="2" charset="-122"/>
              </a:rPr>
              <a:t>/</a:t>
            </a:r>
            <a:r>
              <a:rPr kumimoji="1" lang="zh-CN" altLang="en-US" sz="2400" b="1" dirty="0">
                <a:latin typeface="宋体" panose="02010600030101010101" pitchFamily="2" charset="-122"/>
                <a:ea typeface="宋体" panose="02010600030101010101" pitchFamily="2" charset="-122"/>
              </a:rPr>
              <a:t>过滤器风格具有以下</a:t>
            </a:r>
            <a:r>
              <a:rPr kumimoji="1" lang="zh-CN" altLang="en-US" sz="2400" b="1" dirty="0">
                <a:solidFill>
                  <a:srgbClr val="CC0000"/>
                </a:solidFill>
                <a:latin typeface="宋体" panose="02010600030101010101" pitchFamily="2" charset="-122"/>
                <a:ea typeface="宋体" panose="02010600030101010101" pitchFamily="2" charset="-122"/>
              </a:rPr>
              <a:t>优点</a:t>
            </a:r>
            <a:r>
              <a:rPr kumimoji="1" lang="zh-CN" altLang="en-US" sz="2400" b="1" dirty="0">
                <a:latin typeface="宋体" panose="02010600030101010101" pitchFamily="2" charset="-122"/>
                <a:ea typeface="宋体" panose="02010600030101010101" pitchFamily="2" charset="-122"/>
              </a:rPr>
              <a:t>：</a:t>
            </a:r>
            <a:endParaRPr kumimoji="1" lang="zh-CN" altLang="en-US" sz="2400" b="1" dirty="0">
              <a:latin typeface="宋体" panose="02010600030101010101" pitchFamily="2" charset="-122"/>
              <a:ea typeface="宋体" panose="02010600030101010101" pitchFamily="2" charset="-122"/>
            </a:endParaRPr>
          </a:p>
          <a:p>
            <a:pPr marL="533400" indent="-533400">
              <a:spcBef>
                <a:spcPct val="20000"/>
              </a:spcBef>
              <a:buFont typeface="+mj-ea"/>
              <a:buAutoNum type="circleNumDbPlain"/>
            </a:pPr>
            <a:r>
              <a:rPr kumimoji="1" lang="zh-CN" altLang="en-US" sz="2400" dirty="0">
                <a:latin typeface="宋体" panose="02010600030101010101" pitchFamily="2" charset="-122"/>
                <a:ea typeface="宋体" panose="02010600030101010101" pitchFamily="2" charset="-122"/>
              </a:rPr>
              <a:t>使得软构件具有良好的隐蔽性和高内聚、低耦合的特     点。</a:t>
            </a:r>
            <a:endParaRPr kumimoji="1" lang="zh-CN" altLang="en-US" sz="2400" dirty="0">
              <a:latin typeface="宋体" panose="02010600030101010101" pitchFamily="2" charset="-122"/>
              <a:ea typeface="宋体" panose="02010600030101010101" pitchFamily="2" charset="-122"/>
            </a:endParaRPr>
          </a:p>
          <a:p>
            <a:pPr marL="533400" indent="-533400">
              <a:spcBef>
                <a:spcPct val="20000"/>
              </a:spcBef>
              <a:buFont typeface="+mj-ea"/>
              <a:buAutoNum type="circleNumDbPlain"/>
            </a:pPr>
            <a:r>
              <a:rPr kumimoji="1" lang="zh-CN" altLang="en-US" sz="2400" dirty="0">
                <a:latin typeface="宋体" panose="02010600030101010101" pitchFamily="2" charset="-122"/>
                <a:ea typeface="宋体" panose="02010600030101010101" pitchFamily="2" charset="-122"/>
              </a:rPr>
              <a:t>允许设计者将整个系统的输入</a:t>
            </a:r>
            <a:r>
              <a:rPr kumimoji="1" lang="en-US" altLang="zh-CN" sz="2400" dirty="0">
                <a:latin typeface="宋体" panose="02010600030101010101" pitchFamily="2" charset="-122"/>
                <a:ea typeface="宋体" panose="02010600030101010101" pitchFamily="2" charset="-122"/>
              </a:rPr>
              <a:t>/</a:t>
            </a:r>
            <a:r>
              <a:rPr kumimoji="1" lang="zh-CN" altLang="en-US" sz="2400" dirty="0">
                <a:latin typeface="宋体" panose="02010600030101010101" pitchFamily="2" charset="-122"/>
                <a:ea typeface="宋体" panose="02010600030101010101" pitchFamily="2" charset="-122"/>
              </a:rPr>
              <a:t>输出行为看成是多个过     滤器的行为的简单合成。 </a:t>
            </a:r>
            <a:endParaRPr lang="zh-CN" altLang="en-US" sz="2400" dirty="0">
              <a:latin typeface="宋体" panose="02010600030101010101" pitchFamily="2" charset="-122"/>
              <a:ea typeface="宋体" panose="02010600030101010101" pitchFamily="2" charset="-122"/>
            </a:endParaRPr>
          </a:p>
          <a:p>
            <a:pPr marL="533400" indent="-533400">
              <a:spcBef>
                <a:spcPct val="20000"/>
              </a:spcBef>
              <a:buFont typeface="+mj-ea"/>
              <a:buAutoNum type="circleNumDbPlain"/>
            </a:pPr>
            <a:r>
              <a:rPr lang="zh-CN" altLang="en-US" sz="2400" dirty="0">
                <a:latin typeface="宋体" panose="02010600030101010101" pitchFamily="2" charset="-122"/>
                <a:ea typeface="宋体" panose="02010600030101010101" pitchFamily="2" charset="-122"/>
              </a:rPr>
              <a:t>支持软件复用。只要提供适合在两个过滤器之间传送    的数据，任何两个过滤器都可被连接起来。</a:t>
            </a:r>
            <a:endParaRPr lang="zh-CN" altLang="en-US" sz="2400" dirty="0">
              <a:latin typeface="宋体" panose="02010600030101010101" pitchFamily="2" charset="-122"/>
              <a:ea typeface="宋体" panose="02010600030101010101" pitchFamily="2" charset="-122"/>
            </a:endParaRPr>
          </a:p>
          <a:p>
            <a:pPr marL="533400" indent="-533400">
              <a:spcBef>
                <a:spcPct val="20000"/>
              </a:spcBef>
              <a:buFont typeface="+mj-ea"/>
              <a:buAutoNum type="circleNumDbPlain"/>
            </a:pPr>
            <a:r>
              <a:rPr lang="zh-CN" altLang="en-US" sz="2400" dirty="0">
                <a:latin typeface="宋体" panose="02010600030101010101" pitchFamily="2" charset="-122"/>
                <a:ea typeface="宋体" panose="02010600030101010101" pitchFamily="2" charset="-122"/>
              </a:rPr>
              <a:t>系统维护和增强系统性能简单。新的过滤器可以添加     到现有系统中来；旧的可以被改进的过滤器替换掉。</a:t>
            </a:r>
            <a:endParaRPr lang="zh-CN" altLang="en-US" sz="2400" dirty="0">
              <a:latin typeface="宋体" panose="02010600030101010101" pitchFamily="2" charset="-122"/>
              <a:ea typeface="宋体" panose="02010600030101010101" pitchFamily="2" charset="-122"/>
            </a:endParaRPr>
          </a:p>
          <a:p>
            <a:pPr marL="533400" indent="-533400">
              <a:spcBef>
                <a:spcPct val="20000"/>
              </a:spcBef>
              <a:buFont typeface="+mj-ea"/>
              <a:buAutoNum type="circleNumDbPlain"/>
            </a:pPr>
            <a:r>
              <a:rPr lang="zh-CN" altLang="en-US" sz="2400" dirty="0">
                <a:latin typeface="宋体" panose="02010600030101010101" pitchFamily="2" charset="-122"/>
                <a:ea typeface="宋体" panose="02010600030101010101" pitchFamily="2" charset="-122"/>
              </a:rPr>
              <a:t>允许对一些如吞吐量、死锁等属性的分析。</a:t>
            </a:r>
            <a:endParaRPr lang="zh-CN" altLang="en-US" sz="2400" dirty="0">
              <a:latin typeface="宋体" panose="02010600030101010101" pitchFamily="2" charset="-122"/>
              <a:ea typeface="宋体" panose="02010600030101010101" pitchFamily="2" charset="-122"/>
            </a:endParaRPr>
          </a:p>
          <a:p>
            <a:pPr marL="533400" indent="-533400">
              <a:spcBef>
                <a:spcPct val="20000"/>
              </a:spcBef>
              <a:buFont typeface="+mj-ea"/>
              <a:buAutoNum type="circleNumDbPlain"/>
            </a:pPr>
            <a:r>
              <a:rPr lang="zh-CN" altLang="en-US" sz="2400" dirty="0">
                <a:latin typeface="宋体" panose="02010600030101010101" pitchFamily="2" charset="-122"/>
                <a:ea typeface="宋体" panose="02010600030101010101" pitchFamily="2" charset="-122"/>
              </a:rPr>
              <a:t>支持并行执行。每个过滤器是作为一个单独的任务完成，因此可与其他任务并行执行。</a:t>
            </a:r>
            <a:endParaRPr lang="zh-CN" altLang="en-US" sz="2400" dirty="0">
              <a:latin typeface="宋体" panose="02010600030101010101" pitchFamily="2" charset="-122"/>
              <a:ea typeface="宋体" panose="02010600030101010101" pitchFamily="2" charset="-122"/>
            </a:endParaRPr>
          </a:p>
        </p:txBody>
      </p:sp>
      <p:sp>
        <p:nvSpPr>
          <p:cNvPr id="4" name="Rectangle 2"/>
          <p:cNvSpPr txBox="1">
            <a:spLocks noChangeArrowheads="1"/>
          </p:cNvSpPr>
          <p:nvPr/>
        </p:nvSpPr>
        <p:spPr>
          <a:xfrm>
            <a:off x="457200" y="211138"/>
            <a:ext cx="8229600" cy="1143000"/>
          </a:xfrm>
          <a:prstGeom prst="rect">
            <a:avLst/>
          </a:prstGeom>
        </p:spPr>
        <p:txBody>
          <a:bodyPr/>
          <a:lstStyle/>
          <a:p>
            <a:pPr marL="0" marR="0" lvl="0" indent="0" algn="ctr" defTabSz="914400" rtl="0" eaLnBrk="1" fontAlgn="base" latinLnBrk="0" hangingPunct="1">
              <a:lnSpc>
                <a:spcPts val="4000"/>
              </a:lnSpc>
              <a:spcBef>
                <a:spcPct val="0"/>
              </a:spcBef>
              <a:spcAft>
                <a:spcPct val="0"/>
              </a:spcAft>
              <a:buClrTx/>
              <a:buSzTx/>
              <a:buFontTx/>
              <a:buNone/>
              <a:defRPr/>
            </a:pPr>
            <a:r>
              <a:rPr kumimoji="0" lang="en-US" altLang="en-US" sz="4400" b="1" i="0" u="none" strike="noStrike" kern="0" cap="none" spc="0" normalizeH="0" baseline="0" noProof="0" dirty="0">
                <a:ln>
                  <a:noFill/>
                </a:ln>
                <a:solidFill>
                  <a:schemeClr val="tx2"/>
                </a:solidFill>
                <a:effectLst/>
                <a:uLnTx/>
                <a:uFillTx/>
                <a:latin typeface="+mj-lt"/>
                <a:ea typeface="+mj-ea"/>
                <a:cs typeface="+mj-cs"/>
              </a:rPr>
              <a:t>4.1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软件体系结构与设计模式</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4.1.2   </a:t>
            </a:r>
            <a:r>
              <a:rPr kumimoji="0" lang="zh-CN" altLang="en-US"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典型的体系结构风格</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1"/>
          </p:nvPr>
        </p:nvSpPr>
        <p:spPr>
          <a:xfrm>
            <a:off x="428596" y="1428736"/>
            <a:ext cx="8207375" cy="4857784"/>
          </a:xfrm>
        </p:spPr>
        <p:txBody>
          <a:bodyPr/>
          <a:lstStyle/>
          <a:p>
            <a:pPr marL="0" eaLnBrk="1" hangingPunct="1">
              <a:lnSpc>
                <a:spcPts val="4000"/>
              </a:lnSpc>
              <a:spcAft>
                <a:spcPts val="0"/>
              </a:spcAft>
              <a:buFontTx/>
              <a:buNone/>
            </a:pPr>
            <a:r>
              <a:rPr kumimoji="1" lang="zh-CN" altLang="en-US" sz="2400" b="1" dirty="0">
                <a:latin typeface="宋体" panose="02010600030101010101" pitchFamily="2" charset="-122"/>
                <a:ea typeface="宋体" panose="02010600030101010101" pitchFamily="2" charset="-122"/>
              </a:rPr>
              <a:t>管道</a:t>
            </a:r>
            <a:r>
              <a:rPr kumimoji="1" lang="en-US" altLang="zh-CN" sz="2400" b="1" dirty="0">
                <a:latin typeface="宋体" panose="02010600030101010101" pitchFamily="2" charset="-122"/>
                <a:ea typeface="宋体" panose="02010600030101010101" pitchFamily="2" charset="-122"/>
              </a:rPr>
              <a:t>/</a:t>
            </a:r>
            <a:r>
              <a:rPr kumimoji="1" lang="zh-CN" altLang="en-US" sz="2400" b="1" dirty="0">
                <a:latin typeface="宋体" panose="02010600030101010101" pitchFamily="2" charset="-122"/>
                <a:ea typeface="宋体" panose="02010600030101010101" pitchFamily="2" charset="-122"/>
              </a:rPr>
              <a:t>过滤器风格</a:t>
            </a:r>
            <a:r>
              <a:rPr lang="zh-CN" altLang="en-US" sz="2400" b="1" dirty="0">
                <a:latin typeface="宋体" panose="02010600030101010101" pitchFamily="2" charset="-122"/>
                <a:ea typeface="宋体" panose="02010600030101010101" pitchFamily="2" charset="-122"/>
              </a:rPr>
              <a:t>主要</a:t>
            </a:r>
            <a:r>
              <a:rPr lang="zh-CN" altLang="en-US" sz="2400" b="1" dirty="0">
                <a:solidFill>
                  <a:srgbClr val="CC0000"/>
                </a:solidFill>
                <a:latin typeface="宋体" panose="02010600030101010101" pitchFamily="2" charset="-122"/>
                <a:ea typeface="宋体" panose="02010600030101010101" pitchFamily="2" charset="-122"/>
              </a:rPr>
              <a:t>缺点</a:t>
            </a:r>
            <a:r>
              <a:rPr lang="zh-CN" altLang="en-US" sz="2400" b="1" dirty="0">
                <a:latin typeface="宋体" panose="02010600030101010101" pitchFamily="2" charset="-122"/>
                <a:ea typeface="宋体" panose="02010600030101010101" pitchFamily="2" charset="-122"/>
              </a:rPr>
              <a:t>如下：</a:t>
            </a:r>
            <a:endParaRPr lang="zh-CN" altLang="en-US" sz="2400" b="1" dirty="0">
              <a:latin typeface="宋体" panose="02010600030101010101" pitchFamily="2" charset="-122"/>
              <a:ea typeface="宋体" panose="02010600030101010101" pitchFamily="2" charset="-122"/>
            </a:endParaRPr>
          </a:p>
          <a:p>
            <a:pPr marL="0" indent="-457200" eaLnBrk="1" hangingPunct="1">
              <a:lnSpc>
                <a:spcPts val="4000"/>
              </a:lnSpc>
              <a:spcAft>
                <a:spcPts val="0"/>
              </a:spcAft>
              <a:buFont typeface="+mj-ea"/>
              <a:buAutoNum type="circleNumDbPlain"/>
            </a:pPr>
            <a:r>
              <a:rPr lang="zh-CN" altLang="en-US" sz="2400" dirty="0">
                <a:latin typeface="宋体" panose="02010600030101010101" pitchFamily="2" charset="-122"/>
                <a:ea typeface="宋体" panose="02010600030101010101" pitchFamily="2" charset="-122"/>
              </a:rPr>
              <a:t>通常导致进程成为批处理的结构。这是因为虽然过滤器可增量式地处理数据，但它们是独立的，所以设计者必须将每个过滤器看成一个完整的从输入到输出的转换。</a:t>
            </a:r>
            <a:endParaRPr lang="zh-CN" altLang="en-US" sz="2400" dirty="0">
              <a:latin typeface="宋体" panose="02010600030101010101" pitchFamily="2" charset="-122"/>
              <a:ea typeface="宋体" panose="02010600030101010101" pitchFamily="2" charset="-122"/>
            </a:endParaRPr>
          </a:p>
          <a:p>
            <a:pPr marL="0" indent="-457200" eaLnBrk="1" hangingPunct="1">
              <a:lnSpc>
                <a:spcPts val="4000"/>
              </a:lnSpc>
              <a:spcAft>
                <a:spcPts val="0"/>
              </a:spcAft>
              <a:buFont typeface="+mj-ea"/>
              <a:buAutoNum type="circleNumDbPlain"/>
            </a:pPr>
            <a:r>
              <a:rPr lang="zh-CN" altLang="en-US" sz="2400" dirty="0">
                <a:latin typeface="宋体" panose="02010600030101010101" pitchFamily="2" charset="-122"/>
                <a:ea typeface="宋体" panose="02010600030101010101" pitchFamily="2" charset="-122"/>
              </a:rPr>
              <a:t>不适合处理交互的应用。当需要增量地显示改变时，这个问题尤为严重。</a:t>
            </a:r>
            <a:endParaRPr lang="zh-CN" altLang="en-US" sz="2400" dirty="0">
              <a:latin typeface="宋体" panose="02010600030101010101" pitchFamily="2" charset="-122"/>
              <a:ea typeface="宋体" panose="02010600030101010101" pitchFamily="2" charset="-122"/>
            </a:endParaRPr>
          </a:p>
          <a:p>
            <a:pPr marL="0" indent="-457200" eaLnBrk="1" hangingPunct="1">
              <a:lnSpc>
                <a:spcPts val="4000"/>
              </a:lnSpc>
              <a:spcAft>
                <a:spcPts val="0"/>
              </a:spcAft>
              <a:buFont typeface="+mj-ea"/>
              <a:buAutoNum type="circleNumDbPlain"/>
            </a:pPr>
            <a:r>
              <a:rPr lang="zh-CN" altLang="en-US" sz="2400" dirty="0">
                <a:latin typeface="宋体" panose="02010600030101010101" pitchFamily="2" charset="-122"/>
                <a:ea typeface="宋体" panose="02010600030101010101" pitchFamily="2" charset="-122"/>
              </a:rPr>
              <a:t>因为在数据传输上没有通用的标准，每个过滤器都增加了解析和合成数据的工作，这样就导致了系统性能下降，并增加了编写过滤器的复杂性。</a:t>
            </a:r>
            <a:endParaRPr lang="zh-CN" altLang="en-US" dirty="0">
              <a:latin typeface="宋体" panose="02010600030101010101" pitchFamily="2" charset="-122"/>
              <a:ea typeface="宋体" panose="02010600030101010101" pitchFamily="2" charset="-122"/>
            </a:endParaRPr>
          </a:p>
        </p:txBody>
      </p:sp>
      <p:sp>
        <p:nvSpPr>
          <p:cNvPr id="20483" name="Text Box 4"/>
          <p:cNvSpPr txBox="1">
            <a:spLocks noChangeArrowheads="1"/>
          </p:cNvSpPr>
          <p:nvPr/>
        </p:nvSpPr>
        <p:spPr bwMode="auto">
          <a:xfrm>
            <a:off x="1295400" y="4038600"/>
            <a:ext cx="6934200" cy="457200"/>
          </a:xfrm>
          <a:prstGeom prst="rect">
            <a:avLst/>
          </a:prstGeom>
          <a:noFill/>
          <a:ln w="9525">
            <a:noFill/>
            <a:miter lim="800000"/>
          </a:ln>
        </p:spPr>
        <p:txBody>
          <a:bodyPr>
            <a:spAutoFit/>
          </a:bodyPr>
          <a:lstStyle/>
          <a:p>
            <a:pPr>
              <a:spcBef>
                <a:spcPct val="50000"/>
              </a:spcBef>
            </a:pPr>
            <a:endParaRPr kumimoji="1" lang="zh-CN" altLang="zh-CN" sz="2400">
              <a:latin typeface="Times New Roman" panose="02020603050405020304" pitchFamily="18" charset="0"/>
            </a:endParaRPr>
          </a:p>
        </p:txBody>
      </p:sp>
      <p:sp>
        <p:nvSpPr>
          <p:cNvPr id="5" name="Rectangle 2"/>
          <p:cNvSpPr txBox="1">
            <a:spLocks noChangeArrowheads="1"/>
          </p:cNvSpPr>
          <p:nvPr/>
        </p:nvSpPr>
        <p:spPr>
          <a:xfrm>
            <a:off x="457200" y="211138"/>
            <a:ext cx="8229600" cy="1143000"/>
          </a:xfrm>
          <a:prstGeom prst="rect">
            <a:avLst/>
          </a:prstGeom>
        </p:spPr>
        <p:txBody>
          <a:bodyPr/>
          <a:lstStyle/>
          <a:p>
            <a:pPr marL="0" marR="0" lvl="0" indent="0" algn="ctr" defTabSz="914400" rtl="0" eaLnBrk="1" fontAlgn="base" latinLnBrk="0" hangingPunct="1">
              <a:lnSpc>
                <a:spcPts val="4000"/>
              </a:lnSpc>
              <a:spcBef>
                <a:spcPct val="0"/>
              </a:spcBef>
              <a:spcAft>
                <a:spcPct val="0"/>
              </a:spcAft>
              <a:buClrTx/>
              <a:buSzTx/>
              <a:buFontTx/>
              <a:buNone/>
              <a:defRPr/>
            </a:pPr>
            <a:r>
              <a:rPr kumimoji="0" lang="en-US" altLang="en-US" sz="4400" b="1" i="0" u="none" strike="noStrike" kern="0" cap="none" spc="0" normalizeH="0" baseline="0" noProof="0" dirty="0">
                <a:ln>
                  <a:noFill/>
                </a:ln>
                <a:solidFill>
                  <a:schemeClr val="tx2"/>
                </a:solidFill>
                <a:effectLst/>
                <a:uLnTx/>
                <a:uFillTx/>
                <a:latin typeface="+mj-lt"/>
                <a:ea typeface="+mj-ea"/>
                <a:cs typeface="+mj-cs"/>
              </a:rPr>
              <a:t>4.1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软件体系结构与设计模式</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4.1.2   </a:t>
            </a:r>
            <a:r>
              <a:rPr kumimoji="0" lang="zh-CN" altLang="en-US"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典型的体系结构风格</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6" name="灯片编号占位符 5"/>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5"/>
          <p:cNvSpPr>
            <a:spLocks noChangeArrowheads="1"/>
          </p:cNvSpPr>
          <p:nvPr/>
        </p:nvSpPr>
        <p:spPr bwMode="auto">
          <a:xfrm>
            <a:off x="755650" y="1844675"/>
            <a:ext cx="7921625" cy="4537075"/>
          </a:xfrm>
          <a:prstGeom prst="rect">
            <a:avLst/>
          </a:prstGeom>
          <a:noFill/>
          <a:ln w="9525">
            <a:noFill/>
            <a:miter lim="800000"/>
          </a:ln>
        </p:spPr>
        <p:txBody>
          <a:bodyPr lIns="92075" tIns="46038" rIns="92075" bIns="46038"/>
          <a:lstStyle/>
          <a:p>
            <a:pPr marL="533400" indent="-533400">
              <a:spcBef>
                <a:spcPct val="20000"/>
              </a:spcBef>
            </a:pPr>
            <a:r>
              <a:rPr lang="zh-CN" altLang="en-US" sz="2400" dirty="0">
                <a:latin typeface="宋体" panose="02010600030101010101" pitchFamily="2" charset="-122"/>
                <a:ea typeface="宋体" panose="02010600030101010101" pitchFamily="2" charset="-122"/>
              </a:rPr>
              <a:t>在此类体系结构中，存在以下</a:t>
            </a: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种子风格。   </a:t>
            </a:r>
            <a:endParaRPr lang="zh-CN" altLang="en-US" sz="2400" dirty="0">
              <a:latin typeface="宋体" panose="02010600030101010101" pitchFamily="2" charset="-122"/>
              <a:ea typeface="宋体" panose="02010600030101010101" pitchFamily="2" charset="-122"/>
            </a:endParaRPr>
          </a:p>
          <a:p>
            <a:pPr marL="533400" indent="-533400">
              <a:spcBef>
                <a:spcPct val="20000"/>
              </a:spcBef>
            </a:pPr>
            <a:r>
              <a:rPr lang="en-US" altLang="zh-CN" sz="2400" b="1" dirty="0">
                <a:solidFill>
                  <a:srgbClr val="3366FF"/>
                </a:solidFill>
                <a:latin typeface="宋体" panose="02010600030101010101" pitchFamily="2" charset="-122"/>
                <a:ea typeface="宋体" panose="02010600030101010101" pitchFamily="2" charset="-122"/>
              </a:rPr>
              <a:t>1)</a:t>
            </a:r>
            <a:r>
              <a:rPr lang="zh-CN" altLang="en-US" sz="2400" b="1" dirty="0">
                <a:solidFill>
                  <a:srgbClr val="3366FF"/>
                </a:solidFill>
                <a:latin typeface="宋体" panose="02010600030101010101" pitchFamily="2" charset="-122"/>
                <a:ea typeface="宋体" panose="02010600030101010101" pitchFamily="2" charset="-122"/>
              </a:rPr>
              <a:t>主程序</a:t>
            </a:r>
            <a:r>
              <a:rPr lang="en-US" altLang="zh-CN" sz="2400" b="1" dirty="0">
                <a:solidFill>
                  <a:srgbClr val="3366FF"/>
                </a:solidFill>
                <a:latin typeface="宋体" panose="02010600030101010101" pitchFamily="2" charset="-122"/>
                <a:ea typeface="宋体" panose="02010600030101010101" pitchFamily="2" charset="-122"/>
              </a:rPr>
              <a:t>/</a:t>
            </a:r>
            <a:r>
              <a:rPr lang="zh-CN" altLang="en-US" sz="2400" b="1" dirty="0">
                <a:solidFill>
                  <a:srgbClr val="3366FF"/>
                </a:solidFill>
                <a:latin typeface="宋体" panose="02010600030101010101" pitchFamily="2" charset="-122"/>
                <a:ea typeface="宋体" panose="02010600030101010101" pitchFamily="2" charset="-122"/>
              </a:rPr>
              <a:t>子程序体系结构：</a:t>
            </a:r>
            <a:r>
              <a:rPr lang="zh-CN" altLang="en-US" sz="2400" dirty="0">
                <a:latin typeface="宋体" panose="02010600030101010101" pitchFamily="2" charset="-122"/>
                <a:ea typeface="宋体" panose="02010600030101010101" pitchFamily="2" charset="-122"/>
              </a:rPr>
              <a:t>这种传统的程序结构将功能分解为一个控制层次，其中“主”程序调用一组程序构件，这些程序构件又去调用别的程序构件</a:t>
            </a:r>
            <a:r>
              <a:rPr lang="en-US" altLang="zh-CN"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marL="533400" indent="-533400">
              <a:spcBef>
                <a:spcPct val="20000"/>
              </a:spcBef>
            </a:pPr>
            <a:r>
              <a:rPr lang="zh-CN" altLang="en-US" sz="2400" dirty="0">
                <a:latin typeface="宋体" panose="02010600030101010101" pitchFamily="2" charset="-122"/>
                <a:ea typeface="宋体" panose="02010600030101010101" pitchFamily="2" charset="-122"/>
              </a:rPr>
              <a:t>另外还有</a:t>
            </a:r>
            <a:r>
              <a:rPr lang="zh-CN" altLang="en-US" sz="2400" b="1" dirty="0">
                <a:solidFill>
                  <a:srgbClr val="3366FF"/>
                </a:solidFill>
                <a:latin typeface="宋体" panose="02010600030101010101" pitchFamily="2" charset="-122"/>
                <a:ea typeface="宋体" panose="02010600030101010101" pitchFamily="2" charset="-122"/>
              </a:rPr>
              <a:t>过程调用体系结构：</a:t>
            </a:r>
            <a:r>
              <a:rPr lang="zh-CN" altLang="en-US" sz="2400" dirty="0">
                <a:latin typeface="宋体" panose="02010600030101010101" pitchFamily="2" charset="-122"/>
                <a:ea typeface="宋体" panose="02010600030101010101" pitchFamily="2" charset="-122"/>
              </a:rPr>
              <a:t>结构的构件分布在网络的多个计算机上</a:t>
            </a:r>
            <a:endParaRPr lang="zh-CN" altLang="en-US" sz="2400" dirty="0">
              <a:latin typeface="宋体" panose="02010600030101010101" pitchFamily="2" charset="-122"/>
              <a:ea typeface="宋体" panose="02010600030101010101" pitchFamily="2" charset="-122"/>
            </a:endParaRPr>
          </a:p>
          <a:p>
            <a:pPr marL="533400" indent="-533400">
              <a:spcBef>
                <a:spcPct val="20000"/>
              </a:spcBef>
            </a:pPr>
            <a:endParaRPr lang="en-US" altLang="zh-CN" sz="2400" dirty="0">
              <a:latin typeface="宋体" panose="02010600030101010101" pitchFamily="2" charset="-122"/>
              <a:ea typeface="宋体" panose="02010600030101010101" pitchFamily="2" charset="-122"/>
            </a:endParaRPr>
          </a:p>
        </p:txBody>
      </p:sp>
      <p:sp>
        <p:nvSpPr>
          <p:cNvPr id="21508" name="Rectangle 9"/>
          <p:cNvSpPr>
            <a:spLocks noChangeArrowheads="1"/>
          </p:cNvSpPr>
          <p:nvPr/>
        </p:nvSpPr>
        <p:spPr bwMode="auto">
          <a:xfrm>
            <a:off x="468313" y="1268413"/>
            <a:ext cx="8229600" cy="720725"/>
          </a:xfrm>
          <a:prstGeom prst="rect">
            <a:avLst/>
          </a:prstGeom>
          <a:noFill/>
          <a:ln w="9525">
            <a:noFill/>
            <a:miter lim="800000"/>
          </a:ln>
        </p:spPr>
        <p:txBody>
          <a:bodyPr/>
          <a:lstStyle/>
          <a:p>
            <a:pPr marL="342900" indent="-342900">
              <a:spcBef>
                <a:spcPct val="20000"/>
              </a:spcBef>
              <a:buFont typeface="Wingdings" panose="05000000000000000000" pitchFamily="2" charset="2"/>
              <a:buChar char="l"/>
            </a:pPr>
            <a:r>
              <a:rPr lang="zh-CN" altLang="en-US" sz="3200" b="1" dirty="0">
                <a:solidFill>
                  <a:srgbClr val="CC0000"/>
                </a:solidFill>
                <a:ea typeface="楷体_GB2312" pitchFamily="49" charset="-122"/>
              </a:rPr>
              <a:t>调用</a:t>
            </a:r>
            <a:r>
              <a:rPr lang="en-US" altLang="zh-CN" sz="3200" b="1" dirty="0">
                <a:solidFill>
                  <a:srgbClr val="CC0000"/>
                </a:solidFill>
                <a:ea typeface="楷体_GB2312" pitchFamily="49" charset="-122"/>
              </a:rPr>
              <a:t>/</a:t>
            </a:r>
            <a:r>
              <a:rPr lang="zh-CN" altLang="en-US" sz="3200" b="1" dirty="0">
                <a:solidFill>
                  <a:srgbClr val="CC0000"/>
                </a:solidFill>
                <a:ea typeface="楷体_GB2312" pitchFamily="49" charset="-122"/>
              </a:rPr>
              <a:t>返回风格</a:t>
            </a:r>
            <a:endParaRPr lang="zh-CN" altLang="en-US" sz="3200" b="1" dirty="0"/>
          </a:p>
        </p:txBody>
      </p:sp>
      <p:pic>
        <p:nvPicPr>
          <p:cNvPr id="21509" name="Picture 10" descr="1202"/>
          <p:cNvPicPr>
            <a:picLocks noChangeAspect="1" noChangeArrowheads="1"/>
          </p:cNvPicPr>
          <p:nvPr/>
        </p:nvPicPr>
        <p:blipFill>
          <a:blip r:embed="rId1"/>
          <a:srcRect/>
          <a:stretch>
            <a:fillRect/>
          </a:stretch>
        </p:blipFill>
        <p:spPr bwMode="auto">
          <a:xfrm>
            <a:off x="2143107" y="4214818"/>
            <a:ext cx="5630615" cy="2325689"/>
          </a:xfrm>
          <a:prstGeom prst="rect">
            <a:avLst/>
          </a:prstGeom>
          <a:noFill/>
          <a:ln w="9525">
            <a:noFill/>
            <a:miter lim="800000"/>
            <a:headEnd/>
            <a:tailEnd/>
          </a:ln>
        </p:spPr>
      </p:pic>
      <p:sp>
        <p:nvSpPr>
          <p:cNvPr id="6" name="Rectangle 2"/>
          <p:cNvSpPr txBox="1">
            <a:spLocks noChangeArrowheads="1"/>
          </p:cNvSpPr>
          <p:nvPr/>
        </p:nvSpPr>
        <p:spPr>
          <a:xfrm>
            <a:off x="457200" y="211138"/>
            <a:ext cx="8229600" cy="1143000"/>
          </a:xfrm>
          <a:prstGeom prst="rect">
            <a:avLst/>
          </a:prstGeom>
        </p:spPr>
        <p:txBody>
          <a:bodyPr/>
          <a:lstStyle/>
          <a:p>
            <a:pPr marL="0" marR="0" lvl="0" indent="0" algn="ctr" defTabSz="914400" rtl="0" eaLnBrk="1" fontAlgn="base" latinLnBrk="0" hangingPunct="1">
              <a:lnSpc>
                <a:spcPts val="4000"/>
              </a:lnSpc>
              <a:spcBef>
                <a:spcPct val="0"/>
              </a:spcBef>
              <a:spcAft>
                <a:spcPct val="0"/>
              </a:spcAft>
              <a:buClrTx/>
              <a:buSzTx/>
              <a:buFontTx/>
              <a:buNone/>
              <a:defRPr/>
            </a:pPr>
            <a:r>
              <a:rPr kumimoji="0" lang="en-US" altLang="en-US" sz="4400" b="1" i="0" u="none" strike="noStrike" kern="0" cap="none" spc="0" normalizeH="0" baseline="0" noProof="0" dirty="0">
                <a:ln>
                  <a:noFill/>
                </a:ln>
                <a:solidFill>
                  <a:schemeClr val="tx2"/>
                </a:solidFill>
                <a:effectLst/>
                <a:uLnTx/>
                <a:uFillTx/>
                <a:latin typeface="+mj-lt"/>
                <a:ea typeface="+mj-ea"/>
                <a:cs typeface="+mj-cs"/>
              </a:rPr>
              <a:t>4.1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软件体系结构与设计模式</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4.1.2   </a:t>
            </a:r>
            <a:r>
              <a:rPr kumimoji="0" lang="zh-CN" altLang="en-US"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典型的体系结构风格</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7" name="灯片编号占位符 6"/>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571612"/>
            <a:ext cx="8229600" cy="4786346"/>
          </a:xfrm>
        </p:spPr>
        <p:txBody>
          <a:bodyPr/>
          <a:lstStyle/>
          <a:p>
            <a:pPr marL="542925">
              <a:buNone/>
            </a:pPr>
            <a:r>
              <a:rPr lang="en-US" sz="2800" b="1" dirty="0">
                <a:solidFill>
                  <a:srgbClr val="C00000"/>
                </a:solidFill>
                <a:latin typeface="宋体" panose="02010600030101010101" pitchFamily="2" charset="-122"/>
                <a:ea typeface="宋体" panose="02010600030101010101" pitchFamily="2" charset="-122"/>
              </a:rPr>
              <a:t>4.1  </a:t>
            </a:r>
            <a:r>
              <a:rPr lang="zh-CN" altLang="en-US" sz="2800" b="1" dirty="0">
                <a:solidFill>
                  <a:srgbClr val="C00000"/>
                </a:solidFill>
                <a:latin typeface="宋体" panose="02010600030101010101" pitchFamily="2" charset="-122"/>
                <a:ea typeface="宋体" panose="02010600030101010101" pitchFamily="2" charset="-122"/>
              </a:rPr>
              <a:t>软件体系结构与设计模式★</a:t>
            </a:r>
            <a:endParaRPr lang="zh-CN" altLang="en-US" sz="2800" b="1" dirty="0">
              <a:solidFill>
                <a:srgbClr val="C00000"/>
              </a:solidFill>
              <a:latin typeface="宋体" panose="02010600030101010101" pitchFamily="2" charset="-122"/>
              <a:ea typeface="宋体" panose="02010600030101010101" pitchFamily="2" charset="-122"/>
            </a:endParaRPr>
          </a:p>
          <a:p>
            <a:pPr marL="542925">
              <a:buNone/>
            </a:pPr>
            <a:r>
              <a:rPr lang="en-US" sz="2800" b="1" dirty="0">
                <a:latin typeface="宋体" panose="02010600030101010101" pitchFamily="2" charset="-122"/>
                <a:ea typeface="宋体" panose="02010600030101010101" pitchFamily="2" charset="-122"/>
              </a:rPr>
              <a:t>4.2  </a:t>
            </a:r>
            <a:r>
              <a:rPr lang="zh-CN" altLang="en-US" sz="2800" b="1" dirty="0">
                <a:latin typeface="宋体" panose="02010600030101010101" pitchFamily="2" charset="-122"/>
                <a:ea typeface="宋体" panose="02010600030101010101" pitchFamily="2" charset="-122"/>
              </a:rPr>
              <a:t>面向对象设计过程与准则★</a:t>
            </a:r>
            <a:endParaRPr lang="zh-CN" altLang="en-US" sz="2800" b="1" dirty="0">
              <a:latin typeface="宋体" panose="02010600030101010101" pitchFamily="2" charset="-122"/>
              <a:ea typeface="宋体" panose="02010600030101010101" pitchFamily="2" charset="-122"/>
            </a:endParaRPr>
          </a:p>
          <a:p>
            <a:pPr marL="542925">
              <a:buNone/>
            </a:pPr>
            <a:r>
              <a:rPr lang="en-US" sz="2800" b="1" dirty="0">
                <a:latin typeface="宋体" panose="02010600030101010101" pitchFamily="2" charset="-122"/>
                <a:ea typeface="宋体" panose="02010600030101010101" pitchFamily="2" charset="-122"/>
              </a:rPr>
              <a:t>4.3  </a:t>
            </a:r>
            <a:r>
              <a:rPr lang="zh-CN" altLang="en-US" sz="2800" b="1" dirty="0">
                <a:latin typeface="宋体" panose="02010600030101010101" pitchFamily="2" charset="-122"/>
                <a:ea typeface="宋体" panose="02010600030101010101" pitchFamily="2" charset="-122"/>
              </a:rPr>
              <a:t>体系结构模块及依赖性★</a:t>
            </a:r>
            <a:r>
              <a:rPr lang="en-US" sz="2800" b="1" dirty="0">
                <a:latin typeface="宋体" panose="02010600030101010101" pitchFamily="2" charset="-122"/>
                <a:ea typeface="宋体" panose="02010600030101010101" pitchFamily="2" charset="-122"/>
              </a:rPr>
              <a:t>△</a:t>
            </a:r>
            <a:endParaRPr lang="en-US" altLang="zh-CN" sz="2800" b="1" dirty="0">
              <a:latin typeface="宋体" panose="02010600030101010101" pitchFamily="2" charset="-122"/>
              <a:ea typeface="宋体" panose="02010600030101010101" pitchFamily="2" charset="-122"/>
            </a:endParaRPr>
          </a:p>
          <a:p>
            <a:pPr marL="542925">
              <a:buNone/>
            </a:pPr>
            <a:r>
              <a:rPr lang="en-US" sz="2800" b="1" dirty="0">
                <a:latin typeface="宋体" panose="02010600030101010101" pitchFamily="2" charset="-122"/>
                <a:ea typeface="宋体" panose="02010600030101010101" pitchFamily="2" charset="-122"/>
              </a:rPr>
              <a:t>4.</a:t>
            </a:r>
            <a:r>
              <a:rPr lang="en-US" altLang="zh-CN" sz="2800" b="1" dirty="0">
                <a:latin typeface="宋体" panose="02010600030101010101" pitchFamily="2" charset="-122"/>
                <a:ea typeface="宋体" panose="02010600030101010101" pitchFamily="2" charset="-122"/>
              </a:rPr>
              <a:t>4  </a:t>
            </a:r>
            <a:r>
              <a:rPr lang="zh-CN" altLang="en-US" sz="2800" b="1" dirty="0">
                <a:latin typeface="宋体" panose="02010600030101010101" pitchFamily="2" charset="-122"/>
                <a:ea typeface="宋体" panose="02010600030101010101" pitchFamily="2" charset="-122"/>
              </a:rPr>
              <a:t>系统分解★</a:t>
            </a:r>
            <a:endParaRPr lang="zh-CN" altLang="en-US" sz="2800" b="1" dirty="0">
              <a:latin typeface="宋体" panose="02010600030101010101" pitchFamily="2" charset="-122"/>
              <a:ea typeface="宋体" panose="02010600030101010101" pitchFamily="2" charset="-122"/>
            </a:endParaRPr>
          </a:p>
          <a:p>
            <a:pPr marL="542925">
              <a:buNone/>
            </a:pPr>
            <a:r>
              <a:rPr lang="en-US" sz="2800" b="1" dirty="0">
                <a:latin typeface="宋体" panose="02010600030101010101" pitchFamily="2" charset="-122"/>
                <a:ea typeface="宋体" panose="02010600030101010101" pitchFamily="2" charset="-122"/>
              </a:rPr>
              <a:t>4.5  </a:t>
            </a:r>
            <a:r>
              <a:rPr lang="zh-CN" altLang="en-US" sz="2800" b="1" dirty="0">
                <a:latin typeface="宋体" panose="02010600030101010101" pitchFamily="2" charset="-122"/>
                <a:ea typeface="宋体" panose="02010600030101010101" pitchFamily="2" charset="-122"/>
              </a:rPr>
              <a:t>问题域部分的设计</a:t>
            </a:r>
            <a:endParaRPr lang="zh-CN" altLang="en-US" sz="2800" b="1" dirty="0">
              <a:latin typeface="宋体" panose="02010600030101010101" pitchFamily="2" charset="-122"/>
              <a:ea typeface="宋体" panose="02010600030101010101" pitchFamily="2" charset="-122"/>
            </a:endParaRPr>
          </a:p>
          <a:p>
            <a:pPr marL="542925">
              <a:buNone/>
            </a:pPr>
            <a:r>
              <a:rPr lang="en-US" sz="2800" b="1" dirty="0">
                <a:latin typeface="宋体" panose="02010600030101010101" pitchFamily="2" charset="-122"/>
                <a:ea typeface="宋体" panose="02010600030101010101" pitchFamily="2" charset="-122"/>
              </a:rPr>
              <a:t>4.6  </a:t>
            </a:r>
            <a:r>
              <a:rPr lang="zh-CN" altLang="en-US" sz="2800" b="1" dirty="0">
                <a:latin typeface="宋体" panose="02010600030101010101" pitchFamily="2" charset="-122"/>
                <a:ea typeface="宋体" panose="02010600030101010101" pitchFamily="2" charset="-122"/>
              </a:rPr>
              <a:t>人机交互部分的设计</a:t>
            </a:r>
            <a:endParaRPr lang="en-US" altLang="zh-CN" sz="2800" b="1" dirty="0">
              <a:latin typeface="宋体" panose="02010600030101010101" pitchFamily="2" charset="-122"/>
              <a:ea typeface="宋体" panose="02010600030101010101" pitchFamily="2" charset="-122"/>
            </a:endParaRPr>
          </a:p>
          <a:p>
            <a:pPr marL="542925">
              <a:buNone/>
            </a:pPr>
            <a:r>
              <a:rPr lang="en-US" altLang="zh-CN" sz="2800" b="1" dirty="0">
                <a:latin typeface="宋体" panose="02010600030101010101" pitchFamily="2" charset="-122"/>
                <a:ea typeface="宋体" panose="02010600030101010101" pitchFamily="2" charset="-122"/>
              </a:rPr>
              <a:t>4.7  </a:t>
            </a:r>
            <a:r>
              <a:rPr lang="zh-CN" altLang="en-US" sz="2800" b="1" dirty="0">
                <a:latin typeface="宋体" panose="02010600030101010101" pitchFamily="2" charset="-122"/>
                <a:ea typeface="宋体" panose="02010600030101010101" pitchFamily="2" charset="-122"/>
              </a:rPr>
              <a:t>任务管理部分的设计</a:t>
            </a:r>
            <a:endParaRPr lang="zh-CN" altLang="en-US" sz="2800" b="1" dirty="0">
              <a:latin typeface="宋体" panose="02010600030101010101" pitchFamily="2" charset="-122"/>
              <a:ea typeface="宋体" panose="02010600030101010101" pitchFamily="2" charset="-122"/>
            </a:endParaRPr>
          </a:p>
          <a:p>
            <a:pPr marL="542925">
              <a:buNone/>
            </a:pPr>
            <a:r>
              <a:rPr lang="en-US" sz="2800" b="1" dirty="0">
                <a:latin typeface="宋体" panose="02010600030101010101" pitchFamily="2" charset="-122"/>
                <a:ea typeface="宋体" panose="02010600030101010101" pitchFamily="2" charset="-122"/>
              </a:rPr>
              <a:t>4.8  </a:t>
            </a:r>
            <a:r>
              <a:rPr lang="zh-CN" altLang="en-US" sz="2800" b="1" dirty="0">
                <a:latin typeface="宋体" panose="02010600030101010101" pitchFamily="2" charset="-122"/>
                <a:ea typeface="宋体" panose="02010600030101010101" pitchFamily="2" charset="-122"/>
              </a:rPr>
              <a:t>数据管理部分的设计</a:t>
            </a:r>
            <a:endParaRPr lang="zh-CN" altLang="en-US" sz="2800" b="1" dirty="0">
              <a:latin typeface="宋体" panose="02010600030101010101" pitchFamily="2" charset="-122"/>
              <a:ea typeface="宋体" panose="02010600030101010101" pitchFamily="2" charset="-122"/>
            </a:endParaRPr>
          </a:p>
          <a:p>
            <a:pPr marL="542925">
              <a:buNone/>
            </a:pPr>
            <a:r>
              <a:rPr lang="en-US" sz="2800" b="1" dirty="0">
                <a:latin typeface="宋体" panose="02010600030101010101" pitchFamily="2" charset="-122"/>
                <a:ea typeface="宋体" panose="02010600030101010101" pitchFamily="2" charset="-122"/>
              </a:rPr>
              <a:t>4.9  </a:t>
            </a:r>
            <a:r>
              <a:rPr lang="zh-CN" altLang="en-US" sz="2800" b="1" dirty="0">
                <a:latin typeface="宋体" panose="02010600030101010101" pitchFamily="2" charset="-122"/>
                <a:ea typeface="宋体" panose="02010600030101010101" pitchFamily="2" charset="-122"/>
              </a:rPr>
              <a:t>对象设计★</a:t>
            </a:r>
            <a:endParaRPr lang="zh-CN" altLang="en-US" sz="2800" b="1" dirty="0">
              <a:latin typeface="宋体" panose="02010600030101010101" pitchFamily="2" charset="-122"/>
              <a:ea typeface="宋体" panose="02010600030101010101" pitchFamily="2" charset="-122"/>
            </a:endParaRPr>
          </a:p>
        </p:txBody>
      </p:sp>
      <p:sp>
        <p:nvSpPr>
          <p:cNvPr id="4" name="Rectangle 2"/>
          <p:cNvSpPr>
            <a:spLocks noGrp="1" noChangeArrowheads="1"/>
          </p:cNvSpPr>
          <p:nvPr>
            <p:ph type="title"/>
          </p:nvPr>
        </p:nvSpPr>
        <p:spPr/>
        <p:txBody>
          <a:bodyPr/>
          <a:lstStyle/>
          <a:p>
            <a:pPr eaLnBrk="1" hangingPunct="1"/>
            <a:r>
              <a:rPr lang="zh-CN" altLang="en-US" dirty="0">
                <a:solidFill>
                  <a:schemeClr val="bg1"/>
                </a:solidFill>
              </a:rPr>
              <a:t>第</a:t>
            </a:r>
            <a:r>
              <a:rPr lang="en-US" altLang="zh-CN" dirty="0">
                <a:solidFill>
                  <a:schemeClr val="bg1"/>
                </a:solidFill>
              </a:rPr>
              <a:t>4</a:t>
            </a:r>
            <a:r>
              <a:rPr lang="zh-CN" altLang="en-US" dirty="0">
                <a:solidFill>
                  <a:schemeClr val="bg1"/>
                </a:solidFill>
              </a:rPr>
              <a:t>章  面向对象设计</a:t>
            </a:r>
            <a:endParaRPr lang="zh-CN" altLang="en-US" dirty="0">
              <a:solidFill>
                <a:schemeClr val="bg1"/>
              </a:solidFill>
            </a:endParaRPr>
          </a:p>
        </p:txBody>
      </p:sp>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ChangeArrowheads="1"/>
          </p:cNvSpPr>
          <p:nvPr/>
        </p:nvSpPr>
        <p:spPr bwMode="auto">
          <a:xfrm>
            <a:off x="428596" y="1571612"/>
            <a:ext cx="8280400" cy="4684733"/>
          </a:xfrm>
          <a:prstGeom prst="rect">
            <a:avLst/>
          </a:prstGeom>
          <a:noFill/>
          <a:ln w="9525">
            <a:noFill/>
            <a:miter lim="800000"/>
          </a:ln>
        </p:spPr>
        <p:txBody>
          <a:bodyPr lIns="92075" tIns="46038" rIns="92075" bIns="46038"/>
          <a:lstStyle/>
          <a:p>
            <a:pPr marL="342900" indent="-342900">
              <a:lnSpc>
                <a:spcPct val="110000"/>
              </a:lnSpc>
              <a:spcBef>
                <a:spcPct val="20000"/>
              </a:spcBef>
            </a:pPr>
            <a:r>
              <a:rPr lang="zh-CN" altLang="en-US" sz="2400" b="1" dirty="0">
                <a:ea typeface="楷体_GB2312" pitchFamily="49" charset="-122"/>
              </a:rPr>
              <a:t>主程序</a:t>
            </a:r>
            <a:r>
              <a:rPr lang="en-US" altLang="zh-CN" sz="2400" b="1" dirty="0">
                <a:ea typeface="楷体_GB2312" pitchFamily="49" charset="-122"/>
              </a:rPr>
              <a:t>/</a:t>
            </a:r>
            <a:r>
              <a:rPr lang="zh-CN" altLang="en-US" sz="2400" b="1" dirty="0">
                <a:ea typeface="楷体_GB2312" pitchFamily="49" charset="-122"/>
              </a:rPr>
              <a:t>子程序体系结构的</a:t>
            </a:r>
            <a:r>
              <a:rPr lang="zh-CN" altLang="en-US" sz="2400" b="1" dirty="0">
                <a:solidFill>
                  <a:srgbClr val="C00000"/>
                </a:solidFill>
                <a:ea typeface="楷体_GB2312" pitchFamily="49" charset="-122"/>
              </a:rPr>
              <a:t>优点</a:t>
            </a:r>
            <a:r>
              <a:rPr lang="zh-CN" altLang="en-US" sz="2400" b="1" dirty="0">
                <a:ea typeface="楷体_GB2312" pitchFamily="49" charset="-122"/>
              </a:rPr>
              <a:t>如下</a:t>
            </a:r>
            <a:r>
              <a:rPr lang="en-US" altLang="zh-CN" sz="2400" b="1" dirty="0">
                <a:ea typeface="楷体_GB2312" pitchFamily="49" charset="-122"/>
              </a:rPr>
              <a:t>:</a:t>
            </a:r>
            <a:endParaRPr lang="en-US" altLang="zh-CN" sz="2400" b="1" dirty="0">
              <a:ea typeface="楷体_GB2312" pitchFamily="49" charset="-122"/>
            </a:endParaRPr>
          </a:p>
          <a:p>
            <a:pPr marL="457200" indent="-457200">
              <a:lnSpc>
                <a:spcPct val="110000"/>
              </a:lnSpc>
              <a:spcBef>
                <a:spcPct val="20000"/>
              </a:spcBef>
              <a:buFont typeface="+mj-ea"/>
              <a:buAutoNum type="circleNumDbPlain"/>
            </a:pPr>
            <a:r>
              <a:rPr lang="zh-CN" altLang="en-US" sz="2400" dirty="0">
                <a:ea typeface="楷体_GB2312" pitchFamily="49" charset="-122"/>
              </a:rPr>
              <a:t>可以使用</a:t>
            </a:r>
            <a:r>
              <a:rPr lang="zh-CN" altLang="en-US" sz="2400" b="1" dirty="0">
                <a:solidFill>
                  <a:srgbClr val="00B050"/>
                </a:solidFill>
                <a:ea typeface="楷体_GB2312" pitchFamily="49" charset="-122"/>
              </a:rPr>
              <a:t>自顶向下，逐步分解</a:t>
            </a:r>
            <a:r>
              <a:rPr lang="zh-CN" altLang="en-US" sz="2400" dirty="0">
                <a:ea typeface="楷体_GB2312" pitchFamily="49" charset="-122"/>
              </a:rPr>
              <a:t>的方法得到体系结构图，典型的拓扑结构为树状结构。基于定义</a:t>
            </a:r>
            <a:r>
              <a:rPr lang="en-US" altLang="zh-CN" sz="2400" dirty="0">
                <a:ea typeface="楷体_GB2312" pitchFamily="49" charset="-122"/>
              </a:rPr>
              <a:t>—</a:t>
            </a:r>
            <a:r>
              <a:rPr lang="zh-CN" altLang="en-US" sz="2400" dirty="0">
                <a:ea typeface="楷体_GB2312" pitchFamily="49" charset="-122"/>
              </a:rPr>
              <a:t>使用关系对子程序进行分解，使用过程调用作为程序之间的交互机制。</a:t>
            </a:r>
            <a:endParaRPr lang="zh-CN" altLang="en-US" sz="2400" dirty="0">
              <a:ea typeface="楷体_GB2312" pitchFamily="49" charset="-122"/>
            </a:endParaRPr>
          </a:p>
          <a:p>
            <a:pPr marL="457200" indent="-457200">
              <a:lnSpc>
                <a:spcPct val="110000"/>
              </a:lnSpc>
              <a:spcBef>
                <a:spcPct val="20000"/>
              </a:spcBef>
              <a:buFont typeface="+mj-ea"/>
              <a:buAutoNum type="circleNumDbPlain"/>
            </a:pPr>
            <a:r>
              <a:rPr lang="zh-CN" altLang="en-US" sz="2400" dirty="0">
                <a:ea typeface="楷体_GB2312" pitchFamily="49" charset="-122"/>
              </a:rPr>
              <a:t>采用程序设计语言</a:t>
            </a:r>
            <a:r>
              <a:rPr lang="zh-CN" altLang="en-US" sz="2400" b="1" dirty="0">
                <a:solidFill>
                  <a:srgbClr val="00B050"/>
                </a:solidFill>
                <a:ea typeface="楷体_GB2312" pitchFamily="49" charset="-122"/>
              </a:rPr>
              <a:t>支持的单线程控制</a:t>
            </a:r>
            <a:r>
              <a:rPr lang="zh-CN" altLang="en-US" sz="2400" dirty="0">
                <a:ea typeface="楷体_GB2312" pitchFamily="49" charset="-122"/>
              </a:rPr>
              <a:t>。其主要</a:t>
            </a:r>
            <a:r>
              <a:rPr lang="zh-CN" altLang="en-US" sz="2400" b="1" dirty="0">
                <a:solidFill>
                  <a:srgbClr val="C00000"/>
                </a:solidFill>
                <a:ea typeface="楷体_GB2312" pitchFamily="49" charset="-122"/>
              </a:rPr>
              <a:t>缺点</a:t>
            </a:r>
            <a:r>
              <a:rPr lang="zh-CN" altLang="en-US" sz="2400" dirty="0">
                <a:ea typeface="楷体_GB2312" pitchFamily="49" charset="-122"/>
              </a:rPr>
              <a:t>如下</a:t>
            </a:r>
            <a:r>
              <a:rPr lang="en-US" altLang="zh-CN" sz="2400" dirty="0">
                <a:ea typeface="楷体_GB2312" pitchFamily="49" charset="-122"/>
              </a:rPr>
              <a:t>:</a:t>
            </a:r>
            <a:endParaRPr lang="en-US" altLang="zh-CN" sz="2400" dirty="0">
              <a:ea typeface="楷体_GB2312" pitchFamily="49" charset="-122"/>
            </a:endParaRPr>
          </a:p>
          <a:p>
            <a:pPr marL="713105" indent="-357505">
              <a:lnSpc>
                <a:spcPct val="110000"/>
              </a:lnSpc>
              <a:spcBef>
                <a:spcPct val="20000"/>
              </a:spcBef>
              <a:buFont typeface="Arial" panose="020B0604020202020204" pitchFamily="34" charset="0"/>
              <a:buChar char="•"/>
            </a:pPr>
            <a:r>
              <a:rPr lang="zh-CN" altLang="en-US" sz="2400" dirty="0">
                <a:ea typeface="楷体_GB2312" pitchFamily="49" charset="-122"/>
              </a:rPr>
              <a:t>子程序的正确性难于判断。需要运用层次推理来判断子程序的正确性，因为子程序的正确性取决于它调用的子程序的正确性。</a:t>
            </a:r>
            <a:endParaRPr lang="zh-CN" altLang="en-US" sz="2400" dirty="0">
              <a:ea typeface="楷体_GB2312" pitchFamily="49" charset="-122"/>
            </a:endParaRPr>
          </a:p>
          <a:p>
            <a:pPr marL="713105" indent="-357505">
              <a:lnSpc>
                <a:spcPct val="110000"/>
              </a:lnSpc>
              <a:spcBef>
                <a:spcPct val="20000"/>
              </a:spcBef>
              <a:buFont typeface="Arial" panose="020B0604020202020204" pitchFamily="34" charset="0"/>
              <a:buChar char="•"/>
            </a:pPr>
            <a:r>
              <a:rPr lang="zh-CN" altLang="en-US" sz="2400" dirty="0">
                <a:ea typeface="楷体_GB2312" pitchFamily="49" charset="-122"/>
              </a:rPr>
              <a:t>子系统的结构不清晰。通常可以将多个子程序合成为模块。</a:t>
            </a:r>
            <a:endParaRPr lang="zh-CN" altLang="en-US" sz="2400" dirty="0">
              <a:ea typeface="楷体_GB2312" pitchFamily="49" charset="-122"/>
            </a:endParaRPr>
          </a:p>
        </p:txBody>
      </p:sp>
      <p:sp>
        <p:nvSpPr>
          <p:cNvPr id="4" name="Rectangle 2"/>
          <p:cNvSpPr txBox="1">
            <a:spLocks noChangeArrowheads="1"/>
          </p:cNvSpPr>
          <p:nvPr/>
        </p:nvSpPr>
        <p:spPr>
          <a:xfrm>
            <a:off x="457200" y="211138"/>
            <a:ext cx="8229600" cy="1143000"/>
          </a:xfrm>
          <a:prstGeom prst="rect">
            <a:avLst/>
          </a:prstGeom>
        </p:spPr>
        <p:txBody>
          <a:bodyPr/>
          <a:lstStyle/>
          <a:p>
            <a:pPr marL="0" marR="0" lvl="0" indent="0" algn="ctr" defTabSz="914400" rtl="0" eaLnBrk="1" fontAlgn="base" latinLnBrk="0" hangingPunct="1">
              <a:lnSpc>
                <a:spcPts val="4000"/>
              </a:lnSpc>
              <a:spcBef>
                <a:spcPct val="0"/>
              </a:spcBef>
              <a:spcAft>
                <a:spcPct val="0"/>
              </a:spcAft>
              <a:buClrTx/>
              <a:buSzTx/>
              <a:buFontTx/>
              <a:buNone/>
              <a:defRPr/>
            </a:pPr>
            <a:r>
              <a:rPr kumimoji="0" lang="en-US" altLang="en-US" sz="4400" b="1" i="0" u="none" strike="noStrike" kern="0" cap="none" spc="0" normalizeH="0" baseline="0" noProof="0" dirty="0">
                <a:ln>
                  <a:noFill/>
                </a:ln>
                <a:solidFill>
                  <a:schemeClr val="tx2"/>
                </a:solidFill>
                <a:effectLst/>
                <a:uLnTx/>
                <a:uFillTx/>
                <a:latin typeface="+mj-lt"/>
                <a:ea typeface="+mj-ea"/>
                <a:cs typeface="+mj-cs"/>
              </a:rPr>
              <a:t>4.1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软件体系结构与设计模式</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4.1.2   </a:t>
            </a:r>
            <a:r>
              <a:rPr kumimoji="0" lang="zh-CN" altLang="en-US"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典型的体系结构风格</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body" idx="1"/>
          </p:nvPr>
        </p:nvSpPr>
        <p:spPr>
          <a:xfrm>
            <a:off x="357158" y="1500174"/>
            <a:ext cx="8247092" cy="5183187"/>
          </a:xfrm>
        </p:spPr>
        <p:txBody>
          <a:bodyPr/>
          <a:lstStyle/>
          <a:p>
            <a:pPr eaLnBrk="1" hangingPunct="1">
              <a:buNone/>
            </a:pPr>
            <a:r>
              <a:rPr lang="en-US" altLang="zh-CN" sz="2800" b="1" dirty="0">
                <a:solidFill>
                  <a:srgbClr val="C00000"/>
                </a:solidFill>
                <a:latin typeface="宋体" panose="02010600030101010101" pitchFamily="2" charset="-122"/>
                <a:ea typeface="宋体" panose="02010600030101010101" pitchFamily="2" charset="-122"/>
              </a:rPr>
              <a:t>2</a:t>
            </a:r>
            <a:r>
              <a:rPr lang="zh-CN" altLang="en-US" sz="2800" b="1" dirty="0">
                <a:solidFill>
                  <a:srgbClr val="C00000"/>
                </a:solidFill>
                <a:latin typeface="宋体" panose="02010600030101010101" pitchFamily="2" charset="-122"/>
                <a:ea typeface="宋体" panose="02010600030101010101" pitchFamily="2" charset="-122"/>
              </a:rPr>
              <a:t>）面向对象风格</a:t>
            </a:r>
            <a:endParaRPr lang="zh-CN" altLang="en-US" sz="2800" b="1" dirty="0">
              <a:solidFill>
                <a:srgbClr val="C00000"/>
              </a:solidFill>
              <a:latin typeface="宋体" panose="02010600030101010101" pitchFamily="2" charset="-122"/>
              <a:ea typeface="宋体" panose="02010600030101010101" pitchFamily="2" charset="-122"/>
            </a:endParaRPr>
          </a:p>
          <a:p>
            <a:pPr marL="177800" indent="-177800" eaLnBrk="1" hangingPunct="1">
              <a:buFontTx/>
              <a:buNone/>
            </a:pPr>
            <a:r>
              <a:rPr lang="zh-CN" altLang="en-US" sz="2800"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系统的构件</a:t>
            </a:r>
            <a:r>
              <a:rPr lang="zh-CN" altLang="en-US" sz="2400" b="1" dirty="0">
                <a:solidFill>
                  <a:srgbClr val="00B050"/>
                </a:solidFill>
                <a:latin typeface="宋体" panose="02010600030101010101" pitchFamily="2" charset="-122"/>
                <a:ea typeface="宋体" panose="02010600030101010101" pitchFamily="2" charset="-122"/>
              </a:rPr>
              <a:t>封装了数据和必须应用到该数据上的操作</a:t>
            </a:r>
            <a:r>
              <a:rPr lang="zh-CN" altLang="en-US" sz="2400" b="1" dirty="0">
                <a:latin typeface="宋体" panose="02010600030101010101" pitchFamily="2" charset="-122"/>
                <a:ea typeface="宋体" panose="02010600030101010101" pitchFamily="2" charset="-122"/>
              </a:rPr>
              <a:t>，构件间通过消息传递进行通信与合作</a:t>
            </a:r>
            <a:r>
              <a:rPr lang="zh-CN" altLang="en-US" sz="2400" dirty="0">
                <a:latin typeface="宋体" panose="02010600030101010101" pitchFamily="2" charset="-122"/>
                <a:ea typeface="宋体" panose="02010600030101010101" pitchFamily="2" charset="-122"/>
              </a:rPr>
              <a:t>。与主程序</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子程序的体系结构相比，面向对象风格中的对象交互会复杂一些。面向对象风格与网络应用的需求在分布性、自治性、协作性、演化性等方面具有内在的一致性。</a:t>
            </a:r>
            <a:endParaRPr lang="zh-CN" altLang="en-US" sz="2400" dirty="0">
              <a:latin typeface="宋体" panose="02010600030101010101" pitchFamily="2" charset="-122"/>
              <a:ea typeface="宋体" panose="02010600030101010101" pitchFamily="2" charset="-122"/>
            </a:endParaRPr>
          </a:p>
          <a:p>
            <a:pPr eaLnBrk="1" hangingPunct="1">
              <a:buFontTx/>
              <a:buNone/>
            </a:pPr>
            <a:r>
              <a:rPr lang="zh-CN" altLang="en-US" sz="2400" dirty="0">
                <a:latin typeface="宋体" panose="02010600030101010101" pitchFamily="2" charset="-122"/>
                <a:ea typeface="宋体" panose="02010600030101010101" pitchFamily="2" charset="-122"/>
              </a:rPr>
              <a:t>  面向对象风格具有以下</a:t>
            </a:r>
            <a:r>
              <a:rPr lang="zh-CN" altLang="en-US" sz="2400" b="1" dirty="0">
                <a:solidFill>
                  <a:srgbClr val="C00000"/>
                </a:solidFill>
                <a:latin typeface="宋体" panose="02010600030101010101" pitchFamily="2" charset="-122"/>
                <a:ea typeface="宋体" panose="02010600030101010101" pitchFamily="2" charset="-122"/>
              </a:rPr>
              <a:t>优点</a:t>
            </a:r>
            <a:r>
              <a:rPr lang="en-US" altLang="zh-CN"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marL="717550" indent="-457200" eaLnBrk="1" hangingPunct="1">
              <a:buFont typeface="+mj-ea"/>
              <a:buAutoNum type="circleNumDbPlain"/>
            </a:pPr>
            <a:r>
              <a:rPr lang="zh-CN" altLang="en-US" sz="2400" dirty="0">
                <a:latin typeface="宋体" panose="02010600030101010101" pitchFamily="2" charset="-122"/>
                <a:ea typeface="宋体" panose="02010600030101010101" pitchFamily="2" charset="-122"/>
              </a:rPr>
              <a:t>因为对象对其他</a:t>
            </a:r>
            <a:r>
              <a:rPr lang="zh-CN" altLang="en-US" sz="2400" b="1" dirty="0">
                <a:solidFill>
                  <a:srgbClr val="00B050"/>
                </a:solidFill>
                <a:latin typeface="宋体" panose="02010600030101010101" pitchFamily="2" charset="-122"/>
                <a:ea typeface="宋体" panose="02010600030101010101" pitchFamily="2" charset="-122"/>
              </a:rPr>
              <a:t>对象隐藏</a:t>
            </a:r>
            <a:r>
              <a:rPr lang="zh-CN" altLang="en-US" sz="2400" dirty="0">
                <a:latin typeface="宋体" panose="02010600030101010101" pitchFamily="2" charset="-122"/>
                <a:ea typeface="宋体" panose="02010600030101010101" pitchFamily="2" charset="-122"/>
              </a:rPr>
              <a:t>它的表示，所以可以改变一     个对象的表示，而不影响其他对象。</a:t>
            </a:r>
            <a:endParaRPr lang="zh-CN" altLang="en-US" sz="2400" dirty="0">
              <a:latin typeface="宋体" panose="02010600030101010101" pitchFamily="2" charset="-122"/>
              <a:ea typeface="宋体" panose="02010600030101010101" pitchFamily="2" charset="-122"/>
            </a:endParaRPr>
          </a:p>
          <a:p>
            <a:pPr marL="717550" indent="-457200" eaLnBrk="1" hangingPunct="1">
              <a:buFont typeface="+mj-ea"/>
              <a:buAutoNum type="circleNumDbPlain"/>
            </a:pPr>
            <a:r>
              <a:rPr lang="zh-CN" altLang="en-US" sz="2400" dirty="0">
                <a:latin typeface="宋体" panose="02010600030101010101" pitchFamily="2" charset="-122"/>
                <a:ea typeface="宋体" panose="02010600030101010101" pitchFamily="2" charset="-122"/>
              </a:rPr>
              <a:t>设计者可将一些数据存取操作的问题分解成一些交互     的代理程序的集合。</a:t>
            </a:r>
            <a:endParaRPr lang="zh-CN" altLang="en-US" dirty="0">
              <a:latin typeface="宋体" panose="02010600030101010101" pitchFamily="2" charset="-122"/>
              <a:ea typeface="宋体" panose="02010600030101010101" pitchFamily="2" charset="-122"/>
            </a:endParaRPr>
          </a:p>
        </p:txBody>
      </p:sp>
      <p:sp>
        <p:nvSpPr>
          <p:cNvPr id="4" name="Rectangle 2"/>
          <p:cNvSpPr txBox="1">
            <a:spLocks noChangeArrowheads="1"/>
          </p:cNvSpPr>
          <p:nvPr/>
        </p:nvSpPr>
        <p:spPr>
          <a:xfrm>
            <a:off x="457200" y="211138"/>
            <a:ext cx="8229600" cy="1143000"/>
          </a:xfrm>
          <a:prstGeom prst="rect">
            <a:avLst/>
          </a:prstGeom>
        </p:spPr>
        <p:txBody>
          <a:bodyPr/>
          <a:lstStyle/>
          <a:p>
            <a:pPr marL="0" marR="0" lvl="0" indent="0" algn="ctr" defTabSz="914400" rtl="0" eaLnBrk="1" fontAlgn="base" latinLnBrk="0" hangingPunct="1">
              <a:lnSpc>
                <a:spcPts val="4000"/>
              </a:lnSpc>
              <a:spcBef>
                <a:spcPct val="0"/>
              </a:spcBef>
              <a:spcAft>
                <a:spcPct val="0"/>
              </a:spcAft>
              <a:buClrTx/>
              <a:buSzTx/>
              <a:buFontTx/>
              <a:buNone/>
              <a:defRPr/>
            </a:pPr>
            <a:r>
              <a:rPr kumimoji="0" lang="en-US" altLang="en-US" sz="4400" b="1" i="0" u="none" strike="noStrike" kern="0" cap="none" spc="0" normalizeH="0" baseline="0" noProof="0" dirty="0">
                <a:ln>
                  <a:noFill/>
                </a:ln>
                <a:solidFill>
                  <a:schemeClr val="tx2"/>
                </a:solidFill>
                <a:effectLst/>
                <a:uLnTx/>
                <a:uFillTx/>
                <a:latin typeface="+mj-lt"/>
                <a:ea typeface="+mj-ea"/>
                <a:cs typeface="+mj-cs"/>
              </a:rPr>
              <a:t>4.1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软件体系结构与设计模式</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4.1.2   </a:t>
            </a:r>
            <a:r>
              <a:rPr kumimoji="0" lang="zh-CN" altLang="en-US"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典型的体系结构风格</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ChangeArrowheads="1"/>
          </p:cNvSpPr>
          <p:nvPr/>
        </p:nvSpPr>
        <p:spPr bwMode="auto">
          <a:xfrm>
            <a:off x="500034" y="1857364"/>
            <a:ext cx="8064500" cy="4032250"/>
          </a:xfrm>
          <a:prstGeom prst="rect">
            <a:avLst/>
          </a:prstGeom>
          <a:noFill/>
          <a:ln w="9525">
            <a:noFill/>
            <a:miter lim="800000"/>
          </a:ln>
        </p:spPr>
        <p:txBody>
          <a:bodyPr/>
          <a:lstStyle/>
          <a:p>
            <a:pPr marL="342900" indent="-342900">
              <a:lnSpc>
                <a:spcPct val="120000"/>
              </a:lnSpc>
              <a:spcBef>
                <a:spcPct val="20000"/>
              </a:spcBef>
            </a:pPr>
            <a:r>
              <a:rPr lang="zh-CN" altLang="en-US" sz="2400" dirty="0">
                <a:ea typeface="楷体_GB2312" pitchFamily="49" charset="-122"/>
              </a:rPr>
              <a:t>其</a:t>
            </a:r>
            <a:r>
              <a:rPr lang="zh-CN" altLang="en-US" sz="2400" b="1" dirty="0">
                <a:solidFill>
                  <a:srgbClr val="3333CC"/>
                </a:solidFill>
                <a:ea typeface="楷体_GB2312" pitchFamily="49" charset="-122"/>
              </a:rPr>
              <a:t>缺点</a:t>
            </a:r>
            <a:r>
              <a:rPr lang="zh-CN" altLang="en-US" sz="2400" dirty="0">
                <a:ea typeface="楷体_GB2312" pitchFamily="49" charset="-122"/>
              </a:rPr>
              <a:t>如下</a:t>
            </a:r>
            <a:r>
              <a:rPr lang="en-US" altLang="zh-CN" sz="2400" dirty="0">
                <a:ea typeface="楷体_GB2312" pitchFamily="49" charset="-122"/>
              </a:rPr>
              <a:t>:</a:t>
            </a:r>
            <a:endParaRPr lang="en-US" altLang="zh-CN" sz="2400" dirty="0">
              <a:ea typeface="楷体_GB2312" pitchFamily="49" charset="-122"/>
            </a:endParaRPr>
          </a:p>
          <a:p>
            <a:pPr marL="457200" indent="-457200">
              <a:lnSpc>
                <a:spcPct val="120000"/>
              </a:lnSpc>
              <a:spcBef>
                <a:spcPct val="20000"/>
              </a:spcBef>
              <a:buFont typeface="+mj-ea"/>
              <a:buAutoNum type="circleNumDbPlain"/>
            </a:pPr>
            <a:r>
              <a:rPr lang="zh-CN" altLang="en-US" sz="2400" dirty="0">
                <a:ea typeface="楷体_GB2312" pitchFamily="49" charset="-122"/>
              </a:rPr>
              <a:t>为了使一个对象和另一个对象通过过程调用等进行        交互，必须知道对象的标识。只要一个对象的标识          改变了，就必须修改所有其他明确调用它的对象。</a:t>
            </a:r>
            <a:endParaRPr lang="zh-CN" altLang="en-US" sz="2400" dirty="0">
              <a:ea typeface="楷体_GB2312" pitchFamily="49" charset="-122"/>
            </a:endParaRPr>
          </a:p>
          <a:p>
            <a:pPr marL="457200" indent="-457200">
              <a:lnSpc>
                <a:spcPct val="120000"/>
              </a:lnSpc>
              <a:spcBef>
                <a:spcPct val="20000"/>
              </a:spcBef>
              <a:buFont typeface="+mj-ea"/>
              <a:buAutoNum type="circleNumDbPlain"/>
            </a:pPr>
            <a:r>
              <a:rPr lang="zh-CN" altLang="en-US" sz="2400" dirty="0">
                <a:ea typeface="楷体_GB2312" pitchFamily="49" charset="-122"/>
              </a:rPr>
              <a:t>必须修改所有显式调用它的其他对象，并消除由此         带来的一些副作用。例如，如果</a:t>
            </a:r>
            <a:r>
              <a:rPr lang="en-US" altLang="zh-CN" sz="2400" dirty="0">
                <a:ea typeface="楷体_GB2312" pitchFamily="49" charset="-122"/>
              </a:rPr>
              <a:t>A</a:t>
            </a:r>
            <a:r>
              <a:rPr lang="zh-CN" altLang="en-US" sz="2400" dirty="0">
                <a:ea typeface="楷体_GB2312" pitchFamily="49" charset="-122"/>
              </a:rPr>
              <a:t>使用了对象</a:t>
            </a:r>
            <a:r>
              <a:rPr lang="en-US" altLang="zh-CN" sz="2400" dirty="0">
                <a:ea typeface="楷体_GB2312" pitchFamily="49" charset="-122"/>
              </a:rPr>
              <a:t>B</a:t>
            </a:r>
            <a:r>
              <a:rPr lang="zh-CN" altLang="en-US" sz="2400" dirty="0">
                <a:ea typeface="楷体_GB2312" pitchFamily="49" charset="-122"/>
              </a:rPr>
              <a:t>，</a:t>
            </a:r>
            <a:r>
              <a:rPr lang="en-US" altLang="zh-CN" sz="2400" dirty="0">
                <a:ea typeface="楷体_GB2312" pitchFamily="49" charset="-122"/>
              </a:rPr>
              <a:t>C         </a:t>
            </a:r>
            <a:r>
              <a:rPr lang="zh-CN" altLang="en-US" sz="2400" dirty="0">
                <a:ea typeface="楷体_GB2312" pitchFamily="49" charset="-122"/>
              </a:rPr>
              <a:t>也使用了对象</a:t>
            </a:r>
            <a:r>
              <a:rPr lang="en-US" altLang="zh-CN" sz="2400" dirty="0">
                <a:ea typeface="楷体_GB2312" pitchFamily="49" charset="-122"/>
              </a:rPr>
              <a:t>B</a:t>
            </a:r>
            <a:r>
              <a:rPr lang="zh-CN" altLang="en-US" sz="2400" dirty="0">
                <a:ea typeface="楷体_GB2312" pitchFamily="49" charset="-122"/>
              </a:rPr>
              <a:t>，那么，</a:t>
            </a:r>
            <a:r>
              <a:rPr lang="en-US" altLang="zh-CN" sz="2400" dirty="0">
                <a:ea typeface="楷体_GB2312" pitchFamily="49" charset="-122"/>
              </a:rPr>
              <a:t>C</a:t>
            </a:r>
            <a:r>
              <a:rPr lang="zh-CN" altLang="en-US" sz="2400" dirty="0">
                <a:ea typeface="楷体_GB2312" pitchFamily="49" charset="-122"/>
              </a:rPr>
              <a:t>对</a:t>
            </a:r>
            <a:r>
              <a:rPr lang="en-US" altLang="zh-CN" sz="2400" dirty="0">
                <a:ea typeface="楷体_GB2312" pitchFamily="49" charset="-122"/>
              </a:rPr>
              <a:t>B</a:t>
            </a:r>
            <a:r>
              <a:rPr lang="zh-CN" altLang="en-US" sz="2400" dirty="0">
                <a:ea typeface="楷体_GB2312" pitchFamily="49" charset="-122"/>
              </a:rPr>
              <a:t>的使用所造成的对</a:t>
            </a:r>
            <a:r>
              <a:rPr lang="en-US" altLang="zh-CN" sz="2400" dirty="0">
                <a:ea typeface="楷体_GB2312" pitchFamily="49" charset="-122"/>
              </a:rPr>
              <a:t>A         </a:t>
            </a:r>
            <a:r>
              <a:rPr lang="zh-CN" altLang="en-US" sz="2400" dirty="0">
                <a:ea typeface="楷体_GB2312" pitchFamily="49" charset="-122"/>
              </a:rPr>
              <a:t>的影响可能是料想不到的。 </a:t>
            </a:r>
            <a:endParaRPr lang="zh-CN" altLang="en-US" sz="2400" dirty="0">
              <a:ea typeface="楷体_GB2312" pitchFamily="49" charset="-122"/>
            </a:endParaRPr>
          </a:p>
        </p:txBody>
      </p:sp>
      <p:sp>
        <p:nvSpPr>
          <p:cNvPr id="4" name="Rectangle 2"/>
          <p:cNvSpPr txBox="1">
            <a:spLocks noChangeArrowheads="1"/>
          </p:cNvSpPr>
          <p:nvPr/>
        </p:nvSpPr>
        <p:spPr>
          <a:xfrm>
            <a:off x="457200" y="211138"/>
            <a:ext cx="8229600" cy="1143000"/>
          </a:xfrm>
          <a:prstGeom prst="rect">
            <a:avLst/>
          </a:prstGeom>
        </p:spPr>
        <p:txBody>
          <a:bodyPr/>
          <a:lstStyle/>
          <a:p>
            <a:pPr marL="0" marR="0" lvl="0" indent="0" algn="ctr" defTabSz="914400" rtl="0" eaLnBrk="1" fontAlgn="base" latinLnBrk="0" hangingPunct="1">
              <a:lnSpc>
                <a:spcPts val="4000"/>
              </a:lnSpc>
              <a:spcBef>
                <a:spcPct val="0"/>
              </a:spcBef>
              <a:spcAft>
                <a:spcPct val="0"/>
              </a:spcAft>
              <a:buClrTx/>
              <a:buSzTx/>
              <a:buFontTx/>
              <a:buNone/>
              <a:defRPr/>
            </a:pPr>
            <a:r>
              <a:rPr kumimoji="0" lang="en-US" altLang="en-US" sz="4400" b="1" i="0" u="none" strike="noStrike" kern="0" cap="none" spc="0" normalizeH="0" baseline="0" noProof="0" dirty="0">
                <a:ln>
                  <a:noFill/>
                </a:ln>
                <a:solidFill>
                  <a:schemeClr val="tx2"/>
                </a:solidFill>
                <a:effectLst/>
                <a:uLnTx/>
                <a:uFillTx/>
                <a:latin typeface="+mj-lt"/>
                <a:ea typeface="+mj-ea"/>
                <a:cs typeface="+mj-cs"/>
              </a:rPr>
              <a:t>4.1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软件体系结构与设计模式</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4.1.2   </a:t>
            </a:r>
            <a:r>
              <a:rPr kumimoji="0" lang="zh-CN" altLang="en-US"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典型的体系结构风格</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a:xfrm>
            <a:off x="428596" y="1571612"/>
            <a:ext cx="8207375" cy="2016125"/>
          </a:xfrm>
        </p:spPr>
        <p:txBody>
          <a:bodyPr/>
          <a:lstStyle/>
          <a:p>
            <a:pPr eaLnBrk="1" hangingPunct="1">
              <a:buNone/>
            </a:pPr>
            <a:r>
              <a:rPr lang="en-US" altLang="zh-CN" sz="2800" b="1" dirty="0">
                <a:solidFill>
                  <a:srgbClr val="C00000"/>
                </a:solidFill>
                <a:ea typeface="楷体_GB2312" pitchFamily="49" charset="-122"/>
              </a:rPr>
              <a:t>3</a:t>
            </a:r>
            <a:r>
              <a:rPr lang="zh-CN" altLang="en-US" sz="2800" b="1" dirty="0">
                <a:solidFill>
                  <a:srgbClr val="C00000"/>
                </a:solidFill>
                <a:ea typeface="楷体_GB2312" pitchFamily="49" charset="-122"/>
              </a:rPr>
              <a:t>）层次体系结构</a:t>
            </a:r>
            <a:endParaRPr lang="zh-CN" altLang="en-US" sz="2800" b="1" dirty="0">
              <a:solidFill>
                <a:srgbClr val="C00000"/>
              </a:solidFill>
              <a:ea typeface="楷体_GB2312" pitchFamily="49" charset="-122"/>
            </a:endParaRPr>
          </a:p>
          <a:p>
            <a:pPr marL="0" indent="0" eaLnBrk="1" hangingPunct="1">
              <a:buFontTx/>
              <a:buNone/>
            </a:pPr>
            <a:r>
              <a:rPr lang="zh-CN" altLang="en-US" sz="2400" dirty="0">
                <a:ea typeface="楷体_GB2312" pitchFamily="49" charset="-122"/>
              </a:rPr>
              <a:t>     层次结构的基本结构如下图所示。在这种体系结构中，整个系统被组织成一个分层结构，每一层为上层提供服务，并作为下一层的客户。</a:t>
            </a:r>
            <a:endParaRPr lang="zh-CN" altLang="en-US" dirty="0">
              <a:ea typeface="宋体" panose="02010600030101010101" pitchFamily="2" charset="-122"/>
            </a:endParaRPr>
          </a:p>
        </p:txBody>
      </p:sp>
      <p:sp>
        <p:nvSpPr>
          <p:cNvPr id="1029" name="Rectangle 8"/>
          <p:cNvSpPr>
            <a:spLocks noChangeArrowheads="1"/>
          </p:cNvSpPr>
          <p:nvPr/>
        </p:nvSpPr>
        <p:spPr bwMode="auto">
          <a:xfrm>
            <a:off x="0" y="2390775"/>
            <a:ext cx="9144000" cy="0"/>
          </a:xfrm>
          <a:prstGeom prst="rect">
            <a:avLst/>
          </a:prstGeom>
          <a:noFill/>
          <a:ln w="9525">
            <a:noFill/>
            <a:miter lim="800000"/>
          </a:ln>
        </p:spPr>
        <p:txBody>
          <a:bodyPr wrap="none" anchor="ctr">
            <a:spAutoFit/>
          </a:bodyPr>
          <a:lstStyle/>
          <a:p>
            <a:endParaRPr lang="zh-CN" altLang="en-US"/>
          </a:p>
        </p:txBody>
      </p:sp>
      <p:graphicFrame>
        <p:nvGraphicFramePr>
          <p:cNvPr id="1026" name="Object 7"/>
          <p:cNvGraphicFramePr>
            <a:graphicFrameLocks noChangeAspect="1"/>
          </p:cNvGraphicFramePr>
          <p:nvPr/>
        </p:nvGraphicFramePr>
        <p:xfrm>
          <a:off x="2357422" y="3214686"/>
          <a:ext cx="5688013" cy="3298825"/>
        </p:xfrm>
        <a:graphic>
          <a:graphicData uri="http://schemas.openxmlformats.org/presentationml/2006/ole">
            <mc:AlternateContent xmlns:mc="http://schemas.openxmlformats.org/markup-compatibility/2006">
              <mc:Choice xmlns:v="urn:schemas-microsoft-com:vml" Requires="v">
                <p:oleObj spid="_x0000_s1035" name="图片" r:id="rId1" imgW="47377350" imgH="28479750" progId="Word.Picture.8">
                  <p:embed/>
                </p:oleObj>
              </mc:Choice>
              <mc:Fallback>
                <p:oleObj name="图片" r:id="rId1" imgW="47377350" imgH="28479750" progId="Word.Picture.8">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b="3651"/>
                      <a:stretch>
                        <a:fillRect/>
                      </a:stretch>
                    </p:blipFill>
                    <p:spPr bwMode="auto">
                      <a:xfrm>
                        <a:off x="2357422" y="3214686"/>
                        <a:ext cx="5688013" cy="3298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2"/>
          <p:cNvSpPr txBox="1">
            <a:spLocks noChangeArrowheads="1"/>
          </p:cNvSpPr>
          <p:nvPr/>
        </p:nvSpPr>
        <p:spPr>
          <a:xfrm>
            <a:off x="457200" y="211138"/>
            <a:ext cx="8229600" cy="1143000"/>
          </a:xfrm>
          <a:prstGeom prst="rect">
            <a:avLst/>
          </a:prstGeom>
        </p:spPr>
        <p:txBody>
          <a:bodyPr/>
          <a:lstStyle/>
          <a:p>
            <a:pPr marL="0" marR="0" lvl="0" indent="0" algn="ctr" defTabSz="914400" rtl="0" eaLnBrk="1" fontAlgn="base" latinLnBrk="0" hangingPunct="1">
              <a:lnSpc>
                <a:spcPts val="4000"/>
              </a:lnSpc>
              <a:spcBef>
                <a:spcPct val="0"/>
              </a:spcBef>
              <a:spcAft>
                <a:spcPct val="0"/>
              </a:spcAft>
              <a:buClrTx/>
              <a:buSzTx/>
              <a:buFontTx/>
              <a:buNone/>
              <a:defRPr/>
            </a:pPr>
            <a:r>
              <a:rPr kumimoji="0" lang="en-US" altLang="en-US" sz="4400" b="1" i="0" u="none" strike="noStrike" kern="0" cap="none" spc="0" normalizeH="0" baseline="0" noProof="0" dirty="0">
                <a:ln>
                  <a:noFill/>
                </a:ln>
                <a:solidFill>
                  <a:schemeClr val="tx2"/>
                </a:solidFill>
                <a:effectLst/>
                <a:uLnTx/>
                <a:uFillTx/>
                <a:latin typeface="+mj-lt"/>
                <a:ea typeface="+mj-ea"/>
                <a:cs typeface="+mj-cs"/>
              </a:rPr>
              <a:t>4.1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软件体系结构与设计模式</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4.1.2   </a:t>
            </a:r>
            <a:r>
              <a:rPr kumimoji="0" lang="zh-CN" altLang="en-US"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典型的体系结构风格</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7" name="灯片编号占位符 6"/>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ChangeArrowheads="1"/>
          </p:cNvSpPr>
          <p:nvPr/>
        </p:nvSpPr>
        <p:spPr bwMode="auto">
          <a:xfrm>
            <a:off x="468313" y="1412875"/>
            <a:ext cx="8207375" cy="5184775"/>
          </a:xfrm>
          <a:prstGeom prst="rect">
            <a:avLst/>
          </a:prstGeom>
          <a:noFill/>
          <a:ln w="9525">
            <a:noFill/>
            <a:miter lim="800000"/>
          </a:ln>
        </p:spPr>
        <p:txBody>
          <a:bodyPr/>
          <a:lstStyle/>
          <a:p>
            <a:pPr marL="609600" indent="-609600">
              <a:lnSpc>
                <a:spcPct val="120000"/>
              </a:lnSpc>
              <a:spcBef>
                <a:spcPct val="20000"/>
              </a:spcBef>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这种风格</a:t>
            </a:r>
            <a:r>
              <a:rPr lang="zh-CN" altLang="en-US" sz="2400" b="1" dirty="0">
                <a:solidFill>
                  <a:srgbClr val="3366FF"/>
                </a:solidFill>
                <a:latin typeface="宋体" panose="02010600030101010101" pitchFamily="2" charset="-122"/>
                <a:ea typeface="宋体" panose="02010600030101010101" pitchFamily="2" charset="-122"/>
              </a:rPr>
              <a:t>支持基于可增加抽象层</a:t>
            </a:r>
            <a:r>
              <a:rPr lang="zh-CN" altLang="en-US" sz="2400" dirty="0">
                <a:latin typeface="宋体" panose="02010600030101010101" pitchFamily="2" charset="-122"/>
                <a:ea typeface="宋体" panose="02010600030101010101" pitchFamily="2" charset="-122"/>
              </a:rPr>
              <a:t>的设计。允许将复杂问</a:t>
            </a:r>
            <a:endParaRPr lang="zh-CN" altLang="en-US" sz="2400" dirty="0">
              <a:latin typeface="宋体" panose="02010600030101010101" pitchFamily="2" charset="-122"/>
              <a:ea typeface="宋体" panose="02010600030101010101" pitchFamily="2" charset="-122"/>
            </a:endParaRPr>
          </a:p>
          <a:p>
            <a:pPr marL="609600" indent="-609600">
              <a:lnSpc>
                <a:spcPct val="120000"/>
              </a:lnSpc>
              <a:spcBef>
                <a:spcPct val="20000"/>
              </a:spcBef>
            </a:pPr>
            <a:r>
              <a:rPr lang="zh-CN" altLang="en-US" sz="2400" dirty="0">
                <a:latin typeface="宋体" panose="02010600030101010101" pitchFamily="2" charset="-122"/>
                <a:ea typeface="宋体" panose="02010600030101010101" pitchFamily="2" charset="-122"/>
              </a:rPr>
              <a:t>题分解成一个增量步骤序列的实现。由于每一层最多只影响</a:t>
            </a:r>
            <a:endParaRPr lang="zh-CN" altLang="en-US" sz="2400" dirty="0">
              <a:latin typeface="宋体" panose="02010600030101010101" pitchFamily="2" charset="-122"/>
              <a:ea typeface="宋体" panose="02010600030101010101" pitchFamily="2" charset="-122"/>
            </a:endParaRPr>
          </a:p>
          <a:p>
            <a:pPr marL="609600" indent="-609600">
              <a:lnSpc>
                <a:spcPct val="120000"/>
              </a:lnSpc>
              <a:spcBef>
                <a:spcPct val="20000"/>
              </a:spcBef>
            </a:pPr>
            <a:r>
              <a:rPr lang="zh-CN" altLang="en-US" sz="2400" dirty="0">
                <a:latin typeface="宋体" panose="02010600030101010101" pitchFamily="2" charset="-122"/>
                <a:ea typeface="宋体" panose="02010600030101010101" pitchFamily="2" charset="-122"/>
              </a:rPr>
              <a:t>两层，同时只要给相邻层提供相同的接口，允许每层用不同</a:t>
            </a:r>
            <a:endParaRPr lang="zh-CN" altLang="en-US" sz="2400" dirty="0">
              <a:latin typeface="宋体" panose="02010600030101010101" pitchFamily="2" charset="-122"/>
              <a:ea typeface="宋体" panose="02010600030101010101" pitchFamily="2" charset="-122"/>
            </a:endParaRPr>
          </a:p>
          <a:p>
            <a:pPr marL="609600" indent="-609600">
              <a:lnSpc>
                <a:spcPct val="120000"/>
              </a:lnSpc>
              <a:spcBef>
                <a:spcPct val="20000"/>
              </a:spcBef>
            </a:pPr>
            <a:r>
              <a:rPr lang="zh-CN" altLang="en-US" sz="2400" dirty="0">
                <a:latin typeface="宋体" panose="02010600030101010101" pitchFamily="2" charset="-122"/>
                <a:ea typeface="宋体" panose="02010600030101010101" pitchFamily="2" charset="-122"/>
              </a:rPr>
              <a:t>的方法实现，同样为软件复用提供了强大的支持。</a:t>
            </a:r>
            <a:endParaRPr lang="zh-CN" altLang="en-US" sz="2400" dirty="0">
              <a:latin typeface="宋体" panose="02010600030101010101" pitchFamily="2" charset="-122"/>
              <a:ea typeface="宋体" panose="02010600030101010101" pitchFamily="2" charset="-122"/>
            </a:endParaRPr>
          </a:p>
          <a:p>
            <a:pPr marL="609600" indent="-609600">
              <a:lnSpc>
                <a:spcPct val="120000"/>
              </a:lnSpc>
              <a:spcBef>
                <a:spcPct val="20000"/>
              </a:spcBef>
            </a:pPr>
            <a:r>
              <a:rPr lang="zh-CN" altLang="en-US" sz="2400" dirty="0">
                <a:latin typeface="宋体" panose="02010600030101010101" pitchFamily="2" charset="-122"/>
                <a:ea typeface="宋体" panose="02010600030101010101" pitchFamily="2" charset="-122"/>
              </a:rPr>
              <a:t>   层次结构具有以下</a:t>
            </a:r>
            <a:r>
              <a:rPr lang="zh-CN" altLang="en-US" sz="2400" dirty="0">
                <a:solidFill>
                  <a:srgbClr val="3333CC"/>
                </a:solidFill>
                <a:latin typeface="宋体" panose="02010600030101010101" pitchFamily="2" charset="-122"/>
                <a:ea typeface="宋体" panose="02010600030101010101" pitchFamily="2" charset="-122"/>
              </a:rPr>
              <a:t>优点</a:t>
            </a:r>
            <a:r>
              <a:rPr lang="en-US" altLang="zh-CN"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marL="713105" indent="-440055">
              <a:lnSpc>
                <a:spcPct val="120000"/>
              </a:lnSpc>
              <a:spcBef>
                <a:spcPct val="20000"/>
              </a:spcBef>
              <a:buFont typeface="+mj-ea"/>
              <a:buAutoNum type="circleNumDbPlain"/>
            </a:pPr>
            <a:r>
              <a:rPr lang="zh-CN" altLang="en-US" sz="2400" dirty="0">
                <a:latin typeface="宋体" panose="02010600030101010101" pitchFamily="2" charset="-122"/>
                <a:ea typeface="宋体" panose="02010600030101010101" pitchFamily="2" charset="-122"/>
              </a:rPr>
              <a:t>支持基于抽象程度递增的系统设计，使设计者可以把          一个复杂系统</a:t>
            </a:r>
            <a:r>
              <a:rPr lang="zh-CN" altLang="en-US" sz="2400" b="1" dirty="0">
                <a:solidFill>
                  <a:srgbClr val="3366FF"/>
                </a:solidFill>
                <a:latin typeface="宋体" panose="02010600030101010101" pitchFamily="2" charset="-122"/>
                <a:ea typeface="宋体" panose="02010600030101010101" pitchFamily="2" charset="-122"/>
              </a:rPr>
              <a:t>按递增</a:t>
            </a:r>
            <a:r>
              <a:rPr lang="zh-CN" altLang="en-US" sz="2400" dirty="0">
                <a:latin typeface="宋体" panose="02010600030101010101" pitchFamily="2" charset="-122"/>
                <a:ea typeface="宋体" panose="02010600030101010101" pitchFamily="2" charset="-122"/>
              </a:rPr>
              <a:t>的步骤进行分解。 </a:t>
            </a:r>
            <a:endParaRPr lang="zh-CN" altLang="en-US" sz="2400" dirty="0">
              <a:latin typeface="宋体" panose="02010600030101010101" pitchFamily="2" charset="-122"/>
              <a:ea typeface="宋体" panose="02010600030101010101" pitchFamily="2" charset="-122"/>
            </a:endParaRPr>
          </a:p>
          <a:p>
            <a:pPr marL="713105" indent="-440055">
              <a:lnSpc>
                <a:spcPct val="120000"/>
              </a:lnSpc>
              <a:spcBef>
                <a:spcPct val="20000"/>
              </a:spcBef>
              <a:buFont typeface="+mj-ea"/>
              <a:buAutoNum type="circleNumDbPlain"/>
            </a:pPr>
            <a:r>
              <a:rPr lang="zh-CN" altLang="en-US" sz="2400" b="1" dirty="0">
                <a:solidFill>
                  <a:srgbClr val="3366FF"/>
                </a:solidFill>
                <a:latin typeface="宋体" panose="02010600030101010101" pitchFamily="2" charset="-122"/>
                <a:ea typeface="宋体" panose="02010600030101010101" pitchFamily="2" charset="-122"/>
              </a:rPr>
              <a:t>支持功能增强</a:t>
            </a:r>
            <a:r>
              <a:rPr lang="zh-CN" altLang="en-US" sz="2400" dirty="0">
                <a:latin typeface="宋体" panose="02010600030101010101" pitchFamily="2" charset="-122"/>
                <a:ea typeface="宋体" panose="02010600030101010101" pitchFamily="2" charset="-122"/>
              </a:rPr>
              <a:t>，因为每一层至多和相邻的上下层交          互，因此，功能的改变最多影响相邻的内外层。</a:t>
            </a:r>
            <a:endParaRPr lang="zh-CN" altLang="en-US" sz="2400" dirty="0">
              <a:latin typeface="宋体" panose="02010600030101010101" pitchFamily="2" charset="-122"/>
              <a:ea typeface="宋体" panose="02010600030101010101" pitchFamily="2" charset="-122"/>
            </a:endParaRPr>
          </a:p>
        </p:txBody>
      </p:sp>
      <p:sp>
        <p:nvSpPr>
          <p:cNvPr id="4" name="Rectangle 2"/>
          <p:cNvSpPr txBox="1">
            <a:spLocks noChangeArrowheads="1"/>
          </p:cNvSpPr>
          <p:nvPr/>
        </p:nvSpPr>
        <p:spPr>
          <a:xfrm>
            <a:off x="457200" y="211138"/>
            <a:ext cx="8229600" cy="1143000"/>
          </a:xfrm>
          <a:prstGeom prst="rect">
            <a:avLst/>
          </a:prstGeom>
        </p:spPr>
        <p:txBody>
          <a:bodyPr/>
          <a:lstStyle/>
          <a:p>
            <a:pPr marL="0" marR="0" lvl="0" indent="0" algn="ctr" defTabSz="914400" rtl="0" eaLnBrk="1" fontAlgn="base" latinLnBrk="0" hangingPunct="1">
              <a:lnSpc>
                <a:spcPts val="4000"/>
              </a:lnSpc>
              <a:spcBef>
                <a:spcPct val="0"/>
              </a:spcBef>
              <a:spcAft>
                <a:spcPct val="0"/>
              </a:spcAft>
              <a:buClrTx/>
              <a:buSzTx/>
              <a:buFontTx/>
              <a:buNone/>
              <a:defRPr/>
            </a:pPr>
            <a:r>
              <a:rPr kumimoji="0" lang="en-US" altLang="en-US" sz="4400" b="1" i="0" u="none" strike="noStrike" kern="0" cap="none" spc="0" normalizeH="0" baseline="0" noProof="0" dirty="0">
                <a:ln>
                  <a:noFill/>
                </a:ln>
                <a:solidFill>
                  <a:schemeClr val="tx2"/>
                </a:solidFill>
                <a:effectLst/>
                <a:uLnTx/>
                <a:uFillTx/>
                <a:latin typeface="+mj-lt"/>
                <a:ea typeface="+mj-ea"/>
                <a:cs typeface="+mj-cs"/>
              </a:rPr>
              <a:t>4.1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软件体系结构与设计模式</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4.1.2   </a:t>
            </a:r>
            <a:r>
              <a:rPr kumimoji="0" lang="zh-CN" altLang="en-US"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典型的体系结构风格</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428596" y="1571612"/>
            <a:ext cx="8280400" cy="4608512"/>
          </a:xfrm>
          <a:prstGeom prst="rect">
            <a:avLst/>
          </a:prstGeom>
          <a:noFill/>
          <a:ln w="9525">
            <a:noFill/>
            <a:miter lim="800000"/>
          </a:ln>
        </p:spPr>
        <p:txBody>
          <a:bodyPr/>
          <a:lstStyle/>
          <a:p>
            <a:pPr marL="628650" indent="-450850">
              <a:lnSpc>
                <a:spcPct val="120000"/>
              </a:lnSpc>
              <a:spcBef>
                <a:spcPct val="20000"/>
              </a:spcBef>
              <a:buFont typeface="+mj-ea"/>
              <a:buAutoNum type="circleNumDbPlain" startAt="3"/>
            </a:pPr>
            <a:r>
              <a:rPr lang="zh-CN" altLang="en-US" sz="2400" b="1" dirty="0">
                <a:solidFill>
                  <a:srgbClr val="3366FF"/>
                </a:solidFill>
                <a:latin typeface="宋体" panose="02010600030101010101" pitchFamily="2" charset="-122"/>
                <a:ea typeface="宋体" panose="02010600030101010101" pitchFamily="2" charset="-122"/>
              </a:rPr>
              <a:t>支持复用</a:t>
            </a:r>
            <a:r>
              <a:rPr lang="zh-CN" altLang="en-US" sz="2400" dirty="0">
                <a:ea typeface="楷体_GB2312" pitchFamily="49" charset="-122"/>
              </a:rPr>
              <a:t>。只要提供的服务接口定义不变，同一层的         不同实现可以交换使用。这样，就</a:t>
            </a:r>
            <a:r>
              <a:rPr lang="zh-CN" altLang="en-US" sz="2400" b="1" dirty="0">
                <a:solidFill>
                  <a:srgbClr val="00B050"/>
                </a:solidFill>
                <a:ea typeface="楷体_GB2312" pitchFamily="49" charset="-122"/>
              </a:rPr>
              <a:t>可以定义一组标准         的接口，从而允许各种不同的实现方法</a:t>
            </a:r>
            <a:r>
              <a:rPr lang="zh-CN" altLang="en-US" sz="2400" dirty="0">
                <a:ea typeface="楷体_GB2312" pitchFamily="49" charset="-122"/>
              </a:rPr>
              <a:t>。</a:t>
            </a:r>
            <a:endParaRPr lang="zh-CN" altLang="en-US" sz="2400" dirty="0">
              <a:ea typeface="楷体_GB2312" pitchFamily="49" charset="-122"/>
            </a:endParaRPr>
          </a:p>
          <a:p>
            <a:pPr marL="342900" indent="-342900">
              <a:lnSpc>
                <a:spcPct val="120000"/>
              </a:lnSpc>
              <a:spcBef>
                <a:spcPct val="20000"/>
              </a:spcBef>
            </a:pPr>
            <a:r>
              <a:rPr lang="zh-CN" altLang="en-US" sz="2400" dirty="0">
                <a:ea typeface="楷体_GB2312" pitchFamily="49" charset="-122"/>
              </a:rPr>
              <a:t>其</a:t>
            </a:r>
            <a:r>
              <a:rPr lang="zh-CN" altLang="en-US" sz="2400" dirty="0">
                <a:solidFill>
                  <a:srgbClr val="3333CC"/>
                </a:solidFill>
                <a:ea typeface="楷体_GB2312" pitchFamily="49" charset="-122"/>
              </a:rPr>
              <a:t>缺点</a:t>
            </a:r>
            <a:r>
              <a:rPr lang="zh-CN" altLang="en-US" sz="2400" dirty="0">
                <a:ea typeface="楷体_GB2312" pitchFamily="49" charset="-122"/>
              </a:rPr>
              <a:t>如下</a:t>
            </a:r>
            <a:r>
              <a:rPr lang="en-US" altLang="zh-CN" sz="2400" dirty="0">
                <a:ea typeface="楷体_GB2312" pitchFamily="49" charset="-122"/>
              </a:rPr>
              <a:t>:</a:t>
            </a:r>
            <a:endParaRPr lang="en-US" altLang="zh-CN" sz="2400" dirty="0">
              <a:ea typeface="楷体_GB2312" pitchFamily="49" charset="-122"/>
            </a:endParaRPr>
          </a:p>
          <a:p>
            <a:pPr marL="628650" indent="-450850">
              <a:lnSpc>
                <a:spcPct val="120000"/>
              </a:lnSpc>
              <a:spcBef>
                <a:spcPct val="20000"/>
              </a:spcBef>
              <a:buFont typeface="+mj-ea"/>
              <a:buAutoNum type="circleNumDbPlain"/>
            </a:pPr>
            <a:r>
              <a:rPr lang="zh-CN" altLang="en-US" sz="2400" b="1" dirty="0">
                <a:solidFill>
                  <a:srgbClr val="00B050"/>
                </a:solidFill>
                <a:ea typeface="楷体_GB2312" pitchFamily="49" charset="-122"/>
              </a:rPr>
              <a:t>并不是每个系统都可以很容易地划分为分层的模式</a:t>
            </a:r>
            <a:r>
              <a:rPr lang="zh-CN" altLang="en-US" sz="2400" dirty="0">
                <a:ea typeface="楷体_GB2312" pitchFamily="49" charset="-122"/>
              </a:rPr>
              <a:t>，        甚至即使一个系统的逻辑结构是层次化的，出于对系         统性能的考虑，系统设计师不得不把一些低级或高级         的功能综合起来。</a:t>
            </a:r>
            <a:endParaRPr lang="zh-CN" altLang="en-US" sz="2400" dirty="0">
              <a:ea typeface="楷体_GB2312" pitchFamily="49" charset="-122"/>
            </a:endParaRPr>
          </a:p>
          <a:p>
            <a:pPr marL="628650" indent="-450850">
              <a:lnSpc>
                <a:spcPct val="120000"/>
              </a:lnSpc>
              <a:spcBef>
                <a:spcPct val="20000"/>
              </a:spcBef>
              <a:buFont typeface="+mj-ea"/>
              <a:buAutoNum type="circleNumDbPlain"/>
            </a:pPr>
            <a:r>
              <a:rPr lang="zh-CN" altLang="en-US" sz="2400" b="1" dirty="0">
                <a:solidFill>
                  <a:srgbClr val="00B050"/>
                </a:solidFill>
                <a:ea typeface="楷体_GB2312" pitchFamily="49" charset="-122"/>
              </a:rPr>
              <a:t>很难找到一个合适的、正确的层次抽象方法</a:t>
            </a:r>
            <a:r>
              <a:rPr lang="zh-CN" altLang="en-US" sz="2400" dirty="0">
                <a:ea typeface="楷体_GB2312" pitchFamily="49" charset="-122"/>
              </a:rPr>
              <a:t>。</a:t>
            </a:r>
            <a:endParaRPr lang="zh-CN" altLang="en-US" sz="2400" dirty="0">
              <a:ea typeface="楷体_GB2312" pitchFamily="49" charset="-122"/>
            </a:endParaRPr>
          </a:p>
        </p:txBody>
      </p:sp>
      <p:sp>
        <p:nvSpPr>
          <p:cNvPr id="4" name="Rectangle 2"/>
          <p:cNvSpPr txBox="1">
            <a:spLocks noChangeArrowheads="1"/>
          </p:cNvSpPr>
          <p:nvPr/>
        </p:nvSpPr>
        <p:spPr>
          <a:xfrm>
            <a:off x="457200" y="211138"/>
            <a:ext cx="8229600" cy="1143000"/>
          </a:xfrm>
          <a:prstGeom prst="rect">
            <a:avLst/>
          </a:prstGeom>
        </p:spPr>
        <p:txBody>
          <a:bodyPr/>
          <a:lstStyle/>
          <a:p>
            <a:pPr marL="0" marR="0" lvl="0" indent="0" algn="ctr" defTabSz="914400" rtl="0" eaLnBrk="1" fontAlgn="base" latinLnBrk="0" hangingPunct="1">
              <a:lnSpc>
                <a:spcPts val="4000"/>
              </a:lnSpc>
              <a:spcBef>
                <a:spcPct val="0"/>
              </a:spcBef>
              <a:spcAft>
                <a:spcPct val="0"/>
              </a:spcAft>
              <a:buClrTx/>
              <a:buSzTx/>
              <a:buFontTx/>
              <a:buNone/>
              <a:defRPr/>
            </a:pPr>
            <a:r>
              <a:rPr kumimoji="0" lang="en-US" altLang="en-US" sz="4400" b="1" i="0" u="none" strike="noStrike" kern="0" cap="none" spc="0" normalizeH="0" baseline="0" noProof="0" dirty="0">
                <a:ln>
                  <a:noFill/>
                </a:ln>
                <a:solidFill>
                  <a:schemeClr val="tx2"/>
                </a:solidFill>
                <a:effectLst/>
                <a:uLnTx/>
                <a:uFillTx/>
                <a:latin typeface="+mj-lt"/>
                <a:ea typeface="+mj-ea"/>
                <a:cs typeface="+mj-cs"/>
              </a:rPr>
              <a:t>4.1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软件体系结构与设计模式</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4.1.2   </a:t>
            </a:r>
            <a:r>
              <a:rPr kumimoji="0" lang="zh-CN" altLang="en-US"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典型的体系结构风格</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ChangeArrowheads="1"/>
          </p:cNvSpPr>
          <p:nvPr/>
        </p:nvSpPr>
        <p:spPr bwMode="auto">
          <a:xfrm>
            <a:off x="428596" y="2143116"/>
            <a:ext cx="3929090" cy="4392612"/>
          </a:xfrm>
          <a:prstGeom prst="rect">
            <a:avLst/>
          </a:prstGeom>
          <a:noFill/>
          <a:ln w="9525">
            <a:noFill/>
            <a:miter lim="800000"/>
          </a:ln>
        </p:spPr>
        <p:txBody>
          <a:bodyPr/>
          <a:lstStyle/>
          <a:p>
            <a:pPr marL="342900" indent="-342900" algn="just">
              <a:spcBef>
                <a:spcPct val="20000"/>
              </a:spcBef>
            </a:pPr>
            <a:r>
              <a:rPr lang="zh-CN" altLang="en-US" sz="2400" dirty="0">
                <a:solidFill>
                  <a:srgbClr val="CC0000"/>
                </a:solidFill>
                <a:latin typeface="宋体" panose="02010600030101010101" pitchFamily="2" charset="-122"/>
                <a:ea typeface="宋体" panose="02010600030101010101" pitchFamily="2" charset="-122"/>
              </a:rPr>
              <a:t>  数据库系统</a:t>
            </a:r>
            <a:r>
              <a:rPr lang="zh-CN" altLang="en-US" sz="2400" dirty="0">
                <a:latin typeface="宋体" panose="02010600030101010101" pitchFamily="2" charset="-122"/>
                <a:ea typeface="宋体" panose="02010600030101010101" pitchFamily="2" charset="-122"/>
              </a:rPr>
              <a:t>、</a:t>
            </a:r>
            <a:r>
              <a:rPr lang="zh-CN" altLang="en-US" sz="2400" dirty="0">
                <a:solidFill>
                  <a:srgbClr val="CC0000"/>
                </a:solidFill>
                <a:latin typeface="宋体" panose="02010600030101010101" pitchFamily="2" charset="-122"/>
                <a:ea typeface="宋体" panose="02010600030101010101" pitchFamily="2" charset="-122"/>
              </a:rPr>
              <a:t>超文本系统</a:t>
            </a:r>
            <a:endParaRPr lang="zh-CN" altLang="en-US" sz="2400" dirty="0">
              <a:solidFill>
                <a:srgbClr val="CC0000"/>
              </a:solidFill>
              <a:latin typeface="宋体" panose="02010600030101010101" pitchFamily="2" charset="-122"/>
              <a:ea typeface="宋体" panose="02010600030101010101" pitchFamily="2" charset="-122"/>
            </a:endParaRPr>
          </a:p>
          <a:p>
            <a:pPr marL="342900" indent="-342900" algn="just">
              <a:spcBef>
                <a:spcPct val="20000"/>
              </a:spcBef>
            </a:pPr>
            <a:r>
              <a:rPr lang="zh-CN" altLang="en-US" sz="2400" dirty="0">
                <a:latin typeface="宋体" panose="02010600030101010101" pitchFamily="2" charset="-122"/>
                <a:ea typeface="宋体" panose="02010600030101010101" pitchFamily="2" charset="-122"/>
              </a:rPr>
              <a:t>和</a:t>
            </a:r>
            <a:r>
              <a:rPr lang="zh-CN" altLang="en-US" sz="2400" dirty="0">
                <a:solidFill>
                  <a:srgbClr val="CC0000"/>
                </a:solidFill>
                <a:latin typeface="宋体" panose="02010600030101010101" pitchFamily="2" charset="-122"/>
                <a:ea typeface="宋体" panose="02010600030101010101" pitchFamily="2" charset="-122"/>
              </a:rPr>
              <a:t>黑板系统</a:t>
            </a:r>
            <a:r>
              <a:rPr lang="zh-CN" altLang="en-US" sz="2400" dirty="0">
                <a:latin typeface="宋体" panose="02010600030101010101" pitchFamily="2" charset="-122"/>
                <a:ea typeface="宋体" panose="02010600030101010101" pitchFamily="2" charset="-122"/>
              </a:rPr>
              <a:t>都属于仓库风</a:t>
            </a:r>
            <a:endParaRPr lang="zh-CN" altLang="en-US" sz="2400" dirty="0">
              <a:latin typeface="宋体" panose="02010600030101010101" pitchFamily="2" charset="-122"/>
              <a:ea typeface="宋体" panose="02010600030101010101" pitchFamily="2" charset="-122"/>
            </a:endParaRPr>
          </a:p>
          <a:p>
            <a:pPr marL="342900" indent="-342900" algn="just">
              <a:spcBef>
                <a:spcPct val="20000"/>
              </a:spcBef>
            </a:pPr>
            <a:r>
              <a:rPr lang="zh-CN" altLang="en-US" sz="2400" dirty="0">
                <a:latin typeface="宋体" panose="02010600030101010101" pitchFamily="2" charset="-122"/>
                <a:ea typeface="宋体" panose="02010600030101010101" pitchFamily="2" charset="-122"/>
              </a:rPr>
              <a:t>格。在这种风格中，数据</a:t>
            </a:r>
            <a:endParaRPr lang="zh-CN" altLang="en-US" sz="2400" dirty="0">
              <a:latin typeface="宋体" panose="02010600030101010101" pitchFamily="2" charset="-122"/>
              <a:ea typeface="宋体" panose="02010600030101010101" pitchFamily="2" charset="-122"/>
            </a:endParaRPr>
          </a:p>
          <a:p>
            <a:pPr marL="342900" indent="-342900" algn="just">
              <a:spcBef>
                <a:spcPct val="20000"/>
              </a:spcBef>
            </a:pPr>
            <a:r>
              <a:rPr lang="zh-CN" altLang="en-US" sz="2400" dirty="0">
                <a:latin typeface="宋体" panose="02010600030101010101" pitchFamily="2" charset="-122"/>
                <a:ea typeface="宋体" panose="02010600030101010101" pitchFamily="2" charset="-122"/>
              </a:rPr>
              <a:t>仓库（如文件或数据库）</a:t>
            </a:r>
            <a:endParaRPr lang="zh-CN" altLang="en-US" sz="2400" dirty="0">
              <a:latin typeface="宋体" panose="02010600030101010101" pitchFamily="2" charset="-122"/>
              <a:ea typeface="宋体" panose="02010600030101010101" pitchFamily="2" charset="-122"/>
            </a:endParaRPr>
          </a:p>
          <a:p>
            <a:pPr marL="342900" indent="-342900" algn="just">
              <a:spcBef>
                <a:spcPct val="20000"/>
              </a:spcBef>
            </a:pPr>
            <a:r>
              <a:rPr lang="zh-CN" altLang="en-US" sz="2400" dirty="0">
                <a:latin typeface="宋体" panose="02010600030101010101" pitchFamily="2" charset="-122"/>
                <a:ea typeface="宋体" panose="02010600030101010101" pitchFamily="2" charset="-122"/>
              </a:rPr>
              <a:t>位于这种体系结构的中心，</a:t>
            </a:r>
            <a:endParaRPr lang="zh-CN" altLang="en-US" sz="2400" dirty="0">
              <a:latin typeface="宋体" panose="02010600030101010101" pitchFamily="2" charset="-122"/>
              <a:ea typeface="宋体" panose="02010600030101010101" pitchFamily="2" charset="-122"/>
            </a:endParaRPr>
          </a:p>
          <a:p>
            <a:pPr marL="342900" indent="-342900" algn="just">
              <a:spcBef>
                <a:spcPct val="20000"/>
              </a:spcBef>
            </a:pPr>
            <a:r>
              <a:rPr lang="zh-CN" altLang="en-US" sz="2400" dirty="0">
                <a:latin typeface="宋体" panose="02010600030101010101" pitchFamily="2" charset="-122"/>
                <a:ea typeface="宋体" panose="02010600030101010101" pitchFamily="2" charset="-122"/>
              </a:rPr>
              <a:t>其他构件会经常访问该数</a:t>
            </a:r>
            <a:endParaRPr lang="zh-CN" altLang="en-US" sz="2400" dirty="0">
              <a:latin typeface="宋体" panose="02010600030101010101" pitchFamily="2" charset="-122"/>
              <a:ea typeface="宋体" panose="02010600030101010101" pitchFamily="2" charset="-122"/>
            </a:endParaRPr>
          </a:p>
          <a:p>
            <a:pPr marL="342900" indent="-342900" algn="just">
              <a:spcBef>
                <a:spcPct val="20000"/>
              </a:spcBef>
            </a:pPr>
            <a:r>
              <a:rPr lang="zh-CN" altLang="en-US" sz="2400" dirty="0">
                <a:latin typeface="宋体" panose="02010600030101010101" pitchFamily="2" charset="-122"/>
                <a:ea typeface="宋体" panose="02010600030101010101" pitchFamily="2" charset="-122"/>
              </a:rPr>
              <a:t>据仓库，并对仓库中的数</a:t>
            </a:r>
            <a:endParaRPr lang="zh-CN" altLang="en-US" sz="2400" dirty="0">
              <a:latin typeface="宋体" panose="02010600030101010101" pitchFamily="2" charset="-122"/>
              <a:ea typeface="宋体" panose="02010600030101010101" pitchFamily="2" charset="-122"/>
            </a:endParaRPr>
          </a:p>
          <a:p>
            <a:pPr marL="342900" indent="-342900" algn="just">
              <a:spcBef>
                <a:spcPct val="20000"/>
              </a:spcBef>
            </a:pPr>
            <a:r>
              <a:rPr lang="zh-CN" altLang="en-US" sz="2400" dirty="0">
                <a:latin typeface="宋体" panose="02010600030101010101" pitchFamily="2" charset="-122"/>
                <a:ea typeface="宋体" panose="02010600030101010101" pitchFamily="2" charset="-122"/>
              </a:rPr>
              <a:t>据进行增加、修改或删除</a:t>
            </a:r>
            <a:endParaRPr lang="zh-CN" altLang="en-US" sz="2400" dirty="0">
              <a:latin typeface="宋体" panose="02010600030101010101" pitchFamily="2" charset="-122"/>
              <a:ea typeface="宋体" panose="02010600030101010101" pitchFamily="2" charset="-122"/>
            </a:endParaRPr>
          </a:p>
          <a:p>
            <a:pPr marL="342900" indent="-342900" algn="just">
              <a:spcBef>
                <a:spcPct val="20000"/>
              </a:spcBef>
            </a:pPr>
            <a:r>
              <a:rPr lang="zh-CN" altLang="en-US" sz="2400" dirty="0">
                <a:latin typeface="宋体" panose="02010600030101010101" pitchFamily="2" charset="-122"/>
                <a:ea typeface="宋体" panose="02010600030101010101" pitchFamily="2" charset="-122"/>
              </a:rPr>
              <a:t>操作。右图为一个典型的</a:t>
            </a:r>
            <a:endParaRPr lang="zh-CN" altLang="en-US" sz="2400" dirty="0">
              <a:latin typeface="宋体" panose="02010600030101010101" pitchFamily="2" charset="-122"/>
              <a:ea typeface="宋体" panose="02010600030101010101" pitchFamily="2" charset="-122"/>
            </a:endParaRPr>
          </a:p>
          <a:p>
            <a:pPr marL="342900" indent="-342900" algn="just">
              <a:spcBef>
                <a:spcPct val="20000"/>
              </a:spcBef>
            </a:pPr>
            <a:r>
              <a:rPr lang="zh-CN" altLang="en-US" sz="2400" dirty="0">
                <a:latin typeface="宋体" panose="02010600030101010101" pitchFamily="2" charset="-122"/>
                <a:ea typeface="宋体" panose="02010600030101010101" pitchFamily="2" charset="-122"/>
              </a:rPr>
              <a:t>仓库风格的体系结构。</a:t>
            </a:r>
            <a:endParaRPr lang="zh-CN" altLang="en-US" sz="2400" dirty="0">
              <a:latin typeface="宋体" panose="02010600030101010101" pitchFamily="2" charset="-122"/>
              <a:ea typeface="宋体" panose="02010600030101010101" pitchFamily="2" charset="-122"/>
            </a:endParaRPr>
          </a:p>
        </p:txBody>
      </p:sp>
      <p:sp>
        <p:nvSpPr>
          <p:cNvPr id="2052" name="Rectangle 7"/>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
        <p:nvSpPr>
          <p:cNvPr id="2053" name="Rectangle 9"/>
          <p:cNvSpPr>
            <a:spLocks noChangeArrowheads="1"/>
          </p:cNvSpPr>
          <p:nvPr/>
        </p:nvSpPr>
        <p:spPr bwMode="auto">
          <a:xfrm>
            <a:off x="0" y="3338513"/>
            <a:ext cx="9144000" cy="0"/>
          </a:xfrm>
          <a:prstGeom prst="rect">
            <a:avLst/>
          </a:prstGeom>
          <a:noFill/>
          <a:ln w="9525">
            <a:noFill/>
            <a:miter lim="800000"/>
          </a:ln>
        </p:spPr>
        <p:txBody>
          <a:bodyPr wrap="none" anchor="ctr">
            <a:spAutoFit/>
          </a:bodyPr>
          <a:lstStyle/>
          <a:p>
            <a:endParaRPr lang="zh-CN" altLang="en-US"/>
          </a:p>
        </p:txBody>
      </p:sp>
      <p:sp>
        <p:nvSpPr>
          <p:cNvPr id="2054" name="Rectangle 11"/>
          <p:cNvSpPr>
            <a:spLocks noChangeArrowheads="1"/>
          </p:cNvSpPr>
          <p:nvPr/>
        </p:nvSpPr>
        <p:spPr bwMode="auto">
          <a:xfrm>
            <a:off x="0" y="3338513"/>
            <a:ext cx="9144000" cy="0"/>
          </a:xfrm>
          <a:prstGeom prst="rect">
            <a:avLst/>
          </a:prstGeom>
          <a:noFill/>
          <a:ln w="9525">
            <a:noFill/>
            <a:miter lim="800000"/>
          </a:ln>
        </p:spPr>
        <p:txBody>
          <a:bodyPr wrap="none" anchor="ctr">
            <a:spAutoFit/>
          </a:bodyPr>
          <a:lstStyle/>
          <a:p>
            <a:endParaRPr lang="zh-CN" altLang="en-US"/>
          </a:p>
        </p:txBody>
      </p:sp>
      <p:sp>
        <p:nvSpPr>
          <p:cNvPr id="2055" name="Rectangle 13"/>
          <p:cNvSpPr>
            <a:spLocks noChangeArrowheads="1"/>
          </p:cNvSpPr>
          <p:nvPr/>
        </p:nvSpPr>
        <p:spPr bwMode="auto">
          <a:xfrm>
            <a:off x="0" y="3333750"/>
            <a:ext cx="9144000" cy="0"/>
          </a:xfrm>
          <a:prstGeom prst="rect">
            <a:avLst/>
          </a:prstGeom>
          <a:noFill/>
          <a:ln w="9525">
            <a:noFill/>
            <a:miter lim="800000"/>
          </a:ln>
        </p:spPr>
        <p:txBody>
          <a:bodyPr wrap="none" anchor="ctr">
            <a:spAutoFit/>
          </a:bodyPr>
          <a:lstStyle/>
          <a:p>
            <a:endParaRPr lang="zh-CN" altLang="en-US"/>
          </a:p>
        </p:txBody>
      </p:sp>
      <p:sp>
        <p:nvSpPr>
          <p:cNvPr id="2056" name="Rectangle 15"/>
          <p:cNvSpPr>
            <a:spLocks noChangeArrowheads="1"/>
          </p:cNvSpPr>
          <p:nvPr/>
        </p:nvSpPr>
        <p:spPr bwMode="auto">
          <a:xfrm>
            <a:off x="0" y="3338513"/>
            <a:ext cx="9144000" cy="0"/>
          </a:xfrm>
          <a:prstGeom prst="rect">
            <a:avLst/>
          </a:prstGeom>
          <a:noFill/>
          <a:ln w="9525">
            <a:noFill/>
            <a:miter lim="800000"/>
          </a:ln>
        </p:spPr>
        <p:txBody>
          <a:bodyPr wrap="none" anchor="ctr">
            <a:spAutoFit/>
          </a:bodyPr>
          <a:lstStyle/>
          <a:p>
            <a:endParaRPr lang="zh-CN" altLang="en-US"/>
          </a:p>
        </p:txBody>
      </p:sp>
      <p:sp>
        <p:nvSpPr>
          <p:cNvPr id="2058" name="Rectangle 17"/>
          <p:cNvSpPr>
            <a:spLocks noChangeArrowheads="1"/>
          </p:cNvSpPr>
          <p:nvPr/>
        </p:nvSpPr>
        <p:spPr bwMode="auto">
          <a:xfrm>
            <a:off x="500034" y="1500174"/>
            <a:ext cx="8229600" cy="720725"/>
          </a:xfrm>
          <a:prstGeom prst="rect">
            <a:avLst/>
          </a:prstGeom>
          <a:noFill/>
          <a:ln w="9525">
            <a:noFill/>
            <a:miter lim="800000"/>
          </a:ln>
        </p:spPr>
        <p:txBody>
          <a:bodyPr/>
          <a:lstStyle/>
          <a:p>
            <a:pPr marL="342900" indent="-342900">
              <a:spcBef>
                <a:spcPct val="20000"/>
              </a:spcBef>
              <a:buFont typeface="Wingdings" panose="05000000000000000000" pitchFamily="2" charset="2"/>
              <a:buChar char="l"/>
            </a:pPr>
            <a:r>
              <a:rPr lang="zh-CN" altLang="en-US" sz="3200" b="1" dirty="0">
                <a:solidFill>
                  <a:srgbClr val="CC0000"/>
                </a:solidFill>
                <a:ea typeface="楷体_GB2312" pitchFamily="49" charset="-122"/>
              </a:rPr>
              <a:t>仓库风格</a:t>
            </a:r>
            <a:r>
              <a:rPr lang="zh-CN" altLang="en-US" sz="3200" b="1" dirty="0"/>
              <a:t> </a:t>
            </a:r>
            <a:endParaRPr lang="zh-CN" altLang="en-US" sz="3200" b="1" dirty="0"/>
          </a:p>
        </p:txBody>
      </p:sp>
      <p:sp>
        <p:nvSpPr>
          <p:cNvPr id="2059" name="Rectangle 19"/>
          <p:cNvSpPr>
            <a:spLocks noChangeArrowheads="1"/>
          </p:cNvSpPr>
          <p:nvPr/>
        </p:nvSpPr>
        <p:spPr bwMode="auto">
          <a:xfrm>
            <a:off x="0" y="2138363"/>
            <a:ext cx="9144000" cy="0"/>
          </a:xfrm>
          <a:prstGeom prst="rect">
            <a:avLst/>
          </a:prstGeom>
          <a:noFill/>
          <a:ln w="9525">
            <a:noFill/>
            <a:miter lim="800000"/>
          </a:ln>
        </p:spPr>
        <p:txBody>
          <a:bodyPr wrap="none" anchor="ctr">
            <a:spAutoFit/>
          </a:bodyPr>
          <a:lstStyle/>
          <a:p>
            <a:endParaRPr lang="zh-CN" altLang="en-US"/>
          </a:p>
        </p:txBody>
      </p:sp>
      <p:graphicFrame>
        <p:nvGraphicFramePr>
          <p:cNvPr id="2050" name="Object 18"/>
          <p:cNvGraphicFramePr>
            <a:graphicFrameLocks noChangeAspect="1"/>
          </p:cNvGraphicFramePr>
          <p:nvPr/>
        </p:nvGraphicFramePr>
        <p:xfrm>
          <a:off x="4398227" y="1700213"/>
          <a:ext cx="4566386" cy="4157679"/>
        </p:xfrm>
        <a:graphic>
          <a:graphicData uri="http://schemas.openxmlformats.org/presentationml/2006/ole">
            <mc:AlternateContent xmlns:mc="http://schemas.openxmlformats.org/markup-compatibility/2006">
              <mc:Choice xmlns:v="urn:schemas-microsoft-com:vml" Requires="v">
                <p:oleObj spid="_x0000_s2" name="图片" r:id="rId1" imgW="54311550" imgH="34147125" progId="Word.Picture.8">
                  <p:embed/>
                </p:oleObj>
              </mc:Choice>
              <mc:Fallback>
                <p:oleObj name="图片" r:id="rId1" imgW="54311550" imgH="34147125" progId="Word.Picture.8">
                  <p:embed/>
                  <p:pic>
                    <p:nvPicPr>
                      <p:cNvPr id="0" name="Object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8227" y="1700213"/>
                        <a:ext cx="4566386" cy="41576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2"/>
          <p:cNvSpPr txBox="1">
            <a:spLocks noChangeArrowheads="1"/>
          </p:cNvSpPr>
          <p:nvPr/>
        </p:nvSpPr>
        <p:spPr>
          <a:xfrm>
            <a:off x="457200" y="211138"/>
            <a:ext cx="8229600" cy="1143000"/>
          </a:xfrm>
          <a:prstGeom prst="rect">
            <a:avLst/>
          </a:prstGeom>
        </p:spPr>
        <p:txBody>
          <a:bodyPr/>
          <a:lstStyle/>
          <a:p>
            <a:pPr marL="0" marR="0" lvl="0" indent="0" algn="ctr" defTabSz="914400" rtl="0" eaLnBrk="1" fontAlgn="base" latinLnBrk="0" hangingPunct="1">
              <a:lnSpc>
                <a:spcPts val="4000"/>
              </a:lnSpc>
              <a:spcBef>
                <a:spcPct val="0"/>
              </a:spcBef>
              <a:spcAft>
                <a:spcPct val="0"/>
              </a:spcAft>
              <a:buClrTx/>
              <a:buSzTx/>
              <a:buFontTx/>
              <a:buNone/>
              <a:defRPr/>
            </a:pPr>
            <a:r>
              <a:rPr kumimoji="0" lang="en-US" altLang="en-US" sz="4400" b="1" i="0" u="none" strike="noStrike" kern="0" cap="none" spc="0" normalizeH="0" baseline="0" noProof="0" dirty="0">
                <a:ln>
                  <a:noFill/>
                </a:ln>
                <a:solidFill>
                  <a:schemeClr val="tx2"/>
                </a:solidFill>
                <a:effectLst/>
                <a:uLnTx/>
                <a:uFillTx/>
                <a:latin typeface="+mj-lt"/>
                <a:ea typeface="+mj-ea"/>
                <a:cs typeface="+mj-cs"/>
              </a:rPr>
              <a:t>4.1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软件体系结构与设计模式</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4.1.2   </a:t>
            </a:r>
            <a:r>
              <a:rPr kumimoji="0" lang="zh-CN" altLang="en-US"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典型的体系结构风格</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13" name="灯片编号占位符 12"/>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body" idx="1"/>
          </p:nvPr>
        </p:nvSpPr>
        <p:spPr>
          <a:xfrm>
            <a:off x="428596" y="1500174"/>
            <a:ext cx="8229600" cy="2376487"/>
          </a:xfrm>
        </p:spPr>
        <p:txBody>
          <a:bodyPr/>
          <a:lstStyle/>
          <a:p>
            <a:pPr eaLnBrk="1" hangingPunct="1">
              <a:buFontTx/>
              <a:buNone/>
            </a:pPr>
            <a:r>
              <a:rPr lang="zh-CN" altLang="en-US" sz="2400" dirty="0">
                <a:ea typeface="楷体_GB2312" pitchFamily="49" charset="-122"/>
              </a:rPr>
              <a:t>     </a:t>
            </a:r>
            <a:r>
              <a:rPr lang="zh-CN" altLang="en-US" sz="2400" b="1" dirty="0">
                <a:solidFill>
                  <a:srgbClr val="3366FF"/>
                </a:solidFill>
                <a:ea typeface="楷体_GB2312" pitchFamily="49" charset="-122"/>
              </a:rPr>
              <a:t>如果把中心存储库变换成“黑板”</a:t>
            </a:r>
            <a:r>
              <a:rPr lang="zh-CN" altLang="en-US" sz="2400" dirty="0">
                <a:ea typeface="楷体_GB2312" pitchFamily="49" charset="-122"/>
              </a:rPr>
              <a:t>，黑板构件负责协</a:t>
            </a:r>
            <a:endParaRPr lang="zh-CN" altLang="en-US" sz="2400" dirty="0">
              <a:ea typeface="楷体_GB2312" pitchFamily="49" charset="-122"/>
            </a:endParaRPr>
          </a:p>
          <a:p>
            <a:pPr eaLnBrk="1" hangingPunct="1">
              <a:buFontTx/>
              <a:buNone/>
            </a:pPr>
            <a:r>
              <a:rPr lang="zh-CN" altLang="en-US" sz="2400" dirty="0">
                <a:ea typeface="楷体_GB2312" pitchFamily="49" charset="-122"/>
              </a:rPr>
              <a:t>调信息在客户间的传递，当用户感兴趣的数据发生变化时，</a:t>
            </a:r>
            <a:endParaRPr lang="zh-CN" altLang="en-US" sz="2400" dirty="0">
              <a:ea typeface="楷体_GB2312" pitchFamily="49" charset="-122"/>
            </a:endParaRPr>
          </a:p>
          <a:p>
            <a:pPr eaLnBrk="1" hangingPunct="1">
              <a:buFontTx/>
              <a:buNone/>
            </a:pPr>
            <a:r>
              <a:rPr lang="zh-CN" altLang="en-US" sz="2400" dirty="0">
                <a:ea typeface="楷体_GB2312" pitchFamily="49" charset="-122"/>
              </a:rPr>
              <a:t>它将通知客户软件。黑板系统的组成如下图所示。</a:t>
            </a:r>
            <a:r>
              <a:rPr lang="zh-CN" altLang="en-US" sz="2400" b="1" dirty="0">
                <a:solidFill>
                  <a:srgbClr val="3366FF"/>
                </a:solidFill>
                <a:ea typeface="楷体_GB2312" pitchFamily="49" charset="-122"/>
              </a:rPr>
              <a:t>黑板系统</a:t>
            </a:r>
            <a:endParaRPr lang="zh-CN" altLang="en-US" sz="2400" b="1" dirty="0">
              <a:solidFill>
                <a:srgbClr val="3366FF"/>
              </a:solidFill>
              <a:ea typeface="楷体_GB2312" pitchFamily="49" charset="-122"/>
            </a:endParaRPr>
          </a:p>
          <a:p>
            <a:pPr eaLnBrk="1" hangingPunct="1">
              <a:buFontTx/>
              <a:buNone/>
            </a:pPr>
            <a:r>
              <a:rPr lang="zh-CN" altLang="en-US" sz="2400" b="1" dirty="0">
                <a:solidFill>
                  <a:srgbClr val="3366FF"/>
                </a:solidFill>
                <a:ea typeface="楷体_GB2312" pitchFamily="49" charset="-122"/>
              </a:rPr>
              <a:t>的传统应用是信号处理领域，如语音和模式识别。</a:t>
            </a:r>
            <a:r>
              <a:rPr lang="zh-CN" altLang="en-US" sz="2400" dirty="0">
                <a:ea typeface="楷体_GB2312" pitchFamily="49" charset="-122"/>
              </a:rPr>
              <a:t>另一应用</a:t>
            </a:r>
            <a:endParaRPr lang="zh-CN" altLang="en-US" sz="2400" dirty="0">
              <a:ea typeface="楷体_GB2312" pitchFamily="49" charset="-122"/>
            </a:endParaRPr>
          </a:p>
          <a:p>
            <a:pPr eaLnBrk="1" hangingPunct="1">
              <a:buFontTx/>
              <a:buNone/>
            </a:pPr>
            <a:r>
              <a:rPr lang="zh-CN" altLang="en-US" sz="2400" dirty="0">
                <a:ea typeface="楷体_GB2312" pitchFamily="49" charset="-122"/>
              </a:rPr>
              <a:t>是松耦合代理数据共享存取。</a:t>
            </a:r>
            <a:endParaRPr lang="zh-CN" altLang="en-US" dirty="0">
              <a:ea typeface="宋体" panose="02010600030101010101" pitchFamily="2" charset="-122"/>
            </a:endParaRPr>
          </a:p>
        </p:txBody>
      </p:sp>
      <p:pic>
        <p:nvPicPr>
          <p:cNvPr id="27652" name="Picture 7"/>
          <p:cNvPicPr>
            <a:picLocks noChangeAspect="1" noChangeArrowheads="1"/>
          </p:cNvPicPr>
          <p:nvPr/>
        </p:nvPicPr>
        <p:blipFill>
          <a:blip r:embed="rId1"/>
          <a:srcRect/>
          <a:stretch>
            <a:fillRect/>
          </a:stretch>
        </p:blipFill>
        <p:spPr bwMode="auto">
          <a:xfrm>
            <a:off x="3000364" y="3786190"/>
            <a:ext cx="4106860" cy="2733949"/>
          </a:xfrm>
          <a:prstGeom prst="rect">
            <a:avLst/>
          </a:prstGeom>
          <a:noFill/>
          <a:ln w="9525">
            <a:noFill/>
            <a:miter lim="800000"/>
            <a:headEnd/>
            <a:tailEnd/>
          </a:ln>
        </p:spPr>
      </p:pic>
      <p:sp>
        <p:nvSpPr>
          <p:cNvPr id="5" name="Rectangle 2"/>
          <p:cNvSpPr txBox="1">
            <a:spLocks noChangeArrowheads="1"/>
          </p:cNvSpPr>
          <p:nvPr/>
        </p:nvSpPr>
        <p:spPr>
          <a:xfrm>
            <a:off x="457200" y="211138"/>
            <a:ext cx="8229600" cy="1143000"/>
          </a:xfrm>
          <a:prstGeom prst="rect">
            <a:avLst/>
          </a:prstGeom>
        </p:spPr>
        <p:txBody>
          <a:bodyPr/>
          <a:lstStyle/>
          <a:p>
            <a:pPr marL="0" marR="0" lvl="0" indent="0" algn="ctr" defTabSz="914400" rtl="0" eaLnBrk="1" fontAlgn="base" latinLnBrk="0" hangingPunct="1">
              <a:lnSpc>
                <a:spcPts val="4000"/>
              </a:lnSpc>
              <a:spcBef>
                <a:spcPct val="0"/>
              </a:spcBef>
              <a:spcAft>
                <a:spcPct val="0"/>
              </a:spcAft>
              <a:buClrTx/>
              <a:buSzTx/>
              <a:buFontTx/>
              <a:buNone/>
              <a:defRPr/>
            </a:pPr>
            <a:r>
              <a:rPr kumimoji="0" lang="en-US" altLang="en-US" sz="4400" b="1" i="0" u="none" strike="noStrike" kern="0" cap="none" spc="0" normalizeH="0" baseline="0" noProof="0" dirty="0">
                <a:ln>
                  <a:noFill/>
                </a:ln>
                <a:solidFill>
                  <a:schemeClr val="tx2"/>
                </a:solidFill>
                <a:effectLst/>
                <a:uLnTx/>
                <a:uFillTx/>
                <a:latin typeface="+mj-lt"/>
                <a:ea typeface="+mj-ea"/>
                <a:cs typeface="+mj-cs"/>
              </a:rPr>
              <a:t>4.1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软件体系结构与设计模式</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4.1.2   </a:t>
            </a:r>
            <a:r>
              <a:rPr kumimoji="0" lang="zh-CN" altLang="en-US"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典型的体系结构风格</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6" name="灯片编号占位符 5"/>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4.1 </a:t>
            </a:r>
            <a:r>
              <a:rPr lang="zh-CN" altLang="en-US" dirty="0"/>
              <a:t>软件体系结构与设计模式</a:t>
            </a:r>
            <a:endParaRPr lang="zh-CN" altLang="en-US" dirty="0"/>
          </a:p>
        </p:txBody>
      </p:sp>
      <p:sp>
        <p:nvSpPr>
          <p:cNvPr id="8195" name="Rectangle 3"/>
          <p:cNvSpPr>
            <a:spLocks noGrp="1" noChangeArrowheads="1"/>
          </p:cNvSpPr>
          <p:nvPr>
            <p:ph type="body" idx="1"/>
          </p:nvPr>
        </p:nvSpPr>
        <p:spPr>
          <a:xfrm>
            <a:off x="714348" y="1600200"/>
            <a:ext cx="7972452" cy="4525963"/>
          </a:xfrm>
        </p:spPr>
        <p:txBody>
          <a:bodyPr/>
          <a:lstStyle/>
          <a:p>
            <a:pPr marL="542925" eaLnBrk="1" hangingPunct="1">
              <a:buNone/>
            </a:pPr>
            <a:r>
              <a:rPr lang="en-US" altLang="zh-CN" sz="2800" b="1" dirty="0">
                <a:ea typeface="宋体" panose="02010600030101010101" pitchFamily="2" charset="-122"/>
              </a:rPr>
              <a:t>4.1.1   </a:t>
            </a:r>
            <a:r>
              <a:rPr lang="zh-CN" altLang="en-US" sz="2800" b="1" dirty="0">
                <a:ea typeface="宋体" panose="02010600030101010101" pitchFamily="2" charset="-122"/>
              </a:rPr>
              <a:t>软件体系结构的基本概念</a:t>
            </a:r>
            <a:endParaRPr lang="zh-CN" altLang="en-US" sz="2800" b="1" dirty="0">
              <a:ea typeface="宋体" panose="02010600030101010101" pitchFamily="2" charset="-122"/>
            </a:endParaRPr>
          </a:p>
          <a:p>
            <a:pPr marL="542925" eaLnBrk="1" hangingPunct="1">
              <a:buNone/>
            </a:pPr>
            <a:r>
              <a:rPr lang="en-US" altLang="zh-CN" sz="2800" b="1" dirty="0">
                <a:ea typeface="宋体" panose="02010600030101010101" pitchFamily="2" charset="-122"/>
              </a:rPr>
              <a:t>4.1.2   </a:t>
            </a:r>
            <a:r>
              <a:rPr lang="zh-CN" altLang="en-US" sz="2800" b="1" dirty="0">
                <a:ea typeface="宋体" panose="02010600030101010101" pitchFamily="2" charset="-122"/>
              </a:rPr>
              <a:t>典型的软件体系结构风格</a:t>
            </a:r>
            <a:endParaRPr lang="zh-CN" altLang="en-US" sz="2800" b="1" dirty="0">
              <a:ea typeface="宋体" panose="02010600030101010101" pitchFamily="2" charset="-122"/>
            </a:endParaRPr>
          </a:p>
          <a:p>
            <a:pPr marL="542925" eaLnBrk="1" hangingPunct="1">
              <a:buNone/>
            </a:pPr>
            <a:r>
              <a:rPr lang="en-US" altLang="zh-CN" sz="2800" b="1" dirty="0">
                <a:solidFill>
                  <a:srgbClr val="00FF00"/>
                </a:solidFill>
                <a:ea typeface="宋体" panose="02010600030101010101" pitchFamily="2" charset="-122"/>
              </a:rPr>
              <a:t>4.1.3   </a:t>
            </a:r>
            <a:r>
              <a:rPr lang="zh-CN" altLang="en-US" sz="2800" b="1" dirty="0">
                <a:solidFill>
                  <a:srgbClr val="00FF00"/>
                </a:solidFill>
                <a:ea typeface="宋体" panose="02010600030101010101" pitchFamily="2" charset="-122"/>
              </a:rPr>
              <a:t>特定领域的软件体系结构</a:t>
            </a:r>
            <a:endParaRPr lang="zh-CN" altLang="en-US" sz="2800" b="1" dirty="0">
              <a:solidFill>
                <a:srgbClr val="00FF00"/>
              </a:solidFill>
              <a:ea typeface="宋体" panose="02010600030101010101" pitchFamily="2" charset="-122"/>
            </a:endParaRPr>
          </a:p>
          <a:p>
            <a:pPr marL="542925" eaLnBrk="1" hangingPunct="1">
              <a:buNone/>
            </a:pPr>
            <a:r>
              <a:rPr lang="en-US" altLang="zh-CN" sz="2800" b="1" dirty="0">
                <a:ea typeface="宋体" panose="02010600030101010101" pitchFamily="2" charset="-122"/>
              </a:rPr>
              <a:t>4.1.4   </a:t>
            </a:r>
            <a:r>
              <a:rPr lang="zh-CN" altLang="en-US" sz="2800" b="1" dirty="0">
                <a:ea typeface="宋体" panose="02010600030101010101" pitchFamily="2" charset="-122"/>
              </a:rPr>
              <a:t>分布式系统结构</a:t>
            </a:r>
            <a:endParaRPr lang="zh-CN" altLang="en-US" sz="2800" b="1" dirty="0">
              <a:ea typeface="宋体" panose="02010600030101010101" pitchFamily="2" charset="-122"/>
            </a:endParaRPr>
          </a:p>
          <a:p>
            <a:pPr marL="542925" eaLnBrk="1" hangingPunct="1">
              <a:buNone/>
            </a:pPr>
            <a:r>
              <a:rPr lang="en-US" altLang="zh-CN" sz="2800" b="1" dirty="0">
                <a:ea typeface="宋体" panose="02010600030101010101" pitchFamily="2" charset="-122"/>
              </a:rPr>
              <a:t>4.1.5   </a:t>
            </a:r>
            <a:r>
              <a:rPr lang="zh-CN" altLang="en-US" sz="2800" b="1" dirty="0">
                <a:ea typeface="宋体" panose="02010600030101010101" pitchFamily="2" charset="-122"/>
              </a:rPr>
              <a:t>体系结构框架</a:t>
            </a:r>
            <a:endParaRPr lang="zh-CN" altLang="en-US" sz="2800" b="1" dirty="0">
              <a:ea typeface="宋体" panose="02010600030101010101" pitchFamily="2" charset="-122"/>
            </a:endParaRPr>
          </a:p>
          <a:p>
            <a:pPr marL="542925" eaLnBrk="1" hangingPunct="1">
              <a:buNone/>
            </a:pPr>
            <a:r>
              <a:rPr lang="en-US" altLang="zh-CN" sz="2800" b="1" dirty="0">
                <a:ea typeface="宋体" panose="02010600030101010101" pitchFamily="2" charset="-122"/>
              </a:rPr>
              <a:t>4.1.6   </a:t>
            </a:r>
            <a:r>
              <a:rPr lang="zh-CN" altLang="en-US" sz="2800" b="1" dirty="0">
                <a:ea typeface="宋体" panose="02010600030101010101" pitchFamily="2" charset="-122"/>
              </a:rPr>
              <a:t>设计模式</a:t>
            </a:r>
            <a:endParaRPr lang="zh-CN" altLang="en-US" sz="2800" b="1" dirty="0">
              <a:ea typeface="宋体" panose="02010600030101010101" pitchFamily="2" charset="-122"/>
            </a:endParaRPr>
          </a:p>
          <a:p>
            <a:pPr eaLnBrk="1" hangingPunct="1"/>
            <a:endParaRPr lang="zh-CN" altLang="en-US" sz="2800" b="1" dirty="0">
              <a:ea typeface="宋体" panose="02010600030101010101" pitchFamily="2" charset="-122"/>
            </a:endParaRPr>
          </a:p>
          <a:p>
            <a:pPr eaLnBrk="1" hangingPunct="1"/>
            <a:endParaRPr lang="en-US" altLang="zh-CN" sz="2800" b="1" dirty="0">
              <a:ea typeface="宋体" panose="02010600030101010101" pitchFamily="2"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body" idx="1"/>
          </p:nvPr>
        </p:nvSpPr>
        <p:spPr>
          <a:xfrm>
            <a:off x="500034" y="1714488"/>
            <a:ext cx="8207375" cy="3778250"/>
          </a:xfrm>
        </p:spPr>
        <p:txBody>
          <a:bodyPr/>
          <a:lstStyle/>
          <a:p>
            <a:pPr eaLnBrk="1" hangingPunct="1">
              <a:lnSpc>
                <a:spcPct val="120000"/>
              </a:lnSpc>
              <a:spcAft>
                <a:spcPts val="1200"/>
              </a:spcAft>
              <a:buClr>
                <a:schemeClr val="accent2"/>
              </a:buClr>
              <a:buSzPct val="75000"/>
              <a:buFont typeface="Wingdings" panose="05000000000000000000" pitchFamily="2" charset="2"/>
              <a:buChar char="Ø"/>
            </a:pPr>
            <a:r>
              <a:rPr lang="zh-CN" altLang="en-US" sz="2800" dirty="0">
                <a:ea typeface="楷体_GB2312" pitchFamily="49" charset="-122"/>
              </a:rPr>
              <a:t>特定的应用还需要特定的体系结构模型。这些体系结构模型称为</a:t>
            </a:r>
            <a:r>
              <a:rPr lang="zh-CN" altLang="en-US" sz="2800" b="1" dirty="0">
                <a:solidFill>
                  <a:srgbClr val="00B050"/>
                </a:solidFill>
                <a:ea typeface="楷体_GB2312" pitchFamily="49" charset="-122"/>
              </a:rPr>
              <a:t>领域相关的体系结构</a:t>
            </a:r>
            <a:r>
              <a:rPr lang="zh-CN" altLang="en-US" sz="2800" dirty="0">
                <a:ea typeface="楷体_GB2312" pitchFamily="49" charset="-122"/>
              </a:rPr>
              <a:t>。</a:t>
            </a:r>
            <a:endParaRPr lang="zh-CN" altLang="en-US" sz="2800" dirty="0">
              <a:ea typeface="楷体_GB2312" pitchFamily="49" charset="-122"/>
            </a:endParaRPr>
          </a:p>
          <a:p>
            <a:pPr eaLnBrk="1" hangingPunct="1">
              <a:lnSpc>
                <a:spcPct val="120000"/>
              </a:lnSpc>
              <a:spcAft>
                <a:spcPts val="1200"/>
              </a:spcAft>
              <a:buClr>
                <a:schemeClr val="accent2"/>
              </a:buClr>
              <a:buSzPct val="75000"/>
              <a:buFont typeface="Wingdings" panose="05000000000000000000" pitchFamily="2" charset="2"/>
              <a:buChar char="Ø"/>
            </a:pPr>
            <a:r>
              <a:rPr lang="zh-CN" altLang="en-US" sz="2800" dirty="0">
                <a:ea typeface="楷体_GB2312" pitchFamily="49" charset="-122"/>
              </a:rPr>
              <a:t>有两种领域相关的体系结构模型：</a:t>
            </a:r>
            <a:r>
              <a:rPr lang="zh-CN" altLang="en-US" sz="2800" b="1" dirty="0">
                <a:solidFill>
                  <a:srgbClr val="CC0000"/>
                </a:solidFill>
                <a:ea typeface="楷体_GB2312" pitchFamily="49" charset="-122"/>
              </a:rPr>
              <a:t>类属模型</a:t>
            </a:r>
            <a:r>
              <a:rPr lang="zh-CN" altLang="en-US" sz="2800" dirty="0">
                <a:ea typeface="楷体_GB2312" pitchFamily="49" charset="-122"/>
              </a:rPr>
              <a:t>（</a:t>
            </a:r>
            <a:r>
              <a:rPr lang="en-US" altLang="zh-CN" sz="2800" dirty="0">
                <a:ea typeface="楷体_GB2312" pitchFamily="49" charset="-122"/>
              </a:rPr>
              <a:t>generic model</a:t>
            </a:r>
            <a:r>
              <a:rPr lang="zh-CN" altLang="en-US" sz="2800" dirty="0">
                <a:ea typeface="楷体_GB2312" pitchFamily="49" charset="-122"/>
              </a:rPr>
              <a:t>）和</a:t>
            </a:r>
            <a:r>
              <a:rPr lang="zh-CN" altLang="en-US" sz="2800" b="1" dirty="0">
                <a:solidFill>
                  <a:srgbClr val="CC0000"/>
                </a:solidFill>
                <a:ea typeface="楷体_GB2312" pitchFamily="49" charset="-122"/>
              </a:rPr>
              <a:t>参考模型</a:t>
            </a:r>
            <a:r>
              <a:rPr lang="zh-CN" altLang="en-US" sz="2800" dirty="0">
                <a:ea typeface="楷体_GB2312" pitchFamily="49" charset="-122"/>
              </a:rPr>
              <a:t>（</a:t>
            </a:r>
            <a:r>
              <a:rPr lang="en-US" altLang="zh-CN" sz="2800" dirty="0">
                <a:ea typeface="楷体_GB2312" pitchFamily="49" charset="-122"/>
              </a:rPr>
              <a:t>reference model</a:t>
            </a:r>
            <a:r>
              <a:rPr lang="zh-CN" altLang="en-US" sz="2800" dirty="0">
                <a:ea typeface="楷体_GB2312" pitchFamily="49" charset="-122"/>
              </a:rPr>
              <a:t>）。</a:t>
            </a:r>
            <a:endParaRPr lang="zh-CN" altLang="en-US" sz="2800" dirty="0">
              <a:ea typeface="楷体_GB2312" pitchFamily="49" charset="-122"/>
            </a:endParaRPr>
          </a:p>
          <a:p>
            <a:pPr eaLnBrk="1" hangingPunct="1">
              <a:lnSpc>
                <a:spcPct val="120000"/>
              </a:lnSpc>
              <a:spcAft>
                <a:spcPts val="1200"/>
              </a:spcAft>
              <a:buFontTx/>
              <a:buNone/>
            </a:pPr>
            <a:endParaRPr lang="en-US" altLang="zh-CN" sz="2800" dirty="0">
              <a:ea typeface="宋体" panose="02010600030101010101" pitchFamily="2" charset="-122"/>
            </a:endParaRPr>
          </a:p>
        </p:txBody>
      </p:sp>
      <p:sp>
        <p:nvSpPr>
          <p:cNvPr id="28675" name="Rectangle 6"/>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
        <p:nvSpPr>
          <p:cNvPr id="6" name="灯片编号占位符 5"/>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7" name="Rectangle 2"/>
          <p:cNvSpPr txBox="1">
            <a:spLocks noChangeArrowheads="1"/>
          </p:cNvSpPr>
          <p:nvPr/>
        </p:nvSpPr>
        <p:spPr>
          <a:xfrm>
            <a:off x="457200" y="211138"/>
            <a:ext cx="8229600" cy="1143000"/>
          </a:xfrm>
          <a:prstGeom prst="rect">
            <a:avLst/>
          </a:prstGeom>
        </p:spPr>
        <p:txBody>
          <a:bodyPr/>
          <a:lstStyle/>
          <a:p>
            <a:pPr marL="0" marR="0" lvl="0" indent="0" algn="ctr" defTabSz="914400" rtl="0" eaLnBrk="1" fontAlgn="base" latinLnBrk="0" hangingPunct="1">
              <a:lnSpc>
                <a:spcPts val="4000"/>
              </a:lnSpc>
              <a:spcBef>
                <a:spcPct val="0"/>
              </a:spcBef>
              <a:spcAft>
                <a:spcPct val="0"/>
              </a:spcAft>
              <a:buClrTx/>
              <a:buSzTx/>
              <a:buFontTx/>
              <a:buNone/>
              <a:defRPr/>
            </a:pPr>
            <a:r>
              <a:rPr kumimoji="0" lang="en-US" altLang="en-US" sz="4400" b="1" i="0" u="none" strike="noStrike" kern="0" cap="none" spc="0" normalizeH="0" baseline="0" noProof="0" dirty="0">
                <a:ln>
                  <a:noFill/>
                </a:ln>
                <a:solidFill>
                  <a:schemeClr val="tx2"/>
                </a:solidFill>
                <a:effectLst/>
                <a:uLnTx/>
                <a:uFillTx/>
                <a:latin typeface="+mj-lt"/>
                <a:ea typeface="+mj-ea"/>
                <a:cs typeface="+mj-cs"/>
              </a:rPr>
              <a:t>4.1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软件体系结构与设计模式</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4.1. 3  </a:t>
            </a:r>
            <a:r>
              <a:rPr kumimoji="0" lang="zh-CN" altLang="en-US"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特定领域的软件体系结构</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4.1 </a:t>
            </a:r>
            <a:r>
              <a:rPr lang="zh-CN" altLang="en-US" dirty="0"/>
              <a:t>软件体系结构与设计模式</a:t>
            </a:r>
            <a:endParaRPr lang="zh-CN" altLang="en-US" dirty="0"/>
          </a:p>
        </p:txBody>
      </p:sp>
      <p:sp>
        <p:nvSpPr>
          <p:cNvPr id="8195" name="Rectangle 3"/>
          <p:cNvSpPr>
            <a:spLocks noGrp="1" noChangeArrowheads="1"/>
          </p:cNvSpPr>
          <p:nvPr>
            <p:ph type="body" idx="1"/>
          </p:nvPr>
        </p:nvSpPr>
        <p:spPr>
          <a:xfrm>
            <a:off x="714348" y="1600200"/>
            <a:ext cx="7972452" cy="4525963"/>
          </a:xfrm>
        </p:spPr>
        <p:txBody>
          <a:bodyPr/>
          <a:lstStyle/>
          <a:p>
            <a:pPr marL="542925" eaLnBrk="1" hangingPunct="1">
              <a:buNone/>
            </a:pPr>
            <a:r>
              <a:rPr lang="en-US" altLang="zh-CN" sz="2800" b="1" dirty="0">
                <a:solidFill>
                  <a:srgbClr val="00FF00"/>
                </a:solidFill>
                <a:ea typeface="宋体" panose="02010600030101010101" pitchFamily="2" charset="-122"/>
              </a:rPr>
              <a:t>4.1.1   </a:t>
            </a:r>
            <a:r>
              <a:rPr lang="zh-CN" altLang="en-US" sz="2800" b="1" dirty="0">
                <a:solidFill>
                  <a:srgbClr val="00FF00"/>
                </a:solidFill>
                <a:ea typeface="宋体" panose="02010600030101010101" pitchFamily="2" charset="-122"/>
              </a:rPr>
              <a:t>软件体系结构的基本概念</a:t>
            </a:r>
            <a:endParaRPr lang="zh-CN" altLang="en-US" sz="2800" b="1" dirty="0">
              <a:solidFill>
                <a:srgbClr val="00FF00"/>
              </a:solidFill>
              <a:ea typeface="宋体" panose="02010600030101010101" pitchFamily="2" charset="-122"/>
            </a:endParaRPr>
          </a:p>
          <a:p>
            <a:pPr marL="542925" eaLnBrk="1" hangingPunct="1">
              <a:buNone/>
            </a:pPr>
            <a:r>
              <a:rPr lang="en-US" altLang="zh-CN" sz="2800" b="1" dirty="0">
                <a:ea typeface="宋体" panose="02010600030101010101" pitchFamily="2" charset="-122"/>
              </a:rPr>
              <a:t>4.1.2   </a:t>
            </a:r>
            <a:r>
              <a:rPr lang="zh-CN" altLang="en-US" sz="2800" b="1" dirty="0">
                <a:ea typeface="宋体" panose="02010600030101010101" pitchFamily="2" charset="-122"/>
              </a:rPr>
              <a:t>典型的软件体系结构风格</a:t>
            </a:r>
            <a:endParaRPr lang="zh-CN" altLang="en-US" sz="2800" b="1" dirty="0">
              <a:ea typeface="宋体" panose="02010600030101010101" pitchFamily="2" charset="-122"/>
            </a:endParaRPr>
          </a:p>
          <a:p>
            <a:pPr marL="542925" eaLnBrk="1" hangingPunct="1">
              <a:buNone/>
            </a:pPr>
            <a:r>
              <a:rPr lang="en-US" altLang="zh-CN" sz="2800" b="1" dirty="0">
                <a:ea typeface="宋体" panose="02010600030101010101" pitchFamily="2" charset="-122"/>
              </a:rPr>
              <a:t>4.1.3   </a:t>
            </a:r>
            <a:r>
              <a:rPr lang="zh-CN" altLang="en-US" sz="2800" b="1" dirty="0">
                <a:ea typeface="宋体" panose="02010600030101010101" pitchFamily="2" charset="-122"/>
              </a:rPr>
              <a:t>特定领域的软件体系结构</a:t>
            </a:r>
            <a:endParaRPr lang="zh-CN" altLang="en-US" sz="2800" b="1" dirty="0">
              <a:ea typeface="宋体" panose="02010600030101010101" pitchFamily="2" charset="-122"/>
            </a:endParaRPr>
          </a:p>
          <a:p>
            <a:pPr marL="542925" eaLnBrk="1" hangingPunct="1">
              <a:buNone/>
            </a:pPr>
            <a:r>
              <a:rPr lang="en-US" altLang="zh-CN" sz="2800" b="1" dirty="0">
                <a:ea typeface="宋体" panose="02010600030101010101" pitchFamily="2" charset="-122"/>
              </a:rPr>
              <a:t>4.1.4   </a:t>
            </a:r>
            <a:r>
              <a:rPr lang="zh-CN" altLang="en-US" sz="2800" b="1" dirty="0">
                <a:ea typeface="宋体" panose="02010600030101010101" pitchFamily="2" charset="-122"/>
              </a:rPr>
              <a:t>分布式系统结构</a:t>
            </a:r>
            <a:endParaRPr lang="zh-CN" altLang="en-US" sz="2800" b="1" dirty="0">
              <a:ea typeface="宋体" panose="02010600030101010101" pitchFamily="2" charset="-122"/>
            </a:endParaRPr>
          </a:p>
          <a:p>
            <a:pPr marL="542925" eaLnBrk="1" hangingPunct="1">
              <a:buNone/>
            </a:pPr>
            <a:r>
              <a:rPr lang="en-US" altLang="zh-CN" sz="2800" b="1" dirty="0">
                <a:ea typeface="宋体" panose="02010600030101010101" pitchFamily="2" charset="-122"/>
              </a:rPr>
              <a:t>4.1.5   </a:t>
            </a:r>
            <a:r>
              <a:rPr lang="zh-CN" altLang="en-US" sz="2800" b="1" dirty="0">
                <a:ea typeface="宋体" panose="02010600030101010101" pitchFamily="2" charset="-122"/>
              </a:rPr>
              <a:t>体系结构框架</a:t>
            </a:r>
            <a:endParaRPr lang="zh-CN" altLang="en-US" sz="2800" b="1" dirty="0">
              <a:ea typeface="宋体" panose="02010600030101010101" pitchFamily="2" charset="-122"/>
            </a:endParaRPr>
          </a:p>
          <a:p>
            <a:pPr marL="542925" eaLnBrk="1" hangingPunct="1">
              <a:buNone/>
            </a:pPr>
            <a:r>
              <a:rPr lang="en-US" altLang="zh-CN" sz="2800" b="1" dirty="0">
                <a:ea typeface="宋体" panose="02010600030101010101" pitchFamily="2" charset="-122"/>
              </a:rPr>
              <a:t>4.1.6   </a:t>
            </a:r>
            <a:r>
              <a:rPr lang="zh-CN" altLang="en-US" sz="2800" b="1" dirty="0">
                <a:ea typeface="宋体" panose="02010600030101010101" pitchFamily="2" charset="-122"/>
              </a:rPr>
              <a:t>设计模式</a:t>
            </a:r>
            <a:endParaRPr lang="zh-CN" altLang="en-US" sz="2800" b="1" dirty="0">
              <a:ea typeface="宋体" panose="02010600030101010101" pitchFamily="2" charset="-122"/>
            </a:endParaRPr>
          </a:p>
          <a:p>
            <a:pPr eaLnBrk="1" hangingPunct="1"/>
            <a:endParaRPr lang="zh-CN" altLang="en-US" sz="2800" b="1" dirty="0">
              <a:ea typeface="宋体" panose="02010600030101010101" pitchFamily="2" charset="-122"/>
            </a:endParaRPr>
          </a:p>
          <a:p>
            <a:pPr eaLnBrk="1" hangingPunct="1"/>
            <a:endParaRPr lang="en-US" altLang="zh-CN" sz="2800" b="1" dirty="0">
              <a:ea typeface="宋体" panose="02010600030101010101" pitchFamily="2"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4"/>
          <p:cNvSpPr>
            <a:spLocks noChangeArrowheads="1"/>
          </p:cNvSpPr>
          <p:nvPr/>
        </p:nvSpPr>
        <p:spPr bwMode="auto">
          <a:xfrm>
            <a:off x="428596" y="1643050"/>
            <a:ext cx="8229600" cy="576262"/>
          </a:xfrm>
          <a:prstGeom prst="rect">
            <a:avLst/>
          </a:prstGeom>
          <a:noFill/>
          <a:ln w="9525">
            <a:noFill/>
            <a:miter lim="800000"/>
          </a:ln>
        </p:spPr>
        <p:txBody>
          <a:bodyPr/>
          <a:lstStyle/>
          <a:p>
            <a:pPr marL="342900" indent="-342900">
              <a:spcBef>
                <a:spcPct val="20000"/>
              </a:spcBef>
              <a:buFontTx/>
              <a:buChar char="•"/>
            </a:pPr>
            <a:r>
              <a:rPr lang="zh-CN" altLang="en-US" sz="3200" b="1" dirty="0">
                <a:solidFill>
                  <a:srgbClr val="CC0000"/>
                </a:solidFill>
                <a:ea typeface="楷体_GB2312" pitchFamily="49" charset="-122"/>
              </a:rPr>
              <a:t>类属模型</a:t>
            </a:r>
            <a:r>
              <a:rPr lang="zh-CN" altLang="en-US" sz="3200" b="1" dirty="0"/>
              <a:t> </a:t>
            </a:r>
            <a:endParaRPr lang="zh-CN" altLang="en-US" sz="3200" b="1" dirty="0"/>
          </a:p>
        </p:txBody>
      </p:sp>
      <p:sp>
        <p:nvSpPr>
          <p:cNvPr id="29700" name="Rectangle 5"/>
          <p:cNvSpPr>
            <a:spLocks noChangeArrowheads="1"/>
          </p:cNvSpPr>
          <p:nvPr/>
        </p:nvSpPr>
        <p:spPr bwMode="auto">
          <a:xfrm>
            <a:off x="428596" y="2428868"/>
            <a:ext cx="8207375" cy="3348609"/>
          </a:xfrm>
          <a:prstGeom prst="rect">
            <a:avLst/>
          </a:prstGeom>
          <a:noFill/>
          <a:ln w="9525">
            <a:noFill/>
            <a:miter lim="800000"/>
          </a:ln>
        </p:spPr>
        <p:txBody>
          <a:bodyPr anchor="ctr">
            <a:spAutoFit/>
          </a:bodyPr>
          <a:lstStyle/>
          <a:p>
            <a:pPr>
              <a:lnSpc>
                <a:spcPct val="120000"/>
              </a:lnSpc>
              <a:spcAft>
                <a:spcPts val="1200"/>
              </a:spcAft>
              <a:buClr>
                <a:schemeClr val="accent2"/>
              </a:buClr>
              <a:buSzPct val="80000"/>
              <a:buFont typeface="Wingdings" panose="05000000000000000000" pitchFamily="2" charset="2"/>
              <a:buChar char="Ø"/>
            </a:pPr>
            <a:r>
              <a:rPr lang="zh-CN" altLang="en-US" sz="2800" dirty="0">
                <a:ea typeface="楷体_GB2312" pitchFamily="49" charset="-122"/>
              </a:rPr>
              <a:t>类属模型是从许多</a:t>
            </a:r>
            <a:r>
              <a:rPr lang="zh-CN" altLang="en-US" sz="2800" b="1" dirty="0">
                <a:solidFill>
                  <a:srgbClr val="3366FF"/>
                </a:solidFill>
                <a:ea typeface="楷体_GB2312" pitchFamily="49" charset="-122"/>
              </a:rPr>
              <a:t>实际系统中</a:t>
            </a:r>
            <a:r>
              <a:rPr lang="zh-CN" altLang="en-US" sz="2800" b="1" dirty="0">
                <a:solidFill>
                  <a:srgbClr val="00B050"/>
                </a:solidFill>
                <a:ea typeface="楷体_GB2312" pitchFamily="49" charset="-122"/>
              </a:rPr>
              <a:t>抽象出来的一般模型</a:t>
            </a:r>
            <a:r>
              <a:rPr lang="zh-CN" altLang="en-US" sz="2800" dirty="0">
                <a:ea typeface="楷体_GB2312" pitchFamily="49" charset="-122"/>
              </a:rPr>
              <a:t>，它封装了这些系统的主要特征。</a:t>
            </a:r>
            <a:endParaRPr lang="zh-CN" altLang="en-US" sz="2800" dirty="0">
              <a:ea typeface="楷体_GB2312" pitchFamily="49" charset="-122"/>
            </a:endParaRPr>
          </a:p>
          <a:p>
            <a:pPr>
              <a:lnSpc>
                <a:spcPct val="120000"/>
              </a:lnSpc>
              <a:spcAft>
                <a:spcPts val="1200"/>
              </a:spcAft>
              <a:buClr>
                <a:schemeClr val="accent2"/>
              </a:buClr>
              <a:buSzPct val="80000"/>
              <a:buFont typeface="Wingdings" panose="05000000000000000000" pitchFamily="2" charset="2"/>
              <a:buChar char="Ø"/>
            </a:pPr>
            <a:r>
              <a:rPr lang="zh-CN" altLang="en-US" sz="2800" dirty="0">
                <a:ea typeface="楷体_GB2312" pitchFamily="49" charset="-122"/>
              </a:rPr>
              <a:t>例如，许多图书馆开发了自己的</a:t>
            </a:r>
            <a:r>
              <a:rPr lang="zh-CN" altLang="en-US" sz="2800" b="1" dirty="0">
                <a:solidFill>
                  <a:srgbClr val="00B050"/>
                </a:solidFill>
                <a:ea typeface="楷体_GB2312" pitchFamily="49" charset="-122"/>
              </a:rPr>
              <a:t>图书馆馆藏</a:t>
            </a:r>
            <a:r>
              <a:rPr lang="en-US" altLang="zh-CN" sz="2800" b="1" dirty="0">
                <a:solidFill>
                  <a:srgbClr val="00B050"/>
                </a:solidFill>
                <a:ea typeface="楷体_GB2312" pitchFamily="49" charset="-122"/>
              </a:rPr>
              <a:t>/</a:t>
            </a:r>
            <a:r>
              <a:rPr lang="zh-CN" altLang="en-US" sz="2800" b="1" dirty="0">
                <a:solidFill>
                  <a:srgbClr val="00B050"/>
                </a:solidFill>
                <a:ea typeface="楷体_GB2312" pitchFamily="49" charset="-122"/>
              </a:rPr>
              <a:t>流通系统</a:t>
            </a:r>
            <a:r>
              <a:rPr lang="zh-CN" altLang="en-US" sz="2800" dirty="0">
                <a:solidFill>
                  <a:srgbClr val="00B050"/>
                </a:solidFill>
                <a:ea typeface="楷体_GB2312" pitchFamily="49" charset="-122"/>
              </a:rPr>
              <a:t>，</a:t>
            </a:r>
            <a:r>
              <a:rPr lang="zh-CN" altLang="en-US" sz="2800" dirty="0">
                <a:ea typeface="楷体_GB2312" pitchFamily="49" charset="-122"/>
              </a:rPr>
              <a:t>若把它们的共同功能抽取出来并创建一个让所有图书馆都认可的系统体系结构模型，这就是类属模型。</a:t>
            </a:r>
            <a:endParaRPr lang="zh-CN" altLang="en-US" sz="2800" dirty="0">
              <a:ea typeface="楷体_GB2312" pitchFamily="49" charset="-122"/>
            </a:endParaRPr>
          </a:p>
        </p:txBody>
      </p:sp>
      <p:sp>
        <p:nvSpPr>
          <p:cNvPr id="5" name="Rectangle 2"/>
          <p:cNvSpPr txBox="1">
            <a:spLocks noChangeArrowheads="1"/>
          </p:cNvSpPr>
          <p:nvPr/>
        </p:nvSpPr>
        <p:spPr>
          <a:xfrm>
            <a:off x="457200" y="211138"/>
            <a:ext cx="8229600" cy="1143000"/>
          </a:xfrm>
          <a:prstGeom prst="rect">
            <a:avLst/>
          </a:prstGeom>
        </p:spPr>
        <p:txBody>
          <a:bodyPr/>
          <a:lstStyle/>
          <a:p>
            <a:pPr marL="0" marR="0" lvl="0" indent="0" algn="ctr" defTabSz="914400" rtl="0" eaLnBrk="1" fontAlgn="base" latinLnBrk="0" hangingPunct="1">
              <a:lnSpc>
                <a:spcPts val="4000"/>
              </a:lnSpc>
              <a:spcBef>
                <a:spcPct val="0"/>
              </a:spcBef>
              <a:spcAft>
                <a:spcPct val="0"/>
              </a:spcAft>
              <a:buClrTx/>
              <a:buSzTx/>
              <a:buFontTx/>
              <a:buNone/>
              <a:defRPr/>
            </a:pPr>
            <a:r>
              <a:rPr kumimoji="0" lang="en-US" altLang="en-US" sz="4400" b="1" i="0" u="none" strike="noStrike" kern="0" cap="none" spc="0" normalizeH="0" baseline="0" noProof="0" dirty="0">
                <a:ln>
                  <a:noFill/>
                </a:ln>
                <a:solidFill>
                  <a:schemeClr val="tx2"/>
                </a:solidFill>
                <a:effectLst/>
                <a:uLnTx/>
                <a:uFillTx/>
                <a:latin typeface="+mj-lt"/>
                <a:ea typeface="+mj-ea"/>
                <a:cs typeface="+mj-cs"/>
              </a:rPr>
              <a:t>4.1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软件体系结构与设计模式</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4.1. 3  </a:t>
            </a:r>
            <a:r>
              <a:rPr kumimoji="0" lang="zh-CN" altLang="en-US"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特定领域的软件体系结构</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6" name="灯片编号占位符 5"/>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1"/>
          </p:nvPr>
        </p:nvSpPr>
        <p:spPr/>
        <p:txBody>
          <a:bodyPr/>
          <a:lstStyle/>
          <a:p>
            <a:pPr eaLnBrk="1" hangingPunct="1">
              <a:lnSpc>
                <a:spcPct val="110000"/>
              </a:lnSpc>
              <a:spcBef>
                <a:spcPct val="0"/>
              </a:spcBef>
              <a:buClr>
                <a:schemeClr val="accent2"/>
              </a:buClr>
              <a:buSzPct val="80000"/>
              <a:buFont typeface="Wingdings" panose="05000000000000000000" pitchFamily="2" charset="2"/>
              <a:buChar char="Ø"/>
            </a:pPr>
            <a:r>
              <a:rPr lang="zh-CN" altLang="en-US" sz="2800" dirty="0">
                <a:latin typeface="楷体_GB2312" pitchFamily="49" charset="-122"/>
                <a:ea typeface="楷体_GB2312" pitchFamily="49" charset="-122"/>
              </a:rPr>
              <a:t>类属模型的一个最著名的例子是</a:t>
            </a:r>
            <a:r>
              <a:rPr lang="zh-CN" altLang="en-US" sz="2800" b="1" dirty="0">
                <a:solidFill>
                  <a:srgbClr val="3333CC"/>
                </a:solidFill>
                <a:latin typeface="楷体_GB2312" pitchFamily="49" charset="-122"/>
                <a:ea typeface="楷体_GB2312" pitchFamily="49" charset="-122"/>
              </a:rPr>
              <a:t>编译器模型</a:t>
            </a:r>
            <a:r>
              <a:rPr lang="zh-CN" altLang="en-US" sz="2800" dirty="0">
                <a:latin typeface="楷体_GB2312" pitchFamily="49" charset="-122"/>
                <a:ea typeface="楷体_GB2312" pitchFamily="49" charset="-122"/>
              </a:rPr>
              <a:t>，由这个模型已开发出了数以千计的编译器。</a:t>
            </a:r>
            <a:r>
              <a:rPr lang="zh-CN" altLang="en-US" sz="2800" b="0" dirty="0">
                <a:latin typeface="楷体_GB2312" pitchFamily="49" charset="-122"/>
                <a:ea typeface="楷体_GB2312" pitchFamily="49" charset="-122"/>
              </a:rPr>
              <a:t> </a:t>
            </a:r>
            <a:endParaRPr lang="zh-CN" altLang="en-US" sz="2800" b="0" dirty="0">
              <a:latin typeface="楷体_GB2312" pitchFamily="49" charset="-122"/>
              <a:ea typeface="楷体_GB2312" pitchFamily="49" charset="-122"/>
            </a:endParaRPr>
          </a:p>
          <a:p>
            <a:pPr eaLnBrk="1" hangingPunct="1"/>
            <a:endParaRPr lang="en-US" altLang="zh-CN" sz="2800" dirty="0">
              <a:latin typeface="楷体_GB2312" pitchFamily="49" charset="-122"/>
              <a:ea typeface="楷体_GB2312" pitchFamily="49" charset="-122"/>
            </a:endParaRPr>
          </a:p>
        </p:txBody>
      </p:sp>
      <p:pic>
        <p:nvPicPr>
          <p:cNvPr id="30724" name="Picture 4"/>
          <p:cNvPicPr>
            <a:picLocks noChangeAspect="1" noChangeArrowheads="1"/>
          </p:cNvPicPr>
          <p:nvPr/>
        </p:nvPicPr>
        <p:blipFill>
          <a:blip r:embed="rId1"/>
          <a:srcRect/>
          <a:stretch>
            <a:fillRect/>
          </a:stretch>
        </p:blipFill>
        <p:spPr bwMode="auto">
          <a:xfrm>
            <a:off x="1116013" y="2708275"/>
            <a:ext cx="7129462" cy="2871788"/>
          </a:xfrm>
          <a:prstGeom prst="rect">
            <a:avLst/>
          </a:prstGeom>
          <a:noFill/>
          <a:ln w="9525">
            <a:noFill/>
            <a:miter lim="800000"/>
            <a:headEnd/>
            <a:tailEnd/>
          </a:ln>
        </p:spPr>
      </p:pic>
      <p:sp>
        <p:nvSpPr>
          <p:cNvPr id="6" name="Rectangle 2"/>
          <p:cNvSpPr txBox="1">
            <a:spLocks noChangeArrowheads="1"/>
          </p:cNvSpPr>
          <p:nvPr/>
        </p:nvSpPr>
        <p:spPr>
          <a:xfrm>
            <a:off x="457200" y="211138"/>
            <a:ext cx="8229600" cy="1143000"/>
          </a:xfrm>
          <a:prstGeom prst="rect">
            <a:avLst/>
          </a:prstGeom>
        </p:spPr>
        <p:txBody>
          <a:bodyPr/>
          <a:lstStyle/>
          <a:p>
            <a:pPr marL="0" marR="0" lvl="0" indent="0" algn="ctr" defTabSz="914400" rtl="0" eaLnBrk="1" fontAlgn="base" latinLnBrk="0" hangingPunct="1">
              <a:lnSpc>
                <a:spcPts val="4000"/>
              </a:lnSpc>
              <a:spcBef>
                <a:spcPct val="0"/>
              </a:spcBef>
              <a:spcAft>
                <a:spcPct val="0"/>
              </a:spcAft>
              <a:buClrTx/>
              <a:buSzTx/>
              <a:buFontTx/>
              <a:buNone/>
              <a:defRPr/>
            </a:pPr>
            <a:r>
              <a:rPr kumimoji="0" lang="en-US" altLang="en-US" sz="4400" b="1" i="0" u="none" strike="noStrike" kern="0" cap="none" spc="0" normalizeH="0" baseline="0" noProof="0" dirty="0">
                <a:ln>
                  <a:noFill/>
                </a:ln>
                <a:solidFill>
                  <a:schemeClr val="tx2"/>
                </a:solidFill>
                <a:effectLst/>
                <a:uLnTx/>
                <a:uFillTx/>
                <a:latin typeface="+mj-lt"/>
                <a:ea typeface="+mj-ea"/>
                <a:cs typeface="+mj-cs"/>
              </a:rPr>
              <a:t>4.1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软件体系结构与设计模式</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4.1. 3  </a:t>
            </a:r>
            <a:r>
              <a:rPr kumimoji="0" lang="zh-CN" altLang="en-US"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特定领域的软件体系结构</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idx="1"/>
          </p:nvPr>
        </p:nvSpPr>
        <p:spPr>
          <a:xfrm>
            <a:off x="468313" y="2000240"/>
            <a:ext cx="8032777" cy="4357718"/>
          </a:xfrm>
        </p:spPr>
        <p:txBody>
          <a:bodyPr/>
          <a:lstStyle/>
          <a:p>
            <a:pPr algn="just" eaLnBrk="1" hangingPunct="1">
              <a:lnSpc>
                <a:spcPts val="4400"/>
              </a:lnSpc>
              <a:spcAft>
                <a:spcPts val="1200"/>
              </a:spcAft>
              <a:buClr>
                <a:schemeClr val="accent2"/>
              </a:buClr>
              <a:buSzPct val="75000"/>
              <a:buFont typeface="Wingdings" panose="05000000000000000000" pitchFamily="2" charset="2"/>
              <a:buChar char="Ø"/>
            </a:pPr>
            <a:r>
              <a:rPr lang="zh-CN" altLang="en-US" sz="2800" dirty="0">
                <a:latin typeface="宋体" panose="02010600030101010101" pitchFamily="2" charset="-122"/>
                <a:ea typeface="宋体" panose="02010600030101010101" pitchFamily="2" charset="-122"/>
              </a:rPr>
              <a:t>参考模型源于</a:t>
            </a:r>
            <a:r>
              <a:rPr lang="zh-CN" altLang="en-US" sz="2800" b="1" dirty="0">
                <a:solidFill>
                  <a:srgbClr val="3366FF"/>
                </a:solidFill>
                <a:latin typeface="宋体" panose="02010600030101010101" pitchFamily="2" charset="-122"/>
                <a:ea typeface="宋体" panose="02010600030101010101" pitchFamily="2" charset="-122"/>
              </a:rPr>
              <a:t>对应用领域的研究</a:t>
            </a:r>
            <a:r>
              <a:rPr lang="zh-CN" altLang="en-US" sz="2800" dirty="0">
                <a:latin typeface="宋体" panose="02010600030101010101" pitchFamily="2" charset="-122"/>
                <a:ea typeface="宋体" panose="02010600030101010101" pitchFamily="2" charset="-122"/>
              </a:rPr>
              <a:t>，</a:t>
            </a:r>
            <a:r>
              <a:rPr lang="zh-CN" altLang="en-US" sz="2800" dirty="0">
                <a:solidFill>
                  <a:srgbClr val="00B050"/>
                </a:solidFill>
                <a:latin typeface="宋体" panose="02010600030101010101" pitchFamily="2" charset="-122"/>
                <a:ea typeface="宋体" panose="02010600030101010101" pitchFamily="2" charset="-122"/>
              </a:rPr>
              <a:t>它</a:t>
            </a:r>
            <a:r>
              <a:rPr lang="zh-CN" altLang="en-US" sz="2800" b="1" dirty="0">
                <a:solidFill>
                  <a:srgbClr val="00B050"/>
                </a:solidFill>
                <a:latin typeface="宋体" panose="02010600030101010101" pitchFamily="2" charset="-122"/>
                <a:ea typeface="宋体" panose="02010600030101010101" pitchFamily="2" charset="-122"/>
              </a:rPr>
              <a:t>描述了一个理想化的包含了系统应具有的所有特征的软件体系结构。</a:t>
            </a:r>
            <a:endParaRPr lang="zh-CN" altLang="en-US" sz="2800" b="1" dirty="0">
              <a:solidFill>
                <a:srgbClr val="00B050"/>
              </a:solidFill>
              <a:latin typeface="宋体" panose="02010600030101010101" pitchFamily="2" charset="-122"/>
              <a:ea typeface="宋体" panose="02010600030101010101" pitchFamily="2" charset="-122"/>
            </a:endParaRPr>
          </a:p>
          <a:p>
            <a:pPr algn="just" eaLnBrk="1" hangingPunct="1">
              <a:lnSpc>
                <a:spcPts val="4400"/>
              </a:lnSpc>
              <a:spcAft>
                <a:spcPts val="1200"/>
              </a:spcAft>
              <a:buClr>
                <a:schemeClr val="accent2"/>
              </a:buClr>
              <a:buSzPct val="75000"/>
              <a:buFont typeface="Wingdings" panose="05000000000000000000" pitchFamily="2" charset="2"/>
              <a:buChar char="Ø"/>
            </a:pPr>
            <a:r>
              <a:rPr lang="zh-CN" altLang="en-US" sz="2800" b="1" dirty="0">
                <a:solidFill>
                  <a:srgbClr val="00B050"/>
                </a:solidFill>
                <a:latin typeface="宋体" panose="02010600030101010101" pitchFamily="2" charset="-122"/>
                <a:ea typeface="宋体" panose="02010600030101010101" pitchFamily="2" charset="-122"/>
              </a:rPr>
              <a:t>它是更抽象且是描述一大类系统的模型，并且也是对设计者有关某类系统的一般结构的指导。</a:t>
            </a:r>
            <a:endParaRPr lang="zh-CN" altLang="en-US" sz="2800" b="1" dirty="0">
              <a:solidFill>
                <a:srgbClr val="00B050"/>
              </a:solidFill>
              <a:latin typeface="宋体" panose="02010600030101010101" pitchFamily="2" charset="-122"/>
              <a:ea typeface="宋体" panose="02010600030101010101" pitchFamily="2" charset="-122"/>
            </a:endParaRPr>
          </a:p>
          <a:p>
            <a:pPr algn="just" eaLnBrk="1" hangingPunct="1">
              <a:lnSpc>
                <a:spcPts val="4400"/>
              </a:lnSpc>
              <a:spcAft>
                <a:spcPts val="1200"/>
              </a:spcAft>
              <a:buFontTx/>
              <a:buNone/>
            </a:pPr>
            <a:r>
              <a:rPr lang="zh-CN" altLang="en-US" sz="2800" dirty="0">
                <a:latin typeface="宋体" panose="02010600030101010101" pitchFamily="2" charset="-122"/>
                <a:ea typeface="宋体" panose="02010600030101010101" pitchFamily="2" charset="-122"/>
              </a:rPr>
              <a:t>    </a:t>
            </a:r>
            <a:endParaRPr lang="zh-CN" altLang="en-US" sz="2800" dirty="0">
              <a:latin typeface="宋体" panose="02010600030101010101" pitchFamily="2" charset="-122"/>
              <a:ea typeface="宋体" panose="02010600030101010101" pitchFamily="2" charset="-122"/>
            </a:endParaRPr>
          </a:p>
        </p:txBody>
      </p:sp>
      <p:sp>
        <p:nvSpPr>
          <p:cNvPr id="31748" name="Rectangle 7"/>
          <p:cNvSpPr>
            <a:spLocks noChangeArrowheads="1"/>
          </p:cNvSpPr>
          <p:nvPr/>
        </p:nvSpPr>
        <p:spPr bwMode="auto">
          <a:xfrm>
            <a:off x="500034" y="1500174"/>
            <a:ext cx="8229600" cy="576263"/>
          </a:xfrm>
          <a:prstGeom prst="rect">
            <a:avLst/>
          </a:prstGeom>
          <a:noFill/>
          <a:ln w="9525">
            <a:noFill/>
            <a:miter lim="800000"/>
          </a:ln>
        </p:spPr>
        <p:txBody>
          <a:bodyPr/>
          <a:lstStyle/>
          <a:p>
            <a:pPr marL="342900" indent="-342900">
              <a:spcBef>
                <a:spcPct val="20000"/>
              </a:spcBef>
              <a:buFont typeface="Wingdings" panose="05000000000000000000" pitchFamily="2" charset="2"/>
              <a:buChar char="l"/>
            </a:pPr>
            <a:r>
              <a:rPr lang="zh-CN" altLang="en-US" sz="2800" b="1" dirty="0">
                <a:solidFill>
                  <a:srgbClr val="CC0000"/>
                </a:solidFill>
                <a:ea typeface="楷体_GB2312" pitchFamily="49" charset="-122"/>
              </a:rPr>
              <a:t> 参考模型</a:t>
            </a:r>
            <a:r>
              <a:rPr lang="zh-CN" altLang="en-US" sz="2800" b="1" dirty="0"/>
              <a:t> </a:t>
            </a:r>
            <a:endParaRPr lang="zh-CN" altLang="en-US" sz="2800" b="1" dirty="0"/>
          </a:p>
        </p:txBody>
      </p:sp>
      <p:sp>
        <p:nvSpPr>
          <p:cNvPr id="5" name="Rectangle 2"/>
          <p:cNvSpPr txBox="1">
            <a:spLocks noChangeArrowheads="1"/>
          </p:cNvSpPr>
          <p:nvPr/>
        </p:nvSpPr>
        <p:spPr>
          <a:xfrm>
            <a:off x="457200" y="211138"/>
            <a:ext cx="8229600" cy="1143000"/>
          </a:xfrm>
          <a:prstGeom prst="rect">
            <a:avLst/>
          </a:prstGeom>
        </p:spPr>
        <p:txBody>
          <a:bodyPr/>
          <a:lstStyle/>
          <a:p>
            <a:pPr marL="0" marR="0" lvl="0" indent="0" algn="ctr" defTabSz="914400" rtl="0" eaLnBrk="1" fontAlgn="base" latinLnBrk="0" hangingPunct="1">
              <a:lnSpc>
                <a:spcPts val="4000"/>
              </a:lnSpc>
              <a:spcBef>
                <a:spcPct val="0"/>
              </a:spcBef>
              <a:spcAft>
                <a:spcPct val="0"/>
              </a:spcAft>
              <a:buClrTx/>
              <a:buSzTx/>
              <a:buFontTx/>
              <a:buNone/>
              <a:defRPr/>
            </a:pPr>
            <a:r>
              <a:rPr kumimoji="0" lang="en-US" altLang="en-US" sz="4400" b="1" i="0" u="none" strike="noStrike" kern="0" cap="none" spc="0" normalizeH="0" baseline="0" noProof="0" dirty="0">
                <a:ln>
                  <a:noFill/>
                </a:ln>
                <a:solidFill>
                  <a:schemeClr val="tx2"/>
                </a:solidFill>
                <a:effectLst/>
                <a:uLnTx/>
                <a:uFillTx/>
                <a:latin typeface="+mj-lt"/>
                <a:ea typeface="+mj-ea"/>
                <a:cs typeface="+mj-cs"/>
              </a:rPr>
              <a:t>4.1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软件体系结构与设计模式</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4.1. 3  </a:t>
            </a:r>
            <a:r>
              <a:rPr kumimoji="0" lang="zh-CN" altLang="en-US"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特定领域的软件体系结构</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6" name="灯片编号占位符 5"/>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body" idx="1"/>
          </p:nvPr>
        </p:nvSpPr>
        <p:spPr>
          <a:xfrm>
            <a:off x="285720" y="1428736"/>
            <a:ext cx="3214710" cy="5000660"/>
          </a:xfrm>
        </p:spPr>
        <p:txBody>
          <a:bodyPr/>
          <a:lstStyle/>
          <a:p>
            <a:r>
              <a:rPr lang="zh-CN" altLang="en-US" sz="2400" dirty="0">
                <a:latin typeface="宋体" panose="02010600030101010101" pitchFamily="2" charset="-122"/>
                <a:ea typeface="宋体" panose="02010600030101010101" pitchFamily="2" charset="-122"/>
              </a:rPr>
              <a:t>参考模型的</a:t>
            </a:r>
            <a:r>
              <a:rPr lang="zh-CN" altLang="en-US" sz="2400" b="1" dirty="0">
                <a:solidFill>
                  <a:srgbClr val="3366FF"/>
                </a:solidFill>
                <a:latin typeface="宋体" panose="02010600030101010101" pitchFamily="2" charset="-122"/>
                <a:ea typeface="宋体" panose="02010600030101010101" pitchFamily="2" charset="-122"/>
              </a:rPr>
              <a:t>典型例子</a:t>
            </a:r>
            <a:r>
              <a:rPr lang="zh-CN" altLang="en-US" sz="2400" dirty="0">
                <a:latin typeface="宋体" panose="02010600030101010101" pitchFamily="2" charset="-122"/>
                <a:ea typeface="宋体" panose="02010600030101010101" pitchFamily="2" charset="-122"/>
              </a:rPr>
              <a:t>是</a:t>
            </a:r>
            <a:r>
              <a:rPr lang="zh-CN" altLang="en-US" sz="2400" b="1" dirty="0">
                <a:solidFill>
                  <a:srgbClr val="00B050"/>
                </a:solidFill>
                <a:latin typeface="宋体" panose="02010600030101010101" pitchFamily="2" charset="-122"/>
                <a:ea typeface="宋体" panose="02010600030101010101" pitchFamily="2" charset="-122"/>
              </a:rPr>
              <a:t>开放式通信系统互联参考模型</a:t>
            </a:r>
            <a:r>
              <a:rPr lang="en-US" altLang="zh-CN" sz="2000" dirty="0">
                <a:latin typeface="宋体" panose="02010600030101010101" pitchFamily="2" charset="-122"/>
                <a:ea typeface="宋体" panose="02010600030101010101" pitchFamily="2" charset="-122"/>
              </a:rPr>
              <a:t>(</a:t>
            </a:r>
            <a:r>
              <a:rPr lang="en-US" sz="2000" dirty="0">
                <a:latin typeface="宋体" panose="02010600030101010101" pitchFamily="2" charset="-122"/>
                <a:ea typeface="宋体" panose="02010600030101010101" pitchFamily="2" charset="-122"/>
              </a:rPr>
              <a:t>Open System </a:t>
            </a:r>
            <a:r>
              <a:rPr lang="en-US" sz="2000" dirty="0" err="1">
                <a:latin typeface="宋体" panose="02010600030101010101" pitchFamily="2" charset="-122"/>
                <a:ea typeface="宋体" panose="02010600030101010101" pitchFamily="2" charset="-122"/>
              </a:rPr>
              <a:t>Interconnection,OSI</a:t>
            </a:r>
            <a:r>
              <a:rPr lang="en-US" sz="2000" dirty="0">
                <a:latin typeface="宋体" panose="02010600030101010101" pitchFamily="2" charset="-122"/>
                <a:ea typeface="宋体" panose="02010600030101010101" pitchFamily="2" charset="-122"/>
              </a:rPr>
              <a:t>/</a:t>
            </a:r>
            <a:r>
              <a:rPr lang="en-US" sz="2000" dirty="0" err="1">
                <a:latin typeface="宋体" panose="02010600030101010101" pitchFamily="2" charset="-122"/>
                <a:ea typeface="宋体" panose="02010600030101010101" pitchFamily="2" charset="-122"/>
              </a:rPr>
              <a:t>RM,Open</a:t>
            </a:r>
            <a:r>
              <a:rPr lang="en-US" sz="2000" dirty="0">
                <a:latin typeface="宋体" panose="02010600030101010101" pitchFamily="2" charset="-122"/>
                <a:ea typeface="宋体" panose="02010600030101010101" pitchFamily="2" charset="-122"/>
              </a:rPr>
              <a:t> Systems Interconnection Reference Model)，</a:t>
            </a:r>
            <a:r>
              <a:rPr lang="zh-CN" altLang="en-US" sz="2400" dirty="0">
                <a:latin typeface="宋体" panose="02010600030101010101" pitchFamily="2" charset="-122"/>
                <a:ea typeface="宋体" panose="02010600030101010101" pitchFamily="2" charset="-122"/>
              </a:rPr>
              <a:t>是</a:t>
            </a:r>
            <a:r>
              <a:rPr lang="zh-CN" altLang="en-US" sz="2400" b="1" dirty="0">
                <a:solidFill>
                  <a:srgbClr val="00B050"/>
                </a:solidFill>
                <a:latin typeface="宋体" panose="02010600030101010101" pitchFamily="2" charset="-122"/>
                <a:ea typeface="宋体" panose="02010600030101010101" pitchFamily="2" charset="-122"/>
              </a:rPr>
              <a:t>国际标准化组织</a:t>
            </a:r>
            <a:r>
              <a:rPr lang="en-US" altLang="zh-CN" sz="2400" b="1" dirty="0">
                <a:solidFill>
                  <a:srgbClr val="00B050"/>
                </a:solidFill>
                <a:latin typeface="宋体" panose="02010600030101010101" pitchFamily="2" charset="-122"/>
                <a:ea typeface="宋体" panose="02010600030101010101" pitchFamily="2" charset="-122"/>
              </a:rPr>
              <a:t>(</a:t>
            </a:r>
            <a:r>
              <a:rPr lang="en-US" sz="2400" b="1" dirty="0">
                <a:solidFill>
                  <a:srgbClr val="00B050"/>
                </a:solidFill>
                <a:latin typeface="宋体" panose="02010600030101010101" pitchFamily="2" charset="-122"/>
                <a:ea typeface="宋体" panose="02010600030101010101" pitchFamily="2" charset="-122"/>
              </a:rPr>
              <a:t>ISO)</a:t>
            </a:r>
            <a:r>
              <a:rPr lang="zh-CN" altLang="en-US" sz="2400" dirty="0">
                <a:latin typeface="宋体" panose="02010600030101010101" pitchFamily="2" charset="-122"/>
                <a:ea typeface="宋体" panose="02010600030101010101" pitchFamily="2" charset="-122"/>
              </a:rPr>
              <a:t>提出的一个试图使各种计算机在世界范围内互连为网络的标准框架，简称</a:t>
            </a:r>
            <a:r>
              <a:rPr lang="en-US" sz="2400" b="1" dirty="0">
                <a:solidFill>
                  <a:srgbClr val="00B050"/>
                </a:solidFill>
                <a:latin typeface="宋体" panose="02010600030101010101" pitchFamily="2" charset="-122"/>
                <a:ea typeface="宋体" panose="02010600030101010101" pitchFamily="2" charset="-122"/>
              </a:rPr>
              <a:t>OSI</a:t>
            </a:r>
            <a:endParaRPr lang="en-US" altLang="zh-CN" sz="2400" b="1" dirty="0">
              <a:solidFill>
                <a:srgbClr val="00B050"/>
              </a:solidFill>
              <a:latin typeface="宋体" panose="02010600030101010101" pitchFamily="2" charset="-122"/>
              <a:ea typeface="宋体" panose="02010600030101010101" pitchFamily="2" charset="-122"/>
            </a:endParaRPr>
          </a:p>
          <a:p>
            <a:pPr eaLnBrk="1" hangingPunct="1">
              <a:buNone/>
            </a:pPr>
            <a:endParaRPr lang="zh-CN" altLang="en-US" sz="2400" b="1" dirty="0">
              <a:latin typeface="宋体" panose="02010600030101010101" pitchFamily="2" charset="-122"/>
              <a:ea typeface="宋体" panose="02010600030101010101" pitchFamily="2" charset="-122"/>
            </a:endParaRPr>
          </a:p>
        </p:txBody>
      </p:sp>
      <p:pic>
        <p:nvPicPr>
          <p:cNvPr id="32772" name="Picture 4"/>
          <p:cNvPicPr>
            <a:picLocks noChangeAspect="1" noChangeArrowheads="1"/>
          </p:cNvPicPr>
          <p:nvPr/>
        </p:nvPicPr>
        <p:blipFill>
          <a:blip r:embed="rId1"/>
          <a:srcRect/>
          <a:stretch>
            <a:fillRect/>
          </a:stretch>
        </p:blipFill>
        <p:spPr bwMode="auto">
          <a:xfrm>
            <a:off x="3671888" y="1928802"/>
            <a:ext cx="5472112" cy="4311650"/>
          </a:xfrm>
          <a:prstGeom prst="rect">
            <a:avLst/>
          </a:prstGeom>
          <a:noFill/>
          <a:ln w="9525">
            <a:noFill/>
            <a:miter lim="800000"/>
            <a:headEnd/>
            <a:tailEnd/>
          </a:ln>
        </p:spPr>
      </p:pic>
      <p:sp>
        <p:nvSpPr>
          <p:cNvPr id="6" name="Rectangle 2"/>
          <p:cNvSpPr txBox="1">
            <a:spLocks noChangeArrowheads="1"/>
          </p:cNvSpPr>
          <p:nvPr/>
        </p:nvSpPr>
        <p:spPr>
          <a:xfrm>
            <a:off x="457200" y="211138"/>
            <a:ext cx="8229600" cy="1143000"/>
          </a:xfrm>
          <a:prstGeom prst="rect">
            <a:avLst/>
          </a:prstGeom>
        </p:spPr>
        <p:txBody>
          <a:bodyPr/>
          <a:lstStyle/>
          <a:p>
            <a:pPr marL="0" marR="0" lvl="0" indent="0" algn="ctr" defTabSz="914400" rtl="0" eaLnBrk="1" fontAlgn="base" latinLnBrk="0" hangingPunct="1">
              <a:lnSpc>
                <a:spcPts val="4000"/>
              </a:lnSpc>
              <a:spcBef>
                <a:spcPct val="0"/>
              </a:spcBef>
              <a:spcAft>
                <a:spcPct val="0"/>
              </a:spcAft>
              <a:buClrTx/>
              <a:buSzTx/>
              <a:buFontTx/>
              <a:buNone/>
              <a:defRPr/>
            </a:pPr>
            <a:r>
              <a:rPr kumimoji="0" lang="en-US" altLang="en-US" sz="4400" b="1" i="0" u="none" strike="noStrike" kern="0" cap="none" spc="0" normalizeH="0" baseline="0" noProof="0" dirty="0">
                <a:ln>
                  <a:noFill/>
                </a:ln>
                <a:solidFill>
                  <a:schemeClr val="tx2"/>
                </a:solidFill>
                <a:effectLst/>
                <a:uLnTx/>
                <a:uFillTx/>
                <a:latin typeface="+mj-lt"/>
                <a:ea typeface="+mj-ea"/>
                <a:cs typeface="+mj-cs"/>
              </a:rPr>
              <a:t>4.1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软件体系结构与设计模式</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4.1. 3  </a:t>
            </a:r>
            <a:r>
              <a:rPr kumimoji="0" lang="zh-CN" altLang="en-US"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特定领域的软件体系结构</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4"/>
          <p:cNvSpPr>
            <a:spLocks noGrp="1" noChangeArrowheads="1"/>
          </p:cNvSpPr>
          <p:nvPr>
            <p:ph type="body" idx="1"/>
          </p:nvPr>
        </p:nvSpPr>
        <p:spPr>
          <a:xfrm>
            <a:off x="357158" y="1785926"/>
            <a:ext cx="8496300" cy="4608512"/>
          </a:xfrm>
          <a:noFill/>
        </p:spPr>
        <p:txBody>
          <a:bodyPr/>
          <a:lstStyle/>
          <a:p>
            <a:pPr eaLnBrk="1" hangingPunct="1">
              <a:lnSpc>
                <a:spcPct val="120000"/>
              </a:lnSpc>
              <a:buClr>
                <a:schemeClr val="accent2"/>
              </a:buClr>
              <a:buSzPct val="85000"/>
              <a:buFont typeface="Wingdings" panose="05000000000000000000" pitchFamily="2" charset="2"/>
              <a:buNone/>
            </a:pPr>
            <a:r>
              <a:rPr lang="en-US" altLang="zh-CN" sz="2800" dirty="0">
                <a:ea typeface="楷体_GB2312" pitchFamily="49" charset="-122"/>
              </a:rPr>
              <a:t>   </a:t>
            </a:r>
            <a:r>
              <a:rPr lang="zh-CN" altLang="en-US" sz="2800" dirty="0">
                <a:ea typeface="楷体_GB2312" pitchFamily="49" charset="-122"/>
              </a:rPr>
              <a:t>以上两种不同类型的模型之间并不存在严格的区别，</a:t>
            </a:r>
            <a:r>
              <a:rPr lang="zh-CN" altLang="en-US" sz="2800" b="1" dirty="0">
                <a:solidFill>
                  <a:srgbClr val="3366FF"/>
                </a:solidFill>
                <a:ea typeface="楷体_GB2312" pitchFamily="49" charset="-122"/>
              </a:rPr>
              <a:t>也可以将类属模型视为参考模型</a:t>
            </a:r>
            <a:r>
              <a:rPr lang="zh-CN" altLang="en-US" sz="2800" dirty="0">
                <a:ea typeface="楷体_GB2312" pitchFamily="49" charset="-122"/>
              </a:rPr>
              <a:t>。</a:t>
            </a:r>
            <a:endParaRPr lang="zh-CN" altLang="en-US" sz="2800" dirty="0">
              <a:ea typeface="楷体_GB2312" pitchFamily="49" charset="-122"/>
            </a:endParaRPr>
          </a:p>
          <a:p>
            <a:pPr eaLnBrk="1" hangingPunct="1">
              <a:lnSpc>
                <a:spcPct val="120000"/>
              </a:lnSpc>
              <a:buClr>
                <a:schemeClr val="accent2"/>
              </a:buClr>
              <a:buSzPct val="85000"/>
              <a:buFont typeface="Wingdings" panose="05000000000000000000" pitchFamily="2" charset="2"/>
              <a:buChar char="Ø"/>
            </a:pPr>
            <a:r>
              <a:rPr lang="zh-CN" altLang="en-US" sz="2800" b="1" dirty="0">
                <a:solidFill>
                  <a:srgbClr val="C00000"/>
                </a:solidFill>
                <a:ea typeface="楷体_GB2312" pitchFamily="49" charset="-122"/>
              </a:rPr>
              <a:t>区别之一：</a:t>
            </a:r>
            <a:r>
              <a:rPr lang="zh-CN" altLang="en-US" sz="2800" dirty="0">
                <a:ea typeface="楷体_GB2312" pitchFamily="49" charset="-122"/>
              </a:rPr>
              <a:t>是</a:t>
            </a:r>
            <a:r>
              <a:rPr lang="zh-CN" altLang="en-US" sz="2800" b="1" dirty="0">
                <a:solidFill>
                  <a:srgbClr val="00B050"/>
                </a:solidFill>
                <a:ea typeface="楷体_GB2312" pitchFamily="49" charset="-122"/>
              </a:rPr>
              <a:t>类属模型可以直接在设计中复用</a:t>
            </a:r>
            <a:r>
              <a:rPr lang="zh-CN" altLang="en-US" sz="2800" dirty="0">
                <a:ea typeface="楷体_GB2312" pitchFamily="49" charset="-122"/>
              </a:rPr>
              <a:t>，而参考模型一般是</a:t>
            </a:r>
            <a:r>
              <a:rPr lang="zh-CN" altLang="en-US" sz="2800" b="1" dirty="0">
                <a:solidFill>
                  <a:srgbClr val="00B050"/>
                </a:solidFill>
                <a:ea typeface="楷体_GB2312" pitchFamily="49" charset="-122"/>
              </a:rPr>
              <a:t>用于领域概念间的交流</a:t>
            </a:r>
            <a:r>
              <a:rPr lang="zh-CN" altLang="en-US" sz="2800" dirty="0">
                <a:ea typeface="楷体_GB2312" pitchFamily="49" charset="-122"/>
              </a:rPr>
              <a:t>和对可能的体系结构做出比较。</a:t>
            </a:r>
            <a:endParaRPr lang="zh-CN" altLang="en-US" sz="2800" dirty="0">
              <a:ea typeface="楷体_GB2312" pitchFamily="49" charset="-122"/>
            </a:endParaRPr>
          </a:p>
          <a:p>
            <a:pPr eaLnBrk="1" hangingPunct="1">
              <a:lnSpc>
                <a:spcPct val="120000"/>
              </a:lnSpc>
              <a:buClr>
                <a:schemeClr val="accent2"/>
              </a:buClr>
              <a:buSzPct val="85000"/>
              <a:buFont typeface="Wingdings" panose="05000000000000000000" pitchFamily="2" charset="2"/>
              <a:buChar char="Ø"/>
            </a:pPr>
            <a:r>
              <a:rPr lang="zh-CN" altLang="en-US" sz="2800" b="1" dirty="0">
                <a:solidFill>
                  <a:srgbClr val="C00000"/>
                </a:solidFill>
                <a:ea typeface="楷体_GB2312" pitchFamily="49" charset="-122"/>
              </a:rPr>
              <a:t>区别之二：</a:t>
            </a:r>
            <a:r>
              <a:rPr lang="zh-CN" altLang="en-US" sz="2800" dirty="0">
                <a:ea typeface="楷体_GB2312" pitchFamily="49" charset="-122"/>
              </a:rPr>
              <a:t>类属模型通常是经过</a:t>
            </a:r>
            <a:r>
              <a:rPr lang="zh-CN" altLang="en-US" sz="2800" b="1" dirty="0">
                <a:solidFill>
                  <a:srgbClr val="00B050"/>
                </a:solidFill>
                <a:ea typeface="楷体_GB2312" pitchFamily="49" charset="-122"/>
              </a:rPr>
              <a:t>“自下而上”</a:t>
            </a:r>
            <a:r>
              <a:rPr lang="zh-CN" altLang="en-US" sz="2800" dirty="0">
                <a:ea typeface="楷体_GB2312" pitchFamily="49" charset="-122"/>
              </a:rPr>
              <a:t>地对已有系统的抽象，而参考模型是</a:t>
            </a:r>
            <a:r>
              <a:rPr lang="zh-CN" altLang="en-US" sz="2800" b="1" dirty="0">
                <a:solidFill>
                  <a:srgbClr val="00B050"/>
                </a:solidFill>
                <a:ea typeface="楷体_GB2312" pitchFamily="49" charset="-122"/>
              </a:rPr>
              <a:t>“由上到下”</a:t>
            </a:r>
            <a:r>
              <a:rPr lang="zh-CN" altLang="en-US" sz="2800" dirty="0">
                <a:ea typeface="楷体_GB2312" pitchFamily="49" charset="-122"/>
              </a:rPr>
              <a:t>地产生的。</a:t>
            </a:r>
            <a:endParaRPr lang="zh-CN" altLang="en-US" sz="2800" dirty="0">
              <a:ea typeface="楷体_GB2312" pitchFamily="49" charset="-122"/>
            </a:endParaRPr>
          </a:p>
        </p:txBody>
      </p:sp>
      <p:sp>
        <p:nvSpPr>
          <p:cNvPr id="5" name="Rectangle 2"/>
          <p:cNvSpPr txBox="1">
            <a:spLocks noChangeArrowheads="1"/>
          </p:cNvSpPr>
          <p:nvPr/>
        </p:nvSpPr>
        <p:spPr>
          <a:xfrm>
            <a:off x="457200" y="211138"/>
            <a:ext cx="8229600" cy="1143000"/>
          </a:xfrm>
          <a:prstGeom prst="rect">
            <a:avLst/>
          </a:prstGeom>
        </p:spPr>
        <p:txBody>
          <a:bodyPr/>
          <a:lstStyle/>
          <a:p>
            <a:pPr marL="0" marR="0" lvl="0" indent="0" algn="ctr" defTabSz="914400" rtl="0" eaLnBrk="1" fontAlgn="base" latinLnBrk="0" hangingPunct="1">
              <a:lnSpc>
                <a:spcPts val="4000"/>
              </a:lnSpc>
              <a:spcBef>
                <a:spcPct val="0"/>
              </a:spcBef>
              <a:spcAft>
                <a:spcPct val="0"/>
              </a:spcAft>
              <a:buClrTx/>
              <a:buSzTx/>
              <a:buFontTx/>
              <a:buNone/>
              <a:defRPr/>
            </a:pPr>
            <a:r>
              <a:rPr kumimoji="0" lang="en-US" altLang="en-US" sz="4400" b="1" i="0" u="none" strike="noStrike" kern="0" cap="none" spc="0" normalizeH="0" baseline="0" noProof="0" dirty="0">
                <a:ln>
                  <a:noFill/>
                </a:ln>
                <a:solidFill>
                  <a:schemeClr val="tx2"/>
                </a:solidFill>
                <a:effectLst/>
                <a:uLnTx/>
                <a:uFillTx/>
                <a:latin typeface="+mj-lt"/>
                <a:ea typeface="+mj-ea"/>
                <a:cs typeface="+mj-cs"/>
              </a:rPr>
              <a:t>4.1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软件体系结构与设计模式</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4.1. 3  </a:t>
            </a:r>
            <a:r>
              <a:rPr kumimoji="0" lang="zh-CN" altLang="en-US"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特定领域的软件体系结构</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4.1 </a:t>
            </a:r>
            <a:r>
              <a:rPr lang="zh-CN" altLang="en-US" dirty="0"/>
              <a:t>软件体系结构与设计模式</a:t>
            </a:r>
            <a:endParaRPr lang="zh-CN" altLang="en-US" dirty="0"/>
          </a:p>
        </p:txBody>
      </p:sp>
      <p:sp>
        <p:nvSpPr>
          <p:cNvPr id="8195" name="Rectangle 3"/>
          <p:cNvSpPr>
            <a:spLocks noGrp="1" noChangeArrowheads="1"/>
          </p:cNvSpPr>
          <p:nvPr>
            <p:ph type="body" idx="1"/>
          </p:nvPr>
        </p:nvSpPr>
        <p:spPr>
          <a:xfrm>
            <a:off x="714348" y="1600200"/>
            <a:ext cx="7972452" cy="4525963"/>
          </a:xfrm>
        </p:spPr>
        <p:txBody>
          <a:bodyPr/>
          <a:lstStyle/>
          <a:p>
            <a:pPr marL="542925" eaLnBrk="1" hangingPunct="1">
              <a:buNone/>
            </a:pPr>
            <a:r>
              <a:rPr lang="en-US" altLang="zh-CN" sz="2800" b="1" dirty="0">
                <a:ea typeface="宋体" panose="02010600030101010101" pitchFamily="2" charset="-122"/>
              </a:rPr>
              <a:t>4.1.1   </a:t>
            </a:r>
            <a:r>
              <a:rPr lang="zh-CN" altLang="en-US" sz="2800" b="1" dirty="0">
                <a:ea typeface="宋体" panose="02010600030101010101" pitchFamily="2" charset="-122"/>
              </a:rPr>
              <a:t>软件体系结构的基本概念</a:t>
            </a:r>
            <a:endParaRPr lang="zh-CN" altLang="en-US" sz="2800" b="1" dirty="0">
              <a:ea typeface="宋体" panose="02010600030101010101" pitchFamily="2" charset="-122"/>
            </a:endParaRPr>
          </a:p>
          <a:p>
            <a:pPr marL="542925" eaLnBrk="1" hangingPunct="1">
              <a:buNone/>
            </a:pPr>
            <a:r>
              <a:rPr lang="en-US" altLang="zh-CN" sz="2800" b="1" dirty="0">
                <a:ea typeface="宋体" panose="02010600030101010101" pitchFamily="2" charset="-122"/>
              </a:rPr>
              <a:t>4.1.2   </a:t>
            </a:r>
            <a:r>
              <a:rPr lang="zh-CN" altLang="en-US" sz="2800" b="1" dirty="0">
                <a:ea typeface="宋体" panose="02010600030101010101" pitchFamily="2" charset="-122"/>
              </a:rPr>
              <a:t>典型的软件体系结构风格</a:t>
            </a:r>
            <a:endParaRPr lang="zh-CN" altLang="en-US" sz="2800" b="1" dirty="0">
              <a:ea typeface="宋体" panose="02010600030101010101" pitchFamily="2" charset="-122"/>
            </a:endParaRPr>
          </a:p>
          <a:p>
            <a:pPr marL="542925" eaLnBrk="1" hangingPunct="1">
              <a:buNone/>
            </a:pPr>
            <a:r>
              <a:rPr lang="en-US" altLang="zh-CN" sz="2800" b="1" dirty="0">
                <a:ea typeface="宋体" panose="02010600030101010101" pitchFamily="2" charset="-122"/>
              </a:rPr>
              <a:t>4.1.3   </a:t>
            </a:r>
            <a:r>
              <a:rPr lang="zh-CN" altLang="en-US" sz="2800" b="1" dirty="0">
                <a:ea typeface="宋体" panose="02010600030101010101" pitchFamily="2" charset="-122"/>
              </a:rPr>
              <a:t>特定领域的软件体系结构</a:t>
            </a:r>
            <a:endParaRPr lang="zh-CN" altLang="en-US" sz="2800" b="1" dirty="0">
              <a:ea typeface="宋体" panose="02010600030101010101" pitchFamily="2" charset="-122"/>
            </a:endParaRPr>
          </a:p>
          <a:p>
            <a:pPr marL="542925" eaLnBrk="1" hangingPunct="1">
              <a:buNone/>
            </a:pPr>
            <a:r>
              <a:rPr lang="en-US" altLang="zh-CN" sz="2800" b="1" dirty="0">
                <a:solidFill>
                  <a:srgbClr val="00FF00"/>
                </a:solidFill>
                <a:ea typeface="宋体" panose="02010600030101010101" pitchFamily="2" charset="-122"/>
              </a:rPr>
              <a:t>4.1.4   </a:t>
            </a:r>
            <a:r>
              <a:rPr lang="zh-CN" altLang="en-US" sz="2800" b="1" dirty="0">
                <a:solidFill>
                  <a:srgbClr val="00FF00"/>
                </a:solidFill>
                <a:ea typeface="宋体" panose="02010600030101010101" pitchFamily="2" charset="-122"/>
              </a:rPr>
              <a:t>分布式系统结构</a:t>
            </a:r>
            <a:endParaRPr lang="zh-CN" altLang="en-US" sz="2800" b="1" dirty="0">
              <a:solidFill>
                <a:srgbClr val="00FF00"/>
              </a:solidFill>
              <a:ea typeface="宋体" panose="02010600030101010101" pitchFamily="2" charset="-122"/>
            </a:endParaRPr>
          </a:p>
          <a:p>
            <a:pPr marL="542925" eaLnBrk="1" hangingPunct="1">
              <a:buNone/>
            </a:pPr>
            <a:r>
              <a:rPr lang="en-US" altLang="zh-CN" sz="2800" b="1" dirty="0">
                <a:ea typeface="宋体" panose="02010600030101010101" pitchFamily="2" charset="-122"/>
              </a:rPr>
              <a:t>4.1.5   </a:t>
            </a:r>
            <a:r>
              <a:rPr lang="zh-CN" altLang="en-US" sz="2800" b="1" dirty="0">
                <a:ea typeface="宋体" panose="02010600030101010101" pitchFamily="2" charset="-122"/>
              </a:rPr>
              <a:t>体系结构框架</a:t>
            </a:r>
            <a:endParaRPr lang="zh-CN" altLang="en-US" sz="2800" b="1" dirty="0">
              <a:ea typeface="宋体" panose="02010600030101010101" pitchFamily="2" charset="-122"/>
            </a:endParaRPr>
          </a:p>
          <a:p>
            <a:pPr marL="542925" eaLnBrk="1" hangingPunct="1">
              <a:buNone/>
            </a:pPr>
            <a:r>
              <a:rPr lang="en-US" altLang="zh-CN" sz="2800" b="1" dirty="0">
                <a:ea typeface="宋体" panose="02010600030101010101" pitchFamily="2" charset="-122"/>
              </a:rPr>
              <a:t>4.1.6   </a:t>
            </a:r>
            <a:r>
              <a:rPr lang="zh-CN" altLang="en-US" sz="2800" b="1" dirty="0">
                <a:ea typeface="宋体" panose="02010600030101010101" pitchFamily="2" charset="-122"/>
              </a:rPr>
              <a:t>设计模式</a:t>
            </a:r>
            <a:endParaRPr lang="zh-CN" altLang="en-US" sz="2800" b="1" dirty="0">
              <a:ea typeface="宋体" panose="02010600030101010101" pitchFamily="2" charset="-122"/>
            </a:endParaRPr>
          </a:p>
          <a:p>
            <a:pPr eaLnBrk="1" hangingPunct="1"/>
            <a:endParaRPr lang="zh-CN" altLang="en-US" sz="2800" b="1" dirty="0">
              <a:ea typeface="宋体" panose="02010600030101010101" pitchFamily="2" charset="-122"/>
            </a:endParaRPr>
          </a:p>
          <a:p>
            <a:pPr eaLnBrk="1" hangingPunct="1"/>
            <a:endParaRPr lang="en-US" altLang="zh-CN" sz="2800" b="1" dirty="0">
              <a:ea typeface="宋体" panose="02010600030101010101" pitchFamily="2"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body" idx="1"/>
          </p:nvPr>
        </p:nvSpPr>
        <p:spPr>
          <a:xfrm>
            <a:off x="500034" y="1785926"/>
            <a:ext cx="8229600" cy="4525963"/>
          </a:xfrm>
        </p:spPr>
        <p:txBody>
          <a:bodyPr/>
          <a:lstStyle/>
          <a:p>
            <a:pPr eaLnBrk="1" hangingPunct="1">
              <a:lnSpc>
                <a:spcPct val="120000"/>
              </a:lnSpc>
              <a:spcAft>
                <a:spcPts val="1200"/>
              </a:spcAft>
            </a:pPr>
            <a:r>
              <a:rPr lang="zh-CN" altLang="en-US" sz="2800" dirty="0">
                <a:latin typeface="楷体_GB2312" pitchFamily="49" charset="-122"/>
                <a:ea typeface="楷体_GB2312" pitchFamily="49" charset="-122"/>
              </a:rPr>
              <a:t>在集中式计算技术时代广泛使用的是</a:t>
            </a:r>
            <a:r>
              <a:rPr lang="zh-CN" altLang="en-US" sz="2800" b="1" dirty="0">
                <a:latin typeface="楷体_GB2312" pitchFamily="49" charset="-122"/>
                <a:ea typeface="楷体_GB2312" pitchFamily="49" charset="-122"/>
              </a:rPr>
              <a:t>大型机</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小型机计算模型。 </a:t>
            </a:r>
            <a:endParaRPr lang="zh-CN" altLang="en-US" sz="2800" b="1" dirty="0">
              <a:latin typeface="楷体_GB2312" pitchFamily="49" charset="-122"/>
              <a:ea typeface="楷体_GB2312" pitchFamily="49" charset="-122"/>
            </a:endParaRPr>
          </a:p>
          <a:p>
            <a:pPr eaLnBrk="1" hangingPunct="1">
              <a:lnSpc>
                <a:spcPct val="120000"/>
              </a:lnSpc>
              <a:spcAft>
                <a:spcPts val="1200"/>
              </a:spcAft>
            </a:pPr>
            <a:r>
              <a:rPr lang="en-US" altLang="zh-CN" sz="2800" dirty="0">
                <a:latin typeface="楷体_GB2312" pitchFamily="49" charset="-122"/>
                <a:ea typeface="楷体_GB2312" pitchFamily="49" charset="-122"/>
              </a:rPr>
              <a:t>20</a:t>
            </a:r>
            <a:r>
              <a:rPr lang="zh-CN" altLang="en-US" sz="2800" dirty="0">
                <a:latin typeface="楷体_GB2312" pitchFamily="49" charset="-122"/>
                <a:ea typeface="楷体_GB2312" pitchFamily="49" charset="-122"/>
              </a:rPr>
              <a:t>世纪</a:t>
            </a:r>
            <a:r>
              <a:rPr lang="en-US" altLang="zh-CN" sz="2800" dirty="0">
                <a:latin typeface="楷体_GB2312" pitchFamily="49" charset="-122"/>
                <a:ea typeface="楷体_GB2312" pitchFamily="49" charset="-122"/>
              </a:rPr>
              <a:t>80</a:t>
            </a:r>
            <a:r>
              <a:rPr lang="zh-CN" altLang="en-US" sz="2800" dirty="0">
                <a:latin typeface="楷体_GB2312" pitchFamily="49" charset="-122"/>
                <a:ea typeface="楷体_GB2312" pitchFamily="49" charset="-122"/>
              </a:rPr>
              <a:t>年代以后，集中式结构逐渐被以</a:t>
            </a:r>
            <a:r>
              <a:rPr lang="en-US" altLang="zh-CN" sz="2800" dirty="0">
                <a:latin typeface="楷体_GB2312" pitchFamily="49" charset="-122"/>
                <a:ea typeface="楷体_GB2312" pitchFamily="49" charset="-122"/>
              </a:rPr>
              <a:t>PC</a:t>
            </a:r>
            <a:r>
              <a:rPr lang="zh-CN" altLang="en-US" sz="2800" dirty="0">
                <a:latin typeface="楷体_GB2312" pitchFamily="49" charset="-122"/>
                <a:ea typeface="楷体_GB2312" pitchFamily="49" charset="-122"/>
              </a:rPr>
              <a:t>为主的微机网络所取代。</a:t>
            </a:r>
            <a:r>
              <a:rPr lang="zh-CN" altLang="en-US" sz="2800" b="1" dirty="0">
                <a:solidFill>
                  <a:srgbClr val="00B050"/>
                </a:solidFill>
                <a:latin typeface="楷体_GB2312" pitchFamily="49" charset="-122"/>
                <a:ea typeface="楷体_GB2312" pitchFamily="49" charset="-122"/>
              </a:rPr>
              <a:t>个人计算机和工作站的采用，永远改变了大型机</a:t>
            </a:r>
            <a:r>
              <a:rPr lang="en-US" altLang="zh-CN" sz="2800" b="1" dirty="0">
                <a:solidFill>
                  <a:srgbClr val="00B050"/>
                </a:solidFill>
                <a:latin typeface="楷体_GB2312" pitchFamily="49" charset="-122"/>
                <a:ea typeface="楷体_GB2312" pitchFamily="49" charset="-122"/>
              </a:rPr>
              <a:t>/</a:t>
            </a:r>
            <a:r>
              <a:rPr lang="zh-CN" altLang="en-US" sz="2800" b="1" dirty="0">
                <a:solidFill>
                  <a:srgbClr val="00B050"/>
                </a:solidFill>
                <a:latin typeface="楷体_GB2312" pitchFamily="49" charset="-122"/>
                <a:ea typeface="楷体_GB2312" pitchFamily="49" charset="-122"/>
              </a:rPr>
              <a:t>小型机计算模型，</a:t>
            </a:r>
            <a:r>
              <a:rPr lang="zh-CN" altLang="en-US" sz="2800" b="1" dirty="0">
                <a:solidFill>
                  <a:srgbClr val="3366FF"/>
                </a:solidFill>
                <a:latin typeface="楷体_GB2312" pitchFamily="49" charset="-122"/>
                <a:ea typeface="楷体_GB2312" pitchFamily="49" charset="-122"/>
              </a:rPr>
              <a:t>从而产生了分布式计算模型。</a:t>
            </a:r>
            <a:endParaRPr lang="zh-CN" altLang="en-US" sz="2800" b="1" dirty="0">
              <a:solidFill>
                <a:srgbClr val="3366FF"/>
              </a:solidFill>
              <a:latin typeface="楷体_GB2312" pitchFamily="49" charset="-122"/>
              <a:ea typeface="楷体_GB2312" pitchFamily="49" charset="-122"/>
            </a:endParaRPr>
          </a:p>
        </p:txBody>
      </p:sp>
      <p:sp>
        <p:nvSpPr>
          <p:cNvPr id="5" name="Rectangle 2"/>
          <p:cNvSpPr txBox="1">
            <a:spLocks noChangeArrowheads="1"/>
          </p:cNvSpPr>
          <p:nvPr/>
        </p:nvSpPr>
        <p:spPr>
          <a:xfrm>
            <a:off x="457200" y="211138"/>
            <a:ext cx="8229600" cy="1143000"/>
          </a:xfrm>
          <a:prstGeom prst="rect">
            <a:avLst/>
          </a:prstGeom>
        </p:spPr>
        <p:txBody>
          <a:bodyPr/>
          <a:lstStyle/>
          <a:p>
            <a:pPr marL="0" marR="0" lvl="0" indent="0" algn="ctr" defTabSz="914400" rtl="0" eaLnBrk="1" fontAlgn="base" latinLnBrk="0" hangingPunct="1">
              <a:lnSpc>
                <a:spcPts val="4000"/>
              </a:lnSpc>
              <a:spcBef>
                <a:spcPct val="0"/>
              </a:spcBef>
              <a:spcAft>
                <a:spcPct val="0"/>
              </a:spcAft>
              <a:buClrTx/>
              <a:buSzTx/>
              <a:buFontTx/>
              <a:buNone/>
              <a:defRPr/>
            </a:pPr>
            <a:r>
              <a:rPr kumimoji="0" lang="en-US" altLang="en-US" sz="4400" b="1" i="0" u="none" strike="noStrike" kern="0" cap="none" spc="0" normalizeH="0" baseline="0" noProof="0" dirty="0">
                <a:ln>
                  <a:noFill/>
                </a:ln>
                <a:solidFill>
                  <a:schemeClr val="tx2"/>
                </a:solidFill>
                <a:effectLst/>
                <a:uLnTx/>
                <a:uFillTx/>
                <a:latin typeface="+mj-lt"/>
                <a:ea typeface="+mj-ea"/>
                <a:cs typeface="+mj-cs"/>
              </a:rPr>
              <a:t>4.1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软件体系结构与设计模式</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4.1. 4  </a:t>
            </a:r>
            <a:r>
              <a:rPr kumimoji="0" lang="zh-CN" altLang="en-US"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分布式系统结构</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body" idx="1"/>
          </p:nvPr>
        </p:nvSpPr>
        <p:spPr/>
        <p:txBody>
          <a:bodyPr/>
          <a:lstStyle/>
          <a:p>
            <a:pPr eaLnBrk="1" hangingPunct="1"/>
            <a:r>
              <a:rPr lang="zh-CN" altLang="en-US" dirty="0">
                <a:ea typeface="宋体" panose="02010600030101010101" pitchFamily="2" charset="-122"/>
              </a:rPr>
              <a:t>分布式计算模型主要</a:t>
            </a:r>
            <a:r>
              <a:rPr lang="zh-CN" altLang="en-US" b="1" dirty="0">
                <a:solidFill>
                  <a:srgbClr val="C00000"/>
                </a:solidFill>
                <a:ea typeface="宋体" panose="02010600030101010101" pitchFamily="2" charset="-122"/>
              </a:rPr>
              <a:t>具有以下优点</a:t>
            </a:r>
            <a:r>
              <a:rPr lang="zh-CN" altLang="en-US" dirty="0">
                <a:ea typeface="宋体" panose="02010600030101010101" pitchFamily="2" charset="-122"/>
              </a:rPr>
              <a:t>：</a:t>
            </a:r>
            <a:endParaRPr lang="zh-CN" altLang="en-US" dirty="0">
              <a:ea typeface="宋体" panose="02010600030101010101" pitchFamily="2" charset="-122"/>
            </a:endParaRPr>
          </a:p>
          <a:p>
            <a:pPr marL="717550" indent="-457200" eaLnBrk="1" hangingPunct="1">
              <a:lnSpc>
                <a:spcPct val="125000"/>
              </a:lnSpc>
              <a:buFont typeface="+mj-ea"/>
              <a:buAutoNum type="circleNumDbPlain"/>
            </a:pPr>
            <a:r>
              <a:rPr lang="zh-CN" altLang="en-US" sz="2400" dirty="0">
                <a:latin typeface="宋体" panose="02010600030101010101" pitchFamily="2" charset="-122"/>
                <a:ea typeface="宋体" panose="02010600030101010101" pitchFamily="2" charset="-122"/>
              </a:rPr>
              <a:t>资源共享。分布式系统允许硬件、软件等资源共享使用。</a:t>
            </a:r>
            <a:endParaRPr lang="zh-CN" altLang="en-US" sz="2400" dirty="0">
              <a:latin typeface="宋体" panose="02010600030101010101" pitchFamily="2" charset="-122"/>
              <a:ea typeface="宋体" panose="02010600030101010101" pitchFamily="2" charset="-122"/>
            </a:endParaRPr>
          </a:p>
          <a:p>
            <a:pPr marL="717550" indent="-457200" eaLnBrk="1" hangingPunct="1">
              <a:lnSpc>
                <a:spcPct val="125000"/>
              </a:lnSpc>
              <a:buFont typeface="+mj-ea"/>
              <a:buAutoNum type="circleNumDbPlain"/>
            </a:pPr>
            <a:r>
              <a:rPr lang="zh-CN" altLang="en-US" sz="2400" dirty="0">
                <a:latin typeface="宋体" panose="02010600030101010101" pitchFamily="2" charset="-122"/>
                <a:ea typeface="宋体" panose="02010600030101010101" pitchFamily="2" charset="-122"/>
              </a:rPr>
              <a:t>经济性。</a:t>
            </a:r>
            <a:endParaRPr lang="zh-CN" altLang="en-US" sz="2400" dirty="0">
              <a:latin typeface="宋体" panose="02010600030101010101" pitchFamily="2" charset="-122"/>
              <a:ea typeface="宋体" panose="02010600030101010101" pitchFamily="2" charset="-122"/>
            </a:endParaRPr>
          </a:p>
          <a:p>
            <a:pPr marL="717550" indent="-457200" eaLnBrk="1" hangingPunct="1">
              <a:lnSpc>
                <a:spcPct val="125000"/>
              </a:lnSpc>
              <a:buFont typeface="+mj-ea"/>
              <a:buAutoNum type="circleNumDbPlain"/>
            </a:pPr>
            <a:r>
              <a:rPr lang="zh-CN" altLang="en-US" sz="2400" dirty="0">
                <a:latin typeface="宋体" panose="02010600030101010101" pitchFamily="2" charset="-122"/>
                <a:ea typeface="宋体" panose="02010600030101010101" pitchFamily="2" charset="-122"/>
              </a:rPr>
              <a:t>性能与可扩展性。  </a:t>
            </a:r>
            <a:endParaRPr lang="zh-CN" altLang="en-US" sz="2400" dirty="0">
              <a:latin typeface="宋体" panose="02010600030101010101" pitchFamily="2" charset="-122"/>
              <a:ea typeface="宋体" panose="02010600030101010101" pitchFamily="2" charset="-122"/>
            </a:endParaRPr>
          </a:p>
          <a:p>
            <a:pPr marL="717550" indent="-457200" eaLnBrk="1" hangingPunct="1">
              <a:lnSpc>
                <a:spcPct val="125000"/>
              </a:lnSpc>
              <a:buFont typeface="+mj-ea"/>
              <a:buAutoNum type="circleNumDbPlain"/>
            </a:pPr>
            <a:r>
              <a:rPr lang="zh-CN" altLang="en-US" sz="2400" dirty="0">
                <a:latin typeface="宋体" panose="02010600030101010101" pitchFamily="2" charset="-122"/>
                <a:ea typeface="宋体" panose="02010600030101010101" pitchFamily="2" charset="-122"/>
              </a:rPr>
              <a:t>固有分布性。</a:t>
            </a:r>
            <a:endParaRPr lang="zh-CN" altLang="en-US" sz="2400" dirty="0">
              <a:latin typeface="宋体" panose="02010600030101010101" pitchFamily="2" charset="-122"/>
              <a:ea typeface="宋体" panose="02010600030101010101" pitchFamily="2" charset="-122"/>
            </a:endParaRPr>
          </a:p>
          <a:p>
            <a:pPr marL="717550" indent="-457200" eaLnBrk="1" hangingPunct="1">
              <a:lnSpc>
                <a:spcPct val="125000"/>
              </a:lnSpc>
              <a:buFont typeface="+mj-ea"/>
              <a:buAutoNum type="circleNumDbPlain"/>
            </a:pPr>
            <a:r>
              <a:rPr lang="zh-CN" altLang="en-US" sz="2400" dirty="0">
                <a:latin typeface="宋体" panose="02010600030101010101" pitchFamily="2" charset="-122"/>
                <a:ea typeface="宋体" panose="02010600030101010101" pitchFamily="2" charset="-122"/>
              </a:rPr>
              <a:t>健壮性。  </a:t>
            </a:r>
            <a:endParaRPr lang="zh-CN" altLang="en-US" sz="2400" dirty="0">
              <a:latin typeface="宋体" panose="02010600030101010101" pitchFamily="2" charset="-122"/>
              <a:ea typeface="宋体" panose="02010600030101010101" pitchFamily="2" charset="-122"/>
            </a:endParaRPr>
          </a:p>
        </p:txBody>
      </p:sp>
      <p:sp>
        <p:nvSpPr>
          <p:cNvPr id="5" name="Rectangle 2"/>
          <p:cNvSpPr txBox="1">
            <a:spLocks noChangeArrowheads="1"/>
          </p:cNvSpPr>
          <p:nvPr/>
        </p:nvSpPr>
        <p:spPr>
          <a:xfrm>
            <a:off x="457200" y="211138"/>
            <a:ext cx="8229600" cy="1143000"/>
          </a:xfrm>
          <a:prstGeom prst="rect">
            <a:avLst/>
          </a:prstGeom>
        </p:spPr>
        <p:txBody>
          <a:bodyPr/>
          <a:lstStyle/>
          <a:p>
            <a:pPr marL="0" marR="0" lvl="0" indent="0" algn="ctr" defTabSz="914400" rtl="0" eaLnBrk="1" fontAlgn="base" latinLnBrk="0" hangingPunct="1">
              <a:lnSpc>
                <a:spcPts val="4000"/>
              </a:lnSpc>
              <a:spcBef>
                <a:spcPct val="0"/>
              </a:spcBef>
              <a:spcAft>
                <a:spcPct val="0"/>
              </a:spcAft>
              <a:buClrTx/>
              <a:buSzTx/>
              <a:buFontTx/>
              <a:buNone/>
              <a:defRPr/>
            </a:pPr>
            <a:r>
              <a:rPr kumimoji="0" lang="en-US" altLang="en-US" sz="4400" b="1" i="0" u="none" strike="noStrike" kern="0" cap="none" spc="0" normalizeH="0" baseline="0" noProof="0" dirty="0">
                <a:ln>
                  <a:noFill/>
                </a:ln>
                <a:solidFill>
                  <a:schemeClr val="tx2"/>
                </a:solidFill>
                <a:effectLst/>
                <a:uLnTx/>
                <a:uFillTx/>
                <a:latin typeface="+mj-lt"/>
                <a:ea typeface="+mj-ea"/>
                <a:cs typeface="+mj-cs"/>
              </a:rPr>
              <a:t>4.1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软件体系结构与设计模式</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4.1. 4  </a:t>
            </a:r>
            <a:r>
              <a:rPr kumimoji="0" lang="zh-CN" altLang="en-US"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分布式系统结构</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body" idx="1"/>
          </p:nvPr>
        </p:nvSpPr>
        <p:spPr>
          <a:xfrm>
            <a:off x="357158" y="2143116"/>
            <a:ext cx="8229600" cy="4370407"/>
          </a:xfrm>
        </p:spPr>
        <p:txBody>
          <a:bodyPr/>
          <a:lstStyle/>
          <a:p>
            <a:pPr marL="0" indent="355600" eaLnBrk="1" hangingPunct="1">
              <a:lnSpc>
                <a:spcPct val="130000"/>
              </a:lnSpc>
              <a:spcAft>
                <a:spcPts val="600"/>
              </a:spcAft>
              <a:buFontTx/>
              <a:buNone/>
            </a:pPr>
            <a:r>
              <a:rPr lang="zh-CN" altLang="en-US" sz="2400" dirty="0">
                <a:latin typeface="宋体" panose="02010600030101010101" pitchFamily="2" charset="-122"/>
                <a:ea typeface="宋体" panose="02010600030101010101" pitchFamily="2" charset="-122"/>
              </a:rPr>
              <a:t>分布式系统的一个最简单的模型是多处理器系统，</a:t>
            </a:r>
            <a:r>
              <a:rPr lang="zh-CN" altLang="en-US" sz="2400" b="1" dirty="0">
                <a:latin typeface="宋体" panose="02010600030101010101" pitchFamily="2" charset="-122"/>
                <a:ea typeface="宋体" panose="02010600030101010101" pitchFamily="2" charset="-122"/>
              </a:rPr>
              <a:t>系统由许多进程组成，这些进程可以在不同的处理器上并行运行，可以极大地提高系统的性能</a:t>
            </a:r>
            <a:r>
              <a:rPr lang="zh-CN" altLang="en-US" sz="2400" dirty="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a:p>
            <a:pPr marL="0" indent="355600">
              <a:lnSpc>
                <a:spcPct val="130000"/>
              </a:lnSpc>
              <a:spcAft>
                <a:spcPts val="600"/>
              </a:spcAft>
              <a:buNone/>
            </a:pPr>
            <a:r>
              <a:rPr lang="zh-CN" altLang="en-US" sz="2400" dirty="0">
                <a:latin typeface="宋体" panose="02010600030101010101" pitchFamily="2" charset="-122"/>
                <a:ea typeface="宋体" panose="02010600030101010101" pitchFamily="2" charset="-122"/>
              </a:rPr>
              <a:t>多处理器体系结构在</a:t>
            </a:r>
            <a:r>
              <a:rPr lang="zh-CN" altLang="en-US" sz="2400" b="1" dirty="0">
                <a:solidFill>
                  <a:srgbClr val="3366FF"/>
                </a:solidFill>
                <a:latin typeface="宋体" panose="02010600030101010101" pitchFamily="2" charset="-122"/>
                <a:ea typeface="宋体" panose="02010600030101010101" pitchFamily="2" charset="-122"/>
              </a:rPr>
              <a:t>大型实时系统中比较常见</a:t>
            </a:r>
            <a:r>
              <a:rPr lang="zh-CN" altLang="en-US" sz="2400" dirty="0">
                <a:latin typeface="宋体" panose="02010600030101010101" pitchFamily="2" charset="-122"/>
                <a:ea typeface="宋体" panose="02010600030101010101" pitchFamily="2" charset="-122"/>
              </a:rPr>
              <a:t>。因为大型实时系统对</a:t>
            </a:r>
            <a:r>
              <a:rPr lang="zh-CN" altLang="en-US" sz="2400" b="1" dirty="0">
                <a:solidFill>
                  <a:srgbClr val="00B050"/>
                </a:solidFill>
                <a:latin typeface="宋体" panose="02010600030101010101" pitchFamily="2" charset="-122"/>
                <a:ea typeface="宋体" panose="02010600030101010101" pitchFamily="2" charset="-122"/>
              </a:rPr>
              <a:t>响应时间要求较高</a:t>
            </a:r>
            <a:r>
              <a:rPr lang="zh-CN" altLang="en-US" sz="2400" dirty="0">
                <a:latin typeface="宋体" panose="02010600030101010101" pitchFamily="2" charset="-122"/>
                <a:ea typeface="宋体" panose="02010600030101010101" pitchFamily="2" charset="-122"/>
              </a:rPr>
              <a:t>，需要实时采集信息，并用采集到的信息进行决策，然后发送信号给执行机构。虽然</a:t>
            </a:r>
            <a:r>
              <a:rPr lang="zh-CN" altLang="en-US" sz="2400" b="1" dirty="0">
                <a:solidFill>
                  <a:srgbClr val="00B050"/>
                </a:solidFill>
                <a:latin typeface="宋体" panose="02010600030101010101" pitchFamily="2" charset="-122"/>
                <a:ea typeface="宋体" panose="02010600030101010101" pitchFamily="2" charset="-122"/>
              </a:rPr>
              <a:t>信息采集</a:t>
            </a:r>
            <a:r>
              <a:rPr lang="zh-CN" altLang="en-US" sz="2400" dirty="0">
                <a:latin typeface="宋体" panose="02010600030101010101" pitchFamily="2" charset="-122"/>
                <a:ea typeface="宋体" panose="02010600030101010101" pitchFamily="2" charset="-122"/>
              </a:rPr>
              <a:t>、</a:t>
            </a:r>
            <a:r>
              <a:rPr lang="zh-CN" altLang="en-US" sz="2400" b="1" dirty="0">
                <a:solidFill>
                  <a:srgbClr val="00B050"/>
                </a:solidFill>
                <a:latin typeface="宋体" panose="02010600030101010101" pitchFamily="2" charset="-122"/>
                <a:ea typeface="宋体" panose="02010600030101010101" pitchFamily="2" charset="-122"/>
              </a:rPr>
              <a:t>决策制定</a:t>
            </a:r>
            <a:r>
              <a:rPr lang="zh-CN" altLang="en-US" sz="2400" dirty="0">
                <a:latin typeface="宋体" panose="02010600030101010101" pitchFamily="2" charset="-122"/>
                <a:ea typeface="宋体" panose="02010600030101010101" pitchFamily="2" charset="-122"/>
              </a:rPr>
              <a:t>和</a:t>
            </a:r>
            <a:r>
              <a:rPr lang="zh-CN" altLang="en-US" sz="2400" b="1" dirty="0">
                <a:solidFill>
                  <a:srgbClr val="00B050"/>
                </a:solidFill>
                <a:latin typeface="宋体" panose="02010600030101010101" pitchFamily="2" charset="-122"/>
                <a:ea typeface="宋体" panose="02010600030101010101" pitchFamily="2" charset="-122"/>
              </a:rPr>
              <a:t>执行控制</a:t>
            </a:r>
            <a:r>
              <a:rPr lang="zh-CN" altLang="en-US" sz="2400" dirty="0">
                <a:latin typeface="宋体" panose="02010600030101010101" pitchFamily="2" charset="-122"/>
                <a:ea typeface="宋体" panose="02010600030101010101" pitchFamily="2" charset="-122"/>
              </a:rPr>
              <a:t>这些进程可以在同一台处理器上统一调度执行，但</a:t>
            </a:r>
            <a:r>
              <a:rPr lang="zh-CN" altLang="en-US" sz="2400" b="1" dirty="0">
                <a:latin typeface="宋体" panose="02010600030101010101" pitchFamily="2" charset="-122"/>
                <a:ea typeface="宋体" panose="02010600030101010101" pitchFamily="2" charset="-122"/>
              </a:rPr>
              <a:t>使用多处理器能够</a:t>
            </a:r>
            <a:r>
              <a:rPr lang="zh-CN" altLang="en-US" sz="2400" b="1" dirty="0">
                <a:solidFill>
                  <a:srgbClr val="3366FF"/>
                </a:solidFill>
                <a:latin typeface="宋体" panose="02010600030101010101" pitchFamily="2" charset="-122"/>
                <a:ea typeface="宋体" panose="02010600030101010101" pitchFamily="2" charset="-122"/>
              </a:rPr>
              <a:t>提高系统性能</a:t>
            </a:r>
            <a:r>
              <a:rPr lang="zh-CN" altLang="en-US" sz="2400" dirty="0">
                <a:latin typeface="宋体" panose="02010600030101010101" pitchFamily="2" charset="-122"/>
                <a:ea typeface="宋体" panose="02010600030101010101" pitchFamily="2" charset="-122"/>
              </a:rPr>
              <a:t>。</a:t>
            </a:r>
            <a:endParaRPr lang="zh-CN" altLang="en-US" sz="4000" dirty="0">
              <a:latin typeface="宋体" panose="02010600030101010101" pitchFamily="2" charset="-122"/>
              <a:ea typeface="宋体" panose="02010600030101010101" pitchFamily="2" charset="-122"/>
            </a:endParaRPr>
          </a:p>
        </p:txBody>
      </p:sp>
      <p:sp>
        <p:nvSpPr>
          <p:cNvPr id="36868" name="Rectangle 7"/>
          <p:cNvSpPr>
            <a:spLocks noChangeArrowheads="1"/>
          </p:cNvSpPr>
          <p:nvPr/>
        </p:nvSpPr>
        <p:spPr bwMode="auto">
          <a:xfrm>
            <a:off x="500034" y="1495416"/>
            <a:ext cx="8229600" cy="576262"/>
          </a:xfrm>
          <a:prstGeom prst="rect">
            <a:avLst/>
          </a:prstGeom>
          <a:noFill/>
          <a:ln w="9525">
            <a:noFill/>
            <a:miter lim="800000"/>
          </a:ln>
        </p:spPr>
        <p:txBody>
          <a:bodyPr/>
          <a:lstStyle/>
          <a:p>
            <a:pPr marL="571500" indent="-571500">
              <a:spcBef>
                <a:spcPct val="20000"/>
              </a:spcBef>
              <a:buFont typeface="+mj-lt"/>
              <a:buAutoNum type="romanUcPeriod"/>
            </a:pPr>
            <a:r>
              <a:rPr lang="zh-CN" altLang="en-US" sz="2800" b="1" dirty="0">
                <a:solidFill>
                  <a:srgbClr val="CC0000"/>
                </a:solidFill>
                <a:ea typeface="楷体_GB2312" pitchFamily="49" charset="-122"/>
              </a:rPr>
              <a:t>多处理器体系结构</a:t>
            </a:r>
            <a:r>
              <a:rPr lang="zh-CN" altLang="en-US" sz="2800" b="1" dirty="0"/>
              <a:t> </a:t>
            </a:r>
            <a:endParaRPr lang="zh-CN" altLang="en-US" sz="2800" b="1" dirty="0"/>
          </a:p>
        </p:txBody>
      </p:sp>
      <p:sp>
        <p:nvSpPr>
          <p:cNvPr id="5" name="Rectangle 2"/>
          <p:cNvSpPr txBox="1">
            <a:spLocks noChangeArrowheads="1"/>
          </p:cNvSpPr>
          <p:nvPr/>
        </p:nvSpPr>
        <p:spPr>
          <a:xfrm>
            <a:off x="457200" y="211138"/>
            <a:ext cx="8229600" cy="1143000"/>
          </a:xfrm>
          <a:prstGeom prst="rect">
            <a:avLst/>
          </a:prstGeom>
        </p:spPr>
        <p:txBody>
          <a:bodyPr/>
          <a:lstStyle/>
          <a:p>
            <a:pPr marL="0" marR="0" lvl="0" indent="0" algn="ctr" defTabSz="914400" rtl="0" eaLnBrk="1" fontAlgn="base" latinLnBrk="0" hangingPunct="1">
              <a:lnSpc>
                <a:spcPts val="4000"/>
              </a:lnSpc>
              <a:spcBef>
                <a:spcPct val="0"/>
              </a:spcBef>
              <a:spcAft>
                <a:spcPct val="0"/>
              </a:spcAft>
              <a:buClrTx/>
              <a:buSzTx/>
              <a:buFontTx/>
              <a:buNone/>
              <a:defRPr/>
            </a:pPr>
            <a:r>
              <a:rPr kumimoji="0" lang="en-US" altLang="en-US" sz="4400" b="1" i="0" u="none" strike="noStrike" kern="0" cap="none" spc="0" normalizeH="0" baseline="0" noProof="0" dirty="0">
                <a:ln>
                  <a:noFill/>
                </a:ln>
                <a:solidFill>
                  <a:schemeClr val="tx2"/>
                </a:solidFill>
                <a:effectLst/>
                <a:uLnTx/>
                <a:uFillTx/>
                <a:latin typeface="+mj-lt"/>
                <a:ea typeface="+mj-ea"/>
                <a:cs typeface="+mj-cs"/>
              </a:rPr>
              <a:t>4.1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软件体系结构与设计模式</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4.1. 4  </a:t>
            </a:r>
            <a:r>
              <a:rPr kumimoji="0" lang="zh-CN" altLang="en-US"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分布式系统结构</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6" name="灯片编号占位符 5"/>
          <p:cNvSpPr>
            <a:spLocks noGrp="1"/>
          </p:cNvSpPr>
          <p:nvPr>
            <p:ph type="sldNum" sz="quarter" idx="12"/>
          </p:nvPr>
        </p:nvSpPr>
        <p:spPr/>
        <p:txBody>
          <a:bodyPr/>
          <a:lstStyle/>
          <a:p>
            <a:fld id="{38DE0820-E4E3-469F-8339-675226DFBBFE}" type="slidenum">
              <a:rPr lang="zh-CN" altLang="en-US" smtClean="0"/>
            </a:fld>
            <a:endParaRPr lang="zh-CN" altLang="en-US" dirty="0"/>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ChangeArrowheads="1"/>
          </p:cNvSpPr>
          <p:nvPr/>
        </p:nvSpPr>
        <p:spPr bwMode="auto">
          <a:xfrm>
            <a:off x="500034" y="2285992"/>
            <a:ext cx="7848600" cy="3941779"/>
          </a:xfrm>
          <a:prstGeom prst="rect">
            <a:avLst/>
          </a:prstGeom>
          <a:noFill/>
          <a:ln w="9525">
            <a:noFill/>
            <a:miter lim="800000"/>
          </a:ln>
        </p:spPr>
        <p:txBody>
          <a:bodyPr lIns="92075" tIns="46038" rIns="92075" bIns="46038"/>
          <a:lstStyle/>
          <a:p>
            <a:pPr marL="609600" indent="-609600" algn="just">
              <a:lnSpc>
                <a:spcPct val="120000"/>
              </a:lnSpc>
              <a:spcBef>
                <a:spcPct val="20000"/>
              </a:spcBef>
              <a:spcAft>
                <a:spcPts val="600"/>
              </a:spcAft>
            </a:pPr>
            <a:r>
              <a:rPr lang="en-US" altLang="zh-CN" sz="2400" dirty="0">
                <a:ea typeface="楷体_GB2312" pitchFamily="49" charset="-122"/>
              </a:rPr>
              <a:t>    </a:t>
            </a:r>
            <a:r>
              <a:rPr lang="zh-CN" altLang="en-US" sz="2400" dirty="0">
                <a:ea typeface="楷体_GB2312" pitchFamily="49" charset="-122"/>
              </a:rPr>
              <a:t>客户机</a:t>
            </a:r>
            <a:r>
              <a:rPr lang="en-US" altLang="zh-CN" sz="2400" dirty="0">
                <a:ea typeface="楷体_GB2312" pitchFamily="49" charset="-122"/>
              </a:rPr>
              <a:t>/</a:t>
            </a:r>
            <a:r>
              <a:rPr lang="zh-CN" altLang="en-US" sz="2400" dirty="0">
                <a:ea typeface="楷体_GB2312" pitchFamily="49" charset="-122"/>
              </a:rPr>
              <a:t>服务器（</a:t>
            </a:r>
            <a:r>
              <a:rPr lang="en-US" altLang="zh-CN" sz="2400" dirty="0">
                <a:ea typeface="楷体_GB2312" pitchFamily="49" charset="-122"/>
              </a:rPr>
              <a:t>client/server</a:t>
            </a:r>
            <a:r>
              <a:rPr lang="zh-CN" altLang="en-US" sz="2400" dirty="0">
                <a:ea typeface="楷体_GB2312" pitchFamily="49" charset="-122"/>
              </a:rPr>
              <a:t>，</a:t>
            </a:r>
            <a:r>
              <a:rPr lang="en-US" altLang="zh-CN" sz="2400" dirty="0">
                <a:ea typeface="楷体_GB2312" pitchFamily="49" charset="-122"/>
              </a:rPr>
              <a:t>C/S</a:t>
            </a:r>
            <a:r>
              <a:rPr lang="zh-CN" altLang="en-US" sz="2400" dirty="0">
                <a:ea typeface="楷体_GB2312" pitchFamily="49" charset="-122"/>
              </a:rPr>
              <a:t>）体系结构是基于</a:t>
            </a:r>
            <a:endParaRPr lang="zh-CN" altLang="en-US" sz="2400" dirty="0">
              <a:ea typeface="楷体_GB2312" pitchFamily="49" charset="-122"/>
            </a:endParaRPr>
          </a:p>
          <a:p>
            <a:pPr marL="609600" indent="-609600" algn="just">
              <a:lnSpc>
                <a:spcPct val="120000"/>
              </a:lnSpc>
              <a:spcBef>
                <a:spcPct val="20000"/>
              </a:spcBef>
              <a:spcAft>
                <a:spcPts val="600"/>
              </a:spcAft>
            </a:pPr>
            <a:r>
              <a:rPr lang="zh-CN" altLang="en-US" sz="2400" dirty="0">
                <a:ea typeface="楷体_GB2312" pitchFamily="49" charset="-122"/>
              </a:rPr>
              <a:t>资源不对等，且为实现共享而提出来的，由</a:t>
            </a:r>
            <a:r>
              <a:rPr lang="zh-CN" altLang="en-US" sz="2400" b="1" dirty="0">
                <a:solidFill>
                  <a:srgbClr val="3366FF"/>
                </a:solidFill>
                <a:ea typeface="楷体_GB2312" pitchFamily="49" charset="-122"/>
              </a:rPr>
              <a:t>服务器</a:t>
            </a:r>
            <a:r>
              <a:rPr lang="zh-CN" altLang="en-US" sz="2400" dirty="0">
                <a:ea typeface="楷体_GB2312" pitchFamily="49" charset="-122"/>
              </a:rPr>
              <a:t>、</a:t>
            </a:r>
            <a:r>
              <a:rPr lang="zh-CN" altLang="en-US" sz="2400" b="1" dirty="0">
                <a:solidFill>
                  <a:srgbClr val="3366FF"/>
                </a:solidFill>
                <a:ea typeface="楷体_GB2312" pitchFamily="49" charset="-122"/>
              </a:rPr>
              <a:t>客户</a:t>
            </a:r>
            <a:endParaRPr lang="zh-CN" altLang="en-US" sz="2400" b="1" dirty="0">
              <a:solidFill>
                <a:srgbClr val="3366FF"/>
              </a:solidFill>
              <a:ea typeface="楷体_GB2312" pitchFamily="49" charset="-122"/>
            </a:endParaRPr>
          </a:p>
          <a:p>
            <a:pPr marL="609600" indent="-609600" algn="just">
              <a:lnSpc>
                <a:spcPct val="120000"/>
              </a:lnSpc>
              <a:spcBef>
                <a:spcPct val="20000"/>
              </a:spcBef>
              <a:spcAft>
                <a:spcPts val="600"/>
              </a:spcAft>
            </a:pPr>
            <a:r>
              <a:rPr lang="zh-CN" altLang="en-US" sz="2400" b="1" dirty="0">
                <a:solidFill>
                  <a:srgbClr val="3366FF"/>
                </a:solidFill>
                <a:ea typeface="楷体_GB2312" pitchFamily="49" charset="-122"/>
              </a:rPr>
              <a:t>机</a:t>
            </a:r>
            <a:r>
              <a:rPr lang="zh-CN" altLang="en-US" sz="2400" dirty="0">
                <a:ea typeface="楷体_GB2312" pitchFamily="49" charset="-122"/>
              </a:rPr>
              <a:t>和</a:t>
            </a:r>
            <a:r>
              <a:rPr lang="zh-CN" altLang="en-US" sz="2400" b="1" dirty="0">
                <a:solidFill>
                  <a:srgbClr val="3366FF"/>
                </a:solidFill>
                <a:ea typeface="楷体_GB2312" pitchFamily="49" charset="-122"/>
              </a:rPr>
              <a:t>网络</a:t>
            </a:r>
            <a:r>
              <a:rPr lang="zh-CN" altLang="en-US" sz="2400" dirty="0">
                <a:ea typeface="楷体_GB2312" pitchFamily="49" charset="-122"/>
              </a:rPr>
              <a:t>三部分组成。 </a:t>
            </a:r>
            <a:endParaRPr lang="zh-CN" altLang="en-US" sz="2400" dirty="0">
              <a:ea typeface="楷体_GB2312" pitchFamily="49" charset="-122"/>
            </a:endParaRPr>
          </a:p>
          <a:p>
            <a:pPr marL="609600" indent="-609600" algn="just">
              <a:lnSpc>
                <a:spcPct val="120000"/>
              </a:lnSpc>
              <a:spcBef>
                <a:spcPct val="20000"/>
              </a:spcBef>
              <a:spcAft>
                <a:spcPts val="600"/>
              </a:spcAft>
            </a:pPr>
            <a:r>
              <a:rPr lang="zh-CN" altLang="en-US" sz="2400" dirty="0">
                <a:ea typeface="楷体_GB2312" pitchFamily="49" charset="-122"/>
              </a:rPr>
              <a:t>    在</a:t>
            </a:r>
            <a:r>
              <a:rPr lang="en-US" altLang="zh-CN" sz="2400" dirty="0">
                <a:ea typeface="楷体_GB2312" pitchFamily="49" charset="-122"/>
              </a:rPr>
              <a:t>C/S</a:t>
            </a:r>
            <a:r>
              <a:rPr lang="zh-CN" altLang="en-US" sz="2400" dirty="0">
                <a:ea typeface="楷体_GB2312" pitchFamily="49" charset="-122"/>
              </a:rPr>
              <a:t>体系结构中，客户机可以通过远程调用来获取服</a:t>
            </a:r>
            <a:endParaRPr lang="zh-CN" altLang="en-US" sz="2400" dirty="0">
              <a:ea typeface="楷体_GB2312" pitchFamily="49" charset="-122"/>
            </a:endParaRPr>
          </a:p>
          <a:p>
            <a:pPr marL="609600" indent="-609600" algn="just">
              <a:lnSpc>
                <a:spcPct val="120000"/>
              </a:lnSpc>
              <a:spcBef>
                <a:spcPct val="20000"/>
              </a:spcBef>
              <a:spcAft>
                <a:spcPts val="600"/>
              </a:spcAft>
            </a:pPr>
            <a:r>
              <a:rPr lang="zh-CN" altLang="en-US" sz="2400" dirty="0">
                <a:ea typeface="楷体_GB2312" pitchFamily="49" charset="-122"/>
              </a:rPr>
              <a:t>务器提供的服务，因此，客户机必须知道可用的服务器的</a:t>
            </a:r>
            <a:endParaRPr lang="zh-CN" altLang="en-US" sz="2400" dirty="0">
              <a:ea typeface="楷体_GB2312" pitchFamily="49" charset="-122"/>
            </a:endParaRPr>
          </a:p>
          <a:p>
            <a:pPr marL="609600" indent="-609600" algn="just">
              <a:lnSpc>
                <a:spcPct val="120000"/>
              </a:lnSpc>
              <a:spcBef>
                <a:spcPct val="20000"/>
              </a:spcBef>
              <a:spcAft>
                <a:spcPts val="600"/>
              </a:spcAft>
            </a:pPr>
            <a:r>
              <a:rPr lang="zh-CN" altLang="en-US" sz="2400" dirty="0">
                <a:ea typeface="楷体_GB2312" pitchFamily="49" charset="-122"/>
              </a:rPr>
              <a:t>名字及它们所提供的服务，而服务器不需要知道客户机的</a:t>
            </a:r>
            <a:endParaRPr lang="zh-CN" altLang="en-US" sz="2400" dirty="0">
              <a:ea typeface="楷体_GB2312" pitchFamily="49" charset="-122"/>
            </a:endParaRPr>
          </a:p>
          <a:p>
            <a:pPr marL="609600" indent="-609600" algn="just">
              <a:lnSpc>
                <a:spcPct val="120000"/>
              </a:lnSpc>
              <a:spcBef>
                <a:spcPct val="20000"/>
              </a:spcBef>
              <a:spcAft>
                <a:spcPts val="600"/>
              </a:spcAft>
            </a:pPr>
            <a:r>
              <a:rPr lang="zh-CN" altLang="en-US" sz="2400" dirty="0">
                <a:ea typeface="楷体_GB2312" pitchFamily="49" charset="-122"/>
              </a:rPr>
              <a:t>身份，也不需要知道有多少台客户机在运行。</a:t>
            </a:r>
            <a:endParaRPr lang="zh-CN" altLang="en-US" sz="2400" dirty="0">
              <a:ea typeface="楷体_GB2312" pitchFamily="49" charset="-122"/>
            </a:endParaRPr>
          </a:p>
          <a:p>
            <a:pPr marL="609600" indent="-609600" algn="just">
              <a:lnSpc>
                <a:spcPct val="120000"/>
              </a:lnSpc>
              <a:spcBef>
                <a:spcPct val="20000"/>
              </a:spcBef>
              <a:spcAft>
                <a:spcPts val="600"/>
              </a:spcAft>
            </a:pPr>
            <a:r>
              <a:rPr lang="zh-CN" altLang="en-US" sz="2400" dirty="0">
                <a:ea typeface="楷体_GB2312" pitchFamily="49" charset="-122"/>
              </a:rPr>
              <a:t>    </a:t>
            </a:r>
            <a:endParaRPr lang="zh-CN" altLang="en-US" sz="3200" dirty="0"/>
          </a:p>
        </p:txBody>
      </p:sp>
      <p:sp>
        <p:nvSpPr>
          <p:cNvPr id="37891" name="Rectangle 6"/>
          <p:cNvSpPr>
            <a:spLocks noChangeArrowheads="1"/>
          </p:cNvSpPr>
          <p:nvPr/>
        </p:nvSpPr>
        <p:spPr bwMode="auto">
          <a:xfrm>
            <a:off x="0" y="3338513"/>
            <a:ext cx="9144000" cy="0"/>
          </a:xfrm>
          <a:prstGeom prst="rect">
            <a:avLst/>
          </a:prstGeom>
          <a:noFill/>
          <a:ln w="9525">
            <a:noFill/>
            <a:miter lim="800000"/>
          </a:ln>
        </p:spPr>
        <p:txBody>
          <a:bodyPr wrap="none" anchor="ctr">
            <a:spAutoFit/>
          </a:bodyPr>
          <a:lstStyle/>
          <a:p>
            <a:endParaRPr lang="zh-CN" altLang="en-US"/>
          </a:p>
        </p:txBody>
      </p:sp>
      <p:sp>
        <p:nvSpPr>
          <p:cNvPr id="37892" name="Rectangle 8"/>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sp>
        <p:nvSpPr>
          <p:cNvPr id="37893" name="Rectangle 14"/>
          <p:cNvSpPr>
            <a:spLocks noChangeArrowheads="1"/>
          </p:cNvSpPr>
          <p:nvPr/>
        </p:nvSpPr>
        <p:spPr bwMode="auto">
          <a:xfrm>
            <a:off x="0" y="3333750"/>
            <a:ext cx="9144000" cy="0"/>
          </a:xfrm>
          <a:prstGeom prst="rect">
            <a:avLst/>
          </a:prstGeom>
          <a:noFill/>
          <a:ln w="9525">
            <a:noFill/>
            <a:miter lim="800000"/>
          </a:ln>
        </p:spPr>
        <p:txBody>
          <a:bodyPr wrap="none" anchor="ctr">
            <a:spAutoFit/>
          </a:bodyPr>
          <a:lstStyle/>
          <a:p>
            <a:endParaRPr lang="zh-CN" altLang="en-US"/>
          </a:p>
        </p:txBody>
      </p:sp>
      <p:sp>
        <p:nvSpPr>
          <p:cNvPr id="37895" name="Rectangle 17"/>
          <p:cNvSpPr>
            <a:spLocks noChangeArrowheads="1"/>
          </p:cNvSpPr>
          <p:nvPr/>
        </p:nvSpPr>
        <p:spPr bwMode="auto">
          <a:xfrm>
            <a:off x="500034" y="1571612"/>
            <a:ext cx="8229600" cy="576262"/>
          </a:xfrm>
          <a:prstGeom prst="rect">
            <a:avLst/>
          </a:prstGeom>
          <a:noFill/>
          <a:ln w="9525">
            <a:noFill/>
            <a:miter lim="800000"/>
          </a:ln>
        </p:spPr>
        <p:txBody>
          <a:bodyPr/>
          <a:lstStyle/>
          <a:p>
            <a:pPr marL="571500" indent="-571500">
              <a:spcBef>
                <a:spcPct val="20000"/>
              </a:spcBef>
              <a:buFont typeface="+mj-lt"/>
              <a:buAutoNum type="romanUcPeriod" startAt="2"/>
            </a:pPr>
            <a:r>
              <a:rPr lang="zh-CN" altLang="en-US" sz="2800" b="1" dirty="0">
                <a:solidFill>
                  <a:srgbClr val="CC0000"/>
                </a:solidFill>
                <a:ea typeface="楷体_GB2312" pitchFamily="49" charset="-122"/>
              </a:rPr>
              <a:t>客户机</a:t>
            </a:r>
            <a:r>
              <a:rPr lang="en-US" altLang="zh-CN" sz="2800" b="1" dirty="0">
                <a:solidFill>
                  <a:srgbClr val="CC0000"/>
                </a:solidFill>
                <a:ea typeface="楷体_GB2312" pitchFamily="49" charset="-122"/>
              </a:rPr>
              <a:t>/</a:t>
            </a:r>
            <a:r>
              <a:rPr lang="zh-CN" altLang="en-US" sz="2800" b="1" dirty="0">
                <a:solidFill>
                  <a:srgbClr val="CC0000"/>
                </a:solidFill>
                <a:ea typeface="楷体_GB2312" pitchFamily="49" charset="-122"/>
              </a:rPr>
              <a:t>服务器体系结构</a:t>
            </a:r>
            <a:r>
              <a:rPr lang="zh-CN" altLang="en-US" sz="2800" b="1" dirty="0"/>
              <a:t> </a:t>
            </a:r>
            <a:endParaRPr lang="zh-CN" altLang="en-US" sz="2800" b="1" dirty="0"/>
          </a:p>
        </p:txBody>
      </p:sp>
      <p:sp>
        <p:nvSpPr>
          <p:cNvPr id="8" name="Rectangle 2"/>
          <p:cNvSpPr txBox="1">
            <a:spLocks noChangeArrowheads="1"/>
          </p:cNvSpPr>
          <p:nvPr/>
        </p:nvSpPr>
        <p:spPr>
          <a:xfrm>
            <a:off x="457200" y="211138"/>
            <a:ext cx="8229600" cy="1143000"/>
          </a:xfrm>
          <a:prstGeom prst="rect">
            <a:avLst/>
          </a:prstGeom>
        </p:spPr>
        <p:txBody>
          <a:bodyPr/>
          <a:lstStyle/>
          <a:p>
            <a:pPr marL="0" marR="0" lvl="0" indent="0" algn="ctr" defTabSz="914400" rtl="0" eaLnBrk="1" fontAlgn="base" latinLnBrk="0" hangingPunct="1">
              <a:lnSpc>
                <a:spcPts val="4000"/>
              </a:lnSpc>
              <a:spcBef>
                <a:spcPct val="0"/>
              </a:spcBef>
              <a:spcAft>
                <a:spcPct val="0"/>
              </a:spcAft>
              <a:buClrTx/>
              <a:buSzTx/>
              <a:buFontTx/>
              <a:buNone/>
              <a:defRPr/>
            </a:pPr>
            <a:r>
              <a:rPr kumimoji="0" lang="en-US" altLang="en-US" sz="4400" b="1" i="0" u="none" strike="noStrike" kern="0" cap="none" spc="0" normalizeH="0" baseline="0" noProof="0" dirty="0">
                <a:ln>
                  <a:noFill/>
                </a:ln>
                <a:solidFill>
                  <a:schemeClr val="tx2"/>
                </a:solidFill>
                <a:effectLst/>
                <a:uLnTx/>
                <a:uFillTx/>
                <a:latin typeface="+mj-lt"/>
                <a:ea typeface="+mj-ea"/>
                <a:cs typeface="+mj-cs"/>
              </a:rPr>
              <a:t>4.1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软件体系结构与设计模式</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4.1. 4  </a:t>
            </a:r>
            <a:r>
              <a:rPr kumimoji="0" lang="zh-CN" altLang="en-US"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分布式系统结构</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9" name="灯片编号占位符 8"/>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357158" y="1500174"/>
            <a:ext cx="8229600" cy="4968875"/>
          </a:xfrm>
        </p:spPr>
        <p:txBody>
          <a:bodyPr/>
          <a:lstStyle/>
          <a:p>
            <a:pPr eaLnBrk="1" hangingPunct="1">
              <a:lnSpc>
                <a:spcPct val="120000"/>
              </a:lnSpc>
              <a:buFont typeface="Wingdings" panose="05000000000000000000" pitchFamily="2" charset="2"/>
              <a:buChar char="l"/>
            </a:pPr>
            <a:r>
              <a:rPr lang="zh-CN" altLang="en-US" sz="2800" b="1" dirty="0">
                <a:solidFill>
                  <a:srgbClr val="CC0000"/>
                </a:solidFill>
                <a:ea typeface="楷体_GB2312" pitchFamily="49" charset="-122"/>
              </a:rPr>
              <a:t>什么是体系结构</a:t>
            </a:r>
            <a:endParaRPr lang="zh-CN" altLang="en-US" sz="2800" b="1" dirty="0">
              <a:solidFill>
                <a:srgbClr val="CC0000"/>
              </a:solidFill>
              <a:ea typeface="楷体_GB2312" pitchFamily="49" charset="-122"/>
            </a:endParaRPr>
          </a:p>
          <a:p>
            <a:pPr eaLnBrk="1" hangingPunct="1">
              <a:lnSpc>
                <a:spcPct val="120000"/>
              </a:lnSpc>
              <a:buFont typeface="Arial" panose="020B0604020202020204" pitchFamily="34" charset="0"/>
              <a:buChar char="•"/>
            </a:pPr>
            <a:r>
              <a:rPr kumimoji="1" lang="zh-CN" altLang="en-US" sz="2400" b="1" dirty="0">
                <a:ea typeface="楷体_GB2312" pitchFamily="49" charset="-122"/>
              </a:rPr>
              <a:t>目前还没有公认的定义</a:t>
            </a:r>
            <a:r>
              <a:rPr kumimoji="1" lang="zh-CN" altLang="en-US" sz="2400" dirty="0">
                <a:ea typeface="楷体_GB2312" pitchFamily="49" charset="-122"/>
              </a:rPr>
              <a:t>，许多专家学者从不同角度对软件体系结构进行了描述。</a:t>
            </a:r>
            <a:endParaRPr kumimoji="1" lang="en-US" altLang="zh-CN" sz="2400" dirty="0">
              <a:ea typeface="楷体_GB2312" pitchFamily="49" charset="-122"/>
            </a:endParaRPr>
          </a:p>
          <a:p>
            <a:pPr eaLnBrk="1" hangingPunct="1">
              <a:lnSpc>
                <a:spcPct val="120000"/>
              </a:lnSpc>
              <a:buFont typeface="Arial" panose="020B0604020202020204" pitchFamily="34" charset="0"/>
              <a:buChar char="•"/>
            </a:pPr>
            <a:r>
              <a:rPr kumimoji="1" lang="en-US" altLang="zh-CN" sz="2400" dirty="0">
                <a:ea typeface="楷体_GB2312" pitchFamily="49" charset="-122"/>
              </a:rPr>
              <a:t>Bass</a:t>
            </a:r>
            <a:r>
              <a:rPr kumimoji="1" lang="zh-CN" altLang="en-US" sz="2400" dirty="0">
                <a:ea typeface="楷体_GB2312" pitchFamily="49" charset="-122"/>
              </a:rPr>
              <a:t>、</a:t>
            </a:r>
            <a:r>
              <a:rPr kumimoji="1" lang="en-US" altLang="zh-CN" sz="2400" dirty="0">
                <a:ea typeface="楷体_GB2312" pitchFamily="49" charset="-122"/>
              </a:rPr>
              <a:t>Clements</a:t>
            </a:r>
            <a:r>
              <a:rPr kumimoji="1" lang="zh-CN" altLang="en-US" sz="2400" dirty="0">
                <a:ea typeface="楷体_GB2312" pitchFamily="49" charset="-122"/>
              </a:rPr>
              <a:t>和</a:t>
            </a:r>
            <a:r>
              <a:rPr kumimoji="1" lang="en-US" altLang="zh-CN" sz="2400" dirty="0" err="1">
                <a:ea typeface="楷体_GB2312" pitchFamily="49" charset="-122"/>
              </a:rPr>
              <a:t>Kazman</a:t>
            </a:r>
            <a:r>
              <a:rPr kumimoji="1" lang="zh-CN" altLang="en-US" sz="2400" dirty="0">
                <a:ea typeface="楷体_GB2312" pitchFamily="49" charset="-122"/>
              </a:rPr>
              <a:t>给出了如下定义：</a:t>
            </a:r>
            <a:r>
              <a:rPr kumimoji="1" lang="zh-CN" altLang="en-US" sz="2400" b="1" dirty="0">
                <a:solidFill>
                  <a:srgbClr val="3366FF"/>
                </a:solidFill>
                <a:ea typeface="楷体_GB2312" pitchFamily="49" charset="-122"/>
              </a:rPr>
              <a:t>“一个程序或计算机系统的软件体系结构是指系统的一个或者多个结构。结构中包括软件的</a:t>
            </a:r>
            <a:r>
              <a:rPr kumimoji="1" lang="zh-CN" altLang="en-US" sz="2400" b="1" dirty="0">
                <a:solidFill>
                  <a:srgbClr val="00B050"/>
                </a:solidFill>
                <a:ea typeface="楷体_GB2312" pitchFamily="49" charset="-122"/>
              </a:rPr>
              <a:t>构件</a:t>
            </a:r>
            <a:r>
              <a:rPr kumimoji="1" lang="zh-CN" altLang="en-US" sz="2400" b="1" dirty="0">
                <a:solidFill>
                  <a:srgbClr val="3366FF"/>
                </a:solidFill>
                <a:ea typeface="楷体_GB2312" pitchFamily="49" charset="-122"/>
              </a:rPr>
              <a:t>、</a:t>
            </a:r>
            <a:r>
              <a:rPr kumimoji="1" lang="zh-CN" altLang="en-US" sz="2400" b="1" dirty="0">
                <a:solidFill>
                  <a:srgbClr val="00B050"/>
                </a:solidFill>
                <a:ea typeface="楷体_GB2312" pitchFamily="49" charset="-122"/>
              </a:rPr>
              <a:t>构件的外部可见属性</a:t>
            </a:r>
            <a:r>
              <a:rPr kumimoji="1" lang="zh-CN" altLang="en-US" sz="2400" b="1" dirty="0">
                <a:solidFill>
                  <a:srgbClr val="3366FF"/>
                </a:solidFill>
                <a:ea typeface="楷体_GB2312" pitchFamily="49" charset="-122"/>
              </a:rPr>
              <a:t>以及它们之间的</a:t>
            </a:r>
            <a:r>
              <a:rPr kumimoji="1" lang="zh-CN" altLang="en-US" sz="2400" b="1" dirty="0">
                <a:solidFill>
                  <a:srgbClr val="00B050"/>
                </a:solidFill>
                <a:ea typeface="楷体_GB2312" pitchFamily="49" charset="-122"/>
              </a:rPr>
              <a:t>相互关系</a:t>
            </a:r>
            <a:r>
              <a:rPr kumimoji="1" lang="zh-CN" altLang="en-US" sz="2400" b="1" dirty="0">
                <a:solidFill>
                  <a:srgbClr val="3366FF"/>
                </a:solidFill>
                <a:ea typeface="楷体_GB2312" pitchFamily="49" charset="-122"/>
              </a:rPr>
              <a:t>。外部可见属性则是指软件构件提供的</a:t>
            </a:r>
            <a:r>
              <a:rPr kumimoji="1" lang="zh-CN" altLang="en-US" sz="2400" b="1" dirty="0">
                <a:solidFill>
                  <a:srgbClr val="00B050"/>
                </a:solidFill>
                <a:ea typeface="楷体_GB2312" pitchFamily="49" charset="-122"/>
              </a:rPr>
              <a:t>服务</a:t>
            </a:r>
            <a:r>
              <a:rPr kumimoji="1" lang="zh-CN" altLang="en-US" sz="2400" b="1" dirty="0">
                <a:solidFill>
                  <a:srgbClr val="3366FF"/>
                </a:solidFill>
                <a:ea typeface="楷体_GB2312" pitchFamily="49" charset="-122"/>
              </a:rPr>
              <a:t>、</a:t>
            </a:r>
            <a:r>
              <a:rPr kumimoji="1" lang="zh-CN" altLang="en-US" sz="2400" b="1" dirty="0">
                <a:solidFill>
                  <a:srgbClr val="00B050"/>
                </a:solidFill>
                <a:ea typeface="楷体_GB2312" pitchFamily="49" charset="-122"/>
              </a:rPr>
              <a:t>性能</a:t>
            </a:r>
            <a:r>
              <a:rPr kumimoji="1" lang="zh-CN" altLang="en-US" sz="2400" b="1" dirty="0">
                <a:solidFill>
                  <a:srgbClr val="3366FF"/>
                </a:solidFill>
                <a:ea typeface="楷体_GB2312" pitchFamily="49" charset="-122"/>
              </a:rPr>
              <a:t>、</a:t>
            </a:r>
            <a:r>
              <a:rPr kumimoji="1" lang="zh-CN" altLang="en-US" sz="2400" b="1" dirty="0">
                <a:solidFill>
                  <a:srgbClr val="00B050"/>
                </a:solidFill>
                <a:ea typeface="楷体_GB2312" pitchFamily="49" charset="-122"/>
              </a:rPr>
              <a:t>使用特性</a:t>
            </a:r>
            <a:r>
              <a:rPr kumimoji="1" lang="zh-CN" altLang="en-US" sz="2400" b="1" dirty="0">
                <a:solidFill>
                  <a:srgbClr val="3366FF"/>
                </a:solidFill>
                <a:ea typeface="楷体_GB2312" pitchFamily="49" charset="-122"/>
              </a:rPr>
              <a:t>、</a:t>
            </a:r>
            <a:r>
              <a:rPr kumimoji="1" lang="zh-CN" altLang="en-US" sz="2400" b="1" dirty="0">
                <a:solidFill>
                  <a:srgbClr val="00B050"/>
                </a:solidFill>
                <a:ea typeface="楷体_GB2312" pitchFamily="49" charset="-122"/>
              </a:rPr>
              <a:t>错误处理</a:t>
            </a:r>
            <a:r>
              <a:rPr kumimoji="1" lang="zh-CN" altLang="en-US" sz="2400" b="1" dirty="0">
                <a:solidFill>
                  <a:srgbClr val="3366FF"/>
                </a:solidFill>
                <a:ea typeface="楷体_GB2312" pitchFamily="49" charset="-122"/>
              </a:rPr>
              <a:t>、</a:t>
            </a:r>
            <a:r>
              <a:rPr kumimoji="1" lang="zh-CN" altLang="en-US" sz="2400" b="1" dirty="0">
                <a:solidFill>
                  <a:srgbClr val="00B050"/>
                </a:solidFill>
                <a:ea typeface="楷体_GB2312" pitchFamily="49" charset="-122"/>
              </a:rPr>
              <a:t>共享资源使用</a:t>
            </a:r>
            <a:r>
              <a:rPr kumimoji="1" lang="zh-CN" altLang="en-US" sz="2400" b="1" dirty="0">
                <a:solidFill>
                  <a:srgbClr val="3366FF"/>
                </a:solidFill>
                <a:ea typeface="楷体_GB2312" pitchFamily="49" charset="-122"/>
              </a:rPr>
              <a:t>等。”</a:t>
            </a:r>
            <a:r>
              <a:rPr kumimoji="1" lang="zh-CN" altLang="en-US" sz="2400" dirty="0">
                <a:ea typeface="楷体_GB2312" pitchFamily="49" charset="-122"/>
              </a:rPr>
              <a:t>这一定义强调在任一体系结构表述中</a:t>
            </a:r>
            <a:r>
              <a:rPr kumimoji="1" lang="zh-CN" altLang="en-US" sz="2400" b="1" u="sng" dirty="0">
                <a:solidFill>
                  <a:srgbClr val="FF0000"/>
                </a:solidFill>
                <a:ea typeface="楷体_GB2312" pitchFamily="49" charset="-122"/>
              </a:rPr>
              <a:t>“软件构件”</a:t>
            </a:r>
            <a:r>
              <a:rPr kumimoji="1" lang="zh-CN" altLang="en-US" sz="2400" dirty="0">
                <a:ea typeface="楷体_GB2312" pitchFamily="49" charset="-122"/>
              </a:rPr>
              <a:t>的角色。</a:t>
            </a:r>
            <a:endParaRPr kumimoji="1" lang="zh-CN" altLang="en-US" sz="2800" dirty="0">
              <a:ea typeface="楷体_GB2312" pitchFamily="49" charset="-122"/>
            </a:endParaRPr>
          </a:p>
        </p:txBody>
      </p:sp>
      <p:sp>
        <p:nvSpPr>
          <p:cNvPr id="5" name="Rectangle 2"/>
          <p:cNvSpPr>
            <a:spLocks noGrp="1" noChangeArrowheads="1"/>
          </p:cNvSpPr>
          <p:nvPr>
            <p:ph type="title"/>
          </p:nvPr>
        </p:nvSpPr>
        <p:spPr>
          <a:xfrm>
            <a:off x="457200" y="211138"/>
            <a:ext cx="8229600" cy="1143000"/>
          </a:xfrm>
        </p:spPr>
        <p:txBody>
          <a:bodyPr/>
          <a:lstStyle/>
          <a:p>
            <a:pPr>
              <a:lnSpc>
                <a:spcPts val="4000"/>
              </a:lnSpc>
            </a:pPr>
            <a:r>
              <a:rPr lang="en-US" altLang="en-US" dirty="0"/>
              <a:t>4.1 </a:t>
            </a:r>
            <a:r>
              <a:rPr lang="zh-CN" altLang="en-US" dirty="0"/>
              <a:t>软件体系结构与设计模式</a:t>
            </a:r>
            <a:br>
              <a:rPr lang="en-US" altLang="zh-CN" dirty="0"/>
            </a:br>
            <a:r>
              <a:rPr lang="en-US" altLang="zh-CN" dirty="0"/>
              <a:t>           </a:t>
            </a:r>
            <a:r>
              <a:rPr lang="en-US" altLang="zh-CN" sz="3200" dirty="0">
                <a:solidFill>
                  <a:schemeClr val="bg1"/>
                </a:solidFill>
                <a:ea typeface="宋体" panose="02010600030101010101" pitchFamily="2" charset="-122"/>
              </a:rPr>
              <a:t>4.1.1   </a:t>
            </a:r>
            <a:r>
              <a:rPr lang="zh-CN" altLang="en-US" sz="3200" dirty="0">
                <a:solidFill>
                  <a:schemeClr val="bg1"/>
                </a:solidFill>
                <a:ea typeface="宋体" panose="02010600030101010101" pitchFamily="2" charset="-122"/>
              </a:rPr>
              <a:t>软件体系结构的基本概念</a:t>
            </a:r>
            <a:endParaRPr lang="zh-CN" altLang="en-US" dirty="0">
              <a:solidFill>
                <a:schemeClr val="bg1"/>
              </a:solidFill>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body" idx="1"/>
          </p:nvPr>
        </p:nvSpPr>
        <p:spPr>
          <a:xfrm>
            <a:off x="457200" y="1500175"/>
            <a:ext cx="8329642" cy="571504"/>
          </a:xfrm>
        </p:spPr>
        <p:txBody>
          <a:bodyPr/>
          <a:lstStyle/>
          <a:p>
            <a:pPr algn="just" eaLnBrk="1" hangingPunct="1">
              <a:lnSpc>
                <a:spcPct val="110000"/>
              </a:lnSpc>
              <a:buFontTx/>
              <a:buNone/>
            </a:pPr>
            <a:r>
              <a:rPr lang="zh-CN" altLang="en-US" sz="2400" b="1" dirty="0">
                <a:ea typeface="楷体_GB2312" pitchFamily="49" charset="-122"/>
              </a:rPr>
              <a:t>传统的</a:t>
            </a:r>
            <a:r>
              <a:rPr lang="en-US" altLang="zh-CN" sz="2400" b="1" dirty="0">
                <a:ea typeface="楷体_GB2312" pitchFamily="49" charset="-122"/>
              </a:rPr>
              <a:t>C/S</a:t>
            </a:r>
            <a:r>
              <a:rPr lang="zh-CN" altLang="en-US" sz="2400" b="1" dirty="0">
                <a:ea typeface="楷体_GB2312" pitchFamily="49" charset="-122"/>
              </a:rPr>
              <a:t>体系结构分为两层</a:t>
            </a:r>
            <a:r>
              <a:rPr lang="zh-CN" altLang="en-US" sz="2400" dirty="0">
                <a:ea typeface="楷体_GB2312" pitchFamily="49" charset="-122"/>
              </a:rPr>
              <a:t>。</a:t>
            </a:r>
            <a:endParaRPr lang="en-US" altLang="zh-CN" dirty="0">
              <a:ea typeface="宋体" panose="02010600030101010101" pitchFamily="2" charset="-122"/>
            </a:endParaRPr>
          </a:p>
        </p:txBody>
      </p:sp>
      <p:pic>
        <p:nvPicPr>
          <p:cNvPr id="38916" name="Picture 4" descr="1209"/>
          <p:cNvPicPr>
            <a:picLocks noChangeAspect="1" noChangeArrowheads="1"/>
          </p:cNvPicPr>
          <p:nvPr/>
        </p:nvPicPr>
        <p:blipFill>
          <a:blip r:embed="rId1"/>
          <a:srcRect/>
          <a:stretch>
            <a:fillRect/>
          </a:stretch>
        </p:blipFill>
        <p:spPr bwMode="auto">
          <a:xfrm>
            <a:off x="3500430" y="2285992"/>
            <a:ext cx="5384814" cy="3650100"/>
          </a:xfrm>
          <a:prstGeom prst="rect">
            <a:avLst/>
          </a:prstGeom>
          <a:noFill/>
          <a:ln w="9525">
            <a:noFill/>
            <a:miter lim="800000"/>
            <a:headEnd/>
            <a:tailEnd/>
          </a:ln>
        </p:spPr>
      </p:pic>
      <p:sp>
        <p:nvSpPr>
          <p:cNvPr id="6" name="Rectangle 2"/>
          <p:cNvSpPr txBox="1">
            <a:spLocks noChangeArrowheads="1"/>
          </p:cNvSpPr>
          <p:nvPr/>
        </p:nvSpPr>
        <p:spPr>
          <a:xfrm>
            <a:off x="457200" y="211138"/>
            <a:ext cx="8229600" cy="1143000"/>
          </a:xfrm>
          <a:prstGeom prst="rect">
            <a:avLst/>
          </a:prstGeom>
        </p:spPr>
        <p:txBody>
          <a:bodyPr/>
          <a:lstStyle/>
          <a:p>
            <a:pPr marL="0" marR="0" lvl="0" indent="0" algn="ctr" defTabSz="914400" rtl="0" eaLnBrk="1" fontAlgn="base" latinLnBrk="0" hangingPunct="1">
              <a:lnSpc>
                <a:spcPts val="4000"/>
              </a:lnSpc>
              <a:spcBef>
                <a:spcPct val="0"/>
              </a:spcBef>
              <a:spcAft>
                <a:spcPct val="0"/>
              </a:spcAft>
              <a:buClrTx/>
              <a:buSzTx/>
              <a:buFontTx/>
              <a:buNone/>
              <a:defRPr/>
            </a:pPr>
            <a:r>
              <a:rPr kumimoji="0" lang="en-US" altLang="en-US" sz="4400" b="1" i="0" u="none" strike="noStrike" kern="0" cap="none" spc="0" normalizeH="0" baseline="0" noProof="0" dirty="0">
                <a:ln>
                  <a:noFill/>
                </a:ln>
                <a:solidFill>
                  <a:schemeClr val="tx2"/>
                </a:solidFill>
                <a:effectLst/>
                <a:uLnTx/>
                <a:uFillTx/>
                <a:latin typeface="+mj-lt"/>
                <a:ea typeface="+mj-ea"/>
                <a:cs typeface="+mj-cs"/>
              </a:rPr>
              <a:t>4.1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软件体系结构与设计模式</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4.1. 4  </a:t>
            </a:r>
            <a:r>
              <a:rPr kumimoji="0" lang="zh-CN" altLang="en-US"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分布式系统结构</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7" name="Rectangle 3"/>
          <p:cNvSpPr txBox="1">
            <a:spLocks noChangeArrowheads="1"/>
          </p:cNvSpPr>
          <p:nvPr/>
        </p:nvSpPr>
        <p:spPr bwMode="auto">
          <a:xfrm>
            <a:off x="285720" y="2500306"/>
            <a:ext cx="2714644" cy="3071834"/>
          </a:xfrm>
          <a:prstGeom prst="rect">
            <a:avLst/>
          </a:prstGeom>
          <a:noFill/>
          <a:ln w="9525">
            <a:noFill/>
            <a:miter lim="800000"/>
          </a:ln>
        </p:spPr>
        <p:txBody>
          <a:bodyPr vert="horz" wrap="square" lIns="91440" tIns="45720" rIns="91440" bIns="45720" numCol="1" anchor="t" anchorCtr="0" compatLnSpc="1"/>
          <a:lstStyle/>
          <a:p>
            <a:pPr marL="342900" marR="0" lvl="0" indent="-342900" algn="just" defTabSz="914400" rtl="0" eaLnBrk="1" fontAlgn="base" latinLnBrk="0" hangingPunct="1">
              <a:lnSpc>
                <a:spcPct val="110000"/>
              </a:lnSpc>
              <a:spcBef>
                <a:spcPct val="20000"/>
              </a:spcBef>
              <a:spcAft>
                <a:spcPct val="0"/>
              </a:spcAft>
              <a:buClrTx/>
              <a:buSzTx/>
              <a:buFontTx/>
              <a:buNone/>
              <a:defRPr/>
            </a:pPr>
            <a:r>
              <a:rPr kumimoji="0" lang="zh-CN" altLang="en-US" sz="2400" b="1" i="0" u="none" strike="noStrike" kern="0" cap="none" spc="0" normalizeH="0" baseline="0" noProof="0" dirty="0">
                <a:ln>
                  <a:noFill/>
                </a:ln>
                <a:solidFill>
                  <a:srgbClr val="C00000"/>
                </a:solidFill>
                <a:effectLst/>
                <a:uLnTx/>
                <a:uFillTx/>
                <a:latin typeface="+mn-lt"/>
                <a:ea typeface="楷体_GB2312" pitchFamily="49" charset="-122"/>
                <a:cs typeface="+mn-cs"/>
              </a:rPr>
              <a:t>特点：</a:t>
            </a:r>
            <a:endParaRPr kumimoji="0" lang="en-US" altLang="zh-CN" sz="2400" b="1" i="0" u="none" strike="noStrike" kern="0" cap="none" spc="0" normalizeH="0" baseline="0" noProof="0" dirty="0">
              <a:ln>
                <a:noFill/>
              </a:ln>
              <a:solidFill>
                <a:srgbClr val="C00000"/>
              </a:solidFill>
              <a:effectLst/>
              <a:uLnTx/>
              <a:uFillTx/>
              <a:latin typeface="+mn-lt"/>
              <a:ea typeface="楷体_GB2312" pitchFamily="49" charset="-122"/>
              <a:cs typeface="+mn-cs"/>
            </a:endParaRPr>
          </a:p>
          <a:p>
            <a:pPr marR="0" lvl="0" indent="355600" algn="just" defTabSz="914400" rtl="0" eaLnBrk="1" fontAlgn="base" latinLnBrk="0" hangingPunct="1">
              <a:lnSpc>
                <a:spcPct val="110000"/>
              </a:lnSpc>
              <a:spcBef>
                <a:spcPct val="20000"/>
              </a:spcBef>
              <a:spcAft>
                <a:spcPct val="0"/>
              </a:spcAft>
              <a:buClrTx/>
              <a:buSzTx/>
              <a:buFontTx/>
              <a:buNone/>
              <a:defRPr/>
            </a:pPr>
            <a:r>
              <a:rPr kumimoji="0" lang="zh-CN" altLang="en-US" sz="2400" b="1" i="0" u="none" strike="noStrike" kern="0" cap="none" spc="0" normalizeH="0" baseline="0" noProof="0" dirty="0">
                <a:ln>
                  <a:noFill/>
                </a:ln>
                <a:solidFill>
                  <a:srgbClr val="00B050"/>
                </a:solidFill>
                <a:effectLst/>
                <a:uLnTx/>
                <a:uFillTx/>
                <a:latin typeface="+mn-lt"/>
                <a:ea typeface="楷体_GB2312" pitchFamily="49" charset="-122"/>
                <a:cs typeface="+mn-cs"/>
              </a:rPr>
              <a:t>一个应用系统被划分为：</a:t>
            </a:r>
            <a:endParaRPr kumimoji="0" lang="en-US" altLang="zh-CN" sz="2400" b="1" i="0" u="none" strike="noStrike" kern="0" cap="none" spc="0" normalizeH="0" baseline="0" noProof="0" dirty="0">
              <a:ln>
                <a:noFill/>
              </a:ln>
              <a:solidFill>
                <a:srgbClr val="00B050"/>
              </a:solidFill>
              <a:effectLst/>
              <a:uLnTx/>
              <a:uFillTx/>
              <a:latin typeface="+mn-lt"/>
              <a:ea typeface="楷体_GB2312" pitchFamily="49" charset="-122"/>
              <a:cs typeface="+mn-cs"/>
            </a:endParaRPr>
          </a:p>
          <a:p>
            <a:pPr marL="711200" marR="0" lvl="0" indent="-342900" algn="just" defTabSz="914400" rtl="0" eaLnBrk="1" fontAlgn="base" latinLnBrk="0" hangingPunct="1">
              <a:lnSpc>
                <a:spcPct val="110000"/>
              </a:lnSpc>
              <a:spcBef>
                <a:spcPct val="20000"/>
              </a:spcBef>
              <a:spcAft>
                <a:spcPct val="0"/>
              </a:spcAft>
              <a:buClrTx/>
              <a:buSzTx/>
              <a:buFont typeface="Arial" panose="020B0604020202020204" pitchFamily="34" charset="0"/>
              <a:buChar char="•"/>
              <a:defRPr/>
            </a:pPr>
            <a:r>
              <a:rPr kumimoji="0" lang="zh-CN" altLang="en-US" sz="2400" b="1" i="0" u="none" strike="noStrike" kern="0" cap="none" spc="0" normalizeH="0" baseline="0" noProof="0" dirty="0">
                <a:ln>
                  <a:noFill/>
                </a:ln>
                <a:solidFill>
                  <a:srgbClr val="00B050"/>
                </a:solidFill>
                <a:effectLst/>
                <a:uLnTx/>
                <a:uFillTx/>
                <a:latin typeface="+mn-lt"/>
                <a:ea typeface="楷体_GB2312" pitchFamily="49" charset="-122"/>
                <a:cs typeface="+mn-cs"/>
              </a:rPr>
              <a:t>客户机</a:t>
            </a:r>
            <a:endParaRPr kumimoji="0" lang="en-US" altLang="zh-CN" sz="2400" b="1" i="0" u="none" strike="noStrike" kern="0" cap="none" spc="0" normalizeH="0" baseline="0" noProof="0" dirty="0">
              <a:ln>
                <a:noFill/>
              </a:ln>
              <a:solidFill>
                <a:srgbClr val="00B050"/>
              </a:solidFill>
              <a:effectLst/>
              <a:uLnTx/>
              <a:uFillTx/>
              <a:latin typeface="+mn-lt"/>
              <a:ea typeface="楷体_GB2312" pitchFamily="49" charset="-122"/>
              <a:cs typeface="+mn-cs"/>
            </a:endParaRPr>
          </a:p>
          <a:p>
            <a:pPr marL="711200" marR="0" lvl="0" indent="-342900" algn="just" defTabSz="914400" rtl="0" eaLnBrk="1" fontAlgn="base" latinLnBrk="0" hangingPunct="1">
              <a:lnSpc>
                <a:spcPct val="110000"/>
              </a:lnSpc>
              <a:spcBef>
                <a:spcPct val="20000"/>
              </a:spcBef>
              <a:spcAft>
                <a:spcPct val="0"/>
              </a:spcAft>
              <a:buClrTx/>
              <a:buSzTx/>
              <a:buFont typeface="Arial" panose="020B0604020202020204" pitchFamily="34" charset="0"/>
              <a:buChar char="•"/>
              <a:defRPr/>
            </a:pPr>
            <a:r>
              <a:rPr kumimoji="0" lang="zh-CN" altLang="en-US" sz="2400" b="1" i="0" u="none" strike="noStrike" kern="0" cap="none" spc="0" normalizeH="0" baseline="0" noProof="0" dirty="0">
                <a:ln>
                  <a:noFill/>
                </a:ln>
                <a:solidFill>
                  <a:srgbClr val="00B050"/>
                </a:solidFill>
                <a:effectLst/>
                <a:uLnTx/>
                <a:uFillTx/>
                <a:latin typeface="+mn-lt"/>
                <a:ea typeface="楷体_GB2312" pitchFamily="49" charset="-122"/>
                <a:cs typeface="+mn-cs"/>
              </a:rPr>
              <a:t>服务器</a:t>
            </a:r>
            <a:endParaRPr kumimoji="0" lang="en-US" altLang="zh-CN" sz="3200" b="0" i="0" u="none" strike="noStrike" kern="0" cap="none" spc="0" normalizeH="0" baseline="0" noProof="0" dirty="0">
              <a:ln>
                <a:noFill/>
              </a:ln>
              <a:solidFill>
                <a:schemeClr val="tx1"/>
              </a:solidFill>
              <a:effectLst/>
              <a:uLnTx/>
              <a:uFillTx/>
              <a:latin typeface="+mn-lt"/>
              <a:ea typeface="宋体" panose="02010600030101010101" pitchFamily="2" charset="-122"/>
              <a:cs typeface="+mn-cs"/>
            </a:endParaRPr>
          </a:p>
        </p:txBody>
      </p:sp>
      <p:sp>
        <p:nvSpPr>
          <p:cNvPr id="8" name="Rectangle 3"/>
          <p:cNvSpPr txBox="1">
            <a:spLocks noChangeArrowheads="1"/>
          </p:cNvSpPr>
          <p:nvPr/>
        </p:nvSpPr>
        <p:spPr bwMode="auto">
          <a:xfrm>
            <a:off x="3929058" y="6072207"/>
            <a:ext cx="4214842" cy="428628"/>
          </a:xfrm>
          <a:prstGeom prst="rect">
            <a:avLst/>
          </a:prstGeom>
          <a:noFill/>
          <a:ln w="9525">
            <a:noFill/>
            <a:miter lim="800000"/>
          </a:ln>
        </p:spPr>
        <p:txBody>
          <a:bodyPr vert="horz" wrap="square" lIns="91440" tIns="45720" rIns="91440" bIns="45720" numCol="1" anchor="t" anchorCtr="0" compatLnSpc="1"/>
          <a:lstStyle/>
          <a:p>
            <a:pPr marL="342900" marR="0" lvl="0" indent="-342900" algn="ctr" defTabSz="914400" rtl="0" eaLnBrk="1" fontAlgn="base" latinLnBrk="0" hangingPunct="1">
              <a:lnSpc>
                <a:spcPct val="110000"/>
              </a:lnSpc>
              <a:spcBef>
                <a:spcPct val="20000"/>
              </a:spcBef>
              <a:spcAft>
                <a:spcPct val="0"/>
              </a:spcAft>
              <a:buClrTx/>
              <a:buSzTx/>
              <a:buFontTx/>
              <a:buNone/>
              <a:defRPr/>
            </a:pPr>
            <a:r>
              <a:rPr kumimoji="0" lang="zh-CN" altLang="en-US"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典型的两层</a:t>
            </a:r>
            <a:r>
              <a:rPr kumimoji="0" lang="en-US" altLang="zh-CN"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C/S</a:t>
            </a:r>
            <a:r>
              <a:rPr kumimoji="0" lang="zh-CN" altLang="en-US"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体系结构图</a:t>
            </a:r>
            <a:endParaRPr kumimoji="0" lang="zh-CN" altLang="en-US"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endParaRPr>
          </a:p>
          <a:p>
            <a:pPr marL="342900" marR="0" lvl="0" indent="-342900" algn="ctr" defTabSz="914400" rtl="0" eaLnBrk="1" fontAlgn="base" latinLnBrk="0" hangingPunct="1">
              <a:lnSpc>
                <a:spcPct val="100000"/>
              </a:lnSpc>
              <a:spcBef>
                <a:spcPct val="20000"/>
              </a:spcBef>
              <a:spcAft>
                <a:spcPct val="0"/>
              </a:spcAft>
              <a:buClrTx/>
              <a:buSzTx/>
              <a:buFontTx/>
              <a:buBlip>
                <a:blip r:embed="rId2"/>
              </a:buBlip>
              <a:defRPr/>
            </a:pPr>
            <a:endParaRPr kumimoji="0" lang="en-US" altLang="zh-CN"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endParaRPr>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ChangeArrowheads="1"/>
          </p:cNvSpPr>
          <p:nvPr/>
        </p:nvSpPr>
        <p:spPr bwMode="auto">
          <a:xfrm>
            <a:off x="357158" y="1571612"/>
            <a:ext cx="8280400" cy="4679950"/>
          </a:xfrm>
          <a:prstGeom prst="rect">
            <a:avLst/>
          </a:prstGeom>
          <a:noFill/>
          <a:ln w="9525">
            <a:noFill/>
            <a:miter lim="800000"/>
          </a:ln>
        </p:spPr>
        <p:txBody>
          <a:bodyPr lIns="92075" tIns="46038" rIns="92075" bIns="46038"/>
          <a:lstStyle/>
          <a:p>
            <a:pPr marL="342900" indent="-342900">
              <a:spcBef>
                <a:spcPct val="20000"/>
              </a:spcBef>
              <a:spcAft>
                <a:spcPts val="1200"/>
              </a:spcAft>
            </a:pPr>
            <a:r>
              <a:rPr lang="zh-CN" altLang="en-US" sz="2800" b="1" dirty="0">
                <a:solidFill>
                  <a:srgbClr val="C00000"/>
                </a:solidFill>
                <a:latin typeface="宋体" panose="02010600030101010101" pitchFamily="2" charset="-122"/>
                <a:ea typeface="宋体" panose="02010600030101010101" pitchFamily="2" charset="-122"/>
              </a:rPr>
              <a:t>（</a:t>
            </a:r>
            <a:r>
              <a:rPr lang="en-US" altLang="zh-CN" sz="2800" b="1" dirty="0">
                <a:solidFill>
                  <a:srgbClr val="C00000"/>
                </a:solidFill>
                <a:latin typeface="宋体" panose="02010600030101010101" pitchFamily="2" charset="-122"/>
                <a:ea typeface="宋体" panose="02010600030101010101" pitchFamily="2" charset="-122"/>
              </a:rPr>
              <a:t>1</a:t>
            </a:r>
            <a:r>
              <a:rPr lang="zh-CN" altLang="en-US" sz="2800" b="1" dirty="0">
                <a:solidFill>
                  <a:srgbClr val="C00000"/>
                </a:solidFill>
                <a:latin typeface="宋体" panose="02010600030101010101" pitchFamily="2" charset="-122"/>
                <a:ea typeface="宋体" panose="02010600030101010101" pitchFamily="2" charset="-122"/>
              </a:rPr>
              <a:t>）两层</a:t>
            </a:r>
            <a:r>
              <a:rPr lang="en-US" altLang="zh-CN" sz="2800" b="1" dirty="0">
                <a:solidFill>
                  <a:srgbClr val="C00000"/>
                </a:solidFill>
                <a:latin typeface="宋体" panose="02010600030101010101" pitchFamily="2" charset="-122"/>
                <a:ea typeface="宋体" panose="02010600030101010101" pitchFamily="2" charset="-122"/>
              </a:rPr>
              <a:t>C/S</a:t>
            </a:r>
            <a:r>
              <a:rPr lang="zh-CN" altLang="en-US" sz="2800" b="1" dirty="0">
                <a:solidFill>
                  <a:srgbClr val="C00000"/>
                </a:solidFill>
                <a:latin typeface="宋体" panose="02010600030101010101" pitchFamily="2" charset="-122"/>
                <a:ea typeface="宋体" panose="02010600030101010101" pitchFamily="2" charset="-122"/>
              </a:rPr>
              <a:t>体系结构</a:t>
            </a:r>
            <a:r>
              <a:rPr lang="en-US" altLang="zh-CN" sz="2800" b="1" dirty="0">
                <a:solidFill>
                  <a:srgbClr val="C00000"/>
                </a:solidFill>
                <a:latin typeface="宋体" panose="02010600030101010101" pitchFamily="2" charset="-122"/>
                <a:ea typeface="宋体" panose="02010600030101010101" pitchFamily="2" charset="-122"/>
              </a:rPr>
              <a:t>--</a:t>
            </a:r>
            <a:r>
              <a:rPr lang="zh-CN" altLang="en-US" sz="2800" b="1" dirty="0">
                <a:solidFill>
                  <a:srgbClr val="C00000"/>
                </a:solidFill>
                <a:latin typeface="宋体" panose="02010600030101010101" pitchFamily="2" charset="-122"/>
                <a:ea typeface="宋体" panose="02010600030101010101" pitchFamily="2" charset="-122"/>
              </a:rPr>
              <a:t>有两种形态：</a:t>
            </a:r>
            <a:endParaRPr lang="zh-CN" altLang="en-US" sz="2800" b="1" dirty="0">
              <a:solidFill>
                <a:srgbClr val="C00000"/>
              </a:solidFill>
              <a:latin typeface="宋体" panose="02010600030101010101" pitchFamily="2" charset="-122"/>
              <a:ea typeface="宋体" panose="02010600030101010101" pitchFamily="2" charset="-122"/>
            </a:endParaRPr>
          </a:p>
          <a:p>
            <a:pPr marL="713105" indent="-440055">
              <a:spcBef>
                <a:spcPct val="20000"/>
              </a:spcBef>
              <a:buFont typeface="+mj-ea"/>
              <a:buAutoNum type="circleNumDbPlain"/>
            </a:pPr>
            <a:r>
              <a:rPr lang="zh-CN" altLang="en-US" sz="2400" b="1" dirty="0">
                <a:solidFill>
                  <a:srgbClr val="C00000"/>
                </a:solidFill>
                <a:latin typeface="宋体" panose="02010600030101010101" pitchFamily="2" charset="-122"/>
                <a:ea typeface="宋体" panose="02010600030101010101" pitchFamily="2" charset="-122"/>
              </a:rPr>
              <a:t>瘦客户机模型</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indent="628650">
              <a:spcBef>
                <a:spcPct val="20000"/>
              </a:spcBef>
              <a:spcAft>
                <a:spcPts val="1200"/>
              </a:spcAft>
            </a:pPr>
            <a:r>
              <a:rPr lang="zh-CN" altLang="en-US" sz="2400" b="1" dirty="0">
                <a:solidFill>
                  <a:srgbClr val="C00000"/>
                </a:solidFill>
                <a:latin typeface="宋体" panose="02010600030101010101" pitchFamily="2" charset="-122"/>
                <a:ea typeface="宋体" panose="02010600030101010101" pitchFamily="2" charset="-122"/>
              </a:rPr>
              <a:t>特点：</a:t>
            </a:r>
            <a:r>
              <a:rPr lang="zh-CN" altLang="en-US" sz="2400" dirty="0">
                <a:solidFill>
                  <a:srgbClr val="3366FF"/>
                </a:solidFill>
                <a:latin typeface="宋体" panose="02010600030101010101" pitchFamily="2" charset="-122"/>
                <a:ea typeface="宋体" panose="02010600030101010101" pitchFamily="2" charset="-122"/>
              </a:rPr>
              <a:t>数据管理部分</a:t>
            </a:r>
            <a:r>
              <a:rPr lang="zh-CN" altLang="en-US" sz="2400" dirty="0">
                <a:latin typeface="宋体" panose="02010600030101010101" pitchFamily="2" charset="-122"/>
                <a:ea typeface="宋体" panose="02010600030101010101" pitchFamily="2" charset="-122"/>
              </a:rPr>
              <a:t>和</a:t>
            </a:r>
            <a:r>
              <a:rPr lang="zh-CN" altLang="en-US" sz="2400" dirty="0">
                <a:solidFill>
                  <a:srgbClr val="3366FF"/>
                </a:solidFill>
                <a:latin typeface="宋体" panose="02010600030101010101" pitchFamily="2" charset="-122"/>
                <a:ea typeface="宋体" panose="02010600030101010101" pitchFamily="2" charset="-122"/>
              </a:rPr>
              <a:t>应用逻辑</a:t>
            </a:r>
            <a:r>
              <a:rPr lang="zh-CN" altLang="en-US" sz="2400" dirty="0">
                <a:latin typeface="宋体" panose="02010600030101010101" pitchFamily="2" charset="-122"/>
                <a:ea typeface="宋体" panose="02010600030101010101" pitchFamily="2" charset="-122"/>
              </a:rPr>
              <a:t>都在服务器上执行，客户机只负责表示部分。</a:t>
            </a:r>
            <a:endParaRPr lang="zh-CN" altLang="en-US" sz="2400" dirty="0">
              <a:latin typeface="宋体" panose="02010600030101010101" pitchFamily="2" charset="-122"/>
              <a:ea typeface="宋体" panose="02010600030101010101" pitchFamily="2" charset="-122"/>
            </a:endParaRPr>
          </a:p>
          <a:p>
            <a:pPr marL="342900" indent="-342900">
              <a:spcBef>
                <a:spcPct val="20000"/>
              </a:spcBef>
            </a:pPr>
            <a:r>
              <a:rPr lang="zh-CN" altLang="en-US" sz="2400" b="1" dirty="0">
                <a:solidFill>
                  <a:srgbClr val="C00000"/>
                </a:solidFill>
                <a:latin typeface="宋体" panose="02010600030101010101" pitchFamily="2" charset="-122"/>
                <a:ea typeface="宋体" panose="02010600030101010101" pitchFamily="2" charset="-122"/>
              </a:rPr>
              <a:t>    缺点：</a:t>
            </a:r>
            <a:endParaRPr lang="zh-CN" altLang="en-US" sz="2400" b="1" dirty="0">
              <a:solidFill>
                <a:srgbClr val="C00000"/>
              </a:solidFill>
              <a:latin typeface="宋体" panose="02010600030101010101" pitchFamily="2" charset="-122"/>
              <a:ea typeface="宋体" panose="02010600030101010101" pitchFamily="2" charset="-122"/>
            </a:endParaRPr>
          </a:p>
          <a:p>
            <a:pPr marL="627380" indent="-342900">
              <a:spcBef>
                <a:spcPct val="20000"/>
              </a:spcBef>
              <a:buClr>
                <a:schemeClr val="hlink"/>
              </a:buClr>
              <a:buSzPct val="75000"/>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它将繁重的处理负荷都放在了服务器和网络上，服务器负责所有的计算，这将</a:t>
            </a:r>
            <a:r>
              <a:rPr lang="zh-CN" altLang="en-US" sz="2400" b="1" dirty="0">
                <a:solidFill>
                  <a:srgbClr val="00B050"/>
                </a:solidFill>
                <a:latin typeface="宋体" panose="02010600030101010101" pitchFamily="2" charset="-122"/>
                <a:ea typeface="宋体" panose="02010600030101010101" pitchFamily="2" charset="-122"/>
              </a:rPr>
              <a:t>增加客户机和服务器之间的网络流量。</a:t>
            </a:r>
            <a:endParaRPr lang="zh-CN" altLang="en-US" sz="2400" b="1" dirty="0">
              <a:solidFill>
                <a:srgbClr val="00B050"/>
              </a:solidFill>
              <a:latin typeface="宋体" panose="02010600030101010101" pitchFamily="2" charset="-122"/>
              <a:ea typeface="宋体" panose="02010600030101010101" pitchFamily="2" charset="-122"/>
            </a:endParaRPr>
          </a:p>
          <a:p>
            <a:pPr marL="627380" indent="-342900">
              <a:spcBef>
                <a:spcPct val="20000"/>
              </a:spcBef>
              <a:buClr>
                <a:schemeClr val="hlink"/>
              </a:buClr>
              <a:buSzPct val="75000"/>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目前个人计算机所具有的处理能力在瘦客户机模型中用不上。 </a:t>
            </a:r>
            <a:endParaRPr lang="zh-CN" altLang="en-US" sz="2400" dirty="0">
              <a:latin typeface="宋体" panose="02010600030101010101" pitchFamily="2" charset="-122"/>
              <a:ea typeface="宋体" panose="02010600030101010101" pitchFamily="2" charset="-122"/>
            </a:endParaRPr>
          </a:p>
        </p:txBody>
      </p:sp>
      <p:sp>
        <p:nvSpPr>
          <p:cNvPr id="39939" name="Rectangle 6"/>
          <p:cNvSpPr>
            <a:spLocks noChangeArrowheads="1"/>
          </p:cNvSpPr>
          <p:nvPr/>
        </p:nvSpPr>
        <p:spPr bwMode="auto">
          <a:xfrm>
            <a:off x="0" y="3333750"/>
            <a:ext cx="9144000" cy="0"/>
          </a:xfrm>
          <a:prstGeom prst="rect">
            <a:avLst/>
          </a:prstGeom>
          <a:noFill/>
          <a:ln w="9525">
            <a:noFill/>
            <a:miter lim="800000"/>
          </a:ln>
        </p:spPr>
        <p:txBody>
          <a:bodyPr wrap="none" anchor="ctr">
            <a:spAutoFit/>
          </a:bodyPr>
          <a:lstStyle/>
          <a:p>
            <a:endParaRPr lang="zh-CN" altLang="en-US"/>
          </a:p>
        </p:txBody>
      </p:sp>
      <p:sp>
        <p:nvSpPr>
          <p:cNvPr id="5" name="Rectangle 2"/>
          <p:cNvSpPr txBox="1">
            <a:spLocks noChangeArrowheads="1"/>
          </p:cNvSpPr>
          <p:nvPr/>
        </p:nvSpPr>
        <p:spPr>
          <a:xfrm>
            <a:off x="457200" y="211138"/>
            <a:ext cx="8229600" cy="1143000"/>
          </a:xfrm>
          <a:prstGeom prst="rect">
            <a:avLst/>
          </a:prstGeom>
        </p:spPr>
        <p:txBody>
          <a:bodyPr/>
          <a:lstStyle/>
          <a:p>
            <a:pPr marL="0" marR="0" lvl="0" indent="0" algn="ctr" defTabSz="914400" rtl="0" eaLnBrk="1" fontAlgn="base" latinLnBrk="0" hangingPunct="1">
              <a:lnSpc>
                <a:spcPts val="4000"/>
              </a:lnSpc>
              <a:spcBef>
                <a:spcPct val="0"/>
              </a:spcBef>
              <a:spcAft>
                <a:spcPct val="0"/>
              </a:spcAft>
              <a:buClrTx/>
              <a:buSzTx/>
              <a:buFontTx/>
              <a:buNone/>
              <a:defRPr/>
            </a:pPr>
            <a:r>
              <a:rPr kumimoji="0" lang="en-US" altLang="en-US" sz="4400" b="1" i="0" u="none" strike="noStrike" kern="0" cap="none" spc="0" normalizeH="0" baseline="0" noProof="0" dirty="0">
                <a:ln>
                  <a:noFill/>
                </a:ln>
                <a:solidFill>
                  <a:schemeClr val="tx2"/>
                </a:solidFill>
                <a:effectLst/>
                <a:uLnTx/>
                <a:uFillTx/>
                <a:latin typeface="+mj-lt"/>
                <a:ea typeface="+mj-ea"/>
                <a:cs typeface="+mj-cs"/>
              </a:rPr>
              <a:t>4.1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软件体系结构与设计模式</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4.1. 4  </a:t>
            </a:r>
            <a:r>
              <a:rPr kumimoji="0" lang="zh-CN" altLang="en-US"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分布式系统结构</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6" name="灯片编号占位符 5"/>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xfrm>
            <a:off x="500034" y="1428736"/>
            <a:ext cx="8137525" cy="5113337"/>
          </a:xfrm>
        </p:spPr>
        <p:txBody>
          <a:bodyPr/>
          <a:lstStyle/>
          <a:p>
            <a:pPr marL="808355" indent="-535305" eaLnBrk="1" hangingPunct="1">
              <a:spcAft>
                <a:spcPts val="1200"/>
              </a:spcAft>
              <a:buFont typeface="+mj-ea"/>
              <a:buAutoNum type="circleNumDbPlain" startAt="2"/>
            </a:pPr>
            <a:r>
              <a:rPr lang="zh-CN" altLang="en-US" sz="2400" b="1" dirty="0">
                <a:solidFill>
                  <a:srgbClr val="C00000"/>
                </a:solidFill>
                <a:latin typeface="宋体" panose="02010600030101010101" pitchFamily="2" charset="-122"/>
                <a:ea typeface="宋体" panose="02010600030101010101" pitchFamily="2" charset="-122"/>
              </a:rPr>
              <a:t>胖客户机模型</a:t>
            </a:r>
            <a:endParaRPr lang="en-US" altLang="zh-CN" sz="2400" dirty="0">
              <a:latin typeface="宋体" panose="02010600030101010101" pitchFamily="2" charset="-122"/>
              <a:ea typeface="宋体" panose="02010600030101010101" pitchFamily="2" charset="-122"/>
            </a:endParaRPr>
          </a:p>
          <a:p>
            <a:pPr marL="0" indent="450850" eaLnBrk="1" hangingPunct="1">
              <a:spcAft>
                <a:spcPts val="600"/>
              </a:spcAft>
              <a:buFontTx/>
              <a:buNone/>
            </a:pPr>
            <a:r>
              <a:rPr lang="zh-CN" altLang="en-US" sz="2400" b="1" dirty="0">
                <a:solidFill>
                  <a:srgbClr val="C00000"/>
                </a:solidFill>
                <a:latin typeface="宋体" panose="02010600030101010101" pitchFamily="2" charset="-122"/>
                <a:ea typeface="宋体" panose="02010600030101010101" pitchFamily="2" charset="-122"/>
              </a:rPr>
              <a:t>特点：</a:t>
            </a:r>
            <a:r>
              <a:rPr lang="zh-CN" altLang="en-US" sz="2400" dirty="0">
                <a:latin typeface="宋体" panose="02010600030101010101" pitchFamily="2" charset="-122"/>
                <a:ea typeface="宋体" panose="02010600030101010101" pitchFamily="2" charset="-122"/>
              </a:rPr>
              <a:t>服务器只负责对数据的管理。客户机上的软件实现应用逻辑和与系统用户的交互。</a:t>
            </a:r>
            <a:endParaRPr lang="zh-CN" altLang="en-US" sz="2400" dirty="0">
              <a:latin typeface="宋体" panose="02010600030101010101" pitchFamily="2" charset="-122"/>
              <a:ea typeface="宋体" panose="02010600030101010101" pitchFamily="2" charset="-122"/>
            </a:endParaRPr>
          </a:p>
          <a:p>
            <a:pPr marL="0" indent="450850" eaLnBrk="1" hangingPunct="1">
              <a:spcAft>
                <a:spcPts val="600"/>
              </a:spcAft>
              <a:buFontTx/>
              <a:buNone/>
            </a:pPr>
            <a:r>
              <a:rPr lang="zh-CN" altLang="en-US" sz="2400" b="1" dirty="0">
                <a:solidFill>
                  <a:srgbClr val="C00000"/>
                </a:solidFill>
                <a:latin typeface="宋体" panose="02010600030101010101" pitchFamily="2" charset="-122"/>
                <a:ea typeface="宋体" panose="02010600030101010101" pitchFamily="2" charset="-122"/>
              </a:rPr>
              <a:t>优点：</a:t>
            </a:r>
            <a:r>
              <a:rPr lang="zh-CN" altLang="en-US" sz="2400" dirty="0">
                <a:latin typeface="宋体" panose="02010600030101010101" pitchFamily="2" charset="-122"/>
                <a:ea typeface="宋体" panose="02010600030101010101" pitchFamily="2" charset="-122"/>
              </a:rPr>
              <a:t>能够利用客户机的处理能力，比瘦客户机模型在分布处理上更有效。</a:t>
            </a:r>
            <a:endParaRPr lang="en-US" altLang="zh-CN" sz="2400" dirty="0">
              <a:latin typeface="宋体" panose="02010600030101010101" pitchFamily="2" charset="-122"/>
              <a:ea typeface="宋体" panose="02010600030101010101" pitchFamily="2" charset="-122"/>
            </a:endParaRPr>
          </a:p>
          <a:p>
            <a:pPr marL="0" indent="450850" eaLnBrk="1" hangingPunct="1">
              <a:buFontTx/>
              <a:buNone/>
            </a:pPr>
            <a:r>
              <a:rPr lang="zh-CN" altLang="en-US" sz="2400" dirty="0">
                <a:latin typeface="宋体" panose="02010600030101010101" pitchFamily="2" charset="-122"/>
                <a:ea typeface="宋体" panose="02010600030101010101" pitchFamily="2" charset="-122"/>
              </a:rPr>
              <a:t>但随着企业规模的日益扩大，软件的复杂程度不断提高，胖客户机模型逐渐暴露出了以下</a:t>
            </a:r>
            <a:r>
              <a:rPr lang="zh-CN" altLang="en-US" sz="2400" b="1" dirty="0">
                <a:solidFill>
                  <a:srgbClr val="C00000"/>
                </a:solidFill>
                <a:latin typeface="宋体" panose="02010600030101010101" pitchFamily="2" charset="-122"/>
                <a:ea typeface="宋体" panose="02010600030101010101" pitchFamily="2" charset="-122"/>
              </a:rPr>
              <a:t>缺点</a:t>
            </a:r>
            <a:r>
              <a:rPr lang="zh-CN" altLang="en-US" sz="2400" dirty="0">
                <a:solidFill>
                  <a:srgbClr val="C00000"/>
                </a:solidFill>
                <a:latin typeface="宋体" panose="02010600030101010101" pitchFamily="2" charset="-122"/>
                <a:ea typeface="宋体" panose="02010600030101010101" pitchFamily="2" charset="-122"/>
              </a:rPr>
              <a:t>：</a:t>
            </a:r>
            <a:endParaRPr lang="zh-CN" altLang="en-US" sz="2400" dirty="0">
              <a:solidFill>
                <a:srgbClr val="C00000"/>
              </a:solidFill>
              <a:latin typeface="宋体" panose="02010600030101010101" pitchFamily="2" charset="-122"/>
              <a:ea typeface="宋体" panose="02010600030101010101" pitchFamily="2" charset="-122"/>
            </a:endParaRPr>
          </a:p>
          <a:p>
            <a:pPr marL="989330" indent="-336550" eaLnBrk="1" hangingPunct="1">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开发成本较高，维护成本高。 </a:t>
            </a:r>
            <a:endParaRPr lang="zh-CN" altLang="en-US" sz="2400" dirty="0">
              <a:latin typeface="宋体" panose="02010600030101010101" pitchFamily="2" charset="-122"/>
              <a:ea typeface="宋体" panose="02010600030101010101" pitchFamily="2" charset="-122"/>
            </a:endParaRPr>
          </a:p>
          <a:p>
            <a:pPr marL="989330" indent="-336550" eaLnBrk="1" hangingPunct="1">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用户界面风格不一，使用繁杂，不利于推广使用。</a:t>
            </a:r>
            <a:endParaRPr lang="zh-CN" altLang="en-US" sz="2400" dirty="0">
              <a:latin typeface="宋体" panose="02010600030101010101" pitchFamily="2" charset="-122"/>
              <a:ea typeface="宋体" panose="02010600030101010101" pitchFamily="2" charset="-122"/>
            </a:endParaRPr>
          </a:p>
          <a:p>
            <a:pPr marL="989330" indent="-336550" eaLnBrk="1" hangingPunct="1">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软件移植困难。</a:t>
            </a:r>
            <a:endParaRPr lang="zh-CN" altLang="en-US" sz="2400" dirty="0">
              <a:latin typeface="宋体" panose="02010600030101010101" pitchFamily="2" charset="-122"/>
              <a:ea typeface="宋体" panose="02010600030101010101" pitchFamily="2" charset="-122"/>
            </a:endParaRPr>
          </a:p>
          <a:p>
            <a:pPr marL="989330" indent="-336550" eaLnBrk="1" hangingPunct="1">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软件维护和升级困难。 </a:t>
            </a:r>
            <a:endParaRPr lang="zh-CN" altLang="en-US" sz="2400" dirty="0">
              <a:latin typeface="宋体" panose="02010600030101010101" pitchFamily="2" charset="-122"/>
              <a:ea typeface="宋体" panose="02010600030101010101" pitchFamily="2" charset="-122"/>
            </a:endParaRPr>
          </a:p>
        </p:txBody>
      </p:sp>
      <p:sp>
        <p:nvSpPr>
          <p:cNvPr id="4" name="Rectangle 2"/>
          <p:cNvSpPr txBox="1">
            <a:spLocks noChangeArrowheads="1"/>
          </p:cNvSpPr>
          <p:nvPr/>
        </p:nvSpPr>
        <p:spPr>
          <a:xfrm>
            <a:off x="457200" y="211138"/>
            <a:ext cx="8229600" cy="1143000"/>
          </a:xfrm>
          <a:prstGeom prst="rect">
            <a:avLst/>
          </a:prstGeom>
        </p:spPr>
        <p:txBody>
          <a:bodyPr/>
          <a:lstStyle/>
          <a:p>
            <a:pPr marL="0" marR="0" lvl="0" indent="0" algn="ctr" defTabSz="914400" rtl="0" eaLnBrk="1" fontAlgn="base" latinLnBrk="0" hangingPunct="1">
              <a:lnSpc>
                <a:spcPts val="4000"/>
              </a:lnSpc>
              <a:spcBef>
                <a:spcPct val="0"/>
              </a:spcBef>
              <a:spcAft>
                <a:spcPct val="0"/>
              </a:spcAft>
              <a:buClrTx/>
              <a:buSzTx/>
              <a:buFontTx/>
              <a:buNone/>
              <a:defRPr/>
            </a:pPr>
            <a:r>
              <a:rPr kumimoji="0" lang="en-US" altLang="en-US" sz="4400" b="1" i="0" u="none" strike="noStrike" kern="0" cap="none" spc="0" normalizeH="0" baseline="0" noProof="0" dirty="0">
                <a:ln>
                  <a:noFill/>
                </a:ln>
                <a:solidFill>
                  <a:schemeClr val="tx2"/>
                </a:solidFill>
                <a:effectLst/>
                <a:uLnTx/>
                <a:uFillTx/>
                <a:latin typeface="+mj-lt"/>
                <a:ea typeface="+mj-ea"/>
                <a:cs typeface="+mj-cs"/>
              </a:rPr>
              <a:t>4.1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软件体系结构与设计模式</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4.1. 4  </a:t>
            </a:r>
            <a:r>
              <a:rPr kumimoji="0" lang="zh-CN" altLang="en-US"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分布式系统结构</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zoom dir="in"/>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357158" y="1500174"/>
            <a:ext cx="8137525" cy="571504"/>
          </a:xfrm>
          <a:prstGeom prst="rect">
            <a:avLst/>
          </a:prstGeom>
          <a:noFill/>
          <a:ln w="9525">
            <a:noFill/>
            <a:miter lim="800000"/>
          </a:ln>
        </p:spPr>
        <p:txBody>
          <a:bodyPr lIns="92075" tIns="46038" rIns="92075" bIns="46038"/>
          <a:lstStyle/>
          <a:p>
            <a:pPr>
              <a:lnSpc>
                <a:spcPct val="120000"/>
              </a:lnSpc>
              <a:buFont typeface="Wingdings" panose="05000000000000000000" pitchFamily="2" charset="2"/>
              <a:buNone/>
            </a:pPr>
            <a:r>
              <a:rPr lang="zh-CN" altLang="en-US" sz="2800" b="1" dirty="0">
                <a:solidFill>
                  <a:srgbClr val="C00000"/>
                </a:solidFill>
                <a:ea typeface="楷体_GB2312" pitchFamily="49" charset="-122"/>
              </a:rPr>
              <a:t>（</a:t>
            </a:r>
            <a:r>
              <a:rPr lang="en-US" altLang="zh-CN" sz="2800" b="1" dirty="0">
                <a:solidFill>
                  <a:srgbClr val="C00000"/>
                </a:solidFill>
                <a:ea typeface="楷体_GB2312" pitchFamily="49" charset="-122"/>
              </a:rPr>
              <a:t>2</a:t>
            </a:r>
            <a:r>
              <a:rPr lang="zh-CN" altLang="en-US" sz="2800" b="1" dirty="0">
                <a:solidFill>
                  <a:srgbClr val="C00000"/>
                </a:solidFill>
                <a:ea typeface="楷体_GB2312" pitchFamily="49" charset="-122"/>
              </a:rPr>
              <a:t>）三层</a:t>
            </a:r>
            <a:r>
              <a:rPr lang="en-US" altLang="zh-CN" sz="2800" b="1" dirty="0">
                <a:solidFill>
                  <a:srgbClr val="C00000"/>
                </a:solidFill>
                <a:ea typeface="楷体_GB2312" pitchFamily="49" charset="-122"/>
              </a:rPr>
              <a:t>C/S</a:t>
            </a:r>
            <a:r>
              <a:rPr lang="zh-CN" altLang="en-US" sz="2800" b="1" dirty="0">
                <a:solidFill>
                  <a:srgbClr val="C00000"/>
                </a:solidFill>
                <a:ea typeface="楷体_GB2312" pitchFamily="49" charset="-122"/>
              </a:rPr>
              <a:t>体系结构</a:t>
            </a:r>
            <a:endParaRPr lang="zh-CN" altLang="en-US" sz="2800" b="1" dirty="0">
              <a:solidFill>
                <a:srgbClr val="C00000"/>
              </a:solidFill>
            </a:endParaRPr>
          </a:p>
        </p:txBody>
      </p:sp>
      <p:pic>
        <p:nvPicPr>
          <p:cNvPr id="41988" name="Picture 6" descr="1211"/>
          <p:cNvPicPr>
            <a:picLocks noChangeAspect="1" noChangeArrowheads="1"/>
          </p:cNvPicPr>
          <p:nvPr/>
        </p:nvPicPr>
        <p:blipFill>
          <a:blip r:embed="rId1"/>
          <a:srcRect/>
          <a:stretch>
            <a:fillRect/>
          </a:stretch>
        </p:blipFill>
        <p:spPr bwMode="auto">
          <a:xfrm>
            <a:off x="4500562" y="2285992"/>
            <a:ext cx="4219669" cy="3378044"/>
          </a:xfrm>
          <a:prstGeom prst="rect">
            <a:avLst/>
          </a:prstGeom>
          <a:noFill/>
          <a:ln w="9525">
            <a:noFill/>
            <a:miter lim="800000"/>
            <a:headEnd/>
            <a:tailEnd/>
          </a:ln>
        </p:spPr>
      </p:pic>
      <p:sp>
        <p:nvSpPr>
          <p:cNvPr id="5" name="Rectangle 2"/>
          <p:cNvSpPr txBox="1">
            <a:spLocks noChangeArrowheads="1"/>
          </p:cNvSpPr>
          <p:nvPr/>
        </p:nvSpPr>
        <p:spPr>
          <a:xfrm>
            <a:off x="457200" y="211138"/>
            <a:ext cx="8229600" cy="1143000"/>
          </a:xfrm>
          <a:prstGeom prst="rect">
            <a:avLst/>
          </a:prstGeom>
        </p:spPr>
        <p:txBody>
          <a:bodyPr/>
          <a:lstStyle/>
          <a:p>
            <a:pPr marL="0" marR="0" lvl="0" indent="0" algn="ctr" defTabSz="914400" rtl="0" eaLnBrk="1" fontAlgn="base" latinLnBrk="0" hangingPunct="1">
              <a:lnSpc>
                <a:spcPts val="4000"/>
              </a:lnSpc>
              <a:spcBef>
                <a:spcPct val="0"/>
              </a:spcBef>
              <a:spcAft>
                <a:spcPct val="0"/>
              </a:spcAft>
              <a:buClrTx/>
              <a:buSzTx/>
              <a:buFontTx/>
              <a:buNone/>
              <a:defRPr/>
            </a:pPr>
            <a:r>
              <a:rPr kumimoji="0" lang="en-US" altLang="en-US" sz="4400" b="1" i="0" u="none" strike="noStrike" kern="0" cap="none" spc="0" normalizeH="0" baseline="0" noProof="0" dirty="0">
                <a:ln>
                  <a:noFill/>
                </a:ln>
                <a:solidFill>
                  <a:schemeClr val="tx2"/>
                </a:solidFill>
                <a:effectLst/>
                <a:uLnTx/>
                <a:uFillTx/>
                <a:latin typeface="+mj-lt"/>
                <a:ea typeface="+mj-ea"/>
                <a:cs typeface="+mj-cs"/>
              </a:rPr>
              <a:t>4.1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软件体系结构与设计模式</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4.1. 4  </a:t>
            </a:r>
            <a:r>
              <a:rPr kumimoji="0" lang="zh-CN" altLang="en-US"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分布式系统结构</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6" name="灯片编号占位符 5"/>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7" name="Rectangle 2"/>
          <p:cNvSpPr>
            <a:spLocks noChangeArrowheads="1"/>
          </p:cNvSpPr>
          <p:nvPr/>
        </p:nvSpPr>
        <p:spPr bwMode="auto">
          <a:xfrm>
            <a:off x="285721" y="2214554"/>
            <a:ext cx="3714776" cy="3643338"/>
          </a:xfrm>
          <a:prstGeom prst="rect">
            <a:avLst/>
          </a:prstGeom>
          <a:noFill/>
          <a:ln w="9525" cmpd="sng">
            <a:solidFill>
              <a:schemeClr val="tx1"/>
            </a:solidFill>
            <a:miter lim="800000"/>
          </a:ln>
        </p:spPr>
        <p:txBody>
          <a:bodyPr lIns="92075" tIns="46038" rIns="92075" bIns="46038"/>
          <a:lstStyle/>
          <a:p>
            <a:pPr marL="903605" indent="-903605">
              <a:lnSpc>
                <a:spcPct val="150000"/>
              </a:lnSpc>
              <a:buFont typeface="Wingdings" panose="05000000000000000000" pitchFamily="2" charset="2"/>
              <a:buNone/>
            </a:pPr>
            <a:r>
              <a:rPr lang="zh-CN" altLang="en-US" sz="2400" b="1" dirty="0">
                <a:solidFill>
                  <a:srgbClr val="C00000"/>
                </a:solidFill>
                <a:ea typeface="楷体_GB2312" pitchFamily="49" charset="-122"/>
              </a:rPr>
              <a:t>特点：</a:t>
            </a:r>
            <a:endParaRPr lang="en-US" altLang="zh-CN" sz="2400" b="1" dirty="0">
              <a:solidFill>
                <a:srgbClr val="C00000"/>
              </a:solidFill>
              <a:ea typeface="楷体_GB2312" pitchFamily="49" charset="-122"/>
            </a:endParaRPr>
          </a:p>
          <a:p>
            <a:pPr indent="535305">
              <a:lnSpc>
                <a:spcPct val="150000"/>
              </a:lnSpc>
              <a:buFont typeface="Wingdings" panose="05000000000000000000" pitchFamily="2" charset="2"/>
              <a:buNone/>
            </a:pPr>
            <a:r>
              <a:rPr lang="zh-CN" altLang="en-US" sz="2400" b="1" dirty="0">
                <a:solidFill>
                  <a:srgbClr val="3366FF"/>
                </a:solidFill>
                <a:ea typeface="楷体_GB2312" pitchFamily="49" charset="-122"/>
              </a:rPr>
              <a:t>为了克服两层的缺点，增加了应用服务器</a:t>
            </a:r>
            <a:r>
              <a:rPr lang="zh-CN" altLang="en-US" sz="2400" dirty="0">
                <a:ea typeface="楷体_GB2312" pitchFamily="49" charset="-122"/>
              </a:rPr>
              <a:t>。可以将</a:t>
            </a:r>
            <a:r>
              <a:rPr lang="zh-CN" altLang="en-US" sz="2400" b="1" dirty="0">
                <a:solidFill>
                  <a:srgbClr val="00B050"/>
                </a:solidFill>
                <a:ea typeface="楷体_GB2312" pitchFamily="49" charset="-122"/>
              </a:rPr>
              <a:t>整个应用逻辑</a:t>
            </a:r>
            <a:r>
              <a:rPr lang="zh-CN" altLang="en-US" sz="2400" dirty="0">
                <a:ea typeface="楷体_GB2312" pitchFamily="49" charset="-122"/>
              </a:rPr>
              <a:t>驻留在应用服务器上，而只有</a:t>
            </a:r>
            <a:r>
              <a:rPr lang="zh-CN" altLang="en-US" sz="2400" b="1" dirty="0">
                <a:solidFill>
                  <a:srgbClr val="00B050"/>
                </a:solidFill>
                <a:ea typeface="楷体_GB2312" pitchFamily="49" charset="-122"/>
              </a:rPr>
              <a:t>表示层存在于客户机</a:t>
            </a:r>
            <a:r>
              <a:rPr lang="zh-CN" altLang="en-US" sz="2400" dirty="0">
                <a:ea typeface="楷体_GB2312" pitchFamily="49" charset="-122"/>
              </a:rPr>
              <a:t>上。</a:t>
            </a:r>
            <a:endParaRPr lang="zh-CN" altLang="en-US" sz="3200" dirty="0"/>
          </a:p>
        </p:txBody>
      </p:sp>
      <p:sp>
        <p:nvSpPr>
          <p:cNvPr id="8" name="Rectangle 2"/>
          <p:cNvSpPr>
            <a:spLocks noChangeArrowheads="1"/>
          </p:cNvSpPr>
          <p:nvPr/>
        </p:nvSpPr>
        <p:spPr bwMode="auto">
          <a:xfrm>
            <a:off x="5572132" y="5929330"/>
            <a:ext cx="2279641" cy="428628"/>
          </a:xfrm>
          <a:prstGeom prst="rect">
            <a:avLst/>
          </a:prstGeom>
          <a:noFill/>
          <a:ln w="9525">
            <a:noFill/>
            <a:miter lim="800000"/>
          </a:ln>
        </p:spPr>
        <p:txBody>
          <a:bodyPr lIns="92075" tIns="46038" rIns="92075" bIns="46038"/>
          <a:lstStyle/>
          <a:p>
            <a:pPr algn="ctr">
              <a:lnSpc>
                <a:spcPct val="120000"/>
              </a:lnSpc>
              <a:buFont typeface="Wingdings" panose="05000000000000000000" pitchFamily="2" charset="2"/>
              <a:buNone/>
            </a:pPr>
            <a:r>
              <a:rPr lang="zh-CN" altLang="en-US" dirty="0">
                <a:latin typeface="宋体" panose="02010600030101010101" pitchFamily="2" charset="-122"/>
                <a:ea typeface="宋体" panose="02010600030101010101" pitchFamily="2" charset="-122"/>
              </a:rPr>
              <a:t>三层</a:t>
            </a:r>
            <a:r>
              <a:rPr lang="en-US" altLang="zh-CN" dirty="0">
                <a:latin typeface="宋体" panose="02010600030101010101" pitchFamily="2" charset="-122"/>
                <a:ea typeface="宋体" panose="02010600030101010101" pitchFamily="2" charset="-122"/>
              </a:rPr>
              <a:t>C/S</a:t>
            </a:r>
            <a:r>
              <a:rPr lang="zh-CN" altLang="en-US" dirty="0">
                <a:latin typeface="宋体" panose="02010600030101010101" pitchFamily="2" charset="-122"/>
                <a:ea typeface="宋体" panose="02010600030101010101" pitchFamily="2" charset="-122"/>
              </a:rPr>
              <a:t>体系结构</a:t>
            </a:r>
            <a:endParaRPr lang="zh-CN" altLang="en-US" dirty="0">
              <a:latin typeface="宋体" panose="02010600030101010101" pitchFamily="2" charset="-122"/>
              <a:ea typeface="宋体" panose="02010600030101010101" pitchFamily="2" charset="-122"/>
            </a:endParaRPr>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noChangeArrowheads="1"/>
          </p:cNvSpPr>
          <p:nvPr>
            <p:ph type="body" idx="1"/>
          </p:nvPr>
        </p:nvSpPr>
        <p:spPr>
          <a:xfrm>
            <a:off x="214282" y="2428868"/>
            <a:ext cx="2643205" cy="3571900"/>
          </a:xfrm>
        </p:spPr>
        <p:txBody>
          <a:bodyPr/>
          <a:lstStyle/>
          <a:p>
            <a:pPr marL="0" indent="355600" eaLnBrk="1" hangingPunct="1">
              <a:lnSpc>
                <a:spcPct val="120000"/>
              </a:lnSpc>
              <a:buFont typeface="Wingdings" panose="05000000000000000000" pitchFamily="2" charset="2"/>
              <a:buChar char="l"/>
              <a:defRPr/>
            </a:pPr>
            <a:r>
              <a:rPr lang="zh-CN" altLang="en-US" sz="2400" b="1" dirty="0">
                <a:solidFill>
                  <a:srgbClr val="C00000"/>
                </a:solidFill>
                <a:latin typeface="楷体_GB2312" pitchFamily="49" charset="-122"/>
                <a:ea typeface="楷体_GB2312" pitchFamily="49" charset="-122"/>
              </a:rPr>
              <a:t>三层</a:t>
            </a:r>
            <a:r>
              <a:rPr lang="en-US" altLang="zh-CN" sz="2400" b="1" dirty="0">
                <a:solidFill>
                  <a:srgbClr val="C00000"/>
                </a:solidFill>
                <a:latin typeface="楷体_GB2312" pitchFamily="49" charset="-122"/>
                <a:ea typeface="楷体_GB2312" pitchFamily="49" charset="-122"/>
              </a:rPr>
              <a:t>C/S</a:t>
            </a:r>
            <a:r>
              <a:rPr lang="zh-CN" altLang="en-US" sz="2400" b="1" dirty="0">
                <a:solidFill>
                  <a:srgbClr val="C00000"/>
                </a:solidFill>
                <a:latin typeface="楷体_GB2312" pitchFamily="49" charset="-122"/>
                <a:ea typeface="楷体_GB2312" pitchFamily="49" charset="-122"/>
              </a:rPr>
              <a:t>体系结构</a:t>
            </a:r>
            <a:r>
              <a:rPr lang="zh-CN" altLang="en-US" sz="2400" dirty="0">
                <a:latin typeface="楷体_GB2312" pitchFamily="49" charset="-122"/>
                <a:ea typeface="楷体_GB2312" pitchFamily="49" charset="-122"/>
              </a:rPr>
              <a:t>将整个系统分成：</a:t>
            </a:r>
            <a:endParaRPr lang="en-US" altLang="zh-CN" sz="2400" dirty="0">
              <a:latin typeface="楷体_GB2312" pitchFamily="49" charset="-122"/>
              <a:ea typeface="楷体_GB2312" pitchFamily="49" charset="-122"/>
            </a:endParaRPr>
          </a:p>
          <a:p>
            <a:pPr marL="535305" indent="-262255" eaLnBrk="1" hangingPunct="1">
              <a:lnSpc>
                <a:spcPct val="120000"/>
              </a:lnSpc>
              <a:buFont typeface="Arial" panose="020B0604020202020204" pitchFamily="34" charset="0"/>
              <a:buChar char="•"/>
              <a:defRPr/>
            </a:pPr>
            <a:r>
              <a:rPr lang="zh-CN" altLang="en-US" sz="2400" dirty="0">
                <a:solidFill>
                  <a:srgbClr val="3366FF"/>
                </a:solidFill>
                <a:latin typeface="楷体_GB2312" pitchFamily="49" charset="-122"/>
                <a:ea typeface="楷体_GB2312" pitchFamily="49" charset="-122"/>
              </a:rPr>
              <a:t>表示层</a:t>
            </a:r>
            <a:endParaRPr lang="en-US" altLang="zh-CN" sz="2400" dirty="0">
              <a:solidFill>
                <a:srgbClr val="3366FF"/>
              </a:solidFill>
              <a:latin typeface="楷体_GB2312" pitchFamily="49" charset="-122"/>
              <a:ea typeface="楷体_GB2312" pitchFamily="49" charset="-122"/>
            </a:endParaRPr>
          </a:p>
          <a:p>
            <a:pPr marL="535305" indent="-262255" eaLnBrk="1" hangingPunct="1">
              <a:lnSpc>
                <a:spcPct val="120000"/>
              </a:lnSpc>
              <a:buFont typeface="Arial" panose="020B0604020202020204" pitchFamily="34" charset="0"/>
              <a:buChar char="•"/>
              <a:defRPr/>
            </a:pPr>
            <a:r>
              <a:rPr lang="zh-CN" altLang="en-US" sz="2400" dirty="0">
                <a:solidFill>
                  <a:srgbClr val="3366FF"/>
                </a:solidFill>
                <a:latin typeface="楷体_GB2312" pitchFamily="49" charset="-122"/>
                <a:ea typeface="楷体_GB2312" pitchFamily="49" charset="-122"/>
              </a:rPr>
              <a:t>应用逻辑层</a:t>
            </a:r>
            <a:endParaRPr lang="en-US" altLang="zh-CN" sz="2400" dirty="0">
              <a:solidFill>
                <a:srgbClr val="3366FF"/>
              </a:solidFill>
              <a:latin typeface="楷体_GB2312" pitchFamily="49" charset="-122"/>
              <a:ea typeface="楷体_GB2312" pitchFamily="49" charset="-122"/>
            </a:endParaRPr>
          </a:p>
          <a:p>
            <a:pPr marL="535305" indent="-262255" eaLnBrk="1" hangingPunct="1">
              <a:lnSpc>
                <a:spcPct val="120000"/>
              </a:lnSpc>
              <a:buFont typeface="Arial" panose="020B0604020202020204" pitchFamily="34" charset="0"/>
              <a:buChar char="•"/>
              <a:defRPr/>
            </a:pPr>
            <a:r>
              <a:rPr lang="zh-CN" altLang="en-US" sz="2400" dirty="0">
                <a:solidFill>
                  <a:srgbClr val="3366FF"/>
                </a:solidFill>
                <a:latin typeface="楷体_GB2312" pitchFamily="49" charset="-122"/>
                <a:ea typeface="楷体_GB2312" pitchFamily="49" charset="-122"/>
              </a:rPr>
              <a:t>数据层</a:t>
            </a:r>
            <a:endParaRPr lang="zh-CN" altLang="en-US" sz="2400" dirty="0">
              <a:latin typeface="楷体_GB2312" pitchFamily="49" charset="-122"/>
              <a:ea typeface="楷体_GB2312" pitchFamily="49" charset="-122"/>
            </a:endParaRPr>
          </a:p>
        </p:txBody>
      </p:sp>
      <p:pic>
        <p:nvPicPr>
          <p:cNvPr id="43012" name="Picture 9"/>
          <p:cNvPicPr>
            <a:picLocks noChangeAspect="1" noChangeArrowheads="1"/>
          </p:cNvPicPr>
          <p:nvPr/>
        </p:nvPicPr>
        <p:blipFill>
          <a:blip r:embed="rId1"/>
          <a:srcRect/>
          <a:stretch>
            <a:fillRect/>
          </a:stretch>
        </p:blipFill>
        <p:spPr bwMode="auto">
          <a:xfrm>
            <a:off x="3143240" y="1928802"/>
            <a:ext cx="5643602" cy="4241802"/>
          </a:xfrm>
          <a:prstGeom prst="rect">
            <a:avLst/>
          </a:prstGeom>
          <a:noFill/>
          <a:ln w="9525">
            <a:noFill/>
            <a:miter lim="800000"/>
            <a:headEnd/>
            <a:tailEnd/>
          </a:ln>
        </p:spPr>
      </p:pic>
      <p:sp>
        <p:nvSpPr>
          <p:cNvPr id="5" name="Rectangle 2"/>
          <p:cNvSpPr txBox="1">
            <a:spLocks noChangeArrowheads="1"/>
          </p:cNvSpPr>
          <p:nvPr/>
        </p:nvSpPr>
        <p:spPr>
          <a:xfrm>
            <a:off x="457200" y="211138"/>
            <a:ext cx="8229600" cy="1143000"/>
          </a:xfrm>
          <a:prstGeom prst="rect">
            <a:avLst/>
          </a:prstGeom>
        </p:spPr>
        <p:txBody>
          <a:bodyPr/>
          <a:lstStyle/>
          <a:p>
            <a:pPr marL="0" marR="0" lvl="0" indent="0" algn="ctr" defTabSz="914400" rtl="0" eaLnBrk="1" fontAlgn="base" latinLnBrk="0" hangingPunct="1">
              <a:lnSpc>
                <a:spcPts val="4000"/>
              </a:lnSpc>
              <a:spcBef>
                <a:spcPct val="0"/>
              </a:spcBef>
              <a:spcAft>
                <a:spcPct val="0"/>
              </a:spcAft>
              <a:buClrTx/>
              <a:buSzTx/>
              <a:buFontTx/>
              <a:buNone/>
              <a:defRPr/>
            </a:pPr>
            <a:r>
              <a:rPr kumimoji="0" lang="en-US" altLang="en-US" sz="4400" b="1" i="0" u="none" strike="noStrike" kern="0" cap="none" spc="0" normalizeH="0" baseline="0" noProof="0" dirty="0">
                <a:ln>
                  <a:noFill/>
                </a:ln>
                <a:solidFill>
                  <a:schemeClr val="tx2"/>
                </a:solidFill>
                <a:effectLst/>
                <a:uLnTx/>
                <a:uFillTx/>
                <a:latin typeface="+mj-lt"/>
                <a:ea typeface="+mj-ea"/>
                <a:cs typeface="+mj-cs"/>
              </a:rPr>
              <a:t>4.1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软件体系结构与设计模式</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4.1. 4  </a:t>
            </a:r>
            <a:r>
              <a:rPr kumimoji="0" lang="zh-CN" altLang="en-US"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分布式系统结构</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6" name="灯片编号占位符 5"/>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7" name="Rectangle 3"/>
          <p:cNvSpPr txBox="1">
            <a:spLocks noChangeArrowheads="1"/>
          </p:cNvSpPr>
          <p:nvPr/>
        </p:nvSpPr>
        <p:spPr bwMode="auto">
          <a:xfrm>
            <a:off x="3714744" y="6215082"/>
            <a:ext cx="4500594" cy="500066"/>
          </a:xfrm>
          <a:prstGeom prst="rect">
            <a:avLst/>
          </a:prstGeom>
          <a:noFill/>
          <a:ln w="9525">
            <a:noFill/>
            <a:miter lim="800000"/>
          </a:ln>
        </p:spPr>
        <p:txBody>
          <a:bodyPr vert="horz" wrap="square" lIns="91440" tIns="45720" rIns="91440" bIns="45720" numCol="1" anchor="t" anchorCtr="0" compatLnSpc="1"/>
          <a:lstStyle/>
          <a:p>
            <a:pPr marL="0" marR="0" lvl="0" indent="355600" algn="ctr" defTabSz="914400" rtl="0" eaLnBrk="1" fontAlgn="base" latinLnBrk="0" hangingPunct="1">
              <a:lnSpc>
                <a:spcPct val="120000"/>
              </a:lnSpc>
              <a:spcBef>
                <a:spcPct val="20000"/>
              </a:spcBef>
              <a:spcAft>
                <a:spcPct val="0"/>
              </a:spcAft>
              <a:buClrTx/>
              <a:buSzTx/>
              <a:buFontTx/>
              <a:buNone/>
              <a:defRPr/>
            </a:pPr>
            <a:r>
              <a:rPr kumimoji="0" lang="zh-CN" altLang="en-US" i="0" u="none" strike="noStrike" kern="0" cap="none" spc="0" normalizeH="0" baseline="0" noProof="0" dirty="0">
                <a:ln>
                  <a:noFill/>
                </a:ln>
                <a:effectLst/>
                <a:uLnTx/>
                <a:uFillTx/>
                <a:latin typeface="宋体" panose="02010600030101010101" pitchFamily="2" charset="-122"/>
                <a:ea typeface="宋体" panose="02010600030101010101" pitchFamily="2" charset="-122"/>
              </a:rPr>
              <a:t>三层</a:t>
            </a:r>
            <a:r>
              <a:rPr kumimoji="0" lang="en-US" altLang="zh-CN" i="0" u="none" strike="noStrike" kern="0" cap="none" spc="0" normalizeH="0" baseline="0" noProof="0" dirty="0">
                <a:ln>
                  <a:noFill/>
                </a:ln>
                <a:effectLst/>
                <a:uLnTx/>
                <a:uFillTx/>
                <a:latin typeface="宋体" panose="02010600030101010101" pitchFamily="2" charset="-122"/>
                <a:ea typeface="宋体" panose="02010600030101010101" pitchFamily="2" charset="-122"/>
              </a:rPr>
              <a:t>C/S</a:t>
            </a:r>
            <a:r>
              <a:rPr kumimoji="0" lang="zh-CN" altLang="en-US" i="0" u="none" strike="noStrike" kern="0" cap="none" spc="0" normalizeH="0" baseline="0" noProof="0" dirty="0">
                <a:ln>
                  <a:noFill/>
                </a:ln>
                <a:effectLst/>
                <a:uLnTx/>
                <a:uFillTx/>
                <a:latin typeface="宋体" panose="02010600030101010101" pitchFamily="2" charset="-122"/>
                <a:ea typeface="宋体" panose="02010600030101010101" pitchFamily="2" charset="-122"/>
              </a:rPr>
              <a:t>体系结构数据处理流程图</a:t>
            </a:r>
            <a:endParaRPr kumimoji="0" lang="zh-CN" altLang="en-US" i="0" u="none" strike="noStrike" kern="0" cap="none" spc="0" normalizeH="0" baseline="0" noProof="0" dirty="0">
              <a:ln>
                <a:noFill/>
              </a:ln>
              <a:effectLst/>
              <a:uLnTx/>
              <a:uFillTx/>
              <a:latin typeface="宋体" panose="02010600030101010101" pitchFamily="2" charset="-122"/>
              <a:ea typeface="宋体" panose="02010600030101010101" pitchFamily="2" charset="-122"/>
            </a:endParaRPr>
          </a:p>
        </p:txBody>
      </p:sp>
      <p:sp>
        <p:nvSpPr>
          <p:cNvPr id="8" name="Rectangle 2"/>
          <p:cNvSpPr>
            <a:spLocks noChangeArrowheads="1"/>
          </p:cNvSpPr>
          <p:nvPr/>
        </p:nvSpPr>
        <p:spPr bwMode="auto">
          <a:xfrm>
            <a:off x="-71470" y="1357298"/>
            <a:ext cx="8137525" cy="571504"/>
          </a:xfrm>
          <a:prstGeom prst="rect">
            <a:avLst/>
          </a:prstGeom>
          <a:noFill/>
          <a:ln w="9525">
            <a:noFill/>
            <a:miter lim="800000"/>
          </a:ln>
        </p:spPr>
        <p:txBody>
          <a:bodyPr lIns="92075" tIns="46038" rIns="92075" bIns="46038"/>
          <a:lstStyle/>
          <a:p>
            <a:pPr>
              <a:lnSpc>
                <a:spcPct val="120000"/>
              </a:lnSpc>
              <a:buFont typeface="Wingdings" panose="05000000000000000000" pitchFamily="2" charset="2"/>
              <a:buNone/>
            </a:pPr>
            <a:r>
              <a:rPr lang="zh-CN" altLang="en-US" sz="2800" b="1" dirty="0">
                <a:solidFill>
                  <a:srgbClr val="C00000"/>
                </a:solidFill>
                <a:ea typeface="楷体_GB2312" pitchFamily="49" charset="-122"/>
              </a:rPr>
              <a:t>（</a:t>
            </a:r>
            <a:r>
              <a:rPr lang="en-US" altLang="zh-CN" sz="2800" b="1" dirty="0">
                <a:solidFill>
                  <a:srgbClr val="C00000"/>
                </a:solidFill>
                <a:ea typeface="楷体_GB2312" pitchFamily="49" charset="-122"/>
              </a:rPr>
              <a:t>2</a:t>
            </a:r>
            <a:r>
              <a:rPr lang="zh-CN" altLang="en-US" sz="2800" b="1" dirty="0">
                <a:solidFill>
                  <a:srgbClr val="C00000"/>
                </a:solidFill>
                <a:ea typeface="楷体_GB2312" pitchFamily="49" charset="-122"/>
              </a:rPr>
              <a:t>）三层</a:t>
            </a:r>
            <a:r>
              <a:rPr lang="en-US" altLang="zh-CN" sz="2800" b="1" dirty="0">
                <a:solidFill>
                  <a:srgbClr val="C00000"/>
                </a:solidFill>
                <a:ea typeface="楷体_GB2312" pitchFamily="49" charset="-122"/>
              </a:rPr>
              <a:t>C/S</a:t>
            </a:r>
            <a:r>
              <a:rPr lang="zh-CN" altLang="en-US" sz="2800" b="1" dirty="0">
                <a:solidFill>
                  <a:srgbClr val="C00000"/>
                </a:solidFill>
                <a:ea typeface="楷体_GB2312" pitchFamily="49" charset="-122"/>
              </a:rPr>
              <a:t>体系结构</a:t>
            </a:r>
            <a:endParaRPr lang="zh-CN" altLang="en-US" sz="2800" b="1" dirty="0">
              <a:solidFill>
                <a:srgbClr val="C00000"/>
              </a:solidFill>
            </a:endParaRPr>
          </a:p>
        </p:txBody>
      </p:sp>
    </p:spTree>
  </p:cSld>
  <p:clrMapOvr>
    <a:masterClrMapping/>
  </p:clrMapOvr>
  <p:transition>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10"/>
          <p:cNvSpPr>
            <a:spLocks noGrp="1" noChangeArrowheads="1"/>
          </p:cNvSpPr>
          <p:nvPr>
            <p:ph type="body" idx="1"/>
          </p:nvPr>
        </p:nvSpPr>
        <p:spPr>
          <a:xfrm>
            <a:off x="428596" y="1928802"/>
            <a:ext cx="8501122" cy="4756171"/>
          </a:xfrm>
          <a:noFill/>
        </p:spPr>
        <p:txBody>
          <a:bodyPr/>
          <a:lstStyle/>
          <a:p>
            <a:pPr marL="457200" indent="-457200" eaLnBrk="1" hangingPunct="1">
              <a:lnSpc>
                <a:spcPts val="3500"/>
              </a:lnSpc>
              <a:spcAft>
                <a:spcPts val="1200"/>
              </a:spcAft>
              <a:buFont typeface="+mj-ea"/>
              <a:buAutoNum type="circleNumDbPlain"/>
            </a:pPr>
            <a:r>
              <a:rPr lang="zh-CN" altLang="en-US" sz="2400" b="1" dirty="0">
                <a:solidFill>
                  <a:srgbClr val="3366FF"/>
                </a:solidFill>
                <a:ea typeface="楷体_GB2312" pitchFamily="49" charset="-122"/>
              </a:rPr>
              <a:t>表示层</a:t>
            </a:r>
            <a:r>
              <a:rPr lang="zh-CN" altLang="en-US" sz="2400" dirty="0">
                <a:ea typeface="楷体_GB2312" pitchFamily="49" charset="-122"/>
              </a:rPr>
              <a:t>：是应用系统的</a:t>
            </a:r>
            <a:r>
              <a:rPr lang="zh-CN" altLang="en-US" sz="2400" b="1" dirty="0">
                <a:solidFill>
                  <a:srgbClr val="00B050"/>
                </a:solidFill>
                <a:ea typeface="楷体_GB2312" pitchFamily="49" charset="-122"/>
              </a:rPr>
              <a:t>用户界面部分</a:t>
            </a:r>
            <a:r>
              <a:rPr lang="zh-CN" altLang="en-US" sz="2400" dirty="0">
                <a:ea typeface="楷体_GB2312" pitchFamily="49" charset="-122"/>
              </a:rPr>
              <a:t>，担负着用户与应用程序之间的对话功能。它用于检查用户从键盘等输入的数据，显示应用程序输出的数据，一般采用图形用户界面（</a:t>
            </a:r>
            <a:r>
              <a:rPr lang="en-US" altLang="zh-CN" sz="2400" dirty="0">
                <a:ea typeface="楷体_GB2312" pitchFamily="49" charset="-122"/>
              </a:rPr>
              <a:t>graphic user interface</a:t>
            </a:r>
            <a:r>
              <a:rPr lang="zh-CN" altLang="en-US" sz="2400" dirty="0">
                <a:ea typeface="楷体_GB2312" pitchFamily="49" charset="-122"/>
              </a:rPr>
              <a:t>， </a:t>
            </a:r>
            <a:r>
              <a:rPr lang="en-US" altLang="zh-CN" sz="2400" dirty="0">
                <a:ea typeface="楷体_GB2312" pitchFamily="49" charset="-122"/>
              </a:rPr>
              <a:t>GUI</a:t>
            </a:r>
            <a:r>
              <a:rPr lang="zh-CN" altLang="en-US" sz="2400" dirty="0">
                <a:ea typeface="楷体_GB2312" pitchFamily="49" charset="-122"/>
              </a:rPr>
              <a:t>）。</a:t>
            </a:r>
            <a:endParaRPr lang="zh-CN" altLang="en-US" sz="2400" dirty="0">
              <a:ea typeface="楷体_GB2312" pitchFamily="49" charset="-122"/>
            </a:endParaRPr>
          </a:p>
          <a:p>
            <a:pPr marL="457200" indent="-457200" eaLnBrk="1" hangingPunct="1">
              <a:lnSpc>
                <a:spcPts val="3500"/>
              </a:lnSpc>
              <a:spcAft>
                <a:spcPts val="1200"/>
              </a:spcAft>
              <a:buFont typeface="+mj-ea"/>
              <a:buAutoNum type="circleNumDbPlain"/>
            </a:pPr>
            <a:r>
              <a:rPr lang="zh-CN" altLang="en-US" sz="2400" b="1" dirty="0">
                <a:solidFill>
                  <a:srgbClr val="3366FF"/>
                </a:solidFill>
                <a:ea typeface="楷体_GB2312" pitchFamily="49" charset="-122"/>
              </a:rPr>
              <a:t>应用逻辑层</a:t>
            </a:r>
            <a:r>
              <a:rPr lang="zh-CN" altLang="en-US" sz="2400" dirty="0">
                <a:ea typeface="楷体_GB2312" pitchFamily="49" charset="-122"/>
              </a:rPr>
              <a:t>：是应用系统的</a:t>
            </a:r>
            <a:r>
              <a:rPr lang="zh-CN" altLang="en-US" sz="2400" b="1" dirty="0">
                <a:solidFill>
                  <a:srgbClr val="00B050"/>
                </a:solidFill>
                <a:ea typeface="楷体_GB2312" pitchFamily="49" charset="-122"/>
              </a:rPr>
              <a:t>主体部分</a:t>
            </a:r>
            <a:r>
              <a:rPr lang="zh-CN" altLang="en-US" sz="2400" dirty="0">
                <a:ea typeface="楷体_GB2312" pitchFamily="49" charset="-122"/>
              </a:rPr>
              <a:t>，</a:t>
            </a:r>
            <a:r>
              <a:rPr lang="zh-CN" altLang="en-US" sz="2400" b="1" dirty="0">
                <a:solidFill>
                  <a:srgbClr val="00B050"/>
                </a:solidFill>
                <a:ea typeface="楷体_GB2312" pitchFamily="49" charset="-122"/>
              </a:rPr>
              <a:t>包含具体的业务处理逻辑。</a:t>
            </a:r>
            <a:r>
              <a:rPr lang="zh-CN" altLang="en-US" sz="2400" dirty="0">
                <a:ea typeface="楷体_GB2312" pitchFamily="49" charset="-122"/>
              </a:rPr>
              <a:t>通常在功能层中还包含有确认用户对应用和数据库存取权限的功能以及记录系统处理日志的功能。</a:t>
            </a:r>
            <a:endParaRPr lang="zh-CN" altLang="en-US" sz="2400" dirty="0">
              <a:ea typeface="楷体_GB2312" pitchFamily="49" charset="-122"/>
            </a:endParaRPr>
          </a:p>
          <a:p>
            <a:pPr marL="457200" indent="-457200" eaLnBrk="1" hangingPunct="1">
              <a:lnSpc>
                <a:spcPts val="3500"/>
              </a:lnSpc>
              <a:spcAft>
                <a:spcPts val="1200"/>
              </a:spcAft>
              <a:buFont typeface="+mj-ea"/>
              <a:buAutoNum type="circleNumDbPlain"/>
            </a:pPr>
            <a:r>
              <a:rPr lang="zh-CN" altLang="en-US" sz="2400" b="1" dirty="0">
                <a:solidFill>
                  <a:srgbClr val="3366FF"/>
                </a:solidFill>
                <a:ea typeface="楷体_GB2312" pitchFamily="49" charset="-122"/>
              </a:rPr>
              <a:t>数据层：</a:t>
            </a:r>
            <a:r>
              <a:rPr lang="zh-CN" altLang="en-US" sz="2400" dirty="0">
                <a:ea typeface="楷体_GB2312" pitchFamily="49" charset="-122"/>
              </a:rPr>
              <a:t>主要包括</a:t>
            </a:r>
            <a:r>
              <a:rPr lang="zh-CN" altLang="en-US" sz="2400" b="1" dirty="0">
                <a:solidFill>
                  <a:srgbClr val="00B050"/>
                </a:solidFill>
                <a:ea typeface="楷体_GB2312" pitchFamily="49" charset="-122"/>
              </a:rPr>
              <a:t>数据的存储及对数据的存取操作</a:t>
            </a:r>
            <a:r>
              <a:rPr lang="zh-CN" altLang="en-US" sz="2400" dirty="0">
                <a:ea typeface="楷体_GB2312" pitchFamily="49" charset="-122"/>
              </a:rPr>
              <a:t>，一般选择关系型数据库管理系统（</a:t>
            </a:r>
            <a:r>
              <a:rPr lang="en-US" altLang="zh-CN" sz="2400" dirty="0">
                <a:ea typeface="楷体_GB2312" pitchFamily="49" charset="-122"/>
              </a:rPr>
              <a:t>RDBMS</a:t>
            </a:r>
            <a:r>
              <a:rPr lang="zh-CN" altLang="en-US" sz="2400" dirty="0">
                <a:ea typeface="楷体_GB2312" pitchFamily="49" charset="-122"/>
              </a:rPr>
              <a:t>）。 </a:t>
            </a:r>
            <a:endParaRPr lang="zh-CN" altLang="en-US" sz="2400" dirty="0">
              <a:ea typeface="楷体_GB2312" pitchFamily="49" charset="-122"/>
            </a:endParaRPr>
          </a:p>
        </p:txBody>
      </p:sp>
      <p:sp>
        <p:nvSpPr>
          <p:cNvPr id="4" name="Rectangle 2"/>
          <p:cNvSpPr txBox="1">
            <a:spLocks noChangeArrowheads="1"/>
          </p:cNvSpPr>
          <p:nvPr/>
        </p:nvSpPr>
        <p:spPr>
          <a:xfrm>
            <a:off x="457200" y="211138"/>
            <a:ext cx="8229600" cy="1143000"/>
          </a:xfrm>
          <a:prstGeom prst="rect">
            <a:avLst/>
          </a:prstGeom>
        </p:spPr>
        <p:txBody>
          <a:bodyPr/>
          <a:lstStyle/>
          <a:p>
            <a:pPr marL="0" marR="0" lvl="0" indent="0" algn="ctr" defTabSz="914400" rtl="0" eaLnBrk="1" fontAlgn="base" latinLnBrk="0" hangingPunct="1">
              <a:lnSpc>
                <a:spcPts val="4000"/>
              </a:lnSpc>
              <a:spcBef>
                <a:spcPct val="0"/>
              </a:spcBef>
              <a:spcAft>
                <a:spcPct val="0"/>
              </a:spcAft>
              <a:buClrTx/>
              <a:buSzTx/>
              <a:buFontTx/>
              <a:buNone/>
              <a:defRPr/>
            </a:pPr>
            <a:r>
              <a:rPr kumimoji="0" lang="en-US" altLang="en-US" sz="4400" b="1" i="0" u="none" strike="noStrike" kern="0" cap="none" spc="0" normalizeH="0" baseline="0" noProof="0" dirty="0">
                <a:ln>
                  <a:noFill/>
                </a:ln>
                <a:solidFill>
                  <a:schemeClr val="tx2"/>
                </a:solidFill>
                <a:effectLst/>
                <a:uLnTx/>
                <a:uFillTx/>
                <a:latin typeface="+mj-lt"/>
                <a:ea typeface="+mj-ea"/>
                <a:cs typeface="+mj-cs"/>
              </a:rPr>
              <a:t>4.1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软件体系结构与设计模式</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4.1. 4  </a:t>
            </a:r>
            <a:r>
              <a:rPr kumimoji="0" lang="zh-CN" altLang="en-US"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分布式系统结构</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6" name="Rectangle 2"/>
          <p:cNvSpPr>
            <a:spLocks noChangeArrowheads="1"/>
          </p:cNvSpPr>
          <p:nvPr/>
        </p:nvSpPr>
        <p:spPr bwMode="auto">
          <a:xfrm>
            <a:off x="0" y="1357298"/>
            <a:ext cx="8137525" cy="571504"/>
          </a:xfrm>
          <a:prstGeom prst="rect">
            <a:avLst/>
          </a:prstGeom>
          <a:noFill/>
          <a:ln w="9525">
            <a:noFill/>
            <a:miter lim="800000"/>
          </a:ln>
        </p:spPr>
        <p:txBody>
          <a:bodyPr lIns="92075" tIns="46038" rIns="92075" bIns="46038"/>
          <a:lstStyle/>
          <a:p>
            <a:pPr>
              <a:lnSpc>
                <a:spcPct val="120000"/>
              </a:lnSpc>
              <a:buFont typeface="Wingdings" panose="05000000000000000000" pitchFamily="2" charset="2"/>
              <a:buNone/>
            </a:pPr>
            <a:r>
              <a:rPr lang="zh-CN" altLang="en-US" sz="2800" b="1" dirty="0">
                <a:solidFill>
                  <a:srgbClr val="C00000"/>
                </a:solidFill>
                <a:ea typeface="楷体_GB2312" pitchFamily="49" charset="-122"/>
              </a:rPr>
              <a:t>（</a:t>
            </a:r>
            <a:r>
              <a:rPr lang="en-US" altLang="zh-CN" sz="2800" b="1" dirty="0">
                <a:solidFill>
                  <a:srgbClr val="C00000"/>
                </a:solidFill>
                <a:ea typeface="楷体_GB2312" pitchFamily="49" charset="-122"/>
              </a:rPr>
              <a:t>2</a:t>
            </a:r>
            <a:r>
              <a:rPr lang="zh-CN" altLang="en-US" sz="2800" b="1" dirty="0">
                <a:solidFill>
                  <a:srgbClr val="C00000"/>
                </a:solidFill>
                <a:ea typeface="楷体_GB2312" pitchFamily="49" charset="-122"/>
              </a:rPr>
              <a:t>）三层</a:t>
            </a:r>
            <a:r>
              <a:rPr lang="en-US" altLang="zh-CN" sz="2800" b="1" dirty="0">
                <a:solidFill>
                  <a:srgbClr val="C00000"/>
                </a:solidFill>
                <a:ea typeface="楷体_GB2312" pitchFamily="49" charset="-122"/>
              </a:rPr>
              <a:t>C/S</a:t>
            </a:r>
            <a:r>
              <a:rPr lang="zh-CN" altLang="en-US" sz="2800" b="1" dirty="0">
                <a:solidFill>
                  <a:srgbClr val="C00000"/>
                </a:solidFill>
                <a:ea typeface="楷体_GB2312" pitchFamily="49" charset="-122"/>
              </a:rPr>
              <a:t>体系结构</a:t>
            </a:r>
            <a:endParaRPr lang="zh-CN" altLang="en-US" sz="2800" b="1" dirty="0">
              <a:solidFill>
                <a:srgbClr val="C00000"/>
              </a:solidFill>
            </a:endParaRPr>
          </a:p>
        </p:txBody>
      </p:sp>
    </p:spTree>
  </p:cSld>
  <p:clrMapOvr>
    <a:masterClrMapping/>
  </p:clrMapOvr>
  <p:transition>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214346" y="1500175"/>
            <a:ext cx="9001156" cy="571503"/>
          </a:xfrm>
        </p:spPr>
        <p:txBody>
          <a:bodyPr/>
          <a:lstStyle/>
          <a:p>
            <a:pPr marL="609600" indent="-609600" eaLnBrk="1" hangingPunct="1">
              <a:lnSpc>
                <a:spcPct val="110000"/>
              </a:lnSpc>
              <a:buFontTx/>
              <a:buNone/>
            </a:pPr>
            <a:r>
              <a:rPr lang="en-US" altLang="zh-CN" sz="2800" b="1" dirty="0">
                <a:solidFill>
                  <a:srgbClr val="C00000"/>
                </a:solidFill>
                <a:ea typeface="楷体_GB2312" pitchFamily="49" charset="-122"/>
              </a:rPr>
              <a:t>  </a:t>
            </a:r>
            <a:r>
              <a:rPr lang="zh-CN" altLang="en-US" sz="2800" b="1" dirty="0">
                <a:solidFill>
                  <a:srgbClr val="C00000"/>
                </a:solidFill>
                <a:ea typeface="楷体_GB2312" pitchFamily="49" charset="-122"/>
              </a:rPr>
              <a:t>（</a:t>
            </a:r>
            <a:r>
              <a:rPr lang="en-US" altLang="zh-CN" sz="2800" b="1" dirty="0">
                <a:solidFill>
                  <a:srgbClr val="C00000"/>
                </a:solidFill>
                <a:ea typeface="楷体_GB2312" pitchFamily="49" charset="-122"/>
              </a:rPr>
              <a:t>3</a:t>
            </a:r>
            <a:r>
              <a:rPr lang="zh-CN" altLang="en-US" sz="2800" b="1" dirty="0">
                <a:solidFill>
                  <a:srgbClr val="C00000"/>
                </a:solidFill>
                <a:ea typeface="楷体_GB2312" pitchFamily="49" charset="-122"/>
              </a:rPr>
              <a:t>）浏览器</a:t>
            </a:r>
            <a:r>
              <a:rPr lang="en-US" altLang="zh-CN" sz="2800" b="1" dirty="0">
                <a:solidFill>
                  <a:srgbClr val="C00000"/>
                </a:solidFill>
                <a:ea typeface="楷体_GB2312" pitchFamily="49" charset="-122"/>
              </a:rPr>
              <a:t>/</a:t>
            </a:r>
            <a:r>
              <a:rPr lang="zh-CN" altLang="en-US" sz="2800" b="1" dirty="0">
                <a:solidFill>
                  <a:srgbClr val="C00000"/>
                </a:solidFill>
                <a:ea typeface="楷体_GB2312" pitchFamily="49" charset="-122"/>
              </a:rPr>
              <a:t>服务器（</a:t>
            </a:r>
            <a:r>
              <a:rPr lang="en-US" altLang="zh-CN" sz="2800" b="1" dirty="0">
                <a:solidFill>
                  <a:srgbClr val="C00000"/>
                </a:solidFill>
                <a:ea typeface="楷体_GB2312" pitchFamily="49" charset="-122"/>
              </a:rPr>
              <a:t>browser/server</a:t>
            </a:r>
            <a:r>
              <a:rPr lang="zh-CN" altLang="en-US" sz="2800" b="1" dirty="0">
                <a:solidFill>
                  <a:srgbClr val="C00000"/>
                </a:solidFill>
                <a:ea typeface="楷体_GB2312" pitchFamily="49" charset="-122"/>
              </a:rPr>
              <a:t>，</a:t>
            </a:r>
            <a:r>
              <a:rPr lang="en-US" altLang="zh-CN" sz="2800" b="1" dirty="0">
                <a:solidFill>
                  <a:srgbClr val="C00000"/>
                </a:solidFill>
                <a:ea typeface="楷体_GB2312" pitchFamily="49" charset="-122"/>
              </a:rPr>
              <a:t>B/S</a:t>
            </a:r>
            <a:r>
              <a:rPr lang="zh-CN" altLang="en-US" sz="2800" b="1" dirty="0">
                <a:solidFill>
                  <a:srgbClr val="C00000"/>
                </a:solidFill>
                <a:ea typeface="楷体_GB2312" pitchFamily="49" charset="-122"/>
              </a:rPr>
              <a:t>）风格</a:t>
            </a:r>
            <a:endParaRPr lang="zh-CN" altLang="en-US" sz="2800" b="1" dirty="0">
              <a:solidFill>
                <a:srgbClr val="C00000"/>
              </a:solidFill>
              <a:ea typeface="楷体_GB2312" pitchFamily="49" charset="-122"/>
            </a:endParaRPr>
          </a:p>
        </p:txBody>
      </p:sp>
      <p:pic>
        <p:nvPicPr>
          <p:cNvPr id="45060" name="Picture 7" descr="1113"/>
          <p:cNvPicPr>
            <a:picLocks noChangeAspect="1" noChangeArrowheads="1"/>
          </p:cNvPicPr>
          <p:nvPr/>
        </p:nvPicPr>
        <p:blipFill>
          <a:blip r:embed="rId1"/>
          <a:srcRect/>
          <a:stretch>
            <a:fillRect/>
          </a:stretch>
        </p:blipFill>
        <p:spPr bwMode="auto">
          <a:xfrm>
            <a:off x="4071934" y="2285992"/>
            <a:ext cx="4537075" cy="3354387"/>
          </a:xfrm>
          <a:prstGeom prst="rect">
            <a:avLst/>
          </a:prstGeom>
          <a:noFill/>
          <a:ln w="9525">
            <a:noFill/>
            <a:miter lim="800000"/>
            <a:headEnd/>
            <a:tailEnd/>
          </a:ln>
        </p:spPr>
      </p:pic>
      <p:sp>
        <p:nvSpPr>
          <p:cNvPr id="5" name="Rectangle 2"/>
          <p:cNvSpPr txBox="1">
            <a:spLocks noChangeArrowheads="1"/>
          </p:cNvSpPr>
          <p:nvPr/>
        </p:nvSpPr>
        <p:spPr>
          <a:xfrm>
            <a:off x="457200" y="211138"/>
            <a:ext cx="8229600" cy="1143000"/>
          </a:xfrm>
          <a:prstGeom prst="rect">
            <a:avLst/>
          </a:prstGeom>
        </p:spPr>
        <p:txBody>
          <a:bodyPr/>
          <a:lstStyle/>
          <a:p>
            <a:pPr marL="0" marR="0" lvl="0" indent="0" algn="ctr" defTabSz="914400" rtl="0" eaLnBrk="1" fontAlgn="base" latinLnBrk="0" hangingPunct="1">
              <a:lnSpc>
                <a:spcPts val="4000"/>
              </a:lnSpc>
              <a:spcBef>
                <a:spcPct val="0"/>
              </a:spcBef>
              <a:spcAft>
                <a:spcPct val="0"/>
              </a:spcAft>
              <a:buClrTx/>
              <a:buSzTx/>
              <a:buFontTx/>
              <a:buNone/>
              <a:defRPr/>
            </a:pPr>
            <a:r>
              <a:rPr kumimoji="0" lang="en-US" altLang="en-US" sz="4400" b="1" i="0" u="none" strike="noStrike" kern="0" cap="none" spc="0" normalizeH="0" baseline="0" noProof="0" dirty="0">
                <a:ln>
                  <a:noFill/>
                </a:ln>
                <a:solidFill>
                  <a:schemeClr val="tx2"/>
                </a:solidFill>
                <a:effectLst/>
                <a:uLnTx/>
                <a:uFillTx/>
                <a:latin typeface="+mj-lt"/>
                <a:ea typeface="+mj-ea"/>
                <a:cs typeface="+mj-cs"/>
              </a:rPr>
              <a:t>4.1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软件体系结构与设计模式</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4.1. 4  </a:t>
            </a:r>
            <a:r>
              <a:rPr kumimoji="0" lang="zh-CN" altLang="en-US"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分布式系统结构</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6" name="灯片编号占位符 5"/>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7" name="Rectangle 2"/>
          <p:cNvSpPr txBox="1">
            <a:spLocks noChangeArrowheads="1"/>
          </p:cNvSpPr>
          <p:nvPr/>
        </p:nvSpPr>
        <p:spPr bwMode="auto">
          <a:xfrm>
            <a:off x="285752" y="2428868"/>
            <a:ext cx="3428992" cy="2941647"/>
          </a:xfrm>
          <a:prstGeom prst="rect">
            <a:avLst/>
          </a:prstGeom>
          <a:noFill/>
          <a:ln w="9525">
            <a:noFill/>
            <a:miter lim="800000"/>
          </a:ln>
        </p:spPr>
        <p:txBody>
          <a:bodyPr vert="horz" wrap="square" lIns="91440" tIns="45720" rIns="91440" bIns="45720" numCol="1" anchor="t" anchorCtr="0" compatLnSpc="1"/>
          <a:lstStyle/>
          <a:p>
            <a:pPr marR="0" lvl="0" indent="355600" algn="l" defTabSz="914400" rtl="0" eaLnBrk="1" fontAlgn="base" latinLnBrk="0" hangingPunct="1">
              <a:lnSpc>
                <a:spcPct val="110000"/>
              </a:lnSpc>
              <a:spcBef>
                <a:spcPct val="20000"/>
              </a:spcBef>
              <a:spcAft>
                <a:spcPts val="600"/>
              </a:spcAft>
              <a:buClrTx/>
              <a:buSzTx/>
              <a:buFontTx/>
              <a:buNone/>
              <a:defRPr/>
            </a:pPr>
            <a:r>
              <a:rPr kumimoji="0" lang="en-US" altLang="zh-CN" sz="2400" b="1" i="0" u="none" strike="noStrike" kern="0" cap="none" spc="0" normalizeH="0" baseline="0" noProof="0" dirty="0">
                <a:ln>
                  <a:noFill/>
                </a:ln>
                <a:solidFill>
                  <a:srgbClr val="C00000"/>
                </a:solidFill>
                <a:effectLst/>
                <a:uLnTx/>
                <a:uFillTx/>
                <a:latin typeface="+mn-lt"/>
                <a:ea typeface="楷体_GB2312" pitchFamily="49" charset="-122"/>
                <a:cs typeface="+mn-cs"/>
              </a:rPr>
              <a:t>B/S</a:t>
            </a:r>
            <a:r>
              <a:rPr kumimoji="0" lang="zh-CN" altLang="en-US" sz="2400" b="1" i="0" u="none" strike="noStrike" kern="0" cap="none" spc="0" normalizeH="0" baseline="0" noProof="0" dirty="0">
                <a:ln>
                  <a:noFill/>
                </a:ln>
                <a:solidFill>
                  <a:srgbClr val="C00000"/>
                </a:solidFill>
                <a:effectLst/>
                <a:uLnTx/>
                <a:uFillTx/>
                <a:latin typeface="+mn-lt"/>
                <a:ea typeface="楷体_GB2312" pitchFamily="49" charset="-122"/>
                <a:cs typeface="+mn-cs"/>
              </a:rPr>
              <a:t>结构</a:t>
            </a:r>
            <a:r>
              <a:rPr kumimoji="0" lang="zh-CN" altLang="en-US" sz="2400" b="0" i="0" u="none" strike="noStrike" kern="0" cap="none" spc="0" normalizeH="0" baseline="0" noProof="0" dirty="0">
                <a:ln>
                  <a:noFill/>
                </a:ln>
                <a:solidFill>
                  <a:schemeClr val="tx1"/>
                </a:solidFill>
                <a:effectLst/>
                <a:uLnTx/>
                <a:uFillTx/>
                <a:latin typeface="+mn-lt"/>
                <a:ea typeface="楷体_GB2312" pitchFamily="49" charset="-122"/>
                <a:cs typeface="+mn-cs"/>
              </a:rPr>
              <a:t>是</a:t>
            </a:r>
            <a:r>
              <a:rPr kumimoji="0" lang="en-US" altLang="zh-CN" sz="2400" b="0" i="0" u="none" strike="noStrike" kern="0" cap="none" spc="0" normalizeH="0" baseline="0" noProof="0" dirty="0">
                <a:ln>
                  <a:noFill/>
                </a:ln>
                <a:solidFill>
                  <a:schemeClr val="tx1"/>
                </a:solidFill>
                <a:effectLst/>
                <a:uLnTx/>
                <a:uFillTx/>
                <a:latin typeface="+mn-lt"/>
                <a:ea typeface="楷体_GB2312" pitchFamily="49" charset="-122"/>
                <a:cs typeface="+mn-cs"/>
              </a:rPr>
              <a:t>C/S</a:t>
            </a:r>
            <a:r>
              <a:rPr kumimoji="0" lang="zh-CN" altLang="en-US" sz="2400" b="0" i="0" u="none" strike="noStrike" kern="0" cap="none" spc="0" normalizeH="0" baseline="0" noProof="0" dirty="0">
                <a:ln>
                  <a:noFill/>
                </a:ln>
                <a:solidFill>
                  <a:schemeClr val="tx1"/>
                </a:solidFill>
                <a:effectLst/>
                <a:uLnTx/>
                <a:uFillTx/>
                <a:latin typeface="+mn-lt"/>
                <a:ea typeface="楷体_GB2312" pitchFamily="49" charset="-122"/>
                <a:cs typeface="+mn-cs"/>
              </a:rPr>
              <a:t>三层体系结构的一种实现方式，其具体结构为：</a:t>
            </a:r>
            <a:endParaRPr kumimoji="0" lang="en-US" altLang="zh-CN" sz="2400" b="0" i="0" u="none" strike="noStrike" kern="0" cap="none" spc="0" normalizeH="0" baseline="0" noProof="0" dirty="0">
              <a:ln>
                <a:noFill/>
              </a:ln>
              <a:solidFill>
                <a:schemeClr val="tx1"/>
              </a:solidFill>
              <a:effectLst/>
              <a:uLnTx/>
              <a:uFillTx/>
              <a:latin typeface="+mn-lt"/>
              <a:ea typeface="楷体_GB2312" pitchFamily="49" charset="-122"/>
              <a:cs typeface="+mn-cs"/>
            </a:endParaRPr>
          </a:p>
          <a:p>
            <a:pPr marL="811530" marR="0" lvl="0" indent="-254000" algn="l" defTabSz="914400" rtl="0" eaLnBrk="1" fontAlgn="base" latinLnBrk="0" hangingPunct="1">
              <a:lnSpc>
                <a:spcPct val="110000"/>
              </a:lnSpc>
              <a:spcBef>
                <a:spcPct val="20000"/>
              </a:spcBef>
              <a:spcAft>
                <a:spcPts val="600"/>
              </a:spcAft>
              <a:buClrTx/>
              <a:buSzTx/>
              <a:buFont typeface="Arial" panose="020B0604020202020204" pitchFamily="34" charset="0"/>
              <a:buChar char="•"/>
              <a:defRPr/>
            </a:pPr>
            <a:r>
              <a:rPr kumimoji="0" lang="zh-CN" altLang="en-US" sz="2400" b="0" i="0" u="none" strike="noStrike" kern="0" cap="none" spc="0" normalizeH="0" baseline="0" noProof="0" dirty="0">
                <a:ln>
                  <a:noFill/>
                </a:ln>
                <a:solidFill>
                  <a:schemeClr val="tx1"/>
                </a:solidFill>
                <a:effectLst/>
                <a:uLnTx/>
                <a:uFillTx/>
                <a:latin typeface="+mn-lt"/>
                <a:ea typeface="楷体_GB2312" pitchFamily="49" charset="-122"/>
                <a:cs typeface="+mn-cs"/>
              </a:rPr>
              <a:t>浏览器</a:t>
            </a:r>
            <a:endParaRPr kumimoji="0" lang="en-US" altLang="zh-CN" sz="2400" b="0" i="0" u="none" strike="noStrike" kern="0" cap="none" spc="0" normalizeH="0" baseline="0" noProof="0" dirty="0">
              <a:ln>
                <a:noFill/>
              </a:ln>
              <a:solidFill>
                <a:schemeClr val="tx1"/>
              </a:solidFill>
              <a:effectLst/>
              <a:uLnTx/>
              <a:uFillTx/>
              <a:latin typeface="+mn-lt"/>
              <a:ea typeface="楷体_GB2312" pitchFamily="49" charset="-122"/>
              <a:cs typeface="+mn-cs"/>
            </a:endParaRPr>
          </a:p>
          <a:p>
            <a:pPr marL="811530" marR="0" lvl="0" indent="-254000" algn="l" defTabSz="914400" rtl="0" eaLnBrk="1" fontAlgn="base" latinLnBrk="0" hangingPunct="1">
              <a:lnSpc>
                <a:spcPct val="110000"/>
              </a:lnSpc>
              <a:spcBef>
                <a:spcPct val="20000"/>
              </a:spcBef>
              <a:spcAft>
                <a:spcPts val="600"/>
              </a:spcAft>
              <a:buClrTx/>
              <a:buSzTx/>
              <a:buFont typeface="Arial" panose="020B0604020202020204" pitchFamily="34" charset="0"/>
              <a:buChar char="•"/>
              <a:defRPr/>
            </a:pPr>
            <a:r>
              <a:rPr kumimoji="0" lang="en-US" altLang="zh-CN" sz="2400" b="0" i="0" u="none" strike="noStrike" kern="0" cap="none" spc="0" normalizeH="0" baseline="0" noProof="0" dirty="0">
                <a:ln>
                  <a:noFill/>
                </a:ln>
                <a:solidFill>
                  <a:schemeClr val="tx1"/>
                </a:solidFill>
                <a:effectLst/>
                <a:uLnTx/>
                <a:uFillTx/>
                <a:latin typeface="+mn-lt"/>
                <a:ea typeface="楷体_GB2312" pitchFamily="49" charset="-122"/>
                <a:cs typeface="+mn-cs"/>
              </a:rPr>
              <a:t>Web</a:t>
            </a:r>
            <a:r>
              <a:rPr kumimoji="0" lang="zh-CN" altLang="en-US" sz="2400" b="0" i="0" u="none" strike="noStrike" kern="0" cap="none" spc="0" normalizeH="0" baseline="0" noProof="0" dirty="0">
                <a:ln>
                  <a:noFill/>
                </a:ln>
                <a:solidFill>
                  <a:schemeClr val="tx1"/>
                </a:solidFill>
                <a:effectLst/>
                <a:uLnTx/>
                <a:uFillTx/>
                <a:latin typeface="+mn-lt"/>
                <a:ea typeface="楷体_GB2312" pitchFamily="49" charset="-122"/>
                <a:cs typeface="+mn-cs"/>
              </a:rPr>
              <a:t>服务器</a:t>
            </a:r>
            <a:endParaRPr kumimoji="0" lang="en-US" altLang="zh-CN" sz="2400" b="0" i="0" u="none" strike="noStrike" kern="0" cap="none" spc="0" normalizeH="0" baseline="0" noProof="0" dirty="0">
              <a:ln>
                <a:noFill/>
              </a:ln>
              <a:solidFill>
                <a:schemeClr val="tx1"/>
              </a:solidFill>
              <a:effectLst/>
              <a:uLnTx/>
              <a:uFillTx/>
              <a:latin typeface="+mn-lt"/>
              <a:ea typeface="楷体_GB2312" pitchFamily="49" charset="-122"/>
              <a:cs typeface="+mn-cs"/>
            </a:endParaRPr>
          </a:p>
          <a:p>
            <a:pPr marL="811530" marR="0" lvl="0" indent="-254000" algn="l" defTabSz="914400" rtl="0" eaLnBrk="1" fontAlgn="base" latinLnBrk="0" hangingPunct="1">
              <a:lnSpc>
                <a:spcPct val="110000"/>
              </a:lnSpc>
              <a:spcBef>
                <a:spcPct val="20000"/>
              </a:spcBef>
              <a:spcAft>
                <a:spcPts val="600"/>
              </a:spcAft>
              <a:buClrTx/>
              <a:buSzTx/>
              <a:buFont typeface="Arial" panose="020B0604020202020204" pitchFamily="34" charset="0"/>
              <a:buChar char="•"/>
              <a:defRPr/>
            </a:pPr>
            <a:r>
              <a:rPr kumimoji="0" lang="zh-CN" altLang="en-US" sz="2400" b="0" i="0" u="none" strike="noStrike" kern="0" cap="none" spc="0" normalizeH="0" baseline="0" noProof="0" dirty="0">
                <a:ln>
                  <a:noFill/>
                </a:ln>
                <a:solidFill>
                  <a:schemeClr val="tx1"/>
                </a:solidFill>
                <a:effectLst/>
                <a:uLnTx/>
                <a:uFillTx/>
                <a:latin typeface="+mn-lt"/>
                <a:ea typeface="楷体_GB2312" pitchFamily="49" charset="-122"/>
                <a:cs typeface="+mn-cs"/>
              </a:rPr>
              <a:t>数据库服务器</a:t>
            </a:r>
            <a:endParaRPr kumimoji="0" lang="zh-CN" altLang="en-US" sz="4000" b="0" i="0" u="none" strike="noStrike" kern="0" cap="none" spc="0" normalizeH="0" baseline="0" noProof="0" dirty="0">
              <a:ln>
                <a:noFill/>
              </a:ln>
              <a:solidFill>
                <a:schemeClr val="tx1"/>
              </a:solidFill>
              <a:effectLst/>
              <a:uLnTx/>
              <a:uFillTx/>
              <a:latin typeface="+mn-lt"/>
              <a:ea typeface="宋体" panose="02010600030101010101" pitchFamily="2" charset="-122"/>
              <a:cs typeface="+mn-cs"/>
            </a:endParaRPr>
          </a:p>
        </p:txBody>
      </p:sp>
      <p:sp>
        <p:nvSpPr>
          <p:cNvPr id="8" name="Rectangle 2"/>
          <p:cNvSpPr txBox="1">
            <a:spLocks noChangeArrowheads="1"/>
          </p:cNvSpPr>
          <p:nvPr/>
        </p:nvSpPr>
        <p:spPr bwMode="auto">
          <a:xfrm>
            <a:off x="4786314" y="5715016"/>
            <a:ext cx="3571900" cy="470716"/>
          </a:xfrm>
          <a:prstGeom prst="rect">
            <a:avLst/>
          </a:prstGeom>
          <a:noFill/>
          <a:ln w="9525">
            <a:noFill/>
            <a:miter lim="800000"/>
          </a:ln>
        </p:spPr>
        <p:txBody>
          <a:bodyPr vert="horz" wrap="square" lIns="91440" tIns="45720" rIns="91440" bIns="45720" numCol="1" anchor="t" anchorCtr="0" compatLnSpc="1"/>
          <a:lstStyle/>
          <a:p>
            <a:pPr marL="609600" marR="0" lvl="0" indent="-609600" algn="ctr" defTabSz="914400" rtl="0" eaLnBrk="1" fontAlgn="base" latinLnBrk="0" hangingPunct="1">
              <a:lnSpc>
                <a:spcPct val="110000"/>
              </a:lnSpc>
              <a:spcBef>
                <a:spcPct val="20000"/>
              </a:spcBef>
              <a:spcAft>
                <a:spcPct val="0"/>
              </a:spcAft>
              <a:buClrTx/>
              <a:buSzTx/>
              <a:buFontTx/>
              <a:buNone/>
              <a:defRPr/>
            </a:pPr>
            <a:r>
              <a:rPr kumimoji="0" lang="en-US" altLang="zh-CN"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B/S</a:t>
            </a:r>
            <a:r>
              <a:rPr kumimoji="0" lang="zh-CN" altLang="en-US"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体系结构图</a:t>
            </a:r>
            <a:endParaRPr kumimoji="0" lang="zh-CN" altLang="en-US" b="0" i="0" u="none" strike="noStrike" kern="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endParaRPr>
          </a:p>
        </p:txBody>
      </p:sp>
    </p:spTree>
  </p:cSld>
  <p:clrMapOvr>
    <a:masterClrMapping/>
  </p:clrMapOvr>
  <p:transition>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6"/>
          <p:cNvSpPr>
            <a:spLocks noChangeArrowheads="1"/>
          </p:cNvSpPr>
          <p:nvPr/>
        </p:nvSpPr>
        <p:spPr bwMode="auto">
          <a:xfrm>
            <a:off x="285720" y="2000240"/>
            <a:ext cx="8501122" cy="4376583"/>
          </a:xfrm>
          <a:prstGeom prst="rect">
            <a:avLst/>
          </a:prstGeom>
          <a:noFill/>
          <a:ln w="9525">
            <a:noFill/>
            <a:miter lim="800000"/>
          </a:ln>
        </p:spPr>
        <p:txBody>
          <a:bodyPr wrap="square" anchor="ctr">
            <a:spAutoFit/>
          </a:bodyPr>
          <a:lstStyle/>
          <a:p>
            <a:pPr>
              <a:lnSpc>
                <a:spcPct val="120000"/>
              </a:lnSpc>
              <a:spcBef>
                <a:spcPct val="20000"/>
              </a:spcBef>
            </a:pPr>
            <a:r>
              <a:rPr lang="en-US" altLang="zh-CN" sz="2400" dirty="0">
                <a:ea typeface="楷体_GB2312" pitchFamily="49" charset="-122"/>
              </a:rPr>
              <a:t>      B/S</a:t>
            </a:r>
            <a:r>
              <a:rPr lang="zh-CN" altLang="en-US" sz="2400" dirty="0">
                <a:ea typeface="楷体_GB2312" pitchFamily="49" charset="-122"/>
              </a:rPr>
              <a:t>体系结构是利用</a:t>
            </a:r>
            <a:r>
              <a:rPr lang="en-US" altLang="zh-CN" sz="2400" dirty="0">
                <a:ea typeface="楷体_GB2312" pitchFamily="49" charset="-122"/>
              </a:rPr>
              <a:t>WWW</a:t>
            </a:r>
            <a:r>
              <a:rPr lang="zh-CN" altLang="en-US" sz="2400" dirty="0">
                <a:ea typeface="楷体_GB2312" pitchFamily="49" charset="-122"/>
              </a:rPr>
              <a:t>浏览器技术，结合浏览器的多种脚本语言，用通用浏览器就实现了原来需要复杂的专用软件才能实现的强大功能，并节约了开发成本。从某种程度上来说，</a:t>
            </a:r>
            <a:r>
              <a:rPr lang="en-US" altLang="zh-CN" sz="2400" b="1" dirty="0">
                <a:solidFill>
                  <a:srgbClr val="3366FF"/>
                </a:solidFill>
                <a:ea typeface="楷体_GB2312" pitchFamily="49" charset="-122"/>
              </a:rPr>
              <a:t>B/S</a:t>
            </a:r>
            <a:r>
              <a:rPr lang="zh-CN" altLang="en-US" sz="2400" b="1" dirty="0">
                <a:solidFill>
                  <a:srgbClr val="3366FF"/>
                </a:solidFill>
                <a:ea typeface="楷体_GB2312" pitchFamily="49" charset="-122"/>
              </a:rPr>
              <a:t>结构是一种全新的软件体系结构。</a:t>
            </a:r>
            <a:endParaRPr lang="zh-CN" altLang="en-US" sz="2400" b="1" dirty="0">
              <a:solidFill>
                <a:srgbClr val="3366FF"/>
              </a:solidFill>
              <a:ea typeface="楷体_GB2312" pitchFamily="49" charset="-122"/>
            </a:endParaRPr>
          </a:p>
          <a:p>
            <a:pPr>
              <a:lnSpc>
                <a:spcPct val="120000"/>
              </a:lnSpc>
              <a:spcBef>
                <a:spcPct val="20000"/>
              </a:spcBef>
            </a:pPr>
            <a:r>
              <a:rPr lang="zh-CN" altLang="en-US" sz="2400" b="1" dirty="0">
                <a:solidFill>
                  <a:srgbClr val="C00000"/>
                </a:solidFill>
                <a:ea typeface="楷体_GB2312" pitchFamily="49" charset="-122"/>
              </a:rPr>
              <a:t>   优点：</a:t>
            </a:r>
            <a:endParaRPr lang="zh-CN" altLang="en-US" sz="2400" b="1" dirty="0">
              <a:solidFill>
                <a:srgbClr val="C00000"/>
              </a:solidFill>
              <a:ea typeface="楷体_GB2312" pitchFamily="49" charset="-122"/>
            </a:endParaRPr>
          </a:p>
          <a:p>
            <a:pPr marL="628650" indent="-452755">
              <a:lnSpc>
                <a:spcPct val="120000"/>
              </a:lnSpc>
              <a:spcBef>
                <a:spcPct val="20000"/>
              </a:spcBef>
              <a:buFont typeface="+mj-ea"/>
              <a:buAutoNum type="circleNumDbPlain"/>
            </a:pPr>
            <a:r>
              <a:rPr lang="zh-CN" altLang="en-US" sz="2400" dirty="0">
                <a:ea typeface="楷体_GB2312" pitchFamily="49" charset="-122"/>
              </a:rPr>
              <a:t>基于</a:t>
            </a:r>
            <a:r>
              <a:rPr lang="en-US" altLang="zh-CN" sz="2400" dirty="0">
                <a:ea typeface="楷体_GB2312" pitchFamily="49" charset="-122"/>
              </a:rPr>
              <a:t>B/S</a:t>
            </a:r>
            <a:r>
              <a:rPr lang="zh-CN" altLang="en-US" sz="2400" dirty="0">
                <a:ea typeface="楷体_GB2312" pitchFamily="49" charset="-122"/>
              </a:rPr>
              <a:t>体系结构的软件，系统安装、修改和维护全 在服务器端解决</a:t>
            </a:r>
            <a:r>
              <a:rPr lang="en-US" altLang="zh-CN" sz="2400" dirty="0">
                <a:ea typeface="楷体_GB2312" pitchFamily="49" charset="-122"/>
              </a:rPr>
              <a:t>;</a:t>
            </a:r>
            <a:endParaRPr lang="zh-CN" altLang="en-US" sz="2400" dirty="0">
              <a:ea typeface="楷体_GB2312" pitchFamily="49" charset="-122"/>
            </a:endParaRPr>
          </a:p>
          <a:p>
            <a:pPr marL="628650" indent="-452755">
              <a:lnSpc>
                <a:spcPct val="120000"/>
              </a:lnSpc>
              <a:spcBef>
                <a:spcPct val="20000"/>
              </a:spcBef>
              <a:buFont typeface="+mj-ea"/>
              <a:buAutoNum type="circleNumDbPlain"/>
            </a:pPr>
            <a:r>
              <a:rPr lang="en-US" altLang="zh-CN" sz="2400" dirty="0">
                <a:ea typeface="楷体_GB2312" pitchFamily="49" charset="-122"/>
              </a:rPr>
              <a:t>B/S</a:t>
            </a:r>
            <a:r>
              <a:rPr lang="zh-CN" altLang="en-US" sz="2400" dirty="0">
                <a:ea typeface="楷体_GB2312" pitchFamily="49" charset="-122"/>
              </a:rPr>
              <a:t>体系结构还提供了异种机、异种网、异种应用服 务的联机、联网和统一服务的最现实的开放性基础。</a:t>
            </a:r>
            <a:r>
              <a:rPr lang="zh-CN" altLang="en-US" dirty="0"/>
              <a:t> </a:t>
            </a:r>
            <a:endParaRPr lang="zh-CN" altLang="en-US" dirty="0"/>
          </a:p>
        </p:txBody>
      </p:sp>
      <p:sp>
        <p:nvSpPr>
          <p:cNvPr id="4" name="Rectangle 2"/>
          <p:cNvSpPr txBox="1">
            <a:spLocks noChangeArrowheads="1"/>
          </p:cNvSpPr>
          <p:nvPr/>
        </p:nvSpPr>
        <p:spPr>
          <a:xfrm>
            <a:off x="457200" y="211138"/>
            <a:ext cx="8229600" cy="1143000"/>
          </a:xfrm>
          <a:prstGeom prst="rect">
            <a:avLst/>
          </a:prstGeom>
        </p:spPr>
        <p:txBody>
          <a:bodyPr/>
          <a:lstStyle/>
          <a:p>
            <a:pPr marL="0" marR="0" lvl="0" indent="0" algn="ctr" defTabSz="914400" rtl="0" eaLnBrk="1" fontAlgn="base" latinLnBrk="0" hangingPunct="1">
              <a:lnSpc>
                <a:spcPts val="4000"/>
              </a:lnSpc>
              <a:spcBef>
                <a:spcPct val="0"/>
              </a:spcBef>
              <a:spcAft>
                <a:spcPct val="0"/>
              </a:spcAft>
              <a:buClrTx/>
              <a:buSzTx/>
              <a:buFontTx/>
              <a:buNone/>
              <a:defRPr/>
            </a:pPr>
            <a:r>
              <a:rPr kumimoji="0" lang="en-US" altLang="en-US" sz="4400" b="1" i="0" u="none" strike="noStrike" kern="0" cap="none" spc="0" normalizeH="0" baseline="0" noProof="0" dirty="0">
                <a:ln>
                  <a:noFill/>
                </a:ln>
                <a:solidFill>
                  <a:schemeClr val="tx2"/>
                </a:solidFill>
                <a:effectLst/>
                <a:uLnTx/>
                <a:uFillTx/>
                <a:latin typeface="+mj-lt"/>
                <a:ea typeface="+mj-ea"/>
                <a:cs typeface="+mj-cs"/>
              </a:rPr>
              <a:t>4.1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软件体系结构与设计模式</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4.1. 4  </a:t>
            </a:r>
            <a:r>
              <a:rPr kumimoji="0" lang="zh-CN" altLang="en-US"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分布式系统结构</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5" name="灯片编号占位符 4"/>
          <p:cNvSpPr>
            <a:spLocks noGrp="1"/>
          </p:cNvSpPr>
          <p:nvPr>
            <p:ph type="sldNum" sz="quarter" idx="12"/>
          </p:nvPr>
        </p:nvSpPr>
        <p:spPr>
          <a:xfrm>
            <a:off x="6786578" y="6381750"/>
            <a:ext cx="2133600" cy="476250"/>
          </a:xfrm>
        </p:spPr>
        <p:txBody>
          <a:bodyPr/>
          <a:lstStyle/>
          <a:p>
            <a:fld id="{38DE0820-E4E3-469F-8339-675226DFBBFE}" type="slidenum">
              <a:rPr lang="zh-CN" altLang="en-US" smtClean="0"/>
            </a:fld>
            <a:endParaRPr lang="zh-CN" altLang="en-US" dirty="0"/>
          </a:p>
        </p:txBody>
      </p:sp>
      <p:sp>
        <p:nvSpPr>
          <p:cNvPr id="6" name="Rectangle 2"/>
          <p:cNvSpPr txBox="1">
            <a:spLocks noChangeArrowheads="1"/>
          </p:cNvSpPr>
          <p:nvPr/>
        </p:nvSpPr>
        <p:spPr>
          <a:xfrm>
            <a:off x="-214346" y="1428736"/>
            <a:ext cx="9001156" cy="571503"/>
          </a:xfrm>
          <a:prstGeom prst="rect">
            <a:avLst/>
          </a:prstGeom>
        </p:spPr>
        <p:txBody>
          <a:bodyPr/>
          <a:lstStyle/>
          <a:p>
            <a:pPr marL="609600" marR="0" lvl="0" indent="-609600" algn="l" defTabSz="914400" rtl="0" eaLnBrk="1" fontAlgn="base" latinLnBrk="0" hangingPunct="1">
              <a:lnSpc>
                <a:spcPct val="110000"/>
              </a:lnSpc>
              <a:spcBef>
                <a:spcPct val="20000"/>
              </a:spcBef>
              <a:spcAft>
                <a:spcPct val="0"/>
              </a:spcAft>
              <a:buClrTx/>
              <a:buSzTx/>
              <a:buFontTx/>
              <a:buNone/>
              <a:defRPr/>
            </a:pPr>
            <a:r>
              <a:rPr kumimoji="0" lang="en-US" altLang="zh-CN" sz="2800" b="1" i="0" u="none" strike="noStrike" kern="0" cap="none" spc="0" normalizeH="0" baseline="0" noProof="0" dirty="0">
                <a:ln>
                  <a:noFill/>
                </a:ln>
                <a:solidFill>
                  <a:srgbClr val="C00000"/>
                </a:solidFill>
                <a:effectLst/>
                <a:uLnTx/>
                <a:uFillTx/>
                <a:latin typeface="+mn-lt"/>
                <a:ea typeface="楷体_GB2312" pitchFamily="49" charset="-122"/>
                <a:cs typeface="+mn-cs"/>
              </a:rPr>
              <a:t>  </a:t>
            </a:r>
            <a:r>
              <a:rPr kumimoji="0" lang="zh-CN" altLang="en-US" sz="2800" b="1" i="0" u="none" strike="noStrike" kern="0" cap="none" spc="0" normalizeH="0" baseline="0" noProof="0" dirty="0">
                <a:ln>
                  <a:noFill/>
                </a:ln>
                <a:solidFill>
                  <a:srgbClr val="C00000"/>
                </a:solidFill>
                <a:effectLst/>
                <a:uLnTx/>
                <a:uFillTx/>
                <a:latin typeface="+mn-lt"/>
                <a:ea typeface="楷体_GB2312" pitchFamily="49" charset="-122"/>
                <a:cs typeface="+mn-cs"/>
              </a:rPr>
              <a:t>（</a:t>
            </a:r>
            <a:r>
              <a:rPr kumimoji="0" lang="en-US" altLang="zh-CN" sz="2800" b="1" i="0" u="none" strike="noStrike" kern="0" cap="none" spc="0" normalizeH="0" baseline="0" noProof="0" dirty="0">
                <a:ln>
                  <a:noFill/>
                </a:ln>
                <a:solidFill>
                  <a:srgbClr val="C00000"/>
                </a:solidFill>
                <a:effectLst/>
                <a:uLnTx/>
                <a:uFillTx/>
                <a:latin typeface="+mn-lt"/>
                <a:ea typeface="楷体_GB2312" pitchFamily="49" charset="-122"/>
                <a:cs typeface="+mn-cs"/>
              </a:rPr>
              <a:t>3</a:t>
            </a:r>
            <a:r>
              <a:rPr kumimoji="0" lang="zh-CN" altLang="en-US" sz="2800" b="1" i="0" u="none" strike="noStrike" kern="0" cap="none" spc="0" normalizeH="0" baseline="0" noProof="0" dirty="0">
                <a:ln>
                  <a:noFill/>
                </a:ln>
                <a:solidFill>
                  <a:srgbClr val="C00000"/>
                </a:solidFill>
                <a:effectLst/>
                <a:uLnTx/>
                <a:uFillTx/>
                <a:latin typeface="+mn-lt"/>
                <a:ea typeface="楷体_GB2312" pitchFamily="49" charset="-122"/>
                <a:cs typeface="+mn-cs"/>
              </a:rPr>
              <a:t>）浏览器</a:t>
            </a:r>
            <a:r>
              <a:rPr kumimoji="0" lang="en-US" altLang="zh-CN" sz="2800" b="1" i="0" u="none" strike="noStrike" kern="0" cap="none" spc="0" normalizeH="0" baseline="0" noProof="0" dirty="0">
                <a:ln>
                  <a:noFill/>
                </a:ln>
                <a:solidFill>
                  <a:srgbClr val="C00000"/>
                </a:solidFill>
                <a:effectLst/>
                <a:uLnTx/>
                <a:uFillTx/>
                <a:latin typeface="+mn-lt"/>
                <a:ea typeface="楷体_GB2312" pitchFamily="49" charset="-122"/>
                <a:cs typeface="+mn-cs"/>
              </a:rPr>
              <a:t>/</a:t>
            </a:r>
            <a:r>
              <a:rPr kumimoji="0" lang="zh-CN" altLang="en-US" sz="2800" b="1" i="0" u="none" strike="noStrike" kern="0" cap="none" spc="0" normalizeH="0" baseline="0" noProof="0" dirty="0">
                <a:ln>
                  <a:noFill/>
                </a:ln>
                <a:solidFill>
                  <a:srgbClr val="C00000"/>
                </a:solidFill>
                <a:effectLst/>
                <a:uLnTx/>
                <a:uFillTx/>
                <a:latin typeface="+mn-lt"/>
                <a:ea typeface="楷体_GB2312" pitchFamily="49" charset="-122"/>
                <a:cs typeface="+mn-cs"/>
              </a:rPr>
              <a:t>服务器（</a:t>
            </a:r>
            <a:r>
              <a:rPr kumimoji="0" lang="en-US" altLang="zh-CN" sz="2800" b="1" i="0" u="none" strike="noStrike" kern="0" cap="none" spc="0" normalizeH="0" baseline="0" noProof="0" dirty="0">
                <a:ln>
                  <a:noFill/>
                </a:ln>
                <a:solidFill>
                  <a:srgbClr val="C00000"/>
                </a:solidFill>
                <a:effectLst/>
                <a:uLnTx/>
                <a:uFillTx/>
                <a:latin typeface="+mn-lt"/>
                <a:ea typeface="楷体_GB2312" pitchFamily="49" charset="-122"/>
                <a:cs typeface="+mn-cs"/>
              </a:rPr>
              <a:t>browser/server</a:t>
            </a:r>
            <a:r>
              <a:rPr kumimoji="0" lang="zh-CN" altLang="en-US" sz="2800" b="1" i="0" u="none" strike="noStrike" kern="0" cap="none" spc="0" normalizeH="0" baseline="0" noProof="0" dirty="0">
                <a:ln>
                  <a:noFill/>
                </a:ln>
                <a:solidFill>
                  <a:srgbClr val="C00000"/>
                </a:solidFill>
                <a:effectLst/>
                <a:uLnTx/>
                <a:uFillTx/>
                <a:latin typeface="+mn-lt"/>
                <a:ea typeface="楷体_GB2312" pitchFamily="49" charset="-122"/>
                <a:cs typeface="+mn-cs"/>
              </a:rPr>
              <a:t>，</a:t>
            </a:r>
            <a:r>
              <a:rPr kumimoji="0" lang="en-US" altLang="zh-CN" sz="2800" b="1" i="0" u="none" strike="noStrike" kern="0" cap="none" spc="0" normalizeH="0" baseline="0" noProof="0" dirty="0">
                <a:ln>
                  <a:noFill/>
                </a:ln>
                <a:solidFill>
                  <a:srgbClr val="C00000"/>
                </a:solidFill>
                <a:effectLst/>
                <a:uLnTx/>
                <a:uFillTx/>
                <a:latin typeface="+mn-lt"/>
                <a:ea typeface="楷体_GB2312" pitchFamily="49" charset="-122"/>
                <a:cs typeface="+mn-cs"/>
              </a:rPr>
              <a:t>B/S</a:t>
            </a:r>
            <a:r>
              <a:rPr kumimoji="0" lang="zh-CN" altLang="en-US" sz="2800" b="1" i="0" u="none" strike="noStrike" kern="0" cap="none" spc="0" normalizeH="0" baseline="0" noProof="0" dirty="0">
                <a:ln>
                  <a:noFill/>
                </a:ln>
                <a:solidFill>
                  <a:srgbClr val="C00000"/>
                </a:solidFill>
                <a:effectLst/>
                <a:uLnTx/>
                <a:uFillTx/>
                <a:latin typeface="+mn-lt"/>
                <a:ea typeface="楷体_GB2312" pitchFamily="49" charset="-122"/>
                <a:cs typeface="+mn-cs"/>
              </a:rPr>
              <a:t>）风格</a:t>
            </a:r>
            <a:endParaRPr kumimoji="0" lang="zh-CN" altLang="en-US" sz="2800" b="1" i="0" u="none" strike="noStrike" kern="0" cap="none" spc="0" normalizeH="0" baseline="0" noProof="0" dirty="0">
              <a:ln>
                <a:noFill/>
              </a:ln>
              <a:solidFill>
                <a:srgbClr val="C00000"/>
              </a:solidFill>
              <a:effectLst/>
              <a:uLnTx/>
              <a:uFillTx/>
              <a:latin typeface="+mn-lt"/>
              <a:ea typeface="楷体_GB2312" pitchFamily="49" charset="-122"/>
              <a:cs typeface="+mn-cs"/>
            </a:endParaRPr>
          </a:p>
        </p:txBody>
      </p:sp>
    </p:spTree>
  </p:cSld>
  <p:clrMapOvr>
    <a:masterClrMapping/>
  </p:clrMapOvr>
  <p:transition>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8"/>
          <p:cNvSpPr>
            <a:spLocks noGrp="1" noChangeArrowheads="1"/>
          </p:cNvSpPr>
          <p:nvPr>
            <p:ph type="body" idx="1"/>
          </p:nvPr>
        </p:nvSpPr>
        <p:spPr>
          <a:xfrm>
            <a:off x="428596" y="2071678"/>
            <a:ext cx="8286808" cy="4572032"/>
          </a:xfrm>
          <a:noFill/>
        </p:spPr>
        <p:txBody>
          <a:bodyPr/>
          <a:lstStyle/>
          <a:p>
            <a:pPr marL="609600" indent="-609600" eaLnBrk="1" hangingPunct="1">
              <a:lnSpc>
                <a:spcPct val="120000"/>
              </a:lnSpc>
              <a:buFontTx/>
              <a:buNone/>
            </a:pPr>
            <a:r>
              <a:rPr lang="zh-CN" altLang="en-US" sz="2800" b="1" dirty="0">
                <a:solidFill>
                  <a:srgbClr val="C00000"/>
                </a:solidFill>
                <a:ea typeface="楷体_GB2312" pitchFamily="49" charset="-122"/>
              </a:rPr>
              <a:t>缺点：</a:t>
            </a:r>
            <a:endParaRPr lang="en-US" altLang="zh-CN" sz="2800" b="1" dirty="0">
              <a:solidFill>
                <a:srgbClr val="C00000"/>
              </a:solidFill>
              <a:ea typeface="楷体_GB2312" pitchFamily="49" charset="-122"/>
            </a:endParaRPr>
          </a:p>
          <a:p>
            <a:pPr marL="609600" indent="-609600" eaLnBrk="1" hangingPunct="1">
              <a:lnSpc>
                <a:spcPct val="120000"/>
              </a:lnSpc>
              <a:spcAft>
                <a:spcPts val="1200"/>
              </a:spcAft>
              <a:buFont typeface="+mj-ea"/>
              <a:buAutoNum type="circleNumDbPlain"/>
            </a:pPr>
            <a:r>
              <a:rPr lang="en-US" altLang="zh-CN" sz="2400" dirty="0">
                <a:ea typeface="楷体_GB2312" pitchFamily="49" charset="-122"/>
              </a:rPr>
              <a:t>B/S</a:t>
            </a:r>
            <a:r>
              <a:rPr lang="zh-CN" altLang="en-US" sz="2400" dirty="0">
                <a:ea typeface="楷体_GB2312" pitchFamily="49" charset="-122"/>
              </a:rPr>
              <a:t>体系结构缺乏对动态页面的支持能力，没有集成有效的数据库处理功能。</a:t>
            </a:r>
            <a:endParaRPr lang="zh-CN" altLang="en-US" sz="2400" dirty="0">
              <a:ea typeface="楷体_GB2312" pitchFamily="49" charset="-122"/>
            </a:endParaRPr>
          </a:p>
          <a:p>
            <a:pPr marL="609600" indent="-609600" eaLnBrk="1" hangingPunct="1">
              <a:lnSpc>
                <a:spcPct val="120000"/>
              </a:lnSpc>
              <a:spcAft>
                <a:spcPts val="1200"/>
              </a:spcAft>
              <a:buFont typeface="+mj-ea"/>
              <a:buAutoNum type="circleNumDbPlain"/>
            </a:pPr>
            <a:r>
              <a:rPr lang="zh-CN" altLang="en-US" sz="2400" dirty="0">
                <a:ea typeface="楷体_GB2312" pitchFamily="49" charset="-122"/>
              </a:rPr>
              <a:t>采用</a:t>
            </a:r>
            <a:r>
              <a:rPr lang="en-US" altLang="zh-CN" sz="2400" dirty="0">
                <a:ea typeface="楷体_GB2312" pitchFamily="49" charset="-122"/>
              </a:rPr>
              <a:t>B/S</a:t>
            </a:r>
            <a:r>
              <a:rPr lang="zh-CN" altLang="en-US" sz="2400" dirty="0">
                <a:ea typeface="楷体_GB2312" pitchFamily="49" charset="-122"/>
              </a:rPr>
              <a:t>体系结构的应用系统，在</a:t>
            </a:r>
            <a:r>
              <a:rPr lang="zh-CN" altLang="en-US" sz="2400" b="1" dirty="0">
                <a:solidFill>
                  <a:srgbClr val="3366FF"/>
                </a:solidFill>
                <a:ea typeface="楷体_GB2312" pitchFamily="49" charset="-122"/>
              </a:rPr>
              <a:t>数据查询等响应速</a:t>
            </a:r>
            <a:r>
              <a:rPr lang="zh-CN" altLang="en-US" sz="2400" dirty="0">
                <a:solidFill>
                  <a:srgbClr val="3366FF"/>
                </a:solidFill>
                <a:ea typeface="楷体_GB2312" pitchFamily="49" charset="-122"/>
              </a:rPr>
              <a:t>度</a:t>
            </a:r>
            <a:r>
              <a:rPr lang="zh-CN" altLang="en-US" sz="2400" dirty="0">
                <a:ea typeface="楷体_GB2312" pitchFamily="49" charset="-122"/>
              </a:rPr>
              <a:t>上，要远远地低于</a:t>
            </a:r>
            <a:r>
              <a:rPr lang="en-US" altLang="zh-CN" sz="2400" dirty="0">
                <a:ea typeface="楷体_GB2312" pitchFamily="49" charset="-122"/>
              </a:rPr>
              <a:t>C/S</a:t>
            </a:r>
            <a:r>
              <a:rPr lang="zh-CN" altLang="en-US" sz="2400" dirty="0">
                <a:ea typeface="楷体_GB2312" pitchFamily="49" charset="-122"/>
              </a:rPr>
              <a:t>体系结构。</a:t>
            </a:r>
            <a:endParaRPr lang="zh-CN" altLang="en-US" sz="2400" dirty="0">
              <a:ea typeface="楷体_GB2312" pitchFamily="49" charset="-122"/>
            </a:endParaRPr>
          </a:p>
          <a:p>
            <a:pPr marL="609600" indent="-609600" eaLnBrk="1" hangingPunct="1">
              <a:lnSpc>
                <a:spcPct val="120000"/>
              </a:lnSpc>
              <a:spcAft>
                <a:spcPts val="1200"/>
              </a:spcAft>
              <a:buFont typeface="+mj-ea"/>
              <a:buAutoNum type="circleNumDbPlain"/>
            </a:pPr>
            <a:r>
              <a:rPr lang="en-US" altLang="zh-CN" sz="2400" dirty="0">
                <a:ea typeface="楷体_GB2312" pitchFamily="49" charset="-122"/>
              </a:rPr>
              <a:t>B/S</a:t>
            </a:r>
            <a:r>
              <a:rPr lang="zh-CN" altLang="en-US" sz="2400" dirty="0">
                <a:ea typeface="楷体_GB2312" pitchFamily="49" charset="-122"/>
              </a:rPr>
              <a:t>体系结构的数据提交一般以页面为单位，数据的动态交互性不强，</a:t>
            </a:r>
            <a:r>
              <a:rPr lang="zh-CN" altLang="en-US" sz="2400" b="1" dirty="0">
                <a:solidFill>
                  <a:srgbClr val="3366FF"/>
                </a:solidFill>
                <a:ea typeface="楷体_GB2312" pitchFamily="49" charset="-122"/>
              </a:rPr>
              <a:t>不利于在线事务处理（</a:t>
            </a:r>
            <a:r>
              <a:rPr lang="en-US" altLang="zh-CN" sz="2400" b="1" dirty="0">
                <a:solidFill>
                  <a:srgbClr val="3366FF"/>
                </a:solidFill>
                <a:ea typeface="楷体_GB2312" pitchFamily="49" charset="-122"/>
              </a:rPr>
              <a:t>OLTP</a:t>
            </a:r>
            <a:r>
              <a:rPr lang="zh-CN" altLang="en-US" sz="2400" b="1" dirty="0">
                <a:solidFill>
                  <a:srgbClr val="3366FF"/>
                </a:solidFill>
                <a:ea typeface="楷体_GB2312" pitchFamily="49" charset="-122"/>
              </a:rPr>
              <a:t>）应用</a:t>
            </a:r>
            <a:r>
              <a:rPr lang="zh-CN" altLang="en-US" sz="2400" dirty="0">
                <a:ea typeface="楷体_GB2312" pitchFamily="49" charset="-122"/>
              </a:rPr>
              <a:t>。 </a:t>
            </a:r>
            <a:endParaRPr lang="zh-CN" altLang="en-US" sz="2400" dirty="0">
              <a:ea typeface="楷体_GB2312" pitchFamily="49" charset="-122"/>
            </a:endParaRPr>
          </a:p>
        </p:txBody>
      </p:sp>
      <p:sp>
        <p:nvSpPr>
          <p:cNvPr id="4" name="Rectangle 2"/>
          <p:cNvSpPr txBox="1">
            <a:spLocks noChangeArrowheads="1"/>
          </p:cNvSpPr>
          <p:nvPr/>
        </p:nvSpPr>
        <p:spPr>
          <a:xfrm>
            <a:off x="457200" y="211138"/>
            <a:ext cx="8229600" cy="1143000"/>
          </a:xfrm>
          <a:prstGeom prst="rect">
            <a:avLst/>
          </a:prstGeom>
        </p:spPr>
        <p:txBody>
          <a:bodyPr/>
          <a:lstStyle/>
          <a:p>
            <a:pPr marL="0" marR="0" lvl="0" indent="0" algn="ctr" defTabSz="914400" rtl="0" eaLnBrk="1" fontAlgn="base" latinLnBrk="0" hangingPunct="1">
              <a:lnSpc>
                <a:spcPts val="4000"/>
              </a:lnSpc>
              <a:spcBef>
                <a:spcPct val="0"/>
              </a:spcBef>
              <a:spcAft>
                <a:spcPct val="0"/>
              </a:spcAft>
              <a:buClrTx/>
              <a:buSzTx/>
              <a:buFontTx/>
              <a:buNone/>
              <a:defRPr/>
            </a:pPr>
            <a:r>
              <a:rPr kumimoji="0" lang="en-US" altLang="en-US" sz="4400" b="1" i="0" u="none" strike="noStrike" kern="0" cap="none" spc="0" normalizeH="0" baseline="0" noProof="0" dirty="0">
                <a:ln>
                  <a:noFill/>
                </a:ln>
                <a:solidFill>
                  <a:schemeClr val="tx2"/>
                </a:solidFill>
                <a:effectLst/>
                <a:uLnTx/>
                <a:uFillTx/>
                <a:latin typeface="+mj-lt"/>
                <a:ea typeface="+mj-ea"/>
                <a:cs typeface="+mj-cs"/>
              </a:rPr>
              <a:t>4.1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软件体系结构与设计模式</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4.1. 4  </a:t>
            </a:r>
            <a:r>
              <a:rPr kumimoji="0" lang="zh-CN" altLang="en-US"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分布式系统结构</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7" name="Rectangle 2"/>
          <p:cNvSpPr txBox="1">
            <a:spLocks noChangeArrowheads="1"/>
          </p:cNvSpPr>
          <p:nvPr/>
        </p:nvSpPr>
        <p:spPr>
          <a:xfrm>
            <a:off x="-214346" y="1428736"/>
            <a:ext cx="9001156" cy="571503"/>
          </a:xfrm>
          <a:prstGeom prst="rect">
            <a:avLst/>
          </a:prstGeom>
        </p:spPr>
        <p:txBody>
          <a:bodyPr/>
          <a:lstStyle/>
          <a:p>
            <a:pPr marL="609600" marR="0" lvl="0" indent="-609600" algn="l" defTabSz="914400" rtl="0" eaLnBrk="1" fontAlgn="base" latinLnBrk="0" hangingPunct="1">
              <a:lnSpc>
                <a:spcPct val="110000"/>
              </a:lnSpc>
              <a:spcBef>
                <a:spcPct val="20000"/>
              </a:spcBef>
              <a:spcAft>
                <a:spcPct val="0"/>
              </a:spcAft>
              <a:buClrTx/>
              <a:buSzTx/>
              <a:buFontTx/>
              <a:buNone/>
              <a:defRPr/>
            </a:pPr>
            <a:r>
              <a:rPr kumimoji="0" lang="en-US" altLang="zh-CN" sz="2800" b="1" i="0" u="none" strike="noStrike" kern="0" cap="none" spc="0" normalizeH="0" baseline="0" noProof="0" dirty="0">
                <a:ln>
                  <a:noFill/>
                </a:ln>
                <a:solidFill>
                  <a:srgbClr val="C00000"/>
                </a:solidFill>
                <a:effectLst/>
                <a:uLnTx/>
                <a:uFillTx/>
                <a:latin typeface="+mn-lt"/>
                <a:ea typeface="楷体_GB2312" pitchFamily="49" charset="-122"/>
                <a:cs typeface="+mn-cs"/>
              </a:rPr>
              <a:t>  </a:t>
            </a:r>
            <a:r>
              <a:rPr kumimoji="0" lang="zh-CN" altLang="en-US" sz="2800" b="1" i="0" u="none" strike="noStrike" kern="0" cap="none" spc="0" normalizeH="0" baseline="0" noProof="0" dirty="0">
                <a:ln>
                  <a:noFill/>
                </a:ln>
                <a:solidFill>
                  <a:srgbClr val="C00000"/>
                </a:solidFill>
                <a:effectLst/>
                <a:uLnTx/>
                <a:uFillTx/>
                <a:latin typeface="+mn-lt"/>
                <a:ea typeface="楷体_GB2312" pitchFamily="49" charset="-122"/>
                <a:cs typeface="+mn-cs"/>
              </a:rPr>
              <a:t>（</a:t>
            </a:r>
            <a:r>
              <a:rPr kumimoji="0" lang="en-US" altLang="zh-CN" sz="2800" b="1" i="0" u="none" strike="noStrike" kern="0" cap="none" spc="0" normalizeH="0" baseline="0" noProof="0" dirty="0">
                <a:ln>
                  <a:noFill/>
                </a:ln>
                <a:solidFill>
                  <a:srgbClr val="C00000"/>
                </a:solidFill>
                <a:effectLst/>
                <a:uLnTx/>
                <a:uFillTx/>
                <a:latin typeface="+mn-lt"/>
                <a:ea typeface="楷体_GB2312" pitchFamily="49" charset="-122"/>
                <a:cs typeface="+mn-cs"/>
              </a:rPr>
              <a:t>3</a:t>
            </a:r>
            <a:r>
              <a:rPr kumimoji="0" lang="zh-CN" altLang="en-US" sz="2800" b="1" i="0" u="none" strike="noStrike" kern="0" cap="none" spc="0" normalizeH="0" baseline="0" noProof="0" dirty="0">
                <a:ln>
                  <a:noFill/>
                </a:ln>
                <a:solidFill>
                  <a:srgbClr val="C00000"/>
                </a:solidFill>
                <a:effectLst/>
                <a:uLnTx/>
                <a:uFillTx/>
                <a:latin typeface="+mn-lt"/>
                <a:ea typeface="楷体_GB2312" pitchFamily="49" charset="-122"/>
                <a:cs typeface="+mn-cs"/>
              </a:rPr>
              <a:t>）浏览器</a:t>
            </a:r>
            <a:r>
              <a:rPr kumimoji="0" lang="en-US" altLang="zh-CN" sz="2800" b="1" i="0" u="none" strike="noStrike" kern="0" cap="none" spc="0" normalizeH="0" baseline="0" noProof="0" dirty="0">
                <a:ln>
                  <a:noFill/>
                </a:ln>
                <a:solidFill>
                  <a:srgbClr val="C00000"/>
                </a:solidFill>
                <a:effectLst/>
                <a:uLnTx/>
                <a:uFillTx/>
                <a:latin typeface="+mn-lt"/>
                <a:ea typeface="楷体_GB2312" pitchFamily="49" charset="-122"/>
                <a:cs typeface="+mn-cs"/>
              </a:rPr>
              <a:t>/</a:t>
            </a:r>
            <a:r>
              <a:rPr kumimoji="0" lang="zh-CN" altLang="en-US" sz="2800" b="1" i="0" u="none" strike="noStrike" kern="0" cap="none" spc="0" normalizeH="0" baseline="0" noProof="0" dirty="0">
                <a:ln>
                  <a:noFill/>
                </a:ln>
                <a:solidFill>
                  <a:srgbClr val="C00000"/>
                </a:solidFill>
                <a:effectLst/>
                <a:uLnTx/>
                <a:uFillTx/>
                <a:latin typeface="+mn-lt"/>
                <a:ea typeface="楷体_GB2312" pitchFamily="49" charset="-122"/>
                <a:cs typeface="+mn-cs"/>
              </a:rPr>
              <a:t>服务器（</a:t>
            </a:r>
            <a:r>
              <a:rPr kumimoji="0" lang="en-US" altLang="zh-CN" sz="2800" b="1" i="0" u="none" strike="noStrike" kern="0" cap="none" spc="0" normalizeH="0" baseline="0" noProof="0" dirty="0">
                <a:ln>
                  <a:noFill/>
                </a:ln>
                <a:solidFill>
                  <a:srgbClr val="C00000"/>
                </a:solidFill>
                <a:effectLst/>
                <a:uLnTx/>
                <a:uFillTx/>
                <a:latin typeface="+mn-lt"/>
                <a:ea typeface="楷体_GB2312" pitchFamily="49" charset="-122"/>
                <a:cs typeface="+mn-cs"/>
              </a:rPr>
              <a:t>browser/server</a:t>
            </a:r>
            <a:r>
              <a:rPr kumimoji="0" lang="zh-CN" altLang="en-US" sz="2800" b="1" i="0" u="none" strike="noStrike" kern="0" cap="none" spc="0" normalizeH="0" baseline="0" noProof="0" dirty="0">
                <a:ln>
                  <a:noFill/>
                </a:ln>
                <a:solidFill>
                  <a:srgbClr val="C00000"/>
                </a:solidFill>
                <a:effectLst/>
                <a:uLnTx/>
                <a:uFillTx/>
                <a:latin typeface="+mn-lt"/>
                <a:ea typeface="楷体_GB2312" pitchFamily="49" charset="-122"/>
                <a:cs typeface="+mn-cs"/>
              </a:rPr>
              <a:t>，</a:t>
            </a:r>
            <a:r>
              <a:rPr kumimoji="0" lang="en-US" altLang="zh-CN" sz="2800" b="1" i="0" u="none" strike="noStrike" kern="0" cap="none" spc="0" normalizeH="0" baseline="0" noProof="0" dirty="0">
                <a:ln>
                  <a:noFill/>
                </a:ln>
                <a:solidFill>
                  <a:srgbClr val="C00000"/>
                </a:solidFill>
                <a:effectLst/>
                <a:uLnTx/>
                <a:uFillTx/>
                <a:latin typeface="+mn-lt"/>
                <a:ea typeface="楷体_GB2312" pitchFamily="49" charset="-122"/>
                <a:cs typeface="+mn-cs"/>
              </a:rPr>
              <a:t>B/S</a:t>
            </a:r>
            <a:r>
              <a:rPr kumimoji="0" lang="zh-CN" altLang="en-US" sz="2800" b="1" i="0" u="none" strike="noStrike" kern="0" cap="none" spc="0" normalizeH="0" baseline="0" noProof="0" dirty="0">
                <a:ln>
                  <a:noFill/>
                </a:ln>
                <a:solidFill>
                  <a:srgbClr val="C00000"/>
                </a:solidFill>
                <a:effectLst/>
                <a:uLnTx/>
                <a:uFillTx/>
                <a:latin typeface="+mn-lt"/>
                <a:ea typeface="楷体_GB2312" pitchFamily="49" charset="-122"/>
                <a:cs typeface="+mn-cs"/>
              </a:rPr>
              <a:t>）风格</a:t>
            </a:r>
            <a:endParaRPr kumimoji="0" lang="zh-CN" altLang="en-US" sz="2800" b="1" i="0" u="none" strike="noStrike" kern="0" cap="none" spc="0" normalizeH="0" baseline="0" noProof="0" dirty="0">
              <a:ln>
                <a:noFill/>
              </a:ln>
              <a:solidFill>
                <a:srgbClr val="C00000"/>
              </a:solidFill>
              <a:effectLst/>
              <a:uLnTx/>
              <a:uFillTx/>
              <a:latin typeface="+mn-lt"/>
              <a:ea typeface="楷体_GB2312" pitchFamily="49" charset="-122"/>
              <a:cs typeface="+mn-cs"/>
            </a:endParaRPr>
          </a:p>
        </p:txBody>
      </p:sp>
    </p:spTree>
  </p:cSld>
  <p:clrMapOvr>
    <a:masterClrMapping/>
  </p:clrMapOvr>
  <p:transition>
    <p:rand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8"/>
          <p:cNvSpPr>
            <a:spLocks noGrp="1" noChangeArrowheads="1"/>
          </p:cNvSpPr>
          <p:nvPr>
            <p:ph type="body" idx="1"/>
          </p:nvPr>
        </p:nvSpPr>
        <p:spPr>
          <a:xfrm>
            <a:off x="428596" y="1928802"/>
            <a:ext cx="8077200" cy="4572032"/>
          </a:xfrm>
          <a:noFill/>
        </p:spPr>
        <p:txBody>
          <a:bodyPr/>
          <a:lstStyle/>
          <a:p>
            <a:pPr marL="457200" indent="-457200">
              <a:spcAft>
                <a:spcPts val="600"/>
              </a:spcAft>
              <a:buFont typeface="+mj-ea"/>
              <a:buAutoNum type="circleNumDbPlain"/>
            </a:pPr>
            <a:r>
              <a:rPr lang="en-US" sz="2400" b="1" dirty="0">
                <a:solidFill>
                  <a:srgbClr val="3366FF"/>
                </a:solidFill>
                <a:latin typeface="宋体" panose="02010600030101010101" pitchFamily="2" charset="-122"/>
                <a:ea typeface="宋体" panose="02010600030101010101" pitchFamily="2" charset="-122"/>
              </a:rPr>
              <a:t>B/S</a:t>
            </a:r>
            <a:r>
              <a:rPr lang="zh-CN" altLang="en-US" sz="2400" b="1" dirty="0">
                <a:solidFill>
                  <a:srgbClr val="3366FF"/>
                </a:solidFill>
                <a:latin typeface="宋体" panose="02010600030101010101" pitchFamily="2" charset="-122"/>
                <a:ea typeface="宋体" panose="02010600030101010101" pitchFamily="2" charset="-122"/>
              </a:rPr>
              <a:t>是基于特定通信协议</a:t>
            </a:r>
            <a:r>
              <a:rPr lang="en-US" sz="2400" b="1" dirty="0">
                <a:solidFill>
                  <a:srgbClr val="3366FF"/>
                </a:solidFill>
                <a:latin typeface="宋体" panose="02010600030101010101" pitchFamily="2" charset="-122"/>
                <a:ea typeface="宋体" panose="02010600030101010101" pitchFamily="2" charset="-122"/>
              </a:rPr>
              <a:t>(HTTP)</a:t>
            </a:r>
            <a:r>
              <a:rPr lang="zh-CN" altLang="en-US" sz="2400" dirty="0">
                <a:latin typeface="宋体" panose="02010600030101010101" pitchFamily="2" charset="-122"/>
                <a:ea typeface="宋体" panose="02010600030101010101" pitchFamily="2" charset="-122"/>
              </a:rPr>
              <a:t>的</a:t>
            </a:r>
            <a:r>
              <a:rPr lang="en-US" sz="2400" dirty="0">
                <a:latin typeface="宋体" panose="02010600030101010101" pitchFamily="2" charset="-122"/>
                <a:ea typeface="宋体" panose="02010600030101010101" pitchFamily="2" charset="-122"/>
              </a:rPr>
              <a:t>C/S</a:t>
            </a:r>
            <a:r>
              <a:rPr lang="zh-CN" altLang="en-US" sz="2400" dirty="0">
                <a:latin typeface="宋体" panose="02010600030101010101" pitchFamily="2" charset="-122"/>
                <a:ea typeface="宋体" panose="02010600030101010101" pitchFamily="2" charset="-122"/>
              </a:rPr>
              <a:t>架构，是特殊的</a:t>
            </a:r>
            <a:r>
              <a:rPr lang="en-US" sz="2400" dirty="0">
                <a:latin typeface="宋体" panose="02010600030101010101" pitchFamily="2" charset="-122"/>
                <a:ea typeface="宋体" panose="02010600030101010101" pitchFamily="2" charset="-122"/>
              </a:rPr>
              <a:t>C/S</a:t>
            </a:r>
            <a:r>
              <a:rPr lang="zh-CN" altLang="en-US" sz="2400" dirty="0">
                <a:latin typeface="宋体" panose="02010600030101010101" pitchFamily="2" charset="-122"/>
                <a:ea typeface="宋体" panose="02010600030101010101" pitchFamily="2" charset="-122"/>
              </a:rPr>
              <a:t>架构，而</a:t>
            </a:r>
            <a:r>
              <a:rPr lang="en-US" sz="2400" dirty="0">
                <a:latin typeface="宋体" panose="02010600030101010101" pitchFamily="2" charset="-122"/>
                <a:ea typeface="宋体" panose="02010600030101010101" pitchFamily="2" charset="-122"/>
              </a:rPr>
              <a:t>C/S</a:t>
            </a:r>
            <a:r>
              <a:rPr lang="zh-CN" altLang="en-US" sz="2400" dirty="0">
                <a:latin typeface="宋体" panose="02010600030101010101" pitchFamily="2" charset="-122"/>
                <a:ea typeface="宋体" panose="02010600030101010101" pitchFamily="2" charset="-122"/>
              </a:rPr>
              <a:t>可以使用任何通信协议；</a:t>
            </a:r>
            <a:endParaRPr lang="zh-CN" altLang="en-US" sz="2400" dirty="0">
              <a:latin typeface="宋体" panose="02010600030101010101" pitchFamily="2" charset="-122"/>
              <a:ea typeface="宋体" panose="02010600030101010101" pitchFamily="2" charset="-122"/>
            </a:endParaRPr>
          </a:p>
          <a:p>
            <a:pPr marL="457200" indent="-457200">
              <a:spcAft>
                <a:spcPts val="600"/>
              </a:spcAft>
              <a:buFont typeface="+mj-ea"/>
              <a:buAutoNum type="circleNumDbPlain"/>
            </a:pPr>
            <a:r>
              <a:rPr lang="zh-CN" altLang="en-US" sz="2400" b="1" dirty="0">
                <a:solidFill>
                  <a:srgbClr val="3366FF"/>
                </a:solidFill>
                <a:latin typeface="宋体" panose="02010600030101010101" pitchFamily="2" charset="-122"/>
                <a:ea typeface="宋体" panose="02010600030101010101" pitchFamily="2" charset="-122"/>
              </a:rPr>
              <a:t>提出</a:t>
            </a:r>
            <a:r>
              <a:rPr lang="en-US" sz="2400" b="1" dirty="0">
                <a:solidFill>
                  <a:srgbClr val="3366FF"/>
                </a:solidFill>
                <a:latin typeface="宋体" panose="02010600030101010101" pitchFamily="2" charset="-122"/>
                <a:ea typeface="宋体" panose="02010600030101010101" pitchFamily="2" charset="-122"/>
              </a:rPr>
              <a:t>B/S</a:t>
            </a:r>
            <a:r>
              <a:rPr lang="zh-CN" altLang="en-US" sz="2400" b="1" dirty="0">
                <a:solidFill>
                  <a:srgbClr val="3366FF"/>
                </a:solidFill>
                <a:latin typeface="宋体" panose="02010600030101010101" pitchFamily="2" charset="-122"/>
                <a:ea typeface="宋体" panose="02010600030101010101" pitchFamily="2" charset="-122"/>
              </a:rPr>
              <a:t>架构</a:t>
            </a:r>
            <a:r>
              <a:rPr lang="zh-CN" altLang="en-US" sz="2400" dirty="0">
                <a:latin typeface="宋体" panose="02010600030101010101" pitchFamily="2" charset="-122"/>
                <a:ea typeface="宋体" panose="02010600030101010101" pitchFamily="2" charset="-122"/>
              </a:rPr>
              <a:t>是为满足瘦客户端、一体化客户端的需要，节约客户端更新和维护成本，实现广域资源共享；</a:t>
            </a:r>
            <a:endParaRPr lang="en-US" altLang="zh-CN" sz="2400" dirty="0">
              <a:latin typeface="宋体" panose="02010600030101010101" pitchFamily="2" charset="-122"/>
              <a:ea typeface="宋体" panose="02010600030101010101" pitchFamily="2" charset="-122"/>
            </a:endParaRPr>
          </a:p>
          <a:p>
            <a:pPr marL="457200" indent="-457200">
              <a:spcAft>
                <a:spcPts val="600"/>
              </a:spcAft>
              <a:buFont typeface="+mj-ea"/>
              <a:buAutoNum type="circleNumDbPlain"/>
            </a:pPr>
            <a:r>
              <a:rPr lang="en-US" sz="2400" b="1" dirty="0">
                <a:solidFill>
                  <a:srgbClr val="3366FF"/>
                </a:solidFill>
                <a:latin typeface="宋体" panose="02010600030101010101" pitchFamily="2" charset="-122"/>
                <a:ea typeface="宋体" panose="02010600030101010101" pitchFamily="2" charset="-122"/>
              </a:rPr>
              <a:t>C/S</a:t>
            </a:r>
            <a:r>
              <a:rPr lang="zh-CN" altLang="en-US" sz="2400" b="1" dirty="0">
                <a:solidFill>
                  <a:srgbClr val="3366FF"/>
                </a:solidFill>
                <a:latin typeface="宋体" panose="02010600030101010101" pitchFamily="2" charset="-122"/>
                <a:ea typeface="宋体" panose="02010600030101010101" pitchFamily="2" charset="-122"/>
              </a:rPr>
              <a:t>是建立在局域网基础上的</a:t>
            </a:r>
            <a:r>
              <a:rPr lang="zh-CN" altLang="en-US" sz="2400" dirty="0">
                <a:latin typeface="宋体" panose="02010600030101010101" pitchFamily="2" charset="-122"/>
                <a:ea typeface="宋体" panose="02010600030101010101" pitchFamily="2" charset="-122"/>
              </a:rPr>
              <a:t>，</a:t>
            </a:r>
            <a:r>
              <a:rPr lang="en-US" sz="2400" dirty="0">
                <a:latin typeface="宋体" panose="02010600030101010101" pitchFamily="2" charset="-122"/>
                <a:ea typeface="宋体" panose="02010600030101010101" pitchFamily="2" charset="-122"/>
              </a:rPr>
              <a:t>B/S</a:t>
            </a:r>
            <a:r>
              <a:rPr lang="zh-CN" altLang="en-US" sz="2400" dirty="0">
                <a:latin typeface="宋体" panose="02010600030101010101" pitchFamily="2" charset="-122"/>
                <a:ea typeface="宋体" panose="02010600030101010101" pitchFamily="2" charset="-122"/>
              </a:rPr>
              <a:t>是建立在广域网的基础上的</a:t>
            </a:r>
            <a:r>
              <a:rPr lang="en-US"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但并不是说</a:t>
            </a:r>
            <a:r>
              <a:rPr lang="en-US" sz="2400" dirty="0">
                <a:latin typeface="宋体" panose="02010600030101010101" pitchFamily="2" charset="-122"/>
                <a:ea typeface="宋体" panose="02010600030101010101" pitchFamily="2" charset="-122"/>
              </a:rPr>
              <a:t>B/S</a:t>
            </a:r>
            <a:r>
              <a:rPr lang="zh-CN" altLang="en-US" sz="2400" dirty="0">
                <a:latin typeface="宋体" panose="02010600030101010101" pitchFamily="2" charset="-122"/>
                <a:ea typeface="宋体" panose="02010600030101010101" pitchFamily="2" charset="-122"/>
              </a:rPr>
              <a:t>结构不能在局域网上使用</a:t>
            </a:r>
            <a:r>
              <a:rPr lang="en-US"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如智赢</a:t>
            </a:r>
            <a:r>
              <a:rPr lang="en-US" sz="2400" dirty="0">
                <a:latin typeface="宋体" panose="02010600030101010101" pitchFamily="2" charset="-122"/>
                <a:ea typeface="宋体" panose="02010600030101010101" pitchFamily="2" charset="-122"/>
              </a:rPr>
              <a:t>IPOWER,</a:t>
            </a:r>
            <a:r>
              <a:rPr lang="zh-CN" altLang="en-US" sz="2400" dirty="0">
                <a:latin typeface="宋体" panose="02010600030101010101" pitchFamily="2" charset="-122"/>
                <a:ea typeface="宋体" panose="02010600030101010101" pitchFamily="2" charset="-122"/>
              </a:rPr>
              <a:t>在单机</a:t>
            </a:r>
            <a:r>
              <a:rPr lang="en-US"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局限网</a:t>
            </a:r>
            <a:r>
              <a:rPr lang="en-US"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广域网均能使用；</a:t>
            </a:r>
            <a:endParaRPr lang="en-US" altLang="zh-CN" sz="2400" dirty="0">
              <a:latin typeface="宋体" panose="02010600030101010101" pitchFamily="2" charset="-122"/>
              <a:ea typeface="宋体" panose="02010600030101010101" pitchFamily="2" charset="-122"/>
            </a:endParaRPr>
          </a:p>
          <a:p>
            <a:pPr marL="457200" indent="-457200">
              <a:spcAft>
                <a:spcPts val="600"/>
              </a:spcAft>
              <a:buFont typeface="+mj-ea"/>
              <a:buAutoNum type="circleNumDbPlain"/>
            </a:pPr>
            <a:r>
              <a:rPr lang="en-US" altLang="zh-CN" sz="2400" dirty="0">
                <a:latin typeface="宋体" panose="02010600030101010101" pitchFamily="2" charset="-122"/>
                <a:ea typeface="宋体" panose="02010600030101010101" pitchFamily="2" charset="-122"/>
              </a:rPr>
              <a:t>C/S</a:t>
            </a:r>
            <a:r>
              <a:rPr lang="zh-CN" altLang="en-US" sz="2400" dirty="0">
                <a:latin typeface="宋体" panose="02010600030101010101" pitchFamily="2" charset="-122"/>
                <a:ea typeface="宋体" panose="02010600030101010101" pitchFamily="2" charset="-122"/>
              </a:rPr>
              <a:t>与</a:t>
            </a:r>
            <a:r>
              <a:rPr lang="en-US" altLang="zh-CN" sz="2400" dirty="0">
                <a:latin typeface="宋体" panose="02010600030101010101" pitchFamily="2" charset="-122"/>
                <a:ea typeface="宋体" panose="02010600030101010101" pitchFamily="2" charset="-122"/>
              </a:rPr>
              <a:t>B/S</a:t>
            </a:r>
            <a:r>
              <a:rPr lang="zh-CN" altLang="en-US" sz="2400" dirty="0">
                <a:latin typeface="宋体" panose="02010600030101010101" pitchFamily="2" charset="-122"/>
                <a:ea typeface="宋体" panose="02010600030101010101" pitchFamily="2" charset="-122"/>
              </a:rPr>
              <a:t>在硬件环境、安全要求、程序架构、软件重用、系统维护、处理不同问题、用户接口和信息流</a:t>
            </a:r>
            <a:r>
              <a:rPr lang="zh-CN" altLang="en-US" sz="2400" b="1" dirty="0">
                <a:solidFill>
                  <a:srgbClr val="3366FF"/>
                </a:solidFill>
                <a:latin typeface="宋体" panose="02010600030101010101" pitchFamily="2" charset="-122"/>
                <a:ea typeface="宋体" panose="02010600030101010101" pitchFamily="2" charset="-122"/>
              </a:rPr>
              <a:t>等方面存在不同。</a:t>
            </a:r>
            <a:endParaRPr lang="zh-CN" altLang="en-US" sz="2400" b="1" dirty="0">
              <a:solidFill>
                <a:srgbClr val="3366FF"/>
              </a:solidFill>
              <a:latin typeface="宋体" panose="02010600030101010101" pitchFamily="2" charset="-122"/>
              <a:ea typeface="宋体" panose="02010600030101010101" pitchFamily="2" charset="-122"/>
            </a:endParaRPr>
          </a:p>
          <a:p>
            <a:pPr marL="609600" indent="-609600" eaLnBrk="1" hangingPunct="1">
              <a:lnSpc>
                <a:spcPct val="120000"/>
              </a:lnSpc>
              <a:spcAft>
                <a:spcPts val="600"/>
              </a:spcAft>
              <a:buFontTx/>
              <a:buNone/>
            </a:pPr>
            <a:endParaRPr lang="en-US" altLang="zh-CN" sz="2400" b="1" dirty="0">
              <a:solidFill>
                <a:srgbClr val="C00000"/>
              </a:solidFill>
              <a:latin typeface="宋体" panose="02010600030101010101" pitchFamily="2" charset="-122"/>
              <a:ea typeface="宋体" panose="02010600030101010101" pitchFamily="2" charset="-122"/>
            </a:endParaRPr>
          </a:p>
        </p:txBody>
      </p:sp>
      <p:sp>
        <p:nvSpPr>
          <p:cNvPr id="4" name="Rectangle 2"/>
          <p:cNvSpPr txBox="1">
            <a:spLocks noChangeArrowheads="1"/>
          </p:cNvSpPr>
          <p:nvPr/>
        </p:nvSpPr>
        <p:spPr>
          <a:xfrm>
            <a:off x="457200" y="211138"/>
            <a:ext cx="8229600" cy="1143000"/>
          </a:xfrm>
          <a:prstGeom prst="rect">
            <a:avLst/>
          </a:prstGeom>
        </p:spPr>
        <p:txBody>
          <a:bodyPr/>
          <a:lstStyle/>
          <a:p>
            <a:pPr marL="0" marR="0" lvl="0" indent="0" algn="ctr" defTabSz="914400" rtl="0" eaLnBrk="1" fontAlgn="base" latinLnBrk="0" hangingPunct="1">
              <a:lnSpc>
                <a:spcPts val="4000"/>
              </a:lnSpc>
              <a:spcBef>
                <a:spcPct val="0"/>
              </a:spcBef>
              <a:spcAft>
                <a:spcPct val="0"/>
              </a:spcAft>
              <a:buClrTx/>
              <a:buSzTx/>
              <a:buFontTx/>
              <a:buNone/>
              <a:defRPr/>
            </a:pPr>
            <a:r>
              <a:rPr kumimoji="0" lang="en-US" altLang="en-US" sz="4400" b="1" i="0" u="none" strike="noStrike" kern="0" cap="none" spc="0" normalizeH="0" baseline="0" noProof="0" dirty="0">
                <a:ln>
                  <a:noFill/>
                </a:ln>
                <a:solidFill>
                  <a:schemeClr val="tx2"/>
                </a:solidFill>
                <a:effectLst/>
                <a:uLnTx/>
                <a:uFillTx/>
                <a:latin typeface="+mj-lt"/>
                <a:ea typeface="+mj-ea"/>
                <a:cs typeface="+mj-cs"/>
              </a:rPr>
              <a:t>4.1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软件体系结构与设计模式</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4.1. 4  </a:t>
            </a:r>
            <a:r>
              <a:rPr kumimoji="0" lang="zh-CN" altLang="en-US"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分布式系统结构</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6" name="Rectangle 2"/>
          <p:cNvSpPr>
            <a:spLocks noChangeArrowheads="1"/>
          </p:cNvSpPr>
          <p:nvPr/>
        </p:nvSpPr>
        <p:spPr bwMode="auto">
          <a:xfrm>
            <a:off x="0" y="1357298"/>
            <a:ext cx="8137525" cy="571504"/>
          </a:xfrm>
          <a:prstGeom prst="rect">
            <a:avLst/>
          </a:prstGeom>
          <a:noFill/>
          <a:ln w="9525">
            <a:noFill/>
            <a:miter lim="800000"/>
          </a:ln>
        </p:spPr>
        <p:txBody>
          <a:bodyPr lIns="92075" tIns="46038" rIns="92075" bIns="46038"/>
          <a:lstStyle/>
          <a:p>
            <a:pPr indent="273050">
              <a:lnSpc>
                <a:spcPct val="120000"/>
              </a:lnSpc>
              <a:buFont typeface="Wingdings" panose="05000000000000000000" pitchFamily="2" charset="2"/>
              <a:buNone/>
            </a:pPr>
            <a:r>
              <a:rPr lang="en-US" altLang="zh-CN" sz="2800" b="1" dirty="0">
                <a:solidFill>
                  <a:srgbClr val="C00000"/>
                </a:solidFill>
                <a:ea typeface="楷体_GB2312" pitchFamily="49" charset="-122"/>
              </a:rPr>
              <a:t>C/S</a:t>
            </a:r>
            <a:r>
              <a:rPr lang="zh-CN" altLang="en-US" sz="2800" b="1" dirty="0">
                <a:solidFill>
                  <a:srgbClr val="C00000"/>
                </a:solidFill>
                <a:ea typeface="楷体_GB2312" pitchFamily="49" charset="-122"/>
              </a:rPr>
              <a:t>与</a:t>
            </a:r>
            <a:r>
              <a:rPr lang="en-US" altLang="zh-CN" sz="2800" b="1" dirty="0">
                <a:solidFill>
                  <a:srgbClr val="C00000"/>
                </a:solidFill>
                <a:ea typeface="楷体_GB2312" pitchFamily="49" charset="-122"/>
              </a:rPr>
              <a:t>B/S</a:t>
            </a:r>
            <a:r>
              <a:rPr lang="zh-CN" altLang="en-US" sz="2800" b="1" dirty="0">
                <a:solidFill>
                  <a:srgbClr val="C00000"/>
                </a:solidFill>
                <a:ea typeface="楷体_GB2312" pitchFamily="49" charset="-122"/>
              </a:rPr>
              <a:t>的比较</a:t>
            </a:r>
            <a:endParaRPr lang="zh-CN" altLang="en-US" sz="2800" b="1" dirty="0">
              <a:solidFill>
                <a:srgbClr val="C00000"/>
              </a:solidFill>
            </a:endParaRPr>
          </a:p>
        </p:txBody>
      </p:sp>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noGrp="1" noChangeArrowheads="1"/>
          </p:cNvSpPr>
          <p:nvPr>
            <p:ph type="body" idx="1"/>
          </p:nvPr>
        </p:nvSpPr>
        <p:spPr>
          <a:xfrm>
            <a:off x="457200" y="1500174"/>
            <a:ext cx="8229600" cy="4857784"/>
          </a:xfrm>
          <a:noFill/>
        </p:spPr>
        <p:txBody>
          <a:bodyPr/>
          <a:lstStyle/>
          <a:p>
            <a:pPr marL="361950" indent="-361950" eaLnBrk="1" hangingPunct="1">
              <a:lnSpc>
                <a:spcPct val="120000"/>
              </a:lnSpc>
              <a:buFont typeface="Arial" panose="020B0604020202020204" pitchFamily="34" charset="0"/>
              <a:buChar char="•"/>
            </a:pPr>
            <a:r>
              <a:rPr kumimoji="1" lang="en-US" altLang="zh-CN" sz="2400" dirty="0">
                <a:ea typeface="楷体_GB2312" pitchFamily="49" charset="-122"/>
              </a:rPr>
              <a:t>Dewayne Perry</a:t>
            </a:r>
            <a:r>
              <a:rPr kumimoji="1" lang="zh-CN" altLang="en-US" sz="2400" dirty="0">
                <a:ea typeface="楷体_GB2312" pitchFamily="49" charset="-122"/>
              </a:rPr>
              <a:t>和</a:t>
            </a:r>
            <a:r>
              <a:rPr kumimoji="1" lang="en-US" altLang="zh-CN" sz="2400" dirty="0">
                <a:ea typeface="楷体_GB2312" pitchFamily="49" charset="-122"/>
              </a:rPr>
              <a:t>A1exander Wo1f</a:t>
            </a:r>
            <a:r>
              <a:rPr kumimoji="1" lang="zh-CN" altLang="en-US" sz="2400" dirty="0">
                <a:ea typeface="楷体_GB2312" pitchFamily="49" charset="-122"/>
              </a:rPr>
              <a:t>曾这样定义：</a:t>
            </a:r>
            <a:r>
              <a:rPr kumimoji="1" lang="zh-CN" altLang="en-US" sz="2400" b="1" dirty="0">
                <a:solidFill>
                  <a:srgbClr val="3366FF"/>
                </a:solidFill>
                <a:ea typeface="楷体_GB2312" pitchFamily="49" charset="-122"/>
              </a:rPr>
              <a:t>“软件体系结构是具有一定形式的结构化元素，即</a:t>
            </a:r>
            <a:r>
              <a:rPr kumimoji="1" lang="zh-CN" altLang="en-US" sz="2400" b="1" dirty="0">
                <a:solidFill>
                  <a:srgbClr val="00B050"/>
                </a:solidFill>
                <a:ea typeface="楷体_GB2312" pitchFamily="49" charset="-122"/>
              </a:rPr>
              <a:t>构件的集合</a:t>
            </a:r>
            <a:r>
              <a:rPr kumimoji="1" lang="zh-CN" altLang="en-US" sz="2400" b="1" dirty="0">
                <a:solidFill>
                  <a:srgbClr val="3366FF"/>
                </a:solidFill>
                <a:ea typeface="楷体_GB2312" pitchFamily="49" charset="-122"/>
              </a:rPr>
              <a:t>，包括</a:t>
            </a:r>
            <a:r>
              <a:rPr kumimoji="1" lang="zh-CN" altLang="en-US" sz="2400" b="1" dirty="0">
                <a:solidFill>
                  <a:srgbClr val="00B050"/>
                </a:solidFill>
                <a:ea typeface="楷体_GB2312" pitchFamily="49" charset="-122"/>
              </a:rPr>
              <a:t>处理构件</a:t>
            </a:r>
            <a:r>
              <a:rPr kumimoji="1" lang="zh-CN" altLang="en-US" sz="2400" b="1" dirty="0">
                <a:solidFill>
                  <a:srgbClr val="3366FF"/>
                </a:solidFill>
                <a:ea typeface="楷体_GB2312" pitchFamily="49" charset="-122"/>
              </a:rPr>
              <a:t>、</a:t>
            </a:r>
            <a:r>
              <a:rPr kumimoji="1" lang="zh-CN" altLang="en-US" sz="2400" b="1" dirty="0">
                <a:solidFill>
                  <a:srgbClr val="00B050"/>
                </a:solidFill>
                <a:ea typeface="楷体_GB2312" pitchFamily="49" charset="-122"/>
              </a:rPr>
              <a:t>数据构件</a:t>
            </a:r>
            <a:r>
              <a:rPr kumimoji="1" lang="zh-CN" altLang="en-US" sz="2400" b="1" dirty="0">
                <a:solidFill>
                  <a:srgbClr val="3366FF"/>
                </a:solidFill>
                <a:ea typeface="楷体_GB2312" pitchFamily="49" charset="-122"/>
              </a:rPr>
              <a:t>和</a:t>
            </a:r>
            <a:r>
              <a:rPr kumimoji="1" lang="zh-CN" altLang="en-US" sz="2400" b="1" dirty="0">
                <a:solidFill>
                  <a:srgbClr val="00B050"/>
                </a:solidFill>
                <a:ea typeface="楷体_GB2312" pitchFamily="49" charset="-122"/>
              </a:rPr>
              <a:t>连接构件</a:t>
            </a:r>
            <a:r>
              <a:rPr kumimoji="1" lang="zh-CN" altLang="en-US" sz="2400" b="1" dirty="0">
                <a:solidFill>
                  <a:srgbClr val="3366FF"/>
                </a:solidFill>
                <a:ea typeface="楷体_GB2312" pitchFamily="49" charset="-122"/>
              </a:rPr>
              <a:t>。处理构件负责对数据进行加工，数据构件是被加工的信息，连接构件把体系结构的不同部分组合连接起来。”</a:t>
            </a:r>
            <a:r>
              <a:rPr kumimoji="1" lang="zh-CN" altLang="en-US" sz="2400" dirty="0">
                <a:ea typeface="楷体_GB2312" pitchFamily="49" charset="-122"/>
              </a:rPr>
              <a:t>  这一定义注重</a:t>
            </a:r>
            <a:r>
              <a:rPr kumimoji="1" lang="zh-CN" altLang="en-US" sz="2400" b="1" u="sng" dirty="0">
                <a:solidFill>
                  <a:srgbClr val="FF0000"/>
                </a:solidFill>
                <a:ea typeface="楷体_GB2312" pitchFamily="49" charset="-122"/>
              </a:rPr>
              <a:t>区分处理构件</a:t>
            </a:r>
            <a:r>
              <a:rPr kumimoji="1" lang="zh-CN" altLang="en-US" sz="2400" u="sng" dirty="0">
                <a:ea typeface="楷体_GB2312" pitchFamily="49" charset="-122"/>
              </a:rPr>
              <a:t>、</a:t>
            </a:r>
            <a:r>
              <a:rPr kumimoji="1" lang="zh-CN" altLang="en-US" sz="2400" b="1" u="sng" dirty="0">
                <a:solidFill>
                  <a:srgbClr val="FF0000"/>
                </a:solidFill>
                <a:ea typeface="楷体_GB2312" pitchFamily="49" charset="-122"/>
              </a:rPr>
              <a:t>数据构件</a:t>
            </a:r>
            <a:r>
              <a:rPr kumimoji="1" lang="zh-CN" altLang="en-US" sz="2400" u="sng" dirty="0">
                <a:ea typeface="楷体_GB2312" pitchFamily="49" charset="-122"/>
              </a:rPr>
              <a:t>和</a:t>
            </a:r>
            <a:r>
              <a:rPr kumimoji="1" lang="zh-CN" altLang="en-US" sz="2400" b="1" u="sng" dirty="0">
                <a:solidFill>
                  <a:srgbClr val="FF0000"/>
                </a:solidFill>
                <a:ea typeface="楷体_GB2312" pitchFamily="49" charset="-122"/>
              </a:rPr>
              <a:t>连接构件</a:t>
            </a:r>
            <a:r>
              <a:rPr kumimoji="1" lang="zh-CN" altLang="en-US" sz="2400" u="sng" dirty="0">
                <a:ea typeface="楷体_GB2312" pitchFamily="49" charset="-122"/>
              </a:rPr>
              <a:t>。</a:t>
            </a:r>
            <a:endParaRPr kumimoji="1" lang="en-US" altLang="zh-CN" sz="2400" u="sng" dirty="0">
              <a:ea typeface="楷体_GB2312" pitchFamily="49" charset="-122"/>
            </a:endParaRPr>
          </a:p>
          <a:p>
            <a:pPr marL="361950" indent="-361950" eaLnBrk="1" hangingPunct="1">
              <a:lnSpc>
                <a:spcPct val="120000"/>
              </a:lnSpc>
              <a:buFont typeface="Arial" panose="020B0604020202020204" pitchFamily="34" charset="0"/>
              <a:buChar char="•"/>
            </a:pPr>
            <a:r>
              <a:rPr kumimoji="1" lang="zh-CN" altLang="en-US" sz="2400" dirty="0">
                <a:ea typeface="楷体_GB2312" pitchFamily="49" charset="-122"/>
              </a:rPr>
              <a:t>虽然软件体系结构的定义在变化，但其意图是清晰的。结构设计是</a:t>
            </a:r>
            <a:r>
              <a:rPr kumimoji="1" lang="zh-CN" altLang="en-US" sz="2400" b="1" dirty="0">
                <a:solidFill>
                  <a:srgbClr val="FF0000"/>
                </a:solidFill>
                <a:ea typeface="楷体_GB2312" pitchFamily="49" charset="-122"/>
              </a:rPr>
              <a:t>一系列决策和基本原理的集合</a:t>
            </a:r>
            <a:r>
              <a:rPr kumimoji="1" lang="zh-CN" altLang="en-US" sz="2400" dirty="0">
                <a:ea typeface="楷体_GB2312" pitchFamily="49" charset="-122"/>
              </a:rPr>
              <a:t>，这些决策的</a:t>
            </a:r>
            <a:r>
              <a:rPr kumimoji="1" lang="zh-CN" altLang="en-US" sz="2400" b="1" dirty="0">
                <a:solidFill>
                  <a:srgbClr val="FF0000"/>
                </a:solidFill>
                <a:ea typeface="楷体_GB2312" pitchFamily="49" charset="-122"/>
              </a:rPr>
              <a:t>目标在于开发高效的软件体系结构</a:t>
            </a:r>
            <a:r>
              <a:rPr kumimoji="1" lang="zh-CN" altLang="en-US" sz="2400" dirty="0">
                <a:ea typeface="楷体_GB2312" pitchFamily="49" charset="-122"/>
              </a:rPr>
              <a:t>。在体系结构设计中所强调的</a:t>
            </a:r>
            <a:r>
              <a:rPr kumimoji="1" lang="zh-CN" altLang="en-US" sz="2400" b="1" u="sng" dirty="0">
                <a:ea typeface="楷体_GB2312" pitchFamily="49" charset="-122"/>
              </a:rPr>
              <a:t>基本原理是系统的可理解性、可维护性和可扩展性</a:t>
            </a:r>
            <a:r>
              <a:rPr kumimoji="1" lang="zh-CN" altLang="en-US" sz="2400" dirty="0">
                <a:ea typeface="楷体_GB2312" pitchFamily="49" charset="-122"/>
              </a:rPr>
              <a:t>。 </a:t>
            </a:r>
            <a:endParaRPr kumimoji="1" lang="zh-CN" altLang="en-US" sz="2400" dirty="0">
              <a:ea typeface="楷体_GB2312" pitchFamily="49" charset="-122"/>
            </a:endParaRPr>
          </a:p>
        </p:txBody>
      </p:sp>
      <p:sp>
        <p:nvSpPr>
          <p:cNvPr id="5" name="Rectangle 2"/>
          <p:cNvSpPr>
            <a:spLocks noGrp="1" noChangeArrowheads="1"/>
          </p:cNvSpPr>
          <p:nvPr>
            <p:ph type="title"/>
          </p:nvPr>
        </p:nvSpPr>
        <p:spPr>
          <a:xfrm>
            <a:off x="457200" y="211138"/>
            <a:ext cx="8229600" cy="1143000"/>
          </a:xfrm>
        </p:spPr>
        <p:txBody>
          <a:bodyPr/>
          <a:lstStyle/>
          <a:p>
            <a:pPr>
              <a:lnSpc>
                <a:spcPts val="4000"/>
              </a:lnSpc>
            </a:pPr>
            <a:r>
              <a:rPr lang="en-US" altLang="en-US" dirty="0"/>
              <a:t>4.1 </a:t>
            </a:r>
            <a:r>
              <a:rPr lang="zh-CN" altLang="en-US" dirty="0"/>
              <a:t>软件体系结构与设计模式</a:t>
            </a:r>
            <a:br>
              <a:rPr lang="en-US" altLang="zh-CN" dirty="0"/>
            </a:br>
            <a:r>
              <a:rPr lang="en-US" altLang="zh-CN" dirty="0">
                <a:solidFill>
                  <a:schemeClr val="bg1"/>
                </a:solidFill>
              </a:rPr>
              <a:t>           </a:t>
            </a:r>
            <a:r>
              <a:rPr lang="en-US" altLang="zh-CN" sz="3200" dirty="0">
                <a:solidFill>
                  <a:schemeClr val="bg1"/>
                </a:solidFill>
                <a:ea typeface="宋体" panose="02010600030101010101" pitchFamily="2" charset="-122"/>
              </a:rPr>
              <a:t>4.1.1   </a:t>
            </a:r>
            <a:r>
              <a:rPr lang="zh-CN" altLang="en-US" sz="3200" dirty="0">
                <a:solidFill>
                  <a:schemeClr val="bg1"/>
                </a:solidFill>
                <a:ea typeface="宋体" panose="02010600030101010101" pitchFamily="2" charset="-122"/>
              </a:rPr>
              <a:t>软件体系结构的基本概念</a:t>
            </a:r>
            <a:endParaRPr lang="zh-CN" altLang="en-US" dirty="0">
              <a:solidFill>
                <a:schemeClr val="bg1"/>
              </a:solidFill>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xfrm>
            <a:off x="500034" y="2000240"/>
            <a:ext cx="8064500" cy="4392612"/>
          </a:xfrm>
        </p:spPr>
        <p:txBody>
          <a:bodyPr/>
          <a:lstStyle/>
          <a:p>
            <a:pPr marL="0" indent="0">
              <a:lnSpc>
                <a:spcPts val="3200"/>
              </a:lnSpc>
              <a:spcAft>
                <a:spcPts val="0"/>
              </a:spcAft>
              <a:buNone/>
            </a:pPr>
            <a:r>
              <a:rPr lang="zh-CN" altLang="en-US" sz="2800" b="1" dirty="0">
                <a:solidFill>
                  <a:srgbClr val="C00000"/>
                </a:solidFill>
                <a:latin typeface="宋体" panose="02010600030101010101" pitchFamily="2" charset="-122"/>
                <a:ea typeface="宋体" panose="02010600030101010101" pitchFamily="2" charset="-122"/>
              </a:rPr>
              <a:t>（</a:t>
            </a:r>
            <a:r>
              <a:rPr lang="en-US" altLang="zh-CN" sz="2800" b="1" dirty="0">
                <a:solidFill>
                  <a:srgbClr val="C00000"/>
                </a:solidFill>
                <a:latin typeface="宋体" panose="02010600030101010101" pitchFamily="2" charset="-122"/>
                <a:ea typeface="宋体" panose="02010600030101010101" pitchFamily="2" charset="-122"/>
              </a:rPr>
              <a:t>1</a:t>
            </a:r>
            <a:r>
              <a:rPr lang="zh-CN" altLang="en-US" sz="2800" b="1" dirty="0">
                <a:solidFill>
                  <a:srgbClr val="C00000"/>
                </a:solidFill>
                <a:latin typeface="宋体" panose="02010600030101010101" pitchFamily="2" charset="-122"/>
                <a:ea typeface="宋体" panose="02010600030101010101" pitchFamily="2" charset="-122"/>
              </a:rPr>
              <a:t>）分布式对象体系结构特点：</a:t>
            </a:r>
            <a:endParaRPr lang="en-US" altLang="zh-CN" sz="2800" b="1" dirty="0">
              <a:solidFill>
                <a:srgbClr val="C00000"/>
              </a:solidFill>
              <a:latin typeface="宋体" panose="02010600030101010101" pitchFamily="2" charset="-122"/>
              <a:ea typeface="宋体" panose="02010600030101010101" pitchFamily="2" charset="-122"/>
            </a:endParaRPr>
          </a:p>
          <a:p>
            <a:pPr marL="450850" indent="-450850">
              <a:lnSpc>
                <a:spcPts val="3200"/>
              </a:lnSpc>
              <a:spcAft>
                <a:spcPts val="0"/>
              </a:spcAft>
            </a:pPr>
            <a:r>
              <a:rPr lang="zh-CN" altLang="en-US" sz="2400" dirty="0">
                <a:latin typeface="宋体" panose="02010600030101010101" pitchFamily="2" charset="-122"/>
                <a:ea typeface="宋体" panose="02010600030101010101" pitchFamily="2" charset="-122"/>
              </a:rPr>
              <a:t>分布式对象体系结构的</a:t>
            </a:r>
            <a:r>
              <a:rPr lang="zh-CN" altLang="en-US" sz="2400" b="1" dirty="0">
                <a:solidFill>
                  <a:srgbClr val="CC0000"/>
                </a:solidFill>
                <a:ea typeface="楷体_GB2312" pitchFamily="49" charset="-122"/>
              </a:rPr>
              <a:t>应用目的</a:t>
            </a:r>
            <a:r>
              <a:rPr lang="zh-CN" altLang="en-US" sz="2400" dirty="0">
                <a:ea typeface="楷体_GB2312" pitchFamily="49" charset="-122"/>
              </a:rPr>
              <a:t>是为了</a:t>
            </a:r>
            <a:r>
              <a:rPr lang="zh-CN" altLang="en-US" sz="2400" b="1" dirty="0">
                <a:solidFill>
                  <a:srgbClr val="3366FF"/>
                </a:solidFill>
                <a:ea typeface="楷体_GB2312" pitchFamily="49" charset="-122"/>
              </a:rPr>
              <a:t>降低</a:t>
            </a:r>
            <a:r>
              <a:rPr lang="zh-CN" altLang="en-US" sz="2400" dirty="0">
                <a:latin typeface="宋体" panose="02010600030101010101" pitchFamily="2" charset="-122"/>
                <a:ea typeface="宋体" panose="02010600030101010101" pitchFamily="2" charset="-122"/>
              </a:rPr>
              <a:t>客户机</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服务器模型中</a:t>
            </a:r>
            <a:r>
              <a:rPr lang="zh-CN" altLang="en-US" sz="2400" dirty="0">
                <a:ea typeface="楷体_GB2312" pitchFamily="49" charset="-122"/>
              </a:rPr>
              <a:t>主服务器的负荷、</a:t>
            </a:r>
            <a:r>
              <a:rPr lang="zh-CN" altLang="en-US" sz="2400" b="1" dirty="0">
                <a:solidFill>
                  <a:srgbClr val="3366FF"/>
                </a:solidFill>
                <a:ea typeface="楷体_GB2312" pitchFamily="49" charset="-122"/>
              </a:rPr>
              <a:t>共享</a:t>
            </a:r>
            <a:r>
              <a:rPr lang="zh-CN" altLang="en-US" sz="2400" dirty="0">
                <a:ea typeface="楷体_GB2312" pitchFamily="49" charset="-122"/>
              </a:rPr>
              <a:t>网络资源、</a:t>
            </a:r>
            <a:r>
              <a:rPr lang="zh-CN" altLang="en-US" sz="2400" b="1" dirty="0">
                <a:solidFill>
                  <a:srgbClr val="3366FF"/>
                </a:solidFill>
                <a:ea typeface="楷体_GB2312" pitchFamily="49" charset="-122"/>
              </a:rPr>
              <a:t>平衡</a:t>
            </a:r>
            <a:r>
              <a:rPr lang="zh-CN" altLang="en-US" sz="2400" dirty="0">
                <a:ea typeface="楷体_GB2312" pitchFamily="49" charset="-122"/>
              </a:rPr>
              <a:t>网络中计算机业务处理的分配，</a:t>
            </a:r>
            <a:r>
              <a:rPr lang="zh-CN" altLang="en-US" sz="2400" b="1" dirty="0">
                <a:solidFill>
                  <a:srgbClr val="3366FF"/>
                </a:solidFill>
                <a:ea typeface="楷体_GB2312" pitchFamily="49" charset="-122"/>
              </a:rPr>
              <a:t>提高</a:t>
            </a:r>
            <a:r>
              <a:rPr lang="zh-CN" altLang="en-US" sz="2400" dirty="0">
                <a:ea typeface="楷体_GB2312" pitchFamily="49" charset="-122"/>
              </a:rPr>
              <a:t>计算机系统协同处理的能力，从而</a:t>
            </a:r>
            <a:r>
              <a:rPr lang="zh-CN" altLang="en-US" sz="2400" b="1" dirty="0">
                <a:solidFill>
                  <a:srgbClr val="3366FF"/>
                </a:solidFill>
                <a:ea typeface="楷体_GB2312" pitchFamily="49" charset="-122"/>
              </a:rPr>
              <a:t>使应用的实现更为灵活</a:t>
            </a:r>
            <a:r>
              <a:rPr lang="zh-CN" altLang="en-US" sz="2400" dirty="0">
                <a:ea typeface="楷体_GB2312" pitchFamily="49" charset="-122"/>
              </a:rPr>
              <a:t>。</a:t>
            </a:r>
            <a:endParaRPr lang="en-US" altLang="zh-CN" sz="2400" dirty="0">
              <a:ea typeface="楷体_GB2312" pitchFamily="49" charset="-122"/>
            </a:endParaRPr>
          </a:p>
          <a:p>
            <a:pPr marL="450850" indent="-450850">
              <a:lnSpc>
                <a:spcPts val="3200"/>
              </a:lnSpc>
              <a:spcAft>
                <a:spcPts val="0"/>
              </a:spcAft>
            </a:pPr>
            <a:r>
              <a:rPr lang="zh-CN" altLang="en-US" sz="2400" dirty="0">
                <a:latin typeface="宋体" panose="02010600030101010101" pitchFamily="2" charset="-122"/>
                <a:ea typeface="宋体" panose="02010600030101010101" pitchFamily="2" charset="-122"/>
              </a:rPr>
              <a:t>在分布式异构环境下建立应用系统框架和对象构件，它</a:t>
            </a:r>
            <a:r>
              <a:rPr lang="zh-CN" altLang="en-US" sz="2400" b="1" dirty="0">
                <a:solidFill>
                  <a:srgbClr val="3366FF"/>
                </a:solidFill>
                <a:latin typeface="宋体" panose="02010600030101010101" pitchFamily="2" charset="-122"/>
                <a:ea typeface="宋体" panose="02010600030101010101" pitchFamily="2" charset="-122"/>
              </a:rPr>
              <a:t>将应用服务分割成具有完整逻辑含义的</a:t>
            </a:r>
            <a:r>
              <a:rPr lang="zh-CN" altLang="en-US" sz="2400" b="1" dirty="0">
                <a:solidFill>
                  <a:srgbClr val="00B050"/>
                </a:solidFill>
                <a:latin typeface="宋体" panose="02010600030101010101" pitchFamily="2" charset="-122"/>
                <a:ea typeface="宋体" panose="02010600030101010101" pitchFamily="2" charset="-122"/>
              </a:rPr>
              <a:t>独立子模块（称为构件），</a:t>
            </a:r>
            <a:r>
              <a:rPr lang="zh-CN" altLang="en-US" sz="2400" dirty="0">
                <a:latin typeface="宋体" panose="02010600030101010101" pitchFamily="2" charset="-122"/>
                <a:ea typeface="宋体" panose="02010600030101010101" pitchFamily="2" charset="-122"/>
              </a:rPr>
              <a:t>各个子模块可放在同一台服务器或分布在多台服务器上运行，</a:t>
            </a:r>
            <a:r>
              <a:rPr lang="zh-CN" altLang="en-US" sz="2400" b="1" dirty="0">
                <a:solidFill>
                  <a:srgbClr val="00B050"/>
                </a:solidFill>
                <a:latin typeface="宋体" panose="02010600030101010101" pitchFamily="2" charset="-122"/>
                <a:ea typeface="宋体" panose="02010600030101010101" pitchFamily="2" charset="-122"/>
              </a:rPr>
              <a:t>模块之间通过中间件（软件总线或对象请求代理）互相通信。</a:t>
            </a:r>
            <a:endParaRPr lang="zh-CN" altLang="en-US" sz="2400" b="1" dirty="0">
              <a:solidFill>
                <a:srgbClr val="00B050"/>
              </a:solidFill>
              <a:latin typeface="宋体" panose="02010600030101010101" pitchFamily="2" charset="-122"/>
              <a:ea typeface="宋体" panose="02010600030101010101" pitchFamily="2" charset="-122"/>
            </a:endParaRPr>
          </a:p>
        </p:txBody>
      </p:sp>
      <p:sp>
        <p:nvSpPr>
          <p:cNvPr id="48132" name="Rectangle 7"/>
          <p:cNvSpPr>
            <a:spLocks noChangeArrowheads="1"/>
          </p:cNvSpPr>
          <p:nvPr/>
        </p:nvSpPr>
        <p:spPr bwMode="auto">
          <a:xfrm>
            <a:off x="500034" y="1428736"/>
            <a:ext cx="8229600" cy="576262"/>
          </a:xfrm>
          <a:prstGeom prst="rect">
            <a:avLst/>
          </a:prstGeom>
          <a:noFill/>
          <a:ln w="9525">
            <a:noFill/>
            <a:miter lim="800000"/>
          </a:ln>
        </p:spPr>
        <p:txBody>
          <a:bodyPr/>
          <a:lstStyle/>
          <a:p>
            <a:pPr marL="571500" indent="-571500">
              <a:spcBef>
                <a:spcPct val="20000"/>
              </a:spcBef>
              <a:buFont typeface="+mj-lt"/>
              <a:buAutoNum type="romanUcPeriod" startAt="3"/>
            </a:pPr>
            <a:r>
              <a:rPr lang="zh-CN" altLang="en-US" sz="2800" b="1" dirty="0">
                <a:solidFill>
                  <a:srgbClr val="CC0000"/>
                </a:solidFill>
                <a:ea typeface="楷体_GB2312" pitchFamily="49" charset="-122"/>
              </a:rPr>
              <a:t>分布式对象体系结构</a:t>
            </a:r>
            <a:r>
              <a:rPr lang="zh-CN" altLang="en-US" sz="2800" b="1" dirty="0"/>
              <a:t> </a:t>
            </a:r>
            <a:endParaRPr lang="zh-CN" altLang="en-US" sz="2800" b="1" dirty="0"/>
          </a:p>
        </p:txBody>
      </p:sp>
      <p:sp>
        <p:nvSpPr>
          <p:cNvPr id="5" name="Rectangle 2"/>
          <p:cNvSpPr txBox="1">
            <a:spLocks noChangeArrowheads="1"/>
          </p:cNvSpPr>
          <p:nvPr/>
        </p:nvSpPr>
        <p:spPr>
          <a:xfrm>
            <a:off x="457200" y="211138"/>
            <a:ext cx="8229600" cy="1143000"/>
          </a:xfrm>
          <a:prstGeom prst="rect">
            <a:avLst/>
          </a:prstGeom>
        </p:spPr>
        <p:txBody>
          <a:bodyPr/>
          <a:lstStyle/>
          <a:p>
            <a:pPr marL="0" marR="0" lvl="0" indent="0" algn="ctr" defTabSz="914400" rtl="0" eaLnBrk="1" fontAlgn="base" latinLnBrk="0" hangingPunct="1">
              <a:lnSpc>
                <a:spcPts val="4000"/>
              </a:lnSpc>
              <a:spcBef>
                <a:spcPct val="0"/>
              </a:spcBef>
              <a:spcAft>
                <a:spcPct val="0"/>
              </a:spcAft>
              <a:buClrTx/>
              <a:buSzTx/>
              <a:buFontTx/>
              <a:buNone/>
              <a:defRPr/>
            </a:pPr>
            <a:r>
              <a:rPr kumimoji="0" lang="en-US" altLang="en-US" sz="4400" b="1" i="0" u="none" strike="noStrike" kern="0" cap="none" spc="0" normalizeH="0" baseline="0" noProof="0" dirty="0">
                <a:ln>
                  <a:noFill/>
                </a:ln>
                <a:solidFill>
                  <a:schemeClr val="tx2"/>
                </a:solidFill>
                <a:effectLst/>
                <a:uLnTx/>
                <a:uFillTx/>
                <a:latin typeface="+mj-lt"/>
                <a:ea typeface="+mj-ea"/>
                <a:cs typeface="+mj-cs"/>
              </a:rPr>
              <a:t>4.1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软件体系结构与设计模式</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4.1. 4  </a:t>
            </a:r>
            <a:r>
              <a:rPr kumimoji="0" lang="zh-CN" altLang="en-US"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分布式系统结构</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6" name="灯片编号占位符 5"/>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rand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4"/>
          <p:cNvSpPr>
            <a:spLocks noChangeArrowheads="1"/>
          </p:cNvSpPr>
          <p:nvPr/>
        </p:nvSpPr>
        <p:spPr bwMode="auto">
          <a:xfrm>
            <a:off x="285720" y="1643050"/>
            <a:ext cx="8351838" cy="1285884"/>
          </a:xfrm>
          <a:prstGeom prst="rect">
            <a:avLst/>
          </a:prstGeom>
          <a:noFill/>
          <a:ln w="9525">
            <a:noFill/>
            <a:miter lim="800000"/>
          </a:ln>
        </p:spPr>
        <p:txBody>
          <a:bodyPr/>
          <a:lstStyle/>
          <a:p>
            <a:pPr indent="82550">
              <a:lnSpc>
                <a:spcPct val="110000"/>
              </a:lnSpc>
              <a:spcBef>
                <a:spcPct val="20000"/>
              </a:spcBef>
            </a:pPr>
            <a:r>
              <a:rPr lang="zh-CN" altLang="en-US" sz="2800" b="1" dirty="0">
                <a:solidFill>
                  <a:srgbClr val="C00000"/>
                </a:solidFill>
                <a:latin typeface="宋体" panose="02010600030101010101" pitchFamily="2" charset="-122"/>
                <a:ea typeface="宋体" panose="02010600030101010101" pitchFamily="2" charset="-122"/>
              </a:rPr>
              <a:t>（</a:t>
            </a:r>
            <a:r>
              <a:rPr lang="en-US" altLang="zh-CN" sz="2800" b="1" dirty="0">
                <a:solidFill>
                  <a:srgbClr val="C00000"/>
                </a:solidFill>
                <a:latin typeface="宋体" panose="02010600030101010101" pitchFamily="2" charset="-122"/>
                <a:ea typeface="宋体" panose="02010600030101010101" pitchFamily="2" charset="-122"/>
              </a:rPr>
              <a:t>2</a:t>
            </a:r>
            <a:r>
              <a:rPr lang="zh-CN" altLang="en-US" sz="2800" b="1" dirty="0">
                <a:solidFill>
                  <a:srgbClr val="C00000"/>
                </a:solidFill>
                <a:latin typeface="宋体" panose="02010600030101010101" pitchFamily="2" charset="-122"/>
                <a:ea typeface="宋体" panose="02010600030101010101" pitchFamily="2" charset="-122"/>
              </a:rPr>
              <a:t>）分布式对象体系结构图</a:t>
            </a:r>
            <a:endParaRPr lang="en-US" altLang="zh-CN" sz="2800" b="1" dirty="0">
              <a:solidFill>
                <a:srgbClr val="C00000"/>
              </a:solidFill>
              <a:latin typeface="宋体" panose="02010600030101010101" pitchFamily="2" charset="-122"/>
              <a:ea typeface="宋体" panose="02010600030101010101" pitchFamily="2" charset="-122"/>
            </a:endParaRPr>
          </a:p>
          <a:p>
            <a:pPr indent="628650">
              <a:lnSpc>
                <a:spcPct val="110000"/>
              </a:lnSpc>
              <a:spcBef>
                <a:spcPct val="20000"/>
              </a:spcBef>
            </a:pPr>
            <a:r>
              <a:rPr lang="zh-CN" altLang="en-US" sz="2400" b="1" dirty="0">
                <a:solidFill>
                  <a:srgbClr val="3333CC"/>
                </a:solidFill>
                <a:ea typeface="楷体_GB2312" pitchFamily="49" charset="-122"/>
              </a:rPr>
              <a:t>软件总线</a:t>
            </a:r>
            <a:r>
              <a:rPr lang="zh-CN" altLang="en-US" sz="2400" b="1" dirty="0">
                <a:ea typeface="楷体_GB2312" pitchFamily="49" charset="-122"/>
              </a:rPr>
              <a:t>或</a:t>
            </a:r>
            <a:r>
              <a:rPr lang="zh-CN" altLang="en-US" sz="2400" b="1" dirty="0">
                <a:solidFill>
                  <a:srgbClr val="3333CC"/>
                </a:solidFill>
                <a:ea typeface="楷体_GB2312" pitchFamily="49" charset="-122"/>
              </a:rPr>
              <a:t>对象请求代理</a:t>
            </a:r>
            <a:r>
              <a:rPr lang="zh-CN" altLang="en-US" sz="2400" b="1" dirty="0">
                <a:ea typeface="楷体_GB2312" pitchFamily="49" charset="-122"/>
              </a:rPr>
              <a:t>的作用是在对象之间提供一个无缝接口。</a:t>
            </a:r>
            <a:endParaRPr lang="zh-CN" altLang="en-US" sz="2400" b="1" dirty="0">
              <a:ea typeface="楷体_GB2312" pitchFamily="49" charset="-122"/>
            </a:endParaRPr>
          </a:p>
        </p:txBody>
      </p:sp>
      <p:sp>
        <p:nvSpPr>
          <p:cNvPr id="3077" name="Rectangle 7"/>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graphicFrame>
        <p:nvGraphicFramePr>
          <p:cNvPr id="3074" name="Object 6"/>
          <p:cNvGraphicFramePr>
            <a:graphicFrameLocks noChangeAspect="1"/>
          </p:cNvGraphicFramePr>
          <p:nvPr/>
        </p:nvGraphicFramePr>
        <p:xfrm>
          <a:off x="1643042" y="3143248"/>
          <a:ext cx="5759078" cy="2786082"/>
        </p:xfrm>
        <a:graphic>
          <a:graphicData uri="http://schemas.openxmlformats.org/presentationml/2006/ole">
            <mc:AlternateContent xmlns:mc="http://schemas.openxmlformats.org/markup-compatibility/2006">
              <mc:Choice xmlns:v="urn:schemas-microsoft-com:vml" Requires="v">
                <p:oleObj spid="_x0000_s3083" name="图片" r:id="rId1" imgW="48768000" imgH="29356050" progId="Word.Picture.8">
                  <p:embed/>
                </p:oleObj>
              </mc:Choice>
              <mc:Fallback>
                <p:oleObj name="图片" r:id="rId1" imgW="48768000" imgH="29356050" progId="Word.Picture.8">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t="6650" b="13301"/>
                      <a:stretch>
                        <a:fillRect/>
                      </a:stretch>
                    </p:blipFill>
                    <p:spPr bwMode="auto">
                      <a:xfrm>
                        <a:off x="1643042" y="3143248"/>
                        <a:ext cx="5759078" cy="27860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2"/>
          <p:cNvSpPr txBox="1">
            <a:spLocks noChangeArrowheads="1"/>
          </p:cNvSpPr>
          <p:nvPr/>
        </p:nvSpPr>
        <p:spPr>
          <a:xfrm>
            <a:off x="457200" y="211138"/>
            <a:ext cx="8229600" cy="1143000"/>
          </a:xfrm>
          <a:prstGeom prst="rect">
            <a:avLst/>
          </a:prstGeom>
        </p:spPr>
        <p:txBody>
          <a:bodyPr/>
          <a:lstStyle/>
          <a:p>
            <a:pPr marL="0" marR="0" lvl="0" indent="0" algn="ctr" defTabSz="914400" rtl="0" eaLnBrk="1" fontAlgn="base" latinLnBrk="0" hangingPunct="1">
              <a:lnSpc>
                <a:spcPts val="4000"/>
              </a:lnSpc>
              <a:spcBef>
                <a:spcPct val="0"/>
              </a:spcBef>
              <a:spcAft>
                <a:spcPct val="0"/>
              </a:spcAft>
              <a:buClrTx/>
              <a:buSzTx/>
              <a:buFontTx/>
              <a:buNone/>
              <a:defRPr/>
            </a:pPr>
            <a:r>
              <a:rPr kumimoji="0" lang="en-US" altLang="en-US" sz="4400" b="1" i="0" u="none" strike="noStrike" kern="0" cap="none" spc="0" normalizeH="0" baseline="0" noProof="0" dirty="0">
                <a:ln>
                  <a:noFill/>
                </a:ln>
                <a:solidFill>
                  <a:schemeClr val="tx2"/>
                </a:solidFill>
                <a:effectLst/>
                <a:uLnTx/>
                <a:uFillTx/>
                <a:latin typeface="+mj-lt"/>
                <a:ea typeface="+mj-ea"/>
                <a:cs typeface="+mj-cs"/>
              </a:rPr>
              <a:t>4.1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软件体系结构与设计模式</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4.1. 4  </a:t>
            </a:r>
            <a:r>
              <a:rPr kumimoji="0" lang="zh-CN" altLang="en-US"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分布式系统结构</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8" name="灯片编号占位符 7"/>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9" name="Rectangle 7"/>
          <p:cNvSpPr>
            <a:spLocks noChangeArrowheads="1"/>
          </p:cNvSpPr>
          <p:nvPr/>
        </p:nvSpPr>
        <p:spPr bwMode="auto">
          <a:xfrm>
            <a:off x="3428992" y="6000768"/>
            <a:ext cx="2357454" cy="428628"/>
          </a:xfrm>
          <a:prstGeom prst="rect">
            <a:avLst/>
          </a:prstGeom>
          <a:noFill/>
          <a:ln w="9525">
            <a:noFill/>
            <a:miter lim="800000"/>
          </a:ln>
        </p:spPr>
        <p:txBody>
          <a:bodyPr/>
          <a:lstStyle/>
          <a:p>
            <a:pPr marL="571500" indent="-571500">
              <a:spcBef>
                <a:spcPct val="20000"/>
              </a:spcBef>
            </a:pPr>
            <a:r>
              <a:rPr lang="zh-CN" altLang="en-US" dirty="0">
                <a:latin typeface="宋体" panose="02010600030101010101" pitchFamily="2" charset="-122"/>
                <a:ea typeface="宋体" panose="02010600030101010101" pitchFamily="2" charset="-122"/>
              </a:rPr>
              <a:t>分布式对象体系结构 </a:t>
            </a:r>
            <a:endParaRPr lang="zh-CN" altLang="en-US" dirty="0">
              <a:latin typeface="宋体" panose="02010600030101010101" pitchFamily="2" charset="-122"/>
              <a:ea typeface="宋体" panose="02010600030101010101" pitchFamily="2" charset="-122"/>
            </a:endParaRPr>
          </a:p>
        </p:txBody>
      </p:sp>
    </p:spTree>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9"/>
          <p:cNvSpPr>
            <a:spLocks noChangeArrowheads="1"/>
          </p:cNvSpPr>
          <p:nvPr/>
        </p:nvSpPr>
        <p:spPr bwMode="auto">
          <a:xfrm>
            <a:off x="428596" y="1571612"/>
            <a:ext cx="8280400" cy="4714908"/>
          </a:xfrm>
          <a:prstGeom prst="rect">
            <a:avLst/>
          </a:prstGeom>
          <a:noFill/>
          <a:ln w="9525">
            <a:noFill/>
            <a:miter lim="800000"/>
          </a:ln>
        </p:spPr>
        <p:txBody>
          <a:bodyPr/>
          <a:lstStyle/>
          <a:p>
            <a:pPr marL="609600" indent="-609600">
              <a:lnSpc>
                <a:spcPct val="120000"/>
              </a:lnSpc>
              <a:spcBef>
                <a:spcPct val="20000"/>
              </a:spcBef>
              <a:buClr>
                <a:srgbClr val="3333CC"/>
              </a:buClr>
              <a:buSzPct val="75000"/>
            </a:pPr>
            <a:r>
              <a:rPr lang="zh-CN" altLang="en-US" sz="2800" b="1" dirty="0">
                <a:solidFill>
                  <a:srgbClr val="C00000"/>
                </a:solidFill>
                <a:latin typeface="宋体" panose="02010600030101010101" pitchFamily="2" charset="-122"/>
                <a:ea typeface="宋体" panose="02010600030101010101" pitchFamily="2" charset="-122"/>
              </a:rPr>
              <a:t>（</a:t>
            </a:r>
            <a:r>
              <a:rPr lang="en-US" altLang="zh-CN" sz="2800" b="1" dirty="0">
                <a:solidFill>
                  <a:srgbClr val="C00000"/>
                </a:solidFill>
                <a:latin typeface="宋体" panose="02010600030101010101" pitchFamily="2" charset="-122"/>
                <a:ea typeface="宋体" panose="02010600030101010101" pitchFamily="2" charset="-122"/>
              </a:rPr>
              <a:t>3</a:t>
            </a:r>
            <a:r>
              <a:rPr lang="zh-CN" altLang="en-US" sz="2800" b="1" dirty="0">
                <a:solidFill>
                  <a:srgbClr val="C00000"/>
                </a:solidFill>
                <a:latin typeface="宋体" panose="02010600030101010101" pitchFamily="2" charset="-122"/>
                <a:ea typeface="宋体" panose="02010600030101010101" pitchFamily="2" charset="-122"/>
              </a:rPr>
              <a:t>）关于对象的说明</a:t>
            </a:r>
            <a:endParaRPr lang="en-US" altLang="zh-CN" sz="2800" b="1" dirty="0">
              <a:solidFill>
                <a:srgbClr val="C00000"/>
              </a:solidFill>
              <a:latin typeface="宋体" panose="02010600030101010101" pitchFamily="2" charset="-122"/>
              <a:ea typeface="宋体" panose="02010600030101010101" pitchFamily="2" charset="-122"/>
            </a:endParaRPr>
          </a:p>
          <a:p>
            <a:pPr marL="609600" indent="-609600">
              <a:lnSpc>
                <a:spcPct val="120000"/>
              </a:lnSpc>
              <a:spcBef>
                <a:spcPct val="20000"/>
              </a:spcBef>
              <a:buClr>
                <a:srgbClr val="3333CC"/>
              </a:buClr>
              <a:buSzPct val="75000"/>
              <a:buFont typeface="Wingdings" panose="05000000000000000000" pitchFamily="2" charset="2"/>
              <a:buChar char="Ø"/>
            </a:pPr>
            <a:r>
              <a:rPr lang="zh-CN" altLang="en-US" sz="2400" b="1" dirty="0">
                <a:ea typeface="楷体_GB2312" pitchFamily="49" charset="-122"/>
              </a:rPr>
              <a:t>分布式对象技术的基础是构件。</a:t>
            </a:r>
            <a:r>
              <a:rPr lang="zh-CN" altLang="en-US" sz="2400" b="1" dirty="0">
                <a:solidFill>
                  <a:srgbClr val="CC0000"/>
                </a:solidFill>
                <a:ea typeface="楷体_GB2312" pitchFamily="49" charset="-122"/>
              </a:rPr>
              <a:t>构件</a:t>
            </a:r>
            <a:r>
              <a:rPr lang="zh-CN" altLang="en-US" sz="2400" b="1" dirty="0">
                <a:ea typeface="楷体_GB2312" pitchFamily="49" charset="-122"/>
              </a:rPr>
              <a:t>是一些独立的代码封装体，在分布计算的环境下可以是</a:t>
            </a:r>
            <a:r>
              <a:rPr lang="zh-CN" altLang="en-US" sz="2400" b="1" dirty="0">
                <a:solidFill>
                  <a:srgbClr val="3333CC"/>
                </a:solidFill>
                <a:ea typeface="楷体_GB2312" pitchFamily="49" charset="-122"/>
              </a:rPr>
              <a:t>一个简单的对象</a:t>
            </a:r>
            <a:r>
              <a:rPr lang="zh-CN" altLang="en-US" sz="2400" b="1" dirty="0">
                <a:ea typeface="楷体_GB2312" pitchFamily="49" charset="-122"/>
              </a:rPr>
              <a:t>，但大多数情况下是</a:t>
            </a:r>
            <a:r>
              <a:rPr lang="zh-CN" altLang="en-US" sz="2400" b="1" dirty="0">
                <a:solidFill>
                  <a:srgbClr val="3333CC"/>
                </a:solidFill>
                <a:ea typeface="楷体_GB2312" pitchFamily="49" charset="-122"/>
              </a:rPr>
              <a:t>一组相关的对象组合体</a:t>
            </a:r>
            <a:r>
              <a:rPr lang="zh-CN" altLang="en-US" sz="2400" b="1" dirty="0">
                <a:ea typeface="楷体_GB2312" pitchFamily="49" charset="-122"/>
              </a:rPr>
              <a:t>，提供一定的服务。</a:t>
            </a:r>
            <a:endParaRPr lang="zh-CN" altLang="en-US" sz="2400" b="1" dirty="0">
              <a:ea typeface="楷体_GB2312" pitchFamily="49" charset="-122"/>
            </a:endParaRPr>
          </a:p>
          <a:p>
            <a:pPr marL="609600" indent="-609600">
              <a:lnSpc>
                <a:spcPct val="120000"/>
              </a:lnSpc>
              <a:spcBef>
                <a:spcPct val="20000"/>
              </a:spcBef>
              <a:buClr>
                <a:srgbClr val="3333CC"/>
              </a:buClr>
              <a:buSzPct val="75000"/>
              <a:buFont typeface="Wingdings" panose="05000000000000000000" pitchFamily="2" charset="2"/>
              <a:buChar char="Ø"/>
            </a:pPr>
            <a:r>
              <a:rPr lang="zh-CN" altLang="en-US" sz="2400" b="1" dirty="0">
                <a:solidFill>
                  <a:srgbClr val="00B050"/>
                </a:solidFill>
                <a:ea typeface="楷体_GB2312" pitchFamily="49" charset="-122"/>
              </a:rPr>
              <a:t>分布式环境下，构件是一些灵活的软件模块</a:t>
            </a:r>
            <a:r>
              <a:rPr lang="zh-CN" altLang="en-US" sz="2400" b="1" dirty="0">
                <a:ea typeface="楷体_GB2312" pitchFamily="49" charset="-122"/>
              </a:rPr>
              <a:t>，它们可以位置透明、语言独立和平台独立地互相发送消息，实现请求服务。</a:t>
            </a:r>
            <a:endParaRPr lang="zh-CN" altLang="en-US" sz="2400" b="1" dirty="0">
              <a:ea typeface="楷体_GB2312" pitchFamily="49" charset="-122"/>
            </a:endParaRPr>
          </a:p>
          <a:p>
            <a:pPr marL="609600" indent="-609600">
              <a:lnSpc>
                <a:spcPct val="120000"/>
              </a:lnSpc>
              <a:spcBef>
                <a:spcPct val="20000"/>
              </a:spcBef>
              <a:buClr>
                <a:srgbClr val="3333CC"/>
              </a:buClr>
              <a:buSzPct val="75000"/>
              <a:buFont typeface="Wingdings" panose="05000000000000000000" pitchFamily="2" charset="2"/>
              <a:buChar char="Ø"/>
            </a:pPr>
            <a:r>
              <a:rPr lang="zh-CN" altLang="en-US" sz="2400" b="1" dirty="0">
                <a:solidFill>
                  <a:srgbClr val="00B050"/>
                </a:solidFill>
                <a:ea typeface="楷体_GB2312" pitchFamily="49" charset="-122"/>
              </a:rPr>
              <a:t>构件之间并不存在客户机与服务器的界限</a:t>
            </a:r>
            <a:r>
              <a:rPr lang="zh-CN" altLang="en-US" sz="2400" b="1" dirty="0">
                <a:ea typeface="楷体_GB2312" pitchFamily="49" charset="-122"/>
              </a:rPr>
              <a:t>，接受服务者扮演客户机的角色，提供服务者就是服务器。 </a:t>
            </a:r>
            <a:endParaRPr lang="zh-CN" altLang="en-US" sz="2400" b="1" dirty="0">
              <a:ea typeface="楷体_GB2312" pitchFamily="49" charset="-122"/>
            </a:endParaRPr>
          </a:p>
        </p:txBody>
      </p:sp>
      <p:sp>
        <p:nvSpPr>
          <p:cNvPr id="4" name="Rectangle 2"/>
          <p:cNvSpPr txBox="1">
            <a:spLocks noChangeArrowheads="1"/>
          </p:cNvSpPr>
          <p:nvPr/>
        </p:nvSpPr>
        <p:spPr>
          <a:xfrm>
            <a:off x="457200" y="211138"/>
            <a:ext cx="8229600" cy="1143000"/>
          </a:xfrm>
          <a:prstGeom prst="rect">
            <a:avLst/>
          </a:prstGeom>
        </p:spPr>
        <p:txBody>
          <a:bodyPr/>
          <a:lstStyle/>
          <a:p>
            <a:pPr marL="0" marR="0" lvl="0" indent="0" algn="ctr" defTabSz="914400" rtl="0" eaLnBrk="1" fontAlgn="base" latinLnBrk="0" hangingPunct="1">
              <a:lnSpc>
                <a:spcPts val="4000"/>
              </a:lnSpc>
              <a:spcBef>
                <a:spcPct val="0"/>
              </a:spcBef>
              <a:spcAft>
                <a:spcPct val="0"/>
              </a:spcAft>
              <a:buClrTx/>
              <a:buSzTx/>
              <a:buFontTx/>
              <a:buNone/>
              <a:defRPr/>
            </a:pPr>
            <a:r>
              <a:rPr kumimoji="0" lang="en-US" altLang="en-US" sz="4400" b="1" i="0" u="none" strike="noStrike" kern="0" cap="none" spc="0" normalizeH="0" baseline="0" noProof="0" dirty="0">
                <a:ln>
                  <a:noFill/>
                </a:ln>
                <a:solidFill>
                  <a:schemeClr val="tx2"/>
                </a:solidFill>
                <a:effectLst/>
                <a:uLnTx/>
                <a:uFillTx/>
                <a:latin typeface="+mj-lt"/>
                <a:ea typeface="+mj-ea"/>
                <a:cs typeface="+mj-cs"/>
              </a:rPr>
              <a:t>4.1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软件体系结构与设计模式</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4.1. 4  </a:t>
            </a:r>
            <a:r>
              <a:rPr kumimoji="0" lang="zh-CN" altLang="en-US"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分布式系统结构</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rand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type="body" idx="1"/>
          </p:nvPr>
        </p:nvSpPr>
        <p:spPr>
          <a:xfrm>
            <a:off x="457200" y="1484312"/>
            <a:ext cx="8229600" cy="5159397"/>
          </a:xfrm>
        </p:spPr>
        <p:txBody>
          <a:bodyPr/>
          <a:lstStyle/>
          <a:p>
            <a:pPr>
              <a:lnSpc>
                <a:spcPct val="120000"/>
              </a:lnSpc>
              <a:spcAft>
                <a:spcPts val="600"/>
              </a:spcAft>
              <a:buClr>
                <a:srgbClr val="3333CC"/>
              </a:buClr>
              <a:buSzPct val="75000"/>
              <a:buNone/>
            </a:pPr>
            <a:r>
              <a:rPr lang="zh-CN" altLang="en-US" sz="2800" b="1" dirty="0">
                <a:solidFill>
                  <a:srgbClr val="C00000"/>
                </a:solidFill>
                <a:latin typeface="宋体" panose="02010600030101010101" pitchFamily="2" charset="-122"/>
                <a:ea typeface="宋体" panose="02010600030101010101" pitchFamily="2" charset="-122"/>
              </a:rPr>
              <a:t>（</a:t>
            </a:r>
            <a:r>
              <a:rPr lang="en-US" altLang="zh-CN" sz="2800" b="1" dirty="0">
                <a:solidFill>
                  <a:srgbClr val="C00000"/>
                </a:solidFill>
                <a:latin typeface="宋体" panose="02010600030101010101" pitchFamily="2" charset="-122"/>
                <a:ea typeface="宋体" panose="02010600030101010101" pitchFamily="2" charset="-122"/>
              </a:rPr>
              <a:t>4</a:t>
            </a:r>
            <a:r>
              <a:rPr lang="zh-CN" altLang="en-US" sz="2800" b="1" dirty="0">
                <a:solidFill>
                  <a:srgbClr val="C00000"/>
                </a:solidFill>
                <a:latin typeface="宋体" panose="02010600030101010101" pitchFamily="2" charset="-122"/>
                <a:ea typeface="宋体" panose="02010600030101010101" pitchFamily="2" charset="-122"/>
              </a:rPr>
              <a:t>）主流的分布式对象技术规范</a:t>
            </a:r>
            <a:endParaRPr lang="en-US" altLang="zh-CN" sz="2800" b="1" dirty="0">
              <a:solidFill>
                <a:srgbClr val="C00000"/>
              </a:solidFill>
              <a:latin typeface="宋体" panose="02010600030101010101" pitchFamily="2" charset="-122"/>
              <a:ea typeface="宋体" panose="02010600030101010101" pitchFamily="2" charset="-122"/>
            </a:endParaRPr>
          </a:p>
          <a:p>
            <a:pPr marL="0" indent="368300" eaLnBrk="1" hangingPunct="1">
              <a:lnSpc>
                <a:spcPct val="120000"/>
              </a:lnSpc>
              <a:spcAft>
                <a:spcPts val="600"/>
              </a:spcAft>
              <a:buClr>
                <a:srgbClr val="3333CC"/>
              </a:buClr>
              <a:buSzPct val="75000"/>
              <a:buFont typeface="Arial" panose="020B0604020202020204" pitchFamily="34" charset="0"/>
              <a:buChar char="•"/>
            </a:pPr>
            <a:r>
              <a:rPr lang="en-US" altLang="zh-CN" sz="2400" b="1" dirty="0">
                <a:solidFill>
                  <a:srgbClr val="3366FF"/>
                </a:solidFill>
                <a:latin typeface="宋体" panose="02010600030101010101" pitchFamily="2" charset="-122"/>
                <a:ea typeface="宋体" panose="02010600030101010101" pitchFamily="2" charset="-122"/>
              </a:rPr>
              <a:t>OMG</a:t>
            </a:r>
            <a:r>
              <a:rPr lang="zh-CN" altLang="en-US" sz="2400" b="1" dirty="0">
                <a:solidFill>
                  <a:srgbClr val="3366FF"/>
                </a:solidFill>
                <a:latin typeface="宋体" panose="02010600030101010101" pitchFamily="2" charset="-122"/>
                <a:ea typeface="宋体" panose="02010600030101010101" pitchFamily="2" charset="-122"/>
              </a:rPr>
              <a:t>的</a:t>
            </a:r>
            <a:r>
              <a:rPr lang="en-US" altLang="zh-CN" sz="2400" b="1" dirty="0">
                <a:solidFill>
                  <a:srgbClr val="3366FF"/>
                </a:solidFill>
                <a:latin typeface="宋体" panose="02010600030101010101" pitchFamily="2" charset="-122"/>
                <a:ea typeface="宋体" panose="02010600030101010101" pitchFamily="2" charset="-122"/>
              </a:rPr>
              <a:t>CORBA(</a:t>
            </a:r>
            <a:r>
              <a:rPr lang="zh-CN" altLang="en-US" sz="2400" b="1" dirty="0">
                <a:solidFill>
                  <a:srgbClr val="3366FF"/>
                </a:solidFill>
                <a:latin typeface="宋体" panose="02010600030101010101" pitchFamily="2" charset="-122"/>
                <a:ea typeface="宋体" panose="02010600030101010101" pitchFamily="2" charset="-122"/>
              </a:rPr>
              <a:t>通用对象请求代理体系结构</a:t>
            </a:r>
            <a:r>
              <a:rPr lang="en-US" altLang="zh-CN" sz="2400" b="1" dirty="0">
                <a:solidFill>
                  <a:srgbClr val="3366FF"/>
                </a:solidFill>
                <a:latin typeface="宋体" panose="02010600030101010101" pitchFamily="2" charset="-122"/>
                <a:ea typeface="宋体" panose="02010600030101010101" pitchFamily="2" charset="-122"/>
              </a:rPr>
              <a:t>)</a:t>
            </a:r>
            <a:r>
              <a:rPr lang="zh-CN" altLang="en-US" sz="2400" b="1" dirty="0">
                <a:solidFill>
                  <a:srgbClr val="3366FF"/>
                </a:solidFill>
                <a:latin typeface="宋体" panose="02010600030101010101" pitchFamily="2" charset="-122"/>
                <a:ea typeface="宋体" panose="02010600030101010101" pitchFamily="2" charset="-122"/>
              </a:rPr>
              <a:t>：</a:t>
            </a:r>
            <a:r>
              <a:rPr lang="zh-CN" altLang="en-US" sz="2200" dirty="0">
                <a:latin typeface="宋体" panose="02010600030101010101" pitchFamily="2" charset="-122"/>
                <a:ea typeface="宋体" panose="02010600030101010101" pitchFamily="2" charset="-122"/>
              </a:rPr>
              <a:t>是开放的、独立于供应商的实际规范，支持网络环境下的应用程序，</a:t>
            </a:r>
            <a:r>
              <a:rPr lang="zh-CN" altLang="en-US" sz="2200" dirty="0">
                <a:solidFill>
                  <a:srgbClr val="00B050"/>
                </a:solidFill>
                <a:latin typeface="宋体" panose="02010600030101010101" pitchFamily="2" charset="-122"/>
                <a:ea typeface="宋体" panose="02010600030101010101" pitchFamily="2" charset="-122"/>
              </a:rPr>
              <a:t>适用于各种结构和平台</a:t>
            </a:r>
            <a:r>
              <a:rPr lang="zh-CN" altLang="en-US" sz="2200" dirty="0">
                <a:latin typeface="宋体" panose="02010600030101010101" pitchFamily="2" charset="-122"/>
                <a:ea typeface="宋体" panose="02010600030101010101" pitchFamily="2" charset="-122"/>
              </a:rPr>
              <a:t>，方便客户通过网络访问和执行各种对象；</a:t>
            </a:r>
            <a:endParaRPr lang="en-US" altLang="zh-CN" sz="2200" dirty="0">
              <a:latin typeface="宋体" panose="02010600030101010101" pitchFamily="2" charset="-122"/>
              <a:ea typeface="宋体" panose="02010600030101010101" pitchFamily="2" charset="-122"/>
            </a:endParaRPr>
          </a:p>
          <a:p>
            <a:pPr marL="0" indent="368300" eaLnBrk="1" hangingPunct="1">
              <a:lnSpc>
                <a:spcPct val="120000"/>
              </a:lnSpc>
              <a:spcAft>
                <a:spcPts val="600"/>
              </a:spcAft>
              <a:buClr>
                <a:srgbClr val="3333CC"/>
              </a:buClr>
              <a:buSzPct val="75000"/>
              <a:buFont typeface="Arial" panose="020B0604020202020204" pitchFamily="34" charset="0"/>
              <a:buChar char="•"/>
            </a:pPr>
            <a:r>
              <a:rPr lang="en-US" altLang="zh-CN" sz="2400" b="1" dirty="0">
                <a:solidFill>
                  <a:srgbClr val="3366FF"/>
                </a:solidFill>
                <a:latin typeface="宋体" panose="02010600030101010101" pitchFamily="2" charset="-122"/>
                <a:ea typeface="宋体" panose="02010600030101010101" pitchFamily="2" charset="-122"/>
              </a:rPr>
              <a:t>Microsoft</a:t>
            </a:r>
            <a:r>
              <a:rPr lang="zh-CN" altLang="en-US" sz="2400" b="1" dirty="0">
                <a:solidFill>
                  <a:srgbClr val="3366FF"/>
                </a:solidFill>
                <a:latin typeface="宋体" panose="02010600030101010101" pitchFamily="2" charset="-122"/>
                <a:ea typeface="宋体" panose="02010600030101010101" pitchFamily="2" charset="-122"/>
              </a:rPr>
              <a:t>公司的</a:t>
            </a:r>
            <a:r>
              <a:rPr lang="en-US" altLang="zh-CN" sz="2400" b="1" dirty="0">
                <a:solidFill>
                  <a:srgbClr val="3366FF"/>
                </a:solidFill>
                <a:latin typeface="宋体" panose="02010600030101010101" pitchFamily="2" charset="-122"/>
                <a:ea typeface="宋体" panose="02010600030101010101" pitchFamily="2" charset="-122"/>
              </a:rPr>
              <a:t>.NET</a:t>
            </a:r>
            <a:r>
              <a:rPr lang="zh-CN" altLang="en-US" sz="2400" b="1" dirty="0">
                <a:solidFill>
                  <a:srgbClr val="3366FF"/>
                </a:solidFill>
                <a:latin typeface="宋体" panose="02010600030101010101" pitchFamily="2" charset="-122"/>
                <a:ea typeface="宋体" panose="02010600030101010101" pitchFamily="2" charset="-122"/>
              </a:rPr>
              <a:t>：</a:t>
            </a:r>
            <a:r>
              <a:rPr lang="zh-CN" altLang="en-US" sz="2200" dirty="0">
                <a:solidFill>
                  <a:srgbClr val="00B050"/>
                </a:solidFill>
                <a:latin typeface="宋体" panose="02010600030101010101" pitchFamily="2" charset="-122"/>
                <a:ea typeface="宋体" panose="02010600030101010101" pitchFamily="2" charset="-122"/>
              </a:rPr>
              <a:t>继承了</a:t>
            </a:r>
            <a:r>
              <a:rPr lang="en-US" altLang="zh-CN" sz="2200" dirty="0">
                <a:solidFill>
                  <a:srgbClr val="00B050"/>
                </a:solidFill>
                <a:latin typeface="宋体" panose="02010600030101010101" pitchFamily="2" charset="-122"/>
                <a:ea typeface="宋体" panose="02010600030101010101" pitchFamily="2" charset="-122"/>
              </a:rPr>
              <a:t>COM/DCOM(</a:t>
            </a:r>
            <a:r>
              <a:rPr lang="zh-CN" altLang="en-US" sz="2200" dirty="0">
                <a:latin typeface="宋体" panose="02010600030101010101" pitchFamily="2" charset="-122"/>
                <a:ea typeface="宋体" panose="02010600030101010101" pitchFamily="2" charset="-122"/>
              </a:rPr>
              <a:t>分布式组件对象模型</a:t>
            </a:r>
            <a:r>
              <a:rPr lang="en-US" altLang="zh-CN" sz="2200" dirty="0">
                <a:latin typeface="宋体" panose="02010600030101010101" pitchFamily="2" charset="-122"/>
                <a:ea typeface="宋体" panose="02010600030101010101" pitchFamily="2" charset="-122"/>
              </a:rPr>
              <a:t>)</a:t>
            </a:r>
            <a:r>
              <a:rPr lang="zh-CN" altLang="en-US" sz="2200" dirty="0">
                <a:latin typeface="宋体" panose="02010600030101010101" pitchFamily="2" charset="-122"/>
                <a:ea typeface="宋体" panose="02010600030101010101" pitchFamily="2" charset="-122"/>
              </a:rPr>
              <a:t>的全部功能，紧密地同操作系统相结合，通过系统服务为应用程序提供全面支持；</a:t>
            </a:r>
            <a:endParaRPr lang="en-US" altLang="zh-CN" sz="2200" dirty="0">
              <a:latin typeface="宋体" panose="02010600030101010101" pitchFamily="2" charset="-122"/>
              <a:ea typeface="宋体" panose="02010600030101010101" pitchFamily="2" charset="-122"/>
            </a:endParaRPr>
          </a:p>
          <a:p>
            <a:pPr marL="0" indent="368300" eaLnBrk="1" hangingPunct="1">
              <a:lnSpc>
                <a:spcPct val="120000"/>
              </a:lnSpc>
              <a:spcAft>
                <a:spcPts val="600"/>
              </a:spcAft>
              <a:buClr>
                <a:srgbClr val="3333CC"/>
              </a:buClr>
              <a:buSzPct val="75000"/>
              <a:buFont typeface="Arial" panose="020B0604020202020204" pitchFamily="34" charset="0"/>
              <a:buChar char="•"/>
            </a:pPr>
            <a:r>
              <a:rPr lang="en-US" altLang="zh-CN" sz="2400" b="1" dirty="0">
                <a:solidFill>
                  <a:srgbClr val="3366FF"/>
                </a:solidFill>
                <a:latin typeface="宋体" panose="02010600030101010101" pitchFamily="2" charset="-122"/>
                <a:ea typeface="宋体" panose="02010600030101010101" pitchFamily="2" charset="-122"/>
              </a:rPr>
              <a:t>Sun</a:t>
            </a:r>
            <a:r>
              <a:rPr lang="zh-CN" altLang="en-US" sz="2400" b="1" dirty="0">
                <a:solidFill>
                  <a:srgbClr val="3366FF"/>
                </a:solidFill>
                <a:latin typeface="宋体" panose="02010600030101010101" pitchFamily="2" charset="-122"/>
                <a:ea typeface="宋体" panose="02010600030101010101" pitchFamily="2" charset="-122"/>
              </a:rPr>
              <a:t>公司的</a:t>
            </a:r>
            <a:r>
              <a:rPr lang="en-US" altLang="zh-CN" sz="2400" b="1" dirty="0">
                <a:solidFill>
                  <a:srgbClr val="3366FF"/>
                </a:solidFill>
                <a:latin typeface="宋体" panose="02010600030101010101" pitchFamily="2" charset="-122"/>
                <a:ea typeface="宋体" panose="02010600030101010101" pitchFamily="2" charset="-122"/>
              </a:rPr>
              <a:t>J2EE</a:t>
            </a:r>
            <a:r>
              <a:rPr lang="zh-CN" altLang="en-US" sz="2400" b="1" dirty="0">
                <a:solidFill>
                  <a:srgbClr val="3366FF"/>
                </a:solidFill>
                <a:latin typeface="宋体" panose="02010600030101010101" pitchFamily="2" charset="-122"/>
                <a:ea typeface="宋体" panose="02010600030101010101" pitchFamily="2" charset="-122"/>
              </a:rPr>
              <a:t>：</a:t>
            </a:r>
            <a:r>
              <a:rPr lang="zh-CN" altLang="en-US" sz="2200" dirty="0">
                <a:latin typeface="宋体" panose="02010600030101010101" pitchFamily="2" charset="-122"/>
                <a:ea typeface="宋体" panose="02010600030101010101" pitchFamily="2" charset="-122"/>
              </a:rPr>
              <a:t>利用</a:t>
            </a:r>
            <a:r>
              <a:rPr lang="en-US" altLang="zh-CN" sz="2200" dirty="0">
                <a:latin typeface="宋体" panose="02010600030101010101" pitchFamily="2" charset="-122"/>
                <a:ea typeface="宋体" panose="02010600030101010101" pitchFamily="2" charset="-122"/>
              </a:rPr>
              <a:t>Java2</a:t>
            </a:r>
            <a:r>
              <a:rPr lang="zh-CN" altLang="en-US" sz="2200" dirty="0">
                <a:latin typeface="宋体" panose="02010600030101010101" pitchFamily="2" charset="-122"/>
                <a:ea typeface="宋体" panose="02010600030101010101" pitchFamily="2" charset="-122"/>
              </a:rPr>
              <a:t>平台将企业级解决方案的规划和开发。</a:t>
            </a:r>
            <a:r>
              <a:rPr lang="zh-CN" altLang="en-US" sz="2200" dirty="0">
                <a:solidFill>
                  <a:srgbClr val="00B050"/>
                </a:solidFill>
                <a:latin typeface="宋体" panose="02010600030101010101" pitchFamily="2" charset="-122"/>
                <a:ea typeface="宋体" panose="02010600030101010101" pitchFamily="2" charset="-122"/>
              </a:rPr>
              <a:t>集成了</a:t>
            </a:r>
            <a:r>
              <a:rPr lang="en-US" altLang="zh-CN" sz="2200" dirty="0">
                <a:solidFill>
                  <a:srgbClr val="00B050"/>
                </a:solidFill>
                <a:latin typeface="宋体" panose="02010600030101010101" pitchFamily="2" charset="-122"/>
                <a:ea typeface="宋体" panose="02010600030101010101" pitchFamily="2" charset="-122"/>
              </a:rPr>
              <a:t>CORBA</a:t>
            </a:r>
            <a:r>
              <a:rPr lang="zh-CN" altLang="en-US" sz="2200" dirty="0">
                <a:solidFill>
                  <a:srgbClr val="00B050"/>
                </a:solidFill>
                <a:latin typeface="宋体" panose="02010600030101010101" pitchFamily="2" charset="-122"/>
                <a:ea typeface="宋体" panose="02010600030101010101" pitchFamily="2" charset="-122"/>
              </a:rPr>
              <a:t>技术，</a:t>
            </a:r>
            <a:r>
              <a:rPr lang="zh-CN" altLang="en-US" sz="2200" dirty="0">
                <a:latin typeface="宋体" panose="02010600030101010101" pitchFamily="2" charset="-122"/>
                <a:ea typeface="宋体" panose="02010600030101010101" pitchFamily="2" charset="-122"/>
              </a:rPr>
              <a:t>具有方便存取数据库功能，对</a:t>
            </a:r>
            <a:r>
              <a:rPr lang="en-US" altLang="zh-CN" sz="2200" dirty="0">
                <a:latin typeface="宋体" panose="02010600030101010101" pitchFamily="2" charset="-122"/>
                <a:ea typeface="宋体" panose="02010600030101010101" pitchFamily="2" charset="-122"/>
              </a:rPr>
              <a:t>EJB</a:t>
            </a:r>
            <a:r>
              <a:rPr lang="zh-CN" altLang="en-US" sz="2200" dirty="0">
                <a:latin typeface="宋体" panose="02010600030101010101" pitchFamily="2" charset="-122"/>
                <a:ea typeface="宋体" panose="02010600030101010101" pitchFamily="2" charset="-122"/>
              </a:rPr>
              <a:t>、</a:t>
            </a:r>
            <a:r>
              <a:rPr lang="en-US" altLang="zh-CN" sz="2200" dirty="0">
                <a:latin typeface="宋体" panose="02010600030101010101" pitchFamily="2" charset="-122"/>
                <a:ea typeface="宋体" panose="02010600030101010101" pitchFamily="2" charset="-122"/>
              </a:rPr>
              <a:t>Java </a:t>
            </a:r>
            <a:r>
              <a:rPr lang="en-US" altLang="zh-CN" sz="2200" dirty="0" err="1">
                <a:latin typeface="宋体" panose="02010600030101010101" pitchFamily="2" charset="-122"/>
                <a:ea typeface="宋体" panose="02010600030101010101" pitchFamily="2" charset="-122"/>
              </a:rPr>
              <a:t>Servelets</a:t>
            </a:r>
            <a:r>
              <a:rPr lang="en-US" altLang="zh-CN" sz="2200" dirty="0">
                <a:latin typeface="宋体" panose="02010600030101010101" pitchFamily="2" charset="-122"/>
                <a:ea typeface="宋体" panose="02010600030101010101" pitchFamily="2" charset="-122"/>
              </a:rPr>
              <a:t> API</a:t>
            </a:r>
            <a:r>
              <a:rPr lang="zh-CN" altLang="en-US" sz="2200" dirty="0">
                <a:latin typeface="宋体" panose="02010600030101010101" pitchFamily="2" charset="-122"/>
                <a:ea typeface="宋体" panose="02010600030101010101" pitchFamily="2" charset="-122"/>
              </a:rPr>
              <a:t>、</a:t>
            </a:r>
            <a:r>
              <a:rPr lang="en-US" altLang="zh-CN" sz="2200" dirty="0">
                <a:latin typeface="宋体" panose="02010600030101010101" pitchFamily="2" charset="-122"/>
                <a:ea typeface="宋体" panose="02010600030101010101" pitchFamily="2" charset="-122"/>
              </a:rPr>
              <a:t>JSP</a:t>
            </a:r>
            <a:r>
              <a:rPr lang="zh-CN" altLang="en-US" sz="2200" dirty="0">
                <a:latin typeface="宋体" panose="02010600030101010101" pitchFamily="2" charset="-122"/>
                <a:ea typeface="宋体" panose="02010600030101010101" pitchFamily="2" charset="-122"/>
              </a:rPr>
              <a:t>及</a:t>
            </a:r>
            <a:r>
              <a:rPr lang="en-US" altLang="zh-CN" sz="2200" dirty="0">
                <a:latin typeface="宋体" panose="02010600030101010101" pitchFamily="2" charset="-122"/>
                <a:ea typeface="宋体" panose="02010600030101010101" pitchFamily="2" charset="-122"/>
              </a:rPr>
              <a:t>XML</a:t>
            </a:r>
            <a:r>
              <a:rPr lang="zh-CN" altLang="en-US" sz="2200" dirty="0">
                <a:latin typeface="宋体" panose="02010600030101010101" pitchFamily="2" charset="-122"/>
                <a:ea typeface="宋体" panose="02010600030101010101" pitchFamily="2" charset="-122"/>
              </a:rPr>
              <a:t>提供全面支持。</a:t>
            </a:r>
            <a:endParaRPr lang="en-US" altLang="zh-CN" sz="2200" dirty="0">
              <a:latin typeface="宋体" panose="02010600030101010101" pitchFamily="2" charset="-122"/>
              <a:ea typeface="宋体" panose="02010600030101010101" pitchFamily="2" charset="-122"/>
            </a:endParaRPr>
          </a:p>
          <a:p>
            <a:pPr eaLnBrk="1" hangingPunct="1">
              <a:lnSpc>
                <a:spcPct val="120000"/>
              </a:lnSpc>
              <a:spcAft>
                <a:spcPts val="600"/>
              </a:spcAft>
              <a:buClr>
                <a:srgbClr val="3333CC"/>
              </a:buClr>
              <a:buSzPct val="75000"/>
              <a:buFont typeface="Wingdings" panose="05000000000000000000" pitchFamily="2" charset="2"/>
              <a:buChar char="Ø"/>
            </a:pPr>
            <a:endParaRPr lang="zh-CN" altLang="en-US" sz="2400" dirty="0">
              <a:latin typeface="宋体" panose="02010600030101010101" pitchFamily="2" charset="-122"/>
              <a:ea typeface="宋体" panose="02010600030101010101" pitchFamily="2" charset="-122"/>
            </a:endParaRPr>
          </a:p>
          <a:p>
            <a:pPr eaLnBrk="1" hangingPunct="1">
              <a:spcAft>
                <a:spcPts val="600"/>
              </a:spcAft>
              <a:buNone/>
            </a:pPr>
            <a:endParaRPr lang="en-US" altLang="zh-CN" dirty="0">
              <a:latin typeface="宋体" panose="02010600030101010101" pitchFamily="2" charset="-122"/>
              <a:ea typeface="宋体" panose="02010600030101010101" pitchFamily="2" charset="-122"/>
            </a:endParaRPr>
          </a:p>
        </p:txBody>
      </p:sp>
      <p:sp>
        <p:nvSpPr>
          <p:cNvPr id="5" name="Rectangle 2"/>
          <p:cNvSpPr txBox="1">
            <a:spLocks noChangeArrowheads="1"/>
          </p:cNvSpPr>
          <p:nvPr/>
        </p:nvSpPr>
        <p:spPr>
          <a:xfrm>
            <a:off x="457200" y="211138"/>
            <a:ext cx="8229600" cy="1143000"/>
          </a:xfrm>
          <a:prstGeom prst="rect">
            <a:avLst/>
          </a:prstGeom>
        </p:spPr>
        <p:txBody>
          <a:bodyPr/>
          <a:lstStyle/>
          <a:p>
            <a:pPr marL="0" marR="0" lvl="0" indent="0" algn="ctr" defTabSz="914400" rtl="0" eaLnBrk="1" fontAlgn="base" latinLnBrk="0" hangingPunct="1">
              <a:lnSpc>
                <a:spcPts val="4000"/>
              </a:lnSpc>
              <a:spcBef>
                <a:spcPct val="0"/>
              </a:spcBef>
              <a:spcAft>
                <a:spcPct val="0"/>
              </a:spcAft>
              <a:buClrTx/>
              <a:buSzTx/>
              <a:buFontTx/>
              <a:buNone/>
              <a:defRPr/>
            </a:pPr>
            <a:r>
              <a:rPr kumimoji="0" lang="en-US" altLang="en-US" sz="4400" b="1" i="0" u="none" strike="noStrike" kern="0" cap="none" spc="0" normalizeH="0" baseline="0" noProof="0" dirty="0">
                <a:ln>
                  <a:noFill/>
                </a:ln>
                <a:solidFill>
                  <a:schemeClr val="tx2"/>
                </a:solidFill>
                <a:effectLst/>
                <a:uLnTx/>
                <a:uFillTx/>
                <a:latin typeface="+mj-lt"/>
                <a:ea typeface="+mj-ea"/>
                <a:cs typeface="+mj-cs"/>
              </a:rPr>
              <a:t>4.1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软件体系结构与设计模式</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4.1. 4  </a:t>
            </a:r>
            <a:r>
              <a:rPr kumimoji="0" lang="zh-CN" altLang="en-US"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分布式系统结构</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dirty="0"/>
          </a:p>
        </p:txBody>
      </p:sp>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ChangeArrowheads="1"/>
          </p:cNvSpPr>
          <p:nvPr/>
        </p:nvSpPr>
        <p:spPr bwMode="auto">
          <a:xfrm>
            <a:off x="539750" y="1916113"/>
            <a:ext cx="8077200" cy="1441449"/>
          </a:xfrm>
          <a:prstGeom prst="rect">
            <a:avLst/>
          </a:prstGeom>
          <a:noFill/>
          <a:ln w="9525">
            <a:noFill/>
            <a:miter lim="800000"/>
          </a:ln>
        </p:spPr>
        <p:txBody>
          <a:bodyPr/>
          <a:lstStyle/>
          <a:p>
            <a:pPr marL="609600" indent="-609600">
              <a:spcBef>
                <a:spcPct val="20000"/>
              </a:spcBef>
            </a:pPr>
            <a:r>
              <a:rPr lang="en-US" altLang="zh-CN" sz="2400" b="1" dirty="0">
                <a:ea typeface="楷体_GB2312" pitchFamily="49" charset="-122"/>
              </a:rPr>
              <a:t>    </a:t>
            </a:r>
            <a:r>
              <a:rPr lang="zh-CN" altLang="en-US" sz="2400" dirty="0">
                <a:ea typeface="楷体_GB2312" pitchFamily="49" charset="-122"/>
              </a:rPr>
              <a:t>代理可以用于</a:t>
            </a:r>
            <a:r>
              <a:rPr lang="zh-CN" altLang="en-US" sz="2400" b="1" dirty="0">
                <a:solidFill>
                  <a:srgbClr val="3366FF"/>
                </a:solidFill>
                <a:ea typeface="楷体_GB2312" pitchFamily="49" charset="-122"/>
              </a:rPr>
              <a:t>构建带有隔离组件</a:t>
            </a:r>
            <a:r>
              <a:rPr lang="zh-CN" altLang="en-US" sz="2400" dirty="0">
                <a:ea typeface="楷体_GB2312" pitchFamily="49" charset="-122"/>
              </a:rPr>
              <a:t>的分布式软件系统，该</a:t>
            </a:r>
            <a:endParaRPr lang="zh-CN" altLang="en-US" sz="2400" dirty="0">
              <a:ea typeface="楷体_GB2312" pitchFamily="49" charset="-122"/>
            </a:endParaRPr>
          </a:p>
          <a:p>
            <a:pPr marL="609600" indent="-609600">
              <a:spcBef>
                <a:spcPct val="20000"/>
              </a:spcBef>
            </a:pPr>
            <a:r>
              <a:rPr lang="zh-CN" altLang="en-US" sz="2400" dirty="0">
                <a:ea typeface="楷体_GB2312" pitchFamily="49" charset="-122"/>
              </a:rPr>
              <a:t>软件通过远程服务调用进行交互。代理者负责协调通信，</a:t>
            </a:r>
            <a:endParaRPr lang="zh-CN" altLang="en-US" sz="2400" dirty="0">
              <a:ea typeface="楷体_GB2312" pitchFamily="49" charset="-122"/>
            </a:endParaRPr>
          </a:p>
          <a:p>
            <a:pPr marL="609600" indent="-609600">
              <a:spcBef>
                <a:spcPct val="20000"/>
              </a:spcBef>
            </a:pPr>
            <a:r>
              <a:rPr lang="zh-CN" altLang="en-US" sz="2400" dirty="0">
                <a:ea typeface="楷体_GB2312" pitchFamily="49" charset="-122"/>
              </a:rPr>
              <a:t>诸如转发请求以及传递结果和异常等。</a:t>
            </a:r>
            <a:endParaRPr lang="zh-CN" altLang="en-US" sz="2400" dirty="0">
              <a:ea typeface="楷体_GB2312" pitchFamily="49" charset="-122"/>
            </a:endParaRPr>
          </a:p>
        </p:txBody>
      </p:sp>
      <p:sp>
        <p:nvSpPr>
          <p:cNvPr id="51204" name="Rectangle 6"/>
          <p:cNvSpPr>
            <a:spLocks noChangeArrowheads="1"/>
          </p:cNvSpPr>
          <p:nvPr/>
        </p:nvSpPr>
        <p:spPr bwMode="auto">
          <a:xfrm>
            <a:off x="285720" y="1428736"/>
            <a:ext cx="8229600" cy="576262"/>
          </a:xfrm>
          <a:prstGeom prst="rect">
            <a:avLst/>
          </a:prstGeom>
          <a:noFill/>
          <a:ln w="9525">
            <a:noFill/>
            <a:miter lim="800000"/>
          </a:ln>
        </p:spPr>
        <p:txBody>
          <a:bodyPr/>
          <a:lstStyle/>
          <a:p>
            <a:pPr marL="571500" indent="-571500">
              <a:spcBef>
                <a:spcPct val="20000"/>
              </a:spcBef>
              <a:buFont typeface="+mj-lt"/>
              <a:buAutoNum type="romanUcPeriod" startAt="4"/>
            </a:pPr>
            <a:r>
              <a:rPr lang="zh-CN" altLang="en-US" sz="3200" b="1" dirty="0">
                <a:solidFill>
                  <a:srgbClr val="CC0000"/>
                </a:solidFill>
                <a:ea typeface="楷体_GB2312" pitchFamily="49" charset="-122"/>
              </a:rPr>
              <a:t>代理</a:t>
            </a:r>
            <a:r>
              <a:rPr lang="zh-CN" altLang="en-US" sz="3200" b="1" dirty="0"/>
              <a:t> </a:t>
            </a:r>
            <a:endParaRPr lang="zh-CN" altLang="en-US" sz="3200" b="1" dirty="0"/>
          </a:p>
        </p:txBody>
      </p:sp>
      <p:pic>
        <p:nvPicPr>
          <p:cNvPr id="51205" name="Picture 7" descr="1215"/>
          <p:cNvPicPr>
            <a:picLocks noChangeAspect="1" noChangeArrowheads="1"/>
          </p:cNvPicPr>
          <p:nvPr/>
        </p:nvPicPr>
        <p:blipFill>
          <a:blip r:embed="rId1"/>
          <a:srcRect/>
          <a:stretch>
            <a:fillRect/>
          </a:stretch>
        </p:blipFill>
        <p:spPr bwMode="auto">
          <a:xfrm>
            <a:off x="2714612" y="3357562"/>
            <a:ext cx="6265954" cy="2571768"/>
          </a:xfrm>
          <a:prstGeom prst="rect">
            <a:avLst/>
          </a:prstGeom>
          <a:noFill/>
          <a:ln w="9525">
            <a:noFill/>
            <a:miter lim="800000"/>
            <a:headEnd/>
            <a:tailEnd/>
          </a:ln>
        </p:spPr>
      </p:pic>
      <p:sp>
        <p:nvSpPr>
          <p:cNvPr id="6" name="Rectangle 2"/>
          <p:cNvSpPr txBox="1">
            <a:spLocks noChangeArrowheads="1"/>
          </p:cNvSpPr>
          <p:nvPr/>
        </p:nvSpPr>
        <p:spPr>
          <a:xfrm>
            <a:off x="457200" y="211138"/>
            <a:ext cx="8229600" cy="1143000"/>
          </a:xfrm>
          <a:prstGeom prst="rect">
            <a:avLst/>
          </a:prstGeom>
        </p:spPr>
        <p:txBody>
          <a:bodyPr/>
          <a:lstStyle/>
          <a:p>
            <a:pPr marL="0" marR="0" lvl="0" indent="0" algn="ctr" defTabSz="914400" rtl="0" eaLnBrk="1" fontAlgn="base" latinLnBrk="0" hangingPunct="1">
              <a:lnSpc>
                <a:spcPts val="4000"/>
              </a:lnSpc>
              <a:spcBef>
                <a:spcPct val="0"/>
              </a:spcBef>
              <a:spcAft>
                <a:spcPct val="0"/>
              </a:spcAft>
              <a:buClrTx/>
              <a:buSzTx/>
              <a:buFontTx/>
              <a:buNone/>
              <a:defRPr/>
            </a:pPr>
            <a:r>
              <a:rPr kumimoji="0" lang="en-US" altLang="en-US" sz="4400" b="1" i="0" u="none" strike="noStrike" kern="0" cap="none" spc="0" normalizeH="0" baseline="0" noProof="0" dirty="0">
                <a:ln>
                  <a:noFill/>
                </a:ln>
                <a:solidFill>
                  <a:schemeClr val="tx2"/>
                </a:solidFill>
                <a:effectLst/>
                <a:uLnTx/>
                <a:uFillTx/>
                <a:latin typeface="+mj-lt"/>
                <a:ea typeface="+mj-ea"/>
                <a:cs typeface="+mj-cs"/>
              </a:rPr>
              <a:t>4.1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软件体系结构与设计模式</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4.1. 4  </a:t>
            </a:r>
            <a:r>
              <a:rPr kumimoji="0" lang="zh-CN" altLang="en-US"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分布式系统结构</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7" name="灯片编号占位符 6"/>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8" name="Rectangle 7"/>
          <p:cNvSpPr>
            <a:spLocks noChangeArrowheads="1"/>
          </p:cNvSpPr>
          <p:nvPr/>
        </p:nvSpPr>
        <p:spPr bwMode="auto">
          <a:xfrm>
            <a:off x="4071934" y="6000768"/>
            <a:ext cx="3857652" cy="428628"/>
          </a:xfrm>
          <a:prstGeom prst="rect">
            <a:avLst/>
          </a:prstGeom>
          <a:noFill/>
          <a:ln w="9525">
            <a:noFill/>
            <a:miter lim="800000"/>
          </a:ln>
        </p:spPr>
        <p:txBody>
          <a:bodyPr/>
          <a:lstStyle/>
          <a:p>
            <a:pPr marL="571500" indent="-571500">
              <a:spcBef>
                <a:spcPct val="20000"/>
              </a:spcBef>
            </a:pPr>
            <a:r>
              <a:rPr lang="zh-CN" altLang="en-US" dirty="0">
                <a:latin typeface="宋体" panose="02010600030101010101" pitchFamily="2" charset="-122"/>
                <a:ea typeface="宋体" panose="02010600030101010101" pitchFamily="2" charset="-122"/>
              </a:rPr>
              <a:t>基于</a:t>
            </a:r>
            <a:r>
              <a:rPr lang="en-US" altLang="zh-CN" dirty="0">
                <a:latin typeface="宋体" panose="02010600030101010101" pitchFamily="2" charset="-122"/>
                <a:ea typeface="宋体" panose="02010600030101010101" pitchFamily="2" charset="-122"/>
              </a:rPr>
              <a:t>CORBA</a:t>
            </a:r>
            <a:r>
              <a:rPr lang="zh-CN" altLang="en-US" dirty="0">
                <a:latin typeface="宋体" panose="02010600030101010101" pitchFamily="2" charset="-122"/>
                <a:ea typeface="宋体" panose="02010600030101010101" pitchFamily="2" charset="-122"/>
              </a:rPr>
              <a:t>的分布式应用体系结构 </a:t>
            </a:r>
            <a:endParaRPr lang="zh-CN" altLang="en-US" dirty="0">
              <a:latin typeface="宋体" panose="02010600030101010101" pitchFamily="2" charset="-122"/>
              <a:ea typeface="宋体" panose="02010600030101010101" pitchFamily="2" charset="-122"/>
            </a:endParaRPr>
          </a:p>
        </p:txBody>
      </p:sp>
      <p:sp>
        <p:nvSpPr>
          <p:cNvPr id="9" name="Rectangle 3"/>
          <p:cNvSpPr>
            <a:spLocks noChangeArrowheads="1"/>
          </p:cNvSpPr>
          <p:nvPr/>
        </p:nvSpPr>
        <p:spPr bwMode="auto">
          <a:xfrm>
            <a:off x="285720" y="3429000"/>
            <a:ext cx="2500330" cy="2928958"/>
          </a:xfrm>
          <a:prstGeom prst="rect">
            <a:avLst/>
          </a:prstGeom>
          <a:noFill/>
          <a:ln w="9525">
            <a:noFill/>
            <a:miter lim="800000"/>
          </a:ln>
        </p:spPr>
        <p:txBody>
          <a:bodyPr/>
          <a:lstStyle/>
          <a:p>
            <a:pPr indent="273050">
              <a:lnSpc>
                <a:spcPts val="3100"/>
              </a:lnSpc>
              <a:spcBef>
                <a:spcPct val="20000"/>
              </a:spcBef>
            </a:pPr>
            <a:r>
              <a:rPr lang="en-US" altLang="zh-CN" sz="2400" dirty="0">
                <a:ea typeface="楷体_GB2312" pitchFamily="49" charset="-122"/>
              </a:rPr>
              <a:t>1991</a:t>
            </a:r>
            <a:r>
              <a:rPr lang="zh-CN" altLang="en-US" sz="2400" dirty="0">
                <a:ea typeface="楷体_GB2312" pitchFamily="49" charset="-122"/>
              </a:rPr>
              <a:t>年，</a:t>
            </a:r>
            <a:r>
              <a:rPr lang="en-US" altLang="zh-CN" sz="2400" dirty="0">
                <a:ea typeface="楷体_GB2312" pitchFamily="49" charset="-122"/>
              </a:rPr>
              <a:t>OMG</a:t>
            </a:r>
            <a:r>
              <a:rPr lang="zh-CN" altLang="en-US" sz="2400" dirty="0">
                <a:ea typeface="楷体_GB2312" pitchFamily="49" charset="-122"/>
              </a:rPr>
              <a:t>基于面向对象技术，给出了以</a:t>
            </a:r>
            <a:r>
              <a:rPr lang="zh-CN" altLang="en-US" sz="2400" b="1" dirty="0">
                <a:solidFill>
                  <a:srgbClr val="3366FF"/>
                </a:solidFill>
                <a:ea typeface="楷体_GB2312" pitchFamily="49" charset="-122"/>
              </a:rPr>
              <a:t>对象请求代理（</a:t>
            </a:r>
            <a:r>
              <a:rPr lang="en-US" altLang="zh-CN" sz="2400" b="1" dirty="0">
                <a:solidFill>
                  <a:srgbClr val="3366FF"/>
                </a:solidFill>
                <a:ea typeface="楷体_GB2312" pitchFamily="49" charset="-122"/>
              </a:rPr>
              <a:t>ORB</a:t>
            </a:r>
            <a:r>
              <a:rPr lang="zh-CN" altLang="en-US" sz="2400" b="1" dirty="0">
                <a:solidFill>
                  <a:srgbClr val="3366FF"/>
                </a:solidFill>
                <a:ea typeface="楷体_GB2312" pitchFamily="49" charset="-122"/>
              </a:rPr>
              <a:t>）为中心</a:t>
            </a:r>
            <a:r>
              <a:rPr lang="zh-CN" altLang="en-US" sz="2400" dirty="0">
                <a:ea typeface="楷体_GB2312" pitchFamily="49" charset="-122"/>
              </a:rPr>
              <a:t>的分布式应用体系结构。</a:t>
            </a:r>
            <a:endParaRPr lang="zh-CN" altLang="en-US" sz="3200" dirty="0"/>
          </a:p>
        </p:txBody>
      </p:sp>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type="body" idx="1"/>
          </p:nvPr>
        </p:nvSpPr>
        <p:spPr>
          <a:xfrm>
            <a:off x="428596" y="1428736"/>
            <a:ext cx="8064500" cy="5040312"/>
          </a:xfrm>
        </p:spPr>
        <p:txBody>
          <a:bodyPr/>
          <a:lstStyle/>
          <a:p>
            <a:pPr eaLnBrk="1" hangingPunct="1">
              <a:lnSpc>
                <a:spcPct val="120000"/>
              </a:lnSpc>
              <a:buFontTx/>
              <a:buNone/>
            </a:pPr>
            <a:r>
              <a:rPr lang="en-US" altLang="zh-CN" sz="2400" dirty="0">
                <a:ea typeface="楷体_GB2312" pitchFamily="49" charset="-122"/>
              </a:rPr>
              <a:t>    </a:t>
            </a:r>
            <a:r>
              <a:rPr lang="zh-CN" altLang="en-US" sz="2400" dirty="0">
                <a:ea typeface="楷体_GB2312" pitchFamily="49" charset="-122"/>
              </a:rPr>
              <a:t>在</a:t>
            </a:r>
            <a:r>
              <a:rPr lang="en-US" altLang="zh-CN" sz="2400" dirty="0">
                <a:ea typeface="楷体_GB2312" pitchFamily="49" charset="-122"/>
              </a:rPr>
              <a:t>OMG</a:t>
            </a:r>
            <a:r>
              <a:rPr lang="zh-CN" altLang="en-US" sz="2400" dirty="0">
                <a:ea typeface="楷体_GB2312" pitchFamily="49" charset="-122"/>
              </a:rPr>
              <a:t>的对象管理结构中，</a:t>
            </a:r>
            <a:r>
              <a:rPr lang="en-US" altLang="zh-CN" sz="2400" dirty="0">
                <a:ea typeface="楷体_GB2312" pitchFamily="49" charset="-122"/>
              </a:rPr>
              <a:t>ORB</a:t>
            </a:r>
            <a:r>
              <a:rPr lang="zh-CN" altLang="en-US" sz="2400" dirty="0">
                <a:ea typeface="楷体_GB2312" pitchFamily="49" charset="-122"/>
              </a:rPr>
              <a:t>是一个关键的通信机</a:t>
            </a:r>
            <a:endParaRPr lang="zh-CN" altLang="en-US" sz="2400" dirty="0">
              <a:ea typeface="楷体_GB2312" pitchFamily="49" charset="-122"/>
            </a:endParaRPr>
          </a:p>
          <a:p>
            <a:pPr eaLnBrk="1" hangingPunct="1">
              <a:lnSpc>
                <a:spcPct val="120000"/>
              </a:lnSpc>
              <a:buFontTx/>
              <a:buNone/>
            </a:pPr>
            <a:r>
              <a:rPr lang="zh-CN" altLang="en-US" sz="2400" dirty="0">
                <a:ea typeface="楷体_GB2312" pitchFamily="49" charset="-122"/>
              </a:rPr>
              <a:t>制，它以实现互操作性为主要目标，处理对象之间的消息</a:t>
            </a:r>
            <a:endParaRPr lang="zh-CN" altLang="en-US" sz="2400" dirty="0">
              <a:ea typeface="楷体_GB2312" pitchFamily="49" charset="-122"/>
            </a:endParaRPr>
          </a:p>
          <a:p>
            <a:pPr eaLnBrk="1" hangingPunct="1">
              <a:lnSpc>
                <a:spcPct val="120000"/>
              </a:lnSpc>
              <a:buFontTx/>
              <a:buNone/>
            </a:pPr>
            <a:r>
              <a:rPr lang="zh-CN" altLang="en-US" sz="2400" dirty="0">
                <a:ea typeface="楷体_GB2312" pitchFamily="49" charset="-122"/>
              </a:rPr>
              <a:t>分布。在</a:t>
            </a:r>
            <a:r>
              <a:rPr lang="en-US" altLang="zh-CN" sz="2400" dirty="0">
                <a:ea typeface="楷体_GB2312" pitchFamily="49" charset="-122"/>
              </a:rPr>
              <a:t>ORB</a:t>
            </a:r>
            <a:r>
              <a:rPr lang="zh-CN" altLang="en-US" sz="2400" dirty="0">
                <a:ea typeface="楷体_GB2312" pitchFamily="49" charset="-122"/>
              </a:rPr>
              <a:t>之上有</a:t>
            </a:r>
            <a:r>
              <a:rPr lang="en-US" altLang="zh-CN" sz="2400" dirty="0">
                <a:ea typeface="楷体_GB2312" pitchFamily="49" charset="-122"/>
              </a:rPr>
              <a:t>4</a:t>
            </a:r>
            <a:r>
              <a:rPr lang="zh-CN" altLang="en-US" sz="2400" dirty="0">
                <a:ea typeface="楷体_GB2312" pitchFamily="49" charset="-122"/>
              </a:rPr>
              <a:t>个对象接口：</a:t>
            </a:r>
            <a:endParaRPr lang="zh-CN" altLang="en-US" sz="2400" dirty="0">
              <a:ea typeface="楷体_GB2312" pitchFamily="49" charset="-122"/>
            </a:endParaRPr>
          </a:p>
          <a:p>
            <a:pPr eaLnBrk="1" hangingPunct="1">
              <a:lnSpc>
                <a:spcPct val="120000"/>
              </a:lnSpc>
              <a:buFontTx/>
              <a:buNone/>
            </a:pPr>
            <a:r>
              <a:rPr lang="zh-CN" altLang="en-US" sz="2400" dirty="0">
                <a:ea typeface="楷体_GB2312" pitchFamily="49" charset="-122"/>
              </a:rPr>
              <a:t>（</a:t>
            </a:r>
            <a:r>
              <a:rPr lang="en-US" altLang="zh-CN" sz="2400" dirty="0">
                <a:ea typeface="楷体_GB2312" pitchFamily="49" charset="-122"/>
              </a:rPr>
              <a:t>1</a:t>
            </a:r>
            <a:r>
              <a:rPr lang="zh-CN" altLang="en-US" sz="2400" dirty="0">
                <a:ea typeface="楷体_GB2312" pitchFamily="49" charset="-122"/>
              </a:rPr>
              <a:t>）</a:t>
            </a:r>
            <a:r>
              <a:rPr lang="zh-CN" altLang="en-US" sz="2400" dirty="0">
                <a:solidFill>
                  <a:srgbClr val="3333CC"/>
                </a:solidFill>
                <a:ea typeface="楷体_GB2312" pitchFamily="49" charset="-122"/>
              </a:rPr>
              <a:t>对象服务</a:t>
            </a:r>
            <a:r>
              <a:rPr lang="zh-CN" altLang="en-US" sz="2400" dirty="0">
                <a:ea typeface="楷体_GB2312" pitchFamily="49" charset="-122"/>
              </a:rPr>
              <a:t>：定义加入</a:t>
            </a:r>
            <a:r>
              <a:rPr lang="en-US" altLang="zh-CN" sz="2400" dirty="0">
                <a:ea typeface="楷体_GB2312" pitchFamily="49" charset="-122"/>
              </a:rPr>
              <a:t>ORB</a:t>
            </a:r>
            <a:r>
              <a:rPr lang="zh-CN" altLang="en-US" sz="2400" dirty="0">
                <a:ea typeface="楷体_GB2312" pitchFamily="49" charset="-122"/>
              </a:rPr>
              <a:t>的系统级服务，如安全</a:t>
            </a:r>
            <a:endParaRPr lang="zh-CN" altLang="en-US" sz="2400" dirty="0">
              <a:ea typeface="楷体_GB2312" pitchFamily="49" charset="-122"/>
            </a:endParaRPr>
          </a:p>
          <a:p>
            <a:pPr eaLnBrk="1" hangingPunct="1">
              <a:lnSpc>
                <a:spcPct val="120000"/>
              </a:lnSpc>
              <a:buFontTx/>
              <a:buNone/>
            </a:pPr>
            <a:r>
              <a:rPr lang="zh-CN" altLang="en-US" sz="2400" dirty="0">
                <a:ea typeface="楷体_GB2312" pitchFamily="49" charset="-122"/>
              </a:rPr>
              <a:t>         性、命名和事务处理，它们是与应用领域无关的。</a:t>
            </a:r>
            <a:endParaRPr lang="zh-CN" altLang="en-US" sz="2400" dirty="0">
              <a:ea typeface="楷体_GB2312" pitchFamily="49" charset="-122"/>
            </a:endParaRPr>
          </a:p>
          <a:p>
            <a:pPr eaLnBrk="1" hangingPunct="1">
              <a:lnSpc>
                <a:spcPct val="120000"/>
              </a:lnSpc>
              <a:buFontTx/>
              <a:buNone/>
            </a:pPr>
            <a:r>
              <a:rPr lang="zh-CN" altLang="en-US" sz="2400" dirty="0">
                <a:ea typeface="楷体_GB2312" pitchFamily="49" charset="-122"/>
              </a:rPr>
              <a:t>（</a:t>
            </a:r>
            <a:r>
              <a:rPr lang="en-US" altLang="zh-CN" sz="2400" dirty="0">
                <a:ea typeface="楷体_GB2312" pitchFamily="49" charset="-122"/>
              </a:rPr>
              <a:t>2</a:t>
            </a:r>
            <a:r>
              <a:rPr lang="zh-CN" altLang="en-US" sz="2400" dirty="0">
                <a:ea typeface="楷体_GB2312" pitchFamily="49" charset="-122"/>
              </a:rPr>
              <a:t>）</a:t>
            </a:r>
            <a:r>
              <a:rPr lang="zh-CN" altLang="en-US" sz="2400" dirty="0">
                <a:solidFill>
                  <a:srgbClr val="3333CC"/>
                </a:solidFill>
                <a:ea typeface="楷体_GB2312" pitchFamily="49" charset="-122"/>
              </a:rPr>
              <a:t>公共设施</a:t>
            </a:r>
            <a:r>
              <a:rPr lang="zh-CN" altLang="en-US" sz="2400" dirty="0">
                <a:ea typeface="楷体_GB2312" pitchFamily="49" charset="-122"/>
              </a:rPr>
              <a:t>：水平级的服务，定义应用程序级服务。</a:t>
            </a:r>
            <a:endParaRPr lang="zh-CN" altLang="en-US" sz="2400" dirty="0">
              <a:ea typeface="楷体_GB2312" pitchFamily="49" charset="-122"/>
            </a:endParaRPr>
          </a:p>
          <a:p>
            <a:pPr eaLnBrk="1" hangingPunct="1">
              <a:lnSpc>
                <a:spcPct val="120000"/>
              </a:lnSpc>
              <a:buFontTx/>
              <a:buNone/>
            </a:pPr>
            <a:r>
              <a:rPr lang="zh-CN" altLang="en-US" sz="2400" dirty="0">
                <a:ea typeface="楷体_GB2312" pitchFamily="49" charset="-122"/>
              </a:rPr>
              <a:t>（</a:t>
            </a:r>
            <a:r>
              <a:rPr lang="en-US" altLang="zh-CN" sz="2400" dirty="0">
                <a:ea typeface="楷体_GB2312" pitchFamily="49" charset="-122"/>
              </a:rPr>
              <a:t>3</a:t>
            </a:r>
            <a:r>
              <a:rPr lang="zh-CN" altLang="en-US" sz="2400" dirty="0">
                <a:ea typeface="楷体_GB2312" pitchFamily="49" charset="-122"/>
              </a:rPr>
              <a:t>）</a:t>
            </a:r>
            <a:r>
              <a:rPr lang="zh-CN" altLang="en-US" sz="2400" dirty="0">
                <a:solidFill>
                  <a:srgbClr val="3333CC"/>
                </a:solidFill>
                <a:ea typeface="楷体_GB2312" pitchFamily="49" charset="-122"/>
              </a:rPr>
              <a:t>领域接口</a:t>
            </a:r>
            <a:r>
              <a:rPr lang="zh-CN" altLang="en-US" sz="2400" dirty="0">
                <a:ea typeface="楷体_GB2312" pitchFamily="49" charset="-122"/>
              </a:rPr>
              <a:t>：面向特定的领域。</a:t>
            </a:r>
            <a:endParaRPr lang="zh-CN" altLang="en-US" sz="2400" dirty="0">
              <a:ea typeface="楷体_GB2312" pitchFamily="49" charset="-122"/>
            </a:endParaRPr>
          </a:p>
          <a:p>
            <a:pPr eaLnBrk="1" hangingPunct="1">
              <a:lnSpc>
                <a:spcPct val="120000"/>
              </a:lnSpc>
              <a:buFontTx/>
              <a:buNone/>
            </a:pPr>
            <a:r>
              <a:rPr lang="zh-CN" altLang="en-US" sz="2400" dirty="0">
                <a:ea typeface="楷体_GB2312" pitchFamily="49" charset="-122"/>
              </a:rPr>
              <a:t>（</a:t>
            </a:r>
            <a:r>
              <a:rPr lang="en-US" altLang="zh-CN" sz="2400" dirty="0">
                <a:ea typeface="楷体_GB2312" pitchFamily="49" charset="-122"/>
              </a:rPr>
              <a:t>4</a:t>
            </a:r>
            <a:r>
              <a:rPr lang="zh-CN" altLang="en-US" sz="2400" dirty="0">
                <a:ea typeface="楷体_GB2312" pitchFamily="49" charset="-122"/>
              </a:rPr>
              <a:t>）</a:t>
            </a:r>
            <a:r>
              <a:rPr lang="zh-CN" altLang="en-US" sz="2400" dirty="0">
                <a:solidFill>
                  <a:srgbClr val="3333CC"/>
                </a:solidFill>
                <a:ea typeface="楷体_GB2312" pitchFamily="49" charset="-122"/>
              </a:rPr>
              <a:t>应用接口</a:t>
            </a:r>
            <a:r>
              <a:rPr lang="zh-CN" altLang="en-US" sz="2400" dirty="0">
                <a:ea typeface="楷体_GB2312" pitchFamily="49" charset="-122"/>
              </a:rPr>
              <a:t>：面向指定的现实世界应用。是指供应商或 </a:t>
            </a:r>
            <a:endParaRPr lang="zh-CN" altLang="en-US" sz="2400" dirty="0">
              <a:ea typeface="楷体_GB2312" pitchFamily="49" charset="-122"/>
            </a:endParaRPr>
          </a:p>
          <a:p>
            <a:pPr eaLnBrk="1" hangingPunct="1">
              <a:lnSpc>
                <a:spcPct val="120000"/>
              </a:lnSpc>
              <a:buFontTx/>
              <a:buNone/>
            </a:pPr>
            <a:r>
              <a:rPr lang="zh-CN" altLang="en-US" sz="2400" dirty="0">
                <a:ea typeface="楷体_GB2312" pitchFamily="49" charset="-122"/>
              </a:rPr>
              <a:t>         用户借助于</a:t>
            </a:r>
            <a:r>
              <a:rPr lang="en-US" altLang="zh-CN" sz="2400" dirty="0">
                <a:ea typeface="楷体_GB2312" pitchFamily="49" charset="-122"/>
              </a:rPr>
              <a:t>ORB</a:t>
            </a:r>
            <a:r>
              <a:rPr lang="zh-CN" altLang="en-US" sz="2400" dirty="0">
                <a:ea typeface="楷体_GB2312" pitchFamily="49" charset="-122"/>
              </a:rPr>
              <a:t>、公共对象服务及公共设施而开发的 </a:t>
            </a:r>
            <a:endParaRPr lang="zh-CN" altLang="en-US" sz="2400" dirty="0">
              <a:ea typeface="楷体_GB2312" pitchFamily="49" charset="-122"/>
            </a:endParaRPr>
          </a:p>
          <a:p>
            <a:pPr eaLnBrk="1" hangingPunct="1">
              <a:lnSpc>
                <a:spcPct val="120000"/>
              </a:lnSpc>
              <a:buFontTx/>
              <a:buNone/>
            </a:pPr>
            <a:r>
              <a:rPr lang="zh-CN" altLang="en-US" sz="2400" dirty="0">
                <a:ea typeface="楷体_GB2312" pitchFamily="49" charset="-122"/>
              </a:rPr>
              <a:t>         特定产品。</a:t>
            </a:r>
            <a:endParaRPr lang="zh-CN" altLang="en-US" sz="2400" dirty="0">
              <a:solidFill>
                <a:srgbClr val="008080"/>
              </a:solidFill>
              <a:ea typeface="楷体_GB2312" pitchFamily="49" charset="-122"/>
            </a:endParaRPr>
          </a:p>
        </p:txBody>
      </p:sp>
      <p:sp>
        <p:nvSpPr>
          <p:cNvPr id="4" name="Rectangle 2"/>
          <p:cNvSpPr txBox="1">
            <a:spLocks noChangeArrowheads="1"/>
          </p:cNvSpPr>
          <p:nvPr/>
        </p:nvSpPr>
        <p:spPr>
          <a:xfrm>
            <a:off x="457200" y="211138"/>
            <a:ext cx="8229600" cy="1143000"/>
          </a:xfrm>
          <a:prstGeom prst="rect">
            <a:avLst/>
          </a:prstGeom>
        </p:spPr>
        <p:txBody>
          <a:bodyPr/>
          <a:lstStyle/>
          <a:p>
            <a:pPr marL="0" marR="0" lvl="0" indent="0" algn="ctr" defTabSz="914400" rtl="0" eaLnBrk="1" fontAlgn="base" latinLnBrk="0" hangingPunct="1">
              <a:lnSpc>
                <a:spcPts val="4000"/>
              </a:lnSpc>
              <a:spcBef>
                <a:spcPct val="0"/>
              </a:spcBef>
              <a:spcAft>
                <a:spcPct val="0"/>
              </a:spcAft>
              <a:buClrTx/>
              <a:buSzTx/>
              <a:buFontTx/>
              <a:buNone/>
              <a:defRPr/>
            </a:pPr>
            <a:r>
              <a:rPr kumimoji="0" lang="en-US" altLang="en-US" sz="4400" b="1" i="0" u="none" strike="noStrike" kern="0" cap="none" spc="0" normalizeH="0" baseline="0" noProof="0" dirty="0">
                <a:ln>
                  <a:noFill/>
                </a:ln>
                <a:solidFill>
                  <a:schemeClr val="tx2"/>
                </a:solidFill>
                <a:effectLst/>
                <a:uLnTx/>
                <a:uFillTx/>
                <a:latin typeface="+mj-lt"/>
                <a:ea typeface="+mj-ea"/>
                <a:cs typeface="+mj-cs"/>
              </a:rPr>
              <a:t>4.1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软件体系结构与设计模式</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4.1. 4  </a:t>
            </a:r>
            <a:r>
              <a:rPr kumimoji="0" lang="zh-CN" altLang="en-US"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分布式系统结构</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rand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4.1 </a:t>
            </a:r>
            <a:r>
              <a:rPr lang="zh-CN" altLang="en-US" dirty="0"/>
              <a:t>软件体系结构与设计模式</a:t>
            </a:r>
            <a:endParaRPr lang="zh-CN" altLang="en-US" dirty="0"/>
          </a:p>
        </p:txBody>
      </p:sp>
      <p:sp>
        <p:nvSpPr>
          <p:cNvPr id="8195" name="Rectangle 3"/>
          <p:cNvSpPr>
            <a:spLocks noGrp="1" noChangeArrowheads="1"/>
          </p:cNvSpPr>
          <p:nvPr>
            <p:ph type="body" idx="1"/>
          </p:nvPr>
        </p:nvSpPr>
        <p:spPr>
          <a:xfrm>
            <a:off x="714348" y="1600200"/>
            <a:ext cx="7972452" cy="4525963"/>
          </a:xfrm>
        </p:spPr>
        <p:txBody>
          <a:bodyPr/>
          <a:lstStyle/>
          <a:p>
            <a:pPr marL="542925" eaLnBrk="1" hangingPunct="1">
              <a:buNone/>
            </a:pPr>
            <a:r>
              <a:rPr lang="en-US" altLang="zh-CN" sz="2800" b="1" dirty="0">
                <a:ea typeface="宋体" panose="02010600030101010101" pitchFamily="2" charset="-122"/>
              </a:rPr>
              <a:t>4.1.1   </a:t>
            </a:r>
            <a:r>
              <a:rPr lang="zh-CN" altLang="en-US" sz="2800" b="1" dirty="0">
                <a:ea typeface="宋体" panose="02010600030101010101" pitchFamily="2" charset="-122"/>
              </a:rPr>
              <a:t>软件体系结构的基本概念</a:t>
            </a:r>
            <a:endParaRPr lang="zh-CN" altLang="en-US" sz="2800" b="1" dirty="0">
              <a:ea typeface="宋体" panose="02010600030101010101" pitchFamily="2" charset="-122"/>
            </a:endParaRPr>
          </a:p>
          <a:p>
            <a:pPr marL="542925" eaLnBrk="1" hangingPunct="1">
              <a:buNone/>
            </a:pPr>
            <a:r>
              <a:rPr lang="en-US" altLang="zh-CN" sz="2800" b="1" dirty="0">
                <a:ea typeface="宋体" panose="02010600030101010101" pitchFamily="2" charset="-122"/>
              </a:rPr>
              <a:t>4.1.2   </a:t>
            </a:r>
            <a:r>
              <a:rPr lang="zh-CN" altLang="en-US" sz="2800" b="1" dirty="0">
                <a:ea typeface="宋体" panose="02010600030101010101" pitchFamily="2" charset="-122"/>
              </a:rPr>
              <a:t>典型的软件体系结构风格</a:t>
            </a:r>
            <a:endParaRPr lang="zh-CN" altLang="en-US" sz="2800" b="1" dirty="0">
              <a:ea typeface="宋体" panose="02010600030101010101" pitchFamily="2" charset="-122"/>
            </a:endParaRPr>
          </a:p>
          <a:p>
            <a:pPr marL="542925" eaLnBrk="1" hangingPunct="1">
              <a:buNone/>
            </a:pPr>
            <a:r>
              <a:rPr lang="en-US" altLang="zh-CN" sz="2800" b="1" dirty="0">
                <a:ea typeface="宋体" panose="02010600030101010101" pitchFamily="2" charset="-122"/>
              </a:rPr>
              <a:t>4.1.3   </a:t>
            </a:r>
            <a:r>
              <a:rPr lang="zh-CN" altLang="en-US" sz="2800" b="1" dirty="0">
                <a:ea typeface="宋体" panose="02010600030101010101" pitchFamily="2" charset="-122"/>
              </a:rPr>
              <a:t>特定领域的软件体系结构</a:t>
            </a:r>
            <a:endParaRPr lang="zh-CN" altLang="en-US" sz="2800" b="1" dirty="0">
              <a:ea typeface="宋体" panose="02010600030101010101" pitchFamily="2" charset="-122"/>
            </a:endParaRPr>
          </a:p>
          <a:p>
            <a:pPr marL="542925" eaLnBrk="1" hangingPunct="1">
              <a:buNone/>
            </a:pPr>
            <a:r>
              <a:rPr lang="en-US" altLang="zh-CN" sz="2800" b="1" dirty="0">
                <a:ea typeface="宋体" panose="02010600030101010101" pitchFamily="2" charset="-122"/>
              </a:rPr>
              <a:t>4.1.4   </a:t>
            </a:r>
            <a:r>
              <a:rPr lang="zh-CN" altLang="en-US" sz="2800" b="1" dirty="0">
                <a:ea typeface="宋体" panose="02010600030101010101" pitchFamily="2" charset="-122"/>
              </a:rPr>
              <a:t>分布式系统结构</a:t>
            </a:r>
            <a:endParaRPr lang="zh-CN" altLang="en-US" sz="2800" b="1" dirty="0">
              <a:ea typeface="宋体" panose="02010600030101010101" pitchFamily="2" charset="-122"/>
            </a:endParaRPr>
          </a:p>
          <a:p>
            <a:pPr marL="542925" eaLnBrk="1" hangingPunct="1">
              <a:buNone/>
            </a:pPr>
            <a:r>
              <a:rPr lang="en-US" altLang="zh-CN" sz="2800" b="1" dirty="0">
                <a:solidFill>
                  <a:srgbClr val="00FF00"/>
                </a:solidFill>
                <a:ea typeface="宋体" panose="02010600030101010101" pitchFamily="2" charset="-122"/>
              </a:rPr>
              <a:t>4.1.5   </a:t>
            </a:r>
            <a:r>
              <a:rPr lang="zh-CN" altLang="en-US" sz="2800" b="1" dirty="0">
                <a:solidFill>
                  <a:srgbClr val="00FF00"/>
                </a:solidFill>
                <a:ea typeface="宋体" panose="02010600030101010101" pitchFamily="2" charset="-122"/>
              </a:rPr>
              <a:t>体系结构框架</a:t>
            </a:r>
            <a:endParaRPr lang="zh-CN" altLang="en-US" sz="2800" b="1" dirty="0">
              <a:solidFill>
                <a:srgbClr val="00FF00"/>
              </a:solidFill>
              <a:ea typeface="宋体" panose="02010600030101010101" pitchFamily="2" charset="-122"/>
            </a:endParaRPr>
          </a:p>
          <a:p>
            <a:pPr marL="542925" eaLnBrk="1" hangingPunct="1">
              <a:buNone/>
            </a:pPr>
            <a:r>
              <a:rPr lang="en-US" altLang="zh-CN" sz="2800" b="1" dirty="0">
                <a:ea typeface="宋体" panose="02010600030101010101" pitchFamily="2" charset="-122"/>
              </a:rPr>
              <a:t>4.1.6   </a:t>
            </a:r>
            <a:r>
              <a:rPr lang="zh-CN" altLang="en-US" sz="2800" b="1" dirty="0">
                <a:ea typeface="宋体" panose="02010600030101010101" pitchFamily="2" charset="-122"/>
              </a:rPr>
              <a:t>设计模式</a:t>
            </a:r>
            <a:endParaRPr lang="zh-CN" altLang="en-US" sz="2800" b="1" dirty="0">
              <a:ea typeface="宋体" panose="02010600030101010101" pitchFamily="2" charset="-122"/>
            </a:endParaRPr>
          </a:p>
          <a:p>
            <a:pPr eaLnBrk="1" hangingPunct="1"/>
            <a:endParaRPr lang="zh-CN" altLang="en-US" sz="2800" b="1" dirty="0">
              <a:ea typeface="宋体" panose="02010600030101010101" pitchFamily="2" charset="-122"/>
            </a:endParaRPr>
          </a:p>
          <a:p>
            <a:pPr eaLnBrk="1" hangingPunct="1"/>
            <a:endParaRPr lang="en-US" altLang="zh-CN" sz="2800" b="1" dirty="0">
              <a:ea typeface="宋体" panose="02010600030101010101" pitchFamily="2"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571472" y="2214554"/>
            <a:ext cx="8207375" cy="3667735"/>
          </a:xfrm>
          <a:prstGeom prst="rect">
            <a:avLst/>
          </a:prstGeom>
          <a:noFill/>
          <a:ln w="9525">
            <a:noFill/>
            <a:miter lim="800000"/>
          </a:ln>
        </p:spPr>
        <p:txBody>
          <a:bodyPr>
            <a:spAutoFit/>
          </a:bodyPr>
          <a:lstStyle/>
          <a:p>
            <a:pPr>
              <a:lnSpc>
                <a:spcPct val="200000"/>
              </a:lnSpc>
            </a:pPr>
            <a:r>
              <a:rPr kumimoji="1" lang="en-US" altLang="zh-CN" sz="2400" b="1" dirty="0">
                <a:ea typeface="楷体_GB2312" pitchFamily="49" charset="-122"/>
              </a:rPr>
              <a:t>     MVC</a:t>
            </a:r>
            <a:r>
              <a:rPr kumimoji="1" lang="zh-CN" altLang="en-US" sz="2400" b="1" dirty="0">
                <a:ea typeface="楷体_GB2312" pitchFamily="49" charset="-122"/>
              </a:rPr>
              <a:t>框架即模型</a:t>
            </a:r>
            <a:r>
              <a:rPr kumimoji="1" lang="en-US" altLang="zh-CN" sz="2400" b="1" dirty="0">
                <a:ea typeface="楷体_GB2312" pitchFamily="49" charset="-122"/>
              </a:rPr>
              <a:t>—</a:t>
            </a:r>
            <a:r>
              <a:rPr kumimoji="1" lang="zh-CN" altLang="en-US" sz="2400" b="1" dirty="0">
                <a:ea typeface="楷体_GB2312" pitchFamily="49" charset="-122"/>
              </a:rPr>
              <a:t>视图</a:t>
            </a:r>
            <a:r>
              <a:rPr kumimoji="1" lang="en-US" altLang="zh-CN" sz="2400" b="1" dirty="0">
                <a:ea typeface="楷体_GB2312" pitchFamily="49" charset="-122"/>
              </a:rPr>
              <a:t>—</a:t>
            </a:r>
            <a:r>
              <a:rPr kumimoji="1" lang="zh-CN" altLang="en-US" sz="2400" b="1" dirty="0">
                <a:ea typeface="楷体_GB2312" pitchFamily="49" charset="-122"/>
              </a:rPr>
              <a:t>控制器（</a:t>
            </a:r>
            <a:r>
              <a:rPr kumimoji="1" lang="en-US" altLang="zh-CN" sz="2400" b="1" dirty="0">
                <a:ea typeface="楷体_GB2312" pitchFamily="49" charset="-122"/>
              </a:rPr>
              <a:t>model-view-controller</a:t>
            </a:r>
            <a:r>
              <a:rPr kumimoji="1" lang="zh-CN" altLang="en-US" sz="2400" b="1" dirty="0">
                <a:ea typeface="楷体_GB2312" pitchFamily="49" charset="-122"/>
              </a:rPr>
              <a:t>）框架，一个交互式应用系统由</a:t>
            </a:r>
            <a:r>
              <a:rPr kumimoji="1" lang="zh-CN" altLang="en-US" sz="2400" b="1" dirty="0">
                <a:solidFill>
                  <a:srgbClr val="CC0000"/>
                </a:solidFill>
                <a:ea typeface="楷体_GB2312" pitchFamily="49" charset="-122"/>
              </a:rPr>
              <a:t>模型</a:t>
            </a:r>
            <a:r>
              <a:rPr kumimoji="1" lang="zh-CN" altLang="en-US" sz="2400" b="1" dirty="0">
                <a:ea typeface="楷体_GB2312" pitchFamily="49" charset="-122"/>
              </a:rPr>
              <a:t>、</a:t>
            </a:r>
            <a:r>
              <a:rPr kumimoji="1" lang="zh-CN" altLang="en-US" sz="2400" b="1" dirty="0">
                <a:solidFill>
                  <a:srgbClr val="CC0000"/>
                </a:solidFill>
                <a:ea typeface="楷体_GB2312" pitchFamily="49" charset="-122"/>
              </a:rPr>
              <a:t>视图</a:t>
            </a:r>
            <a:r>
              <a:rPr kumimoji="1" lang="zh-CN" altLang="en-US" sz="2400" b="1" dirty="0">
                <a:ea typeface="楷体_GB2312" pitchFamily="49" charset="-122"/>
              </a:rPr>
              <a:t>和</a:t>
            </a:r>
            <a:r>
              <a:rPr kumimoji="1" lang="zh-CN" altLang="en-US" sz="2400" b="1" dirty="0">
                <a:solidFill>
                  <a:srgbClr val="CC0000"/>
                </a:solidFill>
                <a:ea typeface="楷体_GB2312" pitchFamily="49" charset="-122"/>
              </a:rPr>
              <a:t>控制器</a:t>
            </a:r>
            <a:r>
              <a:rPr kumimoji="1" lang="en-US" altLang="zh-CN" sz="2400" b="1" dirty="0">
                <a:ea typeface="楷体_GB2312" pitchFamily="49" charset="-122"/>
              </a:rPr>
              <a:t>3</a:t>
            </a:r>
            <a:r>
              <a:rPr kumimoji="1" lang="zh-CN" altLang="en-US" sz="2400" b="1" dirty="0">
                <a:ea typeface="楷体_GB2312" pitchFamily="49" charset="-122"/>
              </a:rPr>
              <a:t>个部件组成，分别对应于内部数据、数据表示和输入</a:t>
            </a:r>
            <a:r>
              <a:rPr kumimoji="1" lang="en-US" altLang="zh-CN" sz="2400" b="1" dirty="0">
                <a:ea typeface="楷体_GB2312" pitchFamily="49" charset="-122"/>
              </a:rPr>
              <a:t>/</a:t>
            </a:r>
            <a:r>
              <a:rPr kumimoji="1" lang="zh-CN" altLang="en-US" sz="2400" b="1" dirty="0">
                <a:ea typeface="楷体_GB2312" pitchFamily="49" charset="-122"/>
              </a:rPr>
              <a:t>输出控制部分。它强调将用户输入、数据模型和数据表示的方式分开设计。</a:t>
            </a:r>
            <a:endParaRPr kumimoji="1" lang="zh-CN" altLang="en-US" sz="2400" b="1" dirty="0">
              <a:ea typeface="楷体_GB2312" pitchFamily="49" charset="-122"/>
            </a:endParaRPr>
          </a:p>
        </p:txBody>
      </p:sp>
      <p:sp>
        <p:nvSpPr>
          <p:cNvPr id="53252" name="Rectangle 5"/>
          <p:cNvSpPr>
            <a:spLocks noChangeArrowheads="1"/>
          </p:cNvSpPr>
          <p:nvPr/>
        </p:nvSpPr>
        <p:spPr bwMode="auto">
          <a:xfrm>
            <a:off x="428596" y="1500174"/>
            <a:ext cx="8229600" cy="576262"/>
          </a:xfrm>
          <a:prstGeom prst="rect">
            <a:avLst/>
          </a:prstGeom>
          <a:noFill/>
          <a:ln w="9525">
            <a:noFill/>
            <a:miter lim="800000"/>
          </a:ln>
        </p:spPr>
        <p:txBody>
          <a:bodyPr/>
          <a:lstStyle/>
          <a:p>
            <a:pPr marL="571500" indent="-571500">
              <a:spcBef>
                <a:spcPct val="20000"/>
              </a:spcBef>
              <a:buFont typeface="+mj-lt"/>
              <a:buAutoNum type="romanUcPeriod"/>
            </a:pPr>
            <a:r>
              <a:rPr lang="en-US" altLang="zh-CN" sz="3200" b="1" dirty="0">
                <a:solidFill>
                  <a:srgbClr val="CC0000"/>
                </a:solidFill>
                <a:ea typeface="楷体_GB2312" pitchFamily="49" charset="-122"/>
              </a:rPr>
              <a:t>MVC</a:t>
            </a:r>
            <a:r>
              <a:rPr lang="zh-CN" altLang="en-US" sz="3200" b="1" dirty="0">
                <a:solidFill>
                  <a:srgbClr val="CC0000"/>
                </a:solidFill>
                <a:ea typeface="楷体_GB2312" pitchFamily="49" charset="-122"/>
              </a:rPr>
              <a:t>框架</a:t>
            </a:r>
            <a:r>
              <a:rPr lang="zh-CN" altLang="en-US" sz="3200" b="1" dirty="0"/>
              <a:t> </a:t>
            </a:r>
            <a:endParaRPr lang="zh-CN" altLang="en-US" sz="3200" b="1" dirty="0"/>
          </a:p>
        </p:txBody>
      </p:sp>
      <p:sp>
        <p:nvSpPr>
          <p:cNvPr id="5" name="Rectangle 2"/>
          <p:cNvSpPr txBox="1">
            <a:spLocks noChangeArrowheads="1"/>
          </p:cNvSpPr>
          <p:nvPr/>
        </p:nvSpPr>
        <p:spPr>
          <a:xfrm>
            <a:off x="457200" y="211138"/>
            <a:ext cx="8229600" cy="1143000"/>
          </a:xfrm>
          <a:prstGeom prst="rect">
            <a:avLst/>
          </a:prstGeom>
        </p:spPr>
        <p:txBody>
          <a:bodyPr/>
          <a:lstStyle/>
          <a:p>
            <a:pPr marL="0" marR="0" lvl="0" indent="0" algn="ctr" defTabSz="914400" rtl="0" eaLnBrk="1" fontAlgn="base" latinLnBrk="0" hangingPunct="1">
              <a:lnSpc>
                <a:spcPts val="4000"/>
              </a:lnSpc>
              <a:spcBef>
                <a:spcPct val="0"/>
              </a:spcBef>
              <a:spcAft>
                <a:spcPct val="0"/>
              </a:spcAft>
              <a:buClrTx/>
              <a:buSzTx/>
              <a:buFontTx/>
              <a:buNone/>
              <a:defRPr/>
            </a:pPr>
            <a:r>
              <a:rPr kumimoji="0" lang="en-US" altLang="en-US" sz="4400" b="1" i="0" u="none" strike="noStrike" kern="0" cap="none" spc="0" normalizeH="0" baseline="0" noProof="0" dirty="0">
                <a:ln>
                  <a:noFill/>
                </a:ln>
                <a:solidFill>
                  <a:schemeClr val="tx2"/>
                </a:solidFill>
                <a:effectLst/>
                <a:uLnTx/>
                <a:uFillTx/>
                <a:latin typeface="+mj-lt"/>
                <a:ea typeface="+mj-ea"/>
                <a:cs typeface="+mj-cs"/>
              </a:rPr>
              <a:t>4.1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软件体系结构与设计模式</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4.1. 5  </a:t>
            </a:r>
            <a:r>
              <a:rPr kumimoji="0" lang="zh-CN" altLang="en-US"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系统结构框架</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6" name="灯片编号占位符 5"/>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rand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9"/>
          <p:cNvSpPr>
            <a:spLocks noChangeArrowheads="1"/>
          </p:cNvSpPr>
          <p:nvPr/>
        </p:nvSpPr>
        <p:spPr bwMode="auto">
          <a:xfrm>
            <a:off x="0" y="1985963"/>
            <a:ext cx="9144000" cy="0"/>
          </a:xfrm>
          <a:prstGeom prst="rect">
            <a:avLst/>
          </a:prstGeom>
          <a:noFill/>
          <a:ln w="9525">
            <a:noFill/>
            <a:miter lim="800000"/>
          </a:ln>
        </p:spPr>
        <p:txBody>
          <a:bodyPr wrap="none" anchor="ctr">
            <a:spAutoFit/>
          </a:bodyPr>
          <a:lstStyle/>
          <a:p>
            <a:endParaRPr lang="zh-CN" altLang="en-US"/>
          </a:p>
        </p:txBody>
      </p:sp>
      <p:graphicFrame>
        <p:nvGraphicFramePr>
          <p:cNvPr id="4098" name="Object 8"/>
          <p:cNvGraphicFramePr>
            <a:graphicFrameLocks noChangeAspect="1"/>
          </p:cNvGraphicFramePr>
          <p:nvPr/>
        </p:nvGraphicFramePr>
        <p:xfrm>
          <a:off x="1142976" y="1555899"/>
          <a:ext cx="7100912" cy="4321026"/>
        </p:xfrm>
        <a:graphic>
          <a:graphicData uri="http://schemas.openxmlformats.org/presentationml/2006/ole">
            <mc:AlternateContent xmlns:mc="http://schemas.openxmlformats.org/markup-compatibility/2006">
              <mc:Choice xmlns:v="urn:schemas-microsoft-com:vml" Requires="v">
                <p:oleObj spid="_x0000_s4107" name="图片" r:id="rId1" imgW="62750700" imgH="38176200" progId="Word.Picture.8">
                  <p:embed/>
                </p:oleObj>
              </mc:Choice>
              <mc:Fallback>
                <p:oleObj name="图片" r:id="rId1" imgW="62750700" imgH="38176200" progId="Word.Picture.8">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976" y="1555899"/>
                        <a:ext cx="7100912" cy="43210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1" name="Rectangle 10"/>
          <p:cNvSpPr>
            <a:spLocks noGrp="1" noChangeArrowheads="1"/>
          </p:cNvSpPr>
          <p:nvPr>
            <p:ph type="body" idx="1"/>
          </p:nvPr>
        </p:nvSpPr>
        <p:spPr>
          <a:xfrm>
            <a:off x="468313" y="6021388"/>
            <a:ext cx="8229600" cy="504825"/>
          </a:xfrm>
        </p:spPr>
        <p:txBody>
          <a:bodyPr/>
          <a:lstStyle/>
          <a:p>
            <a:pPr algn="ctr" eaLnBrk="1" hangingPunct="1">
              <a:buFontTx/>
              <a:buNone/>
            </a:pPr>
            <a:r>
              <a:rPr lang="en-US" altLang="zh-CN" sz="2400">
                <a:ea typeface="楷体_GB2312" pitchFamily="49" charset="-122"/>
              </a:rPr>
              <a:t>MVC</a:t>
            </a:r>
            <a:r>
              <a:rPr lang="zh-CN" altLang="en-US" sz="2400">
                <a:ea typeface="楷体_GB2312" pitchFamily="49" charset="-122"/>
              </a:rPr>
              <a:t>框架</a:t>
            </a:r>
            <a:endParaRPr lang="zh-CN" altLang="en-US" sz="2400">
              <a:ea typeface="楷体_GB2312" pitchFamily="49" charset="-122"/>
            </a:endParaRPr>
          </a:p>
        </p:txBody>
      </p:sp>
      <p:sp>
        <p:nvSpPr>
          <p:cNvPr id="6" name="Rectangle 2"/>
          <p:cNvSpPr txBox="1">
            <a:spLocks noChangeArrowheads="1"/>
          </p:cNvSpPr>
          <p:nvPr/>
        </p:nvSpPr>
        <p:spPr>
          <a:xfrm>
            <a:off x="457200" y="211138"/>
            <a:ext cx="8229600" cy="1143000"/>
          </a:xfrm>
          <a:prstGeom prst="rect">
            <a:avLst/>
          </a:prstGeom>
        </p:spPr>
        <p:txBody>
          <a:bodyPr/>
          <a:lstStyle/>
          <a:p>
            <a:pPr marL="0" marR="0" lvl="0" indent="0" algn="ctr" defTabSz="914400" rtl="0" eaLnBrk="1" fontAlgn="base" latinLnBrk="0" hangingPunct="1">
              <a:lnSpc>
                <a:spcPts val="4000"/>
              </a:lnSpc>
              <a:spcBef>
                <a:spcPct val="0"/>
              </a:spcBef>
              <a:spcAft>
                <a:spcPct val="0"/>
              </a:spcAft>
              <a:buClrTx/>
              <a:buSzTx/>
              <a:buFontTx/>
              <a:buNone/>
              <a:defRPr/>
            </a:pPr>
            <a:r>
              <a:rPr kumimoji="0" lang="en-US" altLang="en-US" sz="4400" b="1" i="0" u="none" strike="noStrike" kern="0" cap="none" spc="0" normalizeH="0" baseline="0" noProof="0" dirty="0">
                <a:ln>
                  <a:noFill/>
                </a:ln>
                <a:solidFill>
                  <a:schemeClr val="tx2"/>
                </a:solidFill>
                <a:effectLst/>
                <a:uLnTx/>
                <a:uFillTx/>
                <a:latin typeface="+mj-lt"/>
                <a:ea typeface="+mj-ea"/>
                <a:cs typeface="+mj-cs"/>
              </a:rPr>
              <a:t>4.1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软件体系结构与设计模式</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4.1. 5  </a:t>
            </a:r>
            <a:r>
              <a:rPr kumimoji="0" lang="zh-CN" altLang="en-US"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系统结构框架</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7" name="灯片编号占位符 6"/>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rand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ChangeArrowheads="1"/>
          </p:cNvSpPr>
          <p:nvPr/>
        </p:nvSpPr>
        <p:spPr bwMode="auto">
          <a:xfrm>
            <a:off x="357158" y="1500174"/>
            <a:ext cx="8429684" cy="5072098"/>
          </a:xfrm>
          <a:prstGeom prst="rect">
            <a:avLst/>
          </a:prstGeom>
          <a:noFill/>
          <a:ln w="9525">
            <a:noFill/>
            <a:miter lim="800000"/>
          </a:ln>
        </p:spPr>
        <p:txBody>
          <a:bodyPr lIns="92075" tIns="46038" rIns="92075" bIns="46038"/>
          <a:lstStyle/>
          <a:p>
            <a:pPr marL="457200" indent="-457200">
              <a:lnSpc>
                <a:spcPct val="120000"/>
              </a:lnSpc>
              <a:spcBef>
                <a:spcPct val="20000"/>
              </a:spcBef>
              <a:buFont typeface="+mj-ea"/>
              <a:buAutoNum type="circleNumDbPlain"/>
            </a:pPr>
            <a:r>
              <a:rPr lang="zh-CN" altLang="en-US" sz="2400" b="1" dirty="0">
                <a:solidFill>
                  <a:srgbClr val="3333CC"/>
                </a:solidFill>
                <a:ea typeface="楷体_GB2312" pitchFamily="49" charset="-122"/>
              </a:rPr>
              <a:t>模型对象：</a:t>
            </a:r>
            <a:r>
              <a:rPr lang="zh-CN" altLang="en-US" sz="2400" dirty="0">
                <a:ea typeface="楷体_GB2312" pitchFamily="49" charset="-122"/>
              </a:rPr>
              <a:t>独立于外在显示内容和形式，</a:t>
            </a:r>
            <a:r>
              <a:rPr lang="zh-CN" altLang="en-US" sz="2400" b="1" dirty="0">
                <a:solidFill>
                  <a:srgbClr val="00B050"/>
                </a:solidFill>
                <a:ea typeface="楷体_GB2312" pitchFamily="49" charset="-122"/>
              </a:rPr>
              <a:t>代表应用领域中的业务实体和业务规则，</a:t>
            </a:r>
            <a:r>
              <a:rPr lang="zh-CN" altLang="en-US" sz="2400" dirty="0">
                <a:ea typeface="楷体_GB2312" pitchFamily="49" charset="-122"/>
              </a:rPr>
              <a:t>是</a:t>
            </a:r>
            <a:r>
              <a:rPr lang="zh-CN" altLang="en-US" sz="2400" b="1" dirty="0">
                <a:solidFill>
                  <a:srgbClr val="CC0000"/>
                </a:solidFill>
                <a:ea typeface="楷体_GB2312" pitchFamily="49" charset="-122"/>
              </a:rPr>
              <a:t>整个模型的核心</a:t>
            </a:r>
            <a:r>
              <a:rPr lang="zh-CN" altLang="en-US" sz="2400" b="1" dirty="0">
                <a:ea typeface="楷体_GB2312" pitchFamily="49" charset="-122"/>
              </a:rPr>
              <a:t>。</a:t>
            </a:r>
            <a:r>
              <a:rPr lang="zh-CN" altLang="en-US" sz="2400" dirty="0">
                <a:ea typeface="楷体_GB2312" pitchFamily="49" charset="-122"/>
              </a:rPr>
              <a:t>模型对象的变化通过事件处理通知视图和控制器对象。 </a:t>
            </a:r>
            <a:endParaRPr lang="zh-CN" altLang="en-US" sz="2400" dirty="0">
              <a:ea typeface="楷体_GB2312" pitchFamily="49" charset="-122"/>
            </a:endParaRPr>
          </a:p>
          <a:p>
            <a:pPr marL="457200" indent="-457200">
              <a:lnSpc>
                <a:spcPct val="120000"/>
              </a:lnSpc>
              <a:spcBef>
                <a:spcPct val="20000"/>
              </a:spcBef>
              <a:buFont typeface="+mj-ea"/>
              <a:buAutoNum type="circleNumDbPlain"/>
            </a:pPr>
            <a:r>
              <a:rPr lang="zh-CN" altLang="en-US" sz="2400" b="1" dirty="0">
                <a:solidFill>
                  <a:srgbClr val="3333CC"/>
                </a:solidFill>
                <a:ea typeface="楷体_GB2312" pitchFamily="49" charset="-122"/>
              </a:rPr>
              <a:t>视图对象：</a:t>
            </a:r>
            <a:r>
              <a:rPr lang="zh-CN" altLang="en-US" sz="2400" b="1" dirty="0">
                <a:solidFill>
                  <a:srgbClr val="00B050"/>
                </a:solidFill>
                <a:ea typeface="楷体_GB2312" pitchFamily="49" charset="-122"/>
              </a:rPr>
              <a:t>代表</a:t>
            </a:r>
            <a:r>
              <a:rPr lang="en-US" altLang="zh-CN" sz="2400" b="1" dirty="0">
                <a:solidFill>
                  <a:srgbClr val="00B050"/>
                </a:solidFill>
                <a:ea typeface="楷体_GB2312" pitchFamily="49" charset="-122"/>
              </a:rPr>
              <a:t>GUI</a:t>
            </a:r>
            <a:r>
              <a:rPr lang="zh-CN" altLang="en-US" sz="2400" b="1" dirty="0">
                <a:solidFill>
                  <a:srgbClr val="00B050"/>
                </a:solidFill>
                <a:ea typeface="楷体_GB2312" pitchFamily="49" charset="-122"/>
              </a:rPr>
              <a:t>对象</a:t>
            </a:r>
            <a:r>
              <a:rPr lang="zh-CN" altLang="en-US" sz="2400" dirty="0">
                <a:ea typeface="楷体_GB2312" pitchFamily="49" charset="-122"/>
              </a:rPr>
              <a:t>，并以用户需要的格式表示模型状态，是交互系统与外界的接口。视图对象可以包含子视图，子视图用于显示模型的不同部分。通常，每个视图对象对应一个控制器对象。</a:t>
            </a:r>
            <a:endParaRPr lang="en-US" altLang="zh-CN" sz="2400" dirty="0">
              <a:ea typeface="楷体_GB2312" pitchFamily="49" charset="-122"/>
            </a:endParaRPr>
          </a:p>
          <a:p>
            <a:pPr marL="457200" indent="-457200">
              <a:lnSpc>
                <a:spcPct val="120000"/>
              </a:lnSpc>
              <a:spcBef>
                <a:spcPct val="20000"/>
              </a:spcBef>
              <a:buFont typeface="+mj-ea"/>
              <a:buAutoNum type="circleNumDbPlain"/>
            </a:pPr>
            <a:r>
              <a:rPr lang="zh-CN" altLang="en-US" sz="2400" b="1" dirty="0">
                <a:solidFill>
                  <a:srgbClr val="3333CC"/>
                </a:solidFill>
                <a:ea typeface="楷体_GB2312" pitchFamily="49" charset="-122"/>
              </a:rPr>
              <a:t>控制器对象：</a:t>
            </a:r>
            <a:r>
              <a:rPr lang="zh-CN" altLang="en-US" sz="2400" b="1" dirty="0">
                <a:solidFill>
                  <a:srgbClr val="00B050"/>
                </a:solidFill>
                <a:ea typeface="楷体_GB2312" pitchFamily="49" charset="-122"/>
              </a:rPr>
              <a:t>代表鼠标和键盘事件</a:t>
            </a:r>
            <a:r>
              <a:rPr lang="zh-CN" altLang="en-US" sz="2400" dirty="0">
                <a:ea typeface="楷体_GB2312" pitchFamily="49" charset="-122"/>
              </a:rPr>
              <a:t>。它处理用户的输入行为并给模型发送业务事件，再将业务事件解析为模型应执行的动作；模型的更新与修改也将通过控制器来通知视图，从而保持各个视图与模型的一致性。</a:t>
            </a:r>
            <a:endParaRPr lang="zh-CN" altLang="en-US" sz="2400" dirty="0">
              <a:ea typeface="楷体_GB2312" pitchFamily="49" charset="-122"/>
            </a:endParaRPr>
          </a:p>
          <a:p>
            <a:pPr marL="457200" indent="-457200">
              <a:lnSpc>
                <a:spcPct val="120000"/>
              </a:lnSpc>
              <a:spcBef>
                <a:spcPct val="20000"/>
              </a:spcBef>
              <a:buFont typeface="+mj-ea"/>
              <a:buAutoNum type="circleNumDbPlain"/>
            </a:pPr>
            <a:endParaRPr lang="zh-CN" altLang="en-US" sz="2400" b="1" dirty="0">
              <a:ea typeface="楷体_GB2312" pitchFamily="49" charset="-122"/>
            </a:endParaRPr>
          </a:p>
        </p:txBody>
      </p:sp>
      <p:sp>
        <p:nvSpPr>
          <p:cNvPr id="4" name="Rectangle 2"/>
          <p:cNvSpPr txBox="1">
            <a:spLocks noChangeArrowheads="1"/>
          </p:cNvSpPr>
          <p:nvPr/>
        </p:nvSpPr>
        <p:spPr>
          <a:xfrm>
            <a:off x="457200" y="211138"/>
            <a:ext cx="8229600" cy="1143000"/>
          </a:xfrm>
          <a:prstGeom prst="rect">
            <a:avLst/>
          </a:prstGeom>
        </p:spPr>
        <p:txBody>
          <a:bodyPr/>
          <a:lstStyle/>
          <a:p>
            <a:pPr marL="0" marR="0" lvl="0" indent="0" algn="ctr" defTabSz="914400" rtl="0" eaLnBrk="1" fontAlgn="base" latinLnBrk="0" hangingPunct="1">
              <a:lnSpc>
                <a:spcPts val="4000"/>
              </a:lnSpc>
              <a:spcBef>
                <a:spcPct val="0"/>
              </a:spcBef>
              <a:spcAft>
                <a:spcPct val="0"/>
              </a:spcAft>
              <a:buClrTx/>
              <a:buSzTx/>
              <a:buFontTx/>
              <a:buNone/>
              <a:defRPr/>
            </a:pPr>
            <a:r>
              <a:rPr kumimoji="0" lang="en-US" altLang="en-US" sz="4400" b="1" i="0" u="none" strike="noStrike" kern="0" cap="none" spc="0" normalizeH="0" baseline="0" noProof="0" dirty="0">
                <a:ln>
                  <a:noFill/>
                </a:ln>
                <a:solidFill>
                  <a:schemeClr val="tx2"/>
                </a:solidFill>
                <a:effectLst/>
                <a:uLnTx/>
                <a:uFillTx/>
                <a:latin typeface="+mj-lt"/>
                <a:ea typeface="+mj-ea"/>
                <a:cs typeface="+mj-cs"/>
              </a:rPr>
              <a:t>4.1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软件体系结构与设计模式</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4.1. 5  </a:t>
            </a:r>
            <a:r>
              <a:rPr kumimoji="0" lang="zh-CN" altLang="en-US"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系统结构框架</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457200" y="211138"/>
            <a:ext cx="8229600" cy="1143000"/>
          </a:xfrm>
        </p:spPr>
        <p:txBody>
          <a:bodyPr/>
          <a:lstStyle/>
          <a:p>
            <a:pPr>
              <a:lnSpc>
                <a:spcPts val="4000"/>
              </a:lnSpc>
            </a:pPr>
            <a:r>
              <a:rPr lang="en-US" altLang="en-US" dirty="0"/>
              <a:t>4.1 </a:t>
            </a:r>
            <a:r>
              <a:rPr lang="zh-CN" altLang="en-US" dirty="0"/>
              <a:t>软件体系结构与设计模式</a:t>
            </a:r>
            <a:br>
              <a:rPr lang="en-US" altLang="zh-CN" dirty="0"/>
            </a:br>
            <a:r>
              <a:rPr lang="en-US" altLang="zh-CN" dirty="0">
                <a:solidFill>
                  <a:schemeClr val="bg1"/>
                </a:solidFill>
              </a:rPr>
              <a:t>           </a:t>
            </a:r>
            <a:r>
              <a:rPr lang="en-US" altLang="zh-CN" sz="3200" dirty="0">
                <a:solidFill>
                  <a:schemeClr val="bg1"/>
                </a:solidFill>
                <a:ea typeface="宋体" panose="02010600030101010101" pitchFamily="2" charset="-122"/>
              </a:rPr>
              <a:t>4.1.1   </a:t>
            </a:r>
            <a:r>
              <a:rPr lang="zh-CN" altLang="en-US" sz="3200" dirty="0">
                <a:solidFill>
                  <a:schemeClr val="bg1"/>
                </a:solidFill>
                <a:ea typeface="宋体" panose="02010600030101010101" pitchFamily="2" charset="-122"/>
              </a:rPr>
              <a:t>软件体系结构的基本概念</a:t>
            </a:r>
            <a:endParaRPr lang="zh-CN" altLang="en-US" dirty="0">
              <a:solidFill>
                <a:schemeClr val="bg1"/>
              </a:solidFill>
            </a:endParaRPr>
          </a:p>
        </p:txBody>
      </p:sp>
      <p:sp>
        <p:nvSpPr>
          <p:cNvPr id="4" name="Rectangle 8"/>
          <p:cNvSpPr>
            <a:spLocks noGrp="1" noChangeArrowheads="1"/>
          </p:cNvSpPr>
          <p:nvPr>
            <p:ph type="body" idx="1"/>
          </p:nvPr>
        </p:nvSpPr>
        <p:spPr bwMode="auto">
          <a:xfrm>
            <a:off x="457200" y="2357430"/>
            <a:ext cx="8229600" cy="4000508"/>
          </a:xfrm>
          <a:prstGeom prst="rect">
            <a:avLst/>
          </a:prstGeom>
          <a:noFill/>
          <a:ln w="9525">
            <a:noFill/>
            <a:miter lim="800000"/>
          </a:ln>
        </p:spPr>
        <p:txBody>
          <a:bodyPr/>
          <a:lstStyle/>
          <a:p>
            <a:pPr marL="342900" indent="-342900">
              <a:spcBef>
                <a:spcPct val="20000"/>
              </a:spcBef>
              <a:buFont typeface="Wingdings" panose="05000000000000000000" pitchFamily="2" charset="2"/>
              <a:buChar char="l"/>
            </a:pPr>
            <a:r>
              <a:rPr lang="zh-CN" altLang="en-US" sz="2800" b="1" dirty="0">
                <a:solidFill>
                  <a:srgbClr val="CC0000"/>
                </a:solidFill>
                <a:ea typeface="楷体_GB2312" pitchFamily="49" charset="-122"/>
              </a:rPr>
              <a:t>体系结构风格、模式和框架的概念</a:t>
            </a:r>
            <a:r>
              <a:rPr lang="zh-CN" altLang="en-US" sz="2800" b="1" dirty="0"/>
              <a:t> </a:t>
            </a:r>
            <a:endParaRPr lang="zh-CN" altLang="en-US" sz="2800" b="1" dirty="0"/>
          </a:p>
        </p:txBody>
      </p:sp>
      <p:sp>
        <p:nvSpPr>
          <p:cNvPr id="6" name="灯片编号占位符 5"/>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type="body" idx="1"/>
          </p:nvPr>
        </p:nvSpPr>
        <p:spPr/>
        <p:txBody>
          <a:bodyPr/>
          <a:lstStyle/>
          <a:p>
            <a:pPr eaLnBrk="1" hangingPunct="1">
              <a:lnSpc>
                <a:spcPct val="110000"/>
              </a:lnSpc>
              <a:buFontTx/>
              <a:buNone/>
            </a:pPr>
            <a:r>
              <a:rPr lang="en-US" altLang="zh-CN" sz="2800" b="1" dirty="0">
                <a:solidFill>
                  <a:srgbClr val="C00000"/>
                </a:solidFill>
                <a:latin typeface="楷体_GB2312" pitchFamily="49" charset="-122"/>
                <a:ea typeface="楷体_GB2312" pitchFamily="49" charset="-122"/>
              </a:rPr>
              <a:t>MVC</a:t>
            </a:r>
            <a:r>
              <a:rPr lang="zh-CN" altLang="en-US" sz="2800" b="1" dirty="0">
                <a:solidFill>
                  <a:srgbClr val="C00000"/>
                </a:solidFill>
                <a:latin typeface="楷体_GB2312" pitchFamily="49" charset="-122"/>
                <a:ea typeface="楷体_GB2312" pitchFamily="49" charset="-122"/>
              </a:rPr>
              <a:t>的处理过程为：</a:t>
            </a:r>
            <a:endParaRPr lang="en-US" altLang="zh-CN" sz="2800" b="1" dirty="0">
              <a:solidFill>
                <a:srgbClr val="C00000"/>
              </a:solidFill>
              <a:latin typeface="楷体_GB2312" pitchFamily="49" charset="-122"/>
              <a:ea typeface="楷体_GB2312" pitchFamily="49" charset="-122"/>
            </a:endParaRPr>
          </a:p>
          <a:p>
            <a:pPr marL="635000" indent="-457200" eaLnBrk="1" hangingPunct="1">
              <a:lnSpc>
                <a:spcPct val="110000"/>
              </a:lnSpc>
              <a:buFont typeface="+mj-ea"/>
              <a:buAutoNum type="circleNumDbPlain"/>
            </a:pPr>
            <a:r>
              <a:rPr lang="zh-CN" altLang="en-US" sz="2400" dirty="0">
                <a:latin typeface="宋体" panose="02010600030101010101" pitchFamily="2" charset="-122"/>
                <a:ea typeface="宋体" panose="02010600030101010101" pitchFamily="2" charset="-122"/>
              </a:rPr>
              <a:t>首先控制器接收用户的请求，并决定应该调用哪个模型来进行处理；</a:t>
            </a:r>
            <a:endParaRPr lang="en-US" altLang="zh-CN" sz="2400" dirty="0">
              <a:latin typeface="宋体" panose="02010600030101010101" pitchFamily="2" charset="-122"/>
              <a:ea typeface="宋体" panose="02010600030101010101" pitchFamily="2" charset="-122"/>
            </a:endParaRPr>
          </a:p>
          <a:p>
            <a:pPr marL="635000" indent="-457200" eaLnBrk="1" hangingPunct="1">
              <a:lnSpc>
                <a:spcPct val="110000"/>
              </a:lnSpc>
              <a:buFont typeface="+mj-ea"/>
              <a:buAutoNum type="circleNumDbPlain"/>
            </a:pPr>
            <a:r>
              <a:rPr lang="zh-CN" altLang="en-US" sz="2400" dirty="0">
                <a:latin typeface="宋体" panose="02010600030101010101" pitchFamily="2" charset="-122"/>
                <a:ea typeface="宋体" panose="02010600030101010101" pitchFamily="2" charset="-122"/>
              </a:rPr>
              <a:t>然后模型用业务逻辑来处理用户的请求并返回数据；</a:t>
            </a:r>
            <a:endParaRPr lang="en-US" altLang="zh-CN" sz="2400" dirty="0">
              <a:latin typeface="宋体" panose="02010600030101010101" pitchFamily="2" charset="-122"/>
              <a:ea typeface="宋体" panose="02010600030101010101" pitchFamily="2" charset="-122"/>
            </a:endParaRPr>
          </a:p>
          <a:p>
            <a:pPr marL="635000" indent="-457200" eaLnBrk="1" hangingPunct="1">
              <a:lnSpc>
                <a:spcPct val="110000"/>
              </a:lnSpc>
              <a:spcAft>
                <a:spcPts val="1200"/>
              </a:spcAft>
              <a:buFont typeface="+mj-ea"/>
              <a:buAutoNum type="circleNumDbPlain"/>
            </a:pPr>
            <a:r>
              <a:rPr lang="zh-CN" altLang="en-US" sz="2400" dirty="0">
                <a:latin typeface="宋体" panose="02010600030101010101" pitchFamily="2" charset="-122"/>
                <a:ea typeface="宋体" panose="02010600030101010101" pitchFamily="2" charset="-122"/>
              </a:rPr>
              <a:t>最后控制器用相应的视图格式化模型返回的数据，并通过表示层呈现给用户。</a:t>
            </a:r>
            <a:endParaRPr lang="zh-CN" altLang="en-US" sz="2400" dirty="0">
              <a:latin typeface="宋体" panose="02010600030101010101" pitchFamily="2" charset="-122"/>
              <a:ea typeface="宋体" panose="02010600030101010101" pitchFamily="2" charset="-122"/>
            </a:endParaRPr>
          </a:p>
          <a:p>
            <a:pPr marL="0" indent="177800" eaLnBrk="1" hangingPunct="1">
              <a:lnSpc>
                <a:spcPct val="110000"/>
              </a:lnSpc>
              <a:buNone/>
            </a:pPr>
            <a:r>
              <a:rPr lang="zh-CN" altLang="en-US" sz="2400" dirty="0">
                <a:latin typeface="宋体" panose="02010600030101010101" pitchFamily="2" charset="-122"/>
                <a:ea typeface="宋体" panose="02010600030101010101" pitchFamily="2" charset="-122"/>
              </a:rPr>
              <a:t>  其中，模型是核心数据和功能，视图只关心显示数据，控制只关心用户输入，这种结构由于将数据和业务规则从表示层分开，因此</a:t>
            </a:r>
            <a:r>
              <a:rPr lang="zh-CN" altLang="en-US" sz="2400" dirty="0">
                <a:solidFill>
                  <a:srgbClr val="3366FF"/>
                </a:solidFill>
                <a:latin typeface="宋体" panose="02010600030101010101" pitchFamily="2" charset="-122"/>
                <a:ea typeface="宋体" panose="02010600030101010101" pitchFamily="2" charset="-122"/>
              </a:rPr>
              <a:t>可以最大化地重用代码</a:t>
            </a:r>
            <a:r>
              <a:rPr lang="zh-CN" altLang="en-US" sz="2400" dirty="0">
                <a:latin typeface="宋体" panose="02010600030101010101" pitchFamily="2" charset="-122"/>
                <a:ea typeface="宋体" panose="02010600030101010101" pitchFamily="2" charset="-122"/>
              </a:rPr>
              <a:t>。</a:t>
            </a:r>
            <a:r>
              <a:rPr lang="zh-CN" altLang="en-US" sz="2400" b="0" dirty="0">
                <a:latin typeface="宋体" panose="02010600030101010101" pitchFamily="2" charset="-122"/>
                <a:ea typeface="宋体" panose="02010600030101010101" pitchFamily="2" charset="-122"/>
              </a:rPr>
              <a:t> </a:t>
            </a:r>
            <a:endParaRPr lang="zh-CN" altLang="en-US" sz="2400" b="0" dirty="0">
              <a:latin typeface="宋体" panose="02010600030101010101" pitchFamily="2" charset="-122"/>
              <a:ea typeface="宋体" panose="02010600030101010101" pitchFamily="2" charset="-122"/>
            </a:endParaRPr>
          </a:p>
          <a:p>
            <a:pPr marL="635000" indent="-457200" eaLnBrk="1" hangingPunct="1">
              <a:buFont typeface="+mj-ea"/>
              <a:buAutoNum type="circleNumDbPlain"/>
            </a:pPr>
            <a:endParaRPr lang="en-US" altLang="zh-CN" sz="2400" dirty="0">
              <a:latin typeface="宋体" panose="02010600030101010101" pitchFamily="2" charset="-122"/>
              <a:ea typeface="宋体" panose="02010600030101010101" pitchFamily="2" charset="-122"/>
            </a:endParaRPr>
          </a:p>
        </p:txBody>
      </p:sp>
      <p:sp>
        <p:nvSpPr>
          <p:cNvPr id="5" name="Rectangle 2"/>
          <p:cNvSpPr txBox="1">
            <a:spLocks noChangeArrowheads="1"/>
          </p:cNvSpPr>
          <p:nvPr/>
        </p:nvSpPr>
        <p:spPr>
          <a:xfrm>
            <a:off x="457200" y="211138"/>
            <a:ext cx="8229600" cy="1143000"/>
          </a:xfrm>
          <a:prstGeom prst="rect">
            <a:avLst/>
          </a:prstGeom>
        </p:spPr>
        <p:txBody>
          <a:bodyPr/>
          <a:lstStyle/>
          <a:p>
            <a:pPr marL="0" marR="0" lvl="0" indent="0" algn="ctr" defTabSz="914400" rtl="0" eaLnBrk="1" fontAlgn="base" latinLnBrk="0" hangingPunct="1">
              <a:lnSpc>
                <a:spcPts val="4000"/>
              </a:lnSpc>
              <a:spcBef>
                <a:spcPct val="0"/>
              </a:spcBef>
              <a:spcAft>
                <a:spcPct val="0"/>
              </a:spcAft>
              <a:buClrTx/>
              <a:buSzTx/>
              <a:buFontTx/>
              <a:buNone/>
              <a:defRPr/>
            </a:pPr>
            <a:r>
              <a:rPr kumimoji="0" lang="en-US" altLang="en-US" sz="4400" b="1" i="0" u="none" strike="noStrike" kern="0" cap="none" spc="0" normalizeH="0" baseline="0" noProof="0" dirty="0">
                <a:ln>
                  <a:noFill/>
                </a:ln>
                <a:solidFill>
                  <a:schemeClr val="tx2"/>
                </a:solidFill>
                <a:effectLst/>
                <a:uLnTx/>
                <a:uFillTx/>
                <a:latin typeface="+mj-lt"/>
                <a:ea typeface="+mj-ea"/>
                <a:cs typeface="+mj-cs"/>
              </a:rPr>
              <a:t>4.1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软件体系结构与设计模式</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4.1. 5  </a:t>
            </a:r>
            <a:r>
              <a:rPr kumimoji="0" lang="zh-CN" altLang="en-US"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系统结构框架</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468313" y="2133599"/>
            <a:ext cx="8135937" cy="1152525"/>
          </a:xfrm>
        </p:spPr>
        <p:txBody>
          <a:bodyPr/>
          <a:lstStyle/>
          <a:p>
            <a:pPr eaLnBrk="1" hangingPunct="1">
              <a:lnSpc>
                <a:spcPct val="120000"/>
              </a:lnSpc>
              <a:buFontTx/>
              <a:buNone/>
            </a:pPr>
            <a:r>
              <a:rPr lang="en-US" altLang="zh-CN" sz="2400" dirty="0">
                <a:ea typeface="楷体_GB2312" pitchFamily="49" charset="-122"/>
              </a:rPr>
              <a:t>    J2EE</a:t>
            </a:r>
            <a:r>
              <a:rPr lang="zh-CN" altLang="en-US" sz="2400" dirty="0">
                <a:ea typeface="楷体_GB2312" pitchFamily="49" charset="-122"/>
              </a:rPr>
              <a:t>的核心体系结构就是在</a:t>
            </a:r>
            <a:r>
              <a:rPr lang="en-US" altLang="zh-CN" sz="2400" dirty="0">
                <a:ea typeface="楷体_GB2312" pitchFamily="49" charset="-122"/>
              </a:rPr>
              <a:t>MVC</a:t>
            </a:r>
            <a:r>
              <a:rPr lang="zh-CN" altLang="en-US" sz="2400" dirty="0">
                <a:ea typeface="楷体_GB2312" pitchFamily="49" charset="-122"/>
              </a:rPr>
              <a:t>框架的基础上进行扩展</a:t>
            </a:r>
            <a:endParaRPr lang="zh-CN" altLang="en-US" sz="2400" dirty="0">
              <a:ea typeface="楷体_GB2312" pitchFamily="49" charset="-122"/>
            </a:endParaRPr>
          </a:p>
          <a:p>
            <a:pPr eaLnBrk="1" hangingPunct="1">
              <a:lnSpc>
                <a:spcPct val="120000"/>
              </a:lnSpc>
              <a:buFontTx/>
              <a:buNone/>
            </a:pPr>
            <a:r>
              <a:rPr lang="zh-CN" altLang="en-US" sz="2400" dirty="0">
                <a:ea typeface="楷体_GB2312" pitchFamily="49" charset="-122"/>
              </a:rPr>
              <a:t>得到的。</a:t>
            </a:r>
            <a:endParaRPr lang="zh-CN" altLang="en-US" dirty="0">
              <a:ea typeface="楷体_GB2312" pitchFamily="49" charset="-122"/>
            </a:endParaRPr>
          </a:p>
        </p:txBody>
      </p:sp>
      <p:sp>
        <p:nvSpPr>
          <p:cNvPr id="5125" name="Rectangle 9"/>
          <p:cNvSpPr>
            <a:spLocks noChangeArrowheads="1"/>
          </p:cNvSpPr>
          <p:nvPr/>
        </p:nvSpPr>
        <p:spPr bwMode="auto">
          <a:xfrm>
            <a:off x="468313" y="1423978"/>
            <a:ext cx="8229600" cy="576262"/>
          </a:xfrm>
          <a:prstGeom prst="rect">
            <a:avLst/>
          </a:prstGeom>
          <a:noFill/>
          <a:ln w="9525">
            <a:noFill/>
            <a:miter lim="800000"/>
          </a:ln>
        </p:spPr>
        <p:txBody>
          <a:bodyPr/>
          <a:lstStyle/>
          <a:p>
            <a:pPr marL="571500" indent="-571500">
              <a:spcBef>
                <a:spcPct val="20000"/>
              </a:spcBef>
              <a:buFont typeface="+mj-lt"/>
              <a:buAutoNum type="romanUcPeriod" startAt="2"/>
            </a:pPr>
            <a:r>
              <a:rPr lang="en-US" altLang="zh-CN" sz="3200" b="1" dirty="0">
                <a:solidFill>
                  <a:srgbClr val="CC0000"/>
                </a:solidFill>
                <a:ea typeface="楷体_GB2312" pitchFamily="49" charset="-122"/>
              </a:rPr>
              <a:t>J2EE</a:t>
            </a:r>
            <a:r>
              <a:rPr lang="zh-CN" altLang="en-US" sz="3200" b="1" dirty="0">
                <a:solidFill>
                  <a:srgbClr val="CC0000"/>
                </a:solidFill>
                <a:ea typeface="楷体_GB2312" pitchFamily="49" charset="-122"/>
              </a:rPr>
              <a:t>体系结构框架</a:t>
            </a:r>
            <a:r>
              <a:rPr lang="zh-CN" altLang="en-US" sz="3200" b="1" dirty="0"/>
              <a:t>  </a:t>
            </a:r>
            <a:endParaRPr lang="zh-CN" altLang="en-US" sz="3200" b="1" dirty="0"/>
          </a:p>
        </p:txBody>
      </p:sp>
      <p:sp>
        <p:nvSpPr>
          <p:cNvPr id="5126" name="Rectangle 11"/>
          <p:cNvSpPr>
            <a:spLocks noChangeArrowheads="1"/>
          </p:cNvSpPr>
          <p:nvPr/>
        </p:nvSpPr>
        <p:spPr bwMode="auto">
          <a:xfrm>
            <a:off x="0" y="2638425"/>
            <a:ext cx="9144000" cy="0"/>
          </a:xfrm>
          <a:prstGeom prst="rect">
            <a:avLst/>
          </a:prstGeom>
          <a:noFill/>
          <a:ln w="9525">
            <a:noFill/>
            <a:miter lim="800000"/>
          </a:ln>
        </p:spPr>
        <p:txBody>
          <a:bodyPr wrap="none" anchor="ctr">
            <a:spAutoFit/>
          </a:bodyPr>
          <a:lstStyle/>
          <a:p>
            <a:endParaRPr lang="zh-CN" altLang="en-US"/>
          </a:p>
        </p:txBody>
      </p:sp>
      <p:graphicFrame>
        <p:nvGraphicFramePr>
          <p:cNvPr id="5122" name="Object 10"/>
          <p:cNvGraphicFramePr>
            <a:graphicFrameLocks noChangeAspect="1"/>
          </p:cNvGraphicFramePr>
          <p:nvPr/>
        </p:nvGraphicFramePr>
        <p:xfrm>
          <a:off x="755650" y="3214686"/>
          <a:ext cx="7561263" cy="2643187"/>
        </p:xfrm>
        <a:graphic>
          <a:graphicData uri="http://schemas.openxmlformats.org/presentationml/2006/ole">
            <mc:AlternateContent xmlns:mc="http://schemas.openxmlformats.org/markup-compatibility/2006">
              <mc:Choice xmlns:v="urn:schemas-microsoft-com:vml" Requires="v">
                <p:oleObj spid="_x0000_s5131" name="图片" r:id="rId1" imgW="59855100" imgH="20878800" progId="Word.Picture.8">
                  <p:embed/>
                </p:oleObj>
              </mc:Choice>
              <mc:Fallback>
                <p:oleObj name="图片" r:id="rId1" imgW="59855100" imgH="20878800" progId="Word.Picture.8">
                  <p:embed/>
                  <p:pic>
                    <p:nvPicPr>
                      <p:cNvPr id="0" name="Object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3214686"/>
                        <a:ext cx="7561263" cy="2643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7" name="Rectangle 12"/>
          <p:cNvSpPr>
            <a:spLocks noChangeArrowheads="1"/>
          </p:cNvSpPr>
          <p:nvPr/>
        </p:nvSpPr>
        <p:spPr bwMode="auto">
          <a:xfrm>
            <a:off x="2771775" y="5929330"/>
            <a:ext cx="3751263" cy="457200"/>
          </a:xfrm>
          <a:prstGeom prst="rect">
            <a:avLst/>
          </a:prstGeom>
          <a:noFill/>
          <a:ln w="9525">
            <a:noFill/>
            <a:miter lim="800000"/>
          </a:ln>
        </p:spPr>
        <p:txBody>
          <a:bodyPr wrap="none" anchor="ctr">
            <a:spAutoFit/>
          </a:bodyPr>
          <a:lstStyle/>
          <a:p>
            <a:r>
              <a:rPr lang="en-US" altLang="zh-CN" sz="2400" b="1" dirty="0">
                <a:ea typeface="楷体_GB2312" pitchFamily="49" charset="-122"/>
              </a:rPr>
              <a:t>J2EE</a:t>
            </a:r>
            <a:r>
              <a:rPr lang="zh-CN" altLang="en-US" sz="2400" b="1" dirty="0">
                <a:ea typeface="楷体_GB2312" pitchFamily="49" charset="-122"/>
              </a:rPr>
              <a:t>的核心体系结构框架</a:t>
            </a:r>
            <a:r>
              <a:rPr lang="zh-CN" altLang="en-US" dirty="0"/>
              <a:t> </a:t>
            </a:r>
            <a:endParaRPr lang="zh-CN" altLang="en-US" dirty="0"/>
          </a:p>
        </p:txBody>
      </p:sp>
      <p:sp>
        <p:nvSpPr>
          <p:cNvPr id="8" name="Rectangle 2"/>
          <p:cNvSpPr txBox="1">
            <a:spLocks noChangeArrowheads="1"/>
          </p:cNvSpPr>
          <p:nvPr/>
        </p:nvSpPr>
        <p:spPr>
          <a:xfrm>
            <a:off x="457200" y="211138"/>
            <a:ext cx="8229600" cy="1143000"/>
          </a:xfrm>
          <a:prstGeom prst="rect">
            <a:avLst/>
          </a:prstGeom>
        </p:spPr>
        <p:txBody>
          <a:bodyPr/>
          <a:lstStyle/>
          <a:p>
            <a:pPr marL="0" marR="0" lvl="0" indent="0" algn="ctr" defTabSz="914400" rtl="0" eaLnBrk="1" fontAlgn="base" latinLnBrk="0" hangingPunct="1">
              <a:lnSpc>
                <a:spcPts val="4000"/>
              </a:lnSpc>
              <a:spcBef>
                <a:spcPct val="0"/>
              </a:spcBef>
              <a:spcAft>
                <a:spcPct val="0"/>
              </a:spcAft>
              <a:buClrTx/>
              <a:buSzTx/>
              <a:buFontTx/>
              <a:buNone/>
              <a:defRPr/>
            </a:pPr>
            <a:r>
              <a:rPr kumimoji="0" lang="en-US" altLang="en-US" sz="4400" b="1" i="0" u="none" strike="noStrike" kern="0" cap="none" spc="0" normalizeH="0" baseline="0" noProof="0" dirty="0">
                <a:ln>
                  <a:noFill/>
                </a:ln>
                <a:solidFill>
                  <a:schemeClr val="tx2"/>
                </a:solidFill>
                <a:effectLst/>
                <a:uLnTx/>
                <a:uFillTx/>
                <a:latin typeface="+mj-lt"/>
                <a:ea typeface="+mj-ea"/>
                <a:cs typeface="+mj-cs"/>
              </a:rPr>
              <a:t>4.1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软件体系结构与设计模式</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4.1. 5  </a:t>
            </a:r>
            <a:r>
              <a:rPr kumimoji="0" lang="zh-CN" altLang="en-US"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系统结构框架</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9" name="灯片编号占位符 8"/>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rand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428596" y="3000372"/>
            <a:ext cx="8207375" cy="3268587"/>
          </a:xfrm>
          <a:prstGeom prst="rect">
            <a:avLst/>
          </a:prstGeom>
          <a:noFill/>
          <a:ln w="9525">
            <a:noFill/>
            <a:miter lim="800000"/>
          </a:ln>
        </p:spPr>
        <p:txBody>
          <a:bodyPr>
            <a:spAutoFit/>
          </a:bodyPr>
          <a:lstStyle/>
          <a:p>
            <a:pPr marL="342900" indent="-342900">
              <a:lnSpc>
                <a:spcPct val="120000"/>
              </a:lnSpc>
              <a:spcBef>
                <a:spcPct val="20000"/>
              </a:spcBef>
              <a:buFontTx/>
              <a:buChar char="•"/>
            </a:pPr>
            <a:r>
              <a:rPr lang="zh-CN" altLang="en-US" sz="2400" b="1" dirty="0">
                <a:solidFill>
                  <a:srgbClr val="C00000"/>
                </a:solidFill>
                <a:ea typeface="楷体_GB2312" pitchFamily="49" charset="-122"/>
              </a:rPr>
              <a:t>客户层：</a:t>
            </a:r>
            <a:r>
              <a:rPr lang="zh-CN" altLang="en-US" sz="2400" dirty="0">
                <a:solidFill>
                  <a:srgbClr val="3366FF"/>
                </a:solidFill>
                <a:ea typeface="楷体_GB2312" pitchFamily="49" charset="-122"/>
              </a:rPr>
              <a:t>用户通过客户层与系统交互</a:t>
            </a:r>
            <a:r>
              <a:rPr lang="zh-CN" altLang="en-US" sz="2400" dirty="0">
                <a:ea typeface="楷体_GB2312" pitchFamily="49" charset="-122"/>
              </a:rPr>
              <a:t>。该层可以是各种类型的客户端。例如，可编程客户端（如基于</a:t>
            </a:r>
            <a:r>
              <a:rPr lang="en-US" altLang="zh-CN" sz="2400" dirty="0">
                <a:ea typeface="楷体_GB2312" pitchFamily="49" charset="-122"/>
              </a:rPr>
              <a:t>Java Swing</a:t>
            </a:r>
            <a:r>
              <a:rPr lang="zh-CN" altLang="en-US" sz="2400" dirty="0">
                <a:ea typeface="楷体_GB2312" pitchFamily="49" charset="-122"/>
              </a:rPr>
              <a:t>的客户端或</a:t>
            </a:r>
            <a:r>
              <a:rPr lang="en-US" altLang="zh-CN" sz="2400" dirty="0">
                <a:ea typeface="楷体_GB2312" pitchFamily="49" charset="-122"/>
              </a:rPr>
              <a:t>applet</a:t>
            </a:r>
            <a:r>
              <a:rPr lang="zh-CN" altLang="en-US" sz="2400" dirty="0">
                <a:ea typeface="楷体_GB2312" pitchFamily="49" charset="-122"/>
              </a:rPr>
              <a:t>），纯</a:t>
            </a:r>
            <a:r>
              <a:rPr lang="en-US" altLang="zh-CN" sz="2400" dirty="0">
                <a:ea typeface="楷体_GB2312" pitchFamily="49" charset="-122"/>
              </a:rPr>
              <a:t>Web</a:t>
            </a:r>
            <a:r>
              <a:rPr lang="zh-CN" altLang="en-US" sz="2400" dirty="0">
                <a:ea typeface="楷体_GB2312" pitchFamily="49" charset="-122"/>
              </a:rPr>
              <a:t>浏览器客户端，</a:t>
            </a:r>
            <a:r>
              <a:rPr lang="en-US" altLang="zh-CN" sz="2400" dirty="0">
                <a:ea typeface="楷体_GB2312" pitchFamily="49" charset="-122"/>
              </a:rPr>
              <a:t>WML</a:t>
            </a:r>
            <a:r>
              <a:rPr lang="zh-CN" altLang="en-US" sz="2400" dirty="0">
                <a:ea typeface="楷体_GB2312" pitchFamily="49" charset="-122"/>
              </a:rPr>
              <a:t>移动客户端等。 </a:t>
            </a:r>
            <a:endParaRPr lang="zh-CN" altLang="en-US" sz="2400" dirty="0">
              <a:ea typeface="楷体_GB2312" pitchFamily="49" charset="-122"/>
            </a:endParaRPr>
          </a:p>
          <a:p>
            <a:pPr marL="342900" indent="-342900">
              <a:lnSpc>
                <a:spcPct val="120000"/>
              </a:lnSpc>
              <a:spcBef>
                <a:spcPct val="20000"/>
              </a:spcBef>
              <a:buFontTx/>
              <a:buChar char="•"/>
            </a:pPr>
            <a:r>
              <a:rPr lang="zh-CN" altLang="en-US" sz="2400" b="1" dirty="0">
                <a:solidFill>
                  <a:srgbClr val="C00000"/>
                </a:solidFill>
                <a:ea typeface="楷体_GB2312" pitchFamily="49" charset="-122"/>
              </a:rPr>
              <a:t>资源层：</a:t>
            </a:r>
            <a:r>
              <a:rPr lang="zh-CN" altLang="en-US" sz="2400" dirty="0">
                <a:ea typeface="楷体_GB2312" pitchFamily="49" charset="-122"/>
              </a:rPr>
              <a:t>资源层可以是</a:t>
            </a:r>
            <a:r>
              <a:rPr lang="zh-CN" altLang="en-US" sz="2400" dirty="0">
                <a:solidFill>
                  <a:srgbClr val="3366FF"/>
                </a:solidFill>
                <a:ea typeface="楷体_GB2312" pitchFamily="49" charset="-122"/>
              </a:rPr>
              <a:t>企业数据库</a:t>
            </a:r>
            <a:r>
              <a:rPr lang="zh-CN" altLang="en-US" sz="2400" dirty="0">
                <a:ea typeface="楷体_GB2312" pitchFamily="49" charset="-122"/>
              </a:rPr>
              <a:t>，电子商务解决方案中的</a:t>
            </a:r>
            <a:r>
              <a:rPr lang="zh-CN" altLang="en-US" sz="2400" dirty="0">
                <a:solidFill>
                  <a:srgbClr val="3366FF"/>
                </a:solidFill>
                <a:ea typeface="楷体_GB2312" pitchFamily="49" charset="-122"/>
              </a:rPr>
              <a:t>外部企业系统</a:t>
            </a:r>
            <a:r>
              <a:rPr lang="zh-CN" altLang="en-US" sz="2400" dirty="0">
                <a:ea typeface="楷体_GB2312" pitchFamily="49" charset="-122"/>
              </a:rPr>
              <a:t>，或者是</a:t>
            </a:r>
            <a:r>
              <a:rPr lang="zh-CN" altLang="en-US" sz="2400" dirty="0">
                <a:solidFill>
                  <a:srgbClr val="3366FF"/>
                </a:solidFill>
                <a:ea typeface="楷体_GB2312" pitchFamily="49" charset="-122"/>
              </a:rPr>
              <a:t>外部</a:t>
            </a:r>
            <a:r>
              <a:rPr lang="en-US" altLang="zh-CN" sz="2400" dirty="0">
                <a:solidFill>
                  <a:srgbClr val="3366FF"/>
                </a:solidFill>
                <a:ea typeface="楷体_GB2312" pitchFamily="49" charset="-122"/>
              </a:rPr>
              <a:t>SOA</a:t>
            </a:r>
            <a:r>
              <a:rPr lang="zh-CN" altLang="en-US" sz="2400" dirty="0">
                <a:solidFill>
                  <a:srgbClr val="3366FF"/>
                </a:solidFill>
                <a:ea typeface="楷体_GB2312" pitchFamily="49" charset="-122"/>
              </a:rPr>
              <a:t>服务</a:t>
            </a:r>
            <a:r>
              <a:rPr lang="zh-CN" altLang="en-US" sz="2400" dirty="0">
                <a:ea typeface="楷体_GB2312" pitchFamily="49" charset="-122"/>
              </a:rPr>
              <a:t>。数据可以分布在多个服务器上。 </a:t>
            </a:r>
            <a:endParaRPr lang="zh-CN" altLang="en-US" sz="2400" dirty="0">
              <a:ea typeface="楷体_GB2312" pitchFamily="49" charset="-122"/>
            </a:endParaRPr>
          </a:p>
        </p:txBody>
      </p:sp>
      <p:sp>
        <p:nvSpPr>
          <p:cNvPr id="57347" name="Text Box 8"/>
          <p:cNvSpPr txBox="1">
            <a:spLocks noChangeArrowheads="1"/>
          </p:cNvSpPr>
          <p:nvPr/>
        </p:nvSpPr>
        <p:spPr bwMode="auto">
          <a:xfrm>
            <a:off x="468313" y="1522409"/>
            <a:ext cx="8207375" cy="1421928"/>
          </a:xfrm>
          <a:prstGeom prst="rect">
            <a:avLst/>
          </a:prstGeom>
          <a:noFill/>
          <a:ln w="9525">
            <a:noFill/>
            <a:miter lim="800000"/>
          </a:ln>
        </p:spPr>
        <p:txBody>
          <a:bodyPr>
            <a:spAutoFit/>
          </a:bodyPr>
          <a:lstStyle/>
          <a:p>
            <a:pPr>
              <a:lnSpc>
                <a:spcPct val="120000"/>
              </a:lnSpc>
              <a:spcBef>
                <a:spcPct val="20000"/>
              </a:spcBef>
            </a:pPr>
            <a:r>
              <a:rPr lang="en-US" altLang="zh-CN" sz="2400" b="1" dirty="0">
                <a:ea typeface="楷体_GB2312" pitchFamily="49" charset="-122"/>
              </a:rPr>
              <a:t>J2EE</a:t>
            </a:r>
            <a:r>
              <a:rPr lang="zh-CN" altLang="en-US" sz="2400" b="1" dirty="0">
                <a:ea typeface="楷体_GB2312" pitchFamily="49" charset="-122"/>
              </a:rPr>
              <a:t>模型是</a:t>
            </a:r>
            <a:r>
              <a:rPr lang="zh-CN" altLang="en-US" sz="2400" b="1" dirty="0">
                <a:solidFill>
                  <a:srgbClr val="CC0000"/>
                </a:solidFill>
                <a:ea typeface="楷体_GB2312" pitchFamily="49" charset="-122"/>
              </a:rPr>
              <a:t>分层结构</a:t>
            </a:r>
            <a:r>
              <a:rPr lang="zh-CN" altLang="en-US" sz="2400" b="1" dirty="0">
                <a:ea typeface="楷体_GB2312" pitchFamily="49" charset="-122"/>
              </a:rPr>
              <a:t>，中间的</a:t>
            </a:r>
            <a:r>
              <a:rPr lang="en-US" altLang="zh-CN" sz="2400" b="1" dirty="0">
                <a:ea typeface="楷体_GB2312" pitchFamily="49" charset="-122"/>
              </a:rPr>
              <a:t>3</a:t>
            </a:r>
            <a:r>
              <a:rPr lang="zh-CN" altLang="en-US" sz="2400" b="1" dirty="0">
                <a:ea typeface="楷体_GB2312" pitchFamily="49" charset="-122"/>
              </a:rPr>
              <a:t>层（表示层，业务层，集成层）包含应用程序构件，客户层和资源层处于应用程序的外围。</a:t>
            </a:r>
            <a:r>
              <a:rPr lang="zh-CN" altLang="en-US" dirty="0"/>
              <a:t> </a:t>
            </a:r>
            <a:endParaRPr lang="zh-CN" altLang="en-US" dirty="0"/>
          </a:p>
        </p:txBody>
      </p:sp>
      <p:sp>
        <p:nvSpPr>
          <p:cNvPr id="5" name="Rectangle 2"/>
          <p:cNvSpPr txBox="1">
            <a:spLocks noChangeArrowheads="1"/>
          </p:cNvSpPr>
          <p:nvPr/>
        </p:nvSpPr>
        <p:spPr>
          <a:xfrm>
            <a:off x="457200" y="211138"/>
            <a:ext cx="8229600" cy="1143000"/>
          </a:xfrm>
          <a:prstGeom prst="rect">
            <a:avLst/>
          </a:prstGeom>
        </p:spPr>
        <p:txBody>
          <a:bodyPr/>
          <a:lstStyle/>
          <a:p>
            <a:pPr marL="0" marR="0" lvl="0" indent="0" algn="ctr" defTabSz="914400" rtl="0" eaLnBrk="1" fontAlgn="base" latinLnBrk="0" hangingPunct="1">
              <a:lnSpc>
                <a:spcPts val="4000"/>
              </a:lnSpc>
              <a:spcBef>
                <a:spcPct val="0"/>
              </a:spcBef>
              <a:spcAft>
                <a:spcPct val="0"/>
              </a:spcAft>
              <a:buClrTx/>
              <a:buSzTx/>
              <a:buFontTx/>
              <a:buNone/>
              <a:defRPr/>
            </a:pPr>
            <a:r>
              <a:rPr kumimoji="0" lang="en-US" altLang="en-US" sz="4400" b="1" i="0" u="none" strike="noStrike" kern="0" cap="none" spc="0" normalizeH="0" baseline="0" noProof="0" dirty="0">
                <a:ln>
                  <a:noFill/>
                </a:ln>
                <a:solidFill>
                  <a:schemeClr val="tx2"/>
                </a:solidFill>
                <a:effectLst/>
                <a:uLnTx/>
                <a:uFillTx/>
                <a:latin typeface="+mj-lt"/>
                <a:ea typeface="+mj-ea"/>
                <a:cs typeface="+mj-cs"/>
              </a:rPr>
              <a:t>4.1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软件体系结构与设计模式</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4.1. 5  </a:t>
            </a:r>
            <a:r>
              <a:rPr kumimoji="0" lang="zh-CN" altLang="en-US"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系统结构框架</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6" name="灯片编号占位符 5"/>
          <p:cNvSpPr>
            <a:spLocks noGrp="1"/>
          </p:cNvSpPr>
          <p:nvPr>
            <p:ph type="sldNum" sz="quarter" idx="12"/>
          </p:nvPr>
        </p:nvSpPr>
        <p:spPr/>
        <p:txBody>
          <a:bodyPr/>
          <a:lstStyle/>
          <a:p>
            <a:pPr>
              <a:defRPr/>
            </a:pPr>
            <a:fld id="{AC161BEA-7524-4172-8007-84AC25511AC3}" type="slidenum">
              <a:rPr lang="en-US" altLang="zh-CN" smtClean="0"/>
            </a:fld>
            <a:endParaRPr lang="en-US" altLang="zh-CN"/>
          </a:p>
        </p:txBody>
      </p:sp>
    </p:spTree>
  </p:cSld>
  <p:clrMapOvr>
    <a:masterClrMapping/>
  </p:clrMapOvr>
  <p:transition>
    <p:rand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type="body" idx="1"/>
          </p:nvPr>
        </p:nvSpPr>
        <p:spPr>
          <a:xfrm>
            <a:off x="468313" y="1458935"/>
            <a:ext cx="8135937" cy="5113337"/>
          </a:xfrm>
        </p:spPr>
        <p:txBody>
          <a:bodyPr/>
          <a:lstStyle/>
          <a:p>
            <a:pPr eaLnBrk="1" hangingPunct="1">
              <a:lnSpc>
                <a:spcPct val="150000"/>
              </a:lnSpc>
              <a:spcAft>
                <a:spcPts val="600"/>
              </a:spcAft>
            </a:pPr>
            <a:r>
              <a:rPr lang="zh-CN" altLang="en-US" sz="2400" b="1" dirty="0">
                <a:solidFill>
                  <a:srgbClr val="C00000"/>
                </a:solidFill>
                <a:latin typeface="宋体" panose="02010600030101010101" pitchFamily="2" charset="-122"/>
                <a:ea typeface="宋体" panose="02010600030101010101" pitchFamily="2" charset="-122"/>
              </a:rPr>
              <a:t>表示层：</a:t>
            </a:r>
            <a:r>
              <a:rPr lang="zh-CN" altLang="en-US" sz="2000" dirty="0">
                <a:solidFill>
                  <a:srgbClr val="3366FF"/>
                </a:solidFill>
                <a:latin typeface="宋体" panose="02010600030101010101" pitchFamily="2" charset="-122"/>
                <a:ea typeface="宋体" panose="02010600030101010101" pitchFamily="2" charset="-122"/>
              </a:rPr>
              <a:t>用户通过表示层来访问应用程序</a:t>
            </a:r>
            <a:r>
              <a:rPr lang="zh-CN" altLang="en-US" sz="2000" dirty="0">
                <a:latin typeface="宋体" panose="02010600030101010101" pitchFamily="2" charset="-122"/>
                <a:ea typeface="宋体" panose="02010600030101010101" pitchFamily="2" charset="-122"/>
              </a:rPr>
              <a:t>。在基于</a:t>
            </a:r>
            <a:r>
              <a:rPr lang="en-US" altLang="zh-CN" sz="2000" dirty="0">
                <a:latin typeface="宋体" panose="02010600030101010101" pitchFamily="2" charset="-122"/>
                <a:ea typeface="宋体" panose="02010600030101010101" pitchFamily="2" charset="-122"/>
              </a:rPr>
              <a:t>Web</a:t>
            </a:r>
            <a:r>
              <a:rPr lang="zh-CN" altLang="en-US" sz="2000" dirty="0">
                <a:latin typeface="宋体" panose="02010600030101010101" pitchFamily="2" charset="-122"/>
                <a:ea typeface="宋体" panose="02010600030101010101" pitchFamily="2" charset="-122"/>
              </a:rPr>
              <a:t>的应用系统中，表示层由用户界面代码和运行于</a:t>
            </a:r>
            <a:r>
              <a:rPr lang="en-US" altLang="zh-CN" sz="2000" dirty="0">
                <a:latin typeface="宋体" panose="02010600030101010101" pitchFamily="2" charset="-122"/>
                <a:ea typeface="宋体" panose="02010600030101010101" pitchFamily="2" charset="-122"/>
              </a:rPr>
              <a:t>Web</a:t>
            </a:r>
            <a:r>
              <a:rPr lang="zh-CN" altLang="en-US" sz="2000" dirty="0">
                <a:latin typeface="宋体" panose="02010600030101010101" pitchFamily="2" charset="-122"/>
                <a:ea typeface="宋体" panose="02010600030101010101" pitchFamily="2" charset="-122"/>
              </a:rPr>
              <a:t>服务器或应用服务器上的过程组成。</a:t>
            </a:r>
            <a:r>
              <a:rPr lang="zh-CN" altLang="en-US" sz="2000" dirty="0">
                <a:solidFill>
                  <a:srgbClr val="3366FF"/>
                </a:solidFill>
                <a:latin typeface="宋体" panose="02010600030101010101" pitchFamily="2" charset="-122"/>
                <a:ea typeface="宋体" panose="02010600030101010101" pitchFamily="2" charset="-122"/>
              </a:rPr>
              <a:t>参考</a:t>
            </a:r>
            <a:r>
              <a:rPr lang="en-US" altLang="zh-CN" sz="2000" dirty="0">
                <a:solidFill>
                  <a:srgbClr val="3366FF"/>
                </a:solidFill>
                <a:latin typeface="宋体" panose="02010600030101010101" pitchFamily="2" charset="-122"/>
                <a:ea typeface="宋体" panose="02010600030101010101" pitchFamily="2" charset="-122"/>
              </a:rPr>
              <a:t>MVC</a:t>
            </a:r>
            <a:r>
              <a:rPr lang="zh-CN" altLang="en-US" sz="2000" dirty="0">
                <a:solidFill>
                  <a:srgbClr val="3366FF"/>
                </a:solidFill>
                <a:latin typeface="宋体" panose="02010600030101010101" pitchFamily="2" charset="-122"/>
                <a:ea typeface="宋体" panose="02010600030101010101" pitchFamily="2" charset="-122"/>
              </a:rPr>
              <a:t>框架，表示层包括视图构件和控制器构件</a:t>
            </a:r>
            <a:r>
              <a:rPr lang="zh-CN" altLang="en-US" sz="2000" dirty="0">
                <a:latin typeface="宋体" panose="02010600030101010101" pitchFamily="2" charset="-122"/>
                <a:ea typeface="宋体" panose="02010600030101010101" pitchFamily="2" charset="-122"/>
              </a:rPr>
              <a:t>。 </a:t>
            </a:r>
            <a:endParaRPr lang="zh-CN" altLang="en-US" sz="2000" dirty="0">
              <a:latin typeface="宋体" panose="02010600030101010101" pitchFamily="2" charset="-122"/>
              <a:ea typeface="宋体" panose="02010600030101010101" pitchFamily="2" charset="-122"/>
            </a:endParaRPr>
          </a:p>
          <a:p>
            <a:pPr eaLnBrk="1" hangingPunct="1">
              <a:lnSpc>
                <a:spcPct val="150000"/>
              </a:lnSpc>
              <a:spcAft>
                <a:spcPts val="600"/>
              </a:spcAft>
            </a:pPr>
            <a:r>
              <a:rPr lang="zh-CN" altLang="en-US" sz="2400" b="1" dirty="0">
                <a:solidFill>
                  <a:srgbClr val="C00000"/>
                </a:solidFill>
                <a:latin typeface="宋体" panose="02010600030101010101" pitchFamily="2" charset="-122"/>
                <a:ea typeface="宋体" panose="02010600030101010101" pitchFamily="2" charset="-122"/>
              </a:rPr>
              <a:t>业务层：</a:t>
            </a:r>
            <a:r>
              <a:rPr lang="zh-CN" altLang="en-US" sz="2000" dirty="0">
                <a:latin typeface="宋体" panose="02010600030101010101" pitchFamily="2" charset="-122"/>
                <a:ea typeface="宋体" panose="02010600030101010101" pitchFamily="2" charset="-122"/>
              </a:rPr>
              <a:t>业务层包含表示层中的控制器构件没有实现的一部分应用逻辑。它</a:t>
            </a:r>
            <a:r>
              <a:rPr lang="zh-CN" altLang="en-US" sz="2000" dirty="0">
                <a:solidFill>
                  <a:srgbClr val="3366FF"/>
                </a:solidFill>
                <a:latin typeface="宋体" panose="02010600030101010101" pitchFamily="2" charset="-122"/>
                <a:ea typeface="宋体" panose="02010600030101010101" pitchFamily="2" charset="-122"/>
              </a:rPr>
              <a:t>负责确认和执行企业范围内的业务规则和事务</a:t>
            </a:r>
            <a:r>
              <a:rPr lang="zh-CN" altLang="en-US" sz="2000" dirty="0">
                <a:latin typeface="宋体" panose="02010600030101010101" pitchFamily="2" charset="-122"/>
                <a:ea typeface="宋体" panose="02010600030101010101" pitchFamily="2" charset="-122"/>
              </a:rPr>
              <a:t>，</a:t>
            </a:r>
            <a:r>
              <a:rPr lang="zh-CN" altLang="en-US" sz="2000" dirty="0">
                <a:solidFill>
                  <a:srgbClr val="3366FF"/>
                </a:solidFill>
                <a:latin typeface="宋体" panose="02010600030101010101" pitchFamily="2" charset="-122"/>
                <a:ea typeface="宋体" panose="02010600030101010101" pitchFamily="2" charset="-122"/>
              </a:rPr>
              <a:t>并管理从资源层加载到应用程序高速缓存中的业务对象。</a:t>
            </a:r>
            <a:endParaRPr lang="zh-CN" altLang="en-US" sz="2000" dirty="0">
              <a:solidFill>
                <a:srgbClr val="3366FF"/>
              </a:solidFill>
              <a:latin typeface="宋体" panose="02010600030101010101" pitchFamily="2" charset="-122"/>
              <a:ea typeface="宋体" panose="02010600030101010101" pitchFamily="2" charset="-122"/>
            </a:endParaRPr>
          </a:p>
          <a:p>
            <a:pPr eaLnBrk="1" hangingPunct="1">
              <a:lnSpc>
                <a:spcPct val="150000"/>
              </a:lnSpc>
              <a:spcAft>
                <a:spcPts val="600"/>
              </a:spcAft>
            </a:pPr>
            <a:r>
              <a:rPr lang="zh-CN" altLang="en-US" sz="2400" b="1" dirty="0">
                <a:solidFill>
                  <a:srgbClr val="C00000"/>
                </a:solidFill>
                <a:latin typeface="宋体" panose="02010600030101010101" pitchFamily="2" charset="-122"/>
                <a:ea typeface="宋体" panose="02010600030101010101" pitchFamily="2" charset="-122"/>
              </a:rPr>
              <a:t>集成层：</a:t>
            </a:r>
            <a:r>
              <a:rPr lang="zh-CN" altLang="en-US" sz="2000" dirty="0">
                <a:solidFill>
                  <a:srgbClr val="3366FF"/>
                </a:solidFill>
                <a:latin typeface="宋体" panose="02010600030101010101" pitchFamily="2" charset="-122"/>
                <a:ea typeface="宋体" panose="02010600030101010101" pitchFamily="2" charset="-122"/>
              </a:rPr>
              <a:t>集成层负责建立和维护与数据源的连接</a:t>
            </a:r>
            <a:r>
              <a:rPr lang="zh-CN" altLang="en-US" sz="2000" dirty="0">
                <a:latin typeface="宋体" panose="02010600030101010101" pitchFamily="2" charset="-122"/>
                <a:ea typeface="宋体" panose="02010600030101010101" pitchFamily="2" charset="-122"/>
              </a:rPr>
              <a:t>。例如，通过</a:t>
            </a:r>
            <a:r>
              <a:rPr lang="en-US" altLang="zh-CN" sz="2000" dirty="0">
                <a:latin typeface="宋体" panose="02010600030101010101" pitchFamily="2" charset="-122"/>
                <a:ea typeface="宋体" panose="02010600030101010101" pitchFamily="2" charset="-122"/>
              </a:rPr>
              <a:t>JDBC</a:t>
            </a:r>
            <a:r>
              <a:rPr lang="zh-CN" altLang="en-US" sz="2000" dirty="0">
                <a:latin typeface="宋体" panose="02010600030101010101" pitchFamily="2" charset="-122"/>
                <a:ea typeface="宋体" panose="02010600030101010101" pitchFamily="2" charset="-122"/>
              </a:rPr>
              <a:t>与数据库进行通信，利用</a:t>
            </a:r>
            <a:r>
              <a:rPr lang="en-US" altLang="zh-CN" sz="2000" dirty="0">
                <a:latin typeface="宋体" panose="02010600030101010101" pitchFamily="2" charset="-122"/>
                <a:ea typeface="宋体" panose="02010600030101010101" pitchFamily="2" charset="-122"/>
              </a:rPr>
              <a:t>Java</a:t>
            </a:r>
            <a:r>
              <a:rPr lang="zh-CN" altLang="en-US" sz="2000" dirty="0">
                <a:latin typeface="宋体" panose="02010600030101010101" pitchFamily="2" charset="-122"/>
                <a:ea typeface="宋体" panose="02010600030101010101" pitchFamily="2" charset="-122"/>
              </a:rPr>
              <a:t>消息服务（</a:t>
            </a:r>
            <a:r>
              <a:rPr lang="en-US" altLang="zh-CN" sz="2000" dirty="0">
                <a:latin typeface="宋体" panose="02010600030101010101" pitchFamily="2" charset="-122"/>
                <a:ea typeface="宋体" panose="02010600030101010101" pitchFamily="2" charset="-122"/>
              </a:rPr>
              <a:t>JMS</a:t>
            </a:r>
            <a:r>
              <a:rPr lang="zh-CN" altLang="en-US" sz="2000" dirty="0">
                <a:latin typeface="宋体" panose="02010600030101010101" pitchFamily="2" charset="-122"/>
                <a:ea typeface="宋体" panose="02010600030101010101" pitchFamily="2" charset="-122"/>
              </a:rPr>
              <a:t>）与外部系统联合。</a:t>
            </a:r>
            <a:endParaRPr lang="zh-CN" altLang="en-US" sz="2000" dirty="0">
              <a:latin typeface="宋体" panose="02010600030101010101" pitchFamily="2" charset="-122"/>
              <a:ea typeface="宋体" panose="02010600030101010101" pitchFamily="2" charset="-122"/>
            </a:endParaRPr>
          </a:p>
        </p:txBody>
      </p:sp>
      <p:sp>
        <p:nvSpPr>
          <p:cNvPr id="4" name="Rectangle 2"/>
          <p:cNvSpPr txBox="1">
            <a:spLocks noChangeArrowheads="1"/>
          </p:cNvSpPr>
          <p:nvPr/>
        </p:nvSpPr>
        <p:spPr>
          <a:xfrm>
            <a:off x="457200" y="211138"/>
            <a:ext cx="8229600" cy="1143000"/>
          </a:xfrm>
          <a:prstGeom prst="rect">
            <a:avLst/>
          </a:prstGeom>
        </p:spPr>
        <p:txBody>
          <a:bodyPr/>
          <a:lstStyle/>
          <a:p>
            <a:pPr marL="0" marR="0" lvl="0" indent="0" algn="ctr" defTabSz="914400" rtl="0" eaLnBrk="1" fontAlgn="base" latinLnBrk="0" hangingPunct="1">
              <a:lnSpc>
                <a:spcPts val="4000"/>
              </a:lnSpc>
              <a:spcBef>
                <a:spcPct val="0"/>
              </a:spcBef>
              <a:spcAft>
                <a:spcPct val="0"/>
              </a:spcAft>
              <a:buClrTx/>
              <a:buSzTx/>
              <a:buFontTx/>
              <a:buNone/>
              <a:defRPr/>
            </a:pPr>
            <a:r>
              <a:rPr kumimoji="0" lang="en-US" altLang="en-US" sz="4400" b="1" i="0" u="none" strike="noStrike" kern="0" cap="none" spc="0" normalizeH="0" baseline="0" noProof="0" dirty="0">
                <a:ln>
                  <a:noFill/>
                </a:ln>
                <a:solidFill>
                  <a:schemeClr val="tx2"/>
                </a:solidFill>
                <a:effectLst/>
                <a:uLnTx/>
                <a:uFillTx/>
                <a:latin typeface="+mj-lt"/>
                <a:ea typeface="+mj-ea"/>
                <a:cs typeface="+mj-cs"/>
              </a:rPr>
              <a:t>4.1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软件体系结构与设计模式</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4.1. 5  </a:t>
            </a:r>
            <a:r>
              <a:rPr kumimoji="0" lang="zh-CN" altLang="en-US"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系统结构框架</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rand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7"/>
          <p:cNvSpPr txBox="1">
            <a:spLocks noChangeArrowheads="1"/>
          </p:cNvSpPr>
          <p:nvPr/>
        </p:nvSpPr>
        <p:spPr bwMode="auto">
          <a:xfrm>
            <a:off x="468313" y="1949473"/>
            <a:ext cx="8207375" cy="4745915"/>
          </a:xfrm>
          <a:prstGeom prst="rect">
            <a:avLst/>
          </a:prstGeom>
          <a:noFill/>
          <a:ln w="9525">
            <a:noFill/>
            <a:miter lim="800000"/>
          </a:ln>
        </p:spPr>
        <p:txBody>
          <a:bodyPr>
            <a:spAutoFit/>
          </a:bodyPr>
          <a:lstStyle/>
          <a:p>
            <a:pPr>
              <a:lnSpc>
                <a:spcPct val="120000"/>
              </a:lnSpc>
              <a:spcBef>
                <a:spcPct val="20000"/>
              </a:spcBef>
            </a:pPr>
            <a:r>
              <a:rPr lang="zh-CN" altLang="en-US" sz="2800" b="1" dirty="0">
                <a:solidFill>
                  <a:srgbClr val="C00000"/>
                </a:solidFill>
                <a:latin typeface="华文楷体" panose="02010600040101010101" pitchFamily="2" charset="-122"/>
                <a:ea typeface="华文楷体" panose="02010600040101010101" pitchFamily="2" charset="-122"/>
              </a:rPr>
              <a:t>（</a:t>
            </a:r>
            <a:r>
              <a:rPr lang="en-US" altLang="zh-CN" sz="2800" b="1" dirty="0">
                <a:solidFill>
                  <a:srgbClr val="C00000"/>
                </a:solidFill>
                <a:latin typeface="华文楷体" panose="02010600040101010101" pitchFamily="2" charset="-122"/>
                <a:ea typeface="华文楷体" panose="02010600040101010101" pitchFamily="2" charset="-122"/>
              </a:rPr>
              <a:t>1</a:t>
            </a:r>
            <a:r>
              <a:rPr lang="zh-CN" altLang="en-US" sz="2800" b="1" dirty="0">
                <a:solidFill>
                  <a:srgbClr val="C00000"/>
                </a:solidFill>
                <a:latin typeface="华文楷体" panose="02010600040101010101" pitchFamily="2" charset="-122"/>
                <a:ea typeface="华文楷体" panose="02010600040101010101" pitchFamily="2" charset="-122"/>
              </a:rPr>
              <a:t>）</a:t>
            </a:r>
            <a:r>
              <a:rPr lang="en-US" altLang="zh-CN" sz="2800" b="1" dirty="0">
                <a:solidFill>
                  <a:srgbClr val="C00000"/>
                </a:solidFill>
                <a:latin typeface="华文楷体" panose="02010600040101010101" pitchFamily="2" charset="-122"/>
                <a:ea typeface="华文楷体" panose="02010600040101010101" pitchFamily="2" charset="-122"/>
              </a:rPr>
              <a:t>PCMEF</a:t>
            </a:r>
            <a:r>
              <a:rPr lang="zh-CN" altLang="en-US" sz="2800" b="1" dirty="0">
                <a:solidFill>
                  <a:srgbClr val="C00000"/>
                </a:solidFill>
                <a:latin typeface="华文楷体" panose="02010600040101010101" pitchFamily="2" charset="-122"/>
                <a:ea typeface="华文楷体" panose="02010600040101010101" pitchFamily="2" charset="-122"/>
              </a:rPr>
              <a:t>框架</a:t>
            </a:r>
            <a:endParaRPr lang="zh-CN" altLang="en-US" sz="2800" b="1" dirty="0">
              <a:solidFill>
                <a:srgbClr val="C00000"/>
              </a:solidFill>
              <a:latin typeface="华文楷体" panose="02010600040101010101" pitchFamily="2" charset="-122"/>
              <a:ea typeface="华文楷体" panose="02010600040101010101" pitchFamily="2" charset="-122"/>
            </a:endParaRPr>
          </a:p>
          <a:p>
            <a:pPr>
              <a:lnSpc>
                <a:spcPct val="120000"/>
              </a:lnSpc>
              <a:spcBef>
                <a:spcPct val="20000"/>
              </a:spcBef>
            </a:pPr>
            <a:r>
              <a:rPr lang="zh-CN" altLang="en-US" sz="2400" dirty="0">
                <a:solidFill>
                  <a:srgbClr val="3366FF"/>
                </a:solidFill>
                <a:ea typeface="楷体_GB2312" pitchFamily="49" charset="-122"/>
              </a:rPr>
              <a:t>      表示</a:t>
            </a:r>
            <a:r>
              <a:rPr lang="en-US" altLang="zh-CN" sz="2400" dirty="0">
                <a:solidFill>
                  <a:srgbClr val="3366FF"/>
                </a:solidFill>
                <a:ea typeface="楷体_GB2312" pitchFamily="49" charset="-122"/>
              </a:rPr>
              <a:t>—</a:t>
            </a:r>
            <a:r>
              <a:rPr lang="zh-CN" altLang="en-US" sz="2400" dirty="0">
                <a:solidFill>
                  <a:srgbClr val="3366FF"/>
                </a:solidFill>
                <a:ea typeface="楷体_GB2312" pitchFamily="49" charset="-122"/>
              </a:rPr>
              <a:t>控制</a:t>
            </a:r>
            <a:r>
              <a:rPr lang="en-US" altLang="zh-CN" sz="2400" dirty="0">
                <a:solidFill>
                  <a:srgbClr val="3366FF"/>
                </a:solidFill>
                <a:ea typeface="楷体_GB2312" pitchFamily="49" charset="-122"/>
              </a:rPr>
              <a:t>—</a:t>
            </a:r>
            <a:r>
              <a:rPr lang="zh-CN" altLang="en-US" sz="2400" dirty="0">
                <a:solidFill>
                  <a:srgbClr val="3366FF"/>
                </a:solidFill>
                <a:ea typeface="楷体_GB2312" pitchFamily="49" charset="-122"/>
              </a:rPr>
              <a:t>中介者</a:t>
            </a:r>
            <a:r>
              <a:rPr lang="en-US" altLang="zh-CN" sz="2400" dirty="0">
                <a:solidFill>
                  <a:srgbClr val="3366FF"/>
                </a:solidFill>
                <a:ea typeface="楷体_GB2312" pitchFamily="49" charset="-122"/>
              </a:rPr>
              <a:t>—</a:t>
            </a:r>
            <a:r>
              <a:rPr lang="zh-CN" altLang="en-US" sz="2400" dirty="0">
                <a:solidFill>
                  <a:srgbClr val="3366FF"/>
                </a:solidFill>
                <a:ea typeface="楷体_GB2312" pitchFamily="49" charset="-122"/>
              </a:rPr>
              <a:t>实体</a:t>
            </a:r>
            <a:r>
              <a:rPr lang="en-US" altLang="zh-CN" sz="2400" dirty="0">
                <a:solidFill>
                  <a:srgbClr val="3366FF"/>
                </a:solidFill>
                <a:ea typeface="楷体_GB2312" pitchFamily="49" charset="-122"/>
              </a:rPr>
              <a:t>—</a:t>
            </a:r>
            <a:r>
              <a:rPr lang="zh-CN" altLang="en-US" sz="2400" dirty="0">
                <a:solidFill>
                  <a:srgbClr val="3366FF"/>
                </a:solidFill>
                <a:ea typeface="楷体_GB2312" pitchFamily="49" charset="-122"/>
              </a:rPr>
              <a:t>基础（</a:t>
            </a:r>
            <a:r>
              <a:rPr lang="en-US" altLang="zh-CN" sz="2400" dirty="0">
                <a:solidFill>
                  <a:srgbClr val="3366FF"/>
                </a:solidFill>
                <a:ea typeface="楷体_GB2312" pitchFamily="49" charset="-122"/>
              </a:rPr>
              <a:t>presentation-control-mediator-entity-foundation</a:t>
            </a:r>
            <a:r>
              <a:rPr lang="zh-CN" altLang="en-US" sz="2400" dirty="0">
                <a:solidFill>
                  <a:srgbClr val="3366FF"/>
                </a:solidFill>
                <a:ea typeface="楷体_GB2312" pitchFamily="49" charset="-122"/>
              </a:rPr>
              <a:t>，</a:t>
            </a:r>
            <a:r>
              <a:rPr lang="en-US" altLang="zh-CN" sz="2400" dirty="0">
                <a:solidFill>
                  <a:srgbClr val="3366FF"/>
                </a:solidFill>
                <a:ea typeface="楷体_GB2312" pitchFamily="49" charset="-122"/>
              </a:rPr>
              <a:t>PCMEF</a:t>
            </a:r>
            <a:r>
              <a:rPr lang="zh-CN" altLang="en-US" sz="2400" dirty="0">
                <a:solidFill>
                  <a:srgbClr val="3366FF"/>
                </a:solidFill>
                <a:ea typeface="楷体_GB2312" pitchFamily="49" charset="-122"/>
              </a:rPr>
              <a:t>）</a:t>
            </a:r>
            <a:r>
              <a:rPr lang="zh-CN" altLang="en-US" sz="2400" dirty="0">
                <a:ea typeface="楷体_GB2312" pitchFamily="49" charset="-122"/>
              </a:rPr>
              <a:t>是一个</a:t>
            </a:r>
            <a:r>
              <a:rPr lang="zh-CN" altLang="en-US" sz="2400" dirty="0">
                <a:solidFill>
                  <a:srgbClr val="3366FF"/>
                </a:solidFill>
                <a:ea typeface="楷体_GB2312" pitchFamily="49" charset="-122"/>
              </a:rPr>
              <a:t>垂直层次的分层体系结构框架</a:t>
            </a:r>
            <a:r>
              <a:rPr lang="zh-CN" altLang="en-US" sz="2400" dirty="0">
                <a:ea typeface="楷体_GB2312" pitchFamily="49" charset="-122"/>
              </a:rPr>
              <a:t>。每一层是可以包含其他包的包。</a:t>
            </a:r>
            <a:r>
              <a:rPr lang="en-US" altLang="zh-CN" sz="2400" dirty="0">
                <a:ea typeface="楷体_GB2312" pitchFamily="49" charset="-122"/>
              </a:rPr>
              <a:t>PCMEF</a:t>
            </a:r>
            <a:r>
              <a:rPr lang="zh-CN" altLang="en-US" sz="2400" dirty="0">
                <a:ea typeface="楷体_GB2312" pitchFamily="49" charset="-122"/>
              </a:rPr>
              <a:t>框架包含</a:t>
            </a:r>
            <a:r>
              <a:rPr lang="en-US" altLang="zh-CN" sz="2400" dirty="0">
                <a:ea typeface="楷体_GB2312" pitchFamily="49" charset="-122"/>
              </a:rPr>
              <a:t>4</a:t>
            </a:r>
            <a:r>
              <a:rPr lang="zh-CN" altLang="en-US" sz="2400" dirty="0">
                <a:ea typeface="楷体_GB2312" pitchFamily="49" charset="-122"/>
              </a:rPr>
              <a:t>层：表示层、控制层、领域层和基础层。领域层包含两个预定义包：实体（</a:t>
            </a:r>
            <a:r>
              <a:rPr lang="en-US" altLang="zh-CN" sz="2400" dirty="0">
                <a:ea typeface="楷体_GB2312" pitchFamily="49" charset="-122"/>
              </a:rPr>
              <a:t>entity</a:t>
            </a:r>
            <a:r>
              <a:rPr lang="zh-CN" altLang="en-US" sz="2400" dirty="0">
                <a:ea typeface="楷体_GB2312" pitchFamily="49" charset="-122"/>
              </a:rPr>
              <a:t>）包和中介者（</a:t>
            </a:r>
            <a:r>
              <a:rPr lang="en-US" altLang="zh-CN" sz="2400" dirty="0">
                <a:ea typeface="楷体_GB2312" pitchFamily="49" charset="-122"/>
              </a:rPr>
              <a:t>mediator</a:t>
            </a:r>
            <a:r>
              <a:rPr lang="zh-CN" altLang="en-US" sz="2400" dirty="0">
                <a:ea typeface="楷体_GB2312" pitchFamily="49" charset="-122"/>
              </a:rPr>
              <a:t>）包。</a:t>
            </a:r>
            <a:r>
              <a:rPr lang="zh-CN" altLang="en-US" dirty="0"/>
              <a:t> </a:t>
            </a:r>
            <a:endParaRPr lang="zh-CN" altLang="en-US" dirty="0"/>
          </a:p>
          <a:p>
            <a:pPr>
              <a:lnSpc>
                <a:spcPct val="120000"/>
              </a:lnSpc>
              <a:spcBef>
                <a:spcPct val="20000"/>
              </a:spcBef>
            </a:pPr>
            <a:r>
              <a:rPr lang="zh-CN" altLang="en-US" sz="2400" dirty="0">
                <a:ea typeface="楷体_GB2312" pitchFamily="49" charset="-122"/>
              </a:rPr>
              <a:t>      </a:t>
            </a:r>
            <a:r>
              <a:rPr lang="en-US" altLang="zh-CN" sz="2400" dirty="0">
                <a:ea typeface="楷体_GB2312" pitchFamily="49" charset="-122"/>
              </a:rPr>
              <a:t>PCMEF</a:t>
            </a:r>
            <a:r>
              <a:rPr lang="zh-CN" altLang="en-US" sz="2400" dirty="0">
                <a:ea typeface="楷体_GB2312" pitchFamily="49" charset="-122"/>
              </a:rPr>
              <a:t>框架中包的依赖性主要是向下依赖性。表示层依赖于控制层，控制层依赖于领域层，中介者包依赖于实体包和基础层</a:t>
            </a:r>
            <a:r>
              <a:rPr lang="en-US" altLang="zh-CN" sz="2400" dirty="0">
                <a:ea typeface="楷体_GB2312" pitchFamily="49" charset="-122"/>
              </a:rPr>
              <a:t>,  </a:t>
            </a:r>
            <a:r>
              <a:rPr lang="zh-CN" altLang="en-US" sz="2400" dirty="0">
                <a:ea typeface="楷体_GB2312" pitchFamily="49" charset="-122"/>
              </a:rPr>
              <a:t>如下图所示</a:t>
            </a:r>
            <a:r>
              <a:rPr lang="zh-CN" altLang="en-US" dirty="0"/>
              <a:t>。 </a:t>
            </a:r>
            <a:endParaRPr lang="zh-CN" altLang="en-US" dirty="0"/>
          </a:p>
        </p:txBody>
      </p:sp>
      <p:sp>
        <p:nvSpPr>
          <p:cNvPr id="59395" name="Rectangle 9"/>
          <p:cNvSpPr>
            <a:spLocks noChangeArrowheads="1"/>
          </p:cNvSpPr>
          <p:nvPr/>
        </p:nvSpPr>
        <p:spPr bwMode="auto">
          <a:xfrm>
            <a:off x="468313" y="1352540"/>
            <a:ext cx="8229600" cy="576262"/>
          </a:xfrm>
          <a:prstGeom prst="rect">
            <a:avLst/>
          </a:prstGeom>
          <a:noFill/>
          <a:ln w="9525">
            <a:noFill/>
            <a:miter lim="800000"/>
          </a:ln>
        </p:spPr>
        <p:txBody>
          <a:bodyPr/>
          <a:lstStyle/>
          <a:p>
            <a:pPr marL="571500" indent="-571500">
              <a:spcBef>
                <a:spcPct val="20000"/>
              </a:spcBef>
              <a:buFont typeface="+mj-lt"/>
              <a:buAutoNum type="romanUcPeriod" startAt="3"/>
            </a:pPr>
            <a:r>
              <a:rPr lang="en-US" altLang="zh-CN" sz="3200" b="1" dirty="0">
                <a:solidFill>
                  <a:srgbClr val="CC0000"/>
                </a:solidFill>
                <a:ea typeface="楷体_GB2312" pitchFamily="49" charset="-122"/>
              </a:rPr>
              <a:t>PCMEF</a:t>
            </a:r>
            <a:r>
              <a:rPr lang="zh-CN" altLang="en-US" sz="3200" b="1" dirty="0">
                <a:solidFill>
                  <a:srgbClr val="CC0000"/>
                </a:solidFill>
                <a:ea typeface="楷体_GB2312" pitchFamily="49" charset="-122"/>
              </a:rPr>
              <a:t>与</a:t>
            </a:r>
            <a:r>
              <a:rPr lang="en-US" altLang="zh-CN" sz="3200" b="1" dirty="0">
                <a:solidFill>
                  <a:srgbClr val="CC0000"/>
                </a:solidFill>
                <a:ea typeface="楷体_GB2312" pitchFamily="49" charset="-122"/>
              </a:rPr>
              <a:t>PCBMER</a:t>
            </a:r>
            <a:r>
              <a:rPr lang="zh-CN" altLang="en-US" sz="3200" b="1" dirty="0">
                <a:solidFill>
                  <a:srgbClr val="CC0000"/>
                </a:solidFill>
                <a:ea typeface="楷体_GB2312" pitchFamily="49" charset="-122"/>
              </a:rPr>
              <a:t>框架</a:t>
            </a:r>
            <a:r>
              <a:rPr lang="zh-CN" altLang="en-US" sz="3200" b="1" dirty="0"/>
              <a:t>   </a:t>
            </a:r>
            <a:endParaRPr lang="zh-CN" altLang="en-US" sz="3200" b="1" dirty="0"/>
          </a:p>
        </p:txBody>
      </p:sp>
      <p:sp>
        <p:nvSpPr>
          <p:cNvPr id="5" name="Rectangle 2"/>
          <p:cNvSpPr txBox="1">
            <a:spLocks noChangeArrowheads="1"/>
          </p:cNvSpPr>
          <p:nvPr/>
        </p:nvSpPr>
        <p:spPr>
          <a:xfrm>
            <a:off x="457200" y="211138"/>
            <a:ext cx="8229600" cy="1143000"/>
          </a:xfrm>
          <a:prstGeom prst="rect">
            <a:avLst/>
          </a:prstGeom>
        </p:spPr>
        <p:txBody>
          <a:bodyPr/>
          <a:lstStyle/>
          <a:p>
            <a:pPr marL="0" marR="0" lvl="0" indent="0" algn="ctr" defTabSz="914400" rtl="0" eaLnBrk="1" fontAlgn="base" latinLnBrk="0" hangingPunct="1">
              <a:lnSpc>
                <a:spcPts val="4000"/>
              </a:lnSpc>
              <a:spcBef>
                <a:spcPct val="0"/>
              </a:spcBef>
              <a:spcAft>
                <a:spcPct val="0"/>
              </a:spcAft>
              <a:buClrTx/>
              <a:buSzTx/>
              <a:buFontTx/>
              <a:buNone/>
              <a:defRPr/>
            </a:pPr>
            <a:r>
              <a:rPr kumimoji="0" lang="en-US" altLang="en-US" sz="4400" b="1" i="0" u="none" strike="noStrike" kern="0" cap="none" spc="0" normalizeH="0" baseline="0" noProof="0" dirty="0">
                <a:ln>
                  <a:noFill/>
                </a:ln>
                <a:solidFill>
                  <a:schemeClr val="tx2"/>
                </a:solidFill>
                <a:effectLst/>
                <a:uLnTx/>
                <a:uFillTx/>
                <a:latin typeface="+mj-lt"/>
                <a:ea typeface="+mj-ea"/>
                <a:cs typeface="+mj-cs"/>
              </a:rPr>
              <a:t>4.1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软件体系结构与设计模式</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4.1. 5  </a:t>
            </a:r>
            <a:r>
              <a:rPr kumimoji="0" lang="zh-CN" altLang="en-US"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系统结构框架</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6" name="灯片编号占位符 5"/>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rand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xfrm>
            <a:off x="285720" y="1714488"/>
            <a:ext cx="4967287" cy="4587892"/>
          </a:xfrm>
        </p:spPr>
        <p:txBody>
          <a:bodyPr/>
          <a:lstStyle/>
          <a:p>
            <a:pPr eaLnBrk="1" hangingPunct="1">
              <a:lnSpc>
                <a:spcPct val="120000"/>
              </a:lnSpc>
            </a:pPr>
            <a:r>
              <a:rPr lang="zh-CN" altLang="en-US" sz="2400" b="1" dirty="0">
                <a:solidFill>
                  <a:srgbClr val="3366FF"/>
                </a:solidFill>
                <a:ea typeface="楷体_GB2312" pitchFamily="49" charset="-122"/>
              </a:rPr>
              <a:t>表示层</a:t>
            </a:r>
            <a:r>
              <a:rPr lang="en-US" altLang="zh-CN" sz="2400" b="1" dirty="0">
                <a:solidFill>
                  <a:srgbClr val="3366FF"/>
                </a:solidFill>
                <a:ea typeface="楷体_GB2312" pitchFamily="49" charset="-122"/>
              </a:rPr>
              <a:t>:</a:t>
            </a:r>
            <a:r>
              <a:rPr lang="zh-CN" altLang="en-US" sz="2400" dirty="0">
                <a:ea typeface="楷体_GB2312" pitchFamily="49" charset="-122"/>
              </a:rPr>
              <a:t>包含定义</a:t>
            </a:r>
            <a:r>
              <a:rPr lang="en-US" altLang="zh-CN" sz="2400" dirty="0">
                <a:ea typeface="楷体_GB2312" pitchFamily="49" charset="-122"/>
              </a:rPr>
              <a:t>GUI</a:t>
            </a:r>
            <a:r>
              <a:rPr lang="zh-CN" altLang="en-US" sz="2400" dirty="0">
                <a:ea typeface="楷体_GB2312" pitchFamily="49" charset="-122"/>
              </a:rPr>
              <a:t>对象的类。 </a:t>
            </a:r>
            <a:endParaRPr lang="zh-CN" altLang="en-US" sz="2400" dirty="0">
              <a:ea typeface="楷体_GB2312" pitchFamily="49" charset="-122"/>
            </a:endParaRPr>
          </a:p>
          <a:p>
            <a:pPr eaLnBrk="1" hangingPunct="1">
              <a:lnSpc>
                <a:spcPct val="120000"/>
              </a:lnSpc>
            </a:pPr>
            <a:r>
              <a:rPr lang="zh-CN" altLang="en-US" sz="2400" b="1" dirty="0">
                <a:solidFill>
                  <a:srgbClr val="3366FF"/>
                </a:solidFill>
                <a:ea typeface="楷体_GB2312" pitchFamily="49" charset="-122"/>
              </a:rPr>
              <a:t>控制层</a:t>
            </a:r>
            <a:r>
              <a:rPr lang="en-US" altLang="zh-CN" sz="2400" b="1" dirty="0">
                <a:solidFill>
                  <a:srgbClr val="3366FF"/>
                </a:solidFill>
                <a:ea typeface="楷体_GB2312" pitchFamily="49" charset="-122"/>
              </a:rPr>
              <a:t>:</a:t>
            </a:r>
            <a:r>
              <a:rPr lang="zh-CN" altLang="en-US" sz="2400" dirty="0">
                <a:ea typeface="楷体_GB2312" pitchFamily="49" charset="-122"/>
              </a:rPr>
              <a:t>处理表示层的请求，负责大多数程序逻辑、算法、主要计算以及为每个用户维持会话状态。</a:t>
            </a:r>
            <a:r>
              <a:rPr lang="zh-CN" altLang="en-US" sz="2400" dirty="0">
                <a:ea typeface="宋体" panose="02010600030101010101" pitchFamily="2" charset="-122"/>
              </a:rPr>
              <a:t> </a:t>
            </a:r>
            <a:endParaRPr lang="zh-CN" altLang="en-US" sz="2400" dirty="0">
              <a:ea typeface="宋体" panose="02010600030101010101" pitchFamily="2" charset="-122"/>
            </a:endParaRPr>
          </a:p>
          <a:p>
            <a:pPr eaLnBrk="1" hangingPunct="1">
              <a:lnSpc>
                <a:spcPct val="120000"/>
              </a:lnSpc>
            </a:pPr>
            <a:r>
              <a:rPr lang="zh-CN" altLang="en-US" sz="2400" b="1" dirty="0">
                <a:solidFill>
                  <a:srgbClr val="3366FF"/>
                </a:solidFill>
                <a:ea typeface="楷体_GB2312" pitchFamily="49" charset="-122"/>
              </a:rPr>
              <a:t>领域层</a:t>
            </a:r>
            <a:r>
              <a:rPr lang="en-US" altLang="zh-CN" sz="2400" b="1" dirty="0">
                <a:solidFill>
                  <a:srgbClr val="3366FF"/>
                </a:solidFill>
                <a:ea typeface="楷体_GB2312" pitchFamily="49" charset="-122"/>
              </a:rPr>
              <a:t>:</a:t>
            </a:r>
            <a:r>
              <a:rPr lang="zh-CN" altLang="en-US" sz="2400" dirty="0">
                <a:ea typeface="楷体_GB2312" pitchFamily="49" charset="-122"/>
              </a:rPr>
              <a:t>其实体包处理控制请求</a:t>
            </a:r>
            <a:r>
              <a:rPr lang="en-US" altLang="zh-CN" sz="2400" dirty="0">
                <a:ea typeface="楷体_GB2312" pitchFamily="49" charset="-122"/>
              </a:rPr>
              <a:t>,</a:t>
            </a:r>
            <a:r>
              <a:rPr lang="zh-CN" altLang="en-US" sz="2400" dirty="0">
                <a:ea typeface="楷体_GB2312" pitchFamily="49" charset="-122"/>
              </a:rPr>
              <a:t>中介者包用于创建一个协调实体类和基础类的通信通道。 </a:t>
            </a:r>
            <a:endParaRPr lang="zh-CN" altLang="en-US" sz="2400" dirty="0">
              <a:ea typeface="楷体_GB2312" pitchFamily="49" charset="-122"/>
            </a:endParaRPr>
          </a:p>
          <a:p>
            <a:pPr eaLnBrk="1" hangingPunct="1">
              <a:lnSpc>
                <a:spcPct val="120000"/>
              </a:lnSpc>
            </a:pPr>
            <a:r>
              <a:rPr lang="zh-CN" altLang="en-US" sz="2400" b="1" dirty="0">
                <a:solidFill>
                  <a:srgbClr val="3366FF"/>
                </a:solidFill>
                <a:ea typeface="楷体_GB2312" pitchFamily="49" charset="-122"/>
              </a:rPr>
              <a:t>基础层</a:t>
            </a:r>
            <a:r>
              <a:rPr lang="en-US" altLang="zh-CN" sz="2400" b="1" dirty="0">
                <a:solidFill>
                  <a:srgbClr val="3366FF"/>
                </a:solidFill>
                <a:ea typeface="楷体_GB2312" pitchFamily="49" charset="-122"/>
              </a:rPr>
              <a:t>:</a:t>
            </a:r>
            <a:r>
              <a:rPr lang="zh-CN" altLang="en-US" sz="2400" dirty="0">
                <a:ea typeface="楷体_GB2312" pitchFamily="49" charset="-122"/>
              </a:rPr>
              <a:t>负责与数据库和</a:t>
            </a:r>
            <a:r>
              <a:rPr lang="en-US" altLang="zh-CN" sz="2400" dirty="0">
                <a:ea typeface="楷体_GB2312" pitchFamily="49" charset="-122"/>
              </a:rPr>
              <a:t>Web</a:t>
            </a:r>
            <a:r>
              <a:rPr lang="zh-CN" altLang="en-US" sz="2400" dirty="0">
                <a:ea typeface="楷体_GB2312" pitchFamily="49" charset="-122"/>
              </a:rPr>
              <a:t>服务的所有通信。</a:t>
            </a:r>
            <a:r>
              <a:rPr lang="zh-CN" altLang="en-US" sz="2400" dirty="0">
                <a:ea typeface="宋体" panose="02010600030101010101" pitchFamily="2" charset="-122"/>
              </a:rPr>
              <a:t> </a:t>
            </a:r>
            <a:endParaRPr lang="zh-CN" altLang="en-US" sz="2400" dirty="0">
              <a:ea typeface="宋体" panose="02010600030101010101" pitchFamily="2" charset="-122"/>
            </a:endParaRPr>
          </a:p>
        </p:txBody>
      </p:sp>
      <p:pic>
        <p:nvPicPr>
          <p:cNvPr id="60420" name="Picture 5"/>
          <p:cNvPicPr>
            <a:picLocks noChangeAspect="1" noChangeArrowheads="1"/>
          </p:cNvPicPr>
          <p:nvPr/>
        </p:nvPicPr>
        <p:blipFill>
          <a:blip r:embed="rId1"/>
          <a:srcRect b="1987"/>
          <a:stretch>
            <a:fillRect/>
          </a:stretch>
        </p:blipFill>
        <p:spPr bwMode="auto">
          <a:xfrm>
            <a:off x="5818218" y="1428736"/>
            <a:ext cx="3111500" cy="4897437"/>
          </a:xfrm>
          <a:prstGeom prst="rect">
            <a:avLst/>
          </a:prstGeom>
          <a:noFill/>
          <a:ln w="9525">
            <a:noFill/>
            <a:miter lim="800000"/>
            <a:headEnd/>
            <a:tailEnd/>
          </a:ln>
        </p:spPr>
      </p:pic>
      <p:sp>
        <p:nvSpPr>
          <p:cNvPr id="60421" name="Rectangle 6"/>
          <p:cNvSpPr>
            <a:spLocks noChangeArrowheads="1"/>
          </p:cNvSpPr>
          <p:nvPr/>
        </p:nvSpPr>
        <p:spPr bwMode="auto">
          <a:xfrm>
            <a:off x="5857884" y="6215082"/>
            <a:ext cx="1649413" cy="396875"/>
          </a:xfrm>
          <a:prstGeom prst="rect">
            <a:avLst/>
          </a:prstGeom>
          <a:noFill/>
          <a:ln w="9525">
            <a:noFill/>
            <a:miter lim="800000"/>
          </a:ln>
        </p:spPr>
        <p:txBody>
          <a:bodyPr wrap="none" anchor="ctr">
            <a:spAutoFit/>
          </a:bodyPr>
          <a:lstStyle/>
          <a:p>
            <a:r>
              <a:rPr lang="en-US" altLang="zh-CN" sz="2000" b="1" dirty="0">
                <a:ea typeface="楷体_GB2312" pitchFamily="49" charset="-122"/>
              </a:rPr>
              <a:t>PCMEF</a:t>
            </a:r>
            <a:r>
              <a:rPr lang="zh-CN" altLang="en-US" sz="2000" b="1" dirty="0">
                <a:ea typeface="楷体_GB2312" pitchFamily="49" charset="-122"/>
              </a:rPr>
              <a:t>框架</a:t>
            </a:r>
            <a:r>
              <a:rPr lang="zh-CN" altLang="en-US" dirty="0"/>
              <a:t> </a:t>
            </a:r>
            <a:endParaRPr lang="zh-CN" altLang="en-US" dirty="0"/>
          </a:p>
        </p:txBody>
      </p:sp>
      <p:sp>
        <p:nvSpPr>
          <p:cNvPr id="6" name="Rectangle 2"/>
          <p:cNvSpPr txBox="1">
            <a:spLocks noChangeArrowheads="1"/>
          </p:cNvSpPr>
          <p:nvPr/>
        </p:nvSpPr>
        <p:spPr>
          <a:xfrm>
            <a:off x="457200" y="211138"/>
            <a:ext cx="8229600" cy="1143000"/>
          </a:xfrm>
          <a:prstGeom prst="rect">
            <a:avLst/>
          </a:prstGeom>
        </p:spPr>
        <p:txBody>
          <a:bodyPr/>
          <a:lstStyle/>
          <a:p>
            <a:pPr marL="0" marR="0" lvl="0" indent="0" algn="ctr" defTabSz="914400" rtl="0" eaLnBrk="1" fontAlgn="base" latinLnBrk="0" hangingPunct="1">
              <a:lnSpc>
                <a:spcPts val="4000"/>
              </a:lnSpc>
              <a:spcBef>
                <a:spcPct val="0"/>
              </a:spcBef>
              <a:spcAft>
                <a:spcPct val="0"/>
              </a:spcAft>
              <a:buClrTx/>
              <a:buSzTx/>
              <a:buFontTx/>
              <a:buNone/>
              <a:defRPr/>
            </a:pPr>
            <a:r>
              <a:rPr kumimoji="0" lang="en-US" altLang="en-US" sz="4400" b="1" i="0" u="none" strike="noStrike" kern="0" cap="none" spc="0" normalizeH="0" baseline="0" noProof="0" dirty="0">
                <a:ln>
                  <a:noFill/>
                </a:ln>
                <a:solidFill>
                  <a:schemeClr val="tx2"/>
                </a:solidFill>
                <a:effectLst/>
                <a:uLnTx/>
                <a:uFillTx/>
                <a:latin typeface="+mj-lt"/>
                <a:ea typeface="+mj-ea"/>
                <a:cs typeface="+mj-cs"/>
              </a:rPr>
              <a:t>4.1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软件体系结构与设计模式</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4.1. 5  </a:t>
            </a:r>
            <a:r>
              <a:rPr kumimoji="0" lang="zh-CN" altLang="en-US"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系统结构框架</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7" name="灯片编号占位符 6"/>
          <p:cNvSpPr>
            <a:spLocks noGrp="1"/>
          </p:cNvSpPr>
          <p:nvPr>
            <p:ph type="sldNum" sz="quarter" idx="12"/>
          </p:nvPr>
        </p:nvSpPr>
        <p:spPr>
          <a:xfrm>
            <a:off x="6938994" y="6381774"/>
            <a:ext cx="2133600" cy="476250"/>
          </a:xfrm>
        </p:spPr>
        <p:txBody>
          <a:bodyPr/>
          <a:lstStyle/>
          <a:p>
            <a:fld id="{38DE0820-E4E3-469F-8339-675226DFBBFE}" type="slidenum">
              <a:rPr lang="zh-CN" altLang="en-US" smtClean="0"/>
            </a:fld>
            <a:endParaRPr lang="zh-CN" altLang="en-US" dirty="0"/>
          </a:p>
        </p:txBody>
      </p:sp>
    </p:spTree>
  </p:cSld>
  <p:clrMapOvr>
    <a:masterClrMapping/>
  </p:clrMapOvr>
  <p:transition>
    <p:rand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9"/>
          <p:cNvSpPr txBox="1">
            <a:spLocks noChangeArrowheads="1"/>
          </p:cNvSpPr>
          <p:nvPr/>
        </p:nvSpPr>
        <p:spPr bwMode="auto">
          <a:xfrm>
            <a:off x="468313" y="1674830"/>
            <a:ext cx="3960811" cy="3785652"/>
          </a:xfrm>
          <a:prstGeom prst="rect">
            <a:avLst/>
          </a:prstGeom>
          <a:noFill/>
          <a:ln w="9525">
            <a:noFill/>
            <a:miter lim="800000"/>
          </a:ln>
        </p:spPr>
        <p:txBody>
          <a:bodyPr wrap="square">
            <a:spAutoFit/>
          </a:bodyPr>
          <a:lstStyle/>
          <a:p>
            <a:pPr>
              <a:lnSpc>
                <a:spcPct val="120000"/>
              </a:lnSpc>
              <a:spcBef>
                <a:spcPct val="20000"/>
              </a:spcBef>
            </a:pPr>
            <a:r>
              <a:rPr lang="zh-CN" altLang="en-US" sz="2800" b="1" dirty="0">
                <a:solidFill>
                  <a:srgbClr val="C00000"/>
                </a:solidFill>
                <a:ea typeface="楷体_GB2312" pitchFamily="49" charset="-122"/>
              </a:rPr>
              <a:t>（</a:t>
            </a:r>
            <a:r>
              <a:rPr lang="en-US" altLang="zh-CN" sz="2800" b="1" dirty="0">
                <a:solidFill>
                  <a:srgbClr val="C00000"/>
                </a:solidFill>
                <a:ea typeface="楷体_GB2312" pitchFamily="49" charset="-122"/>
              </a:rPr>
              <a:t>2</a:t>
            </a:r>
            <a:r>
              <a:rPr lang="zh-CN" altLang="en-US" sz="2800" b="1" dirty="0">
                <a:solidFill>
                  <a:srgbClr val="C00000"/>
                </a:solidFill>
                <a:ea typeface="楷体_GB2312" pitchFamily="49" charset="-122"/>
              </a:rPr>
              <a:t>）</a:t>
            </a:r>
            <a:r>
              <a:rPr lang="en-US" altLang="zh-CN" sz="2800" b="1" dirty="0">
                <a:solidFill>
                  <a:srgbClr val="C00000"/>
                </a:solidFill>
                <a:ea typeface="楷体_GB2312" pitchFamily="49" charset="-122"/>
              </a:rPr>
              <a:t>PCBMER</a:t>
            </a:r>
            <a:r>
              <a:rPr lang="zh-CN" altLang="en-US" sz="2800" b="1" dirty="0">
                <a:solidFill>
                  <a:srgbClr val="C00000"/>
                </a:solidFill>
                <a:ea typeface="楷体_GB2312" pitchFamily="49" charset="-122"/>
              </a:rPr>
              <a:t>框架</a:t>
            </a:r>
            <a:r>
              <a:rPr lang="zh-CN" altLang="en-US" sz="2400" b="1" dirty="0">
                <a:solidFill>
                  <a:srgbClr val="C00000"/>
                </a:solidFill>
                <a:ea typeface="楷体_GB2312" pitchFamily="49" charset="-122"/>
              </a:rPr>
              <a:t> </a:t>
            </a:r>
            <a:endParaRPr lang="zh-CN" altLang="en-US" sz="2400" b="1" dirty="0">
              <a:solidFill>
                <a:srgbClr val="C00000"/>
              </a:solidFill>
              <a:ea typeface="楷体_GB2312" pitchFamily="49" charset="-122"/>
            </a:endParaRPr>
          </a:p>
          <a:p>
            <a:pPr indent="355600">
              <a:lnSpc>
                <a:spcPct val="120000"/>
              </a:lnSpc>
              <a:spcBef>
                <a:spcPct val="20000"/>
              </a:spcBef>
            </a:pPr>
            <a:r>
              <a:rPr lang="en-US" altLang="zh-CN" sz="2400" dirty="0">
                <a:ea typeface="楷体_GB2312" pitchFamily="49" charset="-122"/>
              </a:rPr>
              <a:t>PCBMER </a:t>
            </a:r>
            <a:r>
              <a:rPr lang="zh-CN" altLang="en-US" sz="2400" dirty="0">
                <a:ea typeface="楷体_GB2312" pitchFamily="49" charset="-122"/>
              </a:rPr>
              <a:t>框架由</a:t>
            </a:r>
            <a:r>
              <a:rPr lang="en-US" altLang="zh-CN" sz="2400" dirty="0">
                <a:ea typeface="楷体_GB2312" pitchFamily="49" charset="-122"/>
              </a:rPr>
              <a:t>PCMEF</a:t>
            </a:r>
            <a:r>
              <a:rPr lang="zh-CN" altLang="en-US" sz="2400" dirty="0">
                <a:ea typeface="楷体_GB2312" pitchFamily="49" charset="-122"/>
              </a:rPr>
              <a:t>框架扩展而成</a:t>
            </a:r>
            <a:r>
              <a:rPr lang="en-US" altLang="zh-CN" sz="2400" dirty="0">
                <a:ea typeface="楷体_GB2312" pitchFamily="49" charset="-122"/>
              </a:rPr>
              <a:t>,  </a:t>
            </a:r>
            <a:r>
              <a:rPr lang="zh-CN" altLang="en-US" sz="2400" dirty="0">
                <a:ea typeface="楷体_GB2312" pitchFamily="49" charset="-122"/>
              </a:rPr>
              <a:t>代表着表示</a:t>
            </a:r>
            <a:r>
              <a:rPr lang="en-US" altLang="zh-CN" sz="2400" dirty="0">
                <a:ea typeface="楷体_GB2312" pitchFamily="49" charset="-122"/>
              </a:rPr>
              <a:t>—</a:t>
            </a:r>
            <a:r>
              <a:rPr lang="zh-CN" altLang="en-US" sz="2400" dirty="0">
                <a:ea typeface="楷体_GB2312" pitchFamily="49" charset="-122"/>
              </a:rPr>
              <a:t>控制器</a:t>
            </a:r>
            <a:r>
              <a:rPr lang="en-US" altLang="zh-CN" sz="2400" dirty="0">
                <a:ea typeface="楷体_GB2312" pitchFamily="49" charset="-122"/>
              </a:rPr>
              <a:t>—Bean—</a:t>
            </a:r>
            <a:r>
              <a:rPr lang="zh-CN" altLang="en-US" sz="2400" dirty="0">
                <a:ea typeface="楷体_GB2312" pitchFamily="49" charset="-122"/>
              </a:rPr>
              <a:t>中介者</a:t>
            </a:r>
            <a:r>
              <a:rPr lang="en-US" altLang="zh-CN" sz="2400" dirty="0">
                <a:ea typeface="楷体_GB2312" pitchFamily="49" charset="-122"/>
              </a:rPr>
              <a:t>—</a:t>
            </a:r>
            <a:r>
              <a:rPr lang="zh-CN" altLang="en-US" sz="2400" dirty="0">
                <a:ea typeface="楷体_GB2312" pitchFamily="49" charset="-122"/>
              </a:rPr>
              <a:t>实体</a:t>
            </a:r>
            <a:r>
              <a:rPr lang="en-US" altLang="zh-CN" sz="2400" dirty="0">
                <a:ea typeface="楷体_GB2312" pitchFamily="49" charset="-122"/>
              </a:rPr>
              <a:t>—</a:t>
            </a:r>
            <a:r>
              <a:rPr lang="zh-CN" altLang="en-US" sz="2400" dirty="0">
                <a:ea typeface="楷体_GB2312" pitchFamily="49" charset="-122"/>
              </a:rPr>
              <a:t>资源（</a:t>
            </a:r>
            <a:r>
              <a:rPr lang="en-US" altLang="zh-CN" sz="2400" dirty="0">
                <a:ea typeface="楷体_GB2312" pitchFamily="49" charset="-122"/>
              </a:rPr>
              <a:t>presentation-control-bean-mediator-entity-resource</a:t>
            </a:r>
            <a:r>
              <a:rPr lang="zh-CN" altLang="en-US" sz="2400" dirty="0">
                <a:ea typeface="楷体_GB2312" pitchFamily="49" charset="-122"/>
              </a:rPr>
              <a:t>，</a:t>
            </a:r>
            <a:r>
              <a:rPr lang="en-US" altLang="zh-CN" sz="2400" dirty="0">
                <a:ea typeface="楷体_GB2312" pitchFamily="49" charset="-122"/>
              </a:rPr>
              <a:t>PCBMER</a:t>
            </a:r>
            <a:r>
              <a:rPr lang="zh-CN" altLang="en-US" sz="2400" dirty="0">
                <a:ea typeface="楷体_GB2312" pitchFamily="49" charset="-122"/>
              </a:rPr>
              <a:t>）。</a:t>
            </a:r>
            <a:endParaRPr lang="zh-CN" altLang="en-US" dirty="0"/>
          </a:p>
        </p:txBody>
      </p:sp>
      <p:pic>
        <p:nvPicPr>
          <p:cNvPr id="61444" name="Picture 11" descr="1119"/>
          <p:cNvPicPr>
            <a:picLocks noChangeAspect="1" noChangeArrowheads="1"/>
          </p:cNvPicPr>
          <p:nvPr/>
        </p:nvPicPr>
        <p:blipFill>
          <a:blip r:embed="rId1"/>
          <a:srcRect/>
          <a:stretch>
            <a:fillRect/>
          </a:stretch>
        </p:blipFill>
        <p:spPr bwMode="auto">
          <a:xfrm>
            <a:off x="5072067" y="1500174"/>
            <a:ext cx="3349622" cy="4752974"/>
          </a:xfrm>
          <a:prstGeom prst="rect">
            <a:avLst/>
          </a:prstGeom>
          <a:noFill/>
          <a:ln w="9525">
            <a:noFill/>
            <a:miter lim="800000"/>
            <a:headEnd/>
            <a:tailEnd/>
          </a:ln>
        </p:spPr>
      </p:pic>
      <p:sp>
        <p:nvSpPr>
          <p:cNvPr id="61445" name="Rectangle 12"/>
          <p:cNvSpPr>
            <a:spLocks noChangeArrowheads="1"/>
          </p:cNvSpPr>
          <p:nvPr/>
        </p:nvSpPr>
        <p:spPr bwMode="auto">
          <a:xfrm>
            <a:off x="5867400" y="6223000"/>
            <a:ext cx="2628900" cy="396875"/>
          </a:xfrm>
          <a:prstGeom prst="rect">
            <a:avLst/>
          </a:prstGeom>
          <a:noFill/>
          <a:ln w="9525">
            <a:noFill/>
            <a:miter lim="800000"/>
          </a:ln>
        </p:spPr>
        <p:txBody>
          <a:bodyPr wrap="none" anchor="ctr">
            <a:spAutoFit/>
          </a:bodyPr>
          <a:lstStyle/>
          <a:p>
            <a:r>
              <a:rPr lang="en-US" altLang="zh-CN" sz="2000" b="1">
                <a:ea typeface="楷体_GB2312" pitchFamily="49" charset="-122"/>
              </a:rPr>
              <a:t>PCBMER</a:t>
            </a:r>
            <a:r>
              <a:rPr lang="zh-CN" altLang="en-US" sz="2000" b="1">
                <a:ea typeface="楷体_GB2312" pitchFamily="49" charset="-122"/>
              </a:rPr>
              <a:t>的核心框架</a:t>
            </a:r>
            <a:r>
              <a:rPr lang="zh-CN" altLang="en-US"/>
              <a:t> </a:t>
            </a:r>
            <a:endParaRPr lang="zh-CN" altLang="en-US"/>
          </a:p>
        </p:txBody>
      </p:sp>
      <p:sp>
        <p:nvSpPr>
          <p:cNvPr id="6" name="Rectangle 2"/>
          <p:cNvSpPr txBox="1">
            <a:spLocks noChangeArrowheads="1"/>
          </p:cNvSpPr>
          <p:nvPr/>
        </p:nvSpPr>
        <p:spPr>
          <a:xfrm>
            <a:off x="457200" y="211138"/>
            <a:ext cx="8229600" cy="1143000"/>
          </a:xfrm>
          <a:prstGeom prst="rect">
            <a:avLst/>
          </a:prstGeom>
        </p:spPr>
        <p:txBody>
          <a:bodyPr/>
          <a:lstStyle/>
          <a:p>
            <a:pPr marL="0" marR="0" lvl="0" indent="0" algn="ctr" defTabSz="914400" rtl="0" eaLnBrk="1" fontAlgn="base" latinLnBrk="0" hangingPunct="1">
              <a:lnSpc>
                <a:spcPts val="4000"/>
              </a:lnSpc>
              <a:spcBef>
                <a:spcPct val="0"/>
              </a:spcBef>
              <a:spcAft>
                <a:spcPct val="0"/>
              </a:spcAft>
              <a:buClrTx/>
              <a:buSzTx/>
              <a:buFontTx/>
              <a:buNone/>
              <a:defRPr/>
            </a:pPr>
            <a:r>
              <a:rPr kumimoji="0" lang="en-US" altLang="en-US" sz="4400" b="1" i="0" u="none" strike="noStrike" kern="0" cap="none" spc="0" normalizeH="0" baseline="0" noProof="0" dirty="0">
                <a:ln>
                  <a:noFill/>
                </a:ln>
                <a:solidFill>
                  <a:schemeClr val="tx2"/>
                </a:solidFill>
                <a:effectLst/>
                <a:uLnTx/>
                <a:uFillTx/>
                <a:latin typeface="+mj-lt"/>
                <a:ea typeface="+mj-ea"/>
                <a:cs typeface="+mj-cs"/>
              </a:rPr>
              <a:t>4.1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软件体系结构与设计模式</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4.1. 5  </a:t>
            </a:r>
            <a:r>
              <a:rPr kumimoji="0" lang="zh-CN" altLang="en-US"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系统结构框架</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7" name="灯片编号占位符 6"/>
          <p:cNvSpPr>
            <a:spLocks noGrp="1"/>
          </p:cNvSpPr>
          <p:nvPr>
            <p:ph type="sldNum" sz="quarter" idx="12"/>
          </p:nvPr>
        </p:nvSpPr>
        <p:spPr>
          <a:xfrm>
            <a:off x="6796118" y="6381774"/>
            <a:ext cx="2133600" cy="476250"/>
          </a:xfrm>
        </p:spPr>
        <p:txBody>
          <a:bodyPr/>
          <a:lstStyle/>
          <a:p>
            <a:pPr>
              <a:defRPr/>
            </a:pPr>
            <a:fld id="{AC161BEA-7524-4172-8007-84AC25511AC3}" type="slidenum">
              <a:rPr lang="en-US" altLang="zh-CN" smtClean="0"/>
            </a:fld>
            <a:endParaRPr lang="en-US" altLang="zh-CN" dirty="0"/>
          </a:p>
        </p:txBody>
      </p:sp>
    </p:spTree>
  </p:cSld>
  <p:clrMapOvr>
    <a:masterClrMapping/>
  </p:clrMapOvr>
  <p:transition>
    <p:rand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7"/>
          <p:cNvSpPr txBox="1">
            <a:spLocks noChangeArrowheads="1"/>
          </p:cNvSpPr>
          <p:nvPr/>
        </p:nvSpPr>
        <p:spPr bwMode="auto">
          <a:xfrm>
            <a:off x="357158" y="1714488"/>
            <a:ext cx="8351837" cy="4198072"/>
          </a:xfrm>
          <a:prstGeom prst="rect">
            <a:avLst/>
          </a:prstGeom>
          <a:noFill/>
          <a:ln w="9525">
            <a:noFill/>
            <a:miter lim="800000"/>
          </a:ln>
        </p:spPr>
        <p:txBody>
          <a:bodyPr>
            <a:spAutoFit/>
          </a:bodyPr>
          <a:lstStyle/>
          <a:p>
            <a:pPr>
              <a:lnSpc>
                <a:spcPct val="110000"/>
              </a:lnSpc>
              <a:spcBef>
                <a:spcPct val="10000"/>
              </a:spcBef>
            </a:pPr>
            <a:r>
              <a:rPr lang="en-US" altLang="zh-CN" sz="2300" dirty="0">
                <a:ea typeface="楷体_GB2312" pitchFamily="49" charset="-122"/>
              </a:rPr>
              <a:t>    </a:t>
            </a:r>
            <a:r>
              <a:rPr lang="zh-CN" altLang="en-US" sz="2300" dirty="0">
                <a:ea typeface="楷体_GB2312" pitchFamily="49" charset="-122"/>
              </a:rPr>
              <a:t>在核心框架中，</a:t>
            </a:r>
            <a:r>
              <a:rPr lang="zh-CN" altLang="en-US" sz="2300" dirty="0">
                <a:solidFill>
                  <a:srgbClr val="3366FF"/>
                </a:solidFill>
                <a:ea typeface="楷体_GB2312" pitchFamily="49" charset="-122"/>
              </a:rPr>
              <a:t>把层表示为</a:t>
            </a:r>
            <a:r>
              <a:rPr lang="en-US" altLang="zh-CN" sz="2300" dirty="0">
                <a:solidFill>
                  <a:srgbClr val="3366FF"/>
                </a:solidFill>
                <a:ea typeface="楷体_GB2312" pitchFamily="49" charset="-122"/>
              </a:rPr>
              <a:t>UML</a:t>
            </a:r>
            <a:r>
              <a:rPr lang="zh-CN" altLang="en-US" sz="2300" dirty="0">
                <a:solidFill>
                  <a:srgbClr val="3366FF"/>
                </a:solidFill>
                <a:ea typeface="楷体_GB2312" pitchFamily="49" charset="-122"/>
              </a:rPr>
              <a:t>包（子系统，层），带箭头的虚线表示依赖关系。</a:t>
            </a:r>
            <a:endParaRPr lang="zh-CN" altLang="en-US" sz="2300" dirty="0">
              <a:ea typeface="楷体_GB2312" pitchFamily="49" charset="-122"/>
            </a:endParaRPr>
          </a:p>
          <a:p>
            <a:pPr marL="533400" indent="-342900">
              <a:lnSpc>
                <a:spcPct val="110000"/>
              </a:lnSpc>
              <a:spcBef>
                <a:spcPct val="10000"/>
              </a:spcBef>
              <a:buFontTx/>
              <a:buChar char="•"/>
            </a:pPr>
            <a:r>
              <a:rPr lang="en-US" altLang="zh-CN" sz="2300" b="1" dirty="0">
                <a:solidFill>
                  <a:srgbClr val="3366FF"/>
                </a:solidFill>
                <a:ea typeface="楷体_GB2312" pitchFamily="49" charset="-122"/>
              </a:rPr>
              <a:t>bean</a:t>
            </a:r>
            <a:r>
              <a:rPr lang="zh-CN" altLang="en-US" sz="2300" b="1" dirty="0">
                <a:solidFill>
                  <a:srgbClr val="3366FF"/>
                </a:solidFill>
                <a:ea typeface="楷体_GB2312" pitchFamily="49" charset="-122"/>
              </a:rPr>
              <a:t>层：</a:t>
            </a:r>
            <a:r>
              <a:rPr lang="zh-CN" altLang="en-US" sz="2300" dirty="0">
                <a:ea typeface="楷体_GB2312" pitchFamily="49" charset="-122"/>
              </a:rPr>
              <a:t>是预先确定要呈现在用户界面上的数据类和值对象。除用户输入外，</a:t>
            </a:r>
            <a:r>
              <a:rPr lang="en-US" altLang="zh-CN" sz="2300" dirty="0">
                <a:ea typeface="楷体_GB2312" pitchFamily="49" charset="-122"/>
              </a:rPr>
              <a:t>bean</a:t>
            </a:r>
            <a:r>
              <a:rPr lang="zh-CN" altLang="en-US" sz="2300" dirty="0">
                <a:ea typeface="楷体_GB2312" pitchFamily="49" charset="-122"/>
              </a:rPr>
              <a:t>数据由实体对象（实体层）创建。</a:t>
            </a:r>
            <a:endParaRPr lang="zh-CN" altLang="en-US" sz="2300" dirty="0">
              <a:ea typeface="楷体_GB2312" pitchFamily="49" charset="-122"/>
            </a:endParaRPr>
          </a:p>
          <a:p>
            <a:pPr marL="533400" indent="-342900">
              <a:lnSpc>
                <a:spcPct val="110000"/>
              </a:lnSpc>
              <a:spcBef>
                <a:spcPct val="10000"/>
              </a:spcBef>
              <a:buFontTx/>
              <a:buChar char="•"/>
            </a:pPr>
            <a:r>
              <a:rPr lang="zh-CN" altLang="en-US" sz="2300" b="1" dirty="0">
                <a:solidFill>
                  <a:srgbClr val="3366FF"/>
                </a:solidFill>
                <a:ea typeface="楷体_GB2312" pitchFamily="49" charset="-122"/>
              </a:rPr>
              <a:t>表示层：</a:t>
            </a:r>
            <a:r>
              <a:rPr lang="zh-CN" altLang="en-US" sz="2300" dirty="0">
                <a:ea typeface="楷体_GB2312" pitchFamily="49" charset="-122"/>
              </a:rPr>
              <a:t>表示屏幕以及呈现</a:t>
            </a:r>
            <a:r>
              <a:rPr lang="en-US" altLang="zh-CN" sz="2300" dirty="0">
                <a:ea typeface="楷体_GB2312" pitchFamily="49" charset="-122"/>
              </a:rPr>
              <a:t>bean</a:t>
            </a:r>
            <a:r>
              <a:rPr lang="zh-CN" altLang="en-US" sz="2300" dirty="0">
                <a:ea typeface="楷体_GB2312" pitchFamily="49" charset="-122"/>
              </a:rPr>
              <a:t>对象的</a:t>
            </a:r>
            <a:r>
              <a:rPr lang="en-US" altLang="zh-CN" sz="2300" dirty="0">
                <a:ea typeface="楷体_GB2312" pitchFamily="49" charset="-122"/>
              </a:rPr>
              <a:t>UI</a:t>
            </a:r>
            <a:r>
              <a:rPr lang="zh-CN" altLang="en-US" sz="2300" dirty="0">
                <a:ea typeface="楷体_GB2312" pitchFamily="49" charset="-122"/>
              </a:rPr>
              <a:t>对象。</a:t>
            </a:r>
            <a:endParaRPr lang="zh-CN" altLang="en-US" sz="2300" dirty="0">
              <a:ea typeface="楷体_GB2312" pitchFamily="49" charset="-122"/>
            </a:endParaRPr>
          </a:p>
          <a:p>
            <a:pPr marL="533400" indent="-342900">
              <a:lnSpc>
                <a:spcPct val="110000"/>
              </a:lnSpc>
              <a:spcBef>
                <a:spcPct val="10000"/>
              </a:spcBef>
              <a:buFontTx/>
              <a:buChar char="•"/>
            </a:pPr>
            <a:r>
              <a:rPr lang="zh-CN" altLang="en-US" sz="2300" b="1" dirty="0">
                <a:solidFill>
                  <a:srgbClr val="3366FF"/>
                </a:solidFill>
                <a:ea typeface="楷体_GB2312" pitchFamily="49" charset="-122"/>
              </a:rPr>
              <a:t>控制器层：</a:t>
            </a:r>
            <a:r>
              <a:rPr lang="zh-CN" altLang="en-US" sz="2300" dirty="0">
                <a:ea typeface="楷体_GB2312" pitchFamily="49" charset="-122"/>
              </a:rPr>
              <a:t>表示应用逻辑。 </a:t>
            </a:r>
            <a:endParaRPr lang="zh-CN" altLang="en-US" sz="2300" dirty="0">
              <a:ea typeface="楷体_GB2312" pitchFamily="49" charset="-122"/>
            </a:endParaRPr>
          </a:p>
          <a:p>
            <a:pPr marL="533400" indent="-342900">
              <a:lnSpc>
                <a:spcPct val="110000"/>
              </a:lnSpc>
              <a:spcBef>
                <a:spcPct val="10000"/>
              </a:spcBef>
              <a:buFontTx/>
              <a:buChar char="•"/>
            </a:pPr>
            <a:r>
              <a:rPr lang="zh-CN" altLang="en-US" sz="2300" b="1" dirty="0">
                <a:solidFill>
                  <a:srgbClr val="3366FF"/>
                </a:solidFill>
                <a:ea typeface="楷体_GB2312" pitchFamily="49" charset="-122"/>
              </a:rPr>
              <a:t>实体层：</a:t>
            </a:r>
            <a:r>
              <a:rPr lang="zh-CN" altLang="en-US" sz="2300" dirty="0">
                <a:ea typeface="楷体_GB2312" pitchFamily="49" charset="-122"/>
              </a:rPr>
              <a:t>响应控制器和中介者。 </a:t>
            </a:r>
            <a:endParaRPr lang="zh-CN" altLang="en-US" sz="2300" dirty="0">
              <a:ea typeface="楷体_GB2312" pitchFamily="49" charset="-122"/>
            </a:endParaRPr>
          </a:p>
          <a:p>
            <a:pPr marL="533400" indent="-342900">
              <a:lnSpc>
                <a:spcPct val="110000"/>
              </a:lnSpc>
              <a:spcBef>
                <a:spcPct val="10000"/>
              </a:spcBef>
              <a:buFontTx/>
              <a:buChar char="•"/>
            </a:pPr>
            <a:r>
              <a:rPr lang="zh-CN" altLang="en-US" sz="2300" b="1" dirty="0">
                <a:solidFill>
                  <a:srgbClr val="3366FF"/>
                </a:solidFill>
                <a:ea typeface="楷体_GB2312" pitchFamily="49" charset="-122"/>
              </a:rPr>
              <a:t>中介者层：</a:t>
            </a:r>
            <a:r>
              <a:rPr lang="zh-CN" altLang="en-US" sz="2300" dirty="0">
                <a:ea typeface="楷体_GB2312" pitchFamily="49" charset="-122"/>
              </a:rPr>
              <a:t>建立了充当实体类和资源类媒介的通信管道。 </a:t>
            </a:r>
            <a:endParaRPr lang="zh-CN" altLang="en-US" sz="2300" dirty="0">
              <a:ea typeface="楷体_GB2312" pitchFamily="49" charset="-122"/>
            </a:endParaRPr>
          </a:p>
          <a:p>
            <a:pPr marL="533400" indent="-342900">
              <a:lnSpc>
                <a:spcPct val="110000"/>
              </a:lnSpc>
              <a:spcBef>
                <a:spcPct val="10000"/>
              </a:spcBef>
              <a:buFontTx/>
              <a:buChar char="•"/>
            </a:pPr>
            <a:r>
              <a:rPr lang="zh-CN" altLang="en-US" sz="2300" b="1" dirty="0">
                <a:solidFill>
                  <a:srgbClr val="3366FF"/>
                </a:solidFill>
                <a:ea typeface="楷体_GB2312" pitchFamily="49" charset="-122"/>
              </a:rPr>
              <a:t>资源层：</a:t>
            </a:r>
            <a:r>
              <a:rPr lang="zh-CN" altLang="en-US" sz="2300" dirty="0">
                <a:ea typeface="楷体_GB2312" pitchFamily="49" charset="-122"/>
              </a:rPr>
              <a:t>负责所有与外部持久数据资源（数据库、</a:t>
            </a:r>
            <a:r>
              <a:rPr lang="en-US" altLang="zh-CN" sz="2300" dirty="0">
                <a:ea typeface="楷体_GB2312" pitchFamily="49" charset="-122"/>
              </a:rPr>
              <a:t>Web</a:t>
            </a:r>
            <a:r>
              <a:rPr lang="zh-CN" altLang="en-US" sz="2300" dirty="0">
                <a:ea typeface="楷体_GB2312" pitchFamily="49" charset="-122"/>
              </a:rPr>
              <a:t>服务等）的通信。</a:t>
            </a:r>
            <a:r>
              <a:rPr lang="zh-CN" altLang="en-US" dirty="0"/>
              <a:t> </a:t>
            </a:r>
            <a:endParaRPr lang="zh-CN" altLang="en-US" dirty="0"/>
          </a:p>
        </p:txBody>
      </p:sp>
      <p:sp>
        <p:nvSpPr>
          <p:cNvPr id="4" name="Rectangle 2"/>
          <p:cNvSpPr txBox="1">
            <a:spLocks noChangeArrowheads="1"/>
          </p:cNvSpPr>
          <p:nvPr/>
        </p:nvSpPr>
        <p:spPr>
          <a:xfrm>
            <a:off x="457200" y="211138"/>
            <a:ext cx="8229600" cy="1143000"/>
          </a:xfrm>
          <a:prstGeom prst="rect">
            <a:avLst/>
          </a:prstGeom>
        </p:spPr>
        <p:txBody>
          <a:bodyPr/>
          <a:lstStyle/>
          <a:p>
            <a:pPr marL="0" marR="0" lvl="0" indent="0" algn="ctr" defTabSz="914400" rtl="0" eaLnBrk="1" fontAlgn="base" latinLnBrk="0" hangingPunct="1">
              <a:lnSpc>
                <a:spcPts val="4000"/>
              </a:lnSpc>
              <a:spcBef>
                <a:spcPct val="0"/>
              </a:spcBef>
              <a:spcAft>
                <a:spcPct val="0"/>
              </a:spcAft>
              <a:buClrTx/>
              <a:buSzTx/>
              <a:buFontTx/>
              <a:buNone/>
              <a:defRPr/>
            </a:pPr>
            <a:r>
              <a:rPr kumimoji="0" lang="en-US" altLang="en-US" sz="4400" b="1" i="0" u="none" strike="noStrike" kern="0" cap="none" spc="0" normalizeH="0" baseline="0" noProof="0" dirty="0">
                <a:ln>
                  <a:noFill/>
                </a:ln>
                <a:solidFill>
                  <a:schemeClr val="tx2"/>
                </a:solidFill>
                <a:effectLst/>
                <a:uLnTx/>
                <a:uFillTx/>
                <a:latin typeface="+mj-lt"/>
                <a:ea typeface="+mj-ea"/>
                <a:cs typeface="+mj-cs"/>
              </a:rPr>
              <a:t>4.1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软件体系结构与设计模式</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4.1. 5  </a:t>
            </a:r>
            <a:r>
              <a:rPr kumimoji="0" lang="zh-CN" altLang="en-US"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系统结构框架</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rand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4.1 </a:t>
            </a:r>
            <a:r>
              <a:rPr lang="zh-CN" altLang="en-US" dirty="0"/>
              <a:t>软件体系结构与设计模式</a:t>
            </a:r>
            <a:endParaRPr lang="zh-CN" altLang="en-US" dirty="0"/>
          </a:p>
        </p:txBody>
      </p:sp>
      <p:sp>
        <p:nvSpPr>
          <p:cNvPr id="8195" name="Rectangle 3"/>
          <p:cNvSpPr>
            <a:spLocks noGrp="1" noChangeArrowheads="1"/>
          </p:cNvSpPr>
          <p:nvPr>
            <p:ph type="body" idx="1"/>
          </p:nvPr>
        </p:nvSpPr>
        <p:spPr>
          <a:xfrm>
            <a:off x="714348" y="1600200"/>
            <a:ext cx="7972452" cy="4525963"/>
          </a:xfrm>
        </p:spPr>
        <p:txBody>
          <a:bodyPr/>
          <a:lstStyle/>
          <a:p>
            <a:pPr marL="542925" eaLnBrk="1" hangingPunct="1">
              <a:buNone/>
            </a:pPr>
            <a:r>
              <a:rPr lang="en-US" altLang="zh-CN" sz="2800" b="1" dirty="0">
                <a:ea typeface="宋体" panose="02010600030101010101" pitchFamily="2" charset="-122"/>
              </a:rPr>
              <a:t>4.1.1   </a:t>
            </a:r>
            <a:r>
              <a:rPr lang="zh-CN" altLang="en-US" sz="2800" b="1" dirty="0">
                <a:ea typeface="宋体" panose="02010600030101010101" pitchFamily="2" charset="-122"/>
              </a:rPr>
              <a:t>软件体系结构的基本概念</a:t>
            </a:r>
            <a:endParaRPr lang="zh-CN" altLang="en-US" sz="2800" b="1" dirty="0">
              <a:ea typeface="宋体" panose="02010600030101010101" pitchFamily="2" charset="-122"/>
            </a:endParaRPr>
          </a:p>
          <a:p>
            <a:pPr marL="542925" eaLnBrk="1" hangingPunct="1">
              <a:buNone/>
            </a:pPr>
            <a:r>
              <a:rPr lang="en-US" altLang="zh-CN" sz="2800" b="1" dirty="0">
                <a:ea typeface="宋体" panose="02010600030101010101" pitchFamily="2" charset="-122"/>
              </a:rPr>
              <a:t>4.1.2   </a:t>
            </a:r>
            <a:r>
              <a:rPr lang="zh-CN" altLang="en-US" sz="2800" b="1" dirty="0">
                <a:ea typeface="宋体" panose="02010600030101010101" pitchFamily="2" charset="-122"/>
              </a:rPr>
              <a:t>典型的软件体系结构风格</a:t>
            </a:r>
            <a:endParaRPr lang="zh-CN" altLang="en-US" sz="2800" b="1" dirty="0">
              <a:ea typeface="宋体" panose="02010600030101010101" pitchFamily="2" charset="-122"/>
            </a:endParaRPr>
          </a:p>
          <a:p>
            <a:pPr marL="542925" eaLnBrk="1" hangingPunct="1">
              <a:buNone/>
            </a:pPr>
            <a:r>
              <a:rPr lang="en-US" altLang="zh-CN" sz="2800" b="1" dirty="0">
                <a:ea typeface="宋体" panose="02010600030101010101" pitchFamily="2" charset="-122"/>
              </a:rPr>
              <a:t>4.1.3   </a:t>
            </a:r>
            <a:r>
              <a:rPr lang="zh-CN" altLang="en-US" sz="2800" b="1" dirty="0">
                <a:ea typeface="宋体" panose="02010600030101010101" pitchFamily="2" charset="-122"/>
              </a:rPr>
              <a:t>特定领域的软件体系结构</a:t>
            </a:r>
            <a:endParaRPr lang="zh-CN" altLang="en-US" sz="2800" b="1" dirty="0">
              <a:ea typeface="宋体" panose="02010600030101010101" pitchFamily="2" charset="-122"/>
            </a:endParaRPr>
          </a:p>
          <a:p>
            <a:pPr marL="542925" eaLnBrk="1" hangingPunct="1">
              <a:buNone/>
            </a:pPr>
            <a:r>
              <a:rPr lang="en-US" altLang="zh-CN" sz="2800" b="1" dirty="0">
                <a:ea typeface="宋体" panose="02010600030101010101" pitchFamily="2" charset="-122"/>
              </a:rPr>
              <a:t>4.1.4   </a:t>
            </a:r>
            <a:r>
              <a:rPr lang="zh-CN" altLang="en-US" sz="2800" b="1" dirty="0">
                <a:ea typeface="宋体" panose="02010600030101010101" pitchFamily="2" charset="-122"/>
              </a:rPr>
              <a:t>分布式系统结构</a:t>
            </a:r>
            <a:endParaRPr lang="zh-CN" altLang="en-US" sz="2800" b="1" dirty="0">
              <a:ea typeface="宋体" panose="02010600030101010101" pitchFamily="2" charset="-122"/>
            </a:endParaRPr>
          </a:p>
          <a:p>
            <a:pPr marL="542925" eaLnBrk="1" hangingPunct="1">
              <a:buNone/>
            </a:pPr>
            <a:r>
              <a:rPr lang="en-US" altLang="zh-CN" sz="2800" b="1" dirty="0">
                <a:ea typeface="宋体" panose="02010600030101010101" pitchFamily="2" charset="-122"/>
              </a:rPr>
              <a:t>4.1.5   </a:t>
            </a:r>
            <a:r>
              <a:rPr lang="zh-CN" altLang="en-US" sz="2800" b="1" dirty="0">
                <a:ea typeface="宋体" panose="02010600030101010101" pitchFamily="2" charset="-122"/>
              </a:rPr>
              <a:t>体系结构框架</a:t>
            </a:r>
            <a:endParaRPr lang="zh-CN" altLang="en-US" sz="2800" b="1" dirty="0">
              <a:ea typeface="宋体" panose="02010600030101010101" pitchFamily="2" charset="-122"/>
            </a:endParaRPr>
          </a:p>
          <a:p>
            <a:pPr marL="542925" eaLnBrk="1" hangingPunct="1">
              <a:buNone/>
            </a:pPr>
            <a:r>
              <a:rPr lang="en-US" altLang="zh-CN" sz="2800" b="1" dirty="0">
                <a:solidFill>
                  <a:srgbClr val="00FF00"/>
                </a:solidFill>
                <a:ea typeface="宋体" panose="02010600030101010101" pitchFamily="2" charset="-122"/>
              </a:rPr>
              <a:t>4.1.6   </a:t>
            </a:r>
            <a:r>
              <a:rPr lang="zh-CN" altLang="en-US" sz="2800" b="1" dirty="0">
                <a:solidFill>
                  <a:srgbClr val="00FF00"/>
                </a:solidFill>
                <a:ea typeface="宋体" panose="02010600030101010101" pitchFamily="2" charset="-122"/>
              </a:rPr>
              <a:t>设计模式</a:t>
            </a:r>
            <a:endParaRPr lang="zh-CN" altLang="en-US" sz="2800" b="1" dirty="0">
              <a:solidFill>
                <a:srgbClr val="00FF00"/>
              </a:solidFill>
              <a:ea typeface="宋体" panose="02010600030101010101" pitchFamily="2" charset="-122"/>
            </a:endParaRPr>
          </a:p>
          <a:p>
            <a:pPr eaLnBrk="1" hangingPunct="1"/>
            <a:endParaRPr lang="zh-CN" altLang="en-US" sz="2800" b="1" dirty="0">
              <a:ea typeface="宋体" panose="02010600030101010101" pitchFamily="2" charset="-122"/>
            </a:endParaRPr>
          </a:p>
          <a:p>
            <a:pPr eaLnBrk="1" hangingPunct="1"/>
            <a:endParaRPr lang="en-US" altLang="zh-CN" sz="2800" b="1" dirty="0">
              <a:ea typeface="宋体" panose="02010600030101010101" pitchFamily="2"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body" idx="1"/>
          </p:nvPr>
        </p:nvSpPr>
        <p:spPr>
          <a:xfrm>
            <a:off x="468313" y="1530374"/>
            <a:ext cx="8207375" cy="4756146"/>
          </a:xfrm>
        </p:spPr>
        <p:txBody>
          <a:bodyPr/>
          <a:lstStyle/>
          <a:p>
            <a:pPr marL="0" indent="628650" eaLnBrk="1" hangingPunct="1">
              <a:lnSpc>
                <a:spcPct val="150000"/>
              </a:lnSpc>
              <a:spcBef>
                <a:spcPct val="0"/>
              </a:spcBef>
              <a:spcAft>
                <a:spcPts val="1200"/>
              </a:spcAft>
              <a:buClr>
                <a:schemeClr val="accent2"/>
              </a:buClr>
              <a:buSzPct val="75000"/>
              <a:buNone/>
            </a:pPr>
            <a:r>
              <a:rPr lang="zh-CN" altLang="en-US" sz="2400" dirty="0">
                <a:ea typeface="楷体_GB2312" pitchFamily="49" charset="-122"/>
              </a:rPr>
              <a:t>面向对象设计模式最初出现于</a:t>
            </a:r>
            <a:r>
              <a:rPr lang="en-US" altLang="zh-CN" sz="2400" dirty="0">
                <a:ea typeface="楷体_GB2312" pitchFamily="49" charset="-122"/>
              </a:rPr>
              <a:t>70</a:t>
            </a:r>
            <a:r>
              <a:rPr lang="zh-CN" altLang="en-US" sz="2400" dirty="0">
                <a:ea typeface="楷体_GB2312" pitchFamily="49" charset="-122"/>
              </a:rPr>
              <a:t>年代末</a:t>
            </a:r>
            <a:r>
              <a:rPr lang="en-US" altLang="zh-CN" sz="2400" dirty="0">
                <a:ea typeface="楷体_GB2312" pitchFamily="49" charset="-122"/>
              </a:rPr>
              <a:t>80</a:t>
            </a:r>
            <a:r>
              <a:rPr lang="zh-CN" altLang="en-US" sz="2400" dirty="0">
                <a:ea typeface="楷体_GB2312" pitchFamily="49" charset="-122"/>
              </a:rPr>
              <a:t>年代初。</a:t>
            </a:r>
            <a:r>
              <a:rPr lang="zh-CN" altLang="en-US" sz="2400" dirty="0">
                <a:ea typeface="宋体" panose="02010600030101010101" pitchFamily="2" charset="-122"/>
              </a:rPr>
              <a:t> </a:t>
            </a:r>
            <a:endParaRPr lang="zh-CN" altLang="en-US" sz="2400" dirty="0">
              <a:ea typeface="宋体" panose="02010600030101010101" pitchFamily="2" charset="-122"/>
            </a:endParaRPr>
          </a:p>
          <a:p>
            <a:pPr marL="0" indent="628650">
              <a:lnSpc>
                <a:spcPct val="150000"/>
              </a:lnSpc>
              <a:spcBef>
                <a:spcPct val="0"/>
              </a:spcBef>
              <a:spcAft>
                <a:spcPts val="1200"/>
              </a:spcAft>
              <a:buClr>
                <a:schemeClr val="accent2"/>
              </a:buClr>
              <a:buSzPct val="75000"/>
              <a:buNone/>
            </a:pPr>
            <a:r>
              <a:rPr lang="en-US" altLang="zh-CN" sz="2400" dirty="0">
                <a:ea typeface="楷体_GB2312" pitchFamily="49" charset="-122"/>
              </a:rPr>
              <a:t>Erich Gamma</a:t>
            </a:r>
            <a:r>
              <a:rPr lang="zh-CN" altLang="en-US" sz="2400" dirty="0">
                <a:ea typeface="楷体_GB2312" pitchFamily="49" charset="-122"/>
              </a:rPr>
              <a:t>等</a:t>
            </a:r>
            <a:r>
              <a:rPr lang="en-US" altLang="zh-CN" sz="2400" dirty="0">
                <a:ea typeface="楷体_GB2312" pitchFamily="49" charset="-122"/>
              </a:rPr>
              <a:t>4</a:t>
            </a:r>
            <a:r>
              <a:rPr lang="zh-CN" altLang="en-US" sz="2400" dirty="0">
                <a:ea typeface="楷体_GB2312" pitchFamily="49" charset="-122"/>
              </a:rPr>
              <a:t>人</a:t>
            </a:r>
            <a:r>
              <a:rPr lang="zh-CN" altLang="en-US" sz="2400" b="1" dirty="0">
                <a:solidFill>
                  <a:srgbClr val="3366FF"/>
                </a:solidFill>
                <a:ea typeface="楷体_GB2312" pitchFamily="49" charset="-122"/>
              </a:rPr>
              <a:t>（</a:t>
            </a:r>
            <a:r>
              <a:rPr lang="en-US" altLang="zh-CN" sz="2400" b="1" dirty="0" err="1">
                <a:solidFill>
                  <a:srgbClr val="3366FF"/>
                </a:solidFill>
                <a:ea typeface="楷体_GB2312" pitchFamily="49" charset="-122"/>
              </a:rPr>
              <a:t>GoF</a:t>
            </a:r>
            <a:r>
              <a:rPr lang="en-US" altLang="zh-CN" sz="2400" b="1" dirty="0">
                <a:solidFill>
                  <a:srgbClr val="3366FF"/>
                </a:solidFill>
                <a:ea typeface="楷体_GB2312" pitchFamily="49" charset="-122"/>
              </a:rPr>
              <a:t>:</a:t>
            </a:r>
            <a:r>
              <a:rPr lang="zh-CN" altLang="en-US" sz="2400" b="1" dirty="0">
                <a:solidFill>
                  <a:srgbClr val="3366FF"/>
                </a:solidFill>
                <a:ea typeface="楷体_GB2312" pitchFamily="49" charset="-122"/>
              </a:rPr>
              <a:t>（</a:t>
            </a:r>
            <a:r>
              <a:rPr lang="en-US" altLang="zh-CN" sz="2400" b="1" dirty="0">
                <a:solidFill>
                  <a:srgbClr val="3366FF"/>
                </a:solidFill>
                <a:ea typeface="楷体_GB2312" pitchFamily="49" charset="-122"/>
              </a:rPr>
              <a:t>Gang of Four</a:t>
            </a:r>
            <a:r>
              <a:rPr lang="zh-CN" altLang="en-US" sz="2400" b="1" dirty="0">
                <a:solidFill>
                  <a:srgbClr val="3366FF"/>
                </a:solidFill>
                <a:ea typeface="楷体_GB2312" pitchFamily="49" charset="-122"/>
              </a:rPr>
              <a:t>，</a:t>
            </a:r>
            <a:r>
              <a:rPr lang="en-US" altLang="zh-CN" sz="2400" b="1" dirty="0">
                <a:solidFill>
                  <a:srgbClr val="3366FF"/>
                </a:solidFill>
                <a:ea typeface="楷体_GB2312" pitchFamily="49" charset="-122"/>
              </a:rPr>
              <a:t>GOF</a:t>
            </a:r>
            <a:r>
              <a:rPr lang="zh-CN" altLang="en-US" sz="2400" b="1" dirty="0">
                <a:solidFill>
                  <a:srgbClr val="3366FF"/>
                </a:solidFill>
                <a:ea typeface="楷体_GB2312" pitchFamily="49" charset="-122"/>
              </a:rPr>
              <a:t>设计模式）</a:t>
            </a:r>
            <a:r>
              <a:rPr lang="en-US" altLang="zh-CN" sz="2400" b="1" dirty="0">
                <a:solidFill>
                  <a:srgbClr val="3366FF"/>
                </a:solidFill>
                <a:ea typeface="楷体_GB2312" pitchFamily="49" charset="-122"/>
              </a:rPr>
              <a:t>---</a:t>
            </a:r>
            <a:r>
              <a:rPr lang="zh-CN" altLang="en-US" sz="2400" b="1" dirty="0">
                <a:solidFill>
                  <a:srgbClr val="3366FF"/>
                </a:solidFill>
                <a:ea typeface="楷体_GB2312" pitchFamily="49" charset="-122"/>
              </a:rPr>
              <a:t>四人组）</a:t>
            </a:r>
            <a:r>
              <a:rPr lang="zh-CN" altLang="en-US" sz="2400" dirty="0">
                <a:ea typeface="楷体_GB2312" pitchFamily="49" charset="-122"/>
              </a:rPr>
              <a:t>合著的</a:t>
            </a:r>
            <a:r>
              <a:rPr lang="zh-CN" altLang="en-US" sz="2400" dirty="0">
                <a:solidFill>
                  <a:srgbClr val="C00000"/>
                </a:solidFill>
                <a:ea typeface="楷体_GB2312" pitchFamily="49" charset="-122"/>
              </a:rPr>
              <a:t>“</a:t>
            </a:r>
            <a:r>
              <a:rPr lang="en-US" altLang="zh-CN" sz="2400" dirty="0">
                <a:solidFill>
                  <a:srgbClr val="C00000"/>
                </a:solidFill>
                <a:ea typeface="楷体_GB2312" pitchFamily="49" charset="-122"/>
              </a:rPr>
              <a:t>Design Patterns: Elements of Reusable Object-Oriented Software”</a:t>
            </a:r>
            <a:r>
              <a:rPr lang="zh-CN" altLang="en-US" sz="2400" dirty="0">
                <a:ea typeface="楷体_GB2312" pitchFamily="49" charset="-122"/>
              </a:rPr>
              <a:t>被认为是设计模式方面的经典著作。</a:t>
            </a:r>
            <a:endParaRPr lang="zh-CN" altLang="en-US" sz="2400" dirty="0">
              <a:ea typeface="楷体_GB2312" pitchFamily="49" charset="-122"/>
            </a:endParaRPr>
          </a:p>
          <a:p>
            <a:pPr marL="0" indent="628650" eaLnBrk="1" hangingPunct="1">
              <a:lnSpc>
                <a:spcPct val="150000"/>
              </a:lnSpc>
              <a:spcBef>
                <a:spcPct val="0"/>
              </a:spcBef>
              <a:spcAft>
                <a:spcPts val="1200"/>
              </a:spcAft>
              <a:buClr>
                <a:schemeClr val="accent2"/>
              </a:buClr>
              <a:buSzPct val="75000"/>
              <a:buNone/>
            </a:pPr>
            <a:r>
              <a:rPr lang="zh-CN" altLang="en-US" sz="2400" dirty="0">
                <a:ea typeface="楷体_GB2312" pitchFamily="49" charset="-122"/>
              </a:rPr>
              <a:t>目前，设计模式已经被广泛应用于</a:t>
            </a:r>
            <a:r>
              <a:rPr lang="zh-CN" altLang="en-US" sz="2400" b="1" dirty="0">
                <a:solidFill>
                  <a:srgbClr val="3366FF"/>
                </a:solidFill>
                <a:ea typeface="楷体_GB2312" pitchFamily="49" charset="-122"/>
              </a:rPr>
              <a:t>多种领域的软件设计和构造中</a:t>
            </a:r>
            <a:r>
              <a:rPr lang="zh-CN" altLang="en-US" sz="2400" dirty="0">
                <a:ea typeface="楷体_GB2312" pitchFamily="49" charset="-122"/>
              </a:rPr>
              <a:t>，许多当代的先进软件中</a:t>
            </a:r>
            <a:r>
              <a:rPr lang="zh-CN" altLang="en-US" sz="2400" b="1" dirty="0">
                <a:solidFill>
                  <a:srgbClr val="3366FF"/>
                </a:solidFill>
                <a:ea typeface="楷体_GB2312" pitchFamily="49" charset="-122"/>
              </a:rPr>
              <a:t>已大量采用了软件设计模式</a:t>
            </a:r>
            <a:r>
              <a:rPr lang="zh-CN" altLang="en-US" sz="2400" dirty="0">
                <a:ea typeface="楷体_GB2312" pitchFamily="49" charset="-122"/>
              </a:rPr>
              <a:t>的概念。 </a:t>
            </a:r>
            <a:endParaRPr lang="zh-CN" altLang="en-US" sz="2400" dirty="0">
              <a:ea typeface="楷体_GB2312" pitchFamily="49" charset="-122"/>
            </a:endParaRPr>
          </a:p>
        </p:txBody>
      </p:sp>
      <p:sp>
        <p:nvSpPr>
          <p:cNvPr id="4" name="Rectangle 2"/>
          <p:cNvSpPr txBox="1">
            <a:spLocks noChangeArrowheads="1"/>
          </p:cNvSpPr>
          <p:nvPr/>
        </p:nvSpPr>
        <p:spPr>
          <a:xfrm>
            <a:off x="457200" y="211138"/>
            <a:ext cx="8229600" cy="1143000"/>
          </a:xfrm>
          <a:prstGeom prst="rect">
            <a:avLst/>
          </a:prstGeom>
        </p:spPr>
        <p:txBody>
          <a:bodyPr/>
          <a:lstStyle/>
          <a:p>
            <a:pPr marL="0" marR="0" lvl="0" indent="0" algn="ctr" defTabSz="914400" rtl="0" eaLnBrk="1" fontAlgn="base" latinLnBrk="0" hangingPunct="1">
              <a:lnSpc>
                <a:spcPts val="4000"/>
              </a:lnSpc>
              <a:spcBef>
                <a:spcPct val="0"/>
              </a:spcBef>
              <a:spcAft>
                <a:spcPct val="0"/>
              </a:spcAft>
              <a:buClrTx/>
              <a:buSzTx/>
              <a:buFontTx/>
              <a:buNone/>
              <a:defRPr/>
            </a:pPr>
            <a:r>
              <a:rPr kumimoji="0" lang="en-US" altLang="en-US" sz="4400" b="1" i="0" u="none" strike="noStrike" kern="0" cap="none" spc="0" normalizeH="0" baseline="0" noProof="0" dirty="0">
                <a:ln>
                  <a:noFill/>
                </a:ln>
                <a:solidFill>
                  <a:schemeClr val="tx2"/>
                </a:solidFill>
                <a:effectLst/>
                <a:uLnTx/>
                <a:uFillTx/>
                <a:latin typeface="+mj-lt"/>
                <a:ea typeface="+mj-ea"/>
                <a:cs typeface="+mj-cs"/>
              </a:rPr>
              <a:t>4.1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软件体系结构与设计模式</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4.1. 6  </a:t>
            </a:r>
            <a:r>
              <a:rPr kumimoji="0" lang="zh-CN" altLang="en-US"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设计模式</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ChangeArrowheads="1"/>
          </p:cNvSpPr>
          <p:nvPr/>
        </p:nvSpPr>
        <p:spPr bwMode="auto">
          <a:xfrm>
            <a:off x="428596" y="1428736"/>
            <a:ext cx="8064500" cy="5256212"/>
          </a:xfrm>
          <a:prstGeom prst="rect">
            <a:avLst/>
          </a:prstGeom>
          <a:noFill/>
          <a:ln w="9525">
            <a:noFill/>
            <a:miter lim="800000"/>
          </a:ln>
        </p:spPr>
        <p:txBody>
          <a:bodyPr/>
          <a:lstStyle/>
          <a:p>
            <a:pPr marL="342900" indent="-342900">
              <a:spcBef>
                <a:spcPct val="20000"/>
              </a:spcBef>
            </a:pPr>
            <a:r>
              <a:rPr lang="en-US" altLang="zh-CN" sz="2800" b="1" dirty="0">
                <a:solidFill>
                  <a:srgbClr val="C00000"/>
                </a:solidFill>
                <a:ea typeface="楷体_GB2312" pitchFamily="49" charset="-122"/>
              </a:rPr>
              <a:t>1</a:t>
            </a:r>
            <a:r>
              <a:rPr lang="zh-CN" altLang="en-US" sz="2800" b="1" dirty="0">
                <a:solidFill>
                  <a:srgbClr val="C00000"/>
                </a:solidFill>
                <a:ea typeface="楷体_GB2312" pitchFamily="49" charset="-122"/>
              </a:rPr>
              <a:t>）风格</a:t>
            </a:r>
            <a:endParaRPr lang="zh-CN" altLang="en-US" sz="2800" b="1" dirty="0">
              <a:solidFill>
                <a:srgbClr val="C00000"/>
              </a:solidFill>
              <a:ea typeface="楷体_GB2312" pitchFamily="49" charset="-122"/>
            </a:endParaRPr>
          </a:p>
          <a:p>
            <a:pPr marL="342900" indent="-342900">
              <a:spcBef>
                <a:spcPct val="20000"/>
              </a:spcBef>
              <a:buFont typeface="Wingdings" panose="05000000000000000000" pitchFamily="2" charset="2"/>
              <a:buChar char="l"/>
            </a:pPr>
            <a:r>
              <a:rPr lang="zh-CN" altLang="en-US" sz="2400" dirty="0">
                <a:ea typeface="楷体_GB2312" pitchFamily="49" charset="-122"/>
              </a:rPr>
              <a:t>  </a:t>
            </a:r>
            <a:r>
              <a:rPr lang="zh-CN" altLang="en-US" sz="2400" b="1" dirty="0">
                <a:ea typeface="楷体_GB2312" pitchFamily="49" charset="-122"/>
              </a:rPr>
              <a:t>风格是带有一种倾向性的模式</a:t>
            </a:r>
            <a:r>
              <a:rPr lang="zh-CN" altLang="en-US" sz="2400" dirty="0">
                <a:ea typeface="楷体_GB2312" pitchFamily="49" charset="-122"/>
              </a:rPr>
              <a:t>。同一个问题可以有不同</a:t>
            </a:r>
            <a:endParaRPr lang="zh-CN" altLang="en-US" sz="2400" dirty="0">
              <a:ea typeface="楷体_GB2312" pitchFamily="49" charset="-122"/>
            </a:endParaRPr>
          </a:p>
          <a:p>
            <a:pPr marL="342900" indent="-342900">
              <a:spcBef>
                <a:spcPct val="20000"/>
              </a:spcBef>
            </a:pPr>
            <a:r>
              <a:rPr lang="zh-CN" altLang="en-US" sz="2400" dirty="0">
                <a:ea typeface="楷体_GB2312" pitchFamily="49" charset="-122"/>
              </a:rPr>
              <a:t>的解决问题的方案或模式，但我们根据经验，通常会强烈</a:t>
            </a:r>
            <a:endParaRPr lang="zh-CN" altLang="en-US" sz="2400" dirty="0">
              <a:ea typeface="楷体_GB2312" pitchFamily="49" charset="-122"/>
            </a:endParaRPr>
          </a:p>
          <a:p>
            <a:pPr marL="342900" indent="-342900">
              <a:spcBef>
                <a:spcPct val="20000"/>
              </a:spcBef>
            </a:pPr>
            <a:r>
              <a:rPr lang="zh-CN" altLang="en-US" sz="2400" dirty="0">
                <a:ea typeface="楷体_GB2312" pitchFamily="49" charset="-122"/>
              </a:rPr>
              <a:t>倾向于采用特定的模式，这就是风格。</a:t>
            </a:r>
            <a:endParaRPr lang="zh-CN" altLang="en-US" sz="2400" dirty="0">
              <a:ea typeface="楷体_GB2312" pitchFamily="49" charset="-122"/>
            </a:endParaRPr>
          </a:p>
          <a:p>
            <a:pPr marL="342900" indent="-342900">
              <a:spcBef>
                <a:spcPct val="20000"/>
              </a:spcBef>
            </a:pPr>
            <a:r>
              <a:rPr lang="zh-CN" altLang="en-US" sz="2400" dirty="0">
                <a:ea typeface="楷体_GB2312" pitchFamily="49" charset="-122"/>
              </a:rPr>
              <a:t>    每种风格描述</a:t>
            </a:r>
            <a:r>
              <a:rPr lang="zh-CN" altLang="en-US" sz="2400" b="1" dirty="0">
                <a:solidFill>
                  <a:srgbClr val="CC0000"/>
                </a:solidFill>
                <a:ea typeface="楷体_GB2312" pitchFamily="49" charset="-122"/>
              </a:rPr>
              <a:t>一种系统范畴</a:t>
            </a:r>
            <a:r>
              <a:rPr lang="zh-CN" altLang="en-US" sz="2400" dirty="0">
                <a:ea typeface="楷体_GB2312" pitchFamily="49" charset="-122"/>
              </a:rPr>
              <a:t>，该范畴包括：</a:t>
            </a:r>
            <a:endParaRPr lang="zh-CN" altLang="en-US" sz="2400" dirty="0">
              <a:ea typeface="楷体_GB2312" pitchFamily="49" charset="-122"/>
            </a:endParaRPr>
          </a:p>
          <a:p>
            <a:pPr marL="714375" indent="-447675">
              <a:spcBef>
                <a:spcPct val="20000"/>
              </a:spcBef>
              <a:buFont typeface="+mj-ea"/>
              <a:buAutoNum type="circleNumDbPlain"/>
            </a:pPr>
            <a:r>
              <a:rPr lang="zh-CN" altLang="en-US" sz="2400" b="1" dirty="0">
                <a:solidFill>
                  <a:srgbClr val="3333CC"/>
                </a:solidFill>
                <a:ea typeface="楷体_GB2312" pitchFamily="49" charset="-122"/>
              </a:rPr>
              <a:t>一组构件</a:t>
            </a:r>
            <a:r>
              <a:rPr lang="zh-CN" altLang="en-US" sz="2400" dirty="0">
                <a:ea typeface="楷体_GB2312" pitchFamily="49" charset="-122"/>
              </a:rPr>
              <a:t>（如数据库、计算模块）完成系统需要的某         种功能；</a:t>
            </a:r>
            <a:endParaRPr lang="zh-CN" altLang="en-US" sz="2400" dirty="0">
              <a:ea typeface="楷体_GB2312" pitchFamily="49" charset="-122"/>
            </a:endParaRPr>
          </a:p>
          <a:p>
            <a:pPr marL="714375" indent="-447675">
              <a:spcBef>
                <a:spcPct val="20000"/>
              </a:spcBef>
              <a:buFont typeface="+mj-ea"/>
              <a:buAutoNum type="circleNumDbPlain"/>
            </a:pPr>
            <a:r>
              <a:rPr lang="zh-CN" altLang="en-US" sz="2400" b="1" dirty="0">
                <a:solidFill>
                  <a:srgbClr val="3333CC"/>
                </a:solidFill>
                <a:ea typeface="楷体_GB2312" pitchFamily="49" charset="-122"/>
              </a:rPr>
              <a:t>一组连接件</a:t>
            </a:r>
            <a:r>
              <a:rPr lang="zh-CN" altLang="en-US" sz="2400" dirty="0">
                <a:ea typeface="楷体_GB2312" pitchFamily="49" charset="-122"/>
              </a:rPr>
              <a:t>，它们能使构件间实现“通信”、“合作”和“协调”；</a:t>
            </a:r>
            <a:endParaRPr lang="zh-CN" altLang="en-US" sz="2400" dirty="0">
              <a:ea typeface="楷体_GB2312" pitchFamily="49" charset="-122"/>
            </a:endParaRPr>
          </a:p>
          <a:p>
            <a:pPr marL="714375" indent="-447675">
              <a:spcBef>
                <a:spcPct val="20000"/>
              </a:spcBef>
              <a:buFont typeface="+mj-ea"/>
              <a:buAutoNum type="circleNumDbPlain"/>
            </a:pPr>
            <a:r>
              <a:rPr lang="zh-CN" altLang="en-US" sz="2400" b="1" dirty="0">
                <a:solidFill>
                  <a:srgbClr val="3333CC"/>
                </a:solidFill>
                <a:ea typeface="楷体_GB2312" pitchFamily="49" charset="-122"/>
              </a:rPr>
              <a:t>约束</a:t>
            </a:r>
            <a:r>
              <a:rPr lang="zh-CN" altLang="en-US" sz="2400" dirty="0">
                <a:ea typeface="楷体_GB2312" pitchFamily="49" charset="-122"/>
              </a:rPr>
              <a:t>，定义构件如何集成为一个系统；</a:t>
            </a:r>
            <a:endParaRPr lang="zh-CN" altLang="en-US" sz="2400" dirty="0">
              <a:ea typeface="楷体_GB2312" pitchFamily="49" charset="-122"/>
            </a:endParaRPr>
          </a:p>
          <a:p>
            <a:pPr marL="714375" indent="-447675">
              <a:spcBef>
                <a:spcPct val="20000"/>
              </a:spcBef>
              <a:buFont typeface="+mj-ea"/>
              <a:buAutoNum type="circleNumDbPlain"/>
            </a:pPr>
            <a:r>
              <a:rPr lang="zh-CN" altLang="en-US" sz="2400" b="1" dirty="0">
                <a:solidFill>
                  <a:srgbClr val="3333CC"/>
                </a:solidFill>
                <a:ea typeface="楷体_GB2312" pitchFamily="49" charset="-122"/>
              </a:rPr>
              <a:t>语义模型</a:t>
            </a:r>
            <a:r>
              <a:rPr lang="zh-CN" altLang="en-US" sz="2400" dirty="0">
                <a:ea typeface="楷体_GB2312" pitchFamily="49" charset="-122"/>
              </a:rPr>
              <a:t>，它能使设计者通过分析系统的构成成分的         性质来理解系统的整体性质。 </a:t>
            </a:r>
            <a:endParaRPr lang="zh-CN" altLang="en-US" sz="2400" dirty="0">
              <a:ea typeface="楷体_GB2312" pitchFamily="49" charset="-122"/>
            </a:endParaRPr>
          </a:p>
        </p:txBody>
      </p:sp>
      <p:sp>
        <p:nvSpPr>
          <p:cNvPr id="4" name="Rectangle 2"/>
          <p:cNvSpPr txBox="1">
            <a:spLocks noChangeArrowheads="1"/>
          </p:cNvSpPr>
          <p:nvPr/>
        </p:nvSpPr>
        <p:spPr>
          <a:xfrm>
            <a:off x="457200" y="211138"/>
            <a:ext cx="8229600" cy="1143000"/>
          </a:xfrm>
          <a:prstGeom prst="rect">
            <a:avLst/>
          </a:prstGeom>
        </p:spPr>
        <p:txBody>
          <a:bodyPr/>
          <a:lstStyle/>
          <a:p>
            <a:pPr marL="0" marR="0" lvl="0" indent="0" algn="ctr" defTabSz="914400" rtl="0" eaLnBrk="1" fontAlgn="base" latinLnBrk="0" hangingPunct="1">
              <a:lnSpc>
                <a:spcPts val="4000"/>
              </a:lnSpc>
              <a:spcBef>
                <a:spcPct val="0"/>
              </a:spcBef>
              <a:spcAft>
                <a:spcPct val="0"/>
              </a:spcAft>
              <a:buClrTx/>
              <a:buSzTx/>
              <a:buFontTx/>
              <a:buNone/>
              <a:defRPr/>
            </a:pPr>
            <a:r>
              <a:rPr kumimoji="0" lang="en-US" altLang="en-US" sz="4400" b="1" i="0" u="none" strike="noStrike" kern="0" cap="none" spc="0" normalizeH="0" baseline="0" noProof="0" dirty="0">
                <a:ln>
                  <a:noFill/>
                </a:ln>
                <a:solidFill>
                  <a:schemeClr val="tx2"/>
                </a:solidFill>
                <a:effectLst/>
                <a:uLnTx/>
                <a:uFillTx/>
                <a:latin typeface="+mj-lt"/>
                <a:ea typeface="+mj-ea"/>
                <a:cs typeface="+mj-cs"/>
              </a:rPr>
              <a:t>4.1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软件体系结构与设计模式</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4.1.1   </a:t>
            </a:r>
            <a:r>
              <a:rPr kumimoji="0" lang="zh-CN" altLang="en-US"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软件体系结构的基本概念</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6" name="灯片编号占位符 5"/>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body" idx="1"/>
          </p:nvPr>
        </p:nvSpPr>
        <p:spPr/>
        <p:txBody>
          <a:bodyPr/>
          <a:lstStyle/>
          <a:p>
            <a:pPr marL="609600" indent="-609600" eaLnBrk="1" hangingPunct="1"/>
            <a:r>
              <a:rPr lang="zh-CN" altLang="en-US" sz="2800" dirty="0">
                <a:ea typeface="宋体" panose="02010600030101010101" pitchFamily="2" charset="-122"/>
              </a:rPr>
              <a:t>一般来说，一个模式有</a:t>
            </a:r>
            <a:r>
              <a:rPr lang="en-US" altLang="zh-CN" sz="2800" dirty="0">
                <a:ea typeface="宋体" panose="02010600030101010101" pitchFamily="2" charset="-122"/>
              </a:rPr>
              <a:t>4</a:t>
            </a:r>
            <a:r>
              <a:rPr lang="zh-CN" altLang="en-US" sz="2800" dirty="0">
                <a:ea typeface="宋体" panose="02010600030101010101" pitchFamily="2" charset="-122"/>
              </a:rPr>
              <a:t>个基本的要素：</a:t>
            </a:r>
            <a:endParaRPr lang="zh-CN" altLang="en-US" sz="2800" dirty="0">
              <a:ea typeface="宋体" panose="02010600030101010101" pitchFamily="2" charset="-122"/>
            </a:endParaRPr>
          </a:p>
          <a:p>
            <a:pPr marL="713105" indent="-535305" eaLnBrk="1" hangingPunct="1">
              <a:lnSpc>
                <a:spcPts val="4100"/>
              </a:lnSpc>
              <a:buFont typeface="+mj-ea"/>
              <a:buAutoNum type="circleNumDbPlain"/>
            </a:pPr>
            <a:r>
              <a:rPr lang="zh-CN" altLang="en-US" sz="2400" dirty="0">
                <a:solidFill>
                  <a:srgbClr val="3333CC"/>
                </a:solidFill>
                <a:latin typeface="楷体_GB2312" pitchFamily="49" charset="-122"/>
                <a:ea typeface="楷体_GB2312" pitchFamily="49" charset="-122"/>
              </a:rPr>
              <a:t>模式名称</a:t>
            </a:r>
            <a:r>
              <a:rPr lang="zh-CN" altLang="en-US" sz="2400" dirty="0">
                <a:latin typeface="楷体_GB2312" pitchFamily="49" charset="-122"/>
                <a:ea typeface="楷体_GB2312" pitchFamily="49" charset="-122"/>
              </a:rPr>
              <a:t>：用于描述模式的名字，说明模式的问题、解决方案和效果。 </a:t>
            </a:r>
            <a:endParaRPr lang="zh-CN" altLang="en-US" sz="2400" dirty="0">
              <a:latin typeface="楷体_GB2312" pitchFamily="49" charset="-122"/>
              <a:ea typeface="楷体_GB2312" pitchFamily="49" charset="-122"/>
            </a:endParaRPr>
          </a:p>
          <a:p>
            <a:pPr marL="713105" indent="-535305" eaLnBrk="1" hangingPunct="1">
              <a:lnSpc>
                <a:spcPts val="4100"/>
              </a:lnSpc>
              <a:buFont typeface="+mj-ea"/>
              <a:buAutoNum type="circleNumDbPlain"/>
            </a:pPr>
            <a:r>
              <a:rPr lang="zh-CN" altLang="en-US" sz="2400" dirty="0">
                <a:solidFill>
                  <a:srgbClr val="3333CC"/>
                </a:solidFill>
                <a:latin typeface="楷体_GB2312" pitchFamily="49" charset="-122"/>
                <a:ea typeface="楷体_GB2312" pitchFamily="49" charset="-122"/>
              </a:rPr>
              <a:t>问题</a:t>
            </a:r>
            <a:r>
              <a:rPr lang="zh-CN" altLang="en-US" sz="2400" dirty="0">
                <a:latin typeface="楷体_GB2312" pitchFamily="49" charset="-122"/>
                <a:ea typeface="楷体_GB2312" pitchFamily="49" charset="-122"/>
              </a:rPr>
              <a:t>：说明在何种场合使用模式。</a:t>
            </a:r>
            <a:endParaRPr lang="zh-CN" altLang="en-US" sz="2400" dirty="0">
              <a:latin typeface="楷体_GB2312" pitchFamily="49" charset="-122"/>
              <a:ea typeface="楷体_GB2312" pitchFamily="49" charset="-122"/>
            </a:endParaRPr>
          </a:p>
          <a:p>
            <a:pPr marL="713105" indent="-535305" eaLnBrk="1" hangingPunct="1">
              <a:lnSpc>
                <a:spcPts val="4100"/>
              </a:lnSpc>
              <a:buFont typeface="+mj-ea"/>
              <a:buAutoNum type="circleNumDbPlain"/>
            </a:pPr>
            <a:r>
              <a:rPr lang="zh-CN" altLang="en-US" sz="2400" dirty="0">
                <a:solidFill>
                  <a:srgbClr val="3333CC"/>
                </a:solidFill>
                <a:latin typeface="楷体_GB2312" pitchFamily="49" charset="-122"/>
                <a:ea typeface="楷体_GB2312" pitchFamily="49" charset="-122"/>
              </a:rPr>
              <a:t>解决方案</a:t>
            </a:r>
            <a:r>
              <a:rPr lang="zh-CN" altLang="en-US" sz="2400" dirty="0">
                <a:latin typeface="楷体_GB2312" pitchFamily="49" charset="-122"/>
                <a:ea typeface="楷体_GB2312" pitchFamily="49" charset="-122"/>
              </a:rPr>
              <a:t>：描述设计的组成成分、它们之间的相互关系、各自的职责和合作方式。</a:t>
            </a:r>
            <a:endParaRPr lang="zh-CN" altLang="en-US" sz="2400" dirty="0">
              <a:latin typeface="楷体_GB2312" pitchFamily="49" charset="-122"/>
              <a:ea typeface="楷体_GB2312" pitchFamily="49" charset="-122"/>
            </a:endParaRPr>
          </a:p>
          <a:p>
            <a:pPr marL="713105" indent="-535305" eaLnBrk="1" hangingPunct="1">
              <a:lnSpc>
                <a:spcPts val="4100"/>
              </a:lnSpc>
              <a:buFont typeface="+mj-ea"/>
              <a:buAutoNum type="circleNumDbPlain"/>
            </a:pPr>
            <a:r>
              <a:rPr lang="zh-CN" altLang="en-US" sz="2400" dirty="0">
                <a:solidFill>
                  <a:srgbClr val="3333CC"/>
                </a:solidFill>
                <a:latin typeface="楷体_GB2312" pitchFamily="49" charset="-122"/>
                <a:ea typeface="楷体_GB2312" pitchFamily="49" charset="-122"/>
              </a:rPr>
              <a:t>效果</a:t>
            </a:r>
            <a:r>
              <a:rPr lang="zh-CN" altLang="en-US" sz="2400" dirty="0">
                <a:latin typeface="楷体_GB2312" pitchFamily="49" charset="-122"/>
                <a:ea typeface="楷体_GB2312" pitchFamily="49" charset="-122"/>
              </a:rPr>
              <a:t>：描述了模式使用的效果及使用模式应当权衡的问题。</a:t>
            </a:r>
            <a:r>
              <a:rPr lang="zh-CN" altLang="en-US" dirty="0">
                <a:ea typeface="宋体" panose="02010600030101010101" pitchFamily="2" charset="-122"/>
              </a:rPr>
              <a:t>  </a:t>
            </a:r>
            <a:r>
              <a:rPr lang="zh-CN" altLang="en-US" sz="2400" dirty="0">
                <a:latin typeface="楷体_GB2312" pitchFamily="49" charset="-122"/>
                <a:ea typeface="楷体_GB2312" pitchFamily="49" charset="-122"/>
              </a:rPr>
              <a:t> </a:t>
            </a:r>
            <a:endParaRPr lang="zh-CN" altLang="en-US" sz="2400" dirty="0">
              <a:latin typeface="楷体_GB2312" pitchFamily="49" charset="-122"/>
              <a:ea typeface="楷体_GB2312" pitchFamily="49" charset="-122"/>
            </a:endParaRPr>
          </a:p>
        </p:txBody>
      </p:sp>
      <p:sp>
        <p:nvSpPr>
          <p:cNvPr id="5" name="Rectangle 2"/>
          <p:cNvSpPr txBox="1">
            <a:spLocks noChangeArrowheads="1"/>
          </p:cNvSpPr>
          <p:nvPr/>
        </p:nvSpPr>
        <p:spPr>
          <a:xfrm>
            <a:off x="457200" y="211138"/>
            <a:ext cx="8229600" cy="1143000"/>
          </a:xfrm>
          <a:prstGeom prst="rect">
            <a:avLst/>
          </a:prstGeom>
        </p:spPr>
        <p:txBody>
          <a:bodyPr/>
          <a:lstStyle/>
          <a:p>
            <a:pPr marL="0" marR="0" lvl="0" indent="0" algn="ctr" defTabSz="914400" rtl="0" eaLnBrk="1" fontAlgn="base" latinLnBrk="0" hangingPunct="1">
              <a:lnSpc>
                <a:spcPts val="4000"/>
              </a:lnSpc>
              <a:spcBef>
                <a:spcPct val="0"/>
              </a:spcBef>
              <a:spcAft>
                <a:spcPct val="0"/>
              </a:spcAft>
              <a:buClrTx/>
              <a:buSzTx/>
              <a:buFontTx/>
              <a:buNone/>
              <a:defRPr/>
            </a:pPr>
            <a:r>
              <a:rPr kumimoji="0" lang="en-US" altLang="en-US" sz="4400" b="1" i="0" u="none" strike="noStrike" kern="0" cap="none" spc="0" normalizeH="0" baseline="0" noProof="0" dirty="0">
                <a:ln>
                  <a:noFill/>
                </a:ln>
                <a:solidFill>
                  <a:schemeClr val="tx2"/>
                </a:solidFill>
                <a:effectLst/>
                <a:uLnTx/>
                <a:uFillTx/>
                <a:latin typeface="+mj-lt"/>
                <a:ea typeface="+mj-ea"/>
                <a:cs typeface="+mj-cs"/>
              </a:rPr>
              <a:t>4.1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软件体系结构与设计模式</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4.1. 6  </a:t>
            </a:r>
            <a:r>
              <a:rPr kumimoji="0" lang="zh-CN" altLang="en-US"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设计模式</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4"/>
          <p:cNvSpPr>
            <a:spLocks noGrp="1"/>
          </p:cNvSpPr>
          <p:nvPr>
            <p:ph type="sldNum" sz="quarter" idx="12"/>
          </p:nvPr>
        </p:nvSpPr>
        <p:spPr/>
        <p:txBody>
          <a:bodyPr/>
          <a:lstStyle/>
          <a:p>
            <a:pPr>
              <a:defRPr/>
            </a:pPr>
            <a:r>
              <a:rPr lang="zh-CN" altLang="en-US"/>
              <a:t>第 </a:t>
            </a:r>
            <a:fld id="{F6A95FF4-74DB-4992-9852-AA929A6C308C}" type="slidenum">
              <a:rPr lang="zh-CN" altLang="en-US"/>
            </a:fld>
            <a:r>
              <a:rPr lang="zh-CN" altLang="en-US"/>
              <a:t> 页</a:t>
            </a:r>
            <a:endParaRPr lang="zh-CN" altLang="en-US"/>
          </a:p>
        </p:txBody>
      </p:sp>
      <p:grpSp>
        <p:nvGrpSpPr>
          <p:cNvPr id="2" name="Group 3"/>
          <p:cNvGrpSpPr/>
          <p:nvPr/>
        </p:nvGrpSpPr>
        <p:grpSpPr bwMode="auto">
          <a:xfrm>
            <a:off x="1981200" y="2133600"/>
            <a:ext cx="5410200" cy="665163"/>
            <a:chOff x="1248" y="1344"/>
            <a:chExt cx="3408" cy="419"/>
          </a:xfrm>
        </p:grpSpPr>
        <p:grpSp>
          <p:nvGrpSpPr>
            <p:cNvPr id="3" name="Group 4"/>
            <p:cNvGrpSpPr/>
            <p:nvPr/>
          </p:nvGrpSpPr>
          <p:grpSpPr bwMode="auto">
            <a:xfrm>
              <a:off x="1248" y="1344"/>
              <a:ext cx="480" cy="419"/>
              <a:chOff x="1110" y="2656"/>
              <a:chExt cx="1549" cy="1351"/>
            </a:xfrm>
          </p:grpSpPr>
          <p:sp>
            <p:nvSpPr>
              <p:cNvPr id="8217" name="AutoShape 5"/>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ln>
            </p:spPr>
            <p:txBody>
              <a:bodyPr wrap="none" anchor="ctr"/>
              <a:lstStyle/>
              <a:p>
                <a:endParaRPr lang="zh-CN" altLang="en-US"/>
              </a:p>
            </p:txBody>
          </p:sp>
          <p:sp>
            <p:nvSpPr>
              <p:cNvPr id="8218" name="AutoShape 6"/>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p:spPr>
            <p:txBody>
              <a:bodyPr wrap="none" anchor="ctr"/>
              <a:lstStyle/>
              <a:p>
                <a:endParaRPr lang="zh-CN" altLang="en-US"/>
              </a:p>
            </p:txBody>
          </p:sp>
          <p:sp>
            <p:nvSpPr>
              <p:cNvPr id="8219" name="AutoShape 7"/>
              <p:cNvSpPr>
                <a:spLocks noChangeArrowheads="1"/>
              </p:cNvSpPr>
              <p:nvPr/>
            </p:nvSpPr>
            <p:spPr bwMode="gray">
              <a:xfrm>
                <a:off x="1200" y="2736"/>
                <a:ext cx="1350" cy="1168"/>
              </a:xfrm>
              <a:prstGeom prst="hexagon">
                <a:avLst>
                  <a:gd name="adj" fmla="val 28896"/>
                  <a:gd name="vf" fmla="val 115470"/>
                </a:avLst>
              </a:prstGeom>
              <a:gradFill rotWithShape="1">
                <a:gsLst>
                  <a:gs pos="0">
                    <a:srgbClr val="24B443"/>
                  </a:gs>
                  <a:gs pos="100000">
                    <a:srgbClr val="115D16"/>
                  </a:gs>
                </a:gsLst>
                <a:lin ang="2700000" scaled="1"/>
              </a:gradFill>
              <a:ln w="9525">
                <a:solidFill>
                  <a:srgbClr val="FEFEFE"/>
                </a:solidFill>
                <a:miter lim="800000"/>
              </a:ln>
            </p:spPr>
            <p:txBody>
              <a:bodyPr wrap="none" anchor="ctr"/>
              <a:lstStyle/>
              <a:p>
                <a:endParaRPr lang="zh-CN" altLang="en-US"/>
              </a:p>
            </p:txBody>
          </p:sp>
        </p:grpSp>
        <p:sp>
          <p:nvSpPr>
            <p:cNvPr id="8214" name="Line 8"/>
            <p:cNvSpPr>
              <a:spLocks noChangeShapeType="1"/>
            </p:cNvSpPr>
            <p:nvPr/>
          </p:nvSpPr>
          <p:spPr bwMode="auto">
            <a:xfrm>
              <a:off x="1632" y="1728"/>
              <a:ext cx="3024" cy="0"/>
            </a:xfrm>
            <a:prstGeom prst="line">
              <a:avLst/>
            </a:prstGeom>
            <a:noFill/>
            <a:ln w="25400">
              <a:solidFill>
                <a:srgbClr val="C0C0C0"/>
              </a:solidFill>
              <a:prstDash val="sysDot"/>
              <a:round/>
              <a:tailEnd type="oval" w="med" len="med"/>
            </a:ln>
          </p:spPr>
          <p:txBody>
            <a:bodyPr wrap="none" anchor="ctr"/>
            <a:lstStyle/>
            <a:p>
              <a:endParaRPr lang="zh-CN" altLang="en-US"/>
            </a:p>
          </p:txBody>
        </p:sp>
        <p:sp>
          <p:nvSpPr>
            <p:cNvPr id="8215" name="Text Box 9"/>
            <p:cNvSpPr txBox="1">
              <a:spLocks noChangeArrowheads="1"/>
            </p:cNvSpPr>
            <p:nvPr/>
          </p:nvSpPr>
          <p:spPr bwMode="auto">
            <a:xfrm>
              <a:off x="2256" y="1380"/>
              <a:ext cx="884" cy="288"/>
            </a:xfrm>
            <a:prstGeom prst="rect">
              <a:avLst/>
            </a:prstGeom>
            <a:noFill/>
            <a:ln w="9525" algn="ctr">
              <a:noFill/>
              <a:miter lim="800000"/>
            </a:ln>
          </p:spPr>
          <p:txBody>
            <a:bodyPr wrap="none">
              <a:spAutoFit/>
            </a:bodyPr>
            <a:lstStyle/>
            <a:p>
              <a:pPr eaLnBrk="0" hangingPunct="0"/>
              <a:r>
                <a:rPr lang="zh-CN" altLang="en-US" sz="2400" dirty="0"/>
                <a:t>创建模式</a:t>
              </a:r>
              <a:endParaRPr lang="zh-CN" altLang="en-US" sz="2400" dirty="0"/>
            </a:p>
          </p:txBody>
        </p:sp>
        <p:sp>
          <p:nvSpPr>
            <p:cNvPr id="8216" name="Text Box 10"/>
            <p:cNvSpPr txBox="1">
              <a:spLocks noChangeArrowheads="1"/>
            </p:cNvSpPr>
            <p:nvPr/>
          </p:nvSpPr>
          <p:spPr bwMode="gray">
            <a:xfrm>
              <a:off x="1372" y="1406"/>
              <a:ext cx="223" cy="288"/>
            </a:xfrm>
            <a:prstGeom prst="rect">
              <a:avLst/>
            </a:prstGeom>
            <a:noFill/>
            <a:ln w="9525" algn="ctr">
              <a:noFill/>
              <a:miter lim="800000"/>
            </a:ln>
          </p:spPr>
          <p:txBody>
            <a:bodyPr wrap="none">
              <a:spAutoFit/>
            </a:bodyPr>
            <a:lstStyle/>
            <a:p>
              <a:pPr algn="ctr" eaLnBrk="0" hangingPunct="0"/>
              <a:r>
                <a:rPr lang="en-US" altLang="zh-CN" sz="2400" b="1">
                  <a:solidFill>
                    <a:srgbClr val="FF0000"/>
                  </a:solidFill>
                </a:rPr>
                <a:t>1</a:t>
              </a:r>
              <a:endParaRPr lang="en-US" altLang="zh-CN" sz="2400" b="1">
                <a:solidFill>
                  <a:srgbClr val="FF0000"/>
                </a:solidFill>
              </a:endParaRPr>
            </a:p>
          </p:txBody>
        </p:sp>
      </p:grpSp>
      <p:grpSp>
        <p:nvGrpSpPr>
          <p:cNvPr id="4" name="Group 11"/>
          <p:cNvGrpSpPr/>
          <p:nvPr/>
        </p:nvGrpSpPr>
        <p:grpSpPr bwMode="auto">
          <a:xfrm>
            <a:off x="1981200" y="3048000"/>
            <a:ext cx="5410200" cy="665163"/>
            <a:chOff x="1248" y="1920"/>
            <a:chExt cx="3408" cy="419"/>
          </a:xfrm>
        </p:grpSpPr>
        <p:grpSp>
          <p:nvGrpSpPr>
            <p:cNvPr id="5" name="Group 12"/>
            <p:cNvGrpSpPr/>
            <p:nvPr/>
          </p:nvGrpSpPr>
          <p:grpSpPr bwMode="auto">
            <a:xfrm>
              <a:off x="1248" y="1920"/>
              <a:ext cx="480" cy="419"/>
              <a:chOff x="3174" y="2656"/>
              <a:chExt cx="1549" cy="1351"/>
            </a:xfrm>
          </p:grpSpPr>
          <p:sp>
            <p:nvSpPr>
              <p:cNvPr id="8210" name="AutoShape 13"/>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ln>
            </p:spPr>
            <p:txBody>
              <a:bodyPr wrap="none" anchor="ctr"/>
              <a:lstStyle/>
              <a:p>
                <a:endParaRPr lang="zh-CN" altLang="en-US"/>
              </a:p>
            </p:txBody>
          </p:sp>
          <p:sp>
            <p:nvSpPr>
              <p:cNvPr id="8211" name="AutoShape 14"/>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p:spPr>
            <p:txBody>
              <a:bodyPr wrap="none" anchor="ctr"/>
              <a:lstStyle/>
              <a:p>
                <a:endParaRPr lang="zh-CN" altLang="en-US"/>
              </a:p>
            </p:txBody>
          </p:sp>
          <p:sp>
            <p:nvSpPr>
              <p:cNvPr id="8212" name="AutoShape 15"/>
              <p:cNvSpPr>
                <a:spLocks noChangeArrowheads="1"/>
              </p:cNvSpPr>
              <p:nvPr/>
            </p:nvSpPr>
            <p:spPr bwMode="gray">
              <a:xfrm>
                <a:off x="3264" y="2736"/>
                <a:ext cx="1350" cy="1168"/>
              </a:xfrm>
              <a:prstGeom prst="hexagon">
                <a:avLst>
                  <a:gd name="adj" fmla="val 28896"/>
                  <a:gd name="vf" fmla="val 115470"/>
                </a:avLst>
              </a:prstGeom>
              <a:gradFill rotWithShape="1">
                <a:gsLst>
                  <a:gs pos="0">
                    <a:srgbClr val="CC7032"/>
                  </a:gs>
                  <a:gs pos="100000">
                    <a:srgbClr val="844820"/>
                  </a:gs>
                </a:gsLst>
                <a:lin ang="2700000" scaled="1"/>
              </a:gradFill>
              <a:ln w="9525">
                <a:solidFill>
                  <a:srgbClr val="FEFEFE"/>
                </a:solidFill>
                <a:miter lim="800000"/>
              </a:ln>
            </p:spPr>
            <p:txBody>
              <a:bodyPr wrap="none" anchor="ctr"/>
              <a:lstStyle/>
              <a:p>
                <a:endParaRPr lang="zh-CN" altLang="en-US"/>
              </a:p>
            </p:txBody>
          </p:sp>
        </p:grpSp>
        <p:sp>
          <p:nvSpPr>
            <p:cNvPr id="8207" name="Line 16"/>
            <p:cNvSpPr>
              <a:spLocks noChangeShapeType="1"/>
            </p:cNvSpPr>
            <p:nvPr/>
          </p:nvSpPr>
          <p:spPr bwMode="auto">
            <a:xfrm>
              <a:off x="1632" y="2304"/>
              <a:ext cx="3024" cy="0"/>
            </a:xfrm>
            <a:prstGeom prst="line">
              <a:avLst/>
            </a:prstGeom>
            <a:noFill/>
            <a:ln w="25400">
              <a:solidFill>
                <a:srgbClr val="C0C0C0"/>
              </a:solidFill>
              <a:prstDash val="sysDot"/>
              <a:round/>
              <a:tailEnd type="oval" w="med" len="med"/>
            </a:ln>
          </p:spPr>
          <p:txBody>
            <a:bodyPr wrap="none" anchor="ctr"/>
            <a:lstStyle/>
            <a:p>
              <a:endParaRPr lang="zh-CN" altLang="en-US"/>
            </a:p>
          </p:txBody>
        </p:sp>
        <p:sp>
          <p:nvSpPr>
            <p:cNvPr id="8208" name="Text Box 17"/>
            <p:cNvSpPr txBox="1">
              <a:spLocks noChangeArrowheads="1"/>
            </p:cNvSpPr>
            <p:nvPr/>
          </p:nvSpPr>
          <p:spPr bwMode="auto">
            <a:xfrm>
              <a:off x="2256" y="1956"/>
              <a:ext cx="884" cy="288"/>
            </a:xfrm>
            <a:prstGeom prst="rect">
              <a:avLst/>
            </a:prstGeom>
            <a:noFill/>
            <a:ln w="9525" algn="ctr">
              <a:noFill/>
              <a:miter lim="800000"/>
            </a:ln>
          </p:spPr>
          <p:txBody>
            <a:bodyPr wrap="none">
              <a:spAutoFit/>
            </a:bodyPr>
            <a:lstStyle/>
            <a:p>
              <a:pPr eaLnBrk="0" hangingPunct="0"/>
              <a:r>
                <a:rPr lang="zh-CN" altLang="en-US" sz="2400"/>
                <a:t>结构模式</a:t>
              </a:r>
              <a:endParaRPr lang="zh-CN" altLang="en-US" sz="2400"/>
            </a:p>
          </p:txBody>
        </p:sp>
        <p:sp>
          <p:nvSpPr>
            <p:cNvPr id="8209" name="Text Box 18"/>
            <p:cNvSpPr txBox="1">
              <a:spLocks noChangeArrowheads="1"/>
            </p:cNvSpPr>
            <p:nvPr/>
          </p:nvSpPr>
          <p:spPr bwMode="gray">
            <a:xfrm>
              <a:off x="1372" y="1982"/>
              <a:ext cx="223" cy="288"/>
            </a:xfrm>
            <a:prstGeom prst="rect">
              <a:avLst/>
            </a:prstGeom>
            <a:noFill/>
            <a:ln w="9525" algn="ctr">
              <a:noFill/>
              <a:miter lim="800000"/>
            </a:ln>
          </p:spPr>
          <p:txBody>
            <a:bodyPr wrap="none">
              <a:spAutoFit/>
            </a:bodyPr>
            <a:lstStyle/>
            <a:p>
              <a:pPr algn="ctr" eaLnBrk="0" hangingPunct="0"/>
              <a:r>
                <a:rPr lang="en-US" altLang="zh-CN" sz="2400" b="1" dirty="0"/>
                <a:t>2</a:t>
              </a:r>
              <a:endParaRPr lang="en-US" altLang="zh-CN" sz="2400" b="1" dirty="0"/>
            </a:p>
          </p:txBody>
        </p:sp>
      </p:grpSp>
      <p:grpSp>
        <p:nvGrpSpPr>
          <p:cNvPr id="6" name="Group 19"/>
          <p:cNvGrpSpPr/>
          <p:nvPr/>
        </p:nvGrpSpPr>
        <p:grpSpPr bwMode="auto">
          <a:xfrm>
            <a:off x="1981200" y="3940175"/>
            <a:ext cx="5410200" cy="665163"/>
            <a:chOff x="1248" y="2482"/>
            <a:chExt cx="3408" cy="419"/>
          </a:xfrm>
        </p:grpSpPr>
        <p:grpSp>
          <p:nvGrpSpPr>
            <p:cNvPr id="7" name="Group 20"/>
            <p:cNvGrpSpPr/>
            <p:nvPr/>
          </p:nvGrpSpPr>
          <p:grpSpPr bwMode="auto">
            <a:xfrm>
              <a:off x="1248" y="2482"/>
              <a:ext cx="480" cy="419"/>
              <a:chOff x="1110" y="2656"/>
              <a:chExt cx="1549" cy="1351"/>
            </a:xfrm>
          </p:grpSpPr>
          <p:sp>
            <p:nvSpPr>
              <p:cNvPr id="8203" name="AutoShape 21"/>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ln>
            </p:spPr>
            <p:txBody>
              <a:bodyPr wrap="none" anchor="ctr"/>
              <a:lstStyle/>
              <a:p>
                <a:endParaRPr lang="zh-CN" altLang="en-US"/>
              </a:p>
            </p:txBody>
          </p:sp>
          <p:sp>
            <p:nvSpPr>
              <p:cNvPr id="8204" name="AutoShape 22"/>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p:spPr>
            <p:txBody>
              <a:bodyPr wrap="none" anchor="ctr"/>
              <a:lstStyle/>
              <a:p>
                <a:endParaRPr lang="zh-CN" altLang="en-US"/>
              </a:p>
            </p:txBody>
          </p:sp>
          <p:sp>
            <p:nvSpPr>
              <p:cNvPr id="8205" name="AutoShape 23"/>
              <p:cNvSpPr>
                <a:spLocks noChangeArrowheads="1"/>
              </p:cNvSpPr>
              <p:nvPr/>
            </p:nvSpPr>
            <p:spPr bwMode="gray">
              <a:xfrm>
                <a:off x="1200" y="2736"/>
                <a:ext cx="1350" cy="1168"/>
              </a:xfrm>
              <a:prstGeom prst="hexagon">
                <a:avLst>
                  <a:gd name="adj" fmla="val 28896"/>
                  <a:gd name="vf" fmla="val 115470"/>
                </a:avLst>
              </a:prstGeom>
              <a:gradFill rotWithShape="1">
                <a:gsLst>
                  <a:gs pos="0">
                    <a:srgbClr val="24B443"/>
                  </a:gs>
                  <a:gs pos="100000">
                    <a:srgbClr val="115D16"/>
                  </a:gs>
                </a:gsLst>
                <a:lin ang="2700000" scaled="1"/>
              </a:gradFill>
              <a:ln w="9525">
                <a:solidFill>
                  <a:srgbClr val="FEFEFE"/>
                </a:solidFill>
                <a:miter lim="800000"/>
              </a:ln>
            </p:spPr>
            <p:txBody>
              <a:bodyPr wrap="none" anchor="ctr"/>
              <a:lstStyle/>
              <a:p>
                <a:endParaRPr lang="zh-CN" altLang="en-US"/>
              </a:p>
            </p:txBody>
          </p:sp>
        </p:grpSp>
        <p:sp>
          <p:nvSpPr>
            <p:cNvPr id="8200" name="Line 24"/>
            <p:cNvSpPr>
              <a:spLocks noChangeShapeType="1"/>
            </p:cNvSpPr>
            <p:nvPr/>
          </p:nvSpPr>
          <p:spPr bwMode="auto">
            <a:xfrm>
              <a:off x="1632" y="2866"/>
              <a:ext cx="3024" cy="0"/>
            </a:xfrm>
            <a:prstGeom prst="line">
              <a:avLst/>
            </a:prstGeom>
            <a:noFill/>
            <a:ln w="25400">
              <a:solidFill>
                <a:srgbClr val="C0C0C0"/>
              </a:solidFill>
              <a:prstDash val="sysDot"/>
              <a:round/>
              <a:tailEnd type="oval" w="med" len="med"/>
            </a:ln>
          </p:spPr>
          <p:txBody>
            <a:bodyPr wrap="none" anchor="ctr"/>
            <a:lstStyle/>
            <a:p>
              <a:endParaRPr lang="zh-CN" altLang="en-US"/>
            </a:p>
          </p:txBody>
        </p:sp>
        <p:sp>
          <p:nvSpPr>
            <p:cNvPr id="8201" name="Text Box 25"/>
            <p:cNvSpPr txBox="1">
              <a:spLocks noChangeArrowheads="1"/>
            </p:cNvSpPr>
            <p:nvPr/>
          </p:nvSpPr>
          <p:spPr bwMode="auto">
            <a:xfrm>
              <a:off x="2256" y="2518"/>
              <a:ext cx="884" cy="288"/>
            </a:xfrm>
            <a:prstGeom prst="rect">
              <a:avLst/>
            </a:prstGeom>
            <a:noFill/>
            <a:ln w="9525" algn="ctr">
              <a:noFill/>
              <a:miter lim="800000"/>
            </a:ln>
          </p:spPr>
          <p:txBody>
            <a:bodyPr wrap="none">
              <a:spAutoFit/>
            </a:bodyPr>
            <a:lstStyle/>
            <a:p>
              <a:pPr eaLnBrk="0" hangingPunct="0"/>
              <a:r>
                <a:rPr lang="zh-CN" altLang="en-US" sz="2400"/>
                <a:t>行为模式</a:t>
              </a:r>
              <a:endParaRPr lang="zh-CN" altLang="en-US" sz="2400"/>
            </a:p>
          </p:txBody>
        </p:sp>
        <p:sp>
          <p:nvSpPr>
            <p:cNvPr id="8202" name="Text Box 26"/>
            <p:cNvSpPr txBox="1">
              <a:spLocks noChangeArrowheads="1"/>
            </p:cNvSpPr>
            <p:nvPr/>
          </p:nvSpPr>
          <p:spPr bwMode="gray">
            <a:xfrm>
              <a:off x="1372" y="2544"/>
              <a:ext cx="223" cy="288"/>
            </a:xfrm>
            <a:prstGeom prst="rect">
              <a:avLst/>
            </a:prstGeom>
            <a:noFill/>
            <a:ln w="9525" algn="ctr">
              <a:noFill/>
              <a:miter lim="800000"/>
            </a:ln>
          </p:spPr>
          <p:txBody>
            <a:bodyPr wrap="none">
              <a:spAutoFit/>
            </a:bodyPr>
            <a:lstStyle/>
            <a:p>
              <a:pPr algn="ctr" eaLnBrk="0" hangingPunct="0"/>
              <a:r>
                <a:rPr lang="en-US" altLang="zh-CN" sz="2400" b="1" dirty="0"/>
                <a:t>3</a:t>
              </a:r>
              <a:endParaRPr lang="en-US" altLang="zh-CN" sz="2400" b="1" dirty="0"/>
            </a:p>
          </p:txBody>
        </p:sp>
      </p:grpSp>
      <p:sp>
        <p:nvSpPr>
          <p:cNvPr id="30" name="Rectangle 2"/>
          <p:cNvSpPr txBox="1">
            <a:spLocks noChangeArrowheads="1"/>
          </p:cNvSpPr>
          <p:nvPr/>
        </p:nvSpPr>
        <p:spPr>
          <a:xfrm>
            <a:off x="457200" y="211138"/>
            <a:ext cx="8229600" cy="1143000"/>
          </a:xfrm>
          <a:prstGeom prst="rect">
            <a:avLst/>
          </a:prstGeom>
        </p:spPr>
        <p:txBody>
          <a:bodyPr/>
          <a:lstStyle/>
          <a:p>
            <a:pPr marL="0" marR="0" lvl="0" indent="0" algn="ctr" defTabSz="914400" rtl="0" eaLnBrk="1" fontAlgn="base" latinLnBrk="0" hangingPunct="1">
              <a:lnSpc>
                <a:spcPts val="4000"/>
              </a:lnSpc>
              <a:spcBef>
                <a:spcPct val="0"/>
              </a:spcBef>
              <a:spcAft>
                <a:spcPct val="0"/>
              </a:spcAft>
              <a:buClrTx/>
              <a:buSzTx/>
              <a:buFontTx/>
              <a:buNone/>
              <a:defRPr/>
            </a:pPr>
            <a:r>
              <a:rPr kumimoji="0" lang="en-US" altLang="en-US" sz="4400" b="1" i="0" u="none" strike="noStrike" kern="0" cap="none" spc="0" normalizeH="0" baseline="0" noProof="0" dirty="0">
                <a:ln>
                  <a:noFill/>
                </a:ln>
                <a:solidFill>
                  <a:schemeClr val="tx2"/>
                </a:solidFill>
                <a:effectLst/>
                <a:uLnTx/>
                <a:uFillTx/>
                <a:latin typeface="+mj-lt"/>
                <a:ea typeface="+mj-ea"/>
                <a:cs typeface="+mj-cs"/>
              </a:rPr>
              <a:t>4.1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软件体系结构与设计模式</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4.1. 6  </a:t>
            </a:r>
            <a:r>
              <a:rPr kumimoji="0" lang="zh-CN" altLang="en-US"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设计模式</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Tree>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4"/>
          <p:cNvSpPr>
            <a:spLocks noGrp="1"/>
          </p:cNvSpPr>
          <p:nvPr>
            <p:ph type="sldNum" sz="quarter" idx="12"/>
          </p:nvPr>
        </p:nvSpPr>
        <p:spPr/>
        <p:txBody>
          <a:bodyPr/>
          <a:lstStyle/>
          <a:p>
            <a:pPr>
              <a:defRPr/>
            </a:pPr>
            <a:r>
              <a:rPr lang="zh-CN" altLang="en-US"/>
              <a:t>第 </a:t>
            </a:r>
            <a:fld id="{F6A95FF4-74DB-4992-9852-AA929A6C308C}" type="slidenum">
              <a:rPr lang="zh-CN" altLang="en-US"/>
            </a:fld>
            <a:r>
              <a:rPr lang="zh-CN" altLang="en-US"/>
              <a:t> 页</a:t>
            </a:r>
            <a:endParaRPr lang="zh-CN" altLang="en-US"/>
          </a:p>
        </p:txBody>
      </p:sp>
      <p:sp>
        <p:nvSpPr>
          <p:cNvPr id="30" name="Rectangle 2"/>
          <p:cNvSpPr txBox="1">
            <a:spLocks noChangeArrowheads="1"/>
          </p:cNvSpPr>
          <p:nvPr/>
        </p:nvSpPr>
        <p:spPr>
          <a:xfrm>
            <a:off x="457200" y="211138"/>
            <a:ext cx="8229600" cy="1143000"/>
          </a:xfrm>
          <a:prstGeom prst="rect">
            <a:avLst/>
          </a:prstGeom>
        </p:spPr>
        <p:txBody>
          <a:bodyPr/>
          <a:lstStyle/>
          <a:p>
            <a:pPr marL="0" marR="0" lvl="0" indent="0" algn="ctr" defTabSz="914400" rtl="0" eaLnBrk="1" fontAlgn="base" latinLnBrk="0" hangingPunct="1">
              <a:lnSpc>
                <a:spcPts val="4000"/>
              </a:lnSpc>
              <a:spcBef>
                <a:spcPct val="0"/>
              </a:spcBef>
              <a:spcAft>
                <a:spcPct val="0"/>
              </a:spcAft>
              <a:buClrTx/>
              <a:buSzTx/>
              <a:buFontTx/>
              <a:buNone/>
              <a:defRPr/>
            </a:pPr>
            <a:r>
              <a:rPr kumimoji="0" lang="en-US" altLang="en-US" sz="4400" b="1" i="0" u="none" strike="noStrike" kern="0" cap="none" spc="0" normalizeH="0" baseline="0" noProof="0" dirty="0">
                <a:ln>
                  <a:noFill/>
                </a:ln>
                <a:solidFill>
                  <a:schemeClr val="tx2"/>
                </a:solidFill>
                <a:effectLst/>
                <a:uLnTx/>
                <a:uFillTx/>
                <a:latin typeface="+mj-lt"/>
                <a:ea typeface="+mj-ea"/>
                <a:cs typeface="+mj-cs"/>
              </a:rPr>
              <a:t>4.1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软件体系结构与设计模式</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bg1"/>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4.1. 6  </a:t>
            </a:r>
            <a:r>
              <a:rPr kumimoji="0" lang="zh-CN" altLang="en-US"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设计模式</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graphicFrame>
        <p:nvGraphicFramePr>
          <p:cNvPr id="9" name="对象 8">
            <a:hlinkClick r:id="" action="ppaction://ole?verb="/>
          </p:cNvPr>
          <p:cNvGraphicFramePr>
            <a:graphicFrameLocks noChangeAspect="1"/>
          </p:cNvGraphicFramePr>
          <p:nvPr/>
        </p:nvGraphicFramePr>
        <p:xfrm>
          <a:off x="5180965" y="2289175"/>
          <a:ext cx="2835275" cy="1333500"/>
        </p:xfrm>
        <a:graphic>
          <a:graphicData uri="http://schemas.openxmlformats.org/presentationml/2006/ole">
            <mc:AlternateContent xmlns:mc="http://schemas.openxmlformats.org/markup-compatibility/2006">
              <mc:Choice xmlns:v="urn:schemas-microsoft-com:vml" Requires="v">
                <p:oleObj spid="_x0000_s1025" name="" showAsIcon="1" r:id="rId1" imgW="971550" imgH="666750" progId="Package">
                  <p:embed/>
                </p:oleObj>
              </mc:Choice>
              <mc:Fallback>
                <p:oleObj name="" showAsIcon="1" r:id="rId1" imgW="971550" imgH="666750" progId="Package">
                  <p:embed/>
                  <p:pic>
                    <p:nvPicPr>
                      <p:cNvPr id="0" name="图片 1024"/>
                      <p:cNvPicPr/>
                      <p:nvPr/>
                    </p:nvPicPr>
                    <p:blipFill>
                      <a:blip r:embed="rId2"/>
                      <a:stretch>
                        <a:fillRect/>
                      </a:stretch>
                    </p:blipFill>
                    <p:spPr>
                      <a:xfrm>
                        <a:off x="5180965" y="2289175"/>
                        <a:ext cx="2835275" cy="1333500"/>
                      </a:xfrm>
                      <a:prstGeom prst="rect">
                        <a:avLst/>
                      </a:prstGeom>
                    </p:spPr>
                  </p:pic>
                </p:oleObj>
              </mc:Fallback>
            </mc:AlternateContent>
          </a:graphicData>
        </a:graphic>
      </p:graphicFrame>
      <p:graphicFrame>
        <p:nvGraphicFramePr>
          <p:cNvPr id="10" name="对象 9">
            <a:hlinkClick r:id="" action="ppaction://ole?verb="/>
          </p:cNvPr>
          <p:cNvGraphicFramePr>
            <a:graphicFrameLocks noChangeAspect="1"/>
          </p:cNvGraphicFramePr>
          <p:nvPr/>
        </p:nvGraphicFramePr>
        <p:xfrm>
          <a:off x="1275080" y="2289175"/>
          <a:ext cx="2988945" cy="1431290"/>
        </p:xfrm>
        <a:graphic>
          <a:graphicData uri="http://schemas.openxmlformats.org/presentationml/2006/ole">
            <mc:AlternateContent xmlns:mc="http://schemas.openxmlformats.org/markup-compatibility/2006">
              <mc:Choice xmlns:v="urn:schemas-microsoft-com:vml" Requires="v">
                <p:oleObj spid="_x0000_s1026" name="" showAsIcon="1" r:id="rId3" imgW="971550" imgH="666750" progId="Package">
                  <p:embed/>
                </p:oleObj>
              </mc:Choice>
              <mc:Fallback>
                <p:oleObj name="" showAsIcon="1" r:id="rId3" imgW="971550" imgH="666750" progId="Package">
                  <p:embed/>
                  <p:pic>
                    <p:nvPicPr>
                      <p:cNvPr id="0" name="图片 1025"/>
                      <p:cNvPicPr/>
                      <p:nvPr/>
                    </p:nvPicPr>
                    <p:blipFill>
                      <a:blip r:embed="rId4"/>
                      <a:stretch>
                        <a:fillRect/>
                      </a:stretch>
                    </p:blipFill>
                    <p:spPr>
                      <a:xfrm>
                        <a:off x="1275080" y="2289175"/>
                        <a:ext cx="2988945" cy="1431290"/>
                      </a:xfrm>
                      <a:prstGeom prst="rect">
                        <a:avLst/>
                      </a:prstGeom>
                    </p:spPr>
                  </p:pic>
                </p:oleObj>
              </mc:Fallback>
            </mc:AlternateContent>
          </a:graphicData>
        </a:graphic>
      </p:graphicFrame>
    </p:spTree>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zh-CN" dirty="0"/>
              <a:t>1 </a:t>
            </a:r>
            <a:r>
              <a:rPr lang="zh-CN" altLang="en-US" dirty="0"/>
              <a:t>创建型模式</a:t>
            </a:r>
            <a:endParaRPr lang="zh-CN" altLang="en-US" dirty="0"/>
          </a:p>
        </p:txBody>
      </p:sp>
      <p:sp>
        <p:nvSpPr>
          <p:cNvPr id="9219" name="Rectangle 4"/>
          <p:cNvSpPr>
            <a:spLocks noGrp="1" noChangeArrowheads="1"/>
          </p:cNvSpPr>
          <p:nvPr>
            <p:ph idx="1"/>
          </p:nvPr>
        </p:nvSpPr>
        <p:spPr/>
        <p:txBody>
          <a:bodyPr/>
          <a:lstStyle/>
          <a:p>
            <a:pPr eaLnBrk="1" hangingPunct="1"/>
            <a:r>
              <a:rPr lang="zh-CN" altLang="en-US" dirty="0">
                <a:latin typeface="宋体" panose="02010600030101010101" pitchFamily="2" charset="-122"/>
                <a:ea typeface="宋体" panose="02010600030101010101" pitchFamily="2" charset="-122"/>
              </a:rPr>
              <a:t>创建型模式概述</a:t>
            </a:r>
            <a:endParaRPr lang="zh-CN" altLang="en-US" dirty="0">
              <a:latin typeface="宋体" panose="02010600030101010101" pitchFamily="2" charset="-122"/>
              <a:ea typeface="宋体" panose="02010600030101010101" pitchFamily="2" charset="-122"/>
            </a:endParaRPr>
          </a:p>
          <a:p>
            <a:pPr lvl="1" eaLnBrk="1" hangingPunct="1">
              <a:lnSpc>
                <a:spcPct val="150000"/>
              </a:lnSpc>
            </a:pPr>
            <a:r>
              <a:rPr lang="zh-CN" altLang="en-US" sz="2400" dirty="0">
                <a:solidFill>
                  <a:srgbClr val="FF3300"/>
                </a:solidFill>
                <a:latin typeface="宋体" panose="02010600030101010101" pitchFamily="2" charset="-122"/>
                <a:ea typeface="宋体" panose="02010600030101010101" pitchFamily="2" charset="-122"/>
              </a:rPr>
              <a:t>创建型模式</a:t>
            </a:r>
            <a:r>
              <a:rPr lang="en-US" altLang="zh-CN" sz="2400" dirty="0">
                <a:solidFill>
                  <a:srgbClr val="FF3300"/>
                </a:solidFill>
                <a:latin typeface="宋体" panose="02010600030101010101" pitchFamily="2" charset="-122"/>
                <a:ea typeface="宋体" panose="02010600030101010101" pitchFamily="2" charset="-122"/>
              </a:rPr>
              <a:t>(Creational Pattern)</a:t>
            </a:r>
            <a:r>
              <a:rPr lang="zh-CN" altLang="en-US" sz="2400" dirty="0">
                <a:latin typeface="宋体" panose="02010600030101010101" pitchFamily="2" charset="-122"/>
                <a:ea typeface="宋体" panose="02010600030101010101" pitchFamily="2" charset="-122"/>
              </a:rPr>
              <a:t>对类的实例化过程进行了抽象，能够</a:t>
            </a:r>
            <a:r>
              <a:rPr lang="zh-CN" altLang="en-US" sz="2400" dirty="0">
                <a:solidFill>
                  <a:srgbClr val="FF0000"/>
                </a:solidFill>
                <a:latin typeface="宋体" panose="02010600030101010101" pitchFamily="2" charset="-122"/>
                <a:ea typeface="宋体" panose="02010600030101010101" pitchFamily="2" charset="-122"/>
              </a:rPr>
              <a:t>将软件模块中对象的创建和对象的使用分离</a:t>
            </a:r>
            <a:r>
              <a:rPr lang="zh-CN" altLang="en-US" sz="2400" dirty="0">
                <a:latin typeface="宋体" panose="02010600030101010101" pitchFamily="2" charset="-122"/>
                <a:ea typeface="宋体" panose="02010600030101010101" pitchFamily="2" charset="-122"/>
              </a:rPr>
              <a:t>。为了使软件的结构更加清晰，外界对于这些对象只需要知道它们共同的接口，而不清楚其具体的实现细节，使整个系统的设计更加</a:t>
            </a:r>
            <a:r>
              <a:rPr lang="zh-CN" altLang="en-US" b="1" dirty="0">
                <a:solidFill>
                  <a:srgbClr val="3366FF"/>
                </a:solidFill>
                <a:latin typeface="宋体" panose="02010600030101010101" pitchFamily="2" charset="-122"/>
                <a:ea typeface="宋体" panose="02010600030101010101" pitchFamily="2" charset="-122"/>
              </a:rPr>
              <a:t>符合单一职责原则</a:t>
            </a:r>
            <a:r>
              <a:rPr lang="zh-CN" altLang="en-US"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a:p>
            <a:pPr eaLnBrk="1" hangingPunct="1"/>
            <a:endParaRPr lang="en-US" altLang="zh-CN"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dirty="0"/>
              <a:t>1 </a:t>
            </a:r>
            <a:r>
              <a:rPr lang="zh-CN" altLang="en-US" dirty="0"/>
              <a:t>创建型模式</a:t>
            </a:r>
            <a:endParaRPr lang="zh-CN" altLang="en-US" dirty="0"/>
          </a:p>
        </p:txBody>
      </p:sp>
      <p:sp>
        <p:nvSpPr>
          <p:cNvPr id="10243" name="Rectangle 3"/>
          <p:cNvSpPr>
            <a:spLocks noGrp="1" noChangeArrowheads="1"/>
          </p:cNvSpPr>
          <p:nvPr>
            <p:ph idx="1"/>
          </p:nvPr>
        </p:nvSpPr>
        <p:spPr/>
        <p:txBody>
          <a:bodyPr/>
          <a:lstStyle/>
          <a:p>
            <a:pPr eaLnBrk="1" hangingPunct="1"/>
            <a:r>
              <a:rPr lang="zh-CN" altLang="en-US" dirty="0">
                <a:latin typeface="宋体" panose="02010600030101010101" pitchFamily="2" charset="-122"/>
                <a:ea typeface="宋体" panose="02010600030101010101" pitchFamily="2" charset="-122"/>
              </a:rPr>
              <a:t>创建型模式概述</a:t>
            </a:r>
            <a:endParaRPr lang="zh-CN" altLang="en-US" dirty="0">
              <a:latin typeface="宋体" panose="02010600030101010101" pitchFamily="2" charset="-122"/>
              <a:ea typeface="宋体" panose="02010600030101010101" pitchFamily="2" charset="-122"/>
            </a:endParaRPr>
          </a:p>
          <a:p>
            <a:pPr lvl="1" eaLnBrk="1" hangingPunct="1">
              <a:lnSpc>
                <a:spcPct val="150000"/>
              </a:lnSpc>
            </a:pPr>
            <a:r>
              <a:rPr lang="zh-CN" altLang="en-US" sz="2400" dirty="0">
                <a:latin typeface="宋体" panose="02010600030101010101" pitchFamily="2" charset="-122"/>
                <a:ea typeface="宋体" panose="02010600030101010101" pitchFamily="2" charset="-122"/>
              </a:rPr>
              <a:t>创建型模式在</a:t>
            </a:r>
            <a:r>
              <a:rPr lang="zh-CN" altLang="en-US" sz="2400" dirty="0">
                <a:solidFill>
                  <a:srgbClr val="FF3300"/>
                </a:solidFill>
                <a:latin typeface="宋体" panose="02010600030101010101" pitchFamily="2" charset="-122"/>
                <a:ea typeface="宋体" panose="02010600030101010101" pitchFamily="2" charset="-122"/>
              </a:rPr>
              <a:t>创建什么</a:t>
            </a:r>
            <a:r>
              <a:rPr lang="en-US" altLang="zh-CN" sz="2400" dirty="0">
                <a:solidFill>
                  <a:srgbClr val="FF3300"/>
                </a:solidFill>
                <a:latin typeface="宋体" panose="02010600030101010101" pitchFamily="2" charset="-122"/>
                <a:ea typeface="宋体" panose="02010600030101010101" pitchFamily="2" charset="-122"/>
              </a:rPr>
              <a:t>(What)</a:t>
            </a:r>
            <a:r>
              <a:rPr lang="zh-CN" altLang="en-US" sz="2400" dirty="0">
                <a:latin typeface="宋体" panose="02010600030101010101" pitchFamily="2" charset="-122"/>
                <a:ea typeface="宋体" panose="02010600030101010101" pitchFamily="2" charset="-122"/>
              </a:rPr>
              <a:t>，</a:t>
            </a:r>
            <a:r>
              <a:rPr lang="zh-CN" altLang="en-US" sz="2400" dirty="0">
                <a:solidFill>
                  <a:srgbClr val="FF3300"/>
                </a:solidFill>
                <a:latin typeface="宋体" panose="02010600030101010101" pitchFamily="2" charset="-122"/>
                <a:ea typeface="宋体" panose="02010600030101010101" pitchFamily="2" charset="-122"/>
              </a:rPr>
              <a:t>由谁创建</a:t>
            </a:r>
            <a:r>
              <a:rPr lang="en-US" altLang="zh-CN" sz="2400" dirty="0">
                <a:solidFill>
                  <a:srgbClr val="FF3300"/>
                </a:solidFill>
                <a:latin typeface="宋体" panose="02010600030101010101" pitchFamily="2" charset="-122"/>
                <a:ea typeface="宋体" panose="02010600030101010101" pitchFamily="2" charset="-122"/>
              </a:rPr>
              <a:t>(Who)</a:t>
            </a:r>
            <a:r>
              <a:rPr lang="zh-CN" altLang="en-US" sz="2400" dirty="0">
                <a:latin typeface="宋体" panose="02010600030101010101" pitchFamily="2" charset="-122"/>
                <a:ea typeface="宋体" panose="02010600030101010101" pitchFamily="2" charset="-122"/>
              </a:rPr>
              <a:t>，</a:t>
            </a:r>
            <a:r>
              <a:rPr lang="zh-CN" altLang="en-US" sz="2400" dirty="0">
                <a:solidFill>
                  <a:srgbClr val="FF3300"/>
                </a:solidFill>
                <a:latin typeface="宋体" panose="02010600030101010101" pitchFamily="2" charset="-122"/>
                <a:ea typeface="宋体" panose="02010600030101010101" pitchFamily="2" charset="-122"/>
              </a:rPr>
              <a:t>何时创建</a:t>
            </a:r>
            <a:r>
              <a:rPr lang="en-US" altLang="zh-CN" sz="2400" dirty="0">
                <a:solidFill>
                  <a:srgbClr val="FF3300"/>
                </a:solidFill>
                <a:latin typeface="宋体" panose="02010600030101010101" pitchFamily="2" charset="-122"/>
                <a:ea typeface="宋体" panose="02010600030101010101" pitchFamily="2" charset="-122"/>
              </a:rPr>
              <a:t>(When)</a:t>
            </a:r>
            <a:r>
              <a:rPr lang="zh-CN" altLang="en-US" sz="2400" dirty="0">
                <a:latin typeface="宋体" panose="02010600030101010101" pitchFamily="2" charset="-122"/>
                <a:ea typeface="宋体" panose="02010600030101010101" pitchFamily="2" charset="-122"/>
              </a:rPr>
              <a:t>等方面都为软件设计者提供了尽可能大的灵活性。创建型模式</a:t>
            </a:r>
            <a:r>
              <a:rPr lang="zh-CN" altLang="en-US" sz="2400" dirty="0">
                <a:solidFill>
                  <a:srgbClr val="FF0000"/>
                </a:solidFill>
                <a:latin typeface="宋体" panose="02010600030101010101" pitchFamily="2" charset="-122"/>
                <a:ea typeface="宋体" panose="02010600030101010101" pitchFamily="2" charset="-122"/>
              </a:rPr>
              <a:t>隐藏了类的实例的创建细节，通过隐藏对象如何被创建和组合在一起达到使整个系统独立的目的</a:t>
            </a:r>
            <a:r>
              <a:rPr lang="zh-CN" altLang="en-US" sz="2400" dirty="0">
                <a:latin typeface="宋体" panose="02010600030101010101" pitchFamily="2" charset="-122"/>
                <a:ea typeface="宋体" panose="02010600030101010101" pitchFamily="2" charset="-122"/>
              </a:rPr>
              <a:t>。 </a:t>
            </a:r>
            <a:endParaRPr lang="zh-CN" altLang="en-US" sz="2400" dirty="0">
              <a:latin typeface="宋体" panose="02010600030101010101" pitchFamily="2" charset="-122"/>
              <a:ea typeface="宋体" panose="02010600030101010101" pitchFamily="2" charset="-122"/>
            </a:endParaRPr>
          </a:p>
          <a:p>
            <a:pPr eaLnBrk="1" hangingPunct="1"/>
            <a:endParaRPr lang="en-US" altLang="zh-CN"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CN" dirty="0"/>
              <a:t>1 </a:t>
            </a:r>
            <a:r>
              <a:rPr lang="zh-CN" altLang="en-US" dirty="0"/>
              <a:t>创建型模式</a:t>
            </a:r>
            <a:endParaRPr lang="zh-CN" altLang="en-US" dirty="0"/>
          </a:p>
        </p:txBody>
      </p:sp>
      <p:sp>
        <p:nvSpPr>
          <p:cNvPr id="13315" name="Rectangle 3"/>
          <p:cNvSpPr>
            <a:spLocks noGrp="1" noChangeArrowheads="1"/>
          </p:cNvSpPr>
          <p:nvPr>
            <p:ph idx="1"/>
          </p:nvPr>
        </p:nvSpPr>
        <p:spPr>
          <a:xfrm>
            <a:off x="357158" y="2500306"/>
            <a:ext cx="8382000" cy="3143272"/>
          </a:xfrm>
        </p:spPr>
        <p:txBody>
          <a:bodyPr/>
          <a:lstStyle/>
          <a:p>
            <a:pPr lvl="1" eaLnBrk="1" hangingPunct="1"/>
            <a:r>
              <a:rPr lang="zh-CN" altLang="en-US" dirty="0">
                <a:solidFill>
                  <a:srgbClr val="FF3300"/>
                </a:solidFill>
                <a:latin typeface="宋体" panose="02010600030101010101" pitchFamily="2" charset="-122"/>
                <a:ea typeface="宋体" panose="02010600030101010101" pitchFamily="2" charset="-122"/>
              </a:rPr>
              <a:t>简单工厂模式（</a:t>
            </a:r>
            <a:r>
              <a:rPr lang="en-US" altLang="zh-CN" dirty="0">
                <a:solidFill>
                  <a:srgbClr val="FF3300"/>
                </a:solidFill>
                <a:latin typeface="宋体" panose="02010600030101010101" pitchFamily="2" charset="-122"/>
                <a:ea typeface="宋体" panose="02010600030101010101" pitchFamily="2" charset="-122"/>
              </a:rPr>
              <a:t>Simple Factory</a:t>
            </a:r>
            <a:r>
              <a:rPr lang="zh-CN" altLang="en-US" dirty="0">
                <a:solidFill>
                  <a:srgbClr val="FF3300"/>
                </a:solidFill>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 </a:t>
            </a:r>
            <a:endParaRPr lang="zh-CN" altLang="en-US" dirty="0">
              <a:latin typeface="宋体" panose="02010600030101010101" pitchFamily="2" charset="-122"/>
              <a:ea typeface="宋体" panose="02010600030101010101" pitchFamily="2" charset="-122"/>
            </a:endParaRPr>
          </a:p>
          <a:p>
            <a:pPr lvl="1" eaLnBrk="1" hangingPunct="1"/>
            <a:r>
              <a:rPr lang="zh-CN" altLang="en-US" dirty="0">
                <a:latin typeface="宋体" panose="02010600030101010101" pitchFamily="2" charset="-122"/>
                <a:ea typeface="宋体" panose="02010600030101010101" pitchFamily="2" charset="-122"/>
              </a:rPr>
              <a:t>工厂方法模式（</a:t>
            </a:r>
            <a:r>
              <a:rPr lang="en-US" altLang="zh-CN" dirty="0">
                <a:latin typeface="宋体" panose="02010600030101010101" pitchFamily="2" charset="-122"/>
                <a:ea typeface="宋体" panose="02010600030101010101" pitchFamily="2" charset="-122"/>
              </a:rPr>
              <a:t>Factory Method</a:t>
            </a:r>
            <a:r>
              <a:rPr lang="zh-CN" altLang="en-US" dirty="0">
                <a:latin typeface="宋体" panose="02010600030101010101" pitchFamily="2" charset="-122"/>
                <a:ea typeface="宋体" panose="02010600030101010101" pitchFamily="2" charset="-122"/>
              </a:rPr>
              <a:t>） </a:t>
            </a:r>
            <a:endParaRPr lang="zh-CN" altLang="en-US" dirty="0">
              <a:latin typeface="宋体" panose="02010600030101010101" pitchFamily="2" charset="-122"/>
              <a:ea typeface="宋体" panose="02010600030101010101" pitchFamily="2" charset="-122"/>
            </a:endParaRPr>
          </a:p>
          <a:p>
            <a:pPr lvl="1" eaLnBrk="1" hangingPunct="1"/>
            <a:r>
              <a:rPr lang="zh-CN" altLang="en-US" dirty="0">
                <a:latin typeface="宋体" panose="02010600030101010101" pitchFamily="2" charset="-122"/>
                <a:ea typeface="宋体" panose="02010600030101010101" pitchFamily="2" charset="-122"/>
              </a:rPr>
              <a:t>抽象工厂模式（</a:t>
            </a:r>
            <a:r>
              <a:rPr lang="en-US" altLang="zh-CN" dirty="0">
                <a:latin typeface="宋体" panose="02010600030101010101" pitchFamily="2" charset="-122"/>
                <a:ea typeface="宋体" panose="02010600030101010101" pitchFamily="2" charset="-122"/>
              </a:rPr>
              <a:t>Abstract Factory</a:t>
            </a:r>
            <a:r>
              <a:rPr lang="zh-CN" altLang="en-US" dirty="0">
                <a:latin typeface="宋体" panose="02010600030101010101" pitchFamily="2" charset="-122"/>
                <a:ea typeface="宋体" panose="02010600030101010101" pitchFamily="2" charset="-122"/>
              </a:rPr>
              <a:t>） </a:t>
            </a:r>
            <a:endParaRPr lang="zh-CN" altLang="en-US" dirty="0">
              <a:latin typeface="宋体" panose="02010600030101010101" pitchFamily="2" charset="-122"/>
              <a:ea typeface="宋体" panose="02010600030101010101" pitchFamily="2" charset="-122"/>
            </a:endParaRPr>
          </a:p>
          <a:p>
            <a:pPr lvl="1" eaLnBrk="1" hangingPunct="1"/>
            <a:r>
              <a:rPr lang="zh-CN" altLang="en-US" dirty="0">
                <a:latin typeface="宋体" panose="02010600030101010101" pitchFamily="2" charset="-122"/>
                <a:ea typeface="宋体" panose="02010600030101010101" pitchFamily="2" charset="-122"/>
              </a:rPr>
              <a:t>建造者模式（</a:t>
            </a:r>
            <a:r>
              <a:rPr lang="en-US" altLang="zh-CN" dirty="0">
                <a:latin typeface="宋体" panose="02010600030101010101" pitchFamily="2" charset="-122"/>
                <a:ea typeface="宋体" panose="02010600030101010101" pitchFamily="2" charset="-122"/>
              </a:rPr>
              <a:t>Builder</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lvl="1" eaLnBrk="1" hangingPunct="1"/>
            <a:r>
              <a:rPr lang="zh-CN" altLang="en-US" dirty="0">
                <a:latin typeface="宋体" panose="02010600030101010101" pitchFamily="2" charset="-122"/>
                <a:ea typeface="宋体" panose="02010600030101010101" pitchFamily="2" charset="-122"/>
              </a:rPr>
              <a:t>原型模式（</a:t>
            </a:r>
            <a:r>
              <a:rPr lang="en-US" altLang="zh-CN" dirty="0">
                <a:latin typeface="宋体" panose="02010600030101010101" pitchFamily="2" charset="-122"/>
                <a:ea typeface="宋体" panose="02010600030101010101" pitchFamily="2" charset="-122"/>
              </a:rPr>
              <a:t>Prototype</a:t>
            </a:r>
            <a:r>
              <a:rPr lang="zh-CN" altLang="en-US" dirty="0">
                <a:latin typeface="宋体" panose="02010600030101010101" pitchFamily="2" charset="-122"/>
                <a:ea typeface="宋体" panose="02010600030101010101" pitchFamily="2" charset="-122"/>
              </a:rPr>
              <a:t>） </a:t>
            </a:r>
            <a:endParaRPr lang="zh-CN" altLang="en-US" dirty="0">
              <a:latin typeface="宋体" panose="02010600030101010101" pitchFamily="2" charset="-122"/>
              <a:ea typeface="宋体" panose="02010600030101010101" pitchFamily="2" charset="-122"/>
            </a:endParaRPr>
          </a:p>
          <a:p>
            <a:pPr lvl="1" eaLnBrk="1" hangingPunct="1"/>
            <a:r>
              <a:rPr lang="zh-CN" altLang="en-US" dirty="0">
                <a:latin typeface="宋体" panose="02010600030101010101" pitchFamily="2" charset="-122"/>
                <a:ea typeface="宋体" panose="02010600030101010101" pitchFamily="2" charset="-122"/>
              </a:rPr>
              <a:t>单例模式（</a:t>
            </a:r>
            <a:r>
              <a:rPr lang="en-US" altLang="zh-CN" dirty="0">
                <a:latin typeface="宋体" panose="02010600030101010101" pitchFamily="2" charset="-122"/>
                <a:ea typeface="宋体" panose="02010600030101010101" pitchFamily="2" charset="-122"/>
              </a:rPr>
              <a:t>Singleton</a:t>
            </a:r>
            <a:r>
              <a:rPr lang="zh-CN" altLang="en-US" dirty="0">
                <a:latin typeface="宋体" panose="02010600030101010101" pitchFamily="2" charset="-122"/>
                <a:ea typeface="宋体" panose="02010600030101010101" pitchFamily="2" charset="-122"/>
              </a:rPr>
              <a:t>） </a:t>
            </a:r>
            <a:endParaRPr lang="zh-CN" altLang="en-US" dirty="0">
              <a:latin typeface="宋体" panose="02010600030101010101" pitchFamily="2" charset="-122"/>
              <a:ea typeface="宋体" panose="02010600030101010101" pitchFamily="2" charset="-122"/>
            </a:endParaRPr>
          </a:p>
          <a:p>
            <a:pPr lvl="1" eaLnBrk="1" hangingPunct="1">
              <a:buFont typeface="Wingdings" panose="05000000000000000000" pitchFamily="2" charset="2"/>
              <a:buNone/>
            </a:pPr>
            <a:endParaRPr lang="zh-CN" altLang="en-US" dirty="0">
              <a:latin typeface="宋体" panose="02010600030101010101" pitchFamily="2" charset="-122"/>
              <a:ea typeface="宋体" panose="02010600030101010101" pitchFamily="2" charset="-122"/>
            </a:endParaRPr>
          </a:p>
        </p:txBody>
      </p:sp>
      <p:pic>
        <p:nvPicPr>
          <p:cNvPr id="13316" name="Picture 4" descr="use_high"/>
          <p:cNvPicPr>
            <a:picLocks noChangeAspect="1" noChangeArrowheads="1"/>
          </p:cNvPicPr>
          <p:nvPr/>
        </p:nvPicPr>
        <p:blipFill>
          <a:blip r:embed="rId1"/>
          <a:srcRect/>
          <a:stretch>
            <a:fillRect/>
          </a:stretch>
        </p:blipFill>
        <p:spPr bwMode="auto">
          <a:xfrm>
            <a:off x="6500826" y="3143248"/>
            <a:ext cx="962025" cy="190500"/>
          </a:xfrm>
          <a:prstGeom prst="rect">
            <a:avLst/>
          </a:prstGeom>
          <a:noFill/>
          <a:ln w="9525">
            <a:noFill/>
            <a:miter lim="800000"/>
            <a:headEnd/>
            <a:tailEnd/>
          </a:ln>
        </p:spPr>
      </p:pic>
      <p:pic>
        <p:nvPicPr>
          <p:cNvPr id="13317" name="Picture 5" descr="use_high"/>
          <p:cNvPicPr>
            <a:picLocks noChangeAspect="1" noChangeArrowheads="1"/>
          </p:cNvPicPr>
          <p:nvPr/>
        </p:nvPicPr>
        <p:blipFill>
          <a:blip r:embed="rId1"/>
          <a:srcRect/>
          <a:stretch>
            <a:fillRect/>
          </a:stretch>
        </p:blipFill>
        <p:spPr bwMode="auto">
          <a:xfrm>
            <a:off x="6929454" y="3714752"/>
            <a:ext cx="962025" cy="190500"/>
          </a:xfrm>
          <a:prstGeom prst="rect">
            <a:avLst/>
          </a:prstGeom>
          <a:noFill/>
          <a:ln w="9525">
            <a:noFill/>
            <a:miter lim="800000"/>
            <a:headEnd/>
            <a:tailEnd/>
          </a:ln>
        </p:spPr>
      </p:pic>
      <p:pic>
        <p:nvPicPr>
          <p:cNvPr id="13318" name="Picture 6" descr="use_medium"/>
          <p:cNvPicPr>
            <a:picLocks noChangeAspect="1" noChangeArrowheads="1"/>
          </p:cNvPicPr>
          <p:nvPr/>
        </p:nvPicPr>
        <p:blipFill>
          <a:blip r:embed="rId2"/>
          <a:srcRect/>
          <a:stretch>
            <a:fillRect/>
          </a:stretch>
        </p:blipFill>
        <p:spPr bwMode="auto">
          <a:xfrm>
            <a:off x="4895859" y="4667260"/>
            <a:ext cx="962025" cy="190500"/>
          </a:xfrm>
          <a:prstGeom prst="rect">
            <a:avLst/>
          </a:prstGeom>
          <a:noFill/>
          <a:ln w="9525">
            <a:noFill/>
            <a:miter lim="800000"/>
            <a:headEnd/>
            <a:tailEnd/>
          </a:ln>
        </p:spPr>
      </p:pic>
      <p:pic>
        <p:nvPicPr>
          <p:cNvPr id="13319" name="Picture 7" descr="use_medium_high"/>
          <p:cNvPicPr>
            <a:picLocks noChangeAspect="1" noChangeArrowheads="1"/>
          </p:cNvPicPr>
          <p:nvPr/>
        </p:nvPicPr>
        <p:blipFill>
          <a:blip r:embed="rId3"/>
          <a:srcRect/>
          <a:stretch>
            <a:fillRect/>
          </a:stretch>
        </p:blipFill>
        <p:spPr bwMode="auto">
          <a:xfrm>
            <a:off x="4824421" y="5238764"/>
            <a:ext cx="962025" cy="190500"/>
          </a:xfrm>
          <a:prstGeom prst="rect">
            <a:avLst/>
          </a:prstGeom>
          <a:noFill/>
          <a:ln w="9525">
            <a:noFill/>
            <a:miter lim="800000"/>
            <a:headEnd/>
            <a:tailEnd/>
          </a:ln>
        </p:spPr>
      </p:pic>
      <p:pic>
        <p:nvPicPr>
          <p:cNvPr id="13320" name="Picture 8" descr="use_medium_low"/>
          <p:cNvPicPr>
            <a:picLocks noChangeAspect="1" noChangeArrowheads="1"/>
          </p:cNvPicPr>
          <p:nvPr/>
        </p:nvPicPr>
        <p:blipFill>
          <a:blip r:embed="rId4"/>
          <a:srcRect/>
          <a:stretch>
            <a:fillRect/>
          </a:stretch>
        </p:blipFill>
        <p:spPr bwMode="auto">
          <a:xfrm>
            <a:off x="4895859" y="4167194"/>
            <a:ext cx="962025" cy="190500"/>
          </a:xfrm>
          <a:prstGeom prst="rect">
            <a:avLst/>
          </a:prstGeom>
          <a:noFill/>
          <a:ln w="9525">
            <a:noFill/>
            <a:miter lim="800000"/>
            <a:headEnd/>
            <a:tailEnd/>
          </a:ln>
        </p:spPr>
      </p:pic>
      <p:sp>
        <p:nvSpPr>
          <p:cNvPr id="13321" name="Rectangle 9"/>
          <p:cNvSpPr>
            <a:spLocks noChangeArrowheads="1"/>
          </p:cNvSpPr>
          <p:nvPr/>
        </p:nvSpPr>
        <p:spPr bwMode="auto">
          <a:xfrm>
            <a:off x="500034" y="1500174"/>
            <a:ext cx="8382000" cy="785818"/>
          </a:xfrm>
          <a:prstGeom prst="rect">
            <a:avLst/>
          </a:prstGeom>
          <a:noFill/>
          <a:ln w="9525">
            <a:noFill/>
            <a:miter lim="800000"/>
          </a:ln>
        </p:spPr>
        <p:txBody>
          <a:bodyPr/>
          <a:lstStyle/>
          <a:p>
            <a:pPr marL="342900" indent="-342900">
              <a:lnSpc>
                <a:spcPct val="120000"/>
              </a:lnSpc>
              <a:spcBef>
                <a:spcPct val="20000"/>
              </a:spcBef>
              <a:buClr>
                <a:srgbClr val="FF3300"/>
              </a:buClr>
              <a:buFont typeface="Wingdings" panose="05000000000000000000" pitchFamily="2" charset="2"/>
              <a:buChar char="w"/>
            </a:pPr>
            <a:r>
              <a:rPr lang="zh-CN" altLang="en-US" sz="3200" dirty="0">
                <a:solidFill>
                  <a:srgbClr val="080808"/>
                </a:solidFill>
                <a:latin typeface="宋体" panose="02010600030101010101" pitchFamily="2" charset="-122"/>
                <a:ea typeface="宋体" panose="02010600030101010101" pitchFamily="2" charset="-122"/>
              </a:rPr>
              <a:t>创建型模式简介</a:t>
            </a:r>
            <a:endParaRPr lang="zh-CN" altLang="en-US" sz="3200" dirty="0">
              <a:solidFill>
                <a:srgbClr val="080808"/>
              </a:solidFill>
              <a:latin typeface="宋体" panose="02010600030101010101" pitchFamily="2" charset="-122"/>
              <a:ea typeface="宋体" panose="02010600030101010101" pitchFamily="2" charset="-122"/>
            </a:endParaRPr>
          </a:p>
          <a:p>
            <a:pPr marL="742950" lvl="1" indent="-285750">
              <a:lnSpc>
                <a:spcPct val="120000"/>
              </a:lnSpc>
              <a:spcBef>
                <a:spcPct val="20000"/>
              </a:spcBef>
              <a:buClr>
                <a:srgbClr val="0000FF"/>
              </a:buClr>
              <a:buFont typeface="Wingdings" panose="05000000000000000000" pitchFamily="2" charset="2"/>
              <a:buChar char="ü"/>
            </a:pPr>
            <a:endParaRPr lang="zh-CN" altLang="en-US" sz="2400" b="1" dirty="0">
              <a:latin typeface="宋体" panose="02010600030101010101" pitchFamily="2" charset="-122"/>
              <a:ea typeface="宋体" panose="02010600030101010101" pitchFamily="2" charset="-122"/>
            </a:endParaRPr>
          </a:p>
          <a:p>
            <a:pPr marL="342900" indent="-342900">
              <a:lnSpc>
                <a:spcPct val="120000"/>
              </a:lnSpc>
              <a:spcBef>
                <a:spcPct val="20000"/>
              </a:spcBef>
              <a:buClr>
                <a:srgbClr val="FF3300"/>
              </a:buClr>
              <a:buFont typeface="Wingdings" panose="05000000000000000000" pitchFamily="2" charset="2"/>
              <a:buChar char="w"/>
            </a:pPr>
            <a:endParaRPr lang="en-US" altLang="zh-CN" sz="3200" dirty="0">
              <a:solidFill>
                <a:srgbClr val="080808"/>
              </a:solidFill>
              <a:latin typeface="宋体" panose="02010600030101010101" pitchFamily="2" charset="-122"/>
              <a:ea typeface="宋体" panose="02010600030101010101" pitchFamily="2" charset="-122"/>
            </a:endParaRPr>
          </a:p>
        </p:txBody>
      </p:sp>
      <p:pic>
        <p:nvPicPr>
          <p:cNvPr id="13322" name="Picture 10" descr="use_medium_high"/>
          <p:cNvPicPr>
            <a:picLocks noChangeAspect="1" noChangeArrowheads="1"/>
          </p:cNvPicPr>
          <p:nvPr/>
        </p:nvPicPr>
        <p:blipFill>
          <a:blip r:embed="rId3"/>
          <a:srcRect/>
          <a:stretch>
            <a:fillRect/>
          </a:stretch>
        </p:blipFill>
        <p:spPr bwMode="auto">
          <a:xfrm>
            <a:off x="6500826" y="2643182"/>
            <a:ext cx="962025" cy="190500"/>
          </a:xfrm>
          <a:prstGeom prst="rect">
            <a:avLst/>
          </a:prstGeom>
          <a:noFill/>
          <a:ln w="9525">
            <a:noFill/>
            <a:miter lim="800000"/>
            <a:headEnd/>
            <a:tailEnd/>
          </a:ln>
        </p:spPr>
      </p:pic>
      <p:sp>
        <p:nvSpPr>
          <p:cNvPr id="11" name="灯片编号占位符 10"/>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zh-CN" dirty="0"/>
              <a:t>2 </a:t>
            </a:r>
            <a:r>
              <a:rPr lang="zh-CN" altLang="en-US" dirty="0"/>
              <a:t>结构型模式</a:t>
            </a:r>
            <a:endParaRPr lang="zh-CN" altLang="en-US" dirty="0"/>
          </a:p>
        </p:txBody>
      </p:sp>
      <p:sp>
        <p:nvSpPr>
          <p:cNvPr id="9219" name="Rectangle 3"/>
          <p:cNvSpPr>
            <a:spLocks noGrp="1" noChangeArrowheads="1"/>
          </p:cNvSpPr>
          <p:nvPr>
            <p:ph idx="1"/>
          </p:nvPr>
        </p:nvSpPr>
        <p:spPr/>
        <p:txBody>
          <a:bodyPr/>
          <a:lstStyle/>
          <a:p>
            <a:pPr eaLnBrk="1" hangingPunct="1"/>
            <a:r>
              <a:rPr lang="zh-CN" altLang="en-US" dirty="0">
                <a:latin typeface="宋体" panose="02010600030101010101" pitchFamily="2" charset="-122"/>
                <a:ea typeface="宋体" panose="02010600030101010101" pitchFamily="2" charset="-122"/>
              </a:rPr>
              <a:t>结构型模式概述 </a:t>
            </a:r>
            <a:endParaRPr lang="zh-CN" altLang="en-US" sz="3600" dirty="0">
              <a:latin typeface="宋体" panose="02010600030101010101" pitchFamily="2" charset="-122"/>
              <a:ea typeface="宋体" panose="02010600030101010101" pitchFamily="2" charset="-122"/>
            </a:endParaRPr>
          </a:p>
          <a:p>
            <a:pPr lvl="1" eaLnBrk="1" hangingPunct="1"/>
            <a:r>
              <a:rPr lang="zh-CN" altLang="en-US" dirty="0">
                <a:solidFill>
                  <a:srgbClr val="0000FF"/>
                </a:solidFill>
                <a:latin typeface="宋体" panose="02010600030101010101" pitchFamily="2" charset="-122"/>
                <a:ea typeface="宋体" panose="02010600030101010101" pitchFamily="2" charset="-122"/>
              </a:rPr>
              <a:t>结构型模式</a:t>
            </a:r>
            <a:r>
              <a:rPr lang="en-US" altLang="zh-CN" dirty="0">
                <a:solidFill>
                  <a:srgbClr val="0000FF"/>
                </a:solidFill>
                <a:latin typeface="宋体" panose="02010600030101010101" pitchFamily="2" charset="-122"/>
                <a:ea typeface="宋体" panose="02010600030101010101" pitchFamily="2" charset="-122"/>
              </a:rPr>
              <a:t>(Structural Pattern)</a:t>
            </a:r>
            <a:r>
              <a:rPr lang="zh-CN" altLang="en-US" dirty="0">
                <a:latin typeface="宋体" panose="02010600030101010101" pitchFamily="2" charset="-122"/>
                <a:ea typeface="宋体" panose="02010600030101010101" pitchFamily="2" charset="-122"/>
              </a:rPr>
              <a:t>描述</a:t>
            </a:r>
            <a:r>
              <a:rPr lang="zh-CN" altLang="en-US" dirty="0">
                <a:solidFill>
                  <a:srgbClr val="FF3300"/>
                </a:solidFill>
                <a:latin typeface="宋体" panose="02010600030101010101" pitchFamily="2" charset="-122"/>
                <a:ea typeface="宋体" panose="02010600030101010101" pitchFamily="2" charset="-122"/>
              </a:rPr>
              <a:t>如何将类或者对象结合在一起形成更大的结构</a:t>
            </a:r>
            <a:r>
              <a:rPr lang="zh-CN" altLang="en-US" dirty="0">
                <a:latin typeface="宋体" panose="02010600030101010101" pitchFamily="2" charset="-122"/>
                <a:ea typeface="宋体" panose="02010600030101010101" pitchFamily="2" charset="-122"/>
              </a:rPr>
              <a:t>，就像搭积木，可以通过简单积木的组合形成复杂的、功能更为强大的结构。 </a:t>
            </a:r>
            <a:endParaRPr lang="zh-CN" altLang="en-US" dirty="0">
              <a:latin typeface="宋体" panose="02010600030101010101" pitchFamily="2" charset="-122"/>
              <a:ea typeface="宋体" panose="02010600030101010101" pitchFamily="2" charset="-122"/>
            </a:endParaRPr>
          </a:p>
        </p:txBody>
      </p:sp>
      <p:pic>
        <p:nvPicPr>
          <p:cNvPr id="9220" name="Picture 7"/>
          <p:cNvPicPr>
            <a:picLocks noChangeAspect="1" noChangeArrowheads="1"/>
          </p:cNvPicPr>
          <p:nvPr/>
        </p:nvPicPr>
        <p:blipFill>
          <a:blip r:embed="rId1"/>
          <a:srcRect/>
          <a:stretch>
            <a:fillRect/>
          </a:stretch>
        </p:blipFill>
        <p:spPr bwMode="auto">
          <a:xfrm>
            <a:off x="1066800" y="4038600"/>
            <a:ext cx="7078663" cy="2292350"/>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dirty="0"/>
              <a:t>2 </a:t>
            </a:r>
            <a:r>
              <a:rPr lang="zh-CN" altLang="en-US" dirty="0"/>
              <a:t>结构型模式</a:t>
            </a:r>
            <a:endParaRPr lang="zh-CN" altLang="en-US" dirty="0"/>
          </a:p>
        </p:txBody>
      </p:sp>
      <p:sp>
        <p:nvSpPr>
          <p:cNvPr id="10243" name="Rectangle 3"/>
          <p:cNvSpPr>
            <a:spLocks noGrp="1" noChangeArrowheads="1"/>
          </p:cNvSpPr>
          <p:nvPr>
            <p:ph idx="1"/>
          </p:nvPr>
        </p:nvSpPr>
        <p:spPr>
          <a:xfrm>
            <a:off x="285720" y="1500174"/>
            <a:ext cx="8501122" cy="5043510"/>
          </a:xfrm>
        </p:spPr>
        <p:txBody>
          <a:bodyPr/>
          <a:lstStyle/>
          <a:p>
            <a:pPr eaLnBrk="1" hangingPunct="1">
              <a:lnSpc>
                <a:spcPts val="3400"/>
              </a:lnSpc>
              <a:spcBef>
                <a:spcPts val="600"/>
              </a:spcBef>
              <a:spcAft>
                <a:spcPts val="0"/>
              </a:spcAft>
            </a:pPr>
            <a:r>
              <a:rPr lang="zh-CN" altLang="en-US" dirty="0">
                <a:latin typeface="宋体" panose="02010600030101010101" pitchFamily="2" charset="-122"/>
                <a:ea typeface="宋体" panose="02010600030101010101" pitchFamily="2" charset="-122"/>
              </a:rPr>
              <a:t>结构型模式概述</a:t>
            </a:r>
            <a:endParaRPr lang="zh-CN" altLang="en-US" dirty="0">
              <a:latin typeface="宋体" panose="02010600030101010101" pitchFamily="2" charset="-122"/>
              <a:ea typeface="宋体" panose="02010600030101010101" pitchFamily="2" charset="-122"/>
            </a:endParaRPr>
          </a:p>
          <a:p>
            <a:pPr lvl="1" eaLnBrk="1" hangingPunct="1">
              <a:lnSpc>
                <a:spcPts val="3400"/>
              </a:lnSpc>
              <a:spcBef>
                <a:spcPts val="600"/>
              </a:spcBef>
              <a:spcAft>
                <a:spcPts val="0"/>
              </a:spcAft>
            </a:pPr>
            <a:r>
              <a:rPr lang="zh-CN" altLang="en-US" dirty="0">
                <a:latin typeface="宋体" panose="02010600030101010101" pitchFamily="2" charset="-122"/>
                <a:ea typeface="宋体" panose="02010600030101010101" pitchFamily="2" charset="-122"/>
              </a:rPr>
              <a:t>结构型模式可以分为</a:t>
            </a:r>
            <a:r>
              <a:rPr lang="zh-CN" altLang="en-US" dirty="0">
                <a:solidFill>
                  <a:srgbClr val="FF3300"/>
                </a:solidFill>
                <a:latin typeface="宋体" panose="02010600030101010101" pitchFamily="2" charset="-122"/>
                <a:ea typeface="宋体" panose="02010600030101010101" pitchFamily="2" charset="-122"/>
              </a:rPr>
              <a:t>类结构型模式</a:t>
            </a:r>
            <a:r>
              <a:rPr lang="zh-CN" altLang="en-US" dirty="0">
                <a:latin typeface="宋体" panose="02010600030101010101" pitchFamily="2" charset="-122"/>
                <a:ea typeface="宋体" panose="02010600030101010101" pitchFamily="2" charset="-122"/>
              </a:rPr>
              <a:t>和</a:t>
            </a:r>
            <a:r>
              <a:rPr lang="zh-CN" altLang="en-US" dirty="0">
                <a:solidFill>
                  <a:srgbClr val="FF3300"/>
                </a:solidFill>
                <a:latin typeface="宋体" panose="02010600030101010101" pitchFamily="2" charset="-122"/>
                <a:ea typeface="宋体" panose="02010600030101010101" pitchFamily="2" charset="-122"/>
              </a:rPr>
              <a:t>对象结构型模式</a:t>
            </a:r>
            <a:r>
              <a:rPr lang="zh-CN" altLang="en-US"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a:p>
            <a:pPr lvl="2" eaLnBrk="1" hangingPunct="1">
              <a:lnSpc>
                <a:spcPts val="3400"/>
              </a:lnSpc>
              <a:spcBef>
                <a:spcPts val="600"/>
              </a:spcBef>
              <a:spcAft>
                <a:spcPts val="0"/>
              </a:spcAft>
              <a:buFont typeface="Arial" panose="020B0604020202020204" pitchFamily="34" charset="0"/>
              <a:buChar char="•"/>
            </a:pPr>
            <a:r>
              <a:rPr lang="zh-CN" altLang="en-US" dirty="0">
                <a:solidFill>
                  <a:srgbClr val="0000FF"/>
                </a:solidFill>
                <a:latin typeface="宋体" panose="02010600030101010101" pitchFamily="2" charset="-122"/>
                <a:ea typeface="宋体" panose="02010600030101010101" pitchFamily="2" charset="-122"/>
              </a:rPr>
              <a:t>类结构型模式</a:t>
            </a:r>
            <a:r>
              <a:rPr lang="zh-CN" altLang="en-US" dirty="0">
                <a:solidFill>
                  <a:srgbClr val="FF3300"/>
                </a:solidFill>
                <a:latin typeface="宋体" panose="02010600030101010101" pitchFamily="2" charset="-122"/>
                <a:ea typeface="宋体" panose="02010600030101010101" pitchFamily="2" charset="-122"/>
              </a:rPr>
              <a:t>关心类的组合</a:t>
            </a:r>
            <a:r>
              <a:rPr lang="zh-CN" altLang="en-US" dirty="0">
                <a:latin typeface="宋体" panose="02010600030101010101" pitchFamily="2" charset="-122"/>
                <a:ea typeface="宋体" panose="02010600030101010101" pitchFamily="2" charset="-122"/>
              </a:rPr>
              <a:t>，由多个类可以组合成一个更大的系统，在类结构型模式中一般只存在继承关系和实现关系。</a:t>
            </a:r>
            <a:endParaRPr lang="zh-CN" altLang="en-US" dirty="0">
              <a:latin typeface="宋体" panose="02010600030101010101" pitchFamily="2" charset="-122"/>
              <a:ea typeface="宋体" panose="02010600030101010101" pitchFamily="2" charset="-122"/>
            </a:endParaRPr>
          </a:p>
          <a:p>
            <a:pPr lvl="2" eaLnBrk="1" hangingPunct="1">
              <a:lnSpc>
                <a:spcPts val="3400"/>
              </a:lnSpc>
              <a:spcBef>
                <a:spcPts val="600"/>
              </a:spcBef>
              <a:spcAft>
                <a:spcPts val="0"/>
              </a:spcAft>
              <a:buFont typeface="Arial" panose="020B0604020202020204" pitchFamily="34" charset="0"/>
              <a:buChar char="•"/>
            </a:pPr>
            <a:r>
              <a:rPr lang="zh-CN" altLang="en-US" dirty="0">
                <a:solidFill>
                  <a:srgbClr val="0000FF"/>
                </a:solidFill>
                <a:latin typeface="宋体" panose="02010600030101010101" pitchFamily="2" charset="-122"/>
                <a:ea typeface="宋体" panose="02010600030101010101" pitchFamily="2" charset="-122"/>
              </a:rPr>
              <a:t>对象结构型模式</a:t>
            </a:r>
            <a:r>
              <a:rPr lang="zh-CN" altLang="en-US" dirty="0">
                <a:solidFill>
                  <a:srgbClr val="FF3300"/>
                </a:solidFill>
                <a:latin typeface="宋体" panose="02010600030101010101" pitchFamily="2" charset="-122"/>
                <a:ea typeface="宋体" panose="02010600030101010101" pitchFamily="2" charset="-122"/>
              </a:rPr>
              <a:t>关心类与对象的组合，通过关联关系使得在一个类中定义另一个类的实例对象，然后通过该对象调用其方法。</a:t>
            </a:r>
            <a:r>
              <a:rPr lang="zh-CN" altLang="en-US" dirty="0">
                <a:latin typeface="宋体" panose="02010600030101010101" pitchFamily="2" charset="-122"/>
                <a:ea typeface="宋体" panose="02010600030101010101" pitchFamily="2" charset="-122"/>
              </a:rPr>
              <a:t>根据“</a:t>
            </a:r>
            <a:r>
              <a:rPr lang="zh-CN" altLang="en-US" sz="2800" b="1" dirty="0">
                <a:solidFill>
                  <a:srgbClr val="3366FF"/>
                </a:solidFill>
                <a:latin typeface="宋体" panose="02010600030101010101" pitchFamily="2" charset="-122"/>
                <a:ea typeface="宋体" panose="02010600030101010101" pitchFamily="2" charset="-122"/>
              </a:rPr>
              <a:t>合成复用原则</a:t>
            </a:r>
            <a:r>
              <a:rPr lang="zh-CN" altLang="en-US" dirty="0">
                <a:latin typeface="宋体" panose="02010600030101010101" pitchFamily="2" charset="-122"/>
                <a:ea typeface="宋体" panose="02010600030101010101" pitchFamily="2" charset="-122"/>
              </a:rPr>
              <a:t>”，在系统中尽量使用关联关系来替代继承关系，因此大部分结构型模式都是</a:t>
            </a:r>
            <a:r>
              <a:rPr lang="zh-CN" altLang="en-US" dirty="0">
                <a:solidFill>
                  <a:srgbClr val="FF3300"/>
                </a:solidFill>
                <a:latin typeface="宋体" panose="02010600030101010101" pitchFamily="2" charset="-122"/>
                <a:ea typeface="宋体" panose="02010600030101010101" pitchFamily="2" charset="-122"/>
              </a:rPr>
              <a:t>对象结构型模式</a:t>
            </a:r>
            <a:r>
              <a:rPr lang="zh-CN" altLang="en-US"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dirty="0"/>
              <a:t>2. </a:t>
            </a:r>
            <a:r>
              <a:rPr lang="zh-CN" altLang="en-US" dirty="0"/>
              <a:t>结构型模式</a:t>
            </a:r>
            <a:endParaRPr lang="zh-CN" altLang="en-US" dirty="0"/>
          </a:p>
        </p:txBody>
      </p:sp>
      <p:sp>
        <p:nvSpPr>
          <p:cNvPr id="11267" name="Rectangle 3"/>
          <p:cNvSpPr>
            <a:spLocks noGrp="1" noChangeArrowheads="1"/>
          </p:cNvSpPr>
          <p:nvPr>
            <p:ph idx="1"/>
          </p:nvPr>
        </p:nvSpPr>
        <p:spPr/>
        <p:txBody>
          <a:bodyPr/>
          <a:lstStyle/>
          <a:p>
            <a:pPr eaLnBrk="1" hangingPunct="1"/>
            <a:r>
              <a:rPr lang="zh-CN" altLang="en-US" dirty="0">
                <a:latin typeface="宋体" panose="02010600030101010101" pitchFamily="2" charset="-122"/>
                <a:ea typeface="宋体" panose="02010600030101010101" pitchFamily="2" charset="-122"/>
              </a:rPr>
              <a:t>结构型模式简介 </a:t>
            </a:r>
            <a:endParaRPr lang="zh-CN" altLang="en-US" dirty="0">
              <a:latin typeface="宋体" panose="02010600030101010101" pitchFamily="2" charset="-122"/>
              <a:ea typeface="宋体" panose="02010600030101010101" pitchFamily="2" charset="-122"/>
            </a:endParaRPr>
          </a:p>
          <a:p>
            <a:pPr lvl="1" eaLnBrk="1" hangingPunct="1">
              <a:lnSpc>
                <a:spcPts val="3500"/>
              </a:lnSpc>
            </a:pPr>
            <a:r>
              <a:rPr lang="zh-CN" altLang="en-US" sz="2400" dirty="0">
                <a:latin typeface="宋体" panose="02010600030101010101" pitchFamily="2" charset="-122"/>
                <a:ea typeface="宋体" panose="02010600030101010101" pitchFamily="2" charset="-122"/>
              </a:rPr>
              <a:t>适配器模式</a:t>
            </a:r>
            <a:r>
              <a:rPr lang="fr-FR" altLang="zh-CN" sz="2400" dirty="0">
                <a:latin typeface="宋体" panose="02010600030101010101" pitchFamily="2" charset="-122"/>
                <a:ea typeface="宋体" panose="02010600030101010101" pitchFamily="2" charset="-122"/>
              </a:rPr>
              <a:t>(Adapter) </a:t>
            </a:r>
            <a:endParaRPr lang="fr-FR" altLang="zh-CN" sz="2400" dirty="0">
              <a:latin typeface="宋体" panose="02010600030101010101" pitchFamily="2" charset="-122"/>
              <a:ea typeface="宋体" panose="02010600030101010101" pitchFamily="2" charset="-122"/>
            </a:endParaRPr>
          </a:p>
          <a:p>
            <a:pPr lvl="1" eaLnBrk="1" hangingPunct="1">
              <a:lnSpc>
                <a:spcPts val="3500"/>
              </a:lnSpc>
            </a:pPr>
            <a:r>
              <a:rPr lang="zh-CN" altLang="en-US" sz="2400" dirty="0">
                <a:latin typeface="宋体" panose="02010600030101010101" pitchFamily="2" charset="-122"/>
                <a:ea typeface="宋体" panose="02010600030101010101" pitchFamily="2" charset="-122"/>
              </a:rPr>
              <a:t>桥接模式</a:t>
            </a:r>
            <a:r>
              <a:rPr lang="en-US" altLang="zh-CN" sz="2400" dirty="0">
                <a:latin typeface="宋体" panose="02010600030101010101" pitchFamily="2" charset="-122"/>
                <a:ea typeface="宋体" panose="02010600030101010101" pitchFamily="2" charset="-122"/>
              </a:rPr>
              <a:t>(Bridge) </a:t>
            </a:r>
            <a:endParaRPr lang="en-US" altLang="zh-CN" sz="2400" dirty="0">
              <a:latin typeface="宋体" panose="02010600030101010101" pitchFamily="2" charset="-122"/>
              <a:ea typeface="宋体" panose="02010600030101010101" pitchFamily="2" charset="-122"/>
            </a:endParaRPr>
          </a:p>
          <a:p>
            <a:pPr lvl="1" eaLnBrk="1" hangingPunct="1">
              <a:lnSpc>
                <a:spcPts val="3500"/>
              </a:lnSpc>
            </a:pPr>
            <a:r>
              <a:rPr lang="zh-CN" altLang="en-US" sz="2400" dirty="0">
                <a:latin typeface="宋体" panose="02010600030101010101" pitchFamily="2" charset="-122"/>
                <a:ea typeface="宋体" panose="02010600030101010101" pitchFamily="2" charset="-122"/>
              </a:rPr>
              <a:t>组合模式</a:t>
            </a:r>
            <a:r>
              <a:rPr lang="en-US" altLang="zh-CN" sz="2400" dirty="0">
                <a:latin typeface="宋体" panose="02010600030101010101" pitchFamily="2" charset="-122"/>
                <a:ea typeface="宋体" panose="02010600030101010101" pitchFamily="2" charset="-122"/>
              </a:rPr>
              <a:t>(Composite) </a:t>
            </a:r>
            <a:endParaRPr lang="en-US" altLang="zh-CN" sz="2400" dirty="0">
              <a:latin typeface="宋体" panose="02010600030101010101" pitchFamily="2" charset="-122"/>
              <a:ea typeface="宋体" panose="02010600030101010101" pitchFamily="2" charset="-122"/>
            </a:endParaRPr>
          </a:p>
          <a:p>
            <a:pPr lvl="1" eaLnBrk="1" hangingPunct="1">
              <a:lnSpc>
                <a:spcPts val="3500"/>
              </a:lnSpc>
            </a:pPr>
            <a:r>
              <a:rPr lang="zh-CN" altLang="en-US" sz="2400" dirty="0">
                <a:latin typeface="宋体" panose="02010600030101010101" pitchFamily="2" charset="-122"/>
                <a:ea typeface="宋体" panose="02010600030101010101" pitchFamily="2" charset="-122"/>
              </a:rPr>
              <a:t>装饰模式</a:t>
            </a:r>
            <a:r>
              <a:rPr lang="en-US" altLang="zh-CN" sz="2400" dirty="0">
                <a:latin typeface="宋体" panose="02010600030101010101" pitchFamily="2" charset="-122"/>
                <a:ea typeface="宋体" panose="02010600030101010101" pitchFamily="2" charset="-122"/>
              </a:rPr>
              <a:t>(Decorator)</a:t>
            </a:r>
            <a:endParaRPr lang="en-US" altLang="zh-CN" sz="2400" dirty="0">
              <a:latin typeface="宋体" panose="02010600030101010101" pitchFamily="2" charset="-122"/>
              <a:ea typeface="宋体" panose="02010600030101010101" pitchFamily="2" charset="-122"/>
            </a:endParaRPr>
          </a:p>
          <a:p>
            <a:pPr lvl="1" eaLnBrk="1" hangingPunct="1">
              <a:lnSpc>
                <a:spcPts val="3500"/>
              </a:lnSpc>
            </a:pPr>
            <a:r>
              <a:rPr lang="zh-CN" altLang="en-US" sz="2400" dirty="0">
                <a:latin typeface="宋体" panose="02010600030101010101" pitchFamily="2" charset="-122"/>
                <a:ea typeface="宋体" panose="02010600030101010101" pitchFamily="2" charset="-122"/>
              </a:rPr>
              <a:t>外观模式</a:t>
            </a:r>
            <a:r>
              <a:rPr lang="en-US" altLang="zh-CN" sz="2400" dirty="0">
                <a:latin typeface="宋体" panose="02010600030101010101" pitchFamily="2" charset="-122"/>
                <a:ea typeface="宋体" panose="02010600030101010101" pitchFamily="2" charset="-122"/>
              </a:rPr>
              <a:t>(Facade) </a:t>
            </a:r>
            <a:endParaRPr lang="en-US" altLang="zh-CN" sz="2400" dirty="0">
              <a:latin typeface="宋体" panose="02010600030101010101" pitchFamily="2" charset="-122"/>
              <a:ea typeface="宋体" panose="02010600030101010101" pitchFamily="2" charset="-122"/>
            </a:endParaRPr>
          </a:p>
          <a:p>
            <a:pPr lvl="1" eaLnBrk="1" hangingPunct="1">
              <a:lnSpc>
                <a:spcPts val="3500"/>
              </a:lnSpc>
            </a:pPr>
            <a:r>
              <a:rPr lang="zh-CN" altLang="en-US" sz="2400" dirty="0">
                <a:latin typeface="宋体" panose="02010600030101010101" pitchFamily="2" charset="-122"/>
                <a:ea typeface="宋体" panose="02010600030101010101" pitchFamily="2" charset="-122"/>
              </a:rPr>
              <a:t>享元模式</a:t>
            </a:r>
            <a:r>
              <a:rPr lang="en-US" altLang="zh-CN" sz="2400" dirty="0">
                <a:latin typeface="宋体" panose="02010600030101010101" pitchFamily="2" charset="-122"/>
                <a:ea typeface="宋体" panose="02010600030101010101" pitchFamily="2" charset="-122"/>
              </a:rPr>
              <a:t>(Flyweight)  </a:t>
            </a:r>
            <a:endParaRPr lang="en-US" altLang="zh-CN" sz="2400" dirty="0">
              <a:latin typeface="宋体" panose="02010600030101010101" pitchFamily="2" charset="-122"/>
              <a:ea typeface="宋体" panose="02010600030101010101" pitchFamily="2" charset="-122"/>
            </a:endParaRPr>
          </a:p>
          <a:p>
            <a:pPr lvl="1" eaLnBrk="1" hangingPunct="1">
              <a:lnSpc>
                <a:spcPts val="3500"/>
              </a:lnSpc>
            </a:pPr>
            <a:r>
              <a:rPr lang="zh-CN" altLang="en-US" sz="2400" dirty="0">
                <a:latin typeface="宋体" panose="02010600030101010101" pitchFamily="2" charset="-122"/>
                <a:ea typeface="宋体" panose="02010600030101010101" pitchFamily="2" charset="-122"/>
              </a:rPr>
              <a:t>代理模式</a:t>
            </a:r>
            <a:r>
              <a:rPr lang="en-US" altLang="zh-CN" sz="2400" dirty="0">
                <a:latin typeface="宋体" panose="02010600030101010101" pitchFamily="2" charset="-122"/>
                <a:ea typeface="宋体" panose="02010600030101010101" pitchFamily="2" charset="-122"/>
              </a:rPr>
              <a:t>(Proxy) </a:t>
            </a:r>
            <a:endParaRPr lang="en-US" altLang="zh-CN" sz="2400" dirty="0">
              <a:latin typeface="宋体" panose="02010600030101010101" pitchFamily="2" charset="-122"/>
              <a:ea typeface="宋体" panose="02010600030101010101" pitchFamily="2" charset="-122"/>
            </a:endParaRPr>
          </a:p>
        </p:txBody>
      </p:sp>
      <p:pic>
        <p:nvPicPr>
          <p:cNvPr id="11268" name="Picture 4" descr="use_medium_high"/>
          <p:cNvPicPr>
            <a:picLocks noChangeAspect="1" noChangeArrowheads="1"/>
          </p:cNvPicPr>
          <p:nvPr/>
        </p:nvPicPr>
        <p:blipFill>
          <a:blip r:embed="rId1"/>
          <a:srcRect/>
          <a:stretch>
            <a:fillRect/>
          </a:stretch>
        </p:blipFill>
        <p:spPr bwMode="auto">
          <a:xfrm>
            <a:off x="4857752" y="2285992"/>
            <a:ext cx="962025" cy="190500"/>
          </a:xfrm>
          <a:prstGeom prst="rect">
            <a:avLst/>
          </a:prstGeom>
          <a:noFill/>
          <a:ln w="9525">
            <a:noFill/>
            <a:miter lim="800000"/>
            <a:headEnd/>
            <a:tailEnd/>
          </a:ln>
        </p:spPr>
      </p:pic>
      <p:pic>
        <p:nvPicPr>
          <p:cNvPr id="11269" name="Picture 5" descr="use_medium"/>
          <p:cNvPicPr>
            <a:picLocks noChangeAspect="1" noChangeArrowheads="1"/>
          </p:cNvPicPr>
          <p:nvPr/>
        </p:nvPicPr>
        <p:blipFill>
          <a:blip r:embed="rId2"/>
          <a:srcRect/>
          <a:stretch>
            <a:fillRect/>
          </a:stretch>
        </p:blipFill>
        <p:spPr bwMode="auto">
          <a:xfrm>
            <a:off x="4357686" y="2786058"/>
            <a:ext cx="962025" cy="190500"/>
          </a:xfrm>
          <a:prstGeom prst="rect">
            <a:avLst/>
          </a:prstGeom>
          <a:noFill/>
          <a:ln w="9525">
            <a:noFill/>
            <a:miter lim="800000"/>
            <a:headEnd/>
            <a:tailEnd/>
          </a:ln>
        </p:spPr>
      </p:pic>
      <p:pic>
        <p:nvPicPr>
          <p:cNvPr id="11270" name="Picture 6" descr="use_medium_high"/>
          <p:cNvPicPr>
            <a:picLocks noChangeAspect="1" noChangeArrowheads="1"/>
          </p:cNvPicPr>
          <p:nvPr/>
        </p:nvPicPr>
        <p:blipFill>
          <a:blip r:embed="rId1"/>
          <a:srcRect/>
          <a:stretch>
            <a:fillRect/>
          </a:stretch>
        </p:blipFill>
        <p:spPr bwMode="auto">
          <a:xfrm>
            <a:off x="4714876" y="3286124"/>
            <a:ext cx="962025" cy="190500"/>
          </a:xfrm>
          <a:prstGeom prst="rect">
            <a:avLst/>
          </a:prstGeom>
          <a:noFill/>
          <a:ln w="9525">
            <a:noFill/>
            <a:miter lim="800000"/>
            <a:headEnd/>
            <a:tailEnd/>
          </a:ln>
        </p:spPr>
      </p:pic>
      <p:pic>
        <p:nvPicPr>
          <p:cNvPr id="11271" name="Picture 7" descr="use_medium"/>
          <p:cNvPicPr>
            <a:picLocks noChangeAspect="1" noChangeArrowheads="1"/>
          </p:cNvPicPr>
          <p:nvPr/>
        </p:nvPicPr>
        <p:blipFill>
          <a:blip r:embed="rId2"/>
          <a:srcRect/>
          <a:stretch>
            <a:fillRect/>
          </a:stretch>
        </p:blipFill>
        <p:spPr bwMode="auto">
          <a:xfrm>
            <a:off x="4643438" y="3857628"/>
            <a:ext cx="962025" cy="190500"/>
          </a:xfrm>
          <a:prstGeom prst="rect">
            <a:avLst/>
          </a:prstGeom>
          <a:noFill/>
          <a:ln w="9525">
            <a:noFill/>
            <a:miter lim="800000"/>
            <a:headEnd/>
            <a:tailEnd/>
          </a:ln>
        </p:spPr>
      </p:pic>
      <p:pic>
        <p:nvPicPr>
          <p:cNvPr id="11272" name="Picture 8" descr="use_high"/>
          <p:cNvPicPr>
            <a:picLocks noChangeAspect="1" noChangeArrowheads="1"/>
          </p:cNvPicPr>
          <p:nvPr/>
        </p:nvPicPr>
        <p:blipFill>
          <a:blip r:embed="rId3"/>
          <a:srcRect/>
          <a:stretch>
            <a:fillRect/>
          </a:stretch>
        </p:blipFill>
        <p:spPr bwMode="auto">
          <a:xfrm>
            <a:off x="4286248" y="4357694"/>
            <a:ext cx="962025" cy="190500"/>
          </a:xfrm>
          <a:prstGeom prst="rect">
            <a:avLst/>
          </a:prstGeom>
          <a:noFill/>
          <a:ln w="9525">
            <a:noFill/>
            <a:miter lim="800000"/>
            <a:headEnd/>
            <a:tailEnd/>
          </a:ln>
        </p:spPr>
      </p:pic>
      <p:pic>
        <p:nvPicPr>
          <p:cNvPr id="11273" name="Picture 9" descr="use_medium_high"/>
          <p:cNvPicPr>
            <a:picLocks noChangeAspect="1" noChangeArrowheads="1"/>
          </p:cNvPicPr>
          <p:nvPr/>
        </p:nvPicPr>
        <p:blipFill>
          <a:blip r:embed="rId1"/>
          <a:srcRect/>
          <a:stretch>
            <a:fillRect/>
          </a:stretch>
        </p:blipFill>
        <p:spPr bwMode="auto">
          <a:xfrm>
            <a:off x="4252917" y="5453078"/>
            <a:ext cx="962025" cy="190500"/>
          </a:xfrm>
          <a:prstGeom prst="rect">
            <a:avLst/>
          </a:prstGeom>
          <a:noFill/>
          <a:ln w="9525">
            <a:noFill/>
            <a:miter lim="800000"/>
            <a:headEnd/>
            <a:tailEnd/>
          </a:ln>
        </p:spPr>
      </p:pic>
      <p:pic>
        <p:nvPicPr>
          <p:cNvPr id="11274" name="Picture 10" descr="use_low"/>
          <p:cNvPicPr>
            <a:picLocks noChangeAspect="1" noChangeArrowheads="1"/>
          </p:cNvPicPr>
          <p:nvPr/>
        </p:nvPicPr>
        <p:blipFill>
          <a:blip r:embed="rId4"/>
          <a:srcRect/>
          <a:stretch>
            <a:fillRect/>
          </a:stretch>
        </p:blipFill>
        <p:spPr bwMode="auto">
          <a:xfrm>
            <a:off x="4714876" y="4929198"/>
            <a:ext cx="1066800" cy="211137"/>
          </a:xfrm>
          <a:prstGeom prst="rect">
            <a:avLst/>
          </a:prstGeom>
          <a:noFill/>
          <a:ln w="9525">
            <a:noFill/>
            <a:miter lim="800000"/>
            <a:headEnd/>
            <a:tailEnd/>
          </a:ln>
        </p:spPr>
      </p:pic>
      <p:sp>
        <p:nvSpPr>
          <p:cNvPr id="11" name="灯片编号占位符 10"/>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28596" y="428604"/>
            <a:ext cx="8229600" cy="796925"/>
          </a:xfrm>
        </p:spPr>
        <p:txBody>
          <a:bodyPr/>
          <a:lstStyle/>
          <a:p>
            <a:pPr eaLnBrk="1" hangingPunct="1"/>
            <a:r>
              <a:rPr lang="en-US" altLang="zh-CN" dirty="0"/>
              <a:t>3 </a:t>
            </a:r>
            <a:r>
              <a:rPr lang="zh-CN" altLang="en-US" dirty="0"/>
              <a:t>行为型模式</a:t>
            </a:r>
            <a:endParaRPr lang="zh-CN" altLang="en-US" dirty="0"/>
          </a:p>
        </p:txBody>
      </p:sp>
      <p:sp>
        <p:nvSpPr>
          <p:cNvPr id="10243" name="Rectangle 3"/>
          <p:cNvSpPr>
            <a:spLocks noGrp="1" noChangeArrowheads="1"/>
          </p:cNvSpPr>
          <p:nvPr>
            <p:ph idx="1"/>
          </p:nvPr>
        </p:nvSpPr>
        <p:spPr>
          <a:xfrm>
            <a:off x="357158" y="1500174"/>
            <a:ext cx="8215370" cy="5000660"/>
          </a:xfrm>
        </p:spPr>
        <p:txBody>
          <a:bodyPr/>
          <a:lstStyle/>
          <a:p>
            <a:pPr eaLnBrk="1" hangingPunct="1">
              <a:lnSpc>
                <a:spcPct val="110000"/>
              </a:lnSpc>
              <a:spcAft>
                <a:spcPts val="0"/>
              </a:spcAft>
            </a:pPr>
            <a:r>
              <a:rPr lang="zh-CN" altLang="en-US" sz="2800" dirty="0">
                <a:latin typeface="宋体" panose="02010600030101010101" pitchFamily="2" charset="-122"/>
                <a:ea typeface="宋体" panose="02010600030101010101" pitchFamily="2" charset="-122"/>
              </a:rPr>
              <a:t>行为型模式概述 </a:t>
            </a:r>
            <a:endParaRPr lang="zh-CN" altLang="en-US" dirty="0">
              <a:latin typeface="宋体" panose="02010600030101010101" pitchFamily="2" charset="-122"/>
              <a:ea typeface="宋体" panose="02010600030101010101" pitchFamily="2" charset="-122"/>
            </a:endParaRPr>
          </a:p>
          <a:p>
            <a:pPr lvl="1" eaLnBrk="1" hangingPunct="1">
              <a:lnSpc>
                <a:spcPct val="110000"/>
              </a:lnSpc>
              <a:spcAft>
                <a:spcPts val="0"/>
              </a:spcAft>
            </a:pPr>
            <a:r>
              <a:rPr lang="zh-CN" altLang="en-US" sz="2400" dirty="0">
                <a:solidFill>
                  <a:srgbClr val="FF3300"/>
                </a:solidFill>
                <a:latin typeface="宋体" panose="02010600030101010101" pitchFamily="2" charset="-122"/>
                <a:ea typeface="宋体" panose="02010600030101010101" pitchFamily="2" charset="-122"/>
              </a:rPr>
              <a:t>行为型模式</a:t>
            </a:r>
            <a:r>
              <a:rPr lang="en-US" altLang="zh-CN" sz="2400" dirty="0">
                <a:solidFill>
                  <a:srgbClr val="FF3300"/>
                </a:solidFill>
                <a:latin typeface="宋体" panose="02010600030101010101" pitchFamily="2" charset="-122"/>
                <a:ea typeface="宋体" panose="02010600030101010101" pitchFamily="2" charset="-122"/>
              </a:rPr>
              <a:t>(Behavioral Pattern)</a:t>
            </a:r>
            <a:r>
              <a:rPr lang="zh-CN" altLang="en-US" sz="2400" dirty="0">
                <a:latin typeface="宋体" panose="02010600030101010101" pitchFamily="2" charset="-122"/>
                <a:ea typeface="宋体" panose="02010600030101010101" pitchFamily="2" charset="-122"/>
              </a:rPr>
              <a:t>是对</a:t>
            </a:r>
            <a:r>
              <a:rPr lang="zh-CN" altLang="en-US" sz="2400" dirty="0">
                <a:solidFill>
                  <a:srgbClr val="FF3300"/>
                </a:solidFill>
                <a:latin typeface="宋体" panose="02010600030101010101" pitchFamily="2" charset="-122"/>
                <a:ea typeface="宋体" panose="02010600030101010101" pitchFamily="2" charset="-122"/>
              </a:rPr>
              <a:t>在不同的对象之间划分责任和算法的抽象化</a:t>
            </a:r>
            <a:r>
              <a:rPr lang="zh-CN" altLang="en-US" sz="2400" dirty="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a:p>
            <a:pPr lvl="1" eaLnBrk="1" hangingPunct="1">
              <a:lnSpc>
                <a:spcPct val="110000"/>
              </a:lnSpc>
              <a:spcAft>
                <a:spcPts val="0"/>
              </a:spcAft>
            </a:pPr>
            <a:r>
              <a:rPr lang="zh-CN" altLang="en-US" sz="2400" dirty="0">
                <a:latin typeface="宋体" panose="02010600030101010101" pitchFamily="2" charset="-122"/>
                <a:ea typeface="宋体" panose="02010600030101010101" pitchFamily="2" charset="-122"/>
              </a:rPr>
              <a:t>行为型模式不仅仅关注类和对象的结构，而且</a:t>
            </a:r>
            <a:r>
              <a:rPr lang="zh-CN" altLang="en-US" sz="2400" dirty="0">
                <a:solidFill>
                  <a:srgbClr val="FF3300"/>
                </a:solidFill>
                <a:latin typeface="宋体" panose="02010600030101010101" pitchFamily="2" charset="-122"/>
                <a:ea typeface="宋体" panose="02010600030101010101" pitchFamily="2" charset="-122"/>
              </a:rPr>
              <a:t>重点关注它们之间的相互作用</a:t>
            </a:r>
            <a:r>
              <a:rPr lang="zh-CN" altLang="en-US" sz="2400" dirty="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a:p>
            <a:pPr lvl="1" eaLnBrk="1" hangingPunct="1">
              <a:lnSpc>
                <a:spcPct val="110000"/>
              </a:lnSpc>
              <a:spcAft>
                <a:spcPts val="0"/>
              </a:spcAft>
            </a:pPr>
            <a:r>
              <a:rPr lang="zh-CN" altLang="en-US" sz="2400" dirty="0">
                <a:latin typeface="宋体" panose="02010600030101010101" pitchFamily="2" charset="-122"/>
                <a:ea typeface="宋体" panose="02010600030101010101" pitchFamily="2" charset="-122"/>
              </a:rPr>
              <a:t>通过行为型模式，可以更加清晰地</a:t>
            </a:r>
            <a:r>
              <a:rPr lang="zh-CN" altLang="en-US" sz="2400" dirty="0">
                <a:solidFill>
                  <a:srgbClr val="FF3300"/>
                </a:solidFill>
                <a:latin typeface="宋体" panose="02010600030101010101" pitchFamily="2" charset="-122"/>
                <a:ea typeface="宋体" panose="02010600030101010101" pitchFamily="2" charset="-122"/>
              </a:rPr>
              <a:t>划分类与对象的职责</a:t>
            </a:r>
            <a:r>
              <a:rPr lang="zh-CN" altLang="en-US" sz="2400" dirty="0">
                <a:latin typeface="宋体" panose="02010600030101010101" pitchFamily="2" charset="-122"/>
                <a:ea typeface="宋体" panose="02010600030101010101" pitchFamily="2" charset="-122"/>
              </a:rPr>
              <a:t>，并</a:t>
            </a:r>
            <a:r>
              <a:rPr lang="zh-CN" altLang="en-US" sz="2400" dirty="0">
                <a:solidFill>
                  <a:srgbClr val="FF3300"/>
                </a:solidFill>
                <a:latin typeface="宋体" panose="02010600030101010101" pitchFamily="2" charset="-122"/>
                <a:ea typeface="宋体" panose="02010600030101010101" pitchFamily="2" charset="-122"/>
              </a:rPr>
              <a:t>研究系统在运行时实例对象之间的交互</a:t>
            </a:r>
            <a:r>
              <a:rPr lang="zh-CN" altLang="en-US" sz="2400" dirty="0">
                <a:latin typeface="宋体" panose="02010600030101010101" pitchFamily="2" charset="-122"/>
                <a:ea typeface="宋体" panose="02010600030101010101" pitchFamily="2" charset="-122"/>
              </a:rPr>
              <a:t>。在系统运行时，对象并不是孤立的，它们可以通过相互通信与协作完成某些复杂功能，一个对象在运行时也将影响到其他对象的运行。 </a:t>
            </a:r>
            <a:endParaRPr lang="zh-CN" altLang="en-US" sz="2400" dirty="0">
              <a:latin typeface="宋体" panose="02010600030101010101" pitchFamily="2" charset="-122"/>
              <a:ea typeface="宋体" panose="02010600030101010101" pitchFamily="2" charset="-122"/>
            </a:endParaRPr>
          </a:p>
        </p:txBody>
      </p:sp>
      <p:pic>
        <p:nvPicPr>
          <p:cNvPr id="10244" name="Picture 5"/>
          <p:cNvPicPr>
            <a:picLocks noChangeAspect="1" noChangeArrowheads="1"/>
          </p:cNvPicPr>
          <p:nvPr/>
        </p:nvPicPr>
        <p:blipFill>
          <a:blip r:embed="rId1"/>
          <a:srcRect/>
          <a:stretch>
            <a:fillRect/>
          </a:stretch>
        </p:blipFill>
        <p:spPr bwMode="auto">
          <a:xfrm>
            <a:off x="7143768" y="5484174"/>
            <a:ext cx="1695444" cy="1097611"/>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ChangeArrowheads="1"/>
          </p:cNvSpPr>
          <p:nvPr/>
        </p:nvSpPr>
        <p:spPr bwMode="auto">
          <a:xfrm>
            <a:off x="500034" y="1500174"/>
            <a:ext cx="8064500" cy="4968875"/>
          </a:xfrm>
          <a:prstGeom prst="rect">
            <a:avLst/>
          </a:prstGeom>
          <a:noFill/>
          <a:ln w="9525">
            <a:noFill/>
            <a:miter lim="800000"/>
          </a:ln>
        </p:spPr>
        <p:txBody>
          <a:bodyPr/>
          <a:lstStyle/>
          <a:p>
            <a:pPr marL="361950" indent="-361950">
              <a:lnSpc>
                <a:spcPct val="120000"/>
              </a:lnSpc>
              <a:spcBef>
                <a:spcPct val="20000"/>
              </a:spcBef>
              <a:buFont typeface="Wingdings" panose="05000000000000000000" pitchFamily="2" charset="2"/>
              <a:buChar char="l"/>
            </a:pPr>
            <a:r>
              <a:rPr lang="en-US" altLang="zh-CN" sz="2400"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体系结构风格定义了一个系统家族</a:t>
            </a:r>
            <a:r>
              <a:rPr lang="zh-CN" altLang="en-US" sz="2400" dirty="0">
                <a:latin typeface="宋体" panose="02010600030101010101" pitchFamily="2" charset="-122"/>
                <a:ea typeface="宋体" panose="02010600030101010101" pitchFamily="2" charset="-122"/>
              </a:rPr>
              <a:t>，即</a:t>
            </a:r>
            <a:r>
              <a:rPr lang="zh-CN" altLang="en-US" sz="2400" b="1" dirty="0">
                <a:solidFill>
                  <a:srgbClr val="3333CC"/>
                </a:solidFill>
                <a:latin typeface="宋体" panose="02010600030101010101" pitchFamily="2" charset="-122"/>
                <a:ea typeface="宋体" panose="02010600030101010101" pitchFamily="2" charset="-122"/>
              </a:rPr>
              <a:t>一个体系结构定义一个词汇表和一组约束</a:t>
            </a:r>
            <a:r>
              <a:rPr lang="zh-CN" altLang="en-US" sz="2400" dirty="0">
                <a:latin typeface="宋体" panose="02010600030101010101" pitchFamily="2" charset="-122"/>
                <a:ea typeface="宋体" panose="02010600030101010101" pitchFamily="2" charset="-122"/>
              </a:rPr>
              <a:t>。词汇表中包含一些构件和连接件类型，而这组约束指出系统是如何将这些构件和连接件组合起来的。</a:t>
            </a:r>
            <a:endParaRPr lang="en-US" altLang="zh-CN" sz="2400" dirty="0">
              <a:latin typeface="宋体" panose="02010600030101010101" pitchFamily="2" charset="-122"/>
              <a:ea typeface="宋体" panose="02010600030101010101" pitchFamily="2" charset="-122"/>
            </a:endParaRPr>
          </a:p>
          <a:p>
            <a:pPr marL="361950" indent="-361950">
              <a:lnSpc>
                <a:spcPct val="120000"/>
              </a:lnSpc>
              <a:spcBef>
                <a:spcPct val="20000"/>
              </a:spcBef>
              <a:buFont typeface="Wingdings" panose="05000000000000000000" pitchFamily="2" charset="2"/>
              <a:buChar char="l"/>
            </a:pPr>
            <a:r>
              <a:rPr lang="zh-CN" altLang="en-US" sz="2400" dirty="0">
                <a:latin typeface="宋体" panose="02010600030101010101" pitchFamily="2" charset="-122"/>
                <a:ea typeface="宋体" panose="02010600030101010101" pitchFamily="2" charset="-122"/>
              </a:rPr>
              <a:t>体系结构风格</a:t>
            </a:r>
            <a:r>
              <a:rPr lang="zh-CN" altLang="en-US" sz="2400" b="1" dirty="0">
                <a:solidFill>
                  <a:srgbClr val="00B050"/>
                </a:solidFill>
                <a:latin typeface="宋体" panose="02010600030101010101" pitchFamily="2" charset="-122"/>
                <a:ea typeface="宋体" panose="02010600030101010101" pitchFamily="2" charset="-122"/>
              </a:rPr>
              <a:t>反映了领域中众多系统所共有的结构和语义特性</a:t>
            </a:r>
            <a:r>
              <a:rPr lang="zh-CN" altLang="en-US" sz="2400" dirty="0">
                <a:latin typeface="宋体" panose="02010600030101010101" pitchFamily="2" charset="-122"/>
                <a:ea typeface="宋体" panose="02010600030101010101" pitchFamily="2" charset="-122"/>
              </a:rPr>
              <a:t>，并指导如何将各个模块和子系统有效地组织成一个完整的系统。 </a:t>
            </a:r>
            <a:endParaRPr lang="zh-CN" altLang="en-US" sz="2400" dirty="0">
              <a:latin typeface="宋体" panose="02010600030101010101" pitchFamily="2" charset="-122"/>
              <a:ea typeface="宋体" panose="02010600030101010101" pitchFamily="2" charset="-122"/>
            </a:endParaRPr>
          </a:p>
          <a:p>
            <a:pPr marL="361950" indent="-361950">
              <a:lnSpc>
                <a:spcPct val="120000"/>
              </a:lnSpc>
              <a:spcBef>
                <a:spcPct val="20000"/>
              </a:spcBef>
              <a:buFont typeface="Wingdings" panose="05000000000000000000" pitchFamily="2" charset="2"/>
              <a:buChar char="l"/>
            </a:pPr>
            <a:r>
              <a:rPr lang="zh-CN" altLang="en-US" sz="2400" dirty="0">
                <a:latin typeface="宋体" panose="02010600030101010101" pitchFamily="2" charset="-122"/>
                <a:ea typeface="宋体" panose="02010600030101010101" pitchFamily="2" charset="-122"/>
              </a:rPr>
              <a:t> 对体系结构风格的研究和实践</a:t>
            </a:r>
            <a:r>
              <a:rPr lang="zh-CN" altLang="en-US" sz="2400" b="1" dirty="0">
                <a:solidFill>
                  <a:srgbClr val="00B050"/>
                </a:solidFill>
                <a:latin typeface="宋体" panose="02010600030101010101" pitchFamily="2" charset="-122"/>
                <a:ea typeface="宋体" panose="02010600030101010101" pitchFamily="2" charset="-122"/>
              </a:rPr>
              <a:t>为大粒度的软件复用</a:t>
            </a:r>
            <a:r>
              <a:rPr lang="zh-CN" altLang="en-US" sz="2400" dirty="0">
                <a:latin typeface="宋体" panose="02010600030101010101" pitchFamily="2" charset="-122"/>
                <a:ea typeface="宋体" panose="02010600030101010101" pitchFamily="2" charset="-122"/>
              </a:rPr>
              <a:t>提供了可能。</a:t>
            </a:r>
            <a:endParaRPr lang="zh-CN" altLang="en-US" sz="2400" dirty="0">
              <a:latin typeface="宋体" panose="02010600030101010101" pitchFamily="2" charset="-122"/>
              <a:ea typeface="宋体" panose="02010600030101010101" pitchFamily="2" charset="-122"/>
            </a:endParaRPr>
          </a:p>
        </p:txBody>
      </p:sp>
      <p:sp>
        <p:nvSpPr>
          <p:cNvPr id="4" name="Rectangle 2"/>
          <p:cNvSpPr txBox="1">
            <a:spLocks noChangeArrowheads="1"/>
          </p:cNvSpPr>
          <p:nvPr/>
        </p:nvSpPr>
        <p:spPr>
          <a:xfrm>
            <a:off x="457200" y="211138"/>
            <a:ext cx="8229600" cy="1143000"/>
          </a:xfrm>
          <a:prstGeom prst="rect">
            <a:avLst/>
          </a:prstGeom>
        </p:spPr>
        <p:txBody>
          <a:bodyPr/>
          <a:lstStyle/>
          <a:p>
            <a:pPr marL="0" marR="0" lvl="0" indent="0" algn="ctr" defTabSz="914400" rtl="0" eaLnBrk="1" fontAlgn="base" latinLnBrk="0" hangingPunct="1">
              <a:lnSpc>
                <a:spcPts val="4000"/>
              </a:lnSpc>
              <a:spcBef>
                <a:spcPct val="0"/>
              </a:spcBef>
              <a:spcAft>
                <a:spcPct val="0"/>
              </a:spcAft>
              <a:buClrTx/>
              <a:buSzTx/>
              <a:buFontTx/>
              <a:buNone/>
              <a:defRPr/>
            </a:pPr>
            <a:r>
              <a:rPr kumimoji="0" lang="en-US" altLang="en-US" sz="4400" b="1" i="0" u="none" strike="noStrike" kern="0" cap="none" spc="0" normalizeH="0" baseline="0" noProof="0" dirty="0">
                <a:ln>
                  <a:noFill/>
                </a:ln>
                <a:solidFill>
                  <a:schemeClr val="tx2"/>
                </a:solidFill>
                <a:effectLst/>
                <a:uLnTx/>
                <a:uFillTx/>
                <a:latin typeface="+mj-lt"/>
                <a:ea typeface="+mj-ea"/>
                <a:cs typeface="+mj-cs"/>
              </a:rPr>
              <a:t>4.1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软件体系结构与设计模式</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kumimoji="0" lang="en-US" altLang="zh-CN" sz="4400" b="1" i="0" u="none" strike="noStrike" kern="0" cap="none" spc="0" normalizeH="0" baseline="0" noProof="0" dirty="0">
                <a:ln>
                  <a:noFill/>
                </a:ln>
                <a:solidFill>
                  <a:schemeClr val="tx2"/>
                </a:solidFill>
                <a:effectLst/>
                <a:uLnTx/>
                <a:uFillTx/>
                <a:latin typeface="+mj-lt"/>
                <a:ea typeface="+mj-ea"/>
                <a:cs typeface="+mj-cs"/>
              </a:rPr>
              <a:t>           </a:t>
            </a:r>
            <a:r>
              <a:rPr kumimoji="0" lang="en-US" altLang="zh-CN"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4.1.1   </a:t>
            </a:r>
            <a:r>
              <a:rPr kumimoji="0" lang="zh-CN" altLang="en-US" sz="3200" b="1" i="0" u="none" strike="noStrike" kern="0" cap="none" spc="0" normalizeH="0" baseline="0" noProof="0" dirty="0">
                <a:ln>
                  <a:noFill/>
                </a:ln>
                <a:solidFill>
                  <a:schemeClr val="bg1"/>
                </a:solidFill>
                <a:effectLst/>
                <a:uLnTx/>
                <a:uFillTx/>
                <a:latin typeface="+mj-lt"/>
                <a:ea typeface="宋体" panose="02010600030101010101" pitchFamily="2" charset="-122"/>
                <a:cs typeface="+mj-cs"/>
              </a:rPr>
              <a:t>软件体系结构的基本概念</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500034" y="428604"/>
            <a:ext cx="8229600" cy="796925"/>
          </a:xfrm>
        </p:spPr>
        <p:txBody>
          <a:bodyPr/>
          <a:lstStyle/>
          <a:p>
            <a:pPr eaLnBrk="1" hangingPunct="1"/>
            <a:r>
              <a:rPr lang="en-US" altLang="zh-CN" dirty="0"/>
              <a:t>3 </a:t>
            </a:r>
            <a:r>
              <a:rPr lang="zh-CN" altLang="en-US" dirty="0"/>
              <a:t>行为型模式</a:t>
            </a:r>
            <a:endParaRPr lang="zh-CN" altLang="en-US" dirty="0"/>
          </a:p>
        </p:txBody>
      </p:sp>
      <p:sp>
        <p:nvSpPr>
          <p:cNvPr id="1028" name="Rectangle 3"/>
          <p:cNvSpPr>
            <a:spLocks noGrp="1" noChangeArrowheads="1"/>
          </p:cNvSpPr>
          <p:nvPr>
            <p:ph idx="1"/>
          </p:nvPr>
        </p:nvSpPr>
        <p:spPr>
          <a:xfrm>
            <a:off x="142844" y="1428736"/>
            <a:ext cx="8572560" cy="4572000"/>
          </a:xfrm>
        </p:spPr>
        <p:txBody>
          <a:bodyPr/>
          <a:lstStyle/>
          <a:p>
            <a:pPr eaLnBrk="1" hangingPunct="1"/>
            <a:r>
              <a:rPr lang="zh-CN" altLang="en-US" sz="2800" dirty="0">
                <a:latin typeface="宋体" panose="02010600030101010101" pitchFamily="2" charset="-122"/>
                <a:ea typeface="宋体" panose="02010600030101010101" pitchFamily="2" charset="-122"/>
              </a:rPr>
              <a:t>行为型模式概述</a:t>
            </a:r>
            <a:endParaRPr lang="zh-CN" altLang="en-US" sz="2800" dirty="0">
              <a:latin typeface="宋体" panose="02010600030101010101" pitchFamily="2" charset="-122"/>
              <a:ea typeface="宋体" panose="02010600030101010101" pitchFamily="2" charset="-122"/>
            </a:endParaRPr>
          </a:p>
          <a:p>
            <a:pPr marL="454025" lvl="1" indent="-228600" eaLnBrk="1" hangingPunct="1"/>
            <a:r>
              <a:rPr lang="zh-CN" altLang="en-US" sz="2400" dirty="0">
                <a:latin typeface="宋体" panose="02010600030101010101" pitchFamily="2" charset="-122"/>
                <a:ea typeface="宋体" panose="02010600030101010101" pitchFamily="2" charset="-122"/>
              </a:rPr>
              <a:t>行为型模式分为</a:t>
            </a:r>
            <a:r>
              <a:rPr lang="zh-CN" altLang="en-US" sz="2400" dirty="0">
                <a:solidFill>
                  <a:srgbClr val="FF3300"/>
                </a:solidFill>
                <a:latin typeface="宋体" panose="02010600030101010101" pitchFamily="2" charset="-122"/>
                <a:ea typeface="宋体" panose="02010600030101010101" pitchFamily="2" charset="-122"/>
              </a:rPr>
              <a:t>类行为型模式</a:t>
            </a:r>
            <a:r>
              <a:rPr lang="zh-CN" altLang="en-US" sz="2400" dirty="0">
                <a:latin typeface="宋体" panose="02010600030101010101" pitchFamily="2" charset="-122"/>
                <a:ea typeface="宋体" panose="02010600030101010101" pitchFamily="2" charset="-122"/>
              </a:rPr>
              <a:t>和</a:t>
            </a:r>
            <a:r>
              <a:rPr lang="zh-CN" altLang="en-US" sz="2400" dirty="0">
                <a:solidFill>
                  <a:srgbClr val="FF3300"/>
                </a:solidFill>
                <a:latin typeface="宋体" panose="02010600030101010101" pitchFamily="2" charset="-122"/>
                <a:ea typeface="宋体" panose="02010600030101010101" pitchFamily="2" charset="-122"/>
              </a:rPr>
              <a:t>对象行为型模式</a:t>
            </a:r>
            <a:r>
              <a:rPr lang="zh-CN" altLang="en-US" sz="2400" dirty="0">
                <a:latin typeface="宋体" panose="02010600030101010101" pitchFamily="2" charset="-122"/>
                <a:ea typeface="宋体" panose="02010600030101010101" pitchFamily="2" charset="-122"/>
              </a:rPr>
              <a:t>两种：</a:t>
            </a:r>
            <a:endParaRPr lang="zh-CN" altLang="en-US" sz="2400" dirty="0">
              <a:latin typeface="宋体" panose="02010600030101010101" pitchFamily="2" charset="-122"/>
              <a:ea typeface="宋体" panose="02010600030101010101" pitchFamily="2" charset="-122"/>
            </a:endParaRPr>
          </a:p>
          <a:p>
            <a:pPr marL="631825" lvl="2" eaLnBrk="1" hangingPunct="1">
              <a:lnSpc>
                <a:spcPts val="3000"/>
              </a:lnSpc>
              <a:buFont typeface="Arial" panose="020B0604020202020204" pitchFamily="34" charset="0"/>
              <a:buChar char="•"/>
            </a:pPr>
            <a:r>
              <a:rPr lang="zh-CN" altLang="en-US" dirty="0">
                <a:solidFill>
                  <a:srgbClr val="FF3300"/>
                </a:solidFill>
                <a:latin typeface="宋体" panose="02010600030101010101" pitchFamily="2" charset="-122"/>
                <a:ea typeface="宋体" panose="02010600030101010101" pitchFamily="2" charset="-122"/>
              </a:rPr>
              <a:t>类行为型模式</a:t>
            </a:r>
            <a:r>
              <a:rPr lang="zh-CN" altLang="en-US" dirty="0">
                <a:latin typeface="宋体" panose="02010600030101010101" pitchFamily="2" charset="-122"/>
                <a:ea typeface="宋体" panose="02010600030101010101" pitchFamily="2" charset="-122"/>
              </a:rPr>
              <a:t>：</a:t>
            </a:r>
            <a:r>
              <a:rPr lang="zh-CN" altLang="en-US" sz="2200" dirty="0">
                <a:latin typeface="宋体" panose="02010600030101010101" pitchFamily="2" charset="-122"/>
                <a:ea typeface="宋体" panose="02010600030101010101" pitchFamily="2" charset="-122"/>
              </a:rPr>
              <a:t>类的行为型模式</a:t>
            </a:r>
            <a:r>
              <a:rPr lang="zh-CN" altLang="en-US" sz="2200" dirty="0">
                <a:solidFill>
                  <a:srgbClr val="FF3300"/>
                </a:solidFill>
                <a:latin typeface="宋体" panose="02010600030101010101" pitchFamily="2" charset="-122"/>
                <a:ea typeface="宋体" panose="02010600030101010101" pitchFamily="2" charset="-122"/>
              </a:rPr>
              <a:t>使用继承关系在几个类之间分配行为</a:t>
            </a:r>
            <a:r>
              <a:rPr lang="zh-CN" altLang="en-US" sz="2200" dirty="0">
                <a:latin typeface="宋体" panose="02010600030101010101" pitchFamily="2" charset="-122"/>
                <a:ea typeface="宋体" panose="02010600030101010101" pitchFamily="2" charset="-122"/>
              </a:rPr>
              <a:t>，类行为型模式主要通过多态等方式来分配父类与子类的职责。</a:t>
            </a:r>
            <a:endParaRPr lang="zh-CN" altLang="en-US" sz="2200" dirty="0">
              <a:latin typeface="宋体" panose="02010600030101010101" pitchFamily="2" charset="-122"/>
              <a:ea typeface="宋体" panose="02010600030101010101" pitchFamily="2" charset="-122"/>
            </a:endParaRPr>
          </a:p>
          <a:p>
            <a:pPr marL="631825" lvl="2" eaLnBrk="1" hangingPunct="1">
              <a:lnSpc>
                <a:spcPts val="3000"/>
              </a:lnSpc>
              <a:buFont typeface="Arial" panose="020B0604020202020204" pitchFamily="34" charset="0"/>
              <a:buChar char="•"/>
            </a:pPr>
            <a:r>
              <a:rPr lang="zh-CN" altLang="en-US" dirty="0">
                <a:solidFill>
                  <a:srgbClr val="FF3300"/>
                </a:solidFill>
                <a:latin typeface="宋体" panose="02010600030101010101" pitchFamily="2" charset="-122"/>
                <a:ea typeface="宋体" panose="02010600030101010101" pitchFamily="2" charset="-122"/>
              </a:rPr>
              <a:t>对象行为型模式</a:t>
            </a:r>
            <a:r>
              <a:rPr lang="zh-CN" altLang="en-US" dirty="0">
                <a:latin typeface="宋体" panose="02010600030101010101" pitchFamily="2" charset="-122"/>
                <a:ea typeface="宋体" panose="02010600030101010101" pitchFamily="2" charset="-122"/>
              </a:rPr>
              <a:t>：</a:t>
            </a:r>
            <a:r>
              <a:rPr lang="zh-CN" altLang="en-US" sz="2200" dirty="0">
                <a:latin typeface="宋体" panose="02010600030101010101" pitchFamily="2" charset="-122"/>
                <a:ea typeface="宋体" panose="02010600030101010101" pitchFamily="2" charset="-122"/>
              </a:rPr>
              <a:t>对象的行为型模式则</a:t>
            </a:r>
            <a:r>
              <a:rPr lang="zh-CN" altLang="en-US" sz="2200" dirty="0">
                <a:solidFill>
                  <a:srgbClr val="FF3300"/>
                </a:solidFill>
                <a:latin typeface="宋体" panose="02010600030101010101" pitchFamily="2" charset="-122"/>
                <a:ea typeface="宋体" panose="02010600030101010101" pitchFamily="2" charset="-122"/>
              </a:rPr>
              <a:t>使用对象的聚合关联关系来分配行为</a:t>
            </a:r>
            <a:r>
              <a:rPr lang="zh-CN" altLang="en-US" sz="2200" dirty="0">
                <a:latin typeface="宋体" panose="02010600030101010101" pitchFamily="2" charset="-122"/>
                <a:ea typeface="宋体" panose="02010600030101010101" pitchFamily="2" charset="-122"/>
              </a:rPr>
              <a:t>，对象行为型模式主要是通过对象关联等方式来分配两个或多个类的职责。根据</a:t>
            </a:r>
            <a:r>
              <a:rPr lang="zh-CN" altLang="en-US" b="1" dirty="0">
                <a:solidFill>
                  <a:srgbClr val="3366FF"/>
                </a:solidFill>
                <a:latin typeface="宋体" panose="02010600030101010101" pitchFamily="2" charset="-122"/>
                <a:ea typeface="宋体" panose="02010600030101010101" pitchFamily="2" charset="-122"/>
              </a:rPr>
              <a:t>“合成复用原则”</a:t>
            </a:r>
            <a:r>
              <a:rPr lang="zh-CN" altLang="en-US" sz="2200" dirty="0">
                <a:latin typeface="宋体" panose="02010600030101010101" pitchFamily="2" charset="-122"/>
                <a:ea typeface="宋体" panose="02010600030101010101" pitchFamily="2" charset="-122"/>
              </a:rPr>
              <a:t>，系统中要尽量使用关联关系来取代继承关系，因此大部分行为型设计模式都属于对象行为型设计模式。</a:t>
            </a:r>
            <a:endParaRPr lang="zh-CN" altLang="en-US" sz="2200" dirty="0">
              <a:latin typeface="宋体" panose="02010600030101010101" pitchFamily="2" charset="-122"/>
              <a:ea typeface="宋体" panose="02010600030101010101" pitchFamily="2" charset="-122"/>
            </a:endParaRPr>
          </a:p>
        </p:txBody>
      </p:sp>
      <p:sp>
        <p:nvSpPr>
          <p:cNvPr id="1029" name="Rectangle 5"/>
          <p:cNvSpPr>
            <a:spLocks noChangeArrowheads="1"/>
          </p:cNvSpPr>
          <p:nvPr/>
        </p:nvSpPr>
        <p:spPr bwMode="auto">
          <a:xfrm>
            <a:off x="0" y="2547938"/>
            <a:ext cx="9144000" cy="0"/>
          </a:xfrm>
          <a:prstGeom prst="rect">
            <a:avLst/>
          </a:prstGeom>
          <a:noFill/>
          <a:ln w="9525">
            <a:noFill/>
            <a:miter lim="800000"/>
          </a:ln>
        </p:spPr>
        <p:txBody>
          <a:bodyPr wrap="none" anchor="ctr">
            <a:spAutoFit/>
          </a:bodyPr>
          <a:lstStyle/>
          <a:p>
            <a:endParaRPr lang="zh-CN" altLang="en-US"/>
          </a:p>
        </p:txBody>
      </p:sp>
      <p:graphicFrame>
        <p:nvGraphicFramePr>
          <p:cNvPr id="1026" name="Object 4"/>
          <p:cNvGraphicFramePr>
            <a:graphicFrameLocks noChangeAspect="1"/>
          </p:cNvGraphicFramePr>
          <p:nvPr/>
        </p:nvGraphicFramePr>
        <p:xfrm>
          <a:off x="5143504" y="5214950"/>
          <a:ext cx="3362316" cy="1440009"/>
        </p:xfrm>
        <a:graphic>
          <a:graphicData uri="http://schemas.openxmlformats.org/presentationml/2006/ole">
            <mc:AlternateContent xmlns:mc="http://schemas.openxmlformats.org/markup-compatibility/2006">
              <mc:Choice xmlns:v="urn:schemas-microsoft-com:vml" Requires="v">
                <p:oleObj spid="_x0000_s98315" name="Visio" r:id="rId1" imgW="5235575" imgH="2250440" progId="Visio.Drawing.11">
                  <p:embed/>
                </p:oleObj>
              </mc:Choice>
              <mc:Fallback>
                <p:oleObj name="Visio" r:id="rId1" imgW="5235575" imgH="2250440" progId="Visio.Drawing.11">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4" y="5214950"/>
                        <a:ext cx="3362316" cy="14400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灯片编号占位符 5"/>
          <p:cNvSpPr>
            <a:spLocks noGrp="1"/>
          </p:cNvSpPr>
          <p:nvPr>
            <p:ph type="sldNum" sz="quarter" idx="12"/>
          </p:nvPr>
        </p:nvSpPr>
        <p:spPr>
          <a:xfrm>
            <a:off x="7010400" y="6381750"/>
            <a:ext cx="2133600" cy="476250"/>
          </a:xfrm>
        </p:spPr>
        <p:txBody>
          <a:bodyPr/>
          <a:lstStyle/>
          <a:p>
            <a:fld id="{38DE0820-E4E3-469F-8339-675226DFBBFE}" type="slidenum">
              <a:rPr lang="zh-CN" altLang="en-US" smtClean="0"/>
            </a:fld>
            <a:endParaRPr lang="zh-CN" altLang="en-US" dirty="0"/>
          </a:p>
        </p:txBody>
      </p:sp>
    </p:spTree>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dirty="0"/>
              <a:t>3 </a:t>
            </a:r>
            <a:r>
              <a:rPr lang="zh-CN" altLang="en-US" dirty="0"/>
              <a:t>行为型模式</a:t>
            </a:r>
            <a:endParaRPr lang="zh-CN" altLang="en-US" dirty="0"/>
          </a:p>
        </p:txBody>
      </p:sp>
      <p:sp>
        <p:nvSpPr>
          <p:cNvPr id="11267" name="Rectangle 3"/>
          <p:cNvSpPr>
            <a:spLocks noGrp="1" noChangeArrowheads="1"/>
          </p:cNvSpPr>
          <p:nvPr>
            <p:ph idx="1"/>
          </p:nvPr>
        </p:nvSpPr>
        <p:spPr>
          <a:xfrm>
            <a:off x="428596" y="1357298"/>
            <a:ext cx="8229600" cy="5072098"/>
          </a:xfrm>
        </p:spPr>
        <p:txBody>
          <a:bodyPr/>
          <a:lstStyle/>
          <a:p>
            <a:pPr eaLnBrk="1" hangingPunct="1">
              <a:spcAft>
                <a:spcPts val="600"/>
              </a:spcAft>
            </a:pPr>
            <a:r>
              <a:rPr lang="zh-CN" altLang="en-US" sz="2800" dirty="0">
                <a:latin typeface="宋体" panose="02010600030101010101" pitchFamily="2" charset="-122"/>
                <a:ea typeface="宋体" panose="02010600030101010101" pitchFamily="2" charset="-122"/>
              </a:rPr>
              <a:t>行为型模式简介 </a:t>
            </a:r>
            <a:endParaRPr lang="zh-CN" altLang="en-US" sz="2800" dirty="0">
              <a:latin typeface="宋体" panose="02010600030101010101" pitchFamily="2" charset="-122"/>
              <a:ea typeface="宋体" panose="02010600030101010101" pitchFamily="2" charset="-122"/>
            </a:endParaRPr>
          </a:p>
          <a:p>
            <a:pPr lvl="1" eaLnBrk="1" hangingPunct="1">
              <a:lnSpc>
                <a:spcPts val="2600"/>
              </a:lnSpc>
              <a:spcAft>
                <a:spcPts val="0"/>
              </a:spcAft>
            </a:pPr>
            <a:r>
              <a:rPr lang="zh-CN" altLang="zh-CN" sz="2400" dirty="0">
                <a:latin typeface="宋体" panose="02010600030101010101" pitchFamily="2" charset="-122"/>
                <a:ea typeface="宋体" panose="02010600030101010101" pitchFamily="2" charset="-122"/>
              </a:rPr>
              <a:t>职责链模式(Chain of Responsibility)</a:t>
            </a:r>
            <a:endParaRPr lang="zh-CN" altLang="zh-CN" sz="2400" dirty="0">
              <a:latin typeface="宋体" panose="02010600030101010101" pitchFamily="2" charset="-122"/>
              <a:ea typeface="宋体" panose="02010600030101010101" pitchFamily="2" charset="-122"/>
            </a:endParaRPr>
          </a:p>
          <a:p>
            <a:pPr lvl="1" eaLnBrk="1" hangingPunct="1">
              <a:lnSpc>
                <a:spcPts val="2600"/>
              </a:lnSpc>
              <a:spcAft>
                <a:spcPts val="0"/>
              </a:spcAft>
            </a:pPr>
            <a:r>
              <a:rPr lang="zh-CN" altLang="zh-CN" sz="2400" dirty="0">
                <a:latin typeface="宋体" panose="02010600030101010101" pitchFamily="2" charset="-122"/>
                <a:ea typeface="宋体" panose="02010600030101010101" pitchFamily="2" charset="-122"/>
              </a:rPr>
              <a:t>命令模式(Command)</a:t>
            </a:r>
            <a:endParaRPr lang="zh-CN" altLang="zh-CN" sz="2400" dirty="0">
              <a:latin typeface="宋体" panose="02010600030101010101" pitchFamily="2" charset="-122"/>
              <a:ea typeface="宋体" panose="02010600030101010101" pitchFamily="2" charset="-122"/>
            </a:endParaRPr>
          </a:p>
          <a:p>
            <a:pPr lvl="1" eaLnBrk="1" hangingPunct="1">
              <a:lnSpc>
                <a:spcPts val="2600"/>
              </a:lnSpc>
              <a:spcAft>
                <a:spcPts val="0"/>
              </a:spcAft>
            </a:pPr>
            <a:r>
              <a:rPr lang="zh-CN" altLang="zh-CN" sz="2400" dirty="0">
                <a:latin typeface="宋体" panose="02010600030101010101" pitchFamily="2" charset="-122"/>
                <a:ea typeface="宋体" panose="02010600030101010101" pitchFamily="2" charset="-122"/>
              </a:rPr>
              <a:t>解释器模式(Interpreter)</a:t>
            </a:r>
            <a:endParaRPr lang="zh-CN" altLang="zh-CN" sz="2400" dirty="0">
              <a:latin typeface="宋体" panose="02010600030101010101" pitchFamily="2" charset="-122"/>
              <a:ea typeface="宋体" panose="02010600030101010101" pitchFamily="2" charset="-122"/>
            </a:endParaRPr>
          </a:p>
          <a:p>
            <a:pPr lvl="1" eaLnBrk="1" hangingPunct="1">
              <a:lnSpc>
                <a:spcPts val="2600"/>
              </a:lnSpc>
              <a:spcAft>
                <a:spcPts val="0"/>
              </a:spcAft>
            </a:pPr>
            <a:r>
              <a:rPr lang="zh-CN" altLang="zh-CN" sz="2400" dirty="0">
                <a:latin typeface="宋体" panose="02010600030101010101" pitchFamily="2" charset="-122"/>
                <a:ea typeface="宋体" panose="02010600030101010101" pitchFamily="2" charset="-122"/>
              </a:rPr>
              <a:t>迭代器模式(Iterator)</a:t>
            </a:r>
            <a:endParaRPr lang="zh-CN" altLang="zh-CN" sz="2400" dirty="0">
              <a:latin typeface="宋体" panose="02010600030101010101" pitchFamily="2" charset="-122"/>
              <a:ea typeface="宋体" panose="02010600030101010101" pitchFamily="2" charset="-122"/>
            </a:endParaRPr>
          </a:p>
          <a:p>
            <a:pPr lvl="1" eaLnBrk="1" hangingPunct="1">
              <a:lnSpc>
                <a:spcPts val="2600"/>
              </a:lnSpc>
              <a:spcAft>
                <a:spcPts val="0"/>
              </a:spcAft>
            </a:pPr>
            <a:r>
              <a:rPr lang="zh-CN" altLang="zh-CN" sz="2400" dirty="0">
                <a:latin typeface="宋体" panose="02010600030101010101" pitchFamily="2" charset="-122"/>
                <a:ea typeface="宋体" panose="02010600030101010101" pitchFamily="2" charset="-122"/>
              </a:rPr>
              <a:t>中介者模式(Mediator)</a:t>
            </a:r>
            <a:endParaRPr lang="zh-CN" altLang="zh-CN" sz="2400" dirty="0">
              <a:latin typeface="宋体" panose="02010600030101010101" pitchFamily="2" charset="-122"/>
              <a:ea typeface="宋体" panose="02010600030101010101" pitchFamily="2" charset="-122"/>
            </a:endParaRPr>
          </a:p>
          <a:p>
            <a:pPr lvl="1" eaLnBrk="1" hangingPunct="1">
              <a:lnSpc>
                <a:spcPts val="2600"/>
              </a:lnSpc>
              <a:spcAft>
                <a:spcPts val="0"/>
              </a:spcAft>
            </a:pPr>
            <a:r>
              <a:rPr lang="zh-CN" altLang="zh-CN" sz="2400" dirty="0">
                <a:latin typeface="宋体" panose="02010600030101010101" pitchFamily="2" charset="-122"/>
                <a:ea typeface="宋体" panose="02010600030101010101" pitchFamily="2" charset="-122"/>
              </a:rPr>
              <a:t>备忘录模式(Memento)</a:t>
            </a:r>
            <a:endParaRPr lang="zh-CN" altLang="zh-CN" sz="2400" dirty="0">
              <a:latin typeface="宋体" panose="02010600030101010101" pitchFamily="2" charset="-122"/>
              <a:ea typeface="宋体" panose="02010600030101010101" pitchFamily="2" charset="-122"/>
            </a:endParaRPr>
          </a:p>
          <a:p>
            <a:pPr lvl="1" eaLnBrk="1" hangingPunct="1">
              <a:lnSpc>
                <a:spcPts val="2600"/>
              </a:lnSpc>
              <a:spcAft>
                <a:spcPts val="0"/>
              </a:spcAft>
            </a:pPr>
            <a:r>
              <a:rPr lang="zh-CN" altLang="zh-CN" sz="2400" dirty="0">
                <a:latin typeface="宋体" panose="02010600030101010101" pitchFamily="2" charset="-122"/>
                <a:ea typeface="宋体" panose="02010600030101010101" pitchFamily="2" charset="-122"/>
              </a:rPr>
              <a:t>观察者模式(Observer)</a:t>
            </a:r>
            <a:endParaRPr lang="zh-CN" altLang="zh-CN" sz="2400" dirty="0">
              <a:latin typeface="宋体" panose="02010600030101010101" pitchFamily="2" charset="-122"/>
              <a:ea typeface="宋体" panose="02010600030101010101" pitchFamily="2" charset="-122"/>
            </a:endParaRPr>
          </a:p>
          <a:p>
            <a:pPr lvl="1" eaLnBrk="1" hangingPunct="1">
              <a:lnSpc>
                <a:spcPts val="2600"/>
              </a:lnSpc>
              <a:spcAft>
                <a:spcPts val="0"/>
              </a:spcAft>
            </a:pPr>
            <a:r>
              <a:rPr lang="zh-CN" altLang="zh-CN" sz="2400" dirty="0">
                <a:latin typeface="宋体" panose="02010600030101010101" pitchFamily="2" charset="-122"/>
                <a:ea typeface="宋体" panose="02010600030101010101" pitchFamily="2" charset="-122"/>
              </a:rPr>
              <a:t>状态模式(State)</a:t>
            </a:r>
            <a:endParaRPr lang="zh-CN" altLang="zh-CN" sz="2400" dirty="0">
              <a:latin typeface="宋体" panose="02010600030101010101" pitchFamily="2" charset="-122"/>
              <a:ea typeface="宋体" panose="02010600030101010101" pitchFamily="2" charset="-122"/>
            </a:endParaRPr>
          </a:p>
          <a:p>
            <a:pPr lvl="1" eaLnBrk="1" hangingPunct="1">
              <a:lnSpc>
                <a:spcPts val="2600"/>
              </a:lnSpc>
              <a:spcAft>
                <a:spcPts val="0"/>
              </a:spcAft>
            </a:pPr>
            <a:r>
              <a:rPr lang="zh-CN" altLang="zh-CN" sz="2400" dirty="0">
                <a:latin typeface="宋体" panose="02010600030101010101" pitchFamily="2" charset="-122"/>
                <a:ea typeface="宋体" panose="02010600030101010101" pitchFamily="2" charset="-122"/>
              </a:rPr>
              <a:t>策略模式(Strategy)</a:t>
            </a:r>
            <a:endParaRPr lang="zh-CN" altLang="zh-CN" sz="2400" dirty="0">
              <a:latin typeface="宋体" panose="02010600030101010101" pitchFamily="2" charset="-122"/>
              <a:ea typeface="宋体" panose="02010600030101010101" pitchFamily="2" charset="-122"/>
            </a:endParaRPr>
          </a:p>
          <a:p>
            <a:pPr lvl="1" eaLnBrk="1" hangingPunct="1">
              <a:lnSpc>
                <a:spcPts val="2600"/>
              </a:lnSpc>
              <a:spcAft>
                <a:spcPts val="0"/>
              </a:spcAft>
            </a:pPr>
            <a:r>
              <a:rPr lang="zh-CN" altLang="zh-CN" sz="2400" dirty="0">
                <a:latin typeface="宋体" panose="02010600030101010101" pitchFamily="2" charset="-122"/>
                <a:ea typeface="宋体" panose="02010600030101010101" pitchFamily="2" charset="-122"/>
              </a:rPr>
              <a:t>模板方法模式(Template Method)</a:t>
            </a:r>
            <a:endParaRPr lang="zh-CN" altLang="zh-CN" sz="2400" dirty="0">
              <a:latin typeface="宋体" panose="02010600030101010101" pitchFamily="2" charset="-122"/>
              <a:ea typeface="宋体" panose="02010600030101010101" pitchFamily="2" charset="-122"/>
            </a:endParaRPr>
          </a:p>
          <a:p>
            <a:pPr lvl="1" eaLnBrk="1" hangingPunct="1">
              <a:lnSpc>
                <a:spcPts val="2600"/>
              </a:lnSpc>
              <a:spcAft>
                <a:spcPts val="0"/>
              </a:spcAft>
            </a:pPr>
            <a:r>
              <a:rPr lang="zh-CN" altLang="zh-CN" sz="2400" dirty="0">
                <a:latin typeface="宋体" panose="02010600030101010101" pitchFamily="2" charset="-122"/>
                <a:ea typeface="宋体" panose="02010600030101010101" pitchFamily="2" charset="-122"/>
              </a:rPr>
              <a:t>访问者模式(Visitor)</a:t>
            </a:r>
            <a:endParaRPr lang="en-US" altLang="zh-CN" sz="2400" dirty="0">
              <a:latin typeface="宋体" panose="02010600030101010101" pitchFamily="2" charset="-122"/>
              <a:ea typeface="宋体" panose="02010600030101010101" pitchFamily="2" charset="-122"/>
            </a:endParaRPr>
          </a:p>
        </p:txBody>
      </p:sp>
      <p:pic>
        <p:nvPicPr>
          <p:cNvPr id="11268" name="Picture 5" descr="use_medium"/>
          <p:cNvPicPr>
            <a:picLocks noChangeAspect="1" noChangeArrowheads="1"/>
          </p:cNvPicPr>
          <p:nvPr/>
        </p:nvPicPr>
        <p:blipFill>
          <a:blip r:embed="rId1"/>
          <a:srcRect/>
          <a:stretch>
            <a:fillRect/>
          </a:stretch>
        </p:blipFill>
        <p:spPr bwMode="auto">
          <a:xfrm>
            <a:off x="3857620" y="4857760"/>
            <a:ext cx="962025" cy="190500"/>
          </a:xfrm>
          <a:prstGeom prst="rect">
            <a:avLst/>
          </a:prstGeom>
          <a:noFill/>
          <a:ln w="9525">
            <a:noFill/>
            <a:miter lim="800000"/>
            <a:headEnd/>
            <a:tailEnd/>
          </a:ln>
        </p:spPr>
      </p:pic>
      <p:pic>
        <p:nvPicPr>
          <p:cNvPr id="11269" name="Picture 6" descr="use_medium_high"/>
          <p:cNvPicPr>
            <a:picLocks noChangeAspect="1" noChangeArrowheads="1"/>
          </p:cNvPicPr>
          <p:nvPr/>
        </p:nvPicPr>
        <p:blipFill>
          <a:blip r:embed="rId2"/>
          <a:srcRect/>
          <a:stretch>
            <a:fillRect/>
          </a:stretch>
        </p:blipFill>
        <p:spPr bwMode="auto">
          <a:xfrm>
            <a:off x="4357686" y="2428868"/>
            <a:ext cx="962025" cy="190500"/>
          </a:xfrm>
          <a:prstGeom prst="rect">
            <a:avLst/>
          </a:prstGeom>
          <a:noFill/>
          <a:ln w="9525">
            <a:noFill/>
            <a:miter lim="800000"/>
            <a:headEnd/>
            <a:tailEnd/>
          </a:ln>
        </p:spPr>
      </p:pic>
      <p:pic>
        <p:nvPicPr>
          <p:cNvPr id="11270" name="Picture 7" descr="use_medium"/>
          <p:cNvPicPr>
            <a:picLocks noChangeAspect="1" noChangeArrowheads="1"/>
          </p:cNvPicPr>
          <p:nvPr/>
        </p:nvPicPr>
        <p:blipFill>
          <a:blip r:embed="rId1"/>
          <a:srcRect/>
          <a:stretch>
            <a:fillRect/>
          </a:stretch>
        </p:blipFill>
        <p:spPr bwMode="auto">
          <a:xfrm>
            <a:off x="5929322" y="5715016"/>
            <a:ext cx="962025" cy="190500"/>
          </a:xfrm>
          <a:prstGeom prst="rect">
            <a:avLst/>
          </a:prstGeom>
          <a:noFill/>
          <a:ln w="9525">
            <a:noFill/>
            <a:miter lim="800000"/>
            <a:headEnd/>
            <a:tailEnd/>
          </a:ln>
        </p:spPr>
      </p:pic>
      <p:pic>
        <p:nvPicPr>
          <p:cNvPr id="11271" name="Picture 8" descr="use_high"/>
          <p:cNvPicPr>
            <a:picLocks noChangeAspect="1" noChangeArrowheads="1"/>
          </p:cNvPicPr>
          <p:nvPr/>
        </p:nvPicPr>
        <p:blipFill>
          <a:blip r:embed="rId3"/>
          <a:srcRect/>
          <a:stretch>
            <a:fillRect/>
          </a:stretch>
        </p:blipFill>
        <p:spPr bwMode="auto">
          <a:xfrm>
            <a:off x="4786314" y="3286124"/>
            <a:ext cx="962025" cy="190500"/>
          </a:xfrm>
          <a:prstGeom prst="rect">
            <a:avLst/>
          </a:prstGeom>
          <a:noFill/>
          <a:ln w="9525">
            <a:noFill/>
            <a:miter lim="800000"/>
            <a:headEnd/>
            <a:tailEnd/>
          </a:ln>
        </p:spPr>
      </p:pic>
      <p:pic>
        <p:nvPicPr>
          <p:cNvPr id="11272" name="Picture 9" descr="use_medium_high"/>
          <p:cNvPicPr>
            <a:picLocks noChangeAspect="1" noChangeArrowheads="1"/>
          </p:cNvPicPr>
          <p:nvPr/>
        </p:nvPicPr>
        <p:blipFill>
          <a:blip r:embed="rId2"/>
          <a:srcRect/>
          <a:stretch>
            <a:fillRect/>
          </a:stretch>
        </p:blipFill>
        <p:spPr bwMode="auto">
          <a:xfrm>
            <a:off x="4214810" y="5286388"/>
            <a:ext cx="962025" cy="190500"/>
          </a:xfrm>
          <a:prstGeom prst="rect">
            <a:avLst/>
          </a:prstGeom>
          <a:noFill/>
          <a:ln w="9525">
            <a:noFill/>
            <a:miter lim="800000"/>
            <a:headEnd/>
            <a:tailEnd/>
          </a:ln>
        </p:spPr>
      </p:pic>
      <p:pic>
        <p:nvPicPr>
          <p:cNvPr id="11273" name="Picture 10" descr="use_low"/>
          <p:cNvPicPr>
            <a:picLocks noChangeAspect="1" noChangeArrowheads="1"/>
          </p:cNvPicPr>
          <p:nvPr/>
        </p:nvPicPr>
        <p:blipFill>
          <a:blip r:embed="rId4"/>
          <a:srcRect/>
          <a:stretch>
            <a:fillRect/>
          </a:stretch>
        </p:blipFill>
        <p:spPr bwMode="auto">
          <a:xfrm>
            <a:off x="5072066" y="2857496"/>
            <a:ext cx="1066800" cy="211138"/>
          </a:xfrm>
          <a:prstGeom prst="rect">
            <a:avLst/>
          </a:prstGeom>
          <a:noFill/>
          <a:ln w="9525">
            <a:noFill/>
            <a:miter lim="800000"/>
            <a:headEnd/>
            <a:tailEnd/>
          </a:ln>
        </p:spPr>
      </p:pic>
      <p:pic>
        <p:nvPicPr>
          <p:cNvPr id="11274" name="Picture 11" descr="use_medium_low"/>
          <p:cNvPicPr>
            <a:picLocks noChangeAspect="1" noChangeArrowheads="1"/>
          </p:cNvPicPr>
          <p:nvPr/>
        </p:nvPicPr>
        <p:blipFill>
          <a:blip r:embed="rId5"/>
          <a:srcRect/>
          <a:stretch>
            <a:fillRect/>
          </a:stretch>
        </p:blipFill>
        <p:spPr bwMode="auto">
          <a:xfrm>
            <a:off x="6715140" y="2071678"/>
            <a:ext cx="962025" cy="190500"/>
          </a:xfrm>
          <a:prstGeom prst="rect">
            <a:avLst/>
          </a:prstGeom>
          <a:noFill/>
          <a:ln w="9525">
            <a:noFill/>
            <a:miter lim="800000"/>
            <a:headEnd/>
            <a:tailEnd/>
          </a:ln>
        </p:spPr>
      </p:pic>
      <p:pic>
        <p:nvPicPr>
          <p:cNvPr id="11275" name="Picture 12" descr="use_low"/>
          <p:cNvPicPr>
            <a:picLocks noChangeAspect="1" noChangeArrowheads="1"/>
          </p:cNvPicPr>
          <p:nvPr/>
        </p:nvPicPr>
        <p:blipFill>
          <a:blip r:embed="rId4"/>
          <a:srcRect/>
          <a:stretch>
            <a:fillRect/>
          </a:stretch>
        </p:blipFill>
        <p:spPr bwMode="auto">
          <a:xfrm>
            <a:off x="4500562" y="6072206"/>
            <a:ext cx="1066800" cy="211138"/>
          </a:xfrm>
          <a:prstGeom prst="rect">
            <a:avLst/>
          </a:prstGeom>
          <a:noFill/>
          <a:ln w="9525">
            <a:noFill/>
            <a:miter lim="800000"/>
            <a:headEnd/>
            <a:tailEnd/>
          </a:ln>
        </p:spPr>
      </p:pic>
      <p:pic>
        <p:nvPicPr>
          <p:cNvPr id="11276" name="Picture 14" descr="use_medium_low"/>
          <p:cNvPicPr>
            <a:picLocks noChangeAspect="1" noChangeArrowheads="1"/>
          </p:cNvPicPr>
          <p:nvPr/>
        </p:nvPicPr>
        <p:blipFill>
          <a:blip r:embed="rId5"/>
          <a:srcRect/>
          <a:stretch>
            <a:fillRect/>
          </a:stretch>
        </p:blipFill>
        <p:spPr bwMode="auto">
          <a:xfrm>
            <a:off x="4786314" y="3643314"/>
            <a:ext cx="962025" cy="190500"/>
          </a:xfrm>
          <a:prstGeom prst="rect">
            <a:avLst/>
          </a:prstGeom>
          <a:noFill/>
          <a:ln w="9525">
            <a:noFill/>
            <a:miter lim="800000"/>
            <a:headEnd/>
            <a:tailEnd/>
          </a:ln>
        </p:spPr>
      </p:pic>
      <p:pic>
        <p:nvPicPr>
          <p:cNvPr id="11277" name="Picture 16" descr="use_medium_low"/>
          <p:cNvPicPr>
            <a:picLocks noChangeAspect="1" noChangeArrowheads="1"/>
          </p:cNvPicPr>
          <p:nvPr/>
        </p:nvPicPr>
        <p:blipFill>
          <a:blip r:embed="rId5"/>
          <a:srcRect/>
          <a:stretch>
            <a:fillRect/>
          </a:stretch>
        </p:blipFill>
        <p:spPr bwMode="auto">
          <a:xfrm>
            <a:off x="4572000" y="4071942"/>
            <a:ext cx="962025" cy="190500"/>
          </a:xfrm>
          <a:prstGeom prst="rect">
            <a:avLst/>
          </a:prstGeom>
          <a:noFill/>
          <a:ln w="9525">
            <a:noFill/>
            <a:miter lim="800000"/>
            <a:headEnd/>
            <a:tailEnd/>
          </a:ln>
        </p:spPr>
      </p:pic>
      <p:pic>
        <p:nvPicPr>
          <p:cNvPr id="11278" name="Picture 17" descr="use_high"/>
          <p:cNvPicPr>
            <a:picLocks noChangeAspect="1" noChangeArrowheads="1"/>
          </p:cNvPicPr>
          <p:nvPr/>
        </p:nvPicPr>
        <p:blipFill>
          <a:blip r:embed="rId3"/>
          <a:srcRect/>
          <a:stretch>
            <a:fillRect/>
          </a:stretch>
        </p:blipFill>
        <p:spPr bwMode="auto">
          <a:xfrm>
            <a:off x="4500562" y="4429132"/>
            <a:ext cx="962025" cy="190500"/>
          </a:xfrm>
          <a:prstGeom prst="rect">
            <a:avLst/>
          </a:prstGeom>
          <a:noFill/>
          <a:ln w="9525">
            <a:noFill/>
            <a:miter lim="800000"/>
            <a:headEnd/>
            <a:tailEnd/>
          </a:ln>
        </p:spPr>
      </p:pic>
      <p:sp>
        <p:nvSpPr>
          <p:cNvPr id="15" name="灯片编号占位符 14"/>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2"/>
          </p:nvPr>
        </p:nvSpPr>
        <p:spPr/>
        <p:txBody>
          <a:bodyPr/>
          <a:lstStyle/>
          <a:p>
            <a:pPr>
              <a:defRPr/>
            </a:pPr>
            <a:r>
              <a:rPr lang="zh-CN" altLang="en-US"/>
              <a:t>第 </a:t>
            </a:r>
            <a:fld id="{81444376-11AB-4E0B-9F69-B5B93AC922DA}" type="slidenum">
              <a:rPr lang="zh-CN" altLang="en-US"/>
            </a:fld>
            <a:r>
              <a:rPr lang="zh-CN" altLang="en-US"/>
              <a:t> 页</a:t>
            </a:r>
            <a:endParaRPr lang="zh-CN" altLang="en-US"/>
          </a:p>
        </p:txBody>
      </p:sp>
      <p:sp>
        <p:nvSpPr>
          <p:cNvPr id="501764" name="AutoShape 4"/>
          <p:cNvSpPr>
            <a:spLocks noChangeArrowheads="1"/>
          </p:cNvSpPr>
          <p:nvPr/>
        </p:nvSpPr>
        <p:spPr bwMode="auto">
          <a:xfrm>
            <a:off x="1142976" y="3071810"/>
            <a:ext cx="6224587" cy="2592387"/>
          </a:xfrm>
          <a:prstGeom prst="roundRect">
            <a:avLst>
              <a:gd name="adj" fmla="val 16667"/>
            </a:avLst>
          </a:prstGeom>
          <a:solidFill>
            <a:schemeClr val="accent6">
              <a:lumMod val="20000"/>
              <a:lumOff val="80000"/>
              <a:alpha val="13000"/>
            </a:schemeClr>
          </a:solidFill>
          <a:ln w="38100">
            <a:solidFill>
              <a:srgbClr val="FFFFFF"/>
            </a:solidFill>
            <a:round/>
          </a:ln>
          <a:effectLst>
            <a:outerShdw dist="107763" dir="2700000" algn="ctr" rotWithShape="0">
              <a:srgbClr val="000000">
                <a:alpha val="50000"/>
              </a:srgbClr>
            </a:outerShdw>
          </a:effectLst>
        </p:spPr>
        <p:txBody>
          <a:bodyPr wrap="none" anchor="ctr"/>
          <a:lstStyle/>
          <a:p>
            <a:pPr algn="ctr" eaLnBrk="0" hangingPunct="0">
              <a:defRPr/>
            </a:pPr>
            <a:endParaRPr lang="zh-CN" altLang="zh-CN">
              <a:latin typeface="Verdana" panose="020B0604030504040204" pitchFamily="34" charset="0"/>
            </a:endParaRPr>
          </a:p>
        </p:txBody>
      </p:sp>
      <p:sp>
        <p:nvSpPr>
          <p:cNvPr id="501765" name="Text Box 5"/>
          <p:cNvSpPr txBox="1">
            <a:spLocks noChangeArrowheads="1"/>
          </p:cNvSpPr>
          <p:nvPr/>
        </p:nvSpPr>
        <p:spPr bwMode="auto">
          <a:xfrm>
            <a:off x="1571604" y="3286124"/>
            <a:ext cx="5553075" cy="2308324"/>
          </a:xfrm>
          <a:prstGeom prst="rect">
            <a:avLst/>
          </a:prstGeom>
          <a:noFill/>
          <a:ln w="9525">
            <a:noFill/>
            <a:miter lim="800000"/>
          </a:ln>
          <a:effectLst/>
        </p:spPr>
        <p:txBody>
          <a:bodyPr>
            <a:spAutoFit/>
          </a:bodyPr>
          <a:lstStyle/>
          <a:p>
            <a:pPr eaLnBrk="0" hangingPunct="0">
              <a:defRPr/>
            </a:pPr>
            <a:r>
              <a:rPr lang="en-US" altLang="zh-CN" sz="2400" b="1" dirty="0">
                <a:solidFill>
                  <a:srgbClr val="FF0000"/>
                </a:solidFill>
                <a:latin typeface="Arial" panose="020B0604020202020204" pitchFamily="34" charset="0"/>
                <a:ea typeface="宋体" panose="02010600030101010101" pitchFamily="2" charset="-122"/>
              </a:rPr>
              <a:t>      </a:t>
            </a:r>
            <a:r>
              <a:rPr lang="zh-CN" altLang="en-US" sz="2400" b="1" dirty="0">
                <a:solidFill>
                  <a:srgbClr val="FF0000"/>
                </a:solidFill>
                <a:latin typeface="Arial" panose="020B0604020202020204" pitchFamily="34" charset="0"/>
                <a:ea typeface="宋体" panose="02010600030101010101" pitchFamily="2" charset="-122"/>
              </a:rPr>
              <a:t>核心工厂类不再负责所有产品的创建，而是将具体创建的工作交给子类去做，成为一个抽象工厂角色，仅负责给出具体工厂类必须实现的接口，而不接触哪一个产品类应当被实例化这种细节。</a:t>
            </a:r>
            <a:endParaRPr lang="zh-CN" altLang="en-US" sz="2400" b="1" dirty="0">
              <a:solidFill>
                <a:srgbClr val="FF0000"/>
              </a:solidFill>
              <a:latin typeface="Arial" panose="020B0604020202020204" pitchFamily="34" charset="0"/>
              <a:ea typeface="宋体" panose="02010600030101010101" pitchFamily="2" charset="-122"/>
            </a:endParaRPr>
          </a:p>
        </p:txBody>
      </p:sp>
      <p:sp>
        <p:nvSpPr>
          <p:cNvPr id="8" name="Rectangle 2"/>
          <p:cNvSpPr txBox="1">
            <a:spLocks noChangeArrowheads="1"/>
          </p:cNvSpPr>
          <p:nvPr/>
        </p:nvSpPr>
        <p:spPr bwMode="auto">
          <a:xfrm>
            <a:off x="214282" y="1571612"/>
            <a:ext cx="8462174" cy="796925"/>
          </a:xfrm>
          <a:prstGeom prst="rect">
            <a:avLst/>
          </a:prstGeom>
          <a:noFill/>
          <a:ln w="9525">
            <a:noFill/>
            <a:miter lim="800000"/>
          </a:ln>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3200" b="1" i="0" u="none" strike="noStrike" kern="1200" cap="none" spc="0" normalizeH="0" baseline="0" noProof="0" dirty="0" err="1">
                <a:ln>
                  <a:noFill/>
                </a:ln>
                <a:solidFill>
                  <a:srgbClr val="C00000"/>
                </a:solidFill>
                <a:effectLst/>
                <a:uLnTx/>
                <a:uFillTx/>
                <a:latin typeface="仿宋" panose="02010609060101010101" pitchFamily="49" charset="-122"/>
                <a:ea typeface="仿宋" panose="02010609060101010101" pitchFamily="49" charset="-122"/>
                <a:cs typeface="+mj-cs"/>
              </a:rPr>
              <a:t>创建模式</a:t>
            </a:r>
            <a:r>
              <a:rPr kumimoji="0" lang="en-US" altLang="zh-CN" sz="3200" b="1" i="0" u="none" strike="noStrike" kern="1200" cap="none" spc="0" normalizeH="0" baseline="0" noProof="0" dirty="0">
                <a:ln>
                  <a:noFill/>
                </a:ln>
                <a:solidFill>
                  <a:srgbClr val="C00000"/>
                </a:solidFill>
                <a:effectLst/>
                <a:uLnTx/>
                <a:uFillTx/>
                <a:latin typeface="仿宋" panose="02010609060101010101" pitchFamily="49" charset="-122"/>
                <a:ea typeface="仿宋" panose="02010609060101010101" pitchFamily="49" charset="-122"/>
                <a:cs typeface="+mj-cs"/>
              </a:rPr>
              <a:t>–</a:t>
            </a:r>
            <a:r>
              <a:rPr kumimoji="0" lang="en-US" altLang="en-US" sz="3200" b="1" i="0" u="none" strike="noStrike" kern="1200" cap="none" spc="0" normalizeH="0" baseline="0" noProof="0" dirty="0">
                <a:ln>
                  <a:noFill/>
                </a:ln>
                <a:solidFill>
                  <a:srgbClr val="C00000"/>
                </a:solidFill>
                <a:effectLst/>
                <a:uLnTx/>
                <a:uFillTx/>
                <a:latin typeface="仿宋" panose="02010609060101010101" pitchFamily="49" charset="-122"/>
                <a:ea typeface="仿宋" panose="02010609060101010101" pitchFamily="49" charset="-122"/>
                <a:cs typeface="+mj-cs"/>
              </a:rPr>
              <a:t>Abstract</a:t>
            </a:r>
            <a:r>
              <a:rPr kumimoji="0" lang="en-US" altLang="zh-CN" sz="3200" b="1" i="0" u="none" strike="noStrike" kern="1200" cap="none" spc="0" normalizeH="0" baseline="0" noProof="0" dirty="0">
                <a:ln>
                  <a:noFill/>
                </a:ln>
                <a:solidFill>
                  <a:srgbClr val="C00000"/>
                </a:solidFill>
                <a:effectLst/>
                <a:uLnTx/>
                <a:uFillTx/>
                <a:latin typeface="仿宋" panose="02010609060101010101" pitchFamily="49" charset="-122"/>
                <a:ea typeface="仿宋" panose="02010609060101010101" pitchFamily="49" charset="-122"/>
                <a:cs typeface="+mj-cs"/>
              </a:rPr>
              <a:t> </a:t>
            </a:r>
            <a:r>
              <a:rPr kumimoji="0" lang="en-US" altLang="en-US" sz="3200" b="1" i="0" u="none" strike="noStrike" kern="1200" cap="none" spc="0" normalizeH="0" baseline="0" noProof="0" dirty="0">
                <a:ln>
                  <a:noFill/>
                </a:ln>
                <a:solidFill>
                  <a:srgbClr val="C00000"/>
                </a:solidFill>
                <a:effectLst/>
                <a:uLnTx/>
                <a:uFillTx/>
                <a:latin typeface="仿宋" panose="02010609060101010101" pitchFamily="49" charset="-122"/>
                <a:ea typeface="仿宋" panose="02010609060101010101" pitchFamily="49" charset="-122"/>
                <a:cs typeface="+mj-cs"/>
              </a:rPr>
              <a:t>Factory</a:t>
            </a:r>
            <a:r>
              <a:rPr kumimoji="0" lang="en-US" altLang="zh-CN" sz="3200" b="1" i="0" u="none" strike="noStrike" kern="1200" cap="none" spc="0" normalizeH="0" baseline="0" noProof="0" dirty="0">
                <a:ln>
                  <a:noFill/>
                </a:ln>
                <a:solidFill>
                  <a:srgbClr val="C00000"/>
                </a:solidFill>
                <a:effectLst/>
                <a:uLnTx/>
                <a:uFillTx/>
                <a:latin typeface="仿宋" panose="02010609060101010101" pitchFamily="49" charset="-122"/>
                <a:ea typeface="仿宋" panose="02010609060101010101" pitchFamily="49" charset="-122"/>
                <a:cs typeface="+mj-cs"/>
              </a:rPr>
              <a:t>(</a:t>
            </a:r>
            <a:r>
              <a:rPr kumimoji="0" lang="zh-CN" altLang="en-US" sz="3200" b="1" i="0" u="none" strike="noStrike" kern="1200" cap="none" spc="0" normalizeH="0" baseline="0" noProof="0" dirty="0">
                <a:ln>
                  <a:noFill/>
                </a:ln>
                <a:solidFill>
                  <a:srgbClr val="C00000"/>
                </a:solidFill>
                <a:effectLst/>
                <a:uLnTx/>
                <a:uFillTx/>
                <a:latin typeface="仿宋" panose="02010609060101010101" pitchFamily="49" charset="-122"/>
                <a:ea typeface="仿宋" panose="02010609060101010101" pitchFamily="49" charset="-122"/>
                <a:cs typeface="+mj-cs"/>
              </a:rPr>
              <a:t>抽象工厂模式</a:t>
            </a:r>
            <a:r>
              <a:rPr kumimoji="0" lang="en-US" altLang="zh-CN" sz="3200" b="1" i="0" u="none" strike="noStrike" kern="1200" cap="none" spc="0" normalizeH="0" baseline="0" noProof="0" dirty="0">
                <a:ln>
                  <a:noFill/>
                </a:ln>
                <a:solidFill>
                  <a:srgbClr val="C00000"/>
                </a:solidFill>
                <a:effectLst/>
                <a:uLnTx/>
                <a:uFillTx/>
                <a:latin typeface="仿宋" panose="02010609060101010101" pitchFamily="49" charset="-122"/>
                <a:ea typeface="仿宋" panose="02010609060101010101" pitchFamily="49" charset="-122"/>
                <a:cs typeface="+mj-cs"/>
              </a:rPr>
              <a:t>)</a:t>
            </a:r>
            <a:endParaRPr kumimoji="0" lang="en-US" altLang="zh-CN" sz="3200" b="1" i="0" u="none" strike="noStrike" kern="1200" cap="none" spc="0" normalizeH="0" baseline="0" noProof="0" dirty="0">
              <a:ln>
                <a:noFill/>
              </a:ln>
              <a:solidFill>
                <a:srgbClr val="C00000"/>
              </a:solidFill>
              <a:effectLst/>
              <a:uLnTx/>
              <a:uFillTx/>
              <a:latin typeface="仿宋" panose="02010609060101010101" pitchFamily="49" charset="-122"/>
              <a:ea typeface="仿宋" panose="02010609060101010101" pitchFamily="49" charset="-122"/>
              <a:cs typeface="+mj-cs"/>
            </a:endParaRPr>
          </a:p>
        </p:txBody>
      </p:sp>
      <p:sp>
        <p:nvSpPr>
          <p:cNvPr id="7" name="Rectangle 2"/>
          <p:cNvSpPr>
            <a:spLocks noGrp="1" noChangeArrowheads="1"/>
          </p:cNvSpPr>
          <p:nvPr>
            <p:ph type="title"/>
          </p:nvPr>
        </p:nvSpPr>
        <p:spPr>
          <a:xfrm>
            <a:off x="457200" y="211138"/>
            <a:ext cx="8229600" cy="1143000"/>
          </a:xfrm>
        </p:spPr>
        <p:txBody>
          <a:bodyPr/>
          <a:lstStyle/>
          <a:p>
            <a:pPr algn="l"/>
            <a:r>
              <a:rPr lang="en-US" altLang="zh-CN" sz="3600" dirty="0">
                <a:solidFill>
                  <a:schemeClr val="bg1"/>
                </a:solidFill>
                <a:ea typeface="宋体" panose="02010600030101010101" pitchFamily="2" charset="-122"/>
              </a:rPr>
              <a:t>4.1. 6  </a:t>
            </a:r>
            <a:r>
              <a:rPr lang="zh-CN" altLang="en-US" sz="3600" dirty="0">
                <a:solidFill>
                  <a:schemeClr val="bg1"/>
                </a:solidFill>
                <a:ea typeface="宋体" panose="02010600030101010101" pitchFamily="2" charset="-122"/>
              </a:rPr>
              <a:t>设计模式</a:t>
            </a:r>
            <a:br>
              <a:rPr lang="en-US" altLang="zh-CN" sz="3600" dirty="0">
                <a:solidFill>
                  <a:schemeClr val="bg1"/>
                </a:solidFill>
                <a:ea typeface="宋体" panose="02010600030101010101" pitchFamily="2" charset="-122"/>
              </a:rPr>
            </a:br>
            <a:r>
              <a:rPr lang="en-US" altLang="zh-CN" sz="3600" dirty="0">
                <a:solidFill>
                  <a:schemeClr val="bg1"/>
                </a:solidFill>
                <a:ea typeface="宋体" panose="02010600030101010101" pitchFamily="2" charset="-122"/>
              </a:rPr>
              <a:t>                    -----</a:t>
            </a:r>
            <a:r>
              <a:rPr lang="zh-CN" altLang="en-US" sz="2800" b="1" dirty="0">
                <a:solidFill>
                  <a:srgbClr val="FFFF00"/>
                </a:solidFill>
                <a:ea typeface="宋体" panose="02010600030101010101" pitchFamily="2" charset="-122"/>
              </a:rPr>
              <a:t>抽象工厂</a:t>
            </a:r>
            <a:endParaRPr lang="zh-CN" altLang="en-US" sz="2800" b="1" dirty="0">
              <a:solidFill>
                <a:srgbClr val="FFFF00"/>
              </a:solidFill>
              <a:ea typeface="宋体" panose="02010600030101010101" pitchFamily="2" charset="-122"/>
            </a:endParaRPr>
          </a:p>
        </p:txBody>
      </p:sp>
    </p:spTree>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85720" y="1571612"/>
            <a:ext cx="8229600" cy="1143000"/>
          </a:xfrm>
        </p:spPr>
        <p:txBody>
          <a:bodyPr/>
          <a:lstStyle/>
          <a:p>
            <a:r>
              <a:rPr lang="zh-CN" altLang="en-US" dirty="0">
                <a:solidFill>
                  <a:srgbClr val="C00000"/>
                </a:solidFill>
              </a:rPr>
              <a:t>抽象工厂模式</a:t>
            </a:r>
            <a:endParaRPr lang="en-US" altLang="zh-CN" dirty="0">
              <a:solidFill>
                <a:srgbClr val="C00000"/>
              </a:solidFill>
            </a:endParaRPr>
          </a:p>
        </p:txBody>
      </p:sp>
      <p:sp>
        <p:nvSpPr>
          <p:cNvPr id="6" name="灯片编号占位符 4"/>
          <p:cNvSpPr>
            <a:spLocks noGrp="1"/>
          </p:cNvSpPr>
          <p:nvPr>
            <p:ph type="sldNum" sz="quarter" idx="12"/>
          </p:nvPr>
        </p:nvSpPr>
        <p:spPr/>
        <p:txBody>
          <a:bodyPr/>
          <a:lstStyle/>
          <a:p>
            <a:pPr>
              <a:defRPr/>
            </a:pPr>
            <a:r>
              <a:rPr lang="zh-CN" altLang="en-US"/>
              <a:t>第 </a:t>
            </a:r>
            <a:fld id="{CAB3F535-84CD-4B9D-A634-A9B5AE4D9846}" type="slidenum">
              <a:rPr lang="zh-CN" altLang="en-US"/>
            </a:fld>
            <a:r>
              <a:rPr lang="zh-CN" altLang="en-US"/>
              <a:t> 页</a:t>
            </a:r>
            <a:endParaRPr lang="zh-CN" altLang="en-US"/>
          </a:p>
        </p:txBody>
      </p:sp>
      <p:sp>
        <p:nvSpPr>
          <p:cNvPr id="503812" name="AutoShape 4"/>
          <p:cNvSpPr>
            <a:spLocks noChangeArrowheads="1"/>
          </p:cNvSpPr>
          <p:nvPr/>
        </p:nvSpPr>
        <p:spPr bwMode="auto">
          <a:xfrm>
            <a:off x="1285852" y="3000372"/>
            <a:ext cx="6224587" cy="2665412"/>
          </a:xfrm>
          <a:prstGeom prst="roundRect">
            <a:avLst>
              <a:gd name="adj" fmla="val 16667"/>
            </a:avLst>
          </a:prstGeom>
          <a:gradFill rotWithShape="1">
            <a:gsLst>
              <a:gs pos="0">
                <a:srgbClr val="99CCFF">
                  <a:gamma/>
                  <a:tint val="0"/>
                  <a:invGamma/>
                </a:srgbClr>
              </a:gs>
              <a:gs pos="100000">
                <a:srgbClr val="99CCFF"/>
              </a:gs>
            </a:gsLst>
            <a:lin ang="2700000" scaled="1"/>
          </a:gradFill>
          <a:ln w="38100">
            <a:solidFill>
              <a:srgbClr val="FFFFFF"/>
            </a:solidFill>
            <a:round/>
          </a:ln>
          <a:effectLst>
            <a:outerShdw dist="107763" dir="2700000" algn="ctr" rotWithShape="0">
              <a:srgbClr val="000000">
                <a:alpha val="50000"/>
              </a:srgbClr>
            </a:outerShdw>
          </a:effectLst>
        </p:spPr>
        <p:txBody>
          <a:bodyPr wrap="none" anchor="ctr"/>
          <a:lstStyle/>
          <a:p>
            <a:pPr algn="ctr" eaLnBrk="0" hangingPunct="0">
              <a:defRPr/>
            </a:pPr>
            <a:endParaRPr lang="zh-CN" altLang="zh-CN">
              <a:latin typeface="Verdana" panose="020B0604030504040204" pitchFamily="34" charset="0"/>
              <a:ea typeface="宋体" panose="02010600030101010101" pitchFamily="2" charset="-122"/>
            </a:endParaRPr>
          </a:p>
        </p:txBody>
      </p:sp>
      <p:sp>
        <p:nvSpPr>
          <p:cNvPr id="503813" name="Text Box 5"/>
          <p:cNvSpPr txBox="1">
            <a:spLocks noChangeArrowheads="1"/>
          </p:cNvSpPr>
          <p:nvPr/>
        </p:nvSpPr>
        <p:spPr bwMode="auto">
          <a:xfrm>
            <a:off x="1714480" y="3214686"/>
            <a:ext cx="5553075" cy="2308324"/>
          </a:xfrm>
          <a:prstGeom prst="rect">
            <a:avLst/>
          </a:prstGeom>
          <a:noFill/>
          <a:ln w="9525">
            <a:noFill/>
            <a:miter lim="800000"/>
          </a:ln>
          <a:effectLst/>
        </p:spPr>
        <p:txBody>
          <a:bodyPr>
            <a:spAutoFit/>
          </a:bodyPr>
          <a:lstStyle/>
          <a:p>
            <a:pPr eaLnBrk="0" hangingPunct="0">
              <a:defRPr/>
            </a:pPr>
            <a:r>
              <a:rPr lang="en-US" altLang="zh-CN" sz="2400" b="1" dirty="0">
                <a:solidFill>
                  <a:srgbClr val="FF0000"/>
                </a:solidFill>
                <a:latin typeface="Arial" panose="020B0604020202020204" pitchFamily="34" charset="0"/>
                <a:ea typeface="宋体" panose="02010600030101010101" pitchFamily="2" charset="-122"/>
              </a:rPr>
              <a:t>      </a:t>
            </a:r>
            <a:r>
              <a:rPr lang="zh-CN" altLang="en-US" sz="2400" b="1" dirty="0">
                <a:solidFill>
                  <a:srgbClr val="FF0000"/>
                </a:solidFill>
                <a:latin typeface="Arial" panose="020B0604020202020204" pitchFamily="34" charset="0"/>
                <a:ea typeface="宋体" panose="02010600030101010101" pitchFamily="2" charset="-122"/>
              </a:rPr>
              <a:t>请</a:t>
            </a:r>
            <a:r>
              <a:rPr lang="en-US" altLang="zh-CN" sz="2400" b="1" dirty="0">
                <a:solidFill>
                  <a:srgbClr val="FF0000"/>
                </a:solidFill>
                <a:latin typeface="Arial" panose="020B0604020202020204" pitchFamily="34" charset="0"/>
                <a:ea typeface="宋体" panose="02010600030101010101" pitchFamily="2" charset="-122"/>
              </a:rPr>
              <a:t>MM</a:t>
            </a:r>
            <a:r>
              <a:rPr lang="zh-CN" altLang="en-US" sz="2400" b="1" dirty="0">
                <a:solidFill>
                  <a:srgbClr val="FF0000"/>
                </a:solidFill>
                <a:latin typeface="Arial" panose="020B0604020202020204" pitchFamily="34" charset="0"/>
                <a:ea typeface="宋体" panose="02010600030101010101" pitchFamily="2" charset="-122"/>
              </a:rPr>
              <a:t>去麦当劳吃汉堡，不同的</a:t>
            </a:r>
            <a:r>
              <a:rPr lang="en-US" altLang="zh-CN" sz="2400" b="1" dirty="0">
                <a:solidFill>
                  <a:srgbClr val="FF0000"/>
                </a:solidFill>
                <a:latin typeface="Arial" panose="020B0604020202020204" pitchFamily="34" charset="0"/>
                <a:ea typeface="宋体" panose="02010600030101010101" pitchFamily="2" charset="-122"/>
              </a:rPr>
              <a:t>MM</a:t>
            </a:r>
            <a:r>
              <a:rPr lang="zh-CN" altLang="en-US" sz="2400" b="1" dirty="0">
                <a:solidFill>
                  <a:srgbClr val="FF0000"/>
                </a:solidFill>
                <a:latin typeface="Arial" panose="020B0604020202020204" pitchFamily="34" charset="0"/>
                <a:ea typeface="宋体" panose="02010600030101010101" pitchFamily="2" charset="-122"/>
              </a:rPr>
              <a:t>有不同的口味，要每个都记住是一件烦人的事情，我一般采用</a:t>
            </a:r>
            <a:r>
              <a:rPr lang="en-US" altLang="zh-CN" sz="2400" b="1" dirty="0">
                <a:solidFill>
                  <a:srgbClr val="FF0000"/>
                </a:solidFill>
                <a:latin typeface="Arial" panose="020B0604020202020204" pitchFamily="34" charset="0"/>
                <a:ea typeface="宋体" panose="02010600030101010101" pitchFamily="2" charset="-122"/>
              </a:rPr>
              <a:t>Abstract Factory</a:t>
            </a:r>
            <a:r>
              <a:rPr lang="zh-CN" altLang="en-US" sz="2400" b="1" dirty="0">
                <a:solidFill>
                  <a:srgbClr val="FF0000"/>
                </a:solidFill>
                <a:latin typeface="Arial" panose="020B0604020202020204" pitchFamily="34" charset="0"/>
                <a:ea typeface="宋体" panose="02010600030101010101" pitchFamily="2" charset="-122"/>
              </a:rPr>
              <a:t>模式，带着</a:t>
            </a:r>
            <a:r>
              <a:rPr lang="en-US" altLang="zh-CN" sz="2400" b="1" dirty="0">
                <a:solidFill>
                  <a:srgbClr val="FF0000"/>
                </a:solidFill>
                <a:latin typeface="Arial" panose="020B0604020202020204" pitchFamily="34" charset="0"/>
                <a:ea typeface="宋体" panose="02010600030101010101" pitchFamily="2" charset="-122"/>
              </a:rPr>
              <a:t>MM</a:t>
            </a:r>
            <a:r>
              <a:rPr lang="zh-CN" altLang="en-US" sz="2400" b="1" dirty="0">
                <a:solidFill>
                  <a:srgbClr val="FF0000"/>
                </a:solidFill>
                <a:latin typeface="Arial" panose="020B0604020202020204" pitchFamily="34" charset="0"/>
                <a:ea typeface="宋体" panose="02010600030101010101" pitchFamily="2" charset="-122"/>
              </a:rPr>
              <a:t>到服务员那儿，说“要一个汉堡”，具体要什么样的汉堡呢，让</a:t>
            </a:r>
            <a:r>
              <a:rPr lang="en-US" altLang="zh-CN" sz="2400" b="1" dirty="0">
                <a:solidFill>
                  <a:srgbClr val="FF0000"/>
                </a:solidFill>
                <a:latin typeface="Arial" panose="020B0604020202020204" pitchFamily="34" charset="0"/>
                <a:ea typeface="宋体" panose="02010600030101010101" pitchFamily="2" charset="-122"/>
              </a:rPr>
              <a:t>MM</a:t>
            </a:r>
            <a:r>
              <a:rPr lang="zh-CN" altLang="en-US" sz="2400" b="1" dirty="0">
                <a:solidFill>
                  <a:srgbClr val="FF0000"/>
                </a:solidFill>
                <a:latin typeface="Arial" panose="020B0604020202020204" pitchFamily="34" charset="0"/>
                <a:ea typeface="宋体" panose="02010600030101010101" pitchFamily="2" charset="-122"/>
              </a:rPr>
              <a:t>直接跟服务员说就行了。 </a:t>
            </a:r>
            <a:endParaRPr lang="zh-CN" altLang="en-US" sz="2400" b="1" dirty="0">
              <a:solidFill>
                <a:srgbClr val="FF0000"/>
              </a:solidFill>
              <a:latin typeface="Arial" panose="020B0604020202020204" pitchFamily="34" charset="0"/>
              <a:ea typeface="宋体" panose="02010600030101010101" pitchFamily="2" charset="-122"/>
            </a:endParaRPr>
          </a:p>
        </p:txBody>
      </p:sp>
      <p:sp>
        <p:nvSpPr>
          <p:cNvPr id="7" name="Rectangle 2"/>
          <p:cNvSpPr txBox="1">
            <a:spLocks noChangeArrowheads="1"/>
          </p:cNvSpPr>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0" cap="none" spc="0" normalizeH="0" baseline="0" noProof="0">
                <a:ln>
                  <a:noFill/>
                </a:ln>
                <a:solidFill>
                  <a:schemeClr val="bg1"/>
                </a:solidFill>
                <a:effectLst/>
                <a:uLnTx/>
                <a:uFillTx/>
                <a:latin typeface="+mj-lt"/>
                <a:ea typeface="宋体" panose="02010600030101010101" pitchFamily="2" charset="-122"/>
                <a:cs typeface="+mj-cs"/>
              </a:rPr>
              <a:t>4.1. 6  </a:t>
            </a:r>
            <a:r>
              <a:rPr kumimoji="0" lang="zh-CN" altLang="en-US" sz="3600" b="1" i="0" u="none" strike="noStrike" kern="0" cap="none" spc="0" normalizeH="0" baseline="0" noProof="0">
                <a:ln>
                  <a:noFill/>
                </a:ln>
                <a:solidFill>
                  <a:schemeClr val="bg1"/>
                </a:solidFill>
                <a:effectLst/>
                <a:uLnTx/>
                <a:uFillTx/>
                <a:latin typeface="+mj-lt"/>
                <a:ea typeface="宋体" panose="02010600030101010101" pitchFamily="2" charset="-122"/>
                <a:cs typeface="+mj-cs"/>
              </a:rPr>
              <a:t>设计模式</a:t>
            </a:r>
            <a:br>
              <a:rPr kumimoji="0" lang="en-US" altLang="zh-CN" sz="3600" b="1" i="0" u="none" strike="noStrike" kern="0" cap="none" spc="0" normalizeH="0" baseline="0" noProof="0">
                <a:ln>
                  <a:noFill/>
                </a:ln>
                <a:solidFill>
                  <a:schemeClr val="bg1"/>
                </a:solidFill>
                <a:effectLst/>
                <a:uLnTx/>
                <a:uFillTx/>
                <a:latin typeface="+mj-lt"/>
                <a:ea typeface="宋体" panose="02010600030101010101" pitchFamily="2" charset="-122"/>
                <a:cs typeface="+mj-cs"/>
              </a:rPr>
            </a:br>
            <a:r>
              <a:rPr kumimoji="0" lang="en-US" altLang="zh-CN" sz="3600" b="1" i="0" u="none" strike="noStrike" kern="0" cap="none" spc="0" normalizeH="0" baseline="0" noProof="0">
                <a:ln>
                  <a:noFill/>
                </a:ln>
                <a:solidFill>
                  <a:schemeClr val="bg1"/>
                </a:solidFill>
                <a:effectLst/>
                <a:uLnTx/>
                <a:uFillTx/>
                <a:latin typeface="+mj-lt"/>
                <a:ea typeface="宋体" panose="02010600030101010101" pitchFamily="2" charset="-122"/>
                <a:cs typeface="+mj-cs"/>
              </a:rPr>
              <a:t>                    -----</a:t>
            </a:r>
            <a:r>
              <a:rPr kumimoji="0" lang="zh-CN" altLang="en-US" sz="2800" b="1" i="0" u="none" strike="noStrike" kern="0" cap="none" spc="0" normalizeH="0" baseline="0" noProof="0">
                <a:ln>
                  <a:noFill/>
                </a:ln>
                <a:solidFill>
                  <a:srgbClr val="FFFF00"/>
                </a:solidFill>
                <a:effectLst/>
                <a:uLnTx/>
                <a:uFillTx/>
                <a:latin typeface="+mj-lt"/>
                <a:ea typeface="宋体" panose="02010600030101010101" pitchFamily="2" charset="-122"/>
                <a:cs typeface="+mj-cs"/>
              </a:rPr>
              <a:t>抽象工厂</a:t>
            </a:r>
            <a:endParaRPr kumimoji="0" lang="zh-CN" altLang="en-US" sz="2800" b="1" i="0" u="none" strike="noStrike" kern="0" cap="none" spc="0" normalizeH="0" baseline="0" noProof="0" dirty="0">
              <a:ln>
                <a:noFill/>
              </a:ln>
              <a:solidFill>
                <a:srgbClr val="FFFF00"/>
              </a:solidFill>
              <a:effectLst/>
              <a:uLnTx/>
              <a:uFillTx/>
              <a:latin typeface="+mj-lt"/>
              <a:ea typeface="宋体" panose="02010600030101010101" pitchFamily="2" charset="-122"/>
              <a:cs typeface="+mj-cs"/>
            </a:endParaRPr>
          </a:p>
        </p:txBody>
      </p:sp>
    </p:spTree>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algn="l"/>
            <a:r>
              <a:rPr lang="en-US" altLang="zh-CN" sz="3600" dirty="0">
                <a:solidFill>
                  <a:schemeClr val="bg1"/>
                </a:solidFill>
                <a:ea typeface="宋体" panose="02010600030101010101" pitchFamily="2" charset="-122"/>
              </a:rPr>
              <a:t>4.1. 6  </a:t>
            </a:r>
            <a:r>
              <a:rPr lang="zh-CN" altLang="en-US" sz="3600" dirty="0">
                <a:solidFill>
                  <a:schemeClr val="bg1"/>
                </a:solidFill>
                <a:ea typeface="宋体" panose="02010600030101010101" pitchFamily="2" charset="-122"/>
              </a:rPr>
              <a:t>设计模式</a:t>
            </a:r>
            <a:br>
              <a:rPr lang="en-US" altLang="zh-CN" sz="3600" dirty="0">
                <a:solidFill>
                  <a:schemeClr val="bg1"/>
                </a:solidFill>
                <a:ea typeface="宋体" panose="02010600030101010101" pitchFamily="2" charset="-122"/>
              </a:rPr>
            </a:br>
            <a:r>
              <a:rPr lang="en-US" altLang="zh-CN" sz="3600" dirty="0">
                <a:solidFill>
                  <a:schemeClr val="bg1"/>
                </a:solidFill>
                <a:ea typeface="宋体" panose="02010600030101010101" pitchFamily="2" charset="-122"/>
              </a:rPr>
              <a:t>                    -----</a:t>
            </a:r>
            <a:r>
              <a:rPr lang="zh-CN" altLang="en-US" sz="2800" b="1" dirty="0">
                <a:solidFill>
                  <a:srgbClr val="FFFF00"/>
                </a:solidFill>
                <a:ea typeface="宋体" panose="02010600030101010101" pitchFamily="2" charset="-122"/>
              </a:rPr>
              <a:t>抽象工厂</a:t>
            </a:r>
            <a:endParaRPr lang="zh-CN" altLang="en-US" sz="2800" b="1" dirty="0">
              <a:solidFill>
                <a:srgbClr val="FFFF00"/>
              </a:solidFill>
              <a:ea typeface="宋体" panose="02010600030101010101" pitchFamily="2" charset="-122"/>
            </a:endParaRPr>
          </a:p>
        </p:txBody>
      </p:sp>
      <p:sp>
        <p:nvSpPr>
          <p:cNvPr id="65539" name="Rectangle 3"/>
          <p:cNvSpPr>
            <a:spLocks noGrp="1" noChangeArrowheads="1"/>
          </p:cNvSpPr>
          <p:nvPr>
            <p:ph type="body" idx="1"/>
          </p:nvPr>
        </p:nvSpPr>
        <p:spPr/>
        <p:txBody>
          <a:bodyPr/>
          <a:lstStyle/>
          <a:p>
            <a:pPr marL="546100" indent="-273050" eaLnBrk="1" hangingPunct="1">
              <a:buFontTx/>
              <a:buAutoNum type="arabicParenBoth"/>
            </a:pPr>
            <a:r>
              <a:rPr lang="zh-CN" altLang="en-US" sz="2400" b="1" dirty="0">
                <a:solidFill>
                  <a:srgbClr val="C00000"/>
                </a:solidFill>
                <a:latin typeface="楷体_GB2312" pitchFamily="49" charset="-122"/>
                <a:ea typeface="楷体_GB2312" pitchFamily="49" charset="-122"/>
              </a:rPr>
              <a:t>目的</a:t>
            </a:r>
            <a:endParaRPr lang="en-US" altLang="zh-CN" sz="2400" b="1" dirty="0">
              <a:solidFill>
                <a:srgbClr val="C00000"/>
              </a:solidFill>
              <a:latin typeface="楷体_GB2312" pitchFamily="49" charset="-122"/>
              <a:ea typeface="楷体_GB2312" pitchFamily="49" charset="-122"/>
            </a:endParaRPr>
          </a:p>
          <a:p>
            <a:pPr marL="0" indent="625475" eaLnBrk="1" hangingPunct="1">
              <a:buNone/>
            </a:pPr>
            <a:r>
              <a:rPr lang="zh-CN" altLang="en-US" sz="2400" dirty="0">
                <a:latin typeface="楷体_GB2312" pitchFamily="49" charset="-122"/>
                <a:ea typeface="楷体_GB2312" pitchFamily="49" charset="-122"/>
              </a:rPr>
              <a:t>提供一个接口用以创建一个相联系或相依赖的对象族，而无须指定它们的具体类。</a:t>
            </a:r>
            <a:endParaRPr lang="zh-CN" altLang="en-US" sz="2400" dirty="0">
              <a:latin typeface="楷体_GB2312" pitchFamily="49" charset="-122"/>
              <a:ea typeface="楷体_GB2312" pitchFamily="49" charset="-122"/>
            </a:endParaRPr>
          </a:p>
          <a:p>
            <a:pPr marL="546100" indent="-273050">
              <a:buNone/>
            </a:pPr>
            <a:r>
              <a:rPr lang="en-US" altLang="zh-CN" sz="2400" b="1" dirty="0">
                <a:solidFill>
                  <a:srgbClr val="C00000"/>
                </a:solidFill>
                <a:latin typeface="楷体_GB2312" pitchFamily="49" charset="-122"/>
                <a:ea typeface="楷体_GB2312" pitchFamily="49" charset="-122"/>
              </a:rPr>
              <a:t>(2) </a:t>
            </a:r>
            <a:r>
              <a:rPr lang="zh-CN" altLang="en-US" sz="2400" b="1" dirty="0">
                <a:solidFill>
                  <a:srgbClr val="C00000"/>
                </a:solidFill>
                <a:latin typeface="楷体_GB2312" pitchFamily="49" charset="-122"/>
                <a:ea typeface="楷体_GB2312" pitchFamily="49" charset="-122"/>
              </a:rPr>
              <a:t>思路</a:t>
            </a:r>
            <a:endParaRPr lang="en-US" altLang="zh-CN" sz="2400" b="1" dirty="0">
              <a:solidFill>
                <a:srgbClr val="C00000"/>
              </a:solidFill>
              <a:latin typeface="楷体_GB2312" pitchFamily="49" charset="-122"/>
              <a:ea typeface="楷体_GB2312" pitchFamily="49" charset="-122"/>
            </a:endParaRPr>
          </a:p>
          <a:p>
            <a:pPr marL="0" indent="625475" eaLnBrk="1" hangingPunct="1">
              <a:buFontTx/>
              <a:buNone/>
            </a:pPr>
            <a:r>
              <a:rPr lang="zh-CN" altLang="en-US" sz="2400" dirty="0">
                <a:latin typeface="楷体_GB2312" pitchFamily="49" charset="-122"/>
                <a:ea typeface="楷体_GB2312" pitchFamily="49" charset="-122"/>
              </a:rPr>
              <a:t>如在创建可支持多种</a:t>
            </a:r>
            <a:r>
              <a:rPr lang="en-US" altLang="zh-CN" sz="2400" dirty="0">
                <a:latin typeface="楷体_GB2312" pitchFamily="49" charset="-122"/>
                <a:ea typeface="楷体_GB2312" pitchFamily="49" charset="-122"/>
              </a:rPr>
              <a:t>GUI</a:t>
            </a:r>
            <a:r>
              <a:rPr lang="zh-CN" altLang="en-US" sz="2400" dirty="0">
                <a:latin typeface="楷体_GB2312" pitchFamily="49" charset="-122"/>
                <a:ea typeface="楷体_GB2312" pitchFamily="49" charset="-122"/>
              </a:rPr>
              <a:t>标准（如</a:t>
            </a:r>
            <a:r>
              <a:rPr lang="en-US" altLang="zh-CN" sz="2400" dirty="0">
                <a:latin typeface="楷体_GB2312" pitchFamily="49" charset="-122"/>
                <a:ea typeface="楷体_GB2312" pitchFamily="49" charset="-122"/>
              </a:rPr>
              <a:t>Motif</a:t>
            </a:r>
            <a:r>
              <a:rPr lang="zh-CN" altLang="en-US" sz="2400" dirty="0">
                <a:latin typeface="楷体_GB2312" pitchFamily="49" charset="-122"/>
                <a:ea typeface="楷体_GB2312" pitchFamily="49" charset="-122"/>
              </a:rPr>
              <a:t>和</a:t>
            </a:r>
            <a:r>
              <a:rPr lang="en-US" altLang="zh-CN" sz="2400" dirty="0" err="1">
                <a:latin typeface="楷体_GB2312" pitchFamily="49" charset="-122"/>
                <a:ea typeface="楷体_GB2312" pitchFamily="49" charset="-122"/>
              </a:rPr>
              <a:t>Persentation</a:t>
            </a:r>
            <a:r>
              <a:rPr lang="en-US" altLang="zh-CN" sz="2400" dirty="0">
                <a:latin typeface="楷体_GB2312" pitchFamily="49" charset="-122"/>
                <a:ea typeface="楷体_GB2312" pitchFamily="49" charset="-122"/>
              </a:rPr>
              <a:t> Manager</a:t>
            </a:r>
            <a:r>
              <a:rPr lang="zh-CN" altLang="en-US" sz="2400" dirty="0">
                <a:latin typeface="楷体_GB2312" pitchFamily="49" charset="-122"/>
                <a:ea typeface="楷体_GB2312" pitchFamily="49" charset="-122"/>
              </a:rPr>
              <a:t>）的绘图用户界面工具包时，</a:t>
            </a:r>
            <a:r>
              <a:rPr lang="zh-CN" altLang="en-US" sz="2400" dirty="0">
                <a:solidFill>
                  <a:srgbClr val="3366FF"/>
                </a:solidFill>
                <a:latin typeface="楷体_GB2312" pitchFamily="49" charset="-122"/>
                <a:ea typeface="楷体_GB2312" pitchFamily="49" charset="-122"/>
              </a:rPr>
              <a:t>因为不同的</a:t>
            </a:r>
            <a:r>
              <a:rPr lang="en-US" altLang="zh-CN" sz="2400" dirty="0">
                <a:solidFill>
                  <a:srgbClr val="3366FF"/>
                </a:solidFill>
                <a:latin typeface="楷体_GB2312" pitchFamily="49" charset="-122"/>
                <a:ea typeface="楷体_GB2312" pitchFamily="49" charset="-122"/>
              </a:rPr>
              <a:t>GUI</a:t>
            </a:r>
            <a:r>
              <a:rPr lang="zh-CN" altLang="en-US" sz="2400" dirty="0">
                <a:solidFill>
                  <a:srgbClr val="3366FF"/>
                </a:solidFill>
                <a:latin typeface="楷体_GB2312" pitchFamily="49" charset="-122"/>
                <a:ea typeface="楷体_GB2312" pitchFamily="49" charset="-122"/>
              </a:rPr>
              <a:t>标准会定义出不同外观及行为的</a:t>
            </a:r>
            <a:r>
              <a:rPr lang="zh-CN" altLang="en-US" sz="2400" dirty="0">
                <a:solidFill>
                  <a:srgbClr val="3366FF"/>
                </a:solidFill>
                <a:ea typeface="楷体_GB2312" pitchFamily="49" charset="-122"/>
              </a:rPr>
              <a:t>“</a:t>
            </a:r>
            <a:r>
              <a:rPr lang="zh-CN" altLang="en-US" sz="2400" dirty="0">
                <a:solidFill>
                  <a:srgbClr val="3366FF"/>
                </a:solidFill>
                <a:latin typeface="楷体_GB2312" pitchFamily="49" charset="-122"/>
                <a:ea typeface="楷体_GB2312" pitchFamily="49" charset="-122"/>
              </a:rPr>
              <a:t>用户界面组件</a:t>
            </a:r>
            <a:r>
              <a:rPr lang="zh-CN" altLang="en-US" sz="2400" dirty="0">
                <a:solidFill>
                  <a:srgbClr val="3366FF"/>
                </a:solidFill>
                <a:ea typeface="楷体_GB2312" pitchFamily="49" charset="-122"/>
              </a:rPr>
              <a:t>”</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widget</a:t>
            </a:r>
            <a:r>
              <a:rPr lang="zh-CN" altLang="en-US" sz="2400" dirty="0">
                <a:latin typeface="楷体_GB2312" pitchFamily="49" charset="-122"/>
                <a:ea typeface="楷体_GB2312" pitchFamily="49" charset="-122"/>
              </a:rPr>
              <a:t>），如滚动条、按钮、视窗等。为了能够囊括各种</a:t>
            </a:r>
            <a:r>
              <a:rPr lang="en-US" altLang="zh-CN" sz="2400" dirty="0">
                <a:latin typeface="楷体_GB2312" pitchFamily="49" charset="-122"/>
                <a:ea typeface="楷体_GB2312" pitchFamily="49" charset="-122"/>
              </a:rPr>
              <a:t>GUI</a:t>
            </a:r>
            <a:r>
              <a:rPr lang="zh-CN" altLang="en-US" sz="2400" dirty="0">
                <a:latin typeface="楷体_GB2312" pitchFamily="49" charset="-122"/>
                <a:ea typeface="楷体_GB2312" pitchFamily="49" charset="-122"/>
              </a:rPr>
              <a:t>标准，应用程序不能把组件写死，不能限制到特定</a:t>
            </a:r>
            <a:r>
              <a:rPr lang="en-US" altLang="zh-CN" sz="2400" dirty="0">
                <a:latin typeface="楷体_GB2312" pitchFamily="49" charset="-122"/>
                <a:ea typeface="楷体_GB2312" pitchFamily="49" charset="-122"/>
              </a:rPr>
              <a:t>GUI</a:t>
            </a:r>
            <a:r>
              <a:rPr lang="zh-CN" altLang="en-US" sz="2400" dirty="0">
                <a:latin typeface="楷体_GB2312" pitchFamily="49" charset="-122"/>
                <a:ea typeface="楷体_GB2312" pitchFamily="49" charset="-122"/>
              </a:rPr>
              <a:t>风格的组件类，否则日后很难换成其他</a:t>
            </a:r>
            <a:r>
              <a:rPr lang="en-US" altLang="zh-CN" sz="2400" dirty="0">
                <a:latin typeface="楷体_GB2312" pitchFamily="49" charset="-122"/>
                <a:ea typeface="楷体_GB2312" pitchFamily="49" charset="-122"/>
              </a:rPr>
              <a:t>GUI</a:t>
            </a:r>
            <a:r>
              <a:rPr lang="zh-CN" altLang="en-US" sz="2400" dirty="0">
                <a:latin typeface="楷体_GB2312" pitchFamily="49" charset="-122"/>
                <a:ea typeface="楷体_GB2312" pitchFamily="49" charset="-122"/>
              </a:rPr>
              <a:t>风格的组件。</a:t>
            </a:r>
            <a:endParaRPr lang="zh-CN" altLang="en-US" sz="2400" dirty="0">
              <a:latin typeface="楷体_GB2312" pitchFamily="49" charset="-122"/>
              <a:ea typeface="楷体_GB2312" pitchFamily="49"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type="body" idx="1"/>
          </p:nvPr>
        </p:nvSpPr>
        <p:spPr/>
        <p:txBody>
          <a:bodyPr/>
          <a:lstStyle/>
          <a:p>
            <a:pPr marL="546100" indent="-273050">
              <a:lnSpc>
                <a:spcPct val="150000"/>
              </a:lnSpc>
              <a:buNone/>
            </a:pPr>
            <a:r>
              <a:rPr lang="zh-CN" altLang="en-US" sz="2400" b="1" dirty="0">
                <a:solidFill>
                  <a:srgbClr val="C00000"/>
                </a:solidFill>
                <a:latin typeface="楷体_GB2312" pitchFamily="49" charset="-122"/>
                <a:ea typeface="楷体_GB2312" pitchFamily="49" charset="-122"/>
              </a:rPr>
              <a:t>（</a:t>
            </a:r>
            <a:r>
              <a:rPr lang="en-US" altLang="zh-CN" sz="2400" b="1" dirty="0">
                <a:solidFill>
                  <a:srgbClr val="C00000"/>
                </a:solidFill>
                <a:latin typeface="楷体_GB2312" pitchFamily="49" charset="-122"/>
                <a:ea typeface="楷体_GB2312" pitchFamily="49" charset="-122"/>
              </a:rPr>
              <a:t>3</a:t>
            </a:r>
            <a:r>
              <a:rPr lang="zh-CN" altLang="en-US" sz="2400" b="1" dirty="0">
                <a:solidFill>
                  <a:srgbClr val="C00000"/>
                </a:solidFill>
                <a:latin typeface="楷体_GB2312" pitchFamily="49" charset="-122"/>
                <a:ea typeface="楷体_GB2312" pitchFamily="49" charset="-122"/>
              </a:rPr>
              <a:t>）解决方法是</a:t>
            </a:r>
            <a:endParaRPr lang="en-US" altLang="zh-CN" sz="2400" b="1" dirty="0">
              <a:solidFill>
                <a:srgbClr val="C00000"/>
              </a:solidFill>
              <a:latin typeface="楷体_GB2312" pitchFamily="49" charset="-122"/>
              <a:ea typeface="楷体_GB2312" pitchFamily="49" charset="-122"/>
            </a:endParaRPr>
          </a:p>
          <a:p>
            <a:pPr marL="0" indent="546100" eaLnBrk="1" hangingPunct="1">
              <a:lnSpc>
                <a:spcPct val="150000"/>
              </a:lnSpc>
              <a:buNone/>
            </a:pPr>
            <a:r>
              <a:rPr lang="zh-CN" altLang="en-US" sz="2400" dirty="0">
                <a:latin typeface="楷体_GB2312" pitchFamily="49" charset="-122"/>
                <a:ea typeface="楷体_GB2312" pitchFamily="49" charset="-122"/>
              </a:rPr>
              <a:t>先定义一个</a:t>
            </a:r>
            <a:r>
              <a:rPr lang="zh-CN" altLang="en-US" sz="2400" dirty="0">
                <a:solidFill>
                  <a:srgbClr val="3366FF"/>
                </a:solidFill>
                <a:latin typeface="楷体_GB2312" pitchFamily="49" charset="-122"/>
                <a:ea typeface="楷体_GB2312" pitchFamily="49" charset="-122"/>
              </a:rPr>
              <a:t>抽象类</a:t>
            </a:r>
            <a:r>
              <a:rPr lang="en-US" altLang="zh-CN" sz="2400" dirty="0" err="1">
                <a:solidFill>
                  <a:srgbClr val="3366FF"/>
                </a:solidFill>
                <a:latin typeface="楷体_GB2312" pitchFamily="49" charset="-122"/>
                <a:ea typeface="楷体_GB2312" pitchFamily="49" charset="-122"/>
              </a:rPr>
              <a:t>WidgetFactory</a:t>
            </a:r>
            <a:r>
              <a:rPr lang="zh-CN" altLang="en-US" sz="2400" dirty="0">
                <a:latin typeface="楷体_GB2312" pitchFamily="49" charset="-122"/>
                <a:ea typeface="楷体_GB2312" pitchFamily="49" charset="-122"/>
              </a:rPr>
              <a:t>（用斜体字区分抽象类），这个类声明了创建各种基本组件的接口，再逐一替各种基本组件定义相对应的抽象类，如 </a:t>
            </a:r>
            <a:r>
              <a:rPr lang="en-US" altLang="zh-CN" sz="2400" dirty="0" err="1">
                <a:latin typeface="楷体_GB2312" pitchFamily="49" charset="-122"/>
                <a:ea typeface="楷体_GB2312" pitchFamily="49" charset="-122"/>
              </a:rPr>
              <a:t>ScrollBar</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Window</a:t>
            </a:r>
            <a:r>
              <a:rPr lang="zh-CN" altLang="en-US" sz="2400" dirty="0">
                <a:latin typeface="楷体_GB2312" pitchFamily="49" charset="-122"/>
                <a:ea typeface="楷体_GB2312" pitchFamily="49" charset="-122"/>
              </a:rPr>
              <a:t>等，让它们的具体子类来真正实现特定的</a:t>
            </a:r>
            <a:r>
              <a:rPr lang="en-US" altLang="zh-CN" sz="2400" dirty="0">
                <a:latin typeface="楷体_GB2312" pitchFamily="49" charset="-122"/>
                <a:ea typeface="楷体_GB2312" pitchFamily="49" charset="-122"/>
              </a:rPr>
              <a:t>GUI</a:t>
            </a:r>
            <a:r>
              <a:rPr lang="zh-CN" altLang="en-US" sz="2400" dirty="0">
                <a:latin typeface="楷体_GB2312" pitchFamily="49" charset="-122"/>
                <a:ea typeface="楷体_GB2312" pitchFamily="49" charset="-122"/>
              </a:rPr>
              <a:t>标准。 </a:t>
            </a:r>
            <a:endParaRPr lang="zh-CN" altLang="en-US" sz="2400" dirty="0">
              <a:latin typeface="楷体_GB2312" pitchFamily="49" charset="-122"/>
              <a:ea typeface="楷体_GB2312" pitchFamily="49" charset="-122"/>
            </a:endParaRPr>
          </a:p>
        </p:txBody>
      </p:sp>
      <p:sp>
        <p:nvSpPr>
          <p:cNvPr id="5" name="Rectangle 2"/>
          <p:cNvSpPr>
            <a:spLocks noGrp="1" noChangeArrowheads="1"/>
          </p:cNvSpPr>
          <p:nvPr>
            <p:ph type="title"/>
          </p:nvPr>
        </p:nvSpPr>
        <p:spPr>
          <a:xfrm>
            <a:off x="457200" y="211138"/>
            <a:ext cx="8229600" cy="1143000"/>
          </a:xfrm>
        </p:spPr>
        <p:txBody>
          <a:bodyPr/>
          <a:lstStyle/>
          <a:p>
            <a:pPr algn="l"/>
            <a:r>
              <a:rPr lang="en-US" altLang="zh-CN" sz="3600" dirty="0">
                <a:solidFill>
                  <a:schemeClr val="bg1"/>
                </a:solidFill>
                <a:ea typeface="宋体" panose="02010600030101010101" pitchFamily="2" charset="-122"/>
              </a:rPr>
              <a:t>4.1. 6  </a:t>
            </a:r>
            <a:r>
              <a:rPr lang="zh-CN" altLang="en-US" sz="3600" dirty="0">
                <a:solidFill>
                  <a:schemeClr val="bg1"/>
                </a:solidFill>
                <a:ea typeface="宋体" panose="02010600030101010101" pitchFamily="2" charset="-122"/>
              </a:rPr>
              <a:t>设计模式</a:t>
            </a:r>
            <a:br>
              <a:rPr lang="en-US" altLang="zh-CN" sz="3600" dirty="0">
                <a:solidFill>
                  <a:schemeClr val="bg1"/>
                </a:solidFill>
                <a:ea typeface="宋体" panose="02010600030101010101" pitchFamily="2" charset="-122"/>
              </a:rPr>
            </a:br>
            <a:r>
              <a:rPr lang="en-US" altLang="zh-CN" sz="3600" dirty="0">
                <a:solidFill>
                  <a:schemeClr val="bg1"/>
                </a:solidFill>
                <a:ea typeface="宋体" panose="02010600030101010101" pitchFamily="2" charset="-122"/>
              </a:rPr>
              <a:t>                    -----</a:t>
            </a:r>
            <a:r>
              <a:rPr lang="zh-CN" altLang="en-US" sz="2800" b="1" dirty="0">
                <a:solidFill>
                  <a:srgbClr val="FFFF00"/>
                </a:solidFill>
                <a:ea typeface="宋体" panose="02010600030101010101" pitchFamily="2" charset="-122"/>
              </a:rPr>
              <a:t>抽象工厂</a:t>
            </a:r>
            <a:endParaRPr lang="zh-CN" altLang="en-US" sz="2800" b="1" dirty="0">
              <a:solidFill>
                <a:srgbClr val="FFFF00"/>
              </a:solidFill>
              <a:ea typeface="宋体" panose="02010600030101010101" pitchFamily="2"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type="body" idx="1"/>
          </p:nvPr>
        </p:nvSpPr>
        <p:spPr>
          <a:xfrm>
            <a:off x="457200" y="1600200"/>
            <a:ext cx="8229600" cy="4829196"/>
          </a:xfrm>
        </p:spPr>
        <p:txBody>
          <a:bodyPr/>
          <a:lstStyle/>
          <a:p>
            <a:r>
              <a:rPr lang="zh-CN" altLang="en-US" sz="2400" dirty="0">
                <a:ea typeface="宋体" panose="02010600030101010101" pitchFamily="2" charset="-122"/>
              </a:rPr>
              <a:t>可支持多种</a:t>
            </a:r>
            <a:r>
              <a:rPr lang="en-US" altLang="zh-CN" sz="2400" dirty="0">
                <a:ea typeface="宋体" panose="02010600030101010101" pitchFamily="2" charset="-122"/>
              </a:rPr>
              <a:t>GUI</a:t>
            </a:r>
            <a:r>
              <a:rPr lang="zh-CN" altLang="en-US" sz="2400" dirty="0">
                <a:ea typeface="宋体" panose="02010600030101010101" pitchFamily="2" charset="-122"/>
              </a:rPr>
              <a:t>标准的绘图用户界面工具包的</a:t>
            </a:r>
            <a:r>
              <a:rPr lang="zh-CN" altLang="en-US" sz="2400" dirty="0">
                <a:latin typeface="楷体_GB2312" pitchFamily="49" charset="-122"/>
                <a:ea typeface="楷体_GB2312" pitchFamily="49" charset="-122"/>
              </a:rPr>
              <a:t>抽象工厂模式的结构如图</a:t>
            </a:r>
            <a:endParaRPr lang="zh-CN" altLang="en-US" dirty="0">
              <a:ea typeface="宋体" panose="02010600030101010101" pitchFamily="2" charset="-122"/>
            </a:endParaRPr>
          </a:p>
        </p:txBody>
      </p:sp>
      <p:pic>
        <p:nvPicPr>
          <p:cNvPr id="67588" name="Picture 4" descr="6-8"/>
          <p:cNvPicPr>
            <a:picLocks noChangeAspect="1" noChangeArrowheads="1"/>
          </p:cNvPicPr>
          <p:nvPr/>
        </p:nvPicPr>
        <p:blipFill>
          <a:blip r:embed="rId1"/>
          <a:srcRect/>
          <a:stretch>
            <a:fillRect/>
          </a:stretch>
        </p:blipFill>
        <p:spPr bwMode="auto">
          <a:xfrm>
            <a:off x="1142976" y="2500306"/>
            <a:ext cx="6835775" cy="3608388"/>
          </a:xfrm>
          <a:prstGeom prst="rect">
            <a:avLst/>
          </a:prstGeom>
          <a:noFill/>
          <a:ln w="9525">
            <a:noFill/>
            <a:miter lim="800000"/>
            <a:headEnd/>
            <a:tailEnd/>
          </a:ln>
        </p:spPr>
      </p:pic>
      <p:sp>
        <p:nvSpPr>
          <p:cNvPr id="6" name="Rectangle 2"/>
          <p:cNvSpPr>
            <a:spLocks noGrp="1" noChangeArrowheads="1"/>
          </p:cNvSpPr>
          <p:nvPr>
            <p:ph type="title"/>
          </p:nvPr>
        </p:nvSpPr>
        <p:spPr>
          <a:xfrm>
            <a:off x="457200" y="211138"/>
            <a:ext cx="8229600" cy="1143000"/>
          </a:xfrm>
        </p:spPr>
        <p:txBody>
          <a:bodyPr/>
          <a:lstStyle/>
          <a:p>
            <a:pPr algn="l"/>
            <a:r>
              <a:rPr lang="en-US" altLang="zh-CN" sz="3600" dirty="0">
                <a:solidFill>
                  <a:schemeClr val="bg1"/>
                </a:solidFill>
                <a:ea typeface="宋体" panose="02010600030101010101" pitchFamily="2" charset="-122"/>
              </a:rPr>
              <a:t>4.1. 6  </a:t>
            </a:r>
            <a:r>
              <a:rPr lang="zh-CN" altLang="en-US" sz="3600" dirty="0">
                <a:solidFill>
                  <a:schemeClr val="bg1"/>
                </a:solidFill>
                <a:ea typeface="宋体" panose="02010600030101010101" pitchFamily="2" charset="-122"/>
              </a:rPr>
              <a:t>设计模式</a:t>
            </a:r>
            <a:br>
              <a:rPr lang="en-US" altLang="zh-CN" sz="3600" dirty="0">
                <a:solidFill>
                  <a:schemeClr val="bg1"/>
                </a:solidFill>
                <a:ea typeface="宋体" panose="02010600030101010101" pitchFamily="2" charset="-122"/>
              </a:rPr>
            </a:br>
            <a:r>
              <a:rPr lang="en-US" altLang="zh-CN" sz="3600" dirty="0">
                <a:solidFill>
                  <a:schemeClr val="bg1"/>
                </a:solidFill>
                <a:ea typeface="宋体" panose="02010600030101010101" pitchFamily="2" charset="-122"/>
              </a:rPr>
              <a:t>                    -----</a:t>
            </a:r>
            <a:r>
              <a:rPr lang="zh-CN" altLang="en-US" sz="2800" b="1" dirty="0">
                <a:solidFill>
                  <a:srgbClr val="FFFF00"/>
                </a:solidFill>
                <a:ea typeface="宋体" panose="02010600030101010101" pitchFamily="2" charset="-122"/>
              </a:rPr>
              <a:t>抽象工厂</a:t>
            </a:r>
            <a:endParaRPr lang="zh-CN" altLang="en-US" sz="2800" b="1" dirty="0">
              <a:solidFill>
                <a:srgbClr val="FFFF00"/>
              </a:solidFill>
              <a:ea typeface="宋体" panose="02010600030101010101" pitchFamily="2" charset="-122"/>
            </a:endParaRPr>
          </a:p>
        </p:txBody>
      </p:sp>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type="body" idx="1"/>
          </p:nvPr>
        </p:nvSpPr>
        <p:spPr/>
        <p:txBody>
          <a:bodyPr/>
          <a:lstStyle/>
          <a:p>
            <a:pPr eaLnBrk="1" hangingPunct="1">
              <a:buFontTx/>
              <a:buNone/>
            </a:pPr>
            <a:r>
              <a:rPr lang="en-US" altLang="zh-CN" sz="2800" b="1" dirty="0">
                <a:solidFill>
                  <a:srgbClr val="C00000"/>
                </a:solidFill>
                <a:latin typeface="宋体" panose="02010600030101010101" pitchFamily="2" charset="-122"/>
                <a:ea typeface="宋体" panose="02010600030101010101" pitchFamily="2" charset="-122"/>
              </a:rPr>
              <a:t>(4) </a:t>
            </a:r>
            <a:r>
              <a:rPr lang="zh-CN" altLang="en-US" sz="2800" b="1" dirty="0">
                <a:solidFill>
                  <a:srgbClr val="C00000"/>
                </a:solidFill>
                <a:latin typeface="宋体" panose="02010600030101010101" pitchFamily="2" charset="-122"/>
                <a:ea typeface="宋体" panose="02010600030101010101" pitchFamily="2" charset="-122"/>
              </a:rPr>
              <a:t>参与者职责</a:t>
            </a:r>
            <a:endParaRPr lang="zh-CN" altLang="en-US" sz="2800" b="1" dirty="0">
              <a:solidFill>
                <a:srgbClr val="C00000"/>
              </a:solidFill>
              <a:latin typeface="宋体" panose="02010600030101010101" pitchFamily="2" charset="-122"/>
              <a:ea typeface="宋体" panose="02010600030101010101" pitchFamily="2" charset="-122"/>
            </a:endParaRPr>
          </a:p>
          <a:p>
            <a:pPr marL="628650" indent="-438150" eaLnBrk="1" hangingPunct="1">
              <a:buFontTx/>
              <a:buNone/>
            </a:pPr>
            <a:r>
              <a:rPr lang="en-US" altLang="zh-CN" sz="2400" dirty="0">
                <a:latin typeface="楷体_GB2312" pitchFamily="49" charset="-122"/>
                <a:ea typeface="楷体_GB2312" pitchFamily="49" charset="-122"/>
              </a:rPr>
              <a:t>a) </a:t>
            </a:r>
            <a:r>
              <a:rPr lang="zh-CN" altLang="en-US" sz="2400" dirty="0">
                <a:solidFill>
                  <a:srgbClr val="3366FF"/>
                </a:solidFill>
                <a:latin typeface="楷体_GB2312" pitchFamily="49" charset="-122"/>
                <a:ea typeface="楷体_GB2312" pitchFamily="49" charset="-122"/>
              </a:rPr>
              <a:t>抽象工厂类（</a:t>
            </a:r>
            <a:r>
              <a:rPr lang="en-US" altLang="zh-CN" sz="2400" dirty="0" err="1">
                <a:solidFill>
                  <a:srgbClr val="3366FF"/>
                </a:solidFill>
                <a:latin typeface="楷体_GB2312" pitchFamily="49" charset="-122"/>
                <a:ea typeface="楷体_GB2312" pitchFamily="49" charset="-122"/>
              </a:rPr>
              <a:t>AbstractFactory</a:t>
            </a:r>
            <a:r>
              <a:rPr lang="zh-CN" altLang="en-US" sz="2400" dirty="0">
                <a:solidFill>
                  <a:srgbClr val="3366FF"/>
                </a:solidFill>
                <a:latin typeface="楷体_GB2312" pitchFamily="49" charset="-122"/>
                <a:ea typeface="楷体_GB2312" pitchFamily="49" charset="-122"/>
              </a:rPr>
              <a:t>）：</a:t>
            </a:r>
            <a:r>
              <a:rPr lang="zh-CN" altLang="en-US" sz="2400" dirty="0">
                <a:latin typeface="楷体_GB2312" pitchFamily="49" charset="-122"/>
                <a:ea typeface="楷体_GB2312" pitchFamily="49" charset="-122"/>
              </a:rPr>
              <a:t>声明创建抽象产品对象的操作的接口。</a:t>
            </a:r>
            <a:endParaRPr lang="zh-CN" altLang="en-US" sz="2400" dirty="0">
              <a:latin typeface="楷体_GB2312" pitchFamily="49" charset="-122"/>
              <a:ea typeface="楷体_GB2312" pitchFamily="49" charset="-122"/>
            </a:endParaRPr>
          </a:p>
          <a:p>
            <a:pPr marL="628650" indent="-438150" eaLnBrk="1" hangingPunct="1">
              <a:buFontTx/>
              <a:buNone/>
            </a:pPr>
            <a:r>
              <a:rPr lang="en-US" altLang="zh-CN" sz="2400" dirty="0">
                <a:latin typeface="楷体_GB2312" pitchFamily="49" charset="-122"/>
                <a:ea typeface="楷体_GB2312" pitchFamily="49" charset="-122"/>
              </a:rPr>
              <a:t>b) </a:t>
            </a:r>
            <a:r>
              <a:rPr lang="zh-CN" altLang="en-US" sz="2400" dirty="0">
                <a:solidFill>
                  <a:srgbClr val="3366FF"/>
                </a:solidFill>
                <a:latin typeface="楷体_GB2312" pitchFamily="49" charset="-122"/>
                <a:ea typeface="楷体_GB2312" pitchFamily="49" charset="-122"/>
              </a:rPr>
              <a:t>具体工厂类（</a:t>
            </a:r>
            <a:r>
              <a:rPr lang="en-US" altLang="zh-CN" sz="2400" dirty="0" err="1">
                <a:solidFill>
                  <a:srgbClr val="3366FF"/>
                </a:solidFill>
                <a:latin typeface="楷体_GB2312" pitchFamily="49" charset="-122"/>
                <a:ea typeface="楷体_GB2312" pitchFamily="49" charset="-122"/>
              </a:rPr>
              <a:t>ConcreteFactory</a:t>
            </a:r>
            <a:r>
              <a:rPr lang="zh-CN" altLang="en-US" sz="2400" dirty="0">
                <a:solidFill>
                  <a:srgbClr val="3366FF"/>
                </a:solidFill>
                <a:latin typeface="楷体_GB2312" pitchFamily="49" charset="-122"/>
                <a:ea typeface="楷体_GB2312" pitchFamily="49" charset="-122"/>
              </a:rPr>
              <a:t>）：</a:t>
            </a:r>
            <a:r>
              <a:rPr lang="zh-CN" altLang="en-US" sz="2400" dirty="0">
                <a:latin typeface="楷体_GB2312" pitchFamily="49" charset="-122"/>
                <a:ea typeface="楷体_GB2312" pitchFamily="49" charset="-122"/>
              </a:rPr>
              <a:t>实现产生具体产品对象的操作。</a:t>
            </a:r>
            <a:endParaRPr lang="zh-CN" altLang="en-US" sz="2400" dirty="0">
              <a:latin typeface="楷体_GB2312" pitchFamily="49" charset="-122"/>
              <a:ea typeface="楷体_GB2312" pitchFamily="49" charset="-122"/>
            </a:endParaRPr>
          </a:p>
          <a:p>
            <a:pPr marL="628650" indent="-438150" eaLnBrk="1" hangingPunct="1">
              <a:buFontTx/>
              <a:buNone/>
            </a:pPr>
            <a:r>
              <a:rPr lang="en-US" altLang="zh-CN" sz="2400" dirty="0">
                <a:latin typeface="楷体_GB2312" pitchFamily="49" charset="-122"/>
                <a:ea typeface="楷体_GB2312" pitchFamily="49" charset="-122"/>
              </a:rPr>
              <a:t>c) </a:t>
            </a:r>
            <a:r>
              <a:rPr lang="zh-CN" altLang="en-US" sz="2400" dirty="0">
                <a:solidFill>
                  <a:srgbClr val="3366FF"/>
                </a:solidFill>
                <a:latin typeface="楷体_GB2312" pitchFamily="49" charset="-122"/>
                <a:ea typeface="楷体_GB2312" pitchFamily="49" charset="-122"/>
              </a:rPr>
              <a:t>抽象产品类（</a:t>
            </a:r>
            <a:r>
              <a:rPr lang="en-US" altLang="zh-CN" sz="2400" dirty="0" err="1">
                <a:solidFill>
                  <a:srgbClr val="3366FF"/>
                </a:solidFill>
                <a:latin typeface="楷体_GB2312" pitchFamily="49" charset="-122"/>
                <a:ea typeface="楷体_GB2312" pitchFamily="49" charset="-122"/>
              </a:rPr>
              <a:t>AbstractProduct</a:t>
            </a:r>
            <a:r>
              <a:rPr lang="zh-CN" altLang="en-US" sz="2400" dirty="0">
                <a:solidFill>
                  <a:srgbClr val="3366FF"/>
                </a:solidFill>
                <a:latin typeface="楷体_GB2312" pitchFamily="49" charset="-122"/>
                <a:ea typeface="楷体_GB2312" pitchFamily="49" charset="-122"/>
              </a:rPr>
              <a:t>）：</a:t>
            </a:r>
            <a:r>
              <a:rPr lang="zh-CN" altLang="en-US" sz="2400" dirty="0">
                <a:latin typeface="楷体_GB2312" pitchFamily="49" charset="-122"/>
                <a:ea typeface="楷体_GB2312" pitchFamily="49" charset="-122"/>
              </a:rPr>
              <a:t>声明一种产品对象的接口。</a:t>
            </a:r>
            <a:endParaRPr lang="zh-CN" altLang="en-US" sz="2400" dirty="0">
              <a:latin typeface="楷体_GB2312" pitchFamily="49" charset="-122"/>
              <a:ea typeface="楷体_GB2312" pitchFamily="49" charset="-122"/>
            </a:endParaRPr>
          </a:p>
          <a:p>
            <a:pPr marL="628650" indent="-438150" eaLnBrk="1" hangingPunct="1">
              <a:buFontTx/>
              <a:buNone/>
            </a:pPr>
            <a:r>
              <a:rPr lang="en-US" altLang="zh-CN" sz="2400" dirty="0">
                <a:latin typeface="楷体_GB2312" pitchFamily="49" charset="-122"/>
                <a:ea typeface="楷体_GB2312" pitchFamily="49" charset="-122"/>
              </a:rPr>
              <a:t>d) </a:t>
            </a:r>
            <a:r>
              <a:rPr lang="zh-CN" altLang="en-US" sz="2400" dirty="0">
                <a:solidFill>
                  <a:srgbClr val="3366FF"/>
                </a:solidFill>
                <a:latin typeface="楷体_GB2312" pitchFamily="49" charset="-122"/>
                <a:ea typeface="楷体_GB2312" pitchFamily="49" charset="-122"/>
              </a:rPr>
              <a:t>具体产品类（</a:t>
            </a:r>
            <a:r>
              <a:rPr lang="en-US" altLang="zh-CN" sz="2400" dirty="0" err="1">
                <a:solidFill>
                  <a:srgbClr val="3366FF"/>
                </a:solidFill>
                <a:latin typeface="楷体_GB2312" pitchFamily="49" charset="-122"/>
                <a:ea typeface="楷体_GB2312" pitchFamily="49" charset="-122"/>
              </a:rPr>
              <a:t>ConcreteProduct</a:t>
            </a:r>
            <a:r>
              <a:rPr lang="zh-CN" altLang="en-US" sz="2400" dirty="0">
                <a:solidFill>
                  <a:srgbClr val="3366FF"/>
                </a:solidFill>
                <a:latin typeface="楷体_GB2312" pitchFamily="49" charset="-122"/>
                <a:ea typeface="楷体_GB2312" pitchFamily="49" charset="-122"/>
              </a:rPr>
              <a:t>）：</a:t>
            </a:r>
            <a:r>
              <a:rPr lang="zh-CN" altLang="en-US" sz="2400" dirty="0">
                <a:latin typeface="楷体_GB2312" pitchFamily="49" charset="-122"/>
                <a:ea typeface="楷体_GB2312" pitchFamily="49" charset="-122"/>
              </a:rPr>
              <a:t>定义将被相应的具体工厂类产生的产品对象，并实现抽象产品类接口。</a:t>
            </a:r>
            <a:endParaRPr lang="zh-CN" altLang="en-US" sz="2400" dirty="0">
              <a:latin typeface="楷体_GB2312" pitchFamily="49" charset="-122"/>
              <a:ea typeface="楷体_GB2312" pitchFamily="49" charset="-122"/>
            </a:endParaRPr>
          </a:p>
          <a:p>
            <a:pPr marL="628650" indent="-438150" eaLnBrk="1" hangingPunct="1">
              <a:buFontTx/>
              <a:buNone/>
            </a:pPr>
            <a:r>
              <a:rPr lang="en-US" altLang="zh-CN" sz="2400" dirty="0">
                <a:latin typeface="楷体_GB2312" pitchFamily="49" charset="-122"/>
                <a:ea typeface="楷体_GB2312" pitchFamily="49" charset="-122"/>
              </a:rPr>
              <a:t>e) </a:t>
            </a:r>
            <a:r>
              <a:rPr lang="zh-CN" altLang="en-US" sz="2400" dirty="0">
                <a:solidFill>
                  <a:srgbClr val="3366FF"/>
                </a:solidFill>
                <a:latin typeface="楷体_GB2312" pitchFamily="49" charset="-122"/>
                <a:ea typeface="楷体_GB2312" pitchFamily="49" charset="-122"/>
              </a:rPr>
              <a:t>客户（</a:t>
            </a:r>
            <a:r>
              <a:rPr lang="en-US" altLang="zh-CN" sz="2400" dirty="0">
                <a:solidFill>
                  <a:srgbClr val="3366FF"/>
                </a:solidFill>
                <a:latin typeface="楷体_GB2312" pitchFamily="49" charset="-122"/>
                <a:ea typeface="楷体_GB2312" pitchFamily="49" charset="-122"/>
              </a:rPr>
              <a:t>Client</a:t>
            </a:r>
            <a:r>
              <a:rPr lang="zh-CN" altLang="en-US" sz="2400" dirty="0">
                <a:solidFill>
                  <a:srgbClr val="3366FF"/>
                </a:solidFill>
                <a:latin typeface="楷体_GB2312" pitchFamily="49" charset="-122"/>
                <a:ea typeface="楷体_GB2312" pitchFamily="49" charset="-122"/>
              </a:rPr>
              <a:t>）：</a:t>
            </a:r>
            <a:r>
              <a:rPr lang="zh-CN" altLang="en-US" sz="2400" dirty="0">
                <a:latin typeface="楷体_GB2312" pitchFamily="49" charset="-122"/>
                <a:ea typeface="楷体_GB2312" pitchFamily="49" charset="-122"/>
              </a:rPr>
              <a:t>仅使用由抽象工厂类和抽象产品类声明的接口。</a:t>
            </a:r>
            <a:endParaRPr lang="zh-CN" altLang="en-US" sz="2400" dirty="0">
              <a:latin typeface="楷体_GB2312" pitchFamily="49" charset="-122"/>
              <a:ea typeface="楷体_GB2312" pitchFamily="49" charset="-122"/>
            </a:endParaRPr>
          </a:p>
        </p:txBody>
      </p:sp>
      <p:sp>
        <p:nvSpPr>
          <p:cNvPr id="5" name="Rectangle 2"/>
          <p:cNvSpPr>
            <a:spLocks noGrp="1" noChangeArrowheads="1"/>
          </p:cNvSpPr>
          <p:nvPr>
            <p:ph type="title"/>
          </p:nvPr>
        </p:nvSpPr>
        <p:spPr>
          <a:xfrm>
            <a:off x="457200" y="211138"/>
            <a:ext cx="8229600" cy="1143000"/>
          </a:xfrm>
        </p:spPr>
        <p:txBody>
          <a:bodyPr/>
          <a:lstStyle/>
          <a:p>
            <a:pPr algn="l"/>
            <a:r>
              <a:rPr lang="en-US" altLang="zh-CN" sz="3600" dirty="0">
                <a:solidFill>
                  <a:schemeClr val="bg1"/>
                </a:solidFill>
                <a:ea typeface="宋体" panose="02010600030101010101" pitchFamily="2" charset="-122"/>
              </a:rPr>
              <a:t>4.1. 6  </a:t>
            </a:r>
            <a:r>
              <a:rPr lang="zh-CN" altLang="en-US" sz="3600" dirty="0">
                <a:solidFill>
                  <a:schemeClr val="bg1"/>
                </a:solidFill>
                <a:ea typeface="宋体" panose="02010600030101010101" pitchFamily="2" charset="-122"/>
              </a:rPr>
              <a:t>设计模式</a:t>
            </a:r>
            <a:br>
              <a:rPr lang="en-US" altLang="zh-CN" sz="3600" dirty="0">
                <a:solidFill>
                  <a:schemeClr val="bg1"/>
                </a:solidFill>
                <a:ea typeface="宋体" panose="02010600030101010101" pitchFamily="2" charset="-122"/>
              </a:rPr>
            </a:br>
            <a:r>
              <a:rPr lang="en-US" altLang="zh-CN" sz="3600" dirty="0">
                <a:solidFill>
                  <a:schemeClr val="bg1"/>
                </a:solidFill>
                <a:ea typeface="宋体" panose="02010600030101010101" pitchFamily="2" charset="-122"/>
              </a:rPr>
              <a:t>                    -----</a:t>
            </a:r>
            <a:r>
              <a:rPr lang="zh-CN" altLang="en-US" sz="2800" b="1" dirty="0">
                <a:solidFill>
                  <a:srgbClr val="FFFF00"/>
                </a:solidFill>
                <a:ea typeface="宋体" panose="02010600030101010101" pitchFamily="2" charset="-122"/>
              </a:rPr>
              <a:t>抽象工厂</a:t>
            </a:r>
            <a:endParaRPr lang="zh-CN" altLang="en-US" sz="2800" b="1" dirty="0">
              <a:solidFill>
                <a:srgbClr val="FFFF00"/>
              </a:solidFill>
              <a:ea typeface="宋体" panose="02010600030101010101" pitchFamily="2"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p:txBody>
          <a:bodyPr/>
          <a:lstStyle/>
          <a:p>
            <a:pPr eaLnBrk="1" hangingPunct="1">
              <a:buFontTx/>
              <a:buNone/>
            </a:pPr>
            <a:r>
              <a:rPr lang="en-US" altLang="zh-CN" b="1" dirty="0">
                <a:solidFill>
                  <a:srgbClr val="C00000"/>
                </a:solidFill>
                <a:latin typeface="宋体" panose="02010600030101010101" pitchFamily="2" charset="-122"/>
                <a:ea typeface="宋体" panose="02010600030101010101" pitchFamily="2" charset="-122"/>
              </a:rPr>
              <a:t>(5) </a:t>
            </a:r>
            <a:r>
              <a:rPr lang="zh-CN" altLang="en-US" b="1" dirty="0">
                <a:solidFill>
                  <a:srgbClr val="C00000"/>
                </a:solidFill>
                <a:latin typeface="宋体" panose="02010600030101010101" pitchFamily="2" charset="-122"/>
                <a:ea typeface="宋体" panose="02010600030101010101" pitchFamily="2" charset="-122"/>
              </a:rPr>
              <a:t>协作</a:t>
            </a:r>
            <a:endParaRPr lang="zh-CN" altLang="en-US" b="1" dirty="0">
              <a:solidFill>
                <a:srgbClr val="C00000"/>
              </a:solidFill>
              <a:latin typeface="宋体" panose="02010600030101010101" pitchFamily="2" charset="-122"/>
              <a:ea typeface="宋体" panose="02010600030101010101" pitchFamily="2" charset="-122"/>
            </a:endParaRPr>
          </a:p>
          <a:p>
            <a:pPr marL="533400" eaLnBrk="1" hangingPunct="1">
              <a:spcBef>
                <a:spcPts val="1200"/>
              </a:spcBef>
              <a:buClr>
                <a:schemeClr val="accent2"/>
              </a:buClr>
              <a:buSzPct val="75000"/>
              <a:buFont typeface="Arial" panose="020B0604020202020204" pitchFamily="34" charset="0"/>
              <a:buChar char="•"/>
            </a:pPr>
            <a:r>
              <a:rPr lang="zh-CN" altLang="en-US" sz="2800" dirty="0">
                <a:latin typeface="楷体_GB2312" pitchFamily="49" charset="-122"/>
                <a:ea typeface="楷体_GB2312" pitchFamily="49" charset="-122"/>
              </a:rPr>
              <a:t>在执行时，</a:t>
            </a:r>
            <a:r>
              <a:rPr lang="en-US" altLang="zh-CN" sz="2800" dirty="0" err="1">
                <a:latin typeface="楷体_GB2312" pitchFamily="49" charset="-122"/>
                <a:ea typeface="楷体_GB2312" pitchFamily="49" charset="-122"/>
              </a:rPr>
              <a:t>AbstractFactory</a:t>
            </a:r>
            <a:r>
              <a:rPr lang="zh-CN" altLang="en-US" sz="2800" dirty="0">
                <a:latin typeface="楷体_GB2312" pitchFamily="49" charset="-122"/>
                <a:ea typeface="楷体_GB2312" pitchFamily="49" charset="-122"/>
              </a:rPr>
              <a:t>将产品交给</a:t>
            </a:r>
            <a:r>
              <a:rPr lang="en-US" altLang="zh-CN" sz="2800" dirty="0" err="1">
                <a:latin typeface="楷体_GB2312" pitchFamily="49" charset="-122"/>
                <a:ea typeface="楷体_GB2312" pitchFamily="49" charset="-122"/>
              </a:rPr>
              <a:t>ConcreteFactory</a:t>
            </a:r>
            <a:r>
              <a:rPr lang="zh-CN" altLang="en-US" sz="2800" dirty="0">
                <a:latin typeface="楷体_GB2312" pitchFamily="49" charset="-122"/>
                <a:ea typeface="楷体_GB2312" pitchFamily="49" charset="-122"/>
              </a:rPr>
              <a:t>创建。</a:t>
            </a:r>
            <a:endParaRPr lang="zh-CN" altLang="en-US" sz="2800" dirty="0">
              <a:latin typeface="楷体_GB2312" pitchFamily="49" charset="-122"/>
              <a:ea typeface="楷体_GB2312" pitchFamily="49" charset="-122"/>
            </a:endParaRPr>
          </a:p>
          <a:p>
            <a:pPr marL="533400" eaLnBrk="1" hangingPunct="1">
              <a:spcBef>
                <a:spcPts val="1200"/>
              </a:spcBef>
              <a:buClr>
                <a:schemeClr val="accent2"/>
              </a:buClr>
              <a:buSzPct val="75000"/>
              <a:buFont typeface="Arial" panose="020B0604020202020204" pitchFamily="34" charset="0"/>
              <a:buChar char="•"/>
            </a:pPr>
            <a:r>
              <a:rPr lang="en-US" altLang="zh-CN" sz="2800" dirty="0" err="1">
                <a:solidFill>
                  <a:srgbClr val="3366FF"/>
                </a:solidFill>
                <a:latin typeface="楷体_GB2312" pitchFamily="49" charset="-122"/>
                <a:ea typeface="楷体_GB2312" pitchFamily="49" charset="-122"/>
              </a:rPr>
              <a:t>ConcreteFactory</a:t>
            </a:r>
            <a:r>
              <a:rPr lang="zh-CN" altLang="en-US" sz="2800" dirty="0">
                <a:solidFill>
                  <a:srgbClr val="3366FF"/>
                </a:solidFill>
                <a:latin typeface="楷体_GB2312" pitchFamily="49" charset="-122"/>
                <a:ea typeface="楷体_GB2312" pitchFamily="49" charset="-122"/>
              </a:rPr>
              <a:t>类的实例只有一个</a:t>
            </a:r>
            <a:r>
              <a:rPr lang="zh-CN" altLang="en-US" sz="2800" dirty="0">
                <a:latin typeface="楷体_GB2312" pitchFamily="49" charset="-122"/>
                <a:ea typeface="楷体_GB2312" pitchFamily="49" charset="-122"/>
              </a:rPr>
              <a:t>，专门针对某种特定的实现标准，建立具体可用的产品对象。</a:t>
            </a:r>
            <a:endParaRPr lang="zh-CN" altLang="en-US" sz="2800" dirty="0">
              <a:latin typeface="楷体_GB2312" pitchFamily="49" charset="-122"/>
              <a:ea typeface="楷体_GB2312" pitchFamily="49" charset="-122"/>
            </a:endParaRPr>
          </a:p>
          <a:p>
            <a:pPr marL="533400" eaLnBrk="1" hangingPunct="1">
              <a:spcBef>
                <a:spcPts val="1200"/>
              </a:spcBef>
              <a:buClr>
                <a:schemeClr val="accent2"/>
              </a:buClr>
              <a:buSzPct val="75000"/>
              <a:buFont typeface="Arial" panose="020B0604020202020204" pitchFamily="34" charset="0"/>
              <a:buChar char="•"/>
            </a:pPr>
            <a:r>
              <a:rPr lang="zh-CN" altLang="en-US" sz="2800" dirty="0">
                <a:latin typeface="楷体_GB2312" pitchFamily="49" charset="-122"/>
                <a:ea typeface="楷体_GB2312" pitchFamily="49" charset="-122"/>
              </a:rPr>
              <a:t>如果想要建立其他标准的产品对象，客户程序就得改用另一种</a:t>
            </a:r>
            <a:r>
              <a:rPr lang="en-US" altLang="zh-CN" sz="2800" dirty="0" err="1">
                <a:latin typeface="楷体_GB2312" pitchFamily="49" charset="-122"/>
                <a:ea typeface="楷体_GB2312" pitchFamily="49" charset="-122"/>
              </a:rPr>
              <a:t>ConcreteFactory</a:t>
            </a:r>
            <a:r>
              <a:rPr lang="zh-CN" altLang="en-US" sz="2800" dirty="0">
                <a:latin typeface="楷体_GB2312" pitchFamily="49" charset="-122"/>
                <a:ea typeface="楷体_GB2312" pitchFamily="49" charset="-122"/>
              </a:rPr>
              <a:t>。</a:t>
            </a:r>
            <a:endParaRPr lang="zh-CN" altLang="en-US" sz="2800" dirty="0">
              <a:latin typeface="楷体_GB2312" pitchFamily="49" charset="-122"/>
              <a:ea typeface="楷体_GB2312" pitchFamily="49" charset="-122"/>
            </a:endParaRPr>
          </a:p>
        </p:txBody>
      </p:sp>
      <p:sp>
        <p:nvSpPr>
          <p:cNvPr id="5" name="Rectangle 2"/>
          <p:cNvSpPr>
            <a:spLocks noGrp="1" noChangeArrowheads="1"/>
          </p:cNvSpPr>
          <p:nvPr>
            <p:ph type="title"/>
          </p:nvPr>
        </p:nvSpPr>
        <p:spPr>
          <a:xfrm>
            <a:off x="457200" y="211138"/>
            <a:ext cx="8229600" cy="1143000"/>
          </a:xfrm>
        </p:spPr>
        <p:txBody>
          <a:bodyPr/>
          <a:lstStyle/>
          <a:p>
            <a:pPr algn="l"/>
            <a:r>
              <a:rPr lang="en-US" altLang="zh-CN" sz="3600" dirty="0">
                <a:solidFill>
                  <a:schemeClr val="bg1"/>
                </a:solidFill>
                <a:ea typeface="宋体" panose="02010600030101010101" pitchFamily="2" charset="-122"/>
              </a:rPr>
              <a:t>4.1. 6  </a:t>
            </a:r>
            <a:r>
              <a:rPr lang="zh-CN" altLang="en-US" sz="3600" dirty="0">
                <a:solidFill>
                  <a:schemeClr val="bg1"/>
                </a:solidFill>
                <a:ea typeface="宋体" panose="02010600030101010101" pitchFamily="2" charset="-122"/>
              </a:rPr>
              <a:t>设计模式</a:t>
            </a:r>
            <a:br>
              <a:rPr lang="en-US" altLang="zh-CN" sz="3600" dirty="0">
                <a:solidFill>
                  <a:schemeClr val="bg1"/>
                </a:solidFill>
                <a:ea typeface="宋体" panose="02010600030101010101" pitchFamily="2" charset="-122"/>
              </a:rPr>
            </a:br>
            <a:r>
              <a:rPr lang="en-US" altLang="zh-CN" sz="3600" dirty="0">
                <a:solidFill>
                  <a:schemeClr val="bg1"/>
                </a:solidFill>
                <a:ea typeface="宋体" panose="02010600030101010101" pitchFamily="2" charset="-122"/>
              </a:rPr>
              <a:t>                    -----</a:t>
            </a:r>
            <a:r>
              <a:rPr lang="zh-CN" altLang="en-US" sz="2800" b="1" dirty="0">
                <a:solidFill>
                  <a:srgbClr val="FFFF00"/>
                </a:solidFill>
                <a:ea typeface="宋体" panose="02010600030101010101" pitchFamily="2" charset="-122"/>
              </a:rPr>
              <a:t>抽象工厂</a:t>
            </a:r>
            <a:endParaRPr lang="zh-CN" altLang="en-US" sz="2800" b="1" dirty="0">
              <a:solidFill>
                <a:srgbClr val="FFFF00"/>
              </a:solidFill>
              <a:ea typeface="宋体" panose="02010600030101010101" pitchFamily="2"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28596" y="1500174"/>
            <a:ext cx="8229600" cy="1143000"/>
          </a:xfrm>
          <a:noFill/>
          <a:ln w="9525">
            <a:noFill/>
            <a:miter lim="800000"/>
          </a:ln>
        </p:spPr>
        <p:txBody>
          <a:bodyPr vert="horz" wrap="square" lIns="91440" tIns="45720" rIns="91440" bIns="45720" numCol="1" anchor="ctr" anchorCtr="0" compatLnSpc="1"/>
          <a:lstStyle/>
          <a:p>
            <a:r>
              <a:rPr lang="en-US" altLang="en-US" sz="3600" b="1" dirty="0" err="1">
                <a:solidFill>
                  <a:srgbClr val="C00000"/>
                </a:solidFill>
                <a:latin typeface="仿宋" panose="02010609060101010101" pitchFamily="49" charset="-122"/>
                <a:ea typeface="仿宋" panose="02010609060101010101" pitchFamily="49" charset="-122"/>
              </a:rPr>
              <a:t>创建模式</a:t>
            </a:r>
            <a:r>
              <a:rPr lang="zh-CN" altLang="en-US" sz="3600" b="1" dirty="0">
                <a:solidFill>
                  <a:srgbClr val="C00000"/>
                </a:solidFill>
                <a:latin typeface="仿宋" panose="02010609060101010101" pitchFamily="49" charset="-122"/>
                <a:ea typeface="仿宋" panose="02010609060101010101" pitchFamily="49" charset="-122"/>
              </a:rPr>
              <a:t> </a:t>
            </a:r>
            <a:r>
              <a:rPr lang="en-US" altLang="zh-CN" sz="3600" b="1" dirty="0">
                <a:solidFill>
                  <a:srgbClr val="C00000"/>
                </a:solidFill>
                <a:latin typeface="仿宋" panose="02010609060101010101" pitchFamily="49" charset="-122"/>
                <a:ea typeface="仿宋" panose="02010609060101010101" pitchFamily="49" charset="-122"/>
              </a:rPr>
              <a:t>– Singleton(</a:t>
            </a:r>
            <a:r>
              <a:rPr lang="zh-CN" altLang="en-US" sz="3600" b="1" dirty="0">
                <a:solidFill>
                  <a:srgbClr val="C00000"/>
                </a:solidFill>
                <a:latin typeface="仿宋" panose="02010609060101010101" pitchFamily="49" charset="-122"/>
                <a:ea typeface="仿宋" panose="02010609060101010101" pitchFamily="49" charset="-122"/>
              </a:rPr>
              <a:t>单例模式</a:t>
            </a:r>
            <a:r>
              <a:rPr lang="en-US" altLang="zh-CN" sz="3600" b="1" dirty="0">
                <a:solidFill>
                  <a:srgbClr val="C00000"/>
                </a:solidFill>
                <a:latin typeface="仿宋" panose="02010609060101010101" pitchFamily="49" charset="-122"/>
                <a:ea typeface="仿宋" panose="02010609060101010101" pitchFamily="49" charset="-122"/>
              </a:rPr>
              <a:t>)</a:t>
            </a:r>
            <a:endParaRPr lang="en-US" altLang="zh-CN" sz="3600" b="1" dirty="0">
              <a:solidFill>
                <a:srgbClr val="C00000"/>
              </a:solidFill>
              <a:latin typeface="仿宋" panose="02010609060101010101" pitchFamily="49" charset="-122"/>
              <a:ea typeface="仿宋" panose="02010609060101010101" pitchFamily="49" charset="-122"/>
            </a:endParaRPr>
          </a:p>
        </p:txBody>
      </p:sp>
      <p:sp>
        <p:nvSpPr>
          <p:cNvPr id="6" name="灯片编号占位符 4"/>
          <p:cNvSpPr>
            <a:spLocks noGrp="1"/>
          </p:cNvSpPr>
          <p:nvPr>
            <p:ph type="sldNum" sz="quarter" idx="12"/>
          </p:nvPr>
        </p:nvSpPr>
        <p:spPr/>
        <p:txBody>
          <a:bodyPr/>
          <a:lstStyle/>
          <a:p>
            <a:pPr>
              <a:defRPr/>
            </a:pPr>
            <a:r>
              <a:rPr lang="zh-CN" altLang="en-US"/>
              <a:t>第 </a:t>
            </a:r>
            <a:fld id="{5D84858D-6EC3-4295-881B-C6B944853FE8}" type="slidenum">
              <a:rPr lang="zh-CN" altLang="en-US"/>
            </a:fld>
            <a:r>
              <a:rPr lang="zh-CN" altLang="en-US"/>
              <a:t> 页</a:t>
            </a:r>
            <a:endParaRPr lang="zh-CN" altLang="en-US"/>
          </a:p>
        </p:txBody>
      </p:sp>
      <p:sp>
        <p:nvSpPr>
          <p:cNvPr id="506884" name="AutoShape 4"/>
          <p:cNvSpPr>
            <a:spLocks noChangeArrowheads="1"/>
          </p:cNvSpPr>
          <p:nvPr/>
        </p:nvSpPr>
        <p:spPr bwMode="auto">
          <a:xfrm>
            <a:off x="1357290" y="2928934"/>
            <a:ext cx="6224587" cy="2736850"/>
          </a:xfrm>
          <a:prstGeom prst="roundRect">
            <a:avLst>
              <a:gd name="adj" fmla="val 16667"/>
            </a:avLst>
          </a:prstGeom>
          <a:solidFill>
            <a:schemeClr val="accent6">
              <a:lumMod val="20000"/>
              <a:lumOff val="80000"/>
              <a:alpha val="13000"/>
            </a:schemeClr>
          </a:solidFill>
          <a:ln w="38100">
            <a:solidFill>
              <a:srgbClr val="FFFFFF"/>
            </a:solidFill>
            <a:round/>
          </a:ln>
          <a:effectLst>
            <a:outerShdw dist="107763" dir="2700000" algn="ctr" rotWithShape="0">
              <a:srgbClr val="000000">
                <a:alpha val="50000"/>
              </a:srgbClr>
            </a:outerShdw>
          </a:effectLst>
        </p:spPr>
        <p:txBody>
          <a:bodyPr wrap="none" anchor="ctr"/>
          <a:lstStyle/>
          <a:p>
            <a:pPr algn="ctr" eaLnBrk="0" hangingPunct="0">
              <a:defRPr/>
            </a:pPr>
            <a:endParaRPr lang="zh-CN" altLang="zh-CN">
              <a:latin typeface="Verdana" panose="020B0604030504040204" pitchFamily="34" charset="0"/>
            </a:endParaRPr>
          </a:p>
        </p:txBody>
      </p:sp>
      <p:sp>
        <p:nvSpPr>
          <p:cNvPr id="506885" name="Text Box 5"/>
          <p:cNvSpPr txBox="1">
            <a:spLocks noChangeArrowheads="1"/>
          </p:cNvSpPr>
          <p:nvPr/>
        </p:nvSpPr>
        <p:spPr bwMode="auto">
          <a:xfrm>
            <a:off x="1785918" y="3143248"/>
            <a:ext cx="5553075" cy="2308324"/>
          </a:xfrm>
          <a:prstGeom prst="rect">
            <a:avLst/>
          </a:prstGeom>
          <a:noFill/>
          <a:ln w="9525">
            <a:noFill/>
            <a:miter lim="800000"/>
          </a:ln>
          <a:effectLst/>
        </p:spPr>
        <p:txBody>
          <a:bodyPr>
            <a:spAutoFit/>
          </a:bodyPr>
          <a:lstStyle/>
          <a:p>
            <a:pPr eaLnBrk="0" hangingPunct="0">
              <a:defRPr/>
            </a:pPr>
            <a:r>
              <a:rPr lang="en-US" altLang="zh-CN" sz="2400" b="1"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rPr>
              <a:t>      </a:t>
            </a:r>
            <a:r>
              <a:rPr lang="zh-CN" altLang="en-US" sz="2400" b="1" dirty="0">
                <a:solidFill>
                  <a:srgbClr val="FF5050"/>
                </a:solidFill>
                <a:effectLst>
                  <a:outerShdw blurRad="38100" dist="38100" dir="2700000" algn="tl">
                    <a:srgbClr val="000000"/>
                  </a:outerShdw>
                </a:effectLst>
                <a:latin typeface="Arial" panose="020B0604020202020204" pitchFamily="34" charset="0"/>
                <a:ea typeface="宋体" panose="02010600030101010101" pitchFamily="2" charset="-122"/>
              </a:rPr>
              <a:t>单例模式确保某一个类只有一个实例，而且自行实例化并向整个系统提供这个实例单例模式。</a:t>
            </a:r>
            <a:endParaRPr lang="zh-CN" altLang="en-US" sz="2400" b="1" dirty="0">
              <a:solidFill>
                <a:srgbClr val="FF5050"/>
              </a:solidFill>
              <a:effectLst>
                <a:outerShdw blurRad="38100" dist="38100" dir="2700000" algn="tl">
                  <a:srgbClr val="000000"/>
                </a:outerShdw>
              </a:effectLst>
              <a:latin typeface="Arial" panose="020B0604020202020204" pitchFamily="34" charset="0"/>
              <a:ea typeface="宋体" panose="02010600030101010101" pitchFamily="2" charset="-122"/>
            </a:endParaRPr>
          </a:p>
          <a:p>
            <a:pPr eaLnBrk="0" hangingPunct="0">
              <a:defRPr/>
            </a:pPr>
            <a:endParaRPr lang="zh-CN" altLang="en-US" sz="2400" b="1" dirty="0">
              <a:solidFill>
                <a:srgbClr val="FF5050"/>
              </a:solidFill>
              <a:effectLst>
                <a:outerShdw blurRad="38100" dist="38100" dir="2700000" algn="tl">
                  <a:srgbClr val="000000"/>
                </a:outerShdw>
              </a:effectLst>
              <a:latin typeface="Arial" panose="020B0604020202020204" pitchFamily="34" charset="0"/>
              <a:ea typeface="宋体" panose="02010600030101010101" pitchFamily="2" charset="-122"/>
            </a:endParaRPr>
          </a:p>
          <a:p>
            <a:pPr eaLnBrk="0" hangingPunct="0">
              <a:defRPr/>
            </a:pPr>
            <a:r>
              <a:rPr lang="zh-CN" altLang="en-US" sz="2400" b="1" dirty="0">
                <a:solidFill>
                  <a:srgbClr val="FF5050"/>
                </a:solidFill>
                <a:effectLst>
                  <a:outerShdw blurRad="38100" dist="38100" dir="2700000" algn="tl">
                    <a:srgbClr val="000000"/>
                  </a:outerShdw>
                </a:effectLst>
                <a:latin typeface="Arial" panose="020B0604020202020204" pitchFamily="34" charset="0"/>
                <a:ea typeface="宋体" panose="02010600030101010101" pitchFamily="2" charset="-122"/>
              </a:rPr>
              <a:t>      单例模式只应在有真正的“单一实例”的需求时才可使用。 </a:t>
            </a:r>
            <a:endParaRPr lang="zh-CN" altLang="en-US" sz="2400" b="1" dirty="0">
              <a:solidFill>
                <a:srgbClr val="FF5050"/>
              </a:solidFill>
              <a:effectLst>
                <a:outerShdw blurRad="38100" dist="38100" dir="2700000" algn="tl">
                  <a:srgbClr val="000000"/>
                </a:outerShdw>
              </a:effectLst>
              <a:latin typeface="Arial" panose="020B0604020202020204" pitchFamily="34" charset="0"/>
              <a:ea typeface="宋体" panose="02010600030101010101" pitchFamily="2" charset="-122"/>
            </a:endParaRPr>
          </a:p>
        </p:txBody>
      </p:sp>
      <p:sp>
        <p:nvSpPr>
          <p:cNvPr id="7" name="Rectangle 2"/>
          <p:cNvSpPr txBox="1">
            <a:spLocks noChangeArrowheads="1"/>
          </p:cNvSpPr>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0" cap="none" spc="0" normalizeH="0" baseline="0" noProof="0">
                <a:ln>
                  <a:noFill/>
                </a:ln>
                <a:solidFill>
                  <a:schemeClr val="bg1"/>
                </a:solidFill>
                <a:effectLst/>
                <a:uLnTx/>
                <a:uFillTx/>
                <a:latin typeface="+mj-lt"/>
                <a:ea typeface="宋体" panose="02010600030101010101" pitchFamily="2" charset="-122"/>
                <a:cs typeface="+mj-cs"/>
              </a:rPr>
              <a:t>4.1. 6  </a:t>
            </a:r>
            <a:r>
              <a:rPr kumimoji="0" lang="zh-CN" altLang="en-US" sz="3600" b="1" i="0" u="none" strike="noStrike" kern="0" cap="none" spc="0" normalizeH="0" baseline="0" noProof="0">
                <a:ln>
                  <a:noFill/>
                </a:ln>
                <a:solidFill>
                  <a:schemeClr val="bg1"/>
                </a:solidFill>
                <a:effectLst/>
                <a:uLnTx/>
                <a:uFillTx/>
                <a:latin typeface="+mj-lt"/>
                <a:ea typeface="宋体" panose="02010600030101010101" pitchFamily="2" charset="-122"/>
                <a:cs typeface="+mj-cs"/>
              </a:rPr>
              <a:t>设计模式</a:t>
            </a:r>
            <a:br>
              <a:rPr kumimoji="0" lang="en-US" altLang="zh-CN" sz="3600" b="1" i="0" u="none" strike="noStrike" kern="0" cap="none" spc="0" normalizeH="0" baseline="0" noProof="0">
                <a:ln>
                  <a:noFill/>
                </a:ln>
                <a:solidFill>
                  <a:schemeClr val="bg1"/>
                </a:solidFill>
                <a:effectLst/>
                <a:uLnTx/>
                <a:uFillTx/>
                <a:latin typeface="+mj-lt"/>
                <a:ea typeface="宋体" panose="02010600030101010101" pitchFamily="2" charset="-122"/>
                <a:cs typeface="+mj-cs"/>
              </a:rPr>
            </a:br>
            <a:r>
              <a:rPr kumimoji="0" lang="en-US" altLang="zh-CN" sz="3600" b="1" i="0" u="none" strike="noStrike" kern="0" cap="none" spc="0" normalizeH="0" baseline="0" noProof="0">
                <a:ln>
                  <a:noFill/>
                </a:ln>
                <a:solidFill>
                  <a:schemeClr val="bg1"/>
                </a:solidFill>
                <a:effectLst/>
                <a:uLnTx/>
                <a:uFillTx/>
                <a:latin typeface="+mj-lt"/>
                <a:ea typeface="宋体" panose="02010600030101010101" pitchFamily="2" charset="-122"/>
                <a:cs typeface="+mj-cs"/>
              </a:rPr>
              <a:t>                    </a:t>
            </a:r>
            <a:r>
              <a:rPr kumimoji="0" lang="en-US" altLang="zh-CN" sz="3600" b="1" i="0" u="none" strike="noStrike" kern="0" cap="none" spc="0" normalizeH="0" baseline="0" noProof="0">
                <a:ln>
                  <a:noFill/>
                </a:ln>
                <a:solidFill>
                  <a:srgbClr val="FFC000"/>
                </a:solidFill>
                <a:effectLst/>
                <a:uLnTx/>
                <a:uFillTx/>
                <a:latin typeface="+mj-lt"/>
                <a:ea typeface="宋体" panose="02010600030101010101" pitchFamily="2" charset="-122"/>
                <a:cs typeface="+mj-cs"/>
              </a:rPr>
              <a:t>-----</a:t>
            </a:r>
            <a:r>
              <a:rPr kumimoji="0" lang="zh-CN" altLang="en-US" sz="3600" b="1" i="0" u="none" strike="noStrike" kern="0" cap="none" spc="0" normalizeH="0" baseline="0" noProof="0">
                <a:ln>
                  <a:noFill/>
                </a:ln>
                <a:solidFill>
                  <a:srgbClr val="FFC000"/>
                </a:solidFill>
                <a:effectLst/>
                <a:uLnTx/>
                <a:uFillTx/>
                <a:latin typeface="+mj-lt"/>
                <a:ea typeface="宋体" panose="02010600030101010101" pitchFamily="2" charset="-122"/>
                <a:cs typeface="+mj-cs"/>
              </a:rPr>
              <a:t>单件</a:t>
            </a:r>
            <a:endParaRPr kumimoji="0" lang="zh-CN" altLang="en-US" sz="2800" b="1" i="0" u="none" strike="noStrike" kern="0" cap="none" spc="0" normalizeH="0" baseline="0" noProof="0" dirty="0">
              <a:ln>
                <a:noFill/>
              </a:ln>
              <a:solidFill>
                <a:srgbClr val="FFC000"/>
              </a:solidFill>
              <a:effectLst/>
              <a:uLnTx/>
              <a:uFillTx/>
              <a:latin typeface="+mj-lt"/>
              <a:ea typeface="宋体" panose="02010600030101010101" pitchFamily="2" charset="-122"/>
              <a:cs typeface="+mj-cs"/>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ChangeArrowheads="1"/>
          </p:cNvSpPr>
          <p:nvPr/>
        </p:nvSpPr>
        <p:spPr bwMode="auto">
          <a:xfrm>
            <a:off x="642910" y="1857364"/>
            <a:ext cx="8064500" cy="4143404"/>
          </a:xfrm>
          <a:prstGeom prst="rect">
            <a:avLst/>
          </a:prstGeom>
          <a:noFill/>
          <a:ln w="9525">
            <a:noFill/>
            <a:miter lim="800000"/>
          </a:ln>
        </p:spPr>
        <p:txBody>
          <a:bodyPr/>
          <a:lstStyle/>
          <a:p>
            <a:pPr marL="342900" indent="-342900">
              <a:lnSpc>
                <a:spcPct val="150000"/>
              </a:lnSpc>
              <a:spcBef>
                <a:spcPct val="20000"/>
              </a:spcBef>
            </a:pPr>
            <a:r>
              <a:rPr lang="en-US" altLang="zh-CN" sz="2800" b="1" dirty="0">
                <a:solidFill>
                  <a:srgbClr val="C00000"/>
                </a:solidFill>
                <a:latin typeface="宋体" panose="02010600030101010101" pitchFamily="2" charset="-122"/>
                <a:ea typeface="宋体" panose="02010600030101010101" pitchFamily="2" charset="-122"/>
              </a:rPr>
              <a:t>2</a:t>
            </a:r>
            <a:r>
              <a:rPr lang="zh-CN" altLang="en-US" sz="2800" b="1" dirty="0">
                <a:solidFill>
                  <a:srgbClr val="C00000"/>
                </a:solidFill>
                <a:latin typeface="宋体" panose="02010600030101010101" pitchFamily="2" charset="-122"/>
                <a:ea typeface="宋体" panose="02010600030101010101" pitchFamily="2" charset="-122"/>
              </a:rPr>
              <a:t>）模式</a:t>
            </a:r>
            <a:endParaRPr lang="zh-CN" altLang="en-US" sz="2800" b="1" dirty="0">
              <a:solidFill>
                <a:srgbClr val="C00000"/>
              </a:solidFill>
              <a:latin typeface="宋体" panose="02010600030101010101" pitchFamily="2" charset="-122"/>
              <a:ea typeface="宋体" panose="02010600030101010101" pitchFamily="2" charset="-122"/>
            </a:endParaRPr>
          </a:p>
          <a:p>
            <a:pPr marL="342900" indent="-342900">
              <a:lnSpc>
                <a:spcPct val="150000"/>
              </a:lnSpc>
              <a:spcBef>
                <a:spcPct val="20000"/>
              </a:spcBef>
            </a:pPr>
            <a:r>
              <a:rPr lang="zh-CN" altLang="en-US" sz="2400" b="1"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软件设计模式是从软件设计过程中总结出来的，</a:t>
            </a:r>
            <a:r>
              <a:rPr lang="zh-CN" altLang="en-US" sz="2400" b="1" dirty="0">
                <a:latin typeface="宋体" panose="02010600030101010101" pitchFamily="2" charset="-122"/>
                <a:ea typeface="宋体" panose="02010600030101010101" pitchFamily="2" charset="-122"/>
              </a:rPr>
              <a:t>是针对特定问题的解决方案</a:t>
            </a:r>
            <a:r>
              <a:rPr lang="zh-CN" altLang="en-US" sz="2400" dirty="0">
                <a:latin typeface="宋体" panose="02010600030101010101" pitchFamily="2" charset="-122"/>
                <a:ea typeface="宋体" panose="02010600030101010101" pitchFamily="2" charset="-122"/>
              </a:rPr>
              <a:t>。建筑师</a:t>
            </a:r>
            <a:r>
              <a:rPr lang="en-US" altLang="zh-CN" sz="2400" dirty="0" err="1">
                <a:latin typeface="宋体" panose="02010600030101010101" pitchFamily="2" charset="-122"/>
                <a:ea typeface="宋体" panose="02010600030101010101" pitchFamily="2" charset="-122"/>
              </a:rPr>
              <a:t>C.Alexander</a:t>
            </a:r>
            <a:r>
              <a:rPr lang="zh-CN" altLang="en-US" sz="2400" dirty="0">
                <a:latin typeface="宋体" panose="02010600030101010101" pitchFamily="2" charset="-122"/>
                <a:ea typeface="宋体" panose="02010600030101010101" pitchFamily="2" charset="-122"/>
              </a:rPr>
              <a:t>对模式给出的经典定义是：</a:t>
            </a:r>
            <a:r>
              <a:rPr lang="zh-CN" altLang="en-US" sz="2400" b="1" dirty="0">
                <a:solidFill>
                  <a:srgbClr val="3366FF"/>
                </a:solidFill>
                <a:latin typeface="宋体" panose="02010600030101010101" pitchFamily="2" charset="-122"/>
                <a:ea typeface="宋体" panose="02010600030101010101" pitchFamily="2" charset="-122"/>
              </a:rPr>
              <a:t>每个模式都描述了一个在我们的环境中不断出现的问题及该问题解决方案的核心</a:t>
            </a:r>
            <a:r>
              <a:rPr lang="zh-CN" altLang="en-US" sz="2400" dirty="0">
                <a:latin typeface="宋体" panose="02010600030101010101" pitchFamily="2" charset="-122"/>
                <a:ea typeface="宋体" panose="02010600030101010101" pitchFamily="2" charset="-122"/>
              </a:rPr>
              <a:t>。在软件系统中，可以将模式划分为以下</a:t>
            </a: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类。</a:t>
            </a:r>
            <a:endParaRPr lang="zh-CN" altLang="en-US" sz="2400" dirty="0">
              <a:latin typeface="宋体" panose="02010600030101010101" pitchFamily="2" charset="-122"/>
              <a:ea typeface="宋体" panose="02010600030101010101" pitchFamily="2" charset="-122"/>
            </a:endParaRPr>
          </a:p>
        </p:txBody>
      </p:sp>
      <p:sp>
        <p:nvSpPr>
          <p:cNvPr id="6" name="Rectangle 2"/>
          <p:cNvSpPr>
            <a:spLocks noGrp="1" noChangeArrowheads="1"/>
          </p:cNvSpPr>
          <p:nvPr>
            <p:ph type="title"/>
          </p:nvPr>
        </p:nvSpPr>
        <p:spPr>
          <a:xfrm>
            <a:off x="457200" y="211138"/>
            <a:ext cx="8229600" cy="1143000"/>
          </a:xfrm>
        </p:spPr>
        <p:txBody>
          <a:bodyPr/>
          <a:lstStyle/>
          <a:p>
            <a:pPr>
              <a:lnSpc>
                <a:spcPts val="4000"/>
              </a:lnSpc>
            </a:pPr>
            <a:r>
              <a:rPr lang="en-US" altLang="en-US" dirty="0"/>
              <a:t>4.1 </a:t>
            </a:r>
            <a:r>
              <a:rPr lang="zh-CN" altLang="en-US" dirty="0"/>
              <a:t>软件体系结构与设计模式</a:t>
            </a:r>
            <a:br>
              <a:rPr lang="en-US" altLang="zh-CN" dirty="0"/>
            </a:br>
            <a:r>
              <a:rPr lang="en-US" altLang="zh-CN" dirty="0">
                <a:solidFill>
                  <a:schemeClr val="bg1"/>
                </a:solidFill>
              </a:rPr>
              <a:t>           </a:t>
            </a:r>
            <a:r>
              <a:rPr lang="en-US" altLang="zh-CN" sz="3200" dirty="0">
                <a:solidFill>
                  <a:schemeClr val="bg1"/>
                </a:solidFill>
                <a:ea typeface="宋体" panose="02010600030101010101" pitchFamily="2" charset="-122"/>
              </a:rPr>
              <a:t>4.1.1   </a:t>
            </a:r>
            <a:r>
              <a:rPr lang="zh-CN" altLang="en-US" sz="3200" dirty="0">
                <a:solidFill>
                  <a:schemeClr val="bg1"/>
                </a:solidFill>
                <a:ea typeface="宋体" panose="02010600030101010101" pitchFamily="2" charset="-122"/>
              </a:rPr>
              <a:t>软件体系结构的基本概念</a:t>
            </a:r>
            <a:endParaRPr lang="zh-CN" altLang="en-US" dirty="0">
              <a:solidFill>
                <a:schemeClr val="bg1"/>
              </a:solidFill>
            </a:endParaRPr>
          </a:p>
        </p:txBody>
      </p:sp>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Tree>
  </p:cSld>
  <p:clrMapOvr>
    <a:masterClrMapping/>
  </p:clrMapOvr>
  <p:transition>
    <p:fad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85720" y="1428736"/>
            <a:ext cx="8229600" cy="1143000"/>
          </a:xfrm>
          <a:noFill/>
          <a:ln w="9525">
            <a:noFill/>
            <a:miter lim="800000"/>
          </a:ln>
        </p:spPr>
        <p:txBody>
          <a:bodyPr vert="horz" wrap="square" lIns="91440" tIns="45720" rIns="91440" bIns="45720" numCol="1" anchor="ctr" anchorCtr="0" compatLnSpc="1"/>
          <a:lstStyle/>
          <a:p>
            <a:r>
              <a:rPr lang="en-US" altLang="zh-CN" sz="3600" b="1" dirty="0">
                <a:solidFill>
                  <a:srgbClr val="C00000"/>
                </a:solidFill>
                <a:latin typeface="仿宋" panose="02010609060101010101" pitchFamily="49" charset="-122"/>
                <a:ea typeface="仿宋" panose="02010609060101010101" pitchFamily="49" charset="-122"/>
              </a:rPr>
              <a:t>Singleton—</a:t>
            </a:r>
            <a:r>
              <a:rPr lang="zh-CN" altLang="en-US" sz="3600" b="1" dirty="0">
                <a:solidFill>
                  <a:srgbClr val="C00000"/>
                </a:solidFill>
                <a:latin typeface="仿宋" panose="02010609060101010101" pitchFamily="49" charset="-122"/>
                <a:ea typeface="仿宋" panose="02010609060101010101" pitchFamily="49" charset="-122"/>
              </a:rPr>
              <a:t>单例模式</a:t>
            </a:r>
            <a:endParaRPr lang="en-US" altLang="zh-CN" sz="3600" b="1" dirty="0">
              <a:solidFill>
                <a:srgbClr val="C00000"/>
              </a:solidFill>
              <a:latin typeface="仿宋" panose="02010609060101010101" pitchFamily="49" charset="-122"/>
              <a:ea typeface="仿宋" panose="02010609060101010101" pitchFamily="49" charset="-122"/>
            </a:endParaRPr>
          </a:p>
        </p:txBody>
      </p:sp>
      <p:sp>
        <p:nvSpPr>
          <p:cNvPr id="6" name="灯片编号占位符 4"/>
          <p:cNvSpPr>
            <a:spLocks noGrp="1"/>
          </p:cNvSpPr>
          <p:nvPr>
            <p:ph type="sldNum" sz="quarter" idx="12"/>
          </p:nvPr>
        </p:nvSpPr>
        <p:spPr/>
        <p:txBody>
          <a:bodyPr/>
          <a:lstStyle/>
          <a:p>
            <a:pPr>
              <a:defRPr/>
            </a:pPr>
            <a:r>
              <a:rPr lang="zh-CN" altLang="en-US"/>
              <a:t>第 </a:t>
            </a:r>
            <a:fld id="{44E38FA1-E089-43F5-AF70-AD6EFDD621AB}" type="slidenum">
              <a:rPr lang="zh-CN" altLang="en-US"/>
            </a:fld>
            <a:r>
              <a:rPr lang="zh-CN" altLang="en-US"/>
              <a:t> 页</a:t>
            </a:r>
            <a:endParaRPr lang="zh-CN" altLang="en-US"/>
          </a:p>
        </p:txBody>
      </p:sp>
      <p:sp>
        <p:nvSpPr>
          <p:cNvPr id="507908" name="AutoShape 4"/>
          <p:cNvSpPr>
            <a:spLocks noChangeArrowheads="1"/>
          </p:cNvSpPr>
          <p:nvPr/>
        </p:nvSpPr>
        <p:spPr bwMode="auto">
          <a:xfrm>
            <a:off x="1357290" y="2857496"/>
            <a:ext cx="6224587" cy="2881312"/>
          </a:xfrm>
          <a:prstGeom prst="roundRect">
            <a:avLst>
              <a:gd name="adj" fmla="val 16667"/>
            </a:avLst>
          </a:prstGeom>
          <a:solidFill>
            <a:schemeClr val="accent6">
              <a:lumMod val="20000"/>
              <a:lumOff val="80000"/>
              <a:alpha val="13000"/>
            </a:schemeClr>
          </a:solidFill>
          <a:ln w="38100">
            <a:solidFill>
              <a:srgbClr val="FFFFFF"/>
            </a:solidFill>
            <a:round/>
          </a:ln>
          <a:effectLst>
            <a:outerShdw dist="107763" dir="2700000" algn="ctr" rotWithShape="0">
              <a:srgbClr val="000000">
                <a:alpha val="50000"/>
              </a:srgbClr>
            </a:outerShdw>
          </a:effectLst>
        </p:spPr>
        <p:txBody>
          <a:bodyPr wrap="none" anchor="ctr"/>
          <a:lstStyle/>
          <a:p>
            <a:pPr algn="ctr" eaLnBrk="0" hangingPunct="0">
              <a:defRPr/>
            </a:pPr>
            <a:endParaRPr lang="zh-CN" altLang="zh-CN">
              <a:latin typeface="Verdana" panose="020B0604030504040204" pitchFamily="34" charset="0"/>
            </a:endParaRPr>
          </a:p>
        </p:txBody>
      </p:sp>
      <p:sp>
        <p:nvSpPr>
          <p:cNvPr id="507909" name="Text Box 5"/>
          <p:cNvSpPr txBox="1">
            <a:spLocks noChangeArrowheads="1"/>
          </p:cNvSpPr>
          <p:nvPr/>
        </p:nvSpPr>
        <p:spPr bwMode="auto">
          <a:xfrm>
            <a:off x="1714480" y="3000372"/>
            <a:ext cx="5553075" cy="2654300"/>
          </a:xfrm>
          <a:prstGeom prst="rect">
            <a:avLst/>
          </a:prstGeom>
          <a:noFill/>
          <a:ln w="9525">
            <a:noFill/>
            <a:miter lim="800000"/>
          </a:ln>
          <a:effectLst/>
        </p:spPr>
        <p:txBody>
          <a:bodyPr>
            <a:spAutoFit/>
          </a:bodyPr>
          <a:lstStyle/>
          <a:p>
            <a:pPr eaLnBrk="0" hangingPunct="0">
              <a:defRPr/>
            </a:pPr>
            <a:r>
              <a:rPr lang="en-US" altLang="zh-CN" sz="2800" b="1" dirty="0">
                <a:effectLst>
                  <a:outerShdw blurRad="38100" dist="38100" dir="2700000" algn="tl">
                    <a:srgbClr val="000000"/>
                  </a:outerShdw>
                </a:effectLst>
                <a:latin typeface="Arial" panose="020B0604020202020204" pitchFamily="34" charset="0"/>
                <a:ea typeface="宋体" panose="02010600030101010101" pitchFamily="2" charset="-122"/>
              </a:rPr>
              <a:t>      </a:t>
            </a:r>
            <a:r>
              <a:rPr lang="zh-CN" altLang="en-US" sz="2800" b="1" dirty="0">
                <a:solidFill>
                  <a:srgbClr val="FF5050"/>
                </a:solidFill>
                <a:effectLst>
                  <a:outerShdw blurRad="38100" dist="38100" dir="2700000" algn="tl">
                    <a:srgbClr val="000000"/>
                  </a:outerShdw>
                </a:effectLst>
                <a:latin typeface="Arial" panose="020B0604020202020204" pitchFamily="34" charset="0"/>
                <a:ea typeface="宋体" panose="02010600030101010101" pitchFamily="2" charset="-122"/>
              </a:rPr>
              <a:t>俺有</a:t>
            </a:r>
            <a:r>
              <a:rPr lang="en-US" altLang="zh-CN" sz="2800" b="1" dirty="0">
                <a:solidFill>
                  <a:srgbClr val="FF5050"/>
                </a:solidFill>
                <a:effectLst>
                  <a:outerShdw blurRad="38100" dist="38100" dir="2700000" algn="tl">
                    <a:srgbClr val="000000"/>
                  </a:outerShdw>
                </a:effectLst>
                <a:latin typeface="Arial" panose="020B0604020202020204" pitchFamily="34" charset="0"/>
                <a:ea typeface="宋体" panose="02010600030101010101" pitchFamily="2" charset="-122"/>
              </a:rPr>
              <a:t>6</a:t>
            </a:r>
            <a:r>
              <a:rPr lang="zh-CN" altLang="en-US" sz="2800" b="1" dirty="0">
                <a:solidFill>
                  <a:srgbClr val="FF5050"/>
                </a:solidFill>
                <a:effectLst>
                  <a:outerShdw blurRad="38100" dist="38100" dir="2700000" algn="tl">
                    <a:srgbClr val="000000"/>
                  </a:outerShdw>
                </a:effectLst>
                <a:latin typeface="Arial" panose="020B0604020202020204" pitchFamily="34" charset="0"/>
                <a:ea typeface="宋体" panose="02010600030101010101" pitchFamily="2" charset="-122"/>
              </a:rPr>
              <a:t>个漂亮的老婆，她们的老公都是我，我就是我们家里的老公</a:t>
            </a:r>
            <a:r>
              <a:rPr lang="en-US" altLang="zh-CN" sz="2800" b="1" dirty="0">
                <a:solidFill>
                  <a:srgbClr val="FF5050"/>
                </a:solidFill>
                <a:effectLst>
                  <a:outerShdw blurRad="38100" dist="38100" dir="2700000" algn="tl">
                    <a:srgbClr val="000000"/>
                  </a:outerShdw>
                </a:effectLst>
                <a:latin typeface="Arial" panose="020B0604020202020204" pitchFamily="34" charset="0"/>
                <a:ea typeface="宋体" panose="02010600030101010101" pitchFamily="2" charset="-122"/>
              </a:rPr>
              <a:t>Singleton</a:t>
            </a:r>
            <a:r>
              <a:rPr lang="zh-CN" altLang="en-US" sz="2800" b="1" dirty="0">
                <a:solidFill>
                  <a:srgbClr val="FF5050"/>
                </a:solidFill>
                <a:effectLst>
                  <a:outerShdw blurRad="38100" dist="38100" dir="2700000" algn="tl">
                    <a:srgbClr val="000000"/>
                  </a:outerShdw>
                </a:effectLst>
                <a:latin typeface="Arial" panose="020B0604020202020204" pitchFamily="34" charset="0"/>
                <a:ea typeface="宋体" panose="02010600030101010101" pitchFamily="2" charset="-122"/>
              </a:rPr>
              <a:t>，她们只要说道“老公”，都是指的同一个人，那就是我</a:t>
            </a:r>
            <a:r>
              <a:rPr lang="en-US" altLang="zh-CN" sz="2800" b="1" dirty="0">
                <a:solidFill>
                  <a:srgbClr val="FF5050"/>
                </a:solidFill>
                <a:effectLst>
                  <a:outerShdw blurRad="38100" dist="38100" dir="2700000" algn="tl">
                    <a:srgbClr val="000000"/>
                  </a:outerShdw>
                </a:effectLst>
                <a:latin typeface="Arial" panose="020B0604020202020204" pitchFamily="34" charset="0"/>
                <a:ea typeface="宋体" panose="02010600030101010101" pitchFamily="2" charset="-122"/>
              </a:rPr>
              <a:t>(</a:t>
            </a:r>
            <a:r>
              <a:rPr lang="zh-CN" altLang="en-US" sz="2800" b="1" dirty="0">
                <a:solidFill>
                  <a:srgbClr val="FF5050"/>
                </a:solidFill>
                <a:effectLst>
                  <a:outerShdw blurRad="38100" dist="38100" dir="2700000" algn="tl">
                    <a:srgbClr val="000000"/>
                  </a:outerShdw>
                </a:effectLst>
                <a:latin typeface="Arial" panose="020B0604020202020204" pitchFamily="34" charset="0"/>
                <a:ea typeface="宋体" panose="02010600030101010101" pitchFamily="2" charset="-122"/>
              </a:rPr>
              <a:t>刚才做了个梦啦，哪有这么好的事</a:t>
            </a:r>
            <a:r>
              <a:rPr lang="en-US" altLang="zh-CN" sz="2800" b="1" dirty="0">
                <a:solidFill>
                  <a:srgbClr val="FF5050"/>
                </a:solidFill>
                <a:effectLst>
                  <a:outerShdw blurRad="38100" dist="38100" dir="2700000" algn="tl">
                    <a:srgbClr val="000000"/>
                  </a:outerShdw>
                </a:effectLst>
                <a:latin typeface="Arial" panose="020B0604020202020204" pitchFamily="34" charset="0"/>
                <a:ea typeface="宋体" panose="02010600030101010101" pitchFamily="2" charset="-122"/>
              </a:rPr>
              <a:t>) </a:t>
            </a:r>
            <a:r>
              <a:rPr lang="zh-CN" altLang="en-US" sz="2800" b="1" dirty="0">
                <a:solidFill>
                  <a:srgbClr val="FF5050"/>
                </a:solidFill>
                <a:effectLst>
                  <a:outerShdw blurRad="38100" dist="38100" dir="2700000" algn="tl">
                    <a:srgbClr val="000000"/>
                  </a:outerShdw>
                </a:effectLst>
                <a:latin typeface="Arial" panose="020B0604020202020204" pitchFamily="34" charset="0"/>
                <a:ea typeface="宋体" panose="02010600030101010101" pitchFamily="2" charset="-122"/>
              </a:rPr>
              <a:t>。 </a:t>
            </a:r>
            <a:endParaRPr lang="zh-CN" altLang="en-US" sz="2800" b="1" dirty="0">
              <a:solidFill>
                <a:srgbClr val="FF5050"/>
              </a:solidFill>
              <a:effectLst>
                <a:outerShdw blurRad="38100" dist="38100" dir="2700000" algn="tl">
                  <a:srgbClr val="000000"/>
                </a:outerShdw>
              </a:effectLst>
              <a:latin typeface="Arial" panose="020B0604020202020204" pitchFamily="34" charset="0"/>
              <a:ea typeface="宋体" panose="02010600030101010101" pitchFamily="2" charset="-122"/>
            </a:endParaRPr>
          </a:p>
        </p:txBody>
      </p:sp>
      <p:sp>
        <p:nvSpPr>
          <p:cNvPr id="7" name="Rectangle 2"/>
          <p:cNvSpPr txBox="1">
            <a:spLocks noChangeArrowheads="1"/>
          </p:cNvSpPr>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0" cap="none" spc="0" normalizeH="0" baseline="0" noProof="0">
                <a:ln>
                  <a:noFill/>
                </a:ln>
                <a:solidFill>
                  <a:schemeClr val="bg1"/>
                </a:solidFill>
                <a:effectLst/>
                <a:uLnTx/>
                <a:uFillTx/>
                <a:latin typeface="+mj-lt"/>
                <a:ea typeface="宋体" panose="02010600030101010101" pitchFamily="2" charset="-122"/>
                <a:cs typeface="+mj-cs"/>
              </a:rPr>
              <a:t>4.1. 6  </a:t>
            </a:r>
            <a:r>
              <a:rPr kumimoji="0" lang="zh-CN" altLang="en-US" sz="3600" b="1" i="0" u="none" strike="noStrike" kern="0" cap="none" spc="0" normalizeH="0" baseline="0" noProof="0">
                <a:ln>
                  <a:noFill/>
                </a:ln>
                <a:solidFill>
                  <a:schemeClr val="bg1"/>
                </a:solidFill>
                <a:effectLst/>
                <a:uLnTx/>
                <a:uFillTx/>
                <a:latin typeface="+mj-lt"/>
                <a:ea typeface="宋体" panose="02010600030101010101" pitchFamily="2" charset="-122"/>
                <a:cs typeface="+mj-cs"/>
              </a:rPr>
              <a:t>设计模式</a:t>
            </a:r>
            <a:br>
              <a:rPr kumimoji="0" lang="en-US" altLang="zh-CN" sz="3600" b="1" i="0" u="none" strike="noStrike" kern="0" cap="none" spc="0" normalizeH="0" baseline="0" noProof="0">
                <a:ln>
                  <a:noFill/>
                </a:ln>
                <a:solidFill>
                  <a:schemeClr val="bg1"/>
                </a:solidFill>
                <a:effectLst/>
                <a:uLnTx/>
                <a:uFillTx/>
                <a:latin typeface="+mj-lt"/>
                <a:ea typeface="宋体" panose="02010600030101010101" pitchFamily="2" charset="-122"/>
                <a:cs typeface="+mj-cs"/>
              </a:rPr>
            </a:br>
            <a:r>
              <a:rPr kumimoji="0" lang="en-US" altLang="zh-CN" sz="3600" b="1" i="0" u="none" strike="noStrike" kern="0" cap="none" spc="0" normalizeH="0" baseline="0" noProof="0">
                <a:ln>
                  <a:noFill/>
                </a:ln>
                <a:solidFill>
                  <a:schemeClr val="bg1"/>
                </a:solidFill>
                <a:effectLst/>
                <a:uLnTx/>
                <a:uFillTx/>
                <a:latin typeface="+mj-lt"/>
                <a:ea typeface="宋体" panose="02010600030101010101" pitchFamily="2" charset="-122"/>
                <a:cs typeface="+mj-cs"/>
              </a:rPr>
              <a:t>                    </a:t>
            </a:r>
            <a:r>
              <a:rPr kumimoji="0" lang="en-US" altLang="zh-CN" sz="3600" b="1" i="0" u="none" strike="noStrike" kern="0" cap="none" spc="0" normalizeH="0" baseline="0" noProof="0">
                <a:ln>
                  <a:noFill/>
                </a:ln>
                <a:solidFill>
                  <a:srgbClr val="FFC000"/>
                </a:solidFill>
                <a:effectLst/>
                <a:uLnTx/>
                <a:uFillTx/>
                <a:latin typeface="+mj-lt"/>
                <a:ea typeface="宋体" panose="02010600030101010101" pitchFamily="2" charset="-122"/>
                <a:cs typeface="+mj-cs"/>
              </a:rPr>
              <a:t>-----</a:t>
            </a:r>
            <a:r>
              <a:rPr kumimoji="0" lang="zh-CN" altLang="en-US" sz="3600" b="1" i="0" u="none" strike="noStrike" kern="0" cap="none" spc="0" normalizeH="0" baseline="0" noProof="0">
                <a:ln>
                  <a:noFill/>
                </a:ln>
                <a:solidFill>
                  <a:srgbClr val="FFC000"/>
                </a:solidFill>
                <a:effectLst/>
                <a:uLnTx/>
                <a:uFillTx/>
                <a:latin typeface="+mj-lt"/>
                <a:ea typeface="宋体" panose="02010600030101010101" pitchFamily="2" charset="-122"/>
                <a:cs typeface="+mj-cs"/>
              </a:rPr>
              <a:t>单件</a:t>
            </a:r>
            <a:endParaRPr kumimoji="0" lang="zh-CN" altLang="en-US" sz="2800" b="1" i="0" u="none" strike="noStrike" kern="0" cap="none" spc="0" normalizeH="0" baseline="0" noProof="0" dirty="0">
              <a:ln>
                <a:noFill/>
              </a:ln>
              <a:solidFill>
                <a:srgbClr val="FFC000"/>
              </a:solidFill>
              <a:effectLst/>
              <a:uLnTx/>
              <a:uFillTx/>
              <a:latin typeface="+mj-lt"/>
              <a:ea typeface="宋体" panose="02010600030101010101" pitchFamily="2" charset="-122"/>
              <a:cs typeface="+mj-cs"/>
            </a:endParaRPr>
          </a:p>
        </p:txBody>
      </p:sp>
    </p:spTree>
  </p:cSld>
  <p:clrMapOvr>
    <a:masterClrMapping/>
  </p:clrMapOvr>
  <p:transition>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type="body" idx="1"/>
          </p:nvPr>
        </p:nvSpPr>
        <p:spPr/>
        <p:txBody>
          <a:bodyPr/>
          <a:lstStyle/>
          <a:p>
            <a:pPr eaLnBrk="1" hangingPunct="1">
              <a:buFontTx/>
              <a:buNone/>
            </a:pPr>
            <a:r>
              <a:rPr lang="en-US" altLang="zh-CN" sz="2400" b="1" dirty="0">
                <a:solidFill>
                  <a:srgbClr val="C00000"/>
                </a:solidFill>
                <a:latin typeface="楷体_GB2312" pitchFamily="49" charset="-122"/>
                <a:ea typeface="楷体_GB2312" pitchFamily="49" charset="-122"/>
              </a:rPr>
              <a:t>(1) </a:t>
            </a:r>
            <a:r>
              <a:rPr lang="zh-CN" altLang="en-US" sz="2400" b="1" dirty="0">
                <a:solidFill>
                  <a:srgbClr val="C00000"/>
                </a:solidFill>
                <a:latin typeface="楷体_GB2312" pitchFamily="49" charset="-122"/>
                <a:ea typeface="楷体_GB2312" pitchFamily="49" charset="-122"/>
              </a:rPr>
              <a:t>目的：</a:t>
            </a:r>
            <a:r>
              <a:rPr lang="zh-CN" altLang="en-US" sz="2400" dirty="0">
                <a:latin typeface="楷体_GB2312" pitchFamily="49" charset="-122"/>
                <a:ea typeface="楷体_GB2312" pitchFamily="49" charset="-122"/>
              </a:rPr>
              <a:t>一个类只有一个实例并提供一个访问它的全局访问点。该实例应在系统生存期中都存在。</a:t>
            </a:r>
            <a:endParaRPr lang="zh-CN" altLang="en-US" sz="2400" dirty="0">
              <a:latin typeface="楷体_GB2312" pitchFamily="49" charset="-122"/>
              <a:ea typeface="楷体_GB2312" pitchFamily="49" charset="-122"/>
            </a:endParaRPr>
          </a:p>
          <a:p>
            <a:pPr eaLnBrk="1" hangingPunct="1">
              <a:buFontTx/>
              <a:buNone/>
            </a:pPr>
            <a:r>
              <a:rPr lang="en-US" altLang="zh-CN" sz="2400" b="1" dirty="0">
                <a:solidFill>
                  <a:srgbClr val="C00000"/>
                </a:solidFill>
                <a:latin typeface="楷体_GB2312" pitchFamily="49" charset="-122"/>
                <a:ea typeface="楷体_GB2312" pitchFamily="49" charset="-122"/>
              </a:rPr>
              <a:t>(2) </a:t>
            </a:r>
            <a:r>
              <a:rPr lang="zh-CN" altLang="en-US" sz="2400" b="1" dirty="0">
                <a:solidFill>
                  <a:srgbClr val="C00000"/>
                </a:solidFill>
                <a:latin typeface="楷体_GB2312" pitchFamily="49" charset="-122"/>
                <a:ea typeface="楷体_GB2312" pitchFamily="49" charset="-122"/>
              </a:rPr>
              <a:t>思路：</a:t>
            </a:r>
            <a:r>
              <a:rPr lang="zh-CN" altLang="en-US" sz="2400" dirty="0">
                <a:latin typeface="楷体_GB2312" pitchFamily="49" charset="-122"/>
                <a:ea typeface="楷体_GB2312" pitchFamily="49" charset="-122"/>
              </a:rPr>
              <a:t>例如，通常情况下，用户可以对应用系统进行配置，并将配置信息保存在配置文件中，应用系统在启动时首先将配置文件加载到内存中，这些内存配置信息应该有且仅有一份。应用单件模式可以保证</a:t>
            </a:r>
            <a:r>
              <a:rPr lang="en-US" altLang="zh-CN" sz="2400" dirty="0">
                <a:latin typeface="楷体_GB2312" pitchFamily="49" charset="-122"/>
                <a:ea typeface="楷体_GB2312" pitchFamily="49" charset="-122"/>
              </a:rPr>
              <a:t>Configure</a:t>
            </a:r>
            <a:r>
              <a:rPr lang="zh-CN" altLang="en-US" sz="2400" dirty="0">
                <a:latin typeface="楷体_GB2312" pitchFamily="49" charset="-122"/>
                <a:ea typeface="楷体_GB2312" pitchFamily="49" charset="-122"/>
              </a:rPr>
              <a:t>类只能有一个实例。</a:t>
            </a:r>
            <a:r>
              <a:rPr lang="zh-CN" altLang="en-US" sz="2800" dirty="0">
                <a:latin typeface="楷体_GB2312" pitchFamily="49" charset="-122"/>
                <a:ea typeface="楷体_GB2312" pitchFamily="49" charset="-122"/>
              </a:rPr>
              <a:t> </a:t>
            </a:r>
            <a:endParaRPr lang="zh-CN" altLang="en-US" sz="2800" dirty="0">
              <a:latin typeface="楷体_GB2312" pitchFamily="49" charset="-122"/>
              <a:ea typeface="楷体_GB2312" pitchFamily="49" charset="-122"/>
            </a:endParaRPr>
          </a:p>
        </p:txBody>
      </p:sp>
      <p:pic>
        <p:nvPicPr>
          <p:cNvPr id="71684" name="Picture 4"/>
          <p:cNvPicPr>
            <a:picLocks noChangeAspect="1" noChangeArrowheads="1"/>
          </p:cNvPicPr>
          <p:nvPr/>
        </p:nvPicPr>
        <p:blipFill>
          <a:blip r:embed="rId1"/>
          <a:srcRect/>
          <a:stretch>
            <a:fillRect/>
          </a:stretch>
        </p:blipFill>
        <p:spPr bwMode="auto">
          <a:xfrm>
            <a:off x="2771775" y="4292600"/>
            <a:ext cx="4897438" cy="2020888"/>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7" name="Rectangle 2"/>
          <p:cNvSpPr>
            <a:spLocks noGrp="1" noChangeArrowheads="1"/>
          </p:cNvSpPr>
          <p:nvPr>
            <p:ph type="title"/>
          </p:nvPr>
        </p:nvSpPr>
        <p:spPr>
          <a:xfrm>
            <a:off x="457200" y="211138"/>
            <a:ext cx="8229600" cy="1143000"/>
          </a:xfrm>
        </p:spPr>
        <p:txBody>
          <a:bodyPr/>
          <a:lstStyle/>
          <a:p>
            <a:pPr algn="l"/>
            <a:r>
              <a:rPr lang="en-US" altLang="zh-CN" sz="3600" dirty="0">
                <a:solidFill>
                  <a:schemeClr val="bg1"/>
                </a:solidFill>
                <a:ea typeface="宋体" panose="02010600030101010101" pitchFamily="2" charset="-122"/>
              </a:rPr>
              <a:t>4.1. 6  </a:t>
            </a:r>
            <a:r>
              <a:rPr lang="zh-CN" altLang="en-US" sz="3600" dirty="0">
                <a:solidFill>
                  <a:schemeClr val="bg1"/>
                </a:solidFill>
                <a:ea typeface="宋体" panose="02010600030101010101" pitchFamily="2" charset="-122"/>
              </a:rPr>
              <a:t>设计模式</a:t>
            </a:r>
            <a:br>
              <a:rPr lang="en-US" altLang="zh-CN" sz="3600" dirty="0">
                <a:solidFill>
                  <a:schemeClr val="bg1"/>
                </a:solidFill>
                <a:ea typeface="宋体" panose="02010600030101010101" pitchFamily="2" charset="-122"/>
              </a:rPr>
            </a:br>
            <a:r>
              <a:rPr lang="en-US" altLang="zh-CN" sz="3600" dirty="0">
                <a:solidFill>
                  <a:schemeClr val="bg1"/>
                </a:solidFill>
                <a:ea typeface="宋体" panose="02010600030101010101" pitchFamily="2" charset="-122"/>
              </a:rPr>
              <a:t>                    </a:t>
            </a:r>
            <a:r>
              <a:rPr lang="en-US" altLang="zh-CN" sz="3600" dirty="0">
                <a:solidFill>
                  <a:srgbClr val="FFC000"/>
                </a:solidFill>
                <a:ea typeface="宋体" panose="02010600030101010101" pitchFamily="2" charset="-122"/>
              </a:rPr>
              <a:t>-----</a:t>
            </a:r>
            <a:r>
              <a:rPr lang="zh-CN" altLang="en-US" sz="3600" dirty="0">
                <a:solidFill>
                  <a:srgbClr val="FFC000"/>
                </a:solidFill>
                <a:ea typeface="宋体" panose="02010600030101010101" pitchFamily="2" charset="-122"/>
              </a:rPr>
              <a:t>单件</a:t>
            </a:r>
            <a:endParaRPr lang="zh-CN" altLang="en-US" sz="2800" b="1" dirty="0">
              <a:solidFill>
                <a:srgbClr val="FFC000"/>
              </a:solidFill>
              <a:ea typeface="宋体" panose="02010600030101010101" pitchFamily="2" charset="-122"/>
            </a:endParaRPr>
          </a:p>
        </p:txBody>
      </p:sp>
    </p:spTree>
  </p:cSld>
  <p:clrMapOvr>
    <a:masterClrMapping/>
  </p:clrMapOvr>
  <p:transition>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ChangeArrowheads="1"/>
          </p:cNvSpPr>
          <p:nvPr>
            <p:ph type="body" idx="1"/>
          </p:nvPr>
        </p:nvSpPr>
        <p:spPr/>
        <p:txBody>
          <a:bodyPr/>
          <a:lstStyle/>
          <a:p>
            <a:pPr eaLnBrk="1" hangingPunct="1">
              <a:buFontTx/>
              <a:buNone/>
            </a:pPr>
            <a:r>
              <a:rPr lang="en-US" altLang="zh-CN" sz="2400" b="1" dirty="0">
                <a:solidFill>
                  <a:srgbClr val="C00000"/>
                </a:solidFill>
                <a:latin typeface="楷体_GB2312" pitchFamily="49" charset="-122"/>
                <a:ea typeface="楷体_GB2312" pitchFamily="49" charset="-122"/>
              </a:rPr>
              <a:t>(3) </a:t>
            </a:r>
            <a:r>
              <a:rPr lang="zh-CN" altLang="en-US" sz="2400" b="1" dirty="0">
                <a:solidFill>
                  <a:srgbClr val="C00000"/>
                </a:solidFill>
                <a:latin typeface="楷体_GB2312" pitchFamily="49" charset="-122"/>
                <a:ea typeface="楷体_GB2312" pitchFamily="49" charset="-122"/>
              </a:rPr>
              <a:t>结构：</a:t>
            </a:r>
            <a:r>
              <a:rPr lang="zh-CN" altLang="en-US" sz="2400" dirty="0">
                <a:latin typeface="楷体_GB2312" pitchFamily="49" charset="-122"/>
                <a:ea typeface="楷体_GB2312" pitchFamily="49" charset="-122"/>
              </a:rPr>
              <a:t>单件模式的结构如图所示。</a:t>
            </a:r>
            <a:endParaRPr lang="zh-CN" altLang="en-US" sz="2400" dirty="0">
              <a:latin typeface="楷体_GB2312" pitchFamily="49" charset="-122"/>
              <a:ea typeface="楷体_GB2312" pitchFamily="49" charset="-122"/>
            </a:endParaRPr>
          </a:p>
        </p:txBody>
      </p:sp>
      <p:pic>
        <p:nvPicPr>
          <p:cNvPr id="72708" name="Picture 4"/>
          <p:cNvPicPr>
            <a:picLocks noChangeAspect="1" noChangeArrowheads="1"/>
          </p:cNvPicPr>
          <p:nvPr/>
        </p:nvPicPr>
        <p:blipFill>
          <a:blip r:embed="rId1"/>
          <a:srcRect/>
          <a:stretch>
            <a:fillRect/>
          </a:stretch>
        </p:blipFill>
        <p:spPr bwMode="auto">
          <a:xfrm>
            <a:off x="1835150" y="2565400"/>
            <a:ext cx="5976938" cy="2306638"/>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6" name="Rectangle 2"/>
          <p:cNvSpPr txBox="1">
            <a:spLocks noChangeArrowheads="1"/>
          </p:cNvSpPr>
          <p:nvPr/>
        </p:nvSpPr>
        <p:spPr bwMode="auto">
          <a:xfrm>
            <a:off x="609600" y="363538"/>
            <a:ext cx="8229600" cy="1143000"/>
          </a:xfrm>
          <a:prstGeom prst="rect">
            <a:avLst/>
          </a:prstGeom>
          <a:noFill/>
          <a:ln w="9525">
            <a:noFill/>
            <a:miter lim="800000"/>
          </a:ln>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0" cap="none" spc="0" normalizeH="0" baseline="0" noProof="0">
                <a:ln>
                  <a:noFill/>
                </a:ln>
                <a:solidFill>
                  <a:schemeClr val="bg1"/>
                </a:solidFill>
                <a:effectLst/>
                <a:uLnTx/>
                <a:uFillTx/>
                <a:latin typeface="+mj-lt"/>
                <a:ea typeface="宋体" panose="02010600030101010101" pitchFamily="2" charset="-122"/>
                <a:cs typeface="+mj-cs"/>
              </a:rPr>
              <a:t>4.1. 6  </a:t>
            </a:r>
            <a:r>
              <a:rPr kumimoji="0" lang="zh-CN" altLang="en-US" sz="3600" b="1" i="0" u="none" strike="noStrike" kern="0" cap="none" spc="0" normalizeH="0" baseline="0" noProof="0">
                <a:ln>
                  <a:noFill/>
                </a:ln>
                <a:solidFill>
                  <a:schemeClr val="bg1"/>
                </a:solidFill>
                <a:effectLst/>
                <a:uLnTx/>
                <a:uFillTx/>
                <a:latin typeface="+mj-lt"/>
                <a:ea typeface="宋体" panose="02010600030101010101" pitchFamily="2" charset="-122"/>
                <a:cs typeface="+mj-cs"/>
              </a:rPr>
              <a:t>设计模式</a:t>
            </a:r>
            <a:br>
              <a:rPr kumimoji="0" lang="en-US" altLang="zh-CN" sz="3600" b="1" i="0" u="none" strike="noStrike" kern="0" cap="none" spc="0" normalizeH="0" baseline="0" noProof="0">
                <a:ln>
                  <a:noFill/>
                </a:ln>
                <a:solidFill>
                  <a:schemeClr val="bg1"/>
                </a:solidFill>
                <a:effectLst/>
                <a:uLnTx/>
                <a:uFillTx/>
                <a:latin typeface="+mj-lt"/>
                <a:ea typeface="宋体" panose="02010600030101010101" pitchFamily="2" charset="-122"/>
                <a:cs typeface="+mj-cs"/>
              </a:rPr>
            </a:br>
            <a:r>
              <a:rPr kumimoji="0" lang="en-US" altLang="zh-CN" sz="3600" b="1" i="0" u="none" strike="noStrike" kern="0" cap="none" spc="0" normalizeH="0" baseline="0" noProof="0">
                <a:ln>
                  <a:noFill/>
                </a:ln>
                <a:solidFill>
                  <a:schemeClr val="bg1"/>
                </a:solidFill>
                <a:effectLst/>
                <a:uLnTx/>
                <a:uFillTx/>
                <a:latin typeface="+mj-lt"/>
                <a:ea typeface="宋体" panose="02010600030101010101" pitchFamily="2" charset="-122"/>
                <a:cs typeface="+mj-cs"/>
              </a:rPr>
              <a:t>                    </a:t>
            </a:r>
            <a:r>
              <a:rPr kumimoji="0" lang="en-US" altLang="zh-CN" sz="3600" b="1" i="0" u="none" strike="noStrike" kern="0" cap="none" spc="0" normalizeH="0" baseline="0" noProof="0">
                <a:ln>
                  <a:noFill/>
                </a:ln>
                <a:solidFill>
                  <a:srgbClr val="FFC000"/>
                </a:solidFill>
                <a:effectLst/>
                <a:uLnTx/>
                <a:uFillTx/>
                <a:latin typeface="+mj-lt"/>
                <a:ea typeface="宋体" panose="02010600030101010101" pitchFamily="2" charset="-122"/>
                <a:cs typeface="+mj-cs"/>
              </a:rPr>
              <a:t>-----</a:t>
            </a:r>
            <a:r>
              <a:rPr kumimoji="0" lang="zh-CN" altLang="en-US" sz="3600" b="1" i="0" u="none" strike="noStrike" kern="0" cap="none" spc="0" normalizeH="0" baseline="0" noProof="0">
                <a:ln>
                  <a:noFill/>
                </a:ln>
                <a:solidFill>
                  <a:srgbClr val="FFC000"/>
                </a:solidFill>
                <a:effectLst/>
                <a:uLnTx/>
                <a:uFillTx/>
                <a:latin typeface="+mj-lt"/>
                <a:ea typeface="宋体" panose="02010600030101010101" pitchFamily="2" charset="-122"/>
                <a:cs typeface="+mj-cs"/>
              </a:rPr>
              <a:t>单件</a:t>
            </a:r>
            <a:endParaRPr kumimoji="0" lang="zh-CN" altLang="en-US" sz="2800" b="1" i="0" u="none" strike="noStrike" kern="0" cap="none" spc="0" normalizeH="0" baseline="0" noProof="0" dirty="0">
              <a:ln>
                <a:noFill/>
              </a:ln>
              <a:solidFill>
                <a:srgbClr val="FFC000"/>
              </a:solidFill>
              <a:effectLst/>
              <a:uLnTx/>
              <a:uFillTx/>
              <a:latin typeface="+mj-lt"/>
              <a:ea typeface="宋体" panose="02010600030101010101" pitchFamily="2" charset="-122"/>
              <a:cs typeface="+mj-cs"/>
            </a:endParaRPr>
          </a:p>
        </p:txBody>
      </p:sp>
    </p:spTree>
  </p:cSld>
  <p:clrMapOvr>
    <a:masterClrMapping/>
  </p:clrMapOvr>
  <p:transition>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ChangeArrowheads="1"/>
          </p:cNvSpPr>
          <p:nvPr>
            <p:ph type="body" idx="1"/>
          </p:nvPr>
        </p:nvSpPr>
        <p:spPr/>
        <p:txBody>
          <a:bodyPr/>
          <a:lstStyle/>
          <a:p>
            <a:pPr eaLnBrk="1" hangingPunct="1">
              <a:buFontTx/>
              <a:buNone/>
            </a:pPr>
            <a:r>
              <a:rPr lang="en-US" altLang="zh-CN" sz="2800" b="1" dirty="0">
                <a:solidFill>
                  <a:srgbClr val="C00000"/>
                </a:solidFill>
                <a:latin typeface="宋体" panose="02010600030101010101" pitchFamily="2" charset="-122"/>
                <a:ea typeface="宋体" panose="02010600030101010101" pitchFamily="2" charset="-122"/>
              </a:rPr>
              <a:t>(4) </a:t>
            </a:r>
            <a:r>
              <a:rPr lang="zh-CN" altLang="en-US" sz="2800" b="1" dirty="0">
                <a:solidFill>
                  <a:srgbClr val="C00000"/>
                </a:solidFill>
                <a:latin typeface="宋体" panose="02010600030101010101" pitchFamily="2" charset="-122"/>
                <a:ea typeface="宋体" panose="02010600030101010101" pitchFamily="2" charset="-122"/>
              </a:rPr>
              <a:t>参与者职责</a:t>
            </a:r>
            <a:endParaRPr lang="zh-CN" altLang="en-US" sz="2800" b="1" dirty="0">
              <a:solidFill>
                <a:srgbClr val="C00000"/>
              </a:solidFill>
              <a:latin typeface="宋体" panose="02010600030101010101" pitchFamily="2" charset="-122"/>
              <a:ea typeface="宋体" panose="02010600030101010101" pitchFamily="2" charset="-122"/>
            </a:endParaRPr>
          </a:p>
          <a:p>
            <a:pPr marL="986155" indent="-701675" eaLnBrk="1" hangingPunct="1">
              <a:spcBef>
                <a:spcPts val="1200"/>
              </a:spcBef>
              <a:spcAft>
                <a:spcPts val="600"/>
              </a:spcAft>
              <a:buFontTx/>
              <a:buNone/>
            </a:pPr>
            <a:r>
              <a:rPr lang="zh-CN" altLang="en-US" sz="2400" dirty="0">
                <a:latin typeface="宋体" panose="02010600030101010101" pitchFamily="2" charset="-122"/>
                <a:ea typeface="宋体" panose="02010600030101010101" pitchFamily="2" charset="-122"/>
              </a:rPr>
              <a:t> </a:t>
            </a:r>
            <a:r>
              <a:rPr lang="en-US" altLang="zh-CN" sz="2400" dirty="0">
                <a:latin typeface="宋体" panose="02010600030101010101" pitchFamily="2" charset="-122"/>
                <a:ea typeface="宋体" panose="02010600030101010101" pitchFamily="2" charset="-122"/>
              </a:rPr>
              <a:t>a) </a:t>
            </a:r>
            <a:r>
              <a:rPr lang="zh-CN" altLang="en-US" sz="2400" dirty="0">
                <a:latin typeface="宋体" panose="02010600030101010101" pitchFamily="2" charset="-122"/>
                <a:ea typeface="宋体" panose="02010600030101010101" pitchFamily="2" charset="-122"/>
              </a:rPr>
              <a:t>单件（</a:t>
            </a:r>
            <a:r>
              <a:rPr lang="en-US" altLang="zh-CN" sz="2400" dirty="0">
                <a:latin typeface="宋体" panose="02010600030101010101" pitchFamily="2" charset="-122"/>
                <a:ea typeface="宋体" panose="02010600030101010101" pitchFamily="2" charset="-122"/>
              </a:rPr>
              <a:t>Singleton</a:t>
            </a:r>
            <a:r>
              <a:rPr lang="zh-CN" altLang="en-US" sz="2400" dirty="0">
                <a:latin typeface="宋体" panose="02010600030101010101" pitchFamily="2" charset="-122"/>
                <a:ea typeface="宋体" panose="02010600030101010101" pitchFamily="2" charset="-122"/>
              </a:rPr>
              <a:t>）：能够创建它唯一的实例；同时定义了一个</a:t>
            </a:r>
            <a:r>
              <a:rPr lang="en-US" altLang="zh-CN" sz="2400" dirty="0">
                <a:latin typeface="宋体" panose="02010600030101010101" pitchFamily="2" charset="-122"/>
                <a:ea typeface="宋体" panose="02010600030101010101" pitchFamily="2" charset="-122"/>
              </a:rPr>
              <a:t>Instance</a:t>
            </a:r>
            <a:r>
              <a:rPr lang="zh-CN" altLang="en-US" sz="2400" dirty="0">
                <a:latin typeface="宋体" panose="02010600030101010101" pitchFamily="2" charset="-122"/>
                <a:ea typeface="宋体" panose="02010600030101010101" pitchFamily="2" charset="-122"/>
              </a:rPr>
              <a:t>操作，允许外部存取它唯一的实例。</a:t>
            </a:r>
            <a:r>
              <a:rPr lang="en-US" altLang="zh-CN" sz="2400" dirty="0">
                <a:latin typeface="宋体" panose="02010600030101010101" pitchFamily="2" charset="-122"/>
                <a:ea typeface="宋体" panose="02010600030101010101" pitchFamily="2" charset="-122"/>
              </a:rPr>
              <a:t>Instance</a:t>
            </a:r>
            <a:r>
              <a:rPr lang="zh-CN" altLang="en-US" sz="2400" dirty="0">
                <a:latin typeface="宋体" panose="02010600030101010101" pitchFamily="2" charset="-122"/>
                <a:ea typeface="宋体" panose="02010600030101010101" pitchFamily="2" charset="-122"/>
              </a:rPr>
              <a:t>是一个静态成员函数</a:t>
            </a:r>
            <a:endParaRPr lang="zh-CN" altLang="en-US" sz="2400" dirty="0">
              <a:latin typeface="宋体" panose="02010600030101010101" pitchFamily="2" charset="-122"/>
              <a:ea typeface="宋体" panose="02010600030101010101" pitchFamily="2" charset="-122"/>
            </a:endParaRPr>
          </a:p>
          <a:p>
            <a:pPr marL="713105" indent="-713105" eaLnBrk="1" hangingPunct="1">
              <a:buFontTx/>
              <a:buNone/>
            </a:pPr>
            <a:r>
              <a:rPr lang="en-US" altLang="zh-CN" sz="2800" b="1" dirty="0">
                <a:solidFill>
                  <a:srgbClr val="C00000"/>
                </a:solidFill>
                <a:latin typeface="宋体" panose="02010600030101010101" pitchFamily="2" charset="-122"/>
                <a:ea typeface="宋体" panose="02010600030101010101" pitchFamily="2" charset="-122"/>
              </a:rPr>
              <a:t>(5) </a:t>
            </a:r>
            <a:r>
              <a:rPr lang="zh-CN" altLang="en-US" sz="2800" b="1" dirty="0">
                <a:solidFill>
                  <a:srgbClr val="C00000"/>
                </a:solidFill>
                <a:latin typeface="宋体" panose="02010600030101010101" pitchFamily="2" charset="-122"/>
                <a:ea typeface="宋体" panose="02010600030101010101" pitchFamily="2" charset="-122"/>
              </a:rPr>
              <a:t>协作：</a:t>
            </a:r>
            <a:r>
              <a:rPr lang="zh-CN" altLang="en-US" sz="2800" dirty="0">
                <a:latin typeface="宋体" panose="02010600030101010101" pitchFamily="2" charset="-122"/>
                <a:ea typeface="宋体" panose="02010600030101010101" pitchFamily="2" charset="-122"/>
              </a:rPr>
              <a:t>客户只能通过</a:t>
            </a:r>
            <a:r>
              <a:rPr lang="en-US" altLang="zh-CN" sz="2800" dirty="0">
                <a:latin typeface="宋体" panose="02010600030101010101" pitchFamily="2" charset="-122"/>
                <a:ea typeface="宋体" panose="02010600030101010101" pitchFamily="2" charset="-122"/>
              </a:rPr>
              <a:t>Singleton</a:t>
            </a:r>
            <a:r>
              <a:rPr lang="zh-CN" altLang="en-US" sz="2800" dirty="0">
                <a:latin typeface="宋体" panose="02010600030101010101" pitchFamily="2" charset="-122"/>
                <a:ea typeface="宋体" panose="02010600030101010101" pitchFamily="2" charset="-122"/>
              </a:rPr>
              <a:t>的</a:t>
            </a:r>
            <a:r>
              <a:rPr lang="en-US" altLang="zh-CN" sz="2800" dirty="0">
                <a:latin typeface="宋体" panose="02010600030101010101" pitchFamily="2" charset="-122"/>
                <a:ea typeface="宋体" panose="02010600030101010101" pitchFamily="2" charset="-122"/>
              </a:rPr>
              <a:t>Instance() </a:t>
            </a:r>
            <a:r>
              <a:rPr lang="zh-CN" altLang="en-US" sz="2800" dirty="0">
                <a:latin typeface="宋体" panose="02010600030101010101" pitchFamily="2" charset="-122"/>
                <a:ea typeface="宋体" panose="02010600030101010101" pitchFamily="2" charset="-122"/>
              </a:rPr>
              <a:t>存取这唯一的实例。</a:t>
            </a:r>
            <a:endParaRPr lang="zh-CN" altLang="en-US" sz="2800"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6" name="Rectangle 2"/>
          <p:cNvSpPr>
            <a:spLocks noGrp="1" noChangeArrowheads="1"/>
          </p:cNvSpPr>
          <p:nvPr>
            <p:ph type="title"/>
          </p:nvPr>
        </p:nvSpPr>
        <p:spPr>
          <a:xfrm>
            <a:off x="457200" y="211138"/>
            <a:ext cx="8229600" cy="1143000"/>
          </a:xfrm>
        </p:spPr>
        <p:txBody>
          <a:bodyPr/>
          <a:lstStyle/>
          <a:p>
            <a:pPr algn="l"/>
            <a:r>
              <a:rPr lang="en-US" altLang="zh-CN" sz="3600" dirty="0">
                <a:solidFill>
                  <a:schemeClr val="bg1"/>
                </a:solidFill>
                <a:ea typeface="宋体" panose="02010600030101010101" pitchFamily="2" charset="-122"/>
              </a:rPr>
              <a:t>4.1. 6  </a:t>
            </a:r>
            <a:r>
              <a:rPr lang="zh-CN" altLang="en-US" sz="3600" dirty="0">
                <a:solidFill>
                  <a:schemeClr val="bg1"/>
                </a:solidFill>
                <a:ea typeface="宋体" panose="02010600030101010101" pitchFamily="2" charset="-122"/>
              </a:rPr>
              <a:t>设计模式</a:t>
            </a:r>
            <a:br>
              <a:rPr lang="en-US" altLang="zh-CN" sz="3600" dirty="0">
                <a:solidFill>
                  <a:schemeClr val="bg1"/>
                </a:solidFill>
                <a:ea typeface="宋体" panose="02010600030101010101" pitchFamily="2" charset="-122"/>
              </a:rPr>
            </a:br>
            <a:r>
              <a:rPr lang="en-US" altLang="zh-CN" sz="3600" dirty="0">
                <a:solidFill>
                  <a:schemeClr val="bg1"/>
                </a:solidFill>
                <a:ea typeface="宋体" panose="02010600030101010101" pitchFamily="2" charset="-122"/>
              </a:rPr>
              <a:t>                    </a:t>
            </a:r>
            <a:r>
              <a:rPr lang="en-US" altLang="zh-CN" sz="3600" dirty="0">
                <a:solidFill>
                  <a:srgbClr val="FFC000"/>
                </a:solidFill>
                <a:ea typeface="宋体" panose="02010600030101010101" pitchFamily="2" charset="-122"/>
              </a:rPr>
              <a:t>-----</a:t>
            </a:r>
            <a:r>
              <a:rPr lang="zh-CN" altLang="en-US" sz="3600" dirty="0">
                <a:solidFill>
                  <a:srgbClr val="FFC000"/>
                </a:solidFill>
                <a:ea typeface="宋体" panose="02010600030101010101" pitchFamily="2" charset="-122"/>
              </a:rPr>
              <a:t>单件</a:t>
            </a:r>
            <a:endParaRPr lang="zh-CN" altLang="en-US" sz="2800" b="1" dirty="0">
              <a:solidFill>
                <a:srgbClr val="FFC000"/>
              </a:solidFill>
              <a:ea typeface="宋体" panose="02010600030101010101" pitchFamily="2" charset="-122"/>
            </a:endParaRPr>
          </a:p>
        </p:txBody>
      </p:sp>
    </p:spTree>
  </p:cSld>
  <p:clrMapOvr>
    <a:masterClrMapping/>
  </p:clrMapOvr>
  <p:transition>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28596" y="1428736"/>
            <a:ext cx="8229600" cy="1143000"/>
          </a:xfrm>
        </p:spPr>
        <p:txBody>
          <a:bodyPr/>
          <a:lstStyle/>
          <a:p>
            <a:r>
              <a:rPr lang="zh-CN" altLang="en-US" sz="3600" dirty="0">
                <a:solidFill>
                  <a:srgbClr val="C00000"/>
                </a:solidFill>
                <a:latin typeface="宋体" panose="02010600030101010101" pitchFamily="2" charset="-122"/>
                <a:ea typeface="宋体" panose="02010600030101010101" pitchFamily="2" charset="-122"/>
              </a:rPr>
              <a:t>结构</a:t>
            </a:r>
            <a:r>
              <a:rPr lang="en-US" altLang="en-US" sz="3600" dirty="0" err="1">
                <a:solidFill>
                  <a:srgbClr val="C00000"/>
                </a:solidFill>
                <a:latin typeface="宋体" panose="02010600030101010101" pitchFamily="2" charset="-122"/>
                <a:ea typeface="宋体" panose="02010600030101010101" pitchFamily="2" charset="-122"/>
              </a:rPr>
              <a:t>模式</a:t>
            </a:r>
            <a:r>
              <a:rPr lang="zh-CN" altLang="en-US" sz="3600" dirty="0">
                <a:solidFill>
                  <a:srgbClr val="C00000"/>
                </a:solidFill>
                <a:latin typeface="宋体" panose="02010600030101010101" pitchFamily="2" charset="-122"/>
                <a:ea typeface="宋体" panose="02010600030101010101" pitchFamily="2" charset="-122"/>
              </a:rPr>
              <a:t> </a:t>
            </a:r>
            <a:r>
              <a:rPr lang="en-US" altLang="zh-CN" sz="3600" dirty="0">
                <a:solidFill>
                  <a:srgbClr val="C00000"/>
                </a:solidFill>
                <a:latin typeface="宋体" panose="02010600030101010101" pitchFamily="2" charset="-122"/>
                <a:ea typeface="宋体" panose="02010600030101010101" pitchFamily="2" charset="-122"/>
              </a:rPr>
              <a:t>– Facade</a:t>
            </a:r>
            <a:r>
              <a:rPr lang="zh-CN" altLang="en-US" sz="3600" dirty="0">
                <a:solidFill>
                  <a:srgbClr val="C00000"/>
                </a:solidFill>
                <a:latin typeface="宋体" panose="02010600030101010101" pitchFamily="2" charset="-122"/>
                <a:ea typeface="宋体" panose="02010600030101010101" pitchFamily="2" charset="-122"/>
              </a:rPr>
              <a:t>（门面模式）</a:t>
            </a:r>
            <a:endParaRPr lang="zh-CN" altLang="en-US" sz="3600" dirty="0">
              <a:solidFill>
                <a:srgbClr val="C00000"/>
              </a:solidFill>
              <a:latin typeface="宋体" panose="02010600030101010101" pitchFamily="2" charset="-122"/>
              <a:ea typeface="宋体" panose="02010600030101010101" pitchFamily="2" charset="-122"/>
            </a:endParaRPr>
          </a:p>
        </p:txBody>
      </p:sp>
      <p:sp>
        <p:nvSpPr>
          <p:cNvPr id="6" name="灯片编号占位符 4"/>
          <p:cNvSpPr>
            <a:spLocks noGrp="1"/>
          </p:cNvSpPr>
          <p:nvPr>
            <p:ph type="sldNum" sz="quarter" idx="12"/>
          </p:nvPr>
        </p:nvSpPr>
        <p:spPr/>
        <p:txBody>
          <a:bodyPr/>
          <a:lstStyle/>
          <a:p>
            <a:pPr>
              <a:defRPr/>
            </a:pPr>
            <a:r>
              <a:rPr lang="zh-CN" altLang="en-US"/>
              <a:t>第 </a:t>
            </a:r>
            <a:fld id="{69DBBE07-EE40-4BED-A03A-79EBDE5CFC0F}" type="slidenum">
              <a:rPr lang="zh-CN" altLang="en-US"/>
            </a:fld>
            <a:r>
              <a:rPr lang="zh-CN" altLang="en-US"/>
              <a:t> 页</a:t>
            </a:r>
            <a:endParaRPr lang="zh-CN" altLang="en-US"/>
          </a:p>
        </p:txBody>
      </p:sp>
      <p:grpSp>
        <p:nvGrpSpPr>
          <p:cNvPr id="7" name="组合 6"/>
          <p:cNvGrpSpPr/>
          <p:nvPr/>
        </p:nvGrpSpPr>
        <p:grpSpPr>
          <a:xfrm>
            <a:off x="1331913" y="2471756"/>
            <a:ext cx="6224587" cy="3671888"/>
            <a:chOff x="1331913" y="1628775"/>
            <a:chExt cx="6224587" cy="3671888"/>
          </a:xfrm>
        </p:grpSpPr>
        <p:sp>
          <p:nvSpPr>
            <p:cNvPr id="527364" name="AutoShape 4"/>
            <p:cNvSpPr>
              <a:spLocks noChangeArrowheads="1"/>
            </p:cNvSpPr>
            <p:nvPr/>
          </p:nvSpPr>
          <p:spPr bwMode="auto">
            <a:xfrm>
              <a:off x="1331913" y="1628775"/>
              <a:ext cx="6224587" cy="3671888"/>
            </a:xfrm>
            <a:prstGeom prst="roundRect">
              <a:avLst>
                <a:gd name="adj" fmla="val 16667"/>
              </a:avLst>
            </a:prstGeom>
            <a:gradFill rotWithShape="1">
              <a:gsLst>
                <a:gs pos="0">
                  <a:srgbClr val="99CCFF">
                    <a:gamma/>
                    <a:tint val="0"/>
                    <a:invGamma/>
                  </a:srgbClr>
                </a:gs>
                <a:gs pos="100000">
                  <a:srgbClr val="99CCFF"/>
                </a:gs>
              </a:gsLst>
              <a:lin ang="2700000" scaled="1"/>
            </a:gradFill>
            <a:ln w="38100">
              <a:solidFill>
                <a:srgbClr val="FFFFFF"/>
              </a:solidFill>
              <a:round/>
            </a:ln>
            <a:effectLst>
              <a:outerShdw dist="107763" dir="2700000" algn="ctr" rotWithShape="0">
                <a:srgbClr val="000000">
                  <a:alpha val="50000"/>
                </a:srgbClr>
              </a:outerShdw>
            </a:effectLst>
          </p:spPr>
          <p:txBody>
            <a:bodyPr wrap="none" anchor="ctr"/>
            <a:lstStyle/>
            <a:p>
              <a:pPr algn="ctr" eaLnBrk="0" hangingPunct="0">
                <a:defRPr/>
              </a:pPr>
              <a:endParaRPr lang="zh-CN" altLang="zh-CN">
                <a:latin typeface="Verdana" panose="020B0604030504040204" pitchFamily="34" charset="0"/>
                <a:ea typeface="宋体" panose="02010600030101010101" pitchFamily="2" charset="-122"/>
              </a:endParaRPr>
            </a:p>
          </p:txBody>
        </p:sp>
        <p:sp>
          <p:nvSpPr>
            <p:cNvPr id="527365" name="Text Box 5"/>
            <p:cNvSpPr txBox="1">
              <a:spLocks noChangeArrowheads="1"/>
            </p:cNvSpPr>
            <p:nvPr/>
          </p:nvSpPr>
          <p:spPr bwMode="auto">
            <a:xfrm>
              <a:off x="1724025" y="1728788"/>
              <a:ext cx="5553075" cy="3508375"/>
            </a:xfrm>
            <a:prstGeom prst="rect">
              <a:avLst/>
            </a:prstGeom>
            <a:noFill/>
            <a:ln w="9525">
              <a:noFill/>
              <a:miter lim="800000"/>
            </a:ln>
            <a:effectLst/>
          </p:spPr>
          <p:txBody>
            <a:bodyPr>
              <a:spAutoFit/>
            </a:bodyPr>
            <a:lstStyle/>
            <a:p>
              <a:pPr eaLnBrk="0" hangingPunct="0">
                <a:defRPr/>
              </a:pPr>
              <a:r>
                <a:rPr lang="en-US" altLang="zh-CN" sz="2800" b="1"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rPr>
                <a:t>       </a:t>
              </a:r>
              <a:r>
                <a:rPr lang="zh-CN" altLang="en-US" sz="2800" b="1"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rPr>
                <a:t>外部与一个子系统的通信必须通过一个统一的门面对象进行。门面模式提供一个高层次的接口，使得子系统更易于使用。每一个子系统只有一个门面类，而且此门面类只有一个实例，也就是说它是一个单例模式。但整个系统可以有多个门面类。  </a:t>
              </a:r>
              <a:endParaRPr lang="zh-CN" altLang="en-US" sz="2800" b="1"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endParaRPr>
            </a:p>
          </p:txBody>
        </p:sp>
      </p:grpSp>
      <p:sp>
        <p:nvSpPr>
          <p:cNvPr id="8" name="Rectangle 2"/>
          <p:cNvSpPr txBox="1">
            <a:spLocks noChangeArrowheads="1"/>
          </p:cNvSpPr>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0" cap="none" spc="0" normalizeH="0" baseline="0" noProof="0">
                <a:ln>
                  <a:noFill/>
                </a:ln>
                <a:solidFill>
                  <a:schemeClr val="bg1"/>
                </a:solidFill>
                <a:effectLst/>
                <a:uLnTx/>
                <a:uFillTx/>
                <a:latin typeface="+mj-lt"/>
                <a:ea typeface="宋体" panose="02010600030101010101" pitchFamily="2" charset="-122"/>
                <a:cs typeface="+mj-cs"/>
              </a:rPr>
              <a:t>4.1. 6  </a:t>
            </a:r>
            <a:r>
              <a:rPr kumimoji="0" lang="zh-CN" altLang="en-US" sz="3600" b="1" i="0" u="none" strike="noStrike" kern="0" cap="none" spc="0" normalizeH="0" baseline="0" noProof="0">
                <a:ln>
                  <a:noFill/>
                </a:ln>
                <a:solidFill>
                  <a:schemeClr val="bg1"/>
                </a:solidFill>
                <a:effectLst/>
                <a:uLnTx/>
                <a:uFillTx/>
                <a:latin typeface="+mj-lt"/>
                <a:ea typeface="宋体" panose="02010600030101010101" pitchFamily="2" charset="-122"/>
                <a:cs typeface="+mj-cs"/>
              </a:rPr>
              <a:t>设计模式</a:t>
            </a:r>
            <a:br>
              <a:rPr kumimoji="0" lang="en-US" altLang="zh-CN" sz="3600" b="1" i="0" u="none" strike="noStrike" kern="0" cap="none" spc="0" normalizeH="0" baseline="0" noProof="0">
                <a:ln>
                  <a:noFill/>
                </a:ln>
                <a:solidFill>
                  <a:schemeClr val="bg1"/>
                </a:solidFill>
                <a:effectLst/>
                <a:uLnTx/>
                <a:uFillTx/>
                <a:latin typeface="+mj-lt"/>
                <a:ea typeface="宋体" panose="02010600030101010101" pitchFamily="2" charset="-122"/>
                <a:cs typeface="+mj-cs"/>
              </a:rPr>
            </a:br>
            <a:r>
              <a:rPr kumimoji="0" lang="en-US" altLang="zh-CN" sz="3600" b="1" i="0" u="none" strike="noStrike" kern="0" cap="none" spc="0" normalizeH="0" baseline="0" noProof="0">
                <a:ln>
                  <a:noFill/>
                </a:ln>
                <a:solidFill>
                  <a:schemeClr val="bg1"/>
                </a:solidFill>
                <a:effectLst/>
                <a:uLnTx/>
                <a:uFillTx/>
                <a:latin typeface="+mj-lt"/>
                <a:ea typeface="宋体" panose="02010600030101010101" pitchFamily="2" charset="-122"/>
                <a:cs typeface="+mj-cs"/>
              </a:rPr>
              <a:t>                    </a:t>
            </a:r>
            <a:r>
              <a:rPr kumimoji="0" lang="en-US" altLang="zh-CN" sz="3600" b="1" i="0" u="none" strike="noStrike" kern="0" cap="none" spc="0" normalizeH="0" baseline="0" noProof="0">
                <a:ln>
                  <a:noFill/>
                </a:ln>
                <a:solidFill>
                  <a:srgbClr val="FFC000"/>
                </a:solidFill>
                <a:effectLst/>
                <a:uLnTx/>
                <a:uFillTx/>
                <a:latin typeface="+mj-lt"/>
                <a:ea typeface="宋体" panose="02010600030101010101" pitchFamily="2" charset="-122"/>
                <a:cs typeface="+mj-cs"/>
              </a:rPr>
              <a:t>-----</a:t>
            </a:r>
            <a:r>
              <a:rPr kumimoji="0" lang="zh-CN" altLang="en-US" sz="3600" b="1" i="0" u="none" strike="noStrike" kern="0" cap="none" spc="0" normalizeH="0" baseline="0" noProof="0">
                <a:ln>
                  <a:noFill/>
                </a:ln>
                <a:solidFill>
                  <a:srgbClr val="FFC000"/>
                </a:solidFill>
                <a:effectLst/>
                <a:uLnTx/>
                <a:uFillTx/>
                <a:latin typeface="+mj-lt"/>
                <a:ea typeface="宋体" panose="02010600030101010101" pitchFamily="2" charset="-122"/>
                <a:cs typeface="+mj-cs"/>
              </a:rPr>
              <a:t>外观</a:t>
            </a:r>
            <a:endParaRPr kumimoji="0" lang="zh-CN" altLang="en-US" sz="2800" b="1" i="0" u="none" strike="noStrike" kern="0" cap="none" spc="0" normalizeH="0" baseline="0" noProof="0" dirty="0">
              <a:ln>
                <a:noFill/>
              </a:ln>
              <a:solidFill>
                <a:srgbClr val="FFC000"/>
              </a:solidFill>
              <a:effectLst/>
              <a:uLnTx/>
              <a:uFillTx/>
              <a:latin typeface="+mj-lt"/>
              <a:ea typeface="宋体" panose="02010600030101010101" pitchFamily="2" charset="-122"/>
              <a:cs typeface="+mj-cs"/>
            </a:endParaRPr>
          </a:p>
        </p:txBody>
      </p:sp>
    </p:spTree>
  </p:cSld>
  <p:clrMapOvr>
    <a:masterClrMapping/>
  </p:clrMapOvr>
  <p:transition>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28596" y="1357298"/>
            <a:ext cx="8229600" cy="1143000"/>
          </a:xfrm>
        </p:spPr>
        <p:txBody>
          <a:bodyPr/>
          <a:lstStyle/>
          <a:p>
            <a:r>
              <a:rPr lang="zh-CN" altLang="en-US" sz="3600" dirty="0">
                <a:solidFill>
                  <a:srgbClr val="C00000"/>
                </a:solidFill>
                <a:latin typeface="宋体" panose="02010600030101010101" pitchFamily="2" charset="-122"/>
                <a:ea typeface="宋体" panose="02010600030101010101" pitchFamily="2" charset="-122"/>
              </a:rPr>
              <a:t>结构</a:t>
            </a:r>
            <a:r>
              <a:rPr lang="en-US" altLang="en-US" sz="3600" dirty="0" err="1">
                <a:solidFill>
                  <a:srgbClr val="C00000"/>
                </a:solidFill>
                <a:latin typeface="宋体" panose="02010600030101010101" pitchFamily="2" charset="-122"/>
                <a:ea typeface="宋体" panose="02010600030101010101" pitchFamily="2" charset="-122"/>
              </a:rPr>
              <a:t>模式</a:t>
            </a:r>
            <a:r>
              <a:rPr lang="zh-CN" altLang="en-US" sz="3600" dirty="0">
                <a:solidFill>
                  <a:srgbClr val="C00000"/>
                </a:solidFill>
                <a:latin typeface="宋体" panose="02010600030101010101" pitchFamily="2" charset="-122"/>
                <a:ea typeface="宋体" panose="02010600030101010101" pitchFamily="2" charset="-122"/>
              </a:rPr>
              <a:t> </a:t>
            </a:r>
            <a:r>
              <a:rPr lang="en-US" altLang="zh-CN" sz="3600" dirty="0">
                <a:solidFill>
                  <a:srgbClr val="C00000"/>
                </a:solidFill>
                <a:latin typeface="宋体" panose="02010600030101010101" pitchFamily="2" charset="-122"/>
                <a:ea typeface="宋体" panose="02010600030101010101" pitchFamily="2" charset="-122"/>
              </a:rPr>
              <a:t>– Facade</a:t>
            </a:r>
            <a:r>
              <a:rPr lang="zh-CN" altLang="en-US" sz="3600" dirty="0">
                <a:solidFill>
                  <a:srgbClr val="C00000"/>
                </a:solidFill>
                <a:latin typeface="宋体" panose="02010600030101010101" pitchFamily="2" charset="-122"/>
                <a:ea typeface="宋体" panose="02010600030101010101" pitchFamily="2" charset="-122"/>
              </a:rPr>
              <a:t>（外观模式）</a:t>
            </a:r>
            <a:endParaRPr lang="zh-CN" altLang="en-US" sz="3600" dirty="0">
              <a:solidFill>
                <a:srgbClr val="C00000"/>
              </a:solidFill>
              <a:latin typeface="宋体" panose="02010600030101010101" pitchFamily="2" charset="-122"/>
              <a:ea typeface="宋体" panose="02010600030101010101" pitchFamily="2" charset="-122"/>
            </a:endParaRPr>
          </a:p>
        </p:txBody>
      </p:sp>
      <p:sp>
        <p:nvSpPr>
          <p:cNvPr id="6" name="灯片编号占位符 4"/>
          <p:cNvSpPr>
            <a:spLocks noGrp="1"/>
          </p:cNvSpPr>
          <p:nvPr>
            <p:ph type="sldNum" sz="quarter" idx="12"/>
          </p:nvPr>
        </p:nvSpPr>
        <p:spPr/>
        <p:txBody>
          <a:bodyPr/>
          <a:lstStyle/>
          <a:p>
            <a:pPr>
              <a:defRPr/>
            </a:pPr>
            <a:r>
              <a:rPr lang="zh-CN" altLang="en-US"/>
              <a:t>第 </a:t>
            </a:r>
            <a:fld id="{462F4FE5-7715-4051-B735-843FBE78C2E9}" type="slidenum">
              <a:rPr lang="zh-CN" altLang="en-US"/>
            </a:fld>
            <a:r>
              <a:rPr lang="zh-CN" altLang="en-US"/>
              <a:t> 页</a:t>
            </a:r>
            <a:endParaRPr lang="zh-CN" altLang="en-US"/>
          </a:p>
        </p:txBody>
      </p:sp>
      <p:grpSp>
        <p:nvGrpSpPr>
          <p:cNvPr id="7" name="组合 6"/>
          <p:cNvGrpSpPr/>
          <p:nvPr/>
        </p:nvGrpSpPr>
        <p:grpSpPr>
          <a:xfrm>
            <a:off x="1331913" y="2357430"/>
            <a:ext cx="6669111" cy="3929090"/>
            <a:chOff x="1331913" y="1557338"/>
            <a:chExt cx="6669111" cy="4248150"/>
          </a:xfrm>
        </p:grpSpPr>
        <p:sp>
          <p:nvSpPr>
            <p:cNvPr id="528388" name="AutoShape 4"/>
            <p:cNvSpPr>
              <a:spLocks noChangeArrowheads="1"/>
            </p:cNvSpPr>
            <p:nvPr/>
          </p:nvSpPr>
          <p:spPr bwMode="auto">
            <a:xfrm>
              <a:off x="1331913" y="1557338"/>
              <a:ext cx="6669111" cy="4248150"/>
            </a:xfrm>
            <a:prstGeom prst="roundRect">
              <a:avLst>
                <a:gd name="adj" fmla="val 16667"/>
              </a:avLst>
            </a:prstGeom>
            <a:gradFill rotWithShape="1">
              <a:gsLst>
                <a:gs pos="0">
                  <a:srgbClr val="99CCFF">
                    <a:gamma/>
                    <a:tint val="0"/>
                    <a:invGamma/>
                  </a:srgbClr>
                </a:gs>
                <a:gs pos="100000">
                  <a:srgbClr val="99CCFF"/>
                </a:gs>
              </a:gsLst>
              <a:lin ang="2700000" scaled="1"/>
            </a:gradFill>
            <a:ln w="38100">
              <a:solidFill>
                <a:srgbClr val="FFFFFF"/>
              </a:solidFill>
              <a:round/>
            </a:ln>
            <a:effectLst>
              <a:outerShdw dist="107763" dir="2700000" algn="ctr" rotWithShape="0">
                <a:srgbClr val="000000">
                  <a:alpha val="50000"/>
                </a:srgbClr>
              </a:outerShdw>
            </a:effectLst>
          </p:spPr>
          <p:txBody>
            <a:bodyPr wrap="none" anchor="ctr"/>
            <a:lstStyle/>
            <a:p>
              <a:pPr algn="ctr" eaLnBrk="0" hangingPunct="0">
                <a:defRPr/>
              </a:pPr>
              <a:endParaRPr lang="zh-CN" altLang="zh-CN">
                <a:latin typeface="Verdana" panose="020B0604030504040204" pitchFamily="34" charset="0"/>
                <a:ea typeface="宋体" panose="02010600030101010101" pitchFamily="2" charset="-122"/>
              </a:endParaRPr>
            </a:p>
          </p:txBody>
        </p:sp>
        <p:sp>
          <p:nvSpPr>
            <p:cNvPr id="528389" name="Text Box 5"/>
            <p:cNvSpPr txBox="1">
              <a:spLocks noChangeArrowheads="1"/>
            </p:cNvSpPr>
            <p:nvPr/>
          </p:nvSpPr>
          <p:spPr bwMode="auto">
            <a:xfrm>
              <a:off x="1714480" y="1943533"/>
              <a:ext cx="6134123" cy="3539430"/>
            </a:xfrm>
            <a:prstGeom prst="rect">
              <a:avLst/>
            </a:prstGeom>
            <a:noFill/>
            <a:ln w="9525">
              <a:noFill/>
              <a:miter lim="800000"/>
            </a:ln>
            <a:effectLst/>
          </p:spPr>
          <p:txBody>
            <a:bodyPr wrap="square">
              <a:spAutoFit/>
            </a:bodyPr>
            <a:lstStyle/>
            <a:p>
              <a:pPr eaLnBrk="0" hangingPunct="0">
                <a:defRPr/>
              </a:pPr>
              <a:r>
                <a:rPr lang="en-US" altLang="zh-CN" sz="2800" b="1"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rPr>
                <a:t>       </a:t>
              </a:r>
              <a:r>
                <a:rPr lang="zh-CN" altLang="en-US" sz="2800" b="1"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rPr>
                <a:t>我有一个专业的</a:t>
              </a:r>
              <a:r>
                <a:rPr lang="en-US" altLang="zh-CN" sz="2800" b="1"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rPr>
                <a:t>Canon</a:t>
              </a:r>
              <a:r>
                <a:rPr lang="zh-CN" altLang="en-US" sz="2800" b="1"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rPr>
                <a:t>相机，我就喜欢自己手动调光圈、快门，这样照出来的照片才专业，但</a:t>
              </a:r>
              <a:r>
                <a:rPr lang="en-US" altLang="zh-CN" sz="2800" b="1"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rPr>
                <a:t>MM</a:t>
              </a:r>
              <a:r>
                <a:rPr lang="zh-CN" altLang="en-US" sz="2800" b="1"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rPr>
                <a:t>可不懂这些，教了半天也不会。幸好相机有</a:t>
              </a:r>
              <a:r>
                <a:rPr lang="en-US" altLang="zh-CN" sz="2800" b="1"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rPr>
                <a:t>Facade</a:t>
              </a:r>
              <a:r>
                <a:rPr lang="zh-CN" altLang="en-US" sz="2800" b="1"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rPr>
                <a:t>设计模式，把相机调整到自动档，只要对准目标按快门就行了，一切由相机自动调整，这样</a:t>
              </a:r>
              <a:r>
                <a:rPr lang="en-US" altLang="zh-CN" sz="2800" b="1"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rPr>
                <a:t>MM</a:t>
              </a:r>
              <a:r>
                <a:rPr lang="zh-CN" altLang="en-US" sz="2800" b="1"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rPr>
                <a:t>也可以用这个相机给我拍张照片了。  </a:t>
              </a:r>
              <a:endParaRPr lang="zh-CN" altLang="en-US" sz="2800" b="1"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endParaRPr>
            </a:p>
          </p:txBody>
        </p:sp>
      </p:grpSp>
      <p:sp>
        <p:nvSpPr>
          <p:cNvPr id="8" name="Rectangle 2"/>
          <p:cNvSpPr txBox="1">
            <a:spLocks noChangeArrowheads="1"/>
          </p:cNvSpPr>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0" cap="none" spc="0" normalizeH="0" baseline="0" noProof="0">
                <a:ln>
                  <a:noFill/>
                </a:ln>
                <a:solidFill>
                  <a:schemeClr val="bg1"/>
                </a:solidFill>
                <a:effectLst/>
                <a:uLnTx/>
                <a:uFillTx/>
                <a:latin typeface="+mj-lt"/>
                <a:ea typeface="宋体" panose="02010600030101010101" pitchFamily="2" charset="-122"/>
                <a:cs typeface="+mj-cs"/>
              </a:rPr>
              <a:t>4.1. 6  </a:t>
            </a:r>
            <a:r>
              <a:rPr kumimoji="0" lang="zh-CN" altLang="en-US" sz="3600" b="1" i="0" u="none" strike="noStrike" kern="0" cap="none" spc="0" normalizeH="0" baseline="0" noProof="0">
                <a:ln>
                  <a:noFill/>
                </a:ln>
                <a:solidFill>
                  <a:schemeClr val="bg1"/>
                </a:solidFill>
                <a:effectLst/>
                <a:uLnTx/>
                <a:uFillTx/>
                <a:latin typeface="+mj-lt"/>
                <a:ea typeface="宋体" panose="02010600030101010101" pitchFamily="2" charset="-122"/>
                <a:cs typeface="+mj-cs"/>
              </a:rPr>
              <a:t>设计模式</a:t>
            </a:r>
            <a:br>
              <a:rPr kumimoji="0" lang="en-US" altLang="zh-CN" sz="3600" b="1" i="0" u="none" strike="noStrike" kern="0" cap="none" spc="0" normalizeH="0" baseline="0" noProof="0">
                <a:ln>
                  <a:noFill/>
                </a:ln>
                <a:solidFill>
                  <a:schemeClr val="bg1"/>
                </a:solidFill>
                <a:effectLst/>
                <a:uLnTx/>
                <a:uFillTx/>
                <a:latin typeface="+mj-lt"/>
                <a:ea typeface="宋体" panose="02010600030101010101" pitchFamily="2" charset="-122"/>
                <a:cs typeface="+mj-cs"/>
              </a:rPr>
            </a:br>
            <a:r>
              <a:rPr kumimoji="0" lang="en-US" altLang="zh-CN" sz="3600" b="1" i="0" u="none" strike="noStrike" kern="0" cap="none" spc="0" normalizeH="0" baseline="0" noProof="0">
                <a:ln>
                  <a:noFill/>
                </a:ln>
                <a:solidFill>
                  <a:schemeClr val="bg1"/>
                </a:solidFill>
                <a:effectLst/>
                <a:uLnTx/>
                <a:uFillTx/>
                <a:latin typeface="+mj-lt"/>
                <a:ea typeface="宋体" panose="02010600030101010101" pitchFamily="2" charset="-122"/>
                <a:cs typeface="+mj-cs"/>
              </a:rPr>
              <a:t>                    </a:t>
            </a:r>
            <a:r>
              <a:rPr kumimoji="0" lang="en-US" altLang="zh-CN" sz="3600" b="1" i="0" u="none" strike="noStrike" kern="0" cap="none" spc="0" normalizeH="0" baseline="0" noProof="0">
                <a:ln>
                  <a:noFill/>
                </a:ln>
                <a:solidFill>
                  <a:srgbClr val="FFC000"/>
                </a:solidFill>
                <a:effectLst/>
                <a:uLnTx/>
                <a:uFillTx/>
                <a:latin typeface="+mj-lt"/>
                <a:ea typeface="宋体" panose="02010600030101010101" pitchFamily="2" charset="-122"/>
                <a:cs typeface="+mj-cs"/>
              </a:rPr>
              <a:t>-----</a:t>
            </a:r>
            <a:r>
              <a:rPr kumimoji="0" lang="zh-CN" altLang="en-US" sz="3600" b="1" i="0" u="none" strike="noStrike" kern="0" cap="none" spc="0" normalizeH="0" baseline="0" noProof="0">
                <a:ln>
                  <a:noFill/>
                </a:ln>
                <a:solidFill>
                  <a:srgbClr val="FFC000"/>
                </a:solidFill>
                <a:effectLst/>
                <a:uLnTx/>
                <a:uFillTx/>
                <a:latin typeface="+mj-lt"/>
                <a:ea typeface="宋体" panose="02010600030101010101" pitchFamily="2" charset="-122"/>
                <a:cs typeface="+mj-cs"/>
              </a:rPr>
              <a:t>外观</a:t>
            </a:r>
            <a:endParaRPr kumimoji="0" lang="zh-CN" altLang="en-US" sz="2800" b="1" i="0" u="none" strike="noStrike" kern="0" cap="none" spc="0" normalizeH="0" baseline="0" noProof="0" dirty="0">
              <a:ln>
                <a:noFill/>
              </a:ln>
              <a:solidFill>
                <a:srgbClr val="FFC000"/>
              </a:solidFill>
              <a:effectLst/>
              <a:uLnTx/>
              <a:uFillTx/>
              <a:latin typeface="+mj-lt"/>
              <a:ea typeface="宋体" panose="02010600030101010101" pitchFamily="2" charset="-122"/>
              <a:cs typeface="+mj-cs"/>
            </a:endParaRPr>
          </a:p>
        </p:txBody>
      </p:sp>
    </p:spTree>
  </p:cSld>
  <p:clrMapOvr>
    <a:masterClrMapping/>
  </p:clrMapOvr>
  <p:transition>
    <p:fad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type="body" idx="1"/>
          </p:nvPr>
        </p:nvSpPr>
        <p:spPr/>
        <p:txBody>
          <a:bodyPr/>
          <a:lstStyle/>
          <a:p>
            <a:pPr eaLnBrk="1" hangingPunct="1">
              <a:buFontTx/>
              <a:buNone/>
            </a:pPr>
            <a:r>
              <a:rPr lang="en-US" altLang="zh-CN" sz="2400" b="1" dirty="0">
                <a:solidFill>
                  <a:srgbClr val="C00000"/>
                </a:solidFill>
                <a:latin typeface="楷体_GB2312" pitchFamily="49" charset="-122"/>
                <a:ea typeface="楷体_GB2312" pitchFamily="49" charset="-122"/>
              </a:rPr>
              <a:t>(1) </a:t>
            </a:r>
            <a:r>
              <a:rPr lang="zh-CN" altLang="en-US" sz="2400" b="1" dirty="0">
                <a:solidFill>
                  <a:srgbClr val="C00000"/>
                </a:solidFill>
                <a:latin typeface="楷体_GB2312" pitchFamily="49" charset="-122"/>
                <a:ea typeface="楷体_GB2312" pitchFamily="49" charset="-122"/>
              </a:rPr>
              <a:t>目的：</a:t>
            </a:r>
            <a:r>
              <a:rPr lang="zh-CN" altLang="en-US" sz="2400" dirty="0">
                <a:latin typeface="楷体_GB2312" pitchFamily="49" charset="-122"/>
                <a:ea typeface="楷体_GB2312" pitchFamily="49" charset="-122"/>
              </a:rPr>
              <a:t>给子系统中的一组接口提供一套统一的高层界面，使得子系统更容易使用。</a:t>
            </a:r>
            <a:endParaRPr lang="zh-CN" altLang="en-US" sz="2400" dirty="0">
              <a:latin typeface="楷体_GB2312" pitchFamily="49" charset="-122"/>
              <a:ea typeface="楷体_GB2312" pitchFamily="49" charset="-122"/>
            </a:endParaRPr>
          </a:p>
          <a:p>
            <a:pPr eaLnBrk="1" hangingPunct="1">
              <a:buFontTx/>
              <a:buNone/>
            </a:pPr>
            <a:r>
              <a:rPr lang="en-US" altLang="zh-CN" sz="2400" b="1" dirty="0">
                <a:solidFill>
                  <a:srgbClr val="C00000"/>
                </a:solidFill>
                <a:latin typeface="楷体_GB2312" pitchFamily="49" charset="-122"/>
                <a:ea typeface="楷体_GB2312" pitchFamily="49" charset="-122"/>
              </a:rPr>
              <a:t>(2) </a:t>
            </a:r>
            <a:r>
              <a:rPr lang="zh-CN" altLang="en-US" sz="2400" b="1" dirty="0">
                <a:solidFill>
                  <a:srgbClr val="C00000"/>
                </a:solidFill>
                <a:latin typeface="楷体_GB2312" pitchFamily="49" charset="-122"/>
                <a:ea typeface="楷体_GB2312" pitchFamily="49" charset="-122"/>
              </a:rPr>
              <a:t>思路：</a:t>
            </a:r>
            <a:r>
              <a:rPr lang="zh-CN" altLang="en-US" sz="2400" dirty="0">
                <a:latin typeface="楷体_GB2312" pitchFamily="49" charset="-122"/>
                <a:ea typeface="楷体_GB2312" pitchFamily="49" charset="-122"/>
              </a:rPr>
              <a:t>将系统划分为若干子系统，虽然可以降低整体的复杂性，但还需设法降低子系统之间的通信和相互的依赖性。一种方法就是引进一个外观（</a:t>
            </a:r>
            <a:r>
              <a:rPr lang="en-US" altLang="zh-CN" sz="2400" dirty="0">
                <a:latin typeface="楷体_GB2312" pitchFamily="49" charset="-122"/>
                <a:ea typeface="楷体_GB2312" pitchFamily="49" charset="-122"/>
              </a:rPr>
              <a:t>facade</a:t>
            </a:r>
            <a:r>
              <a:rPr lang="zh-CN" altLang="en-US" sz="2400" dirty="0">
                <a:latin typeface="楷体_GB2312" pitchFamily="49" charset="-122"/>
                <a:ea typeface="楷体_GB2312" pitchFamily="49" charset="-122"/>
              </a:rPr>
              <a:t>）对象，为子系统内各种设施提供一个简单的单一界面。 </a:t>
            </a:r>
            <a:endParaRPr lang="zh-CN" altLang="en-US" sz="2400" dirty="0">
              <a:latin typeface="楷体_GB2312" pitchFamily="49" charset="-122"/>
              <a:ea typeface="楷体_GB2312" pitchFamily="49" charset="-122"/>
            </a:endParaRPr>
          </a:p>
        </p:txBody>
      </p:sp>
      <p:pic>
        <p:nvPicPr>
          <p:cNvPr id="74756" name="Picture 4" descr="未标题-30"/>
          <p:cNvPicPr>
            <a:picLocks noChangeAspect="1" noChangeArrowheads="1"/>
          </p:cNvPicPr>
          <p:nvPr/>
        </p:nvPicPr>
        <p:blipFill>
          <a:blip r:embed="rId1"/>
          <a:srcRect/>
          <a:stretch>
            <a:fillRect/>
          </a:stretch>
        </p:blipFill>
        <p:spPr bwMode="auto">
          <a:xfrm>
            <a:off x="1908175" y="4076700"/>
            <a:ext cx="5111750" cy="1924050"/>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7" name="Rectangle 2"/>
          <p:cNvSpPr>
            <a:spLocks noGrp="1" noChangeArrowheads="1"/>
          </p:cNvSpPr>
          <p:nvPr>
            <p:ph type="title"/>
          </p:nvPr>
        </p:nvSpPr>
        <p:spPr>
          <a:xfrm>
            <a:off x="457200" y="211138"/>
            <a:ext cx="8229600" cy="1143000"/>
          </a:xfrm>
        </p:spPr>
        <p:txBody>
          <a:bodyPr/>
          <a:lstStyle/>
          <a:p>
            <a:pPr algn="l"/>
            <a:r>
              <a:rPr lang="en-US" altLang="zh-CN" sz="3600" dirty="0">
                <a:solidFill>
                  <a:schemeClr val="bg1"/>
                </a:solidFill>
                <a:ea typeface="宋体" panose="02010600030101010101" pitchFamily="2" charset="-122"/>
              </a:rPr>
              <a:t>4.1. 6  </a:t>
            </a:r>
            <a:r>
              <a:rPr lang="zh-CN" altLang="en-US" sz="3600" dirty="0">
                <a:solidFill>
                  <a:schemeClr val="bg1"/>
                </a:solidFill>
                <a:ea typeface="宋体" panose="02010600030101010101" pitchFamily="2" charset="-122"/>
              </a:rPr>
              <a:t>设计模式</a:t>
            </a:r>
            <a:br>
              <a:rPr lang="en-US" altLang="zh-CN" sz="3600" dirty="0">
                <a:solidFill>
                  <a:schemeClr val="bg1"/>
                </a:solidFill>
                <a:ea typeface="宋体" panose="02010600030101010101" pitchFamily="2" charset="-122"/>
              </a:rPr>
            </a:br>
            <a:r>
              <a:rPr lang="en-US" altLang="zh-CN" sz="3600" dirty="0">
                <a:solidFill>
                  <a:schemeClr val="bg1"/>
                </a:solidFill>
                <a:ea typeface="宋体" panose="02010600030101010101" pitchFamily="2" charset="-122"/>
              </a:rPr>
              <a:t>                    </a:t>
            </a:r>
            <a:r>
              <a:rPr lang="en-US" altLang="zh-CN" sz="3600" dirty="0">
                <a:solidFill>
                  <a:srgbClr val="FFC000"/>
                </a:solidFill>
                <a:ea typeface="宋体" panose="02010600030101010101" pitchFamily="2" charset="-122"/>
              </a:rPr>
              <a:t>-----</a:t>
            </a:r>
            <a:r>
              <a:rPr lang="zh-CN" altLang="en-US" sz="3600" dirty="0">
                <a:solidFill>
                  <a:srgbClr val="FFC000"/>
                </a:solidFill>
                <a:ea typeface="宋体" panose="02010600030101010101" pitchFamily="2" charset="-122"/>
              </a:rPr>
              <a:t>外观</a:t>
            </a:r>
            <a:endParaRPr lang="zh-CN" altLang="en-US" sz="2800" b="1" dirty="0">
              <a:solidFill>
                <a:srgbClr val="FFC000"/>
              </a:solidFill>
              <a:ea typeface="宋体" panose="02010600030101010101" pitchFamily="2" charset="-122"/>
            </a:endParaRPr>
          </a:p>
        </p:txBody>
      </p:sp>
    </p:spTree>
  </p:cSld>
  <p:clrMapOvr>
    <a:masterClrMapping/>
  </p:clrMapOvr>
  <p:transition>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type="body" idx="1"/>
          </p:nvPr>
        </p:nvSpPr>
        <p:spPr>
          <a:xfrm>
            <a:off x="428596" y="1571612"/>
            <a:ext cx="8229600" cy="4525963"/>
          </a:xfrm>
        </p:spPr>
        <p:txBody>
          <a:bodyPr/>
          <a:lstStyle/>
          <a:p>
            <a:pPr eaLnBrk="1" hangingPunct="1">
              <a:buFontTx/>
              <a:buNone/>
            </a:pPr>
            <a:r>
              <a:rPr lang="en-US" altLang="zh-CN" sz="2800" b="1" dirty="0">
                <a:solidFill>
                  <a:srgbClr val="C00000"/>
                </a:solidFill>
                <a:latin typeface="楷体_GB2312" pitchFamily="49" charset="-122"/>
                <a:ea typeface="楷体_GB2312" pitchFamily="49" charset="-122"/>
              </a:rPr>
              <a:t>(3) </a:t>
            </a:r>
            <a:r>
              <a:rPr lang="zh-CN" altLang="en-US" sz="2800" b="1" dirty="0">
                <a:solidFill>
                  <a:srgbClr val="C00000"/>
                </a:solidFill>
                <a:latin typeface="楷体_GB2312" pitchFamily="49" charset="-122"/>
                <a:ea typeface="楷体_GB2312" pitchFamily="49" charset="-122"/>
              </a:rPr>
              <a:t>结构：</a:t>
            </a:r>
            <a:r>
              <a:rPr lang="zh-CN" altLang="en-US" sz="2800" dirty="0">
                <a:latin typeface="楷体_GB2312" pitchFamily="49" charset="-122"/>
                <a:ea typeface="楷体_GB2312" pitchFamily="49" charset="-122"/>
              </a:rPr>
              <a:t>外观模式的结构如图所示。</a:t>
            </a:r>
            <a:endParaRPr lang="zh-CN" altLang="en-US" sz="2800" dirty="0">
              <a:latin typeface="楷体_GB2312" pitchFamily="49" charset="-122"/>
              <a:ea typeface="楷体_GB2312" pitchFamily="49" charset="-122"/>
            </a:endParaRPr>
          </a:p>
        </p:txBody>
      </p:sp>
      <p:pic>
        <p:nvPicPr>
          <p:cNvPr id="75780" name="Picture 4" descr="未标题-32"/>
          <p:cNvPicPr>
            <a:picLocks noChangeAspect="1" noChangeArrowheads="1"/>
          </p:cNvPicPr>
          <p:nvPr/>
        </p:nvPicPr>
        <p:blipFill>
          <a:blip r:embed="rId1"/>
          <a:srcRect/>
          <a:stretch>
            <a:fillRect/>
          </a:stretch>
        </p:blipFill>
        <p:spPr bwMode="auto">
          <a:xfrm>
            <a:off x="1835150" y="2565400"/>
            <a:ext cx="5184775" cy="2252663"/>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7" name="Rectangle 2"/>
          <p:cNvSpPr>
            <a:spLocks noGrp="1" noChangeArrowheads="1"/>
          </p:cNvSpPr>
          <p:nvPr>
            <p:ph type="title"/>
          </p:nvPr>
        </p:nvSpPr>
        <p:spPr>
          <a:xfrm>
            <a:off x="457200" y="211138"/>
            <a:ext cx="8229600" cy="1143000"/>
          </a:xfrm>
        </p:spPr>
        <p:txBody>
          <a:bodyPr/>
          <a:lstStyle/>
          <a:p>
            <a:pPr algn="l"/>
            <a:r>
              <a:rPr lang="en-US" altLang="zh-CN" sz="3600" dirty="0">
                <a:solidFill>
                  <a:schemeClr val="bg1"/>
                </a:solidFill>
                <a:ea typeface="宋体" panose="02010600030101010101" pitchFamily="2" charset="-122"/>
              </a:rPr>
              <a:t>4.1. 6  </a:t>
            </a:r>
            <a:r>
              <a:rPr lang="zh-CN" altLang="en-US" sz="3600" dirty="0">
                <a:solidFill>
                  <a:schemeClr val="bg1"/>
                </a:solidFill>
                <a:ea typeface="宋体" panose="02010600030101010101" pitchFamily="2" charset="-122"/>
              </a:rPr>
              <a:t>设计模式</a:t>
            </a:r>
            <a:br>
              <a:rPr lang="en-US" altLang="zh-CN" sz="3600" dirty="0">
                <a:solidFill>
                  <a:schemeClr val="bg1"/>
                </a:solidFill>
                <a:ea typeface="宋体" panose="02010600030101010101" pitchFamily="2" charset="-122"/>
              </a:rPr>
            </a:br>
            <a:r>
              <a:rPr lang="en-US" altLang="zh-CN" sz="3600" dirty="0">
                <a:solidFill>
                  <a:schemeClr val="bg1"/>
                </a:solidFill>
                <a:ea typeface="宋体" panose="02010600030101010101" pitchFamily="2" charset="-122"/>
              </a:rPr>
              <a:t>                    </a:t>
            </a:r>
            <a:r>
              <a:rPr lang="en-US" altLang="zh-CN" sz="3600" dirty="0">
                <a:solidFill>
                  <a:srgbClr val="FFC000"/>
                </a:solidFill>
                <a:ea typeface="宋体" panose="02010600030101010101" pitchFamily="2" charset="-122"/>
              </a:rPr>
              <a:t>-----</a:t>
            </a:r>
            <a:r>
              <a:rPr lang="zh-CN" altLang="en-US" sz="3600" dirty="0">
                <a:solidFill>
                  <a:srgbClr val="FFC000"/>
                </a:solidFill>
                <a:ea typeface="宋体" panose="02010600030101010101" pitchFamily="2" charset="-122"/>
              </a:rPr>
              <a:t>外观</a:t>
            </a:r>
            <a:endParaRPr lang="zh-CN" altLang="en-US" sz="2800" b="1" dirty="0">
              <a:solidFill>
                <a:srgbClr val="FFC000"/>
              </a:solidFill>
              <a:ea typeface="宋体" panose="02010600030101010101" pitchFamily="2" charset="-122"/>
            </a:endParaRPr>
          </a:p>
        </p:txBody>
      </p:sp>
    </p:spTree>
  </p:cSld>
  <p:clrMapOvr>
    <a:masterClrMapping/>
  </p:clrMapOvr>
  <p:transition>
    <p:fad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ChangeArrowheads="1"/>
          </p:cNvSpPr>
          <p:nvPr>
            <p:ph type="body" idx="1"/>
          </p:nvPr>
        </p:nvSpPr>
        <p:spPr/>
        <p:txBody>
          <a:bodyPr/>
          <a:lstStyle/>
          <a:p>
            <a:pPr eaLnBrk="1" hangingPunct="1">
              <a:buFontTx/>
              <a:buNone/>
            </a:pPr>
            <a:r>
              <a:rPr lang="en-US" altLang="zh-CN" sz="2400" b="1" dirty="0">
                <a:solidFill>
                  <a:srgbClr val="C00000"/>
                </a:solidFill>
                <a:latin typeface="楷体_GB2312" pitchFamily="49" charset="-122"/>
                <a:ea typeface="楷体_GB2312" pitchFamily="49" charset="-122"/>
              </a:rPr>
              <a:t>(4)</a:t>
            </a:r>
            <a:r>
              <a:rPr lang="zh-CN" altLang="en-US" sz="2400" b="1" dirty="0">
                <a:solidFill>
                  <a:srgbClr val="C00000"/>
                </a:solidFill>
                <a:latin typeface="楷体_GB2312" pitchFamily="49" charset="-122"/>
                <a:ea typeface="楷体_GB2312" pitchFamily="49" charset="-122"/>
              </a:rPr>
              <a:t>参与者职责</a:t>
            </a:r>
            <a:endParaRPr lang="zh-CN" altLang="en-US" sz="2400" b="1" dirty="0">
              <a:solidFill>
                <a:srgbClr val="C00000"/>
              </a:solidFill>
              <a:latin typeface="楷体_GB2312" pitchFamily="49" charset="-122"/>
              <a:ea typeface="楷体_GB2312" pitchFamily="49" charset="-122"/>
            </a:endParaRPr>
          </a:p>
          <a:p>
            <a:pPr marL="808355" indent="-523875" eaLnBrk="1" hangingPunct="1">
              <a:buFontTx/>
              <a:buNone/>
            </a:pPr>
            <a:r>
              <a:rPr lang="zh-CN" altLang="en-US" sz="2400" dirty="0">
                <a:latin typeface="楷体_GB2312" pitchFamily="49" charset="-122"/>
                <a:ea typeface="楷体_GB2312" pitchFamily="49" charset="-122"/>
              </a:rPr>
              <a:t> </a:t>
            </a:r>
            <a:r>
              <a:rPr lang="en-US" altLang="zh-CN" sz="2400" dirty="0">
                <a:latin typeface="楷体_GB2312" pitchFamily="49" charset="-122"/>
                <a:ea typeface="楷体_GB2312" pitchFamily="49" charset="-122"/>
              </a:rPr>
              <a:t>a)</a:t>
            </a:r>
            <a:r>
              <a:rPr lang="zh-CN" altLang="en-US" sz="2200" dirty="0">
                <a:latin typeface="楷体_GB2312" pitchFamily="49" charset="-122"/>
                <a:ea typeface="楷体_GB2312" pitchFamily="49" charset="-122"/>
              </a:rPr>
              <a:t>外观（</a:t>
            </a:r>
            <a:r>
              <a:rPr lang="en-US" altLang="zh-CN" sz="2200" dirty="0">
                <a:latin typeface="楷体_GB2312" pitchFamily="49" charset="-122"/>
                <a:ea typeface="楷体_GB2312" pitchFamily="49" charset="-122"/>
              </a:rPr>
              <a:t>Fa</a:t>
            </a:r>
            <a:r>
              <a:rPr lang="en-US" altLang="zh-CN" sz="2200" dirty="0">
                <a:ea typeface="楷体_GB2312" pitchFamily="49" charset="-122"/>
              </a:rPr>
              <a:t>ç</a:t>
            </a:r>
            <a:r>
              <a:rPr lang="en-US" altLang="zh-CN" sz="2200" dirty="0">
                <a:latin typeface="楷体_GB2312" pitchFamily="49" charset="-122"/>
                <a:ea typeface="楷体_GB2312" pitchFamily="49" charset="-122"/>
              </a:rPr>
              <a:t>ade</a:t>
            </a:r>
            <a:r>
              <a:rPr lang="zh-CN" altLang="en-US" sz="2200" dirty="0">
                <a:latin typeface="楷体_GB2312" pitchFamily="49" charset="-122"/>
                <a:ea typeface="楷体_GB2312" pitchFamily="49" charset="-122"/>
              </a:rPr>
              <a:t>）：知道子系统中哪个类负责处理哪种信息；并负责把外界输入的信息转交给适当的子系统对象。</a:t>
            </a:r>
            <a:endParaRPr lang="zh-CN" altLang="en-US" sz="2200" dirty="0">
              <a:latin typeface="楷体_GB2312" pitchFamily="49" charset="-122"/>
              <a:ea typeface="楷体_GB2312" pitchFamily="49" charset="-122"/>
            </a:endParaRPr>
          </a:p>
          <a:p>
            <a:pPr marL="808355" indent="-523875" eaLnBrk="1" hangingPunct="1">
              <a:buFontTx/>
              <a:buNone/>
            </a:pPr>
            <a:r>
              <a:rPr lang="zh-CN" altLang="en-US" sz="2200" dirty="0">
                <a:latin typeface="楷体_GB2312" pitchFamily="49" charset="-122"/>
                <a:ea typeface="楷体_GB2312" pitchFamily="49" charset="-122"/>
              </a:rPr>
              <a:t> </a:t>
            </a:r>
            <a:r>
              <a:rPr lang="en-US" altLang="zh-CN" sz="2200" dirty="0">
                <a:latin typeface="楷体_GB2312" pitchFamily="49" charset="-122"/>
                <a:ea typeface="楷体_GB2312" pitchFamily="49" charset="-122"/>
              </a:rPr>
              <a:t>b)</a:t>
            </a:r>
            <a:r>
              <a:rPr lang="zh-CN" altLang="en-US" sz="2200" dirty="0">
                <a:latin typeface="楷体_GB2312" pitchFamily="49" charset="-122"/>
                <a:ea typeface="楷体_GB2312" pitchFamily="49" charset="-122"/>
              </a:rPr>
              <a:t>子系统中的类（</a:t>
            </a:r>
            <a:r>
              <a:rPr lang="en-US" altLang="zh-CN" sz="2200" dirty="0">
                <a:latin typeface="楷体_GB2312" pitchFamily="49" charset="-122"/>
                <a:ea typeface="楷体_GB2312" pitchFamily="49" charset="-122"/>
              </a:rPr>
              <a:t>subsystem classes</a:t>
            </a:r>
            <a:r>
              <a:rPr lang="zh-CN" altLang="en-US" sz="2200" dirty="0">
                <a:latin typeface="楷体_GB2312" pitchFamily="49" charset="-122"/>
                <a:ea typeface="楷体_GB2312" pitchFamily="49" charset="-122"/>
              </a:rPr>
              <a:t>）：实现子系统的功能；处理</a:t>
            </a:r>
            <a:r>
              <a:rPr lang="en-US" altLang="zh-CN" sz="2200" dirty="0">
                <a:latin typeface="楷体_GB2312" pitchFamily="49" charset="-122"/>
                <a:ea typeface="楷体_GB2312" pitchFamily="49" charset="-122"/>
              </a:rPr>
              <a:t>Facade</a:t>
            </a:r>
            <a:r>
              <a:rPr lang="zh-CN" altLang="en-US" sz="2200" dirty="0">
                <a:latin typeface="楷体_GB2312" pitchFamily="49" charset="-122"/>
                <a:ea typeface="楷体_GB2312" pitchFamily="49" charset="-122"/>
              </a:rPr>
              <a:t>对象分派的工作；如果不受</a:t>
            </a:r>
            <a:r>
              <a:rPr lang="en-US" altLang="zh-CN" sz="2200" dirty="0">
                <a:latin typeface="楷体_GB2312" pitchFamily="49" charset="-122"/>
                <a:ea typeface="楷体_GB2312" pitchFamily="49" charset="-122"/>
              </a:rPr>
              <a:t>Facade</a:t>
            </a:r>
            <a:r>
              <a:rPr lang="zh-CN" altLang="en-US" sz="2200" dirty="0">
                <a:latin typeface="楷体_GB2312" pitchFamily="49" charset="-122"/>
                <a:ea typeface="楷体_GB2312" pitchFamily="49" charset="-122"/>
              </a:rPr>
              <a:t>的控制，则也不会有返回</a:t>
            </a:r>
            <a:r>
              <a:rPr lang="en-US" altLang="zh-CN" sz="2200" dirty="0">
                <a:latin typeface="楷体_GB2312" pitchFamily="49" charset="-122"/>
                <a:ea typeface="楷体_GB2312" pitchFamily="49" charset="-122"/>
              </a:rPr>
              <a:t>Facade</a:t>
            </a:r>
            <a:r>
              <a:rPr lang="zh-CN" altLang="en-US" sz="2200" dirty="0">
                <a:latin typeface="楷体_GB2312" pitchFamily="49" charset="-122"/>
                <a:ea typeface="楷体_GB2312" pitchFamily="49" charset="-122"/>
              </a:rPr>
              <a:t>的引用存在。</a:t>
            </a:r>
            <a:endParaRPr lang="zh-CN" altLang="en-US" sz="2200" dirty="0">
              <a:latin typeface="楷体_GB2312" pitchFamily="49" charset="-122"/>
              <a:ea typeface="楷体_GB2312" pitchFamily="49" charset="-122"/>
            </a:endParaRPr>
          </a:p>
          <a:p>
            <a:pPr eaLnBrk="1" hangingPunct="1">
              <a:buFontTx/>
              <a:buNone/>
            </a:pPr>
            <a:r>
              <a:rPr lang="en-US" altLang="zh-CN" sz="2400" b="1" dirty="0">
                <a:solidFill>
                  <a:srgbClr val="C00000"/>
                </a:solidFill>
                <a:latin typeface="楷体_GB2312" pitchFamily="49" charset="-122"/>
                <a:ea typeface="楷体_GB2312" pitchFamily="49" charset="-122"/>
              </a:rPr>
              <a:t>(5)</a:t>
            </a:r>
            <a:r>
              <a:rPr lang="zh-CN" altLang="en-US" sz="2400" b="1" dirty="0">
                <a:solidFill>
                  <a:srgbClr val="C00000"/>
                </a:solidFill>
                <a:latin typeface="楷体_GB2312" pitchFamily="49" charset="-122"/>
                <a:ea typeface="楷体_GB2312" pitchFamily="49" charset="-122"/>
              </a:rPr>
              <a:t>协作：</a:t>
            </a:r>
            <a:endParaRPr lang="en-US" altLang="zh-CN" sz="2400" b="1" dirty="0">
              <a:solidFill>
                <a:srgbClr val="C00000"/>
              </a:solidFill>
              <a:latin typeface="楷体_GB2312" pitchFamily="49" charset="-122"/>
              <a:ea typeface="楷体_GB2312" pitchFamily="49" charset="-122"/>
            </a:endParaRPr>
          </a:p>
          <a:p>
            <a:pPr marL="82550" indent="452755" eaLnBrk="1" hangingPunct="1">
              <a:buFontTx/>
              <a:buNone/>
            </a:pPr>
            <a:r>
              <a:rPr lang="zh-CN" altLang="en-US" sz="2400" dirty="0">
                <a:latin typeface="楷体_GB2312" pitchFamily="49" charset="-122"/>
                <a:ea typeface="楷体_GB2312" pitchFamily="49" charset="-122"/>
              </a:rPr>
              <a:t>使用</a:t>
            </a:r>
            <a:r>
              <a:rPr lang="en-US" altLang="zh-CN" sz="2400" dirty="0">
                <a:latin typeface="楷体_GB2312" pitchFamily="49" charset="-122"/>
                <a:ea typeface="楷体_GB2312" pitchFamily="49" charset="-122"/>
              </a:rPr>
              <a:t>Facade</a:t>
            </a:r>
            <a:r>
              <a:rPr lang="zh-CN" altLang="en-US" sz="2400" dirty="0">
                <a:latin typeface="楷体_GB2312" pitchFamily="49" charset="-122"/>
                <a:ea typeface="楷体_GB2312" pitchFamily="49" charset="-122"/>
              </a:rPr>
              <a:t>的客户不用直接访问子系统对象。外界想与子系统交互时，把信息传送给</a:t>
            </a:r>
            <a:r>
              <a:rPr lang="en-US" altLang="zh-CN" sz="2400" dirty="0">
                <a:latin typeface="楷体_GB2312" pitchFamily="49" charset="-122"/>
                <a:ea typeface="楷体_GB2312" pitchFamily="49" charset="-122"/>
              </a:rPr>
              <a:t>Facade</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Facade</a:t>
            </a:r>
            <a:r>
              <a:rPr lang="zh-CN" altLang="en-US" sz="2400" dirty="0">
                <a:latin typeface="楷体_GB2312" pitchFamily="49" charset="-122"/>
                <a:ea typeface="楷体_GB2312" pitchFamily="49" charset="-122"/>
              </a:rPr>
              <a:t>再把这些信息转交给适当的子系统对象。虽然实际处理工作是子系统对象在做，但</a:t>
            </a:r>
            <a:r>
              <a:rPr lang="en-US" altLang="zh-CN" sz="2400" dirty="0">
                <a:latin typeface="楷体_GB2312" pitchFamily="49" charset="-122"/>
                <a:ea typeface="楷体_GB2312" pitchFamily="49" charset="-122"/>
              </a:rPr>
              <a:t>Facade</a:t>
            </a:r>
            <a:r>
              <a:rPr lang="zh-CN" altLang="en-US" sz="2400" dirty="0">
                <a:latin typeface="楷体_GB2312" pitchFamily="49" charset="-122"/>
                <a:ea typeface="楷体_GB2312" pitchFamily="49" charset="-122"/>
              </a:rPr>
              <a:t>会居中做接口转换工作。</a:t>
            </a:r>
            <a:endParaRPr lang="zh-CN" altLang="en-US" sz="2400" dirty="0">
              <a:latin typeface="楷体_GB2312" pitchFamily="49" charset="-122"/>
              <a:ea typeface="楷体_GB2312" pitchFamily="49"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fld>
            <a:endParaRPr lang="zh-CN" altLang="en-US"/>
          </a:p>
        </p:txBody>
      </p:sp>
      <p:sp>
        <p:nvSpPr>
          <p:cNvPr id="6" name="Rectangle 2"/>
          <p:cNvSpPr>
            <a:spLocks noGrp="1" noChangeArrowheads="1"/>
          </p:cNvSpPr>
          <p:nvPr>
            <p:ph type="title"/>
          </p:nvPr>
        </p:nvSpPr>
        <p:spPr>
          <a:xfrm>
            <a:off x="457200" y="211138"/>
            <a:ext cx="8229600" cy="1143000"/>
          </a:xfrm>
        </p:spPr>
        <p:txBody>
          <a:bodyPr/>
          <a:lstStyle/>
          <a:p>
            <a:pPr algn="l"/>
            <a:r>
              <a:rPr lang="en-US" altLang="zh-CN" sz="3600" dirty="0">
                <a:solidFill>
                  <a:schemeClr val="bg1"/>
                </a:solidFill>
                <a:ea typeface="宋体" panose="02010600030101010101" pitchFamily="2" charset="-122"/>
              </a:rPr>
              <a:t>4.1. 6  </a:t>
            </a:r>
            <a:r>
              <a:rPr lang="zh-CN" altLang="en-US" sz="3600" dirty="0">
                <a:solidFill>
                  <a:schemeClr val="bg1"/>
                </a:solidFill>
                <a:ea typeface="宋体" panose="02010600030101010101" pitchFamily="2" charset="-122"/>
              </a:rPr>
              <a:t>设计模式</a:t>
            </a:r>
            <a:br>
              <a:rPr lang="en-US" altLang="zh-CN" sz="3600" dirty="0">
                <a:solidFill>
                  <a:schemeClr val="bg1"/>
                </a:solidFill>
                <a:ea typeface="宋体" panose="02010600030101010101" pitchFamily="2" charset="-122"/>
              </a:rPr>
            </a:br>
            <a:r>
              <a:rPr lang="en-US" altLang="zh-CN" sz="3600" dirty="0">
                <a:solidFill>
                  <a:schemeClr val="bg1"/>
                </a:solidFill>
                <a:ea typeface="宋体" panose="02010600030101010101" pitchFamily="2" charset="-122"/>
              </a:rPr>
              <a:t>                    </a:t>
            </a:r>
            <a:r>
              <a:rPr lang="en-US" altLang="zh-CN" sz="3600" dirty="0">
                <a:solidFill>
                  <a:srgbClr val="FFC000"/>
                </a:solidFill>
                <a:ea typeface="宋体" panose="02010600030101010101" pitchFamily="2" charset="-122"/>
              </a:rPr>
              <a:t>-----</a:t>
            </a:r>
            <a:r>
              <a:rPr lang="zh-CN" altLang="en-US" sz="3600" dirty="0">
                <a:solidFill>
                  <a:srgbClr val="FFC000"/>
                </a:solidFill>
                <a:ea typeface="宋体" panose="02010600030101010101" pitchFamily="2" charset="-122"/>
              </a:rPr>
              <a:t>外观</a:t>
            </a:r>
            <a:endParaRPr lang="zh-CN" altLang="en-US" sz="2800" b="1" dirty="0">
              <a:solidFill>
                <a:srgbClr val="FFC000"/>
              </a:solidFill>
              <a:ea typeface="宋体" panose="02010600030101010101" pitchFamily="2" charset="-122"/>
            </a:endParaRPr>
          </a:p>
        </p:txBody>
      </p:sp>
    </p:spTree>
  </p:cSld>
  <p:clrMapOvr>
    <a:masterClrMapping/>
  </p:clrMapOvr>
  <p:transition>
    <p:fad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500034" y="1571612"/>
            <a:ext cx="8229600" cy="1143000"/>
          </a:xfrm>
        </p:spPr>
        <p:txBody>
          <a:bodyPr/>
          <a:lstStyle/>
          <a:p>
            <a:r>
              <a:rPr lang="zh-CN" altLang="en-US" sz="3600" dirty="0">
                <a:solidFill>
                  <a:srgbClr val="C00000"/>
                </a:solidFill>
                <a:latin typeface="宋体" panose="02010600030101010101" pitchFamily="2" charset="-122"/>
                <a:ea typeface="宋体" panose="02010600030101010101" pitchFamily="2" charset="-122"/>
              </a:rPr>
              <a:t>结构</a:t>
            </a:r>
            <a:r>
              <a:rPr lang="en-US" altLang="en-US" sz="3600" dirty="0" err="1">
                <a:solidFill>
                  <a:srgbClr val="C00000"/>
                </a:solidFill>
                <a:latin typeface="宋体" panose="02010600030101010101" pitchFamily="2" charset="-122"/>
                <a:ea typeface="宋体" panose="02010600030101010101" pitchFamily="2" charset="-122"/>
              </a:rPr>
              <a:t>模式</a:t>
            </a:r>
            <a:r>
              <a:rPr lang="zh-CN" altLang="en-US" sz="3600" dirty="0">
                <a:solidFill>
                  <a:srgbClr val="C00000"/>
                </a:solidFill>
                <a:latin typeface="宋体" panose="02010600030101010101" pitchFamily="2" charset="-122"/>
                <a:ea typeface="宋体" panose="02010600030101010101" pitchFamily="2" charset="-122"/>
              </a:rPr>
              <a:t> </a:t>
            </a:r>
            <a:r>
              <a:rPr lang="en-US" altLang="zh-CN" sz="3600" dirty="0">
                <a:solidFill>
                  <a:srgbClr val="C00000"/>
                </a:solidFill>
                <a:latin typeface="宋体" panose="02010600030101010101" pitchFamily="2" charset="-122"/>
                <a:ea typeface="宋体" panose="02010600030101010101" pitchFamily="2" charset="-122"/>
              </a:rPr>
              <a:t>– Adapter</a:t>
            </a:r>
            <a:r>
              <a:rPr lang="zh-CN" altLang="en-US" sz="3600" dirty="0">
                <a:solidFill>
                  <a:srgbClr val="C00000"/>
                </a:solidFill>
                <a:latin typeface="宋体" panose="02010600030101010101" pitchFamily="2" charset="-122"/>
                <a:ea typeface="宋体" panose="02010600030101010101" pitchFamily="2" charset="-122"/>
              </a:rPr>
              <a:t>（适配器）</a:t>
            </a:r>
            <a:endParaRPr lang="zh-CN" altLang="en-US" sz="3600" dirty="0">
              <a:solidFill>
                <a:srgbClr val="C00000"/>
              </a:solidFill>
              <a:latin typeface="宋体" panose="02010600030101010101" pitchFamily="2" charset="-122"/>
              <a:ea typeface="宋体" panose="02010600030101010101" pitchFamily="2" charset="-122"/>
            </a:endParaRPr>
          </a:p>
        </p:txBody>
      </p:sp>
      <p:sp>
        <p:nvSpPr>
          <p:cNvPr id="7" name="灯片编号占位符 4"/>
          <p:cNvSpPr>
            <a:spLocks noGrp="1"/>
          </p:cNvSpPr>
          <p:nvPr>
            <p:ph type="sldNum" sz="quarter" idx="12"/>
          </p:nvPr>
        </p:nvSpPr>
        <p:spPr/>
        <p:txBody>
          <a:bodyPr/>
          <a:lstStyle/>
          <a:p>
            <a:pPr>
              <a:defRPr/>
            </a:pPr>
            <a:r>
              <a:rPr lang="zh-CN" altLang="en-US"/>
              <a:t>第 </a:t>
            </a:r>
            <a:fld id="{15A01C72-7D7C-43DC-B87C-5AE95751B8AF}" type="slidenum">
              <a:rPr lang="zh-CN" altLang="en-US"/>
            </a:fld>
            <a:r>
              <a:rPr lang="zh-CN" altLang="en-US"/>
              <a:t> 页</a:t>
            </a:r>
            <a:endParaRPr lang="zh-CN" altLang="en-US"/>
          </a:p>
        </p:txBody>
      </p:sp>
      <p:sp>
        <p:nvSpPr>
          <p:cNvPr id="22532" name="AutoShape 11"/>
          <p:cNvSpPr>
            <a:spLocks noChangeAspect="1" noChangeArrowheads="1" noTextEdit="1"/>
          </p:cNvSpPr>
          <p:nvPr/>
        </p:nvSpPr>
        <p:spPr bwMode="gray">
          <a:xfrm flipH="1">
            <a:off x="4945063" y="3038475"/>
            <a:ext cx="909637" cy="1244600"/>
          </a:xfrm>
          <a:prstGeom prst="rect">
            <a:avLst/>
          </a:prstGeom>
          <a:noFill/>
          <a:ln w="9525">
            <a:noFill/>
            <a:miter lim="800000"/>
          </a:ln>
        </p:spPr>
        <p:txBody>
          <a:bodyPr/>
          <a:lstStyle/>
          <a:p>
            <a:endParaRPr lang="zh-CN" altLang="en-US"/>
          </a:p>
        </p:txBody>
      </p:sp>
      <p:grpSp>
        <p:nvGrpSpPr>
          <p:cNvPr id="8" name="组合 7"/>
          <p:cNvGrpSpPr/>
          <p:nvPr/>
        </p:nvGrpSpPr>
        <p:grpSpPr>
          <a:xfrm>
            <a:off x="1331913" y="3119454"/>
            <a:ext cx="6224587" cy="2667000"/>
            <a:chOff x="1331913" y="2133600"/>
            <a:chExt cx="6224587" cy="2667000"/>
          </a:xfrm>
        </p:grpSpPr>
        <p:sp>
          <p:nvSpPr>
            <p:cNvPr id="515096" name="AutoShape 24"/>
            <p:cNvSpPr>
              <a:spLocks noChangeArrowheads="1"/>
            </p:cNvSpPr>
            <p:nvPr/>
          </p:nvSpPr>
          <p:spPr bwMode="auto">
            <a:xfrm>
              <a:off x="1331913" y="2133600"/>
              <a:ext cx="6224587" cy="2667000"/>
            </a:xfrm>
            <a:prstGeom prst="roundRect">
              <a:avLst>
                <a:gd name="adj" fmla="val 16667"/>
              </a:avLst>
            </a:prstGeom>
            <a:gradFill rotWithShape="1">
              <a:gsLst>
                <a:gs pos="0">
                  <a:srgbClr val="99CCFF">
                    <a:gamma/>
                    <a:tint val="0"/>
                    <a:invGamma/>
                  </a:srgbClr>
                </a:gs>
                <a:gs pos="100000">
                  <a:srgbClr val="99CCFF"/>
                </a:gs>
              </a:gsLst>
              <a:lin ang="2700000" scaled="1"/>
            </a:gradFill>
            <a:ln w="38100">
              <a:solidFill>
                <a:srgbClr val="FFFFFF"/>
              </a:solidFill>
              <a:round/>
            </a:ln>
            <a:effectLst>
              <a:outerShdw dist="107763" dir="2700000" algn="ctr" rotWithShape="0">
                <a:srgbClr val="000000">
                  <a:alpha val="50000"/>
                </a:srgbClr>
              </a:outerShdw>
            </a:effectLst>
          </p:spPr>
          <p:txBody>
            <a:bodyPr wrap="none" anchor="ctr"/>
            <a:lstStyle/>
            <a:p>
              <a:pPr algn="ctr" eaLnBrk="0" hangingPunct="0">
                <a:defRPr/>
              </a:pPr>
              <a:endParaRPr lang="zh-CN" altLang="zh-CN">
                <a:latin typeface="Verdana" panose="020B0604030504040204" pitchFamily="34" charset="0"/>
                <a:ea typeface="宋体" panose="02010600030101010101" pitchFamily="2" charset="-122"/>
              </a:endParaRPr>
            </a:p>
          </p:txBody>
        </p:sp>
        <p:sp>
          <p:nvSpPr>
            <p:cNvPr id="515097" name="Text Box 25"/>
            <p:cNvSpPr txBox="1">
              <a:spLocks noChangeArrowheads="1"/>
            </p:cNvSpPr>
            <p:nvPr/>
          </p:nvSpPr>
          <p:spPr bwMode="auto">
            <a:xfrm>
              <a:off x="1724025" y="2349500"/>
              <a:ext cx="5553075" cy="1938992"/>
            </a:xfrm>
            <a:prstGeom prst="rect">
              <a:avLst/>
            </a:prstGeom>
            <a:noFill/>
            <a:ln w="9525">
              <a:noFill/>
              <a:miter lim="800000"/>
            </a:ln>
            <a:effectLst/>
          </p:spPr>
          <p:txBody>
            <a:bodyPr>
              <a:spAutoFit/>
            </a:bodyPr>
            <a:lstStyle/>
            <a:p>
              <a:pPr eaLnBrk="0" hangingPunct="0">
                <a:defRPr/>
              </a:pPr>
              <a:r>
                <a:rPr lang="en-US" altLang="zh-CN" sz="2400" b="1" dirty="0">
                  <a:solidFill>
                    <a:srgbClr val="FF5050"/>
                  </a:solidFill>
                  <a:effectLst>
                    <a:outerShdw blurRad="38100" dist="38100" dir="2700000" algn="tl">
                      <a:srgbClr val="000000"/>
                    </a:outerShdw>
                  </a:effectLst>
                  <a:latin typeface="Arial" panose="020B0604020202020204" pitchFamily="34" charset="0"/>
                  <a:ea typeface="宋体" panose="02010600030101010101" pitchFamily="2" charset="-122"/>
                </a:rPr>
                <a:t>      </a:t>
              </a:r>
              <a:r>
                <a:rPr lang="zh-CN" altLang="en-US" sz="2400" b="1" dirty="0">
                  <a:solidFill>
                    <a:srgbClr val="FF5050"/>
                  </a:solidFill>
                  <a:effectLst>
                    <a:outerShdw blurRad="38100" dist="38100" dir="2700000" algn="tl">
                      <a:srgbClr val="000000"/>
                    </a:outerShdw>
                  </a:effectLst>
                  <a:latin typeface="Arial" panose="020B0604020202020204" pitchFamily="34" charset="0"/>
                  <a:ea typeface="宋体" panose="02010600030101010101" pitchFamily="2" charset="-122"/>
                </a:rPr>
                <a:t>把一个类的接口变换成客户端所期待的另一种接口，从而使原本因接口原因不匹配而无法一起工作的两个类能够一起工作。</a:t>
              </a:r>
              <a:r>
                <a:rPr lang="zh-CN" altLang="en-US" sz="2400" b="1" dirty="0">
                  <a:solidFill>
                    <a:srgbClr val="0000FF"/>
                  </a:solidFill>
                  <a:effectLst>
                    <a:outerShdw blurRad="38100" dist="38100" dir="2700000" algn="tl">
                      <a:srgbClr val="000000"/>
                    </a:outerShdw>
                  </a:effectLst>
                  <a:latin typeface="Arial" panose="020B0604020202020204" pitchFamily="34" charset="0"/>
                  <a:ea typeface="宋体" panose="02010600030101010101" pitchFamily="2" charset="-122"/>
                </a:rPr>
                <a:t>适配类可以根据参数返还一个合适的实例给客户端</a:t>
              </a:r>
              <a:r>
                <a:rPr lang="zh-CN" altLang="en-US" sz="2400" b="1" dirty="0">
                  <a:solidFill>
                    <a:srgbClr val="FF5050"/>
                  </a:solidFill>
                  <a:effectLst>
                    <a:outerShdw blurRad="38100" dist="38100" dir="2700000" algn="tl">
                      <a:srgbClr val="000000"/>
                    </a:outerShdw>
                  </a:effectLst>
                  <a:latin typeface="Arial" panose="020B0604020202020204" pitchFamily="34" charset="0"/>
                  <a:ea typeface="宋体" panose="02010600030101010101" pitchFamily="2" charset="-122"/>
                </a:rPr>
                <a:t>。</a:t>
              </a:r>
              <a:endParaRPr lang="zh-CN" altLang="en-US" sz="2400" b="1" dirty="0">
                <a:solidFill>
                  <a:srgbClr val="FF5050"/>
                </a:solidFill>
                <a:effectLst>
                  <a:outerShdw blurRad="38100" dist="38100" dir="2700000" algn="tl">
                    <a:srgbClr val="000000"/>
                  </a:outerShdw>
                </a:effectLst>
                <a:latin typeface="Arial" panose="020B0604020202020204" pitchFamily="34" charset="0"/>
                <a:ea typeface="宋体" panose="02010600030101010101" pitchFamily="2" charset="-122"/>
              </a:endParaRPr>
            </a:p>
          </p:txBody>
        </p:sp>
      </p:grpSp>
      <p:sp>
        <p:nvSpPr>
          <p:cNvPr id="9" name="Rectangle 2"/>
          <p:cNvSpPr txBox="1">
            <a:spLocks noChangeArrowheads="1"/>
          </p:cNvSpPr>
          <p:nvPr/>
        </p:nvSpPr>
        <p:spPr bwMode="auto">
          <a:xfrm>
            <a:off x="457200" y="211138"/>
            <a:ext cx="8229600" cy="1143000"/>
          </a:xfrm>
          <a:prstGeom prst="rect">
            <a:avLst/>
          </a:prstGeom>
          <a:noFill/>
          <a:ln w="9525">
            <a:noFill/>
            <a:miter lim="800000"/>
          </a:ln>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0" cap="none" spc="0" normalizeH="0" baseline="0" noProof="0">
                <a:ln>
                  <a:noFill/>
                </a:ln>
                <a:solidFill>
                  <a:schemeClr val="bg1"/>
                </a:solidFill>
                <a:effectLst/>
                <a:uLnTx/>
                <a:uFillTx/>
                <a:latin typeface="+mj-lt"/>
                <a:ea typeface="宋体" panose="02010600030101010101" pitchFamily="2" charset="-122"/>
                <a:cs typeface="+mj-cs"/>
              </a:rPr>
              <a:t>4.1. 6  </a:t>
            </a:r>
            <a:r>
              <a:rPr kumimoji="0" lang="zh-CN" altLang="en-US" sz="3600" b="1" i="0" u="none" strike="noStrike" kern="0" cap="none" spc="0" normalizeH="0" baseline="0" noProof="0">
                <a:ln>
                  <a:noFill/>
                </a:ln>
                <a:solidFill>
                  <a:schemeClr val="bg1"/>
                </a:solidFill>
                <a:effectLst/>
                <a:uLnTx/>
                <a:uFillTx/>
                <a:latin typeface="+mj-lt"/>
                <a:ea typeface="宋体" panose="02010600030101010101" pitchFamily="2" charset="-122"/>
                <a:cs typeface="+mj-cs"/>
              </a:rPr>
              <a:t>设计模式</a:t>
            </a:r>
            <a:br>
              <a:rPr kumimoji="0" lang="en-US" altLang="zh-CN" sz="3600" b="1" i="0" u="none" strike="noStrike" kern="0" cap="none" spc="0" normalizeH="0" baseline="0" noProof="0">
                <a:ln>
                  <a:noFill/>
                </a:ln>
                <a:solidFill>
                  <a:schemeClr val="bg1"/>
                </a:solidFill>
                <a:effectLst/>
                <a:uLnTx/>
                <a:uFillTx/>
                <a:latin typeface="+mj-lt"/>
                <a:ea typeface="宋体" panose="02010600030101010101" pitchFamily="2" charset="-122"/>
                <a:cs typeface="+mj-cs"/>
              </a:rPr>
            </a:br>
            <a:r>
              <a:rPr kumimoji="0" lang="en-US" altLang="zh-CN" sz="3600" b="1" i="0" u="none" strike="noStrike" kern="0" cap="none" spc="0" normalizeH="0" baseline="0" noProof="0">
                <a:ln>
                  <a:noFill/>
                </a:ln>
                <a:solidFill>
                  <a:schemeClr val="bg1"/>
                </a:solidFill>
                <a:effectLst/>
                <a:uLnTx/>
                <a:uFillTx/>
                <a:latin typeface="+mj-lt"/>
                <a:ea typeface="宋体" panose="02010600030101010101" pitchFamily="2" charset="-122"/>
                <a:cs typeface="+mj-cs"/>
              </a:rPr>
              <a:t>                    </a:t>
            </a:r>
            <a:r>
              <a:rPr kumimoji="0" lang="en-US" altLang="zh-CN" sz="3600" b="1" i="0" u="none" strike="noStrike" kern="0" cap="none" spc="0" normalizeH="0" baseline="0" noProof="0">
                <a:ln>
                  <a:noFill/>
                </a:ln>
                <a:solidFill>
                  <a:srgbClr val="FFC000"/>
                </a:solidFill>
                <a:effectLst/>
                <a:uLnTx/>
                <a:uFillTx/>
                <a:latin typeface="+mj-lt"/>
                <a:ea typeface="宋体" panose="02010600030101010101" pitchFamily="2" charset="-122"/>
                <a:cs typeface="+mj-cs"/>
              </a:rPr>
              <a:t>-----</a:t>
            </a:r>
            <a:r>
              <a:rPr kumimoji="0" lang="zh-CN" altLang="en-US" sz="3600" b="1" i="0" u="none" strike="noStrike" kern="0" cap="none" spc="0" normalizeH="0" baseline="0" noProof="0">
                <a:ln>
                  <a:noFill/>
                </a:ln>
                <a:solidFill>
                  <a:srgbClr val="FFC000"/>
                </a:solidFill>
                <a:effectLst/>
                <a:uLnTx/>
                <a:uFillTx/>
                <a:latin typeface="+mj-lt"/>
                <a:ea typeface="宋体" panose="02010600030101010101" pitchFamily="2" charset="-122"/>
                <a:cs typeface="+mj-cs"/>
              </a:rPr>
              <a:t>适配器</a:t>
            </a:r>
            <a:endParaRPr kumimoji="0" lang="zh-CN" altLang="en-US" sz="2800" b="1" i="0" u="none" strike="noStrike" kern="0" cap="none" spc="0" normalizeH="0" baseline="0" noProof="0" dirty="0">
              <a:ln>
                <a:noFill/>
              </a:ln>
              <a:solidFill>
                <a:srgbClr val="FFC000"/>
              </a:solidFill>
              <a:effectLst/>
              <a:uLnTx/>
              <a:uFillTx/>
              <a:latin typeface="+mj-lt"/>
              <a:ea typeface="宋体" panose="02010600030101010101" pitchFamily="2" charset="-122"/>
              <a:cs typeface="+mj-cs"/>
            </a:endParaRPr>
          </a:p>
        </p:txBody>
      </p:sp>
    </p:spTree>
  </p:cSld>
  <p:clrMapOvr>
    <a:masterClrMapping/>
  </p:clrMapOvr>
  <p:transition>
    <p:fade/>
  </p:transition>
</p:sld>
</file>

<file path=ppt/theme/theme1.xml><?xml version="1.0" encoding="utf-8"?>
<a:theme xmlns:a="http://schemas.openxmlformats.org/drawingml/2006/main" name="通用_蓝">
  <a:themeElements>
    <a:clrScheme name="自定义 1">
      <a:dk1>
        <a:srgbClr val="000000"/>
      </a:dk1>
      <a:lt1>
        <a:srgbClr val="FFFFFF"/>
      </a:lt1>
      <a:dk2>
        <a:srgbClr val="FFFFFF"/>
      </a:dk2>
      <a:lt2>
        <a:srgbClr val="808080"/>
      </a:lt2>
      <a:accent1>
        <a:srgbClr val="BBE0E3"/>
      </a:accent1>
      <a:accent2>
        <a:srgbClr val="009900"/>
      </a:accent2>
      <a:accent3>
        <a:srgbClr val="FFFFFF"/>
      </a:accent3>
      <a:accent4>
        <a:srgbClr val="000000"/>
      </a:accent4>
      <a:accent5>
        <a:srgbClr val="DAEDEF"/>
      </a:accent5>
      <a:accent6>
        <a:srgbClr val="2D2D8A"/>
      </a:accent6>
      <a:hlink>
        <a:srgbClr val="009999"/>
      </a:hlink>
      <a:folHlink>
        <a:srgbClr val="99CC00"/>
      </a:folHlink>
    </a:clrScheme>
    <a:fontScheme name="通用_蓝">
      <a:majorFont>
        <a:latin typeface="Arial"/>
        <a:ea typeface="隶书"/>
        <a:cs typeface=""/>
      </a:majorFont>
      <a:minorFont>
        <a:latin typeface="Arial"/>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通用_蓝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通用_蓝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通用_蓝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通用_蓝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通用_蓝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通用_蓝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通用_蓝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通用_蓝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通用_蓝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通用_蓝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通用_蓝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通用_蓝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通用_蓝 13">
        <a:dk1>
          <a:srgbClr val="000000"/>
        </a:dk1>
        <a:lt1>
          <a:srgbClr val="FFFFFF"/>
        </a:lt1>
        <a:dk2>
          <a:srgbClr val="FFFFFF"/>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通用_蓝">
  <a:themeElements>
    <a:clrScheme name="1_通用_蓝 13">
      <a:dk1>
        <a:srgbClr val="000000"/>
      </a:dk1>
      <a:lt1>
        <a:srgbClr val="FFFFFF"/>
      </a:lt1>
      <a:dk2>
        <a:srgbClr val="FFFFFF"/>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通用_蓝">
      <a:majorFont>
        <a:latin typeface="Arial"/>
        <a:ea typeface="隶书"/>
        <a:cs typeface=""/>
      </a:majorFont>
      <a:minorFont>
        <a:latin typeface="Arial"/>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通用_蓝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通用_蓝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通用_蓝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通用_蓝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通用_蓝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通用_蓝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通用_蓝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通用_蓝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通用_蓝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通用_蓝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通用_蓝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通用_蓝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通用_蓝 13">
        <a:dk1>
          <a:srgbClr val="000000"/>
        </a:dk1>
        <a:lt1>
          <a:srgbClr val="FFFFFF"/>
        </a:lt1>
        <a:dk2>
          <a:srgbClr val="FFFFFF"/>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通用_蓝">
  <a:themeElements>
    <a:clrScheme name="自定义 1">
      <a:dk1>
        <a:srgbClr val="000000"/>
      </a:dk1>
      <a:lt1>
        <a:srgbClr val="FFFFFF"/>
      </a:lt1>
      <a:dk2>
        <a:srgbClr val="FFFFFF"/>
      </a:dk2>
      <a:lt2>
        <a:srgbClr val="808080"/>
      </a:lt2>
      <a:accent1>
        <a:srgbClr val="BBE0E3"/>
      </a:accent1>
      <a:accent2>
        <a:srgbClr val="009900"/>
      </a:accent2>
      <a:accent3>
        <a:srgbClr val="FFFFFF"/>
      </a:accent3>
      <a:accent4>
        <a:srgbClr val="000000"/>
      </a:accent4>
      <a:accent5>
        <a:srgbClr val="DAEDEF"/>
      </a:accent5>
      <a:accent6>
        <a:srgbClr val="2D2D8A"/>
      </a:accent6>
      <a:hlink>
        <a:srgbClr val="009999"/>
      </a:hlink>
      <a:folHlink>
        <a:srgbClr val="99CC00"/>
      </a:folHlink>
    </a:clrScheme>
    <a:fontScheme name="通用_蓝">
      <a:majorFont>
        <a:latin typeface="Arial"/>
        <a:ea typeface="隶书"/>
        <a:cs typeface=""/>
      </a:majorFont>
      <a:minorFont>
        <a:latin typeface="Arial"/>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通用_蓝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通用_蓝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通用_蓝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通用_蓝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通用_蓝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通用_蓝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通用_蓝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通用_蓝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通用_蓝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通用_蓝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通用_蓝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通用_蓝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通用_蓝 13">
        <a:dk1>
          <a:srgbClr val="000000"/>
        </a:dk1>
        <a:lt1>
          <a:srgbClr val="FFFFFF"/>
        </a:lt1>
        <a:dk2>
          <a:srgbClr val="FFFFFF"/>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蓝白</Template>
  <TotalTime>0</TotalTime>
  <Words>22832</Words>
  <Application>WPS 演示</Application>
  <PresentationFormat>全屏显示(4:3)</PresentationFormat>
  <Paragraphs>1241</Paragraphs>
  <Slides>137</Slides>
  <Notes>11</Notes>
  <HiddenSlides>0</HiddenSlides>
  <MMClips>0</MMClips>
  <ScaleCrop>false</ScaleCrop>
  <HeadingPairs>
    <vt:vector size="8" baseType="variant">
      <vt:variant>
        <vt:lpstr>已用的字体</vt:lpstr>
      </vt:variant>
      <vt:variant>
        <vt:i4>14</vt:i4>
      </vt:variant>
      <vt:variant>
        <vt:lpstr>主题</vt:lpstr>
      </vt:variant>
      <vt:variant>
        <vt:i4>3</vt:i4>
      </vt:variant>
      <vt:variant>
        <vt:lpstr>嵌入 OLE 服务器</vt:lpstr>
      </vt:variant>
      <vt:variant>
        <vt:i4>8</vt:i4>
      </vt:variant>
      <vt:variant>
        <vt:lpstr>幻灯片标题</vt:lpstr>
      </vt:variant>
      <vt:variant>
        <vt:i4>137</vt:i4>
      </vt:variant>
    </vt:vector>
  </HeadingPairs>
  <TitlesOfParts>
    <vt:vector size="162" baseType="lpstr">
      <vt:lpstr>Arial</vt:lpstr>
      <vt:lpstr>宋体</vt:lpstr>
      <vt:lpstr>Wingdings</vt:lpstr>
      <vt:lpstr>隶书</vt:lpstr>
      <vt:lpstr>华文楷体</vt:lpstr>
      <vt:lpstr>楷体_GB2312</vt:lpstr>
      <vt:lpstr>新宋体</vt:lpstr>
      <vt:lpstr>微软雅黑</vt:lpstr>
      <vt:lpstr>Arial Unicode MS</vt:lpstr>
      <vt:lpstr>华文新魏</vt:lpstr>
      <vt:lpstr>Calibri</vt:lpstr>
      <vt:lpstr>Times New Roman</vt:lpstr>
      <vt:lpstr>Verdana</vt:lpstr>
      <vt:lpstr>仿宋</vt:lpstr>
      <vt:lpstr>通用_蓝</vt:lpstr>
      <vt:lpstr>1_通用_蓝</vt:lpstr>
      <vt:lpstr>2_通用_蓝</vt:lpstr>
      <vt:lpstr>Word.Picture.8</vt:lpstr>
      <vt:lpstr>Word.Picture.8</vt:lpstr>
      <vt:lpstr>Word.Picture.8</vt:lpstr>
      <vt:lpstr>Word.Picture.8</vt:lpstr>
      <vt:lpstr>Word.Picture.8</vt:lpstr>
      <vt:lpstr>Package</vt:lpstr>
      <vt:lpstr>Package</vt:lpstr>
      <vt:lpstr>Visio.Drawing.11</vt:lpstr>
      <vt:lpstr>软件工程 Software Engineering</vt:lpstr>
      <vt:lpstr>第4章  面向对象设计</vt:lpstr>
      <vt:lpstr>4.1 软件体系结构与设计模式</vt:lpstr>
      <vt:lpstr>4.1 软件体系结构与设计模式            4.1.1   软件体系结构的基本概念</vt:lpstr>
      <vt:lpstr>4.1 软件体系结构与设计模式            4.1.1   软件体系结构的基本概念</vt:lpstr>
      <vt:lpstr>4.1 软件体系结构与设计模式            4.1.1   软件体系结构的基本概念</vt:lpstr>
      <vt:lpstr>PowerPoint 演示文稿</vt:lpstr>
      <vt:lpstr>PowerPoint 演示文稿</vt:lpstr>
      <vt:lpstr>4.1 软件体系结构与设计模式            4.1.1   软件体系结构的基本概念</vt:lpstr>
      <vt:lpstr>PowerPoint 演示文稿</vt:lpstr>
      <vt:lpstr>PowerPoint 演示文稿</vt:lpstr>
      <vt:lpstr>PowerPoint 演示文稿</vt:lpstr>
      <vt:lpstr>PowerPoint 演示文稿</vt:lpstr>
      <vt:lpstr>4.1 软件体系结构与设计模式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4.1 软件体系结构与设计模式</vt:lpstr>
      <vt:lpstr>PowerPoint 演示文稿</vt:lpstr>
      <vt:lpstr>PowerPoint 演示文稿</vt:lpstr>
      <vt:lpstr>PowerPoint 演示文稿</vt:lpstr>
      <vt:lpstr>PowerPoint 演示文稿</vt:lpstr>
      <vt:lpstr>PowerPoint 演示文稿</vt:lpstr>
      <vt:lpstr>PowerPoint 演示文稿</vt:lpstr>
      <vt:lpstr>4.1 软件体系结构与设计模式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4.1 软件体系结构与设计模式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4.1 软件体系结构与设计模式</vt:lpstr>
      <vt:lpstr>PowerPoint 演示文稿</vt:lpstr>
      <vt:lpstr>PowerPoint 演示文稿</vt:lpstr>
      <vt:lpstr>PowerPoint 演示文稿</vt:lpstr>
      <vt:lpstr>PowerPoint 演示文稿</vt:lpstr>
      <vt:lpstr>1 创建型模式</vt:lpstr>
      <vt:lpstr>1 创建型模式</vt:lpstr>
      <vt:lpstr>1 创建型模式</vt:lpstr>
      <vt:lpstr>2 结构型模式</vt:lpstr>
      <vt:lpstr>2 结构型模式</vt:lpstr>
      <vt:lpstr>2. 结构型模式</vt:lpstr>
      <vt:lpstr>3 行为型模式</vt:lpstr>
      <vt:lpstr>3 行为型模式</vt:lpstr>
      <vt:lpstr>3 行为型模式</vt:lpstr>
      <vt:lpstr>4.1. 6  设计模式                     -----抽象工厂</vt:lpstr>
      <vt:lpstr>抽象工厂模式</vt:lpstr>
      <vt:lpstr>4.1. 6  设计模式                     -----抽象工厂</vt:lpstr>
      <vt:lpstr>4.1. 6  设计模式                     -----抽象工厂</vt:lpstr>
      <vt:lpstr>4.1. 6  设计模式                     -----抽象工厂</vt:lpstr>
      <vt:lpstr>4.1. 6  设计模式                     -----抽象工厂</vt:lpstr>
      <vt:lpstr>4.1. 6  设计模式                     -----抽象工厂</vt:lpstr>
      <vt:lpstr>创建模式 – Singleton(单例模式)</vt:lpstr>
      <vt:lpstr>Singleton—单例模式</vt:lpstr>
      <vt:lpstr>4.1. 6  设计模式                     -----单件</vt:lpstr>
      <vt:lpstr>PowerPoint 演示文稿</vt:lpstr>
      <vt:lpstr>4.1. 6  设计模式                     -----单件</vt:lpstr>
      <vt:lpstr>结构模式 – Facade（门面模式）</vt:lpstr>
      <vt:lpstr>结构模式 – Facade（外观模式）</vt:lpstr>
      <vt:lpstr>4.1. 6  设计模式                     -----外观</vt:lpstr>
      <vt:lpstr>4.1. 6  设计模式                     -----外观</vt:lpstr>
      <vt:lpstr>4.1. 6  设计模式                     -----外观</vt:lpstr>
      <vt:lpstr>结构模式 – Adapter（适配器）</vt:lpstr>
      <vt:lpstr>结构模式 – Adapter（适配器）</vt:lpstr>
      <vt:lpstr>PowerPoint 演示文稿</vt:lpstr>
      <vt:lpstr>4.1. 6  设计模式                     -----适配器</vt:lpstr>
      <vt:lpstr>4.1. 6  设计模式                     -----适配器</vt:lpstr>
      <vt:lpstr>4.1. 6  设计模式                     -----适配器</vt:lpstr>
      <vt:lpstr>4.1. 6  设计模式                     -----适配器</vt:lpstr>
      <vt:lpstr>4.1. 6  设计模式                     -----适配器</vt:lpstr>
      <vt:lpstr>4.1. 6  设计模式                     -----适配器</vt:lpstr>
      <vt:lpstr>行为模式 - Chain of Responsibility（职责连 ）</vt:lpstr>
      <vt:lpstr>4.1. 6  设计模式                     -----责任链</vt:lpstr>
      <vt:lpstr>4.1. 6  设计模式                     -----责任链</vt:lpstr>
      <vt:lpstr>4.1. 6  设计模式                     -----责任链</vt:lpstr>
      <vt:lpstr>4.1. 6  设计模式                     -----责任链</vt:lpstr>
      <vt:lpstr>4.1. 6  设计模式                     -----责任链</vt:lpstr>
      <vt:lpstr>PowerPoint 演示文稿</vt:lpstr>
      <vt:lpstr>4.1. 6  设计模式                     -----中介者</vt:lpstr>
      <vt:lpstr>4.1. 6  设计模式                     -----中介者</vt:lpstr>
      <vt:lpstr>4.1. 6  设计模式                     -----中介者</vt:lpstr>
      <vt:lpstr>4.1. 6  设计模式                     -----中介者</vt:lpstr>
      <vt:lpstr>4.1. 6  设计模式                     -----中介者</vt:lpstr>
      <vt:lpstr>4.1. 6  设计模式                     -----中介者</vt:lpstr>
      <vt:lpstr>行为模式 - Observer（观察者模式）</vt:lpstr>
      <vt:lpstr>4.1. 6  设计模式                     -----观察者</vt:lpstr>
      <vt:lpstr>4.1. 6  设计模式                     -----观察者</vt:lpstr>
      <vt:lpstr>4.1. 6  设计模式                     -----观察者</vt:lpstr>
      <vt:lpstr>4.1. 6  设计模式                     -----观察者</vt:lpstr>
      <vt:lpstr>PowerPoint 演示文稿</vt:lpstr>
      <vt:lpstr>PowerPoint 演示文稿</vt:lpstr>
      <vt:lpstr>常规三层结构</vt:lpstr>
      <vt:lpstr>Boss平台A</vt:lpstr>
      <vt:lpstr>Boss平台B</vt:lpstr>
      <vt:lpstr>客户管理平台</vt:lpstr>
      <vt:lpstr>多模式混合管理</vt:lpstr>
      <vt:lpstr>报表系统</vt:lpstr>
      <vt:lpstr>车载导航定位系统</vt:lpstr>
      <vt:lpstr>构件软件架构</vt:lpstr>
      <vt:lpstr>PowerPoint 演示文稿</vt:lpstr>
      <vt:lpstr>本章作业</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 Software Engineering</dc:title>
  <dc:creator>Microsoft</dc:creator>
  <cp:lastModifiedBy>monster</cp:lastModifiedBy>
  <cp:revision>163</cp:revision>
  <dcterms:created xsi:type="dcterms:W3CDTF">2016-09-03T09:50:00Z</dcterms:created>
  <dcterms:modified xsi:type="dcterms:W3CDTF">2019-10-11T01:48:47Z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