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756" r:id="rId2"/>
  </p:sldMasterIdLst>
  <p:notesMasterIdLst>
    <p:notesMasterId r:id="rId81"/>
  </p:notesMasterIdLst>
  <p:sldIdLst>
    <p:sldId id="614" r:id="rId3"/>
    <p:sldId id="532" r:id="rId4"/>
    <p:sldId id="535" r:id="rId5"/>
    <p:sldId id="536" r:id="rId6"/>
    <p:sldId id="537" r:id="rId7"/>
    <p:sldId id="538" r:id="rId8"/>
    <p:sldId id="539" r:id="rId9"/>
    <p:sldId id="540" r:id="rId10"/>
    <p:sldId id="541" r:id="rId11"/>
    <p:sldId id="607" r:id="rId12"/>
    <p:sldId id="608" r:id="rId13"/>
    <p:sldId id="601" r:id="rId14"/>
    <p:sldId id="542" r:id="rId15"/>
    <p:sldId id="543" r:id="rId16"/>
    <p:sldId id="544" r:id="rId17"/>
    <p:sldId id="545" r:id="rId18"/>
    <p:sldId id="546" r:id="rId19"/>
    <p:sldId id="547" r:id="rId20"/>
    <p:sldId id="548" r:id="rId21"/>
    <p:sldId id="549" r:id="rId22"/>
    <p:sldId id="550" r:id="rId23"/>
    <p:sldId id="551" r:id="rId24"/>
    <p:sldId id="552" r:id="rId25"/>
    <p:sldId id="553" r:id="rId26"/>
    <p:sldId id="604" r:id="rId27"/>
    <p:sldId id="555" r:id="rId28"/>
    <p:sldId id="556" r:id="rId29"/>
    <p:sldId id="557" r:id="rId30"/>
    <p:sldId id="605" r:id="rId31"/>
    <p:sldId id="560" r:id="rId32"/>
    <p:sldId id="561" r:id="rId33"/>
    <p:sldId id="562" r:id="rId34"/>
    <p:sldId id="563" r:id="rId35"/>
    <p:sldId id="564" r:id="rId36"/>
    <p:sldId id="602" r:id="rId37"/>
    <p:sldId id="565" r:id="rId38"/>
    <p:sldId id="566" r:id="rId39"/>
    <p:sldId id="567" r:id="rId40"/>
    <p:sldId id="568" r:id="rId41"/>
    <p:sldId id="569" r:id="rId42"/>
    <p:sldId id="570" r:id="rId43"/>
    <p:sldId id="571" r:id="rId44"/>
    <p:sldId id="572" r:id="rId45"/>
    <p:sldId id="573" r:id="rId46"/>
    <p:sldId id="574" r:id="rId47"/>
    <p:sldId id="575" r:id="rId48"/>
    <p:sldId id="576" r:id="rId49"/>
    <p:sldId id="577" r:id="rId50"/>
    <p:sldId id="578" r:id="rId51"/>
    <p:sldId id="579" r:id="rId52"/>
    <p:sldId id="580" r:id="rId53"/>
    <p:sldId id="610" r:id="rId54"/>
    <p:sldId id="581" r:id="rId55"/>
    <p:sldId id="582" r:id="rId56"/>
    <p:sldId id="583" r:id="rId57"/>
    <p:sldId id="584" r:id="rId58"/>
    <p:sldId id="585" r:id="rId59"/>
    <p:sldId id="586" r:id="rId60"/>
    <p:sldId id="587" r:id="rId61"/>
    <p:sldId id="611" r:id="rId62"/>
    <p:sldId id="612" r:id="rId63"/>
    <p:sldId id="588" r:id="rId64"/>
    <p:sldId id="613" r:id="rId65"/>
    <p:sldId id="589" r:id="rId66"/>
    <p:sldId id="590" r:id="rId67"/>
    <p:sldId id="592" r:id="rId68"/>
    <p:sldId id="593" r:id="rId69"/>
    <p:sldId id="594" r:id="rId70"/>
    <p:sldId id="595" r:id="rId71"/>
    <p:sldId id="603" r:id="rId72"/>
    <p:sldId id="596" r:id="rId73"/>
    <p:sldId id="597" r:id="rId74"/>
    <p:sldId id="598" r:id="rId75"/>
    <p:sldId id="599" r:id="rId76"/>
    <p:sldId id="600" r:id="rId77"/>
    <p:sldId id="609" r:id="rId78"/>
    <p:sldId id="615" r:id="rId79"/>
    <p:sldId id="394" r:id="rId8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94635" autoAdjust="0"/>
  </p:normalViewPr>
  <p:slideViewPr>
    <p:cSldViewPr>
      <p:cViewPr varScale="1">
        <p:scale>
          <a:sx n="68" d="100"/>
          <a:sy n="68" d="100"/>
        </p:scale>
        <p:origin x="57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86"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C63788-D666-4D8B-9B0E-4C88FEA818E9}" type="datetimeFigureOut">
              <a:rPr lang="zh-CN" altLang="en-US" smtClean="0"/>
              <a:pPr/>
              <a:t>2017/10/24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32AF98-BDE0-4A41-8E5A-8B4CC633AAF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F293394A-7728-469A-B851-F44B542BD346}" type="slidenum">
              <a:rPr lang="en-US" altLang="zh-CN" smtClean="0"/>
              <a:pPr/>
              <a:t>4</a:t>
            </a:fld>
            <a:endParaRPr lang="en-US" altLang="zh-CN"/>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zh-CN" altLang="en-US"/>
              <a:t>从心理学的观点，影响程序员心理的语言特性有</a:t>
            </a:r>
            <a:r>
              <a:rPr lang="en-US" altLang="zh-CN"/>
              <a:t>5</a:t>
            </a:r>
            <a:r>
              <a:rPr lang="zh-CN" altLang="en-US"/>
              <a:t>种。</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38A52EF3-E4A1-4BCA-AC44-7B9419CCBA83}" type="slidenum">
              <a:rPr lang="en-US" altLang="zh-CN" smtClean="0"/>
              <a:pPr/>
              <a:t>20</a:t>
            </a:fld>
            <a:endParaRPr lang="en-US" altLang="zh-CN"/>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zh-CN" altLang="en-US"/>
              <a:t>一个程序如果写得密密麻麻，分不出层次来常常是很难看懂的。应该利用空格、空行和移行组织程序的视觉结构。</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EF960AE-97CC-467C-8EE0-5DB348430313}" type="slidenum">
              <a:rPr lang="en-US" altLang="zh-CN" smtClean="0"/>
              <a:pPr/>
              <a:t>42</a:t>
            </a:fld>
            <a:endParaRPr lang="en-US" altLang="zh-CN"/>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zh-CN" altLang="en-US"/>
              <a:t>注释的原则是有助于对程序的阅读理解，注释不宜太多也不能太少，太少不利于代码理解，太多则会对阅读产生干扰，因此只在必要的地方才加注释，而且注释要准确、易懂、尽可能简洁。</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9C1D264F-A9D3-43E3-A44B-DEE17FF1FFD6}" type="datetime1">
              <a:rPr lang="zh-CN" altLang="en-US" smtClean="0"/>
              <a:pPr/>
              <a:t>2017/10/24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C33444DC-BD92-423E-8C81-52DDD813AF50}" type="datetime1">
              <a:rPr lang="zh-CN" altLang="en-US" smtClean="0"/>
              <a:pPr/>
              <a:t>2017/10/24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1138"/>
            <a:ext cx="2057400" cy="59150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11138"/>
            <a:ext cx="6019800" cy="59150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2463BD15-40B8-4E87-8FB4-607589F823A6}" type="datetime1">
              <a:rPr lang="zh-CN" altLang="en-US" smtClean="0"/>
              <a:pPr/>
              <a:t>2017/10/24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4648892B-CDC1-4C94-A540-B83DAA0FC1C3}" type="datetime1">
              <a:rPr lang="zh-CN" altLang="en-US" smtClean="0"/>
              <a:pPr/>
              <a:t>2017/10/24</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C18E98D6-EA73-4E72-9F9B-F0B69B12A061}" type="slidenum">
              <a:rPr lang="en-US"/>
              <a:pPr/>
              <a:t>‹#›</a:t>
            </a:fld>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7A0EF4CB-147B-496A-9B30-7510583638FC}" type="datetime1">
              <a:rPr lang="zh-CN" altLang="en-US" smtClean="0"/>
              <a:pPr/>
              <a:t>2017/10/24</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24D3E387-53A5-4561-8B4B-AD363D9607F3}" type="slidenum">
              <a:rPr lang="en-US"/>
              <a:pPr/>
              <a:t>‹#›</a:t>
            </a:fld>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8E098AB7-46E6-42C6-BD71-E21B28A8575C}" type="datetime1">
              <a:rPr lang="zh-CN" altLang="en-US" smtClean="0"/>
              <a:pPr/>
              <a:t>2017/10/24</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58E62950-8E29-476E-8C4B-1D6186A0D9F9}" type="slidenum">
              <a:rPr lang="en-US"/>
              <a:pPr/>
              <a:t>‹#›</a:t>
            </a:fld>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63DFCEBD-22AF-453D-87C8-07337094B9D0}" type="datetime1">
              <a:rPr lang="zh-CN" altLang="en-US" smtClean="0"/>
              <a:pPr/>
              <a:t>2017/10/24</a:t>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637DFE9F-E665-47AE-9DD8-BAD61A97E79A}" type="slidenum">
              <a:rPr lang="en-US"/>
              <a:pPr/>
              <a:t>‹#›</a:t>
            </a:fld>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9B71E5A0-4A66-41C3-8CE4-F20F8DC32832}" type="datetime1">
              <a:rPr lang="zh-CN" altLang="en-US" smtClean="0"/>
              <a:pPr/>
              <a:t>2017/10/24</a:t>
            </a:fld>
            <a:endParaRPr lang="en-US"/>
          </a:p>
        </p:txBody>
      </p:sp>
      <p:sp>
        <p:nvSpPr>
          <p:cNvPr id="8" name="页脚占位符 7"/>
          <p:cNvSpPr>
            <a:spLocks noGrp="1"/>
          </p:cNvSpPr>
          <p:nvPr>
            <p:ph type="ftr" sz="quarter" idx="11"/>
          </p:nvPr>
        </p:nvSpPr>
        <p:spPr/>
        <p:txBody>
          <a:bodyPr/>
          <a:lstStyle>
            <a:lvl1pPr>
              <a:defRPr/>
            </a:lvl1pPr>
          </a:lstStyle>
          <a:p>
            <a:endParaRPr lang="en-US"/>
          </a:p>
        </p:txBody>
      </p:sp>
      <p:sp>
        <p:nvSpPr>
          <p:cNvPr id="9" name="灯片编号占位符 8"/>
          <p:cNvSpPr>
            <a:spLocks noGrp="1"/>
          </p:cNvSpPr>
          <p:nvPr>
            <p:ph type="sldNum" sz="quarter" idx="12"/>
          </p:nvPr>
        </p:nvSpPr>
        <p:spPr/>
        <p:txBody>
          <a:bodyPr/>
          <a:lstStyle>
            <a:lvl1pPr>
              <a:defRPr/>
            </a:lvl1pPr>
          </a:lstStyle>
          <a:p>
            <a:fld id="{23FEEC33-AF72-47DC-A6BA-88A7BE5CD242}" type="slidenum">
              <a:rPr lang="en-US"/>
              <a:pPr/>
              <a:t>‹#›</a:t>
            </a:fld>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6A293F15-8B54-43CF-A8DB-2F0904185E1C}" type="datetime1">
              <a:rPr lang="zh-CN" altLang="en-US" smtClean="0"/>
              <a:pPr/>
              <a:t>2017/10/24</a:t>
            </a:fld>
            <a:endParaRPr lang="en-US"/>
          </a:p>
        </p:txBody>
      </p:sp>
      <p:sp>
        <p:nvSpPr>
          <p:cNvPr id="4" name="页脚占位符 3"/>
          <p:cNvSpPr>
            <a:spLocks noGrp="1"/>
          </p:cNvSpPr>
          <p:nvPr>
            <p:ph type="ftr" sz="quarter" idx="11"/>
          </p:nvPr>
        </p:nvSpPr>
        <p:spPr/>
        <p:txBody>
          <a:bodyPr/>
          <a:lstStyle>
            <a:lvl1pPr>
              <a:defRPr/>
            </a:lvl1pPr>
          </a:lstStyle>
          <a:p>
            <a:endParaRPr lang="en-US"/>
          </a:p>
        </p:txBody>
      </p:sp>
      <p:sp>
        <p:nvSpPr>
          <p:cNvPr id="5" name="灯片编号占位符 4"/>
          <p:cNvSpPr>
            <a:spLocks noGrp="1"/>
          </p:cNvSpPr>
          <p:nvPr>
            <p:ph type="sldNum" sz="quarter" idx="12"/>
          </p:nvPr>
        </p:nvSpPr>
        <p:spPr/>
        <p:txBody>
          <a:bodyPr/>
          <a:lstStyle>
            <a:lvl1pPr>
              <a:defRPr/>
            </a:lvl1pPr>
          </a:lstStyle>
          <a:p>
            <a:fld id="{9910CD9A-6EEE-4F7A-AFED-C2F3C9AC62BE}" type="slidenum">
              <a:rPr lang="en-US"/>
              <a:pPr/>
              <a:t>‹#›</a:t>
            </a:fld>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ADEC7DFC-566B-4739-B46D-7F2C33F02189}" type="datetime1">
              <a:rPr lang="zh-CN" altLang="en-US" smtClean="0"/>
              <a:pPr/>
              <a:t>2017/10/24</a:t>
            </a:fld>
            <a:endParaRPr lang="en-US"/>
          </a:p>
        </p:txBody>
      </p:sp>
      <p:sp>
        <p:nvSpPr>
          <p:cNvPr id="3" name="页脚占位符 2"/>
          <p:cNvSpPr>
            <a:spLocks noGrp="1"/>
          </p:cNvSpPr>
          <p:nvPr>
            <p:ph type="ftr" sz="quarter" idx="11"/>
          </p:nvPr>
        </p:nvSpPr>
        <p:spPr/>
        <p:txBody>
          <a:bodyPr/>
          <a:lstStyle>
            <a:lvl1pPr>
              <a:defRPr/>
            </a:lvl1pPr>
          </a:lstStyle>
          <a:p>
            <a:endParaRPr lang="en-US"/>
          </a:p>
        </p:txBody>
      </p:sp>
      <p:sp>
        <p:nvSpPr>
          <p:cNvPr id="4" name="灯片编号占位符 3"/>
          <p:cNvSpPr>
            <a:spLocks noGrp="1"/>
          </p:cNvSpPr>
          <p:nvPr>
            <p:ph type="sldNum" sz="quarter" idx="12"/>
          </p:nvPr>
        </p:nvSpPr>
        <p:spPr/>
        <p:txBody>
          <a:bodyPr/>
          <a:lstStyle>
            <a:lvl1pPr>
              <a:defRPr/>
            </a:lvl1pPr>
          </a:lstStyle>
          <a:p>
            <a:fld id="{D831BD0C-AC31-42C9-8EF1-52034A9F25DD}" type="slidenum">
              <a:rPr lang="en-US"/>
              <a:pPr/>
              <a:t>‹#›</a:t>
            </a:fld>
            <a:endParaRPr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7FF39FE1-66F2-4490-8783-FE138AAC884F}" type="datetime1">
              <a:rPr lang="zh-CN" altLang="en-US" smtClean="0"/>
              <a:pPr/>
              <a:t>2017/10/24</a:t>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65E37B13-27EB-4563-AAF3-9FA9134D6072}" type="slidenum">
              <a:rPr lang="en-US"/>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42289903-602F-403E-8B3B-7CC97BBB3566}" type="datetime1">
              <a:rPr lang="zh-CN" altLang="en-US" smtClean="0"/>
              <a:pPr/>
              <a:t>2017/10/24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841CA422-FF6D-4965-9306-526582A76280}" type="datetime1">
              <a:rPr lang="zh-CN" altLang="en-US" smtClean="0"/>
              <a:pPr/>
              <a:t>2017/10/24</a:t>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62ABD018-5A81-48E9-8760-C1B9DFAC4CA5}" type="slidenum">
              <a:rPr lang="en-US"/>
              <a:pPr/>
              <a:t>‹#›</a:t>
            </a:fld>
            <a:endParaRPr 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19AD5595-F1D9-48D6-B0EB-E672F068A0FC}" type="datetime1">
              <a:rPr lang="zh-CN" altLang="en-US" smtClean="0"/>
              <a:pPr/>
              <a:t>2017/10/24</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8A22E53F-D134-4909-B638-4DCB4BB26C41}" type="slidenum">
              <a:rPr lang="en-US"/>
              <a:pPr/>
              <a:t>‹#›</a:t>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1138"/>
            <a:ext cx="2057400" cy="59150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11138"/>
            <a:ext cx="6019800" cy="59150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35188FE0-CDB7-45F7-96B4-08832DBE149B}" type="datetime1">
              <a:rPr lang="zh-CN" altLang="en-US" smtClean="0"/>
              <a:pPr/>
              <a:t>2017/10/24</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188D8A45-1B0C-4B9D-BBB4-7F6EB55B79B2}" type="slidenum">
              <a:rPr lang="en-US"/>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F4C775D2-E24B-45B7-A978-CB60FE230335}" type="datetime1">
              <a:rPr lang="zh-CN" altLang="en-US" smtClean="0"/>
              <a:pPr/>
              <a:t>2017/10/24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F7668435-E009-4479-BC64-6764EDC4FC7D}" type="datetime1">
              <a:rPr lang="zh-CN" altLang="en-US" smtClean="0"/>
              <a:pPr/>
              <a:t>2017/10/24</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0A1BF123-987C-4201-8EDE-6AD866F9704C}" type="datetime1">
              <a:rPr lang="zh-CN" altLang="en-US" smtClean="0"/>
              <a:pPr/>
              <a:t>2017/10/24</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7C7D7755-72FF-4E46-8FD2-DAAEB994D9A0}" type="datetime1">
              <a:rPr lang="zh-CN" altLang="en-US" smtClean="0"/>
              <a:pPr/>
              <a:t>2017/10/24</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D78564F-E8CF-471A-8B88-98D4ED23B3BD}" type="datetime1">
              <a:rPr lang="zh-CN" altLang="en-US" smtClean="0"/>
              <a:pPr/>
              <a:t>2017/10/24</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C91F928C-649C-4474-B42D-7109797CAC2E}" type="datetime1">
              <a:rPr lang="zh-CN" altLang="en-US" smtClean="0"/>
              <a:pPr/>
              <a:t>2017/10/24</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5023999B-4355-42D4-9C1C-309836448850}" type="datetime1">
              <a:rPr lang="zh-CN" altLang="en-US" smtClean="0"/>
              <a:pPr/>
              <a:t>2017/10/24</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8DE0820-E4E3-469F-8339-675226DFBBFE}" type="slidenum">
              <a:rPr lang="zh-CN" altLang="en-US" smtClean="0"/>
              <a:pPr/>
              <a:t>‹#›</a:t>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20638"/>
            <a:ext cx="9144000" cy="1438276"/>
          </a:xfrm>
          <a:prstGeom prst="rect">
            <a:avLst/>
          </a:prstGeom>
          <a:solidFill>
            <a:srgbClr val="243AA8"/>
          </a:solidFill>
          <a:ln w="9525" cmpd="sng">
            <a:solidFill>
              <a:schemeClr val="tx1"/>
            </a:solidFill>
            <a:miter lim="800000"/>
            <a:headEnd/>
            <a:tailEnd/>
          </a:ln>
        </p:spPr>
        <p:txBody>
          <a:bodyPr wrap="none" anchor="ctr"/>
          <a:lstStyle/>
          <a:p>
            <a:endParaRPr lang="zh-CN" altLang="en-US"/>
          </a:p>
        </p:txBody>
      </p:sp>
      <p:sp>
        <p:nvSpPr>
          <p:cNvPr id="1027" name="Text Box 3"/>
          <p:cNvSpPr txBox="1">
            <a:spLocks noChangeArrowheads="1"/>
          </p:cNvSpPr>
          <p:nvPr/>
        </p:nvSpPr>
        <p:spPr bwMode="auto">
          <a:xfrm>
            <a:off x="15875" y="6742113"/>
            <a:ext cx="9128125" cy="115887"/>
          </a:xfrm>
          <a:prstGeom prst="rect">
            <a:avLst/>
          </a:prstGeom>
          <a:solidFill>
            <a:srgbClr val="C1C1C1"/>
          </a:solidFill>
          <a:ln w="9525">
            <a:noFill/>
            <a:miter lim="800000"/>
            <a:headEnd/>
            <a:tailEnd/>
          </a:ln>
        </p:spPr>
        <p:txBody>
          <a:bodyPr lIns="36000" tIns="7200" rIns="36000" bIns="18000" anchor="ctr"/>
          <a:lstStyle/>
          <a:p>
            <a:pPr eaLnBrk="0" hangingPunct="0"/>
            <a:endParaRPr lang="en-US" sz="100"/>
          </a:p>
        </p:txBody>
      </p:sp>
      <p:sp>
        <p:nvSpPr>
          <p:cNvPr id="1028" name="Text Box 4"/>
          <p:cNvSpPr txBox="1">
            <a:spLocks noChangeArrowheads="1"/>
          </p:cNvSpPr>
          <p:nvPr/>
        </p:nvSpPr>
        <p:spPr bwMode="auto">
          <a:xfrm>
            <a:off x="15875" y="-9525"/>
            <a:ext cx="9144000" cy="109538"/>
          </a:xfrm>
          <a:prstGeom prst="rect">
            <a:avLst/>
          </a:prstGeom>
          <a:solidFill>
            <a:srgbClr val="C1C1C1"/>
          </a:solidFill>
          <a:ln w="9525">
            <a:noFill/>
            <a:miter lim="800000"/>
            <a:headEnd/>
            <a:tailEnd/>
          </a:ln>
        </p:spPr>
        <p:txBody>
          <a:bodyPr lIns="36000" tIns="7200" rIns="36000" bIns="18000" anchor="ctr"/>
          <a:lstStyle/>
          <a:p>
            <a:pPr eaLnBrk="0" hangingPunct="0"/>
            <a:endParaRPr lang="en-US" sz="100"/>
          </a:p>
        </p:txBody>
      </p:sp>
      <p:sp>
        <p:nvSpPr>
          <p:cNvPr id="1029" name="Rectangle 5"/>
          <p:cNvSpPr>
            <a:spLocks noGrp="1" noChangeArrowheads="1"/>
          </p:cNvSpPr>
          <p:nvPr>
            <p:ph type="title"/>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6"/>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1" name="Rectangle 7"/>
          <p:cNvSpPr>
            <a:spLocks noGrp="1" noChangeArrowheads="1"/>
          </p:cNvSpPr>
          <p:nvPr>
            <p:ph type="dt" sz="half" idx="2"/>
          </p:nvPr>
        </p:nvSpPr>
        <p:spPr bwMode="auto">
          <a:xfrm>
            <a:off x="457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400"/>
            </a:lvl1pPr>
          </a:lstStyle>
          <a:p>
            <a:fld id="{68FC1E4A-68EA-499B-AC21-343F9BADD6C7}" type="datetime1">
              <a:rPr lang="zh-CN" altLang="en-US" smtClean="0"/>
              <a:pPr/>
              <a:t>2017/10/24</a:t>
            </a:fld>
            <a:endParaRPr lang="zh-CN" altLang="en-US"/>
          </a:p>
        </p:txBody>
      </p:sp>
      <p:sp>
        <p:nvSpPr>
          <p:cNvPr id="1032" name="Rectangle 8"/>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a:lvl1pPr>
          </a:lstStyle>
          <a:p>
            <a:endParaRPr lang="zh-CN" altLang="en-US"/>
          </a:p>
        </p:txBody>
      </p:sp>
      <p:sp>
        <p:nvSpPr>
          <p:cNvPr id="1033" name="Rectangle 9"/>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400"/>
            </a:lvl1pPr>
          </a:lstStyle>
          <a:p>
            <a:fld id="{38DE0820-E4E3-469F-8339-675226DFBBF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p:fade/>
  </p:transition>
  <p:hf hdr="0" ftr="0" dt="0"/>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隶书" pitchFamily="49" charset="-122"/>
        </a:defRPr>
      </a:lvl2pPr>
      <a:lvl3pPr algn="ctr" rtl="0" eaLnBrk="1" fontAlgn="base" hangingPunct="1">
        <a:spcBef>
          <a:spcPct val="0"/>
        </a:spcBef>
        <a:spcAft>
          <a:spcPct val="0"/>
        </a:spcAft>
        <a:defRPr sz="4400" b="1">
          <a:solidFill>
            <a:schemeClr val="tx2"/>
          </a:solidFill>
          <a:latin typeface="Arial" pitchFamily="34" charset="0"/>
          <a:ea typeface="隶书" pitchFamily="49" charset="-122"/>
        </a:defRPr>
      </a:lvl3pPr>
      <a:lvl4pPr algn="ctr" rtl="0" eaLnBrk="1" fontAlgn="base" hangingPunct="1">
        <a:spcBef>
          <a:spcPct val="0"/>
        </a:spcBef>
        <a:spcAft>
          <a:spcPct val="0"/>
        </a:spcAft>
        <a:defRPr sz="4400" b="1">
          <a:solidFill>
            <a:schemeClr val="tx2"/>
          </a:solidFill>
          <a:latin typeface="Arial" pitchFamily="34" charset="0"/>
          <a:ea typeface="隶书" pitchFamily="49" charset="-122"/>
        </a:defRPr>
      </a:lvl4pPr>
      <a:lvl5pPr algn="ctr" rtl="0" eaLnBrk="1" fontAlgn="base" hangingPunct="1">
        <a:spcBef>
          <a:spcPct val="0"/>
        </a:spcBef>
        <a:spcAft>
          <a:spcPct val="0"/>
        </a:spcAft>
        <a:defRPr sz="4400" b="1">
          <a:solidFill>
            <a:schemeClr val="tx2"/>
          </a:solidFill>
          <a:latin typeface="Arial" pitchFamily="34" charset="0"/>
          <a:ea typeface="隶书" pitchFamily="49" charset="-122"/>
        </a:defRPr>
      </a:lvl5pPr>
      <a:lvl6pPr marL="457200" algn="ctr" rtl="0" eaLnBrk="1" fontAlgn="base" hangingPunct="1">
        <a:spcBef>
          <a:spcPct val="0"/>
        </a:spcBef>
        <a:spcAft>
          <a:spcPct val="0"/>
        </a:spcAft>
        <a:defRPr sz="4400" b="1">
          <a:solidFill>
            <a:schemeClr val="tx2"/>
          </a:solidFill>
          <a:latin typeface="Arial" pitchFamily="34" charset="0"/>
          <a:ea typeface="隶书" pitchFamily="49" charset="-122"/>
        </a:defRPr>
      </a:lvl6pPr>
      <a:lvl7pPr marL="914400" algn="ctr" rtl="0" eaLnBrk="1" fontAlgn="base" hangingPunct="1">
        <a:spcBef>
          <a:spcPct val="0"/>
        </a:spcBef>
        <a:spcAft>
          <a:spcPct val="0"/>
        </a:spcAft>
        <a:defRPr sz="4400" b="1">
          <a:solidFill>
            <a:schemeClr val="tx2"/>
          </a:solidFill>
          <a:latin typeface="Arial" pitchFamily="34" charset="0"/>
          <a:ea typeface="隶书" pitchFamily="49" charset="-122"/>
        </a:defRPr>
      </a:lvl7pPr>
      <a:lvl8pPr marL="1371600" algn="ctr" rtl="0" eaLnBrk="1" fontAlgn="base" hangingPunct="1">
        <a:spcBef>
          <a:spcPct val="0"/>
        </a:spcBef>
        <a:spcAft>
          <a:spcPct val="0"/>
        </a:spcAft>
        <a:defRPr sz="4400" b="1">
          <a:solidFill>
            <a:schemeClr val="tx2"/>
          </a:solidFill>
          <a:latin typeface="Arial" pitchFamily="34" charset="0"/>
          <a:ea typeface="隶书" pitchFamily="49" charset="-122"/>
        </a:defRPr>
      </a:lvl8pPr>
      <a:lvl9pPr marL="1828800" algn="ctr" rtl="0" eaLnBrk="1" fontAlgn="base" hangingPunct="1">
        <a:spcBef>
          <a:spcPct val="0"/>
        </a:spcBef>
        <a:spcAft>
          <a:spcPct val="0"/>
        </a:spcAft>
        <a:defRPr sz="4400" b="1">
          <a:solidFill>
            <a:schemeClr val="tx2"/>
          </a:solidFill>
          <a:latin typeface="Arial" pitchFamily="34" charset="0"/>
          <a:ea typeface="隶书" pitchFamily="49" charset="-122"/>
        </a:defRPr>
      </a:lvl9pPr>
    </p:titleStyle>
    <p:bodyStyle>
      <a:lvl1pPr marL="342900" indent="-342900" algn="l" rtl="0" eaLnBrk="1" fontAlgn="base" hangingPunct="1">
        <a:spcBef>
          <a:spcPct val="20000"/>
        </a:spcBef>
        <a:spcAft>
          <a:spcPct val="0"/>
        </a:spcAft>
        <a:buBlip>
          <a:blip r:embed="rId13"/>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Blip>
          <a:blip r:embed="rId14"/>
        </a:buBlip>
        <a:defRPr sz="2800">
          <a:solidFill>
            <a:schemeClr val="tx1"/>
          </a:solidFill>
          <a:latin typeface="+mn-lt"/>
          <a:ea typeface="+mn-ea"/>
        </a:defRPr>
      </a:lvl2pPr>
      <a:lvl3pPr marL="1143000" indent="-228600" algn="l" rtl="0" eaLnBrk="1" fontAlgn="base" hangingPunct="1">
        <a:spcBef>
          <a:spcPct val="20000"/>
        </a:spcBef>
        <a:spcAft>
          <a:spcPct val="0"/>
        </a:spcAft>
        <a:buBlip>
          <a:blip r:embed="rId13"/>
        </a:buBlip>
        <a:defRPr sz="2400">
          <a:solidFill>
            <a:schemeClr val="tx1"/>
          </a:solidFill>
          <a:latin typeface="+mn-lt"/>
          <a:ea typeface="+mn-ea"/>
        </a:defRPr>
      </a:lvl3pPr>
      <a:lvl4pPr marL="1600200" indent="-228600" algn="l" rtl="0" eaLnBrk="1" fontAlgn="base" hangingPunct="1">
        <a:spcBef>
          <a:spcPct val="20000"/>
        </a:spcBef>
        <a:spcAft>
          <a:spcPct val="0"/>
        </a:spcAft>
        <a:buBlip>
          <a:blip r:embed="rId14"/>
        </a:buBlip>
        <a:defRPr sz="2000">
          <a:solidFill>
            <a:schemeClr val="tx1"/>
          </a:solidFill>
          <a:latin typeface="+mn-lt"/>
          <a:ea typeface="+mn-ea"/>
        </a:defRPr>
      </a:lvl4pPr>
      <a:lvl5pPr marL="2057400" indent="-228600" algn="l" rtl="0" eaLnBrk="1" fontAlgn="base" hangingPunct="1">
        <a:spcBef>
          <a:spcPct val="20000"/>
        </a:spcBef>
        <a:spcAft>
          <a:spcPct val="0"/>
        </a:spcAft>
        <a:buBlip>
          <a:blip r:embed="rId13"/>
        </a:buBlip>
        <a:defRPr sz="2000">
          <a:solidFill>
            <a:schemeClr val="tx1"/>
          </a:solidFill>
          <a:latin typeface="+mn-lt"/>
          <a:ea typeface="+mn-ea"/>
        </a:defRPr>
      </a:lvl5pPr>
      <a:lvl6pPr marL="2514600" indent="-228600" algn="l" rtl="0" eaLnBrk="1" fontAlgn="base" hangingPunct="1">
        <a:spcBef>
          <a:spcPct val="20000"/>
        </a:spcBef>
        <a:spcAft>
          <a:spcPct val="0"/>
        </a:spcAft>
        <a:buBlip>
          <a:blip r:embed="rId13"/>
        </a:buBlip>
        <a:defRPr sz="2000">
          <a:solidFill>
            <a:schemeClr val="tx1"/>
          </a:solidFill>
          <a:latin typeface="+mn-lt"/>
          <a:ea typeface="+mn-ea"/>
        </a:defRPr>
      </a:lvl6pPr>
      <a:lvl7pPr marL="2971800" indent="-228600" algn="l" rtl="0" eaLnBrk="1" fontAlgn="base" hangingPunct="1">
        <a:spcBef>
          <a:spcPct val="20000"/>
        </a:spcBef>
        <a:spcAft>
          <a:spcPct val="0"/>
        </a:spcAft>
        <a:buBlip>
          <a:blip r:embed="rId13"/>
        </a:buBlip>
        <a:defRPr sz="2000">
          <a:solidFill>
            <a:schemeClr val="tx1"/>
          </a:solidFill>
          <a:latin typeface="+mn-lt"/>
          <a:ea typeface="+mn-ea"/>
        </a:defRPr>
      </a:lvl7pPr>
      <a:lvl8pPr marL="3429000" indent="-228600" algn="l" rtl="0" eaLnBrk="1" fontAlgn="base" hangingPunct="1">
        <a:spcBef>
          <a:spcPct val="20000"/>
        </a:spcBef>
        <a:spcAft>
          <a:spcPct val="0"/>
        </a:spcAft>
        <a:buBlip>
          <a:blip r:embed="rId13"/>
        </a:buBlip>
        <a:defRPr sz="2000">
          <a:solidFill>
            <a:schemeClr val="tx1"/>
          </a:solidFill>
          <a:latin typeface="+mn-lt"/>
          <a:ea typeface="+mn-ea"/>
        </a:defRPr>
      </a:lvl8pPr>
      <a:lvl9pPr marL="3886200" indent="-228600" algn="l" rtl="0" eaLnBrk="1" fontAlgn="base" hangingPunct="1">
        <a:spcBef>
          <a:spcPct val="20000"/>
        </a:spcBef>
        <a:spcAft>
          <a:spcPct val="0"/>
        </a:spcAft>
        <a:buBlip>
          <a:blip r:embed="rId13"/>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5"/>
          <p:cNvSpPr>
            <a:spLocks noGrp="1" noChangeArrowheads="1"/>
          </p:cNvSpPr>
          <p:nvPr>
            <p:ph type="title"/>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6"/>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400"/>
            </a:lvl1pPr>
          </a:lstStyle>
          <a:p>
            <a:fld id="{1A5DAA33-4D1D-4251-907C-1C927F4CF62D}" type="datetime1">
              <a:rPr lang="zh-CN" altLang="en-US" smtClean="0"/>
              <a:pPr/>
              <a:t>2017/10/24</a:t>
            </a:fld>
            <a:endParaRPr 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a:lvl1pPr>
          </a:lstStyle>
          <a:p>
            <a:endParaRPr lang="en-US"/>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400"/>
            </a:lvl1pPr>
          </a:lstStyle>
          <a:p>
            <a:fld id="{7A392405-0500-4412-9F22-9B127BCECAE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fade/>
  </p:transition>
  <p:hf hdr="0" ftr="0" dt="0"/>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隶书" pitchFamily="49" charset="-122"/>
        </a:defRPr>
      </a:lvl2pPr>
      <a:lvl3pPr algn="ctr" rtl="0" eaLnBrk="1" fontAlgn="base" hangingPunct="1">
        <a:spcBef>
          <a:spcPct val="0"/>
        </a:spcBef>
        <a:spcAft>
          <a:spcPct val="0"/>
        </a:spcAft>
        <a:defRPr sz="4400" b="1">
          <a:solidFill>
            <a:schemeClr val="tx2"/>
          </a:solidFill>
          <a:latin typeface="Arial" pitchFamily="34" charset="0"/>
          <a:ea typeface="隶书" pitchFamily="49" charset="-122"/>
        </a:defRPr>
      </a:lvl3pPr>
      <a:lvl4pPr algn="ctr" rtl="0" eaLnBrk="1" fontAlgn="base" hangingPunct="1">
        <a:spcBef>
          <a:spcPct val="0"/>
        </a:spcBef>
        <a:spcAft>
          <a:spcPct val="0"/>
        </a:spcAft>
        <a:defRPr sz="4400" b="1">
          <a:solidFill>
            <a:schemeClr val="tx2"/>
          </a:solidFill>
          <a:latin typeface="Arial" pitchFamily="34" charset="0"/>
          <a:ea typeface="隶书" pitchFamily="49" charset="-122"/>
        </a:defRPr>
      </a:lvl4pPr>
      <a:lvl5pPr algn="ctr" rtl="0" eaLnBrk="1" fontAlgn="base" hangingPunct="1">
        <a:spcBef>
          <a:spcPct val="0"/>
        </a:spcBef>
        <a:spcAft>
          <a:spcPct val="0"/>
        </a:spcAft>
        <a:defRPr sz="4400" b="1">
          <a:solidFill>
            <a:schemeClr val="tx2"/>
          </a:solidFill>
          <a:latin typeface="Arial" pitchFamily="34" charset="0"/>
          <a:ea typeface="隶书" pitchFamily="49" charset="-122"/>
        </a:defRPr>
      </a:lvl5pPr>
      <a:lvl6pPr marL="457200" algn="ctr" rtl="0" eaLnBrk="1" fontAlgn="base" hangingPunct="1">
        <a:spcBef>
          <a:spcPct val="0"/>
        </a:spcBef>
        <a:spcAft>
          <a:spcPct val="0"/>
        </a:spcAft>
        <a:defRPr sz="4400" b="1">
          <a:solidFill>
            <a:schemeClr val="tx2"/>
          </a:solidFill>
          <a:latin typeface="Arial" pitchFamily="34" charset="0"/>
          <a:ea typeface="隶书" pitchFamily="49" charset="-122"/>
        </a:defRPr>
      </a:lvl6pPr>
      <a:lvl7pPr marL="914400" algn="ctr" rtl="0" eaLnBrk="1" fontAlgn="base" hangingPunct="1">
        <a:spcBef>
          <a:spcPct val="0"/>
        </a:spcBef>
        <a:spcAft>
          <a:spcPct val="0"/>
        </a:spcAft>
        <a:defRPr sz="4400" b="1">
          <a:solidFill>
            <a:schemeClr val="tx2"/>
          </a:solidFill>
          <a:latin typeface="Arial" pitchFamily="34" charset="0"/>
          <a:ea typeface="隶书" pitchFamily="49" charset="-122"/>
        </a:defRPr>
      </a:lvl7pPr>
      <a:lvl8pPr marL="1371600" algn="ctr" rtl="0" eaLnBrk="1" fontAlgn="base" hangingPunct="1">
        <a:spcBef>
          <a:spcPct val="0"/>
        </a:spcBef>
        <a:spcAft>
          <a:spcPct val="0"/>
        </a:spcAft>
        <a:defRPr sz="4400" b="1">
          <a:solidFill>
            <a:schemeClr val="tx2"/>
          </a:solidFill>
          <a:latin typeface="Arial" pitchFamily="34" charset="0"/>
          <a:ea typeface="隶书" pitchFamily="49" charset="-122"/>
        </a:defRPr>
      </a:lvl8pPr>
      <a:lvl9pPr marL="1828800" algn="ctr" rtl="0" eaLnBrk="1" fontAlgn="base" hangingPunct="1">
        <a:spcBef>
          <a:spcPct val="0"/>
        </a:spcBef>
        <a:spcAft>
          <a:spcPct val="0"/>
        </a:spcAft>
        <a:defRPr sz="4400" b="1">
          <a:solidFill>
            <a:schemeClr val="tx2"/>
          </a:solidFill>
          <a:latin typeface="Arial" pitchFamily="34" charset="0"/>
          <a:ea typeface="隶书" pitchFamily="49" charset="-122"/>
        </a:defRPr>
      </a:lvl9pPr>
    </p:titleStyle>
    <p:bodyStyle>
      <a:lvl1pPr marL="342900" indent="-342900" algn="l" rtl="0" eaLnBrk="1" fontAlgn="base" hangingPunct="1">
        <a:spcBef>
          <a:spcPct val="20000"/>
        </a:spcBef>
        <a:spcAft>
          <a:spcPct val="0"/>
        </a:spcAft>
        <a:buBlip>
          <a:blip r:embed="rId14"/>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Blip>
          <a:blip r:embed="rId15"/>
        </a:buBlip>
        <a:defRPr sz="2800">
          <a:solidFill>
            <a:schemeClr val="tx1"/>
          </a:solidFill>
          <a:latin typeface="+mn-lt"/>
          <a:ea typeface="+mn-ea"/>
        </a:defRPr>
      </a:lvl2pPr>
      <a:lvl3pPr marL="1143000" indent="-228600" algn="l" rtl="0" eaLnBrk="1" fontAlgn="base" hangingPunct="1">
        <a:spcBef>
          <a:spcPct val="20000"/>
        </a:spcBef>
        <a:spcAft>
          <a:spcPct val="0"/>
        </a:spcAft>
        <a:buBlip>
          <a:blip r:embed="rId14"/>
        </a:buBlip>
        <a:defRPr sz="2400">
          <a:solidFill>
            <a:schemeClr val="tx1"/>
          </a:solidFill>
          <a:latin typeface="+mn-lt"/>
          <a:ea typeface="+mn-ea"/>
        </a:defRPr>
      </a:lvl3pPr>
      <a:lvl4pPr marL="1600200" indent="-228600" algn="l" rtl="0" eaLnBrk="1" fontAlgn="base" hangingPunct="1">
        <a:spcBef>
          <a:spcPct val="20000"/>
        </a:spcBef>
        <a:spcAft>
          <a:spcPct val="0"/>
        </a:spcAft>
        <a:buBlip>
          <a:blip r:embed="rId15"/>
        </a:buBlip>
        <a:defRPr sz="2000">
          <a:solidFill>
            <a:schemeClr val="tx1"/>
          </a:solidFill>
          <a:latin typeface="+mn-lt"/>
          <a:ea typeface="+mn-ea"/>
        </a:defRPr>
      </a:lvl4pPr>
      <a:lvl5pPr marL="2057400" indent="-228600" algn="l" rtl="0" eaLnBrk="1" fontAlgn="base" hangingPunct="1">
        <a:spcBef>
          <a:spcPct val="20000"/>
        </a:spcBef>
        <a:spcAft>
          <a:spcPct val="0"/>
        </a:spcAft>
        <a:buBlip>
          <a:blip r:embed="rId14"/>
        </a:buBlip>
        <a:defRPr sz="2000">
          <a:solidFill>
            <a:schemeClr val="tx1"/>
          </a:solidFill>
          <a:latin typeface="+mn-lt"/>
          <a:ea typeface="+mn-ea"/>
        </a:defRPr>
      </a:lvl5pPr>
      <a:lvl6pPr marL="2514600" indent="-228600" algn="l" rtl="0" eaLnBrk="1" fontAlgn="base" hangingPunct="1">
        <a:spcBef>
          <a:spcPct val="20000"/>
        </a:spcBef>
        <a:spcAft>
          <a:spcPct val="0"/>
        </a:spcAft>
        <a:buBlip>
          <a:blip r:embed="rId14"/>
        </a:buBlip>
        <a:defRPr sz="2000">
          <a:solidFill>
            <a:schemeClr val="tx1"/>
          </a:solidFill>
          <a:latin typeface="+mn-lt"/>
          <a:ea typeface="+mn-ea"/>
        </a:defRPr>
      </a:lvl6pPr>
      <a:lvl7pPr marL="2971800" indent="-228600" algn="l" rtl="0" eaLnBrk="1" fontAlgn="base" hangingPunct="1">
        <a:spcBef>
          <a:spcPct val="20000"/>
        </a:spcBef>
        <a:spcAft>
          <a:spcPct val="0"/>
        </a:spcAft>
        <a:buBlip>
          <a:blip r:embed="rId14"/>
        </a:buBlip>
        <a:defRPr sz="2000">
          <a:solidFill>
            <a:schemeClr val="tx1"/>
          </a:solidFill>
          <a:latin typeface="+mn-lt"/>
          <a:ea typeface="+mn-ea"/>
        </a:defRPr>
      </a:lvl7pPr>
      <a:lvl8pPr marL="3429000" indent="-228600" algn="l" rtl="0" eaLnBrk="1" fontAlgn="base" hangingPunct="1">
        <a:spcBef>
          <a:spcPct val="20000"/>
        </a:spcBef>
        <a:spcAft>
          <a:spcPct val="0"/>
        </a:spcAft>
        <a:buBlip>
          <a:blip r:embed="rId14"/>
        </a:buBlip>
        <a:defRPr sz="2000">
          <a:solidFill>
            <a:schemeClr val="tx1"/>
          </a:solidFill>
          <a:latin typeface="+mn-lt"/>
          <a:ea typeface="+mn-ea"/>
        </a:defRPr>
      </a:lvl8pPr>
      <a:lvl9pPr marL="3886200" indent="-228600" algn="l" rtl="0" eaLnBrk="1" fontAlgn="base" hangingPunct="1">
        <a:spcBef>
          <a:spcPct val="20000"/>
        </a:spcBef>
        <a:spcAft>
          <a:spcPct val="0"/>
        </a:spcAft>
        <a:buBlip>
          <a:blip r:embed="rId14"/>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fontScale="90000"/>
          </a:bodyPr>
          <a:lstStyle/>
          <a:p>
            <a:r>
              <a:rPr lang="zh-CN" altLang="en-US" sz="6000" b="1" dirty="0">
                <a:solidFill>
                  <a:schemeClr val="tx1"/>
                </a:solidFill>
                <a:ea typeface="华文楷体" pitchFamily="2" charset="-122"/>
              </a:rPr>
              <a:t>软件工程</a:t>
            </a:r>
            <a:br>
              <a:rPr altLang="zh-CN" b="1" dirty="0">
                <a:solidFill>
                  <a:schemeClr val="tx1"/>
                </a:solidFill>
                <a:ea typeface="华文楷体" pitchFamily="2" charset="-122"/>
              </a:rPr>
            </a:br>
            <a:r>
              <a:rPr altLang="zh-CN" sz="4400" b="1" dirty="0">
                <a:solidFill>
                  <a:schemeClr val="tx1"/>
                </a:solidFill>
              </a:rPr>
              <a:t>Software Engineering</a:t>
            </a:r>
            <a:endParaRPr lang="zh-CN" altLang="en-US" sz="4400" b="1" dirty="0">
              <a:solidFill>
                <a:schemeClr val="tx1"/>
              </a:solidFill>
            </a:endParaRPr>
          </a:p>
        </p:txBody>
      </p:sp>
      <p:sp>
        <p:nvSpPr>
          <p:cNvPr id="5" name="副标题 4"/>
          <p:cNvSpPr>
            <a:spLocks noGrp="1"/>
          </p:cNvSpPr>
          <p:nvPr>
            <p:ph type="subTitle" idx="1"/>
          </p:nvPr>
        </p:nvSpPr>
        <p:spPr>
          <a:xfrm>
            <a:off x="1295400" y="3714752"/>
            <a:ext cx="6400800" cy="1714512"/>
          </a:xfrm>
        </p:spPr>
        <p:txBody>
          <a:bodyPr>
            <a:noAutofit/>
          </a:bodyPr>
          <a:lstStyle/>
          <a:p>
            <a:endParaRPr lang="en-US" altLang="zh-CN" sz="3600" b="1"/>
          </a:p>
          <a:p>
            <a:r>
              <a:rPr lang="zh-CN" altLang="en-US" sz="3600" b="1">
                <a:latin typeface="华文楷体" pitchFamily="2" charset="-122"/>
                <a:ea typeface="华文楷体" pitchFamily="2" charset="-122"/>
              </a:rPr>
              <a:t>教师：潘光晖</a:t>
            </a:r>
            <a:endParaRPr lang="zh-CN" altLang="en-US" sz="3600" b="1" dirty="0">
              <a:latin typeface="华文楷体" pitchFamily="2" charset="-122"/>
              <a:ea typeface="华文楷体" pitchFamily="2" charset="-122"/>
            </a:endParaRPr>
          </a:p>
        </p:txBody>
      </p:sp>
    </p:spTree>
    <p:extLst>
      <p:ext uri="{BB962C8B-B14F-4D97-AF65-F5344CB8AC3E}">
        <p14:creationId xmlns:p14="http://schemas.microsoft.com/office/powerpoint/2010/main" val="183268150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57200" y="211138"/>
            <a:ext cx="8229600" cy="1143000"/>
          </a:xfrm>
        </p:spPr>
        <p:txBody>
          <a:bodyPr/>
          <a:lstStyle/>
          <a:p>
            <a:pPr algn="l" eaLnBrk="1" hangingPunct="1">
              <a:lnSpc>
                <a:spcPts val="4000"/>
              </a:lnSpc>
            </a:pPr>
            <a:r>
              <a:rPr lang="en-US" altLang="zh-CN" dirty="0"/>
              <a:t>5.1 </a:t>
            </a:r>
            <a:r>
              <a:rPr lang="zh-CN" altLang="en-US" dirty="0"/>
              <a:t>程序设计语言</a:t>
            </a:r>
            <a:br>
              <a:rPr lang="en-US" altLang="zh-CN" dirty="0"/>
            </a:br>
            <a:r>
              <a:rPr lang="en-US" altLang="zh-CN" sz="3600" dirty="0">
                <a:solidFill>
                  <a:srgbClr val="FFFF00"/>
                </a:solidFill>
              </a:rPr>
              <a:t>5.1.3  </a:t>
            </a:r>
            <a:r>
              <a:rPr lang="zh-CN" altLang="en-US" sz="3600" dirty="0">
                <a:solidFill>
                  <a:srgbClr val="FFFF00"/>
                </a:solidFill>
              </a:rPr>
              <a:t>程序设计语言的</a:t>
            </a:r>
            <a:r>
              <a:rPr lang="zh-CN" altLang="en-US" sz="3600" dirty="0">
                <a:solidFill>
                  <a:schemeClr val="accent2">
                    <a:lumMod val="20000"/>
                    <a:lumOff val="80000"/>
                  </a:schemeClr>
                </a:solidFill>
              </a:rPr>
              <a:t>选择</a:t>
            </a: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10</a:t>
            </a:fld>
            <a:endParaRPr lang="zh-CN" altLang="en-US"/>
          </a:p>
        </p:txBody>
      </p:sp>
      <p:pic>
        <p:nvPicPr>
          <p:cNvPr id="2050" name="Picture 2"/>
          <p:cNvPicPr>
            <a:picLocks noChangeAspect="1" noChangeArrowheads="1"/>
          </p:cNvPicPr>
          <p:nvPr/>
        </p:nvPicPr>
        <p:blipFill>
          <a:blip r:embed="rId2"/>
          <a:srcRect/>
          <a:stretch>
            <a:fillRect/>
          </a:stretch>
        </p:blipFill>
        <p:spPr bwMode="auto">
          <a:xfrm>
            <a:off x="857224" y="1857364"/>
            <a:ext cx="6161807" cy="3533790"/>
          </a:xfrm>
          <a:prstGeom prst="rect">
            <a:avLst/>
          </a:prstGeom>
          <a:noFill/>
          <a:ln w="9525">
            <a:noFill/>
            <a:miter lim="800000"/>
            <a:headEnd/>
            <a:tailEnd/>
          </a:ln>
          <a:effectLst/>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1500174"/>
            <a:ext cx="8229600" cy="5097476"/>
          </a:xfrm>
        </p:spPr>
        <p:txBody>
          <a:bodyPr/>
          <a:lstStyle/>
          <a:p>
            <a:pPr marL="609600" indent="-609600" eaLnBrk="1" hangingPunct="1">
              <a:buClr>
                <a:schemeClr val="accent2"/>
              </a:buClr>
              <a:buSzPct val="75000"/>
              <a:buNone/>
            </a:pPr>
            <a:r>
              <a:rPr lang="zh-CN" altLang="en-US" sz="2800" b="1" dirty="0">
                <a:solidFill>
                  <a:srgbClr val="C00000"/>
                </a:solidFill>
                <a:latin typeface="楷体_GB2312" pitchFamily="49" charset="-122"/>
                <a:ea typeface="楷体_GB2312" pitchFamily="49" charset="-122"/>
              </a:rPr>
              <a:t>在选择编程语言时，可以考虑的因素。</a:t>
            </a:r>
          </a:p>
          <a:p>
            <a:pPr marL="677862" lvl="1" indent="-457200">
              <a:spcBef>
                <a:spcPts val="1200"/>
              </a:spcBef>
              <a:buClr>
                <a:schemeClr val="accent2"/>
              </a:buClr>
              <a:buSzPct val="75000"/>
              <a:buFont typeface="+mj-lt"/>
              <a:buAutoNum type="arabicPeriod" startAt="2"/>
            </a:pPr>
            <a:r>
              <a:rPr lang="zh-CN" altLang="en-US" sz="2400" dirty="0">
                <a:solidFill>
                  <a:srgbClr val="3366FF"/>
                </a:solidFill>
                <a:latin typeface="楷体_GB2312" pitchFamily="49" charset="-122"/>
                <a:ea typeface="楷体_GB2312" pitchFamily="49" charset="-122"/>
              </a:rPr>
              <a:t>系统户的用要求</a:t>
            </a:r>
            <a:endParaRPr lang="en-US" altLang="zh-CN" sz="2400" dirty="0">
              <a:solidFill>
                <a:srgbClr val="3366FF"/>
              </a:solidFill>
              <a:latin typeface="宋体" pitchFamily="2" charset="-122"/>
              <a:ea typeface="宋体" pitchFamily="2" charset="-122"/>
            </a:endParaRPr>
          </a:p>
          <a:p>
            <a:pPr marL="677862" lvl="1" indent="-457200">
              <a:spcBef>
                <a:spcPts val="1200"/>
              </a:spcBef>
              <a:buClr>
                <a:schemeClr val="accent2"/>
              </a:buClr>
              <a:buSzPct val="75000"/>
              <a:buFont typeface="+mj-lt"/>
              <a:buAutoNum type="arabicPeriod" startAt="2"/>
            </a:pPr>
            <a:r>
              <a:rPr lang="zh-CN" altLang="en-US" sz="2400" dirty="0">
                <a:solidFill>
                  <a:srgbClr val="3366FF"/>
                </a:solidFill>
                <a:latin typeface="楷体_GB2312" pitchFamily="49" charset="-122"/>
                <a:ea typeface="楷体_GB2312" pitchFamily="49" charset="-122"/>
              </a:rPr>
              <a:t>编程语言自身的功能</a:t>
            </a:r>
            <a:endParaRPr lang="zh-CN" altLang="en-US" sz="2400" dirty="0">
              <a:latin typeface="楷体_GB2312" pitchFamily="49" charset="-122"/>
              <a:ea typeface="楷体_GB2312" pitchFamily="49" charset="-122"/>
            </a:endParaRPr>
          </a:p>
          <a:p>
            <a:pPr marL="677862" lvl="1" indent="-457200">
              <a:spcBef>
                <a:spcPts val="1200"/>
              </a:spcBef>
              <a:buClr>
                <a:schemeClr val="accent2"/>
              </a:buClr>
              <a:buSzPct val="75000"/>
              <a:buFont typeface="+mj-lt"/>
              <a:buAutoNum type="arabicPeriod" startAt="2"/>
            </a:pPr>
            <a:r>
              <a:rPr lang="zh-CN" altLang="en-US" sz="2400" dirty="0">
                <a:solidFill>
                  <a:srgbClr val="3366FF"/>
                </a:solidFill>
                <a:latin typeface="楷体_GB2312" pitchFamily="49" charset="-122"/>
                <a:ea typeface="楷体_GB2312" pitchFamily="49" charset="-122"/>
              </a:rPr>
              <a:t>编码和维护成本及开发环境</a:t>
            </a:r>
            <a:endParaRPr lang="zh-CN" altLang="en-US" sz="2400" dirty="0">
              <a:latin typeface="楷体_GB2312" pitchFamily="49" charset="-122"/>
              <a:ea typeface="楷体_GB2312" pitchFamily="49" charset="-122"/>
            </a:endParaRPr>
          </a:p>
          <a:p>
            <a:pPr marL="677862" lvl="1" indent="-457200">
              <a:spcBef>
                <a:spcPts val="1200"/>
              </a:spcBef>
              <a:buClr>
                <a:schemeClr val="accent2"/>
              </a:buClr>
              <a:buSzPct val="75000"/>
              <a:buFont typeface="+mj-lt"/>
              <a:buAutoNum type="arabicPeriod" startAt="2"/>
            </a:pPr>
            <a:r>
              <a:rPr lang="zh-CN" altLang="en-US" sz="2400" dirty="0">
                <a:solidFill>
                  <a:srgbClr val="3366FF"/>
                </a:solidFill>
                <a:latin typeface="楷体_GB2312" pitchFamily="49" charset="-122"/>
                <a:ea typeface="楷体_GB2312" pitchFamily="49" charset="-122"/>
              </a:rPr>
              <a:t>编程人员的技能</a:t>
            </a:r>
            <a:endParaRPr lang="zh-CN" altLang="en-US" sz="2400" dirty="0">
              <a:latin typeface="楷体_GB2312" pitchFamily="49" charset="-122"/>
              <a:ea typeface="楷体_GB2312" pitchFamily="49" charset="-122"/>
            </a:endParaRPr>
          </a:p>
          <a:p>
            <a:pPr marL="677862" lvl="1" indent="-457200">
              <a:spcBef>
                <a:spcPts val="1200"/>
              </a:spcBef>
              <a:buClr>
                <a:schemeClr val="accent2"/>
              </a:buClr>
              <a:buSzPct val="75000"/>
              <a:buFont typeface="+mj-lt"/>
              <a:buAutoNum type="arabicPeriod" startAt="2"/>
            </a:pPr>
            <a:r>
              <a:rPr lang="zh-CN" altLang="en-US" sz="2400" dirty="0">
                <a:solidFill>
                  <a:srgbClr val="3366FF"/>
                </a:solidFill>
                <a:latin typeface="楷体_GB2312" pitchFamily="49" charset="-122"/>
                <a:ea typeface="楷体_GB2312" pitchFamily="49" charset="-122"/>
              </a:rPr>
              <a:t>软件可移植性</a:t>
            </a:r>
            <a:r>
              <a:rPr lang="zh-CN" altLang="en-US" dirty="0">
                <a:ea typeface="宋体" pitchFamily="2" charset="-122"/>
              </a:rPr>
              <a:t>  </a:t>
            </a:r>
            <a:r>
              <a:rPr lang="zh-CN" altLang="en-US" sz="2400" dirty="0">
                <a:latin typeface="楷体_GB2312" pitchFamily="49" charset="-122"/>
                <a:ea typeface="楷体_GB2312" pitchFamily="49" charset="-122"/>
              </a:rPr>
              <a:t>  </a:t>
            </a:r>
          </a:p>
        </p:txBody>
      </p:sp>
      <p:sp>
        <p:nvSpPr>
          <p:cNvPr id="5" name="Rectangle 2"/>
          <p:cNvSpPr>
            <a:spLocks noGrp="1" noChangeArrowheads="1"/>
          </p:cNvSpPr>
          <p:nvPr>
            <p:ph type="title"/>
          </p:nvPr>
        </p:nvSpPr>
        <p:spPr>
          <a:xfrm>
            <a:off x="457200" y="211138"/>
            <a:ext cx="8229600" cy="1143000"/>
          </a:xfrm>
        </p:spPr>
        <p:txBody>
          <a:bodyPr/>
          <a:lstStyle/>
          <a:p>
            <a:pPr algn="l" eaLnBrk="1" hangingPunct="1">
              <a:lnSpc>
                <a:spcPts val="4000"/>
              </a:lnSpc>
            </a:pPr>
            <a:r>
              <a:rPr lang="en-US" altLang="zh-CN" dirty="0"/>
              <a:t>5.1 </a:t>
            </a:r>
            <a:r>
              <a:rPr lang="zh-CN" altLang="en-US" dirty="0"/>
              <a:t>程序设计语言</a:t>
            </a:r>
            <a:br>
              <a:rPr lang="en-US" altLang="zh-CN" dirty="0"/>
            </a:br>
            <a:r>
              <a:rPr lang="en-US" altLang="zh-CN" sz="3600" dirty="0">
                <a:solidFill>
                  <a:srgbClr val="FFFF00"/>
                </a:solidFill>
              </a:rPr>
              <a:t>5.1.3  </a:t>
            </a:r>
            <a:r>
              <a:rPr lang="zh-CN" altLang="en-US" sz="3600" dirty="0">
                <a:solidFill>
                  <a:srgbClr val="FFFF00"/>
                </a:solidFill>
              </a:rPr>
              <a:t>程序设计语言的</a:t>
            </a:r>
            <a:r>
              <a:rPr lang="zh-CN" altLang="en-US" sz="3600" dirty="0">
                <a:solidFill>
                  <a:schemeClr val="accent2">
                    <a:lumMod val="20000"/>
                    <a:lumOff val="80000"/>
                  </a:schemeClr>
                </a:solidFill>
              </a:rPr>
              <a:t>选择</a:t>
            </a: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11</a:t>
            </a:fld>
            <a:endParaRPr lang="zh-CN" altLang="en-US"/>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806450">
              <a:buNone/>
            </a:pPr>
            <a:endParaRPr lang="en-US" altLang="zh-CN" sz="2800" dirty="0">
              <a:latin typeface="宋体" pitchFamily="2" charset="-122"/>
              <a:ea typeface="宋体" pitchFamily="2" charset="-122"/>
            </a:endParaRPr>
          </a:p>
          <a:p>
            <a:pPr marL="806450">
              <a:buNone/>
            </a:pPr>
            <a:r>
              <a:rPr lang="en-US" altLang="zh-CN" sz="2800" dirty="0">
                <a:latin typeface="宋体" pitchFamily="2" charset="-122"/>
                <a:ea typeface="宋体" pitchFamily="2" charset="-122"/>
              </a:rPr>
              <a:t>5.1  </a:t>
            </a:r>
            <a:r>
              <a:rPr lang="zh-CN" altLang="en-US" sz="2800" dirty="0">
                <a:latin typeface="宋体" pitchFamily="2" charset="-122"/>
                <a:ea typeface="宋体" pitchFamily="2" charset="-122"/>
              </a:rPr>
              <a:t>程序设计语言</a:t>
            </a:r>
          </a:p>
          <a:p>
            <a:pPr marL="806450">
              <a:buNone/>
            </a:pPr>
            <a:r>
              <a:rPr lang="en-US" altLang="zh-CN" sz="2800" b="1" dirty="0">
                <a:solidFill>
                  <a:srgbClr val="C00000"/>
                </a:solidFill>
                <a:latin typeface="宋体" pitchFamily="2" charset="-122"/>
                <a:ea typeface="宋体" pitchFamily="2" charset="-122"/>
              </a:rPr>
              <a:t>5.2  </a:t>
            </a:r>
            <a:r>
              <a:rPr lang="zh-CN" altLang="en-US" sz="2800" b="1" dirty="0">
                <a:solidFill>
                  <a:srgbClr val="C00000"/>
                </a:solidFill>
                <a:latin typeface="宋体" pitchFamily="2" charset="-122"/>
                <a:ea typeface="宋体" pitchFamily="2" charset="-122"/>
              </a:rPr>
              <a:t>程序设计风格</a:t>
            </a:r>
          </a:p>
          <a:p>
            <a:pPr marL="806450">
              <a:buNone/>
            </a:pPr>
            <a:r>
              <a:rPr lang="en-US" sz="2800" dirty="0">
                <a:latin typeface="宋体" pitchFamily="2" charset="-122"/>
                <a:ea typeface="宋体" pitchFamily="2" charset="-122"/>
              </a:rPr>
              <a:t>5.3  </a:t>
            </a:r>
            <a:r>
              <a:rPr lang="zh-CN" altLang="en-US" sz="2800" dirty="0">
                <a:latin typeface="宋体" pitchFamily="2" charset="-122"/>
                <a:ea typeface="宋体" pitchFamily="2" charset="-122"/>
              </a:rPr>
              <a:t>编码规范</a:t>
            </a:r>
          </a:p>
          <a:p>
            <a:pPr marL="806450">
              <a:buNone/>
            </a:pPr>
            <a:r>
              <a:rPr lang="en-US" sz="2800" dirty="0">
                <a:latin typeface="宋体" pitchFamily="2" charset="-122"/>
                <a:ea typeface="宋体" pitchFamily="2" charset="-122"/>
              </a:rPr>
              <a:t>5.4  </a:t>
            </a:r>
            <a:r>
              <a:rPr lang="zh-CN" altLang="en-US" sz="2800" dirty="0">
                <a:latin typeface="宋体" pitchFamily="2" charset="-122"/>
                <a:ea typeface="宋体" pitchFamily="2" charset="-122"/>
              </a:rPr>
              <a:t>程序效率与性能分析</a:t>
            </a:r>
          </a:p>
        </p:txBody>
      </p:sp>
      <p:sp>
        <p:nvSpPr>
          <p:cNvPr id="4" name="Rectangle 2"/>
          <p:cNvSpPr>
            <a:spLocks noGrp="1" noChangeArrowheads="1"/>
          </p:cNvSpPr>
          <p:nvPr>
            <p:ph type="title"/>
          </p:nvPr>
        </p:nvSpPr>
        <p:spPr/>
        <p:txBody>
          <a:bodyPr/>
          <a:lstStyle/>
          <a:p>
            <a:pPr eaLnBrk="1" hangingPunct="1"/>
            <a:r>
              <a:rPr lang="zh-CN" altLang="en-US" dirty="0">
                <a:solidFill>
                  <a:schemeClr val="bg1"/>
                </a:solidFill>
              </a:rPr>
              <a:t>第</a:t>
            </a:r>
            <a:r>
              <a:rPr lang="en-US" altLang="zh-CN" dirty="0">
                <a:solidFill>
                  <a:schemeClr val="bg1"/>
                </a:solidFill>
              </a:rPr>
              <a:t>5</a:t>
            </a:r>
            <a:r>
              <a:rPr lang="zh-CN" altLang="en-US" dirty="0">
                <a:solidFill>
                  <a:schemeClr val="bg1"/>
                </a:solidFill>
              </a:rPr>
              <a:t>章  软件实现</a:t>
            </a: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12</a:t>
            </a:fld>
            <a:endParaRPr lang="zh-CN" altLang="en-US"/>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dirty="0"/>
              <a:t>5.2  </a:t>
            </a:r>
            <a:r>
              <a:rPr lang="zh-CN" altLang="en-US" dirty="0"/>
              <a:t>程序设计风格</a:t>
            </a:r>
          </a:p>
        </p:txBody>
      </p:sp>
      <p:sp>
        <p:nvSpPr>
          <p:cNvPr id="11267" name="Rectangle 3"/>
          <p:cNvSpPr>
            <a:spLocks noGrp="1" noChangeArrowheads="1"/>
          </p:cNvSpPr>
          <p:nvPr>
            <p:ph type="body" idx="1"/>
          </p:nvPr>
        </p:nvSpPr>
        <p:spPr>
          <a:xfrm>
            <a:off x="457200" y="1600200"/>
            <a:ext cx="8229600" cy="4900634"/>
          </a:xfrm>
        </p:spPr>
        <p:txBody>
          <a:bodyPr/>
          <a:lstStyle/>
          <a:p>
            <a:pPr eaLnBrk="1" hangingPunct="1">
              <a:lnSpc>
                <a:spcPts val="3200"/>
              </a:lnSpc>
              <a:spcBef>
                <a:spcPts val="1200"/>
              </a:spcBef>
            </a:pPr>
            <a:r>
              <a:rPr lang="zh-CN" altLang="en-US" sz="2400" dirty="0">
                <a:latin typeface="宋体" pitchFamily="2" charset="-122"/>
                <a:ea typeface="宋体" pitchFamily="2" charset="-122"/>
              </a:rPr>
              <a:t>在软件生存期中，</a:t>
            </a:r>
            <a:r>
              <a:rPr lang="zh-CN" altLang="en-US" sz="2400" b="1" dirty="0">
                <a:solidFill>
                  <a:srgbClr val="C00000"/>
                </a:solidFill>
                <a:latin typeface="宋体" pitchFamily="2" charset="-122"/>
                <a:ea typeface="宋体" pitchFamily="2" charset="-122"/>
              </a:rPr>
              <a:t>哪些人会经常要阅读程序？</a:t>
            </a:r>
            <a:endParaRPr lang="en-US" altLang="zh-CN" sz="2400" b="1" dirty="0">
              <a:solidFill>
                <a:srgbClr val="C00000"/>
              </a:solidFill>
              <a:latin typeface="宋体" pitchFamily="2" charset="-122"/>
              <a:ea typeface="宋体" pitchFamily="2" charset="-122"/>
            </a:endParaRPr>
          </a:p>
          <a:p>
            <a:pPr lvl="2">
              <a:lnSpc>
                <a:spcPts val="3200"/>
              </a:lnSpc>
              <a:spcBef>
                <a:spcPts val="0"/>
              </a:spcBef>
              <a:buFont typeface="Arial" pitchFamily="34" charset="0"/>
              <a:buChar char="•"/>
            </a:pPr>
            <a:r>
              <a:rPr lang="zh-CN" altLang="en-US" sz="2000" dirty="0">
                <a:latin typeface="宋体" pitchFamily="2" charset="-122"/>
                <a:ea typeface="宋体" pitchFamily="2" charset="-122"/>
              </a:rPr>
              <a:t>编写程序的人</a:t>
            </a:r>
            <a:endParaRPr lang="en-US" altLang="zh-CN" sz="2000" dirty="0">
              <a:latin typeface="宋体" pitchFamily="2" charset="-122"/>
              <a:ea typeface="宋体" pitchFamily="2" charset="-122"/>
            </a:endParaRPr>
          </a:p>
          <a:p>
            <a:pPr lvl="2">
              <a:lnSpc>
                <a:spcPts val="3200"/>
              </a:lnSpc>
              <a:spcBef>
                <a:spcPts val="0"/>
              </a:spcBef>
              <a:buFont typeface="Arial" pitchFamily="34" charset="0"/>
              <a:buChar char="•"/>
            </a:pPr>
            <a:r>
              <a:rPr lang="zh-CN" altLang="en-US" sz="2000" dirty="0">
                <a:latin typeface="宋体" pitchFamily="2" charset="-122"/>
                <a:ea typeface="宋体" pitchFamily="2" charset="-122"/>
              </a:rPr>
              <a:t>参与测试的人</a:t>
            </a:r>
            <a:endParaRPr lang="en-US" altLang="zh-CN" sz="2000" dirty="0">
              <a:latin typeface="宋体" pitchFamily="2" charset="-122"/>
              <a:ea typeface="宋体" pitchFamily="2" charset="-122"/>
            </a:endParaRPr>
          </a:p>
          <a:p>
            <a:pPr lvl="2">
              <a:lnSpc>
                <a:spcPts val="3200"/>
              </a:lnSpc>
              <a:spcBef>
                <a:spcPts val="0"/>
              </a:spcBef>
              <a:buFont typeface="Arial" pitchFamily="34" charset="0"/>
              <a:buChar char="•"/>
            </a:pPr>
            <a:r>
              <a:rPr lang="zh-CN" altLang="en-US" sz="2000" dirty="0">
                <a:latin typeface="宋体" pitchFamily="2" charset="-122"/>
                <a:ea typeface="宋体" pitchFamily="2" charset="-122"/>
              </a:rPr>
              <a:t>参与维护的人</a:t>
            </a:r>
          </a:p>
          <a:p>
            <a:pPr>
              <a:lnSpc>
                <a:spcPts val="3200"/>
              </a:lnSpc>
              <a:spcBef>
                <a:spcPts val="1200"/>
              </a:spcBef>
            </a:pPr>
            <a:r>
              <a:rPr lang="zh-CN" altLang="en-US" sz="2400" dirty="0">
                <a:latin typeface="宋体" pitchFamily="2" charset="-122"/>
                <a:ea typeface="宋体" pitchFamily="2" charset="-122"/>
              </a:rPr>
              <a:t>也程序实际上</a:t>
            </a:r>
            <a:r>
              <a:rPr lang="zh-CN" altLang="en-US" sz="2400" dirty="0">
                <a:solidFill>
                  <a:srgbClr val="3366FF"/>
                </a:solidFill>
                <a:latin typeface="宋体" pitchFamily="2" charset="-122"/>
                <a:ea typeface="宋体" pitchFamily="2" charset="-122"/>
              </a:rPr>
              <a:t>是供人阅读的</a:t>
            </a:r>
            <a:r>
              <a:rPr lang="zh-CN" altLang="en-US" sz="2400" dirty="0">
                <a:latin typeface="宋体" pitchFamily="2" charset="-122"/>
                <a:ea typeface="宋体" pitchFamily="2" charset="-122"/>
              </a:rPr>
              <a:t>，编写程序时追求程序的风格，将大量地缩短人们读程序的时间。</a:t>
            </a:r>
          </a:p>
          <a:p>
            <a:pPr>
              <a:lnSpc>
                <a:spcPts val="3200"/>
              </a:lnSpc>
              <a:spcBef>
                <a:spcPts val="1200"/>
              </a:spcBef>
            </a:pPr>
            <a:r>
              <a:rPr lang="zh-CN" altLang="en-US" sz="2400" dirty="0">
                <a:latin typeface="宋体" pitchFamily="2" charset="-122"/>
                <a:ea typeface="宋体" pitchFamily="2" charset="-122"/>
              </a:rPr>
              <a:t>与程序设计风格相关的</a:t>
            </a:r>
            <a:r>
              <a:rPr lang="en-US" altLang="zh-CN" sz="2400" dirty="0">
                <a:latin typeface="宋体" pitchFamily="2" charset="-122"/>
                <a:ea typeface="宋体" pitchFamily="2" charset="-122"/>
              </a:rPr>
              <a:t>4</a:t>
            </a:r>
            <a:r>
              <a:rPr lang="zh-CN" altLang="en-US" sz="2400" dirty="0">
                <a:latin typeface="宋体" pitchFamily="2" charset="-122"/>
                <a:ea typeface="宋体" pitchFamily="2" charset="-122"/>
              </a:rPr>
              <a:t>个方面内容：</a:t>
            </a:r>
            <a:endParaRPr lang="en-US" altLang="zh-CN" sz="2400" dirty="0">
              <a:latin typeface="宋体" pitchFamily="2" charset="-122"/>
              <a:ea typeface="宋体" pitchFamily="2" charset="-122"/>
            </a:endParaRPr>
          </a:p>
          <a:p>
            <a:pPr lvl="2">
              <a:lnSpc>
                <a:spcPts val="3200"/>
              </a:lnSpc>
              <a:spcBef>
                <a:spcPts val="0"/>
              </a:spcBef>
              <a:buFont typeface="Arial" pitchFamily="34" charset="0"/>
              <a:buChar char="•"/>
            </a:pPr>
            <a:r>
              <a:rPr lang="zh-CN" altLang="en-US" sz="2000" dirty="0">
                <a:solidFill>
                  <a:srgbClr val="3366FF"/>
                </a:solidFill>
                <a:latin typeface="宋体" pitchFamily="2" charset="-122"/>
                <a:ea typeface="宋体" pitchFamily="2" charset="-122"/>
              </a:rPr>
              <a:t>源程序文档化</a:t>
            </a:r>
            <a:endParaRPr lang="en-US" altLang="zh-CN" sz="2000" dirty="0">
              <a:solidFill>
                <a:srgbClr val="3366FF"/>
              </a:solidFill>
              <a:latin typeface="宋体" pitchFamily="2" charset="-122"/>
              <a:ea typeface="宋体" pitchFamily="2" charset="-122"/>
            </a:endParaRPr>
          </a:p>
          <a:p>
            <a:pPr lvl="2">
              <a:lnSpc>
                <a:spcPts val="3200"/>
              </a:lnSpc>
              <a:spcBef>
                <a:spcPts val="0"/>
              </a:spcBef>
              <a:buFont typeface="Arial" pitchFamily="34" charset="0"/>
              <a:buChar char="•"/>
            </a:pPr>
            <a:r>
              <a:rPr lang="zh-CN" altLang="en-US" sz="2000" dirty="0">
                <a:solidFill>
                  <a:srgbClr val="3366FF"/>
                </a:solidFill>
                <a:latin typeface="宋体" pitchFamily="2" charset="-122"/>
                <a:ea typeface="宋体" pitchFamily="2" charset="-122"/>
              </a:rPr>
              <a:t>数据说明标准化</a:t>
            </a:r>
            <a:endParaRPr lang="en-US" altLang="zh-CN" sz="2000" dirty="0">
              <a:solidFill>
                <a:srgbClr val="3366FF"/>
              </a:solidFill>
              <a:latin typeface="宋体" pitchFamily="2" charset="-122"/>
              <a:ea typeface="宋体" pitchFamily="2" charset="-122"/>
            </a:endParaRPr>
          </a:p>
          <a:p>
            <a:pPr lvl="2">
              <a:lnSpc>
                <a:spcPts val="3200"/>
              </a:lnSpc>
              <a:spcBef>
                <a:spcPts val="0"/>
              </a:spcBef>
              <a:buFont typeface="Arial" pitchFamily="34" charset="0"/>
              <a:buChar char="•"/>
            </a:pPr>
            <a:r>
              <a:rPr lang="zh-CN" altLang="en-US" sz="2000" dirty="0">
                <a:solidFill>
                  <a:srgbClr val="3366FF"/>
                </a:solidFill>
                <a:latin typeface="宋体" pitchFamily="2" charset="-122"/>
                <a:ea typeface="宋体" pitchFamily="2" charset="-122"/>
              </a:rPr>
              <a:t>语句结构简单化</a:t>
            </a:r>
            <a:endParaRPr lang="en-US" altLang="zh-CN" sz="2000" dirty="0">
              <a:solidFill>
                <a:srgbClr val="3366FF"/>
              </a:solidFill>
              <a:latin typeface="宋体" pitchFamily="2" charset="-122"/>
              <a:ea typeface="宋体" pitchFamily="2" charset="-122"/>
            </a:endParaRPr>
          </a:p>
          <a:p>
            <a:pPr lvl="2">
              <a:lnSpc>
                <a:spcPts val="3200"/>
              </a:lnSpc>
              <a:spcBef>
                <a:spcPts val="0"/>
              </a:spcBef>
              <a:buFont typeface="Arial" pitchFamily="34" charset="0"/>
              <a:buChar char="•"/>
            </a:pPr>
            <a:r>
              <a:rPr lang="zh-CN" altLang="en-US" sz="2000" dirty="0">
                <a:solidFill>
                  <a:srgbClr val="3366FF"/>
                </a:solidFill>
                <a:latin typeface="宋体" pitchFamily="2" charset="-122"/>
                <a:ea typeface="宋体" pitchFamily="2" charset="-122"/>
              </a:rPr>
              <a:t>输入</a:t>
            </a:r>
            <a:r>
              <a:rPr lang="en-US" altLang="zh-CN" sz="2000" dirty="0">
                <a:solidFill>
                  <a:srgbClr val="3366FF"/>
                </a:solidFill>
                <a:latin typeface="宋体" pitchFamily="2" charset="-122"/>
                <a:ea typeface="宋体" pitchFamily="2" charset="-122"/>
              </a:rPr>
              <a:t>/</a:t>
            </a:r>
            <a:r>
              <a:rPr lang="zh-CN" altLang="en-US" sz="2000" dirty="0">
                <a:solidFill>
                  <a:srgbClr val="3366FF"/>
                </a:solidFill>
                <a:latin typeface="宋体" pitchFamily="2" charset="-122"/>
                <a:ea typeface="宋体" pitchFamily="2" charset="-122"/>
              </a:rPr>
              <a:t>输出方法规范化</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13</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 calcmode="lin" valueType="num">
                                      <p:cBhvr additive="base">
                                        <p:cTn id="7"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267">
                                            <p:txEl>
                                              <p:pRg st="2" end="2"/>
                                            </p:txEl>
                                          </p:spTgt>
                                        </p:tgtEl>
                                        <p:attrNameLst>
                                          <p:attrName>style.visibility</p:attrName>
                                        </p:attrNameLst>
                                      </p:cBhvr>
                                      <p:to>
                                        <p:strVal val="visible"/>
                                      </p:to>
                                    </p:set>
                                    <p:anim calcmode="lin" valueType="num">
                                      <p:cBhvr additive="base">
                                        <p:cTn id="11"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26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267">
                                            <p:txEl>
                                              <p:pRg st="3" end="3"/>
                                            </p:txEl>
                                          </p:spTgt>
                                        </p:tgtEl>
                                        <p:attrNameLst>
                                          <p:attrName>style.visibility</p:attrName>
                                        </p:attrNameLst>
                                      </p:cBhvr>
                                      <p:to>
                                        <p:strVal val="visible"/>
                                      </p:to>
                                    </p:set>
                                    <p:anim calcmode="lin" valueType="num">
                                      <p:cBhvr additive="base">
                                        <p:cTn id="15"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11267">
                                            <p:txEl>
                                              <p:pRg st="4" end="4"/>
                                            </p:txEl>
                                          </p:spTgt>
                                        </p:tgtEl>
                                        <p:attrNameLst>
                                          <p:attrName>style.visibility</p:attrName>
                                        </p:attrNameLst>
                                      </p:cBhvr>
                                      <p:to>
                                        <p:strVal val="visible"/>
                                      </p:to>
                                    </p:set>
                                    <p:animEffect transition="in" filter="box(in)">
                                      <p:cBhvr>
                                        <p:cTn id="21" dur="500"/>
                                        <p:tgtEl>
                                          <p:spTgt spid="1126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ntr" presetSubtype="16" fill="hold" nodeType="clickEffect">
                                  <p:stCondLst>
                                    <p:cond delay="0"/>
                                  </p:stCondLst>
                                  <p:childTnLst>
                                    <p:set>
                                      <p:cBhvr>
                                        <p:cTn id="25" dur="1" fill="hold">
                                          <p:stCondLst>
                                            <p:cond delay="0"/>
                                          </p:stCondLst>
                                        </p:cTn>
                                        <p:tgtEl>
                                          <p:spTgt spid="11267">
                                            <p:txEl>
                                              <p:pRg st="5" end="5"/>
                                            </p:txEl>
                                          </p:spTgt>
                                        </p:tgtEl>
                                        <p:attrNameLst>
                                          <p:attrName>style.visibility</p:attrName>
                                        </p:attrNameLst>
                                      </p:cBhvr>
                                      <p:to>
                                        <p:strVal val="visible"/>
                                      </p:to>
                                    </p:set>
                                    <p:animEffect transition="in" filter="diamond(in)">
                                      <p:cBhvr>
                                        <p:cTn id="26" dur="2000"/>
                                        <p:tgtEl>
                                          <p:spTgt spid="11267">
                                            <p:txEl>
                                              <p:pRg st="5" end="5"/>
                                            </p:txEl>
                                          </p:spTgt>
                                        </p:tgtEl>
                                      </p:cBhvr>
                                    </p:animEffect>
                                  </p:childTnLst>
                                </p:cTn>
                              </p:par>
                              <p:par>
                                <p:cTn id="27" presetID="8" presetClass="entr" presetSubtype="16" fill="hold" nodeType="withEffect">
                                  <p:stCondLst>
                                    <p:cond delay="0"/>
                                  </p:stCondLst>
                                  <p:childTnLst>
                                    <p:set>
                                      <p:cBhvr>
                                        <p:cTn id="28" dur="1" fill="hold">
                                          <p:stCondLst>
                                            <p:cond delay="0"/>
                                          </p:stCondLst>
                                        </p:cTn>
                                        <p:tgtEl>
                                          <p:spTgt spid="11267">
                                            <p:txEl>
                                              <p:pRg st="6" end="6"/>
                                            </p:txEl>
                                          </p:spTgt>
                                        </p:tgtEl>
                                        <p:attrNameLst>
                                          <p:attrName>style.visibility</p:attrName>
                                        </p:attrNameLst>
                                      </p:cBhvr>
                                      <p:to>
                                        <p:strVal val="visible"/>
                                      </p:to>
                                    </p:set>
                                    <p:animEffect transition="in" filter="diamond(in)">
                                      <p:cBhvr>
                                        <p:cTn id="29" dur="2000"/>
                                        <p:tgtEl>
                                          <p:spTgt spid="11267">
                                            <p:txEl>
                                              <p:pRg st="6" end="6"/>
                                            </p:txEl>
                                          </p:spTgt>
                                        </p:tgtEl>
                                      </p:cBhvr>
                                    </p:animEffect>
                                  </p:childTnLst>
                                </p:cTn>
                              </p:par>
                              <p:par>
                                <p:cTn id="30" presetID="8" presetClass="entr" presetSubtype="16" fill="hold" nodeType="withEffect">
                                  <p:stCondLst>
                                    <p:cond delay="0"/>
                                  </p:stCondLst>
                                  <p:childTnLst>
                                    <p:set>
                                      <p:cBhvr>
                                        <p:cTn id="31" dur="1" fill="hold">
                                          <p:stCondLst>
                                            <p:cond delay="0"/>
                                          </p:stCondLst>
                                        </p:cTn>
                                        <p:tgtEl>
                                          <p:spTgt spid="11267">
                                            <p:txEl>
                                              <p:pRg st="7" end="7"/>
                                            </p:txEl>
                                          </p:spTgt>
                                        </p:tgtEl>
                                        <p:attrNameLst>
                                          <p:attrName>style.visibility</p:attrName>
                                        </p:attrNameLst>
                                      </p:cBhvr>
                                      <p:to>
                                        <p:strVal val="visible"/>
                                      </p:to>
                                    </p:set>
                                    <p:animEffect transition="in" filter="diamond(in)">
                                      <p:cBhvr>
                                        <p:cTn id="32" dur="2000"/>
                                        <p:tgtEl>
                                          <p:spTgt spid="11267">
                                            <p:txEl>
                                              <p:pRg st="7" end="7"/>
                                            </p:txEl>
                                          </p:spTgt>
                                        </p:tgtEl>
                                      </p:cBhvr>
                                    </p:animEffect>
                                  </p:childTnLst>
                                </p:cTn>
                              </p:par>
                              <p:par>
                                <p:cTn id="33" presetID="8" presetClass="entr" presetSubtype="16" fill="hold" nodeType="withEffect">
                                  <p:stCondLst>
                                    <p:cond delay="0"/>
                                  </p:stCondLst>
                                  <p:childTnLst>
                                    <p:set>
                                      <p:cBhvr>
                                        <p:cTn id="34" dur="1" fill="hold">
                                          <p:stCondLst>
                                            <p:cond delay="0"/>
                                          </p:stCondLst>
                                        </p:cTn>
                                        <p:tgtEl>
                                          <p:spTgt spid="11267">
                                            <p:txEl>
                                              <p:pRg st="8" end="8"/>
                                            </p:txEl>
                                          </p:spTgt>
                                        </p:tgtEl>
                                        <p:attrNameLst>
                                          <p:attrName>style.visibility</p:attrName>
                                        </p:attrNameLst>
                                      </p:cBhvr>
                                      <p:to>
                                        <p:strVal val="visible"/>
                                      </p:to>
                                    </p:set>
                                    <p:animEffect transition="in" filter="diamond(in)">
                                      <p:cBhvr>
                                        <p:cTn id="35" dur="2000"/>
                                        <p:tgtEl>
                                          <p:spTgt spid="11267">
                                            <p:txEl>
                                              <p:pRg st="8" end="8"/>
                                            </p:txEl>
                                          </p:spTgt>
                                        </p:tgtEl>
                                      </p:cBhvr>
                                    </p:animEffect>
                                  </p:childTnLst>
                                </p:cTn>
                              </p:par>
                              <p:par>
                                <p:cTn id="36" presetID="8" presetClass="entr" presetSubtype="16" fill="hold" nodeType="withEffect">
                                  <p:stCondLst>
                                    <p:cond delay="0"/>
                                  </p:stCondLst>
                                  <p:childTnLst>
                                    <p:set>
                                      <p:cBhvr>
                                        <p:cTn id="37" dur="1" fill="hold">
                                          <p:stCondLst>
                                            <p:cond delay="0"/>
                                          </p:stCondLst>
                                        </p:cTn>
                                        <p:tgtEl>
                                          <p:spTgt spid="11267">
                                            <p:txEl>
                                              <p:pRg st="9" end="9"/>
                                            </p:txEl>
                                          </p:spTgt>
                                        </p:tgtEl>
                                        <p:attrNameLst>
                                          <p:attrName>style.visibility</p:attrName>
                                        </p:attrNameLst>
                                      </p:cBhvr>
                                      <p:to>
                                        <p:strVal val="visible"/>
                                      </p:to>
                                    </p:set>
                                    <p:animEffect transition="in" filter="diamond(in)">
                                      <p:cBhvr>
                                        <p:cTn id="38" dur="2000"/>
                                        <p:tgtEl>
                                          <p:spTgt spid="112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p:txBody>
          <a:bodyPr/>
          <a:lstStyle/>
          <a:p>
            <a:pPr eaLnBrk="1" hangingPunct="1">
              <a:buClr>
                <a:schemeClr val="accent2"/>
              </a:buClr>
              <a:buSzPct val="75000"/>
              <a:buNone/>
            </a:pPr>
            <a:r>
              <a:rPr lang="zh-CN" altLang="en-US" sz="2800" dirty="0">
                <a:latin typeface="楷体_GB2312" pitchFamily="49" charset="-122"/>
                <a:ea typeface="楷体_GB2312" pitchFamily="49" charset="-122"/>
              </a:rPr>
              <a:t>源程序文档化包括：</a:t>
            </a:r>
            <a:endParaRPr lang="en-US" altLang="zh-CN" sz="2800" dirty="0">
              <a:latin typeface="楷体_GB2312" pitchFamily="49" charset="-122"/>
              <a:ea typeface="楷体_GB2312" pitchFamily="49" charset="-122"/>
            </a:endParaRPr>
          </a:p>
          <a:p>
            <a:pPr lvl="1">
              <a:buClr>
                <a:schemeClr val="accent2"/>
              </a:buClr>
              <a:buSzPct val="75000"/>
              <a:buFont typeface="Wingdings" pitchFamily="2" charset="2"/>
              <a:buChar char="l"/>
            </a:pPr>
            <a:r>
              <a:rPr lang="zh-CN" altLang="en-US" sz="2400" dirty="0">
                <a:solidFill>
                  <a:srgbClr val="3366FF"/>
                </a:solidFill>
                <a:latin typeface="楷体_GB2312" pitchFamily="49" charset="-122"/>
                <a:ea typeface="楷体_GB2312" pitchFamily="49" charset="-122"/>
              </a:rPr>
              <a:t>标识符的命名</a:t>
            </a:r>
            <a:endParaRPr lang="en-US" altLang="zh-CN" sz="2400" dirty="0">
              <a:solidFill>
                <a:srgbClr val="3366FF"/>
              </a:solidFill>
              <a:latin typeface="楷体_GB2312" pitchFamily="49" charset="-122"/>
              <a:ea typeface="楷体_GB2312" pitchFamily="49" charset="-122"/>
            </a:endParaRPr>
          </a:p>
          <a:p>
            <a:pPr lvl="1">
              <a:buClr>
                <a:schemeClr val="accent2"/>
              </a:buClr>
              <a:buSzPct val="75000"/>
              <a:buFont typeface="Wingdings" pitchFamily="2" charset="2"/>
              <a:buChar char="l"/>
            </a:pPr>
            <a:r>
              <a:rPr lang="zh-CN" altLang="en-US" sz="2400" dirty="0">
                <a:solidFill>
                  <a:srgbClr val="3366FF"/>
                </a:solidFill>
                <a:latin typeface="楷体_GB2312" pitchFamily="49" charset="-122"/>
                <a:ea typeface="楷体_GB2312" pitchFamily="49" charset="-122"/>
              </a:rPr>
              <a:t>程序的注释</a:t>
            </a:r>
            <a:endParaRPr lang="en-US" altLang="zh-CN" sz="2400" dirty="0">
              <a:solidFill>
                <a:srgbClr val="3366FF"/>
              </a:solidFill>
              <a:latin typeface="楷体_GB2312" pitchFamily="49" charset="-122"/>
              <a:ea typeface="楷体_GB2312" pitchFamily="49" charset="-122"/>
            </a:endParaRPr>
          </a:p>
          <a:p>
            <a:pPr lvl="1">
              <a:buClr>
                <a:schemeClr val="accent2"/>
              </a:buClr>
              <a:buSzPct val="75000"/>
              <a:buFont typeface="Wingdings" pitchFamily="2" charset="2"/>
              <a:buChar char="l"/>
            </a:pPr>
            <a:r>
              <a:rPr lang="zh-CN" altLang="en-US" sz="2400" dirty="0">
                <a:solidFill>
                  <a:srgbClr val="3366FF"/>
                </a:solidFill>
                <a:latin typeface="楷体_GB2312" pitchFamily="49" charset="-122"/>
                <a:ea typeface="楷体_GB2312" pitchFamily="49" charset="-122"/>
              </a:rPr>
              <a:t>程序的视觉组织</a:t>
            </a:r>
            <a:r>
              <a:rPr lang="en-US" altLang="zh-CN" sz="2400" dirty="0">
                <a:solidFill>
                  <a:srgbClr val="3366FF"/>
                </a:solidFill>
                <a:latin typeface="楷体_GB2312" pitchFamily="49" charset="-122"/>
                <a:ea typeface="楷体_GB2312" pitchFamily="49" charset="-122"/>
              </a:rPr>
              <a:t>---</a:t>
            </a:r>
            <a:r>
              <a:rPr lang="zh-CN" altLang="en-US" sz="2400" dirty="0">
                <a:solidFill>
                  <a:srgbClr val="3366FF"/>
                </a:solidFill>
                <a:latin typeface="楷体_GB2312" pitchFamily="49" charset="-122"/>
                <a:ea typeface="楷体_GB2312" pitchFamily="49" charset="-122"/>
              </a:rPr>
              <a:t>空格、空行和移行</a:t>
            </a:r>
          </a:p>
          <a:p>
            <a:pPr eaLnBrk="1" hangingPunct="1"/>
            <a:endParaRPr lang="en-US" altLang="zh-CN" sz="2800" dirty="0">
              <a:latin typeface="楷体_GB2312" pitchFamily="49" charset="-122"/>
              <a:ea typeface="楷体_GB2312" pitchFamily="49" charset="-122"/>
            </a:endParaRPr>
          </a:p>
        </p:txBody>
      </p:sp>
      <p:sp>
        <p:nvSpPr>
          <p:cNvPr id="5" name="Rectangle 2"/>
          <p:cNvSpPr>
            <a:spLocks noGrp="1" noChangeArrowheads="1"/>
          </p:cNvSpPr>
          <p:nvPr>
            <p:ph type="title"/>
          </p:nvPr>
        </p:nvSpPr>
        <p:spPr>
          <a:xfrm>
            <a:off x="457200" y="211138"/>
            <a:ext cx="8229600" cy="1143000"/>
          </a:xfrm>
        </p:spPr>
        <p:txBody>
          <a:bodyPr/>
          <a:lstStyle/>
          <a:p>
            <a:pPr algn="l" eaLnBrk="1" hangingPunct="1">
              <a:lnSpc>
                <a:spcPts val="4000"/>
              </a:lnSpc>
            </a:pPr>
            <a:r>
              <a:rPr lang="en-US" altLang="zh-CN" dirty="0"/>
              <a:t>5.2 </a:t>
            </a:r>
            <a:r>
              <a:rPr lang="zh-CN" altLang="en-US" dirty="0"/>
              <a:t>程序设计风格</a:t>
            </a:r>
            <a:br>
              <a:rPr lang="en-US" altLang="zh-CN" dirty="0"/>
            </a:br>
            <a:r>
              <a:rPr lang="en-US" altLang="zh-CN" sz="3600" dirty="0">
                <a:solidFill>
                  <a:srgbClr val="FFFF00"/>
                </a:solidFill>
              </a:rPr>
              <a:t>5.2.1 </a:t>
            </a:r>
            <a:r>
              <a:rPr lang="zh-CN" altLang="en-US" sz="3600" dirty="0">
                <a:solidFill>
                  <a:srgbClr val="FFFF00"/>
                </a:solidFill>
              </a:rPr>
              <a:t>源程序文档化</a:t>
            </a: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14</a:t>
            </a:fld>
            <a:endParaRPr lang="zh-CN" altLang="en-US"/>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p:txBody>
          <a:bodyPr/>
          <a:lstStyle/>
          <a:p>
            <a:pPr eaLnBrk="1" hangingPunct="1">
              <a:buFont typeface="Wingdings" pitchFamily="2" charset="2"/>
              <a:buChar char="l"/>
            </a:pPr>
            <a:r>
              <a:rPr lang="zh-CN" altLang="en-US" sz="2800" b="1" dirty="0">
                <a:solidFill>
                  <a:srgbClr val="C00000"/>
                </a:solidFill>
                <a:ea typeface="宋体" pitchFamily="2" charset="-122"/>
              </a:rPr>
              <a:t>标识符的命名  </a:t>
            </a:r>
          </a:p>
          <a:p>
            <a:pPr lvl="2">
              <a:lnSpc>
                <a:spcPts val="3500"/>
              </a:lnSpc>
              <a:spcBef>
                <a:spcPts val="1800"/>
              </a:spcBef>
              <a:buClr>
                <a:schemeClr val="accent2"/>
              </a:buClr>
              <a:buSzPct val="75000"/>
              <a:buFont typeface="Wingdings" pitchFamily="2" charset="2"/>
              <a:buChar char="l"/>
            </a:pPr>
            <a:r>
              <a:rPr lang="zh-CN" altLang="en-US" dirty="0">
                <a:latin typeface="楷体_GB2312" pitchFamily="49" charset="-122"/>
                <a:ea typeface="楷体_GB2312" pitchFamily="49" charset="-122"/>
              </a:rPr>
              <a:t>标识符包括</a:t>
            </a:r>
            <a:r>
              <a:rPr lang="zh-CN" altLang="en-US" dirty="0">
                <a:solidFill>
                  <a:srgbClr val="CC0000"/>
                </a:solidFill>
                <a:latin typeface="楷体_GB2312" pitchFamily="49" charset="-122"/>
                <a:ea typeface="楷体_GB2312" pitchFamily="49" charset="-122"/>
              </a:rPr>
              <a:t>模块名</a:t>
            </a:r>
            <a:r>
              <a:rPr lang="zh-CN" altLang="en-US" dirty="0">
                <a:latin typeface="楷体_GB2312" pitchFamily="49" charset="-122"/>
                <a:ea typeface="楷体_GB2312" pitchFamily="49" charset="-122"/>
              </a:rPr>
              <a:t>、</a:t>
            </a:r>
            <a:r>
              <a:rPr lang="zh-CN" altLang="en-US" dirty="0">
                <a:solidFill>
                  <a:srgbClr val="CC0000"/>
                </a:solidFill>
                <a:latin typeface="楷体_GB2312" pitchFamily="49" charset="-122"/>
                <a:ea typeface="楷体_GB2312" pitchFamily="49" charset="-122"/>
              </a:rPr>
              <a:t>变量名</a:t>
            </a:r>
            <a:r>
              <a:rPr lang="zh-CN" altLang="en-US" dirty="0">
                <a:latin typeface="楷体_GB2312" pitchFamily="49" charset="-122"/>
                <a:ea typeface="楷体_GB2312" pitchFamily="49" charset="-122"/>
              </a:rPr>
              <a:t>、</a:t>
            </a:r>
            <a:r>
              <a:rPr lang="zh-CN" altLang="en-US" dirty="0">
                <a:solidFill>
                  <a:srgbClr val="CC0000"/>
                </a:solidFill>
                <a:latin typeface="楷体_GB2312" pitchFamily="49" charset="-122"/>
                <a:ea typeface="楷体_GB2312" pitchFamily="49" charset="-122"/>
              </a:rPr>
              <a:t>常量名</a:t>
            </a:r>
            <a:r>
              <a:rPr lang="zh-CN" altLang="en-US" dirty="0">
                <a:latin typeface="楷体_GB2312" pitchFamily="49" charset="-122"/>
                <a:ea typeface="楷体_GB2312" pitchFamily="49" charset="-122"/>
              </a:rPr>
              <a:t>、</a:t>
            </a:r>
            <a:r>
              <a:rPr lang="zh-CN" altLang="en-US" dirty="0">
                <a:solidFill>
                  <a:srgbClr val="CC0000"/>
                </a:solidFill>
                <a:latin typeface="楷体_GB2312" pitchFamily="49" charset="-122"/>
                <a:ea typeface="楷体_GB2312" pitchFamily="49" charset="-122"/>
              </a:rPr>
              <a:t>标号名</a:t>
            </a:r>
            <a:r>
              <a:rPr lang="zh-CN" altLang="en-US" dirty="0">
                <a:latin typeface="楷体_GB2312" pitchFamily="49" charset="-122"/>
                <a:ea typeface="楷体_GB2312" pitchFamily="49" charset="-122"/>
              </a:rPr>
              <a:t>、</a:t>
            </a:r>
            <a:r>
              <a:rPr lang="zh-CN" altLang="en-US" dirty="0">
                <a:solidFill>
                  <a:srgbClr val="CC0000"/>
                </a:solidFill>
                <a:latin typeface="楷体_GB2312" pitchFamily="49" charset="-122"/>
                <a:ea typeface="楷体_GB2312" pitchFamily="49" charset="-122"/>
              </a:rPr>
              <a:t>子程序名</a:t>
            </a:r>
            <a:r>
              <a:rPr lang="zh-CN" altLang="en-US" dirty="0">
                <a:latin typeface="楷体_GB2312" pitchFamily="49" charset="-122"/>
                <a:ea typeface="楷体_GB2312" pitchFamily="49" charset="-122"/>
              </a:rPr>
              <a:t>以及</a:t>
            </a:r>
            <a:r>
              <a:rPr lang="zh-CN" altLang="en-US" dirty="0">
                <a:solidFill>
                  <a:srgbClr val="CC0000"/>
                </a:solidFill>
                <a:latin typeface="楷体_GB2312" pitchFamily="49" charset="-122"/>
                <a:ea typeface="楷体_GB2312" pitchFamily="49" charset="-122"/>
              </a:rPr>
              <a:t>数据区名</a:t>
            </a:r>
            <a:r>
              <a:rPr lang="zh-CN" altLang="en-US" dirty="0">
                <a:latin typeface="楷体_GB2312" pitchFamily="49" charset="-122"/>
                <a:ea typeface="楷体_GB2312" pitchFamily="49" charset="-122"/>
              </a:rPr>
              <a:t>、</a:t>
            </a:r>
            <a:r>
              <a:rPr lang="zh-CN" altLang="en-US" dirty="0">
                <a:solidFill>
                  <a:srgbClr val="CC0000"/>
                </a:solidFill>
                <a:latin typeface="楷体_GB2312" pitchFamily="49" charset="-122"/>
                <a:ea typeface="楷体_GB2312" pitchFamily="49" charset="-122"/>
              </a:rPr>
              <a:t>缓冲区名</a:t>
            </a:r>
            <a:r>
              <a:rPr lang="zh-CN" altLang="en-US" dirty="0">
                <a:latin typeface="楷体_GB2312" pitchFamily="49" charset="-122"/>
                <a:ea typeface="楷体_GB2312" pitchFamily="49" charset="-122"/>
              </a:rPr>
              <a:t>等。</a:t>
            </a:r>
            <a:r>
              <a:rPr lang="zh-CN" altLang="en-US" b="1" dirty="0">
                <a:solidFill>
                  <a:srgbClr val="3366FF"/>
                </a:solidFill>
                <a:latin typeface="楷体_GB2312" pitchFamily="49" charset="-122"/>
                <a:ea typeface="楷体_GB2312" pitchFamily="49" charset="-122"/>
              </a:rPr>
              <a:t>这些名字应能反映它所代表的实际东西，使其能够见名知意，有助于对程序功能的理解。</a:t>
            </a:r>
          </a:p>
          <a:p>
            <a:pPr lvl="2">
              <a:lnSpc>
                <a:spcPts val="3500"/>
              </a:lnSpc>
              <a:spcBef>
                <a:spcPts val="1800"/>
              </a:spcBef>
              <a:buClr>
                <a:schemeClr val="accent2"/>
              </a:buClr>
              <a:buSzPct val="75000"/>
              <a:buFont typeface="Wingdings" pitchFamily="2" charset="2"/>
              <a:buChar char="l"/>
            </a:pPr>
            <a:r>
              <a:rPr lang="zh-CN" altLang="en-US" dirty="0">
                <a:latin typeface="楷体_GB2312" pitchFamily="49" charset="-122"/>
                <a:ea typeface="楷体_GB2312" pitchFamily="49" charset="-122"/>
              </a:rPr>
              <a:t>应当</a:t>
            </a:r>
            <a:r>
              <a:rPr lang="zh-CN" altLang="en-US" dirty="0">
                <a:solidFill>
                  <a:srgbClr val="3366FF"/>
                </a:solidFill>
                <a:latin typeface="楷体_GB2312" pitchFamily="49" charset="-122"/>
                <a:ea typeface="楷体_GB2312" pitchFamily="49" charset="-122"/>
              </a:rPr>
              <a:t>选择精练的意义明确的名字</a:t>
            </a:r>
            <a:r>
              <a:rPr lang="zh-CN" altLang="en-US" dirty="0">
                <a:latin typeface="楷体_GB2312" pitchFamily="49" charset="-122"/>
                <a:ea typeface="楷体_GB2312" pitchFamily="49" charset="-122"/>
              </a:rPr>
              <a:t>，才能简化程序语句，</a:t>
            </a:r>
            <a:r>
              <a:rPr lang="zh-CN" altLang="en-US" dirty="0">
                <a:solidFill>
                  <a:srgbClr val="3366FF"/>
                </a:solidFill>
                <a:latin typeface="楷体_GB2312" pitchFamily="49" charset="-122"/>
                <a:ea typeface="楷体_GB2312" pitchFamily="49" charset="-122"/>
              </a:rPr>
              <a:t>易于对程序功能的理解</a:t>
            </a:r>
            <a:r>
              <a:rPr lang="zh-CN" altLang="en-US" dirty="0">
                <a:latin typeface="楷体_GB2312" pitchFamily="49" charset="-122"/>
                <a:ea typeface="楷体_GB2312" pitchFamily="49" charset="-122"/>
              </a:rPr>
              <a:t>。</a:t>
            </a:r>
            <a:r>
              <a:rPr lang="zh-CN" altLang="en-US" dirty="0">
                <a:ea typeface="宋体" pitchFamily="2" charset="-122"/>
              </a:rPr>
              <a:t>  </a:t>
            </a:r>
          </a:p>
        </p:txBody>
      </p:sp>
      <p:sp>
        <p:nvSpPr>
          <p:cNvPr id="5" name="Rectangle 2"/>
          <p:cNvSpPr>
            <a:spLocks noGrp="1" noChangeArrowheads="1"/>
          </p:cNvSpPr>
          <p:nvPr>
            <p:ph type="title"/>
          </p:nvPr>
        </p:nvSpPr>
        <p:spPr>
          <a:xfrm>
            <a:off x="457200" y="211138"/>
            <a:ext cx="8229600" cy="1143000"/>
          </a:xfrm>
        </p:spPr>
        <p:txBody>
          <a:bodyPr/>
          <a:lstStyle/>
          <a:p>
            <a:pPr algn="l" eaLnBrk="1" hangingPunct="1">
              <a:lnSpc>
                <a:spcPts val="4000"/>
              </a:lnSpc>
            </a:pPr>
            <a:r>
              <a:rPr lang="en-US" altLang="zh-CN" dirty="0"/>
              <a:t>5.2 </a:t>
            </a:r>
            <a:r>
              <a:rPr lang="zh-CN" altLang="en-US" dirty="0"/>
              <a:t>程序设计风格</a:t>
            </a:r>
            <a:br>
              <a:rPr lang="en-US" altLang="zh-CN" dirty="0"/>
            </a:br>
            <a:r>
              <a:rPr lang="en-US" altLang="zh-CN" sz="3600" dirty="0">
                <a:solidFill>
                  <a:srgbClr val="FFFF00"/>
                </a:solidFill>
              </a:rPr>
              <a:t>5.2.1 </a:t>
            </a:r>
            <a:r>
              <a:rPr lang="zh-CN" altLang="en-US" sz="3600" dirty="0">
                <a:solidFill>
                  <a:srgbClr val="FFFF00"/>
                </a:solidFill>
              </a:rPr>
              <a:t>源程序文档化</a:t>
            </a: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15</a:t>
            </a:fld>
            <a:endParaRPr lang="zh-CN" altLang="en-US"/>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p:txBody>
          <a:bodyPr/>
          <a:lstStyle/>
          <a:p>
            <a:pPr eaLnBrk="1" hangingPunct="1">
              <a:buFont typeface="Wingdings" pitchFamily="2" charset="2"/>
              <a:buChar char="l"/>
            </a:pPr>
            <a:r>
              <a:rPr lang="zh-CN" altLang="en-US" sz="2800" b="1" dirty="0">
                <a:solidFill>
                  <a:srgbClr val="C00000"/>
                </a:solidFill>
                <a:ea typeface="宋体" pitchFamily="2" charset="-122"/>
              </a:rPr>
              <a:t>程序的注释   </a:t>
            </a:r>
          </a:p>
          <a:p>
            <a:pPr lvl="1">
              <a:lnSpc>
                <a:spcPts val="3100"/>
              </a:lnSpc>
              <a:spcBef>
                <a:spcPts val="1800"/>
              </a:spcBef>
              <a:buClr>
                <a:schemeClr val="accent2"/>
              </a:buClr>
              <a:buSzPct val="75000"/>
              <a:buFont typeface="Wingdings" pitchFamily="2" charset="2"/>
              <a:buChar char="l"/>
            </a:pPr>
            <a:r>
              <a:rPr lang="zh-CN" altLang="en-US" sz="2400" dirty="0">
                <a:latin typeface="楷体_GB2312" pitchFamily="49" charset="-122"/>
                <a:ea typeface="楷体_GB2312" pitchFamily="49" charset="-122"/>
              </a:rPr>
              <a:t>正确的注释能够帮助读者理解程序，为测试和维护阶段提供明确的指导。</a:t>
            </a:r>
          </a:p>
          <a:p>
            <a:pPr lvl="1">
              <a:lnSpc>
                <a:spcPts val="3100"/>
              </a:lnSpc>
              <a:spcBef>
                <a:spcPts val="1800"/>
              </a:spcBef>
              <a:buClr>
                <a:schemeClr val="accent2"/>
              </a:buClr>
              <a:buSzPct val="75000"/>
              <a:buFont typeface="Wingdings" pitchFamily="2" charset="2"/>
              <a:buChar char="l"/>
            </a:pPr>
            <a:r>
              <a:rPr lang="zh-CN" altLang="en-US" sz="2400" dirty="0">
                <a:latin typeface="楷体_GB2312" pitchFamily="49" charset="-122"/>
                <a:ea typeface="楷体_GB2312" pitchFamily="49" charset="-122"/>
              </a:rPr>
              <a:t>注释行的数量</a:t>
            </a:r>
            <a:r>
              <a:rPr lang="zh-CN" altLang="en-US" sz="2400" dirty="0">
                <a:solidFill>
                  <a:srgbClr val="3366FF"/>
                </a:solidFill>
                <a:latin typeface="楷体_GB2312" pitchFamily="49" charset="-122"/>
                <a:ea typeface="楷体_GB2312" pitchFamily="49" charset="-122"/>
              </a:rPr>
              <a:t>占到整个源程序的</a:t>
            </a:r>
            <a:r>
              <a:rPr lang="en-US" altLang="zh-CN" sz="2400" dirty="0">
                <a:solidFill>
                  <a:srgbClr val="3366FF"/>
                </a:solidFill>
                <a:latin typeface="楷体_GB2312" pitchFamily="49" charset="-122"/>
                <a:ea typeface="楷体_GB2312" pitchFamily="49" charset="-122"/>
              </a:rPr>
              <a:t>1/3</a:t>
            </a:r>
            <a:r>
              <a:rPr lang="zh-CN" altLang="en-US" sz="2400" dirty="0">
                <a:solidFill>
                  <a:srgbClr val="3366FF"/>
                </a:solidFill>
                <a:latin typeface="楷体_GB2312" pitchFamily="49" charset="-122"/>
                <a:ea typeface="楷体_GB2312" pitchFamily="49" charset="-122"/>
              </a:rPr>
              <a:t>到</a:t>
            </a:r>
            <a:r>
              <a:rPr lang="en-US" altLang="zh-CN" sz="2400" dirty="0">
                <a:solidFill>
                  <a:srgbClr val="3366FF"/>
                </a:solidFill>
                <a:latin typeface="楷体_GB2312" pitchFamily="49" charset="-122"/>
                <a:ea typeface="楷体_GB2312" pitchFamily="49" charset="-122"/>
              </a:rPr>
              <a:t>1/2</a:t>
            </a:r>
            <a:r>
              <a:rPr lang="zh-CN" altLang="en-US" sz="2400" dirty="0">
                <a:latin typeface="楷体_GB2312" pitchFamily="49" charset="-122"/>
                <a:ea typeface="楷体_GB2312" pitchFamily="49" charset="-122"/>
              </a:rPr>
              <a:t>。 </a:t>
            </a:r>
          </a:p>
          <a:p>
            <a:pPr lvl="1">
              <a:lnSpc>
                <a:spcPts val="3100"/>
              </a:lnSpc>
              <a:spcBef>
                <a:spcPts val="1800"/>
              </a:spcBef>
              <a:buClr>
                <a:schemeClr val="accent2"/>
              </a:buClr>
              <a:buSzPct val="75000"/>
              <a:buFont typeface="Wingdings" pitchFamily="2" charset="2"/>
              <a:buChar char="l"/>
            </a:pPr>
            <a:r>
              <a:rPr lang="zh-CN" altLang="en-US" sz="2400" dirty="0">
                <a:latin typeface="楷体_GB2312" pitchFamily="49" charset="-122"/>
                <a:ea typeface="楷体_GB2312" pitchFamily="49" charset="-122"/>
              </a:rPr>
              <a:t>注释分为</a:t>
            </a:r>
            <a:r>
              <a:rPr lang="zh-CN" altLang="en-US" sz="2400" dirty="0">
                <a:solidFill>
                  <a:srgbClr val="3366FF"/>
                </a:solidFill>
                <a:latin typeface="楷体_GB2312" pitchFamily="49" charset="-122"/>
                <a:ea typeface="楷体_GB2312" pitchFamily="49" charset="-122"/>
              </a:rPr>
              <a:t>序言性注释</a:t>
            </a:r>
            <a:r>
              <a:rPr lang="zh-CN" altLang="en-US" sz="2400" dirty="0">
                <a:latin typeface="楷体_GB2312" pitchFamily="49" charset="-122"/>
                <a:ea typeface="楷体_GB2312" pitchFamily="49" charset="-122"/>
              </a:rPr>
              <a:t>和</a:t>
            </a:r>
            <a:r>
              <a:rPr lang="zh-CN" altLang="en-US" sz="2400" dirty="0">
                <a:solidFill>
                  <a:srgbClr val="3366FF"/>
                </a:solidFill>
                <a:latin typeface="楷体_GB2312" pitchFamily="49" charset="-122"/>
                <a:ea typeface="楷体_GB2312" pitchFamily="49" charset="-122"/>
              </a:rPr>
              <a:t>功能性注释</a:t>
            </a:r>
            <a:r>
              <a:rPr lang="zh-CN" altLang="en-US" sz="2400" dirty="0">
                <a:latin typeface="楷体_GB2312" pitchFamily="49" charset="-122"/>
                <a:ea typeface="楷体_GB2312" pitchFamily="49" charset="-122"/>
              </a:rPr>
              <a:t>。序言性注释通常置于每个程序模块的开头部分，它应当给出程序的整体说明，对于理解程序本身具有引导作用。  </a:t>
            </a:r>
          </a:p>
        </p:txBody>
      </p:sp>
      <p:sp>
        <p:nvSpPr>
          <p:cNvPr id="5" name="Rectangle 2"/>
          <p:cNvSpPr>
            <a:spLocks noGrp="1" noChangeArrowheads="1"/>
          </p:cNvSpPr>
          <p:nvPr>
            <p:ph type="title"/>
          </p:nvPr>
        </p:nvSpPr>
        <p:spPr>
          <a:xfrm>
            <a:off x="457200" y="211138"/>
            <a:ext cx="8229600" cy="1143000"/>
          </a:xfrm>
        </p:spPr>
        <p:txBody>
          <a:bodyPr/>
          <a:lstStyle/>
          <a:p>
            <a:pPr algn="l" eaLnBrk="1" hangingPunct="1">
              <a:lnSpc>
                <a:spcPts val="4000"/>
              </a:lnSpc>
            </a:pPr>
            <a:r>
              <a:rPr lang="en-US" altLang="zh-CN" dirty="0"/>
              <a:t>5.2 </a:t>
            </a:r>
            <a:r>
              <a:rPr lang="zh-CN" altLang="en-US" dirty="0"/>
              <a:t>程序设计风格</a:t>
            </a:r>
            <a:br>
              <a:rPr lang="en-US" altLang="zh-CN" dirty="0"/>
            </a:br>
            <a:r>
              <a:rPr lang="en-US" altLang="zh-CN" sz="3600" dirty="0">
                <a:solidFill>
                  <a:srgbClr val="FFFF00"/>
                </a:solidFill>
              </a:rPr>
              <a:t>5.2.1 </a:t>
            </a:r>
            <a:r>
              <a:rPr lang="zh-CN" altLang="en-US" sz="3600" dirty="0">
                <a:solidFill>
                  <a:srgbClr val="FFFF00"/>
                </a:solidFill>
              </a:rPr>
              <a:t>源程序文档化</a:t>
            </a: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16</a:t>
            </a:fld>
            <a:endParaRPr lang="zh-CN" altLang="en-US"/>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500034" y="1500175"/>
            <a:ext cx="8229600" cy="4929222"/>
          </a:xfrm>
        </p:spPr>
        <p:txBody>
          <a:bodyPr/>
          <a:lstStyle/>
          <a:p>
            <a:pPr marL="533400" indent="-533400" eaLnBrk="1" hangingPunct="1">
              <a:lnSpc>
                <a:spcPct val="90000"/>
              </a:lnSpc>
              <a:buFont typeface="+mj-lt"/>
              <a:buAutoNum type="arabicPeriod"/>
            </a:pPr>
            <a:r>
              <a:rPr lang="zh-CN" altLang="en-US" sz="2800" b="1" dirty="0">
                <a:solidFill>
                  <a:srgbClr val="C00000"/>
                </a:solidFill>
                <a:ea typeface="宋体" pitchFamily="2" charset="-122"/>
              </a:rPr>
              <a:t>序言性注释</a:t>
            </a:r>
          </a:p>
          <a:p>
            <a:pPr marL="0" indent="628650" eaLnBrk="1" hangingPunct="1">
              <a:lnSpc>
                <a:spcPct val="90000"/>
              </a:lnSpc>
              <a:spcBef>
                <a:spcPts val="1200"/>
              </a:spcBef>
              <a:buClr>
                <a:schemeClr val="accent2"/>
              </a:buClr>
              <a:buSzPct val="75000"/>
              <a:buNone/>
            </a:pPr>
            <a:r>
              <a:rPr lang="zh-CN" altLang="en-US" sz="2400" dirty="0">
                <a:latin typeface="楷体_GB2312" pitchFamily="49" charset="-122"/>
                <a:ea typeface="楷体_GB2312" pitchFamily="49" charset="-122"/>
              </a:rPr>
              <a:t>有些软件开发部门对序言性注释做了明确而严格的规定，要求程序编制者逐项列出，内容包括： </a:t>
            </a:r>
          </a:p>
          <a:p>
            <a:pPr marL="933450" lvl="1" indent="-533400">
              <a:lnSpc>
                <a:spcPct val="90000"/>
              </a:lnSpc>
              <a:spcBef>
                <a:spcPts val="600"/>
              </a:spcBef>
              <a:spcAft>
                <a:spcPts val="0"/>
              </a:spcAft>
              <a:buFontTx/>
              <a:buAutoNum type="arabicParenBoth"/>
            </a:pPr>
            <a:r>
              <a:rPr lang="zh-CN" altLang="en-US" sz="2200" dirty="0">
                <a:solidFill>
                  <a:srgbClr val="3366FF"/>
                </a:solidFill>
                <a:latin typeface="楷体_GB2312" pitchFamily="49" charset="-122"/>
                <a:ea typeface="楷体_GB2312" pitchFamily="49" charset="-122"/>
              </a:rPr>
              <a:t>程序标题</a:t>
            </a:r>
          </a:p>
          <a:p>
            <a:pPr marL="933450" lvl="1" indent="-533400">
              <a:lnSpc>
                <a:spcPct val="90000"/>
              </a:lnSpc>
              <a:spcBef>
                <a:spcPts val="600"/>
              </a:spcBef>
              <a:spcAft>
                <a:spcPts val="0"/>
              </a:spcAft>
              <a:buFontTx/>
              <a:buAutoNum type="arabicParenBoth"/>
            </a:pPr>
            <a:r>
              <a:rPr lang="zh-CN" altLang="en-US" sz="2200" dirty="0">
                <a:latin typeface="楷体_GB2312" pitchFamily="49" charset="-122"/>
                <a:ea typeface="楷体_GB2312" pitchFamily="49" charset="-122"/>
              </a:rPr>
              <a:t>有关</a:t>
            </a:r>
            <a:r>
              <a:rPr lang="zh-CN" altLang="en-US" sz="2200" dirty="0">
                <a:solidFill>
                  <a:srgbClr val="3366FF"/>
                </a:solidFill>
                <a:latin typeface="楷体_GB2312" pitchFamily="49" charset="-122"/>
                <a:ea typeface="楷体_GB2312" pitchFamily="49" charset="-122"/>
              </a:rPr>
              <a:t>本模块功能</a:t>
            </a:r>
            <a:r>
              <a:rPr lang="zh-CN" altLang="en-US" sz="2200" dirty="0">
                <a:latin typeface="楷体_GB2312" pitchFamily="49" charset="-122"/>
                <a:ea typeface="楷体_GB2312" pitchFamily="49" charset="-122"/>
              </a:rPr>
              <a:t>和</a:t>
            </a:r>
            <a:r>
              <a:rPr lang="zh-CN" altLang="en-US" sz="2200" dirty="0">
                <a:solidFill>
                  <a:srgbClr val="3366FF"/>
                </a:solidFill>
                <a:latin typeface="楷体_GB2312" pitchFamily="49" charset="-122"/>
                <a:ea typeface="楷体_GB2312" pitchFamily="49" charset="-122"/>
              </a:rPr>
              <a:t>目的的说明</a:t>
            </a:r>
            <a:r>
              <a:rPr lang="zh-CN" altLang="en-US" sz="2200" dirty="0">
                <a:latin typeface="楷体_GB2312" pitchFamily="49" charset="-122"/>
                <a:ea typeface="楷体_GB2312" pitchFamily="49" charset="-122"/>
              </a:rPr>
              <a:t>。</a:t>
            </a:r>
          </a:p>
          <a:p>
            <a:pPr marL="933450" lvl="1" indent="-533400">
              <a:lnSpc>
                <a:spcPct val="90000"/>
              </a:lnSpc>
              <a:spcBef>
                <a:spcPts val="600"/>
              </a:spcBef>
              <a:spcAft>
                <a:spcPts val="0"/>
              </a:spcAft>
              <a:buFontTx/>
              <a:buAutoNum type="arabicParenBoth"/>
            </a:pPr>
            <a:r>
              <a:rPr lang="zh-CN" altLang="en-US" sz="2200" dirty="0">
                <a:solidFill>
                  <a:srgbClr val="3366FF"/>
                </a:solidFill>
                <a:latin typeface="楷体_GB2312" pitchFamily="49" charset="-122"/>
                <a:ea typeface="楷体_GB2312" pitchFamily="49" charset="-122"/>
              </a:rPr>
              <a:t>主要算法</a:t>
            </a:r>
            <a:r>
              <a:rPr lang="zh-CN" altLang="en-US" sz="2200" dirty="0">
                <a:latin typeface="楷体_GB2312" pitchFamily="49" charset="-122"/>
                <a:ea typeface="楷体_GB2312" pitchFamily="49" charset="-122"/>
              </a:rPr>
              <a:t>。</a:t>
            </a:r>
          </a:p>
          <a:p>
            <a:pPr marL="933450" lvl="1" indent="-533400">
              <a:lnSpc>
                <a:spcPct val="90000"/>
              </a:lnSpc>
              <a:spcBef>
                <a:spcPts val="600"/>
              </a:spcBef>
              <a:spcAft>
                <a:spcPts val="0"/>
              </a:spcAft>
              <a:buFontTx/>
              <a:buAutoNum type="arabicParenBoth"/>
            </a:pPr>
            <a:r>
              <a:rPr lang="zh-CN" altLang="en-US" sz="2200" dirty="0">
                <a:solidFill>
                  <a:srgbClr val="3366FF"/>
                </a:solidFill>
                <a:latin typeface="楷体_GB2312" pitchFamily="49" charset="-122"/>
                <a:ea typeface="楷体_GB2312" pitchFamily="49" charset="-122"/>
              </a:rPr>
              <a:t>接口说明</a:t>
            </a:r>
            <a:r>
              <a:rPr lang="zh-CN" altLang="en-US" sz="2200" dirty="0">
                <a:latin typeface="楷体_GB2312" pitchFamily="49" charset="-122"/>
                <a:ea typeface="楷体_GB2312" pitchFamily="49" charset="-122"/>
              </a:rPr>
              <a:t>：包括调用形式，参数描述，子程序清单。</a:t>
            </a:r>
          </a:p>
          <a:p>
            <a:pPr marL="933450" lvl="1" indent="-533400">
              <a:lnSpc>
                <a:spcPct val="90000"/>
              </a:lnSpc>
              <a:spcBef>
                <a:spcPts val="600"/>
              </a:spcBef>
              <a:spcAft>
                <a:spcPts val="0"/>
              </a:spcAft>
              <a:buFontTx/>
              <a:buAutoNum type="arabicParenBoth"/>
            </a:pPr>
            <a:r>
              <a:rPr lang="zh-CN" altLang="en-US" sz="2200" dirty="0">
                <a:solidFill>
                  <a:srgbClr val="3366FF"/>
                </a:solidFill>
                <a:latin typeface="楷体_GB2312" pitchFamily="49" charset="-122"/>
                <a:ea typeface="楷体_GB2312" pitchFamily="49" charset="-122"/>
              </a:rPr>
              <a:t>有关数据描述</a:t>
            </a:r>
            <a:r>
              <a:rPr lang="zh-CN" altLang="en-US" sz="2200" dirty="0">
                <a:latin typeface="楷体_GB2312" pitchFamily="49" charset="-122"/>
                <a:ea typeface="楷体_GB2312" pitchFamily="49" charset="-122"/>
              </a:rPr>
              <a:t>：重要的变量及其用途，约束或限制条件，以及其他有关信息。</a:t>
            </a:r>
          </a:p>
          <a:p>
            <a:pPr marL="933450" lvl="1" indent="-533400">
              <a:lnSpc>
                <a:spcPct val="90000"/>
              </a:lnSpc>
              <a:spcBef>
                <a:spcPts val="600"/>
              </a:spcBef>
              <a:spcAft>
                <a:spcPts val="0"/>
              </a:spcAft>
              <a:buFontTx/>
              <a:buAutoNum type="arabicParenBoth"/>
            </a:pPr>
            <a:r>
              <a:rPr lang="zh-CN" altLang="en-US" sz="2200" dirty="0">
                <a:solidFill>
                  <a:srgbClr val="3366FF"/>
                </a:solidFill>
                <a:latin typeface="楷体_GB2312" pitchFamily="49" charset="-122"/>
                <a:ea typeface="楷体_GB2312" pitchFamily="49" charset="-122"/>
              </a:rPr>
              <a:t>模块位置</a:t>
            </a:r>
            <a:r>
              <a:rPr lang="zh-CN" altLang="en-US" sz="2200" dirty="0">
                <a:latin typeface="楷体_GB2312" pitchFamily="49" charset="-122"/>
                <a:ea typeface="楷体_GB2312" pitchFamily="49" charset="-122"/>
              </a:rPr>
              <a:t>：在哪一个源文件中，或隶属于哪一个软件包。</a:t>
            </a:r>
          </a:p>
          <a:p>
            <a:pPr marL="933450" lvl="1" indent="-533400">
              <a:lnSpc>
                <a:spcPct val="90000"/>
              </a:lnSpc>
              <a:spcBef>
                <a:spcPts val="600"/>
              </a:spcBef>
              <a:spcAft>
                <a:spcPts val="0"/>
              </a:spcAft>
              <a:buFontTx/>
              <a:buAutoNum type="arabicParenBoth"/>
            </a:pPr>
            <a:r>
              <a:rPr lang="zh-CN" altLang="en-US" sz="2200" dirty="0">
                <a:solidFill>
                  <a:srgbClr val="3366FF"/>
                </a:solidFill>
                <a:latin typeface="楷体_GB2312" pitchFamily="49" charset="-122"/>
                <a:ea typeface="楷体_GB2312" pitchFamily="49" charset="-122"/>
              </a:rPr>
              <a:t>开发简历</a:t>
            </a:r>
            <a:r>
              <a:rPr lang="zh-CN" altLang="en-US" sz="2200" dirty="0">
                <a:latin typeface="楷体_GB2312" pitchFamily="49" charset="-122"/>
                <a:ea typeface="楷体_GB2312" pitchFamily="49" charset="-122"/>
              </a:rPr>
              <a:t>：模块设计者，复审者，复审日期，修改日期、有关说明等。</a:t>
            </a:r>
          </a:p>
          <a:p>
            <a:pPr marL="533400" indent="-533400" eaLnBrk="1" hangingPunct="1">
              <a:lnSpc>
                <a:spcPct val="90000"/>
              </a:lnSpc>
              <a:buClr>
                <a:schemeClr val="accent2"/>
              </a:buClr>
              <a:buSzPct val="75000"/>
              <a:buFont typeface="Wingdings" pitchFamily="2" charset="2"/>
              <a:buChar char="Ø"/>
            </a:pPr>
            <a:endParaRPr lang="en-US" altLang="zh-CN" sz="2400" dirty="0">
              <a:latin typeface="楷体_GB2312" pitchFamily="49" charset="-122"/>
              <a:ea typeface="楷体_GB2312" pitchFamily="49" charset="-122"/>
            </a:endParaRPr>
          </a:p>
        </p:txBody>
      </p:sp>
      <p:sp>
        <p:nvSpPr>
          <p:cNvPr id="5" name="Rectangle 2"/>
          <p:cNvSpPr>
            <a:spLocks noGrp="1" noChangeArrowheads="1"/>
          </p:cNvSpPr>
          <p:nvPr>
            <p:ph type="title"/>
          </p:nvPr>
        </p:nvSpPr>
        <p:spPr>
          <a:xfrm>
            <a:off x="457200" y="211138"/>
            <a:ext cx="8229600" cy="1143000"/>
          </a:xfrm>
        </p:spPr>
        <p:txBody>
          <a:bodyPr/>
          <a:lstStyle/>
          <a:p>
            <a:pPr algn="l" eaLnBrk="1" hangingPunct="1">
              <a:lnSpc>
                <a:spcPts val="4000"/>
              </a:lnSpc>
            </a:pPr>
            <a:r>
              <a:rPr lang="en-US" altLang="zh-CN" dirty="0"/>
              <a:t>5.2 </a:t>
            </a:r>
            <a:r>
              <a:rPr lang="zh-CN" altLang="en-US" dirty="0"/>
              <a:t>程序设计风格</a:t>
            </a:r>
            <a:br>
              <a:rPr lang="en-US" altLang="zh-CN" dirty="0"/>
            </a:br>
            <a:r>
              <a:rPr lang="en-US" altLang="zh-CN" sz="3600" dirty="0">
                <a:solidFill>
                  <a:srgbClr val="FFFF00"/>
                </a:solidFill>
              </a:rPr>
              <a:t>5.2.1 </a:t>
            </a:r>
            <a:r>
              <a:rPr lang="zh-CN" altLang="en-US" sz="3600" dirty="0">
                <a:solidFill>
                  <a:srgbClr val="FFFF00"/>
                </a:solidFill>
              </a:rPr>
              <a:t>源程序文档化</a:t>
            </a: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17</a:t>
            </a:fld>
            <a:endParaRPr lang="zh-CN" altLang="en-US"/>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457200" y="1500175"/>
            <a:ext cx="8229600" cy="1643074"/>
          </a:xfrm>
        </p:spPr>
        <p:txBody>
          <a:bodyPr/>
          <a:lstStyle/>
          <a:p>
            <a:pPr marL="514350" indent="-514350" eaLnBrk="1" hangingPunct="1">
              <a:lnSpc>
                <a:spcPct val="90000"/>
              </a:lnSpc>
              <a:buFont typeface="+mj-lt"/>
              <a:buAutoNum type="arabicPeriod" startAt="2"/>
            </a:pPr>
            <a:r>
              <a:rPr lang="zh-CN" altLang="en-US" sz="2800" b="1" dirty="0">
                <a:solidFill>
                  <a:srgbClr val="C00000"/>
                </a:solidFill>
                <a:latin typeface="宋体" pitchFamily="2" charset="-122"/>
                <a:ea typeface="宋体" pitchFamily="2" charset="-122"/>
              </a:rPr>
              <a:t>功能性注释   </a:t>
            </a:r>
          </a:p>
          <a:p>
            <a:pPr eaLnBrk="1" hangingPunct="1">
              <a:lnSpc>
                <a:spcPct val="90000"/>
              </a:lnSpc>
              <a:buClr>
                <a:schemeClr val="accent2"/>
              </a:buClr>
              <a:buSzPct val="75000"/>
              <a:buFont typeface="Wingdings" pitchFamily="2" charset="2"/>
              <a:buChar char="Ø"/>
            </a:pPr>
            <a:r>
              <a:rPr lang="zh-CN" altLang="en-US" sz="2400" dirty="0">
                <a:latin typeface="宋体" pitchFamily="2" charset="-122"/>
                <a:ea typeface="宋体" pitchFamily="2" charset="-122"/>
              </a:rPr>
              <a:t>功能性注释嵌在源程序体中，用以描述其后的语句或程序段，也就是解释下面要“做什么”，或是执行了下面的语句会怎么样。</a:t>
            </a:r>
          </a:p>
        </p:txBody>
      </p:sp>
      <p:sp>
        <p:nvSpPr>
          <p:cNvPr id="5" name="Rectangle 2"/>
          <p:cNvSpPr>
            <a:spLocks noGrp="1" noChangeArrowheads="1"/>
          </p:cNvSpPr>
          <p:nvPr>
            <p:ph type="title"/>
          </p:nvPr>
        </p:nvSpPr>
        <p:spPr>
          <a:xfrm>
            <a:off x="457200" y="211138"/>
            <a:ext cx="8229600" cy="1143000"/>
          </a:xfrm>
        </p:spPr>
        <p:txBody>
          <a:bodyPr/>
          <a:lstStyle/>
          <a:p>
            <a:pPr algn="l" eaLnBrk="1" hangingPunct="1">
              <a:lnSpc>
                <a:spcPts val="4000"/>
              </a:lnSpc>
            </a:pPr>
            <a:r>
              <a:rPr lang="en-US" altLang="zh-CN" dirty="0"/>
              <a:t>5.2 </a:t>
            </a:r>
            <a:r>
              <a:rPr lang="zh-CN" altLang="en-US" dirty="0"/>
              <a:t>程序设计风格</a:t>
            </a:r>
            <a:br>
              <a:rPr lang="en-US" altLang="zh-CN" dirty="0"/>
            </a:br>
            <a:r>
              <a:rPr lang="en-US" altLang="zh-CN" sz="3600" dirty="0">
                <a:solidFill>
                  <a:srgbClr val="FFFF00"/>
                </a:solidFill>
              </a:rPr>
              <a:t>5.2.1 </a:t>
            </a:r>
            <a:r>
              <a:rPr lang="zh-CN" altLang="en-US" sz="3600" dirty="0">
                <a:solidFill>
                  <a:srgbClr val="FFFF00"/>
                </a:solidFill>
              </a:rPr>
              <a:t>源程序文档化</a:t>
            </a: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18</a:t>
            </a:fld>
            <a:endParaRPr lang="zh-CN" altLang="en-US"/>
          </a:p>
        </p:txBody>
      </p:sp>
      <p:sp>
        <p:nvSpPr>
          <p:cNvPr id="7" name="Rectangle 3"/>
          <p:cNvSpPr txBox="1">
            <a:spLocks noChangeArrowheads="1"/>
          </p:cNvSpPr>
          <p:nvPr/>
        </p:nvSpPr>
        <p:spPr bwMode="auto">
          <a:xfrm>
            <a:off x="1142976" y="3357562"/>
            <a:ext cx="5786478" cy="1000132"/>
          </a:xfrm>
          <a:prstGeom prst="rect">
            <a:avLst/>
          </a:prstGeom>
          <a:solidFill>
            <a:schemeClr val="accent1">
              <a:alpha val="38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 Add amount to total */</a:t>
            </a: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total = amount</a:t>
            </a:r>
            <a:r>
              <a:rPr kumimoji="0" lang="zh-CN" altLang="en-US" sz="24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a:t>
            </a:r>
            <a:r>
              <a:rPr kumimoji="0" lang="en-US" altLang="zh-CN" sz="24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total;  </a:t>
            </a:r>
          </a:p>
          <a:p>
            <a:pPr marL="342900" marR="0" lvl="0" indent="-342900" algn="just" defTabSz="914400" rtl="0" eaLnBrk="1" fontAlgn="base" latinLnBrk="0" hangingPunct="1">
              <a:lnSpc>
                <a:spcPct val="90000"/>
              </a:lnSpc>
              <a:spcBef>
                <a:spcPct val="20000"/>
              </a:spcBef>
              <a:spcAft>
                <a:spcPct val="0"/>
              </a:spcAft>
              <a:buClrTx/>
              <a:buSzTx/>
              <a:buFontTx/>
              <a:buNone/>
              <a:tabLst/>
              <a:defRPr/>
            </a:pPr>
            <a:br>
              <a:rPr kumimoji="0" lang="en-US" altLang="zh-CN" sz="24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br>
            <a:endParaRPr kumimoji="0" lang="en-US" altLang="zh-CN" sz="2400" b="0" i="0" u="none" strike="noStrike" kern="0" cap="none" spc="0" normalizeH="0" baseline="0" noProof="0" dirty="0">
              <a:ln>
                <a:noFill/>
              </a:ln>
              <a:solidFill>
                <a:schemeClr val="tx1"/>
              </a:solidFill>
              <a:effectLst/>
              <a:uLnTx/>
              <a:uFillTx/>
              <a:latin typeface="宋体" pitchFamily="2" charset="-122"/>
              <a:ea typeface="宋体" pitchFamily="2" charset="-122"/>
              <a:cs typeface="+mn-cs"/>
            </a:endParaRPr>
          </a:p>
        </p:txBody>
      </p:sp>
      <p:sp>
        <p:nvSpPr>
          <p:cNvPr id="8" name="Rectangle 3"/>
          <p:cNvSpPr txBox="1">
            <a:spLocks noChangeArrowheads="1"/>
          </p:cNvSpPr>
          <p:nvPr/>
        </p:nvSpPr>
        <p:spPr bwMode="auto">
          <a:xfrm>
            <a:off x="1000100" y="5000636"/>
            <a:ext cx="6929486" cy="1000132"/>
          </a:xfrm>
          <a:prstGeom prst="rect">
            <a:avLst/>
          </a:prstGeom>
          <a:solidFill>
            <a:schemeClr val="accent1">
              <a:alpha val="51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chemeClr val="accent2"/>
              </a:buClr>
              <a:buSzPct val="75000"/>
              <a:tabLst/>
              <a:defRPr/>
            </a:pPr>
            <a:r>
              <a:rPr kumimoji="0" lang="en-US" altLang="zh-CN" sz="24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 Add monthly-sales to annual-total */</a:t>
            </a:r>
            <a:br>
              <a:rPr kumimoji="0" lang="en-US" altLang="zh-CN" sz="24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br>
            <a:r>
              <a:rPr kumimoji="0" lang="en-US" altLang="zh-CN" sz="24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      total = amount</a:t>
            </a:r>
            <a:r>
              <a:rPr kumimoji="0" lang="zh-CN" altLang="en-US" sz="24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a:t>
            </a:r>
            <a:r>
              <a:rPr kumimoji="0" lang="en-US" altLang="zh-CN" sz="24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t>total;</a:t>
            </a:r>
            <a:br>
              <a:rPr kumimoji="0" lang="en-US" altLang="zh-CN" sz="2400" b="0" i="0" u="none" strike="noStrike" kern="0" cap="none" spc="0" normalizeH="0" baseline="0" noProof="0" dirty="0">
                <a:ln>
                  <a:noFill/>
                </a:ln>
                <a:solidFill>
                  <a:schemeClr val="tx1"/>
                </a:solidFill>
                <a:effectLst/>
                <a:uLnTx/>
                <a:uFillTx/>
                <a:latin typeface="宋体" pitchFamily="2" charset="-122"/>
                <a:ea typeface="宋体" pitchFamily="2" charset="-122"/>
                <a:cs typeface="+mn-cs"/>
              </a:rPr>
            </a:br>
            <a:endParaRPr kumimoji="0" lang="en-US" altLang="zh-CN" sz="2400" b="0" i="0" u="none" strike="noStrike" kern="0" cap="none" spc="0" normalizeH="0" baseline="0" noProof="0" dirty="0">
              <a:ln>
                <a:noFill/>
              </a:ln>
              <a:solidFill>
                <a:schemeClr val="tx1"/>
              </a:solidFill>
              <a:effectLst/>
              <a:uLnTx/>
              <a:uFillTx/>
              <a:latin typeface="宋体" pitchFamily="2" charset="-122"/>
              <a:ea typeface="宋体" pitchFamily="2" charset="-122"/>
              <a:cs typeface="+mn-cs"/>
            </a:endParaRPr>
          </a:p>
        </p:txBody>
      </p:sp>
      <p:sp>
        <p:nvSpPr>
          <p:cNvPr id="9" name="TextBox 8"/>
          <p:cNvSpPr txBox="1"/>
          <p:nvPr/>
        </p:nvSpPr>
        <p:spPr>
          <a:xfrm>
            <a:off x="7643834" y="3571876"/>
            <a:ext cx="902811" cy="523220"/>
          </a:xfrm>
          <a:prstGeom prst="rect">
            <a:avLst/>
          </a:prstGeom>
          <a:solidFill>
            <a:schemeClr val="accent2">
              <a:lumMod val="40000"/>
              <a:lumOff val="60000"/>
              <a:alpha val="15000"/>
            </a:schemeClr>
          </a:solidFill>
        </p:spPr>
        <p:txBody>
          <a:bodyPr wrap="none" rtlCol="0">
            <a:spAutoFit/>
          </a:bodyPr>
          <a:lstStyle/>
          <a:p>
            <a:r>
              <a:rPr lang="zh-CN" altLang="en-US" sz="2800" dirty="0">
                <a:latin typeface="宋体" pitchFamily="2" charset="-122"/>
                <a:ea typeface="宋体" pitchFamily="2" charset="-122"/>
              </a:rPr>
              <a:t>不好</a:t>
            </a:r>
          </a:p>
        </p:txBody>
      </p:sp>
      <p:sp>
        <p:nvSpPr>
          <p:cNvPr id="10" name="TextBox 9"/>
          <p:cNvSpPr txBox="1"/>
          <p:nvPr/>
        </p:nvSpPr>
        <p:spPr>
          <a:xfrm>
            <a:off x="8314541" y="5143512"/>
            <a:ext cx="543739" cy="523220"/>
          </a:xfrm>
          <a:prstGeom prst="rect">
            <a:avLst/>
          </a:prstGeom>
          <a:solidFill>
            <a:schemeClr val="accent2">
              <a:lumMod val="40000"/>
              <a:lumOff val="60000"/>
              <a:alpha val="15000"/>
            </a:schemeClr>
          </a:solidFill>
        </p:spPr>
        <p:txBody>
          <a:bodyPr wrap="none" rtlCol="0">
            <a:spAutoFit/>
          </a:bodyPr>
          <a:lstStyle/>
          <a:p>
            <a:r>
              <a:rPr lang="zh-CN" altLang="en-US" sz="2800" dirty="0">
                <a:latin typeface="宋体" pitchFamily="2" charset="-122"/>
                <a:ea typeface="宋体" pitchFamily="2" charset="-122"/>
              </a:rPr>
              <a:t>好</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p:txBody>
          <a:bodyPr/>
          <a:lstStyle/>
          <a:p>
            <a:pPr eaLnBrk="1" hangingPunct="1">
              <a:lnSpc>
                <a:spcPts val="3500"/>
              </a:lnSpc>
              <a:spcBef>
                <a:spcPts val="1200"/>
              </a:spcBef>
              <a:spcAft>
                <a:spcPts val="600"/>
              </a:spcAft>
              <a:buClr>
                <a:schemeClr val="accent2"/>
              </a:buClr>
              <a:buSzPct val="75000"/>
              <a:buNone/>
            </a:pPr>
            <a:r>
              <a:rPr lang="zh-CN" altLang="en-US" sz="2800" dirty="0">
                <a:solidFill>
                  <a:srgbClr val="3366FF"/>
                </a:solidFill>
                <a:latin typeface="宋体" pitchFamily="2" charset="-122"/>
                <a:ea typeface="宋体" pitchFamily="2" charset="-122"/>
              </a:rPr>
              <a:t>书写功能性注释时要注意：</a:t>
            </a:r>
          </a:p>
          <a:p>
            <a:pPr lvl="1">
              <a:lnSpc>
                <a:spcPts val="3500"/>
              </a:lnSpc>
              <a:spcBef>
                <a:spcPts val="1200"/>
              </a:spcBef>
              <a:spcAft>
                <a:spcPts val="600"/>
              </a:spcAft>
              <a:buFontTx/>
              <a:buNone/>
            </a:pPr>
            <a:r>
              <a:rPr lang="en-US" altLang="zh-CN" sz="2400" dirty="0">
                <a:latin typeface="宋体" pitchFamily="2" charset="-122"/>
                <a:ea typeface="宋体" pitchFamily="2" charset="-122"/>
              </a:rPr>
              <a:t>(1)</a:t>
            </a:r>
            <a:r>
              <a:rPr lang="zh-CN" altLang="en-US" sz="2400" dirty="0">
                <a:latin typeface="宋体" pitchFamily="2" charset="-122"/>
                <a:ea typeface="宋体" pitchFamily="2" charset="-122"/>
              </a:rPr>
              <a:t>用于</a:t>
            </a:r>
            <a:r>
              <a:rPr lang="zh-CN" altLang="en-US" sz="2400" dirty="0">
                <a:solidFill>
                  <a:srgbClr val="3366FF"/>
                </a:solidFill>
                <a:latin typeface="宋体" pitchFamily="2" charset="-122"/>
                <a:ea typeface="宋体" pitchFamily="2" charset="-122"/>
              </a:rPr>
              <a:t>描述一段程序</a:t>
            </a:r>
            <a:r>
              <a:rPr lang="zh-CN" altLang="en-US" sz="2400" dirty="0">
                <a:latin typeface="宋体" pitchFamily="2" charset="-122"/>
                <a:ea typeface="宋体" pitchFamily="2" charset="-122"/>
              </a:rPr>
              <a:t>，而不是每一个语句。</a:t>
            </a:r>
          </a:p>
          <a:p>
            <a:pPr lvl="1">
              <a:lnSpc>
                <a:spcPts val="3500"/>
              </a:lnSpc>
              <a:spcBef>
                <a:spcPts val="1200"/>
              </a:spcBef>
              <a:spcAft>
                <a:spcPts val="600"/>
              </a:spcAft>
              <a:buFontTx/>
              <a:buNone/>
            </a:pPr>
            <a:r>
              <a:rPr lang="en-US" altLang="zh-CN" sz="2400" dirty="0">
                <a:latin typeface="宋体" pitchFamily="2" charset="-122"/>
                <a:ea typeface="宋体" pitchFamily="2" charset="-122"/>
              </a:rPr>
              <a:t>(2)</a:t>
            </a:r>
            <a:r>
              <a:rPr lang="zh-CN" altLang="en-US" sz="2400" dirty="0">
                <a:latin typeface="宋体" pitchFamily="2" charset="-122"/>
                <a:ea typeface="宋体" pitchFamily="2" charset="-122"/>
              </a:rPr>
              <a:t>用缩进和空行，使</a:t>
            </a:r>
            <a:r>
              <a:rPr lang="zh-CN" altLang="en-US" sz="2400" dirty="0">
                <a:solidFill>
                  <a:srgbClr val="3366FF"/>
                </a:solidFill>
                <a:latin typeface="宋体" pitchFamily="2" charset="-122"/>
                <a:ea typeface="宋体" pitchFamily="2" charset="-122"/>
              </a:rPr>
              <a:t>程序与注释容易区别</a:t>
            </a:r>
            <a:r>
              <a:rPr lang="zh-CN" altLang="en-US" sz="2400" dirty="0">
                <a:latin typeface="宋体" pitchFamily="2" charset="-122"/>
                <a:ea typeface="宋体" pitchFamily="2" charset="-122"/>
              </a:rPr>
              <a:t>。</a:t>
            </a:r>
          </a:p>
          <a:p>
            <a:pPr lvl="1">
              <a:lnSpc>
                <a:spcPts val="3500"/>
              </a:lnSpc>
              <a:spcBef>
                <a:spcPts val="1200"/>
              </a:spcBef>
              <a:spcAft>
                <a:spcPts val="600"/>
              </a:spcAft>
              <a:buFontTx/>
              <a:buNone/>
            </a:pPr>
            <a:r>
              <a:rPr lang="en-US" altLang="zh-CN" sz="2400" dirty="0">
                <a:latin typeface="宋体" pitchFamily="2" charset="-122"/>
                <a:ea typeface="宋体" pitchFamily="2" charset="-122"/>
              </a:rPr>
              <a:t>(3)</a:t>
            </a:r>
            <a:r>
              <a:rPr lang="zh-CN" altLang="en-US" sz="2400" dirty="0">
                <a:latin typeface="宋体" pitchFamily="2" charset="-122"/>
                <a:ea typeface="宋体" pitchFamily="2" charset="-122"/>
              </a:rPr>
              <a:t>注释要正确。</a:t>
            </a:r>
          </a:p>
        </p:txBody>
      </p:sp>
      <p:sp>
        <p:nvSpPr>
          <p:cNvPr id="5" name="Rectangle 2"/>
          <p:cNvSpPr>
            <a:spLocks noGrp="1" noChangeArrowheads="1"/>
          </p:cNvSpPr>
          <p:nvPr>
            <p:ph type="title"/>
          </p:nvPr>
        </p:nvSpPr>
        <p:spPr>
          <a:xfrm>
            <a:off x="457200" y="211138"/>
            <a:ext cx="8229600" cy="1143000"/>
          </a:xfrm>
        </p:spPr>
        <p:txBody>
          <a:bodyPr/>
          <a:lstStyle/>
          <a:p>
            <a:pPr algn="l" eaLnBrk="1" hangingPunct="1">
              <a:lnSpc>
                <a:spcPts val="4000"/>
              </a:lnSpc>
            </a:pPr>
            <a:r>
              <a:rPr lang="en-US" altLang="zh-CN" dirty="0"/>
              <a:t>5.2 </a:t>
            </a:r>
            <a:r>
              <a:rPr lang="zh-CN" altLang="en-US" dirty="0"/>
              <a:t>程序设计风格</a:t>
            </a:r>
            <a:br>
              <a:rPr lang="en-US" altLang="zh-CN" dirty="0"/>
            </a:br>
            <a:r>
              <a:rPr lang="en-US" altLang="zh-CN" sz="3600" dirty="0">
                <a:solidFill>
                  <a:srgbClr val="FFFF00"/>
                </a:solidFill>
              </a:rPr>
              <a:t>5.2.1 </a:t>
            </a:r>
            <a:r>
              <a:rPr lang="zh-CN" altLang="en-US" sz="3600" dirty="0">
                <a:solidFill>
                  <a:srgbClr val="FFFF00"/>
                </a:solidFill>
              </a:rPr>
              <a:t>源程序文档化</a:t>
            </a: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19</a:t>
            </a:fld>
            <a:endParaRPr lang="zh-CN" altLang="en-US"/>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806450">
              <a:buNone/>
            </a:pPr>
            <a:endParaRPr lang="en-US" altLang="zh-CN" sz="2800" dirty="0">
              <a:latin typeface="宋体" pitchFamily="2" charset="-122"/>
              <a:ea typeface="宋体" pitchFamily="2" charset="-122"/>
            </a:endParaRPr>
          </a:p>
          <a:p>
            <a:pPr marL="806450">
              <a:buNone/>
            </a:pPr>
            <a:r>
              <a:rPr lang="en-US" altLang="zh-CN" sz="2800" b="1" dirty="0">
                <a:solidFill>
                  <a:srgbClr val="C00000"/>
                </a:solidFill>
                <a:latin typeface="宋体" pitchFamily="2" charset="-122"/>
                <a:ea typeface="宋体" pitchFamily="2" charset="-122"/>
              </a:rPr>
              <a:t>5.1  </a:t>
            </a:r>
            <a:r>
              <a:rPr lang="zh-CN" altLang="en-US" sz="2800" b="1" dirty="0">
                <a:solidFill>
                  <a:srgbClr val="C00000"/>
                </a:solidFill>
                <a:latin typeface="宋体" pitchFamily="2" charset="-122"/>
                <a:ea typeface="宋体" pitchFamily="2" charset="-122"/>
              </a:rPr>
              <a:t>程序设计语言</a:t>
            </a:r>
          </a:p>
          <a:p>
            <a:pPr marL="806450">
              <a:buNone/>
            </a:pPr>
            <a:r>
              <a:rPr lang="en-US" sz="2800" dirty="0">
                <a:latin typeface="宋体" pitchFamily="2" charset="-122"/>
                <a:ea typeface="宋体" pitchFamily="2" charset="-122"/>
              </a:rPr>
              <a:t>5.2  </a:t>
            </a:r>
            <a:r>
              <a:rPr lang="zh-CN" altLang="en-US" sz="2800" dirty="0">
                <a:latin typeface="宋体" pitchFamily="2" charset="-122"/>
                <a:ea typeface="宋体" pitchFamily="2" charset="-122"/>
              </a:rPr>
              <a:t>程序设计风格</a:t>
            </a:r>
          </a:p>
          <a:p>
            <a:pPr marL="806450">
              <a:buNone/>
            </a:pPr>
            <a:r>
              <a:rPr lang="en-US" sz="2800" dirty="0">
                <a:latin typeface="宋体" pitchFamily="2" charset="-122"/>
                <a:ea typeface="宋体" pitchFamily="2" charset="-122"/>
              </a:rPr>
              <a:t>5.3  </a:t>
            </a:r>
            <a:r>
              <a:rPr lang="zh-CN" altLang="en-US" sz="2800" dirty="0">
                <a:latin typeface="宋体" pitchFamily="2" charset="-122"/>
                <a:ea typeface="宋体" pitchFamily="2" charset="-122"/>
              </a:rPr>
              <a:t>编码规范</a:t>
            </a:r>
          </a:p>
          <a:p>
            <a:pPr marL="806450">
              <a:buNone/>
            </a:pPr>
            <a:r>
              <a:rPr lang="en-US" sz="2800" dirty="0">
                <a:latin typeface="宋体" pitchFamily="2" charset="-122"/>
                <a:ea typeface="宋体" pitchFamily="2" charset="-122"/>
              </a:rPr>
              <a:t>5.4  </a:t>
            </a:r>
            <a:r>
              <a:rPr lang="zh-CN" altLang="en-US" sz="2800" dirty="0">
                <a:latin typeface="宋体" pitchFamily="2" charset="-122"/>
                <a:ea typeface="宋体" pitchFamily="2" charset="-122"/>
              </a:rPr>
              <a:t>程序效率与性能分析</a:t>
            </a:r>
          </a:p>
        </p:txBody>
      </p:sp>
      <p:sp>
        <p:nvSpPr>
          <p:cNvPr id="4" name="Rectangle 2"/>
          <p:cNvSpPr>
            <a:spLocks noGrp="1" noChangeArrowheads="1"/>
          </p:cNvSpPr>
          <p:nvPr>
            <p:ph type="title"/>
          </p:nvPr>
        </p:nvSpPr>
        <p:spPr/>
        <p:txBody>
          <a:bodyPr/>
          <a:lstStyle/>
          <a:p>
            <a:pPr eaLnBrk="1" hangingPunct="1"/>
            <a:r>
              <a:rPr lang="zh-CN" altLang="en-US" dirty="0">
                <a:solidFill>
                  <a:schemeClr val="bg1"/>
                </a:solidFill>
              </a:rPr>
              <a:t>第</a:t>
            </a:r>
            <a:r>
              <a:rPr lang="en-US" altLang="zh-CN" dirty="0">
                <a:solidFill>
                  <a:schemeClr val="bg1"/>
                </a:solidFill>
              </a:rPr>
              <a:t>5</a:t>
            </a:r>
            <a:r>
              <a:rPr lang="zh-CN" altLang="en-US" dirty="0">
                <a:solidFill>
                  <a:schemeClr val="bg1"/>
                </a:solidFill>
              </a:rPr>
              <a:t>章  软件实现</a:t>
            </a: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2</a:t>
            </a:fld>
            <a:endParaRPr lang="zh-CN" altLang="en-US"/>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p:txBody>
          <a:bodyPr/>
          <a:lstStyle/>
          <a:p>
            <a:pPr eaLnBrk="1" hangingPunct="1">
              <a:spcBef>
                <a:spcPts val="1200"/>
              </a:spcBef>
              <a:buFont typeface="Wingdings" pitchFamily="2" charset="2"/>
              <a:buChar char="l"/>
            </a:pPr>
            <a:r>
              <a:rPr lang="zh-CN" altLang="en-US" sz="2800" b="1" dirty="0">
                <a:solidFill>
                  <a:srgbClr val="C00000"/>
                </a:solidFill>
                <a:latin typeface="宋体" pitchFamily="2" charset="-122"/>
                <a:ea typeface="宋体" pitchFamily="2" charset="-122"/>
              </a:rPr>
              <a:t>视觉组织</a:t>
            </a:r>
            <a:r>
              <a:rPr lang="en-US" altLang="zh-CN" sz="2800" b="1" dirty="0">
                <a:solidFill>
                  <a:srgbClr val="C00000"/>
                </a:solidFill>
                <a:latin typeface="宋体" pitchFamily="2" charset="-122"/>
                <a:ea typeface="宋体" pitchFamily="2" charset="-122"/>
              </a:rPr>
              <a:t>---</a:t>
            </a:r>
            <a:r>
              <a:rPr lang="zh-CN" altLang="en-US" sz="2800" b="1" dirty="0">
                <a:solidFill>
                  <a:srgbClr val="C00000"/>
                </a:solidFill>
                <a:latin typeface="宋体" pitchFamily="2" charset="-122"/>
                <a:ea typeface="宋体" pitchFamily="2" charset="-122"/>
              </a:rPr>
              <a:t>空格、空行和移行    </a:t>
            </a:r>
          </a:p>
          <a:p>
            <a:pPr lvl="1">
              <a:spcBef>
                <a:spcPts val="1200"/>
              </a:spcBef>
              <a:buClr>
                <a:schemeClr val="accent2"/>
              </a:buClr>
              <a:buSzPct val="75000"/>
              <a:buFont typeface="Wingdings" pitchFamily="2" charset="2"/>
              <a:buChar char="Ø"/>
            </a:pPr>
            <a:r>
              <a:rPr lang="zh-CN" altLang="en-US" sz="2400" dirty="0">
                <a:solidFill>
                  <a:srgbClr val="CC0000"/>
                </a:solidFill>
                <a:latin typeface="宋体" pitchFamily="2" charset="-122"/>
                <a:ea typeface="宋体" pitchFamily="2" charset="-122"/>
              </a:rPr>
              <a:t>空格</a:t>
            </a:r>
            <a:r>
              <a:rPr lang="zh-CN" altLang="en-US" sz="2400" dirty="0">
                <a:latin typeface="宋体" pitchFamily="2" charset="-122"/>
                <a:ea typeface="宋体" pitchFamily="2" charset="-122"/>
              </a:rPr>
              <a:t>：恰当地利用空格，可以突出运算的优先性，避免发生运算的错误。例如，将表达式</a:t>
            </a:r>
          </a:p>
          <a:p>
            <a:pPr lvl="1">
              <a:spcBef>
                <a:spcPts val="1200"/>
              </a:spcBef>
              <a:buFontTx/>
              <a:buNone/>
            </a:pPr>
            <a:r>
              <a:rPr lang="zh-CN" altLang="en-US" sz="2400" dirty="0">
                <a:latin typeface="宋体" pitchFamily="2" charset="-122"/>
                <a:ea typeface="宋体" pitchFamily="2" charset="-122"/>
              </a:rPr>
              <a:t>     </a:t>
            </a:r>
            <a:r>
              <a:rPr lang="en-US" altLang="zh-CN" sz="2400" dirty="0">
                <a:latin typeface="宋体" pitchFamily="2" charset="-122"/>
                <a:ea typeface="宋体" pitchFamily="2" charset="-122"/>
              </a:rPr>
              <a:t>(a</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17)&amp;&amp;!(b</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49)||c </a:t>
            </a:r>
          </a:p>
          <a:p>
            <a:pPr lvl="1">
              <a:spcBef>
                <a:spcPts val="1200"/>
              </a:spcBef>
              <a:buFontTx/>
              <a:buNone/>
            </a:pPr>
            <a:r>
              <a:rPr lang="en-US" altLang="zh-CN" sz="2400" dirty="0">
                <a:latin typeface="宋体" pitchFamily="2" charset="-122"/>
                <a:ea typeface="宋体" pitchFamily="2" charset="-122"/>
              </a:rPr>
              <a:t>  </a:t>
            </a:r>
            <a:r>
              <a:rPr lang="zh-CN" altLang="en-US" sz="2400" dirty="0">
                <a:latin typeface="宋体" pitchFamily="2" charset="-122"/>
                <a:ea typeface="宋体" pitchFamily="2" charset="-122"/>
              </a:rPr>
              <a:t>写成</a:t>
            </a:r>
          </a:p>
          <a:p>
            <a:pPr lvl="1">
              <a:spcBef>
                <a:spcPts val="1200"/>
              </a:spcBef>
              <a:buFontTx/>
              <a:buNone/>
            </a:pPr>
            <a:r>
              <a:rPr lang="zh-CN" altLang="en-US" sz="2400" dirty="0">
                <a:solidFill>
                  <a:srgbClr val="3366FF"/>
                </a:solidFill>
                <a:latin typeface="宋体" pitchFamily="2" charset="-122"/>
                <a:ea typeface="宋体" pitchFamily="2" charset="-122"/>
              </a:rPr>
              <a:t>      </a:t>
            </a:r>
            <a:r>
              <a:rPr lang="en-US" altLang="zh-CN" sz="2400" dirty="0">
                <a:solidFill>
                  <a:srgbClr val="3366FF"/>
                </a:solidFill>
                <a:latin typeface="宋体" pitchFamily="2" charset="-122"/>
                <a:ea typeface="宋体" pitchFamily="2" charset="-122"/>
              </a:rPr>
              <a:t>(a</a:t>
            </a:r>
            <a:r>
              <a:rPr lang="zh-CN" altLang="en-US" sz="2400" dirty="0">
                <a:solidFill>
                  <a:srgbClr val="3366FF"/>
                </a:solidFill>
                <a:latin typeface="宋体" pitchFamily="2" charset="-122"/>
                <a:ea typeface="宋体" pitchFamily="2" charset="-122"/>
              </a:rPr>
              <a:t>＜－</a:t>
            </a:r>
            <a:r>
              <a:rPr lang="en-US" altLang="zh-CN" sz="2400" dirty="0">
                <a:solidFill>
                  <a:srgbClr val="3366FF"/>
                </a:solidFill>
                <a:latin typeface="宋体" pitchFamily="2" charset="-122"/>
                <a:ea typeface="宋体" pitchFamily="2" charset="-122"/>
              </a:rPr>
              <a:t>17)  &amp;&amp;  !(b</a:t>
            </a:r>
            <a:r>
              <a:rPr lang="zh-CN" altLang="en-US" sz="2400" dirty="0">
                <a:solidFill>
                  <a:srgbClr val="3366FF"/>
                </a:solidFill>
                <a:latin typeface="宋体" pitchFamily="2" charset="-122"/>
                <a:ea typeface="宋体" pitchFamily="2" charset="-122"/>
              </a:rPr>
              <a:t>＜＝</a:t>
            </a:r>
            <a:r>
              <a:rPr lang="en-US" altLang="zh-CN" sz="2400" dirty="0">
                <a:solidFill>
                  <a:srgbClr val="3366FF"/>
                </a:solidFill>
                <a:latin typeface="宋体" pitchFamily="2" charset="-122"/>
                <a:ea typeface="宋体" pitchFamily="2" charset="-122"/>
              </a:rPr>
              <a:t>49)  ||  c </a:t>
            </a:r>
          </a:p>
          <a:p>
            <a:pPr lvl="1">
              <a:spcBef>
                <a:spcPts val="1200"/>
              </a:spcBef>
              <a:buFontTx/>
              <a:buNone/>
            </a:pPr>
            <a:r>
              <a:rPr lang="en-US" altLang="zh-CN" sz="2400" dirty="0">
                <a:latin typeface="宋体" pitchFamily="2" charset="-122"/>
                <a:ea typeface="宋体" pitchFamily="2" charset="-122"/>
              </a:rPr>
              <a:t>  </a:t>
            </a:r>
            <a:r>
              <a:rPr lang="zh-CN" altLang="en-US" sz="2400" dirty="0">
                <a:latin typeface="宋体" pitchFamily="2" charset="-122"/>
                <a:ea typeface="宋体" pitchFamily="2" charset="-122"/>
              </a:rPr>
              <a:t>就更清楚。</a:t>
            </a:r>
          </a:p>
          <a:p>
            <a:pPr lvl="1">
              <a:spcBef>
                <a:spcPts val="1200"/>
              </a:spcBef>
              <a:buClr>
                <a:schemeClr val="accent2"/>
              </a:buClr>
              <a:buSzPct val="75000"/>
              <a:buFont typeface="Wingdings" pitchFamily="2" charset="2"/>
              <a:buChar char="Ø"/>
            </a:pPr>
            <a:r>
              <a:rPr lang="zh-CN" altLang="en-US" sz="2400" dirty="0">
                <a:solidFill>
                  <a:srgbClr val="CC0000"/>
                </a:solidFill>
                <a:latin typeface="宋体" pitchFamily="2" charset="-122"/>
                <a:ea typeface="宋体" pitchFamily="2" charset="-122"/>
              </a:rPr>
              <a:t>空行</a:t>
            </a:r>
            <a:r>
              <a:rPr lang="zh-CN" altLang="en-US" sz="2400" dirty="0">
                <a:latin typeface="宋体" pitchFamily="2" charset="-122"/>
                <a:ea typeface="宋体" pitchFamily="2" charset="-122"/>
              </a:rPr>
              <a:t>：自然的程序段之间可用空行隔开。</a:t>
            </a:r>
            <a:r>
              <a:rPr lang="zh-CN" altLang="en-US" dirty="0">
                <a:latin typeface="宋体" pitchFamily="2" charset="-122"/>
                <a:ea typeface="宋体" pitchFamily="2" charset="-122"/>
              </a:rPr>
              <a:t> </a:t>
            </a:r>
          </a:p>
        </p:txBody>
      </p:sp>
      <p:sp>
        <p:nvSpPr>
          <p:cNvPr id="5" name="Rectangle 2"/>
          <p:cNvSpPr>
            <a:spLocks noGrp="1" noChangeArrowheads="1"/>
          </p:cNvSpPr>
          <p:nvPr>
            <p:ph type="title"/>
          </p:nvPr>
        </p:nvSpPr>
        <p:spPr>
          <a:xfrm>
            <a:off x="457200" y="211138"/>
            <a:ext cx="8229600" cy="1143000"/>
          </a:xfrm>
        </p:spPr>
        <p:txBody>
          <a:bodyPr/>
          <a:lstStyle/>
          <a:p>
            <a:pPr algn="l" eaLnBrk="1" hangingPunct="1">
              <a:lnSpc>
                <a:spcPts val="4000"/>
              </a:lnSpc>
            </a:pPr>
            <a:r>
              <a:rPr lang="en-US" altLang="zh-CN" dirty="0"/>
              <a:t>5.2 </a:t>
            </a:r>
            <a:r>
              <a:rPr lang="zh-CN" altLang="en-US" dirty="0"/>
              <a:t>程序设计风格</a:t>
            </a:r>
            <a:br>
              <a:rPr lang="en-US" altLang="zh-CN" dirty="0"/>
            </a:br>
            <a:r>
              <a:rPr lang="en-US" altLang="zh-CN" sz="3600" dirty="0">
                <a:solidFill>
                  <a:srgbClr val="FFFF00"/>
                </a:solidFill>
              </a:rPr>
              <a:t>5.2.1 </a:t>
            </a:r>
            <a:r>
              <a:rPr lang="zh-CN" altLang="en-US" sz="3600" dirty="0">
                <a:solidFill>
                  <a:srgbClr val="FFFF00"/>
                </a:solidFill>
              </a:rPr>
              <a:t>源程序文档化</a:t>
            </a: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20</a:t>
            </a:fld>
            <a:endParaRPr lang="zh-CN" altLang="en-US"/>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428597" y="2143116"/>
            <a:ext cx="4286279" cy="4214808"/>
          </a:xfrm>
        </p:spPr>
        <p:txBody>
          <a:bodyPr/>
          <a:lstStyle/>
          <a:p>
            <a:pPr eaLnBrk="1" hangingPunct="1">
              <a:lnSpc>
                <a:spcPts val="3500"/>
              </a:lnSpc>
              <a:spcBef>
                <a:spcPts val="1800"/>
              </a:spcBef>
              <a:buClr>
                <a:schemeClr val="accent2"/>
              </a:buClr>
              <a:buSzPct val="75000"/>
              <a:buFont typeface="Wingdings" pitchFamily="2" charset="2"/>
              <a:buChar char="Ø"/>
            </a:pPr>
            <a:r>
              <a:rPr lang="zh-CN" altLang="en-US" sz="2400" dirty="0">
                <a:solidFill>
                  <a:srgbClr val="CC0000"/>
                </a:solidFill>
                <a:latin typeface="宋体" pitchFamily="2" charset="-122"/>
                <a:ea typeface="宋体" pitchFamily="2" charset="-122"/>
              </a:rPr>
              <a:t>移行</a:t>
            </a:r>
            <a:r>
              <a:rPr lang="zh-CN" altLang="en-US" sz="2400" dirty="0">
                <a:latin typeface="宋体" pitchFamily="2" charset="-122"/>
                <a:ea typeface="宋体" pitchFamily="2" charset="-122"/>
              </a:rPr>
              <a:t>：移行也叫做</a:t>
            </a:r>
            <a:r>
              <a:rPr lang="zh-CN" altLang="en-US" sz="2400" dirty="0">
                <a:solidFill>
                  <a:srgbClr val="3366FF"/>
                </a:solidFill>
                <a:latin typeface="宋体" pitchFamily="2" charset="-122"/>
                <a:ea typeface="宋体" pitchFamily="2" charset="-122"/>
              </a:rPr>
              <a:t>向右缩格</a:t>
            </a:r>
            <a:r>
              <a:rPr lang="zh-CN" altLang="en-US" sz="2400" dirty="0">
                <a:latin typeface="宋体" pitchFamily="2" charset="-122"/>
                <a:ea typeface="宋体" pitchFamily="2" charset="-122"/>
              </a:rPr>
              <a:t>。</a:t>
            </a:r>
            <a:endParaRPr lang="en-US" altLang="zh-CN" sz="2400" dirty="0">
              <a:latin typeface="宋体" pitchFamily="2" charset="-122"/>
              <a:ea typeface="宋体" pitchFamily="2" charset="-122"/>
            </a:endParaRPr>
          </a:p>
          <a:p>
            <a:pPr marL="0" indent="628650" eaLnBrk="1" hangingPunct="1">
              <a:lnSpc>
                <a:spcPts val="3500"/>
              </a:lnSpc>
              <a:spcBef>
                <a:spcPts val="1800"/>
              </a:spcBef>
              <a:buClr>
                <a:schemeClr val="accent2"/>
              </a:buClr>
              <a:buSzPct val="75000"/>
              <a:buNone/>
            </a:pPr>
            <a:r>
              <a:rPr lang="zh-CN" altLang="en-US" sz="2400" dirty="0">
                <a:latin typeface="宋体" pitchFamily="2" charset="-122"/>
                <a:ea typeface="宋体" pitchFamily="2" charset="-122"/>
              </a:rPr>
              <a:t>如对</a:t>
            </a:r>
            <a:r>
              <a:rPr lang="zh-CN" altLang="en-US" sz="2400" dirty="0">
                <a:solidFill>
                  <a:srgbClr val="3366FF"/>
                </a:solidFill>
                <a:latin typeface="宋体" pitchFamily="2" charset="-122"/>
                <a:ea typeface="宋体" pitchFamily="2" charset="-122"/>
              </a:rPr>
              <a:t>选择语句</a:t>
            </a:r>
            <a:r>
              <a:rPr lang="zh-CN" altLang="en-US" sz="2400" dirty="0">
                <a:latin typeface="宋体" pitchFamily="2" charset="-122"/>
                <a:ea typeface="宋体" pitchFamily="2" charset="-122"/>
              </a:rPr>
              <a:t>和</a:t>
            </a:r>
            <a:r>
              <a:rPr lang="zh-CN" altLang="en-US" sz="2400" dirty="0">
                <a:solidFill>
                  <a:srgbClr val="3366FF"/>
                </a:solidFill>
                <a:latin typeface="宋体" pitchFamily="2" charset="-122"/>
                <a:ea typeface="宋体" pitchFamily="2" charset="-122"/>
              </a:rPr>
              <a:t>循环语句</a:t>
            </a:r>
            <a:r>
              <a:rPr lang="zh-CN" altLang="en-US" sz="2400" dirty="0">
                <a:latin typeface="宋体" pitchFamily="2" charset="-122"/>
                <a:ea typeface="宋体" pitchFamily="2" charset="-122"/>
              </a:rPr>
              <a:t>，把其中的程序段语句向右做阶梯式移行，可使程序的逻辑结构更加清晰，层次更加分明。  </a:t>
            </a:r>
          </a:p>
        </p:txBody>
      </p:sp>
      <p:pic>
        <p:nvPicPr>
          <p:cNvPr id="19460" name="Picture 5"/>
          <p:cNvPicPr>
            <a:picLocks noChangeAspect="1" noChangeArrowheads="1"/>
          </p:cNvPicPr>
          <p:nvPr/>
        </p:nvPicPr>
        <p:blipFill>
          <a:blip r:embed="rId2"/>
          <a:srcRect/>
          <a:stretch>
            <a:fillRect/>
          </a:stretch>
        </p:blipFill>
        <p:spPr bwMode="auto">
          <a:xfrm>
            <a:off x="5857884" y="1785926"/>
            <a:ext cx="2362200" cy="4314825"/>
          </a:xfrm>
          <a:prstGeom prst="rect">
            <a:avLst/>
          </a:prstGeom>
          <a:solidFill>
            <a:schemeClr val="accent2">
              <a:lumMod val="40000"/>
              <a:lumOff val="60000"/>
              <a:alpha val="64000"/>
            </a:schemeClr>
          </a:solidFill>
          <a:ln w="9525">
            <a:noFill/>
            <a:miter lim="800000"/>
            <a:headEnd/>
            <a:tailEnd/>
          </a:ln>
        </p:spPr>
      </p:pic>
      <p:sp>
        <p:nvSpPr>
          <p:cNvPr id="6" name="Rectangle 2"/>
          <p:cNvSpPr>
            <a:spLocks noGrp="1" noChangeArrowheads="1"/>
          </p:cNvSpPr>
          <p:nvPr>
            <p:ph type="title"/>
          </p:nvPr>
        </p:nvSpPr>
        <p:spPr>
          <a:xfrm>
            <a:off x="457200" y="211138"/>
            <a:ext cx="8229600" cy="1143000"/>
          </a:xfrm>
        </p:spPr>
        <p:txBody>
          <a:bodyPr/>
          <a:lstStyle/>
          <a:p>
            <a:pPr algn="l" eaLnBrk="1" hangingPunct="1">
              <a:lnSpc>
                <a:spcPts val="4000"/>
              </a:lnSpc>
            </a:pPr>
            <a:r>
              <a:rPr lang="en-US" altLang="zh-CN" dirty="0"/>
              <a:t>5.2 </a:t>
            </a:r>
            <a:r>
              <a:rPr lang="zh-CN" altLang="en-US" dirty="0"/>
              <a:t>程序设计风格</a:t>
            </a:r>
            <a:br>
              <a:rPr lang="en-US" altLang="zh-CN" dirty="0"/>
            </a:br>
            <a:r>
              <a:rPr lang="en-US" altLang="zh-CN" sz="3600" dirty="0">
                <a:solidFill>
                  <a:srgbClr val="FFFF00"/>
                </a:solidFill>
              </a:rPr>
              <a:t>5.2.1 </a:t>
            </a:r>
            <a:r>
              <a:rPr lang="zh-CN" altLang="en-US" sz="3600" dirty="0">
                <a:solidFill>
                  <a:srgbClr val="FFFF00"/>
                </a:solidFill>
              </a:rPr>
              <a:t>源程序文档化</a:t>
            </a:r>
          </a:p>
        </p:txBody>
      </p:sp>
      <p:sp>
        <p:nvSpPr>
          <p:cNvPr id="7" name="灯片编号占位符 6"/>
          <p:cNvSpPr>
            <a:spLocks noGrp="1"/>
          </p:cNvSpPr>
          <p:nvPr>
            <p:ph type="sldNum" sz="quarter" idx="12"/>
          </p:nvPr>
        </p:nvSpPr>
        <p:spPr/>
        <p:txBody>
          <a:bodyPr/>
          <a:lstStyle/>
          <a:p>
            <a:fld id="{38DE0820-E4E3-469F-8339-675226DFBBFE}" type="slidenum">
              <a:rPr lang="zh-CN" altLang="en-US" smtClean="0"/>
              <a:pPr/>
              <a:t>21</a:t>
            </a:fld>
            <a:endParaRPr lang="zh-CN" altLang="en-US"/>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p:txBody>
          <a:bodyPr/>
          <a:lstStyle/>
          <a:p>
            <a:pPr marL="0" indent="712788">
              <a:spcBef>
                <a:spcPts val="1200"/>
              </a:spcBef>
              <a:spcAft>
                <a:spcPts val="600"/>
              </a:spcAft>
              <a:buClr>
                <a:schemeClr val="accent2"/>
              </a:buClr>
              <a:buSzPct val="75000"/>
              <a:buNone/>
            </a:pPr>
            <a:r>
              <a:rPr lang="zh-CN" altLang="en-US" sz="2800" dirty="0">
                <a:latin typeface="楷体_GB2312" pitchFamily="49" charset="-122"/>
                <a:ea typeface="楷体_GB2312" pitchFamily="49" charset="-122"/>
              </a:rPr>
              <a:t>数据说明的风格可使程序中数据说明更易于理解和维护。</a:t>
            </a:r>
          </a:p>
          <a:p>
            <a:pPr marL="712788" indent="-712788" eaLnBrk="1" hangingPunct="1">
              <a:spcBef>
                <a:spcPts val="1200"/>
              </a:spcBef>
              <a:spcAft>
                <a:spcPts val="600"/>
              </a:spcAft>
              <a:buClr>
                <a:schemeClr val="accent2"/>
              </a:buClr>
              <a:buSzPct val="75000"/>
              <a:buFont typeface="Wingdings" pitchFamily="2" charset="2"/>
              <a:buNone/>
            </a:pPr>
            <a:r>
              <a:rPr lang="en-US" altLang="zh-CN" sz="2800" dirty="0">
                <a:latin typeface="楷体_GB2312" pitchFamily="49" charset="-122"/>
                <a:ea typeface="楷体_GB2312" pitchFamily="49" charset="-122"/>
              </a:rPr>
              <a:t>(1) </a:t>
            </a:r>
            <a:r>
              <a:rPr lang="zh-CN" altLang="en-US" sz="2800" dirty="0">
                <a:latin typeface="楷体_GB2312" pitchFamily="49" charset="-122"/>
                <a:ea typeface="楷体_GB2312" pitchFamily="49" charset="-122"/>
              </a:rPr>
              <a:t>数据</a:t>
            </a:r>
            <a:r>
              <a:rPr lang="zh-CN" altLang="en-US" sz="2800" dirty="0">
                <a:solidFill>
                  <a:srgbClr val="3366FF"/>
                </a:solidFill>
                <a:latin typeface="楷体_GB2312" pitchFamily="49" charset="-122"/>
                <a:ea typeface="楷体_GB2312" pitchFamily="49" charset="-122"/>
              </a:rPr>
              <a:t>说明的次序应当规范化</a:t>
            </a:r>
            <a:r>
              <a:rPr lang="zh-CN" altLang="en-US" sz="2800" dirty="0">
                <a:latin typeface="楷体_GB2312" pitchFamily="49" charset="-122"/>
                <a:ea typeface="楷体_GB2312" pitchFamily="49" charset="-122"/>
              </a:rPr>
              <a:t>，使</a:t>
            </a:r>
            <a:r>
              <a:rPr lang="zh-CN" altLang="en-US" sz="2800" dirty="0">
                <a:solidFill>
                  <a:srgbClr val="3366FF"/>
                </a:solidFill>
                <a:latin typeface="楷体_GB2312" pitchFamily="49" charset="-122"/>
                <a:ea typeface="楷体_GB2312" pitchFamily="49" charset="-122"/>
              </a:rPr>
              <a:t>数据属性容易</a:t>
            </a:r>
            <a:r>
              <a:rPr lang="zh-CN" altLang="en-US" sz="2800" b="1" dirty="0">
                <a:solidFill>
                  <a:srgbClr val="3366FF"/>
                </a:solidFill>
                <a:latin typeface="楷体_GB2312" pitchFamily="49" charset="-122"/>
                <a:ea typeface="楷体_GB2312" pitchFamily="49" charset="-122"/>
              </a:rPr>
              <a:t>查找</a:t>
            </a:r>
            <a:r>
              <a:rPr lang="zh-CN" altLang="en-US" sz="2800" dirty="0">
                <a:solidFill>
                  <a:srgbClr val="3366FF"/>
                </a:solidFill>
                <a:latin typeface="楷体_GB2312" pitchFamily="49" charset="-122"/>
                <a:ea typeface="楷体_GB2312" pitchFamily="49" charset="-122"/>
              </a:rPr>
              <a:t>，也有利于</a:t>
            </a:r>
            <a:r>
              <a:rPr lang="zh-CN" altLang="en-US" sz="2800" b="1" dirty="0">
                <a:solidFill>
                  <a:srgbClr val="3366FF"/>
                </a:solidFill>
                <a:latin typeface="楷体_GB2312" pitchFamily="49" charset="-122"/>
                <a:ea typeface="楷体_GB2312" pitchFamily="49" charset="-122"/>
              </a:rPr>
              <a:t>测试</a:t>
            </a:r>
            <a:r>
              <a:rPr lang="zh-CN" altLang="en-US" sz="2800" dirty="0">
                <a:solidFill>
                  <a:srgbClr val="3366FF"/>
                </a:solidFill>
                <a:latin typeface="楷体_GB2312" pitchFamily="49" charset="-122"/>
                <a:ea typeface="楷体_GB2312" pitchFamily="49" charset="-122"/>
              </a:rPr>
              <a:t>、</a:t>
            </a:r>
            <a:r>
              <a:rPr lang="zh-CN" altLang="en-US" sz="2800" b="1" dirty="0">
                <a:solidFill>
                  <a:srgbClr val="3366FF"/>
                </a:solidFill>
                <a:latin typeface="楷体_GB2312" pitchFamily="49" charset="-122"/>
                <a:ea typeface="楷体_GB2312" pitchFamily="49" charset="-122"/>
              </a:rPr>
              <a:t>排错</a:t>
            </a:r>
            <a:r>
              <a:rPr lang="zh-CN" altLang="en-US" sz="2800" dirty="0">
                <a:solidFill>
                  <a:srgbClr val="3366FF"/>
                </a:solidFill>
                <a:latin typeface="楷体_GB2312" pitchFamily="49" charset="-122"/>
                <a:ea typeface="楷体_GB2312" pitchFamily="49" charset="-122"/>
              </a:rPr>
              <a:t>和</a:t>
            </a:r>
            <a:r>
              <a:rPr lang="zh-CN" altLang="en-US" sz="2800" b="1" dirty="0">
                <a:solidFill>
                  <a:srgbClr val="3366FF"/>
                </a:solidFill>
                <a:latin typeface="楷体_GB2312" pitchFamily="49" charset="-122"/>
                <a:ea typeface="楷体_GB2312" pitchFamily="49" charset="-122"/>
              </a:rPr>
              <a:t>维护</a:t>
            </a:r>
            <a:r>
              <a:rPr lang="zh-CN" altLang="en-US" sz="2800" dirty="0">
                <a:latin typeface="楷体_GB2312" pitchFamily="49" charset="-122"/>
                <a:ea typeface="楷体_GB2312" pitchFamily="49" charset="-122"/>
              </a:rPr>
              <a:t>。</a:t>
            </a:r>
          </a:p>
          <a:p>
            <a:pPr marL="806450" eaLnBrk="1" hangingPunct="1">
              <a:buFontTx/>
              <a:buNone/>
            </a:pPr>
            <a:r>
              <a:rPr lang="zh-CN" altLang="en-US" sz="2400" dirty="0">
                <a:latin typeface="楷体_GB2312" pitchFamily="49" charset="-122"/>
                <a:ea typeface="楷体_GB2312" pitchFamily="49" charset="-122"/>
              </a:rPr>
              <a:t>  ① 常量说明</a:t>
            </a:r>
          </a:p>
          <a:p>
            <a:pPr marL="806450" eaLnBrk="1" hangingPunct="1">
              <a:buFontTx/>
              <a:buNone/>
            </a:pPr>
            <a:r>
              <a:rPr lang="zh-CN" altLang="en-US" sz="2400" dirty="0">
                <a:latin typeface="楷体_GB2312" pitchFamily="49" charset="-122"/>
                <a:ea typeface="楷体_GB2312" pitchFamily="49" charset="-122"/>
              </a:rPr>
              <a:t>  ② 简单变量类型说明</a:t>
            </a:r>
          </a:p>
          <a:p>
            <a:pPr marL="806450" eaLnBrk="1" hangingPunct="1">
              <a:buFontTx/>
              <a:buNone/>
            </a:pPr>
            <a:r>
              <a:rPr lang="zh-CN" altLang="en-US" sz="2400" dirty="0">
                <a:latin typeface="楷体_GB2312" pitchFamily="49" charset="-122"/>
                <a:ea typeface="楷体_GB2312" pitchFamily="49" charset="-122"/>
              </a:rPr>
              <a:t>  ③ 数组说明</a:t>
            </a:r>
          </a:p>
          <a:p>
            <a:pPr marL="806450" eaLnBrk="1" hangingPunct="1">
              <a:buFontTx/>
              <a:buNone/>
            </a:pPr>
            <a:r>
              <a:rPr lang="zh-CN" altLang="en-US" sz="2400" dirty="0">
                <a:latin typeface="楷体_GB2312" pitchFamily="49" charset="-122"/>
                <a:ea typeface="楷体_GB2312" pitchFamily="49" charset="-122"/>
              </a:rPr>
              <a:t>  ④ 公用数据块说明</a:t>
            </a:r>
          </a:p>
          <a:p>
            <a:pPr marL="806450" eaLnBrk="1" hangingPunct="1">
              <a:buFontTx/>
              <a:buNone/>
            </a:pPr>
            <a:r>
              <a:rPr lang="zh-CN" altLang="en-US" sz="2400" dirty="0">
                <a:latin typeface="楷体_GB2312" pitchFamily="49" charset="-122"/>
                <a:ea typeface="楷体_GB2312" pitchFamily="49" charset="-122"/>
              </a:rPr>
              <a:t>  ⑤ 所有的文件说明</a:t>
            </a:r>
          </a:p>
        </p:txBody>
      </p:sp>
      <p:sp>
        <p:nvSpPr>
          <p:cNvPr id="5" name="Rectangle 2"/>
          <p:cNvSpPr>
            <a:spLocks noGrp="1" noChangeArrowheads="1"/>
          </p:cNvSpPr>
          <p:nvPr>
            <p:ph type="title"/>
          </p:nvPr>
        </p:nvSpPr>
        <p:spPr>
          <a:xfrm>
            <a:off x="457200" y="211138"/>
            <a:ext cx="8229600" cy="1143000"/>
          </a:xfrm>
        </p:spPr>
        <p:txBody>
          <a:bodyPr/>
          <a:lstStyle/>
          <a:p>
            <a:pPr algn="l" eaLnBrk="1" hangingPunct="1">
              <a:lnSpc>
                <a:spcPts val="4000"/>
              </a:lnSpc>
            </a:pPr>
            <a:r>
              <a:rPr lang="en-US" altLang="zh-CN" dirty="0"/>
              <a:t>5.2 </a:t>
            </a:r>
            <a:r>
              <a:rPr lang="zh-CN" altLang="en-US" dirty="0"/>
              <a:t>程序设计风格</a:t>
            </a:r>
            <a:br>
              <a:rPr lang="en-US" altLang="zh-CN" dirty="0"/>
            </a:br>
            <a:r>
              <a:rPr lang="en-US" altLang="zh-CN" sz="3600" dirty="0">
                <a:solidFill>
                  <a:srgbClr val="FFFF00"/>
                </a:solidFill>
              </a:rPr>
              <a:t>5.2.2  </a:t>
            </a:r>
            <a:r>
              <a:rPr lang="zh-CN" altLang="en-US" sz="3600" dirty="0">
                <a:solidFill>
                  <a:srgbClr val="FFFF00"/>
                </a:solidFill>
              </a:rPr>
              <a:t>数据说明标准化</a:t>
            </a: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22</a:t>
            </a:fld>
            <a:endParaRPr lang="zh-CN" altLang="en-US"/>
          </a:p>
        </p:txBody>
      </p:sp>
      <p:sp>
        <p:nvSpPr>
          <p:cNvPr id="7" name="椭圆形标注 6"/>
          <p:cNvSpPr/>
          <p:nvPr/>
        </p:nvSpPr>
        <p:spPr>
          <a:xfrm>
            <a:off x="5357818" y="4572008"/>
            <a:ext cx="3286148" cy="928694"/>
          </a:xfrm>
          <a:prstGeom prst="wedgeEllipseCallout">
            <a:avLst>
              <a:gd name="adj1" fmla="val -54882"/>
              <a:gd name="adj2" fmla="val -1570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C00000"/>
                </a:solidFill>
              </a:rPr>
              <a:t>？你们平时按什么顺序定义？</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animEffect transition="in" filter="blinds(horizontal)">
                                      <p:cBhvr>
                                        <p:cTn id="13" dur="500"/>
                                        <p:tgtEl>
                                          <p:spTgt spid="2048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16" dur="500"/>
                                        <p:tgtEl>
                                          <p:spTgt spid="2048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19" dur="500"/>
                                        <p:tgtEl>
                                          <p:spTgt spid="2048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0483">
                                            <p:txEl>
                                              <p:pRg st="5" end="5"/>
                                            </p:txEl>
                                          </p:spTgt>
                                        </p:tgtEl>
                                        <p:attrNameLst>
                                          <p:attrName>style.visibility</p:attrName>
                                        </p:attrNameLst>
                                      </p:cBhvr>
                                      <p:to>
                                        <p:strVal val="visible"/>
                                      </p:to>
                                    </p:set>
                                    <p:animEffect transition="in" filter="blinds(horizontal)">
                                      <p:cBhvr>
                                        <p:cTn id="22" dur="500"/>
                                        <p:tgtEl>
                                          <p:spTgt spid="2048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0483">
                                            <p:txEl>
                                              <p:pRg st="6" end="6"/>
                                            </p:txEl>
                                          </p:spTgt>
                                        </p:tgtEl>
                                        <p:attrNameLst>
                                          <p:attrName>style.visibility</p:attrName>
                                        </p:attrNameLst>
                                      </p:cBhvr>
                                      <p:to>
                                        <p:strVal val="visible"/>
                                      </p:to>
                                    </p:set>
                                    <p:animEffect transition="in" filter="blinds(horizontal)">
                                      <p:cBhvr>
                                        <p:cTn id="25" dur="500"/>
                                        <p:tgtEl>
                                          <p:spTgt spid="20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457200" y="1600200"/>
            <a:ext cx="8329642" cy="4525963"/>
          </a:xfrm>
        </p:spPr>
        <p:txBody>
          <a:bodyPr/>
          <a:lstStyle/>
          <a:p>
            <a:pPr marL="712788" indent="-712788">
              <a:spcAft>
                <a:spcPts val="600"/>
              </a:spcAft>
              <a:buClr>
                <a:schemeClr val="accent2"/>
              </a:buClr>
              <a:buSzPct val="75000"/>
              <a:buNone/>
            </a:pPr>
            <a:r>
              <a:rPr lang="en-US" altLang="zh-CN" sz="2800" dirty="0">
                <a:latin typeface="楷体_GB2312" pitchFamily="49" charset="-122"/>
                <a:ea typeface="楷体_GB2312" pitchFamily="49" charset="-122"/>
              </a:rPr>
              <a:t>(2) </a:t>
            </a:r>
            <a:r>
              <a:rPr lang="zh-CN" altLang="en-US" sz="2800" dirty="0">
                <a:latin typeface="楷体_GB2312" pitchFamily="49" charset="-122"/>
                <a:ea typeface="楷体_GB2312" pitchFamily="49" charset="-122"/>
              </a:rPr>
              <a:t>当一个语句说明多个变量名时，</a:t>
            </a:r>
            <a:r>
              <a:rPr lang="zh-CN" altLang="en-US" sz="2800" dirty="0">
                <a:solidFill>
                  <a:srgbClr val="3366FF"/>
                </a:solidFill>
                <a:latin typeface="楷体_GB2312" pitchFamily="49" charset="-122"/>
                <a:ea typeface="楷体_GB2312" pitchFamily="49" charset="-122"/>
              </a:rPr>
              <a:t>变量名应按字母顺序排列</a:t>
            </a:r>
            <a:r>
              <a:rPr lang="zh-CN" altLang="en-US" sz="2800" dirty="0">
                <a:latin typeface="楷体_GB2312" pitchFamily="49" charset="-122"/>
                <a:ea typeface="楷体_GB2312" pitchFamily="49" charset="-122"/>
              </a:rPr>
              <a:t>。例如：</a:t>
            </a:r>
            <a:endParaRPr lang="en-US" altLang="zh-CN" sz="2800" dirty="0">
              <a:latin typeface="楷体_GB2312" pitchFamily="49" charset="-122"/>
              <a:ea typeface="楷体_GB2312" pitchFamily="49" charset="-122"/>
            </a:endParaRPr>
          </a:p>
          <a:p>
            <a:pPr marL="712788" indent="-712788">
              <a:spcAft>
                <a:spcPts val="600"/>
              </a:spcAft>
              <a:buClr>
                <a:schemeClr val="accent2"/>
              </a:buClr>
              <a:buSzPct val="75000"/>
              <a:buNone/>
            </a:pPr>
            <a:r>
              <a:rPr lang="en-US" altLang="zh-CN" sz="2800" dirty="0">
                <a:latin typeface="楷体_GB2312" pitchFamily="49" charset="-122"/>
                <a:ea typeface="楷体_GB2312" pitchFamily="49" charset="-122"/>
              </a:rPr>
              <a:t>    </a:t>
            </a:r>
            <a:r>
              <a:rPr lang="zh-CN" altLang="en-US" sz="2800" dirty="0">
                <a:latin typeface="楷体_GB2312" pitchFamily="49" charset="-122"/>
                <a:ea typeface="楷体_GB2312" pitchFamily="49" charset="-122"/>
              </a:rPr>
              <a:t>将   </a:t>
            </a:r>
            <a:r>
              <a:rPr lang="en-US" altLang="zh-CN" sz="2400" dirty="0" err="1">
                <a:solidFill>
                  <a:srgbClr val="3366FF"/>
                </a:solidFill>
                <a:latin typeface="楷体_GB2312" pitchFamily="49" charset="-122"/>
                <a:ea typeface="楷体_GB2312" pitchFamily="49" charset="-122"/>
              </a:rPr>
              <a:t>int</a:t>
            </a:r>
            <a:r>
              <a:rPr lang="en-US" altLang="zh-CN" sz="2400" dirty="0">
                <a:solidFill>
                  <a:srgbClr val="3366FF"/>
                </a:solidFill>
                <a:latin typeface="楷体_GB2312" pitchFamily="49" charset="-122"/>
                <a:ea typeface="楷体_GB2312" pitchFamily="49" charset="-122"/>
              </a:rPr>
              <a:t> size</a:t>
            </a:r>
            <a:r>
              <a:rPr lang="zh-CN" altLang="en-US" sz="2400" dirty="0">
                <a:solidFill>
                  <a:srgbClr val="3366FF"/>
                </a:solidFill>
                <a:latin typeface="楷体_GB2312" pitchFamily="49" charset="-122"/>
                <a:ea typeface="楷体_GB2312" pitchFamily="49" charset="-122"/>
              </a:rPr>
              <a:t>，</a:t>
            </a:r>
            <a:r>
              <a:rPr lang="en-US" altLang="zh-CN" sz="2400" dirty="0">
                <a:solidFill>
                  <a:srgbClr val="3366FF"/>
                </a:solidFill>
                <a:latin typeface="楷体_GB2312" pitchFamily="49" charset="-122"/>
                <a:ea typeface="楷体_GB2312" pitchFamily="49" charset="-122"/>
              </a:rPr>
              <a:t>length</a:t>
            </a:r>
            <a:r>
              <a:rPr lang="zh-CN" altLang="en-US" sz="2400" dirty="0">
                <a:solidFill>
                  <a:srgbClr val="3366FF"/>
                </a:solidFill>
                <a:latin typeface="楷体_GB2312" pitchFamily="49" charset="-122"/>
                <a:ea typeface="楷体_GB2312" pitchFamily="49" charset="-122"/>
              </a:rPr>
              <a:t>，</a:t>
            </a:r>
            <a:r>
              <a:rPr lang="en-US" altLang="zh-CN" sz="2400" dirty="0">
                <a:solidFill>
                  <a:srgbClr val="3366FF"/>
                </a:solidFill>
                <a:latin typeface="楷体_GB2312" pitchFamily="49" charset="-122"/>
                <a:ea typeface="楷体_GB2312" pitchFamily="49" charset="-122"/>
              </a:rPr>
              <a:t>width</a:t>
            </a:r>
            <a:r>
              <a:rPr lang="zh-CN" altLang="en-US" sz="2400" dirty="0">
                <a:solidFill>
                  <a:srgbClr val="3366FF"/>
                </a:solidFill>
                <a:latin typeface="楷体_GB2312" pitchFamily="49" charset="-122"/>
                <a:ea typeface="楷体_GB2312" pitchFamily="49" charset="-122"/>
              </a:rPr>
              <a:t>，</a:t>
            </a:r>
            <a:r>
              <a:rPr lang="en-US" altLang="zh-CN" sz="2400" dirty="0">
                <a:solidFill>
                  <a:srgbClr val="3366FF"/>
                </a:solidFill>
                <a:latin typeface="楷体_GB2312" pitchFamily="49" charset="-122"/>
                <a:ea typeface="楷体_GB2312" pitchFamily="49" charset="-122"/>
              </a:rPr>
              <a:t>cost</a:t>
            </a:r>
            <a:r>
              <a:rPr lang="zh-CN" altLang="en-US" sz="2400" dirty="0">
                <a:solidFill>
                  <a:srgbClr val="3366FF"/>
                </a:solidFill>
                <a:latin typeface="楷体_GB2312" pitchFamily="49" charset="-122"/>
                <a:ea typeface="楷体_GB2312" pitchFamily="49" charset="-122"/>
              </a:rPr>
              <a:t>，</a:t>
            </a:r>
            <a:r>
              <a:rPr lang="en-US" altLang="zh-CN" sz="2400" dirty="0">
                <a:solidFill>
                  <a:srgbClr val="3366FF"/>
                </a:solidFill>
                <a:latin typeface="楷体_GB2312" pitchFamily="49" charset="-122"/>
                <a:ea typeface="楷体_GB2312" pitchFamily="49" charset="-122"/>
              </a:rPr>
              <a:t>price;</a:t>
            </a:r>
          </a:p>
          <a:p>
            <a:pPr marL="712788" indent="0">
              <a:spcAft>
                <a:spcPts val="600"/>
              </a:spcAft>
              <a:buNone/>
            </a:pPr>
            <a:r>
              <a:rPr lang="zh-CN" altLang="en-US" sz="2400" dirty="0">
                <a:latin typeface="楷体_GB2312" pitchFamily="49" charset="-122"/>
                <a:ea typeface="楷体_GB2312" pitchFamily="49" charset="-122"/>
              </a:rPr>
              <a:t>改为  </a:t>
            </a:r>
            <a:r>
              <a:rPr lang="en-US" altLang="zh-CN" sz="2400" dirty="0" err="1">
                <a:solidFill>
                  <a:srgbClr val="C00000"/>
                </a:solidFill>
                <a:latin typeface="楷体_GB2312" pitchFamily="49" charset="-122"/>
                <a:ea typeface="楷体_GB2312" pitchFamily="49" charset="-122"/>
              </a:rPr>
              <a:t>int</a:t>
            </a:r>
            <a:r>
              <a:rPr lang="en-US" altLang="zh-CN" sz="2400" dirty="0">
                <a:solidFill>
                  <a:srgbClr val="C00000"/>
                </a:solidFill>
                <a:latin typeface="楷体_GB2312" pitchFamily="49" charset="-122"/>
                <a:ea typeface="楷体_GB2312" pitchFamily="49" charset="-122"/>
              </a:rPr>
              <a:t> cost</a:t>
            </a:r>
            <a:r>
              <a:rPr lang="zh-CN" altLang="en-US" sz="2400" dirty="0">
                <a:solidFill>
                  <a:srgbClr val="C00000"/>
                </a:solidFill>
                <a:latin typeface="楷体_GB2312" pitchFamily="49" charset="-122"/>
                <a:ea typeface="楷体_GB2312" pitchFamily="49" charset="-122"/>
              </a:rPr>
              <a:t>，</a:t>
            </a:r>
            <a:r>
              <a:rPr lang="en-US" altLang="zh-CN" sz="2400" dirty="0">
                <a:solidFill>
                  <a:srgbClr val="C00000"/>
                </a:solidFill>
                <a:latin typeface="楷体_GB2312" pitchFamily="49" charset="-122"/>
                <a:ea typeface="楷体_GB2312" pitchFamily="49" charset="-122"/>
              </a:rPr>
              <a:t>length</a:t>
            </a:r>
            <a:r>
              <a:rPr lang="zh-CN" altLang="en-US" sz="2400" dirty="0">
                <a:solidFill>
                  <a:srgbClr val="C00000"/>
                </a:solidFill>
                <a:latin typeface="楷体_GB2312" pitchFamily="49" charset="-122"/>
                <a:ea typeface="楷体_GB2312" pitchFamily="49" charset="-122"/>
              </a:rPr>
              <a:t>，</a:t>
            </a:r>
            <a:r>
              <a:rPr lang="en-US" altLang="zh-CN" sz="2400" dirty="0">
                <a:solidFill>
                  <a:srgbClr val="C00000"/>
                </a:solidFill>
                <a:latin typeface="楷体_GB2312" pitchFamily="49" charset="-122"/>
                <a:ea typeface="楷体_GB2312" pitchFamily="49" charset="-122"/>
              </a:rPr>
              <a:t>price</a:t>
            </a:r>
            <a:r>
              <a:rPr lang="zh-CN" altLang="en-US" sz="2400" dirty="0">
                <a:solidFill>
                  <a:srgbClr val="C00000"/>
                </a:solidFill>
                <a:latin typeface="楷体_GB2312" pitchFamily="49" charset="-122"/>
                <a:ea typeface="楷体_GB2312" pitchFamily="49" charset="-122"/>
              </a:rPr>
              <a:t>，</a:t>
            </a:r>
            <a:r>
              <a:rPr lang="en-US" altLang="zh-CN" sz="2400" dirty="0">
                <a:solidFill>
                  <a:srgbClr val="C00000"/>
                </a:solidFill>
                <a:latin typeface="楷体_GB2312" pitchFamily="49" charset="-122"/>
                <a:ea typeface="楷体_GB2312" pitchFamily="49" charset="-122"/>
              </a:rPr>
              <a:t>size</a:t>
            </a:r>
            <a:r>
              <a:rPr lang="zh-CN" altLang="en-US" sz="2400" dirty="0">
                <a:solidFill>
                  <a:srgbClr val="C00000"/>
                </a:solidFill>
                <a:latin typeface="楷体_GB2312" pitchFamily="49" charset="-122"/>
                <a:ea typeface="楷体_GB2312" pitchFamily="49" charset="-122"/>
              </a:rPr>
              <a:t>，</a:t>
            </a:r>
            <a:r>
              <a:rPr lang="en-US" altLang="zh-CN" sz="2400" dirty="0">
                <a:solidFill>
                  <a:srgbClr val="C00000"/>
                </a:solidFill>
                <a:latin typeface="楷体_GB2312" pitchFamily="49" charset="-122"/>
                <a:ea typeface="楷体_GB2312" pitchFamily="49" charset="-122"/>
              </a:rPr>
              <a:t>width;</a:t>
            </a:r>
            <a:r>
              <a:rPr lang="zh-CN" altLang="en-US" sz="2400" dirty="0">
                <a:latin typeface="楷体_GB2312" pitchFamily="49" charset="-122"/>
                <a:ea typeface="楷体_GB2312" pitchFamily="49" charset="-122"/>
              </a:rPr>
              <a:t>更好</a:t>
            </a:r>
            <a:r>
              <a:rPr lang="en-US" altLang="zh-CN" sz="2400" dirty="0">
                <a:latin typeface="楷体_GB2312" pitchFamily="49" charset="-122"/>
                <a:ea typeface="楷体_GB2312" pitchFamily="49" charset="-122"/>
              </a:rPr>
              <a:t> </a:t>
            </a:r>
          </a:p>
          <a:p>
            <a:pPr marL="628650" indent="-628650" eaLnBrk="1" hangingPunct="1">
              <a:spcBef>
                <a:spcPts val="1200"/>
              </a:spcBef>
              <a:spcAft>
                <a:spcPts val="600"/>
              </a:spcAft>
              <a:buFontTx/>
              <a:buNone/>
            </a:pPr>
            <a:r>
              <a:rPr lang="en-US" altLang="zh-CN" sz="2800" dirty="0">
                <a:latin typeface="楷体_GB2312" pitchFamily="49" charset="-122"/>
                <a:ea typeface="楷体_GB2312" pitchFamily="49" charset="-122"/>
              </a:rPr>
              <a:t>(3) </a:t>
            </a:r>
            <a:r>
              <a:rPr lang="zh-CN" altLang="en-US" sz="2800" dirty="0">
                <a:latin typeface="楷体_GB2312" pitchFamily="49" charset="-122"/>
                <a:ea typeface="楷体_GB2312" pitchFamily="49" charset="-122"/>
              </a:rPr>
              <a:t>对于复杂的数据结构，应使用注释进行说明。</a:t>
            </a:r>
          </a:p>
        </p:txBody>
      </p:sp>
      <p:sp>
        <p:nvSpPr>
          <p:cNvPr id="5" name="Rectangle 2"/>
          <p:cNvSpPr>
            <a:spLocks noGrp="1" noChangeArrowheads="1"/>
          </p:cNvSpPr>
          <p:nvPr>
            <p:ph type="title"/>
          </p:nvPr>
        </p:nvSpPr>
        <p:spPr>
          <a:xfrm>
            <a:off x="457200" y="211138"/>
            <a:ext cx="8229600" cy="1143000"/>
          </a:xfrm>
        </p:spPr>
        <p:txBody>
          <a:bodyPr/>
          <a:lstStyle/>
          <a:p>
            <a:pPr algn="l" eaLnBrk="1" hangingPunct="1">
              <a:lnSpc>
                <a:spcPts val="4000"/>
              </a:lnSpc>
            </a:pPr>
            <a:r>
              <a:rPr lang="en-US" altLang="zh-CN" dirty="0"/>
              <a:t>5.2 </a:t>
            </a:r>
            <a:r>
              <a:rPr lang="zh-CN" altLang="en-US" dirty="0"/>
              <a:t>程序设计风格</a:t>
            </a:r>
            <a:br>
              <a:rPr lang="en-US" altLang="zh-CN" dirty="0"/>
            </a:br>
            <a:r>
              <a:rPr lang="en-US" altLang="zh-CN" sz="3600" dirty="0">
                <a:solidFill>
                  <a:srgbClr val="FFFF00"/>
                </a:solidFill>
              </a:rPr>
              <a:t>5.2.2  </a:t>
            </a:r>
            <a:r>
              <a:rPr lang="zh-CN" altLang="en-US" sz="3600" dirty="0">
                <a:solidFill>
                  <a:srgbClr val="FFFF00"/>
                </a:solidFill>
              </a:rPr>
              <a:t>数据说明标准化</a:t>
            </a: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23</a:t>
            </a:fld>
            <a:endParaRPr lang="zh-CN" altLang="en-US"/>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p:txBody>
          <a:bodyPr/>
          <a:lstStyle/>
          <a:p>
            <a:pPr marL="0" indent="712788" eaLnBrk="1" hangingPunct="1">
              <a:buClr>
                <a:schemeClr val="accent2"/>
              </a:buClr>
              <a:buSzPct val="75000"/>
              <a:buNone/>
            </a:pPr>
            <a:r>
              <a:rPr lang="zh-CN" altLang="en-US" sz="2800" b="1" dirty="0">
                <a:solidFill>
                  <a:srgbClr val="C00000"/>
                </a:solidFill>
                <a:latin typeface="楷体_GB2312" pitchFamily="49" charset="-122"/>
                <a:ea typeface="楷体_GB2312" pitchFamily="49" charset="-122"/>
              </a:rPr>
              <a:t>语句结构应力求简单、直接，不能为了片面追求效率而使语句复杂化。</a:t>
            </a:r>
          </a:p>
          <a:p>
            <a:pPr marL="534988" indent="-534988" eaLnBrk="1" hangingPunct="1">
              <a:buClr>
                <a:schemeClr val="accent2"/>
              </a:buClr>
              <a:buSzPct val="75000"/>
              <a:buFont typeface="Wingdings" pitchFamily="2" charset="2"/>
              <a:buNone/>
            </a:pPr>
            <a:r>
              <a:rPr lang="en-US" altLang="zh-CN" sz="2800" dirty="0">
                <a:latin typeface="楷体_GB2312" pitchFamily="49" charset="-122"/>
                <a:ea typeface="楷体_GB2312" pitchFamily="49" charset="-122"/>
              </a:rPr>
              <a:t>(1)</a:t>
            </a:r>
            <a:r>
              <a:rPr lang="zh-CN" altLang="en-US" sz="2800" dirty="0">
                <a:latin typeface="楷体_GB2312" pitchFamily="49" charset="-122"/>
                <a:ea typeface="楷体_GB2312" pitchFamily="49" charset="-122"/>
              </a:rPr>
              <a:t>在一行内只写一条语句，并且</a:t>
            </a:r>
            <a:r>
              <a:rPr lang="zh-CN" altLang="en-US" sz="2800" b="1" dirty="0">
                <a:solidFill>
                  <a:srgbClr val="3366FF"/>
                </a:solidFill>
                <a:latin typeface="楷体_GB2312" pitchFamily="49" charset="-122"/>
                <a:ea typeface="楷体_GB2312" pitchFamily="49" charset="-122"/>
              </a:rPr>
              <a:t>采取适当的移行格式，使程序的逻辑和功能变得更加明确</a:t>
            </a:r>
            <a:r>
              <a:rPr lang="zh-CN" altLang="en-US" sz="2800" dirty="0">
                <a:latin typeface="楷体_GB2312" pitchFamily="49" charset="-122"/>
                <a:ea typeface="楷体_GB2312" pitchFamily="49" charset="-122"/>
              </a:rPr>
              <a:t>。</a:t>
            </a:r>
            <a:endParaRPr lang="en-US" altLang="zh-CN" sz="2800" dirty="0">
              <a:latin typeface="楷体_GB2312" pitchFamily="49" charset="-122"/>
              <a:ea typeface="楷体_GB2312" pitchFamily="49" charset="-122"/>
            </a:endParaRPr>
          </a:p>
          <a:p>
            <a:pPr marL="534988" indent="-534988" eaLnBrk="1" hangingPunct="1">
              <a:buClr>
                <a:schemeClr val="accent2"/>
              </a:buClr>
              <a:buSzPct val="75000"/>
              <a:buFont typeface="Wingdings" pitchFamily="2" charset="2"/>
              <a:buNone/>
            </a:pPr>
            <a:r>
              <a:rPr lang="en-US" altLang="zh-CN" sz="2800" dirty="0">
                <a:latin typeface="楷体_GB2312" pitchFamily="49" charset="-122"/>
                <a:ea typeface="楷体_GB2312" pitchFamily="49" charset="-122"/>
              </a:rPr>
              <a:t>   </a:t>
            </a:r>
          </a:p>
          <a:p>
            <a:pPr marL="534988" indent="-534988" eaLnBrk="1" hangingPunct="1">
              <a:buClr>
                <a:schemeClr val="accent2"/>
              </a:buClr>
              <a:buSzPct val="75000"/>
              <a:buFont typeface="Wingdings" pitchFamily="2" charset="2"/>
              <a:buNone/>
            </a:pPr>
            <a:r>
              <a:rPr lang="en-US" altLang="zh-CN" sz="2800" dirty="0">
                <a:latin typeface="楷体_GB2312" pitchFamily="49" charset="-122"/>
                <a:ea typeface="楷体_GB2312" pitchFamily="49" charset="-122"/>
              </a:rPr>
              <a:t>   </a:t>
            </a:r>
            <a:r>
              <a:rPr lang="zh-CN" altLang="en-US" sz="2800" dirty="0">
                <a:latin typeface="楷体_GB2312" pitchFamily="49" charset="-122"/>
                <a:ea typeface="楷体_GB2312" pitchFamily="49" charset="-122"/>
              </a:rPr>
              <a:t>看下页的程序：</a:t>
            </a:r>
          </a:p>
        </p:txBody>
      </p:sp>
      <p:sp>
        <p:nvSpPr>
          <p:cNvPr id="5" name="Rectangle 2"/>
          <p:cNvSpPr>
            <a:spLocks noGrp="1" noChangeArrowheads="1"/>
          </p:cNvSpPr>
          <p:nvPr>
            <p:ph type="title"/>
          </p:nvPr>
        </p:nvSpPr>
        <p:spPr>
          <a:xfrm>
            <a:off x="457200" y="211138"/>
            <a:ext cx="8229600" cy="1143000"/>
          </a:xfrm>
        </p:spPr>
        <p:txBody>
          <a:bodyPr/>
          <a:lstStyle/>
          <a:p>
            <a:pPr algn="l" eaLnBrk="1" hangingPunct="1">
              <a:lnSpc>
                <a:spcPts val="4000"/>
              </a:lnSpc>
            </a:pPr>
            <a:r>
              <a:rPr lang="en-US" altLang="zh-CN" dirty="0"/>
              <a:t>5.2 </a:t>
            </a:r>
            <a:r>
              <a:rPr lang="zh-CN" altLang="en-US" dirty="0"/>
              <a:t>程序设计风格</a:t>
            </a:r>
            <a:br>
              <a:rPr lang="en-US" altLang="zh-CN" dirty="0"/>
            </a:br>
            <a:r>
              <a:rPr lang="en-US" altLang="zh-CN" sz="3600" dirty="0">
                <a:solidFill>
                  <a:srgbClr val="FFFF00"/>
                </a:solidFill>
              </a:rPr>
              <a:t>5.2.3  </a:t>
            </a:r>
            <a:r>
              <a:rPr lang="zh-CN" altLang="en-US" sz="3600" dirty="0">
                <a:solidFill>
                  <a:srgbClr val="FFFF00"/>
                </a:solidFill>
              </a:rPr>
              <a:t>语句结构简单化</a:t>
            </a: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24</a:t>
            </a:fld>
            <a:endParaRPr lang="zh-CN" altLang="en-US"/>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457200" y="1500362"/>
            <a:ext cx="8229600" cy="1000132"/>
          </a:xfrm>
          <a:solidFill>
            <a:schemeClr val="accent2">
              <a:lumMod val="20000"/>
              <a:lumOff val="80000"/>
              <a:alpha val="26000"/>
            </a:schemeClr>
          </a:solidFill>
        </p:spPr>
        <p:txBody>
          <a:bodyPr/>
          <a:lstStyle/>
          <a:p>
            <a:pPr marL="0" indent="712788" eaLnBrk="1" hangingPunct="1">
              <a:spcBef>
                <a:spcPts val="600"/>
              </a:spcBef>
              <a:buClr>
                <a:schemeClr val="accent2"/>
              </a:buClr>
              <a:buSzPct val="75000"/>
              <a:buNone/>
            </a:pPr>
            <a:r>
              <a:rPr lang="en-US" altLang="zh-CN" sz="2000" b="1" dirty="0">
                <a:latin typeface="宋体" pitchFamily="2" charset="-122"/>
                <a:ea typeface="宋体" pitchFamily="2" charset="-122"/>
              </a:rPr>
              <a:t>for (</a:t>
            </a:r>
            <a:r>
              <a:rPr lang="en-US" altLang="zh-CN" sz="2000" b="1" dirty="0" err="1">
                <a:latin typeface="宋体" pitchFamily="2" charset="-122"/>
                <a:ea typeface="宋体" pitchFamily="2" charset="-122"/>
              </a:rPr>
              <a:t>i</a:t>
            </a:r>
            <a:r>
              <a:rPr lang="en-US" altLang="zh-CN" sz="2000" b="1" dirty="0">
                <a:latin typeface="宋体" pitchFamily="2" charset="-122"/>
                <a:ea typeface="宋体" pitchFamily="2" charset="-122"/>
              </a:rPr>
              <a:t>=1; </a:t>
            </a:r>
            <a:r>
              <a:rPr lang="en-US" altLang="zh-CN" sz="2000" b="1" dirty="0" err="1">
                <a:latin typeface="宋体" pitchFamily="2" charset="-122"/>
                <a:ea typeface="宋体" pitchFamily="2" charset="-122"/>
              </a:rPr>
              <a:t>i</a:t>
            </a:r>
            <a:r>
              <a:rPr lang="en-US" altLang="zh-CN" sz="2000" b="1" dirty="0">
                <a:latin typeface="宋体" pitchFamily="2" charset="-122"/>
                <a:ea typeface="宋体" pitchFamily="2" charset="-122"/>
              </a:rPr>
              <a:t>&lt;=n-1; </a:t>
            </a:r>
            <a:r>
              <a:rPr lang="en-US" altLang="zh-CN" sz="2000" b="1" dirty="0" err="1">
                <a:latin typeface="宋体" pitchFamily="2" charset="-122"/>
                <a:ea typeface="宋体" pitchFamily="2" charset="-122"/>
              </a:rPr>
              <a:t>i</a:t>
            </a:r>
            <a:r>
              <a:rPr lang="en-US" altLang="zh-CN" sz="2000" b="1" dirty="0">
                <a:latin typeface="宋体" pitchFamily="2" charset="-122"/>
                <a:ea typeface="宋体" pitchFamily="2" charset="-122"/>
              </a:rPr>
              <a:t>++) { t=</a:t>
            </a:r>
            <a:r>
              <a:rPr lang="en-US" altLang="zh-CN" sz="2000" b="1" dirty="0" err="1">
                <a:latin typeface="宋体" pitchFamily="2" charset="-122"/>
                <a:ea typeface="宋体" pitchFamily="2" charset="-122"/>
              </a:rPr>
              <a:t>i</a:t>
            </a:r>
            <a:r>
              <a:rPr lang="en-US" altLang="zh-CN" sz="2000" b="1" dirty="0">
                <a:latin typeface="宋体" pitchFamily="2" charset="-122"/>
                <a:ea typeface="宋体" pitchFamily="2" charset="-122"/>
              </a:rPr>
              <a:t>; for (j=i+1; j&lt;=n; j++) if (a[j]&lt;a[t]) t=j; if (t!=</a:t>
            </a:r>
            <a:r>
              <a:rPr lang="en-US" altLang="zh-CN" sz="2000" b="1" dirty="0" err="1">
                <a:latin typeface="宋体" pitchFamily="2" charset="-122"/>
                <a:ea typeface="宋体" pitchFamily="2" charset="-122"/>
              </a:rPr>
              <a:t>i</a:t>
            </a:r>
            <a:r>
              <a:rPr lang="en-US" altLang="zh-CN" sz="2000" b="1" dirty="0">
                <a:latin typeface="宋体" pitchFamily="2" charset="-122"/>
                <a:ea typeface="宋体" pitchFamily="2" charset="-122"/>
              </a:rPr>
              <a:t>) {temp=a[t]; a[t]=a[</a:t>
            </a:r>
            <a:r>
              <a:rPr lang="en-US" altLang="zh-CN" sz="2000" b="1" dirty="0" err="1">
                <a:latin typeface="宋体" pitchFamily="2" charset="-122"/>
                <a:ea typeface="宋体" pitchFamily="2" charset="-122"/>
              </a:rPr>
              <a:t>i</a:t>
            </a:r>
            <a:r>
              <a:rPr lang="en-US" altLang="zh-CN" sz="2000" b="1" dirty="0">
                <a:latin typeface="宋体" pitchFamily="2" charset="-122"/>
                <a:ea typeface="宋体" pitchFamily="2" charset="-122"/>
              </a:rPr>
              <a:t>]; a[</a:t>
            </a:r>
            <a:r>
              <a:rPr lang="en-US" altLang="zh-CN" sz="2000" b="1" dirty="0" err="1">
                <a:latin typeface="宋体" pitchFamily="2" charset="-122"/>
                <a:ea typeface="宋体" pitchFamily="2" charset="-122"/>
              </a:rPr>
              <a:t>i</a:t>
            </a:r>
            <a:r>
              <a:rPr lang="en-US" altLang="zh-CN" sz="2000" b="1" dirty="0">
                <a:latin typeface="宋体" pitchFamily="2" charset="-122"/>
                <a:ea typeface="宋体" pitchFamily="2" charset="-122"/>
              </a:rPr>
              <a:t>]=temp}} </a:t>
            </a:r>
          </a:p>
          <a:p>
            <a:pPr>
              <a:buClr>
                <a:schemeClr val="accent2"/>
              </a:buClr>
              <a:buSzPct val="75000"/>
              <a:buNone/>
            </a:pPr>
            <a:endParaRPr lang="en-US" altLang="zh-CN" sz="2400" dirty="0">
              <a:latin typeface="宋体" pitchFamily="2" charset="-122"/>
              <a:ea typeface="宋体" pitchFamily="2" charset="-122"/>
            </a:endParaRPr>
          </a:p>
          <a:p>
            <a:pPr>
              <a:buClr>
                <a:schemeClr val="accent2"/>
              </a:buClr>
              <a:buSzPct val="75000"/>
              <a:buNone/>
            </a:pPr>
            <a:r>
              <a:rPr lang="en-US" altLang="zh-CN" sz="2400" dirty="0">
                <a:latin typeface="宋体" pitchFamily="2" charset="-122"/>
                <a:ea typeface="宋体" pitchFamily="2" charset="-122"/>
              </a:rPr>
              <a:t>  </a:t>
            </a:r>
          </a:p>
        </p:txBody>
      </p:sp>
      <p:sp>
        <p:nvSpPr>
          <p:cNvPr id="5" name="Rectangle 2"/>
          <p:cNvSpPr>
            <a:spLocks noGrp="1" noChangeArrowheads="1"/>
          </p:cNvSpPr>
          <p:nvPr>
            <p:ph type="title"/>
          </p:nvPr>
        </p:nvSpPr>
        <p:spPr>
          <a:xfrm>
            <a:off x="457200" y="211138"/>
            <a:ext cx="8229600" cy="1143000"/>
          </a:xfrm>
        </p:spPr>
        <p:txBody>
          <a:bodyPr/>
          <a:lstStyle/>
          <a:p>
            <a:pPr algn="l" eaLnBrk="1" hangingPunct="1">
              <a:lnSpc>
                <a:spcPts val="4000"/>
              </a:lnSpc>
            </a:pPr>
            <a:r>
              <a:rPr lang="en-US" altLang="zh-CN" dirty="0"/>
              <a:t>5.2 </a:t>
            </a:r>
            <a:r>
              <a:rPr lang="zh-CN" altLang="en-US" dirty="0"/>
              <a:t>程序设计风格</a:t>
            </a:r>
            <a:br>
              <a:rPr lang="en-US" altLang="zh-CN" dirty="0"/>
            </a:br>
            <a:r>
              <a:rPr lang="en-US" altLang="zh-CN" sz="3600" dirty="0">
                <a:solidFill>
                  <a:srgbClr val="FFFF00"/>
                </a:solidFill>
              </a:rPr>
              <a:t>5.2.3  </a:t>
            </a:r>
            <a:r>
              <a:rPr lang="zh-CN" altLang="en-US" sz="3600" dirty="0">
                <a:solidFill>
                  <a:srgbClr val="FFFF00"/>
                </a:solidFill>
              </a:rPr>
              <a:t>语句结构简单化</a:t>
            </a: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25</a:t>
            </a:fld>
            <a:endParaRPr lang="zh-CN" altLang="en-US"/>
          </a:p>
        </p:txBody>
      </p:sp>
      <p:sp>
        <p:nvSpPr>
          <p:cNvPr id="8" name="Rectangle 3"/>
          <p:cNvSpPr txBox="1">
            <a:spLocks noChangeArrowheads="1"/>
          </p:cNvSpPr>
          <p:nvPr/>
        </p:nvSpPr>
        <p:spPr bwMode="auto">
          <a:xfrm>
            <a:off x="2643174" y="2571744"/>
            <a:ext cx="4071966" cy="4143380"/>
          </a:xfrm>
          <a:prstGeom prst="rect">
            <a:avLst/>
          </a:prstGeom>
          <a:solidFill>
            <a:schemeClr val="accent1">
              <a:lumMod val="90000"/>
              <a:alpha val="36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R="0" lvl="0" indent="273050" algn="l" defTabSz="914400" rtl="0" eaLnBrk="1" fontAlgn="base" latinLnBrk="0" hangingPunct="1">
              <a:lnSpc>
                <a:spcPct val="100000"/>
              </a:lnSpc>
              <a:spcAft>
                <a:spcPct val="0"/>
              </a:spcAft>
              <a:buClr>
                <a:schemeClr val="accent2"/>
              </a:buClr>
              <a:buSzPct val="75000"/>
              <a:buFontTx/>
              <a:buNone/>
              <a:tabLst/>
              <a:defRPr/>
            </a:pP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for (</a:t>
            </a:r>
            <a:r>
              <a:rPr kumimoji="0" lang="en-US" altLang="zh-CN" sz="2000" b="1" i="0" u="none" strike="noStrike" kern="0" cap="none" spc="0" normalizeH="0" baseline="0" noProof="0" dirty="0" err="1">
                <a:ln>
                  <a:noFill/>
                </a:ln>
                <a:solidFill>
                  <a:schemeClr val="tx1"/>
                </a:solidFill>
                <a:effectLst/>
                <a:uLnTx/>
                <a:uFillTx/>
                <a:latin typeface="宋体" pitchFamily="2" charset="-122"/>
                <a:ea typeface="宋体" pitchFamily="2" charset="-122"/>
                <a:cs typeface="+mn-cs"/>
              </a:rPr>
              <a:t>i</a:t>
            </a: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=1; </a:t>
            </a:r>
            <a:r>
              <a:rPr kumimoji="0" lang="en-US" altLang="zh-CN" sz="2000" b="1" i="0" u="none" strike="noStrike" kern="0" cap="none" spc="0" normalizeH="0" baseline="0" noProof="0" dirty="0" err="1">
                <a:ln>
                  <a:noFill/>
                </a:ln>
                <a:solidFill>
                  <a:schemeClr val="tx1"/>
                </a:solidFill>
                <a:effectLst/>
                <a:uLnTx/>
                <a:uFillTx/>
                <a:latin typeface="宋体" pitchFamily="2" charset="-122"/>
                <a:ea typeface="宋体" pitchFamily="2" charset="-122"/>
                <a:cs typeface="+mn-cs"/>
              </a:rPr>
              <a:t>i</a:t>
            </a: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&lt;=n-1; </a:t>
            </a:r>
            <a:r>
              <a:rPr kumimoji="0" lang="en-US" altLang="zh-CN" sz="2000" b="1" i="0" u="none" strike="noStrike" kern="0" cap="none" spc="0" normalizeH="0" baseline="0" noProof="0" dirty="0" err="1">
                <a:ln>
                  <a:noFill/>
                </a:ln>
                <a:solidFill>
                  <a:schemeClr val="tx1"/>
                </a:solidFill>
                <a:effectLst/>
                <a:uLnTx/>
                <a:uFillTx/>
                <a:latin typeface="宋体" pitchFamily="2" charset="-122"/>
                <a:ea typeface="宋体" pitchFamily="2" charset="-122"/>
                <a:cs typeface="+mn-cs"/>
              </a:rPr>
              <a:t>i</a:t>
            </a: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a:t>
            </a:r>
          </a:p>
          <a:p>
            <a:pPr marR="0" lvl="0" indent="273050" algn="l" defTabSz="914400" rtl="0" eaLnBrk="1" fontAlgn="base" latinLnBrk="0" hangingPunct="1">
              <a:lnSpc>
                <a:spcPct val="100000"/>
              </a:lnSpc>
              <a:spcAft>
                <a:spcPct val="0"/>
              </a:spcAft>
              <a:buClr>
                <a:schemeClr val="accent2"/>
              </a:buClr>
              <a:buSzPct val="75000"/>
              <a:buFontTx/>
              <a:buNone/>
              <a:tabLst/>
              <a:defRPr/>
            </a:pP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 </a:t>
            </a:r>
          </a:p>
          <a:p>
            <a:pPr marR="0" lvl="0" indent="273050" algn="l" defTabSz="914400" rtl="0" eaLnBrk="1" fontAlgn="base" latinLnBrk="0" hangingPunct="1">
              <a:lnSpc>
                <a:spcPct val="100000"/>
              </a:lnSpc>
              <a:spcAft>
                <a:spcPct val="0"/>
              </a:spcAft>
              <a:buClr>
                <a:schemeClr val="accent2"/>
              </a:buClr>
              <a:buSzPct val="75000"/>
              <a:buFontTx/>
              <a:buNone/>
              <a:tabLst/>
              <a:defRPr/>
            </a:pPr>
            <a:r>
              <a:rPr lang="en-US" altLang="zh-CN" sz="2000" b="1" kern="0" dirty="0">
                <a:latin typeface="宋体" pitchFamily="2" charset="-122"/>
                <a:ea typeface="宋体" pitchFamily="2" charset="-122"/>
              </a:rPr>
              <a:t>    </a:t>
            </a: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t=</a:t>
            </a:r>
            <a:r>
              <a:rPr kumimoji="0" lang="en-US" altLang="zh-CN" sz="2000" b="1" i="0" u="none" strike="noStrike" kern="0" cap="none" spc="0" normalizeH="0" baseline="0" noProof="0" dirty="0" err="1">
                <a:ln>
                  <a:noFill/>
                </a:ln>
                <a:solidFill>
                  <a:schemeClr val="tx1"/>
                </a:solidFill>
                <a:effectLst/>
                <a:uLnTx/>
                <a:uFillTx/>
                <a:latin typeface="宋体" pitchFamily="2" charset="-122"/>
                <a:ea typeface="宋体" pitchFamily="2" charset="-122"/>
                <a:cs typeface="+mn-cs"/>
              </a:rPr>
              <a:t>i</a:t>
            </a: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 </a:t>
            </a:r>
          </a:p>
          <a:p>
            <a:pPr marR="0" lvl="0" indent="273050" algn="l" defTabSz="914400" rtl="0" eaLnBrk="1" fontAlgn="base" latinLnBrk="0" hangingPunct="1">
              <a:lnSpc>
                <a:spcPct val="100000"/>
              </a:lnSpc>
              <a:spcAft>
                <a:spcPct val="0"/>
              </a:spcAft>
              <a:buClr>
                <a:schemeClr val="accent2"/>
              </a:buClr>
              <a:buSzPct val="75000"/>
              <a:buFontTx/>
              <a:buNone/>
              <a:tabLst/>
              <a:defRPr/>
            </a:pP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    for (j=i+1; j&lt;=n; j++)</a:t>
            </a:r>
          </a:p>
          <a:p>
            <a:pPr marR="0" lvl="0" indent="273050" algn="l" defTabSz="914400" rtl="0" eaLnBrk="1" fontAlgn="base" latinLnBrk="0" hangingPunct="1">
              <a:lnSpc>
                <a:spcPct val="100000"/>
              </a:lnSpc>
              <a:spcAft>
                <a:spcPct val="0"/>
              </a:spcAft>
              <a:buClr>
                <a:schemeClr val="accent2"/>
              </a:buClr>
              <a:buSzPct val="75000"/>
              <a:buFontTx/>
              <a:buNone/>
              <a:tabLst/>
              <a:defRPr/>
            </a:pP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         if (a[j]&lt;a[t])</a:t>
            </a:r>
          </a:p>
          <a:p>
            <a:pPr marR="0" lvl="0" indent="273050" algn="l" defTabSz="914400" rtl="0" eaLnBrk="1" fontAlgn="base" latinLnBrk="0" hangingPunct="1">
              <a:lnSpc>
                <a:spcPct val="100000"/>
              </a:lnSpc>
              <a:spcAft>
                <a:spcPct val="0"/>
              </a:spcAft>
              <a:buClr>
                <a:schemeClr val="accent2"/>
              </a:buClr>
              <a:buSzPct val="75000"/>
              <a:buFontTx/>
              <a:buNone/>
              <a:tabLst/>
              <a:defRPr/>
            </a:pPr>
            <a:r>
              <a:rPr lang="en-US" altLang="zh-CN" sz="2000" b="1" kern="0" dirty="0">
                <a:latin typeface="宋体" pitchFamily="2" charset="-122"/>
                <a:ea typeface="宋体" pitchFamily="2" charset="-122"/>
              </a:rPr>
              <a:t>             </a:t>
            </a: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t=j; </a:t>
            </a:r>
          </a:p>
          <a:p>
            <a:pPr marR="0" lvl="0" indent="273050" algn="l" defTabSz="914400" rtl="0" eaLnBrk="1" fontAlgn="base" latinLnBrk="0" hangingPunct="1">
              <a:lnSpc>
                <a:spcPct val="100000"/>
              </a:lnSpc>
              <a:spcAft>
                <a:spcPct val="0"/>
              </a:spcAft>
              <a:buClr>
                <a:schemeClr val="accent2"/>
              </a:buClr>
              <a:buSzPct val="75000"/>
              <a:buFontTx/>
              <a:buNone/>
              <a:tabLst/>
              <a:defRPr/>
            </a:pP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    if (t!=</a:t>
            </a:r>
            <a:r>
              <a:rPr kumimoji="0" lang="en-US" altLang="zh-CN" sz="2000" b="1" i="0" u="none" strike="noStrike" kern="0" cap="none" spc="0" normalizeH="0" baseline="0" noProof="0" dirty="0" err="1">
                <a:ln>
                  <a:noFill/>
                </a:ln>
                <a:solidFill>
                  <a:schemeClr val="tx1"/>
                </a:solidFill>
                <a:effectLst/>
                <a:uLnTx/>
                <a:uFillTx/>
                <a:latin typeface="宋体" pitchFamily="2" charset="-122"/>
                <a:ea typeface="宋体" pitchFamily="2" charset="-122"/>
                <a:cs typeface="+mn-cs"/>
              </a:rPr>
              <a:t>i</a:t>
            </a: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 </a:t>
            </a:r>
          </a:p>
          <a:p>
            <a:pPr marR="0" lvl="0" indent="273050" algn="l" defTabSz="914400" rtl="0" eaLnBrk="1" fontAlgn="base" latinLnBrk="0" hangingPunct="1">
              <a:lnSpc>
                <a:spcPct val="100000"/>
              </a:lnSpc>
              <a:spcAft>
                <a:spcPct val="0"/>
              </a:spcAft>
              <a:buClr>
                <a:schemeClr val="accent2"/>
              </a:buClr>
              <a:buSzPct val="75000"/>
              <a:buFontTx/>
              <a:buNone/>
              <a:tabLst/>
              <a:defRPr/>
            </a:pP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    {</a:t>
            </a:r>
          </a:p>
          <a:p>
            <a:pPr marR="0" lvl="0" indent="273050" algn="l" defTabSz="914400" rtl="0" eaLnBrk="1" fontAlgn="base" latinLnBrk="0" hangingPunct="1">
              <a:lnSpc>
                <a:spcPct val="100000"/>
              </a:lnSpc>
              <a:spcAft>
                <a:spcPct val="0"/>
              </a:spcAft>
              <a:buClr>
                <a:schemeClr val="accent2"/>
              </a:buClr>
              <a:buSzPct val="75000"/>
              <a:buFontTx/>
              <a:buNone/>
              <a:tabLst/>
              <a:defRPr/>
            </a:pPr>
            <a:r>
              <a:rPr lang="en-US" altLang="zh-CN" sz="2000" b="1" kern="0" dirty="0">
                <a:latin typeface="宋体" pitchFamily="2" charset="-122"/>
                <a:ea typeface="宋体" pitchFamily="2" charset="-122"/>
              </a:rPr>
              <a:t>         </a:t>
            </a: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temp=a[t];</a:t>
            </a:r>
          </a:p>
          <a:p>
            <a:pPr marR="0" lvl="0" indent="273050" algn="l" defTabSz="914400" rtl="0" eaLnBrk="1" fontAlgn="base" latinLnBrk="0" hangingPunct="1">
              <a:lnSpc>
                <a:spcPct val="100000"/>
              </a:lnSpc>
              <a:spcAft>
                <a:spcPct val="0"/>
              </a:spcAft>
              <a:buClr>
                <a:schemeClr val="accent2"/>
              </a:buClr>
              <a:buSzPct val="75000"/>
              <a:buFontTx/>
              <a:buNone/>
              <a:tabLst/>
              <a:defRPr/>
            </a:pP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         a[t]=a[</a:t>
            </a:r>
            <a:r>
              <a:rPr kumimoji="0" lang="en-US" altLang="zh-CN" sz="2000" b="1" i="0" u="none" strike="noStrike" kern="0" cap="none" spc="0" normalizeH="0" baseline="0" noProof="0" dirty="0" err="1">
                <a:ln>
                  <a:noFill/>
                </a:ln>
                <a:solidFill>
                  <a:schemeClr val="tx1"/>
                </a:solidFill>
                <a:effectLst/>
                <a:uLnTx/>
                <a:uFillTx/>
                <a:latin typeface="宋体" pitchFamily="2" charset="-122"/>
                <a:ea typeface="宋体" pitchFamily="2" charset="-122"/>
                <a:cs typeface="+mn-cs"/>
              </a:rPr>
              <a:t>i</a:t>
            </a: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a:t>
            </a:r>
          </a:p>
          <a:p>
            <a:pPr marR="0" lvl="0" indent="273050" algn="l" defTabSz="914400" rtl="0" eaLnBrk="1" fontAlgn="base" latinLnBrk="0" hangingPunct="1">
              <a:lnSpc>
                <a:spcPct val="100000"/>
              </a:lnSpc>
              <a:spcAft>
                <a:spcPct val="0"/>
              </a:spcAft>
              <a:buClr>
                <a:schemeClr val="accent2"/>
              </a:buClr>
              <a:buSzPct val="75000"/>
              <a:buFontTx/>
              <a:buNone/>
              <a:tabLst/>
              <a:defRPr/>
            </a:pP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         a[</a:t>
            </a:r>
            <a:r>
              <a:rPr kumimoji="0" lang="en-US" altLang="zh-CN" sz="2000" b="1" i="0" u="none" strike="noStrike" kern="0" cap="none" spc="0" normalizeH="0" baseline="0" noProof="0" dirty="0" err="1">
                <a:ln>
                  <a:noFill/>
                </a:ln>
                <a:solidFill>
                  <a:schemeClr val="tx1"/>
                </a:solidFill>
                <a:effectLst/>
                <a:uLnTx/>
                <a:uFillTx/>
                <a:latin typeface="宋体" pitchFamily="2" charset="-122"/>
                <a:ea typeface="宋体" pitchFamily="2" charset="-122"/>
                <a:cs typeface="+mn-cs"/>
              </a:rPr>
              <a:t>i</a:t>
            </a: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]=temp</a:t>
            </a:r>
          </a:p>
          <a:p>
            <a:pPr marR="0" lvl="0" indent="273050" algn="l" defTabSz="914400" rtl="0" eaLnBrk="1" fontAlgn="base" latinLnBrk="0" hangingPunct="1">
              <a:lnSpc>
                <a:spcPct val="100000"/>
              </a:lnSpc>
              <a:spcAft>
                <a:spcPct val="0"/>
              </a:spcAft>
              <a:buClr>
                <a:schemeClr val="accent2"/>
              </a:buClr>
              <a:buSzPct val="75000"/>
              <a:buFontTx/>
              <a:buNone/>
              <a:tabLst/>
              <a:defRPr/>
            </a:pP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    }</a:t>
            </a:r>
          </a:p>
          <a:p>
            <a:pPr marR="0" lvl="0" indent="273050" algn="l" defTabSz="914400" rtl="0" eaLnBrk="1" fontAlgn="base" latinLnBrk="0" hangingPunct="1">
              <a:lnSpc>
                <a:spcPct val="100000"/>
              </a:lnSpc>
              <a:spcAft>
                <a:spcPct val="0"/>
              </a:spcAft>
              <a:buClr>
                <a:schemeClr val="accent2"/>
              </a:buClr>
              <a:buSzPct val="75000"/>
              <a:buFontTx/>
              <a:buNone/>
              <a:tabLst/>
              <a:defRPr/>
            </a:pP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 </a:t>
            </a:r>
          </a:p>
          <a:p>
            <a:pPr marL="342900" marR="0" lvl="0" indent="-342900" algn="l" defTabSz="914400" rtl="0" eaLnBrk="1" fontAlgn="base" latinLnBrk="0" hangingPunct="1">
              <a:lnSpc>
                <a:spcPct val="100000"/>
              </a:lnSpc>
              <a:spcAft>
                <a:spcPct val="0"/>
              </a:spcAft>
              <a:buClr>
                <a:schemeClr val="accent2"/>
              </a:buClr>
              <a:buSzPct val="75000"/>
              <a:buFontTx/>
              <a:buNone/>
              <a:tabLst/>
              <a:defRPr/>
            </a:pPr>
            <a:endPar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endParaRPr>
          </a:p>
          <a:p>
            <a:pPr marL="342900" marR="0" lvl="0" indent="-342900" algn="l" defTabSz="914400" rtl="0" eaLnBrk="1" fontAlgn="base" latinLnBrk="0" hangingPunct="1">
              <a:lnSpc>
                <a:spcPct val="100000"/>
              </a:lnSpc>
              <a:spcAft>
                <a:spcPct val="0"/>
              </a:spcAft>
              <a:buClr>
                <a:schemeClr val="accent2"/>
              </a:buClr>
              <a:buSzPct val="75000"/>
              <a:buFontTx/>
              <a:buNone/>
              <a:tabLst/>
              <a:defRPr/>
            </a:pPr>
            <a:r>
              <a:rPr kumimoji="0" lang="en-US" altLang="zh-CN"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1">
                                            <p:bg/>
                                          </p:spTgt>
                                        </p:tgtEl>
                                        <p:attrNameLst>
                                          <p:attrName>style.visibility</p:attrName>
                                        </p:attrNameLst>
                                      </p:cBhvr>
                                      <p:to>
                                        <p:strVal val="visible"/>
                                      </p:to>
                                    </p:set>
                                    <p:animEffect transition="in" filter="box(in)">
                                      <p:cBhvr>
                                        <p:cTn id="7" dur="500"/>
                                        <p:tgtEl>
                                          <p:spTgt spid="22531">
                                            <p:bg/>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2531">
                                            <p:txEl>
                                              <p:pRg st="0" end="0"/>
                                            </p:txEl>
                                          </p:spTgt>
                                        </p:tgtEl>
                                        <p:attrNameLst>
                                          <p:attrName>style.visibility</p:attrName>
                                        </p:attrNameLst>
                                      </p:cBhvr>
                                      <p:to>
                                        <p:strVal val="visible"/>
                                      </p:to>
                                    </p:set>
                                    <p:animEffect transition="in" filter="box(in)">
                                      <p:cBhvr>
                                        <p:cTn id="12" dur="500"/>
                                        <p:tgtEl>
                                          <p:spTgt spid="225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box(in)">
                                      <p:cBhvr>
                                        <p:cTn id="17" dur="500"/>
                                        <p:tgtEl>
                                          <p:spTgt spid="22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amond(in)">
                                      <p:cBhvr>
                                        <p:cTn id="2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p:txBody>
          <a:bodyPr/>
          <a:lstStyle/>
          <a:p>
            <a:pPr eaLnBrk="1" hangingPunct="1">
              <a:buFontTx/>
              <a:buNone/>
            </a:pPr>
            <a:r>
              <a:rPr lang="en-US" altLang="zh-CN" sz="2800" dirty="0">
                <a:latin typeface="楷体_GB2312" pitchFamily="49" charset="-122"/>
                <a:ea typeface="楷体_GB2312" pitchFamily="49" charset="-122"/>
              </a:rPr>
              <a:t>(2)</a:t>
            </a:r>
            <a:r>
              <a:rPr lang="zh-CN" altLang="en-US" sz="2800" dirty="0">
                <a:latin typeface="楷体_GB2312" pitchFamily="49" charset="-122"/>
                <a:ea typeface="楷体_GB2312" pitchFamily="49" charset="-122"/>
              </a:rPr>
              <a:t>程序编写</a:t>
            </a:r>
            <a:r>
              <a:rPr lang="zh-CN" altLang="en-US" sz="2800" b="1" dirty="0">
                <a:solidFill>
                  <a:srgbClr val="3366FF"/>
                </a:solidFill>
                <a:latin typeface="楷体_GB2312" pitchFamily="49" charset="-122"/>
                <a:ea typeface="楷体_GB2312" pitchFamily="49" charset="-122"/>
              </a:rPr>
              <a:t>首先应当考虑清晰性，不要刻意追求技巧性</a:t>
            </a:r>
            <a:r>
              <a:rPr lang="zh-CN" altLang="en-US" sz="2800" dirty="0">
                <a:solidFill>
                  <a:srgbClr val="C00000"/>
                </a:solidFill>
                <a:latin typeface="楷体_GB2312" pitchFamily="49" charset="-122"/>
                <a:ea typeface="楷体_GB2312" pitchFamily="49" charset="-122"/>
              </a:rPr>
              <a:t>，</a:t>
            </a:r>
            <a:r>
              <a:rPr lang="zh-CN" altLang="en-US" sz="2800" dirty="0">
                <a:latin typeface="楷体_GB2312" pitchFamily="49" charset="-122"/>
                <a:ea typeface="楷体_GB2312" pitchFamily="49" charset="-122"/>
              </a:rPr>
              <a:t>使程序编写得过于紧凑。</a:t>
            </a:r>
          </a:p>
          <a:p>
            <a:pPr eaLnBrk="1" hangingPunct="1">
              <a:buClr>
                <a:schemeClr val="accent2"/>
              </a:buClr>
              <a:buSzPct val="75000"/>
              <a:buFont typeface="Wingdings" pitchFamily="2" charset="2"/>
              <a:buNone/>
            </a:pPr>
            <a:endParaRPr lang="zh-CN" altLang="en-US" sz="2800" dirty="0">
              <a:latin typeface="楷体_GB2312" pitchFamily="49" charset="-122"/>
              <a:ea typeface="楷体_GB2312" pitchFamily="49" charset="-122"/>
            </a:endParaRPr>
          </a:p>
          <a:p>
            <a:pPr eaLnBrk="1" hangingPunct="1">
              <a:buClr>
                <a:schemeClr val="accent2"/>
              </a:buClr>
              <a:buSzPct val="75000"/>
              <a:buFont typeface="Wingdings" pitchFamily="2" charset="2"/>
              <a:buNone/>
            </a:pPr>
            <a:endParaRPr lang="zh-CN" altLang="en-US" sz="2800" dirty="0">
              <a:latin typeface="楷体_GB2312" pitchFamily="49" charset="-122"/>
              <a:ea typeface="楷体_GB2312" pitchFamily="49" charset="-122"/>
            </a:endParaRPr>
          </a:p>
          <a:p>
            <a:pPr eaLnBrk="1" hangingPunct="1">
              <a:buClr>
                <a:schemeClr val="accent2"/>
              </a:buClr>
              <a:buSzPct val="75000"/>
              <a:buFont typeface="Wingdings" pitchFamily="2" charset="2"/>
              <a:buNone/>
            </a:pPr>
            <a:r>
              <a:rPr lang="zh-CN" altLang="en-US" sz="2800" dirty="0">
                <a:latin typeface="楷体_GB2312" pitchFamily="49" charset="-122"/>
                <a:ea typeface="楷体_GB2312" pitchFamily="49" charset="-122"/>
              </a:rPr>
              <a:t>  </a:t>
            </a:r>
          </a:p>
        </p:txBody>
      </p:sp>
      <p:pic>
        <p:nvPicPr>
          <p:cNvPr id="24580" name="Picture 6"/>
          <p:cNvPicPr>
            <a:picLocks noChangeAspect="1" noChangeArrowheads="1"/>
          </p:cNvPicPr>
          <p:nvPr/>
        </p:nvPicPr>
        <p:blipFill>
          <a:blip r:embed="rId2"/>
          <a:srcRect/>
          <a:stretch>
            <a:fillRect/>
          </a:stretch>
        </p:blipFill>
        <p:spPr bwMode="auto">
          <a:xfrm>
            <a:off x="1643042" y="3571876"/>
            <a:ext cx="2228449" cy="1500198"/>
          </a:xfrm>
          <a:prstGeom prst="rect">
            <a:avLst/>
          </a:prstGeom>
          <a:noFill/>
          <a:ln w="9525">
            <a:noFill/>
            <a:miter lim="800000"/>
            <a:headEnd/>
            <a:tailEnd/>
          </a:ln>
        </p:spPr>
      </p:pic>
      <p:pic>
        <p:nvPicPr>
          <p:cNvPr id="24581" name="Picture 7"/>
          <p:cNvPicPr>
            <a:picLocks noChangeAspect="1" noChangeArrowheads="1"/>
          </p:cNvPicPr>
          <p:nvPr/>
        </p:nvPicPr>
        <p:blipFill>
          <a:blip r:embed="rId3"/>
          <a:srcRect/>
          <a:stretch>
            <a:fillRect/>
          </a:stretch>
        </p:blipFill>
        <p:spPr bwMode="auto">
          <a:xfrm>
            <a:off x="5857884" y="3571876"/>
            <a:ext cx="2071702" cy="1557582"/>
          </a:xfrm>
          <a:prstGeom prst="rect">
            <a:avLst/>
          </a:prstGeom>
          <a:noFill/>
          <a:ln w="9525">
            <a:noFill/>
            <a:miter lim="800000"/>
            <a:headEnd/>
            <a:tailEnd/>
          </a:ln>
        </p:spPr>
      </p:pic>
      <p:sp>
        <p:nvSpPr>
          <p:cNvPr id="7" name="Rectangle 2"/>
          <p:cNvSpPr>
            <a:spLocks noGrp="1" noChangeArrowheads="1"/>
          </p:cNvSpPr>
          <p:nvPr>
            <p:ph type="title"/>
          </p:nvPr>
        </p:nvSpPr>
        <p:spPr>
          <a:xfrm>
            <a:off x="457200" y="211138"/>
            <a:ext cx="8229600" cy="1143000"/>
          </a:xfrm>
        </p:spPr>
        <p:txBody>
          <a:bodyPr/>
          <a:lstStyle/>
          <a:p>
            <a:pPr algn="l" eaLnBrk="1" hangingPunct="1">
              <a:lnSpc>
                <a:spcPts val="4000"/>
              </a:lnSpc>
            </a:pPr>
            <a:r>
              <a:rPr lang="en-US" altLang="zh-CN" dirty="0"/>
              <a:t>5.2 </a:t>
            </a:r>
            <a:r>
              <a:rPr lang="zh-CN" altLang="en-US" dirty="0"/>
              <a:t>程序设计风格</a:t>
            </a:r>
            <a:br>
              <a:rPr lang="en-US" altLang="zh-CN" dirty="0"/>
            </a:br>
            <a:r>
              <a:rPr lang="en-US" altLang="zh-CN" sz="3600" dirty="0">
                <a:solidFill>
                  <a:srgbClr val="FFFF00"/>
                </a:solidFill>
              </a:rPr>
              <a:t>5.2.3  </a:t>
            </a:r>
            <a:r>
              <a:rPr lang="zh-CN" altLang="en-US" sz="3600" dirty="0">
                <a:solidFill>
                  <a:srgbClr val="FFFF00"/>
                </a:solidFill>
              </a:rPr>
              <a:t>语句结构简单化</a:t>
            </a:r>
          </a:p>
        </p:txBody>
      </p:sp>
      <p:sp>
        <p:nvSpPr>
          <p:cNvPr id="8" name="灯片编号占位符 7"/>
          <p:cNvSpPr>
            <a:spLocks noGrp="1"/>
          </p:cNvSpPr>
          <p:nvPr>
            <p:ph type="sldNum" sz="quarter" idx="12"/>
          </p:nvPr>
        </p:nvSpPr>
        <p:spPr/>
        <p:txBody>
          <a:bodyPr/>
          <a:lstStyle/>
          <a:p>
            <a:fld id="{38DE0820-E4E3-469F-8339-675226DFBBFE}" type="slidenum">
              <a:rPr lang="zh-CN" altLang="en-US" smtClean="0"/>
              <a:pPr/>
              <a:t>26</a:t>
            </a:fld>
            <a:endParaRPr lang="zh-CN" altLang="en-US" dirty="0"/>
          </a:p>
        </p:txBody>
      </p:sp>
      <p:sp>
        <p:nvSpPr>
          <p:cNvPr id="9" name="圆角矩形标注 8"/>
          <p:cNvSpPr/>
          <p:nvPr/>
        </p:nvSpPr>
        <p:spPr>
          <a:xfrm>
            <a:off x="3428992" y="5643578"/>
            <a:ext cx="3143272" cy="612648"/>
          </a:xfrm>
          <a:prstGeom prst="wedgeRoundRectCallout">
            <a:avLst>
              <a:gd name="adj1" fmla="val -2839"/>
              <a:gd name="adj2" fmla="val -1371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C00000"/>
                </a:solidFill>
                <a:latin typeface="宋体" pitchFamily="2" charset="-122"/>
                <a:ea typeface="宋体" pitchFamily="2" charset="-122"/>
              </a:rPr>
              <a:t>谁是不是更一目了然？</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blinds(horizontal)">
                                      <p:cBhvr>
                                        <p:cTn id="7" dur="500"/>
                                        <p:tgtEl>
                                          <p:spTgt spid="2458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45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16" dur="500"/>
                                        <p:tgtEl>
                                          <p:spTgt spid="245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p:txBody>
          <a:bodyPr/>
          <a:lstStyle/>
          <a:p>
            <a:pPr eaLnBrk="1" hangingPunct="1">
              <a:buFontTx/>
              <a:buNone/>
            </a:pPr>
            <a:r>
              <a:rPr lang="en-US" altLang="zh-CN" sz="2800" dirty="0">
                <a:latin typeface="楷体_GB2312" pitchFamily="49" charset="-122"/>
                <a:ea typeface="楷体_GB2312" pitchFamily="49" charset="-122"/>
              </a:rPr>
              <a:t>(3)</a:t>
            </a:r>
            <a:r>
              <a:rPr lang="zh-CN" altLang="en-US" sz="2800" dirty="0">
                <a:latin typeface="楷体_GB2312" pitchFamily="49" charset="-122"/>
                <a:ea typeface="楷体_GB2312" pitchFamily="49" charset="-122"/>
              </a:rPr>
              <a:t>程序编写</a:t>
            </a:r>
            <a:r>
              <a:rPr lang="zh-CN" altLang="en-US" sz="2800" b="1" dirty="0">
                <a:solidFill>
                  <a:srgbClr val="3366FF"/>
                </a:solidFill>
                <a:latin typeface="楷体_GB2312" pitchFamily="49" charset="-122"/>
                <a:ea typeface="楷体_GB2312" pitchFamily="49" charset="-122"/>
              </a:rPr>
              <a:t>应简单、清楚，能直截说明程序员的用意</a:t>
            </a:r>
            <a:r>
              <a:rPr lang="zh-CN" altLang="en-US" sz="2800" dirty="0">
                <a:latin typeface="楷体_GB2312" pitchFamily="49" charset="-122"/>
                <a:ea typeface="楷体_GB2312" pitchFamily="49" charset="-122"/>
              </a:rPr>
              <a:t>。</a:t>
            </a:r>
          </a:p>
          <a:p>
            <a:pPr eaLnBrk="1" hangingPunct="1">
              <a:buClr>
                <a:schemeClr val="accent2"/>
              </a:buClr>
              <a:buSzPct val="75000"/>
              <a:buFont typeface="Wingdings" pitchFamily="2" charset="2"/>
              <a:buNone/>
            </a:pPr>
            <a:r>
              <a:rPr lang="zh-CN" altLang="en-US" sz="2800" dirty="0">
                <a:latin typeface="楷体_GB2312" pitchFamily="49" charset="-122"/>
                <a:ea typeface="楷体_GB2312" pitchFamily="49" charset="-122"/>
              </a:rPr>
              <a:t>    </a:t>
            </a:r>
            <a:endParaRPr lang="zh-CN" altLang="en-US" sz="2400" dirty="0">
              <a:latin typeface="楷体_GB2312" pitchFamily="49" charset="-122"/>
              <a:ea typeface="楷体_GB2312" pitchFamily="49" charset="-122"/>
            </a:endParaRPr>
          </a:p>
        </p:txBody>
      </p:sp>
      <p:pic>
        <p:nvPicPr>
          <p:cNvPr id="25604" name="Picture 6"/>
          <p:cNvPicPr>
            <a:picLocks noChangeAspect="1" noChangeArrowheads="1"/>
          </p:cNvPicPr>
          <p:nvPr/>
        </p:nvPicPr>
        <p:blipFill>
          <a:blip r:embed="rId2"/>
          <a:srcRect/>
          <a:stretch>
            <a:fillRect/>
          </a:stretch>
        </p:blipFill>
        <p:spPr bwMode="auto">
          <a:xfrm>
            <a:off x="5429256" y="2928934"/>
            <a:ext cx="3286148" cy="2461666"/>
          </a:xfrm>
          <a:prstGeom prst="rect">
            <a:avLst/>
          </a:prstGeom>
          <a:noFill/>
          <a:ln w="9525">
            <a:noFill/>
            <a:miter lim="800000"/>
            <a:headEnd/>
            <a:tailEnd/>
          </a:ln>
        </p:spPr>
      </p:pic>
      <p:pic>
        <p:nvPicPr>
          <p:cNvPr id="25605" name="Picture 7"/>
          <p:cNvPicPr>
            <a:picLocks noChangeAspect="1" noChangeArrowheads="1"/>
          </p:cNvPicPr>
          <p:nvPr/>
        </p:nvPicPr>
        <p:blipFill>
          <a:blip r:embed="rId3"/>
          <a:srcRect/>
          <a:stretch>
            <a:fillRect/>
          </a:stretch>
        </p:blipFill>
        <p:spPr bwMode="auto">
          <a:xfrm>
            <a:off x="785786" y="3000372"/>
            <a:ext cx="3970011" cy="1285884"/>
          </a:xfrm>
          <a:prstGeom prst="rect">
            <a:avLst/>
          </a:prstGeom>
          <a:noFill/>
          <a:ln w="9525">
            <a:noFill/>
            <a:miter lim="800000"/>
            <a:headEnd/>
            <a:tailEnd/>
          </a:ln>
        </p:spPr>
      </p:pic>
      <p:sp>
        <p:nvSpPr>
          <p:cNvPr id="7" name="Rectangle 2"/>
          <p:cNvSpPr>
            <a:spLocks noGrp="1" noChangeArrowheads="1"/>
          </p:cNvSpPr>
          <p:nvPr>
            <p:ph type="title"/>
          </p:nvPr>
        </p:nvSpPr>
        <p:spPr>
          <a:xfrm>
            <a:off x="457200" y="211138"/>
            <a:ext cx="8229600" cy="1143000"/>
          </a:xfrm>
        </p:spPr>
        <p:txBody>
          <a:bodyPr/>
          <a:lstStyle/>
          <a:p>
            <a:pPr algn="l" eaLnBrk="1" hangingPunct="1">
              <a:lnSpc>
                <a:spcPts val="4000"/>
              </a:lnSpc>
            </a:pPr>
            <a:r>
              <a:rPr lang="en-US" altLang="zh-CN" dirty="0"/>
              <a:t>5.2 </a:t>
            </a:r>
            <a:r>
              <a:rPr lang="zh-CN" altLang="en-US" dirty="0"/>
              <a:t>程序设计风格</a:t>
            </a:r>
            <a:br>
              <a:rPr lang="en-US" altLang="zh-CN" dirty="0"/>
            </a:br>
            <a:r>
              <a:rPr lang="en-US" altLang="zh-CN" sz="3600" dirty="0">
                <a:solidFill>
                  <a:srgbClr val="FFFF00"/>
                </a:solidFill>
              </a:rPr>
              <a:t>5.2.3  </a:t>
            </a:r>
            <a:r>
              <a:rPr lang="zh-CN" altLang="en-US" sz="3600" dirty="0">
                <a:solidFill>
                  <a:srgbClr val="FFFF00"/>
                </a:solidFill>
              </a:rPr>
              <a:t>语句结构简单化</a:t>
            </a:r>
          </a:p>
        </p:txBody>
      </p:sp>
      <p:sp>
        <p:nvSpPr>
          <p:cNvPr id="8" name="灯片编号占位符 7"/>
          <p:cNvSpPr>
            <a:spLocks noGrp="1"/>
          </p:cNvSpPr>
          <p:nvPr>
            <p:ph type="sldNum" sz="quarter" idx="12"/>
          </p:nvPr>
        </p:nvSpPr>
        <p:spPr/>
        <p:txBody>
          <a:bodyPr/>
          <a:lstStyle/>
          <a:p>
            <a:fld id="{38DE0820-E4E3-469F-8339-675226DFBBFE}" type="slidenum">
              <a:rPr lang="zh-CN" altLang="en-US" smtClean="0"/>
              <a:pPr/>
              <a:t>27</a:t>
            </a:fld>
            <a:endParaRPr lang="zh-CN" altLang="en-US"/>
          </a:p>
        </p:txBody>
      </p:sp>
      <p:sp>
        <p:nvSpPr>
          <p:cNvPr id="9" name="圆角矩形标注 8"/>
          <p:cNvSpPr/>
          <p:nvPr/>
        </p:nvSpPr>
        <p:spPr>
          <a:xfrm>
            <a:off x="571472" y="6000768"/>
            <a:ext cx="5786478" cy="612648"/>
          </a:xfrm>
          <a:prstGeom prst="wedgeRoundRectCallout">
            <a:avLst>
              <a:gd name="adj1" fmla="val 25884"/>
              <a:gd name="adj2" fmla="val -1545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C00000"/>
                </a:solidFill>
                <a:latin typeface="宋体" pitchFamily="2" charset="-122"/>
                <a:ea typeface="宋体" pitchFamily="2" charset="-122"/>
              </a:rPr>
              <a:t>哪一个，你能更快了解编写者的意图？</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5605"/>
                                        </p:tgtEl>
                                        <p:attrNameLst>
                                          <p:attrName>style.visibility</p:attrName>
                                        </p:attrNameLst>
                                      </p:cBhvr>
                                      <p:to>
                                        <p:strVal val="visible"/>
                                      </p:to>
                                    </p:set>
                                    <p:animEffect transition="in" filter="box(in)">
                                      <p:cBhvr>
                                        <p:cTn id="13" dur="500"/>
                                        <p:tgtEl>
                                          <p:spTgt spid="25605"/>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25604"/>
                                        </p:tgtEl>
                                        <p:attrNameLst>
                                          <p:attrName>style.visibility</p:attrName>
                                        </p:attrNameLst>
                                      </p:cBhvr>
                                      <p:to>
                                        <p:strVal val="visible"/>
                                      </p:to>
                                    </p:set>
                                    <p:animEffect transition="in" filter="diamond(in)">
                                      <p:cBhvr>
                                        <p:cTn id="18" dur="20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p:txBody>
          <a:bodyPr/>
          <a:lstStyle/>
          <a:p>
            <a:pPr>
              <a:buClr>
                <a:schemeClr val="accent2"/>
              </a:buClr>
              <a:buSzPct val="75000"/>
              <a:buNone/>
            </a:pPr>
            <a:r>
              <a:rPr lang="en-US" altLang="zh-CN" sz="2400" dirty="0">
                <a:latin typeface="楷体_GB2312" pitchFamily="49" charset="-122"/>
                <a:ea typeface="楷体_GB2312" pitchFamily="49" charset="-122"/>
              </a:rPr>
              <a:t>(4)</a:t>
            </a:r>
            <a:r>
              <a:rPr lang="zh-CN" altLang="en-US" sz="2400" dirty="0">
                <a:solidFill>
                  <a:srgbClr val="3366FF"/>
                </a:solidFill>
                <a:latin typeface="楷体_GB2312" pitchFamily="49" charset="-122"/>
                <a:ea typeface="楷体_GB2312" pitchFamily="49" charset="-122"/>
              </a:rPr>
              <a:t>程序编写应清晰第一，效率第二。除非对效率有特殊的要求。</a:t>
            </a:r>
          </a:p>
          <a:p>
            <a:pPr eaLnBrk="1" hangingPunct="1">
              <a:buClr>
                <a:schemeClr val="accent2"/>
              </a:buClr>
              <a:buSzPct val="75000"/>
              <a:buFont typeface="Wingdings" pitchFamily="2" charset="2"/>
              <a:buNone/>
            </a:pPr>
            <a:r>
              <a:rPr lang="en-US" altLang="zh-CN" sz="2400" dirty="0">
                <a:latin typeface="楷体_GB2312" pitchFamily="49" charset="-122"/>
                <a:ea typeface="楷体_GB2312" pitchFamily="49" charset="-122"/>
              </a:rPr>
              <a:t>(5)</a:t>
            </a:r>
            <a:r>
              <a:rPr lang="zh-CN" altLang="en-US" sz="2400" dirty="0">
                <a:solidFill>
                  <a:srgbClr val="3366FF"/>
                </a:solidFill>
                <a:latin typeface="楷体_GB2312" pitchFamily="49" charset="-122"/>
                <a:ea typeface="楷体_GB2312" pitchFamily="49" charset="-122"/>
              </a:rPr>
              <a:t>避免使用临时变量而使可读性下降</a:t>
            </a:r>
            <a:r>
              <a:rPr lang="zh-CN" altLang="en-US" sz="2400" dirty="0">
                <a:latin typeface="楷体_GB2312" pitchFamily="49" charset="-122"/>
                <a:ea typeface="楷体_GB2312" pitchFamily="49" charset="-122"/>
              </a:rPr>
              <a:t>。例如，由于简单变量的运算比下标变量的运算要快，有的程序员为了追求效率，会将语句</a:t>
            </a:r>
            <a:endParaRPr lang="en-US" altLang="zh-CN" sz="2400" dirty="0">
              <a:latin typeface="楷体_GB2312" pitchFamily="49" charset="-122"/>
              <a:ea typeface="楷体_GB2312" pitchFamily="49" charset="-122"/>
            </a:endParaRPr>
          </a:p>
          <a:p>
            <a:pPr eaLnBrk="1" hangingPunct="1">
              <a:buClr>
                <a:schemeClr val="accent2"/>
              </a:buClr>
              <a:buSzPct val="75000"/>
              <a:buFont typeface="Wingdings" pitchFamily="2" charset="2"/>
              <a:buNone/>
            </a:pPr>
            <a:endParaRPr lang="zh-CN" altLang="en-US" sz="2400" dirty="0">
              <a:latin typeface="楷体_GB2312" pitchFamily="49" charset="-122"/>
              <a:ea typeface="楷体_GB2312" pitchFamily="49" charset="-122"/>
            </a:endParaRPr>
          </a:p>
          <a:p>
            <a:pPr eaLnBrk="1" hangingPunct="1">
              <a:buFontTx/>
              <a:buNone/>
            </a:pP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x</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a[</a:t>
            </a:r>
            <a:r>
              <a:rPr lang="en-US" altLang="zh-CN" sz="2400" dirty="0" err="1">
                <a:latin typeface="楷体_GB2312" pitchFamily="49" charset="-122"/>
                <a:ea typeface="楷体_GB2312" pitchFamily="49" charset="-122"/>
              </a:rPr>
              <a:t>i</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1/a[</a:t>
            </a:r>
            <a:r>
              <a:rPr lang="en-US" altLang="zh-CN" sz="2400" dirty="0" err="1">
                <a:latin typeface="楷体_GB2312" pitchFamily="49" charset="-122"/>
                <a:ea typeface="楷体_GB2312" pitchFamily="49" charset="-122"/>
              </a:rPr>
              <a:t>i</a:t>
            </a:r>
            <a:r>
              <a:rPr lang="en-US" altLang="zh-CN" sz="2400" dirty="0">
                <a:latin typeface="楷体_GB2312" pitchFamily="49" charset="-122"/>
                <a:ea typeface="楷体_GB2312" pitchFamily="49" charset="-122"/>
              </a:rPr>
              <a:t>] ;  </a:t>
            </a:r>
            <a:r>
              <a:rPr lang="zh-CN" altLang="en-US" sz="2400" dirty="0">
                <a:latin typeface="楷体_GB2312" pitchFamily="49" charset="-122"/>
                <a:ea typeface="楷体_GB2312" pitchFamily="49" charset="-122"/>
              </a:rPr>
              <a:t>写成      </a:t>
            </a:r>
            <a:r>
              <a:rPr lang="en-US" altLang="zh-CN" sz="2400" dirty="0" err="1">
                <a:latin typeface="楷体_GB2312" pitchFamily="49" charset="-122"/>
                <a:ea typeface="楷体_GB2312" pitchFamily="49" charset="-122"/>
              </a:rPr>
              <a:t>ai</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a[</a:t>
            </a:r>
            <a:r>
              <a:rPr lang="en-US" altLang="zh-CN" sz="2400" dirty="0" err="1">
                <a:latin typeface="楷体_GB2312" pitchFamily="49" charset="-122"/>
                <a:ea typeface="楷体_GB2312" pitchFamily="49" charset="-122"/>
              </a:rPr>
              <a:t>i</a:t>
            </a:r>
            <a:r>
              <a:rPr lang="en-US" altLang="zh-CN" sz="2400" dirty="0">
                <a:latin typeface="楷体_GB2312" pitchFamily="49" charset="-122"/>
                <a:ea typeface="楷体_GB2312" pitchFamily="49" charset="-122"/>
              </a:rPr>
              <a:t>]; </a:t>
            </a:r>
          </a:p>
          <a:p>
            <a:pPr eaLnBrk="1" hangingPunct="1">
              <a:buFontTx/>
              <a:buNone/>
            </a:pPr>
            <a:r>
              <a:rPr lang="en-US" altLang="zh-CN" sz="2400" dirty="0">
                <a:latin typeface="楷体_GB2312" pitchFamily="49" charset="-122"/>
                <a:ea typeface="楷体_GB2312" pitchFamily="49" charset="-122"/>
              </a:rPr>
              <a:t>                                    x</a:t>
            </a:r>
            <a:r>
              <a:rPr lang="zh-CN" altLang="en-US" sz="2400" dirty="0">
                <a:latin typeface="楷体_GB2312" pitchFamily="49" charset="-122"/>
                <a:ea typeface="楷体_GB2312" pitchFamily="49" charset="-122"/>
              </a:rPr>
              <a:t>＝</a:t>
            </a:r>
            <a:r>
              <a:rPr lang="en-US" altLang="zh-CN" sz="2400" dirty="0" err="1">
                <a:latin typeface="楷体_GB2312" pitchFamily="49" charset="-122"/>
                <a:ea typeface="楷体_GB2312" pitchFamily="49" charset="-122"/>
              </a:rPr>
              <a:t>ai</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1/</a:t>
            </a:r>
            <a:r>
              <a:rPr lang="en-US" altLang="zh-CN" sz="2400" dirty="0" err="1">
                <a:latin typeface="楷体_GB2312" pitchFamily="49" charset="-122"/>
                <a:ea typeface="楷体_GB2312" pitchFamily="49" charset="-122"/>
              </a:rPr>
              <a:t>ai</a:t>
            </a:r>
            <a:r>
              <a:rPr lang="en-US" altLang="zh-CN" sz="2400" dirty="0">
                <a:latin typeface="楷体_GB2312" pitchFamily="49" charset="-122"/>
                <a:ea typeface="楷体_GB2312" pitchFamily="49" charset="-122"/>
              </a:rPr>
              <a:t>;</a:t>
            </a:r>
          </a:p>
          <a:p>
            <a:pPr eaLnBrk="1" hangingPunct="1">
              <a:buFontTx/>
              <a:buNone/>
            </a:pPr>
            <a:endParaRPr lang="en-US" altLang="zh-CN" sz="2400" dirty="0">
              <a:latin typeface="楷体_GB2312" pitchFamily="49" charset="-122"/>
              <a:ea typeface="楷体_GB2312" pitchFamily="49" charset="-122"/>
            </a:endParaRPr>
          </a:p>
          <a:p>
            <a:pPr>
              <a:buNone/>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这样</a:t>
            </a:r>
            <a:r>
              <a:rPr lang="zh-CN" altLang="en-US" sz="2400" dirty="0">
                <a:solidFill>
                  <a:srgbClr val="3366FF"/>
                </a:solidFill>
                <a:latin typeface="楷体_GB2312" pitchFamily="49" charset="-122"/>
                <a:ea typeface="楷体_GB2312" pitchFamily="49" charset="-122"/>
              </a:rPr>
              <a:t>效率虽然高一些</a:t>
            </a:r>
            <a:r>
              <a:rPr lang="zh-CN" altLang="en-US" sz="2400" dirty="0">
                <a:latin typeface="楷体_GB2312" pitchFamily="49" charset="-122"/>
                <a:ea typeface="楷体_GB2312" pitchFamily="49" charset="-122"/>
              </a:rPr>
              <a:t>，但引进了临时变量，把一个计算公式拆成了几行，</a:t>
            </a:r>
            <a:r>
              <a:rPr lang="zh-CN" altLang="en-US" sz="2400" dirty="0">
                <a:solidFill>
                  <a:srgbClr val="3366FF"/>
                </a:solidFill>
                <a:latin typeface="楷体_GB2312" pitchFamily="49" charset="-122"/>
                <a:ea typeface="楷体_GB2312" pitchFamily="49" charset="-122"/>
              </a:rPr>
              <a:t>增加了理解的难度</a:t>
            </a:r>
            <a:r>
              <a:rPr lang="zh-CN" altLang="en-US" sz="2400" dirty="0">
                <a:latin typeface="楷体_GB2312" pitchFamily="49" charset="-122"/>
                <a:ea typeface="楷体_GB2312" pitchFamily="49" charset="-122"/>
              </a:rPr>
              <a:t>，也</a:t>
            </a:r>
            <a:r>
              <a:rPr lang="zh-CN" altLang="en-US" sz="2400" dirty="0">
                <a:solidFill>
                  <a:srgbClr val="3366FF"/>
                </a:solidFill>
                <a:latin typeface="楷体_GB2312" pitchFamily="49" charset="-122"/>
                <a:ea typeface="楷体_GB2312" pitchFamily="49" charset="-122"/>
              </a:rPr>
              <a:t>增加了出错的概率</a:t>
            </a:r>
            <a:r>
              <a:rPr lang="zh-CN" altLang="en-US" sz="2400" dirty="0">
                <a:latin typeface="楷体_GB2312" pitchFamily="49" charset="-122"/>
                <a:ea typeface="楷体_GB2312" pitchFamily="49" charset="-122"/>
              </a:rPr>
              <a:t>。 </a:t>
            </a:r>
          </a:p>
        </p:txBody>
      </p:sp>
      <p:sp>
        <p:nvSpPr>
          <p:cNvPr id="5" name="Rectangle 2"/>
          <p:cNvSpPr>
            <a:spLocks noGrp="1" noChangeArrowheads="1"/>
          </p:cNvSpPr>
          <p:nvPr>
            <p:ph type="title"/>
          </p:nvPr>
        </p:nvSpPr>
        <p:spPr>
          <a:xfrm>
            <a:off x="457200" y="211138"/>
            <a:ext cx="8229600" cy="1143000"/>
          </a:xfrm>
        </p:spPr>
        <p:txBody>
          <a:bodyPr/>
          <a:lstStyle/>
          <a:p>
            <a:pPr algn="l" eaLnBrk="1" hangingPunct="1">
              <a:lnSpc>
                <a:spcPts val="4000"/>
              </a:lnSpc>
            </a:pPr>
            <a:r>
              <a:rPr lang="en-US" altLang="zh-CN" dirty="0"/>
              <a:t>5.2 </a:t>
            </a:r>
            <a:r>
              <a:rPr lang="zh-CN" altLang="en-US" dirty="0"/>
              <a:t>程序设计风格</a:t>
            </a:r>
            <a:br>
              <a:rPr lang="en-US" altLang="zh-CN" dirty="0"/>
            </a:br>
            <a:r>
              <a:rPr lang="en-US" altLang="zh-CN" sz="3600" dirty="0">
                <a:solidFill>
                  <a:srgbClr val="FFFF00"/>
                </a:solidFill>
              </a:rPr>
              <a:t>5.2.3  </a:t>
            </a:r>
            <a:r>
              <a:rPr lang="zh-CN" altLang="en-US" sz="3600" dirty="0">
                <a:solidFill>
                  <a:srgbClr val="FFFF00"/>
                </a:solidFill>
              </a:rPr>
              <a:t>语句结构简单化</a:t>
            </a: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28</a:t>
            </a:fld>
            <a:endParaRPr lang="zh-CN" altLang="en-US"/>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p:txBody>
          <a:bodyPr/>
          <a:lstStyle/>
          <a:p>
            <a:pPr>
              <a:spcAft>
                <a:spcPts val="1200"/>
              </a:spcAft>
              <a:buNone/>
            </a:pPr>
            <a:r>
              <a:rPr lang="en-US" altLang="zh-CN" sz="2800" dirty="0">
                <a:latin typeface="楷体_GB2312" pitchFamily="49" charset="-122"/>
                <a:ea typeface="楷体_GB2312" pitchFamily="49" charset="-122"/>
              </a:rPr>
              <a:t>(6) </a:t>
            </a:r>
            <a:r>
              <a:rPr lang="zh-CN" altLang="en-US" sz="2800" dirty="0">
                <a:latin typeface="楷体_GB2312" pitchFamily="49" charset="-122"/>
                <a:ea typeface="楷体_GB2312" pitchFamily="49" charset="-122"/>
              </a:rPr>
              <a:t>让编译程序做简单的优化。</a:t>
            </a:r>
            <a:endParaRPr lang="en-US" altLang="zh-CN" sz="2800" dirty="0">
              <a:latin typeface="楷体_GB2312" pitchFamily="49" charset="-122"/>
              <a:ea typeface="楷体_GB2312" pitchFamily="49" charset="-122"/>
            </a:endParaRPr>
          </a:p>
          <a:p>
            <a:pPr eaLnBrk="1" hangingPunct="1">
              <a:spcAft>
                <a:spcPts val="1200"/>
              </a:spcAft>
              <a:buFontTx/>
              <a:buNone/>
            </a:pPr>
            <a:r>
              <a:rPr lang="en-US" altLang="zh-CN" sz="2800" dirty="0">
                <a:latin typeface="宋体" pitchFamily="2" charset="-122"/>
                <a:ea typeface="宋体" pitchFamily="2" charset="-122"/>
              </a:rPr>
              <a:t>(7) </a:t>
            </a:r>
            <a:r>
              <a:rPr lang="zh-CN" altLang="en-US" sz="2800" dirty="0">
                <a:latin typeface="宋体" pitchFamily="2" charset="-122"/>
                <a:ea typeface="宋体" pitchFamily="2" charset="-122"/>
              </a:rPr>
              <a:t>尽可能使用库函数。</a:t>
            </a:r>
          </a:p>
          <a:p>
            <a:pPr marL="712788" indent="-712788" eaLnBrk="1" hangingPunct="1">
              <a:spcAft>
                <a:spcPts val="1200"/>
              </a:spcAft>
              <a:buFontTx/>
              <a:buNone/>
            </a:pPr>
            <a:r>
              <a:rPr lang="en-US" altLang="zh-CN" sz="2800" dirty="0">
                <a:latin typeface="宋体" pitchFamily="2" charset="-122"/>
                <a:ea typeface="宋体" pitchFamily="2" charset="-122"/>
              </a:rPr>
              <a:t>(8) </a:t>
            </a:r>
            <a:r>
              <a:rPr lang="zh-CN" altLang="en-US" sz="2800" dirty="0">
                <a:latin typeface="宋体" pitchFamily="2" charset="-122"/>
                <a:ea typeface="宋体" pitchFamily="2" charset="-122"/>
              </a:rPr>
              <a:t>避免不必要的转移，同时如果能保持程序可读性，则不必用</a:t>
            </a:r>
            <a:r>
              <a:rPr lang="en-US" altLang="zh-CN" sz="2800" dirty="0">
                <a:latin typeface="宋体" pitchFamily="2" charset="-122"/>
                <a:ea typeface="宋体" pitchFamily="2" charset="-122"/>
              </a:rPr>
              <a:t>GOTO</a:t>
            </a:r>
            <a:r>
              <a:rPr lang="zh-CN" altLang="en-US" sz="2800" dirty="0">
                <a:latin typeface="宋体" pitchFamily="2" charset="-122"/>
                <a:ea typeface="宋体" pitchFamily="2" charset="-122"/>
              </a:rPr>
              <a:t>语句。</a:t>
            </a:r>
            <a:endParaRPr lang="en-US" altLang="zh-CN" sz="2800" dirty="0">
              <a:latin typeface="宋体" pitchFamily="2" charset="-122"/>
              <a:ea typeface="宋体" pitchFamily="2" charset="-122"/>
            </a:endParaRPr>
          </a:p>
          <a:p>
            <a:pPr>
              <a:buNone/>
            </a:pPr>
            <a:r>
              <a:rPr lang="en-US" altLang="zh-CN" sz="2800" dirty="0">
                <a:latin typeface="宋体" pitchFamily="2" charset="-122"/>
                <a:ea typeface="宋体" pitchFamily="2" charset="-122"/>
              </a:rPr>
              <a:t>(9)</a:t>
            </a:r>
            <a:r>
              <a:rPr lang="zh-CN" altLang="en-US" sz="2800" dirty="0">
                <a:latin typeface="宋体" pitchFamily="2" charset="-122"/>
                <a:ea typeface="宋体" pitchFamily="2" charset="-122"/>
              </a:rPr>
              <a:t>尽量只采用</a:t>
            </a:r>
            <a:r>
              <a:rPr lang="en-US" altLang="zh-CN" sz="2800" dirty="0">
                <a:latin typeface="宋体" pitchFamily="2" charset="-122"/>
                <a:ea typeface="宋体" pitchFamily="2" charset="-122"/>
              </a:rPr>
              <a:t>3</a:t>
            </a:r>
            <a:r>
              <a:rPr lang="zh-CN" altLang="en-US" sz="2800" dirty="0">
                <a:latin typeface="宋体" pitchFamily="2" charset="-122"/>
                <a:ea typeface="宋体" pitchFamily="2" charset="-122"/>
              </a:rPr>
              <a:t>种基本的控制结构来编写程序。</a:t>
            </a:r>
          </a:p>
          <a:p>
            <a:pPr marL="712788" indent="-712788" eaLnBrk="1" hangingPunct="1">
              <a:spcAft>
                <a:spcPts val="1200"/>
              </a:spcAft>
              <a:buFontTx/>
              <a:buNone/>
            </a:pPr>
            <a:endParaRPr lang="zh-CN" altLang="en-US" sz="2800" dirty="0">
              <a:latin typeface="宋体" pitchFamily="2" charset="-122"/>
              <a:ea typeface="宋体" pitchFamily="2" charset="-122"/>
            </a:endParaRPr>
          </a:p>
        </p:txBody>
      </p:sp>
      <p:sp>
        <p:nvSpPr>
          <p:cNvPr id="5" name="Rectangle 2"/>
          <p:cNvSpPr>
            <a:spLocks noGrp="1" noChangeArrowheads="1"/>
          </p:cNvSpPr>
          <p:nvPr>
            <p:ph type="title"/>
          </p:nvPr>
        </p:nvSpPr>
        <p:spPr>
          <a:xfrm>
            <a:off x="457200" y="211138"/>
            <a:ext cx="8229600" cy="1143000"/>
          </a:xfrm>
        </p:spPr>
        <p:txBody>
          <a:bodyPr/>
          <a:lstStyle/>
          <a:p>
            <a:pPr algn="l" eaLnBrk="1" hangingPunct="1">
              <a:lnSpc>
                <a:spcPts val="4000"/>
              </a:lnSpc>
            </a:pPr>
            <a:r>
              <a:rPr lang="en-US" altLang="zh-CN" dirty="0"/>
              <a:t>5.2 </a:t>
            </a:r>
            <a:r>
              <a:rPr lang="zh-CN" altLang="en-US" dirty="0"/>
              <a:t>程序设计风格</a:t>
            </a:r>
            <a:br>
              <a:rPr lang="en-US" altLang="zh-CN" dirty="0"/>
            </a:br>
            <a:r>
              <a:rPr lang="en-US" altLang="zh-CN" sz="3600" dirty="0">
                <a:solidFill>
                  <a:srgbClr val="FFFF00"/>
                </a:solidFill>
              </a:rPr>
              <a:t>5.2.3  </a:t>
            </a:r>
            <a:r>
              <a:rPr lang="zh-CN" altLang="en-US" sz="3600" dirty="0">
                <a:solidFill>
                  <a:srgbClr val="FFFF00"/>
                </a:solidFill>
              </a:rPr>
              <a:t>语句结构简单化</a:t>
            </a: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29</a:t>
            </a:fld>
            <a:endParaRPr lang="zh-CN" altLang="en-US"/>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pPr eaLnBrk="1" hangingPunct="1">
              <a:buClr>
                <a:schemeClr val="accent2"/>
              </a:buClr>
              <a:buSzPct val="75000"/>
              <a:buFont typeface="Wingdings" pitchFamily="2" charset="2"/>
              <a:buChar char="Ø"/>
            </a:pPr>
            <a:endParaRPr lang="en-US" altLang="zh-CN" sz="2800" dirty="0">
              <a:latin typeface="楷体_GB2312" pitchFamily="49" charset="-122"/>
              <a:ea typeface="楷体_GB2312" pitchFamily="49" charset="-122"/>
            </a:endParaRPr>
          </a:p>
          <a:p>
            <a:pPr>
              <a:spcBef>
                <a:spcPts val="600"/>
              </a:spcBef>
              <a:spcAft>
                <a:spcPts val="1200"/>
              </a:spcAft>
              <a:buClr>
                <a:schemeClr val="accent2"/>
              </a:buClr>
              <a:buSzPct val="75000"/>
              <a:buNone/>
            </a:pPr>
            <a:r>
              <a:rPr lang="zh-CN" altLang="en-US" sz="2800" dirty="0">
                <a:latin typeface="楷体_GB2312" pitchFamily="49" charset="-122"/>
                <a:ea typeface="楷体_GB2312" pitchFamily="49" charset="-122"/>
              </a:rPr>
              <a:t>  从下面两方面</a:t>
            </a:r>
            <a:r>
              <a:rPr lang="zh-CN" altLang="en-US" sz="2800" dirty="0">
                <a:solidFill>
                  <a:srgbClr val="3366FF"/>
                </a:solidFill>
                <a:latin typeface="楷体_GB2312" pitchFamily="49" charset="-122"/>
                <a:ea typeface="楷体_GB2312" pitchFamily="49" charset="-122"/>
              </a:rPr>
              <a:t>对程序设计语言的性能进行讨论</a:t>
            </a:r>
            <a:r>
              <a:rPr lang="zh-CN" altLang="en-US" sz="2800" dirty="0">
                <a:latin typeface="楷体_GB2312" pitchFamily="49" charset="-122"/>
                <a:ea typeface="楷体_GB2312" pitchFamily="49" charset="-122"/>
              </a:rPr>
              <a:t>：</a:t>
            </a:r>
            <a:endParaRPr lang="en-US" altLang="zh-CN" sz="2800" dirty="0">
              <a:latin typeface="楷体_GB2312" pitchFamily="49" charset="-122"/>
              <a:ea typeface="楷体_GB2312" pitchFamily="49" charset="-122"/>
            </a:endParaRPr>
          </a:p>
          <a:p>
            <a:pPr lvl="1">
              <a:spcBef>
                <a:spcPts val="1200"/>
              </a:spcBef>
              <a:spcAft>
                <a:spcPts val="600"/>
              </a:spcAft>
              <a:buClr>
                <a:schemeClr val="accent2"/>
              </a:buClr>
              <a:buSzPct val="75000"/>
              <a:buFont typeface="Wingdings" pitchFamily="2" charset="2"/>
              <a:buChar char="l"/>
            </a:pPr>
            <a:r>
              <a:rPr lang="zh-CN" altLang="en-US" sz="2400" dirty="0">
                <a:latin typeface="楷体_GB2312" pitchFamily="49" charset="-122"/>
                <a:ea typeface="楷体_GB2312" pitchFamily="49" charset="-122"/>
              </a:rPr>
              <a:t>软件心理学的观点</a:t>
            </a:r>
            <a:endParaRPr lang="en-US" altLang="zh-CN" sz="2400" dirty="0">
              <a:latin typeface="楷体_GB2312" pitchFamily="49" charset="-122"/>
              <a:ea typeface="楷体_GB2312" pitchFamily="49" charset="-122"/>
            </a:endParaRPr>
          </a:p>
          <a:p>
            <a:pPr lvl="1">
              <a:spcBef>
                <a:spcPts val="1200"/>
              </a:spcBef>
              <a:spcAft>
                <a:spcPts val="600"/>
              </a:spcAft>
              <a:buClr>
                <a:schemeClr val="accent2"/>
              </a:buClr>
              <a:buSzPct val="75000"/>
              <a:buFont typeface="Wingdings" pitchFamily="2" charset="2"/>
              <a:buChar char="l"/>
            </a:pPr>
            <a:r>
              <a:rPr lang="zh-CN" altLang="en-US" sz="2400" dirty="0">
                <a:latin typeface="楷体_GB2312" pitchFamily="49" charset="-122"/>
                <a:ea typeface="楷体_GB2312" pitchFamily="49" charset="-122"/>
              </a:rPr>
              <a:t>软件工程的观点</a:t>
            </a:r>
          </a:p>
          <a:p>
            <a:pPr eaLnBrk="1" hangingPunct="1"/>
            <a:endParaRPr lang="zh-CN" altLang="en-US" sz="2800" dirty="0">
              <a:latin typeface="楷体_GB2312" pitchFamily="49" charset="-122"/>
              <a:ea typeface="楷体_GB2312" pitchFamily="49" charset="-122"/>
            </a:endParaRPr>
          </a:p>
          <a:p>
            <a:pPr eaLnBrk="1" hangingPunct="1"/>
            <a:endParaRPr lang="en-US" altLang="zh-CN" dirty="0">
              <a:ea typeface="宋体" pitchFamily="2" charset="-122"/>
            </a:endParaRPr>
          </a:p>
        </p:txBody>
      </p:sp>
      <p:sp>
        <p:nvSpPr>
          <p:cNvPr id="5" name="Rectangle 2"/>
          <p:cNvSpPr>
            <a:spLocks noGrp="1" noChangeArrowheads="1"/>
          </p:cNvSpPr>
          <p:nvPr>
            <p:ph type="title"/>
          </p:nvPr>
        </p:nvSpPr>
        <p:spPr>
          <a:xfrm>
            <a:off x="457200" y="211138"/>
            <a:ext cx="8229600" cy="1143000"/>
          </a:xfrm>
        </p:spPr>
        <p:txBody>
          <a:bodyPr/>
          <a:lstStyle/>
          <a:p>
            <a:pPr algn="l" eaLnBrk="1" hangingPunct="1">
              <a:lnSpc>
                <a:spcPts val="4000"/>
              </a:lnSpc>
            </a:pPr>
            <a:r>
              <a:rPr lang="en-US" altLang="zh-CN" dirty="0"/>
              <a:t>5.1 </a:t>
            </a:r>
            <a:r>
              <a:rPr lang="zh-CN" altLang="en-US" dirty="0"/>
              <a:t>程序设计语言</a:t>
            </a:r>
            <a:br>
              <a:rPr lang="en-US" altLang="zh-CN" dirty="0"/>
            </a:br>
            <a:r>
              <a:rPr lang="en-US" altLang="zh-CN" sz="3600" dirty="0">
                <a:solidFill>
                  <a:srgbClr val="FFFF00"/>
                </a:solidFill>
              </a:rPr>
              <a:t>5.1.1 </a:t>
            </a:r>
            <a:r>
              <a:rPr lang="zh-CN" altLang="en-US" sz="3600" dirty="0">
                <a:solidFill>
                  <a:srgbClr val="FFFF00"/>
                </a:solidFill>
              </a:rPr>
              <a:t>程序设计语言的</a:t>
            </a:r>
            <a:r>
              <a:rPr lang="zh-CN" altLang="en-US" sz="3600" dirty="0">
                <a:solidFill>
                  <a:schemeClr val="accent2">
                    <a:lumMod val="20000"/>
                    <a:lumOff val="80000"/>
                  </a:schemeClr>
                </a:solidFill>
              </a:rPr>
              <a:t>性能</a:t>
            </a: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3</a:t>
            </a:fld>
            <a:endParaRPr lang="zh-CN" altLang="en-US"/>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p:txBody>
          <a:bodyPr/>
          <a:lstStyle/>
          <a:p>
            <a:pPr>
              <a:buNone/>
            </a:pPr>
            <a:r>
              <a:rPr lang="en-US" altLang="zh-CN" sz="2800" dirty="0">
                <a:latin typeface="宋体" pitchFamily="2" charset="-122"/>
                <a:ea typeface="宋体" pitchFamily="2" charset="-122"/>
              </a:rPr>
              <a:t>(10)</a:t>
            </a:r>
            <a:r>
              <a:rPr lang="zh-CN" altLang="en-US" sz="2800" dirty="0">
                <a:latin typeface="宋体" pitchFamily="2" charset="-122"/>
                <a:ea typeface="宋体" pitchFamily="2" charset="-122"/>
              </a:rPr>
              <a:t>避免使用</a:t>
            </a:r>
            <a:r>
              <a:rPr lang="zh-CN" altLang="en-US" sz="2800" dirty="0">
                <a:solidFill>
                  <a:srgbClr val="C00000"/>
                </a:solidFill>
                <a:latin typeface="宋体" pitchFamily="2" charset="-122"/>
                <a:ea typeface="宋体" pitchFamily="2" charset="-122"/>
              </a:rPr>
              <a:t>空的</a:t>
            </a:r>
            <a:r>
              <a:rPr lang="en-US" altLang="zh-CN" sz="2800" dirty="0">
                <a:solidFill>
                  <a:srgbClr val="C00000"/>
                </a:solidFill>
                <a:latin typeface="宋体" pitchFamily="2" charset="-122"/>
                <a:ea typeface="宋体" pitchFamily="2" charset="-122"/>
              </a:rPr>
              <a:t>else</a:t>
            </a:r>
            <a:r>
              <a:rPr lang="zh-CN" altLang="en-US" sz="2800" dirty="0">
                <a:solidFill>
                  <a:srgbClr val="C00000"/>
                </a:solidFill>
                <a:latin typeface="宋体" pitchFamily="2" charset="-122"/>
                <a:ea typeface="宋体" pitchFamily="2" charset="-122"/>
              </a:rPr>
              <a:t>语句</a:t>
            </a:r>
            <a:r>
              <a:rPr lang="zh-CN" altLang="en-US" sz="2800" dirty="0">
                <a:latin typeface="宋体" pitchFamily="2" charset="-122"/>
                <a:ea typeface="宋体" pitchFamily="2" charset="-122"/>
              </a:rPr>
              <a:t>和</a:t>
            </a:r>
            <a:r>
              <a:rPr lang="en-US" altLang="zh-CN" sz="2800" dirty="0">
                <a:solidFill>
                  <a:srgbClr val="C00000"/>
                </a:solidFill>
                <a:latin typeface="宋体" pitchFamily="2" charset="-122"/>
                <a:ea typeface="宋体" pitchFamily="2" charset="-122"/>
              </a:rPr>
              <a:t>if…then if…</a:t>
            </a:r>
            <a:r>
              <a:rPr lang="zh-CN" altLang="en-US" sz="2800" dirty="0">
                <a:solidFill>
                  <a:srgbClr val="C00000"/>
                </a:solidFill>
                <a:latin typeface="宋体" pitchFamily="2" charset="-122"/>
                <a:ea typeface="宋体" pitchFamily="2" charset="-122"/>
              </a:rPr>
              <a:t>语句</a:t>
            </a:r>
            <a:r>
              <a:rPr lang="zh-CN" altLang="en-US" sz="2800" dirty="0">
                <a:latin typeface="宋体" pitchFamily="2" charset="-122"/>
                <a:ea typeface="宋体" pitchFamily="2" charset="-122"/>
              </a:rPr>
              <a:t>。这种结构容易使读者产生误解。</a:t>
            </a:r>
          </a:p>
          <a:p>
            <a:pPr>
              <a:buNone/>
            </a:pPr>
            <a:r>
              <a:rPr lang="zh-CN" altLang="en-US" sz="2800" dirty="0">
                <a:latin typeface="宋体" pitchFamily="2" charset="-122"/>
                <a:ea typeface="宋体" pitchFamily="2" charset="-122"/>
              </a:rPr>
              <a:t>  例如，下面的程序可能产生二义性问题。</a:t>
            </a:r>
          </a:p>
          <a:p>
            <a:pPr eaLnBrk="1" hangingPunct="1">
              <a:buFontTx/>
              <a:buNone/>
            </a:pPr>
            <a:endParaRPr lang="zh-CN" altLang="en-US" sz="2800" dirty="0">
              <a:latin typeface="楷体_GB2312" pitchFamily="49" charset="-122"/>
              <a:ea typeface="楷体_GB2312" pitchFamily="49" charset="-122"/>
            </a:endParaRPr>
          </a:p>
        </p:txBody>
      </p:sp>
      <p:pic>
        <p:nvPicPr>
          <p:cNvPr id="29700" name="Picture 4"/>
          <p:cNvPicPr>
            <a:picLocks noChangeAspect="1" noChangeArrowheads="1"/>
          </p:cNvPicPr>
          <p:nvPr/>
        </p:nvPicPr>
        <p:blipFill>
          <a:blip r:embed="rId2"/>
          <a:srcRect/>
          <a:stretch>
            <a:fillRect/>
          </a:stretch>
        </p:blipFill>
        <p:spPr bwMode="auto">
          <a:xfrm>
            <a:off x="1071538" y="3429000"/>
            <a:ext cx="5329237" cy="1852612"/>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38DE0820-E4E3-469F-8339-675226DFBBFE}" type="slidenum">
              <a:rPr lang="zh-CN" altLang="en-US" smtClean="0"/>
              <a:pPr/>
              <a:t>30</a:t>
            </a:fld>
            <a:endParaRPr lang="zh-CN" altLang="en-US"/>
          </a:p>
        </p:txBody>
      </p:sp>
      <p:sp>
        <p:nvSpPr>
          <p:cNvPr id="5" name="Rectangle 2"/>
          <p:cNvSpPr>
            <a:spLocks noGrp="1" noChangeArrowheads="1"/>
          </p:cNvSpPr>
          <p:nvPr>
            <p:ph type="title"/>
          </p:nvPr>
        </p:nvSpPr>
        <p:spPr>
          <a:xfrm>
            <a:off x="457200" y="211138"/>
            <a:ext cx="8229600" cy="1143000"/>
          </a:xfrm>
        </p:spPr>
        <p:txBody>
          <a:bodyPr/>
          <a:lstStyle/>
          <a:p>
            <a:pPr algn="l" eaLnBrk="1" hangingPunct="1">
              <a:lnSpc>
                <a:spcPts val="4000"/>
              </a:lnSpc>
            </a:pPr>
            <a:r>
              <a:rPr lang="en-US" altLang="zh-CN" dirty="0"/>
              <a:t>5.2 </a:t>
            </a:r>
            <a:r>
              <a:rPr lang="zh-CN" altLang="en-US" dirty="0"/>
              <a:t>程序设计风格</a:t>
            </a:r>
            <a:br>
              <a:rPr lang="en-US" altLang="zh-CN" dirty="0"/>
            </a:br>
            <a:r>
              <a:rPr lang="en-US" altLang="zh-CN" sz="3600" dirty="0">
                <a:solidFill>
                  <a:srgbClr val="FFFF00"/>
                </a:solidFill>
              </a:rPr>
              <a:t>5.2.3  </a:t>
            </a:r>
            <a:r>
              <a:rPr lang="zh-CN" altLang="en-US" sz="3600" dirty="0">
                <a:solidFill>
                  <a:srgbClr val="FFFF00"/>
                </a:solidFill>
              </a:rPr>
              <a:t>语句结构简单化</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p:txBody>
          <a:bodyPr/>
          <a:lstStyle/>
          <a:p>
            <a:pPr eaLnBrk="1" hangingPunct="1">
              <a:buFontTx/>
              <a:buNone/>
            </a:pPr>
            <a:r>
              <a:rPr lang="en-US" altLang="zh-CN" sz="2800" dirty="0">
                <a:latin typeface="楷体_GB2312" pitchFamily="49" charset="-122"/>
                <a:ea typeface="楷体_GB2312" pitchFamily="49" charset="-122"/>
              </a:rPr>
              <a:t>(11) </a:t>
            </a:r>
            <a:r>
              <a:rPr lang="zh-CN" altLang="en-US" sz="2800" dirty="0">
                <a:latin typeface="楷体_GB2312" pitchFamily="49" charset="-122"/>
                <a:ea typeface="楷体_GB2312" pitchFamily="49" charset="-122"/>
              </a:rPr>
              <a:t>避免采用过于复杂的条件测试。</a:t>
            </a:r>
          </a:p>
          <a:p>
            <a:pPr eaLnBrk="1" hangingPunct="1">
              <a:buFontTx/>
              <a:buNone/>
            </a:pPr>
            <a:r>
              <a:rPr lang="en-US" altLang="zh-CN" sz="2800" dirty="0">
                <a:latin typeface="楷体_GB2312" pitchFamily="49" charset="-122"/>
                <a:ea typeface="楷体_GB2312" pitchFamily="49" charset="-122"/>
              </a:rPr>
              <a:t>(12) </a:t>
            </a:r>
            <a:r>
              <a:rPr lang="zh-CN" altLang="en-US" sz="2800" dirty="0">
                <a:solidFill>
                  <a:srgbClr val="3366FF"/>
                </a:solidFill>
                <a:latin typeface="楷体_GB2312" pitchFamily="49" charset="-122"/>
                <a:ea typeface="楷体_GB2312" pitchFamily="49" charset="-122"/>
              </a:rPr>
              <a:t>尽量减少使用</a:t>
            </a:r>
            <a:r>
              <a:rPr lang="zh-CN" altLang="en-US" sz="2800" dirty="0">
                <a:solidFill>
                  <a:srgbClr val="3366FF"/>
                </a:solidFill>
                <a:ea typeface="楷体_GB2312" pitchFamily="49" charset="-122"/>
              </a:rPr>
              <a:t>“</a:t>
            </a:r>
            <a:r>
              <a:rPr lang="zh-CN" altLang="en-US" sz="2800" dirty="0">
                <a:solidFill>
                  <a:srgbClr val="3366FF"/>
                </a:solidFill>
                <a:latin typeface="楷体_GB2312" pitchFamily="49" charset="-122"/>
                <a:ea typeface="楷体_GB2312" pitchFamily="49" charset="-122"/>
              </a:rPr>
              <a:t>否定</a:t>
            </a:r>
            <a:r>
              <a:rPr lang="zh-CN" altLang="en-US" sz="2800" dirty="0">
                <a:solidFill>
                  <a:srgbClr val="3366FF"/>
                </a:solidFill>
                <a:ea typeface="楷体_GB2312" pitchFamily="49" charset="-122"/>
              </a:rPr>
              <a:t>”</a:t>
            </a:r>
            <a:r>
              <a:rPr lang="zh-CN" altLang="en-US" sz="2800" dirty="0">
                <a:solidFill>
                  <a:srgbClr val="3366FF"/>
                </a:solidFill>
                <a:latin typeface="楷体_GB2312" pitchFamily="49" charset="-122"/>
                <a:ea typeface="楷体_GB2312" pitchFamily="49" charset="-122"/>
              </a:rPr>
              <a:t>条件的条件语句</a:t>
            </a:r>
            <a:r>
              <a:rPr lang="zh-CN" altLang="en-US" sz="2800" dirty="0">
                <a:latin typeface="楷体_GB2312" pitchFamily="49" charset="-122"/>
                <a:ea typeface="楷体_GB2312" pitchFamily="49" charset="-122"/>
              </a:rPr>
              <a:t>。例如，如果在程序中出现</a:t>
            </a:r>
            <a:br>
              <a:rPr lang="zh-CN" altLang="en-US" sz="2800" dirty="0">
                <a:latin typeface="楷体_GB2312" pitchFamily="49" charset="-122"/>
                <a:ea typeface="楷体_GB2312" pitchFamily="49" charset="-122"/>
              </a:rPr>
            </a:br>
            <a:r>
              <a:rPr lang="zh-CN" altLang="en-US" sz="2800" b="1" dirty="0">
                <a:latin typeface="楷体_GB2312" pitchFamily="49" charset="-122"/>
                <a:ea typeface="楷体_GB2312" pitchFamily="49" charset="-122"/>
              </a:rPr>
              <a:t>     </a:t>
            </a:r>
            <a:r>
              <a:rPr lang="en-US" altLang="zh-CN" sz="2400" b="1" dirty="0">
                <a:solidFill>
                  <a:schemeClr val="accent2"/>
                </a:solidFill>
                <a:latin typeface="楷体_GB2312" pitchFamily="49" charset="-122"/>
                <a:ea typeface="楷体_GB2312" pitchFamily="49" charset="-122"/>
              </a:rPr>
              <a:t>if </a:t>
            </a:r>
            <a:r>
              <a:rPr lang="zh-CN" altLang="en-US" sz="2400" b="1" dirty="0">
                <a:solidFill>
                  <a:schemeClr val="accent2"/>
                </a:solidFill>
                <a:latin typeface="楷体_GB2312" pitchFamily="49" charset="-122"/>
                <a:ea typeface="楷体_GB2312" pitchFamily="49" charset="-122"/>
              </a:rPr>
              <a:t>（ </a:t>
            </a:r>
            <a:r>
              <a:rPr lang="en-US" altLang="zh-CN" sz="2400" b="1" dirty="0">
                <a:solidFill>
                  <a:srgbClr val="C00000"/>
                </a:solidFill>
                <a:latin typeface="楷体_GB2312" pitchFamily="49" charset="-122"/>
                <a:ea typeface="楷体_GB2312" pitchFamily="49" charset="-122"/>
              </a:rPr>
              <a:t>!</a:t>
            </a:r>
            <a:r>
              <a:rPr lang="zh-CN" altLang="en-US" sz="2400" b="1" dirty="0">
                <a:solidFill>
                  <a:srgbClr val="C00000"/>
                </a:solidFill>
                <a:latin typeface="楷体_GB2312" pitchFamily="49" charset="-122"/>
                <a:ea typeface="楷体_GB2312" pitchFamily="49" charset="-122"/>
              </a:rPr>
              <a:t>（ </a:t>
            </a:r>
            <a:r>
              <a:rPr lang="en-US" altLang="zh-CN" sz="2400" b="1" dirty="0">
                <a:solidFill>
                  <a:srgbClr val="C00000"/>
                </a:solidFill>
                <a:latin typeface="楷体_GB2312" pitchFamily="49" charset="-122"/>
                <a:ea typeface="楷体_GB2312" pitchFamily="49" charset="-122"/>
              </a:rPr>
              <a:t>char</a:t>
            </a:r>
            <a:r>
              <a:rPr lang="zh-CN" altLang="en-US" sz="2400" b="1" dirty="0">
                <a:solidFill>
                  <a:srgbClr val="C00000"/>
                </a:solidFill>
                <a:latin typeface="楷体_GB2312" pitchFamily="49" charset="-122"/>
                <a:ea typeface="楷体_GB2312" pitchFamily="49" charset="-122"/>
              </a:rPr>
              <a:t>＜</a:t>
            </a:r>
            <a:r>
              <a:rPr lang="en-US" altLang="zh-CN" sz="2400" b="1" dirty="0">
                <a:solidFill>
                  <a:srgbClr val="C00000"/>
                </a:solidFill>
                <a:latin typeface="楷体_GB2312" pitchFamily="49" charset="-122"/>
                <a:ea typeface="楷体_GB2312" pitchFamily="49" charset="-122"/>
              </a:rPr>
              <a:t>'0' || char </a:t>
            </a:r>
            <a:r>
              <a:rPr lang="zh-CN" altLang="en-US" sz="2400" b="1" dirty="0">
                <a:solidFill>
                  <a:srgbClr val="C00000"/>
                </a:solidFill>
                <a:latin typeface="楷体_GB2312" pitchFamily="49" charset="-122"/>
                <a:ea typeface="楷体_GB2312" pitchFamily="49" charset="-122"/>
              </a:rPr>
              <a:t>＞</a:t>
            </a:r>
            <a:r>
              <a:rPr lang="en-US" altLang="zh-CN" sz="2400" b="1" dirty="0">
                <a:solidFill>
                  <a:srgbClr val="C00000"/>
                </a:solidFill>
                <a:latin typeface="楷体_GB2312" pitchFamily="49" charset="-122"/>
                <a:ea typeface="楷体_GB2312" pitchFamily="49" charset="-122"/>
              </a:rPr>
              <a:t>'9' </a:t>
            </a:r>
            <a:r>
              <a:rPr lang="zh-CN" altLang="en-US" sz="2400" b="1" dirty="0">
                <a:solidFill>
                  <a:srgbClr val="C00000"/>
                </a:solidFill>
                <a:latin typeface="楷体_GB2312" pitchFamily="49" charset="-122"/>
                <a:ea typeface="楷体_GB2312" pitchFamily="49" charset="-122"/>
              </a:rPr>
              <a:t>） </a:t>
            </a:r>
            <a:r>
              <a:rPr lang="zh-CN" altLang="en-US" sz="2400" b="1" dirty="0">
                <a:solidFill>
                  <a:schemeClr val="accent2"/>
                </a:solidFill>
                <a:latin typeface="楷体_GB2312" pitchFamily="49" charset="-122"/>
                <a:ea typeface="楷体_GB2312" pitchFamily="49" charset="-122"/>
              </a:rPr>
              <a:t>）</a:t>
            </a:r>
          </a:p>
          <a:p>
            <a:pPr eaLnBrk="1" hangingPunct="1">
              <a:buFontTx/>
              <a:buNone/>
            </a:pPr>
            <a:r>
              <a:rPr lang="zh-CN" altLang="en-US" sz="2400" dirty="0">
                <a:solidFill>
                  <a:schemeClr val="accent2"/>
                </a:solidFill>
                <a:latin typeface="楷体_GB2312" pitchFamily="49" charset="-122"/>
                <a:ea typeface="楷体_GB2312" pitchFamily="49" charset="-122"/>
              </a:rPr>
              <a:t>            </a:t>
            </a:r>
            <a:r>
              <a:rPr lang="en-US" altLang="zh-CN" sz="2400" dirty="0">
                <a:solidFill>
                  <a:schemeClr val="accent2"/>
                </a:solidFill>
                <a:ea typeface="楷体_GB2312" pitchFamily="49" charset="-122"/>
              </a:rPr>
              <a:t>……</a:t>
            </a:r>
            <a:endParaRPr lang="en-US" altLang="zh-CN" sz="2400" dirty="0">
              <a:solidFill>
                <a:schemeClr val="accent2"/>
              </a:solidFill>
              <a:latin typeface="楷体_GB2312" pitchFamily="49" charset="-122"/>
              <a:ea typeface="楷体_GB2312" pitchFamily="49" charset="-122"/>
            </a:endParaRPr>
          </a:p>
          <a:p>
            <a:pPr eaLnBrk="1" hangingPunct="1">
              <a:buFontTx/>
              <a:buNone/>
            </a:pPr>
            <a:r>
              <a:rPr lang="en-US" altLang="zh-CN" sz="2800" dirty="0">
                <a:latin typeface="楷体_GB2312" pitchFamily="49" charset="-122"/>
                <a:ea typeface="楷体_GB2312" pitchFamily="49" charset="-122"/>
              </a:rPr>
              <a:t>  </a:t>
            </a:r>
            <a:r>
              <a:rPr lang="zh-CN" altLang="en-US" sz="2800" dirty="0">
                <a:latin typeface="楷体_GB2312" pitchFamily="49" charset="-122"/>
                <a:ea typeface="楷体_GB2312" pitchFamily="49" charset="-122"/>
              </a:rPr>
              <a:t>将其改成下面的语句，含义会更直接。</a:t>
            </a:r>
          </a:p>
          <a:p>
            <a:pPr eaLnBrk="1" hangingPunct="1">
              <a:buFontTx/>
              <a:buNone/>
            </a:pPr>
            <a:r>
              <a:rPr lang="zh-CN" altLang="en-US" sz="2400" b="1" dirty="0">
                <a:latin typeface="楷体_GB2312" pitchFamily="49" charset="-122"/>
                <a:ea typeface="楷体_GB2312" pitchFamily="49" charset="-122"/>
              </a:rPr>
              <a:t>        </a:t>
            </a:r>
            <a:r>
              <a:rPr lang="en-US" altLang="zh-CN" sz="2400" b="1" dirty="0">
                <a:solidFill>
                  <a:schemeClr val="accent2"/>
                </a:solidFill>
                <a:latin typeface="楷体_GB2312" pitchFamily="49" charset="-122"/>
                <a:ea typeface="楷体_GB2312" pitchFamily="49" charset="-122"/>
              </a:rPr>
              <a:t>if </a:t>
            </a:r>
            <a:r>
              <a:rPr lang="zh-CN" altLang="en-US" sz="2400" b="1" dirty="0">
                <a:solidFill>
                  <a:srgbClr val="C00000"/>
                </a:solidFill>
                <a:latin typeface="楷体_GB2312" pitchFamily="49" charset="-122"/>
                <a:ea typeface="楷体_GB2312" pitchFamily="49" charset="-122"/>
              </a:rPr>
              <a:t>（ </a:t>
            </a:r>
            <a:r>
              <a:rPr lang="en-US" altLang="zh-CN" sz="2400" b="1" dirty="0">
                <a:solidFill>
                  <a:srgbClr val="C00000"/>
                </a:solidFill>
                <a:latin typeface="楷体_GB2312" pitchFamily="49" charset="-122"/>
                <a:ea typeface="楷体_GB2312" pitchFamily="49" charset="-122"/>
              </a:rPr>
              <a:t>char &gt;= '0' &amp;&amp; char &lt;= '9' </a:t>
            </a:r>
            <a:r>
              <a:rPr lang="zh-CN" altLang="en-US" sz="2400" b="1" dirty="0">
                <a:solidFill>
                  <a:schemeClr val="accent2"/>
                </a:solidFill>
                <a:latin typeface="楷体_GB2312" pitchFamily="49" charset="-122"/>
                <a:ea typeface="楷体_GB2312" pitchFamily="49" charset="-122"/>
              </a:rPr>
              <a:t>）  </a:t>
            </a:r>
          </a:p>
          <a:p>
            <a:pPr eaLnBrk="1" hangingPunct="1">
              <a:buFontTx/>
              <a:buNone/>
            </a:pPr>
            <a:r>
              <a:rPr lang="zh-CN" altLang="en-US" sz="2400" dirty="0">
                <a:solidFill>
                  <a:schemeClr val="accent2"/>
                </a:solidFill>
                <a:latin typeface="楷体_GB2312" pitchFamily="49" charset="-122"/>
                <a:ea typeface="楷体_GB2312" pitchFamily="49" charset="-122"/>
              </a:rPr>
              <a:t>            </a:t>
            </a:r>
            <a:r>
              <a:rPr lang="en-US" altLang="zh-CN" sz="2400" dirty="0">
                <a:solidFill>
                  <a:schemeClr val="accent2"/>
                </a:solidFill>
                <a:ea typeface="楷体_GB2312" pitchFamily="49" charset="-122"/>
              </a:rPr>
              <a:t>……</a:t>
            </a:r>
            <a:endParaRPr lang="en-US" altLang="zh-CN" sz="2400" dirty="0">
              <a:solidFill>
                <a:schemeClr val="accent2"/>
              </a:solidFill>
              <a:latin typeface="楷体_GB2312" pitchFamily="49" charset="-122"/>
              <a:ea typeface="楷体_GB2312" pitchFamily="49" charset="-122"/>
            </a:endParaRPr>
          </a:p>
          <a:p>
            <a:pPr eaLnBrk="1" hangingPunct="1"/>
            <a:endParaRPr lang="en-US" altLang="zh-CN" sz="2400" dirty="0">
              <a:solidFill>
                <a:schemeClr val="accent2"/>
              </a:solidFill>
              <a:latin typeface="楷体_GB2312" pitchFamily="49" charset="-122"/>
              <a:ea typeface="楷体_GB2312" pitchFamily="49" charset="-122"/>
            </a:endParaRPr>
          </a:p>
        </p:txBody>
      </p:sp>
      <p:sp>
        <p:nvSpPr>
          <p:cNvPr id="5" name="Rectangle 2"/>
          <p:cNvSpPr>
            <a:spLocks noGrp="1" noChangeArrowheads="1"/>
          </p:cNvSpPr>
          <p:nvPr>
            <p:ph type="title"/>
          </p:nvPr>
        </p:nvSpPr>
        <p:spPr>
          <a:xfrm>
            <a:off x="457200" y="211138"/>
            <a:ext cx="8229600" cy="1143000"/>
          </a:xfrm>
        </p:spPr>
        <p:txBody>
          <a:bodyPr/>
          <a:lstStyle/>
          <a:p>
            <a:pPr algn="l" eaLnBrk="1" hangingPunct="1">
              <a:lnSpc>
                <a:spcPts val="4000"/>
              </a:lnSpc>
            </a:pPr>
            <a:r>
              <a:rPr lang="en-US" altLang="zh-CN" dirty="0"/>
              <a:t>5.2 </a:t>
            </a:r>
            <a:r>
              <a:rPr lang="zh-CN" altLang="en-US" dirty="0"/>
              <a:t>程序设计风格</a:t>
            </a:r>
            <a:br>
              <a:rPr lang="en-US" altLang="zh-CN" dirty="0"/>
            </a:br>
            <a:r>
              <a:rPr lang="en-US" altLang="zh-CN" sz="3600" dirty="0">
                <a:solidFill>
                  <a:srgbClr val="FFFF00"/>
                </a:solidFill>
              </a:rPr>
              <a:t>5.2.3  </a:t>
            </a:r>
            <a:r>
              <a:rPr lang="zh-CN" altLang="en-US" sz="3600" dirty="0">
                <a:solidFill>
                  <a:srgbClr val="FFFF00"/>
                </a:solidFill>
              </a:rPr>
              <a:t>语句结构简单化</a:t>
            </a: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31</a:t>
            </a:fld>
            <a:endParaRPr lang="zh-CN" altLang="en-US"/>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p:txBody>
          <a:bodyPr/>
          <a:lstStyle/>
          <a:p>
            <a:pPr eaLnBrk="1" hangingPunct="1">
              <a:buClr>
                <a:schemeClr val="accent2"/>
              </a:buClr>
              <a:buSzPct val="80000"/>
              <a:buFont typeface="Wingdings" pitchFamily="2" charset="2"/>
              <a:buChar char="Ø"/>
            </a:pPr>
            <a:r>
              <a:rPr lang="zh-CN" altLang="en-US" sz="2800" dirty="0">
                <a:latin typeface="楷体_GB2312" pitchFamily="49" charset="-122"/>
                <a:ea typeface="楷体_GB2312" pitchFamily="49" charset="-122"/>
              </a:rPr>
              <a:t>输入</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输出信息是与用户的使用直接相关的。输入</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输出的方式和格式应当尽可能方便用户的使用。</a:t>
            </a:r>
          </a:p>
          <a:p>
            <a:pPr eaLnBrk="1" hangingPunct="1">
              <a:buClr>
                <a:schemeClr val="accent2"/>
              </a:buClr>
              <a:buSzPct val="80000"/>
              <a:buFont typeface="Wingdings" pitchFamily="2" charset="2"/>
              <a:buChar char="Ø"/>
            </a:pPr>
            <a:r>
              <a:rPr lang="zh-CN" altLang="en-US" sz="2800" dirty="0">
                <a:latin typeface="楷体_GB2312" pitchFamily="49" charset="-122"/>
                <a:ea typeface="楷体_GB2312" pitchFamily="49" charset="-122"/>
              </a:rPr>
              <a:t>输入</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输出的风格随着人工干预程度的不同而有所不同。</a:t>
            </a:r>
            <a:r>
              <a:rPr lang="zh-CN" altLang="en-US" dirty="0">
                <a:ea typeface="宋体" pitchFamily="2" charset="-122"/>
              </a:rPr>
              <a:t> </a:t>
            </a:r>
            <a:r>
              <a:rPr lang="zh-CN" altLang="en-US" sz="2800" dirty="0">
                <a:latin typeface="楷体_GB2312" pitchFamily="49" charset="-122"/>
                <a:ea typeface="楷体_GB2312" pitchFamily="49" charset="-122"/>
              </a:rPr>
              <a:t> </a:t>
            </a:r>
          </a:p>
        </p:txBody>
      </p:sp>
      <p:sp>
        <p:nvSpPr>
          <p:cNvPr id="5" name="Rectangle 2"/>
          <p:cNvSpPr>
            <a:spLocks noGrp="1" noChangeArrowheads="1"/>
          </p:cNvSpPr>
          <p:nvPr>
            <p:ph type="title"/>
          </p:nvPr>
        </p:nvSpPr>
        <p:spPr>
          <a:xfrm>
            <a:off x="457200" y="211138"/>
            <a:ext cx="8229600" cy="1143000"/>
          </a:xfrm>
        </p:spPr>
        <p:txBody>
          <a:bodyPr/>
          <a:lstStyle/>
          <a:p>
            <a:pPr algn="l" eaLnBrk="1" hangingPunct="1">
              <a:lnSpc>
                <a:spcPts val="4000"/>
              </a:lnSpc>
            </a:pPr>
            <a:r>
              <a:rPr lang="en-US" altLang="zh-CN" dirty="0"/>
              <a:t>5.2 </a:t>
            </a:r>
            <a:r>
              <a:rPr lang="zh-CN" altLang="en-US" dirty="0"/>
              <a:t>程序设计风格</a:t>
            </a:r>
            <a:br>
              <a:rPr lang="en-US" altLang="zh-CN" dirty="0"/>
            </a:br>
            <a:r>
              <a:rPr lang="en-US" altLang="zh-CN" sz="3600" dirty="0">
                <a:solidFill>
                  <a:schemeClr val="accent2">
                    <a:lumMod val="20000"/>
                    <a:lumOff val="80000"/>
                  </a:schemeClr>
                </a:solidFill>
              </a:rPr>
              <a:t>5.2.4  </a:t>
            </a:r>
            <a:r>
              <a:rPr lang="zh-CN" altLang="en-US" sz="3600" dirty="0">
                <a:solidFill>
                  <a:schemeClr val="accent2">
                    <a:lumMod val="20000"/>
                    <a:lumOff val="80000"/>
                  </a:schemeClr>
                </a:solidFill>
              </a:rPr>
              <a:t>输入</a:t>
            </a:r>
            <a:r>
              <a:rPr lang="en-US" altLang="zh-CN" sz="3600" dirty="0">
                <a:solidFill>
                  <a:schemeClr val="accent2">
                    <a:lumMod val="20000"/>
                    <a:lumOff val="80000"/>
                  </a:schemeClr>
                </a:solidFill>
              </a:rPr>
              <a:t>/</a:t>
            </a:r>
            <a:r>
              <a:rPr lang="zh-CN" altLang="en-US" sz="3600" dirty="0">
                <a:solidFill>
                  <a:schemeClr val="accent2">
                    <a:lumMod val="20000"/>
                    <a:lumOff val="80000"/>
                  </a:schemeClr>
                </a:solidFill>
              </a:rPr>
              <a:t>输出规范化</a:t>
            </a: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32</a:t>
            </a:fld>
            <a:endParaRPr lang="zh-CN" altLang="en-US"/>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357158" y="1500174"/>
            <a:ext cx="8229600" cy="4525963"/>
          </a:xfrm>
        </p:spPr>
        <p:txBody>
          <a:bodyPr/>
          <a:lstStyle/>
          <a:p>
            <a:pPr eaLnBrk="1" hangingPunct="1">
              <a:buFont typeface="Wingdings" pitchFamily="2" charset="2"/>
              <a:buChar char="l"/>
            </a:pPr>
            <a:r>
              <a:rPr lang="zh-CN" altLang="en-US" sz="2800" b="1" dirty="0">
                <a:solidFill>
                  <a:srgbClr val="C00000"/>
                </a:solidFill>
                <a:ea typeface="宋体" pitchFamily="2" charset="-122"/>
              </a:rPr>
              <a:t>输入</a:t>
            </a:r>
            <a:r>
              <a:rPr lang="en-US" altLang="zh-CN" sz="2800" b="1" dirty="0">
                <a:solidFill>
                  <a:srgbClr val="C00000"/>
                </a:solidFill>
                <a:ea typeface="宋体" pitchFamily="2" charset="-122"/>
              </a:rPr>
              <a:t>/</a:t>
            </a:r>
            <a:r>
              <a:rPr lang="zh-CN" altLang="en-US" sz="2800" b="1" dirty="0">
                <a:solidFill>
                  <a:srgbClr val="C00000"/>
                </a:solidFill>
                <a:ea typeface="宋体" pitchFamily="2" charset="-122"/>
              </a:rPr>
              <a:t>输出的原则 </a:t>
            </a:r>
          </a:p>
          <a:p>
            <a:pPr marL="534988" indent="-534988" eaLnBrk="1" hangingPunct="1">
              <a:lnSpc>
                <a:spcPts val="3000"/>
              </a:lnSpc>
              <a:spcBef>
                <a:spcPts val="1200"/>
              </a:spcBef>
              <a:buClr>
                <a:schemeClr val="accent2"/>
              </a:buClr>
              <a:buSzPct val="80000"/>
              <a:buFont typeface="Wingdings" pitchFamily="2" charset="2"/>
              <a:buNone/>
            </a:pPr>
            <a:r>
              <a:rPr lang="en-US" altLang="zh-CN" sz="2400" dirty="0">
                <a:latin typeface="楷体_GB2312" pitchFamily="49" charset="-122"/>
                <a:ea typeface="楷体_GB2312" pitchFamily="49" charset="-122"/>
              </a:rPr>
              <a:t>(1) </a:t>
            </a:r>
            <a:r>
              <a:rPr lang="zh-CN" altLang="en-US" sz="2400" dirty="0">
                <a:latin typeface="楷体_GB2312" pitchFamily="49" charset="-122"/>
                <a:ea typeface="楷体_GB2312" pitchFamily="49" charset="-122"/>
              </a:rPr>
              <a:t>对所有的输入数据都进行检验，保证每个数据的有效性。</a:t>
            </a:r>
          </a:p>
          <a:p>
            <a:pPr marL="534988" indent="-534988" eaLnBrk="1" hangingPunct="1">
              <a:lnSpc>
                <a:spcPts val="3000"/>
              </a:lnSpc>
              <a:spcBef>
                <a:spcPts val="1200"/>
              </a:spcBef>
              <a:buFontTx/>
              <a:buNone/>
            </a:pPr>
            <a:r>
              <a:rPr lang="en-US" altLang="zh-CN" sz="2400" dirty="0">
                <a:latin typeface="楷体_GB2312" pitchFamily="49" charset="-122"/>
                <a:ea typeface="楷体_GB2312" pitchFamily="49" charset="-122"/>
              </a:rPr>
              <a:t>(2) </a:t>
            </a:r>
            <a:r>
              <a:rPr lang="zh-CN" altLang="en-US" sz="2400" dirty="0">
                <a:latin typeface="楷体_GB2312" pitchFamily="49" charset="-122"/>
                <a:ea typeface="楷体_GB2312" pitchFamily="49" charset="-122"/>
              </a:rPr>
              <a:t>检查输入项的各种重要组合的合理性，必要时报告输入状态信息。</a:t>
            </a:r>
          </a:p>
          <a:p>
            <a:pPr marL="534988" indent="-534988" eaLnBrk="1" hangingPunct="1">
              <a:lnSpc>
                <a:spcPts val="3000"/>
              </a:lnSpc>
              <a:spcBef>
                <a:spcPts val="1200"/>
              </a:spcBef>
              <a:buFontTx/>
              <a:buNone/>
            </a:pPr>
            <a:r>
              <a:rPr lang="en-US" altLang="zh-CN" sz="2400" dirty="0">
                <a:latin typeface="楷体_GB2312" pitchFamily="49" charset="-122"/>
                <a:ea typeface="楷体_GB2312" pitchFamily="49" charset="-122"/>
              </a:rPr>
              <a:t>(3) </a:t>
            </a:r>
            <a:r>
              <a:rPr lang="zh-CN" altLang="en-US" sz="2400" dirty="0">
                <a:latin typeface="楷体_GB2312" pitchFamily="49" charset="-122"/>
                <a:ea typeface="楷体_GB2312" pitchFamily="49" charset="-122"/>
              </a:rPr>
              <a:t>输入步骤和操作尽可能简单，并保持简单的输入格式。</a:t>
            </a:r>
          </a:p>
          <a:p>
            <a:pPr marL="534988" indent="-534988" eaLnBrk="1" hangingPunct="1">
              <a:lnSpc>
                <a:spcPts val="3000"/>
              </a:lnSpc>
              <a:spcBef>
                <a:spcPts val="1200"/>
              </a:spcBef>
              <a:buFontTx/>
              <a:buNone/>
            </a:pPr>
            <a:r>
              <a:rPr lang="en-US" altLang="zh-CN" sz="2400" dirty="0">
                <a:latin typeface="楷体_GB2312" pitchFamily="49" charset="-122"/>
                <a:ea typeface="楷体_GB2312" pitchFamily="49" charset="-122"/>
              </a:rPr>
              <a:t>(4) </a:t>
            </a:r>
            <a:r>
              <a:rPr lang="zh-CN" altLang="en-US" sz="2400" dirty="0">
                <a:latin typeface="楷体_GB2312" pitchFamily="49" charset="-122"/>
                <a:ea typeface="楷体_GB2312" pitchFamily="49" charset="-122"/>
              </a:rPr>
              <a:t>输入数据时，应允许使用自由格式输入。</a:t>
            </a:r>
          </a:p>
          <a:p>
            <a:pPr marL="534988" indent="-534988" eaLnBrk="1" hangingPunct="1">
              <a:lnSpc>
                <a:spcPts val="3000"/>
              </a:lnSpc>
              <a:spcBef>
                <a:spcPts val="1200"/>
              </a:spcBef>
              <a:buFontTx/>
              <a:buNone/>
            </a:pPr>
            <a:r>
              <a:rPr lang="en-US" altLang="zh-CN" sz="2400" dirty="0">
                <a:latin typeface="楷体_GB2312" pitchFamily="49" charset="-122"/>
                <a:ea typeface="楷体_GB2312" pitchFamily="49" charset="-122"/>
              </a:rPr>
              <a:t>(5) </a:t>
            </a:r>
            <a:r>
              <a:rPr lang="zh-CN" altLang="en-US" sz="2400" dirty="0">
                <a:latin typeface="楷体_GB2312" pitchFamily="49" charset="-122"/>
                <a:ea typeface="楷体_GB2312" pitchFamily="49" charset="-122"/>
              </a:rPr>
              <a:t>应允许默认值。</a:t>
            </a:r>
          </a:p>
          <a:p>
            <a:pPr marL="534988" indent="-534988" eaLnBrk="1" hangingPunct="1">
              <a:lnSpc>
                <a:spcPts val="3000"/>
              </a:lnSpc>
              <a:spcBef>
                <a:spcPts val="1200"/>
              </a:spcBef>
              <a:buFontTx/>
              <a:buNone/>
            </a:pPr>
            <a:r>
              <a:rPr lang="en-US" altLang="zh-CN" sz="2400" dirty="0">
                <a:latin typeface="楷体_GB2312" pitchFamily="49" charset="-122"/>
                <a:ea typeface="楷体_GB2312" pitchFamily="49" charset="-122"/>
              </a:rPr>
              <a:t>(6) </a:t>
            </a:r>
            <a:r>
              <a:rPr lang="zh-CN" altLang="en-US" sz="2400" dirty="0">
                <a:latin typeface="楷体_GB2312" pitchFamily="49" charset="-122"/>
                <a:ea typeface="楷体_GB2312" pitchFamily="49" charset="-122"/>
              </a:rPr>
              <a:t>输入一批数据时，最好使用输入结束标志，而不要由用户指定输入数据数目。 </a:t>
            </a:r>
          </a:p>
        </p:txBody>
      </p:sp>
      <p:sp>
        <p:nvSpPr>
          <p:cNvPr id="5" name="Rectangle 2"/>
          <p:cNvSpPr>
            <a:spLocks noGrp="1" noChangeArrowheads="1"/>
          </p:cNvSpPr>
          <p:nvPr>
            <p:ph type="title"/>
          </p:nvPr>
        </p:nvSpPr>
        <p:spPr>
          <a:xfrm>
            <a:off x="457200" y="211138"/>
            <a:ext cx="8229600" cy="1143000"/>
          </a:xfrm>
        </p:spPr>
        <p:txBody>
          <a:bodyPr/>
          <a:lstStyle/>
          <a:p>
            <a:pPr algn="l" eaLnBrk="1" hangingPunct="1">
              <a:lnSpc>
                <a:spcPts val="4000"/>
              </a:lnSpc>
            </a:pPr>
            <a:r>
              <a:rPr lang="en-US" altLang="zh-CN" dirty="0"/>
              <a:t>5.2 </a:t>
            </a:r>
            <a:r>
              <a:rPr lang="zh-CN" altLang="en-US" dirty="0"/>
              <a:t>程序设计风格</a:t>
            </a:r>
            <a:br>
              <a:rPr lang="en-US" altLang="zh-CN" dirty="0"/>
            </a:br>
            <a:r>
              <a:rPr lang="en-US" altLang="zh-CN" sz="3600" dirty="0">
                <a:solidFill>
                  <a:schemeClr val="accent2">
                    <a:lumMod val="20000"/>
                    <a:lumOff val="80000"/>
                  </a:schemeClr>
                </a:solidFill>
              </a:rPr>
              <a:t>5.2.4  </a:t>
            </a:r>
            <a:r>
              <a:rPr lang="zh-CN" altLang="en-US" sz="3600" dirty="0">
                <a:solidFill>
                  <a:schemeClr val="accent2">
                    <a:lumMod val="20000"/>
                    <a:lumOff val="80000"/>
                  </a:schemeClr>
                </a:solidFill>
              </a:rPr>
              <a:t>输入</a:t>
            </a:r>
            <a:r>
              <a:rPr lang="en-US" altLang="zh-CN" sz="3600" dirty="0">
                <a:solidFill>
                  <a:schemeClr val="accent2">
                    <a:lumMod val="20000"/>
                    <a:lumOff val="80000"/>
                  </a:schemeClr>
                </a:solidFill>
              </a:rPr>
              <a:t>/</a:t>
            </a:r>
            <a:r>
              <a:rPr lang="zh-CN" altLang="en-US" sz="3600" dirty="0">
                <a:solidFill>
                  <a:schemeClr val="accent2">
                    <a:lumMod val="20000"/>
                    <a:lumOff val="80000"/>
                  </a:schemeClr>
                </a:solidFill>
              </a:rPr>
              <a:t>输出规范化</a:t>
            </a: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33</a:t>
            </a:fld>
            <a:endParaRPr lang="zh-CN" altLang="en-US"/>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p:txBody>
          <a:bodyPr/>
          <a:lstStyle/>
          <a:p>
            <a:pPr marL="534988" indent="-534988" eaLnBrk="1" hangingPunct="1">
              <a:lnSpc>
                <a:spcPts val="3500"/>
              </a:lnSpc>
              <a:spcBef>
                <a:spcPts val="1200"/>
              </a:spcBef>
              <a:spcAft>
                <a:spcPts val="600"/>
              </a:spcAft>
              <a:buClr>
                <a:schemeClr val="accent2"/>
              </a:buClr>
              <a:buSzPct val="80000"/>
              <a:buFont typeface="Wingdings" pitchFamily="2" charset="2"/>
              <a:buNone/>
            </a:pPr>
            <a:r>
              <a:rPr lang="en-US" altLang="zh-CN" sz="2400" dirty="0">
                <a:latin typeface="宋体" pitchFamily="2" charset="-122"/>
                <a:ea typeface="宋体" pitchFamily="2" charset="-122"/>
              </a:rPr>
              <a:t>(7)</a:t>
            </a:r>
            <a:r>
              <a:rPr lang="zh-CN" altLang="en-US" sz="2400" dirty="0">
                <a:solidFill>
                  <a:srgbClr val="3366FF"/>
                </a:solidFill>
                <a:latin typeface="宋体" pitchFamily="2" charset="-122"/>
                <a:ea typeface="宋体" pitchFamily="2" charset="-122"/>
              </a:rPr>
              <a:t>在交互式输入</a:t>
            </a:r>
            <a:r>
              <a:rPr lang="en-US" altLang="zh-CN" sz="2400" dirty="0">
                <a:solidFill>
                  <a:srgbClr val="3366FF"/>
                </a:solidFill>
                <a:latin typeface="宋体" pitchFamily="2" charset="-122"/>
                <a:ea typeface="宋体" pitchFamily="2" charset="-122"/>
              </a:rPr>
              <a:t>/</a:t>
            </a:r>
            <a:r>
              <a:rPr lang="zh-CN" altLang="en-US" sz="2400" dirty="0">
                <a:solidFill>
                  <a:srgbClr val="3366FF"/>
                </a:solidFill>
                <a:latin typeface="宋体" pitchFamily="2" charset="-122"/>
                <a:ea typeface="宋体" pitchFamily="2" charset="-122"/>
              </a:rPr>
              <a:t>输出中输入时</a:t>
            </a:r>
            <a:r>
              <a:rPr lang="zh-CN" altLang="en-US" sz="2400" dirty="0">
                <a:latin typeface="宋体" pitchFamily="2" charset="-122"/>
                <a:ea typeface="宋体" pitchFamily="2" charset="-122"/>
              </a:rPr>
              <a:t>，在屏幕上明确提示交互输入的请求，指明可使用选择项的种类和取值范围。同时，在数据输入的过程中和输入结束时，也要在屏幕上给出状态信息。</a:t>
            </a:r>
          </a:p>
          <a:p>
            <a:pPr marL="534988" indent="-534988" eaLnBrk="1" hangingPunct="1">
              <a:lnSpc>
                <a:spcPts val="3500"/>
              </a:lnSpc>
              <a:spcBef>
                <a:spcPts val="1200"/>
              </a:spcBef>
              <a:spcAft>
                <a:spcPts val="600"/>
              </a:spcAft>
              <a:buFontTx/>
              <a:buNone/>
            </a:pPr>
            <a:r>
              <a:rPr lang="en-US" altLang="zh-CN" sz="2400" dirty="0">
                <a:latin typeface="宋体" pitchFamily="2" charset="-122"/>
                <a:ea typeface="宋体" pitchFamily="2" charset="-122"/>
              </a:rPr>
              <a:t>(8)</a:t>
            </a:r>
            <a:r>
              <a:rPr lang="zh-CN" altLang="en-US" sz="2400" dirty="0">
                <a:latin typeface="宋体" pitchFamily="2" charset="-122"/>
                <a:ea typeface="宋体" pitchFamily="2" charset="-122"/>
              </a:rPr>
              <a:t>当程序设计语言对输入</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输出格式有严格要求时，应保持输入格式与输入语句要求的一致性。</a:t>
            </a:r>
          </a:p>
          <a:p>
            <a:pPr marL="534988" indent="-534988" eaLnBrk="1" hangingPunct="1">
              <a:lnSpc>
                <a:spcPts val="3500"/>
              </a:lnSpc>
              <a:spcBef>
                <a:spcPts val="1200"/>
              </a:spcBef>
              <a:spcAft>
                <a:spcPts val="600"/>
              </a:spcAft>
              <a:buFontTx/>
              <a:buNone/>
            </a:pPr>
            <a:r>
              <a:rPr lang="en-US" altLang="zh-CN" sz="2400" dirty="0">
                <a:latin typeface="宋体" pitchFamily="2" charset="-122"/>
                <a:ea typeface="宋体" pitchFamily="2" charset="-122"/>
              </a:rPr>
              <a:t>(9)</a:t>
            </a:r>
            <a:r>
              <a:rPr lang="zh-CN" altLang="en-US" sz="2400" dirty="0">
                <a:solidFill>
                  <a:srgbClr val="3366FF"/>
                </a:solidFill>
                <a:latin typeface="宋体" pitchFamily="2" charset="-122"/>
                <a:ea typeface="宋体" pitchFamily="2" charset="-122"/>
              </a:rPr>
              <a:t>给所有的输出加注解</a:t>
            </a:r>
            <a:r>
              <a:rPr lang="zh-CN" altLang="en-US" sz="2400" dirty="0">
                <a:latin typeface="宋体" pitchFamily="2" charset="-122"/>
                <a:ea typeface="宋体" pitchFamily="2" charset="-122"/>
              </a:rPr>
              <a:t>，并设计输出报表格式。</a:t>
            </a:r>
          </a:p>
        </p:txBody>
      </p:sp>
      <p:sp>
        <p:nvSpPr>
          <p:cNvPr id="5" name="Rectangle 2"/>
          <p:cNvSpPr>
            <a:spLocks noGrp="1" noChangeArrowheads="1"/>
          </p:cNvSpPr>
          <p:nvPr>
            <p:ph type="title"/>
          </p:nvPr>
        </p:nvSpPr>
        <p:spPr>
          <a:xfrm>
            <a:off x="457200" y="211138"/>
            <a:ext cx="8229600" cy="1143000"/>
          </a:xfrm>
        </p:spPr>
        <p:txBody>
          <a:bodyPr/>
          <a:lstStyle/>
          <a:p>
            <a:pPr algn="l" eaLnBrk="1" hangingPunct="1">
              <a:lnSpc>
                <a:spcPts val="4000"/>
              </a:lnSpc>
            </a:pPr>
            <a:r>
              <a:rPr lang="en-US" altLang="zh-CN" dirty="0"/>
              <a:t>5.2 </a:t>
            </a:r>
            <a:r>
              <a:rPr lang="zh-CN" altLang="en-US" dirty="0"/>
              <a:t>程序设计风格</a:t>
            </a:r>
            <a:br>
              <a:rPr lang="en-US" altLang="zh-CN" dirty="0"/>
            </a:br>
            <a:r>
              <a:rPr lang="en-US" altLang="zh-CN" sz="3600" dirty="0">
                <a:solidFill>
                  <a:schemeClr val="accent2">
                    <a:lumMod val="20000"/>
                    <a:lumOff val="80000"/>
                  </a:schemeClr>
                </a:solidFill>
              </a:rPr>
              <a:t>5.2.4  </a:t>
            </a:r>
            <a:r>
              <a:rPr lang="zh-CN" altLang="en-US" sz="3600" dirty="0">
                <a:solidFill>
                  <a:schemeClr val="accent2">
                    <a:lumMod val="20000"/>
                    <a:lumOff val="80000"/>
                  </a:schemeClr>
                </a:solidFill>
              </a:rPr>
              <a:t>输入</a:t>
            </a:r>
            <a:r>
              <a:rPr lang="en-US" altLang="zh-CN" sz="3600" dirty="0">
                <a:solidFill>
                  <a:schemeClr val="accent2">
                    <a:lumMod val="20000"/>
                    <a:lumOff val="80000"/>
                  </a:schemeClr>
                </a:solidFill>
              </a:rPr>
              <a:t>/</a:t>
            </a:r>
            <a:r>
              <a:rPr lang="zh-CN" altLang="en-US" sz="3600" dirty="0">
                <a:solidFill>
                  <a:schemeClr val="accent2">
                    <a:lumMod val="20000"/>
                    <a:lumOff val="80000"/>
                  </a:schemeClr>
                </a:solidFill>
              </a:rPr>
              <a:t>输出规范化</a:t>
            </a: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34</a:t>
            </a:fld>
            <a:endParaRPr lang="zh-CN" altLang="en-US"/>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806450">
              <a:buNone/>
            </a:pPr>
            <a:endParaRPr lang="en-US" altLang="zh-CN" sz="2800" dirty="0">
              <a:latin typeface="宋体" pitchFamily="2" charset="-122"/>
              <a:ea typeface="宋体" pitchFamily="2" charset="-122"/>
            </a:endParaRPr>
          </a:p>
          <a:p>
            <a:pPr marL="806450">
              <a:buNone/>
            </a:pPr>
            <a:r>
              <a:rPr lang="en-US" altLang="zh-CN" sz="2800" dirty="0">
                <a:latin typeface="宋体" pitchFamily="2" charset="-122"/>
                <a:ea typeface="宋体" pitchFamily="2" charset="-122"/>
              </a:rPr>
              <a:t>5.1  </a:t>
            </a:r>
            <a:r>
              <a:rPr lang="zh-CN" altLang="en-US" sz="2800" dirty="0">
                <a:latin typeface="宋体" pitchFamily="2" charset="-122"/>
                <a:ea typeface="宋体" pitchFamily="2" charset="-122"/>
              </a:rPr>
              <a:t>程序设计语言</a:t>
            </a:r>
          </a:p>
          <a:p>
            <a:pPr marL="806450">
              <a:buNone/>
            </a:pPr>
            <a:r>
              <a:rPr lang="en-US" sz="2800" dirty="0">
                <a:latin typeface="宋体" pitchFamily="2" charset="-122"/>
                <a:ea typeface="宋体" pitchFamily="2" charset="-122"/>
              </a:rPr>
              <a:t>5.2  </a:t>
            </a:r>
            <a:r>
              <a:rPr lang="zh-CN" altLang="en-US" sz="2800" dirty="0">
                <a:latin typeface="宋体" pitchFamily="2" charset="-122"/>
                <a:ea typeface="宋体" pitchFamily="2" charset="-122"/>
              </a:rPr>
              <a:t>程序设计风格</a:t>
            </a:r>
          </a:p>
          <a:p>
            <a:pPr marL="806450">
              <a:buNone/>
            </a:pPr>
            <a:r>
              <a:rPr lang="en-US" altLang="zh-CN" sz="2800" b="1" dirty="0">
                <a:solidFill>
                  <a:srgbClr val="C00000"/>
                </a:solidFill>
                <a:latin typeface="宋体" pitchFamily="2" charset="-122"/>
                <a:ea typeface="宋体" pitchFamily="2" charset="-122"/>
              </a:rPr>
              <a:t>5.3  </a:t>
            </a:r>
            <a:r>
              <a:rPr lang="zh-CN" altLang="en-US" sz="2800" b="1" dirty="0">
                <a:solidFill>
                  <a:srgbClr val="C00000"/>
                </a:solidFill>
                <a:latin typeface="宋体" pitchFamily="2" charset="-122"/>
                <a:ea typeface="宋体" pitchFamily="2" charset="-122"/>
              </a:rPr>
              <a:t>编码规范</a:t>
            </a:r>
          </a:p>
          <a:p>
            <a:pPr marL="806450">
              <a:buNone/>
            </a:pPr>
            <a:r>
              <a:rPr lang="en-US" sz="2800" dirty="0">
                <a:latin typeface="宋体" pitchFamily="2" charset="-122"/>
                <a:ea typeface="宋体" pitchFamily="2" charset="-122"/>
              </a:rPr>
              <a:t>5.4  </a:t>
            </a:r>
            <a:r>
              <a:rPr lang="zh-CN" altLang="en-US" sz="2800" dirty="0">
                <a:latin typeface="宋体" pitchFamily="2" charset="-122"/>
                <a:ea typeface="宋体" pitchFamily="2" charset="-122"/>
              </a:rPr>
              <a:t>程序效率与性能分析</a:t>
            </a:r>
          </a:p>
        </p:txBody>
      </p:sp>
      <p:sp>
        <p:nvSpPr>
          <p:cNvPr id="4" name="Rectangle 2"/>
          <p:cNvSpPr>
            <a:spLocks noGrp="1" noChangeArrowheads="1"/>
          </p:cNvSpPr>
          <p:nvPr>
            <p:ph type="title"/>
          </p:nvPr>
        </p:nvSpPr>
        <p:spPr/>
        <p:txBody>
          <a:bodyPr/>
          <a:lstStyle/>
          <a:p>
            <a:pPr eaLnBrk="1" hangingPunct="1"/>
            <a:r>
              <a:rPr lang="zh-CN" altLang="en-US" dirty="0">
                <a:solidFill>
                  <a:schemeClr val="bg1"/>
                </a:solidFill>
              </a:rPr>
              <a:t>第</a:t>
            </a:r>
            <a:r>
              <a:rPr lang="en-US" altLang="zh-CN" dirty="0">
                <a:solidFill>
                  <a:schemeClr val="bg1"/>
                </a:solidFill>
              </a:rPr>
              <a:t>5</a:t>
            </a:r>
            <a:r>
              <a:rPr lang="zh-CN" altLang="en-US" dirty="0">
                <a:solidFill>
                  <a:schemeClr val="bg1"/>
                </a:solidFill>
              </a:rPr>
              <a:t>章  软件实现</a:t>
            </a: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35</a:t>
            </a:fld>
            <a:endParaRPr lang="zh-CN" altLang="en-US"/>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dirty="0"/>
              <a:t>5.3 </a:t>
            </a:r>
            <a:r>
              <a:rPr lang="zh-CN" altLang="en-US" dirty="0"/>
              <a:t>编码规范</a:t>
            </a:r>
          </a:p>
        </p:txBody>
      </p:sp>
      <p:sp>
        <p:nvSpPr>
          <p:cNvPr id="34819" name="Rectangle 3"/>
          <p:cNvSpPr>
            <a:spLocks noGrp="1" noChangeArrowheads="1"/>
          </p:cNvSpPr>
          <p:nvPr>
            <p:ph type="body" idx="1"/>
          </p:nvPr>
        </p:nvSpPr>
        <p:spPr/>
        <p:txBody>
          <a:bodyPr/>
          <a:lstStyle/>
          <a:p>
            <a:pPr eaLnBrk="1" hangingPunct="1">
              <a:lnSpc>
                <a:spcPct val="150000"/>
              </a:lnSpc>
            </a:pPr>
            <a:r>
              <a:rPr lang="zh-CN" altLang="en-US" sz="2800" dirty="0">
                <a:latin typeface="宋体" pitchFamily="2" charset="-122"/>
                <a:ea typeface="宋体" pitchFamily="2" charset="-122"/>
              </a:rPr>
              <a:t>在参考微软、</a:t>
            </a:r>
            <a:r>
              <a:rPr lang="en-US" altLang="zh-CN" sz="2800" dirty="0">
                <a:latin typeface="宋体" pitchFamily="2" charset="-122"/>
                <a:ea typeface="宋体" pitchFamily="2" charset="-122"/>
              </a:rPr>
              <a:t>Bell</a:t>
            </a:r>
            <a:r>
              <a:rPr lang="zh-CN" altLang="en-US" sz="2800" dirty="0">
                <a:latin typeface="宋体" pitchFamily="2" charset="-122"/>
                <a:ea typeface="宋体" pitchFamily="2" charset="-122"/>
              </a:rPr>
              <a:t>等公司编码规范的基础上，本节以</a:t>
            </a:r>
            <a:r>
              <a:rPr lang="en-US" altLang="zh-CN" sz="2800" dirty="0">
                <a:latin typeface="宋体" pitchFamily="2" charset="-122"/>
                <a:ea typeface="宋体" pitchFamily="2" charset="-122"/>
              </a:rPr>
              <a:t>C/C++</a:t>
            </a:r>
            <a:r>
              <a:rPr lang="zh-CN" altLang="en-US" sz="2800" dirty="0">
                <a:latin typeface="宋体" pitchFamily="2" charset="-122"/>
                <a:ea typeface="宋体" pitchFamily="2" charset="-122"/>
              </a:rPr>
              <a:t>为示例对编码规范给出简要介绍。</a:t>
            </a:r>
          </a:p>
          <a:p>
            <a:pPr eaLnBrk="1" hangingPunct="1">
              <a:lnSpc>
                <a:spcPct val="150000"/>
              </a:lnSpc>
            </a:pPr>
            <a:r>
              <a:rPr lang="zh-CN" altLang="en-US" sz="2800" dirty="0">
                <a:latin typeface="宋体" pitchFamily="2" charset="-122"/>
                <a:ea typeface="宋体" pitchFamily="2" charset="-122"/>
              </a:rPr>
              <a:t>规范涉及：</a:t>
            </a:r>
            <a:r>
              <a:rPr lang="zh-CN" altLang="en-US" sz="2800" b="1" dirty="0">
                <a:solidFill>
                  <a:schemeClr val="accent2"/>
                </a:solidFill>
                <a:latin typeface="宋体" pitchFamily="2" charset="-122"/>
                <a:ea typeface="宋体" pitchFamily="2" charset="-122"/>
              </a:rPr>
              <a:t>版面、注释、标识符命名、变量使用、代码可测性、程序效率、质量保证、代码编译、单元测试、程序版本与维护</a:t>
            </a:r>
            <a:r>
              <a:rPr lang="zh-CN" altLang="en-US" sz="2800" b="1" dirty="0">
                <a:latin typeface="宋体" pitchFamily="2" charset="-122"/>
                <a:ea typeface="宋体" pitchFamily="2" charset="-122"/>
              </a:rPr>
              <a:t>。 </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36</a:t>
            </a:fld>
            <a:endParaRPr lang="zh-CN" altLang="en-US"/>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l"/>
            <a:r>
              <a:rPr lang="en-US" altLang="zh-CN" sz="3600" b="1" dirty="0">
                <a:solidFill>
                  <a:srgbClr val="FFFF00"/>
                </a:solidFill>
                <a:latin typeface="宋体" pitchFamily="2" charset="-122"/>
                <a:ea typeface="宋体" pitchFamily="2" charset="-122"/>
              </a:rPr>
              <a:t>1.</a:t>
            </a:r>
            <a:r>
              <a:rPr lang="zh-CN" altLang="en-US" sz="3600" b="1" dirty="0">
                <a:solidFill>
                  <a:srgbClr val="FFFF00"/>
                </a:solidFill>
                <a:latin typeface="宋体" pitchFamily="2" charset="-122"/>
                <a:ea typeface="宋体" pitchFamily="2" charset="-122"/>
              </a:rPr>
              <a:t>版面</a:t>
            </a:r>
          </a:p>
        </p:txBody>
      </p:sp>
      <p:sp>
        <p:nvSpPr>
          <p:cNvPr id="35843" name="Rectangle 3"/>
          <p:cNvSpPr>
            <a:spLocks noGrp="1" noChangeArrowheads="1"/>
          </p:cNvSpPr>
          <p:nvPr>
            <p:ph type="body" idx="1"/>
          </p:nvPr>
        </p:nvSpPr>
        <p:spPr>
          <a:xfrm>
            <a:off x="457200" y="1500174"/>
            <a:ext cx="8229600" cy="4757758"/>
          </a:xfrm>
        </p:spPr>
        <p:txBody>
          <a:bodyPr/>
          <a:lstStyle/>
          <a:p>
            <a:pPr marL="534988" indent="-534988" eaLnBrk="1" hangingPunct="1">
              <a:lnSpc>
                <a:spcPts val="3500"/>
              </a:lnSpc>
              <a:spcBef>
                <a:spcPts val="1200"/>
              </a:spcBef>
              <a:spcAft>
                <a:spcPts val="600"/>
              </a:spcAft>
              <a:buFontTx/>
              <a:buNone/>
            </a:pPr>
            <a:r>
              <a:rPr lang="en-US" altLang="zh-CN" sz="2400" dirty="0">
                <a:latin typeface="宋体" pitchFamily="2" charset="-122"/>
                <a:ea typeface="宋体" pitchFamily="2" charset="-122"/>
              </a:rPr>
              <a:t>(1) </a:t>
            </a:r>
            <a:r>
              <a:rPr lang="zh-CN" altLang="en-US" sz="2400" dirty="0">
                <a:latin typeface="宋体" pitchFamily="2" charset="-122"/>
                <a:ea typeface="宋体" pitchFamily="2" charset="-122"/>
              </a:rPr>
              <a:t>程序块要采用缩进风格编写，缩进的</a:t>
            </a:r>
            <a:r>
              <a:rPr lang="zh-CN" altLang="en-US" sz="2400" dirty="0">
                <a:solidFill>
                  <a:srgbClr val="3366FF"/>
                </a:solidFill>
                <a:latin typeface="宋体" pitchFamily="2" charset="-122"/>
                <a:ea typeface="宋体" pitchFamily="2" charset="-122"/>
              </a:rPr>
              <a:t>空格数为</a:t>
            </a:r>
            <a:r>
              <a:rPr lang="en-US" altLang="zh-CN" sz="2400" dirty="0">
                <a:solidFill>
                  <a:srgbClr val="3366FF"/>
                </a:solidFill>
                <a:latin typeface="宋体" pitchFamily="2" charset="-122"/>
                <a:ea typeface="宋体" pitchFamily="2" charset="-122"/>
              </a:rPr>
              <a:t>4</a:t>
            </a:r>
            <a:r>
              <a:rPr lang="zh-CN" altLang="en-US" sz="2400" dirty="0">
                <a:solidFill>
                  <a:srgbClr val="3366FF"/>
                </a:solidFill>
                <a:latin typeface="宋体" pitchFamily="2" charset="-122"/>
                <a:ea typeface="宋体" pitchFamily="2" charset="-122"/>
              </a:rPr>
              <a:t>个</a:t>
            </a:r>
            <a:r>
              <a:rPr lang="zh-CN" altLang="en-US" sz="2400" dirty="0">
                <a:latin typeface="宋体" pitchFamily="2" charset="-122"/>
                <a:ea typeface="宋体" pitchFamily="2" charset="-122"/>
              </a:rPr>
              <a:t>。</a:t>
            </a:r>
            <a:r>
              <a:rPr lang="zh-CN" altLang="en-US" sz="2400" dirty="0">
                <a:solidFill>
                  <a:srgbClr val="00B050"/>
                </a:solidFill>
                <a:latin typeface="宋体" pitchFamily="2" charset="-122"/>
                <a:ea typeface="宋体" pitchFamily="2" charset="-122"/>
              </a:rPr>
              <a:t>但对于由开发工具自动生成的代码可以有不一致。</a:t>
            </a:r>
          </a:p>
          <a:p>
            <a:pPr marL="534988" indent="-534988" eaLnBrk="1" hangingPunct="1">
              <a:lnSpc>
                <a:spcPts val="3500"/>
              </a:lnSpc>
              <a:spcBef>
                <a:spcPts val="1200"/>
              </a:spcBef>
              <a:spcAft>
                <a:spcPts val="600"/>
              </a:spcAft>
              <a:buFontTx/>
              <a:buNone/>
            </a:pPr>
            <a:r>
              <a:rPr lang="en-US" altLang="zh-CN" sz="2400" dirty="0">
                <a:latin typeface="宋体" pitchFamily="2" charset="-122"/>
                <a:ea typeface="宋体" pitchFamily="2" charset="-122"/>
              </a:rPr>
              <a:t>(2) </a:t>
            </a:r>
            <a:r>
              <a:rPr lang="zh-CN" altLang="en-US" sz="2400" dirty="0">
                <a:latin typeface="宋体" pitchFamily="2" charset="-122"/>
                <a:ea typeface="宋体" pitchFamily="2" charset="-122"/>
              </a:rPr>
              <a:t>相对独立的程序块之间、变量说明之后</a:t>
            </a:r>
            <a:r>
              <a:rPr lang="zh-CN" altLang="en-US" sz="2400" dirty="0">
                <a:solidFill>
                  <a:srgbClr val="3366FF"/>
                </a:solidFill>
                <a:latin typeface="宋体" pitchFamily="2" charset="-122"/>
                <a:ea typeface="宋体" pitchFamily="2" charset="-122"/>
              </a:rPr>
              <a:t>应加空行</a:t>
            </a:r>
            <a:r>
              <a:rPr lang="zh-CN" altLang="en-US" sz="2400" dirty="0">
                <a:latin typeface="宋体" pitchFamily="2" charset="-122"/>
                <a:ea typeface="宋体" pitchFamily="2" charset="-122"/>
              </a:rPr>
              <a:t>。</a:t>
            </a:r>
          </a:p>
          <a:p>
            <a:pPr marL="534988" indent="-534988" eaLnBrk="1" hangingPunct="1">
              <a:lnSpc>
                <a:spcPts val="3500"/>
              </a:lnSpc>
              <a:spcBef>
                <a:spcPts val="1200"/>
              </a:spcBef>
              <a:spcAft>
                <a:spcPts val="600"/>
              </a:spcAft>
              <a:buFontTx/>
              <a:buNone/>
            </a:pPr>
            <a:r>
              <a:rPr lang="en-US" altLang="zh-CN" sz="2400" dirty="0">
                <a:latin typeface="宋体" pitchFamily="2" charset="-122"/>
                <a:ea typeface="宋体" pitchFamily="2" charset="-122"/>
              </a:rPr>
              <a:t>(3) </a:t>
            </a:r>
            <a:r>
              <a:rPr lang="zh-CN" altLang="en-US" sz="2400" dirty="0">
                <a:latin typeface="宋体" pitchFamily="2" charset="-122"/>
                <a:ea typeface="宋体" pitchFamily="2" charset="-122"/>
              </a:rPr>
              <a:t>较长的语句（</a:t>
            </a:r>
            <a:r>
              <a:rPr lang="en-US" altLang="zh-CN" sz="2400" dirty="0">
                <a:latin typeface="宋体" pitchFamily="2" charset="-122"/>
                <a:ea typeface="宋体" pitchFamily="2" charset="-122"/>
              </a:rPr>
              <a:t>&gt;80</a:t>
            </a:r>
            <a:r>
              <a:rPr lang="zh-CN" altLang="en-US" sz="2400" dirty="0">
                <a:latin typeface="宋体" pitchFamily="2" charset="-122"/>
                <a:ea typeface="宋体" pitchFamily="2" charset="-122"/>
              </a:rPr>
              <a:t>字符）要分成多行写，</a:t>
            </a:r>
            <a:r>
              <a:rPr lang="zh-CN" altLang="en-US" sz="2400" dirty="0">
                <a:solidFill>
                  <a:srgbClr val="3366FF"/>
                </a:solidFill>
                <a:latin typeface="宋体" pitchFamily="2" charset="-122"/>
                <a:ea typeface="宋体" pitchFamily="2" charset="-122"/>
              </a:rPr>
              <a:t>长表达式要在低优先级操作符处划分新行，操作符放在新行之首</a:t>
            </a:r>
            <a:r>
              <a:rPr lang="zh-CN" altLang="en-US" sz="2400" dirty="0">
                <a:latin typeface="宋体" pitchFamily="2" charset="-122"/>
                <a:ea typeface="宋体" pitchFamily="2" charset="-122"/>
              </a:rPr>
              <a:t>，划分出的新行要进行适当的缩进，使排版整齐，语句可读。</a:t>
            </a:r>
          </a:p>
          <a:p>
            <a:pPr marL="534988" indent="-534988" eaLnBrk="1" hangingPunct="1">
              <a:lnSpc>
                <a:spcPts val="3500"/>
              </a:lnSpc>
              <a:spcBef>
                <a:spcPts val="1200"/>
              </a:spcBef>
              <a:spcAft>
                <a:spcPts val="600"/>
              </a:spcAft>
              <a:buFontTx/>
              <a:buNone/>
            </a:pPr>
            <a:r>
              <a:rPr lang="en-US" altLang="zh-CN" sz="2400" dirty="0">
                <a:latin typeface="宋体" pitchFamily="2" charset="-122"/>
                <a:ea typeface="宋体" pitchFamily="2" charset="-122"/>
              </a:rPr>
              <a:t>(4) </a:t>
            </a:r>
            <a:r>
              <a:rPr lang="zh-CN" altLang="en-US" sz="2400" dirty="0">
                <a:latin typeface="宋体" pitchFamily="2" charset="-122"/>
                <a:ea typeface="宋体" pitchFamily="2" charset="-122"/>
              </a:rPr>
              <a:t>循环、判断等语句中的</a:t>
            </a:r>
            <a:r>
              <a:rPr lang="zh-CN" altLang="en-US" sz="2400" dirty="0">
                <a:solidFill>
                  <a:srgbClr val="3366FF"/>
                </a:solidFill>
                <a:latin typeface="宋体" pitchFamily="2" charset="-122"/>
                <a:ea typeface="宋体" pitchFamily="2" charset="-122"/>
              </a:rPr>
              <a:t>条件测试若有较长的表达式</a:t>
            </a:r>
            <a:r>
              <a:rPr lang="zh-CN" altLang="en-US" sz="2400" dirty="0">
                <a:latin typeface="宋体" pitchFamily="2" charset="-122"/>
                <a:ea typeface="宋体" pitchFamily="2" charset="-122"/>
              </a:rPr>
              <a:t>，则要进行适应的划分，</a:t>
            </a:r>
            <a:r>
              <a:rPr lang="zh-CN" altLang="en-US" sz="2400" dirty="0">
                <a:solidFill>
                  <a:srgbClr val="3366FF"/>
                </a:solidFill>
                <a:latin typeface="宋体" pitchFamily="2" charset="-122"/>
                <a:ea typeface="宋体" pitchFamily="2" charset="-122"/>
              </a:rPr>
              <a:t>长表达式要在低优先级操作符处划分新行，操作符放在新行之首</a:t>
            </a:r>
            <a:r>
              <a:rPr lang="zh-CN" altLang="en-US" sz="2400" dirty="0">
                <a:latin typeface="宋体" pitchFamily="2" charset="-122"/>
                <a:ea typeface="宋体" pitchFamily="2" charset="-122"/>
              </a:rPr>
              <a:t>。</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37</a:t>
            </a:fld>
            <a:endParaRPr lang="zh-CN" altLang="en-US"/>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altLang="zh-CN" sz="3600" b="1" dirty="0">
                <a:solidFill>
                  <a:srgbClr val="FFFF00"/>
                </a:solidFill>
                <a:latin typeface="宋体" pitchFamily="2" charset="-122"/>
                <a:ea typeface="宋体" pitchFamily="2" charset="-122"/>
              </a:rPr>
              <a:t>1.</a:t>
            </a:r>
            <a:r>
              <a:rPr lang="zh-CN" altLang="en-US" sz="3600" b="1" dirty="0">
                <a:solidFill>
                  <a:srgbClr val="FFFF00"/>
                </a:solidFill>
                <a:latin typeface="宋体" pitchFamily="2" charset="-122"/>
                <a:ea typeface="宋体" pitchFamily="2" charset="-122"/>
              </a:rPr>
              <a:t>版面</a:t>
            </a:r>
          </a:p>
        </p:txBody>
      </p:sp>
      <p:sp>
        <p:nvSpPr>
          <p:cNvPr id="36867" name="Rectangle 3"/>
          <p:cNvSpPr>
            <a:spLocks noGrp="1" noChangeArrowheads="1"/>
          </p:cNvSpPr>
          <p:nvPr>
            <p:ph type="body"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534988" indent="-534988">
              <a:lnSpc>
                <a:spcPts val="3500"/>
              </a:lnSpc>
              <a:spcBef>
                <a:spcPts val="1200"/>
              </a:spcBef>
              <a:spcAft>
                <a:spcPts val="600"/>
              </a:spcAft>
              <a:buNone/>
            </a:pPr>
            <a:r>
              <a:rPr lang="en-US" altLang="zh-CN" sz="2400" dirty="0">
                <a:latin typeface="宋体" pitchFamily="2" charset="-122"/>
                <a:ea typeface="宋体" pitchFamily="2" charset="-122"/>
              </a:rPr>
              <a:t>(5) </a:t>
            </a:r>
            <a:r>
              <a:rPr lang="zh-CN" altLang="en-US" sz="2400" dirty="0">
                <a:solidFill>
                  <a:srgbClr val="3366FF"/>
                </a:solidFill>
                <a:latin typeface="宋体" pitchFamily="2" charset="-122"/>
                <a:ea typeface="宋体" pitchFamily="2" charset="-122"/>
              </a:rPr>
              <a:t>不允许把多个短语句写在一行中</a:t>
            </a:r>
            <a:r>
              <a:rPr lang="zh-CN" altLang="en-US" sz="2400" dirty="0">
                <a:latin typeface="宋体" pitchFamily="2" charset="-122"/>
                <a:ea typeface="宋体" pitchFamily="2" charset="-122"/>
              </a:rPr>
              <a:t>，即一行只写一条语句。</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(6) if</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while</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for</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default</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do</a:t>
            </a:r>
            <a:r>
              <a:rPr lang="zh-CN" altLang="en-US" sz="2400" dirty="0">
                <a:latin typeface="宋体" pitchFamily="2" charset="-122"/>
                <a:ea typeface="宋体" pitchFamily="2" charset="-122"/>
              </a:rPr>
              <a:t>等语句自占一行。</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(7) </a:t>
            </a:r>
            <a:r>
              <a:rPr lang="zh-CN" altLang="en-US" sz="2400" dirty="0">
                <a:solidFill>
                  <a:srgbClr val="3366FF"/>
                </a:solidFill>
                <a:latin typeface="宋体" pitchFamily="2" charset="-122"/>
                <a:ea typeface="宋体" pitchFamily="2" charset="-122"/>
              </a:rPr>
              <a:t>只用空格键，不要使用</a:t>
            </a:r>
            <a:r>
              <a:rPr lang="en-US" altLang="zh-CN" sz="2400" dirty="0">
                <a:solidFill>
                  <a:srgbClr val="3366FF"/>
                </a:solidFill>
                <a:latin typeface="宋体" pitchFamily="2" charset="-122"/>
                <a:ea typeface="宋体" pitchFamily="2" charset="-122"/>
              </a:rPr>
              <a:t>TAB</a:t>
            </a:r>
            <a:r>
              <a:rPr lang="zh-CN" altLang="en-US" sz="2400" dirty="0">
                <a:solidFill>
                  <a:srgbClr val="3366FF"/>
                </a:solidFill>
                <a:latin typeface="宋体" pitchFamily="2" charset="-122"/>
                <a:ea typeface="宋体" pitchFamily="2" charset="-122"/>
              </a:rPr>
              <a:t>键</a:t>
            </a:r>
            <a:r>
              <a:rPr lang="zh-CN" altLang="en-US" sz="2400" dirty="0">
                <a:latin typeface="宋体" pitchFamily="2" charset="-122"/>
                <a:ea typeface="宋体" pitchFamily="2" charset="-122"/>
              </a:rPr>
              <a:t>。以免用不同的编辑器阅读程序时，因</a:t>
            </a:r>
            <a:r>
              <a:rPr lang="en-US" altLang="zh-CN" sz="2400" dirty="0">
                <a:latin typeface="宋体" pitchFamily="2" charset="-122"/>
                <a:ea typeface="宋体" pitchFamily="2" charset="-122"/>
              </a:rPr>
              <a:t>TAB</a:t>
            </a:r>
            <a:r>
              <a:rPr lang="zh-CN" altLang="en-US" sz="2400" dirty="0">
                <a:latin typeface="宋体" pitchFamily="2" charset="-122"/>
                <a:ea typeface="宋体" pitchFamily="2" charset="-122"/>
              </a:rPr>
              <a:t>键所设置的空格数目不同而造成程序布局不整齐。</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(8</a:t>
            </a:r>
            <a:r>
              <a:rPr lang="en-US" altLang="zh-CN" sz="2400" dirty="0">
                <a:solidFill>
                  <a:srgbClr val="3366FF"/>
                </a:solidFill>
                <a:latin typeface="宋体" pitchFamily="2" charset="-122"/>
                <a:ea typeface="宋体" pitchFamily="2" charset="-122"/>
              </a:rPr>
              <a:t>) </a:t>
            </a:r>
            <a:r>
              <a:rPr lang="zh-CN" altLang="en-US" sz="2400" dirty="0">
                <a:solidFill>
                  <a:srgbClr val="3366FF"/>
                </a:solidFill>
                <a:latin typeface="宋体" pitchFamily="2" charset="-122"/>
                <a:ea typeface="宋体" pitchFamily="2" charset="-122"/>
              </a:rPr>
              <a:t>函数或过程的开始、结构的定义及循环、判断等语句中的代码都要采用缩进风格</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case</a:t>
            </a:r>
            <a:r>
              <a:rPr lang="zh-CN" altLang="en-US" sz="2400" dirty="0">
                <a:latin typeface="宋体" pitchFamily="2" charset="-122"/>
                <a:ea typeface="宋体" pitchFamily="2" charset="-122"/>
              </a:rPr>
              <a:t>语句下的情况处理语句也要遵从语句缩进要求。</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38</a:t>
            </a:fld>
            <a:endParaRPr lang="zh-CN" altLang="en-US"/>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lgn="l" eaLnBrk="1" hangingPunct="1"/>
            <a:r>
              <a:rPr lang="en-US" altLang="zh-CN" sz="3600" b="1" dirty="0">
                <a:solidFill>
                  <a:srgbClr val="FFFF00"/>
                </a:solidFill>
                <a:latin typeface="宋体" pitchFamily="2" charset="-122"/>
                <a:ea typeface="宋体" pitchFamily="2" charset="-122"/>
              </a:rPr>
              <a:t>1.</a:t>
            </a:r>
            <a:r>
              <a:rPr lang="zh-CN" altLang="en-US" sz="3600" b="1" dirty="0">
                <a:solidFill>
                  <a:srgbClr val="FFFF00"/>
                </a:solidFill>
                <a:latin typeface="宋体" pitchFamily="2" charset="-122"/>
                <a:ea typeface="宋体" pitchFamily="2" charset="-122"/>
              </a:rPr>
              <a:t>版面</a:t>
            </a:r>
          </a:p>
        </p:txBody>
      </p:sp>
      <p:sp>
        <p:nvSpPr>
          <p:cNvPr id="37891" name="Rectangle 3"/>
          <p:cNvSpPr>
            <a:spLocks noGrp="1" noChangeArrowheads="1"/>
          </p:cNvSpPr>
          <p:nvPr>
            <p:ph type="body"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534988" indent="-534988">
              <a:lnSpc>
                <a:spcPts val="3500"/>
              </a:lnSpc>
              <a:spcBef>
                <a:spcPts val="1200"/>
              </a:spcBef>
              <a:spcAft>
                <a:spcPts val="600"/>
              </a:spcAft>
              <a:buNone/>
            </a:pPr>
            <a:r>
              <a:rPr lang="en-US" altLang="zh-CN" sz="2400" dirty="0">
                <a:latin typeface="宋体" pitchFamily="2" charset="-122"/>
                <a:ea typeface="宋体" pitchFamily="2" charset="-122"/>
              </a:rPr>
              <a:t>(9) </a:t>
            </a:r>
            <a:r>
              <a:rPr lang="zh-CN" altLang="en-US" sz="2400" dirty="0">
                <a:latin typeface="宋体" pitchFamily="2" charset="-122"/>
                <a:ea typeface="宋体" pitchFamily="2" charset="-122"/>
              </a:rPr>
              <a:t>程序块的</a:t>
            </a:r>
            <a:r>
              <a:rPr lang="zh-CN" altLang="en-US" sz="2400" dirty="0">
                <a:solidFill>
                  <a:srgbClr val="3366FF"/>
                </a:solidFill>
                <a:latin typeface="宋体" pitchFamily="2" charset="-122"/>
                <a:ea typeface="宋体" pitchFamily="2" charset="-122"/>
              </a:rPr>
              <a:t>分界符</a:t>
            </a:r>
            <a:r>
              <a:rPr lang="zh-CN" altLang="en-US" sz="2400" dirty="0">
                <a:latin typeface="宋体" pitchFamily="2" charset="-122"/>
                <a:ea typeface="宋体" pitchFamily="2" charset="-122"/>
              </a:rPr>
              <a:t>（如</a:t>
            </a:r>
            <a:r>
              <a:rPr lang="en-US" altLang="zh-CN" sz="2400" dirty="0">
                <a:latin typeface="宋体" pitchFamily="2" charset="-122"/>
                <a:ea typeface="宋体" pitchFamily="2" charset="-122"/>
              </a:rPr>
              <a:t>C</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C++</a:t>
            </a:r>
            <a:r>
              <a:rPr lang="zh-CN" altLang="en-US" sz="2400" dirty="0">
                <a:latin typeface="宋体" pitchFamily="2" charset="-122"/>
                <a:ea typeface="宋体" pitchFamily="2" charset="-122"/>
              </a:rPr>
              <a:t>语言的大括号‘</a:t>
            </a:r>
            <a:r>
              <a:rPr lang="en-US" altLang="zh-CN" sz="2400" dirty="0">
                <a:latin typeface="宋体" pitchFamily="2" charset="-122"/>
                <a:ea typeface="宋体" pitchFamily="2" charset="-122"/>
              </a:rPr>
              <a:t>{ ’</a:t>
            </a:r>
            <a:r>
              <a:rPr lang="zh-CN" altLang="en-US" sz="2400" dirty="0">
                <a:latin typeface="宋体" pitchFamily="2" charset="-122"/>
                <a:ea typeface="宋体" pitchFamily="2" charset="-122"/>
              </a:rPr>
              <a:t>和‘</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a:t>
            </a:r>
            <a:r>
              <a:rPr lang="zh-CN" altLang="en-US" sz="2400" dirty="0">
                <a:solidFill>
                  <a:srgbClr val="3366FF"/>
                </a:solidFill>
                <a:latin typeface="宋体" pitchFamily="2" charset="-122"/>
                <a:ea typeface="宋体" pitchFamily="2" charset="-122"/>
              </a:rPr>
              <a:t>应各独占一行并且位于同一列</a:t>
            </a:r>
            <a:r>
              <a:rPr lang="zh-CN" altLang="en-US" sz="2400" dirty="0">
                <a:latin typeface="宋体" pitchFamily="2" charset="-122"/>
                <a:ea typeface="宋体" pitchFamily="2" charset="-122"/>
              </a:rPr>
              <a:t>，同时与引用它们的语句左对齐。</a:t>
            </a:r>
          </a:p>
          <a:p>
            <a:pPr marL="534988" indent="-534988">
              <a:lnSpc>
                <a:spcPts val="3500"/>
              </a:lnSpc>
              <a:spcBef>
                <a:spcPts val="1200"/>
              </a:spcBef>
              <a:spcAft>
                <a:spcPts val="600"/>
              </a:spcAft>
              <a:buNone/>
            </a:pPr>
            <a:r>
              <a:rPr lang="zh-CN" altLang="en-US" sz="2400" dirty="0">
                <a:latin typeface="宋体" pitchFamily="2" charset="-122"/>
                <a:ea typeface="宋体" pitchFamily="2" charset="-122"/>
              </a:rPr>
              <a:t>  在函数体开始、类定义、结构定义、枚举定义以及</a:t>
            </a:r>
            <a:r>
              <a:rPr lang="en-US" altLang="zh-CN" sz="2400" dirty="0">
                <a:latin typeface="宋体" pitchFamily="2" charset="-122"/>
                <a:ea typeface="宋体" pitchFamily="2" charset="-122"/>
              </a:rPr>
              <a:t>if</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for</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do</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while</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switch</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case</a:t>
            </a:r>
            <a:r>
              <a:rPr lang="zh-CN" altLang="en-US" sz="2400" dirty="0">
                <a:latin typeface="宋体" pitchFamily="2" charset="-122"/>
                <a:ea typeface="宋体" pitchFamily="2" charset="-122"/>
              </a:rPr>
              <a:t>语句中的程序都要采用如上的缩进方式。</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39</a:t>
            </a:fld>
            <a:endParaRPr lang="zh-CN" altLang="en-US"/>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p:txBody>
          <a:bodyPr/>
          <a:lstStyle/>
          <a:p>
            <a:pPr marL="609600" indent="-609600" eaLnBrk="1" hangingPunct="1">
              <a:buFont typeface="Wingdings" pitchFamily="2" charset="2"/>
              <a:buChar char="l"/>
            </a:pPr>
            <a:r>
              <a:rPr lang="zh-CN" altLang="en-US" sz="2800" b="1" dirty="0">
                <a:solidFill>
                  <a:srgbClr val="C00000"/>
                </a:solidFill>
                <a:ea typeface="宋体" pitchFamily="2" charset="-122"/>
              </a:rPr>
              <a:t>软件心理学的观点 </a:t>
            </a:r>
          </a:p>
          <a:p>
            <a:pPr marL="1009650" lvl="1" indent="-609600">
              <a:lnSpc>
                <a:spcPts val="3500"/>
              </a:lnSpc>
              <a:spcBef>
                <a:spcPts val="1200"/>
              </a:spcBef>
              <a:spcAft>
                <a:spcPts val="0"/>
              </a:spcAft>
              <a:buFontTx/>
              <a:buNone/>
            </a:pPr>
            <a:r>
              <a:rPr lang="en-US" altLang="zh-CN" sz="2400" dirty="0">
                <a:latin typeface="楷体_GB2312" pitchFamily="49" charset="-122"/>
                <a:ea typeface="楷体_GB2312" pitchFamily="49" charset="-122"/>
              </a:rPr>
              <a:t>(1) </a:t>
            </a:r>
            <a:r>
              <a:rPr lang="zh-CN" altLang="en-US" sz="2400" dirty="0">
                <a:solidFill>
                  <a:srgbClr val="CC0000"/>
                </a:solidFill>
                <a:latin typeface="楷体_GB2312" pitchFamily="49" charset="-122"/>
                <a:ea typeface="楷体_GB2312" pitchFamily="49" charset="-122"/>
              </a:rPr>
              <a:t>一致性</a:t>
            </a:r>
            <a:r>
              <a:rPr lang="zh-CN" altLang="en-US" sz="2400" dirty="0">
                <a:latin typeface="楷体_GB2312" pitchFamily="49" charset="-122"/>
                <a:ea typeface="楷体_GB2312" pitchFamily="49" charset="-122"/>
              </a:rPr>
              <a:t>。表示一种语言所使用符号的兼容程度、允许随意规定限制，以及允许对语法或语义破例的程度。</a:t>
            </a:r>
          </a:p>
          <a:p>
            <a:pPr marL="1009650" lvl="1" indent="-609600">
              <a:lnSpc>
                <a:spcPts val="3500"/>
              </a:lnSpc>
              <a:spcBef>
                <a:spcPts val="1200"/>
              </a:spcBef>
              <a:spcAft>
                <a:spcPts val="0"/>
              </a:spcAft>
              <a:buFontTx/>
              <a:buNone/>
            </a:pPr>
            <a:r>
              <a:rPr lang="en-US" altLang="zh-CN" sz="2400" dirty="0">
                <a:latin typeface="楷体_GB2312" pitchFamily="49" charset="-122"/>
                <a:ea typeface="楷体_GB2312" pitchFamily="49" charset="-122"/>
              </a:rPr>
              <a:t>(2) </a:t>
            </a:r>
            <a:r>
              <a:rPr lang="zh-CN" altLang="en-US" sz="2400" dirty="0">
                <a:solidFill>
                  <a:srgbClr val="CC0000"/>
                </a:solidFill>
                <a:latin typeface="楷体_GB2312" pitchFamily="49" charset="-122"/>
                <a:ea typeface="楷体_GB2312" pitchFamily="49" charset="-122"/>
              </a:rPr>
              <a:t>二义性</a:t>
            </a:r>
            <a:r>
              <a:rPr lang="zh-CN" altLang="en-US" sz="2400" dirty="0">
                <a:latin typeface="楷体_GB2312" pitchFamily="49" charset="-122"/>
                <a:ea typeface="楷体_GB2312" pitchFamily="49" charset="-122"/>
              </a:rPr>
              <a:t>。虽然语言的编译程序总是以一种机械的规则来解释语句，但读者则可能用不同的方式来理解语句。</a:t>
            </a:r>
          </a:p>
          <a:p>
            <a:pPr marL="1009650" lvl="1" indent="-609600">
              <a:lnSpc>
                <a:spcPts val="3500"/>
              </a:lnSpc>
              <a:spcBef>
                <a:spcPts val="1200"/>
              </a:spcBef>
              <a:spcAft>
                <a:spcPts val="0"/>
              </a:spcAft>
              <a:buFontTx/>
              <a:buNone/>
            </a:pPr>
            <a:r>
              <a:rPr lang="en-US" altLang="zh-CN" sz="2400" dirty="0">
                <a:latin typeface="楷体_GB2312" pitchFamily="49" charset="-122"/>
                <a:ea typeface="楷体_GB2312" pitchFamily="49" charset="-122"/>
              </a:rPr>
              <a:t>(3) </a:t>
            </a:r>
            <a:r>
              <a:rPr lang="zh-CN" altLang="en-US" sz="2400" dirty="0">
                <a:solidFill>
                  <a:srgbClr val="CC0000"/>
                </a:solidFill>
                <a:latin typeface="楷体_GB2312" pitchFamily="49" charset="-122"/>
                <a:ea typeface="楷体_GB2312" pitchFamily="49" charset="-122"/>
              </a:rPr>
              <a:t>简洁性</a:t>
            </a:r>
            <a:r>
              <a:rPr lang="zh-CN" altLang="en-US" sz="2400" dirty="0">
                <a:latin typeface="楷体_GB2312" pitchFamily="49" charset="-122"/>
                <a:ea typeface="楷体_GB2312" pitchFamily="49" charset="-122"/>
              </a:rPr>
              <a:t>。程序设计语言的简洁性用来表示为了用该语言编写程序，必须记忆的关于代码的信息量。</a:t>
            </a:r>
            <a:endParaRPr lang="zh-CN" altLang="en-US" dirty="0">
              <a:ea typeface="宋体" pitchFamily="2" charset="-122"/>
            </a:endParaRPr>
          </a:p>
        </p:txBody>
      </p:sp>
      <p:sp>
        <p:nvSpPr>
          <p:cNvPr id="7" name="Rectangle 2"/>
          <p:cNvSpPr>
            <a:spLocks noGrp="1" noChangeArrowheads="1"/>
          </p:cNvSpPr>
          <p:nvPr>
            <p:ph type="title"/>
          </p:nvPr>
        </p:nvSpPr>
        <p:spPr>
          <a:xfrm>
            <a:off x="457200" y="211138"/>
            <a:ext cx="8229600" cy="1143000"/>
          </a:xfrm>
        </p:spPr>
        <p:txBody>
          <a:bodyPr/>
          <a:lstStyle/>
          <a:p>
            <a:pPr algn="l" eaLnBrk="1" hangingPunct="1">
              <a:lnSpc>
                <a:spcPts val="4000"/>
              </a:lnSpc>
            </a:pPr>
            <a:r>
              <a:rPr lang="en-US" altLang="zh-CN" dirty="0"/>
              <a:t>5.1 </a:t>
            </a:r>
            <a:r>
              <a:rPr lang="zh-CN" altLang="en-US" dirty="0"/>
              <a:t>程序设计语言</a:t>
            </a:r>
            <a:br>
              <a:rPr lang="en-US" altLang="zh-CN" dirty="0"/>
            </a:br>
            <a:r>
              <a:rPr lang="en-US" altLang="zh-CN" sz="3600" dirty="0">
                <a:solidFill>
                  <a:srgbClr val="FFFF00"/>
                </a:solidFill>
              </a:rPr>
              <a:t>5.1.1 </a:t>
            </a:r>
            <a:r>
              <a:rPr lang="zh-CN" altLang="en-US" sz="3600" dirty="0">
                <a:solidFill>
                  <a:srgbClr val="FFFF00"/>
                </a:solidFill>
              </a:rPr>
              <a:t>程序设计语言的</a:t>
            </a:r>
            <a:r>
              <a:rPr lang="zh-CN" altLang="en-US" sz="3600" dirty="0">
                <a:solidFill>
                  <a:schemeClr val="accent2">
                    <a:lumMod val="20000"/>
                    <a:lumOff val="80000"/>
                  </a:schemeClr>
                </a:solidFill>
              </a:rPr>
              <a:t>性能</a:t>
            </a:r>
          </a:p>
        </p:txBody>
      </p:sp>
      <p:sp>
        <p:nvSpPr>
          <p:cNvPr id="8" name="灯片编号占位符 7"/>
          <p:cNvSpPr>
            <a:spLocks noGrp="1"/>
          </p:cNvSpPr>
          <p:nvPr>
            <p:ph type="sldNum" sz="quarter" idx="12"/>
          </p:nvPr>
        </p:nvSpPr>
        <p:spPr/>
        <p:txBody>
          <a:bodyPr/>
          <a:lstStyle/>
          <a:p>
            <a:fld id="{38DE0820-E4E3-469F-8339-675226DFBBFE}" type="slidenum">
              <a:rPr lang="zh-CN" altLang="en-US" smtClean="0"/>
              <a:pPr/>
              <a:t>4</a:t>
            </a:fld>
            <a:endParaRPr lang="zh-CN" altLang="en-US"/>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l" eaLnBrk="1" hangingPunct="1"/>
            <a:r>
              <a:rPr lang="en-US" altLang="zh-CN" sz="3600" b="1">
                <a:solidFill>
                  <a:srgbClr val="FFFF00"/>
                </a:solidFill>
                <a:latin typeface="宋体" pitchFamily="2" charset="-122"/>
                <a:ea typeface="宋体" pitchFamily="2" charset="-122"/>
              </a:rPr>
              <a:t>1.</a:t>
            </a:r>
            <a:r>
              <a:rPr lang="zh-CN" altLang="en-US" sz="3600" b="1">
                <a:solidFill>
                  <a:srgbClr val="FFFF00"/>
                </a:solidFill>
                <a:latin typeface="宋体" pitchFamily="2" charset="-122"/>
                <a:ea typeface="宋体" pitchFamily="2" charset="-122"/>
              </a:rPr>
              <a:t>版面</a:t>
            </a:r>
          </a:p>
        </p:txBody>
      </p:sp>
      <p:sp>
        <p:nvSpPr>
          <p:cNvPr id="38915" name="Rectangle 3"/>
          <p:cNvSpPr>
            <a:spLocks noGrp="1" noChangeArrowheads="1"/>
          </p:cNvSpPr>
          <p:nvPr>
            <p:ph type="body" idx="1"/>
          </p:nvPr>
        </p:nvSpPr>
        <p:spPr>
          <a:xfrm>
            <a:off x="357158" y="1571612"/>
            <a:ext cx="4143404" cy="642942"/>
          </a:xfrm>
        </p:spPr>
        <p:txBody>
          <a:bodyPr/>
          <a:lstStyle/>
          <a:p>
            <a:pPr eaLnBrk="1" hangingPunct="1">
              <a:buNone/>
            </a:pPr>
            <a:r>
              <a:rPr lang="zh-CN" altLang="en-US" sz="2800" dirty="0">
                <a:latin typeface="宋体" pitchFamily="2" charset="-122"/>
                <a:ea typeface="宋体" pitchFamily="2" charset="-122"/>
              </a:rPr>
              <a:t>下面程序段不符合规范：</a:t>
            </a:r>
          </a:p>
          <a:p>
            <a:pPr eaLnBrk="1" hangingPunct="1"/>
            <a:endParaRPr lang="zh-CN" altLang="en-US" sz="2800" dirty="0">
              <a:latin typeface="宋体" pitchFamily="2" charset="-122"/>
              <a:ea typeface="宋体" pitchFamily="2" charset="-122"/>
            </a:endParaRPr>
          </a:p>
          <a:p>
            <a:pPr eaLnBrk="1" hangingPunct="1"/>
            <a:endParaRPr lang="en-US" altLang="zh-CN" sz="2800" dirty="0">
              <a:latin typeface="宋体" pitchFamily="2" charset="-122"/>
              <a:ea typeface="宋体" pitchFamily="2" charset="-122"/>
            </a:endParaRPr>
          </a:p>
        </p:txBody>
      </p:sp>
      <p:pic>
        <p:nvPicPr>
          <p:cNvPr id="38916" name="Picture 4"/>
          <p:cNvPicPr>
            <a:picLocks noChangeAspect="1" noChangeArrowheads="1"/>
          </p:cNvPicPr>
          <p:nvPr/>
        </p:nvPicPr>
        <p:blipFill>
          <a:blip r:embed="rId2"/>
          <a:srcRect/>
          <a:stretch>
            <a:fillRect/>
          </a:stretch>
        </p:blipFill>
        <p:spPr bwMode="auto">
          <a:xfrm>
            <a:off x="857224" y="2428868"/>
            <a:ext cx="2381122" cy="2928958"/>
          </a:xfrm>
          <a:prstGeom prst="rect">
            <a:avLst/>
          </a:prstGeom>
          <a:noFill/>
          <a:ln w="9525">
            <a:noFill/>
            <a:miter lim="800000"/>
            <a:headEnd/>
            <a:tailEnd/>
          </a:ln>
        </p:spPr>
      </p:pic>
      <p:pic>
        <p:nvPicPr>
          <p:cNvPr id="38917" name="Picture 5"/>
          <p:cNvPicPr>
            <a:picLocks noChangeAspect="1" noChangeArrowheads="1"/>
          </p:cNvPicPr>
          <p:nvPr/>
        </p:nvPicPr>
        <p:blipFill>
          <a:blip r:embed="rId3"/>
          <a:srcRect/>
          <a:stretch>
            <a:fillRect/>
          </a:stretch>
        </p:blipFill>
        <p:spPr bwMode="auto">
          <a:xfrm>
            <a:off x="5643570" y="2500306"/>
            <a:ext cx="2264055" cy="3071834"/>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38DE0820-E4E3-469F-8339-675226DFBBFE}" type="slidenum">
              <a:rPr lang="zh-CN" altLang="en-US" smtClean="0"/>
              <a:pPr/>
              <a:t>40</a:t>
            </a:fld>
            <a:endParaRPr lang="zh-CN" altLang="en-US"/>
          </a:p>
        </p:txBody>
      </p:sp>
      <p:sp>
        <p:nvSpPr>
          <p:cNvPr id="7" name="Rectangle 3"/>
          <p:cNvSpPr txBox="1">
            <a:spLocks noChangeArrowheads="1"/>
          </p:cNvSpPr>
          <p:nvPr/>
        </p:nvSpPr>
        <p:spPr bwMode="auto">
          <a:xfrm>
            <a:off x="5143504" y="1571612"/>
            <a:ext cx="3071834" cy="6429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zh-CN" altLang="en-US" sz="2800" b="0" i="0" u="none" strike="noStrike" kern="0" cap="none" spc="0" normalizeH="0" baseline="0" noProof="0" dirty="0">
                <a:ln>
                  <a:noFill/>
                </a:ln>
                <a:solidFill>
                  <a:schemeClr val="tx1"/>
                </a:solidFill>
                <a:effectLst/>
                <a:uLnTx/>
                <a:uFillTx/>
                <a:latin typeface="宋体" pitchFamily="2" charset="-122"/>
                <a:ea typeface="宋体" pitchFamily="2" charset="-122"/>
              </a:rPr>
              <a:t>应书写为以下格式： </a:t>
            </a:r>
          </a:p>
          <a:p>
            <a:pPr marL="342900" marR="0" lvl="0" indent="-342900" algn="l" defTabSz="914400" rtl="0" eaLnBrk="1" fontAlgn="base" latinLnBrk="0" hangingPunct="1">
              <a:lnSpc>
                <a:spcPct val="100000"/>
              </a:lnSpc>
              <a:spcBef>
                <a:spcPct val="20000"/>
              </a:spcBef>
              <a:spcAft>
                <a:spcPct val="0"/>
              </a:spcAft>
              <a:buClrTx/>
              <a:buSzTx/>
              <a:buFontTx/>
              <a:buBlip>
                <a:blip r:embed="rId4"/>
              </a:buBlip>
              <a:tabLst/>
              <a:defRPr/>
            </a:pPr>
            <a:endParaRPr kumimoji="0" lang="zh-CN" altLang="en-US" sz="2800" b="0" i="0" u="none" strike="noStrike" kern="0" cap="none" spc="0" normalizeH="0" baseline="0" noProof="0" dirty="0">
              <a:ln>
                <a:noFill/>
              </a:ln>
              <a:solidFill>
                <a:schemeClr val="tx1"/>
              </a:solidFill>
              <a:effectLst/>
              <a:uLnTx/>
              <a:uFillTx/>
              <a:latin typeface="宋体" pitchFamily="2" charset="-122"/>
              <a:ea typeface="宋体" pitchFamily="2" charset="-122"/>
            </a:endParaRPr>
          </a:p>
          <a:p>
            <a:pPr marL="342900" marR="0" lvl="0" indent="-342900" algn="l" defTabSz="914400" rtl="0" eaLnBrk="1" fontAlgn="base" latinLnBrk="0" hangingPunct="1">
              <a:lnSpc>
                <a:spcPct val="100000"/>
              </a:lnSpc>
              <a:spcBef>
                <a:spcPct val="20000"/>
              </a:spcBef>
              <a:spcAft>
                <a:spcPct val="0"/>
              </a:spcAft>
              <a:buClrTx/>
              <a:buSzTx/>
              <a:buFontTx/>
              <a:buBlip>
                <a:blip r:embed="rId4"/>
              </a:buBlip>
              <a:tabLst/>
              <a:defRPr/>
            </a:pPr>
            <a:endParaRPr kumimoji="0" lang="en-US" altLang="zh-CN" sz="2800" b="0" i="0" u="none" strike="noStrike" kern="0" cap="none" spc="0" normalizeH="0" baseline="0" noProof="0" dirty="0">
              <a:ln>
                <a:noFill/>
              </a:ln>
              <a:solidFill>
                <a:schemeClr val="tx1"/>
              </a:solidFill>
              <a:effectLst/>
              <a:uLnTx/>
              <a:uFillTx/>
              <a:latin typeface="宋体" pitchFamily="2" charset="-122"/>
              <a:ea typeface="宋体" pitchFamily="2" charset="-122"/>
            </a:endParaRPr>
          </a:p>
        </p:txBody>
      </p:sp>
      <p:cxnSp>
        <p:nvCxnSpPr>
          <p:cNvPr id="9" name="直接连接符 8"/>
          <p:cNvCxnSpPr/>
          <p:nvPr/>
        </p:nvCxnSpPr>
        <p:spPr>
          <a:xfrm rot="16200000" flipH="1">
            <a:off x="2339157" y="3910801"/>
            <a:ext cx="4680000" cy="71438"/>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l" eaLnBrk="1" hangingPunct="1"/>
            <a:r>
              <a:rPr lang="en-US" altLang="zh-CN" sz="3600" b="1" dirty="0">
                <a:solidFill>
                  <a:srgbClr val="FFFF00"/>
                </a:solidFill>
                <a:latin typeface="宋体" pitchFamily="2" charset="-122"/>
                <a:ea typeface="宋体" pitchFamily="2" charset="-122"/>
              </a:rPr>
              <a:t>1.</a:t>
            </a:r>
            <a:r>
              <a:rPr lang="zh-CN" altLang="en-US" sz="3600" b="1" dirty="0">
                <a:solidFill>
                  <a:srgbClr val="FFFF00"/>
                </a:solidFill>
                <a:latin typeface="宋体" pitchFamily="2" charset="-122"/>
                <a:ea typeface="宋体" pitchFamily="2" charset="-122"/>
              </a:rPr>
              <a:t>版面</a:t>
            </a:r>
          </a:p>
        </p:txBody>
      </p:sp>
      <p:sp>
        <p:nvSpPr>
          <p:cNvPr id="39939" name="Rectangle 3"/>
          <p:cNvSpPr>
            <a:spLocks noGrp="1" noChangeArrowheads="1"/>
          </p:cNvSpPr>
          <p:nvPr>
            <p:ph type="body" idx="1"/>
          </p:nvPr>
        </p:nvSpPr>
        <p:spPr>
          <a:xfrm>
            <a:off x="428596" y="1643050"/>
            <a:ext cx="8229600" cy="4857750"/>
          </a:xfrm>
          <a:noFill/>
          <a:ln w="9525">
            <a:noFill/>
            <a:miter lim="800000"/>
            <a:headEnd/>
            <a:tailEnd/>
          </a:ln>
        </p:spPr>
        <p:txBody>
          <a:bodyPr vert="horz" wrap="square" lIns="91440" tIns="45720" rIns="91440" bIns="45720" numCol="1" anchor="t" anchorCtr="0" compatLnSpc="1">
            <a:prstTxWarp prst="textNoShape">
              <a:avLst/>
            </a:prstTxWarp>
          </a:bodyPr>
          <a:lstStyle/>
          <a:p>
            <a:pPr marL="534988" indent="-534988">
              <a:lnSpc>
                <a:spcPts val="3500"/>
              </a:lnSpc>
              <a:spcBef>
                <a:spcPts val="1200"/>
              </a:spcBef>
              <a:spcAft>
                <a:spcPts val="600"/>
              </a:spcAft>
              <a:buNone/>
            </a:pPr>
            <a:r>
              <a:rPr lang="en-US" altLang="zh-CN" sz="2400" dirty="0">
                <a:latin typeface="宋体" pitchFamily="2" charset="-122"/>
                <a:ea typeface="宋体" pitchFamily="2" charset="-122"/>
              </a:rPr>
              <a:t>(10) </a:t>
            </a:r>
            <a:r>
              <a:rPr lang="zh-CN" altLang="en-US" sz="2400" dirty="0">
                <a:latin typeface="宋体" pitchFamily="2" charset="-122"/>
                <a:ea typeface="宋体" pitchFamily="2" charset="-122"/>
              </a:rPr>
              <a:t>在两个以上的变量、常量间进行判等操作时，</a:t>
            </a:r>
            <a:r>
              <a:rPr lang="zh-CN" altLang="en-US" sz="2400" dirty="0">
                <a:solidFill>
                  <a:srgbClr val="3366FF"/>
                </a:solidFill>
                <a:latin typeface="宋体" pitchFamily="2" charset="-122"/>
                <a:ea typeface="宋体" pitchFamily="2" charset="-122"/>
              </a:rPr>
              <a:t>操作符之前、之后或者前后</a:t>
            </a:r>
            <a:r>
              <a:rPr lang="zh-CN" altLang="en-US" sz="2400" b="1" dirty="0">
                <a:solidFill>
                  <a:srgbClr val="3366FF"/>
                </a:solidFill>
                <a:latin typeface="宋体" pitchFamily="2" charset="-122"/>
                <a:ea typeface="宋体" pitchFamily="2" charset="-122"/>
              </a:rPr>
              <a:t>要加空格</a:t>
            </a:r>
            <a:r>
              <a:rPr lang="zh-CN" altLang="en-US" sz="2400" dirty="0">
                <a:latin typeface="宋体" pitchFamily="2" charset="-122"/>
                <a:ea typeface="宋体" pitchFamily="2" charset="-122"/>
              </a:rPr>
              <a:t>；进行非判断等操作时，如果是关系密切的操作符（如</a:t>
            </a:r>
            <a:r>
              <a:rPr lang="en-US" altLang="zh-CN" sz="2400" dirty="0">
                <a:latin typeface="宋体" pitchFamily="2" charset="-122"/>
                <a:ea typeface="宋体" pitchFamily="2" charset="-122"/>
              </a:rPr>
              <a:t>-&gt;</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），后面</a:t>
            </a:r>
            <a:r>
              <a:rPr lang="zh-CN" altLang="en-US" sz="2400" b="1" dirty="0">
                <a:solidFill>
                  <a:srgbClr val="C00000"/>
                </a:solidFill>
                <a:latin typeface="宋体" pitchFamily="2" charset="-122"/>
                <a:ea typeface="宋体" pitchFamily="2" charset="-122"/>
              </a:rPr>
              <a:t>不应加空格。</a:t>
            </a:r>
          </a:p>
          <a:p>
            <a:pPr marL="82550" indent="368300">
              <a:lnSpc>
                <a:spcPts val="3500"/>
              </a:lnSpc>
              <a:spcBef>
                <a:spcPts val="1200"/>
              </a:spcBef>
              <a:spcAft>
                <a:spcPts val="600"/>
              </a:spcAft>
              <a:buNone/>
            </a:pPr>
            <a:r>
              <a:rPr lang="zh-CN" altLang="en-US" sz="2400" dirty="0">
                <a:latin typeface="宋体" pitchFamily="2" charset="-122"/>
                <a:ea typeface="宋体" pitchFamily="2" charset="-122"/>
              </a:rPr>
              <a:t>  由于留空格所产生的清晰性是相对的，所以，在已非常清晰的语句中没有必要再留空格，如</a:t>
            </a:r>
            <a:r>
              <a:rPr lang="zh-CN" altLang="en-US" sz="2400" dirty="0">
                <a:solidFill>
                  <a:srgbClr val="3366FF"/>
                </a:solidFill>
                <a:latin typeface="宋体" pitchFamily="2" charset="-122"/>
                <a:ea typeface="宋体" pitchFamily="2" charset="-122"/>
              </a:rPr>
              <a:t>括号内侧</a:t>
            </a:r>
            <a:r>
              <a:rPr lang="zh-CN" altLang="en-US" sz="2400" dirty="0">
                <a:latin typeface="宋体" pitchFamily="2" charset="-122"/>
                <a:ea typeface="宋体" pitchFamily="2" charset="-122"/>
              </a:rPr>
              <a:t>（左括号后面和右括号前面）</a:t>
            </a:r>
            <a:r>
              <a:rPr lang="zh-CN" altLang="en-US" sz="2400" b="1" dirty="0">
                <a:solidFill>
                  <a:srgbClr val="C00000"/>
                </a:solidFill>
                <a:latin typeface="宋体" pitchFamily="2" charset="-122"/>
                <a:ea typeface="宋体" pitchFamily="2" charset="-122"/>
              </a:rPr>
              <a:t>不要加空格</a:t>
            </a:r>
            <a:r>
              <a:rPr lang="zh-CN" altLang="en-US" sz="2400" dirty="0">
                <a:latin typeface="宋体" pitchFamily="2" charset="-122"/>
                <a:ea typeface="宋体" pitchFamily="2" charset="-122"/>
              </a:rPr>
              <a:t>，</a:t>
            </a:r>
            <a:r>
              <a:rPr lang="zh-CN" altLang="en-US" sz="2400" dirty="0">
                <a:solidFill>
                  <a:srgbClr val="3366FF"/>
                </a:solidFill>
                <a:latin typeface="宋体" pitchFamily="2" charset="-122"/>
                <a:ea typeface="宋体" pitchFamily="2" charset="-122"/>
              </a:rPr>
              <a:t>多重括号</a:t>
            </a:r>
            <a:r>
              <a:rPr lang="zh-CN" altLang="en-US" sz="2400" dirty="0">
                <a:latin typeface="宋体" pitchFamily="2" charset="-122"/>
                <a:ea typeface="宋体" pitchFamily="2" charset="-122"/>
              </a:rPr>
              <a:t>间</a:t>
            </a:r>
            <a:r>
              <a:rPr lang="zh-CN" altLang="en-US" sz="2400" b="1" dirty="0">
                <a:solidFill>
                  <a:srgbClr val="C00000"/>
                </a:solidFill>
                <a:latin typeface="宋体" pitchFamily="2" charset="-122"/>
                <a:ea typeface="宋体" pitchFamily="2" charset="-122"/>
              </a:rPr>
              <a:t>不必加空格</a:t>
            </a:r>
            <a:r>
              <a:rPr lang="zh-CN" altLang="en-US" sz="2400" dirty="0">
                <a:latin typeface="宋体" pitchFamily="2" charset="-122"/>
                <a:ea typeface="宋体" pitchFamily="2" charset="-122"/>
              </a:rPr>
              <a:t>。</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41</a:t>
            </a:fld>
            <a:endParaRPr lang="zh-CN" altLang="en-US"/>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l" eaLnBrk="1" hangingPunct="1"/>
            <a:r>
              <a:rPr lang="en-US" altLang="zh-CN" sz="3600" b="1">
                <a:solidFill>
                  <a:srgbClr val="FFFF00"/>
                </a:solidFill>
                <a:latin typeface="宋体" pitchFamily="2" charset="-122"/>
                <a:ea typeface="宋体" pitchFamily="2" charset="-122"/>
              </a:rPr>
              <a:t>2.</a:t>
            </a:r>
            <a:r>
              <a:rPr lang="zh-CN" altLang="en-US" sz="3600" b="1">
                <a:solidFill>
                  <a:srgbClr val="FFFF00"/>
                </a:solidFill>
                <a:latin typeface="宋体" pitchFamily="2" charset="-122"/>
                <a:ea typeface="宋体" pitchFamily="2" charset="-122"/>
              </a:rPr>
              <a:t>注释</a:t>
            </a:r>
          </a:p>
        </p:txBody>
      </p:sp>
      <p:sp>
        <p:nvSpPr>
          <p:cNvPr id="40963" name="Rectangle 3"/>
          <p:cNvSpPr>
            <a:spLocks noGrp="1" noChangeArrowheads="1"/>
          </p:cNvSpPr>
          <p:nvPr>
            <p:ph type="body" idx="1"/>
          </p:nvPr>
        </p:nvSpPr>
        <p:spPr>
          <a:xfrm>
            <a:off x="457200" y="1600200"/>
            <a:ext cx="8229600" cy="4829196"/>
          </a:xfrm>
        </p:spPr>
        <p:txBody>
          <a:bodyPr/>
          <a:lstStyle/>
          <a:p>
            <a:pPr eaLnBrk="1" hangingPunct="1">
              <a:lnSpc>
                <a:spcPct val="90000"/>
              </a:lnSpc>
            </a:pPr>
            <a:r>
              <a:rPr lang="zh-CN" altLang="en-US" b="1" dirty="0">
                <a:solidFill>
                  <a:srgbClr val="C00000"/>
                </a:solidFill>
                <a:latin typeface="宋体" pitchFamily="2" charset="-122"/>
                <a:ea typeface="宋体" pitchFamily="2" charset="-122"/>
              </a:rPr>
              <a:t>注释的原则是有助于对程序的阅读理解</a:t>
            </a:r>
            <a:r>
              <a:rPr lang="zh-CN" altLang="en-US" dirty="0">
                <a:latin typeface="宋体" pitchFamily="2" charset="-122"/>
                <a:ea typeface="宋体" pitchFamily="2" charset="-122"/>
              </a:rPr>
              <a:t>。</a:t>
            </a:r>
          </a:p>
          <a:p>
            <a:pPr marL="985838" lvl="1" indent="-528638">
              <a:lnSpc>
                <a:spcPts val="3200"/>
              </a:lnSpc>
              <a:spcBef>
                <a:spcPts val="1800"/>
              </a:spcBef>
              <a:buFontTx/>
              <a:buNone/>
            </a:pPr>
            <a:r>
              <a:rPr lang="en-US" altLang="zh-CN" sz="2400" dirty="0">
                <a:latin typeface="宋体" pitchFamily="2" charset="-122"/>
                <a:ea typeface="宋体" pitchFamily="2" charset="-122"/>
              </a:rPr>
              <a:t>(1) </a:t>
            </a:r>
            <a:r>
              <a:rPr lang="zh-CN" altLang="en-US" sz="2400" dirty="0">
                <a:latin typeface="宋体" pitchFamily="2" charset="-122"/>
                <a:ea typeface="宋体" pitchFamily="2" charset="-122"/>
              </a:rPr>
              <a:t>一般情况下，</a:t>
            </a:r>
            <a:r>
              <a:rPr lang="zh-CN" altLang="en-US" sz="2400" dirty="0">
                <a:solidFill>
                  <a:srgbClr val="3366FF"/>
                </a:solidFill>
                <a:latin typeface="宋体" pitchFamily="2" charset="-122"/>
                <a:ea typeface="宋体" pitchFamily="2" charset="-122"/>
              </a:rPr>
              <a:t>注释量一般控制在</a:t>
            </a:r>
            <a:r>
              <a:rPr lang="en-US" altLang="zh-CN" sz="2400" dirty="0">
                <a:solidFill>
                  <a:srgbClr val="3366FF"/>
                </a:solidFill>
                <a:latin typeface="宋体" pitchFamily="2" charset="-122"/>
                <a:ea typeface="宋体" pitchFamily="2" charset="-122"/>
              </a:rPr>
              <a:t>20%</a:t>
            </a:r>
            <a:r>
              <a:rPr lang="zh-CN" altLang="en-US" sz="2400" dirty="0">
                <a:solidFill>
                  <a:srgbClr val="3366FF"/>
                </a:solidFill>
                <a:latin typeface="宋体" pitchFamily="2" charset="-122"/>
                <a:ea typeface="宋体" pitchFamily="2" charset="-122"/>
              </a:rPr>
              <a:t>到</a:t>
            </a:r>
            <a:r>
              <a:rPr lang="en-US" altLang="zh-CN" sz="2400" dirty="0">
                <a:solidFill>
                  <a:srgbClr val="3366FF"/>
                </a:solidFill>
                <a:latin typeface="宋体" pitchFamily="2" charset="-122"/>
                <a:ea typeface="宋体" pitchFamily="2" charset="-122"/>
              </a:rPr>
              <a:t>50%</a:t>
            </a:r>
            <a:r>
              <a:rPr lang="zh-CN" altLang="en-US" sz="2400" dirty="0">
                <a:solidFill>
                  <a:srgbClr val="3366FF"/>
                </a:solidFill>
                <a:latin typeface="宋体" pitchFamily="2" charset="-122"/>
                <a:ea typeface="宋体" pitchFamily="2" charset="-122"/>
              </a:rPr>
              <a:t>之间</a:t>
            </a:r>
            <a:r>
              <a:rPr lang="zh-CN" altLang="en-US" sz="2400" dirty="0">
                <a:latin typeface="宋体" pitchFamily="2" charset="-122"/>
                <a:ea typeface="宋体" pitchFamily="2" charset="-122"/>
              </a:rPr>
              <a:t>。</a:t>
            </a:r>
          </a:p>
          <a:p>
            <a:pPr marL="985838" lvl="1" indent="-528638">
              <a:lnSpc>
                <a:spcPts val="3200"/>
              </a:lnSpc>
              <a:spcBef>
                <a:spcPts val="1800"/>
              </a:spcBef>
              <a:buFontTx/>
              <a:buNone/>
            </a:pPr>
            <a:r>
              <a:rPr lang="en-US" altLang="zh-CN" sz="2400" dirty="0">
                <a:latin typeface="宋体" pitchFamily="2" charset="-122"/>
                <a:ea typeface="宋体" pitchFamily="2" charset="-122"/>
              </a:rPr>
              <a:t>(2) </a:t>
            </a:r>
            <a:r>
              <a:rPr lang="zh-CN" altLang="en-US" sz="2400" dirty="0">
                <a:solidFill>
                  <a:srgbClr val="C00000"/>
                </a:solidFill>
                <a:latin typeface="宋体" pitchFamily="2" charset="-122"/>
                <a:ea typeface="宋体" pitchFamily="2" charset="-122"/>
              </a:rPr>
              <a:t>说明性文件</a:t>
            </a:r>
            <a:r>
              <a:rPr lang="zh-CN" altLang="en-US" sz="2400" dirty="0">
                <a:latin typeface="宋体" pitchFamily="2" charset="-122"/>
                <a:ea typeface="宋体" pitchFamily="2" charset="-122"/>
              </a:rPr>
              <a:t>（如头文件</a:t>
            </a:r>
            <a:r>
              <a:rPr lang="en-US" altLang="zh-CN" sz="2400" dirty="0">
                <a:latin typeface="宋体" pitchFamily="2" charset="-122"/>
                <a:ea typeface="宋体" pitchFamily="2" charset="-122"/>
              </a:rPr>
              <a:t>.h</a:t>
            </a:r>
            <a:r>
              <a:rPr lang="zh-CN" altLang="en-US" sz="2400" dirty="0">
                <a:latin typeface="宋体" pitchFamily="2" charset="-122"/>
                <a:ea typeface="宋体" pitchFamily="2" charset="-122"/>
              </a:rPr>
              <a:t>文件、</a:t>
            </a:r>
            <a:r>
              <a:rPr lang="en-US" altLang="zh-CN" sz="2400" dirty="0">
                <a:latin typeface="宋体" pitchFamily="2" charset="-122"/>
                <a:ea typeface="宋体" pitchFamily="2" charset="-122"/>
              </a:rPr>
              <a:t>.inc</a:t>
            </a:r>
            <a:r>
              <a:rPr lang="zh-CN" altLang="en-US" sz="2400" dirty="0">
                <a:latin typeface="宋体" pitchFamily="2" charset="-122"/>
                <a:ea typeface="宋体" pitchFamily="2" charset="-122"/>
              </a:rPr>
              <a:t>文件、编译说明文件</a:t>
            </a:r>
            <a:r>
              <a:rPr lang="en-US" altLang="zh-CN" sz="2400" dirty="0">
                <a:latin typeface="宋体" pitchFamily="2" charset="-122"/>
                <a:ea typeface="宋体" pitchFamily="2" charset="-122"/>
              </a:rPr>
              <a:t>.</a:t>
            </a:r>
            <a:r>
              <a:rPr lang="en-US" altLang="zh-CN" sz="2400" dirty="0" err="1">
                <a:latin typeface="宋体" pitchFamily="2" charset="-122"/>
                <a:ea typeface="宋体" pitchFamily="2" charset="-122"/>
              </a:rPr>
              <a:t>cfg</a:t>
            </a:r>
            <a:r>
              <a:rPr lang="zh-CN" altLang="en-US" sz="2400" dirty="0">
                <a:latin typeface="宋体" pitchFamily="2" charset="-122"/>
                <a:ea typeface="宋体" pitchFamily="2" charset="-122"/>
              </a:rPr>
              <a:t>等）头部应进行注释，</a:t>
            </a:r>
            <a:r>
              <a:rPr lang="zh-CN" altLang="en-US" sz="2400" dirty="0">
                <a:solidFill>
                  <a:srgbClr val="3366FF"/>
                </a:solidFill>
                <a:latin typeface="宋体" pitchFamily="2" charset="-122"/>
                <a:ea typeface="宋体" pitchFamily="2" charset="-122"/>
              </a:rPr>
              <a:t>注释必须列出：版权说明、版本、生成日期、作者、内容、功能、与其他文件的关系、修改日志等，头文件的注释中还应有函数功能简要说明。</a:t>
            </a:r>
          </a:p>
          <a:p>
            <a:pPr marL="985838" lvl="1" indent="-528638">
              <a:lnSpc>
                <a:spcPts val="3200"/>
              </a:lnSpc>
              <a:spcBef>
                <a:spcPts val="1800"/>
              </a:spcBef>
              <a:buFontTx/>
              <a:buNone/>
            </a:pPr>
            <a:r>
              <a:rPr lang="en-US" altLang="zh-CN" sz="2400" dirty="0">
                <a:latin typeface="宋体" pitchFamily="2" charset="-122"/>
                <a:ea typeface="宋体" pitchFamily="2" charset="-122"/>
              </a:rPr>
              <a:t>(3) </a:t>
            </a:r>
            <a:r>
              <a:rPr lang="zh-CN" altLang="en-US" sz="2400" dirty="0">
                <a:solidFill>
                  <a:srgbClr val="C00000"/>
                </a:solidFill>
                <a:latin typeface="宋体" pitchFamily="2" charset="-122"/>
                <a:ea typeface="宋体" pitchFamily="2" charset="-122"/>
              </a:rPr>
              <a:t>源文件头部</a:t>
            </a:r>
            <a:r>
              <a:rPr lang="zh-CN" altLang="en-US" sz="2400" dirty="0">
                <a:latin typeface="宋体" pitchFamily="2" charset="-122"/>
                <a:ea typeface="宋体" pitchFamily="2" charset="-122"/>
              </a:rPr>
              <a:t>应进行注释，</a:t>
            </a:r>
            <a:r>
              <a:rPr lang="zh-CN" altLang="en-US" sz="2400" dirty="0">
                <a:solidFill>
                  <a:srgbClr val="3366FF"/>
                </a:solidFill>
                <a:latin typeface="宋体" pitchFamily="2" charset="-122"/>
                <a:ea typeface="宋体" pitchFamily="2" charset="-122"/>
              </a:rPr>
              <a:t>列出：版权说明、版本号、生成日期、作者、模块目的</a:t>
            </a:r>
            <a:r>
              <a:rPr lang="en-US" altLang="zh-CN" sz="2400" dirty="0">
                <a:solidFill>
                  <a:srgbClr val="3366FF"/>
                </a:solidFill>
                <a:latin typeface="宋体" pitchFamily="2" charset="-122"/>
                <a:ea typeface="宋体" pitchFamily="2" charset="-122"/>
              </a:rPr>
              <a:t>/</a:t>
            </a:r>
            <a:r>
              <a:rPr lang="zh-CN" altLang="en-US" sz="2400" dirty="0">
                <a:solidFill>
                  <a:srgbClr val="3366FF"/>
                </a:solidFill>
                <a:latin typeface="宋体" pitchFamily="2" charset="-122"/>
                <a:ea typeface="宋体" pitchFamily="2" charset="-122"/>
              </a:rPr>
              <a:t>功能、主要函数及其功能、修改日志等。</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42</a:t>
            </a:fld>
            <a:endParaRPr lang="zh-CN" altLang="en-US"/>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l" eaLnBrk="1" hangingPunct="1"/>
            <a:r>
              <a:rPr lang="en-US" altLang="zh-CN" sz="3600" b="1" dirty="0">
                <a:solidFill>
                  <a:srgbClr val="FFFF00"/>
                </a:solidFill>
                <a:latin typeface="宋体" pitchFamily="2" charset="-122"/>
                <a:ea typeface="宋体" pitchFamily="2" charset="-122"/>
              </a:rPr>
              <a:t>2.</a:t>
            </a:r>
            <a:r>
              <a:rPr lang="zh-CN" altLang="en-US" sz="3600" b="1" dirty="0">
                <a:solidFill>
                  <a:srgbClr val="FFFF00"/>
                </a:solidFill>
                <a:latin typeface="宋体" pitchFamily="2" charset="-122"/>
                <a:ea typeface="宋体" pitchFamily="2" charset="-122"/>
              </a:rPr>
              <a:t>注释</a:t>
            </a:r>
          </a:p>
        </p:txBody>
      </p:sp>
      <p:sp>
        <p:nvSpPr>
          <p:cNvPr id="41987" name="Rectangle 3"/>
          <p:cNvSpPr>
            <a:spLocks noGrp="1" noChangeArrowheads="1"/>
          </p:cNvSpPr>
          <p:nvPr>
            <p:ph type="body" idx="1"/>
          </p:nvPr>
        </p:nvSpPr>
        <p:spPr/>
        <p:txBody>
          <a:bodyPr/>
          <a:lstStyle/>
          <a:p>
            <a:pPr eaLnBrk="1" hangingPunct="1">
              <a:lnSpc>
                <a:spcPts val="3300"/>
              </a:lnSpc>
              <a:spcBef>
                <a:spcPts val="1200"/>
              </a:spcBef>
              <a:buFontTx/>
              <a:buNone/>
            </a:pPr>
            <a:r>
              <a:rPr lang="en-US" altLang="zh-CN" sz="2400" dirty="0">
                <a:latin typeface="宋体" pitchFamily="2" charset="-122"/>
                <a:ea typeface="宋体" pitchFamily="2" charset="-122"/>
              </a:rPr>
              <a:t>(4) </a:t>
            </a:r>
            <a:r>
              <a:rPr lang="zh-CN" altLang="en-US" sz="2400" dirty="0">
                <a:solidFill>
                  <a:srgbClr val="C00000"/>
                </a:solidFill>
                <a:latin typeface="宋体" pitchFamily="2" charset="-122"/>
                <a:ea typeface="宋体" pitchFamily="2" charset="-122"/>
              </a:rPr>
              <a:t>函数头部</a:t>
            </a:r>
            <a:r>
              <a:rPr lang="zh-CN" altLang="en-US" sz="2400" dirty="0">
                <a:latin typeface="宋体" pitchFamily="2" charset="-122"/>
                <a:ea typeface="宋体" pitchFamily="2" charset="-122"/>
              </a:rPr>
              <a:t>应进行注释，</a:t>
            </a:r>
            <a:r>
              <a:rPr lang="zh-CN" altLang="en-US" sz="2400" dirty="0">
                <a:solidFill>
                  <a:srgbClr val="3366FF"/>
                </a:solidFill>
                <a:latin typeface="宋体" pitchFamily="2" charset="-122"/>
                <a:ea typeface="宋体" pitchFamily="2" charset="-122"/>
              </a:rPr>
              <a:t>列出：函数的目的</a:t>
            </a:r>
            <a:r>
              <a:rPr lang="en-US" altLang="zh-CN" sz="2400" dirty="0">
                <a:solidFill>
                  <a:srgbClr val="3366FF"/>
                </a:solidFill>
                <a:latin typeface="宋体" pitchFamily="2" charset="-122"/>
                <a:ea typeface="宋体" pitchFamily="2" charset="-122"/>
              </a:rPr>
              <a:t>/</a:t>
            </a:r>
            <a:r>
              <a:rPr lang="zh-CN" altLang="en-US" sz="2400" dirty="0">
                <a:solidFill>
                  <a:srgbClr val="3366FF"/>
                </a:solidFill>
                <a:latin typeface="宋体" pitchFamily="2" charset="-122"/>
                <a:ea typeface="宋体" pitchFamily="2" charset="-122"/>
              </a:rPr>
              <a:t>功能、输入参数、输出参数、返回值、调用关系（函数、表）等。</a:t>
            </a:r>
          </a:p>
          <a:p>
            <a:pPr eaLnBrk="1" hangingPunct="1">
              <a:lnSpc>
                <a:spcPts val="3300"/>
              </a:lnSpc>
              <a:spcBef>
                <a:spcPts val="1200"/>
              </a:spcBef>
              <a:buFontTx/>
              <a:buNone/>
            </a:pPr>
            <a:r>
              <a:rPr lang="en-US" altLang="zh-CN" sz="2400" dirty="0">
                <a:latin typeface="宋体" pitchFamily="2" charset="-122"/>
                <a:ea typeface="宋体" pitchFamily="2" charset="-122"/>
              </a:rPr>
              <a:t>(5) </a:t>
            </a:r>
            <a:r>
              <a:rPr lang="zh-CN" altLang="en-US" sz="2400" dirty="0">
                <a:latin typeface="宋体" pitchFamily="2" charset="-122"/>
                <a:ea typeface="宋体" pitchFamily="2" charset="-122"/>
              </a:rPr>
              <a:t>注释的内容要清楚、明了、含义准确，</a:t>
            </a:r>
            <a:r>
              <a:rPr lang="zh-CN" altLang="en-US" sz="2400" dirty="0">
                <a:solidFill>
                  <a:srgbClr val="3366FF"/>
                </a:solidFill>
                <a:latin typeface="宋体" pitchFamily="2" charset="-122"/>
                <a:ea typeface="宋体" pitchFamily="2" charset="-122"/>
              </a:rPr>
              <a:t>防止注释二义性</a:t>
            </a:r>
            <a:r>
              <a:rPr lang="zh-CN" altLang="en-US" sz="2400" dirty="0">
                <a:latin typeface="宋体" pitchFamily="2" charset="-122"/>
                <a:ea typeface="宋体" pitchFamily="2" charset="-122"/>
              </a:rPr>
              <a:t>。</a:t>
            </a:r>
          </a:p>
          <a:p>
            <a:pPr eaLnBrk="1" hangingPunct="1">
              <a:lnSpc>
                <a:spcPts val="3300"/>
              </a:lnSpc>
              <a:spcBef>
                <a:spcPts val="1200"/>
              </a:spcBef>
              <a:buFontTx/>
              <a:buNone/>
            </a:pPr>
            <a:r>
              <a:rPr lang="en-US" altLang="zh-CN" sz="2400" dirty="0">
                <a:latin typeface="宋体" pitchFamily="2" charset="-122"/>
                <a:ea typeface="宋体" pitchFamily="2" charset="-122"/>
              </a:rPr>
              <a:t>(6) </a:t>
            </a:r>
            <a:r>
              <a:rPr lang="zh-CN" altLang="en-US" sz="2400" dirty="0">
                <a:solidFill>
                  <a:srgbClr val="3366FF"/>
                </a:solidFill>
                <a:latin typeface="宋体" pitchFamily="2" charset="-122"/>
                <a:ea typeface="宋体" pitchFamily="2" charset="-122"/>
              </a:rPr>
              <a:t>避免在注释中使用缩写</a:t>
            </a:r>
            <a:r>
              <a:rPr lang="zh-CN" altLang="en-US" sz="2400" dirty="0">
                <a:latin typeface="宋体" pitchFamily="2" charset="-122"/>
                <a:ea typeface="宋体" pitchFamily="2" charset="-122"/>
              </a:rPr>
              <a:t>，特别是非常用缩写。在使用缩写时或之前，应对缩写进行必要说明。</a:t>
            </a:r>
          </a:p>
          <a:p>
            <a:pPr eaLnBrk="1" hangingPunct="1">
              <a:lnSpc>
                <a:spcPts val="3300"/>
              </a:lnSpc>
              <a:spcBef>
                <a:spcPts val="1200"/>
              </a:spcBef>
              <a:buFontTx/>
              <a:buNone/>
            </a:pPr>
            <a:r>
              <a:rPr lang="en-US" altLang="zh-CN" sz="2400" dirty="0">
                <a:latin typeface="宋体" pitchFamily="2" charset="-122"/>
                <a:ea typeface="宋体" pitchFamily="2" charset="-122"/>
              </a:rPr>
              <a:t>(7) </a:t>
            </a:r>
            <a:r>
              <a:rPr lang="zh-CN" altLang="en-US" sz="2400" dirty="0">
                <a:solidFill>
                  <a:srgbClr val="3366FF"/>
                </a:solidFill>
                <a:latin typeface="宋体" pitchFamily="2" charset="-122"/>
                <a:ea typeface="宋体" pitchFamily="2" charset="-122"/>
              </a:rPr>
              <a:t>代码的注释应放在代码的上方或右方</a:t>
            </a:r>
            <a:r>
              <a:rPr lang="zh-CN" altLang="en-US" sz="2400" dirty="0">
                <a:latin typeface="宋体" pitchFamily="2" charset="-122"/>
                <a:ea typeface="宋体" pitchFamily="2" charset="-122"/>
              </a:rPr>
              <a:t>（对单条语句的注释）相邻位置，</a:t>
            </a:r>
            <a:r>
              <a:rPr lang="zh-CN" altLang="en-US" sz="2400" dirty="0">
                <a:solidFill>
                  <a:srgbClr val="C00000"/>
                </a:solidFill>
                <a:latin typeface="宋体" pitchFamily="2" charset="-122"/>
                <a:ea typeface="宋体" pitchFamily="2" charset="-122"/>
              </a:rPr>
              <a:t>不可放在下面，</a:t>
            </a:r>
            <a:r>
              <a:rPr lang="zh-CN" altLang="en-US" sz="2400" dirty="0">
                <a:latin typeface="宋体" pitchFamily="2" charset="-122"/>
                <a:ea typeface="宋体" pitchFamily="2" charset="-122"/>
              </a:rPr>
              <a:t>如放于上方则需与其上面的代码用空行隔开。</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43</a:t>
            </a:fld>
            <a:endParaRPr lang="zh-CN" altLang="en-US"/>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l" eaLnBrk="1" hangingPunct="1"/>
            <a:r>
              <a:rPr lang="en-US" altLang="zh-CN" sz="3600" b="1" dirty="0">
                <a:solidFill>
                  <a:srgbClr val="FFFF00"/>
                </a:solidFill>
                <a:latin typeface="宋体" pitchFamily="2" charset="-122"/>
                <a:ea typeface="宋体" pitchFamily="2" charset="-122"/>
              </a:rPr>
              <a:t>2.</a:t>
            </a:r>
            <a:r>
              <a:rPr lang="zh-CN" altLang="en-US" sz="3600" b="1" dirty="0">
                <a:solidFill>
                  <a:srgbClr val="FFFF00"/>
                </a:solidFill>
                <a:latin typeface="宋体" pitchFamily="2" charset="-122"/>
                <a:ea typeface="宋体" pitchFamily="2" charset="-122"/>
              </a:rPr>
              <a:t>注释</a:t>
            </a:r>
          </a:p>
        </p:txBody>
      </p:sp>
      <p:sp>
        <p:nvSpPr>
          <p:cNvPr id="43011" name="Rectangle 3"/>
          <p:cNvSpPr>
            <a:spLocks noGrp="1" noChangeArrowheads="1"/>
          </p:cNvSpPr>
          <p:nvPr>
            <p:ph type="body" idx="1"/>
          </p:nvPr>
        </p:nvSpPr>
        <p:spPr/>
        <p:txBody>
          <a:bodyPr/>
          <a:lstStyle/>
          <a:p>
            <a:pPr marL="534988" indent="-534988" eaLnBrk="1" hangingPunct="1">
              <a:lnSpc>
                <a:spcPts val="3500"/>
              </a:lnSpc>
              <a:spcBef>
                <a:spcPts val="1200"/>
              </a:spcBef>
              <a:spcAft>
                <a:spcPts val="600"/>
              </a:spcAft>
              <a:buFontTx/>
              <a:buNone/>
            </a:pPr>
            <a:r>
              <a:rPr lang="en-US" altLang="zh-CN" sz="2400" dirty="0">
                <a:latin typeface="宋体" pitchFamily="2" charset="-122"/>
                <a:ea typeface="宋体" pitchFamily="2" charset="-122"/>
              </a:rPr>
              <a:t>(8)</a:t>
            </a:r>
            <a:r>
              <a:rPr lang="zh-CN" altLang="en-US" sz="2400" dirty="0">
                <a:latin typeface="宋体" pitchFamily="2" charset="-122"/>
                <a:ea typeface="宋体" pitchFamily="2" charset="-122"/>
              </a:rPr>
              <a:t>对于所有有物理含义的变量、常量，</a:t>
            </a:r>
            <a:r>
              <a:rPr lang="zh-CN" altLang="en-US" sz="2400" dirty="0">
                <a:solidFill>
                  <a:srgbClr val="3366FF"/>
                </a:solidFill>
                <a:latin typeface="宋体" pitchFamily="2" charset="-122"/>
                <a:ea typeface="宋体" pitchFamily="2" charset="-122"/>
              </a:rPr>
              <a:t>如果其命名不是充分自注释的，在声明时都必须加注释</a:t>
            </a:r>
            <a:r>
              <a:rPr lang="zh-CN" altLang="en-US" sz="2400" dirty="0">
                <a:latin typeface="宋体" pitchFamily="2" charset="-122"/>
                <a:ea typeface="宋体" pitchFamily="2" charset="-122"/>
              </a:rPr>
              <a:t>，说明其物理含义。变量、常量、宏的注释放在其上方相邻位置或右方。</a:t>
            </a:r>
          </a:p>
          <a:p>
            <a:pPr marL="534988" indent="-534988" eaLnBrk="1" hangingPunct="1">
              <a:lnSpc>
                <a:spcPts val="3500"/>
              </a:lnSpc>
              <a:spcBef>
                <a:spcPts val="1200"/>
              </a:spcBef>
              <a:spcAft>
                <a:spcPts val="600"/>
              </a:spcAft>
              <a:buFontTx/>
              <a:buNone/>
            </a:pPr>
            <a:r>
              <a:rPr lang="en-US" altLang="zh-CN" sz="2400" dirty="0">
                <a:latin typeface="宋体" pitchFamily="2" charset="-122"/>
                <a:ea typeface="宋体" pitchFamily="2" charset="-122"/>
              </a:rPr>
              <a:t>(9)</a:t>
            </a:r>
            <a:r>
              <a:rPr lang="zh-CN" altLang="en-US" sz="2400" dirty="0">
                <a:latin typeface="宋体" pitchFamily="2" charset="-122"/>
                <a:ea typeface="宋体" pitchFamily="2" charset="-122"/>
              </a:rPr>
              <a:t>如果</a:t>
            </a:r>
            <a:r>
              <a:rPr lang="zh-CN" altLang="en-US" sz="2400" dirty="0">
                <a:solidFill>
                  <a:srgbClr val="3366FF"/>
                </a:solidFill>
                <a:latin typeface="宋体" pitchFamily="2" charset="-122"/>
                <a:ea typeface="宋体" pitchFamily="2" charset="-122"/>
              </a:rPr>
              <a:t>数据结构声明</a:t>
            </a:r>
            <a:r>
              <a:rPr lang="zh-CN" altLang="en-US" sz="2400" dirty="0">
                <a:latin typeface="宋体" pitchFamily="2" charset="-122"/>
                <a:ea typeface="宋体" pitchFamily="2" charset="-122"/>
              </a:rPr>
              <a:t>（包括数组、结构、类、枚举等）</a:t>
            </a:r>
            <a:r>
              <a:rPr lang="zh-CN" altLang="en-US" sz="2400" dirty="0">
                <a:solidFill>
                  <a:srgbClr val="3366FF"/>
                </a:solidFill>
                <a:latin typeface="宋体" pitchFamily="2" charset="-122"/>
                <a:ea typeface="宋体" pitchFamily="2" charset="-122"/>
              </a:rPr>
              <a:t>不是充分自注释的，必须加以注释</a:t>
            </a:r>
            <a:r>
              <a:rPr lang="zh-CN" altLang="en-US" sz="2400" dirty="0">
                <a:latin typeface="宋体" pitchFamily="2" charset="-122"/>
                <a:ea typeface="宋体" pitchFamily="2" charset="-122"/>
              </a:rPr>
              <a:t>。对数据结构的注释应放在其上方相邻位置，不可放在下面；对结构中的每个域的注释放在此域的右方。</a:t>
            </a:r>
          </a:p>
          <a:p>
            <a:pPr marL="534988" indent="-534988" eaLnBrk="1" hangingPunct="1">
              <a:lnSpc>
                <a:spcPts val="3500"/>
              </a:lnSpc>
              <a:spcBef>
                <a:spcPts val="1200"/>
              </a:spcBef>
              <a:spcAft>
                <a:spcPts val="600"/>
              </a:spcAft>
              <a:buFontTx/>
              <a:buNone/>
            </a:pPr>
            <a:r>
              <a:rPr lang="en-US" altLang="zh-CN" sz="2400" dirty="0">
                <a:latin typeface="宋体" pitchFamily="2" charset="-122"/>
                <a:ea typeface="宋体" pitchFamily="2" charset="-122"/>
              </a:rPr>
              <a:t>(10)</a:t>
            </a:r>
            <a:r>
              <a:rPr lang="zh-CN" altLang="en-US" sz="2400" dirty="0">
                <a:solidFill>
                  <a:srgbClr val="3366FF"/>
                </a:solidFill>
                <a:latin typeface="宋体" pitchFamily="2" charset="-122"/>
                <a:ea typeface="宋体" pitchFamily="2" charset="-122"/>
              </a:rPr>
              <a:t>全局变量要有较详细的注释，包括对其功能、取值范围、哪些函数或过程存取它以及存取时注意事项等说明</a:t>
            </a:r>
            <a:r>
              <a:rPr lang="zh-CN" altLang="en-US" sz="2400" dirty="0">
                <a:latin typeface="宋体" pitchFamily="2" charset="-122"/>
                <a:ea typeface="宋体" pitchFamily="2" charset="-122"/>
              </a:rPr>
              <a:t>。</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44</a:t>
            </a:fld>
            <a:endParaRPr lang="zh-CN" altLang="en-US"/>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lgn="l" eaLnBrk="1" hangingPunct="1"/>
            <a:r>
              <a:rPr lang="en-US" altLang="zh-CN" sz="3600" b="1" dirty="0">
                <a:solidFill>
                  <a:srgbClr val="FFFF00"/>
                </a:solidFill>
                <a:latin typeface="宋体" pitchFamily="2" charset="-122"/>
                <a:ea typeface="宋体" pitchFamily="2" charset="-122"/>
              </a:rPr>
              <a:t>2.</a:t>
            </a:r>
            <a:r>
              <a:rPr lang="zh-CN" altLang="en-US" sz="3600" b="1" dirty="0">
                <a:solidFill>
                  <a:srgbClr val="FFFF00"/>
                </a:solidFill>
                <a:latin typeface="宋体" pitchFamily="2" charset="-122"/>
                <a:ea typeface="宋体" pitchFamily="2" charset="-122"/>
              </a:rPr>
              <a:t>注释</a:t>
            </a:r>
          </a:p>
        </p:txBody>
      </p:sp>
      <p:sp>
        <p:nvSpPr>
          <p:cNvPr id="44035" name="Rectangle 3"/>
          <p:cNvSpPr>
            <a:spLocks noGrp="1" noChangeArrowheads="1"/>
          </p:cNvSpPr>
          <p:nvPr>
            <p:ph type="body"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712788" indent="-712788">
              <a:lnSpc>
                <a:spcPts val="3500"/>
              </a:lnSpc>
              <a:spcBef>
                <a:spcPts val="1200"/>
              </a:spcBef>
              <a:spcAft>
                <a:spcPts val="600"/>
              </a:spcAft>
              <a:buNone/>
            </a:pPr>
            <a:r>
              <a:rPr lang="en-US" altLang="zh-CN" sz="2400" dirty="0">
                <a:latin typeface="宋体" pitchFamily="2" charset="-122"/>
                <a:ea typeface="宋体" pitchFamily="2" charset="-122"/>
              </a:rPr>
              <a:t>(11) </a:t>
            </a:r>
            <a:r>
              <a:rPr lang="zh-CN" altLang="en-US" sz="2400" dirty="0">
                <a:solidFill>
                  <a:srgbClr val="3366FF"/>
                </a:solidFill>
                <a:latin typeface="宋体" pitchFamily="2" charset="-122"/>
                <a:ea typeface="宋体" pitchFamily="2" charset="-122"/>
              </a:rPr>
              <a:t>注释与所描述内容进行同样的缩排</a:t>
            </a:r>
            <a:r>
              <a:rPr lang="zh-CN" altLang="en-US" sz="2400" dirty="0">
                <a:latin typeface="宋体" pitchFamily="2" charset="-122"/>
                <a:ea typeface="宋体" pitchFamily="2" charset="-122"/>
              </a:rPr>
              <a:t>，可使程序排版整齐，并方便注释的阅读与理解。</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(12) </a:t>
            </a:r>
            <a:r>
              <a:rPr lang="zh-CN" altLang="en-US" sz="2400" dirty="0">
                <a:latin typeface="宋体" pitchFamily="2" charset="-122"/>
                <a:ea typeface="宋体" pitchFamily="2" charset="-122"/>
              </a:rPr>
              <a:t>将注释与其上面的代码用</a:t>
            </a:r>
            <a:r>
              <a:rPr lang="zh-CN" altLang="en-US" sz="2400" dirty="0">
                <a:solidFill>
                  <a:srgbClr val="3366FF"/>
                </a:solidFill>
                <a:latin typeface="宋体" pitchFamily="2" charset="-122"/>
                <a:ea typeface="宋体" pitchFamily="2" charset="-122"/>
              </a:rPr>
              <a:t>空行隔开</a:t>
            </a:r>
            <a:r>
              <a:rPr lang="zh-CN" altLang="en-US" sz="2400" dirty="0">
                <a:latin typeface="宋体" pitchFamily="2" charset="-122"/>
                <a:ea typeface="宋体" pitchFamily="2" charset="-122"/>
              </a:rPr>
              <a:t>。</a:t>
            </a:r>
          </a:p>
          <a:p>
            <a:pPr marL="712788" indent="-712788">
              <a:lnSpc>
                <a:spcPts val="3500"/>
              </a:lnSpc>
              <a:spcBef>
                <a:spcPts val="1200"/>
              </a:spcBef>
              <a:spcAft>
                <a:spcPts val="600"/>
              </a:spcAft>
              <a:buNone/>
            </a:pPr>
            <a:r>
              <a:rPr lang="en-US" altLang="zh-CN" sz="2400" dirty="0">
                <a:latin typeface="宋体" pitchFamily="2" charset="-122"/>
                <a:ea typeface="宋体" pitchFamily="2" charset="-122"/>
              </a:rPr>
              <a:t>(13) </a:t>
            </a:r>
            <a:r>
              <a:rPr lang="zh-CN" altLang="en-US" sz="2400" dirty="0">
                <a:solidFill>
                  <a:srgbClr val="3366FF"/>
                </a:solidFill>
                <a:latin typeface="宋体" pitchFamily="2" charset="-122"/>
                <a:ea typeface="宋体" pitchFamily="2" charset="-122"/>
              </a:rPr>
              <a:t>对变量的定义和分支语句（条件分支、循环语句等）必须编写注释</a:t>
            </a:r>
            <a:r>
              <a:rPr lang="zh-CN" altLang="en-US" sz="2400" dirty="0">
                <a:latin typeface="宋体" pitchFamily="2" charset="-122"/>
                <a:ea typeface="宋体" pitchFamily="2" charset="-122"/>
              </a:rPr>
              <a:t>。因为这些语句往往是程序实现某一特定功能的关键，对于维护人员来说，</a:t>
            </a:r>
            <a:r>
              <a:rPr lang="zh-CN" altLang="en-US" sz="2400" dirty="0">
                <a:solidFill>
                  <a:srgbClr val="C00000"/>
                </a:solidFill>
                <a:latin typeface="宋体" pitchFamily="2" charset="-122"/>
                <a:ea typeface="宋体" pitchFamily="2" charset="-122"/>
              </a:rPr>
              <a:t>良好的注释可以帮助更好地理解程序，有时甚至优于看设计文档</a:t>
            </a:r>
            <a:r>
              <a:rPr lang="zh-CN" altLang="en-US" sz="2400" dirty="0">
                <a:latin typeface="宋体" pitchFamily="2" charset="-122"/>
                <a:ea typeface="宋体" pitchFamily="2" charset="-122"/>
              </a:rPr>
              <a:t>。</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45</a:t>
            </a:fld>
            <a:endParaRPr lang="zh-CN" altLang="en-US"/>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l" eaLnBrk="1" hangingPunct="1"/>
            <a:r>
              <a:rPr lang="en-US" altLang="zh-CN" sz="3600" b="1" dirty="0">
                <a:solidFill>
                  <a:srgbClr val="FFFF00"/>
                </a:solidFill>
                <a:latin typeface="宋体" pitchFamily="2" charset="-122"/>
                <a:ea typeface="宋体" pitchFamily="2" charset="-122"/>
              </a:rPr>
              <a:t>2.</a:t>
            </a:r>
            <a:r>
              <a:rPr lang="zh-CN" altLang="en-US" sz="3600" b="1" dirty="0">
                <a:solidFill>
                  <a:srgbClr val="FFFF00"/>
                </a:solidFill>
                <a:latin typeface="宋体" pitchFamily="2" charset="-122"/>
                <a:ea typeface="宋体" pitchFamily="2" charset="-122"/>
              </a:rPr>
              <a:t>注释</a:t>
            </a:r>
          </a:p>
        </p:txBody>
      </p:sp>
      <p:sp>
        <p:nvSpPr>
          <p:cNvPr id="45059" name="Rectangle 3"/>
          <p:cNvSpPr>
            <a:spLocks noGrp="1" noChangeArrowheads="1"/>
          </p:cNvSpPr>
          <p:nvPr>
            <p:ph type="body"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534988" indent="-534988">
              <a:lnSpc>
                <a:spcPts val="3500"/>
              </a:lnSpc>
              <a:spcBef>
                <a:spcPts val="1200"/>
              </a:spcBef>
              <a:spcAft>
                <a:spcPts val="600"/>
              </a:spcAft>
              <a:buNone/>
            </a:pPr>
            <a:r>
              <a:rPr lang="en-US" altLang="zh-CN" sz="2400" dirty="0">
                <a:latin typeface="宋体" pitchFamily="2" charset="-122"/>
                <a:ea typeface="宋体" pitchFamily="2" charset="-122"/>
              </a:rPr>
              <a:t>(14) </a:t>
            </a:r>
            <a:r>
              <a:rPr lang="zh-CN" altLang="en-US" sz="2400" dirty="0">
                <a:latin typeface="宋体" pitchFamily="2" charset="-122"/>
                <a:ea typeface="宋体" pitchFamily="2" charset="-122"/>
              </a:rPr>
              <a:t>对于</a:t>
            </a:r>
            <a:r>
              <a:rPr lang="en-US" altLang="zh-CN" sz="2400" dirty="0">
                <a:latin typeface="宋体" pitchFamily="2" charset="-122"/>
                <a:ea typeface="宋体" pitchFamily="2" charset="-122"/>
              </a:rPr>
              <a:t>switch</a:t>
            </a:r>
            <a:r>
              <a:rPr lang="zh-CN" altLang="en-US" sz="2400" dirty="0">
                <a:latin typeface="宋体" pitchFamily="2" charset="-122"/>
                <a:ea typeface="宋体" pitchFamily="2" charset="-122"/>
              </a:rPr>
              <a:t>语句下的</a:t>
            </a:r>
            <a:r>
              <a:rPr lang="en-US" altLang="zh-CN" sz="2400" dirty="0">
                <a:latin typeface="宋体" pitchFamily="2" charset="-122"/>
                <a:ea typeface="宋体" pitchFamily="2" charset="-122"/>
              </a:rPr>
              <a:t>case</a:t>
            </a:r>
            <a:r>
              <a:rPr lang="zh-CN" altLang="en-US" sz="2400" dirty="0">
                <a:latin typeface="宋体" pitchFamily="2" charset="-122"/>
                <a:ea typeface="宋体" pitchFamily="2" charset="-122"/>
              </a:rPr>
              <a:t>语句，如果因为特殊情况需要处理完一个</a:t>
            </a:r>
            <a:r>
              <a:rPr lang="en-US" altLang="zh-CN" sz="2400" dirty="0">
                <a:latin typeface="宋体" pitchFamily="2" charset="-122"/>
                <a:ea typeface="宋体" pitchFamily="2" charset="-122"/>
              </a:rPr>
              <a:t>case</a:t>
            </a:r>
            <a:r>
              <a:rPr lang="zh-CN" altLang="en-US" sz="2400" dirty="0">
                <a:latin typeface="宋体" pitchFamily="2" charset="-122"/>
                <a:ea typeface="宋体" pitchFamily="2" charset="-122"/>
              </a:rPr>
              <a:t>后进入下一个</a:t>
            </a:r>
            <a:r>
              <a:rPr lang="en-US" altLang="zh-CN" sz="2400" dirty="0">
                <a:latin typeface="宋体" pitchFamily="2" charset="-122"/>
                <a:ea typeface="宋体" pitchFamily="2" charset="-122"/>
              </a:rPr>
              <a:t>case</a:t>
            </a:r>
            <a:r>
              <a:rPr lang="zh-CN" altLang="en-US" sz="2400" dirty="0">
                <a:latin typeface="宋体" pitchFamily="2" charset="-122"/>
                <a:ea typeface="宋体" pitchFamily="2" charset="-122"/>
              </a:rPr>
              <a:t>处理，</a:t>
            </a:r>
            <a:r>
              <a:rPr lang="zh-CN" altLang="en-US" sz="2400" dirty="0">
                <a:solidFill>
                  <a:srgbClr val="3366FF"/>
                </a:solidFill>
                <a:latin typeface="宋体" pitchFamily="2" charset="-122"/>
                <a:ea typeface="宋体" pitchFamily="2" charset="-122"/>
              </a:rPr>
              <a:t>必须在该</a:t>
            </a:r>
            <a:r>
              <a:rPr lang="en-US" altLang="zh-CN" sz="2400" dirty="0">
                <a:solidFill>
                  <a:srgbClr val="3366FF"/>
                </a:solidFill>
                <a:latin typeface="宋体" pitchFamily="2" charset="-122"/>
                <a:ea typeface="宋体" pitchFamily="2" charset="-122"/>
              </a:rPr>
              <a:t>case </a:t>
            </a:r>
            <a:r>
              <a:rPr lang="zh-CN" altLang="en-US" sz="2400" dirty="0">
                <a:solidFill>
                  <a:srgbClr val="3366FF"/>
                </a:solidFill>
                <a:latin typeface="宋体" pitchFamily="2" charset="-122"/>
                <a:ea typeface="宋体" pitchFamily="2" charset="-122"/>
              </a:rPr>
              <a:t>语句处理完、下一个</a:t>
            </a:r>
            <a:r>
              <a:rPr lang="en-US" altLang="zh-CN" sz="2400" dirty="0">
                <a:solidFill>
                  <a:srgbClr val="3366FF"/>
                </a:solidFill>
                <a:latin typeface="宋体" pitchFamily="2" charset="-122"/>
                <a:ea typeface="宋体" pitchFamily="2" charset="-122"/>
              </a:rPr>
              <a:t>case</a:t>
            </a:r>
            <a:r>
              <a:rPr lang="zh-CN" altLang="en-US" sz="2400" dirty="0">
                <a:solidFill>
                  <a:srgbClr val="3366FF"/>
                </a:solidFill>
                <a:latin typeface="宋体" pitchFamily="2" charset="-122"/>
                <a:ea typeface="宋体" pitchFamily="2" charset="-122"/>
              </a:rPr>
              <a:t>语句前加上明确的注释。这样比较清楚程序编写者的意图，有效防止无故遗漏</a:t>
            </a:r>
            <a:r>
              <a:rPr lang="en-US" altLang="zh-CN" sz="2400" dirty="0">
                <a:solidFill>
                  <a:srgbClr val="3366FF"/>
                </a:solidFill>
                <a:latin typeface="宋体" pitchFamily="2" charset="-122"/>
                <a:ea typeface="宋体" pitchFamily="2" charset="-122"/>
              </a:rPr>
              <a:t>break</a:t>
            </a:r>
            <a:r>
              <a:rPr lang="zh-CN" altLang="en-US" sz="2400" dirty="0">
                <a:solidFill>
                  <a:srgbClr val="3366FF"/>
                </a:solidFill>
                <a:latin typeface="宋体" pitchFamily="2" charset="-122"/>
                <a:ea typeface="宋体" pitchFamily="2" charset="-122"/>
              </a:rPr>
              <a:t>语句。</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(15</a:t>
            </a:r>
            <a:r>
              <a:rPr lang="en-US" altLang="zh-CN" sz="2400" dirty="0">
                <a:solidFill>
                  <a:srgbClr val="3366FF"/>
                </a:solidFill>
                <a:latin typeface="宋体" pitchFamily="2" charset="-122"/>
                <a:ea typeface="宋体" pitchFamily="2" charset="-122"/>
              </a:rPr>
              <a:t>) </a:t>
            </a:r>
            <a:r>
              <a:rPr lang="zh-CN" altLang="en-US" sz="2400" dirty="0">
                <a:solidFill>
                  <a:srgbClr val="3366FF"/>
                </a:solidFill>
                <a:latin typeface="宋体" pitchFamily="2" charset="-122"/>
                <a:ea typeface="宋体" pitchFamily="2" charset="-122"/>
              </a:rPr>
              <a:t>维护代码时，要更新相应的注释，删除不再有用的注释</a:t>
            </a:r>
            <a:r>
              <a:rPr lang="zh-CN" altLang="en-US" sz="2400" dirty="0">
                <a:latin typeface="宋体" pitchFamily="2" charset="-122"/>
                <a:ea typeface="宋体" pitchFamily="2" charset="-122"/>
              </a:rPr>
              <a:t>。保持代码、注释的一致性，避免产生误解。</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46</a:t>
            </a:fld>
            <a:endParaRPr lang="zh-CN" altLang="en-US"/>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altLang="zh-CN" sz="3600" b="1" dirty="0">
                <a:solidFill>
                  <a:srgbClr val="FFFF00"/>
                </a:solidFill>
                <a:latin typeface="宋体" pitchFamily="2" charset="-122"/>
                <a:ea typeface="宋体" pitchFamily="2" charset="-122"/>
              </a:rPr>
              <a:t>3.</a:t>
            </a:r>
            <a:r>
              <a:rPr lang="zh-CN" altLang="en-US" sz="3600" b="1" dirty="0">
                <a:solidFill>
                  <a:srgbClr val="FFFF00"/>
                </a:solidFill>
                <a:latin typeface="宋体" pitchFamily="2" charset="-122"/>
                <a:ea typeface="宋体" pitchFamily="2" charset="-122"/>
              </a:rPr>
              <a:t>标识符命名</a:t>
            </a:r>
          </a:p>
        </p:txBody>
      </p:sp>
      <p:sp>
        <p:nvSpPr>
          <p:cNvPr id="46083" name="Rectangle 3"/>
          <p:cNvSpPr>
            <a:spLocks noGrp="1" noChangeArrowheads="1"/>
          </p:cNvSpPr>
          <p:nvPr>
            <p:ph type="body"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534988" indent="-534988">
              <a:lnSpc>
                <a:spcPts val="3500"/>
              </a:lnSpc>
              <a:spcBef>
                <a:spcPts val="1200"/>
              </a:spcBef>
              <a:spcAft>
                <a:spcPts val="600"/>
              </a:spcAft>
              <a:buNone/>
            </a:pPr>
            <a:r>
              <a:rPr lang="en-US" altLang="zh-CN" sz="2400" dirty="0">
                <a:latin typeface="宋体" pitchFamily="2" charset="-122"/>
                <a:ea typeface="宋体" pitchFamily="2" charset="-122"/>
              </a:rPr>
              <a:t>(1) </a:t>
            </a:r>
            <a:r>
              <a:rPr lang="zh-CN" altLang="en-US" sz="2400" dirty="0">
                <a:latin typeface="宋体" pitchFamily="2" charset="-122"/>
                <a:ea typeface="宋体" pitchFamily="2" charset="-122"/>
              </a:rPr>
              <a:t>标识符的</a:t>
            </a:r>
            <a:r>
              <a:rPr lang="zh-CN" altLang="en-US" sz="2400" dirty="0">
                <a:solidFill>
                  <a:srgbClr val="3366FF"/>
                </a:solidFill>
                <a:latin typeface="宋体" pitchFamily="2" charset="-122"/>
                <a:ea typeface="宋体" pitchFamily="2" charset="-122"/>
              </a:rPr>
              <a:t>命名要清晰、明了，有明确含义</a:t>
            </a:r>
            <a:r>
              <a:rPr lang="zh-CN" altLang="en-US" sz="2400" dirty="0">
                <a:latin typeface="宋体" pitchFamily="2" charset="-122"/>
                <a:ea typeface="宋体" pitchFamily="2" charset="-122"/>
              </a:rPr>
              <a:t>，同时使用完整的单词或大家基本可以理解的缩写，避免使人产生误解。较短的单词可通过去掉“元音”形成缩写；较长的单词可取单词的头几个字母形成缩写；</a:t>
            </a:r>
            <a:r>
              <a:rPr lang="zh-CN" altLang="en-US" sz="2400" dirty="0">
                <a:solidFill>
                  <a:srgbClr val="3366FF"/>
                </a:solidFill>
                <a:latin typeface="宋体" pitchFamily="2" charset="-122"/>
                <a:ea typeface="宋体" pitchFamily="2" charset="-122"/>
              </a:rPr>
              <a:t>一些单词采用大家公认的缩写。</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(2) </a:t>
            </a:r>
            <a:r>
              <a:rPr lang="zh-CN" altLang="en-US" sz="2400" dirty="0">
                <a:solidFill>
                  <a:srgbClr val="3366FF"/>
                </a:solidFill>
                <a:latin typeface="宋体" pitchFamily="2" charset="-122"/>
                <a:ea typeface="宋体" pitchFamily="2" charset="-122"/>
              </a:rPr>
              <a:t>命名中若使用特殊约定或缩写，则要有注释说明。</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(3) </a:t>
            </a:r>
            <a:r>
              <a:rPr lang="zh-CN" altLang="en-US" sz="2400" dirty="0">
                <a:latin typeface="宋体" pitchFamily="2" charset="-122"/>
                <a:ea typeface="宋体" pitchFamily="2" charset="-122"/>
              </a:rPr>
              <a:t>自己特有的</a:t>
            </a:r>
            <a:r>
              <a:rPr lang="zh-CN" altLang="en-US" sz="2400" dirty="0">
                <a:solidFill>
                  <a:srgbClr val="3366FF"/>
                </a:solidFill>
                <a:latin typeface="宋体" pitchFamily="2" charset="-122"/>
                <a:ea typeface="宋体" pitchFamily="2" charset="-122"/>
              </a:rPr>
              <a:t>命名风格，要自始至终保持一致</a:t>
            </a:r>
            <a:r>
              <a:rPr lang="zh-CN" altLang="en-US" sz="2400" dirty="0">
                <a:latin typeface="宋体" pitchFamily="2" charset="-122"/>
                <a:ea typeface="宋体" pitchFamily="2" charset="-122"/>
              </a:rPr>
              <a:t>，不可来回变化。</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47</a:t>
            </a:fld>
            <a:endParaRPr lang="zh-CN" altLang="en-US"/>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l" eaLnBrk="1" hangingPunct="1"/>
            <a:r>
              <a:rPr lang="en-US" altLang="zh-CN" sz="3600" b="1" dirty="0">
                <a:solidFill>
                  <a:srgbClr val="FFFF00"/>
                </a:solidFill>
                <a:latin typeface="宋体" pitchFamily="2" charset="-122"/>
                <a:ea typeface="宋体" pitchFamily="2" charset="-122"/>
              </a:rPr>
              <a:t>3.</a:t>
            </a:r>
            <a:r>
              <a:rPr lang="zh-CN" altLang="en-US" sz="3600" b="1" dirty="0">
                <a:solidFill>
                  <a:srgbClr val="FFFF00"/>
                </a:solidFill>
                <a:latin typeface="宋体" pitchFamily="2" charset="-122"/>
                <a:ea typeface="宋体" pitchFamily="2" charset="-122"/>
              </a:rPr>
              <a:t>标识符命名</a:t>
            </a:r>
          </a:p>
        </p:txBody>
      </p:sp>
      <p:sp>
        <p:nvSpPr>
          <p:cNvPr id="47107" name="Rectangle 3"/>
          <p:cNvSpPr>
            <a:spLocks noGrp="1" noChangeArrowheads="1"/>
          </p:cNvSpPr>
          <p:nvPr>
            <p:ph type="body"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534988" indent="-534988">
              <a:lnSpc>
                <a:spcPts val="3500"/>
              </a:lnSpc>
              <a:spcBef>
                <a:spcPts val="1200"/>
              </a:spcBef>
              <a:spcAft>
                <a:spcPts val="600"/>
              </a:spcAft>
              <a:buNone/>
            </a:pPr>
            <a:r>
              <a:rPr lang="en-US" altLang="zh-CN" sz="2400" dirty="0">
                <a:latin typeface="宋体" pitchFamily="2" charset="-122"/>
                <a:ea typeface="宋体" pitchFamily="2" charset="-122"/>
              </a:rPr>
              <a:t>(4) </a:t>
            </a:r>
            <a:r>
              <a:rPr lang="zh-CN" altLang="en-US" sz="2400" dirty="0">
                <a:latin typeface="宋体" pitchFamily="2" charset="-122"/>
                <a:ea typeface="宋体" pitchFamily="2" charset="-122"/>
              </a:rPr>
              <a:t>变量命名</a:t>
            </a:r>
            <a:r>
              <a:rPr lang="zh-CN" altLang="en-US" sz="2400" dirty="0">
                <a:solidFill>
                  <a:srgbClr val="3366FF"/>
                </a:solidFill>
                <a:latin typeface="宋体" pitchFamily="2" charset="-122"/>
                <a:ea typeface="宋体" pitchFamily="2" charset="-122"/>
              </a:rPr>
              <a:t>最好不要用单个字符表示</a:t>
            </a:r>
            <a:r>
              <a:rPr lang="zh-CN" altLang="en-US" sz="2400" dirty="0">
                <a:latin typeface="宋体" pitchFamily="2" charset="-122"/>
                <a:ea typeface="宋体" pitchFamily="2" charset="-122"/>
              </a:rPr>
              <a:t>，建议除了要有具体含义外，还能表明其变量类型、数据类型等。如果用单个字符表示，很容易敲错，而编译时又检查不出来，有可能为了这个小小的错误而花费大量的查错时间。但使用</a:t>
            </a:r>
            <a:r>
              <a:rPr lang="zh-CN" altLang="en-US" sz="2400" dirty="0">
                <a:solidFill>
                  <a:srgbClr val="3366FF"/>
                </a:solidFill>
                <a:latin typeface="宋体" pitchFamily="2" charset="-122"/>
                <a:ea typeface="宋体" pitchFamily="2" charset="-122"/>
              </a:rPr>
              <a:t>单个字符表示局部循环变量是允许的（如</a:t>
            </a:r>
            <a:r>
              <a:rPr lang="en-US" altLang="zh-CN" sz="2400" dirty="0" err="1">
                <a:solidFill>
                  <a:srgbClr val="3366FF"/>
                </a:solidFill>
                <a:latin typeface="宋体" pitchFamily="2" charset="-122"/>
                <a:ea typeface="宋体" pitchFamily="2" charset="-122"/>
              </a:rPr>
              <a:t>i</a:t>
            </a:r>
            <a:r>
              <a:rPr lang="en-US" altLang="zh-CN" sz="2400" dirty="0">
                <a:solidFill>
                  <a:srgbClr val="3366FF"/>
                </a:solidFill>
                <a:latin typeface="宋体" pitchFamily="2" charset="-122"/>
                <a:ea typeface="宋体" pitchFamily="2" charset="-122"/>
              </a:rPr>
              <a:t>, j, k</a:t>
            </a:r>
            <a:r>
              <a:rPr lang="zh-CN" altLang="en-US" sz="2400" dirty="0">
                <a:solidFill>
                  <a:srgbClr val="3366FF"/>
                </a:solidFill>
                <a:latin typeface="宋体" pitchFamily="2" charset="-122"/>
                <a:ea typeface="宋体" pitchFamily="2" charset="-122"/>
              </a:rPr>
              <a:t>）。 </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(5) </a:t>
            </a:r>
            <a:r>
              <a:rPr lang="zh-CN" altLang="en-US" sz="2400" dirty="0">
                <a:latin typeface="宋体" pitchFamily="2" charset="-122"/>
                <a:ea typeface="宋体" pitchFamily="2" charset="-122"/>
              </a:rPr>
              <a:t>命名规范必须与所使用的</a:t>
            </a:r>
            <a:r>
              <a:rPr lang="zh-CN" altLang="en-US" sz="2400" dirty="0">
                <a:solidFill>
                  <a:srgbClr val="3366FF"/>
                </a:solidFill>
                <a:latin typeface="宋体" pitchFamily="2" charset="-122"/>
                <a:ea typeface="宋体" pitchFamily="2" charset="-122"/>
              </a:rPr>
              <a:t>系统风格保持一致</a:t>
            </a:r>
            <a:r>
              <a:rPr lang="zh-CN" altLang="en-US" sz="2400" dirty="0">
                <a:latin typeface="宋体" pitchFamily="2" charset="-122"/>
                <a:ea typeface="宋体" pitchFamily="2" charset="-122"/>
              </a:rPr>
              <a:t>，并</a:t>
            </a:r>
            <a:r>
              <a:rPr lang="zh-CN" altLang="en-US" sz="2400" dirty="0">
                <a:solidFill>
                  <a:srgbClr val="3366FF"/>
                </a:solidFill>
                <a:latin typeface="宋体" pitchFamily="2" charset="-122"/>
                <a:ea typeface="宋体" pitchFamily="2" charset="-122"/>
              </a:rPr>
              <a:t>在同一项目中统一</a:t>
            </a:r>
            <a:r>
              <a:rPr lang="zh-CN" altLang="en-US" sz="2400" dirty="0">
                <a:latin typeface="宋体" pitchFamily="2" charset="-122"/>
                <a:ea typeface="宋体" pitchFamily="2" charset="-122"/>
              </a:rPr>
              <a:t>，比如采用</a:t>
            </a:r>
            <a:r>
              <a:rPr lang="en-US" altLang="zh-CN" sz="2400" dirty="0">
                <a:latin typeface="宋体" pitchFamily="2" charset="-122"/>
                <a:ea typeface="宋体" pitchFamily="2" charset="-122"/>
              </a:rPr>
              <a:t>UNIX</a:t>
            </a:r>
            <a:r>
              <a:rPr lang="zh-CN" altLang="en-US" sz="2400" dirty="0">
                <a:latin typeface="宋体" pitchFamily="2" charset="-122"/>
                <a:ea typeface="宋体" pitchFamily="2" charset="-122"/>
              </a:rPr>
              <a:t>的</a:t>
            </a:r>
            <a:r>
              <a:rPr lang="zh-CN" altLang="en-US" sz="2400" dirty="0">
                <a:solidFill>
                  <a:srgbClr val="3366FF"/>
                </a:solidFill>
                <a:latin typeface="宋体" pitchFamily="2" charset="-122"/>
                <a:ea typeface="宋体" pitchFamily="2" charset="-122"/>
              </a:rPr>
              <a:t>全小写加下划线</a:t>
            </a:r>
            <a:r>
              <a:rPr lang="zh-CN" altLang="en-US" sz="2400" dirty="0">
                <a:latin typeface="宋体" pitchFamily="2" charset="-122"/>
                <a:ea typeface="宋体" pitchFamily="2" charset="-122"/>
              </a:rPr>
              <a:t>的风格或</a:t>
            </a:r>
            <a:r>
              <a:rPr lang="zh-CN" altLang="en-US" sz="2400" dirty="0">
                <a:solidFill>
                  <a:srgbClr val="3366FF"/>
                </a:solidFill>
                <a:latin typeface="宋体" pitchFamily="2" charset="-122"/>
                <a:ea typeface="宋体" pitchFamily="2" charset="-122"/>
              </a:rPr>
              <a:t>大小写混排</a:t>
            </a:r>
            <a:r>
              <a:rPr lang="zh-CN" altLang="en-US" sz="2400" dirty="0">
                <a:latin typeface="宋体" pitchFamily="2" charset="-122"/>
                <a:ea typeface="宋体" pitchFamily="2" charset="-122"/>
              </a:rPr>
              <a:t>（如</a:t>
            </a:r>
            <a:r>
              <a:rPr lang="en-US" altLang="zh-CN" sz="2400" dirty="0" err="1">
                <a:latin typeface="宋体" pitchFamily="2" charset="-122"/>
                <a:ea typeface="宋体" pitchFamily="2" charset="-122"/>
              </a:rPr>
              <a:t>add_user</a:t>
            </a:r>
            <a:r>
              <a:rPr lang="zh-CN" altLang="en-US" sz="2400" dirty="0">
                <a:latin typeface="宋体" pitchFamily="2" charset="-122"/>
                <a:ea typeface="宋体" pitchFamily="2" charset="-122"/>
              </a:rPr>
              <a:t>或</a:t>
            </a:r>
            <a:r>
              <a:rPr lang="en-US" altLang="zh-CN" sz="2400" dirty="0" err="1">
                <a:latin typeface="宋体" pitchFamily="2" charset="-122"/>
                <a:ea typeface="宋体" pitchFamily="2" charset="-122"/>
              </a:rPr>
              <a:t>AddUser</a:t>
            </a:r>
            <a:r>
              <a:rPr lang="zh-CN" altLang="en-US" sz="2400" dirty="0">
                <a:latin typeface="宋体" pitchFamily="2" charset="-122"/>
                <a:ea typeface="宋体" pitchFamily="2" charset="-122"/>
              </a:rPr>
              <a:t>）的方式，不要使用大小写与下划线混排（如</a:t>
            </a:r>
            <a:r>
              <a:rPr lang="en-US" altLang="zh-CN" sz="2400" dirty="0" err="1">
                <a:latin typeface="宋体" pitchFamily="2" charset="-122"/>
                <a:ea typeface="宋体" pitchFamily="2" charset="-122"/>
              </a:rPr>
              <a:t>Add_User</a:t>
            </a:r>
            <a:r>
              <a:rPr lang="zh-CN" altLang="en-US" sz="2400" dirty="0">
                <a:latin typeface="宋体" pitchFamily="2" charset="-122"/>
                <a:ea typeface="宋体" pitchFamily="2" charset="-122"/>
              </a:rPr>
              <a:t>）的方式。</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48</a:t>
            </a:fld>
            <a:endParaRPr lang="zh-CN" altLang="en-US"/>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l" eaLnBrk="1" hangingPunct="1"/>
            <a:r>
              <a:rPr lang="en-US" altLang="zh-CN" sz="3600" b="1" dirty="0">
                <a:solidFill>
                  <a:srgbClr val="FFFF00"/>
                </a:solidFill>
                <a:latin typeface="宋体" pitchFamily="2" charset="-122"/>
                <a:ea typeface="宋体" pitchFamily="2" charset="-122"/>
              </a:rPr>
              <a:t>4.</a:t>
            </a:r>
            <a:r>
              <a:rPr lang="zh-CN" altLang="en-US" sz="3600" b="1" dirty="0">
                <a:solidFill>
                  <a:srgbClr val="FFFF00"/>
                </a:solidFill>
                <a:latin typeface="宋体" pitchFamily="2" charset="-122"/>
                <a:ea typeface="宋体" pitchFamily="2" charset="-122"/>
              </a:rPr>
              <a:t>可读性</a:t>
            </a:r>
          </a:p>
        </p:txBody>
      </p:sp>
      <p:sp>
        <p:nvSpPr>
          <p:cNvPr id="48131" name="Rectangle 3"/>
          <p:cNvSpPr>
            <a:spLocks noGrp="1" noChangeArrowheads="1"/>
          </p:cNvSpPr>
          <p:nvPr>
            <p:ph type="body"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534988" indent="-534988">
              <a:lnSpc>
                <a:spcPts val="3500"/>
              </a:lnSpc>
              <a:spcBef>
                <a:spcPts val="1200"/>
              </a:spcBef>
              <a:spcAft>
                <a:spcPts val="600"/>
              </a:spcAft>
              <a:buNone/>
            </a:pPr>
            <a:r>
              <a:rPr lang="en-US" altLang="zh-CN" sz="2400" dirty="0">
                <a:latin typeface="宋体" pitchFamily="2" charset="-122"/>
                <a:ea typeface="宋体" pitchFamily="2" charset="-122"/>
              </a:rPr>
              <a:t>(1) </a:t>
            </a:r>
            <a:r>
              <a:rPr lang="zh-CN" altLang="en-US" sz="2400" dirty="0">
                <a:latin typeface="宋体" pitchFamily="2" charset="-122"/>
                <a:ea typeface="宋体" pitchFamily="2" charset="-122"/>
              </a:rPr>
              <a:t>注意运算符的优先级，</a:t>
            </a:r>
            <a:r>
              <a:rPr lang="zh-CN" altLang="en-US" sz="2400" dirty="0">
                <a:solidFill>
                  <a:srgbClr val="3366FF"/>
                </a:solidFill>
                <a:latin typeface="宋体" pitchFamily="2" charset="-122"/>
                <a:ea typeface="宋体" pitchFamily="2" charset="-122"/>
              </a:rPr>
              <a:t>并用括号明确表达式的操作顺序</a:t>
            </a:r>
            <a:r>
              <a:rPr lang="zh-CN" altLang="en-US" sz="2400" dirty="0">
                <a:latin typeface="宋体" pitchFamily="2" charset="-122"/>
                <a:ea typeface="宋体" pitchFamily="2" charset="-122"/>
              </a:rPr>
              <a:t>，避免使用默认优先级。目的是防止阅读程序时产生误解。</a:t>
            </a:r>
          </a:p>
          <a:p>
            <a:pPr marL="534988" indent="-534988">
              <a:lnSpc>
                <a:spcPts val="3500"/>
              </a:lnSpc>
              <a:spcBef>
                <a:spcPts val="1200"/>
              </a:spcBef>
              <a:spcAft>
                <a:spcPts val="600"/>
              </a:spcAft>
              <a:buNone/>
            </a:pPr>
            <a:r>
              <a:rPr lang="zh-CN" altLang="en-US" sz="2400" dirty="0">
                <a:latin typeface="宋体" pitchFamily="2" charset="-122"/>
                <a:ea typeface="宋体" pitchFamily="2" charset="-122"/>
              </a:rPr>
              <a:t>  例如，本来是正确的代码：</a:t>
            </a:r>
          </a:p>
          <a:p>
            <a:pPr marL="534988" indent="-534988">
              <a:lnSpc>
                <a:spcPts val="3500"/>
              </a:lnSpc>
              <a:spcBef>
                <a:spcPts val="1200"/>
              </a:spcBef>
              <a:spcAft>
                <a:spcPts val="600"/>
              </a:spcAft>
              <a:buNone/>
            </a:pPr>
            <a:r>
              <a:rPr lang="zh-CN" altLang="en-US" sz="2400" dirty="0">
                <a:latin typeface="宋体" pitchFamily="2" charset="-122"/>
                <a:ea typeface="宋体" pitchFamily="2" charset="-122"/>
              </a:rPr>
              <a:t>   </a:t>
            </a:r>
            <a:r>
              <a:rPr lang="en-US" altLang="zh-CN" sz="2400" dirty="0">
                <a:latin typeface="宋体" pitchFamily="2" charset="-122"/>
                <a:ea typeface="宋体" pitchFamily="2" charset="-122"/>
              </a:rPr>
              <a:t>If ( year % 4 == 0 || year % 100 != 0 &amp;&amp; year % 400 == 0 )</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  </a:t>
            </a:r>
            <a:r>
              <a:rPr lang="zh-CN" altLang="en-US" sz="2400" dirty="0">
                <a:latin typeface="宋体" pitchFamily="2" charset="-122"/>
                <a:ea typeface="宋体" pitchFamily="2" charset="-122"/>
              </a:rPr>
              <a:t>如果加上括号，则更清晰。</a:t>
            </a:r>
          </a:p>
          <a:p>
            <a:pPr marL="534988" indent="-534988">
              <a:lnSpc>
                <a:spcPts val="3500"/>
              </a:lnSpc>
              <a:spcBef>
                <a:spcPts val="1200"/>
              </a:spcBef>
              <a:spcAft>
                <a:spcPts val="600"/>
              </a:spcAft>
              <a:buNone/>
            </a:pPr>
            <a:r>
              <a:rPr lang="zh-CN" altLang="en-US" sz="2400" dirty="0">
                <a:latin typeface="宋体" pitchFamily="2" charset="-122"/>
                <a:ea typeface="宋体" pitchFamily="2" charset="-122"/>
              </a:rPr>
              <a:t>   </a:t>
            </a:r>
            <a:r>
              <a:rPr lang="en-US" altLang="zh-CN" sz="2400" dirty="0">
                <a:latin typeface="宋体" pitchFamily="2" charset="-122"/>
                <a:ea typeface="宋体" pitchFamily="2" charset="-122"/>
              </a:rPr>
              <a:t>If (</a:t>
            </a:r>
            <a:r>
              <a:rPr lang="en-US" altLang="zh-CN" sz="2400" dirty="0">
                <a:solidFill>
                  <a:srgbClr val="3366FF"/>
                </a:solidFill>
                <a:latin typeface="宋体" pitchFamily="2" charset="-122"/>
                <a:ea typeface="宋体" pitchFamily="2" charset="-122"/>
              </a:rPr>
              <a:t>(year % 4) </a:t>
            </a:r>
            <a:r>
              <a:rPr lang="en-US" altLang="zh-CN" sz="2400" dirty="0">
                <a:latin typeface="宋体" pitchFamily="2" charset="-122"/>
                <a:ea typeface="宋体" pitchFamily="2" charset="-122"/>
              </a:rPr>
              <a:t>== 0 || </a:t>
            </a:r>
            <a:r>
              <a:rPr lang="en-US" altLang="zh-CN" sz="2400" dirty="0">
                <a:solidFill>
                  <a:srgbClr val="3366FF"/>
                </a:solidFill>
                <a:latin typeface="宋体" pitchFamily="2" charset="-122"/>
                <a:ea typeface="宋体" pitchFamily="2" charset="-122"/>
              </a:rPr>
              <a:t>((year % 100) != 0 &amp;&amp; (year % 400) == 0)</a:t>
            </a:r>
            <a:r>
              <a:rPr lang="en-US" altLang="zh-CN" sz="2400" dirty="0">
                <a:latin typeface="宋体" pitchFamily="2" charset="-122"/>
                <a:ea typeface="宋体" pitchFamily="2" charset="-122"/>
              </a:rPr>
              <a:t>)</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49</a:t>
            </a:fld>
            <a:endParaRPr lang="zh-CN" altLang="en-US"/>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p:txBody>
          <a:bodyPr/>
          <a:lstStyle/>
          <a:p>
            <a:pPr marL="609600" indent="-609600">
              <a:buFont typeface="Wingdings" pitchFamily="2" charset="2"/>
              <a:buChar char="l"/>
            </a:pPr>
            <a:r>
              <a:rPr lang="zh-CN" altLang="en-US" sz="2800" b="1" dirty="0">
                <a:solidFill>
                  <a:srgbClr val="C00000"/>
                </a:solidFill>
                <a:ea typeface="宋体" pitchFamily="2" charset="-122"/>
              </a:rPr>
              <a:t>软件心理学的观点 </a:t>
            </a:r>
          </a:p>
          <a:p>
            <a:pPr lvl="1">
              <a:lnSpc>
                <a:spcPts val="3500"/>
              </a:lnSpc>
              <a:spcBef>
                <a:spcPts val="1200"/>
              </a:spcBef>
              <a:buFontTx/>
              <a:buNone/>
            </a:pPr>
            <a:r>
              <a:rPr lang="en-US" altLang="zh-CN" sz="2400" dirty="0">
                <a:latin typeface="楷体_GB2312" pitchFamily="49" charset="-122"/>
                <a:ea typeface="楷体_GB2312" pitchFamily="49" charset="-122"/>
              </a:rPr>
              <a:t>(4) </a:t>
            </a:r>
            <a:r>
              <a:rPr lang="zh-CN" altLang="en-US" sz="2400" dirty="0">
                <a:solidFill>
                  <a:srgbClr val="CC0000"/>
                </a:solidFill>
                <a:latin typeface="楷体_GB2312" pitchFamily="49" charset="-122"/>
                <a:ea typeface="楷体_GB2312" pitchFamily="49" charset="-122"/>
              </a:rPr>
              <a:t>局部性</a:t>
            </a:r>
            <a:r>
              <a:rPr lang="zh-CN" altLang="en-US" sz="2400" dirty="0">
                <a:latin typeface="楷体_GB2312" pitchFamily="49" charset="-122"/>
                <a:ea typeface="楷体_GB2312" pitchFamily="49" charset="-122"/>
              </a:rPr>
              <a:t>。是指程序设计语言的综合特性。在编码的过程中，由语句组合成模块，由模块组装为程序系统结构，并在组装过程中实现模块的高内聚和低耦合，可使程序的局部性加强。</a:t>
            </a:r>
          </a:p>
          <a:p>
            <a:pPr lvl="1">
              <a:lnSpc>
                <a:spcPts val="3500"/>
              </a:lnSpc>
              <a:spcBef>
                <a:spcPts val="1200"/>
              </a:spcBef>
              <a:buFontTx/>
              <a:buNone/>
            </a:pPr>
            <a:r>
              <a:rPr lang="en-US" altLang="zh-CN" sz="2400" dirty="0">
                <a:latin typeface="楷体_GB2312" pitchFamily="49" charset="-122"/>
                <a:ea typeface="楷体_GB2312" pitchFamily="49" charset="-122"/>
              </a:rPr>
              <a:t>(5) </a:t>
            </a:r>
            <a:r>
              <a:rPr lang="zh-CN" altLang="en-US" sz="2400" dirty="0">
                <a:solidFill>
                  <a:srgbClr val="CC0000"/>
                </a:solidFill>
                <a:latin typeface="楷体_GB2312" pitchFamily="49" charset="-122"/>
                <a:ea typeface="楷体_GB2312" pitchFamily="49" charset="-122"/>
              </a:rPr>
              <a:t>传统性</a:t>
            </a:r>
            <a:r>
              <a:rPr lang="zh-CN" altLang="en-US" sz="2400" dirty="0">
                <a:latin typeface="楷体_GB2312" pitchFamily="49" charset="-122"/>
                <a:ea typeface="楷体_GB2312" pitchFamily="49" charset="-122"/>
              </a:rPr>
              <a:t>。人们学习一种新的程序设计语言的能力受到传统的影响。 </a:t>
            </a:r>
          </a:p>
          <a:p>
            <a:pPr eaLnBrk="1" hangingPunct="1">
              <a:buFontTx/>
              <a:buNone/>
            </a:pPr>
            <a:endParaRPr lang="zh-CN" altLang="en-US" sz="2800" dirty="0">
              <a:latin typeface="楷体_GB2312" pitchFamily="49" charset="-122"/>
              <a:ea typeface="楷体_GB2312" pitchFamily="49" charset="-122"/>
            </a:endParaRPr>
          </a:p>
          <a:p>
            <a:pPr eaLnBrk="1" hangingPunct="1">
              <a:buFontTx/>
              <a:buNone/>
            </a:pPr>
            <a:endParaRPr lang="en-US" altLang="zh-CN" sz="2800" dirty="0">
              <a:latin typeface="楷体_GB2312" pitchFamily="49" charset="-122"/>
              <a:ea typeface="楷体_GB2312" pitchFamily="49" charset="-122"/>
            </a:endParaRPr>
          </a:p>
        </p:txBody>
      </p:sp>
      <p:sp>
        <p:nvSpPr>
          <p:cNvPr id="7" name="Rectangle 2"/>
          <p:cNvSpPr>
            <a:spLocks noGrp="1" noChangeArrowheads="1"/>
          </p:cNvSpPr>
          <p:nvPr>
            <p:ph type="title"/>
          </p:nvPr>
        </p:nvSpPr>
        <p:spPr>
          <a:xfrm>
            <a:off x="457200" y="211138"/>
            <a:ext cx="8229600" cy="1143000"/>
          </a:xfrm>
        </p:spPr>
        <p:txBody>
          <a:bodyPr/>
          <a:lstStyle/>
          <a:p>
            <a:pPr algn="l" eaLnBrk="1" hangingPunct="1">
              <a:lnSpc>
                <a:spcPts val="4000"/>
              </a:lnSpc>
            </a:pPr>
            <a:r>
              <a:rPr lang="en-US" altLang="zh-CN" dirty="0"/>
              <a:t>5.1 </a:t>
            </a:r>
            <a:r>
              <a:rPr lang="zh-CN" altLang="en-US" dirty="0"/>
              <a:t>程序设计语言</a:t>
            </a:r>
            <a:br>
              <a:rPr lang="en-US" altLang="zh-CN" dirty="0"/>
            </a:br>
            <a:r>
              <a:rPr lang="en-US" altLang="zh-CN" sz="3600" dirty="0">
                <a:solidFill>
                  <a:srgbClr val="FFFF00"/>
                </a:solidFill>
              </a:rPr>
              <a:t>5.1.1 </a:t>
            </a:r>
            <a:r>
              <a:rPr lang="zh-CN" altLang="en-US" sz="3600" dirty="0">
                <a:solidFill>
                  <a:srgbClr val="FFFF00"/>
                </a:solidFill>
              </a:rPr>
              <a:t>程序设计语言的</a:t>
            </a:r>
            <a:r>
              <a:rPr lang="zh-CN" altLang="en-US" sz="3600" dirty="0">
                <a:solidFill>
                  <a:schemeClr val="accent2">
                    <a:lumMod val="20000"/>
                    <a:lumOff val="80000"/>
                  </a:schemeClr>
                </a:solidFill>
              </a:rPr>
              <a:t>性能</a:t>
            </a:r>
          </a:p>
        </p:txBody>
      </p:sp>
      <p:sp>
        <p:nvSpPr>
          <p:cNvPr id="8" name="灯片编号占位符 7"/>
          <p:cNvSpPr>
            <a:spLocks noGrp="1"/>
          </p:cNvSpPr>
          <p:nvPr>
            <p:ph type="sldNum" sz="quarter" idx="12"/>
          </p:nvPr>
        </p:nvSpPr>
        <p:spPr/>
        <p:txBody>
          <a:bodyPr/>
          <a:lstStyle/>
          <a:p>
            <a:fld id="{38DE0820-E4E3-469F-8339-675226DFBBFE}" type="slidenum">
              <a:rPr lang="zh-CN" altLang="en-US" smtClean="0"/>
              <a:pPr/>
              <a:t>5</a:t>
            </a:fld>
            <a:endParaRPr lang="zh-CN" altLang="en-US"/>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altLang="zh-CN" sz="3600" b="1" dirty="0">
                <a:solidFill>
                  <a:srgbClr val="FFFF00"/>
                </a:solidFill>
                <a:latin typeface="宋体" pitchFamily="2" charset="-122"/>
                <a:ea typeface="宋体" pitchFamily="2" charset="-122"/>
              </a:rPr>
              <a:t>4.</a:t>
            </a:r>
            <a:r>
              <a:rPr lang="zh-CN" altLang="en-US" sz="3600" b="1" dirty="0">
                <a:solidFill>
                  <a:srgbClr val="FFFF00"/>
                </a:solidFill>
                <a:latin typeface="宋体" pitchFamily="2" charset="-122"/>
                <a:ea typeface="宋体" pitchFamily="2" charset="-122"/>
              </a:rPr>
              <a:t>可读性</a:t>
            </a:r>
          </a:p>
        </p:txBody>
      </p:sp>
      <p:sp>
        <p:nvSpPr>
          <p:cNvPr id="49155" name="Rectangle 3"/>
          <p:cNvSpPr>
            <a:spLocks noGrp="1" noChangeArrowheads="1"/>
          </p:cNvSpPr>
          <p:nvPr>
            <p:ph type="body"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534988" indent="-534988">
              <a:lnSpc>
                <a:spcPts val="3500"/>
              </a:lnSpc>
              <a:spcBef>
                <a:spcPts val="1200"/>
              </a:spcBef>
              <a:spcAft>
                <a:spcPts val="600"/>
              </a:spcAft>
              <a:buNone/>
            </a:pPr>
            <a:r>
              <a:rPr lang="en-US" altLang="zh-CN" sz="2400" dirty="0">
                <a:latin typeface="宋体" pitchFamily="2" charset="-122"/>
                <a:ea typeface="宋体" pitchFamily="2" charset="-122"/>
              </a:rPr>
              <a:t>(2) </a:t>
            </a:r>
            <a:r>
              <a:rPr lang="zh-CN" altLang="en-US" sz="2400" dirty="0">
                <a:latin typeface="宋体" pitchFamily="2" charset="-122"/>
                <a:ea typeface="宋体" pitchFamily="2" charset="-122"/>
              </a:rPr>
              <a:t>避免使用不易理解的数字，</a:t>
            </a:r>
            <a:r>
              <a:rPr lang="zh-CN" altLang="en-US" sz="2400" dirty="0">
                <a:solidFill>
                  <a:srgbClr val="3366FF"/>
                </a:solidFill>
                <a:latin typeface="宋体" pitchFamily="2" charset="-122"/>
                <a:ea typeface="宋体" pitchFamily="2" charset="-122"/>
              </a:rPr>
              <a:t>用有意义的标识来替代</a:t>
            </a:r>
            <a:r>
              <a:rPr lang="zh-CN" altLang="en-US" sz="2400" dirty="0">
                <a:latin typeface="宋体" pitchFamily="2" charset="-122"/>
                <a:ea typeface="宋体" pitchFamily="2" charset="-122"/>
              </a:rPr>
              <a:t>。</a:t>
            </a:r>
          </a:p>
          <a:p>
            <a:pPr marL="534988" indent="-534988">
              <a:lnSpc>
                <a:spcPts val="3500"/>
              </a:lnSpc>
              <a:spcBef>
                <a:spcPts val="1200"/>
              </a:spcBef>
              <a:spcAft>
                <a:spcPts val="600"/>
              </a:spcAft>
              <a:buNone/>
            </a:pPr>
            <a:r>
              <a:rPr lang="zh-CN" altLang="en-US" sz="2400" dirty="0">
                <a:latin typeface="宋体" pitchFamily="2" charset="-122"/>
                <a:ea typeface="宋体" pitchFamily="2" charset="-122"/>
              </a:rPr>
              <a:t>  涉及物理状态或者含有物理意义的常量，不应直接使用数字，</a:t>
            </a:r>
            <a:r>
              <a:rPr lang="zh-CN" altLang="en-US" sz="2400" dirty="0">
                <a:solidFill>
                  <a:srgbClr val="3366FF"/>
                </a:solidFill>
                <a:latin typeface="宋体" pitchFamily="2" charset="-122"/>
                <a:ea typeface="宋体" pitchFamily="2" charset="-122"/>
              </a:rPr>
              <a:t>必须用有意义的枚举或宏来代替</a:t>
            </a:r>
            <a:r>
              <a:rPr lang="zh-CN" altLang="en-US" sz="2400" dirty="0">
                <a:latin typeface="宋体" pitchFamily="2" charset="-122"/>
                <a:ea typeface="宋体" pitchFamily="2" charset="-122"/>
              </a:rPr>
              <a:t>。</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50</a:t>
            </a:fld>
            <a:endParaRPr lang="zh-CN" altLang="en-US"/>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lgn="l" eaLnBrk="1" hangingPunct="1"/>
            <a:r>
              <a:rPr lang="en-US" altLang="zh-CN" sz="3600" b="1" dirty="0">
                <a:solidFill>
                  <a:srgbClr val="FFFF00"/>
                </a:solidFill>
                <a:latin typeface="宋体" pitchFamily="2" charset="-122"/>
                <a:ea typeface="宋体" pitchFamily="2" charset="-122"/>
              </a:rPr>
              <a:t>5.</a:t>
            </a:r>
            <a:r>
              <a:rPr lang="zh-CN" altLang="en-US" sz="3600" b="1" dirty="0">
                <a:solidFill>
                  <a:srgbClr val="FFFF00"/>
                </a:solidFill>
                <a:latin typeface="宋体" pitchFamily="2" charset="-122"/>
                <a:ea typeface="宋体" pitchFamily="2" charset="-122"/>
              </a:rPr>
              <a:t>变量</a:t>
            </a:r>
          </a:p>
        </p:txBody>
      </p:sp>
      <p:sp>
        <p:nvSpPr>
          <p:cNvPr id="50179" name="Rectangle 3"/>
          <p:cNvSpPr>
            <a:spLocks noGrp="1" noChangeArrowheads="1"/>
          </p:cNvSpPr>
          <p:nvPr>
            <p:ph type="body"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534988" indent="-534988">
              <a:lnSpc>
                <a:spcPts val="3500"/>
              </a:lnSpc>
              <a:spcBef>
                <a:spcPts val="1200"/>
              </a:spcBef>
              <a:spcAft>
                <a:spcPts val="600"/>
              </a:spcAft>
              <a:buNone/>
            </a:pPr>
            <a:r>
              <a:rPr lang="en-US" altLang="zh-CN" sz="2400" dirty="0">
                <a:latin typeface="宋体" pitchFamily="2" charset="-122"/>
                <a:ea typeface="宋体" pitchFamily="2" charset="-122"/>
              </a:rPr>
              <a:t>(1) </a:t>
            </a:r>
            <a:r>
              <a:rPr lang="zh-CN" altLang="en-US" sz="2400" dirty="0">
                <a:latin typeface="宋体" pitchFamily="2" charset="-122"/>
                <a:ea typeface="宋体" pitchFamily="2" charset="-122"/>
              </a:rPr>
              <a:t>去掉没必要的公共变量，以</a:t>
            </a:r>
            <a:r>
              <a:rPr lang="zh-CN" altLang="en-US" sz="2400" dirty="0">
                <a:solidFill>
                  <a:srgbClr val="3366FF"/>
                </a:solidFill>
                <a:latin typeface="宋体" pitchFamily="2" charset="-122"/>
                <a:ea typeface="宋体" pitchFamily="2" charset="-122"/>
              </a:rPr>
              <a:t>降低模块间的耦合度</a:t>
            </a:r>
            <a:r>
              <a:rPr lang="zh-CN" altLang="en-US" sz="2400" dirty="0">
                <a:latin typeface="宋体" pitchFamily="2" charset="-122"/>
                <a:ea typeface="宋体" pitchFamily="2" charset="-122"/>
              </a:rPr>
              <a:t>。</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(2) </a:t>
            </a:r>
            <a:r>
              <a:rPr lang="zh-CN" altLang="en-US" sz="2400" dirty="0">
                <a:latin typeface="宋体" pitchFamily="2" charset="-122"/>
                <a:ea typeface="宋体" pitchFamily="2" charset="-122"/>
              </a:rPr>
              <a:t>仔细定义并明确</a:t>
            </a:r>
            <a:r>
              <a:rPr lang="zh-CN" altLang="en-US" sz="2400" dirty="0">
                <a:solidFill>
                  <a:srgbClr val="3366FF"/>
                </a:solidFill>
                <a:latin typeface="宋体" pitchFamily="2" charset="-122"/>
                <a:ea typeface="宋体" pitchFamily="2" charset="-122"/>
              </a:rPr>
              <a:t>公共变量的含义、作用、取值范围</a:t>
            </a:r>
            <a:r>
              <a:rPr lang="zh-CN" altLang="en-US" sz="2400" dirty="0">
                <a:latin typeface="宋体" pitchFamily="2" charset="-122"/>
                <a:ea typeface="宋体" pitchFamily="2" charset="-122"/>
              </a:rPr>
              <a:t>及公共变量间的关系。</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(3) </a:t>
            </a:r>
            <a:r>
              <a:rPr lang="zh-CN" altLang="en-US" sz="2400" dirty="0">
                <a:latin typeface="宋体" pitchFamily="2" charset="-122"/>
                <a:ea typeface="宋体" pitchFamily="2" charset="-122"/>
              </a:rPr>
              <a:t>明确</a:t>
            </a:r>
            <a:r>
              <a:rPr lang="zh-CN" altLang="en-US" sz="2400" dirty="0">
                <a:solidFill>
                  <a:srgbClr val="3366FF"/>
                </a:solidFill>
                <a:latin typeface="宋体" pitchFamily="2" charset="-122"/>
                <a:ea typeface="宋体" pitchFamily="2" charset="-122"/>
              </a:rPr>
              <a:t>公共变量与操作此公共变量的函数或过程的关系</a:t>
            </a:r>
            <a:r>
              <a:rPr lang="zh-CN" altLang="en-US" sz="2400" dirty="0">
                <a:latin typeface="宋体" pitchFamily="2" charset="-122"/>
                <a:ea typeface="宋体" pitchFamily="2" charset="-122"/>
              </a:rPr>
              <a:t>，如访问、修改及创建等。这将有利于程序的进一步优化、单元测试、系统联调以及代码维护等。这种关系的说明可在注释或文档中描述。</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51</a:t>
            </a:fld>
            <a:endParaRPr lang="zh-CN" altLang="en-US"/>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lgn="l" eaLnBrk="1" hangingPunct="1"/>
            <a:r>
              <a:rPr lang="en-US" altLang="zh-CN" sz="3600" b="1" dirty="0">
                <a:solidFill>
                  <a:srgbClr val="FFFF00"/>
                </a:solidFill>
                <a:latin typeface="宋体" pitchFamily="2" charset="-122"/>
                <a:ea typeface="宋体" pitchFamily="2" charset="-122"/>
              </a:rPr>
              <a:t>5.</a:t>
            </a:r>
            <a:r>
              <a:rPr lang="zh-CN" altLang="en-US" sz="3600" b="1" dirty="0">
                <a:solidFill>
                  <a:srgbClr val="FFFF00"/>
                </a:solidFill>
                <a:latin typeface="宋体" pitchFamily="2" charset="-122"/>
                <a:ea typeface="宋体" pitchFamily="2" charset="-122"/>
              </a:rPr>
              <a:t>变量</a:t>
            </a:r>
          </a:p>
        </p:txBody>
      </p:sp>
      <p:sp>
        <p:nvSpPr>
          <p:cNvPr id="50179" name="Rectangle 3"/>
          <p:cNvSpPr>
            <a:spLocks noGrp="1" noChangeArrowheads="1"/>
          </p:cNvSpPr>
          <p:nvPr>
            <p:ph type="body"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534988" indent="-534988">
              <a:lnSpc>
                <a:spcPts val="3500"/>
              </a:lnSpc>
              <a:spcBef>
                <a:spcPts val="1200"/>
              </a:spcBef>
              <a:spcAft>
                <a:spcPts val="600"/>
              </a:spcAft>
              <a:buNone/>
            </a:pPr>
            <a:r>
              <a:rPr lang="en-US" altLang="zh-CN" sz="2400" dirty="0">
                <a:latin typeface="宋体" pitchFamily="2" charset="-122"/>
                <a:ea typeface="宋体" pitchFamily="2" charset="-122"/>
              </a:rPr>
              <a:t>(4)</a:t>
            </a:r>
            <a:r>
              <a:rPr lang="zh-CN" altLang="en-US" sz="2400" dirty="0">
                <a:solidFill>
                  <a:srgbClr val="3366FF"/>
                </a:solidFill>
                <a:latin typeface="宋体" pitchFamily="2" charset="-122"/>
                <a:ea typeface="宋体" pitchFamily="2" charset="-122"/>
              </a:rPr>
              <a:t>要十分小心地向公共变量传递数据</a:t>
            </a:r>
            <a:r>
              <a:rPr lang="zh-CN" altLang="en-US" sz="2400" dirty="0">
                <a:latin typeface="宋体" pitchFamily="2" charset="-122"/>
                <a:ea typeface="宋体" pitchFamily="2" charset="-122"/>
              </a:rPr>
              <a:t>，</a:t>
            </a:r>
            <a:r>
              <a:rPr lang="zh-CN" altLang="en-US" sz="2400" dirty="0">
                <a:solidFill>
                  <a:srgbClr val="C00000"/>
                </a:solidFill>
                <a:latin typeface="宋体" pitchFamily="2" charset="-122"/>
                <a:ea typeface="宋体" pitchFamily="2" charset="-122"/>
              </a:rPr>
              <a:t>若有必要应进行合法性检查，防止赋与不合理的值或越界等现象发生</a:t>
            </a:r>
            <a:r>
              <a:rPr lang="zh-CN" altLang="en-US" sz="2400" dirty="0">
                <a:latin typeface="宋体" pitchFamily="2" charset="-122"/>
                <a:ea typeface="宋体" pitchFamily="2" charset="-122"/>
              </a:rPr>
              <a:t>。</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(5) </a:t>
            </a:r>
            <a:r>
              <a:rPr lang="zh-CN" altLang="en-US" sz="2400" dirty="0">
                <a:latin typeface="宋体" pitchFamily="2" charset="-122"/>
                <a:ea typeface="宋体" pitchFamily="2" charset="-122"/>
              </a:rPr>
              <a:t>防止局部变量与公共变量</a:t>
            </a:r>
            <a:r>
              <a:rPr lang="zh-CN" altLang="en-US" sz="2400" dirty="0">
                <a:solidFill>
                  <a:srgbClr val="3366FF"/>
                </a:solidFill>
                <a:latin typeface="宋体" pitchFamily="2" charset="-122"/>
                <a:ea typeface="宋体" pitchFamily="2" charset="-122"/>
              </a:rPr>
              <a:t>同名</a:t>
            </a:r>
            <a:r>
              <a:rPr lang="zh-CN" altLang="en-US" sz="2400" dirty="0">
                <a:latin typeface="宋体" pitchFamily="2" charset="-122"/>
                <a:ea typeface="宋体" pitchFamily="2" charset="-122"/>
              </a:rPr>
              <a:t>。</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(6) </a:t>
            </a:r>
            <a:r>
              <a:rPr lang="zh-CN" altLang="en-US" sz="2400" dirty="0">
                <a:solidFill>
                  <a:srgbClr val="3366FF"/>
                </a:solidFill>
                <a:latin typeface="宋体" pitchFamily="2" charset="-122"/>
                <a:ea typeface="宋体" pitchFamily="2" charset="-122"/>
              </a:rPr>
              <a:t>严禁使用未经初始化的变量</a:t>
            </a:r>
            <a:r>
              <a:rPr lang="zh-CN" altLang="en-US" sz="2400" dirty="0">
                <a:latin typeface="宋体" pitchFamily="2" charset="-122"/>
                <a:ea typeface="宋体" pitchFamily="2" charset="-122"/>
              </a:rPr>
              <a:t>。特别是在</a:t>
            </a:r>
            <a:r>
              <a:rPr lang="en-US" altLang="zh-CN" sz="2400" dirty="0">
                <a:latin typeface="宋体" pitchFamily="2" charset="-122"/>
                <a:ea typeface="宋体" pitchFamily="2" charset="-122"/>
              </a:rPr>
              <a:t>C</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C++</a:t>
            </a:r>
            <a:r>
              <a:rPr lang="zh-CN" altLang="en-US" sz="2400" dirty="0">
                <a:latin typeface="宋体" pitchFamily="2" charset="-122"/>
                <a:ea typeface="宋体" pitchFamily="2" charset="-122"/>
              </a:rPr>
              <a:t>中引用未经赋值的指针，经常会引起系统崩溃。</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52</a:t>
            </a:fld>
            <a:endParaRPr lang="zh-CN" altLang="en-US"/>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l" eaLnBrk="1" hangingPunct="1"/>
            <a:r>
              <a:rPr lang="en-US" altLang="zh-CN" sz="3600" b="1" dirty="0">
                <a:solidFill>
                  <a:srgbClr val="FFFF00"/>
                </a:solidFill>
                <a:latin typeface="宋体" pitchFamily="2" charset="-122"/>
                <a:ea typeface="宋体" pitchFamily="2" charset="-122"/>
              </a:rPr>
              <a:t>6.</a:t>
            </a:r>
            <a:r>
              <a:rPr lang="zh-CN" altLang="en-US" sz="3600" b="1" dirty="0">
                <a:solidFill>
                  <a:srgbClr val="FFFF00"/>
                </a:solidFill>
                <a:latin typeface="宋体" pitchFamily="2" charset="-122"/>
                <a:ea typeface="宋体" pitchFamily="2" charset="-122"/>
              </a:rPr>
              <a:t>函数</a:t>
            </a:r>
          </a:p>
        </p:txBody>
      </p:sp>
      <p:sp>
        <p:nvSpPr>
          <p:cNvPr id="51203" name="Rectangle 3"/>
          <p:cNvSpPr>
            <a:spLocks noGrp="1" noChangeArrowheads="1"/>
          </p:cNvSpPr>
          <p:nvPr>
            <p:ph type="body"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534988" indent="-534988">
              <a:lnSpc>
                <a:spcPts val="3500"/>
              </a:lnSpc>
              <a:spcBef>
                <a:spcPts val="1200"/>
              </a:spcBef>
              <a:spcAft>
                <a:spcPts val="600"/>
              </a:spcAft>
              <a:buNone/>
            </a:pPr>
            <a:r>
              <a:rPr lang="en-US" altLang="zh-CN" sz="2400" dirty="0">
                <a:latin typeface="宋体" pitchFamily="2" charset="-122"/>
                <a:ea typeface="宋体" pitchFamily="2" charset="-122"/>
              </a:rPr>
              <a:t>(1) </a:t>
            </a:r>
            <a:r>
              <a:rPr lang="zh-CN" altLang="en-US" sz="2400" dirty="0">
                <a:latin typeface="宋体" pitchFamily="2" charset="-122"/>
                <a:ea typeface="宋体" pitchFamily="2" charset="-122"/>
              </a:rPr>
              <a:t>每个函数完成单一功能，不设计多用途面面俱到的函数。</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(2) </a:t>
            </a:r>
            <a:r>
              <a:rPr lang="zh-CN" altLang="en-US" sz="2400" dirty="0">
                <a:solidFill>
                  <a:srgbClr val="3366FF"/>
                </a:solidFill>
                <a:latin typeface="宋体" pitchFamily="2" charset="-122"/>
                <a:ea typeface="宋体" pitchFamily="2" charset="-122"/>
              </a:rPr>
              <a:t>函数和过程中关系较为紧密的代码尽可能相邻</a:t>
            </a:r>
            <a:r>
              <a:rPr lang="zh-CN" altLang="en-US" sz="2400" dirty="0">
                <a:latin typeface="宋体" pitchFamily="2" charset="-122"/>
                <a:ea typeface="宋体" pitchFamily="2" charset="-122"/>
              </a:rPr>
              <a:t>。如初始化代码应放在一起，不应在中间插入实现其它功能的代码。</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(3) </a:t>
            </a:r>
            <a:r>
              <a:rPr lang="zh-CN" altLang="en-US" sz="2400" dirty="0">
                <a:latin typeface="宋体" pitchFamily="2" charset="-122"/>
                <a:ea typeface="宋体" pitchFamily="2" charset="-122"/>
              </a:rPr>
              <a:t>对所调用函数的错误返回码要仔细、全面地处理。</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(4) </a:t>
            </a:r>
            <a:r>
              <a:rPr lang="zh-CN" altLang="en-US" sz="2400" dirty="0">
                <a:latin typeface="宋体" pitchFamily="2" charset="-122"/>
                <a:ea typeface="宋体" pitchFamily="2" charset="-122"/>
              </a:rPr>
              <a:t>每个函数的</a:t>
            </a:r>
            <a:r>
              <a:rPr lang="zh-CN" altLang="en-US" sz="2400" dirty="0">
                <a:solidFill>
                  <a:srgbClr val="3366FF"/>
                </a:solidFill>
                <a:latin typeface="宋体" pitchFamily="2" charset="-122"/>
                <a:ea typeface="宋体" pitchFamily="2" charset="-122"/>
              </a:rPr>
              <a:t>源程序行数原则上应该 </a:t>
            </a:r>
            <a:r>
              <a:rPr lang="en-US" altLang="zh-CN" sz="2400" dirty="0">
                <a:solidFill>
                  <a:srgbClr val="3366FF"/>
                </a:solidFill>
                <a:latin typeface="宋体" pitchFamily="2" charset="-122"/>
                <a:ea typeface="宋体" pitchFamily="2" charset="-122"/>
              </a:rPr>
              <a:t>&lt; 200</a:t>
            </a:r>
            <a:r>
              <a:rPr lang="zh-CN" altLang="en-US" sz="2400" dirty="0">
                <a:solidFill>
                  <a:srgbClr val="3366FF"/>
                </a:solidFill>
                <a:latin typeface="宋体" pitchFamily="2" charset="-122"/>
                <a:ea typeface="宋体" pitchFamily="2" charset="-122"/>
              </a:rPr>
              <a:t>行</a:t>
            </a:r>
            <a:r>
              <a:rPr lang="zh-CN" altLang="en-US" sz="2400" dirty="0">
                <a:latin typeface="宋体" pitchFamily="2" charset="-122"/>
                <a:ea typeface="宋体" pitchFamily="2" charset="-122"/>
              </a:rPr>
              <a:t>。</a:t>
            </a:r>
          </a:p>
          <a:p>
            <a:pPr marL="534988" indent="-534988">
              <a:lnSpc>
                <a:spcPts val="3500"/>
              </a:lnSpc>
              <a:spcBef>
                <a:spcPts val="1200"/>
              </a:spcBef>
              <a:spcAft>
                <a:spcPts val="600"/>
              </a:spcAft>
              <a:buNone/>
            </a:pPr>
            <a:r>
              <a:rPr lang="zh-CN" altLang="en-US" sz="2400" dirty="0">
                <a:latin typeface="宋体" pitchFamily="2" charset="-122"/>
                <a:ea typeface="宋体" pitchFamily="2" charset="-122"/>
              </a:rPr>
              <a:t>  对于消息分流处理函数，完成的功能统一，但由于消息的种类多，可能超过</a:t>
            </a:r>
            <a:r>
              <a:rPr lang="en-US" altLang="zh-CN" sz="2400" dirty="0">
                <a:latin typeface="宋体" pitchFamily="2" charset="-122"/>
                <a:ea typeface="宋体" pitchFamily="2" charset="-122"/>
              </a:rPr>
              <a:t>200</a:t>
            </a:r>
            <a:r>
              <a:rPr lang="zh-CN" altLang="en-US" sz="2400" dirty="0">
                <a:latin typeface="宋体" pitchFamily="2" charset="-122"/>
                <a:ea typeface="宋体" pitchFamily="2" charset="-122"/>
              </a:rPr>
              <a:t>行的限制，不属于违反规定。</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53</a:t>
            </a:fld>
            <a:endParaRPr lang="zh-CN" altLang="en-US"/>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altLang="zh-CN" sz="3600" b="1" dirty="0">
                <a:solidFill>
                  <a:srgbClr val="FFFF00"/>
                </a:solidFill>
                <a:latin typeface="宋体" pitchFamily="2" charset="-122"/>
                <a:ea typeface="宋体" pitchFamily="2" charset="-122"/>
              </a:rPr>
              <a:t>6.</a:t>
            </a:r>
            <a:r>
              <a:rPr lang="zh-CN" altLang="en-US" sz="3600" b="1" dirty="0">
                <a:solidFill>
                  <a:srgbClr val="FFFF00"/>
                </a:solidFill>
                <a:latin typeface="宋体" pitchFamily="2" charset="-122"/>
                <a:ea typeface="宋体" pitchFamily="2" charset="-122"/>
              </a:rPr>
              <a:t>函数</a:t>
            </a:r>
          </a:p>
        </p:txBody>
      </p:sp>
      <p:sp>
        <p:nvSpPr>
          <p:cNvPr id="52227" name="Rectangle 3"/>
          <p:cNvSpPr>
            <a:spLocks noGrp="1" noChangeArrowheads="1"/>
          </p:cNvSpPr>
          <p:nvPr>
            <p:ph type="body" idx="1"/>
          </p:nvPr>
        </p:nvSpPr>
        <p:spPr>
          <a:xfrm>
            <a:off x="428596" y="1428736"/>
            <a:ext cx="8229600" cy="5184775"/>
          </a:xfrm>
          <a:noFill/>
          <a:ln w="9525">
            <a:noFill/>
            <a:miter lim="800000"/>
            <a:headEnd/>
            <a:tailEnd/>
          </a:ln>
        </p:spPr>
        <p:txBody>
          <a:bodyPr vert="horz" wrap="square" lIns="91440" tIns="45720" rIns="91440" bIns="45720" numCol="1" anchor="t" anchorCtr="0" compatLnSpc="1">
            <a:prstTxWarp prst="textNoShape">
              <a:avLst/>
            </a:prstTxWarp>
          </a:bodyPr>
          <a:lstStyle/>
          <a:p>
            <a:pPr marL="534988" indent="-534988">
              <a:lnSpc>
                <a:spcPts val="3500"/>
              </a:lnSpc>
              <a:spcBef>
                <a:spcPts val="600"/>
              </a:spcBef>
              <a:spcAft>
                <a:spcPts val="600"/>
              </a:spcAft>
              <a:buNone/>
            </a:pPr>
            <a:r>
              <a:rPr lang="en-US" altLang="zh-CN" sz="2400" dirty="0">
                <a:latin typeface="宋体" pitchFamily="2" charset="-122"/>
                <a:ea typeface="宋体" pitchFamily="2" charset="-122"/>
              </a:rPr>
              <a:t>(5) </a:t>
            </a:r>
            <a:r>
              <a:rPr lang="zh-CN" altLang="en-US" sz="2400" dirty="0">
                <a:latin typeface="宋体" pitchFamily="2" charset="-122"/>
                <a:ea typeface="宋体" pitchFamily="2" charset="-122"/>
              </a:rPr>
              <a:t>编写可重入函数时，应注意局部变量的使用（如编写</a:t>
            </a:r>
            <a:r>
              <a:rPr lang="en-US" altLang="zh-CN" sz="2400" dirty="0">
                <a:latin typeface="宋体" pitchFamily="2" charset="-122"/>
                <a:ea typeface="宋体" pitchFamily="2" charset="-122"/>
              </a:rPr>
              <a:t>C</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C++</a:t>
            </a:r>
            <a:r>
              <a:rPr lang="zh-CN" altLang="en-US" sz="2400" dirty="0">
                <a:latin typeface="宋体" pitchFamily="2" charset="-122"/>
                <a:ea typeface="宋体" pitchFamily="2" charset="-122"/>
              </a:rPr>
              <a:t>语言的可重入函数时，应使用</a:t>
            </a:r>
            <a:r>
              <a:rPr lang="en-US" altLang="zh-CN" sz="2400" dirty="0">
                <a:latin typeface="宋体" pitchFamily="2" charset="-122"/>
                <a:ea typeface="宋体" pitchFamily="2" charset="-122"/>
              </a:rPr>
              <a:t>auto</a:t>
            </a:r>
            <a:r>
              <a:rPr lang="zh-CN" altLang="en-US" sz="2400" dirty="0">
                <a:latin typeface="宋体" pitchFamily="2" charset="-122"/>
                <a:ea typeface="宋体" pitchFamily="2" charset="-122"/>
              </a:rPr>
              <a:t>即缺省态局部变量或寄存器变量），</a:t>
            </a:r>
            <a:r>
              <a:rPr lang="zh-CN" altLang="en-US" sz="2400" dirty="0">
                <a:solidFill>
                  <a:srgbClr val="3366FF"/>
                </a:solidFill>
                <a:latin typeface="宋体" pitchFamily="2" charset="-122"/>
                <a:ea typeface="宋体" pitchFamily="2" charset="-122"/>
              </a:rPr>
              <a:t>不应使用</a:t>
            </a:r>
            <a:r>
              <a:rPr lang="en-US" altLang="zh-CN" sz="2400" dirty="0">
                <a:solidFill>
                  <a:srgbClr val="3366FF"/>
                </a:solidFill>
                <a:latin typeface="宋体" pitchFamily="2" charset="-122"/>
                <a:ea typeface="宋体" pitchFamily="2" charset="-122"/>
              </a:rPr>
              <a:t>static</a:t>
            </a:r>
            <a:r>
              <a:rPr lang="zh-CN" altLang="en-US" sz="2400" dirty="0">
                <a:solidFill>
                  <a:srgbClr val="3366FF"/>
                </a:solidFill>
                <a:latin typeface="宋体" pitchFamily="2" charset="-122"/>
                <a:ea typeface="宋体" pitchFamily="2" charset="-122"/>
              </a:rPr>
              <a:t>局部变量</a:t>
            </a:r>
            <a:r>
              <a:rPr lang="zh-CN" altLang="en-US" sz="2400" dirty="0">
                <a:latin typeface="宋体" pitchFamily="2" charset="-122"/>
                <a:ea typeface="宋体" pitchFamily="2" charset="-122"/>
              </a:rPr>
              <a:t>，否则必须经过特殊处理，才能使函数具有可重入性。</a:t>
            </a:r>
          </a:p>
          <a:p>
            <a:pPr marL="534988" indent="-534988">
              <a:lnSpc>
                <a:spcPts val="3500"/>
              </a:lnSpc>
              <a:spcBef>
                <a:spcPts val="600"/>
              </a:spcBef>
              <a:spcAft>
                <a:spcPts val="600"/>
              </a:spcAft>
              <a:buNone/>
            </a:pPr>
            <a:r>
              <a:rPr lang="en-US" altLang="zh-CN" sz="2400" dirty="0">
                <a:latin typeface="宋体" pitchFamily="2" charset="-122"/>
                <a:ea typeface="宋体" pitchFamily="2" charset="-122"/>
              </a:rPr>
              <a:t>(6) </a:t>
            </a:r>
            <a:r>
              <a:rPr lang="zh-CN" altLang="en-US" sz="2400" dirty="0">
                <a:latin typeface="宋体" pitchFamily="2" charset="-122"/>
                <a:ea typeface="宋体" pitchFamily="2" charset="-122"/>
              </a:rPr>
              <a:t>编写可重入函数时</a:t>
            </a:r>
            <a:r>
              <a:rPr lang="zh-CN" altLang="en-US" sz="2400" dirty="0">
                <a:solidFill>
                  <a:srgbClr val="3366FF"/>
                </a:solidFill>
                <a:latin typeface="宋体" pitchFamily="2" charset="-122"/>
                <a:ea typeface="宋体" pitchFamily="2" charset="-122"/>
              </a:rPr>
              <a:t>，若使用全局变量，则应通过关中断、信号量（即</a:t>
            </a:r>
            <a:r>
              <a:rPr lang="en-US" altLang="zh-CN" sz="2400" dirty="0">
                <a:solidFill>
                  <a:srgbClr val="3366FF"/>
                </a:solidFill>
                <a:latin typeface="宋体" pitchFamily="2" charset="-122"/>
                <a:ea typeface="宋体" pitchFamily="2" charset="-122"/>
              </a:rPr>
              <a:t>P</a:t>
            </a:r>
            <a:r>
              <a:rPr lang="zh-CN" altLang="en-US" sz="2400" dirty="0">
                <a:solidFill>
                  <a:srgbClr val="3366FF"/>
                </a:solidFill>
                <a:latin typeface="宋体" pitchFamily="2" charset="-122"/>
                <a:ea typeface="宋体" pitchFamily="2" charset="-122"/>
              </a:rPr>
              <a:t>、</a:t>
            </a:r>
            <a:r>
              <a:rPr lang="en-US" altLang="zh-CN" sz="2400" dirty="0">
                <a:solidFill>
                  <a:srgbClr val="3366FF"/>
                </a:solidFill>
                <a:latin typeface="宋体" pitchFamily="2" charset="-122"/>
                <a:ea typeface="宋体" pitchFamily="2" charset="-122"/>
              </a:rPr>
              <a:t>V</a:t>
            </a:r>
            <a:r>
              <a:rPr lang="zh-CN" altLang="en-US" sz="2400" dirty="0">
                <a:solidFill>
                  <a:srgbClr val="3366FF"/>
                </a:solidFill>
                <a:latin typeface="宋体" pitchFamily="2" charset="-122"/>
                <a:ea typeface="宋体" pitchFamily="2" charset="-122"/>
              </a:rPr>
              <a:t>操作）等手段对其加以保护</a:t>
            </a:r>
            <a:r>
              <a:rPr lang="zh-CN" altLang="en-US" sz="2400" dirty="0">
                <a:latin typeface="宋体" pitchFamily="2" charset="-122"/>
                <a:ea typeface="宋体" pitchFamily="2" charset="-122"/>
              </a:rPr>
              <a:t>。若对所使用的全局变量不加以保护，则此函数就不具有可重入性，即当多个进程调用此函数时，</a:t>
            </a:r>
            <a:r>
              <a:rPr lang="zh-CN" altLang="en-US" sz="2400" dirty="0">
                <a:solidFill>
                  <a:srgbClr val="3366FF"/>
                </a:solidFill>
                <a:latin typeface="宋体" pitchFamily="2" charset="-122"/>
                <a:ea typeface="宋体" pitchFamily="2" charset="-122"/>
              </a:rPr>
              <a:t>很有可能使有关全局变量为不可知状态。</a:t>
            </a:r>
          </a:p>
          <a:p>
            <a:pPr marL="534988" indent="-534988">
              <a:lnSpc>
                <a:spcPts val="3500"/>
              </a:lnSpc>
              <a:spcBef>
                <a:spcPts val="600"/>
              </a:spcBef>
              <a:spcAft>
                <a:spcPts val="600"/>
              </a:spcAft>
              <a:buNone/>
            </a:pPr>
            <a:r>
              <a:rPr lang="en-US" altLang="zh-CN" sz="2400" dirty="0">
                <a:latin typeface="宋体" pitchFamily="2" charset="-122"/>
                <a:ea typeface="宋体" pitchFamily="2" charset="-122"/>
              </a:rPr>
              <a:t>(7) </a:t>
            </a:r>
            <a:r>
              <a:rPr lang="zh-CN" altLang="en-US" sz="2400" dirty="0">
                <a:latin typeface="宋体" pitchFamily="2" charset="-122"/>
                <a:ea typeface="宋体" pitchFamily="2" charset="-122"/>
              </a:rPr>
              <a:t>避免函数中不必要的语句，防止程序中的垃圾代码，预留代码应以注释的方式出现。</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54</a:t>
            </a:fld>
            <a:endParaRPr lang="zh-CN" altLang="en-US"/>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gn="l" eaLnBrk="1" hangingPunct="1"/>
            <a:r>
              <a:rPr lang="en-US" altLang="zh-CN" sz="3600" b="1" dirty="0">
                <a:solidFill>
                  <a:srgbClr val="FFFF00"/>
                </a:solidFill>
                <a:latin typeface="宋体" pitchFamily="2" charset="-122"/>
                <a:ea typeface="宋体" pitchFamily="2" charset="-122"/>
              </a:rPr>
              <a:t>7.</a:t>
            </a:r>
            <a:r>
              <a:rPr lang="zh-CN" altLang="en-US" sz="3600" b="1" dirty="0">
                <a:solidFill>
                  <a:srgbClr val="FFFF00"/>
                </a:solidFill>
                <a:latin typeface="宋体" pitchFamily="2" charset="-122"/>
                <a:ea typeface="宋体" pitchFamily="2" charset="-122"/>
              </a:rPr>
              <a:t>可测试性</a:t>
            </a:r>
          </a:p>
        </p:txBody>
      </p:sp>
      <p:sp>
        <p:nvSpPr>
          <p:cNvPr id="53251" name="Rectangle 3"/>
          <p:cNvSpPr>
            <a:spLocks noGrp="1" noChangeArrowheads="1"/>
          </p:cNvSpPr>
          <p:nvPr>
            <p:ph type="body" idx="1"/>
          </p:nvPr>
        </p:nvSpPr>
        <p:spPr>
          <a:xfrm>
            <a:off x="457200" y="1600200"/>
            <a:ext cx="8229600" cy="4972072"/>
          </a:xfrm>
          <a:noFill/>
          <a:ln w="9525">
            <a:noFill/>
            <a:miter lim="800000"/>
            <a:headEnd/>
            <a:tailEnd/>
          </a:ln>
        </p:spPr>
        <p:txBody>
          <a:bodyPr vert="horz" wrap="square" lIns="91440" tIns="45720" rIns="91440" bIns="45720" numCol="1" anchor="t" anchorCtr="0" compatLnSpc="1">
            <a:prstTxWarp prst="textNoShape">
              <a:avLst/>
            </a:prstTxWarp>
          </a:bodyPr>
          <a:lstStyle/>
          <a:p>
            <a:pPr marL="534988" indent="-534988">
              <a:lnSpc>
                <a:spcPts val="3500"/>
              </a:lnSpc>
              <a:spcBef>
                <a:spcPts val="1200"/>
              </a:spcBef>
              <a:spcAft>
                <a:spcPts val="600"/>
              </a:spcAft>
              <a:buNone/>
            </a:pPr>
            <a:r>
              <a:rPr lang="en-US" altLang="zh-CN" sz="2400" dirty="0">
                <a:latin typeface="宋体" pitchFamily="2" charset="-122"/>
                <a:ea typeface="宋体" pitchFamily="2" charset="-122"/>
              </a:rPr>
              <a:t>(1) </a:t>
            </a:r>
            <a:r>
              <a:rPr lang="zh-CN" altLang="en-US" sz="2400" dirty="0">
                <a:latin typeface="宋体" pitchFamily="2" charset="-122"/>
                <a:ea typeface="宋体" pitchFamily="2" charset="-122"/>
              </a:rPr>
              <a:t>在同一项目组或产品组内，要有一套统一的为集成测试与系统联调准备的</a:t>
            </a:r>
            <a:r>
              <a:rPr lang="zh-CN" altLang="en-US" sz="2400" dirty="0">
                <a:solidFill>
                  <a:srgbClr val="3366FF"/>
                </a:solidFill>
                <a:latin typeface="宋体" pitchFamily="2" charset="-122"/>
                <a:ea typeface="宋体" pitchFamily="2" charset="-122"/>
              </a:rPr>
              <a:t>调测开关及相应打印函数</a:t>
            </a:r>
            <a:r>
              <a:rPr lang="zh-CN" altLang="en-US" sz="2400" dirty="0">
                <a:latin typeface="宋体" pitchFamily="2" charset="-122"/>
                <a:ea typeface="宋体" pitchFamily="2" charset="-122"/>
              </a:rPr>
              <a:t>，</a:t>
            </a:r>
            <a:r>
              <a:rPr lang="zh-CN" altLang="en-US" sz="2400" dirty="0">
                <a:solidFill>
                  <a:srgbClr val="3366FF"/>
                </a:solidFill>
                <a:latin typeface="宋体" pitchFamily="2" charset="-122"/>
                <a:ea typeface="宋体" pitchFamily="2" charset="-122"/>
              </a:rPr>
              <a:t>并且要有详细的说明。</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(2) </a:t>
            </a:r>
            <a:r>
              <a:rPr lang="zh-CN" altLang="en-US" sz="2400" dirty="0">
                <a:latin typeface="宋体" pitchFamily="2" charset="-122"/>
                <a:ea typeface="宋体" pitchFamily="2" charset="-122"/>
              </a:rPr>
              <a:t>在同一项目组或产品组内，调测打印出的</a:t>
            </a:r>
            <a:r>
              <a:rPr lang="zh-CN" altLang="en-US" sz="2400" dirty="0">
                <a:solidFill>
                  <a:srgbClr val="3366FF"/>
                </a:solidFill>
                <a:latin typeface="宋体" pitchFamily="2" charset="-122"/>
                <a:ea typeface="宋体" pitchFamily="2" charset="-122"/>
              </a:rPr>
              <a:t>信息串的格式要有统一的形式</a:t>
            </a:r>
            <a:r>
              <a:rPr lang="zh-CN" altLang="en-US" sz="2400" dirty="0">
                <a:latin typeface="宋体" pitchFamily="2" charset="-122"/>
                <a:ea typeface="宋体" pitchFamily="2" charset="-122"/>
              </a:rPr>
              <a:t>。</a:t>
            </a:r>
            <a:r>
              <a:rPr lang="zh-CN" altLang="en-US" sz="2400" dirty="0">
                <a:solidFill>
                  <a:srgbClr val="3366FF"/>
                </a:solidFill>
                <a:latin typeface="宋体" pitchFamily="2" charset="-122"/>
                <a:ea typeface="宋体" pitchFamily="2" charset="-122"/>
              </a:rPr>
              <a:t>信息串中至少要有所在模块名（或源文件名）和行号，</a:t>
            </a:r>
            <a:r>
              <a:rPr lang="zh-CN" altLang="en-US" sz="2400" dirty="0">
                <a:latin typeface="宋体" pitchFamily="2" charset="-122"/>
                <a:ea typeface="宋体" pitchFamily="2" charset="-122"/>
              </a:rPr>
              <a:t>以便于集成测试。</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(3) </a:t>
            </a:r>
            <a:r>
              <a:rPr lang="zh-CN" altLang="en-US" sz="2400" dirty="0">
                <a:solidFill>
                  <a:srgbClr val="3366FF"/>
                </a:solidFill>
                <a:latin typeface="宋体" pitchFamily="2" charset="-122"/>
                <a:ea typeface="宋体" pitchFamily="2" charset="-122"/>
              </a:rPr>
              <a:t>编程的同时要为单元测试选择恰当的测试点，并仔细构造测试代码、测试用例，同时给出明确的注释说明</a:t>
            </a:r>
            <a:r>
              <a:rPr lang="zh-CN" altLang="en-US" sz="2400" dirty="0">
                <a:latin typeface="宋体" pitchFamily="2" charset="-122"/>
                <a:ea typeface="宋体" pitchFamily="2" charset="-122"/>
              </a:rPr>
              <a:t>。测试代码部分应作为（模块中的）一个子模块，以方便测试代码在模块中的安装与拆卸（通过调测开关）</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55</a:t>
            </a:fld>
            <a:endParaRPr lang="zh-CN" altLang="en-US"/>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lgn="l" eaLnBrk="1" hangingPunct="1"/>
            <a:r>
              <a:rPr lang="en-US" altLang="zh-CN" sz="3600" b="1" dirty="0">
                <a:solidFill>
                  <a:srgbClr val="FFFF00"/>
                </a:solidFill>
                <a:latin typeface="宋体" pitchFamily="2" charset="-122"/>
                <a:ea typeface="宋体" pitchFamily="2" charset="-122"/>
              </a:rPr>
              <a:t>7.</a:t>
            </a:r>
            <a:r>
              <a:rPr lang="zh-CN" altLang="en-US" sz="3600" b="1" dirty="0">
                <a:solidFill>
                  <a:srgbClr val="FFFF00"/>
                </a:solidFill>
                <a:latin typeface="宋体" pitchFamily="2" charset="-122"/>
                <a:ea typeface="宋体" pitchFamily="2" charset="-122"/>
              </a:rPr>
              <a:t>可测试性</a:t>
            </a:r>
          </a:p>
        </p:txBody>
      </p:sp>
      <p:sp>
        <p:nvSpPr>
          <p:cNvPr id="54275" name="Rectangle 3"/>
          <p:cNvSpPr>
            <a:spLocks noGrp="1" noChangeArrowheads="1"/>
          </p:cNvSpPr>
          <p:nvPr>
            <p:ph type="body" idx="1"/>
          </p:nvPr>
        </p:nvSpPr>
        <p:spPr>
          <a:xfrm>
            <a:off x="457200" y="1600200"/>
            <a:ext cx="8229600" cy="4829196"/>
          </a:xfrm>
          <a:noFill/>
          <a:ln w="9525">
            <a:noFill/>
            <a:miter lim="800000"/>
            <a:headEnd/>
            <a:tailEnd/>
          </a:ln>
        </p:spPr>
        <p:txBody>
          <a:bodyPr vert="horz" wrap="square" lIns="91440" tIns="45720" rIns="91440" bIns="45720" numCol="1" anchor="t" anchorCtr="0" compatLnSpc="1">
            <a:prstTxWarp prst="textNoShape">
              <a:avLst/>
            </a:prstTxWarp>
          </a:bodyPr>
          <a:lstStyle/>
          <a:p>
            <a:pPr marL="534988" indent="-534988">
              <a:lnSpc>
                <a:spcPts val="3500"/>
              </a:lnSpc>
              <a:spcBef>
                <a:spcPts val="1200"/>
              </a:spcBef>
              <a:spcAft>
                <a:spcPts val="600"/>
              </a:spcAft>
              <a:buNone/>
            </a:pPr>
            <a:r>
              <a:rPr lang="en-US" altLang="zh-CN" sz="2400" dirty="0">
                <a:latin typeface="宋体" pitchFamily="2" charset="-122"/>
                <a:ea typeface="宋体" pitchFamily="2" charset="-122"/>
              </a:rPr>
              <a:t>(4) </a:t>
            </a:r>
            <a:r>
              <a:rPr lang="zh-CN" altLang="en-US" sz="2400" dirty="0">
                <a:latin typeface="宋体" pitchFamily="2" charset="-122"/>
                <a:ea typeface="宋体" pitchFamily="2" charset="-122"/>
              </a:rPr>
              <a:t>在进行集成测试／系统联调之前，</a:t>
            </a:r>
            <a:r>
              <a:rPr lang="zh-CN" altLang="en-US" sz="2400" dirty="0">
                <a:solidFill>
                  <a:srgbClr val="3366FF"/>
                </a:solidFill>
                <a:latin typeface="宋体" pitchFamily="2" charset="-122"/>
                <a:ea typeface="宋体" pitchFamily="2" charset="-122"/>
              </a:rPr>
              <a:t>要构造好测试环境、测试项目及测试用例</a:t>
            </a:r>
            <a:r>
              <a:rPr lang="zh-CN" altLang="en-US" sz="2400" dirty="0">
                <a:latin typeface="宋体" pitchFamily="2" charset="-122"/>
                <a:ea typeface="宋体" pitchFamily="2" charset="-122"/>
              </a:rPr>
              <a:t>，同时仔细分析并优化测试用例，以提高测试效率。好的测试用例应尽可能模拟出程序所遇到的边界值、各种复杂环境及一些极端情况等。</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(5) </a:t>
            </a:r>
            <a:r>
              <a:rPr lang="zh-CN" altLang="en-US" sz="2400" dirty="0">
                <a:latin typeface="宋体" pitchFamily="2" charset="-122"/>
                <a:ea typeface="宋体" pitchFamily="2" charset="-122"/>
              </a:rPr>
              <a:t>使用断言来发现软件问题，提高代码可测性。</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(6) </a:t>
            </a:r>
            <a:r>
              <a:rPr lang="zh-CN" altLang="en-US" sz="2400" dirty="0">
                <a:latin typeface="宋体" pitchFamily="2" charset="-122"/>
                <a:ea typeface="宋体" pitchFamily="2" charset="-122"/>
              </a:rPr>
              <a:t>使用断言来检查程序正常运行时不应发生，而在调测时有可能发生的非法情况。</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(7) </a:t>
            </a:r>
            <a:r>
              <a:rPr lang="zh-CN" altLang="en-US" sz="2400" dirty="0">
                <a:latin typeface="宋体" pitchFamily="2" charset="-122"/>
                <a:ea typeface="宋体" pitchFamily="2" charset="-122"/>
              </a:rPr>
              <a:t>不能用断言来检查最终产品肯定会出现且必须处理的错误情况。</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56</a:t>
            </a:fld>
            <a:endParaRPr lang="zh-CN" altLang="en-US"/>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l" eaLnBrk="1" hangingPunct="1"/>
            <a:r>
              <a:rPr lang="en-US" altLang="zh-CN" sz="3600" b="1" dirty="0">
                <a:solidFill>
                  <a:srgbClr val="FFFF00"/>
                </a:solidFill>
                <a:latin typeface="宋体" pitchFamily="2" charset="-122"/>
                <a:ea typeface="宋体" pitchFamily="2" charset="-122"/>
              </a:rPr>
              <a:t>7.</a:t>
            </a:r>
            <a:r>
              <a:rPr lang="zh-CN" altLang="en-US" sz="3600" b="1" dirty="0">
                <a:solidFill>
                  <a:srgbClr val="FFFF00"/>
                </a:solidFill>
                <a:latin typeface="宋体" pitchFamily="2" charset="-122"/>
                <a:ea typeface="宋体" pitchFamily="2" charset="-122"/>
              </a:rPr>
              <a:t>可测试性</a:t>
            </a:r>
          </a:p>
        </p:txBody>
      </p:sp>
      <p:sp>
        <p:nvSpPr>
          <p:cNvPr id="55299" name="Rectangle 3"/>
          <p:cNvSpPr>
            <a:spLocks noGrp="1" noChangeArrowheads="1"/>
          </p:cNvSpPr>
          <p:nvPr>
            <p:ph type="body"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534988" indent="-534988">
              <a:lnSpc>
                <a:spcPts val="3500"/>
              </a:lnSpc>
              <a:spcBef>
                <a:spcPts val="1200"/>
              </a:spcBef>
              <a:spcAft>
                <a:spcPts val="600"/>
              </a:spcAft>
              <a:buNone/>
            </a:pPr>
            <a:r>
              <a:rPr lang="en-US" altLang="zh-CN" sz="2400" dirty="0">
                <a:latin typeface="宋体" pitchFamily="2" charset="-122"/>
                <a:ea typeface="宋体" pitchFamily="2" charset="-122"/>
              </a:rPr>
              <a:t>(8)</a:t>
            </a:r>
            <a:r>
              <a:rPr lang="zh-CN" altLang="en-US" sz="2400" dirty="0">
                <a:latin typeface="宋体" pitchFamily="2" charset="-122"/>
                <a:ea typeface="宋体" pitchFamily="2" charset="-122"/>
              </a:rPr>
              <a:t>对</a:t>
            </a:r>
            <a:r>
              <a:rPr lang="zh-CN" altLang="en-US" sz="2400" dirty="0">
                <a:solidFill>
                  <a:srgbClr val="3366FF"/>
                </a:solidFill>
                <a:latin typeface="宋体" pitchFamily="2" charset="-122"/>
                <a:ea typeface="宋体" pitchFamily="2" charset="-122"/>
              </a:rPr>
              <a:t>较复杂的断言加上明确的注释</a:t>
            </a:r>
            <a:r>
              <a:rPr lang="zh-CN" altLang="en-US" sz="2400" dirty="0">
                <a:latin typeface="宋体" pitchFamily="2" charset="-122"/>
                <a:ea typeface="宋体" pitchFamily="2" charset="-122"/>
              </a:rPr>
              <a:t>。这样可澄清断言含义并减少不必要的误用。</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(9)</a:t>
            </a:r>
            <a:r>
              <a:rPr lang="zh-CN" altLang="en-US" sz="2400" dirty="0">
                <a:latin typeface="宋体" pitchFamily="2" charset="-122"/>
                <a:ea typeface="宋体" pitchFamily="2" charset="-122"/>
              </a:rPr>
              <a:t>用断言确认函数的参数。</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(10)</a:t>
            </a:r>
            <a:r>
              <a:rPr lang="zh-CN" altLang="en-US" sz="2400" dirty="0">
                <a:latin typeface="宋体" pitchFamily="2" charset="-122"/>
                <a:ea typeface="宋体" pitchFamily="2" charset="-122"/>
              </a:rPr>
              <a:t>用断言保证没有定义的特性或功能不被使用。</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(11)</a:t>
            </a:r>
            <a:r>
              <a:rPr lang="zh-CN" altLang="en-US" sz="2400" dirty="0">
                <a:latin typeface="宋体" pitchFamily="2" charset="-122"/>
                <a:ea typeface="宋体" pitchFamily="2" charset="-122"/>
              </a:rPr>
              <a:t>用断言对程序开发环境（操作系统／编译器／硬件）的假设进行检查。</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(12)</a:t>
            </a:r>
            <a:r>
              <a:rPr lang="zh-CN" altLang="en-US" sz="2400" dirty="0">
                <a:solidFill>
                  <a:srgbClr val="3366FF"/>
                </a:solidFill>
                <a:latin typeface="宋体" pitchFamily="2" charset="-122"/>
                <a:ea typeface="宋体" pitchFamily="2" charset="-122"/>
              </a:rPr>
              <a:t>正式软件产品中应把断言及其他调测代码去掉</a:t>
            </a:r>
            <a:r>
              <a:rPr lang="zh-CN" altLang="en-US" sz="2400" dirty="0">
                <a:latin typeface="宋体" pitchFamily="2" charset="-122"/>
                <a:ea typeface="宋体" pitchFamily="2" charset="-122"/>
              </a:rPr>
              <a:t>（</a:t>
            </a:r>
            <a:r>
              <a:rPr lang="zh-CN" altLang="en-US" sz="2400" b="1" dirty="0">
                <a:solidFill>
                  <a:srgbClr val="C00000"/>
                </a:solidFill>
                <a:latin typeface="宋体" pitchFamily="2" charset="-122"/>
                <a:ea typeface="宋体" pitchFamily="2" charset="-122"/>
              </a:rPr>
              <a:t>即把有关调测开关关掉</a:t>
            </a:r>
            <a:r>
              <a:rPr lang="zh-CN" altLang="en-US" sz="2400" dirty="0">
                <a:latin typeface="宋体" pitchFamily="2" charset="-122"/>
                <a:ea typeface="宋体" pitchFamily="2" charset="-122"/>
              </a:rPr>
              <a:t>），可加快软件运行速度。</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57</a:t>
            </a:fld>
            <a:endParaRPr lang="zh-CN" altLang="en-US"/>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lgn="l" eaLnBrk="1" hangingPunct="1"/>
            <a:r>
              <a:rPr lang="en-US" altLang="zh-CN" sz="3600" b="1" dirty="0">
                <a:solidFill>
                  <a:srgbClr val="FFFF00"/>
                </a:solidFill>
                <a:latin typeface="宋体" pitchFamily="2" charset="-122"/>
                <a:ea typeface="宋体" pitchFamily="2" charset="-122"/>
              </a:rPr>
              <a:t>7.</a:t>
            </a:r>
            <a:r>
              <a:rPr lang="zh-CN" altLang="en-US" sz="3600" b="1" dirty="0">
                <a:solidFill>
                  <a:srgbClr val="FFFF00"/>
                </a:solidFill>
                <a:latin typeface="宋体" pitchFamily="2" charset="-122"/>
                <a:ea typeface="宋体" pitchFamily="2" charset="-122"/>
              </a:rPr>
              <a:t>可测试性</a:t>
            </a:r>
          </a:p>
        </p:txBody>
      </p:sp>
      <p:sp>
        <p:nvSpPr>
          <p:cNvPr id="56323" name="Rectangle 3"/>
          <p:cNvSpPr>
            <a:spLocks noGrp="1" noChangeArrowheads="1"/>
          </p:cNvSpPr>
          <p:nvPr>
            <p:ph type="body"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534988" indent="-534988">
              <a:lnSpc>
                <a:spcPts val="3500"/>
              </a:lnSpc>
              <a:spcBef>
                <a:spcPts val="1200"/>
              </a:spcBef>
              <a:spcAft>
                <a:spcPts val="600"/>
              </a:spcAft>
              <a:buNone/>
            </a:pPr>
            <a:r>
              <a:rPr lang="en-US" altLang="zh-CN" sz="2400" dirty="0">
                <a:latin typeface="宋体" pitchFamily="2" charset="-122"/>
                <a:ea typeface="宋体" pitchFamily="2" charset="-122"/>
              </a:rPr>
              <a:t>(13)</a:t>
            </a:r>
            <a:r>
              <a:rPr lang="zh-CN" altLang="en-US" sz="2400" dirty="0">
                <a:solidFill>
                  <a:srgbClr val="3366FF"/>
                </a:solidFill>
                <a:latin typeface="宋体" pitchFamily="2" charset="-122"/>
                <a:ea typeface="宋体" pitchFamily="2" charset="-122"/>
              </a:rPr>
              <a:t>用调测开关来切换软件的</a:t>
            </a:r>
            <a:r>
              <a:rPr lang="en-US" altLang="zh-CN" sz="2400" dirty="0">
                <a:solidFill>
                  <a:srgbClr val="3366FF"/>
                </a:solidFill>
                <a:latin typeface="宋体" pitchFamily="2" charset="-122"/>
                <a:ea typeface="宋体" pitchFamily="2" charset="-122"/>
              </a:rPr>
              <a:t>DEBUG</a:t>
            </a:r>
            <a:r>
              <a:rPr lang="zh-CN" altLang="en-US" sz="2400" dirty="0">
                <a:solidFill>
                  <a:srgbClr val="3366FF"/>
                </a:solidFill>
                <a:latin typeface="宋体" pitchFamily="2" charset="-122"/>
                <a:ea typeface="宋体" pitchFamily="2" charset="-122"/>
              </a:rPr>
              <a:t>版和正式版</a:t>
            </a:r>
            <a:r>
              <a:rPr lang="zh-CN" altLang="en-US" sz="2400" dirty="0">
                <a:latin typeface="宋体" pitchFamily="2" charset="-122"/>
                <a:ea typeface="宋体" pitchFamily="2" charset="-122"/>
              </a:rPr>
              <a:t>，而不要同时存在正式版本和</a:t>
            </a:r>
            <a:r>
              <a:rPr lang="en-US" altLang="zh-CN" sz="2400" dirty="0">
                <a:latin typeface="宋体" pitchFamily="2" charset="-122"/>
                <a:ea typeface="宋体" pitchFamily="2" charset="-122"/>
              </a:rPr>
              <a:t>DEBUG</a:t>
            </a:r>
            <a:r>
              <a:rPr lang="zh-CN" altLang="en-US" sz="2400" dirty="0">
                <a:latin typeface="宋体" pitchFamily="2" charset="-122"/>
                <a:ea typeface="宋体" pitchFamily="2" charset="-122"/>
              </a:rPr>
              <a:t>版本的不同源文件，以减少维护的难度。</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(14)</a:t>
            </a:r>
            <a:r>
              <a:rPr lang="zh-CN" altLang="en-US" sz="2400" dirty="0">
                <a:solidFill>
                  <a:srgbClr val="3366FF"/>
                </a:solidFill>
                <a:latin typeface="宋体" pitchFamily="2" charset="-122"/>
                <a:ea typeface="宋体" pitchFamily="2" charset="-122"/>
              </a:rPr>
              <a:t>软件的</a:t>
            </a:r>
            <a:r>
              <a:rPr lang="en-US" altLang="zh-CN" sz="2400" dirty="0">
                <a:solidFill>
                  <a:srgbClr val="3366FF"/>
                </a:solidFill>
                <a:latin typeface="宋体" pitchFamily="2" charset="-122"/>
                <a:ea typeface="宋体" pitchFamily="2" charset="-122"/>
              </a:rPr>
              <a:t>DEBUG</a:t>
            </a:r>
            <a:r>
              <a:rPr lang="zh-CN" altLang="en-US" sz="2400" dirty="0">
                <a:solidFill>
                  <a:srgbClr val="3366FF"/>
                </a:solidFill>
                <a:latin typeface="宋体" pitchFamily="2" charset="-122"/>
                <a:ea typeface="宋体" pitchFamily="2" charset="-122"/>
              </a:rPr>
              <a:t>版本和发行版本应该统一维护</a:t>
            </a:r>
            <a:r>
              <a:rPr lang="zh-CN" altLang="en-US" sz="2400" dirty="0">
                <a:latin typeface="宋体" pitchFamily="2" charset="-122"/>
                <a:ea typeface="宋体" pitchFamily="2" charset="-122"/>
              </a:rPr>
              <a:t>，不允许分家，并且要时刻注意保证</a:t>
            </a:r>
            <a:r>
              <a:rPr lang="zh-CN" altLang="en-US" sz="2400" dirty="0">
                <a:solidFill>
                  <a:srgbClr val="3366FF"/>
                </a:solidFill>
                <a:latin typeface="宋体" pitchFamily="2" charset="-122"/>
                <a:ea typeface="宋体" pitchFamily="2" charset="-122"/>
              </a:rPr>
              <a:t>两个版本在实现功能上的一致性。</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(15)</a:t>
            </a:r>
            <a:r>
              <a:rPr lang="zh-CN" altLang="en-US" sz="2400" dirty="0">
                <a:latin typeface="宋体" pitchFamily="2" charset="-122"/>
                <a:ea typeface="宋体" pitchFamily="2" charset="-122"/>
              </a:rPr>
              <a:t>在软件系统中</a:t>
            </a:r>
            <a:r>
              <a:rPr lang="zh-CN" altLang="en-US" sz="2400" dirty="0">
                <a:solidFill>
                  <a:srgbClr val="3366FF"/>
                </a:solidFill>
                <a:latin typeface="宋体" pitchFamily="2" charset="-122"/>
                <a:ea typeface="宋体" pitchFamily="2" charset="-122"/>
              </a:rPr>
              <a:t>设置与取消有关测试手段，不能对软件实现的功能等产生影响</a:t>
            </a:r>
            <a:r>
              <a:rPr lang="zh-CN" altLang="en-US" sz="2400" dirty="0">
                <a:latin typeface="宋体" pitchFamily="2" charset="-122"/>
                <a:ea typeface="宋体" pitchFamily="2" charset="-122"/>
              </a:rPr>
              <a:t>。即有测试代码的软件和关掉测试代码的软件，在功能行为上应一致。</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58</a:t>
            </a:fld>
            <a:endParaRPr lang="zh-CN" altLang="en-US"/>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lgn="l" eaLnBrk="1" hangingPunct="1"/>
            <a:r>
              <a:rPr lang="en-US" altLang="zh-CN" sz="3600" b="1" dirty="0">
                <a:solidFill>
                  <a:srgbClr val="FFFF00"/>
                </a:solidFill>
                <a:latin typeface="宋体" pitchFamily="2" charset="-122"/>
                <a:ea typeface="宋体" pitchFamily="2" charset="-122"/>
              </a:rPr>
              <a:t>8.</a:t>
            </a:r>
            <a:r>
              <a:rPr lang="zh-CN" altLang="en-US" sz="3600" b="1" dirty="0">
                <a:solidFill>
                  <a:srgbClr val="FFFF00"/>
                </a:solidFill>
                <a:latin typeface="宋体" pitchFamily="2" charset="-122"/>
                <a:ea typeface="宋体" pitchFamily="2" charset="-122"/>
              </a:rPr>
              <a:t>程序效率</a:t>
            </a:r>
          </a:p>
        </p:txBody>
      </p:sp>
      <p:sp>
        <p:nvSpPr>
          <p:cNvPr id="57347" name="Rectangle 3"/>
          <p:cNvSpPr>
            <a:spLocks noGrp="1" noChangeArrowheads="1"/>
          </p:cNvSpPr>
          <p:nvPr>
            <p:ph type="body" idx="1"/>
          </p:nvPr>
        </p:nvSpPr>
        <p:spPr>
          <a:xfrm>
            <a:off x="428596" y="1673225"/>
            <a:ext cx="8229600" cy="4184667"/>
          </a:xfrm>
          <a:noFill/>
          <a:ln w="9525">
            <a:noFill/>
            <a:miter lim="800000"/>
            <a:headEnd/>
            <a:tailEnd/>
          </a:ln>
        </p:spPr>
        <p:txBody>
          <a:bodyPr vert="horz" wrap="square" lIns="91440" tIns="45720" rIns="91440" bIns="45720" numCol="1" anchor="t" anchorCtr="0" compatLnSpc="1">
            <a:prstTxWarp prst="textNoShape">
              <a:avLst/>
            </a:prstTxWarp>
          </a:bodyPr>
          <a:lstStyle/>
          <a:p>
            <a:pPr marL="534988" indent="-534988">
              <a:lnSpc>
                <a:spcPts val="3500"/>
              </a:lnSpc>
              <a:spcBef>
                <a:spcPts val="1200"/>
              </a:spcBef>
              <a:spcAft>
                <a:spcPts val="600"/>
              </a:spcAft>
              <a:buNone/>
            </a:pPr>
            <a:r>
              <a:rPr lang="en-US" altLang="zh-CN" sz="2400" dirty="0">
                <a:latin typeface="宋体" pitchFamily="2" charset="-122"/>
                <a:ea typeface="宋体" pitchFamily="2" charset="-122"/>
              </a:rPr>
              <a:t>(1) </a:t>
            </a:r>
            <a:r>
              <a:rPr lang="zh-CN" altLang="en-US" sz="2400" dirty="0">
                <a:solidFill>
                  <a:srgbClr val="3366FF"/>
                </a:solidFill>
                <a:latin typeface="宋体" pitchFamily="2" charset="-122"/>
                <a:ea typeface="宋体" pitchFamily="2" charset="-122"/>
              </a:rPr>
              <a:t>在保证软件的正确性、稳定性、可读性及可测试性的前提下，提高代码效率。</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(2) </a:t>
            </a:r>
            <a:r>
              <a:rPr lang="zh-CN" altLang="en-US" sz="2400" dirty="0">
                <a:solidFill>
                  <a:srgbClr val="3366FF"/>
                </a:solidFill>
                <a:latin typeface="宋体" pitchFamily="2" charset="-122"/>
                <a:ea typeface="宋体" pitchFamily="2" charset="-122"/>
              </a:rPr>
              <a:t>局部效率应为全局效率服务</a:t>
            </a:r>
            <a:r>
              <a:rPr lang="zh-CN" altLang="en-US" sz="2400" dirty="0">
                <a:latin typeface="宋体" pitchFamily="2" charset="-122"/>
                <a:ea typeface="宋体" pitchFamily="2" charset="-122"/>
              </a:rPr>
              <a:t>，不能因为提高局部效率而对全局效率造成影响。</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(3) </a:t>
            </a:r>
            <a:r>
              <a:rPr lang="zh-CN" altLang="en-US" sz="2400" dirty="0">
                <a:latin typeface="宋体" pitchFamily="2" charset="-122"/>
                <a:ea typeface="宋体" pitchFamily="2" charset="-122"/>
              </a:rPr>
              <a:t>通过对系统数据结构的划分与改进，以及对程序算法的优化来</a:t>
            </a:r>
            <a:r>
              <a:rPr lang="zh-CN" altLang="en-US" sz="2400" dirty="0">
                <a:solidFill>
                  <a:srgbClr val="3366FF"/>
                </a:solidFill>
                <a:latin typeface="宋体" pitchFamily="2" charset="-122"/>
                <a:ea typeface="宋体" pitchFamily="2" charset="-122"/>
              </a:rPr>
              <a:t>提高空间效率</a:t>
            </a:r>
            <a:r>
              <a:rPr lang="zh-CN" altLang="en-US" sz="2400" dirty="0">
                <a:latin typeface="宋体" pitchFamily="2" charset="-122"/>
                <a:ea typeface="宋体" pitchFamily="2" charset="-122"/>
              </a:rPr>
              <a:t>。</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59</a:t>
            </a:fld>
            <a:endParaRPr lang="zh-CN" altLang="en-US"/>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p:txBody>
          <a:bodyPr/>
          <a:lstStyle/>
          <a:p>
            <a:pPr marL="609600" indent="-609600">
              <a:buFont typeface="Wingdings" pitchFamily="2" charset="2"/>
              <a:buChar char="l"/>
            </a:pPr>
            <a:r>
              <a:rPr lang="zh-CN" altLang="en-US" sz="2800" b="1" dirty="0">
                <a:solidFill>
                  <a:srgbClr val="C00000"/>
                </a:solidFill>
                <a:ea typeface="宋体" pitchFamily="2" charset="-122"/>
              </a:rPr>
              <a:t>软件工程的观点 </a:t>
            </a:r>
          </a:p>
          <a:p>
            <a:pPr marL="1009650" lvl="1" indent="-609600">
              <a:spcBef>
                <a:spcPts val="1200"/>
              </a:spcBef>
              <a:buFontTx/>
              <a:buAutoNum type="arabicParenBoth"/>
            </a:pPr>
            <a:r>
              <a:rPr lang="zh-CN" altLang="en-US" sz="2400" dirty="0">
                <a:latin typeface="楷体_GB2312" pitchFamily="49" charset="-122"/>
                <a:ea typeface="楷体_GB2312" pitchFamily="49" charset="-122"/>
              </a:rPr>
              <a:t>详细设计应能直接地容易地翻译成代码程序。</a:t>
            </a:r>
          </a:p>
          <a:p>
            <a:pPr marL="1009650" lvl="1" indent="-609600">
              <a:buFontTx/>
              <a:buAutoNum type="arabicParenBoth"/>
            </a:pPr>
            <a:r>
              <a:rPr lang="zh-CN" altLang="en-US" sz="2400" dirty="0">
                <a:latin typeface="楷体_GB2312" pitchFamily="49" charset="-122"/>
                <a:ea typeface="楷体_GB2312" pitchFamily="49" charset="-122"/>
              </a:rPr>
              <a:t>源程序应具有可移植性。 </a:t>
            </a:r>
          </a:p>
          <a:p>
            <a:pPr marL="1009650" lvl="1" indent="-609600">
              <a:buFontTx/>
              <a:buAutoNum type="arabicParenBoth"/>
            </a:pPr>
            <a:r>
              <a:rPr lang="zh-CN" altLang="en-US" sz="2400" dirty="0">
                <a:latin typeface="楷体_GB2312" pitchFamily="49" charset="-122"/>
                <a:ea typeface="楷体_GB2312" pitchFamily="49" charset="-122"/>
              </a:rPr>
              <a:t>编译程序应具有较高的效率。 </a:t>
            </a:r>
          </a:p>
          <a:p>
            <a:pPr marL="1009650" lvl="1" indent="-609600">
              <a:buFontTx/>
              <a:buAutoNum type="arabicParenBoth"/>
            </a:pPr>
            <a:r>
              <a:rPr lang="zh-CN" altLang="en-US" sz="2400" dirty="0">
                <a:latin typeface="楷体_GB2312" pitchFamily="49" charset="-122"/>
                <a:ea typeface="楷体_GB2312" pitchFamily="49" charset="-122"/>
              </a:rPr>
              <a:t>尽可能应用代码生成的自动工具。 </a:t>
            </a:r>
          </a:p>
          <a:p>
            <a:pPr marL="1009650" lvl="1" indent="-609600">
              <a:buFontTx/>
              <a:buAutoNum type="arabicParenBoth"/>
            </a:pPr>
            <a:r>
              <a:rPr lang="zh-CN" altLang="en-US" sz="2400" dirty="0">
                <a:latin typeface="楷体_GB2312" pitchFamily="49" charset="-122"/>
                <a:ea typeface="楷体_GB2312" pitchFamily="49" charset="-122"/>
              </a:rPr>
              <a:t>可维护性。  </a:t>
            </a:r>
          </a:p>
        </p:txBody>
      </p:sp>
      <p:sp>
        <p:nvSpPr>
          <p:cNvPr id="7" name="Rectangle 2"/>
          <p:cNvSpPr>
            <a:spLocks noGrp="1" noChangeArrowheads="1"/>
          </p:cNvSpPr>
          <p:nvPr>
            <p:ph type="title"/>
          </p:nvPr>
        </p:nvSpPr>
        <p:spPr>
          <a:xfrm>
            <a:off x="457200" y="211138"/>
            <a:ext cx="8229600" cy="1143000"/>
          </a:xfrm>
        </p:spPr>
        <p:txBody>
          <a:bodyPr/>
          <a:lstStyle/>
          <a:p>
            <a:pPr algn="l" eaLnBrk="1" hangingPunct="1">
              <a:lnSpc>
                <a:spcPts val="4000"/>
              </a:lnSpc>
            </a:pPr>
            <a:r>
              <a:rPr lang="en-US" altLang="zh-CN" dirty="0"/>
              <a:t>5.1 </a:t>
            </a:r>
            <a:r>
              <a:rPr lang="zh-CN" altLang="en-US" dirty="0"/>
              <a:t>程序设计语言</a:t>
            </a:r>
            <a:br>
              <a:rPr lang="en-US" altLang="zh-CN" dirty="0"/>
            </a:br>
            <a:r>
              <a:rPr lang="en-US" altLang="zh-CN" sz="3600" dirty="0">
                <a:solidFill>
                  <a:srgbClr val="FFFF00"/>
                </a:solidFill>
              </a:rPr>
              <a:t>5.1.1 </a:t>
            </a:r>
            <a:r>
              <a:rPr lang="zh-CN" altLang="en-US" sz="3600" dirty="0">
                <a:solidFill>
                  <a:srgbClr val="FFFF00"/>
                </a:solidFill>
              </a:rPr>
              <a:t>程序设计语言的</a:t>
            </a:r>
            <a:r>
              <a:rPr lang="zh-CN" altLang="en-US" sz="3600" dirty="0">
                <a:solidFill>
                  <a:schemeClr val="accent2">
                    <a:lumMod val="20000"/>
                    <a:lumOff val="80000"/>
                  </a:schemeClr>
                </a:solidFill>
              </a:rPr>
              <a:t>性能</a:t>
            </a:r>
          </a:p>
        </p:txBody>
      </p:sp>
      <p:sp>
        <p:nvSpPr>
          <p:cNvPr id="8" name="灯片编号占位符 7"/>
          <p:cNvSpPr>
            <a:spLocks noGrp="1"/>
          </p:cNvSpPr>
          <p:nvPr>
            <p:ph type="sldNum" sz="quarter" idx="12"/>
          </p:nvPr>
        </p:nvSpPr>
        <p:spPr/>
        <p:txBody>
          <a:bodyPr/>
          <a:lstStyle/>
          <a:p>
            <a:fld id="{38DE0820-E4E3-469F-8339-675226DFBBFE}" type="slidenum">
              <a:rPr lang="zh-CN" altLang="en-US" smtClean="0"/>
              <a:pPr/>
              <a:t>6</a:t>
            </a:fld>
            <a:endParaRPr lang="zh-CN" altLang="en-US"/>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lgn="l" eaLnBrk="1" hangingPunct="1"/>
            <a:r>
              <a:rPr lang="en-US" altLang="zh-CN" sz="3600" b="1" dirty="0">
                <a:solidFill>
                  <a:srgbClr val="FFFF00"/>
                </a:solidFill>
                <a:latin typeface="宋体" pitchFamily="2" charset="-122"/>
                <a:ea typeface="宋体" pitchFamily="2" charset="-122"/>
              </a:rPr>
              <a:t>8.</a:t>
            </a:r>
            <a:r>
              <a:rPr lang="zh-CN" altLang="en-US" sz="3600" b="1" dirty="0">
                <a:solidFill>
                  <a:srgbClr val="FFFF00"/>
                </a:solidFill>
                <a:latin typeface="宋体" pitchFamily="2" charset="-122"/>
                <a:ea typeface="宋体" pitchFamily="2" charset="-122"/>
              </a:rPr>
              <a:t>程序效率</a:t>
            </a:r>
          </a:p>
        </p:txBody>
      </p:sp>
      <p:sp>
        <p:nvSpPr>
          <p:cNvPr id="57347" name="Rectangle 3"/>
          <p:cNvSpPr>
            <a:spLocks noGrp="1" noChangeArrowheads="1"/>
          </p:cNvSpPr>
          <p:nvPr>
            <p:ph type="body" idx="1"/>
          </p:nvPr>
        </p:nvSpPr>
        <p:spPr>
          <a:xfrm>
            <a:off x="428596" y="1673225"/>
            <a:ext cx="8229600" cy="4470419"/>
          </a:xfrm>
          <a:noFill/>
          <a:ln w="9525">
            <a:noFill/>
            <a:miter lim="800000"/>
            <a:headEnd/>
            <a:tailEnd/>
          </a:ln>
        </p:spPr>
        <p:txBody>
          <a:bodyPr vert="horz" wrap="square" lIns="91440" tIns="45720" rIns="91440" bIns="45720" numCol="1" anchor="t" anchorCtr="0" compatLnSpc="1">
            <a:prstTxWarp prst="textNoShape">
              <a:avLst/>
            </a:prstTxWarp>
          </a:bodyPr>
          <a:lstStyle/>
          <a:p>
            <a:pPr marL="534988" indent="-534988">
              <a:lnSpc>
                <a:spcPts val="3500"/>
              </a:lnSpc>
              <a:spcBef>
                <a:spcPts val="1200"/>
              </a:spcBef>
              <a:spcAft>
                <a:spcPts val="600"/>
              </a:spcAft>
              <a:buNone/>
            </a:pPr>
            <a:r>
              <a:rPr lang="en-US" altLang="zh-CN" sz="2400" dirty="0">
                <a:latin typeface="宋体" pitchFamily="2" charset="-122"/>
                <a:ea typeface="宋体" pitchFamily="2" charset="-122"/>
              </a:rPr>
              <a:t>(4) </a:t>
            </a:r>
            <a:r>
              <a:rPr lang="zh-CN" altLang="en-US" sz="2400" dirty="0">
                <a:solidFill>
                  <a:srgbClr val="3366FF"/>
                </a:solidFill>
                <a:latin typeface="宋体" pitchFamily="2" charset="-122"/>
                <a:ea typeface="宋体" pitchFamily="2" charset="-122"/>
              </a:rPr>
              <a:t>循环体内工作量最小化</a:t>
            </a:r>
            <a:r>
              <a:rPr lang="zh-CN" altLang="en-US" sz="2400" dirty="0">
                <a:latin typeface="宋体" pitchFamily="2" charset="-122"/>
                <a:ea typeface="宋体" pitchFamily="2" charset="-122"/>
              </a:rPr>
              <a:t>。应仔细考虑循环体内的语句是否可以放在循环体之外，使循环体内工作量最小，从而提高程序的时间效率。</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(5) </a:t>
            </a:r>
            <a:r>
              <a:rPr lang="zh-CN" altLang="en-US" sz="2400" dirty="0">
                <a:solidFill>
                  <a:srgbClr val="3366FF"/>
                </a:solidFill>
                <a:latin typeface="宋体" pitchFamily="2" charset="-122"/>
                <a:ea typeface="宋体" pitchFamily="2" charset="-122"/>
              </a:rPr>
              <a:t>较大的局部变量</a:t>
            </a:r>
            <a:r>
              <a:rPr lang="en-US" altLang="zh-CN" sz="2400" dirty="0">
                <a:solidFill>
                  <a:srgbClr val="3366FF"/>
                </a:solidFill>
                <a:latin typeface="宋体" pitchFamily="2" charset="-122"/>
                <a:ea typeface="宋体" pitchFamily="2" charset="-122"/>
              </a:rPr>
              <a:t>(2K</a:t>
            </a:r>
            <a:r>
              <a:rPr lang="zh-CN" altLang="en-US" sz="2400" dirty="0">
                <a:solidFill>
                  <a:srgbClr val="3366FF"/>
                </a:solidFill>
                <a:latin typeface="宋体" pitchFamily="2" charset="-122"/>
                <a:ea typeface="宋体" pitchFamily="2" charset="-122"/>
              </a:rPr>
              <a:t>以上</a:t>
            </a:r>
            <a:r>
              <a:rPr lang="en-US" altLang="zh-CN" sz="2400" dirty="0">
                <a:solidFill>
                  <a:srgbClr val="3366FF"/>
                </a:solidFill>
                <a:latin typeface="宋体" pitchFamily="2" charset="-122"/>
                <a:ea typeface="宋体" pitchFamily="2" charset="-122"/>
              </a:rPr>
              <a:t>)</a:t>
            </a:r>
            <a:r>
              <a:rPr lang="zh-CN" altLang="en-US" sz="2400" dirty="0">
                <a:solidFill>
                  <a:srgbClr val="3366FF"/>
                </a:solidFill>
                <a:latin typeface="宋体" pitchFamily="2" charset="-122"/>
                <a:ea typeface="宋体" pitchFamily="2" charset="-122"/>
              </a:rPr>
              <a:t>应声明成静态类型</a:t>
            </a:r>
            <a:r>
              <a:rPr lang="en-US" altLang="zh-CN" sz="2400" dirty="0">
                <a:solidFill>
                  <a:srgbClr val="3366FF"/>
                </a:solidFill>
                <a:latin typeface="宋体" pitchFamily="2" charset="-122"/>
                <a:ea typeface="宋体" pitchFamily="2" charset="-122"/>
              </a:rPr>
              <a:t>(static)</a:t>
            </a:r>
            <a:r>
              <a:rPr lang="zh-CN" altLang="en-US" sz="2400" dirty="0">
                <a:solidFill>
                  <a:srgbClr val="3366FF"/>
                </a:solidFill>
                <a:latin typeface="宋体" pitchFamily="2" charset="-122"/>
                <a:ea typeface="宋体" pitchFamily="2" charset="-122"/>
              </a:rPr>
              <a:t>，避免占用太多的堆栈空间。避免发生堆栈溢出，出现不可预知的软件故障</a:t>
            </a:r>
            <a:r>
              <a:rPr lang="zh-CN" altLang="en-US" sz="2400" dirty="0">
                <a:latin typeface="宋体" pitchFamily="2" charset="-122"/>
                <a:ea typeface="宋体" pitchFamily="2" charset="-122"/>
              </a:rPr>
              <a:t>。</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60</a:t>
            </a:fld>
            <a:endParaRPr lang="zh-CN" altLang="en-US"/>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lgn="l" eaLnBrk="1" hangingPunct="1"/>
            <a:r>
              <a:rPr lang="en-US" altLang="zh-CN" sz="3600" b="1" dirty="0">
                <a:solidFill>
                  <a:srgbClr val="FFFF00"/>
                </a:solidFill>
                <a:latin typeface="宋体" pitchFamily="2" charset="-122"/>
                <a:ea typeface="宋体" pitchFamily="2" charset="-122"/>
              </a:rPr>
              <a:t>8.</a:t>
            </a:r>
            <a:r>
              <a:rPr lang="zh-CN" altLang="en-US" sz="3600" b="1" dirty="0">
                <a:solidFill>
                  <a:srgbClr val="FFFF00"/>
                </a:solidFill>
                <a:latin typeface="宋体" pitchFamily="2" charset="-122"/>
                <a:ea typeface="宋体" pitchFamily="2" charset="-122"/>
              </a:rPr>
              <a:t>程序效率</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61</a:t>
            </a:fld>
            <a:endParaRPr lang="zh-CN" altLang="en-US"/>
          </a:p>
        </p:txBody>
      </p:sp>
      <p:sp>
        <p:nvSpPr>
          <p:cNvPr id="6" name="Rectangle 3"/>
          <p:cNvSpPr txBox="1">
            <a:spLocks noChangeArrowheads="1"/>
          </p:cNvSpPr>
          <p:nvPr/>
        </p:nvSpPr>
        <p:spPr bwMode="auto">
          <a:xfrm>
            <a:off x="428596" y="2143116"/>
            <a:ext cx="8229600" cy="1285884"/>
          </a:xfrm>
          <a:prstGeom prst="rect">
            <a:avLst/>
          </a:prstGeom>
          <a:solidFill>
            <a:schemeClr val="accent1">
              <a:lumMod val="90000"/>
              <a:alpha val="25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L="1143000" marR="0" lvl="2" indent="-2286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err="1">
                <a:ln>
                  <a:noFill/>
                </a:ln>
                <a:solidFill>
                  <a:schemeClr val="tx1"/>
                </a:solidFill>
                <a:effectLst/>
                <a:uLnTx/>
                <a:uFillTx/>
                <a:latin typeface="+mn-lt"/>
                <a:ea typeface="+mn-ea"/>
              </a:rPr>
              <a:t>bool</a:t>
            </a:r>
            <a:r>
              <a:rPr kumimoji="0" lang="en-US" sz="2000" b="0" i="0" u="none" strike="noStrike" kern="0" cap="none" spc="0" normalizeH="0" baseline="0" noProof="0" dirty="0">
                <a:ln>
                  <a:noFill/>
                </a:ln>
                <a:solidFill>
                  <a:schemeClr val="tx1"/>
                </a:solidFill>
                <a:effectLst/>
                <a:uLnTx/>
                <a:uFillTx/>
                <a:latin typeface="+mn-lt"/>
                <a:ea typeface="+mn-ea"/>
              </a:rPr>
              <a:t> Compare</a:t>
            </a:r>
            <a:r>
              <a:rPr kumimoji="0" lang="zh-CN" altLang="en-US" sz="2000" b="0" i="0" u="none" strike="noStrike" kern="0" cap="none" spc="0" normalizeH="0" baseline="0" noProof="0" dirty="0">
                <a:ln>
                  <a:noFill/>
                </a:ln>
                <a:solidFill>
                  <a:schemeClr val="tx1"/>
                </a:solidFill>
                <a:effectLst/>
                <a:uLnTx/>
                <a:uFillTx/>
                <a:latin typeface="+mn-lt"/>
                <a:ea typeface="+mn-ea"/>
              </a:rPr>
              <a:t>（</a:t>
            </a:r>
            <a:r>
              <a:rPr kumimoji="0" lang="en-US" sz="2000" b="0" i="0" u="none" strike="noStrike" kern="0" cap="none" spc="0" normalizeH="0" baseline="0" noProof="0" dirty="0">
                <a:ln>
                  <a:noFill/>
                </a:ln>
                <a:solidFill>
                  <a:schemeClr val="tx1"/>
                </a:solidFill>
                <a:effectLst/>
                <a:uLnTx/>
                <a:uFillTx/>
                <a:latin typeface="+mn-lt"/>
                <a:ea typeface="+mn-ea"/>
              </a:rPr>
              <a:t>string s1, string s2)</a:t>
            </a:r>
            <a:endParaRPr kumimoji="0" lang="zh-CN" altLang="en-US" sz="2000" b="0" i="0" u="none" strike="noStrike" kern="0" cap="none" spc="0" normalizeH="0" baseline="0" noProof="0" dirty="0">
              <a:ln>
                <a:noFill/>
              </a:ln>
              <a:solidFill>
                <a:schemeClr val="tx1"/>
              </a:solidFill>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err="1">
                <a:ln>
                  <a:noFill/>
                </a:ln>
                <a:solidFill>
                  <a:schemeClr val="tx1"/>
                </a:solidFill>
                <a:effectLst/>
                <a:uLnTx/>
                <a:uFillTx/>
                <a:latin typeface="+mn-lt"/>
                <a:ea typeface="+mn-ea"/>
              </a:rPr>
              <a:t>bool</a:t>
            </a:r>
            <a:r>
              <a:rPr kumimoji="0" lang="en-US" sz="2000" b="0" i="0" u="none" strike="noStrike" kern="0" cap="none" spc="0" normalizeH="0" baseline="0" noProof="0" dirty="0">
                <a:ln>
                  <a:noFill/>
                </a:ln>
                <a:solidFill>
                  <a:schemeClr val="tx1"/>
                </a:solidFill>
                <a:effectLst/>
                <a:uLnTx/>
                <a:uFillTx/>
                <a:latin typeface="+mn-lt"/>
                <a:ea typeface="+mn-ea"/>
              </a:rPr>
              <a:t> Compare(string *s1, string *s2)</a:t>
            </a:r>
            <a:endParaRPr kumimoji="0" lang="zh-CN" altLang="en-US" sz="2000" b="0" i="0" u="none" strike="noStrike" kern="0" cap="none" spc="0" normalizeH="0" baseline="0" noProof="0" dirty="0">
              <a:ln>
                <a:noFill/>
              </a:ln>
              <a:solidFill>
                <a:schemeClr val="tx1"/>
              </a:solidFill>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err="1">
                <a:ln>
                  <a:noFill/>
                </a:ln>
                <a:solidFill>
                  <a:schemeClr val="tx1"/>
                </a:solidFill>
                <a:effectLst/>
                <a:uLnTx/>
                <a:uFillTx/>
                <a:latin typeface="+mn-lt"/>
                <a:ea typeface="+mn-ea"/>
              </a:rPr>
              <a:t>bool</a:t>
            </a:r>
            <a:r>
              <a:rPr kumimoji="0" lang="en-US" sz="2000" b="0" i="0" u="none" strike="noStrike" kern="0" cap="none" spc="0" normalizeH="0" baseline="0" noProof="0" dirty="0">
                <a:ln>
                  <a:noFill/>
                </a:ln>
                <a:solidFill>
                  <a:schemeClr val="tx1"/>
                </a:solidFill>
                <a:effectLst/>
                <a:uLnTx/>
                <a:uFillTx/>
                <a:latin typeface="+mn-lt"/>
                <a:ea typeface="+mn-ea"/>
              </a:rPr>
              <a:t> Compare(string &amp;s1, string &amp;s2)</a:t>
            </a:r>
            <a:endParaRPr kumimoji="0" lang="zh-CN" altLang="en-US" sz="2000" b="0" i="0" u="none" strike="noStrike" kern="0" cap="none" spc="0" normalizeH="0" baseline="0" noProof="0" dirty="0">
              <a:ln>
                <a:noFill/>
              </a:ln>
              <a:solidFill>
                <a:schemeClr val="tx1"/>
              </a:solidFill>
              <a:effectLst/>
              <a:uLnTx/>
              <a:uFillTx/>
              <a:latin typeface="+mn-lt"/>
              <a:ea typeface="+mn-ea"/>
            </a:endParaRPr>
          </a:p>
          <a:p>
            <a:pPr marL="342900" marR="0" lvl="0" indent="-342900" algn="l" defTabSz="914400" rtl="0" eaLnBrk="1" fontAlgn="base" latinLnBrk="0" hangingPunct="1">
              <a:lnSpc>
                <a:spcPct val="100000"/>
              </a:lnSpc>
              <a:spcBef>
                <a:spcPct val="20000"/>
              </a:spcBef>
              <a:spcAft>
                <a:spcPts val="120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7" name="Rectangle 3"/>
          <p:cNvSpPr txBox="1">
            <a:spLocks noChangeArrowheads="1"/>
          </p:cNvSpPr>
          <p:nvPr/>
        </p:nvSpPr>
        <p:spPr bwMode="auto">
          <a:xfrm>
            <a:off x="571472" y="3786190"/>
            <a:ext cx="3286148" cy="2714620"/>
          </a:xfrm>
          <a:prstGeom prst="rect">
            <a:avLst/>
          </a:prstGeom>
          <a:solidFill>
            <a:schemeClr val="accent1">
              <a:lumMod val="90000"/>
              <a:alpha val="25000"/>
            </a:schemeClr>
          </a:solidFill>
          <a:ln w="9525">
            <a:noFill/>
            <a:miter lim="800000"/>
            <a:headEnd/>
            <a:tailEnd/>
          </a:ln>
        </p:spPr>
        <p:txBody>
          <a:bodyPr vert="horz" wrap="square" lIns="91440" tIns="45720" rIns="91440" bIns="45720" numCol="1" anchor="t" anchorCtr="0" compatLnSpc="1">
            <a:prstTxWarp prst="textNoShape">
              <a:avLst/>
            </a:prstTxWarp>
          </a:bodyPr>
          <a:lstStyle/>
          <a:p>
            <a:r>
              <a:rPr lang="zh-CN" altLang="en-US" b="1" dirty="0">
                <a:latin typeface="宋体" pitchFamily="2" charset="-122"/>
                <a:ea typeface="宋体" pitchFamily="2" charset="-122"/>
              </a:rPr>
              <a:t>代码</a:t>
            </a:r>
            <a:r>
              <a:rPr lang="en-US" b="1" dirty="0">
                <a:latin typeface="宋体" pitchFamily="2" charset="-122"/>
                <a:ea typeface="宋体" pitchFamily="2" charset="-122"/>
              </a:rPr>
              <a:t>1</a:t>
            </a:r>
            <a:r>
              <a:rPr lang="zh-CN" altLang="en-US" b="1" dirty="0">
                <a:latin typeface="宋体" pitchFamily="2" charset="-122"/>
                <a:ea typeface="宋体" pitchFamily="2" charset="-122"/>
              </a:rPr>
              <a:t>：</a:t>
            </a:r>
            <a:endParaRPr lang="zh-CN" altLang="en-US" sz="1400" b="1" dirty="0">
              <a:latin typeface="宋体" pitchFamily="2" charset="-122"/>
              <a:ea typeface="宋体" pitchFamily="2" charset="-122"/>
            </a:endParaRPr>
          </a:p>
          <a:p>
            <a:r>
              <a:rPr lang="en-US" sz="2000" dirty="0">
                <a:latin typeface="Times New Roman" pitchFamily="18" charset="0"/>
                <a:cs typeface="Times New Roman" pitchFamily="18" charset="0"/>
              </a:rPr>
              <a:t>for(</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 = 0; </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 &lt; n; ++</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a:t>
            </a:r>
            <a:endParaRPr lang="zh-CN" alt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a:t>
            </a:r>
            <a:endParaRPr lang="zh-CN" alt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fun1();</a:t>
            </a:r>
            <a:endParaRPr lang="zh-CN" alt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fun2();</a:t>
            </a:r>
            <a:endParaRPr lang="zh-CN" alt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a:t>
            </a:r>
            <a:endParaRPr lang="zh-CN" altLang="en-US" sz="2000" dirty="0">
              <a:latin typeface="Times New Roman" pitchFamily="18" charset="0"/>
              <a:cs typeface="Times New Roman" pitchFamily="18" charset="0"/>
            </a:endParaRPr>
          </a:p>
          <a:p>
            <a:pPr marL="342900" marR="0" lvl="0" indent="-342900" algn="l" defTabSz="914400" rtl="0" eaLnBrk="1" fontAlgn="base" latinLnBrk="0" hangingPunct="1">
              <a:lnSpc>
                <a:spcPct val="100000"/>
              </a:lnSpc>
              <a:spcBef>
                <a:spcPct val="20000"/>
              </a:spcBef>
              <a:spcAft>
                <a:spcPts val="1200"/>
              </a:spcAft>
              <a:buClrTx/>
              <a:buSzTx/>
              <a:buFontTx/>
              <a:buNone/>
              <a:tabLst/>
              <a:defRPr/>
            </a:pPr>
            <a:endParaRPr kumimoji="0" lang="zh-CN" altLang="en-US" sz="2800" b="1" i="0" u="none" strike="noStrike" kern="0" cap="none" spc="0" normalizeH="0" baseline="0" noProof="0" dirty="0">
              <a:ln>
                <a:noFill/>
              </a:ln>
              <a:solidFill>
                <a:schemeClr val="tx1"/>
              </a:solidFill>
              <a:effectLst/>
              <a:uLnTx/>
              <a:uFillTx/>
              <a:latin typeface="宋体" pitchFamily="2" charset="-122"/>
              <a:ea typeface="宋体" pitchFamily="2" charset="-122"/>
            </a:endParaRPr>
          </a:p>
        </p:txBody>
      </p:sp>
      <p:sp>
        <p:nvSpPr>
          <p:cNvPr id="8" name="Rectangle 3"/>
          <p:cNvSpPr txBox="1">
            <a:spLocks noChangeArrowheads="1"/>
          </p:cNvSpPr>
          <p:nvPr/>
        </p:nvSpPr>
        <p:spPr bwMode="auto">
          <a:xfrm>
            <a:off x="4786314" y="3786190"/>
            <a:ext cx="3571900" cy="2714620"/>
          </a:xfrm>
          <a:prstGeom prst="rect">
            <a:avLst/>
          </a:prstGeom>
          <a:solidFill>
            <a:schemeClr val="accent1">
              <a:lumMod val="90000"/>
              <a:alpha val="25000"/>
            </a:schemeClr>
          </a:solidFill>
          <a:ln w="9525">
            <a:noFill/>
            <a:miter lim="800000"/>
            <a:headEnd/>
            <a:tailEnd/>
          </a:ln>
        </p:spPr>
        <p:txBody>
          <a:bodyPr vert="horz" wrap="square" lIns="91440" tIns="45720" rIns="91440" bIns="45720" numCol="1" anchor="t" anchorCtr="0" compatLnSpc="1">
            <a:prstTxWarp prst="textNoShape">
              <a:avLst/>
            </a:prstTxWarp>
          </a:bodyPr>
          <a:lstStyle/>
          <a:p>
            <a:r>
              <a:rPr lang="zh-CN" altLang="en-US" b="1" dirty="0">
                <a:latin typeface="宋体" pitchFamily="2" charset="-122"/>
                <a:ea typeface="宋体" pitchFamily="2" charset="-122"/>
              </a:rPr>
              <a:t>代码</a:t>
            </a:r>
            <a:r>
              <a:rPr lang="en-US" b="1" dirty="0">
                <a:latin typeface="宋体" pitchFamily="2" charset="-122"/>
                <a:ea typeface="宋体" pitchFamily="2" charset="-122"/>
              </a:rPr>
              <a:t>2</a:t>
            </a:r>
            <a:r>
              <a:rPr lang="zh-CN" altLang="en-US" b="1" dirty="0">
                <a:latin typeface="宋体" pitchFamily="2" charset="-122"/>
                <a:ea typeface="宋体" pitchFamily="2" charset="-122"/>
              </a:rPr>
              <a:t>：</a:t>
            </a:r>
            <a:endParaRPr lang="zh-CN" altLang="en-US" sz="1400" b="1" dirty="0">
              <a:latin typeface="宋体" pitchFamily="2" charset="-122"/>
              <a:ea typeface="宋体" pitchFamily="2" charset="-122"/>
            </a:endParaRPr>
          </a:p>
          <a:p>
            <a:r>
              <a:rPr lang="en-US" sz="2000" dirty="0">
                <a:latin typeface="Times New Roman" pitchFamily="18" charset="0"/>
                <a:cs typeface="Times New Roman" pitchFamily="18" charset="0"/>
              </a:rPr>
              <a:t>for(</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 = 0; </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 &lt; n; ++</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a:t>
            </a:r>
            <a:endParaRPr lang="zh-CN" alt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a:t>
            </a:r>
            <a:endParaRPr lang="zh-CN" alt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fun1();</a:t>
            </a:r>
            <a:endParaRPr lang="zh-CN" alt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a:t>
            </a:r>
            <a:endParaRPr lang="zh-CN" alt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for(</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 = 0; </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 &lt; n; ++</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a:t>
            </a:r>
            <a:endParaRPr lang="zh-CN" alt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a:t>
            </a:r>
            <a:endParaRPr lang="zh-CN" alt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fun2</a:t>
            </a:r>
            <a:r>
              <a:rPr lang="zh-CN" altLang="en-US" sz="2000" dirty="0">
                <a:latin typeface="Times New Roman" pitchFamily="18" charset="0"/>
                <a:cs typeface="Times New Roman" pitchFamily="18" charset="0"/>
              </a:rPr>
              <a:t>（</a:t>
            </a:r>
            <a:r>
              <a:rPr lang="en-US" sz="2000" dirty="0">
                <a:latin typeface="Times New Roman" pitchFamily="18" charset="0"/>
                <a:cs typeface="Times New Roman" pitchFamily="18" charset="0"/>
              </a:rPr>
              <a:t>);</a:t>
            </a:r>
            <a:endParaRPr lang="zh-CN" alt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a:t>
            </a:r>
            <a:endParaRPr lang="zh-CN" altLang="en-US" sz="2000" dirty="0">
              <a:latin typeface="Times New Roman" pitchFamily="18" charset="0"/>
              <a:cs typeface="Times New Roman" pitchFamily="18" charset="0"/>
            </a:endParaRPr>
          </a:p>
          <a:p>
            <a:pPr marL="342900" marR="0" lvl="0" indent="-342900" algn="l" defTabSz="914400" rtl="0" eaLnBrk="1" fontAlgn="base" latinLnBrk="0" hangingPunct="1">
              <a:lnSpc>
                <a:spcPct val="100000"/>
              </a:lnSpc>
              <a:spcBef>
                <a:spcPct val="20000"/>
              </a:spcBef>
              <a:spcAft>
                <a:spcPts val="1200"/>
              </a:spcAft>
              <a:buClrTx/>
              <a:buSzTx/>
              <a:buFontTx/>
              <a:buNone/>
              <a:tabLst/>
              <a:defRPr/>
            </a:pPr>
            <a:endParaRPr kumimoji="0" lang="zh-CN" altLang="en-US" sz="2800" b="1" i="0" u="none" strike="noStrike" kern="0" cap="none" spc="0" normalizeH="0" baseline="0" noProof="0" dirty="0">
              <a:ln>
                <a:noFill/>
              </a:ln>
              <a:solidFill>
                <a:schemeClr val="tx1"/>
              </a:solidFill>
              <a:effectLst/>
              <a:uLnTx/>
              <a:uFillTx/>
              <a:latin typeface="宋体" pitchFamily="2" charset="-122"/>
              <a:ea typeface="宋体" pitchFamily="2" charset="-122"/>
            </a:endParaRPr>
          </a:p>
        </p:txBody>
      </p:sp>
      <p:sp>
        <p:nvSpPr>
          <p:cNvPr id="9" name="TextBox 8"/>
          <p:cNvSpPr txBox="1"/>
          <p:nvPr/>
        </p:nvSpPr>
        <p:spPr>
          <a:xfrm>
            <a:off x="500034" y="1500174"/>
            <a:ext cx="4493538" cy="523220"/>
          </a:xfrm>
          <a:prstGeom prst="rect">
            <a:avLst/>
          </a:prstGeom>
          <a:noFill/>
        </p:spPr>
        <p:txBody>
          <a:bodyPr wrap="none" rtlCol="0">
            <a:spAutoFit/>
          </a:bodyPr>
          <a:lstStyle/>
          <a:p>
            <a:r>
              <a:rPr lang="zh-CN" altLang="en-US" sz="2800" dirty="0">
                <a:latin typeface="宋体" pitchFamily="2" charset="-122"/>
                <a:ea typeface="宋体" pitchFamily="2" charset="-122"/>
              </a:rPr>
              <a:t>分析下面两个例子的效率：</a:t>
            </a:r>
          </a:p>
        </p:txBody>
      </p:sp>
      <p:sp>
        <p:nvSpPr>
          <p:cNvPr id="10" name="TextBox 9"/>
          <p:cNvSpPr txBox="1"/>
          <p:nvPr/>
        </p:nvSpPr>
        <p:spPr>
          <a:xfrm>
            <a:off x="5857884" y="2643182"/>
            <a:ext cx="2714644" cy="646331"/>
          </a:xfrm>
          <a:prstGeom prst="rect">
            <a:avLst/>
          </a:prstGeom>
          <a:noFill/>
        </p:spPr>
        <p:txBody>
          <a:bodyPr wrap="square" rtlCol="0">
            <a:spAutoFit/>
          </a:bodyPr>
          <a:lstStyle/>
          <a:p>
            <a:r>
              <a:rPr lang="zh-CN" altLang="en-US" dirty="0">
                <a:solidFill>
                  <a:srgbClr val="C00000"/>
                </a:solidFill>
                <a:latin typeface="宋体" pitchFamily="2" charset="-122"/>
                <a:ea typeface="宋体" pitchFamily="2" charset="-122"/>
              </a:rPr>
              <a:t>如果参数是对象的情况呢？哪个效率更高？</a:t>
            </a:r>
          </a:p>
        </p:txBody>
      </p:sp>
      <p:sp>
        <p:nvSpPr>
          <p:cNvPr id="11" name="TextBox 10"/>
          <p:cNvSpPr txBox="1"/>
          <p:nvPr/>
        </p:nvSpPr>
        <p:spPr>
          <a:xfrm>
            <a:off x="597169" y="5857892"/>
            <a:ext cx="3416320" cy="369332"/>
          </a:xfrm>
          <a:prstGeom prst="rect">
            <a:avLst/>
          </a:prstGeom>
          <a:noFill/>
        </p:spPr>
        <p:txBody>
          <a:bodyPr wrap="none" rtlCol="0">
            <a:spAutoFit/>
          </a:bodyPr>
          <a:lstStyle/>
          <a:p>
            <a:r>
              <a:rPr lang="zh-CN" altLang="en-US" dirty="0">
                <a:solidFill>
                  <a:srgbClr val="C00000"/>
                </a:solidFill>
                <a:latin typeface="宋体" pitchFamily="2" charset="-122"/>
                <a:ea typeface="宋体" pitchFamily="2" charset="-122"/>
              </a:rPr>
              <a:t>对循环的讨论，哪个效率更高？</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l" eaLnBrk="1" hangingPunct="1"/>
            <a:r>
              <a:rPr lang="en-US" altLang="zh-CN" sz="3600" b="1" dirty="0">
                <a:solidFill>
                  <a:srgbClr val="FFFF00"/>
                </a:solidFill>
                <a:latin typeface="宋体" pitchFamily="2" charset="-122"/>
                <a:ea typeface="宋体" pitchFamily="2" charset="-122"/>
              </a:rPr>
              <a:t>9.</a:t>
            </a:r>
            <a:r>
              <a:rPr lang="zh-CN" altLang="en-US" sz="3600" b="1" dirty="0">
                <a:solidFill>
                  <a:srgbClr val="FFFF00"/>
                </a:solidFill>
                <a:latin typeface="宋体" pitchFamily="2" charset="-122"/>
                <a:ea typeface="宋体" pitchFamily="2" charset="-122"/>
              </a:rPr>
              <a:t>质量保证</a:t>
            </a:r>
          </a:p>
        </p:txBody>
      </p:sp>
      <p:sp>
        <p:nvSpPr>
          <p:cNvPr id="58371" name="Rectangle 3"/>
          <p:cNvSpPr>
            <a:spLocks noGrp="1" noChangeArrowheads="1"/>
          </p:cNvSpPr>
          <p:nvPr>
            <p:ph type="body" idx="1"/>
          </p:nvPr>
        </p:nvSpPr>
        <p:spPr>
          <a:xfrm>
            <a:off x="214282" y="1457325"/>
            <a:ext cx="8643998" cy="5400675"/>
          </a:xfrm>
          <a:noFill/>
          <a:ln w="9525">
            <a:noFill/>
            <a:miter lim="800000"/>
            <a:headEnd/>
            <a:tailEnd/>
          </a:ln>
        </p:spPr>
        <p:txBody>
          <a:bodyPr vert="horz" wrap="square" lIns="91440" tIns="45720" rIns="91440" bIns="45720" numCol="1" anchor="t" anchorCtr="0" compatLnSpc="1">
            <a:prstTxWarp prst="textNoShape">
              <a:avLst/>
            </a:prstTxWarp>
          </a:bodyPr>
          <a:lstStyle/>
          <a:p>
            <a:pPr marL="534988" indent="-534988">
              <a:lnSpc>
                <a:spcPts val="3500"/>
              </a:lnSpc>
              <a:spcBef>
                <a:spcPts val="1200"/>
              </a:spcBef>
              <a:spcAft>
                <a:spcPts val="600"/>
              </a:spcAft>
              <a:buNone/>
            </a:pPr>
            <a:r>
              <a:rPr lang="en-US" altLang="zh-CN" sz="2400" dirty="0">
                <a:latin typeface="宋体" pitchFamily="2" charset="-122"/>
                <a:ea typeface="宋体" pitchFamily="2" charset="-122"/>
              </a:rPr>
              <a:t>(1) </a:t>
            </a:r>
            <a:r>
              <a:rPr lang="zh-CN" altLang="en-US" sz="2400" dirty="0">
                <a:solidFill>
                  <a:srgbClr val="3366FF"/>
                </a:solidFill>
                <a:latin typeface="宋体" pitchFamily="2" charset="-122"/>
                <a:ea typeface="宋体" pitchFamily="2" charset="-122"/>
              </a:rPr>
              <a:t>代码质量保证优先的原则：</a:t>
            </a:r>
            <a:r>
              <a:rPr lang="zh-CN" altLang="en-US" sz="2200" dirty="0">
                <a:latin typeface="宋体" pitchFamily="2" charset="-122"/>
                <a:ea typeface="宋体" pitchFamily="2" charset="-122"/>
              </a:rPr>
              <a:t>正确性，稳定性，安全性，可测试性，符合编码规范／可读性，系统整体效率，模块局部效率。</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(2) </a:t>
            </a:r>
            <a:r>
              <a:rPr lang="zh-CN" altLang="en-US" sz="2400" dirty="0">
                <a:solidFill>
                  <a:srgbClr val="3366FF"/>
                </a:solidFill>
                <a:latin typeface="宋体" pitchFamily="2" charset="-122"/>
                <a:ea typeface="宋体" pitchFamily="2" charset="-122"/>
              </a:rPr>
              <a:t>严禁使用未经初始化的变量</a:t>
            </a:r>
            <a:r>
              <a:rPr lang="zh-CN" altLang="en-US" sz="2400" dirty="0">
                <a:latin typeface="宋体" pitchFamily="2" charset="-122"/>
                <a:ea typeface="宋体" pitchFamily="2" charset="-122"/>
              </a:rPr>
              <a:t>。引用未经初始化的变量可能会产生不可预知的后果，特别是</a:t>
            </a:r>
            <a:r>
              <a:rPr lang="zh-CN" altLang="en-US" sz="2400" dirty="0">
                <a:solidFill>
                  <a:srgbClr val="C00000"/>
                </a:solidFill>
                <a:latin typeface="宋体" pitchFamily="2" charset="-122"/>
                <a:ea typeface="宋体" pitchFamily="2" charset="-122"/>
              </a:rPr>
              <a:t>引用未经初始化的指针经常会导致系统崩溃，需特别注意</a:t>
            </a:r>
            <a:r>
              <a:rPr lang="zh-CN" altLang="en-US" sz="2400" dirty="0">
                <a:latin typeface="宋体" pitchFamily="2" charset="-122"/>
                <a:ea typeface="宋体" pitchFamily="2" charset="-122"/>
              </a:rPr>
              <a:t>。声明变量的同时初始化，除了能防止引用未经初始化的变量外，还可能生成更高效的机器代码。</a:t>
            </a:r>
          </a:p>
          <a:p>
            <a:pPr marL="1076325" lvl="1"/>
            <a:r>
              <a:rPr lang="zh-CN" altLang="en-US" sz="2000" dirty="0">
                <a:latin typeface="宋体" pitchFamily="2" charset="-122"/>
                <a:ea typeface="宋体" pitchFamily="2" charset="-122"/>
              </a:rPr>
              <a:t>多用直接初始化可提高效率</a:t>
            </a:r>
          </a:p>
          <a:p>
            <a:pPr marL="1081088" lvl="1" indent="0">
              <a:buNone/>
            </a:pPr>
            <a:r>
              <a:rPr lang="en-US" sz="2000" dirty="0" err="1">
                <a:latin typeface="宋体" pitchFamily="2" charset="-122"/>
                <a:ea typeface="宋体" pitchFamily="2" charset="-122"/>
              </a:rPr>
              <a:t>ClassTest</a:t>
            </a:r>
            <a:r>
              <a:rPr lang="en-US" sz="2000" dirty="0">
                <a:latin typeface="宋体" pitchFamily="2" charset="-122"/>
                <a:ea typeface="宋体" pitchFamily="2" charset="-122"/>
              </a:rPr>
              <a:t> ct1</a:t>
            </a:r>
            <a:r>
              <a:rPr lang="zh-CN" altLang="en-US" sz="2000" dirty="0">
                <a:latin typeface="宋体" pitchFamily="2" charset="-122"/>
                <a:ea typeface="宋体" pitchFamily="2" charset="-122"/>
              </a:rPr>
              <a:t>；</a:t>
            </a:r>
          </a:p>
          <a:p>
            <a:pPr marL="1081088" lvl="1" indent="0">
              <a:buNone/>
            </a:pPr>
            <a:r>
              <a:rPr lang="en-US" sz="2000" dirty="0" err="1">
                <a:latin typeface="宋体" pitchFamily="2" charset="-122"/>
                <a:ea typeface="宋体" pitchFamily="2" charset="-122"/>
              </a:rPr>
              <a:t>ClassTest</a:t>
            </a:r>
            <a:r>
              <a:rPr lang="en-US" sz="2000" dirty="0">
                <a:latin typeface="宋体" pitchFamily="2" charset="-122"/>
                <a:ea typeface="宋体" pitchFamily="2" charset="-122"/>
              </a:rPr>
              <a:t> ct2(ct1);    //</a:t>
            </a:r>
            <a:r>
              <a:rPr lang="zh-CN" altLang="en-US" sz="2000" dirty="0">
                <a:latin typeface="宋体" pitchFamily="2" charset="-122"/>
                <a:ea typeface="宋体" pitchFamily="2" charset="-122"/>
              </a:rPr>
              <a:t>直接初始化</a:t>
            </a:r>
          </a:p>
          <a:p>
            <a:pPr marL="1081088" lvl="1" indent="0">
              <a:buNone/>
            </a:pPr>
            <a:r>
              <a:rPr lang="en-US" sz="2000" dirty="0" err="1">
                <a:latin typeface="宋体" pitchFamily="2" charset="-122"/>
                <a:ea typeface="宋体" pitchFamily="2" charset="-122"/>
              </a:rPr>
              <a:t>ClassTest</a:t>
            </a:r>
            <a:r>
              <a:rPr lang="en-US" sz="2000" dirty="0">
                <a:latin typeface="宋体" pitchFamily="2" charset="-122"/>
                <a:ea typeface="宋体" pitchFamily="2" charset="-122"/>
              </a:rPr>
              <a:t> ct3 = ct1;    //</a:t>
            </a:r>
            <a:r>
              <a:rPr lang="zh-CN" altLang="en-US" sz="2000" dirty="0">
                <a:latin typeface="宋体" pitchFamily="2" charset="-122"/>
                <a:ea typeface="宋体" pitchFamily="2" charset="-122"/>
              </a:rPr>
              <a:t>复制初始化</a:t>
            </a:r>
          </a:p>
          <a:p>
            <a:pPr marL="534988" indent="-534988">
              <a:lnSpc>
                <a:spcPts val="3500"/>
              </a:lnSpc>
              <a:spcBef>
                <a:spcPts val="1200"/>
              </a:spcBef>
              <a:spcAft>
                <a:spcPts val="600"/>
              </a:spcAft>
              <a:buNone/>
            </a:pPr>
            <a:endParaRPr lang="zh-CN" altLang="en-US" sz="2400" dirty="0">
              <a:latin typeface="宋体" pitchFamily="2" charset="-122"/>
              <a:ea typeface="宋体"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62</a:t>
            </a:fld>
            <a:endParaRPr lang="zh-CN" altLang="en-US"/>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l" eaLnBrk="1" hangingPunct="1"/>
            <a:r>
              <a:rPr lang="en-US" altLang="zh-CN" sz="3600" b="1" dirty="0">
                <a:solidFill>
                  <a:srgbClr val="FFFF00"/>
                </a:solidFill>
                <a:latin typeface="宋体" pitchFamily="2" charset="-122"/>
                <a:ea typeface="宋体" pitchFamily="2" charset="-122"/>
              </a:rPr>
              <a:t>9.</a:t>
            </a:r>
            <a:r>
              <a:rPr lang="zh-CN" altLang="en-US" sz="3600" b="1" dirty="0">
                <a:solidFill>
                  <a:srgbClr val="FFFF00"/>
                </a:solidFill>
                <a:latin typeface="宋体" pitchFamily="2" charset="-122"/>
                <a:ea typeface="宋体" pitchFamily="2" charset="-122"/>
              </a:rPr>
              <a:t>质量保证</a:t>
            </a:r>
          </a:p>
        </p:txBody>
      </p:sp>
      <p:sp>
        <p:nvSpPr>
          <p:cNvPr id="58371" name="Rectangle 3"/>
          <p:cNvSpPr>
            <a:spLocks noGrp="1" noChangeArrowheads="1"/>
          </p:cNvSpPr>
          <p:nvPr>
            <p:ph type="body" idx="1"/>
          </p:nvPr>
        </p:nvSpPr>
        <p:spPr>
          <a:xfrm>
            <a:off x="214282" y="1457325"/>
            <a:ext cx="8643998" cy="4972071"/>
          </a:xfrm>
          <a:noFill/>
          <a:ln w="9525">
            <a:noFill/>
            <a:miter lim="800000"/>
            <a:headEnd/>
            <a:tailEnd/>
          </a:ln>
        </p:spPr>
        <p:txBody>
          <a:bodyPr vert="horz" wrap="square" lIns="91440" tIns="45720" rIns="91440" bIns="45720" numCol="1" anchor="t" anchorCtr="0" compatLnSpc="1">
            <a:prstTxWarp prst="textNoShape">
              <a:avLst/>
            </a:prstTxWarp>
          </a:bodyPr>
          <a:lstStyle/>
          <a:p>
            <a:pPr marL="534988" indent="-534988">
              <a:lnSpc>
                <a:spcPts val="3500"/>
              </a:lnSpc>
              <a:spcBef>
                <a:spcPts val="1200"/>
              </a:spcBef>
              <a:spcAft>
                <a:spcPts val="600"/>
              </a:spcAft>
              <a:buNone/>
            </a:pPr>
            <a:r>
              <a:rPr lang="en-US" altLang="zh-CN" sz="2400" dirty="0">
                <a:latin typeface="宋体" pitchFamily="2" charset="-122"/>
                <a:ea typeface="宋体" pitchFamily="2" charset="-122"/>
              </a:rPr>
              <a:t>(3) </a:t>
            </a:r>
            <a:r>
              <a:rPr lang="zh-CN" altLang="en-US" sz="2400" dirty="0">
                <a:latin typeface="宋体" pitchFamily="2" charset="-122"/>
                <a:ea typeface="宋体" pitchFamily="2" charset="-122"/>
              </a:rPr>
              <a:t>定义公共指针的同时对其初始化。</a:t>
            </a:r>
            <a:r>
              <a:rPr lang="zh-CN" altLang="en-US" sz="2400" dirty="0">
                <a:solidFill>
                  <a:srgbClr val="3366FF"/>
                </a:solidFill>
                <a:latin typeface="宋体" pitchFamily="2" charset="-122"/>
                <a:ea typeface="宋体" pitchFamily="2" charset="-122"/>
              </a:rPr>
              <a:t>这样便于指针的合法性检查，防止应用未经初始化的指针</a:t>
            </a:r>
            <a:r>
              <a:rPr lang="zh-CN" altLang="en-US" sz="2400" dirty="0">
                <a:latin typeface="宋体" pitchFamily="2" charset="-122"/>
                <a:ea typeface="宋体" pitchFamily="2" charset="-122"/>
              </a:rPr>
              <a:t>。建议对局部指针也在定义的同时初始化，形成习惯。</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(4) </a:t>
            </a:r>
            <a:r>
              <a:rPr lang="zh-CN" altLang="en-US" sz="2400" dirty="0">
                <a:latin typeface="宋体" pitchFamily="2" charset="-122"/>
                <a:ea typeface="宋体" pitchFamily="2" charset="-122"/>
              </a:rPr>
              <a:t>只引用属于自己的存储空间。</a:t>
            </a:r>
            <a:endParaRPr lang="en-US" altLang="zh-CN" sz="2400" dirty="0">
              <a:latin typeface="宋体" pitchFamily="2" charset="-122"/>
              <a:ea typeface="宋体" pitchFamily="2" charset="-122"/>
            </a:endParaRP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(5) </a:t>
            </a:r>
            <a:r>
              <a:rPr lang="zh-CN" altLang="en-US" sz="2400" dirty="0">
                <a:solidFill>
                  <a:srgbClr val="3366FF"/>
                </a:solidFill>
                <a:latin typeface="宋体" pitchFamily="2" charset="-122"/>
                <a:ea typeface="宋体" pitchFamily="2" charset="-122"/>
              </a:rPr>
              <a:t>防止引用已经释放的内存空间</a:t>
            </a:r>
            <a:r>
              <a:rPr lang="zh-CN" altLang="en-US" sz="2400" dirty="0">
                <a:latin typeface="宋体" pitchFamily="2" charset="-122"/>
                <a:ea typeface="宋体" pitchFamily="2" charset="-122"/>
              </a:rPr>
              <a:t>。在实际编程过程中，稍不留心就会出现在一个模块中释放了某个内存块</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如指针</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，而另一模块在随后的某个时刻又使用了它。要防止这种情况发生。</a:t>
            </a:r>
          </a:p>
          <a:p>
            <a:pPr marL="534988" indent="-534988">
              <a:lnSpc>
                <a:spcPts val="3500"/>
              </a:lnSpc>
              <a:spcBef>
                <a:spcPts val="1200"/>
              </a:spcBef>
              <a:spcAft>
                <a:spcPts val="600"/>
              </a:spcAft>
              <a:buNone/>
            </a:pPr>
            <a:endParaRPr lang="zh-CN" altLang="en-US" sz="2400" dirty="0">
              <a:latin typeface="宋体" pitchFamily="2" charset="-122"/>
              <a:ea typeface="宋体"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63</a:t>
            </a:fld>
            <a:endParaRPr lang="zh-CN" altLang="en-US"/>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l" eaLnBrk="1" hangingPunct="1"/>
            <a:r>
              <a:rPr lang="en-US" altLang="zh-CN" sz="3600" b="1" dirty="0">
                <a:solidFill>
                  <a:srgbClr val="FFFF00"/>
                </a:solidFill>
                <a:latin typeface="宋体" pitchFamily="2" charset="-122"/>
                <a:ea typeface="宋体" pitchFamily="2" charset="-122"/>
              </a:rPr>
              <a:t>9.</a:t>
            </a:r>
            <a:r>
              <a:rPr lang="zh-CN" altLang="en-US" sz="3600" b="1" dirty="0">
                <a:solidFill>
                  <a:srgbClr val="FFFF00"/>
                </a:solidFill>
                <a:latin typeface="宋体" pitchFamily="2" charset="-122"/>
                <a:ea typeface="宋体" pitchFamily="2" charset="-122"/>
              </a:rPr>
              <a:t>质量保证</a:t>
            </a:r>
          </a:p>
        </p:txBody>
      </p:sp>
      <p:sp>
        <p:nvSpPr>
          <p:cNvPr id="59395" name="Rectangle 3"/>
          <p:cNvSpPr>
            <a:spLocks noGrp="1" noChangeArrowheads="1"/>
          </p:cNvSpPr>
          <p:nvPr>
            <p:ph type="body" idx="1"/>
          </p:nvPr>
        </p:nvSpPr>
        <p:spPr>
          <a:xfrm>
            <a:off x="357158" y="1457325"/>
            <a:ext cx="8229600" cy="4972071"/>
          </a:xfrm>
          <a:noFill/>
          <a:ln w="9525">
            <a:noFill/>
            <a:miter lim="800000"/>
            <a:headEnd/>
            <a:tailEnd/>
          </a:ln>
        </p:spPr>
        <p:txBody>
          <a:bodyPr vert="horz" wrap="square" lIns="91440" tIns="45720" rIns="91440" bIns="45720" numCol="1" anchor="t" anchorCtr="0" compatLnSpc="1">
            <a:prstTxWarp prst="textNoShape">
              <a:avLst/>
            </a:prstTxWarp>
          </a:bodyPr>
          <a:lstStyle/>
          <a:p>
            <a:pPr marL="534988" indent="-534988">
              <a:lnSpc>
                <a:spcPts val="3500"/>
              </a:lnSpc>
              <a:spcBef>
                <a:spcPts val="1200"/>
              </a:spcBef>
              <a:spcAft>
                <a:spcPts val="600"/>
              </a:spcAft>
              <a:buNone/>
            </a:pPr>
            <a:r>
              <a:rPr lang="en-US" altLang="zh-CN" sz="2400" dirty="0">
                <a:latin typeface="宋体" pitchFamily="2" charset="-122"/>
                <a:ea typeface="宋体" pitchFamily="2" charset="-122"/>
              </a:rPr>
              <a:t>(6) </a:t>
            </a:r>
            <a:r>
              <a:rPr lang="zh-CN" altLang="en-US" sz="2400" dirty="0">
                <a:latin typeface="宋体" pitchFamily="2" charset="-122"/>
                <a:ea typeface="宋体" pitchFamily="2" charset="-122"/>
              </a:rPr>
              <a:t>过程</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函数中分配的内存，在过程</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函数退出之前要释放。</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(7) </a:t>
            </a:r>
            <a:r>
              <a:rPr lang="zh-CN" altLang="en-US" sz="2400" dirty="0">
                <a:latin typeface="宋体" pitchFamily="2" charset="-122"/>
                <a:ea typeface="宋体" pitchFamily="2" charset="-122"/>
              </a:rPr>
              <a:t>过程／函数中申请的（为打开文件而使用的）文件句柄，在过程／函数退出要关闭。分配的内存不释放以及文件句柄不关闭，是较常见的错误，而且稍不注意就有可能发生。这类错误往往会引起很严重后果，且难以定位。</a:t>
            </a:r>
            <a:endParaRPr lang="en-US" altLang="zh-CN" sz="2400" dirty="0">
              <a:latin typeface="宋体" pitchFamily="2" charset="-122"/>
              <a:ea typeface="宋体" pitchFamily="2" charset="-122"/>
            </a:endParaRP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(8) </a:t>
            </a:r>
            <a:r>
              <a:rPr lang="zh-CN" altLang="en-US" sz="2400" dirty="0">
                <a:solidFill>
                  <a:srgbClr val="3366FF"/>
                </a:solidFill>
                <a:latin typeface="宋体" pitchFamily="2" charset="-122"/>
                <a:ea typeface="宋体" pitchFamily="2" charset="-122"/>
              </a:rPr>
              <a:t>防止内存操作越界</a:t>
            </a:r>
            <a:r>
              <a:rPr lang="zh-CN" altLang="en-US" sz="2400" dirty="0">
                <a:latin typeface="宋体" pitchFamily="2" charset="-122"/>
                <a:ea typeface="宋体" pitchFamily="2" charset="-122"/>
              </a:rPr>
              <a:t>。所谓内存操作主要是指对</a:t>
            </a:r>
            <a:r>
              <a:rPr lang="zh-CN" altLang="en-US" sz="2400" dirty="0">
                <a:solidFill>
                  <a:srgbClr val="3366FF"/>
                </a:solidFill>
                <a:latin typeface="宋体" pitchFamily="2" charset="-122"/>
                <a:ea typeface="宋体" pitchFamily="2" charset="-122"/>
              </a:rPr>
              <a:t>数组、指计、内存地址等的操作</a:t>
            </a:r>
            <a:r>
              <a:rPr lang="zh-CN" altLang="en-US" sz="2400" dirty="0">
                <a:latin typeface="宋体" pitchFamily="2" charset="-122"/>
                <a:ea typeface="宋体" pitchFamily="2" charset="-122"/>
              </a:rPr>
              <a:t>。内存操作越界是软件系统主要错误之一，后果往往非常严重，所以当我们进行这些操作时一定要仔细小心。</a:t>
            </a:r>
          </a:p>
          <a:p>
            <a:pPr marL="534988" indent="-534988">
              <a:lnSpc>
                <a:spcPts val="3500"/>
              </a:lnSpc>
              <a:spcBef>
                <a:spcPts val="1200"/>
              </a:spcBef>
              <a:spcAft>
                <a:spcPts val="600"/>
              </a:spcAft>
              <a:buNone/>
            </a:pPr>
            <a:endParaRPr lang="en-US" altLang="zh-CN" sz="2400" dirty="0">
              <a:latin typeface="宋体" pitchFamily="2" charset="-122"/>
              <a:ea typeface="宋体"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64</a:t>
            </a:fld>
            <a:endParaRPr lang="zh-CN" altLang="en-US"/>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l" eaLnBrk="1" hangingPunct="1"/>
            <a:r>
              <a:rPr lang="en-US" altLang="zh-CN" sz="3600" b="1" dirty="0">
                <a:solidFill>
                  <a:srgbClr val="FFFF00"/>
                </a:solidFill>
                <a:latin typeface="宋体" pitchFamily="2" charset="-122"/>
                <a:ea typeface="宋体" pitchFamily="2" charset="-122"/>
              </a:rPr>
              <a:t>9.</a:t>
            </a:r>
            <a:r>
              <a:rPr lang="zh-CN" altLang="en-US" sz="3600" b="1" dirty="0">
                <a:solidFill>
                  <a:srgbClr val="FFFF00"/>
                </a:solidFill>
                <a:latin typeface="宋体" pitchFamily="2" charset="-122"/>
                <a:ea typeface="宋体" pitchFamily="2" charset="-122"/>
              </a:rPr>
              <a:t>质量保证</a:t>
            </a:r>
          </a:p>
        </p:txBody>
      </p:sp>
      <p:sp>
        <p:nvSpPr>
          <p:cNvPr id="60419" name="Rectangle 3"/>
          <p:cNvSpPr>
            <a:spLocks noGrp="1" noChangeArrowheads="1"/>
          </p:cNvSpPr>
          <p:nvPr>
            <p:ph type="body"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534988" indent="-534988">
              <a:lnSpc>
                <a:spcPts val="3500"/>
              </a:lnSpc>
              <a:spcBef>
                <a:spcPts val="1200"/>
              </a:spcBef>
              <a:spcAft>
                <a:spcPts val="600"/>
              </a:spcAft>
              <a:buNone/>
            </a:pPr>
            <a:r>
              <a:rPr lang="en-US" altLang="zh-CN" sz="2400" dirty="0">
                <a:latin typeface="宋体" pitchFamily="2" charset="-122"/>
                <a:ea typeface="宋体" pitchFamily="2" charset="-122"/>
              </a:rPr>
              <a:t>(9) </a:t>
            </a:r>
            <a:r>
              <a:rPr lang="zh-CN" altLang="en-US" sz="2400" dirty="0">
                <a:latin typeface="宋体" pitchFamily="2" charset="-122"/>
                <a:ea typeface="宋体" pitchFamily="2" charset="-122"/>
              </a:rPr>
              <a:t>系统运行之初要对加载到系统中的数据进行一致性检查。</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(10) </a:t>
            </a:r>
            <a:r>
              <a:rPr lang="zh-CN" altLang="en-US" sz="2400" dirty="0">
                <a:solidFill>
                  <a:srgbClr val="3366FF"/>
                </a:solidFill>
                <a:latin typeface="宋体" pitchFamily="2" charset="-122"/>
                <a:ea typeface="宋体" pitchFamily="2" charset="-122"/>
              </a:rPr>
              <a:t>严禁随便更改</a:t>
            </a:r>
            <a:r>
              <a:rPr lang="zh-CN" altLang="en-US" sz="2400" dirty="0">
                <a:latin typeface="宋体" pitchFamily="2" charset="-122"/>
                <a:ea typeface="宋体" pitchFamily="2" charset="-122"/>
              </a:rPr>
              <a:t>其他模块或系统的</a:t>
            </a:r>
            <a:r>
              <a:rPr lang="zh-CN" altLang="en-US" sz="2400" dirty="0">
                <a:solidFill>
                  <a:srgbClr val="3366FF"/>
                </a:solidFill>
                <a:latin typeface="宋体" pitchFamily="2" charset="-122"/>
                <a:ea typeface="宋体" pitchFamily="2" charset="-122"/>
              </a:rPr>
              <a:t>有关设置和配置</a:t>
            </a:r>
            <a:r>
              <a:rPr lang="zh-CN" altLang="en-US" sz="2400" dirty="0">
                <a:latin typeface="宋体" pitchFamily="2" charset="-122"/>
                <a:ea typeface="宋体" pitchFamily="2" charset="-122"/>
              </a:rPr>
              <a:t>。</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(11) </a:t>
            </a:r>
            <a:r>
              <a:rPr lang="zh-CN" altLang="en-US" sz="2400" dirty="0">
                <a:solidFill>
                  <a:srgbClr val="3366FF"/>
                </a:solidFill>
                <a:latin typeface="宋体" pitchFamily="2" charset="-122"/>
                <a:ea typeface="宋体" pitchFamily="2" charset="-122"/>
              </a:rPr>
              <a:t>不能随便改变</a:t>
            </a:r>
            <a:r>
              <a:rPr lang="zh-CN" altLang="en-US" sz="2400" dirty="0">
                <a:latin typeface="宋体" pitchFamily="2" charset="-122"/>
                <a:ea typeface="宋体" pitchFamily="2" charset="-122"/>
              </a:rPr>
              <a:t>与其他模块的</a:t>
            </a:r>
            <a:r>
              <a:rPr lang="zh-CN" altLang="en-US" sz="2400" dirty="0">
                <a:solidFill>
                  <a:srgbClr val="3366FF"/>
                </a:solidFill>
                <a:latin typeface="宋体" pitchFamily="2" charset="-122"/>
                <a:ea typeface="宋体" pitchFamily="2" charset="-122"/>
              </a:rPr>
              <a:t>接口</a:t>
            </a:r>
            <a:r>
              <a:rPr lang="zh-CN" altLang="en-US" sz="2400" dirty="0">
                <a:latin typeface="宋体" pitchFamily="2" charset="-122"/>
                <a:ea typeface="宋体" pitchFamily="2" charset="-122"/>
              </a:rPr>
              <a:t>。</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(12) </a:t>
            </a:r>
            <a:r>
              <a:rPr lang="zh-CN" altLang="en-US" sz="2400" dirty="0">
                <a:latin typeface="宋体" pitchFamily="2" charset="-122"/>
                <a:ea typeface="宋体" pitchFamily="2" charset="-122"/>
              </a:rPr>
              <a:t>充分了解系统的接口之后，再使用系统提供的功能。</a:t>
            </a:r>
            <a:endParaRPr lang="en-US" altLang="zh-CN" sz="2400" dirty="0">
              <a:latin typeface="宋体" pitchFamily="2" charset="-122"/>
              <a:ea typeface="宋体" pitchFamily="2" charset="-122"/>
            </a:endParaRP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(13) </a:t>
            </a:r>
            <a:r>
              <a:rPr lang="zh-CN" altLang="en-US" sz="2400" dirty="0">
                <a:latin typeface="宋体" pitchFamily="2" charset="-122"/>
                <a:ea typeface="宋体" pitchFamily="2" charset="-122"/>
              </a:rPr>
              <a:t>编程时</a:t>
            </a:r>
            <a:r>
              <a:rPr lang="zh-CN" altLang="en-US" sz="2400" dirty="0">
                <a:solidFill>
                  <a:srgbClr val="3366FF"/>
                </a:solidFill>
                <a:latin typeface="宋体" pitchFamily="2" charset="-122"/>
                <a:ea typeface="宋体" pitchFamily="2" charset="-122"/>
              </a:rPr>
              <a:t>要防止关系运算符错误</a:t>
            </a:r>
            <a:r>
              <a:rPr lang="zh-CN" altLang="en-US" sz="2400" dirty="0">
                <a:latin typeface="宋体" pitchFamily="2" charset="-122"/>
                <a:ea typeface="宋体" pitchFamily="2" charset="-122"/>
              </a:rPr>
              <a:t>。如将“</a:t>
            </a:r>
            <a:r>
              <a:rPr lang="en-US" altLang="zh-CN" sz="2400" dirty="0">
                <a:latin typeface="宋体" pitchFamily="2" charset="-122"/>
                <a:ea typeface="宋体" pitchFamily="2" charset="-122"/>
              </a:rPr>
              <a:t>&lt;=”</a:t>
            </a:r>
            <a:r>
              <a:rPr lang="zh-CN" altLang="en-US" sz="2400" dirty="0">
                <a:latin typeface="宋体" pitchFamily="2" charset="-122"/>
                <a:ea typeface="宋体" pitchFamily="2" charset="-122"/>
              </a:rPr>
              <a:t>误写成“</a:t>
            </a:r>
            <a:r>
              <a:rPr lang="en-US" altLang="zh-CN" sz="2400" dirty="0">
                <a:latin typeface="宋体" pitchFamily="2" charset="-122"/>
                <a:ea typeface="宋体" pitchFamily="2" charset="-122"/>
              </a:rPr>
              <a:t>&lt;”</a:t>
            </a:r>
            <a:r>
              <a:rPr lang="zh-CN" altLang="en-US" sz="2400" dirty="0">
                <a:latin typeface="宋体" pitchFamily="2" charset="-122"/>
                <a:ea typeface="宋体" pitchFamily="2" charset="-122"/>
              </a:rPr>
              <a:t>或“</a:t>
            </a:r>
            <a:r>
              <a:rPr lang="en-US" altLang="zh-CN" sz="2400" dirty="0">
                <a:latin typeface="宋体" pitchFamily="2" charset="-122"/>
                <a:ea typeface="宋体" pitchFamily="2" charset="-122"/>
              </a:rPr>
              <a:t>&gt;=”</a:t>
            </a:r>
            <a:r>
              <a:rPr lang="zh-CN" altLang="en-US" sz="2400" dirty="0">
                <a:latin typeface="宋体" pitchFamily="2" charset="-122"/>
                <a:ea typeface="宋体" pitchFamily="2" charset="-122"/>
              </a:rPr>
              <a:t>等造成的，由此</a:t>
            </a:r>
            <a:r>
              <a:rPr lang="zh-CN" altLang="en-US" sz="2400" dirty="0">
                <a:solidFill>
                  <a:srgbClr val="3366FF"/>
                </a:solidFill>
                <a:latin typeface="宋体" pitchFamily="2" charset="-122"/>
                <a:ea typeface="宋体" pitchFamily="2" charset="-122"/>
              </a:rPr>
              <a:t>引起的后果往往是很严重的</a:t>
            </a:r>
            <a:r>
              <a:rPr lang="zh-CN" altLang="en-US" sz="2400" dirty="0">
                <a:latin typeface="宋体" pitchFamily="2" charset="-122"/>
                <a:ea typeface="宋体" pitchFamily="2" charset="-122"/>
              </a:rPr>
              <a:t>，所以编程时，一定要在这些地方小心。当编完程序后，应对这些操作进行彻底检查。</a:t>
            </a:r>
          </a:p>
          <a:p>
            <a:pPr marL="534988" indent="-534988">
              <a:lnSpc>
                <a:spcPts val="3500"/>
              </a:lnSpc>
              <a:spcBef>
                <a:spcPts val="1200"/>
              </a:spcBef>
              <a:spcAft>
                <a:spcPts val="600"/>
              </a:spcAft>
              <a:buNone/>
            </a:pPr>
            <a:endParaRPr lang="zh-CN" altLang="en-US" sz="2400" dirty="0">
              <a:latin typeface="宋体" pitchFamily="2" charset="-122"/>
              <a:ea typeface="宋体" pitchFamily="2" charset="-122"/>
            </a:endParaRP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65</a:t>
            </a:fld>
            <a:endParaRPr lang="zh-CN" altLang="en-US"/>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l" eaLnBrk="1" hangingPunct="1"/>
            <a:r>
              <a:rPr lang="en-US" altLang="zh-CN" sz="3600" b="1" dirty="0">
                <a:solidFill>
                  <a:srgbClr val="FFFF00"/>
                </a:solidFill>
                <a:latin typeface="宋体" pitchFamily="2" charset="-122"/>
                <a:ea typeface="宋体" pitchFamily="2" charset="-122"/>
              </a:rPr>
              <a:t>9.</a:t>
            </a:r>
            <a:r>
              <a:rPr lang="zh-CN" altLang="en-US" sz="3600" b="1" dirty="0">
                <a:solidFill>
                  <a:srgbClr val="FFFF00"/>
                </a:solidFill>
                <a:latin typeface="宋体" pitchFamily="2" charset="-122"/>
                <a:ea typeface="宋体" pitchFamily="2" charset="-122"/>
              </a:rPr>
              <a:t>质量保证</a:t>
            </a:r>
          </a:p>
        </p:txBody>
      </p:sp>
      <p:sp>
        <p:nvSpPr>
          <p:cNvPr id="62467" name="Rectangle 3"/>
          <p:cNvSpPr>
            <a:spLocks noGrp="1" noChangeArrowheads="1"/>
          </p:cNvSpPr>
          <p:nvPr>
            <p:ph type="body"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534988" indent="-534988">
              <a:lnSpc>
                <a:spcPts val="3500"/>
              </a:lnSpc>
              <a:spcBef>
                <a:spcPts val="1200"/>
              </a:spcBef>
              <a:spcAft>
                <a:spcPts val="600"/>
              </a:spcAft>
              <a:buNone/>
            </a:pPr>
            <a:r>
              <a:rPr lang="en-US" altLang="zh-CN" sz="2400" dirty="0">
                <a:latin typeface="宋体" pitchFamily="2" charset="-122"/>
                <a:ea typeface="宋体" pitchFamily="2" charset="-122"/>
              </a:rPr>
              <a:t>(14) </a:t>
            </a:r>
            <a:r>
              <a:rPr lang="zh-CN" altLang="en-US" sz="2400" dirty="0">
                <a:latin typeface="宋体" pitchFamily="2" charset="-122"/>
                <a:ea typeface="宋体" pitchFamily="2" charset="-122"/>
              </a:rPr>
              <a:t>要时刻注意混淆的操作符。当编完程序后，</a:t>
            </a:r>
            <a:r>
              <a:rPr lang="zh-CN" altLang="en-US" sz="2400" dirty="0">
                <a:solidFill>
                  <a:srgbClr val="3366FF"/>
                </a:solidFill>
                <a:latin typeface="宋体" pitchFamily="2" charset="-122"/>
                <a:ea typeface="宋体" pitchFamily="2" charset="-122"/>
              </a:rPr>
              <a:t>应从头至尾检查一遍这些操作符，以防止拼写错误</a:t>
            </a:r>
            <a:r>
              <a:rPr lang="zh-CN" altLang="en-US" sz="2400" dirty="0">
                <a:latin typeface="宋体" pitchFamily="2" charset="-122"/>
                <a:ea typeface="宋体" pitchFamily="2" charset="-122"/>
              </a:rPr>
              <a:t>。例如，如</a:t>
            </a:r>
            <a:r>
              <a:rPr lang="en-US" altLang="zh-CN" sz="2400" dirty="0">
                <a:latin typeface="宋体" pitchFamily="2" charset="-122"/>
                <a:ea typeface="宋体" pitchFamily="2" charset="-122"/>
              </a:rPr>
              <a:t>C++</a:t>
            </a:r>
            <a:r>
              <a:rPr lang="zh-CN" altLang="en-US" sz="2400" dirty="0">
                <a:latin typeface="宋体" pitchFamily="2" charset="-122"/>
                <a:ea typeface="宋体" pitchFamily="2" charset="-122"/>
              </a:rPr>
              <a:t>中的“</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与“</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与“</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&amp;”</a:t>
            </a:r>
            <a:r>
              <a:rPr lang="zh-CN" altLang="en-US" sz="2400" dirty="0">
                <a:latin typeface="宋体" pitchFamily="2" charset="-122"/>
                <a:ea typeface="宋体" pitchFamily="2" charset="-122"/>
              </a:rPr>
              <a:t>与“</a:t>
            </a:r>
            <a:r>
              <a:rPr lang="en-US" altLang="zh-CN" sz="2400" dirty="0">
                <a:latin typeface="宋体" pitchFamily="2" charset="-122"/>
                <a:ea typeface="宋体" pitchFamily="2" charset="-122"/>
              </a:rPr>
              <a:t>&amp;&amp;”</a:t>
            </a:r>
            <a:r>
              <a:rPr lang="zh-CN" altLang="en-US" sz="2400" dirty="0">
                <a:latin typeface="宋体" pitchFamily="2" charset="-122"/>
                <a:ea typeface="宋体" pitchFamily="2" charset="-122"/>
              </a:rPr>
              <a:t>等，若拼写错了。编译器不一定能够检查出来。</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(15) </a:t>
            </a:r>
            <a:r>
              <a:rPr lang="zh-CN" altLang="en-US" sz="2400" dirty="0">
                <a:latin typeface="宋体" pitchFamily="2" charset="-122"/>
                <a:ea typeface="宋体" pitchFamily="2" charset="-122"/>
              </a:rPr>
              <a:t>有可能的话，</a:t>
            </a:r>
            <a:r>
              <a:rPr lang="en-US" altLang="zh-CN" sz="2400" dirty="0">
                <a:solidFill>
                  <a:srgbClr val="3366FF"/>
                </a:solidFill>
                <a:latin typeface="宋体" pitchFamily="2" charset="-122"/>
                <a:ea typeface="宋体" pitchFamily="2" charset="-122"/>
              </a:rPr>
              <a:t>if</a:t>
            </a:r>
            <a:r>
              <a:rPr lang="zh-CN" altLang="en-US" sz="2400" dirty="0">
                <a:solidFill>
                  <a:srgbClr val="3366FF"/>
                </a:solidFill>
                <a:latin typeface="宋体" pitchFamily="2" charset="-122"/>
                <a:ea typeface="宋体" pitchFamily="2" charset="-122"/>
              </a:rPr>
              <a:t>语句尽量加上</a:t>
            </a:r>
            <a:r>
              <a:rPr lang="en-US" altLang="zh-CN" sz="2400" dirty="0">
                <a:solidFill>
                  <a:srgbClr val="3366FF"/>
                </a:solidFill>
                <a:latin typeface="宋体" pitchFamily="2" charset="-122"/>
                <a:ea typeface="宋体" pitchFamily="2" charset="-122"/>
              </a:rPr>
              <a:t>else</a:t>
            </a:r>
            <a:r>
              <a:rPr lang="zh-CN" altLang="en-US" sz="2400" dirty="0">
                <a:solidFill>
                  <a:srgbClr val="3366FF"/>
                </a:solidFill>
                <a:latin typeface="宋体" pitchFamily="2" charset="-122"/>
                <a:ea typeface="宋体" pitchFamily="2" charset="-122"/>
              </a:rPr>
              <a:t>分支</a:t>
            </a:r>
            <a:r>
              <a:rPr lang="zh-CN" altLang="en-US" sz="2400" dirty="0">
                <a:latin typeface="宋体" pitchFamily="2" charset="-122"/>
                <a:ea typeface="宋体" pitchFamily="2" charset="-122"/>
              </a:rPr>
              <a:t>。</a:t>
            </a:r>
            <a:r>
              <a:rPr lang="en-US" altLang="zh-CN" sz="2400" dirty="0">
                <a:solidFill>
                  <a:srgbClr val="3366FF"/>
                </a:solidFill>
                <a:latin typeface="宋体" pitchFamily="2" charset="-122"/>
                <a:ea typeface="宋体" pitchFamily="2" charset="-122"/>
              </a:rPr>
              <a:t>switch</a:t>
            </a:r>
            <a:r>
              <a:rPr lang="zh-CN" altLang="en-US" sz="2400" dirty="0">
                <a:solidFill>
                  <a:srgbClr val="3366FF"/>
                </a:solidFill>
                <a:latin typeface="宋体" pitchFamily="2" charset="-122"/>
                <a:ea typeface="宋体" pitchFamily="2" charset="-122"/>
              </a:rPr>
              <a:t>语句必须有</a:t>
            </a:r>
            <a:r>
              <a:rPr lang="en-US" altLang="zh-CN" sz="2400" dirty="0">
                <a:solidFill>
                  <a:srgbClr val="3366FF"/>
                </a:solidFill>
                <a:latin typeface="宋体" pitchFamily="2" charset="-122"/>
                <a:ea typeface="宋体" pitchFamily="2" charset="-122"/>
              </a:rPr>
              <a:t>default</a:t>
            </a:r>
            <a:r>
              <a:rPr lang="zh-CN" altLang="en-US" sz="2400" dirty="0">
                <a:solidFill>
                  <a:srgbClr val="3366FF"/>
                </a:solidFill>
                <a:latin typeface="宋体" pitchFamily="2" charset="-122"/>
                <a:ea typeface="宋体" pitchFamily="2" charset="-122"/>
              </a:rPr>
              <a:t>分支</a:t>
            </a:r>
            <a:r>
              <a:rPr lang="zh-CN" altLang="en-US" sz="2400" dirty="0">
                <a:latin typeface="宋体" pitchFamily="2" charset="-122"/>
                <a:ea typeface="宋体" pitchFamily="2" charset="-122"/>
              </a:rPr>
              <a:t>。对不期望的情况</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包括异常情况</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进行处理，保证程序逻辑严谨。</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(16) </a:t>
            </a:r>
            <a:r>
              <a:rPr lang="zh-CN" altLang="en-US" sz="2400" dirty="0">
                <a:solidFill>
                  <a:srgbClr val="3366FF"/>
                </a:solidFill>
                <a:latin typeface="宋体" pitchFamily="2" charset="-122"/>
                <a:ea typeface="宋体" pitchFamily="2" charset="-122"/>
              </a:rPr>
              <a:t>减少没必要的指针使用，特别是较复杂的指针</a:t>
            </a:r>
            <a:r>
              <a:rPr lang="zh-CN" altLang="en-US" sz="2400" dirty="0">
                <a:latin typeface="宋体" pitchFamily="2" charset="-122"/>
                <a:ea typeface="宋体" pitchFamily="2" charset="-122"/>
              </a:rPr>
              <a:t>，如</a:t>
            </a:r>
            <a:r>
              <a:rPr lang="zh-CN" altLang="en-US" sz="2400" dirty="0">
                <a:solidFill>
                  <a:srgbClr val="C00000"/>
                </a:solidFill>
                <a:latin typeface="宋体" pitchFamily="2" charset="-122"/>
                <a:ea typeface="宋体" pitchFamily="2" charset="-122"/>
              </a:rPr>
              <a:t>指针的指针、数组的指针，指针的数组，函数的指针</a:t>
            </a:r>
            <a:r>
              <a:rPr lang="zh-CN" altLang="en-US" sz="2400" dirty="0">
                <a:latin typeface="宋体" pitchFamily="2" charset="-122"/>
                <a:ea typeface="宋体" pitchFamily="2" charset="-122"/>
              </a:rPr>
              <a:t>等。</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66</a:t>
            </a:fld>
            <a:endParaRPr lang="zh-CN" altLang="en-US"/>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l" eaLnBrk="1" hangingPunct="1"/>
            <a:r>
              <a:rPr lang="en-US" altLang="zh-CN" sz="3600" b="1" dirty="0">
                <a:solidFill>
                  <a:srgbClr val="FFFF00"/>
                </a:solidFill>
                <a:latin typeface="宋体" pitchFamily="2" charset="-122"/>
                <a:ea typeface="宋体" pitchFamily="2" charset="-122"/>
              </a:rPr>
              <a:t>10.</a:t>
            </a:r>
            <a:r>
              <a:rPr lang="zh-CN" altLang="en-US" sz="3600" b="1" dirty="0">
                <a:solidFill>
                  <a:srgbClr val="FFFF00"/>
                </a:solidFill>
                <a:latin typeface="宋体" pitchFamily="2" charset="-122"/>
                <a:ea typeface="宋体" pitchFamily="2" charset="-122"/>
              </a:rPr>
              <a:t>代码编辑、编译、审查</a:t>
            </a:r>
          </a:p>
        </p:txBody>
      </p:sp>
      <p:sp>
        <p:nvSpPr>
          <p:cNvPr id="63491" name="Rectangle 3"/>
          <p:cNvSpPr>
            <a:spLocks noGrp="1" noChangeArrowheads="1"/>
          </p:cNvSpPr>
          <p:nvPr>
            <p:ph type="body"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534988" indent="-534988">
              <a:lnSpc>
                <a:spcPts val="3500"/>
              </a:lnSpc>
              <a:spcBef>
                <a:spcPts val="1200"/>
              </a:spcBef>
              <a:spcAft>
                <a:spcPts val="600"/>
              </a:spcAft>
              <a:buNone/>
            </a:pPr>
            <a:r>
              <a:rPr lang="en-US" altLang="zh-CN" sz="2400" dirty="0">
                <a:latin typeface="宋体" pitchFamily="2" charset="-122"/>
                <a:ea typeface="宋体" pitchFamily="2" charset="-122"/>
              </a:rPr>
              <a:t>(1) </a:t>
            </a:r>
            <a:r>
              <a:rPr lang="zh-CN" altLang="en-US" sz="2400" dirty="0">
                <a:solidFill>
                  <a:srgbClr val="3366FF"/>
                </a:solidFill>
                <a:latin typeface="宋体" pitchFamily="2" charset="-122"/>
                <a:ea typeface="宋体" pitchFamily="2" charset="-122"/>
              </a:rPr>
              <a:t>打开编译器的所有告警开关</a:t>
            </a:r>
            <a:r>
              <a:rPr lang="zh-CN" altLang="en-US" sz="2400" dirty="0">
                <a:latin typeface="宋体" pitchFamily="2" charset="-122"/>
                <a:ea typeface="宋体" pitchFamily="2" charset="-122"/>
              </a:rPr>
              <a:t>对程序进行编译。</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(2) </a:t>
            </a:r>
            <a:r>
              <a:rPr lang="zh-CN" altLang="en-US" sz="2400" dirty="0">
                <a:latin typeface="宋体" pitchFamily="2" charset="-122"/>
                <a:ea typeface="宋体" pitchFamily="2" charset="-122"/>
              </a:rPr>
              <a:t>在产品软件（项目组）中。</a:t>
            </a:r>
            <a:r>
              <a:rPr lang="zh-CN" altLang="en-US" sz="2400" dirty="0">
                <a:solidFill>
                  <a:srgbClr val="3366FF"/>
                </a:solidFill>
                <a:latin typeface="宋体" pitchFamily="2" charset="-122"/>
                <a:ea typeface="宋体" pitchFamily="2" charset="-122"/>
              </a:rPr>
              <a:t>要统一编译开关选项。</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(3) </a:t>
            </a:r>
            <a:r>
              <a:rPr lang="zh-CN" altLang="en-US" sz="2400" dirty="0">
                <a:latin typeface="宋体" pitchFamily="2" charset="-122"/>
                <a:ea typeface="宋体" pitchFamily="2" charset="-122"/>
              </a:rPr>
              <a:t>通过</a:t>
            </a:r>
            <a:r>
              <a:rPr lang="zh-CN" altLang="en-US" sz="2400" dirty="0">
                <a:solidFill>
                  <a:srgbClr val="3366FF"/>
                </a:solidFill>
                <a:latin typeface="宋体" pitchFamily="2" charset="-122"/>
                <a:ea typeface="宋体" pitchFamily="2" charset="-122"/>
              </a:rPr>
              <a:t>代码走查</a:t>
            </a:r>
            <a:r>
              <a:rPr lang="zh-CN" altLang="en-US" sz="2400" dirty="0">
                <a:latin typeface="宋体" pitchFamily="2" charset="-122"/>
                <a:ea typeface="宋体" pitchFamily="2" charset="-122"/>
              </a:rPr>
              <a:t>及</a:t>
            </a:r>
            <a:r>
              <a:rPr lang="zh-CN" altLang="en-US" sz="2400" dirty="0">
                <a:solidFill>
                  <a:srgbClr val="3366FF"/>
                </a:solidFill>
                <a:latin typeface="宋体" pitchFamily="2" charset="-122"/>
                <a:ea typeface="宋体" pitchFamily="2" charset="-122"/>
              </a:rPr>
              <a:t>审查方式</a:t>
            </a:r>
            <a:r>
              <a:rPr lang="zh-CN" altLang="en-US" sz="2400" dirty="0">
                <a:latin typeface="宋体" pitchFamily="2" charset="-122"/>
                <a:ea typeface="宋体" pitchFamily="2" charset="-122"/>
              </a:rPr>
              <a:t>对代码进行检查。</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(4) </a:t>
            </a:r>
            <a:r>
              <a:rPr lang="zh-CN" altLang="en-US" sz="2400" dirty="0">
                <a:latin typeface="宋体" pitchFamily="2" charset="-122"/>
                <a:ea typeface="宋体" pitchFamily="2" charset="-122"/>
              </a:rPr>
              <a:t>测试部门产品之前，应对代码进行</a:t>
            </a:r>
            <a:r>
              <a:rPr lang="zh-CN" altLang="en-US" sz="2400" dirty="0">
                <a:solidFill>
                  <a:srgbClr val="3366FF"/>
                </a:solidFill>
                <a:latin typeface="宋体" pitchFamily="2" charset="-122"/>
                <a:ea typeface="宋体" pitchFamily="2" charset="-122"/>
              </a:rPr>
              <a:t>抽查及评审</a:t>
            </a:r>
            <a:r>
              <a:rPr lang="zh-CN" altLang="en-US" sz="2400" dirty="0">
                <a:latin typeface="宋体" pitchFamily="2" charset="-122"/>
                <a:ea typeface="宋体" pitchFamily="2" charset="-122"/>
              </a:rPr>
              <a:t>。</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67</a:t>
            </a:fld>
            <a:endParaRPr lang="zh-CN" altLang="en-US"/>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altLang="zh-CN" sz="3600" b="1" dirty="0">
                <a:solidFill>
                  <a:srgbClr val="FFFF00"/>
                </a:solidFill>
                <a:latin typeface="宋体" pitchFamily="2" charset="-122"/>
                <a:ea typeface="宋体" pitchFamily="2" charset="-122"/>
              </a:rPr>
              <a:t>11.</a:t>
            </a:r>
            <a:r>
              <a:rPr lang="zh-CN" altLang="en-US" sz="3600" b="1" dirty="0">
                <a:solidFill>
                  <a:srgbClr val="FFFF00"/>
                </a:solidFill>
                <a:latin typeface="宋体" pitchFamily="2" charset="-122"/>
                <a:ea typeface="宋体" pitchFamily="2" charset="-122"/>
              </a:rPr>
              <a:t>代码测试、维护</a:t>
            </a:r>
          </a:p>
        </p:txBody>
      </p:sp>
      <p:sp>
        <p:nvSpPr>
          <p:cNvPr id="64515" name="Rectangle 3"/>
          <p:cNvSpPr>
            <a:spLocks noGrp="1" noChangeArrowheads="1"/>
          </p:cNvSpPr>
          <p:nvPr>
            <p:ph type="body"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534988" indent="-534988">
              <a:lnSpc>
                <a:spcPts val="3500"/>
              </a:lnSpc>
              <a:spcBef>
                <a:spcPts val="1200"/>
              </a:spcBef>
              <a:spcAft>
                <a:spcPts val="600"/>
              </a:spcAft>
              <a:buNone/>
            </a:pPr>
            <a:r>
              <a:rPr lang="en-US" altLang="zh-CN" sz="2400" dirty="0">
                <a:latin typeface="宋体" pitchFamily="2" charset="-122"/>
                <a:ea typeface="宋体" pitchFamily="2" charset="-122"/>
              </a:rPr>
              <a:t>(1) </a:t>
            </a:r>
            <a:r>
              <a:rPr lang="zh-CN" altLang="en-US" sz="2400" dirty="0">
                <a:latin typeface="宋体" pitchFamily="2" charset="-122"/>
                <a:ea typeface="宋体" pitchFamily="2" charset="-122"/>
              </a:rPr>
              <a:t>单元测试要求</a:t>
            </a:r>
            <a:r>
              <a:rPr lang="zh-CN" altLang="en-US" sz="2400" dirty="0">
                <a:solidFill>
                  <a:srgbClr val="3366FF"/>
                </a:solidFill>
                <a:latin typeface="宋体" pitchFamily="2" charset="-122"/>
                <a:ea typeface="宋体" pitchFamily="2" charset="-122"/>
              </a:rPr>
              <a:t>至少达到语句覆盖</a:t>
            </a:r>
            <a:r>
              <a:rPr lang="zh-CN" altLang="en-US" sz="2400" dirty="0">
                <a:latin typeface="宋体" pitchFamily="2" charset="-122"/>
                <a:ea typeface="宋体" pitchFamily="2" charset="-122"/>
              </a:rPr>
              <a:t>。</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(2) </a:t>
            </a:r>
            <a:r>
              <a:rPr lang="zh-CN" altLang="en-US" sz="2400" dirty="0">
                <a:latin typeface="宋体" pitchFamily="2" charset="-122"/>
                <a:ea typeface="宋体" pitchFamily="2" charset="-122"/>
              </a:rPr>
              <a:t>单元测试开始要跟踪每一语句，并观察数据流及变量的变化。</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(3) </a:t>
            </a:r>
            <a:r>
              <a:rPr lang="zh-CN" altLang="en-US" sz="2400" dirty="0">
                <a:latin typeface="宋体" pitchFamily="2" charset="-122"/>
                <a:ea typeface="宋体" pitchFamily="2" charset="-122"/>
              </a:rPr>
              <a:t>清理、整理或优化后的代码</a:t>
            </a:r>
            <a:r>
              <a:rPr lang="zh-CN" altLang="en-US" sz="2400" dirty="0">
                <a:solidFill>
                  <a:srgbClr val="3366FF"/>
                </a:solidFill>
                <a:latin typeface="宋体" pitchFamily="2" charset="-122"/>
                <a:ea typeface="宋体" pitchFamily="2" charset="-122"/>
              </a:rPr>
              <a:t>要经过审查及测试</a:t>
            </a:r>
            <a:r>
              <a:rPr lang="zh-CN" altLang="en-US" sz="2400" dirty="0">
                <a:latin typeface="宋体" pitchFamily="2" charset="-122"/>
                <a:ea typeface="宋体" pitchFamily="2" charset="-122"/>
              </a:rPr>
              <a:t>。</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(4) </a:t>
            </a:r>
            <a:r>
              <a:rPr lang="zh-CN" altLang="en-US" sz="2400" dirty="0">
                <a:solidFill>
                  <a:srgbClr val="3366FF"/>
                </a:solidFill>
                <a:latin typeface="宋体" pitchFamily="2" charset="-122"/>
                <a:ea typeface="宋体" pitchFamily="2" charset="-122"/>
              </a:rPr>
              <a:t>代码版本升级要经过严格测试</a:t>
            </a:r>
            <a:r>
              <a:rPr lang="zh-CN" altLang="en-US" sz="2400" dirty="0">
                <a:latin typeface="宋体" pitchFamily="2" charset="-122"/>
                <a:ea typeface="宋体" pitchFamily="2" charset="-122"/>
              </a:rPr>
              <a:t>。</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(5) </a:t>
            </a:r>
            <a:r>
              <a:rPr lang="zh-CN" altLang="en-US" sz="2400" dirty="0">
                <a:solidFill>
                  <a:srgbClr val="3366FF"/>
                </a:solidFill>
                <a:latin typeface="宋体" pitchFamily="2" charset="-122"/>
                <a:ea typeface="宋体" pitchFamily="2" charset="-122"/>
              </a:rPr>
              <a:t>使用工具软件对代码版本进行维护</a:t>
            </a:r>
            <a:r>
              <a:rPr lang="zh-CN" altLang="en-US" sz="2400" dirty="0">
                <a:latin typeface="宋体" pitchFamily="2" charset="-122"/>
                <a:ea typeface="宋体" pitchFamily="2" charset="-122"/>
              </a:rPr>
              <a:t>。</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(6) </a:t>
            </a:r>
            <a:r>
              <a:rPr lang="zh-CN" altLang="en-US" sz="2400" dirty="0">
                <a:latin typeface="宋体" pitchFamily="2" charset="-122"/>
                <a:ea typeface="宋体" pitchFamily="2" charset="-122"/>
              </a:rPr>
              <a:t>正式版本上软件对代码版本都</a:t>
            </a:r>
            <a:r>
              <a:rPr lang="zh-CN" altLang="en-US" sz="2400" dirty="0">
                <a:solidFill>
                  <a:srgbClr val="3366FF"/>
                </a:solidFill>
                <a:latin typeface="宋体" pitchFamily="2" charset="-122"/>
                <a:ea typeface="宋体" pitchFamily="2" charset="-122"/>
              </a:rPr>
              <a:t>应有详细的文档记录</a:t>
            </a:r>
            <a:r>
              <a:rPr lang="zh-CN" altLang="en-US" sz="2400" dirty="0">
                <a:latin typeface="宋体" pitchFamily="2" charset="-122"/>
                <a:ea typeface="宋体" pitchFamily="2" charset="-122"/>
              </a:rPr>
              <a:t>。</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68</a:t>
            </a:fld>
            <a:endParaRPr lang="zh-CN" altLang="en-US"/>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l" eaLnBrk="1" hangingPunct="1"/>
            <a:r>
              <a:rPr lang="en-US" altLang="zh-CN" sz="3600" b="1" dirty="0">
                <a:solidFill>
                  <a:srgbClr val="FFFF00"/>
                </a:solidFill>
                <a:latin typeface="宋体" pitchFamily="2" charset="-122"/>
                <a:ea typeface="宋体" pitchFamily="2" charset="-122"/>
              </a:rPr>
              <a:t>12.</a:t>
            </a:r>
            <a:r>
              <a:rPr lang="zh-CN" altLang="en-US" sz="3600" b="1" dirty="0">
                <a:solidFill>
                  <a:srgbClr val="FFFF00"/>
                </a:solidFill>
                <a:latin typeface="宋体" pitchFamily="2" charset="-122"/>
                <a:ea typeface="宋体" pitchFamily="2" charset="-122"/>
              </a:rPr>
              <a:t>宏</a:t>
            </a:r>
          </a:p>
        </p:txBody>
      </p:sp>
      <p:sp>
        <p:nvSpPr>
          <p:cNvPr id="65539" name="Rectangle 3"/>
          <p:cNvSpPr>
            <a:spLocks noGrp="1" noChangeArrowheads="1"/>
          </p:cNvSpPr>
          <p:nvPr>
            <p:ph type="body"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534988" indent="-534988">
              <a:lnSpc>
                <a:spcPts val="3500"/>
              </a:lnSpc>
              <a:spcBef>
                <a:spcPts val="1200"/>
              </a:spcBef>
              <a:spcAft>
                <a:spcPts val="600"/>
              </a:spcAft>
              <a:buNone/>
            </a:pPr>
            <a:r>
              <a:rPr lang="en-US" altLang="zh-CN" sz="2400" dirty="0">
                <a:latin typeface="宋体" pitchFamily="2" charset="-122"/>
                <a:ea typeface="宋体" pitchFamily="2" charset="-122"/>
              </a:rPr>
              <a:t>(1) </a:t>
            </a:r>
            <a:r>
              <a:rPr lang="zh-CN" altLang="en-US" sz="2400" dirty="0">
                <a:latin typeface="宋体" pitchFamily="2" charset="-122"/>
                <a:ea typeface="宋体" pitchFamily="2" charset="-122"/>
              </a:rPr>
              <a:t>用宏定义表达时，要使用完备的括号。</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(2) </a:t>
            </a:r>
            <a:r>
              <a:rPr lang="zh-CN" altLang="en-US" sz="2400" dirty="0">
                <a:latin typeface="宋体" pitchFamily="2" charset="-122"/>
                <a:ea typeface="宋体" pitchFamily="2" charset="-122"/>
              </a:rPr>
              <a:t>将宏定义的多条表达式放在括号中。</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(3) </a:t>
            </a:r>
            <a:r>
              <a:rPr lang="zh-CN" altLang="en-US" sz="2400" dirty="0">
                <a:latin typeface="宋体" pitchFamily="2" charset="-122"/>
                <a:ea typeface="宋体" pitchFamily="2" charset="-122"/>
              </a:rPr>
              <a:t>使用宏时，不允许参数发生变化。</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69</a:t>
            </a:fld>
            <a:endParaRPr lang="zh-CN" altLang="en-US"/>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p:txBody>
          <a:bodyPr/>
          <a:lstStyle/>
          <a:p>
            <a:pPr marL="0" indent="712788" eaLnBrk="1" hangingPunct="1">
              <a:lnSpc>
                <a:spcPts val="3500"/>
              </a:lnSpc>
              <a:buClr>
                <a:schemeClr val="accent2"/>
              </a:buClr>
              <a:buSzPct val="75000"/>
              <a:buNone/>
            </a:pPr>
            <a:r>
              <a:rPr lang="zh-CN" altLang="en-US" sz="2800" dirty="0">
                <a:latin typeface="宋体" pitchFamily="2" charset="-122"/>
                <a:ea typeface="宋体" pitchFamily="2" charset="-122"/>
              </a:rPr>
              <a:t>从软件工程的角度，根据程序设计语言发展的历程</a:t>
            </a:r>
            <a:r>
              <a:rPr lang="en-US" altLang="zh-CN" sz="2800" dirty="0">
                <a:latin typeface="宋体" pitchFamily="2" charset="-122"/>
                <a:ea typeface="宋体" pitchFamily="2" charset="-122"/>
              </a:rPr>
              <a:t>(</a:t>
            </a:r>
            <a:r>
              <a:rPr lang="zh-CN" altLang="en-US" sz="2800" dirty="0">
                <a:latin typeface="宋体" pitchFamily="2" charset="-122"/>
                <a:ea typeface="宋体" pitchFamily="2" charset="-122"/>
              </a:rPr>
              <a:t>或</a:t>
            </a:r>
            <a:r>
              <a:rPr lang="zh-CN" altLang="en-US" sz="2800" dirty="0">
                <a:solidFill>
                  <a:srgbClr val="C00000"/>
                </a:solidFill>
                <a:latin typeface="宋体" pitchFamily="2" charset="-122"/>
                <a:ea typeface="宋体" pitchFamily="2" charset="-122"/>
              </a:rPr>
              <a:t>按照抽象层次来分类</a:t>
            </a:r>
            <a:r>
              <a:rPr lang="en-US" altLang="zh-CN" sz="2800" dirty="0">
                <a:latin typeface="宋体" pitchFamily="2" charset="-122"/>
                <a:ea typeface="宋体" pitchFamily="2" charset="-122"/>
              </a:rPr>
              <a:t>)</a:t>
            </a:r>
            <a:r>
              <a:rPr lang="zh-CN" altLang="en-US" sz="2800" dirty="0">
                <a:latin typeface="宋体" pitchFamily="2" charset="-122"/>
                <a:ea typeface="宋体" pitchFamily="2" charset="-122"/>
              </a:rPr>
              <a:t>，可以将程序设计语言</a:t>
            </a:r>
            <a:r>
              <a:rPr lang="zh-CN" altLang="en-US" sz="2800" b="1" dirty="0">
                <a:solidFill>
                  <a:srgbClr val="C00000"/>
                </a:solidFill>
                <a:latin typeface="宋体" pitchFamily="2" charset="-122"/>
                <a:ea typeface="宋体" pitchFamily="2" charset="-122"/>
              </a:rPr>
              <a:t>大致分为</a:t>
            </a:r>
            <a:r>
              <a:rPr lang="en-US" altLang="zh-CN" sz="2800" b="1" dirty="0">
                <a:solidFill>
                  <a:srgbClr val="C00000"/>
                </a:solidFill>
                <a:latin typeface="宋体" pitchFamily="2" charset="-122"/>
                <a:ea typeface="宋体" pitchFamily="2" charset="-122"/>
              </a:rPr>
              <a:t>4</a:t>
            </a:r>
            <a:r>
              <a:rPr lang="zh-CN" altLang="en-US" sz="2800" b="1" dirty="0">
                <a:solidFill>
                  <a:srgbClr val="C00000"/>
                </a:solidFill>
                <a:latin typeface="宋体" pitchFamily="2" charset="-122"/>
                <a:ea typeface="宋体" pitchFamily="2" charset="-122"/>
              </a:rPr>
              <a:t>类</a:t>
            </a:r>
            <a:r>
              <a:rPr lang="zh-CN" altLang="en-US" sz="2800" dirty="0">
                <a:latin typeface="宋体" pitchFamily="2" charset="-122"/>
                <a:ea typeface="宋体" pitchFamily="2" charset="-122"/>
              </a:rPr>
              <a:t>。</a:t>
            </a:r>
          </a:p>
          <a:p>
            <a:pPr marL="503238" lvl="1" indent="-452438">
              <a:lnSpc>
                <a:spcPts val="3500"/>
              </a:lnSpc>
              <a:buClr>
                <a:schemeClr val="accent2"/>
              </a:buClr>
              <a:buSzPct val="75000"/>
              <a:buNone/>
            </a:pPr>
            <a:r>
              <a:rPr lang="en-US" altLang="zh-CN" sz="2400" b="1" dirty="0">
                <a:solidFill>
                  <a:srgbClr val="C00000"/>
                </a:solidFill>
                <a:latin typeface="宋体" pitchFamily="2" charset="-122"/>
                <a:ea typeface="宋体" pitchFamily="2" charset="-122"/>
              </a:rPr>
              <a:t>(1) </a:t>
            </a:r>
            <a:r>
              <a:rPr lang="zh-CN" altLang="en-US" sz="2400" b="1" dirty="0">
                <a:solidFill>
                  <a:srgbClr val="C00000"/>
                </a:solidFill>
                <a:latin typeface="宋体" pitchFamily="2" charset="-122"/>
                <a:ea typeface="宋体" pitchFamily="2" charset="-122"/>
              </a:rPr>
              <a:t>从属于机器的语言</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第一代语言</a:t>
            </a:r>
          </a:p>
          <a:p>
            <a:pPr marL="503238" lvl="1" indent="-452438">
              <a:lnSpc>
                <a:spcPts val="3500"/>
              </a:lnSpc>
              <a:buClr>
                <a:schemeClr val="accent2"/>
              </a:buClr>
              <a:buSzPct val="75000"/>
              <a:buNone/>
            </a:pPr>
            <a:r>
              <a:rPr lang="en-US" altLang="zh-CN" sz="2400" b="1" dirty="0">
                <a:solidFill>
                  <a:srgbClr val="C00000"/>
                </a:solidFill>
                <a:latin typeface="宋体" pitchFamily="2" charset="-122"/>
                <a:ea typeface="宋体" pitchFamily="2" charset="-122"/>
              </a:rPr>
              <a:t>(2) </a:t>
            </a:r>
            <a:r>
              <a:rPr lang="zh-CN" altLang="en-US" sz="2400" b="1" dirty="0">
                <a:solidFill>
                  <a:srgbClr val="C00000"/>
                </a:solidFill>
                <a:latin typeface="宋体" pitchFamily="2" charset="-122"/>
                <a:ea typeface="宋体" pitchFamily="2" charset="-122"/>
              </a:rPr>
              <a:t>汇编语言</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第二代语言</a:t>
            </a:r>
          </a:p>
          <a:p>
            <a:pPr marL="503238" lvl="1" indent="-452438">
              <a:lnSpc>
                <a:spcPts val="3500"/>
              </a:lnSpc>
              <a:buClr>
                <a:schemeClr val="accent2"/>
              </a:buClr>
              <a:buSzPct val="75000"/>
              <a:buNone/>
            </a:pPr>
            <a:r>
              <a:rPr lang="en-US" altLang="zh-CN" sz="2400" b="1" dirty="0">
                <a:solidFill>
                  <a:srgbClr val="C00000"/>
                </a:solidFill>
                <a:latin typeface="宋体" pitchFamily="2" charset="-122"/>
                <a:ea typeface="宋体" pitchFamily="2" charset="-122"/>
              </a:rPr>
              <a:t>(3) </a:t>
            </a:r>
            <a:r>
              <a:rPr lang="zh-CN" altLang="en-US" sz="2400" b="1" dirty="0">
                <a:solidFill>
                  <a:srgbClr val="C00000"/>
                </a:solidFill>
                <a:latin typeface="宋体" pitchFamily="2" charset="-122"/>
                <a:ea typeface="宋体" pitchFamily="2" charset="-122"/>
              </a:rPr>
              <a:t>高级程序设计语言</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第三代语言  </a:t>
            </a:r>
          </a:p>
          <a:p>
            <a:pPr marL="0" lvl="2" indent="534988">
              <a:lnSpc>
                <a:spcPts val="3500"/>
              </a:lnSpc>
              <a:buClr>
                <a:schemeClr val="accent2"/>
              </a:buClr>
              <a:buSzPct val="75000"/>
              <a:buFont typeface="Wingdings" pitchFamily="2" charset="2"/>
              <a:buNone/>
            </a:pPr>
            <a:r>
              <a:rPr lang="zh-CN" altLang="en-US" dirty="0">
                <a:latin typeface="宋体" pitchFamily="2" charset="-122"/>
                <a:ea typeface="宋体" pitchFamily="2" charset="-122"/>
              </a:rPr>
              <a:t>从</a:t>
            </a:r>
            <a:r>
              <a:rPr lang="en-US" altLang="zh-CN" dirty="0">
                <a:latin typeface="宋体" pitchFamily="2" charset="-122"/>
                <a:ea typeface="宋体" pitchFamily="2" charset="-122"/>
              </a:rPr>
              <a:t>20</a:t>
            </a:r>
            <a:r>
              <a:rPr lang="zh-CN" altLang="en-US" dirty="0">
                <a:latin typeface="宋体" pitchFamily="2" charset="-122"/>
                <a:ea typeface="宋体" pitchFamily="2" charset="-122"/>
              </a:rPr>
              <a:t>世纪</a:t>
            </a:r>
            <a:r>
              <a:rPr lang="en-US" altLang="zh-CN" dirty="0">
                <a:latin typeface="宋体" pitchFamily="2" charset="-122"/>
                <a:ea typeface="宋体" pitchFamily="2" charset="-122"/>
              </a:rPr>
              <a:t>50</a:t>
            </a:r>
            <a:r>
              <a:rPr lang="zh-CN" altLang="en-US" dirty="0">
                <a:latin typeface="宋体" pitchFamily="2" charset="-122"/>
                <a:ea typeface="宋体" pitchFamily="2" charset="-122"/>
              </a:rPr>
              <a:t>年代就开始出现，它们的特点是用途广泛。典型的高级程序设计语言有</a:t>
            </a:r>
            <a:r>
              <a:rPr lang="en-US" altLang="zh-CN" dirty="0">
                <a:latin typeface="宋体" pitchFamily="2" charset="-122"/>
                <a:ea typeface="宋体" pitchFamily="2" charset="-122"/>
              </a:rPr>
              <a:t>ALGOL</a:t>
            </a:r>
            <a:r>
              <a:rPr lang="zh-CN" altLang="en-US" dirty="0">
                <a:latin typeface="宋体" pitchFamily="2" charset="-122"/>
                <a:ea typeface="宋体" pitchFamily="2" charset="-122"/>
              </a:rPr>
              <a:t>、</a:t>
            </a:r>
            <a:r>
              <a:rPr lang="en-US" altLang="zh-CN" dirty="0">
                <a:latin typeface="宋体" pitchFamily="2" charset="-122"/>
                <a:ea typeface="宋体" pitchFamily="2" charset="-122"/>
              </a:rPr>
              <a:t>FORTRAN</a:t>
            </a:r>
            <a:r>
              <a:rPr lang="zh-CN" altLang="en-US" dirty="0">
                <a:latin typeface="宋体" pitchFamily="2" charset="-122"/>
                <a:ea typeface="宋体" pitchFamily="2" charset="-122"/>
              </a:rPr>
              <a:t>、</a:t>
            </a:r>
            <a:r>
              <a:rPr lang="en-US" altLang="zh-CN" dirty="0">
                <a:latin typeface="宋体" pitchFamily="2" charset="-122"/>
                <a:ea typeface="宋体" pitchFamily="2" charset="-122"/>
              </a:rPr>
              <a:t>COBOL</a:t>
            </a:r>
            <a:r>
              <a:rPr lang="zh-CN" altLang="en-US" dirty="0">
                <a:latin typeface="宋体" pitchFamily="2" charset="-122"/>
                <a:ea typeface="宋体" pitchFamily="2" charset="-122"/>
              </a:rPr>
              <a:t>、</a:t>
            </a:r>
            <a:r>
              <a:rPr lang="en-US" altLang="zh-CN" dirty="0">
                <a:latin typeface="宋体" pitchFamily="2" charset="-122"/>
                <a:ea typeface="宋体" pitchFamily="2" charset="-122"/>
              </a:rPr>
              <a:t>BASIC</a:t>
            </a:r>
            <a:r>
              <a:rPr lang="zh-CN" altLang="en-US" dirty="0">
                <a:latin typeface="宋体" pitchFamily="2" charset="-122"/>
                <a:ea typeface="宋体" pitchFamily="2" charset="-122"/>
              </a:rPr>
              <a:t>、</a:t>
            </a:r>
            <a:r>
              <a:rPr lang="en-US" altLang="zh-CN" dirty="0">
                <a:latin typeface="宋体" pitchFamily="2" charset="-122"/>
                <a:ea typeface="宋体" pitchFamily="2" charset="-122"/>
              </a:rPr>
              <a:t>PASCAL</a:t>
            </a:r>
            <a:r>
              <a:rPr lang="zh-CN" altLang="en-US" dirty="0">
                <a:latin typeface="宋体" pitchFamily="2" charset="-122"/>
                <a:ea typeface="宋体" pitchFamily="2" charset="-122"/>
              </a:rPr>
              <a:t>、</a:t>
            </a:r>
            <a:r>
              <a:rPr lang="en-US" altLang="zh-CN" dirty="0">
                <a:latin typeface="宋体" pitchFamily="2" charset="-122"/>
                <a:ea typeface="宋体" pitchFamily="2" charset="-122"/>
              </a:rPr>
              <a:t>C</a:t>
            </a:r>
            <a:r>
              <a:rPr lang="zh-CN" altLang="en-US" dirty="0">
                <a:latin typeface="宋体" pitchFamily="2" charset="-122"/>
                <a:ea typeface="宋体" pitchFamily="2" charset="-122"/>
              </a:rPr>
              <a:t>、</a:t>
            </a:r>
            <a:r>
              <a:rPr lang="en-US" altLang="zh-CN" dirty="0">
                <a:latin typeface="宋体" pitchFamily="2" charset="-122"/>
                <a:ea typeface="宋体" pitchFamily="2" charset="-122"/>
              </a:rPr>
              <a:t>C ++</a:t>
            </a:r>
            <a:r>
              <a:rPr lang="zh-CN" altLang="en-US" dirty="0">
                <a:latin typeface="宋体" pitchFamily="2" charset="-122"/>
                <a:ea typeface="宋体" pitchFamily="2" charset="-122"/>
              </a:rPr>
              <a:t>、</a:t>
            </a:r>
            <a:r>
              <a:rPr lang="en-US" altLang="zh-CN" dirty="0">
                <a:latin typeface="宋体" pitchFamily="2" charset="-122"/>
                <a:ea typeface="宋体" pitchFamily="2" charset="-122"/>
              </a:rPr>
              <a:t>Lisp</a:t>
            </a:r>
            <a:r>
              <a:rPr lang="zh-CN" altLang="en-US" dirty="0">
                <a:latin typeface="宋体" pitchFamily="2" charset="-122"/>
                <a:ea typeface="宋体" pitchFamily="2" charset="-122"/>
              </a:rPr>
              <a:t>、</a:t>
            </a:r>
            <a:r>
              <a:rPr lang="en-US" altLang="zh-CN" dirty="0">
                <a:latin typeface="宋体" pitchFamily="2" charset="-122"/>
                <a:ea typeface="宋体" pitchFamily="2" charset="-122"/>
              </a:rPr>
              <a:t>PROLOG</a:t>
            </a:r>
            <a:r>
              <a:rPr lang="zh-CN" altLang="en-US" dirty="0">
                <a:latin typeface="宋体" pitchFamily="2" charset="-122"/>
                <a:ea typeface="宋体" pitchFamily="2" charset="-122"/>
              </a:rPr>
              <a:t>、</a:t>
            </a:r>
            <a:r>
              <a:rPr lang="en-US" altLang="zh-CN" dirty="0" err="1">
                <a:latin typeface="宋体" pitchFamily="2" charset="-122"/>
                <a:ea typeface="宋体" pitchFamily="2" charset="-122"/>
              </a:rPr>
              <a:t>Ada</a:t>
            </a:r>
            <a:r>
              <a:rPr lang="zh-CN" altLang="en-US" dirty="0">
                <a:latin typeface="宋体" pitchFamily="2" charset="-122"/>
                <a:ea typeface="宋体" pitchFamily="2" charset="-122"/>
              </a:rPr>
              <a:t>等。</a:t>
            </a:r>
          </a:p>
          <a:p>
            <a:pPr marL="609600" indent="-609600" eaLnBrk="1" hangingPunct="1">
              <a:lnSpc>
                <a:spcPct val="90000"/>
              </a:lnSpc>
            </a:pPr>
            <a:endParaRPr lang="en-US" altLang="zh-CN" sz="2800" dirty="0">
              <a:latin typeface="宋体" pitchFamily="2" charset="-122"/>
              <a:ea typeface="宋体" pitchFamily="2" charset="-122"/>
            </a:endParaRPr>
          </a:p>
        </p:txBody>
      </p:sp>
      <p:sp>
        <p:nvSpPr>
          <p:cNvPr id="5" name="Rectangle 2"/>
          <p:cNvSpPr>
            <a:spLocks noGrp="1" noChangeArrowheads="1"/>
          </p:cNvSpPr>
          <p:nvPr>
            <p:ph type="title"/>
          </p:nvPr>
        </p:nvSpPr>
        <p:spPr>
          <a:xfrm>
            <a:off x="457200" y="211138"/>
            <a:ext cx="8229600" cy="1143000"/>
          </a:xfrm>
        </p:spPr>
        <p:txBody>
          <a:bodyPr/>
          <a:lstStyle/>
          <a:p>
            <a:pPr algn="l" eaLnBrk="1" hangingPunct="1">
              <a:lnSpc>
                <a:spcPts val="4000"/>
              </a:lnSpc>
            </a:pPr>
            <a:r>
              <a:rPr lang="en-US" altLang="zh-CN" dirty="0"/>
              <a:t>5.1 </a:t>
            </a:r>
            <a:r>
              <a:rPr lang="zh-CN" altLang="en-US" dirty="0"/>
              <a:t>程序设计语言</a:t>
            </a:r>
            <a:br>
              <a:rPr lang="en-US" altLang="zh-CN" dirty="0"/>
            </a:br>
            <a:r>
              <a:rPr lang="en-US" altLang="zh-CN" sz="3600" dirty="0">
                <a:solidFill>
                  <a:srgbClr val="FFFF00"/>
                </a:solidFill>
              </a:rPr>
              <a:t>5.1.2 </a:t>
            </a:r>
            <a:r>
              <a:rPr lang="zh-CN" altLang="en-US" sz="3600" dirty="0">
                <a:solidFill>
                  <a:srgbClr val="FFFF00"/>
                </a:solidFill>
              </a:rPr>
              <a:t>程序设计语言的</a:t>
            </a:r>
            <a:r>
              <a:rPr lang="zh-CN" altLang="en-US" sz="3600" dirty="0">
                <a:solidFill>
                  <a:schemeClr val="accent2">
                    <a:lumMod val="20000"/>
                    <a:lumOff val="80000"/>
                  </a:schemeClr>
                </a:solidFill>
              </a:rPr>
              <a:t>分类</a:t>
            </a: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7</a:t>
            </a:fld>
            <a:endParaRPr lang="zh-CN" altLang="en-US"/>
          </a:p>
        </p:txBody>
      </p: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806450">
              <a:buNone/>
            </a:pPr>
            <a:endParaRPr lang="en-US" altLang="zh-CN" sz="2800" dirty="0">
              <a:latin typeface="宋体" pitchFamily="2" charset="-122"/>
              <a:ea typeface="宋体" pitchFamily="2" charset="-122"/>
            </a:endParaRPr>
          </a:p>
          <a:p>
            <a:pPr marL="806450">
              <a:buNone/>
            </a:pPr>
            <a:r>
              <a:rPr lang="en-US" altLang="zh-CN" sz="2800" dirty="0">
                <a:latin typeface="宋体" pitchFamily="2" charset="-122"/>
                <a:ea typeface="宋体" pitchFamily="2" charset="-122"/>
              </a:rPr>
              <a:t>5.1  </a:t>
            </a:r>
            <a:r>
              <a:rPr lang="zh-CN" altLang="en-US" sz="2800" dirty="0">
                <a:latin typeface="宋体" pitchFamily="2" charset="-122"/>
                <a:ea typeface="宋体" pitchFamily="2" charset="-122"/>
              </a:rPr>
              <a:t>程序设计语言</a:t>
            </a:r>
          </a:p>
          <a:p>
            <a:pPr marL="806450">
              <a:buNone/>
            </a:pPr>
            <a:r>
              <a:rPr lang="en-US" sz="2800" dirty="0">
                <a:latin typeface="宋体" pitchFamily="2" charset="-122"/>
                <a:ea typeface="宋体" pitchFamily="2" charset="-122"/>
              </a:rPr>
              <a:t>5.2  </a:t>
            </a:r>
            <a:r>
              <a:rPr lang="zh-CN" altLang="en-US" sz="2800" dirty="0">
                <a:latin typeface="宋体" pitchFamily="2" charset="-122"/>
                <a:ea typeface="宋体" pitchFamily="2" charset="-122"/>
              </a:rPr>
              <a:t>程序设计风格</a:t>
            </a:r>
          </a:p>
          <a:p>
            <a:pPr marL="806450">
              <a:buNone/>
            </a:pPr>
            <a:r>
              <a:rPr lang="en-US" sz="2800" dirty="0">
                <a:latin typeface="宋体" pitchFamily="2" charset="-122"/>
                <a:ea typeface="宋体" pitchFamily="2" charset="-122"/>
              </a:rPr>
              <a:t>5.3  </a:t>
            </a:r>
            <a:r>
              <a:rPr lang="zh-CN" altLang="en-US" sz="2800" dirty="0">
                <a:latin typeface="宋体" pitchFamily="2" charset="-122"/>
                <a:ea typeface="宋体" pitchFamily="2" charset="-122"/>
              </a:rPr>
              <a:t>编码规范</a:t>
            </a:r>
          </a:p>
          <a:p>
            <a:pPr marL="806450">
              <a:buNone/>
            </a:pPr>
            <a:r>
              <a:rPr lang="en-US" altLang="zh-CN" sz="2800" b="1" dirty="0">
                <a:solidFill>
                  <a:srgbClr val="C00000"/>
                </a:solidFill>
                <a:latin typeface="宋体" pitchFamily="2" charset="-122"/>
                <a:ea typeface="宋体" pitchFamily="2" charset="-122"/>
              </a:rPr>
              <a:t>5.4  </a:t>
            </a:r>
            <a:r>
              <a:rPr lang="zh-CN" altLang="en-US" sz="2800" b="1" dirty="0">
                <a:solidFill>
                  <a:srgbClr val="C00000"/>
                </a:solidFill>
                <a:latin typeface="宋体" pitchFamily="2" charset="-122"/>
                <a:ea typeface="宋体" pitchFamily="2" charset="-122"/>
              </a:rPr>
              <a:t>程序效率与性能分析</a:t>
            </a:r>
          </a:p>
        </p:txBody>
      </p:sp>
      <p:sp>
        <p:nvSpPr>
          <p:cNvPr id="4" name="Rectangle 2"/>
          <p:cNvSpPr>
            <a:spLocks noGrp="1" noChangeArrowheads="1"/>
          </p:cNvSpPr>
          <p:nvPr>
            <p:ph type="title"/>
          </p:nvPr>
        </p:nvSpPr>
        <p:spPr/>
        <p:txBody>
          <a:bodyPr/>
          <a:lstStyle/>
          <a:p>
            <a:pPr eaLnBrk="1" hangingPunct="1"/>
            <a:r>
              <a:rPr lang="zh-CN" altLang="en-US" dirty="0">
                <a:solidFill>
                  <a:schemeClr val="bg1"/>
                </a:solidFill>
              </a:rPr>
              <a:t>第</a:t>
            </a:r>
            <a:r>
              <a:rPr lang="en-US" altLang="zh-CN" dirty="0">
                <a:solidFill>
                  <a:schemeClr val="bg1"/>
                </a:solidFill>
              </a:rPr>
              <a:t>5</a:t>
            </a:r>
            <a:r>
              <a:rPr lang="zh-CN" altLang="en-US" dirty="0">
                <a:solidFill>
                  <a:schemeClr val="bg1"/>
                </a:solidFill>
              </a:rPr>
              <a:t>章  软件实现</a:t>
            </a:r>
          </a:p>
        </p:txBody>
      </p:sp>
      <p:sp>
        <p:nvSpPr>
          <p:cNvPr id="5" name="灯片编号占位符 4"/>
          <p:cNvSpPr>
            <a:spLocks noGrp="1"/>
          </p:cNvSpPr>
          <p:nvPr>
            <p:ph type="sldNum" sz="quarter" idx="12"/>
          </p:nvPr>
        </p:nvSpPr>
        <p:spPr/>
        <p:txBody>
          <a:bodyPr/>
          <a:lstStyle/>
          <a:p>
            <a:fld id="{38DE0820-E4E3-469F-8339-675226DFBBFE}" type="slidenum">
              <a:rPr lang="zh-CN" altLang="en-US" smtClean="0"/>
              <a:pPr/>
              <a:t>70</a:t>
            </a:fld>
            <a:endParaRPr lang="zh-CN" altLang="en-US"/>
          </a:p>
        </p:txBody>
      </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dirty="0"/>
              <a:t>5.4 </a:t>
            </a:r>
            <a:r>
              <a:rPr lang="zh-CN" altLang="en-US" dirty="0"/>
              <a:t>程序效率与性能分析</a:t>
            </a:r>
          </a:p>
        </p:txBody>
      </p:sp>
      <p:sp>
        <p:nvSpPr>
          <p:cNvPr id="66563" name="Rectangle 3"/>
          <p:cNvSpPr>
            <a:spLocks noGrp="1" noChangeArrowheads="1"/>
          </p:cNvSpPr>
          <p:nvPr>
            <p:ph type="body"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1520825" indent="-1520825">
              <a:lnSpc>
                <a:spcPts val="3500"/>
              </a:lnSpc>
              <a:spcBef>
                <a:spcPts val="1200"/>
              </a:spcBef>
              <a:spcAft>
                <a:spcPts val="600"/>
              </a:spcAft>
              <a:buNone/>
            </a:pPr>
            <a:r>
              <a:rPr lang="zh-CN" altLang="en-US" sz="2400" dirty="0">
                <a:latin typeface="宋体" pitchFamily="2" charset="-122"/>
                <a:ea typeface="宋体" pitchFamily="2" charset="-122"/>
              </a:rPr>
              <a:t>程序效率：指程序的</a:t>
            </a:r>
            <a:r>
              <a:rPr lang="zh-CN" altLang="en-US" sz="2400" b="1" dirty="0">
                <a:solidFill>
                  <a:srgbClr val="C00000"/>
                </a:solidFill>
                <a:latin typeface="宋体" pitchFamily="2" charset="-122"/>
                <a:ea typeface="宋体" pitchFamily="2" charset="-122"/>
              </a:rPr>
              <a:t>执行速度</a:t>
            </a:r>
            <a:r>
              <a:rPr lang="zh-CN" altLang="en-US" sz="2400" dirty="0">
                <a:latin typeface="宋体" pitchFamily="2" charset="-122"/>
                <a:ea typeface="宋体" pitchFamily="2" charset="-122"/>
              </a:rPr>
              <a:t>及程序所</a:t>
            </a:r>
            <a:r>
              <a:rPr lang="zh-CN" altLang="en-US" sz="2400" b="1" dirty="0">
                <a:solidFill>
                  <a:srgbClr val="C00000"/>
                </a:solidFill>
                <a:latin typeface="宋体" pitchFamily="2" charset="-122"/>
                <a:ea typeface="宋体" pitchFamily="2" charset="-122"/>
              </a:rPr>
              <a:t>需占用内存的存储空间。</a:t>
            </a:r>
          </a:p>
          <a:p>
            <a:pPr marL="0" indent="628650">
              <a:lnSpc>
                <a:spcPts val="3500"/>
              </a:lnSpc>
              <a:spcBef>
                <a:spcPts val="1200"/>
              </a:spcBef>
              <a:spcAft>
                <a:spcPts val="600"/>
              </a:spcAft>
              <a:buNone/>
            </a:pPr>
            <a:r>
              <a:rPr lang="zh-CN" altLang="en-US" sz="2400" dirty="0">
                <a:latin typeface="宋体" pitchFamily="2" charset="-122"/>
                <a:ea typeface="宋体" pitchFamily="2" charset="-122"/>
              </a:rPr>
              <a:t>程序编码是</a:t>
            </a:r>
            <a:r>
              <a:rPr lang="zh-CN" altLang="en-US" sz="2400" dirty="0">
                <a:solidFill>
                  <a:srgbClr val="3366FF"/>
                </a:solidFill>
                <a:latin typeface="宋体" pitchFamily="2" charset="-122"/>
                <a:ea typeface="宋体" pitchFamily="2" charset="-122"/>
              </a:rPr>
              <a:t>最后提高运行速度和节省存储的机会</a:t>
            </a:r>
            <a:r>
              <a:rPr lang="zh-CN" altLang="en-US" sz="2400" dirty="0">
                <a:latin typeface="宋体" pitchFamily="2" charset="-122"/>
                <a:ea typeface="宋体" pitchFamily="2" charset="-122"/>
              </a:rPr>
              <a:t>，因此在此阶段不能不考虑程序的效率。</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71</a:t>
            </a:fld>
            <a:endParaRPr lang="zh-CN" altLang="en-US"/>
          </a:p>
        </p:txBody>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dirty="0"/>
              <a:t>5.4 </a:t>
            </a:r>
            <a:r>
              <a:rPr lang="zh-CN" altLang="en-US" dirty="0"/>
              <a:t>程序效率与性能分析</a:t>
            </a:r>
          </a:p>
        </p:txBody>
      </p:sp>
      <p:sp>
        <p:nvSpPr>
          <p:cNvPr id="67587" name="Rectangle 3"/>
          <p:cNvSpPr>
            <a:spLocks noGrp="1" noChangeArrowheads="1"/>
          </p:cNvSpPr>
          <p:nvPr>
            <p:ph type="body" idx="1"/>
          </p:nvPr>
        </p:nvSpPr>
        <p:spPr/>
        <p:txBody>
          <a:bodyPr/>
          <a:lstStyle/>
          <a:p>
            <a:pPr eaLnBrk="1" hangingPunct="1">
              <a:buFont typeface="Wingdings" pitchFamily="2" charset="2"/>
              <a:buChar char="l"/>
            </a:pPr>
            <a:r>
              <a:rPr lang="zh-CN" altLang="en-US" sz="2800" b="1" dirty="0">
                <a:solidFill>
                  <a:srgbClr val="C00000"/>
                </a:solidFill>
                <a:ea typeface="宋体" pitchFamily="2" charset="-122"/>
              </a:rPr>
              <a:t>讨论程序效率的几条准则：</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(1) </a:t>
            </a:r>
            <a:r>
              <a:rPr lang="zh-CN" altLang="en-US" sz="2400" dirty="0">
                <a:solidFill>
                  <a:srgbClr val="3366FF"/>
                </a:solidFill>
                <a:latin typeface="宋体" pitchFamily="2" charset="-122"/>
                <a:ea typeface="宋体" pitchFamily="2" charset="-122"/>
              </a:rPr>
              <a:t>效率是性能要求</a:t>
            </a:r>
            <a:r>
              <a:rPr lang="zh-CN" altLang="en-US" sz="2400" dirty="0">
                <a:latin typeface="宋体" pitchFamily="2" charset="-122"/>
                <a:ea typeface="宋体" pitchFamily="2" charset="-122"/>
              </a:rPr>
              <a:t>，应当在需求分析阶段给出。软件效率以需求为准，不应以人力所及为准。</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(2) </a:t>
            </a:r>
            <a:r>
              <a:rPr lang="zh-CN" altLang="en-US" sz="2400" dirty="0">
                <a:solidFill>
                  <a:srgbClr val="3366FF"/>
                </a:solidFill>
                <a:latin typeface="宋体" pitchFamily="2" charset="-122"/>
                <a:ea typeface="宋体" pitchFamily="2" charset="-122"/>
              </a:rPr>
              <a:t>好的设计可以提高效率</a:t>
            </a:r>
            <a:r>
              <a:rPr lang="zh-CN" altLang="en-US" sz="2400" dirty="0">
                <a:latin typeface="宋体" pitchFamily="2" charset="-122"/>
                <a:ea typeface="宋体" pitchFamily="2" charset="-122"/>
              </a:rPr>
              <a:t>。</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(3) </a:t>
            </a:r>
            <a:r>
              <a:rPr lang="zh-CN" altLang="en-US" sz="2400" dirty="0">
                <a:solidFill>
                  <a:srgbClr val="3366FF"/>
                </a:solidFill>
                <a:latin typeface="宋体" pitchFamily="2" charset="-122"/>
                <a:ea typeface="宋体" pitchFamily="2" charset="-122"/>
              </a:rPr>
              <a:t>程序的效率与程序的简单性相关</a:t>
            </a:r>
            <a:r>
              <a:rPr lang="zh-CN" altLang="en-US" sz="2400" dirty="0">
                <a:latin typeface="宋体" pitchFamily="2" charset="-122"/>
                <a:ea typeface="宋体" pitchFamily="2" charset="-122"/>
              </a:rPr>
              <a:t>。</a:t>
            </a:r>
          </a:p>
          <a:p>
            <a:pPr marL="0" indent="628650">
              <a:lnSpc>
                <a:spcPts val="3500"/>
              </a:lnSpc>
              <a:spcBef>
                <a:spcPts val="1200"/>
              </a:spcBef>
              <a:spcAft>
                <a:spcPts val="600"/>
              </a:spcAft>
              <a:buNone/>
            </a:pPr>
            <a:r>
              <a:rPr lang="zh-CN" altLang="en-US" sz="2400" dirty="0">
                <a:latin typeface="宋体" pitchFamily="2" charset="-122"/>
                <a:ea typeface="宋体" pitchFamily="2" charset="-122"/>
              </a:rPr>
              <a:t>一般说来，</a:t>
            </a:r>
            <a:r>
              <a:rPr lang="zh-CN" altLang="en-US" sz="2400" dirty="0">
                <a:solidFill>
                  <a:srgbClr val="C00000"/>
                </a:solidFill>
                <a:latin typeface="宋体" pitchFamily="2" charset="-122"/>
                <a:ea typeface="宋体" pitchFamily="2" charset="-122"/>
              </a:rPr>
              <a:t>任何对效率无重要改善，且对程序的简单性、可读性和正确性不利的程序设计方法都是不可取的</a:t>
            </a:r>
            <a:r>
              <a:rPr lang="zh-CN" altLang="en-US" sz="2400" dirty="0">
                <a:latin typeface="宋体" pitchFamily="2" charset="-122"/>
                <a:ea typeface="宋体" pitchFamily="2" charset="-122"/>
              </a:rPr>
              <a:t>。</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72</a:t>
            </a:fld>
            <a:endParaRPr lang="zh-CN" altLang="en-US"/>
          </a:p>
        </p:txBody>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lgn="l" eaLnBrk="1" hangingPunct="1"/>
            <a:r>
              <a:rPr lang="zh-CN" altLang="en-US" sz="3600" b="1" dirty="0">
                <a:solidFill>
                  <a:srgbClr val="FFFF00"/>
                </a:solidFill>
                <a:ea typeface="宋体" pitchFamily="2" charset="-122"/>
              </a:rPr>
              <a:t>算法对效率的影响</a:t>
            </a:r>
            <a:r>
              <a:rPr lang="zh-CN" altLang="en-US" dirty="0">
                <a:solidFill>
                  <a:srgbClr val="FFFF00"/>
                </a:solidFill>
              </a:rPr>
              <a:t> </a:t>
            </a:r>
          </a:p>
        </p:txBody>
      </p:sp>
      <p:sp>
        <p:nvSpPr>
          <p:cNvPr id="68611" name="Rectangle 3"/>
          <p:cNvSpPr>
            <a:spLocks noGrp="1" noChangeArrowheads="1"/>
          </p:cNvSpPr>
          <p:nvPr>
            <p:ph type="body" idx="1"/>
          </p:nvPr>
        </p:nvSpPr>
        <p:spPr>
          <a:xfrm>
            <a:off x="428596" y="1500174"/>
            <a:ext cx="8229600" cy="5113337"/>
          </a:xfrm>
          <a:noFill/>
          <a:ln w="9525">
            <a:noFill/>
            <a:miter lim="800000"/>
            <a:headEnd/>
            <a:tailEnd/>
          </a:ln>
        </p:spPr>
        <p:txBody>
          <a:bodyPr vert="horz" wrap="square" lIns="91440" tIns="45720" rIns="91440" bIns="45720" numCol="1" anchor="t" anchorCtr="0" compatLnSpc="1">
            <a:prstTxWarp prst="textNoShape">
              <a:avLst/>
            </a:prstTxWarp>
          </a:bodyPr>
          <a:lstStyle/>
          <a:p>
            <a:pPr marL="534988" indent="-534988">
              <a:lnSpc>
                <a:spcPts val="3000"/>
              </a:lnSpc>
              <a:spcBef>
                <a:spcPts val="1200"/>
              </a:spcBef>
              <a:spcAft>
                <a:spcPts val="0"/>
              </a:spcAft>
              <a:buNone/>
            </a:pPr>
            <a:r>
              <a:rPr lang="en-US" altLang="zh-CN" sz="2400" dirty="0">
                <a:latin typeface="宋体" pitchFamily="2" charset="-122"/>
                <a:ea typeface="宋体" pitchFamily="2" charset="-122"/>
              </a:rPr>
              <a:t>(1) </a:t>
            </a:r>
            <a:r>
              <a:rPr lang="zh-CN" altLang="en-US" sz="2400" dirty="0">
                <a:latin typeface="宋体" pitchFamily="2" charset="-122"/>
                <a:ea typeface="宋体" pitchFamily="2" charset="-122"/>
              </a:rPr>
              <a:t>在编程序前，</a:t>
            </a:r>
            <a:r>
              <a:rPr lang="zh-CN" altLang="en-US" sz="2400" dirty="0">
                <a:solidFill>
                  <a:srgbClr val="3366FF"/>
                </a:solidFill>
                <a:latin typeface="宋体" pitchFamily="2" charset="-122"/>
                <a:ea typeface="宋体" pitchFamily="2" charset="-122"/>
              </a:rPr>
              <a:t>尽可能化简有关的算术表达式和逻辑表达式；</a:t>
            </a:r>
          </a:p>
          <a:p>
            <a:pPr marL="534988" indent="-534988">
              <a:lnSpc>
                <a:spcPts val="3000"/>
              </a:lnSpc>
              <a:spcBef>
                <a:spcPts val="1200"/>
              </a:spcBef>
              <a:spcAft>
                <a:spcPts val="0"/>
              </a:spcAft>
              <a:buNone/>
            </a:pPr>
            <a:r>
              <a:rPr lang="en-US" altLang="zh-CN" sz="2400" dirty="0">
                <a:latin typeface="宋体" pitchFamily="2" charset="-122"/>
                <a:ea typeface="宋体" pitchFamily="2" charset="-122"/>
              </a:rPr>
              <a:t>(2) </a:t>
            </a:r>
            <a:r>
              <a:rPr lang="zh-CN" altLang="en-US" sz="2400" dirty="0">
                <a:latin typeface="宋体" pitchFamily="2" charset="-122"/>
                <a:ea typeface="宋体" pitchFamily="2" charset="-122"/>
              </a:rPr>
              <a:t>仔细检查算法中</a:t>
            </a:r>
            <a:r>
              <a:rPr lang="zh-CN" altLang="en-US" sz="2400" dirty="0">
                <a:solidFill>
                  <a:srgbClr val="3366FF"/>
                </a:solidFill>
                <a:latin typeface="宋体" pitchFamily="2" charset="-122"/>
                <a:ea typeface="宋体" pitchFamily="2" charset="-122"/>
              </a:rPr>
              <a:t>嵌套的循环，尽可能将某些语句或表达式移到循环外面；</a:t>
            </a:r>
          </a:p>
          <a:p>
            <a:pPr marL="534988" indent="-534988">
              <a:lnSpc>
                <a:spcPts val="3000"/>
              </a:lnSpc>
              <a:spcBef>
                <a:spcPts val="1200"/>
              </a:spcBef>
              <a:spcAft>
                <a:spcPts val="0"/>
              </a:spcAft>
              <a:buNone/>
            </a:pPr>
            <a:r>
              <a:rPr lang="en-US" altLang="zh-CN" sz="2400" dirty="0">
                <a:latin typeface="宋体" pitchFamily="2" charset="-122"/>
                <a:ea typeface="宋体" pitchFamily="2" charset="-122"/>
              </a:rPr>
              <a:t>(3) </a:t>
            </a:r>
            <a:r>
              <a:rPr lang="zh-CN" altLang="en-US" sz="2400" dirty="0">
                <a:solidFill>
                  <a:srgbClr val="3366FF"/>
                </a:solidFill>
                <a:latin typeface="宋体" pitchFamily="2" charset="-122"/>
                <a:ea typeface="宋体" pitchFamily="2" charset="-122"/>
              </a:rPr>
              <a:t>尽量避免使用多维数组</a:t>
            </a:r>
            <a:r>
              <a:rPr lang="zh-CN" altLang="en-US" sz="2400" dirty="0">
                <a:latin typeface="宋体" pitchFamily="2" charset="-122"/>
                <a:ea typeface="宋体" pitchFamily="2" charset="-122"/>
              </a:rPr>
              <a:t>；</a:t>
            </a:r>
          </a:p>
          <a:p>
            <a:pPr marL="534988" indent="-534988">
              <a:lnSpc>
                <a:spcPts val="3000"/>
              </a:lnSpc>
              <a:spcBef>
                <a:spcPts val="1200"/>
              </a:spcBef>
              <a:spcAft>
                <a:spcPts val="0"/>
              </a:spcAft>
              <a:buNone/>
            </a:pPr>
            <a:r>
              <a:rPr lang="en-US" altLang="zh-CN" sz="2400" dirty="0">
                <a:latin typeface="宋体" pitchFamily="2" charset="-122"/>
                <a:ea typeface="宋体" pitchFamily="2" charset="-122"/>
              </a:rPr>
              <a:t>(4) </a:t>
            </a:r>
            <a:r>
              <a:rPr lang="zh-CN" altLang="en-US" sz="2400" dirty="0">
                <a:solidFill>
                  <a:srgbClr val="3366FF"/>
                </a:solidFill>
                <a:latin typeface="宋体" pitchFamily="2" charset="-122"/>
                <a:ea typeface="宋体" pitchFamily="2" charset="-122"/>
              </a:rPr>
              <a:t>尽量避免使用指针和复杂的表</a:t>
            </a:r>
            <a:r>
              <a:rPr lang="zh-CN" altLang="en-US" sz="2400" dirty="0">
                <a:latin typeface="宋体" pitchFamily="2" charset="-122"/>
                <a:ea typeface="宋体" pitchFamily="2" charset="-122"/>
              </a:rPr>
              <a:t>；</a:t>
            </a:r>
          </a:p>
          <a:p>
            <a:pPr marL="534988" indent="-534988">
              <a:lnSpc>
                <a:spcPts val="3000"/>
              </a:lnSpc>
              <a:spcBef>
                <a:spcPts val="1200"/>
              </a:spcBef>
              <a:spcAft>
                <a:spcPts val="0"/>
              </a:spcAft>
              <a:buNone/>
            </a:pPr>
            <a:r>
              <a:rPr lang="en-US" altLang="zh-CN" sz="2400" dirty="0">
                <a:latin typeface="宋体" pitchFamily="2" charset="-122"/>
                <a:ea typeface="宋体" pitchFamily="2" charset="-122"/>
              </a:rPr>
              <a:t>(5) </a:t>
            </a:r>
            <a:r>
              <a:rPr lang="zh-CN" altLang="en-US" sz="2400" dirty="0">
                <a:latin typeface="宋体" pitchFamily="2" charset="-122"/>
                <a:ea typeface="宋体" pitchFamily="2" charset="-122"/>
              </a:rPr>
              <a:t>采用“快速”的算术运算；</a:t>
            </a:r>
          </a:p>
          <a:p>
            <a:pPr marL="534988" indent="-534988">
              <a:lnSpc>
                <a:spcPts val="3000"/>
              </a:lnSpc>
              <a:spcBef>
                <a:spcPts val="1200"/>
              </a:spcBef>
              <a:spcAft>
                <a:spcPts val="0"/>
              </a:spcAft>
              <a:buNone/>
            </a:pPr>
            <a:r>
              <a:rPr lang="en-US" altLang="zh-CN" sz="2400" dirty="0">
                <a:latin typeface="宋体" pitchFamily="2" charset="-122"/>
                <a:ea typeface="宋体" pitchFamily="2" charset="-122"/>
              </a:rPr>
              <a:t>(6) </a:t>
            </a:r>
            <a:r>
              <a:rPr lang="zh-CN" altLang="en-US" sz="2400" dirty="0">
                <a:latin typeface="宋体" pitchFamily="2" charset="-122"/>
                <a:ea typeface="宋体" pitchFamily="2" charset="-122"/>
              </a:rPr>
              <a:t>不要混淆数据类型，避免在表达式中出现类型混杂；</a:t>
            </a:r>
          </a:p>
          <a:p>
            <a:pPr marL="534988" indent="-534988">
              <a:lnSpc>
                <a:spcPts val="3000"/>
              </a:lnSpc>
              <a:spcBef>
                <a:spcPts val="1200"/>
              </a:spcBef>
              <a:spcAft>
                <a:spcPts val="0"/>
              </a:spcAft>
              <a:buNone/>
            </a:pPr>
            <a:r>
              <a:rPr lang="en-US" altLang="zh-CN" sz="2400" dirty="0">
                <a:latin typeface="宋体" pitchFamily="2" charset="-122"/>
                <a:ea typeface="宋体" pitchFamily="2" charset="-122"/>
              </a:rPr>
              <a:t>(7) </a:t>
            </a:r>
            <a:r>
              <a:rPr lang="zh-CN" altLang="en-US" sz="2400" dirty="0">
                <a:latin typeface="宋体" pitchFamily="2" charset="-122"/>
                <a:ea typeface="宋体" pitchFamily="2" charset="-122"/>
              </a:rPr>
              <a:t>尽量采用整数算术表达式和布尔表达式；</a:t>
            </a:r>
          </a:p>
          <a:p>
            <a:pPr marL="534988" indent="-534988">
              <a:lnSpc>
                <a:spcPts val="3000"/>
              </a:lnSpc>
              <a:spcBef>
                <a:spcPts val="1200"/>
              </a:spcBef>
              <a:spcAft>
                <a:spcPts val="0"/>
              </a:spcAft>
              <a:buNone/>
            </a:pPr>
            <a:r>
              <a:rPr lang="en-US" altLang="zh-CN" sz="2400" dirty="0">
                <a:latin typeface="宋体" pitchFamily="2" charset="-122"/>
                <a:ea typeface="宋体" pitchFamily="2" charset="-122"/>
              </a:rPr>
              <a:t>(8) </a:t>
            </a:r>
            <a:r>
              <a:rPr lang="zh-CN" altLang="en-US" sz="2400" dirty="0">
                <a:latin typeface="宋体" pitchFamily="2" charset="-122"/>
                <a:ea typeface="宋体" pitchFamily="2" charset="-122"/>
              </a:rPr>
              <a:t>选用等效的高效率算法。</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73</a:t>
            </a:fld>
            <a:endParaRPr lang="zh-CN" altLang="en-US"/>
          </a:p>
        </p:txBody>
      </p:sp>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l" eaLnBrk="1" hangingPunct="1"/>
            <a:r>
              <a:rPr lang="zh-CN" altLang="en-US" sz="3600" b="1" dirty="0">
                <a:solidFill>
                  <a:srgbClr val="FFFF00"/>
                </a:solidFill>
                <a:ea typeface="宋体" pitchFamily="2" charset="-122"/>
              </a:rPr>
              <a:t>影响存储器效率的因素</a:t>
            </a:r>
          </a:p>
        </p:txBody>
      </p:sp>
      <p:sp>
        <p:nvSpPr>
          <p:cNvPr id="69635" name="Rectangle 3"/>
          <p:cNvSpPr>
            <a:spLocks noGrp="1" noChangeArrowheads="1"/>
          </p:cNvSpPr>
          <p:nvPr>
            <p:ph type="body" idx="1"/>
          </p:nvPr>
        </p:nvSpPr>
        <p:spPr/>
        <p:txBody>
          <a:bodyPr/>
          <a:lstStyle/>
          <a:p>
            <a:pPr eaLnBrk="1" hangingPunct="1"/>
            <a:r>
              <a:rPr lang="zh-CN" altLang="en-US" sz="2800" dirty="0">
                <a:ea typeface="楷体_GB2312" pitchFamily="49" charset="-122"/>
              </a:rPr>
              <a:t>这存储效率与</a:t>
            </a:r>
            <a:r>
              <a:rPr lang="zh-CN" altLang="en-US" sz="2400" dirty="0">
                <a:solidFill>
                  <a:srgbClr val="3366FF"/>
                </a:solidFill>
                <a:latin typeface="宋体" pitchFamily="2" charset="-122"/>
                <a:ea typeface="宋体" pitchFamily="2" charset="-122"/>
              </a:rPr>
              <a:t>操作系统的分页功能直接有关</a:t>
            </a:r>
            <a:r>
              <a:rPr lang="zh-CN" altLang="en-US" sz="2800" dirty="0">
                <a:ea typeface="楷体_GB2312" pitchFamily="49" charset="-122"/>
              </a:rPr>
              <a:t>，并不是指要使所使用的存储空间达到最少。</a:t>
            </a:r>
          </a:p>
          <a:p>
            <a:pPr eaLnBrk="1" hangingPunct="1"/>
            <a:r>
              <a:rPr lang="zh-CN" altLang="en-US" sz="2800" dirty="0">
                <a:ea typeface="楷体_GB2312" pitchFamily="49" charset="-122"/>
              </a:rPr>
              <a:t>采用结构化程序设计，将程序功能合理分块，使每个模块或一组密切相关模块的程序体积大小与每页的容量相匹配，可减少页面调度，减少内外存交换，提高存储效率。</a:t>
            </a:r>
          </a:p>
          <a:p>
            <a:pPr eaLnBrk="1" hangingPunct="1"/>
            <a:r>
              <a:rPr lang="zh-CN" altLang="en-US" sz="2400" dirty="0">
                <a:solidFill>
                  <a:srgbClr val="3366FF"/>
                </a:solidFill>
                <a:latin typeface="宋体" pitchFamily="2" charset="-122"/>
                <a:ea typeface="宋体" pitchFamily="2" charset="-122"/>
              </a:rPr>
              <a:t>提高存储器效率的关键是程序的简单性</a:t>
            </a:r>
            <a:r>
              <a:rPr lang="zh-CN" altLang="en-US" sz="2800" dirty="0">
                <a:ea typeface="楷体_GB2312" pitchFamily="49" charset="-122"/>
              </a:rPr>
              <a:t>。</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74</a:t>
            </a:fld>
            <a:endParaRPr lang="zh-CN" altLang="en-US"/>
          </a:p>
        </p:txBody>
      </p:sp>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lgn="l" eaLnBrk="1" hangingPunct="1"/>
            <a:r>
              <a:rPr lang="zh-CN" altLang="en-US" sz="3600" b="1" dirty="0">
                <a:solidFill>
                  <a:srgbClr val="FFFF00"/>
                </a:solidFill>
                <a:ea typeface="宋体" pitchFamily="2" charset="-122"/>
              </a:rPr>
              <a:t>影响输入</a:t>
            </a:r>
            <a:r>
              <a:rPr lang="en-US" altLang="zh-CN" sz="3600" b="1" dirty="0">
                <a:solidFill>
                  <a:srgbClr val="FFFF00"/>
                </a:solidFill>
                <a:ea typeface="宋体" pitchFamily="2" charset="-122"/>
              </a:rPr>
              <a:t>/</a:t>
            </a:r>
            <a:r>
              <a:rPr lang="zh-CN" altLang="en-US" sz="3600" b="1" dirty="0">
                <a:solidFill>
                  <a:srgbClr val="FFFF00"/>
                </a:solidFill>
                <a:ea typeface="宋体" pitchFamily="2" charset="-122"/>
              </a:rPr>
              <a:t>输出的因素</a:t>
            </a:r>
          </a:p>
        </p:txBody>
      </p:sp>
      <p:sp>
        <p:nvSpPr>
          <p:cNvPr id="70659" name="Rectangle 3"/>
          <p:cNvSpPr>
            <a:spLocks noGrp="1" noChangeArrowheads="1"/>
          </p:cNvSpPr>
          <p:nvPr>
            <p:ph type="body"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534988" indent="-534988">
              <a:lnSpc>
                <a:spcPts val="3500"/>
              </a:lnSpc>
              <a:spcBef>
                <a:spcPts val="1200"/>
              </a:spcBef>
              <a:spcAft>
                <a:spcPts val="600"/>
              </a:spcAft>
              <a:buNone/>
            </a:pPr>
            <a:r>
              <a:rPr lang="en-US" altLang="zh-CN" sz="2400" dirty="0">
                <a:latin typeface="宋体" pitchFamily="2" charset="-122"/>
                <a:ea typeface="宋体" pitchFamily="2" charset="-122"/>
              </a:rPr>
              <a:t>(1) </a:t>
            </a:r>
            <a:r>
              <a:rPr lang="zh-CN" altLang="en-US" sz="2400" dirty="0">
                <a:latin typeface="宋体" pitchFamily="2" charset="-122"/>
                <a:ea typeface="宋体" pitchFamily="2" charset="-122"/>
              </a:rPr>
              <a:t>输入／输出的</a:t>
            </a:r>
            <a:r>
              <a:rPr lang="zh-CN" altLang="en-US" sz="2400" dirty="0">
                <a:solidFill>
                  <a:srgbClr val="3366FF"/>
                </a:solidFill>
                <a:latin typeface="宋体" pitchFamily="2" charset="-122"/>
                <a:ea typeface="宋体" pitchFamily="2" charset="-122"/>
              </a:rPr>
              <a:t>请求应当最小化</a:t>
            </a:r>
            <a:r>
              <a:rPr lang="zh-CN" altLang="en-US" sz="2400" dirty="0">
                <a:latin typeface="宋体" pitchFamily="2" charset="-122"/>
                <a:ea typeface="宋体" pitchFamily="2" charset="-122"/>
              </a:rPr>
              <a:t>。</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(2) </a:t>
            </a:r>
            <a:r>
              <a:rPr lang="zh-CN" altLang="en-US" sz="2400" dirty="0">
                <a:latin typeface="宋体" pitchFamily="2" charset="-122"/>
                <a:ea typeface="宋体" pitchFamily="2" charset="-122"/>
              </a:rPr>
              <a:t>对于所有的输入／输出操作，</a:t>
            </a:r>
            <a:r>
              <a:rPr lang="zh-CN" altLang="en-US" sz="2400" dirty="0">
                <a:solidFill>
                  <a:srgbClr val="3366FF"/>
                </a:solidFill>
                <a:latin typeface="宋体" pitchFamily="2" charset="-122"/>
                <a:ea typeface="宋体" pitchFamily="2" charset="-122"/>
              </a:rPr>
              <a:t>安排适当的缓冲区，以减少频繁的信息交换。</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(3) </a:t>
            </a:r>
            <a:r>
              <a:rPr lang="zh-CN" altLang="en-US" sz="2400" dirty="0">
                <a:latin typeface="宋体" pitchFamily="2" charset="-122"/>
                <a:ea typeface="宋体" pitchFamily="2" charset="-122"/>
              </a:rPr>
              <a:t>对辅助存储（如磁盘），选择尽可能简单的、可接受的存取方法。</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(4) </a:t>
            </a:r>
            <a:r>
              <a:rPr lang="zh-CN" altLang="en-US" sz="2400" dirty="0">
                <a:latin typeface="宋体" pitchFamily="2" charset="-122"/>
                <a:ea typeface="宋体" pitchFamily="2" charset="-122"/>
              </a:rPr>
              <a:t>对辅助存储的输入，输出，</a:t>
            </a:r>
            <a:r>
              <a:rPr lang="zh-CN" altLang="en-US" sz="2400" dirty="0">
                <a:solidFill>
                  <a:srgbClr val="3366FF"/>
                </a:solidFill>
                <a:latin typeface="宋体" pitchFamily="2" charset="-122"/>
                <a:ea typeface="宋体" pitchFamily="2" charset="-122"/>
              </a:rPr>
              <a:t>应当成块传送</a:t>
            </a:r>
            <a:r>
              <a:rPr lang="zh-CN" altLang="en-US" sz="2400" dirty="0">
                <a:latin typeface="宋体" pitchFamily="2" charset="-122"/>
                <a:ea typeface="宋体" pitchFamily="2" charset="-122"/>
              </a:rPr>
              <a:t>。</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(5) </a:t>
            </a:r>
            <a:r>
              <a:rPr lang="zh-CN" altLang="en-US" sz="2400" dirty="0">
                <a:latin typeface="宋体" pitchFamily="2" charset="-122"/>
                <a:ea typeface="宋体" pitchFamily="2" charset="-122"/>
              </a:rPr>
              <a:t>对终端或打印机的输入／输出，应考虑设备特性，尽可能改善输入／输出的质量和速度。</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75</a:t>
            </a:fld>
            <a:endParaRPr lang="zh-CN" altLang="en-US"/>
          </a:p>
        </p:txBody>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lgn="l" eaLnBrk="1" hangingPunct="1"/>
            <a:r>
              <a:rPr lang="zh-CN" altLang="en-US" sz="3600" b="1" dirty="0">
                <a:solidFill>
                  <a:srgbClr val="FFFF00"/>
                </a:solidFill>
                <a:ea typeface="宋体" pitchFamily="2" charset="-122"/>
              </a:rPr>
              <a:t>影响输入</a:t>
            </a:r>
            <a:r>
              <a:rPr lang="en-US" altLang="zh-CN" sz="3600" b="1" dirty="0">
                <a:solidFill>
                  <a:srgbClr val="FFFF00"/>
                </a:solidFill>
                <a:ea typeface="宋体" pitchFamily="2" charset="-122"/>
              </a:rPr>
              <a:t>/</a:t>
            </a:r>
            <a:r>
              <a:rPr lang="zh-CN" altLang="en-US" sz="3600" b="1" dirty="0">
                <a:solidFill>
                  <a:srgbClr val="FFFF00"/>
                </a:solidFill>
                <a:ea typeface="宋体" pitchFamily="2" charset="-122"/>
              </a:rPr>
              <a:t>输出的因素</a:t>
            </a:r>
          </a:p>
        </p:txBody>
      </p:sp>
      <p:sp>
        <p:nvSpPr>
          <p:cNvPr id="70659" name="Rectangle 3"/>
          <p:cNvSpPr>
            <a:spLocks noGrp="1" noChangeArrowheads="1"/>
          </p:cNvSpPr>
          <p:nvPr>
            <p:ph type="body"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534988" indent="-534988">
              <a:lnSpc>
                <a:spcPts val="3500"/>
              </a:lnSpc>
              <a:spcBef>
                <a:spcPts val="1200"/>
              </a:spcBef>
              <a:spcAft>
                <a:spcPts val="600"/>
              </a:spcAft>
              <a:buNone/>
            </a:pPr>
            <a:r>
              <a:rPr lang="en-US" altLang="zh-CN" sz="2400" dirty="0">
                <a:latin typeface="宋体" pitchFamily="2" charset="-122"/>
                <a:ea typeface="宋体" pitchFamily="2" charset="-122"/>
              </a:rPr>
              <a:t>(6) </a:t>
            </a:r>
            <a:r>
              <a:rPr lang="zh-CN" altLang="en-US" sz="2400" dirty="0">
                <a:latin typeface="宋体" pitchFamily="2" charset="-122"/>
                <a:ea typeface="宋体" pitchFamily="2" charset="-122"/>
              </a:rPr>
              <a:t>任何不易理解的，对改善输入／输出效果关系不大的措施都是不可取的。</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(7) </a:t>
            </a:r>
            <a:r>
              <a:rPr lang="zh-CN" altLang="en-US" sz="2400" dirty="0">
                <a:solidFill>
                  <a:srgbClr val="3366FF"/>
                </a:solidFill>
                <a:latin typeface="宋体" pitchFamily="2" charset="-122"/>
                <a:ea typeface="宋体" pitchFamily="2" charset="-122"/>
              </a:rPr>
              <a:t>不应该为追求所谓“超高效”的输入／输出而损害程序的可理解性</a:t>
            </a:r>
            <a:r>
              <a:rPr lang="zh-CN" altLang="en-US" sz="2400" dirty="0">
                <a:latin typeface="宋体" pitchFamily="2" charset="-122"/>
                <a:ea typeface="宋体" pitchFamily="2" charset="-122"/>
              </a:rPr>
              <a:t>。</a:t>
            </a:r>
          </a:p>
          <a:p>
            <a:pPr marL="534988" indent="-534988">
              <a:lnSpc>
                <a:spcPts val="3500"/>
              </a:lnSpc>
              <a:spcBef>
                <a:spcPts val="1200"/>
              </a:spcBef>
              <a:spcAft>
                <a:spcPts val="600"/>
              </a:spcAft>
              <a:buNone/>
            </a:pPr>
            <a:r>
              <a:rPr lang="en-US" altLang="zh-CN" sz="2400" dirty="0">
                <a:latin typeface="宋体" pitchFamily="2" charset="-122"/>
                <a:ea typeface="宋体" pitchFamily="2" charset="-122"/>
              </a:rPr>
              <a:t>(8) </a:t>
            </a:r>
            <a:r>
              <a:rPr lang="zh-CN" altLang="en-US" sz="2400" dirty="0">
                <a:latin typeface="宋体" pitchFamily="2" charset="-122"/>
                <a:ea typeface="宋体" pitchFamily="2" charset="-122"/>
              </a:rPr>
              <a:t>好的输入／输出程序设计风格对提高输入／输出效率会有明显的效果。</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76</a:t>
            </a:fld>
            <a:endParaRPr lang="zh-CN" altLang="en-US"/>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lgn="l" eaLnBrk="1" hangingPunct="1"/>
            <a:r>
              <a:rPr lang="zh-CN" altLang="en-US" sz="3600" b="1" dirty="0">
                <a:solidFill>
                  <a:srgbClr val="FFFF00"/>
                </a:solidFill>
                <a:ea typeface="宋体" pitchFamily="2" charset="-122"/>
              </a:rPr>
              <a:t>作业</a:t>
            </a:r>
          </a:p>
        </p:txBody>
      </p:sp>
      <p:sp>
        <p:nvSpPr>
          <p:cNvPr id="70659" name="Rectangle 3"/>
          <p:cNvSpPr>
            <a:spLocks noGrp="1" noChangeArrowheads="1"/>
          </p:cNvSpPr>
          <p:nvPr>
            <p:ph type="body"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作业</a:t>
            </a:r>
            <a:r>
              <a:rPr lang="en-US" altLang="zh-CN" dirty="0"/>
              <a:t>1</a:t>
            </a:r>
            <a:r>
              <a:rPr lang="zh-CN" altLang="zh-CN" dirty="0"/>
              <a:t>：</a:t>
            </a:r>
            <a:r>
              <a:rPr lang="zh-CN" altLang="en-US" dirty="0"/>
              <a:t>网上下载</a:t>
            </a:r>
            <a:r>
              <a:rPr lang="zh-CN" altLang="zh-CN" dirty="0"/>
              <a:t>软件编码规范，</a:t>
            </a:r>
            <a:r>
              <a:rPr lang="zh-CN" altLang="en-US" dirty="0"/>
              <a:t>说出其中你认为最重要的几点（三点以上）及对今后编程的指导意义</a:t>
            </a:r>
            <a:r>
              <a:rPr lang="zh-CN" altLang="zh-CN" dirty="0"/>
              <a:t>。</a:t>
            </a:r>
          </a:p>
          <a:p>
            <a:pPr lvl="0"/>
            <a:r>
              <a:rPr lang="zh-CN" altLang="en-US" dirty="0"/>
              <a:t>作业</a:t>
            </a:r>
            <a:r>
              <a:rPr lang="en-US" altLang="zh-CN" dirty="0"/>
              <a:t>2</a:t>
            </a:r>
            <a:r>
              <a:rPr lang="zh-CN" altLang="zh-CN" dirty="0"/>
              <a:t>：</a:t>
            </a:r>
            <a:r>
              <a:rPr lang="zh-CN" altLang="en-US" dirty="0"/>
              <a:t>列举多线程</a:t>
            </a:r>
            <a:r>
              <a:rPr lang="zh-CN" altLang="zh-CN" dirty="0"/>
              <a:t>程序</a:t>
            </a:r>
            <a:r>
              <a:rPr lang="zh-CN" altLang="en-US" dirty="0"/>
              <a:t>，并对其从</a:t>
            </a:r>
            <a:r>
              <a:rPr lang="zh-CN" altLang="zh-CN" dirty="0"/>
              <a:t>性能</a:t>
            </a:r>
            <a:r>
              <a:rPr lang="zh-CN" altLang="en-US" dirty="0"/>
              <a:t>、模块化、可移植性、依赖性、软件规范等角度进行定性</a:t>
            </a:r>
            <a:r>
              <a:rPr lang="zh-CN" altLang="zh-CN" dirty="0"/>
              <a:t>分析</a:t>
            </a:r>
            <a:r>
              <a:rPr lang="zh-CN" altLang="en-US" dirty="0"/>
              <a:t>和评价</a:t>
            </a:r>
            <a:r>
              <a:rPr lang="zh-CN" altLang="zh-CN" dirty="0"/>
              <a:t>。</a:t>
            </a:r>
          </a:p>
        </p:txBody>
      </p:sp>
      <p:sp>
        <p:nvSpPr>
          <p:cNvPr id="4" name="灯片编号占位符 3"/>
          <p:cNvSpPr>
            <a:spLocks noGrp="1"/>
          </p:cNvSpPr>
          <p:nvPr>
            <p:ph type="sldNum" sz="quarter" idx="12"/>
          </p:nvPr>
        </p:nvSpPr>
        <p:spPr/>
        <p:txBody>
          <a:bodyPr/>
          <a:lstStyle/>
          <a:p>
            <a:fld id="{38DE0820-E4E3-469F-8339-675226DFBBFE}" type="slidenum">
              <a:rPr lang="zh-CN" altLang="en-US" smtClean="0"/>
              <a:pPr/>
              <a:t>77</a:t>
            </a:fld>
            <a:endParaRPr lang="zh-CN" altLang="en-US"/>
          </a:p>
        </p:txBody>
      </p:sp>
    </p:spTree>
    <p:extLst>
      <p:ext uri="{BB962C8B-B14F-4D97-AF65-F5344CB8AC3E}">
        <p14:creationId xmlns:p14="http://schemas.microsoft.com/office/powerpoint/2010/main" val="4248420858"/>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WordArt 3"/>
          <p:cNvSpPr>
            <a:spLocks noChangeArrowheads="1" noChangeShapeType="1" noTextEdit="1"/>
          </p:cNvSpPr>
          <p:nvPr/>
        </p:nvSpPr>
        <p:spPr bwMode="auto">
          <a:xfrm>
            <a:off x="2643174" y="2428868"/>
            <a:ext cx="3214710" cy="1857380"/>
          </a:xfrm>
          <a:prstGeom prst="rect">
            <a:avLst/>
          </a:prstGeom>
        </p:spPr>
        <p:txBody>
          <a:bodyPr wrap="none" fromWordArt="1">
            <a:prstTxWarp prst="textSlantUp">
              <a:avLst>
                <a:gd name="adj" fmla="val 55556"/>
              </a:avLst>
            </a:prstTxWarp>
          </a:bodyPr>
          <a:lstStyle/>
          <a:p>
            <a:pPr algn="ctr"/>
            <a:r>
              <a:rPr lang="zh-CN" altLang="en-US" sz="3600" kern="10" dirty="0">
                <a:ln w="9525">
                  <a:solidFill>
                    <a:srgbClr val="000000"/>
                  </a:solidFill>
                  <a:round/>
                  <a:headEnd/>
                  <a:tailEnd/>
                </a:ln>
                <a:solidFill>
                  <a:srgbClr val="FF0000"/>
                </a:solidFill>
                <a:latin typeface="宋体"/>
                <a:ea typeface="宋体"/>
              </a:rPr>
              <a:t>谢谢！</a:t>
            </a:r>
          </a:p>
        </p:txBody>
      </p:sp>
      <p:sp>
        <p:nvSpPr>
          <p:cNvPr id="3" name="灯片编号占位符 2"/>
          <p:cNvSpPr>
            <a:spLocks noGrp="1"/>
          </p:cNvSpPr>
          <p:nvPr>
            <p:ph type="sldNum" sz="quarter" idx="12"/>
          </p:nvPr>
        </p:nvSpPr>
        <p:spPr/>
        <p:txBody>
          <a:bodyPr/>
          <a:lstStyle/>
          <a:p>
            <a:fld id="{38DE0820-E4E3-469F-8339-675226DFBBFE}" type="slidenum">
              <a:rPr lang="zh-CN" altLang="en-US" smtClean="0"/>
              <a:pPr/>
              <a:t>78</a:t>
            </a:fld>
            <a:endParaRPr lang="zh-CN" altLang="en-US"/>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457200" y="1428736"/>
            <a:ext cx="8229600" cy="5143536"/>
          </a:xfrm>
        </p:spPr>
        <p:txBody>
          <a:bodyPr/>
          <a:lstStyle/>
          <a:p>
            <a:pPr eaLnBrk="1" hangingPunct="1">
              <a:buClr>
                <a:schemeClr val="accent2"/>
              </a:buClr>
              <a:buSzPct val="75000"/>
              <a:buFont typeface="Wingdings" pitchFamily="2" charset="2"/>
              <a:buNone/>
            </a:pPr>
            <a:r>
              <a:rPr lang="en-US" altLang="zh-CN" sz="2800" b="1" dirty="0">
                <a:solidFill>
                  <a:srgbClr val="C00000"/>
                </a:solidFill>
                <a:latin typeface="宋体" pitchFamily="2" charset="-122"/>
                <a:ea typeface="宋体" pitchFamily="2" charset="-122"/>
              </a:rPr>
              <a:t>(4) </a:t>
            </a:r>
            <a:r>
              <a:rPr lang="zh-CN" altLang="en-US" sz="2800" b="1" dirty="0">
                <a:solidFill>
                  <a:srgbClr val="C00000"/>
                </a:solidFill>
                <a:latin typeface="宋体" pitchFamily="2" charset="-122"/>
                <a:ea typeface="宋体" pitchFamily="2" charset="-122"/>
              </a:rPr>
              <a:t>第四代语言（</a:t>
            </a:r>
            <a:r>
              <a:rPr lang="en-US" altLang="zh-CN" sz="2800" b="1" dirty="0">
                <a:solidFill>
                  <a:srgbClr val="C00000"/>
                </a:solidFill>
                <a:latin typeface="宋体" pitchFamily="2" charset="-122"/>
                <a:ea typeface="宋体" pitchFamily="2" charset="-122"/>
              </a:rPr>
              <a:t>4GL</a:t>
            </a:r>
            <a:r>
              <a:rPr lang="zh-CN" altLang="en-US" sz="2800" b="1" dirty="0">
                <a:solidFill>
                  <a:srgbClr val="C00000"/>
                </a:solidFill>
                <a:latin typeface="宋体" pitchFamily="2" charset="-122"/>
                <a:ea typeface="宋体" pitchFamily="2" charset="-122"/>
              </a:rPr>
              <a:t>）</a:t>
            </a:r>
          </a:p>
          <a:p>
            <a:pPr marL="623888" lvl="1">
              <a:lnSpc>
                <a:spcPts val="3500"/>
              </a:lnSpc>
              <a:spcBef>
                <a:spcPts val="1200"/>
              </a:spcBef>
              <a:buClr>
                <a:schemeClr val="accent2"/>
              </a:buClr>
              <a:buSzPct val="75000"/>
              <a:buFont typeface="Wingdings" pitchFamily="2" charset="2"/>
              <a:buChar char="l"/>
            </a:pPr>
            <a:r>
              <a:rPr lang="en-US" altLang="zh-CN" sz="2400" dirty="0">
                <a:latin typeface="楷体_GB2312" pitchFamily="49" charset="-122"/>
                <a:ea typeface="楷体_GB2312" pitchFamily="49" charset="-122"/>
              </a:rPr>
              <a:t>4GL</a:t>
            </a:r>
            <a:r>
              <a:rPr lang="zh-CN" altLang="en-US" sz="2400" dirty="0">
                <a:latin typeface="楷体_GB2312" pitchFamily="49" charset="-122"/>
                <a:ea typeface="楷体_GB2312" pitchFamily="49" charset="-122"/>
              </a:rPr>
              <a:t>提供了功能强大的非过程化问题定义手段，用户只需告诉系统做什么，而无须说明怎么做；</a:t>
            </a:r>
            <a:endParaRPr lang="en-US" altLang="zh-CN" sz="2400" dirty="0">
              <a:latin typeface="楷体_GB2312" pitchFamily="49" charset="-122"/>
              <a:ea typeface="楷体_GB2312" pitchFamily="49" charset="-122"/>
            </a:endParaRPr>
          </a:p>
          <a:p>
            <a:pPr marL="623888" lvl="1">
              <a:lnSpc>
                <a:spcPts val="3500"/>
              </a:lnSpc>
              <a:spcBef>
                <a:spcPts val="1200"/>
              </a:spcBef>
              <a:buClr>
                <a:schemeClr val="accent2"/>
              </a:buClr>
              <a:buSzPct val="75000"/>
              <a:buFont typeface="Wingdings" pitchFamily="2" charset="2"/>
              <a:buChar char="l"/>
            </a:pPr>
            <a:r>
              <a:rPr lang="en-US" altLang="zh-CN" sz="2400" dirty="0">
                <a:latin typeface="楷体_GB2312" pitchFamily="49" charset="-122"/>
                <a:ea typeface="楷体_GB2312" pitchFamily="49" charset="-122"/>
              </a:rPr>
              <a:t>4GL</a:t>
            </a:r>
            <a:r>
              <a:rPr lang="zh-CN" altLang="en-US" sz="2400" dirty="0">
                <a:latin typeface="楷体_GB2312" pitchFamily="49" charset="-122"/>
                <a:ea typeface="楷体_GB2312" pitchFamily="49" charset="-122"/>
              </a:rPr>
              <a:t>以数据库管理系统所提供的功能为核心，进一步构造了</a:t>
            </a:r>
            <a:r>
              <a:rPr lang="zh-CN" altLang="en-US" sz="2400" dirty="0">
                <a:solidFill>
                  <a:srgbClr val="3366FF"/>
                </a:solidFill>
                <a:latin typeface="楷体_GB2312" pitchFamily="49" charset="-122"/>
                <a:ea typeface="楷体_GB2312" pitchFamily="49" charset="-122"/>
              </a:rPr>
              <a:t>开发高层软件系统的开发环境</a:t>
            </a:r>
            <a:r>
              <a:rPr lang="zh-CN" altLang="en-US" sz="2400" dirty="0">
                <a:latin typeface="楷体_GB2312" pitchFamily="49" charset="-122"/>
                <a:ea typeface="楷体_GB2312" pitchFamily="49" charset="-122"/>
              </a:rPr>
              <a:t>，如</a:t>
            </a:r>
            <a:r>
              <a:rPr lang="zh-CN" altLang="en-US" sz="2400" dirty="0">
                <a:solidFill>
                  <a:srgbClr val="3366FF"/>
                </a:solidFill>
                <a:latin typeface="楷体_GB2312" pitchFamily="49" charset="-122"/>
                <a:ea typeface="楷体_GB2312" pitchFamily="49" charset="-122"/>
              </a:rPr>
              <a:t>报表生成系统、多窗口表格设计系统、菜单生成系统等</a:t>
            </a:r>
            <a:r>
              <a:rPr lang="zh-CN" altLang="en-US" sz="2400" dirty="0">
                <a:latin typeface="楷体_GB2312" pitchFamily="49" charset="-122"/>
                <a:ea typeface="楷体_GB2312" pitchFamily="49" charset="-122"/>
              </a:rPr>
              <a:t>。</a:t>
            </a:r>
            <a:endParaRPr lang="en-US" altLang="zh-CN" sz="2400" dirty="0">
              <a:latin typeface="楷体_GB2312" pitchFamily="49" charset="-122"/>
              <a:ea typeface="楷体_GB2312" pitchFamily="49" charset="-122"/>
            </a:endParaRPr>
          </a:p>
          <a:p>
            <a:pPr marL="623888" lvl="1">
              <a:lnSpc>
                <a:spcPts val="3500"/>
              </a:lnSpc>
              <a:spcBef>
                <a:spcPts val="1200"/>
              </a:spcBef>
              <a:buClr>
                <a:schemeClr val="accent2"/>
              </a:buClr>
              <a:buSzPct val="75000"/>
              <a:buFont typeface="Wingdings" pitchFamily="2" charset="2"/>
              <a:buChar char="l"/>
            </a:pPr>
            <a:r>
              <a:rPr lang="zh-CN" altLang="en-US" sz="2400" dirty="0">
                <a:latin typeface="楷体_GB2312" pitchFamily="49" charset="-122"/>
                <a:ea typeface="楷体_GB2312" pitchFamily="49" charset="-122"/>
              </a:rPr>
              <a:t>目前应用</a:t>
            </a:r>
            <a:r>
              <a:rPr lang="zh-CN" altLang="en-US" sz="2400" dirty="0">
                <a:solidFill>
                  <a:srgbClr val="3366FF"/>
                </a:solidFill>
                <a:latin typeface="楷体_GB2312" pitchFamily="49" charset="-122"/>
                <a:ea typeface="楷体_GB2312" pitchFamily="49" charset="-122"/>
              </a:rPr>
              <a:t>主要面向基于数据库的领域</a:t>
            </a:r>
            <a:r>
              <a:rPr lang="zh-CN" altLang="en-US" sz="2400" dirty="0">
                <a:latin typeface="楷体_GB2312" pitchFamily="49" charset="-122"/>
                <a:ea typeface="楷体_GB2312" pitchFamily="49" charset="-122"/>
              </a:rPr>
              <a:t>，不</a:t>
            </a:r>
            <a:r>
              <a:rPr lang="zh-CN" altLang="en-US" sz="2400" dirty="0">
                <a:solidFill>
                  <a:srgbClr val="C00000"/>
                </a:solidFill>
                <a:latin typeface="楷体_GB2312" pitchFamily="49" charset="-122"/>
                <a:ea typeface="楷体_GB2312" pitchFamily="49" charset="-122"/>
              </a:rPr>
              <a:t>适合科学计算、实时系统和系统软件开发</a:t>
            </a:r>
            <a:r>
              <a:rPr lang="zh-CN" altLang="en-US" sz="2400" dirty="0">
                <a:latin typeface="楷体_GB2312" pitchFamily="49" charset="-122"/>
                <a:ea typeface="楷体_GB2312" pitchFamily="49" charset="-122"/>
              </a:rPr>
              <a:t>；</a:t>
            </a:r>
            <a:endParaRPr lang="en-US" altLang="zh-CN" sz="2400" dirty="0">
              <a:latin typeface="楷体_GB2312" pitchFamily="49" charset="-122"/>
              <a:ea typeface="楷体_GB2312" pitchFamily="49" charset="-122"/>
            </a:endParaRPr>
          </a:p>
          <a:p>
            <a:pPr marL="623888" lvl="1">
              <a:lnSpc>
                <a:spcPts val="3500"/>
              </a:lnSpc>
              <a:spcBef>
                <a:spcPts val="1200"/>
              </a:spcBef>
              <a:buClr>
                <a:schemeClr val="accent2"/>
              </a:buClr>
              <a:buSzPct val="75000"/>
              <a:buFont typeface="Wingdings" pitchFamily="2" charset="2"/>
              <a:buChar char="l"/>
            </a:pPr>
            <a:r>
              <a:rPr lang="zh-CN" altLang="en-US" sz="2400" dirty="0">
                <a:latin typeface="楷体_GB2312" pitchFamily="49" charset="-122"/>
                <a:ea typeface="楷体_GB2312" pitchFamily="49" charset="-122"/>
              </a:rPr>
              <a:t>按功能分</a:t>
            </a:r>
            <a:r>
              <a:rPr lang="en-US" altLang="zh-CN" sz="2400" dirty="0">
                <a:latin typeface="楷体_GB2312" pitchFamily="49" charset="-122"/>
                <a:ea typeface="楷体_GB2312" pitchFamily="49" charset="-122"/>
              </a:rPr>
              <a:t>4GL</a:t>
            </a:r>
            <a:r>
              <a:rPr lang="zh-CN" altLang="en-US" sz="2400" dirty="0">
                <a:latin typeface="楷体_GB2312" pitchFamily="49" charset="-122"/>
                <a:ea typeface="楷体_GB2312" pitchFamily="49" charset="-122"/>
              </a:rPr>
              <a:t>可分为：</a:t>
            </a:r>
            <a:r>
              <a:rPr lang="zh-CN" altLang="en-US" sz="2400" dirty="0">
                <a:solidFill>
                  <a:srgbClr val="3366FF"/>
                </a:solidFill>
                <a:latin typeface="楷体_GB2312" pitchFamily="49" charset="-122"/>
                <a:ea typeface="楷体_GB2312" pitchFamily="49" charset="-122"/>
              </a:rPr>
              <a:t>查询语言和报表生成器</a:t>
            </a:r>
            <a:r>
              <a:rPr lang="zh-CN" altLang="en-US" sz="2400" dirty="0">
                <a:latin typeface="楷体_GB2312" pitchFamily="49" charset="-122"/>
                <a:ea typeface="楷体_GB2312" pitchFamily="49" charset="-122"/>
              </a:rPr>
              <a:t>、</a:t>
            </a:r>
            <a:r>
              <a:rPr lang="zh-CN" altLang="en-US" sz="2400" dirty="0">
                <a:solidFill>
                  <a:srgbClr val="3366FF"/>
                </a:solidFill>
                <a:latin typeface="楷体_GB2312" pitchFamily="49" charset="-122"/>
                <a:ea typeface="楷体_GB2312" pitchFamily="49" charset="-122"/>
              </a:rPr>
              <a:t>图形语言</a:t>
            </a:r>
            <a:r>
              <a:rPr lang="zh-CN" altLang="en-US" sz="2400" dirty="0">
                <a:latin typeface="楷体_GB2312" pitchFamily="49" charset="-122"/>
                <a:ea typeface="楷体_GB2312" pitchFamily="49" charset="-122"/>
              </a:rPr>
              <a:t>、</a:t>
            </a:r>
            <a:r>
              <a:rPr lang="zh-CN" altLang="en-US" sz="2400" dirty="0">
                <a:solidFill>
                  <a:srgbClr val="3366FF"/>
                </a:solidFill>
                <a:latin typeface="楷体_GB2312" pitchFamily="49" charset="-122"/>
                <a:ea typeface="楷体_GB2312" pitchFamily="49" charset="-122"/>
              </a:rPr>
              <a:t>应用生成器</a:t>
            </a:r>
            <a:r>
              <a:rPr lang="zh-CN" altLang="en-US" sz="2400" dirty="0">
                <a:latin typeface="楷体_GB2312" pitchFamily="49" charset="-122"/>
                <a:ea typeface="楷体_GB2312" pitchFamily="49" charset="-122"/>
              </a:rPr>
              <a:t>和</a:t>
            </a:r>
            <a:r>
              <a:rPr lang="zh-CN" altLang="en-US" sz="2400" dirty="0">
                <a:solidFill>
                  <a:srgbClr val="3366FF"/>
                </a:solidFill>
                <a:latin typeface="楷体_GB2312" pitchFamily="49" charset="-122"/>
                <a:ea typeface="楷体_GB2312" pitchFamily="49" charset="-122"/>
              </a:rPr>
              <a:t>形式化规格说明语言。</a:t>
            </a:r>
          </a:p>
        </p:txBody>
      </p:sp>
      <p:sp>
        <p:nvSpPr>
          <p:cNvPr id="5" name="Rectangle 2"/>
          <p:cNvSpPr>
            <a:spLocks noGrp="1" noChangeArrowheads="1"/>
          </p:cNvSpPr>
          <p:nvPr>
            <p:ph type="title"/>
          </p:nvPr>
        </p:nvSpPr>
        <p:spPr>
          <a:xfrm>
            <a:off x="457200" y="211138"/>
            <a:ext cx="8229600" cy="1143000"/>
          </a:xfrm>
        </p:spPr>
        <p:txBody>
          <a:bodyPr/>
          <a:lstStyle/>
          <a:p>
            <a:pPr algn="l" eaLnBrk="1" hangingPunct="1">
              <a:lnSpc>
                <a:spcPts val="4000"/>
              </a:lnSpc>
            </a:pPr>
            <a:r>
              <a:rPr lang="en-US" altLang="zh-CN" dirty="0"/>
              <a:t>5.1 </a:t>
            </a:r>
            <a:r>
              <a:rPr lang="zh-CN" altLang="en-US" dirty="0"/>
              <a:t>程序设计语言</a:t>
            </a:r>
            <a:br>
              <a:rPr lang="en-US" altLang="zh-CN" dirty="0"/>
            </a:br>
            <a:r>
              <a:rPr lang="en-US" altLang="zh-CN" sz="3600" dirty="0">
                <a:solidFill>
                  <a:srgbClr val="FFFF00"/>
                </a:solidFill>
              </a:rPr>
              <a:t>5.1.2 </a:t>
            </a:r>
            <a:r>
              <a:rPr lang="zh-CN" altLang="en-US" sz="3600" dirty="0">
                <a:solidFill>
                  <a:srgbClr val="FFFF00"/>
                </a:solidFill>
              </a:rPr>
              <a:t>程序设计语言的</a:t>
            </a:r>
            <a:r>
              <a:rPr lang="zh-CN" altLang="en-US" sz="3600" dirty="0">
                <a:solidFill>
                  <a:schemeClr val="accent2">
                    <a:lumMod val="20000"/>
                    <a:lumOff val="80000"/>
                  </a:schemeClr>
                </a:solidFill>
              </a:rPr>
              <a:t>分类</a:t>
            </a: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8</a:t>
            </a:fld>
            <a:endParaRPr lang="zh-CN" altLang="en-US"/>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1500174"/>
            <a:ext cx="8229600" cy="5097476"/>
          </a:xfrm>
        </p:spPr>
        <p:txBody>
          <a:bodyPr/>
          <a:lstStyle/>
          <a:p>
            <a:pPr marL="609600" indent="-609600" eaLnBrk="1" hangingPunct="1">
              <a:buClr>
                <a:schemeClr val="accent2"/>
              </a:buClr>
              <a:buSzPct val="75000"/>
              <a:buNone/>
            </a:pPr>
            <a:r>
              <a:rPr lang="zh-CN" altLang="en-US" sz="2800" b="1" dirty="0">
                <a:solidFill>
                  <a:srgbClr val="C00000"/>
                </a:solidFill>
                <a:latin typeface="楷体_GB2312" pitchFamily="49" charset="-122"/>
                <a:ea typeface="楷体_GB2312" pitchFamily="49" charset="-122"/>
              </a:rPr>
              <a:t>在选择编程语言时，可以考虑的因素。</a:t>
            </a:r>
          </a:p>
          <a:p>
            <a:pPr marL="677862" lvl="1" indent="-457200">
              <a:spcBef>
                <a:spcPts val="1200"/>
              </a:spcBef>
              <a:buClr>
                <a:schemeClr val="accent2"/>
              </a:buClr>
              <a:buSzPct val="75000"/>
              <a:buFont typeface="+mj-lt"/>
              <a:buAutoNum type="arabicPeriod"/>
            </a:pPr>
            <a:r>
              <a:rPr lang="zh-CN" altLang="en-US" sz="2400" b="1" dirty="0">
                <a:solidFill>
                  <a:srgbClr val="3366FF"/>
                </a:solidFill>
                <a:latin typeface="楷体_GB2312" pitchFamily="49" charset="-122"/>
                <a:ea typeface="楷体_GB2312" pitchFamily="49" charset="-122"/>
              </a:rPr>
              <a:t>应用领域：</a:t>
            </a:r>
            <a:r>
              <a:rPr lang="zh-CN" altLang="en-US" sz="2400" dirty="0">
                <a:latin typeface="楷体_GB2312" pitchFamily="49" charset="-122"/>
                <a:ea typeface="楷体_GB2312" pitchFamily="49" charset="-122"/>
              </a:rPr>
              <a:t>目标系统的应用领域不同，需要采取的系统开发范型也不同，所以要考虑支持相应范型的编程语言。</a:t>
            </a:r>
          </a:p>
          <a:p>
            <a:pPr marL="628650" lvl="1" indent="-407988">
              <a:spcBef>
                <a:spcPts val="1200"/>
              </a:spcBef>
              <a:buClr>
                <a:schemeClr val="accent2"/>
              </a:buClr>
              <a:buSzPct val="75000"/>
              <a:buNone/>
            </a:pPr>
            <a:endParaRPr lang="zh-CN" altLang="en-US" sz="2400" dirty="0">
              <a:latin typeface="楷体_GB2312" pitchFamily="49" charset="-122"/>
              <a:ea typeface="楷体_GB2312" pitchFamily="49" charset="-122"/>
            </a:endParaRPr>
          </a:p>
        </p:txBody>
      </p:sp>
      <p:sp>
        <p:nvSpPr>
          <p:cNvPr id="5" name="Rectangle 2"/>
          <p:cNvSpPr>
            <a:spLocks noGrp="1" noChangeArrowheads="1"/>
          </p:cNvSpPr>
          <p:nvPr>
            <p:ph type="title"/>
          </p:nvPr>
        </p:nvSpPr>
        <p:spPr>
          <a:xfrm>
            <a:off x="457200" y="211138"/>
            <a:ext cx="8229600" cy="1143000"/>
          </a:xfrm>
        </p:spPr>
        <p:txBody>
          <a:bodyPr/>
          <a:lstStyle/>
          <a:p>
            <a:pPr algn="l" eaLnBrk="1" hangingPunct="1">
              <a:lnSpc>
                <a:spcPts val="4000"/>
              </a:lnSpc>
            </a:pPr>
            <a:r>
              <a:rPr lang="en-US" altLang="zh-CN" dirty="0"/>
              <a:t>5.1 </a:t>
            </a:r>
            <a:r>
              <a:rPr lang="zh-CN" altLang="en-US" dirty="0"/>
              <a:t>程序设计语言</a:t>
            </a:r>
            <a:br>
              <a:rPr lang="en-US" altLang="zh-CN" dirty="0"/>
            </a:br>
            <a:r>
              <a:rPr lang="en-US" altLang="zh-CN" sz="3600" dirty="0">
                <a:solidFill>
                  <a:srgbClr val="FFFF00"/>
                </a:solidFill>
              </a:rPr>
              <a:t>5.1.3  </a:t>
            </a:r>
            <a:r>
              <a:rPr lang="zh-CN" altLang="en-US" sz="3600" dirty="0">
                <a:solidFill>
                  <a:srgbClr val="FFFF00"/>
                </a:solidFill>
              </a:rPr>
              <a:t>程序设计语言的</a:t>
            </a:r>
            <a:r>
              <a:rPr lang="zh-CN" altLang="en-US" sz="3600" dirty="0">
                <a:solidFill>
                  <a:schemeClr val="accent2">
                    <a:lumMod val="20000"/>
                    <a:lumOff val="80000"/>
                  </a:schemeClr>
                </a:solidFill>
              </a:rPr>
              <a:t>选择</a:t>
            </a:r>
          </a:p>
        </p:txBody>
      </p:sp>
      <p:sp>
        <p:nvSpPr>
          <p:cNvPr id="6" name="灯片编号占位符 5"/>
          <p:cNvSpPr>
            <a:spLocks noGrp="1"/>
          </p:cNvSpPr>
          <p:nvPr>
            <p:ph type="sldNum" sz="quarter" idx="12"/>
          </p:nvPr>
        </p:nvSpPr>
        <p:spPr/>
        <p:txBody>
          <a:bodyPr/>
          <a:lstStyle/>
          <a:p>
            <a:fld id="{38DE0820-E4E3-469F-8339-675226DFBBFE}" type="slidenum">
              <a:rPr lang="zh-CN" altLang="en-US" smtClean="0"/>
              <a:pPr/>
              <a:t>9</a:t>
            </a:fld>
            <a:endParaRPr lang="zh-CN" altLang="en-US"/>
          </a:p>
        </p:txBody>
      </p:sp>
      <p:pic>
        <p:nvPicPr>
          <p:cNvPr id="7" name="Picture 2"/>
          <p:cNvPicPr>
            <a:picLocks noChangeAspect="1" noChangeArrowheads="1"/>
          </p:cNvPicPr>
          <p:nvPr/>
        </p:nvPicPr>
        <p:blipFill>
          <a:blip r:embed="rId2"/>
          <a:srcRect/>
          <a:stretch>
            <a:fillRect/>
          </a:stretch>
        </p:blipFill>
        <p:spPr bwMode="auto">
          <a:xfrm>
            <a:off x="428597" y="3071810"/>
            <a:ext cx="3500462" cy="2503237"/>
          </a:xfrm>
          <a:prstGeom prst="rect">
            <a:avLst/>
          </a:prstGeom>
          <a:noFill/>
          <a:ln w="9525">
            <a:noFill/>
            <a:miter lim="800000"/>
            <a:headEnd/>
            <a:tailEnd/>
          </a:ln>
          <a:effectLst/>
        </p:spPr>
      </p:pic>
      <p:pic>
        <p:nvPicPr>
          <p:cNvPr id="8" name="Picture 4"/>
          <p:cNvPicPr>
            <a:picLocks noChangeAspect="1" noChangeArrowheads="1"/>
          </p:cNvPicPr>
          <p:nvPr/>
        </p:nvPicPr>
        <p:blipFill>
          <a:blip r:embed="rId3"/>
          <a:srcRect/>
          <a:stretch>
            <a:fillRect/>
          </a:stretch>
        </p:blipFill>
        <p:spPr bwMode="auto">
          <a:xfrm>
            <a:off x="4125513" y="3071810"/>
            <a:ext cx="4732767" cy="321471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通用_蓝">
  <a:themeElements>
    <a:clrScheme name="自定义 1">
      <a:dk1>
        <a:srgbClr val="000000"/>
      </a:dk1>
      <a:lt1>
        <a:srgbClr val="FFFFFF"/>
      </a:lt1>
      <a:dk2>
        <a:srgbClr val="FFFFFF"/>
      </a:dk2>
      <a:lt2>
        <a:srgbClr val="808080"/>
      </a:lt2>
      <a:accent1>
        <a:srgbClr val="BBE0E3"/>
      </a:accent1>
      <a:accent2>
        <a:srgbClr val="009900"/>
      </a:accent2>
      <a:accent3>
        <a:srgbClr val="FFFFFF"/>
      </a:accent3>
      <a:accent4>
        <a:srgbClr val="000000"/>
      </a:accent4>
      <a:accent5>
        <a:srgbClr val="DAEDEF"/>
      </a:accent5>
      <a:accent6>
        <a:srgbClr val="2D2D8A"/>
      </a:accent6>
      <a:hlink>
        <a:srgbClr val="009999"/>
      </a:hlink>
      <a:folHlink>
        <a:srgbClr val="99CC00"/>
      </a:folHlink>
    </a:clrScheme>
    <a:fontScheme name="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通用_蓝">
  <a:themeElements>
    <a:clrScheme name="1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蓝白</Template>
  <TotalTime>2604</TotalTime>
  <Words>6446</Words>
  <Application>Microsoft Office PowerPoint</Application>
  <PresentationFormat>全屏显示(4:3)</PresentationFormat>
  <Paragraphs>502</Paragraphs>
  <Slides>78</Slides>
  <Notes>3</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78</vt:i4>
      </vt:variant>
    </vt:vector>
  </HeadingPairs>
  <TitlesOfParts>
    <vt:vector size="89" baseType="lpstr">
      <vt:lpstr>华文楷体</vt:lpstr>
      <vt:lpstr>华文新魏</vt:lpstr>
      <vt:lpstr>楷体_GB2312</vt:lpstr>
      <vt:lpstr>隶书</vt:lpstr>
      <vt:lpstr>宋体</vt:lpstr>
      <vt:lpstr>Arial</vt:lpstr>
      <vt:lpstr>Calibri</vt:lpstr>
      <vt:lpstr>Times New Roman</vt:lpstr>
      <vt:lpstr>Wingdings</vt:lpstr>
      <vt:lpstr>通用_蓝</vt:lpstr>
      <vt:lpstr>1_通用_蓝</vt:lpstr>
      <vt:lpstr>软件工程 Software Engineering</vt:lpstr>
      <vt:lpstr>第5章  软件实现</vt:lpstr>
      <vt:lpstr>5.1 程序设计语言 5.1.1 程序设计语言的性能</vt:lpstr>
      <vt:lpstr>5.1 程序设计语言 5.1.1 程序设计语言的性能</vt:lpstr>
      <vt:lpstr>5.1 程序设计语言 5.1.1 程序设计语言的性能</vt:lpstr>
      <vt:lpstr>5.1 程序设计语言 5.1.1 程序设计语言的性能</vt:lpstr>
      <vt:lpstr>5.1 程序设计语言 5.1.2 程序设计语言的分类</vt:lpstr>
      <vt:lpstr>5.1 程序设计语言 5.1.2 程序设计语言的分类</vt:lpstr>
      <vt:lpstr>5.1 程序设计语言 5.1.3  程序设计语言的选择</vt:lpstr>
      <vt:lpstr>5.1 程序设计语言 5.1.3  程序设计语言的选择</vt:lpstr>
      <vt:lpstr>5.1 程序设计语言 5.1.3  程序设计语言的选择</vt:lpstr>
      <vt:lpstr>第5章  软件实现</vt:lpstr>
      <vt:lpstr>5.2  程序设计风格</vt:lpstr>
      <vt:lpstr>5.2 程序设计风格 5.2.1 源程序文档化</vt:lpstr>
      <vt:lpstr>5.2 程序设计风格 5.2.1 源程序文档化</vt:lpstr>
      <vt:lpstr>5.2 程序设计风格 5.2.1 源程序文档化</vt:lpstr>
      <vt:lpstr>5.2 程序设计风格 5.2.1 源程序文档化</vt:lpstr>
      <vt:lpstr>5.2 程序设计风格 5.2.1 源程序文档化</vt:lpstr>
      <vt:lpstr>5.2 程序设计风格 5.2.1 源程序文档化</vt:lpstr>
      <vt:lpstr>5.2 程序设计风格 5.2.1 源程序文档化</vt:lpstr>
      <vt:lpstr>5.2 程序设计风格 5.2.1 源程序文档化</vt:lpstr>
      <vt:lpstr>5.2 程序设计风格 5.2.2  数据说明标准化</vt:lpstr>
      <vt:lpstr>5.2 程序设计风格 5.2.2  数据说明标准化</vt:lpstr>
      <vt:lpstr>5.2 程序设计风格 5.2.3  语句结构简单化</vt:lpstr>
      <vt:lpstr>5.2 程序设计风格 5.2.3  语句结构简单化</vt:lpstr>
      <vt:lpstr>5.2 程序设计风格 5.2.3  语句结构简单化</vt:lpstr>
      <vt:lpstr>5.2 程序设计风格 5.2.3  语句结构简单化</vt:lpstr>
      <vt:lpstr>5.2 程序设计风格 5.2.3  语句结构简单化</vt:lpstr>
      <vt:lpstr>5.2 程序设计风格 5.2.3  语句结构简单化</vt:lpstr>
      <vt:lpstr>5.2 程序设计风格 5.2.3  语句结构简单化</vt:lpstr>
      <vt:lpstr>5.2 程序设计风格 5.2.3  语句结构简单化</vt:lpstr>
      <vt:lpstr>5.2 程序设计风格 5.2.4  输入/输出规范化</vt:lpstr>
      <vt:lpstr>5.2 程序设计风格 5.2.4  输入/输出规范化</vt:lpstr>
      <vt:lpstr>5.2 程序设计风格 5.2.4  输入/输出规范化</vt:lpstr>
      <vt:lpstr>第5章  软件实现</vt:lpstr>
      <vt:lpstr>5.3 编码规范</vt:lpstr>
      <vt:lpstr>1.版面</vt:lpstr>
      <vt:lpstr>1.版面</vt:lpstr>
      <vt:lpstr>1.版面</vt:lpstr>
      <vt:lpstr>1.版面</vt:lpstr>
      <vt:lpstr>1.版面</vt:lpstr>
      <vt:lpstr>2.注释</vt:lpstr>
      <vt:lpstr>2.注释</vt:lpstr>
      <vt:lpstr>2.注释</vt:lpstr>
      <vt:lpstr>2.注释</vt:lpstr>
      <vt:lpstr>2.注释</vt:lpstr>
      <vt:lpstr>3.标识符命名</vt:lpstr>
      <vt:lpstr>3.标识符命名</vt:lpstr>
      <vt:lpstr>4.可读性</vt:lpstr>
      <vt:lpstr>4.可读性</vt:lpstr>
      <vt:lpstr>5.变量</vt:lpstr>
      <vt:lpstr>5.变量</vt:lpstr>
      <vt:lpstr>6.函数</vt:lpstr>
      <vt:lpstr>6.函数</vt:lpstr>
      <vt:lpstr>7.可测试性</vt:lpstr>
      <vt:lpstr>7.可测试性</vt:lpstr>
      <vt:lpstr>7.可测试性</vt:lpstr>
      <vt:lpstr>7.可测试性</vt:lpstr>
      <vt:lpstr>8.程序效率</vt:lpstr>
      <vt:lpstr>8.程序效率</vt:lpstr>
      <vt:lpstr>8.程序效率</vt:lpstr>
      <vt:lpstr>9.质量保证</vt:lpstr>
      <vt:lpstr>9.质量保证</vt:lpstr>
      <vt:lpstr>9.质量保证</vt:lpstr>
      <vt:lpstr>9.质量保证</vt:lpstr>
      <vt:lpstr>9.质量保证</vt:lpstr>
      <vt:lpstr>10.代码编辑、编译、审查</vt:lpstr>
      <vt:lpstr>11.代码测试、维护</vt:lpstr>
      <vt:lpstr>12.宏</vt:lpstr>
      <vt:lpstr>第5章  软件实现</vt:lpstr>
      <vt:lpstr>5.4 程序效率与性能分析</vt:lpstr>
      <vt:lpstr>5.4 程序效率与性能分析</vt:lpstr>
      <vt:lpstr>算法对效率的影响 </vt:lpstr>
      <vt:lpstr>影响存储器效率的因素</vt:lpstr>
      <vt:lpstr>影响输入/输出的因素</vt:lpstr>
      <vt:lpstr>影响输入/输出的因素</vt:lpstr>
      <vt:lpstr>作业</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Microsoft</dc:creator>
  <cp:lastModifiedBy>Monster Monster</cp:lastModifiedBy>
  <cp:revision>117</cp:revision>
  <dcterms:created xsi:type="dcterms:W3CDTF">2016-09-03T09:50:01Z</dcterms:created>
  <dcterms:modified xsi:type="dcterms:W3CDTF">2017-10-24T02:01:45Z</dcterms:modified>
</cp:coreProperties>
</file>