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669" r:id="rId4"/>
    <p:sldId id="532" r:id="rId5"/>
    <p:sldId id="535" r:id="rId6"/>
    <p:sldId id="536" r:id="rId7"/>
    <p:sldId id="537" r:id="rId9"/>
    <p:sldId id="538" r:id="rId10"/>
    <p:sldId id="539" r:id="rId11"/>
    <p:sldId id="540" r:id="rId12"/>
    <p:sldId id="541" r:id="rId13"/>
    <p:sldId id="542" r:id="rId14"/>
    <p:sldId id="543" r:id="rId15"/>
    <p:sldId id="544" r:id="rId16"/>
    <p:sldId id="545" r:id="rId17"/>
    <p:sldId id="546" r:id="rId18"/>
    <p:sldId id="547" r:id="rId19"/>
    <p:sldId id="548" r:id="rId20"/>
    <p:sldId id="549" r:id="rId21"/>
    <p:sldId id="550"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 id="578" r:id="rId49"/>
    <p:sldId id="579" r:id="rId50"/>
    <p:sldId id="580" r:id="rId51"/>
    <p:sldId id="581" r:id="rId52"/>
    <p:sldId id="582" r:id="rId53"/>
    <p:sldId id="583" r:id="rId54"/>
    <p:sldId id="584" r:id="rId55"/>
    <p:sldId id="585" r:id="rId56"/>
    <p:sldId id="586" r:id="rId57"/>
    <p:sldId id="587" r:id="rId58"/>
    <p:sldId id="588" r:id="rId59"/>
    <p:sldId id="589" r:id="rId60"/>
    <p:sldId id="590" r:id="rId61"/>
    <p:sldId id="591" r:id="rId62"/>
    <p:sldId id="592" r:id="rId63"/>
    <p:sldId id="593" r:id="rId64"/>
    <p:sldId id="594" r:id="rId65"/>
    <p:sldId id="595" r:id="rId66"/>
    <p:sldId id="596" r:id="rId67"/>
    <p:sldId id="597" r:id="rId68"/>
    <p:sldId id="598" r:id="rId69"/>
    <p:sldId id="599" r:id="rId70"/>
    <p:sldId id="600" r:id="rId71"/>
    <p:sldId id="601" r:id="rId72"/>
    <p:sldId id="602" r:id="rId73"/>
    <p:sldId id="603" r:id="rId74"/>
    <p:sldId id="605" r:id="rId75"/>
    <p:sldId id="606" r:id="rId76"/>
    <p:sldId id="607" r:id="rId77"/>
    <p:sldId id="609" r:id="rId78"/>
    <p:sldId id="611" r:id="rId79"/>
    <p:sldId id="612" r:id="rId80"/>
    <p:sldId id="613" r:id="rId81"/>
    <p:sldId id="614" r:id="rId82"/>
    <p:sldId id="615" r:id="rId83"/>
    <p:sldId id="616" r:id="rId84"/>
    <p:sldId id="617" r:id="rId85"/>
    <p:sldId id="618" r:id="rId86"/>
    <p:sldId id="619" r:id="rId87"/>
    <p:sldId id="620" r:id="rId88"/>
    <p:sldId id="621" r:id="rId89"/>
    <p:sldId id="622" r:id="rId90"/>
    <p:sldId id="623" r:id="rId91"/>
    <p:sldId id="624" r:id="rId92"/>
    <p:sldId id="625" r:id="rId93"/>
    <p:sldId id="626" r:id="rId94"/>
    <p:sldId id="627" r:id="rId95"/>
    <p:sldId id="628" r:id="rId96"/>
    <p:sldId id="629" r:id="rId97"/>
    <p:sldId id="630" r:id="rId98"/>
    <p:sldId id="631" r:id="rId99"/>
    <p:sldId id="632" r:id="rId100"/>
    <p:sldId id="633" r:id="rId101"/>
    <p:sldId id="634" r:id="rId102"/>
    <p:sldId id="635" r:id="rId103"/>
    <p:sldId id="636" r:id="rId104"/>
    <p:sldId id="637" r:id="rId105"/>
    <p:sldId id="638" r:id="rId106"/>
    <p:sldId id="639" r:id="rId107"/>
    <p:sldId id="640" r:id="rId108"/>
    <p:sldId id="641" r:id="rId109"/>
    <p:sldId id="642" r:id="rId110"/>
    <p:sldId id="643" r:id="rId111"/>
    <p:sldId id="644" r:id="rId112"/>
    <p:sldId id="645" r:id="rId113"/>
    <p:sldId id="646" r:id="rId114"/>
    <p:sldId id="647" r:id="rId115"/>
    <p:sldId id="648" r:id="rId116"/>
    <p:sldId id="649" r:id="rId117"/>
    <p:sldId id="650" r:id="rId118"/>
    <p:sldId id="651" r:id="rId119"/>
    <p:sldId id="652" r:id="rId120"/>
    <p:sldId id="653" r:id="rId121"/>
    <p:sldId id="654" r:id="rId122"/>
    <p:sldId id="655" r:id="rId123"/>
    <p:sldId id="656" r:id="rId124"/>
    <p:sldId id="657" r:id="rId125"/>
    <p:sldId id="658" r:id="rId126"/>
    <p:sldId id="659" r:id="rId127"/>
    <p:sldId id="660" r:id="rId128"/>
    <p:sldId id="661" r:id="rId129"/>
    <p:sldId id="662" r:id="rId130"/>
    <p:sldId id="663" r:id="rId131"/>
    <p:sldId id="664" r:id="rId132"/>
    <p:sldId id="665" r:id="rId133"/>
    <p:sldId id="666" r:id="rId134"/>
    <p:sldId id="667" r:id="rId135"/>
    <p:sldId id="668" r:id="rId136"/>
    <p:sldId id="670" r:id="rId137"/>
    <p:sldId id="394" r:id="rId1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68" d="100"/>
          <a:sy n="68" d="100"/>
        </p:scale>
        <p:origin x="14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0.xml"/><Relationship Id="rId139" Type="http://schemas.openxmlformats.org/officeDocument/2006/relationships/presProps" Target="presProps.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E9F7F3-835F-4ABD-A7FB-7FDF6B21E3F1}" type="doc">
      <dgm:prSet loTypeId="urn:microsoft.com/office/officeart/2005/8/layout/pyramid2" loCatId="pyramid" qsTypeId="urn:microsoft.com/office/officeart/2005/8/quickstyle/simple1" qsCatId="simple" csTypeId="urn:microsoft.com/office/officeart/2005/8/colors/accent1_2" csCatId="accent1" phldr="1"/>
      <dgm:spPr/>
    </dgm:pt>
    <dgm:pt modelId="{9A3E285C-C659-485A-BC82-8D82B90B3FD0}">
      <dgm:prSet phldrT="[文本]" custT="1"/>
      <dgm:spPr/>
      <dgm:t>
        <a:bodyPr/>
        <a:lstStyle/>
        <a:p>
          <a:pPr algn="l"/>
          <a:r>
            <a:rPr lang="zh-CN" altLang="en-US" sz="1400" dirty="0">
              <a:latin typeface="宋体" panose="02010600030101010101" pitchFamily="2" charset="-122"/>
              <a:ea typeface="宋体" panose="02010600030101010101" pitchFamily="2" charset="-122"/>
            </a:rPr>
            <a:t>最终目标：</a:t>
          </a:r>
          <a:r>
            <a:rPr lang="zh-CN" altLang="en-US" sz="1400" b="1" dirty="0">
              <a:solidFill>
                <a:srgbClr val="C00000"/>
              </a:solidFill>
              <a:latin typeface="宋体" panose="02010600030101010101" pitchFamily="2" charset="-122"/>
              <a:ea typeface="宋体" panose="02010600030101010101" pitchFamily="2" charset="-122"/>
            </a:rPr>
            <a:t>项目计划</a:t>
          </a:r>
        </a:p>
      </dgm:t>
    </dgm:pt>
    <dgm:pt modelId="{C772E57F-912E-4012-A495-E86F9DA11655}" cxnId="{475C3F69-FC62-41D8-B086-44DC9F904128}" type="parTrans">
      <dgm:prSet/>
      <dgm:spPr/>
      <dgm:t>
        <a:bodyPr/>
        <a:lstStyle/>
        <a:p>
          <a:endParaRPr lang="zh-CN" altLang="en-US"/>
        </a:p>
      </dgm:t>
    </dgm:pt>
    <dgm:pt modelId="{062B08B9-F482-4110-9CA6-92A05B8A8422}" cxnId="{475C3F69-FC62-41D8-B086-44DC9F904128}" type="sibTrans">
      <dgm:prSet/>
      <dgm:spPr/>
      <dgm:t>
        <a:bodyPr/>
        <a:lstStyle/>
        <a:p>
          <a:endParaRPr lang="zh-CN" altLang="en-US"/>
        </a:p>
      </dgm:t>
    </dgm:pt>
    <dgm:pt modelId="{CC6C1888-CCFE-44FF-BA81-1807198AC90C}">
      <dgm:prSet phldrT="[文本]" custT="1"/>
      <dgm:spPr/>
      <dgm:t>
        <a:bodyPr/>
        <a:lstStyle/>
        <a:p>
          <a:pPr algn="l"/>
          <a:r>
            <a:rPr lang="zh-CN" altLang="en-US" sz="1400" b="1" dirty="0">
              <a:solidFill>
                <a:srgbClr val="3366FF"/>
              </a:solidFill>
              <a:latin typeface="宋体" panose="02010600030101010101" pitchFamily="2" charset="-122"/>
              <a:ea typeface="宋体" panose="02010600030101010101" pitchFamily="2" charset="-122"/>
            </a:rPr>
            <a:t>项目策划</a:t>
          </a:r>
          <a:r>
            <a:rPr lang="zh-CN" altLang="en-US" sz="1400" dirty="0">
              <a:latin typeface="宋体" panose="02010600030101010101" pitchFamily="2" charset="-122"/>
              <a:ea typeface="宋体" panose="02010600030101010101" pitchFamily="2" charset="-122"/>
            </a:rPr>
            <a:t>的结果是项目计划</a:t>
          </a:r>
        </a:p>
      </dgm:t>
    </dgm:pt>
    <dgm:pt modelId="{EA9C1D89-C210-42DB-B870-7372AC231D13}" cxnId="{22F7D60D-2F4C-48B4-AAB2-D34CD8DC760E}" type="parTrans">
      <dgm:prSet/>
      <dgm:spPr/>
      <dgm:t>
        <a:bodyPr/>
        <a:lstStyle/>
        <a:p>
          <a:endParaRPr lang="zh-CN" altLang="en-US"/>
        </a:p>
      </dgm:t>
    </dgm:pt>
    <dgm:pt modelId="{FE68CC9B-3A6F-4429-BC7D-A0EE99C01EDA}" cxnId="{22F7D60D-2F4C-48B4-AAB2-D34CD8DC760E}" type="sibTrans">
      <dgm:prSet/>
      <dgm:spPr/>
      <dgm:t>
        <a:bodyPr/>
        <a:lstStyle/>
        <a:p>
          <a:endParaRPr lang="zh-CN" altLang="en-US"/>
        </a:p>
      </dgm:t>
    </dgm:pt>
    <dgm:pt modelId="{873E8E6B-E888-47BE-9685-6E6AED482CA1}">
      <dgm:prSet phldrT="[文本]" custT="1"/>
      <dgm:spPr/>
      <dgm:t>
        <a:bodyPr/>
        <a:lstStyle/>
        <a:p>
          <a:pPr algn="l"/>
          <a:r>
            <a:rPr lang="zh-CN" altLang="en-US" sz="1400" b="1" dirty="0">
              <a:solidFill>
                <a:srgbClr val="3366FF"/>
              </a:solidFill>
              <a:latin typeface="宋体" panose="02010600030101010101" pitchFamily="2" charset="-122"/>
              <a:ea typeface="宋体" panose="02010600030101010101" pitchFamily="2" charset="-122"/>
            </a:rPr>
            <a:t>项目估算</a:t>
          </a:r>
          <a:r>
            <a:rPr lang="zh-CN" altLang="en-US" sz="1400" dirty="0">
              <a:latin typeface="宋体" panose="02010600030101010101" pitchFamily="2" charset="-122"/>
              <a:ea typeface="宋体" panose="02010600030101010101" pitchFamily="2" charset="-122"/>
            </a:rPr>
            <a:t>是项目计划的基础和依据</a:t>
          </a:r>
        </a:p>
      </dgm:t>
    </dgm:pt>
    <dgm:pt modelId="{19E7FA18-D079-46FC-9D55-D4AFF48F0B0B}" cxnId="{A86690A3-D493-4388-B4D0-4252E0791E7F}" type="parTrans">
      <dgm:prSet/>
      <dgm:spPr/>
      <dgm:t>
        <a:bodyPr/>
        <a:lstStyle/>
        <a:p>
          <a:endParaRPr lang="zh-CN" altLang="en-US"/>
        </a:p>
      </dgm:t>
    </dgm:pt>
    <dgm:pt modelId="{87A00A5A-15E3-48A7-9B24-3B121A9B4842}" cxnId="{A86690A3-D493-4388-B4D0-4252E0791E7F}" type="sibTrans">
      <dgm:prSet/>
      <dgm:spPr/>
      <dgm:t>
        <a:bodyPr/>
        <a:lstStyle/>
        <a:p>
          <a:endParaRPr lang="zh-CN" altLang="en-US"/>
        </a:p>
      </dgm:t>
    </dgm:pt>
    <dgm:pt modelId="{94826B99-FCF3-4E3E-A6D6-CC7D2B5E86EC}" type="pres">
      <dgm:prSet presAssocID="{55E9F7F3-835F-4ABD-A7FB-7FDF6B21E3F1}" presName="compositeShape" presStyleCnt="0">
        <dgm:presLayoutVars>
          <dgm:dir/>
          <dgm:resizeHandles/>
        </dgm:presLayoutVars>
      </dgm:prSet>
      <dgm:spPr/>
    </dgm:pt>
    <dgm:pt modelId="{6D3DDFD4-D15D-4303-8EA9-FDBF8F1D1C13}" type="pres">
      <dgm:prSet presAssocID="{55E9F7F3-835F-4ABD-A7FB-7FDF6B21E3F1}" presName="pyramid" presStyleLbl="node1" presStyleIdx="0" presStyleCnt="1"/>
      <dgm:spPr/>
    </dgm:pt>
    <dgm:pt modelId="{53ED7DFA-1994-476C-81C5-BFAA5A0EACEA}" type="pres">
      <dgm:prSet presAssocID="{55E9F7F3-835F-4ABD-A7FB-7FDF6B21E3F1}" presName="theList" presStyleCnt="0"/>
      <dgm:spPr/>
    </dgm:pt>
    <dgm:pt modelId="{B3BE6FD6-097A-4BDE-9C23-060DBB20490D}" type="pres">
      <dgm:prSet presAssocID="{9A3E285C-C659-485A-BC82-8D82B90B3FD0}" presName="aNode" presStyleLbl="fgAcc1" presStyleIdx="0" presStyleCnt="3" custScaleX="222359">
        <dgm:presLayoutVars>
          <dgm:bulletEnabled val="1"/>
        </dgm:presLayoutVars>
      </dgm:prSet>
      <dgm:spPr/>
    </dgm:pt>
    <dgm:pt modelId="{8682C4F9-3715-4B5D-8352-11EC09F161C5}" type="pres">
      <dgm:prSet presAssocID="{9A3E285C-C659-485A-BC82-8D82B90B3FD0}" presName="aSpace" presStyleCnt="0"/>
      <dgm:spPr/>
    </dgm:pt>
    <dgm:pt modelId="{99203884-A8E5-4586-BAB0-8A9EED2507A9}" type="pres">
      <dgm:prSet presAssocID="{CC6C1888-CCFE-44FF-BA81-1807198AC90C}" presName="aNode" presStyleLbl="fgAcc1" presStyleIdx="1" presStyleCnt="3" custScaleX="222359">
        <dgm:presLayoutVars>
          <dgm:bulletEnabled val="1"/>
        </dgm:presLayoutVars>
      </dgm:prSet>
      <dgm:spPr/>
    </dgm:pt>
    <dgm:pt modelId="{3D6E245C-4961-4493-9A18-19041F69CAFB}" type="pres">
      <dgm:prSet presAssocID="{CC6C1888-CCFE-44FF-BA81-1807198AC90C}" presName="aSpace" presStyleCnt="0"/>
      <dgm:spPr/>
    </dgm:pt>
    <dgm:pt modelId="{95534F18-FC9F-4726-88B5-7CB76C6CE973}" type="pres">
      <dgm:prSet presAssocID="{873E8E6B-E888-47BE-9685-6E6AED482CA1}" presName="aNode" presStyleLbl="fgAcc1" presStyleIdx="2" presStyleCnt="3" custScaleX="222359">
        <dgm:presLayoutVars>
          <dgm:bulletEnabled val="1"/>
        </dgm:presLayoutVars>
      </dgm:prSet>
      <dgm:spPr/>
    </dgm:pt>
    <dgm:pt modelId="{FAEF8F54-8280-4710-9CE5-E6DFE7B3F037}" type="pres">
      <dgm:prSet presAssocID="{873E8E6B-E888-47BE-9685-6E6AED482CA1}" presName="aSpace" presStyleCnt="0"/>
      <dgm:spPr/>
    </dgm:pt>
  </dgm:ptLst>
  <dgm:cxnLst>
    <dgm:cxn modelId="{22F7D60D-2F4C-48B4-AAB2-D34CD8DC760E}" srcId="{55E9F7F3-835F-4ABD-A7FB-7FDF6B21E3F1}" destId="{CC6C1888-CCFE-44FF-BA81-1807198AC90C}" srcOrd="1" destOrd="0" parTransId="{EA9C1D89-C210-42DB-B870-7372AC231D13}" sibTransId="{FE68CC9B-3A6F-4429-BC7D-A0EE99C01EDA}"/>
    <dgm:cxn modelId="{D9CE8730-C545-427C-ABCF-2B4E0F1F1837}" type="presOf" srcId="{CC6C1888-CCFE-44FF-BA81-1807198AC90C}" destId="{99203884-A8E5-4586-BAB0-8A9EED2507A9}" srcOrd="0" destOrd="0" presId="urn:microsoft.com/office/officeart/2005/8/layout/pyramid2"/>
    <dgm:cxn modelId="{475C3F69-FC62-41D8-B086-44DC9F904128}" srcId="{55E9F7F3-835F-4ABD-A7FB-7FDF6B21E3F1}" destId="{9A3E285C-C659-485A-BC82-8D82B90B3FD0}" srcOrd="0" destOrd="0" parTransId="{C772E57F-912E-4012-A495-E86F9DA11655}" sibTransId="{062B08B9-F482-4110-9CA6-92A05B8A8422}"/>
    <dgm:cxn modelId="{CD6EAD78-3257-4C1D-BA43-895B7DBFE7BF}" type="presOf" srcId="{873E8E6B-E888-47BE-9685-6E6AED482CA1}" destId="{95534F18-FC9F-4726-88B5-7CB76C6CE973}" srcOrd="0" destOrd="0" presId="urn:microsoft.com/office/officeart/2005/8/layout/pyramid2"/>
    <dgm:cxn modelId="{30F72884-DE74-473E-B8A5-A3836C458D04}" type="presOf" srcId="{55E9F7F3-835F-4ABD-A7FB-7FDF6B21E3F1}" destId="{94826B99-FCF3-4E3E-A6D6-CC7D2B5E86EC}" srcOrd="0" destOrd="0" presId="urn:microsoft.com/office/officeart/2005/8/layout/pyramid2"/>
    <dgm:cxn modelId="{A86690A3-D493-4388-B4D0-4252E0791E7F}" srcId="{55E9F7F3-835F-4ABD-A7FB-7FDF6B21E3F1}" destId="{873E8E6B-E888-47BE-9685-6E6AED482CA1}" srcOrd="2" destOrd="0" parTransId="{19E7FA18-D079-46FC-9D55-D4AFF48F0B0B}" sibTransId="{87A00A5A-15E3-48A7-9B24-3B121A9B4842}"/>
    <dgm:cxn modelId="{C776CAB9-05AC-4A97-A22F-B0EF89DF2CDF}" type="presOf" srcId="{9A3E285C-C659-485A-BC82-8D82B90B3FD0}" destId="{B3BE6FD6-097A-4BDE-9C23-060DBB20490D}" srcOrd="0" destOrd="0" presId="urn:microsoft.com/office/officeart/2005/8/layout/pyramid2"/>
    <dgm:cxn modelId="{7F1EF86E-E9B1-4163-B1BE-C3874728CC34}" type="presParOf" srcId="{94826B99-FCF3-4E3E-A6D6-CC7D2B5E86EC}" destId="{6D3DDFD4-D15D-4303-8EA9-FDBF8F1D1C13}" srcOrd="0" destOrd="0" presId="urn:microsoft.com/office/officeart/2005/8/layout/pyramid2"/>
    <dgm:cxn modelId="{5A612BC6-CC67-4B59-92F9-A25374F2B496}" type="presParOf" srcId="{94826B99-FCF3-4E3E-A6D6-CC7D2B5E86EC}" destId="{53ED7DFA-1994-476C-81C5-BFAA5A0EACEA}" srcOrd="1" destOrd="0" presId="urn:microsoft.com/office/officeart/2005/8/layout/pyramid2"/>
    <dgm:cxn modelId="{2FA36FE5-4D30-4900-BC02-F7E96DE96517}" type="presParOf" srcId="{53ED7DFA-1994-476C-81C5-BFAA5A0EACEA}" destId="{B3BE6FD6-097A-4BDE-9C23-060DBB20490D}" srcOrd="0" destOrd="0" presId="urn:microsoft.com/office/officeart/2005/8/layout/pyramid2"/>
    <dgm:cxn modelId="{15F6973A-F178-49F0-9F2A-EC35C9BDE23C}" type="presParOf" srcId="{53ED7DFA-1994-476C-81C5-BFAA5A0EACEA}" destId="{8682C4F9-3715-4B5D-8352-11EC09F161C5}" srcOrd="1" destOrd="0" presId="urn:microsoft.com/office/officeart/2005/8/layout/pyramid2"/>
    <dgm:cxn modelId="{1AC445BF-0743-4B1C-A117-A8F746DF065F}" type="presParOf" srcId="{53ED7DFA-1994-476C-81C5-BFAA5A0EACEA}" destId="{99203884-A8E5-4586-BAB0-8A9EED2507A9}" srcOrd="2" destOrd="0" presId="urn:microsoft.com/office/officeart/2005/8/layout/pyramid2"/>
    <dgm:cxn modelId="{5E331BEB-84AB-4A0A-9313-B752B7CE5B33}" type="presParOf" srcId="{53ED7DFA-1994-476C-81C5-BFAA5A0EACEA}" destId="{3D6E245C-4961-4493-9A18-19041F69CAFB}" srcOrd="3" destOrd="0" presId="urn:microsoft.com/office/officeart/2005/8/layout/pyramid2"/>
    <dgm:cxn modelId="{EE62F15C-D4F0-48D0-8285-89FFEE40F6E3}" type="presParOf" srcId="{53ED7DFA-1994-476C-81C5-BFAA5A0EACEA}" destId="{95534F18-FC9F-4726-88B5-7CB76C6CE973}" srcOrd="4" destOrd="0" presId="urn:microsoft.com/office/officeart/2005/8/layout/pyramid2"/>
    <dgm:cxn modelId="{B0366E75-317E-46EA-8730-B7A7322F5A7C}" type="presParOf" srcId="{53ED7DFA-1994-476C-81C5-BFAA5A0EACEA}" destId="{FAEF8F54-8280-4710-9CE5-E6DFE7B3F037}" srcOrd="5"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DFD4-D15D-4303-8EA9-FDBF8F1D1C13}">
      <dsp:nvSpPr>
        <dsp:cNvPr id="0" name=""/>
        <dsp:cNvSpPr/>
      </dsp:nvSpPr>
      <dsp:spPr>
        <a:xfrm>
          <a:off x="283144" y="0"/>
          <a:ext cx="2357453" cy="235745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E6FD6-097A-4BDE-9C23-060DBB20490D}">
      <dsp:nvSpPr>
        <dsp:cNvPr id="0" name=""/>
        <dsp:cNvSpPr/>
      </dsp:nvSpPr>
      <dsp:spPr>
        <a:xfrm>
          <a:off x="524390" y="237011"/>
          <a:ext cx="3407307" cy="55805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宋体" pitchFamily="2" charset="-122"/>
              <a:ea typeface="宋体" pitchFamily="2" charset="-122"/>
            </a:rPr>
            <a:t>最终目标：</a:t>
          </a:r>
          <a:r>
            <a:rPr lang="zh-CN" altLang="en-US" sz="1400" b="1" kern="1200" dirty="0">
              <a:solidFill>
                <a:srgbClr val="C00000"/>
              </a:solidFill>
              <a:latin typeface="宋体" pitchFamily="2" charset="-122"/>
              <a:ea typeface="宋体" pitchFamily="2" charset="-122"/>
            </a:rPr>
            <a:t>项目计划</a:t>
          </a:r>
        </a:p>
      </dsp:txBody>
      <dsp:txXfrm>
        <a:off x="551632" y="264253"/>
        <a:ext cx="3352823" cy="503569"/>
      </dsp:txXfrm>
    </dsp:sp>
    <dsp:sp modelId="{99203884-A8E5-4586-BAB0-8A9EED2507A9}">
      <dsp:nvSpPr>
        <dsp:cNvPr id="0" name=""/>
        <dsp:cNvSpPr/>
      </dsp:nvSpPr>
      <dsp:spPr>
        <a:xfrm>
          <a:off x="524390" y="864821"/>
          <a:ext cx="3407307" cy="55805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solidFill>
                <a:srgbClr val="3366FF"/>
              </a:solidFill>
              <a:latin typeface="宋体" pitchFamily="2" charset="-122"/>
              <a:ea typeface="宋体" pitchFamily="2" charset="-122"/>
            </a:rPr>
            <a:t>项目策划</a:t>
          </a:r>
          <a:r>
            <a:rPr lang="zh-CN" altLang="en-US" sz="1400" kern="1200" dirty="0">
              <a:latin typeface="宋体" pitchFamily="2" charset="-122"/>
              <a:ea typeface="宋体" pitchFamily="2" charset="-122"/>
            </a:rPr>
            <a:t>的结果是项目计划</a:t>
          </a:r>
        </a:p>
      </dsp:txBody>
      <dsp:txXfrm>
        <a:off x="551632" y="892063"/>
        <a:ext cx="3352823" cy="503569"/>
      </dsp:txXfrm>
    </dsp:sp>
    <dsp:sp modelId="{95534F18-FC9F-4726-88B5-7CB76C6CE973}">
      <dsp:nvSpPr>
        <dsp:cNvPr id="0" name=""/>
        <dsp:cNvSpPr/>
      </dsp:nvSpPr>
      <dsp:spPr>
        <a:xfrm>
          <a:off x="524390" y="1492632"/>
          <a:ext cx="3407307" cy="55805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solidFill>
                <a:srgbClr val="3366FF"/>
              </a:solidFill>
              <a:latin typeface="宋体" pitchFamily="2" charset="-122"/>
              <a:ea typeface="宋体" pitchFamily="2" charset="-122"/>
            </a:rPr>
            <a:t>项目估算</a:t>
          </a:r>
          <a:r>
            <a:rPr lang="zh-CN" altLang="en-US" sz="1400" kern="1200" dirty="0">
              <a:latin typeface="宋体" pitchFamily="2" charset="-122"/>
              <a:ea typeface="宋体" pitchFamily="2" charset="-122"/>
            </a:rPr>
            <a:t>是项目计划的基础和依据</a:t>
          </a:r>
        </a:p>
      </dsp:txBody>
      <dsp:txXfrm>
        <a:off x="551632" y="1519874"/>
        <a:ext cx="3352823" cy="50356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86F88DB-358A-448B-8A0D-FD603E923EE1}" type="slidenum">
              <a:rPr lang="en-US" altLang="zh-CN" smtClean="0"/>
            </a:fld>
            <a:endParaRPr lang="en-US" altLang="zh-CN"/>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p:spPr>
        <p:txBody>
          <a:bodyPr/>
          <a:lstStyle/>
          <a:p>
            <a:pPr eaLnBrk="1" hangingPunct="1"/>
            <a:r>
              <a:rPr lang="zh-CN" altLang="en-US" dirty="0"/>
              <a:t>项目管理是对软件工作的管理，但归根结底是对人员行为的管理，就是对人员的管理。众所周知，人的因素是软件工程的核心因素，对于这一核心因素的把握程度决定着项目的成败。 </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EBDB05B6-7796-4427-9A19-E0FCB24C35AA}" type="slidenum">
              <a:rPr lang="en-US" altLang="zh-CN" smtClean="0"/>
            </a:fld>
            <a:endParaRPr lang="en-US" altLang="zh-CN"/>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3743CA14-E734-43E9-9287-45738D12FFEE}" type="slidenum">
              <a:rPr lang="en-US" altLang="zh-CN" smtClean="0"/>
            </a:fld>
            <a:endParaRPr lang="en-US" altLang="zh-CN"/>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p:sp>
      <p:sp>
        <p:nvSpPr>
          <p:cNvPr id="154627" name="备注占位符 2"/>
          <p:cNvSpPr>
            <a:spLocks noGrp="1"/>
          </p:cNvSpPr>
          <p:nvPr>
            <p:ph type="body" idx="1"/>
          </p:nvPr>
        </p:nvSpPr>
        <p:spPr>
          <a:noFill/>
        </p:spPr>
        <p:txBody>
          <a:bodyPr/>
          <a:lstStyle/>
          <a:p>
            <a:endParaRPr lang="zh-CN" altLang="en-US"/>
          </a:p>
        </p:txBody>
      </p:sp>
      <p:sp>
        <p:nvSpPr>
          <p:cNvPr id="154628" name="灯片编号占位符 3"/>
          <p:cNvSpPr>
            <a:spLocks noGrp="1"/>
          </p:cNvSpPr>
          <p:nvPr>
            <p:ph type="sldNum" sz="quarter" idx="5"/>
          </p:nvPr>
        </p:nvSpPr>
        <p:spPr>
          <a:noFill/>
        </p:spPr>
        <p:txBody>
          <a:bodyPr/>
          <a:lstStyle/>
          <a:p>
            <a:fld id="{706E06C3-8076-454A-93C8-DBF644B727B6}"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C9A6A31C-7875-4C15-8438-FD337E3A6F26}" type="slidenum">
              <a:rPr lang="en-US" altLang="zh-CN" smtClean="0"/>
            </a:fld>
            <a:endParaRPr lang="en-US" altLang="zh-CN"/>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BA0125A5-FB14-4E1A-BF15-F16E48C6C6E6}" type="slidenum">
              <a:rPr lang="en-US" altLang="zh-CN" smtClean="0"/>
            </a:fld>
            <a:endParaRPr lang="en-US" altLang="zh-CN"/>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A7404587-8E95-4793-8236-59A973331536}" type="slidenum">
              <a:rPr lang="en-US" altLang="zh-CN" smtClean="0"/>
            </a:fld>
            <a:endParaRPr lang="en-US" altLang="zh-CN"/>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8C0A3C61-B75D-417D-A47D-A4233FE94D86}" type="slidenum">
              <a:rPr lang="en-US" altLang="zh-CN" smtClean="0"/>
            </a:fld>
            <a:endParaRPr lang="en-US" altLang="zh-CN"/>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3B15B4E-90B3-4B48-8B02-2E2BCDA71AEC}" type="slidenum">
              <a:rPr lang="en-US" altLang="zh-CN" smtClean="0"/>
            </a:fld>
            <a:endParaRPr lang="en-US" altLang="zh-CN"/>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63508AB6-FDC7-42E9-B330-3D124BC901D8}" type="slidenum">
              <a:rPr lang="en-US" altLang="zh-CN" smtClean="0"/>
            </a:fld>
            <a:endParaRPr lang="en-US" altLang="zh-CN"/>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DC61C29-0D4A-477C-A315-03470BB23F48}" type="slidenum">
              <a:rPr lang="en-US" altLang="zh-CN" smtClean="0"/>
            </a:fld>
            <a:endParaRPr lang="en-US" altLang="zh-CN"/>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C11E399-21F7-4411-8746-3D44ACE833AD}" type="slidenum">
              <a:rPr lang="en-US" altLang="zh-CN" smtClean="0"/>
            </a:fld>
            <a:endParaRPr lang="en-US" altLang="zh-CN"/>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742CF803-CA46-4F20-AB15-20F349576DF8}" type="slidenum">
              <a:rPr lang="en-US" altLang="zh-CN" smtClean="0"/>
            </a:fld>
            <a:endParaRPr lang="en-US" altLang="zh-CN"/>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82B60EC1-0FFF-49CD-B983-5A6B4A352682}" type="slidenum">
              <a:rPr lang="en-US" altLang="zh-CN" smtClean="0"/>
            </a:fld>
            <a:endParaRPr lang="en-US" altLang="zh-CN"/>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1007EB8-C010-4950-BF25-D457B2114F4B}" type="slidenum">
              <a:rPr lang="en-US" altLang="zh-CN" smtClean="0"/>
            </a:fld>
            <a:endParaRPr lang="en-US" altLang="zh-CN"/>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780A986-6671-47B3-B4B0-3539CE996EF9}" type="slidenum">
              <a:rPr lang="en-US" altLang="zh-CN" smtClean="0"/>
            </a:fld>
            <a:endParaRPr lang="en-US" altLang="zh-CN"/>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1321C56A-6F10-4836-B867-D3F6C2859BAC}" type="slidenum">
              <a:rPr lang="en-US" altLang="zh-CN" smtClean="0"/>
            </a:fld>
            <a:endParaRPr lang="en-US" altLang="zh-CN"/>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pPr eaLnBrk="1" hangingPunct="1"/>
            <a:endParaRPr lang="zh-CN" altLang="zh-CN" sz="900">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3999FC7E-C3FE-4D89-AB19-CF6ADA692516}" type="slidenum">
              <a:rPr lang="en-US" altLang="zh-CN" smtClean="0"/>
            </a:fld>
            <a:endParaRPr lang="en-US" altLang="zh-CN"/>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AE3B983-6546-4E3A-B317-5FDA027C71DE}" type="slidenum">
              <a:rPr lang="en-US" altLang="zh-CN" smtClean="0"/>
            </a:fld>
            <a:endParaRPr lang="en-US" altLang="zh-CN"/>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2E74E5B-09FD-481A-9A49-60E7F1168EDB}" type="slidenum">
              <a:rPr lang="en-US" altLang="zh-CN" smtClean="0"/>
            </a:fld>
            <a:endParaRPr lang="en-US" altLang="zh-CN"/>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66D08FE-F0B0-4052-A8A0-1472E3AA17C9}" type="slidenum">
              <a:rPr lang="en-US" altLang="zh-CN" smtClean="0"/>
            </a:fld>
            <a:endParaRPr lang="en-US" altLang="zh-CN"/>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32F5260F-EA4E-4700-8BE6-637C4062C0C9}" type="slidenum">
              <a:rPr lang="en-US" altLang="zh-CN" smtClean="0"/>
            </a:fld>
            <a:endParaRPr lang="en-US" altLang="zh-CN"/>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eaLnBrk="1" hangingPunct="1"/>
            <a:endParaRPr lang="zh-CN" altLang="zh-CN"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0850" y="260350"/>
            <a:ext cx="8229600" cy="7921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268413"/>
            <a:ext cx="4038600" cy="48577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68413"/>
            <a:ext cx="4038600" cy="48577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7B4D2ED2-B263-4978-8AEF-4DF273ED76E0}" type="datetime1">
              <a:rPr lang="zh-CN" altLang="en-US" smtClean="0"/>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E26EEDD-F80D-442D-95C8-CC16A63CF856}" type="slidenum">
              <a:rPr lang="en-US" altLang="zh-CN"/>
            </a:fld>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1CD7081-B0EE-4923-9981-9150E4BDE80F}"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D03B06C2-3611-43B1-B938-BE698C9D9A27}"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9B058692-BDE5-4CD1-9E5D-7E979AFC44F1}"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2E560946-104F-45EE-B0F0-07998C3315F2}"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FFE9315A-5D2F-4FB0-8EE5-508F7CA71B6C}" type="datetimeFigureOut">
              <a:rPr lang="en-US"/>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CB41FB8-B680-4037-BCD8-64A78401F62E}" type="datetimeFigureOut">
              <a:rPr lang="en-US"/>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B5AC96-3D65-4F31-8A82-1AD2538C0495}" type="datetimeFigureOut">
              <a:rPr lang="en-US"/>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59AB52E-E8CB-4FF7-B6BF-609040022124}"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2806DCF3-B5F7-41C1-8589-CB30AEB6FD30}" type="datetimeFigureOut">
              <a:rPr lang="en-US"/>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EB9E10B-9168-46BA-9BFC-703AA5548CF4}"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813EEDFC-B673-4366-AEEF-E5AA94F8B36C}" type="datetimeFigureOut">
              <a:rPr lang="en-US"/>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37910D7-C59D-4CEB-B96F-8937D3B45CA6}"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E37910D7-C59D-4CEB-B96F-8937D3B45CA6}" type="datetimeFigureOut">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38DE0820-E4E3-469F-8339-675226DFBB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0B273BBC-9693-4DE4-87A9-509E39083575}" type="datetimeFigureOut">
              <a:rPr lang="en-US"/>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7A392405-0500-4412-9F22-9B127BCECAE1}" type="slidenum">
              <a:rPr lang="en-US"/>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13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0.wmf"/><Relationship Id="rId1" Type="http://schemas.openxmlformats.org/officeDocument/2006/relationships/oleObject" Target="../embeddings/oleObject5.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anose="02010600040101010101" pitchFamily="2" charset="-122"/>
              </a:rPr>
              <a:t>软件工程</a:t>
            </a:r>
            <a:br>
              <a:rPr altLang="zh-CN" b="1" dirty="0">
                <a:solidFill>
                  <a:schemeClr val="tx1"/>
                </a:solidFill>
                <a:ea typeface="华文楷体" panose="02010600040101010101"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anose="02010600040101010101" pitchFamily="2" charset="-122"/>
                <a:ea typeface="华文楷体" panose="02010600040101010101" pitchFamily="2" charset="-122"/>
              </a:rPr>
              <a:t>教师：潘光晖</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00034" y="1643050"/>
            <a:ext cx="8207375" cy="3744912"/>
          </a:xfrm>
          <a:prstGeom prst="rect">
            <a:avLst/>
          </a:prstGeom>
          <a:noFill/>
          <a:ln w="9525">
            <a:noFill/>
            <a:miter lim="800000"/>
          </a:ln>
        </p:spPr>
        <p:txBody>
          <a:bodyPr/>
          <a:lstStyle/>
          <a:p>
            <a:pPr marL="342900" indent="-342900">
              <a:lnSpc>
                <a:spcPct val="120000"/>
              </a:lnSpc>
              <a:spcBef>
                <a:spcPct val="20000"/>
              </a:spcBef>
            </a:pPr>
            <a:r>
              <a:rPr lang="zh-CN" altLang="en-US" sz="2800" b="1" dirty="0">
                <a:latin typeface="宋体" panose="02010600030101010101" pitchFamily="2" charset="-122"/>
                <a:ea typeface="宋体" panose="02010600030101010101" pitchFamily="2" charset="-122"/>
              </a:rPr>
              <a:t>项目管理的主要工作可分为</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类</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808355" indent="-452755">
              <a:lnSpc>
                <a:spcPct val="120000"/>
              </a:lnSpc>
              <a:spcBef>
                <a:spcPct val="20000"/>
              </a:spcBef>
            </a:pPr>
            <a:r>
              <a:rPr lang="zh-CN" altLang="en-US" sz="2400" dirty="0">
                <a:latin typeface="宋体" panose="02010600030101010101" pitchFamily="2" charset="-122"/>
                <a:ea typeface="宋体" panose="02010600030101010101" pitchFamily="2" charset="-122"/>
              </a:rPr>
              <a:t>① </a:t>
            </a:r>
            <a:r>
              <a:rPr lang="zh-CN" altLang="en-US" sz="2400" b="1" dirty="0">
                <a:solidFill>
                  <a:srgbClr val="CC0000"/>
                </a:solidFill>
                <a:latin typeface="宋体" panose="02010600030101010101" pitchFamily="2" charset="-122"/>
                <a:ea typeface="宋体" panose="02010600030101010101" pitchFamily="2" charset="-122"/>
              </a:rPr>
              <a:t>计划及计划管理</a:t>
            </a:r>
            <a:r>
              <a:rPr lang="zh-CN" altLang="en-US" sz="2400" dirty="0">
                <a:latin typeface="宋体" panose="02010600030101010101" pitchFamily="2" charset="-122"/>
                <a:ea typeface="宋体" panose="02010600030101010101" pitchFamily="2" charset="-122"/>
              </a:rPr>
              <a:t>。包括项目策划及计划制定、项目估算、风险分析及风险管理、进度管理、计划跟踪与监督。</a:t>
            </a:r>
            <a:endParaRPr lang="zh-CN" altLang="en-US" sz="2400" dirty="0">
              <a:latin typeface="宋体" panose="02010600030101010101" pitchFamily="2" charset="-122"/>
              <a:ea typeface="宋体" panose="02010600030101010101" pitchFamily="2" charset="-122"/>
            </a:endParaRPr>
          </a:p>
          <a:p>
            <a:pPr marL="808355" indent="-452755">
              <a:lnSpc>
                <a:spcPct val="120000"/>
              </a:lnSpc>
              <a:spcBef>
                <a:spcPct val="20000"/>
              </a:spcBef>
            </a:pPr>
            <a:r>
              <a:rPr lang="zh-CN" altLang="en-US" sz="2400" dirty="0">
                <a:latin typeface="宋体" panose="02010600030101010101" pitchFamily="2" charset="-122"/>
                <a:ea typeface="宋体" panose="02010600030101010101" pitchFamily="2" charset="-122"/>
              </a:rPr>
              <a:t>② </a:t>
            </a:r>
            <a:r>
              <a:rPr lang="zh-CN" altLang="en-US" sz="2400" b="1" dirty="0">
                <a:solidFill>
                  <a:srgbClr val="CC0000"/>
                </a:solidFill>
                <a:latin typeface="宋体" panose="02010600030101010101" pitchFamily="2" charset="-122"/>
                <a:ea typeface="宋体" panose="02010600030101010101" pitchFamily="2" charset="-122"/>
              </a:rPr>
              <a:t>资源管理</a:t>
            </a:r>
            <a:r>
              <a:rPr lang="zh-CN" altLang="en-US" sz="2400" dirty="0">
                <a:latin typeface="宋体" panose="02010600030101010101" pitchFamily="2" charset="-122"/>
                <a:ea typeface="宋体" panose="02010600030101010101" pitchFamily="2" charset="-122"/>
              </a:rPr>
              <a:t>。包括</a:t>
            </a:r>
            <a:r>
              <a:rPr lang="zh-CN" altLang="en-US" sz="2400" dirty="0">
                <a:solidFill>
                  <a:srgbClr val="3366FF"/>
                </a:solidFill>
                <a:latin typeface="宋体" panose="02010600030101010101" pitchFamily="2" charset="-122"/>
                <a:ea typeface="宋体" panose="02010600030101010101" pitchFamily="2" charset="-122"/>
              </a:rPr>
              <a:t>人员管理</a:t>
            </a:r>
            <a:r>
              <a:rPr lang="zh-CN" altLang="en-US" sz="2400" dirty="0">
                <a:latin typeface="宋体" panose="02010600030101010101" pitchFamily="2" charset="-122"/>
                <a:ea typeface="宋体" panose="02010600030101010101" pitchFamily="2" charset="-122"/>
              </a:rPr>
              <a:t>（人员安排、使用）、</a:t>
            </a:r>
            <a:r>
              <a:rPr lang="zh-CN" altLang="en-US" sz="2400" dirty="0">
                <a:solidFill>
                  <a:srgbClr val="3366FF"/>
                </a:solidFill>
                <a:latin typeface="宋体" panose="02010600030101010101" pitchFamily="2" charset="-122"/>
                <a:ea typeface="宋体" panose="02010600030101010101" pitchFamily="2" charset="-122"/>
              </a:rPr>
              <a:t>成本管理</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信息管理</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808355" indent="-452755">
              <a:lnSpc>
                <a:spcPct val="120000"/>
              </a:lnSpc>
              <a:spcBef>
                <a:spcPct val="20000"/>
              </a:spcBef>
            </a:pPr>
            <a:r>
              <a:rPr lang="zh-CN" altLang="en-US" sz="2400" dirty="0">
                <a:latin typeface="宋体" panose="02010600030101010101" pitchFamily="2" charset="-122"/>
                <a:ea typeface="宋体" panose="02010600030101010101" pitchFamily="2" charset="-122"/>
              </a:rPr>
              <a:t>③ </a:t>
            </a:r>
            <a:r>
              <a:rPr lang="zh-CN" altLang="en-US" sz="2400" b="1" dirty="0">
                <a:solidFill>
                  <a:srgbClr val="CC0000"/>
                </a:solidFill>
                <a:latin typeface="宋体" panose="02010600030101010101" pitchFamily="2" charset="-122"/>
                <a:ea typeface="宋体" panose="02010600030101010101" pitchFamily="2" charset="-122"/>
              </a:rPr>
              <a:t>成果要求管理</a:t>
            </a:r>
            <a:r>
              <a:rPr lang="zh-CN" altLang="en-US" sz="2400" dirty="0">
                <a:latin typeface="宋体" panose="02010600030101010101" pitchFamily="2" charset="-122"/>
                <a:ea typeface="宋体" panose="02010600030101010101" pitchFamily="2" charset="-122"/>
              </a:rPr>
              <a:t>。包括需求管理、配置管理、质量管理。 </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11"/>
          <p:cNvSpPr txBox="1">
            <a:spLocks noChangeArrowheads="1"/>
          </p:cNvSpPr>
          <p:nvPr/>
        </p:nvSpPr>
        <p:spPr>
          <a:xfrm>
            <a:off x="457200" y="265114"/>
            <a:ext cx="7543800" cy="1092184"/>
          </a:xfrm>
          <a:prstGeom prst="rect">
            <a:avLst/>
          </a:prstGeom>
          <a:noFill/>
        </p:spPr>
        <p:txBody>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6.1 </a:t>
            </a:r>
            <a:r>
              <a:rPr kumimoji="0" lang="zh-CN" altLang="en-US" sz="4400" b="1" i="0" u="none" strike="noStrike" kern="0" cap="none" spc="0" normalizeH="0" baseline="0" noProof="0">
                <a:ln>
                  <a:noFill/>
                </a:ln>
                <a:solidFill>
                  <a:schemeClr val="bg1"/>
                </a:solidFill>
                <a:effectLst/>
                <a:uLnTx/>
                <a:uFillTx/>
                <a:latin typeface="+mj-ea"/>
                <a:ea typeface="+mj-ea"/>
                <a:cs typeface="+mj-cs"/>
              </a:rPr>
              <a:t>软件项目管理概述</a:t>
            </a:r>
            <a:br>
              <a:rPr kumimoji="0" lang="en-US" altLang="zh-CN" sz="3600" b="1" i="0" u="none" strike="noStrike" kern="0" cap="none" spc="0" normalizeH="0" baseline="0" noProof="0">
                <a:ln>
                  <a:noFill/>
                </a:ln>
                <a:solidFill>
                  <a:schemeClr val="bg1"/>
                </a:solidFill>
                <a:effectLst/>
                <a:uLnTx/>
                <a:uFillTx/>
                <a:latin typeface="+mj-lt"/>
                <a:ea typeface="+mj-ea"/>
                <a:cs typeface="+mj-cs"/>
              </a:rPr>
            </a:br>
            <a:r>
              <a:rPr kumimoji="0" lang="en-US" altLang="zh-CN" sz="3600" b="1" i="0" u="none" strike="noStrike" kern="0" cap="none" spc="0" normalizeH="0" baseline="0" noProof="0">
                <a:ln>
                  <a:noFill/>
                </a:ln>
                <a:solidFill>
                  <a:srgbClr val="FFFF00"/>
                </a:solidFill>
                <a:effectLst/>
                <a:uLnTx/>
                <a:uFillTx/>
                <a:latin typeface="+mj-lt"/>
                <a:ea typeface="+mj-ea"/>
                <a:cs typeface="+mj-cs"/>
              </a:rPr>
              <a:t>               ---</a:t>
            </a:r>
            <a:r>
              <a:rPr kumimoji="0" lang="zh-CN" altLang="en-US" sz="3600" b="1" i="0" u="none" strike="noStrike" kern="0" cap="none" spc="0" normalizeH="0" baseline="0" noProof="0">
                <a:ln>
                  <a:noFill/>
                </a:ln>
                <a:solidFill>
                  <a:srgbClr val="FFFF00"/>
                </a:solidFill>
                <a:effectLst/>
                <a:uLnTx/>
                <a:uFillTx/>
                <a:latin typeface="+mj-lt"/>
                <a:ea typeface="+mj-ea"/>
                <a:cs typeface="+mj-cs"/>
              </a:rPr>
              <a:t>管理涉及的范围</a:t>
            </a:r>
            <a:endParaRPr kumimoji="0" lang="zh-CN" altLang="en-US" sz="36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p:txBody>
          <a:bodyPr/>
          <a:lstStyle/>
          <a:p>
            <a:pPr marL="0" indent="0" algn="just" eaLnBrk="1" hangingPunct="1">
              <a:lnSpc>
                <a:spcPct val="110000"/>
              </a:lnSpc>
              <a:buFontTx/>
              <a:buNone/>
            </a:pPr>
            <a:r>
              <a:rPr lang="en-US" altLang="zh-CN" sz="2800" dirty="0">
                <a:ea typeface="楷体_GB2312" pitchFamily="49" charset="-122"/>
              </a:rPr>
              <a:t>     </a:t>
            </a:r>
            <a:r>
              <a:rPr lang="zh-CN" altLang="en-US" sz="2800" dirty="0">
                <a:ea typeface="楷体_GB2312" pitchFamily="49" charset="-122"/>
              </a:rPr>
              <a:t>我们将软件配置管理的对象称为</a:t>
            </a:r>
            <a:r>
              <a:rPr lang="zh-CN" altLang="en-US" sz="2800" dirty="0">
                <a:solidFill>
                  <a:srgbClr val="CC0000"/>
                </a:solidFill>
                <a:ea typeface="楷体_GB2312" pitchFamily="49" charset="-122"/>
              </a:rPr>
              <a:t>软件配置项</a:t>
            </a:r>
            <a:r>
              <a:rPr lang="zh-CN" altLang="en-US" sz="2800" dirty="0">
                <a:ea typeface="楷体_GB2312" pitchFamily="49" charset="-122"/>
              </a:rPr>
              <a:t>（</a:t>
            </a:r>
            <a:r>
              <a:rPr lang="en-US" altLang="zh-CN" sz="2800" dirty="0">
                <a:ea typeface="楷体_GB2312" pitchFamily="49" charset="-122"/>
              </a:rPr>
              <a:t>software configuration item</a:t>
            </a:r>
            <a:r>
              <a:rPr lang="zh-CN" altLang="en-US" sz="2800" dirty="0">
                <a:ea typeface="楷体_GB2312" pitchFamily="49" charset="-122"/>
              </a:rPr>
              <a:t>），包括：</a:t>
            </a:r>
            <a:endParaRPr lang="zh-CN" altLang="en-US" sz="2800" dirty="0">
              <a:ea typeface="楷体_GB2312" pitchFamily="49" charset="-122"/>
            </a:endParaRPr>
          </a:p>
          <a:p>
            <a:pPr marL="711200" eaLnBrk="1" hangingPunct="1">
              <a:lnSpc>
                <a:spcPct val="110000"/>
              </a:lnSpc>
              <a:buFontTx/>
              <a:buNone/>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）与合同、过程、计划和产品有关的文档及数据；</a:t>
            </a:r>
            <a:endParaRPr lang="zh-CN" altLang="en-US" sz="2400" dirty="0">
              <a:ea typeface="楷体_GB2312" pitchFamily="49" charset="-122"/>
            </a:endParaRPr>
          </a:p>
          <a:p>
            <a:pPr marL="711200" eaLnBrk="1" hangingPunct="1">
              <a:lnSpc>
                <a:spcPct val="110000"/>
              </a:lnSpc>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）源代码、目标代码和可执行代码；</a:t>
            </a:r>
            <a:endParaRPr lang="zh-CN" altLang="en-US" sz="2400" dirty="0">
              <a:ea typeface="楷体_GB2312" pitchFamily="49" charset="-122"/>
            </a:endParaRPr>
          </a:p>
          <a:p>
            <a:pPr marL="711200" eaLnBrk="1" hangingPunct="1">
              <a:lnSpc>
                <a:spcPct val="110000"/>
              </a:lnSpc>
              <a:buFontTx/>
              <a:buNone/>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）相关的产品，包括软件工具、库内的可复用软件、外购软件及顾客提供的软件。</a:t>
            </a:r>
            <a:endParaRPr lang="zh-CN" altLang="en-US" sz="2400" dirty="0">
              <a:ea typeface="楷体_GB2312" pitchFamily="49" charset="-122"/>
            </a:endParaRPr>
          </a:p>
          <a:p>
            <a:pPr eaLnBrk="1" hangingPunct="1"/>
            <a:endParaRPr lang="en-US" altLang="zh-CN" sz="2400"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6.6.1 </a:t>
            </a:r>
            <a:r>
              <a:rPr lang="zh-CN" altLang="en-US" sz="3600" b="1" dirty="0">
                <a:solidFill>
                  <a:srgbClr val="FFFF00"/>
                </a:solidFill>
                <a:latin typeface="+mj-ea"/>
                <a:ea typeface="+mj-ea"/>
              </a:rPr>
              <a:t>什么是软件配置管理</a:t>
            </a:r>
            <a:endParaRPr lang="zh-CN" altLang="en-US" sz="3600" b="1" dirty="0">
              <a:solidFill>
                <a:srgbClr val="FFFF00"/>
              </a:solidFill>
              <a:latin typeface="+mj-ea"/>
              <a:ea typeface="+mj-ea"/>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500034" y="1643050"/>
            <a:ext cx="8207375" cy="4370427"/>
          </a:xfrm>
          <a:prstGeom prst="rect">
            <a:avLst/>
          </a:prstGeom>
          <a:noFill/>
          <a:ln w="9525">
            <a:noFill/>
            <a:miter lim="800000"/>
          </a:ln>
        </p:spPr>
        <p:txBody>
          <a:bodyPr>
            <a:spAutoFit/>
          </a:bodyPr>
          <a:lstStyle/>
          <a:p>
            <a:pPr>
              <a:lnSpc>
                <a:spcPct val="120000"/>
              </a:lnSpc>
              <a:spcBef>
                <a:spcPct val="20000"/>
              </a:spcBef>
            </a:pPr>
            <a:r>
              <a:rPr lang="zh-CN" altLang="en-US" sz="2400" dirty="0">
                <a:ea typeface="楷体_GB2312" pitchFamily="49" charset="-122"/>
              </a:rPr>
              <a:t>软件配置管理的主要任务如下：</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zh-CN" altLang="en-US" sz="2400" dirty="0">
                <a:solidFill>
                  <a:srgbClr val="CC0000"/>
                </a:solidFill>
                <a:ea typeface="楷体_GB2312" pitchFamily="49" charset="-122"/>
              </a:rPr>
              <a:t>制订软件配置管理计划</a:t>
            </a:r>
            <a:r>
              <a:rPr lang="zh-CN" altLang="en-US" sz="2400" dirty="0">
                <a:ea typeface="楷体_GB2312" pitchFamily="49" charset="-122"/>
              </a:rPr>
              <a:t>。包括：</a:t>
            </a:r>
            <a:endParaRPr lang="zh-CN" altLang="en-US" sz="2400" dirty="0">
              <a:ea typeface="楷体_GB2312" pitchFamily="49" charset="-122"/>
            </a:endParaRPr>
          </a:p>
          <a:p>
            <a:pPr lvl="1">
              <a:lnSpc>
                <a:spcPct val="120000"/>
              </a:lnSpc>
              <a:spcBef>
                <a:spcPct val="20000"/>
              </a:spcBef>
            </a:pPr>
            <a:r>
              <a:rPr lang="zh-CN" altLang="en-US" sz="2200" dirty="0">
                <a:ea typeface="楷体_GB2312" pitchFamily="49" charset="-122"/>
              </a:rPr>
              <a:t>  ① 配置标识规则；</a:t>
            </a:r>
            <a:endParaRPr lang="zh-CN" altLang="en-US" sz="2200" dirty="0">
              <a:ea typeface="楷体_GB2312" pitchFamily="49" charset="-122"/>
            </a:endParaRPr>
          </a:p>
          <a:p>
            <a:pPr lvl="1">
              <a:lnSpc>
                <a:spcPct val="120000"/>
              </a:lnSpc>
              <a:spcBef>
                <a:spcPct val="20000"/>
              </a:spcBef>
            </a:pPr>
            <a:r>
              <a:rPr lang="zh-CN" altLang="en-US" sz="2200" dirty="0">
                <a:ea typeface="楷体_GB2312" pitchFamily="49" charset="-122"/>
              </a:rPr>
              <a:t>  ② 如何建立配置数据库，并将配置项置于配置管理之下；</a:t>
            </a:r>
            <a:endParaRPr lang="zh-CN" altLang="en-US" sz="2200" dirty="0">
              <a:ea typeface="楷体_GB2312" pitchFamily="49" charset="-122"/>
            </a:endParaRPr>
          </a:p>
          <a:p>
            <a:pPr lvl="1">
              <a:lnSpc>
                <a:spcPct val="120000"/>
              </a:lnSpc>
              <a:spcBef>
                <a:spcPct val="20000"/>
              </a:spcBef>
            </a:pPr>
            <a:r>
              <a:rPr lang="zh-CN" altLang="en-US" sz="2200" dirty="0">
                <a:ea typeface="楷体_GB2312" pitchFamily="49" charset="-122"/>
              </a:rPr>
              <a:t>  ③ 配置管理人员的职责及配置管理活动；</a:t>
            </a:r>
            <a:endParaRPr lang="zh-CN" altLang="en-US" sz="2200" dirty="0">
              <a:ea typeface="楷体_GB2312" pitchFamily="49" charset="-122"/>
            </a:endParaRPr>
          </a:p>
          <a:p>
            <a:pPr lvl="1">
              <a:lnSpc>
                <a:spcPct val="120000"/>
              </a:lnSpc>
              <a:spcBef>
                <a:spcPct val="20000"/>
              </a:spcBef>
            </a:pPr>
            <a:r>
              <a:rPr lang="zh-CN" altLang="en-US" sz="2200" dirty="0">
                <a:ea typeface="楷体_GB2312" pitchFamily="49" charset="-122"/>
              </a:rPr>
              <a:t>  ④ 所采用的配置管理工具、技术和方法。</a:t>
            </a:r>
            <a:endParaRPr lang="zh-CN" altLang="en-US" sz="2200" dirty="0">
              <a:ea typeface="楷体_GB2312" pitchFamily="49" charset="-122"/>
            </a:endParaRPr>
          </a:p>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zh-CN" altLang="en-US" sz="2400" dirty="0">
                <a:solidFill>
                  <a:srgbClr val="CC0000"/>
                </a:solidFill>
                <a:ea typeface="楷体_GB2312" pitchFamily="49" charset="-122"/>
              </a:rPr>
              <a:t>实施变更管理</a:t>
            </a:r>
            <a:r>
              <a:rPr lang="zh-CN" altLang="en-US" sz="2400" dirty="0">
                <a:ea typeface="楷体_GB2312" pitchFamily="49" charset="-122"/>
              </a:rPr>
              <a:t>，防止项目进行中因变更导致的混乱。</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a:t>
            </a:r>
            <a:r>
              <a:rPr lang="zh-CN" altLang="en-US" sz="2400" dirty="0">
                <a:solidFill>
                  <a:srgbClr val="CC0000"/>
                </a:solidFill>
                <a:ea typeface="楷体_GB2312" pitchFamily="49" charset="-122"/>
              </a:rPr>
              <a:t>实施版本管理和发布管理</a:t>
            </a:r>
            <a:r>
              <a:rPr lang="zh-CN" altLang="en-US" sz="2400" dirty="0">
                <a:ea typeface="楷体_GB2312" pitchFamily="49" charset="-122"/>
              </a:rPr>
              <a:t>。 </a:t>
            </a:r>
            <a:endParaRPr lang="zh-CN" altLang="en-US" sz="2400" dirty="0">
              <a:ea typeface="楷体_GB2312" pitchFamily="49" charset="-122"/>
            </a:endParaRPr>
          </a:p>
          <a:p>
            <a:pPr>
              <a:lnSpc>
                <a:spcPct val="120000"/>
              </a:lnSpc>
              <a:spcBef>
                <a:spcPct val="20000"/>
              </a:spcBef>
            </a:pP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6.6.1 </a:t>
            </a:r>
            <a:r>
              <a:rPr lang="zh-CN" altLang="en-US" sz="3600" b="1" dirty="0">
                <a:solidFill>
                  <a:srgbClr val="FFFF00"/>
                </a:solidFill>
                <a:latin typeface="+mj-ea"/>
                <a:ea typeface="+mj-ea"/>
              </a:rPr>
              <a:t>什么是软件配置管理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500034" y="1643050"/>
            <a:ext cx="8064500" cy="4968875"/>
          </a:xfrm>
        </p:spPr>
        <p:txBody>
          <a:bodyPr/>
          <a:lstStyle/>
          <a:p>
            <a:pPr marL="457200" indent="-457200" eaLnBrk="1" hangingPunct="1">
              <a:lnSpc>
                <a:spcPct val="120000"/>
              </a:lnSpc>
              <a:buFontTx/>
              <a:buNone/>
            </a:pPr>
            <a:r>
              <a:rPr lang="zh-CN" altLang="en-US" sz="2800" dirty="0">
                <a:solidFill>
                  <a:srgbClr val="3333CC"/>
                </a:solidFill>
                <a:ea typeface="宋体" panose="02010600030101010101" pitchFamily="2" charset="-122"/>
              </a:rPr>
              <a:t>软件配置管理的工作是要解决下列问题：</a:t>
            </a:r>
            <a:endParaRPr lang="zh-CN" altLang="en-US" sz="2800" dirty="0">
              <a:solidFill>
                <a:srgbClr val="3333CC"/>
              </a:solidFill>
              <a:ea typeface="楷体_GB2312" pitchFamily="49" charset="-122"/>
            </a:endParaRPr>
          </a:p>
          <a:p>
            <a:pPr marL="457200" indent="-457200"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）采用什么方式去标识和管理数量众多的程序、文档等</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的各种版本？</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）在软件产品交付用户之前和交付之后如何控制变更？</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实现有效的变更？</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）谁有权批准变更以及安排变更的优先级？</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4</a:t>
            </a:r>
            <a:r>
              <a:rPr lang="zh-CN" altLang="en-US" sz="2400" dirty="0">
                <a:ea typeface="楷体_GB2312" pitchFamily="49" charset="-122"/>
              </a:rPr>
              <a:t>）用什么方法估计变更可能引起的其他问题？</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    这些问题的解决正是软件配置管理应完成的任务：</a:t>
            </a:r>
            <a:r>
              <a:rPr lang="zh-CN" altLang="en-US" sz="2400" dirty="0">
                <a:solidFill>
                  <a:srgbClr val="CC0000"/>
                </a:solidFill>
                <a:ea typeface="楷体_GB2312" pitchFamily="49" charset="-122"/>
              </a:rPr>
              <a:t>配置</a:t>
            </a:r>
            <a:endParaRPr lang="zh-CN" altLang="en-US" sz="2400" dirty="0">
              <a:solidFill>
                <a:srgbClr val="CC0000"/>
              </a:solidFill>
              <a:ea typeface="楷体_GB2312" pitchFamily="49" charset="-122"/>
            </a:endParaRPr>
          </a:p>
          <a:p>
            <a:pPr marL="457200" indent="-457200" eaLnBrk="1" hangingPunct="1">
              <a:lnSpc>
                <a:spcPct val="120000"/>
              </a:lnSpc>
              <a:buFontTx/>
              <a:buNone/>
            </a:pPr>
            <a:r>
              <a:rPr lang="zh-CN" altLang="en-US" sz="2400" dirty="0">
                <a:solidFill>
                  <a:srgbClr val="CC0000"/>
                </a:solidFill>
                <a:ea typeface="楷体_GB2312" pitchFamily="49" charset="-122"/>
              </a:rPr>
              <a:t>标识</a:t>
            </a:r>
            <a:r>
              <a:rPr lang="zh-CN" altLang="en-US" sz="2400" dirty="0">
                <a:ea typeface="楷体_GB2312" pitchFamily="49" charset="-122"/>
              </a:rPr>
              <a:t>、</a:t>
            </a:r>
            <a:r>
              <a:rPr lang="zh-CN" altLang="en-US" sz="2400" dirty="0">
                <a:solidFill>
                  <a:srgbClr val="CC0000"/>
                </a:solidFill>
                <a:ea typeface="楷体_GB2312" pitchFamily="49" charset="-122"/>
              </a:rPr>
              <a:t>版本管理</a:t>
            </a:r>
            <a:r>
              <a:rPr lang="zh-CN" altLang="en-US" sz="2400" dirty="0">
                <a:ea typeface="楷体_GB2312" pitchFamily="49" charset="-122"/>
              </a:rPr>
              <a:t>、</a:t>
            </a:r>
            <a:r>
              <a:rPr lang="zh-CN" altLang="en-US" sz="2400" dirty="0">
                <a:solidFill>
                  <a:srgbClr val="CC0000"/>
                </a:solidFill>
                <a:ea typeface="楷体_GB2312" pitchFamily="49" charset="-122"/>
              </a:rPr>
              <a:t>变更管理</a:t>
            </a:r>
            <a:r>
              <a:rPr lang="zh-CN" altLang="en-US" sz="2400" dirty="0">
                <a:ea typeface="楷体_GB2312" pitchFamily="49" charset="-122"/>
              </a:rPr>
              <a:t>、</a:t>
            </a:r>
            <a:r>
              <a:rPr lang="zh-CN" altLang="en-US" sz="2400" dirty="0">
                <a:solidFill>
                  <a:srgbClr val="CC0000"/>
                </a:solidFill>
                <a:ea typeface="楷体_GB2312" pitchFamily="49" charset="-122"/>
              </a:rPr>
              <a:t>配置审核</a:t>
            </a:r>
            <a:r>
              <a:rPr lang="zh-CN" altLang="en-US" sz="2400" dirty="0">
                <a:ea typeface="楷体_GB2312" pitchFamily="49" charset="-122"/>
              </a:rPr>
              <a:t>及</a:t>
            </a:r>
            <a:r>
              <a:rPr lang="zh-CN" altLang="en-US" sz="2400" dirty="0">
                <a:solidFill>
                  <a:srgbClr val="CC0000"/>
                </a:solidFill>
                <a:ea typeface="楷体_GB2312" pitchFamily="49" charset="-122"/>
              </a:rPr>
              <a:t>配置报告</a:t>
            </a:r>
            <a:r>
              <a:rPr lang="zh-CN" altLang="en-US" sz="2400" dirty="0">
                <a:ea typeface="楷体_GB2312" pitchFamily="49" charset="-122"/>
              </a:rPr>
              <a:t>。 </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6.6.1 </a:t>
            </a:r>
            <a:r>
              <a:rPr lang="zh-CN" altLang="en-US" sz="3600" b="1" dirty="0">
                <a:solidFill>
                  <a:srgbClr val="FFFF00"/>
                </a:solidFill>
                <a:latin typeface="+mj-ea"/>
                <a:ea typeface="+mj-ea"/>
              </a:rPr>
              <a:t>什么是软件配置管理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a:xfrm>
            <a:off x="500034" y="1714488"/>
            <a:ext cx="8208962" cy="4537075"/>
          </a:xfrm>
        </p:spPr>
        <p:txBody>
          <a:bodyPr/>
          <a:lstStyle/>
          <a:p>
            <a:pPr eaLnBrk="1" hangingPunct="1">
              <a:lnSpc>
                <a:spcPct val="120000"/>
              </a:lnSpc>
              <a:buFontTx/>
              <a:buNone/>
            </a:pPr>
            <a:r>
              <a:rPr lang="en-US" altLang="zh-CN" sz="2400" dirty="0">
                <a:ea typeface="楷体_GB2312" pitchFamily="49" charset="-122"/>
              </a:rPr>
              <a:t>    </a:t>
            </a:r>
            <a:r>
              <a:rPr lang="zh-CN" altLang="en-US" sz="2400" dirty="0">
                <a:ea typeface="楷体_GB2312" pitchFamily="49" charset="-122"/>
              </a:rPr>
              <a:t>软件配置是一个动态的概念。不仅随着开发工作的进展会</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出现许多需控制的文档，而且开发过程中会出现各种变更。</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为了达到特定的要求，必须对配置项进行控制，而实现控制</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的首先就要对它们命名，这正是</a:t>
            </a:r>
            <a:r>
              <a:rPr lang="zh-CN" altLang="en-US" sz="2400" dirty="0">
                <a:solidFill>
                  <a:srgbClr val="CC0000"/>
                </a:solidFill>
                <a:ea typeface="楷体_GB2312" pitchFamily="49" charset="-122"/>
              </a:rPr>
              <a:t>配置标识的任务</a:t>
            </a:r>
            <a:r>
              <a:rPr lang="zh-CN" altLang="en-US" sz="2400" dirty="0">
                <a:ea typeface="楷体_GB2312" pitchFamily="49" charset="-122"/>
              </a:rPr>
              <a:t>。 </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    制订适当的命名规则是配置标识的第</a:t>
            </a:r>
            <a:r>
              <a:rPr lang="en-US" altLang="zh-CN" sz="2400" dirty="0">
                <a:ea typeface="楷体_GB2312" pitchFamily="49" charset="-122"/>
              </a:rPr>
              <a:t>1</a:t>
            </a:r>
            <a:r>
              <a:rPr lang="zh-CN" altLang="en-US" sz="2400" dirty="0">
                <a:ea typeface="楷体_GB2312" pitchFamily="49" charset="-122"/>
              </a:rPr>
              <a:t>步工作。命名不能</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任意、随机地进行，命名要求具有：</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zh-CN" altLang="en-US" sz="2400" dirty="0">
                <a:solidFill>
                  <a:srgbClr val="CC0000"/>
                </a:solidFill>
                <a:ea typeface="楷体_GB2312" pitchFamily="49" charset="-122"/>
              </a:rPr>
              <a:t>唯一性</a:t>
            </a:r>
            <a:r>
              <a:rPr lang="zh-CN" altLang="en-US" sz="2400" dirty="0">
                <a:ea typeface="楷体_GB2312" pitchFamily="49" charset="-122"/>
              </a:rPr>
              <a:t>：目的在于避免出现重名，造成混乱；</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zh-CN" altLang="en-US" sz="2400" dirty="0">
                <a:solidFill>
                  <a:srgbClr val="CC0000"/>
                </a:solidFill>
                <a:ea typeface="楷体_GB2312" pitchFamily="49" charset="-122"/>
              </a:rPr>
              <a:t>可追溯性</a:t>
            </a:r>
            <a:r>
              <a:rPr lang="zh-CN" altLang="en-US" sz="2400" dirty="0">
                <a:ea typeface="楷体_GB2312" pitchFamily="49" charset="-122"/>
              </a:rPr>
              <a:t>：使命名能够反映命名对象间的关系。</a:t>
            </a: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6.6.2 </a:t>
            </a:r>
            <a:r>
              <a:rPr lang="zh-CN" altLang="en-US" sz="3600" b="1" dirty="0">
                <a:solidFill>
                  <a:srgbClr val="FFFF00"/>
                </a:solidFill>
                <a:latin typeface="+mj-ea"/>
                <a:ea typeface="+mj-ea"/>
              </a:rPr>
              <a:t>软件配置标识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pPr eaLnBrk="1" hangingPunct="1"/>
            <a:r>
              <a:rPr lang="zh-CN" altLang="en-US" sz="2400">
                <a:latin typeface="楷体_GB2312" pitchFamily="49" charset="-122"/>
                <a:ea typeface="楷体_GB2312" pitchFamily="49" charset="-122"/>
              </a:rPr>
              <a:t>例如，可以采用层式命名规则以利反映树状结构，某树状结构软件的结构图如图所示。</a:t>
            </a:r>
            <a:r>
              <a:rPr lang="en-US" altLang="zh-CN" sz="2400">
                <a:latin typeface="楷体_GB2312" pitchFamily="49" charset="-122"/>
                <a:ea typeface="楷体_GB2312" pitchFamily="49" charset="-122"/>
              </a:rPr>
              <a:t>CODE</a:t>
            </a:r>
            <a:r>
              <a:rPr lang="zh-CN" altLang="en-US" sz="2400">
                <a:latin typeface="楷体_GB2312" pitchFamily="49" charset="-122"/>
                <a:ea typeface="楷体_GB2312" pitchFamily="49" charset="-122"/>
              </a:rPr>
              <a:t>部分可沿树状结构命名为 </a:t>
            </a:r>
            <a:r>
              <a:rPr lang="en-US" altLang="zh-CN" sz="2000">
                <a:latin typeface="楷体_GB2312" pitchFamily="49" charset="-122"/>
                <a:ea typeface="楷体_GB2312" pitchFamily="49" charset="-122"/>
              </a:rPr>
              <a:t>PCL-TOOLS/EDIT/FORMS/DISPLAY/AST-INTERFACE/CODE </a:t>
            </a:r>
            <a:endParaRPr lang="en-US" altLang="zh-CN" sz="2000">
              <a:latin typeface="楷体_GB2312" pitchFamily="49" charset="-122"/>
              <a:ea typeface="楷体_GB2312" pitchFamily="49" charset="-122"/>
            </a:endParaRPr>
          </a:p>
        </p:txBody>
      </p:sp>
      <p:pic>
        <p:nvPicPr>
          <p:cNvPr id="109572" name="Picture 4" descr="1423"/>
          <p:cNvPicPr>
            <a:picLocks noChangeAspect="1" noChangeArrowheads="1"/>
          </p:cNvPicPr>
          <p:nvPr/>
        </p:nvPicPr>
        <p:blipFill>
          <a:blip r:embed="rId1"/>
          <a:srcRect/>
          <a:stretch>
            <a:fillRect/>
          </a:stretch>
        </p:blipFill>
        <p:spPr bwMode="auto">
          <a:xfrm>
            <a:off x="1692275" y="3129355"/>
            <a:ext cx="5022865" cy="287139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6.6.2 </a:t>
            </a:r>
            <a:r>
              <a:rPr lang="zh-CN" altLang="en-US" sz="3600" b="1" dirty="0">
                <a:solidFill>
                  <a:srgbClr val="FFFF00"/>
                </a:solidFill>
                <a:latin typeface="+mj-ea"/>
                <a:ea typeface="+mj-ea"/>
              </a:rPr>
              <a:t>软件配置标识</a:t>
            </a:r>
            <a:endParaRPr lang="zh-CN" altLang="en-US" sz="3600" b="1" dirty="0">
              <a:solidFill>
                <a:srgbClr val="FFFF00"/>
              </a:solidFill>
              <a:latin typeface="+mj-ea"/>
              <a:ea typeface="+mj-ea"/>
            </a:endParaRP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500034" y="1643050"/>
            <a:ext cx="8207375" cy="3527425"/>
          </a:xfrm>
          <a:prstGeom prst="rect">
            <a:avLst/>
          </a:prstGeom>
          <a:noFill/>
          <a:ln w="9525">
            <a:noFill/>
            <a:miter lim="800000"/>
          </a:ln>
        </p:spPr>
        <p:txBody>
          <a:bodyPr>
            <a:spAutoFit/>
          </a:bodyPr>
          <a:lstStyle/>
          <a:p>
            <a:pPr>
              <a:lnSpc>
                <a:spcPct val="120000"/>
              </a:lnSpc>
              <a:spcBef>
                <a:spcPct val="20000"/>
              </a:spcBef>
              <a:buClr>
                <a:srgbClr val="3333CC"/>
              </a:buClr>
              <a:buSzPct val="75000"/>
              <a:buFont typeface="Wingdings" panose="05000000000000000000" pitchFamily="2" charset="2"/>
              <a:buChar char="l"/>
            </a:pPr>
            <a:r>
              <a:rPr lang="en-US" altLang="zh-CN" sz="2800" dirty="0">
                <a:ea typeface="楷体_GB2312" pitchFamily="49" charset="-122"/>
              </a:rPr>
              <a:t> </a:t>
            </a:r>
            <a:r>
              <a:rPr lang="zh-CN" altLang="en-US" sz="2800" dirty="0">
                <a:ea typeface="楷体_GB2312" pitchFamily="49" charset="-122"/>
              </a:rPr>
              <a:t>可以利用面向对象的方法进行标识。通常需标识两类型对象：</a:t>
            </a:r>
            <a:r>
              <a:rPr lang="zh-CN" altLang="en-US" sz="2800" dirty="0">
                <a:solidFill>
                  <a:srgbClr val="CC0000"/>
                </a:solidFill>
                <a:ea typeface="楷体_GB2312" pitchFamily="49" charset="-122"/>
              </a:rPr>
              <a:t>基本对象</a:t>
            </a:r>
            <a:r>
              <a:rPr lang="zh-CN" altLang="en-US" sz="2800" dirty="0">
                <a:ea typeface="楷体_GB2312" pitchFamily="49" charset="-122"/>
              </a:rPr>
              <a:t>和</a:t>
            </a:r>
            <a:r>
              <a:rPr lang="zh-CN" altLang="en-US" sz="2800" dirty="0">
                <a:solidFill>
                  <a:srgbClr val="CC0000"/>
                </a:solidFill>
                <a:ea typeface="楷体_GB2312" pitchFamily="49" charset="-122"/>
              </a:rPr>
              <a:t>复合对象</a:t>
            </a:r>
            <a:r>
              <a:rPr lang="zh-CN" altLang="en-US" sz="2800" dirty="0">
                <a:ea typeface="楷体_GB2312" pitchFamily="49" charset="-122"/>
              </a:rPr>
              <a:t>。</a:t>
            </a:r>
            <a:endParaRPr lang="zh-CN" altLang="en-US" sz="2800" dirty="0">
              <a:ea typeface="楷体_GB2312" pitchFamily="49" charset="-122"/>
            </a:endParaRPr>
          </a:p>
          <a:p>
            <a:pPr>
              <a:lnSpc>
                <a:spcPct val="120000"/>
              </a:lnSpc>
              <a:spcBef>
                <a:spcPct val="20000"/>
              </a:spcBef>
              <a:buClr>
                <a:srgbClr val="CC0000"/>
              </a:buClr>
              <a:buSzPct val="75000"/>
              <a:buFont typeface="Wingdings" panose="05000000000000000000" pitchFamily="2" charset="2"/>
              <a:buChar char="Ø"/>
            </a:pPr>
            <a:r>
              <a:rPr lang="zh-CN" altLang="en-US" sz="2400" dirty="0">
                <a:ea typeface="楷体_GB2312" pitchFamily="49" charset="-122"/>
              </a:rPr>
              <a:t> </a:t>
            </a:r>
            <a:r>
              <a:rPr lang="zh-CN" altLang="en-US" sz="2400" dirty="0">
                <a:solidFill>
                  <a:srgbClr val="3333CC"/>
                </a:solidFill>
                <a:ea typeface="楷体_GB2312" pitchFamily="49" charset="-122"/>
              </a:rPr>
              <a:t>基本对象</a:t>
            </a:r>
            <a:r>
              <a:rPr lang="zh-CN" altLang="en-US" sz="2400" dirty="0">
                <a:ea typeface="楷体_GB2312" pitchFamily="49" charset="-122"/>
              </a:rPr>
              <a:t>是由软件工程师在分析、设计、编码和测试时所建立的“文本单元”。</a:t>
            </a:r>
            <a:endParaRPr lang="zh-CN" altLang="en-US" sz="2400" dirty="0">
              <a:ea typeface="楷体_GB2312" pitchFamily="49" charset="-122"/>
            </a:endParaRPr>
          </a:p>
          <a:p>
            <a:pPr>
              <a:lnSpc>
                <a:spcPct val="120000"/>
              </a:lnSpc>
              <a:spcBef>
                <a:spcPct val="20000"/>
              </a:spcBef>
              <a:buClr>
                <a:srgbClr val="3333CC"/>
              </a:buClr>
              <a:buSzPct val="75000"/>
              <a:buFont typeface="Wingdings" panose="05000000000000000000" pitchFamily="2" charset="2"/>
              <a:buNone/>
            </a:pPr>
            <a:r>
              <a:rPr lang="zh-CN" altLang="en-US" sz="2400" dirty="0">
                <a:ea typeface="楷体_GB2312" pitchFamily="49" charset="-122"/>
              </a:rPr>
              <a:t> 例如，基本对象可能是需求规格说明中的一节，一个模块的源程序清单、一组用来测试一个等价类的测试用例。</a:t>
            </a:r>
            <a:endParaRPr lang="zh-CN" altLang="en-US" sz="2400" dirty="0">
              <a:ea typeface="楷体_GB2312" pitchFamily="49" charset="-122"/>
            </a:endParaRPr>
          </a:p>
          <a:p>
            <a:pPr>
              <a:lnSpc>
                <a:spcPct val="120000"/>
              </a:lnSpc>
              <a:spcBef>
                <a:spcPct val="20000"/>
              </a:spcBef>
              <a:buClr>
                <a:srgbClr val="CC0000"/>
              </a:buClr>
              <a:buSzPct val="75000"/>
              <a:buFont typeface="Wingdings" panose="05000000000000000000" pitchFamily="2" charset="2"/>
              <a:buChar char="Ø"/>
            </a:pPr>
            <a:r>
              <a:rPr lang="zh-CN" altLang="en-US" sz="2400" dirty="0">
                <a:solidFill>
                  <a:srgbClr val="3333CC"/>
                </a:solidFill>
                <a:ea typeface="楷体_GB2312" pitchFamily="49" charset="-122"/>
              </a:rPr>
              <a:t>复合对象</a:t>
            </a:r>
            <a:r>
              <a:rPr lang="zh-CN" altLang="en-US" sz="2400" dirty="0">
                <a:ea typeface="楷体_GB2312" pitchFamily="49" charset="-122"/>
              </a:rPr>
              <a:t>则是基本对象和其他复合对象的集合。</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6.6.2 </a:t>
            </a:r>
            <a:r>
              <a:rPr lang="zh-CN" altLang="en-US" sz="3600" b="1" dirty="0">
                <a:solidFill>
                  <a:srgbClr val="FFFF00"/>
                </a:solidFill>
                <a:latin typeface="+mj-ea"/>
                <a:ea typeface="+mj-ea"/>
              </a:rPr>
              <a:t>软件配置标识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4" descr="1424"/>
          <p:cNvPicPr>
            <a:picLocks noChangeAspect="1" noChangeArrowheads="1"/>
          </p:cNvPicPr>
          <p:nvPr/>
        </p:nvPicPr>
        <p:blipFill>
          <a:blip r:embed="rId1"/>
          <a:srcRect/>
          <a:stretch>
            <a:fillRect/>
          </a:stretch>
        </p:blipFill>
        <p:spPr bwMode="auto">
          <a:xfrm>
            <a:off x="2987675" y="2781300"/>
            <a:ext cx="3370275" cy="3370275"/>
          </a:xfrm>
          <a:prstGeom prst="rect">
            <a:avLst/>
          </a:prstGeom>
          <a:noFill/>
          <a:ln w="9525">
            <a:noFill/>
            <a:miter lim="800000"/>
            <a:headEnd/>
            <a:tailEnd/>
          </a:ln>
        </p:spPr>
      </p:pic>
      <p:sp>
        <p:nvSpPr>
          <p:cNvPr id="111620" name="Text Box 5"/>
          <p:cNvSpPr txBox="1">
            <a:spLocks noChangeArrowheads="1"/>
          </p:cNvSpPr>
          <p:nvPr/>
        </p:nvSpPr>
        <p:spPr bwMode="auto">
          <a:xfrm>
            <a:off x="428596" y="1531931"/>
            <a:ext cx="8207375" cy="968375"/>
          </a:xfrm>
          <a:prstGeom prst="rect">
            <a:avLst/>
          </a:prstGeom>
          <a:noFill/>
          <a:ln w="9525">
            <a:noFill/>
            <a:miter lim="800000"/>
          </a:ln>
        </p:spPr>
        <p:txBody>
          <a:bodyPr>
            <a:spAutoFit/>
          </a:bodyPr>
          <a:lstStyle/>
          <a:p>
            <a:pPr>
              <a:lnSpc>
                <a:spcPct val="120000"/>
              </a:lnSpc>
              <a:spcBef>
                <a:spcPct val="20000"/>
              </a:spcBef>
              <a:buClr>
                <a:srgbClr val="3333CC"/>
              </a:buClr>
              <a:buSzPct val="75000"/>
              <a:buFont typeface="Wingdings" panose="05000000000000000000" pitchFamily="2" charset="2"/>
              <a:buChar char="l"/>
            </a:pPr>
            <a:r>
              <a:rPr lang="en-US" altLang="zh-CN" sz="2400" dirty="0">
                <a:ea typeface="楷体_GB2312" pitchFamily="49" charset="-122"/>
              </a:rPr>
              <a:t> </a:t>
            </a:r>
            <a:r>
              <a:rPr lang="zh-CN" altLang="en-US" sz="2400" dirty="0">
                <a:solidFill>
                  <a:srgbClr val="3333CC"/>
                </a:solidFill>
                <a:ea typeface="楷体_GB2312" pitchFamily="49" charset="-122"/>
              </a:rPr>
              <a:t>复合对象</a:t>
            </a:r>
            <a:r>
              <a:rPr lang="zh-CN" altLang="en-US" sz="2400" dirty="0">
                <a:ea typeface="楷体_GB2312" pitchFamily="49" charset="-122"/>
              </a:rPr>
              <a:t>实例：“设计规格说明”是一个复合对象，它是一些基本对象（如“数据模型”和“模块</a:t>
            </a:r>
            <a:r>
              <a:rPr lang="en-US" altLang="zh-CN" sz="2400" dirty="0">
                <a:ea typeface="楷体_GB2312" pitchFamily="49" charset="-122"/>
              </a:rPr>
              <a:t>N”</a:t>
            </a:r>
            <a:r>
              <a:rPr lang="zh-CN" altLang="en-US" sz="2400" dirty="0">
                <a:ea typeface="楷体_GB2312" pitchFamily="49" charset="-122"/>
              </a:rPr>
              <a:t>）的集合。</a:t>
            </a:r>
            <a:r>
              <a:rPr lang="zh-CN" altLang="en-US" dirty="0"/>
              <a:t> </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6.6.2 </a:t>
            </a:r>
            <a:r>
              <a:rPr lang="zh-CN" altLang="en-US" sz="3600" b="1" dirty="0">
                <a:solidFill>
                  <a:srgbClr val="FFFF00"/>
                </a:solidFill>
                <a:latin typeface="+mj-ea"/>
                <a:ea typeface="+mj-ea"/>
              </a:rPr>
              <a:t>软件配置标识</a:t>
            </a:r>
            <a:endParaRPr lang="zh-CN" altLang="en-US" sz="3600" b="1" dirty="0">
              <a:solidFill>
                <a:srgbClr val="FFFF00"/>
              </a:solidFill>
              <a:latin typeface="+mj-ea"/>
              <a:ea typeface="+mj-ea"/>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500034" y="1457325"/>
            <a:ext cx="8280400" cy="4614881"/>
          </a:xfrm>
        </p:spPr>
        <p:txBody>
          <a:bodyPr/>
          <a:lstStyle/>
          <a:p>
            <a:pPr marL="457200" indent="-457200" eaLnBrk="1" hangingPunct="1">
              <a:lnSpc>
                <a:spcPct val="120000"/>
              </a:lnSpc>
              <a:buFontTx/>
              <a:buNone/>
            </a:pPr>
            <a:r>
              <a:rPr lang="en-US" altLang="zh-CN" sz="2400" dirty="0">
                <a:ea typeface="楷体_GB2312" pitchFamily="49" charset="-122"/>
              </a:rPr>
              <a:t>    </a:t>
            </a:r>
            <a:r>
              <a:rPr lang="zh-CN" altLang="en-US" sz="2400" dirty="0">
                <a:ea typeface="楷体_GB2312" pitchFamily="49" charset="-122"/>
              </a:rPr>
              <a:t>每个对象可用一组信息来唯一地标识，这组信息包括：</a:t>
            </a:r>
            <a:endParaRPr lang="zh-CN" altLang="en-US" sz="2400" dirty="0">
              <a:ea typeface="楷体_GB2312" pitchFamily="49" charset="-122"/>
            </a:endParaRPr>
          </a:p>
          <a:p>
            <a:pPr marL="457200" indent="-457200" algn="ctr" eaLnBrk="1" hangingPunct="1">
              <a:lnSpc>
                <a:spcPct val="120000"/>
              </a:lnSpc>
              <a:buFontTx/>
              <a:buNone/>
            </a:pPr>
            <a:r>
              <a:rPr lang="zh-CN" altLang="en-US" sz="2400" dirty="0">
                <a:solidFill>
                  <a:srgbClr val="CC0000"/>
                </a:solidFill>
                <a:ea typeface="楷体_GB2312" pitchFamily="49" charset="-122"/>
              </a:rPr>
              <a:t>（名字、描述、资源、实现）</a:t>
            </a:r>
            <a:endParaRPr lang="zh-CN" altLang="en-US" sz="2400" dirty="0">
              <a:solidFill>
                <a:srgbClr val="CC0000"/>
              </a:solidFill>
              <a:ea typeface="楷体_GB2312" pitchFamily="49" charset="-122"/>
            </a:endParaRPr>
          </a:p>
          <a:p>
            <a:pPr marL="457200" indent="-457200" eaLnBrk="1" hangingPunct="1">
              <a:lnSpc>
                <a:spcPct val="120000"/>
              </a:lnSpc>
              <a:buClr>
                <a:schemeClr val="accent2"/>
              </a:buClr>
              <a:buSzPct val="75000"/>
              <a:buFont typeface="Wingdings" panose="05000000000000000000" pitchFamily="2" charset="2"/>
              <a:buChar char="Ø"/>
            </a:pPr>
            <a:r>
              <a:rPr lang="zh-CN" altLang="en-US" sz="2000" dirty="0">
                <a:ea typeface="楷体_GB2312" pitchFamily="49" charset="-122"/>
              </a:rPr>
              <a:t>对象的</a:t>
            </a:r>
            <a:r>
              <a:rPr lang="zh-CN" altLang="en-US" sz="2000" dirty="0">
                <a:solidFill>
                  <a:srgbClr val="CC0000"/>
                </a:solidFill>
                <a:ea typeface="楷体_GB2312" pitchFamily="49" charset="-122"/>
              </a:rPr>
              <a:t>名字</a:t>
            </a:r>
            <a:r>
              <a:rPr lang="zh-CN" altLang="en-US" sz="2000" dirty="0">
                <a:ea typeface="楷体_GB2312" pitchFamily="49" charset="-122"/>
              </a:rPr>
              <a:t>是一个字符串，它明确地标识对象。</a:t>
            </a:r>
            <a:endParaRPr lang="zh-CN" altLang="en-US" sz="2000" dirty="0">
              <a:ea typeface="楷体_GB2312" pitchFamily="49" charset="-122"/>
            </a:endParaRPr>
          </a:p>
          <a:p>
            <a:pPr marL="457200" indent="-457200" eaLnBrk="1" hangingPunct="1">
              <a:lnSpc>
                <a:spcPct val="120000"/>
              </a:lnSpc>
              <a:buClr>
                <a:schemeClr val="accent2"/>
              </a:buClr>
              <a:buSzPct val="75000"/>
              <a:buFont typeface="Wingdings" panose="05000000000000000000" pitchFamily="2" charset="2"/>
              <a:buChar char="Ø"/>
            </a:pPr>
            <a:r>
              <a:rPr lang="zh-CN" altLang="en-US" sz="2000" dirty="0">
                <a:ea typeface="楷体_GB2312" pitchFamily="49" charset="-122"/>
              </a:rPr>
              <a:t>对象</a:t>
            </a:r>
            <a:r>
              <a:rPr lang="zh-CN" altLang="en-US" sz="2000" dirty="0">
                <a:solidFill>
                  <a:srgbClr val="CC0000"/>
                </a:solidFill>
                <a:ea typeface="楷体_GB2312" pitchFamily="49" charset="-122"/>
              </a:rPr>
              <a:t>描述</a:t>
            </a:r>
            <a:r>
              <a:rPr lang="zh-CN" altLang="en-US" sz="2000" dirty="0">
                <a:ea typeface="楷体_GB2312" pitchFamily="49" charset="-122"/>
              </a:rPr>
              <a:t>是一个表项，它包括：对象所表示的软件配置项类型（如文档、程序、数据）、项目标识、变更或版本信息。</a:t>
            </a:r>
            <a:endParaRPr lang="zh-CN" altLang="en-US" sz="2000" dirty="0">
              <a:ea typeface="楷体_GB2312" pitchFamily="49" charset="-122"/>
            </a:endParaRPr>
          </a:p>
          <a:p>
            <a:pPr marL="457200" indent="-457200" eaLnBrk="1" hangingPunct="1">
              <a:lnSpc>
                <a:spcPct val="120000"/>
              </a:lnSpc>
              <a:buClr>
                <a:schemeClr val="accent2"/>
              </a:buClr>
              <a:buSzPct val="75000"/>
              <a:buFont typeface="Wingdings" panose="05000000000000000000" pitchFamily="2" charset="2"/>
              <a:buChar char="Ø"/>
            </a:pPr>
            <a:r>
              <a:rPr lang="zh-CN" altLang="en-US" sz="2000" dirty="0">
                <a:solidFill>
                  <a:srgbClr val="CC0000"/>
                </a:solidFill>
                <a:ea typeface="楷体_GB2312" pitchFamily="49" charset="-122"/>
              </a:rPr>
              <a:t>资源</a:t>
            </a:r>
            <a:r>
              <a:rPr lang="zh-CN" altLang="en-US" sz="2000" dirty="0">
                <a:ea typeface="楷体_GB2312" pitchFamily="49" charset="-122"/>
              </a:rPr>
              <a:t>是“由对象所提供的、处理的、引用的或其他所需要的一些实体”。例如，数据类型、特定函数，甚至变量名都可以看做是对象资源。</a:t>
            </a:r>
            <a:endParaRPr lang="zh-CN" altLang="en-US" sz="2000" dirty="0">
              <a:ea typeface="楷体_GB2312" pitchFamily="49" charset="-122"/>
            </a:endParaRPr>
          </a:p>
          <a:p>
            <a:pPr marL="457200" indent="-457200" eaLnBrk="1" hangingPunct="1">
              <a:lnSpc>
                <a:spcPct val="120000"/>
              </a:lnSpc>
              <a:buClr>
                <a:schemeClr val="accent2"/>
              </a:buClr>
              <a:buSzPct val="75000"/>
              <a:buFont typeface="Wingdings" panose="05000000000000000000" pitchFamily="2" charset="2"/>
              <a:buChar char="Ø"/>
            </a:pPr>
            <a:r>
              <a:rPr lang="zh-CN" altLang="en-US" sz="2000" dirty="0">
                <a:ea typeface="楷体_GB2312" pitchFamily="49" charset="-122"/>
              </a:rPr>
              <a:t>对于一个基本对象来说， “</a:t>
            </a:r>
            <a:r>
              <a:rPr lang="zh-CN" altLang="en-US" sz="2000" dirty="0">
                <a:solidFill>
                  <a:srgbClr val="CC0000"/>
                </a:solidFill>
                <a:ea typeface="楷体_GB2312" pitchFamily="49" charset="-122"/>
              </a:rPr>
              <a:t>实现</a:t>
            </a:r>
            <a:r>
              <a:rPr lang="zh-CN" altLang="en-US" sz="2000" dirty="0">
                <a:ea typeface="楷体_GB2312" pitchFamily="49" charset="-122"/>
              </a:rPr>
              <a:t>”是指向“文本单元”的指针，而对于复合对象来说，则为</a:t>
            </a:r>
            <a:r>
              <a:rPr lang="en-US" altLang="zh-CN" sz="2000" dirty="0">
                <a:ea typeface="楷体_GB2312" pitchFamily="49" charset="-122"/>
              </a:rPr>
              <a:t>null</a:t>
            </a:r>
            <a:r>
              <a:rPr lang="zh-CN" altLang="en-US" sz="2000" dirty="0">
                <a:ea typeface="楷体_GB2312" pitchFamily="49" charset="-122"/>
              </a:rPr>
              <a:t>（空）。</a:t>
            </a:r>
            <a:endParaRPr lang="zh-CN" altLang="en-US" sz="20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6.6.2 </a:t>
            </a:r>
            <a:r>
              <a:rPr lang="zh-CN" altLang="en-US" sz="3600" b="1" dirty="0">
                <a:solidFill>
                  <a:srgbClr val="FFFF00"/>
                </a:solidFill>
                <a:latin typeface="+mj-ea"/>
                <a:ea typeface="+mj-ea"/>
              </a:rPr>
              <a:t>软件配置标识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idx="1"/>
          </p:nvPr>
        </p:nvSpPr>
        <p:spPr>
          <a:xfrm>
            <a:off x="500034" y="1571612"/>
            <a:ext cx="8208963" cy="4968875"/>
          </a:xfrm>
        </p:spPr>
        <p:txBody>
          <a:bodyPr/>
          <a:lstStyle/>
          <a:p>
            <a:pPr eaLnBrk="1" hangingPunct="1">
              <a:lnSpc>
                <a:spcPct val="110000"/>
              </a:lnSpc>
              <a:buFont typeface="Wingdings" panose="05000000000000000000" pitchFamily="2" charset="2"/>
              <a:buChar char="l"/>
            </a:pPr>
            <a:r>
              <a:rPr lang="zh-CN" altLang="en-US" sz="2400" dirty="0">
                <a:ea typeface="楷体_GB2312" pitchFamily="49" charset="-122"/>
              </a:rPr>
              <a:t>配置对象的标识还必须考虑在命名对象之间存在的联系。</a:t>
            </a:r>
            <a:endParaRPr lang="zh-CN" altLang="en-US" sz="2400" dirty="0">
              <a:ea typeface="楷体_GB2312" pitchFamily="49" charset="-122"/>
            </a:endParaRPr>
          </a:p>
          <a:p>
            <a:pPr eaLnBrk="1" hangingPunct="1">
              <a:lnSpc>
                <a:spcPct val="110000"/>
              </a:lnSpc>
              <a:buClr>
                <a:srgbClr val="CC0000"/>
              </a:buClr>
              <a:buSzPct val="75000"/>
              <a:buFont typeface="Wingdings" panose="05000000000000000000" pitchFamily="2" charset="2"/>
              <a:buChar char="Ø"/>
            </a:pPr>
            <a:r>
              <a:rPr lang="zh-CN" altLang="en-US" sz="2400" dirty="0">
                <a:ea typeface="楷体_GB2312" pitchFamily="49" charset="-122"/>
              </a:rPr>
              <a:t> </a:t>
            </a:r>
            <a:r>
              <a:rPr lang="en-US" altLang="zh-CN" sz="2400" dirty="0">
                <a:ea typeface="楷体_GB2312" pitchFamily="49" charset="-122"/>
              </a:rPr>
              <a:t>&lt;part of&gt; </a:t>
            </a:r>
            <a:r>
              <a:rPr lang="zh-CN" altLang="en-US" sz="2400" dirty="0">
                <a:ea typeface="楷体_GB2312" pitchFamily="49" charset="-122"/>
              </a:rPr>
              <a:t>联系： 一个对象可以是一个复合对象的一个组成部分，</a:t>
            </a:r>
            <a:r>
              <a:rPr lang="zh-CN" altLang="en-US" sz="2400" dirty="0">
                <a:solidFill>
                  <a:srgbClr val="CC0000"/>
                </a:solidFill>
                <a:ea typeface="楷体_GB2312" pitchFamily="49" charset="-122"/>
              </a:rPr>
              <a:t>使用联系</a:t>
            </a:r>
            <a:r>
              <a:rPr lang="en-US" altLang="zh-CN" sz="2400" dirty="0">
                <a:solidFill>
                  <a:srgbClr val="CC0000"/>
                </a:solidFill>
                <a:ea typeface="楷体_GB2312" pitchFamily="49" charset="-122"/>
              </a:rPr>
              <a:t>&lt;part of&gt;</a:t>
            </a:r>
            <a:r>
              <a:rPr lang="zh-CN" altLang="en-US" sz="2400" dirty="0">
                <a:solidFill>
                  <a:srgbClr val="CC0000"/>
                </a:solidFill>
                <a:ea typeface="楷体_GB2312" pitchFamily="49" charset="-122"/>
              </a:rPr>
              <a:t>进行标识</a:t>
            </a:r>
            <a:r>
              <a:rPr lang="zh-CN" altLang="en-US" sz="2400" dirty="0">
                <a:ea typeface="楷体_GB2312" pitchFamily="49" charset="-122"/>
              </a:rPr>
              <a:t>。这个联系定义了对象的层次。例如，</a:t>
            </a:r>
            <a:endParaRPr lang="zh-CN" altLang="en-US" sz="2400" dirty="0">
              <a:ea typeface="楷体_GB2312" pitchFamily="49" charset="-122"/>
            </a:endParaRPr>
          </a:p>
          <a:p>
            <a:pPr algn="ctr" eaLnBrk="1" hangingPunct="1">
              <a:lnSpc>
                <a:spcPct val="110000"/>
              </a:lnSpc>
              <a:buFontTx/>
              <a:buNone/>
            </a:pPr>
            <a:r>
              <a:rPr lang="zh-CN" altLang="en-US" sz="2400" dirty="0">
                <a:ea typeface="楷体_GB2312" pitchFamily="49" charset="-122"/>
              </a:rPr>
              <a:t>     </a:t>
            </a:r>
            <a:r>
              <a:rPr lang="en-US" altLang="zh-CN" sz="2400" dirty="0">
                <a:ea typeface="楷体_GB2312" pitchFamily="49" charset="-122"/>
              </a:rPr>
              <a:t>E—R diagram 1.4 </a:t>
            </a:r>
            <a:r>
              <a:rPr lang="en-US" altLang="zh-CN" sz="2400" dirty="0">
                <a:solidFill>
                  <a:srgbClr val="CC0000"/>
                </a:solidFill>
                <a:ea typeface="楷体_GB2312" pitchFamily="49" charset="-122"/>
              </a:rPr>
              <a:t>&lt;part of&gt;</a:t>
            </a:r>
            <a:r>
              <a:rPr lang="en-US" altLang="zh-CN" sz="2400" dirty="0">
                <a:ea typeface="楷体_GB2312" pitchFamily="49" charset="-122"/>
              </a:rPr>
              <a:t> data model;</a:t>
            </a:r>
            <a:endParaRPr lang="en-US" altLang="zh-CN" sz="2400" dirty="0">
              <a:ea typeface="楷体_GB2312" pitchFamily="49" charset="-122"/>
            </a:endParaRPr>
          </a:p>
          <a:p>
            <a:pPr algn="ctr" eaLnBrk="1" hangingPunct="1">
              <a:lnSpc>
                <a:spcPct val="110000"/>
              </a:lnSpc>
              <a:buFontTx/>
              <a:buNone/>
            </a:pPr>
            <a:r>
              <a:rPr lang="en-US" altLang="zh-CN" sz="2400" dirty="0">
                <a:ea typeface="楷体_GB2312" pitchFamily="49" charset="-122"/>
              </a:rPr>
              <a:t>     data model </a:t>
            </a:r>
            <a:r>
              <a:rPr lang="en-US" altLang="zh-CN" sz="2400" dirty="0">
                <a:solidFill>
                  <a:srgbClr val="CC0000"/>
                </a:solidFill>
                <a:ea typeface="楷体_GB2312" pitchFamily="49" charset="-122"/>
              </a:rPr>
              <a:t>&lt;part of&gt;</a:t>
            </a:r>
            <a:r>
              <a:rPr lang="en-US" altLang="zh-CN" sz="2400" dirty="0">
                <a:ea typeface="楷体_GB2312" pitchFamily="49" charset="-122"/>
              </a:rPr>
              <a:t> Design Specification;</a:t>
            </a:r>
            <a:endParaRPr lang="en-US" altLang="zh-CN" sz="2400" dirty="0">
              <a:ea typeface="楷体_GB2312" pitchFamily="49" charset="-122"/>
            </a:endParaRPr>
          </a:p>
          <a:p>
            <a:pPr eaLnBrk="1" hangingPunct="1">
              <a:lnSpc>
                <a:spcPct val="110000"/>
              </a:lnSpc>
              <a:buClr>
                <a:srgbClr val="CC0000"/>
              </a:buClr>
              <a:buSzPct val="75000"/>
              <a:buFont typeface="Wingdings" panose="05000000000000000000" pitchFamily="2" charset="2"/>
              <a:buChar char="Ø"/>
            </a:pPr>
            <a:r>
              <a:rPr lang="en-US" altLang="zh-CN" sz="2400" dirty="0">
                <a:ea typeface="楷体_GB2312" pitchFamily="49" charset="-122"/>
              </a:rPr>
              <a:t>&lt;interrelated&gt;</a:t>
            </a:r>
            <a:r>
              <a:rPr lang="zh-CN" altLang="en-US" sz="2400" dirty="0">
                <a:ea typeface="楷体_GB2312" pitchFamily="49" charset="-122"/>
              </a:rPr>
              <a:t>联系：对象之间的联系可以跨越对象层次的分支相互关联。</a:t>
            </a:r>
            <a:endParaRPr lang="zh-CN" altLang="en-US" sz="2400" dirty="0">
              <a:ea typeface="楷体_GB2312" pitchFamily="49" charset="-122"/>
            </a:endParaRPr>
          </a:p>
          <a:p>
            <a:pPr eaLnBrk="1" hangingPunct="1">
              <a:lnSpc>
                <a:spcPct val="110000"/>
              </a:lnSpc>
              <a:buFontTx/>
              <a:buNone/>
            </a:pPr>
            <a:r>
              <a:rPr lang="zh-CN" altLang="en-US" sz="2400" dirty="0">
                <a:ea typeface="楷体_GB2312" pitchFamily="49" charset="-122"/>
              </a:rPr>
              <a:t>             </a:t>
            </a:r>
            <a:r>
              <a:rPr lang="en-US" altLang="zh-CN" sz="2400" dirty="0">
                <a:ea typeface="楷体_GB2312" pitchFamily="49" charset="-122"/>
              </a:rPr>
              <a:t>data model </a:t>
            </a:r>
            <a:r>
              <a:rPr lang="en-US" altLang="zh-CN" sz="2400" dirty="0">
                <a:solidFill>
                  <a:srgbClr val="CC0000"/>
                </a:solidFill>
                <a:ea typeface="楷体_GB2312" pitchFamily="49" charset="-122"/>
              </a:rPr>
              <a:t>&lt;interrelated&gt; </a:t>
            </a:r>
            <a:r>
              <a:rPr lang="en-US" altLang="zh-CN" sz="2400" dirty="0">
                <a:ea typeface="楷体_GB2312" pitchFamily="49" charset="-122"/>
              </a:rPr>
              <a:t>data flow model; </a:t>
            </a:r>
            <a:endParaRPr lang="en-US" altLang="zh-CN"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6.6.2 </a:t>
            </a:r>
            <a:r>
              <a:rPr lang="zh-CN" altLang="en-US" sz="3600" b="1" dirty="0">
                <a:solidFill>
                  <a:srgbClr val="FFFF00"/>
                </a:solidFill>
                <a:latin typeface="+mj-ea"/>
                <a:ea typeface="+mj-ea"/>
              </a:rPr>
              <a:t>软件配置标识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idx="1"/>
          </p:nvPr>
        </p:nvSpPr>
        <p:spPr>
          <a:xfrm>
            <a:off x="428596" y="1500174"/>
            <a:ext cx="8353425" cy="4608512"/>
          </a:xfrm>
        </p:spPr>
        <p:txBody>
          <a:bodyPr/>
          <a:lstStyle/>
          <a:p>
            <a:pPr marL="457200" indent="-457200" eaLnBrk="1" hangingPunct="1">
              <a:buFontTx/>
              <a:buNone/>
            </a:pPr>
            <a:r>
              <a:rPr lang="en-US" altLang="zh-CN" sz="2800" dirty="0">
                <a:solidFill>
                  <a:srgbClr val="3333CC"/>
                </a:solidFill>
                <a:ea typeface="楷体_GB2312" pitchFamily="49" charset="-122"/>
              </a:rPr>
              <a:t>1</a:t>
            </a:r>
            <a:r>
              <a:rPr lang="zh-CN" altLang="en-US" sz="2800" dirty="0">
                <a:solidFill>
                  <a:srgbClr val="3333CC"/>
                </a:solidFill>
                <a:ea typeface="楷体_GB2312" pitchFamily="49" charset="-122"/>
              </a:rPr>
              <a:t>．变更不可避免</a:t>
            </a:r>
            <a:endParaRPr lang="zh-CN" altLang="en-US" sz="2800" dirty="0">
              <a:solidFill>
                <a:srgbClr val="3333CC"/>
              </a:solidFill>
              <a:ea typeface="楷体_GB2312" pitchFamily="49" charset="-122"/>
            </a:endParaRPr>
          </a:p>
          <a:p>
            <a:pPr marL="457200" indent="-457200" eaLnBrk="1" hangingPunct="1">
              <a:buFontTx/>
              <a:buNone/>
            </a:pPr>
            <a:r>
              <a:rPr lang="zh-CN" altLang="en-US" sz="2400" dirty="0">
                <a:ea typeface="楷体_GB2312" pitchFamily="49" charset="-122"/>
              </a:rPr>
              <a:t>    软件开发过程中变更是不可能避免的，变更控制就是要</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把变更严格地控制起来，随时保留变更的有关信息，把精</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确、清晰的信息传递到开发过程的下一活动或下一任务，</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防止出现混乱。</a:t>
            </a:r>
            <a:r>
              <a:rPr lang="zh-CN" altLang="en-US" sz="2400" dirty="0">
                <a:solidFill>
                  <a:srgbClr val="CC0000"/>
                </a:solidFill>
                <a:ea typeface="楷体_GB2312" pitchFamily="49" charset="-122"/>
              </a:rPr>
              <a:t>变更管理的任务</a:t>
            </a:r>
            <a:r>
              <a:rPr lang="zh-CN" altLang="en-US" sz="2400" dirty="0">
                <a:ea typeface="楷体_GB2312" pitchFamily="49" charset="-122"/>
              </a:rPr>
              <a:t>如下：</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）分析变更，根据成本</a:t>
            </a:r>
            <a:r>
              <a:rPr lang="en-US" altLang="zh-CN" sz="2400" dirty="0">
                <a:ea typeface="楷体_GB2312" pitchFamily="49" charset="-122"/>
              </a:rPr>
              <a:t>—</a:t>
            </a:r>
            <a:r>
              <a:rPr lang="zh-CN" altLang="en-US" sz="2400" dirty="0">
                <a:ea typeface="楷体_GB2312" pitchFamily="49" charset="-122"/>
              </a:rPr>
              <a:t>效益和涉及的技术等因素判断</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变更实施的必要性，确定是否实施变更。</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）记录变更信息，并追踪变更信息。</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）确保变更在受控条件下进行。</a:t>
            </a:r>
            <a:endParaRPr lang="zh-CN" altLang="en-US" sz="2400" dirty="0">
              <a:ea typeface="楷体_GB2312" pitchFamily="49" charset="-122"/>
            </a:endParaRPr>
          </a:p>
          <a:p>
            <a:pPr marL="457200" indent="-457200" eaLnBrk="1" hangingPunct="1">
              <a:buFontTx/>
              <a:buNone/>
            </a:pPr>
            <a:r>
              <a:rPr lang="zh-CN" altLang="en-US" sz="2400" dirty="0">
                <a:ea typeface="楷体_GB2312" pitchFamily="49" charset="-122"/>
              </a:rPr>
              <a:t>为有效地实现变更控制需借助于配置数据库和基线的概念。</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66">
                                            <p:txEl>
                                              <p:pRg st="0" end="0"/>
                                            </p:txEl>
                                          </p:spTgt>
                                        </p:tgtEl>
                                        <p:attrNameLst>
                                          <p:attrName>style.visibility</p:attrName>
                                        </p:attrNameLst>
                                      </p:cBhvr>
                                      <p:to>
                                        <p:strVal val="visible"/>
                                      </p:to>
                                    </p:set>
                                    <p:anim calcmode="lin" valueType="num">
                                      <p:cBhvr additive="base">
                                        <p:cTn id="7" dur="500" fill="hold"/>
                                        <p:tgtEl>
                                          <p:spTgt spid="2928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28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2866">
                                            <p:txEl>
                                              <p:pRg st="1" end="1"/>
                                            </p:txEl>
                                          </p:spTgt>
                                        </p:tgtEl>
                                        <p:attrNameLst>
                                          <p:attrName>style.visibility</p:attrName>
                                        </p:attrNameLst>
                                      </p:cBhvr>
                                      <p:to>
                                        <p:strVal val="visible"/>
                                      </p:to>
                                    </p:set>
                                    <p:anim calcmode="lin" valueType="num">
                                      <p:cBhvr additive="base">
                                        <p:cTn id="13" dur="500" fill="hold"/>
                                        <p:tgtEl>
                                          <p:spTgt spid="2928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28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2866">
                                            <p:txEl>
                                              <p:pRg st="2" end="2"/>
                                            </p:txEl>
                                          </p:spTgt>
                                        </p:tgtEl>
                                        <p:attrNameLst>
                                          <p:attrName>style.visibility</p:attrName>
                                        </p:attrNameLst>
                                      </p:cBhvr>
                                      <p:to>
                                        <p:strVal val="visible"/>
                                      </p:to>
                                    </p:set>
                                    <p:anim calcmode="lin" valueType="num">
                                      <p:cBhvr additive="base">
                                        <p:cTn id="19" dur="500" fill="hold"/>
                                        <p:tgtEl>
                                          <p:spTgt spid="2928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28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2866">
                                            <p:txEl>
                                              <p:pRg st="3" end="3"/>
                                            </p:txEl>
                                          </p:spTgt>
                                        </p:tgtEl>
                                        <p:attrNameLst>
                                          <p:attrName>style.visibility</p:attrName>
                                        </p:attrNameLst>
                                      </p:cBhvr>
                                      <p:to>
                                        <p:strVal val="visible"/>
                                      </p:to>
                                    </p:set>
                                    <p:anim calcmode="lin" valueType="num">
                                      <p:cBhvr additive="base">
                                        <p:cTn id="25" dur="500" fill="hold"/>
                                        <p:tgtEl>
                                          <p:spTgt spid="2928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28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2866">
                                            <p:txEl>
                                              <p:pRg st="4" end="4"/>
                                            </p:txEl>
                                          </p:spTgt>
                                        </p:tgtEl>
                                        <p:attrNameLst>
                                          <p:attrName>style.visibility</p:attrName>
                                        </p:attrNameLst>
                                      </p:cBhvr>
                                      <p:to>
                                        <p:strVal val="visible"/>
                                      </p:to>
                                    </p:set>
                                    <p:anim calcmode="lin" valueType="num">
                                      <p:cBhvr additive="base">
                                        <p:cTn id="31" dur="500" fill="hold"/>
                                        <p:tgtEl>
                                          <p:spTgt spid="2928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28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2866">
                                            <p:txEl>
                                              <p:pRg st="5" end="5"/>
                                            </p:txEl>
                                          </p:spTgt>
                                        </p:tgtEl>
                                        <p:attrNameLst>
                                          <p:attrName>style.visibility</p:attrName>
                                        </p:attrNameLst>
                                      </p:cBhvr>
                                      <p:to>
                                        <p:strVal val="visible"/>
                                      </p:to>
                                    </p:set>
                                    <p:anim calcmode="lin" valueType="num">
                                      <p:cBhvr additive="base">
                                        <p:cTn id="37" dur="500" fill="hold"/>
                                        <p:tgtEl>
                                          <p:spTgt spid="29286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28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2866">
                                            <p:txEl>
                                              <p:pRg st="6" end="6"/>
                                            </p:txEl>
                                          </p:spTgt>
                                        </p:tgtEl>
                                        <p:attrNameLst>
                                          <p:attrName>style.visibility</p:attrName>
                                        </p:attrNameLst>
                                      </p:cBhvr>
                                      <p:to>
                                        <p:strVal val="visible"/>
                                      </p:to>
                                    </p:set>
                                    <p:anim calcmode="lin" valueType="num">
                                      <p:cBhvr additive="base">
                                        <p:cTn id="43" dur="500" fill="hold"/>
                                        <p:tgtEl>
                                          <p:spTgt spid="29286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28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2866">
                                            <p:txEl>
                                              <p:pRg st="7" end="7"/>
                                            </p:txEl>
                                          </p:spTgt>
                                        </p:tgtEl>
                                        <p:attrNameLst>
                                          <p:attrName>style.visibility</p:attrName>
                                        </p:attrNameLst>
                                      </p:cBhvr>
                                      <p:to>
                                        <p:strVal val="visible"/>
                                      </p:to>
                                    </p:set>
                                    <p:anim calcmode="lin" valueType="num">
                                      <p:cBhvr additive="base">
                                        <p:cTn id="49" dur="500" fill="hold"/>
                                        <p:tgtEl>
                                          <p:spTgt spid="29286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28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92866">
                                            <p:txEl>
                                              <p:pRg st="8" end="8"/>
                                            </p:txEl>
                                          </p:spTgt>
                                        </p:tgtEl>
                                        <p:attrNameLst>
                                          <p:attrName>style.visibility</p:attrName>
                                        </p:attrNameLst>
                                      </p:cBhvr>
                                      <p:to>
                                        <p:strVal val="visible"/>
                                      </p:to>
                                    </p:set>
                                    <p:anim calcmode="lin" valueType="num">
                                      <p:cBhvr additive="base">
                                        <p:cTn id="55" dur="500" fill="hold"/>
                                        <p:tgtEl>
                                          <p:spTgt spid="29286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286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2866">
                                            <p:txEl>
                                              <p:pRg st="9" end="9"/>
                                            </p:txEl>
                                          </p:spTgt>
                                        </p:tgtEl>
                                        <p:attrNameLst>
                                          <p:attrName>style.visibility</p:attrName>
                                        </p:attrNameLst>
                                      </p:cBhvr>
                                      <p:to>
                                        <p:strVal val="visible"/>
                                      </p:to>
                                    </p:set>
                                    <p:anim calcmode="lin" valueType="num">
                                      <p:cBhvr additive="base">
                                        <p:cTn id="61" dur="500" fill="hold"/>
                                        <p:tgtEl>
                                          <p:spTgt spid="29286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9286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2285984" y="2357430"/>
          <a:ext cx="4214842" cy="23574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5364" name="Rectangle 8"/>
          <p:cNvSpPr>
            <a:spLocks noChangeArrowheads="1"/>
          </p:cNvSpPr>
          <p:nvPr/>
        </p:nvSpPr>
        <p:spPr bwMode="auto">
          <a:xfrm>
            <a:off x="450850" y="260350"/>
            <a:ext cx="8229600" cy="1096948"/>
          </a:xfrm>
          <a:prstGeom prst="rect">
            <a:avLst/>
          </a:prstGeom>
          <a:noFill/>
          <a:ln w="9525">
            <a:noFill/>
            <a:miter lim="800000"/>
          </a:ln>
        </p:spPr>
        <p:txBody>
          <a:bodyPr anchor="ctr"/>
          <a:lstStyle/>
          <a:p>
            <a:r>
              <a:rPr lang="en-US" altLang="zh-CN" sz="4400" dirty="0">
                <a:solidFill>
                  <a:schemeClr val="bg1"/>
                </a:solidFill>
                <a:latin typeface="+mj-ea"/>
                <a:ea typeface="+mj-ea"/>
              </a:rPr>
              <a:t>6.2 </a:t>
            </a:r>
            <a:r>
              <a:rPr lang="zh-CN" altLang="en-US" sz="4400" dirty="0">
                <a:solidFill>
                  <a:schemeClr val="bg1"/>
                </a:solidFill>
                <a:latin typeface="+mj-ea"/>
                <a:ea typeface="+mj-ea"/>
              </a:rPr>
              <a:t>项目估算</a:t>
            </a:r>
            <a:endParaRPr lang="en-US" altLang="zh-CN" sz="4400" dirty="0">
              <a:solidFill>
                <a:schemeClr val="bg1"/>
              </a:solidFill>
              <a:latin typeface="+mj-ea"/>
              <a:ea typeface="+mj-ea"/>
            </a:endParaRPr>
          </a:p>
          <a:p>
            <a:r>
              <a:rPr lang="en-US" altLang="zh-CN" sz="3600" dirty="0">
                <a:solidFill>
                  <a:srgbClr val="FFFF00"/>
                </a:solidFill>
                <a:latin typeface="+mj-ea"/>
                <a:ea typeface="+mj-ea"/>
              </a:rPr>
              <a:t>6.2.1 </a:t>
            </a:r>
            <a:r>
              <a:rPr lang="zh-CN" altLang="en-US" sz="3600" dirty="0">
                <a:solidFill>
                  <a:srgbClr val="FFFF00"/>
                </a:solidFill>
                <a:latin typeface="+mj-ea"/>
                <a:ea typeface="+mj-ea"/>
              </a:rPr>
              <a:t>项目策划与项目估算</a:t>
            </a:r>
            <a:endParaRPr lang="zh-CN" altLang="en-US" sz="3600" dirty="0">
              <a:solidFill>
                <a:srgbClr val="FFFF00"/>
              </a:solidFill>
              <a:latin typeface="+mj-ea"/>
              <a:ea typeface="+mj-ea"/>
            </a:endParaRPr>
          </a:p>
        </p:txBody>
      </p:sp>
      <p:sp>
        <p:nvSpPr>
          <p:cNvPr id="15365" name="Rectangle 9"/>
          <p:cNvSpPr>
            <a:spLocks noChangeArrowheads="1"/>
          </p:cNvSpPr>
          <p:nvPr/>
        </p:nvSpPr>
        <p:spPr bwMode="auto">
          <a:xfrm>
            <a:off x="571472" y="4929198"/>
            <a:ext cx="8137525" cy="1500198"/>
          </a:xfrm>
          <a:prstGeom prst="rect">
            <a:avLst/>
          </a:prstGeom>
          <a:noFill/>
          <a:ln w="9525">
            <a:noFill/>
            <a:miter lim="800000"/>
          </a:ln>
        </p:spPr>
        <p:txBody>
          <a:bodyPr/>
          <a:lstStyle/>
          <a:p>
            <a:pPr marL="342900" indent="-342900">
              <a:lnSpc>
                <a:spcPct val="120000"/>
              </a:lnSpc>
              <a:spcBef>
                <a:spcPct val="20000"/>
              </a:spcBef>
              <a:buFont typeface="Wingdings" panose="05000000000000000000" pitchFamily="2" charset="2"/>
              <a:buChar char="l"/>
            </a:pPr>
            <a:r>
              <a:rPr lang="zh-CN" altLang="en-US" sz="2400" b="1" dirty="0">
                <a:solidFill>
                  <a:srgbClr val="CC0000"/>
                </a:solidFill>
                <a:ea typeface="楷体_GB2312" pitchFamily="49" charset="-122"/>
              </a:rPr>
              <a:t>项目策划：</a:t>
            </a:r>
            <a:r>
              <a:rPr lang="zh-CN" altLang="en-US" sz="2400" dirty="0">
                <a:ea typeface="楷体_GB2312" pitchFamily="49" charset="-122"/>
              </a:rPr>
              <a:t>是项目开展初期阶段的重要工作，其主要目</a:t>
            </a:r>
            <a:endParaRPr lang="zh-CN" altLang="en-US" sz="2400" dirty="0">
              <a:ea typeface="楷体_GB2312" pitchFamily="49" charset="-122"/>
            </a:endParaRPr>
          </a:p>
          <a:p>
            <a:pPr marL="342900" indent="-342900">
              <a:lnSpc>
                <a:spcPct val="120000"/>
              </a:lnSpc>
              <a:spcBef>
                <a:spcPct val="20000"/>
              </a:spcBef>
            </a:pPr>
            <a:r>
              <a:rPr lang="zh-CN" altLang="en-US" sz="2400" dirty="0">
                <a:ea typeface="楷体_GB2312" pitchFamily="49" charset="-122"/>
              </a:rPr>
              <a:t>标是得到项目计划，或者说计划（</a:t>
            </a:r>
            <a:r>
              <a:rPr lang="en-US" altLang="zh-CN" sz="2400" dirty="0">
                <a:ea typeface="楷体_GB2312" pitchFamily="49" charset="-122"/>
              </a:rPr>
              <a:t>plan</a:t>
            </a:r>
            <a:r>
              <a:rPr lang="zh-CN" altLang="en-US" sz="2400" dirty="0">
                <a:ea typeface="楷体_GB2312" pitchFamily="49" charset="-122"/>
              </a:rPr>
              <a:t>）是策划</a:t>
            </a:r>
            <a:endParaRPr lang="zh-CN" altLang="en-US" sz="2400" dirty="0">
              <a:ea typeface="楷体_GB2312" pitchFamily="49" charset="-122"/>
            </a:endParaRPr>
          </a:p>
          <a:p>
            <a:pPr marL="342900" indent="-342900">
              <a:lnSpc>
                <a:spcPct val="120000"/>
              </a:lnSpc>
              <a:spcBef>
                <a:spcPct val="20000"/>
              </a:spcBef>
            </a:pPr>
            <a:r>
              <a:rPr lang="zh-CN" altLang="en-US" sz="2400" dirty="0">
                <a:ea typeface="楷体_GB2312" pitchFamily="49" charset="-122"/>
              </a:rPr>
              <a:t>（</a:t>
            </a:r>
            <a:r>
              <a:rPr lang="en-US" altLang="zh-CN" sz="2400" dirty="0">
                <a:ea typeface="楷体_GB2312" pitchFamily="49" charset="-122"/>
              </a:rPr>
              <a:t>planning</a:t>
            </a:r>
            <a:r>
              <a:rPr lang="zh-CN" altLang="en-US" sz="2400" dirty="0">
                <a:ea typeface="楷体_GB2312" pitchFamily="49" charset="-122"/>
              </a:rPr>
              <a:t>）的结果。</a:t>
            </a:r>
            <a:endParaRPr lang="zh-CN" altLang="en-US" sz="2400" dirty="0">
              <a:ea typeface="楷体_GB2312" pitchFamily="49"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6"/>
          <p:cNvSpPr>
            <a:spLocks noChangeArrowheads="1"/>
          </p:cNvSpPr>
          <p:nvPr/>
        </p:nvSpPr>
        <p:spPr bwMode="auto">
          <a:xfrm>
            <a:off x="428596" y="1571612"/>
            <a:ext cx="8064500" cy="642942"/>
          </a:xfrm>
          <a:prstGeom prst="rect">
            <a:avLst/>
          </a:prstGeom>
          <a:noFill/>
          <a:ln w="9525">
            <a:noFill/>
            <a:miter lim="800000"/>
          </a:ln>
        </p:spPr>
        <p:txBody>
          <a:bodyPr/>
          <a:lstStyle/>
          <a:p>
            <a:pPr marL="342900" indent="-342900">
              <a:lnSpc>
                <a:spcPct val="120000"/>
              </a:lnSpc>
              <a:spcBef>
                <a:spcPct val="20000"/>
              </a:spcBef>
              <a:buFont typeface="Wingdings" panose="05000000000000000000" pitchFamily="2" charset="2"/>
              <a:buChar char="l"/>
            </a:pPr>
            <a:r>
              <a:rPr lang="zh-CN" altLang="en-US" sz="2800" b="1" dirty="0">
                <a:solidFill>
                  <a:srgbClr val="3333CC"/>
                </a:solidFill>
                <a:latin typeface="宋体" panose="02010600030101010101" pitchFamily="2" charset="-122"/>
                <a:ea typeface="宋体" panose="02010600030101010101" pitchFamily="2" charset="-122"/>
              </a:rPr>
              <a:t>项目估算</a:t>
            </a:r>
            <a:r>
              <a:rPr lang="zh-CN" altLang="en-US" sz="2800" dirty="0">
                <a:latin typeface="宋体" panose="02010600030101010101" pitchFamily="2" charset="-122"/>
                <a:ea typeface="宋体" panose="02010600030101010101" pitchFamily="2" charset="-122"/>
              </a:rPr>
              <a:t>和</a:t>
            </a:r>
            <a:r>
              <a:rPr lang="zh-CN" altLang="en-US" sz="2800" b="1" dirty="0">
                <a:solidFill>
                  <a:srgbClr val="3333CC"/>
                </a:solidFill>
                <a:latin typeface="宋体" panose="02010600030101010101" pitchFamily="2" charset="-122"/>
                <a:ea typeface="宋体" panose="02010600030101010101" pitchFamily="2" charset="-122"/>
              </a:rPr>
              <a:t>项目策划</a:t>
            </a:r>
            <a:r>
              <a:rPr lang="zh-CN" altLang="en-US" sz="2800" dirty="0">
                <a:latin typeface="宋体" panose="02010600030101010101" pitchFamily="2" charset="-122"/>
                <a:ea typeface="宋体" panose="02010600030101010101" pitchFamily="2" charset="-122"/>
              </a:rPr>
              <a:t>与</a:t>
            </a:r>
            <a:r>
              <a:rPr lang="zh-CN" altLang="en-US" sz="2800" b="1" dirty="0">
                <a:solidFill>
                  <a:srgbClr val="C00000"/>
                </a:solidFill>
                <a:latin typeface="宋体" panose="02010600030101010101" pitchFamily="2" charset="-122"/>
                <a:ea typeface="宋体" panose="02010600030101010101" pitchFamily="2" charset="-122"/>
              </a:rPr>
              <a:t>项目计划</a:t>
            </a:r>
            <a:r>
              <a:rPr lang="zh-CN" altLang="en-US" sz="2800" dirty="0">
                <a:latin typeface="宋体" panose="02010600030101010101" pitchFamily="2" charset="-122"/>
                <a:ea typeface="宋体" panose="02010600030101010101" pitchFamily="2" charset="-122"/>
              </a:rPr>
              <a:t>的关系？</a:t>
            </a: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428596" y="1500174"/>
            <a:ext cx="8208963" cy="5184775"/>
          </a:xfrm>
        </p:spPr>
        <p:txBody>
          <a:bodyPr/>
          <a:lstStyle/>
          <a:p>
            <a:pPr eaLnBrk="1" hangingPunct="1">
              <a:lnSpc>
                <a:spcPct val="120000"/>
              </a:lnSpc>
              <a:buFontTx/>
              <a:buNone/>
            </a:pPr>
            <a:r>
              <a:rPr lang="en-US" altLang="zh-CN" dirty="0">
                <a:solidFill>
                  <a:srgbClr val="3333CC"/>
                </a:solidFill>
                <a:ea typeface="楷体_GB2312" pitchFamily="49" charset="-122"/>
              </a:rPr>
              <a:t>2</a:t>
            </a:r>
            <a:r>
              <a:rPr lang="zh-CN" altLang="en-US" dirty="0">
                <a:solidFill>
                  <a:srgbClr val="3333CC"/>
                </a:solidFill>
                <a:ea typeface="楷体_GB2312" pitchFamily="49" charset="-122"/>
              </a:rPr>
              <a:t>．配置数据库</a:t>
            </a:r>
            <a:endParaRPr lang="zh-CN" altLang="en-US" dirty="0">
              <a:solidFill>
                <a:srgbClr val="3333CC"/>
              </a:solidFill>
              <a:ea typeface="楷体_GB2312" pitchFamily="49" charset="-122"/>
            </a:endParaRPr>
          </a:p>
          <a:p>
            <a:pPr eaLnBrk="1" hangingPunct="1">
              <a:lnSpc>
                <a:spcPct val="120000"/>
              </a:lnSpc>
              <a:buFontTx/>
              <a:buNone/>
            </a:pPr>
            <a:r>
              <a:rPr lang="zh-CN" altLang="en-US" sz="2800" dirty="0">
                <a:ea typeface="楷体_GB2312" pitchFamily="49" charset="-122"/>
              </a:rPr>
              <a:t> 设置配置数据库，使它发挥出以下作用：</a:t>
            </a:r>
            <a:endParaRPr lang="zh-CN" altLang="en-US" sz="2800" dirty="0">
              <a:ea typeface="楷体_GB2312" pitchFamily="49" charset="-122"/>
            </a:endParaRPr>
          </a:p>
          <a:p>
            <a:pPr eaLnBrk="1" hangingPunct="1">
              <a:lnSpc>
                <a:spcPct val="120000"/>
              </a:lnSpc>
              <a:buFontTx/>
              <a:buNone/>
            </a:pPr>
            <a:r>
              <a:rPr lang="zh-CN" altLang="en-US" sz="2800" dirty="0">
                <a:ea typeface="楷体_GB2312" pitchFamily="49" charset="-122"/>
              </a:rPr>
              <a:t>（</a:t>
            </a:r>
            <a:r>
              <a:rPr lang="en-US" altLang="zh-CN" sz="2800" dirty="0">
                <a:ea typeface="楷体_GB2312" pitchFamily="49" charset="-122"/>
              </a:rPr>
              <a:t>1</a:t>
            </a:r>
            <a:r>
              <a:rPr lang="zh-CN" altLang="en-US" sz="2800" dirty="0">
                <a:ea typeface="楷体_GB2312" pitchFamily="49" charset="-122"/>
              </a:rPr>
              <a:t>）用其收集与配置有关的所有信息；</a:t>
            </a:r>
            <a:endParaRPr lang="zh-CN" altLang="en-US" sz="2800" dirty="0">
              <a:ea typeface="楷体_GB2312" pitchFamily="49" charset="-122"/>
            </a:endParaRPr>
          </a:p>
          <a:p>
            <a:pPr eaLnBrk="1" hangingPunct="1">
              <a:lnSpc>
                <a:spcPct val="120000"/>
              </a:lnSpc>
              <a:buFontTx/>
              <a:buNone/>
            </a:pPr>
            <a:r>
              <a:rPr lang="zh-CN" altLang="en-US" sz="2800" dirty="0">
                <a:ea typeface="楷体_GB2312" pitchFamily="49" charset="-122"/>
              </a:rPr>
              <a:t>（</a:t>
            </a:r>
            <a:r>
              <a:rPr lang="en-US" altLang="zh-CN" sz="2800" dirty="0">
                <a:ea typeface="楷体_GB2312" pitchFamily="49" charset="-122"/>
              </a:rPr>
              <a:t>2</a:t>
            </a:r>
            <a:r>
              <a:rPr lang="zh-CN" altLang="en-US" sz="2800" dirty="0">
                <a:ea typeface="楷体_GB2312" pitchFamily="49" charset="-122"/>
              </a:rPr>
              <a:t>）评价系统变更的效果；</a:t>
            </a:r>
            <a:endParaRPr lang="zh-CN" altLang="en-US" sz="2800" dirty="0">
              <a:ea typeface="楷体_GB2312" pitchFamily="49" charset="-122"/>
            </a:endParaRPr>
          </a:p>
          <a:p>
            <a:pPr eaLnBrk="1" hangingPunct="1">
              <a:lnSpc>
                <a:spcPct val="120000"/>
              </a:lnSpc>
              <a:buFontTx/>
              <a:buNone/>
            </a:pPr>
            <a:r>
              <a:rPr lang="zh-CN" altLang="en-US" sz="2800" dirty="0">
                <a:ea typeface="楷体_GB2312" pitchFamily="49" charset="-122"/>
              </a:rPr>
              <a:t>（</a:t>
            </a:r>
            <a:r>
              <a:rPr lang="en-US" altLang="zh-CN" sz="2800" dirty="0">
                <a:ea typeface="楷体_GB2312" pitchFamily="49" charset="-122"/>
              </a:rPr>
              <a:t>3</a:t>
            </a:r>
            <a:r>
              <a:rPr lang="zh-CN" altLang="en-US" sz="2800" dirty="0">
                <a:ea typeface="楷体_GB2312" pitchFamily="49" charset="-122"/>
              </a:rPr>
              <a:t>）提供配置管理过程的管理信息。</a:t>
            </a:r>
            <a:endParaRPr lang="zh-CN" altLang="en-US" sz="2800" dirty="0">
              <a:ea typeface="楷体_GB2312" pitchFamily="49" charset="-122"/>
            </a:endParaRPr>
          </a:p>
          <a:p>
            <a:pPr eaLnBrk="1" hangingPunct="1">
              <a:lnSpc>
                <a:spcPct val="120000"/>
              </a:lnSpc>
              <a:buFontTx/>
              <a:buNone/>
            </a:pPr>
            <a:r>
              <a:rPr lang="zh-CN" altLang="en-US" dirty="0">
                <a:ea typeface="楷体_GB2312" pitchFamily="49" charset="-122"/>
              </a:rPr>
              <a:t>    </a:t>
            </a:r>
            <a:endParaRPr lang="zh-CN" altLang="en-US"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1"/>
          </p:nvPr>
        </p:nvSpPr>
        <p:spPr>
          <a:xfrm>
            <a:off x="500034" y="1500175"/>
            <a:ext cx="8229600" cy="4786346"/>
          </a:xfrm>
        </p:spPr>
        <p:txBody>
          <a:bodyPr/>
          <a:lstStyle/>
          <a:p>
            <a:pPr eaLnBrk="1" hangingPunct="1">
              <a:lnSpc>
                <a:spcPct val="120000"/>
              </a:lnSpc>
              <a:buFontTx/>
              <a:buNone/>
            </a:pPr>
            <a:r>
              <a:rPr lang="zh-CN" altLang="en-US" sz="2800" dirty="0">
                <a:ea typeface="楷体_GB2312" pitchFamily="49" charset="-122"/>
              </a:rPr>
              <a:t>配置数据库可分为</a:t>
            </a:r>
            <a:r>
              <a:rPr lang="zh-CN" altLang="en-US" sz="2800" dirty="0">
                <a:solidFill>
                  <a:srgbClr val="CC0000"/>
                </a:solidFill>
                <a:ea typeface="楷体_GB2312" pitchFamily="49" charset="-122"/>
              </a:rPr>
              <a:t>开发库</a:t>
            </a:r>
            <a:r>
              <a:rPr lang="zh-CN" altLang="en-US" sz="2800" dirty="0">
                <a:ea typeface="楷体_GB2312" pitchFamily="49" charset="-122"/>
              </a:rPr>
              <a:t>、</a:t>
            </a:r>
            <a:r>
              <a:rPr lang="zh-CN" altLang="en-US" sz="2800" dirty="0">
                <a:solidFill>
                  <a:srgbClr val="CC0000"/>
                </a:solidFill>
                <a:ea typeface="楷体_GB2312" pitchFamily="49" charset="-122"/>
              </a:rPr>
              <a:t>受控库</a:t>
            </a:r>
            <a:r>
              <a:rPr lang="zh-CN" altLang="en-US" sz="2800" dirty="0">
                <a:ea typeface="楷体_GB2312" pitchFamily="49" charset="-122"/>
              </a:rPr>
              <a:t>和</a:t>
            </a:r>
            <a:r>
              <a:rPr lang="zh-CN" altLang="en-US" sz="2800" dirty="0">
                <a:solidFill>
                  <a:srgbClr val="CC0000"/>
                </a:solidFill>
                <a:ea typeface="楷体_GB2312" pitchFamily="49" charset="-122"/>
              </a:rPr>
              <a:t>产品库</a:t>
            </a:r>
            <a:r>
              <a:rPr lang="en-US" altLang="zh-CN" sz="2800" dirty="0">
                <a:ea typeface="楷体_GB2312" pitchFamily="49" charset="-122"/>
              </a:rPr>
              <a:t>3</a:t>
            </a:r>
            <a:r>
              <a:rPr lang="zh-CN" altLang="en-US" sz="2800" dirty="0">
                <a:ea typeface="楷体_GB2312" pitchFamily="49" charset="-122"/>
              </a:rPr>
              <a:t>类。</a:t>
            </a:r>
            <a:endParaRPr lang="zh-CN" altLang="en-US" sz="2800" dirty="0">
              <a:ea typeface="楷体_GB2312" pitchFamily="49" charset="-122"/>
            </a:endParaRPr>
          </a:p>
          <a:p>
            <a:pPr eaLnBrk="1" hangingPunct="1">
              <a:lnSpc>
                <a:spcPct val="120000"/>
              </a:lnSpc>
              <a:buFontTx/>
              <a:buNone/>
            </a:pPr>
            <a:r>
              <a:rPr lang="zh-CN" altLang="en-US" sz="2400" dirty="0">
                <a:ea typeface="楷体_GB2312" pitchFamily="49" charset="-122"/>
              </a:rPr>
              <a:t>① 开发库：专供开发人员使用，其中的信息可以进行频繁的修改，对其控制相当宽松。</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② 受控库：其中存放在生存期某一阶段工作结束时释放的阶段产品，这些是与软件开发工作相关的计算机可读信息和人工可读信息。软件配置管理正是对受控库中的各个软件项进行管理，</a:t>
            </a:r>
            <a:r>
              <a:rPr lang="zh-CN" altLang="en-US" sz="2400" dirty="0">
                <a:solidFill>
                  <a:srgbClr val="3333CC"/>
                </a:solidFill>
                <a:ea typeface="楷体_GB2312" pitchFamily="49" charset="-122"/>
              </a:rPr>
              <a:t>受控库也称为软件配置管理库</a:t>
            </a:r>
            <a:r>
              <a:rPr lang="zh-CN" altLang="en-US" sz="2400" dirty="0">
                <a:ea typeface="楷体_GB2312" pitchFamily="49" charset="-122"/>
              </a:rPr>
              <a:t>。</a:t>
            </a:r>
            <a:endParaRPr lang="zh-CN" altLang="en-US" sz="2400" dirty="0">
              <a:ea typeface="楷体_GB2312" pitchFamily="49" charset="-122"/>
            </a:endParaRPr>
          </a:p>
          <a:p>
            <a:pPr eaLnBrk="1" hangingPunct="1">
              <a:buFontTx/>
              <a:buNone/>
            </a:pPr>
            <a:r>
              <a:rPr lang="zh-CN" altLang="en-US" sz="2400" dirty="0">
                <a:ea typeface="楷体_GB2312" pitchFamily="49" charset="-122"/>
              </a:rPr>
              <a:t>③ 产品库：在开发的软件产品完成系统测试后，作为最终产品存入产品库中，等待交付用户或现场安装。</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 calcmode="lin" valueType="num">
                                      <p:cBhvr additive="base">
                                        <p:cTn id="7" dur="500" fill="hold"/>
                                        <p:tgtEl>
                                          <p:spTgt spid="340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0995">
                                            <p:txEl>
                                              <p:pRg st="1" end="1"/>
                                            </p:txEl>
                                          </p:spTgt>
                                        </p:tgtEl>
                                        <p:attrNameLst>
                                          <p:attrName>style.visibility</p:attrName>
                                        </p:attrNameLst>
                                      </p:cBhvr>
                                      <p:to>
                                        <p:strVal val="visible"/>
                                      </p:to>
                                    </p:set>
                                    <p:anim calcmode="lin" valueType="num">
                                      <p:cBhvr additive="base">
                                        <p:cTn id="13" dur="500" fill="hold"/>
                                        <p:tgtEl>
                                          <p:spTgt spid="340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0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0995">
                                            <p:txEl>
                                              <p:pRg st="2" end="2"/>
                                            </p:txEl>
                                          </p:spTgt>
                                        </p:tgtEl>
                                        <p:attrNameLst>
                                          <p:attrName>style.visibility</p:attrName>
                                        </p:attrNameLst>
                                      </p:cBhvr>
                                      <p:to>
                                        <p:strVal val="visible"/>
                                      </p:to>
                                    </p:set>
                                    <p:anim calcmode="lin" valueType="num">
                                      <p:cBhvr additive="base">
                                        <p:cTn id="19" dur="500" fill="hold"/>
                                        <p:tgtEl>
                                          <p:spTgt spid="340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0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0995">
                                            <p:txEl>
                                              <p:pRg st="3" end="3"/>
                                            </p:txEl>
                                          </p:spTgt>
                                        </p:tgtEl>
                                        <p:attrNameLst>
                                          <p:attrName>style.visibility</p:attrName>
                                        </p:attrNameLst>
                                      </p:cBhvr>
                                      <p:to>
                                        <p:strVal val="visible"/>
                                      </p:to>
                                    </p:set>
                                    <p:anim calcmode="lin" valueType="num">
                                      <p:cBhvr additive="base">
                                        <p:cTn id="25" dur="500" fill="hold"/>
                                        <p:tgtEl>
                                          <p:spTgt spid="340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09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357158" y="1857364"/>
            <a:ext cx="8207375" cy="3592512"/>
          </a:xfrm>
          <a:prstGeom prst="rect">
            <a:avLst/>
          </a:prstGeom>
          <a:noFill/>
          <a:ln w="9525">
            <a:noFill/>
            <a:miter lim="800000"/>
          </a:ln>
        </p:spPr>
        <p:txBody>
          <a:bodyPr>
            <a:spAutoFit/>
          </a:bodyPr>
          <a:lstStyle/>
          <a:p>
            <a:pPr>
              <a:lnSpc>
                <a:spcPct val="110000"/>
              </a:lnSpc>
              <a:spcBef>
                <a:spcPct val="20000"/>
              </a:spcBef>
            </a:pPr>
            <a:r>
              <a:rPr lang="en-US" altLang="zh-CN" sz="2800" dirty="0">
                <a:solidFill>
                  <a:srgbClr val="3333CC"/>
                </a:solidFill>
                <a:ea typeface="楷体_GB2312" pitchFamily="49" charset="-122"/>
              </a:rPr>
              <a:t>3</a:t>
            </a:r>
            <a:r>
              <a:rPr lang="zh-CN" altLang="en-US" sz="2800" dirty="0">
                <a:solidFill>
                  <a:srgbClr val="3333CC"/>
                </a:solidFill>
                <a:ea typeface="楷体_GB2312" pitchFamily="49" charset="-122"/>
              </a:rPr>
              <a:t>．基线和变更控制</a:t>
            </a:r>
            <a:endParaRPr lang="zh-CN" altLang="en-US" sz="2800" dirty="0">
              <a:solidFill>
                <a:srgbClr val="3333CC"/>
              </a:solidFill>
              <a:ea typeface="楷体_GB2312" pitchFamily="49" charset="-122"/>
            </a:endParaRPr>
          </a:p>
          <a:p>
            <a:pPr>
              <a:lnSpc>
                <a:spcPct val="110000"/>
              </a:lnSpc>
              <a:spcBef>
                <a:spcPct val="20000"/>
              </a:spcBef>
              <a:buSzPct val="75000"/>
              <a:buFont typeface="Wingdings" panose="05000000000000000000" pitchFamily="2" charset="2"/>
              <a:buChar char="Ø"/>
            </a:pPr>
            <a:r>
              <a:rPr lang="zh-CN" altLang="en-US" sz="2400" dirty="0">
                <a:solidFill>
                  <a:srgbClr val="CC0000"/>
                </a:solidFill>
                <a:ea typeface="楷体_GB2312" pitchFamily="49" charset="-122"/>
              </a:rPr>
              <a:t> 基线</a:t>
            </a:r>
            <a:r>
              <a:rPr lang="zh-CN" altLang="en-US" sz="2400" dirty="0">
                <a:ea typeface="楷体_GB2312" pitchFamily="49" charset="-122"/>
              </a:rPr>
              <a:t>（</a:t>
            </a:r>
            <a:r>
              <a:rPr lang="en-US" altLang="zh-CN" sz="2400" dirty="0">
                <a:ea typeface="楷体_GB2312" pitchFamily="49" charset="-122"/>
              </a:rPr>
              <a:t>baseline</a:t>
            </a:r>
            <a:r>
              <a:rPr lang="zh-CN" altLang="en-US" sz="2400" dirty="0">
                <a:ea typeface="楷体_GB2312" pitchFamily="49" charset="-122"/>
              </a:rPr>
              <a:t>）是软件生存期各开发阶段末尾的特定点，也被称为</a:t>
            </a:r>
            <a:r>
              <a:rPr lang="zh-CN" altLang="en-US" sz="2400" dirty="0">
                <a:solidFill>
                  <a:srgbClr val="CC0000"/>
                </a:solidFill>
                <a:ea typeface="楷体_GB2312" pitchFamily="49" charset="-122"/>
              </a:rPr>
              <a:t>里程碑</a:t>
            </a:r>
            <a:r>
              <a:rPr lang="zh-CN" altLang="en-US" sz="2400" dirty="0">
                <a:ea typeface="楷体_GB2312" pitchFamily="49" charset="-122"/>
              </a:rPr>
              <a:t>（</a:t>
            </a:r>
            <a:r>
              <a:rPr lang="en-US" altLang="zh-CN" sz="2400" dirty="0">
                <a:ea typeface="楷体_GB2312" pitchFamily="49" charset="-122"/>
              </a:rPr>
              <a:t>milestone</a:t>
            </a:r>
            <a:r>
              <a:rPr lang="zh-CN" altLang="en-US" sz="2400" dirty="0">
                <a:ea typeface="楷体_GB2312" pitchFamily="49" charset="-122"/>
              </a:rPr>
              <a:t>）。</a:t>
            </a:r>
            <a:endParaRPr lang="zh-CN" altLang="en-US" sz="2400" dirty="0">
              <a:ea typeface="楷体_GB2312" pitchFamily="49" charset="-122"/>
            </a:endParaRPr>
          </a:p>
          <a:p>
            <a:pPr>
              <a:lnSpc>
                <a:spcPct val="110000"/>
              </a:lnSpc>
              <a:spcBef>
                <a:spcPct val="20000"/>
              </a:spcBef>
              <a:buClr>
                <a:srgbClr val="CC0000"/>
              </a:buClr>
              <a:buSzPct val="75000"/>
              <a:buFont typeface="Wingdings" panose="05000000000000000000" pitchFamily="2" charset="2"/>
              <a:buChar char="Ø"/>
            </a:pPr>
            <a:r>
              <a:rPr lang="zh-CN" altLang="en-US" sz="2400" dirty="0">
                <a:ea typeface="楷体_GB2312" pitchFamily="49" charset="-122"/>
              </a:rPr>
              <a:t> 它的作用是把各阶段的开发工作划分得更加明确，使得本来连续的工作在这些点上断开，使之便于检验和确认阶段开发成果。</a:t>
            </a:r>
            <a:endParaRPr lang="zh-CN" altLang="en-US" sz="2400" dirty="0">
              <a:ea typeface="楷体_GB2312" pitchFamily="49" charset="-122"/>
            </a:endParaRPr>
          </a:p>
          <a:p>
            <a:pPr>
              <a:lnSpc>
                <a:spcPct val="110000"/>
              </a:lnSpc>
              <a:spcBef>
                <a:spcPct val="20000"/>
              </a:spcBef>
              <a:buClr>
                <a:srgbClr val="CC0000"/>
              </a:buClr>
              <a:buSzPct val="75000"/>
              <a:buFont typeface="Wingdings" panose="05000000000000000000" pitchFamily="2" charset="2"/>
              <a:buChar char="Ø"/>
            </a:pPr>
            <a:r>
              <a:rPr lang="zh-CN" altLang="en-US" sz="2400" dirty="0">
                <a:ea typeface="楷体_GB2312" pitchFamily="49" charset="-122"/>
              </a:rPr>
              <a:t> 它对变更控制起的作用是，不允许跨越里程碑去修改另一阶段的工作成果。  </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5938">
                                            <p:txEl>
                                              <p:pRg st="1" end="1"/>
                                            </p:txEl>
                                          </p:spTgt>
                                        </p:tgtEl>
                                        <p:attrNameLst>
                                          <p:attrName>style.visibility</p:attrName>
                                        </p:attrNameLst>
                                      </p:cBhvr>
                                      <p:to>
                                        <p:strVal val="visible"/>
                                      </p:to>
                                    </p:set>
                                    <p:anim calcmode="lin" valueType="num">
                                      <p:cBhvr additive="base">
                                        <p:cTn id="7" dur="500" fill="hold"/>
                                        <p:tgtEl>
                                          <p:spTgt spid="2959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5938">
                                            <p:txEl>
                                              <p:pRg st="2" end="2"/>
                                            </p:txEl>
                                          </p:spTgt>
                                        </p:tgtEl>
                                        <p:attrNameLst>
                                          <p:attrName>style.visibility</p:attrName>
                                        </p:attrNameLst>
                                      </p:cBhvr>
                                      <p:to>
                                        <p:strVal val="visible"/>
                                      </p:to>
                                    </p:set>
                                    <p:anim calcmode="lin" valueType="num">
                                      <p:cBhvr additive="base">
                                        <p:cTn id="13" dur="500" fill="hold"/>
                                        <p:tgtEl>
                                          <p:spTgt spid="2959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5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5938">
                                            <p:txEl>
                                              <p:pRg st="3" end="3"/>
                                            </p:txEl>
                                          </p:spTgt>
                                        </p:tgtEl>
                                        <p:attrNameLst>
                                          <p:attrName>style.visibility</p:attrName>
                                        </p:attrNameLst>
                                      </p:cBhvr>
                                      <p:to>
                                        <p:strVal val="visible"/>
                                      </p:to>
                                    </p:set>
                                    <p:anim calcmode="lin" valueType="num">
                                      <p:cBhvr additive="base">
                                        <p:cTn id="19" dur="500" fill="hold"/>
                                        <p:tgtEl>
                                          <p:spTgt spid="2959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59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539750" y="1482727"/>
            <a:ext cx="8064500" cy="2160587"/>
          </a:xfrm>
        </p:spPr>
        <p:txBody>
          <a:bodyPr/>
          <a:lstStyle/>
          <a:p>
            <a:pPr marL="457200" indent="-457200" eaLnBrk="1" hangingPunct="1">
              <a:lnSpc>
                <a:spcPct val="120000"/>
              </a:lnSpc>
              <a:buFontTx/>
              <a:buNone/>
            </a:pPr>
            <a:r>
              <a:rPr lang="en-US" altLang="zh-CN" sz="2400" dirty="0">
                <a:ea typeface="楷体_GB2312" pitchFamily="49" charset="-122"/>
              </a:rPr>
              <a:t>    </a:t>
            </a:r>
            <a:r>
              <a:rPr lang="zh-CN" altLang="en-US" sz="2400" dirty="0">
                <a:ea typeface="楷体_GB2312" pitchFamily="49" charset="-122"/>
              </a:rPr>
              <a:t>下图所示为软件开发过程的若干</a:t>
            </a:r>
            <a:r>
              <a:rPr lang="zh-CN" altLang="en-US" sz="2400" dirty="0">
                <a:solidFill>
                  <a:srgbClr val="3333CC"/>
                </a:solidFill>
                <a:ea typeface="楷体_GB2312" pitchFamily="49" charset="-122"/>
              </a:rPr>
              <a:t>配置基线</a:t>
            </a:r>
            <a:r>
              <a:rPr lang="zh-CN" altLang="en-US" sz="2400" dirty="0">
                <a:ea typeface="楷体_GB2312" pitchFamily="49" charset="-122"/>
              </a:rPr>
              <a:t>。以设计基线</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为例，若项目的进展已跨过了设计基线，开始了编码工</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作，那么设计的变更必须受到严格的控制，原则上已不允</a:t>
            </a:r>
            <a:endParaRPr lang="zh-CN" altLang="en-US" sz="2400" dirty="0">
              <a:ea typeface="楷体_GB2312" pitchFamily="49" charset="-122"/>
            </a:endParaRPr>
          </a:p>
          <a:p>
            <a:pPr marL="457200" indent="-457200" eaLnBrk="1" hangingPunct="1">
              <a:lnSpc>
                <a:spcPct val="120000"/>
              </a:lnSpc>
              <a:buFontTx/>
              <a:buNone/>
            </a:pPr>
            <a:r>
              <a:rPr lang="zh-CN" altLang="en-US" sz="2400" dirty="0">
                <a:ea typeface="楷体_GB2312" pitchFamily="49" charset="-122"/>
              </a:rPr>
              <a:t>许，应该认为，此时的设计已被“冻结”。</a:t>
            </a:r>
            <a:endParaRPr lang="zh-CN" altLang="en-US" dirty="0">
              <a:ea typeface="宋体" panose="02010600030101010101" pitchFamily="2" charset="-122"/>
            </a:endParaRPr>
          </a:p>
        </p:txBody>
      </p:sp>
      <p:pic>
        <p:nvPicPr>
          <p:cNvPr id="118788" name="Picture 6" descr="1425"/>
          <p:cNvPicPr>
            <a:picLocks noChangeAspect="1" noChangeArrowheads="1"/>
          </p:cNvPicPr>
          <p:nvPr/>
        </p:nvPicPr>
        <p:blipFill>
          <a:blip r:embed="rId1"/>
          <a:srcRect/>
          <a:stretch>
            <a:fillRect/>
          </a:stretch>
        </p:blipFill>
        <p:spPr bwMode="auto">
          <a:xfrm>
            <a:off x="1042988" y="3865579"/>
            <a:ext cx="7056437" cy="1992313"/>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466725" y="1420806"/>
            <a:ext cx="8208963" cy="1008062"/>
          </a:xfrm>
        </p:spPr>
        <p:txBody>
          <a:bodyPr/>
          <a:lstStyle/>
          <a:p>
            <a:pPr eaLnBrk="1" hangingPunct="1">
              <a:buFontTx/>
              <a:buNone/>
            </a:pPr>
            <a:r>
              <a:rPr lang="en-US" altLang="zh-CN" sz="2800" dirty="0">
                <a:solidFill>
                  <a:srgbClr val="3333CC"/>
                </a:solidFill>
                <a:ea typeface="楷体_GB2312" pitchFamily="49" charset="-122"/>
              </a:rPr>
              <a:t>4</a:t>
            </a:r>
            <a:r>
              <a:rPr lang="zh-CN" altLang="en-US" sz="2800" dirty="0">
                <a:solidFill>
                  <a:srgbClr val="3333CC"/>
                </a:solidFill>
                <a:ea typeface="楷体_GB2312" pitchFamily="49" charset="-122"/>
              </a:rPr>
              <a:t>．变更管理过程</a:t>
            </a:r>
            <a:endParaRPr lang="zh-CN" altLang="en-US" sz="2800" dirty="0">
              <a:solidFill>
                <a:srgbClr val="3333CC"/>
              </a:solidFill>
              <a:ea typeface="楷体_GB2312" pitchFamily="49" charset="-122"/>
            </a:endParaRPr>
          </a:p>
          <a:p>
            <a:pPr eaLnBrk="1" hangingPunct="1">
              <a:buFontTx/>
              <a:buNone/>
            </a:pPr>
            <a:r>
              <a:rPr lang="zh-CN" altLang="en-US" sz="2400" dirty="0">
                <a:ea typeface="楷体_GB2312" pitchFamily="49" charset="-122"/>
              </a:rPr>
              <a:t>    变更管理过程可用下图给出的流程来说明。</a:t>
            </a:r>
            <a:endParaRPr lang="zh-CN" altLang="en-US" sz="4000" dirty="0">
              <a:ea typeface="宋体" panose="02010600030101010101" pitchFamily="2" charset="-122"/>
            </a:endParaRPr>
          </a:p>
        </p:txBody>
      </p:sp>
      <p:pic>
        <p:nvPicPr>
          <p:cNvPr id="119812" name="Picture 5" descr="1326"/>
          <p:cNvPicPr>
            <a:picLocks noChangeAspect="1" noChangeArrowheads="1"/>
          </p:cNvPicPr>
          <p:nvPr/>
        </p:nvPicPr>
        <p:blipFill>
          <a:blip r:embed="rId1"/>
          <a:srcRect/>
          <a:stretch>
            <a:fillRect/>
          </a:stretch>
        </p:blipFill>
        <p:spPr bwMode="auto">
          <a:xfrm>
            <a:off x="1116013" y="2506684"/>
            <a:ext cx="6985000" cy="40655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468313" y="1450971"/>
            <a:ext cx="8207375" cy="1406525"/>
          </a:xfrm>
          <a:prstGeom prst="rect">
            <a:avLst/>
          </a:prstGeom>
          <a:noFill/>
          <a:ln w="9525">
            <a:noFill/>
            <a:miter lim="800000"/>
          </a:ln>
        </p:spPr>
        <p:txBody>
          <a:bodyPr>
            <a:spAutoFit/>
          </a:bodyPr>
          <a:lstStyle/>
          <a:p>
            <a:pPr>
              <a:lnSpc>
                <a:spcPct val="120000"/>
              </a:lnSpc>
              <a:spcBef>
                <a:spcPct val="20000"/>
              </a:spcBef>
              <a:buFont typeface="Wingdings" panose="05000000000000000000" pitchFamily="2" charset="2"/>
              <a:buChar char="l"/>
            </a:pPr>
            <a:r>
              <a:rPr lang="en-US" altLang="zh-CN" sz="2400" dirty="0">
                <a:ea typeface="楷体_GB2312" pitchFamily="49" charset="-122"/>
              </a:rPr>
              <a:t> </a:t>
            </a:r>
            <a:r>
              <a:rPr lang="zh-CN" altLang="en-US" sz="2400" dirty="0">
                <a:ea typeface="楷体_GB2312" pitchFamily="49" charset="-122"/>
              </a:rPr>
              <a:t>变更请求表（</a:t>
            </a:r>
            <a:r>
              <a:rPr lang="en-US" altLang="zh-CN" sz="2400" dirty="0">
                <a:ea typeface="楷体_GB2312" pitchFamily="49" charset="-122"/>
              </a:rPr>
              <a:t>change request form</a:t>
            </a:r>
            <a:r>
              <a:rPr lang="zh-CN" altLang="en-US" sz="2400" dirty="0">
                <a:ea typeface="楷体_GB2312" pitchFamily="49" charset="-122"/>
              </a:rPr>
              <a:t>，</a:t>
            </a:r>
            <a:r>
              <a:rPr lang="en-US" altLang="zh-CN" sz="2400" dirty="0">
                <a:ea typeface="楷体_GB2312" pitchFamily="49" charset="-122"/>
              </a:rPr>
              <a:t>CRF</a:t>
            </a:r>
            <a:r>
              <a:rPr lang="zh-CN" altLang="en-US" sz="2400" dirty="0">
                <a:ea typeface="楷体_GB2312" pitchFamily="49" charset="-122"/>
              </a:rPr>
              <a:t>）的格式如下表所示。表中一些内容需由变更分析人员对变更进行分析和评估以后填写。 </a:t>
            </a:r>
            <a:endParaRPr lang="zh-CN" altLang="en-US" sz="2400" dirty="0">
              <a:ea typeface="楷体_GB2312" pitchFamily="49" charset="-122"/>
            </a:endParaRPr>
          </a:p>
        </p:txBody>
      </p:sp>
      <p:pic>
        <p:nvPicPr>
          <p:cNvPr id="120836" name="Picture 5" descr="1427"/>
          <p:cNvPicPr>
            <a:picLocks noChangeAspect="1" noChangeArrowheads="1"/>
          </p:cNvPicPr>
          <p:nvPr/>
        </p:nvPicPr>
        <p:blipFill>
          <a:blip r:embed="rId1"/>
          <a:srcRect/>
          <a:stretch>
            <a:fillRect/>
          </a:stretch>
        </p:blipFill>
        <p:spPr bwMode="auto">
          <a:xfrm>
            <a:off x="1187450" y="2982934"/>
            <a:ext cx="6769100" cy="35179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428596" y="1500174"/>
            <a:ext cx="8208963" cy="5184775"/>
          </a:xfrm>
        </p:spPr>
        <p:txBody>
          <a:bodyPr/>
          <a:lstStyle/>
          <a:p>
            <a:pPr eaLnBrk="1" hangingPunct="1">
              <a:lnSpc>
                <a:spcPct val="120000"/>
              </a:lnSpc>
              <a:buSzPct val="75000"/>
              <a:buFont typeface="Wingdings" panose="05000000000000000000" pitchFamily="2" charset="2"/>
              <a:buChar char="l"/>
            </a:pPr>
            <a:r>
              <a:rPr lang="en-US" altLang="zh-CN" sz="2800" dirty="0">
                <a:ea typeface="楷体_GB2312" pitchFamily="49" charset="-122"/>
              </a:rPr>
              <a:t> “</a:t>
            </a:r>
            <a:r>
              <a:rPr lang="zh-CN" altLang="en-US" sz="2800" dirty="0">
                <a:ea typeface="楷体_GB2312" pitchFamily="49" charset="-122"/>
              </a:rPr>
              <a:t>检出”和“登入”处理实现了两个重要的变更控制要素，即</a:t>
            </a:r>
            <a:r>
              <a:rPr lang="zh-CN" altLang="en-US" sz="2800" dirty="0">
                <a:solidFill>
                  <a:srgbClr val="CC0000"/>
                </a:solidFill>
                <a:ea typeface="楷体_GB2312" pitchFamily="49" charset="-122"/>
              </a:rPr>
              <a:t>存取控制</a:t>
            </a:r>
            <a:r>
              <a:rPr lang="zh-CN" altLang="en-US" sz="2800" dirty="0">
                <a:ea typeface="楷体_GB2312" pitchFamily="49" charset="-122"/>
              </a:rPr>
              <a:t>和</a:t>
            </a:r>
            <a:r>
              <a:rPr lang="zh-CN" altLang="en-US" sz="2800" dirty="0">
                <a:solidFill>
                  <a:srgbClr val="CC0000"/>
                </a:solidFill>
                <a:ea typeface="楷体_GB2312" pitchFamily="49" charset="-122"/>
              </a:rPr>
              <a:t>同步控制</a:t>
            </a:r>
            <a:r>
              <a:rPr lang="zh-CN" altLang="en-US" sz="2800" dirty="0">
                <a:ea typeface="楷体_GB2312" pitchFamily="49" charset="-122"/>
              </a:rPr>
              <a:t>。</a:t>
            </a:r>
            <a:endParaRPr lang="zh-CN" altLang="en-US" sz="2800" dirty="0">
              <a:ea typeface="楷体_GB2312" pitchFamily="49" charset="-122"/>
            </a:endParaRPr>
          </a:p>
          <a:p>
            <a:pPr eaLnBrk="1" hangingPunct="1">
              <a:lnSpc>
                <a:spcPct val="120000"/>
              </a:lnSpc>
              <a:buSzPct val="75000"/>
              <a:buFont typeface="Wingdings" panose="05000000000000000000" pitchFamily="2" charset="2"/>
              <a:buChar char="l"/>
            </a:pPr>
            <a:r>
              <a:rPr lang="zh-CN" altLang="en-US" sz="2800" dirty="0">
                <a:ea typeface="楷体_GB2312" pitchFamily="49" charset="-122"/>
              </a:rPr>
              <a:t>存取控制管理各个工程师存取或修改一个特定软件配置对象的权限；</a:t>
            </a:r>
            <a:endParaRPr lang="zh-CN" altLang="en-US" sz="2800" dirty="0">
              <a:ea typeface="楷体_GB2312" pitchFamily="49" charset="-122"/>
            </a:endParaRPr>
          </a:p>
          <a:p>
            <a:pPr eaLnBrk="1" hangingPunct="1">
              <a:lnSpc>
                <a:spcPct val="120000"/>
              </a:lnSpc>
              <a:buSzPct val="75000"/>
              <a:buFont typeface="Wingdings" panose="05000000000000000000" pitchFamily="2" charset="2"/>
              <a:buChar char="l"/>
            </a:pPr>
            <a:r>
              <a:rPr lang="zh-CN" altLang="en-US" sz="2800" dirty="0">
                <a:ea typeface="楷体_GB2312" pitchFamily="49" charset="-122"/>
              </a:rPr>
              <a:t>同步控制可用来确保由不同的人所执行的并发变更不会产生混乱。</a:t>
            </a:r>
            <a:endParaRPr lang="zh-CN" altLang="en-US" sz="2800" dirty="0">
              <a:ea typeface="楷体_GB2312" pitchFamily="49" charset="-122"/>
            </a:endParaRPr>
          </a:p>
          <a:p>
            <a:pPr eaLnBrk="1" hangingPunct="1">
              <a:lnSpc>
                <a:spcPct val="120000"/>
              </a:lnSpc>
              <a:buFontTx/>
              <a:buNone/>
            </a:pPr>
            <a:r>
              <a:rPr lang="zh-CN" altLang="en-US" sz="4000" dirty="0">
                <a:ea typeface="宋体" panose="02010600030101010101" pitchFamily="2" charset="-122"/>
              </a:rPr>
              <a:t>    </a:t>
            </a:r>
            <a:endParaRPr lang="zh-CN" altLang="en-US"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pPr eaLnBrk="1" hangingPunct="1">
              <a:lnSpc>
                <a:spcPct val="120000"/>
              </a:lnSpc>
              <a:buSzPct val="75000"/>
              <a:buFont typeface="Wingdings" panose="05000000000000000000" pitchFamily="2" charset="2"/>
              <a:buChar char="l"/>
            </a:pPr>
            <a:r>
              <a:rPr lang="zh-CN" altLang="en-US" sz="2400" dirty="0">
                <a:ea typeface="楷体_GB2312" pitchFamily="49" charset="-122"/>
              </a:rPr>
              <a:t>根据经批准的变更请求和变更实施方案，软件工程师从项目数据库中检出要变更的配置对象。</a:t>
            </a:r>
            <a:endParaRPr lang="zh-CN" altLang="en-US" sz="2400" dirty="0">
              <a:ea typeface="楷体_GB2312" pitchFamily="49" charset="-122"/>
            </a:endParaRPr>
          </a:p>
        </p:txBody>
      </p:sp>
      <p:pic>
        <p:nvPicPr>
          <p:cNvPr id="122884" name="Picture 4" descr="1429"/>
          <p:cNvPicPr>
            <a:picLocks noChangeAspect="1" noChangeArrowheads="1"/>
          </p:cNvPicPr>
          <p:nvPr/>
        </p:nvPicPr>
        <p:blipFill>
          <a:blip r:embed="rId1"/>
          <a:srcRect/>
          <a:stretch>
            <a:fillRect/>
          </a:stretch>
        </p:blipFill>
        <p:spPr bwMode="auto">
          <a:xfrm>
            <a:off x="2571736" y="3000372"/>
            <a:ext cx="3659093" cy="307659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468313" y="1268413"/>
            <a:ext cx="8207375" cy="2501900"/>
          </a:xfrm>
          <a:prstGeom prst="rect">
            <a:avLst/>
          </a:prstGeom>
          <a:noFill/>
          <a:ln w="9525">
            <a:noFill/>
            <a:miter lim="800000"/>
          </a:ln>
        </p:spPr>
        <p:txBody>
          <a:bodyPr>
            <a:spAutoFit/>
          </a:bodyPr>
          <a:lstStyle/>
          <a:p>
            <a:pPr>
              <a:lnSpc>
                <a:spcPct val="120000"/>
              </a:lnSpc>
              <a:spcBef>
                <a:spcPct val="20000"/>
              </a:spcBef>
              <a:buSzPct val="75000"/>
              <a:buFont typeface="Wingdings" panose="05000000000000000000" pitchFamily="2" charset="2"/>
              <a:buChar char="l"/>
            </a:pPr>
            <a:r>
              <a:rPr lang="en-US" altLang="zh-CN" sz="2400" b="1">
                <a:ea typeface="楷体_GB2312" pitchFamily="49" charset="-122"/>
              </a:rPr>
              <a:t> </a:t>
            </a:r>
            <a:r>
              <a:rPr lang="zh-CN" altLang="en-US" sz="2400" b="1">
                <a:ea typeface="楷体_GB2312" pitchFamily="49" charset="-122"/>
              </a:rPr>
              <a:t>存取控制功能保证了软件工程师有检出该对象的权限。</a:t>
            </a:r>
            <a:endParaRPr lang="zh-CN" altLang="en-US" sz="2400" b="1">
              <a:ea typeface="楷体_GB2312" pitchFamily="49" charset="-122"/>
            </a:endParaRPr>
          </a:p>
          <a:p>
            <a:pPr>
              <a:lnSpc>
                <a:spcPct val="120000"/>
              </a:lnSpc>
              <a:spcBef>
                <a:spcPct val="20000"/>
              </a:spcBef>
              <a:buSzPct val="75000"/>
              <a:buFont typeface="Wingdings" panose="05000000000000000000" pitchFamily="2" charset="2"/>
              <a:buChar char="l"/>
            </a:pPr>
            <a:r>
              <a:rPr lang="zh-CN" altLang="en-US" sz="2400" b="1">
                <a:ea typeface="楷体_GB2312" pitchFamily="49" charset="-122"/>
              </a:rPr>
              <a:t> 同步控制功能则封锁（</a:t>
            </a:r>
            <a:r>
              <a:rPr lang="en-US" altLang="zh-CN" sz="2400" b="1">
                <a:ea typeface="楷体_GB2312" pitchFamily="49" charset="-122"/>
              </a:rPr>
              <a:t>lock</a:t>
            </a:r>
            <a:r>
              <a:rPr lang="zh-CN" altLang="en-US" sz="2400" b="1">
                <a:ea typeface="楷体_GB2312" pitchFamily="49" charset="-122"/>
              </a:rPr>
              <a:t>）了项目数据库中的这个对象，使得当前检出的版本在没有被置换前不能再更新它。</a:t>
            </a:r>
            <a:endParaRPr lang="zh-CN" altLang="en-US" sz="2400" b="1">
              <a:ea typeface="楷体_GB2312" pitchFamily="49" charset="-122"/>
            </a:endParaRPr>
          </a:p>
          <a:p>
            <a:pPr>
              <a:lnSpc>
                <a:spcPct val="120000"/>
              </a:lnSpc>
              <a:spcBef>
                <a:spcPct val="20000"/>
              </a:spcBef>
            </a:pPr>
            <a:endParaRPr lang="zh-CN" altLang="en-US" sz="2400" b="1">
              <a:ea typeface="楷体_GB2312" pitchFamily="49" charset="-122"/>
            </a:endParaRPr>
          </a:p>
          <a:p>
            <a:pPr>
              <a:lnSpc>
                <a:spcPct val="120000"/>
              </a:lnSpc>
              <a:spcBef>
                <a:spcPct val="20000"/>
              </a:spcBef>
            </a:pPr>
            <a:r>
              <a:rPr lang="zh-CN" altLang="en-US" sz="2400" b="1">
                <a:ea typeface="楷体_GB2312" pitchFamily="49" charset="-122"/>
              </a:rPr>
              <a:t>    </a:t>
            </a:r>
            <a:endParaRPr lang="zh-CN" altLang="en-US" sz="2400" b="1">
              <a:ea typeface="楷体_GB2312" pitchFamily="49" charset="-122"/>
            </a:endParaRPr>
          </a:p>
        </p:txBody>
      </p:sp>
      <p:pic>
        <p:nvPicPr>
          <p:cNvPr id="123908" name="Picture 5" descr="1429"/>
          <p:cNvPicPr>
            <a:picLocks noChangeAspect="1" noChangeArrowheads="1"/>
          </p:cNvPicPr>
          <p:nvPr/>
        </p:nvPicPr>
        <p:blipFill>
          <a:blip r:embed="rId1"/>
          <a:srcRect/>
          <a:stretch>
            <a:fillRect/>
          </a:stretch>
        </p:blipFill>
        <p:spPr bwMode="auto">
          <a:xfrm>
            <a:off x="2771775" y="2852738"/>
            <a:ext cx="4248150" cy="35718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428596" y="1714488"/>
            <a:ext cx="8362950" cy="4857750"/>
          </a:xfrm>
        </p:spPr>
        <p:txBody>
          <a:bodyPr/>
          <a:lstStyle/>
          <a:p>
            <a:pPr eaLnBrk="1" hangingPunct="1">
              <a:buSzPct val="75000"/>
              <a:buFont typeface="Wingdings" panose="05000000000000000000" pitchFamily="2" charset="2"/>
              <a:buChar char="l"/>
            </a:pPr>
            <a:r>
              <a:rPr lang="zh-CN" altLang="en-US" sz="2800" dirty="0">
                <a:ea typeface="楷体_GB2312" pitchFamily="49" charset="-122"/>
              </a:rPr>
              <a:t>软件的变更通常有两类不同的情况：</a:t>
            </a:r>
            <a:endParaRPr lang="zh-CN" altLang="en-US" sz="2800" dirty="0">
              <a:ea typeface="楷体_GB2312" pitchFamily="49" charset="-122"/>
            </a:endParaRPr>
          </a:p>
          <a:p>
            <a:pPr lvl="2">
              <a:buSzPct val="75000"/>
              <a:buFont typeface="Wingdings" panose="05000000000000000000" pitchFamily="2" charset="2"/>
              <a:buChar char="Ø"/>
            </a:pPr>
            <a:r>
              <a:rPr lang="zh-CN" altLang="en-US" sz="2200" dirty="0">
                <a:solidFill>
                  <a:srgbClr val="3333CC"/>
                </a:solidFill>
                <a:ea typeface="楷体_GB2312" pitchFamily="49" charset="-122"/>
              </a:rPr>
              <a:t>为改正小错误需要的变更；</a:t>
            </a:r>
            <a:endParaRPr lang="zh-CN" altLang="en-US" sz="2200" dirty="0">
              <a:ea typeface="楷体_GB2312" pitchFamily="49" charset="-122"/>
            </a:endParaRPr>
          </a:p>
          <a:p>
            <a:pPr lvl="2">
              <a:buSzPct val="75000"/>
              <a:buFont typeface="Wingdings" panose="05000000000000000000" pitchFamily="2" charset="2"/>
              <a:buChar char="Ø"/>
            </a:pPr>
            <a:r>
              <a:rPr lang="zh-CN" altLang="en-US" sz="2200" dirty="0">
                <a:solidFill>
                  <a:srgbClr val="3333CC"/>
                </a:solidFill>
                <a:ea typeface="楷体_GB2312" pitchFamily="49" charset="-122"/>
              </a:rPr>
              <a:t>为了增加或者删掉某些功能，或者为了改变完成某个功能的方法而需要的变更</a:t>
            </a:r>
            <a:r>
              <a:rPr lang="zh-CN" altLang="en-US" sz="2200" dirty="0">
                <a:ea typeface="楷体_GB2312" pitchFamily="49" charset="-122"/>
              </a:rPr>
              <a:t>。</a:t>
            </a:r>
            <a:endParaRPr lang="zh-CN" altLang="en-US" sz="2200" dirty="0">
              <a:ea typeface="楷体_GB2312" pitchFamily="49" charset="-122"/>
            </a:endParaRPr>
          </a:p>
          <a:p>
            <a:pPr eaLnBrk="1" hangingPunct="1"/>
            <a:endParaRPr lang="en-US" altLang="zh-CN" sz="28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6.6.3 </a:t>
            </a:r>
            <a:r>
              <a:rPr lang="zh-CN" altLang="en-US" sz="3600" b="1" dirty="0">
                <a:solidFill>
                  <a:srgbClr val="FFFF00"/>
                </a:solidFill>
                <a:latin typeface="+mj-ea"/>
                <a:ea typeface="+mj-ea"/>
              </a:rPr>
              <a:t>变更管理</a:t>
            </a:r>
            <a:endParaRPr lang="zh-CN" altLang="en-US" sz="3600" b="1" dirty="0">
              <a:solidFill>
                <a:srgbClr val="FFFF00"/>
              </a:solidFill>
              <a:latin typeface="+mj-ea"/>
              <a:ea typeface="+mj-ea"/>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idx="1"/>
          </p:nvPr>
        </p:nvSpPr>
        <p:spPr/>
        <p:txBody>
          <a:bodyPr/>
          <a:lstStyle/>
          <a:p>
            <a:pPr eaLnBrk="1" hangingPunct="1">
              <a:buFont typeface="Wingdings" panose="05000000000000000000" pitchFamily="2" charset="2"/>
              <a:buChar char="l"/>
            </a:pPr>
            <a:r>
              <a:rPr lang="zh-CN" altLang="en-US" sz="2800" b="1" dirty="0">
                <a:solidFill>
                  <a:srgbClr val="C00000"/>
                </a:solidFill>
                <a:ea typeface="宋体" panose="02010600030101010101" pitchFamily="2" charset="-122"/>
              </a:rPr>
              <a:t>项目策划中需要开展的活动</a:t>
            </a:r>
            <a:endParaRPr lang="zh-CN" altLang="en-US" sz="2800" b="1" dirty="0">
              <a:solidFill>
                <a:srgbClr val="C00000"/>
              </a:solidFill>
              <a:ea typeface="宋体" panose="02010600030101010101" pitchFamily="2"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(1) </a:t>
            </a:r>
            <a:r>
              <a:rPr lang="zh-CN" altLang="en-US" sz="2200" dirty="0">
                <a:ea typeface="楷体_GB2312" pitchFamily="49" charset="-122"/>
              </a:rPr>
              <a:t>确认并分析</a:t>
            </a:r>
            <a:r>
              <a:rPr lang="zh-CN" altLang="en-US" sz="2200" dirty="0">
                <a:solidFill>
                  <a:srgbClr val="3366FF"/>
                </a:solidFill>
                <a:ea typeface="楷体_GB2312" pitchFamily="49" charset="-122"/>
              </a:rPr>
              <a:t>项目的特征</a:t>
            </a:r>
            <a:r>
              <a:rPr lang="zh-CN" altLang="en-US" sz="2200" dirty="0">
                <a:ea typeface="楷体_GB2312" pitchFamily="49" charset="-122"/>
              </a:rPr>
              <a:t>。</a:t>
            </a:r>
            <a:endParaRPr lang="zh-CN" altLang="en-US" sz="2200" dirty="0">
              <a:ea typeface="楷体_GB2312" pitchFamily="49"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(2) </a:t>
            </a:r>
            <a:r>
              <a:rPr lang="zh-CN" altLang="en-US" sz="2200" dirty="0">
                <a:ea typeface="楷体_GB2312" pitchFamily="49" charset="-122"/>
              </a:rPr>
              <a:t>选择项目将</a:t>
            </a:r>
            <a:r>
              <a:rPr lang="zh-CN" altLang="en-US" sz="2200" dirty="0">
                <a:solidFill>
                  <a:srgbClr val="3366FF"/>
                </a:solidFill>
                <a:ea typeface="楷体_GB2312" pitchFamily="49" charset="-122"/>
              </a:rPr>
              <a:t>遵循的生存期模型</a:t>
            </a:r>
            <a:r>
              <a:rPr lang="zh-CN" altLang="en-US" sz="2200" dirty="0">
                <a:ea typeface="楷体_GB2312" pitchFamily="49" charset="-122"/>
              </a:rPr>
              <a:t>，确定</a:t>
            </a:r>
            <a:r>
              <a:rPr lang="zh-CN" altLang="en-US" sz="2200" dirty="0">
                <a:solidFill>
                  <a:srgbClr val="3366FF"/>
                </a:solidFill>
                <a:ea typeface="楷体_GB2312" pitchFamily="49" charset="-122"/>
              </a:rPr>
              <a:t>各阶段的任务</a:t>
            </a:r>
            <a:r>
              <a:rPr lang="zh-CN" altLang="en-US" sz="2200" dirty="0">
                <a:ea typeface="楷体_GB2312" pitchFamily="49" charset="-122"/>
              </a:rPr>
              <a:t>。</a:t>
            </a:r>
            <a:endParaRPr lang="zh-CN" altLang="en-US" sz="2200" dirty="0">
              <a:ea typeface="楷体_GB2312" pitchFamily="49"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(3) </a:t>
            </a:r>
            <a:r>
              <a:rPr lang="zh-CN" altLang="en-US" sz="2200" dirty="0">
                <a:ea typeface="楷体_GB2312" pitchFamily="49" charset="-122"/>
              </a:rPr>
              <a:t>确定应得到的</a:t>
            </a:r>
            <a:r>
              <a:rPr lang="zh-CN" altLang="en-US" sz="2200" dirty="0">
                <a:solidFill>
                  <a:srgbClr val="3366FF"/>
                </a:solidFill>
                <a:ea typeface="楷体_GB2312" pitchFamily="49" charset="-122"/>
              </a:rPr>
              <a:t>阶段性工作产品</a:t>
            </a:r>
            <a:r>
              <a:rPr lang="zh-CN" altLang="en-US" sz="2200" dirty="0">
                <a:ea typeface="楷体_GB2312" pitchFamily="49" charset="-122"/>
              </a:rPr>
              <a:t>以及</a:t>
            </a:r>
            <a:r>
              <a:rPr lang="zh-CN" altLang="en-US" sz="2200" dirty="0">
                <a:solidFill>
                  <a:srgbClr val="3366FF"/>
                </a:solidFill>
                <a:ea typeface="楷体_GB2312" pitchFamily="49" charset="-122"/>
              </a:rPr>
              <a:t>最终产品</a:t>
            </a:r>
            <a:r>
              <a:rPr lang="zh-CN" altLang="en-US" sz="2200" dirty="0">
                <a:ea typeface="楷体_GB2312" pitchFamily="49" charset="-122"/>
              </a:rPr>
              <a:t>。</a:t>
            </a:r>
            <a:endParaRPr lang="zh-CN" altLang="en-US" sz="2200" dirty="0">
              <a:ea typeface="楷体_GB2312" pitchFamily="49"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(4) </a:t>
            </a:r>
            <a:r>
              <a:rPr lang="zh-CN" altLang="en-US" sz="2200" dirty="0">
                <a:ea typeface="楷体_GB2312" pitchFamily="49" charset="-122"/>
              </a:rPr>
              <a:t>开展</a:t>
            </a:r>
            <a:r>
              <a:rPr lang="zh-CN" altLang="en-US" sz="2200" dirty="0">
                <a:solidFill>
                  <a:srgbClr val="3366FF"/>
                </a:solidFill>
                <a:ea typeface="楷体_GB2312" pitchFamily="49" charset="-122"/>
              </a:rPr>
              <a:t>项目估算</a:t>
            </a:r>
            <a:r>
              <a:rPr lang="zh-CN" altLang="en-US" sz="2200" dirty="0">
                <a:ea typeface="楷体_GB2312" pitchFamily="49" charset="-122"/>
              </a:rPr>
              <a:t>，包括估算：产品规模、工作量、成本以及所需的关键计算机资源。</a:t>
            </a:r>
            <a:endParaRPr lang="zh-CN" altLang="en-US" sz="2200" dirty="0">
              <a:ea typeface="楷体_GB2312" pitchFamily="49"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(5) </a:t>
            </a:r>
            <a:r>
              <a:rPr lang="zh-CN" altLang="en-US" sz="2200" dirty="0">
                <a:ea typeface="楷体_GB2312" pitchFamily="49" charset="-122"/>
              </a:rPr>
              <a:t>制订项目</a:t>
            </a:r>
            <a:r>
              <a:rPr lang="zh-CN" altLang="en-US" sz="2200" dirty="0">
                <a:solidFill>
                  <a:srgbClr val="3366FF"/>
                </a:solidFill>
                <a:ea typeface="楷体_GB2312" pitchFamily="49" charset="-122"/>
              </a:rPr>
              <a:t>进度计划</a:t>
            </a:r>
            <a:r>
              <a:rPr lang="zh-CN" altLang="en-US" sz="2200" dirty="0">
                <a:ea typeface="楷体_GB2312" pitchFamily="49" charset="-122"/>
              </a:rPr>
              <a:t>。</a:t>
            </a:r>
            <a:endParaRPr lang="zh-CN" altLang="en-US" sz="2200" dirty="0">
              <a:ea typeface="楷体_GB2312" pitchFamily="49"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(6) </a:t>
            </a:r>
            <a:r>
              <a:rPr lang="zh-CN" altLang="en-US" sz="2200" dirty="0">
                <a:ea typeface="楷体_GB2312" pitchFamily="49" charset="-122"/>
              </a:rPr>
              <a:t>对项目进行</a:t>
            </a:r>
            <a:r>
              <a:rPr lang="zh-CN" altLang="en-US" sz="2200" dirty="0">
                <a:solidFill>
                  <a:srgbClr val="3366FF"/>
                </a:solidFill>
                <a:ea typeface="楷体_GB2312" pitchFamily="49" charset="-122"/>
              </a:rPr>
              <a:t>风险分析</a:t>
            </a:r>
            <a:r>
              <a:rPr lang="zh-CN" altLang="en-US" sz="2200" dirty="0">
                <a:ea typeface="楷体_GB2312" pitchFamily="49" charset="-122"/>
              </a:rPr>
              <a:t>。</a:t>
            </a:r>
            <a:endParaRPr lang="zh-CN" altLang="en-US" sz="2200" dirty="0">
              <a:ea typeface="楷体_GB2312" pitchFamily="49" charset="-122"/>
            </a:endParaRPr>
          </a:p>
          <a:p>
            <a:pPr marL="903605" lvl="1" indent="-446405">
              <a:lnSpc>
                <a:spcPct val="110000"/>
              </a:lnSpc>
              <a:spcBef>
                <a:spcPts val="600"/>
              </a:spcBef>
              <a:spcAft>
                <a:spcPts val="600"/>
              </a:spcAft>
              <a:buFontTx/>
              <a:buNone/>
            </a:pPr>
            <a:r>
              <a:rPr lang="en-US" altLang="zh-CN" sz="2200" dirty="0">
                <a:ea typeface="楷体_GB2312" pitchFamily="49" charset="-122"/>
              </a:rPr>
              <a:t>(7) </a:t>
            </a:r>
            <a:r>
              <a:rPr lang="zh-CN" altLang="en-US" sz="2200" dirty="0">
                <a:ea typeface="楷体_GB2312" pitchFamily="49" charset="-122"/>
              </a:rPr>
              <a:t>制订</a:t>
            </a:r>
            <a:r>
              <a:rPr lang="zh-CN" altLang="en-US" sz="2200" dirty="0">
                <a:solidFill>
                  <a:srgbClr val="C00000"/>
                </a:solidFill>
                <a:ea typeface="楷体_GB2312" pitchFamily="49" charset="-122"/>
              </a:rPr>
              <a:t>项目计划</a:t>
            </a:r>
            <a:r>
              <a:rPr lang="zh-CN" altLang="en-US" sz="2200" dirty="0">
                <a:ea typeface="楷体_GB2312" pitchFamily="49" charset="-122"/>
              </a:rPr>
              <a:t>。</a:t>
            </a:r>
            <a:endParaRPr lang="zh-CN" altLang="en-US" sz="22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cxnSp>
        <p:nvCxnSpPr>
          <p:cNvPr id="7" name="直接箭头连接符 6"/>
          <p:cNvCxnSpPr/>
          <p:nvPr/>
        </p:nvCxnSpPr>
        <p:spPr>
          <a:xfrm rot="5400000">
            <a:off x="-1035883" y="4107661"/>
            <a:ext cx="3643338" cy="1588"/>
          </a:xfrm>
          <a:prstGeom prst="straightConnector1">
            <a:avLst/>
          </a:prstGeom>
          <a:ln w="25400" cmpd="tri">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8" name="Rectangle 8"/>
          <p:cNvSpPr>
            <a:spLocks noChangeArrowheads="1"/>
          </p:cNvSpPr>
          <p:nvPr/>
        </p:nvSpPr>
        <p:spPr bwMode="auto">
          <a:xfrm>
            <a:off x="450850" y="260350"/>
            <a:ext cx="8229600" cy="1096948"/>
          </a:xfrm>
          <a:prstGeom prst="rect">
            <a:avLst/>
          </a:prstGeom>
          <a:noFill/>
          <a:ln w="9525">
            <a:noFill/>
            <a:miter lim="800000"/>
          </a:ln>
        </p:spPr>
        <p:txBody>
          <a:bodyPr anchor="ctr"/>
          <a:lstStyle/>
          <a:p>
            <a:r>
              <a:rPr lang="en-US" altLang="zh-CN" sz="4400" dirty="0">
                <a:solidFill>
                  <a:schemeClr val="bg1"/>
                </a:solidFill>
                <a:latin typeface="+mj-ea"/>
                <a:ea typeface="+mj-ea"/>
              </a:rPr>
              <a:t>6.2 </a:t>
            </a:r>
            <a:r>
              <a:rPr lang="zh-CN" altLang="en-US" sz="4400" dirty="0">
                <a:solidFill>
                  <a:schemeClr val="bg1"/>
                </a:solidFill>
                <a:latin typeface="+mj-ea"/>
                <a:ea typeface="+mj-ea"/>
              </a:rPr>
              <a:t>项目估算</a:t>
            </a:r>
            <a:endParaRPr lang="en-US" altLang="zh-CN" sz="4400" dirty="0">
              <a:solidFill>
                <a:schemeClr val="bg1"/>
              </a:solidFill>
              <a:latin typeface="+mj-ea"/>
              <a:ea typeface="+mj-ea"/>
            </a:endParaRPr>
          </a:p>
          <a:p>
            <a:r>
              <a:rPr lang="en-US" altLang="zh-CN" sz="3600" dirty="0">
                <a:solidFill>
                  <a:srgbClr val="FFFF00"/>
                </a:solidFill>
                <a:latin typeface="+mj-ea"/>
                <a:ea typeface="+mj-ea"/>
              </a:rPr>
              <a:t>6.2.1 </a:t>
            </a:r>
            <a:r>
              <a:rPr lang="zh-CN" altLang="en-US" sz="3600" dirty="0">
                <a:solidFill>
                  <a:srgbClr val="FFFF00"/>
                </a:solidFill>
                <a:latin typeface="+mj-ea"/>
                <a:ea typeface="+mj-ea"/>
              </a:rPr>
              <a:t>项目策划与项目估算</a:t>
            </a:r>
            <a:endParaRPr lang="zh-CN" altLang="en-US" sz="3600" dirty="0">
              <a:solidFill>
                <a:srgbClr val="FFFF00"/>
              </a:solidFill>
              <a:latin typeface="+mj-ea"/>
              <a:ea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additive="base">
                                        <p:cTn id="7" dur="5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anim calcmode="lin" valueType="num">
                                      <p:cBhvr additive="base">
                                        <p:cTn id="11" dur="500" fill="hold"/>
                                        <p:tgtEl>
                                          <p:spTgt spid="327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683">
                                            <p:txEl>
                                              <p:pRg st="2" end="2"/>
                                            </p:txEl>
                                          </p:spTgt>
                                        </p:tgtEl>
                                        <p:attrNameLst>
                                          <p:attrName>style.visibility</p:attrName>
                                        </p:attrNameLst>
                                      </p:cBhvr>
                                      <p:to>
                                        <p:strVal val="visible"/>
                                      </p:to>
                                    </p:set>
                                    <p:anim calcmode="lin" valueType="num">
                                      <p:cBhvr additive="base">
                                        <p:cTn id="15" dur="500" fill="hold"/>
                                        <p:tgtEl>
                                          <p:spTgt spid="3276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6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7683">
                                            <p:txEl>
                                              <p:pRg st="3" end="3"/>
                                            </p:txEl>
                                          </p:spTgt>
                                        </p:tgtEl>
                                        <p:attrNameLst>
                                          <p:attrName>style.visibility</p:attrName>
                                        </p:attrNameLst>
                                      </p:cBhvr>
                                      <p:to>
                                        <p:strVal val="visible"/>
                                      </p:to>
                                    </p:set>
                                    <p:anim calcmode="lin" valueType="num">
                                      <p:cBhvr additive="base">
                                        <p:cTn id="19" dur="500" fill="hold"/>
                                        <p:tgtEl>
                                          <p:spTgt spid="327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6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7683">
                                            <p:txEl>
                                              <p:pRg st="4" end="4"/>
                                            </p:txEl>
                                          </p:spTgt>
                                        </p:tgtEl>
                                        <p:attrNameLst>
                                          <p:attrName>style.visibility</p:attrName>
                                        </p:attrNameLst>
                                      </p:cBhvr>
                                      <p:to>
                                        <p:strVal val="visible"/>
                                      </p:to>
                                    </p:set>
                                    <p:anim calcmode="lin" valueType="num">
                                      <p:cBhvr additive="base">
                                        <p:cTn id="23" dur="500" fill="hold"/>
                                        <p:tgtEl>
                                          <p:spTgt spid="3276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6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7683">
                                            <p:txEl>
                                              <p:pRg st="5" end="5"/>
                                            </p:txEl>
                                          </p:spTgt>
                                        </p:tgtEl>
                                        <p:attrNameLst>
                                          <p:attrName>style.visibility</p:attrName>
                                        </p:attrNameLst>
                                      </p:cBhvr>
                                      <p:to>
                                        <p:strVal val="visible"/>
                                      </p:to>
                                    </p:set>
                                    <p:anim calcmode="lin" valueType="num">
                                      <p:cBhvr additive="base">
                                        <p:cTn id="27" dur="500" fill="hold"/>
                                        <p:tgtEl>
                                          <p:spTgt spid="3276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6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7683">
                                            <p:txEl>
                                              <p:pRg st="6" end="6"/>
                                            </p:txEl>
                                          </p:spTgt>
                                        </p:tgtEl>
                                        <p:attrNameLst>
                                          <p:attrName>style.visibility</p:attrName>
                                        </p:attrNameLst>
                                      </p:cBhvr>
                                      <p:to>
                                        <p:strVal val="visible"/>
                                      </p:to>
                                    </p:set>
                                    <p:anim calcmode="lin" valueType="num">
                                      <p:cBhvr additive="base">
                                        <p:cTn id="31" dur="500" fill="hold"/>
                                        <p:tgtEl>
                                          <p:spTgt spid="3276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68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7683">
                                            <p:txEl>
                                              <p:pRg st="7" end="7"/>
                                            </p:txEl>
                                          </p:spTgt>
                                        </p:tgtEl>
                                        <p:attrNameLst>
                                          <p:attrName>style.visibility</p:attrName>
                                        </p:attrNameLst>
                                      </p:cBhvr>
                                      <p:to>
                                        <p:strVal val="visible"/>
                                      </p:to>
                                    </p:set>
                                    <p:anim calcmode="lin" valueType="num">
                                      <p:cBhvr additive="base">
                                        <p:cTn id="35" dur="500" fill="hold"/>
                                        <p:tgtEl>
                                          <p:spTgt spid="32768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idx="1"/>
          </p:nvPr>
        </p:nvSpPr>
        <p:spPr>
          <a:xfrm>
            <a:off x="357158" y="1500174"/>
            <a:ext cx="8064500" cy="5040313"/>
          </a:xfrm>
        </p:spPr>
        <p:txBody>
          <a:bodyPr/>
          <a:lstStyle/>
          <a:p>
            <a:pPr marL="457200" indent="-457200" eaLnBrk="1" hangingPunct="1">
              <a:buFontTx/>
              <a:buNone/>
            </a:pPr>
            <a:r>
              <a:rPr lang="en-US" altLang="zh-CN" dirty="0">
                <a:solidFill>
                  <a:srgbClr val="3333CC"/>
                </a:solidFill>
                <a:ea typeface="楷体_GB2312" pitchFamily="49" charset="-122"/>
              </a:rPr>
              <a:t>1</a:t>
            </a:r>
            <a:r>
              <a:rPr lang="zh-CN" altLang="en-US" dirty="0">
                <a:solidFill>
                  <a:srgbClr val="3333CC"/>
                </a:solidFill>
                <a:ea typeface="楷体_GB2312" pitchFamily="49" charset="-122"/>
              </a:rPr>
              <a:t>．版本管理和发行管理</a:t>
            </a:r>
            <a:endParaRPr lang="zh-CN" altLang="en-US" dirty="0">
              <a:solidFill>
                <a:srgbClr val="3333CC"/>
              </a:solidFill>
              <a:ea typeface="楷体_GB2312" pitchFamily="49" charset="-122"/>
            </a:endParaRPr>
          </a:p>
          <a:p>
            <a:pPr marL="457200" indent="-457200" eaLnBrk="1" hangingPunct="1">
              <a:buFontTx/>
              <a:buNone/>
            </a:pPr>
            <a:r>
              <a:rPr lang="zh-CN" altLang="en-US" sz="2800" dirty="0">
                <a:solidFill>
                  <a:srgbClr val="3333CC"/>
                </a:solidFill>
                <a:ea typeface="楷体_GB2312" pitchFamily="49" charset="-122"/>
              </a:rPr>
              <a:t>（</a:t>
            </a:r>
            <a:r>
              <a:rPr lang="en-US" altLang="zh-CN" sz="2800" dirty="0">
                <a:solidFill>
                  <a:srgbClr val="3333CC"/>
                </a:solidFill>
                <a:ea typeface="楷体_GB2312" pitchFamily="49" charset="-122"/>
              </a:rPr>
              <a:t>1</a:t>
            </a:r>
            <a:r>
              <a:rPr lang="zh-CN" altLang="en-US" sz="2800" dirty="0">
                <a:solidFill>
                  <a:srgbClr val="3333CC"/>
                </a:solidFill>
                <a:ea typeface="楷体_GB2312" pitchFamily="49" charset="-122"/>
              </a:rPr>
              <a:t>）版本管理</a:t>
            </a:r>
            <a:endParaRPr lang="zh-CN" altLang="en-US" sz="2800" dirty="0">
              <a:solidFill>
                <a:srgbClr val="3333CC"/>
              </a:solidFill>
              <a:ea typeface="楷体_GB2312" pitchFamily="49" charset="-122"/>
            </a:endParaRPr>
          </a:p>
          <a:p>
            <a:pPr marL="857250" lvl="1" indent="-457200">
              <a:buClr>
                <a:srgbClr val="3333CC"/>
              </a:buClr>
              <a:buSzPct val="75000"/>
              <a:buFont typeface="Wingdings" panose="05000000000000000000" pitchFamily="2" charset="2"/>
              <a:buChar char="Ø"/>
            </a:pPr>
            <a:r>
              <a:rPr lang="zh-CN" altLang="en-US" sz="2200" dirty="0">
                <a:solidFill>
                  <a:srgbClr val="CC0000"/>
                </a:solidFill>
                <a:ea typeface="楷体_GB2312" pitchFamily="49" charset="-122"/>
              </a:rPr>
              <a:t>版本管理</a:t>
            </a:r>
            <a:r>
              <a:rPr lang="zh-CN" altLang="en-US" sz="2200" dirty="0">
                <a:ea typeface="楷体_GB2312" pitchFamily="49" charset="-122"/>
              </a:rPr>
              <a:t>（</a:t>
            </a:r>
            <a:r>
              <a:rPr lang="en-US" altLang="zh-CN" sz="2200" dirty="0">
                <a:ea typeface="楷体_GB2312" pitchFamily="49" charset="-122"/>
              </a:rPr>
              <a:t>version management</a:t>
            </a:r>
            <a:r>
              <a:rPr lang="zh-CN" altLang="en-US" sz="2200" dirty="0">
                <a:ea typeface="楷体_GB2312" pitchFamily="49" charset="-122"/>
              </a:rPr>
              <a:t>）是对系统不同版本进行标识和跟踪的过程。</a:t>
            </a:r>
            <a:endParaRPr lang="zh-CN" altLang="en-US" sz="2200" dirty="0">
              <a:ea typeface="楷体_GB2312" pitchFamily="49" charset="-122"/>
            </a:endParaRPr>
          </a:p>
          <a:p>
            <a:pPr marL="857250" lvl="1" indent="-457200">
              <a:buClr>
                <a:srgbClr val="3333CC"/>
              </a:buClr>
              <a:buSzPct val="75000"/>
              <a:buFont typeface="Wingdings" panose="05000000000000000000" pitchFamily="2" charset="2"/>
              <a:buChar char="Ø"/>
            </a:pPr>
            <a:r>
              <a:rPr lang="zh-CN" altLang="en-US" sz="2200" dirty="0">
                <a:ea typeface="楷体_GB2312" pitchFamily="49" charset="-122"/>
              </a:rPr>
              <a:t>版本标识的目的是便于对版本加以区分、检索和跟踪，以表明各个版本之间的关系。</a:t>
            </a:r>
            <a:endParaRPr lang="zh-CN" altLang="en-US" sz="2200" dirty="0">
              <a:ea typeface="楷体_GB2312" pitchFamily="49" charset="-122"/>
            </a:endParaRPr>
          </a:p>
          <a:p>
            <a:pPr marL="857250" lvl="1" indent="-457200">
              <a:buClr>
                <a:srgbClr val="3333CC"/>
              </a:buClr>
              <a:buSzPct val="75000"/>
              <a:buFont typeface="Wingdings" panose="05000000000000000000" pitchFamily="2" charset="2"/>
              <a:buChar char="Ø"/>
            </a:pPr>
            <a:r>
              <a:rPr lang="zh-CN" altLang="en-US" sz="2200" dirty="0">
                <a:ea typeface="楷体_GB2312" pitchFamily="49" charset="-122"/>
              </a:rPr>
              <a:t>一个版本是软件系统的一个实例，在功能上和性能上与其他版本有所不同，或是修正、补充了前一版本的某些不足。</a:t>
            </a:r>
            <a:endParaRPr lang="zh-CN" altLang="en-US" sz="2200" dirty="0">
              <a:ea typeface="楷体_GB2312" pitchFamily="49" charset="-122"/>
            </a:endParaRPr>
          </a:p>
          <a:p>
            <a:pPr marL="857250" lvl="1" indent="-457200">
              <a:buClr>
                <a:srgbClr val="3333CC"/>
              </a:buClr>
              <a:buSzPct val="75000"/>
              <a:buFont typeface="Wingdings" panose="05000000000000000000" pitchFamily="2" charset="2"/>
              <a:buChar char="Ø"/>
            </a:pPr>
            <a:r>
              <a:rPr lang="zh-CN" altLang="en-US" sz="2200" dirty="0">
                <a:ea typeface="楷体_GB2312" pitchFamily="49" charset="-122"/>
              </a:rPr>
              <a:t>这些不同的版本可能在功能上是等价的，但它们分别适应于不同的硬件或软件环境的要求。 </a:t>
            </a:r>
            <a:endParaRPr lang="zh-CN" altLang="en-US" sz="22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02">
                                            <p:txEl>
                                              <p:pRg st="0" end="0"/>
                                            </p:txEl>
                                          </p:spTgt>
                                        </p:tgtEl>
                                        <p:attrNameLst>
                                          <p:attrName>style.visibility</p:attrName>
                                        </p:attrNameLst>
                                      </p:cBhvr>
                                      <p:to>
                                        <p:strVal val="visible"/>
                                      </p:to>
                                    </p:set>
                                    <p:anim calcmode="lin" valueType="num">
                                      <p:cBhvr additive="base">
                                        <p:cTn id="7" dur="500" fill="hold"/>
                                        <p:tgtEl>
                                          <p:spTgt spid="307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02">
                                            <p:txEl>
                                              <p:pRg st="1" end="1"/>
                                            </p:txEl>
                                          </p:spTgt>
                                        </p:tgtEl>
                                        <p:attrNameLst>
                                          <p:attrName>style.visibility</p:attrName>
                                        </p:attrNameLst>
                                      </p:cBhvr>
                                      <p:to>
                                        <p:strVal val="visible"/>
                                      </p:to>
                                    </p:set>
                                    <p:anim calcmode="lin" valueType="num">
                                      <p:cBhvr additive="base">
                                        <p:cTn id="13" dur="500" fill="hold"/>
                                        <p:tgtEl>
                                          <p:spTgt spid="3072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7202">
                                            <p:txEl>
                                              <p:pRg st="2" end="2"/>
                                            </p:txEl>
                                          </p:spTgt>
                                        </p:tgtEl>
                                        <p:attrNameLst>
                                          <p:attrName>style.visibility</p:attrName>
                                        </p:attrNameLst>
                                      </p:cBhvr>
                                      <p:to>
                                        <p:strVal val="visible"/>
                                      </p:to>
                                    </p:set>
                                    <p:anim calcmode="lin" valueType="num">
                                      <p:cBhvr additive="base">
                                        <p:cTn id="17" dur="500" fill="hold"/>
                                        <p:tgtEl>
                                          <p:spTgt spid="3072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0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7202">
                                            <p:txEl>
                                              <p:pRg st="3" end="3"/>
                                            </p:txEl>
                                          </p:spTgt>
                                        </p:tgtEl>
                                        <p:attrNameLst>
                                          <p:attrName>style.visibility</p:attrName>
                                        </p:attrNameLst>
                                      </p:cBhvr>
                                      <p:to>
                                        <p:strVal val="visible"/>
                                      </p:to>
                                    </p:set>
                                    <p:anim calcmode="lin" valueType="num">
                                      <p:cBhvr additive="base">
                                        <p:cTn id="21" dur="500" fill="hold"/>
                                        <p:tgtEl>
                                          <p:spTgt spid="30720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20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7202">
                                            <p:txEl>
                                              <p:pRg st="4" end="4"/>
                                            </p:txEl>
                                          </p:spTgt>
                                        </p:tgtEl>
                                        <p:attrNameLst>
                                          <p:attrName>style.visibility</p:attrName>
                                        </p:attrNameLst>
                                      </p:cBhvr>
                                      <p:to>
                                        <p:strVal val="visible"/>
                                      </p:to>
                                    </p:set>
                                    <p:anim calcmode="lin" valueType="num">
                                      <p:cBhvr additive="base">
                                        <p:cTn id="25" dur="500" fill="hold"/>
                                        <p:tgtEl>
                                          <p:spTgt spid="3072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0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7202">
                                            <p:txEl>
                                              <p:pRg st="5" end="5"/>
                                            </p:txEl>
                                          </p:spTgt>
                                        </p:tgtEl>
                                        <p:attrNameLst>
                                          <p:attrName>style.visibility</p:attrName>
                                        </p:attrNameLst>
                                      </p:cBhvr>
                                      <p:to>
                                        <p:strVal val="visible"/>
                                      </p:to>
                                    </p:set>
                                    <p:anim calcmode="lin" valueType="num">
                                      <p:cBhvr additive="base">
                                        <p:cTn id="29" dur="500" fill="hold"/>
                                        <p:tgtEl>
                                          <p:spTgt spid="30720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0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idx="1"/>
          </p:nvPr>
        </p:nvSpPr>
        <p:spPr>
          <a:xfrm>
            <a:off x="428596" y="1500175"/>
            <a:ext cx="8208963" cy="4786346"/>
          </a:xfrm>
        </p:spPr>
        <p:txBody>
          <a:bodyPr/>
          <a:lstStyle/>
          <a:p>
            <a:pPr eaLnBrk="1" hangingPunct="1">
              <a:lnSpc>
                <a:spcPct val="90000"/>
              </a:lnSpc>
              <a:buFontTx/>
              <a:buNone/>
            </a:pPr>
            <a:r>
              <a:rPr lang="zh-CN" altLang="en-US" sz="2400" dirty="0">
                <a:solidFill>
                  <a:srgbClr val="3333CC"/>
                </a:solidFill>
                <a:ea typeface="楷体_GB2312" pitchFamily="49" charset="-122"/>
              </a:rPr>
              <a:t>（</a:t>
            </a:r>
            <a:r>
              <a:rPr lang="en-US" altLang="zh-CN" sz="2400" dirty="0">
                <a:solidFill>
                  <a:srgbClr val="3333CC"/>
                </a:solidFill>
                <a:ea typeface="楷体_GB2312" pitchFamily="49" charset="-122"/>
              </a:rPr>
              <a:t>2</a:t>
            </a:r>
            <a:r>
              <a:rPr lang="zh-CN" altLang="en-US" sz="2400" dirty="0">
                <a:solidFill>
                  <a:srgbClr val="3333CC"/>
                </a:solidFill>
                <a:ea typeface="楷体_GB2312" pitchFamily="49" charset="-122"/>
              </a:rPr>
              <a:t>）系统发行</a:t>
            </a:r>
            <a:endParaRPr lang="zh-CN" altLang="en-US" sz="2400" dirty="0">
              <a:solidFill>
                <a:srgbClr val="3333CC"/>
              </a:solidFill>
              <a:ea typeface="楷体_GB2312" pitchFamily="49" charset="-122"/>
            </a:endParaRPr>
          </a:p>
          <a:p>
            <a:pPr eaLnBrk="1" hangingPunct="1">
              <a:lnSpc>
                <a:spcPct val="90000"/>
              </a:lnSpc>
              <a:buFontTx/>
              <a:buNone/>
            </a:pPr>
            <a:r>
              <a:rPr lang="zh-CN" altLang="en-US" sz="2800" dirty="0">
                <a:ea typeface="楷体_GB2312" pitchFamily="49" charset="-122"/>
              </a:rPr>
              <a:t>    </a:t>
            </a:r>
            <a:r>
              <a:rPr lang="zh-CN" altLang="en-US" sz="2400" dirty="0">
                <a:solidFill>
                  <a:srgbClr val="CC0000"/>
                </a:solidFill>
                <a:ea typeface="楷体_GB2312" pitchFamily="49" charset="-122"/>
              </a:rPr>
              <a:t>系统发行</a:t>
            </a:r>
            <a:r>
              <a:rPr lang="zh-CN" altLang="en-US" sz="2400" dirty="0">
                <a:ea typeface="楷体_GB2312" pitchFamily="49" charset="-122"/>
              </a:rPr>
              <a:t>（</a:t>
            </a:r>
            <a:r>
              <a:rPr lang="en-US" altLang="zh-CN" sz="2400" dirty="0">
                <a:ea typeface="楷体_GB2312" pitchFamily="49" charset="-122"/>
              </a:rPr>
              <a:t>system release</a:t>
            </a:r>
            <a:r>
              <a:rPr lang="zh-CN" altLang="en-US" sz="2400" dirty="0">
                <a:ea typeface="楷体_GB2312" pitchFamily="49" charset="-122"/>
              </a:rPr>
              <a:t>）是分配给客户一个版本，</a:t>
            </a:r>
            <a:endParaRPr lang="zh-CN" altLang="en-US" sz="2400" dirty="0">
              <a:ea typeface="楷体_GB2312" pitchFamily="49" charset="-122"/>
            </a:endParaRPr>
          </a:p>
          <a:p>
            <a:pPr eaLnBrk="1" hangingPunct="1">
              <a:lnSpc>
                <a:spcPct val="90000"/>
              </a:lnSpc>
              <a:buFontTx/>
              <a:buNone/>
            </a:pPr>
            <a:r>
              <a:rPr lang="zh-CN" altLang="en-US" sz="2400" dirty="0">
                <a:ea typeface="楷体_GB2312" pitchFamily="49" charset="-122"/>
              </a:rPr>
              <a:t>每次系统发行都应有新的功能或是针对不同的系统运行环</a:t>
            </a:r>
            <a:endParaRPr lang="zh-CN" altLang="en-US" sz="2400" dirty="0">
              <a:ea typeface="楷体_GB2312" pitchFamily="49" charset="-122"/>
            </a:endParaRPr>
          </a:p>
          <a:p>
            <a:pPr eaLnBrk="1" hangingPunct="1">
              <a:lnSpc>
                <a:spcPct val="90000"/>
              </a:lnSpc>
              <a:buFontTx/>
              <a:buNone/>
            </a:pPr>
            <a:r>
              <a:rPr lang="zh-CN" altLang="en-US" sz="2400" dirty="0">
                <a:ea typeface="楷体_GB2312" pitchFamily="49" charset="-122"/>
              </a:rPr>
              <a:t>境。通常软件系统的版本数要比发行次数多，因为有的版本</a:t>
            </a:r>
            <a:endParaRPr lang="zh-CN" altLang="en-US" sz="2400" dirty="0">
              <a:ea typeface="楷体_GB2312" pitchFamily="49" charset="-122"/>
            </a:endParaRPr>
          </a:p>
          <a:p>
            <a:pPr eaLnBrk="1" hangingPunct="1">
              <a:lnSpc>
                <a:spcPct val="90000"/>
              </a:lnSpc>
              <a:buFontTx/>
              <a:buNone/>
            </a:pPr>
            <a:r>
              <a:rPr lang="zh-CN" altLang="en-US" sz="2400" dirty="0">
                <a:ea typeface="楷体_GB2312" pitchFamily="49" charset="-122"/>
              </a:rPr>
              <a:t>并未发行。例如，有的版本仅供开发机构内部使用，或是专</a:t>
            </a:r>
            <a:endParaRPr lang="zh-CN" altLang="en-US" sz="2400" dirty="0">
              <a:ea typeface="楷体_GB2312" pitchFamily="49" charset="-122"/>
            </a:endParaRPr>
          </a:p>
          <a:p>
            <a:pPr eaLnBrk="1" hangingPunct="1">
              <a:lnSpc>
                <a:spcPct val="90000"/>
              </a:lnSpc>
              <a:buFontTx/>
              <a:buNone/>
            </a:pPr>
            <a:r>
              <a:rPr lang="zh-CN" altLang="en-US" sz="2400" dirty="0">
                <a:ea typeface="楷体_GB2312" pitchFamily="49" charset="-122"/>
              </a:rPr>
              <a:t>供测试等。</a:t>
            </a:r>
            <a:endParaRPr lang="zh-CN" altLang="en-US" sz="2400" dirty="0">
              <a:ea typeface="楷体_GB2312" pitchFamily="49" charset="-122"/>
            </a:endParaRPr>
          </a:p>
          <a:p>
            <a:pPr eaLnBrk="1" hangingPunct="1">
              <a:lnSpc>
                <a:spcPct val="90000"/>
              </a:lnSpc>
              <a:buFontTx/>
              <a:buNone/>
            </a:pPr>
            <a:r>
              <a:rPr lang="zh-CN" altLang="en-US" sz="2400" dirty="0">
                <a:ea typeface="楷体_GB2312" pitchFamily="49" charset="-122"/>
              </a:rPr>
              <a:t>    通常一次发行不仅只是提供一个可执行程序，或一套程</a:t>
            </a:r>
            <a:endParaRPr lang="zh-CN" altLang="en-US" sz="2400" dirty="0">
              <a:ea typeface="楷体_GB2312" pitchFamily="49" charset="-122"/>
            </a:endParaRPr>
          </a:p>
          <a:p>
            <a:pPr eaLnBrk="1" hangingPunct="1">
              <a:lnSpc>
                <a:spcPct val="90000"/>
              </a:lnSpc>
              <a:buFontTx/>
              <a:buNone/>
            </a:pPr>
            <a:r>
              <a:rPr lang="zh-CN" altLang="en-US" sz="2400" dirty="0">
                <a:ea typeface="楷体_GB2312" pitchFamily="49" charset="-122"/>
              </a:rPr>
              <a:t>序，可能还要包括：</a:t>
            </a:r>
            <a:endParaRPr lang="zh-CN" altLang="en-US" sz="2400" dirty="0">
              <a:ea typeface="楷体_GB2312" pitchFamily="49" charset="-122"/>
            </a:endParaRPr>
          </a:p>
          <a:p>
            <a:pPr lvl="1">
              <a:lnSpc>
                <a:spcPct val="90000"/>
              </a:lnSpc>
              <a:buFontTx/>
              <a:buNone/>
            </a:pPr>
            <a:r>
              <a:rPr lang="zh-CN" altLang="en-US" sz="2200" dirty="0">
                <a:ea typeface="楷体_GB2312" pitchFamily="49" charset="-122"/>
              </a:rPr>
              <a:t>●  配置文件：规定发行所作的特定安装；</a:t>
            </a:r>
            <a:endParaRPr lang="zh-CN" altLang="en-US" sz="2200" dirty="0">
              <a:ea typeface="楷体_GB2312" pitchFamily="49" charset="-122"/>
            </a:endParaRPr>
          </a:p>
          <a:p>
            <a:pPr lvl="1">
              <a:lnSpc>
                <a:spcPct val="90000"/>
              </a:lnSpc>
              <a:buFontTx/>
              <a:buNone/>
            </a:pPr>
            <a:r>
              <a:rPr lang="zh-CN" altLang="en-US" sz="2200" dirty="0">
                <a:ea typeface="楷体_GB2312" pitchFamily="49" charset="-122"/>
              </a:rPr>
              <a:t>●  数据文件：系统运行所需的数据；</a:t>
            </a:r>
            <a:endParaRPr lang="zh-CN" altLang="en-US" sz="2200" dirty="0">
              <a:ea typeface="楷体_GB2312" pitchFamily="49" charset="-122"/>
            </a:endParaRPr>
          </a:p>
          <a:p>
            <a:pPr lvl="1">
              <a:lnSpc>
                <a:spcPct val="90000"/>
              </a:lnSpc>
              <a:buFontTx/>
              <a:buNone/>
            </a:pPr>
            <a:r>
              <a:rPr lang="zh-CN" altLang="en-US" sz="2200" dirty="0">
                <a:ea typeface="楷体_GB2312" pitchFamily="49" charset="-122"/>
              </a:rPr>
              <a:t>●  安装程序：表明系统如何安装到目标机上；</a:t>
            </a:r>
            <a:endParaRPr lang="zh-CN" altLang="en-US" sz="2200" dirty="0">
              <a:ea typeface="楷体_GB2312" pitchFamily="49" charset="-122"/>
            </a:endParaRPr>
          </a:p>
          <a:p>
            <a:pPr lvl="1">
              <a:lnSpc>
                <a:spcPct val="90000"/>
              </a:lnSpc>
              <a:buFontTx/>
              <a:buNone/>
            </a:pPr>
            <a:r>
              <a:rPr lang="zh-CN" altLang="en-US" sz="2200" dirty="0">
                <a:ea typeface="楷体_GB2312" pitchFamily="49" charset="-122"/>
              </a:rPr>
              <a:t>●  电子文档或书面文档：这是对系统的描述。</a:t>
            </a:r>
            <a:endParaRPr lang="zh-CN" altLang="en-US" sz="22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500034" y="1571612"/>
            <a:ext cx="8207375" cy="4475162"/>
          </a:xfrm>
          <a:prstGeom prst="rect">
            <a:avLst/>
          </a:prstGeom>
          <a:noFill/>
          <a:ln w="9525">
            <a:noFill/>
            <a:miter lim="800000"/>
          </a:ln>
        </p:spPr>
        <p:txBody>
          <a:bodyPr>
            <a:spAutoFit/>
          </a:bodyPr>
          <a:lstStyle/>
          <a:p>
            <a:pPr>
              <a:lnSpc>
                <a:spcPct val="120000"/>
              </a:lnSpc>
              <a:spcBef>
                <a:spcPct val="20000"/>
              </a:spcBef>
            </a:pPr>
            <a:r>
              <a:rPr lang="en-US" altLang="zh-CN" sz="2800" dirty="0">
                <a:solidFill>
                  <a:srgbClr val="3333CC"/>
                </a:solidFill>
                <a:ea typeface="楷体_GB2312" pitchFamily="49" charset="-122"/>
              </a:rPr>
              <a:t>2</a:t>
            </a:r>
            <a:r>
              <a:rPr lang="zh-CN" altLang="en-US" sz="2800" dirty="0">
                <a:solidFill>
                  <a:srgbClr val="3333CC"/>
                </a:solidFill>
                <a:ea typeface="楷体_GB2312" pitchFamily="49" charset="-122"/>
              </a:rPr>
              <a:t>．版本标识</a:t>
            </a:r>
            <a:endParaRPr lang="zh-CN" altLang="en-US" sz="2800" dirty="0">
              <a:solidFill>
                <a:srgbClr val="3333CC"/>
              </a:solidFill>
              <a:ea typeface="楷体_GB2312" pitchFamily="49" charset="-122"/>
            </a:endParaRPr>
          </a:p>
          <a:p>
            <a:pPr>
              <a:lnSpc>
                <a:spcPct val="120000"/>
              </a:lnSpc>
              <a:spcBef>
                <a:spcPct val="20000"/>
              </a:spcBef>
            </a:pPr>
            <a:r>
              <a:rPr lang="zh-CN" altLang="en-US" sz="2400" dirty="0">
                <a:ea typeface="楷体_GB2312" pitchFamily="49" charset="-122"/>
              </a:rPr>
              <a:t>    </a:t>
            </a:r>
            <a:r>
              <a:rPr lang="zh-CN" altLang="en-US" sz="2400" dirty="0">
                <a:solidFill>
                  <a:srgbClr val="CC0000"/>
                </a:solidFill>
                <a:ea typeface="楷体_GB2312" pitchFamily="49" charset="-122"/>
              </a:rPr>
              <a:t>版本标识</a:t>
            </a:r>
            <a:r>
              <a:rPr lang="zh-CN" altLang="en-US" sz="2400" dirty="0">
                <a:ea typeface="楷体_GB2312" pitchFamily="49" charset="-122"/>
              </a:rPr>
              <a:t>（</a:t>
            </a:r>
            <a:r>
              <a:rPr lang="en-US" altLang="zh-CN" sz="2400" dirty="0">
                <a:ea typeface="楷体_GB2312" pitchFamily="49" charset="-122"/>
              </a:rPr>
              <a:t>version identification</a:t>
            </a:r>
            <a:r>
              <a:rPr lang="zh-CN" altLang="en-US" sz="2400" dirty="0">
                <a:ea typeface="楷体_GB2312" pitchFamily="49" charset="-122"/>
              </a:rPr>
              <a:t>）是由版本的命名规则</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决定的。由于前后版本存在着传递关系，因此，如何正确地</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反映这一传递关系，就应当体现在其命名中。</a:t>
            </a:r>
            <a:endParaRPr lang="zh-CN" altLang="en-US" sz="2400" dirty="0">
              <a:ea typeface="楷体_GB2312" pitchFamily="49" charset="-122"/>
            </a:endParaRPr>
          </a:p>
          <a:p>
            <a:pPr>
              <a:lnSpc>
                <a:spcPct val="120000"/>
              </a:lnSpc>
              <a:spcBef>
                <a:spcPct val="20000"/>
              </a:spcBef>
            </a:pPr>
            <a:r>
              <a:rPr lang="zh-CN" altLang="en-US" sz="2400" dirty="0">
                <a:solidFill>
                  <a:srgbClr val="3333CC"/>
                </a:solidFill>
                <a:ea typeface="楷体_GB2312" pitchFamily="49" charset="-122"/>
              </a:rPr>
              <a:t>可能使用的命名规则有下面所述的几种：</a:t>
            </a:r>
            <a:endParaRPr lang="zh-CN" altLang="en-US" sz="2400" dirty="0">
              <a:solidFill>
                <a:srgbClr val="3333CC"/>
              </a:solidFill>
              <a:ea typeface="楷体_GB2312" pitchFamily="49" charset="-122"/>
            </a:endParaRPr>
          </a:p>
          <a:p>
            <a:pPr lvl="1">
              <a:lnSpc>
                <a:spcPct val="120000"/>
              </a:lnSpc>
              <a:spcBef>
                <a:spcPct val="20000"/>
              </a:spcBef>
              <a:buClr>
                <a:srgbClr val="3333CC"/>
              </a:buClr>
              <a:buSzPct val="75000"/>
              <a:buFont typeface="Wingdings" panose="05000000000000000000" pitchFamily="2" charset="2"/>
              <a:buChar char="Ø"/>
            </a:pPr>
            <a:r>
              <a:rPr lang="zh-CN" altLang="en-US" sz="2400" dirty="0">
                <a:solidFill>
                  <a:srgbClr val="CC0000"/>
                </a:solidFill>
                <a:ea typeface="楷体_GB2312" pitchFamily="49" charset="-122"/>
              </a:rPr>
              <a:t>号码顺序型版本标识</a:t>
            </a:r>
            <a:endParaRPr lang="zh-CN" altLang="en-US" sz="2400" dirty="0">
              <a:solidFill>
                <a:srgbClr val="CC0000"/>
              </a:solidFill>
              <a:ea typeface="楷体_GB2312" pitchFamily="49" charset="-122"/>
            </a:endParaRPr>
          </a:p>
          <a:p>
            <a:pPr lvl="1">
              <a:lnSpc>
                <a:spcPct val="90000"/>
              </a:lnSpc>
              <a:spcBef>
                <a:spcPct val="20000"/>
              </a:spcBef>
              <a:buClr>
                <a:srgbClr val="3333CC"/>
              </a:buClr>
              <a:buSzPct val="75000"/>
              <a:buFont typeface="Wingdings" panose="05000000000000000000" pitchFamily="2" charset="2"/>
              <a:buChar char="Ø"/>
            </a:pPr>
            <a:r>
              <a:rPr lang="zh-CN" altLang="en-US" sz="2400" dirty="0">
                <a:solidFill>
                  <a:srgbClr val="CC0000"/>
                </a:solidFill>
                <a:ea typeface="楷体_GB2312" pitchFamily="49" charset="-122"/>
              </a:rPr>
              <a:t>符号命名版本标识</a:t>
            </a:r>
            <a:endParaRPr lang="zh-CN" altLang="en-US" sz="2400" dirty="0">
              <a:solidFill>
                <a:srgbClr val="CC0000"/>
              </a:solidFill>
              <a:ea typeface="楷体_GB2312" pitchFamily="49" charset="-122"/>
            </a:endParaRPr>
          </a:p>
          <a:p>
            <a:pPr lvl="1">
              <a:lnSpc>
                <a:spcPct val="90000"/>
              </a:lnSpc>
              <a:spcBef>
                <a:spcPct val="20000"/>
              </a:spcBef>
              <a:buClr>
                <a:srgbClr val="3333CC"/>
              </a:buClr>
              <a:buSzPct val="75000"/>
              <a:buFont typeface="Wingdings" panose="05000000000000000000" pitchFamily="2" charset="2"/>
              <a:buChar char="Ø"/>
            </a:pPr>
            <a:r>
              <a:rPr lang="zh-CN" altLang="en-US" sz="2400" dirty="0">
                <a:solidFill>
                  <a:srgbClr val="CC0000"/>
                </a:solidFill>
                <a:ea typeface="楷体_GB2312" pitchFamily="49" charset="-122"/>
              </a:rPr>
              <a:t>属性版本标识</a:t>
            </a:r>
            <a:endParaRPr lang="zh-CN" altLang="en-US" sz="2400" dirty="0">
              <a:solidFill>
                <a:srgbClr val="CC0000"/>
              </a:solidFill>
              <a:ea typeface="楷体_GB2312" pitchFamily="49" charset="-122"/>
            </a:endParaRPr>
          </a:p>
          <a:p>
            <a:pPr>
              <a:lnSpc>
                <a:spcPct val="120000"/>
              </a:lnSpc>
              <a:spcBef>
                <a:spcPct val="20000"/>
              </a:spcBef>
            </a:pPr>
            <a:endParaRPr lang="en-US" altLang="zh-CN" sz="2400" dirty="0">
              <a:solidFill>
                <a:srgbClr val="CC0000"/>
              </a:solidFill>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p:txBody>
          <a:bodyPr/>
          <a:lstStyle/>
          <a:p>
            <a:pPr eaLnBrk="1" hangingPunct="1">
              <a:buFontTx/>
              <a:buNone/>
            </a:pP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a:t>
            </a:r>
            <a:r>
              <a:rPr lang="zh-CN" altLang="en-US" sz="2800">
                <a:solidFill>
                  <a:srgbClr val="CC0000"/>
                </a:solidFill>
                <a:ea typeface="宋体" panose="02010600030101010101" pitchFamily="2" charset="-122"/>
              </a:rPr>
              <a:t>号码顺序型版本标识</a:t>
            </a:r>
            <a:endParaRPr lang="zh-CN" altLang="en-US" sz="2800">
              <a:solidFill>
                <a:srgbClr val="CC0000"/>
              </a:solidFill>
              <a:ea typeface="宋体" panose="02010600030101010101" pitchFamily="2" charset="-122"/>
            </a:endParaRPr>
          </a:p>
          <a:p>
            <a:pPr eaLnBrk="1" hangingPunct="1"/>
            <a:r>
              <a:rPr lang="zh-CN" altLang="en-US" sz="2800">
                <a:latin typeface="楷体_GB2312" pitchFamily="49" charset="-122"/>
                <a:ea typeface="楷体_GB2312" pitchFamily="49" charset="-122"/>
              </a:rPr>
              <a:t>如下图所示。这种标识十分明显地给出了版本之间的传递关系，但是如果当前版本生出了多个新版本，标识就稍有困难。 </a:t>
            </a:r>
            <a:endParaRPr lang="zh-CN" altLang="en-US" sz="2800">
              <a:latin typeface="楷体_GB2312" pitchFamily="49" charset="-122"/>
              <a:ea typeface="楷体_GB2312" pitchFamily="49" charset="-122"/>
            </a:endParaRPr>
          </a:p>
          <a:p>
            <a:pPr eaLnBrk="1" hangingPunct="1"/>
            <a:endParaRPr lang="en-US" altLang="zh-CN" sz="2800">
              <a:latin typeface="楷体_GB2312" pitchFamily="49" charset="-122"/>
              <a:ea typeface="楷体_GB2312" pitchFamily="49" charset="-122"/>
            </a:endParaRPr>
          </a:p>
        </p:txBody>
      </p:sp>
      <p:pic>
        <p:nvPicPr>
          <p:cNvPr id="129028" name="Picture 4"/>
          <p:cNvPicPr>
            <a:picLocks noChangeAspect="1" noChangeArrowheads="1"/>
          </p:cNvPicPr>
          <p:nvPr/>
        </p:nvPicPr>
        <p:blipFill>
          <a:blip r:embed="rId1"/>
          <a:srcRect/>
          <a:stretch>
            <a:fillRect/>
          </a:stretch>
        </p:blipFill>
        <p:spPr bwMode="auto">
          <a:xfrm>
            <a:off x="2051050" y="3573463"/>
            <a:ext cx="5400675" cy="27686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idx="1"/>
          </p:nvPr>
        </p:nvSpPr>
        <p:spPr>
          <a:xfrm>
            <a:off x="500034" y="1500174"/>
            <a:ext cx="8207375" cy="5040312"/>
          </a:xfrm>
        </p:spPr>
        <p:txBody>
          <a:bodyPr/>
          <a:lstStyle/>
          <a:p>
            <a:pPr marL="457200" indent="-457200" eaLnBrk="1" hangingPunct="1">
              <a:lnSpc>
                <a:spcPct val="90000"/>
              </a:lnSpc>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zh-CN" altLang="en-US" sz="2400" dirty="0">
                <a:solidFill>
                  <a:srgbClr val="CC0000"/>
                </a:solidFill>
                <a:ea typeface="楷体_GB2312" pitchFamily="49" charset="-122"/>
              </a:rPr>
              <a:t>符号命名版本标识</a:t>
            </a:r>
            <a:endParaRPr lang="zh-CN" altLang="en-US" sz="2400" dirty="0">
              <a:solidFill>
                <a:srgbClr val="CC0000"/>
              </a:solidFill>
              <a:ea typeface="楷体_GB2312" pitchFamily="49" charset="-122"/>
            </a:endParaRPr>
          </a:p>
          <a:p>
            <a:pPr marL="457200" indent="-457200" eaLnBrk="1" hangingPunct="1">
              <a:lnSpc>
                <a:spcPct val="90000"/>
              </a:lnSpc>
              <a:buFontTx/>
              <a:buNone/>
            </a:pPr>
            <a:r>
              <a:rPr lang="zh-CN" altLang="en-US" sz="2400" dirty="0">
                <a:ea typeface="楷体_GB2312" pitchFamily="49" charset="-122"/>
              </a:rPr>
              <a:t>        用符号表达版本间的传递关系，如不用</a:t>
            </a:r>
            <a:r>
              <a:rPr lang="en-US" altLang="zh-CN" sz="2400" dirty="0">
                <a:ea typeface="楷体_GB2312" pitchFamily="49" charset="-122"/>
              </a:rPr>
              <a:t>V1.1.2</a:t>
            </a:r>
            <a:r>
              <a:rPr lang="zh-CN" altLang="en-US" sz="2400" dirty="0">
                <a:ea typeface="楷体_GB2312" pitchFamily="49" charset="-122"/>
              </a:rPr>
              <a:t>的形式，</a:t>
            </a:r>
            <a:endParaRPr lang="zh-CN" altLang="en-US" sz="2400" dirty="0">
              <a:ea typeface="楷体_GB2312" pitchFamily="49" charset="-122"/>
            </a:endParaRPr>
          </a:p>
          <a:p>
            <a:pPr marL="457200" indent="-457200" eaLnBrk="1" hangingPunct="1">
              <a:lnSpc>
                <a:spcPct val="90000"/>
              </a:lnSpc>
              <a:buFontTx/>
              <a:buNone/>
            </a:pPr>
            <a:r>
              <a:rPr lang="zh-CN" altLang="en-US" sz="2400" dirty="0">
                <a:ea typeface="楷体_GB2312" pitchFamily="49" charset="-122"/>
              </a:rPr>
              <a:t>而采用</a:t>
            </a:r>
            <a:r>
              <a:rPr lang="en-US" altLang="zh-CN" sz="2400" dirty="0">
                <a:ea typeface="楷体_GB2312" pitchFamily="49" charset="-122"/>
              </a:rPr>
              <a:t>V1/VMS/DB Server</a:t>
            </a:r>
            <a:r>
              <a:rPr lang="zh-CN" altLang="en-US" sz="2400" dirty="0">
                <a:ea typeface="楷体_GB2312" pitchFamily="49" charset="-122"/>
              </a:rPr>
              <a:t>来表示一个在</a:t>
            </a:r>
            <a:r>
              <a:rPr lang="en-US" altLang="zh-CN" sz="2400" dirty="0">
                <a:ea typeface="楷体_GB2312" pitchFamily="49" charset="-122"/>
              </a:rPr>
              <a:t>VMS</a:t>
            </a:r>
            <a:r>
              <a:rPr lang="zh-CN" altLang="en-US" sz="2400" dirty="0">
                <a:ea typeface="楷体_GB2312" pitchFamily="49" charset="-122"/>
              </a:rPr>
              <a:t>操作系统上</a:t>
            </a:r>
            <a:endParaRPr lang="zh-CN" altLang="en-US" sz="2400" dirty="0">
              <a:ea typeface="楷体_GB2312" pitchFamily="49" charset="-122"/>
            </a:endParaRPr>
          </a:p>
          <a:p>
            <a:pPr marL="457200" indent="-457200" eaLnBrk="1" hangingPunct="1">
              <a:lnSpc>
                <a:spcPct val="90000"/>
              </a:lnSpc>
              <a:buFontTx/>
              <a:buNone/>
            </a:pPr>
            <a:r>
              <a:rPr lang="zh-CN" altLang="en-US" sz="2400" dirty="0">
                <a:ea typeface="楷体_GB2312" pitchFamily="49" charset="-122"/>
              </a:rPr>
              <a:t>运行的数据库服务器版本。</a:t>
            </a:r>
            <a:endParaRPr lang="zh-CN" altLang="en-US" sz="2400" dirty="0">
              <a:ea typeface="楷体_GB2312" pitchFamily="49" charset="-122"/>
            </a:endParaRPr>
          </a:p>
          <a:p>
            <a:pPr marL="457200" indent="-457200" eaLnBrk="1" hangingPunct="1">
              <a:lnSpc>
                <a:spcPct val="90000"/>
              </a:lnSpc>
              <a:buFontTx/>
              <a:buNone/>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a:t>
            </a:r>
            <a:r>
              <a:rPr lang="zh-CN" altLang="en-US" sz="2400" dirty="0">
                <a:solidFill>
                  <a:srgbClr val="CC0000"/>
                </a:solidFill>
                <a:ea typeface="楷体_GB2312" pitchFamily="49" charset="-122"/>
              </a:rPr>
              <a:t>属性版本标识</a:t>
            </a:r>
            <a:endParaRPr lang="zh-CN" altLang="en-US" sz="2400" dirty="0">
              <a:solidFill>
                <a:srgbClr val="CC0000"/>
              </a:solidFill>
              <a:ea typeface="楷体_GB2312" pitchFamily="49" charset="-122"/>
            </a:endParaRPr>
          </a:p>
          <a:p>
            <a:pPr marL="457200" indent="-457200" eaLnBrk="1" hangingPunct="1">
              <a:lnSpc>
                <a:spcPct val="90000"/>
              </a:lnSpc>
              <a:buFontTx/>
              <a:buNone/>
            </a:pPr>
            <a:r>
              <a:rPr lang="zh-CN" altLang="en-US" sz="2400" dirty="0">
                <a:ea typeface="楷体_GB2312" pitchFamily="49" charset="-122"/>
              </a:rPr>
              <a:t>       属性版本标识是把有关版本的重要属性反映在标识中，</a:t>
            </a:r>
            <a:endParaRPr lang="zh-CN" altLang="en-US" sz="2400" dirty="0">
              <a:ea typeface="楷体_GB2312" pitchFamily="49" charset="-122"/>
            </a:endParaRPr>
          </a:p>
          <a:p>
            <a:pPr marL="457200" indent="-457200" eaLnBrk="1" hangingPunct="1">
              <a:lnSpc>
                <a:spcPct val="90000"/>
              </a:lnSpc>
              <a:buFontTx/>
              <a:buNone/>
            </a:pPr>
            <a:r>
              <a:rPr lang="zh-CN" altLang="en-US" sz="2400" dirty="0">
                <a:ea typeface="楷体_GB2312" pitchFamily="49" charset="-122"/>
              </a:rPr>
              <a:t>可以包括的属性有：客户名、开发语言、开发状态、硬件平</a:t>
            </a:r>
            <a:endParaRPr lang="zh-CN" altLang="en-US" sz="2400" dirty="0">
              <a:ea typeface="楷体_GB2312" pitchFamily="49" charset="-122"/>
            </a:endParaRPr>
          </a:p>
          <a:p>
            <a:pPr marL="457200" indent="-457200" eaLnBrk="1" hangingPunct="1">
              <a:lnSpc>
                <a:spcPct val="90000"/>
              </a:lnSpc>
              <a:buFontTx/>
              <a:buNone/>
            </a:pPr>
            <a:r>
              <a:rPr lang="zh-CN" altLang="en-US" sz="2400" dirty="0">
                <a:ea typeface="楷体_GB2312" pitchFamily="49" charset="-122"/>
              </a:rPr>
              <a:t>台、生成日期等。每个版本都由唯一的一组属性标识，即一</a:t>
            </a:r>
            <a:endParaRPr lang="zh-CN" altLang="en-US" sz="2400" dirty="0">
              <a:ea typeface="楷体_GB2312" pitchFamily="49" charset="-122"/>
            </a:endParaRPr>
          </a:p>
          <a:p>
            <a:pPr marL="457200" indent="-457200" eaLnBrk="1" hangingPunct="1">
              <a:lnSpc>
                <a:spcPct val="90000"/>
              </a:lnSpc>
              <a:buFontTx/>
              <a:buNone/>
            </a:pPr>
            <a:r>
              <a:rPr lang="zh-CN" altLang="en-US" sz="2400" dirty="0">
                <a:ea typeface="楷体_GB2312" pitchFamily="49" charset="-122"/>
              </a:rPr>
              <a:t>组具有唯一性的属性值。</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1298">
                                            <p:txEl>
                                              <p:pRg st="0" end="0"/>
                                            </p:txEl>
                                          </p:spTgt>
                                        </p:tgtEl>
                                        <p:attrNameLst>
                                          <p:attrName>style.visibility</p:attrName>
                                        </p:attrNameLst>
                                      </p:cBhvr>
                                      <p:to>
                                        <p:strVal val="visible"/>
                                      </p:to>
                                    </p:set>
                                    <p:anim calcmode="lin" valueType="num">
                                      <p:cBhvr additive="base">
                                        <p:cTn id="7" dur="500" fill="hold"/>
                                        <p:tgtEl>
                                          <p:spTgt spid="311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1298">
                                            <p:txEl>
                                              <p:pRg st="1" end="1"/>
                                            </p:txEl>
                                          </p:spTgt>
                                        </p:tgtEl>
                                        <p:attrNameLst>
                                          <p:attrName>style.visibility</p:attrName>
                                        </p:attrNameLst>
                                      </p:cBhvr>
                                      <p:to>
                                        <p:strVal val="visible"/>
                                      </p:to>
                                    </p:set>
                                    <p:anim calcmode="lin" valueType="num">
                                      <p:cBhvr additive="base">
                                        <p:cTn id="13" dur="500" fill="hold"/>
                                        <p:tgtEl>
                                          <p:spTgt spid="3112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1298">
                                            <p:txEl>
                                              <p:pRg st="2" end="2"/>
                                            </p:txEl>
                                          </p:spTgt>
                                        </p:tgtEl>
                                        <p:attrNameLst>
                                          <p:attrName>style.visibility</p:attrName>
                                        </p:attrNameLst>
                                      </p:cBhvr>
                                      <p:to>
                                        <p:strVal val="visible"/>
                                      </p:to>
                                    </p:set>
                                    <p:anim calcmode="lin" valueType="num">
                                      <p:cBhvr additive="base">
                                        <p:cTn id="19" dur="500" fill="hold"/>
                                        <p:tgtEl>
                                          <p:spTgt spid="3112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1298">
                                            <p:txEl>
                                              <p:pRg st="3" end="3"/>
                                            </p:txEl>
                                          </p:spTgt>
                                        </p:tgtEl>
                                        <p:attrNameLst>
                                          <p:attrName>style.visibility</p:attrName>
                                        </p:attrNameLst>
                                      </p:cBhvr>
                                      <p:to>
                                        <p:strVal val="visible"/>
                                      </p:to>
                                    </p:set>
                                    <p:anim calcmode="lin" valueType="num">
                                      <p:cBhvr additive="base">
                                        <p:cTn id="25" dur="500" fill="hold"/>
                                        <p:tgtEl>
                                          <p:spTgt spid="3112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12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1298">
                                            <p:txEl>
                                              <p:pRg st="4" end="4"/>
                                            </p:txEl>
                                          </p:spTgt>
                                        </p:tgtEl>
                                        <p:attrNameLst>
                                          <p:attrName>style.visibility</p:attrName>
                                        </p:attrNameLst>
                                      </p:cBhvr>
                                      <p:to>
                                        <p:strVal val="visible"/>
                                      </p:to>
                                    </p:set>
                                    <p:anim calcmode="lin" valueType="num">
                                      <p:cBhvr additive="base">
                                        <p:cTn id="31" dur="500" fill="hold"/>
                                        <p:tgtEl>
                                          <p:spTgt spid="3112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12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1298">
                                            <p:txEl>
                                              <p:pRg st="5" end="5"/>
                                            </p:txEl>
                                          </p:spTgt>
                                        </p:tgtEl>
                                        <p:attrNameLst>
                                          <p:attrName>style.visibility</p:attrName>
                                        </p:attrNameLst>
                                      </p:cBhvr>
                                      <p:to>
                                        <p:strVal val="visible"/>
                                      </p:to>
                                    </p:set>
                                    <p:anim calcmode="lin" valueType="num">
                                      <p:cBhvr additive="base">
                                        <p:cTn id="37" dur="500" fill="hold"/>
                                        <p:tgtEl>
                                          <p:spTgt spid="31129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12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1298">
                                            <p:txEl>
                                              <p:pRg st="6" end="6"/>
                                            </p:txEl>
                                          </p:spTgt>
                                        </p:tgtEl>
                                        <p:attrNameLst>
                                          <p:attrName>style.visibility</p:attrName>
                                        </p:attrNameLst>
                                      </p:cBhvr>
                                      <p:to>
                                        <p:strVal val="visible"/>
                                      </p:to>
                                    </p:set>
                                    <p:anim calcmode="lin" valueType="num">
                                      <p:cBhvr additive="base">
                                        <p:cTn id="43" dur="500" fill="hold"/>
                                        <p:tgtEl>
                                          <p:spTgt spid="31129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12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11298">
                                            <p:txEl>
                                              <p:pRg st="7" end="7"/>
                                            </p:txEl>
                                          </p:spTgt>
                                        </p:tgtEl>
                                        <p:attrNameLst>
                                          <p:attrName>style.visibility</p:attrName>
                                        </p:attrNameLst>
                                      </p:cBhvr>
                                      <p:to>
                                        <p:strVal val="visible"/>
                                      </p:to>
                                    </p:set>
                                    <p:anim calcmode="lin" valueType="num">
                                      <p:cBhvr additive="base">
                                        <p:cTn id="49" dur="500" fill="hold"/>
                                        <p:tgtEl>
                                          <p:spTgt spid="31129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129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11298">
                                            <p:txEl>
                                              <p:pRg st="8" end="8"/>
                                            </p:txEl>
                                          </p:spTgt>
                                        </p:tgtEl>
                                        <p:attrNameLst>
                                          <p:attrName>style.visibility</p:attrName>
                                        </p:attrNameLst>
                                      </p:cBhvr>
                                      <p:to>
                                        <p:strVal val="visible"/>
                                      </p:to>
                                    </p:set>
                                    <p:anim calcmode="lin" valueType="num">
                                      <p:cBhvr additive="base">
                                        <p:cTn id="55" dur="500" fill="hold"/>
                                        <p:tgtEl>
                                          <p:spTgt spid="31129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1129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428596" y="1571612"/>
            <a:ext cx="8208963" cy="4589479"/>
          </a:xfrm>
        </p:spPr>
        <p:txBody>
          <a:bodyPr/>
          <a:lstStyle/>
          <a:p>
            <a:pPr eaLnBrk="1" hangingPunct="1">
              <a:buFontTx/>
              <a:buNone/>
            </a:pPr>
            <a:r>
              <a:rPr lang="en-US" altLang="zh-CN" dirty="0">
                <a:solidFill>
                  <a:srgbClr val="3333CC"/>
                </a:solidFill>
                <a:ea typeface="楷体_GB2312" pitchFamily="49" charset="-122"/>
              </a:rPr>
              <a:t>3</a:t>
            </a:r>
            <a:r>
              <a:rPr lang="zh-CN" altLang="en-US" dirty="0">
                <a:solidFill>
                  <a:srgbClr val="3333CC"/>
                </a:solidFill>
                <a:ea typeface="楷体_GB2312" pitchFamily="49" charset="-122"/>
              </a:rPr>
              <a:t>．发行管理</a:t>
            </a:r>
            <a:endParaRPr lang="zh-CN" altLang="en-US" dirty="0">
              <a:solidFill>
                <a:srgbClr val="3333CC"/>
              </a:solidFill>
              <a:ea typeface="楷体_GB2312" pitchFamily="49" charset="-122"/>
            </a:endParaRPr>
          </a:p>
          <a:p>
            <a:pPr eaLnBrk="1" hangingPunct="1">
              <a:lnSpc>
                <a:spcPct val="120000"/>
              </a:lnSpc>
              <a:buFontTx/>
              <a:buNone/>
            </a:pPr>
            <a:r>
              <a:rPr lang="zh-CN" altLang="en-US" sz="2400" dirty="0">
                <a:ea typeface="楷体_GB2312" pitchFamily="49" charset="-122"/>
              </a:rPr>
              <a:t>     一个系统的新发行与新版本有着不同的含义。</a:t>
            </a:r>
            <a:endParaRPr lang="zh-CN" altLang="en-US" sz="2400" dirty="0">
              <a:ea typeface="楷体_GB2312" pitchFamily="49" charset="-122"/>
            </a:endParaRPr>
          </a:p>
          <a:p>
            <a:pPr eaLnBrk="1" hangingPunct="1">
              <a:lnSpc>
                <a:spcPct val="120000"/>
              </a:lnSpc>
              <a:buClr>
                <a:srgbClr val="CC0000"/>
              </a:buClr>
              <a:buSzPct val="75000"/>
              <a:buFont typeface="Wingdings" panose="05000000000000000000" pitchFamily="2" charset="2"/>
              <a:buChar char="Ø"/>
            </a:pPr>
            <a:r>
              <a:rPr lang="zh-CN" altLang="en-US" sz="2400" dirty="0">
                <a:solidFill>
                  <a:srgbClr val="3333CC"/>
                </a:solidFill>
                <a:ea typeface="楷体_GB2312" pitchFamily="49" charset="-122"/>
              </a:rPr>
              <a:t>新版本</a:t>
            </a:r>
            <a:r>
              <a:rPr lang="zh-CN" altLang="en-US" sz="2400" dirty="0">
                <a:ea typeface="楷体_GB2312" pitchFamily="49" charset="-122"/>
              </a:rPr>
              <a:t>是在修改发现的软件缺陷后，开发出新的程序、形成新的系统；</a:t>
            </a:r>
            <a:endParaRPr lang="zh-CN" altLang="en-US" sz="2400" dirty="0">
              <a:ea typeface="楷体_GB2312" pitchFamily="49" charset="-122"/>
            </a:endParaRPr>
          </a:p>
          <a:p>
            <a:pPr eaLnBrk="1" hangingPunct="1">
              <a:lnSpc>
                <a:spcPct val="120000"/>
              </a:lnSpc>
              <a:buClr>
                <a:srgbClr val="CC0000"/>
              </a:buClr>
              <a:buSzPct val="75000"/>
              <a:buFont typeface="Wingdings" panose="05000000000000000000" pitchFamily="2" charset="2"/>
              <a:buChar char="Ø"/>
            </a:pPr>
            <a:r>
              <a:rPr lang="zh-CN" altLang="en-US" sz="2400" dirty="0">
                <a:solidFill>
                  <a:srgbClr val="3333CC"/>
                </a:solidFill>
                <a:ea typeface="楷体_GB2312" pitchFamily="49" charset="-122"/>
              </a:rPr>
              <a:t>新发行</a:t>
            </a:r>
            <a:r>
              <a:rPr lang="zh-CN" altLang="en-US" sz="2400" dirty="0">
                <a:ea typeface="楷体_GB2312" pitchFamily="49" charset="-122"/>
              </a:rPr>
              <a:t>是除了写出新的程序，形成新系统之外，还要为用户准备数据、配置文件、编写新文档，准备新包装。</a:t>
            </a:r>
            <a:endParaRPr lang="zh-CN" altLang="en-US" sz="2400" dirty="0">
              <a:ea typeface="楷体_GB2312" pitchFamily="49" charset="-122"/>
            </a:endParaRPr>
          </a:p>
          <a:p>
            <a:pPr eaLnBrk="1" hangingPunct="1">
              <a:lnSpc>
                <a:spcPct val="120000"/>
              </a:lnSpc>
              <a:buClr>
                <a:srgbClr val="CC0000"/>
              </a:buClr>
              <a:buSzPct val="75000"/>
              <a:buFont typeface="Wingdings" panose="05000000000000000000" pitchFamily="2" charset="2"/>
              <a:buChar char="Ø"/>
            </a:pPr>
            <a:r>
              <a:rPr lang="zh-CN" altLang="en-US" sz="2400" dirty="0">
                <a:ea typeface="楷体_GB2312" pitchFamily="49" charset="-122"/>
              </a:rPr>
              <a:t>新发行要比新版本开销大。</a:t>
            </a: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28596" y="1500174"/>
            <a:ext cx="8207375" cy="3416320"/>
          </a:xfrm>
          <a:prstGeom prst="rect">
            <a:avLst/>
          </a:prstGeom>
          <a:noFill/>
          <a:ln w="9525">
            <a:noFill/>
            <a:miter lim="800000"/>
          </a:ln>
        </p:spPr>
        <p:txBody>
          <a:bodyPr>
            <a:spAutoFit/>
          </a:bodyPr>
          <a:lstStyle/>
          <a:p>
            <a:pPr>
              <a:lnSpc>
                <a:spcPct val="120000"/>
              </a:lnSpc>
              <a:spcBef>
                <a:spcPct val="20000"/>
              </a:spcBef>
              <a:buClr>
                <a:srgbClr val="3333CC"/>
              </a:buClr>
              <a:buSzPct val="75000"/>
              <a:buFont typeface="Wingdings" panose="05000000000000000000" pitchFamily="2" charset="2"/>
              <a:buChar char="l"/>
            </a:pPr>
            <a:r>
              <a:rPr lang="en-US" altLang="zh-CN" sz="2800" dirty="0">
                <a:ea typeface="楷体_GB2312" pitchFamily="49" charset="-122"/>
              </a:rPr>
              <a:t> </a:t>
            </a:r>
            <a:r>
              <a:rPr lang="zh-CN" altLang="en-US" sz="2800" dirty="0">
                <a:ea typeface="楷体_GB2312" pitchFamily="49" charset="-122"/>
              </a:rPr>
              <a:t>系统发行策略</a:t>
            </a:r>
            <a:endParaRPr lang="zh-CN" altLang="en-US" sz="2800" dirty="0">
              <a:ea typeface="楷体_GB2312" pitchFamily="49" charset="-122"/>
            </a:endParaRPr>
          </a:p>
          <a:p>
            <a:pPr marL="273050" indent="-273050">
              <a:lnSpc>
                <a:spcPct val="120000"/>
              </a:lnSpc>
              <a:spcBef>
                <a:spcPct val="20000"/>
              </a:spcBef>
              <a:buClr>
                <a:srgbClr val="CC0000"/>
              </a:buClr>
              <a:buSzPct val="75000"/>
              <a:buFont typeface="Wingdings" panose="05000000000000000000" pitchFamily="2" charset="2"/>
              <a:buChar char="Ø"/>
            </a:pPr>
            <a:r>
              <a:rPr lang="zh-CN" altLang="en-US" sz="2400" dirty="0">
                <a:ea typeface="楷体_GB2312" pitchFamily="49" charset="-122"/>
              </a:rPr>
              <a:t>无论哪一种维护工作完成之后，配置管理人员都要分析变更影响的组件，确定何时生成新系统、何时进行系统发行。 </a:t>
            </a:r>
            <a:endParaRPr lang="zh-CN" altLang="en-US" sz="2400" dirty="0">
              <a:ea typeface="楷体_GB2312" pitchFamily="49" charset="-122"/>
            </a:endParaRPr>
          </a:p>
          <a:p>
            <a:pPr marL="273050" indent="-273050">
              <a:lnSpc>
                <a:spcPct val="120000"/>
              </a:lnSpc>
              <a:spcBef>
                <a:spcPct val="20000"/>
              </a:spcBef>
              <a:buClr>
                <a:srgbClr val="CC0000"/>
              </a:buClr>
              <a:buSzPct val="75000"/>
              <a:buFont typeface="Wingdings" panose="05000000000000000000" pitchFamily="2" charset="2"/>
              <a:buChar char="Ø"/>
            </a:pPr>
            <a:r>
              <a:rPr lang="zh-CN" altLang="en-US" sz="2400" dirty="0">
                <a:ea typeface="楷体_GB2312" pitchFamily="49" charset="-122"/>
              </a:rPr>
              <a:t>通常一个系统改动越多，引入错误的机会也越多，发现的错误必须在下次发行时解决。为了把出现问题的机会分散开，</a:t>
            </a:r>
            <a:r>
              <a:rPr lang="zh-CN" altLang="en-US" sz="2400" dirty="0">
                <a:solidFill>
                  <a:srgbClr val="3366FF"/>
                </a:solidFill>
                <a:ea typeface="楷体_GB2312" pitchFamily="49" charset="-122"/>
              </a:rPr>
              <a:t>往往把修补变更后的发行与系统功能变更的发行交叉起来，</a:t>
            </a:r>
            <a:r>
              <a:rPr lang="zh-CN" altLang="en-US" sz="2400" dirty="0">
                <a:ea typeface="楷体_GB2312" pitchFamily="49" charset="-122"/>
              </a:rPr>
              <a:t>如将其按下图所示的顺序来安排。 </a:t>
            </a:r>
            <a:endParaRPr lang="zh-CN" altLang="en-US" sz="2400" dirty="0">
              <a:ea typeface="楷体_GB2312" pitchFamily="49" charset="-122"/>
            </a:endParaRPr>
          </a:p>
        </p:txBody>
      </p:sp>
      <p:pic>
        <p:nvPicPr>
          <p:cNvPr id="132100" name="Picture 4" descr="1432"/>
          <p:cNvPicPr>
            <a:picLocks noChangeAspect="1" noChangeArrowheads="1"/>
          </p:cNvPicPr>
          <p:nvPr/>
        </p:nvPicPr>
        <p:blipFill>
          <a:blip r:embed="rId1"/>
          <a:srcRect/>
          <a:stretch>
            <a:fillRect/>
          </a:stretch>
        </p:blipFill>
        <p:spPr bwMode="auto">
          <a:xfrm>
            <a:off x="755650" y="5516563"/>
            <a:ext cx="7632700" cy="4445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6.6.4 </a:t>
            </a:r>
            <a:r>
              <a:rPr lang="zh-CN" altLang="en-US" sz="3600" b="1" dirty="0">
                <a:solidFill>
                  <a:srgbClr val="FFFF00"/>
                </a:solidFill>
                <a:latin typeface="+mj-ea"/>
                <a:ea typeface="+mj-ea"/>
              </a:rPr>
              <a:t>版本控制</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395288" y="1674834"/>
            <a:ext cx="8497887" cy="4826000"/>
          </a:xfrm>
        </p:spPr>
        <p:txBody>
          <a:bodyPr/>
          <a:lstStyle/>
          <a:p>
            <a:pPr marL="457200" indent="-457200" eaLnBrk="1" hangingPunct="1">
              <a:lnSpc>
                <a:spcPct val="110000"/>
              </a:lnSpc>
              <a:buClr>
                <a:schemeClr val="tx1"/>
              </a:buClr>
              <a:buSzPct val="75000"/>
              <a:buFont typeface="Wingdings" panose="05000000000000000000" pitchFamily="2" charset="2"/>
              <a:buChar char="l"/>
            </a:pPr>
            <a:r>
              <a:rPr lang="zh-CN" altLang="en-US" sz="2800" dirty="0">
                <a:solidFill>
                  <a:srgbClr val="CC0000"/>
                </a:solidFill>
                <a:ea typeface="楷体_GB2312" pitchFamily="49" charset="-122"/>
              </a:rPr>
              <a:t>系统建立</a:t>
            </a:r>
            <a:r>
              <a:rPr lang="zh-CN" altLang="en-US" sz="2800" dirty="0">
                <a:ea typeface="楷体_GB2312" pitchFamily="49" charset="-122"/>
              </a:rPr>
              <a:t>（</a:t>
            </a:r>
            <a:r>
              <a:rPr lang="en-US" altLang="zh-CN" sz="2800" dirty="0">
                <a:ea typeface="楷体_GB2312" pitchFamily="49" charset="-122"/>
              </a:rPr>
              <a:t>system building</a:t>
            </a:r>
            <a:r>
              <a:rPr lang="zh-CN" altLang="en-US" sz="2800" dirty="0">
                <a:ea typeface="楷体_GB2312" pitchFamily="49" charset="-122"/>
              </a:rPr>
              <a:t>）是将系统的组件组合成完整的程序，以执行某一特定目标配置的过程。</a:t>
            </a:r>
            <a:endParaRPr lang="zh-CN" altLang="en-US" sz="2800" dirty="0">
              <a:ea typeface="楷体_GB2312" pitchFamily="49" charset="-122"/>
            </a:endParaRPr>
          </a:p>
          <a:p>
            <a:pPr marL="457200" indent="-457200" eaLnBrk="1" hangingPunct="1">
              <a:lnSpc>
                <a:spcPct val="110000"/>
              </a:lnSpc>
              <a:buClr>
                <a:schemeClr val="tx1"/>
              </a:buClr>
              <a:buSzPct val="75000"/>
              <a:buFont typeface="Wingdings" panose="05000000000000000000" pitchFamily="2" charset="2"/>
              <a:buChar char="l"/>
            </a:pPr>
            <a:r>
              <a:rPr lang="zh-CN" altLang="en-US" sz="2800" dirty="0">
                <a:ea typeface="楷体_GB2312" pitchFamily="49" charset="-122"/>
              </a:rPr>
              <a:t>该过程中可能包括一些组件的编译以及将目标代码结合在一起，构成可执行系统的连接过程。</a:t>
            </a:r>
            <a:endParaRPr lang="zh-CN" altLang="en-US" sz="2800" dirty="0">
              <a:ea typeface="楷体_GB2312" pitchFamily="49" charset="-122"/>
            </a:endParaRPr>
          </a:p>
          <a:p>
            <a:pPr marL="457200" indent="-457200" eaLnBrk="1" hangingPunct="1">
              <a:lnSpc>
                <a:spcPct val="110000"/>
              </a:lnSpc>
              <a:buFontTx/>
              <a:buNone/>
            </a:pPr>
            <a:r>
              <a:rPr lang="zh-CN" altLang="en-US" dirty="0">
                <a:ea typeface="楷体_GB2312" pitchFamily="49" charset="-122"/>
              </a:rPr>
              <a:t>    </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6.6.5 </a:t>
            </a:r>
            <a:r>
              <a:rPr lang="zh-CN" altLang="en-US" sz="3600" b="1" dirty="0">
                <a:solidFill>
                  <a:srgbClr val="FFFF00"/>
                </a:solidFill>
                <a:latin typeface="+mj-ea"/>
                <a:ea typeface="+mj-ea"/>
              </a:rPr>
              <a:t>系统建立</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idx="1"/>
          </p:nvPr>
        </p:nvSpPr>
        <p:spPr>
          <a:xfrm>
            <a:off x="457200" y="1500208"/>
            <a:ext cx="8507413" cy="4857750"/>
          </a:xfrm>
        </p:spPr>
        <p:txBody>
          <a:bodyPr/>
          <a:lstStyle/>
          <a:p>
            <a:pPr eaLnBrk="1" hangingPunct="1">
              <a:lnSpc>
                <a:spcPct val="110000"/>
              </a:lnSpc>
              <a:buSzPct val="75000"/>
              <a:buFont typeface="Wingdings" panose="05000000000000000000" pitchFamily="2" charset="2"/>
              <a:buChar char="l"/>
            </a:pPr>
            <a:r>
              <a:rPr lang="zh-CN" altLang="en-US" sz="2800" dirty="0">
                <a:solidFill>
                  <a:srgbClr val="3333CC"/>
                </a:solidFill>
                <a:ea typeface="楷体_GB2312" pitchFamily="49" charset="-122"/>
              </a:rPr>
              <a:t>系统建立必须要考虑的因素有：</a:t>
            </a:r>
            <a:endParaRPr lang="zh-CN" altLang="en-US" sz="2800" dirty="0">
              <a:solidFill>
                <a:srgbClr val="3333CC"/>
              </a:solidFill>
              <a:ea typeface="楷体_GB2312" pitchFamily="49" charset="-122"/>
            </a:endParaRPr>
          </a:p>
          <a:p>
            <a:pPr lvl="1">
              <a:lnSpc>
                <a:spcPct val="110000"/>
              </a:lnSpc>
              <a:spcBef>
                <a:spcPts val="1200"/>
              </a:spcBef>
              <a:buFontTx/>
              <a:buNone/>
            </a:pPr>
            <a:r>
              <a:rPr lang="en-US" altLang="zh-CN" sz="2200" dirty="0">
                <a:ea typeface="楷体_GB2312" pitchFamily="49" charset="-122"/>
              </a:rPr>
              <a:t>(1) </a:t>
            </a:r>
            <a:r>
              <a:rPr lang="zh-CN" altLang="en-US" sz="2200" dirty="0">
                <a:ea typeface="楷体_GB2312" pitchFamily="49" charset="-122"/>
              </a:rPr>
              <a:t>构成系统的所有组件是否都已包含在系统建立的指令中？</a:t>
            </a:r>
            <a:endParaRPr lang="zh-CN" altLang="en-US" sz="2200" dirty="0">
              <a:ea typeface="楷体_GB2312" pitchFamily="49" charset="-122"/>
            </a:endParaRPr>
          </a:p>
          <a:p>
            <a:pPr lvl="1">
              <a:lnSpc>
                <a:spcPct val="110000"/>
              </a:lnSpc>
              <a:spcBef>
                <a:spcPts val="1200"/>
              </a:spcBef>
              <a:buFontTx/>
              <a:buNone/>
            </a:pPr>
            <a:r>
              <a:rPr lang="en-US" altLang="zh-CN" sz="2200" dirty="0">
                <a:ea typeface="楷体_GB2312" pitchFamily="49" charset="-122"/>
              </a:rPr>
              <a:t>(2) </a:t>
            </a:r>
            <a:r>
              <a:rPr lang="zh-CN" altLang="en-US" sz="2200" dirty="0">
                <a:ea typeface="楷体_GB2312" pitchFamily="49" charset="-122"/>
              </a:rPr>
              <a:t>每个需要组件的适当版本是否包含在系统建立的指令中？</a:t>
            </a:r>
            <a:endParaRPr lang="zh-CN" altLang="en-US" sz="2200" dirty="0">
              <a:ea typeface="楷体_GB2312" pitchFamily="49" charset="-122"/>
            </a:endParaRPr>
          </a:p>
          <a:p>
            <a:pPr lvl="1">
              <a:lnSpc>
                <a:spcPct val="110000"/>
              </a:lnSpc>
              <a:spcBef>
                <a:spcPts val="1200"/>
              </a:spcBef>
              <a:buFontTx/>
              <a:buNone/>
            </a:pPr>
            <a:r>
              <a:rPr lang="en-US" altLang="zh-CN" sz="2200" dirty="0">
                <a:ea typeface="楷体_GB2312" pitchFamily="49" charset="-122"/>
              </a:rPr>
              <a:t>(3) </a:t>
            </a:r>
            <a:r>
              <a:rPr lang="zh-CN" altLang="en-US" sz="2200" dirty="0">
                <a:ea typeface="楷体_GB2312" pitchFamily="49" charset="-122"/>
              </a:rPr>
              <a:t>所有需要的数据文件都是可用的吗？</a:t>
            </a:r>
            <a:endParaRPr lang="zh-CN" altLang="en-US" sz="2200" dirty="0">
              <a:ea typeface="楷体_GB2312" pitchFamily="49" charset="-122"/>
            </a:endParaRPr>
          </a:p>
          <a:p>
            <a:pPr lvl="1">
              <a:lnSpc>
                <a:spcPct val="120000"/>
              </a:lnSpc>
              <a:spcBef>
                <a:spcPts val="1200"/>
              </a:spcBef>
              <a:buFontTx/>
              <a:buNone/>
            </a:pPr>
            <a:r>
              <a:rPr lang="en-US" altLang="zh-CN" sz="2200" dirty="0">
                <a:ea typeface="楷体_GB2312" pitchFamily="49" charset="-122"/>
              </a:rPr>
              <a:t>(4) </a:t>
            </a:r>
            <a:r>
              <a:rPr lang="zh-CN" altLang="en-US" sz="2200" dirty="0">
                <a:ea typeface="楷体_GB2312" pitchFamily="49" charset="-122"/>
              </a:rPr>
              <a:t>如果在一个组件内引用了数据文件，所有数据名与目标机上数据文件的名字是否一致？</a:t>
            </a:r>
            <a:endParaRPr lang="zh-CN" altLang="en-US" sz="2200" dirty="0">
              <a:ea typeface="楷体_GB2312" pitchFamily="49" charset="-122"/>
            </a:endParaRPr>
          </a:p>
          <a:p>
            <a:pPr lvl="1">
              <a:lnSpc>
                <a:spcPct val="120000"/>
              </a:lnSpc>
              <a:spcBef>
                <a:spcPts val="1200"/>
              </a:spcBef>
              <a:buFontTx/>
              <a:buNone/>
            </a:pPr>
            <a:r>
              <a:rPr lang="en-US" altLang="zh-CN" sz="2200" dirty="0">
                <a:ea typeface="楷体_GB2312" pitchFamily="49" charset="-122"/>
              </a:rPr>
              <a:t>(5) </a:t>
            </a:r>
            <a:r>
              <a:rPr lang="zh-CN" altLang="en-US" sz="2200" dirty="0">
                <a:ea typeface="楷体_GB2312" pitchFamily="49" charset="-122"/>
              </a:rPr>
              <a:t>编译程序和其他所需工具的适用版本是可用的吗？软件工具目前流行的版本是否与开发系统时所用的版本兼容？</a:t>
            </a:r>
            <a:endParaRPr lang="zh-CN" altLang="en-US" sz="2200" dirty="0">
              <a:ea typeface="楷体_GB2312" pitchFamily="49" charset="-122"/>
            </a:endParaRPr>
          </a:p>
          <a:p>
            <a:pPr eaLnBrk="1" hangingPunct="1"/>
            <a:endParaRPr lang="en-US" altLang="zh-CN" sz="2400"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6.6.5 </a:t>
            </a:r>
            <a:r>
              <a:rPr lang="zh-CN" altLang="en-US" sz="3600" b="1" dirty="0">
                <a:solidFill>
                  <a:srgbClr val="FFFF00"/>
                </a:solidFill>
                <a:latin typeface="+mj-ea"/>
                <a:ea typeface="+mj-ea"/>
              </a:rPr>
              <a:t>系统建立</a:t>
            </a:r>
            <a:endParaRPr lang="zh-CN" altLang="en-US" sz="3600" b="1" dirty="0">
              <a:solidFill>
                <a:srgbClr val="FFFF00"/>
              </a:solidFill>
              <a:latin typeface="+mj-ea"/>
              <a:ea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53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5331">
                                            <p:txEl>
                                              <p:pRg st="1" end="1"/>
                                            </p:txEl>
                                          </p:spTgt>
                                        </p:tgtEl>
                                        <p:attrNameLst>
                                          <p:attrName>style.visibility</p:attrName>
                                        </p:attrNameLst>
                                      </p:cBhvr>
                                      <p:to>
                                        <p:strVal val="visible"/>
                                      </p:to>
                                    </p:set>
                                    <p:anim calcmode="lin" valueType="num">
                                      <p:cBhvr additive="base">
                                        <p:cTn id="11" dur="5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53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5331">
                                            <p:txEl>
                                              <p:pRg st="2" end="2"/>
                                            </p:txEl>
                                          </p:spTgt>
                                        </p:tgtEl>
                                        <p:attrNameLst>
                                          <p:attrName>style.visibility</p:attrName>
                                        </p:attrNameLst>
                                      </p:cBhvr>
                                      <p:to>
                                        <p:strVal val="visible"/>
                                      </p:to>
                                    </p:set>
                                    <p:anim calcmode="lin" valueType="num">
                                      <p:cBhvr additive="base">
                                        <p:cTn id="15" dur="5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53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5331">
                                            <p:txEl>
                                              <p:pRg st="3" end="3"/>
                                            </p:txEl>
                                          </p:spTgt>
                                        </p:tgtEl>
                                        <p:attrNameLst>
                                          <p:attrName>style.visibility</p:attrName>
                                        </p:attrNameLst>
                                      </p:cBhvr>
                                      <p:to>
                                        <p:strVal val="visible"/>
                                      </p:to>
                                    </p:set>
                                    <p:anim calcmode="lin" valueType="num">
                                      <p:cBhvr additive="base">
                                        <p:cTn id="19" dur="5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53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5331">
                                            <p:txEl>
                                              <p:pRg st="4" end="4"/>
                                            </p:txEl>
                                          </p:spTgt>
                                        </p:tgtEl>
                                        <p:attrNameLst>
                                          <p:attrName>style.visibility</p:attrName>
                                        </p:attrNameLst>
                                      </p:cBhvr>
                                      <p:to>
                                        <p:strVal val="visible"/>
                                      </p:to>
                                    </p:set>
                                    <p:anim calcmode="lin" valueType="num">
                                      <p:cBhvr additive="base">
                                        <p:cTn id="23" dur="5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53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5331">
                                            <p:txEl>
                                              <p:pRg st="5" end="5"/>
                                            </p:txEl>
                                          </p:spTgt>
                                        </p:tgtEl>
                                        <p:attrNameLst>
                                          <p:attrName>style.visibility</p:attrName>
                                        </p:attrNameLst>
                                      </p:cBhvr>
                                      <p:to>
                                        <p:strVal val="visible"/>
                                      </p:to>
                                    </p:set>
                                    <p:anim calcmode="lin" valueType="num">
                                      <p:cBhvr additive="base">
                                        <p:cTn id="27" dur="5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idx="1"/>
          </p:nvPr>
        </p:nvSpPr>
        <p:spPr>
          <a:xfrm>
            <a:off x="428596" y="1571612"/>
            <a:ext cx="8208962" cy="4537075"/>
          </a:xfrm>
        </p:spPr>
        <p:txBody>
          <a:bodyPr/>
          <a:lstStyle/>
          <a:p>
            <a:pPr eaLnBrk="1" hangingPunct="1">
              <a:lnSpc>
                <a:spcPct val="120000"/>
              </a:lnSpc>
              <a:buClr>
                <a:schemeClr val="accent2"/>
              </a:buClr>
              <a:buSzPct val="75000"/>
              <a:buFont typeface="Wingdings" panose="05000000000000000000" pitchFamily="2" charset="2"/>
              <a:buChar char="l"/>
            </a:pPr>
            <a:r>
              <a:rPr lang="zh-CN" altLang="en-US" sz="2400" dirty="0">
                <a:ea typeface="楷体_GB2312" pitchFamily="49" charset="-122"/>
              </a:rPr>
              <a:t>软件的完整性，是指开发后期的软件产品能够正确地反映用户所提出的对软件的要求。</a:t>
            </a:r>
            <a:endParaRPr lang="zh-CN" altLang="en-US" sz="2400" dirty="0">
              <a:ea typeface="楷体_GB2312" pitchFamily="49" charset="-122"/>
            </a:endParaRPr>
          </a:p>
          <a:p>
            <a:pPr eaLnBrk="1" hangingPunct="1">
              <a:lnSpc>
                <a:spcPct val="120000"/>
              </a:lnSpc>
              <a:buClr>
                <a:schemeClr val="accent2"/>
              </a:buClr>
              <a:buSzPct val="75000"/>
              <a:buFont typeface="Wingdings" panose="05000000000000000000" pitchFamily="2" charset="2"/>
              <a:buChar char="l"/>
            </a:pPr>
            <a:r>
              <a:rPr lang="zh-CN" altLang="en-US" sz="2400" dirty="0">
                <a:ea typeface="楷体_GB2312" pitchFamily="49" charset="-122"/>
              </a:rPr>
              <a:t>软件配置审核（</a:t>
            </a:r>
            <a:r>
              <a:rPr lang="en-US" altLang="zh-CN" sz="2400" dirty="0">
                <a:ea typeface="楷体_GB2312" pitchFamily="49" charset="-122"/>
              </a:rPr>
              <a:t>configuration audit</a:t>
            </a:r>
            <a:r>
              <a:rPr lang="zh-CN" altLang="en-US" sz="2400" dirty="0">
                <a:ea typeface="楷体_GB2312" pitchFamily="49" charset="-122"/>
              </a:rPr>
              <a:t>）的目的就是要证实整个软件生存期中各项产品在技术上和管理上的完整性。同时，还要确保所有文档的内容变动不超出当初确定的软件要求范围。使得软件配置具有良好的可跟踪性。这是软件变更控制人员掌握配置情况、进行审批的依据。</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6.6.6 </a:t>
            </a:r>
            <a:r>
              <a:rPr lang="zh-CN" altLang="en-US" sz="3600" b="1" dirty="0">
                <a:solidFill>
                  <a:srgbClr val="FFFF00"/>
                </a:solidFill>
                <a:latin typeface="+mj-ea"/>
                <a:ea typeface="+mj-ea"/>
              </a:rPr>
              <a:t>配置审核</a:t>
            </a:r>
            <a:endParaRPr lang="zh-CN" altLang="en-US" sz="3600" b="1" dirty="0">
              <a:solidFill>
                <a:srgbClr val="FFFF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0">
                                            <p:txEl>
                                              <p:pRg st="0" end="0"/>
                                            </p:txEl>
                                          </p:spTgt>
                                        </p:tgtEl>
                                        <p:attrNameLst>
                                          <p:attrName>style.visibility</p:attrName>
                                        </p:attrNameLst>
                                      </p:cBhvr>
                                      <p:to>
                                        <p:strVal val="visible"/>
                                      </p:to>
                                    </p:set>
                                    <p:anim calcmode="lin" valueType="num">
                                      <p:cBhvr additive="base">
                                        <p:cTn id="7" dur="500" fill="hold"/>
                                        <p:tgtEl>
                                          <p:spTgt spid="3194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94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9490">
                                            <p:txEl>
                                              <p:pRg st="1" end="1"/>
                                            </p:txEl>
                                          </p:spTgt>
                                        </p:tgtEl>
                                        <p:attrNameLst>
                                          <p:attrName>style.visibility</p:attrName>
                                        </p:attrNameLst>
                                      </p:cBhvr>
                                      <p:to>
                                        <p:strVal val="visible"/>
                                      </p:to>
                                    </p:set>
                                    <p:anim calcmode="lin" valueType="num">
                                      <p:cBhvr additive="base">
                                        <p:cTn id="13" dur="500" fill="hold"/>
                                        <p:tgtEl>
                                          <p:spTgt spid="3194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949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95288" y="1785926"/>
            <a:ext cx="8305800" cy="4811724"/>
          </a:xfrm>
        </p:spPr>
        <p:txBody>
          <a:bodyPr/>
          <a:lstStyle/>
          <a:p>
            <a:pPr>
              <a:lnSpc>
                <a:spcPct val="125000"/>
              </a:lnSpc>
              <a:spcBef>
                <a:spcPct val="0"/>
              </a:spcBef>
              <a:buFont typeface="Wingdings" panose="05000000000000000000" pitchFamily="2" charset="2"/>
              <a:buChar char="l"/>
            </a:pPr>
            <a:r>
              <a:rPr lang="zh-CN" altLang="en-US" sz="2800" b="1" dirty="0">
                <a:solidFill>
                  <a:srgbClr val="C00000"/>
                </a:solidFill>
                <a:latin typeface="宋体" panose="02010600030101010101" pitchFamily="2" charset="-122"/>
                <a:ea typeface="宋体" panose="02010600030101010101" pitchFamily="2" charset="-122"/>
              </a:rPr>
              <a:t>项目估算</a:t>
            </a:r>
            <a:r>
              <a:rPr lang="zh-CN" altLang="en-US" sz="2800" dirty="0">
                <a:latin typeface="宋体" panose="02010600030101010101" pitchFamily="2" charset="-122"/>
                <a:ea typeface="宋体" panose="02010600030101010101" pitchFamily="2" charset="-122"/>
              </a:rPr>
              <a:t>：要</a:t>
            </a:r>
            <a:r>
              <a:rPr lang="zh-CN" altLang="en-US" sz="2800" b="1" dirty="0">
                <a:solidFill>
                  <a:srgbClr val="3366FF"/>
                </a:solidFill>
                <a:latin typeface="宋体" panose="02010600030101010101" pitchFamily="2" charset="-122"/>
                <a:ea typeface="宋体" panose="02010600030101010101" pitchFamily="2" charset="-122"/>
              </a:rPr>
              <a:t>解决的问题</a:t>
            </a:r>
            <a:r>
              <a:rPr lang="zh-CN" altLang="en-US" sz="2800" dirty="0">
                <a:latin typeface="宋体" panose="02010600030101010101" pitchFamily="2" charset="-122"/>
                <a:ea typeface="宋体" panose="02010600030101010101" pitchFamily="2" charset="-122"/>
              </a:rPr>
              <a:t>是项目实施的几个主要属性，即：</a:t>
            </a:r>
            <a:endParaRPr lang="en-US" altLang="zh-CN" sz="2800" dirty="0">
              <a:latin typeface="宋体" panose="02010600030101010101" pitchFamily="2" charset="-122"/>
              <a:ea typeface="宋体" panose="02010600030101010101" pitchFamily="2" charset="-122"/>
            </a:endParaRPr>
          </a:p>
          <a:p>
            <a:pPr marL="984250" lvl="1" indent="-457200">
              <a:lnSpc>
                <a:spcPct val="125000"/>
              </a:lnSpc>
              <a:spcBef>
                <a:spcPts val="600"/>
              </a:spcBef>
            </a:pPr>
            <a:r>
              <a:rPr lang="zh-CN" altLang="en-US" sz="2600" dirty="0">
                <a:latin typeface="宋体" panose="02010600030101010101" pitchFamily="2" charset="-122"/>
                <a:ea typeface="宋体" panose="02010600030101010101" pitchFamily="2" charset="-122"/>
              </a:rPr>
              <a:t>将要开发</a:t>
            </a:r>
            <a:r>
              <a:rPr lang="zh-CN" altLang="en-US" sz="2600" b="1" dirty="0">
                <a:solidFill>
                  <a:srgbClr val="CC0000"/>
                </a:solidFill>
                <a:latin typeface="宋体" panose="02010600030101010101" pitchFamily="2" charset="-122"/>
                <a:ea typeface="宋体" panose="02010600030101010101" pitchFamily="2" charset="-122"/>
              </a:rPr>
              <a:t>产品的规模</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size</a:t>
            </a:r>
            <a:r>
              <a:rPr lang="zh-CN" altLang="en-US" sz="2600" dirty="0">
                <a:latin typeface="宋体" panose="02010600030101010101" pitchFamily="2" charset="-122"/>
                <a:ea typeface="宋体" panose="02010600030101010101" pitchFamily="2" charset="-122"/>
              </a:rPr>
              <a:t>）</a:t>
            </a:r>
            <a:endParaRPr lang="en-US" altLang="zh-CN" sz="2600" dirty="0">
              <a:latin typeface="宋体" panose="02010600030101010101" pitchFamily="2" charset="-122"/>
              <a:ea typeface="宋体" panose="02010600030101010101" pitchFamily="2" charset="-122"/>
            </a:endParaRPr>
          </a:p>
          <a:p>
            <a:pPr marL="984250" lvl="1" indent="-457200">
              <a:lnSpc>
                <a:spcPct val="125000"/>
              </a:lnSpc>
              <a:spcBef>
                <a:spcPts val="600"/>
              </a:spcBef>
            </a:pPr>
            <a:r>
              <a:rPr lang="zh-CN" altLang="en-US" sz="2600" dirty="0">
                <a:latin typeface="宋体" panose="02010600030101010101" pitchFamily="2" charset="-122"/>
                <a:ea typeface="宋体" panose="02010600030101010101" pitchFamily="2" charset="-122"/>
              </a:rPr>
              <a:t>项目所需的</a:t>
            </a:r>
            <a:r>
              <a:rPr lang="zh-CN" altLang="en-US" sz="2600" b="1" dirty="0">
                <a:solidFill>
                  <a:srgbClr val="CC0000"/>
                </a:solidFill>
                <a:latin typeface="宋体" panose="02010600030101010101" pitchFamily="2" charset="-122"/>
                <a:ea typeface="宋体" panose="02010600030101010101" pitchFamily="2" charset="-122"/>
              </a:rPr>
              <a:t>工作量</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effort</a:t>
            </a:r>
            <a:r>
              <a:rPr lang="zh-CN" altLang="en-US" sz="2600" dirty="0">
                <a:latin typeface="宋体" panose="02010600030101010101" pitchFamily="2" charset="-122"/>
                <a:ea typeface="宋体" panose="02010600030101010101" pitchFamily="2" charset="-122"/>
              </a:rPr>
              <a:t>）</a:t>
            </a:r>
            <a:endParaRPr lang="en-US" altLang="zh-CN" sz="2600" dirty="0">
              <a:latin typeface="宋体" panose="02010600030101010101" pitchFamily="2" charset="-122"/>
              <a:ea typeface="宋体" panose="02010600030101010101" pitchFamily="2" charset="-122"/>
            </a:endParaRPr>
          </a:p>
          <a:p>
            <a:pPr marL="984250" lvl="1" indent="-457200">
              <a:lnSpc>
                <a:spcPct val="125000"/>
              </a:lnSpc>
              <a:spcBef>
                <a:spcPts val="600"/>
              </a:spcBef>
            </a:pPr>
            <a:r>
              <a:rPr lang="zh-CN" altLang="en-US" sz="2600" dirty="0">
                <a:latin typeface="宋体" panose="02010600030101010101" pitchFamily="2" charset="-122"/>
                <a:ea typeface="宋体" panose="02010600030101010101" pitchFamily="2" charset="-122"/>
              </a:rPr>
              <a:t>项目的</a:t>
            </a:r>
            <a:r>
              <a:rPr lang="zh-CN" altLang="en-US" sz="2600" b="1" dirty="0">
                <a:solidFill>
                  <a:srgbClr val="CC0000"/>
                </a:solidFill>
                <a:latin typeface="宋体" panose="02010600030101010101" pitchFamily="2" charset="-122"/>
                <a:ea typeface="宋体" panose="02010600030101010101" pitchFamily="2" charset="-122"/>
              </a:rPr>
              <a:t>成本</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cost</a:t>
            </a:r>
            <a:r>
              <a:rPr lang="zh-CN" altLang="en-US" sz="2600" dirty="0">
                <a:latin typeface="宋体" panose="02010600030101010101" pitchFamily="2" charset="-122"/>
                <a:ea typeface="宋体" panose="02010600030101010101" pitchFamily="2" charset="-122"/>
              </a:rPr>
              <a:t>）</a:t>
            </a:r>
            <a:endParaRPr lang="zh-CN" altLang="en-US" sz="26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8"/>
          <p:cNvSpPr>
            <a:spLocks noChangeArrowheads="1"/>
          </p:cNvSpPr>
          <p:nvPr/>
        </p:nvSpPr>
        <p:spPr bwMode="auto">
          <a:xfrm>
            <a:off x="450850" y="260350"/>
            <a:ext cx="8229600" cy="1096948"/>
          </a:xfrm>
          <a:prstGeom prst="rect">
            <a:avLst/>
          </a:prstGeom>
          <a:noFill/>
          <a:ln w="9525">
            <a:noFill/>
            <a:miter lim="800000"/>
          </a:ln>
        </p:spPr>
        <p:txBody>
          <a:bodyPr anchor="ctr"/>
          <a:lstStyle/>
          <a:p>
            <a:r>
              <a:rPr lang="en-US" altLang="zh-CN" sz="4400" dirty="0">
                <a:solidFill>
                  <a:schemeClr val="bg1"/>
                </a:solidFill>
                <a:latin typeface="+mj-ea"/>
                <a:ea typeface="+mj-ea"/>
              </a:rPr>
              <a:t>6.2 </a:t>
            </a:r>
            <a:r>
              <a:rPr lang="zh-CN" altLang="en-US" sz="4400" dirty="0">
                <a:solidFill>
                  <a:schemeClr val="bg1"/>
                </a:solidFill>
                <a:latin typeface="+mj-ea"/>
                <a:ea typeface="+mj-ea"/>
              </a:rPr>
              <a:t>项目估算</a:t>
            </a:r>
            <a:endParaRPr lang="en-US" altLang="zh-CN" sz="4400" dirty="0">
              <a:solidFill>
                <a:schemeClr val="bg1"/>
              </a:solidFill>
              <a:latin typeface="+mj-ea"/>
              <a:ea typeface="+mj-ea"/>
            </a:endParaRPr>
          </a:p>
          <a:p>
            <a:r>
              <a:rPr lang="en-US" altLang="zh-CN" sz="3600" dirty="0">
                <a:solidFill>
                  <a:srgbClr val="FFFF00"/>
                </a:solidFill>
                <a:latin typeface="+mj-ea"/>
                <a:ea typeface="+mj-ea"/>
              </a:rPr>
              <a:t>6.2.1 </a:t>
            </a:r>
            <a:r>
              <a:rPr lang="zh-CN" altLang="en-US" sz="3600" dirty="0">
                <a:solidFill>
                  <a:srgbClr val="FFFF00"/>
                </a:solidFill>
                <a:latin typeface="+mj-ea"/>
                <a:ea typeface="+mj-ea"/>
              </a:rPr>
              <a:t>项目策划与项目估算</a:t>
            </a:r>
            <a:endParaRPr lang="zh-CN" altLang="en-US" sz="3600" dirty="0">
              <a:solidFill>
                <a:srgbClr val="FFFF00"/>
              </a:solidFill>
              <a:latin typeface="+mj-ea"/>
              <a:ea typeface="+mj-ea"/>
            </a:endParaRPr>
          </a:p>
        </p:txBody>
      </p:sp>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468313" y="1674830"/>
            <a:ext cx="8207375" cy="4167295"/>
          </a:xfrm>
          <a:prstGeom prst="rect">
            <a:avLst/>
          </a:prstGeom>
          <a:noFill/>
          <a:ln w="9525">
            <a:noFill/>
            <a:miter lim="800000"/>
          </a:ln>
        </p:spPr>
        <p:txBody>
          <a:bodyPr>
            <a:spAutoFit/>
          </a:bodyPr>
          <a:lstStyle/>
          <a:p>
            <a:pPr marL="273050" indent="-273050">
              <a:lnSpc>
                <a:spcPct val="120000"/>
              </a:lnSpc>
              <a:spcBef>
                <a:spcPct val="20000"/>
              </a:spcBef>
              <a:buClr>
                <a:schemeClr val="accent2"/>
              </a:buClr>
              <a:buSzPct val="75000"/>
              <a:buFont typeface="Wingdings" panose="05000000000000000000" pitchFamily="2" charset="2"/>
              <a:buChar char="l"/>
            </a:pPr>
            <a:r>
              <a:rPr lang="en-US" altLang="zh-CN" sz="2400" dirty="0">
                <a:ea typeface="楷体_GB2312" pitchFamily="49" charset="-122"/>
              </a:rPr>
              <a:t> </a:t>
            </a:r>
            <a:r>
              <a:rPr lang="zh-CN" altLang="en-US" sz="2400" dirty="0">
                <a:ea typeface="楷体_GB2312" pitchFamily="49" charset="-122"/>
              </a:rPr>
              <a:t>软件的变更控制机制通常只能跟踪到工程变更顺序产生为止，那么如何知道变更是否正确完成了呢？一般可以用</a:t>
            </a:r>
            <a:r>
              <a:rPr lang="zh-CN" altLang="en-US" sz="2400" dirty="0">
                <a:solidFill>
                  <a:srgbClr val="CC0000"/>
                </a:solidFill>
                <a:ea typeface="楷体_GB2312" pitchFamily="49" charset="-122"/>
              </a:rPr>
              <a:t>正式技术评审</a:t>
            </a:r>
            <a:r>
              <a:rPr lang="zh-CN" altLang="en-US" sz="2400" dirty="0">
                <a:ea typeface="楷体_GB2312" pitchFamily="49" charset="-122"/>
              </a:rPr>
              <a:t>和</a:t>
            </a:r>
            <a:r>
              <a:rPr lang="zh-CN" altLang="en-US" sz="2400" dirty="0">
                <a:solidFill>
                  <a:srgbClr val="CC0000"/>
                </a:solidFill>
                <a:ea typeface="楷体_GB2312" pitchFamily="49" charset="-122"/>
              </a:rPr>
              <a:t>软件配置审核</a:t>
            </a:r>
            <a:r>
              <a:rPr lang="zh-CN" altLang="en-US" sz="2400" dirty="0">
                <a:ea typeface="楷体_GB2312" pitchFamily="49" charset="-122"/>
              </a:rPr>
              <a:t>两种方法审查。</a:t>
            </a:r>
            <a:endParaRPr lang="zh-CN" altLang="en-US" sz="2400" dirty="0">
              <a:ea typeface="楷体_GB2312" pitchFamily="49" charset="-122"/>
            </a:endParaRPr>
          </a:p>
          <a:p>
            <a:pPr marL="730250" lvl="1" indent="-273050">
              <a:lnSpc>
                <a:spcPct val="120000"/>
              </a:lnSpc>
              <a:spcBef>
                <a:spcPts val="1200"/>
              </a:spcBef>
              <a:buClr>
                <a:srgbClr val="CC0000"/>
              </a:buClr>
              <a:buSzPct val="75000"/>
              <a:buFont typeface="Wingdings" panose="05000000000000000000" pitchFamily="2" charset="2"/>
              <a:buChar char="Ø"/>
            </a:pPr>
            <a:r>
              <a:rPr lang="zh-CN" altLang="en-US" sz="2200" dirty="0">
                <a:ea typeface="楷体_GB2312" pitchFamily="49" charset="-122"/>
              </a:rPr>
              <a:t> </a:t>
            </a:r>
            <a:r>
              <a:rPr lang="zh-CN" altLang="en-US" sz="2200" dirty="0">
                <a:solidFill>
                  <a:srgbClr val="3366FF"/>
                </a:solidFill>
                <a:ea typeface="楷体_GB2312" pitchFamily="49" charset="-122"/>
              </a:rPr>
              <a:t>正式的技术评审</a:t>
            </a:r>
            <a:r>
              <a:rPr lang="zh-CN" altLang="en-US" sz="2200" dirty="0">
                <a:ea typeface="楷体_GB2312" pitchFamily="49" charset="-122"/>
              </a:rPr>
              <a:t>着重检查已完成修改的软件配置对象的技术正确性，评审者评价软件配置项，决定它与其他软件配置项的一致性，是否有遗漏或可能引起的副作用。原则上，正式技术评审应对所有的变更进行。</a:t>
            </a:r>
            <a:endParaRPr lang="zh-CN" altLang="en-US" sz="2200" dirty="0">
              <a:ea typeface="楷体_GB2312" pitchFamily="49" charset="-122"/>
            </a:endParaRPr>
          </a:p>
          <a:p>
            <a:pPr marL="730250" lvl="1" indent="-273050">
              <a:lnSpc>
                <a:spcPct val="120000"/>
              </a:lnSpc>
              <a:spcBef>
                <a:spcPts val="1200"/>
              </a:spcBef>
              <a:buClr>
                <a:srgbClr val="CC0000"/>
              </a:buClr>
              <a:buSzPct val="75000"/>
              <a:buFont typeface="Wingdings" panose="05000000000000000000" pitchFamily="2" charset="2"/>
              <a:buChar char="Ø"/>
            </a:pPr>
            <a:r>
              <a:rPr lang="zh-CN" altLang="en-US" sz="2200" dirty="0">
                <a:ea typeface="楷体_GB2312" pitchFamily="49" charset="-122"/>
              </a:rPr>
              <a:t> </a:t>
            </a:r>
            <a:r>
              <a:rPr lang="zh-CN" altLang="en-US" sz="2200" dirty="0">
                <a:solidFill>
                  <a:srgbClr val="3366FF"/>
                </a:solidFill>
                <a:ea typeface="楷体_GB2312" pitchFamily="49" charset="-122"/>
              </a:rPr>
              <a:t>软件配置审核</a:t>
            </a:r>
            <a:r>
              <a:rPr lang="zh-CN" altLang="en-US" sz="2200" dirty="0">
                <a:ea typeface="楷体_GB2312" pitchFamily="49" charset="-122"/>
              </a:rPr>
              <a:t>作为正式技术评审的补充，评价在评审期间没有考虑的软件配置项特性。</a:t>
            </a:r>
            <a:r>
              <a:rPr lang="zh-CN" altLang="en-US" sz="2200" dirty="0"/>
              <a:t> </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6.6.6 </a:t>
            </a:r>
            <a:r>
              <a:rPr lang="zh-CN" altLang="en-US" sz="3600" b="1" dirty="0">
                <a:solidFill>
                  <a:srgbClr val="FFFF00"/>
                </a:solidFill>
                <a:latin typeface="+mj-ea"/>
                <a:ea typeface="+mj-ea"/>
              </a:rPr>
              <a:t>配置审核</a:t>
            </a:r>
            <a:endParaRPr lang="zh-CN" altLang="en-US" sz="3600" b="1" dirty="0">
              <a:solidFill>
                <a:srgbClr val="FFFF00"/>
              </a:solidFill>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1538">
                                            <p:txEl>
                                              <p:pRg st="0" end="0"/>
                                            </p:txEl>
                                          </p:spTgt>
                                        </p:tgtEl>
                                        <p:attrNameLst>
                                          <p:attrName>style.visibility</p:attrName>
                                        </p:attrNameLst>
                                      </p:cBhvr>
                                      <p:to>
                                        <p:strVal val="visible"/>
                                      </p:to>
                                    </p:set>
                                    <p:anim calcmode="lin" valueType="num">
                                      <p:cBhvr additive="base">
                                        <p:cTn id="7" dur="500" fill="hold"/>
                                        <p:tgtEl>
                                          <p:spTgt spid="3215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15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1538">
                                            <p:txEl>
                                              <p:pRg st="1" end="1"/>
                                            </p:txEl>
                                          </p:spTgt>
                                        </p:tgtEl>
                                        <p:attrNameLst>
                                          <p:attrName>style.visibility</p:attrName>
                                        </p:attrNameLst>
                                      </p:cBhvr>
                                      <p:to>
                                        <p:strVal val="visible"/>
                                      </p:to>
                                    </p:set>
                                    <p:anim calcmode="lin" valueType="num">
                                      <p:cBhvr additive="base">
                                        <p:cTn id="13" dur="500" fill="hold"/>
                                        <p:tgtEl>
                                          <p:spTgt spid="3215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1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1538">
                                            <p:txEl>
                                              <p:pRg st="2" end="2"/>
                                            </p:txEl>
                                          </p:spTgt>
                                        </p:tgtEl>
                                        <p:attrNameLst>
                                          <p:attrName>style.visibility</p:attrName>
                                        </p:attrNameLst>
                                      </p:cBhvr>
                                      <p:to>
                                        <p:strVal val="visible"/>
                                      </p:to>
                                    </p:set>
                                    <p:anim calcmode="lin" valueType="num">
                                      <p:cBhvr additive="base">
                                        <p:cTn id="19" dur="500" fill="hold"/>
                                        <p:tgtEl>
                                          <p:spTgt spid="3215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153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idx="1"/>
          </p:nvPr>
        </p:nvSpPr>
        <p:spPr>
          <a:xfrm>
            <a:off x="428596" y="1571612"/>
            <a:ext cx="8208962" cy="4537075"/>
          </a:xfrm>
        </p:spPr>
        <p:txBody>
          <a:bodyPr/>
          <a:lstStyle/>
          <a:p>
            <a:pPr eaLnBrk="1" hangingPunct="1">
              <a:buFontTx/>
              <a:buNone/>
            </a:pPr>
            <a:r>
              <a:rPr lang="en-US" altLang="zh-CN" sz="2400" dirty="0">
                <a:ea typeface="楷体_GB2312" pitchFamily="49" charset="-122"/>
              </a:rPr>
              <a:t>    </a:t>
            </a:r>
            <a:r>
              <a:rPr lang="zh-CN" altLang="en-US" sz="2400" dirty="0">
                <a:ea typeface="楷体_GB2312" pitchFamily="49" charset="-122"/>
              </a:rPr>
              <a:t>为了清楚、及时地记载软件配置的变化，不致于到后期造</a:t>
            </a:r>
            <a:endParaRPr lang="zh-CN" altLang="en-US" sz="2400" dirty="0">
              <a:ea typeface="楷体_GB2312" pitchFamily="49" charset="-122"/>
            </a:endParaRPr>
          </a:p>
          <a:p>
            <a:pPr eaLnBrk="1" hangingPunct="1">
              <a:buFontTx/>
              <a:buNone/>
            </a:pPr>
            <a:r>
              <a:rPr lang="zh-CN" altLang="en-US" sz="2400" dirty="0">
                <a:ea typeface="楷体_GB2312" pitchFamily="49" charset="-122"/>
              </a:rPr>
              <a:t>成贻误，需要对开发的过程做出系统的记录，以反映开发活</a:t>
            </a:r>
            <a:endParaRPr lang="zh-CN" altLang="en-US" sz="2400" dirty="0">
              <a:ea typeface="楷体_GB2312" pitchFamily="49" charset="-122"/>
            </a:endParaRPr>
          </a:p>
          <a:p>
            <a:pPr eaLnBrk="1" hangingPunct="1">
              <a:buFontTx/>
              <a:buNone/>
            </a:pPr>
            <a:r>
              <a:rPr lang="zh-CN" altLang="en-US" sz="2400" dirty="0">
                <a:ea typeface="楷体_GB2312" pitchFamily="49" charset="-122"/>
              </a:rPr>
              <a:t>动的历史情况。这就是</a:t>
            </a:r>
            <a:r>
              <a:rPr lang="zh-CN" altLang="en-US" sz="2400" dirty="0">
                <a:solidFill>
                  <a:srgbClr val="CC0000"/>
                </a:solidFill>
                <a:ea typeface="楷体_GB2312" pitchFamily="49" charset="-122"/>
              </a:rPr>
              <a:t>配置状态报告的任务</a:t>
            </a:r>
            <a:r>
              <a:rPr lang="zh-CN" altLang="en-US" sz="2400" dirty="0">
                <a:ea typeface="楷体_GB2312" pitchFamily="49" charset="-122"/>
              </a:rPr>
              <a:t>。</a:t>
            </a:r>
            <a:endParaRPr lang="zh-CN" altLang="en-US" sz="2400" dirty="0">
              <a:ea typeface="楷体_GB2312" pitchFamily="49" charset="-122"/>
            </a:endParaRPr>
          </a:p>
          <a:p>
            <a:pPr eaLnBrk="1" hangingPunct="1">
              <a:buFontTx/>
              <a:buNone/>
            </a:pPr>
            <a:r>
              <a:rPr lang="zh-CN" altLang="en-US" sz="2400" dirty="0">
                <a:ea typeface="楷体_GB2312" pitchFamily="49" charset="-122"/>
              </a:rPr>
              <a:t>    报告的主要根据是变更控制小组会议的记录，报告对于每</a:t>
            </a:r>
            <a:endParaRPr lang="zh-CN" altLang="en-US" sz="2400" dirty="0">
              <a:ea typeface="楷体_GB2312" pitchFamily="49" charset="-122"/>
            </a:endParaRPr>
          </a:p>
          <a:p>
            <a:pPr eaLnBrk="1" hangingPunct="1">
              <a:buFontTx/>
              <a:buNone/>
            </a:pPr>
            <a:r>
              <a:rPr lang="zh-CN" altLang="en-US" sz="2400" dirty="0">
                <a:ea typeface="楷体_GB2312" pitchFamily="49" charset="-122"/>
              </a:rPr>
              <a:t>一项变更说明：</a:t>
            </a:r>
            <a:endParaRPr lang="zh-CN" altLang="en-US" sz="2400" dirty="0">
              <a:ea typeface="楷体_GB2312" pitchFamily="49" charset="-122"/>
            </a:endParaRPr>
          </a:p>
          <a:p>
            <a:pPr lvl="1">
              <a:buFontTx/>
              <a:buNone/>
            </a:pPr>
            <a:r>
              <a:rPr lang="zh-CN" altLang="en-US" sz="2000" dirty="0">
                <a:ea typeface="楷体_GB2312" pitchFamily="49" charset="-122"/>
              </a:rPr>
              <a:t>（</a:t>
            </a:r>
            <a:r>
              <a:rPr lang="en-US" altLang="zh-CN" sz="2000" dirty="0">
                <a:ea typeface="楷体_GB2312" pitchFamily="49" charset="-122"/>
              </a:rPr>
              <a:t>1</a:t>
            </a:r>
            <a:r>
              <a:rPr lang="zh-CN" altLang="en-US" sz="2000" dirty="0">
                <a:ea typeface="楷体_GB2312" pitchFamily="49" charset="-122"/>
              </a:rPr>
              <a:t>）发生了什么？</a:t>
            </a:r>
            <a:endParaRPr lang="zh-CN" altLang="en-US" sz="2000" dirty="0">
              <a:ea typeface="楷体_GB2312" pitchFamily="49" charset="-122"/>
            </a:endParaRPr>
          </a:p>
          <a:p>
            <a:pPr lvl="1">
              <a:buFontTx/>
              <a:buNone/>
            </a:pPr>
            <a:r>
              <a:rPr lang="zh-CN" altLang="en-US" sz="2000" dirty="0">
                <a:ea typeface="楷体_GB2312" pitchFamily="49" charset="-122"/>
              </a:rPr>
              <a:t>（</a:t>
            </a:r>
            <a:r>
              <a:rPr lang="en-US" altLang="zh-CN" sz="2000" dirty="0">
                <a:ea typeface="楷体_GB2312" pitchFamily="49" charset="-122"/>
              </a:rPr>
              <a:t>2</a:t>
            </a:r>
            <a:r>
              <a:rPr lang="zh-CN" altLang="en-US" sz="2000" dirty="0">
                <a:ea typeface="楷体_GB2312" pitchFamily="49" charset="-122"/>
              </a:rPr>
              <a:t>）为什么会发生？</a:t>
            </a:r>
            <a:endParaRPr lang="zh-CN" altLang="en-US" sz="2000" dirty="0">
              <a:ea typeface="楷体_GB2312" pitchFamily="49" charset="-122"/>
            </a:endParaRPr>
          </a:p>
          <a:p>
            <a:pPr lvl="1">
              <a:buFontTx/>
              <a:buNone/>
            </a:pPr>
            <a:r>
              <a:rPr lang="zh-CN" altLang="en-US" sz="2000" dirty="0">
                <a:ea typeface="楷体_GB2312" pitchFamily="49" charset="-122"/>
              </a:rPr>
              <a:t>（</a:t>
            </a:r>
            <a:r>
              <a:rPr lang="en-US" altLang="zh-CN" sz="2000" dirty="0">
                <a:ea typeface="楷体_GB2312" pitchFamily="49" charset="-122"/>
              </a:rPr>
              <a:t>3</a:t>
            </a:r>
            <a:r>
              <a:rPr lang="zh-CN" altLang="en-US" sz="2000" dirty="0">
                <a:ea typeface="楷体_GB2312" pitchFamily="49" charset="-122"/>
              </a:rPr>
              <a:t>）谁做的？</a:t>
            </a:r>
            <a:endParaRPr lang="zh-CN" altLang="en-US" sz="2000" dirty="0">
              <a:ea typeface="楷体_GB2312" pitchFamily="49" charset="-122"/>
            </a:endParaRPr>
          </a:p>
          <a:p>
            <a:pPr lvl="1">
              <a:buFontTx/>
              <a:buNone/>
            </a:pPr>
            <a:r>
              <a:rPr lang="zh-CN" altLang="en-US" sz="2000" dirty="0">
                <a:ea typeface="楷体_GB2312" pitchFamily="49" charset="-122"/>
              </a:rPr>
              <a:t>（</a:t>
            </a:r>
            <a:r>
              <a:rPr lang="en-US" altLang="zh-CN" sz="2000" dirty="0">
                <a:ea typeface="楷体_GB2312" pitchFamily="49" charset="-122"/>
              </a:rPr>
              <a:t>4</a:t>
            </a:r>
            <a:r>
              <a:rPr lang="zh-CN" altLang="en-US" sz="2000" dirty="0">
                <a:ea typeface="楷体_GB2312" pitchFamily="49" charset="-122"/>
              </a:rPr>
              <a:t>）什么时候发生的？</a:t>
            </a:r>
            <a:endParaRPr lang="zh-CN" altLang="en-US" sz="2000" dirty="0">
              <a:ea typeface="楷体_GB2312" pitchFamily="49" charset="-122"/>
            </a:endParaRPr>
          </a:p>
          <a:p>
            <a:pPr lvl="1">
              <a:buFontTx/>
              <a:buNone/>
            </a:pPr>
            <a:r>
              <a:rPr lang="zh-CN" altLang="en-US" sz="2000" dirty="0">
                <a:ea typeface="楷体_GB2312" pitchFamily="49" charset="-122"/>
              </a:rPr>
              <a:t>（</a:t>
            </a:r>
            <a:r>
              <a:rPr lang="en-US" altLang="zh-CN" sz="2000" dirty="0">
                <a:ea typeface="楷体_GB2312" pitchFamily="49" charset="-122"/>
              </a:rPr>
              <a:t>5</a:t>
            </a:r>
            <a:r>
              <a:rPr lang="zh-CN" altLang="en-US" sz="2000" dirty="0">
                <a:ea typeface="楷体_GB2312" pitchFamily="49" charset="-122"/>
              </a:rPr>
              <a:t>）会有什么影响？ </a:t>
            </a:r>
            <a:endParaRPr lang="zh-CN" altLang="en-US" sz="20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6.6.7 </a:t>
            </a:r>
            <a:r>
              <a:rPr lang="zh-CN" altLang="en-US" sz="3600" b="1" dirty="0">
                <a:solidFill>
                  <a:srgbClr val="FFFF00"/>
                </a:solidFill>
                <a:latin typeface="+mj-ea"/>
                <a:ea typeface="+mj-ea"/>
              </a:rPr>
              <a:t>配置状态报告</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468313" y="1431927"/>
            <a:ext cx="8207375" cy="2282825"/>
          </a:xfrm>
          <a:prstGeom prst="rect">
            <a:avLst/>
          </a:prstGeom>
          <a:noFill/>
          <a:ln w="9525">
            <a:noFill/>
            <a:miter lim="800000"/>
          </a:ln>
        </p:spPr>
        <p:txBody>
          <a:bodyPr>
            <a:spAutoFit/>
          </a:bodyPr>
          <a:lstStyle/>
          <a:p>
            <a:pPr>
              <a:lnSpc>
                <a:spcPct val="120000"/>
              </a:lnSpc>
              <a:spcBef>
                <a:spcPct val="20000"/>
              </a:spcBef>
            </a:pPr>
            <a:r>
              <a:rPr lang="zh-CN" altLang="en-US" sz="2400" dirty="0">
                <a:ea typeface="楷体_GB2312" pitchFamily="49" charset="-122"/>
              </a:rPr>
              <a:t>    下图描述了配置状态报告。每次新分配一个软件配置项或更新一个已有软件配置项的标识，或者一项变更申请被变更控制负责人批准，并给出一种工程变更顺序时，在配置状态报告中就要增加一条变更记录条目。一旦进行了配置审核，其结果也应该写入报告之中。</a:t>
            </a:r>
            <a:endParaRPr lang="zh-CN" altLang="en-US" sz="2400" dirty="0">
              <a:ea typeface="楷体_GB2312" pitchFamily="49" charset="-122"/>
            </a:endParaRPr>
          </a:p>
        </p:txBody>
      </p:sp>
      <p:pic>
        <p:nvPicPr>
          <p:cNvPr id="138244" name="Picture 4" descr="1433"/>
          <p:cNvPicPr>
            <a:picLocks noChangeAspect="1" noChangeArrowheads="1"/>
          </p:cNvPicPr>
          <p:nvPr/>
        </p:nvPicPr>
        <p:blipFill>
          <a:blip r:embed="rId1"/>
          <a:srcRect/>
          <a:stretch>
            <a:fillRect/>
          </a:stretch>
        </p:blipFill>
        <p:spPr bwMode="auto">
          <a:xfrm>
            <a:off x="2555875" y="3738703"/>
            <a:ext cx="4802207" cy="261925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6.6.7 </a:t>
            </a:r>
            <a:r>
              <a:rPr lang="zh-CN" altLang="en-US" sz="3600" b="1" dirty="0">
                <a:solidFill>
                  <a:srgbClr val="FFFF00"/>
                </a:solidFill>
                <a:latin typeface="+mj-ea"/>
                <a:ea typeface="+mj-ea"/>
              </a:rPr>
              <a:t>配置状态报告</a:t>
            </a:r>
            <a:endParaRPr lang="zh-CN" altLang="en-US" sz="3600" b="1" dirty="0">
              <a:solidFill>
                <a:srgbClr val="FFFF00"/>
              </a:solidFill>
              <a:latin typeface="+mj-ea"/>
              <a:ea typeface="+mj-ea"/>
            </a:endParaRPr>
          </a:p>
        </p:txBody>
      </p:sp>
    </p:spTree>
  </p:cSld>
  <p:clrMapOvr>
    <a:masterClrMapping/>
  </p:clrMapOvr>
  <p:transition>
    <p:rand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zh-CN" altLang="en-US" sz="4400" b="1" dirty="0">
                <a:solidFill>
                  <a:schemeClr val="bg1"/>
                </a:solidFill>
                <a:latin typeface="+mj-ea"/>
                <a:ea typeface="+mj-ea"/>
              </a:rPr>
              <a:t>作业</a:t>
            </a:r>
            <a:endParaRPr lang="zh-CN" altLang="en-US" sz="4400" b="1" dirty="0">
              <a:solidFill>
                <a:schemeClr val="bg1"/>
              </a:solidFill>
              <a:latin typeface="+mj-ea"/>
              <a:ea typeface="+mj-ea"/>
            </a:endParaRPr>
          </a:p>
        </p:txBody>
      </p:sp>
      <p:graphicFrame>
        <p:nvGraphicFramePr>
          <p:cNvPr id="3" name="对象 2">
            <a:hlinkClick r:id="" action="ppaction://ole?verb=0"/>
          </p:cNvPr>
          <p:cNvGraphicFramePr>
            <a:graphicFrameLocks noChangeAspect="1"/>
          </p:cNvGraphicFramePr>
          <p:nvPr/>
        </p:nvGraphicFramePr>
        <p:xfrm>
          <a:off x="6156176" y="4725144"/>
          <a:ext cx="2088232" cy="1435692"/>
        </p:xfrm>
        <a:graphic>
          <a:graphicData uri="http://schemas.openxmlformats.org/presentationml/2006/ole">
            <mc:AlternateContent xmlns:mc="http://schemas.openxmlformats.org/markup-compatibility/2006">
              <mc:Choice xmlns:v="urn:schemas-microsoft-com:vml" Requires="v">
                <p:oleObj spid="_x0000_s5123" name="Presentation" showAsIcon="1" r:id="rId1" imgW="914400" imgH="828675" progId="PowerPoint.Show.12">
                  <p:embed/>
                </p:oleObj>
              </mc:Choice>
              <mc:Fallback>
                <p:oleObj name="Presentation" showAsIcon="1" r:id="rId1" imgW="914400" imgH="828675" progId="PowerPoint.Show.12">
                  <p:embed/>
                  <p:pic>
                    <p:nvPicPr>
                      <p:cNvPr id="0" name="图片 5122"/>
                      <p:cNvPicPr/>
                      <p:nvPr/>
                    </p:nvPicPr>
                    <p:blipFill>
                      <a:blip r:embed="rId2"/>
                      <a:stretch>
                        <a:fillRect/>
                      </a:stretch>
                    </p:blipFill>
                    <p:spPr>
                      <a:xfrm>
                        <a:off x="6156176" y="4725144"/>
                        <a:ext cx="2088232" cy="1435692"/>
                      </a:xfrm>
                      <a:prstGeom prst="rect">
                        <a:avLst/>
                      </a:prstGeom>
                    </p:spPr>
                  </p:pic>
                </p:oleObj>
              </mc:Fallback>
            </mc:AlternateContent>
          </a:graphicData>
        </a:graphic>
      </p:graphicFrame>
      <p:sp>
        <p:nvSpPr>
          <p:cNvPr id="4" name="矩形 3"/>
          <p:cNvSpPr/>
          <p:nvPr/>
        </p:nvSpPr>
        <p:spPr>
          <a:xfrm>
            <a:off x="449806" y="2204864"/>
            <a:ext cx="7708526" cy="2031325"/>
          </a:xfrm>
          <a:prstGeom prst="rect">
            <a:avLst/>
          </a:prstGeom>
        </p:spPr>
        <p:txBody>
          <a:bodyPr wrap="square">
            <a:spAutoFit/>
          </a:bodyPr>
          <a:lstStyle/>
          <a:p>
            <a:pPr marL="457200" lvl="0" indent="-457200">
              <a:buFont typeface="+mj-lt"/>
              <a:buAutoNum type="arabicPeriod"/>
            </a:pPr>
            <a:r>
              <a:rPr lang="zh-CN" altLang="en-US" dirty="0">
                <a:latin typeface="宋体" panose="02010600030101010101" pitchFamily="2" charset="-122"/>
                <a:ea typeface="宋体" panose="02010600030101010101" pitchFamily="2" charset="-122"/>
              </a:rPr>
              <a:t>根据教材和附件辅助资料，结合网上查阅资料，了解公司及人员是如何进行风险评估和风险管控的，至少看两篇文章（请写明文章来源）。</a:t>
            </a:r>
            <a:endParaRPr lang="en-US" altLang="zh-CN" dirty="0">
              <a:latin typeface="宋体" panose="02010600030101010101" pitchFamily="2" charset="-122"/>
              <a:ea typeface="宋体" panose="02010600030101010101" pitchFamily="2" charset="-122"/>
            </a:endParaRPr>
          </a:p>
          <a:p>
            <a:pPr marL="457200" lvl="0" indent="-457200">
              <a:buFont typeface="+mj-lt"/>
              <a:buAutoNum type="arabicPeriod"/>
            </a:pPr>
            <a:r>
              <a:rPr lang="zh-CN" altLang="en-US" dirty="0">
                <a:latin typeface="宋体" panose="02010600030101010101" pitchFamily="2" charset="-122"/>
                <a:ea typeface="宋体" panose="02010600030101010101" pitchFamily="2" charset="-122"/>
              </a:rPr>
              <a:t>根据你对项目</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产品风险评估及管理的理解，谈谈风险评估及管理的方法和步骤。</a:t>
            </a:r>
            <a:endParaRPr lang="en-US" altLang="zh-CN" dirty="0">
              <a:latin typeface="宋体" panose="02010600030101010101" pitchFamily="2" charset="-122"/>
              <a:ea typeface="宋体" panose="02010600030101010101" pitchFamily="2" charset="-122"/>
            </a:endParaRPr>
          </a:p>
          <a:p>
            <a:pPr marL="457200" lvl="0" indent="-457200">
              <a:buFont typeface="+mj-lt"/>
              <a:buAutoNum type="arabicPeriod"/>
            </a:pPr>
            <a:r>
              <a:rPr lang="zh-CN" altLang="en-US" dirty="0">
                <a:latin typeface="宋体" panose="02010600030101010101" pitchFamily="2" charset="-122"/>
                <a:ea typeface="宋体" panose="02010600030101010101" pitchFamily="2" charset="-122"/>
              </a:rPr>
              <a:t>备注：</a:t>
            </a:r>
            <a:endParaRPr lang="en-US" altLang="zh-CN" dirty="0">
              <a:latin typeface="宋体" panose="02010600030101010101" pitchFamily="2" charset="-122"/>
              <a:ea typeface="宋体" panose="02010600030101010101" pitchFamily="2" charset="-122"/>
            </a:endParaRPr>
          </a:p>
          <a:p>
            <a:pPr marL="914400" lvl="1" indent="-457200">
              <a:buFont typeface="+mj-lt"/>
              <a:buAutoNum type="alphaLcParenR"/>
            </a:pPr>
            <a:r>
              <a:rPr lang="zh-CN" altLang="en-US" dirty="0">
                <a:latin typeface="宋体" panose="02010600030101010101" pitchFamily="2" charset="-122"/>
                <a:ea typeface="宋体" panose="02010600030101010101" pitchFamily="2" charset="-122"/>
              </a:rPr>
              <a:t>提交电子文档</a:t>
            </a:r>
            <a:endParaRPr lang="en-US" altLang="zh-CN" dirty="0">
              <a:latin typeface="宋体" panose="02010600030101010101" pitchFamily="2" charset="-122"/>
              <a:ea typeface="宋体" panose="02010600030101010101" pitchFamily="2" charset="-122"/>
            </a:endParaRPr>
          </a:p>
          <a:p>
            <a:pPr marL="914400" lvl="1" indent="-457200">
              <a:buFont typeface="+mj-lt"/>
              <a:buAutoNum type="alphaLcParenR"/>
            </a:pPr>
            <a:r>
              <a:rPr lang="zh-CN" altLang="en-US" dirty="0">
                <a:latin typeface="宋体" panose="02010600030101010101" pitchFamily="2" charset="-122"/>
                <a:ea typeface="宋体" panose="02010600030101010101" pitchFamily="2" charset="-122"/>
              </a:rPr>
              <a:t>页数要求：</a:t>
            </a:r>
            <a:r>
              <a:rPr lang="en-US" altLang="zh-CN" dirty="0">
                <a:latin typeface="宋体" panose="02010600030101010101" pitchFamily="2" charset="-122"/>
                <a:ea typeface="宋体" panose="02010600030101010101" pitchFamily="2" charset="-122"/>
              </a:rPr>
              <a:t>2-3</a:t>
            </a:r>
            <a:r>
              <a:rPr lang="zh-CN" altLang="en-US" dirty="0">
                <a:latin typeface="宋体" panose="02010600030101010101" pitchFamily="2" charset="-122"/>
                <a:ea typeface="宋体" panose="02010600030101010101" pitchFamily="2" charset="-122"/>
              </a:rPr>
              <a:t>页。</a:t>
            </a:r>
            <a:endParaRPr lang="en-US" altLang="zh-CN"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rPr>
              <a:t>谢谢！</a:t>
            </a:r>
            <a:endPar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500174"/>
            <a:ext cx="8501122" cy="4500594"/>
          </a:xfrm>
        </p:spPr>
        <p:txBody>
          <a:bodyPr/>
          <a:lstStyle/>
          <a:p>
            <a:pPr marL="609600" indent="-609600">
              <a:lnSpc>
                <a:spcPct val="120000"/>
              </a:lnSpc>
              <a:buNone/>
              <a:defRPr/>
            </a:pPr>
            <a:r>
              <a:rPr lang="zh-CN" altLang="en-US" b="1" dirty="0">
                <a:solidFill>
                  <a:srgbClr val="C00000"/>
                </a:solidFill>
                <a:latin typeface="宋体" panose="02010600030101010101" pitchFamily="2" charset="-122"/>
                <a:ea typeface="宋体" panose="02010600030101010101" pitchFamily="2" charset="-122"/>
              </a:rPr>
              <a:t>（</a:t>
            </a:r>
            <a:r>
              <a:rPr lang="en-US" altLang="zh-CN" b="1" dirty="0">
                <a:solidFill>
                  <a:srgbClr val="C00000"/>
                </a:solidFill>
                <a:latin typeface="宋体" panose="02010600030101010101" pitchFamily="2" charset="-122"/>
                <a:ea typeface="宋体" panose="02010600030101010101" pitchFamily="2" charset="-122"/>
              </a:rPr>
              <a:t>1</a:t>
            </a:r>
            <a:r>
              <a:rPr lang="zh-CN" altLang="en-US" b="1" dirty="0">
                <a:solidFill>
                  <a:srgbClr val="C00000"/>
                </a:solidFill>
                <a:latin typeface="宋体" panose="02010600030101010101" pitchFamily="2" charset="-122"/>
                <a:ea typeface="宋体" panose="02010600030101010101" pitchFamily="2" charset="-122"/>
              </a:rPr>
              <a:t>）规模（</a:t>
            </a:r>
            <a:r>
              <a:rPr lang="en-US" altLang="zh-CN" b="1" dirty="0">
                <a:solidFill>
                  <a:srgbClr val="C00000"/>
                </a:solidFill>
                <a:latin typeface="宋体" panose="02010600030101010101" pitchFamily="2" charset="-122"/>
                <a:ea typeface="宋体" panose="02010600030101010101" pitchFamily="2" charset="-122"/>
              </a:rPr>
              <a:t>size</a:t>
            </a:r>
            <a:r>
              <a:rPr lang="zh-CN" altLang="en-US" b="1" dirty="0">
                <a:solidFill>
                  <a:srgbClr val="C00000"/>
                </a:solidFill>
                <a:latin typeface="宋体" panose="02010600030101010101" pitchFamily="2" charset="-122"/>
                <a:ea typeface="宋体" panose="02010600030101010101" pitchFamily="2" charset="-122"/>
              </a:rPr>
              <a:t>）</a:t>
            </a:r>
            <a:endParaRPr lang="en-US" altLang="zh-CN" b="1" dirty="0">
              <a:solidFill>
                <a:srgbClr val="C00000"/>
              </a:solidFill>
              <a:latin typeface="宋体" panose="02010600030101010101" pitchFamily="2" charset="-122"/>
              <a:ea typeface="宋体" panose="02010600030101010101" pitchFamily="2" charset="-122"/>
            </a:endParaRPr>
          </a:p>
          <a:p>
            <a:pPr marL="1163955" lvl="1" indent="-450850">
              <a:lnSpc>
                <a:spcPct val="120000"/>
              </a:lnSpc>
              <a:spcBef>
                <a:spcPts val="600"/>
              </a:spcBef>
              <a:spcAft>
                <a:spcPts val="600"/>
              </a:spcAft>
              <a:defRPr/>
            </a:pPr>
            <a:r>
              <a:rPr lang="zh-CN" altLang="en-US" dirty="0">
                <a:latin typeface="宋体" panose="02010600030101010101" pitchFamily="2" charset="-122"/>
                <a:ea typeface="宋体" panose="02010600030101010101" pitchFamily="2" charset="-122"/>
              </a:rPr>
              <a:t>项目规模：指得到最终</a:t>
            </a:r>
            <a:r>
              <a:rPr lang="zh-CN" altLang="en-US" dirty="0">
                <a:solidFill>
                  <a:srgbClr val="3366FF"/>
                </a:solidFill>
                <a:latin typeface="宋体" panose="02010600030101010101" pitchFamily="2" charset="-122"/>
                <a:ea typeface="宋体" panose="02010600030101010101" pitchFamily="2" charset="-122"/>
              </a:rPr>
              <a:t>软件产品的大小</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1163955" lvl="1" indent="-450850">
              <a:lnSpc>
                <a:spcPct val="120000"/>
              </a:lnSpc>
              <a:spcBef>
                <a:spcPts val="600"/>
              </a:spcBef>
              <a:spcAft>
                <a:spcPts val="600"/>
              </a:spcAft>
              <a:defRPr/>
            </a:pPr>
            <a:r>
              <a:rPr lang="zh-CN" altLang="en-US" dirty="0">
                <a:latin typeface="宋体" panose="02010600030101010101" pitchFamily="2" charset="-122"/>
                <a:ea typeface="宋体" panose="02010600030101010101" pitchFamily="2" charset="-122"/>
              </a:rPr>
              <a:t>规模的两种表示方法：</a:t>
            </a:r>
            <a:endParaRPr lang="en-US" altLang="zh-CN" dirty="0">
              <a:latin typeface="宋体" panose="02010600030101010101" pitchFamily="2" charset="-122"/>
              <a:ea typeface="宋体" panose="02010600030101010101" pitchFamily="2" charset="-122"/>
            </a:endParaRPr>
          </a:p>
          <a:p>
            <a:pPr marL="1570355" lvl="2" indent="-457200">
              <a:lnSpc>
                <a:spcPct val="120000"/>
              </a:lnSpc>
              <a:spcBef>
                <a:spcPts val="600"/>
              </a:spcBef>
              <a:spcAft>
                <a:spcPts val="600"/>
              </a:spcAft>
              <a:buFont typeface="+mj-ea"/>
              <a:buAutoNum type="circleNumDbPlain"/>
              <a:defRPr/>
            </a:pPr>
            <a:r>
              <a:rPr lang="zh-CN" altLang="en-US" b="1" dirty="0">
                <a:solidFill>
                  <a:srgbClr val="3366FF"/>
                </a:solidFill>
                <a:latin typeface="宋体" panose="02010600030101010101" pitchFamily="2" charset="-122"/>
                <a:ea typeface="宋体" panose="02010600030101010101" pitchFamily="2" charset="-122"/>
              </a:rPr>
              <a:t>代码行：</a:t>
            </a:r>
            <a:r>
              <a:rPr lang="zh-CN" altLang="en-US" dirty="0">
                <a:latin typeface="宋体" panose="02010600030101010101" pitchFamily="2" charset="-122"/>
                <a:ea typeface="宋体" panose="02010600030101010101" pitchFamily="2" charset="-122"/>
              </a:rPr>
              <a:t>以编程阶段完成以后得到程序的</a:t>
            </a:r>
            <a:r>
              <a:rPr lang="zh-CN" altLang="en-US" dirty="0">
                <a:solidFill>
                  <a:srgbClr val="3366FF"/>
                </a:solidFill>
                <a:latin typeface="宋体" panose="02010600030101010101" pitchFamily="2" charset="-122"/>
                <a:ea typeface="宋体" panose="02010600030101010101" pitchFamily="2" charset="-122"/>
              </a:rPr>
              <a:t>代码行表示</a:t>
            </a:r>
            <a:r>
              <a:rPr lang="zh-CN" altLang="en-US" dirty="0">
                <a:latin typeface="宋体" panose="02010600030101010101" pitchFamily="2" charset="-122"/>
                <a:ea typeface="宋体" panose="02010600030101010101" pitchFamily="2" charset="-122"/>
              </a:rPr>
              <a:t>，如以</a:t>
            </a:r>
            <a:r>
              <a:rPr lang="en-US" altLang="zh-CN" b="1" dirty="0">
                <a:solidFill>
                  <a:srgbClr val="3366FF"/>
                </a:solidFill>
                <a:latin typeface="宋体" panose="02010600030101010101" pitchFamily="2" charset="-122"/>
                <a:ea typeface="宋体" panose="02010600030101010101" pitchFamily="2" charset="-122"/>
              </a:rPr>
              <a:t>1</a:t>
            </a:r>
            <a:r>
              <a:rPr lang="zh-CN" altLang="en-US" b="1" dirty="0">
                <a:solidFill>
                  <a:srgbClr val="3366FF"/>
                </a:solidFill>
                <a:latin typeface="宋体" panose="02010600030101010101" pitchFamily="2" charset="-122"/>
                <a:ea typeface="宋体" panose="02010600030101010101" pitchFamily="2" charset="-122"/>
              </a:rPr>
              <a:t>千行代码</a:t>
            </a:r>
            <a:r>
              <a:rPr lang="zh-CN" altLang="en-US" dirty="0">
                <a:latin typeface="宋体" panose="02010600030101010101" pitchFamily="2" charset="-122"/>
                <a:ea typeface="宋体" panose="02010600030101010101" pitchFamily="2" charset="-122"/>
              </a:rPr>
              <a:t>为单位，记为</a:t>
            </a:r>
            <a:r>
              <a:rPr lang="en-US" altLang="zh-CN" dirty="0">
                <a:solidFill>
                  <a:srgbClr val="3366FF"/>
                </a:solidFill>
                <a:latin typeface="宋体" panose="02010600030101010101" pitchFamily="2" charset="-122"/>
                <a:ea typeface="宋体" panose="02010600030101010101" pitchFamily="2" charset="-122"/>
              </a:rPr>
              <a:t>KLOC</a:t>
            </a:r>
            <a:r>
              <a:rPr lang="zh-CN" altLang="en-US" dirty="0">
                <a:latin typeface="宋体" panose="02010600030101010101" pitchFamily="2" charset="-122"/>
                <a:ea typeface="宋体" panose="02010600030101010101" pitchFamily="2" charset="-122"/>
              </a:rPr>
              <a:t>。在项目的开始只是对代码行的估计值。</a:t>
            </a:r>
            <a:endParaRPr lang="en-US" altLang="zh-CN" dirty="0">
              <a:latin typeface="宋体" panose="02010600030101010101" pitchFamily="2" charset="-122"/>
              <a:ea typeface="宋体" panose="02010600030101010101" pitchFamily="2" charset="-122"/>
            </a:endParaRPr>
          </a:p>
          <a:p>
            <a:pPr marL="1570355" lvl="2" indent="-457200">
              <a:lnSpc>
                <a:spcPct val="120000"/>
              </a:lnSpc>
              <a:spcBef>
                <a:spcPts val="600"/>
              </a:spcBef>
              <a:spcAft>
                <a:spcPts val="600"/>
              </a:spcAft>
              <a:buFont typeface="+mj-ea"/>
              <a:buAutoNum type="circleNumDbPlain"/>
              <a:defRPr/>
            </a:pPr>
            <a:r>
              <a:rPr lang="zh-CN" altLang="en-US" b="1" dirty="0">
                <a:solidFill>
                  <a:srgbClr val="3366FF"/>
                </a:solidFill>
                <a:latin typeface="宋体" panose="02010600030101010101" pitchFamily="2" charset="-122"/>
                <a:ea typeface="宋体" panose="02010600030101010101" pitchFamily="2" charset="-122"/>
              </a:rPr>
              <a:t>功能点：</a:t>
            </a:r>
            <a:r>
              <a:rPr lang="zh-CN" altLang="en-US" dirty="0">
                <a:latin typeface="宋体" panose="02010600030101010101" pitchFamily="2" charset="-122"/>
                <a:ea typeface="宋体" panose="02010600030101010101" pitchFamily="2" charset="-122"/>
              </a:rPr>
              <a:t>它是根据软件需求中的</a:t>
            </a:r>
            <a:r>
              <a:rPr lang="zh-CN" altLang="en-US" dirty="0">
                <a:solidFill>
                  <a:srgbClr val="3366FF"/>
                </a:solidFill>
                <a:latin typeface="宋体" panose="02010600030101010101" pitchFamily="2" charset="-122"/>
                <a:ea typeface="宋体" panose="02010600030101010101" pitchFamily="2" charset="-122"/>
              </a:rPr>
              <a:t>功能估算</a:t>
            </a:r>
            <a:r>
              <a:rPr lang="zh-CN" altLang="en-US" dirty="0">
                <a:latin typeface="宋体" panose="02010600030101010101" pitchFamily="2" charset="-122"/>
                <a:ea typeface="宋体" panose="02010600030101010101" pitchFamily="2" charset="-122"/>
              </a:rPr>
              <a:t>的。记为</a:t>
            </a:r>
            <a:r>
              <a:rPr lang="en-US" altLang="zh-CN" dirty="0">
                <a:latin typeface="宋体" panose="02010600030101010101" pitchFamily="2" charset="-122"/>
                <a:ea typeface="宋体" panose="02010600030101010101" pitchFamily="2" charset="-122"/>
              </a:rPr>
              <a:t>FP(</a:t>
            </a:r>
            <a:r>
              <a:rPr lang="en-US" b="1" dirty="0">
                <a:latin typeface="宋体" panose="02010600030101010101" pitchFamily="2" charset="-122"/>
                <a:ea typeface="宋体" panose="02010600030101010101" pitchFamily="2" charset="-122"/>
              </a:rPr>
              <a:t>Function Point</a:t>
            </a:r>
            <a:r>
              <a:rPr 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8"/>
          <p:cNvSpPr>
            <a:spLocks noChangeArrowheads="1"/>
          </p:cNvSpPr>
          <p:nvPr/>
        </p:nvSpPr>
        <p:spPr bwMode="auto">
          <a:xfrm>
            <a:off x="450850" y="260350"/>
            <a:ext cx="8229600" cy="1096948"/>
          </a:xfrm>
          <a:prstGeom prst="rect">
            <a:avLst/>
          </a:prstGeom>
          <a:noFill/>
          <a:ln w="9525">
            <a:noFill/>
            <a:miter lim="800000"/>
          </a:ln>
        </p:spPr>
        <p:txBody>
          <a:bodyPr anchor="ctr"/>
          <a:lstStyle/>
          <a:p>
            <a:r>
              <a:rPr lang="en-US" altLang="zh-CN" sz="4400" dirty="0">
                <a:solidFill>
                  <a:schemeClr val="bg1"/>
                </a:solidFill>
                <a:latin typeface="+mj-ea"/>
                <a:ea typeface="+mj-ea"/>
              </a:rPr>
              <a:t>6.2 </a:t>
            </a:r>
            <a:r>
              <a:rPr lang="zh-CN" altLang="en-US" sz="4400" dirty="0">
                <a:solidFill>
                  <a:schemeClr val="bg1"/>
                </a:solidFill>
                <a:latin typeface="+mj-ea"/>
                <a:ea typeface="+mj-ea"/>
              </a:rPr>
              <a:t>项目估算</a:t>
            </a:r>
            <a:endParaRPr lang="en-US" altLang="zh-CN" sz="4400" dirty="0">
              <a:solidFill>
                <a:schemeClr val="bg1"/>
              </a:solidFill>
              <a:latin typeface="+mj-ea"/>
              <a:ea typeface="+mj-ea"/>
            </a:endParaRPr>
          </a:p>
          <a:p>
            <a:r>
              <a:rPr lang="en-US" altLang="zh-CN" sz="3600" dirty="0">
                <a:solidFill>
                  <a:srgbClr val="FFFF00"/>
                </a:solidFill>
                <a:latin typeface="+mj-ea"/>
                <a:ea typeface="+mj-ea"/>
              </a:rPr>
              <a:t>6.2.1 </a:t>
            </a:r>
            <a:r>
              <a:rPr lang="zh-CN" altLang="en-US" sz="3600" dirty="0">
                <a:solidFill>
                  <a:srgbClr val="FFFF00"/>
                </a:solidFill>
                <a:latin typeface="+mj-ea"/>
                <a:ea typeface="+mj-ea"/>
              </a:rPr>
              <a:t>项目策划与项目估算</a:t>
            </a:r>
            <a:endParaRPr lang="zh-CN" altLang="en-US" sz="3600" dirty="0">
              <a:solidFill>
                <a:srgbClr val="FFFF00"/>
              </a:solidFill>
              <a:latin typeface="+mj-ea"/>
              <a:ea typeface="+mj-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714487"/>
            <a:ext cx="8229600" cy="4214843"/>
          </a:xfrm>
        </p:spPr>
        <p:txBody>
          <a:bodyPr/>
          <a:lstStyle/>
          <a:p>
            <a:pPr>
              <a:lnSpc>
                <a:spcPct val="120000"/>
              </a:lnSpc>
              <a:buNone/>
            </a:pPr>
            <a:r>
              <a:rPr lang="zh-CN" altLang="en-US" b="1" dirty="0">
                <a:ea typeface="楷体_GB2312" pitchFamily="49" charset="-122"/>
              </a:rPr>
              <a:t>（</a:t>
            </a:r>
            <a:r>
              <a:rPr lang="en-US" altLang="zh-CN" b="1" dirty="0">
                <a:ea typeface="楷体_GB2312" pitchFamily="49" charset="-122"/>
              </a:rPr>
              <a:t>2</a:t>
            </a:r>
            <a:r>
              <a:rPr lang="zh-CN" altLang="en-US" b="1" dirty="0">
                <a:ea typeface="楷体_GB2312" pitchFamily="49" charset="-122"/>
              </a:rPr>
              <a:t>）</a:t>
            </a:r>
            <a:r>
              <a:rPr lang="zh-CN" altLang="en-US" b="1" dirty="0">
                <a:solidFill>
                  <a:srgbClr val="CC0000"/>
                </a:solidFill>
                <a:ea typeface="楷体_GB2312" pitchFamily="49" charset="-122"/>
              </a:rPr>
              <a:t>工作量</a:t>
            </a:r>
            <a:r>
              <a:rPr lang="zh-CN" altLang="en-US" b="1" dirty="0">
                <a:solidFill>
                  <a:srgbClr val="C00000"/>
                </a:solidFill>
                <a:latin typeface="宋体" panose="02010600030101010101" pitchFamily="2" charset="-122"/>
                <a:ea typeface="宋体" panose="02010600030101010101" pitchFamily="2" charset="-122"/>
              </a:rPr>
              <a:t>（</a:t>
            </a:r>
            <a:r>
              <a:rPr lang="en-US" altLang="zh-CN" b="1" dirty="0">
                <a:solidFill>
                  <a:srgbClr val="C00000"/>
                </a:solidFill>
                <a:latin typeface="宋体" panose="02010600030101010101" pitchFamily="2" charset="-122"/>
                <a:ea typeface="宋体" panose="02010600030101010101" pitchFamily="2" charset="-122"/>
              </a:rPr>
              <a:t>effort</a:t>
            </a:r>
            <a:r>
              <a:rPr lang="zh-CN" altLang="en-US" b="1" dirty="0">
                <a:solidFill>
                  <a:srgbClr val="C00000"/>
                </a:solidFill>
                <a:latin typeface="宋体" panose="02010600030101010101" pitchFamily="2" charset="-122"/>
                <a:ea typeface="宋体" panose="02010600030101010101" pitchFamily="2" charset="-122"/>
              </a:rPr>
              <a:t>）</a:t>
            </a:r>
            <a:endParaRPr lang="en-US" altLang="zh-CN" b="1" dirty="0">
              <a:solidFill>
                <a:srgbClr val="C00000"/>
              </a:solidFill>
              <a:ea typeface="楷体_GB2312" pitchFamily="49" charset="-122"/>
            </a:endParaRPr>
          </a:p>
          <a:p>
            <a:pPr lvl="1">
              <a:lnSpc>
                <a:spcPct val="120000"/>
              </a:lnSpc>
            </a:pPr>
            <a:r>
              <a:rPr lang="zh-CN" altLang="en-US" dirty="0">
                <a:ea typeface="楷体_GB2312" pitchFamily="49" charset="-122"/>
              </a:rPr>
              <a:t>项目的工作量按项目将要投入的人工来考虑，以一个人工作一个月为单位，</a:t>
            </a:r>
            <a:r>
              <a:rPr lang="zh-CN" altLang="en-US" b="1" dirty="0">
                <a:solidFill>
                  <a:srgbClr val="3366FF"/>
                </a:solidFill>
                <a:ea typeface="楷体_GB2312" pitchFamily="49" charset="-122"/>
              </a:rPr>
              <a:t>记为“人月”</a:t>
            </a:r>
            <a:r>
              <a:rPr lang="zh-CN" altLang="en-US" dirty="0">
                <a:ea typeface="楷体_GB2312" pitchFamily="49" charset="-122"/>
              </a:rPr>
              <a:t>。</a:t>
            </a:r>
            <a:endParaRPr lang="en-US" altLang="zh-CN" dirty="0">
              <a:ea typeface="楷体_GB2312" pitchFamily="49" charset="-122"/>
            </a:endParaRPr>
          </a:p>
          <a:p>
            <a:pPr lvl="1">
              <a:lnSpc>
                <a:spcPct val="120000"/>
              </a:lnSpc>
            </a:pPr>
            <a:endParaRPr lang="zh-CN" altLang="en-US" dirty="0">
              <a:ea typeface="楷体_GB2312" pitchFamily="49" charset="-122"/>
            </a:endParaRPr>
          </a:p>
          <a:p>
            <a:pPr>
              <a:lnSpc>
                <a:spcPct val="120000"/>
              </a:lnSpc>
              <a:buNone/>
            </a:pPr>
            <a:r>
              <a:rPr lang="zh-CN" altLang="en-US" b="1" dirty="0">
                <a:ea typeface="楷体_GB2312" pitchFamily="49" charset="-122"/>
              </a:rPr>
              <a:t>（</a:t>
            </a:r>
            <a:r>
              <a:rPr lang="en-US" altLang="zh-CN" b="1" dirty="0">
                <a:ea typeface="楷体_GB2312" pitchFamily="49" charset="-122"/>
              </a:rPr>
              <a:t>3</a:t>
            </a:r>
            <a:r>
              <a:rPr lang="zh-CN" altLang="en-US" b="1" dirty="0">
                <a:ea typeface="楷体_GB2312" pitchFamily="49" charset="-122"/>
              </a:rPr>
              <a:t>）</a:t>
            </a:r>
            <a:r>
              <a:rPr lang="zh-CN" altLang="en-US" b="1" dirty="0">
                <a:solidFill>
                  <a:srgbClr val="CC0000"/>
                </a:solidFill>
                <a:ea typeface="楷体_GB2312" pitchFamily="49" charset="-122"/>
              </a:rPr>
              <a:t>成本</a:t>
            </a:r>
            <a:r>
              <a:rPr lang="zh-CN" altLang="en-US" b="1" dirty="0">
                <a:solidFill>
                  <a:srgbClr val="C00000"/>
                </a:solidFill>
                <a:latin typeface="宋体" panose="02010600030101010101" pitchFamily="2" charset="-122"/>
                <a:ea typeface="宋体" panose="02010600030101010101" pitchFamily="2" charset="-122"/>
              </a:rPr>
              <a:t>（</a:t>
            </a:r>
            <a:r>
              <a:rPr lang="en-US" altLang="zh-CN" b="1" dirty="0">
                <a:solidFill>
                  <a:srgbClr val="C00000"/>
                </a:solidFill>
                <a:latin typeface="宋体" panose="02010600030101010101" pitchFamily="2" charset="-122"/>
                <a:ea typeface="宋体" panose="02010600030101010101" pitchFamily="2" charset="-122"/>
              </a:rPr>
              <a:t>cost</a:t>
            </a:r>
            <a:r>
              <a:rPr lang="zh-CN" altLang="en-US" b="1" dirty="0">
                <a:solidFill>
                  <a:srgbClr val="C00000"/>
                </a:solidFill>
                <a:latin typeface="宋体" panose="02010600030101010101" pitchFamily="2" charset="-122"/>
                <a:ea typeface="宋体" panose="02010600030101010101" pitchFamily="2" charset="-122"/>
              </a:rPr>
              <a:t>）</a:t>
            </a:r>
            <a:endParaRPr lang="en-US" altLang="zh-CN" b="1" dirty="0">
              <a:solidFill>
                <a:srgbClr val="C00000"/>
              </a:solidFill>
              <a:ea typeface="楷体_GB2312" pitchFamily="49" charset="-122"/>
            </a:endParaRPr>
          </a:p>
          <a:p>
            <a:pPr lvl="1">
              <a:lnSpc>
                <a:spcPct val="120000"/>
              </a:lnSpc>
            </a:pPr>
            <a:r>
              <a:rPr lang="zh-CN" altLang="en-US" dirty="0">
                <a:ea typeface="楷体_GB2312" pitchFamily="49" charset="-122"/>
              </a:rPr>
              <a:t>软件项目的成本通常只考虑投入的</a:t>
            </a:r>
            <a:r>
              <a:rPr lang="zh-CN" altLang="en-US" b="1" dirty="0">
                <a:solidFill>
                  <a:srgbClr val="3366FF"/>
                </a:solidFill>
                <a:ea typeface="楷体_GB2312" pitchFamily="49" charset="-122"/>
              </a:rPr>
              <a:t>人工成本</a:t>
            </a:r>
            <a:r>
              <a:rPr lang="zh-CN" altLang="en-US" dirty="0">
                <a:ea typeface="楷体_GB2312" pitchFamily="49" charset="-122"/>
              </a:rPr>
              <a:t>，如某项目投入的总人工费用为</a:t>
            </a:r>
            <a:r>
              <a:rPr lang="en-US" altLang="zh-CN" dirty="0">
                <a:ea typeface="楷体_GB2312" pitchFamily="49" charset="-122"/>
              </a:rPr>
              <a:t>12</a:t>
            </a:r>
            <a:r>
              <a:rPr lang="zh-CN" altLang="en-US" dirty="0">
                <a:ea typeface="楷体_GB2312" pitchFamily="49" charset="-122"/>
              </a:rPr>
              <a:t>万元。</a:t>
            </a:r>
            <a:endParaRPr lang="zh-CN" altLang="en-US"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8"/>
          <p:cNvSpPr>
            <a:spLocks noChangeArrowheads="1"/>
          </p:cNvSpPr>
          <p:nvPr/>
        </p:nvSpPr>
        <p:spPr bwMode="auto">
          <a:xfrm>
            <a:off x="450850" y="260350"/>
            <a:ext cx="8229600" cy="1096948"/>
          </a:xfrm>
          <a:prstGeom prst="rect">
            <a:avLst/>
          </a:prstGeom>
          <a:noFill/>
          <a:ln w="9525">
            <a:noFill/>
            <a:miter lim="800000"/>
          </a:ln>
        </p:spPr>
        <p:txBody>
          <a:bodyPr anchor="ctr"/>
          <a:lstStyle/>
          <a:p>
            <a:r>
              <a:rPr lang="en-US" altLang="zh-CN" sz="4400" dirty="0">
                <a:solidFill>
                  <a:schemeClr val="bg1"/>
                </a:solidFill>
                <a:latin typeface="+mj-ea"/>
                <a:ea typeface="+mj-ea"/>
              </a:rPr>
              <a:t>6.2 </a:t>
            </a:r>
            <a:r>
              <a:rPr lang="zh-CN" altLang="en-US" sz="4400" dirty="0">
                <a:solidFill>
                  <a:schemeClr val="bg1"/>
                </a:solidFill>
                <a:latin typeface="+mj-ea"/>
                <a:ea typeface="+mj-ea"/>
              </a:rPr>
              <a:t>项目估算</a:t>
            </a:r>
            <a:endParaRPr lang="en-US" altLang="zh-CN" sz="4400" dirty="0">
              <a:solidFill>
                <a:schemeClr val="bg1"/>
              </a:solidFill>
              <a:latin typeface="+mj-ea"/>
              <a:ea typeface="+mj-ea"/>
            </a:endParaRPr>
          </a:p>
          <a:p>
            <a:r>
              <a:rPr lang="en-US" altLang="zh-CN" sz="3600" dirty="0">
                <a:solidFill>
                  <a:srgbClr val="FFFF00"/>
                </a:solidFill>
                <a:latin typeface="+mj-ea"/>
                <a:ea typeface="+mj-ea"/>
              </a:rPr>
              <a:t>6.2.1 </a:t>
            </a:r>
            <a:r>
              <a:rPr lang="zh-CN" altLang="en-US" sz="3600" dirty="0">
                <a:solidFill>
                  <a:srgbClr val="FFFF00"/>
                </a:solidFill>
                <a:latin typeface="+mj-ea"/>
                <a:ea typeface="+mj-ea"/>
              </a:rPr>
              <a:t>项目策划与项目估算</a:t>
            </a:r>
            <a:endParaRPr lang="zh-CN" altLang="en-US" sz="3600" dirty="0">
              <a:solidFill>
                <a:srgbClr val="FFFF00"/>
              </a:solidFill>
              <a:latin typeface="+mj-ea"/>
              <a:ea typeface="+mj-ea"/>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28736"/>
            <a:ext cx="8229600" cy="4786346"/>
          </a:xfrm>
        </p:spPr>
        <p:txBody>
          <a:bodyPr/>
          <a:lstStyle/>
          <a:p>
            <a:pPr>
              <a:buSzPct val="75000"/>
              <a:buFont typeface="Wingdings" panose="05000000000000000000" pitchFamily="2" charset="2"/>
              <a:buChar char="l"/>
            </a:pPr>
            <a:r>
              <a:rPr kumimoji="1" lang="en-US" altLang="zh-CN" sz="2800" b="1" dirty="0">
                <a:solidFill>
                  <a:srgbClr val="3333CC"/>
                </a:solidFill>
                <a:latin typeface="宋体" panose="02010600030101010101" pitchFamily="2" charset="-122"/>
                <a:ea typeface="宋体" panose="02010600030101010101" pitchFamily="2" charset="-122"/>
              </a:rPr>
              <a:t> </a:t>
            </a:r>
            <a:r>
              <a:rPr kumimoji="1" lang="zh-CN" altLang="en-US" sz="2800" b="1" dirty="0">
                <a:solidFill>
                  <a:srgbClr val="3333CC"/>
                </a:solidFill>
                <a:latin typeface="宋体" panose="02010600030101010101" pitchFamily="2" charset="-122"/>
                <a:ea typeface="宋体" panose="02010600030101010101" pitchFamily="2" charset="-122"/>
              </a:rPr>
              <a:t>成本计算</a:t>
            </a:r>
            <a:endParaRPr kumimoji="1" lang="zh-CN" altLang="en-US" sz="2800" b="1" dirty="0">
              <a:solidFill>
                <a:srgbClr val="3333CC"/>
              </a:solidFill>
              <a:latin typeface="宋体" panose="02010600030101010101" pitchFamily="2" charset="-122"/>
              <a:ea typeface="宋体" panose="02010600030101010101" pitchFamily="2" charset="-122"/>
            </a:endParaRPr>
          </a:p>
          <a:p>
            <a:pPr lvl="1"/>
            <a:r>
              <a:rPr kumimoji="1" lang="zh-CN" altLang="en-US" sz="2400" dirty="0">
                <a:latin typeface="宋体" panose="02010600030101010101" pitchFamily="2" charset="-122"/>
                <a:ea typeface="宋体" panose="02010600030101010101" pitchFamily="2" charset="-122"/>
              </a:rPr>
              <a:t>  一个软件组织在完成多个项目以后积累了一些数据，进行成本分析后便可得到自己的生产率数值和人工价格。</a:t>
            </a:r>
            <a:endParaRPr kumimoji="1" lang="zh-CN" altLang="en-US" sz="2400" dirty="0">
              <a:latin typeface="宋体" panose="02010600030101010101" pitchFamily="2" charset="-122"/>
              <a:ea typeface="宋体" panose="02010600030101010101" pitchFamily="2" charset="-122"/>
            </a:endParaRPr>
          </a:p>
          <a:p>
            <a:pPr marL="1201420" lvl="2" indent="-457200">
              <a:buClr>
                <a:srgbClr val="CC0000"/>
              </a:buClr>
              <a:buSzPct val="75000"/>
              <a:buFont typeface="+mj-ea"/>
              <a:buAutoNum type="circleNumDbPlain"/>
            </a:pPr>
            <a:r>
              <a:rPr kumimoji="1" lang="zh-CN" altLang="en-US" sz="2200" dirty="0">
                <a:latin typeface="宋体" panose="02010600030101010101" pitchFamily="2" charset="-122"/>
                <a:ea typeface="宋体" panose="02010600030101010101" pitchFamily="2" charset="-122"/>
              </a:rPr>
              <a:t> </a:t>
            </a:r>
            <a:r>
              <a:rPr kumimoji="1" lang="zh-CN" altLang="en-US" sz="2200" b="1" dirty="0">
                <a:solidFill>
                  <a:srgbClr val="C00000"/>
                </a:solidFill>
                <a:latin typeface="宋体" panose="02010600030101010101" pitchFamily="2" charset="-122"/>
                <a:ea typeface="宋体" panose="02010600030101010101" pitchFamily="2" charset="-122"/>
              </a:rPr>
              <a:t>生产率：</a:t>
            </a:r>
            <a:r>
              <a:rPr kumimoji="1" lang="zh-CN" altLang="en-US" sz="2200" dirty="0">
                <a:latin typeface="宋体" panose="02010600030101010101" pitchFamily="2" charset="-122"/>
                <a:ea typeface="宋体" panose="02010600030101010101" pitchFamily="2" charset="-122"/>
              </a:rPr>
              <a:t>是平均每个人月完成的源程序行数，</a:t>
            </a:r>
            <a:r>
              <a:rPr kumimoji="1" lang="zh-CN" altLang="en-US" sz="2200" dirty="0">
                <a:solidFill>
                  <a:srgbClr val="3366FF"/>
                </a:solidFill>
                <a:latin typeface="宋体" panose="02010600030101010101" pitchFamily="2" charset="-122"/>
                <a:ea typeface="宋体" panose="02010600030101010101" pitchFamily="2" charset="-122"/>
              </a:rPr>
              <a:t>可记为</a:t>
            </a:r>
            <a:r>
              <a:rPr kumimoji="1" lang="en-US" altLang="zh-CN" sz="2200" dirty="0" err="1">
                <a:solidFill>
                  <a:srgbClr val="3366FF"/>
                </a:solidFill>
                <a:latin typeface="宋体" panose="02010600030101010101" pitchFamily="2" charset="-122"/>
                <a:ea typeface="宋体" panose="02010600030101010101" pitchFamily="2" charset="-122"/>
              </a:rPr>
              <a:t>KLOC</a:t>
            </a:r>
            <a:r>
              <a:rPr kumimoji="1" lang="en-US" altLang="zh-CN" sz="2200" dirty="0">
                <a:solidFill>
                  <a:srgbClr val="3366FF"/>
                </a:solidFill>
                <a:latin typeface="宋体" panose="02010600030101010101" pitchFamily="2" charset="-122"/>
                <a:ea typeface="宋体" panose="02010600030101010101" pitchFamily="2" charset="-122"/>
              </a:rPr>
              <a:t>/</a:t>
            </a:r>
            <a:r>
              <a:rPr kumimoji="1" lang="zh-CN" altLang="en-US" sz="2200" dirty="0">
                <a:solidFill>
                  <a:srgbClr val="3366FF"/>
                </a:solidFill>
                <a:latin typeface="宋体" panose="02010600030101010101" pitchFamily="2" charset="-122"/>
                <a:ea typeface="宋体" panose="02010600030101010101" pitchFamily="2" charset="-122"/>
              </a:rPr>
              <a:t>人月  或   </a:t>
            </a:r>
            <a:r>
              <a:rPr kumimoji="1" lang="en-US" altLang="zh-CN" sz="2200" dirty="0">
                <a:solidFill>
                  <a:srgbClr val="3366FF"/>
                </a:solidFill>
                <a:latin typeface="宋体" panose="02010600030101010101" pitchFamily="2" charset="-122"/>
                <a:ea typeface="宋体" panose="02010600030101010101" pitchFamily="2" charset="-122"/>
              </a:rPr>
              <a:t>FP/</a:t>
            </a:r>
            <a:r>
              <a:rPr kumimoji="1" lang="zh-CN" altLang="en-US" sz="2200" dirty="0">
                <a:solidFill>
                  <a:srgbClr val="3366FF"/>
                </a:solidFill>
                <a:latin typeface="宋体" panose="02010600030101010101" pitchFamily="2" charset="-122"/>
                <a:ea typeface="宋体" panose="02010600030101010101" pitchFamily="2" charset="-122"/>
              </a:rPr>
              <a:t>人月。</a:t>
            </a:r>
            <a:endParaRPr kumimoji="1" lang="zh-CN" altLang="en-US" sz="2200" dirty="0">
              <a:solidFill>
                <a:srgbClr val="3366FF"/>
              </a:solidFill>
              <a:latin typeface="宋体" panose="02010600030101010101" pitchFamily="2" charset="-122"/>
              <a:ea typeface="宋体" panose="02010600030101010101" pitchFamily="2" charset="-122"/>
            </a:endParaRPr>
          </a:p>
          <a:p>
            <a:pPr marL="1201420" lvl="2" indent="-457200">
              <a:buClr>
                <a:srgbClr val="CC0000"/>
              </a:buClr>
              <a:buSzPct val="75000"/>
              <a:buFont typeface="+mj-ea"/>
              <a:buAutoNum type="circleNumDbPlain"/>
            </a:pPr>
            <a:r>
              <a:rPr kumimoji="1" lang="zh-CN" altLang="en-US" sz="2200" dirty="0">
                <a:latin typeface="宋体" panose="02010600030101010101" pitchFamily="2" charset="-122"/>
                <a:ea typeface="宋体" panose="02010600030101010101" pitchFamily="2" charset="-122"/>
              </a:rPr>
              <a:t> </a:t>
            </a:r>
            <a:r>
              <a:rPr kumimoji="1" lang="zh-CN" altLang="en-US" sz="2200" b="1" dirty="0">
                <a:solidFill>
                  <a:srgbClr val="C00000"/>
                </a:solidFill>
                <a:latin typeface="宋体" panose="02010600030101010101" pitchFamily="2" charset="-122"/>
                <a:ea typeface="宋体" panose="02010600030101010101" pitchFamily="2" charset="-122"/>
              </a:rPr>
              <a:t>人工价格：</a:t>
            </a:r>
            <a:r>
              <a:rPr kumimoji="1" lang="zh-CN" altLang="en-US" sz="2200" dirty="0">
                <a:latin typeface="宋体" panose="02010600030101010101" pitchFamily="2" charset="-122"/>
                <a:ea typeface="宋体" panose="02010600030101010101" pitchFamily="2" charset="-122"/>
              </a:rPr>
              <a:t>为每人月的价值。</a:t>
            </a:r>
            <a:endParaRPr kumimoji="1" lang="zh-CN" altLang="en-US" sz="2200" dirty="0">
              <a:latin typeface="宋体" panose="02010600030101010101" pitchFamily="2" charset="-122"/>
              <a:ea typeface="宋体" panose="02010600030101010101" pitchFamily="2" charset="-122"/>
            </a:endParaRPr>
          </a:p>
          <a:p>
            <a:pPr lvl="1"/>
            <a:r>
              <a:rPr kumimoji="1" lang="zh-CN" altLang="en-US" sz="2400" dirty="0">
                <a:latin typeface="宋体" panose="02010600030101010101" pitchFamily="2" charset="-122"/>
                <a:ea typeface="宋体" panose="02010600030101010101" pitchFamily="2" charset="-122"/>
              </a:rPr>
              <a:t>工作量和成本：在估出项目规模以后就可计算工作量和成本</a:t>
            </a:r>
            <a:endParaRPr kumimoji="1" lang="en-US" altLang="zh-CN" sz="2400" dirty="0">
              <a:latin typeface="宋体" panose="02010600030101010101" pitchFamily="2" charset="-122"/>
              <a:ea typeface="宋体" panose="02010600030101010101" pitchFamily="2" charset="-122"/>
            </a:endParaRPr>
          </a:p>
          <a:p>
            <a:pPr lvl="1">
              <a:buNone/>
            </a:pPr>
            <a:r>
              <a:rPr kumimoji="1" lang="en-US" altLang="zh-CN" sz="2400" b="1" dirty="0">
                <a:solidFill>
                  <a:srgbClr val="0000CC"/>
                </a:solidFill>
                <a:latin typeface="宋体" panose="02010600030101010101" pitchFamily="2" charset="-122"/>
                <a:ea typeface="宋体" panose="02010600030101010101" pitchFamily="2" charset="-122"/>
              </a:rPr>
              <a:t>            </a:t>
            </a:r>
            <a:r>
              <a:rPr kumimoji="1" lang="zh-CN" altLang="en-US" sz="2400" b="1" dirty="0">
                <a:solidFill>
                  <a:srgbClr val="0000CC"/>
                </a:solidFill>
                <a:latin typeface="宋体" panose="02010600030101010101" pitchFamily="2" charset="-122"/>
                <a:ea typeface="宋体" panose="02010600030101010101" pitchFamily="2" charset="-122"/>
              </a:rPr>
              <a:t>工作量 </a:t>
            </a:r>
            <a:r>
              <a:rPr kumimoji="1" lang="en-US" altLang="zh-CN" sz="2400" b="1" dirty="0">
                <a:solidFill>
                  <a:srgbClr val="0000CC"/>
                </a:solidFill>
                <a:latin typeface="宋体" panose="02010600030101010101" pitchFamily="2" charset="-122"/>
                <a:ea typeface="宋体" panose="02010600030101010101" pitchFamily="2" charset="-122"/>
              </a:rPr>
              <a:t>= </a:t>
            </a:r>
            <a:r>
              <a:rPr kumimoji="1" lang="zh-CN" altLang="en-US" sz="2400" b="1" dirty="0">
                <a:solidFill>
                  <a:srgbClr val="0000CC"/>
                </a:solidFill>
                <a:latin typeface="宋体" panose="02010600030101010101" pitchFamily="2" charset="-122"/>
                <a:ea typeface="宋体" panose="02010600030101010101" pitchFamily="2" charset="-122"/>
              </a:rPr>
              <a:t>规模</a:t>
            </a:r>
            <a:r>
              <a:rPr kumimoji="1" lang="en-US" altLang="zh-CN" sz="2400" b="1" dirty="0">
                <a:solidFill>
                  <a:srgbClr val="0000CC"/>
                </a:solidFill>
                <a:latin typeface="宋体" panose="02010600030101010101" pitchFamily="2" charset="-122"/>
                <a:ea typeface="宋体" panose="02010600030101010101" pitchFamily="2" charset="-122"/>
              </a:rPr>
              <a:t>/</a:t>
            </a:r>
            <a:r>
              <a:rPr kumimoji="1" lang="zh-CN" altLang="en-US" sz="2400" b="1" dirty="0">
                <a:solidFill>
                  <a:srgbClr val="0000CC"/>
                </a:solidFill>
                <a:latin typeface="宋体" panose="02010600030101010101" pitchFamily="2" charset="-122"/>
                <a:ea typeface="宋体" panose="02010600030101010101" pitchFamily="2" charset="-122"/>
              </a:rPr>
              <a:t>生产率</a:t>
            </a:r>
            <a:endParaRPr kumimoji="1" lang="zh-CN" altLang="en-US" sz="2400" b="1" dirty="0">
              <a:solidFill>
                <a:srgbClr val="0000CC"/>
              </a:solidFill>
              <a:latin typeface="宋体" panose="02010600030101010101" pitchFamily="2" charset="-122"/>
              <a:ea typeface="宋体" panose="02010600030101010101" pitchFamily="2" charset="-122"/>
            </a:endParaRPr>
          </a:p>
          <a:p>
            <a:pPr>
              <a:buNone/>
            </a:pPr>
            <a:r>
              <a:rPr kumimoji="1" lang="zh-CN" altLang="en-US" sz="2400" b="1" dirty="0">
                <a:solidFill>
                  <a:srgbClr val="0000CC"/>
                </a:solidFill>
                <a:latin typeface="宋体" panose="02010600030101010101" pitchFamily="2" charset="-122"/>
                <a:ea typeface="宋体" panose="02010600030101010101" pitchFamily="2" charset="-122"/>
              </a:rPr>
              <a:t>               成本</a:t>
            </a:r>
            <a:r>
              <a:rPr kumimoji="1" lang="en-US" altLang="zh-CN" sz="2400" b="1" dirty="0">
                <a:solidFill>
                  <a:srgbClr val="0000CC"/>
                </a:solidFill>
                <a:latin typeface="宋体" panose="02010600030101010101" pitchFamily="2" charset="-122"/>
                <a:ea typeface="宋体" panose="02010600030101010101" pitchFamily="2" charset="-122"/>
              </a:rPr>
              <a:t>= </a:t>
            </a:r>
            <a:r>
              <a:rPr kumimoji="1" lang="zh-CN" altLang="en-US" sz="2400" b="1" dirty="0">
                <a:solidFill>
                  <a:srgbClr val="0000CC"/>
                </a:solidFill>
                <a:latin typeface="宋体" panose="02010600030101010101" pitchFamily="2" charset="-122"/>
                <a:ea typeface="宋体" panose="02010600030101010101" pitchFamily="2" charset="-122"/>
              </a:rPr>
              <a:t>工作量</a:t>
            </a:r>
            <a:r>
              <a:rPr kumimoji="1" lang="en-US" altLang="zh-CN" sz="2400" b="1" dirty="0">
                <a:solidFill>
                  <a:srgbClr val="0000CC"/>
                </a:solidFill>
                <a:latin typeface="宋体" panose="02010600030101010101" pitchFamily="2" charset="-122"/>
                <a:ea typeface="宋体" panose="02010600030101010101" pitchFamily="2" charset="-122"/>
              </a:rPr>
              <a:t>×</a:t>
            </a:r>
            <a:r>
              <a:rPr kumimoji="1" lang="zh-CN" altLang="en-US" sz="2400" b="1" dirty="0">
                <a:solidFill>
                  <a:srgbClr val="0000CC"/>
                </a:solidFill>
                <a:latin typeface="宋体" panose="02010600030101010101" pitchFamily="2" charset="-122"/>
                <a:ea typeface="宋体" panose="02010600030101010101" pitchFamily="2" charset="-122"/>
              </a:rPr>
              <a:t>人工价</a:t>
            </a:r>
            <a:endParaRPr kumimoji="1" lang="zh-CN" altLang="en-US" sz="2400" b="1" dirty="0">
              <a:solidFill>
                <a:srgbClr val="0000CC"/>
              </a:solidFill>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Rectangle 8"/>
          <p:cNvSpPr>
            <a:spLocks noChangeArrowheads="1"/>
          </p:cNvSpPr>
          <p:nvPr/>
        </p:nvSpPr>
        <p:spPr bwMode="auto">
          <a:xfrm>
            <a:off x="450850" y="260350"/>
            <a:ext cx="8229600" cy="1096948"/>
          </a:xfrm>
          <a:prstGeom prst="rect">
            <a:avLst/>
          </a:prstGeom>
          <a:noFill/>
          <a:ln w="9525">
            <a:noFill/>
            <a:miter lim="800000"/>
          </a:ln>
        </p:spPr>
        <p:txBody>
          <a:bodyPr anchor="ctr"/>
          <a:lstStyle/>
          <a:p>
            <a:r>
              <a:rPr lang="en-US" altLang="zh-CN" sz="4400" dirty="0">
                <a:solidFill>
                  <a:schemeClr val="bg1"/>
                </a:solidFill>
                <a:latin typeface="+mj-ea"/>
                <a:ea typeface="+mj-ea"/>
              </a:rPr>
              <a:t>6.2 </a:t>
            </a:r>
            <a:r>
              <a:rPr lang="zh-CN" altLang="en-US" sz="4400" dirty="0">
                <a:solidFill>
                  <a:schemeClr val="bg1"/>
                </a:solidFill>
                <a:latin typeface="+mj-ea"/>
                <a:ea typeface="+mj-ea"/>
              </a:rPr>
              <a:t>项目估算</a:t>
            </a:r>
            <a:endParaRPr lang="en-US" altLang="zh-CN" sz="4400" dirty="0">
              <a:solidFill>
                <a:schemeClr val="bg1"/>
              </a:solidFill>
              <a:latin typeface="+mj-ea"/>
              <a:ea typeface="+mj-ea"/>
            </a:endParaRPr>
          </a:p>
          <a:p>
            <a:r>
              <a:rPr lang="en-US" altLang="zh-CN" sz="3600" dirty="0">
                <a:solidFill>
                  <a:srgbClr val="FFFF00"/>
                </a:solidFill>
                <a:latin typeface="+mj-ea"/>
                <a:ea typeface="+mj-ea"/>
              </a:rPr>
              <a:t>6.2.1 </a:t>
            </a:r>
            <a:r>
              <a:rPr lang="zh-CN" altLang="en-US" sz="3600" dirty="0">
                <a:solidFill>
                  <a:srgbClr val="FFFF00"/>
                </a:solidFill>
                <a:latin typeface="+mj-ea"/>
                <a:ea typeface="+mj-ea"/>
              </a:rPr>
              <a:t>项目策划与项目估算</a:t>
            </a:r>
            <a:endParaRPr lang="zh-CN" altLang="en-US" sz="3600" dirty="0">
              <a:solidFill>
                <a:srgbClr val="FFFF00"/>
              </a:solidFill>
              <a:latin typeface="+mj-ea"/>
              <a:ea typeface="+mj-ea"/>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596" y="357166"/>
            <a:ext cx="8229600" cy="996972"/>
          </a:xfrm>
        </p:spPr>
        <p:txBody>
          <a:bodyPr/>
          <a:lstStyle/>
          <a:p>
            <a:pPr algn="l">
              <a:lnSpc>
                <a:spcPts val="4500"/>
              </a:lnSpc>
            </a:pPr>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chemeClr val="tx1"/>
                </a:solidFill>
                <a:ea typeface="宋体" panose="02010600030101010101" pitchFamily="2" charset="-122"/>
              </a:rPr>
              <a:t> </a:t>
            </a:r>
            <a:r>
              <a:rPr lang="en-US" altLang="zh-CN" sz="3600" b="0" dirty="0">
                <a:solidFill>
                  <a:srgbClr val="FFC000"/>
                </a:solidFill>
                <a:ea typeface="宋体" panose="02010600030101010101" pitchFamily="2" charset="-122"/>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
        <p:nvSpPr>
          <p:cNvPr id="21507" name="Rectangle 3"/>
          <p:cNvSpPr>
            <a:spLocks noGrp="1" noChangeArrowheads="1"/>
          </p:cNvSpPr>
          <p:nvPr>
            <p:ph idx="1"/>
          </p:nvPr>
        </p:nvSpPr>
        <p:spPr>
          <a:xfrm>
            <a:off x="457200" y="1357298"/>
            <a:ext cx="8229600" cy="2185990"/>
          </a:xfrm>
        </p:spPr>
        <p:txBody>
          <a:bodyPr/>
          <a:lstStyle/>
          <a:p>
            <a:pPr eaLnBrk="1" hangingPunct="1">
              <a:spcBef>
                <a:spcPts val="600"/>
              </a:spcBef>
              <a:buFont typeface="Wingdings" panose="05000000000000000000" pitchFamily="2" charset="2"/>
              <a:buChar char="l"/>
            </a:pPr>
            <a:r>
              <a:rPr kumimoji="1" lang="zh-CN" altLang="en-US" sz="2800" b="1" dirty="0">
                <a:solidFill>
                  <a:srgbClr val="CC0000"/>
                </a:solidFill>
                <a:latin typeface="宋体" panose="02010600030101010101" pitchFamily="2" charset="-122"/>
                <a:ea typeface="宋体" panose="02010600030101010101" pitchFamily="2" charset="-122"/>
              </a:rPr>
              <a:t>功能点方法</a:t>
            </a:r>
            <a:r>
              <a:rPr kumimoji="1" lang="zh-CN" altLang="en-US" sz="2800" dirty="0">
                <a:latin typeface="宋体" panose="02010600030101010101" pitchFamily="2" charset="-122"/>
                <a:ea typeface="宋体" panose="02010600030101010101" pitchFamily="2" charset="-122"/>
              </a:rPr>
              <a:t>（</a:t>
            </a:r>
            <a:r>
              <a:rPr kumimoji="1" lang="en-US" altLang="zh-CN" sz="2800" dirty="0">
                <a:latin typeface="宋体" panose="02010600030101010101" pitchFamily="2" charset="-122"/>
                <a:ea typeface="宋体" panose="02010600030101010101" pitchFamily="2" charset="-122"/>
              </a:rPr>
              <a:t>function point</a:t>
            </a:r>
            <a:r>
              <a:rPr kumimoji="1" lang="zh-CN" altLang="en-US" sz="2800" dirty="0">
                <a:latin typeface="宋体" panose="02010600030101010101" pitchFamily="2" charset="-122"/>
                <a:ea typeface="宋体" panose="02010600030101010101" pitchFamily="2" charset="-122"/>
              </a:rPr>
              <a:t>）简称</a:t>
            </a:r>
            <a:r>
              <a:rPr kumimoji="1" lang="en-US" altLang="zh-CN" sz="2800" dirty="0">
                <a:latin typeface="宋体" panose="02010600030101010101" pitchFamily="2" charset="-122"/>
                <a:ea typeface="宋体" panose="02010600030101010101" pitchFamily="2" charset="-122"/>
              </a:rPr>
              <a:t>FP</a:t>
            </a:r>
            <a:r>
              <a:rPr kumimoji="1" lang="zh-CN" altLang="en-US" sz="2800" dirty="0">
                <a:latin typeface="宋体" panose="02010600030101010101" pitchFamily="2" charset="-122"/>
                <a:ea typeface="宋体" panose="02010600030101010101" pitchFamily="2" charset="-122"/>
              </a:rPr>
              <a:t>方法</a:t>
            </a:r>
            <a:r>
              <a:rPr kumimoji="1" lang="zh-CN" altLang="en-US" dirty="0">
                <a:latin typeface="宋体" panose="02010600030101010101" pitchFamily="2" charset="-122"/>
                <a:ea typeface="宋体" panose="02010600030101010101" pitchFamily="2" charset="-122"/>
              </a:rPr>
              <a:t>。</a:t>
            </a:r>
            <a:endParaRPr kumimoji="1" lang="en-US" altLang="zh-CN" dirty="0">
              <a:latin typeface="宋体" panose="02010600030101010101" pitchFamily="2" charset="-122"/>
              <a:ea typeface="宋体" panose="02010600030101010101" pitchFamily="2" charset="-122"/>
            </a:endParaRPr>
          </a:p>
          <a:p>
            <a:pPr marL="0" lvl="1" indent="457200">
              <a:spcBef>
                <a:spcPts val="600"/>
              </a:spcBef>
              <a:buNone/>
            </a:pPr>
            <a:r>
              <a:rPr kumimoji="1" lang="zh-CN" altLang="en-US" sz="2400" dirty="0">
                <a:latin typeface="宋体" panose="02010600030101010101" pitchFamily="2" charset="-122"/>
                <a:ea typeface="宋体" panose="02010600030101010101" pitchFamily="2" charset="-122"/>
              </a:rPr>
              <a:t>该方法克服了项目开始时无法得知源程序行数的实际困难，从软件产品的</a:t>
            </a:r>
            <a:r>
              <a:rPr kumimoji="1" lang="zh-CN" altLang="en-US" sz="2400" b="1" dirty="0">
                <a:solidFill>
                  <a:srgbClr val="3366FF"/>
                </a:solidFill>
                <a:latin typeface="宋体" panose="02010600030101010101" pitchFamily="2" charset="-122"/>
                <a:ea typeface="宋体" panose="02010600030101010101" pitchFamily="2" charset="-122"/>
              </a:rPr>
              <a:t>功能度</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宋体" panose="02010600030101010101" pitchFamily="2" charset="-122"/>
              </a:rPr>
              <a:t>functionality</a:t>
            </a:r>
            <a:r>
              <a:rPr kumimoji="1" lang="zh-CN" altLang="en-US" sz="2400" dirty="0">
                <a:latin typeface="宋体" panose="02010600030101010101" pitchFamily="2" charset="-122"/>
                <a:ea typeface="宋体" panose="02010600030101010101" pitchFamily="2" charset="-122"/>
              </a:rPr>
              <a:t>）出发估算出软件产品的规模。从下面几点来讨论功能点方法：</a:t>
            </a:r>
            <a:endParaRPr kumimoji="1"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txBox="1">
            <a:spLocks noChangeArrowheads="1"/>
          </p:cNvSpPr>
          <p:nvPr/>
        </p:nvSpPr>
        <p:spPr bwMode="auto">
          <a:xfrm>
            <a:off x="857224" y="3143248"/>
            <a:ext cx="7715304" cy="3071834"/>
          </a:xfrm>
          <a:prstGeom prst="rect">
            <a:avLst/>
          </a:prstGeom>
          <a:noFill/>
          <a:ln w="9525">
            <a:noFill/>
            <a:miter lim="800000"/>
          </a:ln>
        </p:spPr>
        <p:txBody>
          <a:bodyPr vert="horz" wrap="square" lIns="91440" tIns="45720" rIns="91440" bIns="45720" numCol="1" anchor="t" anchorCtr="0" compatLnSpc="1"/>
          <a:lstStyle/>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cs"/>
              </a:rPr>
              <a:t>功能度</a:t>
            </a:r>
            <a:endParaRPr kumimoji="1" lang="en-US" altLang="zh-CN" sz="20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cs"/>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功能复杂性</a:t>
            </a:r>
            <a:endParaRPr kumimoji="1" lang="en-US" altLang="zh-CN" sz="2000" kern="0" dirty="0">
              <a:latin typeface="宋体" panose="02010600030101010101" pitchFamily="2" charset="-122"/>
              <a:ea typeface="宋体" panose="02010600030101010101" pitchFamily="2" charset="-122"/>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未调节功能点</a:t>
            </a:r>
            <a:endParaRPr kumimoji="1" lang="en-US" altLang="zh-CN" sz="2000" kern="0" dirty="0">
              <a:latin typeface="宋体" panose="02010600030101010101" pitchFamily="2" charset="-122"/>
              <a:ea typeface="宋体" panose="02010600030101010101" pitchFamily="2" charset="-122"/>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调节因子</a:t>
            </a:r>
            <a:endParaRPr kumimoji="1" lang="en-US" altLang="zh-CN" sz="2000" kern="0" dirty="0">
              <a:latin typeface="宋体" panose="02010600030101010101" pitchFamily="2" charset="-122"/>
              <a:ea typeface="宋体" panose="02010600030101010101" pitchFamily="2" charset="-122"/>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交付功能点</a:t>
            </a:r>
            <a:endParaRPr kumimoji="1" lang="en-US" altLang="zh-CN" sz="2000" kern="0" dirty="0">
              <a:latin typeface="宋体" panose="02010600030101010101" pitchFamily="2" charset="-122"/>
              <a:ea typeface="宋体" panose="02010600030101010101" pitchFamily="2" charset="-122"/>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交付功能点与软件规模</a:t>
            </a:r>
            <a:endParaRPr kumimoji="1" lang="en-US" altLang="zh-CN" sz="2000" kern="0" dirty="0">
              <a:latin typeface="宋体" panose="02010600030101010101" pitchFamily="2" charset="-122"/>
              <a:ea typeface="宋体" panose="02010600030101010101" pitchFamily="2" charset="-122"/>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功能点方法的优点</a:t>
            </a:r>
            <a:endParaRPr kumimoji="1" lang="en-US" altLang="zh-CN" sz="2000" kern="0" dirty="0">
              <a:latin typeface="宋体" panose="02010600030101010101" pitchFamily="2" charset="-122"/>
              <a:ea typeface="宋体" panose="02010600030101010101" pitchFamily="2" charset="-122"/>
            </a:endParaRPr>
          </a:p>
          <a:p>
            <a:pPr marL="825500" marR="0" lvl="0" indent="-457200" algn="l" defTabSz="914400" rtl="0" eaLnBrk="1" fontAlgn="base" latinLnBrk="0" hangingPunct="1">
              <a:spcBef>
                <a:spcPts val="600"/>
              </a:spcBef>
              <a:spcAft>
                <a:spcPct val="0"/>
              </a:spcAft>
              <a:buClrTx/>
              <a:buSzTx/>
              <a:buFont typeface="+mj-lt"/>
              <a:buAutoNum type="arabicPeriod"/>
              <a:defRPr/>
            </a:pPr>
            <a:r>
              <a:rPr kumimoji="1" lang="zh-CN" altLang="en-US" sz="2000" kern="0" dirty="0">
                <a:latin typeface="宋体" panose="02010600030101010101" pitchFamily="2" charset="-122"/>
                <a:ea typeface="宋体" panose="02010600030101010101" pitchFamily="2" charset="-122"/>
              </a:rPr>
              <a:t>功能点方法的不足之处</a:t>
            </a:r>
            <a:endParaRPr kumimoji="1" lang="en-US" altLang="zh-CN" sz="2000" b="1" kern="0" dirty="0">
              <a:solidFill>
                <a:srgbClr val="CC0000"/>
              </a:solidFill>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30000"/>
              </a:lnSpc>
              <a:spcBef>
                <a:spcPct val="20000"/>
              </a:spcBef>
              <a:spcAft>
                <a:spcPct val="0"/>
              </a:spcAft>
              <a:buClrTx/>
              <a:buSzTx/>
              <a:buFont typeface="Arial" panose="020B0604020202020204" pitchFamily="34" charset="0"/>
              <a:buChar char="•"/>
              <a:defRPr/>
            </a:pPr>
            <a:endParaRPr kumimoji="1" lang="en-US" altLang="zh-CN" sz="2000" b="1" kern="0" dirty="0">
              <a:solidFill>
                <a:srgbClr val="CC0000"/>
              </a:solidFill>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30000"/>
              </a:lnSpc>
              <a:spcBef>
                <a:spcPct val="20000"/>
              </a:spcBef>
              <a:spcAft>
                <a:spcPct val="0"/>
              </a:spcAft>
              <a:buClrTx/>
              <a:buSzTx/>
              <a:buFont typeface="Arial" panose="020B0604020202020204" pitchFamily="34" charset="0"/>
              <a:buChar char="•"/>
              <a:defRPr/>
            </a:pPr>
            <a:endParaRPr kumimoji="1"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214282" y="1285860"/>
            <a:ext cx="8429684" cy="4857784"/>
          </a:xfrm>
        </p:spPr>
        <p:txBody>
          <a:bodyPr/>
          <a:lstStyle/>
          <a:p>
            <a:pPr eaLnBrk="1" hangingPunct="1">
              <a:lnSpc>
                <a:spcPct val="150000"/>
              </a:lnSpc>
              <a:buFontTx/>
              <a:buNone/>
            </a:pPr>
            <a:r>
              <a:rPr kumimoji="1" lang="en-US" altLang="zh-CN" sz="2800" b="1" dirty="0">
                <a:solidFill>
                  <a:srgbClr val="C00000"/>
                </a:solidFill>
                <a:latin typeface="宋体" panose="02010600030101010101" pitchFamily="2" charset="-122"/>
                <a:ea typeface="宋体" panose="02010600030101010101" pitchFamily="2" charset="-122"/>
              </a:rPr>
              <a:t>1</a:t>
            </a:r>
            <a:r>
              <a:rPr kumimoji="1" lang="zh-CN" altLang="en-US" sz="2800" b="1" dirty="0">
                <a:solidFill>
                  <a:srgbClr val="C00000"/>
                </a:solidFill>
                <a:latin typeface="宋体" panose="02010600030101010101" pitchFamily="2" charset="-122"/>
                <a:ea typeface="宋体" panose="02010600030101010101" pitchFamily="2" charset="-122"/>
              </a:rPr>
              <a:t>．功能度</a:t>
            </a:r>
            <a:endParaRPr kumimoji="1" lang="zh-CN" altLang="en-US" sz="2800" b="1" dirty="0">
              <a:solidFill>
                <a:srgbClr val="C00000"/>
              </a:solidFill>
              <a:latin typeface="宋体" panose="02010600030101010101" pitchFamily="2" charset="-122"/>
              <a:ea typeface="宋体" panose="02010600030101010101" pitchFamily="2" charset="-122"/>
            </a:endParaRPr>
          </a:p>
          <a:p>
            <a:pPr marL="533400">
              <a:lnSpc>
                <a:spcPts val="3500"/>
              </a:lnSpc>
              <a:spcBef>
                <a:spcPts val="0"/>
              </a:spcBef>
            </a:pPr>
            <a:r>
              <a:rPr kumimoji="1" lang="zh-CN" altLang="en-US" sz="2400" dirty="0">
                <a:latin typeface="宋体" panose="02010600030101010101" pitchFamily="2" charset="-122"/>
                <a:ea typeface="宋体" panose="02010600030101010101" pitchFamily="2" charset="-122"/>
              </a:rPr>
              <a:t>功能点方法是以项目的</a:t>
            </a:r>
            <a:r>
              <a:rPr kumimoji="1" lang="zh-CN" altLang="en-US" sz="2400" dirty="0">
                <a:solidFill>
                  <a:srgbClr val="00B050"/>
                </a:solidFill>
                <a:latin typeface="宋体" panose="02010600030101010101" pitchFamily="2" charset="-122"/>
                <a:ea typeface="宋体" panose="02010600030101010101" pitchFamily="2" charset="-122"/>
              </a:rPr>
              <a:t>需求规格说明中已经得到确认的软件功能为依据</a:t>
            </a:r>
            <a:r>
              <a:rPr kumimoji="1" lang="zh-CN" altLang="en-US" sz="2400" dirty="0">
                <a:latin typeface="宋体" panose="02010600030101010101" pitchFamily="2" charset="-122"/>
                <a:ea typeface="宋体" panose="02010600030101010101" pitchFamily="2" charset="-122"/>
              </a:rPr>
              <a:t>，着重分析要开发系统的</a:t>
            </a:r>
            <a:r>
              <a:rPr kumimoji="1" lang="zh-CN" altLang="en-US" sz="2400" dirty="0">
                <a:solidFill>
                  <a:srgbClr val="CC0000"/>
                </a:solidFill>
                <a:latin typeface="宋体" panose="02010600030101010101" pitchFamily="2" charset="-122"/>
                <a:ea typeface="宋体" panose="02010600030101010101" pitchFamily="2" charset="-122"/>
              </a:rPr>
              <a:t>功能度，功能度反应了一个软件的能力。</a:t>
            </a:r>
            <a:endParaRPr kumimoji="1" lang="en-US" altLang="zh-CN" sz="2400" dirty="0">
              <a:solidFill>
                <a:srgbClr val="CC0000"/>
              </a:solidFill>
              <a:latin typeface="宋体" panose="02010600030101010101" pitchFamily="2" charset="-122"/>
              <a:ea typeface="宋体" panose="02010600030101010101" pitchFamily="2" charset="-122"/>
            </a:endParaRPr>
          </a:p>
          <a:p>
            <a:pPr marL="533400">
              <a:lnSpc>
                <a:spcPts val="3500"/>
              </a:lnSpc>
              <a:spcBef>
                <a:spcPts val="0"/>
              </a:spcBef>
            </a:pPr>
            <a:r>
              <a:rPr kumimoji="1" lang="zh-CN" altLang="en-US" sz="2400" b="1" dirty="0">
                <a:solidFill>
                  <a:srgbClr val="C00000"/>
                </a:solidFill>
                <a:latin typeface="宋体" panose="02010600030101010101" pitchFamily="2" charset="-122"/>
                <a:ea typeface="宋体" panose="02010600030101010101" pitchFamily="2" charset="-122"/>
              </a:rPr>
              <a:t>功能度</a:t>
            </a:r>
            <a:r>
              <a:rPr kumimoji="1" lang="zh-CN" altLang="en-US" sz="2400" dirty="0">
                <a:latin typeface="宋体" panose="02010600030101010101" pitchFamily="2" charset="-122"/>
                <a:ea typeface="宋体" panose="02010600030101010101" pitchFamily="2" charset="-122"/>
              </a:rPr>
              <a:t>与软件的</a:t>
            </a:r>
            <a:r>
              <a:rPr kumimoji="1" lang="zh-CN" altLang="en-US" sz="2400" dirty="0">
                <a:solidFill>
                  <a:srgbClr val="3366FF"/>
                </a:solidFill>
                <a:latin typeface="宋体" panose="02010600030101010101" pitchFamily="2" charset="-122"/>
                <a:ea typeface="宋体" panose="02010600030101010101" pitchFamily="2" charset="-122"/>
              </a:rPr>
              <a:t>大小</a:t>
            </a:r>
            <a:r>
              <a:rPr kumimoji="1" lang="zh-CN" altLang="en-US" sz="2400" dirty="0">
                <a:latin typeface="宋体" panose="02010600030101010101" pitchFamily="2" charset="-122"/>
                <a:ea typeface="宋体" panose="02010600030101010101" pitchFamily="2" charset="-122"/>
              </a:rPr>
              <a:t>相关，与软件功能的</a:t>
            </a:r>
            <a:r>
              <a:rPr kumimoji="1" lang="zh-CN" altLang="en-US" sz="2400" dirty="0">
                <a:solidFill>
                  <a:srgbClr val="3366FF"/>
                </a:solidFill>
                <a:latin typeface="宋体" panose="02010600030101010101" pitchFamily="2" charset="-122"/>
                <a:ea typeface="宋体" panose="02010600030101010101" pitchFamily="2" charset="-122"/>
              </a:rPr>
              <a:t>描述</a:t>
            </a:r>
            <a:r>
              <a:rPr kumimoji="1" lang="zh-CN" altLang="en-US" sz="2400" dirty="0">
                <a:latin typeface="宋体" panose="02010600030101010101" pitchFamily="2" charset="-122"/>
                <a:ea typeface="宋体" panose="02010600030101010101" pitchFamily="2" charset="-122"/>
              </a:rPr>
              <a:t>和</a:t>
            </a:r>
            <a:r>
              <a:rPr kumimoji="1" lang="zh-CN" altLang="en-US" sz="2400" dirty="0">
                <a:solidFill>
                  <a:srgbClr val="3366FF"/>
                </a:solidFill>
                <a:latin typeface="宋体" panose="02010600030101010101" pitchFamily="2" charset="-122"/>
                <a:ea typeface="宋体" panose="02010600030101010101" pitchFamily="2" charset="-122"/>
              </a:rPr>
              <a:t>设计</a:t>
            </a:r>
            <a:r>
              <a:rPr kumimoji="1" lang="zh-CN" altLang="en-US" sz="2400" dirty="0">
                <a:latin typeface="宋体" panose="02010600030101010101" pitchFamily="2" charset="-122"/>
                <a:ea typeface="宋体" panose="02010600030101010101" pitchFamily="2" charset="-122"/>
              </a:rPr>
              <a:t>及</a:t>
            </a:r>
            <a:r>
              <a:rPr kumimoji="1" lang="zh-CN" altLang="en-US" sz="2400" dirty="0">
                <a:solidFill>
                  <a:srgbClr val="3366FF"/>
                </a:solidFill>
                <a:latin typeface="宋体" panose="02010600030101010101" pitchFamily="2" charset="-122"/>
                <a:ea typeface="宋体" panose="02010600030101010101" pitchFamily="2" charset="-122"/>
              </a:rPr>
              <a:t>实现</a:t>
            </a:r>
            <a:r>
              <a:rPr kumimoji="1" lang="zh-CN" altLang="en-US" sz="2400" dirty="0">
                <a:latin typeface="宋体" panose="02010600030101010101" pitchFamily="2" charset="-122"/>
                <a:ea typeface="宋体" panose="02010600030101010101" pitchFamily="2" charset="-122"/>
              </a:rPr>
              <a:t>无关。 </a:t>
            </a:r>
            <a:endParaRPr kumimoji="1" lang="en-US" altLang="zh-CN" sz="2400" dirty="0">
              <a:latin typeface="宋体" panose="02010600030101010101" pitchFamily="2" charset="-122"/>
              <a:ea typeface="宋体" panose="02010600030101010101" pitchFamily="2" charset="-122"/>
            </a:endParaRPr>
          </a:p>
          <a:p>
            <a:pPr marL="533400">
              <a:lnSpc>
                <a:spcPts val="3500"/>
              </a:lnSpc>
              <a:spcBef>
                <a:spcPts val="0"/>
              </a:spcBef>
            </a:pPr>
            <a:r>
              <a:rPr kumimoji="1" lang="zh-CN" altLang="en-US" sz="2400" dirty="0">
                <a:latin typeface="宋体" panose="02010600030101010101" pitchFamily="2" charset="-122"/>
                <a:ea typeface="宋体" panose="02010600030101010101" pitchFamily="2" charset="-122"/>
              </a:rPr>
              <a:t>为区分各种不同的功能，需要建立应用系统边界的概念。</a:t>
            </a:r>
            <a:endParaRPr kumimoji="1" lang="zh-CN" altLang="en-US" sz="2400" dirty="0">
              <a:latin typeface="宋体" panose="02010600030101010101" pitchFamily="2" charset="-122"/>
              <a:ea typeface="宋体" panose="02010600030101010101" pitchFamily="2" charset="-122"/>
            </a:endParaRPr>
          </a:p>
          <a:p>
            <a:pPr marL="754380" lvl="1">
              <a:lnSpc>
                <a:spcPts val="3500"/>
              </a:lnSpc>
              <a:spcBef>
                <a:spcPts val="0"/>
              </a:spcBef>
              <a:buSzPct val="75000"/>
              <a:buFont typeface="Arial" panose="020B0604020202020204" pitchFamily="34" charset="0"/>
              <a:buChar char="•"/>
            </a:pPr>
            <a:r>
              <a:rPr kumimoji="1" lang="zh-CN" altLang="en-US" sz="2000" b="1" dirty="0">
                <a:solidFill>
                  <a:srgbClr val="CC0000"/>
                </a:solidFill>
                <a:latin typeface="宋体" panose="02010600030101010101" pitchFamily="2" charset="-122"/>
                <a:ea typeface="宋体" panose="02010600030101010101" pitchFamily="2" charset="-122"/>
              </a:rPr>
              <a:t>应用系统边界</a:t>
            </a:r>
            <a:r>
              <a:rPr kumimoji="1" lang="zh-CN" altLang="en-US" sz="2000" dirty="0">
                <a:latin typeface="宋体" panose="02010600030101010101" pitchFamily="2" charset="-122"/>
                <a:ea typeface="宋体" panose="02010600030101010101" pitchFamily="2" charset="-122"/>
              </a:rPr>
              <a:t>把目标应用系统与用户和与其相关的应用系统分割开来；</a:t>
            </a:r>
            <a:endParaRPr kumimoji="1" lang="zh-CN" altLang="en-US" sz="2000" dirty="0">
              <a:latin typeface="宋体" panose="02010600030101010101" pitchFamily="2" charset="-122"/>
              <a:ea typeface="宋体" panose="02010600030101010101" pitchFamily="2" charset="-122"/>
            </a:endParaRPr>
          </a:p>
          <a:p>
            <a:pPr marL="754380" lvl="1">
              <a:lnSpc>
                <a:spcPts val="3500"/>
              </a:lnSpc>
              <a:spcBef>
                <a:spcPts val="0"/>
              </a:spcBef>
              <a:buSzPct val="75000"/>
              <a:buFont typeface="Arial" panose="020B0604020202020204" pitchFamily="34" charset="0"/>
              <a:buChar char="•"/>
            </a:pPr>
            <a:r>
              <a:rPr kumimoji="1" lang="zh-CN" altLang="en-US" sz="2000" b="1" dirty="0">
                <a:solidFill>
                  <a:srgbClr val="0000CC"/>
                </a:solidFill>
                <a:latin typeface="宋体" panose="02010600030101010101" pitchFamily="2" charset="-122"/>
                <a:ea typeface="宋体" panose="02010600030101010101" pitchFamily="2" charset="-122"/>
              </a:rPr>
              <a:t>内部功能</a:t>
            </a:r>
            <a:r>
              <a:rPr kumimoji="1" lang="zh-CN" altLang="en-US" sz="2000" dirty="0">
                <a:latin typeface="宋体" panose="02010600030101010101" pitchFamily="2" charset="-122"/>
                <a:ea typeface="宋体" panose="02010600030101010101" pitchFamily="2" charset="-122"/>
              </a:rPr>
              <a:t>仅限于应用系统的边界之内；</a:t>
            </a:r>
            <a:r>
              <a:rPr kumimoji="1" lang="zh-CN" altLang="en-US" sz="2000" b="1" dirty="0">
                <a:solidFill>
                  <a:srgbClr val="0000CC"/>
                </a:solidFill>
                <a:latin typeface="宋体" panose="02010600030101010101" pitchFamily="2" charset="-122"/>
                <a:ea typeface="宋体" panose="02010600030101010101" pitchFamily="2" charset="-122"/>
              </a:rPr>
              <a:t>外部功能</a:t>
            </a:r>
            <a:r>
              <a:rPr kumimoji="1" lang="zh-CN" altLang="en-US" sz="2000" dirty="0">
                <a:latin typeface="宋体" panose="02010600030101010101" pitchFamily="2" charset="-122"/>
                <a:ea typeface="宋体" panose="02010600030101010101" pitchFamily="2" charset="-122"/>
              </a:rPr>
              <a:t>则是跨边界的。</a:t>
            </a:r>
            <a:endParaRPr kumimoji="1"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428596" y="1571612"/>
            <a:ext cx="8496300" cy="1008062"/>
          </a:xfrm>
        </p:spPr>
        <p:txBody>
          <a:bodyPr/>
          <a:lstStyle/>
          <a:p>
            <a:pPr eaLnBrk="1" hangingPunct="1">
              <a:lnSpc>
                <a:spcPct val="90000"/>
              </a:lnSpc>
              <a:buSzPct val="75000"/>
              <a:buFont typeface="Wingdings" panose="05000000000000000000" pitchFamily="2" charset="2"/>
              <a:buChar char="l"/>
            </a:pPr>
            <a:r>
              <a:rPr kumimoji="1" lang="zh-CN" altLang="en-US" sz="2800" b="1" dirty="0">
                <a:solidFill>
                  <a:srgbClr val="3333CC"/>
                </a:solidFill>
                <a:latin typeface="宋体" panose="02010600030101010101" pitchFamily="2" charset="-122"/>
                <a:ea typeface="宋体" panose="02010600030101010101" pitchFamily="2" charset="-122"/>
              </a:rPr>
              <a:t>系统边界</a:t>
            </a:r>
            <a:endParaRPr kumimoji="1" lang="zh-CN" altLang="en-US" sz="2800" b="1" dirty="0">
              <a:solidFill>
                <a:srgbClr val="3333CC"/>
              </a:solidFill>
              <a:latin typeface="宋体" panose="02010600030101010101" pitchFamily="2" charset="-122"/>
              <a:ea typeface="宋体" panose="02010600030101010101" pitchFamily="2" charset="-122"/>
            </a:endParaRPr>
          </a:p>
          <a:p>
            <a:pPr eaLnBrk="1" hangingPunct="1">
              <a:lnSpc>
                <a:spcPct val="90000"/>
              </a:lnSpc>
              <a:buFontTx/>
              <a:buNone/>
            </a:pPr>
            <a:r>
              <a:rPr kumimoji="1" lang="zh-CN" altLang="en-US" sz="2400" dirty="0">
                <a:latin typeface="宋体" panose="02010600030101010101" pitchFamily="2" charset="-122"/>
                <a:ea typeface="宋体" panose="02010600030101010101" pitchFamily="2" charset="-122"/>
              </a:rPr>
              <a:t>    图中系统</a:t>
            </a:r>
            <a:r>
              <a:rPr kumimoji="1" lang="en-US" altLang="zh-CN" sz="2400" dirty="0">
                <a:latin typeface="宋体" panose="02010600030101010101" pitchFamily="2" charset="-122"/>
                <a:ea typeface="宋体" panose="02010600030101010101" pitchFamily="2" charset="-122"/>
              </a:rPr>
              <a:t>A</a:t>
            </a:r>
            <a:r>
              <a:rPr kumimoji="1" lang="zh-CN" altLang="en-US" sz="2400" dirty="0">
                <a:latin typeface="宋体" panose="02010600030101010101" pitchFamily="2" charset="-122"/>
                <a:ea typeface="宋体" panose="02010600030101010101" pitchFamily="2" charset="-122"/>
              </a:rPr>
              <a:t>有</a:t>
            </a:r>
            <a:r>
              <a:rPr kumimoji="1" lang="en-US" altLang="zh-CN" sz="2400" dirty="0">
                <a:latin typeface="宋体" panose="02010600030101010101" pitchFamily="2" charset="-122"/>
                <a:ea typeface="宋体" panose="02010600030101010101" pitchFamily="2" charset="-122"/>
              </a:rPr>
              <a:t>4</a:t>
            </a:r>
            <a:r>
              <a:rPr kumimoji="1" lang="zh-CN" altLang="en-US" sz="2400" dirty="0">
                <a:latin typeface="宋体" panose="02010600030101010101" pitchFamily="2" charset="-122"/>
                <a:ea typeface="宋体" panose="02010600030101010101" pitchFamily="2" charset="-122"/>
              </a:rPr>
              <a:t>项功能都是跨越边界的，称其为</a:t>
            </a:r>
            <a:r>
              <a:rPr kumimoji="1" lang="zh-CN" altLang="en-US" sz="2400" b="1" dirty="0">
                <a:solidFill>
                  <a:srgbClr val="0000CC"/>
                </a:solidFill>
                <a:latin typeface="宋体" panose="02010600030101010101" pitchFamily="2" charset="-122"/>
                <a:ea typeface="宋体" panose="02010600030101010101" pitchFamily="2" charset="-122"/>
              </a:rPr>
              <a:t>外部功能</a:t>
            </a:r>
            <a:r>
              <a:rPr kumimoji="1" lang="zh-CN" altLang="en-US" sz="2400" dirty="0">
                <a:latin typeface="宋体" panose="02010600030101010101" pitchFamily="2" charset="-122"/>
                <a:ea typeface="宋体" panose="02010600030101010101" pitchFamily="2" charset="-122"/>
              </a:rPr>
              <a:t>。</a:t>
            </a:r>
            <a:endParaRPr kumimoji="1" lang="zh-CN" altLang="en-US" sz="2400" dirty="0">
              <a:latin typeface="宋体" panose="02010600030101010101" pitchFamily="2" charset="-122"/>
              <a:ea typeface="宋体" panose="02010600030101010101" pitchFamily="2" charset="-122"/>
            </a:endParaRPr>
          </a:p>
          <a:p>
            <a:pPr eaLnBrk="1" hangingPunct="1">
              <a:lnSpc>
                <a:spcPct val="90000"/>
              </a:lnSpc>
              <a:buFontTx/>
              <a:buNone/>
            </a:pPr>
            <a:endParaRPr lang="en-US" altLang="zh-CN" sz="2400" dirty="0">
              <a:latin typeface="宋体" panose="02010600030101010101" pitchFamily="2" charset="-122"/>
              <a:ea typeface="宋体" panose="02010600030101010101" pitchFamily="2" charset="-122"/>
            </a:endParaRPr>
          </a:p>
        </p:txBody>
      </p:sp>
      <p:sp>
        <p:nvSpPr>
          <p:cNvPr id="24579" name="Text Box 4"/>
          <p:cNvSpPr txBox="1">
            <a:spLocks noChangeArrowheads="1"/>
          </p:cNvSpPr>
          <p:nvPr/>
        </p:nvSpPr>
        <p:spPr bwMode="auto">
          <a:xfrm>
            <a:off x="1295400" y="4038600"/>
            <a:ext cx="6934200" cy="457200"/>
          </a:xfrm>
          <a:prstGeom prst="rect">
            <a:avLst/>
          </a:prstGeom>
          <a:noFill/>
          <a:ln w="9525">
            <a:no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pic>
        <p:nvPicPr>
          <p:cNvPr id="24581" name="Picture 13" descr="1401"/>
          <p:cNvPicPr>
            <a:picLocks noChangeAspect="1" noChangeArrowheads="1"/>
          </p:cNvPicPr>
          <p:nvPr/>
        </p:nvPicPr>
        <p:blipFill>
          <a:blip r:embed="rId1"/>
          <a:srcRect/>
          <a:stretch>
            <a:fillRect/>
          </a:stretch>
        </p:blipFill>
        <p:spPr bwMode="auto">
          <a:xfrm>
            <a:off x="1857356" y="2857496"/>
            <a:ext cx="4743197" cy="302418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757758"/>
          </a:xfrm>
        </p:spPr>
        <p:txBody>
          <a:bodyPr/>
          <a:lstStyle/>
          <a:p>
            <a:pPr marL="714375" indent="-514350">
              <a:buFont typeface="+mj-lt"/>
              <a:buAutoNum type="arabicPeriod"/>
            </a:pPr>
            <a:r>
              <a:rPr lang="zh-CN" altLang="en-US" sz="2800" dirty="0">
                <a:latin typeface="宋体" panose="02010600030101010101" pitchFamily="2" charset="-122"/>
                <a:ea typeface="宋体" panose="02010600030101010101" pitchFamily="2" charset="-122"/>
              </a:rPr>
              <a:t>软件项目管理概述</a:t>
            </a:r>
            <a:endParaRPr lang="zh-CN" altLang="en-US" sz="2800" dirty="0">
              <a:latin typeface="宋体" panose="02010600030101010101" pitchFamily="2" charset="-122"/>
              <a:ea typeface="宋体" panose="02010600030101010101" pitchFamily="2" charset="-122"/>
            </a:endParaRPr>
          </a:p>
          <a:p>
            <a:pPr marL="714375" indent="-514350">
              <a:buFont typeface="+mj-lt"/>
              <a:buAutoNum type="arabicPeriod"/>
            </a:pPr>
            <a:r>
              <a:rPr lang="zh-CN" altLang="en-US" sz="2800" b="1" dirty="0">
                <a:solidFill>
                  <a:srgbClr val="C00000"/>
                </a:solidFill>
                <a:latin typeface="宋体" panose="02010600030101010101" pitchFamily="2" charset="-122"/>
                <a:ea typeface="宋体" panose="02010600030101010101" pitchFamily="2" charset="-122"/>
              </a:rPr>
              <a:t>项目估算</a:t>
            </a:r>
            <a:endParaRPr lang="en-US" altLang="zh-CN" sz="2800" b="1" dirty="0">
              <a:solidFill>
                <a:srgbClr val="C00000"/>
              </a:solidFill>
              <a:latin typeface="宋体" panose="02010600030101010101" pitchFamily="2" charset="-122"/>
              <a:ea typeface="宋体" panose="02010600030101010101" pitchFamily="2" charset="-122"/>
            </a:endParaRPr>
          </a:p>
          <a:p>
            <a:pPr marL="714375" indent="-514350">
              <a:buFont typeface="+mj-lt"/>
              <a:buAutoNum type="arabicPeriod"/>
            </a:pPr>
            <a:r>
              <a:rPr lang="zh-CN" altLang="en-US" sz="2800" dirty="0">
                <a:latin typeface="宋体" panose="02010600030101010101" pitchFamily="2" charset="-122"/>
                <a:ea typeface="宋体" panose="02010600030101010101" pitchFamily="2" charset="-122"/>
              </a:rPr>
              <a:t>风险管理</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自学</a:t>
            </a:r>
            <a:r>
              <a:rPr lang="en-US" altLang="zh-CN"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marL="714375" indent="-514350">
              <a:buFont typeface="+mj-lt"/>
              <a:buAutoNum type="arabicPeriod"/>
            </a:pPr>
            <a:r>
              <a:rPr lang="zh-CN" altLang="en-US" sz="2800" b="1" dirty="0">
                <a:solidFill>
                  <a:srgbClr val="C00000"/>
                </a:solidFill>
                <a:latin typeface="宋体" panose="02010600030101010101" pitchFamily="2" charset="-122"/>
                <a:ea typeface="宋体" panose="02010600030101010101" pitchFamily="2" charset="-122"/>
              </a:rPr>
              <a:t>进度管理</a:t>
            </a:r>
            <a:endParaRPr lang="en-US" altLang="zh-CN" sz="2800" b="1" dirty="0">
              <a:solidFill>
                <a:srgbClr val="C00000"/>
              </a:solidFill>
              <a:latin typeface="宋体" panose="02010600030101010101" pitchFamily="2" charset="-122"/>
              <a:ea typeface="宋体" panose="02010600030101010101" pitchFamily="2" charset="-122"/>
            </a:endParaRPr>
          </a:p>
          <a:p>
            <a:pPr marL="714375" indent="-514350">
              <a:buFont typeface="+mj-lt"/>
              <a:buAutoNum type="arabicPeriod"/>
            </a:pPr>
            <a:r>
              <a:rPr lang="zh-CN" altLang="en-US" sz="2800" dirty="0">
                <a:latin typeface="宋体" panose="02010600030101010101" pitchFamily="2" charset="-122"/>
                <a:ea typeface="宋体" panose="02010600030101010101" pitchFamily="2" charset="-122"/>
              </a:rPr>
              <a:t>需求管理</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自学</a:t>
            </a:r>
            <a:r>
              <a:rPr lang="en-US" altLang="zh-CN"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marL="714375" indent="-514350">
              <a:buFont typeface="+mj-lt"/>
              <a:buAutoNum type="arabicPeriod"/>
            </a:pPr>
            <a:r>
              <a:rPr lang="zh-CN" altLang="en-US" sz="2800" dirty="0">
                <a:latin typeface="宋体" panose="02010600030101010101" pitchFamily="2" charset="-122"/>
                <a:ea typeface="宋体" panose="02010600030101010101" pitchFamily="2" charset="-122"/>
              </a:rPr>
              <a:t>配置管理</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自学</a:t>
            </a:r>
            <a:r>
              <a:rPr lang="en-US" altLang="zh-CN"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marL="714375" indent="-514350">
              <a:buNone/>
            </a:pPr>
            <a:endParaRPr lang="en-US" altLang="zh-CN" sz="2800" dirty="0">
              <a:latin typeface="宋体" panose="02010600030101010101" pitchFamily="2" charset="-122"/>
              <a:ea typeface="宋体" panose="02010600030101010101" pitchFamily="2" charset="-122"/>
            </a:endParaRPr>
          </a:p>
          <a:p>
            <a:pPr marL="714375" indent="-514350">
              <a:buNone/>
            </a:pPr>
            <a:r>
              <a:rPr lang="zh-CN" altLang="en-US" sz="2800" dirty="0">
                <a:latin typeface="宋体" panose="02010600030101010101" pitchFamily="2" charset="-122"/>
                <a:ea typeface="宋体" panose="02010600030101010101" pitchFamily="2" charset="-122"/>
              </a:rPr>
              <a:t>（注：本章内容参见教材第</a:t>
            </a:r>
            <a:r>
              <a:rPr lang="en-US" altLang="zh-CN" sz="2800" dirty="0">
                <a:latin typeface="宋体" panose="02010600030101010101" pitchFamily="2" charset="-122"/>
                <a:ea typeface="宋体" panose="02010600030101010101" pitchFamily="2" charset="-122"/>
              </a:rPr>
              <a:t>13</a:t>
            </a:r>
            <a:r>
              <a:rPr lang="zh-CN" altLang="en-US" sz="2800" dirty="0">
                <a:latin typeface="宋体" panose="02010600030101010101" pitchFamily="2" charset="-122"/>
                <a:ea typeface="宋体" panose="02010600030101010101" pitchFamily="2" charset="-122"/>
              </a:rPr>
              <a:t>章）</a:t>
            </a:r>
            <a:endParaRPr lang="zh-CN" altLang="en-US"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6</a:t>
            </a:r>
            <a:r>
              <a:rPr lang="zh-CN" altLang="en-US" dirty="0">
                <a:solidFill>
                  <a:schemeClr val="bg1"/>
                </a:solidFill>
              </a:rPr>
              <a:t>章  软件项目管理</a:t>
            </a:r>
            <a:endParaRPr lang="zh-CN" altLang="en-US" dirty="0">
              <a:solidFill>
                <a:schemeClr val="bg1"/>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ChangeArrowheads="1"/>
          </p:cNvSpPr>
          <p:nvPr/>
        </p:nvSpPr>
        <p:spPr bwMode="auto">
          <a:xfrm>
            <a:off x="428596" y="1428736"/>
            <a:ext cx="8135937" cy="5256212"/>
          </a:xfrm>
          <a:prstGeom prst="rect">
            <a:avLst/>
          </a:prstGeom>
          <a:noFill/>
          <a:ln w="9525">
            <a:noFill/>
            <a:miter lim="800000"/>
          </a:ln>
          <a:effectLst/>
        </p:spPr>
        <p:txBody>
          <a:bodyPr lIns="92075" tIns="46038" rIns="92075" bIns="46038"/>
          <a:lstStyle/>
          <a:p>
            <a:pPr marL="533400" indent="-533400">
              <a:spcBef>
                <a:spcPct val="20000"/>
              </a:spcBef>
              <a:buSzPct val="75000"/>
              <a:buFont typeface="Wingdings" panose="05000000000000000000" pitchFamily="2" charset="2"/>
              <a:buChar char="l"/>
              <a:defRPr/>
            </a:pPr>
            <a:r>
              <a:rPr lang="zh-CN" altLang="en-US" sz="2800" b="1" dirty="0">
                <a:latin typeface="宋体" panose="02010600030101010101" pitchFamily="2" charset="-122"/>
                <a:ea typeface="宋体" panose="02010600030101010101" pitchFamily="2" charset="-122"/>
              </a:rPr>
              <a:t>五种类型的功能：</a:t>
            </a:r>
            <a:endParaRPr lang="zh-CN" altLang="en-US" sz="2800" b="1" dirty="0">
              <a:latin typeface="宋体" panose="02010600030101010101" pitchFamily="2" charset="-122"/>
              <a:ea typeface="宋体" panose="02010600030101010101" pitchFamily="2" charset="-122"/>
            </a:endParaRPr>
          </a:p>
          <a:p>
            <a:pPr>
              <a:spcBef>
                <a:spcPts val="1200"/>
              </a:spcBef>
              <a:defRPr/>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zh-CN" altLang="en-US" sz="2400" b="1" dirty="0">
                <a:solidFill>
                  <a:srgbClr val="3333CC"/>
                </a:solidFill>
                <a:latin typeface="宋体" panose="02010600030101010101" pitchFamily="2" charset="-122"/>
                <a:ea typeface="宋体" panose="02010600030101010101" pitchFamily="2" charset="-122"/>
              </a:rPr>
              <a:t>外部输入</a:t>
            </a:r>
            <a:endParaRPr lang="en-US" altLang="zh-CN" sz="2400" b="1" dirty="0">
              <a:latin typeface="宋体" panose="02010600030101010101" pitchFamily="2" charset="-122"/>
              <a:ea typeface="宋体" panose="02010600030101010101" pitchFamily="2" charset="-122"/>
            </a:endParaRPr>
          </a:p>
          <a:p>
            <a:pPr marL="713105" indent="-262255">
              <a:spcBef>
                <a:spcPts val="1200"/>
              </a:spcBef>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处理那些</a:t>
            </a:r>
            <a:r>
              <a:rPr lang="zh-CN" altLang="en-US" sz="2400" b="1" dirty="0">
                <a:solidFill>
                  <a:srgbClr val="C00000"/>
                </a:solidFill>
                <a:latin typeface="宋体" panose="02010600030101010101" pitchFamily="2" charset="-122"/>
                <a:ea typeface="宋体" panose="02010600030101010101" pitchFamily="2" charset="-122"/>
              </a:rPr>
              <a:t>进入</a:t>
            </a:r>
            <a:r>
              <a:rPr lang="zh-CN" altLang="en-US" sz="2400" dirty="0">
                <a:latin typeface="宋体" panose="02010600030101010101" pitchFamily="2" charset="-122"/>
                <a:ea typeface="宋体" panose="02010600030101010101" pitchFamily="2" charset="-122"/>
              </a:rPr>
              <a:t>应用系统边界的数据或是控制信息。经特定的逻辑处理后，形成内部逻辑文件。 </a:t>
            </a:r>
            <a:endParaRPr lang="zh-CN" altLang="en-US" sz="2400" dirty="0">
              <a:latin typeface="宋体" panose="02010600030101010101" pitchFamily="2" charset="-122"/>
              <a:ea typeface="宋体" panose="02010600030101010101" pitchFamily="2" charset="-122"/>
            </a:endParaRPr>
          </a:p>
          <a:p>
            <a:pPr>
              <a:spcBef>
                <a:spcPts val="1200"/>
              </a:spcBef>
              <a:defRPr/>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r>
              <a:rPr lang="zh-CN" altLang="en-US" sz="2400" b="1" dirty="0">
                <a:solidFill>
                  <a:srgbClr val="3333CC"/>
                </a:solidFill>
                <a:latin typeface="宋体" panose="02010600030101010101" pitchFamily="2" charset="-122"/>
                <a:ea typeface="宋体" panose="02010600030101010101" pitchFamily="2" charset="-122"/>
              </a:rPr>
              <a:t>外部输出</a:t>
            </a:r>
            <a:endParaRPr lang="en-US" altLang="zh-CN" sz="2400" b="1" dirty="0">
              <a:solidFill>
                <a:srgbClr val="3333CC"/>
              </a:solidFill>
              <a:latin typeface="宋体" panose="02010600030101010101" pitchFamily="2" charset="-122"/>
              <a:ea typeface="宋体" panose="02010600030101010101" pitchFamily="2" charset="-122"/>
            </a:endParaRPr>
          </a:p>
          <a:p>
            <a:pPr marL="713105" indent="-262255">
              <a:spcBef>
                <a:spcPts val="1200"/>
              </a:spcBef>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处理离开应用系统边界的数据或控制信息。 </a:t>
            </a:r>
            <a:endParaRPr lang="zh-CN" altLang="en-US" sz="2400" dirty="0">
              <a:latin typeface="宋体" panose="02010600030101010101" pitchFamily="2" charset="-122"/>
              <a:ea typeface="宋体" panose="02010600030101010101" pitchFamily="2" charset="-122"/>
            </a:endParaRPr>
          </a:p>
          <a:p>
            <a:pPr>
              <a:spcBef>
                <a:spcPts val="1200"/>
              </a:spcBef>
              <a:defRPr/>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r>
              <a:rPr lang="zh-CN" altLang="en-US" sz="2400" b="1" dirty="0">
                <a:solidFill>
                  <a:srgbClr val="3333CC"/>
                </a:solidFill>
                <a:latin typeface="宋体" panose="02010600030101010101" pitchFamily="2" charset="-122"/>
                <a:ea typeface="宋体" panose="02010600030101010101" pitchFamily="2" charset="-122"/>
              </a:rPr>
              <a:t>内部逻辑文件</a:t>
            </a:r>
            <a:endParaRPr lang="en-US" altLang="zh-CN" sz="2400" b="1" dirty="0">
              <a:latin typeface="宋体" panose="02010600030101010101" pitchFamily="2" charset="-122"/>
              <a:ea typeface="宋体" panose="02010600030101010101" pitchFamily="2" charset="-122"/>
            </a:endParaRPr>
          </a:p>
          <a:p>
            <a:pPr marL="713105" lvl="1" indent="-255905">
              <a:spcBef>
                <a:spcPts val="1200"/>
              </a:spcBef>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用户可识别的逻辑相关数据或控制信息组，它可在应用</a:t>
            </a:r>
            <a:r>
              <a:rPr lang="zh-CN" altLang="en-US" sz="2400" dirty="0">
                <a:solidFill>
                  <a:srgbClr val="C00000"/>
                </a:solidFill>
                <a:latin typeface="宋体" panose="02010600030101010101" pitchFamily="2" charset="-122"/>
                <a:ea typeface="宋体" panose="02010600030101010101" pitchFamily="2" charset="-122"/>
              </a:rPr>
              <a:t>系统边界之内使用</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a:spcBef>
                <a:spcPts val="1200"/>
              </a:spcBef>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  内部逻辑文件代表应用系统可支持的</a:t>
            </a:r>
            <a:r>
              <a:rPr lang="zh-CN" altLang="en-US" sz="2400" dirty="0">
                <a:solidFill>
                  <a:srgbClr val="C00000"/>
                </a:solidFill>
                <a:latin typeface="宋体" panose="02010600030101010101" pitchFamily="2" charset="-122"/>
                <a:ea typeface="宋体" panose="02010600030101010101" pitchFamily="2" charset="-122"/>
              </a:rPr>
              <a:t>数据存储需求</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357158" y="1460522"/>
            <a:ext cx="8207375" cy="5040312"/>
          </a:xfrm>
          <a:prstGeom prst="rect">
            <a:avLst/>
          </a:prstGeom>
          <a:noFill/>
          <a:ln w="9525">
            <a:noFill/>
            <a:miter lim="800000"/>
          </a:ln>
        </p:spPr>
        <p:txBody>
          <a:bodyPr lIns="92075" tIns="46038" rIns="92075" bIns="46038"/>
          <a:lstStyle/>
          <a:p>
            <a:pPr marL="342900" indent="-342900">
              <a:spcBef>
                <a:spcPct val="20000"/>
              </a:spcBef>
              <a:buSzPct val="75000"/>
              <a:buFont typeface="Wingdings" panose="05000000000000000000" pitchFamily="2" charset="2"/>
              <a:buChar char="l"/>
            </a:pPr>
            <a:r>
              <a:rPr lang="zh-CN" altLang="en-US" sz="2800" b="1" dirty="0">
                <a:latin typeface="宋体" panose="02010600030101010101" pitchFamily="2" charset="-122"/>
                <a:ea typeface="宋体" panose="02010600030101010101" pitchFamily="2" charset="-122"/>
              </a:rPr>
              <a:t>五种类型的功能：</a:t>
            </a:r>
            <a:endParaRPr lang="zh-CN" altLang="en-US" sz="2400" b="1" dirty="0">
              <a:latin typeface="宋体" panose="02010600030101010101" pitchFamily="2" charset="-122"/>
              <a:ea typeface="宋体" panose="02010600030101010101" pitchFamily="2" charset="-122"/>
            </a:endParaRPr>
          </a:p>
          <a:p>
            <a:pPr marL="342900" indent="-342900">
              <a:lnSpc>
                <a:spcPct val="120000"/>
              </a:lnSpc>
              <a:spcBef>
                <a:spcPct val="20000"/>
              </a:spcBef>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r>
              <a:rPr lang="zh-CN" altLang="en-US" sz="2400" b="1" dirty="0">
                <a:solidFill>
                  <a:srgbClr val="3333CC"/>
                </a:solidFill>
                <a:latin typeface="宋体" panose="02010600030101010101" pitchFamily="2" charset="-122"/>
                <a:ea typeface="宋体" panose="02010600030101010101" pitchFamily="2" charset="-122"/>
              </a:rPr>
              <a:t>外部接口文件</a:t>
            </a:r>
            <a:endParaRPr lang="en-US" altLang="zh-CN" sz="2400" b="1" dirty="0">
              <a:latin typeface="宋体" panose="02010600030101010101" pitchFamily="2" charset="-122"/>
              <a:ea typeface="宋体" panose="02010600030101010101" pitchFamily="2" charset="-122"/>
            </a:endParaRPr>
          </a:p>
          <a:p>
            <a:pPr marL="800100" lvl="1" indent="-342900">
              <a:lnSpc>
                <a:spcPct val="120000"/>
              </a:lnSpc>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是用户可识别的</a:t>
            </a:r>
            <a:r>
              <a:rPr lang="zh-CN" altLang="en-US" sz="2400" dirty="0">
                <a:solidFill>
                  <a:srgbClr val="3366FF"/>
                </a:solidFill>
                <a:latin typeface="宋体" panose="02010600030101010101" pitchFamily="2" charset="-122"/>
                <a:ea typeface="宋体" panose="02010600030101010101" pitchFamily="2" charset="-122"/>
              </a:rPr>
              <a:t>逻辑相关数据</a:t>
            </a:r>
            <a:r>
              <a:rPr lang="zh-CN" altLang="en-US" sz="2400" dirty="0">
                <a:latin typeface="宋体" panose="02010600030101010101" pitchFamily="2" charset="-122"/>
                <a:ea typeface="宋体" panose="02010600030101010101" pitchFamily="2" charset="-122"/>
              </a:rPr>
              <a:t>或</a:t>
            </a:r>
            <a:r>
              <a:rPr lang="zh-CN" altLang="en-US" sz="2400" dirty="0">
                <a:solidFill>
                  <a:srgbClr val="3366FF"/>
                </a:solidFill>
                <a:latin typeface="宋体" panose="02010600030101010101" pitchFamily="2" charset="-122"/>
                <a:ea typeface="宋体" panose="02010600030101010101" pitchFamily="2" charset="-122"/>
              </a:rPr>
              <a:t>控制信息</a:t>
            </a:r>
            <a:r>
              <a:rPr lang="zh-CN" altLang="en-US" sz="2400" dirty="0">
                <a:latin typeface="宋体" panose="02010600030101010101" pitchFamily="2" charset="-122"/>
                <a:ea typeface="宋体" panose="02010600030101010101" pitchFamily="2" charset="-122"/>
              </a:rPr>
              <a:t>构成的集合，</a:t>
            </a:r>
            <a:r>
              <a:rPr lang="zh-CN" altLang="en-US" sz="2400" dirty="0">
                <a:solidFill>
                  <a:srgbClr val="00B050"/>
                </a:solidFill>
                <a:latin typeface="宋体" panose="02010600030101010101" pitchFamily="2" charset="-122"/>
                <a:ea typeface="宋体" panose="02010600030101010101" pitchFamily="2" charset="-122"/>
              </a:rPr>
              <a:t>该控制信息为应用系统所使用，却被另一应用系统所支持。外部接口文件代表应用系统外部支持的数据存储需求</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marL="342900" indent="-342900">
              <a:lnSpc>
                <a:spcPct val="120000"/>
              </a:lnSpc>
              <a:spcBef>
                <a:spcPct val="20000"/>
              </a:spcBef>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r>
              <a:rPr lang="zh-CN" altLang="en-US" sz="2400" b="1" dirty="0">
                <a:solidFill>
                  <a:srgbClr val="3333CC"/>
                </a:solidFill>
                <a:latin typeface="宋体" panose="02010600030101010101" pitchFamily="2" charset="-122"/>
                <a:ea typeface="宋体" panose="02010600030101010101" pitchFamily="2" charset="-122"/>
              </a:rPr>
              <a:t>外部查询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800100" lvl="1" indent="-342900">
              <a:lnSpc>
                <a:spcPct val="120000"/>
              </a:lnSpc>
              <a:spcBef>
                <a:spcPct val="20000"/>
              </a:spcBef>
              <a:buFont typeface="Arial" panose="020B0604020202020204" pitchFamily="34" charset="0"/>
              <a:buChar char="•"/>
            </a:pPr>
            <a:r>
              <a:rPr lang="zh-CN" altLang="en-US" sz="2400" dirty="0">
                <a:solidFill>
                  <a:srgbClr val="00B050"/>
                </a:solidFill>
                <a:latin typeface="宋体" panose="02010600030101010101" pitchFamily="2" charset="-122"/>
                <a:ea typeface="宋体" panose="02010600030101010101" pitchFamily="2" charset="-122"/>
              </a:rPr>
              <a:t>是唯一的输入</a:t>
            </a:r>
            <a:r>
              <a:rPr lang="en-US" altLang="zh-CN" sz="2400" dirty="0">
                <a:solidFill>
                  <a:srgbClr val="00B050"/>
                </a:solidFill>
                <a:latin typeface="宋体" panose="02010600030101010101" pitchFamily="2" charset="-122"/>
                <a:ea typeface="宋体" panose="02010600030101010101" pitchFamily="2" charset="-122"/>
              </a:rPr>
              <a:t>/</a:t>
            </a:r>
            <a:r>
              <a:rPr lang="zh-CN" altLang="en-US" sz="2400" dirty="0">
                <a:solidFill>
                  <a:srgbClr val="00B050"/>
                </a:solidFill>
                <a:latin typeface="宋体" panose="02010600030101010101" pitchFamily="2" charset="-122"/>
                <a:ea typeface="宋体" panose="02010600030101010101" pitchFamily="2" charset="-122"/>
              </a:rPr>
              <a:t>输出组合</a:t>
            </a:r>
            <a:r>
              <a:rPr lang="zh-CN" altLang="en-US" sz="2400" dirty="0">
                <a:latin typeface="宋体" panose="02010600030101010101" pitchFamily="2" charset="-122"/>
                <a:ea typeface="宋体" panose="02010600030101010101" pitchFamily="2" charset="-122"/>
              </a:rPr>
              <a:t>，它为实现即时输出引起所需数据的检索，代表了应用系统查询处理的需求。</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6.2 </a:t>
            </a:r>
            <a:r>
              <a:rPr kumimoji="0" lang="zh-CN" altLang="en-US" sz="4400" b="1" i="0" u="none" strike="noStrike" kern="0" cap="none" spc="0" normalizeH="0" baseline="0" noProof="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 </a:t>
            </a:r>
            <a:r>
              <a:rPr kumimoji="0" lang="en-US" altLang="zh-CN" sz="3600" b="0" i="0" u="none" strike="noStrike" kern="0" cap="none" spc="0" normalizeH="0" baseline="0" noProof="0">
                <a:ln>
                  <a:noFill/>
                </a:ln>
                <a:solidFill>
                  <a:srgbClr val="FFC000"/>
                </a:solidFill>
                <a:effectLst/>
                <a:uLnTx/>
                <a:uFillTx/>
                <a:latin typeface="+mj-ea"/>
                <a:ea typeface="+mj-ea"/>
                <a:cs typeface="+mj-cs"/>
              </a:rPr>
              <a:t>6.2.2  </a:t>
            </a:r>
            <a:r>
              <a:rPr kumimoji="0" lang="zh-CN" altLang="en-US" sz="3600" b="0" i="0" u="none" strike="noStrike" kern="0" cap="none" spc="0" normalizeH="0" baseline="0" noProof="0">
                <a:ln>
                  <a:noFill/>
                </a:ln>
                <a:solidFill>
                  <a:srgbClr val="FFC000"/>
                </a:solidFill>
                <a:effectLst/>
                <a:uLnTx/>
                <a:uFillTx/>
                <a:latin typeface="+mj-ea"/>
                <a:ea typeface="+mj-ea"/>
                <a:cs typeface="+mj-cs"/>
              </a:rPr>
              <a:t>软件规模估算的功能点方法</a:t>
            </a:r>
            <a:endParaRPr kumimoji="0" lang="zh-CN" altLang="en-US" sz="3600" b="0" i="0" u="none" strike="noStrike" kern="0" cap="none" spc="0" normalizeH="0" baseline="0" noProof="0" dirty="0">
              <a:ln>
                <a:noFill/>
              </a:ln>
              <a:solidFill>
                <a:srgbClr val="FFC000"/>
              </a:solidFill>
              <a:effectLst/>
              <a:uLnTx/>
              <a:uFillTx/>
              <a:latin typeface="+mj-ea"/>
              <a:ea typeface="+mj-ea"/>
              <a:cs typeface="+mj-cs"/>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285720" y="1571612"/>
            <a:ext cx="8572560" cy="1785950"/>
          </a:xfrm>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．功能复杂性</a:t>
            </a:r>
            <a:r>
              <a:rPr lang="zh-CN" altLang="en-US" sz="2400" b="1" dirty="0">
                <a:solidFill>
                  <a:srgbClr val="C00000"/>
                </a:solidFill>
                <a:latin typeface="宋体" panose="02010600030101010101" pitchFamily="2" charset="-122"/>
                <a:ea typeface="宋体" panose="02010600030101010101" pitchFamily="2" charset="-122"/>
              </a:rPr>
              <a:t> </a:t>
            </a:r>
            <a:endParaRPr lang="zh-CN" altLang="en-US" sz="2400" b="1" dirty="0">
              <a:solidFill>
                <a:srgbClr val="C00000"/>
              </a:solidFill>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软件项目每类功能的复杂程度可能各不相同，为表明功能复杂性的差别，将其分为</a:t>
            </a:r>
            <a:r>
              <a:rPr lang="zh-CN" altLang="en-US" sz="2400" dirty="0">
                <a:solidFill>
                  <a:srgbClr val="3366FF"/>
                </a:solidFill>
                <a:latin typeface="宋体" panose="02010600030101010101" pitchFamily="2" charset="-122"/>
                <a:ea typeface="宋体" panose="02010600030101010101" pitchFamily="2" charset="-122"/>
              </a:rPr>
              <a:t>简单的、中等</a:t>
            </a:r>
            <a:r>
              <a:rPr lang="zh-CN" altLang="en-US" sz="2400" dirty="0">
                <a:latin typeface="宋体" panose="02010600030101010101" pitchFamily="2" charset="-122"/>
                <a:ea typeface="宋体" panose="02010600030101010101" pitchFamily="2" charset="-122"/>
              </a:rPr>
              <a:t>的和</a:t>
            </a:r>
            <a:r>
              <a:rPr lang="zh-CN" altLang="en-US" sz="2400" dirty="0">
                <a:solidFill>
                  <a:srgbClr val="3366FF"/>
                </a:solidFill>
                <a:latin typeface="宋体" panose="02010600030101010101" pitchFamily="2" charset="-122"/>
                <a:ea typeface="宋体" panose="02010600030101010101" pitchFamily="2" charset="-122"/>
              </a:rPr>
              <a:t>复杂的</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个等级。</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为表示等级的差异程度，分别给予不同的</a:t>
            </a:r>
            <a:r>
              <a:rPr lang="zh-CN" altLang="en-US" sz="2400" b="1" dirty="0">
                <a:solidFill>
                  <a:srgbClr val="0000CC"/>
                </a:solidFill>
                <a:latin typeface="宋体" panose="02010600030101010101" pitchFamily="2" charset="-122"/>
                <a:ea typeface="宋体" panose="02010600030101010101" pitchFamily="2" charset="-122"/>
              </a:rPr>
              <a:t>影响参数</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p:txBody>
      </p:sp>
      <p:pic>
        <p:nvPicPr>
          <p:cNvPr id="27652" name="Picture 4"/>
          <p:cNvPicPr>
            <a:picLocks noChangeAspect="1" noChangeArrowheads="1"/>
          </p:cNvPicPr>
          <p:nvPr/>
        </p:nvPicPr>
        <p:blipFill>
          <a:blip r:embed="rId1"/>
          <a:srcRect/>
          <a:stretch>
            <a:fillRect/>
          </a:stretch>
        </p:blipFill>
        <p:spPr bwMode="auto">
          <a:xfrm>
            <a:off x="500034" y="3929066"/>
            <a:ext cx="8280400" cy="20161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Rectangle 3"/>
          <p:cNvSpPr txBox="1">
            <a:spLocks noChangeArrowheads="1"/>
          </p:cNvSpPr>
          <p:nvPr/>
        </p:nvSpPr>
        <p:spPr bwMode="auto">
          <a:xfrm>
            <a:off x="357158" y="3571876"/>
            <a:ext cx="8429684" cy="428628"/>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功能复杂性的影响参数值表 </a:t>
            </a:r>
            <a:endParaRPr kumimoji="0" lang="zh-CN" altLang="en-US"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Blip>
                <a:blip r:embed="rId2"/>
              </a:buBlip>
              <a:defRPr/>
            </a:pPr>
            <a:endParaRPr kumimoji="0" lang="en-US" altLang="zh-CN"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9"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214282" y="1411289"/>
            <a:ext cx="8604250" cy="2732091"/>
          </a:xfrm>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3</a:t>
            </a:r>
            <a:r>
              <a:rPr lang="zh-CN" altLang="en-US" sz="2800" b="1" dirty="0">
                <a:solidFill>
                  <a:srgbClr val="C00000"/>
                </a:solidFill>
                <a:latin typeface="宋体" panose="02010600030101010101" pitchFamily="2" charset="-122"/>
                <a:ea typeface="宋体" panose="02010600030101010101" pitchFamily="2" charset="-122"/>
              </a:rPr>
              <a:t>．未调节功能点（</a:t>
            </a:r>
            <a:r>
              <a:rPr lang="en-US" sz="2400" dirty="0">
                <a:latin typeface="宋体" panose="02010600030101010101" pitchFamily="2" charset="-122"/>
                <a:ea typeface="宋体" panose="02010600030101010101" pitchFamily="2" charset="-122"/>
              </a:rPr>
              <a:t>UFP</a:t>
            </a:r>
            <a:r>
              <a:rPr lang="zh-CN" altLang="en-US" sz="2400" dirty="0">
                <a:latin typeface="宋体" panose="02010600030101010101" pitchFamily="2" charset="-122"/>
                <a:ea typeface="宋体" panose="02010600030101010101" pitchFamily="2" charset="-122"/>
              </a:rPr>
              <a:t>，</a:t>
            </a:r>
            <a:r>
              <a:rPr lang="en-US" sz="2400" dirty="0">
                <a:latin typeface="宋体" panose="02010600030101010101" pitchFamily="2" charset="-122"/>
                <a:ea typeface="宋体" panose="02010600030101010101" pitchFamily="2" charset="-122"/>
              </a:rPr>
              <a:t>Unadjusted functional point</a:t>
            </a:r>
            <a:r>
              <a:rPr lang="zh-CN" altLang="en-US" sz="2400" dirty="0">
                <a:latin typeface="宋体" panose="02010600030101010101" pitchFamily="2" charset="-122"/>
                <a:ea typeface="宋体" panose="02010600030101010101" pitchFamily="2" charset="-122"/>
              </a:rPr>
              <a:t>）</a:t>
            </a:r>
            <a:endParaRPr lang="zh-CN" altLang="en-US" sz="2400" b="1" dirty="0">
              <a:solidFill>
                <a:srgbClr val="3333CC"/>
              </a:solidFill>
              <a:latin typeface="宋体" panose="02010600030101010101" pitchFamily="2" charset="-122"/>
              <a:ea typeface="宋体" panose="02010600030101010101" pitchFamily="2" charset="-122"/>
            </a:endParaRPr>
          </a:p>
          <a:p>
            <a:pPr>
              <a:spcBef>
                <a:spcPts val="1200"/>
              </a:spcBef>
            </a:pPr>
            <a:r>
              <a:rPr lang="zh-CN" altLang="en-US" sz="2400" dirty="0">
                <a:latin typeface="宋体" panose="02010600030101010101" pitchFamily="2" charset="-122"/>
                <a:ea typeface="宋体" panose="02010600030101010101" pitchFamily="2" charset="-122"/>
              </a:rPr>
              <a:t>只要能够从规格说明中得到以上</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种功能度的各级复杂性功能点的</a:t>
            </a:r>
            <a:r>
              <a:rPr lang="zh-CN" altLang="en-US" sz="2400" b="1" dirty="0">
                <a:solidFill>
                  <a:srgbClr val="3366FF"/>
                </a:solidFill>
                <a:latin typeface="宋体" panose="02010600030101010101" pitchFamily="2" charset="-122"/>
                <a:ea typeface="宋体" panose="02010600030101010101" pitchFamily="2" charset="-122"/>
              </a:rPr>
              <a:t>个数</a:t>
            </a:r>
            <a:r>
              <a:rPr lang="en-US" altLang="zh-CN" sz="2400" b="1" dirty="0">
                <a:solidFill>
                  <a:srgbClr val="3366FF"/>
                </a:solidFill>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，不难计算出</a:t>
            </a:r>
            <a:r>
              <a:rPr lang="zh-CN" altLang="en-US" sz="2400" b="1" dirty="0">
                <a:solidFill>
                  <a:srgbClr val="3366FF"/>
                </a:solidFill>
                <a:latin typeface="宋体" panose="02010600030101010101" pitchFamily="2" charset="-122"/>
                <a:ea typeface="宋体" panose="02010600030101010101" pitchFamily="2" charset="-122"/>
              </a:rPr>
              <a:t>未调节功能点的值</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029" name="Rectangle 11"/>
          <p:cNvSpPr>
            <a:spLocks noChangeArrowheads="1"/>
          </p:cNvSpPr>
          <p:nvPr/>
        </p:nvSpPr>
        <p:spPr bwMode="auto">
          <a:xfrm>
            <a:off x="0" y="3238500"/>
            <a:ext cx="9144000" cy="0"/>
          </a:xfrm>
          <a:prstGeom prst="rect">
            <a:avLst/>
          </a:prstGeom>
          <a:noFill/>
          <a:ln w="9525">
            <a:noFill/>
            <a:miter lim="800000"/>
          </a:ln>
        </p:spPr>
        <p:txBody>
          <a:bodyPr wrap="none" anchor="ctr">
            <a:spAutoFit/>
          </a:bodyPr>
          <a:lstStyle/>
          <a:p>
            <a:endParaRPr lang="zh-CN" altLang="en-US"/>
          </a:p>
        </p:txBody>
      </p:sp>
      <p:graphicFrame>
        <p:nvGraphicFramePr>
          <p:cNvPr id="1026" name="Object 10"/>
          <p:cNvGraphicFramePr>
            <a:graphicFrameLocks noChangeAspect="1"/>
          </p:cNvGraphicFramePr>
          <p:nvPr/>
        </p:nvGraphicFramePr>
        <p:xfrm>
          <a:off x="3000364" y="3000372"/>
          <a:ext cx="2303462" cy="887413"/>
        </p:xfrm>
        <a:graphic>
          <a:graphicData uri="http://schemas.openxmlformats.org/presentationml/2006/ole">
            <mc:AlternateContent xmlns:mc="http://schemas.openxmlformats.org/markup-compatibility/2006">
              <mc:Choice xmlns:v="urn:schemas-microsoft-com:vml" Requires="v">
                <p:oleObj spid="_x0000_s1030" name="" r:id="rId1" imgW="23774400" imgH="9144000" progId="">
                  <p:embed/>
                </p:oleObj>
              </mc:Choice>
              <mc:Fallback>
                <p:oleObj name="" r:id="rId1" imgW="23774400" imgH="9144000" progId="">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4" y="3000372"/>
                        <a:ext cx="2303462"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2"/>
          <p:cNvSpPr>
            <a:spLocks noChangeArrowheads="1"/>
          </p:cNvSpPr>
          <p:nvPr/>
        </p:nvSpPr>
        <p:spPr bwMode="auto">
          <a:xfrm>
            <a:off x="428596" y="3857628"/>
            <a:ext cx="8320117" cy="2519363"/>
          </a:xfrm>
          <a:prstGeom prst="rect">
            <a:avLst/>
          </a:prstGeom>
          <a:noFill/>
          <a:ln w="9525">
            <a:noFill/>
            <a:miter lim="800000"/>
          </a:ln>
        </p:spPr>
        <p:txBody>
          <a:bodyPr/>
          <a:lstStyle/>
          <a:p>
            <a:pPr marL="342900" indent="-342900">
              <a:spcBef>
                <a:spcPct val="20000"/>
              </a:spcBef>
              <a:buFont typeface="Arial" panose="020B0604020202020204" pitchFamily="34" charset="0"/>
              <a:buChar char="•"/>
            </a:pPr>
            <a:r>
              <a:rPr lang="zh-CN" altLang="en-US" sz="2200" b="1" dirty="0">
                <a:latin typeface="宋体" panose="02010600030101010101" pitchFamily="2" charset="-122"/>
                <a:ea typeface="宋体" panose="02010600030101010101" pitchFamily="2" charset="-122"/>
              </a:rPr>
              <a:t>其中：</a:t>
            </a:r>
            <a:endParaRPr lang="en-US" altLang="zh-CN" sz="2200" b="1" dirty="0">
              <a:latin typeface="宋体" panose="02010600030101010101" pitchFamily="2" charset="-122"/>
              <a:ea typeface="宋体" panose="02010600030101010101" pitchFamily="2" charset="-122"/>
            </a:endParaRPr>
          </a:p>
          <a:p>
            <a:pPr marL="800100" lvl="1" indent="-342900">
              <a:spcBef>
                <a:spcPct val="20000"/>
              </a:spcBef>
              <a:buFont typeface="Arial" panose="020B0604020202020204" pitchFamily="34" charset="0"/>
              <a:buChar char="•"/>
            </a:pPr>
            <a:r>
              <a:rPr lang="en-US" altLang="zh-CN" sz="2200" b="1" dirty="0" err="1">
                <a:solidFill>
                  <a:srgbClr val="3333CC"/>
                </a:solidFill>
                <a:latin typeface="宋体" panose="02010600030101010101" pitchFamily="2" charset="-122"/>
                <a:ea typeface="宋体" panose="02010600030101010101" pitchFamily="2" charset="-122"/>
              </a:rPr>
              <a:t>i</a:t>
            </a:r>
            <a:r>
              <a:rPr lang="en-US" altLang="zh-CN" sz="2200" b="1" dirty="0">
                <a:solidFill>
                  <a:srgbClr val="3333CC"/>
                </a:solidFill>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代表功能度类型号；</a:t>
            </a:r>
            <a:r>
              <a:rPr lang="en-US" altLang="zh-CN" sz="2200" dirty="0" err="1">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=1</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2</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5</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marL="800100" lvl="1" indent="-342900">
              <a:spcBef>
                <a:spcPct val="20000"/>
              </a:spcBef>
              <a:buFont typeface="Arial" panose="020B0604020202020204" pitchFamily="34" charset="0"/>
              <a:buChar char="•"/>
            </a:pPr>
            <a:r>
              <a:rPr lang="en-US" altLang="zh-CN" sz="2200" b="1" dirty="0">
                <a:solidFill>
                  <a:srgbClr val="3333CC"/>
                </a:solidFill>
                <a:latin typeface="宋体" panose="02010600030101010101" pitchFamily="2" charset="-122"/>
                <a:ea typeface="宋体" panose="02010600030101010101" pitchFamily="2" charset="-122"/>
              </a:rPr>
              <a:t>j</a:t>
            </a:r>
            <a:r>
              <a:rPr lang="en-US" altLang="zh-CN" sz="2200" b="1"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代表复杂性的等级；</a:t>
            </a:r>
            <a:r>
              <a:rPr lang="en-US" altLang="zh-CN" sz="2200" dirty="0">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1</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2</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3</a:t>
            </a:r>
            <a:r>
              <a:rPr lang="zh-CN" altLang="en-US" sz="2200" dirty="0">
                <a:latin typeface="宋体" panose="02010600030101010101" pitchFamily="2" charset="-122"/>
                <a:ea typeface="宋体" panose="02010600030101010101" pitchFamily="2" charset="-122"/>
              </a:rPr>
              <a:t>；</a:t>
            </a:r>
            <a:endParaRPr lang="zh-CN" altLang="en-US" sz="2200" dirty="0">
              <a:latin typeface="宋体" panose="02010600030101010101" pitchFamily="2" charset="-122"/>
              <a:ea typeface="宋体" panose="02010600030101010101" pitchFamily="2" charset="-122"/>
            </a:endParaRPr>
          </a:p>
          <a:p>
            <a:pPr marL="800100" lvl="1" indent="-342900">
              <a:spcBef>
                <a:spcPct val="20000"/>
              </a:spcBef>
              <a:buFont typeface="Arial" panose="020B0604020202020204" pitchFamily="34" charset="0"/>
              <a:buChar char="•"/>
            </a:pPr>
            <a:r>
              <a:rPr lang="en-US" altLang="zh-CN" sz="2200" b="1" dirty="0" err="1">
                <a:solidFill>
                  <a:srgbClr val="3333CC"/>
                </a:solidFill>
                <a:latin typeface="宋体" panose="02010600030101010101" pitchFamily="2" charset="-122"/>
                <a:ea typeface="宋体" panose="02010600030101010101" pitchFamily="2" charset="-122"/>
              </a:rPr>
              <a:t>ω</a:t>
            </a:r>
            <a:r>
              <a:rPr lang="en-US" altLang="zh-CN" sz="2200" b="1" baseline="-25000" dirty="0" err="1">
                <a:solidFill>
                  <a:srgbClr val="3333CC"/>
                </a:solidFill>
                <a:latin typeface="宋体" panose="02010600030101010101" pitchFamily="2" charset="-122"/>
                <a:ea typeface="宋体" panose="02010600030101010101" pitchFamily="2" charset="-122"/>
              </a:rPr>
              <a:t>ij</a:t>
            </a:r>
            <a:r>
              <a:rPr lang="zh-CN" altLang="en-US" sz="2200" dirty="0">
                <a:latin typeface="宋体" panose="02010600030101010101" pitchFamily="2" charset="-122"/>
                <a:ea typeface="宋体" panose="02010600030101010101" pitchFamily="2" charset="-122"/>
              </a:rPr>
              <a:t>是第</a:t>
            </a:r>
            <a:r>
              <a:rPr lang="en-US" altLang="zh-CN" sz="2200" dirty="0" err="1">
                <a:latin typeface="宋体" panose="02010600030101010101" pitchFamily="2" charset="-122"/>
                <a:ea typeface="宋体" panose="02010600030101010101" pitchFamily="2" charset="-122"/>
              </a:rPr>
              <a:t>i</a:t>
            </a:r>
            <a:r>
              <a:rPr lang="zh-CN" altLang="en-US" sz="2200" dirty="0">
                <a:latin typeface="宋体" panose="02010600030101010101" pitchFamily="2" charset="-122"/>
                <a:ea typeface="宋体" panose="02010600030101010101" pitchFamily="2" charset="-122"/>
              </a:rPr>
              <a:t>类功能度和第</a:t>
            </a:r>
            <a:r>
              <a:rPr lang="en-US" altLang="zh-CN" sz="2200" dirty="0">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级</a:t>
            </a:r>
            <a:r>
              <a:rPr lang="zh-CN" altLang="en-US" sz="2200" b="1" dirty="0">
                <a:latin typeface="宋体" panose="02010600030101010101" pitchFamily="2" charset="-122"/>
                <a:ea typeface="宋体" panose="02010600030101010101" pitchFamily="2" charset="-122"/>
              </a:rPr>
              <a:t>复杂性的影响参数</a:t>
            </a:r>
            <a:r>
              <a:rPr lang="zh-CN" altLang="en-US" sz="2200" dirty="0">
                <a:latin typeface="宋体" panose="02010600030101010101" pitchFamily="2" charset="-122"/>
                <a:ea typeface="宋体" panose="02010600030101010101" pitchFamily="2" charset="-122"/>
              </a:rPr>
              <a:t>，即上表中第</a:t>
            </a:r>
            <a:r>
              <a:rPr lang="en-US" altLang="zh-CN" sz="2200" dirty="0" err="1">
                <a:latin typeface="宋体" panose="02010600030101010101" pitchFamily="2" charset="-122"/>
                <a:ea typeface="宋体" panose="02010600030101010101" pitchFamily="2" charset="-122"/>
              </a:rPr>
              <a:t>i</a:t>
            </a:r>
            <a:r>
              <a:rPr lang="zh-CN" altLang="en-US" sz="2200" dirty="0">
                <a:latin typeface="宋体" panose="02010600030101010101" pitchFamily="2" charset="-122"/>
                <a:ea typeface="宋体" panose="02010600030101010101" pitchFamily="2" charset="-122"/>
              </a:rPr>
              <a:t>行，第</a:t>
            </a:r>
            <a:r>
              <a:rPr lang="en-US" altLang="zh-CN" sz="2200" dirty="0">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列的参数值；</a:t>
            </a:r>
            <a:endParaRPr lang="zh-CN" altLang="en-US" sz="2200" dirty="0">
              <a:latin typeface="宋体" panose="02010600030101010101" pitchFamily="2" charset="-122"/>
              <a:ea typeface="宋体" panose="02010600030101010101" pitchFamily="2" charset="-122"/>
            </a:endParaRPr>
          </a:p>
          <a:p>
            <a:pPr marL="800100" lvl="1" indent="-342900">
              <a:spcBef>
                <a:spcPct val="20000"/>
              </a:spcBef>
              <a:buFont typeface="Arial" panose="020B0604020202020204" pitchFamily="34" charset="0"/>
              <a:buChar char="•"/>
            </a:pPr>
            <a:r>
              <a:rPr lang="en-US" altLang="zh-CN" sz="2200" b="1" dirty="0" err="1">
                <a:solidFill>
                  <a:srgbClr val="3333CC"/>
                </a:solidFill>
                <a:latin typeface="宋体" panose="02010600030101010101" pitchFamily="2" charset="-122"/>
                <a:ea typeface="宋体" panose="02010600030101010101" pitchFamily="2" charset="-122"/>
              </a:rPr>
              <a:t>C</a:t>
            </a:r>
            <a:r>
              <a:rPr lang="en-US" altLang="zh-CN" sz="2200" b="1" baseline="-25000" dirty="0" err="1">
                <a:solidFill>
                  <a:srgbClr val="3333CC"/>
                </a:solidFill>
                <a:latin typeface="宋体" panose="02010600030101010101" pitchFamily="2" charset="-122"/>
                <a:ea typeface="宋体" panose="02010600030101010101" pitchFamily="2" charset="-122"/>
              </a:rPr>
              <a:t>ij</a:t>
            </a:r>
            <a:r>
              <a:rPr lang="zh-CN" altLang="en-US" sz="2200" dirty="0">
                <a:latin typeface="宋体" panose="02010600030101010101" pitchFamily="2" charset="-122"/>
                <a:ea typeface="宋体" panose="02010600030101010101" pitchFamily="2" charset="-122"/>
              </a:rPr>
              <a:t>是第</a:t>
            </a:r>
            <a:r>
              <a:rPr lang="en-US" altLang="zh-CN" sz="2200" dirty="0" err="1">
                <a:latin typeface="宋体" panose="02010600030101010101" pitchFamily="2" charset="-122"/>
                <a:ea typeface="宋体" panose="02010600030101010101" pitchFamily="2" charset="-122"/>
              </a:rPr>
              <a:t>i</a:t>
            </a:r>
            <a:r>
              <a:rPr lang="zh-CN" altLang="en-US" sz="2200" dirty="0">
                <a:latin typeface="宋体" panose="02010600030101010101" pitchFamily="2" charset="-122"/>
                <a:ea typeface="宋体" panose="02010600030101010101" pitchFamily="2" charset="-122"/>
              </a:rPr>
              <a:t>类功能度和第</a:t>
            </a:r>
            <a:r>
              <a:rPr lang="en-US" altLang="zh-CN" sz="2200" dirty="0">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级复杂度功能点的个数。 </a:t>
            </a:r>
            <a:endParaRPr lang="zh-CN" altLang="en-US" sz="2200" dirty="0">
              <a:latin typeface="宋体" panose="02010600030101010101" pitchFamily="2" charset="-122"/>
              <a:ea typeface="宋体" panose="02010600030101010101" pitchFamily="2" charset="-122"/>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0"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idx="1"/>
          </p:nvPr>
        </p:nvSpPr>
        <p:spPr>
          <a:xfrm>
            <a:off x="428596" y="1428736"/>
            <a:ext cx="8135937" cy="2143140"/>
          </a:xfrm>
          <a:noFill/>
        </p:spPr>
        <p:txBody>
          <a:bodyPr/>
          <a:lstStyle/>
          <a:p>
            <a:pPr eaLnBrk="1" hangingPunct="1">
              <a:lnSpc>
                <a:spcPct val="80000"/>
              </a:lnSpc>
              <a:buFontTx/>
              <a:buNone/>
            </a:pPr>
            <a:r>
              <a:rPr lang="en-US" altLang="zh-CN" sz="2800" b="1" dirty="0">
                <a:solidFill>
                  <a:srgbClr val="C00000"/>
                </a:solidFill>
                <a:latin typeface="宋体" panose="02010600030101010101" pitchFamily="2" charset="-122"/>
                <a:ea typeface="宋体" panose="02010600030101010101" pitchFamily="2" charset="-122"/>
              </a:rPr>
              <a:t>4</a:t>
            </a:r>
            <a:r>
              <a:rPr lang="zh-CN" altLang="en-US" sz="2800" b="1" dirty="0">
                <a:solidFill>
                  <a:srgbClr val="C00000"/>
                </a:solidFill>
                <a:latin typeface="宋体" panose="02010600030101010101" pitchFamily="2" charset="-122"/>
                <a:ea typeface="宋体" panose="02010600030101010101" pitchFamily="2" charset="-122"/>
              </a:rPr>
              <a:t>．调节因子</a:t>
            </a:r>
            <a:endParaRPr lang="zh-CN" altLang="en-US" sz="2800" b="1" dirty="0">
              <a:solidFill>
                <a:srgbClr val="C00000"/>
              </a:solidFill>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任何软件都会有其自身特性，在考虑其各种自身特性时，从以下两个方面</a:t>
            </a:r>
            <a:r>
              <a:rPr lang="zh-CN" altLang="en-US" sz="2400" dirty="0">
                <a:solidFill>
                  <a:srgbClr val="3366FF"/>
                </a:solidFill>
                <a:latin typeface="宋体" panose="02010600030101010101" pitchFamily="2" charset="-122"/>
                <a:ea typeface="宋体" panose="02010600030101010101" pitchFamily="2" charset="-122"/>
              </a:rPr>
              <a:t>分解功能点计算的调节因子</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eaLnBrk="1" hangingPunct="1">
              <a:buFontTx/>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b="1" dirty="0">
                <a:solidFill>
                  <a:srgbClr val="CC0000"/>
                </a:solidFill>
                <a:latin typeface="宋体" panose="02010600030101010101" pitchFamily="2" charset="-122"/>
                <a:ea typeface="宋体" panose="02010600030101010101" pitchFamily="2" charset="-122"/>
              </a:rPr>
              <a:t>影响因子</a:t>
            </a:r>
            <a:r>
              <a:rPr lang="zh-CN" altLang="en-US" sz="2400" dirty="0">
                <a:latin typeface="宋体" panose="02010600030101010101" pitchFamily="2" charset="-122"/>
                <a:ea typeface="宋体" panose="02010600030101010101" pitchFamily="2" charset="-122"/>
              </a:rPr>
              <a:t>。经过对各类软件的分析，综合出</a:t>
            </a:r>
            <a:r>
              <a:rPr lang="en-US" altLang="zh-CN" sz="2400" dirty="0">
                <a:latin typeface="宋体" panose="02010600030101010101" pitchFamily="2" charset="-122"/>
                <a:ea typeface="宋体" panose="02010600030101010101" pitchFamily="2" charset="-122"/>
              </a:rPr>
              <a:t>14</a:t>
            </a:r>
            <a:r>
              <a:rPr lang="zh-CN" altLang="en-US" sz="2400" dirty="0">
                <a:latin typeface="宋体" panose="02010600030101010101" pitchFamily="2" charset="-122"/>
                <a:ea typeface="宋体" panose="02010600030101010101" pitchFamily="2" charset="-122"/>
              </a:rPr>
              <a:t>种类型的影响因子：</a:t>
            </a:r>
            <a:endParaRPr lang="zh-CN" altLang="en-US" sz="2400" dirty="0">
              <a:latin typeface="宋体" panose="02010600030101010101" pitchFamily="2" charset="-122"/>
              <a:ea typeface="宋体" panose="02010600030101010101" pitchFamily="2" charset="-122"/>
            </a:endParaRPr>
          </a:p>
        </p:txBody>
      </p:sp>
      <p:sp>
        <p:nvSpPr>
          <p:cNvPr id="28676" name="Rectangle 13"/>
          <p:cNvSpPr>
            <a:spLocks noChangeArrowheads="1"/>
          </p:cNvSpPr>
          <p:nvPr/>
        </p:nvSpPr>
        <p:spPr bwMode="auto">
          <a:xfrm>
            <a:off x="1142976" y="3571876"/>
            <a:ext cx="3000396" cy="2643205"/>
          </a:xfrm>
          <a:prstGeom prst="rect">
            <a:avLst/>
          </a:prstGeom>
          <a:noFill/>
          <a:ln w="9525">
            <a:noFill/>
            <a:miter lim="800000"/>
          </a:ln>
        </p:spPr>
        <p:txBody>
          <a:bodyPr/>
          <a:lstStyle/>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数据通信</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分布数据处理</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性能目标</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系统配置要求</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事务率</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联机数据录入</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最终用户效率</a:t>
            </a:r>
            <a:endParaRPr lang="zh-CN" altLang="en-US" sz="2000" dirty="0">
              <a:latin typeface="宋体" panose="02010600030101010101" pitchFamily="2" charset="-122"/>
              <a:ea typeface="宋体" panose="02010600030101010101" pitchFamily="2" charset="-122"/>
            </a:endParaRPr>
          </a:p>
        </p:txBody>
      </p:sp>
      <p:sp>
        <p:nvSpPr>
          <p:cNvPr id="28677" name="Rectangle 14"/>
          <p:cNvSpPr>
            <a:spLocks noChangeArrowheads="1"/>
          </p:cNvSpPr>
          <p:nvPr/>
        </p:nvSpPr>
        <p:spPr bwMode="auto">
          <a:xfrm>
            <a:off x="4643438" y="3571876"/>
            <a:ext cx="3071834" cy="2565036"/>
          </a:xfrm>
          <a:prstGeom prst="rect">
            <a:avLst/>
          </a:prstGeom>
          <a:noFill/>
          <a:ln w="9525">
            <a:noFill/>
            <a:miter lim="800000"/>
          </a:ln>
        </p:spPr>
        <p:txBody>
          <a:bodyPr/>
          <a:lstStyle/>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联机更新</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复杂的处理逻辑</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可复用性</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易安装性</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易操作性</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多工作场所</a:t>
            </a:r>
            <a:endParaRPr lang="zh-CN" altLang="en-US" sz="2000" dirty="0">
              <a:latin typeface="宋体" panose="02010600030101010101" pitchFamily="2" charset="-122"/>
              <a:ea typeface="宋体" panose="02010600030101010101" pitchFamily="2" charset="-122"/>
            </a:endParaRPr>
          </a:p>
          <a:p>
            <a:pPr marL="457200" indent="-457200">
              <a:spcBef>
                <a:spcPct val="20000"/>
              </a:spcBef>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设施变更</a:t>
            </a:r>
            <a:endParaRPr lang="zh-CN" altLang="en-US" sz="20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57158" y="1500174"/>
            <a:ext cx="3929089" cy="2214578"/>
          </a:xfrm>
        </p:spPr>
        <p:txBody>
          <a:bodyPr/>
          <a:lstStyle/>
          <a:p>
            <a:pPr eaLnBrk="1" hangingPunct="1">
              <a:buFontTx/>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b="1" dirty="0">
                <a:solidFill>
                  <a:srgbClr val="CC0000"/>
                </a:solidFill>
                <a:latin typeface="宋体" panose="02010600030101010101" pitchFamily="2" charset="-122"/>
                <a:ea typeface="宋体" panose="02010600030101010101" pitchFamily="2" charset="-122"/>
              </a:rPr>
              <a:t>影响级</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14</a:t>
            </a:r>
            <a:r>
              <a:rPr lang="zh-CN" altLang="en-US" sz="2400" dirty="0">
                <a:latin typeface="宋体" panose="02010600030101010101" pitchFamily="2" charset="-122"/>
                <a:ea typeface="宋体" panose="02010600030101010101" pitchFamily="2" charset="-122"/>
              </a:rPr>
              <a:t>种类型对软件功能度的影响必须加以区分，将</a:t>
            </a:r>
            <a:r>
              <a:rPr lang="zh-CN" altLang="en-US" sz="2400" b="1" dirty="0">
                <a:solidFill>
                  <a:srgbClr val="3366FF"/>
                </a:solidFill>
                <a:latin typeface="宋体" panose="02010600030101010101" pitchFamily="2" charset="-122"/>
                <a:ea typeface="宋体" panose="02010600030101010101" pitchFamily="2" charset="-122"/>
              </a:rPr>
              <a:t>影响因子的影响程度分为</a:t>
            </a:r>
            <a:r>
              <a:rPr lang="en-US" altLang="zh-CN" sz="2400" b="1" dirty="0">
                <a:solidFill>
                  <a:srgbClr val="3366FF"/>
                </a:solidFill>
                <a:latin typeface="宋体" panose="02010600030101010101" pitchFamily="2" charset="-122"/>
                <a:ea typeface="宋体" panose="02010600030101010101" pitchFamily="2" charset="-122"/>
              </a:rPr>
              <a:t>6</a:t>
            </a:r>
            <a:r>
              <a:rPr lang="zh-CN" altLang="en-US" sz="2400" b="1" dirty="0">
                <a:solidFill>
                  <a:srgbClr val="3366FF"/>
                </a:solidFill>
                <a:latin typeface="宋体" panose="02010600030101010101" pitchFamily="2" charset="-122"/>
                <a:ea typeface="宋体" panose="02010600030101010101" pitchFamily="2" charset="-122"/>
              </a:rPr>
              <a:t>级</a:t>
            </a:r>
            <a:endParaRPr lang="zh-CN" altLang="en-US" sz="2400" dirty="0">
              <a:latin typeface="宋体" panose="02010600030101010101" pitchFamily="2" charset="-122"/>
              <a:ea typeface="宋体" panose="02010600030101010101" pitchFamily="2" charset="-122"/>
            </a:endParaRPr>
          </a:p>
        </p:txBody>
      </p:sp>
      <p:sp>
        <p:nvSpPr>
          <p:cNvPr id="29699" name="Rectangle 8"/>
          <p:cNvSpPr>
            <a:spLocks noChangeArrowheads="1"/>
          </p:cNvSpPr>
          <p:nvPr/>
        </p:nvSpPr>
        <p:spPr bwMode="auto">
          <a:xfrm>
            <a:off x="0" y="2390775"/>
            <a:ext cx="9144000" cy="0"/>
          </a:xfrm>
          <a:prstGeom prst="rect">
            <a:avLst/>
          </a:prstGeom>
          <a:noFill/>
          <a:ln w="9525">
            <a:noFill/>
            <a:miter lim="800000"/>
          </a:ln>
        </p:spPr>
        <p:txBody>
          <a:bodyPr wrap="none" anchor="ctr">
            <a:spAutoFit/>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
        <p:nvSpPr>
          <p:cNvPr id="9" name="Rectangle 3"/>
          <p:cNvSpPr txBox="1">
            <a:spLocks noChangeArrowheads="1"/>
          </p:cNvSpPr>
          <p:nvPr/>
        </p:nvSpPr>
        <p:spPr bwMode="auto">
          <a:xfrm>
            <a:off x="428596" y="3643314"/>
            <a:ext cx="8207375" cy="2643206"/>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Blip>
                <a:blip r:embed="rId1"/>
              </a:buBlip>
              <a:defRPr/>
            </a:pP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综合考虑</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14</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类影响因子的</a:t>
            </a:r>
            <a:r>
              <a:rPr kumimoji="0" lang="zh-CN" altLang="en-US" sz="2400" b="1" i="0" u="none" strike="noStrike" kern="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影响度</a:t>
            </a:r>
            <a:r>
              <a:rPr kumimoji="0" lang="en-US" altLang="zh-CN" sz="2400" b="1" i="0" u="none" strike="noStrike" kern="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N</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，将</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14</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种影响叠加起来，其值为</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70</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14×5</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）。由此得到</a:t>
            </a:r>
            <a:r>
              <a:rPr kumimoji="0" lang="zh-CN" altLang="en-US" sz="2400" b="1" i="0" u="none" strike="noStrike" kern="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复杂度调节因子</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(complexity adjustment factor</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CAF)</a:t>
            </a:r>
            <a:endPar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rgbClr val="CC0000"/>
                </a:solidFill>
                <a:effectLst/>
                <a:uLnTx/>
                <a:uFillTx/>
                <a:latin typeface="宋体" panose="02010600030101010101" pitchFamily="2" charset="-122"/>
                <a:ea typeface="宋体" panose="02010600030101010101" pitchFamily="2" charset="-122"/>
                <a:cs typeface="+mn-cs"/>
              </a:rPr>
              <a:t>CAF = 0.65 + 0.01N</a:t>
            </a:r>
            <a:endParaRPr kumimoji="0" lang="en-US" altLang="zh-CN" sz="2400" b="1" i="0" u="none" strike="noStrike" kern="0" cap="none" spc="0" normalizeH="0" baseline="0" noProof="0" dirty="0">
              <a:ln>
                <a:noFill/>
              </a:ln>
              <a:solidFill>
                <a:srgbClr val="CC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Blip>
                <a:blip r:embed="rId1"/>
              </a:buBlip>
              <a:defRPr/>
            </a:pP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其值应在</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0.65</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1.35</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，其中基本调节常数是</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0.65</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，可见最大的调节量为</a:t>
            </a:r>
            <a:r>
              <a:rPr kumimoji="0" lang="en-US" altLang="zh-CN"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35%</a:t>
            </a:r>
            <a:r>
              <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0" name="Rectangle 3"/>
          <p:cNvSpPr txBox="1">
            <a:spLocks noChangeArrowheads="1"/>
          </p:cNvSpPr>
          <p:nvPr/>
        </p:nvSpPr>
        <p:spPr bwMode="auto">
          <a:xfrm>
            <a:off x="5786446" y="1500174"/>
            <a:ext cx="2928958" cy="2071702"/>
          </a:xfrm>
          <a:prstGeom prst="rect">
            <a:avLst/>
          </a:prstGeom>
          <a:noFill/>
          <a:ln w="9525">
            <a:noFill/>
            <a:miter lim="800000"/>
          </a:ln>
        </p:spPr>
        <p:txBody>
          <a:bodyPr vert="horz" wrap="square" lIns="91440" tIns="45720" rIns="91440" bIns="45720" numCol="1" anchor="t" anchorCtr="0" compatLnSpc="1"/>
          <a:lstStyle/>
          <a:p>
            <a:pPr marL="82550" marR="0" lvl="0" indent="-82550" algn="l" defTabSz="914400" rtl="0" eaLnBrk="1" fontAlgn="base" latinLnBrk="0" hangingPunct="1">
              <a:lnSpc>
                <a:spcPct val="10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0</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级   无影响</a:t>
            </a:r>
            <a:endPar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2550" marR="0" lvl="0" indent="-82550" algn="l" defTabSz="914400" rtl="0" eaLnBrk="1" fontAlgn="base" latinLnBrk="0" hangingPunct="1">
              <a:lnSpc>
                <a:spcPct val="10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级   微小影响</a:t>
            </a:r>
            <a:endPar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2550" marR="0" lvl="0" indent="-82550" algn="l" defTabSz="914400" rtl="0" eaLnBrk="1" fontAlgn="base" latinLnBrk="0" hangingPunct="1">
              <a:lnSpc>
                <a:spcPct val="10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2</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级   轻度影响</a:t>
            </a:r>
            <a:endPar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2550" marR="0" lvl="0" indent="-82550" algn="l" defTabSz="914400" rtl="0" eaLnBrk="1" fontAlgn="base" latinLnBrk="0" hangingPunct="1">
              <a:lnSpc>
                <a:spcPct val="10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3</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级   中度影响</a:t>
            </a:r>
            <a:endPar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2550" marR="0" lvl="0" indent="-82550" algn="l" defTabSz="914400" rtl="0" eaLnBrk="1" fontAlgn="base" latinLnBrk="0" hangingPunct="1">
              <a:lnSpc>
                <a:spcPct val="10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4</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级   显著影响</a:t>
            </a:r>
            <a:endPar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2550" marR="0" lvl="0" indent="-82550" algn="l" defTabSz="914400" rtl="0" eaLnBrk="1" fontAlgn="base" latinLnBrk="0" hangingPunct="1">
              <a:lnSpc>
                <a:spcPct val="10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5</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级   重大影响</a:t>
            </a:r>
            <a:endPar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2" name="下箭头 11"/>
          <p:cNvSpPr/>
          <p:nvPr/>
        </p:nvSpPr>
        <p:spPr>
          <a:xfrm>
            <a:off x="8001024" y="1571612"/>
            <a:ext cx="285752" cy="1928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ChangeArrowheads="1"/>
          </p:cNvSpPr>
          <p:nvPr/>
        </p:nvSpPr>
        <p:spPr bwMode="auto">
          <a:xfrm>
            <a:off x="500034" y="1500175"/>
            <a:ext cx="8207375" cy="4857784"/>
          </a:xfrm>
          <a:prstGeom prst="rect">
            <a:avLst/>
          </a:prstGeom>
          <a:noFill/>
          <a:ln w="9525">
            <a:noFill/>
            <a:miter lim="800000"/>
          </a:ln>
        </p:spPr>
        <p:txBody>
          <a:bodyPr/>
          <a:lstStyle/>
          <a:p>
            <a:pPr marL="609600" indent="-609600">
              <a:spcBef>
                <a:spcPct val="20000"/>
              </a:spcBef>
            </a:pPr>
            <a:r>
              <a:rPr lang="en-US" altLang="zh-CN" sz="2800" b="1" dirty="0">
                <a:solidFill>
                  <a:srgbClr val="C00000"/>
                </a:solidFill>
                <a:ea typeface="楷体_GB2312" pitchFamily="49" charset="-122"/>
              </a:rPr>
              <a:t>5</a:t>
            </a:r>
            <a:r>
              <a:rPr lang="zh-CN" altLang="en-US" sz="2800" b="1" dirty="0">
                <a:solidFill>
                  <a:srgbClr val="C00000"/>
                </a:solidFill>
                <a:ea typeface="楷体_GB2312" pitchFamily="49" charset="-122"/>
              </a:rPr>
              <a:t>．交付功能点</a:t>
            </a:r>
            <a:endParaRPr lang="zh-CN" altLang="en-US" sz="2800" b="1" dirty="0">
              <a:solidFill>
                <a:srgbClr val="C00000"/>
              </a:solidFill>
              <a:ea typeface="楷体_GB2312" pitchFamily="49" charset="-122"/>
            </a:endParaRPr>
          </a:p>
          <a:p>
            <a:pPr marL="609600" indent="-609600">
              <a:spcBef>
                <a:spcPct val="20000"/>
              </a:spcBef>
              <a:buFont typeface="Arial" panose="020B0604020202020204" pitchFamily="34" charset="0"/>
              <a:buChar char="•"/>
            </a:pPr>
            <a:r>
              <a:rPr lang="zh-CN" altLang="en-US" sz="2400" dirty="0">
                <a:ea typeface="楷体_GB2312" pitchFamily="49" charset="-122"/>
              </a:rPr>
              <a:t>经过调节因子调节后的功能点值被称为</a:t>
            </a:r>
            <a:r>
              <a:rPr lang="zh-CN" altLang="en-US" sz="2400" dirty="0">
                <a:solidFill>
                  <a:srgbClr val="3366FF"/>
                </a:solidFill>
                <a:ea typeface="楷体_GB2312" pitchFamily="49" charset="-122"/>
              </a:rPr>
              <a:t>交付功能点</a:t>
            </a:r>
            <a:r>
              <a:rPr lang="en-US" altLang="zh-CN" sz="2400" dirty="0">
                <a:solidFill>
                  <a:srgbClr val="CC0000"/>
                </a:solidFill>
                <a:ea typeface="楷体_GB2312" pitchFamily="49" charset="-122"/>
              </a:rPr>
              <a:t>(</a:t>
            </a:r>
            <a:r>
              <a:rPr lang="en-US" altLang="zh-CN" sz="2400" dirty="0">
                <a:ea typeface="楷体_GB2312" pitchFamily="49" charset="-122"/>
              </a:rPr>
              <a:t>delivered function point</a:t>
            </a:r>
            <a:r>
              <a:rPr lang="zh-CN" altLang="en-US" sz="2400" dirty="0">
                <a:ea typeface="楷体_GB2312" pitchFamily="49" charset="-122"/>
              </a:rPr>
              <a:t>，</a:t>
            </a:r>
            <a:r>
              <a:rPr lang="en-US" altLang="zh-CN" sz="2400" dirty="0" err="1">
                <a:ea typeface="楷体_GB2312" pitchFamily="49" charset="-122"/>
              </a:rPr>
              <a:t>DFP</a:t>
            </a:r>
            <a:r>
              <a:rPr lang="en-US" altLang="zh-CN" sz="2400" dirty="0">
                <a:ea typeface="楷体_GB2312" pitchFamily="49" charset="-122"/>
              </a:rPr>
              <a:t>)</a:t>
            </a:r>
            <a:endParaRPr lang="zh-CN" altLang="en-US" sz="2400" dirty="0">
              <a:ea typeface="楷体_GB2312" pitchFamily="49" charset="-122"/>
            </a:endParaRPr>
          </a:p>
          <a:p>
            <a:pPr marL="609600" indent="-609600">
              <a:spcBef>
                <a:spcPct val="20000"/>
              </a:spcBef>
            </a:pPr>
            <a:r>
              <a:rPr lang="zh-CN" altLang="en-US" sz="2400" b="1" dirty="0">
                <a:ea typeface="楷体_GB2312" pitchFamily="49" charset="-122"/>
              </a:rPr>
              <a:t>	</a:t>
            </a:r>
            <a:r>
              <a:rPr lang="zh-CN" altLang="en-US" sz="2400" b="1" dirty="0">
                <a:solidFill>
                  <a:srgbClr val="3366FF"/>
                </a:solidFill>
                <a:ea typeface="楷体_GB2312" pitchFamily="49" charset="-122"/>
              </a:rPr>
              <a:t>                          </a:t>
            </a:r>
            <a:r>
              <a:rPr lang="en-US" altLang="zh-CN" sz="2800" b="1" dirty="0" err="1">
                <a:solidFill>
                  <a:srgbClr val="3366FF"/>
                </a:solidFill>
                <a:ea typeface="楷体_GB2312" pitchFamily="49" charset="-122"/>
              </a:rPr>
              <a:t>DFP</a:t>
            </a:r>
            <a:r>
              <a:rPr lang="en-US" altLang="zh-CN" sz="2800" b="1" dirty="0">
                <a:solidFill>
                  <a:srgbClr val="3366FF"/>
                </a:solidFill>
                <a:ea typeface="楷体_GB2312" pitchFamily="49" charset="-122"/>
              </a:rPr>
              <a:t> = </a:t>
            </a:r>
            <a:r>
              <a:rPr lang="en-US" altLang="zh-CN" sz="2800" b="1" dirty="0" err="1">
                <a:solidFill>
                  <a:srgbClr val="3366FF"/>
                </a:solidFill>
                <a:ea typeface="楷体_GB2312" pitchFamily="49" charset="-122"/>
              </a:rPr>
              <a:t>CAF</a:t>
            </a:r>
            <a:r>
              <a:rPr lang="en-US" altLang="zh-CN" sz="2800" b="1" dirty="0">
                <a:solidFill>
                  <a:srgbClr val="3366FF"/>
                </a:solidFill>
                <a:ea typeface="楷体_GB2312" pitchFamily="49" charset="-122"/>
              </a:rPr>
              <a:t> × </a:t>
            </a:r>
            <a:r>
              <a:rPr lang="en-US" altLang="zh-CN" sz="2800" b="1" dirty="0" err="1">
                <a:solidFill>
                  <a:srgbClr val="3366FF"/>
                </a:solidFill>
                <a:ea typeface="楷体_GB2312" pitchFamily="49" charset="-122"/>
              </a:rPr>
              <a:t>UFP</a:t>
            </a:r>
            <a:endParaRPr lang="en-US" altLang="zh-CN" sz="2800" b="1" dirty="0">
              <a:solidFill>
                <a:srgbClr val="3366FF"/>
              </a:solidFill>
              <a:ea typeface="楷体_GB2312" pitchFamily="49" charset="-122"/>
            </a:endParaRPr>
          </a:p>
          <a:p>
            <a:pPr marL="609600" indent="-609600">
              <a:spcBef>
                <a:spcPct val="20000"/>
              </a:spcBef>
            </a:pPr>
            <a:r>
              <a:rPr lang="zh-CN" altLang="en-US" sz="2400" b="1" dirty="0">
                <a:solidFill>
                  <a:srgbClr val="3366FF"/>
                </a:solidFill>
                <a:latin typeface="宋体" panose="02010600030101010101" pitchFamily="2" charset="-122"/>
                <a:ea typeface="宋体" panose="02010600030101010101" pitchFamily="2" charset="-122"/>
              </a:rPr>
              <a:t>    </a:t>
            </a:r>
            <a:r>
              <a:rPr lang="en-US" altLang="zh-CN" sz="2400" b="1" dirty="0">
                <a:solidFill>
                  <a:srgbClr val="3366FF"/>
                </a:solidFill>
                <a:latin typeface="宋体" panose="02010600030101010101" pitchFamily="2" charset="-122"/>
                <a:ea typeface="宋体" panose="02010600030101010101" pitchFamily="2" charset="-122"/>
              </a:rPr>
              <a:t>CAF</a:t>
            </a:r>
            <a:r>
              <a:rPr lang="zh-CN" altLang="en-US" sz="2400" b="1" dirty="0">
                <a:solidFill>
                  <a:srgbClr val="3366FF"/>
                </a:solidFill>
                <a:latin typeface="宋体" panose="02010600030101010101" pitchFamily="2" charset="-122"/>
                <a:ea typeface="宋体" panose="02010600030101010101" pitchFamily="2" charset="-122"/>
              </a:rPr>
              <a:t>：复杂度调节因子</a:t>
            </a:r>
            <a:endParaRPr lang="en-US" altLang="zh-CN" sz="2400" b="1" dirty="0">
              <a:solidFill>
                <a:srgbClr val="3366FF"/>
              </a:solidFill>
              <a:latin typeface="宋体" panose="02010600030101010101" pitchFamily="2" charset="-122"/>
              <a:ea typeface="宋体" panose="02010600030101010101" pitchFamily="2" charset="-122"/>
            </a:endParaRPr>
          </a:p>
          <a:p>
            <a:pPr marL="609600" indent="-609600">
              <a:spcBef>
                <a:spcPct val="20000"/>
              </a:spcBef>
            </a:pPr>
            <a:r>
              <a:rPr lang="en-US" altLang="zh-CN" sz="2400" b="1" dirty="0">
                <a:solidFill>
                  <a:srgbClr val="3366FF"/>
                </a:solidFill>
                <a:latin typeface="宋体" panose="02010600030101010101" pitchFamily="2" charset="-122"/>
                <a:ea typeface="宋体" panose="02010600030101010101" pitchFamily="2" charset="-122"/>
              </a:rPr>
              <a:t>	UFP: </a:t>
            </a:r>
            <a:r>
              <a:rPr lang="zh-CN" altLang="en-US" sz="2400" b="1" dirty="0">
                <a:solidFill>
                  <a:srgbClr val="3366FF"/>
                </a:solidFill>
                <a:latin typeface="宋体" panose="02010600030101010101" pitchFamily="2" charset="-122"/>
                <a:ea typeface="宋体" panose="02010600030101010101" pitchFamily="2" charset="-122"/>
              </a:rPr>
              <a:t>未调节功能点</a:t>
            </a:r>
            <a:endParaRPr lang="en-US" altLang="zh-CN" sz="2400" b="1" dirty="0">
              <a:solidFill>
                <a:srgbClr val="CC0000"/>
              </a:solidFill>
              <a:ea typeface="楷体_GB2312" pitchFamily="49" charset="-122"/>
            </a:endParaRPr>
          </a:p>
          <a:p>
            <a:pPr marL="609600" indent="-609600">
              <a:spcBef>
                <a:spcPct val="20000"/>
              </a:spcBef>
            </a:pPr>
            <a:r>
              <a:rPr lang="en-US" altLang="zh-CN" sz="2800" b="1" dirty="0">
                <a:solidFill>
                  <a:srgbClr val="C00000"/>
                </a:solidFill>
                <a:ea typeface="楷体_GB2312" pitchFamily="49" charset="-122"/>
              </a:rPr>
              <a:t>6</a:t>
            </a:r>
            <a:r>
              <a:rPr lang="zh-CN" altLang="en-US" sz="2800" b="1" dirty="0">
                <a:solidFill>
                  <a:srgbClr val="C00000"/>
                </a:solidFill>
                <a:ea typeface="楷体_GB2312" pitchFamily="49" charset="-122"/>
              </a:rPr>
              <a:t>．交付功能点与软件规模</a:t>
            </a:r>
            <a:endParaRPr lang="zh-CN" altLang="en-US" sz="2800" b="1" dirty="0">
              <a:solidFill>
                <a:srgbClr val="C00000"/>
              </a:solidFill>
              <a:ea typeface="楷体_GB2312" pitchFamily="49" charset="-122"/>
            </a:endParaRPr>
          </a:p>
          <a:p>
            <a:pPr marL="609600" indent="-609600">
              <a:spcBef>
                <a:spcPct val="20000"/>
              </a:spcBef>
              <a:buFont typeface="Arial" panose="020B0604020202020204" pitchFamily="34" charset="0"/>
              <a:buChar char="•"/>
            </a:pPr>
            <a:r>
              <a:rPr lang="zh-CN" altLang="en-US" sz="2400" b="1" dirty="0">
                <a:ea typeface="楷体_GB2312" pitchFamily="49" charset="-122"/>
              </a:rPr>
              <a:t> </a:t>
            </a:r>
            <a:r>
              <a:rPr lang="zh-CN" altLang="en-US" sz="2400" dirty="0">
                <a:ea typeface="楷体_GB2312" pitchFamily="49" charset="-122"/>
              </a:rPr>
              <a:t>一些研究成果表明，上述计算出的功能点的值</a:t>
            </a:r>
            <a:r>
              <a:rPr lang="zh-CN" altLang="en-US" sz="2400" dirty="0">
                <a:solidFill>
                  <a:srgbClr val="3366FF"/>
                </a:solidFill>
                <a:ea typeface="楷体_GB2312" pitchFamily="49" charset="-122"/>
              </a:rPr>
              <a:t>可以代表软件的规模</a:t>
            </a:r>
            <a:r>
              <a:rPr lang="zh-CN" altLang="en-US" sz="2400" dirty="0">
                <a:ea typeface="楷体_GB2312" pitchFamily="49" charset="-122"/>
              </a:rPr>
              <a:t>，也可作为</a:t>
            </a:r>
            <a:r>
              <a:rPr lang="zh-CN" altLang="en-US" sz="2400" dirty="0">
                <a:solidFill>
                  <a:srgbClr val="3366FF"/>
                </a:solidFill>
                <a:ea typeface="楷体_GB2312" pitchFamily="49" charset="-122"/>
              </a:rPr>
              <a:t>估算成本的依据</a:t>
            </a:r>
            <a:r>
              <a:rPr lang="zh-CN" altLang="en-US" sz="2400" dirty="0">
                <a:ea typeface="楷体_GB2312" pitchFamily="49" charset="-122"/>
              </a:rPr>
              <a:t>。</a:t>
            </a:r>
            <a:endParaRPr lang="en-US" altLang="zh-CN" sz="2400" dirty="0">
              <a:ea typeface="楷体_GB2312" pitchFamily="49" charset="-122"/>
            </a:endParaRPr>
          </a:p>
          <a:p>
            <a:pPr marL="609600" indent="-609600">
              <a:spcBef>
                <a:spcPct val="20000"/>
              </a:spcBef>
              <a:buFont typeface="Arial" panose="020B0604020202020204" pitchFamily="34" charset="0"/>
              <a:buChar char="•"/>
            </a:pPr>
            <a:r>
              <a:rPr lang="zh-CN" altLang="en-US" sz="2400" dirty="0">
                <a:ea typeface="楷体_GB2312" pitchFamily="49" charset="-122"/>
              </a:rPr>
              <a:t>软件的规模可用</a:t>
            </a:r>
            <a:r>
              <a:rPr lang="zh-CN" altLang="en-US" sz="2400" dirty="0">
                <a:solidFill>
                  <a:srgbClr val="3366FF"/>
                </a:solidFill>
                <a:ea typeface="楷体_GB2312" pitchFamily="49" charset="-122"/>
              </a:rPr>
              <a:t>交付的源代码行数</a:t>
            </a:r>
            <a:r>
              <a:rPr lang="en-US" altLang="zh-CN" sz="2400" dirty="0">
                <a:solidFill>
                  <a:srgbClr val="CC0000"/>
                </a:solidFill>
                <a:ea typeface="楷体_GB2312" pitchFamily="49" charset="-122"/>
              </a:rPr>
              <a:t>(</a:t>
            </a:r>
            <a:r>
              <a:rPr lang="en-US" altLang="zh-CN" sz="2400" dirty="0">
                <a:ea typeface="楷体_GB2312" pitchFamily="49" charset="-122"/>
              </a:rPr>
              <a:t>delivered lines of code</a:t>
            </a:r>
            <a:r>
              <a:rPr lang="zh-CN" altLang="en-US" sz="2400" dirty="0">
                <a:ea typeface="楷体_GB2312" pitchFamily="49" charset="-122"/>
              </a:rPr>
              <a:t>，</a:t>
            </a:r>
            <a:r>
              <a:rPr lang="en-US" altLang="zh-CN" sz="2400" dirty="0" err="1">
                <a:solidFill>
                  <a:srgbClr val="3366FF"/>
                </a:solidFill>
                <a:ea typeface="楷体_GB2312" pitchFamily="49" charset="-122"/>
              </a:rPr>
              <a:t>DLOC</a:t>
            </a:r>
            <a:r>
              <a:rPr lang="en-US" altLang="zh-CN" sz="2400" dirty="0">
                <a:ea typeface="楷体_GB2312" pitchFamily="49" charset="-122"/>
              </a:rPr>
              <a:t>)</a:t>
            </a:r>
            <a:r>
              <a:rPr lang="zh-CN" altLang="en-US" sz="2400" dirty="0">
                <a:ea typeface="楷体_GB2312" pitchFamily="49" charset="-122"/>
              </a:rPr>
              <a:t>来表示。</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143108" y="1428736"/>
            <a:ext cx="4500594" cy="428628"/>
          </a:xfrm>
        </p:spPr>
        <p:txBody>
          <a:bodyPr/>
          <a:lstStyle/>
          <a:p>
            <a:pPr algn="ctr">
              <a:buNone/>
            </a:pPr>
            <a:r>
              <a:rPr lang="zh-CN" altLang="en-US" sz="1800" b="1" dirty="0">
                <a:latin typeface="宋体" panose="02010600030101010101" pitchFamily="2" charset="-122"/>
                <a:ea typeface="宋体" panose="02010600030101010101" pitchFamily="2" charset="-122"/>
              </a:rPr>
              <a:t>功能点与</a:t>
            </a:r>
            <a:r>
              <a:rPr lang="en-US" altLang="zh-CN" sz="1800" b="1" dirty="0" err="1">
                <a:latin typeface="宋体" panose="02010600030101010101" pitchFamily="2" charset="-122"/>
                <a:ea typeface="宋体" panose="02010600030101010101" pitchFamily="2" charset="-122"/>
              </a:rPr>
              <a:t>DLOC</a:t>
            </a:r>
            <a:r>
              <a:rPr lang="zh-CN" altLang="en-US" sz="1800" b="1" dirty="0">
                <a:latin typeface="宋体" panose="02010600030101010101" pitchFamily="2" charset="-122"/>
                <a:ea typeface="宋体" panose="02010600030101010101" pitchFamily="2" charset="-122"/>
              </a:rPr>
              <a:t>的对应（对于数据处理问题）</a:t>
            </a:r>
            <a:endParaRPr lang="en-US" altLang="zh-CN" sz="1800" b="1" dirty="0">
              <a:latin typeface="宋体" panose="02010600030101010101" pitchFamily="2" charset="-122"/>
              <a:ea typeface="宋体" panose="02010600030101010101" pitchFamily="2" charset="-122"/>
            </a:endParaRPr>
          </a:p>
        </p:txBody>
      </p:sp>
      <p:pic>
        <p:nvPicPr>
          <p:cNvPr id="31748" name="Picture 4"/>
          <p:cNvPicPr>
            <a:picLocks noChangeAspect="1" noChangeArrowheads="1"/>
          </p:cNvPicPr>
          <p:nvPr/>
        </p:nvPicPr>
        <p:blipFill>
          <a:blip r:embed="rId1"/>
          <a:srcRect/>
          <a:stretch>
            <a:fillRect/>
          </a:stretch>
        </p:blipFill>
        <p:spPr bwMode="auto">
          <a:xfrm>
            <a:off x="500034" y="1811350"/>
            <a:ext cx="8353425" cy="3260724"/>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椭圆 5"/>
          <p:cNvSpPr/>
          <p:nvPr/>
        </p:nvSpPr>
        <p:spPr>
          <a:xfrm>
            <a:off x="3357554" y="3524188"/>
            <a:ext cx="64294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57554" y="4024630"/>
            <a:ext cx="64294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2"/>
          <p:cNvSpPr>
            <a:spLocks noGrp="1" noChangeArrowheads="1"/>
          </p:cNvSpPr>
          <p:nvPr>
            <p:ph type="title"/>
          </p:nvPr>
        </p:nvSpPr>
        <p:spPr>
          <a:xfrm>
            <a:off x="457200" y="211138"/>
            <a:ext cx="8229600" cy="1143000"/>
          </a:xfrm>
        </p:spPr>
        <p:txBody>
          <a:bodyPr/>
          <a:lstStyle/>
          <a:p>
            <a:pPr algn="l"/>
            <a:r>
              <a:rPr lang="en-US" altLang="zh-CN" dirty="0">
                <a:solidFill>
                  <a:schemeClr val="bg1"/>
                </a:solidFill>
                <a:latin typeface="+mj-ea"/>
              </a:rPr>
              <a:t>6.2 </a:t>
            </a:r>
            <a:r>
              <a:rPr lang="zh-CN" altLang="en-US" dirty="0">
                <a:solidFill>
                  <a:schemeClr val="bg1"/>
                </a:solidFill>
                <a:latin typeface="+mj-ea"/>
              </a:rPr>
              <a:t>项目估算</a:t>
            </a:r>
            <a:br>
              <a:rPr lang="en-US" altLang="zh-CN" sz="3600" b="1" dirty="0">
                <a:solidFill>
                  <a:schemeClr val="tx1"/>
                </a:solidFill>
                <a:ea typeface="宋体" panose="02010600030101010101" pitchFamily="2" charset="-122"/>
              </a:rPr>
            </a:br>
            <a:r>
              <a:rPr lang="en-US" altLang="zh-CN" sz="3600" b="1" dirty="0">
                <a:solidFill>
                  <a:srgbClr val="FFC000"/>
                </a:solidFill>
                <a:ea typeface="宋体" panose="02010600030101010101" pitchFamily="2" charset="-122"/>
              </a:rPr>
              <a:t> </a:t>
            </a:r>
            <a:r>
              <a:rPr lang="en-US" altLang="zh-CN" sz="3600" b="0" dirty="0">
                <a:solidFill>
                  <a:srgbClr val="FFC000"/>
                </a:solidFill>
                <a:latin typeface="+mj-ea"/>
              </a:rPr>
              <a:t>6.2.2  </a:t>
            </a:r>
            <a:r>
              <a:rPr lang="zh-CN" altLang="en-US" sz="3600" b="0" dirty="0">
                <a:solidFill>
                  <a:srgbClr val="FFC000"/>
                </a:solidFill>
                <a:latin typeface="+mj-ea"/>
              </a:rPr>
              <a:t>软件规模估算的功能点方法</a:t>
            </a:r>
            <a:endParaRPr lang="zh-CN" altLang="en-US" sz="3600" b="0" dirty="0">
              <a:solidFill>
                <a:srgbClr val="FFC000"/>
              </a:solidFill>
              <a:latin typeface="+mj-ea"/>
            </a:endParaRPr>
          </a:p>
        </p:txBody>
      </p:sp>
      <p:sp>
        <p:nvSpPr>
          <p:cNvPr id="11" name="Rectangle 3"/>
          <p:cNvSpPr txBox="1">
            <a:spLocks noChangeArrowheads="1"/>
          </p:cNvSpPr>
          <p:nvPr/>
        </p:nvSpPr>
        <p:spPr bwMode="auto">
          <a:xfrm>
            <a:off x="500034" y="5143512"/>
            <a:ext cx="8229600" cy="100013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由表可知：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1 DFP  </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相当于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105 DLOC</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0" i="0" u="none" strike="noStrike" kern="0" cap="none" spc="0" normalizeH="0" baseline="0" noProof="0" dirty="0">
                <a:ln>
                  <a:noFill/>
                </a:ln>
                <a:solidFill>
                  <a:srgbClr val="3366FF"/>
                </a:solidFill>
                <a:effectLst/>
                <a:uLnTx/>
                <a:uFillTx/>
                <a:latin typeface="+mn-lt"/>
                <a:ea typeface="楷体_GB2312" pitchFamily="49" charset="-122"/>
                <a:cs typeface="+mn-cs"/>
              </a:rPr>
              <a:t>COBOL</a:t>
            </a:r>
            <a:r>
              <a:rPr kumimoji="0" lang="zh-CN" altLang="en-US" sz="2400" b="0" i="0" u="none" strike="noStrike" kern="0" cap="none" spc="0" normalizeH="0" baseline="0" noProof="0" dirty="0">
                <a:ln>
                  <a:noFill/>
                </a:ln>
                <a:solidFill>
                  <a:srgbClr val="3366FF"/>
                </a:solidFill>
                <a:effectLst/>
                <a:uLnTx/>
                <a:uFillTx/>
                <a:latin typeface="+mn-lt"/>
                <a:ea typeface="楷体_GB2312" pitchFamily="49" charset="-122"/>
                <a:cs typeface="+mn-cs"/>
              </a:rPr>
              <a:t>程序</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a:t>
            </a:r>
            <a:endPar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1 DFP  </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相当于  </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128 DLOC</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0" i="0" u="none" strike="noStrike" kern="0" cap="none" spc="0" normalizeH="0" baseline="0" noProof="0" dirty="0">
                <a:ln>
                  <a:noFill/>
                </a:ln>
                <a:solidFill>
                  <a:srgbClr val="3366FF"/>
                </a:solidFill>
                <a:effectLst/>
                <a:uLnTx/>
                <a:uFillTx/>
                <a:latin typeface="+mn-lt"/>
                <a:ea typeface="楷体_GB2312" pitchFamily="49" charset="-122"/>
                <a:cs typeface="+mn-cs"/>
              </a:rPr>
              <a:t>C</a:t>
            </a:r>
            <a:r>
              <a:rPr kumimoji="0" lang="zh-CN" altLang="en-US" sz="2400" b="0" i="0" u="none" strike="noStrike" kern="0" cap="none" spc="0" normalizeH="0" baseline="0" noProof="0" dirty="0">
                <a:ln>
                  <a:noFill/>
                </a:ln>
                <a:solidFill>
                  <a:srgbClr val="3366FF"/>
                </a:solidFill>
                <a:effectLst/>
                <a:uLnTx/>
                <a:uFillTx/>
                <a:latin typeface="+mn-lt"/>
                <a:ea typeface="楷体_GB2312" pitchFamily="49" charset="-122"/>
                <a:cs typeface="+mn-cs"/>
              </a:rPr>
              <a:t>程序</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a:t>
            </a:r>
            <a:endPar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endParaRPr>
          </a:p>
          <a:p>
            <a:pPr marL="342900" indent="-342900" fontAlgn="base">
              <a:spcBef>
                <a:spcPct val="20000"/>
              </a:spcBef>
              <a:spcAft>
                <a:spcPct val="0"/>
              </a:spcAft>
              <a:buBlip>
                <a:blip r:embed="rId2"/>
              </a:buBlip>
              <a:defRPr/>
            </a:pPr>
            <a:r>
              <a:rPr lang="en-US" altLang="zh-CN" sz="2400" kern="0" dirty="0">
                <a:ea typeface="楷体_GB2312" pitchFamily="49" charset="-122"/>
              </a:rPr>
              <a:t>DFP: </a:t>
            </a:r>
            <a:r>
              <a:rPr lang="zh-CN" altLang="en-US" sz="2400" kern="0" dirty="0">
                <a:ea typeface="楷体_GB2312" pitchFamily="49" charset="-122"/>
              </a:rPr>
              <a:t>交付功能点</a:t>
            </a:r>
            <a:endParaRPr lang="zh-CN" altLang="en-US" sz="2400" kern="0" dirty="0">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57158" y="1785926"/>
            <a:ext cx="8208962" cy="3000396"/>
          </a:xfrm>
          <a:prstGeom prst="rect">
            <a:avLst/>
          </a:prstGeom>
          <a:noFill/>
          <a:ln w="9525">
            <a:noFill/>
            <a:miter lim="800000"/>
          </a:ln>
        </p:spPr>
        <p:txBody>
          <a:bodyPr/>
          <a:lstStyle/>
          <a:p>
            <a:pPr marL="342900" indent="-342900">
              <a:lnSpc>
                <a:spcPct val="150000"/>
              </a:lnSpc>
              <a:spcBef>
                <a:spcPct val="20000"/>
              </a:spcBef>
            </a:pPr>
            <a:r>
              <a:rPr lang="en-US" altLang="zh-CN" sz="2800" b="1" dirty="0">
                <a:solidFill>
                  <a:srgbClr val="C00000"/>
                </a:solidFill>
                <a:ea typeface="楷体_GB2312" pitchFamily="49" charset="-122"/>
              </a:rPr>
              <a:t>7</a:t>
            </a:r>
            <a:r>
              <a:rPr lang="zh-CN" altLang="en-US" sz="2800" b="1" dirty="0">
                <a:solidFill>
                  <a:srgbClr val="C00000"/>
                </a:solidFill>
                <a:ea typeface="楷体_GB2312" pitchFamily="49" charset="-122"/>
              </a:rPr>
              <a:t>．功能点方法的优点</a:t>
            </a:r>
            <a:endParaRPr lang="zh-CN" altLang="en-US" sz="2800" b="1" dirty="0">
              <a:solidFill>
                <a:srgbClr val="C00000"/>
              </a:solidFill>
              <a:ea typeface="楷体_GB2312" pitchFamily="49" charset="-122"/>
            </a:endParaRPr>
          </a:p>
          <a:p>
            <a:pPr marL="342900" indent="-342900">
              <a:lnSpc>
                <a:spcPct val="150000"/>
              </a:lnSpc>
              <a:spcBef>
                <a:spcPct val="20000"/>
              </a:spcBef>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ea typeface="楷体_GB2312" pitchFamily="49" charset="-122"/>
              </a:rPr>
              <a:t>DFP</a:t>
            </a:r>
            <a:r>
              <a:rPr lang="zh-CN" altLang="en-US" sz="2400" dirty="0">
                <a:ea typeface="楷体_GB2312" pitchFamily="49" charset="-122"/>
              </a:rPr>
              <a:t>只与由规格说明得到的信息相关，而交付代码的</a:t>
            </a:r>
            <a:endParaRPr lang="zh-CN" altLang="en-US" sz="2400" dirty="0">
              <a:ea typeface="楷体_GB2312" pitchFamily="49" charset="-122"/>
            </a:endParaRPr>
          </a:p>
          <a:p>
            <a:pPr marL="342900" indent="-342900">
              <a:lnSpc>
                <a:spcPct val="150000"/>
              </a:lnSpc>
              <a:spcBef>
                <a:spcPct val="20000"/>
              </a:spcBef>
            </a:pPr>
            <a:r>
              <a:rPr lang="zh-CN" altLang="en-US" sz="2400" dirty="0">
                <a:ea typeface="楷体_GB2312" pitchFamily="49" charset="-122"/>
              </a:rPr>
              <a:t>行数若不通过功能点计算是不能直接从规格说明中得到的。</a:t>
            </a:r>
            <a:endParaRPr lang="zh-CN" altLang="en-US" sz="2400" dirty="0">
              <a:ea typeface="楷体_GB2312" pitchFamily="49" charset="-122"/>
            </a:endParaRPr>
          </a:p>
          <a:p>
            <a:pPr marL="342900" indent="-342900">
              <a:lnSpc>
                <a:spcPct val="150000"/>
              </a:lnSpc>
              <a:spcBef>
                <a:spcPct val="20000"/>
              </a:spcBef>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err="1">
                <a:solidFill>
                  <a:srgbClr val="0000CC"/>
                </a:solidFill>
                <a:ea typeface="楷体_GB2312" pitchFamily="49" charset="-122"/>
              </a:rPr>
              <a:t>DFP</a:t>
            </a:r>
            <a:r>
              <a:rPr lang="zh-CN" altLang="en-US" sz="2400" dirty="0">
                <a:solidFill>
                  <a:srgbClr val="0000CC"/>
                </a:solidFill>
                <a:ea typeface="楷体_GB2312" pitchFamily="49" charset="-122"/>
              </a:rPr>
              <a:t>与实现软件的语言无关，</a:t>
            </a:r>
            <a:r>
              <a:rPr lang="zh-CN" altLang="en-US" sz="2400" dirty="0">
                <a:ea typeface="楷体_GB2312" pitchFamily="49" charset="-122"/>
              </a:rPr>
              <a:t>而</a:t>
            </a:r>
            <a:r>
              <a:rPr lang="en-US" altLang="zh-CN" sz="2400" dirty="0">
                <a:ea typeface="楷体_GB2312" pitchFamily="49" charset="-122"/>
              </a:rPr>
              <a:t>DLOC</a:t>
            </a:r>
            <a:r>
              <a:rPr lang="zh-CN" altLang="en-US" sz="2400" dirty="0">
                <a:ea typeface="楷体_GB2312" pitchFamily="49" charset="-122"/>
              </a:rPr>
              <a:t>与语言相关。</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6.2 </a:t>
            </a:r>
            <a:r>
              <a:rPr kumimoji="0" lang="zh-CN" altLang="en-US" sz="4400" b="1" i="0" u="none" strike="noStrike" kern="0" cap="none" spc="0" normalizeH="0" baseline="0" noProof="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 </a:t>
            </a:r>
            <a:r>
              <a:rPr kumimoji="0" lang="en-US" altLang="zh-CN" sz="3600" b="0" i="0" u="none" strike="noStrike" kern="0" cap="none" spc="0" normalizeH="0" baseline="0" noProof="0">
                <a:ln>
                  <a:noFill/>
                </a:ln>
                <a:solidFill>
                  <a:srgbClr val="FFC000"/>
                </a:solidFill>
                <a:effectLst/>
                <a:uLnTx/>
                <a:uFillTx/>
                <a:latin typeface="+mj-ea"/>
                <a:ea typeface="+mj-ea"/>
                <a:cs typeface="+mj-cs"/>
              </a:rPr>
              <a:t>6.2.2  </a:t>
            </a:r>
            <a:r>
              <a:rPr kumimoji="0" lang="zh-CN" altLang="en-US" sz="3600" b="0" i="0" u="none" strike="noStrike" kern="0" cap="none" spc="0" normalizeH="0" baseline="0" noProof="0">
                <a:ln>
                  <a:noFill/>
                </a:ln>
                <a:solidFill>
                  <a:srgbClr val="FFC000"/>
                </a:solidFill>
                <a:effectLst/>
                <a:uLnTx/>
                <a:uFillTx/>
                <a:latin typeface="+mj-ea"/>
                <a:ea typeface="+mj-ea"/>
                <a:cs typeface="+mj-cs"/>
              </a:rPr>
              <a:t>软件规模估算的功能点方法</a:t>
            </a:r>
            <a:endParaRPr kumimoji="0" lang="zh-CN" altLang="en-US" sz="3600" b="0" i="0" u="none" strike="noStrike" kern="0" cap="none" spc="0" normalizeH="0" baseline="0" noProof="0" dirty="0">
              <a:ln>
                <a:noFill/>
              </a:ln>
              <a:solidFill>
                <a:srgbClr val="FFC000"/>
              </a:solidFill>
              <a:effectLst/>
              <a:uLnTx/>
              <a:uFillTx/>
              <a:latin typeface="+mj-ea"/>
              <a:ea typeface="+mj-ea"/>
              <a:cs typeface="+mj-cs"/>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7158" y="1643050"/>
            <a:ext cx="8280400" cy="4752975"/>
          </a:xfrm>
          <a:prstGeom prst="rect">
            <a:avLst/>
          </a:prstGeom>
          <a:noFill/>
          <a:ln w="9525">
            <a:noFill/>
            <a:miter lim="800000"/>
          </a:ln>
        </p:spPr>
        <p:txBody>
          <a:bodyPr/>
          <a:lstStyle/>
          <a:p>
            <a:pPr marL="609600" indent="-609600">
              <a:lnSpc>
                <a:spcPct val="120000"/>
              </a:lnSpc>
              <a:spcBef>
                <a:spcPct val="20000"/>
              </a:spcBef>
            </a:pPr>
            <a:r>
              <a:rPr lang="en-US" altLang="zh-CN" sz="2800" b="1" dirty="0">
                <a:solidFill>
                  <a:srgbClr val="C00000"/>
                </a:solidFill>
                <a:ea typeface="楷体_GB2312" pitchFamily="49" charset="-122"/>
              </a:rPr>
              <a:t>8</a:t>
            </a:r>
            <a:r>
              <a:rPr lang="zh-CN" altLang="en-US" sz="2800" b="1" dirty="0">
                <a:solidFill>
                  <a:srgbClr val="C00000"/>
                </a:solidFill>
                <a:ea typeface="楷体_GB2312" pitchFamily="49" charset="-122"/>
              </a:rPr>
              <a:t>．功能点方法的不足之处</a:t>
            </a:r>
            <a:endParaRPr lang="zh-CN" altLang="en-US" sz="2800" b="1" dirty="0">
              <a:solidFill>
                <a:srgbClr val="C00000"/>
              </a:solidFill>
              <a:ea typeface="楷体_GB2312" pitchFamily="49" charset="-122"/>
            </a:endParaRPr>
          </a:p>
          <a:p>
            <a:pPr marL="609600" indent="-609600">
              <a:lnSpc>
                <a:spcPct val="120000"/>
              </a:lnSpc>
              <a:spcBef>
                <a:spcPct val="20000"/>
              </a:spcBef>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）针对需求规格说明进行分析时，主观因素难以完全排</a:t>
            </a:r>
            <a:endParaRPr lang="zh-CN" altLang="en-US" sz="2400" dirty="0">
              <a:ea typeface="楷体_GB2312" pitchFamily="49" charset="-122"/>
            </a:endParaRPr>
          </a:p>
          <a:p>
            <a:pPr marL="609600" indent="-609600">
              <a:lnSpc>
                <a:spcPct val="120000"/>
              </a:lnSpc>
              <a:spcBef>
                <a:spcPct val="20000"/>
              </a:spcBef>
            </a:pPr>
            <a:r>
              <a:rPr lang="zh-CN" altLang="en-US" sz="2400" dirty="0">
                <a:ea typeface="楷体_GB2312" pitchFamily="49" charset="-122"/>
              </a:rPr>
              <a:t>除，这包括：</a:t>
            </a:r>
            <a:endParaRPr lang="zh-CN" altLang="en-US" sz="2400" dirty="0">
              <a:ea typeface="楷体_GB2312" pitchFamily="49" charset="-122"/>
            </a:endParaRPr>
          </a:p>
          <a:p>
            <a:pPr marL="1259205" lvl="2" indent="-344805">
              <a:lnSpc>
                <a:spcPct val="120000"/>
              </a:lnSpc>
              <a:spcBef>
                <a:spcPct val="20000"/>
              </a:spcBef>
              <a:buFont typeface="Arial" panose="020B0604020202020204" pitchFamily="34" charset="0"/>
              <a:buChar char="•"/>
            </a:pPr>
            <a:r>
              <a:rPr lang="zh-CN" altLang="en-US" sz="2000" dirty="0">
                <a:ea typeface="楷体_GB2312" pitchFamily="49" charset="-122"/>
              </a:rPr>
              <a:t>对于规格说明，每人可能有不同的解释；</a:t>
            </a:r>
            <a:endParaRPr lang="zh-CN" altLang="en-US" sz="2000" dirty="0">
              <a:ea typeface="楷体_GB2312" pitchFamily="49" charset="-122"/>
            </a:endParaRPr>
          </a:p>
          <a:p>
            <a:pPr marL="1259205" lvl="2" indent="-344805">
              <a:lnSpc>
                <a:spcPct val="120000"/>
              </a:lnSpc>
              <a:spcBef>
                <a:spcPct val="20000"/>
              </a:spcBef>
              <a:buFont typeface="Arial" panose="020B0604020202020204" pitchFamily="34" charset="0"/>
              <a:buChar char="•"/>
            </a:pPr>
            <a:r>
              <a:rPr lang="zh-CN" altLang="en-US" sz="2000" dirty="0">
                <a:ea typeface="楷体_GB2312" pitchFamily="49" charset="-122"/>
              </a:rPr>
              <a:t>对于功能度的复杂性估计也可能因人而异；</a:t>
            </a:r>
            <a:endParaRPr lang="zh-CN" altLang="en-US" sz="2000" dirty="0">
              <a:ea typeface="楷体_GB2312" pitchFamily="49" charset="-122"/>
            </a:endParaRPr>
          </a:p>
          <a:p>
            <a:pPr marL="1259205" lvl="2" indent="-344805">
              <a:lnSpc>
                <a:spcPct val="120000"/>
              </a:lnSpc>
              <a:spcBef>
                <a:spcPct val="20000"/>
              </a:spcBef>
              <a:buFont typeface="Arial" panose="020B0604020202020204" pitchFamily="34" charset="0"/>
              <a:buChar char="•"/>
            </a:pPr>
            <a:r>
              <a:rPr lang="en-US" altLang="zh-CN" sz="2000" dirty="0" err="1">
                <a:ea typeface="楷体_GB2312" pitchFamily="49" charset="-122"/>
              </a:rPr>
              <a:t>CAF</a:t>
            </a:r>
            <a:r>
              <a:rPr lang="zh-CN" altLang="en-US" sz="2000" dirty="0">
                <a:ea typeface="楷体_GB2312" pitchFamily="49" charset="-122"/>
              </a:rPr>
              <a:t>计算时会有主观因素。</a:t>
            </a:r>
            <a:endParaRPr lang="zh-CN" altLang="en-US" sz="2000" dirty="0">
              <a:ea typeface="楷体_GB2312" pitchFamily="49" charset="-122"/>
            </a:endParaRPr>
          </a:p>
          <a:p>
            <a:pPr marL="609600" indent="-609600">
              <a:lnSpc>
                <a:spcPct val="120000"/>
              </a:lnSpc>
              <a:spcBef>
                <a:spcPct val="20000"/>
              </a:spcBef>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）非数据处理问题，</a:t>
            </a:r>
            <a:r>
              <a:rPr lang="zh-CN" altLang="en-US" sz="2400" dirty="0">
                <a:solidFill>
                  <a:srgbClr val="3366FF"/>
                </a:solidFill>
                <a:ea typeface="楷体_GB2312" pitchFamily="49" charset="-122"/>
              </a:rPr>
              <a:t>如实时软件、系统软件、科学计算</a:t>
            </a:r>
            <a:endParaRPr lang="zh-CN" altLang="en-US" sz="2400" dirty="0">
              <a:solidFill>
                <a:srgbClr val="3366FF"/>
              </a:solidFill>
              <a:ea typeface="楷体_GB2312" pitchFamily="49" charset="-122"/>
            </a:endParaRPr>
          </a:p>
          <a:p>
            <a:pPr marL="609600" indent="-609600">
              <a:lnSpc>
                <a:spcPct val="120000"/>
              </a:lnSpc>
              <a:spcBef>
                <a:spcPct val="20000"/>
              </a:spcBef>
            </a:pPr>
            <a:r>
              <a:rPr lang="zh-CN" altLang="en-US" sz="2400" dirty="0">
                <a:solidFill>
                  <a:srgbClr val="3366FF"/>
                </a:solidFill>
                <a:ea typeface="楷体_GB2312" pitchFamily="49" charset="-122"/>
              </a:rPr>
              <a:t>软件</a:t>
            </a:r>
            <a:r>
              <a:rPr lang="zh-CN" altLang="en-US" sz="2400" dirty="0">
                <a:ea typeface="楷体_GB2312" pitchFamily="49" charset="-122"/>
              </a:rPr>
              <a:t>等功能点的上述计算方法并不适用。</a:t>
            </a:r>
            <a:endParaRPr lang="zh-CN" altLang="en-US" sz="2400" dirty="0">
              <a:ea typeface="楷体_GB2312" pitchFamily="49" charset="-122"/>
            </a:endParaRPr>
          </a:p>
          <a:p>
            <a:pPr marL="609600" indent="-609600">
              <a:lnSpc>
                <a:spcPct val="120000"/>
              </a:lnSpc>
              <a:spcBef>
                <a:spcPct val="20000"/>
              </a:spcBef>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a:t>
            </a:r>
            <a:r>
              <a:rPr lang="en-US" altLang="zh-CN" sz="2400" dirty="0" err="1">
                <a:ea typeface="楷体_GB2312" pitchFamily="49" charset="-122"/>
              </a:rPr>
              <a:t>DFP</a:t>
            </a:r>
            <a:r>
              <a:rPr lang="zh-CN" altLang="en-US" sz="2400" dirty="0">
                <a:ea typeface="楷体_GB2312" pitchFamily="49" charset="-122"/>
              </a:rPr>
              <a:t>的计算目前尚不能借助工具自动完成。 </a:t>
            </a:r>
            <a:endParaRPr lang="zh-CN" altLang="en-US" sz="2400" dirty="0">
              <a:ea typeface="楷体_GB2312" pitchFamily="49" charset="-122"/>
            </a:endParaRPr>
          </a:p>
        </p:txBody>
      </p:sp>
      <p:sp>
        <p:nvSpPr>
          <p:cNvPr id="33795"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3796" name="Rectangle 9"/>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33797" name="Rectangle 11"/>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33798" name="Rectangle 13"/>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sp>
        <p:nvSpPr>
          <p:cNvPr id="33799" name="Rectangle 15"/>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33800" name="Rectangle 19"/>
          <p:cNvSpPr>
            <a:spLocks noChangeArrowheads="1"/>
          </p:cNvSpPr>
          <p:nvPr/>
        </p:nvSpPr>
        <p:spPr bwMode="auto">
          <a:xfrm>
            <a:off x="0" y="2138363"/>
            <a:ext cx="9144000" cy="0"/>
          </a:xfrm>
          <a:prstGeom prst="rect">
            <a:avLst/>
          </a:prstGeom>
          <a:noFill/>
          <a:ln w="9525">
            <a:noFill/>
            <a:miter lim="800000"/>
          </a:ln>
        </p:spPr>
        <p:txBody>
          <a:bodyPr wrap="none" anchor="ctr">
            <a:spAutoFit/>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2" name="Rectangle 2"/>
          <p:cNvSpPr txBox="1">
            <a:spLocks noChangeArrowheads="1"/>
          </p:cNvSpPr>
          <p:nvPr/>
        </p:nvSpPr>
        <p:spPr>
          <a:xfrm>
            <a:off x="457200" y="2111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6.2 </a:t>
            </a:r>
            <a:r>
              <a:rPr kumimoji="0" lang="zh-CN" altLang="en-US" sz="4400" b="1" i="0" u="none" strike="noStrike" kern="0" cap="none" spc="0" normalizeH="0" baseline="0" noProof="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 </a:t>
            </a:r>
            <a:r>
              <a:rPr kumimoji="0" lang="en-US" altLang="zh-CN" sz="3600" b="0" i="0" u="none" strike="noStrike" kern="0" cap="none" spc="0" normalizeH="0" baseline="0" noProof="0">
                <a:ln>
                  <a:noFill/>
                </a:ln>
                <a:solidFill>
                  <a:srgbClr val="FFC000"/>
                </a:solidFill>
                <a:effectLst/>
                <a:uLnTx/>
                <a:uFillTx/>
                <a:latin typeface="+mj-ea"/>
                <a:ea typeface="+mj-ea"/>
                <a:cs typeface="+mj-cs"/>
              </a:rPr>
              <a:t>6.2.2  </a:t>
            </a:r>
            <a:r>
              <a:rPr kumimoji="0" lang="zh-CN" altLang="en-US" sz="3600" b="0" i="0" u="none" strike="noStrike" kern="0" cap="none" spc="0" normalizeH="0" baseline="0" noProof="0">
                <a:ln>
                  <a:noFill/>
                </a:ln>
                <a:solidFill>
                  <a:srgbClr val="FFC000"/>
                </a:solidFill>
                <a:effectLst/>
                <a:uLnTx/>
                <a:uFillTx/>
                <a:latin typeface="+mj-ea"/>
                <a:ea typeface="+mj-ea"/>
                <a:cs typeface="+mj-cs"/>
              </a:rPr>
              <a:t>软件规模估算的功能点方法</a:t>
            </a:r>
            <a:endParaRPr kumimoji="0" lang="zh-CN" altLang="en-US" sz="3600" b="0" i="0" u="none" strike="noStrike" kern="0" cap="none" spc="0" normalizeH="0" baseline="0" noProof="0" dirty="0">
              <a:ln>
                <a:noFill/>
              </a:ln>
              <a:solidFill>
                <a:srgbClr val="FFC000"/>
              </a:solidFill>
              <a:effectLst/>
              <a:uLnTx/>
              <a:uFillTx/>
              <a:latin typeface="+mj-ea"/>
              <a:ea typeface="+mj-ea"/>
              <a:cs typeface="+mj-c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22238"/>
            <a:ext cx="7543800" cy="1092184"/>
          </a:xfrm>
        </p:spPr>
        <p:txBody>
          <a:bodyPr/>
          <a:lstStyle/>
          <a:p>
            <a:pPr algn="l" eaLnBrk="1" hangingPunct="1"/>
            <a:r>
              <a:rPr lang="en-US" altLang="zh-CN" dirty="0">
                <a:solidFill>
                  <a:schemeClr val="bg1"/>
                </a:solidFill>
              </a:rPr>
              <a:t>6.1 </a:t>
            </a:r>
            <a:r>
              <a:rPr lang="zh-CN" altLang="en-US" dirty="0">
                <a:solidFill>
                  <a:schemeClr val="bg1"/>
                </a:solidFill>
              </a:rPr>
              <a:t>软件项目管理概述</a:t>
            </a:r>
            <a:br>
              <a:rPr lang="en-US" altLang="zh-CN" dirty="0">
                <a:solidFill>
                  <a:schemeClr val="bg1"/>
                </a:solidFill>
              </a:rPr>
            </a:br>
            <a:r>
              <a:rPr lang="en-US" altLang="zh-CN" sz="3600" dirty="0">
                <a:solidFill>
                  <a:schemeClr val="accent2">
                    <a:lumMod val="20000"/>
                    <a:lumOff val="80000"/>
                  </a:schemeClr>
                </a:solidFill>
              </a:rPr>
              <a:t>6.1.1</a:t>
            </a:r>
            <a:r>
              <a:rPr lang="zh-CN" altLang="en-US" sz="3600" dirty="0">
                <a:solidFill>
                  <a:schemeClr val="accent2">
                    <a:lumMod val="20000"/>
                    <a:lumOff val="80000"/>
                  </a:schemeClr>
                </a:solidFill>
              </a:rPr>
              <a:t>软件项目管理的目标</a:t>
            </a:r>
            <a:endParaRPr lang="zh-CN" altLang="en-US" sz="3600" dirty="0">
              <a:solidFill>
                <a:schemeClr val="accent2">
                  <a:lumMod val="20000"/>
                  <a:lumOff val="80000"/>
                </a:schemeClr>
              </a:solidFill>
            </a:endParaRPr>
          </a:p>
        </p:txBody>
      </p:sp>
      <p:sp>
        <p:nvSpPr>
          <p:cNvPr id="8195" name="Rectangle 3"/>
          <p:cNvSpPr>
            <a:spLocks noGrp="1" noChangeArrowheads="1"/>
          </p:cNvSpPr>
          <p:nvPr>
            <p:ph idx="1"/>
          </p:nvPr>
        </p:nvSpPr>
        <p:spPr>
          <a:xfrm>
            <a:off x="428596" y="1571612"/>
            <a:ext cx="8351837" cy="4681537"/>
          </a:xfrm>
        </p:spPr>
        <p:txBody>
          <a:bodyPr/>
          <a:lstStyle/>
          <a:p>
            <a:pPr>
              <a:lnSpc>
                <a:spcPct val="120000"/>
              </a:lnSpc>
            </a:pPr>
            <a:r>
              <a:rPr kumimoji="1" lang="zh-CN" altLang="en-US" b="1" dirty="0">
                <a:solidFill>
                  <a:srgbClr val="CC0000"/>
                </a:solidFill>
                <a:ea typeface="宋体" panose="02010600030101010101" pitchFamily="2" charset="-122"/>
              </a:rPr>
              <a:t>管理目标</a:t>
            </a:r>
            <a:endParaRPr kumimoji="1" lang="zh-CN" altLang="en-US" b="1" dirty="0">
              <a:solidFill>
                <a:srgbClr val="CC0000"/>
              </a:solidFill>
              <a:ea typeface="宋体" panose="02010600030101010101" pitchFamily="2" charset="-122"/>
            </a:endParaRPr>
          </a:p>
          <a:p>
            <a:pPr lvl="1">
              <a:lnSpc>
                <a:spcPct val="120000"/>
              </a:lnSpc>
            </a:pPr>
            <a:r>
              <a:rPr kumimoji="1" lang="zh-CN" altLang="en-US" sz="2400" dirty="0">
                <a:ea typeface="楷体_GB2312" pitchFamily="49" charset="-122"/>
              </a:rPr>
              <a:t>项目成功是项目管理人员争取的目标，成功的标志如下：</a:t>
            </a:r>
            <a:endParaRPr kumimoji="1" lang="zh-CN" altLang="en-US" sz="2400" dirty="0">
              <a:ea typeface="楷体_GB2312" pitchFamily="49" charset="-122"/>
            </a:endParaRPr>
          </a:p>
          <a:p>
            <a:pPr lvl="1">
              <a:lnSpc>
                <a:spcPct val="120000"/>
              </a:lnSpc>
              <a:buFontTx/>
              <a:buNone/>
            </a:pPr>
            <a:r>
              <a:rPr kumimoji="1" lang="zh-CN" altLang="en-US" dirty="0">
                <a:ea typeface="楷体_GB2312" pitchFamily="49" charset="-122"/>
              </a:rPr>
              <a:t>（</a:t>
            </a:r>
            <a:r>
              <a:rPr kumimoji="1" lang="en-US" altLang="zh-CN" dirty="0">
                <a:ea typeface="楷体_GB2312" pitchFamily="49" charset="-122"/>
              </a:rPr>
              <a:t>1</a:t>
            </a:r>
            <a:r>
              <a:rPr kumimoji="1" lang="zh-CN" altLang="en-US" dirty="0">
                <a:ea typeface="楷体_GB2312" pitchFamily="49" charset="-122"/>
              </a:rPr>
              <a:t>）</a:t>
            </a:r>
            <a:r>
              <a:rPr kumimoji="1" lang="zh-CN" altLang="en-US" b="1" dirty="0">
                <a:solidFill>
                  <a:srgbClr val="3333CC"/>
                </a:solidFill>
                <a:ea typeface="楷体_GB2312" pitchFamily="49" charset="-122"/>
              </a:rPr>
              <a:t>达到</a:t>
            </a:r>
            <a:r>
              <a:rPr kumimoji="1" lang="zh-CN" altLang="en-US" dirty="0">
                <a:ea typeface="楷体_GB2312" pitchFamily="49" charset="-122"/>
              </a:rPr>
              <a:t>项目预期的</a:t>
            </a:r>
            <a:r>
              <a:rPr kumimoji="1" lang="zh-CN" altLang="en-US" b="1" dirty="0">
                <a:solidFill>
                  <a:srgbClr val="3333CC"/>
                </a:solidFill>
                <a:ea typeface="楷体_GB2312" pitchFamily="49" charset="-122"/>
              </a:rPr>
              <a:t>软件产品功能</a:t>
            </a:r>
            <a:r>
              <a:rPr kumimoji="1" lang="zh-CN" altLang="en-US" dirty="0">
                <a:solidFill>
                  <a:srgbClr val="3333CC"/>
                </a:solidFill>
                <a:ea typeface="楷体_GB2312" pitchFamily="49" charset="-122"/>
              </a:rPr>
              <a:t>和</a:t>
            </a:r>
            <a:r>
              <a:rPr kumimoji="1" lang="zh-CN" altLang="en-US" b="1" dirty="0">
                <a:solidFill>
                  <a:srgbClr val="3333CC"/>
                </a:solidFill>
                <a:ea typeface="楷体_GB2312" pitchFamily="49" charset="-122"/>
              </a:rPr>
              <a:t>性能要求</a:t>
            </a:r>
            <a:r>
              <a:rPr kumimoji="1" lang="zh-CN" altLang="en-US" dirty="0">
                <a:ea typeface="楷体_GB2312" pitchFamily="49" charset="-122"/>
              </a:rPr>
              <a:t>。也就是软件产品达到了用户已认可的需求规格说明的要求。</a:t>
            </a:r>
            <a:endParaRPr kumimoji="1" lang="zh-CN" altLang="en-US" dirty="0">
              <a:ea typeface="楷体_GB2312" pitchFamily="49" charset="-122"/>
            </a:endParaRPr>
          </a:p>
          <a:p>
            <a:pPr lvl="1">
              <a:lnSpc>
                <a:spcPct val="120000"/>
              </a:lnSpc>
              <a:buFontTx/>
              <a:buNone/>
            </a:pPr>
            <a:r>
              <a:rPr kumimoji="1" lang="zh-CN" altLang="en-US" dirty="0">
                <a:ea typeface="楷体_GB2312" pitchFamily="49" charset="-122"/>
              </a:rPr>
              <a:t>（</a:t>
            </a:r>
            <a:r>
              <a:rPr kumimoji="1" lang="en-US" altLang="zh-CN" dirty="0">
                <a:ea typeface="楷体_GB2312" pitchFamily="49" charset="-122"/>
              </a:rPr>
              <a:t>2</a:t>
            </a:r>
            <a:r>
              <a:rPr kumimoji="1" lang="zh-CN" altLang="en-US" dirty="0">
                <a:ea typeface="楷体_GB2312" pitchFamily="49" charset="-122"/>
              </a:rPr>
              <a:t>）</a:t>
            </a:r>
            <a:r>
              <a:rPr kumimoji="1" lang="zh-CN" altLang="en-US" b="1" dirty="0">
                <a:solidFill>
                  <a:srgbClr val="3333CC"/>
                </a:solidFill>
                <a:ea typeface="楷体_GB2312" pitchFamily="49" charset="-122"/>
              </a:rPr>
              <a:t>时限要求</a:t>
            </a:r>
            <a:r>
              <a:rPr kumimoji="1" lang="zh-CN" altLang="en-US" dirty="0">
                <a:ea typeface="楷体_GB2312" pitchFamily="49" charset="-122"/>
              </a:rPr>
              <a:t>。项目应在合同规定的期限内完成。 </a:t>
            </a:r>
            <a:endParaRPr kumimoji="1" lang="zh-CN" altLang="en-US" dirty="0">
              <a:ea typeface="楷体_GB2312" pitchFamily="49" charset="-122"/>
            </a:endParaRPr>
          </a:p>
          <a:p>
            <a:pPr lvl="1">
              <a:lnSpc>
                <a:spcPct val="120000"/>
              </a:lnSpc>
              <a:buFontTx/>
              <a:buNone/>
            </a:pPr>
            <a:r>
              <a:rPr kumimoji="1" lang="zh-CN" altLang="en-US" dirty="0">
                <a:ea typeface="楷体_GB2312" pitchFamily="49" charset="-122"/>
              </a:rPr>
              <a:t>（</a:t>
            </a:r>
            <a:r>
              <a:rPr kumimoji="1" lang="en-US" altLang="zh-CN" dirty="0">
                <a:ea typeface="楷体_GB2312" pitchFamily="49" charset="-122"/>
              </a:rPr>
              <a:t>3</a:t>
            </a:r>
            <a:r>
              <a:rPr kumimoji="1" lang="zh-CN" altLang="en-US" dirty="0">
                <a:ea typeface="楷体_GB2312" pitchFamily="49" charset="-122"/>
              </a:rPr>
              <a:t>）</a:t>
            </a:r>
            <a:r>
              <a:rPr kumimoji="1" lang="zh-CN" altLang="en-US" b="1" dirty="0">
                <a:solidFill>
                  <a:srgbClr val="3333CC"/>
                </a:solidFill>
                <a:ea typeface="楷体_GB2312" pitchFamily="49" charset="-122"/>
              </a:rPr>
              <a:t>项目开销限制在预算之内</a:t>
            </a:r>
            <a:r>
              <a:rPr kumimoji="1" lang="zh-CN" altLang="en-US" dirty="0">
                <a:ea typeface="楷体_GB2312" pitchFamily="49" charset="-122"/>
              </a:rPr>
              <a:t>。</a:t>
            </a:r>
            <a:endParaRPr kumimoji="1" lang="zh-CN" altLang="en-US"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92D050"/>
                </a:solidFill>
              </a:rPr>
              <a:t>功能点方法计算实例</a:t>
            </a:r>
            <a:endParaRPr lang="zh-CN" altLang="en-US" sz="3600" dirty="0">
              <a:solidFill>
                <a:srgbClr val="92D050"/>
              </a:solidFill>
            </a:endParaRPr>
          </a:p>
        </p:txBody>
      </p:sp>
      <p:sp>
        <p:nvSpPr>
          <p:cNvPr id="3" name="内容占位符 2"/>
          <p:cNvSpPr>
            <a:spLocks noGrp="1"/>
          </p:cNvSpPr>
          <p:nvPr>
            <p:ph idx="1"/>
          </p:nvPr>
        </p:nvSpPr>
        <p:spPr/>
        <p:txBody>
          <a:bodyPr/>
          <a:lstStyle/>
          <a:p>
            <a:r>
              <a:rPr lang="en-US" altLang="zh-CN" dirty="0" err="1"/>
              <a:t>P307</a:t>
            </a:r>
            <a:r>
              <a:rPr lang="zh-CN" altLang="en-US" dirty="0"/>
              <a:t>。</a:t>
            </a:r>
            <a:endParaRPr lang="en-US" altLang="zh-CN" dirty="0"/>
          </a:p>
          <a:p>
            <a:endParaRPr lang="en-US" altLang="zh-CN" dirty="0"/>
          </a:p>
          <a:p>
            <a:r>
              <a:rPr lang="zh-CN" altLang="en-US" sz="3200" dirty="0"/>
              <a:t>课堂讨论。</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57158" y="1714488"/>
            <a:ext cx="8424862" cy="4464050"/>
          </a:xfrm>
        </p:spPr>
        <p:txBody>
          <a:bodyPr/>
          <a:lstStyle/>
          <a:p>
            <a:pPr eaLnBrk="1" hangingPunct="1">
              <a:buFontTx/>
              <a:buNone/>
            </a:pPr>
            <a:r>
              <a:rPr lang="en-US" altLang="zh-CN" sz="2800" dirty="0">
                <a:solidFill>
                  <a:srgbClr val="3333CC"/>
                </a:solidFill>
                <a:ea typeface="楷体_GB2312" pitchFamily="49" charset="-122"/>
              </a:rPr>
              <a:t> 1</a:t>
            </a:r>
            <a:r>
              <a:rPr lang="zh-CN" altLang="en-US" sz="2800" dirty="0">
                <a:solidFill>
                  <a:srgbClr val="3333CC"/>
                </a:solidFill>
                <a:ea typeface="楷体_GB2312" pitchFamily="49" charset="-122"/>
              </a:rPr>
              <a:t>．专家判定</a:t>
            </a:r>
            <a:r>
              <a:rPr lang="en-US" altLang="zh-CN" sz="2800" dirty="0">
                <a:solidFill>
                  <a:srgbClr val="3333CC"/>
                </a:solidFill>
                <a:ea typeface="楷体_GB2312" pitchFamily="49" charset="-122"/>
              </a:rPr>
              <a:t>——Delphi</a:t>
            </a:r>
            <a:r>
              <a:rPr lang="zh-CN" altLang="en-US" sz="2800" dirty="0">
                <a:solidFill>
                  <a:srgbClr val="3333CC"/>
                </a:solidFill>
                <a:ea typeface="楷体_GB2312" pitchFamily="49" charset="-122"/>
              </a:rPr>
              <a:t>方法</a:t>
            </a:r>
            <a:endParaRPr lang="zh-CN" altLang="en-US" sz="2800" dirty="0">
              <a:solidFill>
                <a:srgbClr val="3333CC"/>
              </a:solidFill>
              <a:ea typeface="楷体_GB2312" pitchFamily="49" charset="-122"/>
            </a:endParaRPr>
          </a:p>
          <a:p>
            <a:pPr eaLnBrk="1" hangingPunct="1">
              <a:lnSpc>
                <a:spcPct val="125000"/>
              </a:lnSpc>
              <a:spcBef>
                <a:spcPct val="40000"/>
              </a:spcBef>
              <a:buFontTx/>
              <a:buNone/>
            </a:pPr>
            <a:r>
              <a:rPr lang="zh-CN" altLang="en-US" sz="2400" dirty="0">
                <a:ea typeface="楷体_GB2312" pitchFamily="49" charset="-122"/>
              </a:rPr>
              <a:t>      专家判定技术就是由多位专家进行成本估算，取得多个估</a:t>
            </a:r>
            <a:endParaRPr lang="zh-CN" altLang="en-US" sz="2400" dirty="0">
              <a:ea typeface="楷体_GB2312" pitchFamily="49" charset="-122"/>
            </a:endParaRPr>
          </a:p>
          <a:p>
            <a:pPr eaLnBrk="1" hangingPunct="1">
              <a:lnSpc>
                <a:spcPct val="125000"/>
              </a:lnSpc>
              <a:spcBef>
                <a:spcPct val="40000"/>
              </a:spcBef>
              <a:buFontTx/>
              <a:buNone/>
            </a:pPr>
            <a:r>
              <a:rPr lang="zh-CN" altLang="en-US" sz="2400" dirty="0">
                <a:ea typeface="楷体_GB2312" pitchFamily="49" charset="-122"/>
              </a:rPr>
              <a:t>算值。有多种方法把这些估算值合成一个估算值，</a:t>
            </a:r>
            <a:r>
              <a:rPr lang="en-US" altLang="zh-CN" sz="2400" dirty="0">
                <a:ea typeface="楷体_GB2312" pitchFamily="49" charset="-122"/>
              </a:rPr>
              <a:t>Read</a:t>
            </a:r>
            <a:r>
              <a:rPr lang="zh-CN" altLang="en-US" sz="2400" dirty="0">
                <a:ea typeface="楷体_GB2312" pitchFamily="49" charset="-122"/>
              </a:rPr>
              <a:t>公</a:t>
            </a:r>
            <a:endParaRPr lang="zh-CN" altLang="en-US" sz="2400" dirty="0">
              <a:ea typeface="楷体_GB2312" pitchFamily="49" charset="-122"/>
            </a:endParaRPr>
          </a:p>
          <a:p>
            <a:pPr eaLnBrk="1" hangingPunct="1">
              <a:lnSpc>
                <a:spcPct val="125000"/>
              </a:lnSpc>
              <a:spcBef>
                <a:spcPct val="40000"/>
              </a:spcBef>
              <a:buFontTx/>
              <a:buNone/>
            </a:pPr>
            <a:r>
              <a:rPr lang="zh-CN" altLang="en-US" sz="2400" dirty="0">
                <a:ea typeface="楷体_GB2312" pitchFamily="49" charset="-122"/>
              </a:rPr>
              <a:t>司提出了</a:t>
            </a:r>
            <a:r>
              <a:rPr lang="en-US" altLang="zh-CN" sz="2400" dirty="0">
                <a:ea typeface="楷体_GB2312" pitchFamily="49" charset="-122"/>
              </a:rPr>
              <a:t>Delphi</a:t>
            </a:r>
            <a:r>
              <a:rPr lang="zh-CN" altLang="en-US" sz="2400" dirty="0">
                <a:ea typeface="楷体_GB2312" pitchFamily="49" charset="-122"/>
              </a:rPr>
              <a:t>技术，作为统一专家意见的方法。可得到极</a:t>
            </a:r>
            <a:endParaRPr lang="zh-CN" altLang="en-US" sz="2400" dirty="0">
              <a:ea typeface="楷体_GB2312" pitchFamily="49" charset="-122"/>
            </a:endParaRPr>
          </a:p>
          <a:p>
            <a:pPr eaLnBrk="1" hangingPunct="1">
              <a:lnSpc>
                <a:spcPct val="125000"/>
              </a:lnSpc>
              <a:spcBef>
                <a:spcPct val="40000"/>
              </a:spcBef>
              <a:buFontTx/>
              <a:buNone/>
            </a:pPr>
            <a:r>
              <a:rPr lang="zh-CN" altLang="en-US" sz="2400" dirty="0">
                <a:ea typeface="楷体_GB2312" pitchFamily="49" charset="-122"/>
              </a:rPr>
              <a:t>为准确的估算值。</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r>
              <a:rPr lang="zh-CN" altLang="en-US" sz="2800" dirty="0">
                <a:ea typeface="楷体_GB2312" pitchFamily="49" charset="-122"/>
              </a:rPr>
              <a:t>标准</a:t>
            </a:r>
            <a:r>
              <a:rPr lang="en-US" altLang="zh-CN" sz="2800" dirty="0">
                <a:ea typeface="楷体_GB2312" pitchFamily="49" charset="-122"/>
              </a:rPr>
              <a:t>Delphi</a:t>
            </a:r>
            <a:r>
              <a:rPr lang="zh-CN" altLang="en-US" sz="2800" dirty="0">
                <a:ea typeface="楷体_GB2312" pitchFamily="49" charset="-122"/>
              </a:rPr>
              <a:t>技术的步骤：</a:t>
            </a:r>
            <a:endParaRPr lang="zh-CN" altLang="en-US" sz="2800" dirty="0">
              <a:ea typeface="楷体_GB2312" pitchFamily="49" charset="-122"/>
            </a:endParaRPr>
          </a:p>
          <a:p>
            <a:pPr eaLnBrk="1" hangingPunct="1">
              <a:lnSpc>
                <a:spcPct val="130000"/>
              </a:lnSpc>
              <a:buFontTx/>
              <a:buNone/>
            </a:pPr>
            <a:r>
              <a:rPr lang="zh-CN" altLang="en-US" sz="2400" dirty="0">
                <a:ea typeface="楷体_GB2312" pitchFamily="49" charset="-122"/>
              </a:rPr>
              <a:t>① 组织者发给每位专家一份软件系统的规格说明书（略去名称和单位）和一张记录估算值的表格，请他们进行估算。</a:t>
            </a:r>
            <a:endParaRPr lang="zh-CN" altLang="en-US" sz="2400" dirty="0">
              <a:ea typeface="楷体_GB2312" pitchFamily="49" charset="-122"/>
            </a:endParaRPr>
          </a:p>
          <a:p>
            <a:pPr eaLnBrk="1" hangingPunct="1">
              <a:lnSpc>
                <a:spcPct val="130000"/>
              </a:lnSpc>
              <a:buFontTx/>
              <a:buNone/>
            </a:pPr>
            <a:r>
              <a:rPr lang="zh-CN" altLang="en-US" sz="2400" dirty="0">
                <a:ea typeface="楷体_GB2312" pitchFamily="49" charset="-122"/>
              </a:rPr>
              <a:t>② 专家详细研究软件规格说明书的内容，然后组织者召集</a:t>
            </a:r>
            <a:endParaRPr lang="zh-CN" altLang="en-US" sz="2400" dirty="0">
              <a:ea typeface="楷体_GB2312" pitchFamily="49" charset="-122"/>
            </a:endParaRPr>
          </a:p>
          <a:p>
            <a:pPr eaLnBrk="1" hangingPunct="1">
              <a:lnSpc>
                <a:spcPct val="130000"/>
              </a:lnSpc>
              <a:buFontTx/>
              <a:buNone/>
            </a:pPr>
            <a:r>
              <a:rPr lang="zh-CN" altLang="en-US" sz="2400" dirty="0">
                <a:ea typeface="楷体_GB2312" pitchFamily="49" charset="-122"/>
              </a:rPr>
              <a:t>小组会议，在会上，专家们与组织者一起对估算问题进行讨</a:t>
            </a:r>
            <a:endParaRPr lang="zh-CN" altLang="en-US" sz="2400" dirty="0">
              <a:ea typeface="楷体_GB2312" pitchFamily="49" charset="-122"/>
            </a:endParaRPr>
          </a:p>
          <a:p>
            <a:pPr eaLnBrk="1" hangingPunct="1">
              <a:lnSpc>
                <a:spcPct val="130000"/>
              </a:lnSpc>
              <a:buFontTx/>
              <a:buNone/>
            </a:pPr>
            <a:r>
              <a:rPr lang="zh-CN" altLang="en-US" sz="2400" dirty="0">
                <a:ea typeface="楷体_GB2312" pitchFamily="49" charset="-122"/>
              </a:rPr>
              <a:t>论。 </a:t>
            </a:r>
            <a:endParaRPr lang="zh-CN" altLang="en-US" sz="2400" dirty="0">
              <a:ea typeface="楷体_GB2312" pitchFamily="49" charset="-122"/>
            </a:endParaRPr>
          </a:p>
          <a:p>
            <a:pPr eaLnBrk="1" hangingPunct="1">
              <a:lnSpc>
                <a:spcPct val="130000"/>
              </a:lnSpc>
              <a:buFontTx/>
              <a:buNone/>
            </a:pPr>
            <a:endParaRPr lang="zh-CN" altLang="en-US" sz="2400" dirty="0">
              <a:ea typeface="楷体_GB2312" pitchFamily="49" charset="-122"/>
            </a:endParaRPr>
          </a:p>
          <a:p>
            <a:pPr eaLnBrk="1" hangingPunct="1"/>
            <a:endParaRPr lang="en-US" altLang="zh-CN"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zh-CN" altLang="en-US" sz="2800" dirty="0">
                <a:solidFill>
                  <a:srgbClr val="CC0000"/>
                </a:solidFill>
                <a:ea typeface="楷体_GB2312" pitchFamily="49" charset="-122"/>
              </a:rPr>
              <a:t>标准</a:t>
            </a:r>
            <a:r>
              <a:rPr lang="en-US" altLang="zh-CN" sz="2800" dirty="0">
                <a:solidFill>
                  <a:srgbClr val="CC0000"/>
                </a:solidFill>
                <a:ea typeface="楷体_GB2312" pitchFamily="49" charset="-122"/>
              </a:rPr>
              <a:t>Delphi</a:t>
            </a:r>
            <a:r>
              <a:rPr lang="zh-CN" altLang="en-US" sz="2800" dirty="0">
                <a:solidFill>
                  <a:srgbClr val="CC0000"/>
                </a:solidFill>
                <a:ea typeface="楷体_GB2312" pitchFamily="49" charset="-122"/>
              </a:rPr>
              <a:t>技术的步骤：</a:t>
            </a:r>
            <a:endParaRPr lang="zh-CN" altLang="en-US" sz="2800" dirty="0">
              <a:solidFill>
                <a:srgbClr val="CC0000"/>
              </a:solidFill>
              <a:ea typeface="楷体_GB2312" pitchFamily="49" charset="-122"/>
            </a:endParaRPr>
          </a:p>
          <a:p>
            <a:pPr eaLnBrk="1" hangingPunct="1">
              <a:lnSpc>
                <a:spcPct val="120000"/>
              </a:lnSpc>
              <a:spcBef>
                <a:spcPct val="30000"/>
              </a:spcBef>
              <a:buFontTx/>
              <a:buNone/>
            </a:pPr>
            <a:r>
              <a:rPr lang="zh-CN" altLang="en-US" sz="2400" dirty="0">
                <a:ea typeface="楷体_GB2312" pitchFamily="49" charset="-122"/>
              </a:rPr>
              <a:t>③ 各位专家对该软件提出</a:t>
            </a:r>
            <a:r>
              <a:rPr lang="en-US" altLang="zh-CN" sz="2400" dirty="0">
                <a:ea typeface="楷体_GB2312" pitchFamily="49" charset="-122"/>
              </a:rPr>
              <a:t>3</a:t>
            </a:r>
            <a:r>
              <a:rPr lang="zh-CN" altLang="en-US" sz="2400" dirty="0">
                <a:ea typeface="楷体_GB2312" pitchFamily="49" charset="-122"/>
              </a:rPr>
              <a:t>个软件规模的估算值，即</a:t>
            </a:r>
            <a:endParaRPr lang="zh-CN" altLang="en-US" sz="2400" i="1" dirty="0">
              <a:ea typeface="楷体_GB2312" pitchFamily="49" charset="-122"/>
            </a:endParaRPr>
          </a:p>
          <a:p>
            <a:pPr algn="ctr" eaLnBrk="1" hangingPunct="1">
              <a:lnSpc>
                <a:spcPct val="120000"/>
              </a:lnSpc>
              <a:spcBef>
                <a:spcPct val="30000"/>
              </a:spcBef>
              <a:buFontTx/>
              <a:buNone/>
            </a:pPr>
            <a:r>
              <a:rPr lang="en-US" altLang="zh-CN" sz="2400" i="1" dirty="0" err="1">
                <a:ea typeface="楷体_GB2312" pitchFamily="49" charset="-122"/>
              </a:rPr>
              <a:t>a</a:t>
            </a:r>
            <a:r>
              <a:rPr lang="en-US" altLang="zh-CN" sz="2400" i="1" baseline="-250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该软件可能的最小规模（最少源代码行数）；</a:t>
            </a:r>
            <a:endParaRPr lang="zh-CN" altLang="en-US" sz="2400" i="1" dirty="0">
              <a:ea typeface="楷体_GB2312" pitchFamily="49" charset="-122"/>
            </a:endParaRPr>
          </a:p>
          <a:p>
            <a:pPr algn="ctr" eaLnBrk="1" hangingPunct="1">
              <a:lnSpc>
                <a:spcPct val="120000"/>
              </a:lnSpc>
              <a:spcBef>
                <a:spcPct val="30000"/>
              </a:spcBef>
              <a:buFontTx/>
              <a:buNone/>
            </a:pPr>
            <a:r>
              <a:rPr lang="zh-CN" altLang="en-US" sz="2400" i="1" dirty="0">
                <a:ea typeface="楷体_GB2312" pitchFamily="49" charset="-122"/>
              </a:rPr>
              <a:t>   </a:t>
            </a:r>
            <a:r>
              <a:rPr lang="en-US" altLang="zh-CN" sz="2400" i="1" dirty="0">
                <a:ea typeface="楷体_GB2312" pitchFamily="49" charset="-122"/>
              </a:rPr>
              <a:t>m</a:t>
            </a:r>
            <a:r>
              <a:rPr lang="en-US" altLang="zh-CN" sz="2400" i="1" baseline="-25000" dirty="0">
                <a:ea typeface="楷体_GB2312" pitchFamily="49" charset="-122"/>
              </a:rPr>
              <a:t>i</a:t>
            </a:r>
            <a:r>
              <a:rPr lang="en-US" altLang="zh-CN" sz="2400" dirty="0">
                <a:ea typeface="楷体_GB2312" pitchFamily="49" charset="-122"/>
              </a:rPr>
              <a:t>——</a:t>
            </a:r>
            <a:r>
              <a:rPr lang="zh-CN" altLang="en-US" sz="2400" dirty="0">
                <a:ea typeface="楷体_GB2312" pitchFamily="49" charset="-122"/>
              </a:rPr>
              <a:t>该软件最可能的规模（最可能的源代码行数）；</a:t>
            </a:r>
            <a:endParaRPr lang="zh-CN" altLang="en-US" sz="2400" i="1" dirty="0">
              <a:ea typeface="楷体_GB2312" pitchFamily="49" charset="-122"/>
            </a:endParaRPr>
          </a:p>
          <a:p>
            <a:pPr algn="ctr" eaLnBrk="1" hangingPunct="1">
              <a:lnSpc>
                <a:spcPct val="120000"/>
              </a:lnSpc>
              <a:spcBef>
                <a:spcPct val="30000"/>
              </a:spcBef>
              <a:buFontTx/>
              <a:buNone/>
            </a:pPr>
            <a:r>
              <a:rPr lang="en-US" altLang="zh-CN" sz="2400" i="1" dirty="0">
                <a:ea typeface="楷体_GB2312" pitchFamily="49" charset="-122"/>
              </a:rPr>
              <a:t>b</a:t>
            </a:r>
            <a:r>
              <a:rPr lang="en-US" altLang="zh-CN" sz="2400" i="1" baseline="-25000" dirty="0">
                <a:ea typeface="楷体_GB2312" pitchFamily="49" charset="-122"/>
              </a:rPr>
              <a:t>i</a:t>
            </a:r>
            <a:r>
              <a:rPr lang="en-US" altLang="zh-CN" sz="2400" dirty="0">
                <a:ea typeface="楷体_GB2312" pitchFamily="49" charset="-122"/>
              </a:rPr>
              <a:t>——</a:t>
            </a:r>
            <a:r>
              <a:rPr lang="zh-CN" altLang="en-US" sz="2400" dirty="0">
                <a:ea typeface="楷体_GB2312" pitchFamily="49" charset="-122"/>
              </a:rPr>
              <a:t>该软件可能的最大规模（最多源代码行数）。</a:t>
            </a:r>
            <a:endParaRPr lang="zh-CN" altLang="en-US" sz="2400" dirty="0">
              <a:ea typeface="楷体_GB2312" pitchFamily="49" charset="-122"/>
            </a:endParaRPr>
          </a:p>
          <a:p>
            <a:pPr eaLnBrk="1" hangingPunct="1">
              <a:lnSpc>
                <a:spcPct val="120000"/>
              </a:lnSpc>
              <a:spcBef>
                <a:spcPct val="30000"/>
              </a:spcBef>
              <a:buFontTx/>
              <a:buNone/>
            </a:pPr>
            <a:r>
              <a:rPr lang="zh-CN" altLang="en-US" sz="2400" dirty="0">
                <a:ea typeface="楷体_GB2312" pitchFamily="49" charset="-122"/>
              </a:rPr>
              <a:t>    无记名地填写表格，并说明做此估算的理由。</a:t>
            </a:r>
            <a:endParaRPr lang="zh-CN" altLang="en-US" sz="2400" dirty="0">
              <a:ea typeface="楷体_GB2312" pitchFamily="49" charset="-122"/>
            </a:endParaRPr>
          </a:p>
          <a:p>
            <a:pPr eaLnBrk="1" hangingPunct="1"/>
            <a:endParaRPr lang="en-US" altLang="zh-CN" dirty="0">
              <a:solidFill>
                <a:srgbClr val="CC0000"/>
              </a:solidFill>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00034" y="1744663"/>
            <a:ext cx="8135937" cy="4470419"/>
          </a:xfrm>
          <a:prstGeom prst="rect">
            <a:avLst/>
          </a:prstGeom>
          <a:noFill/>
          <a:ln w="9525">
            <a:noFill/>
            <a:miter lim="800000"/>
          </a:ln>
        </p:spPr>
        <p:txBody>
          <a:bodyPr lIns="92075" tIns="46038" rIns="92075" bIns="46038"/>
          <a:lstStyle/>
          <a:p>
            <a:pPr marL="609600" indent="-609600">
              <a:spcBef>
                <a:spcPct val="20000"/>
              </a:spcBef>
            </a:pPr>
            <a:r>
              <a:rPr lang="zh-CN" altLang="en-US" sz="2800" dirty="0">
                <a:solidFill>
                  <a:srgbClr val="CC0000"/>
                </a:solidFill>
                <a:latin typeface="宋体" panose="02010600030101010101" pitchFamily="2" charset="-122"/>
                <a:ea typeface="宋体" panose="02010600030101010101" pitchFamily="2" charset="-122"/>
              </a:rPr>
              <a:t>标准</a:t>
            </a:r>
            <a:r>
              <a:rPr lang="en-US" altLang="zh-CN" sz="2800" dirty="0">
                <a:solidFill>
                  <a:srgbClr val="CC0000"/>
                </a:solidFill>
                <a:latin typeface="宋体" panose="02010600030101010101" pitchFamily="2" charset="-122"/>
                <a:ea typeface="宋体" panose="02010600030101010101" pitchFamily="2" charset="-122"/>
              </a:rPr>
              <a:t>Delphi</a:t>
            </a:r>
            <a:r>
              <a:rPr lang="zh-CN" altLang="en-US" sz="2800" dirty="0">
                <a:solidFill>
                  <a:srgbClr val="CC0000"/>
                </a:solidFill>
                <a:latin typeface="宋体" panose="02010600030101010101" pitchFamily="2" charset="-122"/>
                <a:ea typeface="宋体" panose="02010600030101010101" pitchFamily="2" charset="-122"/>
              </a:rPr>
              <a:t>技术的步骤：</a:t>
            </a:r>
            <a:endParaRPr lang="zh-CN" altLang="en-US" sz="2800" dirty="0">
              <a:latin typeface="宋体" panose="02010600030101010101" pitchFamily="2" charset="-122"/>
              <a:ea typeface="宋体" panose="02010600030101010101" pitchFamily="2" charset="-122"/>
            </a:endParaRPr>
          </a:p>
          <a:p>
            <a:pPr marL="609600" indent="-609600">
              <a:spcBef>
                <a:spcPct val="20000"/>
              </a:spcBef>
            </a:pPr>
            <a:r>
              <a:rPr lang="zh-CN" altLang="en-US" sz="2400" dirty="0">
                <a:latin typeface="宋体" panose="02010600030101010101" pitchFamily="2" charset="-122"/>
                <a:ea typeface="宋体" panose="02010600030101010101" pitchFamily="2" charset="-122"/>
              </a:rPr>
              <a:t>④ 组织者对各位专家在表中填写的估算值进行综合和分</a:t>
            </a:r>
            <a:endParaRPr lang="zh-CN" altLang="en-US" sz="2400" dirty="0">
              <a:latin typeface="宋体" panose="02010600030101010101" pitchFamily="2" charset="-122"/>
              <a:ea typeface="宋体" panose="02010600030101010101" pitchFamily="2" charset="-122"/>
            </a:endParaRPr>
          </a:p>
          <a:p>
            <a:pPr marL="609600" indent="-609600">
              <a:spcBef>
                <a:spcPct val="20000"/>
              </a:spcBef>
            </a:pPr>
            <a:r>
              <a:rPr lang="zh-CN" altLang="en-US" sz="2400" dirty="0">
                <a:latin typeface="宋体" panose="02010600030101010101" pitchFamily="2" charset="-122"/>
                <a:ea typeface="宋体" panose="02010600030101010101" pitchFamily="2" charset="-122"/>
              </a:rPr>
              <a:t>类，做以下事情。</a:t>
            </a:r>
            <a:endParaRPr lang="zh-CN" altLang="en-US" sz="2400" dirty="0">
              <a:latin typeface="宋体" panose="02010600030101010101" pitchFamily="2" charset="-122"/>
              <a:ea typeface="宋体" panose="02010600030101010101" pitchFamily="2" charset="-122"/>
            </a:endParaRPr>
          </a:p>
          <a:p>
            <a:pPr marL="808355" lvl="1" indent="-351155">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计算各位专家（序号为</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）的估算期望</a:t>
            </a:r>
            <a:endParaRPr lang="zh-CN" altLang="en-US" sz="2400" dirty="0">
              <a:latin typeface="宋体" panose="02010600030101010101" pitchFamily="2" charset="-122"/>
              <a:ea typeface="宋体" panose="02010600030101010101" pitchFamily="2" charset="-122"/>
            </a:endParaRPr>
          </a:p>
          <a:p>
            <a:pPr marL="808355" lvl="1" indent="-351155">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值</a:t>
            </a:r>
            <a:r>
              <a:rPr lang="en-US" altLang="zh-CN" sz="2400" dirty="0" err="1">
                <a:latin typeface="宋体" panose="02010600030101010101" pitchFamily="2" charset="-122"/>
                <a:ea typeface="宋体" panose="02010600030101010101" pitchFamily="2" charset="-122"/>
              </a:rPr>
              <a:t>E</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和估算值的期望中值</a:t>
            </a:r>
            <a:r>
              <a:rPr lang="en-US" altLang="zh-CN" sz="2400" dirty="0">
                <a:latin typeface="宋体" panose="02010600030101010101" pitchFamily="2" charset="-122"/>
                <a:ea typeface="宋体" panose="02010600030101010101" pitchFamily="2" charset="-122"/>
              </a:rPr>
              <a:t>E</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808355" lvl="1" indent="-351155">
              <a:spcBef>
                <a:spcPct val="20000"/>
              </a:spcBef>
              <a:buFont typeface="Arial" panose="020B0604020202020204" pitchFamily="34" charset="0"/>
              <a:buChar char="•"/>
            </a:pPr>
            <a:endParaRPr lang="zh-CN" altLang="en-US" sz="2400" dirty="0">
              <a:latin typeface="宋体" panose="02010600030101010101" pitchFamily="2" charset="-122"/>
              <a:ea typeface="宋体" panose="02010600030101010101" pitchFamily="2" charset="-122"/>
            </a:endParaRPr>
          </a:p>
          <a:p>
            <a:pPr marL="808355" lvl="1" indent="-351155">
              <a:spcBef>
                <a:spcPct val="20000"/>
              </a:spcBef>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808355" lvl="1" indent="-351155">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对专家的估算结果进行分析。</a:t>
            </a:r>
            <a:endParaRPr lang="zh-CN" altLang="en-US" sz="2400" dirty="0">
              <a:latin typeface="宋体" panose="02010600030101010101" pitchFamily="2" charset="-122"/>
              <a:ea typeface="宋体" panose="02010600030101010101" pitchFamily="2" charset="-122"/>
            </a:endParaRPr>
          </a:p>
        </p:txBody>
      </p:sp>
      <p:sp>
        <p:nvSpPr>
          <p:cNvPr id="37891" name="Rectangle 6"/>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37892" name="Rectangle 8"/>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7893" name="Rectangle 14"/>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pic>
        <p:nvPicPr>
          <p:cNvPr id="37895" name="Picture 21"/>
          <p:cNvPicPr>
            <a:picLocks noChangeAspect="1" noChangeArrowheads="1"/>
          </p:cNvPicPr>
          <p:nvPr/>
        </p:nvPicPr>
        <p:blipFill>
          <a:blip r:embed="rId1"/>
          <a:srcRect/>
          <a:stretch>
            <a:fillRect/>
          </a:stretch>
        </p:blipFill>
        <p:spPr bwMode="auto">
          <a:xfrm>
            <a:off x="1428728" y="4500570"/>
            <a:ext cx="6480175" cy="6985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9"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buFontTx/>
              <a:buNone/>
            </a:pPr>
            <a:r>
              <a:rPr lang="zh-CN" altLang="en-US" sz="2800">
                <a:solidFill>
                  <a:srgbClr val="CC0000"/>
                </a:solidFill>
                <a:ea typeface="楷体_GB2312" pitchFamily="49" charset="-122"/>
              </a:rPr>
              <a:t>标准</a:t>
            </a:r>
            <a:r>
              <a:rPr lang="en-US" altLang="zh-CN" sz="2800">
                <a:solidFill>
                  <a:srgbClr val="CC0000"/>
                </a:solidFill>
                <a:ea typeface="楷体_GB2312" pitchFamily="49" charset="-122"/>
              </a:rPr>
              <a:t>Delphi</a:t>
            </a:r>
            <a:r>
              <a:rPr lang="zh-CN" altLang="en-US" sz="2800">
                <a:solidFill>
                  <a:srgbClr val="CC0000"/>
                </a:solidFill>
                <a:ea typeface="楷体_GB2312" pitchFamily="49" charset="-122"/>
              </a:rPr>
              <a:t>技术的步骤：</a:t>
            </a:r>
            <a:endParaRPr lang="zh-CN" altLang="en-US" sz="2800">
              <a:solidFill>
                <a:srgbClr val="CC0000"/>
              </a:solidFill>
              <a:ea typeface="楷体_GB2312" pitchFamily="49" charset="-122"/>
            </a:endParaRPr>
          </a:p>
          <a:p>
            <a:pPr eaLnBrk="1" hangingPunct="1">
              <a:lnSpc>
                <a:spcPct val="120000"/>
              </a:lnSpc>
              <a:buFontTx/>
              <a:buNone/>
            </a:pPr>
            <a:r>
              <a:rPr lang="zh-CN" altLang="en-US" sz="2400">
                <a:ea typeface="楷体_GB2312" pitchFamily="49" charset="-122"/>
              </a:rPr>
              <a:t>⑤ 组织者召集会议，请专家们对其估算值有很大差异之处</a:t>
            </a:r>
            <a:endParaRPr lang="zh-CN" altLang="en-US" sz="2400">
              <a:ea typeface="楷体_GB2312" pitchFamily="49" charset="-122"/>
            </a:endParaRPr>
          </a:p>
          <a:p>
            <a:pPr eaLnBrk="1" hangingPunct="1">
              <a:lnSpc>
                <a:spcPct val="120000"/>
              </a:lnSpc>
              <a:buFontTx/>
              <a:buNone/>
            </a:pPr>
            <a:r>
              <a:rPr lang="zh-CN" altLang="en-US" sz="2400">
                <a:ea typeface="楷体_GB2312" pitchFamily="49" charset="-122"/>
              </a:rPr>
              <a:t>进行讨论。专家对此估算值另做一次估算。</a:t>
            </a:r>
            <a:endParaRPr lang="zh-CN" altLang="en-US" sz="2400">
              <a:ea typeface="楷体_GB2312" pitchFamily="49" charset="-122"/>
            </a:endParaRPr>
          </a:p>
          <a:p>
            <a:pPr eaLnBrk="1" hangingPunct="1">
              <a:lnSpc>
                <a:spcPct val="120000"/>
              </a:lnSpc>
              <a:buFontTx/>
              <a:buNone/>
            </a:pPr>
            <a:r>
              <a:rPr lang="zh-CN" altLang="en-US" sz="2400">
                <a:ea typeface="楷体_GB2312" pitchFamily="49" charset="-122"/>
              </a:rPr>
              <a:t>⑥ 在综合专家估算结果的基础上，组织专家再次无记名地</a:t>
            </a:r>
            <a:endParaRPr lang="zh-CN" altLang="en-US" sz="2400">
              <a:ea typeface="楷体_GB2312" pitchFamily="49" charset="-122"/>
            </a:endParaRPr>
          </a:p>
          <a:p>
            <a:pPr eaLnBrk="1" hangingPunct="1">
              <a:lnSpc>
                <a:spcPct val="120000"/>
              </a:lnSpc>
              <a:buFontTx/>
              <a:buNone/>
            </a:pPr>
            <a:r>
              <a:rPr lang="zh-CN" altLang="en-US" sz="2400">
                <a:ea typeface="楷体_GB2312" pitchFamily="49" charset="-122"/>
              </a:rPr>
              <a:t>填写表格。</a:t>
            </a:r>
            <a:endParaRPr lang="zh-CN" altLang="en-US" sz="2800">
              <a:solidFill>
                <a:srgbClr val="CC0000"/>
              </a:solidFill>
              <a:ea typeface="楷体_GB2312" pitchFamily="49" charset="-122"/>
            </a:endParaRPr>
          </a:p>
          <a:p>
            <a:pPr eaLnBrk="1" hangingPunct="1"/>
            <a:endParaRPr lang="en-US" altLang="zh-CN" sz="2800">
              <a:solidFill>
                <a:srgbClr val="CC0000"/>
              </a:solidFill>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500034" y="1744663"/>
            <a:ext cx="8207375" cy="4398981"/>
          </a:xfrm>
          <a:prstGeom prst="rect">
            <a:avLst/>
          </a:prstGeom>
          <a:noFill/>
          <a:ln w="9525">
            <a:noFill/>
            <a:miter lim="800000"/>
          </a:ln>
        </p:spPr>
        <p:txBody>
          <a:bodyPr lIns="92075" tIns="46038" rIns="92075" bIns="46038"/>
          <a:lstStyle/>
          <a:p>
            <a:pPr marL="342900" indent="-342900">
              <a:lnSpc>
                <a:spcPct val="120000"/>
              </a:lnSpc>
              <a:spcBef>
                <a:spcPct val="20000"/>
              </a:spcBef>
            </a:pPr>
            <a:endParaRPr lang="en-US" altLang="zh-CN" sz="2400" dirty="0">
              <a:latin typeface="宋体" panose="02010600030101010101" pitchFamily="2" charset="-122"/>
              <a:ea typeface="宋体" panose="02010600030101010101" pitchFamily="2" charset="-122"/>
            </a:endParaRPr>
          </a:p>
          <a:p>
            <a:pPr marL="342900" indent="-342900">
              <a:lnSpc>
                <a:spcPct val="120000"/>
              </a:lnSpc>
              <a:spcBef>
                <a:spcPct val="20000"/>
              </a:spcBef>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从步骤④到步骤⑥适当重复几次，最终可获得一个得到多数专家共识的软件规模（源代码行数）。</a:t>
            </a:r>
            <a:endParaRPr lang="zh-CN" altLang="en-US" sz="2400" dirty="0">
              <a:latin typeface="宋体" panose="02010600030101010101" pitchFamily="2" charset="-122"/>
              <a:ea typeface="宋体" panose="02010600030101010101" pitchFamily="2" charset="-122"/>
            </a:endParaRPr>
          </a:p>
          <a:p>
            <a:pPr marL="342900" indent="-342900">
              <a:lnSpc>
                <a:spcPct val="120000"/>
              </a:lnSpc>
              <a:spcBef>
                <a:spcPct val="20000"/>
              </a:spcBef>
            </a:pPr>
            <a:r>
              <a:rPr lang="zh-CN" altLang="en-US" sz="2400" dirty="0">
                <a:latin typeface="宋体" panose="02010600030101010101" pitchFamily="2" charset="-122"/>
                <a:ea typeface="宋体" panose="02010600030101010101" pitchFamily="2" charset="-122"/>
              </a:rPr>
              <a:t>      最后，通过与历史资料进行类比，根据过去完成项目的规模和成本等信息，推算出该软件每行源代码所需成本。然后再乘以该软件源代码行数的估算值，得到该软件的成本估算值。</a:t>
            </a:r>
            <a:endParaRPr lang="zh-CN" altLang="en-US" sz="2400" dirty="0">
              <a:latin typeface="宋体" panose="02010600030101010101" pitchFamily="2" charset="-122"/>
              <a:ea typeface="宋体" panose="02010600030101010101" pitchFamily="2" charset="-122"/>
            </a:endParaRPr>
          </a:p>
        </p:txBody>
      </p:sp>
      <p:sp>
        <p:nvSpPr>
          <p:cNvPr id="39939" name="Rectangle 6"/>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500034" y="1571612"/>
            <a:ext cx="8280400" cy="4803793"/>
          </a:xfrm>
        </p:spPr>
        <p:txBody>
          <a:bodyPr/>
          <a:lstStyle/>
          <a:p>
            <a:pPr marL="609600" indent="-609600" eaLnBrk="1" hangingPunct="1">
              <a:lnSpc>
                <a:spcPct val="110000"/>
              </a:lnSpc>
              <a:buFontTx/>
              <a:buNone/>
            </a:pPr>
            <a:r>
              <a:rPr lang="en-US" altLang="zh-CN" b="1" dirty="0">
                <a:solidFill>
                  <a:srgbClr val="3333CC"/>
                </a:solidFill>
                <a:ea typeface="楷体_GB2312" pitchFamily="49" charset="-122"/>
              </a:rPr>
              <a:t>2</a:t>
            </a:r>
            <a:r>
              <a:rPr lang="zh-CN" altLang="en-US" b="1" dirty="0">
                <a:solidFill>
                  <a:srgbClr val="3333CC"/>
                </a:solidFill>
                <a:ea typeface="楷体_GB2312" pitchFamily="49" charset="-122"/>
              </a:rPr>
              <a:t>．</a:t>
            </a:r>
            <a:r>
              <a:rPr lang="en-US" altLang="zh-CN" b="1" dirty="0" err="1">
                <a:solidFill>
                  <a:srgbClr val="3333CC"/>
                </a:solidFill>
                <a:ea typeface="楷体_GB2312" pitchFamily="49" charset="-122"/>
              </a:rPr>
              <a:t>COCOMO</a:t>
            </a:r>
            <a:r>
              <a:rPr lang="zh-CN" altLang="en-US" b="1" dirty="0">
                <a:solidFill>
                  <a:srgbClr val="3333CC"/>
                </a:solidFill>
                <a:ea typeface="楷体_GB2312" pitchFamily="49" charset="-122"/>
              </a:rPr>
              <a:t>模型</a:t>
            </a:r>
            <a:endParaRPr lang="zh-CN" altLang="en-US" b="1" dirty="0">
              <a:solidFill>
                <a:srgbClr val="3333CC"/>
              </a:solidFill>
              <a:ea typeface="楷体_GB2312" pitchFamily="49" charset="-122"/>
            </a:endParaRPr>
          </a:p>
          <a:p>
            <a:pPr marL="609600" indent="-609600">
              <a:lnSpc>
                <a:spcPct val="110000"/>
              </a:lnSpc>
            </a:pPr>
            <a:r>
              <a:rPr lang="zh-CN" altLang="en-US" sz="2400" dirty="0">
                <a:ea typeface="楷体_GB2312" pitchFamily="49" charset="-122"/>
              </a:rPr>
              <a:t>软件工程专家</a:t>
            </a:r>
            <a:r>
              <a:rPr lang="en-US" altLang="zh-CN" sz="2400" dirty="0">
                <a:ea typeface="楷体_GB2312" pitchFamily="49" charset="-122"/>
              </a:rPr>
              <a:t>Barry Boehm</a:t>
            </a:r>
            <a:r>
              <a:rPr lang="zh-CN" altLang="en-US" sz="2400" dirty="0">
                <a:ea typeface="楷体_GB2312" pitchFamily="49" charset="-122"/>
              </a:rPr>
              <a:t>在其著作</a:t>
            </a:r>
            <a:r>
              <a:rPr lang="en-US" altLang="zh-CN" sz="2400" dirty="0">
                <a:ea typeface="楷体_GB2312" pitchFamily="49" charset="-122"/>
              </a:rPr>
              <a:t>《</a:t>
            </a:r>
            <a:r>
              <a:rPr lang="zh-CN" altLang="en-US" sz="2400" dirty="0">
                <a:ea typeface="楷体_GB2312" pitchFamily="49" charset="-122"/>
              </a:rPr>
              <a:t>软件工程经济学</a:t>
            </a:r>
            <a:r>
              <a:rPr lang="en-US" altLang="zh-CN" sz="2400" dirty="0">
                <a:ea typeface="楷体_GB2312" pitchFamily="49" charset="-122"/>
              </a:rPr>
              <a:t>》</a:t>
            </a:r>
            <a:r>
              <a:rPr lang="zh-CN" altLang="en-US" sz="2400" dirty="0">
                <a:ea typeface="楷体_GB2312" pitchFamily="49" charset="-122"/>
              </a:rPr>
              <a:t>中提出了软件估算模型层次结构，称为</a:t>
            </a:r>
            <a:r>
              <a:rPr lang="zh-CN" altLang="en-US" sz="2400" dirty="0">
                <a:solidFill>
                  <a:srgbClr val="CC0000"/>
                </a:solidFill>
                <a:ea typeface="楷体_GB2312" pitchFamily="49" charset="-122"/>
              </a:rPr>
              <a:t>构造式成本模型</a:t>
            </a:r>
            <a:r>
              <a:rPr lang="en-US" altLang="zh-CN" sz="2400" dirty="0" err="1">
                <a:solidFill>
                  <a:srgbClr val="CC0000"/>
                </a:solidFill>
                <a:ea typeface="楷体_GB2312" pitchFamily="49" charset="-122"/>
              </a:rPr>
              <a:t>COCOMO</a:t>
            </a:r>
            <a:r>
              <a:rPr lang="zh-CN" altLang="en-US" sz="2400" dirty="0">
                <a:ea typeface="楷体_GB2312" pitchFamily="49" charset="-122"/>
              </a:rPr>
              <a:t>（</a:t>
            </a:r>
            <a:r>
              <a:rPr lang="en-US" altLang="zh-CN" sz="2400" dirty="0" err="1">
                <a:solidFill>
                  <a:srgbClr val="C00000"/>
                </a:solidFill>
                <a:ea typeface="楷体_GB2312" pitchFamily="49" charset="-122"/>
              </a:rPr>
              <a:t>CO</a:t>
            </a:r>
            <a:r>
              <a:rPr lang="en-US" altLang="zh-CN" sz="2400" dirty="0" err="1">
                <a:ea typeface="楷体_GB2312" pitchFamily="49" charset="-122"/>
              </a:rPr>
              <a:t>nstructive</a:t>
            </a:r>
            <a:r>
              <a:rPr lang="en-US" altLang="zh-CN" sz="2400" dirty="0">
                <a:ea typeface="楷体_GB2312" pitchFamily="49" charset="-122"/>
              </a:rPr>
              <a:t> </a:t>
            </a:r>
            <a:r>
              <a:rPr lang="en-US" altLang="zh-CN" sz="2400" dirty="0">
                <a:solidFill>
                  <a:srgbClr val="C00000"/>
                </a:solidFill>
                <a:ea typeface="楷体_GB2312" pitchFamily="49" charset="-122"/>
              </a:rPr>
              <a:t>Co</a:t>
            </a:r>
            <a:r>
              <a:rPr lang="en-US" altLang="zh-CN" sz="2400" dirty="0">
                <a:ea typeface="楷体_GB2312" pitchFamily="49" charset="-122"/>
              </a:rPr>
              <a:t>st </a:t>
            </a:r>
            <a:r>
              <a:rPr lang="en-US" altLang="zh-CN" sz="2400" dirty="0" err="1">
                <a:solidFill>
                  <a:srgbClr val="C00000"/>
                </a:solidFill>
                <a:ea typeface="楷体_GB2312" pitchFamily="49" charset="-122"/>
              </a:rPr>
              <a:t>MO</a:t>
            </a:r>
            <a:r>
              <a:rPr lang="en-US" altLang="zh-CN" sz="2400" dirty="0" err="1">
                <a:ea typeface="楷体_GB2312" pitchFamily="49" charset="-122"/>
              </a:rPr>
              <a:t>del</a:t>
            </a:r>
            <a:r>
              <a:rPr lang="zh-CN" altLang="en-US" sz="2400" dirty="0">
                <a:ea typeface="楷体_GB2312" pitchFamily="49" charset="-122"/>
              </a:rPr>
              <a:t>），也许这是在软件界影响最为广泛、最为著名的估算模型。</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idx="1"/>
          </p:nvPr>
        </p:nvSpPr>
        <p:spPr>
          <a:xfrm>
            <a:off x="357158" y="1601788"/>
            <a:ext cx="8435975" cy="5256212"/>
          </a:xfrm>
        </p:spPr>
        <p:txBody>
          <a:bodyPr/>
          <a:lstStyle/>
          <a:p>
            <a:pPr eaLnBrk="1" hangingPunct="1">
              <a:lnSpc>
                <a:spcPct val="110000"/>
              </a:lnSpc>
              <a:buFontTx/>
              <a:buNone/>
            </a:pPr>
            <a:r>
              <a:rPr lang="en-US" altLang="zh-CN" sz="2800" dirty="0">
                <a:latin typeface="宋体" panose="02010600030101010101" pitchFamily="2" charset="-122"/>
                <a:ea typeface="宋体" panose="02010600030101010101" pitchFamily="2" charset="-122"/>
              </a:rPr>
              <a:t>(1) </a:t>
            </a:r>
            <a:r>
              <a:rPr lang="en-US" altLang="zh-CN" sz="2800" dirty="0">
                <a:solidFill>
                  <a:srgbClr val="CC0000"/>
                </a:solidFill>
                <a:latin typeface="宋体" panose="02010600030101010101" pitchFamily="2" charset="-122"/>
                <a:ea typeface="宋体" panose="02010600030101010101" pitchFamily="2" charset="-122"/>
              </a:rPr>
              <a:t>3</a:t>
            </a:r>
            <a:r>
              <a:rPr lang="zh-CN" altLang="en-US" sz="2800" dirty="0">
                <a:solidFill>
                  <a:srgbClr val="CC0000"/>
                </a:solidFill>
                <a:latin typeface="宋体" panose="02010600030101010101" pitchFamily="2" charset="-122"/>
                <a:ea typeface="宋体" panose="02010600030101010101" pitchFamily="2" charset="-122"/>
              </a:rPr>
              <a:t>种类型的软件</a:t>
            </a:r>
            <a:endParaRPr lang="zh-CN" altLang="en-US" sz="2800" dirty="0">
              <a:solidFill>
                <a:srgbClr val="CC0000"/>
              </a:solidFill>
              <a:latin typeface="宋体" panose="02010600030101010101" pitchFamily="2" charset="-122"/>
              <a:ea typeface="宋体" panose="02010600030101010101" pitchFamily="2" charset="-122"/>
            </a:endParaRPr>
          </a:p>
          <a:p>
            <a:pPr>
              <a:lnSpc>
                <a:spcPct val="110000"/>
              </a:lnSpc>
            </a:pPr>
            <a:r>
              <a:rPr lang="en-US" altLang="zh-CN" sz="2400" dirty="0" err="1">
                <a:latin typeface="宋体" panose="02010600030101010101" pitchFamily="2" charset="-122"/>
                <a:ea typeface="宋体" panose="02010600030101010101" pitchFamily="2" charset="-122"/>
              </a:rPr>
              <a:t>COCOMO</a:t>
            </a:r>
            <a:r>
              <a:rPr lang="zh-CN" altLang="en-US" sz="2400" dirty="0">
                <a:latin typeface="宋体" panose="02010600030101010101" pitchFamily="2" charset="-122"/>
                <a:ea typeface="宋体" panose="02010600030101010101" pitchFamily="2" charset="-122"/>
              </a:rPr>
              <a:t>是针对</a:t>
            </a:r>
            <a:r>
              <a:rPr lang="en-US" altLang="zh-CN" sz="2400" dirty="0">
                <a:latin typeface="宋体" panose="02010600030101010101" pitchFamily="2" charset="-122"/>
                <a:ea typeface="宋体" panose="02010600030101010101" pitchFamily="2" charset="-122"/>
              </a:rPr>
              <a:t>Boehm</a:t>
            </a:r>
            <a:r>
              <a:rPr lang="zh-CN" altLang="en-US" sz="2400" dirty="0">
                <a:latin typeface="宋体" panose="02010600030101010101" pitchFamily="2" charset="-122"/>
                <a:ea typeface="宋体" panose="02010600030101010101" pitchFamily="2" charset="-122"/>
              </a:rPr>
              <a:t>划分的</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种类型软件进行估算的。</a:t>
            </a:r>
            <a:endParaRPr lang="zh-CN" altLang="en-US" sz="2400" dirty="0">
              <a:latin typeface="宋体" panose="02010600030101010101" pitchFamily="2" charset="-122"/>
              <a:ea typeface="宋体" panose="02010600030101010101" pitchFamily="2" charset="-122"/>
            </a:endParaRPr>
          </a:p>
          <a:p>
            <a:pPr eaLnBrk="1" hangingPunct="1">
              <a:lnSpc>
                <a:spcPct val="110000"/>
              </a:lnSpc>
              <a:buFontTx/>
              <a:buNone/>
            </a:pPr>
            <a:r>
              <a:rPr lang="zh-CN" altLang="en-US" sz="2400" dirty="0">
                <a:latin typeface="宋体" panose="02010600030101010101" pitchFamily="2" charset="-122"/>
                <a:ea typeface="宋体" panose="02010600030101010101" pitchFamily="2" charset="-122"/>
              </a:rPr>
              <a:t>① </a:t>
            </a:r>
            <a:r>
              <a:rPr lang="zh-CN" altLang="en-US" sz="2400" dirty="0">
                <a:solidFill>
                  <a:srgbClr val="3333CC"/>
                </a:solidFill>
                <a:latin typeface="宋体" panose="02010600030101010101" pitchFamily="2" charset="-122"/>
                <a:ea typeface="宋体" panose="02010600030101010101" pitchFamily="2" charset="-122"/>
              </a:rPr>
              <a:t>固有型（</a:t>
            </a:r>
            <a:r>
              <a:rPr lang="en-US" altLang="zh-CN" sz="2400" dirty="0">
                <a:solidFill>
                  <a:srgbClr val="3333CC"/>
                </a:solidFill>
                <a:latin typeface="宋体" panose="02010600030101010101" pitchFamily="2" charset="-122"/>
                <a:ea typeface="宋体" panose="02010600030101010101" pitchFamily="2" charset="-122"/>
              </a:rPr>
              <a:t>organic mode</a:t>
            </a:r>
            <a:r>
              <a:rPr lang="zh-CN" altLang="en-US" sz="2400" dirty="0">
                <a:solidFill>
                  <a:srgbClr val="3333CC"/>
                </a:solidFill>
                <a:latin typeface="宋体" panose="02010600030101010101" pitchFamily="2" charset="-122"/>
                <a:ea typeface="宋体" panose="02010600030101010101" pitchFamily="2" charset="-122"/>
              </a:rPr>
              <a:t>）项目</a:t>
            </a:r>
            <a:r>
              <a:rPr lang="zh-CN" altLang="en-US" sz="2400" dirty="0">
                <a:latin typeface="宋体" panose="02010600030101010101" pitchFamily="2" charset="-122"/>
                <a:ea typeface="宋体" panose="02010600030101010101" pitchFamily="2" charset="-122"/>
              </a:rPr>
              <a:t>。规模较小，较为简单的</a:t>
            </a:r>
            <a:endParaRPr lang="zh-CN" altLang="en-US" sz="2400" dirty="0">
              <a:latin typeface="宋体" panose="02010600030101010101" pitchFamily="2" charset="-122"/>
              <a:ea typeface="宋体" panose="02010600030101010101" pitchFamily="2" charset="-122"/>
            </a:endParaRPr>
          </a:p>
          <a:p>
            <a:pPr eaLnBrk="1" hangingPunct="1">
              <a:lnSpc>
                <a:spcPct val="110000"/>
              </a:lnSpc>
              <a:buFontTx/>
              <a:buNone/>
            </a:pPr>
            <a:r>
              <a:rPr lang="zh-CN" altLang="en-US" sz="2400" dirty="0">
                <a:latin typeface="宋体" panose="02010600030101010101" pitchFamily="2" charset="-122"/>
                <a:ea typeface="宋体" panose="02010600030101010101" pitchFamily="2" charset="-122"/>
              </a:rPr>
              <a:t>项目，开发人员对项目有较好的理解和较为丰富的工作经</a:t>
            </a:r>
            <a:endParaRPr lang="zh-CN" altLang="en-US" sz="2400" dirty="0">
              <a:latin typeface="宋体" panose="02010600030101010101" pitchFamily="2" charset="-122"/>
              <a:ea typeface="宋体" panose="02010600030101010101" pitchFamily="2" charset="-122"/>
            </a:endParaRPr>
          </a:p>
          <a:p>
            <a:pPr eaLnBrk="1" hangingPunct="1">
              <a:lnSpc>
                <a:spcPct val="110000"/>
              </a:lnSpc>
              <a:buFontTx/>
              <a:buNone/>
            </a:pPr>
            <a:r>
              <a:rPr lang="zh-CN" altLang="en-US" sz="2400" dirty="0">
                <a:latin typeface="宋体" panose="02010600030101010101" pitchFamily="2" charset="-122"/>
                <a:ea typeface="宋体" panose="02010600030101010101" pitchFamily="2" charset="-122"/>
              </a:rPr>
              <a:t>验。</a:t>
            </a:r>
            <a:endParaRPr lang="zh-CN" altLang="en-US" sz="2400" dirty="0">
              <a:latin typeface="宋体" panose="02010600030101010101" pitchFamily="2" charset="-122"/>
              <a:ea typeface="宋体" panose="02010600030101010101" pitchFamily="2" charset="-122"/>
            </a:endParaRPr>
          </a:p>
          <a:p>
            <a:pPr eaLnBrk="1" hangingPunct="1">
              <a:lnSpc>
                <a:spcPct val="110000"/>
              </a:lnSpc>
              <a:buFontTx/>
              <a:buNone/>
            </a:pPr>
            <a:r>
              <a:rPr lang="zh-CN" altLang="en-US" sz="2400" dirty="0">
                <a:latin typeface="宋体" panose="02010600030101010101" pitchFamily="2" charset="-122"/>
                <a:ea typeface="宋体" panose="02010600030101010101" pitchFamily="2" charset="-122"/>
              </a:rPr>
              <a:t>② </a:t>
            </a:r>
            <a:r>
              <a:rPr lang="zh-CN" altLang="en-US" sz="2400" dirty="0">
                <a:solidFill>
                  <a:srgbClr val="3333CC"/>
                </a:solidFill>
                <a:latin typeface="宋体" panose="02010600030101010101" pitchFamily="2" charset="-122"/>
                <a:ea typeface="宋体" panose="02010600030101010101" pitchFamily="2" charset="-122"/>
              </a:rPr>
              <a:t>嵌入型（</a:t>
            </a:r>
            <a:r>
              <a:rPr lang="en-US" altLang="zh-CN" sz="2400" dirty="0">
                <a:solidFill>
                  <a:srgbClr val="3333CC"/>
                </a:solidFill>
                <a:latin typeface="宋体" panose="02010600030101010101" pitchFamily="2" charset="-122"/>
                <a:ea typeface="宋体" panose="02010600030101010101" pitchFamily="2" charset="-122"/>
              </a:rPr>
              <a:t>embedded mode</a:t>
            </a:r>
            <a:r>
              <a:rPr lang="zh-CN" altLang="en-US" sz="2400" dirty="0">
                <a:solidFill>
                  <a:srgbClr val="3333CC"/>
                </a:solidFill>
                <a:latin typeface="宋体" panose="02010600030101010101" pitchFamily="2" charset="-122"/>
                <a:ea typeface="宋体" panose="02010600030101010101" pitchFamily="2" charset="-122"/>
              </a:rPr>
              <a:t>）项目</a:t>
            </a:r>
            <a:r>
              <a:rPr lang="zh-CN" altLang="en-US" sz="2400" dirty="0">
                <a:latin typeface="宋体" panose="02010600030101010101" pitchFamily="2" charset="-122"/>
                <a:ea typeface="宋体" panose="02010600030101010101" pitchFamily="2" charset="-122"/>
              </a:rPr>
              <a:t>。这类项目的开发工作紧密地与系统中的硬件、软件和运行限制联系在一起，如飞机的飞行控制软件。</a:t>
            </a:r>
            <a:endParaRPr lang="zh-CN" altLang="en-US" sz="2400" dirty="0">
              <a:latin typeface="宋体" panose="02010600030101010101" pitchFamily="2" charset="-122"/>
              <a:ea typeface="宋体" panose="02010600030101010101" pitchFamily="2" charset="-122"/>
            </a:endParaRPr>
          </a:p>
          <a:p>
            <a:pPr eaLnBrk="1" hangingPunct="1">
              <a:lnSpc>
                <a:spcPct val="110000"/>
              </a:lnSpc>
              <a:buFontTx/>
              <a:buNone/>
            </a:pPr>
            <a:r>
              <a:rPr lang="zh-CN" altLang="en-US" sz="2400" dirty="0">
                <a:latin typeface="宋体" panose="02010600030101010101" pitchFamily="2" charset="-122"/>
                <a:ea typeface="宋体" panose="02010600030101010101" pitchFamily="2" charset="-122"/>
              </a:rPr>
              <a:t>③ </a:t>
            </a:r>
            <a:r>
              <a:rPr lang="zh-CN" altLang="en-US" sz="2400" dirty="0">
                <a:solidFill>
                  <a:srgbClr val="3333CC"/>
                </a:solidFill>
                <a:latin typeface="宋体" panose="02010600030101010101" pitchFamily="2" charset="-122"/>
                <a:ea typeface="宋体" panose="02010600030101010101" pitchFamily="2" charset="-122"/>
              </a:rPr>
              <a:t>半独立性（</a:t>
            </a:r>
            <a:r>
              <a:rPr lang="en-US" altLang="zh-CN" sz="2400" dirty="0">
                <a:solidFill>
                  <a:srgbClr val="3333CC"/>
                </a:solidFill>
                <a:latin typeface="宋体" panose="02010600030101010101" pitchFamily="2" charset="-122"/>
                <a:ea typeface="宋体" panose="02010600030101010101" pitchFamily="2" charset="-122"/>
              </a:rPr>
              <a:t>semi-detached mode</a:t>
            </a:r>
            <a:r>
              <a:rPr lang="zh-CN" altLang="en-US" sz="2400" dirty="0">
                <a:solidFill>
                  <a:srgbClr val="3333CC"/>
                </a:solidFill>
                <a:latin typeface="宋体" panose="02010600030101010101" pitchFamily="2" charset="-122"/>
                <a:ea typeface="宋体" panose="02010600030101010101" pitchFamily="2" charset="-122"/>
              </a:rPr>
              <a:t>）项目</a:t>
            </a:r>
            <a:r>
              <a:rPr lang="zh-CN" altLang="en-US" sz="2400" dirty="0">
                <a:latin typeface="宋体" panose="02010600030101010101" pitchFamily="2" charset="-122"/>
                <a:ea typeface="宋体" panose="02010600030101010101" pitchFamily="2" charset="-122"/>
              </a:rPr>
              <a:t>。项目的性质介于上述两个类型之间，其规模与复杂性均属中等，如事务处理系统，数据库管理系统等。</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3827">
                                            <p:txEl>
                                              <p:pRg st="2" end="2"/>
                                            </p:txEl>
                                          </p:spTgt>
                                        </p:tgtEl>
                                        <p:attrNameLst>
                                          <p:attrName>style.visibility</p:attrName>
                                        </p:attrNameLst>
                                      </p:cBhvr>
                                      <p:to>
                                        <p:strVal val="visible"/>
                                      </p:to>
                                    </p:set>
                                    <p:anim calcmode="lin" valueType="num">
                                      <p:cBhvr additive="base">
                                        <p:cTn id="7" dur="500" fill="hold"/>
                                        <p:tgtEl>
                                          <p:spTgt spid="3338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38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3827">
                                            <p:txEl>
                                              <p:pRg st="3" end="3"/>
                                            </p:txEl>
                                          </p:spTgt>
                                        </p:tgtEl>
                                        <p:attrNameLst>
                                          <p:attrName>style.visibility</p:attrName>
                                        </p:attrNameLst>
                                      </p:cBhvr>
                                      <p:to>
                                        <p:strVal val="visible"/>
                                      </p:to>
                                    </p:set>
                                    <p:anim calcmode="lin" valueType="num">
                                      <p:cBhvr additive="base">
                                        <p:cTn id="11" dur="500" fill="hold"/>
                                        <p:tgtEl>
                                          <p:spTgt spid="3338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382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3827">
                                            <p:txEl>
                                              <p:pRg st="4" end="4"/>
                                            </p:txEl>
                                          </p:spTgt>
                                        </p:tgtEl>
                                        <p:attrNameLst>
                                          <p:attrName>style.visibility</p:attrName>
                                        </p:attrNameLst>
                                      </p:cBhvr>
                                      <p:to>
                                        <p:strVal val="visible"/>
                                      </p:to>
                                    </p:set>
                                    <p:anim calcmode="lin" valueType="num">
                                      <p:cBhvr additive="base">
                                        <p:cTn id="15" dur="500" fill="hold"/>
                                        <p:tgtEl>
                                          <p:spTgt spid="33382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3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3827">
                                            <p:txEl>
                                              <p:pRg st="5" end="5"/>
                                            </p:txEl>
                                          </p:spTgt>
                                        </p:tgtEl>
                                        <p:attrNameLst>
                                          <p:attrName>style.visibility</p:attrName>
                                        </p:attrNameLst>
                                      </p:cBhvr>
                                      <p:to>
                                        <p:strVal val="visible"/>
                                      </p:to>
                                    </p:set>
                                    <p:anim calcmode="lin" valueType="num">
                                      <p:cBhvr additive="base">
                                        <p:cTn id="21" dur="500" fill="hold"/>
                                        <p:tgtEl>
                                          <p:spTgt spid="33382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3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33827">
                                            <p:txEl>
                                              <p:pRg st="6" end="6"/>
                                            </p:txEl>
                                          </p:spTgt>
                                        </p:tgtEl>
                                        <p:attrNameLst>
                                          <p:attrName>style.visibility</p:attrName>
                                        </p:attrNameLst>
                                      </p:cBhvr>
                                      <p:to>
                                        <p:strVal val="visible"/>
                                      </p:to>
                                    </p:set>
                                    <p:anim calcmode="lin" valueType="num">
                                      <p:cBhvr additive="base">
                                        <p:cTn id="27" dur="500" fill="hold"/>
                                        <p:tgtEl>
                                          <p:spTgt spid="33382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38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28596" y="1714488"/>
            <a:ext cx="8137525" cy="3024187"/>
          </a:xfrm>
          <a:prstGeom prst="rect">
            <a:avLst/>
          </a:prstGeom>
          <a:noFill/>
          <a:ln w="9525">
            <a:noFill/>
            <a:miter lim="800000"/>
          </a:ln>
        </p:spPr>
        <p:txBody>
          <a:bodyPr lIns="92075" tIns="46038" rIns="92075" bIns="46038"/>
          <a:lstStyle/>
          <a:p>
            <a:pPr marL="342900" indent="-342900">
              <a:lnSpc>
                <a:spcPct val="110000"/>
              </a:lnSpc>
              <a:spcBef>
                <a:spcPct val="20000"/>
              </a:spcBef>
            </a:pPr>
            <a:r>
              <a:rPr lang="zh-CN" altLang="en-US" sz="2400" b="1" dirty="0">
                <a:ea typeface="楷体_GB2312" pitchFamily="49" charset="-122"/>
              </a:rPr>
              <a:t>（</a:t>
            </a:r>
            <a:r>
              <a:rPr lang="en-US" altLang="zh-CN" sz="2400" b="1" dirty="0">
                <a:ea typeface="楷体_GB2312" pitchFamily="49" charset="-122"/>
              </a:rPr>
              <a:t>2</a:t>
            </a:r>
            <a:r>
              <a:rPr lang="zh-CN" altLang="en-US" sz="2400" b="1" dirty="0">
                <a:ea typeface="楷体_GB2312" pitchFamily="49" charset="-122"/>
              </a:rPr>
              <a:t>）</a:t>
            </a:r>
            <a:r>
              <a:rPr lang="en-US" altLang="zh-CN" sz="2400" b="1" dirty="0" err="1">
                <a:solidFill>
                  <a:srgbClr val="CC0000"/>
                </a:solidFill>
                <a:ea typeface="楷体_GB2312" pitchFamily="49" charset="-122"/>
              </a:rPr>
              <a:t>COCOMO</a:t>
            </a:r>
            <a:r>
              <a:rPr lang="zh-CN" altLang="en-US" sz="2400" b="1" dirty="0">
                <a:solidFill>
                  <a:srgbClr val="CC0000"/>
                </a:solidFill>
                <a:ea typeface="楷体_GB2312" pitchFamily="49" charset="-122"/>
              </a:rPr>
              <a:t>的</a:t>
            </a:r>
            <a:r>
              <a:rPr lang="en-US" altLang="zh-CN" sz="2400" b="1" dirty="0">
                <a:solidFill>
                  <a:srgbClr val="CC0000"/>
                </a:solidFill>
                <a:ea typeface="楷体_GB2312" pitchFamily="49" charset="-122"/>
              </a:rPr>
              <a:t>3</a:t>
            </a:r>
            <a:r>
              <a:rPr lang="zh-CN" altLang="en-US" sz="2400" b="1" dirty="0">
                <a:solidFill>
                  <a:srgbClr val="CC0000"/>
                </a:solidFill>
                <a:ea typeface="楷体_GB2312" pitchFamily="49" charset="-122"/>
              </a:rPr>
              <a:t>级模型</a:t>
            </a:r>
            <a:endParaRPr lang="zh-CN" altLang="en-US" sz="2400" b="1" dirty="0">
              <a:solidFill>
                <a:srgbClr val="CC0000"/>
              </a:solidFill>
              <a:ea typeface="楷体_GB2312" pitchFamily="49" charset="-122"/>
            </a:endParaRPr>
          </a:p>
          <a:p>
            <a:pPr marL="342900" indent="-342900">
              <a:lnSpc>
                <a:spcPct val="110000"/>
              </a:lnSpc>
              <a:spcBef>
                <a:spcPct val="20000"/>
              </a:spcBef>
            </a:pPr>
            <a:r>
              <a:rPr lang="zh-CN" altLang="en-US" sz="2400" b="1" dirty="0">
                <a:ea typeface="楷体_GB2312" pitchFamily="49" charset="-122"/>
              </a:rPr>
              <a:t>① </a:t>
            </a:r>
            <a:r>
              <a:rPr lang="zh-CN" altLang="en-US" sz="2400" b="1" dirty="0">
                <a:solidFill>
                  <a:srgbClr val="3333CC"/>
                </a:solidFill>
                <a:ea typeface="楷体_GB2312" pitchFamily="49" charset="-122"/>
              </a:rPr>
              <a:t>基本</a:t>
            </a:r>
            <a:r>
              <a:rPr lang="en-US" altLang="zh-CN" sz="2400" b="1" dirty="0" err="1">
                <a:solidFill>
                  <a:srgbClr val="3333CC"/>
                </a:solidFill>
                <a:ea typeface="楷体_GB2312" pitchFamily="49" charset="-122"/>
              </a:rPr>
              <a:t>COCOMO</a:t>
            </a:r>
            <a:r>
              <a:rPr lang="zh-CN" altLang="en-US" sz="2400" b="1" dirty="0">
                <a:solidFill>
                  <a:srgbClr val="3333CC"/>
                </a:solidFill>
                <a:ea typeface="楷体_GB2312" pitchFamily="49" charset="-122"/>
              </a:rPr>
              <a:t>模型</a:t>
            </a:r>
            <a:r>
              <a:rPr lang="zh-CN" altLang="en-US" sz="2400" b="1" dirty="0">
                <a:ea typeface="楷体_GB2312" pitchFamily="49" charset="-122"/>
              </a:rPr>
              <a:t>（</a:t>
            </a:r>
            <a:r>
              <a:rPr lang="en-US" altLang="zh-CN" sz="2400" b="1" dirty="0">
                <a:ea typeface="楷体_GB2312" pitchFamily="49" charset="-122"/>
              </a:rPr>
              <a:t>basic model</a:t>
            </a:r>
            <a:r>
              <a:rPr lang="zh-CN" altLang="en-US" sz="2400" b="1" dirty="0">
                <a:ea typeface="楷体_GB2312" pitchFamily="49" charset="-122"/>
              </a:rPr>
              <a:t>）。</a:t>
            </a:r>
            <a:endParaRPr lang="zh-CN" altLang="en-US" sz="2400" b="1" dirty="0">
              <a:ea typeface="楷体_GB2312" pitchFamily="49" charset="-122"/>
            </a:endParaRPr>
          </a:p>
          <a:p>
            <a:pPr marL="342900" indent="-342900">
              <a:lnSpc>
                <a:spcPct val="110000"/>
              </a:lnSpc>
              <a:spcBef>
                <a:spcPct val="20000"/>
              </a:spcBef>
              <a:buFont typeface="Arial" panose="020B0604020202020204" pitchFamily="34" charset="0"/>
              <a:buChar char="•"/>
            </a:pPr>
            <a:r>
              <a:rPr lang="zh-CN" altLang="en-US" sz="2400" dirty="0">
                <a:ea typeface="楷体_GB2312" pitchFamily="49" charset="-122"/>
              </a:rPr>
              <a:t>该模型为静态、单变量，以估算出的</a:t>
            </a:r>
            <a:r>
              <a:rPr lang="zh-CN" altLang="en-US" sz="2400" b="1" dirty="0">
                <a:ea typeface="楷体_GB2312" pitchFamily="49" charset="-122"/>
              </a:rPr>
              <a:t>源代码行数</a:t>
            </a:r>
            <a:r>
              <a:rPr lang="zh-CN" altLang="en-US" sz="2400" dirty="0">
                <a:ea typeface="楷体_GB2312" pitchFamily="49" charset="-122"/>
              </a:rPr>
              <a:t>计算。</a:t>
            </a:r>
            <a:endParaRPr lang="zh-CN" altLang="en-US" sz="2400" dirty="0">
              <a:ea typeface="楷体_GB2312" pitchFamily="49" charset="-122"/>
            </a:endParaRPr>
          </a:p>
          <a:p>
            <a:pPr marL="342900" indent="-342900">
              <a:lnSpc>
                <a:spcPct val="110000"/>
              </a:lnSpc>
              <a:spcBef>
                <a:spcPct val="20000"/>
              </a:spcBef>
              <a:buFont typeface="Arial" panose="020B0604020202020204" pitchFamily="34" charset="0"/>
              <a:buChar char="•"/>
            </a:pPr>
            <a:r>
              <a:rPr lang="zh-CN" altLang="en-US" sz="2400" dirty="0">
                <a:ea typeface="楷体_GB2312" pitchFamily="49" charset="-122"/>
              </a:rPr>
              <a:t>开发工作量</a:t>
            </a:r>
            <a:r>
              <a:rPr lang="en-US" altLang="zh-CN" sz="2400" dirty="0">
                <a:ea typeface="楷体_GB2312" pitchFamily="49" charset="-122"/>
              </a:rPr>
              <a:t>(effort)</a:t>
            </a:r>
            <a:endParaRPr lang="zh-CN" altLang="en-US" sz="2000" dirty="0">
              <a:ea typeface="楷体_GB2312" pitchFamily="49" charset="-122"/>
            </a:endParaRPr>
          </a:p>
          <a:p>
            <a:pPr marL="342900" indent="-342900" algn="ctr">
              <a:lnSpc>
                <a:spcPct val="110000"/>
              </a:lnSpc>
              <a:spcBef>
                <a:spcPct val="20000"/>
              </a:spcBef>
            </a:pPr>
            <a:endParaRPr lang="zh-CN" altLang="en-US" sz="2000" b="1" dirty="0">
              <a:ea typeface="楷体_GB2312" pitchFamily="49" charset="-122"/>
            </a:endParaRPr>
          </a:p>
          <a:p>
            <a:pPr marL="342900" indent="-342900" algn="ctr">
              <a:lnSpc>
                <a:spcPct val="110000"/>
              </a:lnSpc>
              <a:spcBef>
                <a:spcPct val="20000"/>
              </a:spcBef>
            </a:pPr>
            <a:r>
              <a:rPr lang="zh-CN" altLang="en-US" sz="2000" b="1" dirty="0">
                <a:ea typeface="楷体_GB2312" pitchFamily="49" charset="-122"/>
              </a:rPr>
              <a:t>   （人月）</a:t>
            </a:r>
            <a:endParaRPr lang="zh-CN" altLang="en-US" sz="2000" b="1" dirty="0">
              <a:ea typeface="楷体_GB2312" pitchFamily="49" charset="-122"/>
            </a:endParaRPr>
          </a:p>
          <a:p>
            <a:pPr marL="342900" indent="-342900" algn="ctr">
              <a:lnSpc>
                <a:spcPct val="110000"/>
              </a:lnSpc>
              <a:spcBef>
                <a:spcPct val="20000"/>
              </a:spcBef>
            </a:pPr>
            <a:endParaRPr lang="en-US" altLang="zh-CN" sz="2000" b="1" dirty="0">
              <a:ea typeface="楷体_GB2312" pitchFamily="49" charset="-122"/>
            </a:endParaRPr>
          </a:p>
        </p:txBody>
      </p:sp>
      <p:sp>
        <p:nvSpPr>
          <p:cNvPr id="2053" name="Rectangle 10"/>
          <p:cNvSpPr>
            <a:spLocks noChangeArrowheads="1"/>
          </p:cNvSpPr>
          <p:nvPr/>
        </p:nvSpPr>
        <p:spPr bwMode="auto">
          <a:xfrm>
            <a:off x="0" y="3319463"/>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9"/>
          <p:cNvGraphicFramePr>
            <a:graphicFrameLocks noChangeAspect="1"/>
          </p:cNvGraphicFramePr>
          <p:nvPr/>
        </p:nvGraphicFramePr>
        <p:xfrm>
          <a:off x="1979613" y="3500438"/>
          <a:ext cx="2089150" cy="515937"/>
        </p:xfrm>
        <a:graphic>
          <a:graphicData uri="http://schemas.openxmlformats.org/presentationml/2006/ole">
            <mc:AlternateContent xmlns:mc="http://schemas.openxmlformats.org/markup-compatibility/2006">
              <mc:Choice xmlns:v="urn:schemas-microsoft-com:vml" Requires="v">
                <p:oleObj spid="_x0000_s2054" name="" r:id="rId1" imgW="21336000" imgH="5181600" progId="">
                  <p:embed/>
                </p:oleObj>
              </mc:Choice>
              <mc:Fallback>
                <p:oleObj name="" r:id="rId1" imgW="21336000" imgH="5181600" progId="">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500438"/>
                        <a:ext cx="20891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11"/>
          <p:cNvSpPr txBox="1">
            <a:spLocks noChangeArrowheads="1"/>
          </p:cNvSpPr>
          <p:nvPr/>
        </p:nvSpPr>
        <p:spPr bwMode="auto">
          <a:xfrm>
            <a:off x="571472" y="4786322"/>
            <a:ext cx="8064500" cy="906462"/>
          </a:xfrm>
          <a:prstGeom prst="rect">
            <a:avLst/>
          </a:prstGeom>
          <a:noFill/>
          <a:ln w="9525">
            <a:noFill/>
            <a:miter lim="800000"/>
          </a:ln>
        </p:spPr>
        <p:txBody>
          <a:bodyPr>
            <a:spAutoFit/>
          </a:bodyPr>
          <a:lstStyle/>
          <a:p>
            <a:pPr>
              <a:lnSpc>
                <a:spcPct val="110000"/>
              </a:lnSpc>
              <a:spcBef>
                <a:spcPct val="20000"/>
              </a:spcBef>
            </a:pPr>
            <a:r>
              <a:rPr lang="zh-CN" altLang="en-US" sz="2400" b="1" dirty="0">
                <a:ea typeface="楷体_GB2312" pitchFamily="49" charset="-122"/>
              </a:rPr>
              <a:t>其中，</a:t>
            </a:r>
            <a:r>
              <a:rPr lang="en-US" altLang="zh-CN" sz="2400" b="1" dirty="0" err="1">
                <a:ea typeface="楷体_GB2312" pitchFamily="49" charset="-122"/>
              </a:rPr>
              <a:t>KLOC</a:t>
            </a:r>
            <a:r>
              <a:rPr lang="zh-CN" altLang="en-US" sz="2400" b="1" dirty="0">
                <a:ea typeface="楷体_GB2312" pitchFamily="49" charset="-122"/>
              </a:rPr>
              <a:t>为交付的千行代码数。</a:t>
            </a:r>
            <a:r>
              <a:rPr lang="en-US" altLang="zh-CN" sz="2400" b="1" dirty="0" err="1">
                <a:ea typeface="楷体_GB2312" pitchFamily="49" charset="-122"/>
              </a:rPr>
              <a:t>a</a:t>
            </a:r>
            <a:r>
              <a:rPr lang="en-US" altLang="zh-CN" sz="2400" b="1" baseline="-25000" dirty="0" err="1">
                <a:ea typeface="楷体_GB2312" pitchFamily="49" charset="-122"/>
              </a:rPr>
              <a:t>b</a:t>
            </a:r>
            <a:r>
              <a:rPr lang="zh-CN" altLang="en-US" sz="2400" b="1" dirty="0">
                <a:ea typeface="楷体_GB2312" pitchFamily="49" charset="-122"/>
              </a:rPr>
              <a:t>、</a:t>
            </a:r>
            <a:r>
              <a:rPr lang="en-US" altLang="zh-CN" sz="2400" b="1" dirty="0">
                <a:ea typeface="楷体_GB2312" pitchFamily="49" charset="-122"/>
              </a:rPr>
              <a:t>b</a:t>
            </a:r>
            <a:r>
              <a:rPr lang="en-US" altLang="zh-CN" sz="2400" b="1" baseline="-25000" dirty="0">
                <a:ea typeface="楷体_GB2312" pitchFamily="49" charset="-122"/>
              </a:rPr>
              <a:t>b</a:t>
            </a:r>
            <a:r>
              <a:rPr lang="zh-CN" altLang="en-US" sz="2400" b="1" dirty="0">
                <a:ea typeface="楷体_GB2312" pitchFamily="49" charset="-122"/>
              </a:rPr>
              <a:t>为模型系数。</a:t>
            </a:r>
            <a:r>
              <a:rPr lang="zh-CN" altLang="en-US" b="1" dirty="0"/>
              <a:t> </a:t>
            </a:r>
            <a:endParaRPr lang="zh-CN" altLang="en-US" b="1" dirty="0"/>
          </a:p>
          <a:p>
            <a:pPr>
              <a:spcBef>
                <a:spcPct val="50000"/>
              </a:spcBef>
            </a:pPr>
            <a:endParaRPr lang="en-US" altLang="zh-CN"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1"/>
          <p:cNvSpPr>
            <a:spLocks noGrp="1" noChangeArrowheads="1"/>
          </p:cNvSpPr>
          <p:nvPr>
            <p:ph type="title"/>
          </p:nvPr>
        </p:nvSpPr>
        <p:spPr>
          <a:xfrm>
            <a:off x="457200" y="265114"/>
            <a:ext cx="7543800" cy="1092184"/>
          </a:xfrm>
          <a:noFill/>
        </p:spPr>
        <p:txBody>
          <a:bodyPr/>
          <a:lstStyle/>
          <a:p>
            <a:pPr algn="l">
              <a:lnSpc>
                <a:spcPts val="3500"/>
              </a:lnSpc>
            </a:pPr>
            <a:r>
              <a:rPr lang="en-US" altLang="zh-CN" dirty="0">
                <a:solidFill>
                  <a:schemeClr val="bg1"/>
                </a:solidFill>
                <a:latin typeface="+mj-ea"/>
              </a:rPr>
              <a:t>6.1 </a:t>
            </a:r>
            <a:r>
              <a:rPr lang="zh-CN" altLang="en-US" dirty="0">
                <a:solidFill>
                  <a:schemeClr val="bg1"/>
                </a:solidFill>
                <a:latin typeface="+mj-ea"/>
              </a:rPr>
              <a:t>软件项目管理概述</a:t>
            </a:r>
            <a:br>
              <a:rPr lang="en-US" altLang="zh-CN" sz="3600" dirty="0">
                <a:solidFill>
                  <a:schemeClr val="bg1"/>
                </a:solidFill>
              </a:rPr>
            </a:br>
            <a:r>
              <a:rPr lang="en-US" altLang="zh-CN" sz="3600" dirty="0">
                <a:solidFill>
                  <a:srgbClr val="FFFF00"/>
                </a:solidFill>
              </a:rPr>
              <a:t>               ---</a:t>
            </a:r>
            <a:r>
              <a:rPr lang="zh-CN" altLang="en-US" sz="3600" dirty="0">
                <a:solidFill>
                  <a:srgbClr val="FFFF00"/>
                </a:solidFill>
              </a:rPr>
              <a:t>管理涉及的范围</a:t>
            </a:r>
            <a:endParaRPr lang="zh-CN" altLang="en-US" sz="3600" dirty="0">
              <a:solidFill>
                <a:srgbClr val="FFFF00"/>
              </a:solidFill>
            </a:endParaRPr>
          </a:p>
        </p:txBody>
      </p:sp>
      <p:sp>
        <p:nvSpPr>
          <p:cNvPr id="9218" name="Rectangle 5"/>
          <p:cNvSpPr>
            <a:spLocks noGrp="1" noChangeArrowheads="1"/>
          </p:cNvSpPr>
          <p:nvPr>
            <p:ph idx="1"/>
          </p:nvPr>
        </p:nvSpPr>
        <p:spPr>
          <a:xfrm>
            <a:off x="395288" y="1643050"/>
            <a:ext cx="8320116" cy="4451363"/>
          </a:xfrm>
          <a:noFill/>
        </p:spPr>
        <p:txBody>
          <a:bodyPr/>
          <a:lstStyle/>
          <a:p>
            <a:pPr>
              <a:lnSpc>
                <a:spcPct val="120000"/>
              </a:lnSpc>
            </a:pPr>
            <a:r>
              <a:rPr kumimoji="1" lang="zh-CN" altLang="en-US" dirty="0">
                <a:ea typeface="楷体_GB2312" pitchFamily="49" charset="-122"/>
              </a:rPr>
              <a:t>软件项目管理涉及的几个主要方面</a:t>
            </a:r>
            <a:r>
              <a:rPr kumimoji="1" lang="zh-CN" altLang="en-US" dirty="0">
                <a:solidFill>
                  <a:srgbClr val="C00000"/>
                </a:solidFill>
                <a:ea typeface="楷体_GB2312" pitchFamily="49" charset="-122"/>
              </a:rPr>
              <a:t>（</a:t>
            </a:r>
            <a:r>
              <a:rPr kumimoji="1" lang="en-US" altLang="zh-CN" dirty="0">
                <a:solidFill>
                  <a:srgbClr val="C00000"/>
                </a:solidFill>
                <a:ea typeface="楷体_GB2312" pitchFamily="49" charset="-122"/>
              </a:rPr>
              <a:t>4P</a:t>
            </a:r>
            <a:r>
              <a:rPr kumimoji="1" lang="zh-CN" altLang="en-US" dirty="0">
                <a:solidFill>
                  <a:srgbClr val="C00000"/>
                </a:solidFill>
                <a:ea typeface="楷体_GB2312" pitchFamily="49" charset="-122"/>
              </a:rPr>
              <a:t>）：</a:t>
            </a:r>
            <a:endParaRPr kumimoji="1" lang="en-US" altLang="zh-CN" dirty="0">
              <a:solidFill>
                <a:srgbClr val="C00000"/>
              </a:solidFill>
              <a:ea typeface="楷体_GB2312" pitchFamily="49" charset="-122"/>
            </a:endParaRPr>
          </a:p>
          <a:p>
            <a:pPr marL="1314450" lvl="2" indent="-514350">
              <a:lnSpc>
                <a:spcPct val="120000"/>
              </a:lnSpc>
              <a:buNone/>
            </a:pPr>
            <a:r>
              <a:rPr kumimoji="1" lang="zh-CN" altLang="en-US" dirty="0">
                <a:ea typeface="楷体_GB2312" pitchFamily="49" charset="-122"/>
              </a:rPr>
              <a:t>（</a:t>
            </a:r>
            <a:r>
              <a:rPr kumimoji="1" lang="en-US" altLang="zh-CN" dirty="0">
                <a:ea typeface="楷体_GB2312" pitchFamily="49" charset="-122"/>
              </a:rPr>
              <a:t>1</a:t>
            </a:r>
            <a:r>
              <a:rPr kumimoji="1" lang="zh-CN" altLang="en-US" dirty="0">
                <a:ea typeface="楷体_GB2312" pitchFamily="49" charset="-122"/>
              </a:rPr>
              <a:t>）</a:t>
            </a:r>
            <a:r>
              <a:rPr kumimoji="1" lang="en-US" altLang="zh-CN" dirty="0">
                <a:ea typeface="楷体_GB2312" pitchFamily="49" charset="-122"/>
              </a:rPr>
              <a:t>People      </a:t>
            </a:r>
            <a:r>
              <a:rPr kumimoji="1" lang="zh-CN" altLang="en-US" b="1" dirty="0">
                <a:solidFill>
                  <a:srgbClr val="3333CC"/>
                </a:solidFill>
                <a:ea typeface="楷体_GB2312" pitchFamily="49" charset="-122"/>
              </a:rPr>
              <a:t>人员</a:t>
            </a:r>
            <a:endParaRPr kumimoji="1" lang="en-US" altLang="zh-CN" dirty="0">
              <a:ea typeface="楷体_GB2312" pitchFamily="49" charset="-122"/>
            </a:endParaRPr>
          </a:p>
          <a:p>
            <a:pPr marL="1314450" lvl="2" indent="-514350">
              <a:lnSpc>
                <a:spcPct val="120000"/>
              </a:lnSpc>
              <a:buNone/>
            </a:pPr>
            <a:r>
              <a:rPr kumimoji="1" lang="zh-CN" altLang="en-US" dirty="0">
                <a:ea typeface="楷体_GB2312" pitchFamily="49" charset="-122"/>
              </a:rPr>
              <a:t>（</a:t>
            </a:r>
            <a:r>
              <a:rPr kumimoji="1" lang="en-US" altLang="zh-CN" dirty="0">
                <a:ea typeface="楷体_GB2312" pitchFamily="49" charset="-122"/>
              </a:rPr>
              <a:t>2</a:t>
            </a:r>
            <a:r>
              <a:rPr kumimoji="1" lang="zh-CN" altLang="en-US" dirty="0">
                <a:ea typeface="楷体_GB2312" pitchFamily="49" charset="-122"/>
              </a:rPr>
              <a:t>）</a:t>
            </a:r>
            <a:r>
              <a:rPr kumimoji="1" lang="en-US" altLang="zh-CN" dirty="0">
                <a:ea typeface="楷体_GB2312" pitchFamily="49" charset="-122"/>
              </a:rPr>
              <a:t>Product     </a:t>
            </a:r>
            <a:r>
              <a:rPr kumimoji="1" lang="zh-CN" altLang="en-US" b="1" dirty="0">
                <a:solidFill>
                  <a:srgbClr val="3333CC"/>
                </a:solidFill>
                <a:ea typeface="楷体_GB2312" pitchFamily="49" charset="-122"/>
              </a:rPr>
              <a:t>产品</a:t>
            </a:r>
            <a:endParaRPr kumimoji="1" lang="en-US" altLang="zh-CN" dirty="0">
              <a:ea typeface="楷体_GB2312" pitchFamily="49" charset="-122"/>
            </a:endParaRPr>
          </a:p>
          <a:p>
            <a:pPr marL="1314450" lvl="2" indent="-514350">
              <a:lnSpc>
                <a:spcPct val="120000"/>
              </a:lnSpc>
              <a:buNone/>
            </a:pPr>
            <a:r>
              <a:rPr kumimoji="1" lang="zh-CN" altLang="en-US" dirty="0">
                <a:ea typeface="楷体_GB2312" pitchFamily="49" charset="-122"/>
              </a:rPr>
              <a:t>（</a:t>
            </a:r>
            <a:r>
              <a:rPr kumimoji="1" lang="en-US" altLang="zh-CN" dirty="0">
                <a:ea typeface="楷体_GB2312" pitchFamily="49" charset="-122"/>
              </a:rPr>
              <a:t>3</a:t>
            </a:r>
            <a:r>
              <a:rPr kumimoji="1" lang="zh-CN" altLang="en-US" dirty="0">
                <a:ea typeface="楷体_GB2312" pitchFamily="49" charset="-122"/>
              </a:rPr>
              <a:t>）</a:t>
            </a:r>
            <a:r>
              <a:rPr kumimoji="1" lang="en-US" altLang="zh-CN" dirty="0">
                <a:ea typeface="楷体_GB2312" pitchFamily="49" charset="-122"/>
              </a:rPr>
              <a:t>Process    </a:t>
            </a:r>
            <a:r>
              <a:rPr kumimoji="1" lang="zh-CN" altLang="en-US" b="1" dirty="0">
                <a:solidFill>
                  <a:srgbClr val="3333CC"/>
                </a:solidFill>
                <a:ea typeface="楷体_GB2312" pitchFamily="49" charset="-122"/>
              </a:rPr>
              <a:t>过程</a:t>
            </a:r>
            <a:endParaRPr kumimoji="1" lang="en-US" altLang="zh-CN" dirty="0">
              <a:ea typeface="楷体_GB2312" pitchFamily="49" charset="-122"/>
            </a:endParaRPr>
          </a:p>
          <a:p>
            <a:pPr marL="1314450" lvl="2" indent="-514350">
              <a:lnSpc>
                <a:spcPct val="120000"/>
              </a:lnSpc>
              <a:buNone/>
            </a:pPr>
            <a:r>
              <a:rPr kumimoji="1" lang="zh-CN" altLang="en-US" dirty="0">
                <a:ea typeface="楷体_GB2312" pitchFamily="49" charset="-122"/>
              </a:rPr>
              <a:t>（</a:t>
            </a:r>
            <a:r>
              <a:rPr kumimoji="1" lang="en-US" altLang="zh-CN" dirty="0">
                <a:ea typeface="楷体_GB2312" pitchFamily="49" charset="-122"/>
              </a:rPr>
              <a:t>4</a:t>
            </a:r>
            <a:r>
              <a:rPr kumimoji="1" lang="zh-CN" altLang="en-US" dirty="0">
                <a:ea typeface="楷体_GB2312" pitchFamily="49" charset="-122"/>
              </a:rPr>
              <a:t>）</a:t>
            </a:r>
            <a:r>
              <a:rPr kumimoji="1" lang="en-US" altLang="zh-CN" dirty="0">
                <a:ea typeface="楷体_GB2312" pitchFamily="49" charset="-122"/>
              </a:rPr>
              <a:t>Project      </a:t>
            </a:r>
            <a:r>
              <a:rPr kumimoji="1" lang="zh-CN" altLang="en-US" b="1" dirty="0">
                <a:solidFill>
                  <a:srgbClr val="3333CC"/>
                </a:solidFill>
                <a:ea typeface="楷体_GB2312" pitchFamily="49" charset="-122"/>
              </a:rPr>
              <a:t>项目</a:t>
            </a:r>
            <a:endParaRPr kumimoji="1" lang="en-US" altLang="zh-CN" dirty="0">
              <a:ea typeface="楷体_GB2312" pitchFamily="49" charset="-122"/>
            </a:endParaRPr>
          </a:p>
          <a:p>
            <a:pPr>
              <a:lnSpc>
                <a:spcPct val="120000"/>
              </a:lnSpc>
              <a:buNone/>
            </a:pPr>
            <a:endParaRPr kumimoji="1" lang="zh-CN" altLang="en-US" dirty="0">
              <a:ea typeface="楷体_GB2312" pitchFamily="49" charset="-122"/>
            </a:endParaRPr>
          </a:p>
          <a:p>
            <a:pPr eaLnBrk="1" hangingPunct="1">
              <a:lnSpc>
                <a:spcPct val="120000"/>
              </a:lnSpc>
              <a:buFontTx/>
              <a:buNone/>
            </a:pPr>
            <a:r>
              <a:rPr kumimoji="1" lang="zh-CN" altLang="en-US" sz="2400" dirty="0">
                <a:ea typeface="楷体_GB2312" pitchFamily="49" charset="-122"/>
              </a:rPr>
              <a:t> </a:t>
            </a:r>
            <a:endParaRPr kumimoji="1"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28596" y="1571612"/>
            <a:ext cx="8207375" cy="2447925"/>
          </a:xfrm>
        </p:spPr>
        <p:txBody>
          <a:bodyPr/>
          <a:lstStyle/>
          <a:p>
            <a:pPr>
              <a:lnSpc>
                <a:spcPct val="110000"/>
              </a:lnSpc>
            </a:pPr>
            <a:r>
              <a:rPr lang="zh-CN" altLang="en-US" sz="2400" dirty="0">
                <a:ea typeface="楷体_GB2312" pitchFamily="49" charset="-122"/>
              </a:rPr>
              <a:t>开发周期</a:t>
            </a:r>
            <a:endParaRPr lang="zh-CN" altLang="en-US" sz="2400" dirty="0">
              <a:ea typeface="楷体_GB2312" pitchFamily="49" charset="-122"/>
            </a:endParaRPr>
          </a:p>
          <a:p>
            <a:pPr eaLnBrk="1" hangingPunct="1">
              <a:lnSpc>
                <a:spcPct val="110000"/>
              </a:lnSpc>
              <a:buFontTx/>
              <a:buNone/>
            </a:pPr>
            <a:r>
              <a:rPr lang="zh-CN" altLang="en-US" sz="2400" dirty="0">
                <a:ea typeface="楷体_GB2312" pitchFamily="49" charset="-122"/>
              </a:rPr>
              <a:t>	                                                   </a:t>
            </a:r>
            <a:r>
              <a:rPr lang="en-US" altLang="zh-CN" sz="2400" dirty="0">
                <a:ea typeface="楷体_GB2312" pitchFamily="49" charset="-122"/>
              </a:rPr>
              <a:t>(</a:t>
            </a:r>
            <a:r>
              <a:rPr lang="zh-CN" altLang="en-US" sz="2400" dirty="0">
                <a:ea typeface="楷体_GB2312" pitchFamily="49" charset="-122"/>
              </a:rPr>
              <a:t>月</a:t>
            </a:r>
            <a:r>
              <a:rPr lang="en-US" altLang="zh-CN" sz="2400" dirty="0">
                <a:ea typeface="楷体_GB2312" pitchFamily="49" charset="-122"/>
              </a:rPr>
              <a:t>)</a:t>
            </a:r>
            <a:endParaRPr lang="en-US" altLang="zh-CN" sz="2400" dirty="0">
              <a:ea typeface="楷体_GB2312" pitchFamily="49" charset="-122"/>
            </a:endParaRPr>
          </a:p>
          <a:p>
            <a:pPr eaLnBrk="1" hangingPunct="1">
              <a:lnSpc>
                <a:spcPct val="110000"/>
              </a:lnSpc>
              <a:buFontTx/>
              <a:buNone/>
            </a:pPr>
            <a:endParaRPr lang="en-US" altLang="zh-CN" sz="2400" dirty="0">
              <a:ea typeface="楷体_GB2312" pitchFamily="49" charset="-122"/>
            </a:endParaRPr>
          </a:p>
          <a:p>
            <a:pPr>
              <a:lnSpc>
                <a:spcPct val="110000"/>
              </a:lnSpc>
            </a:pPr>
            <a:r>
              <a:rPr lang="zh-CN" altLang="en-US" sz="2400" dirty="0">
                <a:ea typeface="楷体_GB2312" pitchFamily="49" charset="-122"/>
              </a:rPr>
              <a:t>系数</a:t>
            </a:r>
            <a:endParaRPr lang="zh-CN" altLang="en-US" sz="2400" dirty="0">
              <a:ea typeface="楷体_GB2312" pitchFamily="49" charset="-122"/>
            </a:endParaRPr>
          </a:p>
          <a:p>
            <a:pPr eaLnBrk="1" hangingPunct="1">
              <a:lnSpc>
                <a:spcPct val="110000"/>
              </a:lnSpc>
              <a:buFontTx/>
              <a:buNone/>
            </a:pPr>
            <a:r>
              <a:rPr lang="zh-CN" altLang="en-US" sz="2400" dirty="0">
                <a:ea typeface="楷体_GB2312" pitchFamily="49" charset="-122"/>
              </a:rPr>
              <a:t>    基本</a:t>
            </a:r>
            <a:r>
              <a:rPr lang="en-US" altLang="zh-CN" sz="2400" dirty="0" err="1">
                <a:ea typeface="楷体_GB2312" pitchFamily="49" charset="-122"/>
              </a:rPr>
              <a:t>COCOMO</a:t>
            </a:r>
            <a:r>
              <a:rPr lang="zh-CN" altLang="en-US" sz="2400" dirty="0">
                <a:ea typeface="楷体_GB2312" pitchFamily="49" charset="-122"/>
              </a:rPr>
              <a:t>模型系数如下表所示。</a:t>
            </a:r>
            <a:endParaRPr lang="zh-CN" altLang="en-US" sz="2400" dirty="0">
              <a:ea typeface="楷体_GB2312" pitchFamily="49" charset="-122"/>
            </a:endParaRPr>
          </a:p>
        </p:txBody>
      </p:sp>
      <p:sp>
        <p:nvSpPr>
          <p:cNvPr id="3077" name="Rectangle 14"/>
          <p:cNvSpPr>
            <a:spLocks noChangeArrowheads="1"/>
          </p:cNvSpPr>
          <p:nvPr/>
        </p:nvSpPr>
        <p:spPr bwMode="auto">
          <a:xfrm>
            <a:off x="0" y="3319463"/>
            <a:ext cx="9144000" cy="0"/>
          </a:xfrm>
          <a:prstGeom prst="rect">
            <a:avLst/>
          </a:prstGeom>
          <a:noFill/>
          <a:ln w="9525">
            <a:noFill/>
            <a:miter lim="800000"/>
          </a:ln>
        </p:spPr>
        <p:txBody>
          <a:bodyPr wrap="none" anchor="ctr">
            <a:spAutoFit/>
          </a:bodyPr>
          <a:lstStyle/>
          <a:p>
            <a:endParaRPr lang="zh-CN" altLang="en-US"/>
          </a:p>
        </p:txBody>
      </p:sp>
      <p:graphicFrame>
        <p:nvGraphicFramePr>
          <p:cNvPr id="3074" name="Object 13"/>
          <p:cNvGraphicFramePr>
            <a:graphicFrameLocks noChangeAspect="1"/>
          </p:cNvGraphicFramePr>
          <p:nvPr/>
        </p:nvGraphicFramePr>
        <p:xfrm>
          <a:off x="3286116" y="2000240"/>
          <a:ext cx="1511300" cy="503237"/>
        </p:xfrm>
        <a:graphic>
          <a:graphicData uri="http://schemas.openxmlformats.org/presentationml/2006/ole">
            <mc:AlternateContent xmlns:mc="http://schemas.openxmlformats.org/markup-compatibility/2006">
              <mc:Choice xmlns:v="urn:schemas-microsoft-com:vml" Requires="v">
                <p:oleObj spid="_x0000_s3078" name="" r:id="rId1" imgW="15849600" imgH="5181600" progId="">
                  <p:embed/>
                </p:oleObj>
              </mc:Choice>
              <mc:Fallback>
                <p:oleObj name="" r:id="rId1" imgW="15849600" imgH="5181600" progId="">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6" y="2000240"/>
                        <a:ext cx="15113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5"/>
          <p:cNvPicPr>
            <a:picLocks noChangeAspect="1" noChangeArrowheads="1"/>
          </p:cNvPicPr>
          <p:nvPr/>
        </p:nvPicPr>
        <p:blipFill>
          <a:blip r:embed="rId3"/>
          <a:srcRect/>
          <a:stretch>
            <a:fillRect/>
          </a:stretch>
        </p:blipFill>
        <p:spPr bwMode="auto">
          <a:xfrm>
            <a:off x="500034" y="4429132"/>
            <a:ext cx="8459787" cy="1373188"/>
          </a:xfrm>
          <a:prstGeom prst="rect">
            <a:avLst/>
          </a:prstGeom>
          <a:noFill/>
          <a:ln w="9525">
            <a:noFill/>
            <a:miter lim="800000"/>
            <a:headEnd/>
            <a:tailEnd/>
          </a:ln>
        </p:spPr>
      </p:pic>
      <p:sp>
        <p:nvSpPr>
          <p:cNvPr id="3079" name="Rectangle 19"/>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sz="half" idx="1"/>
          </p:nvPr>
        </p:nvSpPr>
        <p:spPr>
          <a:xfrm>
            <a:off x="500034" y="1500174"/>
            <a:ext cx="8218487" cy="3097212"/>
          </a:xfrm>
        </p:spPr>
        <p:txBody>
          <a:bodyPr/>
          <a:lstStyle/>
          <a:p>
            <a:pPr eaLnBrk="1" hangingPunct="1">
              <a:lnSpc>
                <a:spcPct val="110000"/>
              </a:lnSpc>
              <a:buFontTx/>
              <a:buNone/>
            </a:pPr>
            <a:r>
              <a:rPr lang="en-US" altLang="zh-CN" sz="2400" dirty="0">
                <a:ea typeface="楷体_GB2312" pitchFamily="49" charset="-122"/>
              </a:rPr>
              <a:t>② </a:t>
            </a:r>
            <a:r>
              <a:rPr lang="zh-CN" altLang="en-US" sz="2400" dirty="0">
                <a:solidFill>
                  <a:srgbClr val="3333CC"/>
                </a:solidFill>
                <a:ea typeface="楷体_GB2312" pitchFamily="49" charset="-122"/>
              </a:rPr>
              <a:t>中级</a:t>
            </a:r>
            <a:r>
              <a:rPr lang="en-US" altLang="zh-CN" sz="2400" dirty="0" err="1">
                <a:solidFill>
                  <a:srgbClr val="3333CC"/>
                </a:solidFill>
                <a:ea typeface="楷体_GB2312" pitchFamily="49" charset="-122"/>
              </a:rPr>
              <a:t>COCOMO</a:t>
            </a:r>
            <a:r>
              <a:rPr lang="zh-CN" altLang="en-US" sz="2400" dirty="0">
                <a:solidFill>
                  <a:srgbClr val="3333CC"/>
                </a:solidFill>
                <a:ea typeface="楷体_GB2312" pitchFamily="49" charset="-122"/>
              </a:rPr>
              <a:t>模型</a:t>
            </a:r>
            <a:r>
              <a:rPr lang="zh-CN" altLang="en-US" sz="2400" dirty="0">
                <a:ea typeface="楷体_GB2312" pitchFamily="49" charset="-122"/>
              </a:rPr>
              <a:t>（</a:t>
            </a:r>
            <a:r>
              <a:rPr lang="en-US" altLang="zh-CN" sz="2400" dirty="0">
                <a:ea typeface="楷体_GB2312" pitchFamily="49" charset="-122"/>
              </a:rPr>
              <a:t>intermediate</a:t>
            </a:r>
            <a:r>
              <a:rPr lang="zh-CN" altLang="en-US" sz="2400" dirty="0">
                <a:ea typeface="楷体_GB2312" pitchFamily="49" charset="-122"/>
              </a:rPr>
              <a:t>）</a:t>
            </a:r>
            <a:endParaRPr lang="zh-CN" altLang="en-US" sz="2400" dirty="0">
              <a:ea typeface="楷体_GB2312" pitchFamily="49" charset="-122"/>
            </a:endParaRPr>
          </a:p>
          <a:p>
            <a:pPr>
              <a:lnSpc>
                <a:spcPct val="110000"/>
              </a:lnSpc>
            </a:pPr>
            <a:r>
              <a:rPr lang="zh-CN" altLang="en-US" sz="2400" dirty="0">
                <a:ea typeface="楷体_GB2312" pitchFamily="49" charset="-122"/>
              </a:rPr>
              <a:t>该模型除考虑源代码行数外，还考虑调节因子（</a:t>
            </a:r>
            <a:r>
              <a:rPr lang="en-US" altLang="zh-CN" sz="2400" dirty="0" err="1">
                <a:ea typeface="楷体_GB2312" pitchFamily="49" charset="-122"/>
              </a:rPr>
              <a:t>EAF</a:t>
            </a:r>
            <a:r>
              <a:rPr lang="zh-CN" altLang="en-US" sz="2400" dirty="0">
                <a:ea typeface="楷体_GB2312" pitchFamily="49" charset="-122"/>
              </a:rPr>
              <a:t>），用其体现产品、软件、人员和项目等因素。</a:t>
            </a:r>
            <a:endParaRPr lang="zh-CN" altLang="en-US" sz="2400" dirty="0">
              <a:ea typeface="楷体_GB2312" pitchFamily="49" charset="-122"/>
            </a:endParaRPr>
          </a:p>
          <a:p>
            <a:pPr>
              <a:lnSpc>
                <a:spcPct val="110000"/>
              </a:lnSpc>
            </a:pPr>
            <a:r>
              <a:rPr lang="zh-CN" altLang="en-US" sz="2400" dirty="0">
                <a:ea typeface="楷体_GB2312" pitchFamily="49" charset="-122"/>
              </a:rPr>
              <a:t>开发工作量</a:t>
            </a:r>
            <a:endParaRPr lang="zh-CN" altLang="en-US" sz="2400" dirty="0">
              <a:ea typeface="宋体" panose="02010600030101010101" pitchFamily="2" charset="-122"/>
            </a:endParaRPr>
          </a:p>
        </p:txBody>
      </p:sp>
      <p:graphicFrame>
        <p:nvGraphicFramePr>
          <p:cNvPr id="4098" name="Object 6"/>
          <p:cNvGraphicFramePr>
            <a:graphicFrameLocks noGrp="1" noChangeAspect="1"/>
          </p:cNvGraphicFramePr>
          <p:nvPr>
            <p:ph sz="half" idx="2"/>
          </p:nvPr>
        </p:nvGraphicFramePr>
        <p:xfrm>
          <a:off x="2857488" y="3253584"/>
          <a:ext cx="2863862" cy="507204"/>
        </p:xfrm>
        <a:graphic>
          <a:graphicData uri="http://schemas.openxmlformats.org/presentationml/2006/ole">
            <mc:AlternateContent xmlns:mc="http://schemas.openxmlformats.org/markup-compatibility/2006">
              <mc:Choice xmlns:v="urn:schemas-microsoft-com:vml" Requires="v">
                <p:oleObj spid="_x0000_s4102" name="" r:id="rId1" imgW="29260800" imgH="5181600" progId="">
                  <p:embed/>
                </p:oleObj>
              </mc:Choice>
              <mc:Fallback>
                <p:oleObj name="" r:id="rId1" imgW="29260800" imgH="5181600"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88" y="3253584"/>
                        <a:ext cx="2863862" cy="507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8"/>
          <p:cNvSpPr>
            <a:spLocks noChangeArrowheads="1"/>
          </p:cNvSpPr>
          <p:nvPr/>
        </p:nvSpPr>
        <p:spPr bwMode="auto">
          <a:xfrm>
            <a:off x="468313" y="3789363"/>
            <a:ext cx="8207375" cy="576262"/>
          </a:xfrm>
          <a:prstGeom prst="rect">
            <a:avLst/>
          </a:prstGeom>
          <a:noFill/>
          <a:ln w="9525">
            <a:noFill/>
            <a:miter lim="800000"/>
          </a:ln>
        </p:spPr>
        <p:txBody>
          <a:bodyPr/>
          <a:lstStyle/>
          <a:p>
            <a:pPr marL="342900" indent="-342900">
              <a:lnSpc>
                <a:spcPct val="110000"/>
              </a:lnSpc>
              <a:spcBef>
                <a:spcPct val="20000"/>
              </a:spcBef>
              <a:buFont typeface="Arial" panose="020B0604020202020204" pitchFamily="34" charset="0"/>
              <a:buChar char="•"/>
            </a:pPr>
            <a:r>
              <a:rPr lang="zh-CN" altLang="en-US" sz="2400" b="1" dirty="0">
                <a:ea typeface="楷体_GB2312" pitchFamily="49" charset="-122"/>
              </a:rPr>
              <a:t>系数   </a:t>
            </a:r>
            <a:endParaRPr lang="zh-CN" altLang="en-US" sz="3200" b="1" dirty="0"/>
          </a:p>
        </p:txBody>
      </p:sp>
      <p:pic>
        <p:nvPicPr>
          <p:cNvPr id="2" name="Picture 9"/>
          <p:cNvPicPr>
            <a:picLocks noChangeAspect="1" noChangeArrowheads="1"/>
          </p:cNvPicPr>
          <p:nvPr/>
        </p:nvPicPr>
        <p:blipFill>
          <a:blip r:embed="rId3"/>
          <a:srcRect/>
          <a:stretch>
            <a:fillRect/>
          </a:stretch>
        </p:blipFill>
        <p:spPr bwMode="auto">
          <a:xfrm>
            <a:off x="611188" y="4508500"/>
            <a:ext cx="7777162" cy="1262063"/>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pPr>
              <a:defRPr/>
            </a:pPr>
            <a:fld id="{2E26EEDD-F80D-442D-95C8-CC16A63CF856}" type="slidenum">
              <a:rPr lang="en-US" altLang="zh-CN" smtClean="0"/>
            </a:fld>
            <a:endParaRPr lang="en-US" altLang="zh-CN"/>
          </a:p>
        </p:txBody>
      </p:sp>
      <p:sp>
        <p:nvSpPr>
          <p:cNvPr id="9"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4"/>
          <p:cNvSpPr>
            <a:spLocks noChangeArrowheads="1"/>
          </p:cNvSpPr>
          <p:nvPr/>
        </p:nvSpPr>
        <p:spPr bwMode="auto">
          <a:xfrm>
            <a:off x="428596" y="1500174"/>
            <a:ext cx="8207375" cy="792162"/>
          </a:xfrm>
          <a:prstGeom prst="rect">
            <a:avLst/>
          </a:prstGeom>
          <a:noFill/>
          <a:ln w="9525">
            <a:noFill/>
            <a:miter lim="800000"/>
          </a:ln>
        </p:spPr>
        <p:txBody>
          <a:bodyPr/>
          <a:lstStyle/>
          <a:p>
            <a:pPr marL="342900" indent="-342900">
              <a:lnSpc>
                <a:spcPct val="120000"/>
              </a:lnSpc>
              <a:spcBef>
                <a:spcPct val="20000"/>
              </a:spcBef>
              <a:buFont typeface="Arial" panose="020B0604020202020204" pitchFamily="34" charset="0"/>
              <a:buChar char="•"/>
            </a:pPr>
            <a:r>
              <a:rPr lang="zh-CN" altLang="en-US" sz="2000" b="1" dirty="0">
                <a:ea typeface="楷体_GB2312" pitchFamily="49" charset="-122"/>
              </a:rPr>
              <a:t>调节因子</a:t>
            </a:r>
            <a:r>
              <a:rPr lang="en-US" altLang="zh-CN" sz="2000" b="1" dirty="0" err="1">
                <a:ea typeface="楷体_GB2312" pitchFamily="49" charset="-122"/>
              </a:rPr>
              <a:t>EAF</a:t>
            </a:r>
            <a:r>
              <a:rPr lang="zh-CN" altLang="en-US" sz="2000" b="1" dirty="0">
                <a:ea typeface="楷体_GB2312" pitchFamily="49" charset="-122"/>
              </a:rPr>
              <a:t>（</a:t>
            </a:r>
            <a:r>
              <a:rPr lang="en-US" altLang="zh-CN" sz="2000" b="1" dirty="0">
                <a:ea typeface="楷体_GB2312" pitchFamily="49" charset="-122"/>
              </a:rPr>
              <a:t>effort adjustment factor</a:t>
            </a:r>
            <a:r>
              <a:rPr lang="zh-CN" altLang="en-US" sz="2000" b="1" dirty="0">
                <a:ea typeface="楷体_GB2312" pitchFamily="49" charset="-122"/>
              </a:rPr>
              <a:t>）。包含了</a:t>
            </a:r>
            <a:r>
              <a:rPr lang="en-US" altLang="zh-CN" sz="2000" b="1" dirty="0">
                <a:ea typeface="楷体_GB2312" pitchFamily="49" charset="-122"/>
              </a:rPr>
              <a:t>4</a:t>
            </a:r>
            <a:r>
              <a:rPr lang="zh-CN" altLang="en-US" sz="2000" b="1" dirty="0">
                <a:ea typeface="楷体_GB2312" pitchFamily="49" charset="-122"/>
              </a:rPr>
              <a:t>类</a:t>
            </a:r>
            <a:r>
              <a:rPr lang="en-US" altLang="zh-CN" sz="2000" b="1" dirty="0">
                <a:ea typeface="楷体_GB2312" pitchFamily="49" charset="-122"/>
              </a:rPr>
              <a:t>15</a:t>
            </a:r>
            <a:r>
              <a:rPr lang="zh-CN" altLang="en-US" sz="2000" b="1" dirty="0">
                <a:ea typeface="楷体_GB2312" pitchFamily="49" charset="-122"/>
              </a:rPr>
              <a:t>种属性，其值为</a:t>
            </a:r>
            <a:r>
              <a:rPr lang="en-US" altLang="zh-CN" sz="2000" b="1" dirty="0">
                <a:ea typeface="楷体_GB2312" pitchFamily="49" charset="-122"/>
              </a:rPr>
              <a:t>0.7</a:t>
            </a:r>
            <a:r>
              <a:rPr lang="zh-CN" altLang="en-US" sz="2000" b="1" dirty="0">
                <a:ea typeface="楷体_GB2312" pitchFamily="49" charset="-122"/>
              </a:rPr>
              <a:t>～</a:t>
            </a:r>
            <a:r>
              <a:rPr lang="en-US" altLang="zh-CN" sz="2000" b="1" dirty="0">
                <a:ea typeface="楷体_GB2312" pitchFamily="49" charset="-122"/>
              </a:rPr>
              <a:t>1.6</a:t>
            </a:r>
            <a:r>
              <a:rPr lang="zh-CN" altLang="en-US" sz="2000" b="1" dirty="0">
                <a:ea typeface="楷体_GB2312" pitchFamily="49" charset="-122"/>
              </a:rPr>
              <a:t>。</a:t>
            </a:r>
            <a:endParaRPr lang="zh-CN" altLang="en-US" sz="2400" b="1" dirty="0">
              <a:ea typeface="楷体_GB2312" pitchFamily="49" charset="-122"/>
            </a:endParaRPr>
          </a:p>
        </p:txBody>
      </p:sp>
      <p:pic>
        <p:nvPicPr>
          <p:cNvPr id="43012" name="Picture 19"/>
          <p:cNvPicPr>
            <a:picLocks noChangeAspect="1" noChangeArrowheads="1"/>
          </p:cNvPicPr>
          <p:nvPr/>
        </p:nvPicPr>
        <p:blipFill>
          <a:blip r:embed="rId1"/>
          <a:srcRect/>
          <a:stretch>
            <a:fillRect/>
          </a:stretch>
        </p:blipFill>
        <p:spPr bwMode="auto">
          <a:xfrm>
            <a:off x="611188" y="2454370"/>
            <a:ext cx="7389836" cy="401628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28596" y="1643050"/>
            <a:ext cx="8280400" cy="2376487"/>
          </a:xfrm>
        </p:spPr>
        <p:txBody>
          <a:bodyPr/>
          <a:lstStyle/>
          <a:p>
            <a:pPr marL="609600" indent="-609600" eaLnBrk="1" hangingPunct="1">
              <a:lnSpc>
                <a:spcPct val="110000"/>
              </a:lnSpc>
              <a:buFontTx/>
              <a:buNone/>
            </a:pPr>
            <a:r>
              <a:rPr lang="en-US" altLang="zh-CN" sz="2400" dirty="0">
                <a:ea typeface="楷体_GB2312" pitchFamily="49" charset="-122"/>
              </a:rPr>
              <a:t>③ </a:t>
            </a:r>
            <a:r>
              <a:rPr lang="zh-CN" altLang="en-US" sz="2400" dirty="0">
                <a:solidFill>
                  <a:srgbClr val="3333CC"/>
                </a:solidFill>
                <a:ea typeface="楷体_GB2312" pitchFamily="49" charset="-122"/>
              </a:rPr>
              <a:t>高级</a:t>
            </a:r>
            <a:r>
              <a:rPr lang="en-US" altLang="zh-CN" sz="2400" dirty="0" err="1">
                <a:solidFill>
                  <a:srgbClr val="3333CC"/>
                </a:solidFill>
                <a:ea typeface="楷体_GB2312" pitchFamily="49" charset="-122"/>
              </a:rPr>
              <a:t>COCOMO</a:t>
            </a:r>
            <a:r>
              <a:rPr lang="zh-CN" altLang="en-US" sz="2400" dirty="0">
                <a:solidFill>
                  <a:srgbClr val="3333CC"/>
                </a:solidFill>
                <a:ea typeface="楷体_GB2312" pitchFamily="49" charset="-122"/>
              </a:rPr>
              <a:t>模型</a:t>
            </a:r>
            <a:r>
              <a:rPr lang="zh-CN" altLang="en-US" sz="2400" dirty="0">
                <a:ea typeface="楷体_GB2312" pitchFamily="49" charset="-122"/>
              </a:rPr>
              <a:t>（</a:t>
            </a:r>
            <a:r>
              <a:rPr lang="en-US" altLang="zh-CN" sz="2400" dirty="0">
                <a:ea typeface="楷体_GB2312" pitchFamily="49" charset="-122"/>
              </a:rPr>
              <a:t>advanced</a:t>
            </a:r>
            <a:r>
              <a:rPr lang="zh-CN" altLang="en-US" sz="2400" dirty="0">
                <a:ea typeface="楷体_GB2312" pitchFamily="49" charset="-122"/>
              </a:rPr>
              <a:t>）</a:t>
            </a:r>
            <a:endParaRPr lang="zh-CN" altLang="en-US" sz="2400" dirty="0">
              <a:ea typeface="楷体_GB2312" pitchFamily="49" charset="-122"/>
            </a:endParaRPr>
          </a:p>
          <a:p>
            <a:pPr marL="609600" indent="-609600">
              <a:lnSpc>
                <a:spcPct val="110000"/>
              </a:lnSpc>
            </a:pPr>
            <a:r>
              <a:rPr lang="zh-CN" altLang="en-US" sz="2400" dirty="0">
                <a:ea typeface="楷体_GB2312" pitchFamily="49" charset="-122"/>
              </a:rPr>
              <a:t>高级</a:t>
            </a:r>
            <a:r>
              <a:rPr lang="en-US" altLang="zh-CN" sz="2400" dirty="0" err="1">
                <a:ea typeface="楷体_GB2312" pitchFamily="49" charset="-122"/>
              </a:rPr>
              <a:t>COCOMO</a:t>
            </a:r>
            <a:r>
              <a:rPr lang="zh-CN" altLang="en-US" sz="2400" dirty="0">
                <a:ea typeface="楷体_GB2312" pitchFamily="49" charset="-122"/>
              </a:rPr>
              <a:t>模型除保留中级模型的因素外，还涉及软件工程过程不同开发阶段的影响，以及系统层、子系统层和模块层的差别。</a:t>
            </a:r>
            <a:endParaRPr lang="zh-CN" altLang="en-US" sz="2400" dirty="0">
              <a:ea typeface="楷体_GB2312" pitchFamily="49" charset="-122"/>
            </a:endParaRPr>
          </a:p>
          <a:p>
            <a:pPr marL="609600" indent="-609600">
              <a:lnSpc>
                <a:spcPct val="110000"/>
              </a:lnSpc>
            </a:pPr>
            <a:r>
              <a:rPr lang="zh-CN" altLang="en-US" sz="2400" dirty="0">
                <a:ea typeface="楷体_GB2312" pitchFamily="49" charset="-122"/>
              </a:rPr>
              <a:t>软件可靠性在子系统层各开发阶段有不同的调节因子。 </a:t>
            </a:r>
            <a:endParaRPr lang="zh-CN" altLang="en-US" sz="2400" dirty="0">
              <a:ea typeface="楷体_GB2312" pitchFamily="49" charset="-122"/>
            </a:endParaRPr>
          </a:p>
        </p:txBody>
      </p:sp>
      <p:pic>
        <p:nvPicPr>
          <p:cNvPr id="44036" name="Picture 11"/>
          <p:cNvPicPr>
            <a:picLocks noChangeAspect="1" noChangeArrowheads="1"/>
          </p:cNvPicPr>
          <p:nvPr/>
        </p:nvPicPr>
        <p:blipFill>
          <a:blip r:embed="rId1"/>
          <a:srcRect/>
          <a:stretch>
            <a:fillRect/>
          </a:stretch>
        </p:blipFill>
        <p:spPr bwMode="auto">
          <a:xfrm>
            <a:off x="642910" y="4214818"/>
            <a:ext cx="7715304" cy="1854406"/>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fontAlgn="base">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6.2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项目估算</a:t>
            </a:r>
            <a:b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ea"/>
                <a:ea typeface="+mj-ea"/>
                <a:cs typeface="+mj-cs"/>
              </a:rPr>
              <a:t>---</a:t>
            </a:r>
            <a:r>
              <a:rPr lang="zh-CN" altLang="en-US" sz="3600" b="1" dirty="0">
                <a:solidFill>
                  <a:srgbClr val="FFC000"/>
                </a:solidFill>
                <a:latin typeface="+mj-ea"/>
                <a:ea typeface="+mj-ea"/>
              </a:rPr>
              <a:t>软件开发成本估算</a:t>
            </a:r>
            <a:endParaRPr lang="zh-CN" altLang="en-US" sz="3600" b="1" dirty="0">
              <a:solidFill>
                <a:srgbClr val="FFC000"/>
              </a:solidFill>
              <a:latin typeface="+mj-ea"/>
              <a:ea typeface="+mj-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a:solidFill>
                  <a:schemeClr val="bg1"/>
                </a:solidFill>
                <a:latin typeface="+mj-ea"/>
              </a:rPr>
              <a:t>6.3 </a:t>
            </a:r>
            <a:r>
              <a:rPr lang="zh-CN" altLang="en-US" dirty="0">
                <a:solidFill>
                  <a:schemeClr val="bg1"/>
                </a:solidFill>
                <a:latin typeface="+mj-ea"/>
              </a:rPr>
              <a:t>风险管理</a:t>
            </a:r>
            <a:endParaRPr lang="zh-CN" altLang="en-US" dirty="0">
              <a:solidFill>
                <a:schemeClr val="bg1"/>
              </a:solidFill>
              <a:latin typeface="+mj-ea"/>
            </a:endParaRPr>
          </a:p>
        </p:txBody>
      </p:sp>
      <p:sp>
        <p:nvSpPr>
          <p:cNvPr id="5" name="Rectangle 3"/>
          <p:cNvSpPr txBox="1">
            <a:spLocks noChangeArrowheads="1"/>
          </p:cNvSpPr>
          <p:nvPr/>
        </p:nvSpPr>
        <p:spPr bwMode="auto">
          <a:xfrm>
            <a:off x="457200" y="1571611"/>
            <a:ext cx="8229600" cy="4554551"/>
          </a:xfrm>
          <a:prstGeom prst="rect">
            <a:avLst/>
          </a:prstGeom>
          <a:noFill/>
          <a:ln w="9525">
            <a:noFill/>
            <a:miter lim="800000"/>
          </a:ln>
        </p:spPr>
        <p:txBody>
          <a:bodyPr/>
          <a:lstStyle/>
          <a:p>
            <a:pPr marL="1084580" indent="-514350">
              <a:spcBef>
                <a:spcPct val="20000"/>
              </a:spcBef>
              <a:buFont typeface="+mj-lt"/>
              <a:buAutoNum type="arabicPeriod"/>
              <a:defRPr/>
            </a:pPr>
            <a:r>
              <a:rPr lang="zh-CN" altLang="en-US" sz="3200" b="1" kern="0" dirty="0">
                <a:solidFill>
                  <a:srgbClr val="CC0000"/>
                </a:solidFill>
                <a:latin typeface="+mn-lt"/>
              </a:rPr>
              <a:t>什么是软件风险</a:t>
            </a:r>
            <a:endParaRPr lang="zh-CN" altLang="en-US" sz="3200" b="1" kern="0" dirty="0">
              <a:solidFill>
                <a:srgbClr val="CC0000"/>
              </a:solidFill>
              <a:latin typeface="+mn-lt"/>
            </a:endParaRPr>
          </a:p>
          <a:p>
            <a:pPr marL="1084580" indent="-514350">
              <a:spcBef>
                <a:spcPct val="20000"/>
              </a:spcBef>
              <a:buFont typeface="+mj-lt"/>
              <a:buAutoNum type="arabicPeriod"/>
              <a:defRPr/>
            </a:pPr>
            <a:r>
              <a:rPr lang="zh-CN" altLang="en-US" sz="3200" b="1" kern="0" dirty="0">
                <a:solidFill>
                  <a:srgbClr val="CC0000"/>
                </a:solidFill>
                <a:latin typeface="+mn-lt"/>
              </a:rPr>
              <a:t>风险管理的任务</a:t>
            </a:r>
            <a:endParaRPr lang="en-US" altLang="zh-CN" sz="3200" b="1" kern="0" dirty="0">
              <a:solidFill>
                <a:srgbClr val="CC0000"/>
              </a:solidFill>
              <a:latin typeface="+mn-lt"/>
            </a:endParaRPr>
          </a:p>
          <a:p>
            <a:pPr marL="1084580" indent="-514350">
              <a:spcBef>
                <a:spcPct val="20000"/>
              </a:spcBef>
              <a:buFont typeface="+mj-lt"/>
              <a:buAutoNum type="arabicPeriod"/>
              <a:defRPr/>
            </a:pPr>
            <a:r>
              <a:rPr lang="zh-CN" altLang="en-US" sz="3200" b="1" kern="0" dirty="0">
                <a:solidFill>
                  <a:srgbClr val="CC0000"/>
                </a:solidFill>
                <a:latin typeface="+mn-lt"/>
              </a:rPr>
              <a:t>风险评估</a:t>
            </a:r>
            <a:endParaRPr lang="en-US" altLang="zh-CN" sz="3200" b="1" kern="0" dirty="0">
              <a:solidFill>
                <a:srgbClr val="CC0000"/>
              </a:solidFill>
              <a:latin typeface="+mn-lt"/>
            </a:endParaRPr>
          </a:p>
          <a:p>
            <a:pPr marL="1084580" indent="-514350">
              <a:spcBef>
                <a:spcPct val="20000"/>
              </a:spcBef>
              <a:buFont typeface="+mj-lt"/>
              <a:buAutoNum type="arabicPeriod"/>
              <a:defRPr/>
            </a:pPr>
            <a:r>
              <a:rPr lang="zh-CN" altLang="en-US" sz="3200" b="1" kern="0" dirty="0">
                <a:solidFill>
                  <a:srgbClr val="CC0000"/>
                </a:solidFill>
                <a:latin typeface="+mn-lt"/>
              </a:rPr>
              <a:t>风险控制</a:t>
            </a:r>
            <a:endParaRPr lang="zh-CN" altLang="en-US" sz="3200" b="1" kern="0" dirty="0">
              <a:solidFill>
                <a:srgbClr val="CC0000"/>
              </a:solidFill>
              <a:latin typeface="+mn-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a:lnSpc>
                <a:spcPts val="3000"/>
              </a:lnSpc>
            </a:pPr>
            <a:r>
              <a:rPr lang="en-US" altLang="zh-CN" dirty="0">
                <a:solidFill>
                  <a:schemeClr val="bg1"/>
                </a:solidFill>
                <a:latin typeface="+mj-ea"/>
              </a:rPr>
              <a:t>6.3 </a:t>
            </a:r>
            <a:r>
              <a:rPr lang="zh-CN" altLang="en-US" dirty="0">
                <a:solidFill>
                  <a:schemeClr val="bg1"/>
                </a:solidFill>
                <a:latin typeface="+mj-ea"/>
              </a:rPr>
              <a:t>风险管理</a:t>
            </a:r>
            <a:br>
              <a:rPr lang="en-US" altLang="zh-CN" dirty="0">
                <a:solidFill>
                  <a:schemeClr val="bg1"/>
                </a:solidFill>
                <a:latin typeface="+mj-ea"/>
              </a:rPr>
            </a:br>
            <a:r>
              <a:rPr lang="en-US" altLang="zh-CN" sz="3600" dirty="0">
                <a:solidFill>
                  <a:schemeClr val="accent2">
                    <a:lumMod val="40000"/>
                    <a:lumOff val="60000"/>
                  </a:schemeClr>
                </a:solidFill>
                <a:latin typeface="+mj-ea"/>
              </a:rPr>
              <a:t>6.3.1 </a:t>
            </a:r>
            <a:r>
              <a:rPr lang="zh-CN" altLang="en-US" sz="3600" b="1" dirty="0">
                <a:solidFill>
                  <a:schemeClr val="accent2">
                    <a:lumMod val="40000"/>
                    <a:lumOff val="60000"/>
                  </a:schemeClr>
                </a:solidFill>
                <a:latin typeface="+mj-ea"/>
              </a:rPr>
              <a:t>软件风险</a:t>
            </a:r>
            <a:endParaRPr lang="zh-CN" altLang="en-US" sz="3600" dirty="0">
              <a:solidFill>
                <a:schemeClr val="accent2">
                  <a:lumMod val="40000"/>
                  <a:lumOff val="60000"/>
                </a:schemeClr>
              </a:solidFill>
              <a:latin typeface="+mj-ea"/>
            </a:endParaRPr>
          </a:p>
        </p:txBody>
      </p:sp>
      <p:sp>
        <p:nvSpPr>
          <p:cNvPr id="6" name="Rectangle 2"/>
          <p:cNvSpPr txBox="1">
            <a:spLocks noChangeArrowheads="1"/>
          </p:cNvSpPr>
          <p:nvPr/>
        </p:nvSpPr>
        <p:spPr bwMode="auto">
          <a:xfrm>
            <a:off x="428625" y="1643049"/>
            <a:ext cx="8353425" cy="432277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2400" kern="0" dirty="0">
                <a:latin typeface="+mn-lt"/>
                <a:ea typeface="楷体_GB2312" pitchFamily="49" charset="-122"/>
              </a:rPr>
              <a:t>软件工程过程中可能出现的那些影响软件目标实现或是可能造成重大损失的事件称为</a:t>
            </a:r>
            <a:r>
              <a:rPr lang="zh-CN" altLang="en-US" sz="2400" b="1" kern="0" dirty="0">
                <a:solidFill>
                  <a:srgbClr val="3366FF"/>
                </a:solidFill>
                <a:latin typeface="+mn-lt"/>
                <a:ea typeface="楷体_GB2312" pitchFamily="49" charset="-122"/>
              </a:rPr>
              <a:t>软件风险</a:t>
            </a:r>
            <a:r>
              <a:rPr lang="zh-CN" altLang="en-US" sz="2400" kern="0" dirty="0">
                <a:solidFill>
                  <a:srgbClr val="3366FF"/>
                </a:solidFill>
                <a:latin typeface="+mn-lt"/>
                <a:ea typeface="楷体_GB2312" pitchFamily="49" charset="-122"/>
              </a:rPr>
              <a:t>。</a:t>
            </a:r>
            <a:endParaRPr lang="zh-CN" altLang="en-US" sz="2400" kern="0" dirty="0">
              <a:solidFill>
                <a:srgbClr val="3366FF"/>
              </a:solidFill>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l"/>
              <a:defRPr/>
            </a:pPr>
            <a:r>
              <a:rPr lang="zh-CN" altLang="en-US" sz="2400" kern="0" dirty="0">
                <a:latin typeface="+mn-lt"/>
                <a:ea typeface="楷体_GB2312" pitchFamily="49" charset="-122"/>
              </a:rPr>
              <a:t>在软件开发项目的最初阶段，确认需求对整个开发工作是至关重要的。软件开发项目经常遇到的</a:t>
            </a:r>
            <a:r>
              <a:rPr lang="zh-CN" altLang="en-US" sz="2400" kern="0" dirty="0">
                <a:solidFill>
                  <a:srgbClr val="3366FF"/>
                </a:solidFill>
                <a:latin typeface="+mn-lt"/>
                <a:ea typeface="楷体_GB2312" pitchFamily="49" charset="-122"/>
              </a:rPr>
              <a:t>一个严重问题就是用户的需求一变再变</a:t>
            </a:r>
            <a:r>
              <a:rPr lang="zh-CN" altLang="en-US" sz="2400" kern="0" dirty="0">
                <a:latin typeface="+mn-lt"/>
                <a:ea typeface="楷体_GB2312" pitchFamily="49" charset="-122"/>
              </a:rPr>
              <a:t>。可以说这是一个典型的软件风险。</a:t>
            </a:r>
            <a:endParaRPr lang="zh-CN" altLang="en-US" sz="2400" kern="0" dirty="0">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l"/>
              <a:defRPr/>
            </a:pPr>
            <a:r>
              <a:rPr lang="zh-CN" altLang="en-US" sz="2400" kern="0" dirty="0">
                <a:latin typeface="+mn-lt"/>
                <a:ea typeface="楷体_GB2312" pitchFamily="49" charset="-122"/>
              </a:rPr>
              <a:t>软件工程项目所需的</a:t>
            </a:r>
            <a:r>
              <a:rPr lang="zh-CN" altLang="en-US" sz="2400" kern="0" dirty="0">
                <a:solidFill>
                  <a:srgbClr val="3366FF"/>
                </a:solidFill>
                <a:latin typeface="+mn-lt"/>
                <a:ea typeface="楷体_GB2312" pitchFamily="49" charset="-122"/>
              </a:rPr>
              <a:t>主要资源是合格的人员</a:t>
            </a:r>
            <a:r>
              <a:rPr lang="zh-CN" altLang="en-US" sz="2400" kern="0" dirty="0">
                <a:latin typeface="+mn-lt"/>
                <a:ea typeface="楷体_GB2312" pitchFamily="49" charset="-122"/>
              </a:rPr>
              <a:t>，有不少软件项目可能出现合格人员短缺的现象，这对于达到项目的目标自然构成威胁。</a:t>
            </a:r>
            <a:endParaRPr lang="zh-CN" altLang="en-US" sz="2400" kern="0" dirty="0">
              <a:latin typeface="+mn-lt"/>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714488"/>
            <a:ext cx="8353425" cy="4537089"/>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b="1" kern="0" dirty="0">
                <a:solidFill>
                  <a:srgbClr val="002060"/>
                </a:solidFill>
                <a:latin typeface="+mn-lt"/>
                <a:ea typeface="楷体_GB2312" pitchFamily="49" charset="-122"/>
              </a:rPr>
              <a:t>风险的特点</a:t>
            </a:r>
            <a:endParaRPr lang="zh-CN" altLang="en-US" sz="3200" b="1" kern="0" dirty="0">
              <a:solidFill>
                <a:srgbClr val="002060"/>
              </a:solidFill>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mn-lt"/>
                <a:ea typeface="楷体_GB2312" pitchFamily="49" charset="-122"/>
              </a:rPr>
              <a:t>可能发生的事件。风险是可能发生的事件，其发生的可能性用风险概率来描述。</a:t>
            </a:r>
            <a:endParaRPr lang="en-US" altLang="zh-CN" sz="2400" kern="0" dirty="0">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mn-lt"/>
                <a:ea typeface="楷体_GB2312" pitchFamily="49" charset="-122"/>
              </a:rPr>
              <a:t>会给项目带来损失的事件。</a:t>
            </a:r>
            <a:endParaRPr lang="en-US" altLang="zh-CN" sz="2400" kern="0" dirty="0">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mn-lt"/>
                <a:ea typeface="楷体_GB2312" pitchFamily="49" charset="-122"/>
              </a:rPr>
              <a:t>可能对其加以干预，以期减少损失。针对每一种风险，我们应弄清可能减少造成损失或避免损失的程度。对风险加以控制，采取一些有效的措施来降低风险或是消除风险。</a:t>
            </a:r>
            <a:endParaRPr lang="zh-CN" altLang="en-US" sz="2400" kern="0" dirty="0">
              <a:latin typeface="+mn-lt"/>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lnSpc>
                <a:spcPts val="3000"/>
              </a:lnSpc>
            </a:pPr>
            <a:r>
              <a:rPr lang="en-US" altLang="zh-CN" dirty="0">
                <a:solidFill>
                  <a:schemeClr val="bg1"/>
                </a:solidFill>
                <a:latin typeface="+mj-ea"/>
              </a:rPr>
              <a:t>6.3 </a:t>
            </a:r>
            <a:r>
              <a:rPr lang="zh-CN" altLang="en-US" dirty="0">
                <a:solidFill>
                  <a:schemeClr val="bg1"/>
                </a:solidFill>
                <a:latin typeface="+mj-ea"/>
              </a:rPr>
              <a:t>风险管理</a:t>
            </a:r>
            <a:br>
              <a:rPr lang="en-US" altLang="zh-CN" dirty="0">
                <a:solidFill>
                  <a:schemeClr val="bg1"/>
                </a:solidFill>
                <a:latin typeface="+mj-ea"/>
              </a:rPr>
            </a:br>
            <a:r>
              <a:rPr lang="en-US" altLang="zh-CN" sz="3600" dirty="0">
                <a:solidFill>
                  <a:schemeClr val="accent2">
                    <a:lumMod val="40000"/>
                    <a:lumOff val="60000"/>
                  </a:schemeClr>
                </a:solidFill>
                <a:latin typeface="+mj-ea"/>
              </a:rPr>
              <a:t>6.3.1 </a:t>
            </a:r>
            <a:r>
              <a:rPr lang="zh-CN" altLang="en-US" sz="3600" b="1" dirty="0">
                <a:solidFill>
                  <a:schemeClr val="accent2">
                    <a:lumMod val="40000"/>
                    <a:lumOff val="60000"/>
                  </a:schemeClr>
                </a:solidFill>
                <a:latin typeface="+mj-ea"/>
              </a:rPr>
              <a:t>软件风险</a:t>
            </a:r>
            <a:endParaRPr lang="zh-CN" altLang="en-US" sz="3600" dirty="0">
              <a:solidFill>
                <a:schemeClr val="accent2">
                  <a:lumMod val="40000"/>
                  <a:lumOff val="60000"/>
                </a:schemeClr>
              </a:solidFill>
              <a:latin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00174"/>
            <a:ext cx="8353425" cy="4679950"/>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b="1" kern="0" dirty="0">
                <a:solidFill>
                  <a:srgbClr val="002060"/>
                </a:solidFill>
                <a:latin typeface="宋体" panose="02010600030101010101" pitchFamily="2" charset="-122"/>
                <a:ea typeface="宋体" panose="02010600030101010101" pitchFamily="2" charset="-122"/>
              </a:rPr>
              <a:t>风险分类（</a:t>
            </a:r>
            <a:r>
              <a:rPr lang="zh-CN" altLang="en-US" sz="2400" b="1" kern="0" dirty="0">
                <a:latin typeface="宋体" panose="02010600030101010101" pitchFamily="2" charset="-122"/>
                <a:ea typeface="宋体" panose="02010600030101010101" pitchFamily="2" charset="-122"/>
              </a:rPr>
              <a:t>依据危害性分类）</a:t>
            </a:r>
            <a:endParaRPr lang="zh-CN" altLang="en-US" sz="2400" b="1" kern="0" dirty="0">
              <a:latin typeface="宋体" panose="02010600030101010101" pitchFamily="2" charset="-122"/>
              <a:ea typeface="宋体" panose="02010600030101010101" pitchFamily="2" charset="-122"/>
            </a:endParaRPr>
          </a:p>
          <a:p>
            <a:pPr>
              <a:spcBef>
                <a:spcPts val="600"/>
              </a:spcBef>
              <a:spcAft>
                <a:spcPts val="600"/>
              </a:spcAft>
              <a:defRPr/>
            </a:pPr>
            <a:r>
              <a:rPr lang="zh-CN" altLang="en-US" sz="2400" dirty="0">
                <a:latin typeface="宋体" panose="02010600030101010101" pitchFamily="2" charset="-122"/>
                <a:ea typeface="宋体" panose="02010600030101010101" pitchFamily="2" charset="-122"/>
              </a:rPr>
              <a:t>从危害到软件项目本身讲，软件风险可分为</a:t>
            </a: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类：</a:t>
            </a:r>
            <a:endParaRPr lang="zh-CN" altLang="en-US" sz="2400" dirty="0">
              <a:latin typeface="宋体" panose="02010600030101010101" pitchFamily="2" charset="-122"/>
              <a:ea typeface="宋体" panose="02010600030101010101" pitchFamily="2" charset="-122"/>
            </a:endParaRPr>
          </a:p>
          <a:p>
            <a:pPr marL="903605" lvl="1" indent="-446405">
              <a:spcBef>
                <a:spcPts val="600"/>
              </a:spcBef>
              <a:spcAft>
                <a:spcPts val="600"/>
              </a:spcAft>
              <a:defRPr/>
            </a:pPr>
            <a:r>
              <a:rPr 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成本风险</a:t>
            </a:r>
            <a:r>
              <a:rPr lang="zh-CN" altLang="en-US" sz="2400" dirty="0">
                <a:latin typeface="宋体" panose="02010600030101010101" pitchFamily="2" charset="-122"/>
                <a:ea typeface="宋体" panose="02010600030101010101" pitchFamily="2" charset="-122"/>
              </a:rPr>
              <a:t>。成本风险是项目预算和开销不够准确造成的。</a:t>
            </a:r>
            <a:endParaRPr lang="zh-CN" altLang="en-US" sz="2400" dirty="0">
              <a:latin typeface="宋体" panose="02010600030101010101" pitchFamily="2" charset="-122"/>
              <a:ea typeface="宋体" panose="02010600030101010101" pitchFamily="2" charset="-122"/>
            </a:endParaRPr>
          </a:p>
          <a:p>
            <a:pPr marL="903605" lvl="1" indent="-446405">
              <a:spcBef>
                <a:spcPts val="600"/>
              </a:spcBef>
              <a:spcAft>
                <a:spcPts val="600"/>
              </a:spcAft>
              <a:defRPr/>
            </a:pPr>
            <a:r>
              <a:rPr lang="en-US"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绩效风险</a:t>
            </a:r>
            <a:r>
              <a:rPr lang="zh-CN" altLang="en-US" sz="2400" dirty="0">
                <a:latin typeface="宋体" panose="02010600030101010101" pitchFamily="2" charset="-122"/>
                <a:ea typeface="宋体" panose="02010600030101010101" pitchFamily="2" charset="-122"/>
              </a:rPr>
              <a:t>。绩效风险是系统不能提供全部或某些预期效益，或是不能实现预期的软件需求。</a:t>
            </a:r>
            <a:endParaRPr lang="zh-CN" altLang="en-US" sz="2400" dirty="0">
              <a:latin typeface="宋体" panose="02010600030101010101" pitchFamily="2" charset="-122"/>
              <a:ea typeface="宋体" panose="02010600030101010101" pitchFamily="2" charset="-122"/>
            </a:endParaRPr>
          </a:p>
          <a:p>
            <a:pPr marL="903605" lvl="1" indent="-446405">
              <a:spcBef>
                <a:spcPts val="600"/>
              </a:spcBef>
              <a:spcAft>
                <a:spcPts val="600"/>
              </a:spcAft>
              <a:defRPr/>
            </a:pP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进度风险</a:t>
            </a:r>
            <a:r>
              <a:rPr lang="zh-CN" altLang="en-US" sz="2400" dirty="0">
                <a:latin typeface="宋体" panose="02010600030101010101" pitchFamily="2" charset="-122"/>
                <a:ea typeface="宋体" panose="02010600030101010101" pitchFamily="2" charset="-122"/>
              </a:rPr>
              <a:t>。进度风险关系到项目进度或项目达到指定里程碑的不确定性。</a:t>
            </a:r>
            <a:endParaRPr lang="en-US" altLang="zh-CN" sz="2400" b="1" kern="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lnSpc>
                <a:spcPts val="3000"/>
              </a:lnSpc>
            </a:pPr>
            <a:r>
              <a:rPr lang="en-US" altLang="zh-CN" dirty="0">
                <a:solidFill>
                  <a:schemeClr val="bg1"/>
                </a:solidFill>
                <a:latin typeface="+mj-ea"/>
              </a:rPr>
              <a:t>6.3 </a:t>
            </a:r>
            <a:r>
              <a:rPr lang="zh-CN" altLang="en-US" dirty="0">
                <a:solidFill>
                  <a:schemeClr val="bg1"/>
                </a:solidFill>
                <a:latin typeface="+mj-ea"/>
              </a:rPr>
              <a:t>风险管理</a:t>
            </a:r>
            <a:br>
              <a:rPr lang="en-US" altLang="zh-CN" dirty="0">
                <a:solidFill>
                  <a:schemeClr val="bg1"/>
                </a:solidFill>
                <a:latin typeface="+mj-ea"/>
              </a:rPr>
            </a:br>
            <a:r>
              <a:rPr lang="en-US" altLang="zh-CN" sz="3600" dirty="0">
                <a:solidFill>
                  <a:schemeClr val="accent2">
                    <a:lumMod val="40000"/>
                    <a:lumOff val="60000"/>
                  </a:schemeClr>
                </a:solidFill>
                <a:latin typeface="+mj-ea"/>
              </a:rPr>
              <a:t>6.3.1 </a:t>
            </a:r>
            <a:r>
              <a:rPr lang="zh-CN" altLang="en-US" sz="3600" b="1" dirty="0">
                <a:solidFill>
                  <a:schemeClr val="accent2">
                    <a:lumMod val="40000"/>
                    <a:lumOff val="60000"/>
                  </a:schemeClr>
                </a:solidFill>
                <a:latin typeface="+mj-ea"/>
              </a:rPr>
              <a:t>软件风险</a:t>
            </a:r>
            <a:endParaRPr lang="zh-CN" altLang="en-US" sz="3600" dirty="0">
              <a:solidFill>
                <a:schemeClr val="accent2">
                  <a:lumMod val="40000"/>
                  <a:lumOff val="60000"/>
                </a:schemeClr>
              </a:solidFill>
              <a:latin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643050"/>
            <a:ext cx="8353425" cy="4679950"/>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b="1" kern="0" dirty="0">
                <a:solidFill>
                  <a:srgbClr val="002060"/>
                </a:solidFill>
                <a:latin typeface="宋体" panose="02010600030101010101" pitchFamily="2" charset="-122"/>
                <a:ea typeface="宋体" panose="02010600030101010101" pitchFamily="2" charset="-122"/>
              </a:rPr>
              <a:t>风险分类（</a:t>
            </a:r>
            <a:r>
              <a:rPr lang="zh-CN" altLang="en-US" sz="2400" b="1" kern="0" dirty="0">
                <a:latin typeface="宋体" panose="02010600030101010101" pitchFamily="2" charset="-122"/>
                <a:ea typeface="宋体" panose="02010600030101010101" pitchFamily="2" charset="-122"/>
              </a:rPr>
              <a:t>依据范围分类）</a:t>
            </a:r>
            <a:endParaRPr lang="zh-CN" altLang="en-US" sz="2400" b="1" kern="0" dirty="0">
              <a:latin typeface="宋体" panose="02010600030101010101" pitchFamily="2" charset="-122"/>
              <a:ea typeface="宋体" panose="02010600030101010101" pitchFamily="2" charset="-122"/>
            </a:endParaRPr>
          </a:p>
          <a:p>
            <a:pPr marL="903605" lvl="1" indent="-446405">
              <a:spcBef>
                <a:spcPts val="600"/>
              </a:spcBef>
              <a:spcAft>
                <a:spcPts val="600"/>
              </a:spcAft>
              <a:defRPr/>
            </a:pPr>
            <a:r>
              <a:rPr 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项目风险</a:t>
            </a:r>
            <a:r>
              <a:rPr lang="zh-CN" altLang="en-US" sz="2400" dirty="0">
                <a:latin typeface="宋体" panose="02010600030101010101" pitchFamily="2" charset="-122"/>
                <a:ea typeface="宋体" panose="02010600030101010101" pitchFamily="2" charset="-122"/>
              </a:rPr>
              <a:t>。这种风险涉及预算、成本、进度、人员的招聘和组织、资源的获取，以及顾客和需求等方面的问题。</a:t>
            </a:r>
            <a:endParaRPr lang="en-US" altLang="zh-CN" sz="2400" dirty="0">
              <a:latin typeface="宋体" panose="02010600030101010101" pitchFamily="2" charset="-122"/>
              <a:ea typeface="宋体" panose="02010600030101010101" pitchFamily="2" charset="-122"/>
            </a:endParaRPr>
          </a:p>
          <a:p>
            <a:pPr marL="903605" lvl="1" indent="-446405">
              <a:spcBef>
                <a:spcPts val="600"/>
              </a:spcBef>
              <a:spcAft>
                <a:spcPts val="600"/>
              </a:spcAft>
              <a:defRPr/>
            </a:pPr>
            <a:r>
              <a:rPr lang="en-US"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技术风险</a:t>
            </a:r>
            <a:r>
              <a:rPr lang="zh-CN" altLang="en-US" sz="2400" dirty="0">
                <a:latin typeface="宋体" panose="02010600030101010101" pitchFamily="2" charset="-122"/>
                <a:ea typeface="宋体" panose="02010600030101010101" pitchFamily="2" charset="-122"/>
              </a:rPr>
              <a:t>。技术风险威胁着开发产品的质量和交付产品的时间。技术风险会涉及设计方案、实现、接口、验证以及维护等方面的问题。</a:t>
            </a:r>
            <a:endParaRPr lang="en-US" altLang="zh-CN" sz="2400" dirty="0">
              <a:latin typeface="宋体" panose="02010600030101010101" pitchFamily="2" charset="-122"/>
              <a:ea typeface="宋体" panose="02010600030101010101" pitchFamily="2" charset="-122"/>
            </a:endParaRPr>
          </a:p>
          <a:p>
            <a:pPr marL="903605" lvl="1" indent="-446405">
              <a:spcBef>
                <a:spcPts val="600"/>
              </a:spcBef>
              <a:spcAft>
                <a:spcPts val="600"/>
              </a:spcAft>
              <a:defRPr/>
            </a:pP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商业风险</a:t>
            </a:r>
            <a:r>
              <a:rPr lang="zh-CN" altLang="en-US" sz="2400" dirty="0">
                <a:latin typeface="宋体" panose="02010600030101010101" pitchFamily="2" charset="-122"/>
                <a:ea typeface="宋体" panose="02010600030101010101" pitchFamily="2" charset="-122"/>
              </a:rPr>
              <a:t>。商业风险的发生会威胁开发软件的生命力，它会危及软件项目和产品出路。如市场风险、策略风险、管理风险、预算风险。</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lnSpc>
                <a:spcPts val="3000"/>
              </a:lnSpc>
            </a:pPr>
            <a:r>
              <a:rPr lang="en-US" altLang="zh-CN" dirty="0">
                <a:solidFill>
                  <a:schemeClr val="bg1"/>
                </a:solidFill>
                <a:latin typeface="+mj-ea"/>
              </a:rPr>
              <a:t>6.3 </a:t>
            </a:r>
            <a:r>
              <a:rPr lang="zh-CN" altLang="en-US" dirty="0">
                <a:solidFill>
                  <a:schemeClr val="bg1"/>
                </a:solidFill>
                <a:latin typeface="+mj-ea"/>
              </a:rPr>
              <a:t>风险管理</a:t>
            </a:r>
            <a:br>
              <a:rPr lang="en-US" altLang="zh-CN" dirty="0">
                <a:solidFill>
                  <a:schemeClr val="bg1"/>
                </a:solidFill>
                <a:latin typeface="+mj-ea"/>
              </a:rPr>
            </a:br>
            <a:r>
              <a:rPr lang="en-US" altLang="zh-CN" sz="3600" dirty="0">
                <a:solidFill>
                  <a:schemeClr val="accent2">
                    <a:lumMod val="40000"/>
                    <a:lumOff val="60000"/>
                  </a:schemeClr>
                </a:solidFill>
                <a:latin typeface="+mj-ea"/>
              </a:rPr>
              <a:t>6.3.1 </a:t>
            </a:r>
            <a:r>
              <a:rPr lang="zh-CN" altLang="en-US" sz="3600" b="1" dirty="0">
                <a:solidFill>
                  <a:schemeClr val="accent2">
                    <a:lumMod val="40000"/>
                    <a:lumOff val="60000"/>
                  </a:schemeClr>
                </a:solidFill>
                <a:latin typeface="+mj-ea"/>
              </a:rPr>
              <a:t>软件风险</a:t>
            </a:r>
            <a:endParaRPr lang="zh-CN" altLang="en-US" sz="3600" dirty="0">
              <a:solidFill>
                <a:schemeClr val="accent2">
                  <a:lumMod val="40000"/>
                  <a:lumOff val="60000"/>
                </a:schemeClr>
              </a:solidFill>
              <a:latin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4282" y="1428736"/>
            <a:ext cx="8643998" cy="214312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风险管理的目标</a:t>
            </a:r>
            <a:endParaRPr lang="zh-CN" altLang="en-US" sz="3200" kern="0" dirty="0">
              <a:solidFill>
                <a:srgbClr val="002060"/>
              </a:solidFill>
              <a:latin typeface="宋体" panose="02010600030101010101" pitchFamily="2" charset="-122"/>
              <a:ea typeface="宋体" panose="02010600030101010101" pitchFamily="2" charset="-122"/>
            </a:endParaRPr>
          </a:p>
          <a:p>
            <a:pPr marL="808355" lvl="1" indent="-446405">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识别风险。识别风险是要找出可能的风险，对其进行分析、评估，并进一步对这些风险排序，以突出最为险恶的风险。</a:t>
            </a:r>
            <a:endParaRPr lang="en-US" altLang="zh-CN" sz="2400" kern="0" dirty="0">
              <a:latin typeface="宋体" panose="02010600030101010101" pitchFamily="2" charset="-122"/>
              <a:ea typeface="宋体" panose="02010600030101010101" pitchFamily="2" charset="-122"/>
            </a:endParaRPr>
          </a:p>
          <a:p>
            <a:pPr marL="808355" lvl="1" indent="-446405">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采取措施，把风险造成的影响降低到最小。</a:t>
            </a:r>
            <a:endParaRPr lang="zh-CN" altLang="en-US" sz="2400" kern="0"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219103" y="3500438"/>
            <a:ext cx="8639177" cy="3214687"/>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风险管理的策略</a:t>
            </a:r>
            <a:endParaRPr lang="zh-CN" altLang="en-US" sz="3200" kern="0" dirty="0">
              <a:solidFill>
                <a:srgbClr val="002060"/>
              </a:solidFill>
              <a:latin typeface="宋体" panose="02010600030101010101" pitchFamily="2" charset="-122"/>
              <a:ea typeface="宋体" panose="02010600030101010101" pitchFamily="2" charset="-122"/>
            </a:endParaRPr>
          </a:p>
          <a:p>
            <a:pPr marL="808355" lvl="1" indent="-457200">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回避风险。例如改变项目的某些功能或性能需求使风险不可能发生。</a:t>
            </a:r>
            <a:endParaRPr lang="en-US" altLang="zh-CN" sz="2400" kern="0" dirty="0">
              <a:latin typeface="宋体" panose="02010600030101010101" pitchFamily="2" charset="-122"/>
              <a:ea typeface="宋体" panose="02010600030101010101" pitchFamily="2" charset="-122"/>
            </a:endParaRPr>
          </a:p>
          <a:p>
            <a:pPr marL="808355" lvl="1" indent="-457200">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转移风险。把风险转移到其他系统，或是借助购买保险将经济损失转移，从而化险为夷。</a:t>
            </a:r>
            <a:endParaRPr lang="en-US" altLang="zh-CN" sz="2400" kern="0" dirty="0">
              <a:latin typeface="宋体" panose="02010600030101010101" pitchFamily="2" charset="-122"/>
              <a:ea typeface="宋体" panose="02010600030101010101" pitchFamily="2" charset="-122"/>
            </a:endParaRPr>
          </a:p>
          <a:p>
            <a:pPr marL="808355" lvl="1" indent="-457200">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承受风险，接受风险，但将风险损失控制在项目资源可承受的范围之内。</a:t>
            </a:r>
            <a:endParaRPr lang="zh-CN" altLang="en-US"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zh-CN" altLang="en-US" sz="2400" kern="0" dirty="0">
              <a:latin typeface="宋体" panose="02010600030101010101" pitchFamily="2" charset="-122"/>
              <a:ea typeface="宋体" panose="02010600030101010101" pitchFamily="2" charset="-122"/>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92D050"/>
                </a:solidFill>
                <a:effectLst/>
                <a:uLnTx/>
                <a:uFillTx/>
                <a:latin typeface="+mj-ea"/>
                <a:ea typeface="+mj-ea"/>
                <a:cs typeface="+mj-cs"/>
              </a:rPr>
              <a:t>6</a:t>
            </a:r>
            <a:r>
              <a:rPr lang="en-US" altLang="zh-CN" sz="3600" dirty="0">
                <a:solidFill>
                  <a:srgbClr val="92D050"/>
                </a:solidFill>
                <a:latin typeface="+mj-ea"/>
                <a:ea typeface="+mj-ea"/>
              </a:rPr>
              <a:t>.3.2 </a:t>
            </a:r>
            <a:r>
              <a:rPr lang="zh-CN" altLang="en-US" sz="3600" b="1" dirty="0">
                <a:solidFill>
                  <a:srgbClr val="92D050"/>
                </a:solidFill>
                <a:latin typeface="+mj-ea"/>
                <a:ea typeface="+mj-ea"/>
              </a:rPr>
              <a:t>风险管理的任务</a:t>
            </a: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buNone/>
            </a:pPr>
            <a:r>
              <a:rPr kumimoji="1" lang="zh-CN" altLang="en-US" dirty="0">
                <a:solidFill>
                  <a:srgbClr val="C00000"/>
                </a:solidFill>
                <a:latin typeface="宋体" panose="02010600030101010101" pitchFamily="2" charset="-122"/>
                <a:ea typeface="宋体" panose="02010600030101010101" pitchFamily="2" charset="-122"/>
              </a:rPr>
              <a:t>（</a:t>
            </a:r>
            <a:r>
              <a:rPr kumimoji="1" lang="en-US" altLang="zh-CN" dirty="0">
                <a:solidFill>
                  <a:srgbClr val="C00000"/>
                </a:solidFill>
                <a:latin typeface="宋体" panose="02010600030101010101" pitchFamily="2" charset="-122"/>
                <a:ea typeface="宋体" panose="02010600030101010101" pitchFamily="2" charset="-122"/>
              </a:rPr>
              <a:t>1</a:t>
            </a:r>
            <a:r>
              <a:rPr kumimoji="1" lang="zh-CN" altLang="en-US" dirty="0">
                <a:solidFill>
                  <a:srgbClr val="C00000"/>
                </a:solidFill>
                <a:latin typeface="宋体" panose="02010600030101010101" pitchFamily="2" charset="-122"/>
                <a:ea typeface="宋体" panose="02010600030101010101" pitchFamily="2" charset="-122"/>
              </a:rPr>
              <a:t>）</a:t>
            </a:r>
            <a:r>
              <a:rPr kumimoji="1" lang="zh-CN" altLang="en-US" b="1" dirty="0">
                <a:solidFill>
                  <a:srgbClr val="C00000"/>
                </a:solidFill>
                <a:latin typeface="宋体" panose="02010600030101010101" pitchFamily="2" charset="-122"/>
                <a:ea typeface="宋体" panose="02010600030101010101" pitchFamily="2" charset="-122"/>
              </a:rPr>
              <a:t>人员管理（</a:t>
            </a:r>
            <a:r>
              <a:rPr kumimoji="1" lang="en-US" altLang="zh-CN" b="1" dirty="0">
                <a:solidFill>
                  <a:srgbClr val="C00000"/>
                </a:solidFill>
                <a:latin typeface="宋体" panose="02010600030101010101" pitchFamily="2" charset="-122"/>
                <a:ea typeface="宋体" panose="02010600030101010101" pitchFamily="2" charset="-122"/>
              </a:rPr>
              <a:t> People </a:t>
            </a:r>
            <a:r>
              <a:rPr kumimoji="1" lang="zh-CN" altLang="en-US" b="1" dirty="0">
                <a:solidFill>
                  <a:srgbClr val="C00000"/>
                </a:solidFill>
                <a:latin typeface="宋体" panose="02010600030101010101" pitchFamily="2" charset="-122"/>
                <a:ea typeface="宋体" panose="02010600030101010101" pitchFamily="2" charset="-122"/>
              </a:rPr>
              <a:t>）</a:t>
            </a:r>
            <a:endParaRPr kumimoji="1" lang="zh-CN" altLang="en-US" b="1" dirty="0">
              <a:solidFill>
                <a:srgbClr val="C00000"/>
              </a:solidFill>
              <a:latin typeface="宋体" panose="02010600030101010101" pitchFamily="2" charset="-122"/>
              <a:ea typeface="宋体" panose="02010600030101010101" pitchFamily="2" charset="-122"/>
            </a:endParaRPr>
          </a:p>
          <a:p>
            <a:pPr marL="82550" indent="452755">
              <a:lnSpc>
                <a:spcPct val="120000"/>
              </a:lnSpc>
              <a:buNone/>
            </a:pPr>
            <a:r>
              <a:rPr kumimoji="1" lang="zh-CN" altLang="en-US" dirty="0">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美国卡内基</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梅隆大学软件工程研究所的</a:t>
            </a:r>
            <a:r>
              <a:rPr kumimoji="1" lang="en-US" altLang="zh-CN" sz="2400" dirty="0">
                <a:latin typeface="宋体" panose="02010600030101010101" pitchFamily="2" charset="-122"/>
                <a:ea typeface="宋体" panose="02010600030101010101" pitchFamily="2" charset="-122"/>
              </a:rPr>
              <a:t>Bill Curtis</a:t>
            </a:r>
            <a:r>
              <a:rPr kumimoji="1" lang="zh-CN" altLang="en-US" sz="2400" dirty="0">
                <a:latin typeface="宋体" panose="02010600030101010101" pitchFamily="2" charset="-122"/>
                <a:ea typeface="宋体" panose="02010600030101010101" pitchFamily="2" charset="-122"/>
              </a:rPr>
              <a:t>在</a:t>
            </a:r>
            <a:r>
              <a:rPr kumimoji="1" lang="en-US" altLang="zh-CN" sz="2400" dirty="0">
                <a:latin typeface="宋体" panose="02010600030101010101" pitchFamily="2" charset="-122"/>
                <a:ea typeface="宋体" panose="02010600030101010101" pitchFamily="2" charset="-122"/>
              </a:rPr>
              <a:t>1994</a:t>
            </a:r>
            <a:r>
              <a:rPr kumimoji="1" lang="zh-CN" altLang="en-US" sz="2400" dirty="0">
                <a:latin typeface="宋体" panose="02010600030101010101" pitchFamily="2" charset="-122"/>
                <a:ea typeface="宋体" panose="02010600030101010101" pitchFamily="2" charset="-122"/>
              </a:rPr>
              <a:t>年发表了“</a:t>
            </a:r>
            <a:r>
              <a:rPr kumimoji="1" lang="zh-CN" altLang="en-US" sz="2400" b="1" dirty="0">
                <a:solidFill>
                  <a:srgbClr val="CC0000"/>
                </a:solidFill>
                <a:latin typeface="宋体" panose="02010600030101010101" pitchFamily="2" charset="-122"/>
                <a:ea typeface="宋体" panose="02010600030101010101" pitchFamily="2" charset="-122"/>
              </a:rPr>
              <a:t>人员管理能力成熟度模型</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宋体" panose="02010600030101010101" pitchFamily="2" charset="-122"/>
              </a:rPr>
              <a:t>people </a:t>
            </a:r>
            <a:endParaRPr kumimoji="1" lang="en-US" altLang="zh-CN" sz="2400" dirty="0">
              <a:latin typeface="宋体" panose="02010600030101010101" pitchFamily="2" charset="-122"/>
              <a:ea typeface="宋体" panose="02010600030101010101" pitchFamily="2" charset="-122"/>
            </a:endParaRPr>
          </a:p>
          <a:p>
            <a:pPr>
              <a:lnSpc>
                <a:spcPct val="120000"/>
              </a:lnSpc>
              <a:buNone/>
            </a:pPr>
            <a:r>
              <a:rPr kumimoji="1" lang="en-US" altLang="zh-CN" sz="2400" dirty="0">
                <a:latin typeface="宋体" panose="02010600030101010101" pitchFamily="2" charset="-122"/>
                <a:ea typeface="宋体" panose="02010600030101010101" pitchFamily="2" charset="-122"/>
              </a:rPr>
              <a:t>capability maturity model</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宋体" panose="02010600030101010101" pitchFamily="2" charset="-122"/>
              </a:rPr>
              <a:t>P-</a:t>
            </a:r>
            <a:r>
              <a:rPr kumimoji="1" lang="en-US" altLang="zh-CN" sz="2400" dirty="0" err="1">
                <a:latin typeface="宋体" panose="02010600030101010101" pitchFamily="2" charset="-122"/>
                <a:ea typeface="宋体" panose="02010600030101010101" pitchFamily="2" charset="-122"/>
              </a:rPr>
              <a:t>CMM</a:t>
            </a:r>
            <a:r>
              <a:rPr kumimoji="1" lang="zh-CN" altLang="en-US" sz="2400" dirty="0">
                <a:latin typeface="宋体" panose="02010600030101010101" pitchFamily="2" charset="-122"/>
                <a:ea typeface="宋体" panose="02010600030101010101" pitchFamily="2" charset="-122"/>
              </a:rPr>
              <a:t>）。该模型力图通过</a:t>
            </a:r>
            <a:endParaRPr kumimoji="1" lang="zh-CN" altLang="en-US" sz="2400" dirty="0">
              <a:latin typeface="宋体" panose="02010600030101010101" pitchFamily="2" charset="-122"/>
              <a:ea typeface="宋体" panose="02010600030101010101" pitchFamily="2" charset="-122"/>
            </a:endParaRPr>
          </a:p>
          <a:p>
            <a:pPr>
              <a:lnSpc>
                <a:spcPct val="120000"/>
              </a:lnSpc>
              <a:buNone/>
            </a:pPr>
            <a:r>
              <a:rPr kumimoji="1" lang="zh-CN" altLang="en-US" sz="2400" b="1" dirty="0">
                <a:solidFill>
                  <a:srgbClr val="3366FF"/>
                </a:solidFill>
                <a:latin typeface="宋体" panose="02010600030101010101" pitchFamily="2" charset="-122"/>
                <a:ea typeface="宋体" panose="02010600030101010101" pitchFamily="2" charset="-122"/>
              </a:rPr>
              <a:t>吸引、培养、激励、部署和骋用</a:t>
            </a:r>
            <a:r>
              <a:rPr kumimoji="1" lang="zh-CN" altLang="en-US" sz="2400" dirty="0">
                <a:latin typeface="宋体" panose="02010600030101010101" pitchFamily="2" charset="-122"/>
                <a:ea typeface="宋体" panose="02010600030101010101" pitchFamily="2" charset="-122"/>
              </a:rPr>
              <a:t>高水平的人才来提升软件组</a:t>
            </a:r>
            <a:endParaRPr kumimoji="1" lang="zh-CN" altLang="en-US" sz="2400" dirty="0">
              <a:latin typeface="宋体" panose="02010600030101010101" pitchFamily="2" charset="-122"/>
              <a:ea typeface="宋体" panose="02010600030101010101" pitchFamily="2" charset="-122"/>
            </a:endParaRPr>
          </a:p>
          <a:p>
            <a:pPr>
              <a:lnSpc>
                <a:spcPct val="120000"/>
              </a:lnSpc>
              <a:buNone/>
            </a:pPr>
            <a:r>
              <a:rPr kumimoji="1" lang="zh-CN" altLang="en-US" sz="2400" dirty="0">
                <a:latin typeface="宋体" panose="02010600030101010101" pitchFamily="2" charset="-122"/>
                <a:ea typeface="宋体" panose="02010600030101010101" pitchFamily="2" charset="-122"/>
              </a:rPr>
              <a:t>织的软件开发能力。</a:t>
            </a:r>
            <a:endParaRPr kumimoji="1" lang="zh-CN" altLang="en-US" sz="240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11"/>
          <p:cNvSpPr>
            <a:spLocks noGrp="1" noChangeArrowheads="1"/>
          </p:cNvSpPr>
          <p:nvPr>
            <p:ph type="title"/>
          </p:nvPr>
        </p:nvSpPr>
        <p:spPr>
          <a:xfrm>
            <a:off x="457200" y="265114"/>
            <a:ext cx="7543800" cy="1092184"/>
          </a:xfrm>
          <a:noFill/>
        </p:spPr>
        <p:txBody>
          <a:bodyPr/>
          <a:lstStyle/>
          <a:p>
            <a:pPr algn="l">
              <a:lnSpc>
                <a:spcPts val="3500"/>
              </a:lnSpc>
            </a:pPr>
            <a:r>
              <a:rPr lang="en-US" altLang="zh-CN" dirty="0">
                <a:solidFill>
                  <a:schemeClr val="bg1"/>
                </a:solidFill>
                <a:latin typeface="+mj-ea"/>
              </a:rPr>
              <a:t>6.1 </a:t>
            </a:r>
            <a:r>
              <a:rPr lang="zh-CN" altLang="en-US" dirty="0">
                <a:solidFill>
                  <a:schemeClr val="bg1"/>
                </a:solidFill>
                <a:latin typeface="+mj-ea"/>
              </a:rPr>
              <a:t>软件项目管理概述</a:t>
            </a:r>
            <a:br>
              <a:rPr lang="en-US" altLang="zh-CN" sz="3600" dirty="0">
                <a:solidFill>
                  <a:schemeClr val="bg1"/>
                </a:solidFill>
              </a:rPr>
            </a:br>
            <a:r>
              <a:rPr lang="en-US" altLang="zh-CN" sz="3600" dirty="0">
                <a:solidFill>
                  <a:srgbClr val="FFFF00"/>
                </a:solidFill>
              </a:rPr>
              <a:t>               ---</a:t>
            </a:r>
            <a:r>
              <a:rPr lang="zh-CN" altLang="en-US" sz="3600" dirty="0">
                <a:solidFill>
                  <a:srgbClr val="FFFF00"/>
                </a:solidFill>
              </a:rPr>
              <a:t>管理涉及的范围</a:t>
            </a:r>
            <a:endParaRPr lang="zh-CN" altLang="en-US" sz="3600" dirty="0">
              <a:solidFill>
                <a:srgbClr val="FFFF00"/>
              </a:solidFill>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00174"/>
            <a:ext cx="8353425" cy="214312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风险管理活动</a:t>
            </a:r>
            <a:endParaRPr lang="zh-CN" altLang="en-US" sz="3200" kern="0" dirty="0">
              <a:solidFill>
                <a:srgbClr val="002060"/>
              </a:solidFill>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为达到风险管理的目标，必须使风险管理活动围绕着风险评估和风险控制开展。实施风险管理可以将其融入开发过程，如软件开发的螺旋模型本身就包含有风险管理。</a:t>
            </a:r>
            <a:endParaRPr lang="zh-CN" altLang="en-US" sz="2400" kern="0" dirty="0">
              <a:latin typeface="宋体" panose="02010600030101010101" pitchFamily="2" charset="-122"/>
              <a:ea typeface="宋体" panose="02010600030101010101" pitchFamily="2" charset="-122"/>
            </a:endParaRPr>
          </a:p>
        </p:txBody>
      </p:sp>
      <p:pic>
        <p:nvPicPr>
          <p:cNvPr id="51204" name="Picture 2"/>
          <p:cNvPicPr>
            <a:picLocks noChangeAspect="1" noChangeArrowheads="1"/>
          </p:cNvPicPr>
          <p:nvPr/>
        </p:nvPicPr>
        <p:blipFill>
          <a:blip r:embed="rId1"/>
          <a:srcRect/>
          <a:stretch>
            <a:fillRect/>
          </a:stretch>
        </p:blipFill>
        <p:spPr bwMode="auto">
          <a:xfrm>
            <a:off x="1500166" y="3500438"/>
            <a:ext cx="6200775" cy="278130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92D050"/>
                </a:solidFill>
                <a:effectLst/>
                <a:uLnTx/>
                <a:uFillTx/>
                <a:latin typeface="+mj-ea"/>
                <a:ea typeface="+mj-ea"/>
                <a:cs typeface="+mj-cs"/>
              </a:rPr>
              <a:t>6</a:t>
            </a:r>
            <a:r>
              <a:rPr lang="en-US" altLang="zh-CN" sz="3600" dirty="0">
                <a:solidFill>
                  <a:srgbClr val="92D050"/>
                </a:solidFill>
                <a:latin typeface="+mj-ea"/>
                <a:ea typeface="+mj-ea"/>
              </a:rPr>
              <a:t>.3.2 </a:t>
            </a:r>
            <a:r>
              <a:rPr lang="zh-CN" altLang="en-US" sz="3600" b="1" dirty="0">
                <a:solidFill>
                  <a:srgbClr val="92D050"/>
                </a:solidFill>
                <a:latin typeface="+mj-ea"/>
                <a:ea typeface="+mj-ea"/>
              </a:rPr>
              <a:t>风险管理的任务</a:t>
            </a: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00174"/>
            <a:ext cx="8353425" cy="785813"/>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b="1" kern="0" dirty="0">
                <a:solidFill>
                  <a:srgbClr val="002060"/>
                </a:solidFill>
                <a:latin typeface="宋体" panose="02010600030101010101" pitchFamily="2" charset="-122"/>
                <a:ea typeface="宋体" panose="02010600030101010101" pitchFamily="2" charset="-122"/>
              </a:rPr>
              <a:t>风险管理活动</a:t>
            </a:r>
            <a:endParaRPr lang="zh-CN" altLang="en-US" sz="3200" b="1" kern="0" dirty="0">
              <a:solidFill>
                <a:srgbClr val="002060"/>
              </a:solidFill>
              <a:latin typeface="宋体" panose="02010600030101010101" pitchFamily="2" charset="-122"/>
              <a:ea typeface="宋体" panose="02010600030101010101" pitchFamily="2" charset="-122"/>
            </a:endParaRPr>
          </a:p>
        </p:txBody>
      </p:sp>
      <p:pic>
        <p:nvPicPr>
          <p:cNvPr id="52228" name="Picture 2"/>
          <p:cNvPicPr>
            <a:picLocks noChangeAspect="1" noChangeArrowheads="1"/>
          </p:cNvPicPr>
          <p:nvPr/>
        </p:nvPicPr>
        <p:blipFill>
          <a:blip r:embed="rId1"/>
          <a:srcRect/>
          <a:stretch>
            <a:fillRect/>
          </a:stretch>
        </p:blipFill>
        <p:spPr bwMode="auto">
          <a:xfrm>
            <a:off x="2500298" y="2143116"/>
            <a:ext cx="5678818" cy="4181482"/>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92D050"/>
                </a:solidFill>
                <a:effectLst/>
                <a:uLnTx/>
                <a:uFillTx/>
                <a:latin typeface="+mj-ea"/>
                <a:ea typeface="+mj-ea"/>
                <a:cs typeface="+mj-cs"/>
              </a:rPr>
              <a:t>6</a:t>
            </a:r>
            <a:r>
              <a:rPr lang="en-US" altLang="zh-CN" sz="3600" dirty="0">
                <a:solidFill>
                  <a:srgbClr val="92D050"/>
                </a:solidFill>
                <a:latin typeface="+mj-ea"/>
                <a:ea typeface="+mj-ea"/>
              </a:rPr>
              <a:t>.3.2 </a:t>
            </a:r>
            <a:r>
              <a:rPr lang="zh-CN" altLang="en-US" sz="3600" b="1" dirty="0">
                <a:solidFill>
                  <a:srgbClr val="92D050"/>
                </a:solidFill>
                <a:latin typeface="+mj-ea"/>
                <a:ea typeface="+mj-ea"/>
              </a:rPr>
              <a:t>风险管理的任务</a:t>
            </a: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2"/>
          <p:cNvPicPr>
            <a:picLocks noChangeAspect="1" noChangeArrowheads="1"/>
          </p:cNvPicPr>
          <p:nvPr/>
        </p:nvPicPr>
        <p:blipFill>
          <a:blip r:embed="rId1"/>
          <a:srcRect/>
          <a:stretch>
            <a:fillRect/>
          </a:stretch>
        </p:blipFill>
        <p:spPr bwMode="auto">
          <a:xfrm>
            <a:off x="2857488" y="1928802"/>
            <a:ext cx="5072074" cy="4466430"/>
          </a:xfrm>
          <a:prstGeom prst="rect">
            <a:avLst/>
          </a:prstGeom>
          <a:noFill/>
          <a:ln w="9525">
            <a:noFill/>
            <a:miter lim="800000"/>
            <a:headEnd/>
            <a:tailEnd/>
          </a:ln>
        </p:spPr>
      </p:pic>
      <p:sp>
        <p:nvSpPr>
          <p:cNvPr id="5" name="Rectangle 2"/>
          <p:cNvSpPr txBox="1">
            <a:spLocks noChangeArrowheads="1"/>
          </p:cNvSpPr>
          <p:nvPr/>
        </p:nvSpPr>
        <p:spPr bwMode="auto">
          <a:xfrm>
            <a:off x="428596" y="1500174"/>
            <a:ext cx="8353425" cy="785813"/>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风险管理活动</a:t>
            </a:r>
            <a:endParaRPr lang="zh-CN" altLang="en-US" sz="3200" kern="0" dirty="0">
              <a:solidFill>
                <a:srgbClr val="002060"/>
              </a:solidFill>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92D050"/>
                </a:solidFill>
                <a:effectLst/>
                <a:uLnTx/>
                <a:uFillTx/>
                <a:latin typeface="+mj-ea"/>
                <a:ea typeface="+mj-ea"/>
                <a:cs typeface="+mj-cs"/>
              </a:rPr>
              <a:t>6</a:t>
            </a:r>
            <a:r>
              <a:rPr lang="en-US" altLang="zh-CN" sz="3600" dirty="0">
                <a:solidFill>
                  <a:srgbClr val="92D050"/>
                </a:solidFill>
                <a:latin typeface="+mj-ea"/>
                <a:ea typeface="+mj-ea"/>
              </a:rPr>
              <a:t>.3.2 </a:t>
            </a:r>
            <a:r>
              <a:rPr lang="zh-CN" altLang="en-US" sz="3600" b="1" dirty="0">
                <a:solidFill>
                  <a:srgbClr val="92D050"/>
                </a:solidFill>
                <a:latin typeface="+mj-ea"/>
                <a:ea typeface="+mj-ea"/>
              </a:rPr>
              <a:t>风险管理的任务</a:t>
            </a:r>
            <a:endParaRPr kumimoji="0" lang="zh-CN" altLang="en-US" sz="3600" b="1" i="0" u="none" strike="noStrike" kern="0" cap="none" spc="0" normalizeH="0" baseline="0" noProof="0" dirty="0">
              <a:ln>
                <a:noFill/>
              </a:ln>
              <a:solidFill>
                <a:srgbClr val="92D05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625" y="1571612"/>
            <a:ext cx="8353425" cy="1857388"/>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风险评估的目标是认识可能的风险，它应该是风险控制的前提。</a:t>
            </a: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风险评估通常包括：风险识别、风险分析和风险排序</a:t>
            </a:r>
            <a:r>
              <a:rPr lang="en-US" altLang="en-US" sz="2400" kern="0" dirty="0">
                <a:latin typeface="宋体" panose="02010600030101010101" pitchFamily="2" charset="-122"/>
                <a:ea typeface="宋体" panose="02010600030101010101" pitchFamily="2" charset="-122"/>
              </a:rPr>
              <a:t>3</a:t>
            </a:r>
            <a:r>
              <a:rPr lang="zh-CN" altLang="en-US" sz="2400" kern="0" dirty="0">
                <a:latin typeface="宋体" panose="02010600030101010101" pitchFamily="2" charset="-122"/>
                <a:ea typeface="宋体" panose="02010600030101010101" pitchFamily="2" charset="-122"/>
              </a:rPr>
              <a:t>个方面的内容</a:t>
            </a:r>
            <a:endParaRPr lang="zh-CN" altLang="en-US" sz="2400" kern="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00174"/>
            <a:ext cx="8353425" cy="500062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风险识别</a:t>
            </a:r>
            <a:endParaRPr lang="zh-CN" altLang="en-US" sz="3200" kern="0" dirty="0">
              <a:solidFill>
                <a:srgbClr val="002060"/>
              </a:solidFill>
              <a:latin typeface="宋体" panose="02010600030101010101" pitchFamily="2" charset="-122"/>
              <a:ea typeface="宋体" panose="02010600030101010101" pitchFamily="2" charset="-122"/>
            </a:endParaRPr>
          </a:p>
          <a:p>
            <a:pPr marL="914400" lvl="1" indent="-457200">
              <a:lnSpc>
                <a:spcPct val="110000"/>
              </a:lnSpc>
              <a:spcBef>
                <a:spcPct val="20000"/>
              </a:spcBef>
              <a:buSzPct val="75000"/>
              <a:buFont typeface="Wingdings" panose="05000000000000000000" pitchFamily="2" charset="2"/>
              <a:buChar char="Ø"/>
              <a:defRPr/>
            </a:pPr>
            <a:r>
              <a:rPr lang="zh-CN" altLang="en-US" sz="2200" kern="0" dirty="0">
                <a:latin typeface="宋体" panose="02010600030101010101" pitchFamily="2" charset="-122"/>
                <a:ea typeface="宋体" panose="02010600030101010101" pitchFamily="2" charset="-122"/>
              </a:rPr>
              <a:t>风险识别是风险评估的第一步。就某个特定的软件工程项目来说，从项目的具体情况出发，列举出可能出现的风险，真正弄清每一可能风险的情况是风险识别的主要任务。</a:t>
            </a:r>
            <a:endParaRPr lang="en-US" altLang="zh-CN" sz="2200" kern="0" dirty="0">
              <a:latin typeface="宋体" panose="02010600030101010101" pitchFamily="2" charset="-122"/>
              <a:ea typeface="宋体" panose="02010600030101010101" pitchFamily="2" charset="-122"/>
            </a:endParaRPr>
          </a:p>
          <a:p>
            <a:pPr marL="914400" lvl="1" indent="-457200">
              <a:lnSpc>
                <a:spcPct val="110000"/>
              </a:lnSpc>
              <a:spcBef>
                <a:spcPct val="20000"/>
              </a:spcBef>
              <a:buSzPct val="75000"/>
              <a:buFont typeface="Wingdings" panose="05000000000000000000" pitchFamily="2" charset="2"/>
              <a:buChar char="Ø"/>
              <a:defRPr/>
            </a:pPr>
            <a:r>
              <a:rPr lang="zh-CN" altLang="en-US" sz="2200" kern="0" dirty="0">
                <a:latin typeface="宋体" panose="02010600030101010101" pitchFamily="2" charset="-122"/>
                <a:ea typeface="宋体" panose="02010600030101010101" pitchFamily="2" charset="-122"/>
              </a:rPr>
              <a:t>检查单</a:t>
            </a:r>
            <a:r>
              <a:rPr lang="en-US" altLang="en-US" sz="2200" kern="0" dirty="0">
                <a:latin typeface="宋体" panose="02010600030101010101" pitchFamily="2" charset="-122"/>
                <a:ea typeface="宋体" panose="02010600030101010101" pitchFamily="2" charset="-122"/>
              </a:rPr>
              <a:t>(checklist)</a:t>
            </a:r>
            <a:r>
              <a:rPr lang="zh-CN" altLang="en-US" sz="2200" kern="0" dirty="0">
                <a:latin typeface="宋体" panose="02010600030101010101" pitchFamily="2" charset="-122"/>
                <a:ea typeface="宋体" panose="02010600030101010101" pitchFamily="2" charset="-122"/>
              </a:rPr>
              <a:t>是识别风险的有力工具。采用检查单来识别风险是将检查单中所列举的各种风险，对照即将开发的软件项目，逐一加以甄别，判定检查单中哪些风险在该项目中可能发生。</a:t>
            </a:r>
            <a:endParaRPr lang="en-US" altLang="zh-CN" sz="2200" kern="0" dirty="0">
              <a:latin typeface="宋体" panose="02010600030101010101" pitchFamily="2" charset="-122"/>
              <a:ea typeface="宋体" panose="02010600030101010101" pitchFamily="2" charset="-122"/>
            </a:endParaRPr>
          </a:p>
          <a:p>
            <a:pPr marL="914400" lvl="1" indent="-457200">
              <a:lnSpc>
                <a:spcPct val="110000"/>
              </a:lnSpc>
              <a:spcBef>
                <a:spcPct val="20000"/>
              </a:spcBef>
              <a:buSzPct val="75000"/>
              <a:buFont typeface="Wingdings" panose="05000000000000000000" pitchFamily="2" charset="2"/>
              <a:buChar char="Ø"/>
              <a:defRPr/>
            </a:pPr>
            <a:r>
              <a:rPr lang="zh-CN" altLang="en-US" sz="2200" kern="0" dirty="0">
                <a:latin typeface="宋体" panose="02010600030101010101" pitchFamily="2" charset="-122"/>
                <a:ea typeface="宋体" panose="02010600030101010101" pitchFamily="2" charset="-122"/>
              </a:rPr>
              <a:t>在进行风险识别时采用访谈、调查还是会议的方式，或是对计划、过程和工作产品进行评审的方式，均应根据软件项目的具体情况决定。</a:t>
            </a:r>
            <a:endParaRPr lang="zh-CN" altLang="en-US" sz="2200" kern="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28625" y="1571612"/>
            <a:ext cx="8353425" cy="4714888"/>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风险分析</a:t>
            </a:r>
            <a:endParaRPr lang="zh-CN" altLang="en-US" sz="3200" kern="0" dirty="0">
              <a:solidFill>
                <a:srgbClr val="002060"/>
              </a:solidFill>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风险分析的任务是分析每个风险可能造成的影响，给出风险大小的量值。</a:t>
            </a: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进行分析可以借助一些已有的模型，但也并非所有已列出的风险都可借助模型进行分析，因此常常采用主观分析。</a:t>
            </a: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风险分析方法包括：</a:t>
            </a:r>
            <a:r>
              <a:rPr lang="en-US" altLang="en-US" sz="2400" kern="0" dirty="0">
                <a:solidFill>
                  <a:srgbClr val="002060"/>
                </a:solidFill>
                <a:latin typeface="宋体" panose="02010600030101010101" pitchFamily="2" charset="-122"/>
                <a:ea typeface="宋体" panose="02010600030101010101" pitchFamily="2" charset="-122"/>
              </a:rPr>
              <a:t>COCOMO</a:t>
            </a:r>
            <a:r>
              <a:rPr lang="zh-CN" altLang="en-US" sz="2400" kern="0" dirty="0">
                <a:solidFill>
                  <a:srgbClr val="002060"/>
                </a:solidFill>
                <a:latin typeface="宋体" panose="02010600030101010101" pitchFamily="2" charset="-122"/>
                <a:ea typeface="宋体" panose="02010600030101010101" pitchFamily="2" charset="-122"/>
              </a:rPr>
              <a:t>成本模型</a:t>
            </a:r>
            <a:r>
              <a:rPr lang="zh-CN" altLang="en-US" sz="2400" kern="0" dirty="0">
                <a:latin typeface="宋体" panose="02010600030101010101" pitchFamily="2" charset="-122"/>
                <a:ea typeface="宋体" panose="02010600030101010101" pitchFamily="2" charset="-122"/>
              </a:rPr>
              <a:t>，</a:t>
            </a:r>
            <a:r>
              <a:rPr lang="zh-CN" altLang="en-US" sz="2400" kern="0" dirty="0">
                <a:solidFill>
                  <a:srgbClr val="002060"/>
                </a:solidFill>
                <a:latin typeface="宋体" panose="02010600030101010101" pitchFamily="2" charset="-122"/>
                <a:ea typeface="宋体" panose="02010600030101010101" pitchFamily="2" charset="-122"/>
              </a:rPr>
              <a:t>判定分析</a:t>
            </a:r>
            <a:r>
              <a:rPr lang="zh-CN" altLang="en-US" sz="2400" kern="0" dirty="0">
                <a:latin typeface="宋体" panose="02010600030101010101" pitchFamily="2" charset="-122"/>
                <a:ea typeface="宋体" panose="02010600030101010101" pitchFamily="2" charset="-122"/>
              </a:rPr>
              <a:t>，</a:t>
            </a:r>
            <a:r>
              <a:rPr lang="zh-CN" altLang="en-US" sz="2400" kern="0" dirty="0">
                <a:solidFill>
                  <a:srgbClr val="002060"/>
                </a:solidFill>
                <a:latin typeface="宋体" panose="02010600030101010101" pitchFamily="2" charset="-122"/>
                <a:ea typeface="宋体" panose="02010600030101010101" pitchFamily="2" charset="-122"/>
              </a:rPr>
              <a:t>网络分析</a:t>
            </a:r>
            <a:r>
              <a:rPr lang="zh-CN" altLang="en-US" sz="2400" kern="0" dirty="0">
                <a:latin typeface="宋体" panose="02010600030101010101" pitchFamily="2" charset="-122"/>
                <a:ea typeface="宋体" panose="02010600030101010101" pitchFamily="2" charset="-122"/>
              </a:rPr>
              <a:t>，</a:t>
            </a:r>
            <a:r>
              <a:rPr lang="zh-CN" altLang="en-US" sz="2400" kern="0" dirty="0">
                <a:solidFill>
                  <a:srgbClr val="002060"/>
                </a:solidFill>
                <a:latin typeface="宋体" panose="02010600030101010101" pitchFamily="2" charset="-122"/>
                <a:ea typeface="宋体" panose="02010600030101010101" pitchFamily="2" charset="-122"/>
              </a:rPr>
              <a:t>质量因子分析</a:t>
            </a:r>
            <a:r>
              <a:rPr lang="zh-CN" altLang="en-US" sz="2400" kern="0" dirty="0">
                <a:latin typeface="宋体" panose="02010600030101010101" pitchFamily="2" charset="-122"/>
                <a:ea typeface="宋体" panose="02010600030101010101" pitchFamily="2" charset="-122"/>
              </a:rPr>
              <a:t>，</a:t>
            </a:r>
            <a:r>
              <a:rPr lang="zh-CN" altLang="en-US" sz="2400" kern="0" dirty="0">
                <a:solidFill>
                  <a:srgbClr val="002060"/>
                </a:solidFill>
                <a:latin typeface="宋体" panose="02010600030101010101" pitchFamily="2" charset="-122"/>
                <a:ea typeface="宋体" panose="02010600030101010101" pitchFamily="2" charset="-122"/>
              </a:rPr>
              <a:t>性能分析</a:t>
            </a:r>
            <a:r>
              <a:rPr lang="zh-CN" altLang="en-US" sz="2400" kern="0" dirty="0">
                <a:latin typeface="宋体" panose="02010600030101010101" pitchFamily="2" charset="-122"/>
                <a:ea typeface="宋体" panose="02010600030101010101" pitchFamily="2" charset="-122"/>
              </a:rPr>
              <a:t>等。</a:t>
            </a:r>
            <a:endParaRPr lang="en-US" altLang="zh-CN" sz="2400" kern="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28625" y="1643050"/>
            <a:ext cx="8353425" cy="4643450"/>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mn-lt"/>
                <a:ea typeface="楷体_GB2312" pitchFamily="49" charset="-122"/>
              </a:rPr>
              <a:t>风险排序</a:t>
            </a:r>
            <a:endParaRPr lang="zh-CN" altLang="en-US" sz="3200" kern="0" dirty="0">
              <a:solidFill>
                <a:srgbClr val="002060"/>
              </a:solidFill>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mn-lt"/>
                <a:ea typeface="楷体_GB2312" pitchFamily="49" charset="-122"/>
              </a:rPr>
              <a:t>识别并分析风险将使我们初步弄清可能妨碍达到项目目标的危险事件，然而各种风险的后果会有很大的差别。</a:t>
            </a:r>
            <a:endParaRPr lang="en-US" altLang="zh-CN" sz="2400" kern="0" dirty="0">
              <a:latin typeface="+mn-lt"/>
              <a:ea typeface="楷体_GB2312" pitchFamily="49"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mn-lt"/>
                <a:ea typeface="楷体_GB2312" pitchFamily="49" charset="-122"/>
              </a:rPr>
              <a:t>我们必须对其加以区别，以便把管理者的目光集中到最高风险的事件上。这里所说的风险高低是以风险显露造成损失的大小来衡量，损失大的风险自然应该给予更多的重视。</a:t>
            </a:r>
            <a:endParaRPr lang="en-US" altLang="zh-CN" sz="2400" kern="0" dirty="0">
              <a:latin typeface="+mn-lt"/>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28596" y="1571612"/>
            <a:ext cx="8353425" cy="185737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风险概率：</a:t>
            </a:r>
            <a:r>
              <a:rPr lang="zh-CN" altLang="en-US" sz="2400" dirty="0">
                <a:latin typeface="宋体" panose="02010600030101010101" pitchFamily="2" charset="-122"/>
                <a:ea typeface="宋体" panose="02010600030101010101" pitchFamily="2" charset="-122"/>
              </a:rPr>
              <a:t>风险概率指的是风险事件出现的可能性，显然可能性大的事件其风险概率值较高。</a:t>
            </a:r>
            <a:endParaRPr lang="en-US" altLang="zh-CN" sz="24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可以把各种概率值的风险划分为</a:t>
            </a: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类：低概率风险、中概率风险和高概率风险。</a:t>
            </a:r>
            <a:endParaRPr lang="en-US" altLang="zh-CN" sz="2400" b="1" kern="0" dirty="0">
              <a:latin typeface="宋体" panose="02010600030101010101" pitchFamily="2" charset="-122"/>
              <a:ea typeface="宋体" panose="02010600030101010101" pitchFamily="2" charset="-122"/>
            </a:endParaRPr>
          </a:p>
        </p:txBody>
      </p:sp>
      <p:pic>
        <p:nvPicPr>
          <p:cNvPr id="58372" name="Picture 1"/>
          <p:cNvPicPr>
            <a:picLocks noChangeAspect="1" noChangeArrowheads="1"/>
          </p:cNvPicPr>
          <p:nvPr/>
        </p:nvPicPr>
        <p:blipFill>
          <a:blip r:embed="rId1"/>
          <a:srcRect/>
          <a:stretch>
            <a:fillRect/>
          </a:stretch>
        </p:blipFill>
        <p:spPr bwMode="auto">
          <a:xfrm>
            <a:off x="2214563" y="3702535"/>
            <a:ext cx="4857767" cy="2441089"/>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643050"/>
            <a:ext cx="8353425" cy="1928811"/>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风险影响：</a:t>
            </a:r>
            <a:r>
              <a:rPr lang="zh-CN" altLang="en-US" sz="2400" dirty="0">
                <a:latin typeface="宋体" panose="02010600030101010101" pitchFamily="2" charset="-122"/>
                <a:ea typeface="宋体" panose="02010600030101010101" pitchFamily="2" charset="-122"/>
              </a:rPr>
              <a:t>不同的风险在发生时会造成多大的影响各不相同，影响的大小需要加以度量，例如可以用损失的金额数来衡量。但为了简单和直观。可以把风险影响分为</a:t>
            </a:r>
            <a:r>
              <a:rPr lang="en-US"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个等级，并按</a:t>
            </a:r>
            <a:r>
              <a:rPr lang="en-US" sz="2400" dirty="0">
                <a:latin typeface="宋体" panose="02010600030101010101" pitchFamily="2" charset="-122"/>
                <a:ea typeface="宋体" panose="02010600030101010101" pitchFamily="2" charset="-122"/>
              </a:rPr>
              <a:t>1~10</a:t>
            </a:r>
            <a:r>
              <a:rPr lang="zh-CN" altLang="en-US" sz="2400" dirty="0">
                <a:latin typeface="宋体" panose="02010600030101010101" pitchFamily="2" charset="-122"/>
                <a:ea typeface="宋体" panose="02010600030101010101" pitchFamily="2" charset="-122"/>
              </a:rPr>
              <a:t>来赋值。</a:t>
            </a:r>
            <a:endParaRPr lang="en-US" altLang="zh-CN" sz="2400" b="1" kern="0" dirty="0">
              <a:latin typeface="宋体" panose="02010600030101010101" pitchFamily="2" charset="-122"/>
              <a:ea typeface="宋体" panose="02010600030101010101" pitchFamily="2" charset="-122"/>
            </a:endParaRPr>
          </a:p>
        </p:txBody>
      </p:sp>
      <p:pic>
        <p:nvPicPr>
          <p:cNvPr id="59396" name="Picture 2"/>
          <p:cNvPicPr>
            <a:picLocks noChangeAspect="1" noChangeArrowheads="1"/>
          </p:cNvPicPr>
          <p:nvPr/>
        </p:nvPicPr>
        <p:blipFill>
          <a:blip r:embed="rId1"/>
          <a:srcRect/>
          <a:stretch>
            <a:fillRect/>
          </a:stretch>
        </p:blipFill>
        <p:spPr bwMode="auto">
          <a:xfrm>
            <a:off x="2357438" y="3786190"/>
            <a:ext cx="4559801" cy="270509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57158" y="1571612"/>
            <a:ext cx="8353425" cy="4786313"/>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风险排序的步骤</a:t>
            </a:r>
            <a:endParaRPr lang="en-US" altLang="zh-CN" sz="2400" dirty="0">
              <a:latin typeface="宋体" panose="02010600030101010101" pitchFamily="2" charset="-122"/>
              <a:ea typeface="宋体" panose="02010600030101010101" pitchFamily="2" charset="-122"/>
            </a:endParaRPr>
          </a:p>
          <a:p>
            <a:pPr marL="914400" lvl="1" indent="-457200">
              <a:lnSpc>
                <a:spcPct val="110000"/>
              </a:lnSpc>
              <a:spcBef>
                <a:spcPts val="600"/>
              </a:spcBef>
              <a:buSzPct val="75000"/>
              <a:defRPr/>
            </a:pPr>
            <a:r>
              <a:rPr lang="en-US" alt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）对已识别和分析了的风险估计概率的类别，判断其属于高概率风险，还是中概率风险，或是低概率风险。如有必要，给出其概率值的大小。</a:t>
            </a:r>
            <a:endParaRPr lang="en-US" altLang="zh-CN" sz="2400" dirty="0">
              <a:latin typeface="宋体" panose="02010600030101010101" pitchFamily="2" charset="-122"/>
              <a:ea typeface="宋体" panose="02010600030101010101" pitchFamily="2" charset="-122"/>
            </a:endParaRPr>
          </a:p>
          <a:p>
            <a:pPr marL="914400" lvl="1" indent="-457200">
              <a:lnSpc>
                <a:spcPct val="110000"/>
              </a:lnSpc>
              <a:spcBef>
                <a:spcPts val="600"/>
              </a:spcBef>
              <a:buSzPct val="75000"/>
              <a:defRPr/>
            </a:pPr>
            <a:r>
              <a:rPr lang="en-US" altLang="en-US"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）评估每个风险对项目的影响级，如为低级、中级、高级或甚高级。如有必要给出其影响级的加权值。</a:t>
            </a:r>
            <a:r>
              <a:rPr lang="en-US" altLang="en-US" sz="2400" dirty="0">
                <a:latin typeface="宋体" panose="02010600030101010101" pitchFamily="2" charset="-122"/>
                <a:ea typeface="宋体" panose="02010600030101010101" pitchFamily="2" charset="-122"/>
              </a:rPr>
              <a:t> </a:t>
            </a:r>
            <a:endParaRPr lang="en-US" altLang="en-US" sz="2400" dirty="0">
              <a:latin typeface="宋体" panose="02010600030101010101" pitchFamily="2" charset="-122"/>
              <a:ea typeface="宋体" panose="02010600030101010101" pitchFamily="2" charset="-122"/>
            </a:endParaRPr>
          </a:p>
          <a:p>
            <a:pPr marL="914400" lvl="1" indent="-457200">
              <a:lnSpc>
                <a:spcPct val="110000"/>
              </a:lnSpc>
              <a:spcBef>
                <a:spcPts val="600"/>
              </a:spcBef>
              <a:buSzPct val="75000"/>
              <a:defRPr/>
            </a:pPr>
            <a:r>
              <a:rPr lang="en-US" alt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）风险排序应根据该项目各有关风险的概率和风险影响。显然，具有高概率及高影响级的风险应该排在具有中概率和高影响级风险的前面。</a:t>
            </a:r>
            <a:endParaRPr lang="zh-CN" altLang="en-US" sz="2400" dirty="0">
              <a:latin typeface="宋体" panose="02010600030101010101" pitchFamily="2" charset="-122"/>
              <a:ea typeface="宋体" panose="02010600030101010101" pitchFamily="2" charset="-122"/>
            </a:endParaRPr>
          </a:p>
          <a:p>
            <a:pPr lvl="1">
              <a:spcBef>
                <a:spcPts val="600"/>
              </a:spcBef>
              <a:defRPr/>
            </a:pPr>
            <a:r>
              <a:rPr lang="en-US" altLang="en-US"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）针对排序列在前几位的风险采取缓解措施和跟踪措施。</a:t>
            </a:r>
            <a:endParaRPr lang="en-US" altLang="zh-CN"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500034" y="1500174"/>
            <a:ext cx="8207375" cy="5113337"/>
          </a:xfrm>
          <a:prstGeom prst="rect">
            <a:avLst/>
          </a:prstGeom>
          <a:noFill/>
          <a:ln w="9525">
            <a:noFill/>
            <a:miter lim="800000"/>
          </a:ln>
        </p:spPr>
        <p:txBody>
          <a:bodyPr/>
          <a:lstStyle/>
          <a:p>
            <a:pPr marL="342900" indent="-342900">
              <a:buFont typeface="Wingdings" panose="05000000000000000000" pitchFamily="2" charset="2"/>
              <a:buChar char="l"/>
            </a:pPr>
            <a:r>
              <a:rPr kumimoji="1" lang="zh-CN" altLang="en-US" sz="2800" dirty="0">
                <a:ea typeface="楷体_GB2312" pitchFamily="49" charset="-122"/>
              </a:rPr>
              <a:t>人员管理涉及：</a:t>
            </a:r>
            <a:r>
              <a:rPr kumimoji="1" lang="zh-CN" altLang="en-US" sz="2400" b="1" dirty="0">
                <a:ea typeface="楷体_GB2312" pitchFamily="49" charset="-122"/>
              </a:rPr>
              <a:t> </a:t>
            </a:r>
            <a:endParaRPr kumimoji="1" lang="zh-CN" altLang="en-US" sz="2400" b="1" dirty="0">
              <a:ea typeface="楷体_GB2312" pitchFamily="49" charset="-122"/>
            </a:endParaRPr>
          </a:p>
          <a:p>
            <a:pPr marL="342900" indent="-342900"/>
            <a:r>
              <a:rPr kumimoji="1" lang="zh-CN" altLang="en-US" sz="2400" b="1" dirty="0">
                <a:ea typeface="楷体_GB2312" pitchFamily="49" charset="-122"/>
              </a:rPr>
              <a:t>① </a:t>
            </a:r>
            <a:r>
              <a:rPr kumimoji="1" lang="zh-CN" altLang="en-US" sz="2400" b="1" dirty="0">
                <a:solidFill>
                  <a:srgbClr val="CC0000"/>
                </a:solidFill>
                <a:ea typeface="楷体_GB2312" pitchFamily="49" charset="-122"/>
              </a:rPr>
              <a:t>利益相关方</a:t>
            </a:r>
            <a:endParaRPr kumimoji="1" lang="zh-CN" altLang="en-US" sz="2400" b="1" dirty="0">
              <a:ea typeface="楷体_GB2312" pitchFamily="49" charset="-122"/>
            </a:endParaRPr>
          </a:p>
          <a:p>
            <a:pPr marL="800100" lvl="1" indent="-342900">
              <a:spcBef>
                <a:spcPct val="20000"/>
              </a:spcBef>
              <a:buFont typeface="Arial" panose="020B0604020202020204" pitchFamily="34" charset="0"/>
              <a:buChar char="•"/>
            </a:pPr>
            <a:r>
              <a:rPr kumimoji="1" lang="zh-CN" altLang="en-US" sz="2200" dirty="0">
                <a:solidFill>
                  <a:srgbClr val="3333CC"/>
                </a:solidFill>
                <a:ea typeface="楷体_GB2312" pitchFamily="49" charset="-122"/>
              </a:rPr>
              <a:t>项目的高级管理者</a:t>
            </a:r>
            <a:r>
              <a:rPr kumimoji="1" lang="en-US" altLang="zh-CN" sz="2200" dirty="0">
                <a:ea typeface="楷体_GB2312" pitchFamily="49" charset="-122"/>
              </a:rPr>
              <a:t>——</a:t>
            </a:r>
            <a:r>
              <a:rPr kumimoji="1" lang="zh-CN" altLang="en-US" sz="2200" dirty="0">
                <a:ea typeface="楷体_GB2312" pitchFamily="49" charset="-122"/>
              </a:rPr>
              <a:t>负责项目商务问题的决策；</a:t>
            </a:r>
            <a:endParaRPr kumimoji="1" lang="zh-CN" altLang="en-US" sz="2200" dirty="0">
              <a:ea typeface="楷体_GB2312" pitchFamily="49" charset="-122"/>
            </a:endParaRPr>
          </a:p>
          <a:p>
            <a:pPr marL="808355" lvl="1" indent="-351155">
              <a:spcBef>
                <a:spcPct val="20000"/>
              </a:spcBef>
              <a:buFont typeface="Arial" panose="020B0604020202020204" pitchFamily="34" charset="0"/>
              <a:buChar char="•"/>
            </a:pPr>
            <a:r>
              <a:rPr kumimoji="1" lang="zh-CN" altLang="en-US" sz="2200" dirty="0">
                <a:solidFill>
                  <a:srgbClr val="3333CC"/>
                </a:solidFill>
                <a:ea typeface="楷体_GB2312" pitchFamily="49" charset="-122"/>
              </a:rPr>
              <a:t>项目经理</a:t>
            </a:r>
            <a:r>
              <a:rPr kumimoji="1" lang="en-US" altLang="zh-CN" sz="2200" dirty="0">
                <a:ea typeface="楷体_GB2312" pitchFamily="49" charset="-122"/>
              </a:rPr>
              <a:t>——</a:t>
            </a:r>
            <a:r>
              <a:rPr kumimoji="1" lang="zh-CN" altLang="en-US" sz="2200" dirty="0">
                <a:ea typeface="楷体_GB2312" pitchFamily="49" charset="-122"/>
              </a:rPr>
              <a:t>负责项目的计划与实施以及开发人员的组织 与管理；</a:t>
            </a:r>
            <a:endParaRPr kumimoji="1" lang="zh-CN" altLang="en-US" sz="2200" dirty="0">
              <a:ea typeface="楷体_GB2312" pitchFamily="49" charset="-122"/>
            </a:endParaRPr>
          </a:p>
          <a:p>
            <a:pPr marL="800100" lvl="1" indent="-342900">
              <a:spcBef>
                <a:spcPct val="20000"/>
              </a:spcBef>
              <a:buFont typeface="Arial" panose="020B0604020202020204" pitchFamily="34" charset="0"/>
              <a:buChar char="•"/>
            </a:pPr>
            <a:r>
              <a:rPr kumimoji="1" lang="zh-CN" altLang="en-US" sz="2200" dirty="0">
                <a:solidFill>
                  <a:srgbClr val="3333CC"/>
                </a:solidFill>
                <a:ea typeface="楷体_GB2312" pitchFamily="49" charset="-122"/>
              </a:rPr>
              <a:t>开发人员</a:t>
            </a:r>
            <a:r>
              <a:rPr kumimoji="1" lang="en-US" altLang="zh-CN" sz="2200" dirty="0">
                <a:ea typeface="楷体_GB2312" pitchFamily="49" charset="-122"/>
              </a:rPr>
              <a:t>——</a:t>
            </a:r>
            <a:r>
              <a:rPr kumimoji="1" lang="zh-CN" altLang="en-US" sz="2200" dirty="0">
                <a:ea typeface="楷体_GB2312" pitchFamily="49" charset="-122"/>
              </a:rPr>
              <a:t>项目开发的实施者；</a:t>
            </a:r>
            <a:endParaRPr kumimoji="1" lang="zh-CN" altLang="en-US" sz="2200" dirty="0">
              <a:ea typeface="楷体_GB2312" pitchFamily="49" charset="-122"/>
            </a:endParaRPr>
          </a:p>
          <a:p>
            <a:pPr marL="800100" lvl="1" indent="-342900">
              <a:spcBef>
                <a:spcPct val="20000"/>
              </a:spcBef>
              <a:buFont typeface="Arial" panose="020B0604020202020204" pitchFamily="34" charset="0"/>
              <a:buChar char="•"/>
            </a:pPr>
            <a:r>
              <a:rPr kumimoji="1" lang="zh-CN" altLang="en-US" sz="2200" dirty="0">
                <a:solidFill>
                  <a:srgbClr val="3333CC"/>
                </a:solidFill>
                <a:ea typeface="楷体_GB2312" pitchFamily="49" charset="-122"/>
              </a:rPr>
              <a:t>客户</a:t>
            </a:r>
            <a:r>
              <a:rPr kumimoji="1" lang="en-US" altLang="zh-CN" sz="2200" dirty="0">
                <a:ea typeface="楷体_GB2312" pitchFamily="49" charset="-122"/>
              </a:rPr>
              <a:t>——</a:t>
            </a:r>
            <a:r>
              <a:rPr kumimoji="1" lang="zh-CN" altLang="en-US" sz="2200" dirty="0">
                <a:ea typeface="楷体_GB2312" pitchFamily="49" charset="-122"/>
              </a:rPr>
              <a:t>提出需求并代表用户与开发人员交往的人员；</a:t>
            </a:r>
            <a:endParaRPr kumimoji="1" lang="zh-CN" altLang="en-US" sz="2200" dirty="0">
              <a:ea typeface="楷体_GB2312" pitchFamily="49" charset="-122"/>
            </a:endParaRPr>
          </a:p>
          <a:p>
            <a:pPr marL="800100" lvl="1" indent="-342900">
              <a:spcBef>
                <a:spcPct val="20000"/>
              </a:spcBef>
              <a:buFont typeface="Arial" panose="020B0604020202020204" pitchFamily="34" charset="0"/>
              <a:buChar char="•"/>
            </a:pPr>
            <a:r>
              <a:rPr kumimoji="1" lang="zh-CN" altLang="en-US" sz="2200" dirty="0">
                <a:solidFill>
                  <a:srgbClr val="3333CC"/>
                </a:solidFill>
                <a:ea typeface="楷体_GB2312" pitchFamily="49" charset="-122"/>
              </a:rPr>
              <a:t>最终用户</a:t>
            </a:r>
            <a:r>
              <a:rPr kumimoji="1" lang="en-US" altLang="zh-CN" sz="2200" dirty="0">
                <a:ea typeface="楷体_GB2312" pitchFamily="49" charset="-122"/>
              </a:rPr>
              <a:t>——</a:t>
            </a:r>
            <a:r>
              <a:rPr kumimoji="1" lang="zh-CN" altLang="en-US" sz="2200" dirty="0">
                <a:ea typeface="楷体_GB2312" pitchFamily="49" charset="-122"/>
              </a:rPr>
              <a:t>直接使用项目成果（产品）的人员。</a:t>
            </a:r>
            <a:endParaRPr kumimoji="1" lang="en-US" altLang="zh-CN" sz="2200" dirty="0">
              <a:ea typeface="楷体_GB2312" pitchFamily="49" charset="-122"/>
            </a:endParaRPr>
          </a:p>
          <a:p>
            <a:pPr marL="342900" indent="-342900">
              <a:spcBef>
                <a:spcPct val="20000"/>
              </a:spcBef>
            </a:pPr>
            <a:r>
              <a:rPr kumimoji="1" lang="zh-CN" altLang="en-US" sz="2400" dirty="0">
                <a:ea typeface="楷体_GB2312" pitchFamily="49" charset="-122"/>
              </a:rPr>
              <a:t>② </a:t>
            </a:r>
            <a:r>
              <a:rPr kumimoji="1" lang="zh-CN" altLang="en-US" sz="2400" b="1" dirty="0">
                <a:solidFill>
                  <a:srgbClr val="CC0000"/>
                </a:solidFill>
                <a:ea typeface="楷体_GB2312" pitchFamily="49" charset="-122"/>
              </a:rPr>
              <a:t>团队负责人</a:t>
            </a:r>
            <a:endParaRPr kumimoji="1" lang="en-US" altLang="zh-CN" sz="2400" b="1" dirty="0">
              <a:ea typeface="楷体_GB2312" pitchFamily="49" charset="-122"/>
            </a:endParaRPr>
          </a:p>
          <a:p>
            <a:pPr marL="342900" indent="560705">
              <a:spcBef>
                <a:spcPct val="20000"/>
              </a:spcBef>
            </a:pPr>
            <a:r>
              <a:rPr kumimoji="1" lang="zh-CN" altLang="en-US" sz="2200" dirty="0">
                <a:ea typeface="楷体_GB2312" pitchFamily="49" charset="-122"/>
              </a:rPr>
              <a:t>如是小项目：项目经理就是团队负责人。</a:t>
            </a:r>
            <a:endParaRPr kumimoji="1" lang="en-US" altLang="zh-CN" sz="2200" dirty="0">
              <a:ea typeface="楷体_GB2312" pitchFamily="49" charset="-122"/>
            </a:endParaRPr>
          </a:p>
          <a:p>
            <a:pPr marL="342900" indent="560705">
              <a:spcBef>
                <a:spcPct val="20000"/>
              </a:spcBef>
            </a:pPr>
            <a:r>
              <a:rPr kumimoji="1" lang="zh-CN" altLang="en-US" sz="2200" dirty="0">
                <a:ea typeface="楷体_GB2312" pitchFamily="49" charset="-122"/>
              </a:rPr>
              <a:t>如是大型项目：也许会有</a:t>
            </a:r>
            <a:r>
              <a:rPr kumimoji="1" lang="zh-CN" altLang="en-US" sz="2200" b="1" dirty="0">
                <a:solidFill>
                  <a:srgbClr val="3366FF"/>
                </a:solidFill>
                <a:ea typeface="楷体_GB2312" pitchFamily="49" charset="-122"/>
              </a:rPr>
              <a:t>若干个设计</a:t>
            </a:r>
            <a:r>
              <a:rPr kumimoji="1" lang="zh-CN" altLang="en-US" sz="2200" dirty="0">
                <a:ea typeface="楷体_GB2312" pitchFamily="49" charset="-122"/>
              </a:rPr>
              <a:t>、</a:t>
            </a:r>
            <a:r>
              <a:rPr kumimoji="1" lang="zh-CN" altLang="en-US" sz="2200" b="1" dirty="0">
                <a:solidFill>
                  <a:srgbClr val="3366FF"/>
                </a:solidFill>
                <a:ea typeface="楷体_GB2312" pitchFamily="49" charset="-122"/>
              </a:rPr>
              <a:t>编程团队</a:t>
            </a:r>
            <a:r>
              <a:rPr kumimoji="1" lang="zh-CN" altLang="en-US" sz="2200" dirty="0">
                <a:ea typeface="楷体_GB2312" pitchFamily="49" charset="-122"/>
              </a:rPr>
              <a:t>或是</a:t>
            </a:r>
            <a:r>
              <a:rPr kumimoji="1" lang="zh-CN" altLang="en-US" sz="2200" b="1" dirty="0">
                <a:solidFill>
                  <a:srgbClr val="3366FF"/>
                </a:solidFill>
                <a:ea typeface="楷体_GB2312" pitchFamily="49" charset="-122"/>
              </a:rPr>
              <a:t>若干个测试团队</a:t>
            </a:r>
            <a:r>
              <a:rPr kumimoji="1" lang="zh-CN" altLang="en-US" sz="2200" dirty="0">
                <a:ea typeface="楷体_GB2312" pitchFamily="49" charset="-122"/>
              </a:rPr>
              <a:t>。团队负责人除去负有团队日常工作的安排、组织和管理之外，还应特别注意发挥团队成员的潜能</a:t>
            </a:r>
            <a:r>
              <a:rPr kumimoji="1" lang="zh-CN" altLang="en-US" sz="2200" b="1" dirty="0">
                <a:ea typeface="楷体_GB2312" pitchFamily="49" charset="-122"/>
              </a:rPr>
              <a:t>。</a:t>
            </a:r>
            <a:endParaRPr kumimoji="1" lang="zh-CN" altLang="en-US" sz="2200" b="1"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11"/>
          <p:cNvSpPr>
            <a:spLocks noGrp="1" noChangeArrowheads="1"/>
          </p:cNvSpPr>
          <p:nvPr>
            <p:ph type="title"/>
          </p:nvPr>
        </p:nvSpPr>
        <p:spPr>
          <a:xfrm>
            <a:off x="457200" y="265114"/>
            <a:ext cx="7543800" cy="1092184"/>
          </a:xfrm>
          <a:noFill/>
        </p:spPr>
        <p:txBody>
          <a:bodyPr/>
          <a:lstStyle/>
          <a:p>
            <a:pPr algn="l">
              <a:lnSpc>
                <a:spcPts val="3500"/>
              </a:lnSpc>
            </a:pPr>
            <a:r>
              <a:rPr lang="en-US" altLang="zh-CN" dirty="0">
                <a:solidFill>
                  <a:schemeClr val="bg1"/>
                </a:solidFill>
                <a:latin typeface="+mj-ea"/>
              </a:rPr>
              <a:t>6.1 </a:t>
            </a:r>
            <a:r>
              <a:rPr lang="zh-CN" altLang="en-US" dirty="0">
                <a:solidFill>
                  <a:schemeClr val="bg1"/>
                </a:solidFill>
                <a:latin typeface="+mj-ea"/>
              </a:rPr>
              <a:t>软件项目管理概述</a:t>
            </a:r>
            <a:br>
              <a:rPr lang="en-US" altLang="zh-CN" sz="3600" dirty="0">
                <a:solidFill>
                  <a:schemeClr val="bg1"/>
                </a:solidFill>
              </a:rPr>
            </a:br>
            <a:r>
              <a:rPr lang="en-US" altLang="zh-CN" sz="3600" dirty="0">
                <a:solidFill>
                  <a:srgbClr val="FFFF00"/>
                </a:solidFill>
              </a:rPr>
              <a:t>               ---</a:t>
            </a:r>
            <a:r>
              <a:rPr lang="zh-CN" altLang="en-US" sz="3600" dirty="0">
                <a:solidFill>
                  <a:srgbClr val="FFFF00"/>
                </a:solidFill>
              </a:rPr>
              <a:t>管理涉及的范围</a:t>
            </a:r>
            <a:endParaRPr lang="zh-CN" altLang="en-US" sz="3600" dirty="0">
              <a:solidFill>
                <a:srgbClr val="FFFF00"/>
              </a:solidFill>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57158" y="1500174"/>
            <a:ext cx="8353425" cy="4786313"/>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风险显露</a:t>
            </a:r>
            <a:endParaRPr lang="en-US" altLang="zh-CN" sz="2400" dirty="0">
              <a:latin typeface="宋体" panose="02010600030101010101" pitchFamily="2" charset="-122"/>
              <a:ea typeface="宋体" panose="02010600030101010101" pitchFamily="2" charset="-122"/>
            </a:endParaRPr>
          </a:p>
          <a:p>
            <a:pPr marL="914400" lvl="1" indent="-457200">
              <a:lnSpc>
                <a:spcPct val="110000"/>
              </a:lnSpc>
              <a:spcBef>
                <a:spcPct val="20000"/>
              </a:spcBef>
              <a:buSzPct val="75000"/>
              <a:buFont typeface="Wingdings" panose="05000000000000000000" pitchFamily="2" charset="2"/>
              <a:buChar char="ü"/>
              <a:defRPr/>
            </a:pPr>
            <a:r>
              <a:rPr lang="zh-CN" altLang="en-US" sz="2400" dirty="0">
                <a:latin typeface="宋体" panose="02010600030101010101" pitchFamily="2" charset="-122"/>
                <a:ea typeface="宋体" panose="02010600030101010101" pitchFamily="2" charset="-122"/>
              </a:rPr>
              <a:t>风险对项目威胁的大小可用风险显露来表示，它既和风险概率有关，也和风险发生造成损失的大小有关。</a:t>
            </a:r>
            <a:endParaRPr lang="en-US" altLang="zh-CN" sz="2400" dirty="0">
              <a:latin typeface="宋体" panose="02010600030101010101" pitchFamily="2" charset="-122"/>
              <a:ea typeface="宋体" panose="02010600030101010101" pitchFamily="2" charset="-122"/>
            </a:endParaRPr>
          </a:p>
          <a:p>
            <a:pPr>
              <a:defRPr/>
            </a:pPr>
            <a:endParaRPr lang="en-US" sz="24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                    </a:t>
            </a:r>
            <a:r>
              <a:rPr lang="en-US" sz="2400" dirty="0">
                <a:latin typeface="宋体" panose="02010600030101010101" pitchFamily="2" charset="-122"/>
                <a:ea typeface="宋体" panose="02010600030101010101" pitchFamily="2" charset="-122"/>
              </a:rPr>
              <a:t>RE(R)=P(R)×L(R)</a:t>
            </a:r>
            <a:endParaRPr lang="en-US" sz="2400" dirty="0">
              <a:latin typeface="宋体" panose="02010600030101010101" pitchFamily="2" charset="-122"/>
              <a:ea typeface="宋体" panose="02010600030101010101" pitchFamily="2" charset="-122"/>
            </a:endParaRPr>
          </a:p>
          <a:p>
            <a:pPr>
              <a:defRPr/>
            </a:pPr>
            <a:endParaRPr lang="en-US" altLang="zh-CN" sz="2400" dirty="0">
              <a:latin typeface="宋体" panose="02010600030101010101" pitchFamily="2" charset="-122"/>
              <a:ea typeface="宋体" panose="02010600030101010101" pitchFamily="2" charset="-122"/>
            </a:endParaRPr>
          </a:p>
          <a:p>
            <a:pPr marL="535305" indent="-535305" algn="just">
              <a:defRPr/>
            </a:pPr>
            <a:r>
              <a:rPr lang="zh-CN" altLang="en-US" sz="2400" dirty="0">
                <a:latin typeface="宋体" panose="02010600030101010101" pitchFamily="2" charset="-122"/>
                <a:ea typeface="宋体" panose="02010600030101010101" pitchFamily="2" charset="-122"/>
              </a:rPr>
              <a:t>      其中，</a:t>
            </a:r>
            <a:r>
              <a:rPr lang="en-US" sz="2400" dirty="0">
                <a:latin typeface="宋体" panose="02010600030101010101" pitchFamily="2" charset="-122"/>
                <a:ea typeface="宋体" panose="02010600030101010101" pitchFamily="2" charset="-122"/>
              </a:rPr>
              <a:t>RE(R)</a:t>
            </a:r>
            <a:r>
              <a:rPr lang="zh-CN" altLang="en-US" sz="2400" dirty="0">
                <a:latin typeface="宋体" panose="02010600030101010101" pitchFamily="2" charset="-122"/>
                <a:ea typeface="宋体" panose="02010600030101010101" pitchFamily="2" charset="-122"/>
              </a:rPr>
              <a:t>是风险</a:t>
            </a:r>
            <a:r>
              <a:rPr lang="en-US"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的发生可能给项目造成的损失；</a:t>
            </a:r>
            <a:r>
              <a:rPr lang="en-US" sz="2400" dirty="0">
                <a:latin typeface="宋体" panose="02010600030101010101" pitchFamily="2" charset="-122"/>
                <a:ea typeface="宋体" panose="02010600030101010101" pitchFamily="2" charset="-122"/>
              </a:rPr>
              <a:t>P(R)</a:t>
            </a:r>
            <a:r>
              <a:rPr lang="zh-CN" altLang="en-US" sz="2400" dirty="0">
                <a:latin typeface="宋体" panose="02010600030101010101" pitchFamily="2" charset="-122"/>
                <a:ea typeface="宋体" panose="02010600030101010101" pitchFamily="2" charset="-122"/>
              </a:rPr>
              <a:t>是风险</a:t>
            </a:r>
            <a:r>
              <a:rPr lang="en-US"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发生的概率；</a:t>
            </a:r>
            <a:r>
              <a:rPr lang="en-US" sz="2400" dirty="0">
                <a:latin typeface="宋体" panose="02010600030101010101" pitchFamily="2" charset="-122"/>
                <a:ea typeface="宋体" panose="02010600030101010101" pitchFamily="2" charset="-122"/>
              </a:rPr>
              <a:t>L(R)</a:t>
            </a:r>
            <a:r>
              <a:rPr lang="zh-CN" altLang="en-US" sz="2400" dirty="0">
                <a:latin typeface="宋体" panose="02010600030101010101" pitchFamily="2" charset="-122"/>
                <a:ea typeface="宋体" panose="02010600030101010101" pitchFamily="2" charset="-122"/>
              </a:rPr>
              <a:t>是风险</a:t>
            </a:r>
            <a:r>
              <a:rPr lang="en-US"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如果发生会造成的损失。</a:t>
            </a:r>
            <a:endParaRPr lang="en-US" altLang="zh-CN"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57158" y="1571612"/>
            <a:ext cx="8353425" cy="1071563"/>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风险显露</a:t>
            </a:r>
            <a:endParaRPr lang="en-US" altLang="zh-CN" sz="24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ü"/>
              <a:defRPr/>
            </a:pPr>
            <a:r>
              <a:rPr lang="zh-CN" altLang="en-US" sz="2400" dirty="0">
                <a:latin typeface="宋体" panose="02010600030101010101" pitchFamily="2" charset="-122"/>
                <a:ea typeface="宋体" panose="02010600030101010101" pitchFamily="2" charset="-122"/>
              </a:rPr>
              <a:t>计算实例：以回归测试为例。</a:t>
            </a:r>
            <a:endParaRPr lang="en-US" altLang="zh-CN" sz="2400" dirty="0">
              <a:latin typeface="宋体" panose="02010600030101010101" pitchFamily="2" charset="-122"/>
              <a:ea typeface="宋体" panose="02010600030101010101" pitchFamily="2" charset="-122"/>
            </a:endParaRPr>
          </a:p>
          <a:p>
            <a:pPr>
              <a:defRPr/>
            </a:pPr>
            <a:endParaRPr lang="en-US" sz="2400" dirty="0">
              <a:latin typeface="宋体" panose="02010600030101010101" pitchFamily="2" charset="-122"/>
              <a:ea typeface="宋体" panose="02010600030101010101" pitchFamily="2" charset="-122"/>
            </a:endParaRPr>
          </a:p>
        </p:txBody>
      </p:sp>
      <p:pic>
        <p:nvPicPr>
          <p:cNvPr id="62468" name="Picture 2"/>
          <p:cNvPicPr>
            <a:picLocks noChangeAspect="1" noChangeArrowheads="1"/>
          </p:cNvPicPr>
          <p:nvPr/>
        </p:nvPicPr>
        <p:blipFill>
          <a:blip r:embed="rId1"/>
          <a:srcRect/>
          <a:stretch>
            <a:fillRect/>
          </a:stretch>
        </p:blipFill>
        <p:spPr bwMode="auto">
          <a:xfrm>
            <a:off x="1928794" y="2540380"/>
            <a:ext cx="5286412" cy="3674702"/>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.3.3 </a:t>
            </a:r>
            <a:r>
              <a:rPr lang="zh-CN" altLang="en-US" sz="3600" b="1" dirty="0">
                <a:solidFill>
                  <a:srgbClr val="00B0F0"/>
                </a:solidFill>
                <a:latin typeface="+mj-ea"/>
                <a:ea typeface="+mj-ea"/>
              </a:rPr>
              <a:t>风险评估</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00174"/>
            <a:ext cx="8353425" cy="500062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风险管理策划</a:t>
            </a:r>
            <a:endParaRPr lang="zh-CN" altLang="en-US" sz="3200" kern="0" dirty="0">
              <a:solidFill>
                <a:srgbClr val="002060"/>
              </a:solidFill>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风险管理策划是要针对每个已经过识别和分析认为应该受控的风险制定风险管理计划。</a:t>
            </a: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按</a:t>
            </a:r>
            <a:r>
              <a:rPr lang="en-US" altLang="en-US" sz="2400" kern="0" dirty="0">
                <a:latin typeface="宋体" panose="02010600030101010101" pitchFamily="2" charset="-122"/>
                <a:ea typeface="宋体" panose="02010600030101010101" pitchFamily="2" charset="-122"/>
              </a:rPr>
              <a:t>Boehm</a:t>
            </a:r>
            <a:r>
              <a:rPr lang="zh-CN" altLang="en-US" sz="2400" kern="0" dirty="0">
                <a:latin typeface="宋体" panose="02010600030101010101" pitchFamily="2" charset="-122"/>
                <a:ea typeface="宋体" panose="02010600030101010101" pitchFamily="2" charset="-122"/>
              </a:rPr>
              <a:t>的意见，风险管理计划主要包括以下</a:t>
            </a:r>
            <a:r>
              <a:rPr lang="en-US" altLang="en-US" sz="2400" kern="0" dirty="0">
                <a:latin typeface="宋体" panose="02010600030101010101" pitchFamily="2" charset="-122"/>
                <a:ea typeface="宋体" panose="02010600030101010101" pitchFamily="2" charset="-122"/>
              </a:rPr>
              <a:t>5</a:t>
            </a:r>
            <a:r>
              <a:rPr lang="zh-CN" altLang="en-US" sz="2400" kern="0" dirty="0">
                <a:latin typeface="宋体" panose="02010600030101010101" pitchFamily="2" charset="-122"/>
                <a:ea typeface="宋体" panose="02010600030101010101" pitchFamily="2" charset="-122"/>
              </a:rPr>
              <a:t>个方面：</a:t>
            </a:r>
            <a:endParaRPr lang="zh-CN" altLang="en-US" sz="2400" kern="0" dirty="0">
              <a:latin typeface="宋体" panose="02010600030101010101" pitchFamily="2" charset="-122"/>
              <a:ea typeface="宋体" panose="02010600030101010101" pitchFamily="2" charset="-122"/>
            </a:endParaRPr>
          </a:p>
          <a:p>
            <a:pPr lvl="2">
              <a:spcBef>
                <a:spcPts val="600"/>
              </a:spcBef>
              <a:spcAft>
                <a:spcPts val="600"/>
              </a:spcAft>
              <a:defRPr/>
            </a:pPr>
            <a:r>
              <a:rPr lang="en-US"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）该项风险为什么重要，为什么一定要管理；</a:t>
            </a:r>
            <a:endParaRPr lang="zh-CN" altLang="en-US" sz="2000" dirty="0">
              <a:latin typeface="宋体" panose="02010600030101010101" pitchFamily="2" charset="-122"/>
              <a:ea typeface="宋体" panose="02010600030101010101" pitchFamily="2" charset="-122"/>
            </a:endParaRPr>
          </a:p>
          <a:p>
            <a:pPr lvl="2">
              <a:spcBef>
                <a:spcPts val="600"/>
              </a:spcBef>
              <a:spcAft>
                <a:spcPts val="600"/>
              </a:spcAft>
              <a:defRPr/>
            </a:pPr>
            <a:r>
              <a:rPr lang="en-US"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）风险管理应该能够提供什么以及什么时候提供；</a:t>
            </a:r>
            <a:endParaRPr lang="zh-CN" altLang="en-US" sz="2000" dirty="0">
              <a:latin typeface="宋体" panose="02010600030101010101" pitchFamily="2" charset="-122"/>
              <a:ea typeface="宋体" panose="02010600030101010101" pitchFamily="2" charset="-122"/>
            </a:endParaRPr>
          </a:p>
          <a:p>
            <a:pPr lvl="2">
              <a:spcBef>
                <a:spcPts val="600"/>
              </a:spcBef>
              <a:spcAft>
                <a:spcPts val="600"/>
              </a:spcAft>
              <a:defRPr/>
            </a:pPr>
            <a:r>
              <a:rPr lang="en-US"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）实施这些风险管理活动的责任人是谁；</a:t>
            </a:r>
            <a:endParaRPr lang="zh-CN" altLang="en-US" sz="2000" dirty="0">
              <a:latin typeface="宋体" panose="02010600030101010101" pitchFamily="2" charset="-122"/>
              <a:ea typeface="宋体" panose="02010600030101010101" pitchFamily="2" charset="-122"/>
            </a:endParaRPr>
          </a:p>
          <a:p>
            <a:pPr lvl="2">
              <a:spcBef>
                <a:spcPts val="600"/>
              </a:spcBef>
              <a:spcAft>
                <a:spcPts val="600"/>
              </a:spcAft>
              <a:defRPr/>
            </a:pPr>
            <a:r>
              <a:rPr lang="en-US"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）风险怎样能够得到减轻，该采取什么措施；</a:t>
            </a:r>
            <a:endParaRPr lang="zh-CN" altLang="en-US" sz="2000" dirty="0">
              <a:latin typeface="宋体" panose="02010600030101010101" pitchFamily="2" charset="-122"/>
              <a:ea typeface="宋体" panose="02010600030101010101" pitchFamily="2" charset="-122"/>
            </a:endParaRPr>
          </a:p>
          <a:p>
            <a:pPr lvl="2">
              <a:spcBef>
                <a:spcPts val="600"/>
              </a:spcBef>
              <a:spcAft>
                <a:spcPts val="600"/>
              </a:spcAft>
              <a:defRPr/>
            </a:pPr>
            <a:r>
              <a:rPr lang="en-US"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）需要什么资源。</a:t>
            </a:r>
            <a:endParaRPr lang="zh-CN" altLang="en-US" sz="20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.3.4 </a:t>
            </a:r>
            <a:r>
              <a:rPr lang="zh-CN" altLang="en-US" sz="3600" b="1" dirty="0">
                <a:solidFill>
                  <a:srgbClr val="00B0F0"/>
                </a:solidFill>
                <a:latin typeface="+mj-ea"/>
                <a:ea typeface="+mj-ea"/>
              </a:rPr>
              <a:t>风险控制</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71612"/>
            <a:ext cx="8353425" cy="2786063"/>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风险化解</a:t>
            </a:r>
            <a:endParaRPr lang="zh-CN" altLang="en-US" sz="3200" kern="0" dirty="0">
              <a:solidFill>
                <a:srgbClr val="002060"/>
              </a:solidFill>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风险化解是要实际消除风险或减轻风险。实施风险管理计划从根本上讲就是将风险化解。</a:t>
            </a: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为了帮助选择风险减轻的方法，必须考虑减轻风险的成本。我们把风险显露的损失差与风险减轻成本的比称为风险杠杆</a:t>
            </a:r>
            <a:r>
              <a:rPr lang="en-US" altLang="en-US" sz="2400" kern="0" dirty="0">
                <a:latin typeface="宋体" panose="02010600030101010101" pitchFamily="2" charset="-122"/>
                <a:ea typeface="宋体" panose="02010600030101010101" pitchFamily="2" charset="-122"/>
              </a:rPr>
              <a:t>(risk leverage)</a:t>
            </a:r>
            <a:r>
              <a:rPr lang="zh-CN" altLang="en-US" sz="2400" kern="0" dirty="0">
                <a:latin typeface="宋体" panose="02010600030101010101" pitchFamily="2" charset="-122"/>
                <a:ea typeface="宋体" panose="02010600030101010101" pitchFamily="2" charset="-122"/>
              </a:rPr>
              <a:t>。即</a:t>
            </a:r>
            <a:endParaRPr lang="en-US" altLang="zh-CN" sz="2400" kern="0" dirty="0">
              <a:latin typeface="宋体" panose="02010600030101010101" pitchFamily="2" charset="-122"/>
              <a:ea typeface="宋体" panose="02010600030101010101" pitchFamily="2" charset="-122"/>
            </a:endParaRPr>
          </a:p>
        </p:txBody>
      </p:sp>
      <p:pic>
        <p:nvPicPr>
          <p:cNvPr id="64516" name="Picture 2"/>
          <p:cNvPicPr>
            <a:picLocks noChangeAspect="1" noChangeArrowheads="1"/>
          </p:cNvPicPr>
          <p:nvPr/>
        </p:nvPicPr>
        <p:blipFill>
          <a:blip r:embed="rId1"/>
          <a:srcRect/>
          <a:stretch>
            <a:fillRect/>
          </a:stretch>
        </p:blipFill>
        <p:spPr bwMode="auto">
          <a:xfrm>
            <a:off x="928662" y="4786322"/>
            <a:ext cx="7429524" cy="72195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.3.4 </a:t>
            </a:r>
            <a:r>
              <a:rPr lang="zh-CN" altLang="en-US" sz="3600" b="1" dirty="0">
                <a:solidFill>
                  <a:srgbClr val="00B0F0"/>
                </a:solidFill>
                <a:latin typeface="+mj-ea"/>
                <a:ea typeface="+mj-ea"/>
              </a:rPr>
              <a:t>风险控制</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1500174"/>
            <a:ext cx="8353425" cy="1500188"/>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kern="0" dirty="0">
                <a:solidFill>
                  <a:srgbClr val="002060"/>
                </a:solidFill>
                <a:latin typeface="宋体" panose="02010600030101010101" pitchFamily="2" charset="-122"/>
                <a:ea typeface="宋体" panose="02010600030101010101" pitchFamily="2" charset="-122"/>
              </a:rPr>
              <a:t>风险化解</a:t>
            </a:r>
            <a:endParaRPr lang="zh-CN" altLang="en-US" sz="3200" kern="0" dirty="0">
              <a:solidFill>
                <a:srgbClr val="002060"/>
              </a:solidFill>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zh-CN" altLang="en-US" sz="2400" kern="0" dirty="0">
                <a:latin typeface="宋体" panose="02010600030101010101" pitchFamily="2" charset="-122"/>
                <a:ea typeface="宋体" panose="02010600030101010101" pitchFamily="2" charset="-122"/>
              </a:rPr>
              <a:t>印度</a:t>
            </a:r>
            <a:r>
              <a:rPr lang="en-US" altLang="en-US" sz="2400" kern="0" dirty="0">
                <a:latin typeface="宋体" panose="02010600030101010101" pitchFamily="2" charset="-122"/>
                <a:ea typeface="宋体" panose="02010600030101010101" pitchFamily="2" charset="-122"/>
              </a:rPr>
              <a:t>Infosys</a:t>
            </a:r>
            <a:r>
              <a:rPr lang="zh-CN" altLang="en-US" sz="2400" kern="0" dirty="0">
                <a:latin typeface="宋体" panose="02010600030101010101" pitchFamily="2" charset="-122"/>
                <a:ea typeface="宋体" panose="02010600030101010101" pitchFamily="2" charset="-122"/>
              </a:rPr>
              <a:t>公司根据许多软件项目的实践总结出</a:t>
            </a:r>
            <a:r>
              <a:rPr lang="en-US" altLang="en-US" sz="2400" kern="0" dirty="0">
                <a:latin typeface="宋体" panose="02010600030101010101" pitchFamily="2" charset="-122"/>
                <a:ea typeface="宋体" panose="02010600030101010101" pitchFamily="2" charset="-122"/>
              </a:rPr>
              <a:t>10</a:t>
            </a:r>
            <a:r>
              <a:rPr lang="zh-CN" altLang="en-US" sz="2400" kern="0" dirty="0">
                <a:latin typeface="宋体" panose="02010600030101010101" pitchFamily="2" charset="-122"/>
                <a:ea typeface="宋体" panose="02010600030101010101" pitchFamily="2" charset="-122"/>
              </a:rPr>
              <a:t>大风险及其相应的化解措施。</a:t>
            </a:r>
            <a:r>
              <a:rPr lang="en-US" altLang="en-US" sz="2400" kern="0" dirty="0">
                <a:latin typeface="宋体" panose="02010600030101010101" pitchFamily="2" charset="-122"/>
                <a:ea typeface="宋体" panose="02010600030101010101" pitchFamily="2" charset="-122"/>
              </a:rPr>
              <a:t> </a:t>
            </a:r>
            <a:r>
              <a:rPr lang="zh-CN" altLang="en-US" sz="2400" kern="0" dirty="0">
                <a:latin typeface="宋体" panose="02010600030101010101" pitchFamily="2" charset="-122"/>
                <a:ea typeface="宋体" panose="02010600030101010101" pitchFamily="2" charset="-122"/>
              </a:rPr>
              <a:t>这</a:t>
            </a:r>
            <a:r>
              <a:rPr lang="en-US" altLang="en-US" sz="2400" kern="0" dirty="0">
                <a:latin typeface="宋体" panose="02010600030101010101" pitchFamily="2" charset="-122"/>
                <a:ea typeface="宋体" panose="02010600030101010101" pitchFamily="2" charset="-122"/>
              </a:rPr>
              <a:t>10</a:t>
            </a:r>
            <a:r>
              <a:rPr lang="zh-CN" altLang="en-US" sz="2400" kern="0" dirty="0">
                <a:latin typeface="宋体" panose="02010600030101010101" pitchFamily="2" charset="-122"/>
                <a:ea typeface="宋体" panose="02010600030101010101" pitchFamily="2" charset="-122"/>
              </a:rPr>
              <a:t>大风险包括：</a:t>
            </a: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kern="0" dirty="0">
              <a:latin typeface="宋体" panose="02010600030101010101" pitchFamily="2" charset="-122"/>
              <a:ea typeface="宋体" panose="02010600030101010101" pitchFamily="2" charset="-122"/>
            </a:endParaRPr>
          </a:p>
        </p:txBody>
      </p:sp>
      <p:sp>
        <p:nvSpPr>
          <p:cNvPr id="7" name="Rectangle 2"/>
          <p:cNvSpPr txBox="1">
            <a:spLocks noChangeArrowheads="1"/>
          </p:cNvSpPr>
          <p:nvPr/>
        </p:nvSpPr>
        <p:spPr bwMode="auto">
          <a:xfrm>
            <a:off x="785814" y="3143269"/>
            <a:ext cx="4000500" cy="3000375"/>
          </a:xfrm>
          <a:prstGeom prst="rect">
            <a:avLst/>
          </a:prstGeom>
          <a:noFill/>
          <a:ln w="9525">
            <a:noFill/>
            <a:miter lim="800000"/>
          </a:ln>
        </p:spPr>
        <p:txBody>
          <a:bodyPr/>
          <a:lstStyle/>
          <a:p>
            <a:pPr marL="457200" indent="-457200">
              <a:lnSpc>
                <a:spcPct val="110000"/>
              </a:lnSpc>
              <a:spcBef>
                <a:spcPct val="20000"/>
              </a:spcBef>
              <a:buSzPct val="75000"/>
              <a:buFont typeface="+mj-ea"/>
              <a:buAutoNum type="circleNumDbPlain"/>
              <a:defRPr/>
            </a:pPr>
            <a:r>
              <a:rPr lang="zh-CN" altLang="en-US" sz="2000" dirty="0">
                <a:latin typeface="宋体" panose="02010600030101010101" pitchFamily="2" charset="-122"/>
                <a:ea typeface="宋体" panose="02010600030101010101" pitchFamily="2" charset="-122"/>
              </a:rPr>
              <a:t>受过技术培训的人员不足</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a:defRPr/>
            </a:pPr>
            <a:r>
              <a:rPr lang="zh-CN" altLang="en-US" sz="2000" dirty="0">
                <a:latin typeface="宋体" panose="02010600030101010101" pitchFamily="2" charset="-122"/>
                <a:ea typeface="宋体" panose="02010600030101010101" pitchFamily="2" charset="-122"/>
              </a:rPr>
              <a:t>过多的需求变更</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a:defRPr/>
            </a:pPr>
            <a:r>
              <a:rPr lang="zh-CN" altLang="en-US" sz="2000" dirty="0">
                <a:latin typeface="宋体" panose="02010600030101010101" pitchFamily="2" charset="-122"/>
                <a:ea typeface="宋体" panose="02010600030101010101" pitchFamily="2" charset="-122"/>
              </a:rPr>
              <a:t>需求不明确</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a:defRPr/>
            </a:pPr>
            <a:r>
              <a:rPr lang="zh-CN" altLang="en-US" sz="2000" dirty="0">
                <a:latin typeface="宋体" panose="02010600030101010101" pitchFamily="2" charset="-122"/>
                <a:ea typeface="宋体" panose="02010600030101010101" pitchFamily="2" charset="-122"/>
              </a:rPr>
              <a:t>人员流失</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a:defRPr/>
            </a:pPr>
            <a:r>
              <a:rPr lang="zh-CN" altLang="en-US" sz="2000" dirty="0">
                <a:latin typeface="宋体" panose="02010600030101010101" pitchFamily="2" charset="-122"/>
                <a:ea typeface="宋体" panose="02010600030101010101" pitchFamily="2" charset="-122"/>
              </a:rPr>
              <a:t>外部因素对项目决策的影响</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p:txBody>
      </p:sp>
      <p:sp>
        <p:nvSpPr>
          <p:cNvPr id="8" name="Rectangle 2"/>
          <p:cNvSpPr txBox="1">
            <a:spLocks noChangeArrowheads="1"/>
          </p:cNvSpPr>
          <p:nvPr/>
        </p:nvSpPr>
        <p:spPr bwMode="auto">
          <a:xfrm>
            <a:off x="4857780" y="3143269"/>
            <a:ext cx="4000500" cy="2643185"/>
          </a:xfrm>
          <a:prstGeom prst="rect">
            <a:avLst/>
          </a:prstGeom>
          <a:noFill/>
          <a:ln w="9525">
            <a:noFill/>
            <a:miter lim="800000"/>
          </a:ln>
        </p:spPr>
        <p:txBody>
          <a:bodyPr/>
          <a:lstStyle/>
          <a:p>
            <a:pPr marL="457200" indent="-457200">
              <a:lnSpc>
                <a:spcPct val="110000"/>
              </a:lnSpc>
              <a:spcBef>
                <a:spcPct val="20000"/>
              </a:spcBef>
              <a:buSzPct val="75000"/>
              <a:buFont typeface="+mj-ea"/>
              <a:buAutoNum type="circleNumDbPlain" startAt="6"/>
              <a:defRPr/>
            </a:pPr>
            <a:r>
              <a:rPr lang="zh-CN" altLang="en-US" sz="2000" dirty="0">
                <a:latin typeface="宋体" panose="02010600030101010101" pitchFamily="2" charset="-122"/>
                <a:ea typeface="宋体" panose="02010600030101010101" pitchFamily="2" charset="-122"/>
              </a:rPr>
              <a:t>性能需求达不到要求</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startAt="6"/>
              <a:defRPr/>
            </a:pPr>
            <a:r>
              <a:rPr lang="zh-CN" altLang="en-US" sz="2000" dirty="0">
                <a:latin typeface="宋体" panose="02010600030101010101" pitchFamily="2" charset="-122"/>
                <a:ea typeface="宋体" panose="02010600030101010101" pitchFamily="2" charset="-122"/>
              </a:rPr>
              <a:t>进度计划不切实际</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startAt="6"/>
              <a:defRPr/>
            </a:pPr>
            <a:r>
              <a:rPr lang="zh-CN" altLang="en-US" sz="2000" dirty="0">
                <a:latin typeface="宋体" panose="02010600030101010101" pitchFamily="2" charset="-122"/>
                <a:ea typeface="宋体" panose="02010600030101010101" pitchFamily="2" charset="-122"/>
              </a:rPr>
              <a:t>面临新技术（软件或硬件）的挑战</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startAt="6"/>
              <a:defRPr/>
            </a:pPr>
            <a:r>
              <a:rPr lang="zh-CN" altLang="en-US" sz="2000" dirty="0">
                <a:latin typeface="宋体" panose="02010600030101010101" pitchFamily="2" charset="-122"/>
                <a:ea typeface="宋体" panose="02010600030101010101" pitchFamily="2" charset="-122"/>
              </a:rPr>
              <a:t>商业知识不足</a:t>
            </a:r>
            <a:endParaRPr lang="en-US" altLang="zh-CN" sz="200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mj-ea"/>
              <a:buAutoNum type="circleNumDbPlain" startAt="6"/>
              <a:defRPr/>
            </a:pPr>
            <a:r>
              <a:rPr lang="zh-CN" altLang="en-US" sz="2000" dirty="0">
                <a:latin typeface="宋体" panose="02010600030101010101" pitchFamily="2" charset="-122"/>
                <a:ea typeface="宋体" panose="02010600030101010101" pitchFamily="2" charset="-122"/>
              </a:rPr>
              <a:t>连接故障或性能迟钝</a:t>
            </a: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defRPr/>
            </a:pP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r>
              <a:rPr lang="en-US" altLang="zh-CN" sz="2000" b="1" kern="0" dirty="0">
                <a:latin typeface="宋体" panose="02010600030101010101" pitchFamily="2" charset="-122"/>
                <a:ea typeface="宋体" panose="02010600030101010101" pitchFamily="2" charset="-122"/>
              </a:rPr>
              <a:t>20</a:t>
            </a:r>
            <a:endParaRPr lang="en-US" altLang="zh-CN" sz="20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000" b="1" kern="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.3.4 </a:t>
            </a:r>
            <a:r>
              <a:rPr lang="zh-CN" altLang="en-US" sz="3600" b="1" dirty="0">
                <a:solidFill>
                  <a:srgbClr val="00B0F0"/>
                </a:solidFill>
                <a:latin typeface="+mj-ea"/>
                <a:ea typeface="+mj-ea"/>
              </a:rPr>
              <a:t>风险控制</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additive="base">
                                        <p:cTn id="4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additive="base">
                                        <p:cTn id="4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anim calcmode="lin" valueType="num">
                                      <p:cBhvr additive="base">
                                        <p:cTn id="5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 calcmode="lin" valueType="num">
                                      <p:cBhvr additive="base">
                                        <p:cTn id="6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 calcmode="lin" valueType="num">
                                      <p:cBhvr additive="base">
                                        <p:cTn id="6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4" end="4"/>
                                            </p:txEl>
                                          </p:spTgt>
                                        </p:tgtEl>
                                        <p:attrNameLst>
                                          <p:attrName>style.visibility</p:attrName>
                                        </p:attrNameLst>
                                      </p:cBhvr>
                                      <p:to>
                                        <p:strVal val="visible"/>
                                      </p:to>
                                    </p:set>
                                    <p:anim calcmode="lin" valueType="num">
                                      <p:cBhvr additive="base">
                                        <p:cTn id="7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6" end="6"/>
                                            </p:txEl>
                                          </p:spTgt>
                                        </p:tgtEl>
                                        <p:attrNameLst>
                                          <p:attrName>style.visibility</p:attrName>
                                        </p:attrNameLst>
                                      </p:cBhvr>
                                      <p:to>
                                        <p:strVal val="visible"/>
                                      </p:to>
                                    </p:set>
                                    <p:anim calcmode="lin" valueType="num">
                                      <p:cBhvr additive="base">
                                        <p:cTn id="7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57158" y="1571612"/>
            <a:ext cx="8353425" cy="5000625"/>
          </a:xfrm>
          <a:prstGeom prst="rect">
            <a:avLst/>
          </a:prstGeom>
          <a:noFill/>
          <a:ln w="9525">
            <a:noFill/>
            <a:miter lim="800000"/>
          </a:ln>
        </p:spPr>
        <p:txBody>
          <a:bodyPr/>
          <a:lstStyle/>
          <a:p>
            <a:pPr marL="457200" indent="-457200">
              <a:lnSpc>
                <a:spcPct val="110000"/>
              </a:lnSpc>
              <a:spcBef>
                <a:spcPct val="20000"/>
              </a:spcBef>
              <a:buSzPct val="75000"/>
              <a:buFont typeface="Wingdings" panose="05000000000000000000" pitchFamily="2" charset="2"/>
              <a:buChar char="l"/>
              <a:defRPr/>
            </a:pPr>
            <a:r>
              <a:rPr lang="zh-CN" altLang="en-US" sz="3200" b="1" kern="0" dirty="0">
                <a:solidFill>
                  <a:srgbClr val="002060"/>
                </a:solidFill>
                <a:latin typeface="宋体" panose="02010600030101010101" pitchFamily="2" charset="-122"/>
                <a:ea typeface="宋体" panose="02010600030101010101" pitchFamily="2" charset="-122"/>
              </a:rPr>
              <a:t>风险监控</a:t>
            </a:r>
            <a:endParaRPr lang="zh-CN" altLang="en-US" sz="3200" b="1" kern="0" dirty="0">
              <a:solidFill>
                <a:srgbClr val="002060"/>
              </a:solidFill>
              <a:latin typeface="宋体" panose="02010600030101010101" pitchFamily="2" charset="-122"/>
              <a:ea typeface="宋体" panose="02010600030101010101" pitchFamily="2" charset="-122"/>
            </a:endParaRPr>
          </a:p>
          <a:p>
            <a:pPr marL="914400" lvl="1" indent="-457200">
              <a:lnSpc>
                <a:spcPct val="110000"/>
              </a:lnSpc>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随时监控的必要性：</a:t>
            </a:r>
            <a:r>
              <a:rPr lang="zh-CN" altLang="en-US" sz="2400" dirty="0">
                <a:latin typeface="宋体" panose="02010600030101010101" pitchFamily="2" charset="-122"/>
                <a:ea typeface="宋体" panose="02010600030101010101" pitchFamily="2" charset="-122"/>
              </a:rPr>
              <a:t>由于风险是一些概率事件，它经常依赖于外部因素。在外部因素改变以后，风险构成的威胁可能和以前的评估有很大的差别。显然，对风险的理解也要随时间改变，进而所采取的风险化解措施可能影响着对风险的认识。</a:t>
            </a:r>
            <a:endParaRPr lang="en-US" altLang="zh-CN" sz="2400" b="1" kern="0" dirty="0">
              <a:latin typeface="宋体" panose="02010600030101010101" pitchFamily="2" charset="-122"/>
              <a:ea typeface="宋体" panose="02010600030101010101" pitchFamily="2" charset="-122"/>
            </a:endParaRPr>
          </a:p>
          <a:p>
            <a:pPr marL="914400" lvl="1" indent="-457200">
              <a:lnSpc>
                <a:spcPct val="110000"/>
              </a:lnSpc>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跟踪监控：</a:t>
            </a:r>
            <a:r>
              <a:rPr lang="zh-CN" altLang="en-US" sz="2400" dirty="0">
                <a:latin typeface="宋体" panose="02010600030101010101" pitchFamily="2" charset="-122"/>
                <a:ea typeface="宋体" panose="02010600030101010101" pitchFamily="2" charset="-122"/>
              </a:rPr>
              <a:t>上述的风险动态特性表明，不应把项目的风险看成是静止不动的。必须定期对风险进行重新评估。</a:t>
            </a:r>
            <a:endParaRPr lang="zh-CN" altLang="en-US" sz="2400" b="1" kern="0" dirty="0">
              <a:latin typeface="宋体" panose="02010600030101010101" pitchFamily="2" charset="-122"/>
              <a:ea typeface="宋体" panose="02010600030101010101" pitchFamily="2" charset="-122"/>
            </a:endParaRPr>
          </a:p>
          <a:p>
            <a:pPr marL="457200" indent="-457200">
              <a:lnSpc>
                <a:spcPct val="110000"/>
              </a:lnSpc>
              <a:spcBef>
                <a:spcPct val="20000"/>
              </a:spcBef>
              <a:buSzPct val="75000"/>
              <a:buFont typeface="Wingdings" panose="05000000000000000000" pitchFamily="2" charset="2"/>
              <a:buChar char="Ø"/>
              <a:defRPr/>
            </a:pPr>
            <a:endParaRPr lang="en-US" altLang="zh-CN" sz="2400" b="1" kern="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fontAlgn="base">
              <a:lnSpc>
                <a:spcPts val="3000"/>
              </a:lnSpc>
              <a:spcBef>
                <a:spcPct val="0"/>
              </a:spcBef>
              <a:spcAft>
                <a:spcPct val="0"/>
              </a:spcAft>
            </a:pPr>
            <a:r>
              <a:rPr kumimoji="0" lang="en-US" altLang="zh-CN" sz="4400" b="1" i="0" u="none" strike="noStrike" kern="0" cap="none" spc="0" normalizeH="0" baseline="0" noProof="0" dirty="0">
                <a:ln>
                  <a:noFill/>
                </a:ln>
                <a:solidFill>
                  <a:schemeClr val="bg1"/>
                </a:solidFill>
                <a:effectLst/>
                <a:uLnTx/>
                <a:uFillTx/>
                <a:latin typeface="+mj-ea"/>
                <a:ea typeface="+mj-ea"/>
                <a:cs typeface="+mj-cs"/>
              </a:rPr>
              <a:t>6.3 </a:t>
            </a:r>
            <a:r>
              <a:rPr kumimoji="0" lang="zh-CN" altLang="en-US" sz="4400" b="1" i="0" u="none" strike="noStrike" kern="0" cap="none" spc="0" normalizeH="0" baseline="0" noProof="0" dirty="0">
                <a:ln>
                  <a:noFill/>
                </a:ln>
                <a:solidFill>
                  <a:schemeClr val="bg1"/>
                </a:solidFill>
                <a:effectLst/>
                <a:uLnTx/>
                <a:uFillTx/>
                <a:latin typeface="+mj-ea"/>
                <a:ea typeface="+mj-ea"/>
                <a:cs typeface="+mj-cs"/>
              </a:rPr>
              <a:t>风险管理</a:t>
            </a:r>
            <a:br>
              <a:rPr kumimoji="0" lang="en-US" altLang="zh-CN" sz="4400" b="1" i="0" u="none" strike="noStrike" kern="0" cap="none" spc="0" normalizeH="0" baseline="0" noProof="0" dirty="0">
                <a:ln>
                  <a:noFill/>
                </a:ln>
                <a:solidFill>
                  <a:schemeClr val="bg1"/>
                </a:solidFill>
                <a:effectLst/>
                <a:uLnTx/>
                <a:uFillTx/>
                <a:latin typeface="+mj-ea"/>
                <a:ea typeface="+mj-ea"/>
                <a:cs typeface="+mj-cs"/>
              </a:rPr>
            </a:br>
            <a:r>
              <a:rPr kumimoji="0" lang="en-US" altLang="zh-CN" sz="3600" b="1" i="0" u="none" strike="noStrike" kern="0" cap="none" spc="0" normalizeH="0" baseline="0" noProof="0" dirty="0">
                <a:ln>
                  <a:noFill/>
                </a:ln>
                <a:solidFill>
                  <a:srgbClr val="00B0F0"/>
                </a:solidFill>
                <a:effectLst/>
                <a:uLnTx/>
                <a:uFillTx/>
                <a:latin typeface="+mj-ea"/>
                <a:ea typeface="+mj-ea"/>
                <a:cs typeface="+mj-cs"/>
              </a:rPr>
              <a:t>6</a:t>
            </a:r>
            <a:r>
              <a:rPr lang="en-US" altLang="zh-CN" sz="3600" dirty="0">
                <a:solidFill>
                  <a:srgbClr val="00B0F0"/>
                </a:solidFill>
                <a:latin typeface="+mj-ea"/>
                <a:ea typeface="+mj-ea"/>
              </a:rPr>
              <a:t>.3.4 </a:t>
            </a:r>
            <a:r>
              <a:rPr lang="zh-CN" altLang="en-US" sz="3600" b="1" dirty="0">
                <a:solidFill>
                  <a:srgbClr val="00B0F0"/>
                </a:solidFill>
                <a:latin typeface="+mj-ea"/>
                <a:ea typeface="+mj-ea"/>
              </a:rPr>
              <a:t>风险控制</a:t>
            </a:r>
            <a:endParaRPr kumimoji="0" lang="zh-CN" altLang="en-US" sz="3600" b="1" i="0" u="none" strike="noStrike" kern="0" cap="none" spc="0" normalizeH="0" baseline="0" noProof="0" dirty="0">
              <a:ln>
                <a:noFill/>
              </a:ln>
              <a:solidFill>
                <a:srgbClr val="00B0F0"/>
              </a:solidFill>
              <a:effectLst/>
              <a:uLnTx/>
              <a:uFillTx/>
              <a:latin typeface="+mj-ea"/>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dirty="0">
                <a:solidFill>
                  <a:schemeClr val="bg1"/>
                </a:solidFill>
                <a:latin typeface="+mj-ea"/>
              </a:rPr>
              <a:t>6.4 </a:t>
            </a:r>
            <a:r>
              <a:rPr lang="zh-CN" altLang="en-US" dirty="0">
                <a:solidFill>
                  <a:schemeClr val="bg1"/>
                </a:solidFill>
                <a:latin typeface="+mj-ea"/>
              </a:rPr>
              <a:t>进度管理</a:t>
            </a:r>
            <a:endParaRPr lang="zh-CN" altLang="en-US" dirty="0">
              <a:solidFill>
                <a:schemeClr val="bg1"/>
              </a:solidFill>
              <a:latin typeface="+mj-ea"/>
            </a:endParaRPr>
          </a:p>
        </p:txBody>
      </p:sp>
      <p:sp>
        <p:nvSpPr>
          <p:cNvPr id="67587" name="Rectangle 3"/>
          <p:cNvSpPr>
            <a:spLocks noGrp="1" noChangeArrowheads="1"/>
          </p:cNvSpPr>
          <p:nvPr>
            <p:ph idx="1"/>
          </p:nvPr>
        </p:nvSpPr>
        <p:spPr/>
        <p:txBody>
          <a:bodyPr/>
          <a:lstStyle/>
          <a:p>
            <a:pPr marL="882650" indent="-514350" eaLnBrk="1" hangingPunct="1">
              <a:buFont typeface="+mj-lt"/>
              <a:buAutoNum type="arabicPeriod"/>
            </a:pPr>
            <a:r>
              <a:rPr lang="zh-CN" altLang="en-US" dirty="0">
                <a:ea typeface="宋体" panose="02010600030101010101" pitchFamily="2" charset="-122"/>
              </a:rPr>
              <a:t>进度控制问题</a:t>
            </a:r>
            <a:endParaRPr lang="zh-CN" altLang="en-US" dirty="0">
              <a:ea typeface="宋体" panose="02010600030101010101" pitchFamily="2" charset="-122"/>
            </a:endParaRPr>
          </a:p>
          <a:p>
            <a:pPr marL="882650" indent="-514350" eaLnBrk="1" hangingPunct="1">
              <a:buFont typeface="+mj-lt"/>
              <a:buAutoNum type="arabicPeriod"/>
            </a:pPr>
            <a:r>
              <a:rPr lang="zh-CN" altLang="en-US" dirty="0">
                <a:ea typeface="宋体" panose="02010600030101010101" pitchFamily="2" charset="-122"/>
              </a:rPr>
              <a:t>甘特图</a:t>
            </a:r>
            <a:endParaRPr lang="zh-CN" altLang="en-US" dirty="0">
              <a:ea typeface="宋体" panose="02010600030101010101" pitchFamily="2" charset="-122"/>
            </a:endParaRPr>
          </a:p>
          <a:p>
            <a:pPr marL="882650" indent="-514350" eaLnBrk="1" hangingPunct="1">
              <a:buFont typeface="+mj-lt"/>
              <a:buAutoNum type="arabicPeriod"/>
            </a:pPr>
            <a:r>
              <a:rPr lang="zh-CN" altLang="en-US" dirty="0">
                <a:ea typeface="宋体" panose="02010600030101010101" pitchFamily="2" charset="-122"/>
              </a:rPr>
              <a:t>时标网状图</a:t>
            </a:r>
            <a:endParaRPr lang="zh-CN" altLang="en-US" dirty="0">
              <a:ea typeface="宋体" panose="02010600030101010101" pitchFamily="2" charset="-122"/>
            </a:endParaRPr>
          </a:p>
          <a:p>
            <a:pPr marL="882650" indent="-514350" eaLnBrk="1" hangingPunct="1">
              <a:buFont typeface="+mj-lt"/>
              <a:buAutoNum type="arabicPeriod"/>
            </a:pPr>
            <a:r>
              <a:rPr lang="en-US" altLang="zh-CN" dirty="0">
                <a:ea typeface="宋体" panose="02010600030101010101" pitchFamily="2" charset="-122"/>
              </a:rPr>
              <a:t>PERT</a:t>
            </a:r>
            <a:r>
              <a:rPr lang="zh-CN" altLang="en-US" dirty="0">
                <a:ea typeface="宋体" panose="02010600030101010101" pitchFamily="2" charset="-122"/>
              </a:rPr>
              <a:t>图</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357158" y="1500175"/>
            <a:ext cx="7991475" cy="4429156"/>
          </a:xfrm>
        </p:spPr>
        <p:txBody>
          <a:bodyPr/>
          <a:lstStyle/>
          <a:p>
            <a:pPr marL="457200" indent="-457200" eaLnBrk="1" hangingPunct="1">
              <a:lnSpc>
                <a:spcPct val="90000"/>
              </a:lnSpc>
              <a:spcBef>
                <a:spcPts val="600"/>
              </a:spcBef>
              <a:spcAft>
                <a:spcPts val="600"/>
              </a:spcAft>
              <a:buFontTx/>
              <a:buNone/>
              <a:defRPr/>
            </a:pPr>
            <a:r>
              <a:rPr lang="en-US" altLang="zh-CN" sz="2800" b="1" dirty="0">
                <a:solidFill>
                  <a:srgbClr val="C00000"/>
                </a:solidFill>
                <a:latin typeface="宋体" panose="02010600030101010101" pitchFamily="2" charset="-122"/>
                <a:ea typeface="宋体" panose="02010600030101010101" pitchFamily="2" charset="-122"/>
              </a:rPr>
              <a:t>1</a:t>
            </a:r>
            <a:r>
              <a:rPr lang="zh-CN" altLang="en-US" sz="2800" b="1" dirty="0">
                <a:solidFill>
                  <a:srgbClr val="C00000"/>
                </a:solidFill>
                <a:latin typeface="宋体" panose="02010600030101010101" pitchFamily="2" charset="-122"/>
                <a:ea typeface="宋体" panose="02010600030101010101" pitchFamily="2" charset="-122"/>
              </a:rPr>
              <a:t>．值得重视的现象</a:t>
            </a:r>
            <a:endParaRPr lang="zh-CN" altLang="en-US" sz="2800" b="1" dirty="0">
              <a:solidFill>
                <a:srgbClr val="C00000"/>
              </a:solidFill>
              <a:latin typeface="宋体" panose="02010600030101010101" pitchFamily="2" charset="-122"/>
              <a:ea typeface="宋体" panose="02010600030101010101" pitchFamily="2" charset="-122"/>
            </a:endParaRPr>
          </a:p>
          <a:p>
            <a:pPr marL="628650" indent="-355600">
              <a:lnSpc>
                <a:spcPct val="90000"/>
              </a:lnSpc>
              <a:spcBef>
                <a:spcPts val="600"/>
              </a:spcBef>
              <a:spcAft>
                <a:spcPts val="600"/>
              </a:spcAft>
              <a:defRPr/>
            </a:pPr>
            <a:r>
              <a:rPr lang="zh-CN" altLang="en-US" sz="2400" dirty="0">
                <a:solidFill>
                  <a:srgbClr val="3366FF"/>
                </a:solidFill>
                <a:latin typeface="宋体" panose="02010600030101010101" pitchFamily="2" charset="-122"/>
                <a:ea typeface="宋体" panose="02010600030101010101" pitchFamily="2" charset="-122"/>
              </a:rPr>
              <a:t>重要性：</a:t>
            </a:r>
            <a:r>
              <a:rPr lang="zh-CN" altLang="en-US" sz="2400" dirty="0">
                <a:latin typeface="宋体" panose="02010600030101010101" pitchFamily="2" charset="-122"/>
                <a:ea typeface="宋体" panose="02010600030101010101" pitchFamily="2" charset="-122"/>
              </a:rPr>
              <a:t>软件项目能否按计划时间完成，及时提交产品是项目管理的一个重要课题。 </a:t>
            </a:r>
            <a:endParaRPr lang="en-US" altLang="zh-CN" sz="2400" dirty="0">
              <a:latin typeface="宋体" panose="02010600030101010101" pitchFamily="2" charset="-122"/>
              <a:ea typeface="宋体" panose="02010600030101010101" pitchFamily="2" charset="-122"/>
            </a:endParaRPr>
          </a:p>
          <a:p>
            <a:pPr marL="628650" indent="-355600">
              <a:lnSpc>
                <a:spcPct val="90000"/>
              </a:lnSpc>
              <a:spcBef>
                <a:spcPts val="600"/>
              </a:spcBef>
              <a:spcAft>
                <a:spcPts val="600"/>
              </a:spcAft>
              <a:defRPr/>
            </a:pPr>
            <a:r>
              <a:rPr lang="zh-CN" altLang="en-US" sz="2400" dirty="0">
                <a:solidFill>
                  <a:srgbClr val="3366FF"/>
                </a:solidFill>
                <a:latin typeface="宋体" panose="02010600030101010101" pitchFamily="2" charset="-122"/>
                <a:ea typeface="宋体" panose="02010600030101010101" pitchFamily="2" charset="-122"/>
              </a:rPr>
              <a:t>现实情况：</a:t>
            </a:r>
            <a:r>
              <a:rPr lang="zh-CN" altLang="en-US" sz="2400" dirty="0">
                <a:latin typeface="宋体" panose="02010600030101010101" pitchFamily="2" charset="-122"/>
                <a:ea typeface="宋体" panose="02010600030101010101" pitchFamily="2" charset="-122"/>
              </a:rPr>
              <a:t>项目未能按预期的进度提交产品，延误工期的现象经常会出现。</a:t>
            </a:r>
            <a:endParaRPr lang="en-US" altLang="zh-CN" sz="2400" dirty="0">
              <a:latin typeface="宋体" panose="02010600030101010101" pitchFamily="2" charset="-122"/>
              <a:ea typeface="宋体" panose="02010600030101010101" pitchFamily="2" charset="-122"/>
            </a:endParaRPr>
          </a:p>
          <a:p>
            <a:pPr marL="628650" indent="-355600">
              <a:lnSpc>
                <a:spcPct val="90000"/>
              </a:lnSpc>
              <a:spcBef>
                <a:spcPts val="600"/>
              </a:spcBef>
              <a:spcAft>
                <a:spcPts val="600"/>
              </a:spcAft>
              <a:defRPr/>
            </a:pPr>
            <a:r>
              <a:rPr lang="zh-CN" altLang="en-US" sz="2400" dirty="0">
                <a:latin typeface="宋体" panose="02010600030101010101" pitchFamily="2" charset="-122"/>
                <a:ea typeface="宋体" panose="02010600030101010101" pitchFamily="2" charset="-122"/>
              </a:rPr>
              <a:t>必须分析原因，并有针对性地采取措施。</a:t>
            </a:r>
            <a:endParaRPr lang="zh-CN" altLang="en-US" sz="2400" dirty="0">
              <a:latin typeface="宋体" panose="02010600030101010101" pitchFamily="2" charset="-122"/>
              <a:ea typeface="宋体" panose="02010600030101010101" pitchFamily="2" charset="-122"/>
            </a:endParaRPr>
          </a:p>
          <a:p>
            <a:pPr marL="457200" indent="-457200" eaLnBrk="1" hangingPunct="1">
              <a:lnSpc>
                <a:spcPct val="90000"/>
              </a:lnSpc>
              <a:spcBef>
                <a:spcPts val="600"/>
              </a:spcBef>
              <a:spcAft>
                <a:spcPts val="600"/>
              </a:spcAft>
              <a:buFontTx/>
              <a:buNone/>
              <a:defRPr/>
            </a:pP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．制订项目进度安排的条件</a:t>
            </a:r>
            <a:endParaRPr lang="zh-CN" altLang="en-US" sz="2800" b="1" dirty="0">
              <a:solidFill>
                <a:srgbClr val="C00000"/>
              </a:solidFill>
              <a:latin typeface="宋体" panose="02010600030101010101" pitchFamily="2" charset="-122"/>
              <a:ea typeface="宋体" panose="02010600030101010101" pitchFamily="2" charset="-122"/>
            </a:endParaRPr>
          </a:p>
          <a:p>
            <a:pPr marL="628650" indent="-355600">
              <a:lnSpc>
                <a:spcPct val="90000"/>
              </a:lnSpc>
              <a:spcBef>
                <a:spcPts val="600"/>
              </a:spcBef>
              <a:spcAft>
                <a:spcPts val="600"/>
              </a:spcAft>
              <a:defRPr/>
            </a:pPr>
            <a:r>
              <a:rPr lang="zh-CN" altLang="en-US" sz="2400" dirty="0">
                <a:latin typeface="宋体" panose="02010600030101010101" pitchFamily="2" charset="-122"/>
                <a:ea typeface="宋体" panose="02010600030101010101" pitchFamily="2" charset="-122"/>
              </a:rPr>
              <a:t>项目进度安排计划越准确越符合实际越好，要做到这一点，需要在这以前做些工作，尽量做到下面</a:t>
            </a:r>
            <a:r>
              <a:rPr lang="en-US" altLang="zh-CN" sz="2400" dirty="0">
                <a:solidFill>
                  <a:srgbClr val="3366FF"/>
                </a:solidFill>
                <a:latin typeface="宋体" panose="02010600030101010101" pitchFamily="2" charset="-122"/>
                <a:ea typeface="宋体" panose="02010600030101010101" pitchFamily="2" charset="-122"/>
              </a:rPr>
              <a:t>7</a:t>
            </a:r>
            <a:r>
              <a:rPr lang="zh-CN" altLang="en-US" sz="2400" dirty="0">
                <a:solidFill>
                  <a:srgbClr val="3366FF"/>
                </a:solidFill>
                <a:latin typeface="宋体" panose="02010600030101010101" pitchFamily="2" charset="-122"/>
                <a:ea typeface="宋体" panose="02010600030101010101" pitchFamily="2" charset="-122"/>
              </a:rPr>
              <a:t>个条件</a:t>
            </a:r>
            <a:r>
              <a:rPr lang="zh-CN" altLang="en-US" sz="2400" dirty="0">
                <a:latin typeface="宋体" panose="02010600030101010101" pitchFamily="2" charset="-122"/>
                <a:ea typeface="宋体" panose="02010600030101010101" pitchFamily="2" charset="-122"/>
              </a:rPr>
              <a:t>，使得进度安排有根有据。</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2"/>
          <p:cNvSpPr>
            <a:spLocks noGrp="1" noChangeArrowheads="1"/>
          </p:cNvSpPr>
          <p:nvPr>
            <p:ph type="title"/>
          </p:nvPr>
        </p:nvSpPr>
        <p:spPr>
          <a:xfrm>
            <a:off x="428596" y="142852"/>
            <a:ext cx="8229600" cy="1143000"/>
          </a:xfrm>
        </p:spPr>
        <p:txBody>
          <a:bodyPr/>
          <a:lstStyle/>
          <a:p>
            <a:pPr algn="l">
              <a:lnSpc>
                <a:spcPts val="4000"/>
              </a:lnSpc>
            </a:pPr>
            <a:r>
              <a:rPr lang="en-US" altLang="zh-CN" dirty="0">
                <a:solidFill>
                  <a:schemeClr val="bg1"/>
                </a:solidFill>
                <a:latin typeface="+mj-ea"/>
              </a:rPr>
              <a:t>6.4 </a:t>
            </a:r>
            <a:r>
              <a:rPr lang="zh-CN" altLang="en-US" dirty="0">
                <a:solidFill>
                  <a:schemeClr val="bg1"/>
                </a:solidFill>
                <a:latin typeface="+mj-ea"/>
              </a:rPr>
              <a:t>进度管理</a:t>
            </a:r>
            <a:br>
              <a:rPr lang="en-US" altLang="zh-CN" dirty="0">
                <a:solidFill>
                  <a:schemeClr val="bg1"/>
                </a:solidFill>
                <a:latin typeface="+mj-ea"/>
              </a:rPr>
            </a:br>
            <a:r>
              <a:rPr lang="en-US" altLang="zh-CN" sz="3600" dirty="0">
                <a:solidFill>
                  <a:srgbClr val="FFFF00"/>
                </a:solidFill>
              </a:rPr>
              <a:t>6.4.1</a:t>
            </a:r>
            <a:r>
              <a:rPr lang="en-US" altLang="zh-CN" dirty="0">
                <a:solidFill>
                  <a:schemeClr val="bg1"/>
                </a:solidFill>
                <a:latin typeface="+mj-ea"/>
              </a:rPr>
              <a:t> </a:t>
            </a:r>
            <a:r>
              <a:rPr lang="zh-CN" altLang="en-US" sz="3600" dirty="0">
                <a:solidFill>
                  <a:srgbClr val="FFFF00"/>
                </a:solidFill>
              </a:rPr>
              <a:t>进度控制问题</a:t>
            </a:r>
            <a:endParaRPr lang="zh-CN" altLang="en-US" sz="3600" dirty="0">
              <a:solidFill>
                <a:srgbClr val="FFFF00"/>
              </a:solidFill>
              <a:latin typeface="+mj-ea"/>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500034" y="1500175"/>
            <a:ext cx="8208963" cy="4714908"/>
          </a:xfrm>
        </p:spPr>
        <p:txBody>
          <a:bodyPr/>
          <a:lstStyle/>
          <a:p>
            <a:pPr>
              <a:lnSpc>
                <a:spcPct val="120000"/>
              </a:lnSpc>
            </a:pPr>
            <a:r>
              <a:rPr lang="en-US" altLang="zh-CN" sz="2800" b="1" dirty="0">
                <a:solidFill>
                  <a:srgbClr val="C00000"/>
                </a:solidFill>
                <a:ea typeface="楷体_GB2312" pitchFamily="49" charset="-122"/>
              </a:rPr>
              <a:t>7</a:t>
            </a:r>
            <a:r>
              <a:rPr lang="zh-CN" altLang="en-US" sz="2800" b="1" dirty="0">
                <a:solidFill>
                  <a:srgbClr val="C00000"/>
                </a:solidFill>
                <a:ea typeface="楷体_GB2312" pitchFamily="49" charset="-122"/>
              </a:rPr>
              <a:t>个条件是：</a:t>
            </a:r>
            <a:endParaRPr lang="zh-CN" altLang="en-US" sz="2800" b="1" dirty="0">
              <a:solidFill>
                <a:srgbClr val="C00000"/>
              </a:solidFill>
              <a:ea typeface="楷体_GB2312" pitchFamily="49" charset="-122"/>
            </a:endParaRPr>
          </a:p>
          <a:p>
            <a:pPr marL="0" indent="0"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zh-CN" altLang="en-US" sz="2400" b="1" dirty="0">
                <a:solidFill>
                  <a:srgbClr val="3366FF"/>
                </a:solidFill>
                <a:ea typeface="楷体_GB2312" pitchFamily="49" charset="-122"/>
              </a:rPr>
              <a:t>项目分解</a:t>
            </a:r>
            <a:r>
              <a:rPr lang="zh-CN" altLang="en-US" sz="2400" dirty="0">
                <a:ea typeface="楷体_GB2312" pitchFamily="49" charset="-122"/>
              </a:rPr>
              <a:t>。将大的复杂的项目划分成能够管理的若干</a:t>
            </a:r>
            <a:r>
              <a:rPr lang="zh-CN" altLang="en-US" sz="2400" b="1" dirty="0">
                <a:solidFill>
                  <a:srgbClr val="FF0000"/>
                </a:solidFill>
                <a:ea typeface="楷体_GB2312" pitchFamily="49" charset="-122"/>
              </a:rPr>
              <a:t>活动</a:t>
            </a:r>
            <a:r>
              <a:rPr lang="zh-CN" altLang="en-US" sz="2400" dirty="0">
                <a:ea typeface="楷体_GB2312" pitchFamily="49" charset="-122"/>
              </a:rPr>
              <a:t>和若干</a:t>
            </a:r>
            <a:r>
              <a:rPr lang="zh-CN" altLang="en-US" sz="2400" b="1" dirty="0">
                <a:solidFill>
                  <a:srgbClr val="FF0000"/>
                </a:solidFill>
                <a:ea typeface="楷体_GB2312" pitchFamily="49" charset="-122"/>
              </a:rPr>
              <a:t>任务</a:t>
            </a:r>
            <a:r>
              <a:rPr lang="zh-CN" altLang="en-US" sz="2400" dirty="0">
                <a:ea typeface="楷体_GB2312" pitchFamily="49" charset="-122"/>
              </a:rPr>
              <a:t>，这种分解可能是</a:t>
            </a:r>
            <a:r>
              <a:rPr lang="zh-CN" altLang="en-US" sz="2400" dirty="0">
                <a:solidFill>
                  <a:srgbClr val="3366FF"/>
                </a:solidFill>
                <a:ea typeface="楷体_GB2312" pitchFamily="49" charset="-122"/>
              </a:rPr>
              <a:t>多个层次</a:t>
            </a:r>
            <a:r>
              <a:rPr lang="zh-CN" altLang="en-US" sz="2400" dirty="0">
                <a:ea typeface="楷体_GB2312" pitchFamily="49" charset="-122"/>
              </a:rPr>
              <a:t>的。 </a:t>
            </a:r>
            <a:endParaRPr lang="zh-CN" altLang="en-US" sz="2400" dirty="0">
              <a:ea typeface="楷体_GB2312" pitchFamily="49" charset="-122"/>
            </a:endParaRPr>
          </a:p>
          <a:p>
            <a:pPr marL="0" indent="0"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zh-CN" altLang="en-US" sz="2400" b="1" dirty="0">
                <a:solidFill>
                  <a:srgbClr val="3366FF"/>
                </a:solidFill>
                <a:ea typeface="楷体_GB2312" pitchFamily="49" charset="-122"/>
              </a:rPr>
              <a:t>确定各部分之间的相互关系</a:t>
            </a:r>
            <a:r>
              <a:rPr lang="zh-CN" altLang="en-US" sz="2400" dirty="0">
                <a:ea typeface="楷体_GB2312" pitchFamily="49" charset="-122"/>
              </a:rPr>
              <a:t>。分解后的活动和任务必定存在着一定的相互依赖关系，如谁先谁后，或是两者应该并行互不依赖等。 </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a:t>
            </a:r>
            <a:r>
              <a:rPr lang="zh-CN" altLang="en-US" sz="2400" b="1" dirty="0">
                <a:solidFill>
                  <a:srgbClr val="3366FF"/>
                </a:solidFill>
                <a:ea typeface="楷体_GB2312" pitchFamily="49" charset="-122"/>
              </a:rPr>
              <a:t>时间分配</a:t>
            </a:r>
            <a:r>
              <a:rPr lang="zh-CN" altLang="en-US" sz="2400" dirty="0">
                <a:ea typeface="楷体_GB2312" pitchFamily="49" charset="-122"/>
              </a:rPr>
              <a:t>。为每项活动和任务分配需要的时间，如确定多少人天的工作量。明确每个活动或任务的开始和结束时间</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a:spLocks noGrp="1" noChangeArrowheads="1"/>
          </p:cNvSpPr>
          <p:nvPr>
            <p:ph type="title"/>
          </p:nvPr>
        </p:nvSpPr>
        <p:spPr>
          <a:xfrm>
            <a:off x="428596" y="142852"/>
            <a:ext cx="8229600" cy="1143000"/>
          </a:xfrm>
        </p:spPr>
        <p:txBody>
          <a:bodyPr/>
          <a:lstStyle/>
          <a:p>
            <a:pPr algn="l">
              <a:lnSpc>
                <a:spcPts val="4000"/>
              </a:lnSpc>
            </a:pPr>
            <a:r>
              <a:rPr lang="en-US" altLang="zh-CN" dirty="0">
                <a:solidFill>
                  <a:schemeClr val="bg1"/>
                </a:solidFill>
                <a:latin typeface="+mj-ea"/>
              </a:rPr>
              <a:t>6.4 </a:t>
            </a:r>
            <a:r>
              <a:rPr lang="zh-CN" altLang="en-US" dirty="0">
                <a:solidFill>
                  <a:schemeClr val="bg1"/>
                </a:solidFill>
                <a:latin typeface="+mj-ea"/>
              </a:rPr>
              <a:t>进度管理</a:t>
            </a:r>
            <a:br>
              <a:rPr lang="en-US" altLang="zh-CN" dirty="0">
                <a:solidFill>
                  <a:schemeClr val="bg1"/>
                </a:solidFill>
                <a:latin typeface="+mj-ea"/>
              </a:rPr>
            </a:br>
            <a:r>
              <a:rPr lang="en-US" altLang="zh-CN" sz="3600" dirty="0">
                <a:solidFill>
                  <a:srgbClr val="FFFF00"/>
                </a:solidFill>
              </a:rPr>
              <a:t>6.4.1</a:t>
            </a:r>
            <a:r>
              <a:rPr lang="en-US" altLang="zh-CN" dirty="0">
                <a:solidFill>
                  <a:schemeClr val="bg1"/>
                </a:solidFill>
                <a:latin typeface="+mj-ea"/>
              </a:rPr>
              <a:t> </a:t>
            </a:r>
            <a:r>
              <a:rPr lang="zh-CN" altLang="en-US" sz="3600" dirty="0">
                <a:solidFill>
                  <a:srgbClr val="FFFF00"/>
                </a:solidFill>
              </a:rPr>
              <a:t>进度控制问题</a:t>
            </a:r>
            <a:endParaRPr lang="zh-CN" altLang="en-US" sz="3600" dirty="0">
              <a:solidFill>
                <a:srgbClr val="FFFF00"/>
              </a:solidFill>
              <a:latin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91">
                                            <p:txEl>
                                              <p:pRg st="2" end="2"/>
                                            </p:txEl>
                                          </p:spTgt>
                                        </p:tgtEl>
                                        <p:attrNameLst>
                                          <p:attrName>style.visibility</p:attrName>
                                        </p:attrNameLst>
                                      </p:cBhvr>
                                      <p:to>
                                        <p:strVal val="visible"/>
                                      </p:to>
                                    </p:set>
                                    <p:anim calcmode="lin" valueType="num">
                                      <p:cBhvr additive="base">
                                        <p:cTn id="19"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 calcmode="lin" valueType="num">
                                      <p:cBhvr additive="base">
                                        <p:cTn id="25" dur="5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68313" y="1543034"/>
            <a:ext cx="8207375" cy="4302716"/>
          </a:xfrm>
          <a:prstGeom prst="rect">
            <a:avLst/>
          </a:prstGeom>
          <a:noFill/>
          <a:ln w="9525">
            <a:noFill/>
            <a:miter lim="800000"/>
          </a:ln>
        </p:spPr>
        <p:txBody>
          <a:bodyPr wrap="square">
            <a:spAutoFit/>
          </a:bodyPr>
          <a:lstStyle/>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4</a:t>
            </a:r>
            <a:r>
              <a:rPr lang="zh-CN" altLang="en-US" sz="2400" dirty="0">
                <a:ea typeface="楷体_GB2312" pitchFamily="49" charset="-122"/>
              </a:rPr>
              <a:t>）</a:t>
            </a:r>
            <a:r>
              <a:rPr lang="zh-CN" altLang="en-US" sz="2400" b="1" dirty="0">
                <a:solidFill>
                  <a:srgbClr val="3366FF"/>
                </a:solidFill>
                <a:ea typeface="楷体_GB2312" pitchFamily="49" charset="-122"/>
              </a:rPr>
              <a:t>确认投入的工作量：</a:t>
            </a:r>
            <a:r>
              <a:rPr lang="zh-CN" altLang="en-US" sz="2400" dirty="0">
                <a:ea typeface="楷体_GB2312" pitchFamily="49" charset="-122"/>
              </a:rPr>
              <a:t>确认项目要求的人力投入工作量，并予以满足，避免某些工作阶段人力投入不足的现象。</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5</a:t>
            </a:r>
            <a:r>
              <a:rPr lang="zh-CN" altLang="en-US" sz="2400" dirty="0">
                <a:ea typeface="楷体_GB2312" pitchFamily="49" charset="-122"/>
              </a:rPr>
              <a:t>）</a:t>
            </a:r>
            <a:r>
              <a:rPr lang="zh-CN" altLang="en-US" sz="2400" b="1" dirty="0">
                <a:solidFill>
                  <a:srgbClr val="3366FF"/>
                </a:solidFill>
                <a:ea typeface="楷体_GB2312" pitchFamily="49" charset="-122"/>
              </a:rPr>
              <a:t>确定人员的责任</a:t>
            </a:r>
            <a:r>
              <a:rPr lang="zh-CN" altLang="en-US" sz="2400" dirty="0">
                <a:ea typeface="楷体_GB2312" pitchFamily="49" charset="-122"/>
              </a:rPr>
              <a:t>。</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6</a:t>
            </a:r>
            <a:r>
              <a:rPr lang="zh-CN" altLang="en-US" sz="2400" dirty="0">
                <a:ea typeface="楷体_GB2312" pitchFamily="49" charset="-122"/>
              </a:rPr>
              <a:t>）</a:t>
            </a:r>
            <a:r>
              <a:rPr lang="zh-CN" altLang="en-US" sz="2400" b="1" dirty="0">
                <a:solidFill>
                  <a:srgbClr val="3366FF"/>
                </a:solidFill>
                <a:ea typeface="楷体_GB2312" pitchFamily="49" charset="-122"/>
              </a:rPr>
              <a:t>规定工作成果：</a:t>
            </a:r>
            <a:r>
              <a:rPr lang="zh-CN" altLang="en-US" sz="2400" dirty="0">
                <a:ea typeface="楷体_GB2312" pitchFamily="49" charset="-122"/>
              </a:rPr>
              <a:t>明确每个任务最后要求的工作成果，它应该是整个项目的一个组成部分。</a:t>
            </a:r>
            <a:endParaRPr lang="zh-CN" altLang="en-US" sz="2400" dirty="0">
              <a:ea typeface="楷体_GB2312" pitchFamily="49" charset="-122"/>
            </a:endParaRPr>
          </a:p>
          <a:p>
            <a:pPr>
              <a:lnSpc>
                <a:spcPct val="120000"/>
              </a:lnSpc>
              <a:spcBef>
                <a:spcPct val="20000"/>
              </a:spcBef>
            </a:pPr>
            <a:r>
              <a:rPr lang="zh-CN" altLang="en-US" sz="2400" dirty="0">
                <a:ea typeface="楷体_GB2312" pitchFamily="49" charset="-122"/>
              </a:rPr>
              <a:t>（</a:t>
            </a:r>
            <a:r>
              <a:rPr lang="en-US" altLang="zh-CN" sz="2400" dirty="0">
                <a:ea typeface="楷体_GB2312" pitchFamily="49" charset="-122"/>
              </a:rPr>
              <a:t>7</a:t>
            </a:r>
            <a:r>
              <a:rPr lang="zh-CN" altLang="en-US" sz="2400" dirty="0">
                <a:ea typeface="楷体_GB2312" pitchFamily="49" charset="-122"/>
              </a:rPr>
              <a:t>）</a:t>
            </a:r>
            <a:r>
              <a:rPr lang="zh-CN" altLang="en-US" sz="2400" b="1" dirty="0">
                <a:solidFill>
                  <a:srgbClr val="3366FF"/>
                </a:solidFill>
                <a:ea typeface="楷体_GB2312" pitchFamily="49" charset="-122"/>
              </a:rPr>
              <a:t>规定里程碑：</a:t>
            </a:r>
            <a:r>
              <a:rPr lang="zh-CN" altLang="en-US" sz="2400" dirty="0">
                <a:solidFill>
                  <a:srgbClr val="CC0000"/>
                </a:solidFill>
                <a:ea typeface="楷体_GB2312" pitchFamily="49" charset="-122"/>
              </a:rPr>
              <a:t>里程碑</a:t>
            </a:r>
            <a:r>
              <a:rPr lang="zh-CN" altLang="en-US" sz="2400" dirty="0">
                <a:ea typeface="楷体_GB2312" pitchFamily="49" charset="-122"/>
              </a:rPr>
              <a:t>也被称为</a:t>
            </a:r>
            <a:r>
              <a:rPr lang="zh-CN" altLang="en-US" sz="2400" dirty="0">
                <a:solidFill>
                  <a:srgbClr val="CC0000"/>
                </a:solidFill>
                <a:ea typeface="楷体_GB2312" pitchFamily="49" charset="-122"/>
              </a:rPr>
              <a:t>基线。为每项</a:t>
            </a:r>
            <a:r>
              <a:rPr lang="zh-CN" altLang="en-US" sz="2400" dirty="0">
                <a:ea typeface="楷体_GB2312" pitchFamily="49" charset="-122"/>
              </a:rPr>
              <a:t>工作规定里程碑。工作的完成要经过一定形式的检验，并经过评审或审核（批准）得到认可，才能被认为已完成，也表示一个里程碑已经完成。 </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28596" y="142852"/>
            <a:ext cx="8229600" cy="1143000"/>
          </a:xfrm>
          <a:prstGeom prst="rect">
            <a:avLst/>
          </a:prstGeom>
        </p:spPr>
        <p:txBody>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6.4 </a:t>
            </a:r>
            <a:r>
              <a:rPr kumimoji="0" lang="zh-CN" altLang="en-US" sz="4400" b="1" i="0" u="none" strike="noStrike" kern="0" cap="none" spc="0" normalizeH="0" baseline="0" noProof="0">
                <a:ln>
                  <a:noFill/>
                </a:ln>
                <a:solidFill>
                  <a:schemeClr val="bg1"/>
                </a:solidFill>
                <a:effectLst/>
                <a:uLnTx/>
                <a:uFillTx/>
                <a:latin typeface="+mj-ea"/>
                <a:ea typeface="+mj-ea"/>
                <a:cs typeface="+mj-cs"/>
              </a:rPr>
              <a:t>进度管理</a:t>
            </a:r>
            <a:br>
              <a:rPr kumimoji="0" lang="en-US" altLang="zh-CN" sz="4400" b="1" i="0" u="none" strike="noStrike" kern="0" cap="none" spc="0" normalizeH="0" baseline="0" noProof="0">
                <a:ln>
                  <a:noFill/>
                </a:ln>
                <a:solidFill>
                  <a:schemeClr val="bg1"/>
                </a:solidFill>
                <a:effectLst/>
                <a:uLnTx/>
                <a:uFillTx/>
                <a:latin typeface="+mj-ea"/>
                <a:ea typeface="+mj-ea"/>
                <a:cs typeface="+mj-cs"/>
              </a:rPr>
            </a:br>
            <a:r>
              <a:rPr kumimoji="0" lang="en-US" altLang="zh-CN" sz="3600" b="1" i="0" u="none" strike="noStrike" kern="0" cap="none" spc="0" normalizeH="0" baseline="0" noProof="0">
                <a:ln>
                  <a:noFill/>
                </a:ln>
                <a:solidFill>
                  <a:srgbClr val="FFFF00"/>
                </a:solidFill>
                <a:effectLst/>
                <a:uLnTx/>
                <a:uFillTx/>
                <a:latin typeface="+mj-lt"/>
                <a:ea typeface="+mj-ea"/>
                <a:cs typeface="+mj-cs"/>
              </a:rPr>
              <a:t>6.4.1</a:t>
            </a:r>
            <a:r>
              <a:rPr kumimoji="0" lang="en-US" altLang="zh-CN" sz="4400" b="1" i="0" u="none" strike="noStrike" kern="0" cap="none" spc="0" normalizeH="0" baseline="0" noProof="0">
                <a:ln>
                  <a:noFill/>
                </a:ln>
                <a:solidFill>
                  <a:schemeClr val="bg1"/>
                </a:solidFill>
                <a:effectLst/>
                <a:uLnTx/>
                <a:uFillTx/>
                <a:latin typeface="+mj-ea"/>
                <a:ea typeface="+mj-ea"/>
                <a:cs typeface="+mj-cs"/>
              </a:rPr>
              <a:t> </a:t>
            </a:r>
            <a:r>
              <a:rPr kumimoji="0" lang="zh-CN" altLang="en-US" sz="3600" b="1" i="0" u="none" strike="noStrike" kern="0" cap="none" spc="0" normalizeH="0" baseline="0" noProof="0">
                <a:ln>
                  <a:noFill/>
                </a:ln>
                <a:solidFill>
                  <a:srgbClr val="FFFF00"/>
                </a:solidFill>
                <a:effectLst/>
                <a:uLnTx/>
                <a:uFillTx/>
                <a:latin typeface="+mj-lt"/>
                <a:ea typeface="+mj-ea"/>
                <a:cs typeface="+mj-cs"/>
              </a:rPr>
              <a:t>进度控制问题</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 calcmode="lin" valueType="num">
                                      <p:cBhvr additive="base">
                                        <p:cTn id="7" dur="500" fill="hold"/>
                                        <p:tgtEl>
                                          <p:spTgt spid="141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4">
                                            <p:txEl>
                                              <p:pRg st="1" end="1"/>
                                            </p:txEl>
                                          </p:spTgt>
                                        </p:tgtEl>
                                        <p:attrNameLst>
                                          <p:attrName>style.visibility</p:attrName>
                                        </p:attrNameLst>
                                      </p:cBhvr>
                                      <p:to>
                                        <p:strVal val="visible"/>
                                      </p:to>
                                    </p:set>
                                    <p:anim calcmode="lin" valueType="num">
                                      <p:cBhvr additive="base">
                                        <p:cTn id="13" dur="500" fill="hold"/>
                                        <p:tgtEl>
                                          <p:spTgt spid="141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4">
                                            <p:txEl>
                                              <p:pRg st="2" end="2"/>
                                            </p:txEl>
                                          </p:spTgt>
                                        </p:tgtEl>
                                        <p:attrNameLst>
                                          <p:attrName>style.visibility</p:attrName>
                                        </p:attrNameLst>
                                      </p:cBhvr>
                                      <p:to>
                                        <p:strVal val="visible"/>
                                      </p:to>
                                    </p:set>
                                    <p:anim calcmode="lin" valueType="num">
                                      <p:cBhvr additive="base">
                                        <p:cTn id="19" dur="500" fill="hold"/>
                                        <p:tgtEl>
                                          <p:spTgt spid="141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14">
                                            <p:txEl>
                                              <p:pRg st="3" end="3"/>
                                            </p:txEl>
                                          </p:spTgt>
                                        </p:tgtEl>
                                        <p:attrNameLst>
                                          <p:attrName>style.visibility</p:attrName>
                                        </p:attrNameLst>
                                      </p:cBhvr>
                                      <p:to>
                                        <p:strVal val="visible"/>
                                      </p:to>
                                    </p:set>
                                    <p:anim calcmode="lin" valueType="num">
                                      <p:cBhvr additive="base">
                                        <p:cTn id="25" dur="500" fill="hold"/>
                                        <p:tgtEl>
                                          <p:spTgt spid="1413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3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428596" y="1500175"/>
            <a:ext cx="8207375" cy="4929222"/>
          </a:xfrm>
          <a:prstGeom prst="rect">
            <a:avLst/>
          </a:prstGeom>
          <a:noFill/>
          <a:ln w="9525">
            <a:noFill/>
            <a:miter lim="800000"/>
          </a:ln>
        </p:spPr>
        <p:txBody>
          <a:bodyPr/>
          <a:lstStyle/>
          <a:p>
            <a:pPr marL="342900" indent="-342900">
              <a:lnSpc>
                <a:spcPct val="120000"/>
              </a:lnSpc>
              <a:spcBef>
                <a:spcPct val="20000"/>
              </a:spcBef>
            </a:pPr>
            <a:r>
              <a:rPr lang="en-US" altLang="zh-CN" sz="2400" b="1" dirty="0">
                <a:ea typeface="楷体_GB2312" pitchFamily="49" charset="-122"/>
              </a:rPr>
              <a:t>③ </a:t>
            </a:r>
            <a:r>
              <a:rPr lang="zh-CN" altLang="en-US" sz="2400" b="1" dirty="0">
                <a:solidFill>
                  <a:srgbClr val="CC0000"/>
                </a:solidFill>
                <a:ea typeface="楷体_GB2312" pitchFamily="49" charset="-122"/>
              </a:rPr>
              <a:t>团队集体</a:t>
            </a:r>
            <a:r>
              <a:rPr lang="zh-CN" altLang="en-US" sz="2400" b="1" dirty="0">
                <a:ea typeface="楷体_GB2312" pitchFamily="49" charset="-122"/>
              </a:rPr>
              <a:t>。</a:t>
            </a:r>
            <a:endParaRPr lang="en-US" altLang="zh-CN" sz="2400" b="1" dirty="0">
              <a:ea typeface="楷体_GB2312" pitchFamily="49" charset="-122"/>
            </a:endParaRPr>
          </a:p>
          <a:p>
            <a:pPr marL="82550" lvl="1" indent="374650">
              <a:lnSpc>
                <a:spcPct val="120000"/>
              </a:lnSpc>
              <a:spcBef>
                <a:spcPct val="20000"/>
              </a:spcBef>
            </a:pPr>
            <a:r>
              <a:rPr lang="zh-CN" altLang="en-US" sz="2400" dirty="0">
                <a:ea typeface="楷体_GB2312" pitchFamily="49" charset="-122"/>
              </a:rPr>
              <a:t>团队内部有分工是必要的，但必须</a:t>
            </a:r>
            <a:r>
              <a:rPr lang="zh-CN" altLang="en-US" sz="2400" dirty="0">
                <a:solidFill>
                  <a:srgbClr val="3366FF"/>
                </a:solidFill>
                <a:ea typeface="楷体_GB2312" pitchFamily="49" charset="-122"/>
              </a:rPr>
              <a:t>很好地配合</a:t>
            </a:r>
            <a:r>
              <a:rPr lang="zh-CN" altLang="en-US" sz="2400" dirty="0">
                <a:ea typeface="楷体_GB2312" pitchFamily="49" charset="-122"/>
              </a:rPr>
              <a:t>，</a:t>
            </a:r>
            <a:r>
              <a:rPr lang="zh-CN" altLang="en-US" sz="2400" dirty="0">
                <a:solidFill>
                  <a:srgbClr val="3366FF"/>
                </a:solidFill>
                <a:ea typeface="楷体_GB2312" pitchFamily="49" charset="-122"/>
              </a:rPr>
              <a:t>做到步调一致</a:t>
            </a:r>
            <a:r>
              <a:rPr lang="zh-CN" altLang="en-US" sz="2400" dirty="0">
                <a:ea typeface="楷体_GB2312" pitchFamily="49" charset="-122"/>
              </a:rPr>
              <a:t>，为此必须强调以下</a:t>
            </a:r>
            <a:r>
              <a:rPr lang="en-US" altLang="zh-CN" sz="2400" dirty="0">
                <a:ea typeface="楷体_GB2312" pitchFamily="49" charset="-122"/>
              </a:rPr>
              <a:t>3</a:t>
            </a:r>
            <a:r>
              <a:rPr lang="zh-CN" altLang="en-US" sz="2400" dirty="0">
                <a:ea typeface="楷体_GB2312" pitchFamily="49" charset="-122"/>
              </a:rPr>
              <a:t>点。</a:t>
            </a:r>
            <a:endParaRPr lang="zh-CN" altLang="en-US" sz="2400" dirty="0">
              <a:ea typeface="楷体_GB2312" pitchFamily="49" charset="-122"/>
            </a:endParaRPr>
          </a:p>
          <a:p>
            <a:pPr marL="800100" lvl="1" indent="-342900">
              <a:lnSpc>
                <a:spcPct val="120000"/>
              </a:lnSpc>
              <a:spcBef>
                <a:spcPct val="20000"/>
              </a:spcBef>
              <a:buFont typeface="Arial" panose="020B0604020202020204" pitchFamily="34" charset="0"/>
              <a:buChar char="•"/>
            </a:pPr>
            <a:r>
              <a:rPr lang="zh-CN" altLang="en-US" sz="2400" dirty="0">
                <a:ea typeface="楷体_GB2312" pitchFamily="49" charset="-122"/>
              </a:rPr>
              <a:t> </a:t>
            </a:r>
            <a:r>
              <a:rPr lang="zh-CN" altLang="en-US" sz="2400" dirty="0">
                <a:solidFill>
                  <a:srgbClr val="3366FF"/>
                </a:solidFill>
                <a:ea typeface="楷体_GB2312" pitchFamily="49" charset="-122"/>
              </a:rPr>
              <a:t>个人的责任心</a:t>
            </a:r>
            <a:r>
              <a:rPr lang="zh-CN" altLang="en-US" sz="2400" dirty="0">
                <a:ea typeface="楷体_GB2312" pitchFamily="49" charset="-122"/>
              </a:rPr>
              <a:t>，这是团队完成工作的基本条件。</a:t>
            </a:r>
            <a:endParaRPr lang="zh-CN" altLang="en-US" sz="2400" dirty="0">
              <a:ea typeface="楷体_GB2312" pitchFamily="49" charset="-122"/>
            </a:endParaRPr>
          </a:p>
          <a:p>
            <a:pPr marL="800100" lvl="1" indent="-342900">
              <a:lnSpc>
                <a:spcPct val="120000"/>
              </a:lnSpc>
              <a:spcBef>
                <a:spcPct val="20000"/>
              </a:spcBef>
              <a:buFont typeface="Arial" panose="020B0604020202020204" pitchFamily="34" charset="0"/>
              <a:buChar char="•"/>
            </a:pPr>
            <a:r>
              <a:rPr lang="zh-CN" altLang="en-US" sz="2400" dirty="0">
                <a:ea typeface="楷体_GB2312" pitchFamily="49" charset="-122"/>
              </a:rPr>
              <a:t> </a:t>
            </a:r>
            <a:r>
              <a:rPr lang="zh-CN" altLang="en-US" sz="2400" dirty="0">
                <a:solidFill>
                  <a:srgbClr val="3366FF"/>
                </a:solidFill>
                <a:ea typeface="楷体_GB2312" pitchFamily="49" charset="-122"/>
              </a:rPr>
              <a:t>互相信任、尊重以及互相支持</a:t>
            </a:r>
            <a:r>
              <a:rPr lang="zh-CN" altLang="en-US" sz="2400" dirty="0">
                <a:ea typeface="楷体_GB2312" pitchFamily="49" charset="-122"/>
              </a:rPr>
              <a:t>。</a:t>
            </a:r>
            <a:endParaRPr lang="zh-CN" altLang="en-US" sz="2400" dirty="0">
              <a:ea typeface="楷体_GB2312" pitchFamily="49" charset="-122"/>
            </a:endParaRPr>
          </a:p>
          <a:p>
            <a:pPr marL="800100" lvl="1" indent="-342900">
              <a:lnSpc>
                <a:spcPct val="120000"/>
              </a:lnSpc>
              <a:spcBef>
                <a:spcPct val="20000"/>
              </a:spcBef>
              <a:buFont typeface="Arial" panose="020B0604020202020204" pitchFamily="34" charset="0"/>
              <a:buChar char="•"/>
            </a:pPr>
            <a:r>
              <a:rPr lang="zh-CN" altLang="en-US" sz="2400" dirty="0">
                <a:ea typeface="楷体_GB2312" pitchFamily="49" charset="-122"/>
              </a:rPr>
              <a:t> </a:t>
            </a:r>
            <a:r>
              <a:rPr lang="zh-CN" altLang="en-US" sz="2400" dirty="0">
                <a:solidFill>
                  <a:srgbClr val="3366FF"/>
                </a:solidFill>
                <a:ea typeface="楷体_GB2312" pitchFamily="49" charset="-122"/>
              </a:rPr>
              <a:t>充分的交流与沟通</a:t>
            </a:r>
            <a:r>
              <a:rPr lang="zh-CN" altLang="en-US" sz="2400" dirty="0">
                <a:ea typeface="楷体_GB2312" pitchFamily="49" charset="-122"/>
              </a:rPr>
              <a:t>。</a:t>
            </a:r>
            <a:endParaRPr lang="zh-CN" altLang="en-US"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11"/>
          <p:cNvSpPr txBox="1">
            <a:spLocks noChangeArrowheads="1"/>
          </p:cNvSpPr>
          <p:nvPr/>
        </p:nvSpPr>
        <p:spPr>
          <a:xfrm>
            <a:off x="457200" y="265114"/>
            <a:ext cx="7543800" cy="1092184"/>
          </a:xfrm>
          <a:prstGeom prst="rect">
            <a:avLst/>
          </a:prstGeom>
          <a:noFill/>
        </p:spPr>
        <p:txBody>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6.1 </a:t>
            </a:r>
            <a:r>
              <a:rPr kumimoji="0" lang="zh-CN" altLang="en-US" sz="4400" b="1" i="0" u="none" strike="noStrike" kern="0" cap="none" spc="0" normalizeH="0" baseline="0" noProof="0">
                <a:ln>
                  <a:noFill/>
                </a:ln>
                <a:solidFill>
                  <a:schemeClr val="bg1"/>
                </a:solidFill>
                <a:effectLst/>
                <a:uLnTx/>
                <a:uFillTx/>
                <a:latin typeface="+mj-ea"/>
                <a:ea typeface="+mj-ea"/>
                <a:cs typeface="+mj-cs"/>
              </a:rPr>
              <a:t>软件项目管理概述</a:t>
            </a:r>
            <a:br>
              <a:rPr kumimoji="0" lang="en-US" altLang="zh-CN" sz="3600" b="1" i="0" u="none" strike="noStrike" kern="0" cap="none" spc="0" normalizeH="0" baseline="0" noProof="0">
                <a:ln>
                  <a:noFill/>
                </a:ln>
                <a:solidFill>
                  <a:schemeClr val="bg1"/>
                </a:solidFill>
                <a:effectLst/>
                <a:uLnTx/>
                <a:uFillTx/>
                <a:latin typeface="+mj-lt"/>
                <a:ea typeface="+mj-ea"/>
                <a:cs typeface="+mj-cs"/>
              </a:rPr>
            </a:br>
            <a:r>
              <a:rPr kumimoji="0" lang="en-US" altLang="zh-CN" sz="3600" b="1" i="0" u="none" strike="noStrike" kern="0" cap="none" spc="0" normalizeH="0" baseline="0" noProof="0">
                <a:ln>
                  <a:noFill/>
                </a:ln>
                <a:solidFill>
                  <a:srgbClr val="FFFF00"/>
                </a:solidFill>
                <a:effectLst/>
                <a:uLnTx/>
                <a:uFillTx/>
                <a:latin typeface="+mj-lt"/>
                <a:ea typeface="+mj-ea"/>
                <a:cs typeface="+mj-cs"/>
              </a:rPr>
              <a:t>               ---</a:t>
            </a:r>
            <a:r>
              <a:rPr kumimoji="0" lang="zh-CN" altLang="en-US" sz="3600" b="1" i="0" u="none" strike="noStrike" kern="0" cap="none" spc="0" normalizeH="0" baseline="0" noProof="0">
                <a:ln>
                  <a:noFill/>
                </a:ln>
                <a:solidFill>
                  <a:srgbClr val="FFFF00"/>
                </a:solidFill>
                <a:effectLst/>
                <a:uLnTx/>
                <a:uFillTx/>
                <a:latin typeface="+mj-lt"/>
                <a:ea typeface="+mj-ea"/>
                <a:cs typeface="+mj-cs"/>
              </a:rPr>
              <a:t>管理涉及的范围</a:t>
            </a:r>
            <a:endParaRPr kumimoji="0" lang="zh-CN" altLang="en-US" sz="36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a:xfrm>
            <a:off x="395288" y="1412875"/>
            <a:ext cx="8353425" cy="4679950"/>
          </a:xfrm>
        </p:spPr>
        <p:txBody>
          <a:bodyPr/>
          <a:lstStyle/>
          <a:p>
            <a:pPr marL="457200" indent="-457200" eaLnBrk="1" hangingPunct="1">
              <a:lnSpc>
                <a:spcPct val="110000"/>
              </a:lnSpc>
              <a:buSzPct val="75000"/>
              <a:buFont typeface="Wingdings" panose="05000000000000000000" pitchFamily="2" charset="2"/>
              <a:buChar char="l"/>
            </a:pPr>
            <a:r>
              <a:rPr lang="zh-CN" altLang="en-US" sz="2400" b="1" dirty="0">
                <a:solidFill>
                  <a:srgbClr val="CC0000"/>
                </a:solidFill>
                <a:ea typeface="楷体_GB2312" pitchFamily="49" charset="-122"/>
              </a:rPr>
              <a:t>甘特图</a:t>
            </a:r>
            <a:r>
              <a:rPr lang="zh-CN" altLang="en-US" sz="2400" dirty="0">
                <a:ea typeface="楷体_GB2312" pitchFamily="49" charset="-122"/>
              </a:rPr>
              <a:t>（</a:t>
            </a:r>
            <a:r>
              <a:rPr lang="en-US" altLang="zh-CN" sz="2400" dirty="0">
                <a:ea typeface="楷体_GB2312" pitchFamily="49" charset="-122"/>
              </a:rPr>
              <a:t>Gantt chart</a:t>
            </a:r>
            <a:r>
              <a:rPr lang="zh-CN" altLang="en-US" sz="2400" dirty="0">
                <a:ea typeface="楷体_GB2312" pitchFamily="49" charset="-122"/>
              </a:rPr>
              <a:t>）是表示</a:t>
            </a:r>
            <a:r>
              <a:rPr lang="zh-CN" altLang="en-US" sz="2400" dirty="0">
                <a:solidFill>
                  <a:srgbClr val="3366FF"/>
                </a:solidFill>
                <a:ea typeface="楷体_GB2312" pitchFamily="49" charset="-122"/>
              </a:rPr>
              <a:t>工作进度计划</a:t>
            </a:r>
            <a:r>
              <a:rPr lang="zh-CN" altLang="en-US" sz="2400" dirty="0">
                <a:ea typeface="楷体_GB2312" pitchFamily="49" charset="-122"/>
              </a:rPr>
              <a:t>以及</a:t>
            </a:r>
            <a:r>
              <a:rPr lang="zh-CN" altLang="en-US" sz="2400" dirty="0">
                <a:solidFill>
                  <a:srgbClr val="3366FF"/>
                </a:solidFill>
                <a:ea typeface="楷体_GB2312" pitchFamily="49" charset="-122"/>
              </a:rPr>
              <a:t>工作实际进度情况</a:t>
            </a:r>
            <a:r>
              <a:rPr lang="zh-CN" altLang="en-US" sz="2400" dirty="0">
                <a:ea typeface="楷体_GB2312" pitchFamily="49" charset="-122"/>
              </a:rPr>
              <a:t>最为简明的</a:t>
            </a:r>
            <a:r>
              <a:rPr lang="zh-CN" altLang="en-US" sz="2400" dirty="0">
                <a:solidFill>
                  <a:srgbClr val="3366FF"/>
                </a:solidFill>
                <a:ea typeface="楷体_GB2312" pitchFamily="49" charset="-122"/>
              </a:rPr>
              <a:t>图示方法</a:t>
            </a:r>
            <a:r>
              <a:rPr lang="zh-CN" altLang="en-US" sz="2400" dirty="0">
                <a:ea typeface="楷体_GB2312" pitchFamily="49" charset="-122"/>
              </a:rPr>
              <a:t>。</a:t>
            </a:r>
            <a:endParaRPr lang="zh-CN" altLang="en-US" sz="2400" dirty="0">
              <a:ea typeface="楷体_GB2312" pitchFamily="49" charset="-122"/>
            </a:endParaRPr>
          </a:p>
          <a:p>
            <a:pPr marL="857250" lvl="1" indent="-457200">
              <a:lnSpc>
                <a:spcPct val="110000"/>
              </a:lnSpc>
              <a:buSzPct val="75000"/>
              <a:buFont typeface="Wingdings" panose="05000000000000000000" pitchFamily="2" charset="2"/>
              <a:buChar char="l"/>
            </a:pPr>
            <a:r>
              <a:rPr lang="zh-CN" altLang="en-US" sz="2200" dirty="0">
                <a:ea typeface="楷体_GB2312" pitchFamily="49" charset="-122"/>
              </a:rPr>
              <a:t>线段的起点和终点分别对该项子任务的开工时间和完成时间；</a:t>
            </a:r>
            <a:endParaRPr lang="en-US" altLang="zh-CN" sz="2200" dirty="0">
              <a:ea typeface="楷体_GB2312" pitchFamily="49" charset="-122"/>
            </a:endParaRPr>
          </a:p>
          <a:p>
            <a:pPr marL="857250" lvl="1" indent="-457200">
              <a:lnSpc>
                <a:spcPct val="110000"/>
              </a:lnSpc>
              <a:buSzPct val="75000"/>
              <a:buFont typeface="Wingdings" panose="05000000000000000000" pitchFamily="2" charset="2"/>
              <a:buChar char="l"/>
            </a:pPr>
            <a:r>
              <a:rPr lang="zh-CN" altLang="en-US" sz="2200" dirty="0">
                <a:ea typeface="楷体_GB2312" pitchFamily="49" charset="-122"/>
              </a:rPr>
              <a:t>线段长度表示完成它所需的时间，实线是已用的时间，虚线是计划时间。</a:t>
            </a:r>
            <a:endParaRPr lang="en-US" altLang="zh-CN" sz="2200" dirty="0">
              <a:ea typeface="楷体_GB2312" pitchFamily="49" charset="-122"/>
            </a:endParaRPr>
          </a:p>
          <a:p>
            <a:pPr marL="457200" indent="-457200" eaLnBrk="1" hangingPunct="1">
              <a:lnSpc>
                <a:spcPct val="110000"/>
              </a:lnSpc>
              <a:buSzPct val="75000"/>
              <a:buFont typeface="Wingdings" panose="05000000000000000000" pitchFamily="2" charset="2"/>
              <a:buChar char="l"/>
            </a:pPr>
            <a:endParaRPr lang="zh-CN" altLang="en-US" sz="2400" dirty="0">
              <a:ea typeface="宋体" panose="02010600030101010101" pitchFamily="2" charset="-122"/>
            </a:endParaRPr>
          </a:p>
        </p:txBody>
      </p:sp>
      <p:pic>
        <p:nvPicPr>
          <p:cNvPr id="223238" name="Picture 6" descr="1407"/>
          <p:cNvPicPr>
            <a:picLocks noChangeAspect="1" noChangeArrowheads="1"/>
          </p:cNvPicPr>
          <p:nvPr/>
        </p:nvPicPr>
        <p:blipFill>
          <a:blip r:embed="rId1"/>
          <a:srcRect/>
          <a:stretch>
            <a:fillRect/>
          </a:stretch>
        </p:blipFill>
        <p:spPr bwMode="auto">
          <a:xfrm>
            <a:off x="3094195" y="3714752"/>
            <a:ext cx="4763953" cy="251328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a:spLocks noGrp="1" noChangeArrowheads="1"/>
          </p:cNvSpPr>
          <p:nvPr>
            <p:ph type="title"/>
          </p:nvPr>
        </p:nvSpPr>
        <p:spPr>
          <a:xfrm>
            <a:off x="428596" y="285736"/>
            <a:ext cx="8229600" cy="1143000"/>
          </a:xfrm>
        </p:spPr>
        <p:txBody>
          <a:bodyPr/>
          <a:lstStyle/>
          <a:p>
            <a:pPr algn="l">
              <a:lnSpc>
                <a:spcPts val="4000"/>
              </a:lnSpc>
            </a:pPr>
            <a:r>
              <a:rPr lang="en-US" altLang="zh-CN" dirty="0">
                <a:solidFill>
                  <a:schemeClr val="bg1"/>
                </a:solidFill>
                <a:latin typeface="+mj-ea"/>
              </a:rPr>
              <a:t>6.4 </a:t>
            </a:r>
            <a:r>
              <a:rPr lang="zh-CN" altLang="en-US" dirty="0">
                <a:solidFill>
                  <a:schemeClr val="bg1"/>
                </a:solidFill>
                <a:latin typeface="+mj-ea"/>
              </a:rPr>
              <a:t>进度管理</a:t>
            </a:r>
            <a:br>
              <a:rPr lang="en-US" altLang="zh-CN" dirty="0">
                <a:solidFill>
                  <a:schemeClr val="bg1"/>
                </a:solidFill>
                <a:latin typeface="+mj-ea"/>
              </a:rPr>
            </a:br>
            <a:r>
              <a:rPr lang="en-US" altLang="zh-CN" sz="3600" dirty="0">
                <a:solidFill>
                  <a:srgbClr val="FFFF00"/>
                </a:solidFill>
                <a:latin typeface="+mj-ea"/>
              </a:rPr>
              <a:t>6.4.2 </a:t>
            </a:r>
            <a:r>
              <a:rPr lang="zh-CN" altLang="en-US" sz="3600" dirty="0">
                <a:solidFill>
                  <a:srgbClr val="FFFF00"/>
                </a:solidFill>
                <a:latin typeface="+mj-ea"/>
              </a:rPr>
              <a:t>甘特图</a:t>
            </a:r>
            <a:endParaRPr lang="zh-CN" altLang="en-US" sz="3600" dirty="0">
              <a:solidFill>
                <a:srgbClr val="FFFF00"/>
              </a:solidFill>
              <a:latin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4">
                                            <p:txEl>
                                              <p:pRg st="0" end="0"/>
                                            </p:txEl>
                                          </p:spTgt>
                                        </p:tgtEl>
                                        <p:attrNameLst>
                                          <p:attrName>style.visibility</p:attrName>
                                        </p:attrNameLst>
                                      </p:cBhvr>
                                      <p:to>
                                        <p:strVal val="visible"/>
                                      </p:to>
                                    </p:set>
                                    <p:anim calcmode="lin" valueType="num">
                                      <p:cBhvr additive="base">
                                        <p:cTn id="7" dur="500" fill="hold"/>
                                        <p:tgtEl>
                                          <p:spTgt spid="2232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3234">
                                            <p:txEl>
                                              <p:pRg st="1" end="1"/>
                                            </p:txEl>
                                          </p:spTgt>
                                        </p:tgtEl>
                                        <p:attrNameLst>
                                          <p:attrName>style.visibility</p:attrName>
                                        </p:attrNameLst>
                                      </p:cBhvr>
                                      <p:to>
                                        <p:strVal val="visible"/>
                                      </p:to>
                                    </p:set>
                                    <p:anim calcmode="lin" valueType="num">
                                      <p:cBhvr additive="base">
                                        <p:cTn id="11" dur="500" fill="hold"/>
                                        <p:tgtEl>
                                          <p:spTgt spid="2232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323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3234">
                                            <p:txEl>
                                              <p:pRg st="2" end="2"/>
                                            </p:txEl>
                                          </p:spTgt>
                                        </p:tgtEl>
                                        <p:attrNameLst>
                                          <p:attrName>style.visibility</p:attrName>
                                        </p:attrNameLst>
                                      </p:cBhvr>
                                      <p:to>
                                        <p:strVal val="visible"/>
                                      </p:to>
                                    </p:set>
                                    <p:anim calcmode="lin" valueType="num">
                                      <p:cBhvr additive="base">
                                        <p:cTn id="15" dur="500" fill="hold"/>
                                        <p:tgtEl>
                                          <p:spTgt spid="22323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3238"/>
                                        </p:tgtEl>
                                        <p:attrNameLst>
                                          <p:attrName>style.visibility</p:attrName>
                                        </p:attrNameLst>
                                      </p:cBhvr>
                                      <p:to>
                                        <p:strVal val="visible"/>
                                      </p:to>
                                    </p:set>
                                    <p:anim calcmode="lin" valueType="num">
                                      <p:cBhvr additive="base">
                                        <p:cTn id="21" dur="500" fill="hold"/>
                                        <p:tgtEl>
                                          <p:spTgt spid="223238"/>
                                        </p:tgtEl>
                                        <p:attrNameLst>
                                          <p:attrName>ppt_x</p:attrName>
                                        </p:attrNameLst>
                                      </p:cBhvr>
                                      <p:tavLst>
                                        <p:tav tm="0">
                                          <p:val>
                                            <p:strVal val="#ppt_x"/>
                                          </p:val>
                                        </p:tav>
                                        <p:tav tm="100000">
                                          <p:val>
                                            <p:strVal val="#ppt_x"/>
                                          </p:val>
                                        </p:tav>
                                      </p:tavLst>
                                    </p:anim>
                                    <p:anim calcmode="lin" valueType="num">
                                      <p:cBhvr additive="base">
                                        <p:cTn id="22" dur="500" fill="hold"/>
                                        <p:tgtEl>
                                          <p:spTgt spid="223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Picture 4" descr="1408"/>
          <p:cNvPicPr>
            <a:picLocks noChangeAspect="1" noChangeArrowheads="1"/>
          </p:cNvPicPr>
          <p:nvPr/>
        </p:nvPicPr>
        <p:blipFill>
          <a:blip r:embed="rId1"/>
          <a:srcRect/>
          <a:stretch>
            <a:fillRect/>
          </a:stretch>
        </p:blipFill>
        <p:spPr bwMode="auto">
          <a:xfrm>
            <a:off x="1285852" y="1857364"/>
            <a:ext cx="6600846" cy="4445236"/>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428596" y="285736"/>
            <a:ext cx="8229600" cy="1143000"/>
          </a:xfrm>
          <a:prstGeom prst="rect">
            <a:avLst/>
          </a:prstGeom>
        </p:spPr>
        <p:txBody>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6.4 </a:t>
            </a:r>
            <a:r>
              <a:rPr kumimoji="0" lang="zh-CN" altLang="en-US" sz="4400" b="1" i="0" u="none" strike="noStrike" kern="0" cap="none" spc="0" normalizeH="0" baseline="0" noProof="0">
                <a:ln>
                  <a:noFill/>
                </a:ln>
                <a:solidFill>
                  <a:schemeClr val="bg1"/>
                </a:solidFill>
                <a:effectLst/>
                <a:uLnTx/>
                <a:uFillTx/>
                <a:latin typeface="+mj-ea"/>
                <a:ea typeface="+mj-ea"/>
                <a:cs typeface="+mj-cs"/>
              </a:rPr>
              <a:t>进度管理</a:t>
            </a:r>
            <a:br>
              <a:rPr kumimoji="0" lang="en-US" altLang="zh-CN" sz="4400" b="1" i="0" u="none" strike="noStrike" kern="0" cap="none" spc="0" normalizeH="0" baseline="0" noProof="0">
                <a:ln>
                  <a:noFill/>
                </a:ln>
                <a:solidFill>
                  <a:schemeClr val="bg1"/>
                </a:solidFill>
                <a:effectLst/>
                <a:uLnTx/>
                <a:uFillTx/>
                <a:latin typeface="+mj-ea"/>
                <a:ea typeface="+mj-ea"/>
                <a:cs typeface="+mj-cs"/>
              </a:rPr>
            </a:br>
            <a:r>
              <a:rPr kumimoji="0" lang="en-US" altLang="zh-CN" sz="3600" b="1" i="0" u="none" strike="noStrike" kern="0" cap="none" spc="0" normalizeH="0" baseline="0" noProof="0">
                <a:ln>
                  <a:noFill/>
                </a:ln>
                <a:solidFill>
                  <a:srgbClr val="FFFF00"/>
                </a:solidFill>
                <a:effectLst/>
                <a:uLnTx/>
                <a:uFillTx/>
                <a:latin typeface="+mj-ea"/>
                <a:ea typeface="+mj-ea"/>
                <a:cs typeface="+mj-cs"/>
              </a:rPr>
              <a:t>6.4.2 </a:t>
            </a:r>
            <a:r>
              <a:rPr kumimoji="0" lang="zh-CN" altLang="en-US" sz="3600" b="1" i="0" u="none" strike="noStrike" kern="0" cap="none" spc="0" normalizeH="0" baseline="0" noProof="0">
                <a:ln>
                  <a:noFill/>
                </a:ln>
                <a:solidFill>
                  <a:srgbClr val="FFFF00"/>
                </a:solidFill>
                <a:effectLst/>
                <a:uLnTx/>
                <a:uFillTx/>
                <a:latin typeface="+mj-ea"/>
                <a:ea typeface="+mj-ea"/>
                <a:cs typeface="+mj-cs"/>
              </a:rPr>
              <a:t>甘特图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
        <p:nvSpPr>
          <p:cNvPr id="7" name="Rectangle 2"/>
          <p:cNvSpPr txBox="1">
            <a:spLocks noChangeArrowheads="1"/>
          </p:cNvSpPr>
          <p:nvPr/>
        </p:nvSpPr>
        <p:spPr>
          <a:xfrm>
            <a:off x="395289" y="1412875"/>
            <a:ext cx="1962134" cy="587365"/>
          </a:xfrm>
          <a:prstGeom prst="rect">
            <a:avLst/>
          </a:prstGeom>
        </p:spPr>
        <p:txBody>
          <a:bodyPr/>
          <a:lstStyle/>
          <a:p>
            <a:pPr marL="355600" marR="0" lvl="0" indent="-355600" algn="l" defTabSz="914400" rtl="0" eaLnBrk="1" fontAlgn="base" latinLnBrk="0" hangingPunct="1">
              <a:lnSpc>
                <a:spcPct val="110000"/>
              </a:lnSpc>
              <a:spcBef>
                <a:spcPct val="20000"/>
              </a:spcBef>
              <a:spcAft>
                <a:spcPct val="0"/>
              </a:spcAft>
              <a:buClrTx/>
              <a:buSzPct val="75000"/>
              <a:buFont typeface="Wingdings" panose="05000000000000000000" pitchFamily="2" charset="2"/>
              <a:buChar char="l"/>
              <a:defRPr/>
            </a:pPr>
            <a:r>
              <a:rPr kumimoji="0" lang="zh-CN" altLang="en-US" sz="2400" b="1" i="0" u="none" strike="noStrike" kern="0" cap="none" spc="0" normalizeH="0" baseline="0" noProof="0" dirty="0">
                <a:ln>
                  <a:noFill/>
                </a:ln>
                <a:solidFill>
                  <a:srgbClr val="CC0000"/>
                </a:solidFill>
                <a:effectLst/>
                <a:uLnTx/>
                <a:uFillTx/>
                <a:latin typeface="+mn-lt"/>
                <a:ea typeface="楷体_GB2312" pitchFamily="49" charset="-122"/>
                <a:cs typeface="+mn-cs"/>
              </a:rPr>
              <a:t>一个实例</a:t>
            </a: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a:xfrm>
            <a:off x="357158" y="1698625"/>
            <a:ext cx="3819525" cy="4373581"/>
          </a:xfrm>
        </p:spPr>
        <p:txBody>
          <a:bodyPr/>
          <a:lstStyle/>
          <a:p>
            <a:pPr marL="355600" indent="-355600">
              <a:lnSpc>
                <a:spcPct val="120000"/>
              </a:lnSpc>
              <a:defRPr/>
            </a:pPr>
            <a:r>
              <a:rPr lang="zh-CN" altLang="en-US" sz="2400" dirty="0">
                <a:ea typeface="楷体_GB2312" pitchFamily="49" charset="-122"/>
              </a:rPr>
              <a:t>为清楚展示任务间的关系，将甘特图做了些修改，形成了时标网状图</a:t>
            </a:r>
            <a:r>
              <a:rPr lang="en-US" altLang="zh-CN" sz="2400" dirty="0">
                <a:ea typeface="楷体_GB2312" pitchFamily="49" charset="-122"/>
              </a:rPr>
              <a:t>(</a:t>
            </a:r>
            <a:r>
              <a:rPr lang="en-US" altLang="zh-CN" sz="2000" dirty="0">
                <a:ea typeface="楷体_GB2312" pitchFamily="49" charset="-122"/>
              </a:rPr>
              <a:t>time Scalar network</a:t>
            </a:r>
            <a:r>
              <a:rPr lang="en-US" altLang="zh-CN" sz="2400" dirty="0">
                <a:ea typeface="楷体_GB2312" pitchFamily="49" charset="-122"/>
              </a:rPr>
              <a:t>)</a:t>
            </a:r>
            <a:r>
              <a:rPr lang="zh-CN" altLang="en-US" sz="2400" dirty="0">
                <a:ea typeface="楷体_GB2312" pitchFamily="49" charset="-122"/>
              </a:rPr>
              <a:t>。</a:t>
            </a:r>
            <a:endParaRPr lang="zh-CN" altLang="en-US" sz="2400" dirty="0">
              <a:ea typeface="楷体_GB2312" pitchFamily="49" charset="-122"/>
            </a:endParaRPr>
          </a:p>
          <a:p>
            <a:pPr marL="355600" indent="-355600">
              <a:lnSpc>
                <a:spcPct val="120000"/>
              </a:lnSpc>
              <a:defRPr/>
            </a:pPr>
            <a:r>
              <a:rPr lang="zh-CN" altLang="en-US" sz="2400" dirty="0">
                <a:ea typeface="楷体_GB2312" pitchFamily="49" charset="-122"/>
              </a:rPr>
              <a:t>任务以</a:t>
            </a:r>
            <a:r>
              <a:rPr lang="zh-CN" altLang="en-US" sz="2400" b="1" dirty="0">
                <a:solidFill>
                  <a:srgbClr val="0000CC"/>
                </a:solidFill>
                <a:ea typeface="楷体_GB2312" pitchFamily="49" charset="-122"/>
              </a:rPr>
              <a:t>有向线段</a:t>
            </a:r>
            <a:r>
              <a:rPr lang="zh-CN" altLang="en-US" sz="2400" dirty="0">
                <a:ea typeface="楷体_GB2312" pitchFamily="49" charset="-122"/>
              </a:rPr>
              <a:t>表示，指向点表示</a:t>
            </a:r>
            <a:r>
              <a:rPr lang="zh-CN" altLang="en-US" sz="2400" dirty="0">
                <a:solidFill>
                  <a:srgbClr val="3366FF"/>
                </a:solidFill>
                <a:ea typeface="楷体_GB2312" pitchFamily="49" charset="-122"/>
              </a:rPr>
              <a:t>任务间的衔接点</a:t>
            </a:r>
            <a:r>
              <a:rPr lang="zh-CN" altLang="en-US" sz="2400" dirty="0">
                <a:ea typeface="楷体_GB2312" pitchFamily="49" charset="-122"/>
              </a:rPr>
              <a:t>，并给予编号。图中可以</a:t>
            </a:r>
            <a:r>
              <a:rPr lang="zh-CN" altLang="en-US" sz="2400" b="1" dirty="0">
                <a:solidFill>
                  <a:srgbClr val="C00000"/>
                </a:solidFill>
                <a:ea typeface="楷体_GB2312" pitchFamily="49" charset="-122"/>
              </a:rPr>
              <a:t>显示出各子任务间的依赖关系</a:t>
            </a:r>
            <a:r>
              <a:rPr lang="zh-CN" altLang="en-US" sz="2400" dirty="0">
                <a:ea typeface="楷体_GB2312" pitchFamily="49" charset="-122"/>
              </a:rPr>
              <a:t>。</a:t>
            </a:r>
            <a:endParaRPr lang="zh-CN" altLang="en-US" dirty="0">
              <a:ea typeface="宋体" panose="02010600030101010101" pitchFamily="2" charset="-122"/>
            </a:endParaRPr>
          </a:p>
        </p:txBody>
      </p:sp>
      <p:pic>
        <p:nvPicPr>
          <p:cNvPr id="74756" name="Picture 6" descr="1409"/>
          <p:cNvPicPr>
            <a:picLocks noChangeAspect="1" noChangeArrowheads="1"/>
          </p:cNvPicPr>
          <p:nvPr/>
        </p:nvPicPr>
        <p:blipFill>
          <a:blip r:embed="rId1"/>
          <a:srcRect/>
          <a:stretch>
            <a:fillRect/>
          </a:stretch>
        </p:blipFill>
        <p:spPr bwMode="auto">
          <a:xfrm>
            <a:off x="4214810" y="1773238"/>
            <a:ext cx="4705120" cy="3370274"/>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a:spLocks noGrp="1" noChangeArrowheads="1"/>
          </p:cNvSpPr>
          <p:nvPr>
            <p:ph type="title"/>
          </p:nvPr>
        </p:nvSpPr>
        <p:spPr>
          <a:xfrm>
            <a:off x="428596" y="285736"/>
            <a:ext cx="8229600" cy="1143000"/>
          </a:xfrm>
        </p:spPr>
        <p:txBody>
          <a:bodyPr/>
          <a:lstStyle/>
          <a:p>
            <a:pPr algn="l">
              <a:lnSpc>
                <a:spcPts val="4000"/>
              </a:lnSpc>
            </a:pPr>
            <a:r>
              <a:rPr lang="en-US" altLang="zh-CN" dirty="0">
                <a:solidFill>
                  <a:schemeClr val="bg1"/>
                </a:solidFill>
                <a:latin typeface="+mj-ea"/>
              </a:rPr>
              <a:t>6.4 </a:t>
            </a:r>
            <a:r>
              <a:rPr lang="zh-CN" altLang="en-US" dirty="0">
                <a:solidFill>
                  <a:schemeClr val="bg1"/>
                </a:solidFill>
                <a:latin typeface="+mj-ea"/>
              </a:rPr>
              <a:t>进度管理</a:t>
            </a:r>
            <a:br>
              <a:rPr lang="en-US" altLang="zh-CN" dirty="0">
                <a:solidFill>
                  <a:schemeClr val="bg1"/>
                </a:solidFill>
                <a:latin typeface="+mj-ea"/>
              </a:rPr>
            </a:br>
            <a:r>
              <a:rPr lang="en-US" altLang="zh-CN" sz="3600" dirty="0">
                <a:solidFill>
                  <a:srgbClr val="FFFF00"/>
                </a:solidFill>
                <a:latin typeface="+mj-ea"/>
              </a:rPr>
              <a:t>6.4.3 </a:t>
            </a:r>
            <a:r>
              <a:rPr lang="zh-CN" altLang="en-US" sz="3600" dirty="0">
                <a:solidFill>
                  <a:srgbClr val="FFFF00"/>
                </a:solidFill>
                <a:latin typeface="+mj-ea"/>
              </a:rPr>
              <a:t>时标网状图</a:t>
            </a:r>
            <a:endParaRPr lang="zh-CN" altLang="en-US" sz="3600" dirty="0">
              <a:solidFill>
                <a:srgbClr val="FFFF00"/>
              </a:solidFill>
              <a:latin typeface="+mj-ea"/>
            </a:endParaRPr>
          </a:p>
        </p:txBody>
      </p:sp>
      <p:sp>
        <p:nvSpPr>
          <p:cNvPr id="7" name="Rectangle 2"/>
          <p:cNvSpPr txBox="1">
            <a:spLocks noChangeArrowheads="1"/>
          </p:cNvSpPr>
          <p:nvPr/>
        </p:nvSpPr>
        <p:spPr bwMode="auto">
          <a:xfrm>
            <a:off x="4643438" y="5286389"/>
            <a:ext cx="3819525" cy="428627"/>
          </a:xfrm>
          <a:prstGeom prst="rect">
            <a:avLst/>
          </a:prstGeom>
          <a:noFill/>
          <a:ln w="9525">
            <a:noFill/>
            <a:miter lim="800000"/>
          </a:ln>
        </p:spPr>
        <p:txBody>
          <a:bodyPr vert="horz" wrap="square" lIns="91440" tIns="45720" rIns="91440" bIns="45720" numCol="1" anchor="t" anchorCtr="0" compatLnSpc="1"/>
          <a:lstStyle/>
          <a:p>
            <a:pPr marL="457200" marR="0" lvl="0" indent="-457200" algn="ctr" defTabSz="914400" rtl="0" eaLnBrk="1" fontAlgn="base" latinLnBrk="0" hangingPunct="1">
              <a:lnSpc>
                <a:spcPct val="120000"/>
              </a:lnSpc>
              <a:spcBef>
                <a:spcPct val="20000"/>
              </a:spcBef>
              <a:spcAft>
                <a:spcPct val="0"/>
              </a:spcAft>
              <a:buClrTx/>
              <a:buSzTx/>
              <a:defRPr/>
            </a:pPr>
            <a:r>
              <a:rPr kumimoji="0" lang="zh-CN" altLang="en-US" sz="16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时标网状图</a:t>
            </a:r>
            <a:endParaRPr kumimoji="0" lang="zh-CN" altLang="en-US" sz="16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357158" y="1500174"/>
            <a:ext cx="8643998" cy="1500198"/>
          </a:xfrm>
        </p:spPr>
        <p:txBody>
          <a:bodyPr/>
          <a:lstStyle/>
          <a:p>
            <a:pPr>
              <a:lnSpc>
                <a:spcPts val="3840"/>
              </a:lnSpc>
            </a:pPr>
            <a:r>
              <a:rPr lang="en-US" altLang="zh-CN" dirty="0">
                <a:ea typeface="楷体_GB2312" pitchFamily="49" charset="-122"/>
              </a:rPr>
              <a:t> </a:t>
            </a:r>
            <a:r>
              <a:rPr lang="zh-CN" altLang="en-US" sz="2400" b="1" dirty="0">
                <a:solidFill>
                  <a:srgbClr val="CC0000"/>
                </a:solidFill>
                <a:ea typeface="楷体_GB2312" pitchFamily="49" charset="-122"/>
              </a:rPr>
              <a:t>计划评审技术</a:t>
            </a:r>
            <a:r>
              <a:rPr lang="zh-CN" altLang="en-US" sz="2400" dirty="0">
                <a:ea typeface="楷体_GB2312" pitchFamily="49" charset="-122"/>
              </a:rPr>
              <a:t>（</a:t>
            </a:r>
            <a:r>
              <a:rPr lang="en-US" altLang="zh-CN" sz="2000" dirty="0">
                <a:ea typeface="楷体_GB2312" pitchFamily="49" charset="-122"/>
              </a:rPr>
              <a:t>program evaluation and review  </a:t>
            </a:r>
            <a:r>
              <a:rPr lang="en-US" altLang="zh-CN" sz="2000" dirty="0" err="1">
                <a:ea typeface="楷体_GB2312" pitchFamily="49" charset="-122"/>
              </a:rPr>
              <a:t>techique</a:t>
            </a:r>
            <a:r>
              <a:rPr lang="zh-CN" altLang="en-US" sz="2000" dirty="0">
                <a:ea typeface="楷体_GB2312" pitchFamily="49" charset="-122"/>
              </a:rPr>
              <a:t>，</a:t>
            </a:r>
            <a:r>
              <a:rPr lang="en-US" altLang="zh-CN" sz="2000" dirty="0">
                <a:ea typeface="楷体_GB2312" pitchFamily="49" charset="-122"/>
              </a:rPr>
              <a:t>PERT</a:t>
            </a:r>
            <a:r>
              <a:rPr lang="zh-CN" altLang="en-US" sz="2400" dirty="0">
                <a:ea typeface="楷体_GB2312" pitchFamily="49" charset="-122"/>
              </a:rPr>
              <a:t>）也称网络图方法，或简称</a:t>
            </a:r>
            <a:r>
              <a:rPr lang="en-US" altLang="zh-CN" sz="2400" dirty="0">
                <a:solidFill>
                  <a:srgbClr val="3366FF"/>
                </a:solidFill>
                <a:ea typeface="楷体_GB2312" pitchFamily="49" charset="-122"/>
              </a:rPr>
              <a:t>PERT</a:t>
            </a:r>
            <a:r>
              <a:rPr lang="zh-CN" altLang="en-US" sz="2400" dirty="0">
                <a:solidFill>
                  <a:srgbClr val="3366FF"/>
                </a:solidFill>
                <a:ea typeface="楷体_GB2312" pitchFamily="49" charset="-122"/>
              </a:rPr>
              <a:t>图方法</a:t>
            </a:r>
            <a:r>
              <a:rPr lang="zh-CN" altLang="en-US" sz="2400" dirty="0">
                <a:ea typeface="楷体_GB2312" pitchFamily="49" charset="-122"/>
              </a:rPr>
              <a:t>，它的另一名称是</a:t>
            </a:r>
            <a:r>
              <a:rPr lang="zh-CN" altLang="en-US" sz="2400" b="1" dirty="0">
                <a:solidFill>
                  <a:srgbClr val="3366FF"/>
                </a:solidFill>
                <a:ea typeface="楷体_GB2312" pitchFamily="49" charset="-122"/>
              </a:rPr>
              <a:t>关键路径法</a:t>
            </a:r>
            <a:r>
              <a:rPr lang="zh-CN" altLang="en-US" sz="2400" dirty="0">
                <a:ea typeface="楷体_GB2312" pitchFamily="49" charset="-122"/>
              </a:rPr>
              <a:t>（</a:t>
            </a:r>
            <a:r>
              <a:rPr lang="en-US" altLang="zh-CN" sz="2000" dirty="0">
                <a:ea typeface="楷体_GB2312" pitchFamily="49" charset="-122"/>
              </a:rPr>
              <a:t>critical path method</a:t>
            </a:r>
            <a:r>
              <a:rPr lang="zh-CN" altLang="en-US" sz="2000" dirty="0">
                <a:ea typeface="楷体_GB2312" pitchFamily="49" charset="-122"/>
              </a:rPr>
              <a:t>，</a:t>
            </a:r>
            <a:r>
              <a:rPr lang="en-US" altLang="zh-CN" sz="2000" dirty="0">
                <a:ea typeface="楷体_GB2312" pitchFamily="49" charset="-122"/>
              </a:rPr>
              <a:t>CPM</a:t>
            </a:r>
            <a:r>
              <a:rPr lang="zh-CN" altLang="en-US" sz="2400" dirty="0">
                <a:ea typeface="楷体_GB2312" pitchFamily="49" charset="-122"/>
              </a:rPr>
              <a:t>）。图中有： </a:t>
            </a:r>
            <a:endParaRPr lang="zh-CN" altLang="en-US" sz="2400" dirty="0">
              <a:ea typeface="楷体_GB2312" pitchFamily="49" charset="-122"/>
            </a:endParaRPr>
          </a:p>
          <a:p>
            <a:pPr eaLnBrk="1" hangingPunct="1">
              <a:lnSpc>
                <a:spcPts val="3840"/>
              </a:lnSpc>
              <a:buFontTx/>
              <a:buNone/>
            </a:pPr>
            <a:endParaRPr lang="en-US" altLang="zh-CN" sz="2400" dirty="0">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Rectangle 2"/>
          <p:cNvSpPr>
            <a:spLocks noGrp="1" noChangeArrowheads="1"/>
          </p:cNvSpPr>
          <p:nvPr>
            <p:ph type="title"/>
          </p:nvPr>
        </p:nvSpPr>
        <p:spPr>
          <a:xfrm>
            <a:off x="428596" y="285736"/>
            <a:ext cx="8229600" cy="1143000"/>
          </a:xfrm>
        </p:spPr>
        <p:txBody>
          <a:bodyPr/>
          <a:lstStyle/>
          <a:p>
            <a:pPr algn="l">
              <a:lnSpc>
                <a:spcPts val="4000"/>
              </a:lnSpc>
            </a:pPr>
            <a:r>
              <a:rPr lang="en-US" altLang="zh-CN" dirty="0">
                <a:solidFill>
                  <a:schemeClr val="bg1"/>
                </a:solidFill>
                <a:latin typeface="+mj-ea"/>
              </a:rPr>
              <a:t>6.4 </a:t>
            </a:r>
            <a:r>
              <a:rPr lang="zh-CN" altLang="en-US" dirty="0">
                <a:solidFill>
                  <a:schemeClr val="bg1"/>
                </a:solidFill>
                <a:latin typeface="+mj-ea"/>
              </a:rPr>
              <a:t>进度管理</a:t>
            </a:r>
            <a:br>
              <a:rPr lang="en-US" altLang="zh-CN" dirty="0">
                <a:solidFill>
                  <a:schemeClr val="bg1"/>
                </a:solidFill>
                <a:latin typeface="+mj-ea"/>
              </a:rPr>
            </a:br>
            <a:r>
              <a:rPr lang="en-US" altLang="zh-CN" sz="3600" dirty="0">
                <a:solidFill>
                  <a:srgbClr val="FFFF00"/>
                </a:solidFill>
                <a:latin typeface="+mj-ea"/>
              </a:rPr>
              <a:t>6.4.4</a:t>
            </a:r>
            <a:r>
              <a:rPr lang="en-US" altLang="zh-CN" dirty="0">
                <a:solidFill>
                  <a:schemeClr val="bg1"/>
                </a:solidFill>
                <a:latin typeface="+mj-ea"/>
              </a:rPr>
              <a:t> </a:t>
            </a:r>
            <a:r>
              <a:rPr lang="en-US" altLang="zh-CN" sz="3600" dirty="0">
                <a:solidFill>
                  <a:srgbClr val="FFFF00"/>
                </a:solidFill>
                <a:latin typeface="+mj-ea"/>
              </a:rPr>
              <a:t>PERT</a:t>
            </a:r>
            <a:r>
              <a:rPr lang="zh-CN" altLang="en-US" sz="3600" dirty="0">
                <a:solidFill>
                  <a:srgbClr val="FFFF00"/>
                </a:solidFill>
                <a:latin typeface="+mj-ea"/>
              </a:rPr>
              <a:t>图</a:t>
            </a:r>
            <a:endParaRPr lang="zh-CN" altLang="en-US" sz="3600" dirty="0">
              <a:solidFill>
                <a:srgbClr val="FFFF00"/>
              </a:solidFill>
              <a:latin typeface="+mj-ea"/>
            </a:endParaRPr>
          </a:p>
        </p:txBody>
      </p:sp>
      <p:sp>
        <p:nvSpPr>
          <p:cNvPr id="6" name="Rectangle 3"/>
          <p:cNvSpPr txBox="1">
            <a:spLocks noChangeArrowheads="1"/>
          </p:cNvSpPr>
          <p:nvPr/>
        </p:nvSpPr>
        <p:spPr bwMode="auto">
          <a:xfrm>
            <a:off x="357158" y="3143248"/>
            <a:ext cx="8229600" cy="3000395"/>
          </a:xfrm>
          <a:prstGeom prst="rect">
            <a:avLst/>
          </a:prstGeom>
          <a:noFill/>
          <a:ln w="9525">
            <a:noFill/>
            <a:miter lim="800000"/>
          </a:ln>
        </p:spPr>
        <p:txBody>
          <a:bodyPr vert="horz" wrap="square" lIns="91440" tIns="45720" rIns="91440" bIns="45720" numCol="1" anchor="t" anchorCtr="0" compatLnSpc="1"/>
          <a:lstStyle/>
          <a:p>
            <a:pPr marL="800100" lvl="1" indent="-342900" fontAlgn="base">
              <a:lnSpc>
                <a:spcPct val="120000"/>
              </a:lnSpc>
              <a:spcBef>
                <a:spcPct val="20000"/>
              </a:spcBef>
              <a:spcAft>
                <a:spcPct val="0"/>
              </a:spcAft>
              <a:buClr>
                <a:schemeClr val="accent2"/>
              </a:buClr>
              <a:buSzPct val="75000"/>
              <a:buFont typeface="Wingdings" panose="05000000000000000000" pitchFamily="2" charset="2"/>
              <a:buChar char="l"/>
            </a:pPr>
            <a:r>
              <a:rPr kumimoji="0" lang="zh-CN" altLang="en-US" sz="2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有向的箭头</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作为</a:t>
            </a:r>
            <a:r>
              <a:rPr kumimoji="0" lang="zh-CN" altLang="en-US" sz="2200" b="1"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边</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表示</a:t>
            </a:r>
            <a:r>
              <a:rPr kumimoji="0" lang="zh-CN" altLang="en-US" sz="2200" b="1"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子任务</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，它是有名称（即子任务名）、有长度（即完成此项子任务所需的时间）的向量；</a:t>
            </a:r>
            <a:endPar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lvl="1" indent="-342900" fontAlgn="base">
              <a:lnSpc>
                <a:spcPct val="120000"/>
              </a:lnSpc>
              <a:spcBef>
                <a:spcPct val="20000"/>
              </a:spcBef>
              <a:spcAft>
                <a:spcPct val="0"/>
              </a:spcAft>
              <a:buClr>
                <a:schemeClr val="accent2"/>
              </a:buClr>
              <a:buSzPct val="75000"/>
              <a:buFont typeface="Wingdings" panose="05000000000000000000" pitchFamily="2" charset="2"/>
              <a:buChar char="l"/>
            </a:pPr>
            <a:r>
              <a:rPr kumimoji="0" lang="zh-CN" altLang="en-US" sz="2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编号的圆圈</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作为</a:t>
            </a:r>
            <a:r>
              <a:rPr kumimoji="0" lang="zh-CN" altLang="en-US" sz="2200" b="1"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结点</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，它应该是子任务向量的始发点或指向点；</a:t>
            </a:r>
            <a:r>
              <a:rPr kumimoji="0" lang="zh-CN" altLang="en-US" sz="2200" b="1"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从与结点相连的边可以看出任务间的依赖关系</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800100" lvl="1" indent="-342900" fontAlgn="base">
              <a:lnSpc>
                <a:spcPct val="120000"/>
              </a:lnSpc>
              <a:spcBef>
                <a:spcPct val="20000"/>
              </a:spcBef>
              <a:spcAft>
                <a:spcPct val="0"/>
              </a:spcAft>
              <a:buClr>
                <a:schemeClr val="accent2"/>
              </a:buClr>
              <a:buSzPct val="75000"/>
              <a:buFont typeface="Wingdings" panose="05000000000000000000" pitchFamily="2" charset="2"/>
              <a:buChar char="l"/>
            </a:pPr>
            <a:r>
              <a:rPr kumimoji="0" lang="zh-CN" altLang="en-US" sz="2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若干条边和若干个结点构成了网状图</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200" b="0"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我们根据相互衔接的子任务形成的路径，</a:t>
            </a:r>
            <a:r>
              <a:rPr kumimoji="0" lang="zh-CN" altLang="en-US" sz="2200" b="1"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进行路径长度的计算、比较和分析</a:t>
            </a:r>
            <a:r>
              <a:rPr kumimoji="0" lang="zh-CN" altLang="en-US" sz="2200" b="0" i="0" u="none" strike="noStrike" kern="0" cap="none" spc="0" normalizeH="0" baseline="0" noProof="0" dirty="0">
                <a:ln>
                  <a:noFill/>
                </a:ln>
                <a:solidFill>
                  <a:srgbClr val="3366FF"/>
                </a:solidFill>
                <a:effectLst/>
                <a:uLnTx/>
                <a:uFillTx/>
                <a:latin typeface="宋体" panose="02010600030101010101" pitchFamily="2" charset="-122"/>
                <a:ea typeface="宋体" panose="02010600030101010101" pitchFamily="2" charset="-122"/>
                <a:cs typeface="+mn-cs"/>
              </a:rPr>
              <a:t>，</a:t>
            </a:r>
            <a:r>
              <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从而实现项目工期的控制。</a:t>
            </a:r>
            <a:endParaRPr kumimoji="0" lang="zh-CN" altLang="en-US" sz="22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1"/>
          <a:srcRect/>
          <a:stretch>
            <a:fillRect/>
          </a:stretch>
        </p:blipFill>
        <p:spPr bwMode="auto">
          <a:xfrm>
            <a:off x="1000100" y="2214554"/>
            <a:ext cx="7143800" cy="4008050"/>
          </a:xfrm>
          <a:prstGeom prst="rect">
            <a:avLst/>
          </a:prstGeom>
          <a:noFill/>
          <a:ln w="9525">
            <a:noFill/>
            <a:miter lim="800000"/>
            <a:headEnd/>
            <a:tailEnd/>
          </a:ln>
        </p:spPr>
      </p:pic>
      <p:sp>
        <p:nvSpPr>
          <p:cNvPr id="6" name="Rectangle 3"/>
          <p:cNvSpPr txBox="1">
            <a:spLocks noChangeArrowheads="1"/>
          </p:cNvSpPr>
          <p:nvPr/>
        </p:nvSpPr>
        <p:spPr bwMode="auto">
          <a:xfrm>
            <a:off x="285720" y="1428736"/>
            <a:ext cx="8229600" cy="785813"/>
          </a:xfrm>
          <a:prstGeom prst="rect">
            <a:avLst/>
          </a:prstGeom>
          <a:noFill/>
          <a:ln w="9525">
            <a:noFill/>
            <a:miter lim="800000"/>
          </a:ln>
          <a:effectLst/>
        </p:spPr>
        <p:txBody>
          <a:bodyPr/>
          <a:lstStyle/>
          <a:p>
            <a:pPr marL="342900" indent="-342900">
              <a:spcBef>
                <a:spcPct val="20000"/>
              </a:spcBef>
              <a:buFontTx/>
              <a:buChar char="•"/>
              <a:defRPr/>
            </a:pPr>
            <a:r>
              <a:rPr lang="en-US" altLang="zh-CN" sz="2800" b="1" kern="0" dirty="0">
                <a:solidFill>
                  <a:srgbClr val="C00000"/>
                </a:solidFill>
                <a:latin typeface="宋体" panose="02010600030101010101" pitchFamily="2" charset="-122"/>
                <a:ea typeface="宋体" panose="02010600030101010101" pitchFamily="2" charset="-122"/>
              </a:rPr>
              <a:t>PERT</a:t>
            </a:r>
            <a:r>
              <a:rPr lang="zh-CN" altLang="en-US" sz="2800" b="1" kern="0" dirty="0">
                <a:solidFill>
                  <a:srgbClr val="C00000"/>
                </a:solidFill>
                <a:latin typeface="宋体" panose="02010600030101010101" pitchFamily="2" charset="-122"/>
                <a:ea typeface="宋体" panose="02010600030101010101" pitchFamily="2" charset="-122"/>
              </a:rPr>
              <a:t>图例</a:t>
            </a:r>
            <a:r>
              <a:rPr lang="en-US" altLang="zh-CN" sz="2800" b="1" kern="0" dirty="0">
                <a:solidFill>
                  <a:srgbClr val="C00000"/>
                </a:solidFill>
                <a:latin typeface="宋体" panose="02010600030101010101" pitchFamily="2" charset="-122"/>
                <a:ea typeface="宋体" panose="02010600030101010101" pitchFamily="2" charset="-122"/>
              </a:rPr>
              <a:t>1</a:t>
            </a:r>
            <a:endParaRPr lang="zh-CN" altLang="en-US" sz="2800" b="1" kern="0" dirty="0">
              <a:solidFill>
                <a:srgbClr val="C00000"/>
              </a:solidFill>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
          <p:cNvSpPr txBox="1">
            <a:spLocks noChangeArrowheads="1"/>
          </p:cNvSpPr>
          <p:nvPr/>
        </p:nvSpPr>
        <p:spPr bwMode="auto">
          <a:xfrm>
            <a:off x="428596" y="285736"/>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6.4 </a:t>
            </a:r>
            <a:r>
              <a:rPr kumimoji="0" lang="zh-CN" altLang="en-US" sz="4400" b="1" i="0" u="none" strike="noStrike" kern="0" cap="none" spc="0" normalizeH="0" baseline="0" noProof="0">
                <a:ln>
                  <a:noFill/>
                </a:ln>
                <a:solidFill>
                  <a:schemeClr val="bg1"/>
                </a:solidFill>
                <a:effectLst/>
                <a:uLnTx/>
                <a:uFillTx/>
                <a:latin typeface="+mj-ea"/>
                <a:ea typeface="+mj-ea"/>
                <a:cs typeface="+mj-cs"/>
              </a:rPr>
              <a:t>进度管理</a:t>
            </a:r>
            <a:br>
              <a:rPr kumimoji="0" lang="en-US" altLang="zh-CN" sz="4400" b="1" i="0" u="none" strike="noStrike" kern="0" cap="none" spc="0" normalizeH="0" baseline="0" noProof="0">
                <a:ln>
                  <a:noFill/>
                </a:ln>
                <a:solidFill>
                  <a:schemeClr val="bg1"/>
                </a:solidFill>
                <a:effectLst/>
                <a:uLnTx/>
                <a:uFillTx/>
                <a:latin typeface="+mj-ea"/>
                <a:ea typeface="+mj-ea"/>
                <a:cs typeface="+mj-cs"/>
              </a:rPr>
            </a:br>
            <a:r>
              <a:rPr kumimoji="0" lang="en-US" altLang="zh-CN" sz="3600" b="1" i="0" u="none" strike="noStrike" kern="0" cap="none" spc="0" normalizeH="0" baseline="0" noProof="0">
                <a:ln>
                  <a:noFill/>
                </a:ln>
                <a:solidFill>
                  <a:srgbClr val="FFFF00"/>
                </a:solidFill>
                <a:effectLst/>
                <a:uLnTx/>
                <a:uFillTx/>
                <a:latin typeface="+mj-ea"/>
                <a:ea typeface="+mj-ea"/>
                <a:cs typeface="+mj-cs"/>
              </a:rPr>
              <a:t>6.4.4</a:t>
            </a:r>
            <a:r>
              <a:rPr kumimoji="0" lang="en-US" altLang="zh-CN" sz="4400" b="1" i="0" u="none" strike="noStrike" kern="0" cap="none" spc="0" normalizeH="0" baseline="0" noProof="0">
                <a:ln>
                  <a:noFill/>
                </a:ln>
                <a:solidFill>
                  <a:schemeClr val="bg1"/>
                </a:solidFill>
                <a:effectLst/>
                <a:uLnTx/>
                <a:uFillTx/>
                <a:latin typeface="+mj-ea"/>
                <a:ea typeface="+mj-ea"/>
                <a:cs typeface="+mj-cs"/>
              </a:rPr>
              <a:t> </a:t>
            </a:r>
            <a:r>
              <a:rPr kumimoji="0" lang="en-US" altLang="zh-CN" sz="3600" b="1" i="0" u="none" strike="noStrike" kern="0" cap="none" spc="0" normalizeH="0" baseline="0" noProof="0">
                <a:ln>
                  <a:noFill/>
                </a:ln>
                <a:solidFill>
                  <a:srgbClr val="FFFF00"/>
                </a:solidFill>
                <a:effectLst/>
                <a:uLnTx/>
                <a:uFillTx/>
                <a:latin typeface="+mj-ea"/>
                <a:ea typeface="+mj-ea"/>
                <a:cs typeface="+mj-cs"/>
              </a:rPr>
              <a:t>PERT</a:t>
            </a:r>
            <a:r>
              <a:rPr kumimoji="0" lang="zh-CN" altLang="en-US" sz="3600" b="1" i="0" u="none" strike="noStrike" kern="0" cap="none" spc="0" normalizeH="0" baseline="0" noProof="0">
                <a:ln>
                  <a:noFill/>
                </a:ln>
                <a:solidFill>
                  <a:srgbClr val="FFFF00"/>
                </a:solidFill>
                <a:effectLst/>
                <a:uLnTx/>
                <a:uFillTx/>
                <a:latin typeface="+mj-ea"/>
                <a:ea typeface="+mj-ea"/>
                <a:cs typeface="+mj-cs"/>
              </a:rPr>
              <a:t>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pPr eaLnBrk="1" hangingPunct="1"/>
            <a:r>
              <a:rPr lang="zh-CN" altLang="en-US" sz="2800" b="1" dirty="0">
                <a:solidFill>
                  <a:srgbClr val="C00000"/>
                </a:solidFill>
                <a:latin typeface="宋体" panose="02010600030101010101" pitchFamily="2" charset="-122"/>
                <a:ea typeface="宋体" panose="02010600030101010101" pitchFamily="2" charset="-122"/>
              </a:rPr>
              <a:t>分层</a:t>
            </a:r>
            <a:r>
              <a:rPr lang="en-US" altLang="zh-CN" sz="2800" b="1" dirty="0">
                <a:solidFill>
                  <a:srgbClr val="C00000"/>
                </a:solidFill>
                <a:latin typeface="宋体" panose="02010600030101010101" pitchFamily="2" charset="-122"/>
                <a:ea typeface="宋体" panose="02010600030101010101" pitchFamily="2" charset="-122"/>
              </a:rPr>
              <a:t>PERT</a:t>
            </a:r>
            <a:r>
              <a:rPr lang="zh-CN" altLang="en-US" sz="2800" b="1" dirty="0">
                <a:solidFill>
                  <a:srgbClr val="C00000"/>
                </a:solidFill>
                <a:latin typeface="宋体" panose="02010600030101010101" pitchFamily="2" charset="-122"/>
                <a:ea typeface="宋体" panose="02010600030101010101" pitchFamily="2" charset="-122"/>
              </a:rPr>
              <a:t>图例</a:t>
            </a:r>
            <a:endParaRPr lang="zh-CN" altLang="en-US" sz="2800" b="1" dirty="0">
              <a:solidFill>
                <a:srgbClr val="C00000"/>
              </a:solidFill>
              <a:latin typeface="宋体" panose="02010600030101010101" pitchFamily="2" charset="-122"/>
              <a:ea typeface="宋体" panose="02010600030101010101" pitchFamily="2" charset="-122"/>
            </a:endParaRPr>
          </a:p>
          <a:p>
            <a:pPr eaLnBrk="1" hangingPunct="1"/>
            <a:endParaRPr lang="en-US" altLang="zh-CN" dirty="0">
              <a:ea typeface="宋体" panose="02010600030101010101" pitchFamily="2" charset="-122"/>
            </a:endParaRPr>
          </a:p>
        </p:txBody>
      </p:sp>
      <p:pic>
        <p:nvPicPr>
          <p:cNvPr id="79876" name="Picture 4" descr="1412"/>
          <p:cNvPicPr>
            <a:picLocks noChangeAspect="1" noChangeArrowheads="1"/>
          </p:cNvPicPr>
          <p:nvPr/>
        </p:nvPicPr>
        <p:blipFill>
          <a:blip r:embed="rId1"/>
          <a:srcRect/>
          <a:stretch>
            <a:fillRect/>
          </a:stretch>
        </p:blipFill>
        <p:spPr bwMode="auto">
          <a:xfrm>
            <a:off x="2000232" y="2357430"/>
            <a:ext cx="5094304" cy="341108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bwMode="auto">
          <a:xfrm>
            <a:off x="428596" y="285736"/>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6.4 </a:t>
            </a:r>
            <a:r>
              <a:rPr kumimoji="0" lang="zh-CN" altLang="en-US" sz="4400" b="1" i="0" u="none" strike="noStrike" kern="0" cap="none" spc="0" normalizeH="0" baseline="0" noProof="0">
                <a:ln>
                  <a:noFill/>
                </a:ln>
                <a:solidFill>
                  <a:schemeClr val="bg1"/>
                </a:solidFill>
                <a:effectLst/>
                <a:uLnTx/>
                <a:uFillTx/>
                <a:latin typeface="+mj-ea"/>
                <a:ea typeface="+mj-ea"/>
                <a:cs typeface="+mj-cs"/>
              </a:rPr>
              <a:t>进度管理</a:t>
            </a:r>
            <a:br>
              <a:rPr kumimoji="0" lang="en-US" altLang="zh-CN" sz="4400" b="1" i="0" u="none" strike="noStrike" kern="0" cap="none" spc="0" normalizeH="0" baseline="0" noProof="0">
                <a:ln>
                  <a:noFill/>
                </a:ln>
                <a:solidFill>
                  <a:schemeClr val="bg1"/>
                </a:solidFill>
                <a:effectLst/>
                <a:uLnTx/>
                <a:uFillTx/>
                <a:latin typeface="+mj-ea"/>
                <a:ea typeface="+mj-ea"/>
                <a:cs typeface="+mj-cs"/>
              </a:rPr>
            </a:br>
            <a:r>
              <a:rPr kumimoji="0" lang="en-US" altLang="zh-CN" sz="3600" b="1" i="0" u="none" strike="noStrike" kern="0" cap="none" spc="0" normalizeH="0" baseline="0" noProof="0">
                <a:ln>
                  <a:noFill/>
                </a:ln>
                <a:solidFill>
                  <a:srgbClr val="FFFF00"/>
                </a:solidFill>
                <a:effectLst/>
                <a:uLnTx/>
                <a:uFillTx/>
                <a:latin typeface="+mj-ea"/>
                <a:ea typeface="+mj-ea"/>
                <a:cs typeface="+mj-cs"/>
              </a:rPr>
              <a:t>6.4.4</a:t>
            </a:r>
            <a:r>
              <a:rPr kumimoji="0" lang="en-US" altLang="zh-CN" sz="4400" b="1" i="0" u="none" strike="noStrike" kern="0" cap="none" spc="0" normalizeH="0" baseline="0" noProof="0">
                <a:ln>
                  <a:noFill/>
                </a:ln>
                <a:solidFill>
                  <a:schemeClr val="bg1"/>
                </a:solidFill>
                <a:effectLst/>
                <a:uLnTx/>
                <a:uFillTx/>
                <a:latin typeface="+mj-ea"/>
                <a:ea typeface="+mj-ea"/>
                <a:cs typeface="+mj-cs"/>
              </a:rPr>
              <a:t> </a:t>
            </a:r>
            <a:r>
              <a:rPr kumimoji="0" lang="en-US" altLang="zh-CN" sz="3600" b="1" i="0" u="none" strike="noStrike" kern="0" cap="none" spc="0" normalizeH="0" baseline="0" noProof="0">
                <a:ln>
                  <a:noFill/>
                </a:ln>
                <a:solidFill>
                  <a:srgbClr val="FFFF00"/>
                </a:solidFill>
                <a:effectLst/>
                <a:uLnTx/>
                <a:uFillTx/>
                <a:latin typeface="+mj-ea"/>
                <a:ea typeface="+mj-ea"/>
                <a:cs typeface="+mj-cs"/>
              </a:rPr>
              <a:t>PERT</a:t>
            </a:r>
            <a:r>
              <a:rPr kumimoji="0" lang="zh-CN" altLang="en-US" sz="3600" b="1" i="0" u="none" strike="noStrike" kern="0" cap="none" spc="0" normalizeH="0" baseline="0" noProof="0">
                <a:ln>
                  <a:noFill/>
                </a:ln>
                <a:solidFill>
                  <a:srgbClr val="FFFF00"/>
                </a:solidFill>
                <a:effectLst/>
                <a:uLnTx/>
                <a:uFillTx/>
                <a:latin typeface="+mj-ea"/>
                <a:ea typeface="+mj-ea"/>
                <a:cs typeface="+mj-cs"/>
              </a:rPr>
              <a:t>图</a:t>
            </a:r>
            <a:endParaRPr kumimoji="0" lang="zh-CN" altLang="en-US" sz="3600" b="1" i="0" u="none" strike="noStrike" kern="0" cap="none" spc="0" normalizeH="0" baseline="0" noProof="0" dirty="0">
              <a:ln>
                <a:noFill/>
              </a:ln>
              <a:solidFill>
                <a:srgbClr val="FFFF00"/>
              </a:solidFill>
              <a:effectLst/>
              <a:uLnTx/>
              <a:uFillTx/>
              <a:latin typeface="+mj-ea"/>
              <a:ea typeface="+mj-ea"/>
              <a:cs typeface="+mj-cs"/>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28596" y="1785926"/>
            <a:ext cx="8064500" cy="417671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defRPr/>
            </a:pPr>
            <a:r>
              <a:rPr lang="zh-CN" altLang="en-US" sz="2400" kern="0" dirty="0">
                <a:latin typeface="+mn-lt"/>
                <a:ea typeface="楷体_GB2312" pitchFamily="49" charset="-122"/>
              </a:rPr>
              <a:t>系统</a:t>
            </a:r>
            <a:r>
              <a:rPr lang="zh-CN" altLang="en-US" sz="2400" kern="0" dirty="0">
                <a:ea typeface="楷体_GB2312" pitchFamily="49" charset="-122"/>
              </a:rPr>
              <a:t>需求与软件需求</a:t>
            </a:r>
            <a:endParaRPr lang="zh-CN" altLang="en-US" sz="2400" kern="0" dirty="0">
              <a:latin typeface="+mn-lt"/>
              <a:ea typeface="楷体_GB2312" pitchFamily="49" charset="-122"/>
            </a:endParaRPr>
          </a:p>
          <a:p>
            <a:pPr marL="457200" indent="-457200">
              <a:lnSpc>
                <a:spcPct val="120000"/>
              </a:lnSpc>
              <a:spcBef>
                <a:spcPct val="20000"/>
              </a:spcBef>
              <a:buClr>
                <a:srgbClr val="3333CC"/>
              </a:buClr>
              <a:buSzPct val="75000"/>
              <a:buFont typeface="Wingdings" panose="05000000000000000000" pitchFamily="2" charset="2"/>
              <a:buChar char="l"/>
              <a:defRPr/>
            </a:pPr>
            <a:r>
              <a:rPr lang="zh-CN" altLang="en-US" sz="2400" kern="0" dirty="0">
                <a:latin typeface="+mn-lt"/>
                <a:ea typeface="楷体_GB2312" pitchFamily="49" charset="-122"/>
              </a:rPr>
              <a:t>需求工程</a:t>
            </a:r>
            <a:endParaRPr lang="en-US" altLang="zh-CN" sz="2400" kern="0" dirty="0">
              <a:latin typeface="+mn-lt"/>
              <a:ea typeface="楷体_GB2312" pitchFamily="49" charset="-122"/>
            </a:endParaRPr>
          </a:p>
          <a:p>
            <a:pPr marL="457200" indent="-457200">
              <a:lnSpc>
                <a:spcPct val="120000"/>
              </a:lnSpc>
              <a:spcBef>
                <a:spcPct val="20000"/>
              </a:spcBef>
              <a:buClr>
                <a:srgbClr val="3333CC"/>
              </a:buClr>
              <a:buSzPct val="75000"/>
              <a:buFont typeface="Wingdings" panose="05000000000000000000" pitchFamily="2" charset="2"/>
              <a:buChar char="l"/>
              <a:defRPr/>
            </a:pPr>
            <a:r>
              <a:rPr lang="zh-CN" altLang="en-US" sz="2400" kern="0" dirty="0">
                <a:latin typeface="+mn-lt"/>
                <a:ea typeface="楷体_GB2312" pitchFamily="49" charset="-122"/>
              </a:rPr>
              <a:t>需求变更</a:t>
            </a:r>
            <a:endParaRPr lang="en-US" altLang="zh-CN" sz="2400" kern="0" dirty="0">
              <a:latin typeface="+mn-lt"/>
              <a:ea typeface="楷体_GB2312" pitchFamily="49" charset="-122"/>
            </a:endParaRPr>
          </a:p>
          <a:p>
            <a:pPr marL="457200" indent="-457200">
              <a:lnSpc>
                <a:spcPct val="120000"/>
              </a:lnSpc>
              <a:spcBef>
                <a:spcPct val="20000"/>
              </a:spcBef>
              <a:buClr>
                <a:srgbClr val="3333CC"/>
              </a:buClr>
              <a:buSzPct val="75000"/>
              <a:buFont typeface="Wingdings" panose="05000000000000000000" pitchFamily="2" charset="2"/>
              <a:buChar char="l"/>
              <a:defRPr/>
            </a:pPr>
            <a:r>
              <a:rPr lang="zh-CN" altLang="en-US" sz="2400" kern="0" dirty="0">
                <a:latin typeface="+mn-lt"/>
                <a:ea typeface="楷体_GB2312" pitchFamily="49" charset="-122"/>
              </a:rPr>
              <a:t>需求变更控制</a:t>
            </a:r>
            <a:endParaRPr lang="en-US" altLang="zh-CN" sz="2400" kern="0" dirty="0">
              <a:latin typeface="+mn-lt"/>
              <a:ea typeface="楷体_GB2312" pitchFamily="49" charset="-122"/>
            </a:endParaRPr>
          </a:p>
          <a:p>
            <a:pPr marL="457200" indent="-457200">
              <a:lnSpc>
                <a:spcPct val="120000"/>
              </a:lnSpc>
              <a:spcBef>
                <a:spcPct val="20000"/>
              </a:spcBef>
              <a:buClr>
                <a:srgbClr val="3333CC"/>
              </a:buClr>
              <a:buSzPct val="75000"/>
              <a:buFont typeface="Wingdings" panose="05000000000000000000" pitchFamily="2" charset="2"/>
              <a:buChar char="l"/>
              <a:defRPr/>
            </a:pPr>
            <a:r>
              <a:rPr lang="zh-CN" altLang="en-US" sz="2400" kern="0" dirty="0">
                <a:latin typeface="+mn-lt"/>
                <a:ea typeface="楷体_GB2312" pitchFamily="49" charset="-122"/>
              </a:rPr>
              <a:t>可追溯性管理</a:t>
            </a:r>
            <a:endParaRPr lang="zh-CN" altLang="en-US" sz="2400" kern="0" dirty="0">
              <a:latin typeface="+mn-lt"/>
              <a:ea typeface="楷体_GB2312" pitchFamily="49" charset="-122"/>
            </a:endParaRPr>
          </a:p>
        </p:txBody>
      </p:sp>
      <p:sp>
        <p:nvSpPr>
          <p:cNvPr id="80899" name="Rectangle 3"/>
          <p:cNvSpPr>
            <a:spLocks noChangeArrowheads="1"/>
          </p:cNvSpPr>
          <p:nvPr/>
        </p:nvSpPr>
        <p:spPr bwMode="auto">
          <a:xfrm>
            <a:off x="539750" y="333375"/>
            <a:ext cx="8064500" cy="719138"/>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6.5 </a:t>
            </a:r>
            <a:r>
              <a:rPr lang="zh-CN" altLang="en-US" sz="4400" b="1" dirty="0">
                <a:solidFill>
                  <a:schemeClr val="bg1"/>
                </a:solidFill>
                <a:latin typeface="+mj-ea"/>
                <a:ea typeface="+mj-ea"/>
              </a:rPr>
              <a:t>需求管理</a:t>
            </a:r>
            <a:endParaRPr lang="zh-CN" altLang="en-US" sz="4400" b="1" dirty="0">
              <a:solidFill>
                <a:schemeClr val="bg1"/>
              </a:solidFill>
              <a:latin typeface="+mj-ea"/>
              <a:ea typeface="+mj-ea"/>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28596" y="1714488"/>
            <a:ext cx="8064500" cy="417671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系统和系统需求分配</a:t>
            </a:r>
            <a:endParaRPr lang="en-US" altLang="zh-CN" sz="2400" b="1" kern="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ü"/>
              <a:defRPr/>
            </a:pPr>
            <a:r>
              <a:rPr lang="zh-CN" altLang="en-US" sz="2200" b="1" kern="0" dirty="0">
                <a:latin typeface="宋体" panose="02010600030101010101" pitchFamily="2" charset="-122"/>
                <a:ea typeface="宋体" panose="02010600030101010101" pitchFamily="2" charset="-122"/>
              </a:rPr>
              <a:t>系统：</a:t>
            </a:r>
            <a:r>
              <a:rPr lang="zh-CN" altLang="en-US" sz="2200" dirty="0">
                <a:latin typeface="宋体" panose="02010600030101010101" pitchFamily="2" charset="-122"/>
                <a:ea typeface="宋体" panose="02010600030101010101" pitchFamily="2" charset="-122"/>
              </a:rPr>
              <a:t>通常考虑的系统是指基于计算机的系统或计算机控制的系统，它是在计算机控制下完成特定功能的系统。例如，航空管制系统、飞行器惯性导航系统、生产控制系统等。</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ü"/>
              <a:defRPr/>
            </a:pPr>
            <a:r>
              <a:rPr lang="zh-CN" altLang="en-US" sz="2200" b="1" kern="0" dirty="0">
                <a:latin typeface="宋体" panose="02010600030101010101" pitchFamily="2" charset="-122"/>
                <a:ea typeface="宋体" panose="02010600030101010101" pitchFamily="2" charset="-122"/>
              </a:rPr>
              <a:t>系统需求分配：</a:t>
            </a:r>
            <a:r>
              <a:rPr lang="zh-CN" altLang="en-US" sz="2200" dirty="0">
                <a:latin typeface="宋体" panose="02010600030101010101" pitchFamily="2" charset="-122"/>
                <a:ea typeface="宋体" panose="02010600030101010101" pitchFamily="2" charset="-122"/>
              </a:rPr>
              <a:t>系统工程组面对用户，负有开发系统的责任。系统工程组在从用户那里取得系统需求以后，应将系统需求进行分解，也就是把已确定的系统需求分配给系统的各个组成部分。</a:t>
            </a:r>
            <a:endParaRPr lang="zh-CN" altLang="en-US" sz="2200" b="1" kern="0" dirty="0">
              <a:latin typeface="宋体" panose="02010600030101010101" pitchFamily="2" charset="-122"/>
              <a:ea typeface="宋体" panose="02010600030101010101" pitchFamily="2" charset="-122"/>
            </a:endParaRPr>
          </a:p>
        </p:txBody>
      </p:sp>
      <p:sp>
        <p:nvSpPr>
          <p:cNvPr id="81923"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6.5.1 </a:t>
            </a:r>
            <a:r>
              <a:rPr lang="zh-CN" altLang="en-US" sz="3600" b="1" dirty="0">
                <a:solidFill>
                  <a:srgbClr val="92D050"/>
                </a:solidFill>
                <a:latin typeface="+mj-ea"/>
                <a:ea typeface="+mj-ea"/>
              </a:rPr>
              <a:t>系统需求与软件需求</a:t>
            </a:r>
            <a:endParaRPr lang="zh-CN" altLang="en-US" sz="3600" b="1" dirty="0">
              <a:solidFill>
                <a:srgbClr val="92D050"/>
              </a:solidFill>
              <a:latin typeface="+mj-ea"/>
              <a:ea typeface="+mj-ea"/>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1"/>
          <a:srcRect/>
          <a:stretch>
            <a:fillRect/>
          </a:stretch>
        </p:blipFill>
        <p:spPr bwMode="auto">
          <a:xfrm>
            <a:off x="1357290" y="2071678"/>
            <a:ext cx="6092773" cy="4429144"/>
          </a:xfrm>
          <a:prstGeom prst="rect">
            <a:avLst/>
          </a:prstGeom>
          <a:noFill/>
          <a:ln w="9525">
            <a:noFill/>
            <a:miter lim="800000"/>
            <a:headEnd/>
            <a:tailEnd/>
          </a:ln>
        </p:spPr>
      </p:pic>
      <p:sp>
        <p:nvSpPr>
          <p:cNvPr id="7" name="Rectangle 2"/>
          <p:cNvSpPr txBox="1">
            <a:spLocks noChangeArrowheads="1"/>
          </p:cNvSpPr>
          <p:nvPr/>
        </p:nvSpPr>
        <p:spPr bwMode="auto">
          <a:xfrm>
            <a:off x="428596" y="1428736"/>
            <a:ext cx="8064500" cy="660400"/>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系统和系统需求分配</a:t>
            </a:r>
            <a:endParaRPr lang="en-US" altLang="zh-CN" sz="2400" b="1" kern="0"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6.5.1 </a:t>
            </a:r>
            <a:r>
              <a:rPr lang="zh-CN" altLang="en-US" sz="3600" b="1" dirty="0">
                <a:solidFill>
                  <a:srgbClr val="92D050"/>
                </a:solidFill>
                <a:latin typeface="+mj-ea"/>
                <a:ea typeface="+mj-ea"/>
              </a:rPr>
              <a:t>系统需求与软件需求</a:t>
            </a:r>
            <a:endParaRPr lang="zh-CN" altLang="en-US" sz="3600" b="1" dirty="0">
              <a:solidFill>
                <a:srgbClr val="92D050"/>
              </a:solidFill>
              <a:latin typeface="+mj-ea"/>
              <a:ea typeface="+mj-ea"/>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8596" y="1500174"/>
            <a:ext cx="8064500" cy="660400"/>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defRPr/>
            </a:pPr>
            <a:r>
              <a:rPr lang="zh-CN" altLang="en-US" sz="2400" b="1" kern="0" dirty="0">
                <a:latin typeface="+mn-lt"/>
                <a:ea typeface="楷体_GB2312" pitchFamily="49" charset="-122"/>
              </a:rPr>
              <a:t>系统和系统</a:t>
            </a:r>
            <a:r>
              <a:rPr lang="zh-CN" altLang="en-US" sz="2400" b="1" kern="0" dirty="0">
                <a:ea typeface="楷体_GB2312" pitchFamily="49" charset="-122"/>
              </a:rPr>
              <a:t>需求分配</a:t>
            </a:r>
            <a:endParaRPr lang="en-US" altLang="zh-CN" sz="2400" b="1" kern="0" dirty="0">
              <a:ea typeface="楷体_GB2312" pitchFamily="49" charset="-122"/>
            </a:endParaRPr>
          </a:p>
        </p:txBody>
      </p:sp>
      <p:pic>
        <p:nvPicPr>
          <p:cNvPr id="83972" name="Picture 1"/>
          <p:cNvPicPr>
            <a:picLocks noChangeAspect="1" noChangeArrowheads="1"/>
          </p:cNvPicPr>
          <p:nvPr/>
        </p:nvPicPr>
        <p:blipFill>
          <a:blip r:embed="rId1"/>
          <a:srcRect/>
          <a:stretch>
            <a:fillRect/>
          </a:stretch>
        </p:blipFill>
        <p:spPr bwMode="auto">
          <a:xfrm>
            <a:off x="1714480" y="2214554"/>
            <a:ext cx="5500707" cy="429237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6.5.1 </a:t>
            </a:r>
            <a:r>
              <a:rPr lang="zh-CN" altLang="en-US" sz="3600" b="1" dirty="0">
                <a:solidFill>
                  <a:srgbClr val="92D050"/>
                </a:solidFill>
                <a:latin typeface="+mj-ea"/>
                <a:ea typeface="+mj-ea"/>
              </a:rPr>
              <a:t>系统需求与软件需求</a:t>
            </a:r>
            <a:endParaRPr lang="zh-CN" altLang="en-US" sz="3600" b="1" dirty="0">
              <a:solidFill>
                <a:srgbClr val="92D050"/>
              </a:solidFill>
              <a:latin typeface="+mj-ea"/>
              <a:ea typeface="+mj-ea"/>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357158" y="1500174"/>
            <a:ext cx="8424862" cy="5184775"/>
          </a:xfrm>
          <a:prstGeom prst="rect">
            <a:avLst/>
          </a:prstGeom>
          <a:noFill/>
          <a:ln w="9525">
            <a:noFill/>
            <a:miter lim="800000"/>
          </a:ln>
        </p:spPr>
        <p:txBody>
          <a:bodyPr/>
          <a:lstStyle/>
          <a:p>
            <a:pPr marL="342900" indent="-342900" fontAlgn="base">
              <a:lnSpc>
                <a:spcPct val="120000"/>
              </a:lnSpc>
              <a:spcBef>
                <a:spcPct val="20000"/>
              </a:spcBef>
              <a:spcAft>
                <a:spcPct val="0"/>
              </a:spcAft>
            </a:pPr>
            <a:r>
              <a:rPr kumimoji="1" lang="zh-CN" altLang="en-US" sz="3200" b="1" dirty="0">
                <a:solidFill>
                  <a:srgbClr val="C00000"/>
                </a:solidFill>
                <a:latin typeface="宋体" panose="02010600030101010101" pitchFamily="2" charset="-122"/>
                <a:ea typeface="宋体" panose="02010600030101010101" pitchFamily="2" charset="-122"/>
              </a:rPr>
              <a:t>（</a:t>
            </a:r>
            <a:r>
              <a:rPr kumimoji="1" lang="en-US" altLang="zh-CN" sz="3200" b="1" dirty="0">
                <a:solidFill>
                  <a:srgbClr val="C00000"/>
                </a:solidFill>
                <a:latin typeface="宋体" panose="02010600030101010101" pitchFamily="2" charset="-122"/>
                <a:ea typeface="宋体" panose="02010600030101010101" pitchFamily="2" charset="-122"/>
              </a:rPr>
              <a:t>2</a:t>
            </a:r>
            <a:r>
              <a:rPr kumimoji="1" lang="zh-CN" altLang="en-US" sz="3200" b="1" dirty="0">
                <a:solidFill>
                  <a:srgbClr val="C00000"/>
                </a:solidFill>
                <a:latin typeface="宋体" panose="02010600030101010101" pitchFamily="2" charset="-122"/>
                <a:ea typeface="宋体" panose="02010600030101010101" pitchFamily="2" charset="-122"/>
              </a:rPr>
              <a:t>）产品管理（</a:t>
            </a:r>
            <a:r>
              <a:rPr kumimoji="1" lang="en-US" altLang="zh-CN" sz="3200" dirty="0">
                <a:ea typeface="楷体_GB2312" pitchFamily="49" charset="-122"/>
              </a:rPr>
              <a:t> </a:t>
            </a:r>
            <a:r>
              <a:rPr kumimoji="1" lang="en-US" altLang="zh-CN" sz="3200" dirty="0">
                <a:solidFill>
                  <a:srgbClr val="C00000"/>
                </a:solidFill>
                <a:ea typeface="楷体_GB2312" pitchFamily="49" charset="-122"/>
              </a:rPr>
              <a:t>Product </a:t>
            </a:r>
            <a:r>
              <a:rPr kumimoji="1" lang="zh-CN" altLang="en-US" sz="3200" b="1" dirty="0">
                <a:solidFill>
                  <a:srgbClr val="C00000"/>
                </a:solidFill>
                <a:latin typeface="宋体" panose="02010600030101010101" pitchFamily="2" charset="-122"/>
                <a:ea typeface="宋体" panose="02010600030101010101" pitchFamily="2" charset="-122"/>
              </a:rPr>
              <a:t>）</a:t>
            </a:r>
            <a:endParaRPr kumimoji="1" lang="zh-CN" altLang="en-US" sz="3200" b="1" dirty="0">
              <a:solidFill>
                <a:srgbClr val="C00000"/>
              </a:solidFill>
              <a:latin typeface="宋体" panose="02010600030101010101" pitchFamily="2" charset="-122"/>
              <a:ea typeface="宋体" panose="02010600030101010101" pitchFamily="2" charset="-122"/>
            </a:endParaRPr>
          </a:p>
          <a:p>
            <a:pPr marL="342900" indent="-342900">
              <a:lnSpc>
                <a:spcPct val="115000"/>
              </a:lnSpc>
            </a:pPr>
            <a:r>
              <a:rPr lang="zh-CN" altLang="en-US" sz="2400" b="1" dirty="0">
                <a:latin typeface="宋体" panose="02010600030101010101" pitchFamily="2" charset="-122"/>
                <a:ea typeface="宋体" panose="02010600030101010101" pitchFamily="2" charset="-122"/>
              </a:rPr>
              <a:t>    </a:t>
            </a:r>
            <a:r>
              <a:rPr lang="zh-CN" altLang="en-US" sz="2400" dirty="0">
                <a:solidFill>
                  <a:srgbClr val="3366FF"/>
                </a:solidFill>
                <a:latin typeface="宋体" panose="02010600030101010101" pitchFamily="2" charset="-122"/>
                <a:ea typeface="宋体" panose="02010600030101010101" pitchFamily="2" charset="-122"/>
              </a:rPr>
              <a:t>项目经理</a:t>
            </a:r>
            <a:r>
              <a:rPr lang="zh-CN" altLang="en-US" sz="2400" dirty="0">
                <a:latin typeface="宋体" panose="02010600030101010101" pitchFamily="2" charset="-122"/>
                <a:ea typeface="宋体" panose="02010600030101010101" pitchFamily="2" charset="-122"/>
              </a:rPr>
              <a:t>必须在项目开始时就明确项目的以下三个目标，才能着手项目管理的各项工作，如项目估算、风险分析、项目计划的制定等。</a:t>
            </a:r>
            <a:endParaRPr lang="zh-CN" altLang="en-US" sz="2400" dirty="0">
              <a:latin typeface="宋体" panose="02010600030101010101" pitchFamily="2" charset="-122"/>
              <a:ea typeface="宋体" panose="02010600030101010101" pitchFamily="2" charset="-122"/>
            </a:endParaRPr>
          </a:p>
          <a:p>
            <a:pPr marL="986155" lvl="2" indent="450850">
              <a:lnSpc>
                <a:spcPct val="120000"/>
              </a:lnSpc>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产品的</a:t>
            </a:r>
            <a:r>
              <a:rPr lang="zh-CN" altLang="en-US" sz="2400" dirty="0">
                <a:solidFill>
                  <a:srgbClr val="3366FF"/>
                </a:solidFill>
                <a:latin typeface="宋体" panose="02010600030101010101" pitchFamily="2" charset="-122"/>
                <a:ea typeface="宋体" panose="02010600030101010101" pitchFamily="2" charset="-122"/>
              </a:rPr>
              <a:t>工作环境</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986155" lvl="2" indent="450850">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产品的</a:t>
            </a:r>
            <a:r>
              <a:rPr lang="zh-CN" altLang="en-US" sz="2400" dirty="0">
                <a:solidFill>
                  <a:srgbClr val="3366FF"/>
                </a:solidFill>
                <a:latin typeface="宋体" panose="02010600030101010101" pitchFamily="2" charset="-122"/>
                <a:ea typeface="宋体" panose="02010600030101010101" pitchFamily="2" charset="-122"/>
              </a:rPr>
              <a:t>功能</a:t>
            </a:r>
            <a:r>
              <a:rPr lang="zh-CN" altLang="en-US" sz="2400" dirty="0">
                <a:latin typeface="宋体" panose="02010600030101010101" pitchFamily="2" charset="-122"/>
                <a:ea typeface="宋体" panose="02010600030101010101" pitchFamily="2" charset="-122"/>
              </a:rPr>
              <a:t>和</a:t>
            </a:r>
            <a:r>
              <a:rPr lang="zh-CN" altLang="en-US" sz="2400" dirty="0">
                <a:solidFill>
                  <a:srgbClr val="3366FF"/>
                </a:solidFill>
                <a:latin typeface="宋体" panose="02010600030101010101" pitchFamily="2" charset="-122"/>
                <a:ea typeface="宋体" panose="02010600030101010101" pitchFamily="2" charset="-122"/>
              </a:rPr>
              <a:t>性能</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986155" lvl="2" indent="450850">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产品工作</a:t>
            </a:r>
            <a:r>
              <a:rPr lang="zh-CN" altLang="en-US" sz="2400" dirty="0">
                <a:solidFill>
                  <a:srgbClr val="3366FF"/>
                </a:solidFill>
                <a:latin typeface="宋体" panose="02010600030101010101" pitchFamily="2" charset="-122"/>
                <a:ea typeface="宋体" panose="02010600030101010101" pitchFamily="2" charset="-122"/>
              </a:rPr>
              <a:t>处理的是什么数据</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处理后得到什么数据。</a:t>
            </a:r>
            <a:endParaRPr lang="zh-CN" altLang="en-US" sz="2400" dirty="0">
              <a:solidFill>
                <a:srgbClr val="3366FF"/>
              </a:solidFill>
              <a:latin typeface="宋体" panose="02010600030101010101" pitchFamily="2" charset="-122"/>
              <a:ea typeface="宋体" panose="02010600030101010101" pitchFamily="2" charset="-122"/>
            </a:endParaRPr>
          </a:p>
          <a:p>
            <a:pPr marL="342900" indent="-342900">
              <a:spcBef>
                <a:spcPct val="20000"/>
              </a:spcBef>
            </a:pP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11"/>
          <p:cNvSpPr>
            <a:spLocks noGrp="1" noChangeArrowheads="1"/>
          </p:cNvSpPr>
          <p:nvPr>
            <p:ph type="title"/>
          </p:nvPr>
        </p:nvSpPr>
        <p:spPr>
          <a:xfrm>
            <a:off x="457200" y="265114"/>
            <a:ext cx="7543800" cy="1092184"/>
          </a:xfrm>
          <a:noFill/>
        </p:spPr>
        <p:txBody>
          <a:bodyPr/>
          <a:lstStyle/>
          <a:p>
            <a:pPr algn="l">
              <a:lnSpc>
                <a:spcPts val="3500"/>
              </a:lnSpc>
            </a:pPr>
            <a:r>
              <a:rPr lang="en-US" altLang="zh-CN" dirty="0">
                <a:solidFill>
                  <a:schemeClr val="bg1"/>
                </a:solidFill>
                <a:latin typeface="+mj-ea"/>
              </a:rPr>
              <a:t>6.1 </a:t>
            </a:r>
            <a:r>
              <a:rPr lang="zh-CN" altLang="en-US" dirty="0">
                <a:solidFill>
                  <a:schemeClr val="bg1"/>
                </a:solidFill>
                <a:latin typeface="+mj-ea"/>
              </a:rPr>
              <a:t>软件项目管理概述</a:t>
            </a:r>
            <a:br>
              <a:rPr lang="en-US" altLang="zh-CN" sz="3600" dirty="0">
                <a:solidFill>
                  <a:schemeClr val="bg1"/>
                </a:solidFill>
              </a:rPr>
            </a:br>
            <a:r>
              <a:rPr lang="en-US" altLang="zh-CN" sz="3600" dirty="0">
                <a:solidFill>
                  <a:srgbClr val="FFFF00"/>
                </a:solidFill>
              </a:rPr>
              <a:t>               ---</a:t>
            </a:r>
            <a:r>
              <a:rPr lang="zh-CN" altLang="en-US" sz="3600" dirty="0">
                <a:solidFill>
                  <a:srgbClr val="FFFF00"/>
                </a:solidFill>
              </a:rPr>
              <a:t>管理涉及的范围</a:t>
            </a:r>
            <a:endParaRPr lang="zh-CN" altLang="en-US" sz="3600" dirty="0">
              <a:solidFill>
                <a:srgbClr val="FFFF00"/>
              </a:solidFill>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8596" y="1500174"/>
            <a:ext cx="8064500" cy="487521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软件需求</a:t>
            </a:r>
            <a:endParaRPr lang="en-US" altLang="zh-CN" sz="2400" b="1" kern="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ü"/>
              <a:defRPr/>
            </a:pPr>
            <a:r>
              <a:rPr lang="zh-CN" altLang="en-US" sz="2400" dirty="0">
                <a:latin typeface="宋体" panose="02010600030101010101" pitchFamily="2" charset="-122"/>
                <a:ea typeface="宋体" panose="02010600030101010101" pitchFamily="2" charset="-122"/>
              </a:rPr>
              <a:t>按</a:t>
            </a:r>
            <a:r>
              <a:rPr lang="en-US" sz="2400" dirty="0">
                <a:latin typeface="宋体" panose="02010600030101010101" pitchFamily="2" charset="-122"/>
                <a:ea typeface="宋体" panose="02010600030101010101" pitchFamily="2" charset="-122"/>
              </a:rPr>
              <a:t>IEEE</a:t>
            </a:r>
            <a:r>
              <a:rPr lang="zh-CN" altLang="en-US" sz="2400" dirty="0">
                <a:latin typeface="宋体" panose="02010600030101010101" pitchFamily="2" charset="-122"/>
                <a:ea typeface="宋体" panose="02010600030101010101" pitchFamily="2" charset="-122"/>
              </a:rPr>
              <a:t></a:t>
            </a:r>
            <a:r>
              <a:rPr lang="en-US" sz="2400" dirty="0">
                <a:latin typeface="宋体" panose="02010600030101010101" pitchFamily="2" charset="-122"/>
                <a:ea typeface="宋体" panose="02010600030101010101" pitchFamily="2" charset="-122"/>
              </a:rPr>
              <a:t>STD</a:t>
            </a:r>
            <a:r>
              <a:rPr lang="zh-CN" altLang="en-US" sz="2400" dirty="0">
                <a:latin typeface="宋体" panose="02010600030101010101" pitchFamily="2" charset="-122"/>
                <a:ea typeface="宋体" panose="02010600030101010101" pitchFamily="2" charset="-122"/>
              </a:rPr>
              <a:t></a:t>
            </a:r>
            <a:r>
              <a:rPr lang="en-US" sz="2400" dirty="0">
                <a:latin typeface="宋体" panose="02010600030101010101" pitchFamily="2" charset="-122"/>
                <a:ea typeface="宋体" panose="02010600030101010101" pitchFamily="2" charset="-122"/>
              </a:rPr>
              <a:t>610</a:t>
            </a:r>
            <a:r>
              <a:rPr lang="zh-CN" altLang="en-US" sz="2400" dirty="0">
                <a:latin typeface="宋体" panose="02010600030101010101" pitchFamily="2" charset="-122"/>
                <a:ea typeface="宋体" panose="02010600030101010101" pitchFamily="2" charset="-122"/>
              </a:rPr>
              <a:t>标准的定义，软件需求是用户为解决某个问题或为实现某个目标，要求软件必须满足的条件或能力。</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ü"/>
              <a:defRPr/>
            </a:pPr>
            <a:r>
              <a:rPr lang="zh-CN" altLang="en-US" sz="2400" dirty="0">
                <a:latin typeface="宋体" panose="02010600030101010101" pitchFamily="2" charset="-122"/>
                <a:ea typeface="宋体" panose="02010600030101010101" pitchFamily="2" charset="-122"/>
              </a:rPr>
              <a:t>软件需求的</a:t>
            </a:r>
            <a:r>
              <a:rPr lang="en-US"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个层次如下：</a:t>
            </a:r>
            <a:endParaRPr lang="en-US" altLang="zh-CN" sz="2400" dirty="0">
              <a:latin typeface="宋体" panose="02010600030101010101" pitchFamily="2" charset="-122"/>
              <a:ea typeface="宋体" panose="02010600030101010101" pitchFamily="2" charset="-122"/>
            </a:endParaRPr>
          </a:p>
          <a:p>
            <a:pPr marL="628650" lvl="2">
              <a:spcBef>
                <a:spcPts val="600"/>
              </a:spcBef>
              <a:spcAft>
                <a:spcPts val="600"/>
              </a:spcAft>
              <a:defRPr/>
            </a:pPr>
            <a:r>
              <a:rPr lang="en-US"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zh-CN" altLang="en-US" sz="2000" b="1" dirty="0">
                <a:solidFill>
                  <a:srgbClr val="002060"/>
                </a:solidFill>
                <a:latin typeface="宋体" panose="02010600030101010101" pitchFamily="2" charset="-122"/>
                <a:ea typeface="宋体" panose="02010600030101010101" pitchFamily="2" charset="-122"/>
              </a:rPr>
              <a:t>业务需求</a:t>
            </a:r>
            <a:r>
              <a:rPr lang="zh-CN" altLang="en-US" sz="2000" dirty="0">
                <a:latin typeface="宋体" panose="02010600030101010101" pitchFamily="2" charset="-122"/>
                <a:ea typeface="宋体" panose="02010600030101010101" pitchFamily="2" charset="-122"/>
              </a:rPr>
              <a:t>：客户对软件的高层目标要求。</a:t>
            </a:r>
            <a:endParaRPr lang="zh-CN" altLang="en-US" sz="2000" dirty="0">
              <a:latin typeface="宋体" panose="02010600030101010101" pitchFamily="2" charset="-122"/>
              <a:ea typeface="宋体" panose="02010600030101010101" pitchFamily="2" charset="-122"/>
            </a:endParaRPr>
          </a:p>
          <a:p>
            <a:pPr marL="628650" lvl="2">
              <a:spcBef>
                <a:spcPts val="600"/>
              </a:spcBef>
              <a:spcAft>
                <a:spcPts val="600"/>
              </a:spcAft>
              <a:defRPr/>
            </a:pPr>
            <a:r>
              <a:rPr lang="en-US"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a:t>
            </a:r>
            <a:r>
              <a:rPr lang="zh-CN" altLang="en-US" sz="2000" b="1" dirty="0">
                <a:solidFill>
                  <a:srgbClr val="002060"/>
                </a:solidFill>
                <a:latin typeface="宋体" panose="02010600030101010101" pitchFamily="2" charset="-122"/>
                <a:ea typeface="宋体" panose="02010600030101010101" pitchFamily="2" charset="-122"/>
              </a:rPr>
              <a:t>用户需求</a:t>
            </a:r>
            <a:r>
              <a:rPr lang="zh-CN" altLang="en-US" sz="2000" dirty="0">
                <a:latin typeface="宋体" panose="02010600030101010101" pitchFamily="2" charset="-122"/>
                <a:ea typeface="宋体" panose="02010600030101010101" pitchFamily="2" charset="-122"/>
              </a:rPr>
              <a:t>：用户使用软件必须达到的要求和完成的任务。通常在用例</a:t>
            </a:r>
            <a:r>
              <a:rPr lang="en-US" sz="2000" dirty="0">
                <a:latin typeface="宋体" panose="02010600030101010101" pitchFamily="2" charset="-122"/>
                <a:ea typeface="宋体" panose="02010600030101010101" pitchFamily="2" charset="-122"/>
              </a:rPr>
              <a:t>(use case)</a:t>
            </a:r>
            <a:r>
              <a:rPr lang="zh-CN" altLang="en-US" sz="2000" dirty="0">
                <a:latin typeface="宋体" panose="02010600030101010101" pitchFamily="2" charset="-122"/>
                <a:ea typeface="宋体" panose="02010600030101010101" pitchFamily="2" charset="-122"/>
              </a:rPr>
              <a:t>或方案脚本</a:t>
            </a:r>
            <a:r>
              <a:rPr lang="en-US" sz="2000" dirty="0">
                <a:latin typeface="宋体" panose="02010600030101010101" pitchFamily="2" charset="-122"/>
                <a:ea typeface="宋体" panose="02010600030101010101" pitchFamily="2" charset="-122"/>
              </a:rPr>
              <a:t>(scenario)</a:t>
            </a:r>
            <a:r>
              <a:rPr lang="zh-CN" altLang="en-US" sz="2000" dirty="0">
                <a:latin typeface="宋体" panose="02010600030101010101" pitchFamily="2" charset="-122"/>
                <a:ea typeface="宋体" panose="02010600030101010101" pitchFamily="2" charset="-122"/>
              </a:rPr>
              <a:t>中加以说明。</a:t>
            </a:r>
            <a:endParaRPr lang="zh-CN" altLang="en-US" sz="2000" dirty="0">
              <a:latin typeface="宋体" panose="02010600030101010101" pitchFamily="2" charset="-122"/>
              <a:ea typeface="宋体" panose="02010600030101010101" pitchFamily="2" charset="-122"/>
            </a:endParaRPr>
          </a:p>
          <a:p>
            <a:pPr marL="628650" lvl="2">
              <a:spcBef>
                <a:spcPts val="600"/>
              </a:spcBef>
              <a:spcAft>
                <a:spcPts val="600"/>
              </a:spcAft>
              <a:defRPr/>
            </a:pPr>
            <a:r>
              <a:rPr lang="en-US"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zh-CN" altLang="en-US" sz="2000" b="1" dirty="0">
                <a:solidFill>
                  <a:srgbClr val="002060"/>
                </a:solidFill>
                <a:latin typeface="宋体" panose="02010600030101010101" pitchFamily="2" charset="-122"/>
                <a:ea typeface="宋体" panose="02010600030101010101" pitchFamily="2" charset="-122"/>
              </a:rPr>
              <a:t>功能和非功能需求</a:t>
            </a:r>
            <a:r>
              <a:rPr lang="zh-CN" altLang="en-US" sz="2000" dirty="0">
                <a:latin typeface="宋体" panose="02010600030101010101" pitchFamily="2" charset="-122"/>
                <a:ea typeface="宋体" panose="02010600030101010101" pitchFamily="2" charset="-122"/>
              </a:rPr>
              <a:t>。规定了开发人员必须实现的需求，它的实现将满足上述业务需求和用户需求。通常以需求规格说明</a:t>
            </a:r>
            <a:r>
              <a:rPr lang="en-US" sz="2000" dirty="0">
                <a:latin typeface="宋体" panose="02010600030101010101" pitchFamily="2" charset="-122"/>
                <a:ea typeface="宋体" panose="02010600030101010101" pitchFamily="2" charset="-122"/>
              </a:rPr>
              <a:t>(requirement specification)</a:t>
            </a:r>
            <a:r>
              <a:rPr lang="zh-CN" altLang="en-US" sz="2000" dirty="0">
                <a:latin typeface="宋体" panose="02010600030101010101" pitchFamily="2" charset="-122"/>
                <a:ea typeface="宋体" panose="02010600030101010101" pitchFamily="2" charset="-122"/>
              </a:rPr>
              <a:t>的形式给以详尽描述</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6.5.1 </a:t>
            </a:r>
            <a:r>
              <a:rPr lang="zh-CN" altLang="en-US" sz="3600" b="1" dirty="0">
                <a:solidFill>
                  <a:srgbClr val="92D050"/>
                </a:solidFill>
                <a:latin typeface="+mj-ea"/>
                <a:ea typeface="+mj-ea"/>
              </a:rPr>
              <a:t>系统需求与软件需求</a:t>
            </a:r>
            <a:endParaRPr lang="zh-CN" altLang="en-US" sz="3600" b="1" dirty="0">
              <a:solidFill>
                <a:srgbClr val="92D050"/>
              </a:solidFill>
              <a:latin typeface="+mj-ea"/>
              <a:ea typeface="+mj-ea"/>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28596" y="1500174"/>
            <a:ext cx="4103688" cy="487521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软件需求</a:t>
            </a:r>
            <a:endParaRPr lang="en-US" altLang="zh-CN" sz="2400" b="1" kern="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ü"/>
              <a:defRPr/>
            </a:pPr>
            <a:r>
              <a:rPr lang="zh-CN" altLang="en-US" sz="2400" dirty="0">
                <a:latin typeface="宋体" panose="02010600030101010101" pitchFamily="2" charset="-122"/>
                <a:ea typeface="宋体" panose="02010600030101010101" pitchFamily="2" charset="-122"/>
              </a:rPr>
              <a:t>非功能需求包括以下两种：</a:t>
            </a:r>
            <a:endParaRPr lang="zh-CN" altLang="en-US" sz="2400" dirty="0">
              <a:latin typeface="宋体" panose="02010600030101010101" pitchFamily="2" charset="-122"/>
              <a:ea typeface="宋体" panose="02010600030101010101" pitchFamily="2" charset="-122"/>
            </a:endParaRPr>
          </a:p>
          <a:p>
            <a:pPr marL="990600" lvl="2" indent="-457200">
              <a:spcBef>
                <a:spcPts val="600"/>
              </a:spcBef>
              <a:spcAft>
                <a:spcPts val="600"/>
              </a:spcAft>
              <a:buFont typeface="+mj-ea"/>
              <a:buAutoNum type="circleNumDbPlain"/>
              <a:defRPr/>
            </a:pPr>
            <a:r>
              <a:rPr lang="zh-CN" altLang="en-US" sz="2000" b="1" dirty="0">
                <a:solidFill>
                  <a:srgbClr val="002060"/>
                </a:solidFill>
                <a:latin typeface="宋体" panose="02010600030101010101" pitchFamily="2" charset="-122"/>
                <a:ea typeface="宋体" panose="02010600030101010101" pitchFamily="2" charset="-122"/>
              </a:rPr>
              <a:t>过程需求</a:t>
            </a:r>
            <a:r>
              <a:rPr lang="zh-CN" altLang="en-US" sz="2000" dirty="0">
                <a:latin typeface="宋体" panose="02010600030101010101" pitchFamily="2" charset="-122"/>
                <a:ea typeface="宋体" panose="02010600030101010101" pitchFamily="2" charset="-122"/>
              </a:rPr>
              <a:t>：交付需求、实现需求、遵循的标准。</a:t>
            </a:r>
            <a:endParaRPr lang="zh-CN" altLang="en-US" sz="2000" dirty="0">
              <a:latin typeface="宋体" panose="02010600030101010101" pitchFamily="2" charset="-122"/>
              <a:ea typeface="宋体" panose="02010600030101010101" pitchFamily="2" charset="-122"/>
            </a:endParaRPr>
          </a:p>
          <a:p>
            <a:pPr marL="990600" lvl="2" indent="-457200">
              <a:spcBef>
                <a:spcPts val="600"/>
              </a:spcBef>
              <a:spcAft>
                <a:spcPts val="600"/>
              </a:spcAft>
              <a:buFont typeface="+mj-ea"/>
              <a:buAutoNum type="circleNumDbPlain"/>
              <a:defRPr/>
            </a:pPr>
            <a:r>
              <a:rPr lang="zh-CN" altLang="en-US" sz="2000" b="1" dirty="0">
                <a:solidFill>
                  <a:srgbClr val="002060"/>
                </a:solidFill>
                <a:latin typeface="宋体" panose="02010600030101010101" pitchFamily="2" charset="-122"/>
                <a:ea typeface="宋体" panose="02010600030101010101" pitchFamily="2" charset="-122"/>
              </a:rPr>
              <a:t>外部需求</a:t>
            </a:r>
            <a:r>
              <a:rPr lang="zh-CN" altLang="en-US" sz="2000" dirty="0">
                <a:latin typeface="宋体" panose="02010600030101010101" pitchFamily="2" charset="-122"/>
                <a:ea typeface="宋体" panose="02010600030101010101" pitchFamily="2" charset="-122"/>
              </a:rPr>
              <a:t>：互操作性、伦理性、机密性、安全性等。</a:t>
            </a:r>
            <a:endParaRPr lang="en-US" altLang="zh-CN" sz="2000" dirty="0">
              <a:latin typeface="宋体" panose="02010600030101010101" pitchFamily="2" charset="-122"/>
              <a:ea typeface="宋体" panose="02010600030101010101" pitchFamily="2" charset="-122"/>
            </a:endParaRPr>
          </a:p>
        </p:txBody>
      </p:sp>
      <p:pic>
        <p:nvPicPr>
          <p:cNvPr id="86020" name="Picture 1"/>
          <p:cNvPicPr>
            <a:picLocks noChangeAspect="1" noChangeArrowheads="1"/>
          </p:cNvPicPr>
          <p:nvPr/>
        </p:nvPicPr>
        <p:blipFill>
          <a:blip r:embed="rId1"/>
          <a:srcRect/>
          <a:stretch>
            <a:fillRect/>
          </a:stretch>
        </p:blipFill>
        <p:spPr bwMode="auto">
          <a:xfrm>
            <a:off x="4714876" y="2000240"/>
            <a:ext cx="3929090" cy="374614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6.5.1 </a:t>
            </a:r>
            <a:r>
              <a:rPr lang="zh-CN" altLang="en-US" sz="3600" b="1" dirty="0">
                <a:solidFill>
                  <a:srgbClr val="92D050"/>
                </a:solidFill>
                <a:latin typeface="+mj-ea"/>
                <a:ea typeface="+mj-ea"/>
              </a:rPr>
              <a:t>系统需求与软件需求</a:t>
            </a:r>
            <a:endParaRPr lang="zh-CN" altLang="en-US" sz="3600" b="1" dirty="0">
              <a:solidFill>
                <a:srgbClr val="92D050"/>
              </a:solidFill>
              <a:latin typeface="+mj-ea"/>
              <a:ea typeface="+mj-ea"/>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00034" y="1500174"/>
            <a:ext cx="8064500" cy="487521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软件需求</a:t>
            </a:r>
            <a:endParaRPr lang="en-US" altLang="zh-CN" sz="2400" b="1" kern="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ü"/>
              <a:defRPr/>
            </a:pPr>
            <a:r>
              <a:rPr lang="zh-CN" altLang="en-US" sz="2200" dirty="0">
                <a:latin typeface="宋体" panose="02010600030101010101" pitchFamily="2" charset="-122"/>
                <a:ea typeface="宋体" panose="02010600030101010101" pitchFamily="2" charset="-122"/>
              </a:rPr>
              <a:t>质量功能展开（</a:t>
            </a:r>
            <a:r>
              <a:rPr lang="en-US" altLang="zh-CN" sz="2200" dirty="0">
                <a:latin typeface="宋体" panose="02010600030101010101" pitchFamily="2" charset="-122"/>
                <a:ea typeface="宋体" panose="02010600030101010101" pitchFamily="2" charset="-122"/>
              </a:rPr>
              <a:t>QFD</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QFD</a:t>
            </a:r>
            <a:r>
              <a:rPr lang="zh-CN" altLang="en-US" sz="2200" dirty="0">
                <a:latin typeface="宋体" panose="02010600030101010101" pitchFamily="2" charset="-122"/>
                <a:ea typeface="宋体" panose="02010600030101010101" pitchFamily="2" charset="-122"/>
              </a:rPr>
              <a:t>是将客户的要求转化为软件技术需求的质量管理方法，于</a:t>
            </a:r>
            <a:r>
              <a:rPr lang="en-US" sz="2200" dirty="0">
                <a:latin typeface="宋体" panose="02010600030101010101" pitchFamily="2" charset="-122"/>
                <a:ea typeface="宋体" panose="02010600030101010101" pitchFamily="2" charset="-122"/>
              </a:rPr>
              <a:t>1970</a:t>
            </a:r>
            <a:r>
              <a:rPr lang="zh-CN" altLang="en-US" sz="2200" dirty="0">
                <a:latin typeface="宋体" panose="02010600030101010101" pitchFamily="2" charset="-122"/>
                <a:ea typeface="宋体" panose="02010600030101010101" pitchFamily="2" charset="-122"/>
              </a:rPr>
              <a:t>年在日本推出。</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ü"/>
              <a:defRPr/>
            </a:pPr>
            <a:r>
              <a:rPr lang="en-US" sz="2200" dirty="0">
                <a:latin typeface="宋体" panose="02010600030101010101" pitchFamily="2" charset="-122"/>
                <a:ea typeface="宋体" panose="02010600030101010101" pitchFamily="2" charset="-122"/>
              </a:rPr>
              <a:t>QFD</a:t>
            </a:r>
            <a:r>
              <a:rPr lang="zh-CN" altLang="en-US" sz="2200" dirty="0">
                <a:latin typeface="宋体" panose="02010600030101010101" pitchFamily="2" charset="-122"/>
                <a:ea typeface="宋体" panose="02010600030101010101" pitchFamily="2" charset="-122"/>
              </a:rPr>
              <a:t>将客户的需求分为</a:t>
            </a:r>
            <a:r>
              <a:rPr lang="en-US" sz="2200" dirty="0">
                <a:latin typeface="宋体" panose="02010600030101010101" pitchFamily="2" charset="-122"/>
                <a:ea typeface="宋体" panose="02010600030101010101" pitchFamily="2" charset="-122"/>
              </a:rPr>
              <a:t>3</a:t>
            </a:r>
            <a:r>
              <a:rPr lang="zh-CN" altLang="en-US" sz="2200" dirty="0">
                <a:latin typeface="宋体" panose="02010600030101010101" pitchFamily="2" charset="-122"/>
                <a:ea typeface="宋体" panose="02010600030101010101" pitchFamily="2" charset="-122"/>
              </a:rPr>
              <a:t>类：</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1371600" lvl="2" indent="-457200">
              <a:buFont typeface="+mj-ea"/>
              <a:buAutoNum type="circleNumDbPlain"/>
              <a:defRPr/>
            </a:pPr>
            <a:r>
              <a:rPr lang="zh-CN" altLang="en-US" sz="2000" dirty="0">
                <a:latin typeface="宋体" panose="02010600030101010101" pitchFamily="2" charset="-122"/>
                <a:ea typeface="宋体" panose="02010600030101010101" pitchFamily="2" charset="-122"/>
              </a:rPr>
              <a:t>常规需求：它是客户明确提出的需求，软件开发组织必须千方百计设法将其实现，使客户得到起码的满足。</a:t>
            </a:r>
            <a:endParaRPr lang="zh-CN" altLang="en-US" sz="2000" dirty="0">
              <a:latin typeface="宋体" panose="02010600030101010101" pitchFamily="2" charset="-122"/>
              <a:ea typeface="宋体" panose="02010600030101010101" pitchFamily="2" charset="-122"/>
            </a:endParaRPr>
          </a:p>
          <a:p>
            <a:pPr marL="1371600" lvl="2" indent="-457200">
              <a:buFont typeface="+mj-ea"/>
              <a:buAutoNum type="circleNumDbPlain"/>
              <a:defRPr/>
            </a:pPr>
            <a:r>
              <a:rPr lang="zh-CN" altLang="en-US" sz="2000" dirty="0">
                <a:latin typeface="宋体" panose="02010600030101010101" pitchFamily="2" charset="-122"/>
                <a:ea typeface="宋体" panose="02010600030101010101" pitchFamily="2" charset="-122"/>
              </a:rPr>
              <a:t>期望需求：这是一些隐含而未被客户明确提出的需求。也可称此为客户的潜在需求。</a:t>
            </a:r>
            <a:endParaRPr lang="zh-CN" altLang="en-US" sz="2000" dirty="0">
              <a:latin typeface="宋体" panose="02010600030101010101" pitchFamily="2" charset="-122"/>
              <a:ea typeface="宋体" panose="02010600030101010101" pitchFamily="2" charset="-122"/>
            </a:endParaRPr>
          </a:p>
          <a:p>
            <a:pPr marL="1371600" lvl="2" indent="-457200">
              <a:buFont typeface="+mj-ea"/>
              <a:buAutoNum type="circleNumDbPlain"/>
              <a:defRPr/>
            </a:pPr>
            <a:r>
              <a:rPr lang="zh-CN" altLang="en-US" sz="2000" dirty="0">
                <a:latin typeface="宋体" panose="02010600030101010101" pitchFamily="2" charset="-122"/>
                <a:ea typeface="宋体" panose="02010600030101010101" pitchFamily="2" charset="-122"/>
              </a:rPr>
              <a:t>兴奋需求：客户完全没有想到的需求，如果产品中未将其实现，客户并不抱怨；但若真的实现了，就会超出客户的想象，他们会感到十分惊讶和非常满意。</a:t>
            </a:r>
            <a:endParaRPr lang="en-US" altLang="zh-CN"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6.5.1 </a:t>
            </a:r>
            <a:r>
              <a:rPr lang="zh-CN" altLang="en-US" sz="3600" b="1" dirty="0">
                <a:solidFill>
                  <a:srgbClr val="92D050"/>
                </a:solidFill>
                <a:latin typeface="+mj-ea"/>
                <a:ea typeface="+mj-ea"/>
              </a:rPr>
              <a:t>系统需求与软件需求</a:t>
            </a:r>
            <a:endParaRPr lang="zh-CN" altLang="en-US" sz="3600" b="1" dirty="0">
              <a:solidFill>
                <a:srgbClr val="92D050"/>
              </a:solidFill>
              <a:latin typeface="+mj-ea"/>
              <a:ea typeface="+mj-ea"/>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1"/>
          <p:cNvPicPr>
            <a:picLocks noChangeAspect="1" noChangeArrowheads="1"/>
          </p:cNvPicPr>
          <p:nvPr/>
        </p:nvPicPr>
        <p:blipFill>
          <a:blip r:embed="rId1"/>
          <a:srcRect/>
          <a:stretch>
            <a:fillRect/>
          </a:stretch>
        </p:blipFill>
        <p:spPr bwMode="auto">
          <a:xfrm>
            <a:off x="4056066" y="3008194"/>
            <a:ext cx="4516462" cy="3510972"/>
          </a:xfrm>
          <a:prstGeom prst="rect">
            <a:avLst/>
          </a:prstGeom>
          <a:noFill/>
          <a:ln w="9525">
            <a:noFill/>
            <a:miter lim="800000"/>
            <a:headEnd/>
            <a:tailEnd/>
          </a:ln>
        </p:spPr>
      </p:pic>
      <p:sp>
        <p:nvSpPr>
          <p:cNvPr id="88066" name="Rectangle 2"/>
          <p:cNvSpPr txBox="1">
            <a:spLocks noChangeArrowheads="1"/>
          </p:cNvSpPr>
          <p:nvPr/>
        </p:nvSpPr>
        <p:spPr bwMode="auto">
          <a:xfrm>
            <a:off x="500034" y="1500174"/>
            <a:ext cx="8064500" cy="487521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需求工程</a:t>
            </a:r>
            <a:r>
              <a:rPr lang="zh-CN" altLang="en-US" sz="2400" dirty="0">
                <a:latin typeface="宋体" panose="02010600030101010101" pitchFamily="2" charset="-122"/>
                <a:ea typeface="宋体" panose="02010600030101010101" pitchFamily="2" charset="-122"/>
              </a:rPr>
              <a:t>是系统工程或软件工程中解决需求问题的一个崭新领域。其目标在于使得到的产品能够准确、真实地体现客户的需求，令客户满意。</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需求工程包括两个</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pPr>
            <a:r>
              <a:rPr lang="zh-CN" altLang="en-US" sz="2400" dirty="0">
                <a:latin typeface="宋体" panose="02010600030101010101" pitchFamily="2" charset="-122"/>
                <a:ea typeface="宋体" panose="02010600030101010101" pitchFamily="2" charset="-122"/>
              </a:rPr>
              <a:t>     方面：需求开发与</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pPr>
            <a:r>
              <a:rPr lang="zh-CN" altLang="en-US" sz="2400" dirty="0">
                <a:latin typeface="宋体" panose="02010600030101010101" pitchFamily="2" charset="-122"/>
                <a:ea typeface="宋体" panose="02010600030101010101" pitchFamily="2" charset="-122"/>
              </a:rPr>
              <a:t>     需求管理。</a:t>
            </a:r>
            <a:endParaRPr lang="zh-CN" altLang="en-US" sz="2400"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FFFF00"/>
                </a:solidFill>
                <a:latin typeface="+mj-ea"/>
                <a:ea typeface="+mj-ea"/>
              </a:rPr>
              <a:t>6.5.2 </a:t>
            </a:r>
            <a:r>
              <a:rPr lang="zh-CN" altLang="en-US" sz="3600" b="1" dirty="0">
                <a:solidFill>
                  <a:srgbClr val="FFFF00"/>
                </a:solidFill>
                <a:latin typeface="+mj-ea"/>
                <a:ea typeface="+mj-ea"/>
              </a:rPr>
              <a:t>需求工程</a:t>
            </a:r>
            <a:endParaRPr lang="zh-CN" altLang="en-US" sz="3600" b="1" dirty="0">
              <a:solidFill>
                <a:srgbClr val="FFFF00"/>
              </a:solidFill>
              <a:latin typeface="+mj-ea"/>
              <a:ea typeface="+mj-ea"/>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txBox="1">
            <a:spLocks noChangeArrowheads="1"/>
          </p:cNvSpPr>
          <p:nvPr/>
        </p:nvSpPr>
        <p:spPr bwMode="auto">
          <a:xfrm>
            <a:off x="571472" y="1500174"/>
            <a:ext cx="8064500" cy="731837"/>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需求开发与需求管理的关系</a:t>
            </a:r>
            <a:endParaRPr lang="zh-CN" altLang="en-US" sz="2400" dirty="0">
              <a:latin typeface="宋体" panose="02010600030101010101" pitchFamily="2" charset="-122"/>
              <a:ea typeface="宋体" panose="02010600030101010101" pitchFamily="2" charset="-122"/>
            </a:endParaRPr>
          </a:p>
        </p:txBody>
      </p:sp>
      <p:pic>
        <p:nvPicPr>
          <p:cNvPr id="89092" name="Picture 2"/>
          <p:cNvPicPr>
            <a:picLocks noChangeAspect="1" noChangeArrowheads="1"/>
          </p:cNvPicPr>
          <p:nvPr/>
        </p:nvPicPr>
        <p:blipFill>
          <a:blip r:embed="rId1"/>
          <a:srcRect/>
          <a:stretch>
            <a:fillRect/>
          </a:stretch>
        </p:blipFill>
        <p:spPr bwMode="auto">
          <a:xfrm>
            <a:off x="1928813" y="2372122"/>
            <a:ext cx="5072079" cy="416202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FFFF00"/>
                </a:solidFill>
                <a:latin typeface="+mj-ea"/>
                <a:ea typeface="+mj-ea"/>
              </a:rPr>
              <a:t>6.5.2 </a:t>
            </a:r>
            <a:r>
              <a:rPr lang="zh-CN" altLang="en-US" sz="3600" b="1" dirty="0">
                <a:solidFill>
                  <a:srgbClr val="FFFF00"/>
                </a:solidFill>
                <a:latin typeface="+mj-ea"/>
                <a:ea typeface="+mj-ea"/>
              </a:rPr>
              <a:t>需求工程</a:t>
            </a:r>
            <a:endParaRPr lang="zh-CN" altLang="en-US" sz="3600" b="1" dirty="0">
              <a:solidFill>
                <a:srgbClr val="FFFF00"/>
              </a:solidFill>
              <a:latin typeface="+mj-ea"/>
              <a:ea typeface="+mj-ea"/>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txBox="1">
            <a:spLocks noChangeArrowheads="1"/>
          </p:cNvSpPr>
          <p:nvPr/>
        </p:nvSpPr>
        <p:spPr bwMode="auto">
          <a:xfrm>
            <a:off x="428596" y="1500174"/>
            <a:ext cx="8064500" cy="1589087"/>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需求变更难于完全避免</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系统需求或软件需求往往在开发工程中发生变更，提出变更有可能在开发的任何阶段。</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p:txBody>
      </p:sp>
      <p:pic>
        <p:nvPicPr>
          <p:cNvPr id="90116" name="Picture 4"/>
          <p:cNvPicPr>
            <a:picLocks noChangeAspect="1" noChangeArrowheads="1"/>
          </p:cNvPicPr>
          <p:nvPr/>
        </p:nvPicPr>
        <p:blipFill>
          <a:blip r:embed="rId1"/>
          <a:srcRect/>
          <a:stretch>
            <a:fillRect/>
          </a:stretch>
        </p:blipFill>
        <p:spPr bwMode="auto">
          <a:xfrm>
            <a:off x="2214546" y="3286124"/>
            <a:ext cx="4357702" cy="2917074"/>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00B0F0"/>
                </a:solidFill>
                <a:latin typeface="+mj-ea"/>
                <a:ea typeface="+mj-ea"/>
              </a:rPr>
              <a:t>6.5.3 </a:t>
            </a:r>
            <a:r>
              <a:rPr lang="zh-CN" altLang="en-US" sz="3600" b="1" dirty="0">
                <a:solidFill>
                  <a:srgbClr val="00B0F0"/>
                </a:solidFill>
                <a:latin typeface="+mj-ea"/>
                <a:ea typeface="+mj-ea"/>
              </a:rPr>
              <a:t>需求变更</a:t>
            </a:r>
            <a:endParaRPr lang="zh-CN" altLang="en-US" sz="3600" b="1" dirty="0">
              <a:solidFill>
                <a:srgbClr val="00B0F0"/>
              </a:solidFill>
              <a:latin typeface="+mj-ea"/>
              <a:ea typeface="+mj-ea"/>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txBox="1">
            <a:spLocks noChangeArrowheads="1"/>
          </p:cNvSpPr>
          <p:nvPr/>
        </p:nvSpPr>
        <p:spPr bwMode="auto">
          <a:xfrm>
            <a:off x="571472" y="1500174"/>
            <a:ext cx="8064500" cy="4946650"/>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需求变更原因分析</a:t>
            </a:r>
            <a:endParaRPr lang="en-US" altLang="zh-CN" sz="2400" b="1"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单纯的用户因素。</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市场形势变化引发的需求变更。</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系统因素。在系统内部，如计算机硬件、系统软件或数据等的变更要求软件与其相适应。</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工作环境因素。与软件运行相关的工作制度或法规、政策的变更，或业务要求变更导致的需求变更。</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需求开发工作有缺陷，可能有两种情况：一是需求分析、定义和评审工作不够充分，致使需求规格说明中隐含着问题；二是需求开发中开发人员与用户沟通不够充分。</a:t>
            </a:r>
            <a:endParaRPr lang="en-US" altLang="zh-CN" sz="22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00B0F0"/>
                </a:solidFill>
                <a:latin typeface="+mj-ea"/>
                <a:ea typeface="+mj-ea"/>
              </a:rPr>
              <a:t>6.5.3 </a:t>
            </a:r>
            <a:r>
              <a:rPr lang="zh-CN" altLang="en-US" sz="3600" b="1" dirty="0">
                <a:solidFill>
                  <a:srgbClr val="00B0F0"/>
                </a:solidFill>
                <a:latin typeface="+mj-ea"/>
                <a:ea typeface="+mj-ea"/>
              </a:rPr>
              <a:t>需求变更</a:t>
            </a:r>
            <a:endParaRPr lang="zh-CN" altLang="en-US" sz="3600" b="1" dirty="0">
              <a:solidFill>
                <a:srgbClr val="00B0F0"/>
              </a:solidFill>
              <a:latin typeface="+mj-ea"/>
              <a:ea typeface="+mj-ea"/>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txBox="1">
            <a:spLocks noChangeArrowheads="1"/>
          </p:cNvSpPr>
          <p:nvPr/>
        </p:nvSpPr>
        <p:spPr bwMode="auto">
          <a:xfrm>
            <a:off x="500034" y="1571612"/>
            <a:ext cx="8064500" cy="4946650"/>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需求变更对软件开发工作的影响</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使得变更前的开发工作和成果失效。</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使得返工成为不得不采取的对策。</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势必带来软件开发计划的相应变更、开发成本的相应增加和开发工作量及资源投入的追加。</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00B0F0"/>
                </a:solidFill>
                <a:latin typeface="+mj-ea"/>
                <a:ea typeface="+mj-ea"/>
              </a:rPr>
              <a:t>6.5.3 </a:t>
            </a:r>
            <a:r>
              <a:rPr lang="zh-CN" altLang="en-US" sz="3600" b="1" dirty="0">
                <a:solidFill>
                  <a:srgbClr val="00B0F0"/>
                </a:solidFill>
                <a:latin typeface="+mj-ea"/>
                <a:ea typeface="+mj-ea"/>
              </a:rPr>
              <a:t>需求变更</a:t>
            </a:r>
            <a:endParaRPr lang="zh-CN" altLang="en-US" sz="3600" b="1" dirty="0">
              <a:solidFill>
                <a:srgbClr val="00B0F0"/>
              </a:solidFill>
              <a:latin typeface="+mj-ea"/>
              <a:ea typeface="+mj-ea"/>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txBox="1">
            <a:spLocks noChangeArrowheads="1"/>
          </p:cNvSpPr>
          <p:nvPr/>
        </p:nvSpPr>
        <p:spPr bwMode="auto">
          <a:xfrm>
            <a:off x="500034" y="1500174"/>
            <a:ext cx="8064500" cy="1517650"/>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需求变更失控可能导致的后果</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可能导致开发出的产品不符合变更了的需求，也就是得到的产品并不是用户所需要的产品这样的严重后果。</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p:txBody>
      </p:sp>
      <p:pic>
        <p:nvPicPr>
          <p:cNvPr id="167938" name="Picture 2"/>
          <p:cNvPicPr>
            <a:picLocks noChangeAspect="1" noChangeArrowheads="1"/>
          </p:cNvPicPr>
          <p:nvPr/>
        </p:nvPicPr>
        <p:blipFill>
          <a:blip r:embed="rId1"/>
          <a:srcRect/>
          <a:stretch>
            <a:fillRect/>
          </a:stretch>
        </p:blipFill>
        <p:spPr bwMode="auto">
          <a:xfrm>
            <a:off x="428596" y="3857628"/>
            <a:ext cx="4143405" cy="1954051"/>
          </a:xfrm>
          <a:prstGeom prst="rect">
            <a:avLst/>
          </a:prstGeom>
          <a:noFill/>
          <a:ln w="9525">
            <a:noFill/>
            <a:miter lim="800000"/>
            <a:headEnd/>
            <a:tailEnd/>
          </a:ln>
        </p:spPr>
      </p:pic>
      <p:pic>
        <p:nvPicPr>
          <p:cNvPr id="167939" name="Picture 3"/>
          <p:cNvPicPr>
            <a:picLocks noChangeAspect="1" noChangeArrowheads="1"/>
          </p:cNvPicPr>
          <p:nvPr/>
        </p:nvPicPr>
        <p:blipFill>
          <a:blip r:embed="rId2"/>
          <a:srcRect/>
          <a:stretch>
            <a:fillRect/>
          </a:stretch>
        </p:blipFill>
        <p:spPr bwMode="auto">
          <a:xfrm>
            <a:off x="4857752" y="3357562"/>
            <a:ext cx="3714776" cy="240651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00B0F0"/>
                </a:solidFill>
                <a:latin typeface="+mj-ea"/>
                <a:ea typeface="+mj-ea"/>
              </a:rPr>
              <a:t>6.5.3 </a:t>
            </a:r>
            <a:r>
              <a:rPr lang="zh-CN" altLang="en-US" sz="3600" b="1" dirty="0">
                <a:solidFill>
                  <a:srgbClr val="00B0F0"/>
                </a:solidFill>
                <a:latin typeface="+mj-ea"/>
                <a:ea typeface="+mj-ea"/>
              </a:rPr>
              <a:t>需求变更</a:t>
            </a:r>
            <a:endParaRPr lang="zh-CN" altLang="en-US" sz="3600" b="1" dirty="0">
              <a:solidFill>
                <a:srgbClr val="00B0F0"/>
              </a:solidFill>
              <a:latin typeface="+mj-ea"/>
              <a:ea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additive="base">
                                        <p:cTn id="7" dur="500" fill="hold"/>
                                        <p:tgtEl>
                                          <p:spTgt spid="167938"/>
                                        </p:tgtEl>
                                        <p:attrNameLst>
                                          <p:attrName>ppt_x</p:attrName>
                                        </p:attrNameLst>
                                      </p:cBhvr>
                                      <p:tavLst>
                                        <p:tav tm="0">
                                          <p:val>
                                            <p:strVal val="#ppt_x"/>
                                          </p:val>
                                        </p:tav>
                                        <p:tav tm="100000">
                                          <p:val>
                                            <p:strVal val="#ppt_x"/>
                                          </p:val>
                                        </p:tav>
                                      </p:tavLst>
                                    </p:anim>
                                    <p:anim calcmode="lin" valueType="num">
                                      <p:cBhvr additive="base">
                                        <p:cTn id="8" dur="500" fill="hold"/>
                                        <p:tgtEl>
                                          <p:spTgt spid="167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7939"/>
                                        </p:tgtEl>
                                        <p:attrNameLst>
                                          <p:attrName>style.visibility</p:attrName>
                                        </p:attrNameLst>
                                      </p:cBhvr>
                                      <p:to>
                                        <p:strVal val="visible"/>
                                      </p:to>
                                    </p:set>
                                    <p:anim calcmode="lin" valueType="num">
                                      <p:cBhvr additive="base">
                                        <p:cTn id="13" dur="500" fill="hold"/>
                                        <p:tgtEl>
                                          <p:spTgt spid="167939"/>
                                        </p:tgtEl>
                                        <p:attrNameLst>
                                          <p:attrName>ppt_x</p:attrName>
                                        </p:attrNameLst>
                                      </p:cBhvr>
                                      <p:tavLst>
                                        <p:tav tm="0">
                                          <p:val>
                                            <p:strVal val="#ppt_x"/>
                                          </p:val>
                                        </p:tav>
                                        <p:tav tm="100000">
                                          <p:val>
                                            <p:strVal val="#ppt_x"/>
                                          </p:val>
                                        </p:tav>
                                      </p:tavLst>
                                    </p:anim>
                                    <p:anim calcmode="lin" valueType="num">
                                      <p:cBhvr additive="base">
                                        <p:cTn id="14" dur="500" fill="hold"/>
                                        <p:tgtEl>
                                          <p:spTgt spid="167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txBox="1">
            <a:spLocks noChangeArrowheads="1"/>
          </p:cNvSpPr>
          <p:nvPr/>
        </p:nvSpPr>
        <p:spPr bwMode="auto">
          <a:xfrm>
            <a:off x="428596" y="1428736"/>
            <a:ext cx="8501063" cy="4875233"/>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降低需求变更风险的策略</a:t>
            </a:r>
            <a:endParaRPr lang="en-US" altLang="zh-CN" sz="2400" b="1"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在需求开发工作中要与客户充分沟通。</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与用户共同确定需求。</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开发组织和用户双方签署的项目开发合同中应包括对出现需求变更的应对条款。</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如果项目自身具有需求不易确定的特点，在项目启动时最好采用快速原型方法或螺旋模型，以便在确认需求的基础上开发产品。</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在项目开始时，如估计到需求可能变更，则可在开发计划中适当留有余地，以防变更需求造成被动。</a:t>
            </a:r>
            <a:endParaRPr lang="en-US" altLang="zh-CN" sz="2200" dirty="0">
              <a:latin typeface="宋体" panose="02010600030101010101" pitchFamily="2" charset="-122"/>
              <a:ea typeface="宋体" panose="02010600030101010101" pitchFamily="2" charset="-122"/>
            </a:endParaRPr>
          </a:p>
          <a:p>
            <a:pPr marL="914400" lvl="1" indent="-457200">
              <a:lnSpc>
                <a:spcPct val="120000"/>
              </a:lnSpc>
              <a:spcBef>
                <a:spcPct val="20000"/>
              </a:spcBef>
              <a:buClr>
                <a:srgbClr val="3333CC"/>
              </a:buClr>
              <a:buSzPct val="75000"/>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严格实施变更控制，使产品质量不致因需求变更受到影响。</a:t>
            </a:r>
            <a:endParaRPr lang="en-US" altLang="zh-CN" sz="22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00B0F0"/>
                </a:solidFill>
                <a:latin typeface="+mj-ea"/>
                <a:ea typeface="+mj-ea"/>
              </a:rPr>
              <a:t>6.5.3 </a:t>
            </a:r>
            <a:r>
              <a:rPr lang="zh-CN" altLang="en-US" sz="3600" b="1" dirty="0">
                <a:solidFill>
                  <a:srgbClr val="00B0F0"/>
                </a:solidFill>
                <a:latin typeface="+mj-ea"/>
                <a:ea typeface="+mj-ea"/>
              </a:rPr>
              <a:t>需求变更</a:t>
            </a:r>
            <a:endParaRPr lang="zh-CN" altLang="en-US" sz="3600" b="1" dirty="0">
              <a:solidFill>
                <a:srgbClr val="00B0F0"/>
              </a:solidFill>
              <a:latin typeface="+mj-ea"/>
              <a:ea typeface="+mj-ea"/>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500034" y="1500175"/>
            <a:ext cx="8064500" cy="4643470"/>
          </a:xfrm>
          <a:prstGeom prst="rect">
            <a:avLst/>
          </a:prstGeom>
          <a:noFill/>
          <a:ln w="9525">
            <a:noFill/>
            <a:miter lim="800000"/>
          </a:ln>
        </p:spPr>
        <p:txBody>
          <a:bodyPr/>
          <a:lstStyle/>
          <a:p>
            <a:pPr marL="342900" indent="-342900">
              <a:spcBef>
                <a:spcPct val="20000"/>
              </a:spcBef>
            </a:pPr>
            <a:r>
              <a:rPr lang="zh-CN" altLang="en-US" sz="3200" b="1" dirty="0">
                <a:solidFill>
                  <a:srgbClr val="CC0000"/>
                </a:solidFill>
                <a:latin typeface="宋体" panose="02010600030101010101" pitchFamily="2" charset="-122"/>
                <a:ea typeface="宋体" panose="02010600030101010101" pitchFamily="2" charset="-122"/>
              </a:rPr>
              <a:t>（</a:t>
            </a:r>
            <a:r>
              <a:rPr lang="en-US" altLang="zh-CN" sz="3200" b="1" dirty="0">
                <a:solidFill>
                  <a:srgbClr val="CC0000"/>
                </a:solidFill>
                <a:latin typeface="宋体" panose="02010600030101010101" pitchFamily="2" charset="-122"/>
                <a:ea typeface="宋体" panose="02010600030101010101" pitchFamily="2" charset="-122"/>
              </a:rPr>
              <a:t>3</a:t>
            </a:r>
            <a:r>
              <a:rPr lang="zh-CN" altLang="en-US" sz="3200" b="1" dirty="0">
                <a:solidFill>
                  <a:srgbClr val="CC0000"/>
                </a:solidFill>
                <a:latin typeface="宋体" panose="02010600030101010101" pitchFamily="2" charset="-122"/>
                <a:ea typeface="宋体" panose="02010600030101010101" pitchFamily="2" charset="-122"/>
              </a:rPr>
              <a:t>）过程管理（</a:t>
            </a:r>
            <a:r>
              <a:rPr kumimoji="1" lang="en-US" altLang="zh-CN" sz="3200" dirty="0">
                <a:ea typeface="楷体_GB2312" pitchFamily="49" charset="-122"/>
              </a:rPr>
              <a:t> </a:t>
            </a:r>
            <a:r>
              <a:rPr lang="en-US" altLang="zh-CN" sz="3200" b="1" dirty="0">
                <a:solidFill>
                  <a:srgbClr val="CC0000"/>
                </a:solidFill>
                <a:latin typeface="宋体" panose="02010600030101010101" pitchFamily="2" charset="-122"/>
                <a:ea typeface="宋体" panose="02010600030101010101" pitchFamily="2" charset="-122"/>
              </a:rPr>
              <a:t>Process</a:t>
            </a:r>
            <a:r>
              <a:rPr kumimoji="1" lang="en-US" altLang="zh-CN" sz="3200" dirty="0">
                <a:ea typeface="楷体_GB2312" pitchFamily="49" charset="-122"/>
              </a:rPr>
              <a:t> </a:t>
            </a:r>
            <a:r>
              <a:rPr lang="zh-CN" altLang="en-US" sz="3200" b="1" dirty="0">
                <a:solidFill>
                  <a:srgbClr val="CC0000"/>
                </a:solidFill>
                <a:latin typeface="宋体" panose="02010600030101010101" pitchFamily="2" charset="-122"/>
                <a:ea typeface="宋体" panose="02010600030101010101" pitchFamily="2" charset="-122"/>
              </a:rPr>
              <a:t>）</a:t>
            </a:r>
            <a:endParaRPr lang="zh-CN" altLang="en-US" sz="3200" b="1" dirty="0">
              <a:solidFill>
                <a:srgbClr val="CC0000"/>
              </a:solidFill>
              <a:latin typeface="宋体" panose="02010600030101010101" pitchFamily="2" charset="-122"/>
              <a:ea typeface="宋体" panose="02010600030101010101" pitchFamily="2" charset="-122"/>
            </a:endParaRPr>
          </a:p>
          <a:p>
            <a:pPr marL="800100" lvl="1" indent="-342900">
              <a:spcBef>
                <a:spcPct val="20000"/>
              </a:spcBef>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 </a:t>
            </a:r>
            <a:r>
              <a:rPr lang="zh-CN" altLang="en-US" sz="2400" dirty="0">
                <a:solidFill>
                  <a:srgbClr val="3366FF"/>
                </a:solidFill>
                <a:latin typeface="宋体" panose="02010600030101010101" pitchFamily="2" charset="-122"/>
                <a:ea typeface="宋体" panose="02010600030101010101" pitchFamily="2" charset="-122"/>
              </a:rPr>
              <a:t>过程</a:t>
            </a:r>
            <a:r>
              <a:rPr lang="zh-CN" altLang="en-US" sz="2400" dirty="0">
                <a:latin typeface="宋体" panose="02010600030101010101" pitchFamily="2" charset="-122"/>
                <a:ea typeface="宋体" panose="02010600030101010101" pitchFamily="2" charset="-122"/>
              </a:rPr>
              <a:t>在软件工程项目中是重要的因素，它决定着项目中</a:t>
            </a:r>
            <a:r>
              <a:rPr lang="zh-CN" altLang="en-US" sz="2400" dirty="0">
                <a:solidFill>
                  <a:srgbClr val="3366FF"/>
                </a:solidFill>
                <a:latin typeface="宋体" panose="02010600030101010101" pitchFamily="2" charset="-122"/>
                <a:ea typeface="宋体" panose="02010600030101010101" pitchFamily="2" charset="-122"/>
              </a:rPr>
              <a:t>开展哪些活动</a:t>
            </a:r>
            <a:r>
              <a:rPr lang="zh-CN" altLang="en-US" sz="2400" dirty="0">
                <a:latin typeface="宋体" panose="02010600030101010101" pitchFamily="2" charset="-122"/>
                <a:ea typeface="宋体" panose="02010600030101010101" pitchFamily="2" charset="-122"/>
              </a:rPr>
              <a:t>以及</a:t>
            </a:r>
            <a:r>
              <a:rPr lang="zh-CN" altLang="en-US" sz="2400" dirty="0">
                <a:solidFill>
                  <a:srgbClr val="3366FF"/>
                </a:solidFill>
                <a:latin typeface="宋体" panose="02010600030101010101" pitchFamily="2" charset="-122"/>
                <a:ea typeface="宋体" panose="02010600030101010101" pitchFamily="2" charset="-122"/>
              </a:rPr>
              <a:t>对活动的要求</a:t>
            </a:r>
            <a:r>
              <a:rPr lang="zh-CN" altLang="en-US" sz="2400" dirty="0">
                <a:latin typeface="宋体" panose="02010600030101010101" pitchFamily="2" charset="-122"/>
                <a:ea typeface="宋体" panose="02010600030101010101" pitchFamily="2" charset="-122"/>
              </a:rPr>
              <a:t>和</a:t>
            </a:r>
            <a:r>
              <a:rPr lang="zh-CN" altLang="en-US" sz="2400" dirty="0">
                <a:solidFill>
                  <a:srgbClr val="3366FF"/>
                </a:solidFill>
                <a:latin typeface="宋体" panose="02010600030101010101" pitchFamily="2" charset="-122"/>
                <a:ea typeface="宋体" panose="02010600030101010101" pitchFamily="2" charset="-122"/>
              </a:rPr>
              <a:t>开展活动的顺序。</a:t>
            </a:r>
            <a:endParaRPr lang="zh-CN" altLang="en-US" sz="2400" dirty="0">
              <a:solidFill>
                <a:srgbClr val="3366FF"/>
              </a:solidFill>
              <a:latin typeface="宋体" panose="02010600030101010101" pitchFamily="2" charset="-122"/>
              <a:ea typeface="宋体" panose="02010600030101010101" pitchFamily="2" charset="-122"/>
            </a:endParaRPr>
          </a:p>
          <a:p>
            <a:pPr marL="342900" indent="-342900">
              <a:spcBef>
                <a:spcPct val="20000"/>
              </a:spcBef>
            </a:pPr>
            <a:r>
              <a:rPr lang="zh-CN" altLang="en-US" sz="3200" b="1" dirty="0">
                <a:solidFill>
                  <a:srgbClr val="CC0000"/>
                </a:solidFill>
                <a:latin typeface="宋体" panose="02010600030101010101" pitchFamily="2" charset="-122"/>
                <a:ea typeface="宋体" panose="02010600030101010101" pitchFamily="2" charset="-122"/>
              </a:rPr>
              <a:t>（</a:t>
            </a:r>
            <a:r>
              <a:rPr lang="en-US" altLang="zh-CN" sz="3200" b="1" dirty="0">
                <a:solidFill>
                  <a:srgbClr val="CC0000"/>
                </a:solidFill>
                <a:latin typeface="宋体" panose="02010600030101010101" pitchFamily="2" charset="-122"/>
                <a:ea typeface="宋体" panose="02010600030101010101" pitchFamily="2" charset="-122"/>
              </a:rPr>
              <a:t>4</a:t>
            </a:r>
            <a:r>
              <a:rPr lang="zh-CN" altLang="en-US" sz="3200" b="1" dirty="0">
                <a:solidFill>
                  <a:srgbClr val="CC0000"/>
                </a:solidFill>
                <a:latin typeface="宋体" panose="02010600030101010101" pitchFamily="2" charset="-122"/>
                <a:ea typeface="宋体" panose="02010600030101010101" pitchFamily="2" charset="-122"/>
              </a:rPr>
              <a:t>）项目管理（</a:t>
            </a:r>
            <a:r>
              <a:rPr lang="en-US" altLang="zh-CN" sz="3200" b="1" dirty="0">
                <a:solidFill>
                  <a:srgbClr val="CC0000"/>
                </a:solidFill>
                <a:latin typeface="宋体" panose="02010600030101010101" pitchFamily="2" charset="-122"/>
                <a:ea typeface="宋体" panose="02010600030101010101" pitchFamily="2" charset="-122"/>
              </a:rPr>
              <a:t>project</a:t>
            </a:r>
            <a:r>
              <a:rPr lang="zh-CN" altLang="en-US" sz="3200" b="1" dirty="0">
                <a:solidFill>
                  <a:srgbClr val="CC0000"/>
                </a:solidFill>
                <a:latin typeface="宋体" panose="02010600030101010101" pitchFamily="2" charset="-122"/>
                <a:ea typeface="宋体" panose="02010600030101010101" pitchFamily="2" charset="-122"/>
              </a:rPr>
              <a:t>）</a:t>
            </a:r>
            <a:endParaRPr lang="zh-CN" altLang="en-US" sz="3200" b="1" dirty="0">
              <a:solidFill>
                <a:srgbClr val="CC0000"/>
              </a:solidFill>
              <a:latin typeface="宋体" panose="02010600030101010101" pitchFamily="2" charset="-122"/>
              <a:ea typeface="宋体" panose="02010600030101010101" pitchFamily="2" charset="-122"/>
            </a:endParaRPr>
          </a:p>
          <a:p>
            <a:pPr marL="800100" lvl="1" indent="-34290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项目管理的任务是</a:t>
            </a:r>
            <a:r>
              <a:rPr lang="zh-CN" altLang="en-US" sz="2400" dirty="0">
                <a:solidFill>
                  <a:srgbClr val="3366FF"/>
                </a:solidFill>
                <a:latin typeface="宋体" panose="02010600030101010101" pitchFamily="2" charset="-122"/>
                <a:ea typeface="宋体" panose="02010600030101010101" pitchFamily="2" charset="-122"/>
              </a:rPr>
              <a:t>如何利用已有的资源</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组织实施既定的项目</a:t>
            </a:r>
            <a:r>
              <a:rPr lang="zh-CN" altLang="en-US" sz="2400" dirty="0">
                <a:latin typeface="宋体" panose="02010600030101010101" pitchFamily="2" charset="-122"/>
                <a:ea typeface="宋体" panose="02010600030101010101" pitchFamily="2" charset="-122"/>
              </a:rPr>
              <a:t>，</a:t>
            </a:r>
            <a:r>
              <a:rPr lang="zh-CN" altLang="en-US" sz="2400" dirty="0">
                <a:solidFill>
                  <a:srgbClr val="3366FF"/>
                </a:solidFill>
                <a:latin typeface="宋体" panose="02010600030101010101" pitchFamily="2" charset="-122"/>
                <a:ea typeface="宋体" panose="02010600030101010101" pitchFamily="2" charset="-122"/>
              </a:rPr>
              <a:t>提交</a:t>
            </a:r>
            <a:r>
              <a:rPr lang="zh-CN" altLang="en-US" sz="2400" dirty="0">
                <a:latin typeface="宋体" panose="02010600030101010101" pitchFamily="2" charset="-122"/>
                <a:ea typeface="宋体" panose="02010600030101010101" pitchFamily="2" charset="-122"/>
              </a:rPr>
              <a:t>给用户</a:t>
            </a:r>
            <a:r>
              <a:rPr lang="zh-CN" altLang="en-US" sz="2400" dirty="0">
                <a:solidFill>
                  <a:srgbClr val="3366FF"/>
                </a:solidFill>
                <a:latin typeface="宋体" panose="02010600030101010101" pitchFamily="2" charset="-122"/>
                <a:ea typeface="宋体" panose="02010600030101010101" pitchFamily="2" charset="-122"/>
              </a:rPr>
              <a:t>适用的产品</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11"/>
          <p:cNvSpPr txBox="1">
            <a:spLocks noChangeArrowheads="1"/>
          </p:cNvSpPr>
          <p:nvPr/>
        </p:nvSpPr>
        <p:spPr>
          <a:xfrm>
            <a:off x="457200" y="265114"/>
            <a:ext cx="7543800" cy="1092184"/>
          </a:xfrm>
          <a:prstGeom prst="rect">
            <a:avLst/>
          </a:prstGeom>
          <a:noFill/>
        </p:spPr>
        <p:txBody>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bg1"/>
                </a:solidFill>
                <a:effectLst/>
                <a:uLnTx/>
                <a:uFillTx/>
                <a:latin typeface="+mj-ea"/>
                <a:ea typeface="+mj-ea"/>
                <a:cs typeface="+mj-cs"/>
              </a:rPr>
              <a:t>6.1 </a:t>
            </a:r>
            <a:r>
              <a:rPr kumimoji="0" lang="zh-CN" altLang="en-US" sz="4400" b="1" i="0" u="none" strike="noStrike" kern="0" cap="none" spc="0" normalizeH="0" baseline="0" noProof="0">
                <a:ln>
                  <a:noFill/>
                </a:ln>
                <a:solidFill>
                  <a:schemeClr val="bg1"/>
                </a:solidFill>
                <a:effectLst/>
                <a:uLnTx/>
                <a:uFillTx/>
                <a:latin typeface="+mj-ea"/>
                <a:ea typeface="+mj-ea"/>
                <a:cs typeface="+mj-cs"/>
              </a:rPr>
              <a:t>软件项目管理概述</a:t>
            </a:r>
            <a:br>
              <a:rPr kumimoji="0" lang="en-US" altLang="zh-CN" sz="3600" b="1" i="0" u="none" strike="noStrike" kern="0" cap="none" spc="0" normalizeH="0" baseline="0" noProof="0">
                <a:ln>
                  <a:noFill/>
                </a:ln>
                <a:solidFill>
                  <a:schemeClr val="bg1"/>
                </a:solidFill>
                <a:effectLst/>
                <a:uLnTx/>
                <a:uFillTx/>
                <a:latin typeface="+mj-lt"/>
                <a:ea typeface="+mj-ea"/>
                <a:cs typeface="+mj-cs"/>
              </a:rPr>
            </a:br>
            <a:r>
              <a:rPr kumimoji="0" lang="en-US" altLang="zh-CN" sz="3600" b="1" i="0" u="none" strike="noStrike" kern="0" cap="none" spc="0" normalizeH="0" baseline="0" noProof="0">
                <a:ln>
                  <a:noFill/>
                </a:ln>
                <a:solidFill>
                  <a:srgbClr val="FFFF00"/>
                </a:solidFill>
                <a:effectLst/>
                <a:uLnTx/>
                <a:uFillTx/>
                <a:latin typeface="+mj-lt"/>
                <a:ea typeface="+mj-ea"/>
                <a:cs typeface="+mj-cs"/>
              </a:rPr>
              <a:t>               ---</a:t>
            </a:r>
            <a:r>
              <a:rPr kumimoji="0" lang="zh-CN" altLang="en-US" sz="3600" b="1" i="0" u="none" strike="noStrike" kern="0" cap="none" spc="0" normalizeH="0" baseline="0" noProof="0">
                <a:ln>
                  <a:noFill/>
                </a:ln>
                <a:solidFill>
                  <a:srgbClr val="FFFF00"/>
                </a:solidFill>
                <a:effectLst/>
                <a:uLnTx/>
                <a:uFillTx/>
                <a:latin typeface="+mj-lt"/>
                <a:ea typeface="+mj-ea"/>
                <a:cs typeface="+mj-cs"/>
              </a:rPr>
              <a:t>管理涉及的范围</a:t>
            </a:r>
            <a:endParaRPr kumimoji="0" lang="zh-CN" altLang="en-US" sz="3600" b="1" i="0" u="none" strike="noStrike" kern="0" cap="none" spc="0" normalizeH="0" baseline="0" noProof="0" dirty="0">
              <a:ln>
                <a:noFill/>
              </a:ln>
              <a:solidFill>
                <a:srgbClr val="FFFF00"/>
              </a:solidFill>
              <a:effectLst/>
              <a:uLnTx/>
              <a:uFillTx/>
              <a:latin typeface="+mj-lt"/>
              <a:ea typeface="+mj-ea"/>
              <a:cs typeface="+mj-cs"/>
            </a:endParaRP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2"/>
          <p:cNvPicPr>
            <a:picLocks noChangeAspect="1" noChangeArrowheads="1"/>
          </p:cNvPicPr>
          <p:nvPr/>
        </p:nvPicPr>
        <p:blipFill>
          <a:blip r:embed="rId1"/>
          <a:srcRect/>
          <a:stretch>
            <a:fillRect/>
          </a:stretch>
        </p:blipFill>
        <p:spPr bwMode="auto">
          <a:xfrm>
            <a:off x="4786314" y="1500174"/>
            <a:ext cx="4214810" cy="5177115"/>
          </a:xfrm>
          <a:prstGeom prst="rect">
            <a:avLst/>
          </a:prstGeom>
          <a:noFill/>
          <a:ln w="9525">
            <a:noFill/>
            <a:miter lim="800000"/>
            <a:headEnd/>
            <a:tailEnd/>
          </a:ln>
        </p:spPr>
      </p:pic>
      <p:sp>
        <p:nvSpPr>
          <p:cNvPr id="95235" name="Rectangle 2"/>
          <p:cNvSpPr txBox="1">
            <a:spLocks noChangeArrowheads="1"/>
          </p:cNvSpPr>
          <p:nvPr/>
        </p:nvSpPr>
        <p:spPr bwMode="auto">
          <a:xfrm>
            <a:off x="357158" y="1482749"/>
            <a:ext cx="4429125" cy="5089523"/>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变更控制的步骤</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提出变更请求。</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审理变更请求，进行变更影</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pPr>
            <a:r>
              <a:rPr lang="zh-CN" altLang="en-US" sz="2400" dirty="0">
                <a:latin typeface="宋体" panose="02010600030101010101" pitchFamily="2" charset="-122"/>
                <a:ea typeface="宋体" panose="02010600030101010101" pitchFamily="2" charset="-122"/>
              </a:rPr>
              <a:t>      响评估。</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批准变更请求。</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取得用户的认可。</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修订项目计划。</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实施变更。</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验证变更。</a:t>
            </a:r>
            <a:endParaRPr lang="zh-CN" altLang="en-US" sz="2400"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FFC000"/>
                </a:solidFill>
                <a:latin typeface="+mj-ea"/>
                <a:ea typeface="+mj-ea"/>
              </a:rPr>
              <a:t>6.5.4 </a:t>
            </a:r>
            <a:r>
              <a:rPr lang="zh-CN" altLang="en-US" sz="3600" b="1" dirty="0">
                <a:solidFill>
                  <a:srgbClr val="FFC000"/>
                </a:solidFill>
                <a:latin typeface="+mj-ea"/>
                <a:ea typeface="+mj-ea"/>
              </a:rPr>
              <a:t>需求变更控制</a:t>
            </a:r>
            <a:endParaRPr lang="zh-CN" altLang="en-US" sz="3600" b="1" dirty="0">
              <a:solidFill>
                <a:srgbClr val="FFC000"/>
              </a:solidFill>
              <a:latin typeface="+mj-ea"/>
              <a:ea typeface="+mj-ea"/>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txBox="1">
            <a:spLocks noChangeArrowheads="1"/>
          </p:cNvSpPr>
          <p:nvPr/>
        </p:nvSpPr>
        <p:spPr bwMode="auto">
          <a:xfrm>
            <a:off x="357158" y="1428736"/>
            <a:ext cx="8286750" cy="1160462"/>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变更控制的实施</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solidFill>
                  <a:srgbClr val="002060"/>
                </a:solidFill>
                <a:latin typeface="宋体" panose="02010600030101010101" pitchFamily="2" charset="-122"/>
                <a:ea typeface="宋体" panose="02010600030101010101" pitchFamily="2" charset="-122"/>
              </a:rPr>
              <a:t>需求变更请求</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pic>
        <p:nvPicPr>
          <p:cNvPr id="96260" name="Picture 2"/>
          <p:cNvPicPr>
            <a:picLocks noChangeAspect="1" noChangeArrowheads="1"/>
          </p:cNvPicPr>
          <p:nvPr/>
        </p:nvPicPr>
        <p:blipFill>
          <a:blip r:embed="rId1"/>
          <a:srcRect/>
          <a:stretch>
            <a:fillRect/>
          </a:stretch>
        </p:blipFill>
        <p:spPr bwMode="auto">
          <a:xfrm>
            <a:off x="1143000" y="2428868"/>
            <a:ext cx="7072338" cy="4129099"/>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FFC000"/>
                </a:solidFill>
                <a:latin typeface="+mj-ea"/>
                <a:ea typeface="+mj-ea"/>
              </a:rPr>
              <a:t>6.5.4 </a:t>
            </a:r>
            <a:r>
              <a:rPr lang="zh-CN" altLang="en-US" sz="3600" b="1" dirty="0">
                <a:solidFill>
                  <a:srgbClr val="FFC000"/>
                </a:solidFill>
                <a:latin typeface="+mj-ea"/>
                <a:ea typeface="+mj-ea"/>
              </a:rPr>
              <a:t>需求变更控制</a:t>
            </a:r>
            <a:endParaRPr lang="zh-CN" altLang="en-US" sz="3600" b="1" dirty="0">
              <a:solidFill>
                <a:srgbClr val="FFC000"/>
              </a:solidFill>
              <a:latin typeface="+mj-ea"/>
              <a:ea typeface="+mj-ea"/>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txBox="1">
            <a:spLocks noChangeArrowheads="1"/>
          </p:cNvSpPr>
          <p:nvPr/>
        </p:nvSpPr>
        <p:spPr bwMode="auto">
          <a:xfrm>
            <a:off x="357158" y="1500174"/>
            <a:ext cx="8286750" cy="1660525"/>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变更控制的实施</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b="1" dirty="0">
                <a:solidFill>
                  <a:srgbClr val="002060"/>
                </a:solidFill>
                <a:latin typeface="宋体" panose="02010600030101010101" pitchFamily="2" charset="-122"/>
                <a:ea typeface="宋体" panose="02010600030101010101" pitchFamily="2" charset="-122"/>
              </a:rPr>
              <a:t>需求控制流</a:t>
            </a:r>
            <a:r>
              <a:rPr lang="zh-CN" altLang="en-US" sz="2400" dirty="0">
                <a:latin typeface="宋体" panose="02010600030101010101" pitchFamily="2" charset="-122"/>
                <a:ea typeface="宋体" panose="02010600030101010101" pitchFamily="2" charset="-122"/>
              </a:rPr>
              <a:t>。在不同的开发阶段软件需求以不同的形式进行着状态的演变：</a:t>
            </a:r>
            <a:endParaRPr lang="en-US" altLang="zh-CN" sz="2400" dirty="0">
              <a:latin typeface="宋体" panose="02010600030101010101" pitchFamily="2" charset="-122"/>
              <a:ea typeface="宋体" panose="02010600030101010101" pitchFamily="2" charset="-122"/>
            </a:endParaRPr>
          </a:p>
        </p:txBody>
      </p:sp>
      <p:pic>
        <p:nvPicPr>
          <p:cNvPr id="172034" name="Picture 2"/>
          <p:cNvPicPr>
            <a:picLocks noChangeAspect="1" noChangeArrowheads="1"/>
          </p:cNvPicPr>
          <p:nvPr/>
        </p:nvPicPr>
        <p:blipFill>
          <a:blip r:embed="rId1"/>
          <a:srcRect/>
          <a:stretch>
            <a:fillRect/>
          </a:stretch>
        </p:blipFill>
        <p:spPr bwMode="auto">
          <a:xfrm>
            <a:off x="357158" y="3286124"/>
            <a:ext cx="8478837" cy="2286000"/>
          </a:xfrm>
          <a:prstGeom prst="rect">
            <a:avLst/>
          </a:prstGeom>
          <a:noFill/>
          <a:ln w="9525">
            <a:noFill/>
            <a:miter lim="800000"/>
            <a:headEnd/>
            <a:tailEnd/>
          </a:ln>
        </p:spPr>
      </p:pic>
      <p:pic>
        <p:nvPicPr>
          <p:cNvPr id="172035" name="Picture 3"/>
          <p:cNvPicPr>
            <a:picLocks noChangeAspect="1" noChangeArrowheads="1"/>
          </p:cNvPicPr>
          <p:nvPr/>
        </p:nvPicPr>
        <p:blipFill>
          <a:blip r:embed="rId2"/>
          <a:srcRect/>
          <a:stretch>
            <a:fillRect/>
          </a:stretch>
        </p:blipFill>
        <p:spPr bwMode="auto">
          <a:xfrm>
            <a:off x="4357686" y="1387551"/>
            <a:ext cx="4786314" cy="5470449"/>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FFC000"/>
                </a:solidFill>
                <a:latin typeface="+mj-ea"/>
                <a:ea typeface="+mj-ea"/>
              </a:rPr>
              <a:t>6.5.4 </a:t>
            </a:r>
            <a:r>
              <a:rPr lang="zh-CN" altLang="en-US" sz="3600" b="1" dirty="0">
                <a:solidFill>
                  <a:srgbClr val="FFC000"/>
                </a:solidFill>
                <a:latin typeface="+mj-ea"/>
                <a:ea typeface="+mj-ea"/>
              </a:rPr>
              <a:t>需求变更控制</a:t>
            </a:r>
            <a:endParaRPr lang="zh-CN" altLang="en-US" sz="3600" b="1" dirty="0">
              <a:solidFill>
                <a:srgbClr val="FFC000"/>
              </a:solidFill>
              <a:latin typeface="+mj-ea"/>
              <a:ea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additive="base">
                                        <p:cTn id="7" dur="500" fill="hold"/>
                                        <p:tgtEl>
                                          <p:spTgt spid="172034"/>
                                        </p:tgtEl>
                                        <p:attrNameLst>
                                          <p:attrName>ppt_x</p:attrName>
                                        </p:attrNameLst>
                                      </p:cBhvr>
                                      <p:tavLst>
                                        <p:tav tm="0">
                                          <p:val>
                                            <p:strVal val="#ppt_x"/>
                                          </p:val>
                                        </p:tav>
                                        <p:tav tm="100000">
                                          <p:val>
                                            <p:strVal val="#ppt_x"/>
                                          </p:val>
                                        </p:tav>
                                      </p:tavLst>
                                    </p:anim>
                                    <p:anim calcmode="lin" valueType="num">
                                      <p:cBhvr additive="base">
                                        <p:cTn id="8" dur="500" fill="hold"/>
                                        <p:tgtEl>
                                          <p:spTgt spid="172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35"/>
                                        </p:tgtEl>
                                        <p:attrNameLst>
                                          <p:attrName>style.visibility</p:attrName>
                                        </p:attrNameLst>
                                      </p:cBhvr>
                                      <p:to>
                                        <p:strVal val="visible"/>
                                      </p:to>
                                    </p:set>
                                    <p:anim calcmode="lin" valueType="num">
                                      <p:cBhvr additive="base">
                                        <p:cTn id="13" dur="500" fill="hold"/>
                                        <p:tgtEl>
                                          <p:spTgt spid="172035"/>
                                        </p:tgtEl>
                                        <p:attrNameLst>
                                          <p:attrName>ppt_x</p:attrName>
                                        </p:attrNameLst>
                                      </p:cBhvr>
                                      <p:tavLst>
                                        <p:tav tm="0">
                                          <p:val>
                                            <p:strVal val="#ppt_x"/>
                                          </p:val>
                                        </p:tav>
                                        <p:tav tm="100000">
                                          <p:val>
                                            <p:strVal val="#ppt_x"/>
                                          </p:val>
                                        </p:tav>
                                      </p:tavLst>
                                    </p:anim>
                                    <p:anim calcmode="lin" valueType="num">
                                      <p:cBhvr additive="base">
                                        <p:cTn id="14" dur="500" fill="hold"/>
                                        <p:tgtEl>
                                          <p:spTgt spid="172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txBox="1">
            <a:spLocks noChangeArrowheads="1"/>
          </p:cNvSpPr>
          <p:nvPr/>
        </p:nvSpPr>
        <p:spPr bwMode="auto">
          <a:xfrm>
            <a:off x="428596" y="1500174"/>
            <a:ext cx="8286750" cy="5018087"/>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需求可追溯性与需求变更控制</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如果将笼统的需求状态演变概念加以具体化，考虑某一项特定的需求，它也必然随着开发工作的进展而逐步扩展和演化。</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如果以某种方式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例如以下给出的可追溯矩阵</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对其做出确切的表达，那么需求变更无论出现在任何阶段，都能沿用着这一线索进行无遗漏的追踪，对相关部分实施修正和调整，最终做到变更控制。</a:t>
            </a:r>
            <a:endParaRPr lang="en-US" altLang="zh-CN"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6.5.5 </a:t>
            </a:r>
            <a:r>
              <a:rPr lang="zh-CN" altLang="en-US" sz="3600" b="1" dirty="0">
                <a:solidFill>
                  <a:srgbClr val="92D050"/>
                </a:solidFill>
                <a:latin typeface="+mj-ea"/>
                <a:ea typeface="+mj-ea"/>
              </a:rPr>
              <a:t>可追溯性管理</a:t>
            </a:r>
            <a:endParaRPr lang="zh-CN" altLang="en-US" sz="3600" b="1" dirty="0">
              <a:solidFill>
                <a:srgbClr val="92D050"/>
              </a:solidFill>
              <a:latin typeface="+mj-ea"/>
              <a:ea typeface="+mj-ea"/>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txBox="1">
            <a:spLocks noChangeArrowheads="1"/>
          </p:cNvSpPr>
          <p:nvPr/>
        </p:nvSpPr>
        <p:spPr bwMode="auto">
          <a:xfrm>
            <a:off x="357158" y="1500174"/>
            <a:ext cx="8286750" cy="5018087"/>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可追溯性管理的目标</a:t>
            </a:r>
            <a:endParaRPr lang="en-US" altLang="zh-CN" sz="2400" b="1"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实施需求可追溯性管理应使每一项需求均能追溯到，包括对应的设计、实现该项需求的代码以及测试此项实现的用例。</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这样便可做到确保软件产品满足所有需求，并已测试了所有需求，从而使表现前后继承关系的脉络清晰可见。</a:t>
            </a:r>
            <a:endParaRPr lang="en-US" altLang="zh-CN"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6.5.5 </a:t>
            </a:r>
            <a:r>
              <a:rPr lang="zh-CN" altLang="en-US" sz="3600" b="1" dirty="0">
                <a:solidFill>
                  <a:srgbClr val="92D050"/>
                </a:solidFill>
                <a:latin typeface="+mj-ea"/>
                <a:ea typeface="+mj-ea"/>
              </a:rPr>
              <a:t>可追溯性管理</a:t>
            </a:r>
            <a:endParaRPr lang="zh-CN" altLang="en-US" sz="3600" b="1" dirty="0">
              <a:solidFill>
                <a:srgbClr val="92D050"/>
              </a:solidFill>
              <a:latin typeface="+mj-ea"/>
              <a:ea typeface="+mj-ea"/>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txBox="1">
            <a:spLocks noChangeArrowheads="1"/>
          </p:cNvSpPr>
          <p:nvPr/>
        </p:nvSpPr>
        <p:spPr bwMode="auto">
          <a:xfrm>
            <a:off x="357158" y="1571612"/>
            <a:ext cx="8286750" cy="5018087"/>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两类不同的追溯</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向前追溯：沿生存期从需求跟踪到设计、编码、测试等后继阶段所输出工作产品的相关元素。</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20000"/>
              </a:spcBef>
              <a:buClr>
                <a:srgbClr val="3333CC"/>
              </a:buClr>
              <a:buSzPct val="75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向后追溯：从各阶段工作产品的元素反向追溯，直至追溯到初始需求。</a:t>
            </a:r>
            <a:endParaRPr lang="en-US" altLang="zh-CN"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6.5.5 </a:t>
            </a:r>
            <a:r>
              <a:rPr lang="zh-CN" altLang="en-US" sz="3600" b="1" dirty="0">
                <a:solidFill>
                  <a:srgbClr val="92D050"/>
                </a:solidFill>
                <a:latin typeface="+mj-ea"/>
                <a:ea typeface="+mj-ea"/>
              </a:rPr>
              <a:t>可追溯性管理</a:t>
            </a:r>
            <a:endParaRPr lang="zh-CN" altLang="en-US" sz="3600" b="1" dirty="0">
              <a:solidFill>
                <a:srgbClr val="92D050"/>
              </a:solidFill>
              <a:latin typeface="+mj-ea"/>
              <a:ea typeface="+mj-ea"/>
            </a:endParaRP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txBox="1">
            <a:spLocks noChangeArrowheads="1"/>
          </p:cNvSpPr>
          <p:nvPr/>
        </p:nvSpPr>
        <p:spPr bwMode="auto">
          <a:xfrm>
            <a:off x="428596" y="1500174"/>
            <a:ext cx="8286750" cy="803275"/>
          </a:xfrm>
          <a:prstGeom prst="rect">
            <a:avLst/>
          </a:prstGeom>
          <a:noFill/>
          <a:ln w="9525">
            <a:noFill/>
            <a:miter lim="800000"/>
          </a:ln>
        </p:spPr>
        <p:txBody>
          <a:bodyPr/>
          <a:lstStyle/>
          <a:p>
            <a:pPr marL="457200" indent="-457200">
              <a:lnSpc>
                <a:spcPct val="120000"/>
              </a:lnSpc>
              <a:spcBef>
                <a:spcPct val="20000"/>
              </a:spcBef>
              <a:buClr>
                <a:srgbClr val="3333CC"/>
              </a:buClr>
              <a:buSzPct val="75000"/>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可追溯矩阵</a:t>
            </a:r>
            <a:endParaRPr lang="zh-CN" altLang="en-US" sz="2400" dirty="0">
              <a:latin typeface="宋体" panose="02010600030101010101" pitchFamily="2" charset="-122"/>
              <a:ea typeface="宋体" panose="02010600030101010101" pitchFamily="2" charset="-122"/>
            </a:endParaRPr>
          </a:p>
        </p:txBody>
      </p:sp>
      <p:pic>
        <p:nvPicPr>
          <p:cNvPr id="101380" name="Picture 2"/>
          <p:cNvPicPr>
            <a:picLocks noChangeAspect="1" noChangeArrowheads="1"/>
          </p:cNvPicPr>
          <p:nvPr/>
        </p:nvPicPr>
        <p:blipFill>
          <a:blip r:embed="rId1"/>
          <a:srcRect/>
          <a:stretch>
            <a:fillRect/>
          </a:stretch>
        </p:blipFill>
        <p:spPr bwMode="auto">
          <a:xfrm>
            <a:off x="357158" y="2500306"/>
            <a:ext cx="8375678" cy="274186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3"/>
          <p:cNvSpPr>
            <a:spLocks noChangeArrowheads="1"/>
          </p:cNvSpPr>
          <p:nvPr/>
        </p:nvSpPr>
        <p:spPr bwMode="auto">
          <a:xfrm>
            <a:off x="539750" y="142852"/>
            <a:ext cx="8064500" cy="1214445"/>
          </a:xfrm>
          <a:prstGeom prst="rect">
            <a:avLst/>
          </a:prstGeom>
          <a:noFill/>
          <a:ln w="9525">
            <a:noFill/>
            <a:miter lim="800000"/>
          </a:ln>
        </p:spPr>
        <p:txBody>
          <a:bodyPr lIns="92075" tIns="46038" rIns="92075" bIns="46038" anchor="ctr"/>
          <a:lstStyle/>
          <a:p>
            <a:r>
              <a:rPr lang="en-US" altLang="zh-CN" sz="4000" b="1" dirty="0">
                <a:solidFill>
                  <a:schemeClr val="bg1"/>
                </a:solidFill>
                <a:latin typeface="+mj-ea"/>
                <a:ea typeface="+mj-ea"/>
              </a:rPr>
              <a:t>6.5 </a:t>
            </a:r>
            <a:r>
              <a:rPr lang="zh-CN" altLang="en-US" sz="4000" b="1" dirty="0">
                <a:solidFill>
                  <a:schemeClr val="bg1"/>
                </a:solidFill>
                <a:latin typeface="+mj-ea"/>
                <a:ea typeface="+mj-ea"/>
              </a:rPr>
              <a:t>需求管理</a:t>
            </a:r>
            <a:endParaRPr lang="zh-CN" altLang="en-US" sz="4000" b="1" dirty="0">
              <a:solidFill>
                <a:schemeClr val="bg1"/>
              </a:solidFill>
              <a:latin typeface="+mj-ea"/>
              <a:ea typeface="+mj-ea"/>
            </a:endParaRPr>
          </a:p>
          <a:p>
            <a:r>
              <a:rPr lang="en-US" altLang="zh-CN" sz="3600" b="1" dirty="0">
                <a:solidFill>
                  <a:srgbClr val="92D050"/>
                </a:solidFill>
                <a:latin typeface="+mj-ea"/>
                <a:ea typeface="+mj-ea"/>
              </a:rPr>
              <a:t>6.5.5 </a:t>
            </a:r>
            <a:r>
              <a:rPr lang="zh-CN" altLang="en-US" sz="3600" b="1" dirty="0">
                <a:solidFill>
                  <a:srgbClr val="92D050"/>
                </a:solidFill>
                <a:latin typeface="+mj-ea"/>
                <a:ea typeface="+mj-ea"/>
              </a:rPr>
              <a:t>可追溯性管理</a:t>
            </a:r>
            <a:endParaRPr lang="zh-CN" altLang="en-US" sz="3600" b="1" dirty="0">
              <a:solidFill>
                <a:srgbClr val="92D050"/>
              </a:solidFill>
              <a:latin typeface="+mj-ea"/>
              <a:ea typeface="+mj-ea"/>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500034" y="1714488"/>
            <a:ext cx="8064500" cy="4176712"/>
          </a:xfrm>
        </p:spPr>
        <p:txBody>
          <a:bodyPr/>
          <a:lstStyle/>
          <a:p>
            <a:pPr marL="457200" indent="-457200" eaLnBrk="1" hangingPunct="1">
              <a:lnSpc>
                <a:spcPct val="120000"/>
              </a:lnSpc>
              <a:buClr>
                <a:srgbClr val="3333CC"/>
              </a:buClr>
              <a:buSzPct val="75000"/>
              <a:buFont typeface="Wingdings" panose="05000000000000000000" pitchFamily="2" charset="2"/>
              <a:buChar char="l"/>
            </a:pPr>
            <a:r>
              <a:rPr lang="zh-CN" altLang="en-US" sz="2400" dirty="0">
                <a:ea typeface="楷体_GB2312" pitchFamily="49" charset="-122"/>
              </a:rPr>
              <a:t>软件工程项目随着工作的进展会产生多种信息，包括技术资料、管理资料等，如何管好这些资料是项目管理面临的重要问题。</a:t>
            </a:r>
            <a:endParaRPr lang="zh-CN" altLang="en-US" sz="2400" dirty="0">
              <a:ea typeface="楷体_GB2312" pitchFamily="49" charset="-122"/>
            </a:endParaRPr>
          </a:p>
          <a:p>
            <a:pPr marL="457200" indent="-457200" eaLnBrk="1" hangingPunct="1">
              <a:lnSpc>
                <a:spcPct val="120000"/>
              </a:lnSpc>
              <a:buClr>
                <a:srgbClr val="3333CC"/>
              </a:buClr>
              <a:buSzPct val="75000"/>
              <a:buFont typeface="Wingdings" panose="05000000000000000000" pitchFamily="2" charset="2"/>
              <a:buChar char="l"/>
            </a:pPr>
            <a:r>
              <a:rPr lang="zh-CN" altLang="en-US" sz="2400" dirty="0">
                <a:ea typeface="楷体_GB2312" pitchFamily="49" charset="-122"/>
              </a:rPr>
              <a:t>另一方面，还必须考虑到，这些资料和信息不仅不断地产生，而且还在不断地演化和变更。</a:t>
            </a:r>
            <a:endParaRPr lang="zh-CN" altLang="en-US" sz="2400" dirty="0">
              <a:ea typeface="楷体_GB2312" pitchFamily="49" charset="-122"/>
            </a:endParaRPr>
          </a:p>
          <a:p>
            <a:pPr marL="457200" indent="-457200" eaLnBrk="1" hangingPunct="1">
              <a:lnSpc>
                <a:spcPct val="120000"/>
              </a:lnSpc>
              <a:buClr>
                <a:srgbClr val="3333CC"/>
              </a:buClr>
              <a:buSzPct val="75000"/>
              <a:buFont typeface="Wingdings" panose="05000000000000000000" pitchFamily="2" charset="2"/>
              <a:buChar char="l"/>
            </a:pPr>
            <a:r>
              <a:rPr lang="zh-CN" altLang="en-US" sz="2400" dirty="0">
                <a:ea typeface="楷体_GB2312" pitchFamily="49" charset="-122"/>
              </a:rPr>
              <a:t>如何遵循一套严谨、科学的管理办法，使信息和资料的产生、存放、查找和使用既有序又高效，不致发生混乱和差错的现象，这正是</a:t>
            </a:r>
            <a:r>
              <a:rPr lang="zh-CN" altLang="en-US" sz="2400" dirty="0">
                <a:solidFill>
                  <a:srgbClr val="CC0000"/>
                </a:solidFill>
                <a:ea typeface="楷体_GB2312" pitchFamily="49" charset="-122"/>
              </a:rPr>
              <a:t>配置管理所要解决的问题</a:t>
            </a:r>
            <a:r>
              <a:rPr lang="zh-CN" altLang="en-US" sz="2400" dirty="0">
                <a:ea typeface="楷体_GB2312" pitchFamily="49" charset="-122"/>
              </a:rPr>
              <a:t>。 </a:t>
            </a:r>
            <a:endParaRPr lang="zh-CN" altLang="en-US" sz="2400" dirty="0">
              <a:ea typeface="楷体_GB2312" pitchFamily="49" charset="-122"/>
            </a:endParaRPr>
          </a:p>
        </p:txBody>
      </p:sp>
      <p:sp>
        <p:nvSpPr>
          <p:cNvPr id="102403" name="Rectangle 3"/>
          <p:cNvSpPr>
            <a:spLocks noChangeArrowheads="1"/>
          </p:cNvSpPr>
          <p:nvPr/>
        </p:nvSpPr>
        <p:spPr bwMode="auto">
          <a:xfrm>
            <a:off x="539750" y="333375"/>
            <a:ext cx="8064500" cy="719138"/>
          </a:xfrm>
          <a:prstGeom prst="rect">
            <a:avLst/>
          </a:prstGeom>
          <a:noFill/>
          <a:ln w="9525">
            <a:noFill/>
            <a:miter lim="800000"/>
          </a:ln>
        </p:spPr>
        <p:txBody>
          <a:bodyPr lIns="92075" tIns="46038" rIns="92075" bIns="46038" anchor="ctr"/>
          <a:lstStyle/>
          <a:p>
            <a:pPr algn="ctr"/>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p:txBody>
          <a:bodyPr/>
          <a:lstStyle/>
          <a:p>
            <a:pPr marL="906780" indent="-514350" eaLnBrk="1" hangingPunct="1">
              <a:buFont typeface="+mj-lt"/>
              <a:buAutoNum type="arabicPeriod"/>
            </a:pPr>
            <a:r>
              <a:rPr lang="zh-CN" altLang="en-US" sz="2800" dirty="0">
                <a:solidFill>
                  <a:srgbClr val="3333CC"/>
                </a:solidFill>
                <a:ea typeface="宋体" panose="02010600030101010101" pitchFamily="2" charset="-122"/>
              </a:rPr>
              <a:t>什么是软件配置管理</a:t>
            </a:r>
            <a:endParaRPr lang="zh-CN" altLang="en-US" sz="2800" dirty="0">
              <a:solidFill>
                <a:srgbClr val="3333CC"/>
              </a:solidFill>
              <a:ea typeface="宋体" panose="02010600030101010101" pitchFamily="2" charset="-122"/>
            </a:endParaRPr>
          </a:p>
          <a:p>
            <a:pPr marL="906780" indent="-514350" eaLnBrk="1" hangingPunct="1">
              <a:buFont typeface="+mj-lt"/>
              <a:buAutoNum type="arabicPeriod"/>
            </a:pPr>
            <a:r>
              <a:rPr lang="zh-CN" altLang="en-US" sz="2800" dirty="0">
                <a:solidFill>
                  <a:srgbClr val="3333CC"/>
                </a:solidFill>
                <a:ea typeface="宋体" panose="02010600030101010101" pitchFamily="2" charset="-122"/>
              </a:rPr>
              <a:t>软件配置标识</a:t>
            </a:r>
            <a:endParaRPr lang="zh-CN" altLang="en-US" sz="2800" dirty="0">
              <a:solidFill>
                <a:srgbClr val="3333CC"/>
              </a:solidFill>
              <a:ea typeface="宋体" panose="02010600030101010101" pitchFamily="2" charset="-122"/>
            </a:endParaRPr>
          </a:p>
          <a:p>
            <a:pPr marL="906780" indent="-514350" eaLnBrk="1" hangingPunct="1">
              <a:buFont typeface="+mj-lt"/>
              <a:buAutoNum type="arabicPeriod"/>
            </a:pPr>
            <a:r>
              <a:rPr lang="zh-CN" altLang="en-US" sz="2800" dirty="0">
                <a:solidFill>
                  <a:srgbClr val="3333CC"/>
                </a:solidFill>
                <a:ea typeface="宋体" panose="02010600030101010101" pitchFamily="2" charset="-122"/>
              </a:rPr>
              <a:t>变更管理</a:t>
            </a:r>
            <a:endParaRPr lang="zh-CN" altLang="en-US" sz="2800" dirty="0">
              <a:solidFill>
                <a:srgbClr val="3333CC"/>
              </a:solidFill>
              <a:ea typeface="宋体" panose="02010600030101010101" pitchFamily="2" charset="-122"/>
            </a:endParaRPr>
          </a:p>
          <a:p>
            <a:pPr marL="906780" indent="-514350" eaLnBrk="1" hangingPunct="1">
              <a:buFont typeface="+mj-lt"/>
              <a:buAutoNum type="arabicPeriod"/>
            </a:pPr>
            <a:r>
              <a:rPr lang="zh-CN" altLang="en-US" sz="2800" dirty="0">
                <a:solidFill>
                  <a:srgbClr val="3333CC"/>
                </a:solidFill>
                <a:ea typeface="宋体" panose="02010600030101010101" pitchFamily="2" charset="-122"/>
              </a:rPr>
              <a:t>版本控制</a:t>
            </a:r>
            <a:endParaRPr lang="zh-CN" altLang="en-US" sz="2800" dirty="0">
              <a:solidFill>
                <a:srgbClr val="3333CC"/>
              </a:solidFill>
              <a:ea typeface="宋体" panose="02010600030101010101" pitchFamily="2" charset="-122"/>
            </a:endParaRPr>
          </a:p>
          <a:p>
            <a:pPr marL="906780" indent="-514350" eaLnBrk="1" hangingPunct="1">
              <a:buFont typeface="+mj-lt"/>
              <a:buAutoNum type="arabicPeriod"/>
            </a:pPr>
            <a:r>
              <a:rPr lang="zh-CN" altLang="en-US" sz="2800" dirty="0">
                <a:solidFill>
                  <a:srgbClr val="3333CC"/>
                </a:solidFill>
                <a:ea typeface="宋体" panose="02010600030101010101" pitchFamily="2" charset="-122"/>
              </a:rPr>
              <a:t>系统建立</a:t>
            </a:r>
            <a:endParaRPr lang="zh-CN" altLang="en-US" sz="2800" dirty="0">
              <a:solidFill>
                <a:srgbClr val="3333CC"/>
              </a:solidFill>
              <a:ea typeface="宋体" panose="02010600030101010101" pitchFamily="2" charset="-122"/>
            </a:endParaRPr>
          </a:p>
          <a:p>
            <a:pPr marL="906780" indent="-514350" eaLnBrk="1" hangingPunct="1">
              <a:buFont typeface="+mj-lt"/>
              <a:buAutoNum type="arabicPeriod"/>
            </a:pPr>
            <a:r>
              <a:rPr lang="zh-CN" altLang="en-US" sz="2800" dirty="0">
                <a:solidFill>
                  <a:srgbClr val="3333CC"/>
                </a:solidFill>
                <a:ea typeface="宋体" panose="02010600030101010101" pitchFamily="2" charset="-122"/>
              </a:rPr>
              <a:t>配置审核</a:t>
            </a:r>
            <a:endParaRPr lang="zh-CN" altLang="en-US" sz="2800" dirty="0">
              <a:solidFill>
                <a:srgbClr val="3333CC"/>
              </a:solidFill>
              <a:ea typeface="宋体" panose="02010600030101010101" pitchFamily="2" charset="-122"/>
            </a:endParaRPr>
          </a:p>
          <a:p>
            <a:pPr marL="906780" indent="-514350" eaLnBrk="1" hangingPunct="1">
              <a:buFont typeface="+mj-lt"/>
              <a:buAutoNum type="arabicPeriod"/>
            </a:pPr>
            <a:r>
              <a:rPr lang="zh-CN" altLang="en-US" sz="2800" dirty="0">
                <a:solidFill>
                  <a:srgbClr val="3333CC"/>
                </a:solidFill>
                <a:ea typeface="宋体" panose="02010600030101010101" pitchFamily="2" charset="-122"/>
              </a:rPr>
              <a:t>配置状态报告</a:t>
            </a:r>
            <a:endParaRPr lang="zh-CN" altLang="en-US" sz="2800" dirty="0">
              <a:solidFill>
                <a:srgbClr val="3333CC"/>
              </a:solidFill>
              <a:ea typeface="宋体" panose="02010600030101010101" pitchFamily="2" charset="-122"/>
            </a:endParaRPr>
          </a:p>
          <a:p>
            <a:pPr eaLnBrk="1" hangingPunct="1"/>
            <a:endParaRPr lang="en-US" altLang="zh-CN" sz="2800" dirty="0">
              <a:solidFill>
                <a:srgbClr val="3333CC"/>
              </a:solidFill>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3"/>
          <p:cNvSpPr>
            <a:spLocks noChangeArrowheads="1"/>
          </p:cNvSpPr>
          <p:nvPr/>
        </p:nvSpPr>
        <p:spPr bwMode="auto">
          <a:xfrm>
            <a:off x="539750" y="333375"/>
            <a:ext cx="8064500" cy="719138"/>
          </a:xfrm>
          <a:prstGeom prst="rect">
            <a:avLst/>
          </a:prstGeom>
          <a:noFill/>
          <a:ln w="9525">
            <a:noFill/>
            <a:miter lim="800000"/>
          </a:ln>
        </p:spPr>
        <p:txBody>
          <a:bodyPr lIns="92075" tIns="46038" rIns="92075" bIns="46038" anchor="ctr"/>
          <a:lstStyle/>
          <a:p>
            <a:pPr algn="ctr"/>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428596" y="1643050"/>
            <a:ext cx="8208962" cy="4824412"/>
          </a:xfrm>
        </p:spPr>
        <p:txBody>
          <a:bodyPr/>
          <a:lstStyle/>
          <a:p>
            <a:pPr eaLnBrk="1" hangingPunct="1">
              <a:lnSpc>
                <a:spcPct val="110000"/>
              </a:lnSpc>
              <a:buClr>
                <a:schemeClr val="accent2"/>
              </a:buClr>
              <a:buSzPct val="75000"/>
              <a:buFont typeface="Wingdings" panose="05000000000000000000" pitchFamily="2" charset="2"/>
              <a:buChar char="l"/>
            </a:pPr>
            <a:r>
              <a:rPr lang="zh-CN" altLang="en-US" sz="2800" dirty="0">
                <a:solidFill>
                  <a:srgbClr val="CC0000"/>
                </a:solidFill>
                <a:ea typeface="楷体_GB2312" pitchFamily="49" charset="-122"/>
              </a:rPr>
              <a:t>软件配置管理的目的</a:t>
            </a:r>
            <a:r>
              <a:rPr lang="zh-CN" altLang="en-US" sz="2800" dirty="0">
                <a:ea typeface="楷体_GB2312" pitchFamily="49" charset="-122"/>
              </a:rPr>
              <a:t>是为某个过程或某个项目的软件项建立和保持完整性，以便相关方便于使用。</a:t>
            </a:r>
            <a:endParaRPr lang="zh-CN" altLang="en-US" sz="2800" dirty="0">
              <a:ea typeface="楷体_GB2312" pitchFamily="49" charset="-122"/>
            </a:endParaRPr>
          </a:p>
          <a:p>
            <a:pPr eaLnBrk="1" hangingPunct="1">
              <a:lnSpc>
                <a:spcPct val="110000"/>
              </a:lnSpc>
              <a:buClr>
                <a:schemeClr val="accent2"/>
              </a:buClr>
              <a:buSzPct val="75000"/>
              <a:buFont typeface="Wingdings" panose="05000000000000000000" pitchFamily="2" charset="2"/>
              <a:buChar char="l"/>
            </a:pPr>
            <a:r>
              <a:rPr lang="zh-CN" altLang="en-US" sz="2800" dirty="0">
                <a:ea typeface="楷体_GB2312" pitchFamily="49" charset="-122"/>
              </a:rPr>
              <a:t>软件配置管理要</a:t>
            </a:r>
            <a:r>
              <a:rPr lang="zh-CN" altLang="en-US" sz="2800" dirty="0">
                <a:solidFill>
                  <a:srgbClr val="CC0000"/>
                </a:solidFill>
                <a:ea typeface="楷体_GB2312" pitchFamily="49" charset="-122"/>
              </a:rPr>
              <a:t>开展的活动</a:t>
            </a:r>
            <a:r>
              <a:rPr lang="zh-CN" altLang="en-US" sz="2800" dirty="0">
                <a:ea typeface="楷体_GB2312" pitchFamily="49" charset="-122"/>
              </a:rPr>
              <a:t>包括：</a:t>
            </a:r>
            <a:r>
              <a:rPr lang="zh-CN" altLang="en-US" sz="2800" dirty="0">
                <a:solidFill>
                  <a:srgbClr val="3333CC"/>
                </a:solidFill>
                <a:ea typeface="楷体_GB2312" pitchFamily="49" charset="-122"/>
              </a:rPr>
              <a:t>配置标识</a:t>
            </a:r>
            <a:r>
              <a:rPr lang="zh-CN" altLang="en-US" sz="2800" dirty="0">
                <a:ea typeface="楷体_GB2312" pitchFamily="49" charset="-122"/>
              </a:rPr>
              <a:t>、</a:t>
            </a:r>
            <a:r>
              <a:rPr lang="zh-CN" altLang="en-US" sz="2800" dirty="0">
                <a:solidFill>
                  <a:srgbClr val="3333CC"/>
                </a:solidFill>
                <a:ea typeface="楷体_GB2312" pitchFamily="49" charset="-122"/>
              </a:rPr>
              <a:t>配置控制</a:t>
            </a:r>
            <a:r>
              <a:rPr lang="zh-CN" altLang="en-US" sz="2800" dirty="0">
                <a:ea typeface="楷体_GB2312" pitchFamily="49" charset="-122"/>
              </a:rPr>
              <a:t>、</a:t>
            </a:r>
            <a:r>
              <a:rPr lang="zh-CN" altLang="en-US" sz="2800" dirty="0">
                <a:solidFill>
                  <a:srgbClr val="3333CC"/>
                </a:solidFill>
                <a:ea typeface="楷体_GB2312" pitchFamily="49" charset="-122"/>
              </a:rPr>
              <a:t>配置状态报告</a:t>
            </a:r>
            <a:r>
              <a:rPr lang="zh-CN" altLang="en-US" sz="2800" dirty="0">
                <a:ea typeface="楷体_GB2312" pitchFamily="49" charset="-122"/>
              </a:rPr>
              <a:t>、</a:t>
            </a:r>
            <a:r>
              <a:rPr lang="zh-CN" altLang="en-US" sz="2800" dirty="0">
                <a:solidFill>
                  <a:srgbClr val="3333CC"/>
                </a:solidFill>
                <a:ea typeface="楷体_GB2312" pitchFamily="49" charset="-122"/>
              </a:rPr>
              <a:t>配置评价</a:t>
            </a:r>
            <a:r>
              <a:rPr lang="zh-CN" altLang="en-US" sz="2800" dirty="0">
                <a:ea typeface="楷体_GB2312" pitchFamily="49" charset="-122"/>
              </a:rPr>
              <a:t>以及</a:t>
            </a:r>
            <a:r>
              <a:rPr lang="zh-CN" altLang="en-US" sz="2800" dirty="0">
                <a:solidFill>
                  <a:srgbClr val="3333CC"/>
                </a:solidFill>
                <a:ea typeface="楷体_GB2312" pitchFamily="49" charset="-122"/>
              </a:rPr>
              <a:t>发布管理</a:t>
            </a:r>
            <a:r>
              <a:rPr lang="zh-CN" altLang="en-US" sz="2800" dirty="0">
                <a:ea typeface="楷体_GB2312" pitchFamily="49" charset="-122"/>
              </a:rPr>
              <a:t>、</a:t>
            </a:r>
            <a:r>
              <a:rPr lang="zh-CN" altLang="en-US" sz="2800" dirty="0">
                <a:solidFill>
                  <a:srgbClr val="3333CC"/>
                </a:solidFill>
                <a:ea typeface="楷体_GB2312" pitchFamily="49" charset="-122"/>
              </a:rPr>
              <a:t>交付</a:t>
            </a:r>
            <a:r>
              <a:rPr lang="zh-CN" altLang="en-US" sz="2800" dirty="0">
                <a:ea typeface="楷体_GB2312" pitchFamily="49" charset="-122"/>
              </a:rPr>
              <a:t>等。</a:t>
            </a:r>
            <a:endParaRPr lang="zh-CN" altLang="en-US" sz="2800" dirty="0">
              <a:ea typeface="楷体_GB2312" pitchFamily="49" charset="-122"/>
            </a:endParaRPr>
          </a:p>
          <a:p>
            <a:pPr eaLnBrk="1" hangingPunct="1">
              <a:lnSpc>
                <a:spcPct val="110000"/>
              </a:lnSpc>
              <a:buFontTx/>
              <a:buNone/>
            </a:pPr>
            <a:r>
              <a:rPr lang="zh-CN" altLang="en-US" sz="2800" dirty="0">
                <a:ea typeface="楷体_GB2312" pitchFamily="49" charset="-122"/>
              </a:rPr>
              <a:t>    </a:t>
            </a:r>
            <a:endParaRPr lang="zh-CN" altLang="en-US" sz="2800" dirty="0">
              <a:ea typeface="楷体_GB2312" pitchFamily="49" charset="-122"/>
            </a:endParaRPr>
          </a:p>
        </p:txBody>
      </p:sp>
      <p:sp>
        <p:nvSpPr>
          <p:cNvPr id="104451" name="Rectangle 4"/>
          <p:cNvSpPr>
            <a:spLocks noChangeArrowheads="1"/>
          </p:cNvSpPr>
          <p:nvPr/>
        </p:nvSpPr>
        <p:spPr bwMode="auto">
          <a:xfrm>
            <a:off x="428596" y="142852"/>
            <a:ext cx="8064500" cy="1214446"/>
          </a:xfrm>
          <a:prstGeom prst="rect">
            <a:avLst/>
          </a:prstGeom>
          <a:noFill/>
          <a:ln w="9525">
            <a:noFill/>
            <a:miter lim="800000"/>
          </a:ln>
        </p:spPr>
        <p:txBody>
          <a:bodyPr lIns="92075" tIns="46038" rIns="92075" bIns="46038" anchor="ctr"/>
          <a:lstStyle/>
          <a:p>
            <a:r>
              <a:rPr lang="en-US" altLang="zh-CN" sz="4400" b="1" dirty="0">
                <a:solidFill>
                  <a:schemeClr val="bg1"/>
                </a:solidFill>
                <a:latin typeface="+mj-ea"/>
                <a:ea typeface="+mj-ea"/>
              </a:rPr>
              <a:t>6.6 </a:t>
            </a:r>
            <a:r>
              <a:rPr lang="zh-CN" altLang="en-US" sz="4400" b="1" dirty="0">
                <a:solidFill>
                  <a:schemeClr val="bg1"/>
                </a:solidFill>
                <a:latin typeface="+mj-ea"/>
                <a:ea typeface="+mj-ea"/>
              </a:rPr>
              <a:t>配置管理</a:t>
            </a:r>
            <a:endParaRPr lang="zh-CN" altLang="en-US" sz="4400" b="1" dirty="0">
              <a:solidFill>
                <a:schemeClr val="bg1"/>
              </a:solidFill>
              <a:latin typeface="+mj-ea"/>
              <a:ea typeface="+mj-ea"/>
            </a:endParaRPr>
          </a:p>
          <a:p>
            <a:r>
              <a:rPr lang="en-US" altLang="zh-CN" sz="3600" b="1" dirty="0">
                <a:solidFill>
                  <a:srgbClr val="FFFF00"/>
                </a:solidFill>
                <a:latin typeface="+mj-ea"/>
                <a:ea typeface="+mj-ea"/>
              </a:rPr>
              <a:t>6.6.1 </a:t>
            </a:r>
            <a:r>
              <a:rPr lang="zh-CN" altLang="en-US" sz="3600" b="1" dirty="0">
                <a:solidFill>
                  <a:srgbClr val="FFFF00"/>
                </a:solidFill>
                <a:latin typeface="+mj-ea"/>
                <a:ea typeface="+mj-ea"/>
              </a:rPr>
              <a:t>什么是软件配置管理</a:t>
            </a:r>
            <a:endParaRPr lang="zh-CN" altLang="en-US" sz="3600" b="1" dirty="0">
              <a:solidFill>
                <a:srgbClr val="FFFF00"/>
              </a:solidFill>
              <a:latin typeface="+mj-ea"/>
              <a:ea typeface="+mj-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random/>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Template>
  <TotalTime>0</TotalTime>
  <Words>18886</Words>
  <Application>WPS 演示</Application>
  <PresentationFormat>全屏显示(4:3)</PresentationFormat>
  <Paragraphs>1419</Paragraphs>
  <Slides>134</Slides>
  <Notes>22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134</vt:i4>
      </vt:variant>
    </vt:vector>
  </HeadingPairs>
  <TitlesOfParts>
    <vt:vector size="149" baseType="lpstr">
      <vt:lpstr>Arial</vt:lpstr>
      <vt:lpstr>宋体</vt:lpstr>
      <vt:lpstr>Wingdings</vt:lpstr>
      <vt:lpstr>隶书</vt:lpstr>
      <vt:lpstr>华文楷体</vt:lpstr>
      <vt:lpstr>楷体_GB2312</vt:lpstr>
      <vt:lpstr>新宋体</vt:lpstr>
      <vt:lpstr>微软雅黑</vt:lpstr>
      <vt:lpstr>Arial Unicode MS</vt:lpstr>
      <vt:lpstr>华文新魏</vt:lpstr>
      <vt:lpstr>Calibri</vt:lpstr>
      <vt:lpstr>Times New Roman</vt:lpstr>
      <vt:lpstr>通用_蓝</vt:lpstr>
      <vt:lpstr>1_通用_蓝</vt:lpstr>
      <vt:lpstr>PowerPoint.Show.12</vt:lpstr>
      <vt:lpstr>软件工程 Software Engineering</vt:lpstr>
      <vt:lpstr>第6章  软件项目管理</vt:lpstr>
      <vt:lpstr>6.1 软件项目管理概述 6.1.1软件项目管理的目标</vt:lpstr>
      <vt:lpstr>6.1 软件项目管理概述                ---管理涉及的范围</vt:lpstr>
      <vt:lpstr>6.1 软件项目管理概述                ---管理涉及的范围</vt:lpstr>
      <vt:lpstr>6.1 软件项目管理概述                ---管理涉及的范围</vt:lpstr>
      <vt:lpstr>PowerPoint 演示文稿</vt:lpstr>
      <vt:lpstr>6.1 软件项目管理概述                ---管理涉及的范围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项目估算  6.2.2 软件规模估算的功能点方法</vt:lpstr>
      <vt:lpstr>6.2 项目估算  6.2.2  软件规模估算的功能点方法</vt:lpstr>
      <vt:lpstr>6.2 项目估算  6.2.2  软件规模估算的功能点方法</vt:lpstr>
      <vt:lpstr>6.2 项目估算  6.2.2  软件规模估算的功能点方法</vt:lpstr>
      <vt:lpstr>PowerPoint 演示文稿</vt:lpstr>
      <vt:lpstr>6.2 项目估算  6.2.2  软件规模估算的功能点方法</vt:lpstr>
      <vt:lpstr>6.2 项目估算  6.2.2  软件规模估算的功能点方法</vt:lpstr>
      <vt:lpstr>6.2 项目估算  6.2.2  软件规模估算的功能点方法</vt:lpstr>
      <vt:lpstr>6.2 项目估算  6.2.2  软件规模估算的功能点方法</vt:lpstr>
      <vt:lpstr>6.2 项目估算  6.2.2  软件规模估算的功能点方法</vt:lpstr>
      <vt:lpstr>6.2 项目估算  6.2.2  软件规模估算的功能点方法</vt:lpstr>
      <vt:lpstr>PowerPoint 演示文稿</vt:lpstr>
      <vt:lpstr>PowerPoint 演示文稿</vt:lpstr>
      <vt:lpstr>功能点方法计算实例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风险管理</vt:lpstr>
      <vt:lpstr>6.3 风险管理 6.3.1 软件风险</vt:lpstr>
      <vt:lpstr>6.3 风险管理 6.3.1 软件风险</vt:lpstr>
      <vt:lpstr>6.3 风险管理 6.3.1 软件风险</vt:lpstr>
      <vt:lpstr>6.3 风险管理 6.3.1 软件风险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进度管理</vt:lpstr>
      <vt:lpstr>6.4 进度管理 6.4.1 进度控制问题</vt:lpstr>
      <vt:lpstr>6.4 进度管理 6.4.1 进度控制问题</vt:lpstr>
      <vt:lpstr>PowerPoint 演示文稿</vt:lpstr>
      <vt:lpstr>6.4 进度管理 6.4.2 甘特图</vt:lpstr>
      <vt:lpstr>PowerPoint 演示文稿</vt:lpstr>
      <vt:lpstr>6.4 进度管理 6.4.3 时标网状图</vt:lpstr>
      <vt:lpstr>6.4 进度管理 6.4.4 PERT图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cp:lastModifiedBy>
  <cp:revision>125</cp:revision>
  <dcterms:created xsi:type="dcterms:W3CDTF">2016-09-03T09:50:00Z</dcterms:created>
  <dcterms:modified xsi:type="dcterms:W3CDTF">2019-10-16T11:07:49Z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