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 id="2147483756" r:id="rId2"/>
  </p:sldMasterIdLst>
  <p:notesMasterIdLst>
    <p:notesMasterId r:id="rId162"/>
  </p:notesMasterIdLst>
  <p:sldIdLst>
    <p:sldId id="714" r:id="rId3"/>
    <p:sldId id="532" r:id="rId4"/>
    <p:sldId id="560" r:id="rId5"/>
    <p:sldId id="681" r:id="rId6"/>
    <p:sldId id="561" r:id="rId7"/>
    <p:sldId id="562" r:id="rId8"/>
    <p:sldId id="563" r:id="rId9"/>
    <p:sldId id="564" r:id="rId10"/>
    <p:sldId id="565" r:id="rId11"/>
    <p:sldId id="566" r:id="rId12"/>
    <p:sldId id="567" r:id="rId13"/>
    <p:sldId id="568" r:id="rId14"/>
    <p:sldId id="683" r:id="rId15"/>
    <p:sldId id="544" r:id="rId16"/>
    <p:sldId id="547" r:id="rId17"/>
    <p:sldId id="548" r:id="rId18"/>
    <p:sldId id="549" r:id="rId19"/>
    <p:sldId id="550" r:id="rId20"/>
    <p:sldId id="551" r:id="rId21"/>
    <p:sldId id="552" r:id="rId22"/>
    <p:sldId id="553" r:id="rId23"/>
    <p:sldId id="554" r:id="rId24"/>
    <p:sldId id="555" r:id="rId25"/>
    <p:sldId id="556" r:id="rId26"/>
    <p:sldId id="557" r:id="rId27"/>
    <p:sldId id="558" r:id="rId28"/>
    <p:sldId id="559" r:id="rId29"/>
    <p:sldId id="698" r:id="rId30"/>
    <p:sldId id="684" r:id="rId31"/>
    <p:sldId id="685" r:id="rId32"/>
    <p:sldId id="686" r:id="rId33"/>
    <p:sldId id="687" r:id="rId34"/>
    <p:sldId id="688" r:id="rId35"/>
    <p:sldId id="689" r:id="rId36"/>
    <p:sldId id="690" r:id="rId37"/>
    <p:sldId id="691" r:id="rId38"/>
    <p:sldId id="692" r:id="rId39"/>
    <p:sldId id="693" r:id="rId40"/>
    <p:sldId id="694" r:id="rId41"/>
    <p:sldId id="695" r:id="rId42"/>
    <p:sldId id="696" r:id="rId43"/>
    <p:sldId id="697" r:id="rId44"/>
    <p:sldId id="569" r:id="rId45"/>
    <p:sldId id="570" r:id="rId46"/>
    <p:sldId id="682" r:id="rId47"/>
    <p:sldId id="571" r:id="rId48"/>
    <p:sldId id="572" r:id="rId49"/>
    <p:sldId id="573" r:id="rId50"/>
    <p:sldId id="574" r:id="rId51"/>
    <p:sldId id="575" r:id="rId52"/>
    <p:sldId id="576" r:id="rId53"/>
    <p:sldId id="577" r:id="rId54"/>
    <p:sldId id="578" r:id="rId55"/>
    <p:sldId id="579" r:id="rId56"/>
    <p:sldId id="580" r:id="rId57"/>
    <p:sldId id="581" r:id="rId58"/>
    <p:sldId id="582" r:id="rId59"/>
    <p:sldId id="583" r:id="rId60"/>
    <p:sldId id="584" r:id="rId61"/>
    <p:sldId id="585" r:id="rId62"/>
    <p:sldId id="586" r:id="rId63"/>
    <p:sldId id="587" r:id="rId64"/>
    <p:sldId id="588" r:id="rId65"/>
    <p:sldId id="589" r:id="rId66"/>
    <p:sldId id="668" r:id="rId67"/>
    <p:sldId id="679" r:id="rId68"/>
    <p:sldId id="673" r:id="rId69"/>
    <p:sldId id="674" r:id="rId70"/>
    <p:sldId id="675" r:id="rId71"/>
    <p:sldId id="676" r:id="rId72"/>
    <p:sldId id="677" r:id="rId73"/>
    <p:sldId id="715" r:id="rId74"/>
    <p:sldId id="590" r:id="rId75"/>
    <p:sldId id="591" r:id="rId76"/>
    <p:sldId id="716" r:id="rId77"/>
    <p:sldId id="592" r:id="rId78"/>
    <p:sldId id="593" r:id="rId79"/>
    <p:sldId id="594" r:id="rId80"/>
    <p:sldId id="595" r:id="rId81"/>
    <p:sldId id="596" r:id="rId82"/>
    <p:sldId id="597" r:id="rId83"/>
    <p:sldId id="669" r:id="rId84"/>
    <p:sldId id="598" r:id="rId85"/>
    <p:sldId id="599" r:id="rId86"/>
    <p:sldId id="600" r:id="rId87"/>
    <p:sldId id="602" r:id="rId88"/>
    <p:sldId id="603" r:id="rId89"/>
    <p:sldId id="604" r:id="rId90"/>
    <p:sldId id="605" r:id="rId91"/>
    <p:sldId id="606" r:id="rId92"/>
    <p:sldId id="607" r:id="rId93"/>
    <p:sldId id="608" r:id="rId94"/>
    <p:sldId id="670" r:id="rId95"/>
    <p:sldId id="609" r:id="rId96"/>
    <p:sldId id="610" r:id="rId97"/>
    <p:sldId id="611" r:id="rId98"/>
    <p:sldId id="612" r:id="rId99"/>
    <p:sldId id="613" r:id="rId100"/>
    <p:sldId id="614" r:id="rId101"/>
    <p:sldId id="615" r:id="rId102"/>
    <p:sldId id="616" r:id="rId103"/>
    <p:sldId id="617" r:id="rId104"/>
    <p:sldId id="618" r:id="rId105"/>
    <p:sldId id="619" r:id="rId106"/>
    <p:sldId id="620" r:id="rId107"/>
    <p:sldId id="621" r:id="rId108"/>
    <p:sldId id="622" r:id="rId109"/>
    <p:sldId id="623" r:id="rId110"/>
    <p:sldId id="624" r:id="rId111"/>
    <p:sldId id="625" r:id="rId112"/>
    <p:sldId id="626" r:id="rId113"/>
    <p:sldId id="627" r:id="rId114"/>
    <p:sldId id="671" r:id="rId115"/>
    <p:sldId id="628" r:id="rId116"/>
    <p:sldId id="629" r:id="rId117"/>
    <p:sldId id="630" r:id="rId118"/>
    <p:sldId id="631" r:id="rId119"/>
    <p:sldId id="703" r:id="rId120"/>
    <p:sldId id="705" r:id="rId121"/>
    <p:sldId id="707" r:id="rId122"/>
    <p:sldId id="709" r:id="rId123"/>
    <p:sldId id="710" r:id="rId124"/>
    <p:sldId id="711" r:id="rId125"/>
    <p:sldId id="712" r:id="rId126"/>
    <p:sldId id="634" r:id="rId127"/>
    <p:sldId id="635" r:id="rId128"/>
    <p:sldId id="637" r:id="rId129"/>
    <p:sldId id="638" r:id="rId130"/>
    <p:sldId id="639" r:id="rId131"/>
    <p:sldId id="640" r:id="rId132"/>
    <p:sldId id="641" r:id="rId133"/>
    <p:sldId id="642" r:id="rId134"/>
    <p:sldId id="643" r:id="rId135"/>
    <p:sldId id="644" r:id="rId136"/>
    <p:sldId id="645" r:id="rId137"/>
    <p:sldId id="646" r:id="rId138"/>
    <p:sldId id="647" r:id="rId139"/>
    <p:sldId id="648" r:id="rId140"/>
    <p:sldId id="649" r:id="rId141"/>
    <p:sldId id="650" r:id="rId142"/>
    <p:sldId id="651" r:id="rId143"/>
    <p:sldId id="652" r:id="rId144"/>
    <p:sldId id="653" r:id="rId145"/>
    <p:sldId id="654" r:id="rId146"/>
    <p:sldId id="655" r:id="rId147"/>
    <p:sldId id="656" r:id="rId148"/>
    <p:sldId id="657" r:id="rId149"/>
    <p:sldId id="680" r:id="rId150"/>
    <p:sldId id="658" r:id="rId151"/>
    <p:sldId id="659" r:id="rId152"/>
    <p:sldId id="660" r:id="rId153"/>
    <p:sldId id="661" r:id="rId154"/>
    <p:sldId id="662" r:id="rId155"/>
    <p:sldId id="663" r:id="rId156"/>
    <p:sldId id="713" r:id="rId157"/>
    <p:sldId id="664" r:id="rId158"/>
    <p:sldId id="665" r:id="rId159"/>
    <p:sldId id="666" r:id="rId160"/>
    <p:sldId id="717" r:id="rId16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autoAdjust="0"/>
    <p:restoredTop sz="94635" autoAdjust="0"/>
  </p:normalViewPr>
  <p:slideViewPr>
    <p:cSldViewPr>
      <p:cViewPr varScale="1">
        <p:scale>
          <a:sx n="68" d="100"/>
          <a:sy n="68" d="100"/>
        </p:scale>
        <p:origin x="1446" y="60"/>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918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slide" Target="slides/slide159.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microsoft.com/office/2015/10/relationships/revisionInfo" Target="revisionInfo.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notesMaster" Target="notesMasters/notesMaster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presProps" Target="presProp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theme" Target="theme/theme1.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s>
</file>

<file path=ppt/_rels/viewProps.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slide" Target="slides/slide2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depthPercent val="100"/>
      <c:rAngAx val="1"/>
    </c:view3D>
    <c:floor>
      <c:thickness val="0"/>
    </c:floor>
    <c:sideWall>
      <c:thickness val="0"/>
    </c:sideWall>
    <c:backWall>
      <c:thickness val="0"/>
    </c:backWall>
    <c:plotArea>
      <c:layout/>
      <c:bar3DChart>
        <c:barDir val="bar"/>
        <c:grouping val="percentStacked"/>
        <c:varyColors val="0"/>
        <c:ser>
          <c:idx val="0"/>
          <c:order val="0"/>
          <c:tx>
            <c:strRef>
              <c:f>Sheet1!$B$1</c:f>
              <c:strCache>
                <c:ptCount val="1"/>
                <c:pt idx="0">
                  <c:v>成功</c:v>
                </c:pt>
              </c:strCache>
            </c:strRef>
          </c:tx>
          <c:spPr>
            <a:solidFill>
              <a:srgbClr val="66FF33"/>
            </a:solidFill>
          </c:spPr>
          <c:invertIfNegative val="0"/>
          <c:dLbls>
            <c:spPr>
              <a:noFill/>
              <a:ln>
                <a:noFill/>
              </a:ln>
              <a:effectLst/>
            </c:spPr>
            <c:txPr>
              <a:bodyPr/>
              <a:lstStyle/>
              <a:p>
                <a:pPr>
                  <a:defRPr sz="1999"/>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Sheet1!$A$2:$A$5</c:f>
              <c:numCache>
                <c:formatCode>General</c:formatCode>
                <c:ptCount val="4"/>
                <c:pt idx="0">
                  <c:v>2006</c:v>
                </c:pt>
                <c:pt idx="1">
                  <c:v>2003</c:v>
                </c:pt>
                <c:pt idx="2">
                  <c:v>1999</c:v>
                </c:pt>
                <c:pt idx="3">
                  <c:v>1994</c:v>
                </c:pt>
              </c:numCache>
            </c:numRef>
          </c:cat>
          <c:val>
            <c:numRef>
              <c:f>Sheet1!$B$2:$B$5</c:f>
              <c:numCache>
                <c:formatCode>General</c:formatCode>
                <c:ptCount val="4"/>
                <c:pt idx="0">
                  <c:v>35</c:v>
                </c:pt>
                <c:pt idx="1">
                  <c:v>34</c:v>
                </c:pt>
                <c:pt idx="2">
                  <c:v>26</c:v>
                </c:pt>
                <c:pt idx="3">
                  <c:v>16.2</c:v>
                </c:pt>
              </c:numCache>
            </c:numRef>
          </c:val>
          <c:extLst>
            <c:ext xmlns:c16="http://schemas.microsoft.com/office/drawing/2014/chart" uri="{C3380CC4-5D6E-409C-BE32-E72D297353CC}">
              <c16:uniqueId val="{00000000-EB1D-42B0-A7F2-10533CB3368C}"/>
            </c:ext>
          </c:extLst>
        </c:ser>
        <c:ser>
          <c:idx val="1"/>
          <c:order val="1"/>
          <c:tx>
            <c:strRef>
              <c:f>Sheet1!$C$1</c:f>
              <c:strCache>
                <c:ptCount val="1"/>
                <c:pt idx="0">
                  <c:v>超期</c:v>
                </c:pt>
              </c:strCache>
            </c:strRef>
          </c:tx>
          <c:spPr>
            <a:solidFill>
              <a:srgbClr val="FF9900"/>
            </a:solidFill>
          </c:spPr>
          <c:invertIfNegative val="0"/>
          <c:dLbls>
            <c:spPr>
              <a:noFill/>
              <a:ln>
                <a:noFill/>
              </a:ln>
              <a:effectLst/>
            </c:spPr>
            <c:txPr>
              <a:bodyPr/>
              <a:lstStyle/>
              <a:p>
                <a:pPr>
                  <a:defRPr sz="1999"/>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Sheet1!$A$2:$A$5</c:f>
              <c:numCache>
                <c:formatCode>General</c:formatCode>
                <c:ptCount val="4"/>
                <c:pt idx="0">
                  <c:v>2006</c:v>
                </c:pt>
                <c:pt idx="1">
                  <c:v>2003</c:v>
                </c:pt>
                <c:pt idx="2">
                  <c:v>1999</c:v>
                </c:pt>
                <c:pt idx="3">
                  <c:v>1994</c:v>
                </c:pt>
              </c:numCache>
            </c:numRef>
          </c:cat>
          <c:val>
            <c:numRef>
              <c:f>Sheet1!$C$2:$C$5</c:f>
              <c:numCache>
                <c:formatCode>General</c:formatCode>
                <c:ptCount val="4"/>
                <c:pt idx="0">
                  <c:v>46</c:v>
                </c:pt>
                <c:pt idx="1">
                  <c:v>51</c:v>
                </c:pt>
                <c:pt idx="2">
                  <c:v>46</c:v>
                </c:pt>
                <c:pt idx="3">
                  <c:v>52.7</c:v>
                </c:pt>
              </c:numCache>
            </c:numRef>
          </c:val>
          <c:extLst>
            <c:ext xmlns:c16="http://schemas.microsoft.com/office/drawing/2014/chart" uri="{C3380CC4-5D6E-409C-BE32-E72D297353CC}">
              <c16:uniqueId val="{00000001-EB1D-42B0-A7F2-10533CB3368C}"/>
            </c:ext>
          </c:extLst>
        </c:ser>
        <c:ser>
          <c:idx val="2"/>
          <c:order val="2"/>
          <c:tx>
            <c:strRef>
              <c:f>Sheet1!$D$1</c:f>
              <c:strCache>
                <c:ptCount val="1"/>
                <c:pt idx="0">
                  <c:v>失败</c:v>
                </c:pt>
              </c:strCache>
            </c:strRef>
          </c:tx>
          <c:spPr>
            <a:solidFill>
              <a:srgbClr val="FF0000"/>
            </a:solidFill>
          </c:spPr>
          <c:invertIfNegative val="0"/>
          <c:dLbls>
            <c:spPr>
              <a:noFill/>
              <a:ln>
                <a:noFill/>
              </a:ln>
              <a:effectLst/>
            </c:spPr>
            <c:txPr>
              <a:bodyPr/>
              <a:lstStyle/>
              <a:p>
                <a:pPr>
                  <a:defRPr sz="1999"/>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Sheet1!$A$2:$A$5</c:f>
              <c:numCache>
                <c:formatCode>General</c:formatCode>
                <c:ptCount val="4"/>
                <c:pt idx="0">
                  <c:v>2006</c:v>
                </c:pt>
                <c:pt idx="1">
                  <c:v>2003</c:v>
                </c:pt>
                <c:pt idx="2">
                  <c:v>1999</c:v>
                </c:pt>
                <c:pt idx="3">
                  <c:v>1994</c:v>
                </c:pt>
              </c:numCache>
            </c:numRef>
          </c:cat>
          <c:val>
            <c:numRef>
              <c:f>Sheet1!$D$2:$D$5</c:f>
              <c:numCache>
                <c:formatCode>General</c:formatCode>
                <c:ptCount val="4"/>
                <c:pt idx="0">
                  <c:v>19</c:v>
                </c:pt>
                <c:pt idx="1">
                  <c:v>15</c:v>
                </c:pt>
                <c:pt idx="2">
                  <c:v>28</c:v>
                </c:pt>
                <c:pt idx="3">
                  <c:v>31.1</c:v>
                </c:pt>
              </c:numCache>
            </c:numRef>
          </c:val>
          <c:extLst>
            <c:ext xmlns:c16="http://schemas.microsoft.com/office/drawing/2014/chart" uri="{C3380CC4-5D6E-409C-BE32-E72D297353CC}">
              <c16:uniqueId val="{00000002-EB1D-42B0-A7F2-10533CB3368C}"/>
            </c:ext>
          </c:extLst>
        </c:ser>
        <c:dLbls>
          <c:showLegendKey val="0"/>
          <c:showVal val="1"/>
          <c:showCatName val="0"/>
          <c:showSerName val="0"/>
          <c:showPercent val="0"/>
          <c:showBubbleSize val="0"/>
        </c:dLbls>
        <c:gapWidth val="75"/>
        <c:shape val="cylinder"/>
        <c:axId val="215321216"/>
        <c:axId val="215335296"/>
        <c:axId val="0"/>
      </c:bar3DChart>
      <c:catAx>
        <c:axId val="215321216"/>
        <c:scaling>
          <c:orientation val="minMax"/>
        </c:scaling>
        <c:delete val="0"/>
        <c:axPos val="l"/>
        <c:numFmt formatCode="General" sourceLinked="1"/>
        <c:majorTickMark val="none"/>
        <c:minorTickMark val="none"/>
        <c:tickLblPos val="nextTo"/>
        <c:txPr>
          <a:bodyPr/>
          <a:lstStyle/>
          <a:p>
            <a:pPr>
              <a:defRPr sz="1999"/>
            </a:pPr>
            <a:endParaRPr lang="zh-CN"/>
          </a:p>
        </c:txPr>
        <c:crossAx val="215335296"/>
        <c:crosses val="autoZero"/>
        <c:auto val="1"/>
        <c:lblAlgn val="ctr"/>
        <c:lblOffset val="100"/>
        <c:noMultiLvlLbl val="0"/>
      </c:catAx>
      <c:valAx>
        <c:axId val="215335296"/>
        <c:scaling>
          <c:orientation val="minMax"/>
        </c:scaling>
        <c:delete val="0"/>
        <c:axPos val="b"/>
        <c:numFmt formatCode="0%" sourceLinked="1"/>
        <c:majorTickMark val="none"/>
        <c:minorTickMark val="none"/>
        <c:tickLblPos val="nextTo"/>
        <c:txPr>
          <a:bodyPr/>
          <a:lstStyle/>
          <a:p>
            <a:pPr>
              <a:defRPr sz="1599"/>
            </a:pPr>
            <a:endParaRPr lang="zh-CN"/>
          </a:p>
        </c:txPr>
        <c:crossAx val="215321216"/>
        <c:crosses val="autoZero"/>
        <c:crossBetween val="between"/>
      </c:valAx>
      <c:spPr>
        <a:noFill/>
        <a:ln w="25392">
          <a:noFill/>
        </a:ln>
      </c:spPr>
    </c:plotArea>
    <c:legend>
      <c:legendPos val="b"/>
      <c:overlay val="0"/>
      <c:txPr>
        <a:bodyPr/>
        <a:lstStyle/>
        <a:p>
          <a:pPr>
            <a:defRPr sz="1999"/>
          </a:pPr>
          <a:endParaRPr lang="zh-CN"/>
        </a:p>
      </c:txPr>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DFFACF-4A48-4222-871E-D37847C04CDF}" type="doc">
      <dgm:prSet loTypeId="urn:microsoft.com/office/officeart/2005/8/layout/hProcess6" loCatId="process" qsTypeId="urn:microsoft.com/office/officeart/2005/8/quickstyle/simple4" qsCatId="simple" csTypeId="urn:microsoft.com/office/officeart/2005/8/colors/colorful5" csCatId="colorful" phldr="1"/>
      <dgm:spPr/>
      <dgm:t>
        <a:bodyPr/>
        <a:lstStyle/>
        <a:p>
          <a:endParaRPr lang="zh-CN" altLang="en-US"/>
        </a:p>
      </dgm:t>
    </dgm:pt>
    <dgm:pt modelId="{6335426B-1375-4B2F-B4D1-208E331E5732}">
      <dgm:prSet phldrT="[文本]" custT="1"/>
      <dgm:spPr/>
      <dgm:t>
        <a:bodyPr/>
        <a:lstStyle/>
        <a:p>
          <a:pPr algn="ctr"/>
          <a:r>
            <a:rPr lang="en-US" altLang="zh-CN" sz="1600" b="1" dirty="0">
              <a:solidFill>
                <a:srgbClr val="FFFF00"/>
              </a:solidFill>
              <a:latin typeface="宋体" pitchFamily="2" charset="-122"/>
              <a:ea typeface="宋体" pitchFamily="2" charset="-122"/>
            </a:rPr>
            <a:t>100%</a:t>
          </a:r>
          <a:endParaRPr lang="zh-CN" altLang="en-US" sz="1600" b="1" dirty="0">
            <a:solidFill>
              <a:srgbClr val="FFFF00"/>
            </a:solidFill>
            <a:latin typeface="宋体" pitchFamily="2" charset="-122"/>
            <a:ea typeface="宋体" pitchFamily="2" charset="-122"/>
          </a:endParaRPr>
        </a:p>
      </dgm:t>
    </dgm:pt>
    <dgm:pt modelId="{976607C5-C39D-4E39-99FD-EBCC8E07A46C}" type="parTrans" cxnId="{88FE6D02-7BBB-47B7-8014-E911E18B0814}">
      <dgm:prSet/>
      <dgm:spPr/>
      <dgm:t>
        <a:bodyPr/>
        <a:lstStyle/>
        <a:p>
          <a:pPr algn="ctr"/>
          <a:endParaRPr lang="zh-CN" altLang="en-US" sz="2000" b="1">
            <a:solidFill>
              <a:srgbClr val="C00000"/>
            </a:solidFill>
            <a:latin typeface="宋体" pitchFamily="2" charset="-122"/>
            <a:ea typeface="宋体" pitchFamily="2" charset="-122"/>
          </a:endParaRPr>
        </a:p>
      </dgm:t>
    </dgm:pt>
    <dgm:pt modelId="{8969549F-C7C3-41EE-953A-0A71A9D818C2}" type="sibTrans" cxnId="{88FE6D02-7BBB-47B7-8014-E911E18B0814}">
      <dgm:prSet/>
      <dgm:spPr/>
      <dgm:t>
        <a:bodyPr/>
        <a:lstStyle/>
        <a:p>
          <a:pPr algn="ctr"/>
          <a:endParaRPr lang="zh-CN" altLang="en-US" sz="2000" b="1">
            <a:solidFill>
              <a:srgbClr val="C00000"/>
            </a:solidFill>
            <a:latin typeface="宋体" pitchFamily="2" charset="-122"/>
            <a:ea typeface="宋体" pitchFamily="2" charset="-122"/>
          </a:endParaRPr>
        </a:p>
      </dgm:t>
    </dgm:pt>
    <dgm:pt modelId="{93208E88-44EA-4F8A-A088-EF64E9797920}">
      <dgm:prSet phldrT="[文本]" custT="1"/>
      <dgm:spPr/>
      <dgm:t>
        <a:bodyPr/>
        <a:lstStyle/>
        <a:p>
          <a:pPr algn="ctr"/>
          <a:r>
            <a:rPr lang="zh-CN" altLang="en-US" sz="2000" b="1" dirty="0">
              <a:solidFill>
                <a:srgbClr val="C00000"/>
              </a:solidFill>
              <a:latin typeface="宋体" pitchFamily="2" charset="-122"/>
              <a:ea typeface="宋体" pitchFamily="2" charset="-122"/>
            </a:rPr>
            <a:t>用户代表</a:t>
          </a:r>
        </a:p>
      </dgm:t>
    </dgm:pt>
    <dgm:pt modelId="{CF1B9F1B-15BF-4D69-B232-38715EE9150B}" type="parTrans" cxnId="{646BFF10-7E3E-4136-BE4B-DD76217152DE}">
      <dgm:prSet/>
      <dgm:spPr/>
      <dgm:t>
        <a:bodyPr/>
        <a:lstStyle/>
        <a:p>
          <a:pPr algn="ctr"/>
          <a:endParaRPr lang="zh-CN" altLang="en-US" sz="2000" b="1">
            <a:solidFill>
              <a:srgbClr val="C00000"/>
            </a:solidFill>
            <a:latin typeface="宋体" pitchFamily="2" charset="-122"/>
            <a:ea typeface="宋体" pitchFamily="2" charset="-122"/>
          </a:endParaRPr>
        </a:p>
      </dgm:t>
    </dgm:pt>
    <dgm:pt modelId="{2C7847DE-2990-4CC9-8844-46600DFBE23C}" type="sibTrans" cxnId="{646BFF10-7E3E-4136-BE4B-DD76217152DE}">
      <dgm:prSet/>
      <dgm:spPr/>
      <dgm:t>
        <a:bodyPr/>
        <a:lstStyle/>
        <a:p>
          <a:pPr algn="ctr"/>
          <a:endParaRPr lang="zh-CN" altLang="en-US" sz="2000" b="1">
            <a:solidFill>
              <a:srgbClr val="C00000"/>
            </a:solidFill>
            <a:latin typeface="宋体" pitchFamily="2" charset="-122"/>
            <a:ea typeface="宋体" pitchFamily="2" charset="-122"/>
          </a:endParaRPr>
        </a:p>
      </dgm:t>
    </dgm:pt>
    <dgm:pt modelId="{5FDA4126-6AB2-4E18-B245-5E95D3785976}">
      <dgm:prSet phldrT="[文本]" custT="1"/>
      <dgm:spPr/>
      <dgm:t>
        <a:bodyPr/>
        <a:lstStyle/>
        <a:p>
          <a:pPr algn="ctr"/>
          <a:r>
            <a:rPr lang="en-US" altLang="zh-CN" sz="1600" b="1" dirty="0">
              <a:solidFill>
                <a:srgbClr val="FFFF00"/>
              </a:solidFill>
              <a:latin typeface="宋体" pitchFamily="2" charset="-122"/>
              <a:ea typeface="宋体" pitchFamily="2" charset="-122"/>
            </a:rPr>
            <a:t>40%</a:t>
          </a:r>
          <a:endParaRPr lang="zh-CN" altLang="en-US" sz="1600" b="1" dirty="0">
            <a:solidFill>
              <a:srgbClr val="FFFF00"/>
            </a:solidFill>
            <a:latin typeface="宋体" pitchFamily="2" charset="-122"/>
            <a:ea typeface="宋体" pitchFamily="2" charset="-122"/>
          </a:endParaRPr>
        </a:p>
      </dgm:t>
    </dgm:pt>
    <dgm:pt modelId="{6D69F3AE-41BA-419D-9CD5-FD2674E64921}" type="parTrans" cxnId="{D856BC6B-FCA4-4BAD-A9A4-9DBECF4EC09A}">
      <dgm:prSet/>
      <dgm:spPr/>
      <dgm:t>
        <a:bodyPr/>
        <a:lstStyle/>
        <a:p>
          <a:pPr algn="ctr"/>
          <a:endParaRPr lang="zh-CN" altLang="en-US" sz="2000" b="1">
            <a:solidFill>
              <a:srgbClr val="C00000"/>
            </a:solidFill>
            <a:latin typeface="宋体" pitchFamily="2" charset="-122"/>
            <a:ea typeface="宋体" pitchFamily="2" charset="-122"/>
          </a:endParaRPr>
        </a:p>
      </dgm:t>
    </dgm:pt>
    <dgm:pt modelId="{481EEA02-8C20-4D8D-8587-9F68978C2864}" type="sibTrans" cxnId="{D856BC6B-FCA4-4BAD-A9A4-9DBECF4EC09A}">
      <dgm:prSet/>
      <dgm:spPr/>
      <dgm:t>
        <a:bodyPr/>
        <a:lstStyle/>
        <a:p>
          <a:pPr algn="ctr"/>
          <a:endParaRPr lang="zh-CN" altLang="en-US" sz="2000" b="1">
            <a:solidFill>
              <a:srgbClr val="C00000"/>
            </a:solidFill>
            <a:latin typeface="宋体" pitchFamily="2" charset="-122"/>
            <a:ea typeface="宋体" pitchFamily="2" charset="-122"/>
          </a:endParaRPr>
        </a:p>
      </dgm:t>
    </dgm:pt>
    <dgm:pt modelId="{F8767D9D-DB14-4DC7-B0DE-56834A252F05}">
      <dgm:prSet phldrT="[文本]" custT="1"/>
      <dgm:spPr/>
      <dgm:t>
        <a:bodyPr/>
        <a:lstStyle/>
        <a:p>
          <a:pPr algn="ctr"/>
          <a:r>
            <a:rPr lang="zh-CN" altLang="en-US" sz="2000" b="1" dirty="0">
              <a:solidFill>
                <a:srgbClr val="C00000"/>
              </a:solidFill>
              <a:latin typeface="宋体" pitchFamily="2" charset="-122"/>
              <a:ea typeface="宋体" pitchFamily="2" charset="-122"/>
            </a:rPr>
            <a:t>需求人员</a:t>
          </a:r>
        </a:p>
      </dgm:t>
    </dgm:pt>
    <dgm:pt modelId="{7132D03D-B678-4E0D-848A-7F3591F9516F}" type="parTrans" cxnId="{C00E99C7-C993-49D6-9F56-AA2735746E80}">
      <dgm:prSet/>
      <dgm:spPr/>
      <dgm:t>
        <a:bodyPr/>
        <a:lstStyle/>
        <a:p>
          <a:pPr algn="ctr"/>
          <a:endParaRPr lang="zh-CN" altLang="en-US" sz="2000" b="1">
            <a:solidFill>
              <a:srgbClr val="C00000"/>
            </a:solidFill>
            <a:latin typeface="宋体" pitchFamily="2" charset="-122"/>
            <a:ea typeface="宋体" pitchFamily="2" charset="-122"/>
          </a:endParaRPr>
        </a:p>
      </dgm:t>
    </dgm:pt>
    <dgm:pt modelId="{E1EE8147-FB42-41AD-9F65-9F1F7FA9BFC2}" type="sibTrans" cxnId="{C00E99C7-C993-49D6-9F56-AA2735746E80}">
      <dgm:prSet/>
      <dgm:spPr/>
      <dgm:t>
        <a:bodyPr/>
        <a:lstStyle/>
        <a:p>
          <a:pPr algn="ctr"/>
          <a:endParaRPr lang="zh-CN" altLang="en-US" sz="2000" b="1">
            <a:solidFill>
              <a:srgbClr val="C00000"/>
            </a:solidFill>
            <a:latin typeface="宋体" pitchFamily="2" charset="-122"/>
            <a:ea typeface="宋体" pitchFamily="2" charset="-122"/>
          </a:endParaRPr>
        </a:p>
      </dgm:t>
    </dgm:pt>
    <dgm:pt modelId="{7F7C91D2-3B91-4A6B-8F3E-B8FF47B48DB1}">
      <dgm:prSet phldrT="[文本]" custT="1"/>
      <dgm:spPr/>
      <dgm:t>
        <a:bodyPr/>
        <a:lstStyle/>
        <a:p>
          <a:pPr algn="ctr"/>
          <a:r>
            <a:rPr lang="en-US" altLang="zh-CN" sz="1600" b="1" dirty="0">
              <a:solidFill>
                <a:srgbClr val="FFFF00"/>
              </a:solidFill>
              <a:latin typeface="宋体" pitchFamily="2" charset="-122"/>
              <a:ea typeface="宋体" pitchFamily="2" charset="-122"/>
            </a:rPr>
            <a:t>16%</a:t>
          </a:r>
          <a:endParaRPr lang="zh-CN" altLang="en-US" sz="1600" b="1" dirty="0">
            <a:solidFill>
              <a:srgbClr val="FFFF00"/>
            </a:solidFill>
            <a:latin typeface="宋体" pitchFamily="2" charset="-122"/>
            <a:ea typeface="宋体" pitchFamily="2" charset="-122"/>
          </a:endParaRPr>
        </a:p>
      </dgm:t>
    </dgm:pt>
    <dgm:pt modelId="{C5BAE62F-B459-4CF9-B032-B716605F7FE9}" type="parTrans" cxnId="{6A2A3D0D-A14F-43A5-A866-0FC420B727AB}">
      <dgm:prSet/>
      <dgm:spPr/>
      <dgm:t>
        <a:bodyPr/>
        <a:lstStyle/>
        <a:p>
          <a:pPr algn="ctr"/>
          <a:endParaRPr lang="zh-CN" altLang="en-US" sz="2000" b="1">
            <a:solidFill>
              <a:srgbClr val="C00000"/>
            </a:solidFill>
            <a:latin typeface="宋体" pitchFamily="2" charset="-122"/>
            <a:ea typeface="宋体" pitchFamily="2" charset="-122"/>
          </a:endParaRPr>
        </a:p>
      </dgm:t>
    </dgm:pt>
    <dgm:pt modelId="{292E02E7-252F-434F-BBF9-6176EA69CD90}" type="sibTrans" cxnId="{6A2A3D0D-A14F-43A5-A866-0FC420B727AB}">
      <dgm:prSet/>
      <dgm:spPr/>
      <dgm:t>
        <a:bodyPr/>
        <a:lstStyle/>
        <a:p>
          <a:pPr algn="ctr"/>
          <a:endParaRPr lang="zh-CN" altLang="en-US" sz="2000" b="1">
            <a:solidFill>
              <a:srgbClr val="C00000"/>
            </a:solidFill>
            <a:latin typeface="宋体" pitchFamily="2" charset="-122"/>
            <a:ea typeface="宋体" pitchFamily="2" charset="-122"/>
          </a:endParaRPr>
        </a:p>
      </dgm:t>
    </dgm:pt>
    <dgm:pt modelId="{5CD8A0F9-A5A2-4DF4-9BE1-89B57A4A6E6F}">
      <dgm:prSet phldrT="[文本]" custT="1"/>
      <dgm:spPr/>
      <dgm:t>
        <a:bodyPr/>
        <a:lstStyle/>
        <a:p>
          <a:pPr algn="ctr"/>
          <a:r>
            <a:rPr lang="zh-CN" altLang="en-US" sz="2000" b="1" dirty="0">
              <a:solidFill>
                <a:srgbClr val="C00000"/>
              </a:solidFill>
              <a:latin typeface="宋体" pitchFamily="2" charset="-122"/>
              <a:ea typeface="宋体" pitchFamily="2" charset="-122"/>
            </a:rPr>
            <a:t>设计人员</a:t>
          </a:r>
        </a:p>
      </dgm:t>
    </dgm:pt>
    <dgm:pt modelId="{7FBEDFBF-06D8-49BB-9532-3865B3088036}" type="parTrans" cxnId="{ADBF5CA0-3A35-46F3-AEBB-81FE46AA6EAD}">
      <dgm:prSet/>
      <dgm:spPr/>
      <dgm:t>
        <a:bodyPr/>
        <a:lstStyle/>
        <a:p>
          <a:pPr algn="ctr"/>
          <a:endParaRPr lang="zh-CN" altLang="en-US" sz="2000" b="1">
            <a:solidFill>
              <a:srgbClr val="C00000"/>
            </a:solidFill>
            <a:latin typeface="宋体" pitchFamily="2" charset="-122"/>
            <a:ea typeface="宋体" pitchFamily="2" charset="-122"/>
          </a:endParaRPr>
        </a:p>
      </dgm:t>
    </dgm:pt>
    <dgm:pt modelId="{514C96A3-073F-4429-BA08-645C98B5B91C}" type="sibTrans" cxnId="{ADBF5CA0-3A35-46F3-AEBB-81FE46AA6EAD}">
      <dgm:prSet/>
      <dgm:spPr/>
      <dgm:t>
        <a:bodyPr/>
        <a:lstStyle/>
        <a:p>
          <a:pPr algn="ctr"/>
          <a:endParaRPr lang="zh-CN" altLang="en-US" sz="2000" b="1">
            <a:solidFill>
              <a:srgbClr val="C00000"/>
            </a:solidFill>
            <a:latin typeface="宋体" pitchFamily="2" charset="-122"/>
            <a:ea typeface="宋体" pitchFamily="2" charset="-122"/>
          </a:endParaRPr>
        </a:p>
      </dgm:t>
    </dgm:pt>
    <dgm:pt modelId="{11E82311-5475-402B-B331-D9749BED92F7}">
      <dgm:prSet phldrT="[文本]" custT="1"/>
      <dgm:spPr/>
      <dgm:t>
        <a:bodyPr/>
        <a:lstStyle/>
        <a:p>
          <a:pPr algn="ctr"/>
          <a:r>
            <a:rPr lang="en-US" altLang="zh-CN" sz="1600" b="1" dirty="0">
              <a:solidFill>
                <a:srgbClr val="FFFF00"/>
              </a:solidFill>
              <a:latin typeface="宋体" pitchFamily="2" charset="-122"/>
              <a:ea typeface="宋体" pitchFamily="2" charset="-122"/>
            </a:rPr>
            <a:t>8.4%</a:t>
          </a:r>
          <a:endParaRPr lang="zh-CN" altLang="en-US" sz="1600" b="1" dirty="0">
            <a:solidFill>
              <a:srgbClr val="FFFF00"/>
            </a:solidFill>
            <a:latin typeface="宋体" pitchFamily="2" charset="-122"/>
            <a:ea typeface="宋体" pitchFamily="2" charset="-122"/>
          </a:endParaRPr>
        </a:p>
      </dgm:t>
    </dgm:pt>
    <dgm:pt modelId="{9D48DAFC-8A2D-47C5-A1CA-6ACF73735407}" type="parTrans" cxnId="{1FC47D22-B733-4E92-BA4D-38393128720F}">
      <dgm:prSet/>
      <dgm:spPr/>
      <dgm:t>
        <a:bodyPr/>
        <a:lstStyle/>
        <a:p>
          <a:pPr algn="ctr"/>
          <a:endParaRPr lang="zh-CN" altLang="en-US" sz="2000" b="1">
            <a:solidFill>
              <a:srgbClr val="C00000"/>
            </a:solidFill>
            <a:latin typeface="宋体" pitchFamily="2" charset="-122"/>
            <a:ea typeface="宋体" pitchFamily="2" charset="-122"/>
          </a:endParaRPr>
        </a:p>
      </dgm:t>
    </dgm:pt>
    <dgm:pt modelId="{789A19C6-AE18-4317-890D-164C20B3A543}" type="sibTrans" cxnId="{1FC47D22-B733-4E92-BA4D-38393128720F}">
      <dgm:prSet/>
      <dgm:spPr/>
      <dgm:t>
        <a:bodyPr/>
        <a:lstStyle/>
        <a:p>
          <a:pPr algn="ctr"/>
          <a:endParaRPr lang="zh-CN" altLang="en-US" sz="2000" b="1">
            <a:solidFill>
              <a:srgbClr val="C00000"/>
            </a:solidFill>
            <a:latin typeface="宋体" pitchFamily="2" charset="-122"/>
            <a:ea typeface="宋体" pitchFamily="2" charset="-122"/>
          </a:endParaRPr>
        </a:p>
      </dgm:t>
    </dgm:pt>
    <dgm:pt modelId="{65474E0B-9F91-43D0-82E5-29B5ED32D279}">
      <dgm:prSet phldrT="[文本]" custT="1"/>
      <dgm:spPr/>
      <dgm:t>
        <a:bodyPr/>
        <a:lstStyle/>
        <a:p>
          <a:pPr algn="ctr"/>
          <a:r>
            <a:rPr lang="zh-CN" altLang="en-US" sz="2000" b="1" dirty="0">
              <a:solidFill>
                <a:srgbClr val="C00000"/>
              </a:solidFill>
              <a:latin typeface="宋体" pitchFamily="2" charset="-122"/>
              <a:ea typeface="宋体" pitchFamily="2" charset="-122"/>
            </a:rPr>
            <a:t>开发人员</a:t>
          </a:r>
        </a:p>
      </dgm:t>
    </dgm:pt>
    <dgm:pt modelId="{8170E631-283E-4CF5-AED3-66584C0001EC}" type="parTrans" cxnId="{0EEF09B6-B938-4669-8C60-19EE43398862}">
      <dgm:prSet/>
      <dgm:spPr/>
      <dgm:t>
        <a:bodyPr/>
        <a:lstStyle/>
        <a:p>
          <a:pPr algn="ctr"/>
          <a:endParaRPr lang="zh-CN" altLang="en-US" sz="2000" b="1">
            <a:solidFill>
              <a:srgbClr val="C00000"/>
            </a:solidFill>
            <a:latin typeface="宋体" pitchFamily="2" charset="-122"/>
            <a:ea typeface="宋体" pitchFamily="2" charset="-122"/>
          </a:endParaRPr>
        </a:p>
      </dgm:t>
    </dgm:pt>
    <dgm:pt modelId="{5614F02D-3421-4DA7-9CFD-730FC35544F9}" type="sibTrans" cxnId="{0EEF09B6-B938-4669-8C60-19EE43398862}">
      <dgm:prSet/>
      <dgm:spPr/>
      <dgm:t>
        <a:bodyPr/>
        <a:lstStyle/>
        <a:p>
          <a:pPr algn="ctr"/>
          <a:endParaRPr lang="zh-CN" altLang="en-US" sz="2000" b="1">
            <a:solidFill>
              <a:srgbClr val="C00000"/>
            </a:solidFill>
            <a:latin typeface="宋体" pitchFamily="2" charset="-122"/>
            <a:ea typeface="宋体" pitchFamily="2" charset="-122"/>
          </a:endParaRPr>
        </a:p>
      </dgm:t>
    </dgm:pt>
    <dgm:pt modelId="{7E85AA4A-232B-40A7-94BD-45492AB18422}" type="pres">
      <dgm:prSet presAssocID="{B8DFFACF-4A48-4222-871E-D37847C04CDF}" presName="theList" presStyleCnt="0">
        <dgm:presLayoutVars>
          <dgm:dir/>
          <dgm:animLvl val="lvl"/>
          <dgm:resizeHandles val="exact"/>
        </dgm:presLayoutVars>
      </dgm:prSet>
      <dgm:spPr/>
    </dgm:pt>
    <dgm:pt modelId="{D6CE4C4C-8885-4EB7-8FAC-14D15B205967}" type="pres">
      <dgm:prSet presAssocID="{6335426B-1375-4B2F-B4D1-208E331E5732}" presName="compNode" presStyleCnt="0"/>
      <dgm:spPr/>
    </dgm:pt>
    <dgm:pt modelId="{E054CBEE-9134-4E91-88E4-C49FC5912B30}" type="pres">
      <dgm:prSet presAssocID="{6335426B-1375-4B2F-B4D1-208E331E5732}" presName="noGeometry" presStyleCnt="0"/>
      <dgm:spPr/>
    </dgm:pt>
    <dgm:pt modelId="{C8E1101F-A0D4-473D-A6F4-6B9601C1D053}" type="pres">
      <dgm:prSet presAssocID="{6335426B-1375-4B2F-B4D1-208E331E5732}" presName="childTextVisible" presStyleLbl="bgAccFollowNode1" presStyleIdx="0" presStyleCnt="4">
        <dgm:presLayoutVars>
          <dgm:bulletEnabled val="1"/>
        </dgm:presLayoutVars>
      </dgm:prSet>
      <dgm:spPr/>
    </dgm:pt>
    <dgm:pt modelId="{7F5DA8D4-53AB-4EA9-B209-426391858BD0}" type="pres">
      <dgm:prSet presAssocID="{6335426B-1375-4B2F-B4D1-208E331E5732}" presName="childTextHidden" presStyleLbl="bgAccFollowNode1" presStyleIdx="0" presStyleCnt="4"/>
      <dgm:spPr/>
    </dgm:pt>
    <dgm:pt modelId="{B4BC0463-831A-4B1F-AB8B-CE00B37D2C1B}" type="pres">
      <dgm:prSet presAssocID="{6335426B-1375-4B2F-B4D1-208E331E5732}" presName="parentText" presStyleLbl="node1" presStyleIdx="0" presStyleCnt="4">
        <dgm:presLayoutVars>
          <dgm:chMax val="1"/>
          <dgm:bulletEnabled val="1"/>
        </dgm:presLayoutVars>
      </dgm:prSet>
      <dgm:spPr/>
    </dgm:pt>
    <dgm:pt modelId="{92F3A687-FC6A-4EBB-AD89-F92C741C670D}" type="pres">
      <dgm:prSet presAssocID="{6335426B-1375-4B2F-B4D1-208E331E5732}" presName="aSpace" presStyleCnt="0"/>
      <dgm:spPr/>
    </dgm:pt>
    <dgm:pt modelId="{0F329EEA-ECA2-48BA-8ED5-63AEFBD1D1C5}" type="pres">
      <dgm:prSet presAssocID="{5FDA4126-6AB2-4E18-B245-5E95D3785976}" presName="compNode" presStyleCnt="0"/>
      <dgm:spPr/>
    </dgm:pt>
    <dgm:pt modelId="{434DBE27-7DCB-46BF-86B7-A8786E574917}" type="pres">
      <dgm:prSet presAssocID="{5FDA4126-6AB2-4E18-B245-5E95D3785976}" presName="noGeometry" presStyleCnt="0"/>
      <dgm:spPr/>
    </dgm:pt>
    <dgm:pt modelId="{0531A177-2CE2-4A8C-BD01-1CBCAB1819B7}" type="pres">
      <dgm:prSet presAssocID="{5FDA4126-6AB2-4E18-B245-5E95D3785976}" presName="childTextVisible" presStyleLbl="bgAccFollowNode1" presStyleIdx="1" presStyleCnt="4">
        <dgm:presLayoutVars>
          <dgm:bulletEnabled val="1"/>
        </dgm:presLayoutVars>
      </dgm:prSet>
      <dgm:spPr/>
    </dgm:pt>
    <dgm:pt modelId="{E3A5B0A5-47A8-4150-994D-8060C2443036}" type="pres">
      <dgm:prSet presAssocID="{5FDA4126-6AB2-4E18-B245-5E95D3785976}" presName="childTextHidden" presStyleLbl="bgAccFollowNode1" presStyleIdx="1" presStyleCnt="4"/>
      <dgm:spPr/>
    </dgm:pt>
    <dgm:pt modelId="{8A84F55F-0F22-4949-B108-6B43274F9CAA}" type="pres">
      <dgm:prSet presAssocID="{5FDA4126-6AB2-4E18-B245-5E95D3785976}" presName="parentText" presStyleLbl="node1" presStyleIdx="1" presStyleCnt="4">
        <dgm:presLayoutVars>
          <dgm:chMax val="1"/>
          <dgm:bulletEnabled val="1"/>
        </dgm:presLayoutVars>
      </dgm:prSet>
      <dgm:spPr/>
    </dgm:pt>
    <dgm:pt modelId="{0C23FA25-4241-4C6B-A874-25E330439F7A}" type="pres">
      <dgm:prSet presAssocID="{5FDA4126-6AB2-4E18-B245-5E95D3785976}" presName="aSpace" presStyleCnt="0"/>
      <dgm:spPr/>
    </dgm:pt>
    <dgm:pt modelId="{642AD562-4F32-496E-8CDB-21C1C9526877}" type="pres">
      <dgm:prSet presAssocID="{7F7C91D2-3B91-4A6B-8F3E-B8FF47B48DB1}" presName="compNode" presStyleCnt="0"/>
      <dgm:spPr/>
    </dgm:pt>
    <dgm:pt modelId="{3C0C7263-0307-4865-B58C-1ABF30F61F5D}" type="pres">
      <dgm:prSet presAssocID="{7F7C91D2-3B91-4A6B-8F3E-B8FF47B48DB1}" presName="noGeometry" presStyleCnt="0"/>
      <dgm:spPr/>
    </dgm:pt>
    <dgm:pt modelId="{4CB59344-0D43-42C8-9C4A-5EA7B7BB6E58}" type="pres">
      <dgm:prSet presAssocID="{7F7C91D2-3B91-4A6B-8F3E-B8FF47B48DB1}" presName="childTextVisible" presStyleLbl="bgAccFollowNode1" presStyleIdx="2" presStyleCnt="4">
        <dgm:presLayoutVars>
          <dgm:bulletEnabled val="1"/>
        </dgm:presLayoutVars>
      </dgm:prSet>
      <dgm:spPr/>
    </dgm:pt>
    <dgm:pt modelId="{20E42F37-60B8-47F2-9B9A-BABA90BF2BE4}" type="pres">
      <dgm:prSet presAssocID="{7F7C91D2-3B91-4A6B-8F3E-B8FF47B48DB1}" presName="childTextHidden" presStyleLbl="bgAccFollowNode1" presStyleIdx="2" presStyleCnt="4"/>
      <dgm:spPr/>
    </dgm:pt>
    <dgm:pt modelId="{AEEB3C95-64B0-4F1F-9738-85485E788845}" type="pres">
      <dgm:prSet presAssocID="{7F7C91D2-3B91-4A6B-8F3E-B8FF47B48DB1}" presName="parentText" presStyleLbl="node1" presStyleIdx="2" presStyleCnt="4">
        <dgm:presLayoutVars>
          <dgm:chMax val="1"/>
          <dgm:bulletEnabled val="1"/>
        </dgm:presLayoutVars>
      </dgm:prSet>
      <dgm:spPr/>
    </dgm:pt>
    <dgm:pt modelId="{342B125E-F932-4A6E-A9AE-07A0E9CBA43E}" type="pres">
      <dgm:prSet presAssocID="{7F7C91D2-3B91-4A6B-8F3E-B8FF47B48DB1}" presName="aSpace" presStyleCnt="0"/>
      <dgm:spPr/>
    </dgm:pt>
    <dgm:pt modelId="{62608D1F-9704-44A0-A982-1339E1828A0A}" type="pres">
      <dgm:prSet presAssocID="{11E82311-5475-402B-B331-D9749BED92F7}" presName="compNode" presStyleCnt="0"/>
      <dgm:spPr/>
    </dgm:pt>
    <dgm:pt modelId="{B3F71592-A6BF-46BA-8A9D-4462DA74558D}" type="pres">
      <dgm:prSet presAssocID="{11E82311-5475-402B-B331-D9749BED92F7}" presName="noGeometry" presStyleCnt="0"/>
      <dgm:spPr/>
    </dgm:pt>
    <dgm:pt modelId="{C9C9174C-ECE7-4A22-828A-3790247A8A0B}" type="pres">
      <dgm:prSet presAssocID="{11E82311-5475-402B-B331-D9749BED92F7}" presName="childTextVisible" presStyleLbl="bgAccFollowNode1" presStyleIdx="3" presStyleCnt="4">
        <dgm:presLayoutVars>
          <dgm:bulletEnabled val="1"/>
        </dgm:presLayoutVars>
      </dgm:prSet>
      <dgm:spPr/>
    </dgm:pt>
    <dgm:pt modelId="{AFD171E7-CA43-4945-98E9-8F7D8D045414}" type="pres">
      <dgm:prSet presAssocID="{11E82311-5475-402B-B331-D9749BED92F7}" presName="childTextHidden" presStyleLbl="bgAccFollowNode1" presStyleIdx="3" presStyleCnt="4"/>
      <dgm:spPr/>
    </dgm:pt>
    <dgm:pt modelId="{28078BDB-CDFF-4B9F-A077-6B5A0344EC76}" type="pres">
      <dgm:prSet presAssocID="{11E82311-5475-402B-B331-D9749BED92F7}" presName="parentText" presStyleLbl="node1" presStyleIdx="3" presStyleCnt="4">
        <dgm:presLayoutVars>
          <dgm:chMax val="1"/>
          <dgm:bulletEnabled val="1"/>
        </dgm:presLayoutVars>
      </dgm:prSet>
      <dgm:spPr/>
    </dgm:pt>
  </dgm:ptLst>
  <dgm:cxnLst>
    <dgm:cxn modelId="{88FE6D02-7BBB-47B7-8014-E911E18B0814}" srcId="{B8DFFACF-4A48-4222-871E-D37847C04CDF}" destId="{6335426B-1375-4B2F-B4D1-208E331E5732}" srcOrd="0" destOrd="0" parTransId="{976607C5-C39D-4E39-99FD-EBCC8E07A46C}" sibTransId="{8969549F-C7C3-41EE-953A-0A71A9D818C2}"/>
    <dgm:cxn modelId="{6A2A3D0D-A14F-43A5-A866-0FC420B727AB}" srcId="{B8DFFACF-4A48-4222-871E-D37847C04CDF}" destId="{7F7C91D2-3B91-4A6B-8F3E-B8FF47B48DB1}" srcOrd="2" destOrd="0" parTransId="{C5BAE62F-B459-4CF9-B032-B716605F7FE9}" sibTransId="{292E02E7-252F-434F-BBF9-6176EA69CD90}"/>
    <dgm:cxn modelId="{646BFF10-7E3E-4136-BE4B-DD76217152DE}" srcId="{6335426B-1375-4B2F-B4D1-208E331E5732}" destId="{93208E88-44EA-4F8A-A088-EF64E9797920}" srcOrd="0" destOrd="0" parTransId="{CF1B9F1B-15BF-4D69-B232-38715EE9150B}" sibTransId="{2C7847DE-2990-4CC9-8844-46600DFBE23C}"/>
    <dgm:cxn modelId="{5376BF19-002D-4A2F-82E3-40562236A426}" type="presOf" srcId="{7F7C91D2-3B91-4A6B-8F3E-B8FF47B48DB1}" destId="{AEEB3C95-64B0-4F1F-9738-85485E788845}" srcOrd="0" destOrd="0" presId="urn:microsoft.com/office/officeart/2005/8/layout/hProcess6"/>
    <dgm:cxn modelId="{1FC47D22-B733-4E92-BA4D-38393128720F}" srcId="{B8DFFACF-4A48-4222-871E-D37847C04CDF}" destId="{11E82311-5475-402B-B331-D9749BED92F7}" srcOrd="3" destOrd="0" parTransId="{9D48DAFC-8A2D-47C5-A1CA-6ACF73735407}" sibTransId="{789A19C6-AE18-4317-890D-164C20B3A543}"/>
    <dgm:cxn modelId="{9C749D25-8AB0-4C04-92AF-2CEEECBC80D8}" type="presOf" srcId="{F8767D9D-DB14-4DC7-B0DE-56834A252F05}" destId="{E3A5B0A5-47A8-4150-994D-8060C2443036}" srcOrd="1" destOrd="0" presId="urn:microsoft.com/office/officeart/2005/8/layout/hProcess6"/>
    <dgm:cxn modelId="{7813BA38-6716-4C25-B0F2-536B47456F7F}" type="presOf" srcId="{65474E0B-9F91-43D0-82E5-29B5ED32D279}" destId="{AFD171E7-CA43-4945-98E9-8F7D8D045414}" srcOrd="1" destOrd="0" presId="urn:microsoft.com/office/officeart/2005/8/layout/hProcess6"/>
    <dgm:cxn modelId="{D856BC6B-FCA4-4BAD-A9A4-9DBECF4EC09A}" srcId="{B8DFFACF-4A48-4222-871E-D37847C04CDF}" destId="{5FDA4126-6AB2-4E18-B245-5E95D3785976}" srcOrd="1" destOrd="0" parTransId="{6D69F3AE-41BA-419D-9CD5-FD2674E64921}" sibTransId="{481EEA02-8C20-4D8D-8587-9F68978C2864}"/>
    <dgm:cxn modelId="{A12B954D-C39D-4C54-87E1-65F48881B104}" type="presOf" srcId="{5FDA4126-6AB2-4E18-B245-5E95D3785976}" destId="{8A84F55F-0F22-4949-B108-6B43274F9CAA}" srcOrd="0" destOrd="0" presId="urn:microsoft.com/office/officeart/2005/8/layout/hProcess6"/>
    <dgm:cxn modelId="{44D9D673-E153-49D9-A3EC-59D28FAD1A97}" type="presOf" srcId="{5CD8A0F9-A5A2-4DF4-9BE1-89B57A4A6E6F}" destId="{4CB59344-0D43-42C8-9C4A-5EA7B7BB6E58}" srcOrd="0" destOrd="0" presId="urn:microsoft.com/office/officeart/2005/8/layout/hProcess6"/>
    <dgm:cxn modelId="{68FD6958-3476-43B4-A55A-7C08A556971E}" type="presOf" srcId="{B8DFFACF-4A48-4222-871E-D37847C04CDF}" destId="{7E85AA4A-232B-40A7-94BD-45492AB18422}" srcOrd="0" destOrd="0" presId="urn:microsoft.com/office/officeart/2005/8/layout/hProcess6"/>
    <dgm:cxn modelId="{F0F3509B-AC52-4C26-BF49-90365D626E14}" type="presOf" srcId="{F8767D9D-DB14-4DC7-B0DE-56834A252F05}" destId="{0531A177-2CE2-4A8C-BD01-1CBCAB1819B7}" srcOrd="0" destOrd="0" presId="urn:microsoft.com/office/officeart/2005/8/layout/hProcess6"/>
    <dgm:cxn modelId="{ADBF5CA0-3A35-46F3-AEBB-81FE46AA6EAD}" srcId="{7F7C91D2-3B91-4A6B-8F3E-B8FF47B48DB1}" destId="{5CD8A0F9-A5A2-4DF4-9BE1-89B57A4A6E6F}" srcOrd="0" destOrd="0" parTransId="{7FBEDFBF-06D8-49BB-9532-3865B3088036}" sibTransId="{514C96A3-073F-4429-BA08-645C98B5B91C}"/>
    <dgm:cxn modelId="{09DA0CAB-B99C-4213-AFE0-464E6745003F}" type="presOf" srcId="{65474E0B-9F91-43D0-82E5-29B5ED32D279}" destId="{C9C9174C-ECE7-4A22-828A-3790247A8A0B}" srcOrd="0" destOrd="0" presId="urn:microsoft.com/office/officeart/2005/8/layout/hProcess6"/>
    <dgm:cxn modelId="{4F13DBB0-37AF-4AB3-BD1E-D504911FAE31}" type="presOf" srcId="{6335426B-1375-4B2F-B4D1-208E331E5732}" destId="{B4BC0463-831A-4B1F-AB8B-CE00B37D2C1B}" srcOrd="0" destOrd="0" presId="urn:microsoft.com/office/officeart/2005/8/layout/hProcess6"/>
    <dgm:cxn modelId="{0EEF09B6-B938-4669-8C60-19EE43398862}" srcId="{11E82311-5475-402B-B331-D9749BED92F7}" destId="{65474E0B-9F91-43D0-82E5-29B5ED32D279}" srcOrd="0" destOrd="0" parTransId="{8170E631-283E-4CF5-AED3-66584C0001EC}" sibTransId="{5614F02D-3421-4DA7-9CFD-730FC35544F9}"/>
    <dgm:cxn modelId="{21356BB7-B96B-4CC1-AE70-BFF200407EA7}" type="presOf" srcId="{93208E88-44EA-4F8A-A088-EF64E9797920}" destId="{C8E1101F-A0D4-473D-A6F4-6B9601C1D053}" srcOrd="0" destOrd="0" presId="urn:microsoft.com/office/officeart/2005/8/layout/hProcess6"/>
    <dgm:cxn modelId="{03DAA7C2-AA6C-4DB1-8780-23D7FA4A6E9B}" type="presOf" srcId="{93208E88-44EA-4F8A-A088-EF64E9797920}" destId="{7F5DA8D4-53AB-4EA9-B209-426391858BD0}" srcOrd="1" destOrd="0" presId="urn:microsoft.com/office/officeart/2005/8/layout/hProcess6"/>
    <dgm:cxn modelId="{C00E99C7-C993-49D6-9F56-AA2735746E80}" srcId="{5FDA4126-6AB2-4E18-B245-5E95D3785976}" destId="{F8767D9D-DB14-4DC7-B0DE-56834A252F05}" srcOrd="0" destOrd="0" parTransId="{7132D03D-B678-4E0D-848A-7F3591F9516F}" sibTransId="{E1EE8147-FB42-41AD-9F65-9F1F7FA9BFC2}"/>
    <dgm:cxn modelId="{FCF6ECED-5764-49C9-A3E7-D1A0EAC26203}" type="presOf" srcId="{5CD8A0F9-A5A2-4DF4-9BE1-89B57A4A6E6F}" destId="{20E42F37-60B8-47F2-9B9A-BABA90BF2BE4}" srcOrd="1" destOrd="0" presId="urn:microsoft.com/office/officeart/2005/8/layout/hProcess6"/>
    <dgm:cxn modelId="{488605FB-2106-48D1-BD80-4A6EBA02A705}" type="presOf" srcId="{11E82311-5475-402B-B331-D9749BED92F7}" destId="{28078BDB-CDFF-4B9F-A077-6B5A0344EC76}" srcOrd="0" destOrd="0" presId="urn:microsoft.com/office/officeart/2005/8/layout/hProcess6"/>
    <dgm:cxn modelId="{E0334AFF-8CA2-4740-8559-D1719D511BC9}" type="presParOf" srcId="{7E85AA4A-232B-40A7-94BD-45492AB18422}" destId="{D6CE4C4C-8885-4EB7-8FAC-14D15B205967}" srcOrd="0" destOrd="0" presId="urn:microsoft.com/office/officeart/2005/8/layout/hProcess6"/>
    <dgm:cxn modelId="{D848A269-2F8D-408F-A284-DBF22CCDABB1}" type="presParOf" srcId="{D6CE4C4C-8885-4EB7-8FAC-14D15B205967}" destId="{E054CBEE-9134-4E91-88E4-C49FC5912B30}" srcOrd="0" destOrd="0" presId="urn:microsoft.com/office/officeart/2005/8/layout/hProcess6"/>
    <dgm:cxn modelId="{54798CF8-CC8B-4661-B7E2-FCD26EBD8DB5}" type="presParOf" srcId="{D6CE4C4C-8885-4EB7-8FAC-14D15B205967}" destId="{C8E1101F-A0D4-473D-A6F4-6B9601C1D053}" srcOrd="1" destOrd="0" presId="urn:microsoft.com/office/officeart/2005/8/layout/hProcess6"/>
    <dgm:cxn modelId="{C81D8E0E-32E9-4B21-9C42-44A6284D5F03}" type="presParOf" srcId="{D6CE4C4C-8885-4EB7-8FAC-14D15B205967}" destId="{7F5DA8D4-53AB-4EA9-B209-426391858BD0}" srcOrd="2" destOrd="0" presId="urn:microsoft.com/office/officeart/2005/8/layout/hProcess6"/>
    <dgm:cxn modelId="{53E01337-7E22-409E-913E-4E11F06FC51D}" type="presParOf" srcId="{D6CE4C4C-8885-4EB7-8FAC-14D15B205967}" destId="{B4BC0463-831A-4B1F-AB8B-CE00B37D2C1B}" srcOrd="3" destOrd="0" presId="urn:microsoft.com/office/officeart/2005/8/layout/hProcess6"/>
    <dgm:cxn modelId="{7EB2CC6C-1486-419F-AB96-5064436B8C9F}" type="presParOf" srcId="{7E85AA4A-232B-40A7-94BD-45492AB18422}" destId="{92F3A687-FC6A-4EBB-AD89-F92C741C670D}" srcOrd="1" destOrd="0" presId="urn:microsoft.com/office/officeart/2005/8/layout/hProcess6"/>
    <dgm:cxn modelId="{CB352D19-8B50-434D-AB56-E780BA2C2FED}" type="presParOf" srcId="{7E85AA4A-232B-40A7-94BD-45492AB18422}" destId="{0F329EEA-ECA2-48BA-8ED5-63AEFBD1D1C5}" srcOrd="2" destOrd="0" presId="urn:microsoft.com/office/officeart/2005/8/layout/hProcess6"/>
    <dgm:cxn modelId="{4D1B29CF-4CE5-4A40-B753-2148251B9D59}" type="presParOf" srcId="{0F329EEA-ECA2-48BA-8ED5-63AEFBD1D1C5}" destId="{434DBE27-7DCB-46BF-86B7-A8786E574917}" srcOrd="0" destOrd="0" presId="urn:microsoft.com/office/officeart/2005/8/layout/hProcess6"/>
    <dgm:cxn modelId="{D794400E-BAD5-44E3-ADEA-8E1BB93F9F14}" type="presParOf" srcId="{0F329EEA-ECA2-48BA-8ED5-63AEFBD1D1C5}" destId="{0531A177-2CE2-4A8C-BD01-1CBCAB1819B7}" srcOrd="1" destOrd="0" presId="urn:microsoft.com/office/officeart/2005/8/layout/hProcess6"/>
    <dgm:cxn modelId="{6C1F0A26-42ED-4B0C-9DEB-11DDD5F242E5}" type="presParOf" srcId="{0F329EEA-ECA2-48BA-8ED5-63AEFBD1D1C5}" destId="{E3A5B0A5-47A8-4150-994D-8060C2443036}" srcOrd="2" destOrd="0" presId="urn:microsoft.com/office/officeart/2005/8/layout/hProcess6"/>
    <dgm:cxn modelId="{0268B1CA-DB35-41DE-B173-3D27E64EA843}" type="presParOf" srcId="{0F329EEA-ECA2-48BA-8ED5-63AEFBD1D1C5}" destId="{8A84F55F-0F22-4949-B108-6B43274F9CAA}" srcOrd="3" destOrd="0" presId="urn:microsoft.com/office/officeart/2005/8/layout/hProcess6"/>
    <dgm:cxn modelId="{66C316EA-7CDC-4589-A42E-86F2C59FA511}" type="presParOf" srcId="{7E85AA4A-232B-40A7-94BD-45492AB18422}" destId="{0C23FA25-4241-4C6B-A874-25E330439F7A}" srcOrd="3" destOrd="0" presId="urn:microsoft.com/office/officeart/2005/8/layout/hProcess6"/>
    <dgm:cxn modelId="{CD74E23A-D55F-4701-8BFF-7205C11CD53B}" type="presParOf" srcId="{7E85AA4A-232B-40A7-94BD-45492AB18422}" destId="{642AD562-4F32-496E-8CDB-21C1C9526877}" srcOrd="4" destOrd="0" presId="urn:microsoft.com/office/officeart/2005/8/layout/hProcess6"/>
    <dgm:cxn modelId="{E7123C68-8EA8-48CD-8767-657D6F6B60AF}" type="presParOf" srcId="{642AD562-4F32-496E-8CDB-21C1C9526877}" destId="{3C0C7263-0307-4865-B58C-1ABF30F61F5D}" srcOrd="0" destOrd="0" presId="urn:microsoft.com/office/officeart/2005/8/layout/hProcess6"/>
    <dgm:cxn modelId="{C99F2E2E-CDD5-40CC-9481-D13896C63B6F}" type="presParOf" srcId="{642AD562-4F32-496E-8CDB-21C1C9526877}" destId="{4CB59344-0D43-42C8-9C4A-5EA7B7BB6E58}" srcOrd="1" destOrd="0" presId="urn:microsoft.com/office/officeart/2005/8/layout/hProcess6"/>
    <dgm:cxn modelId="{A9D7B89A-3969-468F-85E6-D7DC3ABEB125}" type="presParOf" srcId="{642AD562-4F32-496E-8CDB-21C1C9526877}" destId="{20E42F37-60B8-47F2-9B9A-BABA90BF2BE4}" srcOrd="2" destOrd="0" presId="urn:microsoft.com/office/officeart/2005/8/layout/hProcess6"/>
    <dgm:cxn modelId="{636DA012-6CE6-4476-BD5C-92042D0D1E9E}" type="presParOf" srcId="{642AD562-4F32-496E-8CDB-21C1C9526877}" destId="{AEEB3C95-64B0-4F1F-9738-85485E788845}" srcOrd="3" destOrd="0" presId="urn:microsoft.com/office/officeart/2005/8/layout/hProcess6"/>
    <dgm:cxn modelId="{F4FD8AD9-66BF-424C-AF58-909FAEC6FD02}" type="presParOf" srcId="{7E85AA4A-232B-40A7-94BD-45492AB18422}" destId="{342B125E-F932-4A6E-A9AE-07A0E9CBA43E}" srcOrd="5" destOrd="0" presId="urn:microsoft.com/office/officeart/2005/8/layout/hProcess6"/>
    <dgm:cxn modelId="{F1C14C5E-7DAF-496D-B8F7-DB5F0523AE2C}" type="presParOf" srcId="{7E85AA4A-232B-40A7-94BD-45492AB18422}" destId="{62608D1F-9704-44A0-A982-1339E1828A0A}" srcOrd="6" destOrd="0" presId="urn:microsoft.com/office/officeart/2005/8/layout/hProcess6"/>
    <dgm:cxn modelId="{BCFD1692-6322-491C-8343-045FF48A98EF}" type="presParOf" srcId="{62608D1F-9704-44A0-A982-1339E1828A0A}" destId="{B3F71592-A6BF-46BA-8A9D-4462DA74558D}" srcOrd="0" destOrd="0" presId="urn:microsoft.com/office/officeart/2005/8/layout/hProcess6"/>
    <dgm:cxn modelId="{8D6ED01F-B0E5-4BFB-A91F-E809AC1EF9EA}" type="presParOf" srcId="{62608D1F-9704-44A0-A982-1339E1828A0A}" destId="{C9C9174C-ECE7-4A22-828A-3790247A8A0B}" srcOrd="1" destOrd="0" presId="urn:microsoft.com/office/officeart/2005/8/layout/hProcess6"/>
    <dgm:cxn modelId="{4EAB5A6A-08C8-493C-8654-AB004F299F80}" type="presParOf" srcId="{62608D1F-9704-44A0-A982-1339E1828A0A}" destId="{AFD171E7-CA43-4945-98E9-8F7D8D045414}" srcOrd="2" destOrd="0" presId="urn:microsoft.com/office/officeart/2005/8/layout/hProcess6"/>
    <dgm:cxn modelId="{D06AEF91-60C8-4741-B6D1-74CC1EBEB7BE}" type="presParOf" srcId="{62608D1F-9704-44A0-A982-1339E1828A0A}" destId="{28078BDB-CDFF-4B9F-A077-6B5A0344EC76}"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E1101F-A0D4-473D-A6F4-6B9601C1D053}">
      <dsp:nvSpPr>
        <dsp:cNvPr id="0" name=""/>
        <dsp:cNvSpPr/>
      </dsp:nvSpPr>
      <dsp:spPr>
        <a:xfrm>
          <a:off x="312759" y="137504"/>
          <a:ext cx="1238165" cy="1082312"/>
        </a:xfrm>
        <a:prstGeom prst="rightArrow">
          <a:avLst>
            <a:gd name="adj1" fmla="val 70000"/>
            <a:gd name="adj2" fmla="val 50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0800" tIns="12700" rIns="254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C00000"/>
              </a:solidFill>
              <a:latin typeface="宋体" pitchFamily="2" charset="-122"/>
              <a:ea typeface="宋体" pitchFamily="2" charset="-122"/>
            </a:rPr>
            <a:t>用户代表</a:t>
          </a:r>
        </a:p>
      </dsp:txBody>
      <dsp:txXfrm>
        <a:off x="622300" y="299851"/>
        <a:ext cx="603606" cy="757618"/>
      </dsp:txXfrm>
    </dsp:sp>
    <dsp:sp modelId="{B4BC0463-831A-4B1F-AB8B-CE00B37D2C1B}">
      <dsp:nvSpPr>
        <dsp:cNvPr id="0" name=""/>
        <dsp:cNvSpPr/>
      </dsp:nvSpPr>
      <dsp:spPr>
        <a:xfrm>
          <a:off x="3217" y="369119"/>
          <a:ext cx="619082" cy="619082"/>
        </a:xfrm>
        <a:prstGeom prst="ellips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b="1" kern="1200" dirty="0">
              <a:solidFill>
                <a:srgbClr val="FFFF00"/>
              </a:solidFill>
              <a:latin typeface="宋体" pitchFamily="2" charset="-122"/>
              <a:ea typeface="宋体" pitchFamily="2" charset="-122"/>
            </a:rPr>
            <a:t>100%</a:t>
          </a:r>
          <a:endParaRPr lang="zh-CN" altLang="en-US" sz="1600" b="1" kern="1200" dirty="0">
            <a:solidFill>
              <a:srgbClr val="FFFF00"/>
            </a:solidFill>
            <a:latin typeface="宋体" pitchFamily="2" charset="-122"/>
            <a:ea typeface="宋体" pitchFamily="2" charset="-122"/>
          </a:endParaRPr>
        </a:p>
      </dsp:txBody>
      <dsp:txXfrm>
        <a:off x="93879" y="459781"/>
        <a:ext cx="437758" cy="437758"/>
      </dsp:txXfrm>
    </dsp:sp>
    <dsp:sp modelId="{0531A177-2CE2-4A8C-BD01-1CBCAB1819B7}">
      <dsp:nvSpPr>
        <dsp:cNvPr id="0" name=""/>
        <dsp:cNvSpPr/>
      </dsp:nvSpPr>
      <dsp:spPr>
        <a:xfrm>
          <a:off x="1937851" y="137504"/>
          <a:ext cx="1238165" cy="1082312"/>
        </a:xfrm>
        <a:prstGeom prst="rightArrow">
          <a:avLst>
            <a:gd name="adj1" fmla="val 70000"/>
            <a:gd name="adj2" fmla="val 50000"/>
          </a:avLst>
        </a:prstGeom>
        <a:solidFill>
          <a:schemeClr val="accent5">
            <a:tint val="40000"/>
            <a:alpha val="90000"/>
            <a:hueOff val="1081694"/>
            <a:satOff val="-7672"/>
            <a:lumOff val="-4365"/>
            <a:alphaOff val="0"/>
          </a:schemeClr>
        </a:solidFill>
        <a:ln w="9525" cap="flat" cmpd="sng" algn="ctr">
          <a:solidFill>
            <a:schemeClr val="accent5">
              <a:tint val="40000"/>
              <a:alpha val="90000"/>
              <a:hueOff val="1081694"/>
              <a:satOff val="-7672"/>
              <a:lumOff val="-436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0800" tIns="12700" rIns="254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C00000"/>
              </a:solidFill>
              <a:latin typeface="宋体" pitchFamily="2" charset="-122"/>
              <a:ea typeface="宋体" pitchFamily="2" charset="-122"/>
            </a:rPr>
            <a:t>需求人员</a:t>
          </a:r>
        </a:p>
      </dsp:txBody>
      <dsp:txXfrm>
        <a:off x="2247393" y="299851"/>
        <a:ext cx="603606" cy="757618"/>
      </dsp:txXfrm>
    </dsp:sp>
    <dsp:sp modelId="{8A84F55F-0F22-4949-B108-6B43274F9CAA}">
      <dsp:nvSpPr>
        <dsp:cNvPr id="0" name=""/>
        <dsp:cNvSpPr/>
      </dsp:nvSpPr>
      <dsp:spPr>
        <a:xfrm>
          <a:off x="1628310" y="369119"/>
          <a:ext cx="619082" cy="619082"/>
        </a:xfrm>
        <a:prstGeom prst="ellipse">
          <a:avLst/>
        </a:prstGeom>
        <a:gradFill rotWithShape="0">
          <a:gsLst>
            <a:gs pos="0">
              <a:schemeClr val="accent5">
                <a:hueOff val="1085675"/>
                <a:satOff val="3732"/>
                <a:lumOff val="-17909"/>
                <a:alphaOff val="0"/>
                <a:shade val="51000"/>
                <a:satMod val="130000"/>
              </a:schemeClr>
            </a:gs>
            <a:gs pos="80000">
              <a:schemeClr val="accent5">
                <a:hueOff val="1085675"/>
                <a:satOff val="3732"/>
                <a:lumOff val="-17909"/>
                <a:alphaOff val="0"/>
                <a:shade val="93000"/>
                <a:satMod val="130000"/>
              </a:schemeClr>
            </a:gs>
            <a:gs pos="100000">
              <a:schemeClr val="accent5">
                <a:hueOff val="1085675"/>
                <a:satOff val="3732"/>
                <a:lumOff val="-1790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b="1" kern="1200" dirty="0">
              <a:solidFill>
                <a:srgbClr val="FFFF00"/>
              </a:solidFill>
              <a:latin typeface="宋体" pitchFamily="2" charset="-122"/>
              <a:ea typeface="宋体" pitchFamily="2" charset="-122"/>
            </a:rPr>
            <a:t>40%</a:t>
          </a:r>
          <a:endParaRPr lang="zh-CN" altLang="en-US" sz="1600" b="1" kern="1200" dirty="0">
            <a:solidFill>
              <a:srgbClr val="FFFF00"/>
            </a:solidFill>
            <a:latin typeface="宋体" pitchFamily="2" charset="-122"/>
            <a:ea typeface="宋体" pitchFamily="2" charset="-122"/>
          </a:endParaRPr>
        </a:p>
      </dsp:txBody>
      <dsp:txXfrm>
        <a:off x="1718972" y="459781"/>
        <a:ext cx="437758" cy="437758"/>
      </dsp:txXfrm>
    </dsp:sp>
    <dsp:sp modelId="{4CB59344-0D43-42C8-9C4A-5EA7B7BB6E58}">
      <dsp:nvSpPr>
        <dsp:cNvPr id="0" name=""/>
        <dsp:cNvSpPr/>
      </dsp:nvSpPr>
      <dsp:spPr>
        <a:xfrm>
          <a:off x="3562944" y="137504"/>
          <a:ext cx="1238165" cy="1082312"/>
        </a:xfrm>
        <a:prstGeom prst="rightArrow">
          <a:avLst>
            <a:gd name="adj1" fmla="val 70000"/>
            <a:gd name="adj2" fmla="val 50000"/>
          </a:avLst>
        </a:prstGeom>
        <a:solidFill>
          <a:schemeClr val="accent5">
            <a:tint val="40000"/>
            <a:alpha val="90000"/>
            <a:hueOff val="2163389"/>
            <a:satOff val="-15343"/>
            <a:lumOff val="-8730"/>
            <a:alphaOff val="0"/>
          </a:schemeClr>
        </a:solidFill>
        <a:ln w="9525" cap="flat" cmpd="sng" algn="ctr">
          <a:solidFill>
            <a:schemeClr val="accent5">
              <a:tint val="40000"/>
              <a:alpha val="90000"/>
              <a:hueOff val="2163389"/>
              <a:satOff val="-15343"/>
              <a:lumOff val="-873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0800" tIns="12700" rIns="254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C00000"/>
              </a:solidFill>
              <a:latin typeface="宋体" pitchFamily="2" charset="-122"/>
              <a:ea typeface="宋体" pitchFamily="2" charset="-122"/>
            </a:rPr>
            <a:t>设计人员</a:t>
          </a:r>
        </a:p>
      </dsp:txBody>
      <dsp:txXfrm>
        <a:off x="3872485" y="299851"/>
        <a:ext cx="603606" cy="757618"/>
      </dsp:txXfrm>
    </dsp:sp>
    <dsp:sp modelId="{AEEB3C95-64B0-4F1F-9738-85485E788845}">
      <dsp:nvSpPr>
        <dsp:cNvPr id="0" name=""/>
        <dsp:cNvSpPr/>
      </dsp:nvSpPr>
      <dsp:spPr>
        <a:xfrm>
          <a:off x="3253402" y="369119"/>
          <a:ext cx="619082" cy="619082"/>
        </a:xfrm>
        <a:prstGeom prst="ellipse">
          <a:avLst/>
        </a:prstGeom>
        <a:gradFill rotWithShape="0">
          <a:gsLst>
            <a:gs pos="0">
              <a:schemeClr val="accent5">
                <a:hueOff val="2171351"/>
                <a:satOff val="7464"/>
                <a:lumOff val="-35817"/>
                <a:alphaOff val="0"/>
                <a:shade val="51000"/>
                <a:satMod val="130000"/>
              </a:schemeClr>
            </a:gs>
            <a:gs pos="80000">
              <a:schemeClr val="accent5">
                <a:hueOff val="2171351"/>
                <a:satOff val="7464"/>
                <a:lumOff val="-35817"/>
                <a:alphaOff val="0"/>
                <a:shade val="93000"/>
                <a:satMod val="130000"/>
              </a:schemeClr>
            </a:gs>
            <a:gs pos="100000">
              <a:schemeClr val="accent5">
                <a:hueOff val="2171351"/>
                <a:satOff val="7464"/>
                <a:lumOff val="-3581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b="1" kern="1200" dirty="0">
              <a:solidFill>
                <a:srgbClr val="FFFF00"/>
              </a:solidFill>
              <a:latin typeface="宋体" pitchFamily="2" charset="-122"/>
              <a:ea typeface="宋体" pitchFamily="2" charset="-122"/>
            </a:rPr>
            <a:t>16%</a:t>
          </a:r>
          <a:endParaRPr lang="zh-CN" altLang="en-US" sz="1600" b="1" kern="1200" dirty="0">
            <a:solidFill>
              <a:srgbClr val="FFFF00"/>
            </a:solidFill>
            <a:latin typeface="宋体" pitchFamily="2" charset="-122"/>
            <a:ea typeface="宋体" pitchFamily="2" charset="-122"/>
          </a:endParaRPr>
        </a:p>
      </dsp:txBody>
      <dsp:txXfrm>
        <a:off x="3344064" y="459781"/>
        <a:ext cx="437758" cy="437758"/>
      </dsp:txXfrm>
    </dsp:sp>
    <dsp:sp modelId="{C9C9174C-ECE7-4A22-828A-3790247A8A0B}">
      <dsp:nvSpPr>
        <dsp:cNvPr id="0" name=""/>
        <dsp:cNvSpPr/>
      </dsp:nvSpPr>
      <dsp:spPr>
        <a:xfrm>
          <a:off x="5188036" y="137504"/>
          <a:ext cx="1238165" cy="1082312"/>
        </a:xfrm>
        <a:prstGeom prst="rightArrow">
          <a:avLst>
            <a:gd name="adj1" fmla="val 70000"/>
            <a:gd name="adj2" fmla="val 50000"/>
          </a:avLst>
        </a:prstGeom>
        <a:solidFill>
          <a:schemeClr val="accent5">
            <a:tint val="40000"/>
            <a:alpha val="90000"/>
            <a:hueOff val="3245083"/>
            <a:satOff val="-23015"/>
            <a:lumOff val="-13095"/>
            <a:alphaOff val="0"/>
          </a:schemeClr>
        </a:solidFill>
        <a:ln w="9525" cap="flat" cmpd="sng" algn="ctr">
          <a:solidFill>
            <a:schemeClr val="accent5">
              <a:tint val="40000"/>
              <a:alpha val="90000"/>
              <a:hueOff val="3245083"/>
              <a:satOff val="-23015"/>
              <a:lumOff val="-1309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0800" tIns="12700" rIns="254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C00000"/>
              </a:solidFill>
              <a:latin typeface="宋体" pitchFamily="2" charset="-122"/>
              <a:ea typeface="宋体" pitchFamily="2" charset="-122"/>
            </a:rPr>
            <a:t>开发人员</a:t>
          </a:r>
        </a:p>
      </dsp:txBody>
      <dsp:txXfrm>
        <a:off x="5497577" y="299851"/>
        <a:ext cx="603606" cy="757618"/>
      </dsp:txXfrm>
    </dsp:sp>
    <dsp:sp modelId="{28078BDB-CDFF-4B9F-A077-6B5A0344EC76}">
      <dsp:nvSpPr>
        <dsp:cNvPr id="0" name=""/>
        <dsp:cNvSpPr/>
      </dsp:nvSpPr>
      <dsp:spPr>
        <a:xfrm>
          <a:off x="4878495" y="369119"/>
          <a:ext cx="619082" cy="619082"/>
        </a:xfrm>
        <a:prstGeom prst="ellipse">
          <a:avLst/>
        </a:prstGeom>
        <a:gradFill rotWithShape="0">
          <a:gsLst>
            <a:gs pos="0">
              <a:schemeClr val="accent5">
                <a:hueOff val="3257026"/>
                <a:satOff val="11196"/>
                <a:lumOff val="-53726"/>
                <a:alphaOff val="0"/>
                <a:shade val="51000"/>
                <a:satMod val="130000"/>
              </a:schemeClr>
            </a:gs>
            <a:gs pos="80000">
              <a:schemeClr val="accent5">
                <a:hueOff val="3257026"/>
                <a:satOff val="11196"/>
                <a:lumOff val="-53726"/>
                <a:alphaOff val="0"/>
                <a:shade val="93000"/>
                <a:satMod val="130000"/>
              </a:schemeClr>
            </a:gs>
            <a:gs pos="100000">
              <a:schemeClr val="accent5">
                <a:hueOff val="3257026"/>
                <a:satOff val="11196"/>
                <a:lumOff val="-5372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b="1" kern="1200" dirty="0">
              <a:solidFill>
                <a:srgbClr val="FFFF00"/>
              </a:solidFill>
              <a:latin typeface="宋体" pitchFamily="2" charset="-122"/>
              <a:ea typeface="宋体" pitchFamily="2" charset="-122"/>
            </a:rPr>
            <a:t>8.4%</a:t>
          </a:r>
          <a:endParaRPr lang="zh-CN" altLang="en-US" sz="1600" b="1" kern="1200" dirty="0">
            <a:solidFill>
              <a:srgbClr val="FFFF00"/>
            </a:solidFill>
            <a:latin typeface="宋体" pitchFamily="2" charset="-122"/>
            <a:ea typeface="宋体" pitchFamily="2" charset="-122"/>
          </a:endParaRPr>
        </a:p>
      </dsp:txBody>
      <dsp:txXfrm>
        <a:off x="4969157" y="459781"/>
        <a:ext cx="437758" cy="43775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7.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8.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C63788-D666-4D8B-9B0E-4C88FEA818E9}" type="datetimeFigureOut">
              <a:rPr lang="zh-CN" altLang="en-US" smtClean="0"/>
              <a:pPr/>
              <a:t>2017/11/11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32AF98-BDE0-4A41-8E5A-8B4CC633AAF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F2FE3B2F-B8B5-455F-9AF1-464FB2E0C48B}" type="slidenum">
              <a:rPr lang="en-US" altLang="zh-CN" smtClean="0"/>
              <a:pPr/>
              <a:t>67</a:t>
            </a:fld>
            <a:endParaRPr lang="en-US" altLang="zh-CN"/>
          </a:p>
        </p:txBody>
      </p:sp>
      <p:sp>
        <p:nvSpPr>
          <p:cNvPr id="19459" name="Rectangle 2"/>
          <p:cNvSpPr>
            <a:spLocks noGrp="1" noRot="1" noChangeAspect="1" noChangeArrowheads="1" noTextEdit="1"/>
          </p:cNvSpPr>
          <p:nvPr>
            <p:ph type="sldImg"/>
          </p:nvPr>
        </p:nvSpPr>
        <p:spPr>
          <a:xfrm>
            <a:off x="1152525" y="692150"/>
            <a:ext cx="4554538" cy="3416300"/>
          </a:xfrm>
          <a:solidFill>
            <a:srgbClr val="FFFFFF"/>
          </a:solidFill>
          <a:ln/>
        </p:spPr>
      </p:sp>
      <p:sp>
        <p:nvSpPr>
          <p:cNvPr id="19460" name="Rectangle 3"/>
          <p:cNvSpPr>
            <a:spLocks noGrp="1" noChangeArrowheads="1"/>
          </p:cNvSpPr>
          <p:nvPr>
            <p:ph type="body" idx="1"/>
          </p:nvPr>
        </p:nvSpPr>
        <p:spPr>
          <a:solidFill>
            <a:srgbClr val="FFFFFF"/>
          </a:solidFill>
          <a:ln>
            <a:solidFill>
              <a:srgbClr val="000000"/>
            </a:solidFill>
          </a:ln>
        </p:spPr>
        <p:txBody>
          <a:bodyPr lIns="84527" tIns="42264" rIns="84527" bIns="42264"/>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9AEA476B-9CA6-4170-A0C3-A9D355C1AAD5}" type="slidenum">
              <a:rPr lang="en-US" altLang="zh-CN" smtClean="0"/>
              <a:pPr/>
              <a:t>71</a:t>
            </a:fld>
            <a:endParaRPr lang="en-US" altLang="zh-CN"/>
          </a:p>
        </p:txBody>
      </p:sp>
      <p:sp>
        <p:nvSpPr>
          <p:cNvPr id="20483" name="Rectangle 1026"/>
          <p:cNvSpPr>
            <a:spLocks noGrp="1" noRot="1" noChangeAspect="1" noChangeArrowheads="1" noTextEdit="1"/>
          </p:cNvSpPr>
          <p:nvPr>
            <p:ph type="sldImg"/>
          </p:nvPr>
        </p:nvSpPr>
        <p:spPr>
          <a:xfrm>
            <a:off x="1152525" y="692150"/>
            <a:ext cx="4554538" cy="3416300"/>
          </a:xfrm>
          <a:solidFill>
            <a:srgbClr val="FFFFFF"/>
          </a:solidFill>
          <a:ln/>
        </p:spPr>
      </p:sp>
      <p:sp>
        <p:nvSpPr>
          <p:cNvPr id="20484" name="Rectangle 1027"/>
          <p:cNvSpPr>
            <a:spLocks noGrp="1" noChangeArrowheads="1"/>
          </p:cNvSpPr>
          <p:nvPr>
            <p:ph type="body" idx="1"/>
          </p:nvPr>
        </p:nvSpPr>
        <p:spPr>
          <a:solidFill>
            <a:srgbClr val="FFFFFF"/>
          </a:solidFill>
          <a:ln>
            <a:solidFill>
              <a:srgbClr val="000000"/>
            </a:solidFill>
          </a:ln>
        </p:spPr>
        <p:txBody>
          <a:bodyPr lIns="84527" tIns="42264" rIns="84527" bIns="42264"/>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9AEA476B-9CA6-4170-A0C3-A9D355C1AAD5}" type="slidenum">
              <a:rPr lang="en-US" altLang="zh-CN" smtClean="0"/>
              <a:pPr/>
              <a:t>72</a:t>
            </a:fld>
            <a:endParaRPr lang="en-US" altLang="zh-CN"/>
          </a:p>
        </p:txBody>
      </p:sp>
      <p:sp>
        <p:nvSpPr>
          <p:cNvPr id="20483" name="Rectangle 1026"/>
          <p:cNvSpPr>
            <a:spLocks noGrp="1" noRot="1" noChangeAspect="1" noChangeArrowheads="1" noTextEdit="1"/>
          </p:cNvSpPr>
          <p:nvPr>
            <p:ph type="sldImg"/>
          </p:nvPr>
        </p:nvSpPr>
        <p:spPr>
          <a:xfrm>
            <a:off x="1152525" y="692150"/>
            <a:ext cx="4554538" cy="3416300"/>
          </a:xfrm>
          <a:solidFill>
            <a:srgbClr val="FFFFFF"/>
          </a:solidFill>
          <a:ln/>
        </p:spPr>
      </p:sp>
      <p:sp>
        <p:nvSpPr>
          <p:cNvPr id="20484" name="Rectangle 1027"/>
          <p:cNvSpPr>
            <a:spLocks noGrp="1" noChangeArrowheads="1"/>
          </p:cNvSpPr>
          <p:nvPr>
            <p:ph type="body" idx="1"/>
          </p:nvPr>
        </p:nvSpPr>
        <p:spPr>
          <a:solidFill>
            <a:srgbClr val="FFFFFF"/>
          </a:solidFill>
          <a:ln>
            <a:solidFill>
              <a:srgbClr val="000000"/>
            </a:solidFill>
          </a:ln>
        </p:spPr>
        <p:txBody>
          <a:bodyPr lIns="84527" tIns="42264" rIns="84527" bIns="42264"/>
          <a:lstStyle/>
          <a:p>
            <a:pPr eaLnBrk="1" hangingPunct="1"/>
            <a:endParaRPr lang="zh-CN" altLang="zh-CN"/>
          </a:p>
        </p:txBody>
      </p:sp>
    </p:spTree>
    <p:extLst>
      <p:ext uri="{BB962C8B-B14F-4D97-AF65-F5344CB8AC3E}">
        <p14:creationId xmlns:p14="http://schemas.microsoft.com/office/powerpoint/2010/main" val="201865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0FD53368-5D8F-46CA-B4A7-C9E157DF7B1C}" type="slidenum">
              <a:rPr lang="en-US" altLang="zh-CN" smtClean="0">
                <a:latin typeface="Arial" pitchFamily="34" charset="0"/>
              </a:rPr>
              <a:pPr/>
              <a:t>116</a:t>
            </a:fld>
            <a:endParaRPr lang="en-US" altLang="zh-CN">
              <a:latin typeface="Arial" pitchFamily="34"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r>
              <a:rPr lang="zh-CN" altLang="en-US">
                <a:latin typeface="Arial" pitchFamily="34" charset="0"/>
              </a:rPr>
              <a:t>注：</a:t>
            </a:r>
            <a:r>
              <a:rPr lang="en-US" altLang="zh-CN">
                <a:latin typeface="Arial" pitchFamily="34" charset="0"/>
              </a:rPr>
              <a:t>UML2.2</a:t>
            </a:r>
            <a:r>
              <a:rPr lang="zh-CN" altLang="en-US">
                <a:latin typeface="Arial" pitchFamily="34" charset="0"/>
              </a:rPr>
              <a:t>中用带箭头的虚线表示用例之间的关系。</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fld id="{087A2718-C628-49FC-ABEB-40EC65D2D907}" type="datetime1">
              <a:rPr lang="zh-CN" altLang="en-US" smtClean="0"/>
              <a:t>2017/11/11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8DE0820-E4E3-469F-8339-675226DFBBFE}" type="slidenum">
              <a:rPr lang="zh-CN" altLang="en-US" smtClean="0"/>
              <a:pPr/>
              <a:t>‹#›</a:t>
            </a:fld>
            <a:endParaRPr lang="zh-CN" alt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0272C114-0BC4-4F32-8AC2-EC739419B582}" type="datetime1">
              <a:rPr lang="zh-CN" altLang="en-US" smtClean="0"/>
              <a:t>2017/11/11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8DE0820-E4E3-469F-8339-675226DFBBFE}" type="slidenum">
              <a:rPr lang="zh-CN" altLang="en-US" smtClean="0"/>
              <a:pPr/>
              <a:t>‹#›</a:t>
            </a:fld>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11138"/>
            <a:ext cx="2057400" cy="59150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11138"/>
            <a:ext cx="6019800" cy="59150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FD2A06B9-0E13-4478-9E57-4590F7834799}" type="datetime1">
              <a:rPr lang="zh-CN" altLang="en-US" smtClean="0"/>
              <a:t>2017/11/11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8DE0820-E4E3-469F-8339-675226DFBBFE}" type="slidenum">
              <a:rPr lang="zh-CN" altLang="en-US" smtClean="0"/>
              <a:pPr/>
              <a:t>‹#›</a:t>
            </a:fld>
            <a:endParaRPr lang="zh-CN" alt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0850" y="260350"/>
            <a:ext cx="8235950" cy="58658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ln/>
        </p:spPr>
        <p:txBody>
          <a:bodyPr/>
          <a:lstStyle>
            <a:lvl1pPr>
              <a:defRPr/>
            </a:lvl1pPr>
          </a:lstStyle>
          <a:p>
            <a:pPr>
              <a:defRPr/>
            </a:pPr>
            <a:fld id="{3D30AD7A-8F91-49D2-8411-F0F93320BA36}" type="datetime1">
              <a:rPr lang="zh-CN" altLang="en-US" smtClean="0"/>
              <a:t>2017/11/11</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8AAD8B6-8163-45BA-ACCF-00DAA9332CD2}"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71600" y="404664"/>
            <a:ext cx="6686128" cy="685800"/>
          </a:xfrm>
        </p:spPr>
        <p:txBody>
          <a:bodyPr/>
          <a:lstStyle/>
          <a:p>
            <a:r>
              <a:rPr lang="zh-CN" altLang="en-US" dirty="0"/>
              <a:t>单击此处编辑母版标题样式</a:t>
            </a:r>
          </a:p>
        </p:txBody>
      </p:sp>
      <p:sp>
        <p:nvSpPr>
          <p:cNvPr id="3" name="文本占位符 2"/>
          <p:cNvSpPr>
            <a:spLocks noGrp="1"/>
          </p:cNvSpPr>
          <p:nvPr>
            <p:ph type="body" sz="half" idx="1"/>
          </p:nvPr>
        </p:nvSpPr>
        <p:spPr>
          <a:xfrm>
            <a:off x="381000" y="1752600"/>
            <a:ext cx="41148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52600"/>
            <a:ext cx="41148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1FB2C31D-84E1-4059-AF52-8314CF571C05}" type="datetime1">
              <a:rPr lang="zh-CN" altLang="en-US" smtClean="0"/>
              <a:t>2017/11/11</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1AF07AE-2114-4C0D-83B7-41C54FB97F70}"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fld id="{49B7163F-8C17-4F39-93E9-5403E9AE1F80}" type="datetime1">
              <a:rPr lang="zh-CN" altLang="en-US" smtClean="0"/>
              <a:t>2017/11/11</a:t>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C18E98D6-EA73-4E72-9F9B-F0B69B12A061}" type="slidenum">
              <a:rPr lang="en-US"/>
              <a:pPr/>
              <a:t>‹#›</a:t>
            </a:fld>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0AB5B406-33FF-4BC7-A67F-979322570E37}" type="datetime1">
              <a:rPr lang="zh-CN" altLang="en-US" smtClean="0"/>
              <a:t>2017/11/11</a:t>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24D3E387-53A5-4561-8B4B-AD363D9607F3}" type="slidenum">
              <a:rPr lang="en-US"/>
              <a:pPr/>
              <a:t>‹#›</a:t>
            </a:fld>
            <a:endParaRPr lang="en-US"/>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1C2A5DCB-71A8-44C5-B0CE-FD32BE464F89}" type="datetime1">
              <a:rPr lang="zh-CN" altLang="en-US" smtClean="0"/>
              <a:t>2017/11/11</a:t>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58E62950-8E29-476E-8C4B-1D6186A0D9F9}" type="slidenum">
              <a:rPr lang="en-US"/>
              <a:pPr/>
              <a:t>‹#›</a:t>
            </a:fld>
            <a:endParaRPr lang="en-US"/>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90176E6D-CC1D-40C2-BE57-FAB20C59D442}" type="datetime1">
              <a:rPr lang="zh-CN" altLang="en-US" smtClean="0"/>
              <a:t>2017/11/11</a:t>
            </a:fld>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637DFE9F-E665-47AE-9DD8-BAD61A97E79A}" type="slidenum">
              <a:rPr lang="en-US"/>
              <a:pPr/>
              <a:t>‹#›</a:t>
            </a:fld>
            <a:endParaRPr lang="en-US"/>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42EB6C0E-F161-4CF0-8415-CF3E5F43932C}" type="datetime1">
              <a:rPr lang="zh-CN" altLang="en-US" smtClean="0"/>
              <a:t>2017/11/11</a:t>
            </a:fld>
            <a:endParaRPr lang="en-US"/>
          </a:p>
        </p:txBody>
      </p:sp>
      <p:sp>
        <p:nvSpPr>
          <p:cNvPr id="8" name="页脚占位符 7"/>
          <p:cNvSpPr>
            <a:spLocks noGrp="1"/>
          </p:cNvSpPr>
          <p:nvPr>
            <p:ph type="ftr" sz="quarter" idx="11"/>
          </p:nvPr>
        </p:nvSpPr>
        <p:spPr/>
        <p:txBody>
          <a:bodyPr/>
          <a:lstStyle>
            <a:lvl1pPr>
              <a:defRPr/>
            </a:lvl1pPr>
          </a:lstStyle>
          <a:p>
            <a:endParaRPr lang="en-US"/>
          </a:p>
        </p:txBody>
      </p:sp>
      <p:sp>
        <p:nvSpPr>
          <p:cNvPr id="9" name="灯片编号占位符 8"/>
          <p:cNvSpPr>
            <a:spLocks noGrp="1"/>
          </p:cNvSpPr>
          <p:nvPr>
            <p:ph type="sldNum" sz="quarter" idx="12"/>
          </p:nvPr>
        </p:nvSpPr>
        <p:spPr/>
        <p:txBody>
          <a:bodyPr/>
          <a:lstStyle>
            <a:lvl1pPr>
              <a:defRPr/>
            </a:lvl1pPr>
          </a:lstStyle>
          <a:p>
            <a:fld id="{23FEEC33-AF72-47DC-A6BA-88A7BE5CD242}" type="slidenum">
              <a:rPr lang="en-US"/>
              <a:pPr/>
              <a:t>‹#›</a:t>
            </a:fld>
            <a:endParaRPr lang="en-US"/>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9A16313A-D7EC-47F7-895D-A060B2D2F6FD}" type="datetime1">
              <a:rPr lang="zh-CN" altLang="en-US" smtClean="0"/>
              <a:t>2017/11/11</a:t>
            </a:fld>
            <a:endParaRPr lang="en-US"/>
          </a:p>
        </p:txBody>
      </p:sp>
      <p:sp>
        <p:nvSpPr>
          <p:cNvPr id="4" name="页脚占位符 3"/>
          <p:cNvSpPr>
            <a:spLocks noGrp="1"/>
          </p:cNvSpPr>
          <p:nvPr>
            <p:ph type="ftr" sz="quarter" idx="11"/>
          </p:nvPr>
        </p:nvSpPr>
        <p:spPr/>
        <p:txBody>
          <a:bodyPr/>
          <a:lstStyle>
            <a:lvl1pPr>
              <a:defRPr/>
            </a:lvl1pPr>
          </a:lstStyle>
          <a:p>
            <a:endParaRPr lang="en-US"/>
          </a:p>
        </p:txBody>
      </p:sp>
      <p:sp>
        <p:nvSpPr>
          <p:cNvPr id="5" name="灯片编号占位符 4"/>
          <p:cNvSpPr>
            <a:spLocks noGrp="1"/>
          </p:cNvSpPr>
          <p:nvPr>
            <p:ph type="sldNum" sz="quarter" idx="12"/>
          </p:nvPr>
        </p:nvSpPr>
        <p:spPr/>
        <p:txBody>
          <a:bodyPr/>
          <a:lstStyle>
            <a:lvl1pPr>
              <a:defRPr/>
            </a:lvl1pPr>
          </a:lstStyle>
          <a:p>
            <a:fld id="{9910CD9A-6EEE-4F7A-AFED-C2F3C9AC62BE}" type="slidenum">
              <a:rPr lang="en-US"/>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60C12B4F-4D57-48D5-BBF9-68F2EAF6DA6C}" type="datetime1">
              <a:rPr lang="zh-CN" altLang="en-US" smtClean="0"/>
              <a:t>2017/11/11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8DE0820-E4E3-469F-8339-675226DFBBFE}" type="slidenum">
              <a:rPr lang="zh-CN" altLang="en-US" smtClean="0"/>
              <a:pPr/>
              <a:t>‹#›</a:t>
            </a:fld>
            <a:endParaRPr lang="zh-CN" alt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1CD18DF8-83F4-47FB-83B1-665D8AAF433A}" type="datetime1">
              <a:rPr lang="zh-CN" altLang="en-US" smtClean="0"/>
              <a:t>2017/11/11</a:t>
            </a:fld>
            <a:endParaRPr lang="en-US"/>
          </a:p>
        </p:txBody>
      </p:sp>
      <p:sp>
        <p:nvSpPr>
          <p:cNvPr id="3" name="页脚占位符 2"/>
          <p:cNvSpPr>
            <a:spLocks noGrp="1"/>
          </p:cNvSpPr>
          <p:nvPr>
            <p:ph type="ftr" sz="quarter" idx="11"/>
          </p:nvPr>
        </p:nvSpPr>
        <p:spPr/>
        <p:txBody>
          <a:bodyPr/>
          <a:lstStyle>
            <a:lvl1pPr>
              <a:defRPr/>
            </a:lvl1pPr>
          </a:lstStyle>
          <a:p>
            <a:endParaRPr lang="en-US"/>
          </a:p>
        </p:txBody>
      </p:sp>
      <p:sp>
        <p:nvSpPr>
          <p:cNvPr id="4" name="灯片编号占位符 3"/>
          <p:cNvSpPr>
            <a:spLocks noGrp="1"/>
          </p:cNvSpPr>
          <p:nvPr>
            <p:ph type="sldNum" sz="quarter" idx="12"/>
          </p:nvPr>
        </p:nvSpPr>
        <p:spPr/>
        <p:txBody>
          <a:bodyPr/>
          <a:lstStyle>
            <a:lvl1pPr>
              <a:defRPr/>
            </a:lvl1pPr>
          </a:lstStyle>
          <a:p>
            <a:fld id="{D831BD0C-AC31-42C9-8EF1-52034A9F25DD}" type="slidenum">
              <a:rPr lang="en-US"/>
              <a:pPr/>
              <a:t>‹#›</a:t>
            </a:fld>
            <a:endParaRPr lang="en-US"/>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69B5FAB1-2D4C-440C-A84C-F388592F6BCB}" type="datetime1">
              <a:rPr lang="zh-CN" altLang="en-US" smtClean="0"/>
              <a:t>2017/11/11</a:t>
            </a:fld>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65E37B13-27EB-4563-AAF3-9FA9134D6072}" type="slidenum">
              <a:rPr lang="en-US"/>
              <a:pPr/>
              <a:t>‹#›</a:t>
            </a:fld>
            <a:endParaRPr lang="en-US"/>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B9563CAA-36C9-4086-827F-E9F60BE68254}" type="datetime1">
              <a:rPr lang="zh-CN" altLang="en-US" smtClean="0"/>
              <a:t>2017/11/11</a:t>
            </a:fld>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62ABD018-5A81-48E9-8760-C1B9DFAC4CA5}" type="slidenum">
              <a:rPr lang="en-US"/>
              <a:pPr/>
              <a:t>‹#›</a:t>
            </a:fld>
            <a:endParaRPr lang="en-US"/>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86A0B23B-5B39-47B5-B2A9-2A16DFC663B5}" type="datetime1">
              <a:rPr lang="zh-CN" altLang="en-US" smtClean="0"/>
              <a:t>2017/11/11</a:t>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8A22E53F-D134-4909-B638-4DCB4BB26C41}" type="slidenum">
              <a:rPr lang="en-US"/>
              <a:pPr/>
              <a:t>‹#›</a:t>
            </a:fld>
            <a:endParaRPr lang="en-US"/>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11138"/>
            <a:ext cx="2057400" cy="59150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11138"/>
            <a:ext cx="6019800" cy="59150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96A41A1E-4665-4E49-8727-1A61AE3F38EF}" type="datetime1">
              <a:rPr lang="zh-CN" altLang="en-US" smtClean="0"/>
              <a:t>2017/11/11</a:t>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188D8A45-1B0C-4B9D-BBB4-7F6EB55B79B2}" type="slidenum">
              <a:rPr lang="en-US"/>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24A8DE89-2E38-4AA6-A7BF-C35BB25DE57B}" type="datetime1">
              <a:rPr lang="zh-CN" altLang="en-US" smtClean="0"/>
              <a:t>2017/11/11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8DE0820-E4E3-469F-8339-675226DFBBFE}" type="slidenum">
              <a:rPr lang="zh-CN" altLang="en-US" smtClean="0"/>
              <a:pPr/>
              <a:t>‹#›</a:t>
            </a:fld>
            <a:endParaRPr lang="zh-CN"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B3898DFD-EC47-4869-B469-4840660EDA66}" type="datetime1">
              <a:rPr lang="zh-CN" altLang="en-US" smtClean="0"/>
              <a:t>2017/11/11</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8DE0820-E4E3-469F-8339-675226DFBBFE}" type="slidenum">
              <a:rPr lang="zh-CN" altLang="en-US" smtClean="0"/>
              <a:pPr/>
              <a:t>‹#›</a:t>
            </a:fld>
            <a:endParaRPr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D2E7F825-7C37-46F1-8558-2E72B066014C}" type="datetime1">
              <a:rPr lang="zh-CN" altLang="en-US" smtClean="0"/>
              <a:t>2017/11/11</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38DE0820-E4E3-469F-8339-675226DFBBFE}" type="slidenum">
              <a:rPr lang="zh-CN" altLang="en-US" smtClean="0"/>
              <a:pPr/>
              <a:t>‹#›</a:t>
            </a:fld>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FF5BEE15-092C-445D-A172-03D9529DBE42}" type="datetime1">
              <a:rPr lang="zh-CN" altLang="en-US" smtClean="0"/>
              <a:t>2017/11/11</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38DE0820-E4E3-469F-8339-675226DFBBFE}" type="slidenum">
              <a:rPr lang="zh-CN" altLang="en-US" smtClean="0"/>
              <a:pPr/>
              <a:t>‹#›</a:t>
            </a:fld>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8C54BAA7-1FDE-404A-B321-5440F2FF19BD}" type="datetime1">
              <a:rPr lang="zh-CN" altLang="en-US" smtClean="0"/>
              <a:t>2017/11/11</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38DE0820-E4E3-469F-8339-675226DFBBFE}" type="slidenum">
              <a:rPr lang="zh-CN" altLang="en-US" smtClean="0"/>
              <a:pPr/>
              <a:t>‹#›</a:t>
            </a:fld>
            <a:endParaRPr lang="zh-CN"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00EB8387-A9AE-4A77-AD3C-05CB4A220337}" type="datetime1">
              <a:rPr lang="zh-CN" altLang="en-US" smtClean="0"/>
              <a:t>2017/11/11</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8DE0820-E4E3-469F-8339-675226DFBBFE}" type="slidenum">
              <a:rPr lang="zh-CN" altLang="en-US" smtClean="0"/>
              <a:pPr/>
              <a:t>‹#›</a:t>
            </a:fld>
            <a:endParaRPr lang="zh-CN"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B88685B4-DC80-4730-BC63-D37D57743295}" type="datetime1">
              <a:rPr lang="zh-CN" altLang="en-US" smtClean="0"/>
              <a:t>2017/11/11</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8DE0820-E4E3-469F-8339-675226DFBBFE}" type="slidenum">
              <a:rPr lang="zh-CN" altLang="en-US" smtClean="0"/>
              <a:pPr/>
              <a:t>‹#›</a:t>
            </a:fld>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3.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2.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20638"/>
            <a:ext cx="9144000" cy="1438276"/>
          </a:xfrm>
          <a:prstGeom prst="rect">
            <a:avLst/>
          </a:prstGeom>
          <a:solidFill>
            <a:srgbClr val="243AA8"/>
          </a:solidFill>
          <a:ln w="9525" cmpd="sng">
            <a:solidFill>
              <a:schemeClr val="tx1"/>
            </a:solidFill>
            <a:miter lim="800000"/>
            <a:headEnd/>
            <a:tailEnd/>
          </a:ln>
        </p:spPr>
        <p:txBody>
          <a:bodyPr wrap="none" anchor="ctr"/>
          <a:lstStyle/>
          <a:p>
            <a:endParaRPr lang="zh-CN" altLang="en-US"/>
          </a:p>
        </p:txBody>
      </p:sp>
      <p:sp>
        <p:nvSpPr>
          <p:cNvPr id="1027" name="Text Box 3"/>
          <p:cNvSpPr txBox="1">
            <a:spLocks noChangeArrowheads="1"/>
          </p:cNvSpPr>
          <p:nvPr/>
        </p:nvSpPr>
        <p:spPr bwMode="auto">
          <a:xfrm>
            <a:off x="15875" y="6742113"/>
            <a:ext cx="9128125" cy="115887"/>
          </a:xfrm>
          <a:prstGeom prst="rect">
            <a:avLst/>
          </a:prstGeom>
          <a:solidFill>
            <a:srgbClr val="C1C1C1"/>
          </a:solidFill>
          <a:ln w="9525">
            <a:noFill/>
            <a:miter lim="800000"/>
            <a:headEnd/>
            <a:tailEnd/>
          </a:ln>
        </p:spPr>
        <p:txBody>
          <a:bodyPr lIns="36000" tIns="7200" rIns="36000" bIns="18000" anchor="ctr"/>
          <a:lstStyle/>
          <a:p>
            <a:pPr eaLnBrk="0" hangingPunct="0"/>
            <a:endParaRPr lang="en-US" sz="100"/>
          </a:p>
        </p:txBody>
      </p:sp>
      <p:sp>
        <p:nvSpPr>
          <p:cNvPr id="1028" name="Text Box 4"/>
          <p:cNvSpPr txBox="1">
            <a:spLocks noChangeArrowheads="1"/>
          </p:cNvSpPr>
          <p:nvPr/>
        </p:nvSpPr>
        <p:spPr bwMode="auto">
          <a:xfrm>
            <a:off x="15875" y="-9525"/>
            <a:ext cx="9144000" cy="109538"/>
          </a:xfrm>
          <a:prstGeom prst="rect">
            <a:avLst/>
          </a:prstGeom>
          <a:solidFill>
            <a:srgbClr val="C1C1C1"/>
          </a:solidFill>
          <a:ln w="9525">
            <a:noFill/>
            <a:miter lim="800000"/>
            <a:headEnd/>
            <a:tailEnd/>
          </a:ln>
        </p:spPr>
        <p:txBody>
          <a:bodyPr lIns="36000" tIns="7200" rIns="36000" bIns="18000" anchor="ctr"/>
          <a:lstStyle/>
          <a:p>
            <a:pPr eaLnBrk="0" hangingPunct="0"/>
            <a:endParaRPr lang="en-US" sz="100"/>
          </a:p>
        </p:txBody>
      </p:sp>
      <p:sp>
        <p:nvSpPr>
          <p:cNvPr id="1029" name="Rectangle 5"/>
          <p:cNvSpPr>
            <a:spLocks noGrp="1" noChangeArrowheads="1"/>
          </p:cNvSpPr>
          <p:nvPr>
            <p:ph type="title"/>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6"/>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1" name="Rectangle 7"/>
          <p:cNvSpPr>
            <a:spLocks noGrp="1" noChangeArrowheads="1"/>
          </p:cNvSpPr>
          <p:nvPr>
            <p:ph type="dt" sz="half" idx="2"/>
          </p:nvPr>
        </p:nvSpPr>
        <p:spPr bwMode="auto">
          <a:xfrm>
            <a:off x="457200" y="6245225"/>
            <a:ext cx="2133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400"/>
            </a:lvl1pPr>
          </a:lstStyle>
          <a:p>
            <a:fld id="{B94A657F-24E7-4655-A4E6-DDD9353F7B23}" type="datetime1">
              <a:rPr lang="zh-CN" altLang="en-US" smtClean="0"/>
              <a:t>2017/11/11</a:t>
            </a:fld>
            <a:endParaRPr lang="zh-CN" altLang="en-US"/>
          </a:p>
        </p:txBody>
      </p:sp>
      <p:sp>
        <p:nvSpPr>
          <p:cNvPr id="1032" name="Rectangle 8"/>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defRPr sz="1400"/>
            </a:lvl1pPr>
          </a:lstStyle>
          <a:p>
            <a:endParaRPr lang="zh-CN" altLang="en-US"/>
          </a:p>
        </p:txBody>
      </p:sp>
      <p:sp>
        <p:nvSpPr>
          <p:cNvPr id="1033" name="Rectangle 9"/>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400"/>
            </a:lvl1pPr>
          </a:lstStyle>
          <a:p>
            <a:fld id="{38DE0820-E4E3-469F-8339-675226DFBBF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68" r:id="rId12"/>
    <p:sldLayoutId id="2147483769" r:id="rId13"/>
  </p:sldLayoutIdLst>
  <p:transition>
    <p:fade/>
  </p:transition>
  <p:hf hdr="0" ftr="0" dt="0"/>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itchFamily="34" charset="0"/>
          <a:ea typeface="隶书" pitchFamily="49" charset="-122"/>
        </a:defRPr>
      </a:lvl2pPr>
      <a:lvl3pPr algn="ctr" rtl="0" eaLnBrk="1" fontAlgn="base" hangingPunct="1">
        <a:spcBef>
          <a:spcPct val="0"/>
        </a:spcBef>
        <a:spcAft>
          <a:spcPct val="0"/>
        </a:spcAft>
        <a:defRPr sz="4400" b="1">
          <a:solidFill>
            <a:schemeClr val="tx2"/>
          </a:solidFill>
          <a:latin typeface="Arial" pitchFamily="34" charset="0"/>
          <a:ea typeface="隶书" pitchFamily="49" charset="-122"/>
        </a:defRPr>
      </a:lvl3pPr>
      <a:lvl4pPr algn="ctr" rtl="0" eaLnBrk="1" fontAlgn="base" hangingPunct="1">
        <a:spcBef>
          <a:spcPct val="0"/>
        </a:spcBef>
        <a:spcAft>
          <a:spcPct val="0"/>
        </a:spcAft>
        <a:defRPr sz="4400" b="1">
          <a:solidFill>
            <a:schemeClr val="tx2"/>
          </a:solidFill>
          <a:latin typeface="Arial" pitchFamily="34" charset="0"/>
          <a:ea typeface="隶书" pitchFamily="49" charset="-122"/>
        </a:defRPr>
      </a:lvl4pPr>
      <a:lvl5pPr algn="ctr" rtl="0" eaLnBrk="1" fontAlgn="base" hangingPunct="1">
        <a:spcBef>
          <a:spcPct val="0"/>
        </a:spcBef>
        <a:spcAft>
          <a:spcPct val="0"/>
        </a:spcAft>
        <a:defRPr sz="4400" b="1">
          <a:solidFill>
            <a:schemeClr val="tx2"/>
          </a:solidFill>
          <a:latin typeface="Arial" pitchFamily="34" charset="0"/>
          <a:ea typeface="隶书" pitchFamily="49" charset="-122"/>
        </a:defRPr>
      </a:lvl5pPr>
      <a:lvl6pPr marL="457200" algn="ctr" rtl="0" eaLnBrk="1" fontAlgn="base" hangingPunct="1">
        <a:spcBef>
          <a:spcPct val="0"/>
        </a:spcBef>
        <a:spcAft>
          <a:spcPct val="0"/>
        </a:spcAft>
        <a:defRPr sz="4400" b="1">
          <a:solidFill>
            <a:schemeClr val="tx2"/>
          </a:solidFill>
          <a:latin typeface="Arial" pitchFamily="34" charset="0"/>
          <a:ea typeface="隶书" pitchFamily="49" charset="-122"/>
        </a:defRPr>
      </a:lvl6pPr>
      <a:lvl7pPr marL="914400" algn="ctr" rtl="0" eaLnBrk="1" fontAlgn="base" hangingPunct="1">
        <a:spcBef>
          <a:spcPct val="0"/>
        </a:spcBef>
        <a:spcAft>
          <a:spcPct val="0"/>
        </a:spcAft>
        <a:defRPr sz="4400" b="1">
          <a:solidFill>
            <a:schemeClr val="tx2"/>
          </a:solidFill>
          <a:latin typeface="Arial" pitchFamily="34" charset="0"/>
          <a:ea typeface="隶书" pitchFamily="49" charset="-122"/>
        </a:defRPr>
      </a:lvl7pPr>
      <a:lvl8pPr marL="1371600" algn="ctr" rtl="0" eaLnBrk="1" fontAlgn="base" hangingPunct="1">
        <a:spcBef>
          <a:spcPct val="0"/>
        </a:spcBef>
        <a:spcAft>
          <a:spcPct val="0"/>
        </a:spcAft>
        <a:defRPr sz="4400" b="1">
          <a:solidFill>
            <a:schemeClr val="tx2"/>
          </a:solidFill>
          <a:latin typeface="Arial" pitchFamily="34" charset="0"/>
          <a:ea typeface="隶书" pitchFamily="49" charset="-122"/>
        </a:defRPr>
      </a:lvl8pPr>
      <a:lvl9pPr marL="1828800" algn="ctr" rtl="0" eaLnBrk="1" fontAlgn="base" hangingPunct="1">
        <a:spcBef>
          <a:spcPct val="0"/>
        </a:spcBef>
        <a:spcAft>
          <a:spcPct val="0"/>
        </a:spcAft>
        <a:defRPr sz="4400" b="1">
          <a:solidFill>
            <a:schemeClr val="tx2"/>
          </a:solidFill>
          <a:latin typeface="Arial" pitchFamily="34" charset="0"/>
          <a:ea typeface="隶书" pitchFamily="49" charset="-122"/>
        </a:defRPr>
      </a:lvl9pPr>
    </p:titleStyle>
    <p:bodyStyle>
      <a:lvl1pPr marL="342900" indent="-342900" algn="l" rtl="0" eaLnBrk="1" fontAlgn="base" hangingPunct="1">
        <a:spcBef>
          <a:spcPct val="20000"/>
        </a:spcBef>
        <a:spcAft>
          <a:spcPct val="0"/>
        </a:spcAft>
        <a:buBlip>
          <a:blip r:embed="rId15"/>
        </a:buBlip>
        <a:defRPr sz="3200">
          <a:solidFill>
            <a:schemeClr val="tx1"/>
          </a:solidFill>
          <a:latin typeface="+mn-lt"/>
          <a:ea typeface="+mn-ea"/>
          <a:cs typeface="+mn-cs"/>
        </a:defRPr>
      </a:lvl1pPr>
      <a:lvl2pPr marL="742950" indent="-285750" algn="l" rtl="0" eaLnBrk="1" fontAlgn="base" hangingPunct="1">
        <a:spcBef>
          <a:spcPct val="20000"/>
        </a:spcBef>
        <a:spcAft>
          <a:spcPct val="0"/>
        </a:spcAft>
        <a:buBlip>
          <a:blip r:embed="rId16"/>
        </a:buBlip>
        <a:defRPr sz="2800">
          <a:solidFill>
            <a:schemeClr val="tx1"/>
          </a:solidFill>
          <a:latin typeface="+mn-lt"/>
          <a:ea typeface="+mn-ea"/>
        </a:defRPr>
      </a:lvl2pPr>
      <a:lvl3pPr marL="1143000" indent="-228600" algn="l" rtl="0" eaLnBrk="1" fontAlgn="base" hangingPunct="1">
        <a:spcBef>
          <a:spcPct val="20000"/>
        </a:spcBef>
        <a:spcAft>
          <a:spcPct val="0"/>
        </a:spcAft>
        <a:buBlip>
          <a:blip r:embed="rId15"/>
        </a:buBlip>
        <a:defRPr sz="2400">
          <a:solidFill>
            <a:schemeClr val="tx1"/>
          </a:solidFill>
          <a:latin typeface="+mn-lt"/>
          <a:ea typeface="+mn-ea"/>
        </a:defRPr>
      </a:lvl3pPr>
      <a:lvl4pPr marL="1600200" indent="-228600" algn="l" rtl="0" eaLnBrk="1" fontAlgn="base" hangingPunct="1">
        <a:spcBef>
          <a:spcPct val="20000"/>
        </a:spcBef>
        <a:spcAft>
          <a:spcPct val="0"/>
        </a:spcAft>
        <a:buBlip>
          <a:blip r:embed="rId16"/>
        </a:buBlip>
        <a:defRPr sz="2000">
          <a:solidFill>
            <a:schemeClr val="tx1"/>
          </a:solidFill>
          <a:latin typeface="+mn-lt"/>
          <a:ea typeface="+mn-ea"/>
        </a:defRPr>
      </a:lvl4pPr>
      <a:lvl5pPr marL="2057400" indent="-228600" algn="l" rtl="0" eaLnBrk="1" fontAlgn="base" hangingPunct="1">
        <a:spcBef>
          <a:spcPct val="20000"/>
        </a:spcBef>
        <a:spcAft>
          <a:spcPct val="0"/>
        </a:spcAft>
        <a:buBlip>
          <a:blip r:embed="rId15"/>
        </a:buBlip>
        <a:defRPr sz="2000">
          <a:solidFill>
            <a:schemeClr val="tx1"/>
          </a:solidFill>
          <a:latin typeface="+mn-lt"/>
          <a:ea typeface="+mn-ea"/>
        </a:defRPr>
      </a:lvl5pPr>
      <a:lvl6pPr marL="2514600" indent="-228600" algn="l" rtl="0" eaLnBrk="1" fontAlgn="base" hangingPunct="1">
        <a:spcBef>
          <a:spcPct val="20000"/>
        </a:spcBef>
        <a:spcAft>
          <a:spcPct val="0"/>
        </a:spcAft>
        <a:buBlip>
          <a:blip r:embed="rId15"/>
        </a:buBlip>
        <a:defRPr sz="2000">
          <a:solidFill>
            <a:schemeClr val="tx1"/>
          </a:solidFill>
          <a:latin typeface="+mn-lt"/>
          <a:ea typeface="+mn-ea"/>
        </a:defRPr>
      </a:lvl6pPr>
      <a:lvl7pPr marL="2971800" indent="-228600" algn="l" rtl="0" eaLnBrk="1" fontAlgn="base" hangingPunct="1">
        <a:spcBef>
          <a:spcPct val="20000"/>
        </a:spcBef>
        <a:spcAft>
          <a:spcPct val="0"/>
        </a:spcAft>
        <a:buBlip>
          <a:blip r:embed="rId15"/>
        </a:buBlip>
        <a:defRPr sz="2000">
          <a:solidFill>
            <a:schemeClr val="tx1"/>
          </a:solidFill>
          <a:latin typeface="+mn-lt"/>
          <a:ea typeface="+mn-ea"/>
        </a:defRPr>
      </a:lvl7pPr>
      <a:lvl8pPr marL="3429000" indent="-228600" algn="l" rtl="0" eaLnBrk="1" fontAlgn="base" hangingPunct="1">
        <a:spcBef>
          <a:spcPct val="20000"/>
        </a:spcBef>
        <a:spcAft>
          <a:spcPct val="0"/>
        </a:spcAft>
        <a:buBlip>
          <a:blip r:embed="rId15"/>
        </a:buBlip>
        <a:defRPr sz="2000">
          <a:solidFill>
            <a:schemeClr val="tx1"/>
          </a:solidFill>
          <a:latin typeface="+mn-lt"/>
          <a:ea typeface="+mn-ea"/>
        </a:defRPr>
      </a:lvl8pPr>
      <a:lvl9pPr marL="3886200" indent="-228600" algn="l" rtl="0" eaLnBrk="1" fontAlgn="base" hangingPunct="1">
        <a:spcBef>
          <a:spcPct val="20000"/>
        </a:spcBef>
        <a:spcAft>
          <a:spcPct val="0"/>
        </a:spcAft>
        <a:buBlip>
          <a:blip r:embed="rId15"/>
        </a:buBlip>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5"/>
          <p:cNvSpPr>
            <a:spLocks noGrp="1" noChangeArrowheads="1"/>
          </p:cNvSpPr>
          <p:nvPr>
            <p:ph type="title"/>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6"/>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400"/>
            </a:lvl1pPr>
          </a:lstStyle>
          <a:p>
            <a:fld id="{8D30441D-A263-4BE2-B351-FA76C61FED1B}" type="datetime1">
              <a:rPr lang="zh-CN" altLang="en-US" smtClean="0"/>
              <a:t>2017/11/11</a:t>
            </a:fld>
            <a:endParaRPr lang="en-US"/>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defRPr sz="1400"/>
            </a:lvl1pPr>
          </a:lstStyle>
          <a:p>
            <a:endParaRPr lang="en-US"/>
          </a:p>
        </p:txBody>
      </p:sp>
      <p:sp>
        <p:nvSpPr>
          <p:cNvPr id="205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400"/>
            </a:lvl1pPr>
          </a:lstStyle>
          <a:p>
            <a:fld id="{7A392405-0500-4412-9F22-9B127BCECAE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p:fade/>
  </p:transition>
  <p:hf hdr="0" ftr="0" dt="0"/>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itchFamily="34" charset="0"/>
          <a:ea typeface="隶书" pitchFamily="49" charset="-122"/>
        </a:defRPr>
      </a:lvl2pPr>
      <a:lvl3pPr algn="ctr" rtl="0" eaLnBrk="1" fontAlgn="base" hangingPunct="1">
        <a:spcBef>
          <a:spcPct val="0"/>
        </a:spcBef>
        <a:spcAft>
          <a:spcPct val="0"/>
        </a:spcAft>
        <a:defRPr sz="4400" b="1">
          <a:solidFill>
            <a:schemeClr val="tx2"/>
          </a:solidFill>
          <a:latin typeface="Arial" pitchFamily="34" charset="0"/>
          <a:ea typeface="隶书" pitchFamily="49" charset="-122"/>
        </a:defRPr>
      </a:lvl3pPr>
      <a:lvl4pPr algn="ctr" rtl="0" eaLnBrk="1" fontAlgn="base" hangingPunct="1">
        <a:spcBef>
          <a:spcPct val="0"/>
        </a:spcBef>
        <a:spcAft>
          <a:spcPct val="0"/>
        </a:spcAft>
        <a:defRPr sz="4400" b="1">
          <a:solidFill>
            <a:schemeClr val="tx2"/>
          </a:solidFill>
          <a:latin typeface="Arial" pitchFamily="34" charset="0"/>
          <a:ea typeface="隶书" pitchFamily="49" charset="-122"/>
        </a:defRPr>
      </a:lvl4pPr>
      <a:lvl5pPr algn="ctr" rtl="0" eaLnBrk="1" fontAlgn="base" hangingPunct="1">
        <a:spcBef>
          <a:spcPct val="0"/>
        </a:spcBef>
        <a:spcAft>
          <a:spcPct val="0"/>
        </a:spcAft>
        <a:defRPr sz="4400" b="1">
          <a:solidFill>
            <a:schemeClr val="tx2"/>
          </a:solidFill>
          <a:latin typeface="Arial" pitchFamily="34" charset="0"/>
          <a:ea typeface="隶书" pitchFamily="49" charset="-122"/>
        </a:defRPr>
      </a:lvl5pPr>
      <a:lvl6pPr marL="457200" algn="ctr" rtl="0" eaLnBrk="1" fontAlgn="base" hangingPunct="1">
        <a:spcBef>
          <a:spcPct val="0"/>
        </a:spcBef>
        <a:spcAft>
          <a:spcPct val="0"/>
        </a:spcAft>
        <a:defRPr sz="4400" b="1">
          <a:solidFill>
            <a:schemeClr val="tx2"/>
          </a:solidFill>
          <a:latin typeface="Arial" pitchFamily="34" charset="0"/>
          <a:ea typeface="隶书" pitchFamily="49" charset="-122"/>
        </a:defRPr>
      </a:lvl6pPr>
      <a:lvl7pPr marL="914400" algn="ctr" rtl="0" eaLnBrk="1" fontAlgn="base" hangingPunct="1">
        <a:spcBef>
          <a:spcPct val="0"/>
        </a:spcBef>
        <a:spcAft>
          <a:spcPct val="0"/>
        </a:spcAft>
        <a:defRPr sz="4400" b="1">
          <a:solidFill>
            <a:schemeClr val="tx2"/>
          </a:solidFill>
          <a:latin typeface="Arial" pitchFamily="34" charset="0"/>
          <a:ea typeface="隶书" pitchFamily="49" charset="-122"/>
        </a:defRPr>
      </a:lvl7pPr>
      <a:lvl8pPr marL="1371600" algn="ctr" rtl="0" eaLnBrk="1" fontAlgn="base" hangingPunct="1">
        <a:spcBef>
          <a:spcPct val="0"/>
        </a:spcBef>
        <a:spcAft>
          <a:spcPct val="0"/>
        </a:spcAft>
        <a:defRPr sz="4400" b="1">
          <a:solidFill>
            <a:schemeClr val="tx2"/>
          </a:solidFill>
          <a:latin typeface="Arial" pitchFamily="34" charset="0"/>
          <a:ea typeface="隶书" pitchFamily="49" charset="-122"/>
        </a:defRPr>
      </a:lvl8pPr>
      <a:lvl9pPr marL="1828800" algn="ctr" rtl="0" eaLnBrk="1" fontAlgn="base" hangingPunct="1">
        <a:spcBef>
          <a:spcPct val="0"/>
        </a:spcBef>
        <a:spcAft>
          <a:spcPct val="0"/>
        </a:spcAft>
        <a:defRPr sz="4400" b="1">
          <a:solidFill>
            <a:schemeClr val="tx2"/>
          </a:solidFill>
          <a:latin typeface="Arial" pitchFamily="34" charset="0"/>
          <a:ea typeface="隶书" pitchFamily="49" charset="-122"/>
        </a:defRPr>
      </a:lvl9pPr>
    </p:titleStyle>
    <p:bodyStyle>
      <a:lvl1pPr marL="342900" indent="-342900" algn="l" rtl="0" eaLnBrk="1" fontAlgn="base" hangingPunct="1">
        <a:spcBef>
          <a:spcPct val="20000"/>
        </a:spcBef>
        <a:spcAft>
          <a:spcPct val="0"/>
        </a:spcAft>
        <a:buBlip>
          <a:blip r:embed="rId14"/>
        </a:buBlip>
        <a:defRPr sz="3200">
          <a:solidFill>
            <a:schemeClr val="tx1"/>
          </a:solidFill>
          <a:latin typeface="+mn-lt"/>
          <a:ea typeface="+mn-ea"/>
          <a:cs typeface="+mn-cs"/>
        </a:defRPr>
      </a:lvl1pPr>
      <a:lvl2pPr marL="742950" indent="-285750" algn="l" rtl="0" eaLnBrk="1" fontAlgn="base" hangingPunct="1">
        <a:spcBef>
          <a:spcPct val="20000"/>
        </a:spcBef>
        <a:spcAft>
          <a:spcPct val="0"/>
        </a:spcAft>
        <a:buBlip>
          <a:blip r:embed="rId15"/>
        </a:buBlip>
        <a:defRPr sz="2800">
          <a:solidFill>
            <a:schemeClr val="tx1"/>
          </a:solidFill>
          <a:latin typeface="+mn-lt"/>
          <a:ea typeface="+mn-ea"/>
        </a:defRPr>
      </a:lvl2pPr>
      <a:lvl3pPr marL="1143000" indent="-228600" algn="l" rtl="0" eaLnBrk="1" fontAlgn="base" hangingPunct="1">
        <a:spcBef>
          <a:spcPct val="20000"/>
        </a:spcBef>
        <a:spcAft>
          <a:spcPct val="0"/>
        </a:spcAft>
        <a:buBlip>
          <a:blip r:embed="rId14"/>
        </a:buBlip>
        <a:defRPr sz="2400">
          <a:solidFill>
            <a:schemeClr val="tx1"/>
          </a:solidFill>
          <a:latin typeface="+mn-lt"/>
          <a:ea typeface="+mn-ea"/>
        </a:defRPr>
      </a:lvl3pPr>
      <a:lvl4pPr marL="1600200" indent="-228600" algn="l" rtl="0" eaLnBrk="1" fontAlgn="base" hangingPunct="1">
        <a:spcBef>
          <a:spcPct val="20000"/>
        </a:spcBef>
        <a:spcAft>
          <a:spcPct val="0"/>
        </a:spcAft>
        <a:buBlip>
          <a:blip r:embed="rId15"/>
        </a:buBlip>
        <a:defRPr sz="2000">
          <a:solidFill>
            <a:schemeClr val="tx1"/>
          </a:solidFill>
          <a:latin typeface="+mn-lt"/>
          <a:ea typeface="+mn-ea"/>
        </a:defRPr>
      </a:lvl4pPr>
      <a:lvl5pPr marL="2057400" indent="-228600" algn="l" rtl="0" eaLnBrk="1" fontAlgn="base" hangingPunct="1">
        <a:spcBef>
          <a:spcPct val="20000"/>
        </a:spcBef>
        <a:spcAft>
          <a:spcPct val="0"/>
        </a:spcAft>
        <a:buBlip>
          <a:blip r:embed="rId14"/>
        </a:buBlip>
        <a:defRPr sz="2000">
          <a:solidFill>
            <a:schemeClr val="tx1"/>
          </a:solidFill>
          <a:latin typeface="+mn-lt"/>
          <a:ea typeface="+mn-ea"/>
        </a:defRPr>
      </a:lvl5pPr>
      <a:lvl6pPr marL="2514600" indent="-228600" algn="l" rtl="0" eaLnBrk="1" fontAlgn="base" hangingPunct="1">
        <a:spcBef>
          <a:spcPct val="20000"/>
        </a:spcBef>
        <a:spcAft>
          <a:spcPct val="0"/>
        </a:spcAft>
        <a:buBlip>
          <a:blip r:embed="rId14"/>
        </a:buBlip>
        <a:defRPr sz="2000">
          <a:solidFill>
            <a:schemeClr val="tx1"/>
          </a:solidFill>
          <a:latin typeface="+mn-lt"/>
          <a:ea typeface="+mn-ea"/>
        </a:defRPr>
      </a:lvl6pPr>
      <a:lvl7pPr marL="2971800" indent="-228600" algn="l" rtl="0" eaLnBrk="1" fontAlgn="base" hangingPunct="1">
        <a:spcBef>
          <a:spcPct val="20000"/>
        </a:spcBef>
        <a:spcAft>
          <a:spcPct val="0"/>
        </a:spcAft>
        <a:buBlip>
          <a:blip r:embed="rId14"/>
        </a:buBlip>
        <a:defRPr sz="2000">
          <a:solidFill>
            <a:schemeClr val="tx1"/>
          </a:solidFill>
          <a:latin typeface="+mn-lt"/>
          <a:ea typeface="+mn-ea"/>
        </a:defRPr>
      </a:lvl7pPr>
      <a:lvl8pPr marL="3429000" indent="-228600" algn="l" rtl="0" eaLnBrk="1" fontAlgn="base" hangingPunct="1">
        <a:spcBef>
          <a:spcPct val="20000"/>
        </a:spcBef>
        <a:spcAft>
          <a:spcPct val="0"/>
        </a:spcAft>
        <a:buBlip>
          <a:blip r:embed="rId14"/>
        </a:buBlip>
        <a:defRPr sz="2000">
          <a:solidFill>
            <a:schemeClr val="tx1"/>
          </a:solidFill>
          <a:latin typeface="+mn-lt"/>
          <a:ea typeface="+mn-ea"/>
        </a:defRPr>
      </a:lvl8pPr>
      <a:lvl9pPr marL="3886200" indent="-228600" algn="l" rtl="0" eaLnBrk="1" fontAlgn="base" hangingPunct="1">
        <a:spcBef>
          <a:spcPct val="20000"/>
        </a:spcBef>
        <a:spcAft>
          <a:spcPct val="0"/>
        </a:spcAft>
        <a:buBlip>
          <a:blip r:embed="rId14"/>
        </a:buBlip>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0.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2.xml"/><Relationship Id="rId4" Type="http://schemas.openxmlformats.org/officeDocument/2006/relationships/image" Target="../media/image44.jpeg"/></Relationships>
</file>

<file path=ppt/slides/_rels/slide102.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oleObject" Target="../embeddings/oleObject3.bin"/></Relationships>
</file>

<file path=ppt/slides/_rels/slide1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71.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1.wmf"/></Relationships>
</file>

<file path=ppt/slides/_rels/slide13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71.wmf"/><Relationship Id="rId4" Type="http://schemas.openxmlformats.org/officeDocument/2006/relationships/oleObject" Target="../embeddings/oleObject4.bin"/></Relationships>
</file>

<file path=ppt/slides/_rels/slide13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71.wmf"/><Relationship Id="rId4" Type="http://schemas.openxmlformats.org/officeDocument/2006/relationships/oleObject" Target="../embeddings/oleObject4.bin"/></Relationships>
</file>

<file path=ppt/slides/_rels/slide13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71.wmf"/></Relationships>
</file>

<file path=ppt/slides/_rels/slide13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71.wmf"/><Relationship Id="rId5" Type="http://schemas.openxmlformats.org/officeDocument/2006/relationships/oleObject" Target="../embeddings/oleObject4.bin"/><Relationship Id="rId4" Type="http://schemas.openxmlformats.org/officeDocument/2006/relationships/image" Target="../media/image74.png"/></Relationships>
</file>

<file path=ppt/slides/_rels/slide13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75.wmf"/></Relationships>
</file>

<file path=ppt/slides/_rels/slide13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77.png"/></Relationships>
</file>

<file path=ppt/slides/_rels/slide13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78.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12.xml"/></Relationships>
</file>

<file path=ppt/slides/_rels/slide14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84.png"/></Relationships>
</file>

<file path=ppt/slides/_rels/slide15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8.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png"/><Relationship Id="rId4" Type="http://schemas.openxmlformats.org/officeDocument/2006/relationships/image" Target="../media/image2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s://www.2cto.com/os/"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8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fontScale="90000"/>
          </a:bodyPr>
          <a:lstStyle/>
          <a:p>
            <a:r>
              <a:rPr lang="zh-CN" altLang="en-US" sz="6000" b="1" dirty="0">
                <a:solidFill>
                  <a:schemeClr val="tx1"/>
                </a:solidFill>
                <a:ea typeface="华文楷体" pitchFamily="2" charset="-122"/>
              </a:rPr>
              <a:t>软件工程</a:t>
            </a:r>
            <a:br>
              <a:rPr altLang="zh-CN" b="1" dirty="0">
                <a:solidFill>
                  <a:schemeClr val="tx1"/>
                </a:solidFill>
                <a:ea typeface="华文楷体" pitchFamily="2" charset="-122"/>
              </a:rPr>
            </a:br>
            <a:r>
              <a:rPr altLang="zh-CN" sz="4400" b="1" dirty="0">
                <a:solidFill>
                  <a:schemeClr val="tx1"/>
                </a:solidFill>
              </a:rPr>
              <a:t>Software Engineering</a:t>
            </a:r>
            <a:endParaRPr lang="zh-CN" altLang="en-US" sz="4400" b="1" dirty="0">
              <a:solidFill>
                <a:schemeClr val="tx1"/>
              </a:solidFill>
            </a:endParaRPr>
          </a:p>
        </p:txBody>
      </p:sp>
      <p:sp>
        <p:nvSpPr>
          <p:cNvPr id="5" name="副标题 4"/>
          <p:cNvSpPr>
            <a:spLocks noGrp="1"/>
          </p:cNvSpPr>
          <p:nvPr>
            <p:ph type="subTitle" idx="1"/>
          </p:nvPr>
        </p:nvSpPr>
        <p:spPr>
          <a:xfrm>
            <a:off x="1295400" y="3714752"/>
            <a:ext cx="6400800" cy="1714512"/>
          </a:xfrm>
        </p:spPr>
        <p:txBody>
          <a:bodyPr>
            <a:noAutofit/>
          </a:bodyPr>
          <a:lstStyle/>
          <a:p>
            <a:endParaRPr lang="en-US" altLang="zh-CN" sz="3600" b="1"/>
          </a:p>
          <a:p>
            <a:r>
              <a:rPr lang="zh-CN" altLang="en-US" sz="3600" b="1">
                <a:latin typeface="华文楷体" pitchFamily="2" charset="-122"/>
                <a:ea typeface="华文楷体" pitchFamily="2" charset="-122"/>
              </a:rPr>
              <a:t>教师：潘光晖</a:t>
            </a:r>
            <a:endParaRPr lang="zh-CN" altLang="en-US" sz="3600" b="1" dirty="0">
              <a:latin typeface="华文楷体" pitchFamily="2" charset="-122"/>
              <a:ea typeface="华文楷体" pitchFamily="2" charset="-122"/>
            </a:endParaRPr>
          </a:p>
        </p:txBody>
      </p:sp>
    </p:spTree>
    <p:extLst>
      <p:ext uri="{BB962C8B-B14F-4D97-AF65-F5344CB8AC3E}">
        <p14:creationId xmlns:p14="http://schemas.microsoft.com/office/powerpoint/2010/main" val="333325216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a:t>漫画的启示</a:t>
            </a:r>
          </a:p>
        </p:txBody>
      </p:sp>
      <p:sp>
        <p:nvSpPr>
          <p:cNvPr id="10243" name="内容占位符 7"/>
          <p:cNvSpPr>
            <a:spLocks noGrp="1"/>
          </p:cNvSpPr>
          <p:nvPr>
            <p:ph idx="1"/>
          </p:nvPr>
        </p:nvSpPr>
        <p:spPr>
          <a:xfrm>
            <a:off x="381000" y="1519230"/>
            <a:ext cx="8382000" cy="838200"/>
          </a:xfrm>
        </p:spPr>
        <p:txBody>
          <a:bodyPr/>
          <a:lstStyle/>
          <a:p>
            <a:r>
              <a:rPr lang="zh-CN" altLang="en-US" sz="2800" b="1" dirty="0">
                <a:latin typeface="宋体" pitchFamily="2" charset="-122"/>
                <a:ea typeface="宋体" pitchFamily="2" charset="-122"/>
              </a:rPr>
              <a:t>沟通失真</a:t>
            </a:r>
            <a:endParaRPr lang="en-US" altLang="zh-CN" sz="2800" b="1" dirty="0">
              <a:latin typeface="宋体" pitchFamily="2" charset="-122"/>
              <a:ea typeface="宋体" pitchFamily="2" charset="-122"/>
            </a:endParaRPr>
          </a:p>
          <a:p>
            <a:endParaRPr lang="en-US" altLang="zh-CN" sz="2800" b="1" dirty="0">
              <a:latin typeface="宋体" pitchFamily="2" charset="-122"/>
              <a:ea typeface="宋体" pitchFamily="2" charset="-122"/>
            </a:endParaRPr>
          </a:p>
          <a:p>
            <a:endParaRPr lang="en-US" altLang="zh-CN" sz="2800" b="1" dirty="0">
              <a:latin typeface="宋体" pitchFamily="2" charset="-122"/>
              <a:ea typeface="宋体" pitchFamily="2" charset="-122"/>
            </a:endParaRPr>
          </a:p>
          <a:p>
            <a:endParaRPr lang="en-US" altLang="zh-CN" sz="2800" b="1" dirty="0">
              <a:latin typeface="宋体" pitchFamily="2" charset="-122"/>
              <a:ea typeface="宋体" pitchFamily="2" charset="-122"/>
            </a:endParaRPr>
          </a:p>
          <a:p>
            <a:r>
              <a:rPr lang="zh-CN" altLang="en-US" sz="2800" b="1" dirty="0">
                <a:latin typeface="宋体" pitchFamily="2" charset="-122"/>
                <a:ea typeface="宋体" pitchFamily="2" charset="-122"/>
              </a:rPr>
              <a:t>客户需求放大</a:t>
            </a:r>
            <a:endParaRPr lang="en-US" altLang="zh-CN" sz="2800" b="1" dirty="0">
              <a:latin typeface="宋体" pitchFamily="2" charset="-122"/>
              <a:ea typeface="宋体" pitchFamily="2" charset="-122"/>
            </a:endParaRPr>
          </a:p>
          <a:p>
            <a:r>
              <a:rPr lang="zh-CN" altLang="en-US" sz="2800" b="1" dirty="0">
                <a:latin typeface="宋体" pitchFamily="2" charset="-122"/>
                <a:ea typeface="宋体" pitchFamily="2" charset="-122"/>
              </a:rPr>
              <a:t>项目经理的需求控制</a:t>
            </a:r>
            <a:endParaRPr lang="en-US" altLang="zh-CN" sz="2800" b="1" dirty="0">
              <a:latin typeface="宋体" pitchFamily="2" charset="-122"/>
              <a:ea typeface="宋体" pitchFamily="2" charset="-122"/>
            </a:endParaRPr>
          </a:p>
          <a:p>
            <a:r>
              <a:rPr lang="zh-CN" altLang="en-US" sz="2800" b="1" dirty="0">
                <a:latin typeface="宋体" pitchFamily="2" charset="-122"/>
                <a:ea typeface="宋体" pitchFamily="2" charset="-122"/>
              </a:rPr>
              <a:t>分析人员的技术加工</a:t>
            </a:r>
            <a:endParaRPr lang="en-US" altLang="zh-CN" sz="2800" b="1" dirty="0">
              <a:latin typeface="宋体" pitchFamily="2" charset="-122"/>
              <a:ea typeface="宋体" pitchFamily="2" charset="-122"/>
            </a:endParaRPr>
          </a:p>
          <a:p>
            <a:r>
              <a:rPr lang="zh-CN" altLang="en-US" sz="2800" b="1" dirty="0">
                <a:latin typeface="宋体" pitchFamily="2" charset="-122"/>
                <a:ea typeface="宋体" pitchFamily="2" charset="-122"/>
              </a:rPr>
              <a:t>编码人员的断章取义</a:t>
            </a:r>
            <a:endParaRPr lang="en-US" altLang="zh-CN" sz="2800" b="1" dirty="0">
              <a:latin typeface="宋体" pitchFamily="2" charset="-122"/>
              <a:ea typeface="宋体" pitchFamily="2" charset="-122"/>
            </a:endParaRPr>
          </a:p>
        </p:txBody>
      </p:sp>
      <p:graphicFrame>
        <p:nvGraphicFramePr>
          <p:cNvPr id="6" name="图示 5"/>
          <p:cNvGraphicFramePr/>
          <p:nvPr/>
        </p:nvGraphicFramePr>
        <p:xfrm>
          <a:off x="1285852" y="2000240"/>
          <a:ext cx="6429420" cy="1357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245" name="TextBox 6"/>
          <p:cNvSpPr txBox="1">
            <a:spLocks noChangeArrowheads="1"/>
          </p:cNvSpPr>
          <p:nvPr/>
        </p:nvSpPr>
        <p:spPr bwMode="auto">
          <a:xfrm>
            <a:off x="214313" y="6215063"/>
            <a:ext cx="2627312" cy="369887"/>
          </a:xfrm>
          <a:prstGeom prst="rect">
            <a:avLst/>
          </a:prstGeom>
          <a:noFill/>
          <a:ln w="9525">
            <a:noFill/>
            <a:miter lim="800000"/>
            <a:headEnd/>
            <a:tailEnd/>
          </a:ln>
        </p:spPr>
        <p:txBody>
          <a:bodyPr wrap="none">
            <a:spAutoFit/>
          </a:bodyPr>
          <a:lstStyle/>
          <a:p>
            <a:r>
              <a:rPr lang="en-US" altLang="zh-CN" b="1">
                <a:latin typeface="楷体_GB2312" pitchFamily="49" charset="-122"/>
                <a:ea typeface="楷体_GB2312" pitchFamily="49" charset="-122"/>
              </a:rPr>
              <a:t>S1:</a:t>
            </a:r>
            <a:r>
              <a:rPr lang="zh-CN" altLang="en-US" b="1">
                <a:latin typeface="楷体_GB2312" pitchFamily="49" charset="-122"/>
                <a:ea typeface="楷体_GB2312" pitchFamily="49" charset="-122"/>
              </a:rPr>
              <a:t>项目成败与需求实践</a:t>
            </a:r>
          </a:p>
        </p:txBody>
      </p:sp>
      <p:sp>
        <p:nvSpPr>
          <p:cNvPr id="7" name="灯片编号占位符 6"/>
          <p:cNvSpPr>
            <a:spLocks noGrp="1"/>
          </p:cNvSpPr>
          <p:nvPr>
            <p:ph type="sldNum" sz="quarter" idx="12"/>
          </p:nvPr>
        </p:nvSpPr>
        <p:spPr/>
        <p:txBody>
          <a:bodyPr/>
          <a:lstStyle/>
          <a:p>
            <a:fld id="{38DE0820-E4E3-469F-8339-675226DFBBFE}" type="slidenum">
              <a:rPr lang="zh-CN" altLang="en-US" smtClean="0"/>
              <a:pPr/>
              <a:t>10</a:t>
            </a:fld>
            <a:endParaRPr lang="zh-CN" altLang="en-US"/>
          </a:p>
        </p:txBody>
      </p:sp>
    </p:spTree>
  </p:cSld>
  <p:clrMapOvr>
    <a:masterClrMapping/>
  </p:clrMapOvr>
  <p:transition>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body" idx="1"/>
          </p:nvPr>
        </p:nvSpPr>
        <p:spPr>
          <a:xfrm>
            <a:off x="285720" y="1643050"/>
            <a:ext cx="8435975" cy="4857750"/>
          </a:xfrm>
        </p:spPr>
        <p:txBody>
          <a:bodyPr/>
          <a:lstStyle/>
          <a:p>
            <a:pPr eaLnBrk="1" hangingPunct="1"/>
            <a:r>
              <a:rPr lang="zh-CN" altLang="en-US" sz="2800" b="1" dirty="0">
                <a:solidFill>
                  <a:schemeClr val="accent2"/>
                </a:solidFill>
                <a:latin typeface="楷体_GB2312" pitchFamily="49" charset="-122"/>
                <a:ea typeface="楷体_GB2312" pitchFamily="49" charset="-122"/>
              </a:rPr>
              <a:t>多重性</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multiplicity</a:t>
            </a:r>
            <a:r>
              <a:rPr lang="zh-CN" altLang="en-US" sz="2800" dirty="0">
                <a:latin typeface="楷体_GB2312" pitchFamily="49" charset="-122"/>
                <a:ea typeface="楷体_GB2312" pitchFamily="49" charset="-122"/>
              </a:rPr>
              <a:t>）：多重性表明在一个关联的两端连接的类实例个数的对应关系，</a:t>
            </a:r>
            <a:r>
              <a:rPr lang="zh-CN" altLang="en-US" sz="2800" b="1" dirty="0">
                <a:solidFill>
                  <a:srgbClr val="3366FF"/>
                </a:solidFill>
                <a:latin typeface="楷体_GB2312" pitchFamily="49" charset="-122"/>
                <a:ea typeface="楷体_GB2312" pitchFamily="49" charset="-122"/>
              </a:rPr>
              <a:t>即一端的类的多少个实例对象可以与另一端的类的一个实例相关。</a:t>
            </a:r>
          </a:p>
          <a:p>
            <a:pPr eaLnBrk="1" hangingPunct="1"/>
            <a:r>
              <a:rPr lang="zh-CN" altLang="en-US" sz="2800" dirty="0">
                <a:latin typeface="楷体_GB2312" pitchFamily="49" charset="-122"/>
                <a:ea typeface="楷体_GB2312" pitchFamily="49" charset="-122"/>
              </a:rPr>
              <a:t>如果图中没有明确标出关联的多重性，则默认的多重性为</a:t>
            </a:r>
            <a:r>
              <a:rPr lang="en-US" altLang="zh-CN" sz="2800" dirty="0">
                <a:latin typeface="楷体_GB2312" pitchFamily="49" charset="-122"/>
                <a:ea typeface="楷体_GB2312" pitchFamily="49" charset="-122"/>
              </a:rPr>
              <a:t>1</a:t>
            </a:r>
            <a:r>
              <a:rPr lang="zh-CN" altLang="en-US" sz="2800" dirty="0">
                <a:latin typeface="楷体_GB2312" pitchFamily="49" charset="-122"/>
                <a:ea typeface="楷体_GB2312" pitchFamily="49" charset="-122"/>
              </a:rPr>
              <a:t>。 </a:t>
            </a:r>
          </a:p>
        </p:txBody>
      </p:sp>
      <p:pic>
        <p:nvPicPr>
          <p:cNvPr id="54276" name="Picture 5"/>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2500298" y="4357694"/>
            <a:ext cx="4679950" cy="1951037"/>
          </a:xfrm>
          <a:prstGeom prst="rect">
            <a:avLst/>
          </a:prstGeom>
          <a:noFill/>
          <a:ln w="9525">
            <a:noFill/>
            <a:miter lim="800000"/>
            <a:headEnd/>
            <a:tailEnd/>
          </a:ln>
        </p:spPr>
      </p:pic>
      <p:sp>
        <p:nvSpPr>
          <p:cNvPr id="5"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a:t>
            </a:r>
            <a:r>
              <a:rPr lang="en-US" altLang="zh-CN" sz="4000" b="1" kern="0" dirty="0">
                <a:solidFill>
                  <a:schemeClr val="tx2"/>
                </a:solidFill>
                <a:latin typeface="+mj-lt"/>
                <a:ea typeface="+mj-ea"/>
                <a:cs typeface="+mj-cs"/>
              </a:rPr>
              <a:t>.4</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 UML</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的关系</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400" b="1" i="0" u="none" strike="noStrike" kern="0" cap="none" spc="0" normalizeH="0" baseline="0" noProof="0" dirty="0">
                <a:ln>
                  <a:noFill/>
                </a:ln>
                <a:solidFill>
                  <a:srgbClr val="FFFF00"/>
                </a:solidFill>
                <a:effectLst/>
                <a:uLnTx/>
                <a:uFillTx/>
                <a:latin typeface="+mj-lt"/>
                <a:ea typeface="+mj-ea"/>
                <a:cs typeface="+mj-cs"/>
              </a:rPr>
              <a:t>---</a:t>
            </a:r>
            <a:r>
              <a:rPr kumimoji="0" lang="zh-CN" altLang="en-US" sz="3600" b="1" i="0" u="none" strike="noStrike" kern="0" cap="none" spc="0" normalizeH="0" baseline="0" noProof="0" dirty="0">
                <a:ln>
                  <a:noFill/>
                </a:ln>
                <a:solidFill>
                  <a:srgbClr val="FFFF00"/>
                </a:solidFill>
                <a:effectLst/>
                <a:uLnTx/>
                <a:uFillTx/>
                <a:latin typeface="+mj-lt"/>
                <a:ea typeface="+mj-ea"/>
                <a:cs typeface="+mj-cs"/>
              </a:rPr>
              <a:t>关联</a:t>
            </a:r>
            <a:r>
              <a:rPr lang="zh-CN" altLang="en-US" sz="3600" b="1" kern="0" dirty="0">
                <a:solidFill>
                  <a:srgbClr val="FFFF00"/>
                </a:solidFill>
                <a:latin typeface="+mj-lt"/>
                <a:ea typeface="+mj-ea"/>
                <a:cs typeface="+mj-cs"/>
              </a:rPr>
              <a:t>关系（普通关联）</a:t>
            </a:r>
            <a:endParaRPr kumimoji="0" lang="zh-CN" altLang="en-US" sz="3600" b="1" i="0" u="none" strike="noStrike" kern="0" cap="none" spc="0" normalizeH="0" baseline="0" noProof="0" dirty="0">
              <a:ln>
                <a:noFill/>
              </a:ln>
              <a:solidFill>
                <a:srgbClr val="FFFF00"/>
              </a:solidFill>
              <a:effectLst/>
              <a:uLnTx/>
              <a:uFillTx/>
              <a:latin typeface="+mj-ea"/>
              <a:ea typeface="+mj-ea"/>
              <a:cs typeface="+mj-cs"/>
            </a:endParaRP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100</a:t>
            </a:fld>
            <a:endParaRPr lang="zh-CN" altLang="en-US"/>
          </a:p>
        </p:txBody>
      </p:sp>
      <p:pic>
        <p:nvPicPr>
          <p:cNvPr id="7" name="Picture 4" descr="未标题-17 拷贝">
            <a:extLst>
              <a:ext uri="{FF2B5EF4-FFF2-40B4-BE49-F238E27FC236}">
                <a16:creationId xmlns:a16="http://schemas.microsoft.com/office/drawing/2014/main" id="{B72BFE4A-20CF-403F-B513-3DD394C0401A}"/>
              </a:ext>
            </a:extLst>
          </p:cNvPr>
          <p:cNvPicPr>
            <a:picLocks noChangeAspect="1" noChangeArrowheads="1"/>
          </p:cNvPicPr>
          <p:nvPr/>
        </p:nvPicPr>
        <p:blipFill>
          <a:blip r:embed="rId3">
            <a:duotone>
              <a:prstClr val="black"/>
              <a:schemeClr val="accent1">
                <a:tint val="45000"/>
                <a:satMod val="400000"/>
              </a:schemeClr>
            </a:duotone>
          </a:blip>
          <a:srcRect/>
          <a:stretch>
            <a:fillRect/>
          </a:stretch>
        </p:blipFill>
        <p:spPr bwMode="auto">
          <a:xfrm>
            <a:off x="7031282" y="163212"/>
            <a:ext cx="2112718" cy="619426"/>
          </a:xfrm>
          <a:prstGeom prst="rect">
            <a:avLst/>
          </a:prstGeom>
          <a:noFill/>
          <a:ln w="9525">
            <a:noFill/>
            <a:miter lim="800000"/>
            <a:headEnd/>
            <a:tailEnd/>
          </a:ln>
        </p:spPr>
      </p:pic>
    </p:spTree>
  </p:cSld>
  <p:clrMapOvr>
    <a:masterClrMapping/>
  </p:clrMapOvr>
  <p:transition>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body" idx="1"/>
          </p:nvPr>
        </p:nvSpPr>
        <p:spPr>
          <a:noFill/>
          <a:ln w="9525">
            <a:noFill/>
            <a:miter lim="800000"/>
            <a:headEnd/>
            <a:tailEnd/>
          </a:ln>
        </p:spPr>
        <p:txBody>
          <a:bodyPr/>
          <a:lstStyle/>
          <a:p>
            <a:pPr eaLnBrk="1" hangingPunct="1"/>
            <a:r>
              <a:rPr lang="zh-CN" altLang="en-US" sz="2800" b="1" dirty="0">
                <a:solidFill>
                  <a:schemeClr val="accent2"/>
                </a:solidFill>
                <a:latin typeface="楷体_GB2312" pitchFamily="49" charset="-122"/>
                <a:ea typeface="楷体_GB2312" pitchFamily="49" charset="-122"/>
              </a:rPr>
              <a:t>角色</a:t>
            </a:r>
            <a:r>
              <a:rPr lang="zh-CN" altLang="en-US" sz="2800" dirty="0">
                <a:latin typeface="楷体_GB2312" pitchFamily="49" charset="-122"/>
                <a:ea typeface="楷体_GB2312" pitchFamily="49" charset="-122"/>
              </a:rPr>
              <a:t>：关联端点上还可以附加角色名，表示类的实例在这个关联中扮演的角色。</a:t>
            </a:r>
            <a:r>
              <a:rPr lang="en-US" altLang="zh-CN" sz="2800" dirty="0">
                <a:solidFill>
                  <a:srgbClr val="3366FF"/>
                </a:solidFill>
                <a:latin typeface="楷体_GB2312" pitchFamily="49" charset="-122"/>
                <a:ea typeface="楷体_GB2312" pitchFamily="49" charset="-122"/>
              </a:rPr>
              <a:t>UML</a:t>
            </a:r>
            <a:r>
              <a:rPr lang="zh-CN" altLang="en-US" sz="2800" dirty="0">
                <a:solidFill>
                  <a:srgbClr val="3366FF"/>
                </a:solidFill>
                <a:latin typeface="楷体_GB2312" pitchFamily="49" charset="-122"/>
                <a:ea typeface="楷体_GB2312" pitchFamily="49" charset="-122"/>
              </a:rPr>
              <a:t>还允许一个类与它自身关联。</a:t>
            </a:r>
            <a:r>
              <a:rPr lang="zh-CN" altLang="en-US" dirty="0">
                <a:solidFill>
                  <a:srgbClr val="3366FF"/>
                </a:solidFill>
                <a:ea typeface="宋体" pitchFamily="2" charset="-122"/>
              </a:rPr>
              <a:t> </a:t>
            </a:r>
          </a:p>
        </p:txBody>
      </p:sp>
      <p:pic>
        <p:nvPicPr>
          <p:cNvPr id="55300" name="Picture 4" descr="未标题-20 拷贝"/>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2339975" y="3068638"/>
            <a:ext cx="4202113" cy="882650"/>
          </a:xfrm>
          <a:prstGeom prst="rect">
            <a:avLst/>
          </a:prstGeom>
          <a:noFill/>
          <a:ln w="9525">
            <a:noFill/>
            <a:miter lim="800000"/>
            <a:headEnd/>
            <a:tailEnd/>
          </a:ln>
        </p:spPr>
      </p:pic>
      <p:pic>
        <p:nvPicPr>
          <p:cNvPr id="55301" name="Picture 5" descr="未标题-21 拷贝"/>
          <p:cNvPicPr>
            <a:picLocks noChangeAspect="1" noChangeArrowheads="1"/>
          </p:cNvPicPr>
          <p:nvPr/>
        </p:nvPicPr>
        <p:blipFill>
          <a:blip r:embed="rId3">
            <a:duotone>
              <a:prstClr val="black"/>
              <a:schemeClr val="accent1">
                <a:tint val="45000"/>
                <a:satMod val="400000"/>
              </a:schemeClr>
            </a:duotone>
          </a:blip>
          <a:srcRect/>
          <a:stretch>
            <a:fillRect/>
          </a:stretch>
        </p:blipFill>
        <p:spPr bwMode="auto">
          <a:xfrm>
            <a:off x="2339975" y="4652963"/>
            <a:ext cx="4537075" cy="1125537"/>
          </a:xfrm>
          <a:prstGeom prst="rect">
            <a:avLst/>
          </a:prstGeom>
          <a:noFill/>
          <a:ln w="9525">
            <a:noFill/>
            <a:miter lim="800000"/>
            <a:headEnd/>
            <a:tailEnd/>
          </a:ln>
        </p:spPr>
      </p:pic>
      <p:sp>
        <p:nvSpPr>
          <p:cNvPr id="7"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a:t>
            </a:r>
            <a:r>
              <a:rPr lang="en-US" altLang="zh-CN" sz="4000" b="1" kern="0" dirty="0">
                <a:solidFill>
                  <a:schemeClr val="tx2"/>
                </a:solidFill>
                <a:latin typeface="+mj-lt"/>
                <a:ea typeface="+mj-ea"/>
                <a:cs typeface="+mj-cs"/>
              </a:rPr>
              <a:t>.4</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 UML</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的关系</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400" b="1" i="0" u="none" strike="noStrike" kern="0" cap="none" spc="0" normalizeH="0" baseline="0" noProof="0" dirty="0">
                <a:ln>
                  <a:noFill/>
                </a:ln>
                <a:solidFill>
                  <a:srgbClr val="FFFF00"/>
                </a:solidFill>
                <a:effectLst/>
                <a:uLnTx/>
                <a:uFillTx/>
                <a:latin typeface="+mj-lt"/>
                <a:ea typeface="+mj-ea"/>
                <a:cs typeface="+mj-cs"/>
              </a:rPr>
              <a:t>---</a:t>
            </a:r>
            <a:r>
              <a:rPr kumimoji="0" lang="zh-CN" altLang="en-US" sz="3600" b="1" i="0" u="none" strike="noStrike" kern="0" cap="none" spc="0" normalizeH="0" baseline="0" noProof="0" dirty="0">
                <a:ln>
                  <a:noFill/>
                </a:ln>
                <a:solidFill>
                  <a:srgbClr val="FFFF00"/>
                </a:solidFill>
                <a:effectLst/>
                <a:uLnTx/>
                <a:uFillTx/>
                <a:latin typeface="+mj-lt"/>
                <a:ea typeface="+mj-ea"/>
                <a:cs typeface="+mj-cs"/>
              </a:rPr>
              <a:t>关联</a:t>
            </a:r>
            <a:r>
              <a:rPr lang="zh-CN" altLang="en-US" sz="3600" b="1" kern="0" dirty="0">
                <a:solidFill>
                  <a:srgbClr val="FFFF00"/>
                </a:solidFill>
                <a:latin typeface="+mj-lt"/>
                <a:ea typeface="+mj-ea"/>
                <a:cs typeface="+mj-cs"/>
              </a:rPr>
              <a:t>关系（普通关联）</a:t>
            </a:r>
            <a:endParaRPr kumimoji="0" lang="zh-CN" altLang="en-US" sz="3600" b="1" i="0" u="none" strike="noStrike" kern="0" cap="none" spc="0" normalizeH="0" baseline="0" noProof="0" dirty="0">
              <a:ln>
                <a:noFill/>
              </a:ln>
              <a:solidFill>
                <a:srgbClr val="FFFF00"/>
              </a:solidFill>
              <a:effectLst/>
              <a:uLnTx/>
              <a:uFillTx/>
              <a:latin typeface="+mj-ea"/>
              <a:ea typeface="+mj-ea"/>
              <a:cs typeface="+mj-cs"/>
            </a:endParaRP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101</a:t>
            </a:fld>
            <a:endParaRPr lang="zh-CN" altLang="en-US"/>
          </a:p>
        </p:txBody>
      </p:sp>
      <p:pic>
        <p:nvPicPr>
          <p:cNvPr id="8" name="Picture 4" descr="未标题-17 拷贝">
            <a:extLst>
              <a:ext uri="{FF2B5EF4-FFF2-40B4-BE49-F238E27FC236}">
                <a16:creationId xmlns:a16="http://schemas.microsoft.com/office/drawing/2014/main" id="{72BD4A72-3BE0-4AB7-A244-18F254E94C79}"/>
              </a:ext>
            </a:extLst>
          </p:cNvPr>
          <p:cNvPicPr>
            <a:picLocks noChangeAspect="1" noChangeArrowheads="1"/>
          </p:cNvPicPr>
          <p:nvPr/>
        </p:nvPicPr>
        <p:blipFill>
          <a:blip r:embed="rId4">
            <a:duotone>
              <a:prstClr val="black"/>
              <a:schemeClr val="accent1">
                <a:tint val="45000"/>
                <a:satMod val="400000"/>
              </a:schemeClr>
            </a:duotone>
          </a:blip>
          <a:srcRect/>
          <a:stretch>
            <a:fillRect/>
          </a:stretch>
        </p:blipFill>
        <p:spPr bwMode="auto">
          <a:xfrm>
            <a:off x="7031282" y="92076"/>
            <a:ext cx="2112718" cy="619426"/>
          </a:xfrm>
          <a:prstGeom prst="rect">
            <a:avLst/>
          </a:prstGeom>
          <a:noFill/>
          <a:ln w="9525">
            <a:noFill/>
            <a:miter lim="800000"/>
            <a:headEnd/>
            <a:tailEnd/>
          </a:ln>
        </p:spPr>
      </p:pic>
    </p:spTree>
  </p:cSld>
  <p:clrMapOvr>
    <a:masterClrMapping/>
  </p:clrMapOvr>
  <p:transition>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body" idx="1"/>
          </p:nvPr>
        </p:nvSpPr>
        <p:spPr/>
        <p:txBody>
          <a:bodyPr/>
          <a:lstStyle/>
          <a:p>
            <a:pPr eaLnBrk="1" hangingPunct="1"/>
            <a:r>
              <a:rPr lang="zh-CN" altLang="en-US" sz="2800" b="1" dirty="0">
                <a:solidFill>
                  <a:schemeClr val="accent2"/>
                </a:solidFill>
                <a:latin typeface="楷体_GB2312" pitchFamily="49" charset="-122"/>
                <a:ea typeface="楷体_GB2312" pitchFamily="49" charset="-122"/>
              </a:rPr>
              <a:t>多元关联</a:t>
            </a:r>
            <a:r>
              <a:rPr lang="zh-CN" altLang="en-US" sz="2800" dirty="0">
                <a:latin typeface="楷体_GB2312" pitchFamily="49" charset="-122"/>
                <a:ea typeface="楷体_GB2312" pitchFamily="49" charset="-122"/>
              </a:rPr>
              <a:t>：多元关联是指</a:t>
            </a:r>
            <a:r>
              <a:rPr lang="en-US" altLang="zh-CN" sz="2800" dirty="0">
                <a:latin typeface="楷体_GB2312" pitchFamily="49" charset="-122"/>
                <a:ea typeface="楷体_GB2312" pitchFamily="49" charset="-122"/>
              </a:rPr>
              <a:t>3</a:t>
            </a:r>
            <a:r>
              <a:rPr lang="zh-CN" altLang="en-US" sz="2800" dirty="0">
                <a:latin typeface="楷体_GB2312" pitchFamily="49" charset="-122"/>
                <a:ea typeface="楷体_GB2312" pitchFamily="49" charset="-122"/>
              </a:rPr>
              <a:t>个或</a:t>
            </a:r>
            <a:r>
              <a:rPr lang="en-US" altLang="zh-CN" sz="2800" dirty="0">
                <a:latin typeface="楷体_GB2312" pitchFamily="49" charset="-122"/>
                <a:ea typeface="楷体_GB2312" pitchFamily="49" charset="-122"/>
              </a:rPr>
              <a:t>3</a:t>
            </a:r>
            <a:r>
              <a:rPr lang="zh-CN" altLang="en-US" sz="2800" dirty="0">
                <a:latin typeface="楷体_GB2312" pitchFamily="49" charset="-122"/>
                <a:ea typeface="楷体_GB2312" pitchFamily="49" charset="-122"/>
              </a:rPr>
              <a:t>个以上类之间的关联。</a:t>
            </a:r>
          </a:p>
          <a:p>
            <a:pPr eaLnBrk="1" hangingPunct="1"/>
            <a:r>
              <a:rPr lang="zh-CN" altLang="en-US" sz="2800" dirty="0">
                <a:latin typeface="楷体_GB2312" pitchFamily="49" charset="-122"/>
                <a:ea typeface="楷体_GB2312" pitchFamily="49" charset="-122"/>
              </a:rPr>
              <a:t>多元关联由一个菱形，以及由</a:t>
            </a:r>
            <a:r>
              <a:rPr lang="zh-CN" altLang="en-US" sz="2800" b="1" dirty="0">
                <a:solidFill>
                  <a:srgbClr val="3366FF"/>
                </a:solidFill>
                <a:latin typeface="楷体_GB2312" pitchFamily="49" charset="-122"/>
                <a:ea typeface="楷体_GB2312" pitchFamily="49" charset="-122"/>
              </a:rPr>
              <a:t>菱形</a:t>
            </a:r>
            <a:r>
              <a:rPr lang="zh-CN" altLang="en-US" sz="2800" dirty="0">
                <a:latin typeface="楷体_GB2312" pitchFamily="49" charset="-122"/>
                <a:ea typeface="楷体_GB2312" pitchFamily="49" charset="-122"/>
              </a:rPr>
              <a:t>引出的通向各个相关类的直线组成，关联名可标在菱形的旁边，在关联的端点也可以标上多重性等信息。 </a:t>
            </a:r>
          </a:p>
        </p:txBody>
      </p:sp>
      <p:pic>
        <p:nvPicPr>
          <p:cNvPr id="56324" name="Picture 4" descr="未标题-22 拷贝"/>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1142976" y="4000504"/>
            <a:ext cx="7000924" cy="2245451"/>
          </a:xfrm>
          <a:prstGeom prst="rect">
            <a:avLst/>
          </a:prstGeom>
          <a:noFill/>
          <a:ln w="9525">
            <a:noFill/>
            <a:miter lim="800000"/>
            <a:headEnd/>
            <a:tailEnd/>
          </a:ln>
        </p:spPr>
      </p:pic>
      <p:sp>
        <p:nvSpPr>
          <p:cNvPr id="6"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a:t>
            </a:r>
            <a:r>
              <a:rPr lang="en-US" altLang="zh-CN" sz="4000" b="1" kern="0" dirty="0">
                <a:solidFill>
                  <a:schemeClr val="tx2"/>
                </a:solidFill>
                <a:latin typeface="+mj-lt"/>
                <a:ea typeface="+mj-ea"/>
                <a:cs typeface="+mj-cs"/>
              </a:rPr>
              <a:t>.4</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 UML</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的关系</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400" b="1" i="0" u="none" strike="noStrike" kern="0" cap="none" spc="0" normalizeH="0" baseline="0" noProof="0" dirty="0">
                <a:ln>
                  <a:noFill/>
                </a:ln>
                <a:solidFill>
                  <a:srgbClr val="FFFF00"/>
                </a:solidFill>
                <a:effectLst/>
                <a:uLnTx/>
                <a:uFillTx/>
                <a:latin typeface="+mj-lt"/>
                <a:ea typeface="+mj-ea"/>
                <a:cs typeface="+mj-cs"/>
              </a:rPr>
              <a:t>---</a:t>
            </a:r>
            <a:r>
              <a:rPr kumimoji="0" lang="zh-CN" altLang="en-US" sz="3600" b="1" i="0" u="none" strike="noStrike" kern="0" cap="none" spc="0" normalizeH="0" baseline="0" noProof="0" dirty="0">
                <a:ln>
                  <a:noFill/>
                </a:ln>
                <a:solidFill>
                  <a:srgbClr val="FFFF00"/>
                </a:solidFill>
                <a:effectLst/>
                <a:uLnTx/>
                <a:uFillTx/>
                <a:latin typeface="+mj-lt"/>
                <a:ea typeface="+mj-ea"/>
                <a:cs typeface="+mj-cs"/>
              </a:rPr>
              <a:t>关联</a:t>
            </a:r>
            <a:r>
              <a:rPr lang="zh-CN" altLang="en-US" sz="3600" b="1" kern="0" dirty="0">
                <a:solidFill>
                  <a:srgbClr val="FFFF00"/>
                </a:solidFill>
                <a:latin typeface="+mj-lt"/>
                <a:ea typeface="+mj-ea"/>
                <a:cs typeface="+mj-cs"/>
              </a:rPr>
              <a:t>关系（普通关联）</a:t>
            </a:r>
            <a:endParaRPr kumimoji="0" lang="zh-CN" altLang="en-US" sz="3600" b="1" i="0" u="none" strike="noStrike" kern="0" cap="none" spc="0" normalizeH="0" baseline="0" noProof="0" dirty="0">
              <a:ln>
                <a:noFill/>
              </a:ln>
              <a:solidFill>
                <a:srgbClr val="FFFF00"/>
              </a:solidFill>
              <a:effectLst/>
              <a:uLnTx/>
              <a:uFillTx/>
              <a:latin typeface="+mj-ea"/>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102</a:t>
            </a:fld>
            <a:endParaRPr lang="zh-CN" altLang="en-US"/>
          </a:p>
        </p:txBody>
      </p:sp>
      <p:pic>
        <p:nvPicPr>
          <p:cNvPr id="7" name="Picture 4" descr="未标题-17 拷贝">
            <a:extLst>
              <a:ext uri="{FF2B5EF4-FFF2-40B4-BE49-F238E27FC236}">
                <a16:creationId xmlns:a16="http://schemas.microsoft.com/office/drawing/2014/main" id="{15745551-3E4A-4AD5-B750-6962D2FCE23E}"/>
              </a:ext>
            </a:extLst>
          </p:cNvPr>
          <p:cNvPicPr>
            <a:picLocks noChangeAspect="1" noChangeArrowheads="1"/>
          </p:cNvPicPr>
          <p:nvPr/>
        </p:nvPicPr>
        <p:blipFill>
          <a:blip r:embed="rId3">
            <a:duotone>
              <a:prstClr val="black"/>
              <a:schemeClr val="accent1">
                <a:tint val="45000"/>
                <a:satMod val="400000"/>
              </a:schemeClr>
            </a:duotone>
          </a:blip>
          <a:srcRect/>
          <a:stretch>
            <a:fillRect/>
          </a:stretch>
        </p:blipFill>
        <p:spPr bwMode="auto">
          <a:xfrm>
            <a:off x="7011934" y="174424"/>
            <a:ext cx="2112718" cy="619426"/>
          </a:xfrm>
          <a:prstGeom prst="rect">
            <a:avLst/>
          </a:prstGeom>
          <a:noFill/>
          <a:ln w="9525">
            <a:noFill/>
            <a:miter lim="800000"/>
            <a:headEnd/>
            <a:tailEnd/>
          </a:ln>
        </p:spPr>
      </p:pic>
    </p:spTree>
  </p:cSld>
  <p:clrMapOvr>
    <a:masterClrMapping/>
  </p:clrMapOvr>
  <p:transition>
    <p:fad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idx="1"/>
          </p:nvPr>
        </p:nvSpPr>
        <p:spPr>
          <a:xfrm>
            <a:off x="500034" y="1714488"/>
            <a:ext cx="8229600" cy="4525963"/>
          </a:xfrm>
        </p:spPr>
        <p:txBody>
          <a:bodyPr/>
          <a:lstStyle/>
          <a:p>
            <a:r>
              <a:rPr lang="zh-CN" altLang="en-US" sz="2800" b="1" dirty="0">
                <a:solidFill>
                  <a:srgbClr val="3366FF"/>
                </a:solidFill>
                <a:latin typeface="楷体_GB2312" pitchFamily="49" charset="-122"/>
                <a:ea typeface="楷体_GB2312" pitchFamily="49" charset="-122"/>
              </a:rPr>
              <a:t>限定关联</a:t>
            </a:r>
            <a:r>
              <a:rPr lang="zh-CN" altLang="en-US" sz="2800" dirty="0">
                <a:latin typeface="楷体_GB2312" pitchFamily="49" charset="-122"/>
                <a:ea typeface="楷体_GB2312" pitchFamily="49" charset="-122"/>
              </a:rPr>
              <a:t>通常用在一对多或多对多的关联关系中，可以把模型中的多重性从一对多变成一对一，或将多对多简化成多对一。</a:t>
            </a:r>
          </a:p>
          <a:p>
            <a:pPr eaLnBrk="1" hangingPunct="1"/>
            <a:r>
              <a:rPr lang="zh-CN" altLang="en-US" sz="2800" dirty="0">
                <a:latin typeface="楷体_GB2312" pitchFamily="49" charset="-122"/>
                <a:ea typeface="楷体_GB2312" pitchFamily="49" charset="-122"/>
              </a:rPr>
              <a:t>在类图中把限定词（</a:t>
            </a:r>
            <a:r>
              <a:rPr lang="en-US" altLang="zh-CN" sz="2800" dirty="0">
                <a:latin typeface="楷体_GB2312" pitchFamily="49" charset="-122"/>
                <a:ea typeface="楷体_GB2312" pitchFamily="49" charset="-122"/>
              </a:rPr>
              <a:t>qualifier</a:t>
            </a:r>
            <a:r>
              <a:rPr lang="zh-CN" altLang="en-US" sz="2800" dirty="0">
                <a:latin typeface="楷体_GB2312" pitchFamily="49" charset="-122"/>
                <a:ea typeface="楷体_GB2312" pitchFamily="49" charset="-122"/>
              </a:rPr>
              <a:t>）放在关联关系末端的一个小方框内。</a:t>
            </a:r>
            <a:r>
              <a:rPr lang="zh-CN" altLang="en-US" dirty="0">
                <a:ea typeface="宋体" pitchFamily="2" charset="-122"/>
              </a:rPr>
              <a:t> </a:t>
            </a:r>
          </a:p>
        </p:txBody>
      </p:sp>
      <p:pic>
        <p:nvPicPr>
          <p:cNvPr id="57348" name="Picture 4" descr="未标题-23 拷贝"/>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857224" y="4500570"/>
            <a:ext cx="7489825" cy="844550"/>
          </a:xfrm>
          <a:prstGeom prst="rect">
            <a:avLst/>
          </a:prstGeom>
          <a:noFill/>
          <a:ln w="9525">
            <a:noFill/>
            <a:miter lim="800000"/>
            <a:headEnd/>
            <a:tailEnd/>
          </a:ln>
        </p:spPr>
      </p:pic>
      <p:sp>
        <p:nvSpPr>
          <p:cNvPr id="5"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a:t>
            </a:r>
            <a:r>
              <a:rPr lang="en-US" altLang="zh-CN" sz="4000" b="1" kern="0" dirty="0">
                <a:solidFill>
                  <a:schemeClr val="tx2"/>
                </a:solidFill>
                <a:latin typeface="+mj-lt"/>
                <a:ea typeface="+mj-ea"/>
                <a:cs typeface="+mj-cs"/>
              </a:rPr>
              <a:t>.4</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 UML</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的关系</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400" b="1" i="0" u="none" strike="noStrike" kern="0" cap="none" spc="0" normalizeH="0" baseline="0" noProof="0" dirty="0">
                <a:ln>
                  <a:noFill/>
                </a:ln>
                <a:solidFill>
                  <a:srgbClr val="FFFF00"/>
                </a:solidFill>
                <a:effectLst/>
                <a:uLnTx/>
                <a:uFillTx/>
                <a:latin typeface="+mj-lt"/>
                <a:ea typeface="+mj-ea"/>
                <a:cs typeface="+mj-cs"/>
              </a:rPr>
              <a:t>---</a:t>
            </a:r>
            <a:r>
              <a:rPr kumimoji="0" lang="zh-CN" altLang="en-US" sz="3600" b="1" i="0" u="none" strike="noStrike" kern="0" cap="none" spc="0" normalizeH="0" baseline="0" noProof="0" dirty="0">
                <a:ln>
                  <a:noFill/>
                </a:ln>
                <a:solidFill>
                  <a:srgbClr val="FFFF00"/>
                </a:solidFill>
                <a:effectLst/>
                <a:uLnTx/>
                <a:uFillTx/>
                <a:latin typeface="+mj-lt"/>
                <a:ea typeface="+mj-ea"/>
                <a:cs typeface="+mj-cs"/>
              </a:rPr>
              <a:t>关联</a:t>
            </a:r>
            <a:r>
              <a:rPr lang="zh-CN" altLang="en-US" sz="3600" b="1" kern="0" dirty="0">
                <a:solidFill>
                  <a:srgbClr val="FFFF00"/>
                </a:solidFill>
                <a:latin typeface="+mj-lt"/>
                <a:ea typeface="+mj-ea"/>
                <a:cs typeface="+mj-cs"/>
              </a:rPr>
              <a:t>关系（限定关联）</a:t>
            </a:r>
            <a:endParaRPr kumimoji="0" lang="zh-CN" altLang="en-US" sz="3600" b="1" i="0" u="none" strike="noStrike" kern="0" cap="none" spc="0" normalizeH="0" baseline="0" noProof="0" dirty="0">
              <a:ln>
                <a:noFill/>
              </a:ln>
              <a:solidFill>
                <a:srgbClr val="FFFF00"/>
              </a:solidFill>
              <a:effectLst/>
              <a:uLnTx/>
              <a:uFillTx/>
              <a:latin typeface="+mj-ea"/>
              <a:ea typeface="+mj-ea"/>
              <a:cs typeface="+mj-cs"/>
            </a:endParaRP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103</a:t>
            </a:fld>
            <a:endParaRPr lang="zh-CN" altLang="en-US"/>
          </a:p>
        </p:txBody>
      </p:sp>
      <p:pic>
        <p:nvPicPr>
          <p:cNvPr id="7" name="Picture 4" descr="未标题-17 拷贝">
            <a:extLst>
              <a:ext uri="{FF2B5EF4-FFF2-40B4-BE49-F238E27FC236}">
                <a16:creationId xmlns:a16="http://schemas.microsoft.com/office/drawing/2014/main" id="{653EE51A-F185-4300-A27F-7BE0CF221CB6}"/>
              </a:ext>
            </a:extLst>
          </p:cNvPr>
          <p:cNvPicPr>
            <a:picLocks noChangeAspect="1" noChangeArrowheads="1"/>
          </p:cNvPicPr>
          <p:nvPr/>
        </p:nvPicPr>
        <p:blipFill>
          <a:blip r:embed="rId3">
            <a:duotone>
              <a:prstClr val="black"/>
              <a:schemeClr val="accent1">
                <a:tint val="45000"/>
                <a:satMod val="400000"/>
              </a:schemeClr>
            </a:duotone>
          </a:blip>
          <a:srcRect/>
          <a:stretch>
            <a:fillRect/>
          </a:stretch>
        </p:blipFill>
        <p:spPr bwMode="auto">
          <a:xfrm>
            <a:off x="7031282" y="166040"/>
            <a:ext cx="2112718" cy="619426"/>
          </a:xfrm>
          <a:prstGeom prst="rect">
            <a:avLst/>
          </a:prstGeom>
          <a:noFill/>
          <a:ln w="9525">
            <a:noFill/>
            <a:miter lim="800000"/>
            <a:headEnd/>
            <a:tailEnd/>
          </a:ln>
        </p:spPr>
      </p:pic>
    </p:spTree>
  </p:cSld>
  <p:clrMapOvr>
    <a:masterClrMapping/>
  </p:clrMapOvr>
  <p:transition>
    <p:fad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body" idx="1"/>
          </p:nvPr>
        </p:nvSpPr>
        <p:spPr>
          <a:xfrm>
            <a:off x="500034" y="1500174"/>
            <a:ext cx="8229600" cy="4525963"/>
          </a:xfrm>
        </p:spPr>
        <p:txBody>
          <a:bodyPr/>
          <a:lstStyle/>
          <a:p>
            <a:pPr eaLnBrk="1" hangingPunct="1"/>
            <a:r>
              <a:rPr lang="zh-CN" altLang="en-US" sz="2400" dirty="0">
                <a:latin typeface="宋体" pitchFamily="2" charset="-122"/>
                <a:ea typeface="宋体" pitchFamily="2" charset="-122"/>
              </a:rPr>
              <a:t>在关联关系比较简单的情况下，关联关系的语义用关联关系的名字来概括。</a:t>
            </a:r>
          </a:p>
          <a:p>
            <a:pPr eaLnBrk="1" hangingPunct="1"/>
            <a:r>
              <a:rPr lang="zh-CN" altLang="en-US" sz="2400" dirty="0">
                <a:latin typeface="宋体" pitchFamily="2" charset="-122"/>
                <a:ea typeface="宋体" pitchFamily="2" charset="-122"/>
              </a:rPr>
              <a:t>但在某些情况下，需要对关联关系的语义做详细的定义、存储和访问，为此可以建立</a:t>
            </a:r>
            <a:r>
              <a:rPr lang="zh-CN" altLang="en-US" sz="2400" b="1" dirty="0">
                <a:solidFill>
                  <a:srgbClr val="3366FF"/>
                </a:solidFill>
                <a:latin typeface="宋体" pitchFamily="2" charset="-122"/>
                <a:ea typeface="宋体" pitchFamily="2" charset="-122"/>
              </a:rPr>
              <a:t>关联类</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association class</a:t>
            </a:r>
            <a:r>
              <a:rPr lang="zh-CN" altLang="en-US" sz="2400" dirty="0">
                <a:latin typeface="宋体" pitchFamily="2" charset="-122"/>
                <a:ea typeface="宋体" pitchFamily="2" charset="-122"/>
              </a:rPr>
              <a:t>），用来描述关联的属性。</a:t>
            </a:r>
          </a:p>
          <a:p>
            <a:pPr eaLnBrk="1" hangingPunct="1"/>
            <a:r>
              <a:rPr lang="zh-CN" altLang="en-US" sz="2400" dirty="0">
                <a:latin typeface="宋体" pitchFamily="2" charset="-122"/>
                <a:ea typeface="宋体" pitchFamily="2" charset="-122"/>
              </a:rPr>
              <a:t>关联中的每个链与关联类的一个实例相联系。关联类通过一条虚线与关联连接。 </a:t>
            </a:r>
          </a:p>
        </p:txBody>
      </p:sp>
      <p:pic>
        <p:nvPicPr>
          <p:cNvPr id="58372" name="Picture 4" descr="未标题-24 拷贝"/>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2268538" y="4292600"/>
            <a:ext cx="5903912" cy="2152650"/>
          </a:xfrm>
          <a:prstGeom prst="rect">
            <a:avLst/>
          </a:prstGeom>
          <a:noFill/>
          <a:ln w="9525">
            <a:noFill/>
            <a:miter lim="800000"/>
            <a:headEnd/>
            <a:tailEnd/>
          </a:ln>
        </p:spPr>
      </p:pic>
      <p:sp>
        <p:nvSpPr>
          <p:cNvPr id="5"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a:t>
            </a:r>
            <a:r>
              <a:rPr lang="en-US" altLang="zh-CN" sz="4000" b="1" kern="0" dirty="0">
                <a:solidFill>
                  <a:schemeClr val="tx2"/>
                </a:solidFill>
                <a:latin typeface="+mj-lt"/>
                <a:ea typeface="+mj-ea"/>
                <a:cs typeface="+mj-cs"/>
              </a:rPr>
              <a:t>.4</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 UML</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的关系</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400" b="1" i="0" u="none" strike="noStrike" kern="0" cap="none" spc="0" normalizeH="0" baseline="0" noProof="0" dirty="0">
                <a:ln>
                  <a:noFill/>
                </a:ln>
                <a:solidFill>
                  <a:srgbClr val="FFFF00"/>
                </a:solidFill>
                <a:effectLst/>
                <a:uLnTx/>
                <a:uFillTx/>
                <a:latin typeface="+mj-lt"/>
                <a:ea typeface="+mj-ea"/>
                <a:cs typeface="+mj-cs"/>
              </a:rPr>
              <a:t>---</a:t>
            </a:r>
            <a:r>
              <a:rPr kumimoji="0" lang="zh-CN" altLang="en-US" sz="3600" b="1" i="0" u="none" strike="noStrike" kern="0" cap="none" spc="0" normalizeH="0" baseline="0" noProof="0" dirty="0">
                <a:ln>
                  <a:noFill/>
                </a:ln>
                <a:solidFill>
                  <a:srgbClr val="FFFF00"/>
                </a:solidFill>
                <a:effectLst/>
                <a:uLnTx/>
                <a:uFillTx/>
                <a:latin typeface="+mj-lt"/>
                <a:ea typeface="+mj-ea"/>
                <a:cs typeface="+mj-cs"/>
              </a:rPr>
              <a:t>关联</a:t>
            </a:r>
            <a:r>
              <a:rPr lang="zh-CN" altLang="en-US" sz="3600" b="1" kern="0" dirty="0">
                <a:solidFill>
                  <a:srgbClr val="FFFF00"/>
                </a:solidFill>
                <a:latin typeface="+mj-lt"/>
                <a:ea typeface="+mj-ea"/>
                <a:cs typeface="+mj-cs"/>
              </a:rPr>
              <a:t>关系（关联类）</a:t>
            </a:r>
            <a:endParaRPr kumimoji="0" lang="zh-CN" altLang="en-US" sz="3600" b="1" i="0" u="none" strike="noStrike" kern="0" cap="none" spc="0" normalizeH="0" baseline="0" noProof="0" dirty="0">
              <a:ln>
                <a:noFill/>
              </a:ln>
              <a:solidFill>
                <a:srgbClr val="FFFF00"/>
              </a:solidFill>
              <a:effectLst/>
              <a:uLnTx/>
              <a:uFillTx/>
              <a:latin typeface="+mj-ea"/>
              <a:ea typeface="+mj-ea"/>
              <a:cs typeface="+mj-cs"/>
            </a:endParaRP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104</a:t>
            </a:fld>
            <a:endParaRPr lang="zh-CN" altLang="en-US"/>
          </a:p>
        </p:txBody>
      </p:sp>
      <p:pic>
        <p:nvPicPr>
          <p:cNvPr id="7" name="Picture 4" descr="未标题-17 拷贝">
            <a:extLst>
              <a:ext uri="{FF2B5EF4-FFF2-40B4-BE49-F238E27FC236}">
                <a16:creationId xmlns:a16="http://schemas.microsoft.com/office/drawing/2014/main" id="{9C7E4CDD-8434-470B-BF2F-23E8651F0058}"/>
              </a:ext>
            </a:extLst>
          </p:cNvPr>
          <p:cNvPicPr>
            <a:picLocks noChangeAspect="1" noChangeArrowheads="1"/>
          </p:cNvPicPr>
          <p:nvPr/>
        </p:nvPicPr>
        <p:blipFill>
          <a:blip r:embed="rId3">
            <a:duotone>
              <a:prstClr val="black"/>
              <a:schemeClr val="accent1">
                <a:tint val="45000"/>
                <a:satMod val="400000"/>
              </a:schemeClr>
            </a:duotone>
          </a:blip>
          <a:srcRect/>
          <a:stretch>
            <a:fillRect/>
          </a:stretch>
        </p:blipFill>
        <p:spPr bwMode="auto">
          <a:xfrm>
            <a:off x="7037706" y="65102"/>
            <a:ext cx="2112718" cy="619426"/>
          </a:xfrm>
          <a:prstGeom prst="rect">
            <a:avLst/>
          </a:prstGeom>
          <a:noFill/>
          <a:ln w="9525">
            <a:noFill/>
            <a:miter lim="800000"/>
            <a:headEnd/>
            <a:tailEnd/>
          </a:ln>
        </p:spPr>
      </p:pic>
    </p:spTree>
  </p:cSld>
  <p:clrMapOvr>
    <a:masterClrMapping/>
  </p:clrMapOvr>
  <p:transition>
    <p:fad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type="body" idx="1"/>
          </p:nvPr>
        </p:nvSpPr>
        <p:spPr>
          <a:xfrm>
            <a:off x="500034" y="1571612"/>
            <a:ext cx="8229600" cy="4525963"/>
          </a:xfrm>
        </p:spPr>
        <p:txBody>
          <a:bodyPr/>
          <a:lstStyle/>
          <a:p>
            <a:pPr eaLnBrk="1" hangingPunct="1"/>
            <a:r>
              <a:rPr lang="zh-CN" altLang="en-US" sz="2800" b="1" dirty="0">
                <a:solidFill>
                  <a:srgbClr val="3366FF"/>
                </a:solidFill>
                <a:latin typeface="楷体_GB2312" pitchFamily="49" charset="-122"/>
                <a:ea typeface="楷体_GB2312" pitchFamily="49" charset="-122"/>
              </a:rPr>
              <a:t>聚合</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Aggregation</a:t>
            </a:r>
            <a:r>
              <a:rPr lang="zh-CN" altLang="en-US" sz="2800" dirty="0">
                <a:latin typeface="楷体_GB2312" pitchFamily="49" charset="-122"/>
                <a:ea typeface="楷体_GB2312" pitchFamily="49" charset="-122"/>
              </a:rPr>
              <a:t>）也称为</a:t>
            </a:r>
            <a:r>
              <a:rPr lang="zh-CN" altLang="en-US" sz="2800" b="1" dirty="0">
                <a:solidFill>
                  <a:schemeClr val="accent2"/>
                </a:solidFill>
                <a:latin typeface="楷体_GB2312" pitchFamily="49" charset="-122"/>
                <a:ea typeface="楷体_GB2312" pitchFamily="49" charset="-122"/>
              </a:rPr>
              <a:t>聚集</a:t>
            </a:r>
            <a:r>
              <a:rPr lang="zh-CN" altLang="en-US" sz="2800" dirty="0">
                <a:latin typeface="楷体_GB2312" pitchFamily="49" charset="-122"/>
                <a:ea typeface="楷体_GB2312" pitchFamily="49" charset="-122"/>
              </a:rPr>
              <a:t>，是一种特殊的关联。它描述了整体和部分之间的结构关系。</a:t>
            </a:r>
          </a:p>
          <a:p>
            <a:pPr eaLnBrk="1" hangingPunct="1"/>
            <a:r>
              <a:rPr lang="zh-CN" altLang="en-US" sz="2800" dirty="0">
                <a:latin typeface="楷体_GB2312" pitchFamily="49" charset="-122"/>
                <a:ea typeface="楷体_GB2312" pitchFamily="49" charset="-122"/>
              </a:rPr>
              <a:t>两种特殊的聚合关系：</a:t>
            </a:r>
            <a:r>
              <a:rPr lang="zh-CN" altLang="en-US" sz="2800" b="1" dirty="0">
                <a:solidFill>
                  <a:schemeClr val="accent2"/>
                </a:solidFill>
                <a:latin typeface="楷体_GB2312" pitchFamily="49" charset="-122"/>
                <a:ea typeface="楷体_GB2312" pitchFamily="49" charset="-122"/>
              </a:rPr>
              <a:t>共享聚合</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shared aggregation</a:t>
            </a:r>
            <a:r>
              <a:rPr lang="zh-CN" altLang="en-US" sz="2800" dirty="0">
                <a:latin typeface="楷体_GB2312" pitchFamily="49" charset="-122"/>
                <a:ea typeface="楷体_GB2312" pitchFamily="49" charset="-122"/>
              </a:rPr>
              <a:t>）和</a:t>
            </a:r>
            <a:r>
              <a:rPr lang="zh-CN" altLang="en-US" sz="2800" b="1" dirty="0">
                <a:solidFill>
                  <a:schemeClr val="accent2"/>
                </a:solidFill>
                <a:latin typeface="楷体_GB2312" pitchFamily="49" charset="-122"/>
                <a:ea typeface="楷体_GB2312" pitchFamily="49" charset="-122"/>
              </a:rPr>
              <a:t>复合聚合</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composition aggregation</a:t>
            </a:r>
            <a:r>
              <a:rPr lang="zh-CN" altLang="en-US" sz="2800" dirty="0">
                <a:latin typeface="楷体_GB2312" pitchFamily="49" charset="-122"/>
                <a:ea typeface="楷体_GB2312" pitchFamily="49" charset="-122"/>
              </a:rPr>
              <a:t>）。</a:t>
            </a:r>
          </a:p>
          <a:p>
            <a:pPr eaLnBrk="1" hangingPunct="1"/>
            <a:r>
              <a:rPr lang="zh-CN" altLang="en-US" sz="2800" dirty="0">
                <a:latin typeface="楷体_GB2312" pitchFamily="49" charset="-122"/>
                <a:ea typeface="楷体_GB2312" pitchFamily="49" charset="-122"/>
              </a:rPr>
              <a:t>如果在聚合关系中处于部分方的实例可同时参与多个处于整体方实例的构成，则该聚合称为</a:t>
            </a:r>
            <a:r>
              <a:rPr lang="zh-CN" altLang="en-US" sz="2800" b="1" dirty="0">
                <a:solidFill>
                  <a:srgbClr val="3366FF"/>
                </a:solidFill>
                <a:latin typeface="楷体_GB2312" pitchFamily="49" charset="-122"/>
                <a:ea typeface="楷体_GB2312" pitchFamily="49" charset="-122"/>
              </a:rPr>
              <a:t>共享聚合</a:t>
            </a:r>
            <a:r>
              <a:rPr lang="zh-CN" altLang="en-US" sz="2800" dirty="0">
                <a:latin typeface="楷体_GB2312" pitchFamily="49" charset="-122"/>
                <a:ea typeface="楷体_GB2312" pitchFamily="49" charset="-122"/>
              </a:rPr>
              <a:t>。 </a:t>
            </a:r>
          </a:p>
        </p:txBody>
      </p:sp>
      <p:pic>
        <p:nvPicPr>
          <p:cNvPr id="59396" name="Picture 4"/>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3851275" y="5013325"/>
            <a:ext cx="3673475" cy="1193800"/>
          </a:xfrm>
          <a:prstGeom prst="rect">
            <a:avLst/>
          </a:prstGeom>
          <a:noFill/>
          <a:ln w="9525">
            <a:noFill/>
            <a:miter lim="800000"/>
            <a:headEnd/>
            <a:tailEnd/>
          </a:ln>
        </p:spPr>
      </p:pic>
      <p:sp>
        <p:nvSpPr>
          <p:cNvPr id="5"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a:t>
            </a:r>
            <a:r>
              <a:rPr lang="en-US" altLang="zh-CN" sz="4000" b="1" kern="0" dirty="0">
                <a:solidFill>
                  <a:schemeClr val="tx2"/>
                </a:solidFill>
                <a:latin typeface="+mj-lt"/>
                <a:ea typeface="+mj-ea"/>
                <a:cs typeface="+mj-cs"/>
              </a:rPr>
              <a:t>.4</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 UML</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的关系</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400" b="1" i="0" u="none" strike="noStrike" kern="0" cap="none" spc="0" normalizeH="0" baseline="0" noProof="0" dirty="0">
                <a:ln>
                  <a:noFill/>
                </a:ln>
                <a:solidFill>
                  <a:srgbClr val="FFFF00"/>
                </a:solidFill>
                <a:effectLst/>
                <a:uLnTx/>
                <a:uFillTx/>
                <a:latin typeface="+mj-lt"/>
                <a:ea typeface="+mj-ea"/>
                <a:cs typeface="+mj-cs"/>
              </a:rPr>
              <a:t>---</a:t>
            </a:r>
            <a:r>
              <a:rPr kumimoji="0" lang="zh-CN" altLang="en-US" sz="3600" b="1" i="0" u="none" strike="noStrike" kern="0" cap="none" spc="0" normalizeH="0" baseline="0" noProof="0" dirty="0">
                <a:ln>
                  <a:noFill/>
                </a:ln>
                <a:solidFill>
                  <a:srgbClr val="FFFF00"/>
                </a:solidFill>
                <a:effectLst/>
                <a:uLnTx/>
                <a:uFillTx/>
                <a:latin typeface="+mj-lt"/>
                <a:ea typeface="+mj-ea"/>
                <a:cs typeface="+mj-cs"/>
              </a:rPr>
              <a:t>关联</a:t>
            </a:r>
            <a:r>
              <a:rPr lang="zh-CN" altLang="en-US" sz="3600" b="1" kern="0" dirty="0">
                <a:solidFill>
                  <a:srgbClr val="FFFF00"/>
                </a:solidFill>
                <a:latin typeface="+mj-lt"/>
                <a:ea typeface="+mj-ea"/>
                <a:cs typeface="+mj-cs"/>
              </a:rPr>
              <a:t>关系（聚合）</a:t>
            </a:r>
            <a:endParaRPr kumimoji="0" lang="zh-CN" altLang="en-US" sz="3600" b="1" i="0" u="none" strike="noStrike" kern="0" cap="none" spc="0" normalizeH="0" baseline="0" noProof="0" dirty="0">
              <a:ln>
                <a:noFill/>
              </a:ln>
              <a:solidFill>
                <a:srgbClr val="FFFF00"/>
              </a:solidFill>
              <a:effectLst/>
              <a:uLnTx/>
              <a:uFillTx/>
              <a:latin typeface="+mj-ea"/>
              <a:ea typeface="+mj-ea"/>
              <a:cs typeface="+mj-cs"/>
            </a:endParaRP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105</a:t>
            </a:fld>
            <a:endParaRPr lang="zh-CN" altLang="en-US"/>
          </a:p>
        </p:txBody>
      </p:sp>
      <p:pic>
        <p:nvPicPr>
          <p:cNvPr id="7" name="Picture 4" descr="未标题-17 拷贝">
            <a:extLst>
              <a:ext uri="{FF2B5EF4-FFF2-40B4-BE49-F238E27FC236}">
                <a16:creationId xmlns:a16="http://schemas.microsoft.com/office/drawing/2014/main" id="{6BC5B90E-01CE-40ED-9C90-949F1906A503}"/>
              </a:ext>
            </a:extLst>
          </p:cNvPr>
          <p:cNvPicPr>
            <a:picLocks noChangeAspect="1" noChangeArrowheads="1"/>
          </p:cNvPicPr>
          <p:nvPr/>
        </p:nvPicPr>
        <p:blipFill>
          <a:blip r:embed="rId3">
            <a:duotone>
              <a:prstClr val="black"/>
              <a:schemeClr val="accent1">
                <a:tint val="45000"/>
                <a:satMod val="400000"/>
              </a:schemeClr>
            </a:duotone>
          </a:blip>
          <a:srcRect/>
          <a:stretch>
            <a:fillRect/>
          </a:stretch>
        </p:blipFill>
        <p:spPr bwMode="auto">
          <a:xfrm>
            <a:off x="7031282" y="161724"/>
            <a:ext cx="2112718" cy="619426"/>
          </a:xfrm>
          <a:prstGeom prst="rect">
            <a:avLst/>
          </a:prstGeom>
          <a:noFill/>
          <a:ln w="9525">
            <a:noFill/>
            <a:miter lim="800000"/>
            <a:headEnd/>
            <a:tailEnd/>
          </a:ln>
        </p:spPr>
      </p:pic>
    </p:spTree>
  </p:cSld>
  <p:clrMapOvr>
    <a:masterClrMapping/>
  </p:clrMapOvr>
  <p:transition>
    <p:fad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body" idx="1"/>
          </p:nvPr>
        </p:nvSpPr>
        <p:spPr/>
        <p:txBody>
          <a:bodyPr/>
          <a:lstStyle/>
          <a:p>
            <a:pPr eaLnBrk="1" hangingPunct="1"/>
            <a:r>
              <a:rPr lang="zh-CN" altLang="en-US" sz="2800" dirty="0">
                <a:latin typeface="楷体_GB2312" pitchFamily="49" charset="-122"/>
                <a:ea typeface="楷体_GB2312" pitchFamily="49" charset="-122"/>
              </a:rPr>
              <a:t>如果部分类完全隶属于整体类，部分类需要与整体类共存，一旦整体类不存在了，则部分类也会随之消失，或失去存在价值，则这种聚合称为</a:t>
            </a:r>
            <a:r>
              <a:rPr lang="zh-CN" altLang="en-US" sz="2800" b="1" dirty="0">
                <a:solidFill>
                  <a:srgbClr val="3366FF"/>
                </a:solidFill>
                <a:latin typeface="楷体_GB2312" pitchFamily="49" charset="-122"/>
                <a:ea typeface="楷体_GB2312" pitchFamily="49" charset="-122"/>
              </a:rPr>
              <a:t>复合聚合</a:t>
            </a:r>
            <a:r>
              <a:rPr lang="zh-CN" altLang="en-US" sz="2800" dirty="0">
                <a:latin typeface="楷体_GB2312" pitchFamily="49" charset="-122"/>
                <a:ea typeface="楷体_GB2312" pitchFamily="49" charset="-122"/>
              </a:rPr>
              <a:t>。 </a:t>
            </a:r>
          </a:p>
        </p:txBody>
      </p:sp>
      <p:pic>
        <p:nvPicPr>
          <p:cNvPr id="60420" name="Picture 4"/>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2555875" y="3716338"/>
            <a:ext cx="4608513" cy="1611312"/>
          </a:xfrm>
          <a:prstGeom prst="rect">
            <a:avLst/>
          </a:prstGeom>
          <a:noFill/>
          <a:ln w="9525">
            <a:noFill/>
            <a:miter lim="800000"/>
            <a:headEnd/>
            <a:tailEnd/>
          </a:ln>
        </p:spPr>
      </p:pic>
      <p:sp>
        <p:nvSpPr>
          <p:cNvPr id="6"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a:t>
            </a:r>
            <a:r>
              <a:rPr lang="en-US" altLang="zh-CN" sz="4000" b="1" kern="0" dirty="0">
                <a:solidFill>
                  <a:schemeClr val="tx2"/>
                </a:solidFill>
                <a:latin typeface="+mj-lt"/>
                <a:ea typeface="+mj-ea"/>
                <a:cs typeface="+mj-cs"/>
              </a:rPr>
              <a:t>.4</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 UML</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的关系</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400" b="1" i="0" u="none" strike="noStrike" kern="0" cap="none" spc="0" normalizeH="0" baseline="0" noProof="0" dirty="0">
                <a:ln>
                  <a:noFill/>
                </a:ln>
                <a:solidFill>
                  <a:srgbClr val="FFFF00"/>
                </a:solidFill>
                <a:effectLst/>
                <a:uLnTx/>
                <a:uFillTx/>
                <a:latin typeface="+mj-lt"/>
                <a:ea typeface="+mj-ea"/>
                <a:cs typeface="+mj-cs"/>
              </a:rPr>
              <a:t>---</a:t>
            </a:r>
            <a:r>
              <a:rPr kumimoji="0" lang="zh-CN" altLang="en-US" sz="3600" b="1" i="0" u="none" strike="noStrike" kern="0" cap="none" spc="0" normalizeH="0" baseline="0" noProof="0" dirty="0">
                <a:ln>
                  <a:noFill/>
                </a:ln>
                <a:solidFill>
                  <a:srgbClr val="FFFF00"/>
                </a:solidFill>
                <a:effectLst/>
                <a:uLnTx/>
                <a:uFillTx/>
                <a:latin typeface="+mj-lt"/>
                <a:ea typeface="+mj-ea"/>
                <a:cs typeface="+mj-cs"/>
              </a:rPr>
              <a:t>关联</a:t>
            </a:r>
            <a:r>
              <a:rPr lang="zh-CN" altLang="en-US" sz="3600" b="1" kern="0" dirty="0">
                <a:solidFill>
                  <a:srgbClr val="FFFF00"/>
                </a:solidFill>
                <a:latin typeface="+mj-lt"/>
                <a:ea typeface="+mj-ea"/>
                <a:cs typeface="+mj-cs"/>
              </a:rPr>
              <a:t>关系（聚合）</a:t>
            </a:r>
            <a:endParaRPr kumimoji="0" lang="zh-CN" altLang="en-US" sz="3600" b="1" i="0" u="none" strike="noStrike" kern="0" cap="none" spc="0" normalizeH="0" baseline="0" noProof="0" dirty="0">
              <a:ln>
                <a:noFill/>
              </a:ln>
              <a:solidFill>
                <a:srgbClr val="FFFF00"/>
              </a:solidFill>
              <a:effectLst/>
              <a:uLnTx/>
              <a:uFillTx/>
              <a:latin typeface="+mj-ea"/>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106</a:t>
            </a:fld>
            <a:endParaRPr lang="zh-CN" altLang="en-US"/>
          </a:p>
        </p:txBody>
      </p:sp>
      <p:pic>
        <p:nvPicPr>
          <p:cNvPr id="7" name="Picture 4" descr="未标题-17 拷贝">
            <a:extLst>
              <a:ext uri="{FF2B5EF4-FFF2-40B4-BE49-F238E27FC236}">
                <a16:creationId xmlns:a16="http://schemas.microsoft.com/office/drawing/2014/main" id="{F83F823B-9CA7-47DE-AAE3-60F89B084229}"/>
              </a:ext>
            </a:extLst>
          </p:cNvPr>
          <p:cNvPicPr>
            <a:picLocks noChangeAspect="1" noChangeArrowheads="1"/>
          </p:cNvPicPr>
          <p:nvPr/>
        </p:nvPicPr>
        <p:blipFill>
          <a:blip r:embed="rId3">
            <a:duotone>
              <a:prstClr val="black"/>
              <a:schemeClr val="accent1">
                <a:tint val="45000"/>
                <a:satMod val="400000"/>
              </a:schemeClr>
            </a:duotone>
          </a:blip>
          <a:srcRect/>
          <a:stretch>
            <a:fillRect/>
          </a:stretch>
        </p:blipFill>
        <p:spPr bwMode="auto">
          <a:xfrm>
            <a:off x="6948264" y="163212"/>
            <a:ext cx="2112718" cy="619426"/>
          </a:xfrm>
          <a:prstGeom prst="rect">
            <a:avLst/>
          </a:prstGeom>
          <a:noFill/>
          <a:ln w="9525">
            <a:noFill/>
            <a:miter lim="800000"/>
            <a:headEnd/>
            <a:tailEnd/>
          </a:ln>
        </p:spPr>
      </p:pic>
    </p:spTree>
  </p:cSld>
  <p:clrMapOvr>
    <a:masterClrMapping/>
  </p:clrMapOvr>
  <p:transition>
    <p:fad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body" idx="1"/>
          </p:nvPr>
        </p:nvSpPr>
        <p:spPr>
          <a:xfrm>
            <a:off x="428596" y="1500174"/>
            <a:ext cx="8229600" cy="4525963"/>
          </a:xfrm>
        </p:spPr>
        <p:txBody>
          <a:bodyPr/>
          <a:lstStyle/>
          <a:p>
            <a:pPr eaLnBrk="1" hangingPunct="1"/>
            <a:r>
              <a:rPr kumimoji="1" lang="zh-CN" altLang="en-US" sz="2800" b="1" dirty="0">
                <a:solidFill>
                  <a:srgbClr val="3366FF"/>
                </a:solidFill>
                <a:latin typeface="楷体_GB2312" pitchFamily="49" charset="-122"/>
                <a:ea typeface="楷体_GB2312" pitchFamily="49" charset="-122"/>
              </a:rPr>
              <a:t>导航</a:t>
            </a:r>
            <a:r>
              <a:rPr kumimoji="1" lang="zh-CN" altLang="en-US" sz="2800" dirty="0">
                <a:latin typeface="楷体_GB2312" pitchFamily="49" charset="-122"/>
                <a:ea typeface="楷体_GB2312" pitchFamily="49" charset="-122"/>
              </a:rPr>
              <a:t>（</a:t>
            </a:r>
            <a:r>
              <a:rPr kumimoji="1" lang="en-US" altLang="zh-CN" sz="2800" dirty="0">
                <a:latin typeface="楷体_GB2312" pitchFamily="49" charset="-122"/>
                <a:ea typeface="楷体_GB2312" pitchFamily="49" charset="-122"/>
              </a:rPr>
              <a:t>navigability</a:t>
            </a:r>
            <a:r>
              <a:rPr kumimoji="1" lang="zh-CN" altLang="en-US" sz="2800" dirty="0">
                <a:latin typeface="楷体_GB2312" pitchFamily="49" charset="-122"/>
                <a:ea typeface="楷体_GB2312" pitchFamily="49" charset="-122"/>
              </a:rPr>
              <a:t>）是关联关系的一种特性，它通过在</a:t>
            </a:r>
            <a:r>
              <a:rPr kumimoji="1" lang="zh-CN" altLang="en-US" sz="2800" b="1" dirty="0">
                <a:solidFill>
                  <a:srgbClr val="00B050"/>
                </a:solidFill>
                <a:latin typeface="楷体_GB2312" pitchFamily="49" charset="-122"/>
                <a:ea typeface="楷体_GB2312" pitchFamily="49" charset="-122"/>
              </a:rPr>
              <a:t>关联的一个端点上加</a:t>
            </a:r>
            <a:r>
              <a:rPr kumimoji="1" lang="zh-CN" altLang="en-US" sz="2800" b="1" dirty="0">
                <a:solidFill>
                  <a:srgbClr val="C00000"/>
                </a:solidFill>
                <a:latin typeface="楷体_GB2312" pitchFamily="49" charset="-122"/>
                <a:ea typeface="楷体_GB2312" pitchFamily="49" charset="-122"/>
              </a:rPr>
              <a:t>箭头</a:t>
            </a:r>
            <a:r>
              <a:rPr kumimoji="1" lang="zh-CN" altLang="en-US" sz="2800" dirty="0">
                <a:latin typeface="楷体_GB2312" pitchFamily="49" charset="-122"/>
                <a:ea typeface="楷体_GB2312" pitchFamily="49" charset="-122"/>
              </a:rPr>
              <a:t>来表示导航的方向。</a:t>
            </a:r>
          </a:p>
        </p:txBody>
      </p:sp>
      <p:pic>
        <p:nvPicPr>
          <p:cNvPr id="61444" name="Picture 5"/>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3059113" y="2565400"/>
            <a:ext cx="3744912" cy="3678238"/>
          </a:xfrm>
          <a:prstGeom prst="rect">
            <a:avLst/>
          </a:prstGeom>
          <a:noFill/>
          <a:ln w="9525">
            <a:noFill/>
            <a:miter lim="800000"/>
            <a:headEnd/>
            <a:tailEnd/>
          </a:ln>
        </p:spPr>
      </p:pic>
      <p:sp>
        <p:nvSpPr>
          <p:cNvPr id="5"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a:t>
            </a:r>
            <a:r>
              <a:rPr lang="en-US" altLang="zh-CN" sz="4000" b="1" kern="0" dirty="0">
                <a:solidFill>
                  <a:schemeClr val="tx2"/>
                </a:solidFill>
                <a:latin typeface="+mj-lt"/>
                <a:ea typeface="+mj-ea"/>
                <a:cs typeface="+mj-cs"/>
              </a:rPr>
              <a:t>.4</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 UML</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的关系</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400" b="1" i="0" u="none" strike="noStrike" kern="0" cap="none" spc="0" normalizeH="0" baseline="0" noProof="0" dirty="0">
                <a:ln>
                  <a:noFill/>
                </a:ln>
                <a:solidFill>
                  <a:srgbClr val="FFFF00"/>
                </a:solidFill>
                <a:effectLst/>
                <a:uLnTx/>
                <a:uFillTx/>
                <a:latin typeface="+mj-lt"/>
                <a:ea typeface="+mj-ea"/>
                <a:cs typeface="+mj-cs"/>
              </a:rPr>
              <a:t>---</a:t>
            </a:r>
            <a:r>
              <a:rPr kumimoji="0" lang="zh-CN" altLang="en-US" sz="3600" b="1" i="0" u="none" strike="noStrike" kern="0" cap="none" spc="0" normalizeH="0" baseline="0" noProof="0" dirty="0">
                <a:ln>
                  <a:noFill/>
                </a:ln>
                <a:solidFill>
                  <a:srgbClr val="FFFF00"/>
                </a:solidFill>
                <a:effectLst/>
                <a:uLnTx/>
                <a:uFillTx/>
                <a:latin typeface="+mj-lt"/>
                <a:ea typeface="+mj-ea"/>
                <a:cs typeface="+mj-cs"/>
              </a:rPr>
              <a:t>关联</a:t>
            </a:r>
            <a:r>
              <a:rPr lang="zh-CN" altLang="en-US" sz="3600" b="1" kern="0" dirty="0">
                <a:solidFill>
                  <a:srgbClr val="FFFF00"/>
                </a:solidFill>
                <a:latin typeface="+mj-lt"/>
                <a:ea typeface="+mj-ea"/>
                <a:cs typeface="+mj-cs"/>
              </a:rPr>
              <a:t>关系（导航）</a:t>
            </a:r>
            <a:endParaRPr kumimoji="0" lang="zh-CN" altLang="en-US" sz="3600" b="1" i="0" u="none" strike="noStrike" kern="0" cap="none" spc="0" normalizeH="0" baseline="0" noProof="0" dirty="0">
              <a:ln>
                <a:noFill/>
              </a:ln>
              <a:solidFill>
                <a:srgbClr val="FFFF00"/>
              </a:solidFill>
              <a:effectLst/>
              <a:uLnTx/>
              <a:uFillTx/>
              <a:latin typeface="+mj-ea"/>
              <a:ea typeface="+mj-ea"/>
              <a:cs typeface="+mj-cs"/>
            </a:endParaRP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107</a:t>
            </a:fld>
            <a:endParaRPr lang="zh-CN" altLang="en-US"/>
          </a:p>
        </p:txBody>
      </p:sp>
      <p:pic>
        <p:nvPicPr>
          <p:cNvPr id="7" name="Picture 4" descr="未标题-17 拷贝">
            <a:extLst>
              <a:ext uri="{FF2B5EF4-FFF2-40B4-BE49-F238E27FC236}">
                <a16:creationId xmlns:a16="http://schemas.microsoft.com/office/drawing/2014/main" id="{2723422D-70B9-4A73-8B5D-14F32065B8E2}"/>
              </a:ext>
            </a:extLst>
          </p:cNvPr>
          <p:cNvPicPr>
            <a:picLocks noChangeAspect="1" noChangeArrowheads="1"/>
          </p:cNvPicPr>
          <p:nvPr/>
        </p:nvPicPr>
        <p:blipFill>
          <a:blip r:embed="rId3">
            <a:duotone>
              <a:prstClr val="black"/>
              <a:schemeClr val="accent1">
                <a:tint val="45000"/>
                <a:satMod val="400000"/>
              </a:schemeClr>
            </a:duotone>
          </a:blip>
          <a:srcRect/>
          <a:stretch>
            <a:fillRect/>
          </a:stretch>
        </p:blipFill>
        <p:spPr bwMode="auto">
          <a:xfrm>
            <a:off x="7020690" y="84822"/>
            <a:ext cx="2112718" cy="619426"/>
          </a:xfrm>
          <a:prstGeom prst="rect">
            <a:avLst/>
          </a:prstGeom>
          <a:noFill/>
          <a:ln w="9525">
            <a:noFill/>
            <a:miter lim="800000"/>
            <a:headEnd/>
            <a:tailEnd/>
          </a:ln>
        </p:spPr>
      </p:pic>
    </p:spTree>
  </p:cSld>
  <p:clrMapOvr>
    <a:masterClrMapping/>
  </p:clrMapOvr>
  <p:transition>
    <p:fad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type="body" idx="1"/>
          </p:nvPr>
        </p:nvSpPr>
        <p:spPr>
          <a:xfrm>
            <a:off x="642910" y="1785926"/>
            <a:ext cx="8229600" cy="4525963"/>
          </a:xfrm>
        </p:spPr>
        <p:txBody>
          <a:bodyPr/>
          <a:lstStyle/>
          <a:p>
            <a:pPr eaLnBrk="1" hangingPunct="1">
              <a:lnSpc>
                <a:spcPct val="90000"/>
              </a:lnSpc>
            </a:pPr>
            <a:r>
              <a:rPr lang="zh-CN" altLang="en-US" sz="2800" b="1" dirty="0">
                <a:solidFill>
                  <a:srgbClr val="C00000"/>
                </a:solidFill>
                <a:latin typeface="楷体_GB2312" pitchFamily="49" charset="-122"/>
                <a:ea typeface="楷体_GB2312" pitchFamily="49" charset="-122"/>
              </a:rPr>
              <a:t>泛化</a:t>
            </a:r>
            <a:r>
              <a:rPr lang="en-US" altLang="zh-CN" sz="2800" dirty="0">
                <a:latin typeface="楷体_GB2312" pitchFamily="49" charset="-122"/>
                <a:ea typeface="楷体_GB2312" pitchFamily="49" charset="-122"/>
              </a:rPr>
              <a:t>(generalization)</a:t>
            </a:r>
            <a:r>
              <a:rPr lang="zh-CN" altLang="en-US" sz="2800" dirty="0">
                <a:latin typeface="楷体_GB2312" pitchFamily="49" charset="-122"/>
                <a:ea typeface="楷体_GB2312" pitchFamily="49" charset="-122"/>
              </a:rPr>
              <a:t>关系就是一般类和特殊类之间的</a:t>
            </a:r>
            <a:r>
              <a:rPr lang="zh-CN" altLang="en-US" sz="2800" b="1" dirty="0">
                <a:solidFill>
                  <a:srgbClr val="3366FF"/>
                </a:solidFill>
                <a:latin typeface="楷体_GB2312" pitchFamily="49" charset="-122"/>
                <a:ea typeface="楷体_GB2312" pitchFamily="49" charset="-122"/>
              </a:rPr>
              <a:t>继承关系</a:t>
            </a:r>
            <a:r>
              <a:rPr lang="zh-CN" altLang="en-US" sz="2800" dirty="0">
                <a:latin typeface="楷体_GB2312" pitchFamily="49" charset="-122"/>
                <a:ea typeface="楷体_GB2312" pitchFamily="49" charset="-122"/>
              </a:rPr>
              <a:t>。</a:t>
            </a:r>
          </a:p>
          <a:p>
            <a:pPr eaLnBrk="1" hangingPunct="1">
              <a:lnSpc>
                <a:spcPct val="90000"/>
              </a:lnSpc>
            </a:pPr>
            <a:r>
              <a:rPr lang="zh-CN" altLang="en-US" sz="2800" dirty="0">
                <a:latin typeface="楷体_GB2312" pitchFamily="49" charset="-122"/>
                <a:ea typeface="楷体_GB2312" pitchFamily="49" charset="-122"/>
              </a:rPr>
              <a:t>在</a:t>
            </a:r>
            <a:r>
              <a:rPr lang="en-US" altLang="zh-CN" sz="2800" dirty="0">
                <a:latin typeface="楷体_GB2312" pitchFamily="49" charset="-122"/>
                <a:ea typeface="楷体_GB2312" pitchFamily="49" charset="-122"/>
              </a:rPr>
              <a:t>UML</a:t>
            </a:r>
            <a:r>
              <a:rPr lang="zh-CN" altLang="en-US" sz="2800" dirty="0">
                <a:latin typeface="楷体_GB2312" pitchFamily="49" charset="-122"/>
                <a:ea typeface="楷体_GB2312" pitchFamily="49" charset="-122"/>
              </a:rPr>
              <a:t>中，</a:t>
            </a:r>
            <a:r>
              <a:rPr lang="zh-CN" altLang="en-US" sz="2800" dirty="0">
                <a:solidFill>
                  <a:schemeClr val="accent2"/>
                </a:solidFill>
                <a:latin typeface="楷体_GB2312" pitchFamily="49" charset="-122"/>
                <a:ea typeface="楷体_GB2312" pitchFamily="49" charset="-122"/>
              </a:rPr>
              <a:t>一般类</a:t>
            </a:r>
            <a:r>
              <a:rPr lang="zh-CN" altLang="en-US" sz="2800" dirty="0">
                <a:latin typeface="楷体_GB2312" pitchFamily="49" charset="-122"/>
                <a:ea typeface="楷体_GB2312" pitchFamily="49" charset="-122"/>
              </a:rPr>
              <a:t>亦称</a:t>
            </a:r>
            <a:r>
              <a:rPr lang="zh-CN" altLang="en-US" sz="2800" dirty="0">
                <a:solidFill>
                  <a:schemeClr val="accent2"/>
                </a:solidFill>
                <a:latin typeface="楷体_GB2312" pitchFamily="49" charset="-122"/>
                <a:ea typeface="楷体_GB2312" pitchFamily="49" charset="-122"/>
              </a:rPr>
              <a:t>泛化类</a:t>
            </a:r>
            <a:r>
              <a:rPr lang="zh-CN" altLang="en-US" sz="2800" dirty="0">
                <a:latin typeface="楷体_GB2312" pitchFamily="49" charset="-122"/>
                <a:ea typeface="楷体_GB2312" pitchFamily="49" charset="-122"/>
              </a:rPr>
              <a:t>，</a:t>
            </a:r>
            <a:r>
              <a:rPr lang="zh-CN" altLang="en-US" sz="2800" dirty="0">
                <a:solidFill>
                  <a:schemeClr val="accent2"/>
                </a:solidFill>
                <a:latin typeface="楷体_GB2312" pitchFamily="49" charset="-122"/>
                <a:ea typeface="楷体_GB2312" pitchFamily="49" charset="-122"/>
              </a:rPr>
              <a:t>特殊类</a:t>
            </a:r>
            <a:r>
              <a:rPr lang="zh-CN" altLang="en-US" sz="2800" dirty="0">
                <a:latin typeface="楷体_GB2312" pitchFamily="49" charset="-122"/>
                <a:ea typeface="楷体_GB2312" pitchFamily="49" charset="-122"/>
              </a:rPr>
              <a:t>亦称</a:t>
            </a:r>
            <a:r>
              <a:rPr lang="zh-CN" altLang="en-US" sz="2800" dirty="0">
                <a:solidFill>
                  <a:schemeClr val="accent2"/>
                </a:solidFill>
                <a:latin typeface="楷体_GB2312" pitchFamily="49" charset="-122"/>
                <a:ea typeface="楷体_GB2312" pitchFamily="49" charset="-122"/>
              </a:rPr>
              <a:t>特化类</a:t>
            </a:r>
            <a:r>
              <a:rPr lang="zh-CN" altLang="en-US" sz="2800" dirty="0">
                <a:latin typeface="楷体_GB2312" pitchFamily="49" charset="-122"/>
                <a:ea typeface="楷体_GB2312" pitchFamily="49" charset="-122"/>
              </a:rPr>
              <a:t>。</a:t>
            </a:r>
          </a:p>
          <a:p>
            <a:pPr eaLnBrk="1" hangingPunct="1">
              <a:lnSpc>
                <a:spcPct val="90000"/>
              </a:lnSpc>
            </a:pPr>
            <a:r>
              <a:rPr lang="zh-CN" altLang="en-US" sz="2800" b="1" dirty="0">
                <a:solidFill>
                  <a:srgbClr val="3366FF"/>
                </a:solidFill>
                <a:latin typeface="楷体_GB2312" pitchFamily="49" charset="-122"/>
                <a:ea typeface="楷体_GB2312" pitchFamily="49" charset="-122"/>
              </a:rPr>
              <a:t>泛化针对类型而不针对实例</a:t>
            </a:r>
            <a:r>
              <a:rPr lang="zh-CN" altLang="en-US" sz="2800" dirty="0">
                <a:latin typeface="楷体_GB2312" pitchFamily="49" charset="-122"/>
                <a:ea typeface="楷体_GB2312" pitchFamily="49" charset="-122"/>
              </a:rPr>
              <a:t>，因为一个类可以继承另一个类，但一个对象不能继承另一个对象。</a:t>
            </a:r>
          </a:p>
          <a:p>
            <a:pPr eaLnBrk="1" hangingPunct="1">
              <a:lnSpc>
                <a:spcPct val="90000"/>
              </a:lnSpc>
            </a:pPr>
            <a:r>
              <a:rPr lang="zh-CN" altLang="en-US" sz="2800" dirty="0">
                <a:latin typeface="楷体_GB2312" pitchFamily="49" charset="-122"/>
                <a:ea typeface="楷体_GB2312" pitchFamily="49" charset="-122"/>
              </a:rPr>
              <a:t>泛化可进一步划分成</a:t>
            </a:r>
            <a:r>
              <a:rPr lang="zh-CN" altLang="en-US" sz="2800" dirty="0">
                <a:solidFill>
                  <a:schemeClr val="accent2"/>
                </a:solidFill>
                <a:latin typeface="楷体_GB2312" pitchFamily="49" charset="-122"/>
                <a:ea typeface="楷体_GB2312" pitchFamily="49" charset="-122"/>
              </a:rPr>
              <a:t>普通泛化</a:t>
            </a:r>
            <a:r>
              <a:rPr lang="zh-CN" altLang="en-US" sz="2800" dirty="0">
                <a:latin typeface="楷体_GB2312" pitchFamily="49" charset="-122"/>
                <a:ea typeface="楷体_GB2312" pitchFamily="49" charset="-122"/>
              </a:rPr>
              <a:t>和</a:t>
            </a:r>
            <a:r>
              <a:rPr lang="zh-CN" altLang="en-US" sz="2800" dirty="0">
                <a:solidFill>
                  <a:schemeClr val="accent2"/>
                </a:solidFill>
                <a:latin typeface="楷体_GB2312" pitchFamily="49" charset="-122"/>
                <a:ea typeface="楷体_GB2312" pitchFamily="49" charset="-122"/>
              </a:rPr>
              <a:t>受限泛化</a:t>
            </a:r>
            <a:r>
              <a:rPr lang="zh-CN" altLang="en-US" sz="2800" dirty="0">
                <a:latin typeface="楷体_GB2312" pitchFamily="49" charset="-122"/>
                <a:ea typeface="楷体_GB2312" pitchFamily="49" charset="-122"/>
              </a:rPr>
              <a:t>两类。</a:t>
            </a:r>
          </a:p>
        </p:txBody>
      </p:sp>
      <p:sp>
        <p:nvSpPr>
          <p:cNvPr id="4"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a:t>
            </a:r>
            <a:r>
              <a:rPr lang="en-US" altLang="zh-CN" sz="4000" b="1" kern="0" dirty="0">
                <a:solidFill>
                  <a:schemeClr val="tx2"/>
                </a:solidFill>
                <a:latin typeface="+mj-lt"/>
                <a:ea typeface="+mj-ea"/>
                <a:cs typeface="+mj-cs"/>
              </a:rPr>
              <a:t>.4</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 UML</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的关系</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400" b="1" i="0" u="none" strike="noStrike" kern="0" cap="none" spc="0" normalizeH="0" baseline="0" noProof="0" dirty="0">
                <a:ln>
                  <a:noFill/>
                </a:ln>
                <a:solidFill>
                  <a:srgbClr val="FFFF00"/>
                </a:solidFill>
                <a:effectLst/>
                <a:uLnTx/>
                <a:uFillTx/>
                <a:latin typeface="+mj-lt"/>
                <a:ea typeface="+mj-ea"/>
                <a:cs typeface="+mj-cs"/>
              </a:rPr>
              <a:t>---</a:t>
            </a:r>
            <a:r>
              <a:rPr lang="zh-CN" altLang="en-US" sz="3600" b="1" kern="0" dirty="0">
                <a:solidFill>
                  <a:srgbClr val="FFFF00"/>
                </a:solidFill>
                <a:latin typeface="+mj-lt"/>
                <a:ea typeface="+mj-ea"/>
                <a:cs typeface="+mj-cs"/>
              </a:rPr>
              <a:t>泛化关系</a:t>
            </a:r>
            <a:endParaRPr kumimoji="0" lang="zh-CN" altLang="en-US" sz="3600" b="1" i="0" u="none" strike="noStrike" kern="0" cap="none" spc="0" normalizeH="0" baseline="0" noProof="0" dirty="0">
              <a:ln>
                <a:noFill/>
              </a:ln>
              <a:solidFill>
                <a:srgbClr val="FFFF00"/>
              </a:solidFill>
              <a:effectLst/>
              <a:uLnTx/>
              <a:uFillTx/>
              <a:latin typeface="+mj-ea"/>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108</a:t>
            </a:fld>
            <a:endParaRPr lang="zh-CN" altLang="en-US"/>
          </a:p>
        </p:txBody>
      </p:sp>
      <p:pic>
        <p:nvPicPr>
          <p:cNvPr id="6" name="Picture 4" descr="未标题-17 拷贝">
            <a:extLst>
              <a:ext uri="{FF2B5EF4-FFF2-40B4-BE49-F238E27FC236}">
                <a16:creationId xmlns:a16="http://schemas.microsoft.com/office/drawing/2014/main" id="{D751AD5A-6E94-41DF-8F97-C5668CAC1B23}"/>
              </a:ext>
            </a:extLst>
          </p:cNvPr>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7031282" y="211138"/>
            <a:ext cx="2112718" cy="619426"/>
          </a:xfrm>
          <a:prstGeom prst="rect">
            <a:avLst/>
          </a:prstGeom>
          <a:noFill/>
          <a:ln w="9525">
            <a:noFill/>
            <a:miter lim="800000"/>
            <a:headEnd/>
            <a:tailEnd/>
          </a:ln>
        </p:spPr>
      </p:pic>
    </p:spTree>
  </p:cSld>
  <p:clrMapOvr>
    <a:masterClrMapping/>
  </p:clrMapOvr>
  <p:transition>
    <p:fad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body" idx="1"/>
          </p:nvPr>
        </p:nvSpPr>
        <p:spPr>
          <a:xfrm>
            <a:off x="428596" y="1571612"/>
            <a:ext cx="8229600" cy="4525963"/>
          </a:xfrm>
        </p:spPr>
        <p:txBody>
          <a:bodyPr/>
          <a:lstStyle/>
          <a:p>
            <a:pPr eaLnBrk="1" hangingPunct="1"/>
            <a:r>
              <a:rPr lang="zh-CN" altLang="en-US" sz="2800" b="1" dirty="0">
                <a:solidFill>
                  <a:srgbClr val="3366FF"/>
                </a:solidFill>
                <a:latin typeface="楷体_GB2312" pitchFamily="49" charset="-122"/>
                <a:ea typeface="楷体_GB2312" pitchFamily="49" charset="-122"/>
              </a:rPr>
              <a:t>普通泛化</a:t>
            </a:r>
            <a:r>
              <a:rPr lang="zh-CN" altLang="en-US" sz="2800" dirty="0">
                <a:latin typeface="楷体_GB2312" pitchFamily="49" charset="-122"/>
                <a:ea typeface="楷体_GB2312" pitchFamily="49" charset="-122"/>
              </a:rPr>
              <a:t>与前面讲过的继承基本相同。但在泛化关系中常遇到</a:t>
            </a:r>
            <a:r>
              <a:rPr lang="zh-CN" altLang="en-US" sz="2800" b="1" dirty="0">
                <a:solidFill>
                  <a:schemeClr val="accent2"/>
                </a:solidFill>
                <a:latin typeface="楷体_GB2312" pitchFamily="49" charset="-122"/>
                <a:ea typeface="楷体_GB2312" pitchFamily="49" charset="-122"/>
              </a:rPr>
              <a:t>抽象类</a:t>
            </a:r>
            <a:r>
              <a:rPr lang="zh-CN" altLang="en-US" sz="2800" dirty="0">
                <a:latin typeface="楷体_GB2312" pitchFamily="49" charset="-122"/>
                <a:ea typeface="楷体_GB2312" pitchFamily="49" charset="-122"/>
              </a:rPr>
              <a:t>。</a:t>
            </a:r>
          </a:p>
          <a:p>
            <a:pPr eaLnBrk="1" hangingPunct="1"/>
            <a:r>
              <a:rPr lang="zh-CN" altLang="en-US" sz="2800" dirty="0">
                <a:latin typeface="楷体_GB2312" pitchFamily="49" charset="-122"/>
                <a:ea typeface="楷体_GB2312" pitchFamily="49" charset="-122"/>
              </a:rPr>
              <a:t>一般称没有具体对象的类为抽象类。抽象类通常作为父类，用于描述其他类（子类）的公共属性和行为。</a:t>
            </a:r>
          </a:p>
        </p:txBody>
      </p:sp>
      <p:pic>
        <p:nvPicPr>
          <p:cNvPr id="63492" name="Picture 4"/>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1571604" y="3929066"/>
            <a:ext cx="6156325" cy="2516187"/>
          </a:xfrm>
          <a:prstGeom prst="rect">
            <a:avLst/>
          </a:prstGeom>
          <a:noFill/>
          <a:ln w="9525">
            <a:noFill/>
            <a:miter lim="800000"/>
            <a:headEnd/>
            <a:tailEnd/>
          </a:ln>
        </p:spPr>
      </p:pic>
      <p:sp>
        <p:nvSpPr>
          <p:cNvPr id="5"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a:t>
            </a:r>
            <a:r>
              <a:rPr lang="en-US" altLang="zh-CN" sz="4000" b="1" kern="0" dirty="0">
                <a:solidFill>
                  <a:schemeClr val="tx2"/>
                </a:solidFill>
                <a:latin typeface="+mj-lt"/>
                <a:ea typeface="+mj-ea"/>
                <a:cs typeface="+mj-cs"/>
              </a:rPr>
              <a:t>.4</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 UML</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的关系</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400" b="1" i="0" u="none" strike="noStrike" kern="0" cap="none" spc="0" normalizeH="0" baseline="0" noProof="0" dirty="0">
                <a:ln>
                  <a:noFill/>
                </a:ln>
                <a:solidFill>
                  <a:srgbClr val="FFFF00"/>
                </a:solidFill>
                <a:effectLst/>
                <a:uLnTx/>
                <a:uFillTx/>
                <a:latin typeface="+mj-lt"/>
                <a:ea typeface="+mj-ea"/>
                <a:cs typeface="+mj-cs"/>
              </a:rPr>
              <a:t>---</a:t>
            </a:r>
            <a:r>
              <a:rPr lang="zh-CN" altLang="en-US" sz="3600" b="1" kern="0" dirty="0">
                <a:solidFill>
                  <a:srgbClr val="FFFF00"/>
                </a:solidFill>
                <a:latin typeface="+mj-lt"/>
                <a:ea typeface="+mj-ea"/>
                <a:cs typeface="+mj-cs"/>
              </a:rPr>
              <a:t>泛化关系（普通泛化）</a:t>
            </a:r>
            <a:endParaRPr kumimoji="0" lang="zh-CN" altLang="en-US" sz="3600" b="1" i="0" u="none" strike="noStrike" kern="0" cap="none" spc="0" normalizeH="0" baseline="0" noProof="0" dirty="0">
              <a:ln>
                <a:noFill/>
              </a:ln>
              <a:solidFill>
                <a:srgbClr val="FFFF00"/>
              </a:solidFill>
              <a:effectLst/>
              <a:uLnTx/>
              <a:uFillTx/>
              <a:latin typeface="+mj-ea"/>
              <a:ea typeface="+mj-ea"/>
              <a:cs typeface="+mj-cs"/>
            </a:endParaRP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109</a:t>
            </a:fld>
            <a:endParaRPr lang="zh-CN" altLang="en-US"/>
          </a:p>
        </p:txBody>
      </p:sp>
      <p:pic>
        <p:nvPicPr>
          <p:cNvPr id="7" name="Picture 4" descr="未标题-17 拷贝">
            <a:extLst>
              <a:ext uri="{FF2B5EF4-FFF2-40B4-BE49-F238E27FC236}">
                <a16:creationId xmlns:a16="http://schemas.microsoft.com/office/drawing/2014/main" id="{16509BFB-B7E5-4696-B4DE-07258A77AB10}"/>
              </a:ext>
            </a:extLst>
          </p:cNvPr>
          <p:cNvPicPr>
            <a:picLocks noChangeAspect="1" noChangeArrowheads="1"/>
          </p:cNvPicPr>
          <p:nvPr/>
        </p:nvPicPr>
        <p:blipFill>
          <a:blip r:embed="rId3">
            <a:duotone>
              <a:prstClr val="black"/>
              <a:schemeClr val="accent1">
                <a:tint val="45000"/>
                <a:satMod val="400000"/>
              </a:schemeClr>
            </a:duotone>
          </a:blip>
          <a:srcRect/>
          <a:stretch>
            <a:fillRect/>
          </a:stretch>
        </p:blipFill>
        <p:spPr bwMode="auto">
          <a:xfrm>
            <a:off x="6986811" y="211138"/>
            <a:ext cx="2112718" cy="619426"/>
          </a:xfrm>
          <a:prstGeom prst="rect">
            <a:avLst/>
          </a:prstGeom>
          <a:noFill/>
          <a:ln w="9525">
            <a:noFill/>
            <a:miter lim="800000"/>
            <a:headEnd/>
            <a:tailEnd/>
          </a:ln>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914400" y="381000"/>
            <a:ext cx="7545388" cy="685800"/>
          </a:xfrm>
        </p:spPr>
        <p:txBody>
          <a:bodyPr/>
          <a:lstStyle/>
          <a:p>
            <a:r>
              <a:rPr lang="zh-CN" altLang="en-US" sz="3600"/>
              <a:t>需求工程面临的问题：客户方的问题</a:t>
            </a:r>
          </a:p>
        </p:txBody>
      </p:sp>
      <p:sp>
        <p:nvSpPr>
          <p:cNvPr id="34819" name="Rectangle 3"/>
          <p:cNvSpPr>
            <a:spLocks noGrp="1" noChangeArrowheads="1"/>
          </p:cNvSpPr>
          <p:nvPr>
            <p:ph type="body" idx="1"/>
          </p:nvPr>
        </p:nvSpPr>
        <p:spPr/>
        <p:txBody>
          <a:bodyPr/>
          <a:lstStyle/>
          <a:p>
            <a:r>
              <a:rPr lang="zh-CN" altLang="en-US" b="1" dirty="0">
                <a:solidFill>
                  <a:srgbClr val="FF0000"/>
                </a:solidFill>
                <a:latin typeface="宋体" pitchFamily="2" charset="-122"/>
                <a:ea typeface="宋体" pitchFamily="2" charset="-122"/>
              </a:rPr>
              <a:t>客户方的问题</a:t>
            </a:r>
          </a:p>
          <a:p>
            <a:pPr lvl="1"/>
            <a:r>
              <a:rPr lang="zh-CN" altLang="en-US" dirty="0">
                <a:latin typeface="宋体" pitchFamily="2" charset="-122"/>
                <a:ea typeface="宋体" pitchFamily="2" charset="-122"/>
              </a:rPr>
              <a:t>客户说不清楚需求</a:t>
            </a:r>
          </a:p>
          <a:p>
            <a:pPr lvl="1"/>
            <a:r>
              <a:rPr lang="zh-CN" altLang="en-US" dirty="0">
                <a:latin typeface="宋体" pitchFamily="2" charset="-122"/>
                <a:ea typeface="宋体" pitchFamily="2" charset="-122"/>
              </a:rPr>
              <a:t>双方误解需求</a:t>
            </a:r>
          </a:p>
          <a:p>
            <a:pPr lvl="1"/>
            <a:r>
              <a:rPr lang="zh-CN" altLang="en-US" dirty="0">
                <a:latin typeface="宋体" pitchFamily="2" charset="-122"/>
                <a:ea typeface="宋体" pitchFamily="2" charset="-122"/>
              </a:rPr>
              <a:t>客户经常变更需求</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11</a:t>
            </a:fld>
            <a:endParaRPr lang="zh-CN" altLang="en-US"/>
          </a:p>
        </p:txBody>
      </p:sp>
    </p:spTree>
  </p:cSld>
  <p:clrMapOvr>
    <a:masterClrMapping/>
  </p:clrMapOvr>
  <p:transition>
    <p:fad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p:txBody>
          <a:bodyPr/>
          <a:lstStyle/>
          <a:p>
            <a:pPr eaLnBrk="1" hangingPunct="1"/>
            <a:r>
              <a:rPr lang="zh-CN" altLang="en-US" sz="2800" b="1" dirty="0">
                <a:solidFill>
                  <a:srgbClr val="3366FF"/>
                </a:solidFill>
                <a:ea typeface="宋体" pitchFamily="2" charset="-122"/>
              </a:rPr>
              <a:t>普通泛化</a:t>
            </a:r>
            <a:r>
              <a:rPr lang="zh-CN" altLang="en-US" sz="2800" dirty="0">
                <a:ea typeface="宋体" pitchFamily="2" charset="-122"/>
              </a:rPr>
              <a:t>可以分为多重继承和单继承。</a:t>
            </a:r>
            <a:r>
              <a:rPr lang="zh-CN" altLang="en-US" sz="2800" dirty="0">
                <a:solidFill>
                  <a:schemeClr val="accent2"/>
                </a:solidFill>
                <a:ea typeface="宋体" pitchFamily="2" charset="-122"/>
              </a:rPr>
              <a:t>多重继承</a:t>
            </a:r>
            <a:r>
              <a:rPr lang="zh-CN" altLang="en-US" sz="2800" dirty="0">
                <a:ea typeface="宋体" pitchFamily="2" charset="-122"/>
              </a:rPr>
              <a:t>是指一个子类可同时继承多个上层父类。</a:t>
            </a:r>
          </a:p>
        </p:txBody>
      </p:sp>
      <p:pic>
        <p:nvPicPr>
          <p:cNvPr id="64516" name="Picture 4" descr="未标题-28 拷贝"/>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3708400" y="2852738"/>
            <a:ext cx="2166938" cy="2879725"/>
          </a:xfrm>
          <a:prstGeom prst="rect">
            <a:avLst/>
          </a:prstGeom>
          <a:noFill/>
          <a:ln w="9525">
            <a:noFill/>
            <a:miter lim="800000"/>
            <a:headEnd/>
            <a:tailEnd/>
          </a:ln>
        </p:spPr>
      </p:pic>
      <p:sp>
        <p:nvSpPr>
          <p:cNvPr id="6"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a:t>
            </a:r>
            <a:r>
              <a:rPr lang="en-US" altLang="zh-CN" sz="4000" b="1" kern="0" dirty="0">
                <a:solidFill>
                  <a:schemeClr val="tx2"/>
                </a:solidFill>
                <a:latin typeface="+mj-lt"/>
                <a:ea typeface="+mj-ea"/>
                <a:cs typeface="+mj-cs"/>
              </a:rPr>
              <a:t>.4</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 UML</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的关系</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400" b="1" i="0" u="none" strike="noStrike" kern="0" cap="none" spc="0" normalizeH="0" baseline="0" noProof="0" dirty="0">
                <a:ln>
                  <a:noFill/>
                </a:ln>
                <a:solidFill>
                  <a:srgbClr val="FFFF00"/>
                </a:solidFill>
                <a:effectLst/>
                <a:uLnTx/>
                <a:uFillTx/>
                <a:latin typeface="+mj-lt"/>
                <a:ea typeface="+mj-ea"/>
                <a:cs typeface="+mj-cs"/>
              </a:rPr>
              <a:t>---</a:t>
            </a:r>
            <a:r>
              <a:rPr lang="zh-CN" altLang="en-US" sz="3600" b="1" kern="0" dirty="0">
                <a:solidFill>
                  <a:srgbClr val="FFFF00"/>
                </a:solidFill>
                <a:latin typeface="+mj-lt"/>
                <a:ea typeface="+mj-ea"/>
                <a:cs typeface="+mj-cs"/>
              </a:rPr>
              <a:t>泛化关系（普通泛化）</a:t>
            </a:r>
            <a:endParaRPr kumimoji="0" lang="zh-CN" altLang="en-US" sz="3600" b="1" i="0" u="none" strike="noStrike" kern="0" cap="none" spc="0" normalizeH="0" baseline="0" noProof="0" dirty="0">
              <a:ln>
                <a:noFill/>
              </a:ln>
              <a:solidFill>
                <a:srgbClr val="FFFF00"/>
              </a:solidFill>
              <a:effectLst/>
              <a:uLnTx/>
              <a:uFillTx/>
              <a:latin typeface="+mj-ea"/>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110</a:t>
            </a:fld>
            <a:endParaRPr lang="zh-CN" altLang="en-US"/>
          </a:p>
        </p:txBody>
      </p:sp>
      <p:pic>
        <p:nvPicPr>
          <p:cNvPr id="7" name="Picture 4" descr="未标题-17 拷贝">
            <a:extLst>
              <a:ext uri="{FF2B5EF4-FFF2-40B4-BE49-F238E27FC236}">
                <a16:creationId xmlns:a16="http://schemas.microsoft.com/office/drawing/2014/main" id="{1FDE6D95-6D8B-41BA-9975-0720CD0730D4}"/>
              </a:ext>
            </a:extLst>
          </p:cNvPr>
          <p:cNvPicPr>
            <a:picLocks noChangeAspect="1" noChangeArrowheads="1"/>
          </p:cNvPicPr>
          <p:nvPr/>
        </p:nvPicPr>
        <p:blipFill>
          <a:blip r:embed="rId3">
            <a:duotone>
              <a:prstClr val="black"/>
              <a:schemeClr val="accent1">
                <a:tint val="45000"/>
                <a:satMod val="400000"/>
              </a:schemeClr>
            </a:duotone>
          </a:blip>
          <a:srcRect/>
          <a:stretch>
            <a:fillRect/>
          </a:stretch>
        </p:blipFill>
        <p:spPr bwMode="auto">
          <a:xfrm>
            <a:off x="323528" y="762568"/>
            <a:ext cx="2112718" cy="619426"/>
          </a:xfrm>
          <a:prstGeom prst="rect">
            <a:avLst/>
          </a:prstGeom>
          <a:noFill/>
          <a:ln w="9525">
            <a:noFill/>
            <a:miter lim="800000"/>
            <a:headEnd/>
            <a:tailEnd/>
          </a:ln>
        </p:spPr>
      </p:pic>
    </p:spTree>
  </p:cSld>
  <p:clrMapOvr>
    <a:masterClrMapping/>
  </p:clrMapOvr>
  <p:transition>
    <p:fad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body" idx="1"/>
          </p:nvPr>
        </p:nvSpPr>
        <p:spPr/>
        <p:txBody>
          <a:bodyPr/>
          <a:lstStyle/>
          <a:p>
            <a:pPr eaLnBrk="1" hangingPunct="1"/>
            <a:r>
              <a:rPr lang="zh-CN" altLang="en-US" sz="2800" b="1" dirty="0">
                <a:solidFill>
                  <a:srgbClr val="3366FF"/>
                </a:solidFill>
                <a:latin typeface="楷体_GB2312" pitchFamily="49" charset="-122"/>
                <a:ea typeface="楷体_GB2312" pitchFamily="49" charset="-122"/>
              </a:rPr>
              <a:t>受限泛化关系</a:t>
            </a:r>
            <a:r>
              <a:rPr lang="zh-CN" altLang="en-US" sz="2800" dirty="0">
                <a:latin typeface="楷体_GB2312" pitchFamily="49" charset="-122"/>
                <a:ea typeface="楷体_GB2312" pitchFamily="49" charset="-122"/>
              </a:rPr>
              <a:t>是指泛化具有约束条件。</a:t>
            </a:r>
          </a:p>
          <a:p>
            <a:pPr eaLnBrk="1" hangingPunct="1"/>
            <a:r>
              <a:rPr lang="zh-CN" altLang="en-US" sz="2800" dirty="0">
                <a:latin typeface="楷体_GB2312" pitchFamily="49" charset="-122"/>
                <a:ea typeface="楷体_GB2312" pitchFamily="49" charset="-122"/>
              </a:rPr>
              <a:t>一般有</a:t>
            </a:r>
            <a:r>
              <a:rPr lang="en-US" altLang="zh-CN" sz="2800" dirty="0">
                <a:latin typeface="楷体_GB2312" pitchFamily="49" charset="-122"/>
                <a:ea typeface="楷体_GB2312" pitchFamily="49" charset="-122"/>
              </a:rPr>
              <a:t>4</a:t>
            </a:r>
            <a:r>
              <a:rPr lang="zh-CN" altLang="en-US" sz="2800" dirty="0">
                <a:latin typeface="楷体_GB2312" pitchFamily="49" charset="-122"/>
                <a:ea typeface="楷体_GB2312" pitchFamily="49" charset="-122"/>
              </a:rPr>
              <a:t>种约束：</a:t>
            </a:r>
            <a:r>
              <a:rPr lang="zh-CN" altLang="en-US" sz="2800" dirty="0">
                <a:solidFill>
                  <a:schemeClr val="accent2"/>
                </a:solidFill>
                <a:latin typeface="楷体_GB2312" pitchFamily="49" charset="-122"/>
                <a:ea typeface="楷体_GB2312" pitchFamily="49" charset="-122"/>
              </a:rPr>
              <a:t>交叠</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overlapping</a:t>
            </a:r>
            <a:r>
              <a:rPr lang="zh-CN" altLang="en-US" sz="2800" dirty="0">
                <a:latin typeface="楷体_GB2312" pitchFamily="49" charset="-122"/>
                <a:ea typeface="楷体_GB2312" pitchFamily="49" charset="-122"/>
              </a:rPr>
              <a:t>）、</a:t>
            </a:r>
            <a:r>
              <a:rPr lang="zh-CN" altLang="en-US" sz="2800" dirty="0">
                <a:solidFill>
                  <a:schemeClr val="accent2"/>
                </a:solidFill>
                <a:latin typeface="楷体_GB2312" pitchFamily="49" charset="-122"/>
                <a:ea typeface="楷体_GB2312" pitchFamily="49" charset="-122"/>
              </a:rPr>
              <a:t>不相交</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disjoint</a:t>
            </a:r>
            <a:r>
              <a:rPr lang="zh-CN" altLang="en-US" sz="2800" dirty="0">
                <a:latin typeface="楷体_GB2312" pitchFamily="49" charset="-122"/>
                <a:ea typeface="楷体_GB2312" pitchFamily="49" charset="-122"/>
              </a:rPr>
              <a:t>）、</a:t>
            </a:r>
            <a:r>
              <a:rPr lang="zh-CN" altLang="en-US" sz="2800" dirty="0">
                <a:solidFill>
                  <a:schemeClr val="accent2"/>
                </a:solidFill>
                <a:latin typeface="楷体_GB2312" pitchFamily="49" charset="-122"/>
                <a:ea typeface="楷体_GB2312" pitchFamily="49" charset="-122"/>
              </a:rPr>
              <a:t>完全</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complete</a:t>
            </a:r>
            <a:r>
              <a:rPr lang="zh-CN" altLang="en-US" sz="2800" dirty="0">
                <a:latin typeface="楷体_GB2312" pitchFamily="49" charset="-122"/>
                <a:ea typeface="楷体_GB2312" pitchFamily="49" charset="-122"/>
              </a:rPr>
              <a:t>）和</a:t>
            </a:r>
            <a:r>
              <a:rPr lang="zh-CN" altLang="en-US" sz="2800" dirty="0">
                <a:solidFill>
                  <a:schemeClr val="accent2"/>
                </a:solidFill>
                <a:latin typeface="楷体_GB2312" pitchFamily="49" charset="-122"/>
                <a:ea typeface="楷体_GB2312" pitchFamily="49" charset="-122"/>
              </a:rPr>
              <a:t>不完全</a:t>
            </a:r>
            <a:r>
              <a:rPr lang="zh-CN" altLang="en-US" sz="2800" dirty="0">
                <a:latin typeface="楷体_GB2312" pitchFamily="49" charset="-122"/>
                <a:ea typeface="楷体_GB2312" pitchFamily="49" charset="-122"/>
              </a:rPr>
              <a:t>（</a:t>
            </a:r>
            <a:r>
              <a:rPr lang="en-US" altLang="zh-CN" sz="2800" dirty="0" err="1">
                <a:latin typeface="楷体_GB2312" pitchFamily="49" charset="-122"/>
                <a:ea typeface="楷体_GB2312" pitchFamily="49" charset="-122"/>
              </a:rPr>
              <a:t>incomplate</a:t>
            </a:r>
            <a:r>
              <a:rPr lang="zh-CN" altLang="en-US" sz="2800" dirty="0">
                <a:latin typeface="楷体_GB2312" pitchFamily="49" charset="-122"/>
                <a:ea typeface="楷体_GB2312" pitchFamily="49" charset="-122"/>
              </a:rPr>
              <a:t>）。 </a:t>
            </a:r>
          </a:p>
        </p:txBody>
      </p:sp>
      <p:pic>
        <p:nvPicPr>
          <p:cNvPr id="65540" name="Picture 4" descr="未标题-29 拷贝"/>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3059113" y="3429000"/>
            <a:ext cx="5040312" cy="2290763"/>
          </a:xfrm>
          <a:prstGeom prst="rect">
            <a:avLst/>
          </a:prstGeom>
          <a:noFill/>
          <a:ln w="9525">
            <a:noFill/>
            <a:miter lim="800000"/>
            <a:headEnd/>
            <a:tailEnd/>
          </a:ln>
        </p:spPr>
      </p:pic>
      <p:sp>
        <p:nvSpPr>
          <p:cNvPr id="6"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a:t>
            </a:r>
            <a:r>
              <a:rPr lang="en-US" altLang="zh-CN" sz="4000" b="1" kern="0" dirty="0">
                <a:solidFill>
                  <a:schemeClr val="tx2"/>
                </a:solidFill>
                <a:latin typeface="+mj-lt"/>
                <a:ea typeface="+mj-ea"/>
                <a:cs typeface="+mj-cs"/>
              </a:rPr>
              <a:t>.4</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 UML</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的关系</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400" b="1" i="0" u="none" strike="noStrike" kern="0" cap="none" spc="0" normalizeH="0" baseline="0" noProof="0" dirty="0">
                <a:ln>
                  <a:noFill/>
                </a:ln>
                <a:solidFill>
                  <a:srgbClr val="FFFF00"/>
                </a:solidFill>
                <a:effectLst/>
                <a:uLnTx/>
                <a:uFillTx/>
                <a:latin typeface="+mj-lt"/>
                <a:ea typeface="+mj-ea"/>
                <a:cs typeface="+mj-cs"/>
              </a:rPr>
              <a:t>---</a:t>
            </a:r>
            <a:r>
              <a:rPr lang="zh-CN" altLang="en-US" sz="3600" b="1" kern="0" dirty="0">
                <a:solidFill>
                  <a:srgbClr val="FFFF00"/>
                </a:solidFill>
                <a:latin typeface="+mj-lt"/>
                <a:ea typeface="+mj-ea"/>
                <a:cs typeface="+mj-cs"/>
              </a:rPr>
              <a:t>泛化关系（受限泛化）</a:t>
            </a:r>
            <a:endParaRPr kumimoji="0" lang="zh-CN" altLang="en-US" sz="3600" b="1" i="0" u="none" strike="noStrike" kern="0" cap="none" spc="0" normalizeH="0" baseline="0" noProof="0" dirty="0">
              <a:ln>
                <a:noFill/>
              </a:ln>
              <a:solidFill>
                <a:srgbClr val="FFFF00"/>
              </a:solidFill>
              <a:effectLst/>
              <a:uLnTx/>
              <a:uFillTx/>
              <a:latin typeface="+mj-ea"/>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111</a:t>
            </a:fld>
            <a:endParaRPr lang="zh-CN" altLang="en-US"/>
          </a:p>
        </p:txBody>
      </p:sp>
      <p:pic>
        <p:nvPicPr>
          <p:cNvPr id="7" name="Picture 4" descr="未标题-17 拷贝">
            <a:extLst>
              <a:ext uri="{FF2B5EF4-FFF2-40B4-BE49-F238E27FC236}">
                <a16:creationId xmlns:a16="http://schemas.microsoft.com/office/drawing/2014/main" id="{3A93E04F-354D-4C7D-B700-D7C87451380C}"/>
              </a:ext>
            </a:extLst>
          </p:cNvPr>
          <p:cNvPicPr>
            <a:picLocks noChangeAspect="1" noChangeArrowheads="1"/>
          </p:cNvPicPr>
          <p:nvPr/>
        </p:nvPicPr>
        <p:blipFill>
          <a:blip r:embed="rId3">
            <a:duotone>
              <a:prstClr val="black"/>
              <a:schemeClr val="accent1">
                <a:tint val="45000"/>
                <a:satMod val="400000"/>
              </a:schemeClr>
            </a:duotone>
          </a:blip>
          <a:srcRect/>
          <a:stretch>
            <a:fillRect/>
          </a:stretch>
        </p:blipFill>
        <p:spPr bwMode="auto">
          <a:xfrm>
            <a:off x="179512" y="759818"/>
            <a:ext cx="2112718" cy="619426"/>
          </a:xfrm>
          <a:prstGeom prst="rect">
            <a:avLst/>
          </a:prstGeom>
          <a:noFill/>
          <a:ln w="9525">
            <a:noFill/>
            <a:miter lim="800000"/>
            <a:headEnd/>
            <a:tailEnd/>
          </a:ln>
        </p:spPr>
      </p:pic>
    </p:spTree>
  </p:cSld>
  <p:clrMapOvr>
    <a:masterClrMapping/>
  </p:clrMapOvr>
  <p:transition>
    <p:fad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type="body" idx="1"/>
          </p:nvPr>
        </p:nvSpPr>
        <p:spPr>
          <a:xfrm>
            <a:off x="500034" y="1428736"/>
            <a:ext cx="8229600" cy="4525963"/>
          </a:xfrm>
        </p:spPr>
        <p:txBody>
          <a:bodyPr/>
          <a:lstStyle/>
          <a:p>
            <a:pPr eaLnBrk="1" hangingPunct="1"/>
            <a:r>
              <a:rPr lang="zh-CN" altLang="en-US" sz="2800" b="1" dirty="0">
                <a:solidFill>
                  <a:srgbClr val="3366FF"/>
                </a:solidFill>
                <a:latin typeface="楷体_GB2312" pitchFamily="49" charset="-122"/>
                <a:ea typeface="楷体_GB2312" pitchFamily="49" charset="-122"/>
              </a:rPr>
              <a:t>实现</a:t>
            </a:r>
            <a:r>
              <a:rPr lang="en-US" altLang="zh-CN" sz="2800" b="1" dirty="0">
                <a:solidFill>
                  <a:srgbClr val="3366FF"/>
                </a:solidFill>
                <a:latin typeface="楷体_GB2312" pitchFamily="49" charset="-122"/>
                <a:ea typeface="楷体_GB2312" pitchFamily="49" charset="-122"/>
              </a:rPr>
              <a:t>(implement)</a:t>
            </a:r>
            <a:r>
              <a:rPr lang="zh-CN" altLang="en-US" sz="2800" dirty="0">
                <a:latin typeface="楷体_GB2312" pitchFamily="49" charset="-122"/>
                <a:ea typeface="楷体_GB2312" pitchFamily="49" charset="-122"/>
              </a:rPr>
              <a:t>是泛化关系和依赖关系的结合，也是类之间的语义关系，通常在以下两种情况出现实现关系：</a:t>
            </a:r>
          </a:p>
          <a:p>
            <a:pPr marL="514350" indent="-239713" eaLnBrk="1" hangingPunct="1">
              <a:buFont typeface="+mj-ea"/>
              <a:buAutoNum type="circleNumDbPlain"/>
            </a:pPr>
            <a:r>
              <a:rPr lang="zh-CN" altLang="en-US" sz="2800" dirty="0">
                <a:latin typeface="楷体_GB2312" pitchFamily="49" charset="-122"/>
                <a:ea typeface="楷体_GB2312" pitchFamily="49" charset="-122"/>
              </a:rPr>
              <a:t> 接口和实现它们的类或构件之间；</a:t>
            </a:r>
          </a:p>
          <a:p>
            <a:pPr marL="514350" indent="-239713" eaLnBrk="1" hangingPunct="1">
              <a:buFont typeface="+mj-ea"/>
              <a:buAutoNum type="circleNumDbPlain"/>
            </a:pPr>
            <a:r>
              <a:rPr lang="zh-CN" altLang="en-US" sz="2800" dirty="0">
                <a:latin typeface="楷体_GB2312" pitchFamily="49" charset="-122"/>
                <a:ea typeface="楷体_GB2312" pitchFamily="49" charset="-122"/>
              </a:rPr>
              <a:t> 用例和实现它们的协作之间。</a:t>
            </a:r>
          </a:p>
        </p:txBody>
      </p:sp>
      <p:pic>
        <p:nvPicPr>
          <p:cNvPr id="66564" name="Picture 4" descr="未标题-30 拷贝"/>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3851275" y="3860800"/>
            <a:ext cx="4321175" cy="2773363"/>
          </a:xfrm>
          <a:prstGeom prst="rect">
            <a:avLst/>
          </a:prstGeom>
          <a:noFill/>
          <a:ln w="9525">
            <a:noFill/>
            <a:miter lim="800000"/>
            <a:headEnd/>
            <a:tailEnd/>
          </a:ln>
        </p:spPr>
      </p:pic>
      <p:sp>
        <p:nvSpPr>
          <p:cNvPr id="5"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a:t>
            </a:r>
            <a:r>
              <a:rPr lang="en-US" altLang="zh-CN" sz="4000" b="1" kern="0" dirty="0">
                <a:solidFill>
                  <a:schemeClr val="tx2"/>
                </a:solidFill>
                <a:latin typeface="+mj-lt"/>
                <a:ea typeface="+mj-ea"/>
                <a:cs typeface="+mj-cs"/>
              </a:rPr>
              <a:t>.4</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 UML</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的关系</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400" b="1" i="0" u="none" strike="noStrike" kern="0" cap="none" spc="0" normalizeH="0" baseline="0" noProof="0" dirty="0">
                <a:ln>
                  <a:noFill/>
                </a:ln>
                <a:solidFill>
                  <a:srgbClr val="FFFF00"/>
                </a:solidFill>
                <a:effectLst/>
                <a:uLnTx/>
                <a:uFillTx/>
                <a:latin typeface="+mj-lt"/>
                <a:ea typeface="+mj-ea"/>
                <a:cs typeface="+mj-cs"/>
              </a:rPr>
              <a:t>---</a:t>
            </a:r>
            <a:r>
              <a:rPr kumimoji="0" lang="zh-CN" altLang="en-US" sz="3600" b="1" i="0" u="none" strike="noStrike" kern="0" cap="none" spc="0" normalizeH="0" baseline="0" noProof="0" dirty="0">
                <a:ln>
                  <a:noFill/>
                </a:ln>
                <a:solidFill>
                  <a:srgbClr val="FFFF00"/>
                </a:solidFill>
                <a:effectLst/>
                <a:uLnTx/>
                <a:uFillTx/>
                <a:latin typeface="+mj-lt"/>
                <a:ea typeface="+mj-ea"/>
                <a:cs typeface="+mj-cs"/>
              </a:rPr>
              <a:t>实现</a:t>
            </a:r>
            <a:r>
              <a:rPr lang="zh-CN" altLang="en-US" sz="3600" b="1" kern="0" dirty="0">
                <a:solidFill>
                  <a:srgbClr val="FFFF00"/>
                </a:solidFill>
                <a:latin typeface="+mj-lt"/>
                <a:ea typeface="+mj-ea"/>
                <a:cs typeface="+mj-cs"/>
              </a:rPr>
              <a:t>关系</a:t>
            </a:r>
            <a:endParaRPr kumimoji="0" lang="zh-CN" altLang="en-US" sz="3600" b="1" i="0" u="none" strike="noStrike" kern="0" cap="none" spc="0" normalizeH="0" baseline="0" noProof="0" dirty="0">
              <a:ln>
                <a:noFill/>
              </a:ln>
              <a:solidFill>
                <a:srgbClr val="FFFF00"/>
              </a:solidFill>
              <a:effectLst/>
              <a:uLnTx/>
              <a:uFillTx/>
              <a:latin typeface="+mj-ea"/>
              <a:ea typeface="+mj-ea"/>
              <a:cs typeface="+mj-cs"/>
            </a:endParaRP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112</a:t>
            </a:fld>
            <a:endParaRPr lang="zh-CN" altLang="en-US"/>
          </a:p>
        </p:txBody>
      </p:sp>
      <p:pic>
        <p:nvPicPr>
          <p:cNvPr id="7" name="Picture 4" descr="未标题-17 拷贝">
            <a:extLst>
              <a:ext uri="{FF2B5EF4-FFF2-40B4-BE49-F238E27FC236}">
                <a16:creationId xmlns:a16="http://schemas.microsoft.com/office/drawing/2014/main" id="{E5036D54-9AC9-4577-A6CF-ECB59BC5D8E8}"/>
              </a:ext>
            </a:extLst>
          </p:cNvPr>
          <p:cNvPicPr>
            <a:picLocks noChangeAspect="1" noChangeArrowheads="1"/>
          </p:cNvPicPr>
          <p:nvPr/>
        </p:nvPicPr>
        <p:blipFill>
          <a:blip r:embed="rId3">
            <a:duotone>
              <a:prstClr val="black"/>
              <a:schemeClr val="accent1">
                <a:tint val="45000"/>
                <a:satMod val="400000"/>
              </a:schemeClr>
            </a:duotone>
          </a:blip>
          <a:srcRect/>
          <a:stretch>
            <a:fillRect/>
          </a:stretch>
        </p:blipFill>
        <p:spPr bwMode="auto">
          <a:xfrm>
            <a:off x="323528" y="754611"/>
            <a:ext cx="2112718" cy="619426"/>
          </a:xfrm>
          <a:prstGeom prst="rect">
            <a:avLst/>
          </a:prstGeom>
          <a:noFill/>
          <a:ln w="9525">
            <a:noFill/>
            <a:miter lim="800000"/>
            <a:headEnd/>
            <a:tailEnd/>
          </a:ln>
        </p:spPr>
      </p:pic>
    </p:spTree>
  </p:cSld>
  <p:clrMapOvr>
    <a:masterClrMapping/>
  </p:clrMapOvr>
  <p:transition>
    <p:fad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1000100" y="1600200"/>
            <a:ext cx="7686700" cy="4525963"/>
          </a:xfrm>
        </p:spPr>
        <p:txBody>
          <a:bodyPr/>
          <a:lstStyle/>
          <a:p>
            <a:pPr eaLnBrk="1" hangingPunct="1">
              <a:buNone/>
            </a:pPr>
            <a:r>
              <a:rPr lang="en-US" altLang="zh-CN" sz="2800" b="1" dirty="0">
                <a:latin typeface="宋体" pitchFamily="2" charset="-122"/>
                <a:ea typeface="宋体" pitchFamily="2" charset="-122"/>
              </a:rPr>
              <a:t>3.2.1  </a:t>
            </a:r>
            <a:r>
              <a:rPr lang="zh-CN" altLang="en-US" sz="2800" b="1" dirty="0">
                <a:latin typeface="宋体" pitchFamily="2" charset="-122"/>
                <a:ea typeface="宋体" pitchFamily="2" charset="-122"/>
              </a:rPr>
              <a:t>面向对象的概念与开发方法</a:t>
            </a:r>
            <a:endParaRPr lang="en-US" altLang="zh-CN" sz="2800" b="1" dirty="0">
              <a:latin typeface="宋体" pitchFamily="2" charset="-122"/>
              <a:ea typeface="宋体" pitchFamily="2" charset="-122"/>
            </a:endParaRPr>
          </a:p>
          <a:p>
            <a:pPr eaLnBrk="1" hangingPunct="1">
              <a:buNone/>
            </a:pPr>
            <a:r>
              <a:rPr lang="en-US" altLang="zh-CN" sz="2800" b="1" dirty="0">
                <a:latin typeface="宋体" pitchFamily="2" charset="-122"/>
                <a:ea typeface="宋体" pitchFamily="2" charset="-122"/>
              </a:rPr>
              <a:t>3.2.2  UML</a:t>
            </a:r>
            <a:r>
              <a:rPr lang="zh-CN" altLang="en-US" sz="2800" b="1" dirty="0">
                <a:latin typeface="宋体" pitchFamily="2" charset="-122"/>
                <a:ea typeface="宋体" pitchFamily="2" charset="-122"/>
              </a:rPr>
              <a:t>简介</a:t>
            </a:r>
            <a:endParaRPr lang="en-US" altLang="zh-CN" sz="2800" b="1" dirty="0">
              <a:latin typeface="宋体" pitchFamily="2" charset="-122"/>
              <a:ea typeface="宋体" pitchFamily="2" charset="-122"/>
            </a:endParaRPr>
          </a:p>
          <a:p>
            <a:pPr eaLnBrk="1" hangingPunct="1">
              <a:buNone/>
            </a:pPr>
            <a:r>
              <a:rPr lang="en-US" altLang="zh-CN" sz="2800" b="1" dirty="0">
                <a:latin typeface="宋体" pitchFamily="2" charset="-122"/>
                <a:ea typeface="宋体" pitchFamily="2" charset="-122"/>
              </a:rPr>
              <a:t>3.2.3  UML</a:t>
            </a:r>
            <a:r>
              <a:rPr lang="zh-CN" altLang="en-US" sz="2800" b="1" dirty="0">
                <a:latin typeface="宋体" pitchFamily="2" charset="-122"/>
                <a:ea typeface="宋体" pitchFamily="2" charset="-122"/>
              </a:rPr>
              <a:t>的事物</a:t>
            </a:r>
          </a:p>
          <a:p>
            <a:pPr eaLnBrk="1" hangingPunct="1">
              <a:buNone/>
            </a:pPr>
            <a:r>
              <a:rPr lang="en-US" altLang="zh-CN" sz="2800" b="1" dirty="0">
                <a:latin typeface="宋体" pitchFamily="2" charset="-122"/>
                <a:ea typeface="宋体" pitchFamily="2" charset="-122"/>
              </a:rPr>
              <a:t>3.2.4  UML</a:t>
            </a:r>
            <a:r>
              <a:rPr lang="zh-CN" altLang="en-US" sz="2800" b="1" dirty="0">
                <a:latin typeface="宋体" pitchFamily="2" charset="-122"/>
                <a:ea typeface="宋体" pitchFamily="2" charset="-122"/>
              </a:rPr>
              <a:t>的关系</a:t>
            </a:r>
          </a:p>
          <a:p>
            <a:pPr eaLnBrk="1" hangingPunct="1">
              <a:buNone/>
            </a:pPr>
            <a:r>
              <a:rPr lang="en-US" altLang="zh-CN" sz="2800" b="1" dirty="0">
                <a:solidFill>
                  <a:srgbClr val="C00000"/>
                </a:solidFill>
                <a:latin typeface="宋体" pitchFamily="2" charset="-122"/>
                <a:ea typeface="宋体" pitchFamily="2" charset="-122"/>
              </a:rPr>
              <a:t>3.2.5  UML</a:t>
            </a:r>
            <a:r>
              <a:rPr lang="zh-CN" altLang="en-US" sz="2800" b="1" dirty="0">
                <a:solidFill>
                  <a:srgbClr val="C00000"/>
                </a:solidFill>
                <a:latin typeface="宋体" pitchFamily="2" charset="-122"/>
                <a:ea typeface="宋体" pitchFamily="2" charset="-122"/>
              </a:rPr>
              <a:t>的图</a:t>
            </a:r>
          </a:p>
          <a:p>
            <a:pPr eaLnBrk="1" hangingPunct="1">
              <a:buNone/>
            </a:pPr>
            <a:r>
              <a:rPr lang="en-US" altLang="zh-CN" sz="2800" b="1" dirty="0">
                <a:latin typeface="宋体" pitchFamily="2" charset="-122"/>
                <a:ea typeface="宋体" pitchFamily="2" charset="-122"/>
              </a:rPr>
              <a:t>3.2.6  </a:t>
            </a:r>
            <a:r>
              <a:rPr lang="zh-CN" altLang="en-US" sz="2800" b="1" dirty="0">
                <a:latin typeface="宋体" pitchFamily="2" charset="-122"/>
                <a:ea typeface="宋体" pitchFamily="2" charset="-122"/>
              </a:rPr>
              <a:t>使用和扩展</a:t>
            </a:r>
            <a:r>
              <a:rPr lang="en-US" altLang="zh-CN" sz="2800" b="1" dirty="0">
                <a:latin typeface="宋体" pitchFamily="2" charset="-122"/>
                <a:ea typeface="宋体" pitchFamily="2" charset="-122"/>
              </a:rPr>
              <a:t>UML</a:t>
            </a:r>
          </a:p>
          <a:p>
            <a:pPr eaLnBrk="1" hangingPunct="1"/>
            <a:endParaRPr lang="en-US" altLang="zh-CN" sz="2800" b="1" dirty="0">
              <a:latin typeface="宋体" pitchFamily="2" charset="-122"/>
              <a:ea typeface="宋体" pitchFamily="2" charset="-122"/>
            </a:endParaRPr>
          </a:p>
          <a:p>
            <a:pPr eaLnBrk="1" hangingPunct="1"/>
            <a:endParaRPr lang="en-US" altLang="zh-CN" sz="2800" b="1" dirty="0">
              <a:latin typeface="宋体" pitchFamily="2" charset="-122"/>
              <a:ea typeface="宋体" pitchFamily="2" charset="-122"/>
            </a:endParaRPr>
          </a:p>
        </p:txBody>
      </p:sp>
      <p:sp>
        <p:nvSpPr>
          <p:cNvPr id="6" name="Rectangle 2"/>
          <p:cNvSpPr>
            <a:spLocks noGrp="1" noChangeArrowheads="1"/>
          </p:cNvSpPr>
          <p:nvPr>
            <p:ph type="title"/>
          </p:nvPr>
        </p:nvSpPr>
        <p:spPr>
          <a:xfrm>
            <a:off x="457200" y="211138"/>
            <a:ext cx="8229600" cy="1143000"/>
          </a:xfrm>
        </p:spPr>
        <p:txBody>
          <a:bodyPr/>
          <a:lstStyle/>
          <a:p>
            <a:pPr eaLnBrk="1" hangingPunct="1"/>
            <a:r>
              <a:rPr lang="en-US" altLang="zh-CN" sz="4000" dirty="0"/>
              <a:t>3.2 </a:t>
            </a:r>
            <a:r>
              <a:rPr lang="zh-CN" altLang="en-US" sz="4000" dirty="0"/>
              <a:t>面向对象方法与</a:t>
            </a:r>
            <a:r>
              <a:rPr lang="en-US" altLang="zh-CN" sz="4000" dirty="0"/>
              <a:t>UML</a:t>
            </a:r>
            <a:endParaRPr lang="zh-CN" altLang="en-US" sz="4000" dirty="0"/>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113</a:t>
            </a:fld>
            <a:endParaRPr lang="zh-CN" altLang="en-US"/>
          </a:p>
        </p:txBody>
      </p:sp>
    </p:spTree>
  </p:cSld>
  <p:clrMapOvr>
    <a:masterClrMapping/>
  </p:clrMapOvr>
  <p:transition>
    <p:fad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7" name="图片 4"/>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349721" y="1785926"/>
            <a:ext cx="8508559" cy="4214842"/>
          </a:xfrm>
          <a:prstGeom prst="rect">
            <a:avLst/>
          </a:prstGeom>
          <a:noFill/>
          <a:ln w="9525">
            <a:noFill/>
            <a:miter lim="800000"/>
            <a:headEnd/>
            <a:tailEnd/>
          </a:ln>
        </p:spPr>
      </p:pic>
      <p:sp>
        <p:nvSpPr>
          <p:cNvPr id="4"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 </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面向对象方法与</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UML</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3200" b="1" i="0" u="none" strike="noStrike" kern="0" cap="none" spc="0" normalizeH="0" baseline="0" noProof="0" dirty="0">
                <a:ln>
                  <a:noFill/>
                </a:ln>
                <a:solidFill>
                  <a:schemeClr val="tx2"/>
                </a:solidFill>
                <a:effectLst/>
                <a:uLnTx/>
                <a:uFillTx/>
                <a:latin typeface="+mj-lt"/>
                <a:ea typeface="+mj-ea"/>
                <a:cs typeface="+mj-cs"/>
              </a:rPr>
              <a:t>3.2.5</a:t>
            </a:r>
            <a:r>
              <a:rPr kumimoji="0" lang="en-US" altLang="zh-CN" sz="3200" b="1" i="0" u="none" strike="noStrike" kern="0" cap="none" spc="0" normalizeH="0" baseline="0" noProof="0" dirty="0">
                <a:ln>
                  <a:noFill/>
                </a:ln>
                <a:solidFill>
                  <a:schemeClr val="bg1"/>
                </a:solidFill>
                <a:effectLst/>
                <a:uLnTx/>
                <a:uFillTx/>
                <a:latin typeface="+mj-ea"/>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mj-ea"/>
                <a:cs typeface="+mj-cs"/>
              </a:rPr>
              <a:t>UML</a:t>
            </a:r>
            <a:r>
              <a:rPr kumimoji="0" lang="zh-CN" altLang="en-US" sz="3200" b="1" i="0" u="none" strike="noStrike" kern="0" cap="none" spc="0" normalizeH="0" baseline="0" noProof="0" dirty="0">
                <a:ln>
                  <a:noFill/>
                </a:ln>
                <a:solidFill>
                  <a:schemeClr val="bg1"/>
                </a:solidFill>
                <a:effectLst/>
                <a:uLnTx/>
                <a:uFillTx/>
                <a:latin typeface="+mj-lt"/>
                <a:ea typeface="+mj-ea"/>
                <a:cs typeface="+mj-cs"/>
              </a:rPr>
              <a:t>的图</a:t>
            </a:r>
            <a:endParaRPr kumimoji="0" lang="zh-CN" altLang="en-US" sz="3200" b="1" i="0" u="none" strike="noStrike" kern="0" cap="none" spc="0" normalizeH="0" baseline="0" noProof="0" dirty="0">
              <a:ln>
                <a:noFill/>
              </a:ln>
              <a:solidFill>
                <a:schemeClr val="bg1"/>
              </a:solidFill>
              <a:effectLst/>
              <a:uLnTx/>
              <a:uFillTx/>
              <a:latin typeface="+mj-ea"/>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114</a:t>
            </a:fld>
            <a:endParaRPr lang="zh-CN" altLang="en-US"/>
          </a:p>
        </p:txBody>
      </p:sp>
    </p:spTree>
  </p:cSld>
  <p:clrMapOvr>
    <a:masterClrMapping/>
  </p:clrMapOvr>
  <p:transition>
    <p:fade/>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xfrm>
            <a:off x="323850" y="1484336"/>
            <a:ext cx="8610600" cy="5302250"/>
          </a:xfrm>
        </p:spPr>
        <p:txBody>
          <a:bodyPr/>
          <a:lstStyle/>
          <a:p>
            <a:pPr eaLnBrk="1" hangingPunct="1">
              <a:lnSpc>
                <a:spcPct val="115000"/>
              </a:lnSpc>
              <a:buFont typeface="Wingdings" pitchFamily="2" charset="2"/>
              <a:buChar char="l"/>
            </a:pPr>
            <a:r>
              <a:rPr lang="zh-CN" altLang="en-US" sz="2800" b="1" dirty="0">
                <a:solidFill>
                  <a:srgbClr val="C00000"/>
                </a:solidFill>
                <a:latin typeface="楷体_GB2312" pitchFamily="49" charset="-122"/>
                <a:ea typeface="楷体_GB2312" pitchFamily="49" charset="-122"/>
              </a:rPr>
              <a:t>用例模型</a:t>
            </a:r>
          </a:p>
          <a:p>
            <a:pPr marL="711200">
              <a:lnSpc>
                <a:spcPct val="115000"/>
              </a:lnSpc>
              <a:buFont typeface="Arial" pitchFamily="34" charset="0"/>
              <a:buChar char="•"/>
            </a:pPr>
            <a:r>
              <a:rPr lang="zh-CN" altLang="en-US" sz="2400" dirty="0">
                <a:latin typeface="宋体" pitchFamily="2" charset="-122"/>
                <a:ea typeface="宋体" pitchFamily="2" charset="-122"/>
              </a:rPr>
              <a:t>用于需求分析阶段，描述外部执行者</a:t>
            </a:r>
            <a:r>
              <a:rPr lang="en-US" altLang="zh-CN" sz="2400" dirty="0">
                <a:latin typeface="宋体" pitchFamily="2" charset="-122"/>
                <a:ea typeface="宋体" pitchFamily="2" charset="-122"/>
              </a:rPr>
              <a:t>(actor)</a:t>
            </a:r>
            <a:r>
              <a:rPr lang="zh-CN" altLang="en-US" sz="2400" dirty="0">
                <a:latin typeface="宋体" pitchFamily="2" charset="-122"/>
                <a:ea typeface="宋体" pitchFamily="2" charset="-122"/>
              </a:rPr>
              <a:t>所理解的系统功能。描述了开发者和用户对需求规格达成的共识。</a:t>
            </a:r>
          </a:p>
          <a:p>
            <a:pPr marL="711200" algn="just">
              <a:lnSpc>
                <a:spcPct val="110000"/>
              </a:lnSpc>
              <a:buSzPct val="85000"/>
              <a:buFont typeface="Arial" pitchFamily="34" charset="0"/>
              <a:buChar char="•"/>
            </a:pPr>
            <a:r>
              <a:rPr lang="zh-CN" altLang="en-US" sz="2400" dirty="0">
                <a:latin typeface="宋体" pitchFamily="2" charset="-122"/>
                <a:ea typeface="宋体" pitchFamily="2" charset="-122"/>
              </a:rPr>
              <a:t>用例模型</a:t>
            </a:r>
            <a:r>
              <a:rPr lang="zh-CN" altLang="en-US" sz="2400" b="1" dirty="0">
                <a:solidFill>
                  <a:srgbClr val="C00000"/>
                </a:solidFill>
                <a:latin typeface="宋体" pitchFamily="2" charset="-122"/>
                <a:ea typeface="宋体" pitchFamily="2" charset="-122"/>
              </a:rPr>
              <a:t>包括</a:t>
            </a:r>
            <a:r>
              <a:rPr lang="zh-CN" altLang="en-US" sz="2400" dirty="0">
                <a:latin typeface="宋体" pitchFamily="2" charset="-122"/>
                <a:ea typeface="宋体" pitchFamily="2" charset="-122"/>
              </a:rPr>
              <a:t>用例图、用例说明，有时还要辅之一些简单的行动图、状态图和序列图。</a:t>
            </a:r>
            <a:endParaRPr lang="en-US" altLang="zh-CN" sz="2400" dirty="0">
              <a:latin typeface="宋体" pitchFamily="2" charset="-122"/>
              <a:ea typeface="宋体" pitchFamily="2" charset="-122"/>
            </a:endParaRPr>
          </a:p>
          <a:p>
            <a:pPr marL="711200" algn="just">
              <a:lnSpc>
                <a:spcPct val="110000"/>
              </a:lnSpc>
              <a:buSzPct val="85000"/>
              <a:buFont typeface="Arial" pitchFamily="34" charset="0"/>
              <a:buChar char="•"/>
            </a:pPr>
            <a:r>
              <a:rPr lang="zh-CN" altLang="en-US" sz="2400" b="1" dirty="0">
                <a:solidFill>
                  <a:srgbClr val="C00000"/>
                </a:solidFill>
                <a:latin typeface="宋体" pitchFamily="2" charset="-122"/>
                <a:ea typeface="宋体" pitchFamily="2" charset="-122"/>
              </a:rPr>
              <a:t>用例图</a:t>
            </a:r>
            <a:r>
              <a:rPr lang="zh-CN" altLang="en-US" sz="2400" dirty="0">
                <a:latin typeface="宋体" pitchFamily="2" charset="-122"/>
                <a:ea typeface="宋体" pitchFamily="2" charset="-122"/>
              </a:rPr>
              <a:t>采用图形的方式，形象生动地展现了用例、参与者和系统边界之间的关系。</a:t>
            </a:r>
            <a:endParaRPr lang="en-US" altLang="zh-CN" sz="2400" dirty="0">
              <a:latin typeface="宋体" pitchFamily="2" charset="-122"/>
              <a:ea typeface="宋体" pitchFamily="2" charset="-122"/>
            </a:endParaRPr>
          </a:p>
          <a:p>
            <a:pPr marL="711200" algn="just">
              <a:lnSpc>
                <a:spcPct val="110000"/>
              </a:lnSpc>
              <a:buSzPct val="85000"/>
              <a:buFont typeface="Arial" pitchFamily="34" charset="0"/>
              <a:buChar char="•"/>
            </a:pPr>
            <a:r>
              <a:rPr lang="zh-CN" altLang="en-US" sz="2400" b="1" dirty="0">
                <a:solidFill>
                  <a:srgbClr val="C00000"/>
                </a:solidFill>
                <a:latin typeface="宋体" pitchFamily="2" charset="-122"/>
                <a:ea typeface="宋体" pitchFamily="2" charset="-122"/>
              </a:rPr>
              <a:t>用例说明</a:t>
            </a:r>
            <a:r>
              <a:rPr lang="zh-CN" altLang="en-US" sz="2400" dirty="0">
                <a:latin typeface="宋体" pitchFamily="2" charset="-122"/>
                <a:ea typeface="宋体" pitchFamily="2" charset="-122"/>
              </a:rPr>
              <a:t>是对用例、参与者和系统边界进行的详细描述。</a:t>
            </a:r>
            <a:endParaRPr lang="en-US" altLang="zh-CN" sz="2400" dirty="0">
              <a:latin typeface="宋体" pitchFamily="2" charset="-122"/>
              <a:ea typeface="宋体" pitchFamily="2" charset="-122"/>
            </a:endParaRPr>
          </a:p>
          <a:p>
            <a:pPr marL="711200" algn="just">
              <a:lnSpc>
                <a:spcPct val="110000"/>
              </a:lnSpc>
              <a:buSzPct val="85000"/>
              <a:buFont typeface="Arial" pitchFamily="34" charset="0"/>
              <a:buChar char="•"/>
            </a:pPr>
            <a:r>
              <a:rPr lang="zh-CN" altLang="en-US" sz="2400" dirty="0">
                <a:latin typeface="宋体" pitchFamily="2" charset="-122"/>
                <a:ea typeface="宋体" pitchFamily="2" charset="-122"/>
              </a:rPr>
              <a:t>在描述过程中，还可以对一些关键的流程，以及这些流程中关键类的状态变化，使用</a:t>
            </a:r>
            <a:r>
              <a:rPr lang="zh-CN" altLang="en-US" sz="2400" b="1" dirty="0">
                <a:solidFill>
                  <a:srgbClr val="C00000"/>
                </a:solidFill>
                <a:latin typeface="宋体" pitchFamily="2" charset="-122"/>
                <a:ea typeface="宋体" pitchFamily="2" charset="-122"/>
              </a:rPr>
              <a:t>行动图</a:t>
            </a:r>
            <a:r>
              <a:rPr lang="zh-CN" altLang="en-US" sz="2400" dirty="0">
                <a:latin typeface="宋体" pitchFamily="2" charset="-122"/>
                <a:ea typeface="宋体" pitchFamily="2" charset="-122"/>
              </a:rPr>
              <a:t>、</a:t>
            </a:r>
            <a:r>
              <a:rPr lang="zh-CN" altLang="en-US" sz="2400" b="1" dirty="0">
                <a:solidFill>
                  <a:srgbClr val="C00000"/>
                </a:solidFill>
                <a:latin typeface="宋体" pitchFamily="2" charset="-122"/>
                <a:ea typeface="宋体" pitchFamily="2" charset="-122"/>
              </a:rPr>
              <a:t>状态图</a:t>
            </a:r>
            <a:r>
              <a:rPr lang="zh-CN" altLang="en-US" sz="2400" dirty="0">
                <a:latin typeface="宋体" pitchFamily="2" charset="-122"/>
                <a:ea typeface="宋体" pitchFamily="2" charset="-122"/>
              </a:rPr>
              <a:t>和</a:t>
            </a:r>
            <a:r>
              <a:rPr lang="zh-CN" altLang="en-US" sz="2400" b="1" dirty="0">
                <a:solidFill>
                  <a:srgbClr val="C00000"/>
                </a:solidFill>
                <a:latin typeface="宋体" pitchFamily="2" charset="-122"/>
                <a:ea typeface="宋体" pitchFamily="2" charset="-122"/>
              </a:rPr>
              <a:t>序列图</a:t>
            </a:r>
            <a:r>
              <a:rPr lang="zh-CN" altLang="en-US" sz="2400" dirty="0">
                <a:latin typeface="宋体" pitchFamily="2" charset="-122"/>
                <a:ea typeface="宋体" pitchFamily="2" charset="-122"/>
              </a:rPr>
              <a:t>进行图形化地展现。</a:t>
            </a:r>
            <a:endParaRPr lang="en-US" altLang="zh-CN" sz="2400" dirty="0">
              <a:latin typeface="宋体" pitchFamily="2" charset="-122"/>
              <a:ea typeface="宋体" pitchFamily="2" charset="-122"/>
            </a:endParaRPr>
          </a:p>
        </p:txBody>
      </p:sp>
      <p:sp>
        <p:nvSpPr>
          <p:cNvPr id="4"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a:t>
            </a:r>
            <a:r>
              <a:rPr lang="en-US" altLang="zh-CN" sz="4000" b="1" kern="0" dirty="0">
                <a:solidFill>
                  <a:schemeClr val="tx2"/>
                </a:solidFill>
                <a:latin typeface="+mj-lt"/>
                <a:ea typeface="+mj-ea"/>
                <a:cs typeface="+mj-cs"/>
              </a:rPr>
              <a:t>.5</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 UML</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的图</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400" b="1" i="0" u="none" strike="noStrike" kern="0" cap="none" spc="0" normalizeH="0" baseline="0" noProof="0" dirty="0">
                <a:ln>
                  <a:noFill/>
                </a:ln>
                <a:solidFill>
                  <a:srgbClr val="FFFF00"/>
                </a:solidFill>
                <a:effectLst/>
                <a:uLnTx/>
                <a:uFillTx/>
                <a:latin typeface="+mj-lt"/>
                <a:ea typeface="+mj-ea"/>
                <a:cs typeface="+mj-cs"/>
              </a:rPr>
              <a:t>---</a:t>
            </a:r>
            <a:r>
              <a:rPr kumimoji="0" lang="zh-CN" altLang="en-US" sz="3600" b="1" i="0" u="none" strike="noStrike" kern="0" cap="none" spc="0" normalizeH="0" baseline="0" noProof="0" dirty="0">
                <a:ln>
                  <a:noFill/>
                </a:ln>
                <a:solidFill>
                  <a:srgbClr val="FFFF00"/>
                </a:solidFill>
                <a:effectLst/>
                <a:uLnTx/>
                <a:uFillTx/>
                <a:latin typeface="+mj-lt"/>
                <a:ea typeface="+mj-ea"/>
                <a:cs typeface="+mj-cs"/>
              </a:rPr>
              <a:t>用例模型</a:t>
            </a:r>
            <a:endParaRPr kumimoji="0" lang="zh-CN" altLang="en-US" sz="3600" b="1" i="0" u="none" strike="noStrike" kern="0" cap="none" spc="0" normalizeH="0" baseline="0" noProof="0" dirty="0">
              <a:ln>
                <a:noFill/>
              </a:ln>
              <a:solidFill>
                <a:srgbClr val="FFFF00"/>
              </a:solidFill>
              <a:effectLst/>
              <a:uLnTx/>
              <a:uFillTx/>
              <a:latin typeface="+mj-ea"/>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115</a:t>
            </a:fld>
            <a:endParaRPr lang="zh-CN" altLang="en-US"/>
          </a:p>
        </p:txBody>
      </p:sp>
    </p:spTree>
  </p:cSld>
  <p:clrMapOvr>
    <a:masterClrMapping/>
  </p:clrMapOvr>
  <p:transition>
    <p:random/>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0" y="1142984"/>
            <a:ext cx="8229600" cy="1143000"/>
          </a:xfrm>
        </p:spPr>
        <p:txBody>
          <a:bodyPr/>
          <a:lstStyle/>
          <a:p>
            <a:pPr algn="l" eaLnBrk="1" hangingPunct="1"/>
            <a:r>
              <a:rPr kumimoji="1" lang="zh-CN" altLang="en-US" sz="3600" b="1" dirty="0">
                <a:solidFill>
                  <a:srgbClr val="CC0000"/>
                </a:solidFill>
              </a:rPr>
              <a:t>用例图</a:t>
            </a:r>
          </a:p>
        </p:txBody>
      </p:sp>
      <p:sp>
        <p:nvSpPr>
          <p:cNvPr id="5"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a:t>
            </a:r>
            <a:r>
              <a:rPr lang="en-US" altLang="zh-CN" sz="4000" b="1" kern="0" dirty="0">
                <a:solidFill>
                  <a:schemeClr val="tx2"/>
                </a:solidFill>
                <a:latin typeface="+mj-lt"/>
                <a:ea typeface="+mj-ea"/>
                <a:cs typeface="+mj-cs"/>
              </a:rPr>
              <a:t>.5</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 UML</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的图</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400" b="1" i="0" u="none" strike="noStrike" kern="0" cap="none" spc="0" normalizeH="0" baseline="0" noProof="0" dirty="0">
                <a:ln>
                  <a:noFill/>
                </a:ln>
                <a:solidFill>
                  <a:srgbClr val="FFFF00"/>
                </a:solidFill>
                <a:effectLst/>
                <a:uLnTx/>
                <a:uFillTx/>
                <a:latin typeface="+mj-lt"/>
                <a:ea typeface="+mj-ea"/>
                <a:cs typeface="+mj-cs"/>
              </a:rPr>
              <a:t>---</a:t>
            </a:r>
            <a:r>
              <a:rPr kumimoji="0" lang="zh-CN" altLang="en-US" sz="3600" b="1" i="0" u="none" strike="noStrike" kern="0" cap="none" spc="0" normalizeH="0" baseline="0" noProof="0" dirty="0">
                <a:ln>
                  <a:noFill/>
                </a:ln>
                <a:solidFill>
                  <a:srgbClr val="FFFF00"/>
                </a:solidFill>
                <a:effectLst/>
                <a:uLnTx/>
                <a:uFillTx/>
                <a:latin typeface="+mj-lt"/>
                <a:ea typeface="+mj-ea"/>
                <a:cs typeface="+mj-cs"/>
              </a:rPr>
              <a:t>用例模型</a:t>
            </a:r>
            <a:endParaRPr kumimoji="0" lang="zh-CN" altLang="en-US" sz="3600" b="1" i="0" u="none" strike="noStrike" kern="0" cap="none" spc="0" normalizeH="0" baseline="0" noProof="0" dirty="0">
              <a:ln>
                <a:noFill/>
              </a:ln>
              <a:solidFill>
                <a:srgbClr val="FFFF00"/>
              </a:solidFill>
              <a:effectLst/>
              <a:uLnTx/>
              <a:uFillTx/>
              <a:latin typeface="+mj-ea"/>
              <a:ea typeface="+mj-ea"/>
              <a:cs typeface="+mj-cs"/>
            </a:endParaRPr>
          </a:p>
        </p:txBody>
      </p:sp>
      <p:sp>
        <p:nvSpPr>
          <p:cNvPr id="6" name="TextBox 5"/>
          <p:cNvSpPr txBox="1"/>
          <p:nvPr/>
        </p:nvSpPr>
        <p:spPr>
          <a:xfrm>
            <a:off x="214282" y="2000240"/>
            <a:ext cx="3786214" cy="4201150"/>
          </a:xfrm>
          <a:prstGeom prst="rect">
            <a:avLst/>
          </a:prstGeom>
          <a:noFill/>
        </p:spPr>
        <p:txBody>
          <a:bodyPr wrap="square" rtlCol="0">
            <a:spAutoFit/>
          </a:bodyPr>
          <a:lstStyle/>
          <a:p>
            <a:pPr>
              <a:spcBef>
                <a:spcPts val="600"/>
              </a:spcBef>
              <a:spcAft>
                <a:spcPts val="1200"/>
              </a:spcAft>
            </a:pPr>
            <a:r>
              <a:rPr lang="zh-CN" altLang="en-US" sz="2400" b="1" dirty="0">
                <a:latin typeface="楷体_GB2312" pitchFamily="49" charset="-122"/>
                <a:ea typeface="楷体_GB2312" pitchFamily="49" charset="-122"/>
              </a:rPr>
              <a:t>包括：</a:t>
            </a:r>
            <a:endParaRPr lang="en-US" altLang="zh-CN" sz="2400" b="1" dirty="0">
              <a:latin typeface="楷体_GB2312" pitchFamily="49" charset="-122"/>
              <a:ea typeface="楷体_GB2312" pitchFamily="49" charset="-122"/>
            </a:endParaRPr>
          </a:p>
          <a:p>
            <a:pPr marL="355600" indent="-355600">
              <a:spcBef>
                <a:spcPts val="600"/>
              </a:spcBef>
              <a:spcAft>
                <a:spcPts val="1200"/>
              </a:spcAft>
              <a:buFont typeface="Arial" pitchFamily="34" charset="0"/>
              <a:buChar char="•"/>
            </a:pPr>
            <a:r>
              <a:rPr lang="zh-CN" altLang="en-US" sz="2400" b="1" dirty="0">
                <a:latin typeface="楷体_GB2312" pitchFamily="49" charset="-122"/>
                <a:ea typeface="楷体_GB2312" pitchFamily="49" charset="-122"/>
              </a:rPr>
              <a:t>执行者</a:t>
            </a:r>
            <a:endParaRPr lang="en-US" altLang="zh-CN" sz="2400" b="1" dirty="0">
              <a:latin typeface="楷体_GB2312" pitchFamily="49" charset="-122"/>
              <a:ea typeface="楷体_GB2312" pitchFamily="49" charset="-122"/>
            </a:endParaRPr>
          </a:p>
          <a:p>
            <a:pPr marL="355600" indent="-355600">
              <a:spcBef>
                <a:spcPts val="600"/>
              </a:spcBef>
              <a:spcAft>
                <a:spcPts val="1200"/>
              </a:spcAft>
              <a:buFont typeface="Arial" pitchFamily="34" charset="0"/>
              <a:buChar char="•"/>
            </a:pPr>
            <a:r>
              <a:rPr lang="zh-CN" altLang="en-US" sz="2400" b="1" dirty="0">
                <a:latin typeface="楷体_GB2312" pitchFamily="49" charset="-122"/>
                <a:ea typeface="楷体_GB2312" pitchFamily="49" charset="-122"/>
              </a:rPr>
              <a:t>（由系统边界（一个矩形）封闭的）一组用例</a:t>
            </a:r>
            <a:endParaRPr lang="en-US" altLang="zh-CN" sz="2400" b="1" dirty="0">
              <a:latin typeface="楷体_GB2312" pitchFamily="49" charset="-122"/>
              <a:ea typeface="楷体_GB2312" pitchFamily="49" charset="-122"/>
            </a:endParaRPr>
          </a:p>
          <a:p>
            <a:pPr marL="355600" indent="-355600">
              <a:spcBef>
                <a:spcPts val="600"/>
              </a:spcBef>
              <a:spcAft>
                <a:spcPts val="1200"/>
              </a:spcAft>
              <a:buFont typeface="Arial" pitchFamily="34" charset="0"/>
              <a:buChar char="•"/>
            </a:pPr>
            <a:r>
              <a:rPr lang="zh-CN" altLang="en-US" sz="2400" b="1" dirty="0">
                <a:latin typeface="楷体_GB2312" pitchFamily="49" charset="-122"/>
                <a:ea typeface="楷体_GB2312" pitchFamily="49" charset="-122"/>
              </a:rPr>
              <a:t>执行者和用例之间的关联</a:t>
            </a:r>
            <a:endParaRPr lang="en-US" altLang="zh-CN" sz="2400" b="1" dirty="0">
              <a:latin typeface="楷体_GB2312" pitchFamily="49" charset="-122"/>
              <a:ea typeface="楷体_GB2312" pitchFamily="49" charset="-122"/>
            </a:endParaRPr>
          </a:p>
          <a:p>
            <a:pPr marL="355600" indent="-355600">
              <a:spcBef>
                <a:spcPts val="600"/>
              </a:spcBef>
              <a:spcAft>
                <a:spcPts val="1200"/>
              </a:spcAft>
              <a:buFont typeface="Arial" pitchFamily="34" charset="0"/>
              <a:buChar char="•"/>
            </a:pPr>
            <a:r>
              <a:rPr lang="zh-CN" altLang="en-US" sz="2400" b="1" dirty="0">
                <a:latin typeface="楷体_GB2312" pitchFamily="49" charset="-122"/>
                <a:ea typeface="楷体_GB2312" pitchFamily="49" charset="-122"/>
              </a:rPr>
              <a:t>用例间关系</a:t>
            </a:r>
            <a:endParaRPr lang="en-US" altLang="zh-CN" sz="2400" b="1" dirty="0">
              <a:latin typeface="楷体_GB2312" pitchFamily="49" charset="-122"/>
              <a:ea typeface="楷体_GB2312" pitchFamily="49" charset="-122"/>
            </a:endParaRPr>
          </a:p>
          <a:p>
            <a:pPr marL="355600" indent="-355600">
              <a:spcBef>
                <a:spcPts val="600"/>
              </a:spcBef>
              <a:spcAft>
                <a:spcPts val="1200"/>
              </a:spcAft>
              <a:buFont typeface="Arial" pitchFamily="34" charset="0"/>
              <a:buChar char="•"/>
            </a:pPr>
            <a:r>
              <a:rPr lang="zh-CN" altLang="en-US" sz="2400" b="1" dirty="0">
                <a:latin typeface="楷体_GB2312" pitchFamily="49" charset="-122"/>
                <a:ea typeface="楷体_GB2312" pitchFamily="49" charset="-122"/>
              </a:rPr>
              <a:t>执行者的泛化的图。</a:t>
            </a:r>
            <a:endParaRPr lang="zh-CN" altLang="en-US" sz="2400" b="1" dirty="0"/>
          </a:p>
        </p:txBody>
      </p:sp>
      <p:graphicFrame>
        <p:nvGraphicFramePr>
          <p:cNvPr id="228353" name="Object 8"/>
          <p:cNvGraphicFramePr>
            <a:graphicFrameLocks noChangeAspect="1"/>
          </p:cNvGraphicFramePr>
          <p:nvPr>
            <p:extLst>
              <p:ext uri="{D42A27DB-BD31-4B8C-83A1-F6EECF244321}">
                <p14:modId xmlns:p14="http://schemas.microsoft.com/office/powerpoint/2010/main" val="3923684850"/>
              </p:ext>
            </p:extLst>
          </p:nvPr>
        </p:nvGraphicFramePr>
        <p:xfrm>
          <a:off x="4714876" y="4005064"/>
          <a:ext cx="3410313" cy="2689039"/>
        </p:xfrm>
        <a:graphic>
          <a:graphicData uri="http://schemas.openxmlformats.org/presentationml/2006/ole">
            <mc:AlternateContent xmlns:mc="http://schemas.openxmlformats.org/markup-compatibility/2006">
              <mc:Choice xmlns:v="urn:schemas-microsoft-com:vml" Requires="v">
                <p:oleObj spid="_x0000_s228364" name="Photo Editor Photo" r:id="rId4" imgW="8828571" imgH="6961905" progId="">
                  <p:embed/>
                </p:oleObj>
              </mc:Choice>
              <mc:Fallback>
                <p:oleObj name="Photo Editor Photo" r:id="rId4" imgW="8828571" imgH="6961905" progId="">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4876" y="4005064"/>
                        <a:ext cx="3410313" cy="2689039"/>
                      </a:xfrm>
                      <a:prstGeom prst="rect">
                        <a:avLst/>
                      </a:prstGeom>
                      <a:noFill/>
                      <a:ln>
                        <a:noFill/>
                      </a:ln>
                      <a:effectLst/>
                      <a:extLst/>
                    </p:spPr>
                  </p:pic>
                </p:oleObj>
              </mc:Fallback>
            </mc:AlternateContent>
          </a:graphicData>
        </a:graphic>
      </p:graphicFrame>
      <p:pic>
        <p:nvPicPr>
          <p:cNvPr id="8" name="Picture 5"/>
          <p:cNvPicPr>
            <a:picLocks noChangeAspect="1" noChangeArrowheads="1"/>
          </p:cNvPicPr>
          <p:nvPr/>
        </p:nvPicPr>
        <p:blipFill>
          <a:blip r:embed="rId6">
            <a:duotone>
              <a:prstClr val="black"/>
              <a:schemeClr val="accent1">
                <a:tint val="45000"/>
                <a:satMod val="400000"/>
              </a:schemeClr>
            </a:duotone>
          </a:blip>
          <a:srcRect/>
          <a:stretch>
            <a:fillRect/>
          </a:stretch>
        </p:blipFill>
        <p:spPr bwMode="auto">
          <a:xfrm>
            <a:off x="5063480" y="1535735"/>
            <a:ext cx="3394720" cy="2263946"/>
          </a:xfrm>
          <a:prstGeom prst="rect">
            <a:avLst/>
          </a:prstGeom>
          <a:noFill/>
          <a:ln w="9525">
            <a:noFill/>
            <a:miter lim="800000"/>
            <a:headEnd/>
            <a:tailEnd/>
          </a:ln>
        </p:spPr>
      </p:pic>
      <p:sp>
        <p:nvSpPr>
          <p:cNvPr id="7" name="灯片编号占位符 6"/>
          <p:cNvSpPr>
            <a:spLocks noGrp="1"/>
          </p:cNvSpPr>
          <p:nvPr>
            <p:ph type="sldNum" sz="quarter" idx="12"/>
          </p:nvPr>
        </p:nvSpPr>
        <p:spPr/>
        <p:txBody>
          <a:bodyPr/>
          <a:lstStyle/>
          <a:p>
            <a:fld id="{38DE0820-E4E3-469F-8339-675226DFBBFE}" type="slidenum">
              <a:rPr lang="zh-CN" altLang="en-US" smtClean="0"/>
              <a:pPr/>
              <a:t>116</a:t>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28353"/>
                                        </p:tgtEl>
                                        <p:attrNameLst>
                                          <p:attrName>style.visibility</p:attrName>
                                        </p:attrNameLst>
                                      </p:cBhvr>
                                      <p:to>
                                        <p:strVal val="visible"/>
                                      </p:to>
                                    </p:set>
                                    <p:animEffect transition="in" filter="diamond(in)">
                                      <p:cBhvr>
                                        <p:cTn id="12" dur="2000"/>
                                        <p:tgtEl>
                                          <p:spTgt spid="228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xfrm>
            <a:off x="285720" y="1857364"/>
            <a:ext cx="8215312" cy="642942"/>
          </a:xfrm>
        </p:spPr>
        <p:txBody>
          <a:bodyPr/>
          <a:lstStyle/>
          <a:p>
            <a:pPr eaLnBrk="1" hangingPunct="1">
              <a:lnSpc>
                <a:spcPct val="110000"/>
              </a:lnSpc>
              <a:spcBef>
                <a:spcPct val="10000"/>
              </a:spcBef>
              <a:buFont typeface="Wingdings" pitchFamily="2" charset="2"/>
              <a:buChar char="l"/>
            </a:pPr>
            <a:r>
              <a:rPr lang="zh-CN" altLang="en-US" sz="2800" dirty="0">
                <a:latin typeface="宋体" pitchFamily="2" charset="-122"/>
                <a:ea typeface="宋体" pitchFamily="2" charset="-122"/>
              </a:rPr>
              <a:t>有</a:t>
            </a:r>
            <a:r>
              <a:rPr lang="zh-CN" altLang="en-US" sz="2800" b="1" dirty="0">
                <a:solidFill>
                  <a:srgbClr val="3366FF"/>
                </a:solidFill>
                <a:latin typeface="宋体" pitchFamily="2" charset="-122"/>
                <a:ea typeface="宋体" pitchFamily="2" charset="-122"/>
              </a:rPr>
              <a:t>泛化、扩展、使用（包含</a:t>
            </a:r>
            <a:r>
              <a:rPr lang="zh-CN" altLang="en-US" sz="2800" dirty="0">
                <a:solidFill>
                  <a:srgbClr val="0B18BB"/>
                </a:solidFill>
                <a:latin typeface="宋体" pitchFamily="2" charset="-122"/>
                <a:ea typeface="宋体" pitchFamily="2" charset="-122"/>
              </a:rPr>
              <a:t>）</a:t>
            </a:r>
            <a:r>
              <a:rPr lang="zh-CN" altLang="en-US" sz="2800" dirty="0">
                <a:latin typeface="宋体" pitchFamily="2" charset="-122"/>
                <a:ea typeface="宋体" pitchFamily="2" charset="-122"/>
              </a:rPr>
              <a:t>三种关系。</a:t>
            </a:r>
            <a:endParaRPr lang="en-US" altLang="zh-CN" sz="2800" dirty="0">
              <a:latin typeface="宋体" pitchFamily="2" charset="-122"/>
              <a:ea typeface="宋体" pitchFamily="2" charset="-122"/>
            </a:endParaRPr>
          </a:p>
          <a:p>
            <a:pPr>
              <a:lnSpc>
                <a:spcPct val="110000"/>
              </a:lnSpc>
              <a:spcBef>
                <a:spcPct val="10000"/>
              </a:spcBef>
              <a:buFontTx/>
              <a:buNone/>
            </a:pPr>
            <a:endParaRPr lang="zh-CN" altLang="en-US" sz="2800" dirty="0">
              <a:latin typeface="宋体" pitchFamily="2" charset="-122"/>
              <a:ea typeface="宋体" pitchFamily="2" charset="-122"/>
            </a:endParaRPr>
          </a:p>
        </p:txBody>
      </p:sp>
      <p:sp>
        <p:nvSpPr>
          <p:cNvPr id="70659" name="Rectangle 3"/>
          <p:cNvSpPr>
            <a:spLocks noGrp="1" noChangeArrowheads="1"/>
          </p:cNvSpPr>
          <p:nvPr>
            <p:ph type="title"/>
          </p:nvPr>
        </p:nvSpPr>
        <p:spPr>
          <a:xfrm>
            <a:off x="214282" y="1214422"/>
            <a:ext cx="8229600" cy="785818"/>
          </a:xfrm>
          <a:noFill/>
        </p:spPr>
        <p:txBody>
          <a:bodyPr/>
          <a:lstStyle/>
          <a:p>
            <a:pPr algn="l" eaLnBrk="1" hangingPunct="1"/>
            <a:r>
              <a:rPr kumimoji="1" lang="zh-CN" altLang="en-US" sz="3600" b="1" dirty="0">
                <a:solidFill>
                  <a:srgbClr val="CC0000"/>
                </a:solidFill>
              </a:rPr>
              <a:t>用例图中的关系</a:t>
            </a:r>
          </a:p>
        </p:txBody>
      </p:sp>
      <p:sp>
        <p:nvSpPr>
          <p:cNvPr id="4"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a:t>
            </a:r>
            <a:r>
              <a:rPr lang="en-US" altLang="zh-CN" sz="4000" b="1" kern="0" dirty="0">
                <a:solidFill>
                  <a:schemeClr val="tx2"/>
                </a:solidFill>
                <a:latin typeface="+mj-lt"/>
                <a:ea typeface="+mj-ea"/>
                <a:cs typeface="+mj-cs"/>
              </a:rPr>
              <a:t>.5</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 UML</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的图</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400" b="1" i="0" u="none" strike="noStrike" kern="0" cap="none" spc="0" normalizeH="0" baseline="0" noProof="0" dirty="0">
                <a:ln>
                  <a:noFill/>
                </a:ln>
                <a:solidFill>
                  <a:srgbClr val="FFFF00"/>
                </a:solidFill>
                <a:effectLst/>
                <a:uLnTx/>
                <a:uFillTx/>
                <a:latin typeface="+mj-lt"/>
                <a:ea typeface="+mj-ea"/>
                <a:cs typeface="+mj-cs"/>
              </a:rPr>
              <a:t>---</a:t>
            </a:r>
            <a:r>
              <a:rPr kumimoji="0" lang="zh-CN" altLang="en-US" sz="3600" b="1" i="0" u="none" strike="noStrike" kern="0" cap="none" spc="0" normalizeH="0" baseline="0" noProof="0" dirty="0">
                <a:ln>
                  <a:noFill/>
                </a:ln>
                <a:solidFill>
                  <a:srgbClr val="FFFF00"/>
                </a:solidFill>
                <a:effectLst/>
                <a:uLnTx/>
                <a:uFillTx/>
                <a:latin typeface="+mj-lt"/>
                <a:ea typeface="+mj-ea"/>
                <a:cs typeface="+mj-cs"/>
              </a:rPr>
              <a:t>用例模型</a:t>
            </a:r>
            <a:endParaRPr kumimoji="0" lang="zh-CN" altLang="en-US" sz="3600" b="1" i="0" u="none" strike="noStrike" kern="0" cap="none" spc="0" normalizeH="0" baseline="0" noProof="0" dirty="0">
              <a:ln>
                <a:noFill/>
              </a:ln>
              <a:solidFill>
                <a:srgbClr val="FFFF00"/>
              </a:solidFill>
              <a:effectLst/>
              <a:uLnTx/>
              <a:uFillTx/>
              <a:latin typeface="+mj-ea"/>
              <a:ea typeface="+mj-ea"/>
              <a:cs typeface="+mj-cs"/>
            </a:endParaRPr>
          </a:p>
        </p:txBody>
      </p:sp>
      <p:sp>
        <p:nvSpPr>
          <p:cNvPr id="5" name="Rectangle 3"/>
          <p:cNvSpPr txBox="1">
            <a:spLocks noChangeArrowheads="1"/>
          </p:cNvSpPr>
          <p:nvPr/>
        </p:nvSpPr>
        <p:spPr bwMode="auto">
          <a:xfrm>
            <a:off x="500034" y="2428868"/>
            <a:ext cx="8229600" cy="35544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49263" marR="0" lvl="0" indent="-342900" algn="l" defTabSz="914400" rtl="0" eaLnBrk="1" fontAlgn="base" latinLnBrk="0" hangingPunct="1">
              <a:lnSpc>
                <a:spcPct val="150000"/>
              </a:lnSpc>
              <a:spcBef>
                <a:spcPct val="20000"/>
              </a:spcBef>
              <a:spcAft>
                <a:spcPct val="0"/>
              </a:spcAft>
              <a:buClrTx/>
              <a:buSzTx/>
              <a:buFontTx/>
              <a:buBlip>
                <a:blip r:embed="rId2"/>
              </a:buBlip>
              <a:tabLst/>
              <a:defRPr/>
            </a:pPr>
            <a:r>
              <a:rPr kumimoji="0" lang="zh-CN" altLang="en-US" sz="2800" b="1" i="0" u="none" strike="noStrike" kern="0" cap="none" spc="0" normalizeH="0" baseline="0" noProof="0" dirty="0">
                <a:ln>
                  <a:noFill/>
                </a:ln>
                <a:solidFill>
                  <a:srgbClr val="0000FF"/>
                </a:solidFill>
                <a:effectLst/>
                <a:uLnTx/>
                <a:uFillTx/>
                <a:latin typeface="宋体" pitchFamily="2" charset="-122"/>
                <a:ea typeface="宋体" pitchFamily="2" charset="-122"/>
              </a:rPr>
              <a:t>从原则上来讲，用例之间都是并列的，它们之间并不存在着包含从属关系。</a:t>
            </a:r>
          </a:p>
          <a:p>
            <a:pPr marL="449263" marR="0" lvl="0" indent="-342900" algn="l" defTabSz="914400" rtl="0" eaLnBrk="1" fontAlgn="base" latinLnBrk="0" hangingPunct="1">
              <a:lnSpc>
                <a:spcPct val="150000"/>
              </a:lnSpc>
              <a:spcBef>
                <a:spcPct val="20000"/>
              </a:spcBef>
              <a:spcAft>
                <a:spcPct val="0"/>
              </a:spcAft>
              <a:buClrTx/>
              <a:buSzTx/>
              <a:buFontTx/>
              <a:buBlip>
                <a:blip r:embed="rId2"/>
              </a:buBlip>
              <a:tabLst/>
              <a:defRPr/>
            </a:pPr>
            <a:r>
              <a:rPr kumimoji="0" lang="zh-CN" altLang="en-US" sz="2800" b="1" i="0" u="none" strike="noStrike" kern="0" cap="none" spc="0" normalizeH="0" baseline="0" noProof="0" dirty="0">
                <a:ln>
                  <a:noFill/>
                </a:ln>
                <a:solidFill>
                  <a:schemeClr val="tx1"/>
                </a:solidFill>
                <a:effectLst/>
                <a:uLnTx/>
                <a:uFillTx/>
                <a:latin typeface="宋体" pitchFamily="2" charset="-122"/>
                <a:ea typeface="宋体" pitchFamily="2" charset="-122"/>
              </a:rPr>
              <a:t>但从保证用例模型的</a:t>
            </a:r>
            <a:r>
              <a:rPr kumimoji="0" lang="zh-CN" altLang="en-US" sz="2800" b="1" i="0" u="none" strike="noStrike" kern="0" cap="none" spc="0" normalizeH="0" baseline="0" noProof="0" dirty="0">
                <a:ln>
                  <a:noFill/>
                </a:ln>
                <a:solidFill>
                  <a:srgbClr val="C00000"/>
                </a:solidFill>
                <a:effectLst/>
                <a:uLnTx/>
                <a:uFillTx/>
                <a:latin typeface="宋体" pitchFamily="2" charset="-122"/>
                <a:ea typeface="宋体" pitchFamily="2" charset="-122"/>
              </a:rPr>
              <a:t>可维护性</a:t>
            </a:r>
            <a:r>
              <a:rPr kumimoji="0" lang="zh-CN" altLang="en-US" sz="2800" b="1" i="0" u="none" strike="noStrike" kern="0" cap="none" spc="0" normalizeH="0" baseline="0" noProof="0" dirty="0">
                <a:ln>
                  <a:noFill/>
                </a:ln>
                <a:solidFill>
                  <a:schemeClr val="tx1"/>
                </a:solidFill>
                <a:effectLst/>
                <a:uLnTx/>
                <a:uFillTx/>
                <a:latin typeface="宋体" pitchFamily="2" charset="-122"/>
                <a:ea typeface="宋体" pitchFamily="2" charset="-122"/>
              </a:rPr>
              <a:t>和</a:t>
            </a:r>
            <a:r>
              <a:rPr kumimoji="0" lang="zh-CN" altLang="en-US" sz="2800" b="1" i="0" u="none" strike="noStrike" kern="0" cap="none" spc="0" normalizeH="0" baseline="0" noProof="0" dirty="0">
                <a:ln>
                  <a:noFill/>
                </a:ln>
                <a:solidFill>
                  <a:srgbClr val="C00000"/>
                </a:solidFill>
                <a:effectLst/>
                <a:uLnTx/>
                <a:uFillTx/>
                <a:latin typeface="宋体" pitchFamily="2" charset="-122"/>
                <a:ea typeface="宋体" pitchFamily="2" charset="-122"/>
              </a:rPr>
              <a:t>一致性</a:t>
            </a:r>
            <a:r>
              <a:rPr kumimoji="0" lang="zh-CN" altLang="en-US" sz="2800" b="1" i="0" u="none" strike="noStrike" kern="0" cap="none" spc="0" normalizeH="0" baseline="0" noProof="0" dirty="0">
                <a:ln>
                  <a:noFill/>
                </a:ln>
                <a:solidFill>
                  <a:schemeClr val="tx1"/>
                </a:solidFill>
                <a:effectLst/>
                <a:uLnTx/>
                <a:uFillTx/>
                <a:latin typeface="宋体" pitchFamily="2" charset="-122"/>
                <a:ea typeface="宋体" pitchFamily="2" charset="-122"/>
              </a:rPr>
              <a:t>角度来看，我们可以在用例之间抽象出</a:t>
            </a:r>
            <a:r>
              <a:rPr kumimoji="0" lang="zh-CN" altLang="en-US" sz="2800" b="1" i="0" u="none" strike="noStrike" kern="0" cap="none" spc="0" normalizeH="0" baseline="0" noProof="0" dirty="0">
                <a:ln>
                  <a:noFill/>
                </a:ln>
                <a:solidFill>
                  <a:srgbClr val="0000FF"/>
                </a:solidFill>
                <a:effectLst/>
                <a:uLnTx/>
                <a:uFillTx/>
                <a:latin typeface="宋体" pitchFamily="2" charset="-122"/>
                <a:ea typeface="宋体" pitchFamily="2" charset="-122"/>
              </a:rPr>
              <a:t>包含</a:t>
            </a:r>
            <a:r>
              <a:rPr kumimoji="0" lang="en-US" altLang="zh-CN" sz="2800" b="1" i="0" u="none" strike="noStrike" kern="0" cap="none" spc="0" normalizeH="0" baseline="0" noProof="0" dirty="0">
                <a:ln>
                  <a:noFill/>
                </a:ln>
                <a:solidFill>
                  <a:schemeClr val="tx1"/>
                </a:solidFill>
                <a:effectLst/>
                <a:uLnTx/>
                <a:uFillTx/>
                <a:latin typeface="宋体" pitchFamily="2" charset="-122"/>
                <a:ea typeface="宋体" pitchFamily="2" charset="-122"/>
              </a:rPr>
              <a:t>(include)</a:t>
            </a:r>
            <a:r>
              <a:rPr kumimoji="0" lang="zh-CN" altLang="en-US" sz="2800" b="1" i="0" u="none" strike="noStrike" kern="0" cap="none" spc="0" normalizeH="0" baseline="0" noProof="0" dirty="0">
                <a:ln>
                  <a:noFill/>
                </a:ln>
                <a:solidFill>
                  <a:schemeClr val="tx1"/>
                </a:solidFill>
                <a:effectLst/>
                <a:uLnTx/>
                <a:uFillTx/>
                <a:latin typeface="宋体" pitchFamily="2" charset="-122"/>
                <a:ea typeface="宋体" pitchFamily="2" charset="-122"/>
              </a:rPr>
              <a:t>、</a:t>
            </a:r>
            <a:r>
              <a:rPr kumimoji="0" lang="zh-CN" altLang="en-US" sz="2800" b="1" i="0" u="none" strike="noStrike" kern="0" cap="none" spc="0" normalizeH="0" baseline="0" noProof="0" dirty="0">
                <a:ln>
                  <a:noFill/>
                </a:ln>
                <a:solidFill>
                  <a:srgbClr val="0000FF"/>
                </a:solidFill>
                <a:effectLst/>
                <a:uLnTx/>
                <a:uFillTx/>
                <a:latin typeface="宋体" pitchFamily="2" charset="-122"/>
                <a:ea typeface="宋体" pitchFamily="2" charset="-122"/>
              </a:rPr>
              <a:t>扩展</a:t>
            </a:r>
            <a:r>
              <a:rPr kumimoji="0" lang="en-US" altLang="zh-CN" sz="2800" b="1" i="0" u="none" strike="noStrike" kern="0" cap="none" spc="0" normalizeH="0" baseline="0" noProof="0" dirty="0">
                <a:ln>
                  <a:noFill/>
                </a:ln>
                <a:solidFill>
                  <a:schemeClr val="tx1"/>
                </a:solidFill>
                <a:effectLst/>
                <a:uLnTx/>
                <a:uFillTx/>
                <a:latin typeface="宋体" pitchFamily="2" charset="-122"/>
                <a:ea typeface="宋体" pitchFamily="2" charset="-122"/>
              </a:rPr>
              <a:t>(extend)</a:t>
            </a:r>
            <a:r>
              <a:rPr kumimoji="0" lang="zh-CN" altLang="en-US" sz="2800" b="1" i="0" u="none" strike="noStrike" kern="0" cap="none" spc="0" normalizeH="0" baseline="0" noProof="0" dirty="0">
                <a:ln>
                  <a:noFill/>
                </a:ln>
                <a:solidFill>
                  <a:schemeClr val="tx1"/>
                </a:solidFill>
                <a:effectLst/>
                <a:uLnTx/>
                <a:uFillTx/>
                <a:latin typeface="宋体" pitchFamily="2" charset="-122"/>
                <a:ea typeface="宋体" pitchFamily="2" charset="-122"/>
              </a:rPr>
              <a:t>和</a:t>
            </a:r>
            <a:r>
              <a:rPr kumimoji="0" lang="zh-CN" altLang="en-US" sz="2800" b="1" i="0" u="none" strike="noStrike" kern="0" cap="none" spc="0" normalizeH="0" baseline="0" noProof="0" dirty="0">
                <a:ln>
                  <a:noFill/>
                </a:ln>
                <a:solidFill>
                  <a:srgbClr val="0000FF"/>
                </a:solidFill>
                <a:effectLst/>
                <a:uLnTx/>
                <a:uFillTx/>
                <a:latin typeface="宋体" pitchFamily="2" charset="-122"/>
                <a:ea typeface="宋体" pitchFamily="2" charset="-122"/>
              </a:rPr>
              <a:t>泛化</a:t>
            </a:r>
            <a:r>
              <a:rPr kumimoji="0" lang="en-US" altLang="zh-CN" sz="2800" b="1" i="0" u="none" strike="noStrike" kern="0" cap="none" spc="0" normalizeH="0" baseline="0" noProof="0" dirty="0">
                <a:ln>
                  <a:noFill/>
                </a:ln>
                <a:solidFill>
                  <a:schemeClr val="tx1"/>
                </a:solidFill>
                <a:effectLst/>
                <a:uLnTx/>
                <a:uFillTx/>
                <a:latin typeface="宋体" pitchFamily="2" charset="-122"/>
                <a:ea typeface="宋体" pitchFamily="2" charset="-122"/>
              </a:rPr>
              <a:t>(generalization)</a:t>
            </a:r>
            <a:r>
              <a:rPr kumimoji="0" lang="zh-CN" altLang="en-US" sz="2800" b="1" i="0" u="none" strike="noStrike" kern="0" cap="none" spc="0" normalizeH="0" baseline="0" noProof="0" dirty="0">
                <a:ln>
                  <a:noFill/>
                </a:ln>
                <a:solidFill>
                  <a:schemeClr val="tx1"/>
                </a:solidFill>
                <a:effectLst/>
                <a:uLnTx/>
                <a:uFillTx/>
                <a:latin typeface="宋体" pitchFamily="2" charset="-122"/>
                <a:ea typeface="宋体" pitchFamily="2" charset="-122"/>
              </a:rPr>
              <a:t>这几种关系。</a:t>
            </a: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117</a:t>
            </a:fld>
            <a:endParaRPr lang="zh-CN" altLang="en-US"/>
          </a:p>
        </p:txBody>
      </p:sp>
    </p:spTree>
  </p:cSld>
  <p:clrMapOvr>
    <a:masterClrMapping/>
  </p:clrMapOvr>
  <p:transition>
    <p:random/>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灯片编号占位符 6"/>
          <p:cNvSpPr>
            <a:spLocks noGrp="1"/>
          </p:cNvSpPr>
          <p:nvPr>
            <p:ph type="sldNum" sz="quarter" idx="12"/>
          </p:nvPr>
        </p:nvSpPr>
        <p:spPr/>
        <p:txBody>
          <a:bodyPr/>
          <a:lstStyle/>
          <a:p>
            <a:pPr>
              <a:defRPr/>
            </a:pPr>
            <a:fld id="{6A118814-F1D9-4FBD-A219-0DE57B6FDC91}" type="slidenum">
              <a:rPr lang="zh-CN" altLang="en-US" smtClean="0">
                <a:latin typeface="Arial" pitchFamily="34" charset="0"/>
              </a:rPr>
              <a:pPr>
                <a:defRPr/>
              </a:pPr>
              <a:t>118</a:t>
            </a:fld>
            <a:endParaRPr lang="en-US" altLang="zh-CN">
              <a:latin typeface="Arial" pitchFamily="34" charset="0"/>
            </a:endParaRPr>
          </a:p>
        </p:txBody>
      </p:sp>
      <p:sp>
        <p:nvSpPr>
          <p:cNvPr id="15364" name="Rectangle 2"/>
          <p:cNvSpPr>
            <a:spLocks noGrp="1" noChangeArrowheads="1"/>
          </p:cNvSpPr>
          <p:nvPr>
            <p:ph type="title"/>
          </p:nvPr>
        </p:nvSpPr>
        <p:spPr>
          <a:xfrm>
            <a:off x="971550" y="404813"/>
            <a:ext cx="6686550" cy="685800"/>
          </a:xfrm>
        </p:spPr>
        <p:txBody>
          <a:bodyPr/>
          <a:lstStyle/>
          <a:p>
            <a:pPr eaLnBrk="1" hangingPunct="1"/>
            <a:r>
              <a:rPr lang="zh-CN" altLang="en-US" dirty="0">
                <a:solidFill>
                  <a:schemeClr val="bg1"/>
                </a:solidFill>
              </a:rPr>
              <a:t>包含</a:t>
            </a:r>
            <a:r>
              <a:rPr lang="en-US" altLang="zh-CN" dirty="0">
                <a:solidFill>
                  <a:schemeClr val="bg1"/>
                </a:solidFill>
              </a:rPr>
              <a:t>(</a:t>
            </a:r>
            <a:r>
              <a:rPr lang="zh-CN" altLang="en-US" dirty="0">
                <a:solidFill>
                  <a:schemeClr val="bg1"/>
                </a:solidFill>
              </a:rPr>
              <a:t>使用</a:t>
            </a:r>
            <a:r>
              <a:rPr lang="en-US" altLang="zh-CN" dirty="0">
                <a:solidFill>
                  <a:schemeClr val="bg1"/>
                </a:solidFill>
              </a:rPr>
              <a:t>)</a:t>
            </a:r>
            <a:r>
              <a:rPr lang="zh-CN" altLang="en-US" dirty="0">
                <a:solidFill>
                  <a:schemeClr val="bg1"/>
                </a:solidFill>
              </a:rPr>
              <a:t>关系的概念 </a:t>
            </a:r>
          </a:p>
        </p:txBody>
      </p:sp>
      <p:sp>
        <p:nvSpPr>
          <p:cNvPr id="15365" name="Rectangle 3"/>
          <p:cNvSpPr>
            <a:spLocks noGrp="1" noChangeArrowheads="1"/>
          </p:cNvSpPr>
          <p:nvPr>
            <p:ph type="body" sz="half" idx="1"/>
          </p:nvPr>
        </p:nvSpPr>
        <p:spPr>
          <a:xfrm>
            <a:off x="685800" y="1412776"/>
            <a:ext cx="7631113" cy="2587728"/>
          </a:xfrm>
        </p:spPr>
        <p:txBody>
          <a:bodyPr/>
          <a:lstStyle/>
          <a:p>
            <a:pPr eaLnBrk="1" hangingPunct="1">
              <a:spcAft>
                <a:spcPts val="1200"/>
              </a:spcAft>
            </a:pPr>
            <a:r>
              <a:rPr lang="zh-CN" altLang="en-US" sz="2800" dirty="0">
                <a:latin typeface="微软雅黑" pitchFamily="34" charset="-122"/>
                <a:ea typeface="微软雅黑" pitchFamily="34" charset="-122"/>
              </a:rPr>
              <a:t>包含关系用于</a:t>
            </a:r>
            <a:r>
              <a:rPr lang="zh-CN" altLang="en-US" sz="2800" b="1" dirty="0">
                <a:latin typeface="微软雅黑" pitchFamily="34" charset="-122"/>
                <a:ea typeface="微软雅黑" pitchFamily="34" charset="-122"/>
              </a:rPr>
              <a:t>提取共用的用例</a:t>
            </a:r>
            <a:r>
              <a:rPr lang="en-US" altLang="zh-CN" sz="2800" dirty="0">
                <a:latin typeface="微软雅黑" pitchFamily="34" charset="-122"/>
                <a:ea typeface="微软雅黑" pitchFamily="34" charset="-122"/>
              </a:rPr>
              <a:t>(</a:t>
            </a:r>
            <a:r>
              <a:rPr lang="zh-CN" altLang="en-US" sz="2800" dirty="0">
                <a:solidFill>
                  <a:srgbClr val="0000FF"/>
                </a:solidFill>
                <a:latin typeface="微软雅黑" pitchFamily="34" charset="-122"/>
                <a:ea typeface="微软雅黑" pitchFamily="34" charset="-122"/>
              </a:rPr>
              <a:t>通用的功能段</a:t>
            </a:r>
            <a:r>
              <a:rPr lang="en-US" altLang="zh-CN" sz="2800" dirty="0">
                <a:latin typeface="微软雅黑" pitchFamily="34" charset="-122"/>
                <a:ea typeface="微软雅黑" pitchFamily="34" charset="-122"/>
              </a:rPr>
              <a:t>)</a:t>
            </a:r>
            <a:r>
              <a:rPr lang="zh-CN" altLang="en-US" sz="2800" dirty="0">
                <a:latin typeface="微软雅黑" pitchFamily="34" charset="-122"/>
                <a:ea typeface="微软雅黑" pitchFamily="34" charset="-122"/>
              </a:rPr>
              <a:t>。</a:t>
            </a:r>
          </a:p>
          <a:p>
            <a:pPr eaLnBrk="1" hangingPunct="1">
              <a:spcAft>
                <a:spcPts val="1200"/>
              </a:spcAft>
            </a:pPr>
            <a:r>
              <a:rPr lang="zh-CN" altLang="en-US" sz="2800" dirty="0">
                <a:latin typeface="微软雅黑" pitchFamily="34" charset="-122"/>
                <a:ea typeface="微软雅黑" pitchFamily="34" charset="-122"/>
              </a:rPr>
              <a:t>包含关系是从</a:t>
            </a:r>
            <a:r>
              <a:rPr lang="zh-CN" altLang="en-US" sz="2800" b="1" dirty="0">
                <a:latin typeface="微软雅黑" pitchFamily="34" charset="-122"/>
                <a:ea typeface="微软雅黑" pitchFamily="34" charset="-122"/>
              </a:rPr>
              <a:t>基本用例</a:t>
            </a:r>
            <a:r>
              <a:rPr lang="zh-CN" altLang="en-US" sz="2800" dirty="0">
                <a:latin typeface="微软雅黑" pitchFamily="34" charset="-122"/>
                <a:ea typeface="微软雅黑" pitchFamily="34" charset="-122"/>
              </a:rPr>
              <a:t>到</a:t>
            </a:r>
            <a:r>
              <a:rPr lang="zh-CN" altLang="en-US" sz="2800" b="1" dirty="0">
                <a:latin typeface="微软雅黑" pitchFamily="34" charset="-122"/>
                <a:ea typeface="微软雅黑" pitchFamily="34" charset="-122"/>
              </a:rPr>
              <a:t>包含用例(</a:t>
            </a:r>
            <a:r>
              <a:rPr lang="zh-CN" altLang="en-US" sz="2800" b="1" dirty="0">
                <a:solidFill>
                  <a:srgbClr val="0000FF"/>
                </a:solidFill>
                <a:latin typeface="微软雅黑" pitchFamily="34" charset="-122"/>
                <a:ea typeface="微软雅黑" pitchFamily="34" charset="-122"/>
              </a:rPr>
              <a:t>抽象用例</a:t>
            </a:r>
            <a:r>
              <a:rPr lang="zh-CN" altLang="en-US" sz="2800" b="1" dirty="0">
                <a:latin typeface="微软雅黑" pitchFamily="34" charset="-122"/>
                <a:ea typeface="微软雅黑" pitchFamily="34" charset="-122"/>
              </a:rPr>
              <a:t>)</a:t>
            </a:r>
            <a:r>
              <a:rPr lang="zh-CN" altLang="en-US" sz="2800" dirty="0">
                <a:latin typeface="微软雅黑" pitchFamily="34" charset="-122"/>
                <a:ea typeface="微软雅黑" pitchFamily="34" charset="-122"/>
              </a:rPr>
              <a:t>的关系，它指定如何将为包含用例定义的行为明确地插入到为基本用例定义的</a:t>
            </a:r>
            <a:r>
              <a:rPr lang="en-US" altLang="zh-CN" sz="2800"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指定位置</a:t>
            </a:r>
            <a:r>
              <a:rPr lang="en-US" altLang="zh-CN" sz="2400" b="1" dirty="0">
                <a:latin typeface="微软雅黑" pitchFamily="34" charset="-122"/>
                <a:ea typeface="微软雅黑" pitchFamily="34" charset="-122"/>
              </a:rPr>
              <a:t>)</a:t>
            </a:r>
            <a:r>
              <a:rPr lang="zh-CN" altLang="en-US" sz="2800" dirty="0">
                <a:latin typeface="微软雅黑" pitchFamily="34" charset="-122"/>
                <a:ea typeface="微软雅黑" pitchFamily="34" charset="-122"/>
              </a:rPr>
              <a:t>行为中。</a:t>
            </a:r>
          </a:p>
          <a:p>
            <a:pPr eaLnBrk="1" hangingPunct="1"/>
            <a:endParaRPr lang="zh-CN" altLang="en-US" sz="2400" dirty="0">
              <a:latin typeface="微软雅黑" pitchFamily="34" charset="-122"/>
              <a:ea typeface="微软雅黑" pitchFamily="34" charset="-122"/>
            </a:endParaRPr>
          </a:p>
        </p:txBody>
      </p:sp>
      <p:grpSp>
        <p:nvGrpSpPr>
          <p:cNvPr id="7" name="Group 1076"/>
          <p:cNvGrpSpPr>
            <a:grpSpLocks/>
          </p:cNvGrpSpPr>
          <p:nvPr/>
        </p:nvGrpSpPr>
        <p:grpSpPr bwMode="auto">
          <a:xfrm>
            <a:off x="1571604" y="4000504"/>
            <a:ext cx="6357982" cy="2198688"/>
            <a:chOff x="710" y="1466"/>
            <a:chExt cx="4522" cy="2034"/>
          </a:xfrm>
        </p:grpSpPr>
        <p:grpSp>
          <p:nvGrpSpPr>
            <p:cNvPr id="8" name="Group 1050"/>
            <p:cNvGrpSpPr>
              <a:grpSpLocks/>
            </p:cNvGrpSpPr>
            <p:nvPr/>
          </p:nvGrpSpPr>
          <p:grpSpPr bwMode="auto">
            <a:xfrm>
              <a:off x="710" y="1466"/>
              <a:ext cx="1028" cy="2012"/>
              <a:chOff x="710" y="1466"/>
              <a:chExt cx="1028" cy="2012"/>
            </a:xfrm>
          </p:grpSpPr>
          <p:grpSp>
            <p:nvGrpSpPr>
              <p:cNvPr id="25" name="Group 1040"/>
              <p:cNvGrpSpPr>
                <a:grpSpLocks/>
              </p:cNvGrpSpPr>
              <p:nvPr/>
            </p:nvGrpSpPr>
            <p:grpSpPr bwMode="auto">
              <a:xfrm>
                <a:off x="710" y="1466"/>
                <a:ext cx="1027" cy="886"/>
                <a:chOff x="710" y="1466"/>
                <a:chExt cx="1027" cy="886"/>
              </a:xfrm>
            </p:grpSpPr>
            <p:sp>
              <p:nvSpPr>
                <p:cNvPr id="33" name="Rectangle 1027"/>
                <p:cNvSpPr>
                  <a:spLocks noChangeArrowheads="1"/>
                </p:cNvSpPr>
                <p:nvPr/>
              </p:nvSpPr>
              <p:spPr bwMode="auto">
                <a:xfrm>
                  <a:off x="720" y="1776"/>
                  <a:ext cx="1008" cy="576"/>
                </a:xfrm>
                <a:prstGeom prst="rect">
                  <a:avLst/>
                </a:prstGeom>
                <a:solidFill>
                  <a:schemeClr val="hlink"/>
                </a:solidFill>
                <a:ln w="9525">
                  <a:solidFill>
                    <a:schemeClr val="tx1"/>
                  </a:solidFill>
                  <a:miter lim="800000"/>
                  <a:headEnd/>
                  <a:tailEnd/>
                </a:ln>
              </p:spPr>
              <p:txBody>
                <a:bodyPr wrap="none" anchor="ctr"/>
                <a:lstStyle/>
                <a:p>
                  <a:endParaRPr lang="en-US" altLang="zh-CN" b="1">
                    <a:ea typeface="楷体_GB2312" pitchFamily="49" charset="-122"/>
                  </a:endParaRPr>
                </a:p>
              </p:txBody>
            </p:sp>
            <p:sp>
              <p:nvSpPr>
                <p:cNvPr id="34" name="Text Box 1030"/>
                <p:cNvSpPr txBox="1">
                  <a:spLocks noChangeArrowheads="1"/>
                </p:cNvSpPr>
                <p:nvPr/>
              </p:nvSpPr>
              <p:spPr bwMode="auto">
                <a:xfrm>
                  <a:off x="710" y="1466"/>
                  <a:ext cx="1027" cy="288"/>
                </a:xfrm>
                <a:prstGeom prst="rect">
                  <a:avLst/>
                </a:prstGeom>
                <a:noFill/>
                <a:ln w="9525">
                  <a:noFill/>
                  <a:miter lim="800000"/>
                  <a:headEnd/>
                  <a:tailEnd/>
                </a:ln>
              </p:spPr>
              <p:txBody>
                <a:bodyPr wrap="none">
                  <a:spAutoFit/>
                </a:bodyPr>
                <a:lstStyle/>
                <a:p>
                  <a:r>
                    <a:rPr lang="zh-CN" altLang="en-US" b="1">
                      <a:ea typeface="楷体_GB2312" pitchFamily="49" charset="-122"/>
                    </a:rPr>
                    <a:t>基本用例</a:t>
                  </a:r>
                  <a:r>
                    <a:rPr lang="en-US" altLang="zh-CN" b="1">
                      <a:ea typeface="楷体_GB2312" pitchFamily="49" charset="-122"/>
                    </a:rPr>
                    <a:t>A</a:t>
                  </a:r>
                  <a:endParaRPr lang="zh-CN" altLang="en-US" b="1">
                    <a:ea typeface="楷体_GB2312" pitchFamily="49" charset="-122"/>
                  </a:endParaRPr>
                </a:p>
              </p:txBody>
            </p:sp>
            <p:sp>
              <p:nvSpPr>
                <p:cNvPr id="35" name="Line 1032"/>
                <p:cNvSpPr>
                  <a:spLocks noChangeShapeType="1"/>
                </p:cNvSpPr>
                <p:nvPr/>
              </p:nvSpPr>
              <p:spPr bwMode="auto">
                <a:xfrm>
                  <a:off x="912" y="1872"/>
                  <a:ext cx="624" cy="0"/>
                </a:xfrm>
                <a:prstGeom prst="line">
                  <a:avLst/>
                </a:prstGeom>
                <a:noFill/>
                <a:ln w="28575">
                  <a:solidFill>
                    <a:schemeClr val="tx1"/>
                  </a:solidFill>
                  <a:round/>
                  <a:headEnd/>
                  <a:tailEnd/>
                </a:ln>
              </p:spPr>
              <p:txBody>
                <a:bodyPr/>
                <a:lstStyle/>
                <a:p>
                  <a:endParaRPr lang="zh-CN" altLang="en-US"/>
                </a:p>
              </p:txBody>
            </p:sp>
            <p:sp>
              <p:nvSpPr>
                <p:cNvPr id="36" name="Line 1036"/>
                <p:cNvSpPr>
                  <a:spLocks noChangeShapeType="1"/>
                </p:cNvSpPr>
                <p:nvPr/>
              </p:nvSpPr>
              <p:spPr bwMode="auto">
                <a:xfrm>
                  <a:off x="912" y="1968"/>
                  <a:ext cx="624" cy="0"/>
                </a:xfrm>
                <a:prstGeom prst="line">
                  <a:avLst/>
                </a:prstGeom>
                <a:noFill/>
                <a:ln w="28575">
                  <a:solidFill>
                    <a:schemeClr val="tx1"/>
                  </a:solidFill>
                  <a:round/>
                  <a:headEnd/>
                  <a:tailEnd/>
                </a:ln>
              </p:spPr>
              <p:txBody>
                <a:bodyPr/>
                <a:lstStyle/>
                <a:p>
                  <a:endParaRPr lang="zh-CN" altLang="en-US"/>
                </a:p>
              </p:txBody>
            </p:sp>
            <p:sp>
              <p:nvSpPr>
                <p:cNvPr id="37" name="Line 1037"/>
                <p:cNvSpPr>
                  <a:spLocks noChangeShapeType="1"/>
                </p:cNvSpPr>
                <p:nvPr/>
              </p:nvSpPr>
              <p:spPr bwMode="auto">
                <a:xfrm>
                  <a:off x="912" y="2064"/>
                  <a:ext cx="624" cy="0"/>
                </a:xfrm>
                <a:prstGeom prst="line">
                  <a:avLst/>
                </a:prstGeom>
                <a:noFill/>
                <a:ln w="28575">
                  <a:solidFill>
                    <a:srgbClr val="FF3300"/>
                  </a:solidFill>
                  <a:round/>
                  <a:headEnd/>
                  <a:tailEnd/>
                </a:ln>
              </p:spPr>
              <p:txBody>
                <a:bodyPr/>
                <a:lstStyle/>
                <a:p>
                  <a:endParaRPr lang="zh-CN" altLang="en-US"/>
                </a:p>
              </p:txBody>
            </p:sp>
            <p:sp>
              <p:nvSpPr>
                <p:cNvPr id="38" name="Line 1038"/>
                <p:cNvSpPr>
                  <a:spLocks noChangeShapeType="1"/>
                </p:cNvSpPr>
                <p:nvPr/>
              </p:nvSpPr>
              <p:spPr bwMode="auto">
                <a:xfrm>
                  <a:off x="912" y="2160"/>
                  <a:ext cx="624" cy="0"/>
                </a:xfrm>
                <a:prstGeom prst="line">
                  <a:avLst/>
                </a:prstGeom>
                <a:noFill/>
                <a:ln w="28575">
                  <a:solidFill>
                    <a:srgbClr val="FF3300"/>
                  </a:solidFill>
                  <a:round/>
                  <a:headEnd/>
                  <a:tailEnd/>
                </a:ln>
              </p:spPr>
              <p:txBody>
                <a:bodyPr/>
                <a:lstStyle/>
                <a:p>
                  <a:endParaRPr lang="zh-CN" altLang="en-US"/>
                </a:p>
              </p:txBody>
            </p:sp>
            <p:sp>
              <p:nvSpPr>
                <p:cNvPr id="39" name="Line 1039"/>
                <p:cNvSpPr>
                  <a:spLocks noChangeShapeType="1"/>
                </p:cNvSpPr>
                <p:nvPr/>
              </p:nvSpPr>
              <p:spPr bwMode="auto">
                <a:xfrm>
                  <a:off x="912" y="2256"/>
                  <a:ext cx="624" cy="0"/>
                </a:xfrm>
                <a:prstGeom prst="line">
                  <a:avLst/>
                </a:prstGeom>
                <a:noFill/>
                <a:ln w="28575">
                  <a:solidFill>
                    <a:schemeClr val="tx1"/>
                  </a:solidFill>
                  <a:round/>
                  <a:headEnd/>
                  <a:tailEnd/>
                </a:ln>
              </p:spPr>
              <p:txBody>
                <a:bodyPr/>
                <a:lstStyle/>
                <a:p>
                  <a:endParaRPr lang="zh-CN" altLang="en-US"/>
                </a:p>
              </p:txBody>
            </p:sp>
          </p:grpSp>
          <p:sp>
            <p:nvSpPr>
              <p:cNvPr id="26" name="Rectangle 1042"/>
              <p:cNvSpPr>
                <a:spLocks noChangeArrowheads="1"/>
              </p:cNvSpPr>
              <p:nvPr/>
            </p:nvSpPr>
            <p:spPr bwMode="auto">
              <a:xfrm>
                <a:off x="730" y="2902"/>
                <a:ext cx="1008" cy="576"/>
              </a:xfrm>
              <a:prstGeom prst="rect">
                <a:avLst/>
              </a:prstGeom>
              <a:solidFill>
                <a:schemeClr val="hlink"/>
              </a:solidFill>
              <a:ln w="9525">
                <a:solidFill>
                  <a:schemeClr val="tx1"/>
                </a:solidFill>
                <a:miter lim="800000"/>
                <a:headEnd/>
                <a:tailEnd/>
              </a:ln>
            </p:spPr>
            <p:txBody>
              <a:bodyPr wrap="none" anchor="ctr"/>
              <a:lstStyle/>
              <a:p>
                <a:endParaRPr lang="en-US" altLang="zh-CN" b="1">
                  <a:ea typeface="楷体_GB2312" pitchFamily="49" charset="-122"/>
                </a:endParaRPr>
              </a:p>
            </p:txBody>
          </p:sp>
          <p:sp>
            <p:nvSpPr>
              <p:cNvPr id="27" name="Text Box 1043"/>
              <p:cNvSpPr txBox="1">
                <a:spLocks noChangeArrowheads="1"/>
              </p:cNvSpPr>
              <p:nvPr/>
            </p:nvSpPr>
            <p:spPr bwMode="auto">
              <a:xfrm>
                <a:off x="720" y="2592"/>
                <a:ext cx="1016" cy="288"/>
              </a:xfrm>
              <a:prstGeom prst="rect">
                <a:avLst/>
              </a:prstGeom>
              <a:noFill/>
              <a:ln w="9525">
                <a:noFill/>
                <a:miter lim="800000"/>
                <a:headEnd/>
                <a:tailEnd/>
              </a:ln>
            </p:spPr>
            <p:txBody>
              <a:bodyPr wrap="none">
                <a:spAutoFit/>
              </a:bodyPr>
              <a:lstStyle/>
              <a:p>
                <a:r>
                  <a:rPr lang="zh-CN" altLang="en-US" b="1">
                    <a:ea typeface="楷体_GB2312" pitchFamily="49" charset="-122"/>
                  </a:rPr>
                  <a:t>基本用例</a:t>
                </a:r>
                <a:r>
                  <a:rPr lang="en-US" altLang="zh-CN" b="1">
                    <a:ea typeface="楷体_GB2312" pitchFamily="49" charset="-122"/>
                  </a:rPr>
                  <a:t>B</a:t>
                </a:r>
              </a:p>
            </p:txBody>
          </p:sp>
          <p:sp>
            <p:nvSpPr>
              <p:cNvPr id="28" name="Line 1044"/>
              <p:cNvSpPr>
                <a:spLocks noChangeShapeType="1"/>
              </p:cNvSpPr>
              <p:nvPr/>
            </p:nvSpPr>
            <p:spPr bwMode="auto">
              <a:xfrm>
                <a:off x="922" y="2998"/>
                <a:ext cx="624" cy="0"/>
              </a:xfrm>
              <a:prstGeom prst="line">
                <a:avLst/>
              </a:prstGeom>
              <a:noFill/>
              <a:ln w="28575">
                <a:solidFill>
                  <a:schemeClr val="accent2"/>
                </a:solidFill>
                <a:round/>
                <a:headEnd/>
                <a:tailEnd/>
              </a:ln>
            </p:spPr>
            <p:txBody>
              <a:bodyPr/>
              <a:lstStyle/>
              <a:p>
                <a:endParaRPr lang="zh-CN" altLang="en-US"/>
              </a:p>
            </p:txBody>
          </p:sp>
          <p:sp>
            <p:nvSpPr>
              <p:cNvPr id="29" name="Line 1045"/>
              <p:cNvSpPr>
                <a:spLocks noChangeShapeType="1"/>
              </p:cNvSpPr>
              <p:nvPr/>
            </p:nvSpPr>
            <p:spPr bwMode="auto">
              <a:xfrm>
                <a:off x="922" y="3094"/>
                <a:ext cx="624" cy="0"/>
              </a:xfrm>
              <a:prstGeom prst="line">
                <a:avLst/>
              </a:prstGeom>
              <a:noFill/>
              <a:ln w="28575">
                <a:solidFill>
                  <a:schemeClr val="accent2"/>
                </a:solidFill>
                <a:round/>
                <a:headEnd/>
                <a:tailEnd/>
              </a:ln>
            </p:spPr>
            <p:txBody>
              <a:bodyPr/>
              <a:lstStyle/>
              <a:p>
                <a:endParaRPr lang="zh-CN" altLang="en-US"/>
              </a:p>
            </p:txBody>
          </p:sp>
          <p:sp>
            <p:nvSpPr>
              <p:cNvPr id="30" name="Line 1046"/>
              <p:cNvSpPr>
                <a:spLocks noChangeShapeType="1"/>
              </p:cNvSpPr>
              <p:nvPr/>
            </p:nvSpPr>
            <p:spPr bwMode="auto">
              <a:xfrm>
                <a:off x="922" y="3190"/>
                <a:ext cx="624" cy="0"/>
              </a:xfrm>
              <a:prstGeom prst="line">
                <a:avLst/>
              </a:prstGeom>
              <a:noFill/>
              <a:ln w="28575">
                <a:solidFill>
                  <a:srgbClr val="FF3300"/>
                </a:solidFill>
                <a:round/>
                <a:headEnd/>
                <a:tailEnd/>
              </a:ln>
            </p:spPr>
            <p:txBody>
              <a:bodyPr/>
              <a:lstStyle/>
              <a:p>
                <a:endParaRPr lang="zh-CN" altLang="en-US"/>
              </a:p>
            </p:txBody>
          </p:sp>
          <p:sp>
            <p:nvSpPr>
              <p:cNvPr id="31" name="Line 1047"/>
              <p:cNvSpPr>
                <a:spLocks noChangeShapeType="1"/>
              </p:cNvSpPr>
              <p:nvPr/>
            </p:nvSpPr>
            <p:spPr bwMode="auto">
              <a:xfrm>
                <a:off x="922" y="3286"/>
                <a:ext cx="624" cy="0"/>
              </a:xfrm>
              <a:prstGeom prst="line">
                <a:avLst/>
              </a:prstGeom>
              <a:noFill/>
              <a:ln w="28575">
                <a:solidFill>
                  <a:srgbClr val="FF3300"/>
                </a:solidFill>
                <a:round/>
                <a:headEnd/>
                <a:tailEnd/>
              </a:ln>
            </p:spPr>
            <p:txBody>
              <a:bodyPr/>
              <a:lstStyle/>
              <a:p>
                <a:endParaRPr lang="zh-CN" altLang="en-US"/>
              </a:p>
            </p:txBody>
          </p:sp>
          <p:sp>
            <p:nvSpPr>
              <p:cNvPr id="32" name="Line 1048"/>
              <p:cNvSpPr>
                <a:spLocks noChangeShapeType="1"/>
              </p:cNvSpPr>
              <p:nvPr/>
            </p:nvSpPr>
            <p:spPr bwMode="auto">
              <a:xfrm>
                <a:off x="922" y="3382"/>
                <a:ext cx="624" cy="0"/>
              </a:xfrm>
              <a:prstGeom prst="line">
                <a:avLst/>
              </a:prstGeom>
              <a:noFill/>
              <a:ln w="28575">
                <a:solidFill>
                  <a:schemeClr val="accent2"/>
                </a:solidFill>
                <a:round/>
                <a:headEnd/>
                <a:tailEnd/>
              </a:ln>
            </p:spPr>
            <p:txBody>
              <a:bodyPr/>
              <a:lstStyle/>
              <a:p>
                <a:endParaRPr lang="zh-CN" altLang="en-US"/>
              </a:p>
            </p:txBody>
          </p:sp>
        </p:grpSp>
        <p:sp>
          <p:nvSpPr>
            <p:cNvPr id="9" name="Rectangle 1053"/>
            <p:cNvSpPr>
              <a:spLocks noChangeArrowheads="1"/>
            </p:cNvSpPr>
            <p:nvPr/>
          </p:nvSpPr>
          <p:spPr bwMode="auto">
            <a:xfrm>
              <a:off x="2650" y="1798"/>
              <a:ext cx="1008" cy="576"/>
            </a:xfrm>
            <a:prstGeom prst="rect">
              <a:avLst/>
            </a:prstGeom>
            <a:solidFill>
              <a:schemeClr val="hlink"/>
            </a:solidFill>
            <a:ln w="9525">
              <a:solidFill>
                <a:schemeClr val="tx1"/>
              </a:solidFill>
              <a:miter lim="800000"/>
              <a:headEnd/>
              <a:tailEnd/>
            </a:ln>
          </p:spPr>
          <p:txBody>
            <a:bodyPr wrap="none" anchor="ctr"/>
            <a:lstStyle/>
            <a:p>
              <a:endParaRPr lang="en-US" altLang="zh-CN" b="1">
                <a:ea typeface="楷体_GB2312" pitchFamily="49" charset="-122"/>
              </a:endParaRPr>
            </a:p>
          </p:txBody>
        </p:sp>
        <p:sp>
          <p:nvSpPr>
            <p:cNvPr id="10" name="Text Box 1054"/>
            <p:cNvSpPr txBox="1">
              <a:spLocks noChangeArrowheads="1"/>
            </p:cNvSpPr>
            <p:nvPr/>
          </p:nvSpPr>
          <p:spPr bwMode="auto">
            <a:xfrm>
              <a:off x="2640" y="1488"/>
              <a:ext cx="1027" cy="288"/>
            </a:xfrm>
            <a:prstGeom prst="rect">
              <a:avLst/>
            </a:prstGeom>
            <a:noFill/>
            <a:ln w="9525">
              <a:noFill/>
              <a:miter lim="800000"/>
              <a:headEnd/>
              <a:tailEnd/>
            </a:ln>
          </p:spPr>
          <p:txBody>
            <a:bodyPr wrap="none">
              <a:spAutoFit/>
            </a:bodyPr>
            <a:lstStyle/>
            <a:p>
              <a:r>
                <a:rPr lang="zh-CN" altLang="en-US" b="1">
                  <a:ea typeface="楷体_GB2312" pitchFamily="49" charset="-122"/>
                </a:rPr>
                <a:t>基本用例</a:t>
              </a:r>
              <a:r>
                <a:rPr lang="en-US" altLang="zh-CN" b="1">
                  <a:ea typeface="楷体_GB2312" pitchFamily="49" charset="-122"/>
                </a:rPr>
                <a:t>A</a:t>
              </a:r>
              <a:endParaRPr lang="zh-CN" altLang="en-US" b="1">
                <a:ea typeface="楷体_GB2312" pitchFamily="49" charset="-122"/>
              </a:endParaRPr>
            </a:p>
          </p:txBody>
        </p:sp>
        <p:sp>
          <p:nvSpPr>
            <p:cNvPr id="11" name="Line 1055"/>
            <p:cNvSpPr>
              <a:spLocks noChangeShapeType="1"/>
            </p:cNvSpPr>
            <p:nvPr/>
          </p:nvSpPr>
          <p:spPr bwMode="auto">
            <a:xfrm>
              <a:off x="2842" y="1894"/>
              <a:ext cx="624" cy="0"/>
            </a:xfrm>
            <a:prstGeom prst="line">
              <a:avLst/>
            </a:prstGeom>
            <a:noFill/>
            <a:ln w="28575">
              <a:solidFill>
                <a:schemeClr val="tx1"/>
              </a:solidFill>
              <a:round/>
              <a:headEnd/>
              <a:tailEnd/>
            </a:ln>
          </p:spPr>
          <p:txBody>
            <a:bodyPr/>
            <a:lstStyle/>
            <a:p>
              <a:endParaRPr lang="zh-CN" altLang="en-US"/>
            </a:p>
          </p:txBody>
        </p:sp>
        <p:sp>
          <p:nvSpPr>
            <p:cNvPr id="12" name="Line 1056"/>
            <p:cNvSpPr>
              <a:spLocks noChangeShapeType="1"/>
            </p:cNvSpPr>
            <p:nvPr/>
          </p:nvSpPr>
          <p:spPr bwMode="auto">
            <a:xfrm>
              <a:off x="2842" y="1990"/>
              <a:ext cx="624" cy="0"/>
            </a:xfrm>
            <a:prstGeom prst="line">
              <a:avLst/>
            </a:prstGeom>
            <a:noFill/>
            <a:ln w="28575">
              <a:solidFill>
                <a:schemeClr val="tx1"/>
              </a:solidFill>
              <a:round/>
              <a:headEnd/>
              <a:tailEnd/>
            </a:ln>
          </p:spPr>
          <p:txBody>
            <a:bodyPr/>
            <a:lstStyle/>
            <a:p>
              <a:endParaRPr lang="zh-CN" altLang="en-US"/>
            </a:p>
          </p:txBody>
        </p:sp>
        <p:sp>
          <p:nvSpPr>
            <p:cNvPr id="13" name="Line 1059"/>
            <p:cNvSpPr>
              <a:spLocks noChangeShapeType="1"/>
            </p:cNvSpPr>
            <p:nvPr/>
          </p:nvSpPr>
          <p:spPr bwMode="auto">
            <a:xfrm>
              <a:off x="2842" y="2278"/>
              <a:ext cx="624" cy="0"/>
            </a:xfrm>
            <a:prstGeom prst="line">
              <a:avLst/>
            </a:prstGeom>
            <a:noFill/>
            <a:ln w="28575">
              <a:solidFill>
                <a:schemeClr val="tx1"/>
              </a:solidFill>
              <a:round/>
              <a:headEnd/>
              <a:tailEnd/>
            </a:ln>
          </p:spPr>
          <p:txBody>
            <a:bodyPr/>
            <a:lstStyle/>
            <a:p>
              <a:endParaRPr lang="zh-CN" altLang="en-US"/>
            </a:p>
          </p:txBody>
        </p:sp>
        <p:sp>
          <p:nvSpPr>
            <p:cNvPr id="14" name="Rectangle 1060"/>
            <p:cNvSpPr>
              <a:spLocks noChangeArrowheads="1"/>
            </p:cNvSpPr>
            <p:nvPr/>
          </p:nvSpPr>
          <p:spPr bwMode="auto">
            <a:xfrm>
              <a:off x="2660" y="2924"/>
              <a:ext cx="1008" cy="576"/>
            </a:xfrm>
            <a:prstGeom prst="rect">
              <a:avLst/>
            </a:prstGeom>
            <a:solidFill>
              <a:schemeClr val="hlink"/>
            </a:solidFill>
            <a:ln w="9525">
              <a:solidFill>
                <a:schemeClr val="tx1"/>
              </a:solidFill>
              <a:miter lim="800000"/>
              <a:headEnd/>
              <a:tailEnd/>
            </a:ln>
          </p:spPr>
          <p:txBody>
            <a:bodyPr wrap="none" anchor="ctr"/>
            <a:lstStyle/>
            <a:p>
              <a:endParaRPr lang="en-US" altLang="zh-CN" b="1">
                <a:ea typeface="楷体_GB2312" pitchFamily="49" charset="-122"/>
              </a:endParaRPr>
            </a:p>
          </p:txBody>
        </p:sp>
        <p:sp>
          <p:nvSpPr>
            <p:cNvPr id="15" name="Text Box 1061"/>
            <p:cNvSpPr txBox="1">
              <a:spLocks noChangeArrowheads="1"/>
            </p:cNvSpPr>
            <p:nvPr/>
          </p:nvSpPr>
          <p:spPr bwMode="auto">
            <a:xfrm>
              <a:off x="2650" y="2614"/>
              <a:ext cx="1016" cy="288"/>
            </a:xfrm>
            <a:prstGeom prst="rect">
              <a:avLst/>
            </a:prstGeom>
            <a:noFill/>
            <a:ln w="9525">
              <a:noFill/>
              <a:miter lim="800000"/>
              <a:headEnd/>
              <a:tailEnd/>
            </a:ln>
          </p:spPr>
          <p:txBody>
            <a:bodyPr wrap="none">
              <a:spAutoFit/>
            </a:bodyPr>
            <a:lstStyle/>
            <a:p>
              <a:r>
                <a:rPr lang="zh-CN" altLang="en-US" b="1">
                  <a:ea typeface="楷体_GB2312" pitchFamily="49" charset="-122"/>
                </a:rPr>
                <a:t>基本用例</a:t>
              </a:r>
              <a:r>
                <a:rPr lang="en-US" altLang="zh-CN" b="1">
                  <a:ea typeface="楷体_GB2312" pitchFamily="49" charset="-122"/>
                </a:rPr>
                <a:t>B</a:t>
              </a:r>
            </a:p>
          </p:txBody>
        </p:sp>
        <p:sp>
          <p:nvSpPr>
            <p:cNvPr id="16" name="Line 1062"/>
            <p:cNvSpPr>
              <a:spLocks noChangeShapeType="1"/>
            </p:cNvSpPr>
            <p:nvPr/>
          </p:nvSpPr>
          <p:spPr bwMode="auto">
            <a:xfrm>
              <a:off x="2852" y="3020"/>
              <a:ext cx="624" cy="0"/>
            </a:xfrm>
            <a:prstGeom prst="line">
              <a:avLst/>
            </a:prstGeom>
            <a:noFill/>
            <a:ln w="28575">
              <a:solidFill>
                <a:schemeClr val="accent2"/>
              </a:solidFill>
              <a:round/>
              <a:headEnd/>
              <a:tailEnd/>
            </a:ln>
          </p:spPr>
          <p:txBody>
            <a:bodyPr/>
            <a:lstStyle/>
            <a:p>
              <a:endParaRPr lang="zh-CN" altLang="en-US"/>
            </a:p>
          </p:txBody>
        </p:sp>
        <p:sp>
          <p:nvSpPr>
            <p:cNvPr id="17" name="Line 1063"/>
            <p:cNvSpPr>
              <a:spLocks noChangeShapeType="1"/>
            </p:cNvSpPr>
            <p:nvPr/>
          </p:nvSpPr>
          <p:spPr bwMode="auto">
            <a:xfrm>
              <a:off x="2852" y="3116"/>
              <a:ext cx="624" cy="0"/>
            </a:xfrm>
            <a:prstGeom prst="line">
              <a:avLst/>
            </a:prstGeom>
            <a:noFill/>
            <a:ln w="28575">
              <a:solidFill>
                <a:schemeClr val="accent2"/>
              </a:solidFill>
              <a:round/>
              <a:headEnd/>
              <a:tailEnd/>
            </a:ln>
          </p:spPr>
          <p:txBody>
            <a:bodyPr/>
            <a:lstStyle/>
            <a:p>
              <a:endParaRPr lang="zh-CN" altLang="en-US"/>
            </a:p>
          </p:txBody>
        </p:sp>
        <p:sp>
          <p:nvSpPr>
            <p:cNvPr id="18" name="Line 1066"/>
            <p:cNvSpPr>
              <a:spLocks noChangeShapeType="1"/>
            </p:cNvSpPr>
            <p:nvPr/>
          </p:nvSpPr>
          <p:spPr bwMode="auto">
            <a:xfrm>
              <a:off x="2852" y="3404"/>
              <a:ext cx="624" cy="0"/>
            </a:xfrm>
            <a:prstGeom prst="line">
              <a:avLst/>
            </a:prstGeom>
            <a:noFill/>
            <a:ln w="28575">
              <a:solidFill>
                <a:schemeClr val="accent2"/>
              </a:solidFill>
              <a:round/>
              <a:headEnd/>
              <a:tailEnd/>
            </a:ln>
          </p:spPr>
          <p:txBody>
            <a:bodyPr/>
            <a:lstStyle/>
            <a:p>
              <a:endParaRPr lang="zh-CN" altLang="en-US"/>
            </a:p>
          </p:txBody>
        </p:sp>
        <p:sp>
          <p:nvSpPr>
            <p:cNvPr id="19" name="Rectangle 1067"/>
            <p:cNvSpPr>
              <a:spLocks noChangeArrowheads="1"/>
            </p:cNvSpPr>
            <p:nvPr/>
          </p:nvSpPr>
          <p:spPr bwMode="auto">
            <a:xfrm>
              <a:off x="4224" y="2448"/>
              <a:ext cx="1008" cy="576"/>
            </a:xfrm>
            <a:prstGeom prst="rect">
              <a:avLst/>
            </a:prstGeom>
            <a:solidFill>
              <a:schemeClr val="hlink"/>
            </a:solidFill>
            <a:ln w="9525">
              <a:solidFill>
                <a:schemeClr val="tx1"/>
              </a:solidFill>
              <a:miter lim="800000"/>
              <a:headEnd/>
              <a:tailEnd/>
            </a:ln>
          </p:spPr>
          <p:txBody>
            <a:bodyPr wrap="none" anchor="ctr"/>
            <a:lstStyle/>
            <a:p>
              <a:endParaRPr lang="en-US" altLang="zh-CN" b="1">
                <a:ea typeface="楷体_GB2312" pitchFamily="49" charset="-122"/>
              </a:endParaRPr>
            </a:p>
          </p:txBody>
        </p:sp>
        <p:sp>
          <p:nvSpPr>
            <p:cNvPr id="20" name="Text Box 1068"/>
            <p:cNvSpPr txBox="1">
              <a:spLocks noChangeArrowheads="1"/>
            </p:cNvSpPr>
            <p:nvPr/>
          </p:nvSpPr>
          <p:spPr bwMode="auto">
            <a:xfrm>
              <a:off x="4214" y="2125"/>
              <a:ext cx="888" cy="288"/>
            </a:xfrm>
            <a:prstGeom prst="rect">
              <a:avLst/>
            </a:prstGeom>
            <a:noFill/>
            <a:ln w="9525">
              <a:noFill/>
              <a:miter lim="800000"/>
              <a:headEnd/>
              <a:tailEnd/>
            </a:ln>
          </p:spPr>
          <p:txBody>
            <a:bodyPr wrap="none">
              <a:spAutoFit/>
            </a:bodyPr>
            <a:lstStyle/>
            <a:p>
              <a:r>
                <a:rPr lang="zh-CN" altLang="en-US" b="1">
                  <a:ea typeface="楷体_GB2312" pitchFamily="49" charset="-122"/>
                </a:rPr>
                <a:t>包含用例</a:t>
              </a:r>
            </a:p>
          </p:txBody>
        </p:sp>
        <p:sp>
          <p:nvSpPr>
            <p:cNvPr id="21" name="Line 1069"/>
            <p:cNvSpPr>
              <a:spLocks noChangeShapeType="1"/>
            </p:cNvSpPr>
            <p:nvPr/>
          </p:nvSpPr>
          <p:spPr bwMode="auto">
            <a:xfrm>
              <a:off x="4416" y="2592"/>
              <a:ext cx="624" cy="0"/>
            </a:xfrm>
            <a:prstGeom prst="line">
              <a:avLst/>
            </a:prstGeom>
            <a:noFill/>
            <a:ln w="28575">
              <a:solidFill>
                <a:srgbClr val="FF3300"/>
              </a:solidFill>
              <a:round/>
              <a:headEnd/>
              <a:tailEnd/>
            </a:ln>
          </p:spPr>
          <p:txBody>
            <a:bodyPr/>
            <a:lstStyle/>
            <a:p>
              <a:endParaRPr lang="zh-CN" altLang="en-US"/>
            </a:p>
          </p:txBody>
        </p:sp>
        <p:sp>
          <p:nvSpPr>
            <p:cNvPr id="22" name="Line 1070"/>
            <p:cNvSpPr>
              <a:spLocks noChangeShapeType="1"/>
            </p:cNvSpPr>
            <p:nvPr/>
          </p:nvSpPr>
          <p:spPr bwMode="auto">
            <a:xfrm>
              <a:off x="4416" y="2736"/>
              <a:ext cx="624" cy="0"/>
            </a:xfrm>
            <a:prstGeom prst="line">
              <a:avLst/>
            </a:prstGeom>
            <a:noFill/>
            <a:ln w="28575">
              <a:solidFill>
                <a:srgbClr val="FF3300"/>
              </a:solidFill>
              <a:round/>
              <a:headEnd/>
              <a:tailEnd/>
            </a:ln>
          </p:spPr>
          <p:txBody>
            <a:bodyPr/>
            <a:lstStyle/>
            <a:p>
              <a:endParaRPr lang="zh-CN" altLang="en-US"/>
            </a:p>
          </p:txBody>
        </p:sp>
        <p:sp>
          <p:nvSpPr>
            <p:cNvPr id="23" name="Line 1072"/>
            <p:cNvSpPr>
              <a:spLocks noChangeShapeType="1"/>
            </p:cNvSpPr>
            <p:nvPr/>
          </p:nvSpPr>
          <p:spPr bwMode="auto">
            <a:xfrm flipH="1" flipV="1">
              <a:off x="3408" y="2112"/>
              <a:ext cx="912" cy="528"/>
            </a:xfrm>
            <a:prstGeom prst="line">
              <a:avLst/>
            </a:prstGeom>
            <a:noFill/>
            <a:ln w="19050">
              <a:solidFill>
                <a:schemeClr val="tx1"/>
              </a:solidFill>
              <a:round/>
              <a:headEnd/>
              <a:tailEnd type="triangle" w="med" len="med"/>
            </a:ln>
          </p:spPr>
          <p:txBody>
            <a:bodyPr/>
            <a:lstStyle/>
            <a:p>
              <a:endParaRPr lang="zh-CN" altLang="en-US"/>
            </a:p>
          </p:txBody>
        </p:sp>
        <p:sp>
          <p:nvSpPr>
            <p:cNvPr id="24" name="Line 1073"/>
            <p:cNvSpPr>
              <a:spLocks noChangeShapeType="1"/>
            </p:cNvSpPr>
            <p:nvPr/>
          </p:nvSpPr>
          <p:spPr bwMode="auto">
            <a:xfrm flipH="1">
              <a:off x="3312" y="2640"/>
              <a:ext cx="1008" cy="576"/>
            </a:xfrm>
            <a:prstGeom prst="line">
              <a:avLst/>
            </a:prstGeom>
            <a:noFill/>
            <a:ln w="19050">
              <a:solidFill>
                <a:schemeClr val="tx1"/>
              </a:solidFill>
              <a:round/>
              <a:headEnd/>
              <a:tailEnd type="triangle" w="med" len="med"/>
            </a:ln>
          </p:spPr>
          <p:txBody>
            <a:bodyPr/>
            <a:lstStyle/>
            <a:p>
              <a:endParaRPr lang="zh-CN" altLang="en-US"/>
            </a:p>
          </p:txBody>
        </p:sp>
      </p:gr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灯片编号占位符 6"/>
          <p:cNvSpPr>
            <a:spLocks noGrp="1"/>
          </p:cNvSpPr>
          <p:nvPr>
            <p:ph type="sldNum" sz="quarter" idx="12"/>
          </p:nvPr>
        </p:nvSpPr>
        <p:spPr>
          <a:xfrm>
            <a:off x="7010400" y="6381750"/>
            <a:ext cx="2133600" cy="476250"/>
          </a:xfrm>
        </p:spPr>
        <p:txBody>
          <a:bodyPr/>
          <a:lstStyle/>
          <a:p>
            <a:pPr>
              <a:defRPr/>
            </a:pPr>
            <a:fld id="{73A1B810-BD90-4660-9F0E-46B1C9ECB311}" type="slidenum">
              <a:rPr lang="zh-CN" altLang="en-US" smtClean="0">
                <a:latin typeface="Arial" pitchFamily="34" charset="0"/>
              </a:rPr>
              <a:pPr>
                <a:defRPr/>
              </a:pPr>
              <a:t>119</a:t>
            </a:fld>
            <a:endParaRPr lang="en-US" altLang="zh-CN" dirty="0">
              <a:latin typeface="Arial" pitchFamily="34" charset="0"/>
            </a:endParaRPr>
          </a:p>
        </p:txBody>
      </p:sp>
      <p:sp>
        <p:nvSpPr>
          <p:cNvPr id="17412" name="Rectangle 2"/>
          <p:cNvSpPr>
            <a:spLocks noGrp="1" noChangeArrowheads="1"/>
          </p:cNvSpPr>
          <p:nvPr>
            <p:ph type="title"/>
          </p:nvPr>
        </p:nvSpPr>
        <p:spPr>
          <a:xfrm>
            <a:off x="971550" y="404813"/>
            <a:ext cx="6686550" cy="685800"/>
          </a:xfrm>
        </p:spPr>
        <p:txBody>
          <a:bodyPr/>
          <a:lstStyle/>
          <a:p>
            <a:pPr eaLnBrk="1" hangingPunct="1"/>
            <a:r>
              <a:rPr lang="zh-CN" altLang="en-US" dirty="0">
                <a:solidFill>
                  <a:schemeClr val="bg1"/>
                </a:solidFill>
              </a:rPr>
              <a:t>用例扩展关系的概念</a:t>
            </a:r>
          </a:p>
        </p:txBody>
      </p:sp>
      <p:sp>
        <p:nvSpPr>
          <p:cNvPr id="17413" name="Rectangle 3"/>
          <p:cNvSpPr>
            <a:spLocks noGrp="1" noChangeArrowheads="1"/>
          </p:cNvSpPr>
          <p:nvPr>
            <p:ph type="body" sz="half" idx="1"/>
          </p:nvPr>
        </p:nvSpPr>
        <p:spPr>
          <a:xfrm>
            <a:off x="428596" y="1500174"/>
            <a:ext cx="7773987" cy="2428892"/>
          </a:xfrm>
        </p:spPr>
        <p:txBody>
          <a:bodyPr/>
          <a:lstStyle/>
          <a:p>
            <a:pPr eaLnBrk="1" hangingPunct="1"/>
            <a:r>
              <a:rPr lang="zh-CN" altLang="en-US" sz="2800" dirty="0">
                <a:latin typeface="微软雅黑" pitchFamily="34" charset="-122"/>
                <a:ea typeface="微软雅黑" pitchFamily="34" charset="-122"/>
              </a:rPr>
              <a:t>在不改变原始用例的情况下</a:t>
            </a:r>
            <a:r>
              <a:rPr lang="zh-CN" altLang="en-US" sz="2800" b="1" dirty="0">
                <a:latin typeface="微软雅黑" pitchFamily="34" charset="-122"/>
                <a:ea typeface="微软雅黑" pitchFamily="34" charset="-122"/>
              </a:rPr>
              <a:t>有条件地扩展已有用例的行为</a:t>
            </a:r>
            <a:r>
              <a:rPr lang="zh-CN" altLang="en-US" sz="2800" dirty="0">
                <a:latin typeface="微软雅黑" pitchFamily="34" charset="-122"/>
                <a:ea typeface="微软雅黑" pitchFamily="34" charset="-122"/>
              </a:rPr>
              <a:t>。</a:t>
            </a:r>
          </a:p>
          <a:p>
            <a:pPr eaLnBrk="1" hangingPunct="1"/>
            <a:r>
              <a:rPr lang="zh-CN" altLang="en-US" sz="2800" dirty="0">
                <a:latin typeface="微软雅黑" pitchFamily="34" charset="-122"/>
                <a:ea typeface="微软雅黑" pitchFamily="34" charset="-122"/>
              </a:rPr>
              <a:t>扩展关系是从</a:t>
            </a:r>
            <a:r>
              <a:rPr lang="zh-CN" altLang="en-US" sz="2800" b="1" dirty="0">
                <a:latin typeface="微软雅黑" pitchFamily="34" charset="-122"/>
                <a:ea typeface="微软雅黑" pitchFamily="34" charset="-122"/>
              </a:rPr>
              <a:t>扩展用例</a:t>
            </a:r>
            <a:r>
              <a:rPr lang="zh-CN" altLang="en-US" sz="2800" dirty="0">
                <a:latin typeface="微软雅黑" pitchFamily="34" charset="-122"/>
                <a:ea typeface="微软雅黑" pitchFamily="34" charset="-122"/>
              </a:rPr>
              <a:t>到</a:t>
            </a:r>
            <a:r>
              <a:rPr lang="zh-CN" altLang="en-US" sz="2800" b="1" dirty="0">
                <a:latin typeface="微软雅黑" pitchFamily="34" charset="-122"/>
                <a:ea typeface="微软雅黑" pitchFamily="34" charset="-122"/>
              </a:rPr>
              <a:t>基本用例</a:t>
            </a:r>
            <a:r>
              <a:rPr lang="zh-CN" altLang="en-US" sz="2800" dirty="0">
                <a:latin typeface="微软雅黑" pitchFamily="34" charset="-122"/>
                <a:ea typeface="微软雅黑" pitchFamily="34" charset="-122"/>
              </a:rPr>
              <a:t>的关系，它说明为扩展用例定义的行为如何插入到为基本用例定义的行为中。 </a:t>
            </a:r>
          </a:p>
        </p:txBody>
      </p:sp>
      <p:sp>
        <p:nvSpPr>
          <p:cNvPr id="7" name="Rectangle 3"/>
          <p:cNvSpPr txBox="1">
            <a:spLocks noChangeArrowheads="1"/>
          </p:cNvSpPr>
          <p:nvPr/>
        </p:nvSpPr>
        <p:spPr bwMode="auto">
          <a:xfrm>
            <a:off x="642910" y="4000504"/>
            <a:ext cx="3957638" cy="2381248"/>
          </a:xfrm>
          <a:prstGeom prst="rect">
            <a:avLst/>
          </a:prstGeom>
          <a:solidFill>
            <a:srgbClr val="92D050">
              <a:alpha val="24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Blip>
                <a:blip r:embed="rId2"/>
              </a:buBlip>
              <a:tabLst/>
              <a:defRPr/>
            </a:pPr>
            <a:r>
              <a:rPr kumimoji="0" lang="zh-CN" altLang="en-US" sz="2400" b="0" i="0" u="none" strike="noStrike" kern="0" cap="none" spc="0" normalizeH="0" baseline="0" noProof="0" dirty="0">
                <a:ln>
                  <a:noFill/>
                </a:ln>
                <a:solidFill>
                  <a:schemeClr val="tx1"/>
                </a:solidFill>
                <a:effectLst/>
                <a:uLnTx/>
                <a:uFillTx/>
                <a:latin typeface="宋体" pitchFamily="2" charset="-122"/>
                <a:ea typeface="宋体" pitchFamily="2" charset="-122"/>
              </a:rPr>
              <a:t>预定房间：首先检查是否有空闲房间</a:t>
            </a:r>
            <a:r>
              <a:rPr kumimoji="0" lang="en-US" altLang="zh-CN" sz="2400" b="0" i="0" u="none" strike="noStrike" kern="0" cap="none" spc="0" normalizeH="0" baseline="0" noProof="0" dirty="0">
                <a:ln>
                  <a:noFill/>
                </a:ln>
                <a:solidFill>
                  <a:schemeClr val="tx1"/>
                </a:solidFill>
                <a:effectLst/>
                <a:uLnTx/>
                <a:uFillTx/>
                <a:latin typeface="宋体" pitchFamily="2" charset="-122"/>
                <a:ea typeface="宋体" pitchFamily="2" charset="-122"/>
              </a:rPr>
              <a:t>,</a:t>
            </a:r>
            <a:r>
              <a:rPr kumimoji="0" lang="zh-CN" altLang="en-US" sz="2400" b="0" i="0" u="none" strike="noStrike" kern="0" cap="none" spc="0" normalizeH="0" baseline="0" noProof="0" dirty="0">
                <a:ln>
                  <a:noFill/>
                </a:ln>
                <a:solidFill>
                  <a:schemeClr val="tx1"/>
                </a:solidFill>
                <a:effectLst/>
                <a:uLnTx/>
                <a:uFillTx/>
                <a:latin typeface="宋体" pitchFamily="2" charset="-122"/>
                <a:ea typeface="宋体" pitchFamily="2" charset="-122"/>
              </a:rPr>
              <a:t>如果有</a:t>
            </a:r>
            <a:r>
              <a:rPr kumimoji="0" lang="en-US" altLang="zh-CN" sz="2400" b="0" i="0" u="none" strike="noStrike" kern="0" cap="none" spc="0" normalizeH="0" baseline="0" noProof="0" dirty="0">
                <a:ln>
                  <a:noFill/>
                </a:ln>
                <a:solidFill>
                  <a:schemeClr val="tx1"/>
                </a:solidFill>
                <a:effectLst/>
                <a:uLnTx/>
                <a:uFillTx/>
                <a:latin typeface="宋体" pitchFamily="2" charset="-122"/>
                <a:ea typeface="宋体" pitchFamily="2" charset="-122"/>
              </a:rPr>
              <a:t>,</a:t>
            </a:r>
            <a:r>
              <a:rPr kumimoji="0" lang="zh-CN" altLang="en-US" sz="2400" b="0" i="0" u="none" strike="noStrike" kern="0" cap="none" spc="0" normalizeH="0" baseline="0" noProof="0" dirty="0">
                <a:ln>
                  <a:noFill/>
                </a:ln>
                <a:solidFill>
                  <a:schemeClr val="tx1"/>
                </a:solidFill>
                <a:effectLst/>
                <a:uLnTx/>
                <a:uFillTx/>
                <a:latin typeface="宋体" pitchFamily="2" charset="-122"/>
                <a:ea typeface="宋体" pitchFamily="2" charset="-122"/>
              </a:rPr>
              <a:t>则创建一个预定。</a:t>
            </a:r>
          </a:p>
          <a:p>
            <a:pPr marL="342900" marR="0" lvl="0" indent="-342900" algn="l" defTabSz="914400" rtl="0" eaLnBrk="1" fontAlgn="base" latinLnBrk="0" hangingPunct="1">
              <a:lnSpc>
                <a:spcPct val="100000"/>
              </a:lnSpc>
              <a:spcBef>
                <a:spcPct val="20000"/>
              </a:spcBef>
              <a:spcAft>
                <a:spcPct val="0"/>
              </a:spcAft>
              <a:buClrTx/>
              <a:buSzTx/>
              <a:buFontTx/>
              <a:buBlip>
                <a:blip r:embed="rId2"/>
              </a:buBlip>
              <a:tabLst/>
              <a:defRPr/>
            </a:pPr>
            <a:r>
              <a:rPr kumimoji="0" lang="zh-CN" altLang="en-US" sz="2400" b="1" i="0" u="none" strike="noStrike" kern="0" cap="none" spc="0" normalizeH="0" baseline="0" noProof="0" dirty="0">
                <a:ln>
                  <a:noFill/>
                </a:ln>
                <a:solidFill>
                  <a:schemeClr val="tx1"/>
                </a:solidFill>
                <a:effectLst/>
                <a:uLnTx/>
                <a:uFillTx/>
                <a:latin typeface="宋体" pitchFamily="2" charset="-122"/>
                <a:ea typeface="宋体" pitchFamily="2" charset="-122"/>
              </a:rPr>
              <a:t>扩展</a:t>
            </a:r>
            <a:r>
              <a:rPr kumimoji="0" lang="en-US" altLang="zh-CN" sz="2400" b="0" i="0" u="none" strike="noStrike" kern="0" cap="none" spc="0" normalizeH="0" baseline="0" noProof="0" dirty="0">
                <a:ln>
                  <a:noFill/>
                </a:ln>
                <a:solidFill>
                  <a:schemeClr val="tx1"/>
                </a:solidFill>
                <a:effectLst/>
                <a:uLnTx/>
                <a:uFillTx/>
                <a:latin typeface="宋体" pitchFamily="2" charset="-122"/>
                <a:ea typeface="宋体" pitchFamily="2" charset="-122"/>
              </a:rPr>
              <a:t>: </a:t>
            </a:r>
            <a:r>
              <a:rPr kumimoji="0" lang="zh-CN" altLang="en-US" sz="2400" b="0" i="0" u="none" strike="noStrike" kern="0" cap="none" spc="0" normalizeH="0" baseline="0" noProof="0" dirty="0">
                <a:ln>
                  <a:noFill/>
                </a:ln>
                <a:solidFill>
                  <a:schemeClr val="tx1"/>
                </a:solidFill>
                <a:effectLst/>
                <a:uLnTx/>
                <a:uFillTx/>
                <a:latin typeface="宋体" pitchFamily="2" charset="-122"/>
                <a:ea typeface="宋体" pitchFamily="2" charset="-122"/>
              </a:rPr>
              <a:t>如果没有房间</a:t>
            </a:r>
            <a:r>
              <a:rPr kumimoji="0" lang="en-US" altLang="zh-CN" sz="2400" b="0" i="0" u="none" strike="noStrike" kern="0" cap="none" spc="0" normalizeH="0" baseline="0" noProof="0" dirty="0">
                <a:ln>
                  <a:noFill/>
                </a:ln>
                <a:solidFill>
                  <a:schemeClr val="tx1"/>
                </a:solidFill>
                <a:effectLst/>
                <a:uLnTx/>
                <a:uFillTx/>
                <a:latin typeface="宋体" pitchFamily="2" charset="-122"/>
                <a:ea typeface="宋体" pitchFamily="2" charset="-122"/>
              </a:rPr>
              <a:t>,</a:t>
            </a:r>
            <a:r>
              <a:rPr kumimoji="0" lang="zh-CN" altLang="en-US" sz="2400" b="0" i="0" u="none" strike="noStrike" kern="0" cap="none" spc="0" normalizeH="0" baseline="0" noProof="0" dirty="0">
                <a:ln>
                  <a:noFill/>
                </a:ln>
                <a:solidFill>
                  <a:schemeClr val="tx1"/>
                </a:solidFill>
                <a:effectLst/>
                <a:uLnTx/>
                <a:uFillTx/>
                <a:latin typeface="宋体" pitchFamily="2" charset="-122"/>
                <a:ea typeface="宋体" pitchFamily="2" charset="-122"/>
              </a:rPr>
              <a:t>系统会将客户放入一个等候名单中</a:t>
            </a:r>
          </a:p>
        </p:txBody>
      </p:sp>
      <p:pic>
        <p:nvPicPr>
          <p:cNvPr id="8" name="Picture 5"/>
          <p:cNvPicPr>
            <a:picLocks noChangeAspect="1" noChangeArrowheads="1"/>
          </p:cNvPicPr>
          <p:nvPr/>
        </p:nvPicPr>
        <p:blipFill>
          <a:blip r:embed="rId3" cstate="print"/>
          <a:srcRect/>
          <a:stretch>
            <a:fillRect/>
          </a:stretch>
        </p:blipFill>
        <p:spPr bwMode="auto">
          <a:xfrm>
            <a:off x="5072066" y="3643314"/>
            <a:ext cx="3483998" cy="2811459"/>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914400" y="381000"/>
            <a:ext cx="7761288" cy="685800"/>
          </a:xfrm>
        </p:spPr>
        <p:txBody>
          <a:bodyPr/>
          <a:lstStyle/>
          <a:p>
            <a:r>
              <a:rPr lang="zh-CN" altLang="en-US" sz="3600"/>
              <a:t>需求工程面临的问题：开发方的问题</a:t>
            </a:r>
          </a:p>
        </p:txBody>
      </p:sp>
      <p:sp>
        <p:nvSpPr>
          <p:cNvPr id="35843" name="Rectangle 3"/>
          <p:cNvSpPr>
            <a:spLocks noGrp="1" noChangeArrowheads="1"/>
          </p:cNvSpPr>
          <p:nvPr>
            <p:ph type="body" idx="1"/>
          </p:nvPr>
        </p:nvSpPr>
        <p:spPr/>
        <p:txBody>
          <a:bodyPr/>
          <a:lstStyle/>
          <a:p>
            <a:r>
              <a:rPr lang="zh-CN" altLang="en-US" sz="2800" b="1" dirty="0">
                <a:solidFill>
                  <a:srgbClr val="FF0000"/>
                </a:solidFill>
                <a:latin typeface="宋体" pitchFamily="2" charset="-122"/>
                <a:ea typeface="宋体" pitchFamily="2" charset="-122"/>
              </a:rPr>
              <a:t>开发方的问题</a:t>
            </a:r>
          </a:p>
          <a:p>
            <a:pPr lvl="1"/>
            <a:r>
              <a:rPr lang="zh-CN" altLang="en-US" sz="2400" dirty="0">
                <a:latin typeface="宋体" pitchFamily="2" charset="-122"/>
                <a:ea typeface="宋体" pitchFamily="2" charset="-122"/>
              </a:rPr>
              <a:t>没有熟练掌握需求工程的各项技能，如</a:t>
            </a:r>
            <a:r>
              <a:rPr lang="zh-CN" altLang="en-US" sz="2400" dirty="0">
                <a:solidFill>
                  <a:srgbClr val="0000FF"/>
                </a:solidFill>
                <a:latin typeface="宋体" pitchFamily="2" charset="-122"/>
                <a:ea typeface="宋体" pitchFamily="2" charset="-122"/>
              </a:rPr>
              <a:t>需求调研、需求分析、需求定义、需求评审、需求跟踪、需求变更控制</a:t>
            </a:r>
            <a:r>
              <a:rPr lang="zh-CN" altLang="en-US" sz="2400" dirty="0">
                <a:latin typeface="宋体" pitchFamily="2" charset="-122"/>
                <a:ea typeface="宋体" pitchFamily="2" charset="-122"/>
              </a:rPr>
              <a:t>等。</a:t>
            </a:r>
          </a:p>
          <a:p>
            <a:pPr lvl="1"/>
            <a:r>
              <a:rPr lang="zh-CN" altLang="en-US" sz="2400" dirty="0">
                <a:latin typeface="宋体" pitchFamily="2" charset="-122"/>
                <a:ea typeface="宋体" pitchFamily="2" charset="-122"/>
              </a:rPr>
              <a:t>软件是人开发的，人的心理难以捉摸，所以我们需要需求技能。</a:t>
            </a:r>
            <a:endParaRPr lang="en-US" altLang="zh-CN" sz="2400" dirty="0">
              <a:latin typeface="宋体" pitchFamily="2" charset="-122"/>
              <a:ea typeface="宋体" pitchFamily="2" charset="-122"/>
            </a:endParaRPr>
          </a:p>
          <a:p>
            <a:pPr lvl="1"/>
            <a:r>
              <a:rPr lang="zh-CN" altLang="en-US" sz="2400" dirty="0">
                <a:latin typeface="宋体" pitchFamily="2" charset="-122"/>
                <a:ea typeface="宋体" pitchFamily="2" charset="-122"/>
              </a:rPr>
              <a:t>公司没有在战略高度上重视“</a:t>
            </a:r>
            <a:r>
              <a:rPr lang="zh-CN" altLang="en-US" sz="2400" dirty="0">
                <a:solidFill>
                  <a:srgbClr val="0000FF"/>
                </a:solidFill>
                <a:latin typeface="宋体" pitchFamily="2" charset="-122"/>
                <a:ea typeface="宋体" pitchFamily="2" charset="-122"/>
              </a:rPr>
              <a:t>领域需求研究”</a:t>
            </a:r>
            <a:r>
              <a:rPr lang="zh-CN" altLang="en-US" sz="2400" dirty="0">
                <a:latin typeface="宋体" pitchFamily="2" charset="-122"/>
                <a:ea typeface="宋体" pitchFamily="2" charset="-122"/>
              </a:rPr>
              <a:t>。仅仅把需求分析当作项目中的一个环节看待。每个项目都从零开始做需求分析，被动地等待客户提出需求、变更需求。</a:t>
            </a:r>
            <a:r>
              <a:rPr lang="zh-CN" altLang="en-US" sz="2400" dirty="0">
                <a:solidFill>
                  <a:srgbClr val="0000FF"/>
                </a:solidFill>
                <a:latin typeface="宋体" pitchFamily="2" charset="-122"/>
                <a:ea typeface="宋体" pitchFamily="2" charset="-122"/>
              </a:rPr>
              <a:t>而没有主动研究领域需求，提炼出领域需求知识财富，从而引导客户消费</a:t>
            </a:r>
            <a:r>
              <a:rPr lang="zh-CN" altLang="en-US" sz="2400" dirty="0">
                <a:latin typeface="宋体" pitchFamily="2" charset="-122"/>
                <a:ea typeface="宋体" pitchFamily="2" charset="-122"/>
              </a:rPr>
              <a:t>。</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12</a:t>
            </a:fld>
            <a:endParaRPr lang="zh-CN" altLang="en-US"/>
          </a:p>
        </p:txBody>
      </p:sp>
    </p:spTree>
  </p:cSld>
  <p:clrMapOvr>
    <a:masterClrMapping/>
  </p:clrMapOvr>
  <p:transition>
    <p:fade/>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灯片编号占位符 3"/>
          <p:cNvSpPr>
            <a:spLocks noGrp="1"/>
          </p:cNvSpPr>
          <p:nvPr>
            <p:ph type="sldNum" sz="quarter" idx="12"/>
          </p:nvPr>
        </p:nvSpPr>
        <p:spPr/>
        <p:txBody>
          <a:bodyPr/>
          <a:lstStyle/>
          <a:p>
            <a:pPr>
              <a:defRPr/>
            </a:pPr>
            <a:fld id="{BB0D19D3-572E-4A62-A691-7F4DE8A19216}" type="slidenum">
              <a:rPr lang="zh-CN" altLang="en-US" smtClean="0">
                <a:latin typeface="Arial" pitchFamily="34" charset="0"/>
              </a:rPr>
              <a:pPr>
                <a:defRPr/>
              </a:pPr>
              <a:t>120</a:t>
            </a:fld>
            <a:endParaRPr lang="en-US" altLang="zh-CN">
              <a:latin typeface="Arial" pitchFamily="34" charset="0"/>
            </a:endParaRPr>
          </a:p>
        </p:txBody>
      </p:sp>
      <p:sp>
        <p:nvSpPr>
          <p:cNvPr id="19460" name="Rectangle 1026"/>
          <p:cNvSpPr>
            <a:spLocks noChangeArrowheads="1"/>
          </p:cNvSpPr>
          <p:nvPr/>
        </p:nvSpPr>
        <p:spPr bwMode="auto">
          <a:xfrm>
            <a:off x="1828800" y="685800"/>
            <a:ext cx="5227638" cy="762000"/>
          </a:xfrm>
          <a:prstGeom prst="rect">
            <a:avLst/>
          </a:prstGeom>
          <a:noFill/>
          <a:ln w="9525">
            <a:noFill/>
            <a:miter lim="800000"/>
            <a:headEnd/>
            <a:tailEnd/>
          </a:ln>
        </p:spPr>
        <p:txBody>
          <a:bodyPr wrap="none">
            <a:spAutoFit/>
          </a:bodyPr>
          <a:lstStyle/>
          <a:p>
            <a:r>
              <a:rPr lang="zh-CN" altLang="en-US" sz="4400" b="1" dirty="0">
                <a:solidFill>
                  <a:schemeClr val="bg1"/>
                </a:solidFill>
                <a:ea typeface="楷体_GB2312" pitchFamily="49" charset="-122"/>
              </a:rPr>
              <a:t>用例扩展关系的概念</a:t>
            </a:r>
          </a:p>
        </p:txBody>
      </p:sp>
      <p:grpSp>
        <p:nvGrpSpPr>
          <p:cNvPr id="2" name="Group 1061"/>
          <p:cNvGrpSpPr>
            <a:grpSpLocks/>
          </p:cNvGrpSpPr>
          <p:nvPr/>
        </p:nvGrpSpPr>
        <p:grpSpPr bwMode="auto">
          <a:xfrm>
            <a:off x="1066800" y="2306638"/>
            <a:ext cx="6096000" cy="2189162"/>
            <a:chOff x="672" y="1453"/>
            <a:chExt cx="3840" cy="1379"/>
          </a:xfrm>
        </p:grpSpPr>
        <p:sp>
          <p:nvSpPr>
            <p:cNvPr id="19462" name="Rectangle 1029"/>
            <p:cNvSpPr>
              <a:spLocks noChangeArrowheads="1"/>
            </p:cNvSpPr>
            <p:nvPr/>
          </p:nvSpPr>
          <p:spPr bwMode="auto">
            <a:xfrm>
              <a:off x="1584" y="1776"/>
              <a:ext cx="1008" cy="829"/>
            </a:xfrm>
            <a:prstGeom prst="rect">
              <a:avLst/>
            </a:prstGeom>
            <a:solidFill>
              <a:schemeClr val="hlink"/>
            </a:solidFill>
            <a:ln w="9525">
              <a:solidFill>
                <a:schemeClr val="tx1"/>
              </a:solidFill>
              <a:miter lim="800000"/>
              <a:headEnd/>
              <a:tailEnd/>
            </a:ln>
          </p:spPr>
          <p:txBody>
            <a:bodyPr wrap="none" anchor="ctr"/>
            <a:lstStyle/>
            <a:p>
              <a:endParaRPr lang="en-US" altLang="zh-CN" b="1">
                <a:ea typeface="楷体_GB2312" pitchFamily="49" charset="-122"/>
              </a:endParaRPr>
            </a:p>
          </p:txBody>
        </p:sp>
        <p:sp>
          <p:nvSpPr>
            <p:cNvPr id="19463" name="Text Box 1030"/>
            <p:cNvSpPr txBox="1">
              <a:spLocks noChangeArrowheads="1"/>
            </p:cNvSpPr>
            <p:nvPr/>
          </p:nvSpPr>
          <p:spPr bwMode="auto">
            <a:xfrm>
              <a:off x="1670" y="1453"/>
              <a:ext cx="888" cy="288"/>
            </a:xfrm>
            <a:prstGeom prst="rect">
              <a:avLst/>
            </a:prstGeom>
            <a:noFill/>
            <a:ln w="9525">
              <a:noFill/>
              <a:miter lim="800000"/>
              <a:headEnd/>
              <a:tailEnd/>
            </a:ln>
          </p:spPr>
          <p:txBody>
            <a:bodyPr wrap="none">
              <a:spAutoFit/>
            </a:bodyPr>
            <a:lstStyle/>
            <a:p>
              <a:r>
                <a:rPr lang="zh-CN" altLang="en-US" b="1">
                  <a:ea typeface="楷体_GB2312" pitchFamily="49" charset="-122"/>
                </a:rPr>
                <a:t>基本用例</a:t>
              </a:r>
            </a:p>
          </p:txBody>
        </p:sp>
        <p:sp>
          <p:nvSpPr>
            <p:cNvPr id="19464" name="Line 1031"/>
            <p:cNvSpPr>
              <a:spLocks noChangeShapeType="1"/>
            </p:cNvSpPr>
            <p:nvPr/>
          </p:nvSpPr>
          <p:spPr bwMode="auto">
            <a:xfrm>
              <a:off x="1776" y="1872"/>
              <a:ext cx="624" cy="0"/>
            </a:xfrm>
            <a:prstGeom prst="line">
              <a:avLst/>
            </a:prstGeom>
            <a:noFill/>
            <a:ln w="28575">
              <a:solidFill>
                <a:schemeClr val="tx1"/>
              </a:solidFill>
              <a:round/>
              <a:headEnd/>
              <a:tailEnd/>
            </a:ln>
          </p:spPr>
          <p:txBody>
            <a:bodyPr/>
            <a:lstStyle/>
            <a:p>
              <a:endParaRPr lang="zh-CN" altLang="en-US"/>
            </a:p>
          </p:txBody>
        </p:sp>
        <p:sp>
          <p:nvSpPr>
            <p:cNvPr id="19465" name="Line 1032"/>
            <p:cNvSpPr>
              <a:spLocks noChangeShapeType="1"/>
            </p:cNvSpPr>
            <p:nvPr/>
          </p:nvSpPr>
          <p:spPr bwMode="auto">
            <a:xfrm>
              <a:off x="1776" y="1968"/>
              <a:ext cx="624" cy="0"/>
            </a:xfrm>
            <a:prstGeom prst="line">
              <a:avLst/>
            </a:prstGeom>
            <a:noFill/>
            <a:ln w="28575">
              <a:solidFill>
                <a:schemeClr val="tx1"/>
              </a:solidFill>
              <a:round/>
              <a:headEnd/>
              <a:tailEnd/>
            </a:ln>
          </p:spPr>
          <p:txBody>
            <a:bodyPr/>
            <a:lstStyle/>
            <a:p>
              <a:endParaRPr lang="zh-CN" altLang="en-US"/>
            </a:p>
          </p:txBody>
        </p:sp>
        <p:sp>
          <p:nvSpPr>
            <p:cNvPr id="19466" name="Line 1033"/>
            <p:cNvSpPr>
              <a:spLocks noChangeShapeType="1"/>
            </p:cNvSpPr>
            <p:nvPr/>
          </p:nvSpPr>
          <p:spPr bwMode="auto">
            <a:xfrm>
              <a:off x="1776" y="2064"/>
              <a:ext cx="624" cy="0"/>
            </a:xfrm>
            <a:prstGeom prst="line">
              <a:avLst/>
            </a:prstGeom>
            <a:noFill/>
            <a:ln w="28575">
              <a:solidFill>
                <a:schemeClr val="tx1"/>
              </a:solidFill>
              <a:round/>
              <a:headEnd/>
              <a:tailEnd/>
            </a:ln>
          </p:spPr>
          <p:txBody>
            <a:bodyPr/>
            <a:lstStyle/>
            <a:p>
              <a:endParaRPr lang="zh-CN" altLang="en-US"/>
            </a:p>
          </p:txBody>
        </p:sp>
        <p:sp>
          <p:nvSpPr>
            <p:cNvPr id="19467" name="Line 1035"/>
            <p:cNvSpPr>
              <a:spLocks noChangeShapeType="1"/>
            </p:cNvSpPr>
            <p:nvPr/>
          </p:nvSpPr>
          <p:spPr bwMode="auto">
            <a:xfrm>
              <a:off x="1776" y="2304"/>
              <a:ext cx="624" cy="0"/>
            </a:xfrm>
            <a:prstGeom prst="line">
              <a:avLst/>
            </a:prstGeom>
            <a:noFill/>
            <a:ln w="28575">
              <a:solidFill>
                <a:schemeClr val="tx1"/>
              </a:solidFill>
              <a:round/>
              <a:headEnd/>
              <a:tailEnd/>
            </a:ln>
          </p:spPr>
          <p:txBody>
            <a:bodyPr/>
            <a:lstStyle/>
            <a:p>
              <a:endParaRPr lang="zh-CN" altLang="en-US"/>
            </a:p>
          </p:txBody>
        </p:sp>
        <p:sp>
          <p:nvSpPr>
            <p:cNvPr id="19468" name="Line 1043"/>
            <p:cNvSpPr>
              <a:spLocks noChangeShapeType="1"/>
            </p:cNvSpPr>
            <p:nvPr/>
          </p:nvSpPr>
          <p:spPr bwMode="auto">
            <a:xfrm>
              <a:off x="1776" y="2400"/>
              <a:ext cx="624" cy="0"/>
            </a:xfrm>
            <a:prstGeom prst="line">
              <a:avLst/>
            </a:prstGeom>
            <a:noFill/>
            <a:ln w="28575">
              <a:solidFill>
                <a:schemeClr val="tx1"/>
              </a:solidFill>
              <a:round/>
              <a:headEnd/>
              <a:tailEnd/>
            </a:ln>
          </p:spPr>
          <p:txBody>
            <a:bodyPr/>
            <a:lstStyle/>
            <a:p>
              <a:endParaRPr lang="zh-CN" altLang="en-US"/>
            </a:p>
          </p:txBody>
        </p:sp>
        <p:sp>
          <p:nvSpPr>
            <p:cNvPr id="19469" name="Line 1044"/>
            <p:cNvSpPr>
              <a:spLocks noChangeShapeType="1"/>
            </p:cNvSpPr>
            <p:nvPr/>
          </p:nvSpPr>
          <p:spPr bwMode="auto">
            <a:xfrm>
              <a:off x="1776" y="2496"/>
              <a:ext cx="624" cy="0"/>
            </a:xfrm>
            <a:prstGeom prst="line">
              <a:avLst/>
            </a:prstGeom>
            <a:noFill/>
            <a:ln w="28575">
              <a:solidFill>
                <a:schemeClr val="tx1"/>
              </a:solidFill>
              <a:round/>
              <a:headEnd/>
              <a:tailEnd/>
            </a:ln>
          </p:spPr>
          <p:txBody>
            <a:bodyPr/>
            <a:lstStyle/>
            <a:p>
              <a:endParaRPr lang="zh-CN" altLang="en-US"/>
            </a:p>
          </p:txBody>
        </p:sp>
        <p:sp>
          <p:nvSpPr>
            <p:cNvPr id="19470" name="Oval 1045"/>
            <p:cNvSpPr>
              <a:spLocks noChangeArrowheads="1"/>
            </p:cNvSpPr>
            <p:nvPr/>
          </p:nvSpPr>
          <p:spPr bwMode="auto">
            <a:xfrm>
              <a:off x="1910" y="2125"/>
              <a:ext cx="96" cy="96"/>
            </a:xfrm>
            <a:prstGeom prst="ellipse">
              <a:avLst/>
            </a:prstGeom>
            <a:solidFill>
              <a:srgbClr val="FF3300"/>
            </a:solidFill>
            <a:ln w="9525">
              <a:solidFill>
                <a:srgbClr val="FF3300"/>
              </a:solidFill>
              <a:round/>
              <a:headEnd/>
              <a:tailEnd/>
            </a:ln>
          </p:spPr>
          <p:txBody>
            <a:bodyPr wrap="none" anchor="ctr"/>
            <a:lstStyle/>
            <a:p>
              <a:endParaRPr lang="zh-CN" altLang="en-US"/>
            </a:p>
          </p:txBody>
        </p:sp>
        <p:sp>
          <p:nvSpPr>
            <p:cNvPr id="19471" name="Text Box 1046"/>
            <p:cNvSpPr txBox="1">
              <a:spLocks noChangeArrowheads="1"/>
            </p:cNvSpPr>
            <p:nvPr/>
          </p:nvSpPr>
          <p:spPr bwMode="auto">
            <a:xfrm>
              <a:off x="672" y="1789"/>
              <a:ext cx="888" cy="518"/>
            </a:xfrm>
            <a:prstGeom prst="rect">
              <a:avLst/>
            </a:prstGeom>
            <a:noFill/>
            <a:ln w="9525">
              <a:noFill/>
              <a:miter lim="800000"/>
              <a:headEnd/>
              <a:tailEnd/>
            </a:ln>
          </p:spPr>
          <p:txBody>
            <a:bodyPr wrap="none">
              <a:spAutoFit/>
            </a:bodyPr>
            <a:lstStyle/>
            <a:p>
              <a:r>
                <a:rPr lang="zh-CN" altLang="en-US" b="1">
                  <a:ea typeface="楷体_GB2312" pitchFamily="49" charset="-122"/>
                </a:rPr>
                <a:t>  扩展点</a:t>
              </a:r>
            </a:p>
            <a:p>
              <a:r>
                <a:rPr lang="zh-CN" altLang="en-US" b="1">
                  <a:ea typeface="楷体_GB2312" pitchFamily="49" charset="-122"/>
                </a:rPr>
                <a:t>具有条件</a:t>
              </a:r>
            </a:p>
          </p:txBody>
        </p:sp>
        <p:sp>
          <p:nvSpPr>
            <p:cNvPr id="19472" name="Line 1047"/>
            <p:cNvSpPr>
              <a:spLocks noChangeShapeType="1"/>
            </p:cNvSpPr>
            <p:nvPr/>
          </p:nvSpPr>
          <p:spPr bwMode="auto">
            <a:xfrm>
              <a:off x="1296" y="1968"/>
              <a:ext cx="624" cy="192"/>
            </a:xfrm>
            <a:prstGeom prst="line">
              <a:avLst/>
            </a:prstGeom>
            <a:noFill/>
            <a:ln w="9525">
              <a:solidFill>
                <a:schemeClr val="tx1"/>
              </a:solidFill>
              <a:round/>
              <a:headEnd/>
              <a:tailEnd type="triangle" w="med" len="med"/>
            </a:ln>
          </p:spPr>
          <p:txBody>
            <a:bodyPr/>
            <a:lstStyle/>
            <a:p>
              <a:endParaRPr lang="zh-CN" altLang="en-US"/>
            </a:p>
          </p:txBody>
        </p:sp>
        <p:sp>
          <p:nvSpPr>
            <p:cNvPr id="19473" name="Rectangle 1048"/>
            <p:cNvSpPr>
              <a:spLocks noChangeArrowheads="1"/>
            </p:cNvSpPr>
            <p:nvPr/>
          </p:nvSpPr>
          <p:spPr bwMode="auto">
            <a:xfrm>
              <a:off x="3504" y="1920"/>
              <a:ext cx="1008" cy="829"/>
            </a:xfrm>
            <a:prstGeom prst="rect">
              <a:avLst/>
            </a:prstGeom>
            <a:solidFill>
              <a:schemeClr val="hlink"/>
            </a:solidFill>
            <a:ln w="9525">
              <a:solidFill>
                <a:schemeClr val="tx1"/>
              </a:solidFill>
              <a:miter lim="800000"/>
              <a:headEnd/>
              <a:tailEnd/>
            </a:ln>
          </p:spPr>
          <p:txBody>
            <a:bodyPr wrap="none" anchor="ctr"/>
            <a:lstStyle/>
            <a:p>
              <a:endParaRPr lang="en-US" altLang="zh-CN" b="1">
                <a:ea typeface="楷体_GB2312" pitchFamily="49" charset="-122"/>
              </a:endParaRPr>
            </a:p>
          </p:txBody>
        </p:sp>
        <p:sp>
          <p:nvSpPr>
            <p:cNvPr id="19474" name="Text Box 1049"/>
            <p:cNvSpPr txBox="1">
              <a:spLocks noChangeArrowheads="1"/>
            </p:cNvSpPr>
            <p:nvPr/>
          </p:nvSpPr>
          <p:spPr bwMode="auto">
            <a:xfrm>
              <a:off x="3590" y="1597"/>
              <a:ext cx="888" cy="288"/>
            </a:xfrm>
            <a:prstGeom prst="rect">
              <a:avLst/>
            </a:prstGeom>
            <a:noFill/>
            <a:ln w="9525">
              <a:noFill/>
              <a:miter lim="800000"/>
              <a:headEnd/>
              <a:tailEnd/>
            </a:ln>
          </p:spPr>
          <p:txBody>
            <a:bodyPr wrap="none">
              <a:spAutoFit/>
            </a:bodyPr>
            <a:lstStyle/>
            <a:p>
              <a:r>
                <a:rPr lang="zh-CN" altLang="en-US" b="1">
                  <a:ea typeface="楷体_GB2312" pitchFamily="49" charset="-122"/>
                </a:rPr>
                <a:t>扩展用例</a:t>
              </a:r>
            </a:p>
          </p:txBody>
        </p:sp>
        <p:sp>
          <p:nvSpPr>
            <p:cNvPr id="19475" name="Line 1050"/>
            <p:cNvSpPr>
              <a:spLocks noChangeShapeType="1"/>
            </p:cNvSpPr>
            <p:nvPr/>
          </p:nvSpPr>
          <p:spPr bwMode="auto">
            <a:xfrm>
              <a:off x="3696" y="2016"/>
              <a:ext cx="624" cy="0"/>
            </a:xfrm>
            <a:prstGeom prst="line">
              <a:avLst/>
            </a:prstGeom>
            <a:noFill/>
            <a:ln w="28575">
              <a:solidFill>
                <a:schemeClr val="tx1"/>
              </a:solidFill>
              <a:round/>
              <a:headEnd/>
              <a:tailEnd/>
            </a:ln>
          </p:spPr>
          <p:txBody>
            <a:bodyPr/>
            <a:lstStyle/>
            <a:p>
              <a:endParaRPr lang="zh-CN" altLang="en-US"/>
            </a:p>
          </p:txBody>
        </p:sp>
        <p:sp>
          <p:nvSpPr>
            <p:cNvPr id="19476" name="Line 1051"/>
            <p:cNvSpPr>
              <a:spLocks noChangeShapeType="1"/>
            </p:cNvSpPr>
            <p:nvPr/>
          </p:nvSpPr>
          <p:spPr bwMode="auto">
            <a:xfrm>
              <a:off x="3696" y="2112"/>
              <a:ext cx="624" cy="0"/>
            </a:xfrm>
            <a:prstGeom prst="line">
              <a:avLst/>
            </a:prstGeom>
            <a:noFill/>
            <a:ln w="28575">
              <a:solidFill>
                <a:schemeClr val="tx1"/>
              </a:solidFill>
              <a:round/>
              <a:headEnd/>
              <a:tailEnd/>
            </a:ln>
          </p:spPr>
          <p:txBody>
            <a:bodyPr/>
            <a:lstStyle/>
            <a:p>
              <a:endParaRPr lang="zh-CN" altLang="en-US"/>
            </a:p>
          </p:txBody>
        </p:sp>
        <p:sp>
          <p:nvSpPr>
            <p:cNvPr id="19477" name="Line 1052"/>
            <p:cNvSpPr>
              <a:spLocks noChangeShapeType="1"/>
            </p:cNvSpPr>
            <p:nvPr/>
          </p:nvSpPr>
          <p:spPr bwMode="auto">
            <a:xfrm>
              <a:off x="3696" y="2208"/>
              <a:ext cx="624" cy="0"/>
            </a:xfrm>
            <a:prstGeom prst="line">
              <a:avLst/>
            </a:prstGeom>
            <a:noFill/>
            <a:ln w="28575">
              <a:solidFill>
                <a:schemeClr val="tx1"/>
              </a:solidFill>
              <a:round/>
              <a:headEnd/>
              <a:tailEnd/>
            </a:ln>
          </p:spPr>
          <p:txBody>
            <a:bodyPr/>
            <a:lstStyle/>
            <a:p>
              <a:endParaRPr lang="zh-CN" altLang="en-US"/>
            </a:p>
          </p:txBody>
        </p:sp>
        <p:sp>
          <p:nvSpPr>
            <p:cNvPr id="19478" name="Line 1053"/>
            <p:cNvSpPr>
              <a:spLocks noChangeShapeType="1"/>
            </p:cNvSpPr>
            <p:nvPr/>
          </p:nvSpPr>
          <p:spPr bwMode="auto">
            <a:xfrm>
              <a:off x="3696" y="2304"/>
              <a:ext cx="624" cy="0"/>
            </a:xfrm>
            <a:prstGeom prst="line">
              <a:avLst/>
            </a:prstGeom>
            <a:noFill/>
            <a:ln w="28575">
              <a:solidFill>
                <a:schemeClr val="tx1"/>
              </a:solidFill>
              <a:round/>
              <a:headEnd/>
              <a:tailEnd/>
            </a:ln>
          </p:spPr>
          <p:txBody>
            <a:bodyPr/>
            <a:lstStyle/>
            <a:p>
              <a:endParaRPr lang="zh-CN" altLang="en-US"/>
            </a:p>
          </p:txBody>
        </p:sp>
        <p:sp>
          <p:nvSpPr>
            <p:cNvPr id="19479" name="Line 1054"/>
            <p:cNvSpPr>
              <a:spLocks noChangeShapeType="1"/>
            </p:cNvSpPr>
            <p:nvPr/>
          </p:nvSpPr>
          <p:spPr bwMode="auto">
            <a:xfrm>
              <a:off x="3696" y="2448"/>
              <a:ext cx="624" cy="0"/>
            </a:xfrm>
            <a:prstGeom prst="line">
              <a:avLst/>
            </a:prstGeom>
            <a:noFill/>
            <a:ln w="28575">
              <a:solidFill>
                <a:schemeClr val="tx1"/>
              </a:solidFill>
              <a:round/>
              <a:headEnd/>
              <a:tailEnd/>
            </a:ln>
          </p:spPr>
          <p:txBody>
            <a:bodyPr/>
            <a:lstStyle/>
            <a:p>
              <a:endParaRPr lang="zh-CN" altLang="en-US"/>
            </a:p>
          </p:txBody>
        </p:sp>
        <p:sp>
          <p:nvSpPr>
            <p:cNvPr id="19480" name="Line 1055"/>
            <p:cNvSpPr>
              <a:spLocks noChangeShapeType="1"/>
            </p:cNvSpPr>
            <p:nvPr/>
          </p:nvSpPr>
          <p:spPr bwMode="auto">
            <a:xfrm>
              <a:off x="3696" y="2544"/>
              <a:ext cx="624" cy="0"/>
            </a:xfrm>
            <a:prstGeom prst="line">
              <a:avLst/>
            </a:prstGeom>
            <a:noFill/>
            <a:ln w="28575">
              <a:solidFill>
                <a:schemeClr val="tx1"/>
              </a:solidFill>
              <a:round/>
              <a:headEnd/>
              <a:tailEnd/>
            </a:ln>
          </p:spPr>
          <p:txBody>
            <a:bodyPr/>
            <a:lstStyle/>
            <a:p>
              <a:endParaRPr lang="zh-CN" altLang="en-US"/>
            </a:p>
          </p:txBody>
        </p:sp>
        <p:sp>
          <p:nvSpPr>
            <p:cNvPr id="19481" name="Line 1057"/>
            <p:cNvSpPr>
              <a:spLocks noChangeShapeType="1"/>
            </p:cNvSpPr>
            <p:nvPr/>
          </p:nvSpPr>
          <p:spPr bwMode="auto">
            <a:xfrm flipV="1">
              <a:off x="2016" y="1920"/>
              <a:ext cx="1488" cy="240"/>
            </a:xfrm>
            <a:prstGeom prst="line">
              <a:avLst/>
            </a:prstGeom>
            <a:noFill/>
            <a:ln w="9525">
              <a:solidFill>
                <a:schemeClr val="tx1"/>
              </a:solidFill>
              <a:round/>
              <a:headEnd/>
              <a:tailEnd type="triangle" w="med" len="med"/>
            </a:ln>
          </p:spPr>
          <p:txBody>
            <a:bodyPr/>
            <a:lstStyle/>
            <a:p>
              <a:endParaRPr lang="zh-CN" altLang="en-US"/>
            </a:p>
          </p:txBody>
        </p:sp>
        <p:sp>
          <p:nvSpPr>
            <p:cNvPr id="19482" name="Line 1058"/>
            <p:cNvSpPr>
              <a:spLocks noChangeShapeType="1"/>
            </p:cNvSpPr>
            <p:nvPr/>
          </p:nvSpPr>
          <p:spPr bwMode="auto">
            <a:xfrm flipH="1" flipV="1">
              <a:off x="2064" y="2208"/>
              <a:ext cx="1440" cy="528"/>
            </a:xfrm>
            <a:prstGeom prst="line">
              <a:avLst/>
            </a:prstGeom>
            <a:noFill/>
            <a:ln w="9525">
              <a:solidFill>
                <a:schemeClr val="tx1"/>
              </a:solidFill>
              <a:round/>
              <a:headEnd/>
              <a:tailEnd type="triangle" w="med" len="med"/>
            </a:ln>
          </p:spPr>
          <p:txBody>
            <a:bodyPr/>
            <a:lstStyle/>
            <a:p>
              <a:endParaRPr lang="zh-CN" altLang="en-US"/>
            </a:p>
          </p:txBody>
        </p:sp>
        <p:sp>
          <p:nvSpPr>
            <p:cNvPr id="19483" name="Text Box 1059"/>
            <p:cNvSpPr txBox="1">
              <a:spLocks noChangeArrowheads="1"/>
            </p:cNvSpPr>
            <p:nvPr/>
          </p:nvSpPr>
          <p:spPr bwMode="auto">
            <a:xfrm>
              <a:off x="2832" y="1920"/>
              <a:ext cx="502" cy="288"/>
            </a:xfrm>
            <a:prstGeom prst="rect">
              <a:avLst/>
            </a:prstGeom>
            <a:noFill/>
            <a:ln w="9525">
              <a:noFill/>
              <a:miter lim="800000"/>
              <a:headEnd/>
              <a:tailEnd/>
            </a:ln>
          </p:spPr>
          <p:txBody>
            <a:bodyPr wrap="none">
              <a:spAutoFit/>
            </a:bodyPr>
            <a:lstStyle/>
            <a:p>
              <a:r>
                <a:rPr lang="zh-CN" altLang="en-US" b="1">
                  <a:ea typeface="楷体_GB2312" pitchFamily="49" charset="-122"/>
                </a:rPr>
                <a:t>执行</a:t>
              </a:r>
            </a:p>
          </p:txBody>
        </p:sp>
        <p:sp>
          <p:nvSpPr>
            <p:cNvPr id="19484" name="Text Box 1060"/>
            <p:cNvSpPr txBox="1">
              <a:spLocks noChangeArrowheads="1"/>
            </p:cNvSpPr>
            <p:nvPr/>
          </p:nvSpPr>
          <p:spPr bwMode="auto">
            <a:xfrm>
              <a:off x="2784" y="2544"/>
              <a:ext cx="502" cy="288"/>
            </a:xfrm>
            <a:prstGeom prst="rect">
              <a:avLst/>
            </a:prstGeom>
            <a:noFill/>
            <a:ln w="9525">
              <a:noFill/>
              <a:miter lim="800000"/>
              <a:headEnd/>
              <a:tailEnd/>
            </a:ln>
          </p:spPr>
          <p:txBody>
            <a:bodyPr wrap="none">
              <a:spAutoFit/>
            </a:bodyPr>
            <a:lstStyle/>
            <a:p>
              <a:r>
                <a:rPr lang="zh-CN" altLang="en-US" b="1">
                  <a:ea typeface="楷体_GB2312" pitchFamily="49" charset="-122"/>
                </a:rPr>
                <a:t>返回</a:t>
              </a:r>
            </a:p>
          </p:txBody>
        </p:sp>
      </p:grpSp>
    </p:spTree>
  </p:cSld>
  <p:clrMapOvr>
    <a:masterClrMapping/>
  </p:clrMapOvr>
  <p:transition>
    <p:fade/>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灯片编号占位符 6"/>
          <p:cNvSpPr>
            <a:spLocks noGrp="1"/>
          </p:cNvSpPr>
          <p:nvPr>
            <p:ph type="sldNum" sz="quarter" idx="12"/>
          </p:nvPr>
        </p:nvSpPr>
        <p:spPr/>
        <p:txBody>
          <a:bodyPr/>
          <a:lstStyle/>
          <a:p>
            <a:pPr>
              <a:defRPr/>
            </a:pPr>
            <a:fld id="{D608A64B-8FF7-464C-A049-40242C44E234}" type="slidenum">
              <a:rPr lang="zh-CN" altLang="en-US" smtClean="0">
                <a:latin typeface="Arial" pitchFamily="34" charset="0"/>
              </a:rPr>
              <a:pPr>
                <a:defRPr/>
              </a:pPr>
              <a:t>121</a:t>
            </a:fld>
            <a:endParaRPr lang="en-US" altLang="zh-CN">
              <a:latin typeface="Arial" pitchFamily="34" charset="0"/>
            </a:endParaRPr>
          </a:p>
        </p:txBody>
      </p:sp>
      <p:sp>
        <p:nvSpPr>
          <p:cNvPr id="21508" name="Rectangle 4"/>
          <p:cNvSpPr>
            <a:spLocks noGrp="1" noChangeArrowheads="1"/>
          </p:cNvSpPr>
          <p:nvPr>
            <p:ph type="title"/>
          </p:nvPr>
        </p:nvSpPr>
        <p:spPr/>
        <p:txBody>
          <a:bodyPr/>
          <a:lstStyle/>
          <a:p>
            <a:pPr eaLnBrk="1" hangingPunct="1"/>
            <a:r>
              <a:rPr lang="zh-CN" altLang="en-US" dirty="0">
                <a:solidFill>
                  <a:schemeClr val="bg1"/>
                </a:solidFill>
              </a:rPr>
              <a:t>包含关系与扩展关系的区别</a:t>
            </a:r>
          </a:p>
        </p:txBody>
      </p:sp>
      <p:sp>
        <p:nvSpPr>
          <p:cNvPr id="21509" name="Rectangle 5"/>
          <p:cNvSpPr>
            <a:spLocks noGrp="1" noChangeArrowheads="1"/>
          </p:cNvSpPr>
          <p:nvPr>
            <p:ph type="body" sz="half" idx="1"/>
          </p:nvPr>
        </p:nvSpPr>
        <p:spPr/>
        <p:txBody>
          <a:bodyPr/>
          <a:lstStyle/>
          <a:p>
            <a:pPr eaLnBrk="1" hangingPunct="1"/>
            <a:r>
              <a:rPr lang="zh-CN" altLang="en-US" b="1" dirty="0">
                <a:latin typeface="微软雅黑" pitchFamily="34" charset="-122"/>
                <a:ea typeface="微软雅黑" pitchFamily="34" charset="-122"/>
              </a:rPr>
              <a:t>包含关系</a:t>
            </a:r>
          </a:p>
          <a:p>
            <a:pPr eaLnBrk="1" hangingPunct="1">
              <a:buFontTx/>
              <a:buNone/>
            </a:pPr>
            <a:r>
              <a:rPr lang="en-US" altLang="zh-CN" sz="2400" dirty="0">
                <a:latin typeface="微软雅黑" pitchFamily="34" charset="-122"/>
                <a:ea typeface="微软雅黑" pitchFamily="34" charset="-122"/>
              </a:rPr>
              <a:t>1. </a:t>
            </a:r>
            <a:r>
              <a:rPr lang="zh-CN" altLang="en-US" sz="2400" dirty="0">
                <a:latin typeface="微软雅黑" pitchFamily="34" charset="-122"/>
                <a:ea typeface="微软雅黑" pitchFamily="34" charset="-122"/>
              </a:rPr>
              <a:t>当在两个或多个独立用例重复自已并希望避免重复时</a:t>
            </a:r>
          </a:p>
          <a:p>
            <a:pPr eaLnBrk="1" hangingPunct="1">
              <a:buFontTx/>
              <a:buNone/>
            </a:pPr>
            <a:r>
              <a:rPr lang="en-US" altLang="zh-CN" sz="2400" dirty="0">
                <a:latin typeface="微软雅黑" pitchFamily="34" charset="-122"/>
                <a:ea typeface="微软雅黑" pitchFamily="34" charset="-122"/>
              </a:rPr>
              <a:t>2. </a:t>
            </a:r>
            <a:r>
              <a:rPr lang="zh-CN" altLang="en-US" sz="2400" dirty="0">
                <a:latin typeface="微软雅黑" pitchFamily="34" charset="-122"/>
                <a:ea typeface="微软雅黑" pitchFamily="34" charset="-122"/>
              </a:rPr>
              <a:t>在基本用例上插入附加行为并具有明确的描述</a:t>
            </a:r>
          </a:p>
          <a:p>
            <a:pPr eaLnBrk="1" hangingPunct="1">
              <a:buFontTx/>
              <a:buNone/>
            </a:pPr>
            <a:r>
              <a:rPr lang="en-US" altLang="zh-CN" sz="2400" dirty="0">
                <a:latin typeface="微软雅黑" pitchFamily="34" charset="-122"/>
                <a:ea typeface="微软雅黑" pitchFamily="34" charset="-122"/>
              </a:rPr>
              <a:t>3. </a:t>
            </a:r>
            <a:r>
              <a:rPr lang="zh-CN" altLang="en-US" sz="2400" dirty="0">
                <a:latin typeface="微软雅黑" pitchFamily="34" charset="-122"/>
                <a:ea typeface="微软雅黑" pitchFamily="34" charset="-122"/>
              </a:rPr>
              <a:t>包含用例作为基本用例</a:t>
            </a:r>
            <a:r>
              <a:rPr lang="zh-CN" altLang="en-US" sz="2400" u="sng" dirty="0">
                <a:solidFill>
                  <a:srgbClr val="C00000"/>
                </a:solidFill>
                <a:latin typeface="微软雅黑" pitchFamily="34" charset="-122"/>
                <a:ea typeface="微软雅黑" pitchFamily="34" charset="-122"/>
              </a:rPr>
              <a:t>的一部分</a:t>
            </a:r>
            <a:endParaRPr lang="zh-CN" altLang="en-US" sz="2400" dirty="0">
              <a:latin typeface="微软雅黑" pitchFamily="34" charset="-122"/>
              <a:ea typeface="微软雅黑" pitchFamily="34" charset="-122"/>
            </a:endParaRPr>
          </a:p>
        </p:txBody>
      </p:sp>
      <p:sp>
        <p:nvSpPr>
          <p:cNvPr id="21510" name="Rectangle 6"/>
          <p:cNvSpPr>
            <a:spLocks noGrp="1" noChangeArrowheads="1"/>
          </p:cNvSpPr>
          <p:nvPr>
            <p:ph type="body" sz="half" idx="2"/>
          </p:nvPr>
        </p:nvSpPr>
        <p:spPr/>
        <p:txBody>
          <a:bodyPr/>
          <a:lstStyle/>
          <a:p>
            <a:pPr eaLnBrk="1" hangingPunct="1"/>
            <a:r>
              <a:rPr lang="zh-CN" altLang="en-US" b="1" dirty="0">
                <a:latin typeface="微软雅黑" pitchFamily="34" charset="-122"/>
                <a:ea typeface="微软雅黑" pitchFamily="34" charset="-122"/>
              </a:rPr>
              <a:t>扩展关系</a:t>
            </a:r>
          </a:p>
          <a:p>
            <a:pPr eaLnBrk="1" hangingPunct="1">
              <a:buFontTx/>
              <a:buNone/>
            </a:pPr>
            <a:r>
              <a:rPr lang="en-US" altLang="zh-CN" sz="2400" dirty="0">
                <a:latin typeface="微软雅黑" pitchFamily="34" charset="-122"/>
                <a:ea typeface="微软雅黑" pitchFamily="34" charset="-122"/>
              </a:rPr>
              <a:t>1. </a:t>
            </a:r>
            <a:r>
              <a:rPr lang="zh-CN" altLang="en-US" sz="2400" dirty="0">
                <a:latin typeface="微软雅黑" pitchFamily="34" charset="-122"/>
                <a:ea typeface="微软雅黑" pitchFamily="34" charset="-122"/>
              </a:rPr>
              <a:t>当表述关于正常行为的一个变化情况时</a:t>
            </a:r>
          </a:p>
          <a:p>
            <a:pPr eaLnBrk="1" hangingPunct="1">
              <a:buFontTx/>
              <a:buNone/>
            </a:pPr>
            <a:r>
              <a:rPr lang="en-US" altLang="zh-CN" sz="2400" dirty="0">
                <a:latin typeface="微软雅黑" pitchFamily="34" charset="-122"/>
                <a:ea typeface="微软雅黑" pitchFamily="34" charset="-122"/>
              </a:rPr>
              <a:t>2. </a:t>
            </a:r>
            <a:r>
              <a:rPr lang="zh-CN" altLang="en-US" sz="2400" dirty="0">
                <a:latin typeface="微软雅黑" pitchFamily="34" charset="-122"/>
                <a:ea typeface="微软雅黑" pitchFamily="34" charset="-122"/>
              </a:rPr>
              <a:t>在基本用例上</a:t>
            </a:r>
            <a:r>
              <a:rPr lang="zh-CN" altLang="en-US" sz="2400" dirty="0">
                <a:solidFill>
                  <a:srgbClr val="FF0000"/>
                </a:solidFill>
                <a:latin typeface="微软雅黑" pitchFamily="34" charset="-122"/>
                <a:ea typeface="微软雅黑" pitchFamily="34" charset="-122"/>
              </a:rPr>
              <a:t>插入基本用例不能说明的扩展部分</a:t>
            </a:r>
          </a:p>
          <a:p>
            <a:pPr eaLnBrk="1" hangingPunct="1">
              <a:buFontTx/>
              <a:buNone/>
            </a:pPr>
            <a:r>
              <a:rPr lang="en-US" altLang="zh-CN" sz="2400" dirty="0">
                <a:latin typeface="微软雅黑" pitchFamily="34" charset="-122"/>
                <a:ea typeface="微软雅黑" pitchFamily="34" charset="-122"/>
              </a:rPr>
              <a:t>3. </a:t>
            </a:r>
            <a:r>
              <a:rPr lang="zh-CN" altLang="en-US" sz="2400" dirty="0">
                <a:latin typeface="微软雅黑" pitchFamily="34" charset="-122"/>
                <a:ea typeface="微软雅黑" pitchFamily="34" charset="-122"/>
              </a:rPr>
              <a:t>扩展用例作为基本用例的</a:t>
            </a:r>
            <a:r>
              <a:rPr lang="zh-CN" altLang="en-US" sz="2400" dirty="0">
                <a:solidFill>
                  <a:srgbClr val="0000FF"/>
                </a:solidFill>
                <a:latin typeface="微软雅黑" pitchFamily="34" charset="-122"/>
                <a:ea typeface="微软雅黑" pitchFamily="34" charset="-122"/>
              </a:rPr>
              <a:t>增量扩展</a:t>
            </a:r>
          </a:p>
          <a:p>
            <a:pPr eaLnBrk="1" hangingPunct="1">
              <a:buFontTx/>
              <a:buNone/>
            </a:pPr>
            <a:r>
              <a:rPr lang="en-US" altLang="zh-CN" sz="2400" dirty="0">
                <a:latin typeface="微软雅黑" pitchFamily="34" charset="-122"/>
                <a:ea typeface="微软雅黑" pitchFamily="34" charset="-122"/>
              </a:rPr>
              <a:t>4. </a:t>
            </a:r>
            <a:r>
              <a:rPr lang="zh-CN" altLang="en-US" sz="2400" u="sng" dirty="0">
                <a:solidFill>
                  <a:srgbClr val="C00000"/>
                </a:solidFill>
                <a:latin typeface="微软雅黑" pitchFamily="34" charset="-122"/>
                <a:ea typeface="微软雅黑" pitchFamily="34" charset="-122"/>
              </a:rPr>
              <a:t>扩展用例是按条件要求执行的</a:t>
            </a:r>
            <a:endParaRPr lang="zh-CN" altLang="en-US" u="sng" dirty="0">
              <a:solidFill>
                <a:srgbClr val="C00000"/>
              </a:solidFill>
              <a:latin typeface="微软雅黑" pitchFamily="34" charset="-122"/>
              <a:ea typeface="微软雅黑" pitchFamily="34" charset="-122"/>
            </a:endParaRPr>
          </a:p>
        </p:txBody>
      </p:sp>
    </p:spTree>
  </p:cSld>
  <p:clrMapOvr>
    <a:masterClrMapping/>
  </p:clrMapOvr>
  <p:transition>
    <p:fade/>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灯片编号占位符 6"/>
          <p:cNvSpPr>
            <a:spLocks noGrp="1"/>
          </p:cNvSpPr>
          <p:nvPr>
            <p:ph type="sldNum" sz="quarter" idx="12"/>
          </p:nvPr>
        </p:nvSpPr>
        <p:spPr/>
        <p:txBody>
          <a:bodyPr/>
          <a:lstStyle/>
          <a:p>
            <a:pPr>
              <a:defRPr/>
            </a:pPr>
            <a:fld id="{33152948-D473-4F72-8FCA-6DDF7FEF0AA1}" type="slidenum">
              <a:rPr lang="zh-CN" altLang="en-US" smtClean="0">
                <a:latin typeface="Arial" pitchFamily="34" charset="0"/>
              </a:rPr>
              <a:pPr>
                <a:defRPr/>
              </a:pPr>
              <a:t>122</a:t>
            </a:fld>
            <a:endParaRPr lang="en-US" altLang="zh-CN">
              <a:latin typeface="Arial" pitchFamily="34" charset="0"/>
            </a:endParaRPr>
          </a:p>
        </p:txBody>
      </p:sp>
      <p:sp>
        <p:nvSpPr>
          <p:cNvPr id="22532" name="Rectangle 2"/>
          <p:cNvSpPr>
            <a:spLocks noGrp="1" noChangeArrowheads="1"/>
          </p:cNvSpPr>
          <p:nvPr>
            <p:ph type="title"/>
          </p:nvPr>
        </p:nvSpPr>
        <p:spPr>
          <a:xfrm>
            <a:off x="971550" y="404813"/>
            <a:ext cx="6686550" cy="685800"/>
          </a:xfrm>
        </p:spPr>
        <p:txBody>
          <a:bodyPr/>
          <a:lstStyle/>
          <a:p>
            <a:pPr eaLnBrk="1" hangingPunct="1"/>
            <a:r>
              <a:rPr lang="zh-CN" altLang="en-US" dirty="0">
                <a:solidFill>
                  <a:schemeClr val="bg1"/>
                </a:solidFill>
              </a:rPr>
              <a:t>继承关系</a:t>
            </a:r>
            <a:r>
              <a:rPr lang="en-US" altLang="zh-CN" dirty="0">
                <a:solidFill>
                  <a:schemeClr val="bg1"/>
                </a:solidFill>
              </a:rPr>
              <a:t>(</a:t>
            </a:r>
            <a:r>
              <a:rPr lang="zh-CN" altLang="en-US" dirty="0">
                <a:solidFill>
                  <a:schemeClr val="bg1"/>
                </a:solidFill>
              </a:rPr>
              <a:t>泛化</a:t>
            </a:r>
            <a:r>
              <a:rPr lang="en-US" altLang="zh-CN" dirty="0">
                <a:solidFill>
                  <a:schemeClr val="bg1"/>
                </a:solidFill>
              </a:rPr>
              <a:t>)</a:t>
            </a:r>
            <a:endParaRPr lang="zh-CN" altLang="en-US" dirty="0">
              <a:solidFill>
                <a:schemeClr val="bg1"/>
              </a:solidFill>
            </a:endParaRPr>
          </a:p>
        </p:txBody>
      </p:sp>
      <p:sp>
        <p:nvSpPr>
          <p:cNvPr id="22533" name="Rectangle 3"/>
          <p:cNvSpPr>
            <a:spLocks noGrp="1" noChangeArrowheads="1"/>
          </p:cNvSpPr>
          <p:nvPr>
            <p:ph type="body" sz="half" idx="1"/>
          </p:nvPr>
        </p:nvSpPr>
        <p:spPr>
          <a:xfrm>
            <a:off x="357158" y="1643050"/>
            <a:ext cx="4114800" cy="4454624"/>
          </a:xfrm>
        </p:spPr>
        <p:txBody>
          <a:bodyPr/>
          <a:lstStyle/>
          <a:p>
            <a:pPr eaLnBrk="1" hangingPunct="1">
              <a:lnSpc>
                <a:spcPct val="90000"/>
              </a:lnSpc>
              <a:spcAft>
                <a:spcPts val="1800"/>
              </a:spcAft>
            </a:pPr>
            <a:r>
              <a:rPr lang="zh-CN" altLang="en-US" sz="2800" dirty="0">
                <a:latin typeface="微软雅黑" pitchFamily="34" charset="-122"/>
                <a:ea typeface="微软雅黑" pitchFamily="34" charset="-122"/>
              </a:rPr>
              <a:t>在用例图中，继承可以在</a:t>
            </a:r>
            <a:r>
              <a:rPr lang="zh-CN" altLang="en-US" sz="2800" dirty="0">
                <a:solidFill>
                  <a:srgbClr val="0000FF"/>
                </a:solidFill>
                <a:latin typeface="微软雅黑" pitchFamily="34" charset="-122"/>
                <a:ea typeface="微软雅黑" pitchFamily="34" charset="-122"/>
              </a:rPr>
              <a:t>执行者</a:t>
            </a:r>
            <a:r>
              <a:rPr lang="zh-CN" altLang="en-US" sz="2800" dirty="0">
                <a:latin typeface="微软雅黑" pitchFamily="34" charset="-122"/>
                <a:ea typeface="微软雅黑" pitchFamily="34" charset="-122"/>
              </a:rPr>
              <a:t>或者</a:t>
            </a:r>
            <a:r>
              <a:rPr lang="zh-CN" altLang="en-US" sz="2800" dirty="0">
                <a:solidFill>
                  <a:srgbClr val="0000FF"/>
                </a:solidFill>
                <a:latin typeface="微软雅黑" pitchFamily="34" charset="-122"/>
                <a:ea typeface="微软雅黑" pitchFamily="34" charset="-122"/>
              </a:rPr>
              <a:t>用例</a:t>
            </a:r>
            <a:r>
              <a:rPr lang="zh-CN" altLang="en-US" sz="2800" dirty="0">
                <a:latin typeface="微软雅黑" pitchFamily="34" charset="-122"/>
                <a:ea typeface="微软雅黑" pitchFamily="34" charset="-122"/>
              </a:rPr>
              <a:t>之间使用。</a:t>
            </a:r>
          </a:p>
          <a:p>
            <a:pPr eaLnBrk="1" hangingPunct="1">
              <a:lnSpc>
                <a:spcPct val="90000"/>
              </a:lnSpc>
              <a:spcAft>
                <a:spcPts val="1800"/>
              </a:spcAft>
            </a:pPr>
            <a:r>
              <a:rPr lang="zh-CN" altLang="en-US" sz="2800" dirty="0">
                <a:latin typeface="微软雅黑" pitchFamily="34" charset="-122"/>
                <a:ea typeface="微软雅黑" pitchFamily="34" charset="-122"/>
              </a:rPr>
              <a:t>执行者之间的继承意味着一个执行者可以完成另一个执行者的同样的任务，它也可能补充额外的角色，它以同样的方式与相同的用例进行交互。</a:t>
            </a:r>
          </a:p>
          <a:p>
            <a:pPr eaLnBrk="1" hangingPunct="1">
              <a:lnSpc>
                <a:spcPct val="90000"/>
              </a:lnSpc>
              <a:spcAft>
                <a:spcPts val="1800"/>
              </a:spcAft>
            </a:pPr>
            <a:endParaRPr lang="zh-CN" altLang="en-US" sz="2800" dirty="0">
              <a:latin typeface="微软雅黑" pitchFamily="34" charset="-122"/>
              <a:ea typeface="微软雅黑" pitchFamily="34" charset="-122"/>
            </a:endParaRPr>
          </a:p>
        </p:txBody>
      </p:sp>
      <p:pic>
        <p:nvPicPr>
          <p:cNvPr id="22534" name="Picture 4"/>
          <p:cNvPicPr>
            <a:picLocks noGrp="1" noChangeAspect="1" noChangeArrowheads="1"/>
          </p:cNvPicPr>
          <p:nvPr>
            <p:ph sz="half" idx="2"/>
          </p:nvPr>
        </p:nvPicPr>
        <p:blipFill>
          <a:blip r:embed="rId2" cstate="print"/>
          <a:srcRect/>
          <a:stretch>
            <a:fillRect/>
          </a:stretch>
        </p:blipFill>
        <p:spPr>
          <a:xfrm>
            <a:off x="4716463" y="1844675"/>
            <a:ext cx="3743325" cy="3889375"/>
          </a:xfrm>
          <a:noFill/>
        </p:spPr>
      </p:pic>
      <p:grpSp>
        <p:nvGrpSpPr>
          <p:cNvPr id="2" name="Group 12"/>
          <p:cNvGrpSpPr>
            <a:grpSpLocks/>
          </p:cNvGrpSpPr>
          <p:nvPr/>
        </p:nvGrpSpPr>
        <p:grpSpPr bwMode="auto">
          <a:xfrm>
            <a:off x="5148263" y="3429000"/>
            <a:ext cx="142875" cy="144463"/>
            <a:chOff x="4105" y="300"/>
            <a:chExt cx="90" cy="91"/>
          </a:xfrm>
        </p:grpSpPr>
        <p:sp>
          <p:nvSpPr>
            <p:cNvPr id="22537" name="Line 9"/>
            <p:cNvSpPr>
              <a:spLocks noChangeShapeType="1"/>
            </p:cNvSpPr>
            <p:nvPr/>
          </p:nvSpPr>
          <p:spPr bwMode="auto">
            <a:xfrm flipH="1">
              <a:off x="4105" y="300"/>
              <a:ext cx="45" cy="91"/>
            </a:xfrm>
            <a:prstGeom prst="line">
              <a:avLst/>
            </a:prstGeom>
            <a:noFill/>
            <a:ln w="9525">
              <a:solidFill>
                <a:schemeClr val="tx1"/>
              </a:solidFill>
              <a:round/>
              <a:headEnd/>
              <a:tailEnd/>
            </a:ln>
          </p:spPr>
          <p:txBody>
            <a:bodyPr/>
            <a:lstStyle/>
            <a:p>
              <a:endParaRPr lang="zh-CN" altLang="en-US"/>
            </a:p>
          </p:txBody>
        </p:sp>
        <p:sp>
          <p:nvSpPr>
            <p:cNvPr id="22538" name="Line 10"/>
            <p:cNvSpPr>
              <a:spLocks noChangeShapeType="1"/>
            </p:cNvSpPr>
            <p:nvPr/>
          </p:nvSpPr>
          <p:spPr bwMode="auto">
            <a:xfrm>
              <a:off x="4150" y="300"/>
              <a:ext cx="45" cy="91"/>
            </a:xfrm>
            <a:prstGeom prst="line">
              <a:avLst/>
            </a:prstGeom>
            <a:noFill/>
            <a:ln w="9525">
              <a:solidFill>
                <a:schemeClr val="tx1"/>
              </a:solidFill>
              <a:round/>
              <a:headEnd/>
              <a:tailEnd/>
            </a:ln>
          </p:spPr>
          <p:txBody>
            <a:bodyPr/>
            <a:lstStyle/>
            <a:p>
              <a:endParaRPr lang="zh-CN" altLang="en-US"/>
            </a:p>
          </p:txBody>
        </p:sp>
        <p:sp>
          <p:nvSpPr>
            <p:cNvPr id="22539" name="Line 11"/>
            <p:cNvSpPr>
              <a:spLocks noChangeShapeType="1"/>
            </p:cNvSpPr>
            <p:nvPr/>
          </p:nvSpPr>
          <p:spPr bwMode="auto">
            <a:xfrm>
              <a:off x="4105" y="391"/>
              <a:ext cx="90" cy="0"/>
            </a:xfrm>
            <a:prstGeom prst="line">
              <a:avLst/>
            </a:prstGeom>
            <a:noFill/>
            <a:ln w="9525">
              <a:solidFill>
                <a:schemeClr val="tx1"/>
              </a:solidFill>
              <a:round/>
              <a:headEnd/>
              <a:tailEnd/>
            </a:ln>
          </p:spPr>
          <p:txBody>
            <a:bodyPr/>
            <a:lstStyle/>
            <a:p>
              <a:endParaRPr lang="zh-CN" altLang="en-US"/>
            </a:p>
          </p:txBody>
        </p:sp>
      </p:grpSp>
      <p:sp>
        <p:nvSpPr>
          <p:cNvPr id="22536" name="Line 13"/>
          <p:cNvSpPr>
            <a:spLocks noChangeShapeType="1"/>
          </p:cNvSpPr>
          <p:nvPr/>
        </p:nvSpPr>
        <p:spPr bwMode="auto">
          <a:xfrm>
            <a:off x="5219700" y="3573463"/>
            <a:ext cx="0" cy="503237"/>
          </a:xfrm>
          <a:prstGeom prst="line">
            <a:avLst/>
          </a:prstGeom>
          <a:noFill/>
          <a:ln w="9525">
            <a:solidFill>
              <a:schemeClr val="tx1"/>
            </a:solidFill>
            <a:round/>
            <a:headEnd/>
            <a:tailEnd/>
          </a:ln>
        </p:spPr>
        <p:txBody>
          <a:bodyPr/>
          <a:lstStyle/>
          <a:p>
            <a:endParaRPr lang="zh-CN" alt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灯片编号占位符 6"/>
          <p:cNvSpPr>
            <a:spLocks noGrp="1"/>
          </p:cNvSpPr>
          <p:nvPr>
            <p:ph type="sldNum" sz="quarter" idx="12"/>
          </p:nvPr>
        </p:nvSpPr>
        <p:spPr/>
        <p:txBody>
          <a:bodyPr/>
          <a:lstStyle/>
          <a:p>
            <a:pPr>
              <a:defRPr/>
            </a:pPr>
            <a:fld id="{6EDFA252-950B-4B76-9091-3706345A9E56}" type="slidenum">
              <a:rPr lang="zh-CN" altLang="en-US" smtClean="0">
                <a:latin typeface="Arial" pitchFamily="34" charset="0"/>
              </a:rPr>
              <a:pPr>
                <a:defRPr/>
              </a:pPr>
              <a:t>123</a:t>
            </a:fld>
            <a:endParaRPr lang="en-US" altLang="zh-CN">
              <a:latin typeface="Arial" pitchFamily="34" charset="0"/>
            </a:endParaRPr>
          </a:p>
        </p:txBody>
      </p:sp>
      <p:sp>
        <p:nvSpPr>
          <p:cNvPr id="23556" name="Rectangle 2"/>
          <p:cNvSpPr>
            <a:spLocks noGrp="1" noChangeArrowheads="1"/>
          </p:cNvSpPr>
          <p:nvPr>
            <p:ph type="title"/>
          </p:nvPr>
        </p:nvSpPr>
        <p:spPr>
          <a:xfrm>
            <a:off x="971550" y="404813"/>
            <a:ext cx="6686550" cy="685800"/>
          </a:xfrm>
        </p:spPr>
        <p:txBody>
          <a:bodyPr/>
          <a:lstStyle/>
          <a:p>
            <a:pPr eaLnBrk="1" hangingPunct="1"/>
            <a:r>
              <a:rPr lang="zh-CN" altLang="en-US" dirty="0">
                <a:solidFill>
                  <a:schemeClr val="bg1"/>
                </a:solidFill>
              </a:rPr>
              <a:t>继承关系</a:t>
            </a:r>
            <a:r>
              <a:rPr lang="en-US" altLang="zh-CN" dirty="0">
                <a:solidFill>
                  <a:schemeClr val="bg1"/>
                </a:solidFill>
              </a:rPr>
              <a:t>(</a:t>
            </a:r>
            <a:r>
              <a:rPr lang="zh-CN" altLang="en-US" dirty="0">
                <a:solidFill>
                  <a:schemeClr val="bg1"/>
                </a:solidFill>
              </a:rPr>
              <a:t>泛化</a:t>
            </a:r>
            <a:r>
              <a:rPr lang="en-US" altLang="zh-CN" dirty="0">
                <a:solidFill>
                  <a:schemeClr val="bg1"/>
                </a:solidFill>
              </a:rPr>
              <a:t>)</a:t>
            </a:r>
            <a:endParaRPr lang="zh-CN" altLang="en-US" dirty="0">
              <a:solidFill>
                <a:schemeClr val="bg1"/>
              </a:solidFill>
            </a:endParaRPr>
          </a:p>
        </p:txBody>
      </p:sp>
      <p:sp>
        <p:nvSpPr>
          <p:cNvPr id="23557" name="Rectangle 3"/>
          <p:cNvSpPr>
            <a:spLocks noGrp="1" noChangeArrowheads="1"/>
          </p:cNvSpPr>
          <p:nvPr>
            <p:ph type="body" sz="half" idx="1"/>
          </p:nvPr>
        </p:nvSpPr>
        <p:spPr>
          <a:xfrm>
            <a:off x="683568" y="1484784"/>
            <a:ext cx="7558088" cy="4114800"/>
          </a:xfrm>
        </p:spPr>
        <p:txBody>
          <a:bodyPr/>
          <a:lstStyle/>
          <a:p>
            <a:pPr eaLnBrk="1" hangingPunct="1">
              <a:spcAft>
                <a:spcPts val="1200"/>
              </a:spcAft>
            </a:pPr>
            <a:r>
              <a:rPr lang="zh-CN" altLang="en-US" sz="2800" dirty="0">
                <a:latin typeface="微软雅黑" pitchFamily="34" charset="-122"/>
                <a:ea typeface="微软雅黑" pitchFamily="34" charset="-122"/>
              </a:rPr>
              <a:t>用例之间的继承</a:t>
            </a:r>
            <a:r>
              <a:rPr lang="en-US" altLang="zh-CN" sz="2800" dirty="0">
                <a:latin typeface="微软雅黑" pitchFamily="34" charset="-122"/>
                <a:ea typeface="微软雅黑" pitchFamily="34" charset="-122"/>
              </a:rPr>
              <a:t>(</a:t>
            </a:r>
            <a:r>
              <a:rPr lang="zh-CN" altLang="en-US" sz="2800" dirty="0">
                <a:latin typeface="微软雅黑" pitchFamily="34" charset="-122"/>
                <a:ea typeface="微软雅黑" pitchFamily="34" charset="-122"/>
              </a:rPr>
              <a:t>泛化</a:t>
            </a:r>
            <a:r>
              <a:rPr lang="en-US" altLang="zh-CN" sz="2800" dirty="0">
                <a:latin typeface="微软雅黑" pitchFamily="34" charset="-122"/>
                <a:ea typeface="微软雅黑" pitchFamily="34" charset="-122"/>
              </a:rPr>
              <a:t>)</a:t>
            </a:r>
            <a:r>
              <a:rPr lang="zh-CN" altLang="en-US" sz="2800" dirty="0">
                <a:latin typeface="微软雅黑" pitchFamily="34" charset="-122"/>
                <a:ea typeface="微软雅黑" pitchFamily="34" charset="-122"/>
              </a:rPr>
              <a:t>意味</a:t>
            </a:r>
            <a:r>
              <a:rPr lang="zh-CN" altLang="en-US" sz="2800" dirty="0">
                <a:solidFill>
                  <a:srgbClr val="FF0000"/>
                </a:solidFill>
                <a:latin typeface="微软雅黑" pitchFamily="34" charset="-122"/>
                <a:ea typeface="微软雅黑" pitchFamily="34" charset="-122"/>
              </a:rPr>
              <a:t>一个用例与另一个用例相似，但做的内容更多</a:t>
            </a:r>
            <a:r>
              <a:rPr lang="zh-CN" altLang="en-US" sz="2800" dirty="0">
                <a:latin typeface="微软雅黑" pitchFamily="34" charset="-122"/>
                <a:ea typeface="微软雅黑" pitchFamily="34" charset="-122"/>
              </a:rPr>
              <a:t>。</a:t>
            </a:r>
          </a:p>
          <a:p>
            <a:pPr eaLnBrk="1" hangingPunct="1">
              <a:spcAft>
                <a:spcPts val="1200"/>
              </a:spcAft>
            </a:pPr>
            <a:r>
              <a:rPr lang="zh-CN" altLang="en-US" sz="2800" dirty="0">
                <a:latin typeface="微软雅黑" pitchFamily="34" charset="-122"/>
                <a:ea typeface="微软雅黑" pitchFamily="34" charset="-122"/>
              </a:rPr>
              <a:t>当一组用例拥有相同的序列或拥有相似的一组约束时，就可以使用用例泛化。</a:t>
            </a:r>
          </a:p>
          <a:p>
            <a:pPr eaLnBrk="1" hangingPunct="1">
              <a:spcAft>
                <a:spcPts val="1200"/>
              </a:spcAft>
            </a:pPr>
            <a:r>
              <a:rPr lang="zh-CN" altLang="en-US" sz="2800" dirty="0">
                <a:latin typeface="微软雅黑" pitchFamily="34" charset="-122"/>
                <a:ea typeface="微软雅黑" pitchFamily="34" charset="-122"/>
              </a:rPr>
              <a:t>与其在每个用例中重复这些序列或约束，还不如对它们进行概括并在其父用例中描述它们。</a:t>
            </a:r>
            <a:r>
              <a:rPr lang="zh-CN" altLang="en-US" sz="2800" dirty="0">
                <a:solidFill>
                  <a:srgbClr val="FF0000"/>
                </a:solidFill>
                <a:latin typeface="微软雅黑" pitchFamily="34" charset="-122"/>
                <a:ea typeface="微软雅黑" pitchFamily="34" charset="-122"/>
              </a:rPr>
              <a:t>子用例将继承这些特性</a:t>
            </a:r>
            <a:r>
              <a:rPr lang="zh-CN" altLang="en-US" sz="2800" dirty="0">
                <a:latin typeface="微软雅黑" pitchFamily="34" charset="-122"/>
                <a:ea typeface="微软雅黑" pitchFamily="34" charset="-122"/>
              </a:rPr>
              <a:t>。</a:t>
            </a:r>
          </a:p>
          <a:p>
            <a:pPr eaLnBrk="1" hangingPunct="1">
              <a:spcAft>
                <a:spcPts val="1200"/>
              </a:spcAft>
            </a:pPr>
            <a:endParaRPr lang="zh-CN" altLang="en-US" sz="2800" dirty="0">
              <a:latin typeface="微软雅黑" pitchFamily="34" charset="-122"/>
              <a:ea typeface="微软雅黑" pitchFamily="34" charset="-122"/>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灯片编号占位符 5"/>
          <p:cNvSpPr>
            <a:spLocks noGrp="1"/>
          </p:cNvSpPr>
          <p:nvPr>
            <p:ph type="sldNum" sz="quarter" idx="12"/>
          </p:nvPr>
        </p:nvSpPr>
        <p:spPr/>
        <p:txBody>
          <a:bodyPr/>
          <a:lstStyle/>
          <a:p>
            <a:pPr>
              <a:defRPr/>
            </a:pPr>
            <a:fld id="{A5E0CC98-C24B-4603-835C-4E36515C13C4}" type="slidenum">
              <a:rPr lang="zh-CN" altLang="en-US" smtClean="0">
                <a:latin typeface="Arial" pitchFamily="34" charset="0"/>
              </a:rPr>
              <a:pPr>
                <a:defRPr/>
              </a:pPr>
              <a:t>124</a:t>
            </a:fld>
            <a:endParaRPr lang="en-US" altLang="zh-CN">
              <a:latin typeface="Arial" pitchFamily="34" charset="0"/>
            </a:endParaRPr>
          </a:p>
        </p:txBody>
      </p:sp>
      <p:sp>
        <p:nvSpPr>
          <p:cNvPr id="24580" name="Rectangle 2"/>
          <p:cNvSpPr>
            <a:spLocks noGrp="1" noChangeArrowheads="1"/>
          </p:cNvSpPr>
          <p:nvPr>
            <p:ph type="title"/>
          </p:nvPr>
        </p:nvSpPr>
        <p:spPr/>
        <p:txBody>
          <a:bodyPr/>
          <a:lstStyle/>
          <a:p>
            <a:pPr eaLnBrk="1" hangingPunct="1"/>
            <a:r>
              <a:rPr lang="zh-CN" altLang="en-US" dirty="0">
                <a:solidFill>
                  <a:schemeClr val="bg1"/>
                </a:solidFill>
              </a:rPr>
              <a:t>继承关系</a:t>
            </a:r>
            <a:r>
              <a:rPr lang="en-US" altLang="zh-CN" dirty="0">
                <a:solidFill>
                  <a:schemeClr val="bg1"/>
                </a:solidFill>
              </a:rPr>
              <a:t>(</a:t>
            </a:r>
            <a:r>
              <a:rPr lang="zh-CN" altLang="en-US" dirty="0">
                <a:solidFill>
                  <a:schemeClr val="bg1"/>
                </a:solidFill>
              </a:rPr>
              <a:t>泛化</a:t>
            </a:r>
            <a:r>
              <a:rPr lang="en-US" altLang="zh-CN" dirty="0">
                <a:solidFill>
                  <a:schemeClr val="bg1"/>
                </a:solidFill>
              </a:rPr>
              <a:t>)</a:t>
            </a:r>
            <a:endParaRPr lang="zh-CN" altLang="en-US" dirty="0">
              <a:solidFill>
                <a:schemeClr val="bg1"/>
              </a:solidFill>
            </a:endParaRPr>
          </a:p>
        </p:txBody>
      </p:sp>
      <p:sp>
        <p:nvSpPr>
          <p:cNvPr id="24581" name="Rectangle 3"/>
          <p:cNvSpPr>
            <a:spLocks noGrp="1" noChangeArrowheads="1"/>
          </p:cNvSpPr>
          <p:nvPr>
            <p:ph type="body" idx="1"/>
          </p:nvPr>
        </p:nvSpPr>
        <p:spPr/>
        <p:txBody>
          <a:bodyPr/>
          <a:lstStyle/>
          <a:p>
            <a:pPr eaLnBrk="1" hangingPunct="1">
              <a:spcAft>
                <a:spcPts val="1800"/>
              </a:spcAft>
            </a:pPr>
            <a:r>
              <a:rPr lang="zh-CN" altLang="en-US" sz="2400" b="1" dirty="0">
                <a:solidFill>
                  <a:schemeClr val="tx1"/>
                </a:solidFill>
                <a:latin typeface="微软雅黑" pitchFamily="34" charset="-122"/>
                <a:ea typeface="微软雅黑" pitchFamily="34" charset="-122"/>
              </a:rPr>
              <a:t>对于每个泛化用例都必须</a:t>
            </a:r>
            <a:r>
              <a:rPr lang="zh-CN" altLang="en-US" sz="2400" b="1" dirty="0">
                <a:solidFill>
                  <a:srgbClr val="FF0000"/>
                </a:solidFill>
                <a:latin typeface="微软雅黑" pitchFamily="34" charset="-122"/>
                <a:ea typeface="微软雅黑" pitchFamily="34" charset="-122"/>
              </a:rPr>
              <a:t>至少有两个子用例</a:t>
            </a:r>
            <a:r>
              <a:rPr lang="zh-CN" altLang="en-US" sz="2400" b="1" dirty="0">
                <a:solidFill>
                  <a:schemeClr val="tx1"/>
                </a:solidFill>
                <a:latin typeface="微软雅黑" pitchFamily="34" charset="-122"/>
                <a:ea typeface="微软雅黑" pitchFamily="34" charset="-122"/>
              </a:rPr>
              <a:t>，否则就无须对其泛化，当有多个具体用例时，泛化才有意义。</a:t>
            </a:r>
          </a:p>
          <a:p>
            <a:pPr eaLnBrk="1" hangingPunct="1">
              <a:spcAft>
                <a:spcPts val="1800"/>
              </a:spcAft>
            </a:pPr>
            <a:r>
              <a:rPr lang="zh-CN" altLang="en-US" sz="2400" b="1" dirty="0">
                <a:solidFill>
                  <a:schemeClr val="tx1"/>
                </a:solidFill>
                <a:latin typeface="微软雅黑" pitchFamily="34" charset="-122"/>
                <a:ea typeface="微软雅黑" pitchFamily="34" charset="-122"/>
              </a:rPr>
              <a:t>父用例和子用例之间拥有”</a:t>
            </a:r>
            <a:r>
              <a:rPr lang="en-US" altLang="zh-CN" sz="2400" b="1" dirty="0">
                <a:solidFill>
                  <a:schemeClr val="tx1"/>
                </a:solidFill>
                <a:latin typeface="微软雅黑" pitchFamily="34" charset="-122"/>
                <a:ea typeface="微软雅黑" pitchFamily="34" charset="-122"/>
              </a:rPr>
              <a:t>is-a-kind-of”</a:t>
            </a:r>
            <a:r>
              <a:rPr lang="zh-CN" altLang="en-US" sz="2400" b="1" dirty="0">
                <a:solidFill>
                  <a:schemeClr val="tx1"/>
                </a:solidFill>
                <a:latin typeface="微软雅黑" pitchFamily="34" charset="-122"/>
                <a:ea typeface="微软雅黑" pitchFamily="34" charset="-122"/>
              </a:rPr>
              <a:t>关系。</a:t>
            </a:r>
          </a:p>
        </p:txBody>
      </p:sp>
      <p:grpSp>
        <p:nvGrpSpPr>
          <p:cNvPr id="2" name="Group 19"/>
          <p:cNvGrpSpPr>
            <a:grpSpLocks/>
          </p:cNvGrpSpPr>
          <p:nvPr/>
        </p:nvGrpSpPr>
        <p:grpSpPr bwMode="auto">
          <a:xfrm>
            <a:off x="2268538" y="3716338"/>
            <a:ext cx="4752975" cy="2808287"/>
            <a:chOff x="1383" y="2024"/>
            <a:chExt cx="2994" cy="1769"/>
          </a:xfrm>
        </p:grpSpPr>
        <p:pic>
          <p:nvPicPr>
            <p:cNvPr id="24583" name="Picture 9"/>
            <p:cNvPicPr>
              <a:picLocks noChangeAspect="1" noChangeArrowheads="1"/>
            </p:cNvPicPr>
            <p:nvPr/>
          </p:nvPicPr>
          <p:blipFill>
            <a:blip r:embed="rId2" cstate="print"/>
            <a:srcRect/>
            <a:stretch>
              <a:fillRect/>
            </a:stretch>
          </p:blipFill>
          <p:spPr bwMode="auto">
            <a:xfrm>
              <a:off x="1383" y="2024"/>
              <a:ext cx="2994" cy="1769"/>
            </a:xfrm>
            <a:prstGeom prst="rect">
              <a:avLst/>
            </a:prstGeom>
            <a:noFill/>
            <a:ln w="9525" algn="ctr">
              <a:noFill/>
              <a:miter lim="800000"/>
              <a:headEnd/>
              <a:tailEnd/>
            </a:ln>
          </p:spPr>
        </p:pic>
        <p:sp>
          <p:nvSpPr>
            <p:cNvPr id="24584" name="Line 13"/>
            <p:cNvSpPr>
              <a:spLocks noChangeShapeType="1"/>
            </p:cNvSpPr>
            <p:nvPr/>
          </p:nvSpPr>
          <p:spPr bwMode="auto">
            <a:xfrm>
              <a:off x="3061" y="2886"/>
              <a:ext cx="545" cy="0"/>
            </a:xfrm>
            <a:prstGeom prst="line">
              <a:avLst/>
            </a:prstGeom>
            <a:noFill/>
            <a:ln w="9525">
              <a:solidFill>
                <a:schemeClr val="tx1"/>
              </a:solidFill>
              <a:round/>
              <a:headEnd/>
              <a:tailEnd/>
            </a:ln>
          </p:spPr>
          <p:txBody>
            <a:bodyPr wrap="none" anchor="ctr"/>
            <a:lstStyle/>
            <a:p>
              <a:endParaRPr lang="zh-CN" altLang="en-US"/>
            </a:p>
          </p:txBody>
        </p:sp>
        <p:sp>
          <p:nvSpPr>
            <p:cNvPr id="24585" name="AutoShape 14"/>
            <p:cNvSpPr>
              <a:spLocks noChangeArrowheads="1"/>
            </p:cNvSpPr>
            <p:nvPr/>
          </p:nvSpPr>
          <p:spPr bwMode="auto">
            <a:xfrm rot="5057498">
              <a:off x="3628" y="2818"/>
              <a:ext cx="91" cy="136"/>
            </a:xfrm>
            <a:prstGeom prst="triangle">
              <a:avLst>
                <a:gd name="adj" fmla="val 50000"/>
              </a:avLst>
            </a:prstGeom>
            <a:solidFill>
              <a:schemeClr val="bg1"/>
            </a:solidFill>
            <a:ln w="9525" algn="ctr">
              <a:solidFill>
                <a:schemeClr val="tx1"/>
              </a:solidFill>
              <a:miter lim="800000"/>
              <a:headEnd/>
              <a:tailEnd/>
            </a:ln>
          </p:spPr>
          <p:txBody>
            <a:bodyPr wrap="none" anchor="ctr"/>
            <a:lstStyle/>
            <a:p>
              <a:endParaRPr lang="zh-CN" altLang="en-US"/>
            </a:p>
          </p:txBody>
        </p:sp>
        <p:sp>
          <p:nvSpPr>
            <p:cNvPr id="24586" name="AutoShape 15"/>
            <p:cNvSpPr>
              <a:spLocks noChangeArrowheads="1"/>
            </p:cNvSpPr>
            <p:nvPr/>
          </p:nvSpPr>
          <p:spPr bwMode="auto">
            <a:xfrm rot="7118785">
              <a:off x="3809" y="2592"/>
              <a:ext cx="91" cy="136"/>
            </a:xfrm>
            <a:prstGeom prst="triangle">
              <a:avLst>
                <a:gd name="adj" fmla="val 50000"/>
              </a:avLst>
            </a:prstGeom>
            <a:solidFill>
              <a:schemeClr val="bg1"/>
            </a:solidFill>
            <a:ln w="9525" algn="ctr">
              <a:solidFill>
                <a:schemeClr val="tx1"/>
              </a:solidFill>
              <a:miter lim="800000"/>
              <a:headEnd/>
              <a:tailEnd/>
            </a:ln>
          </p:spPr>
          <p:txBody>
            <a:bodyPr wrap="none" anchor="ctr"/>
            <a:lstStyle/>
            <a:p>
              <a:endParaRPr lang="zh-CN" altLang="en-US"/>
            </a:p>
          </p:txBody>
        </p:sp>
        <p:sp>
          <p:nvSpPr>
            <p:cNvPr id="24587" name="AutoShape 16"/>
            <p:cNvSpPr>
              <a:spLocks noChangeArrowheads="1"/>
            </p:cNvSpPr>
            <p:nvPr/>
          </p:nvSpPr>
          <p:spPr bwMode="auto">
            <a:xfrm rot="3405606">
              <a:off x="3809" y="3045"/>
              <a:ext cx="91" cy="136"/>
            </a:xfrm>
            <a:prstGeom prst="triangle">
              <a:avLst>
                <a:gd name="adj" fmla="val 50000"/>
              </a:avLst>
            </a:prstGeom>
            <a:solidFill>
              <a:schemeClr val="bg1"/>
            </a:solidFill>
            <a:ln w="9525" algn="ctr">
              <a:solidFill>
                <a:schemeClr val="tx1"/>
              </a:solidFill>
              <a:miter lim="800000"/>
              <a:headEnd/>
              <a:tailEnd/>
            </a:ln>
          </p:spPr>
          <p:txBody>
            <a:bodyPr wrap="none" anchor="ctr"/>
            <a:lstStyle/>
            <a:p>
              <a:endParaRPr lang="zh-CN" altLang="en-US"/>
            </a:p>
          </p:txBody>
        </p:sp>
        <p:sp>
          <p:nvSpPr>
            <p:cNvPr id="24588" name="Line 17"/>
            <p:cNvSpPr>
              <a:spLocks noChangeShapeType="1"/>
            </p:cNvSpPr>
            <p:nvPr/>
          </p:nvSpPr>
          <p:spPr bwMode="auto">
            <a:xfrm flipV="1">
              <a:off x="3061" y="3158"/>
              <a:ext cx="726" cy="363"/>
            </a:xfrm>
            <a:prstGeom prst="line">
              <a:avLst/>
            </a:prstGeom>
            <a:noFill/>
            <a:ln w="9525">
              <a:solidFill>
                <a:schemeClr val="tx1"/>
              </a:solidFill>
              <a:round/>
              <a:headEnd/>
              <a:tailEnd/>
            </a:ln>
          </p:spPr>
          <p:txBody>
            <a:bodyPr wrap="none" anchor="ctr"/>
            <a:lstStyle/>
            <a:p>
              <a:endParaRPr lang="zh-CN" altLang="en-US"/>
            </a:p>
          </p:txBody>
        </p:sp>
        <p:sp>
          <p:nvSpPr>
            <p:cNvPr id="24589" name="Line 18"/>
            <p:cNvSpPr>
              <a:spLocks noChangeShapeType="1"/>
            </p:cNvSpPr>
            <p:nvPr/>
          </p:nvSpPr>
          <p:spPr bwMode="auto">
            <a:xfrm>
              <a:off x="3061" y="2251"/>
              <a:ext cx="726" cy="363"/>
            </a:xfrm>
            <a:prstGeom prst="line">
              <a:avLst/>
            </a:prstGeom>
            <a:noFill/>
            <a:ln w="9525">
              <a:solidFill>
                <a:schemeClr val="tx1"/>
              </a:solidFill>
              <a:round/>
              <a:headEnd/>
              <a:tailEnd/>
            </a:ln>
          </p:spPr>
          <p:txBody>
            <a:bodyPr wrap="none" anchor="ctr"/>
            <a:lstStyle/>
            <a:p>
              <a:endParaRPr lang="zh-CN" altLang="en-US"/>
            </a:p>
          </p:txBody>
        </p:sp>
      </p:grpSp>
    </p:spTree>
  </p:cSld>
  <p:clrMapOvr>
    <a:masterClrMapping/>
  </p:clrMapOvr>
  <p:transition>
    <p:fade/>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xfrm>
            <a:off x="214282" y="1500174"/>
            <a:ext cx="8534400" cy="5072098"/>
          </a:xfrm>
        </p:spPr>
        <p:txBody>
          <a:bodyPr/>
          <a:lstStyle/>
          <a:p>
            <a:pPr eaLnBrk="1" hangingPunct="1">
              <a:lnSpc>
                <a:spcPct val="115000"/>
              </a:lnSpc>
              <a:spcBef>
                <a:spcPts val="600"/>
              </a:spcBef>
              <a:spcAft>
                <a:spcPts val="600"/>
              </a:spcAft>
              <a:buFont typeface="Wingdings" pitchFamily="2" charset="2"/>
              <a:buChar char="l"/>
            </a:pPr>
            <a:r>
              <a:rPr lang="zh-CN" altLang="en-US" sz="2800" dirty="0">
                <a:latin typeface="宋体" pitchFamily="2" charset="-122"/>
                <a:ea typeface="宋体" pitchFamily="2" charset="-122"/>
              </a:rPr>
              <a:t>类图描述类及类与类之间的静态关系，它是从静态角度表示系统的，因此类图属于一种静态模型。</a:t>
            </a:r>
            <a:r>
              <a:rPr lang="zh-CN" altLang="en-US" sz="2800" b="1" dirty="0">
                <a:solidFill>
                  <a:srgbClr val="3366FF"/>
                </a:solidFill>
                <a:latin typeface="宋体" pitchFamily="2" charset="-122"/>
                <a:ea typeface="宋体" pitchFamily="2" charset="-122"/>
              </a:rPr>
              <a:t>类图是构建其他图的基础，没有类图就没有状态图、协作图和顺序图。</a:t>
            </a:r>
          </a:p>
          <a:p>
            <a:pPr eaLnBrk="1" hangingPunct="1">
              <a:lnSpc>
                <a:spcPct val="115000"/>
              </a:lnSpc>
              <a:buClr>
                <a:schemeClr val="accent2"/>
              </a:buClr>
              <a:buSzPct val="75000"/>
              <a:buFont typeface="Wingdings" pitchFamily="2" charset="2"/>
              <a:buChar char="l"/>
            </a:pPr>
            <a:r>
              <a:rPr lang="zh-CN" altLang="en-US" sz="2800" dirty="0">
                <a:latin typeface="宋体" pitchFamily="2" charset="-122"/>
                <a:ea typeface="宋体" pitchFamily="2" charset="-122"/>
              </a:rPr>
              <a:t>类图显示了类（及其接口）、类的内部结构以及与其他类的联系。在类的建模中可以使用</a:t>
            </a:r>
            <a:r>
              <a:rPr lang="zh-CN" altLang="en-US" sz="2800" b="1" dirty="0">
                <a:solidFill>
                  <a:srgbClr val="3366FF"/>
                </a:solidFill>
                <a:latin typeface="宋体" pitchFamily="2" charset="-122"/>
                <a:ea typeface="宋体" pitchFamily="2" charset="-122"/>
              </a:rPr>
              <a:t>关联</a:t>
            </a:r>
            <a:r>
              <a:rPr lang="zh-CN" altLang="en-US" sz="2800" dirty="0">
                <a:latin typeface="宋体" pitchFamily="2" charset="-122"/>
                <a:ea typeface="宋体" pitchFamily="2" charset="-122"/>
              </a:rPr>
              <a:t>、</a:t>
            </a:r>
            <a:r>
              <a:rPr lang="zh-CN" altLang="en-US" sz="2800" b="1" dirty="0">
                <a:solidFill>
                  <a:srgbClr val="3366FF"/>
                </a:solidFill>
                <a:latin typeface="宋体" pitchFamily="2" charset="-122"/>
                <a:ea typeface="宋体" pitchFamily="2" charset="-122"/>
              </a:rPr>
              <a:t>聚合</a:t>
            </a:r>
            <a:r>
              <a:rPr lang="zh-CN" altLang="en-US" sz="2800" dirty="0">
                <a:latin typeface="宋体" pitchFamily="2" charset="-122"/>
                <a:ea typeface="宋体" pitchFamily="2" charset="-122"/>
              </a:rPr>
              <a:t>和</a:t>
            </a:r>
            <a:r>
              <a:rPr lang="zh-CN" altLang="en-US" sz="2800" b="1" dirty="0">
                <a:solidFill>
                  <a:srgbClr val="3366FF"/>
                </a:solidFill>
                <a:latin typeface="宋体" pitchFamily="2" charset="-122"/>
                <a:ea typeface="宋体" pitchFamily="2" charset="-122"/>
              </a:rPr>
              <a:t>泛化</a:t>
            </a:r>
            <a:r>
              <a:rPr lang="zh-CN" altLang="en-US" sz="2800" dirty="0">
                <a:latin typeface="宋体" pitchFamily="2" charset="-122"/>
                <a:ea typeface="宋体" pitchFamily="2" charset="-122"/>
              </a:rPr>
              <a:t>（继承）关系。</a:t>
            </a:r>
          </a:p>
        </p:txBody>
      </p:sp>
      <p:sp>
        <p:nvSpPr>
          <p:cNvPr id="3"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a:t>
            </a:r>
            <a:r>
              <a:rPr lang="en-US" altLang="zh-CN" sz="4000" b="1" kern="0" dirty="0">
                <a:solidFill>
                  <a:schemeClr val="tx2"/>
                </a:solidFill>
                <a:latin typeface="+mj-lt"/>
                <a:ea typeface="+mj-ea"/>
                <a:cs typeface="+mj-cs"/>
              </a:rPr>
              <a:t>.5</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 UML</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的图</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400" b="1" i="0" u="none" strike="noStrike" kern="0" cap="none" spc="0" normalizeH="0" baseline="0" noProof="0" dirty="0">
                <a:ln>
                  <a:noFill/>
                </a:ln>
                <a:solidFill>
                  <a:srgbClr val="FFFF00"/>
                </a:solidFill>
                <a:effectLst/>
                <a:uLnTx/>
                <a:uFillTx/>
                <a:latin typeface="+mj-lt"/>
                <a:ea typeface="+mj-ea"/>
                <a:cs typeface="+mj-cs"/>
              </a:rPr>
              <a:t>---</a:t>
            </a:r>
            <a:r>
              <a:rPr kumimoji="0" lang="zh-CN" altLang="en-US" sz="4400" b="1" i="0" u="none" strike="noStrike" kern="0" cap="none" spc="0" normalizeH="0" baseline="0" noProof="0" dirty="0">
                <a:ln>
                  <a:noFill/>
                </a:ln>
                <a:solidFill>
                  <a:srgbClr val="FFFF00"/>
                </a:solidFill>
                <a:effectLst/>
                <a:uLnTx/>
                <a:uFillTx/>
                <a:latin typeface="+mj-lt"/>
                <a:ea typeface="+mj-ea"/>
                <a:cs typeface="+mj-cs"/>
              </a:rPr>
              <a:t>类图</a:t>
            </a:r>
            <a:endParaRPr kumimoji="0" lang="zh-CN" altLang="en-US" sz="3600" b="1" i="0" u="none" strike="noStrike" kern="0" cap="none" spc="0" normalizeH="0" baseline="0" noProof="0" dirty="0">
              <a:ln>
                <a:noFill/>
              </a:ln>
              <a:solidFill>
                <a:srgbClr val="FFFF00"/>
              </a:solidFill>
              <a:effectLst/>
              <a:uLnTx/>
              <a:uFillTx/>
              <a:latin typeface="+mj-ea"/>
              <a:ea typeface="+mj-ea"/>
              <a:cs typeface="+mj-cs"/>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125</a:t>
            </a:fld>
            <a:endParaRPr lang="zh-CN" altLang="en-US"/>
          </a:p>
        </p:txBody>
      </p:sp>
    </p:spTree>
  </p:cSld>
  <p:clrMapOvr>
    <a:masterClrMapping/>
  </p:clrMapOvr>
  <p:transition>
    <p:random/>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571472" y="5857900"/>
            <a:ext cx="8229600" cy="1143000"/>
          </a:xfrm>
        </p:spPr>
        <p:txBody>
          <a:bodyPr/>
          <a:lstStyle/>
          <a:p>
            <a:pPr eaLnBrk="1" hangingPunct="1"/>
            <a:r>
              <a:rPr lang="zh-CN" altLang="en-US" sz="3200" dirty="0">
                <a:solidFill>
                  <a:srgbClr val="CC0000"/>
                </a:solidFill>
              </a:rPr>
              <a:t>银行储蓄系统的核心类图</a:t>
            </a:r>
          </a:p>
        </p:txBody>
      </p:sp>
      <p:pic>
        <p:nvPicPr>
          <p:cNvPr id="74755" name="Picture 4"/>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1408999" y="1500174"/>
            <a:ext cx="5377579" cy="4648835"/>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fld id="{38DE0820-E4E3-469F-8339-675226DFBBFE}" type="slidenum">
              <a:rPr lang="zh-CN" altLang="en-US" smtClean="0"/>
              <a:pPr/>
              <a:t>126</a:t>
            </a:fld>
            <a:endParaRPr lang="zh-CN" altLang="en-US"/>
          </a:p>
        </p:txBody>
      </p:sp>
      <p:sp>
        <p:nvSpPr>
          <p:cNvPr id="5"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a:t>
            </a:r>
            <a:r>
              <a:rPr lang="en-US" altLang="zh-CN" sz="4000" b="1" kern="0" dirty="0">
                <a:solidFill>
                  <a:schemeClr val="tx2"/>
                </a:solidFill>
                <a:latin typeface="+mj-lt"/>
                <a:ea typeface="+mj-ea"/>
                <a:cs typeface="+mj-cs"/>
              </a:rPr>
              <a:t>.5</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 UML</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的图</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400" b="1" i="0" u="none" strike="noStrike" kern="0" cap="none" spc="0" normalizeH="0" baseline="0" noProof="0" dirty="0">
                <a:ln>
                  <a:noFill/>
                </a:ln>
                <a:solidFill>
                  <a:srgbClr val="FFFF00"/>
                </a:solidFill>
                <a:effectLst/>
                <a:uLnTx/>
                <a:uFillTx/>
                <a:latin typeface="+mj-lt"/>
                <a:ea typeface="+mj-ea"/>
                <a:cs typeface="+mj-cs"/>
              </a:rPr>
              <a:t>---</a:t>
            </a:r>
            <a:r>
              <a:rPr kumimoji="0" lang="zh-CN" altLang="en-US" sz="4400" b="1" i="0" u="none" strike="noStrike" kern="0" cap="none" spc="0" normalizeH="0" baseline="0" noProof="0" dirty="0">
                <a:ln>
                  <a:noFill/>
                </a:ln>
                <a:solidFill>
                  <a:srgbClr val="FFFF00"/>
                </a:solidFill>
                <a:effectLst/>
                <a:uLnTx/>
                <a:uFillTx/>
                <a:latin typeface="+mj-lt"/>
                <a:ea typeface="+mj-ea"/>
                <a:cs typeface="+mj-cs"/>
              </a:rPr>
              <a:t>类图</a:t>
            </a:r>
            <a:endParaRPr kumimoji="0" lang="zh-CN" altLang="en-US" sz="3600" b="1" i="0" u="none" strike="noStrike" kern="0" cap="none" spc="0" normalizeH="0" baseline="0" noProof="0" dirty="0">
              <a:ln>
                <a:noFill/>
              </a:ln>
              <a:solidFill>
                <a:srgbClr val="FFFF00"/>
              </a:solidFill>
              <a:effectLst/>
              <a:uLnTx/>
              <a:uFillTx/>
              <a:latin typeface="+mj-ea"/>
              <a:ea typeface="+mj-ea"/>
              <a:cs typeface="+mj-cs"/>
            </a:endParaRPr>
          </a:p>
        </p:txBody>
      </p:sp>
    </p:spTree>
  </p:cSld>
  <p:clrMapOvr>
    <a:masterClrMapping/>
  </p:clrMapOvr>
  <p:transition>
    <p:fade/>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lgn="l" eaLnBrk="1" hangingPunct="1"/>
            <a:r>
              <a:rPr lang="zh-CN" altLang="en-US" sz="3200" dirty="0">
                <a:solidFill>
                  <a:schemeClr val="bg1"/>
                </a:solidFill>
              </a:rPr>
              <a:t>关联类</a:t>
            </a:r>
          </a:p>
        </p:txBody>
      </p:sp>
      <p:sp>
        <p:nvSpPr>
          <p:cNvPr id="76803" name="Rectangle 3"/>
          <p:cNvSpPr>
            <a:spLocks noGrp="1" noChangeArrowheads="1"/>
          </p:cNvSpPr>
          <p:nvPr>
            <p:ph type="body" idx="1"/>
          </p:nvPr>
        </p:nvSpPr>
        <p:spPr>
          <a:xfrm>
            <a:off x="428596" y="1500174"/>
            <a:ext cx="8229600" cy="4525963"/>
          </a:xfrm>
        </p:spPr>
        <p:txBody>
          <a:bodyPr/>
          <a:lstStyle/>
          <a:p>
            <a:pPr eaLnBrk="1" hangingPunct="1"/>
            <a:r>
              <a:rPr lang="zh-CN" altLang="en-US" sz="2400" dirty="0">
                <a:latin typeface="楷体_GB2312" pitchFamily="49" charset="-122"/>
                <a:ea typeface="楷体_GB2312" pitchFamily="49" charset="-122"/>
              </a:rPr>
              <a:t>关联类是指表示其他类之间关联关系的类。当一个关联具有自己的属性并需要存储它们时，就需要用关联类建模。关联类用虚线连接在两个类之间的联系上。 </a:t>
            </a:r>
          </a:p>
        </p:txBody>
      </p:sp>
      <p:pic>
        <p:nvPicPr>
          <p:cNvPr id="76804" name="Picture 4"/>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1785918" y="2857496"/>
            <a:ext cx="6119812" cy="3543300"/>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pPr/>
              <a:t>127</a:t>
            </a:fld>
            <a:endParaRPr lang="zh-CN" altLang="en-US"/>
          </a:p>
        </p:txBody>
      </p:sp>
    </p:spTree>
  </p:cSld>
  <p:clrMapOvr>
    <a:masterClrMapping/>
  </p:clrMapOvr>
  <p:transition>
    <p:fade/>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type="body" idx="1"/>
          </p:nvPr>
        </p:nvSpPr>
        <p:spPr>
          <a:xfrm>
            <a:off x="214282" y="1500174"/>
            <a:ext cx="8435975" cy="928694"/>
          </a:xfrm>
        </p:spPr>
        <p:txBody>
          <a:bodyPr/>
          <a:lstStyle/>
          <a:p>
            <a:pPr eaLnBrk="1" hangingPunct="1"/>
            <a:r>
              <a:rPr lang="en-US" altLang="zh-CN" sz="2800" dirty="0">
                <a:latin typeface="宋体" pitchFamily="2" charset="-122"/>
                <a:ea typeface="宋体" pitchFamily="2" charset="-122"/>
              </a:rPr>
              <a:t>UML</a:t>
            </a:r>
            <a:r>
              <a:rPr lang="zh-CN" altLang="en-US" sz="2800" dirty="0">
                <a:latin typeface="宋体" pitchFamily="2" charset="-122"/>
                <a:ea typeface="宋体" pitchFamily="2" charset="-122"/>
              </a:rPr>
              <a:t>中有两种类型的交互图：顺序图和通信图（协作图）。</a:t>
            </a:r>
          </a:p>
        </p:txBody>
      </p:sp>
      <p:pic>
        <p:nvPicPr>
          <p:cNvPr id="77828" name="Picture 4"/>
          <p:cNvPicPr>
            <a:picLocks noChangeAspect="1" noChangeArrowheads="1"/>
          </p:cNvPicPr>
          <p:nvPr/>
        </p:nvPicPr>
        <p:blipFill>
          <a:blip r:embed="rId2"/>
          <a:srcRect/>
          <a:stretch>
            <a:fillRect/>
          </a:stretch>
        </p:blipFill>
        <p:spPr bwMode="auto">
          <a:xfrm>
            <a:off x="3471880" y="2285992"/>
            <a:ext cx="5600714" cy="3439966"/>
          </a:xfrm>
          <a:prstGeom prst="rect">
            <a:avLst/>
          </a:prstGeom>
          <a:noFill/>
          <a:ln w="9525">
            <a:noFill/>
            <a:miter lim="800000"/>
            <a:headEnd/>
            <a:tailEnd/>
          </a:ln>
        </p:spPr>
      </p:pic>
      <p:sp>
        <p:nvSpPr>
          <p:cNvPr id="5"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a:t>
            </a:r>
            <a:r>
              <a:rPr lang="en-US" altLang="zh-CN" sz="4000" b="1" kern="0" dirty="0">
                <a:solidFill>
                  <a:schemeClr val="tx2"/>
                </a:solidFill>
                <a:latin typeface="+mj-lt"/>
                <a:ea typeface="+mj-ea"/>
                <a:cs typeface="+mj-cs"/>
              </a:rPr>
              <a:t>.5</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 UML</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的图</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400" b="1" i="0" u="none" strike="noStrike" kern="0" cap="none" spc="0" normalizeH="0" baseline="0" noProof="0" dirty="0">
                <a:ln>
                  <a:noFill/>
                </a:ln>
                <a:solidFill>
                  <a:srgbClr val="FFFF00"/>
                </a:solidFill>
                <a:effectLst/>
                <a:uLnTx/>
                <a:uFillTx/>
                <a:latin typeface="+mj-lt"/>
                <a:ea typeface="+mj-ea"/>
                <a:cs typeface="+mj-cs"/>
              </a:rPr>
              <a:t>---</a:t>
            </a:r>
            <a:r>
              <a:rPr kumimoji="0" lang="zh-CN" altLang="en-US" sz="4400" b="1" i="0" u="none" strike="noStrike" kern="0" cap="none" spc="0" normalizeH="0" baseline="0" noProof="0" dirty="0">
                <a:ln>
                  <a:noFill/>
                </a:ln>
                <a:solidFill>
                  <a:srgbClr val="FFFF00"/>
                </a:solidFill>
                <a:effectLst/>
                <a:uLnTx/>
                <a:uFillTx/>
                <a:latin typeface="+mj-lt"/>
                <a:ea typeface="+mj-ea"/>
                <a:cs typeface="+mj-cs"/>
              </a:rPr>
              <a:t>交互图</a:t>
            </a:r>
            <a:endParaRPr kumimoji="0" lang="zh-CN" altLang="en-US" sz="3600" b="1" i="0" u="none" strike="noStrike" kern="0" cap="none" spc="0" normalizeH="0" baseline="0" noProof="0" dirty="0">
              <a:ln>
                <a:noFill/>
              </a:ln>
              <a:solidFill>
                <a:srgbClr val="FFFF00"/>
              </a:solidFill>
              <a:effectLst/>
              <a:uLnTx/>
              <a:uFillTx/>
              <a:latin typeface="+mj-ea"/>
              <a:ea typeface="+mj-ea"/>
              <a:cs typeface="+mj-cs"/>
            </a:endParaRPr>
          </a:p>
        </p:txBody>
      </p:sp>
      <p:sp>
        <p:nvSpPr>
          <p:cNvPr id="6" name="Rectangle 3"/>
          <p:cNvSpPr txBox="1">
            <a:spLocks noChangeArrowheads="1"/>
          </p:cNvSpPr>
          <p:nvPr/>
        </p:nvSpPr>
        <p:spPr bwMode="auto">
          <a:xfrm>
            <a:off x="214282" y="2714620"/>
            <a:ext cx="2857520" cy="31432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Blip>
                <a:blip r:embed="rId3"/>
              </a:buBlip>
              <a:tabLst/>
              <a:defRPr/>
            </a:pPr>
            <a:r>
              <a:rPr kumimoji="0" lang="zh-CN" altLang="en-US" sz="2800" b="1" i="0" u="none" strike="noStrike" kern="0" cap="none" spc="0" normalizeH="0" baseline="0" noProof="0" dirty="0">
                <a:ln>
                  <a:noFill/>
                </a:ln>
                <a:solidFill>
                  <a:srgbClr val="3366FF"/>
                </a:solidFill>
                <a:effectLst/>
                <a:uLnTx/>
                <a:uFillTx/>
                <a:latin typeface="宋体" pitchFamily="2" charset="-122"/>
                <a:ea typeface="宋体" pitchFamily="2" charset="-122"/>
                <a:cs typeface="+mn-cs"/>
              </a:rPr>
              <a:t>顺序图：</a:t>
            </a:r>
            <a:r>
              <a:rPr kumimoji="0" lang="zh-CN" altLang="en-US" sz="2800" b="0" i="0" u="none" strike="noStrike" kern="0" cap="none" spc="0" normalizeH="0" baseline="0" noProof="0" dirty="0">
                <a:ln>
                  <a:noFill/>
                </a:ln>
                <a:solidFill>
                  <a:schemeClr val="tx1"/>
                </a:solidFill>
                <a:effectLst/>
                <a:uLnTx/>
                <a:uFillTx/>
                <a:latin typeface="宋体" pitchFamily="2" charset="-122"/>
                <a:ea typeface="宋体" pitchFamily="2" charset="-122"/>
                <a:cs typeface="+mn-cs"/>
              </a:rPr>
              <a:t>描述对象之间的</a:t>
            </a:r>
            <a:r>
              <a:rPr kumimoji="0" lang="zh-CN" altLang="en-US" sz="2800" b="1" i="0" u="none" strike="noStrike" kern="0" cap="none" spc="0" normalizeH="0" baseline="0" noProof="0" dirty="0">
                <a:ln>
                  <a:noFill/>
                </a:ln>
                <a:solidFill>
                  <a:srgbClr val="00B050"/>
                </a:solidFill>
                <a:effectLst/>
                <a:uLnTx/>
                <a:uFillTx/>
                <a:latin typeface="宋体" pitchFamily="2" charset="-122"/>
                <a:ea typeface="宋体" pitchFamily="2" charset="-122"/>
                <a:cs typeface="+mn-cs"/>
              </a:rPr>
              <a:t>动态交互关系</a:t>
            </a:r>
            <a:r>
              <a:rPr kumimoji="0" lang="zh-CN" altLang="en-US" sz="2800" b="0" i="0" u="none" strike="noStrike" kern="0" cap="none" spc="0" normalizeH="0" baseline="0" noProof="0" dirty="0">
                <a:ln>
                  <a:noFill/>
                </a:ln>
                <a:solidFill>
                  <a:schemeClr val="tx1"/>
                </a:solidFill>
                <a:effectLst/>
                <a:uLnTx/>
                <a:uFillTx/>
                <a:latin typeface="宋体" pitchFamily="2" charset="-122"/>
                <a:ea typeface="宋体" pitchFamily="2" charset="-122"/>
                <a:cs typeface="+mn-cs"/>
              </a:rPr>
              <a:t>，着重表现对象间</a:t>
            </a:r>
            <a:r>
              <a:rPr kumimoji="0" lang="zh-CN" altLang="en-US" sz="2800" b="1" i="0" u="none" strike="noStrike" kern="0" cap="none" spc="0" normalizeH="0" baseline="0" noProof="0" dirty="0">
                <a:ln>
                  <a:noFill/>
                </a:ln>
                <a:solidFill>
                  <a:srgbClr val="00B050"/>
                </a:solidFill>
                <a:effectLst/>
                <a:uLnTx/>
                <a:uFillTx/>
                <a:latin typeface="宋体" pitchFamily="2" charset="-122"/>
                <a:ea typeface="宋体" pitchFamily="2" charset="-122"/>
                <a:cs typeface="+mn-cs"/>
              </a:rPr>
              <a:t>消息传递的时间顺序</a:t>
            </a:r>
            <a:r>
              <a:rPr kumimoji="0" lang="zh-CN" altLang="en-US" sz="2800" b="0" i="0" u="none" strike="noStrike" kern="0" cap="none" spc="0" normalizeH="0" baseline="0" noProof="0" dirty="0">
                <a:ln>
                  <a:noFill/>
                </a:ln>
                <a:solidFill>
                  <a:schemeClr val="tx1"/>
                </a:solidFill>
                <a:effectLst/>
                <a:uLnTx/>
                <a:uFillTx/>
                <a:latin typeface="宋体" pitchFamily="2" charset="-122"/>
                <a:ea typeface="宋体" pitchFamily="2" charset="-122"/>
                <a:cs typeface="+mn-cs"/>
              </a:rPr>
              <a:t>。</a:t>
            </a:r>
            <a:endParaRPr kumimoji="0" lang="en-US" altLang="zh-CN" sz="2800" b="0" i="0" u="none" strike="noStrike" kern="0" cap="none" spc="0" normalizeH="0" baseline="0" noProof="0" dirty="0">
              <a:ln>
                <a:noFill/>
              </a:ln>
              <a:solidFill>
                <a:schemeClr val="tx1"/>
              </a:solidFill>
              <a:effectLst/>
              <a:uLnTx/>
              <a:uFillTx/>
              <a:latin typeface="宋体" pitchFamily="2" charset="-122"/>
              <a:ea typeface="宋体" pitchFamily="2" charset="-122"/>
              <a:cs typeface="+mn-cs"/>
            </a:endParaRPr>
          </a:p>
        </p:txBody>
      </p:sp>
      <p:sp>
        <p:nvSpPr>
          <p:cNvPr id="7" name="灯片编号占位符 6"/>
          <p:cNvSpPr>
            <a:spLocks noGrp="1"/>
          </p:cNvSpPr>
          <p:nvPr>
            <p:ph type="sldNum" sz="quarter" idx="12"/>
          </p:nvPr>
        </p:nvSpPr>
        <p:spPr/>
        <p:txBody>
          <a:bodyPr/>
          <a:lstStyle/>
          <a:p>
            <a:fld id="{38DE0820-E4E3-469F-8339-675226DFBBFE}" type="slidenum">
              <a:rPr lang="zh-CN" altLang="en-US" smtClean="0"/>
              <a:pPr/>
              <a:t>128</a:t>
            </a:fld>
            <a:endParaRPr lang="zh-CN" altLang="en-US"/>
          </a:p>
        </p:txBody>
      </p:sp>
    </p:spTree>
  </p:cSld>
  <p:clrMapOvr>
    <a:masterClrMapping/>
  </p:clrMapOvr>
  <p:transition>
    <p:fade/>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3"/>
          <p:cNvGraphicFramePr>
            <a:graphicFrameLocks noChangeAspect="1"/>
          </p:cNvGraphicFramePr>
          <p:nvPr/>
        </p:nvGraphicFramePr>
        <p:xfrm>
          <a:off x="2000232" y="2214554"/>
          <a:ext cx="4968875" cy="2046287"/>
        </p:xfrm>
        <a:graphic>
          <a:graphicData uri="http://schemas.openxmlformats.org/presentationml/2006/ole">
            <mc:AlternateContent xmlns:mc="http://schemas.openxmlformats.org/markup-compatibility/2006">
              <mc:Choice xmlns:v="urn:schemas-microsoft-com:vml" Requires="v">
                <p:oleObj spid="_x0000_s1037" name="图像文档" r:id="rId3" imgW="3886200" imgH="1600200" progId="">
                  <p:embed/>
                </p:oleObj>
              </mc:Choice>
              <mc:Fallback>
                <p:oleObj name="图像文档" r:id="rId3" imgW="3886200" imgH="160020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32" y="2214554"/>
                        <a:ext cx="4968875" cy="2046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27" name="Text Box 4"/>
          <p:cNvSpPr txBox="1">
            <a:spLocks noChangeArrowheads="1"/>
          </p:cNvSpPr>
          <p:nvPr/>
        </p:nvSpPr>
        <p:spPr bwMode="auto">
          <a:xfrm>
            <a:off x="3708400" y="4652963"/>
            <a:ext cx="1708150" cy="457200"/>
          </a:xfrm>
          <a:prstGeom prst="rect">
            <a:avLst/>
          </a:prstGeom>
          <a:noFill/>
          <a:ln w="9525">
            <a:noFill/>
            <a:miter lim="800000"/>
            <a:headEnd/>
            <a:tailEnd/>
          </a:ln>
        </p:spPr>
        <p:txBody>
          <a:bodyPr wrap="none">
            <a:spAutoFit/>
          </a:bodyPr>
          <a:lstStyle/>
          <a:p>
            <a:r>
              <a:rPr kumimoji="1" lang="zh-CN" altLang="en-US" sz="2400">
                <a:latin typeface="Times New Roman" pitchFamily="18" charset="0"/>
              </a:rPr>
              <a:t>消息的类型</a:t>
            </a:r>
          </a:p>
        </p:txBody>
      </p:sp>
      <p:sp>
        <p:nvSpPr>
          <p:cNvPr id="5" name="Rectangle 2"/>
          <p:cNvSpPr txBox="1">
            <a:spLocks noChangeArrowheads="1"/>
          </p:cNvSpPr>
          <p:nvPr/>
        </p:nvSpPr>
        <p:spPr bwMode="auto">
          <a:xfrm>
            <a:off x="500034" y="357166"/>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a:t>
            </a:r>
            <a:r>
              <a:rPr lang="en-US" altLang="zh-CN" sz="4000" b="1" kern="0" dirty="0">
                <a:solidFill>
                  <a:schemeClr val="tx2"/>
                </a:solidFill>
                <a:latin typeface="+mj-lt"/>
                <a:ea typeface="+mj-ea"/>
                <a:cs typeface="+mj-cs"/>
              </a:rPr>
              <a:t>.5</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 UML</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的图</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400" b="1" i="0" u="none" strike="noStrike" kern="0" cap="none" spc="0" normalizeH="0" baseline="0" noProof="0" dirty="0">
                <a:ln>
                  <a:noFill/>
                </a:ln>
                <a:solidFill>
                  <a:srgbClr val="FFFF00"/>
                </a:solidFill>
                <a:effectLst/>
                <a:uLnTx/>
                <a:uFillTx/>
                <a:latin typeface="+mj-lt"/>
                <a:ea typeface="+mj-ea"/>
                <a:cs typeface="+mj-cs"/>
              </a:rPr>
              <a:t>---</a:t>
            </a:r>
            <a:r>
              <a:rPr kumimoji="0" lang="zh-CN" altLang="en-US" sz="4400" b="1" i="0" u="none" strike="noStrike" kern="0" cap="none" spc="0" normalizeH="0" baseline="0" noProof="0" dirty="0">
                <a:ln>
                  <a:noFill/>
                </a:ln>
                <a:solidFill>
                  <a:srgbClr val="FFFF00"/>
                </a:solidFill>
                <a:effectLst/>
                <a:uLnTx/>
                <a:uFillTx/>
                <a:latin typeface="+mj-lt"/>
                <a:ea typeface="+mj-ea"/>
                <a:cs typeface="+mj-cs"/>
              </a:rPr>
              <a:t>交互图</a:t>
            </a:r>
            <a:endParaRPr kumimoji="0" lang="zh-CN" altLang="en-US" sz="3600" b="1" i="0" u="none" strike="noStrike" kern="0" cap="none" spc="0" normalizeH="0" baseline="0" noProof="0" dirty="0">
              <a:ln>
                <a:noFill/>
              </a:ln>
              <a:solidFill>
                <a:srgbClr val="FFFF00"/>
              </a:solidFill>
              <a:effectLst/>
              <a:uLnTx/>
              <a:uFillTx/>
              <a:latin typeface="+mj-ea"/>
              <a:ea typeface="+mj-ea"/>
              <a:cs typeface="+mj-cs"/>
            </a:endParaRP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129</a:t>
            </a:fld>
            <a:endParaRPr lang="zh-CN" altLang="en-US"/>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914400" y="381000"/>
            <a:ext cx="7113588" cy="685800"/>
          </a:xfrm>
        </p:spPr>
        <p:txBody>
          <a:bodyPr/>
          <a:lstStyle/>
          <a:p>
            <a:r>
              <a:rPr lang="zh-CN" altLang="en-GB" b="1" dirty="0">
                <a:solidFill>
                  <a:schemeClr val="bg1"/>
                </a:solidFill>
                <a:latin typeface="+mj-ea"/>
              </a:rPr>
              <a:t>软件</a:t>
            </a:r>
            <a:r>
              <a:rPr lang="zh-CN" altLang="en-US" b="1" dirty="0">
                <a:solidFill>
                  <a:schemeClr val="bg1"/>
                </a:solidFill>
                <a:latin typeface="+mj-ea"/>
              </a:rPr>
              <a:t>成功的主要因素</a:t>
            </a:r>
          </a:p>
        </p:txBody>
      </p:sp>
      <p:sp>
        <p:nvSpPr>
          <p:cNvPr id="48131" name="Rectangle 3"/>
          <p:cNvSpPr>
            <a:spLocks noGrp="1" noChangeArrowheads="1"/>
          </p:cNvSpPr>
          <p:nvPr>
            <p:ph type="body" idx="1"/>
          </p:nvPr>
        </p:nvSpPr>
        <p:spPr/>
        <p:txBody>
          <a:bodyPr/>
          <a:lstStyle/>
          <a:p>
            <a:r>
              <a:rPr kumimoji="1" lang="zh-CN" altLang="en-GB" b="1" dirty="0">
                <a:solidFill>
                  <a:srgbClr val="0066FF"/>
                </a:solidFill>
                <a:latin typeface="宋体" pitchFamily="2" charset="-122"/>
                <a:ea typeface="宋体" pitchFamily="2" charset="-122"/>
              </a:rPr>
              <a:t>软件</a:t>
            </a:r>
            <a:r>
              <a:rPr kumimoji="1" lang="zh-CN" altLang="en-US" b="1" dirty="0">
                <a:solidFill>
                  <a:srgbClr val="0066FF"/>
                </a:solidFill>
                <a:latin typeface="宋体" pitchFamily="2" charset="-122"/>
                <a:ea typeface="宋体" pitchFamily="2" charset="-122"/>
              </a:rPr>
              <a:t>项目成功的三个主要因素</a:t>
            </a:r>
            <a:r>
              <a:rPr kumimoji="1" lang="zh-CN" altLang="en-GB" b="1" dirty="0">
                <a:solidFill>
                  <a:srgbClr val="0066FF"/>
                </a:solidFill>
                <a:latin typeface="宋体" pitchFamily="2" charset="-122"/>
                <a:ea typeface="宋体" pitchFamily="2" charset="-122"/>
              </a:rPr>
              <a:t>:</a:t>
            </a:r>
          </a:p>
          <a:p>
            <a:pPr>
              <a:buFont typeface="Wingdings" pitchFamily="2" charset="2"/>
              <a:buChar char="ü"/>
            </a:pPr>
            <a:r>
              <a:rPr kumimoji="1" lang="zh-CN" altLang="en-US" b="1" dirty="0">
                <a:solidFill>
                  <a:schemeClr val="tx1"/>
                </a:solidFill>
                <a:latin typeface="宋体" pitchFamily="2" charset="-122"/>
                <a:ea typeface="宋体" pitchFamily="2" charset="-122"/>
              </a:rPr>
              <a:t> 用户的参与</a:t>
            </a:r>
          </a:p>
          <a:p>
            <a:pPr>
              <a:buFont typeface="Wingdings" pitchFamily="2" charset="2"/>
              <a:buChar char="ü"/>
            </a:pPr>
            <a:r>
              <a:rPr kumimoji="1" lang="zh-CN" altLang="en-US" b="1" dirty="0">
                <a:solidFill>
                  <a:schemeClr val="tx1"/>
                </a:solidFill>
                <a:latin typeface="宋体" pitchFamily="2" charset="-122"/>
                <a:ea typeface="宋体" pitchFamily="2" charset="-122"/>
              </a:rPr>
              <a:t> 主管层的支持</a:t>
            </a:r>
          </a:p>
          <a:p>
            <a:pPr>
              <a:buFont typeface="Wingdings" pitchFamily="2" charset="2"/>
              <a:buChar char="ü"/>
            </a:pPr>
            <a:r>
              <a:rPr kumimoji="1" lang="zh-CN" altLang="en-US" b="1" dirty="0">
                <a:solidFill>
                  <a:schemeClr val="tx1"/>
                </a:solidFill>
                <a:latin typeface="宋体" pitchFamily="2" charset="-122"/>
                <a:ea typeface="宋体" pitchFamily="2" charset="-122"/>
              </a:rPr>
              <a:t> 需求的清晰表述</a:t>
            </a:r>
          </a:p>
          <a:p>
            <a:r>
              <a:rPr kumimoji="1" lang="zh-CN" altLang="en-US" b="1" dirty="0">
                <a:solidFill>
                  <a:srgbClr val="0066FF"/>
                </a:solidFill>
                <a:latin typeface="宋体" pitchFamily="2" charset="-122"/>
                <a:ea typeface="宋体" pitchFamily="2" charset="-122"/>
              </a:rPr>
              <a:t>组织和个人对用户参与的认识水平和认同度有多高，他们的软件开发水平和能力就会有多高，系统使用的效率和效益就会有多高！</a:t>
            </a:r>
            <a:endParaRPr lang="zh-CN" altLang="en-US" dirty="0">
              <a:solidFill>
                <a:srgbClr val="0066FF"/>
              </a:solidFill>
              <a:latin typeface="宋体" pitchFamily="2" charset="-122"/>
              <a:ea typeface="宋体"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13</a:t>
            </a:fld>
            <a:endParaRPr lang="zh-CN" altLang="en-US"/>
          </a:p>
        </p:txBody>
      </p:sp>
    </p:spTree>
  </p:cSld>
  <p:clrMapOvr>
    <a:masterClrMapping/>
  </p:clrMapOvr>
  <p:transition>
    <p:fade/>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body" idx="1"/>
          </p:nvPr>
        </p:nvSpPr>
        <p:spPr>
          <a:xfrm>
            <a:off x="428596" y="571480"/>
            <a:ext cx="8280400" cy="6048375"/>
          </a:xfrm>
        </p:spPr>
        <p:txBody>
          <a:bodyPr/>
          <a:lstStyle/>
          <a:p>
            <a:pPr eaLnBrk="1" hangingPunct="1">
              <a:buFontTx/>
              <a:buNone/>
              <a:defRPr/>
            </a:pPr>
            <a:r>
              <a:rPr lang="en-US" altLang="zh-CN" dirty="0">
                <a:solidFill>
                  <a:schemeClr val="bg1"/>
                </a:solidFill>
                <a:latin typeface="楷体_GB2312" pitchFamily="49" charset="-122"/>
                <a:ea typeface="楷体_GB2312" pitchFamily="49" charset="-122"/>
              </a:rPr>
              <a:t>UML</a:t>
            </a:r>
            <a:r>
              <a:rPr lang="zh-CN" altLang="en-US" dirty="0">
                <a:solidFill>
                  <a:schemeClr val="bg1"/>
                </a:solidFill>
                <a:latin typeface="楷体_GB2312" pitchFamily="49" charset="-122"/>
                <a:ea typeface="楷体_GB2312" pitchFamily="49" charset="-122"/>
              </a:rPr>
              <a:t>定义了三种消息</a:t>
            </a:r>
            <a:r>
              <a:rPr lang="en-US" altLang="zh-CN" dirty="0">
                <a:solidFill>
                  <a:schemeClr val="bg1"/>
                </a:solidFill>
                <a:latin typeface="楷体_GB2312" pitchFamily="49" charset="-122"/>
                <a:ea typeface="楷体_GB2312" pitchFamily="49" charset="-122"/>
              </a:rPr>
              <a:t>:</a:t>
            </a:r>
          </a:p>
          <a:p>
            <a:pPr eaLnBrk="1" hangingPunct="1">
              <a:defRPr/>
            </a:pPr>
            <a:endParaRPr lang="en-US" altLang="zh-CN" sz="2800" dirty="0">
              <a:solidFill>
                <a:srgbClr val="FF3300"/>
              </a:solidFill>
              <a:latin typeface="楷体_GB2312" pitchFamily="49" charset="-122"/>
              <a:ea typeface="楷体_GB2312" pitchFamily="49" charset="-122"/>
            </a:endParaRPr>
          </a:p>
          <a:p>
            <a:pPr eaLnBrk="1" hangingPunct="1">
              <a:defRPr/>
            </a:pPr>
            <a:r>
              <a:rPr lang="zh-CN" altLang="en-US" sz="2800" dirty="0">
                <a:solidFill>
                  <a:srgbClr val="FF3300"/>
                </a:solidFill>
                <a:latin typeface="楷体_GB2312" pitchFamily="49" charset="-122"/>
                <a:ea typeface="楷体_GB2312" pitchFamily="49" charset="-122"/>
              </a:rPr>
              <a:t>简单消息</a:t>
            </a:r>
            <a:r>
              <a:rPr lang="zh-CN" altLang="en-US" sz="2800" dirty="0">
                <a:latin typeface="楷体_GB2312" pitchFamily="49" charset="-122"/>
                <a:ea typeface="楷体_GB2312" pitchFamily="49" charset="-122"/>
              </a:rPr>
              <a:t>：</a:t>
            </a:r>
            <a:r>
              <a:rPr lang="zh-CN" altLang="en-US" sz="2800" dirty="0">
                <a:solidFill>
                  <a:srgbClr val="3366FF"/>
                </a:solidFill>
                <a:latin typeface="楷体_GB2312" pitchFamily="49" charset="-122"/>
                <a:ea typeface="楷体_GB2312" pitchFamily="49" charset="-122"/>
              </a:rPr>
              <a:t>表示简单的控制流</a:t>
            </a:r>
            <a:r>
              <a:rPr lang="zh-CN" altLang="en-US" sz="2800" dirty="0">
                <a:latin typeface="楷体_GB2312" pitchFamily="49" charset="-122"/>
                <a:ea typeface="楷体_GB2312" pitchFamily="49" charset="-122"/>
              </a:rPr>
              <a:t>，它只是表示控制从一个对象传给另一个对象，而没有描述通信的任何细节。</a:t>
            </a:r>
          </a:p>
          <a:p>
            <a:pPr eaLnBrk="1" hangingPunct="1">
              <a:defRPr/>
            </a:pPr>
            <a:r>
              <a:rPr lang="zh-CN" altLang="en-US" sz="2800" dirty="0">
                <a:solidFill>
                  <a:srgbClr val="FF3300"/>
                </a:solidFill>
                <a:latin typeface="楷体_GB2312" pitchFamily="49" charset="-122"/>
                <a:ea typeface="楷体_GB2312" pitchFamily="49" charset="-122"/>
              </a:rPr>
              <a:t>同步消息</a:t>
            </a:r>
            <a:r>
              <a:rPr lang="zh-CN" altLang="en-US" sz="2800" dirty="0">
                <a:latin typeface="楷体_GB2312" pitchFamily="49" charset="-122"/>
                <a:ea typeface="楷体_GB2312" pitchFamily="49" charset="-122"/>
              </a:rPr>
              <a:t>：</a:t>
            </a:r>
            <a:r>
              <a:rPr lang="zh-CN" altLang="en-US" sz="2800" dirty="0">
                <a:solidFill>
                  <a:srgbClr val="3366FF"/>
                </a:solidFill>
                <a:latin typeface="楷体_GB2312" pitchFamily="49" charset="-122"/>
                <a:ea typeface="楷体_GB2312" pitchFamily="49" charset="-122"/>
              </a:rPr>
              <a:t>表示嵌套的控制流</a:t>
            </a:r>
            <a:r>
              <a:rPr lang="zh-CN" altLang="en-US" sz="2800" dirty="0">
                <a:latin typeface="楷体_GB2312" pitchFamily="49" charset="-122"/>
                <a:ea typeface="楷体_GB2312" pitchFamily="49" charset="-122"/>
              </a:rPr>
              <a:t>，操作的调用是一种典型的同步消息。调用者发出消息后必须等待消息返回，只有当处理消息的操作执行完毕后，调用者才可以继续执行自己的操作。</a:t>
            </a:r>
          </a:p>
          <a:p>
            <a:pPr eaLnBrk="1" hangingPunct="1">
              <a:defRPr/>
            </a:pPr>
            <a:r>
              <a:rPr lang="zh-CN" altLang="en-US" sz="2800" dirty="0">
                <a:solidFill>
                  <a:srgbClr val="FF3300"/>
                </a:solidFill>
                <a:latin typeface="楷体_GB2312" pitchFamily="49" charset="-122"/>
                <a:ea typeface="楷体_GB2312" pitchFamily="49" charset="-122"/>
              </a:rPr>
              <a:t>异步消息</a:t>
            </a:r>
            <a:r>
              <a:rPr lang="zh-CN" altLang="en-US" sz="2800" dirty="0">
                <a:latin typeface="楷体_GB2312" pitchFamily="49" charset="-122"/>
                <a:ea typeface="楷体_GB2312" pitchFamily="49" charset="-122"/>
              </a:rPr>
              <a:t>：</a:t>
            </a:r>
            <a:r>
              <a:rPr lang="zh-CN" altLang="en-US" sz="2800" dirty="0">
                <a:solidFill>
                  <a:srgbClr val="3366FF"/>
                </a:solidFill>
                <a:latin typeface="楷体_GB2312" pitchFamily="49" charset="-122"/>
                <a:ea typeface="楷体_GB2312" pitchFamily="49" charset="-122"/>
              </a:rPr>
              <a:t>表示异步控制流</a:t>
            </a:r>
            <a:r>
              <a:rPr lang="zh-CN" altLang="en-US" sz="2800" dirty="0">
                <a:latin typeface="楷体_GB2312" pitchFamily="49" charset="-122"/>
                <a:ea typeface="楷体_GB2312" pitchFamily="49" charset="-122"/>
              </a:rPr>
              <a:t>，发送者发出消息后不用等待消息处理完就可以继续执行自己的操作。异步消息主要用于描述实时系统中的并发行为。</a:t>
            </a:r>
          </a:p>
        </p:txBody>
      </p:sp>
      <p:sp>
        <p:nvSpPr>
          <p:cNvPr id="3" name="灯片编号占位符 2"/>
          <p:cNvSpPr>
            <a:spLocks noGrp="1"/>
          </p:cNvSpPr>
          <p:nvPr>
            <p:ph type="sldNum" sz="quarter" idx="12"/>
          </p:nvPr>
        </p:nvSpPr>
        <p:spPr/>
        <p:txBody>
          <a:bodyPr/>
          <a:lstStyle/>
          <a:p>
            <a:fld id="{38DE0820-E4E3-469F-8339-675226DFBBFE}" type="slidenum">
              <a:rPr lang="zh-CN" altLang="en-US" smtClean="0"/>
              <a:pPr/>
              <a:t>130</a:t>
            </a:fld>
            <a:endParaRPr lang="zh-CN" altLang="en-US"/>
          </a:p>
        </p:txBody>
      </p:sp>
      <p:graphicFrame>
        <p:nvGraphicFramePr>
          <p:cNvPr id="4" name="Object 3">
            <a:extLst>
              <a:ext uri="{FF2B5EF4-FFF2-40B4-BE49-F238E27FC236}">
                <a16:creationId xmlns:a16="http://schemas.microsoft.com/office/drawing/2014/main" id="{DC996E1A-4ABA-4B5B-B1CC-AE8DE6F143C6}"/>
              </a:ext>
            </a:extLst>
          </p:cNvPr>
          <p:cNvGraphicFramePr>
            <a:graphicFrameLocks noChangeAspect="1"/>
          </p:cNvGraphicFramePr>
          <p:nvPr>
            <p:extLst>
              <p:ext uri="{D42A27DB-BD31-4B8C-83A1-F6EECF244321}">
                <p14:modId xmlns:p14="http://schemas.microsoft.com/office/powerpoint/2010/main" val="348757649"/>
              </p:ext>
            </p:extLst>
          </p:nvPr>
        </p:nvGraphicFramePr>
        <p:xfrm>
          <a:off x="7164288" y="582816"/>
          <a:ext cx="1786670" cy="735788"/>
        </p:xfrm>
        <a:graphic>
          <a:graphicData uri="http://schemas.openxmlformats.org/presentationml/2006/ole">
            <mc:AlternateContent xmlns:mc="http://schemas.openxmlformats.org/markup-compatibility/2006">
              <mc:Choice xmlns:v="urn:schemas-microsoft-com:vml" Requires="v">
                <p:oleObj spid="_x0000_s323592" name="图像文档" r:id="rId3" imgW="3886200" imgH="1600200" progId="">
                  <p:embed/>
                </p:oleObj>
              </mc:Choice>
              <mc:Fallback>
                <p:oleObj name="图像文档" r:id="rId3" imgW="3886200" imgH="1600200" progId="">
                  <p:embed/>
                  <p:pic>
                    <p:nvPicPr>
                      <p:cNvPr id="102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4288" y="582816"/>
                        <a:ext cx="1786670" cy="735788"/>
                      </a:xfrm>
                      <a:prstGeom prst="rect">
                        <a:avLst/>
                      </a:prstGeom>
                      <a:noFill/>
                      <a:ln>
                        <a:noFill/>
                      </a:ln>
                      <a:extLst/>
                    </p:spPr>
                  </p:pic>
                </p:oleObj>
              </mc:Fallback>
            </mc:AlternateContent>
          </a:graphicData>
        </a:graphic>
      </p:graphicFrame>
    </p:spTree>
  </p:cSld>
  <p:clrMapOvr>
    <a:masterClrMapping/>
  </p:clrMapOvr>
  <p:transition>
    <p:random/>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pPr algn="l" eaLnBrk="1" hangingPunct="1">
              <a:defRPr/>
            </a:pPr>
            <a:r>
              <a:rPr lang="zh-CN" altLang="en-US" sz="3200" b="1">
                <a:solidFill>
                  <a:srgbClr val="CC0000"/>
                </a:solidFill>
                <a:effectLst>
                  <a:outerShdw blurRad="38100" dist="38100" dir="2700000" algn="tl">
                    <a:srgbClr val="C0C0C0"/>
                  </a:outerShdw>
                </a:effectLst>
                <a:latin typeface="楷体_GB2312" pitchFamily="49" charset="-122"/>
                <a:ea typeface="楷体_GB2312" pitchFamily="49" charset="-122"/>
              </a:rPr>
              <a:t>取款用例的顺序图</a:t>
            </a:r>
          </a:p>
        </p:txBody>
      </p:sp>
      <p:pic>
        <p:nvPicPr>
          <p:cNvPr id="79875" name="Picture 4"/>
          <p:cNvPicPr>
            <a:picLocks noChangeAspect="1" noChangeArrowheads="1"/>
          </p:cNvPicPr>
          <p:nvPr/>
        </p:nvPicPr>
        <p:blipFill>
          <a:blip r:embed="rId3">
            <a:duotone>
              <a:prstClr val="black"/>
              <a:schemeClr val="accent1">
                <a:tint val="45000"/>
                <a:satMod val="400000"/>
              </a:schemeClr>
            </a:duotone>
          </a:blip>
          <a:srcRect/>
          <a:stretch>
            <a:fillRect/>
          </a:stretch>
        </p:blipFill>
        <p:spPr bwMode="auto">
          <a:xfrm>
            <a:off x="254030" y="1571612"/>
            <a:ext cx="8604250" cy="4287838"/>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fld id="{38DE0820-E4E3-469F-8339-675226DFBBFE}" type="slidenum">
              <a:rPr lang="zh-CN" altLang="en-US" smtClean="0"/>
              <a:pPr/>
              <a:t>131</a:t>
            </a:fld>
            <a:endParaRPr lang="zh-CN" altLang="en-US"/>
          </a:p>
        </p:txBody>
      </p:sp>
      <p:graphicFrame>
        <p:nvGraphicFramePr>
          <p:cNvPr id="5" name="Object 3">
            <a:extLst>
              <a:ext uri="{FF2B5EF4-FFF2-40B4-BE49-F238E27FC236}">
                <a16:creationId xmlns:a16="http://schemas.microsoft.com/office/drawing/2014/main" id="{1E34AFD7-8922-468B-AFC2-F199AA52880D}"/>
              </a:ext>
            </a:extLst>
          </p:cNvPr>
          <p:cNvGraphicFramePr>
            <a:graphicFrameLocks noChangeAspect="1"/>
          </p:cNvGraphicFramePr>
          <p:nvPr>
            <p:extLst>
              <p:ext uri="{D42A27DB-BD31-4B8C-83A1-F6EECF244321}">
                <p14:modId xmlns:p14="http://schemas.microsoft.com/office/powerpoint/2010/main" val="2225028185"/>
              </p:ext>
            </p:extLst>
          </p:nvPr>
        </p:nvGraphicFramePr>
        <p:xfrm>
          <a:off x="7061142" y="642937"/>
          <a:ext cx="1786670" cy="735788"/>
        </p:xfrm>
        <a:graphic>
          <a:graphicData uri="http://schemas.openxmlformats.org/presentationml/2006/ole">
            <mc:AlternateContent xmlns:mc="http://schemas.openxmlformats.org/markup-compatibility/2006">
              <mc:Choice xmlns:v="urn:schemas-microsoft-com:vml" Requires="v">
                <p:oleObj spid="_x0000_s324616" name="图像文档" r:id="rId4" imgW="3886200" imgH="1600200" progId="">
                  <p:embed/>
                </p:oleObj>
              </mc:Choice>
              <mc:Fallback>
                <p:oleObj name="图像文档" r:id="rId4" imgW="3886200" imgH="1600200" progId="">
                  <p:embed/>
                  <p:pic>
                    <p:nvPicPr>
                      <p:cNvPr id="4" name="Object 3">
                        <a:extLst>
                          <a:ext uri="{FF2B5EF4-FFF2-40B4-BE49-F238E27FC236}">
                            <a16:creationId xmlns:a16="http://schemas.microsoft.com/office/drawing/2014/main" id="{DC996E1A-4ABA-4B5B-B1CC-AE8DE6F143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61142" y="642937"/>
                        <a:ext cx="1786670" cy="735788"/>
                      </a:xfrm>
                      <a:prstGeom prst="rect">
                        <a:avLst/>
                      </a:prstGeom>
                      <a:noFill/>
                      <a:ln>
                        <a:noFill/>
                      </a:ln>
                      <a:extLst/>
                    </p:spPr>
                  </p:pic>
                </p:oleObj>
              </mc:Fallback>
            </mc:AlternateContent>
          </a:graphicData>
        </a:graphic>
      </p:graphicFrame>
    </p:spTree>
  </p:cSld>
  <p:clrMapOvr>
    <a:masterClrMapping/>
  </p:clrMapOvr>
  <p:transition>
    <p:fade/>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pPr algn="l" eaLnBrk="1" hangingPunct="1">
              <a:defRPr/>
            </a:pPr>
            <a:r>
              <a:rPr lang="zh-CN" altLang="en-US" sz="3600" b="1" dirty="0">
                <a:solidFill>
                  <a:schemeClr val="bg1"/>
                </a:solidFill>
                <a:effectLst>
                  <a:outerShdw blurRad="38100" dist="38100" dir="2700000" algn="tl">
                    <a:srgbClr val="C0C0C0"/>
                  </a:outerShdw>
                </a:effectLst>
                <a:latin typeface="楷体_GB2312" pitchFamily="49" charset="-122"/>
                <a:ea typeface="楷体_GB2312" pitchFamily="49" charset="-122"/>
              </a:rPr>
              <a:t>通信图</a:t>
            </a:r>
          </a:p>
        </p:txBody>
      </p:sp>
      <p:sp>
        <p:nvSpPr>
          <p:cNvPr id="80899" name="Rectangle 3"/>
          <p:cNvSpPr>
            <a:spLocks noGrp="1" noChangeArrowheads="1"/>
          </p:cNvSpPr>
          <p:nvPr>
            <p:ph type="body" idx="1"/>
          </p:nvPr>
        </p:nvSpPr>
        <p:spPr/>
        <p:txBody>
          <a:bodyPr/>
          <a:lstStyle/>
          <a:p>
            <a:pPr eaLnBrk="1" hangingPunct="1"/>
            <a:r>
              <a:rPr lang="zh-CN" altLang="en-US" sz="2400" dirty="0">
                <a:ea typeface="楷体_GB2312" pitchFamily="49" charset="-122"/>
              </a:rPr>
              <a:t>通信图是顺序图的一种变化形式，用于描述相互协作的对象间的交互关系和链接关系。</a:t>
            </a:r>
            <a:r>
              <a:rPr lang="zh-CN" altLang="en-US" dirty="0">
                <a:ea typeface="宋体" pitchFamily="2" charset="-122"/>
              </a:rPr>
              <a:t> </a:t>
            </a:r>
          </a:p>
        </p:txBody>
      </p:sp>
      <p:pic>
        <p:nvPicPr>
          <p:cNvPr id="80900" name="Picture 4"/>
          <p:cNvPicPr>
            <a:picLocks noChangeAspect="1" noChangeArrowheads="1"/>
          </p:cNvPicPr>
          <p:nvPr/>
        </p:nvPicPr>
        <p:blipFill>
          <a:blip r:embed="rId3">
            <a:duotone>
              <a:prstClr val="black"/>
              <a:schemeClr val="accent1">
                <a:tint val="45000"/>
                <a:satMod val="400000"/>
              </a:schemeClr>
            </a:duotone>
          </a:blip>
          <a:srcRect/>
          <a:stretch>
            <a:fillRect/>
          </a:stretch>
        </p:blipFill>
        <p:spPr bwMode="auto">
          <a:xfrm>
            <a:off x="785786" y="2643182"/>
            <a:ext cx="7777163" cy="3448050"/>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pPr/>
              <a:t>132</a:t>
            </a:fld>
            <a:endParaRPr lang="zh-CN" altLang="en-US"/>
          </a:p>
        </p:txBody>
      </p:sp>
      <p:graphicFrame>
        <p:nvGraphicFramePr>
          <p:cNvPr id="6" name="Object 3">
            <a:extLst>
              <a:ext uri="{FF2B5EF4-FFF2-40B4-BE49-F238E27FC236}">
                <a16:creationId xmlns:a16="http://schemas.microsoft.com/office/drawing/2014/main" id="{E88D0974-ECB2-4945-A229-4C34910D4974}"/>
              </a:ext>
            </a:extLst>
          </p:cNvPr>
          <p:cNvGraphicFramePr>
            <a:graphicFrameLocks noChangeAspect="1"/>
          </p:cNvGraphicFramePr>
          <p:nvPr>
            <p:extLst>
              <p:ext uri="{D42A27DB-BD31-4B8C-83A1-F6EECF244321}">
                <p14:modId xmlns:p14="http://schemas.microsoft.com/office/powerpoint/2010/main" val="1169230982"/>
              </p:ext>
            </p:extLst>
          </p:nvPr>
        </p:nvGraphicFramePr>
        <p:xfrm>
          <a:off x="7164288" y="582816"/>
          <a:ext cx="1786670" cy="735788"/>
        </p:xfrm>
        <a:graphic>
          <a:graphicData uri="http://schemas.openxmlformats.org/presentationml/2006/ole">
            <mc:AlternateContent xmlns:mc="http://schemas.openxmlformats.org/markup-compatibility/2006">
              <mc:Choice xmlns:v="urn:schemas-microsoft-com:vml" Requires="v">
                <p:oleObj spid="_x0000_s325640" name="图像文档" r:id="rId4" imgW="3886200" imgH="1600200" progId="">
                  <p:embed/>
                </p:oleObj>
              </mc:Choice>
              <mc:Fallback>
                <p:oleObj name="图像文档" r:id="rId4" imgW="3886200" imgH="1600200" progId="">
                  <p:embed/>
                  <p:pic>
                    <p:nvPicPr>
                      <p:cNvPr id="4" name="Object 3">
                        <a:extLst>
                          <a:ext uri="{FF2B5EF4-FFF2-40B4-BE49-F238E27FC236}">
                            <a16:creationId xmlns:a16="http://schemas.microsoft.com/office/drawing/2014/main" id="{DC996E1A-4ABA-4B5B-B1CC-AE8DE6F143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4288" y="582816"/>
                        <a:ext cx="1786670" cy="735788"/>
                      </a:xfrm>
                      <a:prstGeom prst="rect">
                        <a:avLst/>
                      </a:prstGeom>
                      <a:noFill/>
                      <a:ln>
                        <a:noFill/>
                      </a:ln>
                      <a:extLst/>
                    </p:spPr>
                  </p:pic>
                </p:oleObj>
              </mc:Fallback>
            </mc:AlternateContent>
          </a:graphicData>
        </a:graphic>
      </p:graphicFrame>
    </p:spTree>
  </p:cSld>
  <p:clrMapOvr>
    <a:masterClrMapping/>
  </p:clrMapOvr>
  <p:transition>
    <p:fade/>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body" idx="1"/>
          </p:nvPr>
        </p:nvSpPr>
        <p:spPr>
          <a:xfrm>
            <a:off x="468313" y="1500173"/>
            <a:ext cx="8280400" cy="5178439"/>
          </a:xfrm>
        </p:spPr>
        <p:txBody>
          <a:bodyPr/>
          <a:lstStyle/>
          <a:p>
            <a:pPr eaLnBrk="1" hangingPunct="1">
              <a:lnSpc>
                <a:spcPct val="110000"/>
              </a:lnSpc>
              <a:buFontTx/>
              <a:buNone/>
              <a:defRPr/>
            </a:pPr>
            <a:r>
              <a:rPr lang="en-US" altLang="zh-CN" sz="2800" b="0" dirty="0">
                <a:latin typeface="楷体_GB2312" pitchFamily="49" charset="-122"/>
                <a:ea typeface="宋体" pitchFamily="2" charset="-122"/>
              </a:rPr>
              <a:t>  </a:t>
            </a:r>
            <a:r>
              <a:rPr lang="zh-CN" altLang="en-US" sz="2800" dirty="0">
                <a:latin typeface="楷体_GB2312" pitchFamily="49" charset="-122"/>
                <a:ea typeface="宋体" pitchFamily="2" charset="-122"/>
              </a:rPr>
              <a:t>状态图：描述一个特定对象的所有可能的状态以及引起状态转换的事件。大多数面向对象技术都用状态图表示单个对象在其生命期中的行为。一个状态图包括一系列状态、事件以及状态之间的转移。</a:t>
            </a:r>
          </a:p>
          <a:p>
            <a:pPr eaLnBrk="1" hangingPunct="1">
              <a:lnSpc>
                <a:spcPct val="110000"/>
              </a:lnSpc>
              <a:buFont typeface="Wingdings" pitchFamily="2" charset="2"/>
              <a:buChar char="l"/>
              <a:defRPr/>
            </a:pPr>
            <a:r>
              <a:rPr lang="en-US" altLang="zh-CN" sz="2400" dirty="0">
                <a:latin typeface="楷体_GB2312" pitchFamily="49" charset="-122"/>
                <a:ea typeface="楷体_GB2312" pitchFamily="49" charset="-122"/>
              </a:rPr>
              <a:t> </a:t>
            </a:r>
            <a:r>
              <a:rPr lang="zh-CN" altLang="en-US" sz="2400" b="1" dirty="0">
                <a:solidFill>
                  <a:srgbClr val="C00000"/>
                </a:solidFill>
                <a:latin typeface="楷体_GB2312" pitchFamily="49" charset="-122"/>
                <a:ea typeface="楷体_GB2312" pitchFamily="49" charset="-122"/>
              </a:rPr>
              <a:t>状态</a:t>
            </a:r>
          </a:p>
          <a:p>
            <a:pPr eaLnBrk="1" hangingPunct="1">
              <a:lnSpc>
                <a:spcPct val="110000"/>
              </a:lnSpc>
              <a:defRPr/>
            </a:pPr>
            <a:r>
              <a:rPr lang="zh-CN" altLang="en-US" sz="2400" dirty="0">
                <a:latin typeface="楷体_GB2312" pitchFamily="49" charset="-122"/>
                <a:ea typeface="楷体_GB2312" pitchFamily="49" charset="-122"/>
              </a:rPr>
              <a:t>所有对象都具有状态，状态是对象执行了一系列活动的结果。当某个事件发生后，对象的状态将发生变化。在状态图中定义的状态可能有：</a:t>
            </a:r>
            <a:r>
              <a:rPr lang="zh-CN" altLang="en-US" sz="2400" dirty="0">
                <a:solidFill>
                  <a:srgbClr val="0000FF"/>
                </a:solidFill>
                <a:latin typeface="楷体_GB2312" pitchFamily="49" charset="-122"/>
                <a:ea typeface="楷体_GB2312" pitchFamily="49" charset="-122"/>
              </a:rPr>
              <a:t>初态</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初始状态</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a:t>
            </a:r>
            <a:r>
              <a:rPr lang="zh-CN" altLang="en-US" sz="2400" dirty="0">
                <a:solidFill>
                  <a:srgbClr val="0000FF"/>
                </a:solidFill>
                <a:latin typeface="楷体_GB2312" pitchFamily="49" charset="-122"/>
                <a:ea typeface="楷体_GB2312" pitchFamily="49" charset="-122"/>
              </a:rPr>
              <a:t>终态</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最终状态</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a:t>
            </a:r>
            <a:r>
              <a:rPr lang="zh-CN" altLang="en-US" sz="2400" dirty="0">
                <a:solidFill>
                  <a:srgbClr val="0000FF"/>
                </a:solidFill>
                <a:latin typeface="楷体_GB2312" pitchFamily="49" charset="-122"/>
                <a:ea typeface="楷体_GB2312" pitchFamily="49" charset="-122"/>
              </a:rPr>
              <a:t>中间状态</a:t>
            </a:r>
            <a:r>
              <a:rPr lang="zh-CN" altLang="en-US" sz="2400" dirty="0">
                <a:latin typeface="楷体_GB2312" pitchFamily="49" charset="-122"/>
                <a:ea typeface="楷体_GB2312" pitchFamily="49" charset="-122"/>
              </a:rPr>
              <a:t>和</a:t>
            </a:r>
            <a:r>
              <a:rPr lang="zh-CN" altLang="en-US" sz="2400" dirty="0">
                <a:solidFill>
                  <a:srgbClr val="0000FF"/>
                </a:solidFill>
                <a:latin typeface="楷体_GB2312" pitchFamily="49" charset="-122"/>
                <a:ea typeface="楷体_GB2312" pitchFamily="49" charset="-122"/>
              </a:rPr>
              <a:t>复合状态</a:t>
            </a:r>
            <a:r>
              <a:rPr lang="zh-CN" altLang="en-US" sz="2400" dirty="0">
                <a:latin typeface="楷体_GB2312" pitchFamily="49" charset="-122"/>
                <a:ea typeface="楷体_GB2312" pitchFamily="49" charset="-122"/>
              </a:rPr>
              <a:t>。</a:t>
            </a:r>
          </a:p>
          <a:p>
            <a:pPr eaLnBrk="1" hangingPunct="1">
              <a:lnSpc>
                <a:spcPct val="110000"/>
              </a:lnSpc>
              <a:defRPr/>
            </a:pPr>
            <a:r>
              <a:rPr lang="zh-CN" altLang="en-US" sz="2400" dirty="0">
                <a:latin typeface="楷体_GB2312" pitchFamily="49" charset="-122"/>
                <a:ea typeface="楷体_GB2312" pitchFamily="49" charset="-122"/>
              </a:rPr>
              <a:t>在一张状态图中只能有</a:t>
            </a:r>
            <a:r>
              <a:rPr lang="zh-CN" altLang="en-US" sz="2400" dirty="0">
                <a:solidFill>
                  <a:srgbClr val="0000FF"/>
                </a:solidFill>
                <a:latin typeface="楷体_GB2312" pitchFamily="49" charset="-122"/>
                <a:ea typeface="楷体_GB2312" pitchFamily="49" charset="-122"/>
              </a:rPr>
              <a:t>一个初态</a:t>
            </a:r>
            <a:r>
              <a:rPr lang="zh-CN" altLang="en-US" sz="2400" dirty="0">
                <a:latin typeface="楷体_GB2312" pitchFamily="49" charset="-122"/>
                <a:ea typeface="楷体_GB2312" pitchFamily="49" charset="-122"/>
              </a:rPr>
              <a:t>，而</a:t>
            </a:r>
            <a:r>
              <a:rPr lang="zh-CN" altLang="en-US" sz="2400" dirty="0">
                <a:solidFill>
                  <a:srgbClr val="0000FF"/>
                </a:solidFill>
                <a:latin typeface="楷体_GB2312" pitchFamily="49" charset="-122"/>
                <a:ea typeface="楷体_GB2312" pitchFamily="49" charset="-122"/>
              </a:rPr>
              <a:t>终态则可以有多个</a:t>
            </a:r>
            <a:r>
              <a:rPr lang="zh-CN" altLang="en-US" sz="2400" dirty="0">
                <a:latin typeface="楷体_GB2312" pitchFamily="49" charset="-122"/>
                <a:ea typeface="楷体_GB2312" pitchFamily="49" charset="-122"/>
              </a:rPr>
              <a:t>。</a:t>
            </a:r>
          </a:p>
        </p:txBody>
      </p:sp>
      <p:sp>
        <p:nvSpPr>
          <p:cNvPr id="4"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a:t>
            </a:r>
            <a:r>
              <a:rPr lang="en-US" altLang="zh-CN" sz="4000" b="1" kern="0" dirty="0">
                <a:solidFill>
                  <a:schemeClr val="tx2"/>
                </a:solidFill>
                <a:latin typeface="+mj-lt"/>
                <a:ea typeface="+mj-ea"/>
                <a:cs typeface="+mj-cs"/>
              </a:rPr>
              <a:t>.5</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 UML</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的图</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400" b="1" i="0" u="none" strike="noStrike" kern="0" cap="none" spc="0" normalizeH="0" baseline="0" noProof="0" dirty="0">
                <a:ln>
                  <a:noFill/>
                </a:ln>
                <a:solidFill>
                  <a:srgbClr val="FFFF00"/>
                </a:solidFill>
                <a:effectLst/>
                <a:uLnTx/>
                <a:uFillTx/>
                <a:latin typeface="+mj-lt"/>
                <a:ea typeface="+mj-ea"/>
                <a:cs typeface="+mj-cs"/>
              </a:rPr>
              <a:t>---</a:t>
            </a:r>
            <a:r>
              <a:rPr kumimoji="0" lang="zh-CN" altLang="en-US" sz="4400" b="1" i="0" u="none" strike="noStrike" kern="0" cap="none" spc="0" normalizeH="0" baseline="0" noProof="0" dirty="0">
                <a:ln>
                  <a:noFill/>
                </a:ln>
                <a:solidFill>
                  <a:srgbClr val="FFFF00"/>
                </a:solidFill>
                <a:effectLst/>
                <a:uLnTx/>
                <a:uFillTx/>
                <a:latin typeface="+mj-lt"/>
                <a:ea typeface="+mj-ea"/>
                <a:cs typeface="+mj-cs"/>
              </a:rPr>
              <a:t>状态图</a:t>
            </a:r>
            <a:endParaRPr kumimoji="0" lang="zh-CN" altLang="en-US" sz="3600" b="1" i="0" u="none" strike="noStrike" kern="0" cap="none" spc="0" normalizeH="0" baseline="0" noProof="0" dirty="0">
              <a:ln>
                <a:noFill/>
              </a:ln>
              <a:solidFill>
                <a:srgbClr val="FFFF00"/>
              </a:solidFill>
              <a:effectLst/>
              <a:uLnTx/>
              <a:uFillTx/>
              <a:latin typeface="+mj-ea"/>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133</a:t>
            </a:fld>
            <a:endParaRPr lang="zh-CN" altLang="en-US"/>
          </a:p>
        </p:txBody>
      </p:sp>
      <p:graphicFrame>
        <p:nvGraphicFramePr>
          <p:cNvPr id="6" name="Object 3">
            <a:extLst>
              <a:ext uri="{FF2B5EF4-FFF2-40B4-BE49-F238E27FC236}">
                <a16:creationId xmlns:a16="http://schemas.microsoft.com/office/drawing/2014/main" id="{01C7F369-E23E-4FA4-83EB-614794B72CE9}"/>
              </a:ext>
            </a:extLst>
          </p:cNvPr>
          <p:cNvGraphicFramePr>
            <a:graphicFrameLocks noChangeAspect="1"/>
          </p:cNvGraphicFramePr>
          <p:nvPr>
            <p:extLst>
              <p:ext uri="{D42A27DB-BD31-4B8C-83A1-F6EECF244321}">
                <p14:modId xmlns:p14="http://schemas.microsoft.com/office/powerpoint/2010/main" val="3197931164"/>
              </p:ext>
            </p:extLst>
          </p:nvPr>
        </p:nvGraphicFramePr>
        <p:xfrm>
          <a:off x="251520" y="595778"/>
          <a:ext cx="1786670" cy="735788"/>
        </p:xfrm>
        <a:graphic>
          <a:graphicData uri="http://schemas.openxmlformats.org/presentationml/2006/ole">
            <mc:AlternateContent xmlns:mc="http://schemas.openxmlformats.org/markup-compatibility/2006">
              <mc:Choice xmlns:v="urn:schemas-microsoft-com:vml" Requires="v">
                <p:oleObj spid="_x0000_s326664" name="图像文档" r:id="rId3" imgW="3886200" imgH="1600200" progId="">
                  <p:embed/>
                </p:oleObj>
              </mc:Choice>
              <mc:Fallback>
                <p:oleObj name="图像文档" r:id="rId3" imgW="3886200" imgH="1600200" progId="">
                  <p:embed/>
                  <p:pic>
                    <p:nvPicPr>
                      <p:cNvPr id="4" name="Object 3">
                        <a:extLst>
                          <a:ext uri="{FF2B5EF4-FFF2-40B4-BE49-F238E27FC236}">
                            <a16:creationId xmlns:a16="http://schemas.microsoft.com/office/drawing/2014/main" id="{DC996E1A-4ABA-4B5B-B1CC-AE8DE6F143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595778"/>
                        <a:ext cx="1786670" cy="735788"/>
                      </a:xfrm>
                      <a:prstGeom prst="rect">
                        <a:avLst/>
                      </a:prstGeom>
                      <a:noFill/>
                      <a:ln>
                        <a:noFill/>
                      </a:ln>
                      <a:extLst/>
                    </p:spPr>
                  </p:pic>
                </p:oleObj>
              </mc:Fallback>
            </mc:AlternateContent>
          </a:graphicData>
        </a:graphic>
      </p:graphicFrame>
    </p:spTree>
  </p:cSld>
  <p:clrMapOvr>
    <a:masterClrMapping/>
  </p:clrMapOvr>
  <p:transition>
    <p:random/>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366713" y="1700213"/>
          <a:ext cx="8777287" cy="2819400"/>
        </p:xfrm>
        <a:graphic>
          <a:graphicData uri="http://schemas.openxmlformats.org/presentationml/2006/ole">
            <mc:AlternateContent xmlns:mc="http://schemas.openxmlformats.org/markup-compatibility/2006">
              <mc:Choice xmlns:v="urn:schemas-microsoft-com:vml" Requires="v">
                <p:oleObj spid="_x0000_s2067" name="位图图像" r:id="rId3" imgW="5514286" imgH="1771429" progId="PBrush">
                  <p:embed/>
                </p:oleObj>
              </mc:Choice>
              <mc:Fallback>
                <p:oleObj name="位图图像" r:id="rId3" imgW="5514286" imgH="1771429" progId="PBrush">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713" y="1700213"/>
                        <a:ext cx="8777287"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1" name="Text Box 3"/>
          <p:cNvSpPr txBox="1">
            <a:spLocks noChangeArrowheads="1"/>
          </p:cNvSpPr>
          <p:nvPr/>
        </p:nvSpPr>
        <p:spPr bwMode="auto">
          <a:xfrm>
            <a:off x="3059113" y="4848225"/>
            <a:ext cx="2622550" cy="457200"/>
          </a:xfrm>
          <a:prstGeom prst="rect">
            <a:avLst/>
          </a:prstGeom>
          <a:noFill/>
          <a:ln w="9525">
            <a:noFill/>
            <a:miter lim="800000"/>
            <a:headEnd/>
            <a:tailEnd/>
          </a:ln>
        </p:spPr>
        <p:txBody>
          <a:bodyPr wrap="none">
            <a:spAutoFit/>
          </a:bodyPr>
          <a:lstStyle/>
          <a:p>
            <a:r>
              <a:rPr kumimoji="1" lang="zh-CN" altLang="en-US" sz="2400" dirty="0">
                <a:latin typeface="宋体" pitchFamily="2" charset="-122"/>
                <a:ea typeface="宋体" pitchFamily="2" charset="-122"/>
              </a:rPr>
              <a:t>支票对象的状态图</a:t>
            </a:r>
          </a:p>
        </p:txBody>
      </p:sp>
      <p:sp>
        <p:nvSpPr>
          <p:cNvPr id="6"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a:t>
            </a:r>
            <a:r>
              <a:rPr lang="en-US" altLang="zh-CN" sz="4000" b="1" kern="0" dirty="0">
                <a:solidFill>
                  <a:schemeClr val="tx2"/>
                </a:solidFill>
                <a:latin typeface="+mj-lt"/>
                <a:ea typeface="+mj-ea"/>
                <a:cs typeface="+mj-cs"/>
              </a:rPr>
              <a:t>.5</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 UML</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的图</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400" b="1" i="0" u="none" strike="noStrike" kern="0" cap="none" spc="0" normalizeH="0" baseline="0" noProof="0" dirty="0">
                <a:ln>
                  <a:noFill/>
                </a:ln>
                <a:solidFill>
                  <a:srgbClr val="FFFF00"/>
                </a:solidFill>
                <a:effectLst/>
                <a:uLnTx/>
                <a:uFillTx/>
                <a:latin typeface="+mj-lt"/>
                <a:ea typeface="+mj-ea"/>
                <a:cs typeface="+mj-cs"/>
              </a:rPr>
              <a:t>---</a:t>
            </a:r>
            <a:r>
              <a:rPr kumimoji="0" lang="zh-CN" altLang="en-US" sz="4400" b="1" i="0" u="none" strike="noStrike" kern="0" cap="none" spc="0" normalizeH="0" baseline="0" noProof="0" dirty="0">
                <a:ln>
                  <a:noFill/>
                </a:ln>
                <a:solidFill>
                  <a:srgbClr val="FFFF00"/>
                </a:solidFill>
                <a:effectLst/>
                <a:uLnTx/>
                <a:uFillTx/>
                <a:latin typeface="+mj-lt"/>
                <a:ea typeface="+mj-ea"/>
                <a:cs typeface="+mj-cs"/>
              </a:rPr>
              <a:t>状态图</a:t>
            </a:r>
            <a:endParaRPr kumimoji="0" lang="zh-CN" altLang="en-US" sz="3600" b="1" i="0" u="none" strike="noStrike" kern="0" cap="none" spc="0" normalizeH="0" baseline="0" noProof="0" dirty="0">
              <a:ln>
                <a:noFill/>
              </a:ln>
              <a:solidFill>
                <a:srgbClr val="FFFF00"/>
              </a:solidFill>
              <a:effectLst/>
              <a:uLnTx/>
              <a:uFillTx/>
              <a:latin typeface="+mj-ea"/>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134</a:t>
            </a:fld>
            <a:endParaRPr lang="zh-CN" altLang="en-US"/>
          </a:p>
        </p:txBody>
      </p:sp>
      <p:graphicFrame>
        <p:nvGraphicFramePr>
          <p:cNvPr id="7" name="Object 3">
            <a:extLst>
              <a:ext uri="{FF2B5EF4-FFF2-40B4-BE49-F238E27FC236}">
                <a16:creationId xmlns:a16="http://schemas.microsoft.com/office/drawing/2014/main" id="{CBBC33CD-899F-4C5D-A3E1-9EF954005CF5}"/>
              </a:ext>
            </a:extLst>
          </p:cNvPr>
          <p:cNvGraphicFramePr>
            <a:graphicFrameLocks noChangeAspect="1"/>
          </p:cNvGraphicFramePr>
          <p:nvPr>
            <p:extLst>
              <p:ext uri="{D42A27DB-BD31-4B8C-83A1-F6EECF244321}">
                <p14:modId xmlns:p14="http://schemas.microsoft.com/office/powerpoint/2010/main" val="3010080090"/>
              </p:ext>
            </p:extLst>
          </p:nvPr>
        </p:nvGraphicFramePr>
        <p:xfrm>
          <a:off x="7357330" y="621178"/>
          <a:ext cx="1786670" cy="735788"/>
        </p:xfrm>
        <a:graphic>
          <a:graphicData uri="http://schemas.openxmlformats.org/presentationml/2006/ole">
            <mc:AlternateContent xmlns:mc="http://schemas.openxmlformats.org/markup-compatibility/2006">
              <mc:Choice xmlns:v="urn:schemas-microsoft-com:vml" Requires="v">
                <p:oleObj spid="_x0000_s2068" name="图像文档" r:id="rId5" imgW="3886200" imgH="1600200" progId="">
                  <p:embed/>
                </p:oleObj>
              </mc:Choice>
              <mc:Fallback>
                <p:oleObj name="图像文档" r:id="rId5" imgW="3886200" imgH="1600200" progId="">
                  <p:embed/>
                  <p:pic>
                    <p:nvPicPr>
                      <p:cNvPr id="4" name="Object 3">
                        <a:extLst>
                          <a:ext uri="{FF2B5EF4-FFF2-40B4-BE49-F238E27FC236}">
                            <a16:creationId xmlns:a16="http://schemas.microsoft.com/office/drawing/2014/main" id="{DC996E1A-4ABA-4B5B-B1CC-AE8DE6F143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57330" y="621178"/>
                        <a:ext cx="1786670" cy="735788"/>
                      </a:xfrm>
                      <a:prstGeom prst="rect">
                        <a:avLst/>
                      </a:prstGeom>
                      <a:noFill/>
                      <a:ln>
                        <a:noFill/>
                      </a:ln>
                      <a:extLst/>
                    </p:spPr>
                  </p:pic>
                </p:oleObj>
              </mc:Fallback>
            </mc:AlternateContent>
          </a:graphicData>
        </a:graphic>
      </p:graphicFrame>
    </p:spTree>
  </p:cSld>
  <p:clrMapOvr>
    <a:masterClrMapping/>
  </p:clrMapOvr>
  <p:transition>
    <p:fade/>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body" idx="1"/>
          </p:nvPr>
        </p:nvSpPr>
        <p:spPr>
          <a:xfrm>
            <a:off x="560388" y="1566866"/>
            <a:ext cx="8332787" cy="2362200"/>
          </a:xfrm>
        </p:spPr>
        <p:txBody>
          <a:bodyPr/>
          <a:lstStyle/>
          <a:p>
            <a:pPr eaLnBrk="1" hangingPunct="1">
              <a:lnSpc>
                <a:spcPct val="115000"/>
              </a:lnSpc>
              <a:defRPr/>
            </a:pPr>
            <a:r>
              <a:rPr lang="zh-CN" altLang="en-US" sz="2800" dirty="0">
                <a:solidFill>
                  <a:srgbClr val="0000FF"/>
                </a:solidFill>
                <a:latin typeface="楷体_GB2312" pitchFamily="49" charset="-122"/>
                <a:ea typeface="楷体_GB2312" pitchFamily="49" charset="-122"/>
              </a:rPr>
              <a:t>中间状态</a:t>
            </a:r>
            <a:r>
              <a:rPr lang="zh-CN" altLang="en-US" sz="2800" dirty="0">
                <a:latin typeface="楷体_GB2312" pitchFamily="49" charset="-122"/>
                <a:ea typeface="楷体_GB2312" pitchFamily="49" charset="-122"/>
              </a:rPr>
              <a:t>用</a:t>
            </a:r>
            <a:r>
              <a:rPr lang="zh-CN" altLang="en-US" sz="2800" dirty="0">
                <a:solidFill>
                  <a:srgbClr val="FF3300"/>
                </a:solidFill>
                <a:latin typeface="楷体_GB2312" pitchFamily="49" charset="-122"/>
                <a:ea typeface="楷体_GB2312" pitchFamily="49" charset="-122"/>
              </a:rPr>
              <a:t>圆角矩形</a:t>
            </a:r>
            <a:r>
              <a:rPr lang="zh-CN" altLang="en-US" sz="2800" dirty="0">
                <a:latin typeface="楷体_GB2312" pitchFamily="49" charset="-122"/>
                <a:ea typeface="楷体_GB2312" pitchFamily="49" charset="-122"/>
              </a:rPr>
              <a:t>表示，可能包含三个部分，第一部分为</a:t>
            </a:r>
            <a:r>
              <a:rPr lang="zh-CN" altLang="en-US" sz="2800" dirty="0">
                <a:solidFill>
                  <a:srgbClr val="0000FF"/>
                </a:solidFill>
                <a:latin typeface="楷体_GB2312" pitchFamily="49" charset="-122"/>
                <a:ea typeface="楷体_GB2312" pitchFamily="49" charset="-122"/>
              </a:rPr>
              <a:t>状态的名称</a:t>
            </a:r>
            <a:r>
              <a:rPr lang="zh-CN" altLang="en-US" sz="2800" dirty="0">
                <a:latin typeface="楷体_GB2312" pitchFamily="49" charset="-122"/>
                <a:ea typeface="楷体_GB2312" pitchFamily="49" charset="-122"/>
              </a:rPr>
              <a:t>；第二部分为</a:t>
            </a:r>
            <a:r>
              <a:rPr lang="zh-CN" altLang="en-US" sz="2800" dirty="0">
                <a:solidFill>
                  <a:srgbClr val="0000FF"/>
                </a:solidFill>
                <a:latin typeface="楷体_GB2312" pitchFamily="49" charset="-122"/>
                <a:ea typeface="楷体_GB2312" pitchFamily="49" charset="-122"/>
              </a:rPr>
              <a:t>状态变量的名字和值</a:t>
            </a:r>
            <a:r>
              <a:rPr lang="zh-CN" altLang="en-US" sz="2800" dirty="0">
                <a:latin typeface="楷体_GB2312" pitchFamily="49" charset="-122"/>
                <a:ea typeface="楷体_GB2312" pitchFamily="49" charset="-122"/>
              </a:rPr>
              <a:t>，这部分是可选的；第三部分是</a:t>
            </a:r>
            <a:r>
              <a:rPr lang="zh-CN" altLang="en-US" sz="2800" dirty="0">
                <a:solidFill>
                  <a:srgbClr val="0000FF"/>
                </a:solidFill>
                <a:latin typeface="楷体_GB2312" pitchFamily="49" charset="-122"/>
                <a:ea typeface="楷体_GB2312" pitchFamily="49" charset="-122"/>
              </a:rPr>
              <a:t>活动表</a:t>
            </a:r>
            <a:r>
              <a:rPr lang="zh-CN" altLang="en-US" sz="2800" dirty="0">
                <a:latin typeface="楷体_GB2312" pitchFamily="49" charset="-122"/>
                <a:ea typeface="楷体_GB2312" pitchFamily="49" charset="-122"/>
              </a:rPr>
              <a:t>，这部分也是可选的。</a:t>
            </a:r>
            <a:endParaRPr lang="zh-CN" altLang="en-US" sz="2800" dirty="0">
              <a:ea typeface="楷体_GB2312" pitchFamily="49" charset="-122"/>
            </a:endParaRPr>
          </a:p>
        </p:txBody>
      </p:sp>
      <p:graphicFrame>
        <p:nvGraphicFramePr>
          <p:cNvPr id="3074" name="Object 3"/>
          <p:cNvGraphicFramePr>
            <a:graphicFrameLocks noChangeAspect="1"/>
          </p:cNvGraphicFramePr>
          <p:nvPr/>
        </p:nvGraphicFramePr>
        <p:xfrm>
          <a:off x="2627313" y="3768744"/>
          <a:ext cx="4572000" cy="2374900"/>
        </p:xfrm>
        <a:graphic>
          <a:graphicData uri="http://schemas.openxmlformats.org/presentationml/2006/ole">
            <mc:AlternateContent xmlns:mc="http://schemas.openxmlformats.org/markup-compatibility/2006">
              <mc:Choice xmlns:v="urn:schemas-microsoft-com:vml" Requires="v">
                <p:oleObj spid="_x0000_s3084" name="图像文档" r:id="rId3" imgW="3886200" imgH="2019240" progId="">
                  <p:embed/>
                </p:oleObj>
              </mc:Choice>
              <mc:Fallback>
                <p:oleObj name="图像文档" r:id="rId3" imgW="3886200" imgH="201924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3768744"/>
                        <a:ext cx="4572000" cy="237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076" name="Text Box 4"/>
          <p:cNvSpPr txBox="1">
            <a:spLocks noChangeArrowheads="1"/>
          </p:cNvSpPr>
          <p:nvPr/>
        </p:nvSpPr>
        <p:spPr bwMode="auto">
          <a:xfrm>
            <a:off x="4067175" y="6092825"/>
            <a:ext cx="1403350" cy="457200"/>
          </a:xfrm>
          <a:prstGeom prst="rect">
            <a:avLst/>
          </a:prstGeom>
          <a:noFill/>
          <a:ln w="9525">
            <a:noFill/>
            <a:miter lim="800000"/>
            <a:headEnd/>
            <a:tailEnd/>
          </a:ln>
        </p:spPr>
        <p:txBody>
          <a:bodyPr wrap="none">
            <a:spAutoFit/>
          </a:bodyPr>
          <a:lstStyle/>
          <a:p>
            <a:r>
              <a:rPr kumimoji="1" lang="zh-CN" altLang="en-US" sz="2400" dirty="0">
                <a:latin typeface="宋体" pitchFamily="2" charset="-122"/>
                <a:ea typeface="宋体" pitchFamily="2" charset="-122"/>
              </a:rPr>
              <a:t>中间状态</a:t>
            </a:r>
          </a:p>
        </p:txBody>
      </p:sp>
      <p:sp>
        <p:nvSpPr>
          <p:cNvPr id="6"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a:t>
            </a:r>
            <a:r>
              <a:rPr lang="en-US" altLang="zh-CN" sz="4000" b="1" kern="0" dirty="0">
                <a:solidFill>
                  <a:schemeClr val="tx2"/>
                </a:solidFill>
                <a:latin typeface="+mj-lt"/>
                <a:ea typeface="+mj-ea"/>
                <a:cs typeface="+mj-cs"/>
              </a:rPr>
              <a:t>.5</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 UML</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的图</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400" b="1" i="0" u="none" strike="noStrike" kern="0" cap="none" spc="0" normalizeH="0" baseline="0" noProof="0" dirty="0">
                <a:ln>
                  <a:noFill/>
                </a:ln>
                <a:solidFill>
                  <a:srgbClr val="FFFF00"/>
                </a:solidFill>
                <a:effectLst/>
                <a:uLnTx/>
                <a:uFillTx/>
                <a:latin typeface="+mj-lt"/>
                <a:ea typeface="+mj-ea"/>
                <a:cs typeface="+mj-cs"/>
              </a:rPr>
              <a:t>---</a:t>
            </a:r>
            <a:r>
              <a:rPr kumimoji="0" lang="zh-CN" altLang="en-US" sz="4400" b="1" i="0" u="none" strike="noStrike" kern="0" cap="none" spc="0" normalizeH="0" baseline="0" noProof="0" dirty="0">
                <a:ln>
                  <a:noFill/>
                </a:ln>
                <a:solidFill>
                  <a:srgbClr val="FFFF00"/>
                </a:solidFill>
                <a:effectLst/>
                <a:uLnTx/>
                <a:uFillTx/>
                <a:latin typeface="+mj-lt"/>
                <a:ea typeface="+mj-ea"/>
                <a:cs typeface="+mj-cs"/>
              </a:rPr>
              <a:t>状态图</a:t>
            </a:r>
            <a:endParaRPr kumimoji="0" lang="zh-CN" altLang="en-US" sz="3600" b="1" i="0" u="none" strike="noStrike" kern="0" cap="none" spc="0" normalizeH="0" baseline="0" noProof="0" dirty="0">
              <a:ln>
                <a:noFill/>
              </a:ln>
              <a:solidFill>
                <a:srgbClr val="FFFF00"/>
              </a:solidFill>
              <a:effectLst/>
              <a:uLnTx/>
              <a:uFillTx/>
              <a:latin typeface="+mj-ea"/>
              <a:ea typeface="+mj-ea"/>
              <a:cs typeface="+mj-cs"/>
            </a:endParaRPr>
          </a:p>
        </p:txBody>
      </p:sp>
      <p:sp>
        <p:nvSpPr>
          <p:cNvPr id="7" name="灯片编号占位符 6"/>
          <p:cNvSpPr>
            <a:spLocks noGrp="1"/>
          </p:cNvSpPr>
          <p:nvPr>
            <p:ph type="sldNum" sz="quarter" idx="12"/>
          </p:nvPr>
        </p:nvSpPr>
        <p:spPr/>
        <p:txBody>
          <a:bodyPr/>
          <a:lstStyle/>
          <a:p>
            <a:fld id="{38DE0820-E4E3-469F-8339-675226DFBBFE}" type="slidenum">
              <a:rPr lang="zh-CN" altLang="en-US" smtClean="0"/>
              <a:pPr/>
              <a:t>135</a:t>
            </a:fld>
            <a:endParaRPr lang="zh-CN" altLang="en-US"/>
          </a:p>
        </p:txBody>
      </p:sp>
    </p:spTree>
  </p:cSld>
  <p:clrMapOvr>
    <a:masterClrMapping/>
  </p:clrMapOvr>
  <p:transition>
    <p:random/>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2428860" y="5929330"/>
            <a:ext cx="5445722" cy="461665"/>
          </a:xfrm>
          <a:prstGeom prst="rect">
            <a:avLst/>
          </a:prstGeom>
          <a:noFill/>
          <a:ln w="9525">
            <a:noFill/>
            <a:miter lim="800000"/>
            <a:headEnd/>
            <a:tailEnd/>
          </a:ln>
        </p:spPr>
        <p:txBody>
          <a:bodyPr wrap="none">
            <a:spAutoFit/>
          </a:bodyPr>
          <a:lstStyle/>
          <a:p>
            <a:r>
              <a:rPr kumimoji="1" lang="zh-CN" altLang="en-US" sz="2400" b="1" dirty="0">
                <a:latin typeface="宋体" pitchFamily="2" charset="-122"/>
                <a:ea typeface="宋体" pitchFamily="2" charset="-122"/>
              </a:rPr>
              <a:t>电梯对象的状态图</a:t>
            </a:r>
            <a:r>
              <a:rPr kumimoji="1" lang="en-US" altLang="zh-CN" sz="2400" b="1" dirty="0">
                <a:latin typeface="宋体" pitchFamily="2" charset="-122"/>
                <a:ea typeface="宋体" pitchFamily="2" charset="-122"/>
              </a:rPr>
              <a:t>(</a:t>
            </a:r>
            <a:r>
              <a:rPr kumimoji="1" lang="zh-CN" altLang="en-US" sz="2400" b="1" dirty="0">
                <a:latin typeface="宋体" pitchFamily="2" charset="-122"/>
                <a:ea typeface="宋体" pitchFamily="2" charset="-122"/>
              </a:rPr>
              <a:t>本状态图没有终点</a:t>
            </a:r>
            <a:r>
              <a:rPr kumimoji="1" lang="en-US" altLang="zh-CN" sz="2400" b="1" dirty="0">
                <a:latin typeface="宋体" pitchFamily="2" charset="-122"/>
                <a:ea typeface="宋体" pitchFamily="2" charset="-122"/>
              </a:rPr>
              <a:t>)</a:t>
            </a:r>
          </a:p>
        </p:txBody>
      </p:sp>
      <p:pic>
        <p:nvPicPr>
          <p:cNvPr id="82947" name="Picture 5"/>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1214414" y="1500174"/>
            <a:ext cx="6913563" cy="4341813"/>
          </a:xfrm>
          <a:prstGeom prst="rect">
            <a:avLst/>
          </a:prstGeom>
          <a:noFill/>
          <a:ln w="9525">
            <a:noFill/>
            <a:miter lim="800000"/>
            <a:headEnd/>
            <a:tailEnd/>
          </a:ln>
        </p:spPr>
      </p:pic>
      <p:sp>
        <p:nvSpPr>
          <p:cNvPr id="5"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a:t>
            </a:r>
            <a:r>
              <a:rPr lang="en-US" altLang="zh-CN" sz="4000" b="1" kern="0" dirty="0">
                <a:solidFill>
                  <a:schemeClr val="tx2"/>
                </a:solidFill>
                <a:latin typeface="+mj-lt"/>
                <a:ea typeface="+mj-ea"/>
                <a:cs typeface="+mj-cs"/>
              </a:rPr>
              <a:t>.5</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 UML</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的图</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400" b="1" i="0" u="none" strike="noStrike" kern="0" cap="none" spc="0" normalizeH="0" baseline="0" noProof="0" dirty="0">
                <a:ln>
                  <a:noFill/>
                </a:ln>
                <a:solidFill>
                  <a:srgbClr val="FFFF00"/>
                </a:solidFill>
                <a:effectLst/>
                <a:uLnTx/>
                <a:uFillTx/>
                <a:latin typeface="+mj-lt"/>
                <a:ea typeface="+mj-ea"/>
                <a:cs typeface="+mj-cs"/>
              </a:rPr>
              <a:t>---</a:t>
            </a:r>
            <a:r>
              <a:rPr kumimoji="0" lang="zh-CN" altLang="en-US" sz="4400" b="1" i="0" u="none" strike="noStrike" kern="0" cap="none" spc="0" normalizeH="0" baseline="0" noProof="0" dirty="0">
                <a:ln>
                  <a:noFill/>
                </a:ln>
                <a:solidFill>
                  <a:srgbClr val="FFFF00"/>
                </a:solidFill>
                <a:effectLst/>
                <a:uLnTx/>
                <a:uFillTx/>
                <a:latin typeface="+mj-lt"/>
                <a:ea typeface="+mj-ea"/>
                <a:cs typeface="+mj-cs"/>
              </a:rPr>
              <a:t>状态图</a:t>
            </a:r>
            <a:endParaRPr kumimoji="0" lang="zh-CN" altLang="en-US" sz="3600" b="1" i="0" u="none" strike="noStrike" kern="0" cap="none" spc="0" normalizeH="0" baseline="0" noProof="0" dirty="0">
              <a:ln>
                <a:noFill/>
              </a:ln>
              <a:solidFill>
                <a:srgbClr val="FFFF00"/>
              </a:solidFill>
              <a:effectLst/>
              <a:uLnTx/>
              <a:uFillTx/>
              <a:latin typeface="+mj-ea"/>
              <a:ea typeface="+mj-ea"/>
              <a:cs typeface="+mj-cs"/>
            </a:endParaRPr>
          </a:p>
        </p:txBody>
      </p:sp>
      <p:sp>
        <p:nvSpPr>
          <p:cNvPr id="6" name="灯片编号占位符 5"/>
          <p:cNvSpPr>
            <a:spLocks noGrp="1"/>
          </p:cNvSpPr>
          <p:nvPr>
            <p:ph type="sldNum" sz="quarter" idx="12"/>
          </p:nvPr>
        </p:nvSpPr>
        <p:spPr/>
        <p:txBody>
          <a:bodyPr/>
          <a:lstStyle/>
          <a:p>
            <a:pPr>
              <a:defRPr/>
            </a:pPr>
            <a:fld id="{28AAD8B6-8163-45BA-ACCF-00DAA9332CD2}" type="slidenum">
              <a:rPr lang="en-US" altLang="zh-CN" smtClean="0"/>
              <a:pPr>
                <a:defRPr/>
              </a:pPr>
              <a:t>136</a:t>
            </a:fld>
            <a:endParaRPr lang="en-US" altLang="zh-CN"/>
          </a:p>
        </p:txBody>
      </p:sp>
    </p:spTree>
  </p:cSld>
  <p:clrMapOvr>
    <a:masterClrMapping/>
  </p:clrMapOvr>
  <p:transition>
    <p:random/>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nvGraphicFramePr>
        <p:xfrm>
          <a:off x="2428860" y="2428868"/>
          <a:ext cx="6072230" cy="3641531"/>
        </p:xfrm>
        <a:graphic>
          <a:graphicData uri="http://schemas.openxmlformats.org/presentationml/2006/ole">
            <mc:AlternateContent xmlns:mc="http://schemas.openxmlformats.org/markup-compatibility/2006">
              <mc:Choice xmlns:v="urn:schemas-microsoft-com:vml" Requires="v">
                <p:oleObj spid="_x0000_s4108" name="位图图像" r:id="rId3" imgW="6114286" imgH="3666667" progId="PBrush">
                  <p:embed/>
                </p:oleObj>
              </mc:Choice>
              <mc:Fallback>
                <p:oleObj name="位图图像" r:id="rId3" imgW="6114286" imgH="3666667" progId="PBrush">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860" y="2428868"/>
                        <a:ext cx="6072230" cy="3641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3779" name="Text Box 3"/>
          <p:cNvSpPr txBox="1">
            <a:spLocks noChangeArrowheads="1"/>
          </p:cNvSpPr>
          <p:nvPr/>
        </p:nvSpPr>
        <p:spPr bwMode="auto">
          <a:xfrm>
            <a:off x="0" y="1500174"/>
            <a:ext cx="8305800" cy="946150"/>
          </a:xfrm>
          <a:prstGeom prst="rect">
            <a:avLst/>
          </a:prstGeom>
          <a:noFill/>
          <a:ln w="12700" cap="sq">
            <a:noFill/>
            <a:miter lim="800000"/>
            <a:headEnd type="none" w="sm" len="sm"/>
            <a:tailEnd type="none" w="med" len="lg"/>
          </a:ln>
          <a:effectLst/>
        </p:spPr>
        <p:txBody>
          <a:bodyPr>
            <a:spAutoFit/>
          </a:bodyPr>
          <a:lstStyle/>
          <a:p>
            <a:pPr>
              <a:spcBef>
                <a:spcPct val="50000"/>
              </a:spcBef>
              <a:defRPr/>
            </a:pPr>
            <a:r>
              <a:rPr kumimoji="1" lang="zh-CN" altLang="en-US" sz="2800" b="1" dirty="0">
                <a:effectLst>
                  <a:outerShdw blurRad="38100" dist="38100" dir="2700000" algn="tl">
                    <a:srgbClr val="C0C0C0"/>
                  </a:outerShdw>
                </a:effectLst>
                <a:latin typeface="楷体_GB2312" pitchFamily="49" charset="-122"/>
                <a:ea typeface="楷体_GB2312" pitchFamily="49" charset="-122"/>
              </a:rPr>
              <a:t>例</a:t>
            </a:r>
            <a:r>
              <a:rPr kumimoji="1" lang="en-US" altLang="zh-CN" sz="2800" b="1" dirty="0">
                <a:effectLst>
                  <a:outerShdw blurRad="38100" dist="38100" dir="2700000" algn="tl">
                    <a:srgbClr val="C0C0C0"/>
                  </a:outerShdw>
                </a:effectLst>
                <a:latin typeface="楷体_GB2312" pitchFamily="49" charset="-122"/>
                <a:ea typeface="楷体_GB2312" pitchFamily="49" charset="-122"/>
              </a:rPr>
              <a:t>:</a:t>
            </a:r>
            <a:r>
              <a:rPr kumimoji="1" lang="zh-CN" altLang="en-US" sz="2800" b="1" dirty="0">
                <a:effectLst>
                  <a:outerShdw blurRad="38100" dist="38100" dir="2700000" algn="tl">
                    <a:srgbClr val="C0C0C0"/>
                  </a:outerShdw>
                </a:effectLst>
                <a:latin typeface="楷体_GB2312" pitchFamily="49" charset="-122"/>
                <a:ea typeface="楷体_GB2312" pitchFamily="49" charset="-122"/>
              </a:rPr>
              <a:t>带有事件说明的状态转换的例子</a:t>
            </a:r>
            <a:r>
              <a:rPr kumimoji="1" lang="en-US" altLang="zh-CN" sz="2800" b="1" dirty="0">
                <a:effectLst>
                  <a:outerShdw blurRad="38100" dist="38100" dir="2700000" algn="tl">
                    <a:srgbClr val="C0C0C0"/>
                  </a:outerShdw>
                </a:effectLst>
                <a:latin typeface="楷体_GB2312" pitchFamily="49" charset="-122"/>
                <a:ea typeface="楷体_GB2312" pitchFamily="49" charset="-122"/>
              </a:rPr>
              <a:t>,</a:t>
            </a:r>
            <a:r>
              <a:rPr kumimoji="1" lang="zh-CN" altLang="en-US" sz="2800" b="1" dirty="0">
                <a:effectLst>
                  <a:outerShdw blurRad="38100" dist="38100" dir="2700000" algn="tl">
                    <a:srgbClr val="C0C0C0"/>
                  </a:outerShdw>
                </a:effectLst>
                <a:latin typeface="楷体_GB2312" pitchFamily="49" charset="-122"/>
                <a:ea typeface="楷体_GB2312" pitchFamily="49" charset="-122"/>
              </a:rPr>
              <a:t>在上楼及下楼事件中增加参数</a:t>
            </a:r>
            <a:r>
              <a:rPr kumimoji="1" lang="en-US" altLang="zh-CN" sz="2800" b="1" dirty="0">
                <a:effectLst>
                  <a:outerShdw blurRad="38100" dist="38100" dir="2700000" algn="tl">
                    <a:srgbClr val="C0C0C0"/>
                  </a:outerShdw>
                </a:effectLst>
                <a:latin typeface="楷体_GB2312" pitchFamily="49" charset="-122"/>
                <a:ea typeface="楷体_GB2312" pitchFamily="49" charset="-122"/>
              </a:rPr>
              <a:t>floor.</a:t>
            </a:r>
          </a:p>
        </p:txBody>
      </p:sp>
      <p:sp>
        <p:nvSpPr>
          <p:cNvPr id="4100" name="Text Box 4"/>
          <p:cNvSpPr txBox="1">
            <a:spLocks noChangeArrowheads="1"/>
          </p:cNvSpPr>
          <p:nvPr/>
        </p:nvSpPr>
        <p:spPr bwMode="auto">
          <a:xfrm>
            <a:off x="1763713" y="6165850"/>
            <a:ext cx="5761037" cy="457200"/>
          </a:xfrm>
          <a:prstGeom prst="rect">
            <a:avLst/>
          </a:prstGeom>
          <a:noFill/>
          <a:ln w="12700" cap="sq">
            <a:noFill/>
            <a:miter lim="800000"/>
            <a:headEnd type="none" w="sm" len="sm"/>
            <a:tailEnd type="none" w="med" len="lg"/>
          </a:ln>
        </p:spPr>
        <p:txBody>
          <a:bodyPr>
            <a:spAutoFit/>
          </a:bodyPr>
          <a:lstStyle/>
          <a:p>
            <a:pPr algn="ctr">
              <a:spcBef>
                <a:spcPct val="50000"/>
              </a:spcBef>
            </a:pPr>
            <a:r>
              <a:rPr kumimoji="1" lang="zh-CN" altLang="en-US" sz="2400" b="1">
                <a:latin typeface="Times New Roman" pitchFamily="18" charset="0"/>
              </a:rPr>
              <a:t>带有事件说明的状态转换</a:t>
            </a:r>
          </a:p>
        </p:txBody>
      </p:sp>
      <p:sp>
        <p:nvSpPr>
          <p:cNvPr id="5"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a:t>
            </a:r>
            <a:r>
              <a:rPr lang="en-US" altLang="zh-CN" sz="4000" b="1" kern="0" dirty="0">
                <a:solidFill>
                  <a:schemeClr val="tx2"/>
                </a:solidFill>
                <a:latin typeface="+mj-lt"/>
                <a:ea typeface="+mj-ea"/>
                <a:cs typeface="+mj-cs"/>
              </a:rPr>
              <a:t>.5</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 UML</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的图</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400" b="1" i="0" u="none" strike="noStrike" kern="0" cap="none" spc="0" normalizeH="0" baseline="0" noProof="0" dirty="0">
                <a:ln>
                  <a:noFill/>
                </a:ln>
                <a:solidFill>
                  <a:srgbClr val="FFFF00"/>
                </a:solidFill>
                <a:effectLst/>
                <a:uLnTx/>
                <a:uFillTx/>
                <a:latin typeface="+mj-lt"/>
                <a:ea typeface="+mj-ea"/>
                <a:cs typeface="+mj-cs"/>
              </a:rPr>
              <a:t>---</a:t>
            </a:r>
            <a:r>
              <a:rPr kumimoji="0" lang="zh-CN" altLang="en-US" sz="4400" b="1" i="0" u="none" strike="noStrike" kern="0" cap="none" spc="0" normalizeH="0" baseline="0" noProof="0" dirty="0">
                <a:ln>
                  <a:noFill/>
                </a:ln>
                <a:solidFill>
                  <a:srgbClr val="FFFF00"/>
                </a:solidFill>
                <a:effectLst/>
                <a:uLnTx/>
                <a:uFillTx/>
                <a:latin typeface="+mj-lt"/>
                <a:ea typeface="+mj-ea"/>
                <a:cs typeface="+mj-cs"/>
              </a:rPr>
              <a:t>状态图</a:t>
            </a:r>
            <a:endParaRPr kumimoji="0" lang="zh-CN" altLang="en-US" sz="3600" b="1" i="0" u="none" strike="noStrike" kern="0" cap="none" spc="0" normalizeH="0" baseline="0" noProof="0" dirty="0">
              <a:ln>
                <a:noFill/>
              </a:ln>
              <a:solidFill>
                <a:srgbClr val="FFFF00"/>
              </a:solidFill>
              <a:effectLst/>
              <a:uLnTx/>
              <a:uFillTx/>
              <a:latin typeface="+mj-ea"/>
              <a:ea typeface="+mj-ea"/>
              <a:cs typeface="+mj-cs"/>
            </a:endParaRP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137</a:t>
            </a:fld>
            <a:endParaRPr lang="zh-CN" altLang="en-US"/>
          </a:p>
        </p:txBody>
      </p:sp>
    </p:spTree>
  </p:cSld>
  <p:clrMapOvr>
    <a:masterClrMapping/>
  </p:clrMapOvr>
  <p:transition>
    <p:fade/>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p:cNvGraphicFramePr>
            <a:graphicFrameLocks noChangeAspect="1"/>
          </p:cNvGraphicFramePr>
          <p:nvPr/>
        </p:nvGraphicFramePr>
        <p:xfrm>
          <a:off x="2357422" y="2643182"/>
          <a:ext cx="5857916" cy="3512037"/>
        </p:xfrm>
        <a:graphic>
          <a:graphicData uri="http://schemas.openxmlformats.org/presentationml/2006/ole">
            <mc:AlternateContent xmlns:mc="http://schemas.openxmlformats.org/markup-compatibility/2006">
              <mc:Choice xmlns:v="urn:schemas-microsoft-com:vml" Requires="v">
                <p:oleObj spid="_x0000_s5132" name="位图图像" r:id="rId3" imgW="6133333" imgH="3677163" progId="PBrush">
                  <p:embed/>
                </p:oleObj>
              </mc:Choice>
              <mc:Fallback>
                <p:oleObj name="位图图像" r:id="rId3" imgW="6133333" imgH="3677163" progId="PBrush">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7422" y="2643182"/>
                        <a:ext cx="5857916" cy="3512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03" name="Text Box 3"/>
          <p:cNvSpPr txBox="1">
            <a:spLocks noChangeArrowheads="1"/>
          </p:cNvSpPr>
          <p:nvPr/>
        </p:nvSpPr>
        <p:spPr bwMode="auto">
          <a:xfrm>
            <a:off x="214282" y="1500174"/>
            <a:ext cx="8153400" cy="1187450"/>
          </a:xfrm>
          <a:prstGeom prst="rect">
            <a:avLst/>
          </a:prstGeom>
          <a:noFill/>
          <a:ln w="12700" cap="sq">
            <a:noFill/>
            <a:miter lim="800000"/>
            <a:headEnd type="none" w="sm" len="sm"/>
            <a:tailEnd type="none" w="med" len="lg"/>
          </a:ln>
          <a:effectLst/>
        </p:spPr>
        <p:txBody>
          <a:bodyPr>
            <a:spAutoFit/>
          </a:bodyPr>
          <a:lstStyle/>
          <a:p>
            <a:pPr>
              <a:spcBef>
                <a:spcPct val="50000"/>
              </a:spcBef>
              <a:defRPr/>
            </a:pPr>
            <a:r>
              <a:rPr kumimoji="1" lang="zh-CN" altLang="en-US" sz="2400" b="1" dirty="0">
                <a:effectLst>
                  <a:outerShdw blurRad="38100" dist="38100" dir="2700000" algn="tl">
                    <a:srgbClr val="C0C0C0"/>
                  </a:outerShdw>
                </a:effectLst>
                <a:latin typeface="楷体_GB2312" pitchFamily="49" charset="-122"/>
                <a:ea typeface="楷体_GB2312" pitchFamily="49" charset="-122"/>
              </a:rPr>
              <a:t>在</a:t>
            </a:r>
            <a:r>
              <a:rPr kumimoji="1" lang="zh-CN" altLang="en-US" sz="2400" b="1" dirty="0">
                <a:effectLst>
                  <a:outerShdw blurRad="38100" dist="38100" dir="2700000" algn="tl">
                    <a:srgbClr val="C0C0C0"/>
                  </a:outerShdw>
                </a:effectLst>
                <a:latin typeface="Times New Roman"/>
                <a:ea typeface="楷体_GB2312" pitchFamily="49" charset="-122"/>
              </a:rPr>
              <a:t>“</a:t>
            </a:r>
            <a:r>
              <a:rPr kumimoji="1" lang="zh-CN" altLang="en-US" sz="2400" b="1" dirty="0">
                <a:effectLst>
                  <a:outerShdw blurRad="38100" dist="38100" dir="2700000" algn="tl">
                    <a:srgbClr val="C0C0C0"/>
                  </a:outerShdw>
                </a:effectLst>
                <a:latin typeface="楷体_GB2312" pitchFamily="49" charset="-122"/>
                <a:ea typeface="楷体_GB2312" pitchFamily="49" charset="-122"/>
              </a:rPr>
              <a:t>空闲</a:t>
            </a:r>
            <a:r>
              <a:rPr kumimoji="1" lang="zh-CN" altLang="en-US" sz="2400" b="1" dirty="0">
                <a:effectLst>
                  <a:outerShdw blurRad="38100" dist="38100" dir="2700000" algn="tl">
                    <a:srgbClr val="C0C0C0"/>
                  </a:outerShdw>
                </a:effectLst>
                <a:latin typeface="Times New Roman"/>
                <a:ea typeface="楷体_GB2312" pitchFamily="49" charset="-122"/>
              </a:rPr>
              <a:t>”</a:t>
            </a:r>
            <a:r>
              <a:rPr kumimoji="1" lang="zh-CN" altLang="en-US" sz="2400" b="1" dirty="0">
                <a:effectLst>
                  <a:outerShdw blurRad="38100" dist="38100" dir="2700000" algn="tl">
                    <a:srgbClr val="C0C0C0"/>
                  </a:outerShdw>
                </a:effectLst>
                <a:latin typeface="楷体_GB2312" pitchFamily="49" charset="-122"/>
                <a:ea typeface="楷体_GB2312" pitchFamily="49" charset="-122"/>
              </a:rPr>
              <a:t>状态</a:t>
            </a:r>
            <a:r>
              <a:rPr kumimoji="1" lang="en-US" altLang="zh-CN" sz="2400" b="1" dirty="0">
                <a:effectLst>
                  <a:outerShdw blurRad="38100" dist="38100" dir="2700000" algn="tl">
                    <a:srgbClr val="C0C0C0"/>
                  </a:outerShdw>
                </a:effectLst>
                <a:latin typeface="楷体_GB2312" pitchFamily="49" charset="-122"/>
                <a:ea typeface="楷体_GB2312" pitchFamily="49" charset="-122"/>
              </a:rPr>
              <a:t>,</a:t>
            </a:r>
            <a:r>
              <a:rPr kumimoji="1" lang="zh-CN" altLang="en-US" sz="2400" b="1" dirty="0">
                <a:effectLst>
                  <a:outerShdw blurRad="38100" dist="38100" dir="2700000" algn="tl">
                    <a:srgbClr val="C0C0C0"/>
                  </a:outerShdw>
                </a:effectLst>
                <a:latin typeface="楷体_GB2312" pitchFamily="49" charset="-122"/>
                <a:ea typeface="楷体_GB2312" pitchFamily="49" charset="-122"/>
              </a:rPr>
              <a:t>将属性</a:t>
            </a:r>
            <a:r>
              <a:rPr kumimoji="1" lang="en-US" altLang="zh-CN" sz="2400" b="1" dirty="0">
                <a:effectLst>
                  <a:outerShdw blurRad="38100" dist="38100" dir="2700000" algn="tl">
                    <a:srgbClr val="C0C0C0"/>
                  </a:outerShdw>
                </a:effectLst>
                <a:latin typeface="楷体_GB2312" pitchFamily="49" charset="-122"/>
                <a:ea typeface="楷体_GB2312" pitchFamily="49" charset="-122"/>
              </a:rPr>
              <a:t>timer</a:t>
            </a:r>
            <a:r>
              <a:rPr kumimoji="1" lang="zh-CN" altLang="en-US" sz="2400" b="1" dirty="0">
                <a:effectLst>
                  <a:outerShdw blurRad="38100" dist="38100" dir="2700000" algn="tl">
                    <a:srgbClr val="C0C0C0"/>
                  </a:outerShdw>
                </a:effectLst>
                <a:latin typeface="楷体_GB2312" pitchFamily="49" charset="-122"/>
                <a:ea typeface="楷体_GB2312" pitchFamily="49" charset="-122"/>
              </a:rPr>
              <a:t>的值置</a:t>
            </a:r>
            <a:r>
              <a:rPr kumimoji="1" lang="en-US" altLang="zh-CN" sz="2400" b="1" dirty="0">
                <a:effectLst>
                  <a:outerShdw blurRad="38100" dist="38100" dir="2700000" algn="tl">
                    <a:srgbClr val="C0C0C0"/>
                  </a:outerShdw>
                </a:effectLst>
                <a:latin typeface="楷体_GB2312" pitchFamily="49" charset="-122"/>
                <a:ea typeface="楷体_GB2312" pitchFamily="49" charset="-122"/>
              </a:rPr>
              <a:t>0,</a:t>
            </a:r>
            <a:r>
              <a:rPr kumimoji="1" lang="zh-CN" altLang="en-US" sz="2400" b="1" dirty="0">
                <a:effectLst>
                  <a:outerShdw blurRad="38100" dist="38100" dir="2700000" algn="tl">
                    <a:srgbClr val="C0C0C0"/>
                  </a:outerShdw>
                </a:effectLst>
                <a:latin typeface="楷体_GB2312" pitchFamily="49" charset="-122"/>
                <a:ea typeface="楷体_GB2312" pitchFamily="49" charset="-122"/>
              </a:rPr>
              <a:t>然后连续递增</a:t>
            </a:r>
            <a:r>
              <a:rPr kumimoji="1" lang="en-US" altLang="zh-CN" sz="2400" b="1" dirty="0">
                <a:effectLst>
                  <a:outerShdw blurRad="38100" dist="38100" dir="2700000" algn="tl">
                    <a:srgbClr val="C0C0C0"/>
                  </a:outerShdw>
                </a:effectLst>
                <a:latin typeface="楷体_GB2312" pitchFamily="49" charset="-122"/>
                <a:ea typeface="楷体_GB2312" pitchFamily="49" charset="-122"/>
              </a:rPr>
              <a:t>timer</a:t>
            </a:r>
            <a:r>
              <a:rPr kumimoji="1" lang="zh-CN" altLang="en-US" sz="2400" b="1" dirty="0">
                <a:effectLst>
                  <a:outerShdw blurRad="38100" dist="38100" dir="2700000" algn="tl">
                    <a:srgbClr val="C0C0C0"/>
                  </a:outerShdw>
                </a:effectLst>
                <a:latin typeface="楷体_GB2312" pitchFamily="49" charset="-122"/>
                <a:ea typeface="楷体_GB2312" pitchFamily="49" charset="-122"/>
              </a:rPr>
              <a:t>的值</a:t>
            </a:r>
            <a:r>
              <a:rPr kumimoji="1" lang="en-US" altLang="zh-CN" sz="2400" b="1" dirty="0">
                <a:effectLst>
                  <a:outerShdw blurRad="38100" dist="38100" dir="2700000" algn="tl">
                    <a:srgbClr val="C0C0C0"/>
                  </a:outerShdw>
                </a:effectLst>
                <a:latin typeface="楷体_GB2312" pitchFamily="49" charset="-122"/>
                <a:ea typeface="楷体_GB2312" pitchFamily="49" charset="-122"/>
              </a:rPr>
              <a:t>,</a:t>
            </a:r>
            <a:r>
              <a:rPr kumimoji="1" lang="zh-CN" altLang="en-US" sz="2400" b="1" dirty="0">
                <a:effectLst>
                  <a:outerShdw blurRad="38100" dist="38100" dir="2700000" algn="tl">
                    <a:srgbClr val="C0C0C0"/>
                  </a:outerShdw>
                </a:effectLst>
                <a:latin typeface="楷体_GB2312" pitchFamily="49" charset="-122"/>
                <a:ea typeface="楷体_GB2312" pitchFamily="49" charset="-122"/>
              </a:rPr>
              <a:t>直到</a:t>
            </a:r>
            <a:r>
              <a:rPr kumimoji="1" lang="zh-CN" altLang="en-US" sz="2400" b="1" dirty="0">
                <a:effectLst>
                  <a:outerShdw blurRad="38100" dist="38100" dir="2700000" algn="tl">
                    <a:srgbClr val="C0C0C0"/>
                  </a:outerShdw>
                </a:effectLst>
                <a:latin typeface="Times New Roman"/>
                <a:ea typeface="楷体_GB2312" pitchFamily="49" charset="-122"/>
              </a:rPr>
              <a:t>“</a:t>
            </a:r>
            <a:r>
              <a:rPr kumimoji="1" lang="zh-CN" altLang="en-US" sz="2400" b="1" dirty="0">
                <a:effectLst>
                  <a:outerShdw blurRad="38100" dist="38100" dir="2700000" algn="tl">
                    <a:srgbClr val="C0C0C0"/>
                  </a:outerShdw>
                </a:effectLst>
                <a:latin typeface="楷体_GB2312" pitchFamily="49" charset="-122"/>
                <a:ea typeface="楷体_GB2312" pitchFamily="49" charset="-122"/>
              </a:rPr>
              <a:t>上楼</a:t>
            </a:r>
            <a:r>
              <a:rPr kumimoji="1" lang="zh-CN" altLang="en-US" sz="2400" b="1" dirty="0">
                <a:effectLst>
                  <a:outerShdw blurRad="38100" dist="38100" dir="2700000" algn="tl">
                    <a:srgbClr val="C0C0C0"/>
                  </a:outerShdw>
                </a:effectLst>
                <a:latin typeface="Times New Roman"/>
                <a:ea typeface="楷体_GB2312" pitchFamily="49" charset="-122"/>
              </a:rPr>
              <a:t>”</a:t>
            </a:r>
            <a:r>
              <a:rPr kumimoji="1" lang="zh-CN" altLang="en-US" sz="2400" b="1" dirty="0">
                <a:effectLst>
                  <a:outerShdw blurRad="38100" dist="38100" dir="2700000" algn="tl">
                    <a:srgbClr val="C0C0C0"/>
                  </a:outerShdw>
                </a:effectLst>
                <a:latin typeface="楷体_GB2312" pitchFamily="49" charset="-122"/>
                <a:ea typeface="楷体_GB2312" pitchFamily="49" charset="-122"/>
              </a:rPr>
              <a:t>或</a:t>
            </a:r>
            <a:r>
              <a:rPr kumimoji="1" lang="zh-CN" altLang="en-US" sz="2400" b="1" dirty="0">
                <a:effectLst>
                  <a:outerShdw blurRad="38100" dist="38100" dir="2700000" algn="tl">
                    <a:srgbClr val="C0C0C0"/>
                  </a:outerShdw>
                </a:effectLst>
                <a:latin typeface="Times New Roman"/>
                <a:ea typeface="楷体_GB2312" pitchFamily="49" charset="-122"/>
              </a:rPr>
              <a:t>“</a:t>
            </a:r>
            <a:r>
              <a:rPr kumimoji="1" lang="zh-CN" altLang="en-US" sz="2400" b="1" dirty="0">
                <a:effectLst>
                  <a:outerShdw blurRad="38100" dist="38100" dir="2700000" algn="tl">
                    <a:srgbClr val="C0C0C0"/>
                  </a:outerShdw>
                </a:effectLst>
                <a:latin typeface="楷体_GB2312" pitchFamily="49" charset="-122"/>
                <a:ea typeface="楷体_GB2312" pitchFamily="49" charset="-122"/>
              </a:rPr>
              <a:t>下楼</a:t>
            </a:r>
            <a:r>
              <a:rPr kumimoji="1" lang="zh-CN" altLang="en-US" sz="2400" b="1" dirty="0">
                <a:effectLst>
                  <a:outerShdw blurRad="38100" dist="38100" dir="2700000" algn="tl">
                    <a:srgbClr val="C0C0C0"/>
                  </a:outerShdw>
                </a:effectLst>
                <a:latin typeface="Times New Roman"/>
                <a:ea typeface="楷体_GB2312" pitchFamily="49" charset="-122"/>
              </a:rPr>
              <a:t>”</a:t>
            </a:r>
            <a:r>
              <a:rPr kumimoji="1" lang="zh-CN" altLang="en-US" sz="2400" b="1" dirty="0">
                <a:effectLst>
                  <a:outerShdw blurRad="38100" dist="38100" dir="2700000" algn="tl">
                    <a:srgbClr val="C0C0C0"/>
                  </a:outerShdw>
                </a:effectLst>
                <a:latin typeface="楷体_GB2312" pitchFamily="49" charset="-122"/>
                <a:ea typeface="楷体_GB2312" pitchFamily="49" charset="-122"/>
              </a:rPr>
              <a:t>事件发生</a:t>
            </a:r>
            <a:r>
              <a:rPr kumimoji="1" lang="en-US" altLang="zh-CN" sz="2400" b="1" dirty="0">
                <a:effectLst>
                  <a:outerShdw blurRad="38100" dist="38100" dir="2700000" algn="tl">
                    <a:srgbClr val="C0C0C0"/>
                  </a:outerShdw>
                </a:effectLst>
                <a:latin typeface="楷体_GB2312" pitchFamily="49" charset="-122"/>
                <a:ea typeface="楷体_GB2312" pitchFamily="49" charset="-122"/>
              </a:rPr>
              <a:t>,</a:t>
            </a:r>
            <a:r>
              <a:rPr kumimoji="1" lang="zh-CN" altLang="en-US" sz="2400" b="1" dirty="0">
                <a:effectLst>
                  <a:outerShdw blurRad="38100" dist="38100" dir="2700000" algn="tl">
                    <a:srgbClr val="C0C0C0"/>
                  </a:outerShdw>
                </a:effectLst>
                <a:latin typeface="楷体_GB2312" pitchFamily="49" charset="-122"/>
                <a:ea typeface="楷体_GB2312" pitchFamily="49" charset="-122"/>
              </a:rPr>
              <a:t>或守卫条件</a:t>
            </a:r>
            <a:r>
              <a:rPr kumimoji="1" lang="zh-CN" altLang="en-US" sz="2400" b="1" dirty="0">
                <a:effectLst>
                  <a:outerShdw blurRad="38100" dist="38100" dir="2700000" algn="tl">
                    <a:srgbClr val="C0C0C0"/>
                  </a:outerShdw>
                </a:effectLst>
                <a:latin typeface="Times New Roman"/>
                <a:ea typeface="楷体_GB2312" pitchFamily="49" charset="-122"/>
              </a:rPr>
              <a:t>“</a:t>
            </a:r>
            <a:r>
              <a:rPr kumimoji="1" lang="en-US" altLang="zh-CN" sz="2400" b="1" dirty="0">
                <a:effectLst>
                  <a:outerShdw blurRad="38100" dist="38100" dir="2700000" algn="tl">
                    <a:srgbClr val="C0C0C0"/>
                  </a:outerShdw>
                </a:effectLst>
                <a:latin typeface="楷体_GB2312" pitchFamily="49" charset="-122"/>
                <a:ea typeface="楷体_GB2312" pitchFamily="49" charset="-122"/>
              </a:rPr>
              <a:t>timer=</a:t>
            </a:r>
            <a:r>
              <a:rPr kumimoji="1" lang="zh-CN" altLang="en-US" sz="2400" b="1" dirty="0">
                <a:effectLst>
                  <a:outerShdw blurRad="38100" dist="38100" dir="2700000" algn="tl">
                    <a:srgbClr val="C0C0C0"/>
                  </a:outerShdw>
                </a:effectLst>
                <a:latin typeface="楷体_GB2312" pitchFamily="49" charset="-122"/>
                <a:ea typeface="楷体_GB2312" pitchFamily="49" charset="-122"/>
              </a:rPr>
              <a:t>超时值</a:t>
            </a:r>
            <a:r>
              <a:rPr kumimoji="1" lang="zh-CN" altLang="en-US" sz="2400" b="1" dirty="0">
                <a:effectLst>
                  <a:outerShdw blurRad="38100" dist="38100" dir="2700000" algn="tl">
                    <a:srgbClr val="C0C0C0"/>
                  </a:outerShdw>
                </a:effectLst>
                <a:latin typeface="Times New Roman"/>
                <a:ea typeface="楷体_GB2312" pitchFamily="49" charset="-122"/>
              </a:rPr>
              <a:t>”</a:t>
            </a:r>
            <a:r>
              <a:rPr kumimoji="1" lang="zh-CN" altLang="en-US" sz="2400" b="1" dirty="0">
                <a:effectLst>
                  <a:outerShdw blurRad="38100" dist="38100" dir="2700000" algn="tl">
                    <a:srgbClr val="C0C0C0"/>
                  </a:outerShdw>
                </a:effectLst>
                <a:latin typeface="楷体_GB2312" pitchFamily="49" charset="-122"/>
                <a:ea typeface="楷体_GB2312" pitchFamily="49" charset="-122"/>
              </a:rPr>
              <a:t>。</a:t>
            </a:r>
          </a:p>
        </p:txBody>
      </p:sp>
      <p:sp>
        <p:nvSpPr>
          <p:cNvPr id="5124" name="Text Box 4"/>
          <p:cNvSpPr txBox="1">
            <a:spLocks noChangeArrowheads="1"/>
          </p:cNvSpPr>
          <p:nvPr/>
        </p:nvSpPr>
        <p:spPr bwMode="auto">
          <a:xfrm>
            <a:off x="1643042" y="6143644"/>
            <a:ext cx="5761037" cy="457200"/>
          </a:xfrm>
          <a:prstGeom prst="rect">
            <a:avLst/>
          </a:prstGeom>
          <a:noFill/>
          <a:ln w="12700" cap="sq">
            <a:noFill/>
            <a:miter lim="800000"/>
            <a:headEnd type="none" w="sm" len="sm"/>
            <a:tailEnd type="none" w="med" len="lg"/>
          </a:ln>
        </p:spPr>
        <p:txBody>
          <a:bodyPr>
            <a:spAutoFit/>
          </a:bodyPr>
          <a:lstStyle/>
          <a:p>
            <a:pPr algn="ctr">
              <a:spcBef>
                <a:spcPct val="50000"/>
              </a:spcBef>
            </a:pPr>
            <a:r>
              <a:rPr kumimoji="1" lang="zh-CN" altLang="en-US" sz="2400" b="1" dirty="0">
                <a:latin typeface="宋体" pitchFamily="2" charset="-122"/>
                <a:ea typeface="宋体" pitchFamily="2" charset="-122"/>
              </a:rPr>
              <a:t>加上属性的状态转换</a:t>
            </a:r>
          </a:p>
        </p:txBody>
      </p:sp>
      <p:sp>
        <p:nvSpPr>
          <p:cNvPr id="5"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a:t>
            </a:r>
            <a:r>
              <a:rPr lang="en-US" altLang="zh-CN" sz="4000" b="1" kern="0" dirty="0">
                <a:solidFill>
                  <a:schemeClr val="tx2"/>
                </a:solidFill>
                <a:latin typeface="+mj-lt"/>
                <a:ea typeface="+mj-ea"/>
                <a:cs typeface="+mj-cs"/>
              </a:rPr>
              <a:t>.5</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 UML</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的图</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400" b="1" i="0" u="none" strike="noStrike" kern="0" cap="none" spc="0" normalizeH="0" baseline="0" noProof="0" dirty="0">
                <a:ln>
                  <a:noFill/>
                </a:ln>
                <a:solidFill>
                  <a:srgbClr val="FFFF00"/>
                </a:solidFill>
                <a:effectLst/>
                <a:uLnTx/>
                <a:uFillTx/>
                <a:latin typeface="+mj-lt"/>
                <a:ea typeface="+mj-ea"/>
                <a:cs typeface="+mj-cs"/>
              </a:rPr>
              <a:t>---</a:t>
            </a:r>
            <a:r>
              <a:rPr kumimoji="0" lang="zh-CN" altLang="en-US" sz="4400" b="1" i="0" u="none" strike="noStrike" kern="0" cap="none" spc="0" normalizeH="0" baseline="0" noProof="0" dirty="0">
                <a:ln>
                  <a:noFill/>
                </a:ln>
                <a:solidFill>
                  <a:srgbClr val="FFFF00"/>
                </a:solidFill>
                <a:effectLst/>
                <a:uLnTx/>
                <a:uFillTx/>
                <a:latin typeface="+mj-lt"/>
                <a:ea typeface="+mj-ea"/>
                <a:cs typeface="+mj-cs"/>
              </a:rPr>
              <a:t>状态图</a:t>
            </a:r>
            <a:endParaRPr kumimoji="0" lang="zh-CN" altLang="en-US" sz="3600" b="1" i="0" u="none" strike="noStrike" kern="0" cap="none" spc="0" normalizeH="0" baseline="0" noProof="0" dirty="0">
              <a:ln>
                <a:noFill/>
              </a:ln>
              <a:solidFill>
                <a:srgbClr val="FFFF00"/>
              </a:solidFill>
              <a:effectLst/>
              <a:uLnTx/>
              <a:uFillTx/>
              <a:latin typeface="+mj-ea"/>
              <a:ea typeface="+mj-ea"/>
              <a:cs typeface="+mj-cs"/>
            </a:endParaRP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138</a:t>
            </a:fld>
            <a:endParaRPr lang="zh-CN" altLang="en-US"/>
          </a:p>
        </p:txBody>
      </p:sp>
    </p:spTree>
  </p:cSld>
  <p:clrMapOvr>
    <a:masterClrMapping/>
  </p:clrMapOvr>
  <p:transition>
    <p:fade/>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idx="1"/>
          </p:nvPr>
        </p:nvSpPr>
        <p:spPr>
          <a:xfrm>
            <a:off x="357158" y="1714488"/>
            <a:ext cx="8077200" cy="4824412"/>
          </a:xfrm>
        </p:spPr>
        <p:txBody>
          <a:bodyPr/>
          <a:lstStyle/>
          <a:p>
            <a:pPr eaLnBrk="1" hangingPunct="1">
              <a:lnSpc>
                <a:spcPct val="120000"/>
              </a:lnSpc>
              <a:buClr>
                <a:schemeClr val="accent2"/>
              </a:buClr>
              <a:buSzPct val="75000"/>
              <a:buFont typeface="Wingdings" pitchFamily="2" charset="2"/>
              <a:buChar char="Ø"/>
            </a:pPr>
            <a:r>
              <a:rPr lang="zh-CN" altLang="en-US" sz="2800" dirty="0">
                <a:latin typeface="楷体_GB2312" pitchFamily="49" charset="-122"/>
                <a:ea typeface="楷体_GB2312" pitchFamily="49" charset="-122"/>
              </a:rPr>
              <a:t>活动图用来捕捉用例的活动，使用框图的方式显示动作及其结果。</a:t>
            </a:r>
          </a:p>
          <a:p>
            <a:pPr eaLnBrk="1" hangingPunct="1">
              <a:lnSpc>
                <a:spcPct val="120000"/>
              </a:lnSpc>
              <a:buClr>
                <a:schemeClr val="accent2"/>
              </a:buClr>
              <a:buSzPct val="75000"/>
              <a:buFont typeface="Wingdings" pitchFamily="2" charset="2"/>
              <a:buChar char="Ø"/>
            </a:pPr>
            <a:r>
              <a:rPr lang="zh-CN" altLang="en-US" sz="2800" b="1" dirty="0">
                <a:solidFill>
                  <a:srgbClr val="00B050"/>
                </a:solidFill>
                <a:latin typeface="楷体_GB2312" pitchFamily="49" charset="-122"/>
                <a:ea typeface="楷体_GB2312" pitchFamily="49" charset="-122"/>
              </a:rPr>
              <a:t>活动图是一个流图，描述了从活动到活动的流</a:t>
            </a:r>
            <a:r>
              <a:rPr lang="zh-CN" altLang="en-US" sz="2800" dirty="0">
                <a:latin typeface="楷体_GB2312" pitchFamily="49" charset="-122"/>
                <a:ea typeface="楷体_GB2312" pitchFamily="49" charset="-122"/>
              </a:rPr>
              <a:t>。</a:t>
            </a:r>
          </a:p>
          <a:p>
            <a:pPr eaLnBrk="1" hangingPunct="1">
              <a:lnSpc>
                <a:spcPct val="120000"/>
              </a:lnSpc>
              <a:buClr>
                <a:schemeClr val="accent2"/>
              </a:buClr>
              <a:buSzPct val="75000"/>
              <a:buFont typeface="Wingdings" pitchFamily="2" charset="2"/>
              <a:buChar char="Ø"/>
            </a:pPr>
            <a:r>
              <a:rPr lang="zh-CN" altLang="en-US" sz="2800" dirty="0">
                <a:latin typeface="楷体_GB2312" pitchFamily="49" charset="-122"/>
                <a:ea typeface="楷体_GB2312" pitchFamily="49" charset="-122"/>
              </a:rPr>
              <a:t>它是另一种描述交互的方式，它描述采取何种动作，动作的结果是什么</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动作状态改变</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，何时发生</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动作序列</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，以及在何处发生</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泳道</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 </a:t>
            </a:r>
          </a:p>
        </p:txBody>
      </p:sp>
      <p:sp>
        <p:nvSpPr>
          <p:cNvPr id="4"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a:t>
            </a:r>
            <a:r>
              <a:rPr lang="en-US" altLang="zh-CN" sz="4000" b="1" kern="0" dirty="0">
                <a:solidFill>
                  <a:schemeClr val="tx2"/>
                </a:solidFill>
                <a:latin typeface="+mj-lt"/>
                <a:ea typeface="+mj-ea"/>
                <a:cs typeface="+mj-cs"/>
              </a:rPr>
              <a:t>.5</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 UML</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的图</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400" b="1" i="0" u="none" strike="noStrike" kern="0" cap="none" spc="0" normalizeH="0" baseline="0" noProof="0" dirty="0">
                <a:ln>
                  <a:noFill/>
                </a:ln>
                <a:solidFill>
                  <a:srgbClr val="FFFF00"/>
                </a:solidFill>
                <a:effectLst/>
                <a:uLnTx/>
                <a:uFillTx/>
                <a:latin typeface="+mj-lt"/>
                <a:ea typeface="+mj-ea"/>
                <a:cs typeface="+mj-cs"/>
              </a:rPr>
              <a:t>---</a:t>
            </a:r>
            <a:r>
              <a:rPr kumimoji="0" lang="zh-CN" altLang="en-US" sz="4400" b="1" i="0" u="none" strike="noStrike" kern="0" cap="none" spc="0" normalizeH="0" baseline="0" noProof="0" dirty="0">
                <a:ln>
                  <a:noFill/>
                </a:ln>
                <a:solidFill>
                  <a:srgbClr val="FFFF00"/>
                </a:solidFill>
                <a:effectLst/>
                <a:uLnTx/>
                <a:uFillTx/>
                <a:latin typeface="+mj-lt"/>
                <a:ea typeface="+mj-ea"/>
                <a:cs typeface="+mj-cs"/>
              </a:rPr>
              <a:t>活动图</a:t>
            </a:r>
            <a:endParaRPr kumimoji="0" lang="zh-CN" altLang="en-US" sz="3600" b="1" i="0" u="none" strike="noStrike" kern="0" cap="none" spc="0" normalizeH="0" baseline="0" noProof="0" dirty="0">
              <a:ln>
                <a:noFill/>
              </a:ln>
              <a:solidFill>
                <a:srgbClr val="FFFF00"/>
              </a:solidFill>
              <a:effectLst/>
              <a:uLnTx/>
              <a:uFillTx/>
              <a:latin typeface="+mj-ea"/>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139</a:t>
            </a:fld>
            <a:endParaRPr lang="zh-CN" altLang="en-US"/>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CN" sz="4000" dirty="0"/>
              <a:t>3.1 </a:t>
            </a:r>
            <a:r>
              <a:rPr lang="zh-CN" altLang="en-US" sz="4000" dirty="0"/>
              <a:t>需求获取与需求分析阶段的任务</a:t>
            </a:r>
          </a:p>
        </p:txBody>
      </p:sp>
      <p:sp>
        <p:nvSpPr>
          <p:cNvPr id="7171" name="Rectangle 3"/>
          <p:cNvSpPr>
            <a:spLocks noGrp="1" noChangeArrowheads="1"/>
          </p:cNvSpPr>
          <p:nvPr>
            <p:ph type="body" idx="1"/>
          </p:nvPr>
        </p:nvSpPr>
        <p:spPr>
          <a:xfrm>
            <a:off x="500034" y="1857364"/>
            <a:ext cx="8229600" cy="2357454"/>
          </a:xfrm>
        </p:spPr>
        <p:txBody>
          <a:bodyPr/>
          <a:lstStyle/>
          <a:p>
            <a:pPr marL="712788" indent="-531813">
              <a:lnSpc>
                <a:spcPct val="150000"/>
              </a:lnSpc>
              <a:buFont typeface="Wingdings" pitchFamily="2" charset="2"/>
              <a:buChar char="l"/>
            </a:pPr>
            <a:r>
              <a:rPr lang="en-US" altLang="zh-CN" b="1" dirty="0">
                <a:solidFill>
                  <a:srgbClr val="C00000"/>
                </a:solidFill>
                <a:ea typeface="宋体" pitchFamily="2" charset="-122"/>
              </a:rPr>
              <a:t> </a:t>
            </a:r>
            <a:r>
              <a:rPr lang="zh-CN" altLang="en-US" b="1" dirty="0">
                <a:solidFill>
                  <a:srgbClr val="C00000"/>
                </a:solidFill>
                <a:ea typeface="宋体" pitchFamily="2" charset="-122"/>
              </a:rPr>
              <a:t>需求获取的任务和原则</a:t>
            </a:r>
          </a:p>
          <a:p>
            <a:pPr marL="712788" indent="-531813">
              <a:lnSpc>
                <a:spcPct val="150000"/>
              </a:lnSpc>
              <a:buFont typeface="Wingdings" pitchFamily="2" charset="2"/>
              <a:buChar char="l"/>
            </a:pPr>
            <a:r>
              <a:rPr lang="en-US" altLang="zh-CN" b="1" dirty="0">
                <a:solidFill>
                  <a:srgbClr val="C00000"/>
                </a:solidFill>
                <a:ea typeface="宋体" pitchFamily="2" charset="-122"/>
              </a:rPr>
              <a:t> </a:t>
            </a:r>
            <a:r>
              <a:rPr lang="zh-CN" altLang="en-US" b="1" dirty="0">
                <a:solidFill>
                  <a:srgbClr val="C00000"/>
                </a:solidFill>
                <a:ea typeface="宋体" pitchFamily="2" charset="-122"/>
              </a:rPr>
              <a:t>需求获取的过程</a:t>
            </a:r>
          </a:p>
          <a:p>
            <a:pPr marL="712788" indent="-531813">
              <a:lnSpc>
                <a:spcPct val="150000"/>
              </a:lnSpc>
              <a:buFont typeface="Wingdings" pitchFamily="2" charset="2"/>
              <a:buChar char="l"/>
            </a:pPr>
            <a:r>
              <a:rPr lang="en-US" altLang="zh-CN" b="1" dirty="0">
                <a:solidFill>
                  <a:srgbClr val="C00000"/>
                </a:solidFill>
                <a:ea typeface="宋体" pitchFamily="2" charset="-122"/>
              </a:rPr>
              <a:t> </a:t>
            </a:r>
            <a:r>
              <a:rPr lang="zh-CN" altLang="en-US" b="1" dirty="0">
                <a:solidFill>
                  <a:srgbClr val="C00000"/>
                </a:solidFill>
                <a:ea typeface="宋体" pitchFamily="2" charset="-122"/>
              </a:rPr>
              <a:t>软件需求分析阶段的任务</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14</a:t>
            </a:fld>
            <a:endParaRPr lang="zh-CN" altLang="en-US"/>
          </a:p>
        </p:txBody>
      </p:sp>
    </p:spTree>
  </p:cSld>
  <p:clrMapOvr>
    <a:masterClrMapping/>
  </p:clrMapOvr>
  <p:transition>
    <p:fade/>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2"/>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1957388" y="1484784"/>
            <a:ext cx="5294312" cy="4314024"/>
          </a:xfrm>
          <a:prstGeom prst="rect">
            <a:avLst/>
          </a:prstGeom>
          <a:noFill/>
          <a:ln w="9525">
            <a:noFill/>
            <a:miter lim="800000"/>
            <a:headEnd/>
            <a:tailEnd/>
          </a:ln>
        </p:spPr>
      </p:pic>
      <p:sp>
        <p:nvSpPr>
          <p:cNvPr id="84995" name="Text Box 3"/>
          <p:cNvSpPr txBox="1">
            <a:spLocks noChangeArrowheads="1"/>
          </p:cNvSpPr>
          <p:nvPr/>
        </p:nvSpPr>
        <p:spPr bwMode="auto">
          <a:xfrm>
            <a:off x="3440113" y="5999163"/>
            <a:ext cx="2328862" cy="457200"/>
          </a:xfrm>
          <a:prstGeom prst="rect">
            <a:avLst/>
          </a:prstGeom>
          <a:noFill/>
          <a:ln w="9525">
            <a:noFill/>
            <a:miter lim="800000"/>
            <a:headEnd/>
            <a:tailEnd/>
          </a:ln>
        </p:spPr>
        <p:txBody>
          <a:bodyPr wrap="none">
            <a:spAutoFit/>
          </a:bodyPr>
          <a:lstStyle/>
          <a:p>
            <a:pPr algn="ctr"/>
            <a:r>
              <a:rPr kumimoji="1" lang="zh-CN" altLang="en-US" sz="2400" b="1">
                <a:latin typeface="楷体_GB2312" pitchFamily="49" charset="-122"/>
                <a:ea typeface="楷体_GB2312" pitchFamily="49" charset="-122"/>
              </a:rPr>
              <a:t>活动图中的符号</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140</a:t>
            </a:fld>
            <a:endParaRPr lang="zh-CN" altLang="en-US"/>
          </a:p>
        </p:txBody>
      </p:sp>
    </p:spTree>
  </p:cSld>
  <p:clrMapOvr>
    <a:masterClrMapping/>
  </p:clrMapOvr>
  <p:transition>
    <p:fade/>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2195513" y="6165850"/>
            <a:ext cx="4943475" cy="457200"/>
          </a:xfrm>
          <a:prstGeom prst="rect">
            <a:avLst/>
          </a:prstGeom>
          <a:noFill/>
          <a:ln w="9525">
            <a:noFill/>
            <a:miter lim="800000"/>
            <a:headEnd/>
            <a:tailEnd/>
          </a:ln>
        </p:spPr>
        <p:txBody>
          <a:bodyPr>
            <a:spAutoFit/>
          </a:bodyPr>
          <a:lstStyle/>
          <a:p>
            <a:pPr algn="ctr"/>
            <a:r>
              <a:rPr kumimoji="1" lang="zh-CN" altLang="en-US" sz="2400" b="1">
                <a:latin typeface="楷体_GB2312" pitchFamily="49" charset="-122"/>
                <a:ea typeface="楷体_GB2312" pitchFamily="49" charset="-122"/>
              </a:rPr>
              <a:t>取款用例的活动图</a:t>
            </a:r>
          </a:p>
        </p:txBody>
      </p:sp>
      <p:pic>
        <p:nvPicPr>
          <p:cNvPr id="86019" name="Picture 4"/>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1619672" y="1503660"/>
            <a:ext cx="6048722" cy="4653062"/>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pPr>
              <a:defRPr/>
            </a:pPr>
            <a:fld id="{28AAD8B6-8163-45BA-ACCF-00DAA9332CD2}" type="slidenum">
              <a:rPr lang="en-US" altLang="zh-CN" smtClean="0"/>
              <a:pPr>
                <a:defRPr/>
              </a:pPr>
              <a:t>141</a:t>
            </a:fld>
            <a:endParaRPr lang="en-US" altLang="zh-CN"/>
          </a:p>
        </p:txBody>
      </p:sp>
    </p:spTree>
  </p:cSld>
  <p:clrMapOvr>
    <a:masterClrMapping/>
  </p:clrMapOvr>
  <p:transition>
    <p:random/>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body" idx="1"/>
          </p:nvPr>
        </p:nvSpPr>
        <p:spPr>
          <a:xfrm>
            <a:off x="457200" y="1484313"/>
            <a:ext cx="8153400" cy="4992687"/>
          </a:xfrm>
        </p:spPr>
        <p:txBody>
          <a:bodyPr/>
          <a:lstStyle/>
          <a:p>
            <a:pPr eaLnBrk="1" hangingPunct="1">
              <a:lnSpc>
                <a:spcPct val="130000"/>
              </a:lnSpc>
              <a:spcBef>
                <a:spcPct val="10000"/>
              </a:spcBef>
              <a:buClr>
                <a:srgbClr val="CC0000"/>
              </a:buClr>
              <a:buSzPct val="75000"/>
              <a:buFont typeface="Wingdings" pitchFamily="2" charset="2"/>
              <a:buChar char="Ø"/>
            </a:pPr>
            <a:r>
              <a:rPr lang="zh-CN" altLang="en-US" sz="2800" dirty="0">
                <a:latin typeface="楷体_GB2312" pitchFamily="49" charset="-122"/>
                <a:ea typeface="楷体_GB2312" pitchFamily="49" charset="-122"/>
              </a:rPr>
              <a:t>构件图描述软件构件及构件之间的依赖关系，显示代码的静态结构。</a:t>
            </a:r>
          </a:p>
          <a:p>
            <a:pPr eaLnBrk="1" hangingPunct="1">
              <a:lnSpc>
                <a:spcPct val="130000"/>
              </a:lnSpc>
              <a:spcBef>
                <a:spcPct val="10000"/>
              </a:spcBef>
              <a:buClr>
                <a:srgbClr val="CC0000"/>
              </a:buClr>
              <a:buSzPct val="75000"/>
              <a:buFont typeface="Wingdings" pitchFamily="2" charset="2"/>
              <a:buChar char="Ø"/>
            </a:pPr>
            <a:r>
              <a:rPr lang="zh-CN" altLang="en-US" sz="2800" dirty="0">
                <a:latin typeface="楷体_GB2312" pitchFamily="49" charset="-122"/>
                <a:ea typeface="楷体_GB2312" pitchFamily="49" charset="-122"/>
              </a:rPr>
              <a:t>构件是</a:t>
            </a:r>
            <a:r>
              <a:rPr lang="zh-CN" altLang="en-US" sz="2800" dirty="0">
                <a:solidFill>
                  <a:srgbClr val="C00000"/>
                </a:solidFill>
                <a:latin typeface="楷体_GB2312" pitchFamily="49" charset="-122"/>
                <a:ea typeface="楷体_GB2312" pitchFamily="49" charset="-122"/>
              </a:rPr>
              <a:t>逻辑架构</a:t>
            </a:r>
            <a:r>
              <a:rPr lang="zh-CN" altLang="en-US" sz="2800" dirty="0">
                <a:latin typeface="楷体_GB2312" pitchFamily="49" charset="-122"/>
                <a:ea typeface="楷体_GB2312" pitchFamily="49" charset="-122"/>
              </a:rPr>
              <a:t>中定义的概念和功能</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例如，类、对象及它们之间的关系</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在物理架构中的实现。典型情况下，构件是开发环境中的实现文件。</a:t>
            </a:r>
          </a:p>
        </p:txBody>
      </p:sp>
      <p:sp>
        <p:nvSpPr>
          <p:cNvPr id="4"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a:t>
            </a:r>
            <a:r>
              <a:rPr lang="en-US" altLang="zh-CN" sz="4000" b="1" kern="0" dirty="0">
                <a:solidFill>
                  <a:schemeClr val="tx2"/>
                </a:solidFill>
                <a:latin typeface="+mj-lt"/>
                <a:ea typeface="+mj-ea"/>
                <a:cs typeface="+mj-cs"/>
              </a:rPr>
              <a:t>.5</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 UML</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的图</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400" b="1" i="0" u="none" strike="noStrike" kern="0" cap="none" spc="0" normalizeH="0" baseline="0" noProof="0" dirty="0">
                <a:ln>
                  <a:noFill/>
                </a:ln>
                <a:solidFill>
                  <a:srgbClr val="FFFF00"/>
                </a:solidFill>
                <a:effectLst/>
                <a:uLnTx/>
                <a:uFillTx/>
                <a:latin typeface="+mj-lt"/>
                <a:ea typeface="+mj-ea"/>
                <a:cs typeface="+mj-cs"/>
              </a:rPr>
              <a:t>---</a:t>
            </a:r>
            <a:r>
              <a:rPr kumimoji="0" lang="zh-CN" altLang="en-US" sz="4400" b="1" i="0" u="none" strike="noStrike" kern="0" cap="none" spc="0" normalizeH="0" baseline="0" noProof="0" dirty="0">
                <a:ln>
                  <a:noFill/>
                </a:ln>
                <a:solidFill>
                  <a:srgbClr val="FFFF00"/>
                </a:solidFill>
                <a:effectLst/>
                <a:uLnTx/>
                <a:uFillTx/>
                <a:latin typeface="+mj-lt"/>
                <a:ea typeface="+mj-ea"/>
                <a:cs typeface="+mj-cs"/>
              </a:rPr>
              <a:t>构件图</a:t>
            </a:r>
            <a:endParaRPr kumimoji="0" lang="zh-CN" altLang="en-US" sz="3600" b="1" i="0" u="none" strike="noStrike" kern="0" cap="none" spc="0" normalizeH="0" baseline="0" noProof="0" dirty="0">
              <a:ln>
                <a:noFill/>
              </a:ln>
              <a:solidFill>
                <a:srgbClr val="FFFF00"/>
              </a:solidFill>
              <a:effectLst/>
              <a:uLnTx/>
              <a:uFillTx/>
              <a:latin typeface="+mj-ea"/>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142</a:t>
            </a:fld>
            <a:endParaRPr lang="zh-CN" altLang="en-US"/>
          </a:p>
        </p:txBody>
      </p:sp>
    </p:spTree>
  </p:cSld>
  <p:clrMapOvr>
    <a:masterClrMapping/>
  </p:clrMapOvr>
  <p:transition>
    <p:random/>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4"/>
          <p:cNvSpPr>
            <a:spLocks noGrp="1" noChangeArrowheads="1"/>
          </p:cNvSpPr>
          <p:nvPr>
            <p:ph type="body" idx="1"/>
          </p:nvPr>
        </p:nvSpPr>
        <p:spPr>
          <a:xfrm>
            <a:off x="468313" y="1751031"/>
            <a:ext cx="8153400" cy="4321175"/>
          </a:xfrm>
          <a:noFill/>
        </p:spPr>
        <p:txBody>
          <a:bodyPr/>
          <a:lstStyle/>
          <a:p>
            <a:pPr eaLnBrk="1" hangingPunct="1">
              <a:buFontTx/>
              <a:buNone/>
            </a:pPr>
            <a:r>
              <a:rPr lang="zh-CN" altLang="en-US" sz="2800" dirty="0">
                <a:latin typeface="楷体_GB2312" pitchFamily="49" charset="-122"/>
                <a:ea typeface="楷体_GB2312" pitchFamily="49" charset="-122"/>
              </a:rPr>
              <a:t>软件构件可以是下述的任何一种构件。</a:t>
            </a:r>
          </a:p>
          <a:p>
            <a:pPr eaLnBrk="1" hangingPunct="1"/>
            <a:r>
              <a:rPr lang="zh-CN" altLang="en-US" sz="2800" dirty="0">
                <a:solidFill>
                  <a:srgbClr val="CC0000"/>
                </a:solidFill>
                <a:latin typeface="楷体_GB2312" pitchFamily="49" charset="-122"/>
                <a:ea typeface="楷体_GB2312" pitchFamily="49" charset="-122"/>
              </a:rPr>
              <a:t>源构件</a:t>
            </a:r>
            <a:r>
              <a:rPr lang="zh-CN" altLang="en-US" sz="2800" dirty="0">
                <a:latin typeface="楷体_GB2312" pitchFamily="49" charset="-122"/>
                <a:ea typeface="楷体_GB2312" pitchFamily="49" charset="-122"/>
              </a:rPr>
              <a:t>：源构件仅在编译时才有意义。典型情况下，它是实现一个或多个类的</a:t>
            </a:r>
            <a:r>
              <a:rPr lang="zh-CN" altLang="en-US" sz="2800" b="1" dirty="0">
                <a:solidFill>
                  <a:srgbClr val="3366FF"/>
                </a:solidFill>
                <a:latin typeface="楷体_GB2312" pitchFamily="49" charset="-122"/>
                <a:ea typeface="楷体_GB2312" pitchFamily="49" charset="-122"/>
              </a:rPr>
              <a:t>源代码文件</a:t>
            </a:r>
            <a:r>
              <a:rPr lang="zh-CN" altLang="en-US" sz="2800" dirty="0">
                <a:latin typeface="楷体_GB2312" pitchFamily="49" charset="-122"/>
                <a:ea typeface="楷体_GB2312" pitchFamily="49" charset="-122"/>
              </a:rPr>
              <a:t>。</a:t>
            </a:r>
          </a:p>
          <a:p>
            <a:pPr eaLnBrk="1" hangingPunct="1"/>
            <a:r>
              <a:rPr lang="zh-CN" altLang="en-US" sz="2800" dirty="0">
                <a:solidFill>
                  <a:srgbClr val="CC0000"/>
                </a:solidFill>
                <a:latin typeface="楷体_GB2312" pitchFamily="49" charset="-122"/>
                <a:ea typeface="楷体_GB2312" pitchFamily="49" charset="-122"/>
              </a:rPr>
              <a:t>二进制构件</a:t>
            </a:r>
            <a:r>
              <a:rPr lang="zh-CN" altLang="en-US" sz="2800" dirty="0">
                <a:latin typeface="楷体_GB2312" pitchFamily="49" charset="-122"/>
                <a:ea typeface="楷体_GB2312" pitchFamily="49" charset="-122"/>
              </a:rPr>
              <a:t>：典型情况下，二进制构件是对象代码，它是源构件的</a:t>
            </a:r>
            <a:r>
              <a:rPr lang="zh-CN" altLang="en-US" sz="2800" b="1" dirty="0">
                <a:solidFill>
                  <a:srgbClr val="3366FF"/>
                </a:solidFill>
                <a:latin typeface="楷体_GB2312" pitchFamily="49" charset="-122"/>
                <a:ea typeface="楷体_GB2312" pitchFamily="49" charset="-122"/>
              </a:rPr>
              <a:t>编译结果</a:t>
            </a:r>
            <a:r>
              <a:rPr lang="zh-CN" altLang="en-US" sz="2800" dirty="0">
                <a:latin typeface="楷体_GB2312" pitchFamily="49" charset="-122"/>
                <a:ea typeface="楷体_GB2312" pitchFamily="49" charset="-122"/>
              </a:rPr>
              <a:t>。</a:t>
            </a:r>
          </a:p>
          <a:p>
            <a:pPr eaLnBrk="1" hangingPunct="1"/>
            <a:r>
              <a:rPr lang="zh-CN" altLang="en-US" sz="2800" dirty="0">
                <a:solidFill>
                  <a:srgbClr val="CC0000"/>
                </a:solidFill>
                <a:latin typeface="楷体_GB2312" pitchFamily="49" charset="-122"/>
                <a:ea typeface="楷体_GB2312" pitchFamily="49" charset="-122"/>
              </a:rPr>
              <a:t>可执行构件</a:t>
            </a:r>
            <a:r>
              <a:rPr lang="zh-CN" altLang="en-US" sz="2800" dirty="0">
                <a:latin typeface="楷体_GB2312" pitchFamily="49" charset="-122"/>
                <a:ea typeface="楷体_GB2312" pitchFamily="49" charset="-122"/>
              </a:rPr>
              <a:t>：可执行构件是一个可执行的程序文件，它是链接所有二进制构件所得到的结果。一个可执行构件代表在</a:t>
            </a:r>
            <a:r>
              <a:rPr lang="zh-CN" altLang="en-US" sz="2800" b="1" dirty="0">
                <a:solidFill>
                  <a:srgbClr val="3366FF"/>
                </a:solidFill>
                <a:latin typeface="楷体_GB2312" pitchFamily="49" charset="-122"/>
                <a:ea typeface="楷体_GB2312" pitchFamily="49" charset="-122"/>
              </a:rPr>
              <a:t>处理器</a:t>
            </a:r>
            <a:r>
              <a:rPr lang="en-US" altLang="zh-CN" sz="2800" b="1" dirty="0">
                <a:solidFill>
                  <a:srgbClr val="3366FF"/>
                </a:solidFill>
                <a:latin typeface="楷体_GB2312" pitchFamily="49" charset="-122"/>
                <a:ea typeface="楷体_GB2312" pitchFamily="49" charset="-122"/>
              </a:rPr>
              <a:t>(</a:t>
            </a:r>
            <a:r>
              <a:rPr lang="zh-CN" altLang="en-US" sz="2800" b="1" dirty="0">
                <a:solidFill>
                  <a:srgbClr val="3366FF"/>
                </a:solidFill>
                <a:latin typeface="楷体_GB2312" pitchFamily="49" charset="-122"/>
                <a:ea typeface="楷体_GB2312" pitchFamily="49" charset="-122"/>
              </a:rPr>
              <a:t>计算机</a:t>
            </a:r>
            <a:r>
              <a:rPr lang="en-US" altLang="zh-CN" sz="2800" b="1" dirty="0">
                <a:solidFill>
                  <a:srgbClr val="3366FF"/>
                </a:solidFill>
                <a:latin typeface="楷体_GB2312" pitchFamily="49" charset="-122"/>
                <a:ea typeface="楷体_GB2312" pitchFamily="49" charset="-122"/>
              </a:rPr>
              <a:t>)</a:t>
            </a:r>
            <a:r>
              <a:rPr lang="zh-CN" altLang="en-US" sz="2800" b="1" dirty="0">
                <a:solidFill>
                  <a:srgbClr val="3366FF"/>
                </a:solidFill>
                <a:latin typeface="楷体_GB2312" pitchFamily="49" charset="-122"/>
                <a:ea typeface="楷体_GB2312" pitchFamily="49" charset="-122"/>
              </a:rPr>
              <a:t>上运行的可执行单元</a:t>
            </a:r>
            <a:r>
              <a:rPr lang="zh-CN" altLang="en-US" sz="2800" dirty="0">
                <a:latin typeface="楷体_GB2312" pitchFamily="49" charset="-122"/>
                <a:ea typeface="楷体_GB2312" pitchFamily="49" charset="-122"/>
              </a:rPr>
              <a:t>。</a:t>
            </a:r>
          </a:p>
        </p:txBody>
      </p:sp>
      <p:sp>
        <p:nvSpPr>
          <p:cNvPr id="4"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a:t>
            </a:r>
            <a:r>
              <a:rPr lang="en-US" altLang="zh-CN" sz="4000" b="1" kern="0" dirty="0">
                <a:solidFill>
                  <a:schemeClr val="tx2"/>
                </a:solidFill>
                <a:latin typeface="+mj-lt"/>
                <a:ea typeface="+mj-ea"/>
                <a:cs typeface="+mj-cs"/>
              </a:rPr>
              <a:t>.5</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 UML</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的图</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400" b="1" i="0" u="none" strike="noStrike" kern="0" cap="none" spc="0" normalizeH="0" baseline="0" noProof="0" dirty="0">
                <a:ln>
                  <a:noFill/>
                </a:ln>
                <a:solidFill>
                  <a:srgbClr val="FFFF00"/>
                </a:solidFill>
                <a:effectLst/>
                <a:uLnTx/>
                <a:uFillTx/>
                <a:latin typeface="+mj-lt"/>
                <a:ea typeface="+mj-ea"/>
                <a:cs typeface="+mj-cs"/>
              </a:rPr>
              <a:t>---</a:t>
            </a:r>
            <a:r>
              <a:rPr kumimoji="0" lang="zh-CN" altLang="en-US" sz="4400" b="1" i="0" u="none" strike="noStrike" kern="0" cap="none" spc="0" normalizeH="0" baseline="0" noProof="0" dirty="0">
                <a:ln>
                  <a:noFill/>
                </a:ln>
                <a:solidFill>
                  <a:srgbClr val="FFFF00"/>
                </a:solidFill>
                <a:effectLst/>
                <a:uLnTx/>
                <a:uFillTx/>
                <a:latin typeface="+mj-lt"/>
                <a:ea typeface="+mj-ea"/>
                <a:cs typeface="+mj-cs"/>
              </a:rPr>
              <a:t>构件图</a:t>
            </a:r>
            <a:endParaRPr kumimoji="0" lang="zh-CN" altLang="en-US" sz="3600" b="1" i="0" u="none" strike="noStrike" kern="0" cap="none" spc="0" normalizeH="0" baseline="0" noProof="0" dirty="0">
              <a:ln>
                <a:noFill/>
              </a:ln>
              <a:solidFill>
                <a:srgbClr val="FFFF00"/>
              </a:solidFill>
              <a:effectLst/>
              <a:uLnTx/>
              <a:uFillTx/>
              <a:latin typeface="+mj-ea"/>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143</a:t>
            </a:fld>
            <a:endParaRPr lang="zh-CN" altLang="en-US"/>
          </a:p>
        </p:txBody>
      </p:sp>
    </p:spTree>
  </p:cSld>
  <p:clrMapOvr>
    <a:masterClrMapping/>
  </p:clrMapOvr>
  <p:transition>
    <p:fade/>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3428992" y="6072206"/>
            <a:ext cx="2635250" cy="457200"/>
          </a:xfrm>
          <a:prstGeom prst="rect">
            <a:avLst/>
          </a:prstGeom>
          <a:noFill/>
          <a:ln w="9525">
            <a:noFill/>
            <a:miter lim="800000"/>
            <a:headEnd/>
            <a:tailEnd/>
          </a:ln>
        </p:spPr>
        <p:txBody>
          <a:bodyPr wrap="none">
            <a:spAutoFit/>
          </a:bodyPr>
          <a:lstStyle/>
          <a:p>
            <a:r>
              <a:rPr kumimoji="1" lang="zh-CN" altLang="en-US" sz="2400" b="1" dirty="0">
                <a:latin typeface="Times New Roman" pitchFamily="18" charset="0"/>
                <a:ea typeface="楷体_GB2312" pitchFamily="49" charset="-122"/>
              </a:rPr>
              <a:t>画图系统的构件图</a:t>
            </a:r>
          </a:p>
        </p:txBody>
      </p:sp>
      <p:pic>
        <p:nvPicPr>
          <p:cNvPr id="89091" name="Picture 3"/>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1214414" y="1714488"/>
            <a:ext cx="6551612" cy="4346575"/>
          </a:xfrm>
          <a:prstGeom prst="rect">
            <a:avLst/>
          </a:prstGeom>
          <a:noFill/>
          <a:ln w="9525">
            <a:noFill/>
            <a:miter lim="800000"/>
            <a:headEnd/>
            <a:tailEnd/>
          </a:ln>
        </p:spPr>
      </p:pic>
      <p:sp>
        <p:nvSpPr>
          <p:cNvPr id="4"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a:t>
            </a:r>
            <a:r>
              <a:rPr lang="en-US" altLang="zh-CN" sz="4000" b="1" kern="0" dirty="0">
                <a:solidFill>
                  <a:schemeClr val="tx2"/>
                </a:solidFill>
                <a:latin typeface="+mj-lt"/>
                <a:ea typeface="+mj-ea"/>
                <a:cs typeface="+mj-cs"/>
              </a:rPr>
              <a:t>.5</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 UML</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的图</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400" b="1" i="0" u="none" strike="noStrike" kern="0" cap="none" spc="0" normalizeH="0" baseline="0" noProof="0" dirty="0">
                <a:ln>
                  <a:noFill/>
                </a:ln>
                <a:solidFill>
                  <a:srgbClr val="FFFF00"/>
                </a:solidFill>
                <a:effectLst/>
                <a:uLnTx/>
                <a:uFillTx/>
                <a:latin typeface="+mj-lt"/>
                <a:ea typeface="+mj-ea"/>
                <a:cs typeface="+mj-cs"/>
              </a:rPr>
              <a:t>---</a:t>
            </a:r>
            <a:r>
              <a:rPr kumimoji="0" lang="zh-CN" altLang="en-US" sz="4400" b="1" i="0" u="none" strike="noStrike" kern="0" cap="none" spc="0" normalizeH="0" baseline="0" noProof="0" dirty="0">
                <a:ln>
                  <a:noFill/>
                </a:ln>
                <a:solidFill>
                  <a:srgbClr val="FFFF00"/>
                </a:solidFill>
                <a:effectLst/>
                <a:uLnTx/>
                <a:uFillTx/>
                <a:latin typeface="+mj-lt"/>
                <a:ea typeface="+mj-ea"/>
                <a:cs typeface="+mj-cs"/>
              </a:rPr>
              <a:t>构件图</a:t>
            </a:r>
            <a:endParaRPr kumimoji="0" lang="zh-CN" altLang="en-US" sz="3600" b="1" i="0" u="none" strike="noStrike" kern="0" cap="none" spc="0" normalizeH="0" baseline="0" noProof="0" dirty="0">
              <a:ln>
                <a:noFill/>
              </a:ln>
              <a:solidFill>
                <a:srgbClr val="FFFF00"/>
              </a:solidFill>
              <a:effectLst/>
              <a:uLnTx/>
              <a:uFillTx/>
              <a:latin typeface="+mj-ea"/>
              <a:ea typeface="+mj-ea"/>
              <a:cs typeface="+mj-cs"/>
            </a:endParaRPr>
          </a:p>
        </p:txBody>
      </p:sp>
      <p:sp>
        <p:nvSpPr>
          <p:cNvPr id="5" name="灯片编号占位符 4"/>
          <p:cNvSpPr>
            <a:spLocks noGrp="1"/>
          </p:cNvSpPr>
          <p:nvPr>
            <p:ph type="sldNum" sz="quarter" idx="12"/>
          </p:nvPr>
        </p:nvSpPr>
        <p:spPr/>
        <p:txBody>
          <a:bodyPr/>
          <a:lstStyle/>
          <a:p>
            <a:pPr>
              <a:defRPr/>
            </a:pPr>
            <a:fld id="{28AAD8B6-8163-45BA-ACCF-00DAA9332CD2}" type="slidenum">
              <a:rPr lang="en-US" altLang="zh-CN" smtClean="0"/>
              <a:pPr>
                <a:defRPr/>
              </a:pPr>
              <a:t>144</a:t>
            </a:fld>
            <a:endParaRPr lang="en-US" altLang="zh-CN"/>
          </a:p>
        </p:txBody>
      </p:sp>
    </p:spTree>
  </p:cSld>
  <p:clrMapOvr>
    <a:masterClrMapping/>
  </p:clrMapOvr>
  <p:transition>
    <p:random/>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2"/>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1285852" y="1500174"/>
            <a:ext cx="5929354" cy="4618042"/>
          </a:xfrm>
          <a:prstGeom prst="rect">
            <a:avLst/>
          </a:prstGeom>
          <a:noFill/>
          <a:ln w="9525">
            <a:noFill/>
            <a:miter lim="800000"/>
            <a:headEnd/>
            <a:tailEnd/>
          </a:ln>
        </p:spPr>
      </p:pic>
      <p:sp>
        <p:nvSpPr>
          <p:cNvPr id="90115" name="Text Box 3"/>
          <p:cNvSpPr txBox="1">
            <a:spLocks noChangeArrowheads="1"/>
          </p:cNvSpPr>
          <p:nvPr/>
        </p:nvSpPr>
        <p:spPr bwMode="auto">
          <a:xfrm>
            <a:off x="3214678" y="6143644"/>
            <a:ext cx="3248025" cy="457200"/>
          </a:xfrm>
          <a:prstGeom prst="rect">
            <a:avLst/>
          </a:prstGeom>
          <a:noFill/>
          <a:ln w="9525">
            <a:noFill/>
            <a:miter lim="800000"/>
            <a:headEnd/>
            <a:tailEnd/>
          </a:ln>
        </p:spPr>
        <p:txBody>
          <a:bodyPr wrap="none">
            <a:spAutoFit/>
          </a:bodyPr>
          <a:lstStyle/>
          <a:p>
            <a:r>
              <a:rPr kumimoji="1" lang="zh-CN" altLang="en-US" sz="2400" b="1" dirty="0">
                <a:latin typeface="Times New Roman" pitchFamily="18" charset="0"/>
                <a:ea typeface="楷体_GB2312" pitchFamily="49" charset="-122"/>
              </a:rPr>
              <a:t>银行储蓄系统的构件图</a:t>
            </a:r>
          </a:p>
        </p:txBody>
      </p:sp>
      <p:sp>
        <p:nvSpPr>
          <p:cNvPr id="4"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a:t>
            </a:r>
            <a:r>
              <a:rPr lang="en-US" altLang="zh-CN" sz="4000" b="1" kern="0" dirty="0">
                <a:solidFill>
                  <a:schemeClr val="tx2"/>
                </a:solidFill>
                <a:latin typeface="+mj-lt"/>
                <a:ea typeface="+mj-ea"/>
                <a:cs typeface="+mj-cs"/>
              </a:rPr>
              <a:t>.5</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 UML</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的图</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400" b="1" i="0" u="none" strike="noStrike" kern="0" cap="none" spc="0" normalizeH="0" baseline="0" noProof="0" dirty="0">
                <a:ln>
                  <a:noFill/>
                </a:ln>
                <a:solidFill>
                  <a:srgbClr val="FFFF00"/>
                </a:solidFill>
                <a:effectLst/>
                <a:uLnTx/>
                <a:uFillTx/>
                <a:latin typeface="+mj-lt"/>
                <a:ea typeface="+mj-ea"/>
                <a:cs typeface="+mj-cs"/>
              </a:rPr>
              <a:t>---</a:t>
            </a:r>
            <a:r>
              <a:rPr kumimoji="0" lang="zh-CN" altLang="en-US" sz="4400" b="1" i="0" u="none" strike="noStrike" kern="0" cap="none" spc="0" normalizeH="0" baseline="0" noProof="0" dirty="0">
                <a:ln>
                  <a:noFill/>
                </a:ln>
                <a:solidFill>
                  <a:srgbClr val="FFFF00"/>
                </a:solidFill>
                <a:effectLst/>
                <a:uLnTx/>
                <a:uFillTx/>
                <a:latin typeface="+mj-lt"/>
                <a:ea typeface="+mj-ea"/>
                <a:cs typeface="+mj-cs"/>
              </a:rPr>
              <a:t>构件图</a:t>
            </a:r>
            <a:endParaRPr kumimoji="0" lang="zh-CN" altLang="en-US" sz="3600" b="1" i="0" u="none" strike="noStrike" kern="0" cap="none" spc="0" normalizeH="0" baseline="0" noProof="0" dirty="0">
              <a:ln>
                <a:noFill/>
              </a:ln>
              <a:solidFill>
                <a:srgbClr val="FFFF00"/>
              </a:solidFill>
              <a:effectLst/>
              <a:uLnTx/>
              <a:uFillTx/>
              <a:latin typeface="+mj-ea"/>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145</a:t>
            </a:fld>
            <a:endParaRPr lang="zh-CN" altLang="en-US"/>
          </a:p>
        </p:txBody>
      </p:sp>
    </p:spTree>
  </p:cSld>
  <p:clrMapOvr>
    <a:masterClrMapping/>
  </p:clrMapOvr>
  <p:transition>
    <p:fade/>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
          <p:cNvSpPr>
            <a:spLocks noGrp="1" noChangeArrowheads="1"/>
          </p:cNvSpPr>
          <p:nvPr>
            <p:ph type="body" idx="1"/>
          </p:nvPr>
        </p:nvSpPr>
        <p:spPr>
          <a:xfrm>
            <a:off x="428596" y="2000240"/>
            <a:ext cx="8507413" cy="2946405"/>
          </a:xfrm>
        </p:spPr>
        <p:txBody>
          <a:bodyPr/>
          <a:lstStyle/>
          <a:p>
            <a:pPr eaLnBrk="1" hangingPunct="1"/>
            <a:r>
              <a:rPr lang="zh-CN" altLang="en-US" sz="2800" b="1" dirty="0">
                <a:solidFill>
                  <a:srgbClr val="C00000"/>
                </a:solidFill>
                <a:ea typeface="楷体_GB2312" pitchFamily="49" charset="-122"/>
              </a:rPr>
              <a:t>部署图</a:t>
            </a:r>
            <a:r>
              <a:rPr lang="zh-CN" altLang="en-US" sz="2800" dirty="0">
                <a:ea typeface="楷体_GB2312" pitchFamily="49" charset="-122"/>
              </a:rPr>
              <a:t>描述处理器、设备和连接，它显示</a:t>
            </a:r>
            <a:r>
              <a:rPr lang="zh-CN" altLang="en-US" sz="2800" dirty="0">
                <a:solidFill>
                  <a:srgbClr val="3366FF"/>
                </a:solidFill>
                <a:ea typeface="楷体_GB2312" pitchFamily="49" charset="-122"/>
              </a:rPr>
              <a:t>系统硬件的物理拓扑结</a:t>
            </a:r>
            <a:r>
              <a:rPr lang="zh-CN" altLang="en-US" sz="2800" dirty="0">
                <a:ea typeface="楷体_GB2312" pitchFamily="49" charset="-122"/>
              </a:rPr>
              <a:t>构及在此结构上</a:t>
            </a:r>
            <a:r>
              <a:rPr lang="zh-CN" altLang="en-US" sz="2800" dirty="0">
                <a:solidFill>
                  <a:srgbClr val="3366FF"/>
                </a:solidFill>
                <a:ea typeface="楷体_GB2312" pitchFamily="49" charset="-122"/>
              </a:rPr>
              <a:t>执行的软件</a:t>
            </a:r>
            <a:r>
              <a:rPr lang="zh-CN" altLang="en-US" sz="2800" dirty="0">
                <a:ea typeface="楷体_GB2312" pitchFamily="49" charset="-122"/>
              </a:rPr>
              <a:t>。</a:t>
            </a:r>
          </a:p>
          <a:p>
            <a:pPr eaLnBrk="1" hangingPunct="1"/>
            <a:r>
              <a:rPr lang="zh-CN" altLang="en-US" sz="2800" dirty="0">
                <a:ea typeface="楷体_GB2312" pitchFamily="49" charset="-122"/>
              </a:rPr>
              <a:t>部署图可以显示计算节点的拓扑结构和通信路径、节点上运行的软件以及软件包含的逻辑单元。</a:t>
            </a:r>
            <a:r>
              <a:rPr lang="zh-CN" altLang="en-US" dirty="0">
                <a:ea typeface="宋体" pitchFamily="2" charset="-122"/>
              </a:rPr>
              <a:t> </a:t>
            </a:r>
          </a:p>
        </p:txBody>
      </p:sp>
      <p:sp>
        <p:nvSpPr>
          <p:cNvPr id="4"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a:t>
            </a:r>
            <a:r>
              <a:rPr lang="en-US" altLang="zh-CN" sz="4000" b="1" kern="0" dirty="0">
                <a:solidFill>
                  <a:schemeClr val="tx2"/>
                </a:solidFill>
                <a:latin typeface="+mj-lt"/>
                <a:ea typeface="+mj-ea"/>
                <a:cs typeface="+mj-cs"/>
              </a:rPr>
              <a:t>.5</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 UML</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的图</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400" b="1" i="0" u="none" strike="noStrike" kern="0" cap="none" spc="0" normalizeH="0" baseline="0" noProof="0" dirty="0">
                <a:ln>
                  <a:noFill/>
                </a:ln>
                <a:solidFill>
                  <a:srgbClr val="FFFF00"/>
                </a:solidFill>
                <a:effectLst/>
                <a:uLnTx/>
                <a:uFillTx/>
                <a:latin typeface="+mj-lt"/>
                <a:ea typeface="+mj-ea"/>
                <a:cs typeface="+mj-cs"/>
              </a:rPr>
              <a:t>---</a:t>
            </a:r>
            <a:r>
              <a:rPr kumimoji="0" lang="zh-CN" altLang="en-US" sz="4400" b="1" i="0" u="none" strike="noStrike" kern="0" cap="none" spc="0" normalizeH="0" baseline="0" noProof="0" dirty="0">
                <a:ln>
                  <a:noFill/>
                </a:ln>
                <a:solidFill>
                  <a:srgbClr val="FFFF00"/>
                </a:solidFill>
                <a:effectLst/>
                <a:uLnTx/>
                <a:uFillTx/>
                <a:latin typeface="+mj-lt"/>
                <a:ea typeface="+mj-ea"/>
                <a:cs typeface="+mj-cs"/>
              </a:rPr>
              <a:t>部署图</a:t>
            </a:r>
            <a:endParaRPr kumimoji="0" lang="zh-CN" altLang="en-US" sz="3600" b="1" i="0" u="none" strike="noStrike" kern="0" cap="none" spc="0" normalizeH="0" baseline="0" noProof="0" dirty="0">
              <a:ln>
                <a:noFill/>
              </a:ln>
              <a:solidFill>
                <a:srgbClr val="FFFF00"/>
              </a:solidFill>
              <a:effectLst/>
              <a:uLnTx/>
              <a:uFillTx/>
              <a:latin typeface="+mj-ea"/>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146</a:t>
            </a:fld>
            <a:endParaRPr lang="zh-CN" altLang="en-US"/>
          </a:p>
        </p:txBody>
      </p:sp>
    </p:spTree>
  </p:cSld>
  <p:clrMapOvr>
    <a:masterClrMapping/>
  </p:clrMapOvr>
  <p:transition>
    <p:fade/>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3"/>
          <p:cNvSpPr txBox="1">
            <a:spLocks noChangeArrowheads="1"/>
          </p:cNvSpPr>
          <p:nvPr/>
        </p:nvSpPr>
        <p:spPr bwMode="auto">
          <a:xfrm>
            <a:off x="3779838" y="6021388"/>
            <a:ext cx="2022475" cy="457200"/>
          </a:xfrm>
          <a:prstGeom prst="rect">
            <a:avLst/>
          </a:prstGeom>
          <a:noFill/>
          <a:ln w="9525">
            <a:noFill/>
            <a:miter lim="800000"/>
            <a:headEnd/>
            <a:tailEnd/>
          </a:ln>
        </p:spPr>
        <p:txBody>
          <a:bodyPr wrap="none">
            <a:spAutoFit/>
          </a:bodyPr>
          <a:lstStyle/>
          <a:p>
            <a:r>
              <a:rPr kumimoji="1" lang="zh-CN" altLang="en-US" sz="2400" b="1">
                <a:latin typeface="Times New Roman" pitchFamily="18" charset="0"/>
                <a:ea typeface="楷体_GB2312" pitchFamily="49" charset="-122"/>
              </a:rPr>
              <a:t>典型的部署图</a:t>
            </a:r>
          </a:p>
        </p:txBody>
      </p:sp>
      <p:pic>
        <p:nvPicPr>
          <p:cNvPr id="92163" name="Picture 4"/>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2500298" y="1500174"/>
            <a:ext cx="4357718" cy="4357718"/>
          </a:xfrm>
          <a:prstGeom prst="rect">
            <a:avLst/>
          </a:prstGeom>
          <a:noFill/>
          <a:ln w="9525">
            <a:noFill/>
            <a:miter lim="800000"/>
            <a:headEnd/>
            <a:tailEnd/>
          </a:ln>
        </p:spPr>
      </p:pic>
      <p:sp>
        <p:nvSpPr>
          <p:cNvPr id="4"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a:t>
            </a:r>
            <a:r>
              <a:rPr lang="en-US" altLang="zh-CN" sz="4000" b="1" kern="0" dirty="0">
                <a:solidFill>
                  <a:schemeClr val="tx2"/>
                </a:solidFill>
                <a:latin typeface="+mj-lt"/>
                <a:ea typeface="+mj-ea"/>
                <a:cs typeface="+mj-cs"/>
              </a:rPr>
              <a:t>.5</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 UML</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的图</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400" b="1" i="0" u="none" strike="noStrike" kern="0" cap="none" spc="0" normalizeH="0" baseline="0" noProof="0" dirty="0">
                <a:ln>
                  <a:noFill/>
                </a:ln>
                <a:solidFill>
                  <a:srgbClr val="FFFF00"/>
                </a:solidFill>
                <a:effectLst/>
                <a:uLnTx/>
                <a:uFillTx/>
                <a:latin typeface="+mj-lt"/>
                <a:ea typeface="+mj-ea"/>
                <a:cs typeface="+mj-cs"/>
              </a:rPr>
              <a:t>---</a:t>
            </a:r>
            <a:r>
              <a:rPr kumimoji="0" lang="zh-CN" altLang="en-US" sz="4400" b="1" i="0" u="none" strike="noStrike" kern="0" cap="none" spc="0" normalizeH="0" baseline="0" noProof="0" dirty="0">
                <a:ln>
                  <a:noFill/>
                </a:ln>
                <a:solidFill>
                  <a:srgbClr val="FFFF00"/>
                </a:solidFill>
                <a:effectLst/>
                <a:uLnTx/>
                <a:uFillTx/>
                <a:latin typeface="+mj-lt"/>
                <a:ea typeface="+mj-ea"/>
                <a:cs typeface="+mj-cs"/>
              </a:rPr>
              <a:t>部署图</a:t>
            </a:r>
            <a:endParaRPr kumimoji="0" lang="zh-CN" altLang="en-US" sz="3600" b="1" i="0" u="none" strike="noStrike" kern="0" cap="none" spc="0" normalizeH="0" baseline="0" noProof="0" dirty="0">
              <a:ln>
                <a:noFill/>
              </a:ln>
              <a:solidFill>
                <a:srgbClr val="FFFF00"/>
              </a:solidFill>
              <a:effectLst/>
              <a:uLnTx/>
              <a:uFillTx/>
              <a:latin typeface="+mj-ea"/>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147</a:t>
            </a:fld>
            <a:endParaRPr lang="zh-CN" altLang="en-US"/>
          </a:p>
        </p:txBody>
      </p:sp>
    </p:spTree>
  </p:cSld>
  <p:clrMapOvr>
    <a:masterClrMapping/>
  </p:clrMapOvr>
  <p:transition>
    <p:fade/>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1000100" y="1600200"/>
            <a:ext cx="7686700" cy="4525963"/>
          </a:xfrm>
        </p:spPr>
        <p:txBody>
          <a:bodyPr/>
          <a:lstStyle/>
          <a:p>
            <a:pPr eaLnBrk="1" hangingPunct="1">
              <a:buNone/>
            </a:pPr>
            <a:r>
              <a:rPr lang="en-US" altLang="zh-CN" sz="2800" b="1" dirty="0">
                <a:latin typeface="宋体" pitchFamily="2" charset="-122"/>
                <a:ea typeface="宋体" pitchFamily="2" charset="-122"/>
              </a:rPr>
              <a:t>3.2.1  </a:t>
            </a:r>
            <a:r>
              <a:rPr lang="zh-CN" altLang="en-US" sz="2800" b="1" dirty="0">
                <a:latin typeface="宋体" pitchFamily="2" charset="-122"/>
                <a:ea typeface="宋体" pitchFamily="2" charset="-122"/>
              </a:rPr>
              <a:t>面向对象的概念与开发方法</a:t>
            </a:r>
            <a:endParaRPr lang="en-US" altLang="zh-CN" sz="2800" b="1" dirty="0">
              <a:latin typeface="宋体" pitchFamily="2" charset="-122"/>
              <a:ea typeface="宋体" pitchFamily="2" charset="-122"/>
            </a:endParaRPr>
          </a:p>
          <a:p>
            <a:pPr eaLnBrk="1" hangingPunct="1">
              <a:buNone/>
            </a:pPr>
            <a:r>
              <a:rPr lang="en-US" altLang="zh-CN" sz="2800" b="1" dirty="0">
                <a:latin typeface="宋体" pitchFamily="2" charset="-122"/>
                <a:ea typeface="宋体" pitchFamily="2" charset="-122"/>
              </a:rPr>
              <a:t>3.2.2  UML</a:t>
            </a:r>
            <a:r>
              <a:rPr lang="zh-CN" altLang="en-US" sz="2800" b="1" dirty="0">
                <a:latin typeface="宋体" pitchFamily="2" charset="-122"/>
                <a:ea typeface="宋体" pitchFamily="2" charset="-122"/>
              </a:rPr>
              <a:t>简介</a:t>
            </a:r>
            <a:endParaRPr lang="en-US" altLang="zh-CN" sz="2800" b="1" dirty="0">
              <a:latin typeface="宋体" pitchFamily="2" charset="-122"/>
              <a:ea typeface="宋体" pitchFamily="2" charset="-122"/>
            </a:endParaRPr>
          </a:p>
          <a:p>
            <a:pPr eaLnBrk="1" hangingPunct="1">
              <a:buNone/>
            </a:pPr>
            <a:r>
              <a:rPr lang="en-US" altLang="zh-CN" sz="2800" b="1" dirty="0">
                <a:latin typeface="宋体" pitchFamily="2" charset="-122"/>
                <a:ea typeface="宋体" pitchFamily="2" charset="-122"/>
              </a:rPr>
              <a:t>3.2.3  UML</a:t>
            </a:r>
            <a:r>
              <a:rPr lang="zh-CN" altLang="en-US" sz="2800" b="1" dirty="0">
                <a:latin typeface="宋体" pitchFamily="2" charset="-122"/>
                <a:ea typeface="宋体" pitchFamily="2" charset="-122"/>
              </a:rPr>
              <a:t>的事物</a:t>
            </a:r>
          </a:p>
          <a:p>
            <a:pPr eaLnBrk="1" hangingPunct="1">
              <a:buNone/>
            </a:pPr>
            <a:r>
              <a:rPr lang="en-US" altLang="zh-CN" sz="2800" b="1" dirty="0">
                <a:latin typeface="宋体" pitchFamily="2" charset="-122"/>
                <a:ea typeface="宋体" pitchFamily="2" charset="-122"/>
              </a:rPr>
              <a:t>3.2.4  UML</a:t>
            </a:r>
            <a:r>
              <a:rPr lang="zh-CN" altLang="en-US" sz="2800" b="1" dirty="0">
                <a:latin typeface="宋体" pitchFamily="2" charset="-122"/>
                <a:ea typeface="宋体" pitchFamily="2" charset="-122"/>
              </a:rPr>
              <a:t>的关系</a:t>
            </a:r>
          </a:p>
          <a:p>
            <a:pPr eaLnBrk="1" hangingPunct="1">
              <a:buNone/>
            </a:pPr>
            <a:r>
              <a:rPr lang="en-US" altLang="zh-CN" sz="2800" b="1" dirty="0">
                <a:latin typeface="宋体" pitchFamily="2" charset="-122"/>
                <a:ea typeface="宋体" pitchFamily="2" charset="-122"/>
              </a:rPr>
              <a:t>3.2.5  UML</a:t>
            </a:r>
            <a:r>
              <a:rPr lang="zh-CN" altLang="en-US" sz="2800" b="1" dirty="0">
                <a:latin typeface="宋体" pitchFamily="2" charset="-122"/>
                <a:ea typeface="宋体" pitchFamily="2" charset="-122"/>
              </a:rPr>
              <a:t>的图</a:t>
            </a:r>
          </a:p>
          <a:p>
            <a:pPr eaLnBrk="1" hangingPunct="1">
              <a:buNone/>
            </a:pPr>
            <a:r>
              <a:rPr lang="en-US" altLang="zh-CN" sz="2800" b="1" dirty="0">
                <a:solidFill>
                  <a:srgbClr val="C00000"/>
                </a:solidFill>
                <a:latin typeface="宋体" pitchFamily="2" charset="-122"/>
                <a:ea typeface="宋体" pitchFamily="2" charset="-122"/>
              </a:rPr>
              <a:t>3.2.6  </a:t>
            </a:r>
            <a:r>
              <a:rPr lang="zh-CN" altLang="en-US" sz="2800" b="1" dirty="0">
                <a:solidFill>
                  <a:srgbClr val="C00000"/>
                </a:solidFill>
                <a:latin typeface="宋体" pitchFamily="2" charset="-122"/>
                <a:ea typeface="宋体" pitchFamily="2" charset="-122"/>
              </a:rPr>
              <a:t>使用和扩展</a:t>
            </a:r>
            <a:r>
              <a:rPr lang="en-US" altLang="zh-CN" sz="2800" b="1" dirty="0">
                <a:solidFill>
                  <a:srgbClr val="C00000"/>
                </a:solidFill>
                <a:latin typeface="宋体" pitchFamily="2" charset="-122"/>
                <a:ea typeface="宋体" pitchFamily="2" charset="-122"/>
              </a:rPr>
              <a:t>UML</a:t>
            </a:r>
          </a:p>
          <a:p>
            <a:pPr eaLnBrk="1" hangingPunct="1"/>
            <a:endParaRPr lang="en-US" altLang="zh-CN" sz="2800" b="1" dirty="0">
              <a:latin typeface="宋体" pitchFamily="2" charset="-122"/>
              <a:ea typeface="宋体" pitchFamily="2" charset="-122"/>
            </a:endParaRPr>
          </a:p>
          <a:p>
            <a:pPr eaLnBrk="1" hangingPunct="1"/>
            <a:endParaRPr lang="en-US" altLang="zh-CN" sz="2800" b="1" dirty="0">
              <a:latin typeface="宋体" pitchFamily="2" charset="-122"/>
              <a:ea typeface="宋体" pitchFamily="2" charset="-122"/>
            </a:endParaRPr>
          </a:p>
        </p:txBody>
      </p:sp>
      <p:sp>
        <p:nvSpPr>
          <p:cNvPr id="6" name="Rectangle 2"/>
          <p:cNvSpPr>
            <a:spLocks noGrp="1" noChangeArrowheads="1"/>
          </p:cNvSpPr>
          <p:nvPr>
            <p:ph type="title"/>
          </p:nvPr>
        </p:nvSpPr>
        <p:spPr>
          <a:xfrm>
            <a:off x="457200" y="211138"/>
            <a:ext cx="8229600" cy="1143000"/>
          </a:xfrm>
        </p:spPr>
        <p:txBody>
          <a:bodyPr/>
          <a:lstStyle/>
          <a:p>
            <a:pPr eaLnBrk="1" hangingPunct="1"/>
            <a:r>
              <a:rPr lang="en-US" altLang="zh-CN" sz="4000" dirty="0"/>
              <a:t>3.2 </a:t>
            </a:r>
            <a:r>
              <a:rPr lang="zh-CN" altLang="en-US" sz="4000" dirty="0"/>
              <a:t>面向对象方法与</a:t>
            </a:r>
            <a:r>
              <a:rPr lang="en-US" altLang="zh-CN" sz="4000" dirty="0"/>
              <a:t>UML</a:t>
            </a:r>
            <a:endParaRPr lang="zh-CN" altLang="en-US" sz="4000" dirty="0"/>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148</a:t>
            </a:fld>
            <a:endParaRPr lang="zh-CN" altLang="en-US"/>
          </a:p>
        </p:txBody>
      </p:sp>
    </p:spTree>
  </p:cSld>
  <p:clrMapOvr>
    <a:masterClrMapping/>
  </p:clrMapOvr>
  <p:transition>
    <p:fade/>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type="body" idx="1"/>
          </p:nvPr>
        </p:nvSpPr>
        <p:spPr>
          <a:xfrm>
            <a:off x="428596" y="1785926"/>
            <a:ext cx="8229600" cy="4525963"/>
          </a:xfrm>
        </p:spPr>
        <p:txBody>
          <a:bodyPr/>
          <a:lstStyle/>
          <a:p>
            <a:pPr eaLnBrk="1" hangingPunct="1">
              <a:lnSpc>
                <a:spcPct val="125000"/>
              </a:lnSpc>
              <a:buFontTx/>
              <a:buNone/>
            </a:pPr>
            <a:r>
              <a:rPr lang="zh-CN" altLang="en-US" sz="2800" dirty="0">
                <a:solidFill>
                  <a:srgbClr val="CC0000"/>
                </a:solidFill>
                <a:latin typeface="楷体_GB2312" pitchFamily="49" charset="-122"/>
                <a:ea typeface="楷体_GB2312" pitchFamily="49" charset="-122"/>
              </a:rPr>
              <a:t>使用</a:t>
            </a:r>
            <a:r>
              <a:rPr lang="en-US" altLang="zh-CN" sz="2800" dirty="0">
                <a:solidFill>
                  <a:srgbClr val="CC0000"/>
                </a:solidFill>
                <a:latin typeface="楷体_GB2312" pitchFamily="49" charset="-122"/>
                <a:ea typeface="楷体_GB2312" pitchFamily="49" charset="-122"/>
              </a:rPr>
              <a:t>UML</a:t>
            </a:r>
            <a:r>
              <a:rPr lang="zh-CN" altLang="en-US" sz="2800" dirty="0">
                <a:solidFill>
                  <a:srgbClr val="CC0000"/>
                </a:solidFill>
                <a:latin typeface="楷体_GB2312" pitchFamily="49" charset="-122"/>
                <a:ea typeface="楷体_GB2312" pitchFamily="49" charset="-122"/>
              </a:rPr>
              <a:t>的准则</a:t>
            </a:r>
            <a:endParaRPr lang="zh-CN" altLang="en-US" sz="2000" dirty="0">
              <a:solidFill>
                <a:srgbClr val="CC0000"/>
              </a:solidFill>
              <a:latin typeface="楷体_GB2312" pitchFamily="49" charset="-122"/>
              <a:ea typeface="楷体_GB2312" pitchFamily="49" charset="-122"/>
            </a:endParaRPr>
          </a:p>
          <a:p>
            <a:pPr eaLnBrk="1" hangingPunct="1">
              <a:lnSpc>
                <a:spcPct val="125000"/>
              </a:lnSpc>
              <a:buFontTx/>
              <a:buNone/>
            </a:pPr>
            <a:r>
              <a:rPr lang="en-US" altLang="zh-CN" sz="1800" dirty="0">
                <a:latin typeface="楷体_GB2312" pitchFamily="49" charset="-122"/>
                <a:ea typeface="楷体_GB2312" pitchFamily="49" charset="-122"/>
              </a:rPr>
              <a:t>1.</a:t>
            </a:r>
            <a:r>
              <a:rPr lang="zh-CN" altLang="en-US" sz="2400" b="1" dirty="0">
                <a:solidFill>
                  <a:srgbClr val="3366FF"/>
                </a:solidFill>
                <a:latin typeface="楷体_GB2312" pitchFamily="49" charset="-122"/>
                <a:ea typeface="楷体_GB2312" pitchFamily="49" charset="-122"/>
              </a:rPr>
              <a:t>不要试图使用所有的图形和符号</a:t>
            </a:r>
          </a:p>
          <a:p>
            <a:pPr eaLnBrk="1" hangingPunct="1">
              <a:lnSpc>
                <a:spcPct val="125000"/>
              </a:lnSpc>
              <a:buFontTx/>
              <a:buNone/>
            </a:pPr>
            <a:r>
              <a:rPr lang="zh-CN" altLang="en-US" sz="2400" dirty="0">
                <a:latin typeface="楷体_GB2312" pitchFamily="49" charset="-122"/>
                <a:ea typeface="楷体_GB2312" pitchFamily="49" charset="-122"/>
              </a:rPr>
              <a:t>  应该根据项目的特点，选用最适用的图形和符号。一般来说，应该优先选用简单的图形和符号，例如，用例、类、关联、属性和继承等概念是最常用的。</a:t>
            </a:r>
          </a:p>
          <a:p>
            <a:pPr eaLnBrk="1" hangingPunct="1">
              <a:lnSpc>
                <a:spcPct val="125000"/>
              </a:lnSpc>
              <a:buFontTx/>
              <a:buNone/>
            </a:pPr>
            <a:r>
              <a:rPr lang="en-US" altLang="zh-CN" sz="2400" dirty="0">
                <a:latin typeface="楷体_GB2312" pitchFamily="49" charset="-122"/>
                <a:ea typeface="楷体_GB2312" pitchFamily="49" charset="-122"/>
              </a:rPr>
              <a:t>2</a:t>
            </a:r>
            <a:r>
              <a:rPr lang="en-US" altLang="zh-CN" sz="2400" b="1" dirty="0">
                <a:solidFill>
                  <a:srgbClr val="3366FF"/>
                </a:solidFill>
                <a:latin typeface="楷体_GB2312" pitchFamily="49" charset="-122"/>
                <a:ea typeface="楷体_GB2312" pitchFamily="49" charset="-122"/>
              </a:rPr>
              <a:t>.</a:t>
            </a:r>
            <a:r>
              <a:rPr lang="zh-CN" altLang="en-US" sz="2400" b="1" dirty="0">
                <a:solidFill>
                  <a:srgbClr val="3366FF"/>
                </a:solidFill>
                <a:latin typeface="楷体_GB2312" pitchFamily="49" charset="-122"/>
                <a:ea typeface="楷体_GB2312" pitchFamily="49" charset="-122"/>
              </a:rPr>
              <a:t>不要为每个事物都画一个模型</a:t>
            </a:r>
          </a:p>
          <a:p>
            <a:pPr eaLnBrk="1" hangingPunct="1">
              <a:lnSpc>
                <a:spcPct val="125000"/>
              </a:lnSpc>
              <a:buFontTx/>
              <a:buNone/>
            </a:pPr>
            <a:r>
              <a:rPr lang="zh-CN" altLang="en-US" sz="2400" dirty="0">
                <a:latin typeface="楷体_GB2312" pitchFamily="49" charset="-122"/>
                <a:ea typeface="楷体_GB2312" pitchFamily="49" charset="-122"/>
              </a:rPr>
              <a:t>  应该把</a:t>
            </a:r>
            <a:r>
              <a:rPr lang="zh-CN" altLang="en-US" sz="2400" dirty="0">
                <a:solidFill>
                  <a:srgbClr val="3366FF"/>
                </a:solidFill>
                <a:latin typeface="楷体_GB2312" pitchFamily="49" charset="-122"/>
                <a:ea typeface="楷体_GB2312" pitchFamily="49" charset="-122"/>
              </a:rPr>
              <a:t>精力集中于关键的领域</a:t>
            </a:r>
            <a:r>
              <a:rPr lang="zh-CN" altLang="en-US" sz="2400" dirty="0">
                <a:latin typeface="楷体_GB2312" pitchFamily="49" charset="-122"/>
                <a:ea typeface="楷体_GB2312" pitchFamily="49" charset="-122"/>
              </a:rPr>
              <a:t>。最好只画几张关键的图，经常使用并不断更新、修改这几张图。</a:t>
            </a:r>
          </a:p>
          <a:p>
            <a:pPr eaLnBrk="1" hangingPunct="1">
              <a:lnSpc>
                <a:spcPct val="90000"/>
              </a:lnSpc>
            </a:pPr>
            <a:endParaRPr lang="en-US" altLang="zh-CN" sz="2400" dirty="0">
              <a:ea typeface="宋体" pitchFamily="2" charset="-122"/>
            </a:endParaRPr>
          </a:p>
        </p:txBody>
      </p:sp>
      <p:sp>
        <p:nvSpPr>
          <p:cNvPr id="4" name="Rectangle 2"/>
          <p:cNvSpPr txBox="1">
            <a:spLocks noChangeArrowheads="1"/>
          </p:cNvSpPr>
          <p:nvPr/>
        </p:nvSpPr>
        <p:spPr bwMode="auto">
          <a:xfrm>
            <a:off x="571472" y="21429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 </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面向对象方法与</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UML</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3200" b="1" i="0" u="none" strike="noStrike" kern="0" cap="none" spc="0" normalizeH="0" baseline="0" noProof="0" dirty="0">
                <a:ln>
                  <a:noFill/>
                </a:ln>
                <a:solidFill>
                  <a:schemeClr val="tx2"/>
                </a:solidFill>
                <a:effectLst/>
                <a:uLnTx/>
                <a:uFillTx/>
                <a:latin typeface="+mj-lt"/>
                <a:ea typeface="+mj-ea"/>
                <a:cs typeface="+mj-cs"/>
              </a:rPr>
              <a:t>3.2.6</a:t>
            </a:r>
            <a:r>
              <a:rPr kumimoji="0" lang="en-US" altLang="zh-CN" sz="3200" b="1" i="0" u="none" strike="noStrike" kern="0" cap="none" spc="0" normalizeH="0" baseline="0" noProof="0" dirty="0">
                <a:ln>
                  <a:noFill/>
                </a:ln>
                <a:solidFill>
                  <a:schemeClr val="bg1"/>
                </a:solidFill>
                <a:effectLst/>
                <a:uLnTx/>
                <a:uFillTx/>
                <a:latin typeface="+mj-ea"/>
                <a:ea typeface="+mj-ea"/>
                <a:cs typeface="+mj-cs"/>
              </a:rPr>
              <a:t> </a:t>
            </a:r>
            <a:r>
              <a:rPr kumimoji="0" lang="zh-CN" altLang="en-US" sz="3200" b="1" i="0" u="none" strike="noStrike" kern="0" cap="none" spc="0" normalizeH="0" baseline="0" noProof="0" dirty="0">
                <a:ln>
                  <a:noFill/>
                </a:ln>
                <a:solidFill>
                  <a:schemeClr val="bg1"/>
                </a:solidFill>
                <a:effectLst/>
                <a:uLnTx/>
                <a:uFillTx/>
                <a:latin typeface="+mj-ea"/>
                <a:ea typeface="+mj-ea"/>
                <a:cs typeface="+mj-cs"/>
              </a:rPr>
              <a:t>使用和扩展</a:t>
            </a:r>
            <a:r>
              <a:rPr kumimoji="0" lang="en-US" altLang="zh-CN" sz="3200" b="1" i="0" u="none" strike="noStrike" kern="0" cap="none" spc="0" normalizeH="0" baseline="0" noProof="0" dirty="0">
                <a:ln>
                  <a:noFill/>
                </a:ln>
                <a:solidFill>
                  <a:schemeClr val="bg1"/>
                </a:solidFill>
                <a:effectLst/>
                <a:uLnTx/>
                <a:uFillTx/>
                <a:latin typeface="+mj-lt"/>
                <a:ea typeface="+mj-ea"/>
                <a:cs typeface="+mj-cs"/>
              </a:rPr>
              <a:t>UML</a:t>
            </a:r>
            <a:endParaRPr kumimoji="0" lang="zh-CN" altLang="en-US" sz="3200" b="1" i="0" u="none" strike="noStrike" kern="0" cap="none" spc="0" normalizeH="0" baseline="0" noProof="0" dirty="0">
              <a:ln>
                <a:noFill/>
              </a:ln>
              <a:solidFill>
                <a:schemeClr val="bg1"/>
              </a:solidFill>
              <a:effectLst/>
              <a:uLnTx/>
              <a:uFillTx/>
              <a:latin typeface="+mj-ea"/>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149</a:t>
            </a:fld>
            <a:endParaRPr lang="zh-CN" altLang="en-US"/>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p:txBody>
          <a:bodyPr/>
          <a:lstStyle/>
          <a:p>
            <a:pPr marL="514350" indent="-514350" eaLnBrk="1" hangingPunct="1">
              <a:buFont typeface="Wingdings" pitchFamily="2" charset="2"/>
              <a:buChar char="l"/>
            </a:pPr>
            <a:r>
              <a:rPr lang="zh-CN" altLang="en-US" sz="2800" b="1" dirty="0">
                <a:solidFill>
                  <a:srgbClr val="C00000"/>
                </a:solidFill>
                <a:ea typeface="宋体" pitchFamily="2" charset="-122"/>
              </a:rPr>
              <a:t>需求获取的任务</a:t>
            </a:r>
          </a:p>
          <a:p>
            <a:pPr marL="808038" indent="-534988">
              <a:buFont typeface="+mj-ea"/>
              <a:buAutoNum type="circleNumDbPlain"/>
            </a:pPr>
            <a:r>
              <a:rPr lang="zh-CN" altLang="en-US" sz="2800" dirty="0">
                <a:latin typeface="楷体_GB2312" pitchFamily="49" charset="-122"/>
                <a:ea typeface="楷体_GB2312" pitchFamily="49" charset="-122"/>
              </a:rPr>
              <a:t>发现和分析问题，并分析问题的原因</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结果关系。</a:t>
            </a:r>
          </a:p>
          <a:p>
            <a:pPr marL="808038" indent="-534988" eaLnBrk="1" hangingPunct="1">
              <a:buFont typeface="+mj-ea"/>
              <a:buAutoNum type="circleNumDbPlain"/>
            </a:pPr>
            <a:r>
              <a:rPr lang="zh-CN" altLang="en-US" sz="2800" dirty="0">
                <a:latin typeface="楷体_GB2312" pitchFamily="49" charset="-122"/>
                <a:ea typeface="楷体_GB2312" pitchFamily="49" charset="-122"/>
              </a:rPr>
              <a:t>与用户进行各种方式的交流，并使用调查研究方法收集信息。</a:t>
            </a:r>
          </a:p>
          <a:p>
            <a:pPr marL="808038" indent="-534988" eaLnBrk="1" hangingPunct="1">
              <a:buFont typeface="+mj-ea"/>
              <a:buAutoNum type="circleNumDbPlain"/>
            </a:pPr>
            <a:r>
              <a:rPr lang="zh-CN" altLang="en-US" sz="2800" dirty="0">
                <a:latin typeface="楷体_GB2312" pitchFamily="49" charset="-122"/>
                <a:ea typeface="楷体_GB2312" pitchFamily="49" charset="-122"/>
              </a:rPr>
              <a:t>按照三个成分观察问题的不同侧面：即数据、过程和接口。</a:t>
            </a:r>
          </a:p>
          <a:p>
            <a:pPr marL="808038" indent="-534988" eaLnBrk="1" hangingPunct="1">
              <a:buFont typeface="+mj-ea"/>
              <a:buAutoNum type="circleNumDbPlain"/>
            </a:pPr>
            <a:r>
              <a:rPr lang="zh-CN" altLang="en-US" sz="2800" dirty="0">
                <a:latin typeface="楷体_GB2312" pitchFamily="49" charset="-122"/>
                <a:ea typeface="楷体_GB2312" pitchFamily="49" charset="-122"/>
              </a:rPr>
              <a:t>将获取的需求文档化，形式有用例、决策表、需求表等。</a:t>
            </a:r>
          </a:p>
        </p:txBody>
      </p:sp>
      <p:sp>
        <p:nvSpPr>
          <p:cNvPr id="5" name="Rectangle 2"/>
          <p:cNvSpPr>
            <a:spLocks noGrp="1" noChangeArrowheads="1"/>
          </p:cNvSpPr>
          <p:nvPr>
            <p:ph type="title"/>
          </p:nvPr>
        </p:nvSpPr>
        <p:spPr>
          <a:xfrm>
            <a:off x="457200" y="211138"/>
            <a:ext cx="8229600" cy="1143000"/>
          </a:xfrm>
        </p:spPr>
        <p:txBody>
          <a:bodyPr/>
          <a:lstStyle/>
          <a:p>
            <a:r>
              <a:rPr lang="en-US" altLang="zh-CN" sz="4000" dirty="0"/>
              <a:t>3.1 </a:t>
            </a:r>
            <a:r>
              <a:rPr lang="zh-CN" altLang="en-US" sz="4000" dirty="0"/>
              <a:t>需求获取与需求分析阶段的任务</a:t>
            </a:r>
            <a:r>
              <a:rPr lang="en-US" altLang="zh-CN" sz="4000" dirty="0"/>
              <a:t>----</a:t>
            </a:r>
            <a:r>
              <a:rPr lang="zh-CN" altLang="en-US" sz="3200" dirty="0">
                <a:solidFill>
                  <a:schemeClr val="bg1"/>
                </a:solidFill>
                <a:latin typeface="+mj-ea"/>
              </a:rPr>
              <a:t>需求获取的任务和原则</a:t>
            </a:r>
            <a:endParaRPr lang="zh-CN" altLang="en-US" sz="3200" dirty="0"/>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15</a:t>
            </a:fld>
            <a:endParaRPr lang="zh-CN" altLang="en-US"/>
          </a:p>
        </p:txBody>
      </p:sp>
    </p:spTree>
  </p:cSld>
  <p:clrMapOvr>
    <a:masterClrMapping/>
  </p:clrMapOvr>
  <p:transition>
    <p:fade/>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p:cNvSpPr>
            <a:spLocks noGrp="1" noChangeArrowheads="1"/>
          </p:cNvSpPr>
          <p:nvPr>
            <p:ph type="body" idx="1"/>
          </p:nvPr>
        </p:nvSpPr>
        <p:spPr>
          <a:xfrm>
            <a:off x="457200" y="1268413"/>
            <a:ext cx="8229600" cy="5400675"/>
          </a:xfrm>
        </p:spPr>
        <p:txBody>
          <a:bodyPr/>
          <a:lstStyle/>
          <a:p>
            <a:pPr eaLnBrk="1" hangingPunct="1">
              <a:lnSpc>
                <a:spcPct val="135000"/>
              </a:lnSpc>
              <a:buFontTx/>
              <a:buNone/>
            </a:pPr>
            <a:r>
              <a:rPr lang="en-US" altLang="zh-CN" sz="2400" b="1" dirty="0">
                <a:solidFill>
                  <a:srgbClr val="3366FF"/>
                </a:solidFill>
                <a:latin typeface="楷体_GB2312" pitchFamily="49" charset="-122"/>
                <a:ea typeface="楷体_GB2312" pitchFamily="49" charset="-122"/>
              </a:rPr>
              <a:t>3. </a:t>
            </a:r>
            <a:r>
              <a:rPr lang="zh-CN" altLang="en-US" sz="2400" b="1" dirty="0">
                <a:solidFill>
                  <a:srgbClr val="3366FF"/>
                </a:solidFill>
                <a:latin typeface="楷体_GB2312" pitchFamily="49" charset="-122"/>
                <a:ea typeface="楷体_GB2312" pitchFamily="49" charset="-122"/>
              </a:rPr>
              <a:t>应该分层次地画模型图</a:t>
            </a:r>
          </a:p>
          <a:p>
            <a:pPr eaLnBrk="1" hangingPunct="1">
              <a:lnSpc>
                <a:spcPct val="135000"/>
              </a:lnSpc>
              <a:buFontTx/>
              <a:buNone/>
            </a:pPr>
            <a:r>
              <a:rPr lang="zh-CN" altLang="en-US" sz="2400" dirty="0">
                <a:latin typeface="楷体_GB2312" pitchFamily="49" charset="-122"/>
                <a:ea typeface="楷体_GB2312" pitchFamily="49" charset="-122"/>
              </a:rPr>
              <a:t>      根据项目进展的不同阶段，用正确的观点画模型图。如果处于分析阶段，应该画概念层模型图；当开始着手进行软件设计时，应该画设计层模型图；当考察某个特定的实现方案时，则应画实现层模型图。</a:t>
            </a:r>
          </a:p>
          <a:p>
            <a:pPr eaLnBrk="1" hangingPunct="1">
              <a:lnSpc>
                <a:spcPct val="135000"/>
              </a:lnSpc>
              <a:buFontTx/>
              <a:buNone/>
            </a:pPr>
            <a:r>
              <a:rPr lang="zh-CN" altLang="en-US" sz="2400" dirty="0">
                <a:latin typeface="楷体_GB2312" pitchFamily="49" charset="-122"/>
                <a:ea typeface="楷体_GB2312" pitchFamily="49" charset="-122"/>
              </a:rPr>
              <a:t>      </a:t>
            </a:r>
            <a:r>
              <a:rPr lang="zh-CN" altLang="en-US" sz="2400" b="1" dirty="0">
                <a:solidFill>
                  <a:srgbClr val="C00000"/>
                </a:solidFill>
                <a:latin typeface="楷体_GB2312" pitchFamily="49" charset="-122"/>
                <a:ea typeface="楷体_GB2312" pitchFamily="49" charset="-122"/>
              </a:rPr>
              <a:t>使用</a:t>
            </a:r>
            <a:r>
              <a:rPr lang="en-US" altLang="zh-CN" sz="2400" b="1" dirty="0">
                <a:solidFill>
                  <a:srgbClr val="C00000"/>
                </a:solidFill>
                <a:latin typeface="楷体_GB2312" pitchFamily="49" charset="-122"/>
                <a:ea typeface="楷体_GB2312" pitchFamily="49" charset="-122"/>
              </a:rPr>
              <a:t>UML</a:t>
            </a:r>
            <a:r>
              <a:rPr lang="zh-CN" altLang="en-US" sz="2400" b="1" dirty="0">
                <a:solidFill>
                  <a:srgbClr val="C00000"/>
                </a:solidFill>
                <a:latin typeface="楷体_GB2312" pitchFamily="49" charset="-122"/>
                <a:ea typeface="楷体_GB2312" pitchFamily="49" charset="-122"/>
              </a:rPr>
              <a:t>的最大危险是过早地陷入实现细节。为了避免这一危险，应该把重点放在概念层和说明层。  </a:t>
            </a:r>
          </a:p>
          <a:p>
            <a:pPr eaLnBrk="1" hangingPunct="1">
              <a:lnSpc>
                <a:spcPct val="135000"/>
              </a:lnSpc>
              <a:buFontTx/>
              <a:buNone/>
            </a:pPr>
            <a:r>
              <a:rPr lang="en-US" altLang="zh-CN" sz="2400" b="1" dirty="0">
                <a:solidFill>
                  <a:srgbClr val="3366FF"/>
                </a:solidFill>
                <a:latin typeface="楷体_GB2312" pitchFamily="49" charset="-122"/>
                <a:ea typeface="楷体_GB2312" pitchFamily="49" charset="-122"/>
              </a:rPr>
              <a:t>4. </a:t>
            </a:r>
            <a:r>
              <a:rPr lang="zh-CN" altLang="en-US" sz="2400" b="1" dirty="0">
                <a:solidFill>
                  <a:srgbClr val="3366FF"/>
                </a:solidFill>
                <a:latin typeface="楷体_GB2312" pitchFamily="49" charset="-122"/>
                <a:ea typeface="楷体_GB2312" pitchFamily="49" charset="-122"/>
              </a:rPr>
              <a:t>模型应该具有协调性</a:t>
            </a:r>
          </a:p>
          <a:p>
            <a:pPr eaLnBrk="1" hangingPunct="1">
              <a:lnSpc>
                <a:spcPct val="135000"/>
              </a:lnSpc>
              <a:buFontTx/>
              <a:buNone/>
            </a:pPr>
            <a:r>
              <a:rPr lang="zh-CN" altLang="en-US" sz="2400" dirty="0">
                <a:latin typeface="楷体_GB2312" pitchFamily="49" charset="-122"/>
                <a:ea typeface="楷体_GB2312" pitchFamily="49" charset="-122"/>
              </a:rPr>
              <a:t>   模型必须在每个抽象层次内和不同的抽象层次之间协调。</a:t>
            </a:r>
          </a:p>
          <a:p>
            <a:pPr eaLnBrk="1" hangingPunct="1"/>
            <a:endParaRPr lang="en-US" altLang="zh-CN" sz="2400" dirty="0">
              <a:ea typeface="宋体" pitchFamily="2" charset="-122"/>
            </a:endParaRPr>
          </a:p>
        </p:txBody>
      </p:sp>
      <p:sp>
        <p:nvSpPr>
          <p:cNvPr id="5" name="Rectangle 2"/>
          <p:cNvSpPr txBox="1">
            <a:spLocks noChangeArrowheads="1"/>
          </p:cNvSpPr>
          <p:nvPr/>
        </p:nvSpPr>
        <p:spPr bwMode="auto">
          <a:xfrm>
            <a:off x="571472" y="21429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 </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面向对象方法与</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UML</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3200" b="1" i="0" u="none" strike="noStrike" kern="0" cap="none" spc="0" normalizeH="0" baseline="0" noProof="0" dirty="0">
                <a:ln>
                  <a:noFill/>
                </a:ln>
                <a:solidFill>
                  <a:schemeClr val="tx2"/>
                </a:solidFill>
                <a:effectLst/>
                <a:uLnTx/>
                <a:uFillTx/>
                <a:latin typeface="+mj-lt"/>
                <a:ea typeface="+mj-ea"/>
                <a:cs typeface="+mj-cs"/>
              </a:rPr>
              <a:t>3.2.6</a:t>
            </a:r>
            <a:r>
              <a:rPr kumimoji="0" lang="en-US" altLang="zh-CN" sz="3200" b="1" i="0" u="none" strike="noStrike" kern="0" cap="none" spc="0" normalizeH="0" baseline="0" noProof="0" dirty="0">
                <a:ln>
                  <a:noFill/>
                </a:ln>
                <a:solidFill>
                  <a:schemeClr val="bg1"/>
                </a:solidFill>
                <a:effectLst/>
                <a:uLnTx/>
                <a:uFillTx/>
                <a:latin typeface="+mj-ea"/>
                <a:ea typeface="+mj-ea"/>
                <a:cs typeface="+mj-cs"/>
              </a:rPr>
              <a:t> </a:t>
            </a:r>
            <a:r>
              <a:rPr kumimoji="0" lang="zh-CN" altLang="en-US" sz="3200" b="1" i="0" u="none" strike="noStrike" kern="0" cap="none" spc="0" normalizeH="0" baseline="0" noProof="0" dirty="0">
                <a:ln>
                  <a:noFill/>
                </a:ln>
                <a:solidFill>
                  <a:schemeClr val="bg1"/>
                </a:solidFill>
                <a:effectLst/>
                <a:uLnTx/>
                <a:uFillTx/>
                <a:latin typeface="+mj-ea"/>
                <a:ea typeface="+mj-ea"/>
                <a:cs typeface="+mj-cs"/>
              </a:rPr>
              <a:t>使用和扩展</a:t>
            </a:r>
            <a:r>
              <a:rPr kumimoji="0" lang="en-US" altLang="zh-CN" sz="3200" b="1" i="0" u="none" strike="noStrike" kern="0" cap="none" spc="0" normalizeH="0" baseline="0" noProof="0" dirty="0">
                <a:ln>
                  <a:noFill/>
                </a:ln>
                <a:solidFill>
                  <a:schemeClr val="bg1"/>
                </a:solidFill>
                <a:effectLst/>
                <a:uLnTx/>
                <a:uFillTx/>
                <a:latin typeface="+mj-lt"/>
                <a:ea typeface="+mj-ea"/>
                <a:cs typeface="+mj-cs"/>
              </a:rPr>
              <a:t>UML</a:t>
            </a:r>
            <a:endParaRPr kumimoji="0" lang="zh-CN" altLang="en-US" sz="3200" b="1" i="0" u="none" strike="noStrike" kern="0" cap="none" spc="0" normalizeH="0" baseline="0" noProof="0" dirty="0">
              <a:ln>
                <a:noFill/>
              </a:ln>
              <a:solidFill>
                <a:schemeClr val="bg1"/>
              </a:solidFill>
              <a:effectLst/>
              <a:uLnTx/>
              <a:uFillTx/>
              <a:latin typeface="+mj-ea"/>
              <a:ea typeface="+mj-ea"/>
              <a:cs typeface="+mj-cs"/>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150</a:t>
            </a:fld>
            <a:endParaRPr lang="zh-CN" altLang="en-US"/>
          </a:p>
        </p:txBody>
      </p:sp>
    </p:spTree>
  </p:cSld>
  <p:clrMapOvr>
    <a:masterClrMapping/>
  </p:clrMapOvr>
  <p:transition>
    <p:fade/>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type="body" idx="1"/>
          </p:nvPr>
        </p:nvSpPr>
        <p:spPr/>
        <p:txBody>
          <a:bodyPr/>
          <a:lstStyle/>
          <a:p>
            <a:pPr eaLnBrk="1" hangingPunct="1">
              <a:lnSpc>
                <a:spcPct val="125000"/>
              </a:lnSpc>
              <a:buFontTx/>
              <a:buNone/>
            </a:pPr>
            <a:r>
              <a:rPr lang="en-US" altLang="zh-CN" sz="2800" b="1" dirty="0">
                <a:solidFill>
                  <a:srgbClr val="3366FF"/>
                </a:solidFill>
                <a:latin typeface="楷体_GB2312" pitchFamily="49" charset="-122"/>
                <a:ea typeface="楷体_GB2312" pitchFamily="49" charset="-122"/>
              </a:rPr>
              <a:t>5. </a:t>
            </a:r>
            <a:r>
              <a:rPr lang="zh-CN" altLang="en-US" sz="2800" b="1" dirty="0">
                <a:solidFill>
                  <a:srgbClr val="3366FF"/>
                </a:solidFill>
                <a:latin typeface="楷体_GB2312" pitchFamily="49" charset="-122"/>
                <a:ea typeface="楷体_GB2312" pitchFamily="49" charset="-122"/>
              </a:rPr>
              <a:t>模型和模型元素的大小应该适中</a:t>
            </a:r>
          </a:p>
          <a:p>
            <a:pPr eaLnBrk="1" hangingPunct="1">
              <a:lnSpc>
                <a:spcPct val="125000"/>
              </a:lnSpc>
              <a:buFontTx/>
              <a:buNone/>
            </a:pPr>
            <a:r>
              <a:rPr lang="zh-CN" altLang="en-US" sz="2800" dirty="0">
                <a:latin typeface="楷体_GB2312" pitchFamily="49" charset="-122"/>
                <a:ea typeface="楷体_GB2312" pitchFamily="49" charset="-122"/>
              </a:rPr>
              <a:t>      过于复杂的模型和模型元素难于理解也难于使用，这样的模型和模型元素很难生存下去。如果要建模的问题相当复杂，则可以把该问题分解成若干个子问题，分别为每个子问题建模，</a:t>
            </a:r>
            <a:r>
              <a:rPr lang="zh-CN" altLang="en-US" sz="2800" b="1" dirty="0">
                <a:solidFill>
                  <a:srgbClr val="C00000"/>
                </a:solidFill>
                <a:latin typeface="楷体_GB2312" pitchFamily="49" charset="-122"/>
                <a:ea typeface="楷体_GB2312" pitchFamily="49" charset="-122"/>
              </a:rPr>
              <a:t>每个子模型构成原模型中的一个包，以降低建模的难度和模型的复杂性</a:t>
            </a:r>
            <a:r>
              <a:rPr lang="zh-CN" altLang="en-US" sz="2800" dirty="0">
                <a:latin typeface="楷体_GB2312" pitchFamily="49" charset="-122"/>
                <a:ea typeface="楷体_GB2312" pitchFamily="49" charset="-122"/>
              </a:rPr>
              <a:t>。</a:t>
            </a:r>
          </a:p>
        </p:txBody>
      </p:sp>
      <p:sp>
        <p:nvSpPr>
          <p:cNvPr id="5" name="Rectangle 2"/>
          <p:cNvSpPr txBox="1">
            <a:spLocks noChangeArrowheads="1"/>
          </p:cNvSpPr>
          <p:nvPr/>
        </p:nvSpPr>
        <p:spPr bwMode="auto">
          <a:xfrm>
            <a:off x="571472" y="21429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 </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面向对象方法与</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UML</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3200" b="1" i="0" u="none" strike="noStrike" kern="0" cap="none" spc="0" normalizeH="0" baseline="0" noProof="0" dirty="0">
                <a:ln>
                  <a:noFill/>
                </a:ln>
                <a:solidFill>
                  <a:schemeClr val="tx2"/>
                </a:solidFill>
                <a:effectLst/>
                <a:uLnTx/>
                <a:uFillTx/>
                <a:latin typeface="+mj-lt"/>
                <a:ea typeface="+mj-ea"/>
                <a:cs typeface="+mj-cs"/>
              </a:rPr>
              <a:t>3.2.6</a:t>
            </a:r>
            <a:r>
              <a:rPr kumimoji="0" lang="en-US" altLang="zh-CN" sz="3200" b="1" i="0" u="none" strike="noStrike" kern="0" cap="none" spc="0" normalizeH="0" baseline="0" noProof="0" dirty="0">
                <a:ln>
                  <a:noFill/>
                </a:ln>
                <a:solidFill>
                  <a:schemeClr val="bg1"/>
                </a:solidFill>
                <a:effectLst/>
                <a:uLnTx/>
                <a:uFillTx/>
                <a:latin typeface="+mj-ea"/>
                <a:ea typeface="+mj-ea"/>
                <a:cs typeface="+mj-cs"/>
              </a:rPr>
              <a:t> </a:t>
            </a:r>
            <a:r>
              <a:rPr kumimoji="0" lang="zh-CN" altLang="en-US" sz="3200" b="1" i="0" u="none" strike="noStrike" kern="0" cap="none" spc="0" normalizeH="0" baseline="0" noProof="0" dirty="0">
                <a:ln>
                  <a:noFill/>
                </a:ln>
                <a:solidFill>
                  <a:schemeClr val="bg1"/>
                </a:solidFill>
                <a:effectLst/>
                <a:uLnTx/>
                <a:uFillTx/>
                <a:latin typeface="+mj-ea"/>
                <a:ea typeface="+mj-ea"/>
                <a:cs typeface="+mj-cs"/>
              </a:rPr>
              <a:t>使用和扩展</a:t>
            </a:r>
            <a:r>
              <a:rPr kumimoji="0" lang="en-US" altLang="zh-CN" sz="3200" b="1" i="0" u="none" strike="noStrike" kern="0" cap="none" spc="0" normalizeH="0" baseline="0" noProof="0" dirty="0">
                <a:ln>
                  <a:noFill/>
                </a:ln>
                <a:solidFill>
                  <a:schemeClr val="bg1"/>
                </a:solidFill>
                <a:effectLst/>
                <a:uLnTx/>
                <a:uFillTx/>
                <a:latin typeface="+mj-lt"/>
                <a:ea typeface="+mj-ea"/>
                <a:cs typeface="+mj-cs"/>
              </a:rPr>
              <a:t>UML</a:t>
            </a:r>
            <a:endParaRPr kumimoji="0" lang="zh-CN" altLang="en-US" sz="3200" b="1" i="0" u="none" strike="noStrike" kern="0" cap="none" spc="0" normalizeH="0" baseline="0" noProof="0" dirty="0">
              <a:ln>
                <a:noFill/>
              </a:ln>
              <a:solidFill>
                <a:schemeClr val="bg1"/>
              </a:solidFill>
              <a:effectLst/>
              <a:uLnTx/>
              <a:uFillTx/>
              <a:latin typeface="+mj-ea"/>
              <a:ea typeface="+mj-ea"/>
              <a:cs typeface="+mj-cs"/>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151</a:t>
            </a:fld>
            <a:endParaRPr lang="zh-CN" altLang="en-US"/>
          </a:p>
        </p:txBody>
      </p:sp>
    </p:spTree>
  </p:cSld>
  <p:clrMapOvr>
    <a:masterClrMapping/>
  </p:clrMapOvr>
  <p:transition>
    <p:fade/>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p:cNvSpPr>
            <a:spLocks noGrp="1" noChangeArrowheads="1"/>
          </p:cNvSpPr>
          <p:nvPr>
            <p:ph type="body" idx="1"/>
          </p:nvPr>
        </p:nvSpPr>
        <p:spPr/>
        <p:txBody>
          <a:bodyPr/>
          <a:lstStyle/>
          <a:p>
            <a:pPr eaLnBrk="1" hangingPunct="1">
              <a:buFontTx/>
              <a:buNone/>
            </a:pPr>
            <a:r>
              <a:rPr lang="zh-CN" altLang="en-US" dirty="0">
                <a:solidFill>
                  <a:srgbClr val="CC0000"/>
                </a:solidFill>
                <a:ea typeface="宋体" pitchFamily="2" charset="-122"/>
              </a:rPr>
              <a:t>扩展</a:t>
            </a:r>
            <a:r>
              <a:rPr lang="en-US" altLang="zh-CN" dirty="0">
                <a:solidFill>
                  <a:srgbClr val="CC0000"/>
                </a:solidFill>
                <a:ea typeface="宋体" pitchFamily="2" charset="-122"/>
              </a:rPr>
              <a:t>UML</a:t>
            </a:r>
            <a:r>
              <a:rPr lang="zh-CN" altLang="en-US" dirty="0">
                <a:solidFill>
                  <a:srgbClr val="CC0000"/>
                </a:solidFill>
                <a:ea typeface="宋体" pitchFamily="2" charset="-122"/>
              </a:rPr>
              <a:t>的机制</a:t>
            </a:r>
          </a:p>
          <a:p>
            <a:pPr eaLnBrk="1" hangingPunct="1">
              <a:lnSpc>
                <a:spcPct val="125000"/>
              </a:lnSpc>
            </a:pPr>
            <a:r>
              <a:rPr lang="zh-CN" altLang="en-US" sz="2800" dirty="0">
                <a:latin typeface="楷体_GB2312" pitchFamily="49" charset="-122"/>
                <a:ea typeface="宋体" pitchFamily="2" charset="-122"/>
              </a:rPr>
              <a:t>为避免使</a:t>
            </a:r>
            <a:r>
              <a:rPr lang="en-US" altLang="zh-CN" sz="2800" dirty="0">
                <a:latin typeface="楷体_GB2312" pitchFamily="49" charset="-122"/>
                <a:ea typeface="楷体_GB2312" pitchFamily="49" charset="-122"/>
              </a:rPr>
              <a:t>UML</a:t>
            </a:r>
            <a:r>
              <a:rPr lang="zh-CN" altLang="en-US" sz="2800" dirty="0">
                <a:latin typeface="楷体_GB2312" pitchFamily="49" charset="-122"/>
                <a:ea typeface="楷体_GB2312" pitchFamily="49" charset="-122"/>
              </a:rPr>
              <a:t>变得过于复杂，</a:t>
            </a:r>
            <a:r>
              <a:rPr lang="en-US" altLang="zh-CN" sz="2800" dirty="0">
                <a:latin typeface="楷体_GB2312" pitchFamily="49" charset="-122"/>
                <a:ea typeface="楷体_GB2312" pitchFamily="49" charset="-122"/>
              </a:rPr>
              <a:t>UML</a:t>
            </a:r>
            <a:r>
              <a:rPr lang="zh-CN" altLang="en-US" sz="2800" dirty="0">
                <a:latin typeface="楷体_GB2312" pitchFamily="49" charset="-122"/>
                <a:ea typeface="楷体_GB2312" pitchFamily="49" charset="-122"/>
              </a:rPr>
              <a:t>并没有吸收所有面向对象的建模技术和机制，而是</a:t>
            </a:r>
            <a:r>
              <a:rPr lang="zh-CN" altLang="en-US" sz="2800" b="1" dirty="0">
                <a:solidFill>
                  <a:srgbClr val="3366FF"/>
                </a:solidFill>
                <a:latin typeface="楷体_GB2312" pitchFamily="49" charset="-122"/>
                <a:ea typeface="楷体_GB2312" pitchFamily="49" charset="-122"/>
              </a:rPr>
              <a:t>设计了适当的扩展机制，</a:t>
            </a:r>
            <a:r>
              <a:rPr lang="zh-CN" altLang="en-US" sz="2800" dirty="0">
                <a:latin typeface="楷体_GB2312" pitchFamily="49" charset="-122"/>
                <a:ea typeface="楷体_GB2312" pitchFamily="49" charset="-122"/>
              </a:rPr>
              <a:t>使得它能很容易地适应某些特定的方法、机构或用户的需要。</a:t>
            </a:r>
            <a:r>
              <a:rPr lang="zh-CN" altLang="en-US" sz="2800" b="1" dirty="0">
                <a:solidFill>
                  <a:srgbClr val="3366FF"/>
                </a:solidFill>
                <a:latin typeface="楷体_GB2312" pitchFamily="49" charset="-122"/>
                <a:ea typeface="楷体_GB2312" pitchFamily="49" charset="-122"/>
              </a:rPr>
              <a:t>利用扩展机制，用户可以定义和使用自己的模型元素</a:t>
            </a:r>
            <a:r>
              <a:rPr lang="zh-CN" altLang="en-US" sz="2800" dirty="0">
                <a:latin typeface="楷体_GB2312" pitchFamily="49" charset="-122"/>
                <a:ea typeface="楷体_GB2312" pitchFamily="49" charset="-122"/>
              </a:rPr>
              <a:t>。</a:t>
            </a:r>
          </a:p>
          <a:p>
            <a:pPr eaLnBrk="1" hangingPunct="1"/>
            <a:endParaRPr lang="en-US" altLang="zh-CN" dirty="0">
              <a:ea typeface="宋体" pitchFamily="2" charset="-122"/>
            </a:endParaRPr>
          </a:p>
        </p:txBody>
      </p:sp>
      <p:sp>
        <p:nvSpPr>
          <p:cNvPr id="5" name="Rectangle 2"/>
          <p:cNvSpPr txBox="1">
            <a:spLocks noChangeArrowheads="1"/>
          </p:cNvSpPr>
          <p:nvPr/>
        </p:nvSpPr>
        <p:spPr bwMode="auto">
          <a:xfrm>
            <a:off x="571472" y="21429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 </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面向对象方法与</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UML</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3200" b="1" i="0" u="none" strike="noStrike" kern="0" cap="none" spc="0" normalizeH="0" baseline="0" noProof="0" dirty="0">
                <a:ln>
                  <a:noFill/>
                </a:ln>
                <a:solidFill>
                  <a:schemeClr val="tx2"/>
                </a:solidFill>
                <a:effectLst/>
                <a:uLnTx/>
                <a:uFillTx/>
                <a:latin typeface="+mj-lt"/>
                <a:ea typeface="+mj-ea"/>
                <a:cs typeface="+mj-cs"/>
              </a:rPr>
              <a:t>3.2.6</a:t>
            </a:r>
            <a:r>
              <a:rPr kumimoji="0" lang="en-US" altLang="zh-CN" sz="3200" b="1" i="0" u="none" strike="noStrike" kern="0" cap="none" spc="0" normalizeH="0" baseline="0" noProof="0" dirty="0">
                <a:ln>
                  <a:noFill/>
                </a:ln>
                <a:solidFill>
                  <a:schemeClr val="bg1"/>
                </a:solidFill>
                <a:effectLst/>
                <a:uLnTx/>
                <a:uFillTx/>
                <a:latin typeface="+mj-ea"/>
                <a:ea typeface="+mj-ea"/>
                <a:cs typeface="+mj-cs"/>
              </a:rPr>
              <a:t> </a:t>
            </a:r>
            <a:r>
              <a:rPr kumimoji="0" lang="zh-CN" altLang="en-US" sz="3200" b="1" i="0" u="none" strike="noStrike" kern="0" cap="none" spc="0" normalizeH="0" baseline="0" noProof="0" dirty="0">
                <a:ln>
                  <a:noFill/>
                </a:ln>
                <a:solidFill>
                  <a:schemeClr val="bg1"/>
                </a:solidFill>
                <a:effectLst/>
                <a:uLnTx/>
                <a:uFillTx/>
                <a:latin typeface="+mj-ea"/>
                <a:ea typeface="+mj-ea"/>
                <a:cs typeface="+mj-cs"/>
              </a:rPr>
              <a:t>使用和扩展</a:t>
            </a:r>
            <a:r>
              <a:rPr kumimoji="0" lang="en-US" altLang="zh-CN" sz="3200" b="1" i="0" u="none" strike="noStrike" kern="0" cap="none" spc="0" normalizeH="0" baseline="0" noProof="0" dirty="0">
                <a:ln>
                  <a:noFill/>
                </a:ln>
                <a:solidFill>
                  <a:schemeClr val="bg1"/>
                </a:solidFill>
                <a:effectLst/>
                <a:uLnTx/>
                <a:uFillTx/>
                <a:latin typeface="+mj-lt"/>
                <a:ea typeface="+mj-ea"/>
                <a:cs typeface="+mj-cs"/>
              </a:rPr>
              <a:t>UML</a:t>
            </a:r>
            <a:endParaRPr kumimoji="0" lang="zh-CN" altLang="en-US" sz="3200" b="1" i="0" u="none" strike="noStrike" kern="0" cap="none" spc="0" normalizeH="0" baseline="0" noProof="0" dirty="0">
              <a:ln>
                <a:noFill/>
              </a:ln>
              <a:solidFill>
                <a:schemeClr val="bg1"/>
              </a:solidFill>
              <a:effectLst/>
              <a:uLnTx/>
              <a:uFillTx/>
              <a:latin typeface="+mj-ea"/>
              <a:ea typeface="+mj-ea"/>
              <a:cs typeface="+mj-cs"/>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152</a:t>
            </a:fld>
            <a:endParaRPr lang="zh-CN" altLang="en-US"/>
          </a:p>
        </p:txBody>
      </p:sp>
    </p:spTree>
  </p:cSld>
  <p:clrMapOvr>
    <a:masterClrMapping/>
  </p:clrMapOvr>
  <p:transition>
    <p:fade/>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Grp="1" noChangeArrowheads="1"/>
          </p:cNvSpPr>
          <p:nvPr>
            <p:ph type="body" idx="1"/>
          </p:nvPr>
        </p:nvSpPr>
        <p:spPr/>
        <p:txBody>
          <a:bodyPr/>
          <a:lstStyle/>
          <a:p>
            <a:pPr eaLnBrk="1" hangingPunct="1">
              <a:buFontTx/>
              <a:buNone/>
            </a:pPr>
            <a:r>
              <a:rPr lang="zh-CN" altLang="en-US" dirty="0">
                <a:solidFill>
                  <a:srgbClr val="CC0000"/>
                </a:solidFill>
                <a:ea typeface="宋体" pitchFamily="2" charset="-122"/>
              </a:rPr>
              <a:t>扩展</a:t>
            </a:r>
            <a:r>
              <a:rPr lang="en-US" altLang="zh-CN" dirty="0">
                <a:solidFill>
                  <a:srgbClr val="CC0000"/>
                </a:solidFill>
                <a:ea typeface="宋体" pitchFamily="2" charset="-122"/>
              </a:rPr>
              <a:t>UML</a:t>
            </a:r>
            <a:r>
              <a:rPr lang="zh-CN" altLang="en-US" dirty="0">
                <a:solidFill>
                  <a:srgbClr val="CC0000"/>
                </a:solidFill>
                <a:ea typeface="宋体" pitchFamily="2" charset="-122"/>
              </a:rPr>
              <a:t>的机制</a:t>
            </a:r>
          </a:p>
          <a:p>
            <a:pPr eaLnBrk="1" hangingPunct="1"/>
            <a:r>
              <a:rPr lang="zh-CN" altLang="en-US" sz="2800" dirty="0">
                <a:latin typeface="楷体_GB2312" pitchFamily="49" charset="-122"/>
                <a:ea typeface="楷体_GB2312" pitchFamily="49" charset="-122"/>
              </a:rPr>
              <a:t>扩展的基础是</a:t>
            </a:r>
            <a:r>
              <a:rPr lang="en-US" altLang="zh-CN" sz="2800" dirty="0">
                <a:latin typeface="楷体_GB2312" pitchFamily="49" charset="-122"/>
                <a:ea typeface="楷体_GB2312" pitchFamily="49" charset="-122"/>
              </a:rPr>
              <a:t>UML</a:t>
            </a:r>
            <a:r>
              <a:rPr lang="zh-CN" altLang="en-US" sz="2800" dirty="0">
                <a:latin typeface="楷体_GB2312" pitchFamily="49" charset="-122"/>
                <a:ea typeface="楷体_GB2312" pitchFamily="49" charset="-122"/>
              </a:rPr>
              <a:t>的模型元素，</a:t>
            </a:r>
            <a:r>
              <a:rPr lang="zh-CN" altLang="en-US" sz="2800" dirty="0">
                <a:solidFill>
                  <a:srgbClr val="3366FF"/>
                </a:solidFill>
                <a:latin typeface="楷体_GB2312" pitchFamily="49" charset="-122"/>
                <a:ea typeface="楷体_GB2312" pitchFamily="49" charset="-122"/>
              </a:rPr>
              <a:t>利用扩展机制可以给这些元素的变形加上新的语义</a:t>
            </a:r>
            <a:r>
              <a:rPr lang="zh-CN" altLang="en-US" sz="2800" dirty="0">
                <a:latin typeface="楷体_GB2312" pitchFamily="49" charset="-122"/>
                <a:ea typeface="楷体_GB2312" pitchFamily="49" charset="-122"/>
              </a:rPr>
              <a:t>。新语义可以有三种形式：重新定义，增加新语义或者对某种元素的使用增加一些限制。相应地，有下述三种扩展机制。</a:t>
            </a:r>
          </a:p>
          <a:p>
            <a:pPr eaLnBrk="1" hangingPunct="1">
              <a:buClr>
                <a:srgbClr val="CC0000"/>
              </a:buClr>
              <a:buSzPct val="75000"/>
              <a:buFont typeface="Wingdings" pitchFamily="2" charset="2"/>
              <a:buChar char="Ø"/>
            </a:pPr>
            <a:r>
              <a:rPr lang="zh-CN" altLang="en-US" sz="2800" dirty="0">
                <a:latin typeface="楷体_GB2312" pitchFamily="49" charset="-122"/>
                <a:ea typeface="楷体_GB2312" pitchFamily="49" charset="-122"/>
              </a:rPr>
              <a:t>构造型 </a:t>
            </a:r>
            <a:r>
              <a:rPr lang="en-US" altLang="zh-CN" sz="2800" dirty="0">
                <a:latin typeface="楷体_GB2312" pitchFamily="49" charset="-122"/>
                <a:ea typeface="楷体_GB2312" pitchFamily="49" charset="-122"/>
              </a:rPr>
              <a:t>(stereotype)</a:t>
            </a:r>
          </a:p>
          <a:p>
            <a:pPr eaLnBrk="1" hangingPunct="1">
              <a:buClr>
                <a:srgbClr val="CC0000"/>
              </a:buClr>
              <a:buSzPct val="75000"/>
              <a:buFont typeface="Wingdings" pitchFamily="2" charset="2"/>
              <a:buChar char="Ø"/>
            </a:pPr>
            <a:r>
              <a:rPr lang="zh-CN" altLang="en-US" sz="2800" dirty="0">
                <a:latin typeface="楷体_GB2312" pitchFamily="49" charset="-122"/>
                <a:ea typeface="楷体_GB2312" pitchFamily="49" charset="-122"/>
              </a:rPr>
              <a:t>标记值 </a:t>
            </a:r>
            <a:r>
              <a:rPr lang="en-US" altLang="zh-CN" sz="2800" dirty="0">
                <a:latin typeface="楷体_GB2312" pitchFamily="49" charset="-122"/>
                <a:ea typeface="楷体_GB2312" pitchFamily="49" charset="-122"/>
              </a:rPr>
              <a:t>(tagged value)</a:t>
            </a:r>
          </a:p>
          <a:p>
            <a:pPr eaLnBrk="1" hangingPunct="1">
              <a:buClr>
                <a:srgbClr val="CC0000"/>
              </a:buClr>
              <a:buSzPct val="75000"/>
              <a:buFont typeface="Wingdings" pitchFamily="2" charset="2"/>
              <a:buChar char="Ø"/>
            </a:pPr>
            <a:r>
              <a:rPr lang="zh-CN" altLang="en-US" sz="2800" dirty="0">
                <a:latin typeface="楷体_GB2312" pitchFamily="49" charset="-122"/>
                <a:ea typeface="楷体_GB2312" pitchFamily="49" charset="-122"/>
              </a:rPr>
              <a:t>约束 </a:t>
            </a:r>
            <a:r>
              <a:rPr lang="en-US" altLang="zh-CN" sz="2800" dirty="0">
                <a:latin typeface="楷体_GB2312" pitchFamily="49" charset="-122"/>
                <a:ea typeface="楷体_GB2312" pitchFamily="49" charset="-122"/>
              </a:rPr>
              <a:t>(constraint)</a:t>
            </a:r>
          </a:p>
          <a:p>
            <a:pPr eaLnBrk="1" hangingPunct="1">
              <a:buFontTx/>
              <a:buNone/>
            </a:pPr>
            <a:endParaRPr lang="en-US" altLang="zh-CN" sz="2800" dirty="0">
              <a:solidFill>
                <a:srgbClr val="CC0000"/>
              </a:solidFill>
              <a:ea typeface="宋体" pitchFamily="2" charset="-122"/>
            </a:endParaRPr>
          </a:p>
          <a:p>
            <a:pPr eaLnBrk="1" hangingPunct="1"/>
            <a:endParaRPr lang="en-US" altLang="zh-CN" dirty="0">
              <a:ea typeface="宋体" pitchFamily="2" charset="-122"/>
            </a:endParaRPr>
          </a:p>
        </p:txBody>
      </p:sp>
      <p:sp>
        <p:nvSpPr>
          <p:cNvPr id="5" name="Rectangle 2"/>
          <p:cNvSpPr txBox="1">
            <a:spLocks noChangeArrowheads="1"/>
          </p:cNvSpPr>
          <p:nvPr/>
        </p:nvSpPr>
        <p:spPr bwMode="auto">
          <a:xfrm>
            <a:off x="571472" y="21429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 </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面向对象方法与</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UML</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3200" b="1" i="0" u="none" strike="noStrike" kern="0" cap="none" spc="0" normalizeH="0" baseline="0" noProof="0" dirty="0">
                <a:ln>
                  <a:noFill/>
                </a:ln>
                <a:solidFill>
                  <a:schemeClr val="tx2"/>
                </a:solidFill>
                <a:effectLst/>
                <a:uLnTx/>
                <a:uFillTx/>
                <a:latin typeface="+mj-lt"/>
                <a:ea typeface="+mj-ea"/>
                <a:cs typeface="+mj-cs"/>
              </a:rPr>
              <a:t>3.2.6</a:t>
            </a:r>
            <a:r>
              <a:rPr kumimoji="0" lang="en-US" altLang="zh-CN" sz="3200" b="1" i="0" u="none" strike="noStrike" kern="0" cap="none" spc="0" normalizeH="0" baseline="0" noProof="0" dirty="0">
                <a:ln>
                  <a:noFill/>
                </a:ln>
                <a:solidFill>
                  <a:schemeClr val="bg1"/>
                </a:solidFill>
                <a:effectLst/>
                <a:uLnTx/>
                <a:uFillTx/>
                <a:latin typeface="+mj-ea"/>
                <a:ea typeface="+mj-ea"/>
                <a:cs typeface="+mj-cs"/>
              </a:rPr>
              <a:t> </a:t>
            </a:r>
            <a:r>
              <a:rPr kumimoji="0" lang="zh-CN" altLang="en-US" sz="3200" b="1" i="0" u="none" strike="noStrike" kern="0" cap="none" spc="0" normalizeH="0" baseline="0" noProof="0" dirty="0">
                <a:ln>
                  <a:noFill/>
                </a:ln>
                <a:solidFill>
                  <a:schemeClr val="bg1"/>
                </a:solidFill>
                <a:effectLst/>
                <a:uLnTx/>
                <a:uFillTx/>
                <a:latin typeface="+mj-ea"/>
                <a:ea typeface="+mj-ea"/>
                <a:cs typeface="+mj-cs"/>
              </a:rPr>
              <a:t>使用和扩展</a:t>
            </a:r>
            <a:r>
              <a:rPr kumimoji="0" lang="en-US" altLang="zh-CN" sz="3200" b="1" i="0" u="none" strike="noStrike" kern="0" cap="none" spc="0" normalizeH="0" baseline="0" noProof="0" dirty="0">
                <a:ln>
                  <a:noFill/>
                </a:ln>
                <a:solidFill>
                  <a:schemeClr val="bg1"/>
                </a:solidFill>
                <a:effectLst/>
                <a:uLnTx/>
                <a:uFillTx/>
                <a:latin typeface="+mj-lt"/>
                <a:ea typeface="+mj-ea"/>
                <a:cs typeface="+mj-cs"/>
              </a:rPr>
              <a:t>UML</a:t>
            </a:r>
            <a:endParaRPr kumimoji="0" lang="zh-CN" altLang="en-US" sz="3200" b="1" i="0" u="none" strike="noStrike" kern="0" cap="none" spc="0" normalizeH="0" baseline="0" noProof="0" dirty="0">
              <a:ln>
                <a:noFill/>
              </a:ln>
              <a:solidFill>
                <a:schemeClr val="bg1"/>
              </a:solidFill>
              <a:effectLst/>
              <a:uLnTx/>
              <a:uFillTx/>
              <a:latin typeface="+mj-ea"/>
              <a:ea typeface="+mj-ea"/>
              <a:cs typeface="+mj-cs"/>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153</a:t>
            </a:fld>
            <a:endParaRPr lang="zh-CN" altLang="en-US"/>
          </a:p>
        </p:txBody>
      </p:sp>
    </p:spTree>
  </p:cSld>
  <p:clrMapOvr>
    <a:masterClrMapping/>
  </p:clrMapOvr>
  <p:transition>
    <p:fade/>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500034" y="1714488"/>
            <a:ext cx="7777163" cy="519112"/>
          </a:xfrm>
          <a:prstGeom prst="rect">
            <a:avLst/>
          </a:prstGeom>
          <a:noFill/>
          <a:ln w="12700" cap="sq">
            <a:noFill/>
            <a:miter lim="800000"/>
            <a:headEnd type="none" w="sm" len="sm"/>
            <a:tailEnd type="none" w="med" len="lg"/>
          </a:ln>
        </p:spPr>
        <p:txBody>
          <a:bodyPr>
            <a:spAutoFit/>
          </a:bodyPr>
          <a:lstStyle/>
          <a:p>
            <a:pPr>
              <a:spcBef>
                <a:spcPct val="20000"/>
              </a:spcBef>
              <a:buClr>
                <a:schemeClr val="hlink"/>
              </a:buClr>
              <a:buSzPct val="50000"/>
              <a:buFont typeface="Wingdings" pitchFamily="2" charset="2"/>
              <a:buChar char="l"/>
            </a:pPr>
            <a:r>
              <a:rPr kumimoji="1" lang="en-US" altLang="zh-CN" sz="2800" b="1" dirty="0">
                <a:solidFill>
                  <a:srgbClr val="C00000"/>
                </a:solidFill>
                <a:latin typeface="楷体_GB2312" pitchFamily="49" charset="-122"/>
                <a:ea typeface="楷体_GB2312" pitchFamily="49" charset="-122"/>
              </a:rPr>
              <a:t>   </a:t>
            </a:r>
            <a:r>
              <a:rPr kumimoji="1" lang="zh-CN" altLang="en-US" sz="2800" b="1" dirty="0">
                <a:solidFill>
                  <a:srgbClr val="C00000"/>
                </a:solidFill>
                <a:latin typeface="楷体_GB2312" pitchFamily="49" charset="-122"/>
                <a:ea typeface="楷体_GB2312" pitchFamily="49" charset="-122"/>
              </a:rPr>
              <a:t>构造型</a:t>
            </a:r>
            <a:r>
              <a:rPr kumimoji="1" lang="zh-CN" altLang="en-US" sz="2400" b="1" dirty="0">
                <a:solidFill>
                  <a:srgbClr val="C00000"/>
                </a:solidFill>
                <a:latin typeface="Times New Roman" pitchFamily="18" charset="0"/>
              </a:rPr>
              <a:t> </a:t>
            </a:r>
            <a:r>
              <a:rPr kumimoji="1" lang="en-US" altLang="zh-CN" sz="2400" b="1" dirty="0">
                <a:solidFill>
                  <a:srgbClr val="C00000"/>
                </a:solidFill>
                <a:latin typeface="Times New Roman" pitchFamily="18" charset="0"/>
              </a:rPr>
              <a:t>(stereotype)</a:t>
            </a:r>
            <a:endParaRPr kumimoji="1" lang="en-US" altLang="zh-CN" sz="2400" dirty="0">
              <a:solidFill>
                <a:srgbClr val="C00000"/>
              </a:solidFill>
              <a:latin typeface="Times New Roman" pitchFamily="18" charset="0"/>
            </a:endParaRPr>
          </a:p>
        </p:txBody>
      </p:sp>
      <p:sp>
        <p:nvSpPr>
          <p:cNvPr id="98307" name="Text Box 3"/>
          <p:cNvSpPr txBox="1">
            <a:spLocks noChangeArrowheads="1"/>
          </p:cNvSpPr>
          <p:nvPr/>
        </p:nvSpPr>
        <p:spPr bwMode="auto">
          <a:xfrm>
            <a:off x="500034" y="2500306"/>
            <a:ext cx="8208963" cy="1463675"/>
          </a:xfrm>
          <a:prstGeom prst="rect">
            <a:avLst/>
          </a:prstGeom>
          <a:noFill/>
          <a:ln w="12700" cap="sq">
            <a:noFill/>
            <a:miter lim="800000"/>
            <a:headEnd type="none" w="sm" len="sm"/>
            <a:tailEnd type="none" w="med" len="lg"/>
          </a:ln>
        </p:spPr>
        <p:txBody>
          <a:bodyPr>
            <a:spAutoFit/>
          </a:bodyPr>
          <a:lstStyle/>
          <a:p>
            <a:pPr>
              <a:lnSpc>
                <a:spcPct val="125000"/>
              </a:lnSpc>
              <a:spcBef>
                <a:spcPct val="50000"/>
              </a:spcBef>
            </a:pPr>
            <a:r>
              <a:rPr kumimoji="1" lang="zh-CN" altLang="en-US" sz="2400" b="1" dirty="0">
                <a:latin typeface="楷体_GB2312" pitchFamily="49" charset="-122"/>
                <a:ea typeface="楷体_GB2312" pitchFamily="49" charset="-122"/>
              </a:rPr>
              <a:t>构造型是在一个已定义的模型元素的基础上构造的一种新的模型元素。构造型的信息内容和形式与已存在的基本模型元素相同，但是含义和使用不同。</a:t>
            </a:r>
            <a:r>
              <a:rPr kumimoji="1" lang="zh-CN" altLang="en-US" sz="2400" dirty="0">
                <a:latin typeface="Times New Roman" pitchFamily="18" charset="0"/>
              </a:rPr>
              <a:t> </a:t>
            </a:r>
          </a:p>
        </p:txBody>
      </p:sp>
      <p:sp>
        <p:nvSpPr>
          <p:cNvPr id="10" name="Rectangle 2"/>
          <p:cNvSpPr txBox="1">
            <a:spLocks noChangeArrowheads="1"/>
          </p:cNvSpPr>
          <p:nvPr/>
        </p:nvSpPr>
        <p:spPr bwMode="auto">
          <a:xfrm>
            <a:off x="571472" y="21429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 </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面向对象方法与</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UML</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3200" b="1" i="0" u="none" strike="noStrike" kern="0" cap="none" spc="0" normalizeH="0" baseline="0" noProof="0" dirty="0">
                <a:ln>
                  <a:noFill/>
                </a:ln>
                <a:solidFill>
                  <a:schemeClr val="tx2"/>
                </a:solidFill>
                <a:effectLst/>
                <a:uLnTx/>
                <a:uFillTx/>
                <a:latin typeface="+mj-lt"/>
                <a:ea typeface="+mj-ea"/>
                <a:cs typeface="+mj-cs"/>
              </a:rPr>
              <a:t>3.2.6</a:t>
            </a:r>
            <a:r>
              <a:rPr kumimoji="0" lang="en-US" altLang="zh-CN" sz="3200" b="1" i="0" u="none" strike="noStrike" kern="0" cap="none" spc="0" normalizeH="0" baseline="0" noProof="0" dirty="0">
                <a:ln>
                  <a:noFill/>
                </a:ln>
                <a:solidFill>
                  <a:schemeClr val="bg1"/>
                </a:solidFill>
                <a:effectLst/>
                <a:uLnTx/>
                <a:uFillTx/>
                <a:latin typeface="+mj-ea"/>
                <a:ea typeface="+mj-ea"/>
                <a:cs typeface="+mj-cs"/>
              </a:rPr>
              <a:t> </a:t>
            </a:r>
            <a:r>
              <a:rPr kumimoji="0" lang="zh-CN" altLang="en-US" sz="3200" b="1" i="0" u="none" strike="noStrike" kern="0" cap="none" spc="0" normalizeH="0" baseline="0" noProof="0" dirty="0">
                <a:ln>
                  <a:noFill/>
                </a:ln>
                <a:solidFill>
                  <a:schemeClr val="bg1"/>
                </a:solidFill>
                <a:effectLst/>
                <a:uLnTx/>
                <a:uFillTx/>
                <a:latin typeface="+mj-ea"/>
                <a:ea typeface="+mj-ea"/>
                <a:cs typeface="+mj-cs"/>
              </a:rPr>
              <a:t>使用和扩展</a:t>
            </a:r>
            <a:r>
              <a:rPr kumimoji="0" lang="en-US" altLang="zh-CN" sz="3200" b="1" i="0" u="none" strike="noStrike" kern="0" cap="none" spc="0" normalizeH="0" baseline="0" noProof="0" dirty="0">
                <a:ln>
                  <a:noFill/>
                </a:ln>
                <a:solidFill>
                  <a:schemeClr val="bg1"/>
                </a:solidFill>
                <a:effectLst/>
                <a:uLnTx/>
                <a:uFillTx/>
                <a:latin typeface="+mj-lt"/>
                <a:ea typeface="+mj-ea"/>
                <a:cs typeface="+mj-cs"/>
              </a:rPr>
              <a:t>UML</a:t>
            </a:r>
            <a:endParaRPr kumimoji="0" lang="zh-CN" altLang="en-US" sz="3200" b="1" i="0" u="none" strike="noStrike" kern="0" cap="none" spc="0" normalizeH="0" baseline="0" noProof="0" dirty="0">
              <a:ln>
                <a:noFill/>
              </a:ln>
              <a:solidFill>
                <a:schemeClr val="bg1"/>
              </a:solidFill>
              <a:effectLst/>
              <a:uLnTx/>
              <a:uFillTx/>
              <a:latin typeface="+mj-ea"/>
              <a:ea typeface="+mj-ea"/>
              <a:cs typeface="+mj-cs"/>
            </a:endParaRPr>
          </a:p>
        </p:txBody>
      </p:sp>
      <p:sp>
        <p:nvSpPr>
          <p:cNvPr id="11" name="灯片编号占位符 10"/>
          <p:cNvSpPr>
            <a:spLocks noGrp="1"/>
          </p:cNvSpPr>
          <p:nvPr>
            <p:ph type="sldNum" sz="quarter" idx="12"/>
          </p:nvPr>
        </p:nvSpPr>
        <p:spPr/>
        <p:txBody>
          <a:bodyPr/>
          <a:lstStyle/>
          <a:p>
            <a:fld id="{38DE0820-E4E3-469F-8339-675226DFBBFE}" type="slidenum">
              <a:rPr lang="zh-CN" altLang="en-US" smtClean="0"/>
              <a:pPr/>
              <a:t>154</a:t>
            </a:fld>
            <a:endParaRPr lang="zh-CN" altLang="en-US"/>
          </a:p>
        </p:txBody>
      </p:sp>
    </p:spTree>
  </p:cSld>
  <p:clrMapOvr>
    <a:masterClrMapping/>
  </p:clrMapOvr>
  <p:transition>
    <p:fade/>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en-US" altLang="zh-CN">
                <a:ea typeface="宋体" charset="-122"/>
              </a:rPr>
              <a:t>Stereotypes</a:t>
            </a:r>
            <a:endParaRPr lang="en-US" altLang="zh-CN" i="1">
              <a:solidFill>
                <a:schemeClr val="tx1"/>
              </a:solidFill>
              <a:ea typeface="宋体" charset="-122"/>
            </a:endParaRPr>
          </a:p>
        </p:txBody>
      </p:sp>
      <p:sp>
        <p:nvSpPr>
          <p:cNvPr id="2052" name="Rectangle 3"/>
          <p:cNvSpPr>
            <a:spLocks noGrp="1" noChangeArrowheads="1"/>
          </p:cNvSpPr>
          <p:nvPr>
            <p:ph type="body" idx="1"/>
          </p:nvPr>
        </p:nvSpPr>
        <p:spPr>
          <a:xfrm>
            <a:off x="0" y="1428737"/>
            <a:ext cx="8839200" cy="4929222"/>
          </a:xfrm>
        </p:spPr>
        <p:txBody>
          <a:bodyPr/>
          <a:lstStyle/>
          <a:p>
            <a:r>
              <a:rPr lang="en-US" altLang="zh-CN" sz="2400" dirty="0">
                <a:solidFill>
                  <a:schemeClr val="tx1"/>
                </a:solidFill>
                <a:ea typeface="宋体" charset="-122"/>
              </a:rPr>
              <a:t>UML notation for these three types of classes</a:t>
            </a:r>
          </a:p>
          <a:p>
            <a:endParaRPr lang="en-US" altLang="zh-CN" sz="2400" dirty="0">
              <a:solidFill>
                <a:schemeClr val="tx1"/>
              </a:solidFill>
              <a:ea typeface="宋体" charset="-122"/>
            </a:endParaRPr>
          </a:p>
          <a:p>
            <a:endParaRPr lang="en-US" altLang="zh-CN" sz="2400" dirty="0">
              <a:solidFill>
                <a:schemeClr val="tx1"/>
              </a:solidFill>
              <a:ea typeface="宋体" charset="-122"/>
            </a:endParaRPr>
          </a:p>
          <a:p>
            <a:endParaRPr lang="en-US" altLang="zh-CN" sz="2400" dirty="0">
              <a:solidFill>
                <a:schemeClr val="tx1"/>
              </a:solidFill>
              <a:ea typeface="宋体" charset="-122"/>
            </a:endParaRPr>
          </a:p>
          <a:p>
            <a:endParaRPr lang="en-US" altLang="zh-CN" sz="2400" dirty="0">
              <a:solidFill>
                <a:schemeClr val="tx1"/>
              </a:solidFill>
              <a:ea typeface="宋体" charset="-122"/>
            </a:endParaRPr>
          </a:p>
          <a:p>
            <a:endParaRPr lang="en-US" altLang="zh-CN" sz="2400" dirty="0">
              <a:solidFill>
                <a:schemeClr val="tx1"/>
              </a:solidFill>
              <a:ea typeface="宋体" charset="-122"/>
            </a:endParaRPr>
          </a:p>
          <a:p>
            <a:endParaRPr lang="en-US" altLang="zh-CN" sz="2400" dirty="0">
              <a:solidFill>
                <a:schemeClr val="tx1"/>
              </a:solidFill>
              <a:ea typeface="宋体" charset="-122"/>
            </a:endParaRPr>
          </a:p>
          <a:p>
            <a:r>
              <a:rPr lang="en-US" altLang="zh-CN" sz="2400" dirty="0">
                <a:solidFill>
                  <a:schemeClr val="tx1"/>
                </a:solidFill>
                <a:ea typeface="宋体" charset="-122"/>
              </a:rPr>
              <a:t>These are </a:t>
            </a:r>
            <a:r>
              <a:rPr lang="en-US" altLang="zh-CN" sz="2400" i="1" dirty="0">
                <a:solidFill>
                  <a:schemeClr val="tx1"/>
                </a:solidFill>
                <a:ea typeface="宋体" charset="-122"/>
              </a:rPr>
              <a:t>stereotypes</a:t>
            </a:r>
            <a:r>
              <a:rPr lang="en-US" altLang="zh-CN" sz="2400" dirty="0">
                <a:solidFill>
                  <a:schemeClr val="tx1"/>
                </a:solidFill>
                <a:ea typeface="宋体" charset="-122"/>
              </a:rPr>
              <a:t> (extensions of UML) </a:t>
            </a:r>
          </a:p>
          <a:p>
            <a:pPr lvl="1"/>
            <a:r>
              <a:rPr lang="en-US" altLang="zh-CN" sz="2400" dirty="0">
                <a:solidFill>
                  <a:schemeClr val="tx1"/>
                </a:solidFill>
                <a:ea typeface="宋体" charset="-122"/>
              </a:rPr>
              <a:t>UML allows us to define additional constructs that are not part of UML but which we need in order to model a system accurately</a:t>
            </a:r>
            <a:endParaRPr lang="en-US" altLang="zh-CN" sz="2400" dirty="0">
              <a:ea typeface="宋体" charset="-122"/>
            </a:endParaRPr>
          </a:p>
        </p:txBody>
      </p:sp>
      <p:graphicFrame>
        <p:nvGraphicFramePr>
          <p:cNvPr id="2050" name="Object 9"/>
          <p:cNvGraphicFramePr>
            <a:graphicFrameLocks noChangeAspect="1"/>
          </p:cNvGraphicFramePr>
          <p:nvPr/>
        </p:nvGraphicFramePr>
        <p:xfrm>
          <a:off x="1071538" y="2071678"/>
          <a:ext cx="7034213" cy="2074863"/>
        </p:xfrm>
        <a:graphic>
          <a:graphicData uri="http://schemas.openxmlformats.org/presentationml/2006/ole">
            <mc:AlternateContent xmlns:mc="http://schemas.openxmlformats.org/markup-compatibility/2006">
              <mc:Choice xmlns:v="urn:schemas-microsoft-com:vml" Requires="v">
                <p:oleObj spid="_x0000_s322572" name="Photo Editor Photo" r:id="rId3" imgW="7361905" imgH="2172003" progId="MSPhotoEd.3">
                  <p:embed/>
                </p:oleObj>
              </mc:Choice>
              <mc:Fallback>
                <p:oleObj name="Photo Editor Photo" r:id="rId3" imgW="7361905" imgH="2172003" progId="MSPhotoEd.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538" y="2071678"/>
                        <a:ext cx="7034213" cy="207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0" name="Picture 2"/>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2916238" y="1700213"/>
            <a:ext cx="2951162" cy="1111250"/>
          </a:xfrm>
          <a:prstGeom prst="rect">
            <a:avLst/>
          </a:prstGeom>
          <a:noFill/>
          <a:ln w="9525">
            <a:noFill/>
            <a:miter lim="800000"/>
            <a:headEnd/>
            <a:tailEnd/>
          </a:ln>
        </p:spPr>
      </p:pic>
      <p:pic>
        <p:nvPicPr>
          <p:cNvPr id="99331" name="Picture 3"/>
          <p:cNvPicPr>
            <a:picLocks noChangeAspect="1" noChangeArrowheads="1"/>
          </p:cNvPicPr>
          <p:nvPr/>
        </p:nvPicPr>
        <p:blipFill>
          <a:blip r:embed="rId3">
            <a:duotone>
              <a:prstClr val="black"/>
              <a:schemeClr val="accent1">
                <a:tint val="45000"/>
                <a:satMod val="400000"/>
              </a:schemeClr>
            </a:duotone>
          </a:blip>
          <a:srcRect/>
          <a:stretch>
            <a:fillRect/>
          </a:stretch>
        </p:blipFill>
        <p:spPr bwMode="auto">
          <a:xfrm>
            <a:off x="2124075" y="3429000"/>
            <a:ext cx="4895850" cy="1550988"/>
          </a:xfrm>
          <a:prstGeom prst="rect">
            <a:avLst/>
          </a:prstGeom>
          <a:noFill/>
          <a:ln w="9525">
            <a:noFill/>
            <a:miter lim="800000"/>
            <a:headEnd/>
            <a:tailEnd/>
          </a:ln>
        </p:spPr>
      </p:pic>
      <p:sp>
        <p:nvSpPr>
          <p:cNvPr id="4" name="Rectangle 2"/>
          <p:cNvSpPr txBox="1">
            <a:spLocks noChangeArrowheads="1"/>
          </p:cNvSpPr>
          <p:nvPr/>
        </p:nvSpPr>
        <p:spPr bwMode="auto">
          <a:xfrm>
            <a:off x="571472" y="21429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 </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面向对象方法与</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UML</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3200" b="1" i="0" u="none" strike="noStrike" kern="0" cap="none" spc="0" normalizeH="0" baseline="0" noProof="0" dirty="0">
                <a:ln>
                  <a:noFill/>
                </a:ln>
                <a:solidFill>
                  <a:schemeClr val="tx2"/>
                </a:solidFill>
                <a:effectLst/>
                <a:uLnTx/>
                <a:uFillTx/>
                <a:latin typeface="+mj-lt"/>
                <a:ea typeface="+mj-ea"/>
                <a:cs typeface="+mj-cs"/>
              </a:rPr>
              <a:t>3.2.6</a:t>
            </a:r>
            <a:r>
              <a:rPr kumimoji="0" lang="en-US" altLang="zh-CN" sz="3200" b="1" i="0" u="none" strike="noStrike" kern="0" cap="none" spc="0" normalizeH="0" baseline="0" noProof="0" dirty="0">
                <a:ln>
                  <a:noFill/>
                </a:ln>
                <a:solidFill>
                  <a:schemeClr val="bg1"/>
                </a:solidFill>
                <a:effectLst/>
                <a:uLnTx/>
                <a:uFillTx/>
                <a:latin typeface="+mj-ea"/>
                <a:ea typeface="+mj-ea"/>
                <a:cs typeface="+mj-cs"/>
              </a:rPr>
              <a:t> </a:t>
            </a:r>
            <a:r>
              <a:rPr kumimoji="0" lang="zh-CN" altLang="en-US" sz="3200" b="1" i="0" u="none" strike="noStrike" kern="0" cap="none" spc="0" normalizeH="0" baseline="0" noProof="0" dirty="0">
                <a:ln>
                  <a:noFill/>
                </a:ln>
                <a:solidFill>
                  <a:schemeClr val="bg1"/>
                </a:solidFill>
                <a:effectLst/>
                <a:uLnTx/>
                <a:uFillTx/>
                <a:latin typeface="+mj-ea"/>
                <a:ea typeface="+mj-ea"/>
                <a:cs typeface="+mj-cs"/>
              </a:rPr>
              <a:t>使用和扩展</a:t>
            </a:r>
            <a:r>
              <a:rPr kumimoji="0" lang="en-US" altLang="zh-CN" sz="3200" b="1" i="0" u="none" strike="noStrike" kern="0" cap="none" spc="0" normalizeH="0" baseline="0" noProof="0" dirty="0">
                <a:ln>
                  <a:noFill/>
                </a:ln>
                <a:solidFill>
                  <a:schemeClr val="bg1"/>
                </a:solidFill>
                <a:effectLst/>
                <a:uLnTx/>
                <a:uFillTx/>
                <a:latin typeface="+mj-lt"/>
                <a:ea typeface="+mj-ea"/>
                <a:cs typeface="+mj-cs"/>
              </a:rPr>
              <a:t>UML</a:t>
            </a:r>
            <a:endParaRPr kumimoji="0" lang="zh-CN" altLang="en-US" sz="3200" b="1" i="0" u="none" strike="noStrike" kern="0" cap="none" spc="0" normalizeH="0" baseline="0" noProof="0" dirty="0">
              <a:ln>
                <a:noFill/>
              </a:ln>
              <a:solidFill>
                <a:schemeClr val="bg1"/>
              </a:solidFill>
              <a:effectLst/>
              <a:uLnTx/>
              <a:uFillTx/>
              <a:latin typeface="+mj-ea"/>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156</a:t>
            </a:fld>
            <a:endParaRPr lang="zh-CN" altLang="en-US"/>
          </a:p>
        </p:txBody>
      </p:sp>
    </p:spTree>
  </p:cSld>
  <p:clrMapOvr>
    <a:masterClrMapping/>
  </p:clrMapOvr>
  <p:transition>
    <p:fade/>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357158" y="1357298"/>
            <a:ext cx="7777163" cy="519112"/>
          </a:xfrm>
          <a:prstGeom prst="rect">
            <a:avLst/>
          </a:prstGeom>
          <a:noFill/>
          <a:ln w="12700" cap="sq">
            <a:noFill/>
            <a:miter lim="800000"/>
            <a:headEnd type="none" w="sm" len="sm"/>
            <a:tailEnd type="none" w="med" len="lg"/>
          </a:ln>
        </p:spPr>
        <p:txBody>
          <a:bodyPr>
            <a:spAutoFit/>
          </a:bodyPr>
          <a:lstStyle/>
          <a:p>
            <a:pPr>
              <a:spcBef>
                <a:spcPct val="20000"/>
              </a:spcBef>
              <a:buClr>
                <a:schemeClr val="hlink"/>
              </a:buClr>
              <a:buSzPct val="50000"/>
              <a:buFont typeface="Wingdings" pitchFamily="2" charset="2"/>
              <a:buChar char="l"/>
            </a:pPr>
            <a:r>
              <a:rPr kumimoji="1" lang="en-US" altLang="zh-CN" sz="2800" b="1" dirty="0">
                <a:solidFill>
                  <a:srgbClr val="C00000"/>
                </a:solidFill>
                <a:latin typeface="楷体_GB2312" pitchFamily="49" charset="-122"/>
                <a:ea typeface="楷体_GB2312" pitchFamily="49" charset="-122"/>
              </a:rPr>
              <a:t>  </a:t>
            </a:r>
            <a:r>
              <a:rPr kumimoji="1" lang="zh-CN" altLang="en-US" sz="2800" b="1" dirty="0">
                <a:solidFill>
                  <a:srgbClr val="C00000"/>
                </a:solidFill>
                <a:latin typeface="楷体_GB2312" pitchFamily="49" charset="-122"/>
                <a:ea typeface="楷体_GB2312" pitchFamily="49" charset="-122"/>
              </a:rPr>
              <a:t>标记值 </a:t>
            </a:r>
            <a:r>
              <a:rPr kumimoji="1" lang="en-US" altLang="zh-CN" sz="2800" b="1" dirty="0">
                <a:solidFill>
                  <a:srgbClr val="C00000"/>
                </a:solidFill>
                <a:latin typeface="楷体_GB2312" pitchFamily="49" charset="-122"/>
                <a:ea typeface="楷体_GB2312" pitchFamily="49" charset="-122"/>
              </a:rPr>
              <a:t>(tagged value)</a:t>
            </a:r>
          </a:p>
        </p:txBody>
      </p:sp>
      <p:sp>
        <p:nvSpPr>
          <p:cNvPr id="100355" name="Text Box 3"/>
          <p:cNvSpPr txBox="1">
            <a:spLocks noChangeArrowheads="1"/>
          </p:cNvSpPr>
          <p:nvPr/>
        </p:nvSpPr>
        <p:spPr bwMode="auto">
          <a:xfrm>
            <a:off x="357158" y="2071678"/>
            <a:ext cx="7993063" cy="2560638"/>
          </a:xfrm>
          <a:prstGeom prst="rect">
            <a:avLst/>
          </a:prstGeom>
          <a:noFill/>
          <a:ln w="12700" cap="sq">
            <a:noFill/>
            <a:miter lim="800000"/>
            <a:headEnd type="none" w="sm" len="sm"/>
            <a:tailEnd type="none" w="med" len="lg"/>
          </a:ln>
        </p:spPr>
        <p:txBody>
          <a:bodyPr>
            <a:spAutoFit/>
          </a:bodyPr>
          <a:lstStyle/>
          <a:p>
            <a:pPr>
              <a:lnSpc>
                <a:spcPct val="125000"/>
              </a:lnSpc>
              <a:spcBef>
                <a:spcPct val="50000"/>
              </a:spcBef>
            </a:pPr>
            <a:r>
              <a:rPr kumimoji="1" lang="zh-CN" altLang="en-US" sz="2400" dirty="0">
                <a:latin typeface="宋体" pitchFamily="2" charset="-122"/>
                <a:ea typeface="宋体" pitchFamily="2" charset="-122"/>
              </a:rPr>
              <a:t>　　</a:t>
            </a:r>
            <a:r>
              <a:rPr kumimoji="1" lang="zh-CN" altLang="en-US" sz="2400" b="1" dirty="0">
                <a:latin typeface="宋体" pitchFamily="2" charset="-122"/>
                <a:ea typeface="宋体" pitchFamily="2" charset="-122"/>
              </a:rPr>
              <a:t>标记值可以用来存储元素的任意信息，对于存储项目管理信息尤其有用的，如元素的创建日期、开发状态、截止日期和测试状态。</a:t>
            </a:r>
          </a:p>
          <a:p>
            <a:pPr>
              <a:lnSpc>
                <a:spcPct val="125000"/>
              </a:lnSpc>
              <a:spcBef>
                <a:spcPct val="50000"/>
              </a:spcBef>
            </a:pPr>
            <a:r>
              <a:rPr kumimoji="1" lang="zh-CN" altLang="en-US" sz="2400" b="1" dirty="0">
                <a:solidFill>
                  <a:srgbClr val="3366FF"/>
                </a:solidFill>
                <a:latin typeface="宋体" pitchFamily="2" charset="-122"/>
                <a:ea typeface="宋体" pitchFamily="2" charset="-122"/>
              </a:rPr>
              <a:t>    标记值用字符串表示，字符串有标记名、等号和值。它们被规则地放置在大括弧内。 </a:t>
            </a:r>
          </a:p>
        </p:txBody>
      </p:sp>
      <p:pic>
        <p:nvPicPr>
          <p:cNvPr id="100356" name="Picture 4"/>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6143636" y="4071942"/>
            <a:ext cx="2501915" cy="2407254"/>
          </a:xfrm>
          <a:prstGeom prst="rect">
            <a:avLst/>
          </a:prstGeom>
          <a:noFill/>
          <a:ln w="9525">
            <a:noFill/>
            <a:miter lim="800000"/>
            <a:headEnd/>
            <a:tailEnd/>
          </a:ln>
        </p:spPr>
      </p:pic>
      <p:sp>
        <p:nvSpPr>
          <p:cNvPr id="5" name="Rectangle 2"/>
          <p:cNvSpPr txBox="1">
            <a:spLocks noChangeArrowheads="1"/>
          </p:cNvSpPr>
          <p:nvPr/>
        </p:nvSpPr>
        <p:spPr bwMode="auto">
          <a:xfrm>
            <a:off x="571472" y="21429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 </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面向对象方法与</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UML</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3200" b="1" i="0" u="none" strike="noStrike" kern="0" cap="none" spc="0" normalizeH="0" baseline="0" noProof="0" dirty="0">
                <a:ln>
                  <a:noFill/>
                </a:ln>
                <a:solidFill>
                  <a:schemeClr val="tx2"/>
                </a:solidFill>
                <a:effectLst/>
                <a:uLnTx/>
                <a:uFillTx/>
                <a:latin typeface="+mj-lt"/>
                <a:ea typeface="+mj-ea"/>
                <a:cs typeface="+mj-cs"/>
              </a:rPr>
              <a:t>3.2.6</a:t>
            </a:r>
            <a:r>
              <a:rPr kumimoji="0" lang="en-US" altLang="zh-CN" sz="3200" b="1" i="0" u="none" strike="noStrike" kern="0" cap="none" spc="0" normalizeH="0" baseline="0" noProof="0" dirty="0">
                <a:ln>
                  <a:noFill/>
                </a:ln>
                <a:solidFill>
                  <a:schemeClr val="bg1"/>
                </a:solidFill>
                <a:effectLst/>
                <a:uLnTx/>
                <a:uFillTx/>
                <a:latin typeface="+mj-ea"/>
                <a:ea typeface="+mj-ea"/>
                <a:cs typeface="+mj-cs"/>
              </a:rPr>
              <a:t> </a:t>
            </a:r>
            <a:r>
              <a:rPr kumimoji="0" lang="zh-CN" altLang="en-US" sz="3200" b="1" i="0" u="none" strike="noStrike" kern="0" cap="none" spc="0" normalizeH="0" baseline="0" noProof="0" dirty="0">
                <a:ln>
                  <a:noFill/>
                </a:ln>
                <a:solidFill>
                  <a:schemeClr val="bg1"/>
                </a:solidFill>
                <a:effectLst/>
                <a:uLnTx/>
                <a:uFillTx/>
                <a:latin typeface="+mj-ea"/>
                <a:ea typeface="+mj-ea"/>
                <a:cs typeface="+mj-cs"/>
              </a:rPr>
              <a:t>使用和扩展</a:t>
            </a:r>
            <a:r>
              <a:rPr kumimoji="0" lang="en-US" altLang="zh-CN" sz="3200" b="1" i="0" u="none" strike="noStrike" kern="0" cap="none" spc="0" normalizeH="0" baseline="0" noProof="0" dirty="0">
                <a:ln>
                  <a:noFill/>
                </a:ln>
                <a:solidFill>
                  <a:schemeClr val="bg1"/>
                </a:solidFill>
                <a:effectLst/>
                <a:uLnTx/>
                <a:uFillTx/>
                <a:latin typeface="+mj-lt"/>
                <a:ea typeface="+mj-ea"/>
                <a:cs typeface="+mj-cs"/>
              </a:rPr>
              <a:t>UML</a:t>
            </a:r>
            <a:endParaRPr kumimoji="0" lang="zh-CN" altLang="en-US" sz="3200" b="1" i="0" u="none" strike="noStrike" kern="0" cap="none" spc="0" normalizeH="0" baseline="0" noProof="0" dirty="0">
              <a:ln>
                <a:noFill/>
              </a:ln>
              <a:solidFill>
                <a:schemeClr val="bg1"/>
              </a:solidFill>
              <a:effectLst/>
              <a:uLnTx/>
              <a:uFillTx/>
              <a:latin typeface="+mj-ea"/>
              <a:ea typeface="+mj-ea"/>
              <a:cs typeface="+mj-cs"/>
            </a:endParaRP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157</a:t>
            </a:fld>
            <a:endParaRPr lang="zh-CN" altLang="en-US"/>
          </a:p>
        </p:txBody>
      </p:sp>
    </p:spTree>
  </p:cSld>
  <p:clrMapOvr>
    <a:masterClrMapping/>
  </p:clrMapOvr>
  <p:transition>
    <p:fade/>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500034" y="1643050"/>
            <a:ext cx="7777163" cy="519112"/>
          </a:xfrm>
          <a:prstGeom prst="rect">
            <a:avLst/>
          </a:prstGeom>
          <a:noFill/>
          <a:ln w="12700" cap="sq">
            <a:noFill/>
            <a:miter lim="800000"/>
            <a:headEnd type="none" w="sm" len="sm"/>
            <a:tailEnd type="none" w="med" len="lg"/>
          </a:ln>
        </p:spPr>
        <p:txBody>
          <a:bodyPr>
            <a:spAutoFit/>
          </a:bodyPr>
          <a:lstStyle/>
          <a:p>
            <a:pPr>
              <a:spcBef>
                <a:spcPct val="20000"/>
              </a:spcBef>
              <a:buClr>
                <a:schemeClr val="hlink"/>
              </a:buClr>
              <a:buSzPct val="50000"/>
              <a:buFont typeface="Wingdings" pitchFamily="2" charset="2"/>
              <a:buChar char="l"/>
            </a:pPr>
            <a:r>
              <a:rPr kumimoji="1" lang="en-US" altLang="zh-CN" sz="2800" b="1" dirty="0">
                <a:solidFill>
                  <a:srgbClr val="C00000"/>
                </a:solidFill>
                <a:latin typeface="楷体_GB2312" pitchFamily="49" charset="-122"/>
                <a:ea typeface="楷体_GB2312" pitchFamily="49" charset="-122"/>
              </a:rPr>
              <a:t> </a:t>
            </a:r>
            <a:r>
              <a:rPr kumimoji="1" lang="zh-CN" altLang="en-US" sz="2800" b="1" dirty="0">
                <a:solidFill>
                  <a:srgbClr val="C00000"/>
                </a:solidFill>
                <a:latin typeface="楷体_GB2312" pitchFamily="49" charset="-122"/>
                <a:ea typeface="楷体_GB2312" pitchFamily="49" charset="-122"/>
              </a:rPr>
              <a:t>约束 </a:t>
            </a:r>
            <a:r>
              <a:rPr kumimoji="1" lang="en-US" altLang="zh-CN" sz="2800" b="1" dirty="0">
                <a:solidFill>
                  <a:srgbClr val="C00000"/>
                </a:solidFill>
                <a:latin typeface="楷体_GB2312" pitchFamily="49" charset="-122"/>
                <a:ea typeface="楷体_GB2312" pitchFamily="49" charset="-122"/>
              </a:rPr>
              <a:t>(constraint)</a:t>
            </a:r>
          </a:p>
        </p:txBody>
      </p:sp>
      <p:sp>
        <p:nvSpPr>
          <p:cNvPr id="101379" name="Text Box 3"/>
          <p:cNvSpPr txBox="1">
            <a:spLocks noChangeArrowheads="1"/>
          </p:cNvSpPr>
          <p:nvPr/>
        </p:nvSpPr>
        <p:spPr bwMode="auto">
          <a:xfrm>
            <a:off x="428596" y="2357430"/>
            <a:ext cx="7993062" cy="1463675"/>
          </a:xfrm>
          <a:prstGeom prst="rect">
            <a:avLst/>
          </a:prstGeom>
          <a:noFill/>
          <a:ln w="12700" cap="sq">
            <a:noFill/>
            <a:miter lim="800000"/>
            <a:headEnd type="none" w="sm" len="sm"/>
            <a:tailEnd type="none" w="med" len="lg"/>
          </a:ln>
        </p:spPr>
        <p:txBody>
          <a:bodyPr>
            <a:spAutoFit/>
          </a:bodyPr>
          <a:lstStyle/>
          <a:p>
            <a:pPr>
              <a:lnSpc>
                <a:spcPct val="125000"/>
              </a:lnSpc>
              <a:spcBef>
                <a:spcPct val="50000"/>
              </a:spcBef>
            </a:pPr>
            <a:r>
              <a:rPr kumimoji="1" lang="en-US" altLang="zh-CN" sz="2400" b="1" dirty="0">
                <a:latin typeface="宋体" pitchFamily="2" charset="-122"/>
                <a:ea typeface="宋体" pitchFamily="2" charset="-122"/>
              </a:rPr>
              <a:t>    </a:t>
            </a:r>
            <a:r>
              <a:rPr kumimoji="1" lang="zh-CN" altLang="en-US" sz="2400" b="1" dirty="0">
                <a:latin typeface="宋体" pitchFamily="2" charset="-122"/>
                <a:ea typeface="宋体" pitchFamily="2" charset="-122"/>
              </a:rPr>
              <a:t>约束是用文字表达式表示的语义限制。</a:t>
            </a:r>
            <a:r>
              <a:rPr kumimoji="1" lang="zh-CN" altLang="en-US" sz="2400" b="1" dirty="0">
                <a:solidFill>
                  <a:srgbClr val="3366FF"/>
                </a:solidFill>
                <a:latin typeface="宋体" pitchFamily="2" charset="-122"/>
                <a:ea typeface="宋体" pitchFamily="2" charset="-122"/>
              </a:rPr>
              <a:t>约束用大括弧内的字符串表达式表示</a:t>
            </a:r>
            <a:r>
              <a:rPr kumimoji="1" lang="zh-CN" altLang="en-US" sz="2400" b="1" dirty="0">
                <a:latin typeface="宋体" pitchFamily="2" charset="-122"/>
                <a:ea typeface="宋体" pitchFamily="2" charset="-122"/>
              </a:rPr>
              <a:t>。约束可以附加在表元素、依赖关系，或注释上。</a:t>
            </a:r>
            <a:r>
              <a:rPr kumimoji="1" lang="zh-CN" altLang="en-US" sz="2400" dirty="0">
                <a:latin typeface="宋体" pitchFamily="2" charset="-122"/>
                <a:ea typeface="宋体" pitchFamily="2" charset="-122"/>
              </a:rPr>
              <a:t> </a:t>
            </a:r>
          </a:p>
        </p:txBody>
      </p:sp>
      <p:pic>
        <p:nvPicPr>
          <p:cNvPr id="101380" name="Picture 4"/>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4857752" y="3786190"/>
            <a:ext cx="3155961" cy="2563476"/>
          </a:xfrm>
          <a:prstGeom prst="rect">
            <a:avLst/>
          </a:prstGeom>
          <a:noFill/>
          <a:ln w="9525">
            <a:noFill/>
            <a:miter lim="800000"/>
            <a:headEnd/>
            <a:tailEnd/>
          </a:ln>
        </p:spPr>
      </p:pic>
      <p:sp>
        <p:nvSpPr>
          <p:cNvPr id="5" name="Rectangle 2"/>
          <p:cNvSpPr txBox="1">
            <a:spLocks noChangeArrowheads="1"/>
          </p:cNvSpPr>
          <p:nvPr/>
        </p:nvSpPr>
        <p:spPr bwMode="auto">
          <a:xfrm>
            <a:off x="571472" y="21429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 </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面向对象方法与</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UML</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3200" b="1" i="0" u="none" strike="noStrike" kern="0" cap="none" spc="0" normalizeH="0" baseline="0" noProof="0" dirty="0">
                <a:ln>
                  <a:noFill/>
                </a:ln>
                <a:solidFill>
                  <a:schemeClr val="tx2"/>
                </a:solidFill>
                <a:effectLst/>
                <a:uLnTx/>
                <a:uFillTx/>
                <a:latin typeface="+mj-lt"/>
                <a:ea typeface="+mj-ea"/>
                <a:cs typeface="+mj-cs"/>
              </a:rPr>
              <a:t>3.2.6</a:t>
            </a:r>
            <a:r>
              <a:rPr kumimoji="0" lang="en-US" altLang="zh-CN" sz="3200" b="1" i="0" u="none" strike="noStrike" kern="0" cap="none" spc="0" normalizeH="0" baseline="0" noProof="0" dirty="0">
                <a:ln>
                  <a:noFill/>
                </a:ln>
                <a:solidFill>
                  <a:schemeClr val="bg1"/>
                </a:solidFill>
                <a:effectLst/>
                <a:uLnTx/>
                <a:uFillTx/>
                <a:latin typeface="+mj-ea"/>
                <a:ea typeface="+mj-ea"/>
                <a:cs typeface="+mj-cs"/>
              </a:rPr>
              <a:t> </a:t>
            </a:r>
            <a:r>
              <a:rPr kumimoji="0" lang="zh-CN" altLang="en-US" sz="3200" b="1" i="0" u="none" strike="noStrike" kern="0" cap="none" spc="0" normalizeH="0" baseline="0" noProof="0" dirty="0">
                <a:ln>
                  <a:noFill/>
                </a:ln>
                <a:solidFill>
                  <a:schemeClr val="bg1"/>
                </a:solidFill>
                <a:effectLst/>
                <a:uLnTx/>
                <a:uFillTx/>
                <a:latin typeface="+mj-ea"/>
                <a:ea typeface="+mj-ea"/>
                <a:cs typeface="+mj-cs"/>
              </a:rPr>
              <a:t>使用和扩展</a:t>
            </a:r>
            <a:r>
              <a:rPr kumimoji="0" lang="en-US" altLang="zh-CN" sz="3200" b="1" i="0" u="none" strike="noStrike" kern="0" cap="none" spc="0" normalizeH="0" baseline="0" noProof="0" dirty="0">
                <a:ln>
                  <a:noFill/>
                </a:ln>
                <a:solidFill>
                  <a:schemeClr val="bg1"/>
                </a:solidFill>
                <a:effectLst/>
                <a:uLnTx/>
                <a:uFillTx/>
                <a:latin typeface="+mj-lt"/>
                <a:ea typeface="+mj-ea"/>
                <a:cs typeface="+mj-cs"/>
              </a:rPr>
              <a:t>UML</a:t>
            </a:r>
            <a:endParaRPr kumimoji="0" lang="zh-CN" altLang="en-US" sz="3200" b="1" i="0" u="none" strike="noStrike" kern="0" cap="none" spc="0" normalizeH="0" baseline="0" noProof="0" dirty="0">
              <a:ln>
                <a:noFill/>
              </a:ln>
              <a:solidFill>
                <a:schemeClr val="bg1"/>
              </a:solidFill>
              <a:effectLst/>
              <a:uLnTx/>
              <a:uFillTx/>
              <a:latin typeface="+mj-ea"/>
              <a:ea typeface="+mj-ea"/>
              <a:cs typeface="+mj-cs"/>
            </a:endParaRP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158</a:t>
            </a:fld>
            <a:endParaRPr lang="zh-CN" altLang="en-US"/>
          </a:p>
        </p:txBody>
      </p:sp>
    </p:spTree>
  </p:cSld>
  <p:clrMapOvr>
    <a:masterClrMapping/>
  </p:clrMapOvr>
  <p:transition>
    <p:fade/>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本章作业</a:t>
            </a:r>
          </a:p>
        </p:txBody>
      </p:sp>
      <p:sp>
        <p:nvSpPr>
          <p:cNvPr id="3" name="内容占位符 2"/>
          <p:cNvSpPr>
            <a:spLocks noGrp="1"/>
          </p:cNvSpPr>
          <p:nvPr>
            <p:ph idx="1"/>
          </p:nvPr>
        </p:nvSpPr>
        <p:spPr>
          <a:xfrm>
            <a:off x="457200" y="1600200"/>
            <a:ext cx="8229600" cy="4925144"/>
          </a:xfrm>
        </p:spPr>
        <p:txBody>
          <a:bodyPr/>
          <a:lstStyle/>
          <a:p>
            <a:pPr>
              <a:buNone/>
            </a:pPr>
            <a:r>
              <a:rPr lang="zh-CN" altLang="en-US" sz="2400" dirty="0">
                <a:latin typeface="宋体" pitchFamily="2" charset="-122"/>
                <a:ea typeface="宋体" pitchFamily="2" charset="-122"/>
              </a:rPr>
              <a:t>复习与思考：</a:t>
            </a:r>
            <a:endParaRPr lang="en-US" altLang="zh-CN" sz="2400" dirty="0">
              <a:latin typeface="宋体" pitchFamily="2" charset="-122"/>
              <a:ea typeface="宋体" pitchFamily="2" charset="-122"/>
            </a:endParaRPr>
          </a:p>
          <a:p>
            <a:pPr>
              <a:buNone/>
            </a:pPr>
            <a:r>
              <a:rPr lang="en-US" altLang="zh-CN" sz="2400" dirty="0">
                <a:latin typeface="宋体" pitchFamily="2" charset="-122"/>
                <a:ea typeface="宋体" pitchFamily="2" charset="-122"/>
              </a:rPr>
              <a:t>		P45 </a:t>
            </a:r>
            <a:r>
              <a:rPr lang="zh-CN" altLang="en-US" sz="2400" dirty="0">
                <a:latin typeface="宋体" pitchFamily="2" charset="-122"/>
                <a:ea typeface="宋体" pitchFamily="2" charset="-122"/>
              </a:rPr>
              <a:t>例</a:t>
            </a:r>
            <a:r>
              <a:rPr lang="en-US" altLang="zh-CN" sz="2400" dirty="0">
                <a:latin typeface="宋体" pitchFamily="2" charset="-122"/>
                <a:ea typeface="宋体" pitchFamily="2" charset="-122"/>
              </a:rPr>
              <a:t>3.1</a:t>
            </a:r>
            <a:r>
              <a:rPr lang="zh-CN" altLang="en-US" sz="2400" dirty="0">
                <a:latin typeface="宋体" pitchFamily="2" charset="-122"/>
                <a:ea typeface="宋体" pitchFamily="2" charset="-122"/>
              </a:rPr>
              <a:t>，注意顶层数据流图，一层数据流图</a:t>
            </a:r>
          </a:p>
          <a:p>
            <a:pPr>
              <a:buNone/>
            </a:pPr>
            <a:r>
              <a:rPr lang="en-US" altLang="zh-CN" sz="2400" dirty="0">
                <a:latin typeface="宋体" pitchFamily="2" charset="-122"/>
                <a:ea typeface="宋体" pitchFamily="2" charset="-122"/>
              </a:rPr>
              <a:t>      P63 3.5</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3.6</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3.7</a:t>
            </a:r>
          </a:p>
          <a:p>
            <a:pPr>
              <a:buNone/>
            </a:pPr>
            <a:r>
              <a:rPr lang="en-US" altLang="zh-CN" sz="2400" dirty="0">
                <a:latin typeface="宋体" pitchFamily="2" charset="-122"/>
                <a:ea typeface="宋体" pitchFamily="2" charset="-122"/>
              </a:rPr>
              <a:t>		</a:t>
            </a:r>
          </a:p>
          <a:p>
            <a:pPr>
              <a:buNone/>
            </a:pPr>
            <a:r>
              <a:rPr lang="en-US" altLang="zh-CN" sz="2400" dirty="0">
                <a:latin typeface="宋体" pitchFamily="2" charset="-122"/>
                <a:ea typeface="宋体" pitchFamily="2" charset="-122"/>
              </a:rPr>
              <a:t>		P129 </a:t>
            </a:r>
            <a:r>
              <a:rPr lang="zh-CN" altLang="en-US" sz="2400" dirty="0">
                <a:latin typeface="宋体" pitchFamily="2" charset="-122"/>
                <a:ea typeface="宋体" pitchFamily="2" charset="-122"/>
              </a:rPr>
              <a:t>图</a:t>
            </a:r>
            <a:r>
              <a:rPr lang="en-US" altLang="zh-CN" sz="2400" dirty="0">
                <a:latin typeface="宋体" pitchFamily="2" charset="-122"/>
                <a:ea typeface="宋体" pitchFamily="2" charset="-122"/>
              </a:rPr>
              <a:t>5-24</a:t>
            </a:r>
            <a:r>
              <a:rPr lang="zh-CN" altLang="en-US" sz="2400" dirty="0">
                <a:latin typeface="宋体" pitchFamily="2" charset="-122"/>
                <a:ea typeface="宋体" pitchFamily="2" charset="-122"/>
              </a:rPr>
              <a:t>银行系统</a:t>
            </a:r>
            <a:r>
              <a:rPr lang="zh-CN" altLang="en-US" sz="2400">
                <a:latin typeface="宋体" pitchFamily="2" charset="-122"/>
                <a:ea typeface="宋体" pitchFamily="2" charset="-122"/>
              </a:rPr>
              <a:t>用例图 </a:t>
            </a:r>
            <a:endParaRPr lang="en-US" altLang="zh-CN" sz="2400" dirty="0">
              <a:latin typeface="宋体" pitchFamily="2" charset="-122"/>
              <a:ea typeface="宋体" pitchFamily="2" charset="-122"/>
            </a:endParaRPr>
          </a:p>
          <a:p>
            <a:pPr>
              <a:buNone/>
            </a:pPr>
            <a:r>
              <a:rPr lang="en-US" altLang="zh-CN" sz="2400" dirty="0">
                <a:latin typeface="宋体" pitchFamily="2" charset="-122"/>
                <a:ea typeface="宋体" pitchFamily="2" charset="-122"/>
              </a:rPr>
              <a:t>		P129 </a:t>
            </a:r>
            <a:r>
              <a:rPr lang="zh-CN" altLang="en-US" sz="2400" dirty="0">
                <a:latin typeface="宋体" pitchFamily="2" charset="-122"/>
                <a:ea typeface="宋体" pitchFamily="2" charset="-122"/>
              </a:rPr>
              <a:t>例</a:t>
            </a:r>
            <a:r>
              <a:rPr lang="en-US" altLang="zh-CN" sz="2400" dirty="0">
                <a:latin typeface="宋体" pitchFamily="2" charset="-122"/>
                <a:ea typeface="宋体" pitchFamily="2" charset="-122"/>
              </a:rPr>
              <a:t>5.2</a:t>
            </a:r>
          </a:p>
          <a:p>
            <a:pPr>
              <a:buNone/>
            </a:pPr>
            <a:r>
              <a:rPr lang="en-US" altLang="zh-CN" sz="2400" dirty="0">
                <a:latin typeface="宋体" pitchFamily="2" charset="-122"/>
                <a:ea typeface="宋体" pitchFamily="2" charset="-122"/>
              </a:rPr>
              <a:t>		P130 </a:t>
            </a:r>
            <a:r>
              <a:rPr lang="zh-CN" altLang="en-US" sz="2400" dirty="0">
                <a:latin typeface="宋体" pitchFamily="2" charset="-122"/>
                <a:ea typeface="宋体" pitchFamily="2" charset="-122"/>
              </a:rPr>
              <a:t>图</a:t>
            </a:r>
            <a:r>
              <a:rPr lang="en-US" altLang="zh-CN" sz="2400" dirty="0">
                <a:latin typeface="宋体" pitchFamily="2" charset="-122"/>
                <a:ea typeface="宋体" pitchFamily="2" charset="-122"/>
              </a:rPr>
              <a:t>5-26 </a:t>
            </a:r>
            <a:r>
              <a:rPr lang="zh-CN" altLang="en-US" sz="2400" dirty="0">
                <a:latin typeface="宋体" pitchFamily="2" charset="-122"/>
                <a:ea typeface="宋体" pitchFamily="2" charset="-122"/>
              </a:rPr>
              <a:t>教学管理系统类图</a:t>
            </a:r>
            <a:endParaRPr lang="en-US" altLang="zh-CN" sz="2400" dirty="0">
              <a:latin typeface="宋体" pitchFamily="2" charset="-122"/>
              <a:ea typeface="宋体" pitchFamily="2" charset="-122"/>
            </a:endParaRPr>
          </a:p>
          <a:p>
            <a:pPr>
              <a:buNone/>
            </a:pPr>
            <a:r>
              <a:rPr lang="en-US" altLang="zh-CN" sz="2400" dirty="0">
                <a:latin typeface="宋体" pitchFamily="2" charset="-122"/>
                <a:ea typeface="宋体" pitchFamily="2" charset="-122"/>
              </a:rPr>
              <a:t>		P132 </a:t>
            </a:r>
            <a:r>
              <a:rPr lang="zh-CN" altLang="en-US" sz="2400" dirty="0">
                <a:latin typeface="宋体" pitchFamily="2" charset="-122"/>
                <a:ea typeface="宋体" pitchFamily="2" charset="-122"/>
              </a:rPr>
              <a:t>图</a:t>
            </a:r>
            <a:r>
              <a:rPr lang="en-US" altLang="zh-CN" sz="2400" dirty="0">
                <a:latin typeface="宋体" pitchFamily="2" charset="-122"/>
                <a:ea typeface="宋体" pitchFamily="2" charset="-122"/>
              </a:rPr>
              <a:t>5-30</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31 </a:t>
            </a:r>
            <a:r>
              <a:rPr lang="zh-CN" altLang="en-US" sz="2400" dirty="0">
                <a:latin typeface="宋体" pitchFamily="2" charset="-122"/>
                <a:ea typeface="宋体" pitchFamily="2" charset="-122"/>
              </a:rPr>
              <a:t>取款用例的顺序图、通信图</a:t>
            </a:r>
            <a:endParaRPr lang="en-US" altLang="zh-CN" sz="2400" dirty="0">
              <a:latin typeface="宋体" pitchFamily="2" charset="-122"/>
              <a:ea typeface="宋体" pitchFamily="2" charset="-122"/>
            </a:endParaRPr>
          </a:p>
          <a:p>
            <a:pPr>
              <a:buNone/>
            </a:pPr>
            <a:r>
              <a:rPr lang="en-US" altLang="zh-CN" sz="2400" dirty="0">
                <a:latin typeface="宋体" pitchFamily="2" charset="-122"/>
                <a:ea typeface="宋体" pitchFamily="2" charset="-122"/>
              </a:rPr>
              <a:t>		P134 </a:t>
            </a:r>
            <a:r>
              <a:rPr lang="zh-CN" altLang="en-US" sz="2400" dirty="0">
                <a:latin typeface="宋体" pitchFamily="2" charset="-122"/>
                <a:ea typeface="宋体" pitchFamily="2" charset="-122"/>
              </a:rPr>
              <a:t>图</a:t>
            </a:r>
            <a:r>
              <a:rPr lang="en-US" altLang="zh-CN" sz="2400" dirty="0">
                <a:latin typeface="宋体" pitchFamily="2" charset="-122"/>
                <a:ea typeface="宋体" pitchFamily="2" charset="-122"/>
              </a:rPr>
              <a:t>5-35 </a:t>
            </a:r>
            <a:r>
              <a:rPr lang="zh-CN" altLang="en-US" sz="2400" dirty="0">
                <a:latin typeface="宋体" pitchFamily="2" charset="-122"/>
                <a:ea typeface="宋体" pitchFamily="2" charset="-122"/>
              </a:rPr>
              <a:t>取款用例活动图</a:t>
            </a:r>
            <a:endParaRPr lang="en-US" altLang="zh-CN" sz="2400" dirty="0">
              <a:latin typeface="宋体" pitchFamily="2" charset="-122"/>
              <a:ea typeface="宋体" pitchFamily="2" charset="-122"/>
            </a:endParaRPr>
          </a:p>
          <a:p>
            <a:pPr>
              <a:buNone/>
            </a:pPr>
            <a:r>
              <a:rPr lang="en-US" altLang="zh-CN" sz="2400" dirty="0">
                <a:latin typeface="宋体" pitchFamily="2" charset="-122"/>
                <a:ea typeface="宋体" pitchFamily="2" charset="-122"/>
              </a:rPr>
              <a:t>			</a:t>
            </a:r>
          </a:p>
          <a:p>
            <a:pPr>
              <a:buNone/>
            </a:pPr>
            <a:r>
              <a:rPr lang="en-US" altLang="zh-CN" sz="2400" dirty="0">
                <a:latin typeface="宋体" pitchFamily="2" charset="-122"/>
                <a:ea typeface="宋体" pitchFamily="2" charset="-122"/>
              </a:rPr>
              <a:t>		P137 5.2</a:t>
            </a:r>
            <a:r>
              <a:rPr lang="zh-CN" altLang="en-US" sz="2400" dirty="0">
                <a:latin typeface="宋体" pitchFamily="2" charset="-122"/>
                <a:ea typeface="宋体" pitchFamily="2" charset="-122"/>
              </a:rPr>
              <a:t>， </a:t>
            </a:r>
            <a:r>
              <a:rPr lang="en-US" altLang="zh-CN" sz="2400" dirty="0">
                <a:latin typeface="宋体" pitchFamily="2" charset="-122"/>
                <a:ea typeface="宋体" pitchFamily="2" charset="-122"/>
              </a:rPr>
              <a:t>5.3</a:t>
            </a:r>
            <a:r>
              <a:rPr lang="zh-CN" altLang="en-US" sz="2400" dirty="0">
                <a:latin typeface="宋体" pitchFamily="2" charset="-122"/>
                <a:ea typeface="宋体" pitchFamily="2" charset="-122"/>
              </a:rPr>
              <a:t>， </a:t>
            </a:r>
            <a:r>
              <a:rPr lang="en-US" altLang="zh-CN" sz="2400" dirty="0">
                <a:latin typeface="宋体" pitchFamily="2" charset="-122"/>
                <a:ea typeface="宋体" pitchFamily="2" charset="-122"/>
              </a:rPr>
              <a:t>5.5</a:t>
            </a:r>
            <a:endParaRPr lang="zh-CN" altLang="en-US" sz="2400" dirty="0">
              <a:latin typeface="宋体" pitchFamily="2" charset="-122"/>
              <a:ea typeface="宋体" pitchFamily="2" charset="-122"/>
            </a:endParaRPr>
          </a:p>
        </p:txBody>
      </p:sp>
    </p:spTree>
    <p:extLst>
      <p:ext uri="{BB962C8B-B14F-4D97-AF65-F5344CB8AC3E}">
        <p14:creationId xmlns:p14="http://schemas.microsoft.com/office/powerpoint/2010/main" val="215588445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p:txBody>
          <a:bodyPr/>
          <a:lstStyle/>
          <a:p>
            <a:pPr eaLnBrk="1" hangingPunct="1">
              <a:buFont typeface="Wingdings" pitchFamily="2" charset="2"/>
              <a:buChar char="l"/>
            </a:pPr>
            <a:r>
              <a:rPr lang="zh-CN" altLang="en-US" sz="2800" b="1" dirty="0">
                <a:solidFill>
                  <a:srgbClr val="C00000"/>
                </a:solidFill>
                <a:ea typeface="宋体" pitchFamily="2" charset="-122"/>
              </a:rPr>
              <a:t>需求获取应遵循的原则</a:t>
            </a:r>
          </a:p>
          <a:p>
            <a:pPr marL="712788" indent="-439738" eaLnBrk="1" hangingPunct="1">
              <a:buFont typeface="+mj-ea"/>
              <a:buAutoNum type="circleNumDbPlain"/>
            </a:pPr>
            <a:r>
              <a:rPr lang="zh-CN" altLang="en-US" sz="2800" b="1" dirty="0">
                <a:solidFill>
                  <a:srgbClr val="3366FF"/>
                </a:solidFill>
                <a:latin typeface="楷体_GB2312" pitchFamily="49" charset="-122"/>
                <a:ea typeface="楷体_GB2312" pitchFamily="49" charset="-122"/>
              </a:rPr>
              <a:t>深入浅出的原则</a:t>
            </a:r>
            <a:r>
              <a:rPr lang="zh-CN" altLang="en-US" sz="2800" dirty="0">
                <a:latin typeface="楷体_GB2312" pitchFamily="49" charset="-122"/>
                <a:ea typeface="楷体_GB2312" pitchFamily="49" charset="-122"/>
              </a:rPr>
              <a:t>。就是说，需求获取要尽可能全面、细致。获取的需求是个全集，目标系统真正实现的是个子集。</a:t>
            </a:r>
          </a:p>
          <a:p>
            <a:pPr marL="712788" indent="-439738" eaLnBrk="1" hangingPunct="1">
              <a:buFont typeface="+mj-ea"/>
              <a:buAutoNum type="circleNumDbPlain"/>
            </a:pPr>
            <a:r>
              <a:rPr lang="zh-CN" altLang="en-US" sz="2800" b="1" dirty="0">
                <a:solidFill>
                  <a:srgbClr val="3366FF"/>
                </a:solidFill>
                <a:latin typeface="楷体_GB2312" pitchFamily="49" charset="-122"/>
                <a:ea typeface="楷体_GB2312" pitchFamily="49" charset="-122"/>
              </a:rPr>
              <a:t>以流程为主线的原则</a:t>
            </a:r>
            <a:r>
              <a:rPr lang="zh-CN" altLang="en-US" sz="2800" dirty="0">
                <a:latin typeface="楷体_GB2312" pitchFamily="49" charset="-122"/>
                <a:ea typeface="楷体_GB2312" pitchFamily="49" charset="-122"/>
              </a:rPr>
              <a:t>。在与用户交流的过程中，应该用流程将所有的内容串起来。如信息、组织结构、处理规则等。这样便于交流沟通。流程的描述既有宏观描述，也有微观描述。</a:t>
            </a:r>
          </a:p>
        </p:txBody>
      </p:sp>
      <p:sp>
        <p:nvSpPr>
          <p:cNvPr id="5" name="Rectangle 2"/>
          <p:cNvSpPr>
            <a:spLocks noGrp="1" noChangeArrowheads="1"/>
          </p:cNvSpPr>
          <p:nvPr>
            <p:ph type="title"/>
          </p:nvPr>
        </p:nvSpPr>
        <p:spPr>
          <a:xfrm>
            <a:off x="457200" y="211138"/>
            <a:ext cx="8229600" cy="1143000"/>
          </a:xfrm>
        </p:spPr>
        <p:txBody>
          <a:bodyPr/>
          <a:lstStyle/>
          <a:p>
            <a:r>
              <a:rPr lang="en-US" altLang="zh-CN" sz="4000" dirty="0"/>
              <a:t>3.1 </a:t>
            </a:r>
            <a:r>
              <a:rPr lang="zh-CN" altLang="en-US" sz="4000" dirty="0"/>
              <a:t>需求获取与需求分析阶段的任务</a:t>
            </a:r>
            <a:r>
              <a:rPr lang="en-US" altLang="zh-CN" sz="4000" dirty="0"/>
              <a:t>----</a:t>
            </a:r>
            <a:r>
              <a:rPr lang="zh-CN" altLang="en-US" sz="3200" dirty="0">
                <a:solidFill>
                  <a:schemeClr val="bg1"/>
                </a:solidFill>
                <a:latin typeface="+mj-ea"/>
              </a:rPr>
              <a:t>需求获取的任务和原则</a:t>
            </a:r>
            <a:endParaRPr lang="zh-CN" altLang="en-US" sz="3200" dirty="0"/>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16</a:t>
            </a:fld>
            <a:endParaRPr lang="zh-CN" altLang="en-US"/>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p:txBody>
          <a:bodyPr/>
          <a:lstStyle/>
          <a:p>
            <a:pPr eaLnBrk="1" hangingPunct="1">
              <a:lnSpc>
                <a:spcPct val="90000"/>
              </a:lnSpc>
              <a:buFontTx/>
              <a:buNone/>
            </a:pPr>
            <a:r>
              <a:rPr lang="en-US" altLang="zh-CN" sz="2800" b="1" dirty="0">
                <a:ea typeface="宋体" pitchFamily="2" charset="-122"/>
              </a:rPr>
              <a:t>1</a:t>
            </a:r>
            <a:r>
              <a:rPr lang="zh-CN" altLang="en-US" sz="2800" b="1" dirty="0">
                <a:ea typeface="宋体" pitchFamily="2" charset="-122"/>
              </a:rPr>
              <a:t>）</a:t>
            </a:r>
            <a:r>
              <a:rPr lang="en-US" altLang="zh-CN" sz="2800" b="1" dirty="0">
                <a:ea typeface="宋体" pitchFamily="2" charset="-122"/>
              </a:rPr>
              <a:t> </a:t>
            </a:r>
            <a:r>
              <a:rPr lang="zh-CN" altLang="en-US" sz="2800" b="1" dirty="0">
                <a:ea typeface="宋体" pitchFamily="2" charset="-122"/>
              </a:rPr>
              <a:t>开发高层的业务模型</a:t>
            </a:r>
          </a:p>
          <a:p>
            <a:pPr eaLnBrk="1" hangingPunct="1">
              <a:lnSpc>
                <a:spcPct val="90000"/>
              </a:lnSpc>
              <a:buFontTx/>
              <a:buNone/>
            </a:pPr>
            <a:r>
              <a:rPr lang="en-US" altLang="zh-CN" sz="2800" b="1" dirty="0">
                <a:ea typeface="宋体" pitchFamily="2" charset="-122"/>
              </a:rPr>
              <a:t>2</a:t>
            </a:r>
            <a:r>
              <a:rPr lang="zh-CN" altLang="en-US" sz="2800" b="1" dirty="0">
                <a:ea typeface="宋体" pitchFamily="2" charset="-122"/>
              </a:rPr>
              <a:t>）定义项目范围和高层需求</a:t>
            </a:r>
          </a:p>
          <a:p>
            <a:pPr eaLnBrk="1" hangingPunct="1">
              <a:lnSpc>
                <a:spcPct val="90000"/>
              </a:lnSpc>
              <a:buFontTx/>
              <a:buNone/>
            </a:pPr>
            <a:r>
              <a:rPr lang="en-US" altLang="zh-CN" sz="2800" b="1" dirty="0">
                <a:ea typeface="宋体" pitchFamily="2" charset="-122"/>
              </a:rPr>
              <a:t>3</a:t>
            </a:r>
            <a:r>
              <a:rPr lang="zh-CN" altLang="en-US" sz="2800" b="1" dirty="0">
                <a:ea typeface="宋体" pitchFamily="2" charset="-122"/>
              </a:rPr>
              <a:t>）识别用户类和用户代表</a:t>
            </a:r>
          </a:p>
          <a:p>
            <a:pPr eaLnBrk="1" hangingPunct="1">
              <a:lnSpc>
                <a:spcPct val="90000"/>
              </a:lnSpc>
              <a:buFontTx/>
              <a:buNone/>
            </a:pPr>
            <a:r>
              <a:rPr lang="zh-CN" altLang="en-US" sz="2400" b="1" dirty="0">
                <a:latin typeface="楷体_GB2312" pitchFamily="49" charset="-122"/>
                <a:ea typeface="楷体_GB2312" pitchFamily="49" charset="-122"/>
              </a:rPr>
              <a:t>系统的不同用户之间在很多方面存在差异，例如：</a:t>
            </a:r>
          </a:p>
          <a:p>
            <a:pPr marL="903288" indent="-547688" eaLnBrk="1" hangingPunct="1">
              <a:lnSpc>
                <a:spcPct val="90000"/>
              </a:lnSpc>
              <a:buFont typeface="+mj-ea"/>
              <a:buAutoNum type="circleNumDbPlain"/>
            </a:pPr>
            <a:r>
              <a:rPr lang="zh-CN" altLang="en-US" sz="2400" dirty="0">
                <a:latin typeface="楷体_GB2312" pitchFamily="49" charset="-122"/>
                <a:ea typeface="楷体_GB2312" pitchFamily="49" charset="-122"/>
              </a:rPr>
              <a:t>使用产品的频率；</a:t>
            </a:r>
          </a:p>
          <a:p>
            <a:pPr marL="903288" indent="-547688" eaLnBrk="1" hangingPunct="1">
              <a:lnSpc>
                <a:spcPct val="90000"/>
              </a:lnSpc>
              <a:buFont typeface="+mj-ea"/>
              <a:buAutoNum type="circleNumDbPlain"/>
            </a:pPr>
            <a:r>
              <a:rPr lang="zh-CN" altLang="en-US" sz="2400" dirty="0">
                <a:latin typeface="楷体_GB2312" pitchFamily="49" charset="-122"/>
                <a:ea typeface="楷体_GB2312" pitchFamily="49" charset="-122"/>
              </a:rPr>
              <a:t>用户在应用领域的经验和使用计算机系统的技能；</a:t>
            </a:r>
          </a:p>
          <a:p>
            <a:pPr marL="903288" indent="-547688" eaLnBrk="1" hangingPunct="1">
              <a:lnSpc>
                <a:spcPct val="90000"/>
              </a:lnSpc>
              <a:buFont typeface="+mj-ea"/>
              <a:buAutoNum type="circleNumDbPlain"/>
            </a:pPr>
            <a:r>
              <a:rPr lang="zh-CN" altLang="en-US" sz="2400" dirty="0">
                <a:latin typeface="楷体_GB2312" pitchFamily="49" charset="-122"/>
                <a:ea typeface="楷体_GB2312" pitchFamily="49" charset="-122"/>
              </a:rPr>
              <a:t>所用到的产品功能；</a:t>
            </a:r>
          </a:p>
          <a:p>
            <a:pPr marL="903288" indent="-547688" eaLnBrk="1" hangingPunct="1">
              <a:lnSpc>
                <a:spcPct val="90000"/>
              </a:lnSpc>
              <a:buFont typeface="+mj-ea"/>
              <a:buAutoNum type="circleNumDbPlain"/>
            </a:pPr>
            <a:r>
              <a:rPr lang="zh-CN" altLang="en-US" sz="2400" dirty="0">
                <a:latin typeface="楷体_GB2312" pitchFamily="49" charset="-122"/>
                <a:ea typeface="楷体_GB2312" pitchFamily="49" charset="-122"/>
              </a:rPr>
              <a:t>为支持业务过程所进行的工作；</a:t>
            </a:r>
          </a:p>
          <a:p>
            <a:pPr marL="903288" indent="-547688" eaLnBrk="1" hangingPunct="1">
              <a:lnSpc>
                <a:spcPct val="90000"/>
              </a:lnSpc>
              <a:buFont typeface="+mj-ea"/>
              <a:buAutoNum type="circleNumDbPlain"/>
            </a:pPr>
            <a:r>
              <a:rPr lang="zh-CN" altLang="en-US" sz="2400" dirty="0">
                <a:latin typeface="楷体_GB2312" pitchFamily="49" charset="-122"/>
                <a:ea typeface="楷体_GB2312" pitchFamily="49" charset="-122"/>
              </a:rPr>
              <a:t>访问权限和安全级别 </a:t>
            </a:r>
          </a:p>
        </p:txBody>
      </p:sp>
      <p:sp>
        <p:nvSpPr>
          <p:cNvPr id="5" name="Rectangle 2"/>
          <p:cNvSpPr>
            <a:spLocks noGrp="1" noChangeArrowheads="1"/>
          </p:cNvSpPr>
          <p:nvPr>
            <p:ph type="title"/>
          </p:nvPr>
        </p:nvSpPr>
        <p:spPr>
          <a:xfrm>
            <a:off x="457200" y="211138"/>
            <a:ext cx="8229600" cy="1143000"/>
          </a:xfrm>
        </p:spPr>
        <p:txBody>
          <a:bodyPr/>
          <a:lstStyle/>
          <a:p>
            <a:r>
              <a:rPr lang="en-US" altLang="zh-CN" sz="4000" dirty="0"/>
              <a:t>3.1 </a:t>
            </a:r>
            <a:r>
              <a:rPr lang="zh-CN" altLang="en-US" sz="4000" dirty="0"/>
              <a:t>需求获取与需求分析阶段的任务</a:t>
            </a:r>
            <a:r>
              <a:rPr lang="en-US" altLang="zh-CN" sz="4000" dirty="0"/>
              <a:t>----</a:t>
            </a:r>
            <a:r>
              <a:rPr lang="zh-CN" altLang="en-US" sz="3200" dirty="0">
                <a:solidFill>
                  <a:schemeClr val="bg1"/>
                </a:solidFill>
                <a:latin typeface="+mj-ea"/>
              </a:rPr>
              <a:t>需求获取的过程</a:t>
            </a:r>
            <a:endParaRPr lang="zh-CN" altLang="en-US" sz="3200" dirty="0"/>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17</a:t>
            </a:fld>
            <a:endParaRPr lang="zh-CN" altLang="en-US"/>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p:txBody>
          <a:bodyPr/>
          <a:lstStyle/>
          <a:p>
            <a:pPr eaLnBrk="1" hangingPunct="1">
              <a:buFontTx/>
              <a:buNone/>
            </a:pPr>
            <a:r>
              <a:rPr lang="en-US" altLang="zh-CN" sz="2800" dirty="0">
                <a:ea typeface="宋体" pitchFamily="2" charset="-122"/>
              </a:rPr>
              <a:t>4</a:t>
            </a:r>
            <a:r>
              <a:rPr lang="zh-CN" altLang="en-US" sz="2800" dirty="0">
                <a:ea typeface="宋体" pitchFamily="2" charset="-122"/>
              </a:rPr>
              <a:t>）</a:t>
            </a:r>
            <a:r>
              <a:rPr lang="en-US" altLang="zh-CN" sz="2800" dirty="0">
                <a:ea typeface="宋体" pitchFamily="2" charset="-122"/>
              </a:rPr>
              <a:t> </a:t>
            </a:r>
            <a:r>
              <a:rPr lang="zh-CN" altLang="en-US" sz="2800" b="1" dirty="0">
                <a:ea typeface="宋体" pitchFamily="2" charset="-122"/>
              </a:rPr>
              <a:t>获取具体的需求</a:t>
            </a:r>
          </a:p>
          <a:p>
            <a:pPr eaLnBrk="1" hangingPunct="1">
              <a:buFontTx/>
              <a:buNone/>
            </a:pPr>
            <a:r>
              <a:rPr lang="zh-CN" altLang="en-US" sz="2400" b="1" dirty="0">
                <a:ea typeface="宋体" pitchFamily="2" charset="-122"/>
              </a:rPr>
              <a:t>    确定了项目范围和高层需求，并确定了用户类及用户代表后，就需要获取更具体、完整和详细的需求。具体需求的来源可以来自以下几种典型的途径。</a:t>
            </a:r>
          </a:p>
          <a:p>
            <a:pPr marL="457200" indent="-95250" eaLnBrk="1" hangingPunct="1">
              <a:lnSpc>
                <a:spcPct val="105000"/>
              </a:lnSpc>
              <a:buFont typeface="+mj-ea"/>
              <a:buAutoNum type="circleNumDbPlain"/>
            </a:pPr>
            <a:r>
              <a:rPr lang="zh-CN" altLang="en-US" sz="2400" dirty="0">
                <a:ea typeface="宋体" pitchFamily="2" charset="-122"/>
              </a:rPr>
              <a:t>  </a:t>
            </a:r>
            <a:r>
              <a:rPr lang="zh-CN" altLang="en-US" sz="2400" dirty="0">
                <a:solidFill>
                  <a:srgbClr val="0033CC"/>
                </a:solidFill>
                <a:latin typeface="楷体_GB2312" pitchFamily="49" charset="-122"/>
                <a:ea typeface="楷体_GB2312" pitchFamily="49" charset="-122"/>
              </a:rPr>
              <a:t>与用户进行交流。 </a:t>
            </a:r>
          </a:p>
          <a:p>
            <a:pPr marL="457200" indent="-95250" eaLnBrk="1" hangingPunct="1">
              <a:lnSpc>
                <a:spcPct val="105000"/>
              </a:lnSpc>
              <a:buFont typeface="+mj-ea"/>
              <a:buAutoNum type="circleNumDbPlain"/>
            </a:pPr>
            <a:r>
              <a:rPr lang="zh-CN" altLang="en-US" sz="2400" dirty="0">
                <a:solidFill>
                  <a:srgbClr val="0033CC"/>
                </a:solidFill>
                <a:latin typeface="楷体_GB2312" pitchFamily="49" charset="-122"/>
                <a:ea typeface="楷体_GB2312" pitchFamily="49" charset="-122"/>
              </a:rPr>
              <a:t> 现有产品或竞争产品的描述文档。    </a:t>
            </a:r>
          </a:p>
          <a:p>
            <a:pPr marL="457200" indent="-95250" eaLnBrk="1" hangingPunct="1">
              <a:lnSpc>
                <a:spcPct val="105000"/>
              </a:lnSpc>
              <a:buFont typeface="+mj-ea"/>
              <a:buAutoNum type="circleNumDbPlain"/>
            </a:pPr>
            <a:r>
              <a:rPr lang="zh-CN" altLang="en-US" sz="2400" dirty="0">
                <a:solidFill>
                  <a:srgbClr val="0033CC"/>
                </a:solidFill>
                <a:latin typeface="楷体_GB2312" pitchFamily="49" charset="-122"/>
                <a:ea typeface="楷体_GB2312" pitchFamily="49" charset="-122"/>
              </a:rPr>
              <a:t> 系统需求规格说明。</a:t>
            </a:r>
          </a:p>
          <a:p>
            <a:pPr marL="457200" indent="-95250" eaLnBrk="1" hangingPunct="1">
              <a:lnSpc>
                <a:spcPct val="105000"/>
              </a:lnSpc>
              <a:buFont typeface="+mj-ea"/>
              <a:buAutoNum type="circleNumDbPlain"/>
            </a:pPr>
            <a:r>
              <a:rPr lang="zh-CN" altLang="en-US" sz="2400" dirty="0">
                <a:solidFill>
                  <a:srgbClr val="0033CC"/>
                </a:solidFill>
                <a:latin typeface="楷体_GB2312" pitchFamily="49" charset="-122"/>
                <a:ea typeface="楷体_GB2312" pitchFamily="49" charset="-122"/>
              </a:rPr>
              <a:t> 当前系统的问题报告和改进要求。</a:t>
            </a:r>
          </a:p>
          <a:p>
            <a:pPr marL="457200" indent="-95250" eaLnBrk="1" hangingPunct="1">
              <a:lnSpc>
                <a:spcPct val="105000"/>
              </a:lnSpc>
              <a:buFont typeface="+mj-ea"/>
              <a:buAutoNum type="circleNumDbPlain"/>
            </a:pPr>
            <a:r>
              <a:rPr lang="zh-CN" altLang="en-US" sz="2400" dirty="0">
                <a:solidFill>
                  <a:srgbClr val="0033CC"/>
                </a:solidFill>
                <a:latin typeface="楷体_GB2312" pitchFamily="49" charset="-122"/>
                <a:ea typeface="楷体_GB2312" pitchFamily="49" charset="-122"/>
              </a:rPr>
              <a:t> 市场调查和用户问卷调查。</a:t>
            </a:r>
          </a:p>
          <a:p>
            <a:pPr marL="457200" indent="-95250" eaLnBrk="1" hangingPunct="1">
              <a:lnSpc>
                <a:spcPct val="105000"/>
              </a:lnSpc>
              <a:buFont typeface="+mj-ea"/>
              <a:buAutoNum type="circleNumDbPlain"/>
            </a:pPr>
            <a:r>
              <a:rPr lang="zh-CN" altLang="en-US" sz="2400" dirty="0">
                <a:solidFill>
                  <a:srgbClr val="0033CC"/>
                </a:solidFill>
                <a:latin typeface="楷体_GB2312" pitchFamily="49" charset="-122"/>
                <a:ea typeface="楷体_GB2312" pitchFamily="49" charset="-122"/>
              </a:rPr>
              <a:t> 观察用户如何工作。</a:t>
            </a:r>
            <a:r>
              <a:rPr lang="zh-CN" altLang="en-US" dirty="0">
                <a:solidFill>
                  <a:srgbClr val="0033CC"/>
                </a:solidFill>
                <a:latin typeface="楷体_GB2312" pitchFamily="49" charset="-122"/>
                <a:ea typeface="楷体_GB2312" pitchFamily="49" charset="-122"/>
              </a:rPr>
              <a:t>   </a:t>
            </a:r>
            <a:r>
              <a:rPr lang="zh-CN" altLang="en-US" sz="2800" dirty="0">
                <a:solidFill>
                  <a:srgbClr val="0033CC"/>
                </a:solidFill>
                <a:latin typeface="楷体_GB2312" pitchFamily="49" charset="-122"/>
                <a:ea typeface="楷体_GB2312" pitchFamily="49" charset="-122"/>
              </a:rPr>
              <a:t> </a:t>
            </a:r>
          </a:p>
        </p:txBody>
      </p:sp>
      <p:sp>
        <p:nvSpPr>
          <p:cNvPr id="5" name="Rectangle 2"/>
          <p:cNvSpPr>
            <a:spLocks noGrp="1" noChangeArrowheads="1"/>
          </p:cNvSpPr>
          <p:nvPr>
            <p:ph type="title"/>
          </p:nvPr>
        </p:nvSpPr>
        <p:spPr>
          <a:xfrm>
            <a:off x="457200" y="211138"/>
            <a:ext cx="8229600" cy="1143000"/>
          </a:xfrm>
        </p:spPr>
        <p:txBody>
          <a:bodyPr/>
          <a:lstStyle/>
          <a:p>
            <a:r>
              <a:rPr lang="en-US" altLang="zh-CN" sz="4000" dirty="0"/>
              <a:t>3.1 </a:t>
            </a:r>
            <a:r>
              <a:rPr lang="zh-CN" altLang="en-US" sz="4000" dirty="0"/>
              <a:t>需求获取与需求分析阶段的任务</a:t>
            </a:r>
            <a:r>
              <a:rPr lang="en-US" altLang="zh-CN" sz="4000" dirty="0"/>
              <a:t>----</a:t>
            </a:r>
            <a:r>
              <a:rPr lang="zh-CN" altLang="en-US" sz="3200" dirty="0">
                <a:solidFill>
                  <a:schemeClr val="bg1"/>
                </a:solidFill>
                <a:latin typeface="+mj-ea"/>
              </a:rPr>
              <a:t>需求获取的过程</a:t>
            </a:r>
            <a:endParaRPr lang="zh-CN" altLang="en-US" sz="3200" dirty="0"/>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18</a:t>
            </a:fld>
            <a:endParaRPr lang="zh-CN" altLang="en-US"/>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457200" y="1600200"/>
            <a:ext cx="8229600" cy="4829196"/>
          </a:xfrm>
        </p:spPr>
        <p:txBody>
          <a:bodyPr/>
          <a:lstStyle/>
          <a:p>
            <a:pPr eaLnBrk="1" hangingPunct="1">
              <a:lnSpc>
                <a:spcPct val="90000"/>
              </a:lnSpc>
              <a:buFontTx/>
              <a:buNone/>
            </a:pPr>
            <a:r>
              <a:rPr lang="en-US" altLang="zh-CN" sz="2800" b="1" dirty="0">
                <a:ea typeface="宋体" pitchFamily="2" charset="-122"/>
              </a:rPr>
              <a:t>5.</a:t>
            </a:r>
            <a:r>
              <a:rPr lang="zh-CN" altLang="en-US" sz="2800" b="1" dirty="0">
                <a:ea typeface="宋体" pitchFamily="2" charset="-122"/>
              </a:rPr>
              <a:t>）确定目标系统的业务工作流</a:t>
            </a:r>
          </a:p>
          <a:p>
            <a:pPr eaLnBrk="1" hangingPunct="1">
              <a:lnSpc>
                <a:spcPct val="90000"/>
              </a:lnSpc>
              <a:buFontTx/>
              <a:buNone/>
            </a:pPr>
            <a:r>
              <a:rPr lang="zh-CN" altLang="en-US" sz="2400" dirty="0">
                <a:ea typeface="宋体" pitchFamily="2" charset="-122"/>
              </a:rPr>
              <a:t>    </a:t>
            </a:r>
            <a:r>
              <a:rPr lang="zh-CN" altLang="en-US" sz="2400" b="1" dirty="0">
                <a:ea typeface="宋体" pitchFamily="2" charset="-122"/>
              </a:rPr>
              <a:t>具体到当前待开发的应用系统，确定系统的业务工作流和主要的业务规则，采取需求调研的方法获取所需的信息。例如，针对信息系统的需求调研方法如下：</a:t>
            </a:r>
          </a:p>
          <a:p>
            <a:pPr marL="457200" indent="-95250" eaLnBrk="1" hangingPunct="1">
              <a:lnSpc>
                <a:spcPct val="90000"/>
              </a:lnSpc>
              <a:buFont typeface="+mj-ea"/>
              <a:buAutoNum type="circleNumDbPlain"/>
            </a:pPr>
            <a:r>
              <a:rPr lang="zh-CN" altLang="en-US" sz="2400" dirty="0">
                <a:ea typeface="宋体" pitchFamily="2" charset="-122"/>
              </a:rPr>
              <a:t>  </a:t>
            </a:r>
            <a:r>
              <a:rPr lang="zh-CN" altLang="en-US" sz="2400" dirty="0">
                <a:solidFill>
                  <a:srgbClr val="0033CC"/>
                </a:solidFill>
                <a:latin typeface="楷体_GB2312" pitchFamily="49" charset="-122"/>
                <a:ea typeface="楷体_GB2312" pitchFamily="49" charset="-122"/>
              </a:rPr>
              <a:t>调研用户的组织结构、岗位设置、职责定义，从功能上区分有多少个子系统，划分系统的大致范围，明确系统的目标。</a:t>
            </a:r>
          </a:p>
          <a:p>
            <a:pPr marL="457200" indent="-95250" eaLnBrk="1" hangingPunct="1">
              <a:lnSpc>
                <a:spcPct val="90000"/>
              </a:lnSpc>
              <a:buFont typeface="+mj-ea"/>
              <a:buAutoNum type="circleNumDbPlain"/>
            </a:pPr>
            <a:r>
              <a:rPr lang="zh-CN" altLang="en-US" sz="2400" dirty="0">
                <a:solidFill>
                  <a:srgbClr val="0033CC"/>
                </a:solidFill>
                <a:latin typeface="楷体_GB2312" pitchFamily="49" charset="-122"/>
                <a:ea typeface="楷体_GB2312" pitchFamily="49" charset="-122"/>
              </a:rPr>
              <a:t> 调研每个子系统的工作流程、功能与处理规则，收集原始信息资料，用数据流来表示物流、资金流、信息流三者的关系。</a:t>
            </a:r>
          </a:p>
          <a:p>
            <a:pPr marL="457200" indent="-95250" eaLnBrk="1" hangingPunct="1">
              <a:lnSpc>
                <a:spcPct val="90000"/>
              </a:lnSpc>
              <a:buFont typeface="+mj-ea"/>
              <a:buAutoNum type="circleNumDbPlain"/>
            </a:pPr>
            <a:r>
              <a:rPr lang="zh-CN" altLang="en-US" sz="2400" dirty="0">
                <a:solidFill>
                  <a:srgbClr val="0033CC"/>
                </a:solidFill>
                <a:latin typeface="楷体_GB2312" pitchFamily="49" charset="-122"/>
                <a:ea typeface="楷体_GB2312" pitchFamily="49" charset="-122"/>
              </a:rPr>
              <a:t> 对调研内容事先准备，针对不同管理层次的用户询问不同的问题，列出问题清单。将操作层、管理层、决策层的需求既联系又区分开来，形成一个需求的层次。   </a:t>
            </a:r>
          </a:p>
        </p:txBody>
      </p:sp>
      <p:sp>
        <p:nvSpPr>
          <p:cNvPr id="5" name="Rectangle 2"/>
          <p:cNvSpPr>
            <a:spLocks noGrp="1" noChangeArrowheads="1"/>
          </p:cNvSpPr>
          <p:nvPr>
            <p:ph type="title"/>
          </p:nvPr>
        </p:nvSpPr>
        <p:spPr>
          <a:xfrm>
            <a:off x="457200" y="211138"/>
            <a:ext cx="8229600" cy="1143000"/>
          </a:xfrm>
        </p:spPr>
        <p:txBody>
          <a:bodyPr/>
          <a:lstStyle/>
          <a:p>
            <a:r>
              <a:rPr lang="en-US" altLang="zh-CN" sz="4000" dirty="0"/>
              <a:t>3.1 </a:t>
            </a:r>
            <a:r>
              <a:rPr lang="zh-CN" altLang="en-US" sz="4000" dirty="0"/>
              <a:t>需求获取与需求分析阶段的任务</a:t>
            </a:r>
            <a:r>
              <a:rPr lang="en-US" altLang="zh-CN" sz="4000" dirty="0"/>
              <a:t>----</a:t>
            </a:r>
            <a:r>
              <a:rPr lang="zh-CN" altLang="en-US" sz="3200" dirty="0">
                <a:solidFill>
                  <a:schemeClr val="bg1"/>
                </a:solidFill>
                <a:latin typeface="+mj-ea"/>
              </a:rPr>
              <a:t>需求获取的过程</a:t>
            </a:r>
            <a:endParaRPr lang="zh-CN" altLang="en-US" sz="3200" dirty="0"/>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19</a:t>
            </a:fld>
            <a:endParaRPr lang="zh-CN" altLang="en-US"/>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indent="104775">
              <a:spcAft>
                <a:spcPts val="600"/>
              </a:spcAft>
              <a:buNone/>
            </a:pPr>
            <a:r>
              <a:rPr lang="en-US" altLang="zh-CN" sz="2800" b="1" dirty="0">
                <a:solidFill>
                  <a:srgbClr val="C00000"/>
                </a:solidFill>
                <a:latin typeface="宋体" pitchFamily="2" charset="-122"/>
                <a:ea typeface="宋体" pitchFamily="2" charset="-122"/>
              </a:rPr>
              <a:t>3.1 </a:t>
            </a:r>
            <a:r>
              <a:rPr lang="zh-CN" altLang="en-US" sz="2800" b="1" dirty="0">
                <a:solidFill>
                  <a:srgbClr val="C00000"/>
                </a:solidFill>
                <a:latin typeface="宋体" pitchFamily="2" charset="-122"/>
                <a:ea typeface="宋体" pitchFamily="2" charset="-122"/>
              </a:rPr>
              <a:t>需求获取与需求分析阶段的任务</a:t>
            </a:r>
          </a:p>
          <a:p>
            <a:pPr indent="104775">
              <a:spcAft>
                <a:spcPts val="600"/>
              </a:spcAft>
              <a:buNone/>
            </a:pPr>
            <a:r>
              <a:rPr lang="en-US" sz="2800" b="1" dirty="0">
                <a:latin typeface="宋体" pitchFamily="2" charset="-122"/>
                <a:ea typeface="宋体" pitchFamily="2" charset="-122"/>
              </a:rPr>
              <a:t>3.2 </a:t>
            </a:r>
            <a:r>
              <a:rPr lang="zh-CN" altLang="en-US" sz="2800" b="1" dirty="0">
                <a:latin typeface="宋体" pitchFamily="2" charset="-122"/>
                <a:ea typeface="宋体" pitchFamily="2" charset="-122"/>
              </a:rPr>
              <a:t>面向对象方法与</a:t>
            </a:r>
            <a:r>
              <a:rPr lang="en-US" sz="2800" b="1" dirty="0">
                <a:latin typeface="宋体" pitchFamily="2" charset="-122"/>
                <a:ea typeface="宋体" pitchFamily="2" charset="-122"/>
              </a:rPr>
              <a:t>UML</a:t>
            </a:r>
            <a:r>
              <a:rPr lang="zh-CN" altLang="en-US" sz="2800" b="1" dirty="0">
                <a:latin typeface="宋体" pitchFamily="2" charset="-122"/>
                <a:ea typeface="宋体" pitchFamily="2" charset="-122"/>
              </a:rPr>
              <a:t>简介</a:t>
            </a:r>
          </a:p>
          <a:p>
            <a:pPr indent="104775">
              <a:spcAft>
                <a:spcPts val="600"/>
              </a:spcAft>
              <a:buNone/>
            </a:pPr>
            <a:r>
              <a:rPr lang="en-US" sz="2800" b="1" dirty="0">
                <a:latin typeface="宋体" pitchFamily="2" charset="-122"/>
                <a:ea typeface="宋体" pitchFamily="2" charset="-122"/>
              </a:rPr>
              <a:t>3.3 </a:t>
            </a:r>
            <a:r>
              <a:rPr lang="zh-CN" altLang="en-US" sz="2800" b="1" dirty="0">
                <a:latin typeface="宋体" pitchFamily="2" charset="-122"/>
                <a:ea typeface="宋体" pitchFamily="2" charset="-122"/>
              </a:rPr>
              <a:t>面向对象需求分析与建模</a:t>
            </a:r>
            <a:r>
              <a:rPr lang="en-US" sz="2800" b="1" dirty="0">
                <a:latin typeface="宋体" pitchFamily="2" charset="-122"/>
                <a:ea typeface="宋体" pitchFamily="2" charset="-122"/>
              </a:rPr>
              <a:t>★△</a:t>
            </a:r>
            <a:endParaRPr lang="en-US" altLang="zh-CN" sz="2800" b="1" dirty="0">
              <a:latin typeface="宋体" pitchFamily="2" charset="-122"/>
              <a:ea typeface="宋体" pitchFamily="2" charset="-122"/>
            </a:endParaRPr>
          </a:p>
          <a:p>
            <a:pPr indent="104775">
              <a:spcAft>
                <a:spcPts val="600"/>
              </a:spcAft>
              <a:buNone/>
            </a:pPr>
            <a:r>
              <a:rPr lang="en-US" sz="2800" b="1" dirty="0">
                <a:latin typeface="宋体" pitchFamily="2" charset="-122"/>
                <a:ea typeface="宋体" pitchFamily="2" charset="-122"/>
              </a:rPr>
              <a:t>3.4 </a:t>
            </a:r>
            <a:r>
              <a:rPr lang="zh-CN" altLang="en-US" sz="2800" b="1" dirty="0">
                <a:latin typeface="宋体" pitchFamily="2" charset="-122"/>
                <a:ea typeface="宋体" pitchFamily="2" charset="-122"/>
              </a:rPr>
              <a:t>系统需求规格说明</a:t>
            </a:r>
          </a:p>
          <a:p>
            <a:pPr indent="104775">
              <a:spcAft>
                <a:spcPts val="600"/>
              </a:spcAft>
              <a:buNone/>
            </a:pPr>
            <a:r>
              <a:rPr lang="en-US" sz="2800" b="1" dirty="0">
                <a:latin typeface="宋体" pitchFamily="2" charset="-122"/>
                <a:ea typeface="宋体" pitchFamily="2" charset="-122"/>
              </a:rPr>
              <a:t>3.5 </a:t>
            </a:r>
            <a:r>
              <a:rPr lang="zh-CN" altLang="en-US" sz="2800" b="1" dirty="0">
                <a:latin typeface="宋体" pitchFamily="2" charset="-122"/>
                <a:ea typeface="宋体" pitchFamily="2" charset="-122"/>
              </a:rPr>
              <a:t>需求评审（自学）</a:t>
            </a:r>
          </a:p>
          <a:p>
            <a:pPr indent="104775">
              <a:spcAft>
                <a:spcPts val="600"/>
              </a:spcAft>
              <a:buNone/>
            </a:pPr>
            <a:r>
              <a:rPr lang="en-US" sz="2800" b="1" dirty="0">
                <a:latin typeface="宋体" pitchFamily="2" charset="-122"/>
                <a:ea typeface="宋体" pitchFamily="2" charset="-122"/>
              </a:rPr>
              <a:t>3.6 </a:t>
            </a:r>
            <a:r>
              <a:rPr lang="zh-CN" altLang="en-US" sz="2800" b="1" dirty="0">
                <a:latin typeface="宋体" pitchFamily="2" charset="-122"/>
                <a:ea typeface="宋体" pitchFamily="2" charset="-122"/>
              </a:rPr>
              <a:t>需求管理（自学）</a:t>
            </a:r>
          </a:p>
        </p:txBody>
      </p:sp>
      <p:sp>
        <p:nvSpPr>
          <p:cNvPr id="4" name="Rectangle 2"/>
          <p:cNvSpPr>
            <a:spLocks noGrp="1" noChangeArrowheads="1"/>
          </p:cNvSpPr>
          <p:nvPr>
            <p:ph type="title"/>
          </p:nvPr>
        </p:nvSpPr>
        <p:spPr/>
        <p:txBody>
          <a:bodyPr/>
          <a:lstStyle/>
          <a:p>
            <a:pPr eaLnBrk="1" hangingPunct="1"/>
            <a:r>
              <a:rPr lang="zh-CN" altLang="en-US" dirty="0">
                <a:solidFill>
                  <a:schemeClr val="bg1"/>
                </a:solidFill>
              </a:rPr>
              <a:t>第</a:t>
            </a:r>
            <a:r>
              <a:rPr lang="en-US" altLang="zh-CN" dirty="0">
                <a:solidFill>
                  <a:schemeClr val="bg1"/>
                </a:solidFill>
              </a:rPr>
              <a:t>3</a:t>
            </a:r>
            <a:r>
              <a:rPr lang="zh-CN" altLang="en-US" dirty="0">
                <a:solidFill>
                  <a:schemeClr val="bg1"/>
                </a:solidFill>
              </a:rPr>
              <a:t>章  软件需求工程</a:t>
            </a: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2</a:t>
            </a:fld>
            <a:endParaRPr lang="zh-CN" altLang="en-US"/>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p:txBody>
          <a:bodyPr/>
          <a:lstStyle/>
          <a:p>
            <a:pPr eaLnBrk="1" hangingPunct="1">
              <a:buFontTx/>
              <a:buNone/>
            </a:pPr>
            <a:r>
              <a:rPr lang="en-US" altLang="zh-CN" sz="2800" b="1" dirty="0">
                <a:latin typeface="宋体" pitchFamily="2" charset="-122"/>
                <a:ea typeface="宋体" pitchFamily="2" charset="-122"/>
              </a:rPr>
              <a:t>6</a:t>
            </a:r>
            <a:r>
              <a:rPr lang="zh-CN" altLang="en-US" sz="2800" b="1" dirty="0">
                <a:latin typeface="宋体" pitchFamily="2" charset="-122"/>
                <a:ea typeface="宋体" pitchFamily="2" charset="-122"/>
              </a:rPr>
              <a:t>）需求整理与总结</a:t>
            </a:r>
          </a:p>
          <a:p>
            <a:pPr marL="542925" eaLnBrk="1" hangingPunct="1">
              <a:lnSpc>
                <a:spcPts val="3500"/>
              </a:lnSpc>
              <a:spcBef>
                <a:spcPts val="1200"/>
              </a:spcBef>
              <a:buClr>
                <a:schemeClr val="accent2"/>
              </a:buClr>
              <a:buSzPct val="75000"/>
              <a:buFont typeface="Arial" pitchFamily="34" charset="0"/>
              <a:buChar char="•"/>
            </a:pPr>
            <a:r>
              <a:rPr lang="zh-CN" altLang="en-US" sz="2400" dirty="0">
                <a:latin typeface="宋体" pitchFamily="2" charset="-122"/>
                <a:ea typeface="宋体" pitchFamily="2" charset="-122"/>
              </a:rPr>
              <a:t>必须对上面步骤取得的需求资料进行整理和总结，确定对软件系统的综合要求，即软件的需求。</a:t>
            </a:r>
          </a:p>
          <a:p>
            <a:pPr marL="542925" eaLnBrk="1" hangingPunct="1">
              <a:lnSpc>
                <a:spcPts val="3500"/>
              </a:lnSpc>
              <a:spcBef>
                <a:spcPts val="1200"/>
              </a:spcBef>
              <a:buClr>
                <a:schemeClr val="accent2"/>
              </a:buClr>
              <a:buSzPct val="75000"/>
              <a:buFont typeface="Arial" pitchFamily="34" charset="0"/>
              <a:buChar char="•"/>
            </a:pPr>
            <a:r>
              <a:rPr lang="zh-CN" altLang="en-US" sz="2400" dirty="0">
                <a:latin typeface="宋体" pitchFamily="2" charset="-122"/>
                <a:ea typeface="宋体" pitchFamily="2" charset="-122"/>
              </a:rPr>
              <a:t>并提出这些需求实现条件，以及需求应达到的标准。</a:t>
            </a:r>
          </a:p>
          <a:p>
            <a:pPr marL="542925" eaLnBrk="1" hangingPunct="1">
              <a:lnSpc>
                <a:spcPts val="3500"/>
              </a:lnSpc>
              <a:spcBef>
                <a:spcPts val="1200"/>
              </a:spcBef>
              <a:buClr>
                <a:schemeClr val="accent2"/>
              </a:buClr>
              <a:buSzPct val="75000"/>
              <a:buFont typeface="Arial" pitchFamily="34" charset="0"/>
              <a:buChar char="•"/>
            </a:pPr>
            <a:r>
              <a:rPr lang="zh-CN" altLang="en-US" sz="2400" dirty="0">
                <a:latin typeface="宋体" pitchFamily="2" charset="-122"/>
                <a:ea typeface="宋体" pitchFamily="2" charset="-122"/>
              </a:rPr>
              <a:t>这些需求包括功能需求、性能需求、环境需求、可靠性需求、安全保密要求、用户界面需求、资源使用需求、软件成本消耗与开发进度需求等。</a:t>
            </a:r>
          </a:p>
        </p:txBody>
      </p:sp>
      <p:sp>
        <p:nvSpPr>
          <p:cNvPr id="5" name="Rectangle 2"/>
          <p:cNvSpPr>
            <a:spLocks noGrp="1" noChangeArrowheads="1"/>
          </p:cNvSpPr>
          <p:nvPr>
            <p:ph type="title"/>
          </p:nvPr>
        </p:nvSpPr>
        <p:spPr>
          <a:xfrm>
            <a:off x="457200" y="211138"/>
            <a:ext cx="8229600" cy="1143000"/>
          </a:xfrm>
        </p:spPr>
        <p:txBody>
          <a:bodyPr/>
          <a:lstStyle/>
          <a:p>
            <a:r>
              <a:rPr lang="en-US" altLang="zh-CN" sz="4000" dirty="0"/>
              <a:t>3.1 </a:t>
            </a:r>
            <a:r>
              <a:rPr lang="zh-CN" altLang="en-US" sz="4000" dirty="0"/>
              <a:t>需求获取与需求分析阶段的任务</a:t>
            </a:r>
            <a:r>
              <a:rPr lang="en-US" altLang="zh-CN" sz="4000" dirty="0"/>
              <a:t>----</a:t>
            </a:r>
            <a:r>
              <a:rPr lang="zh-CN" altLang="en-US" sz="3200" dirty="0">
                <a:solidFill>
                  <a:schemeClr val="bg1"/>
                </a:solidFill>
                <a:latin typeface="+mj-ea"/>
              </a:rPr>
              <a:t>需求获取的过程</a:t>
            </a:r>
            <a:endParaRPr lang="zh-CN" altLang="en-US" sz="3200" dirty="0"/>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20</a:t>
            </a:fld>
            <a:endParaRPr lang="zh-CN" altLang="en-US"/>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p:txBody>
          <a:bodyPr/>
          <a:lstStyle/>
          <a:p>
            <a:pPr eaLnBrk="1" hangingPunct="1"/>
            <a:r>
              <a:rPr lang="zh-CN" altLang="en-US" sz="2800" dirty="0">
                <a:latin typeface="楷体_GB2312" pitchFamily="49" charset="-122"/>
                <a:ea typeface="楷体_GB2312" pitchFamily="49" charset="-122"/>
              </a:rPr>
              <a:t>可以把软件需求分析阶段的工作分为</a:t>
            </a:r>
            <a:r>
              <a:rPr lang="en-US" altLang="zh-CN" sz="2800" dirty="0">
                <a:latin typeface="楷体_GB2312" pitchFamily="49" charset="-122"/>
                <a:ea typeface="楷体_GB2312" pitchFamily="49" charset="-122"/>
              </a:rPr>
              <a:t>4</a:t>
            </a:r>
            <a:r>
              <a:rPr lang="zh-CN" altLang="en-US" sz="2800" dirty="0">
                <a:latin typeface="楷体_GB2312" pitchFamily="49" charset="-122"/>
                <a:ea typeface="楷体_GB2312" pitchFamily="49" charset="-122"/>
              </a:rPr>
              <a:t>个步骤，即</a:t>
            </a:r>
            <a:r>
              <a:rPr lang="zh-CN" altLang="en-US" sz="2800" b="1" dirty="0">
                <a:solidFill>
                  <a:srgbClr val="3366FF"/>
                </a:solidFill>
                <a:latin typeface="楷体_GB2312" pitchFamily="49" charset="-122"/>
                <a:ea typeface="楷体_GB2312" pitchFamily="49" charset="-122"/>
              </a:rPr>
              <a:t>获取需求</a:t>
            </a:r>
            <a:r>
              <a:rPr lang="zh-CN" altLang="en-US" sz="2800" dirty="0">
                <a:latin typeface="楷体_GB2312" pitchFamily="49" charset="-122"/>
                <a:ea typeface="楷体_GB2312" pitchFamily="49" charset="-122"/>
              </a:rPr>
              <a:t>、</a:t>
            </a:r>
            <a:r>
              <a:rPr lang="zh-CN" altLang="en-US" sz="2800" b="1" dirty="0">
                <a:solidFill>
                  <a:srgbClr val="3366FF"/>
                </a:solidFill>
                <a:latin typeface="楷体_GB2312" pitchFamily="49" charset="-122"/>
                <a:ea typeface="楷体_GB2312" pitchFamily="49" charset="-122"/>
              </a:rPr>
              <a:t>分析需求</a:t>
            </a:r>
            <a:r>
              <a:rPr lang="zh-CN" altLang="en-US" sz="2800" dirty="0">
                <a:latin typeface="楷体_GB2312" pitchFamily="49" charset="-122"/>
                <a:ea typeface="楷体_GB2312" pitchFamily="49" charset="-122"/>
              </a:rPr>
              <a:t>、</a:t>
            </a:r>
            <a:r>
              <a:rPr lang="zh-CN" altLang="en-US" sz="2800" b="1" dirty="0">
                <a:solidFill>
                  <a:srgbClr val="3366FF"/>
                </a:solidFill>
                <a:latin typeface="楷体_GB2312" pitchFamily="49" charset="-122"/>
                <a:ea typeface="楷体_GB2312" pitchFamily="49" charset="-122"/>
              </a:rPr>
              <a:t>定义需求</a:t>
            </a:r>
            <a:r>
              <a:rPr lang="zh-CN" altLang="en-US" sz="2800" dirty="0">
                <a:latin typeface="楷体_GB2312" pitchFamily="49" charset="-122"/>
                <a:ea typeface="楷体_GB2312" pitchFamily="49" charset="-122"/>
              </a:rPr>
              <a:t>和</a:t>
            </a:r>
            <a:r>
              <a:rPr lang="zh-CN" altLang="en-US" sz="2800" b="1" dirty="0">
                <a:solidFill>
                  <a:srgbClr val="3366FF"/>
                </a:solidFill>
                <a:latin typeface="楷体_GB2312" pitchFamily="49" charset="-122"/>
                <a:ea typeface="楷体_GB2312" pitchFamily="49" charset="-122"/>
              </a:rPr>
              <a:t>验证需求</a:t>
            </a:r>
            <a:r>
              <a:rPr lang="zh-CN" altLang="en-US" sz="2800" dirty="0">
                <a:latin typeface="楷体_GB2312" pitchFamily="49" charset="-122"/>
                <a:ea typeface="楷体_GB2312" pitchFamily="49" charset="-122"/>
              </a:rPr>
              <a:t>，如图所示。</a:t>
            </a:r>
            <a:r>
              <a:rPr lang="zh-CN" altLang="en-US" dirty="0">
                <a:ea typeface="宋体" pitchFamily="2" charset="-122"/>
              </a:rPr>
              <a:t> </a:t>
            </a:r>
          </a:p>
        </p:txBody>
      </p:sp>
      <p:pic>
        <p:nvPicPr>
          <p:cNvPr id="16388" name="Picture 4" descr="0301"/>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357158" y="3500438"/>
            <a:ext cx="8461375" cy="1606550"/>
          </a:xfrm>
          <a:prstGeom prst="rect">
            <a:avLst/>
          </a:prstGeom>
          <a:noFill/>
          <a:ln w="9525">
            <a:noFill/>
            <a:miter lim="800000"/>
            <a:headEnd/>
            <a:tailEnd/>
          </a:ln>
        </p:spPr>
      </p:pic>
      <p:sp>
        <p:nvSpPr>
          <p:cNvPr id="16389" name="Text Box 5"/>
          <p:cNvSpPr txBox="1">
            <a:spLocks noChangeArrowheads="1"/>
          </p:cNvSpPr>
          <p:nvPr/>
        </p:nvSpPr>
        <p:spPr bwMode="auto">
          <a:xfrm>
            <a:off x="2357422" y="5357826"/>
            <a:ext cx="4679950" cy="457200"/>
          </a:xfrm>
          <a:prstGeom prst="rect">
            <a:avLst/>
          </a:prstGeom>
          <a:noFill/>
          <a:ln w="9525">
            <a:noFill/>
            <a:miter lim="800000"/>
            <a:headEnd/>
            <a:tailEnd/>
          </a:ln>
        </p:spPr>
        <p:txBody>
          <a:bodyPr>
            <a:spAutoFit/>
          </a:bodyPr>
          <a:lstStyle/>
          <a:p>
            <a:pPr algn="ctr">
              <a:spcBef>
                <a:spcPct val="50000"/>
              </a:spcBef>
            </a:pPr>
            <a:r>
              <a:rPr lang="zh-CN" altLang="en-US" sz="2400" b="1" dirty="0">
                <a:latin typeface="楷体_GB2312" pitchFamily="49" charset="-122"/>
                <a:ea typeface="楷体_GB2312" pitchFamily="49" charset="-122"/>
              </a:rPr>
              <a:t>软件需求分析阶段的工作步骤 </a:t>
            </a:r>
          </a:p>
        </p:txBody>
      </p:sp>
      <p:sp>
        <p:nvSpPr>
          <p:cNvPr id="7" name="Rectangle 2"/>
          <p:cNvSpPr>
            <a:spLocks noGrp="1" noChangeArrowheads="1"/>
          </p:cNvSpPr>
          <p:nvPr>
            <p:ph type="title"/>
          </p:nvPr>
        </p:nvSpPr>
        <p:spPr>
          <a:xfrm>
            <a:off x="457200" y="211138"/>
            <a:ext cx="8229600" cy="1143000"/>
          </a:xfrm>
        </p:spPr>
        <p:txBody>
          <a:bodyPr/>
          <a:lstStyle/>
          <a:p>
            <a:r>
              <a:rPr lang="en-US" altLang="zh-CN" sz="4000" dirty="0"/>
              <a:t>3.1 </a:t>
            </a:r>
            <a:r>
              <a:rPr lang="zh-CN" altLang="en-US" sz="4000" dirty="0"/>
              <a:t>需求获取与需求分析阶段的任务</a:t>
            </a:r>
            <a:r>
              <a:rPr lang="en-US" altLang="zh-CN" sz="4000" dirty="0"/>
              <a:t>----</a:t>
            </a:r>
            <a:r>
              <a:rPr lang="zh-CN" altLang="en-US" sz="4000" dirty="0"/>
              <a:t>软件需求分析阶段的任务</a:t>
            </a:r>
            <a:endParaRPr lang="zh-CN" altLang="en-US" sz="3200" dirty="0"/>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21</a:t>
            </a:fld>
            <a:endParaRPr lang="zh-CN" altLang="en-US"/>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357158" y="1571612"/>
            <a:ext cx="8435975" cy="4857750"/>
          </a:xfrm>
        </p:spPr>
        <p:txBody>
          <a:bodyPr/>
          <a:lstStyle/>
          <a:p>
            <a:pPr marL="514350" indent="-514350">
              <a:buFont typeface="+mj-ea"/>
              <a:buAutoNum type="circleNumDbPlain"/>
            </a:pPr>
            <a:r>
              <a:rPr lang="zh-CN" altLang="en-US" b="1" dirty="0">
                <a:solidFill>
                  <a:srgbClr val="3366FF"/>
                </a:solidFill>
                <a:ea typeface="宋体" pitchFamily="2" charset="-122"/>
              </a:rPr>
              <a:t> 需求获取</a:t>
            </a:r>
          </a:p>
          <a:p>
            <a:pPr eaLnBrk="1" hangingPunct="1">
              <a:buFontTx/>
              <a:buNone/>
            </a:pPr>
            <a:r>
              <a:rPr kumimoji="1" lang="zh-CN" altLang="en-US" sz="2800" dirty="0">
                <a:ea typeface="楷体_GB2312" pitchFamily="49" charset="-122"/>
              </a:rPr>
              <a:t>   </a:t>
            </a:r>
            <a:r>
              <a:rPr kumimoji="1" lang="en-US" altLang="zh-CN" sz="2800" dirty="0">
                <a:latin typeface="宋体" pitchFamily="2" charset="-122"/>
                <a:ea typeface="楷体_GB2312" pitchFamily="49" charset="-122"/>
              </a:rPr>
              <a:t>    </a:t>
            </a:r>
            <a:r>
              <a:rPr kumimoji="1" lang="zh-CN" altLang="en-US" sz="2800" dirty="0">
                <a:latin typeface="宋体" pitchFamily="2" charset="-122"/>
                <a:ea typeface="宋体" pitchFamily="2" charset="-122"/>
              </a:rPr>
              <a:t>通过启发、引导从客户（或用户）那里得到的原始需求是他们的</a:t>
            </a:r>
            <a:r>
              <a:rPr kumimoji="1" lang="zh-CN" altLang="en-US" sz="2800" b="1" dirty="0">
                <a:solidFill>
                  <a:srgbClr val="FF0000"/>
                </a:solidFill>
                <a:latin typeface="宋体" pitchFamily="2" charset="-122"/>
                <a:ea typeface="宋体" pitchFamily="2" charset="-122"/>
              </a:rPr>
              <a:t>业务要求（</a:t>
            </a:r>
            <a:r>
              <a:rPr kumimoji="1" lang="en-US" altLang="zh-CN" sz="2800" b="1" dirty="0">
                <a:solidFill>
                  <a:srgbClr val="FF0000"/>
                </a:solidFill>
                <a:latin typeface="宋体" pitchFamily="2" charset="-122"/>
                <a:ea typeface="宋体" pitchFamily="2" charset="-122"/>
              </a:rPr>
              <a:t>needs</a:t>
            </a:r>
            <a:r>
              <a:rPr kumimoji="1" lang="zh-CN" altLang="en-US" sz="2800" b="1" dirty="0">
                <a:solidFill>
                  <a:srgbClr val="FF0000"/>
                </a:solidFill>
                <a:latin typeface="宋体" pitchFamily="2" charset="-122"/>
                <a:ea typeface="宋体" pitchFamily="2" charset="-122"/>
              </a:rPr>
              <a:t>），</a:t>
            </a:r>
            <a:r>
              <a:rPr kumimoji="1" lang="zh-CN" altLang="en-US" sz="2800" b="1" dirty="0">
                <a:latin typeface="宋体" pitchFamily="2" charset="-122"/>
                <a:ea typeface="宋体" pitchFamily="2" charset="-122"/>
              </a:rPr>
              <a:t>简称为</a:t>
            </a:r>
            <a:r>
              <a:rPr kumimoji="1" lang="en-US" altLang="zh-CN" sz="2800" b="1" dirty="0">
                <a:latin typeface="宋体" pitchFamily="2" charset="-122"/>
                <a:ea typeface="宋体" pitchFamily="2" charset="-122"/>
              </a:rPr>
              <a:t>N</a:t>
            </a:r>
            <a:r>
              <a:rPr kumimoji="1" lang="zh-CN" altLang="en-US" sz="2800" dirty="0">
                <a:latin typeface="宋体" pitchFamily="2" charset="-122"/>
                <a:ea typeface="宋体" pitchFamily="2" charset="-122"/>
              </a:rPr>
              <a:t>。</a:t>
            </a:r>
          </a:p>
          <a:p>
            <a:pPr eaLnBrk="1" hangingPunct="1">
              <a:lnSpc>
                <a:spcPts val="4500"/>
              </a:lnSpc>
              <a:buFontTx/>
              <a:buNone/>
            </a:pPr>
            <a:r>
              <a:rPr kumimoji="1" lang="zh-CN" altLang="en-US" sz="2800" dirty="0">
                <a:latin typeface="宋体" pitchFamily="2" charset="-122"/>
                <a:ea typeface="宋体" pitchFamily="2" charset="-122"/>
              </a:rPr>
              <a:t>   这是分析之前获取的需求，其中可能存在一些实际问题，这些问题只有通过分析才能得到解决，直接把获取的需求作为软件设计阶段的依据将会导致严重的后果。</a:t>
            </a:r>
            <a:r>
              <a:rPr lang="zh-CN" altLang="en-US" dirty="0">
                <a:latin typeface="宋体" pitchFamily="2" charset="-122"/>
                <a:ea typeface="宋体" pitchFamily="2" charset="-122"/>
              </a:rPr>
              <a:t> </a:t>
            </a:r>
          </a:p>
        </p:txBody>
      </p:sp>
      <p:sp>
        <p:nvSpPr>
          <p:cNvPr id="5" name="Rectangle 2"/>
          <p:cNvSpPr>
            <a:spLocks noGrp="1" noChangeArrowheads="1"/>
          </p:cNvSpPr>
          <p:nvPr>
            <p:ph type="title"/>
          </p:nvPr>
        </p:nvSpPr>
        <p:spPr>
          <a:xfrm>
            <a:off x="457200" y="211138"/>
            <a:ext cx="8229600" cy="1143000"/>
          </a:xfrm>
        </p:spPr>
        <p:txBody>
          <a:bodyPr/>
          <a:lstStyle/>
          <a:p>
            <a:r>
              <a:rPr lang="en-US" altLang="zh-CN" sz="4000" dirty="0"/>
              <a:t>3.1 </a:t>
            </a:r>
            <a:r>
              <a:rPr lang="zh-CN" altLang="en-US" sz="4000" dirty="0"/>
              <a:t>需求获取与需求分析阶段的任务</a:t>
            </a:r>
            <a:r>
              <a:rPr lang="en-US" altLang="zh-CN" sz="4000" dirty="0"/>
              <a:t>----</a:t>
            </a:r>
            <a:r>
              <a:rPr lang="zh-CN" altLang="en-US" sz="4000" dirty="0"/>
              <a:t>软件需求分析阶段的任务</a:t>
            </a:r>
            <a:endParaRPr lang="zh-CN" altLang="en-US" sz="3200" dirty="0"/>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22</a:t>
            </a:fld>
            <a:endParaRPr lang="zh-CN" altLang="en-US"/>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p:txBody>
          <a:bodyPr/>
          <a:lstStyle/>
          <a:p>
            <a:pPr marL="514350" indent="-514350" eaLnBrk="1" hangingPunct="1">
              <a:buFont typeface="+mj-ea"/>
              <a:buAutoNum type="circleNumDbPlain" startAt="2"/>
            </a:pPr>
            <a:r>
              <a:rPr lang="zh-CN" altLang="en-US" b="1" dirty="0">
                <a:solidFill>
                  <a:srgbClr val="3366FF"/>
                </a:solidFill>
                <a:ea typeface="宋体" pitchFamily="2" charset="-122"/>
              </a:rPr>
              <a:t>需求分析 </a:t>
            </a:r>
          </a:p>
          <a:p>
            <a:pPr eaLnBrk="1" hangingPunct="1">
              <a:buFontTx/>
              <a:buNone/>
            </a:pPr>
            <a:r>
              <a:rPr kumimoji="1" lang="zh-CN" altLang="en-US" sz="2800" dirty="0">
                <a:ea typeface="楷体_GB2312" pitchFamily="49" charset="-122"/>
              </a:rPr>
              <a:t>    认真研究获取的需求，必须考虑以下几方面：</a:t>
            </a:r>
          </a:p>
          <a:p>
            <a:pPr marL="895350" indent="-447675" eaLnBrk="1" hangingPunct="1">
              <a:buFont typeface="+mj-lt"/>
              <a:buAutoNum type="alphaLcParenR"/>
            </a:pPr>
            <a:r>
              <a:rPr kumimoji="1" lang="zh-CN" altLang="en-US" sz="2800" b="1" dirty="0">
                <a:solidFill>
                  <a:schemeClr val="accent2"/>
                </a:solidFill>
                <a:ea typeface="楷体_GB2312" pitchFamily="49" charset="-122"/>
              </a:rPr>
              <a:t>完整性</a:t>
            </a:r>
            <a:r>
              <a:rPr kumimoji="1" lang="zh-CN" altLang="en-US" sz="2800" dirty="0">
                <a:ea typeface="楷体_GB2312" pitchFamily="49" charset="-122"/>
              </a:rPr>
              <a:t>：每项获取的需求都应给出清楚的描述，使得软件开发工作能够取得设计和实现该功能所需要的全部必要信息。</a:t>
            </a:r>
          </a:p>
          <a:p>
            <a:pPr marL="895350" indent="-447675" eaLnBrk="1" hangingPunct="1">
              <a:buFont typeface="+mj-lt"/>
              <a:buAutoNum type="alphaLcParenR"/>
            </a:pPr>
            <a:r>
              <a:rPr kumimoji="1" lang="zh-CN" altLang="en-US" sz="2800" b="1" dirty="0">
                <a:solidFill>
                  <a:schemeClr val="accent2"/>
                </a:solidFill>
                <a:ea typeface="楷体_GB2312" pitchFamily="49" charset="-122"/>
              </a:rPr>
              <a:t>正确性</a:t>
            </a:r>
            <a:r>
              <a:rPr kumimoji="1" lang="zh-CN" altLang="en-US" sz="2800" dirty="0">
                <a:ea typeface="楷体_GB2312" pitchFamily="49" charset="-122"/>
              </a:rPr>
              <a:t>：获取的每项需求必须是准确无误的，并且需求描述无歧义性。</a:t>
            </a:r>
          </a:p>
          <a:p>
            <a:pPr marL="895350" indent="-447675" eaLnBrk="1" hangingPunct="1">
              <a:buFont typeface="+mj-lt"/>
              <a:buAutoNum type="alphaLcParenR"/>
            </a:pPr>
            <a:r>
              <a:rPr kumimoji="1" lang="zh-CN" altLang="en-US" sz="2800" b="1" dirty="0">
                <a:solidFill>
                  <a:schemeClr val="accent2"/>
                </a:solidFill>
                <a:ea typeface="楷体_GB2312" pitchFamily="49" charset="-122"/>
              </a:rPr>
              <a:t>合理性</a:t>
            </a:r>
            <a:r>
              <a:rPr kumimoji="1" lang="zh-CN" altLang="en-US" sz="2800" dirty="0">
                <a:ea typeface="楷体_GB2312" pitchFamily="49" charset="-122"/>
              </a:rPr>
              <a:t>：各项需求之间、软件需求与系统需求之间应是协调一致的，不应存在矛盾和冲突。</a:t>
            </a:r>
          </a:p>
          <a:p>
            <a:pPr eaLnBrk="1" hangingPunct="1">
              <a:buFontTx/>
              <a:buNone/>
            </a:pPr>
            <a:r>
              <a:rPr kumimoji="1" lang="zh-CN" altLang="en-US" sz="2800" dirty="0">
                <a:ea typeface="楷体_GB2312" pitchFamily="49" charset="-122"/>
              </a:rPr>
              <a:t>   </a:t>
            </a:r>
          </a:p>
        </p:txBody>
      </p:sp>
      <p:sp>
        <p:nvSpPr>
          <p:cNvPr id="5" name="Rectangle 2"/>
          <p:cNvSpPr>
            <a:spLocks noGrp="1" noChangeArrowheads="1"/>
          </p:cNvSpPr>
          <p:nvPr>
            <p:ph type="title"/>
          </p:nvPr>
        </p:nvSpPr>
        <p:spPr>
          <a:xfrm>
            <a:off x="457200" y="211138"/>
            <a:ext cx="8229600" cy="1143000"/>
          </a:xfrm>
        </p:spPr>
        <p:txBody>
          <a:bodyPr/>
          <a:lstStyle/>
          <a:p>
            <a:r>
              <a:rPr lang="en-US" altLang="zh-CN" sz="4000" dirty="0"/>
              <a:t>3.1 </a:t>
            </a:r>
            <a:r>
              <a:rPr lang="zh-CN" altLang="en-US" sz="4000" dirty="0"/>
              <a:t>需求获取与需求分析阶段的任务</a:t>
            </a:r>
            <a:r>
              <a:rPr lang="en-US" altLang="zh-CN" sz="4000" dirty="0"/>
              <a:t>----</a:t>
            </a:r>
            <a:r>
              <a:rPr lang="zh-CN" altLang="en-US" sz="4000" dirty="0"/>
              <a:t>软件需求分析阶段的任务</a:t>
            </a:r>
            <a:endParaRPr lang="zh-CN" altLang="en-US" sz="3200" dirty="0"/>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23</a:t>
            </a:fld>
            <a:endParaRPr lang="zh-CN" altLang="en-US"/>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6"/>
          <p:cNvSpPr>
            <a:spLocks noGrp="1" noChangeArrowheads="1"/>
          </p:cNvSpPr>
          <p:nvPr>
            <p:ph type="body" idx="1"/>
          </p:nvPr>
        </p:nvSpPr>
        <p:spPr>
          <a:noFill/>
        </p:spPr>
        <p:txBody>
          <a:bodyPr/>
          <a:lstStyle/>
          <a:p>
            <a:pPr marL="514350" indent="-514350">
              <a:buFont typeface="+mj-ea"/>
              <a:buAutoNum type="circleNumDbPlain" startAt="2"/>
            </a:pPr>
            <a:r>
              <a:rPr lang="zh-CN" altLang="en-US" b="1" dirty="0">
                <a:solidFill>
                  <a:srgbClr val="3366FF"/>
                </a:solidFill>
                <a:ea typeface="宋体" pitchFamily="2" charset="-122"/>
              </a:rPr>
              <a:t>需求分析</a:t>
            </a:r>
            <a:endParaRPr lang="en-US" altLang="zh-CN" b="1" dirty="0">
              <a:solidFill>
                <a:srgbClr val="3366FF"/>
              </a:solidFill>
              <a:ea typeface="宋体" pitchFamily="2" charset="-122"/>
            </a:endParaRPr>
          </a:p>
          <a:p>
            <a:pPr marL="895350" indent="-447675">
              <a:buFont typeface="+mj-lt"/>
              <a:buAutoNum type="alphaLcParenR" startAt="4"/>
            </a:pPr>
            <a:r>
              <a:rPr kumimoji="1" lang="zh-CN" altLang="en-US" sz="2800" b="1" dirty="0">
                <a:solidFill>
                  <a:schemeClr val="accent2"/>
                </a:solidFill>
                <a:ea typeface="楷体_GB2312" pitchFamily="49" charset="-122"/>
              </a:rPr>
              <a:t>可行性</a:t>
            </a:r>
            <a:r>
              <a:rPr kumimoji="1" lang="zh-CN" altLang="en-US" sz="2800" dirty="0">
                <a:ea typeface="楷体_GB2312" pitchFamily="49" charset="-122"/>
              </a:rPr>
              <a:t>：包括技术可行性 、经济可行性 、社会可行性 。</a:t>
            </a:r>
          </a:p>
          <a:p>
            <a:pPr marL="895350" indent="-447675" eaLnBrk="1" hangingPunct="1">
              <a:lnSpc>
                <a:spcPct val="120000"/>
              </a:lnSpc>
              <a:buFont typeface="+mj-lt"/>
              <a:buAutoNum type="alphaLcParenR" startAt="5"/>
            </a:pPr>
            <a:r>
              <a:rPr kumimoji="1" lang="zh-CN" altLang="en-US" sz="2800" b="1" dirty="0">
                <a:solidFill>
                  <a:schemeClr val="accent2"/>
                </a:solidFill>
                <a:ea typeface="楷体_GB2312" pitchFamily="49" charset="-122"/>
              </a:rPr>
              <a:t>充分性</a:t>
            </a:r>
            <a:r>
              <a:rPr kumimoji="1" lang="zh-CN" altLang="en-US" sz="2800" dirty="0">
                <a:ea typeface="楷体_GB2312" pitchFamily="49" charset="-122"/>
              </a:rPr>
              <a:t>：获取的需求是否全面、周到。</a:t>
            </a:r>
            <a:r>
              <a:rPr kumimoji="1" lang="zh-CN" altLang="en-US" dirty="0">
                <a:ea typeface="宋体" pitchFamily="2" charset="-122"/>
              </a:rPr>
              <a:t> </a:t>
            </a:r>
            <a:endParaRPr kumimoji="1" lang="zh-CN" altLang="en-US" sz="2800" dirty="0">
              <a:ea typeface="楷体_GB2312" pitchFamily="49" charset="-122"/>
            </a:endParaRPr>
          </a:p>
          <a:p>
            <a:pPr eaLnBrk="1" hangingPunct="1">
              <a:buFontTx/>
              <a:buNone/>
            </a:pPr>
            <a:endParaRPr kumimoji="1" lang="en-US" altLang="zh-CN" sz="2800" dirty="0">
              <a:ea typeface="楷体_GB2312" pitchFamily="49" charset="-122"/>
            </a:endParaRPr>
          </a:p>
        </p:txBody>
      </p:sp>
      <p:sp>
        <p:nvSpPr>
          <p:cNvPr id="5" name="Rectangle 2"/>
          <p:cNvSpPr>
            <a:spLocks noGrp="1" noChangeArrowheads="1"/>
          </p:cNvSpPr>
          <p:nvPr>
            <p:ph type="title"/>
          </p:nvPr>
        </p:nvSpPr>
        <p:spPr>
          <a:xfrm>
            <a:off x="457200" y="211138"/>
            <a:ext cx="8229600" cy="1143000"/>
          </a:xfrm>
        </p:spPr>
        <p:txBody>
          <a:bodyPr/>
          <a:lstStyle/>
          <a:p>
            <a:r>
              <a:rPr lang="en-US" altLang="zh-CN" sz="4000" dirty="0"/>
              <a:t>3.1 </a:t>
            </a:r>
            <a:r>
              <a:rPr lang="zh-CN" altLang="en-US" sz="4000" dirty="0"/>
              <a:t>需求获取与需求分析阶段的任务</a:t>
            </a:r>
            <a:r>
              <a:rPr lang="en-US" altLang="zh-CN" sz="4000" dirty="0"/>
              <a:t>----</a:t>
            </a:r>
            <a:r>
              <a:rPr lang="zh-CN" altLang="en-US" sz="4000" dirty="0"/>
              <a:t>软件需求分析阶段的任务</a:t>
            </a:r>
            <a:endParaRPr lang="zh-CN" altLang="en-US" sz="3200" dirty="0"/>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24</a:t>
            </a:fld>
            <a:endParaRPr lang="zh-CN" altLang="en-US"/>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500034" y="1643050"/>
            <a:ext cx="8435975" cy="4857750"/>
          </a:xfrm>
        </p:spPr>
        <p:txBody>
          <a:bodyPr/>
          <a:lstStyle/>
          <a:p>
            <a:pPr marL="514350" indent="-514350">
              <a:buFont typeface="+mj-ea"/>
              <a:buAutoNum type="circleNumDbPlain" startAt="2"/>
            </a:pPr>
            <a:r>
              <a:rPr lang="zh-CN" altLang="en-US" b="1" dirty="0">
                <a:solidFill>
                  <a:srgbClr val="3366FF"/>
                </a:solidFill>
                <a:ea typeface="宋体" pitchFamily="2" charset="-122"/>
              </a:rPr>
              <a:t>需求分析</a:t>
            </a:r>
            <a:endParaRPr lang="en-US" altLang="zh-CN" b="1" dirty="0">
              <a:solidFill>
                <a:srgbClr val="3366FF"/>
              </a:solidFill>
              <a:ea typeface="宋体" pitchFamily="2" charset="-122"/>
            </a:endParaRPr>
          </a:p>
          <a:p>
            <a:pPr eaLnBrk="1" hangingPunct="1">
              <a:buFontTx/>
              <a:buNone/>
            </a:pPr>
            <a:r>
              <a:rPr kumimoji="1" lang="zh-CN" altLang="en-US" sz="2800" dirty="0">
                <a:ea typeface="楷体_GB2312" pitchFamily="49" charset="-122"/>
              </a:rPr>
              <a:t>   由于分析的过程会对获取的需求做部分调整，也即从获取的需求</a:t>
            </a:r>
            <a:r>
              <a:rPr kumimoji="1" lang="en-US" altLang="zh-CN" sz="2800" dirty="0">
                <a:ea typeface="楷体_GB2312" pitchFamily="49" charset="-122"/>
              </a:rPr>
              <a:t>N</a:t>
            </a:r>
            <a:r>
              <a:rPr kumimoji="1" lang="zh-CN" altLang="en-US" sz="2800" dirty="0">
                <a:ea typeface="楷体_GB2312" pitchFamily="49" charset="-122"/>
              </a:rPr>
              <a:t>中去掉了一些</a:t>
            </a:r>
            <a:r>
              <a:rPr kumimoji="1" lang="en-US" altLang="zh-CN" sz="2800" dirty="0">
                <a:ea typeface="楷体_GB2312" pitchFamily="49" charset="-122"/>
              </a:rPr>
              <a:t>a</a:t>
            </a:r>
            <a:r>
              <a:rPr kumimoji="1" lang="zh-CN" altLang="en-US" sz="2800" dirty="0">
                <a:ea typeface="楷体_GB2312" pitchFamily="49" charset="-122"/>
              </a:rPr>
              <a:t>，又补充了一些</a:t>
            </a:r>
            <a:r>
              <a:rPr kumimoji="1" lang="en-US" altLang="zh-CN" sz="2800" dirty="0">
                <a:ea typeface="楷体_GB2312" pitchFamily="49" charset="-122"/>
              </a:rPr>
              <a:t>c</a:t>
            </a:r>
            <a:r>
              <a:rPr kumimoji="1" lang="zh-CN" altLang="en-US" sz="2800" dirty="0">
                <a:ea typeface="楷体_GB2312" pitchFamily="49" charset="-122"/>
              </a:rPr>
              <a:t>，从而得到的是分析的需求</a:t>
            </a:r>
            <a:r>
              <a:rPr kumimoji="1" lang="en-US" altLang="zh-CN" sz="2800" dirty="0">
                <a:ea typeface="楷体_GB2312" pitchFamily="49" charset="-122"/>
              </a:rPr>
              <a:t>R1</a:t>
            </a:r>
            <a:r>
              <a:rPr kumimoji="1" lang="zh-CN" altLang="en-US" sz="2800" dirty="0">
                <a:ea typeface="楷体_GB2312" pitchFamily="49" charset="-122"/>
              </a:rPr>
              <a:t>（</a:t>
            </a:r>
            <a:r>
              <a:rPr kumimoji="1" lang="en-US" altLang="zh-CN" sz="2800" dirty="0" err="1">
                <a:ea typeface="楷体_GB2312" pitchFamily="49" charset="-122"/>
              </a:rPr>
              <a:t>b+c</a:t>
            </a:r>
            <a:r>
              <a:rPr kumimoji="1" lang="zh-CN" altLang="en-US" sz="2800" dirty="0">
                <a:ea typeface="楷体_GB2312" pitchFamily="49" charset="-122"/>
              </a:rPr>
              <a:t>）。</a:t>
            </a:r>
            <a:r>
              <a:rPr lang="zh-CN" altLang="en-US" dirty="0">
                <a:ea typeface="宋体" pitchFamily="2" charset="-122"/>
              </a:rPr>
              <a:t> </a:t>
            </a:r>
            <a:endParaRPr lang="zh-CN" altLang="en-US" sz="3600" dirty="0">
              <a:solidFill>
                <a:srgbClr val="CC0000"/>
              </a:solidFill>
              <a:ea typeface="宋体" pitchFamily="2" charset="-122"/>
            </a:endParaRPr>
          </a:p>
          <a:p>
            <a:pPr eaLnBrk="1" hangingPunct="1"/>
            <a:endParaRPr lang="en-US" altLang="zh-CN" sz="3600" dirty="0">
              <a:solidFill>
                <a:srgbClr val="CC0000"/>
              </a:solidFill>
              <a:ea typeface="宋体" pitchFamily="2" charset="-122"/>
            </a:endParaRPr>
          </a:p>
        </p:txBody>
      </p:sp>
      <p:pic>
        <p:nvPicPr>
          <p:cNvPr id="20484" name="Picture 4" descr="0302"/>
          <p:cNvPicPr>
            <a:picLocks noChangeAspect="1" noChangeArrowheads="1"/>
          </p:cNvPicPr>
          <p:nvPr/>
        </p:nvPicPr>
        <p:blipFill>
          <a:blip r:embed="rId2"/>
          <a:srcRect/>
          <a:stretch>
            <a:fillRect/>
          </a:stretch>
        </p:blipFill>
        <p:spPr bwMode="auto">
          <a:xfrm>
            <a:off x="1835150" y="3789363"/>
            <a:ext cx="5111750" cy="2103437"/>
          </a:xfrm>
          <a:prstGeom prst="rect">
            <a:avLst/>
          </a:prstGeom>
          <a:noFill/>
          <a:ln w="9525">
            <a:noFill/>
            <a:miter lim="800000"/>
            <a:headEnd/>
            <a:tailEnd/>
          </a:ln>
        </p:spPr>
      </p:pic>
      <p:sp>
        <p:nvSpPr>
          <p:cNvPr id="6" name="Rectangle 2"/>
          <p:cNvSpPr>
            <a:spLocks noGrp="1" noChangeArrowheads="1"/>
          </p:cNvSpPr>
          <p:nvPr>
            <p:ph type="title"/>
          </p:nvPr>
        </p:nvSpPr>
        <p:spPr>
          <a:xfrm>
            <a:off x="457200" y="211138"/>
            <a:ext cx="8229600" cy="1143000"/>
          </a:xfrm>
        </p:spPr>
        <p:txBody>
          <a:bodyPr/>
          <a:lstStyle/>
          <a:p>
            <a:r>
              <a:rPr lang="en-US" altLang="zh-CN" sz="4000" dirty="0"/>
              <a:t>3.1 </a:t>
            </a:r>
            <a:r>
              <a:rPr lang="zh-CN" altLang="en-US" sz="4000" dirty="0"/>
              <a:t>需求获取与需求分析阶段的任务</a:t>
            </a:r>
            <a:r>
              <a:rPr lang="en-US" altLang="zh-CN" sz="4000" dirty="0"/>
              <a:t>----</a:t>
            </a:r>
            <a:r>
              <a:rPr lang="zh-CN" altLang="en-US" sz="4000" dirty="0"/>
              <a:t>软件需求分析阶段的任务</a:t>
            </a:r>
            <a:endParaRPr lang="zh-CN" altLang="en-US" sz="3200" dirty="0"/>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25</a:t>
            </a:fld>
            <a:endParaRPr lang="zh-CN" altLang="en-US"/>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p:txBody>
          <a:bodyPr/>
          <a:lstStyle/>
          <a:p>
            <a:pPr marL="514350" indent="-514350" eaLnBrk="1" hangingPunct="1">
              <a:buFont typeface="+mj-ea"/>
              <a:buAutoNum type="circleNumDbPlain" startAt="3"/>
            </a:pPr>
            <a:r>
              <a:rPr lang="zh-CN" altLang="en-US" b="1" dirty="0">
                <a:solidFill>
                  <a:srgbClr val="3366FF"/>
                </a:solidFill>
                <a:ea typeface="宋体" pitchFamily="2" charset="-122"/>
              </a:rPr>
              <a:t>需求定义</a:t>
            </a:r>
          </a:p>
          <a:p>
            <a:pPr eaLnBrk="1" hangingPunct="1">
              <a:buFontTx/>
              <a:buNone/>
            </a:pPr>
            <a:r>
              <a:rPr kumimoji="1" lang="zh-CN" altLang="en-US" sz="2800" dirty="0">
                <a:ea typeface="楷体_GB2312" pitchFamily="49" charset="-122"/>
              </a:rPr>
              <a:t>   </a:t>
            </a:r>
            <a:endParaRPr kumimoji="1" lang="en-US" altLang="zh-CN" sz="2800" dirty="0">
              <a:ea typeface="楷体_GB2312" pitchFamily="49" charset="-122"/>
            </a:endParaRPr>
          </a:p>
          <a:p>
            <a:pPr eaLnBrk="1" hangingPunct="1">
              <a:lnSpc>
                <a:spcPts val="4300"/>
              </a:lnSpc>
              <a:buFontTx/>
              <a:buNone/>
            </a:pPr>
            <a:r>
              <a:rPr kumimoji="1" lang="en-US" altLang="zh-CN" sz="2800" dirty="0">
                <a:ea typeface="楷体_GB2312" pitchFamily="49" charset="-122"/>
              </a:rPr>
              <a:t>        </a:t>
            </a:r>
            <a:r>
              <a:rPr kumimoji="1" lang="zh-CN" altLang="en-US" sz="2800" dirty="0">
                <a:ea typeface="楷体_GB2312" pitchFamily="49" charset="-122"/>
              </a:rPr>
              <a:t>将已经过分析的需求清晰、全面、系统、准确地描述成为正式的文档，这一步定义需求的工作就是编写</a:t>
            </a:r>
            <a:r>
              <a:rPr kumimoji="1" lang="zh-CN" altLang="en-US" sz="2800" b="1" dirty="0">
                <a:solidFill>
                  <a:srgbClr val="FF0000"/>
                </a:solidFill>
                <a:ea typeface="楷体_GB2312" pitchFamily="49" charset="-122"/>
              </a:rPr>
              <a:t>需求规格说明</a:t>
            </a:r>
            <a:r>
              <a:rPr kumimoji="1" lang="zh-CN" altLang="en-US" sz="2800" dirty="0">
                <a:ea typeface="楷体_GB2312" pitchFamily="49" charset="-122"/>
              </a:rPr>
              <a:t>。</a:t>
            </a:r>
            <a:r>
              <a:rPr lang="zh-CN" altLang="en-US" dirty="0">
                <a:ea typeface="宋体" pitchFamily="2" charset="-122"/>
              </a:rPr>
              <a:t> </a:t>
            </a:r>
            <a:endParaRPr lang="zh-CN" altLang="en-US" sz="3600" dirty="0">
              <a:solidFill>
                <a:srgbClr val="CC0000"/>
              </a:solidFill>
              <a:ea typeface="宋体" pitchFamily="2" charset="-122"/>
            </a:endParaRPr>
          </a:p>
          <a:p>
            <a:pPr eaLnBrk="1" hangingPunct="1"/>
            <a:endParaRPr lang="en-US" altLang="zh-CN" sz="3600" dirty="0">
              <a:solidFill>
                <a:srgbClr val="CC0000"/>
              </a:solidFill>
              <a:ea typeface="宋体" pitchFamily="2" charset="-122"/>
            </a:endParaRPr>
          </a:p>
        </p:txBody>
      </p:sp>
      <p:sp>
        <p:nvSpPr>
          <p:cNvPr id="5" name="Rectangle 2"/>
          <p:cNvSpPr>
            <a:spLocks noGrp="1" noChangeArrowheads="1"/>
          </p:cNvSpPr>
          <p:nvPr>
            <p:ph type="title"/>
          </p:nvPr>
        </p:nvSpPr>
        <p:spPr>
          <a:xfrm>
            <a:off x="457200" y="211138"/>
            <a:ext cx="8229600" cy="1143000"/>
          </a:xfrm>
        </p:spPr>
        <p:txBody>
          <a:bodyPr/>
          <a:lstStyle/>
          <a:p>
            <a:r>
              <a:rPr lang="en-US" altLang="zh-CN" sz="4000" dirty="0"/>
              <a:t>3.1 </a:t>
            </a:r>
            <a:r>
              <a:rPr lang="zh-CN" altLang="en-US" sz="4000" dirty="0"/>
              <a:t>需求获取与需求分析阶段的任务</a:t>
            </a:r>
            <a:r>
              <a:rPr lang="en-US" altLang="zh-CN" sz="4000" dirty="0"/>
              <a:t>----</a:t>
            </a:r>
            <a:r>
              <a:rPr lang="zh-CN" altLang="en-US" sz="4000" dirty="0"/>
              <a:t>软件需求分析阶段的任务</a:t>
            </a:r>
            <a:endParaRPr lang="zh-CN" altLang="en-US" sz="3200" dirty="0"/>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26</a:t>
            </a:fld>
            <a:endParaRPr lang="zh-CN" altLang="en-US"/>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p:txBody>
          <a:bodyPr/>
          <a:lstStyle/>
          <a:p>
            <a:pPr marL="514350" indent="-514350" eaLnBrk="1" hangingPunct="1">
              <a:buFont typeface="+mj-ea"/>
              <a:buAutoNum type="circleNumDbPlain" startAt="4"/>
            </a:pPr>
            <a:r>
              <a:rPr lang="en-US" altLang="zh-CN" b="1" dirty="0">
                <a:solidFill>
                  <a:srgbClr val="3366FF"/>
                </a:solidFill>
                <a:ea typeface="宋体" pitchFamily="2" charset="-122"/>
              </a:rPr>
              <a:t> </a:t>
            </a:r>
            <a:r>
              <a:rPr lang="zh-CN" altLang="en-US" b="1" dirty="0">
                <a:solidFill>
                  <a:srgbClr val="3366FF"/>
                </a:solidFill>
                <a:ea typeface="宋体" pitchFamily="2" charset="-122"/>
              </a:rPr>
              <a:t>需求验证</a:t>
            </a:r>
          </a:p>
          <a:p>
            <a:pPr eaLnBrk="1" hangingPunct="1">
              <a:buFontTx/>
              <a:buNone/>
            </a:pPr>
            <a:r>
              <a:rPr kumimoji="1" lang="zh-CN" altLang="en-US" sz="2800" dirty="0">
                <a:ea typeface="楷体_GB2312" pitchFamily="49" charset="-122"/>
              </a:rPr>
              <a:t>        </a:t>
            </a:r>
            <a:endParaRPr kumimoji="1" lang="en-US" altLang="zh-CN" sz="2800" dirty="0">
              <a:ea typeface="楷体_GB2312" pitchFamily="49" charset="-122"/>
            </a:endParaRPr>
          </a:p>
          <a:p>
            <a:pPr eaLnBrk="1" hangingPunct="1">
              <a:lnSpc>
                <a:spcPts val="4500"/>
              </a:lnSpc>
              <a:buFontTx/>
              <a:buNone/>
            </a:pPr>
            <a:r>
              <a:rPr kumimoji="1" lang="en-US" altLang="zh-CN" sz="2800" dirty="0">
                <a:ea typeface="楷体_GB2312" pitchFamily="49" charset="-122"/>
              </a:rPr>
              <a:t>           </a:t>
            </a:r>
            <a:r>
              <a:rPr kumimoji="1" lang="zh-CN" altLang="en-US" sz="2800" dirty="0">
                <a:ea typeface="楷体_GB2312" pitchFamily="49" charset="-122"/>
              </a:rPr>
              <a:t>为了确保已定义的需求（需求规格说明）准确无误，并能为客户（或用户）理解和接受，需要对其进行</a:t>
            </a:r>
            <a:r>
              <a:rPr kumimoji="1" lang="zh-CN" altLang="en-US" sz="2800" b="1" dirty="0">
                <a:solidFill>
                  <a:srgbClr val="FF0000"/>
                </a:solidFill>
                <a:ea typeface="楷体_GB2312" pitchFamily="49" charset="-122"/>
              </a:rPr>
              <a:t>严格的评审</a:t>
            </a:r>
            <a:r>
              <a:rPr kumimoji="1" lang="zh-CN" altLang="en-US" sz="2800" dirty="0">
                <a:ea typeface="楷体_GB2312" pitchFamily="49" charset="-122"/>
              </a:rPr>
              <a:t>。</a:t>
            </a:r>
            <a:r>
              <a:rPr lang="zh-CN" altLang="en-US" dirty="0">
                <a:ea typeface="宋体" pitchFamily="2" charset="-122"/>
              </a:rPr>
              <a:t> </a:t>
            </a:r>
          </a:p>
        </p:txBody>
      </p:sp>
      <p:sp>
        <p:nvSpPr>
          <p:cNvPr id="5" name="Rectangle 2"/>
          <p:cNvSpPr>
            <a:spLocks noGrp="1" noChangeArrowheads="1"/>
          </p:cNvSpPr>
          <p:nvPr>
            <p:ph type="title"/>
          </p:nvPr>
        </p:nvSpPr>
        <p:spPr>
          <a:xfrm>
            <a:off x="457200" y="211138"/>
            <a:ext cx="8229600" cy="1143000"/>
          </a:xfrm>
        </p:spPr>
        <p:txBody>
          <a:bodyPr/>
          <a:lstStyle/>
          <a:p>
            <a:r>
              <a:rPr lang="en-US" altLang="zh-CN" sz="4000" dirty="0"/>
              <a:t>3.1 </a:t>
            </a:r>
            <a:r>
              <a:rPr lang="zh-CN" altLang="en-US" sz="4000" dirty="0"/>
              <a:t>需求获取与需求分析阶段的任务</a:t>
            </a:r>
            <a:r>
              <a:rPr lang="en-US" altLang="zh-CN" sz="4000" dirty="0"/>
              <a:t>----</a:t>
            </a:r>
            <a:r>
              <a:rPr lang="zh-CN" altLang="en-US" sz="4000" dirty="0"/>
              <a:t>软件需求分析阶段的任务</a:t>
            </a:r>
            <a:endParaRPr lang="zh-CN" altLang="en-US" sz="3200" dirty="0"/>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27</a:t>
            </a:fld>
            <a:endParaRPr lang="zh-CN" altLang="en-US"/>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2857496"/>
            <a:ext cx="8229600" cy="3268667"/>
          </a:xfrm>
        </p:spPr>
        <p:txBody>
          <a:bodyPr/>
          <a:lstStyle/>
          <a:p>
            <a:pPr algn="ctr"/>
            <a:r>
              <a:rPr lang="zh-CN" altLang="en-US" dirty="0">
                <a:latin typeface="+mn-ea"/>
              </a:rPr>
              <a:t>关于需求的补充资料</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28</a:t>
            </a:fld>
            <a:endParaRPr lang="zh-CN" altLang="en-US"/>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p:txBody>
          <a:bodyPr/>
          <a:lstStyle/>
          <a:p>
            <a:r>
              <a:rPr lang="zh-CN" altLang="en-US"/>
              <a:t>需求是什么</a:t>
            </a:r>
            <a:r>
              <a:rPr lang="en-US" altLang="zh-CN"/>
              <a:t>?</a:t>
            </a:r>
            <a:endParaRPr lang="zh-CN" altLang="en-US"/>
          </a:p>
        </p:txBody>
      </p:sp>
      <p:graphicFrame>
        <p:nvGraphicFramePr>
          <p:cNvPr id="1026" name="Object 2"/>
          <p:cNvGraphicFramePr>
            <a:graphicFrameLocks noChangeAspect="1"/>
          </p:cNvGraphicFramePr>
          <p:nvPr/>
        </p:nvGraphicFramePr>
        <p:xfrm>
          <a:off x="611188" y="1484313"/>
          <a:ext cx="7489825" cy="4422775"/>
        </p:xfrm>
        <a:graphic>
          <a:graphicData uri="http://schemas.openxmlformats.org/presentationml/2006/ole">
            <mc:AlternateContent xmlns:mc="http://schemas.openxmlformats.org/markup-compatibility/2006">
              <mc:Choice xmlns:v="urn:schemas-microsoft-com:vml" Requires="v">
                <p:oleObj spid="_x0000_s149516" name="Visio" r:id="rId3" imgW="5273040" imgH="3856747" progId="">
                  <p:embed/>
                </p:oleObj>
              </mc:Choice>
              <mc:Fallback>
                <p:oleObj name="Visio" r:id="rId3" imgW="5273040" imgH="3856747"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484313"/>
                        <a:ext cx="7489825" cy="44227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1029" name="Rectangle 5"/>
          <p:cNvSpPr>
            <a:spLocks noChangeArrowheads="1"/>
          </p:cNvSpPr>
          <p:nvPr/>
        </p:nvSpPr>
        <p:spPr bwMode="auto">
          <a:xfrm>
            <a:off x="827088" y="5964238"/>
            <a:ext cx="2470150" cy="366712"/>
          </a:xfrm>
          <a:prstGeom prst="rect">
            <a:avLst/>
          </a:prstGeom>
          <a:noFill/>
          <a:ln w="9525">
            <a:noFill/>
            <a:miter lim="800000"/>
            <a:headEnd/>
            <a:tailEnd/>
          </a:ln>
          <a:effectLst/>
        </p:spPr>
        <p:txBody>
          <a:bodyPr wrap="none">
            <a:spAutoFit/>
          </a:bodyPr>
          <a:lstStyle/>
          <a:p>
            <a:r>
              <a:rPr lang="zh-CN" altLang="en-US">
                <a:solidFill>
                  <a:srgbClr val="0066FF"/>
                </a:solidFill>
              </a:rPr>
              <a:t>需求</a:t>
            </a:r>
            <a:r>
              <a:rPr lang="en-US" altLang="zh-CN">
                <a:solidFill>
                  <a:srgbClr val="0066FF"/>
                </a:solidFill>
              </a:rPr>
              <a:t>——</a:t>
            </a:r>
            <a:r>
              <a:rPr lang="zh-CN" altLang="en-US">
                <a:solidFill>
                  <a:srgbClr val="FF3300"/>
                </a:solidFill>
              </a:rPr>
              <a:t>必需的要求！</a:t>
            </a: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29</a:t>
            </a:fld>
            <a:endParaRPr lang="zh-CN" altLang="en-US"/>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357158" y="1714488"/>
            <a:ext cx="8229600" cy="4525963"/>
          </a:xfrm>
        </p:spPr>
        <p:txBody>
          <a:bodyPr/>
          <a:lstStyle/>
          <a:p>
            <a:pPr marL="342900" lvl="1" indent="-342900">
              <a:buBlip>
                <a:blip r:embed="rId2"/>
              </a:buBlip>
            </a:pPr>
            <a:r>
              <a:rPr lang="zh-CN" altLang="en-US" b="1" dirty="0">
                <a:solidFill>
                  <a:srgbClr val="C00000"/>
                </a:solidFill>
                <a:latin typeface="宋体" pitchFamily="2" charset="-122"/>
                <a:ea typeface="宋体" pitchFamily="2" charset="-122"/>
              </a:rPr>
              <a:t>本节主要参考教材第</a:t>
            </a:r>
            <a:r>
              <a:rPr lang="en-US" altLang="zh-CN" b="1" dirty="0">
                <a:solidFill>
                  <a:srgbClr val="C00000"/>
                </a:solidFill>
                <a:latin typeface="宋体" pitchFamily="2" charset="-122"/>
                <a:ea typeface="宋体" pitchFamily="2" charset="-122"/>
              </a:rPr>
              <a:t>3</a:t>
            </a:r>
            <a:r>
              <a:rPr lang="zh-CN" altLang="en-US" b="1" dirty="0">
                <a:solidFill>
                  <a:srgbClr val="C00000"/>
                </a:solidFill>
                <a:latin typeface="宋体" pitchFamily="2" charset="-122"/>
                <a:ea typeface="宋体" pitchFamily="2" charset="-122"/>
              </a:rPr>
              <a:t>章</a:t>
            </a:r>
            <a:r>
              <a:rPr lang="en-US" altLang="zh-CN" b="1" dirty="0">
                <a:solidFill>
                  <a:srgbClr val="C00000"/>
                </a:solidFill>
                <a:latin typeface="宋体" pitchFamily="2" charset="-122"/>
                <a:ea typeface="宋体" pitchFamily="2" charset="-122"/>
              </a:rPr>
              <a:t>3.1</a:t>
            </a:r>
            <a:r>
              <a:rPr lang="zh-CN" altLang="en-US" b="1" dirty="0">
                <a:solidFill>
                  <a:srgbClr val="C00000"/>
                </a:solidFill>
                <a:latin typeface="宋体" pitchFamily="2" charset="-122"/>
                <a:ea typeface="宋体" pitchFamily="2" charset="-122"/>
              </a:rPr>
              <a:t>节的内容</a:t>
            </a:r>
          </a:p>
        </p:txBody>
      </p:sp>
      <p:sp>
        <p:nvSpPr>
          <p:cNvPr id="5" name="Rectangle 2"/>
          <p:cNvSpPr>
            <a:spLocks noGrp="1" noChangeArrowheads="1"/>
          </p:cNvSpPr>
          <p:nvPr>
            <p:ph type="title"/>
          </p:nvPr>
        </p:nvSpPr>
        <p:spPr>
          <a:xfrm>
            <a:off x="457200" y="211138"/>
            <a:ext cx="8229600" cy="1143000"/>
          </a:xfrm>
        </p:spPr>
        <p:txBody>
          <a:bodyPr/>
          <a:lstStyle/>
          <a:p>
            <a:r>
              <a:rPr lang="en-US" altLang="zh-CN" sz="4000" dirty="0"/>
              <a:t>3.1 </a:t>
            </a:r>
            <a:r>
              <a:rPr lang="zh-CN" altLang="en-US" sz="4000" dirty="0"/>
              <a:t>需求获取与需求分析阶段的任务</a:t>
            </a:r>
            <a:endParaRPr lang="zh-CN" altLang="en-US" sz="3200" dirty="0"/>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3</a:t>
            </a:fld>
            <a:endParaRPr lang="zh-CN" altLang="en-US"/>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defRPr/>
            </a:pPr>
            <a:r>
              <a:rPr lang="zh-CN" altLang="en-US" dirty="0">
                <a:solidFill>
                  <a:srgbClr val="FFFF00"/>
                </a:solidFill>
              </a:rPr>
              <a:t>业务需求</a:t>
            </a:r>
            <a:r>
              <a:rPr lang="zh-CN" altLang="en-US" dirty="0"/>
              <a:t>就是系统目标</a:t>
            </a:r>
          </a:p>
        </p:txBody>
      </p:sp>
      <p:sp>
        <p:nvSpPr>
          <p:cNvPr id="8" name="内容占位符 7"/>
          <p:cNvSpPr>
            <a:spLocks noGrp="1"/>
          </p:cNvSpPr>
          <p:nvPr>
            <p:ph idx="1"/>
          </p:nvPr>
        </p:nvSpPr>
        <p:spPr/>
        <p:txBody>
          <a:bodyPr>
            <a:normAutofit fontScale="85000" lnSpcReduction="10000"/>
          </a:bodyPr>
          <a:lstStyle/>
          <a:p>
            <a:pPr>
              <a:defRPr/>
            </a:pPr>
            <a:r>
              <a:rPr lang="zh-CN" altLang="en-US" b="1" dirty="0">
                <a:solidFill>
                  <a:srgbClr val="00B0F0"/>
                </a:solidFill>
                <a:latin typeface="楷体" pitchFamily="49" charset="-122"/>
                <a:ea typeface="楷体" pitchFamily="49" charset="-122"/>
              </a:rPr>
              <a:t>业务需求</a:t>
            </a:r>
            <a:r>
              <a:rPr lang="zh-CN" altLang="en-US" dirty="0">
                <a:latin typeface="楷体" pitchFamily="49" charset="-122"/>
                <a:ea typeface="楷体" pitchFamily="49" charset="-122"/>
              </a:rPr>
              <a:t>是指反映组织机构或客户对系统、产品高层次的目标要求，通常问题定义本身就是业务需求 。</a:t>
            </a:r>
          </a:p>
          <a:p>
            <a:pPr>
              <a:defRPr/>
            </a:pPr>
            <a:r>
              <a:rPr lang="zh-CN" altLang="en-US" dirty="0">
                <a:latin typeface="楷体" pitchFamily="49" charset="-122"/>
                <a:ea typeface="楷体" pitchFamily="49" charset="-122"/>
              </a:rPr>
              <a:t>现状：功能分解盛行的今天，常常会犯“盲人摸象”的错误，这使得需求太过脆弱，难以经受考验。</a:t>
            </a:r>
          </a:p>
          <a:p>
            <a:pPr>
              <a:defRPr/>
            </a:pPr>
            <a:r>
              <a:rPr lang="zh-CN" altLang="en-US" dirty="0">
                <a:latin typeface="楷体" pitchFamily="49" charset="-122"/>
                <a:ea typeface="楷体" pitchFamily="49" charset="-122"/>
              </a:rPr>
              <a:t>目标的定义不能够流于形式，应该具有以下特征：</a:t>
            </a:r>
            <a:r>
              <a:rPr lang="zh-CN" altLang="en-US" b="1" dirty="0">
                <a:solidFill>
                  <a:srgbClr val="FF0000"/>
                </a:solidFill>
                <a:latin typeface="楷体" pitchFamily="49" charset="-122"/>
                <a:ea typeface="楷体" pitchFamily="49" charset="-122"/>
              </a:rPr>
              <a:t>业务导向、可度量、合理、可行</a:t>
            </a:r>
            <a:r>
              <a:rPr lang="zh-CN" altLang="en-US" dirty="0">
                <a:latin typeface="楷体" pitchFamily="49" charset="-122"/>
                <a:ea typeface="楷体" pitchFamily="49" charset="-122"/>
              </a:rPr>
              <a:t>。要</a:t>
            </a:r>
            <a:br>
              <a:rPr lang="zh-CN" altLang="en-US" dirty="0">
                <a:latin typeface="楷体" pitchFamily="49" charset="-122"/>
                <a:ea typeface="楷体" pitchFamily="49" charset="-122"/>
              </a:rPr>
            </a:br>
            <a:r>
              <a:rPr lang="zh-CN" altLang="en-US" dirty="0">
                <a:latin typeface="楷体" pitchFamily="49" charset="-122"/>
                <a:ea typeface="楷体" pitchFamily="49" charset="-122"/>
              </a:rPr>
              <a:t>注意目标太夸大会浪费资源，目标</a:t>
            </a:r>
            <a:br>
              <a:rPr lang="zh-CN" altLang="en-US" dirty="0">
                <a:latin typeface="楷体" pitchFamily="49" charset="-122"/>
                <a:ea typeface="楷体" pitchFamily="49" charset="-122"/>
              </a:rPr>
            </a:br>
            <a:r>
              <a:rPr lang="zh-CN" altLang="en-US" dirty="0">
                <a:latin typeface="楷体" pitchFamily="49" charset="-122"/>
                <a:ea typeface="楷体" pitchFamily="49" charset="-122"/>
              </a:rPr>
              <a:t>太缩小会影响士气。</a:t>
            </a:r>
            <a:r>
              <a:rPr lang="zh-CN" altLang="en-US" u="sng" dirty="0">
                <a:latin typeface="楷体" pitchFamily="49" charset="-122"/>
                <a:ea typeface="楷体" pitchFamily="49" charset="-122"/>
              </a:rPr>
              <a:t>（教堂与小屋）</a:t>
            </a:r>
          </a:p>
          <a:p>
            <a:pPr>
              <a:defRPr/>
            </a:pPr>
            <a:r>
              <a:rPr lang="zh-CN" altLang="en-US" dirty="0">
                <a:latin typeface="楷体" pitchFamily="49" charset="-122"/>
                <a:ea typeface="楷体" pitchFamily="49" charset="-122"/>
              </a:rPr>
              <a:t>目标通常就是</a:t>
            </a:r>
            <a:r>
              <a:rPr lang="zh-CN" altLang="en-US" b="1" dirty="0">
                <a:solidFill>
                  <a:srgbClr val="00B0F0"/>
                </a:solidFill>
                <a:latin typeface="楷体" pitchFamily="49" charset="-122"/>
                <a:ea typeface="楷体" pitchFamily="49" charset="-122"/>
              </a:rPr>
              <a:t>业务需求</a:t>
            </a:r>
            <a:r>
              <a:rPr lang="zh-CN" altLang="en-US" dirty="0">
                <a:latin typeface="楷体" pitchFamily="49" charset="-122"/>
                <a:ea typeface="楷体" pitchFamily="49" charset="-122"/>
              </a:rPr>
              <a:t>！</a:t>
            </a:r>
            <a:br>
              <a:rPr lang="en-US" altLang="zh-CN" dirty="0">
                <a:latin typeface="楷体" pitchFamily="49" charset="-122"/>
                <a:ea typeface="楷体" pitchFamily="49" charset="-122"/>
              </a:rPr>
            </a:br>
            <a:endParaRPr lang="en-US" altLang="zh-CN" dirty="0">
              <a:latin typeface="楷体" pitchFamily="49" charset="-122"/>
              <a:ea typeface="楷体" pitchFamily="49" charset="-122"/>
            </a:endParaRPr>
          </a:p>
        </p:txBody>
      </p:sp>
      <p:pic>
        <p:nvPicPr>
          <p:cNvPr id="7172" name="Picture 5" descr="j0292020"/>
          <p:cNvPicPr>
            <a:picLocks noChangeAspect="1" noChangeArrowheads="1"/>
          </p:cNvPicPr>
          <p:nvPr/>
        </p:nvPicPr>
        <p:blipFill>
          <a:blip r:embed="rId2"/>
          <a:srcRect/>
          <a:stretch>
            <a:fillRect/>
          </a:stretch>
        </p:blipFill>
        <p:spPr bwMode="auto">
          <a:xfrm>
            <a:off x="6489700" y="4221163"/>
            <a:ext cx="1868488" cy="1773237"/>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pPr/>
              <a:t>30</a:t>
            </a:fld>
            <a:endParaRPr lang="zh-CN" altLang="en-US"/>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defRPr/>
            </a:pPr>
            <a:r>
              <a:rPr lang="zh-CN" altLang="en-US" dirty="0">
                <a:solidFill>
                  <a:srgbClr val="FFFF00"/>
                </a:solidFill>
              </a:rPr>
              <a:t>用户需求</a:t>
            </a:r>
          </a:p>
        </p:txBody>
      </p:sp>
      <p:sp>
        <p:nvSpPr>
          <p:cNvPr id="8195" name="内容占位符 7"/>
          <p:cNvSpPr>
            <a:spLocks noGrp="1"/>
          </p:cNvSpPr>
          <p:nvPr>
            <p:ph idx="1"/>
          </p:nvPr>
        </p:nvSpPr>
        <p:spPr>
          <a:xfrm>
            <a:off x="357158" y="1628775"/>
            <a:ext cx="8382000" cy="4657745"/>
          </a:xfrm>
        </p:spPr>
        <p:txBody>
          <a:bodyPr/>
          <a:lstStyle/>
          <a:p>
            <a:pPr>
              <a:lnSpc>
                <a:spcPts val="3500"/>
              </a:lnSpc>
            </a:pPr>
            <a:r>
              <a:rPr lang="zh-CN" altLang="en-US" sz="2800" b="1" dirty="0">
                <a:solidFill>
                  <a:srgbClr val="00B0F0"/>
                </a:solidFill>
                <a:latin typeface="楷体" pitchFamily="49" charset="-122"/>
                <a:ea typeface="楷体" pitchFamily="49" charset="-122"/>
              </a:rPr>
              <a:t>用户需求</a:t>
            </a:r>
            <a:r>
              <a:rPr lang="zh-CN" altLang="en-US" sz="2800" dirty="0">
                <a:latin typeface="楷体" pitchFamily="49" charset="-122"/>
                <a:ea typeface="楷体" pitchFamily="49" charset="-122"/>
              </a:rPr>
              <a:t>是指描述用户使用产品必须要完成什么任务，怎么完成的需求，通常是在问题定义的基础上进用户访谈、调查，对用户使用的场景进行整理，从而建立从用户角度的需求。 </a:t>
            </a:r>
          </a:p>
          <a:p>
            <a:pPr>
              <a:lnSpc>
                <a:spcPts val="3500"/>
              </a:lnSpc>
            </a:pPr>
            <a:r>
              <a:rPr lang="zh-CN" altLang="en-US" sz="2800" dirty="0">
                <a:latin typeface="楷体" pitchFamily="49" charset="-122"/>
                <a:ea typeface="楷体" pitchFamily="49" charset="-122"/>
              </a:rPr>
              <a:t>用户有不同类型：</a:t>
            </a:r>
            <a:br>
              <a:rPr lang="zh-CN" altLang="en-US" sz="2800" dirty="0">
                <a:latin typeface="楷体" pitchFamily="49" charset="-122"/>
                <a:ea typeface="楷体" pitchFamily="49" charset="-122"/>
              </a:rPr>
            </a:br>
            <a:r>
              <a:rPr lang="en-US" altLang="zh-CN" sz="2800" dirty="0">
                <a:latin typeface="楷体" pitchFamily="49" charset="-122"/>
                <a:ea typeface="楷体" pitchFamily="49" charset="-122"/>
              </a:rPr>
              <a:t>&gt; </a:t>
            </a:r>
            <a:r>
              <a:rPr lang="zh-CN" altLang="en-US" sz="2800" dirty="0">
                <a:latin typeface="楷体" pitchFamily="49" charset="-122"/>
                <a:ea typeface="楷体" pitchFamily="49" charset="-122"/>
              </a:rPr>
              <a:t>管理型、事务型 </a:t>
            </a:r>
            <a:r>
              <a:rPr lang="zh-CN" altLang="en-US" sz="2800" dirty="0">
                <a:solidFill>
                  <a:srgbClr val="FF0000"/>
                </a:solidFill>
                <a:latin typeface="楷体" pitchFamily="49" charset="-122"/>
                <a:ea typeface="楷体" pitchFamily="49" charset="-122"/>
              </a:rPr>
              <a:t>       </a:t>
            </a:r>
            <a:r>
              <a:rPr lang="en-US" altLang="zh-CN" sz="2800" dirty="0">
                <a:latin typeface="楷体" pitchFamily="49" charset="-122"/>
                <a:ea typeface="楷体" pitchFamily="49" charset="-122"/>
              </a:rPr>
              <a:t>&gt; </a:t>
            </a:r>
            <a:r>
              <a:rPr lang="zh-CN" altLang="en-US" sz="2800" dirty="0">
                <a:latin typeface="楷体" pitchFamily="49" charset="-122"/>
                <a:ea typeface="楷体" pitchFamily="49" charset="-122"/>
              </a:rPr>
              <a:t>信息系统、人</a:t>
            </a:r>
            <a:br>
              <a:rPr lang="zh-CN" altLang="en-US" sz="2800" dirty="0">
                <a:latin typeface="楷体" pitchFamily="49" charset="-122"/>
                <a:ea typeface="楷体" pitchFamily="49" charset="-122"/>
              </a:rPr>
            </a:br>
            <a:r>
              <a:rPr lang="en-US" altLang="zh-CN" sz="2800" dirty="0">
                <a:latin typeface="楷体" pitchFamily="49" charset="-122"/>
                <a:ea typeface="楷体" pitchFamily="49" charset="-122"/>
              </a:rPr>
              <a:t>&gt; </a:t>
            </a:r>
            <a:r>
              <a:rPr lang="zh-CN" altLang="en-US" sz="2800" dirty="0">
                <a:latin typeface="楷体" pitchFamily="49" charset="-122"/>
                <a:ea typeface="楷体" pitchFamily="49" charset="-122"/>
              </a:rPr>
              <a:t>决策层、使用层        </a:t>
            </a:r>
            <a:r>
              <a:rPr lang="en-US" altLang="zh-CN" sz="2800" dirty="0">
                <a:latin typeface="楷体" pitchFamily="49" charset="-122"/>
                <a:ea typeface="楷体" pitchFamily="49" charset="-122"/>
              </a:rPr>
              <a:t>&gt; </a:t>
            </a:r>
            <a:r>
              <a:rPr lang="zh-CN" altLang="en-US" sz="2800" dirty="0">
                <a:latin typeface="楷体" pitchFamily="49" charset="-122"/>
                <a:ea typeface="楷体" pitchFamily="49" charset="-122"/>
              </a:rPr>
              <a:t>常用者、偶用者</a:t>
            </a:r>
          </a:p>
          <a:p>
            <a:pPr>
              <a:lnSpc>
                <a:spcPts val="3500"/>
              </a:lnSpc>
            </a:pPr>
            <a:r>
              <a:rPr lang="zh-CN" altLang="en-US" sz="2800" dirty="0">
                <a:latin typeface="楷体" pitchFamily="49" charset="-122"/>
                <a:ea typeface="楷体" pitchFamily="49" charset="-122"/>
              </a:rPr>
              <a:t>例子：对快到期的客户，系统将通过短信</a:t>
            </a:r>
            <a:br>
              <a:rPr lang="zh-CN" altLang="en-US" sz="2800" dirty="0">
                <a:latin typeface="楷体" pitchFamily="49" charset="-122"/>
                <a:ea typeface="楷体" pitchFamily="49" charset="-122"/>
              </a:rPr>
            </a:br>
            <a:r>
              <a:rPr lang="zh-CN" altLang="en-US" sz="2800" dirty="0">
                <a:latin typeface="楷体" pitchFamily="49" charset="-122"/>
                <a:ea typeface="楷体" pitchFamily="49" charset="-122"/>
              </a:rPr>
              <a:t>将续保信息发给该客户的代理人</a:t>
            </a:r>
            <a:endParaRPr lang="en-US" altLang="zh-CN" sz="2800" dirty="0">
              <a:latin typeface="楷体" pitchFamily="49" charset="-122"/>
              <a:ea typeface="楷体" pitchFamily="49" charset="-122"/>
            </a:endParaRPr>
          </a:p>
        </p:txBody>
      </p:sp>
      <p:pic>
        <p:nvPicPr>
          <p:cNvPr id="8196" name="Picture 5" descr="j0293236"/>
          <p:cNvPicPr>
            <a:picLocks noChangeAspect="1" noChangeArrowheads="1"/>
          </p:cNvPicPr>
          <p:nvPr/>
        </p:nvPicPr>
        <p:blipFill>
          <a:blip r:embed="rId2"/>
          <a:srcRect/>
          <a:stretch>
            <a:fillRect/>
          </a:stretch>
        </p:blipFill>
        <p:spPr bwMode="auto">
          <a:xfrm>
            <a:off x="7092950" y="4724400"/>
            <a:ext cx="1657350" cy="1220788"/>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pPr/>
              <a:t>31</a:t>
            </a:fld>
            <a:endParaRPr lang="zh-CN" altLang="en-US"/>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defRPr/>
            </a:pPr>
            <a:r>
              <a:rPr lang="zh-CN" altLang="en-US" dirty="0">
                <a:solidFill>
                  <a:srgbClr val="FFFF00"/>
                </a:solidFill>
              </a:rPr>
              <a:t>软件需求</a:t>
            </a:r>
          </a:p>
        </p:txBody>
      </p:sp>
      <p:sp>
        <p:nvSpPr>
          <p:cNvPr id="9219" name="内容占位符 7"/>
          <p:cNvSpPr>
            <a:spLocks noGrp="1"/>
          </p:cNvSpPr>
          <p:nvPr>
            <p:ph idx="1"/>
          </p:nvPr>
        </p:nvSpPr>
        <p:spPr/>
        <p:txBody>
          <a:bodyPr/>
          <a:lstStyle/>
          <a:p>
            <a:r>
              <a:rPr lang="zh-CN" altLang="en-US" sz="2800" dirty="0">
                <a:latin typeface="楷体" pitchFamily="49" charset="-122"/>
                <a:ea typeface="楷体" pitchFamily="49" charset="-122"/>
              </a:rPr>
              <a:t>从系统实现的角度描述的需求。</a:t>
            </a:r>
          </a:p>
          <a:p>
            <a:r>
              <a:rPr lang="zh-CN" altLang="en-US" sz="2800" dirty="0">
                <a:latin typeface="楷体" pitchFamily="49" charset="-122"/>
                <a:ea typeface="楷体" pitchFamily="49" charset="-122"/>
              </a:rPr>
              <a:t>开发人员（设计及分析人员）在业务需求、用户需求的基础上生成的。有时还需要考虑相关联的硬件、环境方面的需求</a:t>
            </a:r>
            <a:endParaRPr lang="en-US" altLang="zh-CN" sz="2800" dirty="0">
              <a:latin typeface="楷体" pitchFamily="49" charset="-122"/>
              <a:ea typeface="楷体" pitchFamily="49" charset="-122"/>
            </a:endParaRPr>
          </a:p>
          <a:p>
            <a:pPr marL="1079500">
              <a:buFont typeface="Arial" pitchFamily="34" charset="0"/>
              <a:buChar char="•"/>
            </a:pPr>
            <a:r>
              <a:rPr lang="zh-CN" altLang="en-US" sz="2800" dirty="0">
                <a:solidFill>
                  <a:srgbClr val="FF0000"/>
                </a:solidFill>
                <a:latin typeface="楷体" pitchFamily="49" charset="-122"/>
                <a:ea typeface="楷体" pitchFamily="49" charset="-122"/>
              </a:rPr>
              <a:t>           </a:t>
            </a:r>
            <a:r>
              <a:rPr lang="zh-CN" altLang="en-US" sz="2800" dirty="0">
                <a:latin typeface="楷体" pitchFamily="49" charset="-122"/>
                <a:ea typeface="楷体" pitchFamily="49" charset="-122"/>
              </a:rPr>
              <a:t>   </a:t>
            </a:r>
            <a:r>
              <a:rPr lang="en-US" altLang="zh-CN" sz="2800" dirty="0">
                <a:latin typeface="楷体" pitchFamily="49" charset="-122"/>
                <a:ea typeface="楷体" pitchFamily="49" charset="-122"/>
                <a:sym typeface="Wingdings" pitchFamily="2" charset="2"/>
              </a:rPr>
              <a:t></a:t>
            </a:r>
            <a:r>
              <a:rPr lang="zh-CN" altLang="en-US" sz="2800" dirty="0">
                <a:latin typeface="楷体" pitchFamily="49" charset="-122"/>
                <a:ea typeface="楷体" pitchFamily="49" charset="-122"/>
              </a:rPr>
              <a:t>  业务需求</a:t>
            </a:r>
            <a:endParaRPr lang="en-US" altLang="zh-CN" sz="2800" dirty="0">
              <a:latin typeface="楷体" pitchFamily="49" charset="-122"/>
              <a:ea typeface="楷体" pitchFamily="49" charset="-122"/>
            </a:endParaRPr>
          </a:p>
          <a:p>
            <a:pPr marL="1079500">
              <a:buFont typeface="Arial" pitchFamily="34" charset="0"/>
              <a:buChar char="•"/>
            </a:pPr>
            <a:r>
              <a:rPr lang="zh-CN" altLang="en-US" sz="2800" dirty="0">
                <a:latin typeface="楷体" pitchFamily="49" charset="-122"/>
                <a:ea typeface="楷体" pitchFamily="49" charset="-122"/>
              </a:rPr>
              <a:t>              </a:t>
            </a:r>
            <a:r>
              <a:rPr lang="en-US" altLang="zh-CN" sz="2800" dirty="0">
                <a:latin typeface="楷体" pitchFamily="49" charset="-122"/>
                <a:ea typeface="楷体" pitchFamily="49" charset="-122"/>
                <a:sym typeface="Wingdings" pitchFamily="2" charset="2"/>
              </a:rPr>
              <a:t>  </a:t>
            </a:r>
            <a:r>
              <a:rPr lang="zh-CN" altLang="en-US" sz="2800" dirty="0">
                <a:latin typeface="楷体" pitchFamily="49" charset="-122"/>
                <a:ea typeface="楷体" pitchFamily="49" charset="-122"/>
                <a:sym typeface="Wingdings" pitchFamily="2" charset="2"/>
              </a:rPr>
              <a:t>用</a:t>
            </a:r>
            <a:r>
              <a:rPr lang="zh-CN" altLang="en-US" sz="2800" dirty="0">
                <a:latin typeface="楷体" pitchFamily="49" charset="-122"/>
                <a:ea typeface="楷体" pitchFamily="49" charset="-122"/>
              </a:rPr>
              <a:t>户需求</a:t>
            </a:r>
            <a:endParaRPr lang="en-US" altLang="zh-CN" sz="2800" dirty="0">
              <a:latin typeface="楷体" pitchFamily="49" charset="-122"/>
              <a:ea typeface="楷体" pitchFamily="49" charset="-122"/>
            </a:endParaRPr>
          </a:p>
          <a:p>
            <a:pPr marL="1079500">
              <a:buFont typeface="Arial" pitchFamily="34" charset="0"/>
              <a:buChar char="•"/>
            </a:pPr>
            <a:r>
              <a:rPr lang="zh-CN" altLang="en-US" sz="2800" dirty="0">
                <a:latin typeface="楷体" pitchFamily="49" charset="-122"/>
                <a:ea typeface="楷体" pitchFamily="49" charset="-122"/>
              </a:rPr>
              <a:t>              </a:t>
            </a:r>
            <a:r>
              <a:rPr lang="en-US" altLang="zh-CN" sz="2800" dirty="0">
                <a:latin typeface="楷体" pitchFamily="49" charset="-122"/>
                <a:ea typeface="楷体" pitchFamily="49" charset="-122"/>
                <a:sym typeface="Wingdings" pitchFamily="2" charset="2"/>
              </a:rPr>
              <a:t>  </a:t>
            </a:r>
            <a:r>
              <a:rPr lang="zh-CN" altLang="en-US" sz="2800" dirty="0">
                <a:latin typeface="楷体" pitchFamily="49" charset="-122"/>
                <a:ea typeface="楷体" pitchFamily="49" charset="-122"/>
                <a:sym typeface="Wingdings" pitchFamily="2" charset="2"/>
              </a:rPr>
              <a:t>软件</a:t>
            </a:r>
            <a:r>
              <a:rPr lang="zh-CN" altLang="en-US" sz="2800" dirty="0">
                <a:latin typeface="楷体" pitchFamily="49" charset="-122"/>
                <a:ea typeface="楷体" pitchFamily="49" charset="-122"/>
              </a:rPr>
              <a:t>需求</a:t>
            </a:r>
            <a:endParaRPr lang="en-US" altLang="zh-CN" sz="2800" dirty="0">
              <a:latin typeface="楷体" pitchFamily="49" charset="-122"/>
              <a:ea typeface="楷体" pitchFamily="49" charset="-122"/>
            </a:endParaRPr>
          </a:p>
        </p:txBody>
      </p:sp>
      <p:pic>
        <p:nvPicPr>
          <p:cNvPr id="9220" name="Picture 5" descr="j0293236"/>
          <p:cNvPicPr>
            <a:picLocks noChangeAspect="1" noChangeArrowheads="1"/>
          </p:cNvPicPr>
          <p:nvPr/>
        </p:nvPicPr>
        <p:blipFill>
          <a:blip r:embed="rId2"/>
          <a:srcRect/>
          <a:stretch>
            <a:fillRect/>
          </a:stretch>
        </p:blipFill>
        <p:spPr bwMode="auto">
          <a:xfrm>
            <a:off x="7092950" y="4724400"/>
            <a:ext cx="1657350" cy="1220788"/>
          </a:xfrm>
          <a:prstGeom prst="rect">
            <a:avLst/>
          </a:prstGeom>
          <a:noFill/>
          <a:ln w="9525">
            <a:noFill/>
            <a:miter lim="800000"/>
            <a:headEnd/>
            <a:tailEnd/>
          </a:ln>
        </p:spPr>
      </p:pic>
      <p:sp>
        <p:nvSpPr>
          <p:cNvPr id="6" name="矩形 5"/>
          <p:cNvSpPr>
            <a:spLocks noChangeArrowheads="1"/>
          </p:cNvSpPr>
          <p:nvPr/>
        </p:nvSpPr>
        <p:spPr bwMode="auto">
          <a:xfrm>
            <a:off x="1839904" y="3500438"/>
            <a:ext cx="1517650" cy="492125"/>
          </a:xfrm>
          <a:prstGeom prst="rect">
            <a:avLst/>
          </a:prstGeom>
          <a:noFill/>
          <a:ln w="9525">
            <a:noFill/>
            <a:miter lim="800000"/>
            <a:headEnd/>
            <a:tailEnd/>
          </a:ln>
        </p:spPr>
        <p:txBody>
          <a:bodyPr wrap="none">
            <a:spAutoFit/>
          </a:bodyPr>
          <a:lstStyle/>
          <a:p>
            <a:r>
              <a:rPr lang="zh-CN" altLang="en-US" sz="2600" b="1" dirty="0">
                <a:solidFill>
                  <a:srgbClr val="C00000"/>
                </a:solidFill>
                <a:latin typeface="Tahoma" pitchFamily="34" charset="0"/>
                <a:ea typeface="隶书" pitchFamily="49" charset="-122"/>
              </a:rPr>
              <a:t>需求定义</a:t>
            </a:r>
          </a:p>
        </p:txBody>
      </p:sp>
      <p:sp>
        <p:nvSpPr>
          <p:cNvPr id="9" name="矩形 8"/>
          <p:cNvSpPr>
            <a:spLocks noChangeArrowheads="1"/>
          </p:cNvSpPr>
          <p:nvPr/>
        </p:nvSpPr>
        <p:spPr bwMode="auto">
          <a:xfrm>
            <a:off x="1811329" y="4003671"/>
            <a:ext cx="1525588" cy="492125"/>
          </a:xfrm>
          <a:prstGeom prst="rect">
            <a:avLst/>
          </a:prstGeom>
          <a:noFill/>
          <a:ln w="9525">
            <a:noFill/>
            <a:miter lim="800000"/>
            <a:headEnd/>
            <a:tailEnd/>
          </a:ln>
        </p:spPr>
        <p:txBody>
          <a:bodyPr wrap="none">
            <a:spAutoFit/>
          </a:bodyPr>
          <a:lstStyle/>
          <a:p>
            <a:r>
              <a:rPr lang="zh-CN" altLang="en-US" sz="2600" b="1" dirty="0">
                <a:solidFill>
                  <a:srgbClr val="C00000"/>
                </a:solidFill>
                <a:latin typeface="Tahoma" pitchFamily="34" charset="0"/>
                <a:ea typeface="隶书" pitchFamily="49" charset="-122"/>
              </a:rPr>
              <a:t>需求捕获</a:t>
            </a:r>
          </a:p>
        </p:txBody>
      </p:sp>
      <p:sp>
        <p:nvSpPr>
          <p:cNvPr id="10" name="矩形 9"/>
          <p:cNvSpPr>
            <a:spLocks noChangeArrowheads="1"/>
          </p:cNvSpPr>
          <p:nvPr/>
        </p:nvSpPr>
        <p:spPr bwMode="auto">
          <a:xfrm>
            <a:off x="1814490" y="4492629"/>
            <a:ext cx="1525587" cy="492125"/>
          </a:xfrm>
          <a:prstGeom prst="rect">
            <a:avLst/>
          </a:prstGeom>
          <a:noFill/>
          <a:ln w="9525">
            <a:noFill/>
            <a:miter lim="800000"/>
            <a:headEnd/>
            <a:tailEnd/>
          </a:ln>
        </p:spPr>
        <p:txBody>
          <a:bodyPr wrap="none">
            <a:spAutoFit/>
          </a:bodyPr>
          <a:lstStyle/>
          <a:p>
            <a:r>
              <a:rPr lang="zh-CN" altLang="en-US" sz="2600" b="1" dirty="0">
                <a:solidFill>
                  <a:srgbClr val="C00000"/>
                </a:solidFill>
                <a:latin typeface="Tahoma" pitchFamily="34" charset="0"/>
                <a:ea typeface="隶书" pitchFamily="49" charset="-122"/>
              </a:rPr>
              <a:t>需求分析</a:t>
            </a:r>
          </a:p>
        </p:txBody>
      </p:sp>
      <p:sp>
        <p:nvSpPr>
          <p:cNvPr id="8" name="灯片编号占位符 7"/>
          <p:cNvSpPr>
            <a:spLocks noGrp="1"/>
          </p:cNvSpPr>
          <p:nvPr>
            <p:ph type="sldNum" sz="quarter" idx="12"/>
          </p:nvPr>
        </p:nvSpPr>
        <p:spPr/>
        <p:txBody>
          <a:bodyPr/>
          <a:lstStyle/>
          <a:p>
            <a:fld id="{38DE0820-E4E3-469F-8339-675226DFBBFE}" type="slidenum">
              <a:rPr lang="zh-CN" altLang="en-US" smtClean="0"/>
              <a:pPr/>
              <a:t>32</a:t>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defRPr/>
            </a:pPr>
            <a:r>
              <a:rPr lang="zh-CN" altLang="en-US" dirty="0">
                <a:solidFill>
                  <a:srgbClr val="FFFF00"/>
                </a:solidFill>
              </a:rPr>
              <a:t>功能需求</a:t>
            </a:r>
          </a:p>
        </p:txBody>
      </p:sp>
      <p:sp>
        <p:nvSpPr>
          <p:cNvPr id="10243" name="内容占位符 7"/>
          <p:cNvSpPr>
            <a:spLocks noGrp="1"/>
          </p:cNvSpPr>
          <p:nvPr>
            <p:ph idx="1"/>
          </p:nvPr>
        </p:nvSpPr>
        <p:spPr/>
        <p:txBody>
          <a:bodyPr/>
          <a:lstStyle/>
          <a:p>
            <a:r>
              <a:rPr lang="zh-CN" altLang="en-US" sz="2400" dirty="0">
                <a:latin typeface="楷体" pitchFamily="49" charset="-122"/>
                <a:ea typeface="楷体" pitchFamily="49" charset="-122"/>
              </a:rPr>
              <a:t>功能需求是需求的主体，是需求的本质</a:t>
            </a:r>
          </a:p>
          <a:p>
            <a:r>
              <a:rPr lang="zh-CN" altLang="en-US" sz="2400" dirty="0">
                <a:latin typeface="楷体" pitchFamily="49" charset="-122"/>
                <a:ea typeface="楷体" pitchFamily="49" charset="-122"/>
              </a:rPr>
              <a:t>功能需求定义了：系统必须完成的那些事，即为了向它的用户提供有用的功能，产品必须执行的动作</a:t>
            </a:r>
            <a:endParaRPr lang="en-US" altLang="zh-CN" sz="2400" dirty="0">
              <a:latin typeface="楷体" pitchFamily="49" charset="-122"/>
              <a:ea typeface="楷体" pitchFamily="49" charset="-122"/>
            </a:endParaRPr>
          </a:p>
          <a:p>
            <a:r>
              <a:rPr lang="zh-CN" altLang="en-US" sz="2400" dirty="0">
                <a:latin typeface="楷体" pitchFamily="49" charset="-122"/>
                <a:ea typeface="楷体" pitchFamily="49" charset="-122"/>
              </a:rPr>
              <a:t>功能需求也称为行为需求</a:t>
            </a:r>
          </a:p>
          <a:p>
            <a:r>
              <a:rPr lang="zh-CN" altLang="en-US" sz="2400" dirty="0">
                <a:latin typeface="楷体" pitchFamily="49" charset="-122"/>
                <a:ea typeface="楷体" pitchFamily="49" charset="-122"/>
              </a:rPr>
              <a:t>零散（需求项）</a:t>
            </a:r>
            <a:r>
              <a:rPr lang="zh-CN" altLang="en-US" sz="2400" dirty="0">
                <a:latin typeface="楷体" pitchFamily="49" charset="-122"/>
                <a:ea typeface="楷体" pitchFamily="49" charset="-122"/>
                <a:sym typeface="Wingdings" pitchFamily="2" charset="2"/>
              </a:rPr>
              <a:t>整理（特性、用例、用户故事）</a:t>
            </a:r>
            <a:endParaRPr lang="en-US" altLang="zh-CN" sz="2400" dirty="0">
              <a:latin typeface="楷体" pitchFamily="49" charset="-122"/>
              <a:ea typeface="楷体" pitchFamily="49" charset="-122"/>
              <a:sym typeface="Wingdings" pitchFamily="2" charset="2"/>
            </a:endParaRPr>
          </a:p>
          <a:p>
            <a:endParaRPr lang="zh-CN" altLang="en-US" sz="2400" dirty="0">
              <a:latin typeface="楷体" pitchFamily="49" charset="-122"/>
              <a:ea typeface="楷体" pitchFamily="49" charset="-122"/>
              <a:sym typeface="Wingdings" pitchFamily="2" charset="2"/>
            </a:endParaRPr>
          </a:p>
          <a:p>
            <a:endParaRPr lang="zh-CN" altLang="en-US" sz="2400" dirty="0">
              <a:latin typeface="楷体" pitchFamily="49" charset="-122"/>
              <a:ea typeface="楷体" pitchFamily="49" charset="-122"/>
            </a:endParaRPr>
          </a:p>
        </p:txBody>
      </p:sp>
      <p:pic>
        <p:nvPicPr>
          <p:cNvPr id="10244" name="Picture 5" descr="j0285926"/>
          <p:cNvPicPr>
            <a:picLocks noChangeAspect="1" noChangeArrowheads="1"/>
          </p:cNvPicPr>
          <p:nvPr/>
        </p:nvPicPr>
        <p:blipFill>
          <a:blip r:embed="rId2"/>
          <a:srcRect/>
          <a:stretch>
            <a:fillRect/>
          </a:stretch>
        </p:blipFill>
        <p:spPr bwMode="auto">
          <a:xfrm>
            <a:off x="6732588" y="4149725"/>
            <a:ext cx="1827212" cy="1827213"/>
          </a:xfrm>
          <a:prstGeom prst="rect">
            <a:avLst/>
          </a:prstGeom>
          <a:noFill/>
          <a:ln w="9525">
            <a:noFill/>
            <a:miter lim="800000"/>
            <a:headEnd/>
            <a:tailEnd/>
          </a:ln>
        </p:spPr>
      </p:pic>
      <p:sp>
        <p:nvSpPr>
          <p:cNvPr id="7" name="矩形 6"/>
          <p:cNvSpPr>
            <a:spLocks noChangeArrowheads="1"/>
          </p:cNvSpPr>
          <p:nvPr/>
        </p:nvSpPr>
        <p:spPr bwMode="auto">
          <a:xfrm>
            <a:off x="539750" y="4076700"/>
            <a:ext cx="3970338" cy="492125"/>
          </a:xfrm>
          <a:prstGeom prst="rect">
            <a:avLst/>
          </a:prstGeom>
          <a:noFill/>
          <a:ln w="9525">
            <a:noFill/>
            <a:miter lim="800000"/>
            <a:headEnd/>
            <a:tailEnd/>
          </a:ln>
        </p:spPr>
        <p:txBody>
          <a:bodyPr wrap="none">
            <a:spAutoFit/>
          </a:bodyPr>
          <a:lstStyle/>
          <a:p>
            <a:r>
              <a:rPr lang="zh-CN" altLang="en-US" sz="2600" b="1" dirty="0">
                <a:solidFill>
                  <a:srgbClr val="C00000"/>
                </a:solidFill>
                <a:latin typeface="Tahoma" pitchFamily="34" charset="0"/>
                <a:ea typeface="隶书" pitchFamily="49" charset="-122"/>
              </a:rPr>
              <a:t>功能需求的要点在于组织</a:t>
            </a:r>
            <a:r>
              <a:rPr lang="en-US" altLang="zh-CN" sz="2600" b="1" dirty="0">
                <a:solidFill>
                  <a:srgbClr val="C00000"/>
                </a:solidFill>
                <a:latin typeface="Tahoma" pitchFamily="34" charset="0"/>
                <a:ea typeface="隶书" pitchFamily="49" charset="-122"/>
              </a:rPr>
              <a:t>!</a:t>
            </a:r>
            <a:endParaRPr lang="zh-CN" altLang="en-US" sz="2600" b="1" dirty="0">
              <a:solidFill>
                <a:srgbClr val="C00000"/>
              </a:solidFill>
              <a:latin typeface="Tahoma" pitchFamily="34" charset="0"/>
              <a:ea typeface="隶书" pitchFamily="49" charset="-122"/>
            </a:endParaRP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33</a:t>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defRPr/>
            </a:pPr>
            <a:r>
              <a:rPr lang="zh-CN" altLang="en-US" dirty="0"/>
              <a:t>质量属性</a:t>
            </a:r>
          </a:p>
        </p:txBody>
      </p:sp>
      <p:sp>
        <p:nvSpPr>
          <p:cNvPr id="11267" name="内容占位符 7"/>
          <p:cNvSpPr>
            <a:spLocks noGrp="1"/>
          </p:cNvSpPr>
          <p:nvPr>
            <p:ph idx="1"/>
          </p:nvPr>
        </p:nvSpPr>
        <p:spPr/>
        <p:txBody>
          <a:bodyPr/>
          <a:lstStyle/>
          <a:p>
            <a:r>
              <a:rPr lang="zh-CN" altLang="en-US" sz="2800" dirty="0">
                <a:latin typeface="楷体" pitchFamily="49" charset="-122"/>
                <a:ea typeface="楷体" pitchFamily="49" charset="-122"/>
              </a:rPr>
              <a:t>产品必须具备的属性或品质 </a:t>
            </a:r>
          </a:p>
          <a:p>
            <a:r>
              <a:rPr lang="en-US" altLang="zh-CN" sz="2800" dirty="0">
                <a:latin typeface="楷体" pitchFamily="49" charset="-122"/>
                <a:ea typeface="楷体" pitchFamily="49" charset="-122"/>
              </a:rPr>
              <a:t>McCall</a:t>
            </a:r>
            <a:r>
              <a:rPr lang="zh-CN" altLang="en-US" sz="2800" dirty="0">
                <a:latin typeface="楷体" pitchFamily="49" charset="-122"/>
                <a:ea typeface="楷体" pitchFamily="49" charset="-122"/>
              </a:rPr>
              <a:t>体系：</a:t>
            </a:r>
            <a:r>
              <a:rPr lang="zh-CN" altLang="en-US" sz="2800" b="1" dirty="0">
                <a:solidFill>
                  <a:srgbClr val="3366FF"/>
                </a:solidFill>
                <a:latin typeface="楷体" pitchFamily="49" charset="-122"/>
                <a:ea typeface="楷体" pitchFamily="49" charset="-122"/>
              </a:rPr>
              <a:t>运行</a:t>
            </a:r>
            <a:r>
              <a:rPr lang="en-US" altLang="zh-CN" sz="2800" dirty="0">
                <a:latin typeface="楷体" pitchFamily="49" charset="-122"/>
                <a:ea typeface="楷体" pitchFamily="49" charset="-122"/>
              </a:rPr>
              <a:t>(</a:t>
            </a:r>
            <a:r>
              <a:rPr lang="zh-CN" altLang="en-US" sz="2800" dirty="0">
                <a:latin typeface="楷体" pitchFamily="49" charset="-122"/>
                <a:ea typeface="楷体" pitchFamily="49" charset="-122"/>
              </a:rPr>
              <a:t>正确性、可靠性、效率、完整性、使用性</a:t>
            </a:r>
            <a:r>
              <a:rPr lang="en-US" altLang="zh-CN" sz="2800" dirty="0">
                <a:latin typeface="楷体" pitchFamily="49" charset="-122"/>
                <a:ea typeface="楷体" pitchFamily="49" charset="-122"/>
              </a:rPr>
              <a:t>)</a:t>
            </a:r>
            <a:r>
              <a:rPr lang="zh-CN" altLang="en-US" sz="2800" dirty="0">
                <a:latin typeface="楷体" pitchFamily="49" charset="-122"/>
                <a:ea typeface="楷体" pitchFamily="49" charset="-122"/>
              </a:rPr>
              <a:t>、</a:t>
            </a:r>
            <a:r>
              <a:rPr lang="zh-CN" altLang="en-US" sz="2800" b="1" dirty="0">
                <a:solidFill>
                  <a:srgbClr val="3366FF"/>
                </a:solidFill>
                <a:latin typeface="楷体" pitchFamily="49" charset="-122"/>
                <a:ea typeface="楷体" pitchFamily="49" charset="-122"/>
              </a:rPr>
              <a:t>修正</a:t>
            </a:r>
            <a:r>
              <a:rPr lang="en-US" altLang="zh-CN" sz="2800" dirty="0">
                <a:latin typeface="楷体" pitchFamily="49" charset="-122"/>
                <a:ea typeface="楷体" pitchFamily="49" charset="-122"/>
              </a:rPr>
              <a:t>(</a:t>
            </a:r>
            <a:r>
              <a:rPr lang="zh-CN" altLang="en-US" sz="2800" dirty="0">
                <a:latin typeface="楷体" pitchFamily="49" charset="-122"/>
                <a:ea typeface="楷体" pitchFamily="49" charset="-122"/>
              </a:rPr>
              <a:t>维护性、测试性、灵活性</a:t>
            </a:r>
            <a:r>
              <a:rPr lang="en-US" altLang="zh-CN" sz="2800" dirty="0">
                <a:latin typeface="楷体" pitchFamily="49" charset="-122"/>
                <a:ea typeface="楷体" pitchFamily="49" charset="-122"/>
              </a:rPr>
              <a:t>)</a:t>
            </a:r>
            <a:r>
              <a:rPr lang="zh-CN" altLang="en-US" sz="2800" dirty="0">
                <a:latin typeface="楷体" pitchFamily="49" charset="-122"/>
                <a:ea typeface="楷体" pitchFamily="49" charset="-122"/>
              </a:rPr>
              <a:t>、</a:t>
            </a:r>
            <a:r>
              <a:rPr lang="zh-CN" altLang="en-US" sz="2800" b="1" dirty="0">
                <a:solidFill>
                  <a:srgbClr val="3366FF"/>
                </a:solidFill>
                <a:latin typeface="楷体" pitchFamily="49" charset="-122"/>
                <a:ea typeface="楷体" pitchFamily="49" charset="-122"/>
              </a:rPr>
              <a:t>转移</a:t>
            </a:r>
            <a:r>
              <a:rPr lang="en-US" altLang="zh-CN" sz="2800" dirty="0">
                <a:latin typeface="楷体" pitchFamily="49" charset="-122"/>
                <a:ea typeface="楷体" pitchFamily="49" charset="-122"/>
              </a:rPr>
              <a:t>(</a:t>
            </a:r>
            <a:r>
              <a:rPr lang="zh-CN" altLang="en-US" sz="2800" dirty="0">
                <a:latin typeface="楷体" pitchFamily="49" charset="-122"/>
                <a:ea typeface="楷体" pitchFamily="49" charset="-122"/>
              </a:rPr>
              <a:t>移植性、复用性、共运行性</a:t>
            </a:r>
            <a:r>
              <a:rPr lang="en-US" altLang="zh-CN" sz="2800" dirty="0">
                <a:latin typeface="楷体" pitchFamily="49" charset="-122"/>
                <a:ea typeface="楷体" pitchFamily="49" charset="-122"/>
              </a:rPr>
              <a:t>)</a:t>
            </a:r>
          </a:p>
          <a:p>
            <a:endParaRPr lang="en-US" altLang="zh-CN" sz="2800" dirty="0">
              <a:latin typeface="楷体" pitchFamily="49" charset="-122"/>
              <a:ea typeface="楷体" pitchFamily="49" charset="-122"/>
            </a:endParaRPr>
          </a:p>
          <a:p>
            <a:endParaRPr lang="zh-CN" altLang="en-US" sz="2800" dirty="0">
              <a:latin typeface="楷体" pitchFamily="49" charset="-122"/>
              <a:ea typeface="楷体" pitchFamily="49" charset="-122"/>
            </a:endParaRPr>
          </a:p>
        </p:txBody>
      </p:sp>
      <p:pic>
        <p:nvPicPr>
          <p:cNvPr id="11268" name="Picture 5" descr="j0186002"/>
          <p:cNvPicPr>
            <a:picLocks noChangeAspect="1" noChangeArrowheads="1"/>
          </p:cNvPicPr>
          <p:nvPr/>
        </p:nvPicPr>
        <p:blipFill>
          <a:blip r:embed="rId2"/>
          <a:srcRect/>
          <a:stretch>
            <a:fillRect/>
          </a:stretch>
        </p:blipFill>
        <p:spPr bwMode="auto">
          <a:xfrm>
            <a:off x="7380288" y="4724400"/>
            <a:ext cx="1260475" cy="1295400"/>
          </a:xfrm>
          <a:prstGeom prst="rect">
            <a:avLst/>
          </a:prstGeom>
          <a:noFill/>
          <a:ln w="9525">
            <a:noFill/>
            <a:miter lim="800000"/>
            <a:headEnd/>
            <a:tailEnd/>
          </a:ln>
        </p:spPr>
      </p:pic>
      <p:sp>
        <p:nvSpPr>
          <p:cNvPr id="6" name="矩形 5"/>
          <p:cNvSpPr>
            <a:spLocks noChangeArrowheads="1"/>
          </p:cNvSpPr>
          <p:nvPr/>
        </p:nvSpPr>
        <p:spPr bwMode="auto">
          <a:xfrm>
            <a:off x="714348" y="3643314"/>
            <a:ext cx="5761038" cy="1816100"/>
          </a:xfrm>
          <a:prstGeom prst="rect">
            <a:avLst/>
          </a:prstGeom>
          <a:noFill/>
          <a:ln w="9525">
            <a:noFill/>
            <a:miter lim="800000"/>
            <a:headEnd/>
            <a:tailEnd/>
          </a:ln>
        </p:spPr>
        <p:txBody>
          <a:bodyPr>
            <a:spAutoFit/>
          </a:bodyPr>
          <a:lstStyle/>
          <a:p>
            <a:r>
              <a:rPr lang="zh-CN" altLang="en-US" sz="2800" b="1" dirty="0">
                <a:solidFill>
                  <a:srgbClr val="C00000"/>
                </a:solidFill>
                <a:latin typeface="Tahoma" pitchFamily="34" charset="0"/>
                <a:ea typeface="隶书" pitchFamily="49" charset="-122"/>
              </a:rPr>
              <a:t>非功能需求重在有效传递</a:t>
            </a:r>
            <a:r>
              <a:rPr lang="en-US" altLang="zh-CN" sz="2800" b="1" dirty="0">
                <a:solidFill>
                  <a:srgbClr val="C00000"/>
                </a:solidFill>
                <a:latin typeface="Tahoma" pitchFamily="34" charset="0"/>
                <a:ea typeface="隶书" pitchFamily="49" charset="-122"/>
              </a:rPr>
              <a:t>!</a:t>
            </a:r>
          </a:p>
          <a:p>
            <a:r>
              <a:rPr lang="en-US" altLang="zh-CN" sz="2800" b="1" dirty="0">
                <a:solidFill>
                  <a:srgbClr val="C00000"/>
                </a:solidFill>
                <a:latin typeface="Tahoma" pitchFamily="34" charset="0"/>
                <a:ea typeface="隶书" pitchFamily="49" charset="-122"/>
              </a:rPr>
              <a:t>1)</a:t>
            </a:r>
            <a:r>
              <a:rPr lang="zh-CN" altLang="en-US" sz="2800" b="1" dirty="0">
                <a:solidFill>
                  <a:srgbClr val="C00000"/>
                </a:solidFill>
                <a:latin typeface="Tahoma" pitchFamily="34" charset="0"/>
                <a:ea typeface="隶书" pitchFamily="49" charset="-122"/>
              </a:rPr>
              <a:t>定性</a:t>
            </a:r>
            <a:r>
              <a:rPr lang="en-US" altLang="zh-CN" sz="2800" b="1" dirty="0">
                <a:solidFill>
                  <a:srgbClr val="C00000"/>
                </a:solidFill>
                <a:latin typeface="Tahoma" pitchFamily="34" charset="0"/>
                <a:ea typeface="隶书" pitchFamily="49" charset="-122"/>
                <a:sym typeface="Wingdings" pitchFamily="2" charset="2"/>
              </a:rPr>
              <a:t></a:t>
            </a:r>
            <a:r>
              <a:rPr lang="zh-CN" altLang="en-US" sz="2800" b="1" dirty="0">
                <a:solidFill>
                  <a:srgbClr val="C00000"/>
                </a:solidFill>
                <a:latin typeface="Tahoma" pitchFamily="34" charset="0"/>
                <a:ea typeface="隶书" pitchFamily="49" charset="-122"/>
                <a:sym typeface="Wingdings" pitchFamily="2" charset="2"/>
              </a:rPr>
              <a:t>场景</a:t>
            </a:r>
            <a:r>
              <a:rPr lang="en-US" altLang="zh-CN" sz="2800" b="1" dirty="0">
                <a:solidFill>
                  <a:srgbClr val="C00000"/>
                </a:solidFill>
                <a:latin typeface="Tahoma" pitchFamily="34" charset="0"/>
                <a:ea typeface="隶书" pitchFamily="49" charset="-122"/>
                <a:sym typeface="Wingdings" pitchFamily="2" charset="2"/>
              </a:rPr>
              <a:t></a:t>
            </a:r>
            <a:r>
              <a:rPr lang="zh-CN" altLang="en-US" sz="2800" b="1" dirty="0">
                <a:solidFill>
                  <a:srgbClr val="C00000"/>
                </a:solidFill>
                <a:latin typeface="Tahoma" pitchFamily="34" charset="0"/>
                <a:ea typeface="隶书" pitchFamily="49" charset="-122"/>
                <a:sym typeface="Wingdings" pitchFamily="2" charset="2"/>
              </a:rPr>
              <a:t>定量</a:t>
            </a:r>
            <a:endParaRPr lang="en-US" altLang="zh-CN" sz="2800" b="1" dirty="0">
              <a:solidFill>
                <a:srgbClr val="C00000"/>
              </a:solidFill>
              <a:latin typeface="Tahoma" pitchFamily="34" charset="0"/>
              <a:ea typeface="隶书" pitchFamily="49" charset="-122"/>
              <a:sym typeface="Wingdings" pitchFamily="2" charset="2"/>
            </a:endParaRPr>
          </a:p>
          <a:p>
            <a:r>
              <a:rPr lang="en-US" altLang="zh-CN" sz="2800" b="1" dirty="0">
                <a:solidFill>
                  <a:srgbClr val="C00000"/>
                </a:solidFill>
                <a:latin typeface="Tahoma" pitchFamily="34" charset="0"/>
                <a:ea typeface="隶书" pitchFamily="49" charset="-122"/>
                <a:sym typeface="Wingdings" pitchFamily="2" charset="2"/>
              </a:rPr>
              <a:t>2)</a:t>
            </a:r>
            <a:r>
              <a:rPr lang="zh-CN" altLang="en-US" sz="2800" b="1" dirty="0">
                <a:solidFill>
                  <a:srgbClr val="C00000"/>
                </a:solidFill>
                <a:latin typeface="Tahoma" pitchFamily="34" charset="0"/>
                <a:ea typeface="隶书" pitchFamily="49" charset="-122"/>
                <a:sym typeface="Wingdings" pitchFamily="2" charset="2"/>
              </a:rPr>
              <a:t>全局</a:t>
            </a:r>
            <a:r>
              <a:rPr lang="en-US" altLang="zh-CN" sz="2800" b="1" dirty="0">
                <a:solidFill>
                  <a:srgbClr val="C00000"/>
                </a:solidFill>
                <a:latin typeface="Tahoma" pitchFamily="34" charset="0"/>
                <a:ea typeface="隶书" pitchFamily="49" charset="-122"/>
                <a:sym typeface="Wingdings" pitchFamily="2" charset="2"/>
              </a:rPr>
              <a:t></a:t>
            </a:r>
            <a:r>
              <a:rPr lang="zh-CN" altLang="en-US" sz="2800" b="1" dirty="0">
                <a:solidFill>
                  <a:srgbClr val="C00000"/>
                </a:solidFill>
                <a:latin typeface="Tahoma" pitchFamily="34" charset="0"/>
                <a:ea typeface="隶书" pitchFamily="49" charset="-122"/>
                <a:sym typeface="Wingdings" pitchFamily="2" charset="2"/>
              </a:rPr>
              <a:t>局部</a:t>
            </a:r>
            <a:r>
              <a:rPr lang="en-US" altLang="zh-CN" sz="2800" b="1" dirty="0">
                <a:solidFill>
                  <a:srgbClr val="C00000"/>
                </a:solidFill>
                <a:latin typeface="Tahoma" pitchFamily="34" charset="0"/>
                <a:ea typeface="隶书" pitchFamily="49" charset="-122"/>
                <a:sym typeface="Wingdings" pitchFamily="2" charset="2"/>
              </a:rPr>
              <a:t>+</a:t>
            </a:r>
            <a:r>
              <a:rPr lang="zh-CN" altLang="en-US" sz="2800" b="1" dirty="0">
                <a:solidFill>
                  <a:srgbClr val="C00000"/>
                </a:solidFill>
                <a:latin typeface="Tahoma" pitchFamily="34" charset="0"/>
                <a:ea typeface="隶书" pitchFamily="49" charset="-122"/>
                <a:sym typeface="Wingdings" pitchFamily="2" charset="2"/>
              </a:rPr>
              <a:t>全局</a:t>
            </a:r>
            <a:endParaRPr lang="en-US" altLang="zh-CN" sz="2800" b="1" dirty="0">
              <a:solidFill>
                <a:srgbClr val="C00000"/>
              </a:solidFill>
              <a:latin typeface="Tahoma" pitchFamily="34" charset="0"/>
              <a:ea typeface="隶书" pitchFamily="49" charset="-122"/>
              <a:sym typeface="Wingdings" pitchFamily="2" charset="2"/>
            </a:endParaRPr>
          </a:p>
          <a:p>
            <a:r>
              <a:rPr lang="en-US" altLang="zh-CN" sz="2800" b="1" dirty="0">
                <a:solidFill>
                  <a:srgbClr val="C00000"/>
                </a:solidFill>
                <a:latin typeface="Tahoma" pitchFamily="34" charset="0"/>
                <a:ea typeface="隶书" pitchFamily="49" charset="-122"/>
                <a:sym typeface="Wingdings" pitchFamily="2" charset="2"/>
              </a:rPr>
              <a:t>3)</a:t>
            </a:r>
            <a:r>
              <a:rPr lang="zh-CN" altLang="en-US" sz="2800" b="1" dirty="0">
                <a:solidFill>
                  <a:srgbClr val="C00000"/>
                </a:solidFill>
                <a:latin typeface="Tahoma" pitchFamily="34" charset="0"/>
                <a:ea typeface="隶书" pitchFamily="49" charset="-122"/>
                <a:sym typeface="Wingdings" pitchFamily="2" charset="2"/>
              </a:rPr>
              <a:t>零散</a:t>
            </a:r>
            <a:r>
              <a:rPr lang="en-US" altLang="zh-CN" sz="2800" b="1" dirty="0">
                <a:solidFill>
                  <a:srgbClr val="C00000"/>
                </a:solidFill>
                <a:latin typeface="Tahoma" pitchFamily="34" charset="0"/>
                <a:ea typeface="隶书" pitchFamily="49" charset="-122"/>
                <a:sym typeface="Wingdings" pitchFamily="2" charset="2"/>
              </a:rPr>
              <a:t></a:t>
            </a:r>
            <a:r>
              <a:rPr lang="zh-CN" altLang="en-US" sz="2800" b="1" dirty="0">
                <a:solidFill>
                  <a:srgbClr val="C00000"/>
                </a:solidFill>
                <a:latin typeface="Tahoma" pitchFamily="34" charset="0"/>
                <a:ea typeface="隶书" pitchFamily="49" charset="-122"/>
                <a:sym typeface="Wingdings" pitchFamily="2" charset="2"/>
              </a:rPr>
              <a:t>可追踪</a:t>
            </a:r>
            <a:endParaRPr lang="zh-CN" altLang="en-US" sz="2800" b="1" dirty="0">
              <a:solidFill>
                <a:srgbClr val="C00000"/>
              </a:solidFill>
              <a:latin typeface="Tahoma" pitchFamily="34" charset="0"/>
              <a:ea typeface="隶书" pitchFamily="49" charset="-122"/>
            </a:endParaRPr>
          </a:p>
        </p:txBody>
      </p:sp>
      <p:sp>
        <p:nvSpPr>
          <p:cNvPr id="7" name="灯片编号占位符 6"/>
          <p:cNvSpPr>
            <a:spLocks noGrp="1"/>
          </p:cNvSpPr>
          <p:nvPr>
            <p:ph type="sldNum" sz="quarter" idx="12"/>
          </p:nvPr>
        </p:nvSpPr>
        <p:spPr/>
        <p:txBody>
          <a:bodyPr/>
          <a:lstStyle/>
          <a:p>
            <a:fld id="{38DE0820-E4E3-469F-8339-675226DFBBFE}" type="slidenum">
              <a:rPr lang="zh-CN" altLang="en-US" smtClean="0"/>
              <a:pPr/>
              <a:t>34</a:t>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defRPr/>
            </a:pPr>
            <a:r>
              <a:rPr lang="zh-CN" altLang="en-US" dirty="0"/>
              <a:t>设计约束</a:t>
            </a:r>
          </a:p>
        </p:txBody>
      </p:sp>
      <p:sp>
        <p:nvSpPr>
          <p:cNvPr id="12291" name="内容占位符 7"/>
          <p:cNvSpPr>
            <a:spLocks noGrp="1"/>
          </p:cNvSpPr>
          <p:nvPr>
            <p:ph idx="1"/>
          </p:nvPr>
        </p:nvSpPr>
        <p:spPr/>
        <p:txBody>
          <a:bodyPr/>
          <a:lstStyle/>
          <a:p>
            <a:r>
              <a:rPr lang="zh-CN" altLang="en-US" sz="2800" dirty="0">
                <a:latin typeface="楷体" pitchFamily="49" charset="-122"/>
                <a:ea typeface="楷体" pitchFamily="49" charset="-122"/>
              </a:rPr>
              <a:t>约束也称为限制条件、补充规约，这通常是对解决方案的一些约束说明。</a:t>
            </a:r>
          </a:p>
          <a:p>
            <a:r>
              <a:rPr lang="zh-CN" altLang="en-US" sz="2800" dirty="0">
                <a:latin typeface="楷体" pitchFamily="49" charset="-122"/>
                <a:ea typeface="楷体" pitchFamily="49" charset="-122"/>
              </a:rPr>
              <a:t>例如：</a:t>
            </a:r>
            <a:endParaRPr lang="en-US" altLang="zh-CN" sz="2800" dirty="0">
              <a:latin typeface="楷体" pitchFamily="49" charset="-122"/>
              <a:ea typeface="楷体" pitchFamily="49" charset="-122"/>
            </a:endParaRPr>
          </a:p>
          <a:p>
            <a:pPr marL="806450">
              <a:buFont typeface="Arial" pitchFamily="34" charset="0"/>
              <a:buChar char="•"/>
            </a:pPr>
            <a:r>
              <a:rPr lang="zh-CN" altLang="en-US" sz="2400" dirty="0">
                <a:latin typeface="楷体" pitchFamily="49" charset="-122"/>
                <a:ea typeface="楷体" pitchFamily="49" charset="-122"/>
              </a:rPr>
              <a:t>必须采用国有自主知识版权的数据库系统</a:t>
            </a:r>
            <a:r>
              <a:rPr lang="en-US" altLang="zh-CN" sz="2400" dirty="0">
                <a:latin typeface="楷体" pitchFamily="49" charset="-122"/>
                <a:ea typeface="楷体" pitchFamily="49" charset="-122"/>
              </a:rPr>
              <a:t>…</a:t>
            </a:r>
          </a:p>
          <a:p>
            <a:pPr marL="806450">
              <a:buFont typeface="Arial" pitchFamily="34" charset="0"/>
              <a:buChar char="•"/>
            </a:pPr>
            <a:r>
              <a:rPr lang="zh-CN" altLang="en-US" sz="2400" dirty="0">
                <a:latin typeface="楷体" pitchFamily="49" charset="-122"/>
                <a:ea typeface="楷体" pitchFamily="49" charset="-122"/>
              </a:rPr>
              <a:t>必须运行在</a:t>
            </a:r>
            <a:r>
              <a:rPr lang="en-US" altLang="zh-CN" sz="2400" dirty="0">
                <a:latin typeface="楷体" pitchFamily="49" charset="-122"/>
                <a:ea typeface="楷体" pitchFamily="49" charset="-122"/>
              </a:rPr>
              <a:t>UNIX</a:t>
            </a:r>
            <a:r>
              <a:rPr lang="zh-CN" altLang="en-US" sz="2400" dirty="0">
                <a:latin typeface="楷体" pitchFamily="49" charset="-122"/>
                <a:ea typeface="楷体" pitchFamily="49" charset="-122"/>
              </a:rPr>
              <a:t>操作系统之下</a:t>
            </a:r>
            <a:endParaRPr lang="en-US" altLang="zh-CN" sz="2400" dirty="0">
              <a:latin typeface="楷体" pitchFamily="49" charset="-122"/>
              <a:ea typeface="楷体" pitchFamily="49" charset="-122"/>
            </a:endParaRPr>
          </a:p>
          <a:p>
            <a:pPr marL="806450">
              <a:buFont typeface="Arial" pitchFamily="34" charset="0"/>
              <a:buChar char="•"/>
            </a:pPr>
            <a:r>
              <a:rPr lang="zh-CN" altLang="en-US" sz="2400" dirty="0">
                <a:latin typeface="楷体" pitchFamily="49" charset="-122"/>
                <a:ea typeface="楷体" pitchFamily="49" charset="-122"/>
              </a:rPr>
              <a:t>用户将在户外完成作业</a:t>
            </a:r>
          </a:p>
        </p:txBody>
      </p:sp>
      <p:pic>
        <p:nvPicPr>
          <p:cNvPr id="12292" name="Picture 5" descr="j0300840"/>
          <p:cNvPicPr>
            <a:picLocks noChangeAspect="1" noChangeArrowheads="1"/>
          </p:cNvPicPr>
          <p:nvPr/>
        </p:nvPicPr>
        <p:blipFill>
          <a:blip r:embed="rId2"/>
          <a:srcRect/>
          <a:stretch>
            <a:fillRect/>
          </a:stretch>
        </p:blipFill>
        <p:spPr bwMode="auto">
          <a:xfrm>
            <a:off x="6732588" y="4724400"/>
            <a:ext cx="1814512" cy="1528763"/>
          </a:xfrm>
          <a:prstGeom prst="rect">
            <a:avLst/>
          </a:prstGeom>
          <a:noFill/>
          <a:ln w="9525">
            <a:noFill/>
            <a:miter lim="800000"/>
            <a:headEnd/>
            <a:tailEnd/>
          </a:ln>
        </p:spPr>
      </p:pic>
      <p:sp>
        <p:nvSpPr>
          <p:cNvPr id="7" name="矩形 6"/>
          <p:cNvSpPr>
            <a:spLocks noChangeArrowheads="1"/>
          </p:cNvSpPr>
          <p:nvPr/>
        </p:nvSpPr>
        <p:spPr bwMode="auto">
          <a:xfrm>
            <a:off x="928662" y="4714884"/>
            <a:ext cx="4567237" cy="1292225"/>
          </a:xfrm>
          <a:prstGeom prst="rect">
            <a:avLst/>
          </a:prstGeom>
          <a:noFill/>
          <a:ln w="9525">
            <a:noFill/>
            <a:miter lim="800000"/>
            <a:headEnd/>
            <a:tailEnd/>
          </a:ln>
        </p:spPr>
        <p:txBody>
          <a:bodyPr wrap="none">
            <a:spAutoFit/>
          </a:bodyPr>
          <a:lstStyle/>
          <a:p>
            <a:r>
              <a:rPr lang="en-US" altLang="zh-CN" sz="2600" b="1" dirty="0">
                <a:solidFill>
                  <a:srgbClr val="C00000"/>
                </a:solidFill>
                <a:latin typeface="Tahoma" pitchFamily="34" charset="0"/>
                <a:ea typeface="隶书" pitchFamily="49" charset="-122"/>
              </a:rPr>
              <a:t>1)</a:t>
            </a:r>
            <a:r>
              <a:rPr lang="zh-CN" altLang="en-US" sz="2600" b="1" dirty="0">
                <a:solidFill>
                  <a:srgbClr val="C00000"/>
                </a:solidFill>
                <a:latin typeface="Tahoma" pitchFamily="34" charset="0"/>
                <a:ea typeface="隶书" pitchFamily="49" charset="-122"/>
              </a:rPr>
              <a:t>非技术因素决定的技术选型</a:t>
            </a:r>
            <a:endParaRPr lang="en-US" altLang="zh-CN" sz="2600" b="1" dirty="0">
              <a:solidFill>
                <a:srgbClr val="C00000"/>
              </a:solidFill>
              <a:latin typeface="Tahoma" pitchFamily="34" charset="0"/>
              <a:ea typeface="隶书" pitchFamily="49" charset="-122"/>
            </a:endParaRPr>
          </a:p>
          <a:p>
            <a:r>
              <a:rPr lang="en-US" altLang="zh-CN" sz="2600" b="1" dirty="0">
                <a:solidFill>
                  <a:srgbClr val="C00000"/>
                </a:solidFill>
                <a:latin typeface="Tahoma" pitchFamily="34" charset="0"/>
                <a:ea typeface="隶书" pitchFamily="49" charset="-122"/>
                <a:sym typeface="Wingdings" pitchFamily="2" charset="2"/>
              </a:rPr>
              <a:t>2)</a:t>
            </a:r>
            <a:r>
              <a:rPr lang="zh-CN" altLang="en-US" sz="2600" b="1" dirty="0">
                <a:solidFill>
                  <a:srgbClr val="C00000"/>
                </a:solidFill>
                <a:latin typeface="Tahoma" pitchFamily="34" charset="0"/>
                <a:ea typeface="隶书" pitchFamily="49" charset="-122"/>
                <a:sym typeface="Wingdings" pitchFamily="2" charset="2"/>
              </a:rPr>
              <a:t>预期的软硬件环境</a:t>
            </a:r>
            <a:endParaRPr lang="en-US" altLang="zh-CN" sz="2600" b="1" dirty="0">
              <a:solidFill>
                <a:srgbClr val="C00000"/>
              </a:solidFill>
              <a:latin typeface="Tahoma" pitchFamily="34" charset="0"/>
              <a:ea typeface="隶书" pitchFamily="49" charset="-122"/>
              <a:sym typeface="Wingdings" pitchFamily="2" charset="2"/>
            </a:endParaRPr>
          </a:p>
          <a:p>
            <a:r>
              <a:rPr lang="en-US" altLang="zh-CN" sz="2600" b="1" dirty="0">
                <a:solidFill>
                  <a:srgbClr val="C00000"/>
                </a:solidFill>
                <a:latin typeface="Tahoma" pitchFamily="34" charset="0"/>
                <a:ea typeface="隶书" pitchFamily="49" charset="-122"/>
                <a:sym typeface="Wingdings" pitchFamily="2" charset="2"/>
              </a:rPr>
              <a:t>3)</a:t>
            </a:r>
            <a:r>
              <a:rPr lang="zh-CN" altLang="en-US" sz="2600" b="1" dirty="0">
                <a:solidFill>
                  <a:srgbClr val="C00000"/>
                </a:solidFill>
                <a:latin typeface="Tahoma" pitchFamily="34" charset="0"/>
                <a:ea typeface="隶书" pitchFamily="49" charset="-122"/>
                <a:sym typeface="Wingdings" pitchFamily="2" charset="2"/>
              </a:rPr>
              <a:t>预期的使用环境</a:t>
            </a:r>
            <a:endParaRPr lang="zh-CN" altLang="en-US" sz="2600" b="1" dirty="0">
              <a:solidFill>
                <a:srgbClr val="C00000"/>
              </a:solidFill>
              <a:latin typeface="Tahoma" pitchFamily="34" charset="0"/>
              <a:ea typeface="隶书" pitchFamily="49" charset="-122"/>
            </a:endParaRP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35</a:t>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defRPr/>
            </a:pPr>
            <a:r>
              <a:rPr lang="zh-CN" altLang="en-US" dirty="0"/>
              <a:t>需求开发与管理</a:t>
            </a:r>
          </a:p>
        </p:txBody>
      </p:sp>
      <p:pic>
        <p:nvPicPr>
          <p:cNvPr id="17411"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28688" y="2143116"/>
            <a:ext cx="7500937" cy="3062288"/>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fld id="{38DE0820-E4E3-469F-8339-675226DFBBFE}" type="slidenum">
              <a:rPr lang="zh-CN" altLang="en-US" smtClean="0"/>
              <a:pPr/>
              <a:t>36</a:t>
            </a:fld>
            <a:endParaRPr lang="zh-CN" altLang="en-US"/>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defRPr/>
            </a:pPr>
            <a:r>
              <a:rPr lang="zh-CN" altLang="en-US" dirty="0"/>
              <a:t>需求开发活动</a:t>
            </a:r>
          </a:p>
        </p:txBody>
      </p:sp>
      <p:pic>
        <p:nvPicPr>
          <p:cNvPr id="18435" name="Picture 4"/>
          <p:cNvPicPr>
            <a:picLocks noChangeAspect="1" noChangeArrowheads="1"/>
          </p:cNvPicPr>
          <p:nvPr/>
        </p:nvPicPr>
        <p:blipFill>
          <a:blip r:embed="rId2"/>
          <a:srcRect/>
          <a:stretch>
            <a:fillRect/>
          </a:stretch>
        </p:blipFill>
        <p:spPr bwMode="auto">
          <a:xfrm>
            <a:off x="1714480" y="1857364"/>
            <a:ext cx="5184775" cy="3787775"/>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fld id="{38DE0820-E4E3-469F-8339-675226DFBBFE}" type="slidenum">
              <a:rPr lang="zh-CN" altLang="en-US" smtClean="0"/>
              <a:pPr/>
              <a:t>37</a:t>
            </a:fld>
            <a:endParaRPr lang="zh-CN" altLang="en-US"/>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defRPr/>
            </a:pPr>
            <a:r>
              <a:rPr lang="zh-CN" altLang="en-US" dirty="0"/>
              <a:t>需求分析师</a:t>
            </a:r>
          </a:p>
        </p:txBody>
      </p:sp>
      <p:sp>
        <p:nvSpPr>
          <p:cNvPr id="8" name="内容占位符 7"/>
          <p:cNvSpPr>
            <a:spLocks noGrp="1"/>
          </p:cNvSpPr>
          <p:nvPr>
            <p:ph idx="1"/>
          </p:nvPr>
        </p:nvSpPr>
        <p:spPr/>
        <p:txBody>
          <a:bodyPr>
            <a:noAutofit/>
          </a:bodyPr>
          <a:lstStyle/>
          <a:p>
            <a:pPr>
              <a:spcAft>
                <a:spcPts val="600"/>
              </a:spcAft>
              <a:defRPr/>
            </a:pPr>
            <a:r>
              <a:rPr kumimoji="1" lang="zh-CN" altLang="en-US" sz="2800" b="1" dirty="0">
                <a:solidFill>
                  <a:srgbClr val="C00000"/>
                </a:solidFill>
                <a:latin typeface="楷体" pitchFamily="49" charset="-122"/>
                <a:ea typeface="楷体" pitchFamily="49" charset="-122"/>
              </a:rPr>
              <a:t>需求分析员</a:t>
            </a:r>
            <a:r>
              <a:rPr kumimoji="1" lang="zh-CN" altLang="en-US" sz="2400" dirty="0">
                <a:solidFill>
                  <a:srgbClr val="3366FF"/>
                </a:solidFill>
                <a:latin typeface="楷体" pitchFamily="49" charset="-122"/>
                <a:ea typeface="楷体" pitchFamily="49" charset="-122"/>
              </a:rPr>
              <a:t>是对项目涉众的需求进行收集、分析、记录和验证等职责的主要承担者，是用户群体与软件开发团队间进行需求沟通的主要渠道</a:t>
            </a:r>
          </a:p>
          <a:p>
            <a:pPr>
              <a:spcAft>
                <a:spcPts val="600"/>
              </a:spcAft>
              <a:defRPr/>
            </a:pPr>
            <a:r>
              <a:rPr kumimoji="1" lang="zh-CN" altLang="en-US" sz="2800" b="1" dirty="0">
                <a:solidFill>
                  <a:srgbClr val="C00000"/>
                </a:solidFill>
                <a:latin typeface="楷体" pitchFamily="49" charset="-122"/>
                <a:ea typeface="楷体" pitchFamily="49" charset="-122"/>
              </a:rPr>
              <a:t>典型活动：</a:t>
            </a:r>
            <a:r>
              <a:rPr kumimoji="1" lang="zh-CN" altLang="en-US" sz="2400" dirty="0">
                <a:solidFill>
                  <a:srgbClr val="3366FF"/>
                </a:solidFill>
                <a:latin typeface="楷体" pitchFamily="49" charset="-122"/>
                <a:ea typeface="楷体" pitchFamily="49" charset="-122"/>
              </a:rPr>
              <a:t>定义业务需求、确定项目涉众和用户类别、获取需求、分析需求、为需求建模、编写需求规格说明、主持对需求的验证、引导对需求的优先级划分、管理需求</a:t>
            </a:r>
          </a:p>
          <a:p>
            <a:pPr>
              <a:spcAft>
                <a:spcPts val="600"/>
              </a:spcAft>
              <a:defRPr/>
            </a:pPr>
            <a:r>
              <a:rPr kumimoji="1" lang="zh-CN" altLang="en-US" sz="2800" b="1" dirty="0">
                <a:solidFill>
                  <a:srgbClr val="C00000"/>
                </a:solidFill>
                <a:latin typeface="楷体" pitchFamily="49" charset="-122"/>
                <a:ea typeface="楷体" pitchFamily="49" charset="-122"/>
              </a:rPr>
              <a:t>必备技能：</a:t>
            </a:r>
            <a:r>
              <a:rPr kumimoji="1" lang="zh-CN" altLang="en-US" sz="2400" dirty="0">
                <a:solidFill>
                  <a:srgbClr val="3366FF"/>
                </a:solidFill>
                <a:latin typeface="楷体" pitchFamily="49" charset="-122"/>
                <a:ea typeface="楷体" pitchFamily="49" charset="-122"/>
              </a:rPr>
              <a:t>倾听、交谈和提问的技巧，</a:t>
            </a:r>
            <a:br>
              <a:rPr kumimoji="1" lang="en-US" altLang="zh-CN" sz="2400" dirty="0">
                <a:solidFill>
                  <a:srgbClr val="3366FF"/>
                </a:solidFill>
                <a:latin typeface="楷体" pitchFamily="49" charset="-122"/>
                <a:ea typeface="楷体" pitchFamily="49" charset="-122"/>
              </a:rPr>
            </a:br>
            <a:r>
              <a:rPr kumimoji="1" lang="zh-CN" altLang="en-US" sz="2400" dirty="0">
                <a:solidFill>
                  <a:srgbClr val="3366FF"/>
                </a:solidFill>
                <a:latin typeface="楷体" pitchFamily="49" charset="-122"/>
                <a:ea typeface="楷体" pitchFamily="49" charset="-122"/>
              </a:rPr>
              <a:t>分析、协调、观察、写作、组织、建</a:t>
            </a:r>
            <a:br>
              <a:rPr kumimoji="1" lang="en-US" altLang="zh-CN" sz="2400" dirty="0">
                <a:solidFill>
                  <a:srgbClr val="3366FF"/>
                </a:solidFill>
                <a:latin typeface="楷体" pitchFamily="49" charset="-122"/>
                <a:ea typeface="楷体" pitchFamily="49" charset="-122"/>
              </a:rPr>
            </a:br>
            <a:r>
              <a:rPr kumimoji="1" lang="zh-CN" altLang="en-US" sz="2400" dirty="0">
                <a:solidFill>
                  <a:srgbClr val="3366FF"/>
                </a:solidFill>
                <a:latin typeface="楷体" pitchFamily="49" charset="-122"/>
                <a:ea typeface="楷体" pitchFamily="49" charset="-122"/>
              </a:rPr>
              <a:t>模、人际交往和创造能力 </a:t>
            </a:r>
          </a:p>
        </p:txBody>
      </p:sp>
      <p:pic>
        <p:nvPicPr>
          <p:cNvPr id="27652" name="Picture 4"/>
          <p:cNvPicPr>
            <a:picLocks noChangeAspect="1" noChangeArrowheads="1"/>
          </p:cNvPicPr>
          <p:nvPr/>
        </p:nvPicPr>
        <p:blipFill>
          <a:blip r:embed="rId2"/>
          <a:srcRect/>
          <a:stretch>
            <a:fillRect/>
          </a:stretch>
        </p:blipFill>
        <p:spPr bwMode="auto">
          <a:xfrm>
            <a:off x="6643688" y="4429125"/>
            <a:ext cx="1771650" cy="1828800"/>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pPr/>
              <a:t>38</a:t>
            </a:fld>
            <a:endParaRPr lang="zh-CN" altLang="en-US"/>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defRPr/>
            </a:pPr>
            <a:r>
              <a:rPr lang="zh-CN" altLang="en-US" dirty="0"/>
              <a:t>需求分析师</a:t>
            </a:r>
          </a:p>
        </p:txBody>
      </p:sp>
      <p:sp>
        <p:nvSpPr>
          <p:cNvPr id="28675" name="内容占位符 7"/>
          <p:cNvSpPr>
            <a:spLocks noGrp="1"/>
          </p:cNvSpPr>
          <p:nvPr>
            <p:ph idx="1"/>
          </p:nvPr>
        </p:nvSpPr>
        <p:spPr/>
        <p:txBody>
          <a:bodyPr/>
          <a:lstStyle/>
          <a:p>
            <a:r>
              <a:rPr kumimoji="1" lang="zh-CN" altLang="en-US" sz="2800" b="1" dirty="0">
                <a:solidFill>
                  <a:srgbClr val="C00000"/>
                </a:solidFill>
                <a:latin typeface="楷体" pitchFamily="49" charset="-122"/>
                <a:ea typeface="楷体" pitchFamily="49" charset="-122"/>
              </a:rPr>
              <a:t>必备知识：</a:t>
            </a:r>
            <a:endParaRPr kumimoji="1" lang="en-US" altLang="zh-CN" sz="2800" b="1" dirty="0">
              <a:solidFill>
                <a:srgbClr val="C00000"/>
              </a:solidFill>
              <a:latin typeface="楷体" pitchFamily="49" charset="-122"/>
              <a:ea typeface="楷体" pitchFamily="49" charset="-122"/>
            </a:endParaRPr>
          </a:p>
          <a:p>
            <a:pPr marL="711200">
              <a:buFont typeface="Arial" pitchFamily="34" charset="0"/>
              <a:buChar char="•"/>
            </a:pPr>
            <a:r>
              <a:rPr kumimoji="1" lang="zh-CN" altLang="en-US" sz="2400" dirty="0">
                <a:latin typeface="楷体" pitchFamily="49" charset="-122"/>
                <a:ea typeface="楷体" pitchFamily="49" charset="-122"/>
              </a:rPr>
              <a:t>现代需求管理技术</a:t>
            </a:r>
            <a:endParaRPr kumimoji="1" lang="en-US" altLang="zh-CN" sz="2400" dirty="0">
              <a:latin typeface="楷体" pitchFamily="49" charset="-122"/>
              <a:ea typeface="楷体" pitchFamily="49" charset="-122"/>
            </a:endParaRPr>
          </a:p>
          <a:p>
            <a:pPr marL="711200">
              <a:buFont typeface="Arial" pitchFamily="34" charset="0"/>
              <a:buChar char="•"/>
            </a:pPr>
            <a:r>
              <a:rPr kumimoji="1" lang="zh-CN" altLang="en-US" sz="2400" dirty="0">
                <a:latin typeface="楷体" pitchFamily="49" charset="-122"/>
                <a:ea typeface="楷体" pitchFamily="49" charset="-122"/>
              </a:rPr>
              <a:t>各种软件开发生命周期</a:t>
            </a:r>
            <a:endParaRPr kumimoji="1" lang="en-US" altLang="zh-CN" sz="2400" dirty="0">
              <a:latin typeface="楷体" pitchFamily="49" charset="-122"/>
              <a:ea typeface="楷体" pitchFamily="49" charset="-122"/>
            </a:endParaRPr>
          </a:p>
          <a:p>
            <a:pPr marL="711200">
              <a:buFont typeface="Arial" pitchFamily="34" charset="0"/>
              <a:buChar char="•"/>
            </a:pPr>
            <a:r>
              <a:rPr kumimoji="1" lang="zh-CN" altLang="en-US" sz="2400" dirty="0">
                <a:latin typeface="楷体" pitchFamily="49" charset="-122"/>
                <a:ea typeface="楷体" pitchFamily="49" charset="-122"/>
              </a:rPr>
              <a:t>领域知识</a:t>
            </a:r>
          </a:p>
          <a:p>
            <a:r>
              <a:rPr kumimoji="1" lang="zh-CN" altLang="en-US" sz="2800" b="1" dirty="0">
                <a:solidFill>
                  <a:srgbClr val="C00000"/>
                </a:solidFill>
                <a:latin typeface="楷体" pitchFamily="49" charset="-122"/>
                <a:ea typeface="楷体" pitchFamily="49" charset="-122"/>
              </a:rPr>
              <a:t>需求分析员的来源：</a:t>
            </a:r>
            <a:endParaRPr kumimoji="1" lang="en-US" altLang="zh-CN" sz="2800" b="1" dirty="0">
              <a:solidFill>
                <a:srgbClr val="C00000"/>
              </a:solidFill>
              <a:latin typeface="楷体" pitchFamily="49" charset="-122"/>
              <a:ea typeface="楷体" pitchFamily="49" charset="-122"/>
            </a:endParaRPr>
          </a:p>
          <a:p>
            <a:pPr marL="711200">
              <a:buFont typeface="Arial" pitchFamily="34" charset="0"/>
              <a:buChar char="•"/>
            </a:pPr>
            <a:r>
              <a:rPr kumimoji="1" lang="zh-CN" altLang="en-US" sz="2400" dirty="0">
                <a:latin typeface="楷体" pitchFamily="49" charset="-122"/>
                <a:ea typeface="楷体" pitchFamily="49" charset="-122"/>
              </a:rPr>
              <a:t>用户转为分析员（软件工程知识欠缺）</a:t>
            </a:r>
            <a:endParaRPr kumimoji="1" lang="en-US" altLang="zh-CN" sz="2400" dirty="0">
              <a:latin typeface="楷体" pitchFamily="49" charset="-122"/>
              <a:ea typeface="楷体" pitchFamily="49" charset="-122"/>
            </a:endParaRPr>
          </a:p>
          <a:p>
            <a:pPr marL="711200">
              <a:buFont typeface="Arial" pitchFamily="34" charset="0"/>
              <a:buChar char="•"/>
            </a:pPr>
            <a:r>
              <a:rPr kumimoji="1" lang="zh-CN" altLang="en-US" sz="2400" dirty="0">
                <a:latin typeface="楷体" pitchFamily="49" charset="-122"/>
                <a:ea typeface="楷体" pitchFamily="49" charset="-122"/>
              </a:rPr>
              <a:t>开发人员转为分析员（领域知识、沟通能力）</a:t>
            </a:r>
            <a:endParaRPr kumimoji="1" lang="en-US" altLang="zh-CN" sz="2400" dirty="0">
              <a:latin typeface="楷体" pitchFamily="49" charset="-122"/>
              <a:ea typeface="楷体" pitchFamily="49" charset="-122"/>
            </a:endParaRPr>
          </a:p>
          <a:p>
            <a:pPr marL="711200">
              <a:buFont typeface="Arial" pitchFamily="34" charset="0"/>
              <a:buChar char="•"/>
            </a:pPr>
            <a:r>
              <a:rPr kumimoji="1" lang="zh-CN" altLang="en-US" sz="2400" dirty="0">
                <a:latin typeface="楷体" pitchFamily="49" charset="-122"/>
                <a:ea typeface="楷体" pitchFamily="49" charset="-122"/>
              </a:rPr>
              <a:t>主题专家（易按自己的偏好来构建系统）</a:t>
            </a:r>
          </a:p>
        </p:txBody>
      </p:sp>
      <p:pic>
        <p:nvPicPr>
          <p:cNvPr id="28676" name="Picture 4"/>
          <p:cNvPicPr>
            <a:picLocks noChangeAspect="1" noChangeArrowheads="1"/>
          </p:cNvPicPr>
          <p:nvPr/>
        </p:nvPicPr>
        <p:blipFill>
          <a:blip r:embed="rId2"/>
          <a:srcRect/>
          <a:stretch>
            <a:fillRect/>
          </a:stretch>
        </p:blipFill>
        <p:spPr bwMode="auto">
          <a:xfrm>
            <a:off x="6643688" y="4429125"/>
            <a:ext cx="1771650" cy="1828800"/>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pPr/>
              <a:t>39</a:t>
            </a:fld>
            <a:endParaRPr lang="zh-CN" altLang="en-US"/>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357158" y="1714488"/>
            <a:ext cx="8229600" cy="4525963"/>
          </a:xfrm>
        </p:spPr>
        <p:txBody>
          <a:bodyPr/>
          <a:lstStyle/>
          <a:p>
            <a:pPr marL="342900" lvl="1" indent="-342900">
              <a:buBlip>
                <a:blip r:embed="rId2"/>
              </a:buBlip>
            </a:pPr>
            <a:r>
              <a:rPr lang="zh-CN" altLang="en-US" b="1" dirty="0">
                <a:latin typeface="宋体" pitchFamily="2" charset="-122"/>
                <a:ea typeface="宋体" pitchFamily="2" charset="-122"/>
              </a:rPr>
              <a:t>需求获取的主要任务：</a:t>
            </a:r>
            <a:r>
              <a:rPr lang="zh-CN" altLang="en-US" dirty="0">
                <a:latin typeface="宋体" pitchFamily="2" charset="-122"/>
                <a:ea typeface="宋体" pitchFamily="2" charset="-122"/>
              </a:rPr>
              <a:t>与客户或用户沟通，完成下面要求</a:t>
            </a:r>
            <a:endParaRPr lang="en-US" altLang="zh-CN" dirty="0">
              <a:latin typeface="宋体" pitchFamily="2" charset="-122"/>
              <a:ea typeface="宋体" pitchFamily="2" charset="-122"/>
            </a:endParaRPr>
          </a:p>
          <a:p>
            <a:pPr marL="742950" lvl="2" indent="-342900"/>
            <a:r>
              <a:rPr lang="zh-CN" altLang="en-US" dirty="0">
                <a:latin typeface="宋体" pitchFamily="2" charset="-122"/>
                <a:ea typeface="宋体" pitchFamily="2" charset="-122"/>
              </a:rPr>
              <a:t>了解系统或产品的目标是什么？</a:t>
            </a:r>
            <a:endParaRPr lang="en-US" altLang="zh-CN" dirty="0">
              <a:latin typeface="宋体" pitchFamily="2" charset="-122"/>
              <a:ea typeface="宋体" pitchFamily="2" charset="-122"/>
            </a:endParaRPr>
          </a:p>
          <a:p>
            <a:pPr marL="742950" lvl="2" indent="-342900"/>
            <a:r>
              <a:rPr lang="zh-CN" altLang="en-US" dirty="0">
                <a:latin typeface="宋体" pitchFamily="2" charset="-122"/>
                <a:ea typeface="宋体" pitchFamily="2" charset="-122"/>
              </a:rPr>
              <a:t>客户或用户想要实现什么？</a:t>
            </a:r>
            <a:endParaRPr lang="en-US" altLang="zh-CN" dirty="0">
              <a:latin typeface="宋体" pitchFamily="2" charset="-122"/>
              <a:ea typeface="宋体" pitchFamily="2" charset="-122"/>
            </a:endParaRPr>
          </a:p>
          <a:p>
            <a:pPr marL="742950" lvl="2" indent="-342900"/>
            <a:r>
              <a:rPr lang="zh-CN" altLang="en-US" dirty="0">
                <a:latin typeface="宋体" pitchFamily="2" charset="-122"/>
                <a:ea typeface="宋体" pitchFamily="2" charset="-122"/>
              </a:rPr>
              <a:t>系统和产品如何满足业务的要求，</a:t>
            </a:r>
            <a:endParaRPr lang="en-US" altLang="zh-CN" dirty="0">
              <a:latin typeface="宋体" pitchFamily="2" charset="-122"/>
              <a:ea typeface="宋体" pitchFamily="2" charset="-122"/>
            </a:endParaRPr>
          </a:p>
          <a:p>
            <a:pPr marL="742950" lvl="2" indent="-342900"/>
            <a:r>
              <a:rPr lang="zh-CN" altLang="en-US" dirty="0">
                <a:latin typeface="宋体" pitchFamily="2" charset="-122"/>
                <a:ea typeface="宋体" pitchFamily="2" charset="-122"/>
              </a:rPr>
              <a:t>最终系统或产品如何用于日常工作？ </a:t>
            </a:r>
            <a:endParaRPr lang="en-US" altLang="zh-CN" dirty="0">
              <a:latin typeface="宋体" pitchFamily="2" charset="-122"/>
              <a:ea typeface="宋体" pitchFamily="2" charset="-122"/>
            </a:endParaRPr>
          </a:p>
          <a:p>
            <a:pPr marL="742950" lvl="2" indent="-342900">
              <a:buNone/>
            </a:pPr>
            <a:endParaRPr lang="zh-CN" altLang="en-US" dirty="0">
              <a:latin typeface="宋体" pitchFamily="2" charset="-122"/>
              <a:ea typeface="宋体" pitchFamily="2" charset="-122"/>
            </a:endParaRPr>
          </a:p>
          <a:p>
            <a:pPr>
              <a:buNone/>
            </a:pPr>
            <a:r>
              <a:rPr lang="zh-CN" altLang="en-US" dirty="0">
                <a:solidFill>
                  <a:srgbClr val="FF0000"/>
                </a:solidFill>
                <a:latin typeface="宋体" pitchFamily="2" charset="-122"/>
                <a:ea typeface="宋体" pitchFamily="2" charset="-122"/>
              </a:rPr>
              <a:t>  </a:t>
            </a:r>
            <a:r>
              <a:rPr lang="zh-CN" altLang="en-US" b="1" dirty="0">
                <a:solidFill>
                  <a:srgbClr val="FF0000"/>
                </a:solidFill>
                <a:latin typeface="宋体" pitchFamily="2" charset="-122"/>
                <a:ea typeface="宋体" pitchFamily="2" charset="-122"/>
              </a:rPr>
              <a:t>注意：获取并理解用户的需求是软件工程师所面对的最困难的任务之一</a:t>
            </a:r>
            <a:endParaRPr lang="zh-CN" altLang="en-US" b="1" dirty="0">
              <a:latin typeface="宋体" pitchFamily="2" charset="-122"/>
              <a:ea typeface="宋体" pitchFamily="2" charset="-122"/>
            </a:endParaRPr>
          </a:p>
        </p:txBody>
      </p:sp>
      <p:sp>
        <p:nvSpPr>
          <p:cNvPr id="5" name="Rectangle 2"/>
          <p:cNvSpPr>
            <a:spLocks noGrp="1" noChangeArrowheads="1"/>
          </p:cNvSpPr>
          <p:nvPr>
            <p:ph type="title"/>
          </p:nvPr>
        </p:nvSpPr>
        <p:spPr>
          <a:xfrm>
            <a:off x="457200" y="211138"/>
            <a:ext cx="8229600" cy="1143000"/>
          </a:xfrm>
        </p:spPr>
        <p:txBody>
          <a:bodyPr/>
          <a:lstStyle/>
          <a:p>
            <a:r>
              <a:rPr lang="en-US" altLang="zh-CN" sz="4000" dirty="0"/>
              <a:t>3.1 </a:t>
            </a:r>
            <a:r>
              <a:rPr lang="zh-CN" altLang="en-US" sz="4000" dirty="0"/>
              <a:t>需求获取与需求分析阶段的任务</a:t>
            </a:r>
            <a:endParaRPr lang="zh-CN" altLang="en-US" sz="3200" dirty="0"/>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4</a:t>
            </a:fld>
            <a:endParaRPr lang="zh-CN" altLang="en-US"/>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defRPr/>
            </a:pPr>
            <a:r>
              <a:rPr lang="zh-CN" altLang="en-US" dirty="0"/>
              <a:t>需求过程</a:t>
            </a:r>
          </a:p>
        </p:txBody>
      </p:sp>
      <p:pic>
        <p:nvPicPr>
          <p:cNvPr id="29699" name="Picture 4" descr="需求2"/>
          <p:cNvPicPr>
            <a:picLocks noChangeAspect="1" noChangeArrowheads="1"/>
          </p:cNvPicPr>
          <p:nvPr/>
        </p:nvPicPr>
        <p:blipFill>
          <a:blip r:embed="rId2"/>
          <a:srcRect/>
          <a:stretch>
            <a:fillRect/>
          </a:stretch>
        </p:blipFill>
        <p:spPr bwMode="auto">
          <a:xfrm>
            <a:off x="1042988" y="1484313"/>
            <a:ext cx="6335712" cy="4792662"/>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fld id="{38DE0820-E4E3-469F-8339-675226DFBBFE}" type="slidenum">
              <a:rPr lang="zh-CN" altLang="en-US" smtClean="0"/>
              <a:pPr/>
              <a:t>40</a:t>
            </a:fld>
            <a:endParaRPr lang="zh-CN" altLang="en-US"/>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defRPr/>
            </a:pPr>
            <a:r>
              <a:rPr lang="zh-CN" altLang="en-US" dirty="0"/>
              <a:t>需求过程</a:t>
            </a:r>
          </a:p>
        </p:txBody>
      </p:sp>
      <p:pic>
        <p:nvPicPr>
          <p:cNvPr id="30723" name="Picture 4" descr="wf_req"/>
          <p:cNvPicPr>
            <a:picLocks noChangeAspect="1" noChangeArrowheads="1"/>
          </p:cNvPicPr>
          <p:nvPr/>
        </p:nvPicPr>
        <p:blipFill>
          <a:blip r:embed="rId2"/>
          <a:srcRect/>
          <a:stretch>
            <a:fillRect/>
          </a:stretch>
        </p:blipFill>
        <p:spPr bwMode="auto">
          <a:xfrm>
            <a:off x="3214688" y="214313"/>
            <a:ext cx="4500562" cy="6003925"/>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fld id="{38DE0820-E4E3-469F-8339-675226DFBBFE}" type="slidenum">
              <a:rPr lang="zh-CN" altLang="en-US" smtClean="0"/>
              <a:pPr/>
              <a:t>41</a:t>
            </a:fld>
            <a:endParaRPr lang="zh-CN" altLang="en-US"/>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defRPr/>
            </a:pPr>
            <a:r>
              <a:rPr lang="zh-CN" altLang="en-US" dirty="0"/>
              <a:t>需求大纲</a:t>
            </a:r>
            <a:r>
              <a:rPr lang="en-US" altLang="zh-CN" dirty="0"/>
              <a:t>—SDRUM</a:t>
            </a:r>
            <a:r>
              <a:rPr lang="en-US" altLang="zh-CN" baseline="30000" dirty="0"/>
              <a:t>2</a:t>
            </a:r>
            <a:r>
              <a:rPr lang="zh-CN" altLang="en-US" dirty="0"/>
              <a:t>模型</a:t>
            </a:r>
          </a:p>
        </p:txBody>
      </p:sp>
      <p:sp>
        <p:nvSpPr>
          <p:cNvPr id="8" name="内容占位符 7"/>
          <p:cNvSpPr>
            <a:spLocks noGrp="1"/>
          </p:cNvSpPr>
          <p:nvPr>
            <p:ph idx="1"/>
          </p:nvPr>
        </p:nvSpPr>
        <p:spPr>
          <a:xfrm>
            <a:off x="357158" y="1643050"/>
            <a:ext cx="8512175" cy="4572000"/>
          </a:xfrm>
        </p:spPr>
        <p:txBody>
          <a:bodyPr>
            <a:normAutofit fontScale="70000" lnSpcReduction="20000"/>
          </a:bodyPr>
          <a:lstStyle/>
          <a:p>
            <a:pPr>
              <a:defRPr/>
            </a:pPr>
            <a:r>
              <a:rPr kumimoji="1" lang="en-US" altLang="zh-CN" dirty="0">
                <a:latin typeface="楷体" pitchFamily="49" charset="-122"/>
                <a:ea typeface="楷体" pitchFamily="49" charset="-122"/>
              </a:rPr>
              <a:t>Subject:</a:t>
            </a:r>
            <a:r>
              <a:rPr kumimoji="1" lang="zh-CN" altLang="en-US" dirty="0">
                <a:latin typeface="楷体" pitchFamily="49" charset="-122"/>
                <a:ea typeface="楷体" pitchFamily="49" charset="-122"/>
              </a:rPr>
              <a:t>产品特征或业务需求，具有明确的目的和价值特性。（难点：业务规则、市场隐性需求挖掘）</a:t>
            </a:r>
            <a:endParaRPr kumimoji="1" lang="en-US" altLang="zh-CN" dirty="0">
              <a:latin typeface="楷体" pitchFamily="49" charset="-122"/>
              <a:ea typeface="楷体" pitchFamily="49" charset="-122"/>
            </a:endParaRPr>
          </a:p>
          <a:p>
            <a:pPr>
              <a:defRPr/>
            </a:pPr>
            <a:endParaRPr kumimoji="1" lang="en-US" altLang="zh-CN" dirty="0">
              <a:latin typeface="楷体" pitchFamily="49" charset="-122"/>
              <a:ea typeface="楷体" pitchFamily="49" charset="-122"/>
            </a:endParaRPr>
          </a:p>
          <a:p>
            <a:pPr>
              <a:defRPr/>
            </a:pPr>
            <a:r>
              <a:rPr kumimoji="1" lang="en-US" altLang="zh-CN" dirty="0">
                <a:latin typeface="楷体" pitchFamily="49" charset="-122"/>
                <a:ea typeface="楷体" pitchFamily="49" charset="-122"/>
              </a:rPr>
              <a:t>Domain</a:t>
            </a:r>
            <a:r>
              <a:rPr kumimoji="1" lang="zh-CN" altLang="en-US" dirty="0">
                <a:latin typeface="楷体" pitchFamily="49" charset="-122"/>
                <a:ea typeface="楷体" pitchFamily="49" charset="-122"/>
              </a:rPr>
              <a:t>：领域分析，描述产品或应用的数据模型（难点：如何满足企业数据标准、数据交互、决策分析）</a:t>
            </a:r>
            <a:endParaRPr kumimoji="1" lang="en-US" altLang="zh-CN" dirty="0">
              <a:latin typeface="楷体" pitchFamily="49" charset="-122"/>
              <a:ea typeface="楷体" pitchFamily="49" charset="-122"/>
            </a:endParaRPr>
          </a:p>
          <a:p>
            <a:pPr>
              <a:defRPr/>
            </a:pPr>
            <a:endParaRPr kumimoji="1" lang="en-US" altLang="zh-CN" dirty="0">
              <a:latin typeface="楷体" pitchFamily="49" charset="-122"/>
              <a:ea typeface="楷体" pitchFamily="49" charset="-122"/>
            </a:endParaRPr>
          </a:p>
          <a:p>
            <a:pPr>
              <a:defRPr/>
            </a:pPr>
            <a:r>
              <a:rPr kumimoji="1" lang="en-US" altLang="zh-CN" dirty="0">
                <a:latin typeface="楷体" pitchFamily="49" charset="-122"/>
                <a:ea typeface="楷体" pitchFamily="49" charset="-122"/>
              </a:rPr>
              <a:t>Role</a:t>
            </a:r>
            <a:r>
              <a:rPr kumimoji="1" lang="zh-CN" altLang="en-US" dirty="0">
                <a:latin typeface="楷体" pitchFamily="49" charset="-122"/>
                <a:ea typeface="楷体" pitchFamily="49" charset="-122"/>
              </a:rPr>
              <a:t>：终端用户群划分、特征分析</a:t>
            </a:r>
            <a:r>
              <a:rPr kumimoji="1" lang="en-US" altLang="zh-CN" dirty="0">
                <a:latin typeface="楷体" pitchFamily="49" charset="-122"/>
                <a:ea typeface="楷体" pitchFamily="49" charset="-122"/>
              </a:rPr>
              <a:t>-》</a:t>
            </a:r>
            <a:r>
              <a:rPr kumimoji="1" lang="zh-CN" altLang="en-US" dirty="0">
                <a:latin typeface="楷体" pitchFamily="49" charset="-122"/>
                <a:ea typeface="楷体" pitchFamily="49" charset="-122"/>
              </a:rPr>
              <a:t>识别用户代表</a:t>
            </a:r>
            <a:endParaRPr kumimoji="1" lang="en-US" altLang="zh-CN" dirty="0">
              <a:latin typeface="楷体" pitchFamily="49" charset="-122"/>
              <a:ea typeface="楷体" pitchFamily="49" charset="-122"/>
            </a:endParaRPr>
          </a:p>
          <a:p>
            <a:pPr>
              <a:defRPr/>
            </a:pPr>
            <a:endParaRPr kumimoji="1" lang="en-US" altLang="zh-CN" dirty="0">
              <a:latin typeface="楷体" pitchFamily="49" charset="-122"/>
              <a:ea typeface="楷体" pitchFamily="49" charset="-122"/>
            </a:endParaRPr>
          </a:p>
          <a:p>
            <a:pPr>
              <a:defRPr/>
            </a:pPr>
            <a:r>
              <a:rPr kumimoji="1" lang="en-US" altLang="zh-CN" dirty="0">
                <a:latin typeface="楷体" pitchFamily="49" charset="-122"/>
                <a:ea typeface="楷体" pitchFamily="49" charset="-122"/>
              </a:rPr>
              <a:t>Use case</a:t>
            </a:r>
            <a:r>
              <a:rPr kumimoji="1" lang="zh-CN" altLang="en-US" dirty="0">
                <a:latin typeface="楷体" pitchFamily="49" charset="-122"/>
                <a:ea typeface="楷体" pitchFamily="49" charset="-122"/>
              </a:rPr>
              <a:t>：识别用户代表所需要的用例，（功能需求、使用模式、性能需求），常见模板</a:t>
            </a:r>
            <a:r>
              <a:rPr kumimoji="1" lang="en-US" altLang="zh-CN" dirty="0">
                <a:latin typeface="楷体" pitchFamily="49" charset="-122"/>
                <a:ea typeface="楷体" pitchFamily="49" charset="-122"/>
              </a:rPr>
              <a:t>CRUDL</a:t>
            </a:r>
          </a:p>
          <a:p>
            <a:pPr>
              <a:defRPr/>
            </a:pPr>
            <a:endParaRPr kumimoji="1" lang="en-US" altLang="zh-CN" dirty="0">
              <a:latin typeface="楷体" pitchFamily="49" charset="-122"/>
              <a:ea typeface="楷体" pitchFamily="49" charset="-122"/>
            </a:endParaRPr>
          </a:p>
          <a:p>
            <a:pPr>
              <a:defRPr/>
            </a:pPr>
            <a:r>
              <a:rPr kumimoji="1" lang="en-US" altLang="zh-CN" dirty="0">
                <a:latin typeface="楷体" pitchFamily="49" charset="-122"/>
                <a:ea typeface="楷体" pitchFamily="49" charset="-122"/>
              </a:rPr>
              <a:t>Model</a:t>
            </a:r>
            <a:r>
              <a:rPr kumimoji="1" lang="en-US" altLang="zh-CN" baseline="30000" dirty="0">
                <a:latin typeface="楷体" pitchFamily="49" charset="-122"/>
                <a:ea typeface="楷体" pitchFamily="49" charset="-122"/>
              </a:rPr>
              <a:t>2</a:t>
            </a:r>
            <a:r>
              <a:rPr kumimoji="1" lang="zh-CN" altLang="en-US" dirty="0">
                <a:latin typeface="楷体" pitchFamily="49" charset="-122"/>
                <a:ea typeface="楷体" pitchFamily="49" charset="-122"/>
              </a:rPr>
              <a:t>：模型化</a:t>
            </a:r>
            <a:r>
              <a:rPr kumimoji="1" lang="en-US" altLang="zh-CN" dirty="0">
                <a:latin typeface="楷体" pitchFamily="49" charset="-122"/>
                <a:ea typeface="楷体" pitchFamily="49" charset="-122"/>
              </a:rPr>
              <a:t>&amp;</a:t>
            </a:r>
            <a:r>
              <a:rPr kumimoji="1" lang="zh-CN" altLang="en-US" dirty="0">
                <a:latin typeface="楷体" pitchFamily="49" charset="-122"/>
                <a:ea typeface="楷体" pitchFamily="49" charset="-122"/>
              </a:rPr>
              <a:t>模板化：细化用例，模型化表达、模板化规约。</a:t>
            </a:r>
          </a:p>
        </p:txBody>
      </p:sp>
      <p:graphicFrame>
        <p:nvGraphicFramePr>
          <p:cNvPr id="2050" name="Object 2"/>
          <p:cNvGraphicFramePr>
            <a:graphicFrameLocks noChangeAspect="1"/>
          </p:cNvGraphicFramePr>
          <p:nvPr/>
        </p:nvGraphicFramePr>
        <p:xfrm>
          <a:off x="7524750" y="5445125"/>
          <a:ext cx="1368425" cy="1082675"/>
        </p:xfrm>
        <a:graphic>
          <a:graphicData uri="http://schemas.openxmlformats.org/presentationml/2006/ole">
            <mc:AlternateContent xmlns:mc="http://schemas.openxmlformats.org/markup-compatibility/2006">
              <mc:Choice xmlns:v="urn:schemas-microsoft-com:vml" Requires="v">
                <p:oleObj spid="_x0000_s150540" name="Visio" r:id="rId3" imgW="2288697" imgH="2766168" progId="">
                  <p:embed/>
                </p:oleObj>
              </mc:Choice>
              <mc:Fallback>
                <p:oleObj name="Visio" r:id="rId3" imgW="2288697" imgH="2766168"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750" y="5445125"/>
                        <a:ext cx="1368425" cy="108267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sp>
        <p:nvSpPr>
          <p:cNvPr id="2053" name="Line 21"/>
          <p:cNvSpPr>
            <a:spLocks noChangeShapeType="1"/>
          </p:cNvSpPr>
          <p:nvPr/>
        </p:nvSpPr>
        <p:spPr bwMode="auto">
          <a:xfrm>
            <a:off x="1187450" y="2060575"/>
            <a:ext cx="0" cy="431800"/>
          </a:xfrm>
          <a:prstGeom prst="line">
            <a:avLst/>
          </a:prstGeom>
          <a:noFill/>
          <a:ln w="57150">
            <a:solidFill>
              <a:srgbClr val="FF0000"/>
            </a:solidFill>
            <a:round/>
            <a:headEnd/>
            <a:tailEnd type="triangle" w="med" len="med"/>
          </a:ln>
        </p:spPr>
        <p:txBody>
          <a:bodyPr/>
          <a:lstStyle/>
          <a:p>
            <a:endParaRPr lang="zh-CN" altLang="en-US"/>
          </a:p>
        </p:txBody>
      </p:sp>
      <p:sp>
        <p:nvSpPr>
          <p:cNvPr id="2054" name="Line 22"/>
          <p:cNvSpPr>
            <a:spLocks noChangeShapeType="1"/>
          </p:cNvSpPr>
          <p:nvPr/>
        </p:nvSpPr>
        <p:spPr bwMode="auto">
          <a:xfrm>
            <a:off x="1187450" y="3789363"/>
            <a:ext cx="0" cy="431800"/>
          </a:xfrm>
          <a:prstGeom prst="line">
            <a:avLst/>
          </a:prstGeom>
          <a:noFill/>
          <a:ln w="57150">
            <a:solidFill>
              <a:srgbClr val="FF0000"/>
            </a:solidFill>
            <a:round/>
            <a:headEnd/>
            <a:tailEnd type="triangle" w="med" len="med"/>
          </a:ln>
        </p:spPr>
        <p:txBody>
          <a:bodyPr/>
          <a:lstStyle/>
          <a:p>
            <a:endParaRPr lang="zh-CN" altLang="en-US"/>
          </a:p>
        </p:txBody>
      </p:sp>
      <p:sp>
        <p:nvSpPr>
          <p:cNvPr id="2055" name="Line 22"/>
          <p:cNvSpPr>
            <a:spLocks noChangeShapeType="1"/>
          </p:cNvSpPr>
          <p:nvPr/>
        </p:nvSpPr>
        <p:spPr bwMode="auto">
          <a:xfrm>
            <a:off x="1187450" y="3068638"/>
            <a:ext cx="0" cy="431800"/>
          </a:xfrm>
          <a:prstGeom prst="line">
            <a:avLst/>
          </a:prstGeom>
          <a:noFill/>
          <a:ln w="57150">
            <a:solidFill>
              <a:srgbClr val="FF0000"/>
            </a:solidFill>
            <a:round/>
            <a:headEnd/>
            <a:tailEnd type="triangle" w="med" len="med"/>
          </a:ln>
        </p:spPr>
        <p:txBody>
          <a:bodyPr/>
          <a:lstStyle/>
          <a:p>
            <a:endParaRPr lang="zh-CN" altLang="en-US"/>
          </a:p>
        </p:txBody>
      </p:sp>
      <p:sp>
        <p:nvSpPr>
          <p:cNvPr id="2056" name="Line 22"/>
          <p:cNvSpPr>
            <a:spLocks noChangeShapeType="1"/>
          </p:cNvSpPr>
          <p:nvPr/>
        </p:nvSpPr>
        <p:spPr bwMode="auto">
          <a:xfrm>
            <a:off x="1187450" y="4797425"/>
            <a:ext cx="0" cy="431800"/>
          </a:xfrm>
          <a:prstGeom prst="line">
            <a:avLst/>
          </a:prstGeom>
          <a:noFill/>
          <a:ln w="57150">
            <a:solidFill>
              <a:srgbClr val="FF0000"/>
            </a:solidFill>
            <a:round/>
            <a:headEnd/>
            <a:tailEnd type="triangle" w="med" len="med"/>
          </a:ln>
        </p:spPr>
        <p:txBody>
          <a:bodyPr/>
          <a:lstStyle/>
          <a:p>
            <a:endParaRPr lang="zh-CN" altLang="en-US"/>
          </a:p>
        </p:txBody>
      </p:sp>
      <p:sp>
        <p:nvSpPr>
          <p:cNvPr id="9" name="灯片编号占位符 8"/>
          <p:cNvSpPr>
            <a:spLocks noGrp="1"/>
          </p:cNvSpPr>
          <p:nvPr>
            <p:ph type="sldNum" sz="quarter" idx="12"/>
          </p:nvPr>
        </p:nvSpPr>
        <p:spPr/>
        <p:txBody>
          <a:bodyPr/>
          <a:lstStyle/>
          <a:p>
            <a:fld id="{38DE0820-E4E3-469F-8339-675226DFBBFE}" type="slidenum">
              <a:rPr lang="zh-CN" altLang="en-US" smtClean="0"/>
              <a:pPr/>
              <a:t>42</a:t>
            </a:fld>
            <a:endParaRPr lang="zh-CN" altLang="en-US"/>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indent="104775">
              <a:spcAft>
                <a:spcPts val="600"/>
              </a:spcAft>
              <a:buNone/>
            </a:pPr>
            <a:r>
              <a:rPr lang="en-US" altLang="zh-CN" sz="2800" b="1" dirty="0">
                <a:latin typeface="宋体" pitchFamily="2" charset="-122"/>
                <a:ea typeface="宋体" pitchFamily="2" charset="-122"/>
              </a:rPr>
              <a:t>3.1 </a:t>
            </a:r>
            <a:r>
              <a:rPr lang="zh-CN" altLang="en-US" sz="2800" b="1" dirty="0">
                <a:latin typeface="宋体" pitchFamily="2" charset="-122"/>
                <a:ea typeface="宋体" pitchFamily="2" charset="-122"/>
              </a:rPr>
              <a:t>需求获取与需求分析阶段的任务</a:t>
            </a:r>
          </a:p>
          <a:p>
            <a:pPr indent="104775">
              <a:spcAft>
                <a:spcPts val="600"/>
              </a:spcAft>
              <a:buNone/>
            </a:pPr>
            <a:r>
              <a:rPr lang="en-US" altLang="zh-CN" sz="2800" b="1" dirty="0">
                <a:solidFill>
                  <a:srgbClr val="C00000"/>
                </a:solidFill>
                <a:latin typeface="宋体" pitchFamily="2" charset="-122"/>
                <a:ea typeface="宋体" pitchFamily="2" charset="-122"/>
              </a:rPr>
              <a:t>3.2 </a:t>
            </a:r>
            <a:r>
              <a:rPr lang="zh-CN" altLang="en-US" sz="2800" b="1" dirty="0">
                <a:solidFill>
                  <a:srgbClr val="C00000"/>
                </a:solidFill>
                <a:latin typeface="宋体" pitchFamily="2" charset="-122"/>
                <a:ea typeface="宋体" pitchFamily="2" charset="-122"/>
              </a:rPr>
              <a:t>面向对象方法与</a:t>
            </a:r>
            <a:r>
              <a:rPr lang="en-US" altLang="zh-CN" sz="2800" b="1" dirty="0">
                <a:solidFill>
                  <a:srgbClr val="C00000"/>
                </a:solidFill>
                <a:latin typeface="宋体" pitchFamily="2" charset="-122"/>
                <a:ea typeface="宋体" pitchFamily="2" charset="-122"/>
              </a:rPr>
              <a:t>UML</a:t>
            </a:r>
            <a:r>
              <a:rPr lang="zh-CN" altLang="en-US" sz="2800" b="1" dirty="0">
                <a:solidFill>
                  <a:srgbClr val="C00000"/>
                </a:solidFill>
                <a:latin typeface="宋体" pitchFamily="2" charset="-122"/>
                <a:ea typeface="宋体" pitchFamily="2" charset="-122"/>
              </a:rPr>
              <a:t>简介</a:t>
            </a:r>
          </a:p>
          <a:p>
            <a:pPr indent="104775">
              <a:spcAft>
                <a:spcPts val="600"/>
              </a:spcAft>
              <a:buNone/>
            </a:pPr>
            <a:r>
              <a:rPr lang="en-US" sz="2800" b="1" dirty="0">
                <a:latin typeface="宋体" pitchFamily="2" charset="-122"/>
                <a:ea typeface="宋体" pitchFamily="2" charset="-122"/>
              </a:rPr>
              <a:t>3.3 </a:t>
            </a:r>
            <a:r>
              <a:rPr lang="zh-CN" altLang="en-US" sz="2800" b="1" dirty="0">
                <a:latin typeface="宋体" pitchFamily="2" charset="-122"/>
                <a:ea typeface="宋体" pitchFamily="2" charset="-122"/>
              </a:rPr>
              <a:t>面向对象需求分析与建模</a:t>
            </a:r>
            <a:r>
              <a:rPr lang="en-US" sz="2800" b="1" dirty="0">
                <a:latin typeface="宋体" pitchFamily="2" charset="-122"/>
                <a:ea typeface="宋体" pitchFamily="2" charset="-122"/>
              </a:rPr>
              <a:t>★△</a:t>
            </a:r>
            <a:endParaRPr lang="en-US" altLang="zh-CN" sz="2800" b="1" dirty="0">
              <a:latin typeface="宋体" pitchFamily="2" charset="-122"/>
              <a:ea typeface="宋体" pitchFamily="2" charset="-122"/>
            </a:endParaRPr>
          </a:p>
          <a:p>
            <a:pPr indent="104775">
              <a:spcAft>
                <a:spcPts val="600"/>
              </a:spcAft>
              <a:buNone/>
            </a:pPr>
            <a:r>
              <a:rPr lang="en-US" sz="2800" b="1" dirty="0">
                <a:latin typeface="宋体" pitchFamily="2" charset="-122"/>
                <a:ea typeface="宋体" pitchFamily="2" charset="-122"/>
              </a:rPr>
              <a:t>3.4 </a:t>
            </a:r>
            <a:r>
              <a:rPr lang="zh-CN" altLang="en-US" sz="2800" b="1" dirty="0">
                <a:latin typeface="宋体" pitchFamily="2" charset="-122"/>
                <a:ea typeface="宋体" pitchFamily="2" charset="-122"/>
              </a:rPr>
              <a:t>系统需求规格说明</a:t>
            </a:r>
          </a:p>
          <a:p>
            <a:pPr indent="104775">
              <a:spcAft>
                <a:spcPts val="600"/>
              </a:spcAft>
              <a:buNone/>
            </a:pPr>
            <a:r>
              <a:rPr lang="en-US" sz="2800" b="1" dirty="0">
                <a:latin typeface="宋体" pitchFamily="2" charset="-122"/>
                <a:ea typeface="宋体" pitchFamily="2" charset="-122"/>
              </a:rPr>
              <a:t>3.5 </a:t>
            </a:r>
            <a:r>
              <a:rPr lang="zh-CN" altLang="en-US" sz="2800" b="1" dirty="0">
                <a:latin typeface="宋体" pitchFamily="2" charset="-122"/>
                <a:ea typeface="宋体" pitchFamily="2" charset="-122"/>
              </a:rPr>
              <a:t>需求评审（自学）</a:t>
            </a:r>
          </a:p>
          <a:p>
            <a:pPr indent="104775">
              <a:spcAft>
                <a:spcPts val="600"/>
              </a:spcAft>
              <a:buNone/>
            </a:pPr>
            <a:r>
              <a:rPr lang="en-US" sz="2800" b="1" dirty="0">
                <a:latin typeface="宋体" pitchFamily="2" charset="-122"/>
                <a:ea typeface="宋体" pitchFamily="2" charset="-122"/>
              </a:rPr>
              <a:t>3.6 </a:t>
            </a:r>
            <a:r>
              <a:rPr lang="zh-CN" altLang="en-US" sz="2800" b="1" dirty="0">
                <a:latin typeface="宋体" pitchFamily="2" charset="-122"/>
                <a:ea typeface="宋体" pitchFamily="2" charset="-122"/>
              </a:rPr>
              <a:t>需求管理（自学）</a:t>
            </a:r>
          </a:p>
        </p:txBody>
      </p:sp>
      <p:sp>
        <p:nvSpPr>
          <p:cNvPr id="4" name="Rectangle 2"/>
          <p:cNvSpPr>
            <a:spLocks noGrp="1" noChangeArrowheads="1"/>
          </p:cNvSpPr>
          <p:nvPr>
            <p:ph type="title"/>
          </p:nvPr>
        </p:nvSpPr>
        <p:spPr/>
        <p:txBody>
          <a:bodyPr/>
          <a:lstStyle/>
          <a:p>
            <a:pPr eaLnBrk="1" hangingPunct="1"/>
            <a:r>
              <a:rPr lang="zh-CN" altLang="en-US" dirty="0">
                <a:solidFill>
                  <a:schemeClr val="bg1"/>
                </a:solidFill>
              </a:rPr>
              <a:t>第</a:t>
            </a:r>
            <a:r>
              <a:rPr lang="en-US" altLang="zh-CN" dirty="0">
                <a:solidFill>
                  <a:schemeClr val="bg1"/>
                </a:solidFill>
              </a:rPr>
              <a:t>3</a:t>
            </a:r>
            <a:r>
              <a:rPr lang="zh-CN" altLang="en-US" dirty="0">
                <a:solidFill>
                  <a:schemeClr val="bg1"/>
                </a:solidFill>
              </a:rPr>
              <a:t>章  软件需求工程</a:t>
            </a: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43</a:t>
            </a:fld>
            <a:endParaRPr lang="zh-CN" altLang="en-US"/>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1000100" y="1600200"/>
            <a:ext cx="7686700" cy="4525963"/>
          </a:xfrm>
        </p:spPr>
        <p:txBody>
          <a:bodyPr/>
          <a:lstStyle/>
          <a:p>
            <a:pPr eaLnBrk="1" hangingPunct="1">
              <a:buNone/>
            </a:pPr>
            <a:r>
              <a:rPr lang="zh-CN" altLang="en-US" sz="2800" b="1" dirty="0">
                <a:solidFill>
                  <a:srgbClr val="C00000"/>
                </a:solidFill>
                <a:latin typeface="宋体" pitchFamily="2" charset="-122"/>
                <a:ea typeface="宋体" pitchFamily="2" charset="-122"/>
              </a:rPr>
              <a:t>本节主要参考教材第</a:t>
            </a:r>
            <a:r>
              <a:rPr lang="en-US" altLang="zh-CN" sz="2800" b="1" dirty="0">
                <a:solidFill>
                  <a:srgbClr val="C00000"/>
                </a:solidFill>
                <a:latin typeface="宋体" pitchFamily="2" charset="-122"/>
                <a:ea typeface="宋体" pitchFamily="2" charset="-122"/>
              </a:rPr>
              <a:t>5</a:t>
            </a:r>
            <a:r>
              <a:rPr lang="zh-CN" altLang="en-US" sz="2800" b="1" dirty="0">
                <a:solidFill>
                  <a:srgbClr val="C00000"/>
                </a:solidFill>
                <a:latin typeface="宋体" pitchFamily="2" charset="-122"/>
                <a:ea typeface="宋体" pitchFamily="2" charset="-122"/>
              </a:rPr>
              <a:t>章内容</a:t>
            </a:r>
            <a:endParaRPr lang="en-US" altLang="zh-CN" sz="2800" b="1" dirty="0">
              <a:solidFill>
                <a:srgbClr val="C00000"/>
              </a:solidFill>
              <a:latin typeface="宋体" pitchFamily="2" charset="-122"/>
              <a:ea typeface="宋体" pitchFamily="2" charset="-122"/>
            </a:endParaRPr>
          </a:p>
          <a:p>
            <a:pPr eaLnBrk="1" hangingPunct="1"/>
            <a:endParaRPr lang="en-US" altLang="zh-CN" sz="2800" b="1" dirty="0">
              <a:latin typeface="宋体" pitchFamily="2" charset="-122"/>
              <a:ea typeface="宋体" pitchFamily="2" charset="-122"/>
            </a:endParaRPr>
          </a:p>
          <a:p>
            <a:pPr eaLnBrk="1" hangingPunct="1"/>
            <a:endParaRPr lang="en-US" altLang="zh-CN" sz="2800" b="1" dirty="0">
              <a:latin typeface="宋体" pitchFamily="2" charset="-122"/>
              <a:ea typeface="宋体" pitchFamily="2" charset="-122"/>
            </a:endParaRPr>
          </a:p>
        </p:txBody>
      </p:sp>
      <p:sp>
        <p:nvSpPr>
          <p:cNvPr id="6" name="Rectangle 2"/>
          <p:cNvSpPr>
            <a:spLocks noGrp="1" noChangeArrowheads="1"/>
          </p:cNvSpPr>
          <p:nvPr>
            <p:ph type="title"/>
          </p:nvPr>
        </p:nvSpPr>
        <p:spPr>
          <a:xfrm>
            <a:off x="457200" y="211138"/>
            <a:ext cx="8229600" cy="1143000"/>
          </a:xfrm>
        </p:spPr>
        <p:txBody>
          <a:bodyPr/>
          <a:lstStyle/>
          <a:p>
            <a:pPr eaLnBrk="1" hangingPunct="1"/>
            <a:r>
              <a:rPr lang="en-US" altLang="zh-CN" sz="4000" dirty="0"/>
              <a:t>3.2 </a:t>
            </a:r>
            <a:r>
              <a:rPr lang="zh-CN" altLang="en-US" sz="4000" dirty="0"/>
              <a:t>面向对象方法与</a:t>
            </a:r>
            <a:r>
              <a:rPr lang="en-US" altLang="zh-CN" sz="4000" dirty="0"/>
              <a:t>UML</a:t>
            </a:r>
            <a:endParaRPr lang="zh-CN" altLang="en-US" sz="4000" dirty="0"/>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44</a:t>
            </a:fld>
            <a:endParaRPr lang="zh-CN" altLang="en-US"/>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1000100" y="1600200"/>
            <a:ext cx="7686700" cy="4525963"/>
          </a:xfrm>
        </p:spPr>
        <p:txBody>
          <a:bodyPr/>
          <a:lstStyle/>
          <a:p>
            <a:pPr eaLnBrk="1" hangingPunct="1">
              <a:buNone/>
            </a:pPr>
            <a:r>
              <a:rPr lang="en-US" altLang="zh-CN" sz="2800" b="1" dirty="0">
                <a:solidFill>
                  <a:srgbClr val="C00000"/>
                </a:solidFill>
                <a:latin typeface="宋体" pitchFamily="2" charset="-122"/>
                <a:ea typeface="宋体" pitchFamily="2" charset="-122"/>
              </a:rPr>
              <a:t>3.2.1  </a:t>
            </a:r>
            <a:r>
              <a:rPr lang="zh-CN" altLang="en-US" sz="2800" b="1" dirty="0">
                <a:solidFill>
                  <a:srgbClr val="C00000"/>
                </a:solidFill>
                <a:latin typeface="宋体" pitchFamily="2" charset="-122"/>
                <a:ea typeface="宋体" pitchFamily="2" charset="-122"/>
              </a:rPr>
              <a:t>面向对象的概念与开发方法</a:t>
            </a:r>
            <a:endParaRPr lang="en-US" altLang="zh-CN" sz="2800" b="1" dirty="0">
              <a:solidFill>
                <a:srgbClr val="C00000"/>
              </a:solidFill>
              <a:latin typeface="宋体" pitchFamily="2" charset="-122"/>
              <a:ea typeface="宋体" pitchFamily="2" charset="-122"/>
            </a:endParaRPr>
          </a:p>
          <a:p>
            <a:pPr eaLnBrk="1" hangingPunct="1">
              <a:buNone/>
            </a:pPr>
            <a:r>
              <a:rPr lang="en-US" altLang="zh-CN" sz="2800" b="1" dirty="0">
                <a:latin typeface="宋体" pitchFamily="2" charset="-122"/>
                <a:ea typeface="宋体" pitchFamily="2" charset="-122"/>
              </a:rPr>
              <a:t>3.2.2  UML</a:t>
            </a:r>
            <a:r>
              <a:rPr lang="zh-CN" altLang="en-US" sz="2800" b="1" dirty="0">
                <a:latin typeface="宋体" pitchFamily="2" charset="-122"/>
                <a:ea typeface="宋体" pitchFamily="2" charset="-122"/>
              </a:rPr>
              <a:t>简介</a:t>
            </a:r>
            <a:endParaRPr lang="en-US" altLang="zh-CN" sz="2800" b="1" dirty="0">
              <a:latin typeface="宋体" pitchFamily="2" charset="-122"/>
              <a:ea typeface="宋体" pitchFamily="2" charset="-122"/>
            </a:endParaRPr>
          </a:p>
          <a:p>
            <a:pPr eaLnBrk="1" hangingPunct="1">
              <a:buNone/>
            </a:pPr>
            <a:r>
              <a:rPr lang="en-US" altLang="zh-CN" sz="2800" b="1" dirty="0">
                <a:latin typeface="宋体" pitchFamily="2" charset="-122"/>
                <a:ea typeface="宋体" pitchFamily="2" charset="-122"/>
              </a:rPr>
              <a:t>3.2.3  UML</a:t>
            </a:r>
            <a:r>
              <a:rPr lang="zh-CN" altLang="en-US" sz="2800" b="1" dirty="0">
                <a:latin typeface="宋体" pitchFamily="2" charset="-122"/>
                <a:ea typeface="宋体" pitchFamily="2" charset="-122"/>
              </a:rPr>
              <a:t>的事物</a:t>
            </a:r>
          </a:p>
          <a:p>
            <a:pPr eaLnBrk="1" hangingPunct="1">
              <a:buNone/>
            </a:pPr>
            <a:r>
              <a:rPr lang="en-US" altLang="zh-CN" sz="2800" b="1" dirty="0">
                <a:latin typeface="宋体" pitchFamily="2" charset="-122"/>
                <a:ea typeface="宋体" pitchFamily="2" charset="-122"/>
              </a:rPr>
              <a:t>3.2.4  UML</a:t>
            </a:r>
            <a:r>
              <a:rPr lang="zh-CN" altLang="en-US" sz="2800" b="1" dirty="0">
                <a:latin typeface="宋体" pitchFamily="2" charset="-122"/>
                <a:ea typeface="宋体" pitchFamily="2" charset="-122"/>
              </a:rPr>
              <a:t>的关系</a:t>
            </a:r>
          </a:p>
          <a:p>
            <a:pPr eaLnBrk="1" hangingPunct="1">
              <a:buNone/>
            </a:pPr>
            <a:r>
              <a:rPr lang="en-US" altLang="zh-CN" sz="2800" b="1" dirty="0">
                <a:latin typeface="宋体" pitchFamily="2" charset="-122"/>
                <a:ea typeface="宋体" pitchFamily="2" charset="-122"/>
              </a:rPr>
              <a:t>3.2.5  UML</a:t>
            </a:r>
            <a:r>
              <a:rPr lang="zh-CN" altLang="en-US" sz="2800" b="1" dirty="0">
                <a:latin typeface="宋体" pitchFamily="2" charset="-122"/>
                <a:ea typeface="宋体" pitchFamily="2" charset="-122"/>
              </a:rPr>
              <a:t>的图</a:t>
            </a:r>
          </a:p>
          <a:p>
            <a:pPr eaLnBrk="1" hangingPunct="1">
              <a:buNone/>
            </a:pPr>
            <a:r>
              <a:rPr lang="en-US" altLang="zh-CN" sz="2800" b="1" dirty="0">
                <a:latin typeface="宋体" pitchFamily="2" charset="-122"/>
                <a:ea typeface="宋体" pitchFamily="2" charset="-122"/>
              </a:rPr>
              <a:t>3.2.6  </a:t>
            </a:r>
            <a:r>
              <a:rPr lang="zh-CN" altLang="en-US" sz="2800" b="1" dirty="0">
                <a:latin typeface="宋体" pitchFamily="2" charset="-122"/>
                <a:ea typeface="宋体" pitchFamily="2" charset="-122"/>
              </a:rPr>
              <a:t>使用和扩展</a:t>
            </a:r>
            <a:r>
              <a:rPr lang="en-US" altLang="zh-CN" sz="2800" b="1" dirty="0">
                <a:latin typeface="宋体" pitchFamily="2" charset="-122"/>
                <a:ea typeface="宋体" pitchFamily="2" charset="-122"/>
              </a:rPr>
              <a:t>UML</a:t>
            </a:r>
          </a:p>
          <a:p>
            <a:pPr eaLnBrk="1" hangingPunct="1"/>
            <a:endParaRPr lang="en-US" altLang="zh-CN" sz="2800" b="1" dirty="0">
              <a:latin typeface="宋体" pitchFamily="2" charset="-122"/>
              <a:ea typeface="宋体" pitchFamily="2" charset="-122"/>
            </a:endParaRPr>
          </a:p>
          <a:p>
            <a:pPr eaLnBrk="1" hangingPunct="1"/>
            <a:endParaRPr lang="en-US" altLang="zh-CN" sz="2800" b="1" dirty="0">
              <a:latin typeface="宋体" pitchFamily="2" charset="-122"/>
              <a:ea typeface="宋体" pitchFamily="2" charset="-122"/>
            </a:endParaRPr>
          </a:p>
        </p:txBody>
      </p:sp>
      <p:sp>
        <p:nvSpPr>
          <p:cNvPr id="6" name="Rectangle 2"/>
          <p:cNvSpPr>
            <a:spLocks noGrp="1" noChangeArrowheads="1"/>
          </p:cNvSpPr>
          <p:nvPr>
            <p:ph type="title"/>
          </p:nvPr>
        </p:nvSpPr>
        <p:spPr>
          <a:xfrm>
            <a:off x="457200" y="211138"/>
            <a:ext cx="8229600" cy="1143000"/>
          </a:xfrm>
        </p:spPr>
        <p:txBody>
          <a:bodyPr/>
          <a:lstStyle/>
          <a:p>
            <a:pPr eaLnBrk="1" hangingPunct="1"/>
            <a:r>
              <a:rPr lang="en-US" altLang="zh-CN" sz="4000" dirty="0"/>
              <a:t>3.2 </a:t>
            </a:r>
            <a:r>
              <a:rPr lang="zh-CN" altLang="en-US" sz="4000" dirty="0"/>
              <a:t>面向对象方法与</a:t>
            </a:r>
            <a:r>
              <a:rPr lang="en-US" altLang="zh-CN" sz="4000" dirty="0"/>
              <a:t>UML</a:t>
            </a:r>
            <a:endParaRPr lang="zh-CN" altLang="en-US" sz="4000" dirty="0"/>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45</a:t>
            </a:fld>
            <a:endParaRPr lang="zh-CN" altLang="en-US"/>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nSpc>
                <a:spcPts val="4000"/>
              </a:lnSpc>
            </a:pPr>
            <a:r>
              <a:rPr lang="en-US" altLang="zh-CN" dirty="0"/>
              <a:t> </a:t>
            </a:r>
            <a:r>
              <a:rPr lang="en-US" altLang="zh-CN" sz="4000" dirty="0"/>
              <a:t>3.2 </a:t>
            </a:r>
            <a:r>
              <a:rPr lang="zh-CN" altLang="en-US" sz="4000" dirty="0"/>
              <a:t>面向对象方法与</a:t>
            </a:r>
            <a:r>
              <a:rPr lang="en-US" altLang="zh-CN" sz="4000" dirty="0"/>
              <a:t>UML</a:t>
            </a:r>
            <a:br>
              <a:rPr lang="en-US" altLang="zh-CN" dirty="0"/>
            </a:br>
            <a:r>
              <a:rPr lang="en-US" altLang="zh-CN" dirty="0"/>
              <a:t>          --- </a:t>
            </a:r>
            <a:r>
              <a:rPr lang="zh-CN" altLang="en-US" sz="3200" dirty="0"/>
              <a:t>面向对象的概念与开发方法</a:t>
            </a:r>
          </a:p>
        </p:txBody>
      </p:sp>
      <p:sp>
        <p:nvSpPr>
          <p:cNvPr id="5" name="Rectangle 3"/>
          <p:cNvSpPr txBox="1">
            <a:spLocks noChangeArrowheads="1"/>
          </p:cNvSpPr>
          <p:nvPr/>
        </p:nvSpPr>
        <p:spPr bwMode="auto">
          <a:xfrm>
            <a:off x="428596" y="1500174"/>
            <a:ext cx="8229600" cy="4857750"/>
          </a:xfrm>
          <a:prstGeom prst="rect">
            <a:avLst/>
          </a:prstGeom>
          <a:noFill/>
          <a:ln w="9525">
            <a:noFill/>
            <a:miter lim="800000"/>
            <a:headEnd/>
            <a:tailEnd/>
          </a:ln>
        </p:spPr>
        <p:txBody>
          <a:bodyPr/>
          <a:lstStyle/>
          <a:p>
            <a:pPr marL="342900" indent="-342900" eaLnBrk="0" hangingPunct="0">
              <a:spcBef>
                <a:spcPct val="20000"/>
              </a:spcBef>
              <a:buFontTx/>
              <a:buChar char="•"/>
              <a:defRPr/>
            </a:pPr>
            <a:r>
              <a:rPr lang="zh-CN" altLang="en-US" sz="2800" b="1" kern="0" dirty="0">
                <a:solidFill>
                  <a:srgbClr val="C00000"/>
                </a:solidFill>
                <a:latin typeface="楷体_GB2312" pitchFamily="49" charset="-122"/>
                <a:ea typeface="楷体_GB2312" pitchFamily="49" charset="-122"/>
              </a:rPr>
              <a:t>现实世界</a:t>
            </a:r>
            <a:r>
              <a:rPr lang="zh-CN" altLang="en-US" sz="2800" b="1" kern="0" dirty="0">
                <a:latin typeface="楷体_GB2312" pitchFamily="49" charset="-122"/>
                <a:ea typeface="楷体_GB2312" pitchFamily="49" charset="-122"/>
              </a:rPr>
              <a:t>就是由各种</a:t>
            </a:r>
            <a:r>
              <a:rPr lang="zh-CN" altLang="en-US" sz="2800" b="1" kern="0" dirty="0">
                <a:solidFill>
                  <a:srgbClr val="3366FF"/>
                </a:solidFill>
                <a:latin typeface="楷体_GB2312" pitchFamily="49" charset="-122"/>
                <a:ea typeface="楷体_GB2312" pitchFamily="49" charset="-122"/>
              </a:rPr>
              <a:t>对象</a:t>
            </a:r>
            <a:r>
              <a:rPr lang="zh-CN" altLang="en-US" sz="2800" b="1" kern="0" dirty="0">
                <a:latin typeface="楷体_GB2312" pitchFamily="49" charset="-122"/>
                <a:ea typeface="楷体_GB2312" pitchFamily="49" charset="-122"/>
              </a:rPr>
              <a:t>组成的，如建筑物、人、汽车、动物、植物等。复杂的对象可以由简单的对象组成。 </a:t>
            </a:r>
          </a:p>
          <a:p>
            <a:pPr marL="342900" indent="-342900" eaLnBrk="0" hangingPunct="0">
              <a:spcBef>
                <a:spcPct val="20000"/>
              </a:spcBef>
              <a:buFontTx/>
              <a:buChar char="•"/>
              <a:defRPr/>
            </a:pPr>
            <a:r>
              <a:rPr lang="zh-CN" altLang="en-US" sz="2800" b="1" kern="0" dirty="0">
                <a:latin typeface="楷体_GB2312" pitchFamily="49" charset="-122"/>
                <a:ea typeface="楷体_GB2312" pitchFamily="49" charset="-122"/>
              </a:rPr>
              <a:t>在研究对象时主要考虑对象的</a:t>
            </a:r>
            <a:r>
              <a:rPr lang="zh-CN" altLang="en-US" sz="2800" b="1" kern="0" dirty="0">
                <a:solidFill>
                  <a:srgbClr val="C00000"/>
                </a:solidFill>
                <a:latin typeface="楷体_GB2312" pitchFamily="49" charset="-122"/>
                <a:ea typeface="楷体_GB2312" pitchFamily="49" charset="-122"/>
              </a:rPr>
              <a:t>属性和行为</a:t>
            </a:r>
            <a:r>
              <a:rPr lang="zh-CN" altLang="en-US" sz="2800" b="1" kern="0" dirty="0">
                <a:latin typeface="楷体_GB2312" pitchFamily="49" charset="-122"/>
                <a:ea typeface="楷体_GB2312" pitchFamily="49" charset="-122"/>
              </a:rPr>
              <a:t>，有些不同的对象会呈现相同或相似的属性和行为，如轿车、卡车、面包车。</a:t>
            </a:r>
          </a:p>
          <a:p>
            <a:pPr marL="342900" indent="-342900" eaLnBrk="0" hangingPunct="0">
              <a:spcBef>
                <a:spcPct val="20000"/>
              </a:spcBef>
              <a:buFontTx/>
              <a:buChar char="•"/>
              <a:defRPr/>
            </a:pPr>
            <a:r>
              <a:rPr lang="zh-CN" altLang="en-US" sz="2800" b="1" kern="0" dirty="0">
                <a:latin typeface="楷体_GB2312" pitchFamily="49" charset="-122"/>
                <a:ea typeface="楷体_GB2312" pitchFamily="49" charset="-122"/>
              </a:rPr>
              <a:t>通常将属性及行为</a:t>
            </a:r>
            <a:r>
              <a:rPr lang="zh-CN" altLang="en-US" sz="2800" b="1" kern="0" dirty="0">
                <a:solidFill>
                  <a:srgbClr val="C00000"/>
                </a:solidFill>
                <a:latin typeface="楷体_GB2312" pitchFamily="49" charset="-122"/>
                <a:ea typeface="楷体_GB2312" pitchFamily="49" charset="-122"/>
              </a:rPr>
              <a:t>相同或相似的对象</a:t>
            </a:r>
            <a:r>
              <a:rPr lang="zh-CN" altLang="en-US" sz="2800" b="1" kern="0" dirty="0">
                <a:latin typeface="楷体_GB2312" pitchFamily="49" charset="-122"/>
                <a:ea typeface="楷体_GB2312" pitchFamily="49" charset="-122"/>
              </a:rPr>
              <a:t>归为一类。</a:t>
            </a:r>
            <a:r>
              <a:rPr lang="zh-CN" altLang="en-US" sz="2800" b="1" kern="0" dirty="0">
                <a:solidFill>
                  <a:srgbClr val="3366FF"/>
                </a:solidFill>
                <a:latin typeface="楷体_GB2312" pitchFamily="49" charset="-122"/>
                <a:ea typeface="楷体_GB2312" pitchFamily="49" charset="-122"/>
              </a:rPr>
              <a:t>类</a:t>
            </a:r>
            <a:r>
              <a:rPr lang="zh-CN" altLang="en-US" sz="2800" b="1" kern="0" dirty="0">
                <a:latin typeface="楷体_GB2312" pitchFamily="49" charset="-122"/>
                <a:ea typeface="楷体_GB2312" pitchFamily="49" charset="-122"/>
              </a:rPr>
              <a:t>可以看成是对象的抽象，代表了此类对象所具有的共有属性和行为。 </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46</a:t>
            </a:fld>
            <a:endParaRPr lang="zh-CN" altLang="en-US"/>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57200" y="1643084"/>
            <a:ext cx="8229600" cy="4857750"/>
          </a:xfrm>
          <a:prstGeom prst="rect">
            <a:avLst/>
          </a:prstGeom>
          <a:noFill/>
          <a:ln w="9525">
            <a:noFill/>
            <a:miter lim="800000"/>
            <a:headEnd/>
            <a:tailEnd/>
          </a:ln>
        </p:spPr>
        <p:txBody>
          <a:bodyPr/>
          <a:lstStyle/>
          <a:p>
            <a:pPr marL="342900" indent="-342900" eaLnBrk="0" hangingPunct="0">
              <a:lnSpc>
                <a:spcPts val="4000"/>
              </a:lnSpc>
              <a:spcBef>
                <a:spcPct val="20000"/>
              </a:spcBef>
              <a:spcAft>
                <a:spcPts val="600"/>
              </a:spcAft>
              <a:buFontTx/>
              <a:buChar char="•"/>
              <a:defRPr/>
            </a:pPr>
            <a:r>
              <a:rPr lang="en-US" altLang="zh-CN" sz="2800" b="1" kern="0" dirty="0" err="1">
                <a:latin typeface="宋体" pitchFamily="2" charset="-122"/>
                <a:ea typeface="宋体" pitchFamily="2" charset="-122"/>
              </a:rPr>
              <a:t>Coad</a:t>
            </a:r>
            <a:r>
              <a:rPr lang="zh-CN" altLang="en-US" sz="2800" b="1" kern="0" dirty="0">
                <a:latin typeface="宋体" pitchFamily="2" charset="-122"/>
                <a:ea typeface="宋体" pitchFamily="2" charset="-122"/>
              </a:rPr>
              <a:t>和</a:t>
            </a:r>
            <a:r>
              <a:rPr lang="en-US" altLang="zh-CN" sz="2800" b="1" kern="0" dirty="0">
                <a:latin typeface="宋体" pitchFamily="2" charset="-122"/>
                <a:ea typeface="宋体" pitchFamily="2" charset="-122"/>
              </a:rPr>
              <a:t>Yourdon</a:t>
            </a:r>
            <a:r>
              <a:rPr lang="zh-CN" altLang="en-US" sz="2800" b="1" kern="0" dirty="0">
                <a:latin typeface="宋体" pitchFamily="2" charset="-122"/>
                <a:ea typeface="宋体" pitchFamily="2" charset="-122"/>
              </a:rPr>
              <a:t>给出了“面向对象”的一个定义：</a:t>
            </a:r>
          </a:p>
          <a:p>
            <a:pPr marL="342900" indent="-342900" eaLnBrk="0" hangingPunct="0">
              <a:lnSpc>
                <a:spcPts val="4000"/>
              </a:lnSpc>
              <a:spcBef>
                <a:spcPct val="20000"/>
              </a:spcBef>
              <a:spcAft>
                <a:spcPts val="600"/>
              </a:spcAft>
              <a:defRPr/>
            </a:pPr>
            <a:r>
              <a:rPr lang="zh-CN" altLang="en-US" sz="2800" b="1" kern="0" dirty="0">
                <a:latin typeface="宋体" pitchFamily="2" charset="-122"/>
                <a:ea typeface="宋体" pitchFamily="2" charset="-122"/>
              </a:rPr>
              <a:t>     </a:t>
            </a:r>
            <a:r>
              <a:rPr lang="zh-CN" altLang="en-US" sz="2800" b="1" kern="0" dirty="0">
                <a:solidFill>
                  <a:schemeClr val="accent2"/>
                </a:solidFill>
                <a:latin typeface="宋体" pitchFamily="2" charset="-122"/>
                <a:ea typeface="宋体" pitchFamily="2" charset="-122"/>
              </a:rPr>
              <a:t>面向对象＝对象＋类＋继承＋消息通信</a:t>
            </a:r>
          </a:p>
          <a:p>
            <a:pPr marL="342900" indent="-342900" eaLnBrk="0" hangingPunct="0">
              <a:lnSpc>
                <a:spcPts val="4000"/>
              </a:lnSpc>
              <a:spcBef>
                <a:spcPct val="20000"/>
              </a:spcBef>
              <a:spcAft>
                <a:spcPts val="600"/>
              </a:spcAft>
              <a:buFontTx/>
              <a:buChar char="•"/>
              <a:defRPr/>
            </a:pPr>
            <a:r>
              <a:rPr lang="zh-CN" altLang="en-US" sz="2800" b="1" kern="0" dirty="0">
                <a:latin typeface="宋体" pitchFamily="2" charset="-122"/>
                <a:ea typeface="宋体" pitchFamily="2" charset="-122"/>
              </a:rPr>
              <a:t>如果一个系统是使用这样</a:t>
            </a:r>
            <a:r>
              <a:rPr lang="en-US" altLang="zh-CN" sz="2800" b="1" kern="0" dirty="0">
                <a:latin typeface="宋体" pitchFamily="2" charset="-122"/>
                <a:ea typeface="宋体" pitchFamily="2" charset="-122"/>
              </a:rPr>
              <a:t>4</a:t>
            </a:r>
            <a:r>
              <a:rPr lang="zh-CN" altLang="en-US" sz="2800" b="1" kern="0" dirty="0">
                <a:latin typeface="宋体" pitchFamily="2" charset="-122"/>
                <a:ea typeface="宋体" pitchFamily="2" charset="-122"/>
              </a:rPr>
              <a:t>个概念设计和实现的，则可认为这个系统是面向对象的。 </a:t>
            </a:r>
          </a:p>
        </p:txBody>
      </p:sp>
      <p:sp>
        <p:nvSpPr>
          <p:cNvPr id="6" name="Rectangle 2"/>
          <p:cNvSpPr>
            <a:spLocks noGrp="1" noChangeArrowheads="1"/>
          </p:cNvSpPr>
          <p:nvPr>
            <p:ph type="title"/>
          </p:nvPr>
        </p:nvSpPr>
        <p:spPr>
          <a:xfrm>
            <a:off x="457200" y="211138"/>
            <a:ext cx="8229600" cy="1143000"/>
          </a:xfrm>
        </p:spPr>
        <p:txBody>
          <a:bodyPr/>
          <a:lstStyle/>
          <a:p>
            <a:pPr>
              <a:lnSpc>
                <a:spcPts val="4000"/>
              </a:lnSpc>
            </a:pPr>
            <a:r>
              <a:rPr lang="en-US" altLang="zh-CN" dirty="0"/>
              <a:t> </a:t>
            </a:r>
            <a:r>
              <a:rPr lang="en-US" altLang="zh-CN" sz="4000" dirty="0"/>
              <a:t>3.2 </a:t>
            </a:r>
            <a:r>
              <a:rPr lang="zh-CN" altLang="en-US" sz="4000" dirty="0"/>
              <a:t>面向对象方法与</a:t>
            </a:r>
            <a:r>
              <a:rPr lang="en-US" altLang="zh-CN" sz="4000" dirty="0"/>
              <a:t>UML</a:t>
            </a:r>
            <a:br>
              <a:rPr lang="en-US" altLang="zh-CN" dirty="0"/>
            </a:br>
            <a:r>
              <a:rPr lang="en-US" altLang="zh-CN" dirty="0"/>
              <a:t>          --- </a:t>
            </a:r>
            <a:r>
              <a:rPr lang="zh-CN" altLang="en-US" sz="3200" dirty="0"/>
              <a:t>面向对象的概念与开发方法</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47</a:t>
            </a:fld>
            <a:endParaRPr lang="zh-CN" altLang="en-US"/>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428596" y="1857364"/>
            <a:ext cx="8229600" cy="4857750"/>
          </a:xfrm>
          <a:prstGeom prst="rect">
            <a:avLst/>
          </a:prstGeom>
          <a:noFill/>
          <a:ln w="9525">
            <a:noFill/>
            <a:miter lim="800000"/>
            <a:headEnd/>
            <a:tailEnd/>
          </a:ln>
        </p:spPr>
        <p:txBody>
          <a:bodyPr/>
          <a:lstStyle/>
          <a:p>
            <a:pPr marL="342900" lvl="1" indent="-342900" eaLnBrk="0" hangingPunct="0">
              <a:spcBef>
                <a:spcPct val="20000"/>
              </a:spcBef>
              <a:buFontTx/>
              <a:buChar char="•"/>
              <a:defRPr/>
            </a:pPr>
            <a:r>
              <a:rPr lang="zh-CN" altLang="en-US" sz="2400" b="1" kern="0" dirty="0">
                <a:latin typeface="楷体_GB2312" pitchFamily="49" charset="-122"/>
                <a:ea typeface="楷体_GB2312" pitchFamily="49" charset="-122"/>
              </a:rPr>
              <a:t>对象是包含现实世界物体特征的抽象实体，它反映了系统为之</a:t>
            </a:r>
            <a:r>
              <a:rPr lang="zh-CN" altLang="en-US" sz="2400" b="1" kern="0" dirty="0">
                <a:solidFill>
                  <a:srgbClr val="3366FF"/>
                </a:solidFill>
                <a:latin typeface="楷体_GB2312" pitchFamily="49" charset="-122"/>
                <a:ea typeface="楷体_GB2312" pitchFamily="49" charset="-122"/>
              </a:rPr>
              <a:t>保存信息</a:t>
            </a:r>
            <a:r>
              <a:rPr lang="zh-CN" altLang="en-US" sz="2400" b="1" kern="0" dirty="0">
                <a:latin typeface="楷体_GB2312" pitchFamily="49" charset="-122"/>
                <a:ea typeface="楷体_GB2312" pitchFamily="49" charset="-122"/>
              </a:rPr>
              <a:t>和（或）</a:t>
            </a:r>
            <a:r>
              <a:rPr lang="zh-CN" altLang="en-US" sz="2400" b="1" kern="0" dirty="0">
                <a:solidFill>
                  <a:srgbClr val="3366FF"/>
                </a:solidFill>
                <a:latin typeface="楷体_GB2312" pitchFamily="49" charset="-122"/>
                <a:ea typeface="楷体_GB2312" pitchFamily="49" charset="-122"/>
              </a:rPr>
              <a:t>与它交互</a:t>
            </a:r>
            <a:r>
              <a:rPr lang="zh-CN" altLang="en-US" sz="2400" b="1" kern="0" dirty="0">
                <a:latin typeface="楷体_GB2312" pitchFamily="49" charset="-122"/>
                <a:ea typeface="楷体_GB2312" pitchFamily="49" charset="-122"/>
              </a:rPr>
              <a:t>的能力。 </a:t>
            </a:r>
          </a:p>
          <a:p>
            <a:pPr marL="342900" indent="-342900" eaLnBrk="0" hangingPunct="0">
              <a:spcBef>
                <a:spcPct val="20000"/>
              </a:spcBef>
              <a:buFontTx/>
              <a:buChar char="•"/>
              <a:defRPr/>
            </a:pPr>
            <a:r>
              <a:rPr lang="zh-CN" altLang="en-US" sz="2400" b="1" kern="0" dirty="0">
                <a:latin typeface="楷体_GB2312" pitchFamily="49" charset="-122"/>
                <a:ea typeface="楷体_GB2312" pitchFamily="49" charset="-122"/>
              </a:rPr>
              <a:t>例如，</a:t>
            </a:r>
            <a:r>
              <a:rPr lang="en-US" altLang="zh-CN" sz="2400" b="1" kern="0" dirty="0">
                <a:latin typeface="楷体_GB2312" pitchFamily="49" charset="-122"/>
                <a:ea typeface="楷体_GB2312" pitchFamily="49" charset="-122"/>
              </a:rPr>
              <a:t>Student</a:t>
            </a:r>
            <a:r>
              <a:rPr lang="zh-CN" altLang="en-US" sz="2400" b="1" kern="0" dirty="0">
                <a:latin typeface="楷体_GB2312" pitchFamily="49" charset="-122"/>
                <a:ea typeface="楷体_GB2312" pitchFamily="49" charset="-122"/>
              </a:rPr>
              <a:t>对象的数据可能有姓名、性别、出生日期、家庭住址、电话号码等，其操作可能是对这些数据值的赋值及更改。 </a:t>
            </a:r>
          </a:p>
        </p:txBody>
      </p:sp>
      <p:sp>
        <p:nvSpPr>
          <p:cNvPr id="11266" name="Rectangle 2"/>
          <p:cNvSpPr>
            <a:spLocks noGrp="1" noChangeArrowheads="1"/>
          </p:cNvSpPr>
          <p:nvPr>
            <p:ph type="title"/>
          </p:nvPr>
        </p:nvSpPr>
        <p:spPr>
          <a:xfrm>
            <a:off x="285720" y="1428736"/>
            <a:ext cx="8229600" cy="500066"/>
          </a:xfrm>
        </p:spPr>
        <p:txBody>
          <a:bodyPr/>
          <a:lstStyle/>
          <a:p>
            <a:pPr algn="l"/>
            <a:r>
              <a:rPr lang="zh-CN" altLang="en-US" sz="3600" dirty="0">
                <a:solidFill>
                  <a:srgbClr val="CC0000"/>
                </a:solidFill>
              </a:rPr>
              <a:t>对象</a:t>
            </a:r>
          </a:p>
        </p:txBody>
      </p:sp>
      <p:pic>
        <p:nvPicPr>
          <p:cNvPr id="11268" name="Picture 4"/>
          <p:cNvPicPr>
            <a:picLocks noChangeAspect="1" noChangeArrowheads="1"/>
          </p:cNvPicPr>
          <p:nvPr/>
        </p:nvPicPr>
        <p:blipFill>
          <a:blip r:embed="rId2"/>
          <a:srcRect/>
          <a:stretch>
            <a:fillRect/>
          </a:stretch>
        </p:blipFill>
        <p:spPr bwMode="auto">
          <a:xfrm>
            <a:off x="642910" y="3953358"/>
            <a:ext cx="8072494" cy="2422042"/>
          </a:xfrm>
          <a:prstGeom prst="rect">
            <a:avLst/>
          </a:prstGeom>
          <a:noFill/>
          <a:ln w="9525">
            <a:noFill/>
            <a:miter lim="800000"/>
            <a:headEnd/>
            <a:tailEnd/>
          </a:ln>
        </p:spPr>
      </p:pic>
      <p:sp>
        <p:nvSpPr>
          <p:cNvPr id="5"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a:ln>
                  <a:noFill/>
                </a:ln>
                <a:solidFill>
                  <a:schemeClr val="tx2"/>
                </a:solidFill>
                <a:effectLst/>
                <a:uLnTx/>
                <a:uFillTx/>
                <a:latin typeface="+mj-lt"/>
                <a:ea typeface="+mj-ea"/>
                <a:cs typeface="+mj-cs"/>
              </a:rPr>
              <a:t> </a:t>
            </a:r>
            <a:r>
              <a:rPr kumimoji="0" lang="en-US" altLang="zh-CN" sz="4000" b="1" i="0" u="none" strike="noStrike" kern="0" cap="none" spc="0" normalizeH="0" baseline="0" noProof="0">
                <a:ln>
                  <a:noFill/>
                </a:ln>
                <a:solidFill>
                  <a:schemeClr val="tx2"/>
                </a:solidFill>
                <a:effectLst/>
                <a:uLnTx/>
                <a:uFillTx/>
                <a:latin typeface="+mj-lt"/>
                <a:ea typeface="+mj-ea"/>
                <a:cs typeface="+mj-cs"/>
              </a:rPr>
              <a:t>3.2 </a:t>
            </a:r>
            <a:r>
              <a:rPr kumimoji="0" lang="zh-CN" altLang="en-US" sz="4000" b="1" i="0" u="none" strike="noStrike" kern="0" cap="none" spc="0" normalizeH="0" baseline="0" noProof="0">
                <a:ln>
                  <a:noFill/>
                </a:ln>
                <a:solidFill>
                  <a:schemeClr val="tx2"/>
                </a:solidFill>
                <a:effectLst/>
                <a:uLnTx/>
                <a:uFillTx/>
                <a:latin typeface="+mj-lt"/>
                <a:ea typeface="+mj-ea"/>
                <a:cs typeface="+mj-cs"/>
              </a:rPr>
              <a:t>面向对象方法与</a:t>
            </a:r>
            <a:r>
              <a:rPr kumimoji="0" lang="en-US" altLang="zh-CN" sz="4000" b="1" i="0" u="none" strike="noStrike" kern="0" cap="none" spc="0" normalizeH="0" baseline="0" noProof="0">
                <a:ln>
                  <a:noFill/>
                </a:ln>
                <a:solidFill>
                  <a:schemeClr val="tx2"/>
                </a:solidFill>
                <a:effectLst/>
                <a:uLnTx/>
                <a:uFillTx/>
                <a:latin typeface="+mj-lt"/>
                <a:ea typeface="+mj-ea"/>
                <a:cs typeface="+mj-cs"/>
              </a:rPr>
              <a:t>UML</a:t>
            </a:r>
            <a:br>
              <a:rPr kumimoji="0" lang="en-US" altLang="zh-CN" sz="4400" b="1" i="0" u="none" strike="noStrike" kern="0" cap="none" spc="0" normalizeH="0" baseline="0" noProof="0">
                <a:ln>
                  <a:noFill/>
                </a:ln>
                <a:solidFill>
                  <a:schemeClr val="tx2"/>
                </a:solidFill>
                <a:effectLst/>
                <a:uLnTx/>
                <a:uFillTx/>
                <a:latin typeface="+mj-lt"/>
                <a:ea typeface="+mj-ea"/>
                <a:cs typeface="+mj-cs"/>
              </a:rPr>
            </a:br>
            <a:r>
              <a:rPr kumimoji="0" lang="en-US" altLang="zh-CN" sz="4400" b="1" i="0" u="none" strike="noStrike" kern="0" cap="none" spc="0" normalizeH="0" baseline="0" noProof="0">
                <a:ln>
                  <a:noFill/>
                </a:ln>
                <a:solidFill>
                  <a:schemeClr val="tx2"/>
                </a:solidFill>
                <a:effectLst/>
                <a:uLnTx/>
                <a:uFillTx/>
                <a:latin typeface="+mj-lt"/>
                <a:ea typeface="+mj-ea"/>
                <a:cs typeface="+mj-cs"/>
              </a:rPr>
              <a:t>          --- </a:t>
            </a:r>
            <a:r>
              <a:rPr kumimoji="0" lang="zh-CN" altLang="en-US" sz="3200" b="1" i="0" u="none" strike="noStrike" kern="0" cap="none" spc="0" normalizeH="0" baseline="0" noProof="0">
                <a:ln>
                  <a:noFill/>
                </a:ln>
                <a:solidFill>
                  <a:schemeClr val="tx2"/>
                </a:solidFill>
                <a:effectLst/>
                <a:uLnTx/>
                <a:uFillTx/>
                <a:latin typeface="+mj-lt"/>
                <a:ea typeface="+mj-ea"/>
                <a:cs typeface="+mj-cs"/>
              </a:rPr>
              <a:t>面向对象的概念与开发方法</a:t>
            </a:r>
            <a:endParaRPr kumimoji="0" lang="zh-CN" altLang="en-US" sz="3200" b="1" i="0" u="none" strike="noStrike" kern="0" cap="none" spc="0" normalizeH="0" baseline="0" noProof="0" dirty="0">
              <a:ln>
                <a:noFill/>
              </a:ln>
              <a:solidFill>
                <a:schemeClr val="tx2"/>
              </a:solidFill>
              <a:effectLst/>
              <a:uLnTx/>
              <a:uFillTx/>
              <a:latin typeface="+mj-lt"/>
              <a:ea typeface="+mj-ea"/>
              <a:cs typeface="+mj-cs"/>
            </a:endParaRP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48</a:t>
            </a:fld>
            <a:endParaRPr lang="zh-CN" altLang="en-US"/>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485804" y="1928836"/>
            <a:ext cx="8229600" cy="4357684"/>
          </a:xfrm>
          <a:prstGeom prst="rect">
            <a:avLst/>
          </a:prstGeom>
          <a:noFill/>
          <a:ln w="9525">
            <a:noFill/>
            <a:miter lim="800000"/>
            <a:headEnd/>
            <a:tailEnd/>
          </a:ln>
        </p:spPr>
        <p:txBody>
          <a:bodyPr/>
          <a:lstStyle/>
          <a:p>
            <a:pPr marL="342900" indent="-342900" eaLnBrk="0" hangingPunct="0">
              <a:lnSpc>
                <a:spcPct val="90000"/>
              </a:lnSpc>
              <a:spcBef>
                <a:spcPct val="20000"/>
              </a:spcBef>
              <a:spcAft>
                <a:spcPts val="600"/>
              </a:spcAft>
              <a:buFontTx/>
              <a:buChar char="•"/>
              <a:defRPr/>
            </a:pPr>
            <a:r>
              <a:rPr lang="zh-CN" altLang="en-US" sz="2400" kern="0" dirty="0">
                <a:latin typeface="宋体" pitchFamily="2" charset="-122"/>
                <a:ea typeface="宋体" pitchFamily="2" charset="-122"/>
              </a:rPr>
              <a:t>对象与类有几乎完全相同的表示形式，</a:t>
            </a:r>
            <a:r>
              <a:rPr lang="zh-CN" altLang="en-US" sz="2400" b="1" kern="0" dirty="0">
                <a:solidFill>
                  <a:srgbClr val="3366FF"/>
                </a:solidFill>
                <a:latin typeface="宋体" pitchFamily="2" charset="-122"/>
                <a:ea typeface="宋体" pitchFamily="2" charset="-122"/>
              </a:rPr>
              <a:t>主要差别是对象的名字下面要加一条下划线。</a:t>
            </a:r>
            <a:r>
              <a:rPr lang="zh-CN" altLang="en-US" sz="2400" kern="0" dirty="0">
                <a:latin typeface="宋体" pitchFamily="2" charset="-122"/>
                <a:ea typeface="宋体" pitchFamily="2" charset="-122"/>
              </a:rPr>
              <a:t>对象名有下列三种表示格式：</a:t>
            </a:r>
          </a:p>
          <a:p>
            <a:pPr marL="342900" indent="-342900" eaLnBrk="0" hangingPunct="0">
              <a:lnSpc>
                <a:spcPct val="90000"/>
              </a:lnSpc>
              <a:spcBef>
                <a:spcPct val="20000"/>
              </a:spcBef>
              <a:spcAft>
                <a:spcPts val="600"/>
              </a:spcAft>
              <a:defRPr/>
            </a:pPr>
            <a:r>
              <a:rPr lang="en-US" altLang="zh-CN" sz="2400" kern="0" dirty="0">
                <a:latin typeface="宋体" pitchFamily="2" charset="-122"/>
                <a:ea typeface="宋体" pitchFamily="2" charset="-122"/>
              </a:rPr>
              <a:t>(1) </a:t>
            </a:r>
            <a:r>
              <a:rPr lang="zh-CN" altLang="en-US" sz="2400" kern="0" dirty="0">
                <a:latin typeface="宋体" pitchFamily="2" charset="-122"/>
                <a:ea typeface="宋体" pitchFamily="2" charset="-122"/>
              </a:rPr>
              <a:t>第一种格式是：</a:t>
            </a:r>
            <a:endParaRPr lang="zh-CN" altLang="en-US" sz="2400" u="sng" kern="0" dirty="0">
              <a:latin typeface="宋体" pitchFamily="2" charset="-122"/>
              <a:ea typeface="宋体" pitchFamily="2" charset="-122"/>
            </a:endParaRPr>
          </a:p>
          <a:p>
            <a:pPr marL="342900" indent="-342900" eaLnBrk="0" hangingPunct="0">
              <a:lnSpc>
                <a:spcPct val="90000"/>
              </a:lnSpc>
              <a:spcBef>
                <a:spcPct val="20000"/>
              </a:spcBef>
              <a:spcAft>
                <a:spcPts val="600"/>
              </a:spcAft>
              <a:defRPr/>
            </a:pPr>
            <a:r>
              <a:rPr lang="zh-CN" altLang="en-US" sz="2400" kern="0" dirty="0">
                <a:latin typeface="宋体" pitchFamily="2" charset="-122"/>
                <a:ea typeface="宋体" pitchFamily="2" charset="-122"/>
              </a:rPr>
              <a:t>                   </a:t>
            </a:r>
            <a:r>
              <a:rPr lang="zh-CN" altLang="en-US" sz="2400" b="1" u="sng" kern="0" dirty="0">
                <a:solidFill>
                  <a:srgbClr val="3366FF"/>
                </a:solidFill>
                <a:effectLst>
                  <a:outerShdw blurRad="38100" dist="38100" dir="2700000" algn="tl">
                    <a:srgbClr val="000000">
                      <a:alpha val="43137"/>
                    </a:srgbClr>
                  </a:outerShdw>
                </a:effectLst>
                <a:latin typeface="宋体" pitchFamily="2" charset="-122"/>
                <a:ea typeface="宋体" pitchFamily="2" charset="-122"/>
              </a:rPr>
              <a:t>对象名：类名</a:t>
            </a:r>
            <a:endParaRPr lang="zh-CN" altLang="en-US" sz="2400" b="1" kern="0" dirty="0">
              <a:solidFill>
                <a:srgbClr val="3366FF"/>
              </a:solidFill>
              <a:effectLst>
                <a:outerShdw blurRad="38100" dist="38100" dir="2700000" algn="tl">
                  <a:srgbClr val="000000">
                    <a:alpha val="43137"/>
                  </a:srgbClr>
                </a:outerShdw>
              </a:effectLst>
              <a:latin typeface="宋体" pitchFamily="2" charset="-122"/>
              <a:ea typeface="宋体" pitchFamily="2" charset="-122"/>
            </a:endParaRPr>
          </a:p>
          <a:p>
            <a:pPr marL="342900" indent="-342900" eaLnBrk="0" hangingPunct="0">
              <a:lnSpc>
                <a:spcPct val="90000"/>
              </a:lnSpc>
              <a:spcBef>
                <a:spcPct val="20000"/>
              </a:spcBef>
              <a:spcAft>
                <a:spcPts val="600"/>
              </a:spcAft>
              <a:defRPr/>
            </a:pPr>
            <a:r>
              <a:rPr lang="en-US" altLang="zh-CN" sz="2400" kern="0" dirty="0">
                <a:latin typeface="宋体" pitchFamily="2" charset="-122"/>
                <a:ea typeface="宋体" pitchFamily="2" charset="-122"/>
              </a:rPr>
              <a:t>(2) </a:t>
            </a:r>
            <a:r>
              <a:rPr lang="zh-CN" altLang="en-US" sz="2400" kern="0" dirty="0">
                <a:latin typeface="宋体" pitchFamily="2" charset="-122"/>
                <a:ea typeface="宋体" pitchFamily="2" charset="-122"/>
              </a:rPr>
              <a:t>第二种格式是：</a:t>
            </a:r>
            <a:endParaRPr lang="zh-CN" altLang="en-US" sz="2400" u="sng" kern="0" dirty="0">
              <a:latin typeface="宋体" pitchFamily="2" charset="-122"/>
              <a:ea typeface="宋体" pitchFamily="2" charset="-122"/>
            </a:endParaRPr>
          </a:p>
          <a:p>
            <a:pPr marL="342900" indent="-342900" eaLnBrk="0" hangingPunct="0">
              <a:lnSpc>
                <a:spcPct val="90000"/>
              </a:lnSpc>
              <a:spcBef>
                <a:spcPct val="20000"/>
              </a:spcBef>
              <a:spcAft>
                <a:spcPts val="600"/>
              </a:spcAft>
              <a:defRPr/>
            </a:pPr>
            <a:r>
              <a:rPr lang="zh-CN" altLang="en-US" sz="2400" kern="0" dirty="0">
                <a:latin typeface="宋体" pitchFamily="2" charset="-122"/>
                <a:ea typeface="宋体" pitchFamily="2" charset="-122"/>
              </a:rPr>
              <a:t>                   </a:t>
            </a:r>
            <a:r>
              <a:rPr lang="zh-CN" altLang="en-US" sz="2400" b="1" u="sng" kern="0" dirty="0">
                <a:solidFill>
                  <a:srgbClr val="3366FF"/>
                </a:solidFill>
                <a:effectLst>
                  <a:outerShdw blurRad="38100" dist="38100" dir="2700000" algn="tl">
                    <a:srgbClr val="000000">
                      <a:alpha val="43137"/>
                    </a:srgbClr>
                  </a:outerShdw>
                </a:effectLst>
                <a:latin typeface="宋体" pitchFamily="2" charset="-122"/>
                <a:ea typeface="宋体" pitchFamily="2" charset="-122"/>
              </a:rPr>
              <a:t>：类名</a:t>
            </a:r>
          </a:p>
          <a:p>
            <a:pPr marL="342900" indent="-342900" eaLnBrk="0" hangingPunct="0">
              <a:lnSpc>
                <a:spcPct val="90000"/>
              </a:lnSpc>
              <a:spcBef>
                <a:spcPct val="20000"/>
              </a:spcBef>
              <a:spcAft>
                <a:spcPts val="600"/>
              </a:spcAft>
              <a:defRPr/>
            </a:pPr>
            <a:r>
              <a:rPr lang="zh-CN" altLang="en-US" sz="2400" kern="0" dirty="0">
                <a:latin typeface="宋体" pitchFamily="2" charset="-122"/>
                <a:ea typeface="宋体" pitchFamily="2" charset="-122"/>
              </a:rPr>
              <a:t>  这种格式用于尚未给对象命名的情况，注意，类名前的冒号不能省略。</a:t>
            </a:r>
          </a:p>
          <a:p>
            <a:pPr marL="342900" indent="-342900" eaLnBrk="0" hangingPunct="0">
              <a:lnSpc>
                <a:spcPct val="90000"/>
              </a:lnSpc>
              <a:spcBef>
                <a:spcPct val="20000"/>
              </a:spcBef>
              <a:spcAft>
                <a:spcPts val="600"/>
              </a:spcAft>
              <a:defRPr/>
            </a:pPr>
            <a:r>
              <a:rPr lang="en-US" altLang="zh-CN" sz="2400" kern="0" dirty="0">
                <a:latin typeface="宋体" pitchFamily="2" charset="-122"/>
                <a:ea typeface="宋体" pitchFamily="2" charset="-122"/>
              </a:rPr>
              <a:t>(3) </a:t>
            </a:r>
            <a:r>
              <a:rPr lang="zh-CN" altLang="en-US" sz="2400" kern="0" dirty="0">
                <a:latin typeface="宋体" pitchFamily="2" charset="-122"/>
                <a:ea typeface="宋体" pitchFamily="2" charset="-122"/>
              </a:rPr>
              <a:t>第三种格式是：</a:t>
            </a:r>
            <a:endParaRPr lang="zh-CN" altLang="en-US" sz="2400" u="sng" kern="0" dirty="0">
              <a:latin typeface="宋体" pitchFamily="2" charset="-122"/>
              <a:ea typeface="宋体" pitchFamily="2" charset="-122"/>
            </a:endParaRPr>
          </a:p>
          <a:p>
            <a:pPr marL="342900" indent="-342900" eaLnBrk="0" hangingPunct="0">
              <a:lnSpc>
                <a:spcPct val="90000"/>
              </a:lnSpc>
              <a:spcBef>
                <a:spcPct val="20000"/>
              </a:spcBef>
              <a:spcAft>
                <a:spcPts val="600"/>
              </a:spcAft>
              <a:defRPr/>
            </a:pPr>
            <a:r>
              <a:rPr lang="zh-CN" altLang="en-US" sz="2400" kern="0" dirty="0">
                <a:solidFill>
                  <a:schemeClr val="accent2"/>
                </a:solidFill>
                <a:latin typeface="宋体" pitchFamily="2" charset="-122"/>
                <a:ea typeface="宋体" pitchFamily="2" charset="-122"/>
              </a:rPr>
              <a:t>                   </a:t>
            </a:r>
            <a:r>
              <a:rPr lang="zh-CN" altLang="en-US" sz="2400" b="1" u="sng" kern="0" dirty="0">
                <a:solidFill>
                  <a:srgbClr val="3366FF"/>
                </a:solidFill>
                <a:effectLst>
                  <a:outerShdw blurRad="38100" dist="38100" dir="2700000" algn="tl">
                    <a:srgbClr val="000000">
                      <a:alpha val="43137"/>
                    </a:srgbClr>
                  </a:outerShdw>
                </a:effectLst>
                <a:latin typeface="宋体" pitchFamily="2" charset="-122"/>
                <a:ea typeface="宋体" pitchFamily="2" charset="-122"/>
              </a:rPr>
              <a:t>对象名</a:t>
            </a:r>
          </a:p>
        </p:txBody>
      </p:sp>
      <p:sp>
        <p:nvSpPr>
          <p:cNvPr id="12290" name="Rectangle 2"/>
          <p:cNvSpPr>
            <a:spLocks noGrp="1" noChangeArrowheads="1"/>
          </p:cNvSpPr>
          <p:nvPr>
            <p:ph type="title"/>
          </p:nvPr>
        </p:nvSpPr>
        <p:spPr>
          <a:xfrm>
            <a:off x="285720" y="1428736"/>
            <a:ext cx="8229600" cy="500066"/>
          </a:xfrm>
        </p:spPr>
        <p:txBody>
          <a:bodyPr/>
          <a:lstStyle/>
          <a:p>
            <a:pPr algn="l"/>
            <a:r>
              <a:rPr lang="zh-CN" altLang="en-US" sz="3600" dirty="0">
                <a:solidFill>
                  <a:srgbClr val="CC0000"/>
                </a:solidFill>
              </a:rPr>
              <a:t>对象</a:t>
            </a:r>
          </a:p>
        </p:txBody>
      </p:sp>
      <p:sp>
        <p:nvSpPr>
          <p:cNvPr id="4"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a:ln>
                  <a:noFill/>
                </a:ln>
                <a:solidFill>
                  <a:schemeClr val="tx2"/>
                </a:solidFill>
                <a:effectLst/>
                <a:uLnTx/>
                <a:uFillTx/>
                <a:latin typeface="+mj-lt"/>
                <a:ea typeface="+mj-ea"/>
                <a:cs typeface="+mj-cs"/>
              </a:rPr>
              <a:t> </a:t>
            </a:r>
            <a:r>
              <a:rPr kumimoji="0" lang="en-US" altLang="zh-CN" sz="4000" b="1" i="0" u="none" strike="noStrike" kern="0" cap="none" spc="0" normalizeH="0" baseline="0" noProof="0">
                <a:ln>
                  <a:noFill/>
                </a:ln>
                <a:solidFill>
                  <a:schemeClr val="tx2"/>
                </a:solidFill>
                <a:effectLst/>
                <a:uLnTx/>
                <a:uFillTx/>
                <a:latin typeface="+mj-lt"/>
                <a:ea typeface="+mj-ea"/>
                <a:cs typeface="+mj-cs"/>
              </a:rPr>
              <a:t>3.2 </a:t>
            </a:r>
            <a:r>
              <a:rPr kumimoji="0" lang="zh-CN" altLang="en-US" sz="4000" b="1" i="0" u="none" strike="noStrike" kern="0" cap="none" spc="0" normalizeH="0" baseline="0" noProof="0">
                <a:ln>
                  <a:noFill/>
                </a:ln>
                <a:solidFill>
                  <a:schemeClr val="tx2"/>
                </a:solidFill>
                <a:effectLst/>
                <a:uLnTx/>
                <a:uFillTx/>
                <a:latin typeface="+mj-lt"/>
                <a:ea typeface="+mj-ea"/>
                <a:cs typeface="+mj-cs"/>
              </a:rPr>
              <a:t>面向对象方法与</a:t>
            </a:r>
            <a:r>
              <a:rPr kumimoji="0" lang="en-US" altLang="zh-CN" sz="4000" b="1" i="0" u="none" strike="noStrike" kern="0" cap="none" spc="0" normalizeH="0" baseline="0" noProof="0">
                <a:ln>
                  <a:noFill/>
                </a:ln>
                <a:solidFill>
                  <a:schemeClr val="tx2"/>
                </a:solidFill>
                <a:effectLst/>
                <a:uLnTx/>
                <a:uFillTx/>
                <a:latin typeface="+mj-lt"/>
                <a:ea typeface="+mj-ea"/>
                <a:cs typeface="+mj-cs"/>
              </a:rPr>
              <a:t>UML</a:t>
            </a:r>
            <a:br>
              <a:rPr kumimoji="0" lang="en-US" altLang="zh-CN" sz="4400" b="1" i="0" u="none" strike="noStrike" kern="0" cap="none" spc="0" normalizeH="0" baseline="0" noProof="0">
                <a:ln>
                  <a:noFill/>
                </a:ln>
                <a:solidFill>
                  <a:schemeClr val="tx2"/>
                </a:solidFill>
                <a:effectLst/>
                <a:uLnTx/>
                <a:uFillTx/>
                <a:latin typeface="+mj-lt"/>
                <a:ea typeface="+mj-ea"/>
                <a:cs typeface="+mj-cs"/>
              </a:rPr>
            </a:br>
            <a:r>
              <a:rPr kumimoji="0" lang="en-US" altLang="zh-CN" sz="4400" b="1" i="0" u="none" strike="noStrike" kern="0" cap="none" spc="0" normalizeH="0" baseline="0" noProof="0">
                <a:ln>
                  <a:noFill/>
                </a:ln>
                <a:solidFill>
                  <a:schemeClr val="tx2"/>
                </a:solidFill>
                <a:effectLst/>
                <a:uLnTx/>
                <a:uFillTx/>
                <a:latin typeface="+mj-lt"/>
                <a:ea typeface="+mj-ea"/>
                <a:cs typeface="+mj-cs"/>
              </a:rPr>
              <a:t>          --- </a:t>
            </a:r>
            <a:r>
              <a:rPr kumimoji="0" lang="zh-CN" altLang="en-US" sz="3200" b="1" i="0" u="none" strike="noStrike" kern="0" cap="none" spc="0" normalizeH="0" baseline="0" noProof="0">
                <a:ln>
                  <a:noFill/>
                </a:ln>
                <a:solidFill>
                  <a:schemeClr val="tx2"/>
                </a:solidFill>
                <a:effectLst/>
                <a:uLnTx/>
                <a:uFillTx/>
                <a:latin typeface="+mj-lt"/>
                <a:ea typeface="+mj-ea"/>
                <a:cs typeface="+mj-cs"/>
              </a:rPr>
              <a:t>面向对象的概念与开发方法</a:t>
            </a:r>
            <a:endParaRPr kumimoji="0" lang="zh-CN" altLang="en-US" sz="3200" b="1" i="0" u="none" strike="noStrike" kern="0" cap="none" spc="0" normalizeH="0" baseline="0" noProof="0" dirty="0">
              <a:ln>
                <a:noFill/>
              </a:ln>
              <a:solidFill>
                <a:schemeClr val="tx2"/>
              </a:solidFill>
              <a:effectLst/>
              <a:uLnTx/>
              <a:uFillTx/>
              <a:latin typeface="+mj-lt"/>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49</a:t>
            </a:fld>
            <a:endParaRPr lang="zh-CN" altLang="en-US"/>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p:txBody>
          <a:bodyPr/>
          <a:lstStyle/>
          <a:p>
            <a:pPr eaLnBrk="1" hangingPunct="1"/>
            <a:r>
              <a:rPr lang="zh-CN" altLang="en-US" sz="2800" dirty="0">
                <a:ea typeface="宋体" pitchFamily="2" charset="-122"/>
              </a:rPr>
              <a:t>导出需求变得如此</a:t>
            </a:r>
            <a:r>
              <a:rPr lang="zh-CN" altLang="en-US" sz="2800" b="1" dirty="0">
                <a:ea typeface="宋体" pitchFamily="2" charset="-122"/>
              </a:rPr>
              <a:t>困难的原因</a:t>
            </a:r>
            <a:r>
              <a:rPr lang="zh-CN" altLang="en-US" sz="2800" dirty="0">
                <a:ea typeface="宋体" pitchFamily="2" charset="-122"/>
              </a:rPr>
              <a:t>归为以下几个方面的问题：</a:t>
            </a:r>
            <a:endParaRPr lang="en-US" altLang="zh-CN" sz="2800" dirty="0">
              <a:ea typeface="宋体" pitchFamily="2" charset="-122"/>
            </a:endParaRPr>
          </a:p>
          <a:p>
            <a:pPr lvl="1"/>
            <a:r>
              <a:rPr lang="zh-CN" altLang="en-US" sz="2400" dirty="0">
                <a:latin typeface="楷体_GB2312" pitchFamily="49" charset="-122"/>
                <a:ea typeface="楷体_GB2312" pitchFamily="49" charset="-122"/>
              </a:rPr>
              <a:t>系统的目标或范围问题；</a:t>
            </a:r>
            <a:endParaRPr lang="en-US" altLang="zh-CN" sz="2400" dirty="0">
              <a:latin typeface="楷体_GB2312" pitchFamily="49" charset="-122"/>
              <a:ea typeface="楷体_GB2312" pitchFamily="49" charset="-122"/>
            </a:endParaRPr>
          </a:p>
          <a:p>
            <a:pPr lvl="1"/>
            <a:r>
              <a:rPr lang="zh-CN" altLang="en-US" sz="2400" dirty="0">
                <a:latin typeface="楷体_GB2312" pitchFamily="49" charset="-122"/>
                <a:ea typeface="楷体_GB2312" pitchFamily="49" charset="-122"/>
              </a:rPr>
              <a:t>需求不准确性问题 ；</a:t>
            </a:r>
            <a:endParaRPr lang="en-US" altLang="zh-CN" sz="2400" dirty="0">
              <a:latin typeface="楷体_GB2312" pitchFamily="49" charset="-122"/>
              <a:ea typeface="楷体_GB2312" pitchFamily="49" charset="-122"/>
            </a:endParaRPr>
          </a:p>
          <a:p>
            <a:pPr lvl="1"/>
            <a:r>
              <a:rPr lang="zh-CN" altLang="en-US" sz="2400" dirty="0">
                <a:latin typeface="楷体_GB2312" pitchFamily="49" charset="-122"/>
                <a:ea typeface="楷体_GB2312" pitchFamily="49" charset="-122"/>
              </a:rPr>
              <a:t>需求的易变问题 ；</a:t>
            </a:r>
            <a:endParaRPr lang="en-US" altLang="zh-CN" sz="2400" dirty="0">
              <a:latin typeface="楷体_GB2312" pitchFamily="49" charset="-122"/>
              <a:ea typeface="楷体_GB2312" pitchFamily="49" charset="-122"/>
            </a:endParaRPr>
          </a:p>
          <a:p>
            <a:pPr lvl="1">
              <a:buNone/>
            </a:pPr>
            <a:endParaRPr lang="zh-CN" altLang="en-US" sz="2400" dirty="0">
              <a:latin typeface="楷体_GB2312" pitchFamily="49" charset="-122"/>
              <a:ea typeface="楷体_GB2312" pitchFamily="49" charset="-122"/>
            </a:endParaRPr>
          </a:p>
          <a:p>
            <a:pPr eaLnBrk="1" hangingPunct="1">
              <a:buFontTx/>
              <a:buNone/>
            </a:pPr>
            <a:r>
              <a:rPr lang="zh-CN" altLang="en-US" dirty="0">
                <a:ea typeface="宋体" pitchFamily="2" charset="-122"/>
              </a:rPr>
              <a:t>   </a:t>
            </a:r>
            <a:r>
              <a:rPr lang="zh-CN" altLang="en-US" sz="2800" b="1" dirty="0">
                <a:solidFill>
                  <a:srgbClr val="0033CC"/>
                </a:solidFill>
                <a:latin typeface="楷体_GB2312" pitchFamily="49" charset="-122"/>
                <a:ea typeface="楷体_GB2312" pitchFamily="49" charset="-122"/>
              </a:rPr>
              <a:t>需求获取除了需要有专业的系统分析师，还需要通过有效的客户／开发者的合作才能成功。  </a:t>
            </a:r>
          </a:p>
        </p:txBody>
      </p:sp>
      <p:sp>
        <p:nvSpPr>
          <p:cNvPr id="5" name="Rectangle 2"/>
          <p:cNvSpPr>
            <a:spLocks noGrp="1" noChangeArrowheads="1"/>
          </p:cNvSpPr>
          <p:nvPr>
            <p:ph type="title"/>
          </p:nvPr>
        </p:nvSpPr>
        <p:spPr>
          <a:xfrm>
            <a:off x="457200" y="211138"/>
            <a:ext cx="8229600" cy="1143000"/>
          </a:xfrm>
        </p:spPr>
        <p:txBody>
          <a:bodyPr/>
          <a:lstStyle/>
          <a:p>
            <a:r>
              <a:rPr lang="en-US" altLang="zh-CN" sz="4000" dirty="0"/>
              <a:t>3.1 </a:t>
            </a:r>
            <a:r>
              <a:rPr lang="zh-CN" altLang="en-US" sz="4000" dirty="0"/>
              <a:t>需求获取与需求分析阶段的任务</a:t>
            </a:r>
            <a:endParaRPr lang="zh-CN" altLang="en-US" sz="3200" dirty="0"/>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5</a:t>
            </a:fld>
            <a:endParaRPr lang="zh-CN" altLang="en-US"/>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85720" y="1500174"/>
            <a:ext cx="8229600" cy="642942"/>
          </a:xfrm>
        </p:spPr>
        <p:txBody>
          <a:bodyPr/>
          <a:lstStyle/>
          <a:p>
            <a:pPr algn="l"/>
            <a:r>
              <a:rPr lang="zh-CN" altLang="en-US" sz="3600" dirty="0">
                <a:solidFill>
                  <a:srgbClr val="CC0000"/>
                </a:solidFill>
              </a:rPr>
              <a:t>对象</a:t>
            </a:r>
          </a:p>
        </p:txBody>
      </p:sp>
      <p:sp>
        <p:nvSpPr>
          <p:cNvPr id="7" name="Rectangle 3"/>
          <p:cNvSpPr txBox="1">
            <a:spLocks noChangeArrowheads="1"/>
          </p:cNvSpPr>
          <p:nvPr/>
        </p:nvSpPr>
        <p:spPr bwMode="auto">
          <a:xfrm>
            <a:off x="714348" y="2643158"/>
            <a:ext cx="3857652" cy="37148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marL="342900" indent="-342900" eaLnBrk="0" hangingPunct="0">
              <a:spcBef>
                <a:spcPct val="20000"/>
              </a:spcBef>
              <a:defRPr/>
            </a:pPr>
            <a:r>
              <a:rPr lang="zh-CN" altLang="en-US" sz="2800" b="1" kern="0" dirty="0">
                <a:solidFill>
                  <a:srgbClr val="3366FF"/>
                </a:solidFill>
                <a:effectLst>
                  <a:outerShdw blurRad="38100" dist="38100" dir="2700000" algn="tl">
                    <a:srgbClr val="000000">
                      <a:alpha val="43137"/>
                    </a:srgbClr>
                  </a:outerShdw>
                </a:effectLst>
                <a:latin typeface="宋体" pitchFamily="2" charset="-122"/>
                <a:ea typeface="宋体" pitchFamily="2" charset="-122"/>
              </a:rPr>
              <a:t>现实生活中对象：</a:t>
            </a:r>
            <a:endParaRPr lang="en-US" altLang="zh-CN" sz="2800" b="1" kern="0" dirty="0">
              <a:solidFill>
                <a:srgbClr val="3366FF"/>
              </a:solidFill>
              <a:effectLst>
                <a:outerShdw blurRad="38100" dist="38100" dir="2700000" algn="tl">
                  <a:srgbClr val="000000">
                    <a:alpha val="43137"/>
                  </a:srgbClr>
                </a:outerShdw>
              </a:effectLst>
              <a:latin typeface="宋体" pitchFamily="2" charset="-122"/>
              <a:ea typeface="宋体" pitchFamily="2" charset="-122"/>
            </a:endParaRPr>
          </a:p>
          <a:p>
            <a:pPr eaLnBrk="0" hangingPunct="0">
              <a:spcBef>
                <a:spcPct val="20000"/>
              </a:spcBef>
              <a:defRPr/>
            </a:pPr>
            <a:r>
              <a:rPr lang="zh-CN" altLang="en-US" sz="2800" b="1" kern="0" dirty="0">
                <a:latin typeface="宋体" pitchFamily="2" charset="-122"/>
                <a:ea typeface="宋体" pitchFamily="2" charset="-122"/>
              </a:rPr>
              <a:t>是指客观世界的实体。</a:t>
            </a:r>
            <a:endParaRPr lang="en-US" altLang="zh-CN" sz="2800" b="1" kern="0" dirty="0">
              <a:latin typeface="宋体" pitchFamily="2" charset="-122"/>
              <a:ea typeface="宋体" pitchFamily="2" charset="-122"/>
            </a:endParaRPr>
          </a:p>
          <a:p>
            <a:pPr marL="274638" indent="-274638" eaLnBrk="0" hangingPunct="0">
              <a:spcBef>
                <a:spcPct val="20000"/>
              </a:spcBef>
              <a:buFont typeface="Arial" pitchFamily="34" charset="0"/>
              <a:buChar char="•"/>
              <a:defRPr/>
            </a:pPr>
            <a:r>
              <a:rPr lang="zh-CN" altLang="en-US" sz="2800" b="1" kern="0" dirty="0">
                <a:latin typeface="宋体" pitchFamily="2" charset="-122"/>
                <a:ea typeface="宋体" pitchFamily="2" charset="-122"/>
              </a:rPr>
              <a:t>可以是可见的有形对象，如人、学生、汽车、房屋等；</a:t>
            </a:r>
            <a:endParaRPr lang="en-US" altLang="zh-CN" sz="2800" b="1" kern="0" dirty="0">
              <a:latin typeface="宋体" pitchFamily="2" charset="-122"/>
              <a:ea typeface="宋体" pitchFamily="2" charset="-122"/>
            </a:endParaRPr>
          </a:p>
          <a:p>
            <a:pPr marL="274638" indent="-274638" eaLnBrk="0" hangingPunct="0">
              <a:spcBef>
                <a:spcPct val="20000"/>
              </a:spcBef>
              <a:buFont typeface="Arial" pitchFamily="34" charset="0"/>
              <a:buChar char="•"/>
              <a:defRPr/>
            </a:pPr>
            <a:r>
              <a:rPr lang="zh-CN" altLang="en-US" sz="2800" b="1" kern="0" dirty="0">
                <a:latin typeface="宋体" pitchFamily="2" charset="-122"/>
                <a:ea typeface="宋体" pitchFamily="2" charset="-122"/>
              </a:rPr>
              <a:t>也可以是抽象的逻辑对象，如银行帐号和生日等</a:t>
            </a:r>
            <a:endParaRPr lang="en-US" altLang="zh-CN" sz="2800" b="1" kern="0" dirty="0">
              <a:latin typeface="宋体" pitchFamily="2" charset="-122"/>
              <a:ea typeface="宋体" pitchFamily="2" charset="-122"/>
            </a:endParaRPr>
          </a:p>
        </p:txBody>
      </p:sp>
      <p:sp>
        <p:nvSpPr>
          <p:cNvPr id="4"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a:ln>
                  <a:noFill/>
                </a:ln>
                <a:solidFill>
                  <a:schemeClr val="tx2"/>
                </a:solidFill>
                <a:effectLst/>
                <a:uLnTx/>
                <a:uFillTx/>
                <a:latin typeface="+mj-lt"/>
                <a:ea typeface="+mj-ea"/>
                <a:cs typeface="+mj-cs"/>
              </a:rPr>
              <a:t> </a:t>
            </a:r>
            <a:r>
              <a:rPr kumimoji="0" lang="en-US" altLang="zh-CN" sz="4000" b="1" i="0" u="none" strike="noStrike" kern="0" cap="none" spc="0" normalizeH="0" baseline="0" noProof="0">
                <a:ln>
                  <a:noFill/>
                </a:ln>
                <a:solidFill>
                  <a:schemeClr val="tx2"/>
                </a:solidFill>
                <a:effectLst/>
                <a:uLnTx/>
                <a:uFillTx/>
                <a:latin typeface="+mj-lt"/>
                <a:ea typeface="+mj-ea"/>
                <a:cs typeface="+mj-cs"/>
              </a:rPr>
              <a:t>3.2 </a:t>
            </a:r>
            <a:r>
              <a:rPr kumimoji="0" lang="zh-CN" altLang="en-US" sz="4000" b="1" i="0" u="none" strike="noStrike" kern="0" cap="none" spc="0" normalizeH="0" baseline="0" noProof="0">
                <a:ln>
                  <a:noFill/>
                </a:ln>
                <a:solidFill>
                  <a:schemeClr val="tx2"/>
                </a:solidFill>
                <a:effectLst/>
                <a:uLnTx/>
                <a:uFillTx/>
                <a:latin typeface="+mj-lt"/>
                <a:ea typeface="+mj-ea"/>
                <a:cs typeface="+mj-cs"/>
              </a:rPr>
              <a:t>面向对象方法与</a:t>
            </a:r>
            <a:r>
              <a:rPr kumimoji="0" lang="en-US" altLang="zh-CN" sz="4000" b="1" i="0" u="none" strike="noStrike" kern="0" cap="none" spc="0" normalizeH="0" baseline="0" noProof="0">
                <a:ln>
                  <a:noFill/>
                </a:ln>
                <a:solidFill>
                  <a:schemeClr val="tx2"/>
                </a:solidFill>
                <a:effectLst/>
                <a:uLnTx/>
                <a:uFillTx/>
                <a:latin typeface="+mj-lt"/>
                <a:ea typeface="+mj-ea"/>
                <a:cs typeface="+mj-cs"/>
              </a:rPr>
              <a:t>UML</a:t>
            </a:r>
            <a:br>
              <a:rPr kumimoji="0" lang="en-US" altLang="zh-CN" sz="4400" b="1" i="0" u="none" strike="noStrike" kern="0" cap="none" spc="0" normalizeH="0" baseline="0" noProof="0">
                <a:ln>
                  <a:noFill/>
                </a:ln>
                <a:solidFill>
                  <a:schemeClr val="tx2"/>
                </a:solidFill>
                <a:effectLst/>
                <a:uLnTx/>
                <a:uFillTx/>
                <a:latin typeface="+mj-lt"/>
                <a:ea typeface="+mj-ea"/>
                <a:cs typeface="+mj-cs"/>
              </a:rPr>
            </a:br>
            <a:r>
              <a:rPr kumimoji="0" lang="en-US" altLang="zh-CN" sz="4400" b="1" i="0" u="none" strike="noStrike" kern="0" cap="none" spc="0" normalizeH="0" baseline="0" noProof="0">
                <a:ln>
                  <a:noFill/>
                </a:ln>
                <a:solidFill>
                  <a:schemeClr val="tx2"/>
                </a:solidFill>
                <a:effectLst/>
                <a:uLnTx/>
                <a:uFillTx/>
                <a:latin typeface="+mj-lt"/>
                <a:ea typeface="+mj-ea"/>
                <a:cs typeface="+mj-cs"/>
              </a:rPr>
              <a:t>          --- </a:t>
            </a:r>
            <a:r>
              <a:rPr kumimoji="0" lang="zh-CN" altLang="en-US" sz="3200" b="1" i="0" u="none" strike="noStrike" kern="0" cap="none" spc="0" normalizeH="0" baseline="0" noProof="0">
                <a:ln>
                  <a:noFill/>
                </a:ln>
                <a:solidFill>
                  <a:schemeClr val="tx2"/>
                </a:solidFill>
                <a:effectLst/>
                <a:uLnTx/>
                <a:uFillTx/>
                <a:latin typeface="+mj-lt"/>
                <a:ea typeface="+mj-ea"/>
                <a:cs typeface="+mj-cs"/>
              </a:rPr>
              <a:t>面向对象的概念与开发方法</a:t>
            </a:r>
            <a:endParaRPr kumimoji="0" lang="zh-CN" altLang="en-US" sz="3200" b="1" i="0" u="none" strike="noStrike" kern="0" cap="none" spc="0" normalizeH="0" baseline="0" noProof="0" dirty="0">
              <a:ln>
                <a:noFill/>
              </a:ln>
              <a:solidFill>
                <a:schemeClr val="tx2"/>
              </a:solidFill>
              <a:effectLst/>
              <a:uLnTx/>
              <a:uFillTx/>
              <a:latin typeface="+mj-lt"/>
              <a:ea typeface="+mj-ea"/>
              <a:cs typeface="+mj-cs"/>
            </a:endParaRPr>
          </a:p>
        </p:txBody>
      </p:sp>
      <p:sp>
        <p:nvSpPr>
          <p:cNvPr id="5" name="Rectangle 3"/>
          <p:cNvSpPr txBox="1">
            <a:spLocks noChangeArrowheads="1"/>
          </p:cNvSpPr>
          <p:nvPr/>
        </p:nvSpPr>
        <p:spPr bwMode="auto">
          <a:xfrm>
            <a:off x="5000628" y="2643182"/>
            <a:ext cx="3429024" cy="371477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eaLnBrk="0" hangingPunct="0">
              <a:spcBef>
                <a:spcPct val="20000"/>
              </a:spcBef>
              <a:defRPr/>
            </a:pPr>
            <a:r>
              <a:rPr lang="zh-CN" altLang="en-US" sz="2800" b="1" kern="0" dirty="0">
                <a:solidFill>
                  <a:srgbClr val="3366FF"/>
                </a:solidFill>
                <a:effectLst>
                  <a:outerShdw blurRad="38100" dist="38100" dir="2700000" algn="tl">
                    <a:srgbClr val="000000">
                      <a:alpha val="43137"/>
                    </a:srgbClr>
                  </a:outerShdw>
                </a:effectLst>
                <a:latin typeface="宋体" pitchFamily="2" charset="-122"/>
                <a:ea typeface="宋体" pitchFamily="2" charset="-122"/>
              </a:rPr>
              <a:t>程序中对象：</a:t>
            </a:r>
            <a:endParaRPr lang="en-US" altLang="zh-CN" sz="2800" b="1" kern="0" dirty="0">
              <a:solidFill>
                <a:srgbClr val="3366FF"/>
              </a:solidFill>
              <a:effectLst>
                <a:outerShdw blurRad="38100" dist="38100" dir="2700000" algn="tl">
                  <a:srgbClr val="000000">
                    <a:alpha val="43137"/>
                  </a:srgbClr>
                </a:outerShdw>
              </a:effectLst>
              <a:latin typeface="宋体" pitchFamily="2" charset="-122"/>
              <a:ea typeface="宋体" pitchFamily="2" charset="-122"/>
            </a:endParaRPr>
          </a:p>
          <a:p>
            <a:pPr eaLnBrk="0" hangingPunct="0">
              <a:spcBef>
                <a:spcPct val="20000"/>
              </a:spcBef>
              <a:defRPr/>
            </a:pPr>
            <a:r>
              <a:rPr lang="zh-CN" altLang="en-US" sz="2800" b="1" kern="0">
                <a:latin typeface="宋体" pitchFamily="2" charset="-122"/>
                <a:ea typeface="宋体" pitchFamily="2" charset="-122"/>
              </a:rPr>
              <a:t>是</a:t>
            </a:r>
            <a:r>
              <a:rPr lang="zh-CN" altLang="en-US" sz="2800" b="1" kern="0" dirty="0">
                <a:latin typeface="宋体" pitchFamily="2" charset="-122"/>
                <a:ea typeface="宋体" pitchFamily="2" charset="-122"/>
              </a:rPr>
              <a:t>一组变量和相关方法的集合，</a:t>
            </a:r>
            <a:endParaRPr lang="en-US" altLang="zh-CN" sz="2800" b="1" kern="0" dirty="0">
              <a:latin typeface="宋体" pitchFamily="2" charset="-122"/>
              <a:ea typeface="宋体" pitchFamily="2" charset="-122"/>
            </a:endParaRPr>
          </a:p>
          <a:p>
            <a:pPr marL="274638" indent="-274638" eaLnBrk="0" hangingPunct="0">
              <a:spcBef>
                <a:spcPct val="20000"/>
              </a:spcBef>
              <a:buFont typeface="Arial" pitchFamily="34" charset="0"/>
              <a:buChar char="•"/>
              <a:defRPr/>
            </a:pPr>
            <a:r>
              <a:rPr lang="zh-CN" altLang="en-US" sz="2800" b="1" kern="0" dirty="0">
                <a:latin typeface="宋体" pitchFamily="2" charset="-122"/>
                <a:ea typeface="宋体" pitchFamily="2" charset="-122"/>
              </a:rPr>
              <a:t>其中变量表明对象的状态，</a:t>
            </a:r>
            <a:endParaRPr lang="en-US" altLang="zh-CN" sz="2800" b="1" kern="0" dirty="0">
              <a:latin typeface="宋体" pitchFamily="2" charset="-122"/>
              <a:ea typeface="宋体" pitchFamily="2" charset="-122"/>
            </a:endParaRPr>
          </a:p>
          <a:p>
            <a:pPr marL="274638" indent="-274638" eaLnBrk="0" hangingPunct="0">
              <a:spcBef>
                <a:spcPct val="20000"/>
              </a:spcBef>
              <a:buFont typeface="Arial" pitchFamily="34" charset="0"/>
              <a:buChar char="•"/>
              <a:defRPr/>
            </a:pPr>
            <a:r>
              <a:rPr lang="zh-CN" altLang="en-US" sz="2800" b="1" kern="0" dirty="0">
                <a:latin typeface="宋体" pitchFamily="2" charset="-122"/>
                <a:ea typeface="宋体" pitchFamily="2" charset="-122"/>
              </a:rPr>
              <a:t>方法表明对象所具有的行为。</a:t>
            </a:r>
          </a:p>
        </p:txBody>
      </p:sp>
      <p:sp>
        <p:nvSpPr>
          <p:cNvPr id="6" name="Rectangle 3"/>
          <p:cNvSpPr txBox="1">
            <a:spLocks noChangeArrowheads="1"/>
          </p:cNvSpPr>
          <p:nvPr/>
        </p:nvSpPr>
        <p:spPr bwMode="auto">
          <a:xfrm>
            <a:off x="714348" y="1928802"/>
            <a:ext cx="7500990" cy="642942"/>
          </a:xfrm>
          <a:prstGeom prst="rect">
            <a:avLst/>
          </a:prstGeom>
          <a:noFill/>
          <a:ln w="9525">
            <a:noFill/>
            <a:miter lim="800000"/>
            <a:headEnd/>
            <a:tailEnd/>
          </a:ln>
        </p:spPr>
        <p:txBody>
          <a:bodyPr/>
          <a:lstStyle/>
          <a:p>
            <a:pPr marL="342900" indent="-342900" eaLnBrk="0" hangingPunct="0">
              <a:spcBef>
                <a:spcPct val="20000"/>
              </a:spcBef>
              <a:buFontTx/>
              <a:buChar char="•"/>
              <a:defRPr/>
            </a:pPr>
            <a:r>
              <a:rPr lang="zh-CN" altLang="en-US" sz="2800" b="1" kern="0" dirty="0">
                <a:latin typeface="宋体" pitchFamily="2" charset="-122"/>
                <a:ea typeface="宋体" pitchFamily="2" charset="-122"/>
              </a:rPr>
              <a:t>对象有两个层次的概念：</a:t>
            </a:r>
          </a:p>
        </p:txBody>
      </p:sp>
      <p:sp>
        <p:nvSpPr>
          <p:cNvPr id="8" name="灯片编号占位符 7"/>
          <p:cNvSpPr>
            <a:spLocks noGrp="1"/>
          </p:cNvSpPr>
          <p:nvPr>
            <p:ph type="sldNum" sz="quarter" idx="12"/>
          </p:nvPr>
        </p:nvSpPr>
        <p:spPr/>
        <p:txBody>
          <a:bodyPr/>
          <a:lstStyle/>
          <a:p>
            <a:fld id="{38DE0820-E4E3-469F-8339-675226DFBBFE}" type="slidenum">
              <a:rPr lang="zh-CN" altLang="en-US" smtClean="0"/>
              <a:pPr/>
              <a:t>50</a:t>
            </a:fld>
            <a:endParaRPr lang="zh-CN" altLang="en-US"/>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57158" y="1428737"/>
            <a:ext cx="8329613" cy="500066"/>
          </a:xfrm>
        </p:spPr>
        <p:txBody>
          <a:bodyPr/>
          <a:lstStyle/>
          <a:p>
            <a:pPr algn="l"/>
            <a:r>
              <a:rPr lang="zh-CN" altLang="en-US" sz="3600" dirty="0">
                <a:solidFill>
                  <a:srgbClr val="CC0000"/>
                </a:solidFill>
              </a:rPr>
              <a:t>对象的分类</a:t>
            </a:r>
          </a:p>
        </p:txBody>
      </p:sp>
      <p:sp>
        <p:nvSpPr>
          <p:cNvPr id="7" name="Rectangle 3"/>
          <p:cNvSpPr txBox="1">
            <a:spLocks noChangeArrowheads="1"/>
          </p:cNvSpPr>
          <p:nvPr/>
        </p:nvSpPr>
        <p:spPr bwMode="auto">
          <a:xfrm>
            <a:off x="428596" y="1928802"/>
            <a:ext cx="8115300" cy="1071570"/>
          </a:xfrm>
          <a:prstGeom prst="rect">
            <a:avLst/>
          </a:prstGeom>
          <a:noFill/>
          <a:ln w="9525">
            <a:noFill/>
            <a:miter lim="800000"/>
            <a:headEnd/>
            <a:tailEnd/>
          </a:ln>
        </p:spPr>
        <p:txBody>
          <a:bodyPr/>
          <a:lstStyle/>
          <a:p>
            <a:pPr indent="715963" eaLnBrk="0" hangingPunct="0">
              <a:spcBef>
                <a:spcPct val="20000"/>
              </a:spcBef>
              <a:defRPr/>
            </a:pPr>
            <a:r>
              <a:rPr lang="zh-CN" altLang="en-US" sz="2800" b="1" kern="0" dirty="0">
                <a:latin typeface="宋体" pitchFamily="2" charset="-122"/>
                <a:ea typeface="宋体" pitchFamily="2" charset="-122"/>
              </a:rPr>
              <a:t>可以将程序中的对象分为</a:t>
            </a:r>
            <a:r>
              <a:rPr lang="en-US" altLang="zh-CN" sz="2800" b="1" kern="0" dirty="0">
                <a:latin typeface="宋体" pitchFamily="2" charset="-122"/>
                <a:ea typeface="宋体" pitchFamily="2" charset="-122"/>
              </a:rPr>
              <a:t>5</a:t>
            </a:r>
            <a:r>
              <a:rPr lang="zh-CN" altLang="en-US" sz="2800" b="1" kern="0" dirty="0">
                <a:latin typeface="宋体" pitchFamily="2" charset="-122"/>
                <a:ea typeface="宋体" pitchFamily="2" charset="-122"/>
              </a:rPr>
              <a:t>类：</a:t>
            </a:r>
            <a:r>
              <a:rPr lang="zh-CN" altLang="en-US" sz="2800" b="1" kern="0" dirty="0">
                <a:solidFill>
                  <a:srgbClr val="3366FF"/>
                </a:solidFill>
                <a:latin typeface="宋体" pitchFamily="2" charset="-122"/>
                <a:ea typeface="宋体" pitchFamily="2" charset="-122"/>
              </a:rPr>
              <a:t>物理对象，角色，事件，交互，规格说明。</a:t>
            </a:r>
            <a:endParaRPr lang="zh-CN" altLang="en-US" sz="2400" b="1" kern="0" dirty="0">
              <a:solidFill>
                <a:srgbClr val="3366FF"/>
              </a:solidFill>
              <a:latin typeface="宋体" pitchFamily="2" charset="-122"/>
              <a:ea typeface="宋体" pitchFamily="2" charset="-122"/>
            </a:endParaRPr>
          </a:p>
        </p:txBody>
      </p:sp>
      <p:sp>
        <p:nvSpPr>
          <p:cNvPr id="4"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a:ln>
                  <a:noFill/>
                </a:ln>
                <a:solidFill>
                  <a:schemeClr val="tx2"/>
                </a:solidFill>
                <a:effectLst/>
                <a:uLnTx/>
                <a:uFillTx/>
                <a:latin typeface="+mj-lt"/>
                <a:ea typeface="+mj-ea"/>
                <a:cs typeface="+mj-cs"/>
              </a:rPr>
              <a:t> </a:t>
            </a:r>
            <a:r>
              <a:rPr kumimoji="0" lang="en-US" altLang="zh-CN" sz="4000" b="1" i="0" u="none" strike="noStrike" kern="0" cap="none" spc="0" normalizeH="0" baseline="0" noProof="0">
                <a:ln>
                  <a:noFill/>
                </a:ln>
                <a:solidFill>
                  <a:schemeClr val="tx2"/>
                </a:solidFill>
                <a:effectLst/>
                <a:uLnTx/>
                <a:uFillTx/>
                <a:latin typeface="+mj-lt"/>
                <a:ea typeface="+mj-ea"/>
                <a:cs typeface="+mj-cs"/>
              </a:rPr>
              <a:t>3.2 </a:t>
            </a:r>
            <a:r>
              <a:rPr kumimoji="0" lang="zh-CN" altLang="en-US" sz="4000" b="1" i="0" u="none" strike="noStrike" kern="0" cap="none" spc="0" normalizeH="0" baseline="0" noProof="0">
                <a:ln>
                  <a:noFill/>
                </a:ln>
                <a:solidFill>
                  <a:schemeClr val="tx2"/>
                </a:solidFill>
                <a:effectLst/>
                <a:uLnTx/>
                <a:uFillTx/>
                <a:latin typeface="+mj-lt"/>
                <a:ea typeface="+mj-ea"/>
                <a:cs typeface="+mj-cs"/>
              </a:rPr>
              <a:t>面向对象方法与</a:t>
            </a:r>
            <a:r>
              <a:rPr kumimoji="0" lang="en-US" altLang="zh-CN" sz="4000" b="1" i="0" u="none" strike="noStrike" kern="0" cap="none" spc="0" normalizeH="0" baseline="0" noProof="0">
                <a:ln>
                  <a:noFill/>
                </a:ln>
                <a:solidFill>
                  <a:schemeClr val="tx2"/>
                </a:solidFill>
                <a:effectLst/>
                <a:uLnTx/>
                <a:uFillTx/>
                <a:latin typeface="+mj-lt"/>
                <a:ea typeface="+mj-ea"/>
                <a:cs typeface="+mj-cs"/>
              </a:rPr>
              <a:t>UML</a:t>
            </a:r>
            <a:br>
              <a:rPr kumimoji="0" lang="en-US" altLang="zh-CN" sz="4400" b="1" i="0" u="none" strike="noStrike" kern="0" cap="none" spc="0" normalizeH="0" baseline="0" noProof="0">
                <a:ln>
                  <a:noFill/>
                </a:ln>
                <a:solidFill>
                  <a:schemeClr val="tx2"/>
                </a:solidFill>
                <a:effectLst/>
                <a:uLnTx/>
                <a:uFillTx/>
                <a:latin typeface="+mj-lt"/>
                <a:ea typeface="+mj-ea"/>
                <a:cs typeface="+mj-cs"/>
              </a:rPr>
            </a:br>
            <a:r>
              <a:rPr kumimoji="0" lang="en-US" altLang="zh-CN" sz="4400" b="1" i="0" u="none" strike="noStrike" kern="0" cap="none" spc="0" normalizeH="0" baseline="0" noProof="0">
                <a:ln>
                  <a:noFill/>
                </a:ln>
                <a:solidFill>
                  <a:schemeClr val="tx2"/>
                </a:solidFill>
                <a:effectLst/>
                <a:uLnTx/>
                <a:uFillTx/>
                <a:latin typeface="+mj-lt"/>
                <a:ea typeface="+mj-ea"/>
                <a:cs typeface="+mj-cs"/>
              </a:rPr>
              <a:t>          --- </a:t>
            </a:r>
            <a:r>
              <a:rPr kumimoji="0" lang="zh-CN" altLang="en-US" sz="3200" b="1" i="0" u="none" strike="noStrike" kern="0" cap="none" spc="0" normalizeH="0" baseline="0" noProof="0">
                <a:ln>
                  <a:noFill/>
                </a:ln>
                <a:solidFill>
                  <a:schemeClr val="tx2"/>
                </a:solidFill>
                <a:effectLst/>
                <a:uLnTx/>
                <a:uFillTx/>
                <a:latin typeface="+mj-lt"/>
                <a:ea typeface="+mj-ea"/>
                <a:cs typeface="+mj-cs"/>
              </a:rPr>
              <a:t>面向对象的概念与开发方法</a:t>
            </a:r>
            <a:endParaRPr kumimoji="0" lang="zh-CN" altLang="en-US" sz="3200" b="1" i="0" u="none" strike="noStrike" kern="0" cap="none" spc="0" normalizeH="0" baseline="0" noProof="0" dirty="0">
              <a:ln>
                <a:noFill/>
              </a:ln>
              <a:solidFill>
                <a:schemeClr val="tx2"/>
              </a:solidFill>
              <a:effectLst/>
              <a:uLnTx/>
              <a:uFillTx/>
              <a:latin typeface="+mj-lt"/>
              <a:ea typeface="+mj-ea"/>
              <a:cs typeface="+mj-cs"/>
            </a:endParaRPr>
          </a:p>
        </p:txBody>
      </p:sp>
      <p:sp>
        <p:nvSpPr>
          <p:cNvPr id="5" name="Rectangle 3"/>
          <p:cNvSpPr txBox="1">
            <a:spLocks noChangeArrowheads="1"/>
          </p:cNvSpPr>
          <p:nvPr/>
        </p:nvSpPr>
        <p:spPr bwMode="auto">
          <a:xfrm>
            <a:off x="428596" y="3000372"/>
            <a:ext cx="8115300" cy="2643206"/>
          </a:xfrm>
          <a:prstGeom prst="rect">
            <a:avLst/>
          </a:prstGeom>
          <a:noFill/>
          <a:ln w="9525">
            <a:noFill/>
            <a:miter lim="800000"/>
            <a:headEnd/>
            <a:tailEnd/>
          </a:ln>
        </p:spPr>
        <p:txBody>
          <a:bodyPr/>
          <a:lstStyle/>
          <a:p>
            <a:pPr marL="609600" indent="-609600" eaLnBrk="0" hangingPunct="0">
              <a:spcBef>
                <a:spcPct val="20000"/>
              </a:spcBef>
              <a:buFontTx/>
              <a:buAutoNum type="arabicParenBoth"/>
              <a:defRPr/>
            </a:pPr>
            <a:r>
              <a:rPr lang="zh-CN" altLang="en-US" sz="2800" b="1" kern="0" dirty="0">
                <a:solidFill>
                  <a:srgbClr val="3366FF"/>
                </a:solidFill>
                <a:latin typeface="宋体" pitchFamily="2" charset="-122"/>
                <a:ea typeface="宋体" pitchFamily="2" charset="-122"/>
              </a:rPr>
              <a:t>物理对象（</a:t>
            </a:r>
            <a:r>
              <a:rPr lang="en-US" altLang="zh-CN" sz="2800" b="1" kern="0" dirty="0">
                <a:solidFill>
                  <a:srgbClr val="3366FF"/>
                </a:solidFill>
                <a:latin typeface="宋体" pitchFamily="2" charset="-122"/>
                <a:ea typeface="宋体" pitchFamily="2" charset="-122"/>
              </a:rPr>
              <a:t>Physical Objects</a:t>
            </a:r>
            <a:r>
              <a:rPr lang="zh-CN" altLang="en-US" sz="2800" b="1" kern="0" dirty="0">
                <a:solidFill>
                  <a:srgbClr val="3366FF"/>
                </a:solidFill>
                <a:latin typeface="宋体" pitchFamily="2" charset="-122"/>
                <a:ea typeface="宋体" pitchFamily="2" charset="-122"/>
              </a:rPr>
              <a:t>）</a:t>
            </a:r>
            <a:r>
              <a:rPr lang="zh-CN" altLang="en-US" sz="2800" b="1" kern="0" dirty="0">
                <a:latin typeface="宋体" pitchFamily="2" charset="-122"/>
                <a:ea typeface="宋体" pitchFamily="2" charset="-122"/>
              </a:rPr>
              <a:t>──是最易识别的对象，通常可以在问题领域的描述中找到，它们的属性可以标识和测量。</a:t>
            </a:r>
          </a:p>
          <a:p>
            <a:pPr marL="898525" indent="-533400" eaLnBrk="0" hangingPunct="0">
              <a:spcBef>
                <a:spcPct val="20000"/>
              </a:spcBef>
              <a:buFont typeface="Arial" pitchFamily="34" charset="0"/>
              <a:buChar char="•"/>
              <a:defRPr/>
            </a:pPr>
            <a:r>
              <a:rPr lang="zh-CN" altLang="en-US" sz="2400" b="1" kern="0" dirty="0">
                <a:latin typeface="宋体" pitchFamily="2" charset="-122"/>
                <a:ea typeface="宋体" pitchFamily="2" charset="-122"/>
              </a:rPr>
              <a:t>例如，大学课程注册系统中的学生对象；一个网络管理系统中各种网络物理资源对象（如开关、</a:t>
            </a:r>
            <a:r>
              <a:rPr lang="en-US" altLang="zh-CN" sz="2400" b="1" kern="0" dirty="0">
                <a:latin typeface="宋体" pitchFamily="2" charset="-122"/>
                <a:ea typeface="宋体" pitchFamily="2" charset="-122"/>
              </a:rPr>
              <a:t>CPU</a:t>
            </a:r>
            <a:r>
              <a:rPr lang="zh-CN" altLang="en-US" sz="2400" b="1" kern="0" dirty="0">
                <a:latin typeface="宋体" pitchFamily="2" charset="-122"/>
                <a:ea typeface="宋体" pitchFamily="2" charset="-122"/>
              </a:rPr>
              <a:t>和打印机）都是物理对象。</a:t>
            </a: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51</a:t>
            </a:fld>
            <a:endParaRPr lang="zh-CN" altLang="en-US"/>
          </a:p>
        </p:txBody>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85720" y="1428736"/>
            <a:ext cx="8229600" cy="642942"/>
          </a:xfrm>
        </p:spPr>
        <p:txBody>
          <a:bodyPr/>
          <a:lstStyle/>
          <a:p>
            <a:pPr algn="l"/>
            <a:r>
              <a:rPr lang="zh-CN" altLang="en-US" sz="3600" dirty="0">
                <a:solidFill>
                  <a:srgbClr val="CC0000"/>
                </a:solidFill>
              </a:rPr>
              <a:t>对象的分类</a:t>
            </a:r>
          </a:p>
        </p:txBody>
      </p:sp>
      <p:sp>
        <p:nvSpPr>
          <p:cNvPr id="7" name="Rectangle 3"/>
          <p:cNvSpPr txBox="1">
            <a:spLocks noChangeArrowheads="1"/>
          </p:cNvSpPr>
          <p:nvPr/>
        </p:nvSpPr>
        <p:spPr bwMode="auto">
          <a:xfrm>
            <a:off x="357158" y="2000250"/>
            <a:ext cx="8229600" cy="4357708"/>
          </a:xfrm>
          <a:prstGeom prst="rect">
            <a:avLst/>
          </a:prstGeom>
          <a:noFill/>
          <a:ln w="9525">
            <a:noFill/>
            <a:miter lim="800000"/>
            <a:headEnd/>
            <a:tailEnd/>
          </a:ln>
        </p:spPr>
        <p:txBody>
          <a:bodyPr/>
          <a:lstStyle/>
          <a:p>
            <a:pPr marL="342900" indent="-342900" eaLnBrk="0" hangingPunct="0">
              <a:spcBef>
                <a:spcPct val="20000"/>
              </a:spcBef>
              <a:defRPr/>
            </a:pPr>
            <a:r>
              <a:rPr lang="en-US" altLang="zh-CN" sz="2800" b="1" kern="0" dirty="0">
                <a:solidFill>
                  <a:srgbClr val="3366FF"/>
                </a:solidFill>
                <a:latin typeface="宋体" pitchFamily="2" charset="-122"/>
                <a:ea typeface="宋体" pitchFamily="2" charset="-122"/>
              </a:rPr>
              <a:t>(2) </a:t>
            </a:r>
            <a:r>
              <a:rPr lang="zh-CN" altLang="en-US" sz="2800" b="1" kern="0" dirty="0">
                <a:solidFill>
                  <a:srgbClr val="3366FF"/>
                </a:solidFill>
                <a:latin typeface="宋体" pitchFamily="2" charset="-122"/>
                <a:ea typeface="宋体" pitchFamily="2" charset="-122"/>
              </a:rPr>
              <a:t>角色（</a:t>
            </a:r>
            <a:r>
              <a:rPr lang="en-US" altLang="zh-CN" sz="2800" b="1" kern="0" dirty="0">
                <a:solidFill>
                  <a:srgbClr val="3366FF"/>
                </a:solidFill>
                <a:latin typeface="宋体" pitchFamily="2" charset="-122"/>
                <a:ea typeface="宋体" pitchFamily="2" charset="-122"/>
              </a:rPr>
              <a:t>Roles</a:t>
            </a:r>
            <a:r>
              <a:rPr lang="zh-CN" altLang="en-US" sz="2800" b="1" kern="0" dirty="0">
                <a:solidFill>
                  <a:srgbClr val="3366FF"/>
                </a:solidFill>
                <a:latin typeface="宋体" pitchFamily="2" charset="-122"/>
                <a:ea typeface="宋体" pitchFamily="2" charset="-122"/>
              </a:rPr>
              <a:t>）</a:t>
            </a:r>
            <a:r>
              <a:rPr lang="zh-CN" altLang="en-US" sz="3200" b="1" kern="0" dirty="0">
                <a:latin typeface="宋体" pitchFamily="2" charset="-122"/>
                <a:ea typeface="宋体" pitchFamily="2" charset="-122"/>
              </a:rPr>
              <a:t>── 一个实体的角色也可以抽象成一个单独的对象。角色对象的操作是由角色提供的技能。</a:t>
            </a:r>
          </a:p>
          <a:p>
            <a:pPr marL="342900" indent="-342900" eaLnBrk="0" hangingPunct="0">
              <a:spcBef>
                <a:spcPts val="1200"/>
              </a:spcBef>
              <a:buFontTx/>
              <a:buChar char="•"/>
              <a:defRPr/>
            </a:pPr>
            <a:r>
              <a:rPr lang="zh-CN" altLang="en-US" sz="2400" b="1" kern="0" dirty="0">
                <a:latin typeface="宋体" pitchFamily="2" charset="-122"/>
                <a:ea typeface="宋体" pitchFamily="2" charset="-122"/>
              </a:rPr>
              <a:t>例</a:t>
            </a:r>
            <a:r>
              <a:rPr lang="en-US" altLang="zh-CN" sz="2400" b="1" kern="0" dirty="0">
                <a:latin typeface="宋体" pitchFamily="2" charset="-122"/>
                <a:ea typeface="宋体" pitchFamily="2" charset="-122"/>
              </a:rPr>
              <a:t>1</a:t>
            </a:r>
            <a:r>
              <a:rPr lang="zh-CN" altLang="en-US" sz="2400" b="1" kern="0" dirty="0">
                <a:latin typeface="宋体" pitchFamily="2" charset="-122"/>
                <a:ea typeface="宋体" pitchFamily="2" charset="-122"/>
              </a:rPr>
              <a:t>：一个面向对象系统中通常有“</a:t>
            </a:r>
            <a:r>
              <a:rPr lang="zh-CN" altLang="en-US" sz="2400" b="1" kern="0" dirty="0">
                <a:solidFill>
                  <a:srgbClr val="3366FF"/>
                </a:solidFill>
                <a:latin typeface="宋体" pitchFamily="2" charset="-122"/>
                <a:ea typeface="宋体" pitchFamily="2" charset="-122"/>
              </a:rPr>
              <a:t>管理器</a:t>
            </a:r>
            <a:r>
              <a:rPr lang="zh-CN" altLang="en-US" sz="2400" b="1" kern="0" dirty="0">
                <a:latin typeface="宋体" pitchFamily="2" charset="-122"/>
                <a:ea typeface="宋体" pitchFamily="2" charset="-122"/>
              </a:rPr>
              <a:t>”对象，它履行协调系统资源的角色。</a:t>
            </a:r>
            <a:endParaRPr lang="en-US" altLang="zh-CN" sz="2400" b="1" kern="0" dirty="0">
              <a:latin typeface="宋体" pitchFamily="2" charset="-122"/>
              <a:ea typeface="宋体" pitchFamily="2" charset="-122"/>
            </a:endParaRPr>
          </a:p>
          <a:p>
            <a:pPr marL="342900" indent="-342900" eaLnBrk="0" hangingPunct="0">
              <a:spcBef>
                <a:spcPts val="1200"/>
              </a:spcBef>
              <a:buFontTx/>
              <a:buChar char="•"/>
              <a:defRPr/>
            </a:pPr>
            <a:r>
              <a:rPr lang="zh-CN" altLang="en-US" sz="2400" b="1" kern="0" dirty="0">
                <a:latin typeface="宋体" pitchFamily="2" charset="-122"/>
                <a:ea typeface="宋体" pitchFamily="2" charset="-122"/>
              </a:rPr>
              <a:t>例</a:t>
            </a:r>
            <a:r>
              <a:rPr lang="en-US" altLang="zh-CN" sz="2400" b="1" kern="0" dirty="0">
                <a:latin typeface="宋体" pitchFamily="2" charset="-122"/>
                <a:ea typeface="宋体" pitchFamily="2" charset="-122"/>
              </a:rPr>
              <a:t>2</a:t>
            </a:r>
            <a:r>
              <a:rPr lang="zh-CN" altLang="en-US" sz="2400" b="1" kern="0" dirty="0">
                <a:latin typeface="宋体" pitchFamily="2" charset="-122"/>
                <a:ea typeface="宋体" pitchFamily="2" charset="-122"/>
              </a:rPr>
              <a:t>：一个窗口系统中通常有“</a:t>
            </a:r>
            <a:r>
              <a:rPr lang="zh-CN" altLang="en-US" sz="2400" b="1" kern="0" dirty="0">
                <a:solidFill>
                  <a:srgbClr val="3366FF"/>
                </a:solidFill>
                <a:latin typeface="宋体" pitchFamily="2" charset="-122"/>
                <a:ea typeface="宋体" pitchFamily="2" charset="-122"/>
              </a:rPr>
              <a:t>窗口管理器</a:t>
            </a:r>
            <a:r>
              <a:rPr lang="zh-CN" altLang="en-US" sz="2400" b="1" kern="0" dirty="0">
                <a:latin typeface="宋体" pitchFamily="2" charset="-122"/>
                <a:ea typeface="宋体" pitchFamily="2" charset="-122"/>
              </a:rPr>
              <a:t>”对象，它扮演协调鼠标器按钮和其他窗口操作的角色。</a:t>
            </a:r>
            <a:endParaRPr lang="en-US" altLang="zh-CN" sz="2400" b="1" kern="0" dirty="0">
              <a:latin typeface="宋体" pitchFamily="2" charset="-122"/>
              <a:ea typeface="宋体" pitchFamily="2" charset="-122"/>
            </a:endParaRPr>
          </a:p>
          <a:p>
            <a:pPr marL="342900" indent="-342900" eaLnBrk="0" hangingPunct="0">
              <a:spcBef>
                <a:spcPts val="1200"/>
              </a:spcBef>
              <a:buFontTx/>
              <a:buChar char="•"/>
              <a:defRPr/>
            </a:pPr>
            <a:r>
              <a:rPr lang="zh-CN" altLang="en-US" sz="2400" b="1" kern="0" dirty="0">
                <a:latin typeface="宋体" pitchFamily="2" charset="-122"/>
                <a:ea typeface="宋体" pitchFamily="2" charset="-122"/>
              </a:rPr>
              <a:t>特别地，</a:t>
            </a:r>
            <a:r>
              <a:rPr lang="zh-CN" altLang="en-US" sz="2400" b="1" kern="0" dirty="0">
                <a:solidFill>
                  <a:srgbClr val="00B050"/>
                </a:solidFill>
                <a:latin typeface="宋体" pitchFamily="2" charset="-122"/>
                <a:ea typeface="宋体" pitchFamily="2" charset="-122"/>
              </a:rPr>
              <a:t>一个实际的物理对象可能同时承担几个角色</a:t>
            </a:r>
            <a:r>
              <a:rPr lang="zh-CN" altLang="en-US" sz="2400" b="1" kern="0" dirty="0">
                <a:latin typeface="宋体" pitchFamily="2" charset="-122"/>
                <a:ea typeface="宋体" pitchFamily="2" charset="-122"/>
              </a:rPr>
              <a:t>。例如，一个退休教师同时扮演退休者和教师的角色。</a:t>
            </a:r>
          </a:p>
        </p:txBody>
      </p:sp>
      <p:sp>
        <p:nvSpPr>
          <p:cNvPr id="4"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a:ln>
                  <a:noFill/>
                </a:ln>
                <a:solidFill>
                  <a:schemeClr val="tx2"/>
                </a:solidFill>
                <a:effectLst/>
                <a:uLnTx/>
                <a:uFillTx/>
                <a:latin typeface="+mj-lt"/>
                <a:ea typeface="+mj-ea"/>
                <a:cs typeface="+mj-cs"/>
              </a:rPr>
              <a:t> </a:t>
            </a:r>
            <a:r>
              <a:rPr kumimoji="0" lang="en-US" altLang="zh-CN" sz="4000" b="1" i="0" u="none" strike="noStrike" kern="0" cap="none" spc="0" normalizeH="0" baseline="0" noProof="0">
                <a:ln>
                  <a:noFill/>
                </a:ln>
                <a:solidFill>
                  <a:schemeClr val="tx2"/>
                </a:solidFill>
                <a:effectLst/>
                <a:uLnTx/>
                <a:uFillTx/>
                <a:latin typeface="+mj-lt"/>
                <a:ea typeface="+mj-ea"/>
                <a:cs typeface="+mj-cs"/>
              </a:rPr>
              <a:t>3.2 </a:t>
            </a:r>
            <a:r>
              <a:rPr kumimoji="0" lang="zh-CN" altLang="en-US" sz="4000" b="1" i="0" u="none" strike="noStrike" kern="0" cap="none" spc="0" normalizeH="0" baseline="0" noProof="0">
                <a:ln>
                  <a:noFill/>
                </a:ln>
                <a:solidFill>
                  <a:schemeClr val="tx2"/>
                </a:solidFill>
                <a:effectLst/>
                <a:uLnTx/>
                <a:uFillTx/>
                <a:latin typeface="+mj-lt"/>
                <a:ea typeface="+mj-ea"/>
                <a:cs typeface="+mj-cs"/>
              </a:rPr>
              <a:t>面向对象方法与</a:t>
            </a:r>
            <a:r>
              <a:rPr kumimoji="0" lang="en-US" altLang="zh-CN" sz="4000" b="1" i="0" u="none" strike="noStrike" kern="0" cap="none" spc="0" normalizeH="0" baseline="0" noProof="0">
                <a:ln>
                  <a:noFill/>
                </a:ln>
                <a:solidFill>
                  <a:schemeClr val="tx2"/>
                </a:solidFill>
                <a:effectLst/>
                <a:uLnTx/>
                <a:uFillTx/>
                <a:latin typeface="+mj-lt"/>
                <a:ea typeface="+mj-ea"/>
                <a:cs typeface="+mj-cs"/>
              </a:rPr>
              <a:t>UML</a:t>
            </a:r>
            <a:br>
              <a:rPr kumimoji="0" lang="en-US" altLang="zh-CN" sz="4400" b="1" i="0" u="none" strike="noStrike" kern="0" cap="none" spc="0" normalizeH="0" baseline="0" noProof="0">
                <a:ln>
                  <a:noFill/>
                </a:ln>
                <a:solidFill>
                  <a:schemeClr val="tx2"/>
                </a:solidFill>
                <a:effectLst/>
                <a:uLnTx/>
                <a:uFillTx/>
                <a:latin typeface="+mj-lt"/>
                <a:ea typeface="+mj-ea"/>
                <a:cs typeface="+mj-cs"/>
              </a:rPr>
            </a:br>
            <a:r>
              <a:rPr kumimoji="0" lang="en-US" altLang="zh-CN" sz="4400" b="1" i="0" u="none" strike="noStrike" kern="0" cap="none" spc="0" normalizeH="0" baseline="0" noProof="0">
                <a:ln>
                  <a:noFill/>
                </a:ln>
                <a:solidFill>
                  <a:schemeClr val="tx2"/>
                </a:solidFill>
                <a:effectLst/>
                <a:uLnTx/>
                <a:uFillTx/>
                <a:latin typeface="+mj-lt"/>
                <a:ea typeface="+mj-ea"/>
                <a:cs typeface="+mj-cs"/>
              </a:rPr>
              <a:t>          --- </a:t>
            </a:r>
            <a:r>
              <a:rPr kumimoji="0" lang="zh-CN" altLang="en-US" sz="3200" b="1" i="0" u="none" strike="noStrike" kern="0" cap="none" spc="0" normalizeH="0" baseline="0" noProof="0">
                <a:ln>
                  <a:noFill/>
                </a:ln>
                <a:solidFill>
                  <a:schemeClr val="tx2"/>
                </a:solidFill>
                <a:effectLst/>
                <a:uLnTx/>
                <a:uFillTx/>
                <a:latin typeface="+mj-lt"/>
                <a:ea typeface="+mj-ea"/>
                <a:cs typeface="+mj-cs"/>
              </a:rPr>
              <a:t>面向对象的概念与开发方法</a:t>
            </a:r>
            <a:endParaRPr kumimoji="0" lang="zh-CN" altLang="en-US" sz="3200" b="1" i="0" u="none" strike="noStrike" kern="0" cap="none" spc="0" normalizeH="0" baseline="0" noProof="0" dirty="0">
              <a:ln>
                <a:noFill/>
              </a:ln>
              <a:solidFill>
                <a:schemeClr val="tx2"/>
              </a:solidFill>
              <a:effectLst/>
              <a:uLnTx/>
              <a:uFillTx/>
              <a:latin typeface="+mj-lt"/>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52</a:t>
            </a:fld>
            <a:endParaRPr lang="zh-CN" altLang="en-US"/>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57158" y="1357298"/>
            <a:ext cx="8229600" cy="785818"/>
          </a:xfrm>
        </p:spPr>
        <p:txBody>
          <a:bodyPr/>
          <a:lstStyle/>
          <a:p>
            <a:pPr algn="l"/>
            <a:r>
              <a:rPr lang="zh-CN" altLang="en-US" sz="3600" dirty="0">
                <a:solidFill>
                  <a:srgbClr val="CC0000"/>
                </a:solidFill>
              </a:rPr>
              <a:t>对象的分类</a:t>
            </a:r>
          </a:p>
        </p:txBody>
      </p:sp>
      <p:sp>
        <p:nvSpPr>
          <p:cNvPr id="5" name="Rectangle 3"/>
          <p:cNvSpPr txBox="1">
            <a:spLocks noChangeArrowheads="1"/>
          </p:cNvSpPr>
          <p:nvPr/>
        </p:nvSpPr>
        <p:spPr bwMode="auto">
          <a:xfrm>
            <a:off x="428596" y="2143116"/>
            <a:ext cx="8229600" cy="3857652"/>
          </a:xfrm>
          <a:prstGeom prst="rect">
            <a:avLst/>
          </a:prstGeom>
          <a:noFill/>
          <a:ln w="9525">
            <a:noFill/>
            <a:miter lim="800000"/>
            <a:headEnd/>
            <a:tailEnd/>
          </a:ln>
        </p:spPr>
        <p:txBody>
          <a:bodyPr/>
          <a:lstStyle/>
          <a:p>
            <a:pPr marL="342900" indent="-342900" eaLnBrk="0" hangingPunct="0">
              <a:spcBef>
                <a:spcPct val="20000"/>
              </a:spcBef>
              <a:defRPr/>
            </a:pPr>
            <a:r>
              <a:rPr lang="en-US" altLang="zh-CN" sz="2800" b="1" kern="0" dirty="0">
                <a:solidFill>
                  <a:srgbClr val="3366FF"/>
                </a:solidFill>
                <a:latin typeface="宋体" pitchFamily="2" charset="-122"/>
                <a:ea typeface="宋体" pitchFamily="2" charset="-122"/>
              </a:rPr>
              <a:t>(3) </a:t>
            </a:r>
            <a:r>
              <a:rPr lang="zh-CN" altLang="en-US" sz="2800" b="1" kern="0" dirty="0">
                <a:solidFill>
                  <a:srgbClr val="3366FF"/>
                </a:solidFill>
                <a:latin typeface="宋体" pitchFamily="2" charset="-122"/>
                <a:ea typeface="宋体" pitchFamily="2" charset="-122"/>
              </a:rPr>
              <a:t>事件（</a:t>
            </a:r>
            <a:r>
              <a:rPr lang="en-US" altLang="zh-CN" sz="2800" b="1" kern="0" dirty="0">
                <a:solidFill>
                  <a:srgbClr val="3366FF"/>
                </a:solidFill>
                <a:latin typeface="宋体" pitchFamily="2" charset="-122"/>
                <a:ea typeface="宋体" pitchFamily="2" charset="-122"/>
              </a:rPr>
              <a:t>Events</a:t>
            </a:r>
            <a:r>
              <a:rPr lang="zh-CN" altLang="en-US" sz="2800" b="1" kern="0" dirty="0">
                <a:solidFill>
                  <a:srgbClr val="3366FF"/>
                </a:solidFill>
                <a:latin typeface="宋体" pitchFamily="2" charset="-122"/>
                <a:ea typeface="宋体" pitchFamily="2" charset="-122"/>
              </a:rPr>
              <a:t>）</a:t>
            </a:r>
            <a:r>
              <a:rPr lang="zh-CN" altLang="en-US" sz="2800" b="1" kern="0" dirty="0">
                <a:latin typeface="宋体" pitchFamily="2" charset="-122"/>
                <a:ea typeface="宋体" pitchFamily="2" charset="-122"/>
              </a:rPr>
              <a:t>── 一个事件是某种活动的一次“出现”。</a:t>
            </a:r>
          </a:p>
          <a:p>
            <a:pPr marL="631825" indent="-342900" eaLnBrk="0" hangingPunct="0">
              <a:lnSpc>
                <a:spcPts val="3500"/>
              </a:lnSpc>
              <a:spcBef>
                <a:spcPts val="600"/>
              </a:spcBef>
              <a:spcAft>
                <a:spcPts val="600"/>
              </a:spcAft>
              <a:buFontTx/>
              <a:buChar char="•"/>
              <a:defRPr/>
            </a:pPr>
            <a:r>
              <a:rPr lang="zh-CN" altLang="en-US" sz="2400" b="1" kern="0" dirty="0">
                <a:latin typeface="宋体" pitchFamily="2" charset="-122"/>
                <a:ea typeface="宋体" pitchFamily="2" charset="-122"/>
              </a:rPr>
              <a:t>例如</a:t>
            </a:r>
            <a:r>
              <a:rPr lang="zh-CN" altLang="en-US" sz="2400" b="1" kern="0" dirty="0">
                <a:solidFill>
                  <a:srgbClr val="3366FF"/>
                </a:solidFill>
                <a:latin typeface="宋体" pitchFamily="2" charset="-122"/>
                <a:ea typeface="宋体" pitchFamily="2" charset="-122"/>
              </a:rPr>
              <a:t>“鼠标”事件</a:t>
            </a:r>
            <a:r>
              <a:rPr lang="zh-CN" altLang="en-US" sz="2400" b="1" kern="0" dirty="0">
                <a:latin typeface="宋体" pitchFamily="2" charset="-122"/>
                <a:ea typeface="宋体" pitchFamily="2" charset="-122"/>
              </a:rPr>
              <a:t>。一个事件对象通常是一个数据实体，它管理“出现”的重要信息。事件对象的操作主要用于对数据的存取。</a:t>
            </a:r>
          </a:p>
          <a:p>
            <a:pPr marL="631825" indent="-342900" eaLnBrk="0" hangingPunct="0">
              <a:lnSpc>
                <a:spcPts val="3500"/>
              </a:lnSpc>
              <a:spcBef>
                <a:spcPct val="20000"/>
              </a:spcBef>
              <a:spcAft>
                <a:spcPts val="600"/>
              </a:spcAft>
              <a:buFontTx/>
              <a:buChar char="•"/>
              <a:defRPr/>
            </a:pPr>
            <a:r>
              <a:rPr lang="zh-CN" altLang="en-US" sz="2400" b="1" kern="0" dirty="0">
                <a:latin typeface="宋体" pitchFamily="2" charset="-122"/>
                <a:ea typeface="宋体" pitchFamily="2" charset="-122"/>
              </a:rPr>
              <a:t>如“鼠标”事件对象有诸如</a:t>
            </a:r>
            <a:r>
              <a:rPr lang="zh-CN" altLang="en-US" sz="2400" b="1" kern="0" dirty="0">
                <a:solidFill>
                  <a:srgbClr val="00B050"/>
                </a:solidFill>
                <a:latin typeface="宋体" pitchFamily="2" charset="-122"/>
                <a:ea typeface="宋体" pitchFamily="2" charset="-122"/>
              </a:rPr>
              <a:t>光标坐标、左右键、单击，双击</a:t>
            </a:r>
            <a:r>
              <a:rPr lang="zh-CN" altLang="en-US" sz="2400" b="1" kern="0" dirty="0">
                <a:latin typeface="宋体" pitchFamily="2" charset="-122"/>
                <a:ea typeface="宋体" pitchFamily="2" charset="-122"/>
              </a:rPr>
              <a:t>等信息。</a:t>
            </a:r>
          </a:p>
        </p:txBody>
      </p:sp>
      <p:sp>
        <p:nvSpPr>
          <p:cNvPr id="4"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a:ln>
                  <a:noFill/>
                </a:ln>
                <a:solidFill>
                  <a:schemeClr val="tx2"/>
                </a:solidFill>
                <a:effectLst/>
                <a:uLnTx/>
                <a:uFillTx/>
                <a:latin typeface="+mj-lt"/>
                <a:ea typeface="+mj-ea"/>
                <a:cs typeface="+mj-cs"/>
              </a:rPr>
              <a:t> </a:t>
            </a:r>
            <a:r>
              <a:rPr kumimoji="0" lang="en-US" altLang="zh-CN" sz="4000" b="1" i="0" u="none" strike="noStrike" kern="0" cap="none" spc="0" normalizeH="0" baseline="0" noProof="0">
                <a:ln>
                  <a:noFill/>
                </a:ln>
                <a:solidFill>
                  <a:schemeClr val="tx2"/>
                </a:solidFill>
                <a:effectLst/>
                <a:uLnTx/>
                <a:uFillTx/>
                <a:latin typeface="+mj-lt"/>
                <a:ea typeface="+mj-ea"/>
                <a:cs typeface="+mj-cs"/>
              </a:rPr>
              <a:t>3.2 </a:t>
            </a:r>
            <a:r>
              <a:rPr kumimoji="0" lang="zh-CN" altLang="en-US" sz="4000" b="1" i="0" u="none" strike="noStrike" kern="0" cap="none" spc="0" normalizeH="0" baseline="0" noProof="0">
                <a:ln>
                  <a:noFill/>
                </a:ln>
                <a:solidFill>
                  <a:schemeClr val="tx2"/>
                </a:solidFill>
                <a:effectLst/>
                <a:uLnTx/>
                <a:uFillTx/>
                <a:latin typeface="+mj-lt"/>
                <a:ea typeface="+mj-ea"/>
                <a:cs typeface="+mj-cs"/>
              </a:rPr>
              <a:t>面向对象方法与</a:t>
            </a:r>
            <a:r>
              <a:rPr kumimoji="0" lang="en-US" altLang="zh-CN" sz="4000" b="1" i="0" u="none" strike="noStrike" kern="0" cap="none" spc="0" normalizeH="0" baseline="0" noProof="0">
                <a:ln>
                  <a:noFill/>
                </a:ln>
                <a:solidFill>
                  <a:schemeClr val="tx2"/>
                </a:solidFill>
                <a:effectLst/>
                <a:uLnTx/>
                <a:uFillTx/>
                <a:latin typeface="+mj-lt"/>
                <a:ea typeface="+mj-ea"/>
                <a:cs typeface="+mj-cs"/>
              </a:rPr>
              <a:t>UML</a:t>
            </a:r>
            <a:br>
              <a:rPr kumimoji="0" lang="en-US" altLang="zh-CN" sz="4400" b="1" i="0" u="none" strike="noStrike" kern="0" cap="none" spc="0" normalizeH="0" baseline="0" noProof="0">
                <a:ln>
                  <a:noFill/>
                </a:ln>
                <a:solidFill>
                  <a:schemeClr val="tx2"/>
                </a:solidFill>
                <a:effectLst/>
                <a:uLnTx/>
                <a:uFillTx/>
                <a:latin typeface="+mj-lt"/>
                <a:ea typeface="+mj-ea"/>
                <a:cs typeface="+mj-cs"/>
              </a:rPr>
            </a:br>
            <a:r>
              <a:rPr kumimoji="0" lang="en-US" altLang="zh-CN" sz="4400" b="1" i="0" u="none" strike="noStrike" kern="0" cap="none" spc="0" normalizeH="0" baseline="0" noProof="0">
                <a:ln>
                  <a:noFill/>
                </a:ln>
                <a:solidFill>
                  <a:schemeClr val="tx2"/>
                </a:solidFill>
                <a:effectLst/>
                <a:uLnTx/>
                <a:uFillTx/>
                <a:latin typeface="+mj-lt"/>
                <a:ea typeface="+mj-ea"/>
                <a:cs typeface="+mj-cs"/>
              </a:rPr>
              <a:t>          --- </a:t>
            </a:r>
            <a:r>
              <a:rPr kumimoji="0" lang="zh-CN" altLang="en-US" sz="3200" b="1" i="0" u="none" strike="noStrike" kern="0" cap="none" spc="0" normalizeH="0" baseline="0" noProof="0">
                <a:ln>
                  <a:noFill/>
                </a:ln>
                <a:solidFill>
                  <a:schemeClr val="tx2"/>
                </a:solidFill>
                <a:effectLst/>
                <a:uLnTx/>
                <a:uFillTx/>
                <a:latin typeface="+mj-lt"/>
                <a:ea typeface="+mj-ea"/>
                <a:cs typeface="+mj-cs"/>
              </a:rPr>
              <a:t>面向对象的概念与开发方法</a:t>
            </a:r>
            <a:endParaRPr kumimoji="0" lang="zh-CN" altLang="en-US" sz="3200" b="1" i="0" u="none" strike="noStrike" kern="0" cap="none" spc="0" normalizeH="0" baseline="0" noProof="0" dirty="0">
              <a:ln>
                <a:noFill/>
              </a:ln>
              <a:solidFill>
                <a:schemeClr val="tx2"/>
              </a:solidFill>
              <a:effectLst/>
              <a:uLnTx/>
              <a:uFillTx/>
              <a:latin typeface="+mj-lt"/>
              <a:ea typeface="+mj-ea"/>
              <a:cs typeface="+mj-cs"/>
            </a:endParaRP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53</a:t>
            </a:fld>
            <a:endParaRPr lang="zh-CN" altLang="en-US"/>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57158" y="1285860"/>
            <a:ext cx="8229600" cy="785818"/>
          </a:xfrm>
        </p:spPr>
        <p:txBody>
          <a:bodyPr/>
          <a:lstStyle/>
          <a:p>
            <a:pPr algn="l"/>
            <a:r>
              <a:rPr lang="zh-CN" altLang="en-US" sz="3600" dirty="0">
                <a:solidFill>
                  <a:srgbClr val="CC0000"/>
                </a:solidFill>
              </a:rPr>
              <a:t>对象的分类</a:t>
            </a:r>
          </a:p>
        </p:txBody>
      </p:sp>
      <p:sp>
        <p:nvSpPr>
          <p:cNvPr id="7" name="Rectangle 3"/>
          <p:cNvSpPr txBox="1">
            <a:spLocks noChangeArrowheads="1"/>
          </p:cNvSpPr>
          <p:nvPr/>
        </p:nvSpPr>
        <p:spPr bwMode="auto">
          <a:xfrm>
            <a:off x="428596" y="2071678"/>
            <a:ext cx="8229600" cy="4357718"/>
          </a:xfrm>
          <a:prstGeom prst="rect">
            <a:avLst/>
          </a:prstGeom>
          <a:noFill/>
          <a:ln w="9525">
            <a:noFill/>
            <a:miter lim="800000"/>
            <a:headEnd/>
            <a:tailEnd/>
          </a:ln>
        </p:spPr>
        <p:txBody>
          <a:bodyPr/>
          <a:lstStyle/>
          <a:p>
            <a:pPr marL="342900" indent="-342900" eaLnBrk="0" hangingPunct="0">
              <a:lnSpc>
                <a:spcPct val="120000"/>
              </a:lnSpc>
              <a:spcBef>
                <a:spcPct val="20000"/>
              </a:spcBef>
              <a:defRPr/>
            </a:pPr>
            <a:r>
              <a:rPr lang="en-US" altLang="zh-CN" sz="2800" b="1" kern="0" dirty="0">
                <a:solidFill>
                  <a:srgbClr val="3366FF"/>
                </a:solidFill>
                <a:latin typeface="宋体" pitchFamily="2" charset="-122"/>
                <a:ea typeface="宋体" pitchFamily="2" charset="-122"/>
              </a:rPr>
              <a:t>(4) </a:t>
            </a:r>
            <a:r>
              <a:rPr lang="zh-CN" altLang="en-US" sz="2800" b="1" kern="0" dirty="0">
                <a:solidFill>
                  <a:srgbClr val="3366FF"/>
                </a:solidFill>
                <a:latin typeface="宋体" pitchFamily="2" charset="-122"/>
                <a:ea typeface="宋体" pitchFamily="2" charset="-122"/>
              </a:rPr>
              <a:t>交互（</a:t>
            </a:r>
            <a:r>
              <a:rPr lang="en-US" altLang="zh-CN" sz="2800" b="1" kern="0" dirty="0">
                <a:solidFill>
                  <a:srgbClr val="3366FF"/>
                </a:solidFill>
                <a:latin typeface="宋体" pitchFamily="2" charset="-122"/>
                <a:ea typeface="宋体" pitchFamily="2" charset="-122"/>
              </a:rPr>
              <a:t>Interactions</a:t>
            </a:r>
            <a:r>
              <a:rPr lang="zh-CN" altLang="en-US" sz="2800" b="1" kern="0" dirty="0">
                <a:solidFill>
                  <a:srgbClr val="3366FF"/>
                </a:solidFill>
                <a:latin typeface="宋体" pitchFamily="2" charset="-122"/>
                <a:ea typeface="宋体" pitchFamily="2" charset="-122"/>
              </a:rPr>
              <a:t>）</a:t>
            </a:r>
            <a:r>
              <a:rPr lang="zh-CN" altLang="en-US" sz="2800" b="1" kern="0" dirty="0">
                <a:latin typeface="宋体" pitchFamily="2" charset="-122"/>
                <a:ea typeface="宋体" pitchFamily="2" charset="-122"/>
              </a:rPr>
              <a:t>── 交互表示了在两个</a:t>
            </a:r>
            <a:r>
              <a:rPr lang="zh-CN" altLang="en-US" sz="2800" b="1" kern="0" dirty="0">
                <a:solidFill>
                  <a:srgbClr val="C00000"/>
                </a:solidFill>
                <a:latin typeface="宋体" pitchFamily="2" charset="-122"/>
                <a:ea typeface="宋体" pitchFamily="2" charset="-122"/>
              </a:rPr>
              <a:t>对象之间的关系</a:t>
            </a:r>
            <a:r>
              <a:rPr lang="zh-CN" altLang="en-US" sz="2800" b="1" kern="0" dirty="0">
                <a:latin typeface="宋体" pitchFamily="2" charset="-122"/>
                <a:ea typeface="宋体" pitchFamily="2" charset="-122"/>
              </a:rPr>
              <a:t>，这种类型的对象类似于在数据库设计时所涉及的“关系”实体。</a:t>
            </a:r>
          </a:p>
          <a:p>
            <a:pPr marL="631825" indent="-342900" eaLnBrk="0" hangingPunct="0">
              <a:lnSpc>
                <a:spcPct val="120000"/>
              </a:lnSpc>
              <a:spcBef>
                <a:spcPct val="20000"/>
              </a:spcBef>
              <a:buFontTx/>
              <a:buChar char="•"/>
              <a:defRPr/>
            </a:pPr>
            <a:r>
              <a:rPr lang="zh-CN" altLang="en-US" sz="2400" b="1" kern="0" dirty="0">
                <a:latin typeface="宋体" pitchFamily="2" charset="-122"/>
                <a:ea typeface="宋体" pitchFamily="2" charset="-122"/>
              </a:rPr>
              <a:t>当实体之间是</a:t>
            </a:r>
            <a:r>
              <a:rPr lang="zh-CN" altLang="en-US" sz="2400" b="1" kern="0" dirty="0">
                <a:solidFill>
                  <a:srgbClr val="00B050"/>
                </a:solidFill>
                <a:latin typeface="宋体" pitchFamily="2" charset="-122"/>
                <a:ea typeface="宋体" pitchFamily="2" charset="-122"/>
              </a:rPr>
              <a:t>多对多</a:t>
            </a:r>
            <a:r>
              <a:rPr lang="zh-CN" altLang="en-US" sz="2400" b="1" kern="0" dirty="0">
                <a:latin typeface="宋体" pitchFamily="2" charset="-122"/>
                <a:ea typeface="宋体" pitchFamily="2" charset="-122"/>
              </a:rPr>
              <a:t>的关系时，利用交互对象可将其简化为两个一对多的关系。</a:t>
            </a:r>
          </a:p>
          <a:p>
            <a:pPr marL="631825" indent="-342900" eaLnBrk="0" hangingPunct="0">
              <a:lnSpc>
                <a:spcPct val="120000"/>
              </a:lnSpc>
              <a:spcBef>
                <a:spcPct val="20000"/>
              </a:spcBef>
              <a:buFontTx/>
              <a:buChar char="•"/>
              <a:defRPr/>
            </a:pPr>
            <a:r>
              <a:rPr lang="zh-CN" altLang="en-US" sz="2400" b="1" kern="0" dirty="0">
                <a:latin typeface="宋体" pitchFamily="2" charset="-122"/>
                <a:ea typeface="宋体" pitchFamily="2" charset="-122"/>
              </a:rPr>
              <a:t>例如，在大学课程注册系统中，学生和课程之间的关系是多对多的关系，可设置一个“选课”交互对象来简化它们之间的关系。</a:t>
            </a:r>
          </a:p>
        </p:txBody>
      </p:sp>
      <p:sp>
        <p:nvSpPr>
          <p:cNvPr id="4"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a:ln>
                  <a:noFill/>
                </a:ln>
                <a:solidFill>
                  <a:schemeClr val="tx2"/>
                </a:solidFill>
                <a:effectLst/>
                <a:uLnTx/>
                <a:uFillTx/>
                <a:latin typeface="+mj-lt"/>
                <a:ea typeface="+mj-ea"/>
                <a:cs typeface="+mj-cs"/>
              </a:rPr>
              <a:t> </a:t>
            </a:r>
            <a:r>
              <a:rPr kumimoji="0" lang="en-US" altLang="zh-CN" sz="4000" b="1" i="0" u="none" strike="noStrike" kern="0" cap="none" spc="0" normalizeH="0" baseline="0" noProof="0">
                <a:ln>
                  <a:noFill/>
                </a:ln>
                <a:solidFill>
                  <a:schemeClr val="tx2"/>
                </a:solidFill>
                <a:effectLst/>
                <a:uLnTx/>
                <a:uFillTx/>
                <a:latin typeface="+mj-lt"/>
                <a:ea typeface="+mj-ea"/>
                <a:cs typeface="+mj-cs"/>
              </a:rPr>
              <a:t>3.2 </a:t>
            </a:r>
            <a:r>
              <a:rPr kumimoji="0" lang="zh-CN" altLang="en-US" sz="4000" b="1" i="0" u="none" strike="noStrike" kern="0" cap="none" spc="0" normalizeH="0" baseline="0" noProof="0">
                <a:ln>
                  <a:noFill/>
                </a:ln>
                <a:solidFill>
                  <a:schemeClr val="tx2"/>
                </a:solidFill>
                <a:effectLst/>
                <a:uLnTx/>
                <a:uFillTx/>
                <a:latin typeface="+mj-lt"/>
                <a:ea typeface="+mj-ea"/>
                <a:cs typeface="+mj-cs"/>
              </a:rPr>
              <a:t>面向对象方法与</a:t>
            </a:r>
            <a:r>
              <a:rPr kumimoji="0" lang="en-US" altLang="zh-CN" sz="4000" b="1" i="0" u="none" strike="noStrike" kern="0" cap="none" spc="0" normalizeH="0" baseline="0" noProof="0">
                <a:ln>
                  <a:noFill/>
                </a:ln>
                <a:solidFill>
                  <a:schemeClr val="tx2"/>
                </a:solidFill>
                <a:effectLst/>
                <a:uLnTx/>
                <a:uFillTx/>
                <a:latin typeface="+mj-lt"/>
                <a:ea typeface="+mj-ea"/>
                <a:cs typeface="+mj-cs"/>
              </a:rPr>
              <a:t>UML</a:t>
            </a:r>
            <a:br>
              <a:rPr kumimoji="0" lang="en-US" altLang="zh-CN" sz="4400" b="1" i="0" u="none" strike="noStrike" kern="0" cap="none" spc="0" normalizeH="0" baseline="0" noProof="0">
                <a:ln>
                  <a:noFill/>
                </a:ln>
                <a:solidFill>
                  <a:schemeClr val="tx2"/>
                </a:solidFill>
                <a:effectLst/>
                <a:uLnTx/>
                <a:uFillTx/>
                <a:latin typeface="+mj-lt"/>
                <a:ea typeface="+mj-ea"/>
                <a:cs typeface="+mj-cs"/>
              </a:rPr>
            </a:br>
            <a:r>
              <a:rPr kumimoji="0" lang="en-US" altLang="zh-CN" sz="4400" b="1" i="0" u="none" strike="noStrike" kern="0" cap="none" spc="0" normalizeH="0" baseline="0" noProof="0">
                <a:ln>
                  <a:noFill/>
                </a:ln>
                <a:solidFill>
                  <a:schemeClr val="tx2"/>
                </a:solidFill>
                <a:effectLst/>
                <a:uLnTx/>
                <a:uFillTx/>
                <a:latin typeface="+mj-lt"/>
                <a:ea typeface="+mj-ea"/>
                <a:cs typeface="+mj-cs"/>
              </a:rPr>
              <a:t>          --- </a:t>
            </a:r>
            <a:r>
              <a:rPr kumimoji="0" lang="zh-CN" altLang="en-US" sz="3200" b="1" i="0" u="none" strike="noStrike" kern="0" cap="none" spc="0" normalizeH="0" baseline="0" noProof="0">
                <a:ln>
                  <a:noFill/>
                </a:ln>
                <a:solidFill>
                  <a:schemeClr val="tx2"/>
                </a:solidFill>
                <a:effectLst/>
                <a:uLnTx/>
                <a:uFillTx/>
                <a:latin typeface="+mj-lt"/>
                <a:ea typeface="+mj-ea"/>
                <a:cs typeface="+mj-cs"/>
              </a:rPr>
              <a:t>面向对象的概念与开发方法</a:t>
            </a:r>
            <a:endParaRPr kumimoji="0" lang="zh-CN" altLang="en-US" sz="3200" b="1" i="0" u="none" strike="noStrike" kern="0" cap="none" spc="0" normalizeH="0" baseline="0" noProof="0" dirty="0">
              <a:ln>
                <a:noFill/>
              </a:ln>
              <a:solidFill>
                <a:schemeClr val="tx2"/>
              </a:solidFill>
              <a:effectLst/>
              <a:uLnTx/>
              <a:uFillTx/>
              <a:latin typeface="+mj-lt"/>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54</a:t>
            </a:fld>
            <a:endParaRPr lang="zh-CN" altLang="en-US"/>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28596" y="1357298"/>
            <a:ext cx="8229600" cy="714380"/>
          </a:xfrm>
        </p:spPr>
        <p:txBody>
          <a:bodyPr/>
          <a:lstStyle/>
          <a:p>
            <a:pPr algn="l"/>
            <a:r>
              <a:rPr lang="zh-CN" altLang="en-US" sz="3600" dirty="0">
                <a:solidFill>
                  <a:srgbClr val="CC0000"/>
                </a:solidFill>
              </a:rPr>
              <a:t>类与封装</a:t>
            </a:r>
          </a:p>
        </p:txBody>
      </p:sp>
      <p:sp>
        <p:nvSpPr>
          <p:cNvPr id="5" name="Rectangle 3"/>
          <p:cNvSpPr txBox="1">
            <a:spLocks noChangeArrowheads="1"/>
          </p:cNvSpPr>
          <p:nvPr/>
        </p:nvSpPr>
        <p:spPr bwMode="auto">
          <a:xfrm>
            <a:off x="428596" y="2000250"/>
            <a:ext cx="8229600" cy="4857750"/>
          </a:xfrm>
          <a:prstGeom prst="rect">
            <a:avLst/>
          </a:prstGeom>
          <a:noFill/>
          <a:ln w="9525">
            <a:noFill/>
            <a:miter lim="800000"/>
            <a:headEnd/>
            <a:tailEnd/>
          </a:ln>
        </p:spPr>
        <p:txBody>
          <a:bodyPr/>
          <a:lstStyle/>
          <a:p>
            <a:pPr marL="342900" indent="-342900" eaLnBrk="0" hangingPunct="0">
              <a:spcBef>
                <a:spcPct val="20000"/>
              </a:spcBef>
              <a:buFont typeface="Wingdings" pitchFamily="2" charset="2"/>
              <a:buChar char="l"/>
              <a:defRPr/>
            </a:pPr>
            <a:r>
              <a:rPr lang="zh-CN" altLang="en-US" sz="2800" b="1" kern="0" dirty="0">
                <a:solidFill>
                  <a:srgbClr val="3366FF"/>
                </a:solidFill>
                <a:latin typeface="+mn-lt"/>
              </a:rPr>
              <a:t>类。</a:t>
            </a:r>
            <a:r>
              <a:rPr lang="zh-CN" altLang="en-US" sz="2000" b="1" kern="0" dirty="0">
                <a:solidFill>
                  <a:srgbClr val="3366FF"/>
                </a:solidFill>
                <a:latin typeface="楷体_GB2312" pitchFamily="49" charset="-122"/>
                <a:ea typeface="楷体_GB2312" pitchFamily="49" charset="-122"/>
              </a:rPr>
              <a:t>可以将现实生活中的对象经过抽象，映射为程序中的对象</a:t>
            </a:r>
            <a:r>
              <a:rPr lang="zh-CN" altLang="en-US" sz="2000" b="1" kern="0" dirty="0">
                <a:latin typeface="楷体_GB2312" pitchFamily="49" charset="-122"/>
                <a:ea typeface="楷体_GB2312" pitchFamily="49" charset="-122"/>
              </a:rPr>
              <a:t>。对象在程序中是通过一种抽象数据类型来描述的，这种抽象数据类型称为类（</a:t>
            </a:r>
            <a:r>
              <a:rPr lang="en-US" altLang="zh-CN" sz="2000" b="1" kern="0" dirty="0">
                <a:latin typeface="楷体_GB2312" pitchFamily="49" charset="-122"/>
                <a:ea typeface="楷体_GB2312" pitchFamily="49" charset="-122"/>
              </a:rPr>
              <a:t>Class</a:t>
            </a:r>
            <a:r>
              <a:rPr lang="zh-CN" altLang="en-US" sz="2000" b="1" kern="0" dirty="0">
                <a:latin typeface="楷体_GB2312" pitchFamily="49" charset="-122"/>
                <a:ea typeface="楷体_GB2312" pitchFamily="49" charset="-122"/>
              </a:rPr>
              <a:t>）。 </a:t>
            </a:r>
          </a:p>
          <a:p>
            <a:pPr marL="441325" indent="-274638" eaLnBrk="0" hangingPunct="0">
              <a:spcBef>
                <a:spcPct val="20000"/>
              </a:spcBef>
              <a:buFontTx/>
              <a:buChar char="•"/>
              <a:defRPr/>
            </a:pPr>
            <a:r>
              <a:rPr lang="zh-CN" altLang="en-US" sz="2000" b="1" kern="0" dirty="0">
                <a:latin typeface="楷体_GB2312" pitchFamily="49" charset="-122"/>
                <a:ea typeface="楷体_GB2312" pitchFamily="49" charset="-122"/>
              </a:rPr>
              <a:t>为了让计算机创建对象，必须先提供对象的定义，也就是先定义对象所属的类。例如，可以将学生对象所属的类定义为</a:t>
            </a:r>
            <a:r>
              <a:rPr lang="en-US" altLang="zh-CN" sz="2000" b="1" kern="0" dirty="0">
                <a:latin typeface="楷体_GB2312" pitchFamily="49" charset="-122"/>
                <a:ea typeface="楷体_GB2312" pitchFamily="49" charset="-122"/>
              </a:rPr>
              <a:t>Student</a:t>
            </a:r>
            <a:r>
              <a:rPr lang="zh-CN" altLang="en-US" sz="2000" b="1" kern="0" dirty="0">
                <a:latin typeface="楷体_GB2312" pitchFamily="49" charset="-122"/>
                <a:ea typeface="楷体_GB2312" pitchFamily="49" charset="-122"/>
              </a:rPr>
              <a:t>。类的图形表示如图所示。 </a:t>
            </a:r>
          </a:p>
        </p:txBody>
      </p:sp>
      <p:pic>
        <p:nvPicPr>
          <p:cNvPr id="18436" name="Picture 4"/>
          <p:cNvPicPr>
            <a:picLocks noChangeAspect="1" noChangeArrowheads="1"/>
          </p:cNvPicPr>
          <p:nvPr/>
        </p:nvPicPr>
        <p:blipFill>
          <a:blip r:embed="rId2"/>
          <a:srcRect/>
          <a:stretch>
            <a:fillRect/>
          </a:stretch>
        </p:blipFill>
        <p:spPr bwMode="auto">
          <a:xfrm>
            <a:off x="2786050" y="4024973"/>
            <a:ext cx="5500726" cy="2618737"/>
          </a:xfrm>
          <a:prstGeom prst="rect">
            <a:avLst/>
          </a:prstGeom>
          <a:noFill/>
          <a:ln w="9525">
            <a:noFill/>
            <a:miter lim="800000"/>
            <a:headEnd/>
            <a:tailEnd/>
          </a:ln>
        </p:spPr>
      </p:pic>
      <p:sp>
        <p:nvSpPr>
          <p:cNvPr id="6"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a:ln>
                  <a:noFill/>
                </a:ln>
                <a:solidFill>
                  <a:schemeClr val="tx2"/>
                </a:solidFill>
                <a:effectLst/>
                <a:uLnTx/>
                <a:uFillTx/>
                <a:latin typeface="+mj-lt"/>
                <a:ea typeface="+mj-ea"/>
                <a:cs typeface="+mj-cs"/>
              </a:rPr>
              <a:t> </a:t>
            </a:r>
            <a:r>
              <a:rPr kumimoji="0" lang="en-US" altLang="zh-CN" sz="4000" b="1" i="0" u="none" strike="noStrike" kern="0" cap="none" spc="0" normalizeH="0" baseline="0" noProof="0">
                <a:ln>
                  <a:noFill/>
                </a:ln>
                <a:solidFill>
                  <a:schemeClr val="tx2"/>
                </a:solidFill>
                <a:effectLst/>
                <a:uLnTx/>
                <a:uFillTx/>
                <a:latin typeface="+mj-lt"/>
                <a:ea typeface="+mj-ea"/>
                <a:cs typeface="+mj-cs"/>
              </a:rPr>
              <a:t>3.2 </a:t>
            </a:r>
            <a:r>
              <a:rPr kumimoji="0" lang="zh-CN" altLang="en-US" sz="4000" b="1" i="0" u="none" strike="noStrike" kern="0" cap="none" spc="0" normalizeH="0" baseline="0" noProof="0">
                <a:ln>
                  <a:noFill/>
                </a:ln>
                <a:solidFill>
                  <a:schemeClr val="tx2"/>
                </a:solidFill>
                <a:effectLst/>
                <a:uLnTx/>
                <a:uFillTx/>
                <a:latin typeface="+mj-lt"/>
                <a:ea typeface="+mj-ea"/>
                <a:cs typeface="+mj-cs"/>
              </a:rPr>
              <a:t>面向对象方法与</a:t>
            </a:r>
            <a:r>
              <a:rPr kumimoji="0" lang="en-US" altLang="zh-CN" sz="4000" b="1" i="0" u="none" strike="noStrike" kern="0" cap="none" spc="0" normalizeH="0" baseline="0" noProof="0">
                <a:ln>
                  <a:noFill/>
                </a:ln>
                <a:solidFill>
                  <a:schemeClr val="tx2"/>
                </a:solidFill>
                <a:effectLst/>
                <a:uLnTx/>
                <a:uFillTx/>
                <a:latin typeface="+mj-lt"/>
                <a:ea typeface="+mj-ea"/>
                <a:cs typeface="+mj-cs"/>
              </a:rPr>
              <a:t>UML</a:t>
            </a:r>
            <a:br>
              <a:rPr kumimoji="0" lang="en-US" altLang="zh-CN" sz="4400" b="1" i="0" u="none" strike="noStrike" kern="0" cap="none" spc="0" normalizeH="0" baseline="0" noProof="0">
                <a:ln>
                  <a:noFill/>
                </a:ln>
                <a:solidFill>
                  <a:schemeClr val="tx2"/>
                </a:solidFill>
                <a:effectLst/>
                <a:uLnTx/>
                <a:uFillTx/>
                <a:latin typeface="+mj-lt"/>
                <a:ea typeface="+mj-ea"/>
                <a:cs typeface="+mj-cs"/>
              </a:rPr>
            </a:br>
            <a:r>
              <a:rPr kumimoji="0" lang="en-US" altLang="zh-CN" sz="4400" b="1" i="0" u="none" strike="noStrike" kern="0" cap="none" spc="0" normalizeH="0" baseline="0" noProof="0">
                <a:ln>
                  <a:noFill/>
                </a:ln>
                <a:solidFill>
                  <a:schemeClr val="tx2"/>
                </a:solidFill>
                <a:effectLst/>
                <a:uLnTx/>
                <a:uFillTx/>
                <a:latin typeface="+mj-lt"/>
                <a:ea typeface="+mj-ea"/>
                <a:cs typeface="+mj-cs"/>
              </a:rPr>
              <a:t>          --- </a:t>
            </a:r>
            <a:r>
              <a:rPr kumimoji="0" lang="zh-CN" altLang="en-US" sz="3200" b="1" i="0" u="none" strike="noStrike" kern="0" cap="none" spc="0" normalizeH="0" baseline="0" noProof="0">
                <a:ln>
                  <a:noFill/>
                </a:ln>
                <a:solidFill>
                  <a:schemeClr val="tx2"/>
                </a:solidFill>
                <a:effectLst/>
                <a:uLnTx/>
                <a:uFillTx/>
                <a:latin typeface="+mj-lt"/>
                <a:ea typeface="+mj-ea"/>
                <a:cs typeface="+mj-cs"/>
              </a:rPr>
              <a:t>面向对象的概念与开发方法</a:t>
            </a:r>
            <a:endParaRPr kumimoji="0" lang="zh-CN" altLang="en-US" sz="3200" b="1" i="0" u="none" strike="noStrike" kern="0" cap="none" spc="0" normalizeH="0" baseline="0" noProof="0" dirty="0">
              <a:ln>
                <a:noFill/>
              </a:ln>
              <a:solidFill>
                <a:schemeClr val="tx2"/>
              </a:solidFill>
              <a:effectLst/>
              <a:uLnTx/>
              <a:uFillTx/>
              <a:latin typeface="+mj-lt"/>
              <a:ea typeface="+mj-ea"/>
              <a:cs typeface="+mj-cs"/>
            </a:endParaRPr>
          </a:p>
        </p:txBody>
      </p:sp>
      <p:sp>
        <p:nvSpPr>
          <p:cNvPr id="7" name="灯片编号占位符 6"/>
          <p:cNvSpPr>
            <a:spLocks noGrp="1"/>
          </p:cNvSpPr>
          <p:nvPr>
            <p:ph type="sldNum" sz="quarter" idx="12"/>
          </p:nvPr>
        </p:nvSpPr>
        <p:spPr/>
        <p:txBody>
          <a:bodyPr/>
          <a:lstStyle/>
          <a:p>
            <a:fld id="{38DE0820-E4E3-469F-8339-675226DFBBFE}" type="slidenum">
              <a:rPr lang="zh-CN" altLang="en-US" smtClean="0"/>
              <a:pPr/>
              <a:t>55</a:t>
            </a:fld>
            <a:endParaRPr lang="zh-CN" altLang="en-US"/>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28596" y="1214422"/>
            <a:ext cx="8229600" cy="1143000"/>
          </a:xfrm>
        </p:spPr>
        <p:txBody>
          <a:bodyPr/>
          <a:lstStyle/>
          <a:p>
            <a:pPr algn="l"/>
            <a:r>
              <a:rPr lang="zh-CN" altLang="en-US" sz="3600" dirty="0">
                <a:solidFill>
                  <a:srgbClr val="CC0000"/>
                </a:solidFill>
              </a:rPr>
              <a:t>类与封装</a:t>
            </a:r>
          </a:p>
        </p:txBody>
      </p:sp>
      <p:sp>
        <p:nvSpPr>
          <p:cNvPr id="5" name="Rectangle 3"/>
          <p:cNvSpPr txBox="1">
            <a:spLocks noChangeArrowheads="1"/>
          </p:cNvSpPr>
          <p:nvPr/>
        </p:nvSpPr>
        <p:spPr bwMode="auto">
          <a:xfrm>
            <a:off x="500034" y="2000250"/>
            <a:ext cx="8472488" cy="4429146"/>
          </a:xfrm>
          <a:prstGeom prst="rect">
            <a:avLst/>
          </a:prstGeom>
          <a:noFill/>
          <a:ln w="9525">
            <a:noFill/>
            <a:miter lim="800000"/>
            <a:headEnd/>
            <a:tailEnd/>
          </a:ln>
        </p:spPr>
        <p:txBody>
          <a:bodyPr/>
          <a:lstStyle/>
          <a:p>
            <a:pPr marL="342900" indent="-342900" eaLnBrk="0" hangingPunct="0">
              <a:spcBef>
                <a:spcPct val="20000"/>
              </a:spcBef>
              <a:buFont typeface="Wingdings" pitchFamily="2" charset="2"/>
              <a:buChar char="l"/>
              <a:defRPr/>
            </a:pPr>
            <a:r>
              <a:rPr lang="zh-CN" altLang="en-US" sz="3200" b="1" kern="0" dirty="0">
                <a:solidFill>
                  <a:schemeClr val="accent2"/>
                </a:solidFill>
                <a:latin typeface="宋体" pitchFamily="2" charset="-122"/>
                <a:ea typeface="宋体" pitchFamily="2" charset="-122"/>
              </a:rPr>
              <a:t>封装。</a:t>
            </a:r>
            <a:r>
              <a:rPr lang="zh-CN" altLang="en-US" sz="2400" b="1" kern="0" dirty="0">
                <a:latin typeface="宋体" pitchFamily="2" charset="-122"/>
                <a:ea typeface="宋体" pitchFamily="2" charset="-122"/>
              </a:rPr>
              <a:t>面向对象的封装特性与其抽象特性密切相关。封装是一种</a:t>
            </a:r>
            <a:r>
              <a:rPr lang="zh-CN" altLang="en-US" sz="2400" b="1" kern="0" dirty="0">
                <a:solidFill>
                  <a:srgbClr val="3366FF"/>
                </a:solidFill>
                <a:latin typeface="宋体" pitchFamily="2" charset="-122"/>
                <a:ea typeface="宋体" pitchFamily="2" charset="-122"/>
              </a:rPr>
              <a:t>信息隐蔽技术，就是利用抽象数据类型将数据和基于数据的操作封装在一起</a:t>
            </a:r>
            <a:r>
              <a:rPr lang="zh-CN" altLang="en-US" sz="2400" b="1" kern="0" dirty="0">
                <a:latin typeface="宋体" pitchFamily="2" charset="-122"/>
                <a:ea typeface="宋体" pitchFamily="2" charset="-122"/>
              </a:rPr>
              <a:t>。用户只能看到对象的封装界面信息，对象的内部细节对用户是隐蔽的。 </a:t>
            </a:r>
          </a:p>
          <a:p>
            <a:pPr marL="342900" indent="-342900" eaLnBrk="0" hangingPunct="0">
              <a:spcBef>
                <a:spcPct val="20000"/>
              </a:spcBef>
              <a:buFont typeface="Wingdings" pitchFamily="2" charset="2"/>
              <a:buChar char="l"/>
              <a:defRPr/>
            </a:pPr>
            <a:r>
              <a:rPr lang="zh-CN" altLang="en-US" sz="3200" b="1" kern="0" dirty="0">
                <a:latin typeface="宋体" pitchFamily="2" charset="-122"/>
                <a:ea typeface="宋体" pitchFamily="2" charset="-122"/>
              </a:rPr>
              <a:t>封装的定义是：</a:t>
            </a:r>
          </a:p>
          <a:p>
            <a:pPr marL="625475" indent="-274638" eaLnBrk="0" hangingPunct="0">
              <a:spcBef>
                <a:spcPct val="20000"/>
              </a:spcBef>
              <a:buFont typeface="Arial" pitchFamily="34" charset="0"/>
              <a:buChar char="•"/>
              <a:defRPr/>
            </a:pPr>
            <a:r>
              <a:rPr lang="zh-CN" altLang="en-US" sz="2400" b="1" kern="0" dirty="0">
                <a:latin typeface="宋体" pitchFamily="2" charset="-122"/>
                <a:ea typeface="宋体" pitchFamily="2" charset="-122"/>
              </a:rPr>
              <a:t>清楚的边界，所有对象的内部信息被限定在这个边界内；</a:t>
            </a:r>
          </a:p>
          <a:p>
            <a:pPr marL="625475" indent="-274638" eaLnBrk="0" hangingPunct="0">
              <a:spcBef>
                <a:spcPct val="20000"/>
              </a:spcBef>
              <a:buFont typeface="Arial" pitchFamily="34" charset="0"/>
              <a:buChar char="•"/>
              <a:defRPr/>
            </a:pPr>
            <a:r>
              <a:rPr lang="zh-CN" altLang="en-US" sz="2400" b="1" kern="0" dirty="0">
                <a:solidFill>
                  <a:srgbClr val="3366FF"/>
                </a:solidFill>
                <a:latin typeface="宋体" pitchFamily="2" charset="-122"/>
                <a:ea typeface="宋体" pitchFamily="2" charset="-122"/>
              </a:rPr>
              <a:t>接口，即对象向外界提供的方法</a:t>
            </a:r>
            <a:r>
              <a:rPr lang="zh-CN" altLang="en-US" sz="2400" b="1" kern="0" dirty="0">
                <a:latin typeface="宋体" pitchFamily="2" charset="-122"/>
                <a:ea typeface="宋体" pitchFamily="2" charset="-122"/>
              </a:rPr>
              <a:t>，外界可以通过这些方法与对象进行交互；</a:t>
            </a:r>
          </a:p>
          <a:p>
            <a:pPr marL="625475" indent="-274638" eaLnBrk="0" hangingPunct="0">
              <a:spcBef>
                <a:spcPct val="20000"/>
              </a:spcBef>
              <a:buFont typeface="Arial" pitchFamily="34" charset="0"/>
              <a:buChar char="•"/>
              <a:defRPr/>
            </a:pPr>
            <a:r>
              <a:rPr lang="zh-CN" altLang="en-US" sz="2400" b="1" kern="0" dirty="0">
                <a:latin typeface="宋体" pitchFamily="2" charset="-122"/>
                <a:ea typeface="宋体" pitchFamily="2" charset="-122"/>
              </a:rPr>
              <a:t>受保护的内部实现，即软件对象功能的实现细节不能从类外访问。</a:t>
            </a:r>
          </a:p>
        </p:txBody>
      </p:sp>
      <p:sp>
        <p:nvSpPr>
          <p:cNvPr id="4"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a:ln>
                  <a:noFill/>
                </a:ln>
                <a:solidFill>
                  <a:schemeClr val="tx2"/>
                </a:solidFill>
                <a:effectLst/>
                <a:uLnTx/>
                <a:uFillTx/>
                <a:latin typeface="+mj-lt"/>
                <a:ea typeface="+mj-ea"/>
                <a:cs typeface="+mj-cs"/>
              </a:rPr>
              <a:t> </a:t>
            </a:r>
            <a:r>
              <a:rPr kumimoji="0" lang="en-US" altLang="zh-CN" sz="4000" b="1" i="0" u="none" strike="noStrike" kern="0" cap="none" spc="0" normalizeH="0" baseline="0" noProof="0">
                <a:ln>
                  <a:noFill/>
                </a:ln>
                <a:solidFill>
                  <a:schemeClr val="tx2"/>
                </a:solidFill>
                <a:effectLst/>
                <a:uLnTx/>
                <a:uFillTx/>
                <a:latin typeface="+mj-lt"/>
                <a:ea typeface="+mj-ea"/>
                <a:cs typeface="+mj-cs"/>
              </a:rPr>
              <a:t>3.2 </a:t>
            </a:r>
            <a:r>
              <a:rPr kumimoji="0" lang="zh-CN" altLang="en-US" sz="4000" b="1" i="0" u="none" strike="noStrike" kern="0" cap="none" spc="0" normalizeH="0" baseline="0" noProof="0">
                <a:ln>
                  <a:noFill/>
                </a:ln>
                <a:solidFill>
                  <a:schemeClr val="tx2"/>
                </a:solidFill>
                <a:effectLst/>
                <a:uLnTx/>
                <a:uFillTx/>
                <a:latin typeface="+mj-lt"/>
                <a:ea typeface="+mj-ea"/>
                <a:cs typeface="+mj-cs"/>
              </a:rPr>
              <a:t>面向对象方法与</a:t>
            </a:r>
            <a:r>
              <a:rPr kumimoji="0" lang="en-US" altLang="zh-CN" sz="4000" b="1" i="0" u="none" strike="noStrike" kern="0" cap="none" spc="0" normalizeH="0" baseline="0" noProof="0">
                <a:ln>
                  <a:noFill/>
                </a:ln>
                <a:solidFill>
                  <a:schemeClr val="tx2"/>
                </a:solidFill>
                <a:effectLst/>
                <a:uLnTx/>
                <a:uFillTx/>
                <a:latin typeface="+mj-lt"/>
                <a:ea typeface="+mj-ea"/>
                <a:cs typeface="+mj-cs"/>
              </a:rPr>
              <a:t>UML</a:t>
            </a:r>
            <a:br>
              <a:rPr kumimoji="0" lang="en-US" altLang="zh-CN" sz="4400" b="1" i="0" u="none" strike="noStrike" kern="0" cap="none" spc="0" normalizeH="0" baseline="0" noProof="0">
                <a:ln>
                  <a:noFill/>
                </a:ln>
                <a:solidFill>
                  <a:schemeClr val="tx2"/>
                </a:solidFill>
                <a:effectLst/>
                <a:uLnTx/>
                <a:uFillTx/>
                <a:latin typeface="+mj-lt"/>
                <a:ea typeface="+mj-ea"/>
                <a:cs typeface="+mj-cs"/>
              </a:rPr>
            </a:br>
            <a:r>
              <a:rPr kumimoji="0" lang="en-US" altLang="zh-CN" sz="4400" b="1" i="0" u="none" strike="noStrike" kern="0" cap="none" spc="0" normalizeH="0" baseline="0" noProof="0">
                <a:ln>
                  <a:noFill/>
                </a:ln>
                <a:solidFill>
                  <a:schemeClr val="tx2"/>
                </a:solidFill>
                <a:effectLst/>
                <a:uLnTx/>
                <a:uFillTx/>
                <a:latin typeface="+mj-lt"/>
                <a:ea typeface="+mj-ea"/>
                <a:cs typeface="+mj-cs"/>
              </a:rPr>
              <a:t>          --- </a:t>
            </a:r>
            <a:r>
              <a:rPr kumimoji="0" lang="zh-CN" altLang="en-US" sz="3200" b="1" i="0" u="none" strike="noStrike" kern="0" cap="none" spc="0" normalizeH="0" baseline="0" noProof="0">
                <a:ln>
                  <a:noFill/>
                </a:ln>
                <a:solidFill>
                  <a:schemeClr val="tx2"/>
                </a:solidFill>
                <a:effectLst/>
                <a:uLnTx/>
                <a:uFillTx/>
                <a:latin typeface="+mj-lt"/>
                <a:ea typeface="+mj-ea"/>
                <a:cs typeface="+mj-cs"/>
              </a:rPr>
              <a:t>面向对象的概念与开发方法</a:t>
            </a:r>
            <a:endParaRPr kumimoji="0" lang="zh-CN" altLang="en-US" sz="3200" b="1" i="0" u="none" strike="noStrike" kern="0" cap="none" spc="0" normalizeH="0" baseline="0" noProof="0" dirty="0">
              <a:ln>
                <a:noFill/>
              </a:ln>
              <a:solidFill>
                <a:schemeClr val="tx2"/>
              </a:solidFill>
              <a:effectLst/>
              <a:uLnTx/>
              <a:uFillTx/>
              <a:latin typeface="+mj-lt"/>
              <a:ea typeface="+mj-ea"/>
              <a:cs typeface="+mj-cs"/>
            </a:endParaRP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56</a:t>
            </a:fld>
            <a:endParaRPr lang="zh-CN" altLang="en-US"/>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57158" y="1428736"/>
            <a:ext cx="8229600" cy="500066"/>
          </a:xfrm>
        </p:spPr>
        <p:txBody>
          <a:bodyPr/>
          <a:lstStyle/>
          <a:p>
            <a:pPr algn="l"/>
            <a:r>
              <a:rPr lang="zh-CN" altLang="en-US" sz="3600" dirty="0">
                <a:solidFill>
                  <a:srgbClr val="CC0000"/>
                </a:solidFill>
              </a:rPr>
              <a:t>继承</a:t>
            </a:r>
          </a:p>
        </p:txBody>
      </p:sp>
      <p:sp>
        <p:nvSpPr>
          <p:cNvPr id="5" name="Rectangle 3"/>
          <p:cNvSpPr txBox="1">
            <a:spLocks noChangeArrowheads="1"/>
          </p:cNvSpPr>
          <p:nvPr/>
        </p:nvSpPr>
        <p:spPr bwMode="auto">
          <a:xfrm>
            <a:off x="357158" y="1857364"/>
            <a:ext cx="8229600" cy="4857750"/>
          </a:xfrm>
          <a:prstGeom prst="rect">
            <a:avLst/>
          </a:prstGeom>
          <a:noFill/>
          <a:ln w="9525">
            <a:noFill/>
            <a:miter lim="800000"/>
            <a:headEnd/>
            <a:tailEnd/>
          </a:ln>
        </p:spPr>
        <p:txBody>
          <a:bodyPr/>
          <a:lstStyle/>
          <a:p>
            <a:pPr marL="342900" indent="-342900" eaLnBrk="0" hangingPunct="0">
              <a:spcBef>
                <a:spcPct val="20000"/>
              </a:spcBef>
              <a:buFont typeface="Wingdings" pitchFamily="2" charset="2"/>
              <a:buChar char="l"/>
              <a:defRPr/>
            </a:pPr>
            <a:r>
              <a:rPr lang="zh-CN" altLang="en-US" sz="2400" b="1" kern="0" dirty="0">
                <a:latin typeface="楷体_GB2312" pitchFamily="49" charset="-122"/>
                <a:ea typeface="楷体_GB2312" pitchFamily="49" charset="-122"/>
              </a:rPr>
              <a:t>继承是一种</a:t>
            </a:r>
            <a:r>
              <a:rPr lang="zh-CN" altLang="en-US" sz="2400" b="1" kern="0" dirty="0">
                <a:solidFill>
                  <a:srgbClr val="3366FF"/>
                </a:solidFill>
                <a:latin typeface="楷体_GB2312" pitchFamily="49" charset="-122"/>
                <a:ea typeface="楷体_GB2312" pitchFamily="49" charset="-122"/>
              </a:rPr>
              <a:t>联结类的层次模型</a:t>
            </a:r>
            <a:r>
              <a:rPr lang="zh-CN" altLang="en-US" sz="2400" b="1" kern="0" dirty="0">
                <a:latin typeface="楷体_GB2312" pitchFamily="49" charset="-122"/>
                <a:ea typeface="楷体_GB2312" pitchFamily="49" charset="-122"/>
              </a:rPr>
              <a:t>，</a:t>
            </a:r>
            <a:r>
              <a:rPr lang="zh-CN" altLang="en-US" sz="2400" b="1" kern="0" dirty="0">
                <a:solidFill>
                  <a:srgbClr val="3366FF"/>
                </a:solidFill>
                <a:latin typeface="楷体_GB2312" pitchFamily="49" charset="-122"/>
                <a:ea typeface="楷体_GB2312" pitchFamily="49" charset="-122"/>
              </a:rPr>
              <a:t>为类的</a:t>
            </a:r>
            <a:r>
              <a:rPr lang="zh-CN" altLang="en-US" sz="2400" b="1" kern="0" dirty="0">
                <a:solidFill>
                  <a:srgbClr val="C00000"/>
                </a:solidFill>
                <a:latin typeface="楷体_GB2312" pitchFamily="49" charset="-122"/>
                <a:ea typeface="楷体_GB2312" pitchFamily="49" charset="-122"/>
              </a:rPr>
              <a:t>重用</a:t>
            </a:r>
            <a:r>
              <a:rPr lang="zh-CN" altLang="en-US" sz="2400" b="1" kern="0" dirty="0">
                <a:solidFill>
                  <a:srgbClr val="3366FF"/>
                </a:solidFill>
                <a:latin typeface="楷体_GB2312" pitchFamily="49" charset="-122"/>
                <a:ea typeface="楷体_GB2312" pitchFamily="49" charset="-122"/>
              </a:rPr>
              <a:t>提供了方便，它提供了明确表述不同类之间共性的方法</a:t>
            </a:r>
            <a:r>
              <a:rPr lang="zh-CN" altLang="en-US" sz="2400" b="1" kern="0" dirty="0">
                <a:latin typeface="楷体_GB2312" pitchFamily="49" charset="-122"/>
                <a:ea typeface="楷体_GB2312" pitchFamily="49" charset="-122"/>
              </a:rPr>
              <a:t>。 </a:t>
            </a:r>
          </a:p>
        </p:txBody>
      </p:sp>
      <p:pic>
        <p:nvPicPr>
          <p:cNvPr id="20484" name="Picture 4"/>
          <p:cNvPicPr>
            <a:picLocks noChangeAspect="1" noChangeArrowheads="1"/>
          </p:cNvPicPr>
          <p:nvPr/>
        </p:nvPicPr>
        <p:blipFill>
          <a:blip r:embed="rId2">
            <a:duotone>
              <a:prstClr val="black"/>
              <a:schemeClr val="accent1">
                <a:tint val="45000"/>
                <a:satMod val="400000"/>
              </a:schemeClr>
            </a:duotone>
            <a:lum bright="-4000"/>
          </a:blip>
          <a:srcRect/>
          <a:stretch>
            <a:fillRect/>
          </a:stretch>
        </p:blipFill>
        <p:spPr bwMode="auto">
          <a:xfrm>
            <a:off x="4769986" y="3143248"/>
            <a:ext cx="4016855" cy="2928958"/>
          </a:xfrm>
          <a:prstGeom prst="rect">
            <a:avLst/>
          </a:prstGeom>
          <a:noFill/>
          <a:ln w="9525">
            <a:noFill/>
            <a:miter lim="800000"/>
            <a:headEnd/>
            <a:tailEnd/>
          </a:ln>
        </p:spPr>
      </p:pic>
      <p:sp>
        <p:nvSpPr>
          <p:cNvPr id="6"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a:ln>
                  <a:noFill/>
                </a:ln>
                <a:solidFill>
                  <a:schemeClr val="tx2"/>
                </a:solidFill>
                <a:effectLst/>
                <a:uLnTx/>
                <a:uFillTx/>
                <a:latin typeface="+mj-lt"/>
                <a:ea typeface="+mj-ea"/>
                <a:cs typeface="+mj-cs"/>
              </a:rPr>
              <a:t> </a:t>
            </a:r>
            <a:r>
              <a:rPr kumimoji="0" lang="en-US" altLang="zh-CN" sz="4000" b="1" i="0" u="none" strike="noStrike" kern="0" cap="none" spc="0" normalizeH="0" baseline="0" noProof="0">
                <a:ln>
                  <a:noFill/>
                </a:ln>
                <a:solidFill>
                  <a:schemeClr val="tx2"/>
                </a:solidFill>
                <a:effectLst/>
                <a:uLnTx/>
                <a:uFillTx/>
                <a:latin typeface="+mj-lt"/>
                <a:ea typeface="+mj-ea"/>
                <a:cs typeface="+mj-cs"/>
              </a:rPr>
              <a:t>3.2 </a:t>
            </a:r>
            <a:r>
              <a:rPr kumimoji="0" lang="zh-CN" altLang="en-US" sz="4000" b="1" i="0" u="none" strike="noStrike" kern="0" cap="none" spc="0" normalizeH="0" baseline="0" noProof="0">
                <a:ln>
                  <a:noFill/>
                </a:ln>
                <a:solidFill>
                  <a:schemeClr val="tx2"/>
                </a:solidFill>
                <a:effectLst/>
                <a:uLnTx/>
                <a:uFillTx/>
                <a:latin typeface="+mj-lt"/>
                <a:ea typeface="+mj-ea"/>
                <a:cs typeface="+mj-cs"/>
              </a:rPr>
              <a:t>面向对象方法与</a:t>
            </a:r>
            <a:r>
              <a:rPr kumimoji="0" lang="en-US" altLang="zh-CN" sz="4000" b="1" i="0" u="none" strike="noStrike" kern="0" cap="none" spc="0" normalizeH="0" baseline="0" noProof="0">
                <a:ln>
                  <a:noFill/>
                </a:ln>
                <a:solidFill>
                  <a:schemeClr val="tx2"/>
                </a:solidFill>
                <a:effectLst/>
                <a:uLnTx/>
                <a:uFillTx/>
                <a:latin typeface="+mj-lt"/>
                <a:ea typeface="+mj-ea"/>
                <a:cs typeface="+mj-cs"/>
              </a:rPr>
              <a:t>UML</a:t>
            </a:r>
            <a:br>
              <a:rPr kumimoji="0" lang="en-US" altLang="zh-CN" sz="4400" b="1" i="0" u="none" strike="noStrike" kern="0" cap="none" spc="0" normalizeH="0" baseline="0" noProof="0">
                <a:ln>
                  <a:noFill/>
                </a:ln>
                <a:solidFill>
                  <a:schemeClr val="tx2"/>
                </a:solidFill>
                <a:effectLst/>
                <a:uLnTx/>
                <a:uFillTx/>
                <a:latin typeface="+mj-lt"/>
                <a:ea typeface="+mj-ea"/>
                <a:cs typeface="+mj-cs"/>
              </a:rPr>
            </a:br>
            <a:r>
              <a:rPr kumimoji="0" lang="en-US" altLang="zh-CN" sz="4400" b="1" i="0" u="none" strike="noStrike" kern="0" cap="none" spc="0" normalizeH="0" baseline="0" noProof="0">
                <a:ln>
                  <a:noFill/>
                </a:ln>
                <a:solidFill>
                  <a:schemeClr val="tx2"/>
                </a:solidFill>
                <a:effectLst/>
                <a:uLnTx/>
                <a:uFillTx/>
                <a:latin typeface="+mj-lt"/>
                <a:ea typeface="+mj-ea"/>
                <a:cs typeface="+mj-cs"/>
              </a:rPr>
              <a:t>          --- </a:t>
            </a:r>
            <a:r>
              <a:rPr kumimoji="0" lang="zh-CN" altLang="en-US" sz="3200" b="1" i="0" u="none" strike="noStrike" kern="0" cap="none" spc="0" normalizeH="0" baseline="0" noProof="0">
                <a:ln>
                  <a:noFill/>
                </a:ln>
                <a:solidFill>
                  <a:schemeClr val="tx2"/>
                </a:solidFill>
                <a:effectLst/>
                <a:uLnTx/>
                <a:uFillTx/>
                <a:latin typeface="+mj-lt"/>
                <a:ea typeface="+mj-ea"/>
                <a:cs typeface="+mj-cs"/>
              </a:rPr>
              <a:t>面向对象的概念与开发方法</a:t>
            </a:r>
            <a:endParaRPr kumimoji="0" lang="zh-CN" altLang="en-US" sz="3200" b="1" i="0" u="none" strike="noStrike" kern="0" cap="none" spc="0" normalizeH="0" baseline="0" noProof="0" dirty="0">
              <a:ln>
                <a:noFill/>
              </a:ln>
              <a:solidFill>
                <a:schemeClr val="tx2"/>
              </a:solidFill>
              <a:effectLst/>
              <a:uLnTx/>
              <a:uFillTx/>
              <a:latin typeface="+mj-lt"/>
              <a:ea typeface="+mj-ea"/>
              <a:cs typeface="+mj-cs"/>
            </a:endParaRPr>
          </a:p>
        </p:txBody>
      </p:sp>
      <p:sp>
        <p:nvSpPr>
          <p:cNvPr id="7" name="Rectangle 3"/>
          <p:cNvSpPr txBox="1">
            <a:spLocks noChangeArrowheads="1"/>
          </p:cNvSpPr>
          <p:nvPr/>
        </p:nvSpPr>
        <p:spPr bwMode="auto">
          <a:xfrm>
            <a:off x="428596" y="3000372"/>
            <a:ext cx="4786346" cy="3571900"/>
          </a:xfrm>
          <a:prstGeom prst="rect">
            <a:avLst/>
          </a:prstGeom>
          <a:noFill/>
          <a:ln w="9525">
            <a:noFill/>
            <a:miter lim="800000"/>
            <a:headEnd/>
            <a:tailEnd/>
          </a:ln>
        </p:spPr>
        <p:txBody>
          <a:bodyPr/>
          <a:lstStyle/>
          <a:p>
            <a:pPr marL="342900" indent="-342900" eaLnBrk="0" hangingPunct="0">
              <a:spcBef>
                <a:spcPct val="20000"/>
              </a:spcBef>
              <a:buFont typeface="Wingdings" pitchFamily="2" charset="2"/>
              <a:buChar char="l"/>
              <a:defRPr/>
            </a:pPr>
            <a:r>
              <a:rPr lang="zh-CN" altLang="en-US" sz="2400" b="1" kern="0" dirty="0">
                <a:latin typeface="楷体_GB2312" pitchFamily="49" charset="-122"/>
                <a:ea typeface="楷体_GB2312" pitchFamily="49" charset="-122"/>
              </a:rPr>
              <a:t>将公共类称为：</a:t>
            </a:r>
            <a:endParaRPr lang="en-US" altLang="zh-CN" sz="2400" b="1" kern="0" dirty="0">
              <a:latin typeface="楷体_GB2312" pitchFamily="49" charset="-122"/>
              <a:ea typeface="楷体_GB2312" pitchFamily="49" charset="-122"/>
            </a:endParaRPr>
          </a:p>
          <a:p>
            <a:pPr marL="800100" lvl="1" indent="-342900" eaLnBrk="0" hangingPunct="0">
              <a:spcBef>
                <a:spcPct val="20000"/>
              </a:spcBef>
              <a:buFont typeface="Arial" pitchFamily="34" charset="0"/>
              <a:buChar char="•"/>
              <a:defRPr/>
            </a:pPr>
            <a:r>
              <a:rPr lang="zh-CN" altLang="en-US" sz="2000" b="1" kern="0" dirty="0">
                <a:latin typeface="楷体_GB2312" pitchFamily="49" charset="-122"/>
                <a:ea typeface="楷体_GB2312" pitchFamily="49" charset="-122"/>
              </a:rPr>
              <a:t>超类</a:t>
            </a:r>
            <a:r>
              <a:rPr lang="en-US" altLang="zh-CN" sz="2000" b="1" kern="0" dirty="0">
                <a:latin typeface="楷体_GB2312" pitchFamily="49" charset="-122"/>
                <a:ea typeface="楷体_GB2312" pitchFamily="49" charset="-122"/>
              </a:rPr>
              <a:t>(</a:t>
            </a:r>
            <a:r>
              <a:rPr lang="en-US" altLang="zh-CN" sz="2000" b="1" kern="0" dirty="0" err="1">
                <a:latin typeface="楷体_GB2312" pitchFamily="49" charset="-122"/>
                <a:ea typeface="楷体_GB2312" pitchFamily="49" charset="-122"/>
              </a:rPr>
              <a:t>superclass</a:t>
            </a:r>
            <a:r>
              <a:rPr lang="en-US" altLang="zh-CN" sz="2000" b="1" kern="0" dirty="0">
                <a:latin typeface="楷体_GB2312" pitchFamily="49" charset="-122"/>
                <a:ea typeface="楷体_GB2312" pitchFamily="49" charset="-122"/>
              </a:rPr>
              <a:t>)</a:t>
            </a:r>
          </a:p>
          <a:p>
            <a:pPr marL="800100" lvl="1" indent="-342900" eaLnBrk="0" hangingPunct="0">
              <a:spcBef>
                <a:spcPct val="20000"/>
              </a:spcBef>
              <a:buFont typeface="Arial" pitchFamily="34" charset="0"/>
              <a:buChar char="•"/>
              <a:defRPr/>
            </a:pPr>
            <a:r>
              <a:rPr lang="zh-CN" altLang="en-US" sz="2000" b="1" kern="0" dirty="0">
                <a:latin typeface="楷体_GB2312" pitchFamily="49" charset="-122"/>
                <a:ea typeface="楷体_GB2312" pitchFamily="49" charset="-122"/>
              </a:rPr>
              <a:t>父类（</a:t>
            </a:r>
            <a:r>
              <a:rPr lang="en-US" altLang="zh-CN" sz="2000" b="1" kern="0" dirty="0">
                <a:latin typeface="楷体_GB2312" pitchFamily="49" charset="-122"/>
                <a:ea typeface="楷体_GB2312" pitchFamily="49" charset="-122"/>
              </a:rPr>
              <a:t>father class</a:t>
            </a:r>
            <a:r>
              <a:rPr lang="zh-CN" altLang="en-US" sz="2000" b="1" kern="0" dirty="0">
                <a:latin typeface="楷体_GB2312" pitchFamily="49" charset="-122"/>
                <a:ea typeface="楷体_GB2312" pitchFamily="49" charset="-122"/>
              </a:rPr>
              <a:t>）</a:t>
            </a:r>
            <a:endParaRPr lang="en-US" altLang="zh-CN" sz="2000" b="1" kern="0" dirty="0">
              <a:latin typeface="楷体_GB2312" pitchFamily="49" charset="-122"/>
              <a:ea typeface="楷体_GB2312" pitchFamily="49" charset="-122"/>
            </a:endParaRPr>
          </a:p>
          <a:p>
            <a:pPr marL="800100" lvl="1" indent="-342900" eaLnBrk="0" hangingPunct="0">
              <a:spcBef>
                <a:spcPct val="20000"/>
              </a:spcBef>
              <a:buFont typeface="Arial" pitchFamily="34" charset="0"/>
              <a:buChar char="•"/>
              <a:defRPr/>
            </a:pPr>
            <a:r>
              <a:rPr lang="zh-CN" altLang="en-US" sz="2000" b="1" kern="0" dirty="0">
                <a:latin typeface="楷体_GB2312" pitchFamily="49" charset="-122"/>
                <a:ea typeface="楷体_GB2312" pitchFamily="49" charset="-122"/>
              </a:rPr>
              <a:t>祖先（</a:t>
            </a:r>
            <a:r>
              <a:rPr lang="en-US" altLang="zh-CN" sz="2000" b="1" kern="0" dirty="0">
                <a:latin typeface="楷体_GB2312" pitchFamily="49" charset="-122"/>
                <a:ea typeface="楷体_GB2312" pitchFamily="49" charset="-122"/>
              </a:rPr>
              <a:t>ancestor</a:t>
            </a:r>
            <a:r>
              <a:rPr lang="zh-CN" altLang="en-US" sz="2000" b="1" kern="0" dirty="0">
                <a:latin typeface="楷体_GB2312" pitchFamily="49" charset="-122"/>
                <a:ea typeface="楷体_GB2312" pitchFamily="49" charset="-122"/>
              </a:rPr>
              <a:t>）</a:t>
            </a:r>
            <a:endParaRPr lang="en-US" altLang="zh-CN" sz="2000" b="1" kern="0" dirty="0">
              <a:latin typeface="楷体_GB2312" pitchFamily="49" charset="-122"/>
              <a:ea typeface="楷体_GB2312" pitchFamily="49" charset="-122"/>
            </a:endParaRPr>
          </a:p>
          <a:p>
            <a:pPr marL="800100" lvl="1" indent="-342900" eaLnBrk="0" hangingPunct="0">
              <a:spcBef>
                <a:spcPct val="20000"/>
              </a:spcBef>
              <a:buFont typeface="Arial" pitchFamily="34" charset="0"/>
              <a:buChar char="•"/>
              <a:defRPr/>
            </a:pPr>
            <a:r>
              <a:rPr lang="zh-CN" altLang="en-US" sz="2000" b="1" kern="0" dirty="0">
                <a:latin typeface="楷体_GB2312" pitchFamily="49" charset="-122"/>
                <a:ea typeface="楷体_GB2312" pitchFamily="49" charset="-122"/>
              </a:rPr>
              <a:t>基类（</a:t>
            </a:r>
            <a:r>
              <a:rPr lang="en-US" altLang="zh-CN" sz="2000" b="1" kern="0" dirty="0">
                <a:latin typeface="楷体_GB2312" pitchFamily="49" charset="-122"/>
                <a:ea typeface="楷体_GB2312" pitchFamily="49" charset="-122"/>
              </a:rPr>
              <a:t>base class</a:t>
            </a:r>
            <a:r>
              <a:rPr lang="zh-CN" altLang="en-US" sz="2000" b="1" kern="0" dirty="0">
                <a:latin typeface="楷体_GB2312" pitchFamily="49" charset="-122"/>
                <a:ea typeface="楷体_GB2312" pitchFamily="49" charset="-122"/>
              </a:rPr>
              <a:t>）</a:t>
            </a:r>
            <a:endParaRPr lang="en-US" altLang="zh-CN" sz="2000" b="1" kern="0" dirty="0">
              <a:latin typeface="楷体_GB2312" pitchFamily="49" charset="-122"/>
              <a:ea typeface="楷体_GB2312" pitchFamily="49" charset="-122"/>
            </a:endParaRPr>
          </a:p>
          <a:p>
            <a:pPr marL="342900" indent="-342900" eaLnBrk="0" hangingPunct="0">
              <a:spcBef>
                <a:spcPct val="20000"/>
              </a:spcBef>
              <a:buFont typeface="Wingdings" pitchFamily="2" charset="2"/>
              <a:buChar char="l"/>
              <a:defRPr/>
            </a:pPr>
            <a:r>
              <a:rPr lang="zh-CN" altLang="en-US" sz="2400" b="1" kern="0" dirty="0">
                <a:latin typeface="楷体_GB2312" pitchFamily="49" charset="-122"/>
                <a:ea typeface="楷体_GB2312" pitchFamily="49" charset="-122"/>
              </a:rPr>
              <a:t>将从超类继承的类称为</a:t>
            </a:r>
            <a:endParaRPr lang="en-US" altLang="zh-CN" sz="2400" b="1" kern="0" dirty="0">
              <a:latin typeface="楷体_GB2312" pitchFamily="49" charset="-122"/>
              <a:ea typeface="楷体_GB2312" pitchFamily="49" charset="-122"/>
            </a:endParaRPr>
          </a:p>
          <a:p>
            <a:pPr marL="800100" lvl="1" indent="-342900" eaLnBrk="0" hangingPunct="0">
              <a:spcBef>
                <a:spcPct val="20000"/>
              </a:spcBef>
              <a:buFontTx/>
              <a:buChar char="•"/>
              <a:defRPr/>
            </a:pPr>
            <a:r>
              <a:rPr lang="zh-CN" altLang="en-US" sz="2000" b="1" kern="0" dirty="0">
                <a:latin typeface="楷体_GB2312" pitchFamily="49" charset="-122"/>
                <a:ea typeface="楷体_GB2312" pitchFamily="49" charset="-122"/>
              </a:rPr>
              <a:t>子类</a:t>
            </a:r>
            <a:r>
              <a:rPr lang="en-US" altLang="zh-CN" sz="2000" b="1" kern="0" dirty="0">
                <a:latin typeface="楷体_GB2312" pitchFamily="49" charset="-122"/>
                <a:ea typeface="楷体_GB2312" pitchFamily="49" charset="-122"/>
              </a:rPr>
              <a:t>(subclasses)</a:t>
            </a:r>
          </a:p>
          <a:p>
            <a:pPr marL="800100" lvl="1" indent="-342900" eaLnBrk="0" hangingPunct="0">
              <a:spcBef>
                <a:spcPct val="20000"/>
              </a:spcBef>
              <a:buFontTx/>
              <a:buChar char="•"/>
              <a:defRPr/>
            </a:pPr>
            <a:r>
              <a:rPr lang="zh-CN" altLang="en-US" sz="2000" b="1" kern="0" dirty="0">
                <a:latin typeface="楷体_GB2312" pitchFamily="49" charset="-122"/>
                <a:ea typeface="楷体_GB2312" pitchFamily="49" charset="-122"/>
              </a:rPr>
              <a:t>后代（</a:t>
            </a:r>
            <a:r>
              <a:rPr lang="en-US" altLang="zh-CN" sz="2000" b="1" kern="0" dirty="0" err="1">
                <a:latin typeface="楷体_GB2312" pitchFamily="49" charset="-122"/>
                <a:ea typeface="楷体_GB2312" pitchFamily="49" charset="-122"/>
              </a:rPr>
              <a:t>deslendane</a:t>
            </a:r>
            <a:r>
              <a:rPr lang="zh-CN" altLang="en-US" sz="2000" b="1" kern="0" dirty="0">
                <a:latin typeface="楷体_GB2312" pitchFamily="49" charset="-122"/>
                <a:ea typeface="楷体_GB2312" pitchFamily="49" charset="-122"/>
              </a:rPr>
              <a:t>）</a:t>
            </a:r>
            <a:endParaRPr lang="en-US" altLang="zh-CN" sz="2000" b="1" kern="0" dirty="0">
              <a:latin typeface="楷体_GB2312" pitchFamily="49" charset="-122"/>
              <a:ea typeface="楷体_GB2312" pitchFamily="49" charset="-122"/>
            </a:endParaRPr>
          </a:p>
          <a:p>
            <a:pPr marL="800100" lvl="1" indent="-342900" eaLnBrk="0" hangingPunct="0">
              <a:spcBef>
                <a:spcPct val="20000"/>
              </a:spcBef>
              <a:buFontTx/>
              <a:buChar char="•"/>
              <a:defRPr/>
            </a:pPr>
            <a:r>
              <a:rPr lang="zh-CN" altLang="en-US" sz="2000" b="1" kern="0" dirty="0">
                <a:latin typeface="楷体_GB2312" pitchFamily="49" charset="-122"/>
                <a:ea typeface="楷体_GB2312" pitchFamily="49" charset="-122"/>
              </a:rPr>
              <a:t>导出类（</a:t>
            </a:r>
            <a:r>
              <a:rPr lang="en-US" altLang="zh-CN" sz="2000" b="1" kern="0" dirty="0">
                <a:latin typeface="楷体_GB2312" pitchFamily="49" charset="-122"/>
                <a:ea typeface="楷体_GB2312" pitchFamily="49" charset="-122"/>
              </a:rPr>
              <a:t>derived class</a:t>
            </a:r>
            <a:r>
              <a:rPr lang="zh-CN" altLang="en-US" sz="2000" b="1" kern="0" dirty="0">
                <a:latin typeface="楷体_GB2312" pitchFamily="49" charset="-122"/>
                <a:ea typeface="楷体_GB2312" pitchFamily="49" charset="-122"/>
              </a:rPr>
              <a:t>）</a:t>
            </a:r>
          </a:p>
        </p:txBody>
      </p:sp>
      <p:sp>
        <p:nvSpPr>
          <p:cNvPr id="8" name="灯片编号占位符 7"/>
          <p:cNvSpPr>
            <a:spLocks noGrp="1"/>
          </p:cNvSpPr>
          <p:nvPr>
            <p:ph type="sldNum" sz="quarter" idx="12"/>
          </p:nvPr>
        </p:nvSpPr>
        <p:spPr/>
        <p:txBody>
          <a:bodyPr/>
          <a:lstStyle/>
          <a:p>
            <a:fld id="{38DE0820-E4E3-469F-8339-675226DFBBFE}" type="slidenum">
              <a:rPr lang="zh-CN" altLang="en-US" smtClean="0"/>
              <a:pPr/>
              <a:t>57</a:t>
            </a:fld>
            <a:endParaRPr lang="zh-CN" altLang="en-US"/>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500034" y="1428736"/>
            <a:ext cx="6600825" cy="571504"/>
          </a:xfrm>
          <a:prstGeom prst="rect">
            <a:avLst/>
          </a:prstGeom>
          <a:noFill/>
          <a:ln w="9525">
            <a:noFill/>
            <a:miter lim="800000"/>
            <a:headEnd/>
            <a:tailEnd/>
          </a:ln>
          <a:effectLst/>
        </p:spPr>
        <p:txBody>
          <a:bodyPr lIns="92075" tIns="46038" rIns="92075" bIns="46038" anchor="ctr"/>
          <a:lstStyle/>
          <a:p>
            <a:pPr>
              <a:defRPr/>
            </a:pPr>
            <a:r>
              <a:rPr lang="zh-CN" altLang="en-US" sz="3600" b="1" dirty="0">
                <a:solidFill>
                  <a:srgbClr val="CC0000"/>
                </a:solidFill>
                <a:effectLst>
                  <a:outerShdw blurRad="38100" dist="38100" dir="2700000" algn="tl">
                    <a:srgbClr val="C0C0C0"/>
                  </a:outerShdw>
                </a:effectLst>
                <a:latin typeface="+mj-ea"/>
                <a:ea typeface="+mj-ea"/>
              </a:rPr>
              <a:t>多态</a:t>
            </a:r>
            <a:r>
              <a:rPr lang="zh-CN" altLang="en-US" sz="2800" b="1" dirty="0">
                <a:solidFill>
                  <a:srgbClr val="CC0000"/>
                </a:solidFill>
                <a:effectLst>
                  <a:outerShdw blurRad="38100" dist="38100" dir="2700000" algn="tl">
                    <a:srgbClr val="C0C0C0"/>
                  </a:outerShdw>
                </a:effectLst>
                <a:latin typeface="宋体" pitchFamily="2" charset="-122"/>
                <a:ea typeface="宋体" pitchFamily="2" charset="-122"/>
              </a:rPr>
              <a:t> </a:t>
            </a:r>
            <a:endParaRPr lang="zh-CN" altLang="en-US" sz="2800" b="1" dirty="0">
              <a:solidFill>
                <a:schemeClr val="bg1"/>
              </a:solidFill>
              <a:effectLst>
                <a:outerShdw blurRad="38100" dist="38100" dir="2700000" algn="tl">
                  <a:srgbClr val="C0C0C0"/>
                </a:outerShdw>
              </a:effectLst>
              <a:latin typeface="宋体" pitchFamily="2" charset="-122"/>
              <a:ea typeface="宋体" pitchFamily="2" charset="-122"/>
            </a:endParaRPr>
          </a:p>
        </p:txBody>
      </p:sp>
      <p:sp>
        <p:nvSpPr>
          <p:cNvPr id="5" name="Rectangle 3"/>
          <p:cNvSpPr>
            <a:spLocks noChangeArrowheads="1"/>
          </p:cNvSpPr>
          <p:nvPr/>
        </p:nvSpPr>
        <p:spPr bwMode="auto">
          <a:xfrm>
            <a:off x="285720" y="2143116"/>
            <a:ext cx="7999412" cy="4091006"/>
          </a:xfrm>
          <a:prstGeom prst="rect">
            <a:avLst/>
          </a:prstGeom>
          <a:noFill/>
          <a:ln w="9525">
            <a:noFill/>
            <a:miter lim="800000"/>
            <a:headEnd/>
            <a:tailEnd/>
          </a:ln>
          <a:effectLst/>
        </p:spPr>
        <p:txBody>
          <a:bodyPr lIns="92075" tIns="46038" rIns="92075" bIns="46038"/>
          <a:lstStyle/>
          <a:p>
            <a:pPr marL="342900" indent="-342900" algn="just">
              <a:lnSpc>
                <a:spcPct val="120000"/>
              </a:lnSpc>
              <a:spcBef>
                <a:spcPct val="20000"/>
              </a:spcBef>
              <a:buFont typeface="Wingdings" pitchFamily="2" charset="2"/>
              <a:buChar char="l"/>
              <a:defRPr/>
            </a:pPr>
            <a:r>
              <a:rPr lang="zh-CN" altLang="en-US" sz="2400" b="1" dirty="0">
                <a:latin typeface="宋体" pitchFamily="2" charset="-122"/>
                <a:ea typeface="宋体" pitchFamily="2" charset="-122"/>
              </a:rPr>
              <a:t>根据为请求提供服务的对象不同，可以得到不同的行为，这种现象称为</a:t>
            </a:r>
            <a:r>
              <a:rPr lang="zh-CN" altLang="en-US" sz="2400" b="1" dirty="0">
                <a:solidFill>
                  <a:srgbClr val="3366FF"/>
                </a:solidFill>
                <a:latin typeface="宋体" pitchFamily="2" charset="-122"/>
                <a:ea typeface="宋体" pitchFamily="2" charset="-122"/>
              </a:rPr>
              <a:t>多态</a:t>
            </a:r>
            <a:r>
              <a:rPr lang="zh-CN" altLang="en-US" sz="2400" b="1" dirty="0">
                <a:latin typeface="宋体" pitchFamily="2" charset="-122"/>
                <a:ea typeface="宋体" pitchFamily="2" charset="-122"/>
              </a:rPr>
              <a:t>。</a:t>
            </a:r>
          </a:p>
          <a:p>
            <a:pPr marL="539750" indent="-342900" algn="just">
              <a:lnSpc>
                <a:spcPct val="120000"/>
              </a:lnSpc>
              <a:spcBef>
                <a:spcPct val="20000"/>
              </a:spcBef>
              <a:buFontTx/>
              <a:buChar char="•"/>
              <a:defRPr/>
            </a:pPr>
            <a:r>
              <a:rPr lang="zh-CN" altLang="en-US" sz="2400" b="1" dirty="0">
                <a:latin typeface="宋体" pitchFamily="2" charset="-122"/>
                <a:ea typeface="宋体" pitchFamily="2" charset="-122"/>
              </a:rPr>
              <a:t>在</a:t>
            </a:r>
            <a:r>
              <a:rPr lang="zh-CN" altLang="en-US" sz="2400" b="1" dirty="0">
                <a:solidFill>
                  <a:srgbClr val="FF0000"/>
                </a:solidFill>
                <a:latin typeface="宋体" pitchFamily="2" charset="-122"/>
                <a:ea typeface="宋体" pitchFamily="2" charset="-122"/>
              </a:rPr>
              <a:t>运行时</a:t>
            </a:r>
            <a:r>
              <a:rPr lang="zh-CN" altLang="en-US" sz="2400" b="1" dirty="0">
                <a:latin typeface="宋体" pitchFamily="2" charset="-122"/>
                <a:ea typeface="宋体" pitchFamily="2" charset="-122"/>
              </a:rPr>
              <a:t>对类进行实例化，并调用与实例对象相应的方法，称为</a:t>
            </a:r>
            <a:r>
              <a:rPr lang="zh-CN" altLang="en-US" sz="2400" b="1" dirty="0">
                <a:solidFill>
                  <a:schemeClr val="accent2"/>
                </a:solidFill>
                <a:latin typeface="宋体" pitchFamily="2" charset="-122"/>
                <a:ea typeface="宋体" pitchFamily="2" charset="-122"/>
              </a:rPr>
              <a:t>动态绑定</a:t>
            </a:r>
            <a:r>
              <a:rPr lang="zh-CN" altLang="en-US" sz="2400" b="1" dirty="0">
                <a:latin typeface="宋体" pitchFamily="2" charset="-122"/>
                <a:ea typeface="宋体" pitchFamily="2" charset="-122"/>
              </a:rPr>
              <a:t>、</a:t>
            </a:r>
            <a:r>
              <a:rPr lang="zh-CN" altLang="en-US" sz="2400" b="1" dirty="0">
                <a:solidFill>
                  <a:schemeClr val="accent2"/>
                </a:solidFill>
                <a:latin typeface="宋体" pitchFamily="2" charset="-122"/>
                <a:ea typeface="宋体" pitchFamily="2" charset="-122"/>
              </a:rPr>
              <a:t>后期绑定</a:t>
            </a:r>
            <a:r>
              <a:rPr lang="zh-CN" altLang="en-US" sz="2400" b="1" dirty="0">
                <a:latin typeface="宋体" pitchFamily="2" charset="-122"/>
                <a:ea typeface="宋体" pitchFamily="2" charset="-122"/>
              </a:rPr>
              <a:t>或</a:t>
            </a:r>
            <a:r>
              <a:rPr lang="zh-CN" altLang="en-US" sz="2400" b="1" dirty="0">
                <a:solidFill>
                  <a:schemeClr val="accent2"/>
                </a:solidFill>
                <a:latin typeface="宋体" pitchFamily="2" charset="-122"/>
                <a:ea typeface="宋体" pitchFamily="2" charset="-122"/>
              </a:rPr>
              <a:t>运行时绑定</a:t>
            </a:r>
            <a:r>
              <a:rPr lang="zh-CN" altLang="en-US" sz="2400" b="1" dirty="0">
                <a:latin typeface="宋体" pitchFamily="2" charset="-122"/>
                <a:ea typeface="宋体" pitchFamily="2" charset="-122"/>
              </a:rPr>
              <a:t>。</a:t>
            </a:r>
            <a:endParaRPr lang="en-US" altLang="zh-CN" sz="2400" b="1" dirty="0">
              <a:latin typeface="宋体" pitchFamily="2" charset="-122"/>
              <a:ea typeface="宋体" pitchFamily="2" charset="-122"/>
            </a:endParaRPr>
          </a:p>
          <a:p>
            <a:pPr marL="539750" indent="-342900" algn="just">
              <a:lnSpc>
                <a:spcPct val="120000"/>
              </a:lnSpc>
              <a:spcBef>
                <a:spcPct val="20000"/>
              </a:spcBef>
              <a:buFontTx/>
              <a:buChar char="•"/>
              <a:defRPr/>
            </a:pPr>
            <a:r>
              <a:rPr lang="zh-CN" altLang="en-US" sz="2400" b="1" dirty="0">
                <a:latin typeface="宋体" pitchFamily="2" charset="-122"/>
                <a:ea typeface="宋体" pitchFamily="2" charset="-122"/>
              </a:rPr>
              <a:t>如果方法的调用是</a:t>
            </a:r>
            <a:r>
              <a:rPr lang="zh-CN" altLang="en-US" sz="2400" b="1" dirty="0">
                <a:solidFill>
                  <a:srgbClr val="FF0000"/>
                </a:solidFill>
                <a:latin typeface="宋体" pitchFamily="2" charset="-122"/>
                <a:ea typeface="宋体" pitchFamily="2" charset="-122"/>
              </a:rPr>
              <a:t>在编译时确定的</a:t>
            </a:r>
            <a:r>
              <a:rPr lang="zh-CN" altLang="en-US" sz="2400" b="1" dirty="0">
                <a:latin typeface="宋体" pitchFamily="2" charset="-122"/>
                <a:ea typeface="宋体" pitchFamily="2" charset="-122"/>
              </a:rPr>
              <a:t>，则称为是</a:t>
            </a:r>
            <a:r>
              <a:rPr lang="zh-CN" altLang="en-US" sz="2400" b="1" dirty="0">
                <a:solidFill>
                  <a:schemeClr val="accent2"/>
                </a:solidFill>
                <a:latin typeface="宋体" pitchFamily="2" charset="-122"/>
                <a:ea typeface="宋体" pitchFamily="2" charset="-122"/>
              </a:rPr>
              <a:t>静态绑定</a:t>
            </a:r>
            <a:r>
              <a:rPr lang="zh-CN" altLang="en-US" sz="2400" b="1" dirty="0">
                <a:latin typeface="宋体" pitchFamily="2" charset="-122"/>
                <a:ea typeface="宋体" pitchFamily="2" charset="-122"/>
              </a:rPr>
              <a:t>、</a:t>
            </a:r>
            <a:r>
              <a:rPr lang="zh-CN" altLang="en-US" sz="2400" b="1" dirty="0">
                <a:solidFill>
                  <a:schemeClr val="accent2"/>
                </a:solidFill>
                <a:latin typeface="宋体" pitchFamily="2" charset="-122"/>
                <a:ea typeface="宋体" pitchFamily="2" charset="-122"/>
              </a:rPr>
              <a:t>前期绑定</a:t>
            </a:r>
            <a:r>
              <a:rPr lang="zh-CN" altLang="en-US" sz="2400" b="1" dirty="0">
                <a:latin typeface="宋体" pitchFamily="2" charset="-122"/>
                <a:ea typeface="宋体" pitchFamily="2" charset="-122"/>
              </a:rPr>
              <a:t>或</a:t>
            </a:r>
            <a:r>
              <a:rPr lang="zh-CN" altLang="en-US" sz="2400" b="1" dirty="0">
                <a:solidFill>
                  <a:schemeClr val="accent2"/>
                </a:solidFill>
                <a:latin typeface="宋体" pitchFamily="2" charset="-122"/>
                <a:ea typeface="宋体" pitchFamily="2" charset="-122"/>
              </a:rPr>
              <a:t>编译时绑定</a:t>
            </a:r>
            <a:r>
              <a:rPr lang="zh-CN" altLang="en-US" sz="2400" b="1" dirty="0">
                <a:latin typeface="宋体" pitchFamily="2" charset="-122"/>
                <a:ea typeface="宋体" pitchFamily="2" charset="-122"/>
              </a:rPr>
              <a:t>。 </a:t>
            </a:r>
          </a:p>
          <a:p>
            <a:pPr marL="539750" indent="-342900" algn="just">
              <a:lnSpc>
                <a:spcPct val="120000"/>
              </a:lnSpc>
              <a:spcBef>
                <a:spcPct val="20000"/>
              </a:spcBef>
              <a:buFontTx/>
              <a:buChar char="•"/>
              <a:defRPr/>
            </a:pPr>
            <a:r>
              <a:rPr lang="zh-CN" altLang="en-US" sz="2400" b="1" dirty="0">
                <a:latin typeface="宋体" pitchFamily="2" charset="-122"/>
                <a:ea typeface="宋体" pitchFamily="2" charset="-122"/>
              </a:rPr>
              <a:t>通过在子类中覆盖父类的方法实现多态。</a:t>
            </a:r>
          </a:p>
          <a:p>
            <a:pPr marL="342900" indent="-342900" algn="just">
              <a:lnSpc>
                <a:spcPct val="120000"/>
              </a:lnSpc>
              <a:spcBef>
                <a:spcPct val="20000"/>
              </a:spcBef>
              <a:buFontTx/>
              <a:buChar char="•"/>
              <a:defRPr/>
            </a:pPr>
            <a:endParaRPr lang="en-US" altLang="zh-CN" sz="2400" dirty="0">
              <a:latin typeface="宋体" pitchFamily="2" charset="-122"/>
              <a:ea typeface="宋体" pitchFamily="2" charset="-122"/>
            </a:endParaRPr>
          </a:p>
        </p:txBody>
      </p:sp>
      <p:sp>
        <p:nvSpPr>
          <p:cNvPr id="6" name="Rectangle 2"/>
          <p:cNvSpPr>
            <a:spLocks noGrp="1" noChangeArrowheads="1"/>
          </p:cNvSpPr>
          <p:nvPr>
            <p:ph type="title"/>
          </p:nvPr>
        </p:nvSpPr>
        <p:spPr>
          <a:xfrm>
            <a:off x="457200" y="211138"/>
            <a:ext cx="8229600" cy="1143000"/>
          </a:xfrm>
        </p:spPr>
        <p:txBody>
          <a:bodyPr/>
          <a:lstStyle/>
          <a:p>
            <a:pPr>
              <a:lnSpc>
                <a:spcPts val="4000"/>
              </a:lnSpc>
            </a:pPr>
            <a:r>
              <a:rPr lang="en-US" altLang="zh-CN" dirty="0"/>
              <a:t> </a:t>
            </a:r>
            <a:r>
              <a:rPr lang="en-US" altLang="zh-CN" sz="4000" dirty="0"/>
              <a:t>3.2 </a:t>
            </a:r>
            <a:r>
              <a:rPr lang="zh-CN" altLang="en-US" sz="4000" dirty="0"/>
              <a:t>面向对象方法与</a:t>
            </a:r>
            <a:r>
              <a:rPr lang="en-US" altLang="zh-CN" sz="4000" dirty="0"/>
              <a:t>UML</a:t>
            </a:r>
            <a:br>
              <a:rPr lang="en-US" altLang="zh-CN" dirty="0"/>
            </a:br>
            <a:r>
              <a:rPr lang="en-US" altLang="zh-CN" dirty="0"/>
              <a:t>          --- </a:t>
            </a:r>
            <a:r>
              <a:rPr lang="zh-CN" altLang="en-US" sz="3200" dirty="0"/>
              <a:t>面向对象的概念与开发方法</a:t>
            </a:r>
          </a:p>
        </p:txBody>
      </p:sp>
      <p:sp>
        <p:nvSpPr>
          <p:cNvPr id="7" name="灯片编号占位符 6"/>
          <p:cNvSpPr>
            <a:spLocks noGrp="1"/>
          </p:cNvSpPr>
          <p:nvPr>
            <p:ph type="sldNum" sz="quarter" idx="12"/>
          </p:nvPr>
        </p:nvSpPr>
        <p:spPr/>
        <p:txBody>
          <a:bodyPr/>
          <a:lstStyle/>
          <a:p>
            <a:fld id="{38DE0820-E4E3-469F-8339-675226DFBBFE}" type="slidenum">
              <a:rPr lang="zh-CN" altLang="en-US" smtClean="0"/>
              <a:pPr/>
              <a:t>58</a:t>
            </a:fld>
            <a:endParaRPr lang="zh-CN" altLang="en-US"/>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57158" y="1500174"/>
            <a:ext cx="8640763" cy="500066"/>
          </a:xfrm>
          <a:prstGeom prst="rect">
            <a:avLst/>
          </a:prstGeom>
          <a:noFill/>
          <a:ln w="9525">
            <a:noFill/>
            <a:miter lim="800000"/>
            <a:headEnd/>
            <a:tailEnd/>
          </a:ln>
          <a:effectLst/>
        </p:spPr>
        <p:txBody>
          <a:bodyPr lIns="92075" tIns="46038" rIns="92075" bIns="46038" anchor="ctr"/>
          <a:lstStyle/>
          <a:p>
            <a:pPr algn="just">
              <a:defRPr/>
            </a:pPr>
            <a:r>
              <a:rPr lang="zh-CN" altLang="en-US" sz="3600" b="1" dirty="0">
                <a:solidFill>
                  <a:srgbClr val="C00000"/>
                </a:solidFill>
                <a:effectLst>
                  <a:outerShdw blurRad="38100" dist="38100" dir="2700000" algn="tl">
                    <a:srgbClr val="C0C0C0"/>
                  </a:outerShdw>
                </a:effectLst>
                <a:latin typeface="+mj-ea"/>
                <a:ea typeface="+mj-ea"/>
              </a:rPr>
              <a:t>消息通信</a:t>
            </a:r>
          </a:p>
        </p:txBody>
      </p:sp>
      <p:sp>
        <p:nvSpPr>
          <p:cNvPr id="22531" name="Rectangle 3"/>
          <p:cNvSpPr>
            <a:spLocks noChangeArrowheads="1"/>
          </p:cNvSpPr>
          <p:nvPr/>
        </p:nvSpPr>
        <p:spPr bwMode="auto">
          <a:xfrm>
            <a:off x="642909" y="2143116"/>
            <a:ext cx="7858181" cy="4214842"/>
          </a:xfrm>
          <a:prstGeom prst="rect">
            <a:avLst/>
          </a:prstGeom>
          <a:noFill/>
          <a:ln w="9525">
            <a:noFill/>
            <a:miter lim="800000"/>
            <a:headEnd/>
            <a:tailEnd/>
          </a:ln>
        </p:spPr>
        <p:txBody>
          <a:bodyPr lIns="92075" tIns="46038" rIns="92075" bIns="46038"/>
          <a:lstStyle/>
          <a:p>
            <a:pPr marL="342900" indent="-342900">
              <a:lnSpc>
                <a:spcPct val="120000"/>
              </a:lnSpc>
              <a:spcBef>
                <a:spcPct val="20000"/>
              </a:spcBef>
              <a:buFont typeface="Wingdings" pitchFamily="2" charset="2"/>
              <a:buChar char="l"/>
            </a:pPr>
            <a:r>
              <a:rPr lang="zh-CN" altLang="en-US" sz="2400" b="1" dirty="0">
                <a:latin typeface="Times New Roman" pitchFamily="18" charset="0"/>
                <a:ea typeface="楷体_GB2312" pitchFamily="49" charset="-122"/>
              </a:rPr>
              <a:t>消息是一个对象与另一个对象的通信单元，是要求某个对象执行类中定义的某个操作的规格说明。</a:t>
            </a:r>
          </a:p>
          <a:p>
            <a:pPr marL="631825" indent="-342900">
              <a:lnSpc>
                <a:spcPct val="120000"/>
              </a:lnSpc>
              <a:spcBef>
                <a:spcPct val="20000"/>
              </a:spcBef>
              <a:buFontTx/>
              <a:buChar char="•"/>
            </a:pPr>
            <a:r>
              <a:rPr lang="zh-CN" altLang="en-US" sz="2400" b="1" dirty="0">
                <a:solidFill>
                  <a:schemeClr val="hlink"/>
                </a:solidFill>
                <a:latin typeface="Times New Roman" pitchFamily="18" charset="0"/>
                <a:ea typeface="楷体_GB2312" pitchFamily="49" charset="-122"/>
              </a:rPr>
              <a:t>发送给一个对象的消息定义了一个</a:t>
            </a:r>
            <a:r>
              <a:rPr lang="zh-CN" altLang="en-US" sz="2400" b="1" dirty="0">
                <a:solidFill>
                  <a:srgbClr val="FF0000"/>
                </a:solidFill>
                <a:latin typeface="Times New Roman" pitchFamily="18" charset="0"/>
                <a:ea typeface="楷体_GB2312" pitchFamily="49" charset="-122"/>
              </a:rPr>
              <a:t>方法名</a:t>
            </a:r>
            <a:r>
              <a:rPr lang="zh-CN" altLang="en-US" sz="2400" b="1" dirty="0">
                <a:solidFill>
                  <a:schemeClr val="hlink"/>
                </a:solidFill>
                <a:latin typeface="Times New Roman" pitchFamily="18" charset="0"/>
                <a:ea typeface="楷体_GB2312" pitchFamily="49" charset="-122"/>
              </a:rPr>
              <a:t>和一个</a:t>
            </a:r>
            <a:r>
              <a:rPr lang="zh-CN" altLang="en-US" sz="2400" b="1" dirty="0">
                <a:solidFill>
                  <a:srgbClr val="FF0000"/>
                </a:solidFill>
                <a:latin typeface="Times New Roman" pitchFamily="18" charset="0"/>
                <a:ea typeface="楷体_GB2312" pitchFamily="49" charset="-122"/>
              </a:rPr>
              <a:t>参数表</a:t>
            </a:r>
            <a:r>
              <a:rPr lang="zh-CN" altLang="en-US" sz="2400" b="1" dirty="0">
                <a:latin typeface="Times New Roman" pitchFamily="18" charset="0"/>
                <a:ea typeface="楷体_GB2312" pitchFamily="49" charset="-122"/>
              </a:rPr>
              <a:t>（可能是空的），并</a:t>
            </a:r>
            <a:r>
              <a:rPr lang="zh-CN" altLang="en-US" sz="2400" b="1" dirty="0">
                <a:solidFill>
                  <a:schemeClr val="hlink"/>
                </a:solidFill>
                <a:latin typeface="Times New Roman" pitchFamily="18" charset="0"/>
                <a:ea typeface="楷体_GB2312" pitchFamily="49" charset="-122"/>
              </a:rPr>
              <a:t>指定某一个</a:t>
            </a:r>
            <a:r>
              <a:rPr lang="zh-CN" altLang="en-US" sz="2400" b="1" dirty="0">
                <a:solidFill>
                  <a:srgbClr val="FF0000"/>
                </a:solidFill>
                <a:latin typeface="Times New Roman" pitchFamily="18" charset="0"/>
                <a:ea typeface="楷体_GB2312" pitchFamily="49" charset="-122"/>
              </a:rPr>
              <a:t>对象</a:t>
            </a:r>
            <a:r>
              <a:rPr lang="zh-CN" altLang="en-US" sz="2400" b="1" dirty="0">
                <a:latin typeface="Times New Roman" pitchFamily="18" charset="0"/>
                <a:ea typeface="楷体_GB2312" pitchFamily="49" charset="-122"/>
              </a:rPr>
              <a:t>。</a:t>
            </a:r>
          </a:p>
          <a:p>
            <a:pPr marL="631825" indent="-342900">
              <a:lnSpc>
                <a:spcPct val="120000"/>
              </a:lnSpc>
              <a:spcBef>
                <a:spcPct val="20000"/>
              </a:spcBef>
              <a:buFontTx/>
              <a:buChar char="•"/>
            </a:pPr>
            <a:r>
              <a:rPr lang="zh-CN" altLang="en-US" sz="2400" b="1" dirty="0">
                <a:solidFill>
                  <a:schemeClr val="hlink"/>
                </a:solidFill>
                <a:latin typeface="Times New Roman" pitchFamily="18" charset="0"/>
                <a:ea typeface="楷体_GB2312" pitchFamily="49" charset="-122"/>
              </a:rPr>
              <a:t>一个对象接收到消息，则调用消息中指定的</a:t>
            </a:r>
            <a:r>
              <a:rPr lang="zh-CN" altLang="en-US" sz="2400" b="1" dirty="0">
                <a:solidFill>
                  <a:srgbClr val="FF0000"/>
                </a:solidFill>
                <a:latin typeface="Times New Roman" pitchFamily="18" charset="0"/>
                <a:ea typeface="楷体_GB2312" pitchFamily="49" charset="-122"/>
              </a:rPr>
              <a:t>方法</a:t>
            </a:r>
            <a:r>
              <a:rPr lang="zh-CN" altLang="en-US" sz="2400" b="1" dirty="0">
                <a:solidFill>
                  <a:schemeClr val="hlink"/>
                </a:solidFill>
                <a:latin typeface="Times New Roman" pitchFamily="18" charset="0"/>
                <a:ea typeface="楷体_GB2312" pitchFamily="49" charset="-122"/>
              </a:rPr>
              <a:t>，并将</a:t>
            </a:r>
            <a:r>
              <a:rPr lang="zh-CN" altLang="en-US" sz="2400" b="1" dirty="0">
                <a:solidFill>
                  <a:srgbClr val="FF0000"/>
                </a:solidFill>
                <a:latin typeface="Times New Roman" pitchFamily="18" charset="0"/>
                <a:ea typeface="楷体_GB2312" pitchFamily="49" charset="-122"/>
              </a:rPr>
              <a:t>形式参数与参数表中相应的值结合起来</a:t>
            </a:r>
            <a:r>
              <a:rPr lang="zh-CN" altLang="en-US" sz="2400" b="1" dirty="0">
                <a:latin typeface="Times New Roman" pitchFamily="18" charset="0"/>
                <a:ea typeface="楷体_GB2312" pitchFamily="49" charset="-122"/>
              </a:rPr>
              <a:t>。</a:t>
            </a:r>
          </a:p>
        </p:txBody>
      </p:sp>
      <p:sp>
        <p:nvSpPr>
          <p:cNvPr id="5" name="Rectangle 2"/>
          <p:cNvSpPr>
            <a:spLocks noGrp="1" noChangeArrowheads="1"/>
          </p:cNvSpPr>
          <p:nvPr>
            <p:ph type="title"/>
          </p:nvPr>
        </p:nvSpPr>
        <p:spPr>
          <a:xfrm>
            <a:off x="457200" y="211138"/>
            <a:ext cx="8229600" cy="1143000"/>
          </a:xfrm>
        </p:spPr>
        <p:txBody>
          <a:bodyPr/>
          <a:lstStyle/>
          <a:p>
            <a:pPr>
              <a:lnSpc>
                <a:spcPts val="4000"/>
              </a:lnSpc>
            </a:pPr>
            <a:r>
              <a:rPr lang="en-US" altLang="zh-CN" dirty="0"/>
              <a:t> </a:t>
            </a:r>
            <a:r>
              <a:rPr lang="en-US" altLang="zh-CN" sz="4000" dirty="0"/>
              <a:t>3.2 </a:t>
            </a:r>
            <a:r>
              <a:rPr lang="zh-CN" altLang="en-US" sz="4000" dirty="0"/>
              <a:t>面向对象方法与</a:t>
            </a:r>
            <a:r>
              <a:rPr lang="en-US" altLang="zh-CN" sz="4000" dirty="0"/>
              <a:t>UML</a:t>
            </a:r>
            <a:br>
              <a:rPr lang="en-US" altLang="zh-CN" dirty="0"/>
            </a:br>
            <a:r>
              <a:rPr lang="en-US" altLang="zh-CN" dirty="0"/>
              <a:t>          --- </a:t>
            </a:r>
            <a:r>
              <a:rPr lang="zh-CN" altLang="en-US" sz="3200" dirty="0"/>
              <a:t>面向对象的概念与开发方法</a:t>
            </a: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59</a:t>
            </a:fld>
            <a:endParaRPr lang="zh-CN" altLang="en-US"/>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defRPr/>
            </a:pPr>
            <a:r>
              <a:rPr lang="zh-CN" altLang="en-US" dirty="0"/>
              <a:t>软件项目成功率不容乐观</a:t>
            </a:r>
          </a:p>
        </p:txBody>
      </p:sp>
      <p:graphicFrame>
        <p:nvGraphicFramePr>
          <p:cNvPr id="5" name="图表 6"/>
          <p:cNvGraphicFramePr>
            <a:graphicFrameLocks/>
          </p:cNvGraphicFramePr>
          <p:nvPr/>
        </p:nvGraphicFramePr>
        <p:xfrm>
          <a:off x="642910" y="1357298"/>
          <a:ext cx="7429528" cy="4786327"/>
        </p:xfrm>
        <a:graphic>
          <a:graphicData uri="http://schemas.openxmlformats.org/drawingml/2006/chart">
            <c:chart xmlns:c="http://schemas.openxmlformats.org/drawingml/2006/chart" xmlns:r="http://schemas.openxmlformats.org/officeDocument/2006/relationships" r:id="rId2"/>
          </a:graphicData>
        </a:graphic>
      </p:graphicFrame>
      <p:sp>
        <p:nvSpPr>
          <p:cNvPr id="1028" name="TextBox 5"/>
          <p:cNvSpPr txBox="1">
            <a:spLocks noChangeArrowheads="1"/>
          </p:cNvSpPr>
          <p:nvPr/>
        </p:nvSpPr>
        <p:spPr bwMode="auto">
          <a:xfrm>
            <a:off x="214313" y="6215063"/>
            <a:ext cx="2627312" cy="369887"/>
          </a:xfrm>
          <a:prstGeom prst="rect">
            <a:avLst/>
          </a:prstGeom>
          <a:noFill/>
          <a:ln w="9525">
            <a:noFill/>
            <a:miter lim="800000"/>
            <a:headEnd/>
            <a:tailEnd/>
          </a:ln>
        </p:spPr>
        <p:txBody>
          <a:bodyPr wrap="none">
            <a:spAutoFit/>
          </a:bodyPr>
          <a:lstStyle/>
          <a:p>
            <a:r>
              <a:rPr lang="en-US" altLang="zh-CN" b="1">
                <a:latin typeface="楷体_GB2312" pitchFamily="49" charset="-122"/>
                <a:ea typeface="楷体_GB2312" pitchFamily="49" charset="-122"/>
              </a:rPr>
              <a:t>S1:</a:t>
            </a:r>
            <a:r>
              <a:rPr lang="zh-CN" altLang="en-US" b="1">
                <a:latin typeface="楷体_GB2312" pitchFamily="49" charset="-122"/>
                <a:ea typeface="楷体_GB2312" pitchFamily="49" charset="-122"/>
              </a:rPr>
              <a:t>项目成败与需求实践</a:t>
            </a: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6</a:t>
            </a:fld>
            <a:endParaRPr lang="zh-CN" altLang="en-US"/>
          </a:p>
        </p:txBody>
      </p:sp>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85720" y="1500174"/>
            <a:ext cx="8229600" cy="714380"/>
          </a:xfrm>
        </p:spPr>
        <p:txBody>
          <a:bodyPr/>
          <a:lstStyle/>
          <a:p>
            <a:pPr algn="l"/>
            <a:r>
              <a:rPr lang="zh-CN" altLang="en-US" sz="3600" b="1" dirty="0">
                <a:solidFill>
                  <a:srgbClr val="CC0000"/>
                </a:solidFill>
                <a:latin typeface="+mj-ea"/>
              </a:rPr>
              <a:t>面向对象的开发方法</a:t>
            </a:r>
          </a:p>
        </p:txBody>
      </p:sp>
      <p:sp>
        <p:nvSpPr>
          <p:cNvPr id="5" name="Rectangle 3"/>
          <p:cNvSpPr txBox="1">
            <a:spLocks noChangeArrowheads="1"/>
          </p:cNvSpPr>
          <p:nvPr/>
        </p:nvSpPr>
        <p:spPr bwMode="auto">
          <a:xfrm>
            <a:off x="285720" y="2071678"/>
            <a:ext cx="8358246" cy="4143404"/>
          </a:xfrm>
          <a:prstGeom prst="rect">
            <a:avLst/>
          </a:prstGeom>
          <a:noFill/>
          <a:ln w="9525">
            <a:noFill/>
            <a:miter lim="800000"/>
            <a:headEnd/>
            <a:tailEnd/>
          </a:ln>
        </p:spPr>
        <p:txBody>
          <a:bodyPr lIns="0" rIns="0" anchor="ctr"/>
          <a:lstStyle/>
          <a:p>
            <a:pPr marL="742950" lvl="1" indent="-285750" eaLnBrk="0" hangingPunct="0">
              <a:lnSpc>
                <a:spcPts val="3500"/>
              </a:lnSpc>
              <a:spcBef>
                <a:spcPct val="20000"/>
              </a:spcBef>
              <a:buClr>
                <a:schemeClr val="accent2"/>
              </a:buClr>
              <a:buSzPct val="75000"/>
              <a:buFont typeface="Wingdings" pitchFamily="2" charset="2"/>
              <a:buChar char="l"/>
              <a:defRPr/>
            </a:pPr>
            <a:r>
              <a:rPr kumimoji="1" lang="zh-CN" altLang="en-US" sz="2400" b="1" kern="0" dirty="0">
                <a:effectLst>
                  <a:outerShdw blurRad="38100" dist="38100" dir="2700000" algn="tl">
                    <a:srgbClr val="C0C0C0"/>
                  </a:outerShdw>
                </a:effectLst>
                <a:latin typeface="宋体" pitchFamily="2" charset="-122"/>
                <a:ea typeface="宋体" pitchFamily="2" charset="-122"/>
                <a:cs typeface="Tahoma" pitchFamily="34" charset="0"/>
              </a:rPr>
              <a:t>面向对象软件开发方法的</a:t>
            </a:r>
            <a:r>
              <a:rPr kumimoji="1" lang="zh-CN" altLang="en-US" sz="2400" b="1" kern="0" dirty="0">
                <a:solidFill>
                  <a:srgbClr val="3366FF"/>
                </a:solidFill>
                <a:effectLst>
                  <a:outerShdw blurRad="38100" dist="38100" dir="2700000" algn="tl">
                    <a:srgbClr val="C0C0C0"/>
                  </a:outerShdw>
                </a:effectLst>
                <a:latin typeface="宋体" pitchFamily="2" charset="-122"/>
                <a:ea typeface="宋体" pitchFamily="2" charset="-122"/>
                <a:cs typeface="Tahoma" pitchFamily="34" charset="0"/>
              </a:rPr>
              <a:t>特征</a:t>
            </a:r>
            <a:endParaRPr kumimoji="1" lang="zh-CN" altLang="en-US" sz="2400" kern="0" dirty="0">
              <a:solidFill>
                <a:srgbClr val="3366FF"/>
              </a:solidFill>
              <a:latin typeface="宋体" pitchFamily="2" charset="-122"/>
              <a:ea typeface="宋体" pitchFamily="2" charset="-122"/>
              <a:cs typeface="Tahoma" pitchFamily="34" charset="0"/>
            </a:endParaRPr>
          </a:p>
          <a:p>
            <a:pPr marL="990600" lvl="2" indent="-228600" eaLnBrk="0" hangingPunct="0">
              <a:lnSpc>
                <a:spcPts val="3500"/>
              </a:lnSpc>
              <a:spcBef>
                <a:spcPct val="20000"/>
              </a:spcBef>
              <a:buClr>
                <a:schemeClr val="accent2"/>
              </a:buClr>
              <a:buSzPct val="75000"/>
              <a:buFont typeface="Arial" pitchFamily="34" charset="0"/>
              <a:buChar char="•"/>
              <a:defRPr/>
            </a:pPr>
            <a:r>
              <a:rPr kumimoji="1" lang="zh-CN" altLang="en-US" sz="2400" b="1" kern="0" dirty="0">
                <a:solidFill>
                  <a:srgbClr val="FF0000"/>
                </a:solidFill>
                <a:effectLst>
                  <a:outerShdw blurRad="38100" dist="38100" dir="2700000" algn="tl">
                    <a:srgbClr val="C0C0C0"/>
                  </a:outerShdw>
                </a:effectLst>
                <a:latin typeface="宋体" pitchFamily="2" charset="-122"/>
                <a:ea typeface="宋体" pitchFamily="2" charset="-122"/>
                <a:cs typeface="Tahoma" pitchFamily="34" charset="0"/>
              </a:rPr>
              <a:t>开发方法的唯一性：</a:t>
            </a:r>
            <a:r>
              <a:rPr kumimoji="1" lang="zh-CN" altLang="en-US" sz="2400" b="1" kern="0" dirty="0">
                <a:latin typeface="宋体" pitchFamily="2" charset="-122"/>
                <a:ea typeface="宋体" pitchFamily="2" charset="-122"/>
                <a:cs typeface="Tahoma" pitchFamily="34" charset="0"/>
              </a:rPr>
              <a:t>即方法是对软件开发过程所有阶段进行综合考虑而得到的。</a:t>
            </a:r>
          </a:p>
          <a:p>
            <a:pPr marL="990600" lvl="2" indent="-228600" eaLnBrk="0" hangingPunct="0">
              <a:lnSpc>
                <a:spcPts val="3500"/>
              </a:lnSpc>
              <a:spcBef>
                <a:spcPct val="20000"/>
              </a:spcBef>
              <a:buClr>
                <a:schemeClr val="accent2"/>
              </a:buClr>
              <a:buSzPct val="75000"/>
              <a:buFont typeface="Arial" pitchFamily="34" charset="0"/>
              <a:buChar char="•"/>
              <a:defRPr/>
            </a:pPr>
            <a:r>
              <a:rPr kumimoji="1" lang="zh-CN" altLang="en-US" sz="2400" b="1" kern="0" dirty="0">
                <a:solidFill>
                  <a:srgbClr val="FF0000"/>
                </a:solidFill>
                <a:effectLst>
                  <a:outerShdw blurRad="38100" dist="38100" dir="2700000" algn="tl">
                    <a:srgbClr val="C0C0C0"/>
                  </a:outerShdw>
                </a:effectLst>
                <a:latin typeface="宋体" pitchFamily="2" charset="-122"/>
                <a:ea typeface="宋体" pitchFamily="2" charset="-122"/>
                <a:cs typeface="Tahoma" pitchFamily="34" charset="0"/>
              </a:rPr>
              <a:t>从生存期的一个阶段到下一个阶段的高度连续性：</a:t>
            </a:r>
            <a:r>
              <a:rPr kumimoji="1" lang="zh-CN" altLang="en-US" sz="2400" b="1" kern="0" dirty="0">
                <a:latin typeface="宋体" pitchFamily="2" charset="-122"/>
                <a:ea typeface="宋体" pitchFamily="2" charset="-122"/>
                <a:cs typeface="Tahoma" pitchFamily="34" charset="0"/>
              </a:rPr>
              <a:t>即生存期后一阶段的成果只是前一阶段成果的</a:t>
            </a:r>
            <a:r>
              <a:rPr kumimoji="1" lang="zh-CN" altLang="en-US" sz="2400" b="1" kern="0" dirty="0">
                <a:solidFill>
                  <a:srgbClr val="3366FF"/>
                </a:solidFill>
                <a:latin typeface="宋体" pitchFamily="2" charset="-122"/>
                <a:ea typeface="宋体" pitchFamily="2" charset="-122"/>
                <a:cs typeface="Tahoma" pitchFamily="34" charset="0"/>
              </a:rPr>
              <a:t>补充和修改。</a:t>
            </a:r>
            <a:endParaRPr kumimoji="1" lang="en-US" altLang="zh-CN" sz="2400" b="1" kern="0" dirty="0">
              <a:solidFill>
                <a:srgbClr val="3366FF"/>
              </a:solidFill>
              <a:latin typeface="宋体" pitchFamily="2" charset="-122"/>
              <a:ea typeface="宋体" pitchFamily="2" charset="-122"/>
              <a:cs typeface="Tahoma" pitchFamily="34" charset="0"/>
            </a:endParaRPr>
          </a:p>
          <a:p>
            <a:pPr marL="990600" lvl="2" indent="-228600" eaLnBrk="0" hangingPunct="0">
              <a:lnSpc>
                <a:spcPts val="3500"/>
              </a:lnSpc>
              <a:spcBef>
                <a:spcPct val="20000"/>
              </a:spcBef>
              <a:buClr>
                <a:schemeClr val="accent2"/>
              </a:buClr>
              <a:buSzPct val="75000"/>
              <a:buFont typeface="Arial" pitchFamily="34" charset="0"/>
              <a:buChar char="•"/>
              <a:defRPr/>
            </a:pPr>
            <a:r>
              <a:rPr kumimoji="1" lang="zh-CN" altLang="en-US" sz="2400" b="1" kern="0" dirty="0">
                <a:latin typeface="宋体" pitchFamily="2" charset="-122"/>
                <a:ea typeface="宋体" pitchFamily="2" charset="-122"/>
                <a:cs typeface="Tahoma" pitchFamily="34" charset="0"/>
              </a:rPr>
              <a:t>将面向对象分析</a:t>
            </a:r>
            <a:r>
              <a:rPr kumimoji="1" lang="en-US" altLang="zh-CN" sz="2400" b="1" kern="0" dirty="0">
                <a:latin typeface="宋体" pitchFamily="2" charset="-122"/>
                <a:ea typeface="宋体" pitchFamily="2" charset="-122"/>
                <a:cs typeface="Tahoma" pitchFamily="34" charset="0"/>
              </a:rPr>
              <a:t>(OOA)</a:t>
            </a:r>
            <a:r>
              <a:rPr kumimoji="1" lang="zh-CN" altLang="en-US" sz="2400" b="1" kern="0" dirty="0">
                <a:latin typeface="宋体" pitchFamily="2" charset="-122"/>
                <a:ea typeface="宋体" pitchFamily="2" charset="-122"/>
                <a:cs typeface="Tahoma" pitchFamily="34" charset="0"/>
              </a:rPr>
              <a:t>、面向对象设计</a:t>
            </a:r>
            <a:r>
              <a:rPr kumimoji="1" lang="en-US" altLang="zh-CN" sz="2400" b="1" kern="0" dirty="0">
                <a:latin typeface="宋体" pitchFamily="2" charset="-122"/>
                <a:ea typeface="宋体" pitchFamily="2" charset="-122"/>
                <a:cs typeface="Tahoma" pitchFamily="34" charset="0"/>
              </a:rPr>
              <a:t>(OOD)</a:t>
            </a:r>
            <a:r>
              <a:rPr kumimoji="1" lang="zh-CN" altLang="en-US" sz="2400" b="1" kern="0" dirty="0">
                <a:latin typeface="宋体" pitchFamily="2" charset="-122"/>
                <a:ea typeface="宋体" pitchFamily="2" charset="-122"/>
                <a:cs typeface="Tahoma" pitchFamily="34" charset="0"/>
              </a:rPr>
              <a:t>和面向对象程序编程</a:t>
            </a:r>
            <a:r>
              <a:rPr kumimoji="1" lang="en-US" altLang="zh-CN" sz="2400" b="1" kern="0" dirty="0">
                <a:latin typeface="宋体" pitchFamily="2" charset="-122"/>
                <a:ea typeface="宋体" pitchFamily="2" charset="-122"/>
                <a:cs typeface="Tahoma" pitchFamily="34" charset="0"/>
              </a:rPr>
              <a:t>(OOP)</a:t>
            </a:r>
            <a:r>
              <a:rPr kumimoji="1" lang="zh-CN" altLang="en-US" sz="2400" b="1" kern="0" dirty="0">
                <a:solidFill>
                  <a:srgbClr val="FF0000"/>
                </a:solidFill>
                <a:latin typeface="宋体" pitchFamily="2" charset="-122"/>
                <a:ea typeface="宋体" pitchFamily="2" charset="-122"/>
                <a:cs typeface="Tahoma" pitchFamily="34" charset="0"/>
              </a:rPr>
              <a:t>集成到生存期的相应阶段</a:t>
            </a:r>
            <a:r>
              <a:rPr kumimoji="1" lang="zh-CN" altLang="en-US" sz="2400" b="1" kern="0" dirty="0">
                <a:latin typeface="宋体" pitchFamily="2" charset="-122"/>
                <a:ea typeface="宋体" pitchFamily="2" charset="-122"/>
                <a:cs typeface="Tahoma" pitchFamily="34" charset="0"/>
              </a:rPr>
              <a:t>。</a:t>
            </a:r>
          </a:p>
        </p:txBody>
      </p:sp>
      <p:sp>
        <p:nvSpPr>
          <p:cNvPr id="4"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a:ln>
                  <a:noFill/>
                </a:ln>
                <a:solidFill>
                  <a:schemeClr val="tx2"/>
                </a:solidFill>
                <a:effectLst/>
                <a:uLnTx/>
                <a:uFillTx/>
                <a:latin typeface="+mj-lt"/>
                <a:ea typeface="+mj-ea"/>
                <a:cs typeface="+mj-cs"/>
              </a:rPr>
              <a:t> </a:t>
            </a:r>
            <a:r>
              <a:rPr kumimoji="0" lang="en-US" altLang="zh-CN" sz="4000" b="1" i="0" u="none" strike="noStrike" kern="0" cap="none" spc="0" normalizeH="0" baseline="0" noProof="0">
                <a:ln>
                  <a:noFill/>
                </a:ln>
                <a:solidFill>
                  <a:schemeClr val="tx2"/>
                </a:solidFill>
                <a:effectLst/>
                <a:uLnTx/>
                <a:uFillTx/>
                <a:latin typeface="+mj-lt"/>
                <a:ea typeface="+mj-ea"/>
                <a:cs typeface="+mj-cs"/>
              </a:rPr>
              <a:t>3.2 </a:t>
            </a:r>
            <a:r>
              <a:rPr kumimoji="0" lang="zh-CN" altLang="en-US" sz="4000" b="1" i="0" u="none" strike="noStrike" kern="0" cap="none" spc="0" normalizeH="0" baseline="0" noProof="0">
                <a:ln>
                  <a:noFill/>
                </a:ln>
                <a:solidFill>
                  <a:schemeClr val="tx2"/>
                </a:solidFill>
                <a:effectLst/>
                <a:uLnTx/>
                <a:uFillTx/>
                <a:latin typeface="+mj-lt"/>
                <a:ea typeface="+mj-ea"/>
                <a:cs typeface="+mj-cs"/>
              </a:rPr>
              <a:t>面向对象方法与</a:t>
            </a:r>
            <a:r>
              <a:rPr kumimoji="0" lang="en-US" altLang="zh-CN" sz="4000" b="1" i="0" u="none" strike="noStrike" kern="0" cap="none" spc="0" normalizeH="0" baseline="0" noProof="0">
                <a:ln>
                  <a:noFill/>
                </a:ln>
                <a:solidFill>
                  <a:schemeClr val="tx2"/>
                </a:solidFill>
                <a:effectLst/>
                <a:uLnTx/>
                <a:uFillTx/>
                <a:latin typeface="+mj-lt"/>
                <a:ea typeface="+mj-ea"/>
                <a:cs typeface="+mj-cs"/>
              </a:rPr>
              <a:t>UML</a:t>
            </a:r>
            <a:br>
              <a:rPr kumimoji="0" lang="en-US" altLang="zh-CN" sz="4400" b="1" i="0" u="none" strike="noStrike" kern="0" cap="none" spc="0" normalizeH="0" baseline="0" noProof="0">
                <a:ln>
                  <a:noFill/>
                </a:ln>
                <a:solidFill>
                  <a:schemeClr val="tx2"/>
                </a:solidFill>
                <a:effectLst/>
                <a:uLnTx/>
                <a:uFillTx/>
                <a:latin typeface="+mj-lt"/>
                <a:ea typeface="+mj-ea"/>
                <a:cs typeface="+mj-cs"/>
              </a:rPr>
            </a:br>
            <a:r>
              <a:rPr kumimoji="0" lang="en-US" altLang="zh-CN" sz="4400" b="1" i="0" u="none" strike="noStrike" kern="0" cap="none" spc="0" normalizeH="0" baseline="0" noProof="0">
                <a:ln>
                  <a:noFill/>
                </a:ln>
                <a:solidFill>
                  <a:schemeClr val="tx2"/>
                </a:solidFill>
                <a:effectLst/>
                <a:uLnTx/>
                <a:uFillTx/>
                <a:latin typeface="+mj-lt"/>
                <a:ea typeface="+mj-ea"/>
                <a:cs typeface="+mj-cs"/>
              </a:rPr>
              <a:t>          --- </a:t>
            </a:r>
            <a:r>
              <a:rPr kumimoji="0" lang="zh-CN" altLang="en-US" sz="3200" b="1" i="0" u="none" strike="noStrike" kern="0" cap="none" spc="0" normalizeH="0" baseline="0" noProof="0">
                <a:ln>
                  <a:noFill/>
                </a:ln>
                <a:solidFill>
                  <a:schemeClr val="tx2"/>
                </a:solidFill>
                <a:effectLst/>
                <a:uLnTx/>
                <a:uFillTx/>
                <a:latin typeface="+mj-lt"/>
                <a:ea typeface="+mj-ea"/>
                <a:cs typeface="+mj-cs"/>
              </a:rPr>
              <a:t>面向对象的概念与开发方法</a:t>
            </a:r>
            <a:endParaRPr kumimoji="0" lang="zh-CN" altLang="en-US" sz="3200" b="1" i="0" u="none" strike="noStrike" kern="0" cap="none" spc="0" normalizeH="0" baseline="0" noProof="0" dirty="0">
              <a:ln>
                <a:noFill/>
              </a:ln>
              <a:solidFill>
                <a:schemeClr val="tx2"/>
              </a:solidFill>
              <a:effectLst/>
              <a:uLnTx/>
              <a:uFillTx/>
              <a:latin typeface="+mj-lt"/>
              <a:ea typeface="+mj-ea"/>
              <a:cs typeface="+mj-cs"/>
            </a:endParaRP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60</a:t>
            </a:fld>
            <a:endParaRPr lang="zh-CN" altLang="en-US"/>
          </a:p>
        </p:txBody>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28596" y="2000240"/>
            <a:ext cx="8382000" cy="4681538"/>
          </a:xfrm>
          <a:prstGeom prst="rect">
            <a:avLst/>
          </a:prstGeom>
          <a:noFill/>
          <a:ln w="9525">
            <a:noFill/>
            <a:miter lim="800000"/>
            <a:headEnd/>
            <a:tailEnd/>
          </a:ln>
          <a:effectLst/>
        </p:spPr>
        <p:txBody>
          <a:bodyPr lIns="92075" tIns="46038" rIns="92075" bIns="46038"/>
          <a:lstStyle/>
          <a:p>
            <a:pPr marL="361950" lvl="1" indent="-285750">
              <a:lnSpc>
                <a:spcPct val="120000"/>
              </a:lnSpc>
              <a:spcBef>
                <a:spcPct val="20000"/>
              </a:spcBef>
              <a:buSzPct val="75000"/>
              <a:buFont typeface="Wingdings" pitchFamily="2" charset="2"/>
              <a:buChar char="l"/>
              <a:defRPr/>
            </a:pPr>
            <a:r>
              <a:rPr kumimoji="1" lang="en-US" altLang="zh-CN" sz="2400" b="1" dirty="0">
                <a:solidFill>
                  <a:schemeClr val="accent2"/>
                </a:solidFill>
                <a:latin typeface="宋体" pitchFamily="2" charset="-122"/>
                <a:ea typeface="宋体" pitchFamily="2" charset="-122"/>
                <a:cs typeface="Tahoma" pitchFamily="34" charset="0"/>
              </a:rPr>
              <a:t> </a:t>
            </a:r>
            <a:r>
              <a:rPr kumimoji="1" lang="en-US" altLang="zh-CN" sz="2800" b="1" dirty="0" err="1">
                <a:latin typeface="宋体" pitchFamily="2" charset="-122"/>
                <a:ea typeface="宋体" pitchFamily="2" charset="-122"/>
                <a:cs typeface="Tahoma" pitchFamily="34" charset="0"/>
              </a:rPr>
              <a:t>Rumbaugh</a:t>
            </a:r>
            <a:r>
              <a:rPr kumimoji="1" lang="zh-CN" altLang="en-US" sz="2800" b="1" dirty="0">
                <a:latin typeface="宋体" pitchFamily="2" charset="-122"/>
                <a:ea typeface="宋体" pitchFamily="2" charset="-122"/>
                <a:cs typeface="Tahoma" pitchFamily="34" charset="0"/>
              </a:rPr>
              <a:t>方法 </a:t>
            </a:r>
            <a:br>
              <a:rPr kumimoji="1" lang="zh-CN" altLang="en-US" sz="2800" b="1" dirty="0">
                <a:latin typeface="宋体" pitchFamily="2" charset="-122"/>
                <a:ea typeface="宋体" pitchFamily="2" charset="-122"/>
                <a:cs typeface="Tahoma" pitchFamily="34" charset="0"/>
              </a:rPr>
            </a:br>
            <a:r>
              <a:rPr kumimoji="1" lang="en-US" altLang="zh-CN" sz="2800" b="1" dirty="0" err="1">
                <a:latin typeface="宋体" pitchFamily="2" charset="-122"/>
                <a:ea typeface="宋体" pitchFamily="2" charset="-122"/>
                <a:cs typeface="Tahoma" pitchFamily="34" charset="0"/>
              </a:rPr>
              <a:t>Rumbaugh</a:t>
            </a:r>
            <a:r>
              <a:rPr kumimoji="1" lang="zh-CN" altLang="en-US" sz="2800" b="1" dirty="0">
                <a:latin typeface="宋体" pitchFamily="2" charset="-122"/>
                <a:ea typeface="宋体" pitchFamily="2" charset="-122"/>
                <a:cs typeface="Tahoma" pitchFamily="34" charset="0"/>
              </a:rPr>
              <a:t>和他的同事提出的对象模型化技术</a:t>
            </a:r>
            <a:r>
              <a:rPr kumimoji="1" lang="en-US" altLang="zh-CN" sz="2800" b="1" dirty="0">
                <a:latin typeface="宋体" pitchFamily="2" charset="-122"/>
                <a:ea typeface="宋体" pitchFamily="2" charset="-122"/>
                <a:cs typeface="Tahoma" pitchFamily="34" charset="0"/>
              </a:rPr>
              <a:t>(OMT)</a:t>
            </a:r>
            <a:r>
              <a:rPr kumimoji="1" lang="zh-CN" altLang="en-US" sz="2800" b="1" dirty="0">
                <a:latin typeface="宋体" pitchFamily="2" charset="-122"/>
                <a:ea typeface="宋体" pitchFamily="2" charset="-122"/>
                <a:cs typeface="Tahoma" pitchFamily="34" charset="0"/>
              </a:rPr>
              <a:t>用于分析、系统设计和对象级设计。分析活动建立三个模型：</a:t>
            </a:r>
          </a:p>
          <a:p>
            <a:pPr marL="715963" lvl="1" indent="-258763">
              <a:lnSpc>
                <a:spcPct val="120000"/>
              </a:lnSpc>
              <a:spcBef>
                <a:spcPct val="20000"/>
              </a:spcBef>
              <a:buFont typeface="Arial" pitchFamily="34" charset="0"/>
              <a:buChar char="•"/>
              <a:defRPr/>
            </a:pPr>
            <a:r>
              <a:rPr kumimoji="1" lang="zh-CN" altLang="en-US" sz="2400" b="1" dirty="0">
                <a:solidFill>
                  <a:srgbClr val="3333FF"/>
                </a:solidFill>
                <a:latin typeface="宋体" pitchFamily="2" charset="-122"/>
                <a:ea typeface="宋体" pitchFamily="2" charset="-122"/>
                <a:cs typeface="Tahoma" pitchFamily="34" charset="0"/>
              </a:rPr>
              <a:t>对象模型</a:t>
            </a:r>
            <a:r>
              <a:rPr kumimoji="1" lang="en-US" altLang="zh-CN" sz="2400" b="1" dirty="0">
                <a:solidFill>
                  <a:schemeClr val="accent2"/>
                </a:solidFill>
                <a:latin typeface="宋体" pitchFamily="2" charset="-122"/>
                <a:ea typeface="宋体" pitchFamily="2" charset="-122"/>
                <a:cs typeface="Tahoma" pitchFamily="34" charset="0"/>
              </a:rPr>
              <a:t>(</a:t>
            </a:r>
            <a:r>
              <a:rPr kumimoji="1" lang="zh-CN" altLang="en-US" sz="2400" b="1" dirty="0">
                <a:solidFill>
                  <a:schemeClr val="accent2"/>
                </a:solidFill>
                <a:latin typeface="宋体" pitchFamily="2" charset="-122"/>
                <a:ea typeface="宋体" pitchFamily="2" charset="-122"/>
                <a:cs typeface="Tahoma" pitchFamily="34" charset="0"/>
              </a:rPr>
              <a:t>描述对象、类、层次和关系</a:t>
            </a:r>
            <a:r>
              <a:rPr kumimoji="1" lang="en-US" altLang="zh-CN" sz="2400" b="1" dirty="0">
                <a:solidFill>
                  <a:schemeClr val="accent2"/>
                </a:solidFill>
                <a:latin typeface="宋体" pitchFamily="2" charset="-122"/>
                <a:ea typeface="宋体" pitchFamily="2" charset="-122"/>
                <a:cs typeface="Tahoma" pitchFamily="34" charset="0"/>
              </a:rPr>
              <a:t>);</a:t>
            </a:r>
          </a:p>
          <a:p>
            <a:pPr marL="715963" lvl="1" indent="-258763">
              <a:lnSpc>
                <a:spcPct val="120000"/>
              </a:lnSpc>
              <a:spcBef>
                <a:spcPct val="20000"/>
              </a:spcBef>
              <a:buFont typeface="Arial" pitchFamily="34" charset="0"/>
              <a:buChar char="•"/>
              <a:defRPr/>
            </a:pPr>
            <a:r>
              <a:rPr kumimoji="1" lang="zh-CN" altLang="en-US" sz="2400" b="1" dirty="0">
                <a:solidFill>
                  <a:srgbClr val="3333FF"/>
                </a:solidFill>
                <a:latin typeface="宋体" pitchFamily="2" charset="-122"/>
                <a:ea typeface="宋体" pitchFamily="2" charset="-122"/>
                <a:cs typeface="Tahoma" pitchFamily="34" charset="0"/>
              </a:rPr>
              <a:t>动态模型</a:t>
            </a:r>
            <a:r>
              <a:rPr kumimoji="1" lang="en-US" altLang="zh-CN" sz="2400" b="1" dirty="0">
                <a:solidFill>
                  <a:schemeClr val="accent2"/>
                </a:solidFill>
                <a:latin typeface="宋体" pitchFamily="2" charset="-122"/>
                <a:ea typeface="宋体" pitchFamily="2" charset="-122"/>
                <a:cs typeface="Tahoma" pitchFamily="34" charset="0"/>
              </a:rPr>
              <a:t>(</a:t>
            </a:r>
            <a:r>
              <a:rPr kumimoji="1" lang="zh-CN" altLang="en-US" sz="2400" b="1" dirty="0">
                <a:solidFill>
                  <a:schemeClr val="accent2"/>
                </a:solidFill>
                <a:latin typeface="宋体" pitchFamily="2" charset="-122"/>
                <a:ea typeface="宋体" pitchFamily="2" charset="-122"/>
                <a:cs typeface="Tahoma" pitchFamily="34" charset="0"/>
              </a:rPr>
              <a:t>描述对象和系统的行为</a:t>
            </a:r>
            <a:r>
              <a:rPr kumimoji="1" lang="en-US" altLang="zh-CN" sz="2400" b="1" dirty="0">
                <a:solidFill>
                  <a:schemeClr val="accent2"/>
                </a:solidFill>
                <a:latin typeface="宋体" pitchFamily="2" charset="-122"/>
                <a:ea typeface="宋体" pitchFamily="2" charset="-122"/>
                <a:cs typeface="Tahoma" pitchFamily="34" charset="0"/>
              </a:rPr>
              <a:t>);</a:t>
            </a:r>
          </a:p>
          <a:p>
            <a:pPr marL="715963" lvl="1" indent="-258763">
              <a:lnSpc>
                <a:spcPct val="120000"/>
              </a:lnSpc>
              <a:spcBef>
                <a:spcPct val="20000"/>
              </a:spcBef>
              <a:buFont typeface="Arial" pitchFamily="34" charset="0"/>
              <a:buChar char="•"/>
              <a:defRPr/>
            </a:pPr>
            <a:r>
              <a:rPr kumimoji="1" lang="zh-CN" altLang="en-US" sz="2400" b="1" dirty="0">
                <a:solidFill>
                  <a:srgbClr val="3333FF"/>
                </a:solidFill>
                <a:latin typeface="宋体" pitchFamily="2" charset="-122"/>
                <a:ea typeface="宋体" pitchFamily="2" charset="-122"/>
                <a:cs typeface="Tahoma" pitchFamily="34" charset="0"/>
              </a:rPr>
              <a:t>功能模型</a:t>
            </a:r>
            <a:r>
              <a:rPr kumimoji="1" lang="en-US" altLang="zh-CN" sz="2400" b="1" dirty="0">
                <a:solidFill>
                  <a:schemeClr val="accent2"/>
                </a:solidFill>
                <a:latin typeface="宋体" pitchFamily="2" charset="-122"/>
                <a:ea typeface="宋体" pitchFamily="2" charset="-122"/>
                <a:cs typeface="Tahoma" pitchFamily="34" charset="0"/>
              </a:rPr>
              <a:t>(</a:t>
            </a:r>
            <a:r>
              <a:rPr kumimoji="1" lang="zh-CN" altLang="en-US" sz="2400" b="1" dirty="0">
                <a:solidFill>
                  <a:schemeClr val="accent2"/>
                </a:solidFill>
                <a:latin typeface="宋体" pitchFamily="2" charset="-122"/>
                <a:ea typeface="宋体" pitchFamily="2" charset="-122"/>
                <a:cs typeface="Tahoma" pitchFamily="34" charset="0"/>
              </a:rPr>
              <a:t>类似于高层的</a:t>
            </a:r>
            <a:r>
              <a:rPr kumimoji="1" lang="en-US" altLang="zh-CN" sz="2400" b="1" dirty="0">
                <a:solidFill>
                  <a:schemeClr val="accent2"/>
                </a:solidFill>
                <a:latin typeface="宋体" pitchFamily="2" charset="-122"/>
                <a:ea typeface="宋体" pitchFamily="2" charset="-122"/>
                <a:cs typeface="Tahoma" pitchFamily="34" charset="0"/>
              </a:rPr>
              <a:t>DFD</a:t>
            </a:r>
            <a:r>
              <a:rPr kumimoji="1" lang="zh-CN" altLang="en-US" sz="2400" b="1" dirty="0">
                <a:solidFill>
                  <a:schemeClr val="accent2"/>
                </a:solidFill>
                <a:latin typeface="宋体" pitchFamily="2" charset="-122"/>
                <a:ea typeface="宋体" pitchFamily="2" charset="-122"/>
                <a:cs typeface="Tahoma" pitchFamily="34" charset="0"/>
              </a:rPr>
              <a:t>，描述穿越系统的信息流</a:t>
            </a:r>
            <a:r>
              <a:rPr kumimoji="1" lang="en-US" altLang="zh-CN" sz="2400" b="1" dirty="0">
                <a:solidFill>
                  <a:schemeClr val="accent2"/>
                </a:solidFill>
                <a:latin typeface="宋体" pitchFamily="2" charset="-122"/>
                <a:ea typeface="宋体" pitchFamily="2" charset="-122"/>
                <a:cs typeface="Tahoma" pitchFamily="34" charset="0"/>
              </a:rPr>
              <a:t>)</a:t>
            </a:r>
            <a:r>
              <a:rPr kumimoji="1" lang="zh-CN" altLang="en-US" sz="2400" b="1" dirty="0">
                <a:solidFill>
                  <a:schemeClr val="accent2"/>
                </a:solidFill>
                <a:latin typeface="宋体" pitchFamily="2" charset="-122"/>
                <a:ea typeface="宋体" pitchFamily="2" charset="-122"/>
                <a:cs typeface="Tahoma" pitchFamily="34" charset="0"/>
              </a:rPr>
              <a:t>。</a:t>
            </a:r>
          </a:p>
        </p:txBody>
      </p:sp>
      <p:sp>
        <p:nvSpPr>
          <p:cNvPr id="24579" name="Rectangle 3"/>
          <p:cNvSpPr>
            <a:spLocks noChangeArrowheads="1"/>
          </p:cNvSpPr>
          <p:nvPr/>
        </p:nvSpPr>
        <p:spPr bwMode="auto">
          <a:xfrm>
            <a:off x="500034" y="1428737"/>
            <a:ext cx="8229600" cy="571503"/>
          </a:xfrm>
          <a:prstGeom prst="rect">
            <a:avLst/>
          </a:prstGeom>
          <a:noFill/>
          <a:ln w="9525">
            <a:noFill/>
            <a:miter lim="800000"/>
            <a:headEnd/>
            <a:tailEnd/>
          </a:ln>
        </p:spPr>
        <p:txBody>
          <a:bodyPr anchor="ctr"/>
          <a:lstStyle/>
          <a:p>
            <a:r>
              <a:rPr lang="zh-CN" altLang="en-US" sz="2800" b="1" dirty="0">
                <a:solidFill>
                  <a:srgbClr val="CC0000"/>
                </a:solidFill>
                <a:latin typeface="宋体" pitchFamily="2" charset="-122"/>
                <a:ea typeface="宋体" pitchFamily="2" charset="-122"/>
              </a:rPr>
              <a:t>面向对象的开发方法</a:t>
            </a:r>
          </a:p>
        </p:txBody>
      </p:sp>
      <p:sp>
        <p:nvSpPr>
          <p:cNvPr id="5" name="Rectangle 2"/>
          <p:cNvSpPr>
            <a:spLocks noGrp="1" noChangeArrowheads="1"/>
          </p:cNvSpPr>
          <p:nvPr>
            <p:ph type="title"/>
          </p:nvPr>
        </p:nvSpPr>
        <p:spPr>
          <a:xfrm>
            <a:off x="500034" y="214290"/>
            <a:ext cx="8229600" cy="1143000"/>
          </a:xfrm>
        </p:spPr>
        <p:txBody>
          <a:bodyPr/>
          <a:lstStyle/>
          <a:p>
            <a:pPr>
              <a:lnSpc>
                <a:spcPts val="4000"/>
              </a:lnSpc>
            </a:pPr>
            <a:r>
              <a:rPr lang="en-US" altLang="zh-CN" dirty="0"/>
              <a:t> </a:t>
            </a:r>
            <a:r>
              <a:rPr lang="en-US" altLang="zh-CN" sz="4000" dirty="0"/>
              <a:t>3.2 </a:t>
            </a:r>
            <a:r>
              <a:rPr lang="zh-CN" altLang="en-US" sz="4000" dirty="0"/>
              <a:t>面向对象方法与</a:t>
            </a:r>
            <a:r>
              <a:rPr lang="en-US" altLang="zh-CN" sz="4000" dirty="0"/>
              <a:t>UML</a:t>
            </a:r>
            <a:br>
              <a:rPr lang="en-US" altLang="zh-CN" dirty="0"/>
            </a:br>
            <a:r>
              <a:rPr lang="en-US" altLang="zh-CN" dirty="0"/>
              <a:t>          --- </a:t>
            </a:r>
            <a:r>
              <a:rPr lang="zh-CN" altLang="en-US" sz="3200" dirty="0"/>
              <a:t>面向对象的概念与开发方法</a:t>
            </a: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61</a:t>
            </a:fld>
            <a:endParaRPr lang="zh-CN" altLang="en-US"/>
          </a:p>
        </p:txBody>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14282" y="1928802"/>
            <a:ext cx="8583613" cy="4572032"/>
          </a:xfrm>
          <a:prstGeom prst="rect">
            <a:avLst/>
          </a:prstGeom>
          <a:noFill/>
          <a:ln w="9525">
            <a:noFill/>
            <a:miter lim="800000"/>
            <a:headEnd/>
            <a:tailEnd/>
          </a:ln>
          <a:effectLst/>
        </p:spPr>
        <p:txBody>
          <a:bodyPr lIns="92075" tIns="46038" rIns="92075" bIns="46038"/>
          <a:lstStyle/>
          <a:p>
            <a:pPr marL="441325" lvl="1" indent="-441325">
              <a:lnSpc>
                <a:spcPct val="120000"/>
              </a:lnSpc>
              <a:spcBef>
                <a:spcPct val="20000"/>
              </a:spcBef>
              <a:buSzPct val="75000"/>
              <a:buFont typeface="Wingdings" pitchFamily="2" charset="2"/>
              <a:buChar char="l"/>
              <a:defRPr/>
            </a:pPr>
            <a:r>
              <a:rPr kumimoji="1" lang="en-US" altLang="zh-CN" sz="2800" b="1" dirty="0" err="1">
                <a:effectLst>
                  <a:outerShdw blurRad="38100" dist="38100" dir="2700000" algn="tl">
                    <a:srgbClr val="C0C0C0"/>
                  </a:outerShdw>
                </a:effectLst>
                <a:latin typeface="宋体" pitchFamily="2" charset="-122"/>
                <a:ea typeface="宋体" pitchFamily="2" charset="-122"/>
                <a:cs typeface="Tahoma" pitchFamily="34" charset="0"/>
              </a:rPr>
              <a:t>Coad</a:t>
            </a:r>
            <a:r>
              <a:rPr kumimoji="1" lang="zh-CN" altLang="en-US" sz="2800" b="1" dirty="0">
                <a:effectLst>
                  <a:outerShdw blurRad="38100" dist="38100" dir="2700000" algn="tl">
                    <a:srgbClr val="C0C0C0"/>
                  </a:outerShdw>
                </a:effectLst>
                <a:latin typeface="宋体" pitchFamily="2" charset="-122"/>
                <a:ea typeface="宋体" pitchFamily="2" charset="-122"/>
                <a:cs typeface="Tahoma" pitchFamily="34" charset="0"/>
              </a:rPr>
              <a:t>和</a:t>
            </a:r>
            <a:r>
              <a:rPr kumimoji="1" lang="en-US" altLang="zh-CN" sz="2800" b="1" dirty="0">
                <a:effectLst>
                  <a:outerShdw blurRad="38100" dist="38100" dir="2700000" algn="tl">
                    <a:srgbClr val="C0C0C0"/>
                  </a:outerShdw>
                </a:effectLst>
                <a:latin typeface="宋体" pitchFamily="2" charset="-122"/>
                <a:ea typeface="宋体" pitchFamily="2" charset="-122"/>
                <a:cs typeface="Tahoma" pitchFamily="34" charset="0"/>
              </a:rPr>
              <a:t>Yourdon</a:t>
            </a:r>
            <a:r>
              <a:rPr kumimoji="1" lang="zh-CN" altLang="en-US" sz="2800" b="1" dirty="0">
                <a:effectLst>
                  <a:outerShdw blurRad="38100" dist="38100" dir="2700000" algn="tl">
                    <a:srgbClr val="C0C0C0"/>
                  </a:outerShdw>
                </a:effectLst>
                <a:latin typeface="宋体" pitchFamily="2" charset="-122"/>
                <a:ea typeface="宋体" pitchFamily="2" charset="-122"/>
                <a:cs typeface="Tahoma" pitchFamily="34" charset="0"/>
              </a:rPr>
              <a:t>方法 </a:t>
            </a:r>
            <a:br>
              <a:rPr kumimoji="1" lang="zh-CN" altLang="en-US" sz="2800" b="1" dirty="0">
                <a:effectLst>
                  <a:outerShdw blurRad="38100" dist="38100" dir="2700000" algn="tl">
                    <a:srgbClr val="C0C0C0"/>
                  </a:outerShdw>
                </a:effectLst>
                <a:latin typeface="宋体" pitchFamily="2" charset="-122"/>
                <a:ea typeface="宋体" pitchFamily="2" charset="-122"/>
                <a:cs typeface="Tahoma" pitchFamily="34" charset="0"/>
              </a:rPr>
            </a:br>
            <a:r>
              <a:rPr kumimoji="1" lang="en-US" altLang="zh-CN" sz="2800" b="1" dirty="0" err="1">
                <a:latin typeface="宋体" pitchFamily="2" charset="-122"/>
                <a:ea typeface="宋体" pitchFamily="2" charset="-122"/>
                <a:cs typeface="Tahoma" pitchFamily="34" charset="0"/>
              </a:rPr>
              <a:t>Coad</a:t>
            </a:r>
            <a:r>
              <a:rPr kumimoji="1" lang="zh-CN" altLang="en-US" sz="2800" b="1" dirty="0">
                <a:latin typeface="宋体" pitchFamily="2" charset="-122"/>
                <a:ea typeface="宋体" pitchFamily="2" charset="-122"/>
                <a:cs typeface="Tahoma" pitchFamily="34" charset="0"/>
              </a:rPr>
              <a:t>和</a:t>
            </a:r>
            <a:r>
              <a:rPr kumimoji="1" lang="en-US" altLang="zh-CN" sz="2800" b="1" dirty="0">
                <a:latin typeface="宋体" pitchFamily="2" charset="-122"/>
                <a:ea typeface="宋体" pitchFamily="2" charset="-122"/>
                <a:cs typeface="Tahoma" pitchFamily="34" charset="0"/>
              </a:rPr>
              <a:t>Yourdon</a:t>
            </a:r>
            <a:r>
              <a:rPr kumimoji="1" lang="zh-CN" altLang="en-US" sz="2800" b="1" dirty="0">
                <a:latin typeface="宋体" pitchFamily="2" charset="-122"/>
                <a:ea typeface="宋体" pitchFamily="2" charset="-122"/>
                <a:cs typeface="Tahoma" pitchFamily="34" charset="0"/>
              </a:rPr>
              <a:t>方法常常被认为是最容易学习的</a:t>
            </a:r>
            <a:r>
              <a:rPr kumimoji="1" lang="en-US" altLang="zh-CN" sz="2800" b="1" dirty="0">
                <a:latin typeface="宋体" pitchFamily="2" charset="-122"/>
                <a:ea typeface="宋体" pitchFamily="2" charset="-122"/>
                <a:cs typeface="Tahoma" pitchFamily="34" charset="0"/>
              </a:rPr>
              <a:t>OOA</a:t>
            </a:r>
            <a:r>
              <a:rPr kumimoji="1" lang="zh-CN" altLang="en-US" sz="2800" b="1" dirty="0">
                <a:latin typeface="宋体" pitchFamily="2" charset="-122"/>
                <a:ea typeface="宋体" pitchFamily="2" charset="-122"/>
                <a:cs typeface="Tahoma" pitchFamily="34" charset="0"/>
              </a:rPr>
              <a:t>方法。建模符号相当简单，其</a:t>
            </a:r>
            <a:r>
              <a:rPr kumimoji="1" lang="en-US" altLang="zh-CN" sz="2800" b="1" dirty="0">
                <a:latin typeface="宋体" pitchFamily="2" charset="-122"/>
                <a:ea typeface="宋体" pitchFamily="2" charset="-122"/>
                <a:cs typeface="Tahoma" pitchFamily="34" charset="0"/>
              </a:rPr>
              <a:t>OOA</a:t>
            </a:r>
            <a:r>
              <a:rPr kumimoji="1" lang="zh-CN" altLang="en-US" sz="2800" b="1" dirty="0">
                <a:latin typeface="宋体" pitchFamily="2" charset="-122"/>
                <a:ea typeface="宋体" pitchFamily="2" charset="-122"/>
                <a:cs typeface="Tahoma" pitchFamily="34" charset="0"/>
              </a:rPr>
              <a:t>过程如下：</a:t>
            </a:r>
          </a:p>
          <a:p>
            <a:pPr marL="742950" lvl="1" indent="-285750">
              <a:lnSpc>
                <a:spcPts val="3300"/>
              </a:lnSpc>
              <a:buFont typeface="Arial" pitchFamily="34" charset="0"/>
              <a:buChar char="•"/>
              <a:defRPr/>
            </a:pPr>
            <a:r>
              <a:rPr kumimoji="1" lang="zh-CN" altLang="en-US" sz="2400" b="1" dirty="0">
                <a:latin typeface="楷体_GB2312" pitchFamily="49" charset="-122"/>
                <a:ea typeface="楷体_GB2312" pitchFamily="49" charset="-122"/>
                <a:cs typeface="Tahoma" pitchFamily="34" charset="0"/>
              </a:rPr>
              <a:t>使用</a:t>
            </a:r>
            <a:r>
              <a:rPr kumimoji="1" lang="zh-CN" altLang="en-US" sz="2400" b="1" dirty="0">
                <a:latin typeface="Times New Roman"/>
                <a:ea typeface="楷体_GB2312" pitchFamily="49" charset="-122"/>
                <a:cs typeface="Tahoma" pitchFamily="34" charset="0"/>
              </a:rPr>
              <a:t>“</a:t>
            </a:r>
            <a:r>
              <a:rPr kumimoji="1" lang="zh-CN" altLang="en-US" sz="2400" b="1" dirty="0">
                <a:latin typeface="楷体_GB2312" pitchFamily="49" charset="-122"/>
                <a:ea typeface="楷体_GB2312" pitchFamily="49" charset="-122"/>
                <a:cs typeface="Tahoma" pitchFamily="34" charset="0"/>
              </a:rPr>
              <a:t>要找什么</a:t>
            </a:r>
            <a:r>
              <a:rPr kumimoji="1" lang="zh-CN" altLang="en-US" sz="2400" b="1" dirty="0">
                <a:latin typeface="Times New Roman"/>
                <a:ea typeface="楷体_GB2312" pitchFamily="49" charset="-122"/>
                <a:cs typeface="Tahoma" pitchFamily="34" charset="0"/>
              </a:rPr>
              <a:t>”</a:t>
            </a:r>
            <a:r>
              <a:rPr kumimoji="1" lang="zh-CN" altLang="en-US" sz="2400" b="1" dirty="0">
                <a:latin typeface="楷体_GB2312" pitchFamily="49" charset="-122"/>
                <a:ea typeface="楷体_GB2312" pitchFamily="49" charset="-122"/>
                <a:cs typeface="Tahoma" pitchFamily="34" charset="0"/>
              </a:rPr>
              <a:t>准则标识对象；</a:t>
            </a:r>
          </a:p>
          <a:p>
            <a:pPr marL="742950" lvl="1" indent="-285750">
              <a:lnSpc>
                <a:spcPts val="3300"/>
              </a:lnSpc>
              <a:buFont typeface="Arial" pitchFamily="34" charset="0"/>
              <a:buChar char="•"/>
              <a:defRPr/>
            </a:pPr>
            <a:r>
              <a:rPr kumimoji="1" lang="zh-CN" altLang="en-US" sz="2400" b="1" dirty="0">
                <a:latin typeface="楷体_GB2312" pitchFamily="49" charset="-122"/>
                <a:ea typeface="楷体_GB2312" pitchFamily="49" charset="-122"/>
                <a:cs typeface="Tahoma" pitchFamily="34" charset="0"/>
              </a:rPr>
              <a:t>定义对象之间的一般化</a:t>
            </a:r>
            <a:r>
              <a:rPr kumimoji="1" lang="en-US" altLang="zh-CN" sz="2400" b="1" dirty="0">
                <a:latin typeface="楷体_GB2312" pitchFamily="49" charset="-122"/>
                <a:ea typeface="楷体_GB2312" pitchFamily="49" charset="-122"/>
                <a:cs typeface="Tahoma" pitchFamily="34" charset="0"/>
              </a:rPr>
              <a:t>/</a:t>
            </a:r>
            <a:r>
              <a:rPr kumimoji="1" lang="zh-CN" altLang="en-US" sz="2400" b="1" dirty="0">
                <a:latin typeface="楷体_GB2312" pitchFamily="49" charset="-122"/>
                <a:ea typeface="楷体_GB2312" pitchFamily="49" charset="-122"/>
                <a:cs typeface="Tahoma" pitchFamily="34" charset="0"/>
              </a:rPr>
              <a:t>特殊化结构（又称为分类结构）；</a:t>
            </a:r>
          </a:p>
          <a:p>
            <a:pPr marL="742950" lvl="1" indent="-285750">
              <a:lnSpc>
                <a:spcPts val="3300"/>
              </a:lnSpc>
              <a:buFont typeface="Arial" pitchFamily="34" charset="0"/>
              <a:buChar char="•"/>
              <a:defRPr/>
            </a:pPr>
            <a:r>
              <a:rPr kumimoji="1" lang="zh-CN" altLang="en-US" sz="2400" b="1" dirty="0">
                <a:latin typeface="楷体_GB2312" pitchFamily="49" charset="-122"/>
                <a:ea typeface="楷体_GB2312" pitchFamily="49" charset="-122"/>
                <a:cs typeface="Tahoma" pitchFamily="34" charset="0"/>
              </a:rPr>
              <a:t>定义对象之间的整体</a:t>
            </a:r>
            <a:r>
              <a:rPr kumimoji="1" lang="en-US" altLang="zh-CN" sz="2400" b="1" dirty="0">
                <a:latin typeface="楷体_GB2312" pitchFamily="49" charset="-122"/>
                <a:ea typeface="楷体_GB2312" pitchFamily="49" charset="-122"/>
                <a:cs typeface="Tahoma" pitchFamily="34" charset="0"/>
              </a:rPr>
              <a:t>/</a:t>
            </a:r>
            <a:r>
              <a:rPr kumimoji="1" lang="zh-CN" altLang="en-US" sz="2400" b="1" dirty="0">
                <a:latin typeface="楷体_GB2312" pitchFamily="49" charset="-122"/>
                <a:ea typeface="楷体_GB2312" pitchFamily="49" charset="-122"/>
                <a:cs typeface="Tahoma" pitchFamily="34" charset="0"/>
              </a:rPr>
              <a:t>部分结构（又称为组合结构）； </a:t>
            </a:r>
          </a:p>
          <a:p>
            <a:pPr marL="742950" lvl="1" indent="-285750">
              <a:lnSpc>
                <a:spcPts val="3300"/>
              </a:lnSpc>
              <a:buFont typeface="Arial" pitchFamily="34" charset="0"/>
              <a:buChar char="•"/>
              <a:defRPr/>
            </a:pPr>
            <a:r>
              <a:rPr kumimoji="1" lang="zh-CN" altLang="en-US" sz="2400" b="1" dirty="0">
                <a:latin typeface="楷体_GB2312" pitchFamily="49" charset="-122"/>
                <a:ea typeface="楷体_GB2312" pitchFamily="49" charset="-122"/>
                <a:cs typeface="Tahoma" pitchFamily="34" charset="0"/>
              </a:rPr>
              <a:t>标识主题；</a:t>
            </a:r>
          </a:p>
          <a:p>
            <a:pPr marL="742950" lvl="1" indent="-285750">
              <a:lnSpc>
                <a:spcPts val="3300"/>
              </a:lnSpc>
              <a:buFont typeface="Arial" pitchFamily="34" charset="0"/>
              <a:buChar char="•"/>
              <a:defRPr/>
            </a:pPr>
            <a:r>
              <a:rPr kumimoji="1" lang="zh-CN" altLang="en-US" sz="2400" b="1" dirty="0">
                <a:latin typeface="楷体_GB2312" pitchFamily="49" charset="-122"/>
                <a:ea typeface="楷体_GB2312" pitchFamily="49" charset="-122"/>
                <a:cs typeface="Tahoma" pitchFamily="34" charset="0"/>
              </a:rPr>
              <a:t>定义对象的属性及对象之间的实例连接；</a:t>
            </a:r>
          </a:p>
          <a:p>
            <a:pPr marL="742950" lvl="1" indent="-285750">
              <a:lnSpc>
                <a:spcPts val="3300"/>
              </a:lnSpc>
              <a:buFont typeface="Arial" pitchFamily="34" charset="0"/>
              <a:buChar char="•"/>
              <a:defRPr/>
            </a:pPr>
            <a:r>
              <a:rPr kumimoji="1" lang="zh-CN" altLang="en-US" sz="2400" b="1" dirty="0">
                <a:latin typeface="楷体_GB2312" pitchFamily="49" charset="-122"/>
                <a:ea typeface="楷体_GB2312" pitchFamily="49" charset="-122"/>
                <a:cs typeface="Tahoma" pitchFamily="34" charset="0"/>
              </a:rPr>
              <a:t>定义服务及对象之间的消息连接。</a:t>
            </a:r>
          </a:p>
        </p:txBody>
      </p:sp>
      <p:sp>
        <p:nvSpPr>
          <p:cNvPr id="25603" name="Rectangle 3"/>
          <p:cNvSpPr>
            <a:spLocks noChangeArrowheads="1"/>
          </p:cNvSpPr>
          <p:nvPr/>
        </p:nvSpPr>
        <p:spPr bwMode="auto">
          <a:xfrm>
            <a:off x="357158" y="1428737"/>
            <a:ext cx="8229600" cy="500066"/>
          </a:xfrm>
          <a:prstGeom prst="rect">
            <a:avLst/>
          </a:prstGeom>
          <a:noFill/>
          <a:ln w="9525">
            <a:noFill/>
            <a:miter lim="800000"/>
            <a:headEnd/>
            <a:tailEnd/>
          </a:ln>
        </p:spPr>
        <p:txBody>
          <a:bodyPr anchor="ctr"/>
          <a:lstStyle/>
          <a:p>
            <a:r>
              <a:rPr lang="zh-CN" altLang="en-US" sz="2800" b="1" dirty="0">
                <a:solidFill>
                  <a:srgbClr val="CC0000"/>
                </a:solidFill>
                <a:latin typeface="宋体" pitchFamily="2" charset="-122"/>
                <a:ea typeface="宋体" pitchFamily="2" charset="-122"/>
              </a:rPr>
              <a:t>面向对象的开发方法</a:t>
            </a:r>
          </a:p>
        </p:txBody>
      </p:sp>
      <p:sp>
        <p:nvSpPr>
          <p:cNvPr id="5" name="Rectangle 2"/>
          <p:cNvSpPr>
            <a:spLocks noGrp="1" noChangeArrowheads="1"/>
          </p:cNvSpPr>
          <p:nvPr>
            <p:ph type="title"/>
          </p:nvPr>
        </p:nvSpPr>
        <p:spPr>
          <a:xfrm>
            <a:off x="457200" y="211138"/>
            <a:ext cx="8229600" cy="1143000"/>
          </a:xfrm>
        </p:spPr>
        <p:txBody>
          <a:bodyPr/>
          <a:lstStyle/>
          <a:p>
            <a:pPr>
              <a:lnSpc>
                <a:spcPts val="4000"/>
              </a:lnSpc>
            </a:pPr>
            <a:r>
              <a:rPr lang="en-US" altLang="zh-CN" dirty="0"/>
              <a:t> </a:t>
            </a:r>
            <a:r>
              <a:rPr lang="en-US" altLang="zh-CN" sz="4000" dirty="0"/>
              <a:t>3.2 </a:t>
            </a:r>
            <a:r>
              <a:rPr lang="zh-CN" altLang="en-US" sz="4000" dirty="0"/>
              <a:t>面向对象方法与</a:t>
            </a:r>
            <a:r>
              <a:rPr lang="en-US" altLang="zh-CN" sz="4000" dirty="0"/>
              <a:t>UML</a:t>
            </a:r>
            <a:br>
              <a:rPr lang="en-US" altLang="zh-CN" dirty="0"/>
            </a:br>
            <a:r>
              <a:rPr lang="en-US" altLang="zh-CN" dirty="0"/>
              <a:t>          --- </a:t>
            </a:r>
            <a:r>
              <a:rPr lang="zh-CN" altLang="en-US" sz="3200" dirty="0"/>
              <a:t>面向对象的概念与开发方法</a:t>
            </a: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62</a:t>
            </a:fld>
            <a:endParaRPr lang="zh-CN" altLang="en-US"/>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57158" y="1500174"/>
            <a:ext cx="8389937" cy="5083175"/>
          </a:xfrm>
          <a:prstGeom prst="rect">
            <a:avLst/>
          </a:prstGeom>
          <a:noFill/>
          <a:ln w="9525">
            <a:noFill/>
            <a:miter lim="800000"/>
            <a:headEnd/>
            <a:tailEnd/>
          </a:ln>
          <a:effectLst/>
        </p:spPr>
        <p:txBody>
          <a:bodyPr lIns="92075" tIns="46038" rIns="92075" bIns="46038"/>
          <a:lstStyle/>
          <a:p>
            <a:pPr marL="285750" lvl="1" indent="-285750">
              <a:spcBef>
                <a:spcPct val="20000"/>
              </a:spcBef>
              <a:buClr>
                <a:schemeClr val="accent2"/>
              </a:buClr>
              <a:buSzPct val="75000"/>
              <a:buFont typeface="Wingdings" pitchFamily="2" charset="2"/>
              <a:buChar char="l"/>
              <a:defRPr/>
            </a:pPr>
            <a:r>
              <a:rPr kumimoji="1" lang="en-US" altLang="zh-CN" sz="3200" b="1" dirty="0">
                <a:effectLst>
                  <a:outerShdw blurRad="38100" dist="38100" dir="2700000" algn="tl">
                    <a:srgbClr val="C0C0C0"/>
                  </a:outerShdw>
                </a:effectLst>
                <a:latin typeface="宋体" pitchFamily="2" charset="-122"/>
                <a:ea typeface="隶书" pitchFamily="49" charset="-122"/>
                <a:cs typeface="Tahoma" pitchFamily="34" charset="0"/>
              </a:rPr>
              <a:t> </a:t>
            </a:r>
            <a:r>
              <a:rPr kumimoji="1" lang="en-US" altLang="zh-CN" sz="3200" b="1" dirty="0" err="1">
                <a:effectLst>
                  <a:outerShdw blurRad="38100" dist="38100" dir="2700000" algn="tl">
                    <a:srgbClr val="C0C0C0"/>
                  </a:outerShdw>
                </a:effectLst>
                <a:latin typeface="宋体" pitchFamily="2" charset="-122"/>
                <a:ea typeface="隶书" pitchFamily="49" charset="-122"/>
                <a:cs typeface="Tahoma" pitchFamily="34" charset="0"/>
              </a:rPr>
              <a:t>Booch</a:t>
            </a:r>
            <a:r>
              <a:rPr kumimoji="1" lang="zh-CN" altLang="en-US" sz="3200" b="1" dirty="0">
                <a:effectLst>
                  <a:outerShdw blurRad="38100" dist="38100" dir="2700000" algn="tl">
                    <a:srgbClr val="C0C0C0"/>
                  </a:outerShdw>
                </a:effectLst>
                <a:latin typeface="宋体" pitchFamily="2" charset="-122"/>
                <a:ea typeface="隶书" pitchFamily="49" charset="-122"/>
                <a:cs typeface="Tahoma" pitchFamily="34" charset="0"/>
              </a:rPr>
              <a:t>方法</a:t>
            </a:r>
            <a:r>
              <a:rPr kumimoji="1" lang="zh-CN" altLang="en-US" sz="2800" b="1" dirty="0">
                <a:latin typeface="楷体_GB2312" pitchFamily="49" charset="-122"/>
                <a:ea typeface="楷体_GB2312" pitchFamily="49" charset="-122"/>
                <a:cs typeface="Tahoma" pitchFamily="34" charset="0"/>
              </a:rPr>
              <a:t>     </a:t>
            </a:r>
          </a:p>
          <a:p>
            <a:pPr marL="0" lvl="1" indent="441325">
              <a:spcBef>
                <a:spcPct val="20000"/>
              </a:spcBef>
              <a:buClr>
                <a:schemeClr val="tx2"/>
              </a:buClr>
              <a:buSzPct val="75000"/>
              <a:buFont typeface="Wingdings" pitchFamily="2" charset="2"/>
              <a:buNone/>
              <a:defRPr/>
            </a:pPr>
            <a:r>
              <a:rPr kumimoji="1" lang="zh-CN" altLang="en-US" sz="2800" b="1" dirty="0">
                <a:latin typeface="楷体_GB2312" pitchFamily="49" charset="-122"/>
                <a:ea typeface="楷体_GB2312" pitchFamily="49" charset="-122"/>
                <a:cs typeface="Tahoma" pitchFamily="34" charset="0"/>
              </a:rPr>
              <a:t>包含“微开发过程”和“宏开发过程”两个过程。</a:t>
            </a:r>
            <a:r>
              <a:rPr kumimoji="1" lang="en-US" altLang="zh-CN" sz="2800" b="1" dirty="0">
                <a:latin typeface="楷体_GB2312" pitchFamily="49" charset="-122"/>
                <a:ea typeface="楷体_GB2312" pitchFamily="49" charset="-122"/>
                <a:cs typeface="Tahoma" pitchFamily="34" charset="0"/>
              </a:rPr>
              <a:t>OOA </a:t>
            </a:r>
            <a:r>
              <a:rPr kumimoji="1" lang="zh-CN" altLang="en-US" sz="2800" b="1" dirty="0">
                <a:latin typeface="楷体_GB2312" pitchFamily="49" charset="-122"/>
                <a:ea typeface="楷体_GB2312" pitchFamily="49" charset="-122"/>
                <a:cs typeface="Tahoma" pitchFamily="34" charset="0"/>
              </a:rPr>
              <a:t>宏观开发过程如下：</a:t>
            </a:r>
          </a:p>
          <a:p>
            <a:pPr marL="625475" lvl="1" indent="-381000">
              <a:spcBef>
                <a:spcPct val="20000"/>
              </a:spcBef>
              <a:buClr>
                <a:schemeClr val="tx2"/>
              </a:buClr>
              <a:buSzPct val="75000"/>
              <a:buFont typeface="Arial" pitchFamily="34" charset="0"/>
              <a:buChar char="•"/>
              <a:defRPr/>
            </a:pPr>
            <a:r>
              <a:rPr kumimoji="1" lang="zh-CN" altLang="en-US" sz="2800" b="1" dirty="0">
                <a:latin typeface="楷体_GB2312" pitchFamily="49" charset="-122"/>
                <a:ea typeface="楷体_GB2312" pitchFamily="49" charset="-122"/>
                <a:cs typeface="Tahoma" pitchFamily="34" charset="0"/>
              </a:rPr>
              <a:t>标识类和对象；</a:t>
            </a:r>
          </a:p>
          <a:p>
            <a:pPr marL="625475" lvl="1" indent="-381000">
              <a:spcBef>
                <a:spcPct val="20000"/>
              </a:spcBef>
              <a:buClr>
                <a:schemeClr val="tx2"/>
              </a:buClr>
              <a:buSzPct val="75000"/>
              <a:buFont typeface="Arial" pitchFamily="34" charset="0"/>
              <a:buChar char="•"/>
              <a:defRPr/>
            </a:pPr>
            <a:r>
              <a:rPr kumimoji="1" lang="zh-CN" altLang="en-US" sz="2800" b="1" dirty="0">
                <a:latin typeface="楷体_GB2312" pitchFamily="49" charset="-122"/>
                <a:ea typeface="楷体_GB2312" pitchFamily="49" charset="-122"/>
                <a:cs typeface="Tahoma" pitchFamily="34" charset="0"/>
              </a:rPr>
              <a:t>标识类和对象的语义；</a:t>
            </a:r>
          </a:p>
          <a:p>
            <a:pPr marL="625475" lvl="1" indent="-381000">
              <a:spcBef>
                <a:spcPct val="20000"/>
              </a:spcBef>
              <a:buClr>
                <a:schemeClr val="tx2"/>
              </a:buClr>
              <a:buSzPct val="75000"/>
              <a:buFont typeface="Arial" pitchFamily="34" charset="0"/>
              <a:buChar char="•"/>
              <a:defRPr/>
            </a:pPr>
            <a:r>
              <a:rPr kumimoji="1" lang="zh-CN" altLang="en-US" sz="2800" b="1" dirty="0">
                <a:latin typeface="楷体_GB2312" pitchFamily="49" charset="-122"/>
                <a:ea typeface="楷体_GB2312" pitchFamily="49" charset="-122"/>
                <a:cs typeface="Tahoma" pitchFamily="34" charset="0"/>
              </a:rPr>
              <a:t>标识类和对象间的关系；</a:t>
            </a:r>
          </a:p>
          <a:p>
            <a:pPr marL="625475" lvl="1" indent="-381000">
              <a:spcBef>
                <a:spcPct val="20000"/>
              </a:spcBef>
              <a:buClr>
                <a:schemeClr val="tx2"/>
              </a:buClr>
              <a:buSzPct val="75000"/>
              <a:buFont typeface="Arial" pitchFamily="34" charset="0"/>
              <a:buChar char="•"/>
              <a:defRPr/>
            </a:pPr>
            <a:r>
              <a:rPr kumimoji="1" lang="zh-CN" altLang="en-US" sz="2800" b="1" dirty="0">
                <a:latin typeface="楷体_GB2312" pitchFamily="49" charset="-122"/>
                <a:ea typeface="楷体_GB2312" pitchFamily="49" charset="-122"/>
                <a:cs typeface="Tahoma" pitchFamily="34" charset="0"/>
              </a:rPr>
              <a:t>进行一系列精化；</a:t>
            </a:r>
          </a:p>
          <a:p>
            <a:pPr marL="625475" lvl="1" indent="-381000">
              <a:spcBef>
                <a:spcPct val="20000"/>
              </a:spcBef>
              <a:buClr>
                <a:schemeClr val="tx2"/>
              </a:buClr>
              <a:buSzPct val="75000"/>
              <a:buFont typeface="Arial" pitchFamily="34" charset="0"/>
              <a:buChar char="•"/>
              <a:defRPr/>
            </a:pPr>
            <a:r>
              <a:rPr kumimoji="1" lang="zh-CN" altLang="en-US" sz="2800" b="1" dirty="0">
                <a:latin typeface="楷体_GB2312" pitchFamily="49" charset="-122"/>
                <a:ea typeface="楷体_GB2312" pitchFamily="49" charset="-122"/>
                <a:cs typeface="Tahoma" pitchFamily="34" charset="0"/>
              </a:rPr>
              <a:t>实现类和对象。</a:t>
            </a:r>
          </a:p>
        </p:txBody>
      </p:sp>
      <p:sp>
        <p:nvSpPr>
          <p:cNvPr id="5" name="Rectangle 2"/>
          <p:cNvSpPr>
            <a:spLocks noGrp="1" noChangeArrowheads="1"/>
          </p:cNvSpPr>
          <p:nvPr>
            <p:ph type="title"/>
          </p:nvPr>
        </p:nvSpPr>
        <p:spPr>
          <a:xfrm>
            <a:off x="457200" y="211138"/>
            <a:ext cx="8229600" cy="1143000"/>
          </a:xfrm>
        </p:spPr>
        <p:txBody>
          <a:bodyPr/>
          <a:lstStyle/>
          <a:p>
            <a:pPr>
              <a:lnSpc>
                <a:spcPts val="4000"/>
              </a:lnSpc>
            </a:pPr>
            <a:r>
              <a:rPr lang="en-US" altLang="zh-CN" dirty="0"/>
              <a:t> </a:t>
            </a:r>
            <a:r>
              <a:rPr lang="en-US" altLang="zh-CN" sz="4000" dirty="0"/>
              <a:t>3.2 </a:t>
            </a:r>
            <a:r>
              <a:rPr lang="zh-CN" altLang="en-US" sz="4000" dirty="0"/>
              <a:t>面向对象方法与</a:t>
            </a:r>
            <a:r>
              <a:rPr lang="en-US" altLang="zh-CN" sz="4000" dirty="0"/>
              <a:t>UML</a:t>
            </a:r>
            <a:br>
              <a:rPr lang="en-US" altLang="zh-CN" dirty="0"/>
            </a:br>
            <a:r>
              <a:rPr lang="en-US" altLang="zh-CN" dirty="0"/>
              <a:t>          --- </a:t>
            </a:r>
            <a:r>
              <a:rPr lang="zh-CN" altLang="en-US" sz="3200" dirty="0"/>
              <a:t>面向对象的概念与开发方法</a:t>
            </a: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63</a:t>
            </a:fld>
            <a:endParaRPr lang="zh-CN" altLang="en-US"/>
          </a:p>
        </p:txBody>
      </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57158" y="1500174"/>
            <a:ext cx="8351837" cy="5181600"/>
          </a:xfrm>
          <a:prstGeom prst="rect">
            <a:avLst/>
          </a:prstGeom>
          <a:noFill/>
          <a:ln w="9525">
            <a:noFill/>
            <a:miter lim="800000"/>
            <a:headEnd/>
            <a:tailEnd/>
          </a:ln>
          <a:effectLst/>
        </p:spPr>
        <p:txBody>
          <a:bodyPr lIns="92075" tIns="46038" rIns="92075" bIns="46038"/>
          <a:lstStyle/>
          <a:p>
            <a:pPr marL="361950" lvl="1" indent="-285750">
              <a:spcBef>
                <a:spcPct val="20000"/>
              </a:spcBef>
              <a:buClr>
                <a:schemeClr val="accent2"/>
              </a:buClr>
              <a:buSzPct val="75000"/>
              <a:buFont typeface="Wingdings" pitchFamily="2" charset="2"/>
              <a:buChar char="l"/>
              <a:defRPr/>
            </a:pPr>
            <a:r>
              <a:rPr kumimoji="1" lang="en-US" altLang="zh-CN" sz="3200" dirty="0">
                <a:effectLst>
                  <a:outerShdw blurRad="38100" dist="38100" dir="2700000" algn="tl">
                    <a:srgbClr val="C0C0C0"/>
                  </a:outerShdw>
                </a:effectLst>
                <a:latin typeface="宋体" pitchFamily="2" charset="-122"/>
                <a:ea typeface="隶书" pitchFamily="49" charset="-122"/>
                <a:cs typeface="Tahoma" pitchFamily="34" charset="0"/>
              </a:rPr>
              <a:t> Jacobson</a:t>
            </a:r>
            <a:r>
              <a:rPr kumimoji="1" lang="zh-CN" altLang="en-US" sz="3200" dirty="0">
                <a:effectLst>
                  <a:outerShdw blurRad="38100" dist="38100" dir="2700000" algn="tl">
                    <a:srgbClr val="C0C0C0"/>
                  </a:outerShdw>
                </a:effectLst>
                <a:latin typeface="宋体" pitchFamily="2" charset="-122"/>
                <a:ea typeface="隶书" pitchFamily="49" charset="-122"/>
                <a:cs typeface="Tahoma" pitchFamily="34" charset="0"/>
              </a:rPr>
              <a:t>方法</a:t>
            </a:r>
          </a:p>
          <a:p>
            <a:pPr marL="0" lvl="1" indent="715963">
              <a:lnSpc>
                <a:spcPct val="120000"/>
              </a:lnSpc>
              <a:spcBef>
                <a:spcPct val="20000"/>
              </a:spcBef>
              <a:buClr>
                <a:schemeClr val="tx2"/>
              </a:buClr>
              <a:buSzPct val="75000"/>
              <a:buFont typeface="Monotype Sorts" pitchFamily="2" charset="2"/>
              <a:buNone/>
              <a:defRPr/>
            </a:pPr>
            <a:r>
              <a:rPr kumimoji="1" lang="zh-CN" altLang="en-US" sz="2800" b="1" dirty="0">
                <a:latin typeface="楷体_GB2312" pitchFamily="49" charset="-122"/>
                <a:ea typeface="楷体_GB2312" pitchFamily="49" charset="-122"/>
                <a:cs typeface="Tahoma" pitchFamily="34" charset="0"/>
              </a:rPr>
              <a:t>也称为</a:t>
            </a:r>
            <a:r>
              <a:rPr kumimoji="1" lang="en-US" altLang="zh-CN" sz="2800" b="1" dirty="0">
                <a:solidFill>
                  <a:srgbClr val="C00000"/>
                </a:solidFill>
                <a:latin typeface="楷体_GB2312" pitchFamily="49" charset="-122"/>
                <a:ea typeface="楷体_GB2312" pitchFamily="49" charset="-122"/>
                <a:cs typeface="Tahoma" pitchFamily="34" charset="0"/>
              </a:rPr>
              <a:t>OOSE(</a:t>
            </a:r>
            <a:r>
              <a:rPr kumimoji="1" lang="zh-CN" altLang="en-US" sz="2800" b="1" dirty="0">
                <a:solidFill>
                  <a:srgbClr val="C00000"/>
                </a:solidFill>
                <a:latin typeface="楷体_GB2312" pitchFamily="49" charset="-122"/>
                <a:ea typeface="楷体_GB2312" pitchFamily="49" charset="-122"/>
                <a:cs typeface="Tahoma" pitchFamily="34" charset="0"/>
              </a:rPr>
              <a:t>面向对象软件工程</a:t>
            </a:r>
            <a:r>
              <a:rPr kumimoji="1" lang="en-US" altLang="zh-CN" sz="2800" b="1" dirty="0">
                <a:solidFill>
                  <a:srgbClr val="C00000"/>
                </a:solidFill>
                <a:latin typeface="楷体_GB2312" pitchFamily="49" charset="-122"/>
                <a:ea typeface="楷体_GB2312" pitchFamily="49" charset="-122"/>
                <a:cs typeface="Tahoma" pitchFamily="34" charset="0"/>
              </a:rPr>
              <a:t>)</a:t>
            </a:r>
            <a:r>
              <a:rPr kumimoji="1" lang="zh-CN" altLang="en-US" sz="2800" b="1" dirty="0">
                <a:latin typeface="楷体_GB2312" pitchFamily="49" charset="-122"/>
                <a:ea typeface="楷体_GB2312" pitchFamily="49" charset="-122"/>
                <a:cs typeface="Tahoma" pitchFamily="34" charset="0"/>
              </a:rPr>
              <a:t>，其特点是特别强调使用</a:t>
            </a:r>
            <a:r>
              <a:rPr kumimoji="1" lang="zh-CN" altLang="en-US" sz="2800" b="1" dirty="0">
                <a:solidFill>
                  <a:srgbClr val="3366FF"/>
                </a:solidFill>
                <a:latin typeface="楷体_GB2312" pitchFamily="49" charset="-122"/>
                <a:ea typeface="楷体_GB2312" pitchFamily="49" charset="-122"/>
                <a:cs typeface="Tahoma" pitchFamily="34" charset="0"/>
              </a:rPr>
              <a:t>用例</a:t>
            </a:r>
            <a:r>
              <a:rPr kumimoji="1" lang="en-US" altLang="zh-CN" sz="2800" b="1" dirty="0">
                <a:latin typeface="Times New Roman"/>
                <a:ea typeface="楷体_GB2312" pitchFamily="49" charset="-122"/>
                <a:cs typeface="Tahoma" pitchFamily="34" charset="0"/>
              </a:rPr>
              <a:t>——</a:t>
            </a:r>
            <a:r>
              <a:rPr kumimoji="1" lang="zh-CN" altLang="en-US" sz="2800" b="1" dirty="0">
                <a:latin typeface="楷体_GB2312" pitchFamily="49" charset="-122"/>
                <a:ea typeface="楷体_GB2312" pitchFamily="49" charset="-122"/>
                <a:cs typeface="Tahoma" pitchFamily="34" charset="0"/>
              </a:rPr>
              <a:t>用以描述用户和产品或系统间如何交互的场景。</a:t>
            </a:r>
          </a:p>
          <a:p>
            <a:pPr marL="742950" lvl="1" indent="-285750">
              <a:lnSpc>
                <a:spcPct val="120000"/>
              </a:lnSpc>
              <a:spcBef>
                <a:spcPct val="20000"/>
              </a:spcBef>
              <a:buClr>
                <a:schemeClr val="tx2"/>
              </a:buClr>
              <a:buSzPct val="75000"/>
              <a:buFont typeface="Monotype Sorts" pitchFamily="2" charset="2"/>
              <a:buNone/>
              <a:defRPr/>
            </a:pPr>
            <a:r>
              <a:rPr kumimoji="1" lang="zh-CN" altLang="en-US" sz="2800" b="1" dirty="0">
                <a:latin typeface="楷体_GB2312" pitchFamily="49" charset="-122"/>
                <a:ea typeface="楷体_GB2312" pitchFamily="49" charset="-122"/>
                <a:cs typeface="Tahoma" pitchFamily="34" charset="0"/>
              </a:rPr>
              <a:t>过程如下：</a:t>
            </a:r>
          </a:p>
          <a:p>
            <a:pPr marL="742950" lvl="1" indent="-285750">
              <a:lnSpc>
                <a:spcPct val="120000"/>
              </a:lnSpc>
              <a:spcBef>
                <a:spcPct val="20000"/>
              </a:spcBef>
              <a:buClr>
                <a:schemeClr val="tx2"/>
              </a:buClr>
              <a:buSzPct val="75000"/>
              <a:buFont typeface="Arial" pitchFamily="34" charset="0"/>
              <a:buChar char="•"/>
              <a:defRPr/>
            </a:pPr>
            <a:r>
              <a:rPr kumimoji="1" lang="zh-CN" altLang="en-US" sz="2800" b="1" dirty="0">
                <a:latin typeface="楷体_GB2312" pitchFamily="49" charset="-122"/>
                <a:ea typeface="楷体_GB2312" pitchFamily="49" charset="-122"/>
                <a:cs typeface="Tahoma" pitchFamily="34" charset="0"/>
              </a:rPr>
              <a:t>标识系统的用户和他们的整体责任</a:t>
            </a:r>
          </a:p>
          <a:p>
            <a:pPr marL="742950" lvl="1" indent="-285750">
              <a:lnSpc>
                <a:spcPct val="120000"/>
              </a:lnSpc>
              <a:spcBef>
                <a:spcPct val="20000"/>
              </a:spcBef>
              <a:buClr>
                <a:schemeClr val="tx2"/>
              </a:buClr>
              <a:buSzPct val="75000"/>
              <a:buFont typeface="Arial" pitchFamily="34" charset="0"/>
              <a:buChar char="•"/>
              <a:defRPr/>
            </a:pPr>
            <a:r>
              <a:rPr kumimoji="1" lang="zh-CN" altLang="en-US" sz="2800" b="1" dirty="0">
                <a:latin typeface="楷体_GB2312" pitchFamily="49" charset="-122"/>
                <a:ea typeface="楷体_GB2312" pitchFamily="49" charset="-122"/>
                <a:cs typeface="Tahoma" pitchFamily="34" charset="0"/>
              </a:rPr>
              <a:t>构造需求模型</a:t>
            </a:r>
          </a:p>
          <a:p>
            <a:pPr marL="742950" lvl="1" indent="-285750">
              <a:lnSpc>
                <a:spcPct val="120000"/>
              </a:lnSpc>
              <a:spcBef>
                <a:spcPct val="20000"/>
              </a:spcBef>
              <a:buClr>
                <a:schemeClr val="tx2"/>
              </a:buClr>
              <a:buSzPct val="75000"/>
              <a:buFont typeface="Arial" pitchFamily="34" charset="0"/>
              <a:buChar char="•"/>
              <a:defRPr/>
            </a:pPr>
            <a:r>
              <a:rPr kumimoji="1" lang="zh-CN" altLang="en-US" sz="2800" b="1" dirty="0">
                <a:latin typeface="楷体_GB2312" pitchFamily="49" charset="-122"/>
                <a:ea typeface="楷体_GB2312" pitchFamily="49" charset="-122"/>
                <a:cs typeface="Tahoma" pitchFamily="34" charset="0"/>
              </a:rPr>
              <a:t>构造分析模型</a:t>
            </a:r>
            <a:r>
              <a:rPr kumimoji="1" lang="zh-CN" altLang="en-US" sz="3000" b="1" dirty="0">
                <a:effectLst>
                  <a:outerShdw blurRad="38100" dist="38100" dir="2700000" algn="tl">
                    <a:srgbClr val="C0C0C0"/>
                  </a:outerShdw>
                </a:effectLst>
                <a:latin typeface="宋体" pitchFamily="2" charset="-122"/>
                <a:cs typeface="Tahoma" pitchFamily="34" charset="0"/>
              </a:rPr>
              <a:t>  </a:t>
            </a:r>
          </a:p>
        </p:txBody>
      </p:sp>
      <p:sp>
        <p:nvSpPr>
          <p:cNvPr id="5" name="Rectangle 2"/>
          <p:cNvSpPr>
            <a:spLocks noGrp="1" noChangeArrowheads="1"/>
          </p:cNvSpPr>
          <p:nvPr>
            <p:ph type="title"/>
          </p:nvPr>
        </p:nvSpPr>
        <p:spPr>
          <a:xfrm>
            <a:off x="457200" y="211138"/>
            <a:ext cx="8229600" cy="1143000"/>
          </a:xfrm>
        </p:spPr>
        <p:txBody>
          <a:bodyPr/>
          <a:lstStyle/>
          <a:p>
            <a:pPr>
              <a:lnSpc>
                <a:spcPts val="4000"/>
              </a:lnSpc>
            </a:pPr>
            <a:r>
              <a:rPr lang="en-US" altLang="zh-CN" dirty="0"/>
              <a:t> </a:t>
            </a:r>
            <a:r>
              <a:rPr lang="en-US" altLang="zh-CN" sz="4000" dirty="0"/>
              <a:t>3.2 </a:t>
            </a:r>
            <a:r>
              <a:rPr lang="zh-CN" altLang="en-US" sz="4000" dirty="0"/>
              <a:t>面向对象方法与</a:t>
            </a:r>
            <a:r>
              <a:rPr lang="en-US" altLang="zh-CN" sz="4000" dirty="0"/>
              <a:t>UML</a:t>
            </a:r>
            <a:br>
              <a:rPr lang="en-US" altLang="zh-CN" dirty="0"/>
            </a:br>
            <a:r>
              <a:rPr lang="en-US" altLang="zh-CN" dirty="0"/>
              <a:t>          --- </a:t>
            </a:r>
            <a:r>
              <a:rPr lang="zh-CN" altLang="en-US" sz="3200" dirty="0"/>
              <a:t>面向对象的概念与开发方法</a:t>
            </a: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64</a:t>
            </a:fld>
            <a:endParaRPr lang="zh-CN" altLang="en-US"/>
          </a:p>
        </p:txBody>
      </p:sp>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1000100" y="1600200"/>
            <a:ext cx="7686700" cy="4525963"/>
          </a:xfrm>
        </p:spPr>
        <p:txBody>
          <a:bodyPr/>
          <a:lstStyle/>
          <a:p>
            <a:pPr eaLnBrk="1" hangingPunct="1">
              <a:buNone/>
            </a:pPr>
            <a:r>
              <a:rPr lang="en-US" altLang="zh-CN" sz="2800" b="1" dirty="0">
                <a:latin typeface="宋体" pitchFamily="2" charset="-122"/>
                <a:ea typeface="宋体" pitchFamily="2" charset="-122"/>
              </a:rPr>
              <a:t>3.2.1  </a:t>
            </a:r>
            <a:r>
              <a:rPr lang="zh-CN" altLang="en-US" sz="2800" b="1" dirty="0">
                <a:latin typeface="宋体" pitchFamily="2" charset="-122"/>
                <a:ea typeface="宋体" pitchFamily="2" charset="-122"/>
              </a:rPr>
              <a:t>面向对象的概念与开发方法</a:t>
            </a:r>
            <a:endParaRPr lang="en-US" altLang="zh-CN" sz="2800" b="1" dirty="0">
              <a:latin typeface="宋体" pitchFamily="2" charset="-122"/>
              <a:ea typeface="宋体" pitchFamily="2" charset="-122"/>
            </a:endParaRPr>
          </a:p>
          <a:p>
            <a:pPr eaLnBrk="1" hangingPunct="1">
              <a:buNone/>
            </a:pPr>
            <a:r>
              <a:rPr lang="en-US" altLang="zh-CN" sz="2800" b="1" dirty="0">
                <a:solidFill>
                  <a:srgbClr val="C00000"/>
                </a:solidFill>
                <a:latin typeface="宋体" pitchFamily="2" charset="-122"/>
                <a:ea typeface="宋体" pitchFamily="2" charset="-122"/>
              </a:rPr>
              <a:t>3.2.2  UML</a:t>
            </a:r>
            <a:r>
              <a:rPr lang="zh-CN" altLang="en-US" sz="2800" b="1" dirty="0">
                <a:solidFill>
                  <a:srgbClr val="C00000"/>
                </a:solidFill>
                <a:latin typeface="宋体" pitchFamily="2" charset="-122"/>
                <a:ea typeface="宋体" pitchFamily="2" charset="-122"/>
              </a:rPr>
              <a:t>简介</a:t>
            </a:r>
            <a:endParaRPr lang="en-US" altLang="zh-CN" sz="2800" b="1" dirty="0">
              <a:solidFill>
                <a:srgbClr val="C00000"/>
              </a:solidFill>
              <a:latin typeface="宋体" pitchFamily="2" charset="-122"/>
              <a:ea typeface="宋体" pitchFamily="2" charset="-122"/>
            </a:endParaRPr>
          </a:p>
          <a:p>
            <a:pPr eaLnBrk="1" hangingPunct="1">
              <a:buNone/>
            </a:pPr>
            <a:r>
              <a:rPr lang="en-US" altLang="zh-CN" sz="2800" b="1" dirty="0">
                <a:latin typeface="宋体" pitchFamily="2" charset="-122"/>
                <a:ea typeface="宋体" pitchFamily="2" charset="-122"/>
              </a:rPr>
              <a:t>3.2.3  UML</a:t>
            </a:r>
            <a:r>
              <a:rPr lang="zh-CN" altLang="en-US" sz="2800" b="1" dirty="0">
                <a:latin typeface="宋体" pitchFamily="2" charset="-122"/>
                <a:ea typeface="宋体" pitchFamily="2" charset="-122"/>
              </a:rPr>
              <a:t>的事物</a:t>
            </a:r>
          </a:p>
          <a:p>
            <a:pPr eaLnBrk="1" hangingPunct="1">
              <a:buNone/>
            </a:pPr>
            <a:r>
              <a:rPr lang="en-US" altLang="zh-CN" sz="2800" b="1" dirty="0">
                <a:latin typeface="宋体" pitchFamily="2" charset="-122"/>
                <a:ea typeface="宋体" pitchFamily="2" charset="-122"/>
              </a:rPr>
              <a:t>3.2.4  UML</a:t>
            </a:r>
            <a:r>
              <a:rPr lang="zh-CN" altLang="en-US" sz="2800" b="1" dirty="0">
                <a:latin typeface="宋体" pitchFamily="2" charset="-122"/>
                <a:ea typeface="宋体" pitchFamily="2" charset="-122"/>
              </a:rPr>
              <a:t>的关系</a:t>
            </a:r>
          </a:p>
          <a:p>
            <a:pPr eaLnBrk="1" hangingPunct="1">
              <a:buNone/>
            </a:pPr>
            <a:r>
              <a:rPr lang="en-US" altLang="zh-CN" sz="2800" b="1" dirty="0">
                <a:latin typeface="宋体" pitchFamily="2" charset="-122"/>
                <a:ea typeface="宋体" pitchFamily="2" charset="-122"/>
              </a:rPr>
              <a:t>3.2.5  UML</a:t>
            </a:r>
            <a:r>
              <a:rPr lang="zh-CN" altLang="en-US" sz="2800" b="1" dirty="0">
                <a:latin typeface="宋体" pitchFamily="2" charset="-122"/>
                <a:ea typeface="宋体" pitchFamily="2" charset="-122"/>
              </a:rPr>
              <a:t>的图</a:t>
            </a:r>
          </a:p>
          <a:p>
            <a:pPr eaLnBrk="1" hangingPunct="1">
              <a:buNone/>
            </a:pPr>
            <a:r>
              <a:rPr lang="en-US" altLang="zh-CN" sz="2800" b="1" dirty="0">
                <a:latin typeface="宋体" pitchFamily="2" charset="-122"/>
                <a:ea typeface="宋体" pitchFamily="2" charset="-122"/>
              </a:rPr>
              <a:t>3.2.6  </a:t>
            </a:r>
            <a:r>
              <a:rPr lang="zh-CN" altLang="en-US" sz="2800" b="1" dirty="0">
                <a:latin typeface="宋体" pitchFamily="2" charset="-122"/>
                <a:ea typeface="宋体" pitchFamily="2" charset="-122"/>
              </a:rPr>
              <a:t>使用和扩展</a:t>
            </a:r>
            <a:r>
              <a:rPr lang="en-US" altLang="zh-CN" sz="2800" b="1" dirty="0">
                <a:latin typeface="宋体" pitchFamily="2" charset="-122"/>
                <a:ea typeface="宋体" pitchFamily="2" charset="-122"/>
              </a:rPr>
              <a:t>UML</a:t>
            </a:r>
          </a:p>
          <a:p>
            <a:pPr eaLnBrk="1" hangingPunct="1"/>
            <a:endParaRPr lang="en-US" altLang="zh-CN" sz="2800" b="1" dirty="0">
              <a:latin typeface="宋体" pitchFamily="2" charset="-122"/>
              <a:ea typeface="宋体" pitchFamily="2" charset="-122"/>
            </a:endParaRPr>
          </a:p>
          <a:p>
            <a:pPr eaLnBrk="1" hangingPunct="1"/>
            <a:endParaRPr lang="en-US" altLang="zh-CN" sz="2800" b="1" dirty="0">
              <a:latin typeface="宋体" pitchFamily="2" charset="-122"/>
              <a:ea typeface="宋体" pitchFamily="2" charset="-122"/>
            </a:endParaRPr>
          </a:p>
        </p:txBody>
      </p:sp>
      <p:sp>
        <p:nvSpPr>
          <p:cNvPr id="6" name="Rectangle 2"/>
          <p:cNvSpPr>
            <a:spLocks noGrp="1" noChangeArrowheads="1"/>
          </p:cNvSpPr>
          <p:nvPr>
            <p:ph type="title"/>
          </p:nvPr>
        </p:nvSpPr>
        <p:spPr>
          <a:xfrm>
            <a:off x="457200" y="211138"/>
            <a:ext cx="8229600" cy="1143000"/>
          </a:xfrm>
        </p:spPr>
        <p:txBody>
          <a:bodyPr/>
          <a:lstStyle/>
          <a:p>
            <a:pPr eaLnBrk="1" hangingPunct="1"/>
            <a:r>
              <a:rPr lang="en-US" altLang="zh-CN" sz="4000" dirty="0"/>
              <a:t>3.2 </a:t>
            </a:r>
            <a:r>
              <a:rPr lang="zh-CN" altLang="en-US" sz="4000" dirty="0"/>
              <a:t>面向对象方法与</a:t>
            </a:r>
            <a:r>
              <a:rPr lang="en-US" altLang="zh-CN" sz="4000" dirty="0"/>
              <a:t>UML</a:t>
            </a:r>
            <a:endParaRPr lang="zh-CN" altLang="en-US" sz="4000" dirty="0"/>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65</a:t>
            </a:fld>
            <a:endParaRPr lang="zh-CN" altLang="en-US"/>
          </a:p>
        </p:txBody>
      </p:sp>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211138"/>
            <a:ext cx="8229600" cy="1143000"/>
          </a:xfrm>
        </p:spPr>
        <p:txBody>
          <a:bodyPr/>
          <a:lstStyle/>
          <a:p>
            <a:pPr>
              <a:lnSpc>
                <a:spcPts val="4000"/>
              </a:lnSpc>
            </a:pPr>
            <a:r>
              <a:rPr lang="en-US" altLang="zh-CN" dirty="0"/>
              <a:t> </a:t>
            </a:r>
            <a:r>
              <a:rPr lang="en-US" altLang="zh-CN" sz="4000" dirty="0"/>
              <a:t>3.2 </a:t>
            </a:r>
            <a:r>
              <a:rPr lang="zh-CN" altLang="en-US" sz="4000" dirty="0"/>
              <a:t>面向对象方法与</a:t>
            </a:r>
            <a:r>
              <a:rPr lang="en-US" altLang="zh-CN" sz="4000" dirty="0"/>
              <a:t>UML</a:t>
            </a:r>
            <a:br>
              <a:rPr lang="en-US" altLang="zh-CN" dirty="0"/>
            </a:br>
            <a:r>
              <a:rPr lang="en-US" altLang="zh-CN" dirty="0"/>
              <a:t>                 </a:t>
            </a:r>
            <a:r>
              <a:rPr lang="en-US" altLang="zh-CN" sz="3200" dirty="0"/>
              <a:t>3.2.2</a:t>
            </a:r>
            <a:r>
              <a:rPr lang="en-US" altLang="zh-CN" sz="3200" dirty="0">
                <a:solidFill>
                  <a:schemeClr val="bg1"/>
                </a:solidFill>
                <a:latin typeface="+mj-ea"/>
              </a:rPr>
              <a:t> </a:t>
            </a:r>
            <a:r>
              <a:rPr lang="en-US" altLang="zh-CN" sz="3200" dirty="0">
                <a:solidFill>
                  <a:schemeClr val="bg1"/>
                </a:solidFill>
              </a:rPr>
              <a:t>UML</a:t>
            </a:r>
            <a:r>
              <a:rPr lang="zh-CN" altLang="en-US" sz="3200" dirty="0">
                <a:solidFill>
                  <a:schemeClr val="bg1"/>
                </a:solidFill>
                <a:latin typeface="+mj-ea"/>
              </a:rPr>
              <a:t>简介</a:t>
            </a:r>
          </a:p>
        </p:txBody>
      </p:sp>
      <p:sp>
        <p:nvSpPr>
          <p:cNvPr id="7" name="Rectangle 3"/>
          <p:cNvSpPr txBox="1">
            <a:spLocks noChangeArrowheads="1"/>
          </p:cNvSpPr>
          <p:nvPr/>
        </p:nvSpPr>
        <p:spPr bwMode="auto">
          <a:xfrm>
            <a:off x="428596" y="1714488"/>
            <a:ext cx="8229600" cy="45005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Char char="l"/>
              <a:tabLst/>
              <a:defRPr/>
            </a:pPr>
            <a:r>
              <a:rPr kumimoji="0" lang="zh-CN" altLang="en-US" sz="3200" b="1" i="0" u="none" strike="noStrike" kern="0" cap="none" spc="0" normalizeH="0" baseline="0" noProof="0" dirty="0">
                <a:ln>
                  <a:noFill/>
                </a:ln>
                <a:solidFill>
                  <a:srgbClr val="C00000"/>
                </a:solidFill>
                <a:effectLst/>
                <a:uLnTx/>
                <a:uFillTx/>
                <a:latin typeface="宋体" pitchFamily="2" charset="-122"/>
                <a:ea typeface="宋体" pitchFamily="2" charset="-122"/>
              </a:rPr>
              <a:t>为什么要建模</a:t>
            </a:r>
          </a:p>
          <a:p>
            <a:pPr marL="742950" marR="0" lvl="1" indent="-285750" algn="l" defTabSz="914400" rtl="0" eaLnBrk="1" fontAlgn="base" latinLnBrk="0" hangingPunct="1">
              <a:lnSpc>
                <a:spcPct val="90000"/>
              </a:lnSpc>
              <a:spcBef>
                <a:spcPct val="20000"/>
              </a:spcBef>
              <a:spcAft>
                <a:spcPct val="0"/>
              </a:spcAft>
              <a:buClrTx/>
              <a:buSzTx/>
              <a:buFontTx/>
              <a:buBlip>
                <a:blip r:embed="rId2"/>
              </a:buBlip>
              <a:tabLst/>
              <a:defRPr/>
            </a:pPr>
            <a:r>
              <a:rPr kumimoji="0" lang="zh-CN" altLang="en-US" sz="2800" b="1" i="0" u="none" strike="noStrike" kern="0" cap="none" spc="0" normalizeH="0" baseline="0" noProof="0" dirty="0">
                <a:ln>
                  <a:noFill/>
                </a:ln>
                <a:solidFill>
                  <a:srgbClr val="3366FF"/>
                </a:solidFill>
                <a:effectLst/>
                <a:uLnTx/>
                <a:uFillTx/>
                <a:latin typeface="宋体" pitchFamily="2" charset="-122"/>
                <a:ea typeface="宋体" pitchFamily="2" charset="-122"/>
              </a:rPr>
              <a:t>软件是产品而非“程序”</a:t>
            </a:r>
          </a:p>
          <a:p>
            <a:pPr marL="1143000" marR="0" lvl="2" indent="-228600" algn="l" defTabSz="914400" rtl="0" eaLnBrk="1" fontAlgn="base" latinLnBrk="0" hangingPunct="1">
              <a:lnSpc>
                <a:spcPct val="90000"/>
              </a:lnSpc>
              <a:spcBef>
                <a:spcPct val="20000"/>
              </a:spcBef>
              <a:spcAft>
                <a:spcPct val="0"/>
              </a:spcAft>
              <a:buClrTx/>
              <a:buSzTx/>
              <a:buFontTx/>
              <a:buBlip>
                <a:blip r:embed="rId3"/>
              </a:buBlip>
              <a:tabLst/>
              <a:defRPr/>
            </a:pPr>
            <a:r>
              <a:rPr kumimoji="0" lang="zh-CN" altLang="en-US" sz="2400" b="1" i="0" u="none" strike="noStrike" kern="0" cap="none" spc="0" normalizeH="0" baseline="0" noProof="0" dirty="0">
                <a:ln>
                  <a:noFill/>
                </a:ln>
                <a:solidFill>
                  <a:schemeClr val="tx1"/>
                </a:solidFill>
                <a:effectLst/>
                <a:uLnTx/>
                <a:uFillTx/>
                <a:latin typeface="宋体" pitchFamily="2" charset="-122"/>
                <a:ea typeface="宋体" pitchFamily="2" charset="-122"/>
              </a:rPr>
              <a:t>对它的要求和所有其他工业产品是一样的</a:t>
            </a:r>
          </a:p>
          <a:p>
            <a:pPr marL="1600200" marR="0" lvl="3" indent="-228600" algn="l" defTabSz="914400" rtl="0" eaLnBrk="1" fontAlgn="base" latinLnBrk="0" hangingPunct="1">
              <a:lnSpc>
                <a:spcPct val="90000"/>
              </a:lnSpc>
              <a:spcBef>
                <a:spcPct val="20000"/>
              </a:spcBef>
              <a:spcAft>
                <a:spcPct val="0"/>
              </a:spcAft>
              <a:buClrTx/>
              <a:buSzTx/>
              <a:buFontTx/>
              <a:buBlip>
                <a:blip r:embed="rId2"/>
              </a:buBlip>
              <a:tabLst/>
              <a:defRPr/>
            </a:pPr>
            <a:r>
              <a:rPr kumimoji="0" lang="zh-CN" altLang="en-US" sz="2000" b="1" i="0" u="none" strike="noStrike" kern="0" cap="none" spc="0" normalizeH="0" baseline="0" noProof="0" dirty="0">
                <a:ln>
                  <a:noFill/>
                </a:ln>
                <a:solidFill>
                  <a:schemeClr val="tx1"/>
                </a:solidFill>
                <a:effectLst/>
                <a:uLnTx/>
                <a:uFillTx/>
                <a:latin typeface="宋体" pitchFamily="2" charset="-122"/>
                <a:ea typeface="宋体" pitchFamily="2" charset="-122"/>
              </a:rPr>
              <a:t>使用者和制造者分离</a:t>
            </a:r>
          </a:p>
          <a:p>
            <a:pPr marL="1600200" marR="0" lvl="3" indent="-228600" algn="l" defTabSz="914400" rtl="0" eaLnBrk="1" fontAlgn="base" latinLnBrk="0" hangingPunct="1">
              <a:lnSpc>
                <a:spcPct val="90000"/>
              </a:lnSpc>
              <a:spcBef>
                <a:spcPct val="20000"/>
              </a:spcBef>
              <a:spcAft>
                <a:spcPct val="0"/>
              </a:spcAft>
              <a:buClrTx/>
              <a:buSzTx/>
              <a:buFontTx/>
              <a:buBlip>
                <a:blip r:embed="rId2"/>
              </a:buBlip>
              <a:tabLst/>
              <a:defRPr/>
            </a:pPr>
            <a:r>
              <a:rPr kumimoji="0" lang="zh-CN" altLang="en-US" sz="2000" b="1" i="0" u="none" strike="noStrike" kern="0" cap="none" spc="0" normalizeH="0" baseline="0" noProof="0" dirty="0">
                <a:ln>
                  <a:noFill/>
                </a:ln>
                <a:solidFill>
                  <a:schemeClr val="tx1"/>
                </a:solidFill>
                <a:effectLst/>
                <a:uLnTx/>
                <a:uFillTx/>
                <a:latin typeface="宋体" pitchFamily="2" charset="-122"/>
                <a:ea typeface="宋体" pitchFamily="2" charset="-122"/>
              </a:rPr>
              <a:t>质量要求、文档、维护</a:t>
            </a:r>
          </a:p>
          <a:p>
            <a:pPr marL="1143000" marR="0" lvl="2" indent="-228600" algn="l" defTabSz="914400" rtl="0" eaLnBrk="1" fontAlgn="base" latinLnBrk="0" hangingPunct="1">
              <a:lnSpc>
                <a:spcPct val="90000"/>
              </a:lnSpc>
              <a:spcBef>
                <a:spcPct val="20000"/>
              </a:spcBef>
              <a:spcAft>
                <a:spcPct val="0"/>
              </a:spcAft>
              <a:buClrTx/>
              <a:buSzTx/>
              <a:buFontTx/>
              <a:buBlip>
                <a:blip r:embed="rId3"/>
              </a:buBlip>
              <a:tabLst/>
              <a:defRPr/>
            </a:pPr>
            <a:r>
              <a:rPr kumimoji="0" lang="zh-CN" altLang="en-US" sz="2400" b="1" i="0" u="none" strike="noStrike" kern="0" cap="none" spc="0" normalizeH="0" baseline="0" noProof="0" dirty="0">
                <a:ln>
                  <a:noFill/>
                </a:ln>
                <a:solidFill>
                  <a:schemeClr val="tx1"/>
                </a:solidFill>
                <a:effectLst/>
                <a:uLnTx/>
                <a:uFillTx/>
                <a:latin typeface="宋体" pitchFamily="2" charset="-122"/>
                <a:ea typeface="宋体" pitchFamily="2" charset="-122"/>
              </a:rPr>
              <a:t>软件产品的生产和其他工业产品的生产也是一样的</a:t>
            </a:r>
          </a:p>
          <a:p>
            <a:pPr marL="1600200" marR="0" lvl="3" indent="-228600" algn="l" defTabSz="914400" rtl="0" eaLnBrk="1" fontAlgn="base" latinLnBrk="0" hangingPunct="1">
              <a:lnSpc>
                <a:spcPct val="90000"/>
              </a:lnSpc>
              <a:spcBef>
                <a:spcPct val="20000"/>
              </a:spcBef>
              <a:spcAft>
                <a:spcPct val="0"/>
              </a:spcAft>
              <a:buClrTx/>
              <a:buSzTx/>
              <a:buFontTx/>
              <a:buBlip>
                <a:blip r:embed="rId2"/>
              </a:buBlip>
              <a:tabLst/>
              <a:defRPr/>
            </a:pPr>
            <a:r>
              <a:rPr kumimoji="0" lang="zh-CN" altLang="en-US" sz="2000" b="1" i="0" u="none" strike="noStrike" kern="0" cap="none" spc="0" normalizeH="0" baseline="0" noProof="0" dirty="0">
                <a:ln>
                  <a:noFill/>
                </a:ln>
                <a:solidFill>
                  <a:schemeClr val="tx1"/>
                </a:solidFill>
                <a:effectLst/>
                <a:uLnTx/>
                <a:uFillTx/>
                <a:latin typeface="宋体" pitchFamily="2" charset="-122"/>
                <a:ea typeface="宋体" pitchFamily="2" charset="-122"/>
              </a:rPr>
              <a:t>生产：团队、工具的使用（</a:t>
            </a: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rPr>
              <a:t>Compiler,..</a:t>
            </a:r>
            <a:r>
              <a:rPr kumimoji="0" lang="zh-CN" altLang="en-US" sz="2000" b="1" i="0" u="none" strike="noStrike" kern="0" cap="none" spc="0" normalizeH="0" baseline="0" noProof="0" dirty="0">
                <a:ln>
                  <a:noFill/>
                </a:ln>
                <a:solidFill>
                  <a:schemeClr val="tx1"/>
                </a:solidFill>
                <a:effectLst/>
                <a:uLnTx/>
                <a:uFillTx/>
                <a:latin typeface="宋体" pitchFamily="2" charset="-122"/>
                <a:ea typeface="宋体" pitchFamily="2" charset="-122"/>
              </a:rPr>
              <a:t>）</a:t>
            </a: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rPr>
              <a:t>,</a:t>
            </a:r>
            <a:r>
              <a:rPr kumimoji="0" lang="zh-CN" altLang="en-US" sz="2000" b="1" i="0" u="none" strike="noStrike" kern="0" cap="none" spc="0" normalizeH="0" baseline="0" noProof="0" dirty="0">
                <a:ln>
                  <a:noFill/>
                </a:ln>
                <a:solidFill>
                  <a:schemeClr val="tx1"/>
                </a:solidFill>
                <a:effectLst/>
                <a:uLnTx/>
                <a:uFillTx/>
                <a:latin typeface="宋体" pitchFamily="2" charset="-122"/>
                <a:ea typeface="宋体" pitchFamily="2" charset="-122"/>
              </a:rPr>
              <a:t>技术复用</a:t>
            </a:r>
          </a:p>
          <a:p>
            <a:pPr marL="1600200" marR="0" lvl="3" indent="-228600" algn="l" defTabSz="914400" rtl="0" eaLnBrk="1" fontAlgn="base" latinLnBrk="0" hangingPunct="1">
              <a:lnSpc>
                <a:spcPct val="90000"/>
              </a:lnSpc>
              <a:spcBef>
                <a:spcPct val="20000"/>
              </a:spcBef>
              <a:spcAft>
                <a:spcPct val="0"/>
              </a:spcAft>
              <a:buClrTx/>
              <a:buSzTx/>
              <a:buFontTx/>
              <a:buBlip>
                <a:blip r:embed="rId2"/>
              </a:buBlip>
              <a:tabLst/>
              <a:defRPr/>
            </a:pPr>
            <a:r>
              <a:rPr kumimoji="0" lang="zh-CN" altLang="en-US" sz="2000" b="1" i="0" u="none" strike="noStrike" kern="0" cap="none" spc="0" normalizeH="0" baseline="0" noProof="0" dirty="0">
                <a:ln>
                  <a:noFill/>
                </a:ln>
                <a:solidFill>
                  <a:schemeClr val="tx1"/>
                </a:solidFill>
                <a:effectLst/>
                <a:uLnTx/>
                <a:uFillTx/>
                <a:latin typeface="宋体" pitchFamily="2" charset="-122"/>
                <a:ea typeface="宋体" pitchFamily="2" charset="-122"/>
              </a:rPr>
              <a:t>如何满足？  先设计，再生产！  </a:t>
            </a: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rPr>
              <a:t>=》  </a:t>
            </a:r>
            <a:r>
              <a:rPr kumimoji="0" lang="zh-CN" altLang="en-US" sz="2000" b="1" i="0" u="none" strike="noStrike" kern="0" cap="none" spc="0" normalizeH="0" baseline="0" noProof="0" dirty="0">
                <a:ln>
                  <a:noFill/>
                </a:ln>
                <a:solidFill>
                  <a:schemeClr val="tx1"/>
                </a:solidFill>
                <a:effectLst/>
                <a:uLnTx/>
                <a:uFillTx/>
                <a:latin typeface="宋体" pitchFamily="2" charset="-122"/>
                <a:ea typeface="宋体" pitchFamily="2" charset="-122"/>
              </a:rPr>
              <a:t>建模！</a:t>
            </a:r>
          </a:p>
          <a:p>
            <a:pPr marL="742950" marR="0" lvl="1" indent="-285750" algn="l" defTabSz="914400" rtl="0" eaLnBrk="1" fontAlgn="base" latinLnBrk="0" hangingPunct="1">
              <a:lnSpc>
                <a:spcPct val="90000"/>
              </a:lnSpc>
              <a:spcBef>
                <a:spcPct val="20000"/>
              </a:spcBef>
              <a:spcAft>
                <a:spcPct val="0"/>
              </a:spcAft>
              <a:buClrTx/>
              <a:buSzTx/>
              <a:buFontTx/>
              <a:buBlip>
                <a:blip r:embed="rId2"/>
              </a:buBlip>
              <a:tabLst/>
              <a:defRPr/>
            </a:pPr>
            <a:r>
              <a:rPr kumimoji="0" lang="zh-CN" altLang="en-US" sz="2800" b="1" i="0" u="none" strike="noStrike" kern="0" cap="none" spc="0" normalizeH="0" baseline="0" noProof="0" dirty="0">
                <a:ln>
                  <a:noFill/>
                </a:ln>
                <a:solidFill>
                  <a:srgbClr val="3366FF"/>
                </a:solidFill>
                <a:effectLst/>
                <a:uLnTx/>
                <a:uFillTx/>
                <a:latin typeface="宋体" pitchFamily="2" charset="-122"/>
                <a:ea typeface="宋体" pitchFamily="2" charset="-122"/>
              </a:rPr>
              <a:t>模型是对现实世界的简化</a:t>
            </a:r>
          </a:p>
          <a:p>
            <a:pPr marL="1143000" marR="0" lvl="2" indent="-228600" algn="l" defTabSz="914400" rtl="0" eaLnBrk="1" fontAlgn="base" latinLnBrk="0" hangingPunct="1">
              <a:lnSpc>
                <a:spcPct val="90000"/>
              </a:lnSpc>
              <a:spcBef>
                <a:spcPct val="20000"/>
              </a:spcBef>
              <a:spcAft>
                <a:spcPct val="0"/>
              </a:spcAft>
              <a:buClrTx/>
              <a:buSzTx/>
              <a:buFontTx/>
              <a:buBlip>
                <a:blip r:embed="rId3"/>
              </a:buBlip>
              <a:tabLst/>
              <a:defRPr/>
            </a:pPr>
            <a:r>
              <a:rPr kumimoji="0" lang="zh-CN" altLang="en-US" sz="2400" b="1" i="0" u="none" strike="noStrike" kern="0" cap="none" spc="0" normalizeH="0" baseline="0" noProof="0" dirty="0">
                <a:ln>
                  <a:noFill/>
                </a:ln>
                <a:solidFill>
                  <a:schemeClr val="tx1"/>
                </a:solidFill>
                <a:effectLst/>
                <a:uLnTx/>
                <a:uFillTx/>
                <a:latin typeface="宋体" pitchFamily="2" charset="-122"/>
                <a:ea typeface="宋体" pitchFamily="2" charset="-122"/>
              </a:rPr>
              <a:t>在成熟的工业生产领域，建模得到了广泛的应用</a:t>
            </a:r>
          </a:p>
          <a:p>
            <a:pPr marL="1600200" marR="0" lvl="3" indent="-228600" algn="l" defTabSz="914400" rtl="0" eaLnBrk="1" fontAlgn="base" latinLnBrk="0" hangingPunct="1">
              <a:lnSpc>
                <a:spcPct val="90000"/>
              </a:lnSpc>
              <a:spcBef>
                <a:spcPct val="20000"/>
              </a:spcBef>
              <a:spcAft>
                <a:spcPct val="0"/>
              </a:spcAft>
              <a:buClrTx/>
              <a:buSzTx/>
              <a:buFontTx/>
              <a:buBlip>
                <a:blip r:embed="rId2"/>
              </a:buBlip>
              <a:tabLst/>
              <a:defRPr/>
            </a:pPr>
            <a:r>
              <a:rPr kumimoji="0" lang="zh-CN" altLang="en-US" sz="2000" b="1" i="0" u="none" strike="noStrike" kern="0" cap="none" spc="0" normalizeH="0" baseline="0" noProof="0" dirty="0">
                <a:ln>
                  <a:noFill/>
                </a:ln>
                <a:solidFill>
                  <a:schemeClr val="tx1"/>
                </a:solidFill>
                <a:effectLst/>
                <a:uLnTx/>
                <a:uFillTx/>
                <a:latin typeface="宋体" pitchFamily="2" charset="-122"/>
                <a:ea typeface="宋体" pitchFamily="2" charset="-122"/>
              </a:rPr>
              <a:t>例如</a:t>
            </a: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rPr>
              <a:t>: </a:t>
            </a:r>
            <a:r>
              <a:rPr kumimoji="0" lang="zh-CN" altLang="en-US" sz="2000" b="1" i="0" u="none" strike="noStrike" kern="0" cap="none" spc="0" normalizeH="0" baseline="0" noProof="0" dirty="0">
                <a:ln>
                  <a:noFill/>
                </a:ln>
                <a:solidFill>
                  <a:schemeClr val="tx1"/>
                </a:solidFill>
                <a:effectLst/>
                <a:uLnTx/>
                <a:uFillTx/>
                <a:latin typeface="宋体" pitchFamily="2" charset="-122"/>
                <a:ea typeface="宋体" pitchFamily="2" charset="-122"/>
              </a:rPr>
              <a:t>电子工业</a:t>
            </a: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rPr>
              <a:t>… ...</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66</a:t>
            </a:fld>
            <a:endParaRPr lang="zh-CN" altLang="en-US"/>
          </a:p>
        </p:txBody>
      </p:sp>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p:spPr>
        <p:txBody>
          <a:bodyPr lIns="92075" tIns="46038" rIns="92075" bIns="46038"/>
          <a:lstStyle/>
          <a:p>
            <a:pPr algn="l" eaLnBrk="1" hangingPunct="1"/>
            <a:r>
              <a:rPr lang="en-US" altLang="zh-CN">
                <a:solidFill>
                  <a:schemeClr val="bg1"/>
                </a:solidFill>
              </a:rPr>
              <a:t>1.</a:t>
            </a:r>
            <a:r>
              <a:rPr lang="zh-CN" altLang="en-US">
                <a:solidFill>
                  <a:schemeClr val="bg1"/>
                </a:solidFill>
              </a:rPr>
              <a:t>软件产品开发和软件建模</a:t>
            </a:r>
            <a:br>
              <a:rPr lang="zh-CN" altLang="en-US">
                <a:solidFill>
                  <a:schemeClr val="bg1"/>
                </a:solidFill>
              </a:rPr>
            </a:br>
            <a:endParaRPr lang="zh-CN" altLang="en-US">
              <a:solidFill>
                <a:schemeClr val="bg1"/>
              </a:solidFill>
            </a:endParaRPr>
          </a:p>
        </p:txBody>
      </p:sp>
      <p:sp>
        <p:nvSpPr>
          <p:cNvPr id="879619" name="Rectangle 3"/>
          <p:cNvSpPr>
            <a:spLocks noChangeArrowheads="1"/>
          </p:cNvSpPr>
          <p:nvPr/>
        </p:nvSpPr>
        <p:spPr bwMode="auto">
          <a:xfrm>
            <a:off x="304800" y="1981200"/>
            <a:ext cx="8610600" cy="4114800"/>
          </a:xfrm>
          <a:prstGeom prst="rect">
            <a:avLst/>
          </a:prstGeom>
          <a:noFill/>
          <a:ln w="9525">
            <a:noFill/>
            <a:miter lim="800000"/>
            <a:headEnd/>
            <a:tailEnd/>
          </a:ln>
          <a:effectLst/>
        </p:spPr>
        <p:txBody>
          <a:bodyPr lIns="92075" tIns="46038" rIns="92075" bIns="46038"/>
          <a:lstStyle/>
          <a:p>
            <a:pPr marL="342900" indent="-342900" algn="l">
              <a:spcBef>
                <a:spcPct val="20000"/>
              </a:spcBef>
              <a:buFontTx/>
              <a:buChar char="•"/>
              <a:defRPr/>
            </a:pPr>
            <a:r>
              <a:rPr lang="zh-CN" altLang="en-US" sz="3200" dirty="0">
                <a:effectLst>
                  <a:outerShdw blurRad="38100" dist="38100" dir="2700000" algn="tl">
                    <a:srgbClr val="808080"/>
                  </a:outerShdw>
                </a:effectLst>
                <a:latin typeface="SimSun+1"/>
                <a:ea typeface="宋体" pitchFamily="2" charset="-122"/>
              </a:rPr>
              <a:t>在</a:t>
            </a:r>
            <a:r>
              <a:rPr lang="zh-CN" altLang="en-US" sz="3200" dirty="0">
                <a:effectLst>
                  <a:outerShdw blurRad="38100" dist="38100" dir="2700000" algn="tl">
                    <a:srgbClr val="808080"/>
                  </a:outerShdw>
                </a:effectLst>
                <a:latin typeface="宋体" pitchFamily="2" charset="-122"/>
                <a:ea typeface="宋体" pitchFamily="2" charset="-122"/>
              </a:rPr>
              <a:t>成</a:t>
            </a:r>
            <a:r>
              <a:rPr lang="zh-CN" altLang="en-US" sz="3200" dirty="0">
                <a:effectLst>
                  <a:outerShdw blurRad="38100" dist="38100" dir="2700000" algn="tl">
                    <a:srgbClr val="808080"/>
                  </a:outerShdw>
                </a:effectLst>
                <a:latin typeface="SimSun+1"/>
                <a:ea typeface="宋体" pitchFamily="2" charset="-122"/>
              </a:rPr>
              <a:t>熟</a:t>
            </a:r>
            <a:r>
              <a:rPr lang="zh-CN" altLang="en-US" sz="3200" dirty="0">
                <a:effectLst>
                  <a:outerShdw blurRad="38100" dist="38100" dir="2700000" algn="tl">
                    <a:srgbClr val="808080"/>
                  </a:outerShdw>
                </a:effectLst>
                <a:latin typeface="宋体" pitchFamily="2" charset="-122"/>
                <a:ea typeface="宋体" pitchFamily="2" charset="-122"/>
              </a:rPr>
              <a:t>的工</a:t>
            </a:r>
            <a:r>
              <a:rPr lang="zh-CN" altLang="en-US" sz="3200" dirty="0">
                <a:effectLst>
                  <a:outerShdw blurRad="38100" dist="38100" dir="2700000" algn="tl">
                    <a:srgbClr val="808080"/>
                  </a:outerShdw>
                </a:effectLst>
                <a:latin typeface="SimSun+1"/>
                <a:ea typeface="宋体" pitchFamily="2" charset="-122"/>
              </a:rPr>
              <a:t>业生</a:t>
            </a:r>
            <a:r>
              <a:rPr lang="zh-CN" altLang="en-US" sz="3200" dirty="0">
                <a:effectLst>
                  <a:outerShdw blurRad="38100" dist="38100" dir="2700000" algn="tl">
                    <a:srgbClr val="808080"/>
                  </a:outerShdw>
                </a:effectLst>
                <a:latin typeface="宋体" pitchFamily="2" charset="-122"/>
                <a:ea typeface="宋体" pitchFamily="2" charset="-122"/>
              </a:rPr>
              <a:t>产</a:t>
            </a:r>
            <a:r>
              <a:rPr lang="zh-CN" altLang="en-US" sz="3200" dirty="0">
                <a:effectLst>
                  <a:outerShdw blurRad="38100" dist="38100" dir="2700000" algn="tl">
                    <a:srgbClr val="808080"/>
                  </a:outerShdw>
                </a:effectLst>
                <a:latin typeface="SimSun+3"/>
                <a:ea typeface="宋体" pitchFamily="2" charset="-122"/>
              </a:rPr>
              <a:t>领</a:t>
            </a:r>
            <a:r>
              <a:rPr lang="zh-CN" altLang="en-US" sz="3200" dirty="0">
                <a:effectLst>
                  <a:outerShdw blurRad="38100" dist="38100" dir="2700000" algn="tl">
                    <a:srgbClr val="808080"/>
                  </a:outerShdw>
                </a:effectLst>
                <a:latin typeface="宋体" pitchFamily="2" charset="-122"/>
                <a:ea typeface="宋体" pitchFamily="2" charset="-122"/>
              </a:rPr>
              <a:t>域</a:t>
            </a:r>
            <a:r>
              <a:rPr lang="zh-CN" altLang="en-US" sz="3200" dirty="0">
                <a:effectLst>
                  <a:outerShdw blurRad="38100" dist="38100" dir="2700000" algn="tl">
                    <a:srgbClr val="808080"/>
                  </a:outerShdw>
                </a:effectLst>
                <a:latin typeface="SimSun+1"/>
                <a:ea typeface="宋体" pitchFamily="2" charset="-122"/>
              </a:rPr>
              <a:t>，</a:t>
            </a:r>
            <a:r>
              <a:rPr lang="zh-CN" altLang="en-US" sz="3200" dirty="0">
                <a:effectLst>
                  <a:outerShdw blurRad="38100" dist="38100" dir="2700000" algn="tl">
                    <a:srgbClr val="808080"/>
                  </a:outerShdw>
                </a:effectLst>
                <a:latin typeface="宋体" pitchFamily="2" charset="-122"/>
                <a:ea typeface="宋体" pitchFamily="2" charset="-122"/>
              </a:rPr>
              <a:t>建模的</a:t>
            </a:r>
            <a:r>
              <a:rPr lang="zh-CN" altLang="en-US" sz="3200" dirty="0">
                <a:effectLst>
                  <a:outerShdw blurRad="38100" dist="38100" dir="2700000" algn="tl">
                    <a:srgbClr val="808080"/>
                  </a:outerShdw>
                </a:effectLst>
                <a:latin typeface="SimSun+1"/>
                <a:ea typeface="宋体" pitchFamily="2" charset="-122"/>
              </a:rPr>
              <a:t>方</a:t>
            </a:r>
            <a:r>
              <a:rPr lang="zh-CN" altLang="en-US" sz="3200" dirty="0">
                <a:effectLst>
                  <a:outerShdw blurRad="38100" dist="38100" dir="2700000" algn="tl">
                    <a:srgbClr val="808080"/>
                  </a:outerShdw>
                </a:effectLst>
                <a:latin typeface="宋体" pitchFamily="2" charset="-122"/>
                <a:ea typeface="宋体" pitchFamily="2" charset="-122"/>
              </a:rPr>
              <a:t>法</a:t>
            </a:r>
            <a:r>
              <a:rPr lang="zh-CN" altLang="en-US" sz="3200" dirty="0">
                <a:effectLst>
                  <a:outerShdw blurRad="38100" dist="38100" dir="2700000" algn="tl">
                    <a:srgbClr val="808080"/>
                  </a:outerShdw>
                </a:effectLst>
                <a:latin typeface="SimSun+1"/>
                <a:ea typeface="宋体" pitchFamily="2" charset="-122"/>
              </a:rPr>
              <a:t>得</a:t>
            </a:r>
            <a:r>
              <a:rPr lang="zh-CN" altLang="en-US" sz="3200" dirty="0">
                <a:effectLst>
                  <a:outerShdw blurRad="38100" dist="38100" dir="2700000" algn="tl">
                    <a:srgbClr val="808080"/>
                  </a:outerShdw>
                </a:effectLst>
                <a:latin typeface="宋体" pitchFamily="2" charset="-122"/>
                <a:ea typeface="宋体" pitchFamily="2" charset="-122"/>
              </a:rPr>
              <a:t>到</a:t>
            </a:r>
            <a:r>
              <a:rPr lang="zh-CN" altLang="en-US" sz="3200" dirty="0">
                <a:effectLst>
                  <a:outerShdw blurRad="38100" dist="38100" dir="2700000" algn="tl">
                    <a:srgbClr val="808080"/>
                  </a:outerShdw>
                </a:effectLst>
                <a:latin typeface="SimSun+1"/>
                <a:ea typeface="宋体" pitchFamily="2" charset="-122"/>
              </a:rPr>
              <a:t>了</a:t>
            </a:r>
            <a:r>
              <a:rPr lang="zh-CN" altLang="en-US" sz="3200" dirty="0">
                <a:effectLst>
                  <a:outerShdw blurRad="38100" dist="38100" dir="2700000" algn="tl">
                    <a:srgbClr val="808080"/>
                  </a:outerShdw>
                </a:effectLst>
                <a:latin typeface="SimSun+3"/>
                <a:ea typeface="宋体" pitchFamily="2" charset="-122"/>
              </a:rPr>
              <a:t>广</a:t>
            </a:r>
            <a:r>
              <a:rPr lang="zh-CN" altLang="en-US" sz="3200" dirty="0">
                <a:effectLst>
                  <a:outerShdw blurRad="38100" dist="38100" dir="2700000" algn="tl">
                    <a:srgbClr val="808080"/>
                  </a:outerShdw>
                </a:effectLst>
                <a:latin typeface="宋体" pitchFamily="2" charset="-122"/>
                <a:ea typeface="宋体" pitchFamily="2" charset="-122"/>
              </a:rPr>
              <a:t>泛的</a:t>
            </a:r>
            <a:r>
              <a:rPr lang="zh-CN" altLang="en-US" sz="3200" dirty="0">
                <a:effectLst>
                  <a:outerShdw blurRad="38100" dist="38100" dir="2700000" algn="tl">
                    <a:srgbClr val="808080"/>
                  </a:outerShdw>
                </a:effectLst>
                <a:latin typeface="SimSun+1"/>
                <a:ea typeface="宋体" pitchFamily="2" charset="-122"/>
              </a:rPr>
              <a:t>应</a:t>
            </a:r>
            <a:r>
              <a:rPr lang="zh-CN" altLang="en-US" sz="3200" dirty="0">
                <a:effectLst>
                  <a:outerShdw blurRad="38100" dist="38100" dir="2700000" algn="tl">
                    <a:srgbClr val="808080"/>
                  </a:outerShdw>
                </a:effectLst>
                <a:latin typeface="宋体" pitchFamily="2" charset="-122"/>
                <a:ea typeface="宋体" pitchFamily="2" charset="-122"/>
              </a:rPr>
              <a:t>用</a:t>
            </a:r>
            <a:r>
              <a:rPr lang="en-US" altLang="zh-CN" sz="3200" dirty="0">
                <a:effectLst>
                  <a:outerShdw blurRad="38100" dist="38100" dir="2700000" algn="tl">
                    <a:srgbClr val="808080"/>
                  </a:outerShdw>
                </a:effectLst>
                <a:latin typeface="宋体" pitchFamily="2" charset="-122"/>
                <a:ea typeface="宋体" pitchFamily="2" charset="-122"/>
              </a:rPr>
              <a:t>, </a:t>
            </a:r>
            <a:r>
              <a:rPr lang="zh-CN" altLang="en-US" sz="3200" dirty="0">
                <a:effectLst>
                  <a:outerShdw blurRad="38100" dist="38100" dir="2700000" algn="tl">
                    <a:srgbClr val="808080"/>
                  </a:outerShdw>
                </a:effectLst>
                <a:latin typeface="宋体" pitchFamily="2" charset="-122"/>
                <a:ea typeface="宋体" pitchFamily="2" charset="-122"/>
              </a:rPr>
              <a:t>例如</a:t>
            </a:r>
            <a:r>
              <a:rPr lang="en-US" altLang="zh-CN" sz="3200" dirty="0">
                <a:effectLst>
                  <a:outerShdw blurRad="38100" dist="38100" dir="2700000" algn="tl">
                    <a:srgbClr val="808080"/>
                  </a:outerShdw>
                </a:effectLst>
                <a:latin typeface="宋体" pitchFamily="2" charset="-122"/>
                <a:ea typeface="宋体" pitchFamily="2" charset="-122"/>
              </a:rPr>
              <a:t>: </a:t>
            </a:r>
            <a:r>
              <a:rPr lang="zh-CN" altLang="en-US" sz="3200" dirty="0">
                <a:effectLst>
                  <a:outerShdw blurRad="38100" dist="38100" dir="2700000" algn="tl">
                    <a:srgbClr val="808080"/>
                  </a:outerShdw>
                </a:effectLst>
                <a:latin typeface="宋体" pitchFamily="2" charset="-122"/>
                <a:ea typeface="宋体" pitchFamily="2" charset="-122"/>
              </a:rPr>
              <a:t>电子工业</a:t>
            </a:r>
            <a:r>
              <a:rPr lang="en-US" altLang="zh-CN" sz="3200" dirty="0">
                <a:effectLst>
                  <a:outerShdw blurRad="38100" dist="38100" dir="2700000" algn="tl">
                    <a:srgbClr val="808080"/>
                  </a:outerShdw>
                </a:effectLst>
                <a:latin typeface="宋体" pitchFamily="2" charset="-122"/>
                <a:ea typeface="宋体" pitchFamily="2" charset="-122"/>
              </a:rPr>
              <a:t>… ...</a:t>
            </a:r>
            <a:endParaRPr lang="en-US" altLang="zh-CN" sz="3200" dirty="0">
              <a:effectLst>
                <a:outerShdw blurRad="38100" dist="38100" dir="2700000" algn="tl">
                  <a:srgbClr val="808080"/>
                </a:outerShdw>
              </a:effectLst>
              <a:ea typeface="宋体" pitchFamily="2" charset="-122"/>
            </a:endParaRPr>
          </a:p>
          <a:p>
            <a:pPr marL="742950" lvl="1" indent="-285750" algn="l">
              <a:spcBef>
                <a:spcPct val="20000"/>
              </a:spcBef>
              <a:buFontTx/>
              <a:buChar char="–"/>
              <a:defRPr/>
            </a:pPr>
            <a:r>
              <a:rPr lang="zh-CN" altLang="en-US" sz="2800" dirty="0">
                <a:ea typeface="宋体" pitchFamily="2" charset="-122"/>
              </a:rPr>
              <a:t>在设计收音机的时候：</a:t>
            </a:r>
          </a:p>
          <a:p>
            <a:pPr marL="1143000" lvl="2" indent="-228600" algn="l">
              <a:spcBef>
                <a:spcPct val="20000"/>
              </a:spcBef>
              <a:buFontTx/>
              <a:buChar char="•"/>
              <a:defRPr/>
            </a:pPr>
            <a:r>
              <a:rPr lang="en-US" altLang="zh-CN" sz="2400" dirty="0">
                <a:ea typeface="宋体" pitchFamily="2" charset="-122"/>
              </a:rPr>
              <a:t>1.</a:t>
            </a:r>
            <a:r>
              <a:rPr lang="zh-CN" altLang="en-US" sz="2400" dirty="0">
                <a:ea typeface="宋体" pitchFamily="2" charset="-122"/>
              </a:rPr>
              <a:t>先确定收音机是几个波段、有几个喇叭</a:t>
            </a:r>
            <a:r>
              <a:rPr lang="en-US" altLang="zh-CN" sz="2400" dirty="0">
                <a:ea typeface="宋体" pitchFamily="2" charset="-122"/>
              </a:rPr>
              <a:t>,</a:t>
            </a:r>
            <a:r>
              <a:rPr lang="zh-CN" altLang="en-US" sz="2400" dirty="0">
                <a:ea typeface="宋体" pitchFamily="2" charset="-122"/>
              </a:rPr>
              <a:t>等等</a:t>
            </a:r>
            <a:r>
              <a:rPr lang="en-US" altLang="zh-CN" sz="2400" dirty="0">
                <a:effectLst>
                  <a:outerShdw blurRad="38100" dist="38100" dir="2700000" algn="tl">
                    <a:srgbClr val="808080"/>
                  </a:outerShdw>
                </a:effectLst>
                <a:ea typeface="宋体" pitchFamily="2" charset="-122"/>
              </a:rPr>
              <a:t>(</a:t>
            </a:r>
            <a:r>
              <a:rPr lang="zh-CN" altLang="en-US" sz="2400" dirty="0">
                <a:effectLst>
                  <a:outerShdw blurRad="38100" dist="38100" dir="2700000" algn="tl">
                    <a:srgbClr val="808080"/>
                  </a:outerShdw>
                </a:effectLst>
                <a:ea typeface="宋体" pitchFamily="2" charset="-122"/>
              </a:rPr>
              <a:t>图</a:t>
            </a:r>
            <a:r>
              <a:rPr lang="en-US" altLang="zh-CN" sz="2400" dirty="0">
                <a:effectLst>
                  <a:outerShdw blurRad="38100" dist="38100" dir="2700000" algn="tl">
                    <a:srgbClr val="808080"/>
                  </a:outerShdw>
                </a:effectLst>
                <a:ea typeface="宋体" pitchFamily="2" charset="-122"/>
              </a:rPr>
              <a:t>...)</a:t>
            </a:r>
            <a:endParaRPr lang="en-US" altLang="zh-CN" sz="2400" dirty="0">
              <a:ea typeface="宋体" pitchFamily="2" charset="-122"/>
            </a:endParaRPr>
          </a:p>
          <a:p>
            <a:pPr marL="1143000" lvl="2" indent="-228600" algn="l">
              <a:spcBef>
                <a:spcPct val="20000"/>
              </a:spcBef>
              <a:buFontTx/>
              <a:buChar char="•"/>
              <a:defRPr/>
            </a:pPr>
            <a:r>
              <a:rPr lang="en-US" altLang="zh-CN" sz="2400" dirty="0">
                <a:ea typeface="宋体" pitchFamily="2" charset="-122"/>
              </a:rPr>
              <a:t>2.</a:t>
            </a:r>
            <a:r>
              <a:rPr lang="zh-CN" altLang="en-US" sz="2400" dirty="0">
                <a:ea typeface="宋体" pitchFamily="2" charset="-122"/>
              </a:rPr>
              <a:t>然后，设计电路图。用集成电路符号、晶 体管符号、电阻电容符号，加上各种标注</a:t>
            </a:r>
            <a:r>
              <a:rPr lang="en-US" altLang="zh-CN" sz="2400" dirty="0">
                <a:effectLst>
                  <a:outerShdw blurRad="38100" dist="38100" dir="2700000" algn="tl">
                    <a:srgbClr val="808080"/>
                  </a:outerShdw>
                </a:effectLst>
                <a:ea typeface="宋体" pitchFamily="2" charset="-122"/>
              </a:rPr>
              <a:t>(</a:t>
            </a:r>
            <a:r>
              <a:rPr lang="zh-CN" altLang="en-US" sz="2400" dirty="0">
                <a:effectLst>
                  <a:outerShdw blurRad="38100" dist="38100" dir="2700000" algn="tl">
                    <a:srgbClr val="808080"/>
                  </a:outerShdw>
                </a:effectLst>
                <a:ea typeface="宋体" pitchFamily="2" charset="-122"/>
              </a:rPr>
              <a:t>图</a:t>
            </a:r>
            <a:r>
              <a:rPr lang="en-US" altLang="zh-CN" sz="2400" dirty="0">
                <a:effectLst>
                  <a:outerShdw blurRad="38100" dist="38100" dir="2700000" algn="tl">
                    <a:srgbClr val="808080"/>
                  </a:outerShdw>
                </a:effectLst>
                <a:ea typeface="宋体" pitchFamily="2" charset="-122"/>
              </a:rPr>
              <a:t>...)</a:t>
            </a:r>
            <a:r>
              <a:rPr lang="en-US" altLang="zh-CN" sz="2400" dirty="0">
                <a:ea typeface="宋体" pitchFamily="2" charset="-122"/>
              </a:rPr>
              <a:t> </a:t>
            </a:r>
            <a:r>
              <a:rPr lang="zh-CN" altLang="en-US" sz="2400" dirty="0">
                <a:ea typeface="宋体" pitchFamily="2" charset="-122"/>
              </a:rPr>
              <a:t>。</a:t>
            </a:r>
          </a:p>
          <a:p>
            <a:pPr marL="1143000" lvl="2" indent="-228600" algn="l">
              <a:spcBef>
                <a:spcPct val="20000"/>
              </a:spcBef>
              <a:buFontTx/>
              <a:buChar char="•"/>
              <a:defRPr/>
            </a:pPr>
            <a:r>
              <a:rPr lang="en-US" altLang="zh-CN" sz="2400" dirty="0">
                <a:ea typeface="宋体" pitchFamily="2" charset="-122"/>
              </a:rPr>
              <a:t>3.</a:t>
            </a:r>
            <a:r>
              <a:rPr lang="zh-CN" altLang="en-US" sz="2400" dirty="0">
                <a:ea typeface="宋体" pitchFamily="2" charset="-122"/>
              </a:rPr>
              <a:t>最后，设计电路板</a:t>
            </a:r>
            <a:r>
              <a:rPr lang="en-US" altLang="zh-CN" sz="2400" dirty="0">
                <a:effectLst>
                  <a:outerShdw blurRad="38100" dist="38100" dir="2700000" algn="tl">
                    <a:srgbClr val="808080"/>
                  </a:outerShdw>
                </a:effectLst>
                <a:ea typeface="宋体" pitchFamily="2" charset="-122"/>
              </a:rPr>
              <a:t>(</a:t>
            </a:r>
            <a:r>
              <a:rPr lang="zh-CN" altLang="en-US" sz="2400" dirty="0">
                <a:effectLst>
                  <a:outerShdw blurRad="38100" dist="38100" dir="2700000" algn="tl">
                    <a:srgbClr val="808080"/>
                  </a:outerShdw>
                </a:effectLst>
                <a:ea typeface="宋体" pitchFamily="2" charset="-122"/>
              </a:rPr>
              <a:t>图</a:t>
            </a:r>
            <a:r>
              <a:rPr lang="en-US" altLang="zh-CN" sz="2400" dirty="0">
                <a:effectLst>
                  <a:outerShdw blurRad="38100" dist="38100" dir="2700000" algn="tl">
                    <a:srgbClr val="808080"/>
                  </a:outerShdw>
                </a:effectLst>
                <a:ea typeface="宋体" pitchFamily="2" charset="-122"/>
              </a:rPr>
              <a:t>...)</a:t>
            </a:r>
            <a:r>
              <a:rPr lang="en-US" altLang="zh-CN" sz="2400" dirty="0">
                <a:ea typeface="宋体" pitchFamily="2" charset="-122"/>
              </a:rPr>
              <a:t> </a:t>
            </a:r>
            <a:r>
              <a:rPr lang="zh-CN" altLang="en-US" sz="2400" dirty="0">
                <a:ea typeface="宋体" pitchFamily="2" charset="-122"/>
              </a:rPr>
              <a:t>，调试，定型，生产 。</a:t>
            </a:r>
          </a:p>
          <a:p>
            <a:pPr marL="742950" lvl="1" indent="-285750" algn="l">
              <a:spcBef>
                <a:spcPct val="20000"/>
              </a:spcBef>
              <a:buFontTx/>
              <a:buChar char="–"/>
              <a:defRPr/>
            </a:pPr>
            <a:r>
              <a:rPr lang="zh-CN" altLang="en-US" sz="2800" dirty="0">
                <a:ea typeface="宋体" pitchFamily="2" charset="-122"/>
              </a:rPr>
              <a:t>电路图就是模型，是现实世界的简化</a:t>
            </a:r>
            <a:r>
              <a:rPr lang="en-US" altLang="zh-CN" sz="2800" dirty="0">
                <a:effectLst>
                  <a:outerShdw blurRad="38100" dist="38100" dir="2700000" algn="tl">
                    <a:srgbClr val="808080"/>
                  </a:outerShdw>
                </a:effectLst>
                <a:ea typeface="宋体" pitchFamily="2" charset="-122"/>
              </a:rPr>
              <a:t>(</a:t>
            </a:r>
            <a:r>
              <a:rPr lang="zh-CN" altLang="en-US" sz="2800" dirty="0">
                <a:effectLst>
                  <a:outerShdw blurRad="38100" dist="38100" dir="2700000" algn="tl">
                    <a:srgbClr val="808080"/>
                  </a:outerShdw>
                </a:effectLst>
                <a:ea typeface="宋体" pitchFamily="2" charset="-122"/>
              </a:rPr>
              <a:t>图</a:t>
            </a:r>
            <a:r>
              <a:rPr lang="en-US" altLang="zh-CN" sz="2800" dirty="0">
                <a:effectLst>
                  <a:outerShdw blurRad="38100" dist="38100" dir="2700000" algn="tl">
                    <a:srgbClr val="808080"/>
                  </a:outerShdw>
                </a:effectLst>
                <a:ea typeface="宋体" pitchFamily="2" charset="-122"/>
              </a:rPr>
              <a:t>...)</a:t>
            </a:r>
            <a:endParaRPr lang="en-US" altLang="zh-CN" sz="2800" dirty="0">
              <a:ea typeface="宋体" pitchFamily="2" charset="-122"/>
            </a:endParaRPr>
          </a:p>
          <a:p>
            <a:pPr marL="342900" indent="-342900" algn="l">
              <a:spcBef>
                <a:spcPct val="20000"/>
              </a:spcBef>
              <a:buFontTx/>
              <a:buChar char="•"/>
              <a:defRPr/>
            </a:pPr>
            <a:r>
              <a:rPr lang="zh-CN" altLang="en-US" sz="3200" dirty="0">
                <a:ea typeface="宋体" pitchFamily="2" charset="-122"/>
              </a:rPr>
              <a:t>再看看我们现在软件是怎么做的</a:t>
            </a:r>
            <a:r>
              <a:rPr lang="en-US" altLang="zh-CN" sz="3200" dirty="0">
                <a:ea typeface="宋体" pitchFamily="2" charset="-122"/>
              </a:rPr>
              <a:t>...	</a:t>
            </a:r>
          </a:p>
        </p:txBody>
      </p:sp>
      <p:pic>
        <p:nvPicPr>
          <p:cNvPr id="879620" name="Picture 4" descr="radio"/>
          <p:cNvPicPr>
            <a:picLocks noChangeAspect="1" noChangeArrowheads="1"/>
          </p:cNvPicPr>
          <p:nvPr/>
        </p:nvPicPr>
        <p:blipFill>
          <a:blip r:embed="rId3"/>
          <a:srcRect/>
          <a:stretch>
            <a:fillRect/>
          </a:stretch>
        </p:blipFill>
        <p:spPr bwMode="auto">
          <a:xfrm>
            <a:off x="4983162" y="285728"/>
            <a:ext cx="4160838" cy="3062288"/>
          </a:xfrm>
          <a:prstGeom prst="rect">
            <a:avLst/>
          </a:prstGeom>
          <a:noFill/>
          <a:ln w="38100">
            <a:solidFill>
              <a:srgbClr val="00CCFF"/>
            </a:solidFill>
            <a:miter lim="800000"/>
            <a:headEnd/>
            <a:tailEnd/>
          </a:ln>
        </p:spPr>
      </p:pic>
      <p:pic>
        <p:nvPicPr>
          <p:cNvPr id="879621" name="Picture 5" descr="dianlutu"/>
          <p:cNvPicPr>
            <a:picLocks noChangeAspect="1" noChangeArrowheads="1"/>
          </p:cNvPicPr>
          <p:nvPr/>
        </p:nvPicPr>
        <p:blipFill>
          <a:blip r:embed="rId4"/>
          <a:srcRect/>
          <a:stretch>
            <a:fillRect/>
          </a:stretch>
        </p:blipFill>
        <p:spPr bwMode="auto">
          <a:xfrm>
            <a:off x="0" y="214290"/>
            <a:ext cx="8686800" cy="3808413"/>
          </a:xfrm>
          <a:prstGeom prst="rect">
            <a:avLst/>
          </a:prstGeom>
          <a:noFill/>
          <a:ln w="38100">
            <a:solidFill>
              <a:srgbClr val="00CCFF"/>
            </a:solidFill>
            <a:miter lim="800000"/>
            <a:headEnd/>
            <a:tailEnd/>
          </a:ln>
        </p:spPr>
      </p:pic>
      <p:pic>
        <p:nvPicPr>
          <p:cNvPr id="879622" name="Picture 6" descr="buxiantu"/>
          <p:cNvPicPr>
            <a:picLocks noChangeAspect="1" noChangeArrowheads="1"/>
          </p:cNvPicPr>
          <p:nvPr/>
        </p:nvPicPr>
        <p:blipFill>
          <a:blip r:embed="rId5"/>
          <a:srcRect/>
          <a:stretch>
            <a:fillRect/>
          </a:stretch>
        </p:blipFill>
        <p:spPr bwMode="auto">
          <a:xfrm>
            <a:off x="4210050" y="1142984"/>
            <a:ext cx="4933950" cy="4567238"/>
          </a:xfrm>
          <a:prstGeom prst="rect">
            <a:avLst/>
          </a:prstGeom>
          <a:noFill/>
          <a:ln w="38100">
            <a:solidFill>
              <a:srgbClr val="00CCFF"/>
            </a:solidFill>
            <a:miter lim="800000"/>
            <a:headEnd/>
            <a:tailEnd/>
          </a:ln>
        </p:spPr>
      </p:pic>
      <p:pic>
        <p:nvPicPr>
          <p:cNvPr id="879623" name="Picture 7" descr="电子元件"/>
          <p:cNvPicPr>
            <a:picLocks noChangeAspect="1" noChangeArrowheads="1"/>
          </p:cNvPicPr>
          <p:nvPr/>
        </p:nvPicPr>
        <p:blipFill>
          <a:blip r:embed="rId6"/>
          <a:srcRect/>
          <a:stretch>
            <a:fillRect/>
          </a:stretch>
        </p:blipFill>
        <p:spPr bwMode="auto">
          <a:xfrm>
            <a:off x="285720" y="1643050"/>
            <a:ext cx="3698875" cy="2389188"/>
          </a:xfrm>
          <a:prstGeom prst="rect">
            <a:avLst/>
          </a:prstGeom>
          <a:noFill/>
          <a:ln w="38100">
            <a:solidFill>
              <a:srgbClr val="00CCFF"/>
            </a:solidFill>
            <a:miter lim="800000"/>
            <a:headEnd/>
            <a:tailEnd/>
          </a:ln>
        </p:spPr>
      </p:pic>
      <p:sp>
        <p:nvSpPr>
          <p:cNvPr id="8" name="灯片编号占位符 7"/>
          <p:cNvSpPr>
            <a:spLocks noGrp="1"/>
          </p:cNvSpPr>
          <p:nvPr>
            <p:ph type="sldNum" sz="quarter" idx="12"/>
          </p:nvPr>
        </p:nvSpPr>
        <p:spPr/>
        <p:txBody>
          <a:bodyPr/>
          <a:lstStyle/>
          <a:p>
            <a:fld id="{38DE0820-E4E3-469F-8339-675226DFBBFE}" type="slidenum">
              <a:rPr lang="zh-CN" altLang="en-US" smtClean="0"/>
              <a:pPr/>
              <a:t>67</a:t>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879620"/>
                                        </p:tgtEl>
                                        <p:attrNameLst>
                                          <p:attrName>style.visibility</p:attrName>
                                        </p:attrNameLst>
                                      </p:cBhvr>
                                      <p:to>
                                        <p:strVal val="visible"/>
                                      </p:to>
                                    </p:set>
                                    <p:animEffect transition="in" filter="slide(fromBottom)">
                                      <p:cBhvr>
                                        <p:cTn id="7" dur="500"/>
                                        <p:tgtEl>
                                          <p:spTgt spid="879620"/>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p:cTn id="11" dur="1" fill="hold">
                                          <p:stCondLst>
                                            <p:cond delay="0"/>
                                          </p:stCondLst>
                                        </p:cTn>
                                        <p:tgtEl>
                                          <p:spTgt spid="879621"/>
                                        </p:tgtEl>
                                        <p:attrNameLst>
                                          <p:attrName>style.visibility</p:attrName>
                                        </p:attrNameLst>
                                      </p:cBhvr>
                                      <p:to>
                                        <p:strVal val="visible"/>
                                      </p:to>
                                    </p:set>
                                    <p:anim calcmode="lin" valueType="num">
                                      <p:cBhvr>
                                        <p:cTn id="12" dur="500" fill="hold"/>
                                        <p:tgtEl>
                                          <p:spTgt spid="879621"/>
                                        </p:tgtEl>
                                        <p:attrNameLst>
                                          <p:attrName>ppt_x</p:attrName>
                                        </p:attrNameLst>
                                      </p:cBhvr>
                                      <p:tavLst>
                                        <p:tav tm="0">
                                          <p:val>
                                            <p:strVal val="#ppt_x-#ppt_w/2"/>
                                          </p:val>
                                        </p:tav>
                                        <p:tav tm="100000">
                                          <p:val>
                                            <p:strVal val="#ppt_x"/>
                                          </p:val>
                                        </p:tav>
                                      </p:tavLst>
                                    </p:anim>
                                    <p:anim calcmode="lin" valueType="num">
                                      <p:cBhvr>
                                        <p:cTn id="13" dur="500" fill="hold"/>
                                        <p:tgtEl>
                                          <p:spTgt spid="879621"/>
                                        </p:tgtEl>
                                        <p:attrNameLst>
                                          <p:attrName>ppt_y</p:attrName>
                                        </p:attrNameLst>
                                      </p:cBhvr>
                                      <p:tavLst>
                                        <p:tav tm="0">
                                          <p:val>
                                            <p:strVal val="#ppt_y"/>
                                          </p:val>
                                        </p:tav>
                                        <p:tav tm="100000">
                                          <p:val>
                                            <p:strVal val="#ppt_y"/>
                                          </p:val>
                                        </p:tav>
                                      </p:tavLst>
                                    </p:anim>
                                    <p:anim calcmode="lin" valueType="num">
                                      <p:cBhvr>
                                        <p:cTn id="14" dur="500" fill="hold"/>
                                        <p:tgtEl>
                                          <p:spTgt spid="879621"/>
                                        </p:tgtEl>
                                        <p:attrNameLst>
                                          <p:attrName>ppt_w</p:attrName>
                                        </p:attrNameLst>
                                      </p:cBhvr>
                                      <p:tavLst>
                                        <p:tav tm="0">
                                          <p:val>
                                            <p:fltVal val="0"/>
                                          </p:val>
                                        </p:tav>
                                        <p:tav tm="100000">
                                          <p:val>
                                            <p:strVal val="#ppt_w"/>
                                          </p:val>
                                        </p:tav>
                                      </p:tavLst>
                                    </p:anim>
                                    <p:anim calcmode="lin" valueType="num">
                                      <p:cBhvr>
                                        <p:cTn id="15" dur="500" fill="hold"/>
                                        <p:tgtEl>
                                          <p:spTgt spid="879621"/>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4" fill="hold" nodeType="clickEffect">
                                  <p:stCondLst>
                                    <p:cond delay="0"/>
                                  </p:stCondLst>
                                  <p:childTnLst>
                                    <p:set>
                                      <p:cBhvr>
                                        <p:cTn id="19" dur="1" fill="hold">
                                          <p:stCondLst>
                                            <p:cond delay="0"/>
                                          </p:stCondLst>
                                        </p:cTn>
                                        <p:tgtEl>
                                          <p:spTgt spid="879622"/>
                                        </p:tgtEl>
                                        <p:attrNameLst>
                                          <p:attrName>style.visibility</p:attrName>
                                        </p:attrNameLst>
                                      </p:cBhvr>
                                      <p:to>
                                        <p:strVal val="visible"/>
                                      </p:to>
                                    </p:set>
                                    <p:anim calcmode="lin" valueType="num">
                                      <p:cBhvr>
                                        <p:cTn id="20" dur="500" fill="hold"/>
                                        <p:tgtEl>
                                          <p:spTgt spid="879622"/>
                                        </p:tgtEl>
                                        <p:attrNameLst>
                                          <p:attrName>ppt_x</p:attrName>
                                        </p:attrNameLst>
                                      </p:cBhvr>
                                      <p:tavLst>
                                        <p:tav tm="0">
                                          <p:val>
                                            <p:strVal val="#ppt_x"/>
                                          </p:val>
                                        </p:tav>
                                        <p:tav tm="100000">
                                          <p:val>
                                            <p:strVal val="#ppt_x"/>
                                          </p:val>
                                        </p:tav>
                                      </p:tavLst>
                                    </p:anim>
                                    <p:anim calcmode="lin" valueType="num">
                                      <p:cBhvr>
                                        <p:cTn id="21" dur="500" fill="hold"/>
                                        <p:tgtEl>
                                          <p:spTgt spid="879622"/>
                                        </p:tgtEl>
                                        <p:attrNameLst>
                                          <p:attrName>ppt_y</p:attrName>
                                        </p:attrNameLst>
                                      </p:cBhvr>
                                      <p:tavLst>
                                        <p:tav tm="0">
                                          <p:val>
                                            <p:strVal val="#ppt_y+#ppt_h/2"/>
                                          </p:val>
                                        </p:tav>
                                        <p:tav tm="100000">
                                          <p:val>
                                            <p:strVal val="#ppt_y"/>
                                          </p:val>
                                        </p:tav>
                                      </p:tavLst>
                                    </p:anim>
                                    <p:anim calcmode="lin" valueType="num">
                                      <p:cBhvr>
                                        <p:cTn id="22" dur="500" fill="hold"/>
                                        <p:tgtEl>
                                          <p:spTgt spid="879622"/>
                                        </p:tgtEl>
                                        <p:attrNameLst>
                                          <p:attrName>ppt_w</p:attrName>
                                        </p:attrNameLst>
                                      </p:cBhvr>
                                      <p:tavLst>
                                        <p:tav tm="0">
                                          <p:val>
                                            <p:strVal val="#ppt_w"/>
                                          </p:val>
                                        </p:tav>
                                        <p:tav tm="100000">
                                          <p:val>
                                            <p:strVal val="#ppt_w"/>
                                          </p:val>
                                        </p:tav>
                                      </p:tavLst>
                                    </p:anim>
                                    <p:anim calcmode="lin" valueType="num">
                                      <p:cBhvr>
                                        <p:cTn id="23" dur="500" fill="hold"/>
                                        <p:tgtEl>
                                          <p:spTgt spid="879622"/>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4" fill="hold" nodeType="clickEffect">
                                  <p:stCondLst>
                                    <p:cond delay="0"/>
                                  </p:stCondLst>
                                  <p:childTnLst>
                                    <p:set>
                                      <p:cBhvr>
                                        <p:cTn id="27" dur="1" fill="hold">
                                          <p:stCondLst>
                                            <p:cond delay="0"/>
                                          </p:stCondLst>
                                        </p:cTn>
                                        <p:tgtEl>
                                          <p:spTgt spid="879623"/>
                                        </p:tgtEl>
                                        <p:attrNameLst>
                                          <p:attrName>style.visibility</p:attrName>
                                        </p:attrNameLst>
                                      </p:cBhvr>
                                      <p:to>
                                        <p:strVal val="visible"/>
                                      </p:to>
                                    </p:set>
                                    <p:anim calcmode="lin" valueType="num">
                                      <p:cBhvr>
                                        <p:cTn id="28" dur="500" fill="hold"/>
                                        <p:tgtEl>
                                          <p:spTgt spid="879623"/>
                                        </p:tgtEl>
                                        <p:attrNameLst>
                                          <p:attrName>ppt_x</p:attrName>
                                        </p:attrNameLst>
                                      </p:cBhvr>
                                      <p:tavLst>
                                        <p:tav tm="0">
                                          <p:val>
                                            <p:strVal val="#ppt_x"/>
                                          </p:val>
                                        </p:tav>
                                        <p:tav tm="100000">
                                          <p:val>
                                            <p:strVal val="#ppt_x"/>
                                          </p:val>
                                        </p:tav>
                                      </p:tavLst>
                                    </p:anim>
                                    <p:anim calcmode="lin" valueType="num">
                                      <p:cBhvr>
                                        <p:cTn id="29" dur="500" fill="hold"/>
                                        <p:tgtEl>
                                          <p:spTgt spid="879623"/>
                                        </p:tgtEl>
                                        <p:attrNameLst>
                                          <p:attrName>ppt_y</p:attrName>
                                        </p:attrNameLst>
                                      </p:cBhvr>
                                      <p:tavLst>
                                        <p:tav tm="0">
                                          <p:val>
                                            <p:strVal val="#ppt_y+#ppt_h/2"/>
                                          </p:val>
                                        </p:tav>
                                        <p:tav tm="100000">
                                          <p:val>
                                            <p:strVal val="#ppt_y"/>
                                          </p:val>
                                        </p:tav>
                                      </p:tavLst>
                                    </p:anim>
                                    <p:anim calcmode="lin" valueType="num">
                                      <p:cBhvr>
                                        <p:cTn id="30" dur="500" fill="hold"/>
                                        <p:tgtEl>
                                          <p:spTgt spid="879623"/>
                                        </p:tgtEl>
                                        <p:attrNameLst>
                                          <p:attrName>ppt_w</p:attrName>
                                        </p:attrNameLst>
                                      </p:cBhvr>
                                      <p:tavLst>
                                        <p:tav tm="0">
                                          <p:val>
                                            <p:strVal val="#ppt_w"/>
                                          </p:val>
                                        </p:tav>
                                        <p:tav tm="100000">
                                          <p:val>
                                            <p:strVal val="#ppt_w"/>
                                          </p:val>
                                        </p:tav>
                                      </p:tavLst>
                                    </p:anim>
                                    <p:anim calcmode="lin" valueType="num">
                                      <p:cBhvr>
                                        <p:cTn id="31" dur="500" fill="hold"/>
                                        <p:tgtEl>
                                          <p:spTgt spid="87962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ChangeArrowheads="1"/>
          </p:cNvSpPr>
          <p:nvPr/>
        </p:nvSpPr>
        <p:spPr bwMode="auto">
          <a:xfrm>
            <a:off x="285720" y="1500174"/>
            <a:ext cx="8610600" cy="5000660"/>
          </a:xfrm>
          <a:prstGeom prst="rect">
            <a:avLst/>
          </a:prstGeom>
          <a:noFill/>
          <a:ln w="9525">
            <a:noFill/>
            <a:miter lim="800000"/>
            <a:headEnd/>
            <a:tailEnd/>
          </a:ln>
        </p:spPr>
        <p:txBody>
          <a:bodyPr lIns="92075" tIns="46038" rIns="92075" bIns="46038"/>
          <a:lstStyle/>
          <a:p>
            <a:pPr marL="342900" indent="-342900" algn="l">
              <a:spcBef>
                <a:spcPct val="20000"/>
              </a:spcBef>
              <a:buFont typeface="Wingdings" pitchFamily="2" charset="2"/>
              <a:buChar char="l"/>
            </a:pPr>
            <a:r>
              <a:rPr lang="zh-CN" altLang="en-US" sz="2800" b="1" dirty="0">
                <a:solidFill>
                  <a:srgbClr val="C00000"/>
                </a:solidFill>
                <a:latin typeface="宋体" pitchFamily="2" charset="-122"/>
                <a:ea typeface="宋体" pitchFamily="2" charset="-122"/>
              </a:rPr>
              <a:t>我们现在怎么做 软件</a:t>
            </a:r>
            <a:r>
              <a:rPr lang="en-US" altLang="zh-CN" sz="2800" b="1" dirty="0">
                <a:solidFill>
                  <a:srgbClr val="C00000"/>
                </a:solidFill>
                <a:latin typeface="宋体" pitchFamily="2" charset="-122"/>
                <a:ea typeface="宋体" pitchFamily="2" charset="-122"/>
              </a:rPr>
              <a:t>...</a:t>
            </a:r>
            <a:r>
              <a:rPr lang="en-US" altLang="zh-CN" sz="2400" b="1" dirty="0">
                <a:solidFill>
                  <a:srgbClr val="C00000"/>
                </a:solidFill>
                <a:latin typeface="宋体" pitchFamily="2" charset="-122"/>
                <a:ea typeface="宋体" pitchFamily="2" charset="-122"/>
              </a:rPr>
              <a:t>	</a:t>
            </a:r>
          </a:p>
          <a:p>
            <a:pPr marL="742950" lvl="1" indent="-285750">
              <a:spcBef>
                <a:spcPct val="20000"/>
              </a:spcBef>
              <a:buFont typeface="Arial" pitchFamily="34" charset="0"/>
              <a:buChar char="•"/>
            </a:pPr>
            <a:r>
              <a:rPr lang="zh-CN" altLang="en-US" sz="2400" dirty="0">
                <a:latin typeface="宋体" pitchFamily="2" charset="-122"/>
                <a:ea typeface="宋体" pitchFamily="2" charset="-122"/>
              </a:rPr>
              <a:t>先写一个系统分析报告</a:t>
            </a:r>
          </a:p>
          <a:p>
            <a:pPr marL="742950" lvl="1" indent="-285750">
              <a:spcBef>
                <a:spcPct val="20000"/>
              </a:spcBef>
              <a:buFont typeface="Arial" pitchFamily="34" charset="0"/>
              <a:buChar char="•"/>
            </a:pPr>
            <a:r>
              <a:rPr lang="zh-CN" altLang="en-US" sz="2400" dirty="0">
                <a:latin typeface="宋体" pitchFamily="2" charset="-122"/>
                <a:ea typeface="宋体" pitchFamily="2" charset="-122"/>
              </a:rPr>
              <a:t>简单的设计报告（一些孤立的文字和图形）</a:t>
            </a:r>
          </a:p>
          <a:p>
            <a:pPr marL="742950" lvl="1" indent="-285750">
              <a:spcBef>
                <a:spcPct val="20000"/>
              </a:spcBef>
              <a:buFont typeface="Arial" pitchFamily="34" charset="0"/>
              <a:buChar char="•"/>
            </a:pPr>
            <a:r>
              <a:rPr lang="zh-CN" altLang="en-US" sz="2400" dirty="0">
                <a:latin typeface="宋体" pitchFamily="2" charset="-122"/>
                <a:ea typeface="宋体" pitchFamily="2" charset="-122"/>
              </a:rPr>
              <a:t>开始编码，调试，测试，发行。在大多数情况下，这时的工作已经和前两步工作脱钩了。</a:t>
            </a:r>
          </a:p>
          <a:p>
            <a:pPr marL="342900" indent="-342900" algn="l">
              <a:spcBef>
                <a:spcPct val="20000"/>
              </a:spcBef>
              <a:buFont typeface="Wingdings" pitchFamily="2" charset="2"/>
              <a:buChar char="l"/>
            </a:pPr>
            <a:r>
              <a:rPr lang="zh-CN" altLang="en-US" sz="2800" b="1" dirty="0">
                <a:solidFill>
                  <a:srgbClr val="C00000"/>
                </a:solidFill>
                <a:latin typeface="宋体" pitchFamily="2" charset="-122"/>
                <a:ea typeface="宋体" pitchFamily="2" charset="-122"/>
              </a:rPr>
              <a:t>相当于不画电路图直接用集成电路、晶体管、电阻、电容做收音机电路。</a:t>
            </a:r>
          </a:p>
          <a:p>
            <a:pPr marL="742950" lvl="1" indent="-285750" algn="l">
              <a:spcBef>
                <a:spcPct val="20000"/>
              </a:spcBef>
              <a:buFont typeface="Arial" pitchFamily="34" charset="0"/>
              <a:buChar char="•"/>
            </a:pPr>
            <a:r>
              <a:rPr lang="zh-CN" altLang="en-US" sz="2400" dirty="0">
                <a:latin typeface="宋体" pitchFamily="2" charset="-122"/>
                <a:ea typeface="宋体" pitchFamily="2" charset="-122"/>
              </a:rPr>
              <a:t>这在电子工业是不可想象的：怎么维修、怎么在原有产品基础上发展更先进的产品。</a:t>
            </a:r>
          </a:p>
          <a:p>
            <a:pPr marL="742950" lvl="1" indent="-285750" algn="l">
              <a:spcBef>
                <a:spcPct val="20000"/>
              </a:spcBef>
              <a:buFont typeface="Arial" pitchFamily="34" charset="0"/>
              <a:buChar char="•"/>
            </a:pPr>
            <a:r>
              <a:rPr lang="zh-CN" altLang="en-US" sz="2400" dirty="0">
                <a:latin typeface="宋体" pitchFamily="2" charset="-122"/>
                <a:ea typeface="宋体" pitchFamily="2" charset="-122"/>
              </a:rPr>
              <a:t>对于软件工业，这些问题一样是存在的。</a:t>
            </a:r>
          </a:p>
          <a:p>
            <a:pPr marL="342900" indent="-342900" algn="l">
              <a:spcBef>
                <a:spcPct val="20000"/>
              </a:spcBef>
              <a:buFont typeface="Wingdings" pitchFamily="2" charset="2"/>
              <a:buChar char="l"/>
            </a:pPr>
            <a:r>
              <a:rPr lang="zh-CN" altLang="en-US" sz="2800" b="1" dirty="0">
                <a:solidFill>
                  <a:srgbClr val="C00000"/>
                </a:solidFill>
                <a:latin typeface="宋体" pitchFamily="2" charset="-122"/>
                <a:ea typeface="宋体" pitchFamily="2" charset="-122"/>
              </a:rPr>
              <a:t>怎么办？</a:t>
            </a:r>
            <a:r>
              <a:rPr lang="en-US" altLang="zh-CN" sz="2800" b="1" dirty="0">
                <a:solidFill>
                  <a:srgbClr val="C00000"/>
                </a:solidFill>
                <a:latin typeface="宋体" pitchFamily="2" charset="-122"/>
                <a:ea typeface="宋体" pitchFamily="2" charset="-122"/>
              </a:rPr>
              <a:t>...</a:t>
            </a:r>
          </a:p>
          <a:p>
            <a:pPr marL="342900" indent="-342900" algn="l">
              <a:spcBef>
                <a:spcPct val="20000"/>
              </a:spcBef>
              <a:buFontTx/>
              <a:buChar char="•"/>
            </a:pPr>
            <a:endParaRPr lang="en-US" altLang="zh-CN" sz="3200" dirty="0">
              <a:ea typeface="宋体" pitchFamily="2" charset="-122"/>
            </a:endParaRPr>
          </a:p>
        </p:txBody>
      </p:sp>
      <p:sp>
        <p:nvSpPr>
          <p:cNvPr id="6" name="Rectangle 2"/>
          <p:cNvSpPr>
            <a:spLocks noGrp="1" noChangeArrowheads="1"/>
          </p:cNvSpPr>
          <p:nvPr>
            <p:ph type="title"/>
          </p:nvPr>
        </p:nvSpPr>
        <p:spPr>
          <a:xfrm>
            <a:off x="457200" y="211138"/>
            <a:ext cx="8229600" cy="1143000"/>
          </a:xfrm>
        </p:spPr>
        <p:txBody>
          <a:bodyPr/>
          <a:lstStyle/>
          <a:p>
            <a:pPr>
              <a:lnSpc>
                <a:spcPts val="4000"/>
              </a:lnSpc>
            </a:pPr>
            <a:r>
              <a:rPr lang="en-US" altLang="zh-CN" dirty="0"/>
              <a:t> </a:t>
            </a:r>
            <a:r>
              <a:rPr lang="en-US" altLang="zh-CN" sz="4000" dirty="0"/>
              <a:t>3.2 </a:t>
            </a:r>
            <a:r>
              <a:rPr lang="zh-CN" altLang="en-US" sz="4000" dirty="0"/>
              <a:t>面向对象方法与</a:t>
            </a:r>
            <a:r>
              <a:rPr lang="en-US" altLang="zh-CN" sz="4000" dirty="0"/>
              <a:t>UML</a:t>
            </a:r>
            <a:br>
              <a:rPr lang="en-US" altLang="zh-CN" dirty="0"/>
            </a:br>
            <a:r>
              <a:rPr lang="en-US" altLang="zh-CN" dirty="0"/>
              <a:t>                 </a:t>
            </a:r>
            <a:r>
              <a:rPr lang="en-US" altLang="zh-CN" sz="3200" dirty="0"/>
              <a:t>3.2.2</a:t>
            </a:r>
            <a:r>
              <a:rPr lang="en-US" altLang="zh-CN" sz="3200" dirty="0">
                <a:solidFill>
                  <a:schemeClr val="bg1"/>
                </a:solidFill>
                <a:latin typeface="+mj-ea"/>
              </a:rPr>
              <a:t> </a:t>
            </a:r>
            <a:r>
              <a:rPr lang="en-US" altLang="zh-CN" sz="3200" dirty="0">
                <a:solidFill>
                  <a:schemeClr val="bg1"/>
                </a:solidFill>
              </a:rPr>
              <a:t>UML</a:t>
            </a:r>
            <a:r>
              <a:rPr lang="zh-CN" altLang="en-US" sz="3200" dirty="0">
                <a:solidFill>
                  <a:schemeClr val="bg1"/>
                </a:solidFill>
                <a:latin typeface="+mj-ea"/>
              </a:rPr>
              <a:t>简介</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68</a:t>
            </a:fld>
            <a:endParaRPr lang="zh-CN" altLang="en-US"/>
          </a:p>
        </p:txBody>
      </p:sp>
    </p:spTree>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ChangeArrowheads="1"/>
          </p:cNvSpPr>
          <p:nvPr/>
        </p:nvSpPr>
        <p:spPr bwMode="auto">
          <a:xfrm>
            <a:off x="571472" y="1714488"/>
            <a:ext cx="8001056" cy="4786346"/>
          </a:xfrm>
          <a:prstGeom prst="rect">
            <a:avLst/>
          </a:prstGeom>
          <a:noFill/>
          <a:ln w="9525">
            <a:noFill/>
            <a:miter lim="800000"/>
            <a:headEnd/>
            <a:tailEnd/>
          </a:ln>
        </p:spPr>
        <p:txBody>
          <a:bodyPr lIns="92075" tIns="46038" rIns="92075" bIns="46038"/>
          <a:lstStyle/>
          <a:p>
            <a:pPr marL="342900" indent="-342900" algn="l">
              <a:spcBef>
                <a:spcPct val="20000"/>
              </a:spcBef>
              <a:buFont typeface="Wingdings" pitchFamily="2" charset="2"/>
              <a:buChar char="l"/>
            </a:pPr>
            <a:r>
              <a:rPr lang="zh-CN" altLang="en-US" sz="3200" b="1" dirty="0">
                <a:solidFill>
                  <a:srgbClr val="C00000"/>
                </a:solidFill>
                <a:ea typeface="宋体" pitchFamily="2" charset="-122"/>
              </a:rPr>
              <a:t>怎么办？</a:t>
            </a:r>
            <a:r>
              <a:rPr lang="zh-CN" altLang="en-US" sz="3200" b="1" dirty="0">
                <a:ea typeface="宋体" pitchFamily="2" charset="-122"/>
              </a:rPr>
              <a:t>多年来，软件工程试图解决这</a:t>
            </a:r>
            <a:br>
              <a:rPr lang="zh-CN" altLang="en-US" sz="3200" b="1" dirty="0">
                <a:ea typeface="宋体" pitchFamily="2" charset="-122"/>
              </a:rPr>
            </a:br>
            <a:r>
              <a:rPr lang="zh-CN" altLang="en-US" sz="3200" b="1" dirty="0">
                <a:ea typeface="宋体" pitchFamily="2" charset="-122"/>
              </a:rPr>
              <a:t>一问题</a:t>
            </a:r>
            <a:r>
              <a:rPr lang="en-US" altLang="zh-CN" sz="3200" b="1" dirty="0">
                <a:ea typeface="宋体" pitchFamily="2" charset="-122"/>
              </a:rPr>
              <a:t>,</a:t>
            </a:r>
            <a:r>
              <a:rPr lang="zh-CN" altLang="en-US" sz="3200" b="1" dirty="0">
                <a:ea typeface="宋体" pitchFamily="2" charset="-122"/>
              </a:rPr>
              <a:t>但成效不大。</a:t>
            </a:r>
            <a:r>
              <a:rPr lang="zh-CN" altLang="en-US" sz="2800" b="1" dirty="0">
                <a:ea typeface="宋体" pitchFamily="2" charset="-122"/>
              </a:rPr>
              <a:t>原因：</a:t>
            </a:r>
          </a:p>
          <a:p>
            <a:pPr marL="715963" lvl="2" indent="-228600" algn="l">
              <a:spcBef>
                <a:spcPct val="20000"/>
              </a:spcBef>
              <a:buFontTx/>
              <a:buChar char="•"/>
            </a:pPr>
            <a:r>
              <a:rPr lang="zh-CN" altLang="en-US" sz="2800" b="1" dirty="0">
                <a:ea typeface="宋体" pitchFamily="2" charset="-122"/>
              </a:rPr>
              <a:t>缺少工具，只停留在理论上，用一张纸、一只笔进行软件工程管理不易为软件人员接受 </a:t>
            </a:r>
          </a:p>
          <a:p>
            <a:pPr marL="715963" lvl="2" indent="-228600" algn="l">
              <a:spcBef>
                <a:spcPct val="20000"/>
              </a:spcBef>
              <a:buFontTx/>
              <a:buChar char="•"/>
            </a:pPr>
            <a:r>
              <a:rPr lang="zh-CN" altLang="en-US" sz="2800" b="1" dirty="0">
                <a:ea typeface="宋体" pitchFamily="2" charset="-122"/>
              </a:rPr>
              <a:t>没有标准</a:t>
            </a:r>
            <a:r>
              <a:rPr lang="en-US" altLang="zh-CN" sz="2800" b="1" dirty="0">
                <a:ea typeface="宋体" pitchFamily="2" charset="-122"/>
              </a:rPr>
              <a:t>, </a:t>
            </a:r>
            <a:r>
              <a:rPr lang="zh-CN" altLang="en-US" sz="2800" b="1" dirty="0">
                <a:ea typeface="宋体" pitchFamily="2" charset="-122"/>
              </a:rPr>
              <a:t>无法进行有效的交流</a:t>
            </a:r>
          </a:p>
          <a:p>
            <a:pPr marL="342900" indent="-342900" algn="l">
              <a:spcBef>
                <a:spcPct val="20000"/>
              </a:spcBef>
              <a:buFont typeface="Wingdings" pitchFamily="2" charset="2"/>
              <a:buChar char="l"/>
            </a:pPr>
            <a:r>
              <a:rPr lang="zh-CN" altLang="en-US" sz="3200" b="1" dirty="0">
                <a:solidFill>
                  <a:srgbClr val="C00000"/>
                </a:solidFill>
                <a:ea typeface="宋体" pitchFamily="2" charset="-122"/>
              </a:rPr>
              <a:t>现在，我们有了</a:t>
            </a:r>
            <a:r>
              <a:rPr lang="en-US" altLang="zh-CN" sz="3200" b="1" dirty="0">
                <a:solidFill>
                  <a:srgbClr val="C00000"/>
                </a:solidFill>
                <a:ea typeface="宋体" pitchFamily="2" charset="-122"/>
              </a:rPr>
              <a:t>...</a:t>
            </a:r>
          </a:p>
          <a:p>
            <a:pPr marL="742950" lvl="1" indent="-285750" algn="l">
              <a:spcBef>
                <a:spcPct val="20000"/>
              </a:spcBef>
              <a:buFont typeface="Arial" pitchFamily="34" charset="0"/>
              <a:buChar char="•"/>
            </a:pPr>
            <a:r>
              <a:rPr lang="zh-CN" altLang="en-US" sz="2800" b="1" dirty="0">
                <a:ea typeface="宋体" pitchFamily="2" charset="-122"/>
              </a:rPr>
              <a:t>软件建模标准</a:t>
            </a:r>
            <a:r>
              <a:rPr lang="en-US" altLang="zh-CN" sz="2800" b="1" dirty="0">
                <a:ea typeface="宋体" pitchFamily="2" charset="-122"/>
              </a:rPr>
              <a:t>: UML</a:t>
            </a:r>
          </a:p>
          <a:p>
            <a:pPr marL="742950" lvl="1" indent="-285750" algn="l">
              <a:spcBef>
                <a:spcPct val="20000"/>
              </a:spcBef>
              <a:buFont typeface="Arial" pitchFamily="34" charset="0"/>
              <a:buChar char="•"/>
            </a:pPr>
            <a:r>
              <a:rPr lang="zh-CN" altLang="en-US" sz="2800" b="1" dirty="0">
                <a:ea typeface="宋体" pitchFamily="2" charset="-122"/>
              </a:rPr>
              <a:t>软件工程工具，如：</a:t>
            </a:r>
            <a:r>
              <a:rPr lang="en-US" altLang="zh-CN" sz="2800" b="1" dirty="0">
                <a:ea typeface="宋体" pitchFamily="2" charset="-122"/>
              </a:rPr>
              <a:t>ROSE     EA</a:t>
            </a:r>
          </a:p>
          <a:p>
            <a:pPr marL="742950" lvl="1" indent="-285750" algn="l">
              <a:spcBef>
                <a:spcPct val="20000"/>
              </a:spcBef>
              <a:buFontTx/>
              <a:buChar char="–"/>
            </a:pPr>
            <a:endParaRPr lang="en-US" altLang="zh-CN" sz="2800" b="1" dirty="0">
              <a:ea typeface="宋体" pitchFamily="2" charset="-122"/>
            </a:endParaRPr>
          </a:p>
        </p:txBody>
      </p:sp>
      <p:sp>
        <p:nvSpPr>
          <p:cNvPr id="4" name="Rectangle 2"/>
          <p:cNvSpPr>
            <a:spLocks noGrp="1" noChangeArrowheads="1"/>
          </p:cNvSpPr>
          <p:nvPr>
            <p:ph type="title"/>
          </p:nvPr>
        </p:nvSpPr>
        <p:spPr>
          <a:xfrm>
            <a:off x="457200" y="211138"/>
            <a:ext cx="8229600" cy="1143000"/>
          </a:xfrm>
        </p:spPr>
        <p:txBody>
          <a:bodyPr/>
          <a:lstStyle/>
          <a:p>
            <a:pPr>
              <a:lnSpc>
                <a:spcPts val="4000"/>
              </a:lnSpc>
            </a:pPr>
            <a:r>
              <a:rPr lang="en-US" altLang="zh-CN" dirty="0"/>
              <a:t> </a:t>
            </a:r>
            <a:r>
              <a:rPr lang="en-US" altLang="zh-CN" sz="4000" dirty="0"/>
              <a:t>3.2 </a:t>
            </a:r>
            <a:r>
              <a:rPr lang="zh-CN" altLang="en-US" sz="4000" dirty="0"/>
              <a:t>面向对象方法与</a:t>
            </a:r>
            <a:r>
              <a:rPr lang="en-US" altLang="zh-CN" sz="4000" dirty="0"/>
              <a:t>UML</a:t>
            </a:r>
            <a:br>
              <a:rPr lang="en-US" altLang="zh-CN" dirty="0"/>
            </a:br>
            <a:r>
              <a:rPr lang="en-US" altLang="zh-CN" dirty="0"/>
              <a:t>                 </a:t>
            </a:r>
            <a:r>
              <a:rPr lang="en-US" altLang="zh-CN" sz="3200" dirty="0"/>
              <a:t>3.2.2</a:t>
            </a:r>
            <a:r>
              <a:rPr lang="en-US" altLang="zh-CN" sz="3200" dirty="0">
                <a:solidFill>
                  <a:schemeClr val="bg1"/>
                </a:solidFill>
                <a:latin typeface="+mj-ea"/>
              </a:rPr>
              <a:t> </a:t>
            </a:r>
            <a:r>
              <a:rPr lang="en-US" altLang="zh-CN" sz="3200" dirty="0">
                <a:solidFill>
                  <a:schemeClr val="bg1"/>
                </a:solidFill>
              </a:rPr>
              <a:t>UML</a:t>
            </a:r>
            <a:r>
              <a:rPr lang="zh-CN" altLang="en-US" sz="3200" dirty="0">
                <a:solidFill>
                  <a:schemeClr val="bg1"/>
                </a:solidFill>
                <a:latin typeface="+mj-ea"/>
              </a:rPr>
              <a:t>简介</a:t>
            </a: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69</a:t>
            </a:fld>
            <a:endParaRPr lang="zh-CN" altLang="en-US"/>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defRPr/>
            </a:pPr>
            <a:r>
              <a:rPr lang="zh-CN" altLang="en-US" dirty="0"/>
              <a:t>需求</a:t>
            </a:r>
            <a:r>
              <a:rPr lang="en-US" altLang="zh-CN" dirty="0"/>
              <a:t>:</a:t>
            </a:r>
            <a:r>
              <a:rPr lang="zh-CN" altLang="en-US" dirty="0"/>
              <a:t>导致项目失败的罪魁祸首</a:t>
            </a:r>
          </a:p>
        </p:txBody>
      </p:sp>
      <p:sp>
        <p:nvSpPr>
          <p:cNvPr id="9" name="Text Box 5"/>
          <p:cNvSpPr txBox="1">
            <a:spLocks noChangeArrowheads="1"/>
          </p:cNvSpPr>
          <p:nvPr/>
        </p:nvSpPr>
        <p:spPr bwMode="auto">
          <a:xfrm>
            <a:off x="3492500" y="5516563"/>
            <a:ext cx="5181600" cy="955675"/>
          </a:xfrm>
          <a:prstGeom prst="rect">
            <a:avLst/>
          </a:prstGeom>
          <a:solidFill>
            <a:srgbClr val="FF6600"/>
          </a:solidFill>
          <a:ln w="9525">
            <a:solidFill>
              <a:srgbClr val="FF6600"/>
            </a:solidFill>
            <a:miter lim="800000"/>
            <a:headEnd/>
            <a:tailEnd/>
          </a:ln>
        </p:spPr>
        <p:txBody>
          <a:bodyPr>
            <a:spAutoFit/>
          </a:bodyPr>
          <a:lstStyle/>
          <a:p>
            <a:pPr algn="ctr" eaLnBrk="0" hangingPunct="0">
              <a:spcBef>
                <a:spcPct val="50000"/>
              </a:spcBef>
            </a:pPr>
            <a:r>
              <a:rPr lang="zh-CN" altLang="en-US" sz="2800">
                <a:latin typeface="Times New Roman" pitchFamily="18" charset="0"/>
                <a:ea typeface="华文琥珀" pitchFamily="2" charset="-122"/>
              </a:rPr>
              <a:t>对不知道航行目的地的人来说，没有顺风！</a:t>
            </a:r>
          </a:p>
        </p:txBody>
      </p:sp>
      <p:graphicFrame>
        <p:nvGraphicFramePr>
          <p:cNvPr id="6" name="表格 5"/>
          <p:cNvGraphicFramePr>
            <a:graphicFrameLocks noGrp="1"/>
          </p:cNvGraphicFramePr>
          <p:nvPr/>
        </p:nvGraphicFramePr>
        <p:xfrm>
          <a:off x="395536" y="1340768"/>
          <a:ext cx="8280919" cy="4104460"/>
        </p:xfrm>
        <a:graphic>
          <a:graphicData uri="http://schemas.openxmlformats.org/drawingml/2006/table">
            <a:tbl>
              <a:tblPr>
                <a:tableStyleId>{35758FB7-9AC5-4552-8A53-C91805E547FA}</a:tableStyleId>
              </a:tblPr>
              <a:tblGrid>
                <a:gridCol w="3453526">
                  <a:extLst>
                    <a:ext uri="{9D8B030D-6E8A-4147-A177-3AD203B41FA5}">
                      <a16:colId xmlns:a16="http://schemas.microsoft.com/office/drawing/2014/main" val="20000"/>
                    </a:ext>
                  </a:extLst>
                </a:gridCol>
                <a:gridCol w="1005155">
                  <a:extLst>
                    <a:ext uri="{9D8B030D-6E8A-4147-A177-3AD203B41FA5}">
                      <a16:colId xmlns:a16="http://schemas.microsoft.com/office/drawing/2014/main" val="20001"/>
                    </a:ext>
                  </a:extLst>
                </a:gridCol>
                <a:gridCol w="2867686">
                  <a:extLst>
                    <a:ext uri="{9D8B030D-6E8A-4147-A177-3AD203B41FA5}">
                      <a16:colId xmlns:a16="http://schemas.microsoft.com/office/drawing/2014/main" val="20002"/>
                    </a:ext>
                  </a:extLst>
                </a:gridCol>
                <a:gridCol w="954552">
                  <a:extLst>
                    <a:ext uri="{9D8B030D-6E8A-4147-A177-3AD203B41FA5}">
                      <a16:colId xmlns:a16="http://schemas.microsoft.com/office/drawing/2014/main" val="20003"/>
                    </a:ext>
                  </a:extLst>
                </a:gridCol>
              </a:tblGrid>
              <a:tr h="335951">
                <a:tc>
                  <a:txBody>
                    <a:bodyPr/>
                    <a:lstStyle/>
                    <a:p>
                      <a:pPr algn="ctr">
                        <a:spcAft>
                          <a:spcPts val="0"/>
                        </a:spcAft>
                      </a:pPr>
                      <a:r>
                        <a:rPr lang="zh-CN" sz="1800" kern="100" dirty="0">
                          <a:solidFill>
                            <a:srgbClr val="FF0000"/>
                          </a:solidFill>
                          <a:latin typeface="黑体" pitchFamily="49" charset="-122"/>
                          <a:ea typeface="黑体" pitchFamily="49" charset="-122"/>
                        </a:rPr>
                        <a:t>成功因素</a:t>
                      </a:r>
                    </a:p>
                  </a:txBody>
                  <a:tcPr marL="68580" marR="68580" marT="0" marB="0"/>
                </a:tc>
                <a:tc>
                  <a:txBody>
                    <a:bodyPr/>
                    <a:lstStyle/>
                    <a:p>
                      <a:pPr algn="ctr">
                        <a:spcAft>
                          <a:spcPts val="0"/>
                        </a:spcAft>
                      </a:pPr>
                      <a:r>
                        <a:rPr lang="zh-CN" sz="1800" kern="100">
                          <a:latin typeface="黑体" pitchFamily="49" charset="-122"/>
                          <a:ea typeface="黑体" pitchFamily="49" charset="-122"/>
                        </a:rPr>
                        <a:t>权重</a:t>
                      </a:r>
                    </a:p>
                  </a:txBody>
                  <a:tcPr marL="68580" marR="68580" marT="0" marB="0"/>
                </a:tc>
                <a:tc>
                  <a:txBody>
                    <a:bodyPr/>
                    <a:lstStyle/>
                    <a:p>
                      <a:pPr algn="ctr">
                        <a:spcAft>
                          <a:spcPts val="0"/>
                        </a:spcAft>
                      </a:pPr>
                      <a:r>
                        <a:rPr lang="zh-CN" sz="1800" kern="100" dirty="0">
                          <a:solidFill>
                            <a:srgbClr val="FF0000"/>
                          </a:solidFill>
                          <a:latin typeface="黑体" pitchFamily="49" charset="-122"/>
                          <a:ea typeface="黑体" pitchFamily="49" charset="-122"/>
                        </a:rPr>
                        <a:t>失败因素</a:t>
                      </a:r>
                    </a:p>
                  </a:txBody>
                  <a:tcPr marL="68580" marR="68580" marT="0" marB="0"/>
                </a:tc>
                <a:tc>
                  <a:txBody>
                    <a:bodyPr/>
                    <a:lstStyle/>
                    <a:p>
                      <a:pPr algn="ctr">
                        <a:spcAft>
                          <a:spcPts val="0"/>
                        </a:spcAft>
                      </a:pPr>
                      <a:r>
                        <a:rPr lang="zh-CN" sz="1800" kern="100">
                          <a:latin typeface="黑体" pitchFamily="49" charset="-122"/>
                          <a:ea typeface="黑体" pitchFamily="49" charset="-122"/>
                        </a:rPr>
                        <a:t>权重</a:t>
                      </a:r>
                    </a:p>
                  </a:txBody>
                  <a:tcPr marL="68580" marR="68580" marT="0" marB="0"/>
                </a:tc>
                <a:extLst>
                  <a:ext uri="{0D108BD9-81ED-4DB2-BD59-A6C34878D82A}">
                    <a16:rowId xmlns:a16="http://schemas.microsoft.com/office/drawing/2014/main" val="10000"/>
                  </a:ext>
                </a:extLst>
              </a:tr>
              <a:tr h="369536">
                <a:tc>
                  <a:txBody>
                    <a:bodyPr/>
                    <a:lstStyle/>
                    <a:p>
                      <a:pPr algn="l">
                        <a:spcAft>
                          <a:spcPts val="0"/>
                        </a:spcAft>
                      </a:pPr>
                      <a:r>
                        <a:rPr lang="zh-CN" sz="1800" b="1" kern="100" dirty="0">
                          <a:latin typeface="黑体" pitchFamily="49" charset="-122"/>
                          <a:ea typeface="黑体" pitchFamily="49" charset="-122"/>
                        </a:rPr>
                        <a:t>用户的参与</a:t>
                      </a:r>
                    </a:p>
                  </a:txBody>
                  <a:tcPr marL="68580" marR="68580" marT="0" marB="0"/>
                </a:tc>
                <a:tc>
                  <a:txBody>
                    <a:bodyPr/>
                    <a:lstStyle/>
                    <a:p>
                      <a:pPr algn="r">
                        <a:spcAft>
                          <a:spcPts val="0"/>
                        </a:spcAft>
                      </a:pPr>
                      <a:r>
                        <a:rPr lang="en-US" sz="1800" b="1" kern="100" dirty="0">
                          <a:latin typeface="黑体" pitchFamily="49" charset="-122"/>
                          <a:ea typeface="黑体" pitchFamily="49" charset="-122"/>
                        </a:rPr>
                        <a:t>15.9% </a:t>
                      </a:r>
                      <a:endParaRPr lang="zh-CN" sz="1800" b="1" kern="100" dirty="0">
                        <a:latin typeface="黑体" pitchFamily="49" charset="-122"/>
                        <a:ea typeface="黑体" pitchFamily="49" charset="-122"/>
                      </a:endParaRPr>
                    </a:p>
                  </a:txBody>
                  <a:tcPr marL="68580" marR="68580" marT="0" marB="0"/>
                </a:tc>
                <a:tc>
                  <a:txBody>
                    <a:bodyPr/>
                    <a:lstStyle/>
                    <a:p>
                      <a:pPr algn="l">
                        <a:spcAft>
                          <a:spcPts val="0"/>
                        </a:spcAft>
                      </a:pPr>
                      <a:r>
                        <a:rPr lang="zh-CN" sz="1800" b="1" kern="100" dirty="0">
                          <a:latin typeface="黑体" pitchFamily="49" charset="-122"/>
                          <a:ea typeface="黑体" pitchFamily="49" charset="-122"/>
                        </a:rPr>
                        <a:t>不完整的需求</a:t>
                      </a:r>
                    </a:p>
                  </a:txBody>
                  <a:tcPr marL="68580" marR="68580" marT="0" marB="0"/>
                </a:tc>
                <a:tc>
                  <a:txBody>
                    <a:bodyPr/>
                    <a:lstStyle/>
                    <a:p>
                      <a:pPr algn="r">
                        <a:spcAft>
                          <a:spcPts val="0"/>
                        </a:spcAft>
                      </a:pPr>
                      <a:r>
                        <a:rPr lang="en-US" sz="1800" b="1" kern="100" dirty="0">
                          <a:latin typeface="黑体" pitchFamily="49" charset="-122"/>
                          <a:ea typeface="黑体" pitchFamily="49" charset="-122"/>
                        </a:rPr>
                        <a:t>13.1%</a:t>
                      </a:r>
                      <a:endParaRPr lang="zh-CN" sz="1800" b="1" kern="100" dirty="0">
                        <a:latin typeface="黑体" pitchFamily="49" charset="-122"/>
                        <a:ea typeface="黑体" pitchFamily="49" charset="-122"/>
                      </a:endParaRPr>
                    </a:p>
                  </a:txBody>
                  <a:tcPr marL="68580" marR="68580" marT="0" marB="0"/>
                </a:tc>
                <a:extLst>
                  <a:ext uri="{0D108BD9-81ED-4DB2-BD59-A6C34878D82A}">
                    <a16:rowId xmlns:a16="http://schemas.microsoft.com/office/drawing/2014/main" val="10001"/>
                  </a:ext>
                </a:extLst>
              </a:tr>
              <a:tr h="335951">
                <a:tc>
                  <a:txBody>
                    <a:bodyPr/>
                    <a:lstStyle/>
                    <a:p>
                      <a:pPr algn="l">
                        <a:spcAft>
                          <a:spcPts val="0"/>
                        </a:spcAft>
                      </a:pPr>
                      <a:r>
                        <a:rPr lang="zh-CN" sz="1800" kern="100">
                          <a:latin typeface="黑体" pitchFamily="49" charset="-122"/>
                          <a:ea typeface="黑体" pitchFamily="49" charset="-122"/>
                        </a:rPr>
                        <a:t>执行层的支持</a:t>
                      </a:r>
                    </a:p>
                  </a:txBody>
                  <a:tcPr marL="68580" marR="68580" marT="0" marB="0"/>
                </a:tc>
                <a:tc>
                  <a:txBody>
                    <a:bodyPr/>
                    <a:lstStyle/>
                    <a:p>
                      <a:pPr algn="r">
                        <a:spcAft>
                          <a:spcPts val="0"/>
                        </a:spcAft>
                      </a:pPr>
                      <a:r>
                        <a:rPr lang="en-US" sz="1800" kern="100" dirty="0">
                          <a:latin typeface="黑体" pitchFamily="49" charset="-122"/>
                          <a:ea typeface="黑体" pitchFamily="49" charset="-122"/>
                        </a:rPr>
                        <a:t>13.9% </a:t>
                      </a:r>
                      <a:endParaRPr lang="zh-CN" sz="1800" kern="100" dirty="0">
                        <a:latin typeface="黑体" pitchFamily="49" charset="-122"/>
                        <a:ea typeface="黑体" pitchFamily="49" charset="-122"/>
                      </a:endParaRPr>
                    </a:p>
                  </a:txBody>
                  <a:tcPr marL="68580" marR="68580" marT="0" marB="0"/>
                </a:tc>
                <a:tc>
                  <a:txBody>
                    <a:bodyPr/>
                    <a:lstStyle/>
                    <a:p>
                      <a:pPr algn="l">
                        <a:spcAft>
                          <a:spcPts val="0"/>
                        </a:spcAft>
                      </a:pPr>
                      <a:r>
                        <a:rPr lang="zh-CN" sz="1800" b="1" kern="100" dirty="0">
                          <a:latin typeface="黑体" pitchFamily="49" charset="-122"/>
                          <a:ea typeface="黑体" pitchFamily="49" charset="-122"/>
                        </a:rPr>
                        <a:t>缺乏用户参与</a:t>
                      </a:r>
                    </a:p>
                  </a:txBody>
                  <a:tcPr marL="68580" marR="68580" marT="0" marB="0"/>
                </a:tc>
                <a:tc>
                  <a:txBody>
                    <a:bodyPr/>
                    <a:lstStyle/>
                    <a:p>
                      <a:pPr algn="r">
                        <a:spcAft>
                          <a:spcPts val="0"/>
                        </a:spcAft>
                      </a:pPr>
                      <a:r>
                        <a:rPr lang="en-US" sz="1800" b="1" kern="100" dirty="0">
                          <a:latin typeface="黑体" pitchFamily="49" charset="-122"/>
                          <a:ea typeface="黑体" pitchFamily="49" charset="-122"/>
                        </a:rPr>
                        <a:t>12.4%</a:t>
                      </a:r>
                      <a:endParaRPr lang="zh-CN" sz="1800" b="1" kern="100" dirty="0">
                        <a:latin typeface="黑体" pitchFamily="49" charset="-122"/>
                        <a:ea typeface="黑体" pitchFamily="49" charset="-122"/>
                      </a:endParaRPr>
                    </a:p>
                  </a:txBody>
                  <a:tcPr marL="68580" marR="68580" marT="0" marB="0"/>
                </a:tc>
                <a:extLst>
                  <a:ext uri="{0D108BD9-81ED-4DB2-BD59-A6C34878D82A}">
                    <a16:rowId xmlns:a16="http://schemas.microsoft.com/office/drawing/2014/main" val="10002"/>
                  </a:ext>
                </a:extLst>
              </a:tr>
              <a:tr h="375414">
                <a:tc>
                  <a:txBody>
                    <a:bodyPr/>
                    <a:lstStyle/>
                    <a:p>
                      <a:pPr algn="l">
                        <a:spcAft>
                          <a:spcPts val="0"/>
                        </a:spcAft>
                      </a:pPr>
                      <a:r>
                        <a:rPr lang="zh-CN" sz="1800" b="1" kern="100" dirty="0">
                          <a:latin typeface="黑体" pitchFamily="49" charset="-122"/>
                          <a:ea typeface="黑体" pitchFamily="49" charset="-122"/>
                        </a:rPr>
                        <a:t>清晰的需求描述</a:t>
                      </a:r>
                    </a:p>
                  </a:txBody>
                  <a:tcPr marL="68580" marR="68580" marT="0" marB="0"/>
                </a:tc>
                <a:tc>
                  <a:txBody>
                    <a:bodyPr/>
                    <a:lstStyle/>
                    <a:p>
                      <a:pPr algn="r">
                        <a:spcAft>
                          <a:spcPts val="0"/>
                        </a:spcAft>
                      </a:pPr>
                      <a:r>
                        <a:rPr lang="en-US" sz="1800" b="1" kern="100" dirty="0">
                          <a:latin typeface="黑体" pitchFamily="49" charset="-122"/>
                          <a:ea typeface="黑体" pitchFamily="49" charset="-122"/>
                        </a:rPr>
                        <a:t>13.0% </a:t>
                      </a:r>
                      <a:endParaRPr lang="zh-CN" sz="1800" b="1" kern="100" dirty="0">
                        <a:latin typeface="黑体" pitchFamily="49" charset="-122"/>
                        <a:ea typeface="黑体" pitchFamily="49" charset="-122"/>
                      </a:endParaRPr>
                    </a:p>
                  </a:txBody>
                  <a:tcPr marL="68580" marR="68580" marT="0" marB="0"/>
                </a:tc>
                <a:tc>
                  <a:txBody>
                    <a:bodyPr/>
                    <a:lstStyle/>
                    <a:p>
                      <a:pPr algn="l">
                        <a:spcAft>
                          <a:spcPts val="0"/>
                        </a:spcAft>
                      </a:pPr>
                      <a:r>
                        <a:rPr lang="zh-CN" sz="1800" kern="100">
                          <a:latin typeface="黑体" pitchFamily="49" charset="-122"/>
                          <a:ea typeface="黑体" pitchFamily="49" charset="-122"/>
                        </a:rPr>
                        <a:t>资源不足</a:t>
                      </a:r>
                    </a:p>
                  </a:txBody>
                  <a:tcPr marL="68580" marR="68580" marT="0" marB="0"/>
                </a:tc>
                <a:tc>
                  <a:txBody>
                    <a:bodyPr/>
                    <a:lstStyle/>
                    <a:p>
                      <a:pPr algn="r">
                        <a:spcAft>
                          <a:spcPts val="0"/>
                        </a:spcAft>
                      </a:pPr>
                      <a:r>
                        <a:rPr lang="en-US" sz="1800" kern="100">
                          <a:latin typeface="黑体" pitchFamily="49" charset="-122"/>
                          <a:ea typeface="黑体" pitchFamily="49" charset="-122"/>
                        </a:rPr>
                        <a:t>10.6%</a:t>
                      </a:r>
                      <a:endParaRPr lang="zh-CN" sz="1800" kern="100">
                        <a:latin typeface="黑体" pitchFamily="49" charset="-122"/>
                        <a:ea typeface="黑体" pitchFamily="49" charset="-122"/>
                      </a:endParaRPr>
                    </a:p>
                  </a:txBody>
                  <a:tcPr marL="68580" marR="68580" marT="0" marB="0"/>
                </a:tc>
                <a:extLst>
                  <a:ext uri="{0D108BD9-81ED-4DB2-BD59-A6C34878D82A}">
                    <a16:rowId xmlns:a16="http://schemas.microsoft.com/office/drawing/2014/main" val="10003"/>
                  </a:ext>
                </a:extLst>
              </a:tr>
              <a:tr h="335951">
                <a:tc>
                  <a:txBody>
                    <a:bodyPr/>
                    <a:lstStyle/>
                    <a:p>
                      <a:pPr algn="l">
                        <a:spcAft>
                          <a:spcPts val="0"/>
                        </a:spcAft>
                      </a:pPr>
                      <a:r>
                        <a:rPr lang="zh-CN" sz="1800" kern="100">
                          <a:latin typeface="黑体" pitchFamily="49" charset="-122"/>
                          <a:ea typeface="黑体" pitchFamily="49" charset="-122"/>
                        </a:rPr>
                        <a:t>合适的规划</a:t>
                      </a:r>
                    </a:p>
                  </a:txBody>
                  <a:tcPr marL="68580" marR="68580" marT="0" marB="0"/>
                </a:tc>
                <a:tc>
                  <a:txBody>
                    <a:bodyPr/>
                    <a:lstStyle/>
                    <a:p>
                      <a:pPr algn="r">
                        <a:spcAft>
                          <a:spcPts val="0"/>
                        </a:spcAft>
                      </a:pPr>
                      <a:r>
                        <a:rPr lang="en-US" sz="1800" kern="100" dirty="0">
                          <a:latin typeface="黑体" pitchFamily="49" charset="-122"/>
                          <a:ea typeface="黑体" pitchFamily="49" charset="-122"/>
                        </a:rPr>
                        <a:t>9.6% </a:t>
                      </a:r>
                      <a:endParaRPr lang="zh-CN" sz="1800" kern="100" dirty="0">
                        <a:latin typeface="黑体" pitchFamily="49" charset="-122"/>
                        <a:ea typeface="黑体" pitchFamily="49" charset="-122"/>
                      </a:endParaRPr>
                    </a:p>
                  </a:txBody>
                  <a:tcPr marL="68580" marR="68580" marT="0" marB="0"/>
                </a:tc>
                <a:tc>
                  <a:txBody>
                    <a:bodyPr/>
                    <a:lstStyle/>
                    <a:p>
                      <a:pPr algn="l">
                        <a:spcAft>
                          <a:spcPts val="0"/>
                        </a:spcAft>
                      </a:pPr>
                      <a:r>
                        <a:rPr lang="zh-CN" sz="1800" b="1" kern="100" dirty="0">
                          <a:latin typeface="黑体" pitchFamily="49" charset="-122"/>
                          <a:ea typeface="黑体" pitchFamily="49" charset="-122"/>
                        </a:rPr>
                        <a:t>不切实际的用户期望</a:t>
                      </a:r>
                    </a:p>
                  </a:txBody>
                  <a:tcPr marL="68580" marR="68580" marT="0" marB="0"/>
                </a:tc>
                <a:tc>
                  <a:txBody>
                    <a:bodyPr/>
                    <a:lstStyle/>
                    <a:p>
                      <a:pPr algn="r">
                        <a:spcAft>
                          <a:spcPts val="0"/>
                        </a:spcAft>
                      </a:pPr>
                      <a:r>
                        <a:rPr lang="en-US" sz="1800" b="1" kern="100" dirty="0">
                          <a:latin typeface="黑体" pitchFamily="49" charset="-122"/>
                          <a:ea typeface="黑体" pitchFamily="49" charset="-122"/>
                        </a:rPr>
                        <a:t>9.9%</a:t>
                      </a:r>
                      <a:endParaRPr lang="zh-CN" sz="1800" b="1" kern="100" dirty="0">
                        <a:latin typeface="黑体" pitchFamily="49" charset="-122"/>
                        <a:ea typeface="黑体" pitchFamily="49" charset="-122"/>
                      </a:endParaRPr>
                    </a:p>
                  </a:txBody>
                  <a:tcPr marL="68580" marR="68580" marT="0" marB="0"/>
                </a:tc>
                <a:extLst>
                  <a:ext uri="{0D108BD9-81ED-4DB2-BD59-A6C34878D82A}">
                    <a16:rowId xmlns:a16="http://schemas.microsoft.com/office/drawing/2014/main" val="10004"/>
                  </a:ext>
                </a:extLst>
              </a:tr>
              <a:tr h="335951">
                <a:tc>
                  <a:txBody>
                    <a:bodyPr/>
                    <a:lstStyle/>
                    <a:p>
                      <a:pPr algn="l">
                        <a:spcAft>
                          <a:spcPts val="0"/>
                        </a:spcAft>
                      </a:pPr>
                      <a:r>
                        <a:rPr lang="zh-CN" sz="1800" b="1" kern="100" dirty="0">
                          <a:latin typeface="黑体" pitchFamily="49" charset="-122"/>
                          <a:ea typeface="黑体" pitchFamily="49" charset="-122"/>
                        </a:rPr>
                        <a:t>现实的客户期望</a:t>
                      </a:r>
                    </a:p>
                  </a:txBody>
                  <a:tcPr marL="68580" marR="68580" marT="0" marB="0"/>
                </a:tc>
                <a:tc>
                  <a:txBody>
                    <a:bodyPr/>
                    <a:lstStyle/>
                    <a:p>
                      <a:pPr algn="r">
                        <a:spcAft>
                          <a:spcPts val="0"/>
                        </a:spcAft>
                      </a:pPr>
                      <a:r>
                        <a:rPr lang="en-US" sz="1800" b="1" kern="100" dirty="0">
                          <a:latin typeface="黑体" pitchFamily="49" charset="-122"/>
                          <a:ea typeface="黑体" pitchFamily="49" charset="-122"/>
                        </a:rPr>
                        <a:t>8.2% </a:t>
                      </a:r>
                      <a:endParaRPr lang="zh-CN" sz="1800" b="1" kern="100" dirty="0">
                        <a:latin typeface="黑体" pitchFamily="49" charset="-122"/>
                        <a:ea typeface="黑体" pitchFamily="49" charset="-122"/>
                      </a:endParaRPr>
                    </a:p>
                  </a:txBody>
                  <a:tcPr marL="68580" marR="68580" marT="0" marB="0"/>
                </a:tc>
                <a:tc>
                  <a:txBody>
                    <a:bodyPr/>
                    <a:lstStyle/>
                    <a:p>
                      <a:pPr algn="l">
                        <a:spcAft>
                          <a:spcPts val="0"/>
                        </a:spcAft>
                      </a:pPr>
                      <a:r>
                        <a:rPr lang="zh-CN" sz="1800" kern="100">
                          <a:latin typeface="黑体" pitchFamily="49" charset="-122"/>
                          <a:ea typeface="黑体" pitchFamily="49" charset="-122"/>
                        </a:rPr>
                        <a:t>缺乏执行层的支持</a:t>
                      </a:r>
                    </a:p>
                  </a:txBody>
                  <a:tcPr marL="68580" marR="68580" marT="0" marB="0"/>
                </a:tc>
                <a:tc>
                  <a:txBody>
                    <a:bodyPr/>
                    <a:lstStyle/>
                    <a:p>
                      <a:pPr algn="r">
                        <a:spcAft>
                          <a:spcPts val="0"/>
                        </a:spcAft>
                      </a:pPr>
                      <a:r>
                        <a:rPr lang="en-US" sz="1800" kern="100">
                          <a:latin typeface="黑体" pitchFamily="49" charset="-122"/>
                          <a:ea typeface="黑体" pitchFamily="49" charset="-122"/>
                        </a:rPr>
                        <a:t>9.3%</a:t>
                      </a:r>
                      <a:endParaRPr lang="zh-CN" sz="1800" kern="100">
                        <a:latin typeface="黑体" pitchFamily="49" charset="-122"/>
                        <a:ea typeface="黑体" pitchFamily="49" charset="-122"/>
                      </a:endParaRPr>
                    </a:p>
                  </a:txBody>
                  <a:tcPr marL="68580" marR="68580" marT="0" marB="0"/>
                </a:tc>
                <a:extLst>
                  <a:ext uri="{0D108BD9-81ED-4DB2-BD59-A6C34878D82A}">
                    <a16:rowId xmlns:a16="http://schemas.microsoft.com/office/drawing/2014/main" val="10005"/>
                  </a:ext>
                </a:extLst>
              </a:tr>
              <a:tr h="335951">
                <a:tc>
                  <a:txBody>
                    <a:bodyPr/>
                    <a:lstStyle/>
                    <a:p>
                      <a:pPr algn="l">
                        <a:spcAft>
                          <a:spcPts val="0"/>
                        </a:spcAft>
                      </a:pPr>
                      <a:r>
                        <a:rPr lang="zh-CN" sz="1800" kern="100">
                          <a:latin typeface="黑体" pitchFamily="49" charset="-122"/>
                          <a:ea typeface="黑体" pitchFamily="49" charset="-122"/>
                        </a:rPr>
                        <a:t>较小的里程碑</a:t>
                      </a:r>
                    </a:p>
                  </a:txBody>
                  <a:tcPr marL="68580" marR="68580" marT="0" marB="0"/>
                </a:tc>
                <a:tc>
                  <a:txBody>
                    <a:bodyPr/>
                    <a:lstStyle/>
                    <a:p>
                      <a:pPr algn="r">
                        <a:spcAft>
                          <a:spcPts val="0"/>
                        </a:spcAft>
                      </a:pPr>
                      <a:r>
                        <a:rPr lang="en-US" sz="1800" kern="100" dirty="0">
                          <a:latin typeface="黑体" pitchFamily="49" charset="-122"/>
                          <a:ea typeface="黑体" pitchFamily="49" charset="-122"/>
                        </a:rPr>
                        <a:t>7.7% </a:t>
                      </a:r>
                      <a:endParaRPr lang="zh-CN" sz="1800" kern="100" dirty="0">
                        <a:latin typeface="黑体" pitchFamily="49" charset="-122"/>
                        <a:ea typeface="黑体" pitchFamily="49" charset="-122"/>
                      </a:endParaRPr>
                    </a:p>
                  </a:txBody>
                  <a:tcPr marL="68580" marR="68580" marT="0" marB="0"/>
                </a:tc>
                <a:tc>
                  <a:txBody>
                    <a:bodyPr/>
                    <a:lstStyle/>
                    <a:p>
                      <a:pPr algn="l">
                        <a:spcAft>
                          <a:spcPts val="0"/>
                        </a:spcAft>
                      </a:pPr>
                      <a:r>
                        <a:rPr lang="zh-CN" sz="1800" b="1" kern="100" dirty="0">
                          <a:latin typeface="黑体" pitchFamily="49" charset="-122"/>
                          <a:ea typeface="黑体" pitchFamily="49" charset="-122"/>
                        </a:rPr>
                        <a:t>需求变更频繁</a:t>
                      </a:r>
                    </a:p>
                  </a:txBody>
                  <a:tcPr marL="68580" marR="68580" marT="0" marB="0"/>
                </a:tc>
                <a:tc>
                  <a:txBody>
                    <a:bodyPr/>
                    <a:lstStyle/>
                    <a:p>
                      <a:pPr algn="r">
                        <a:spcAft>
                          <a:spcPts val="0"/>
                        </a:spcAft>
                      </a:pPr>
                      <a:r>
                        <a:rPr lang="en-US" sz="1800" b="1" kern="100" dirty="0">
                          <a:latin typeface="黑体" pitchFamily="49" charset="-122"/>
                          <a:ea typeface="黑体" pitchFamily="49" charset="-122"/>
                        </a:rPr>
                        <a:t>8.7%</a:t>
                      </a:r>
                      <a:endParaRPr lang="zh-CN" sz="1800" b="1" kern="100" dirty="0">
                        <a:latin typeface="黑体" pitchFamily="49" charset="-122"/>
                        <a:ea typeface="黑体" pitchFamily="49" charset="-122"/>
                      </a:endParaRPr>
                    </a:p>
                  </a:txBody>
                  <a:tcPr marL="68580" marR="68580" marT="0" marB="0"/>
                </a:tc>
                <a:extLst>
                  <a:ext uri="{0D108BD9-81ED-4DB2-BD59-A6C34878D82A}">
                    <a16:rowId xmlns:a16="http://schemas.microsoft.com/office/drawing/2014/main" val="10006"/>
                  </a:ext>
                </a:extLst>
              </a:tr>
              <a:tr h="335951">
                <a:tc>
                  <a:txBody>
                    <a:bodyPr/>
                    <a:lstStyle/>
                    <a:p>
                      <a:pPr algn="l">
                        <a:spcAft>
                          <a:spcPts val="0"/>
                        </a:spcAft>
                      </a:pPr>
                      <a:r>
                        <a:rPr lang="zh-CN" sz="1800" kern="100">
                          <a:latin typeface="黑体" pitchFamily="49" charset="-122"/>
                          <a:ea typeface="黑体" pitchFamily="49" charset="-122"/>
                        </a:rPr>
                        <a:t>有才能的员工</a:t>
                      </a:r>
                    </a:p>
                  </a:txBody>
                  <a:tcPr marL="68580" marR="68580" marT="0" marB="0"/>
                </a:tc>
                <a:tc>
                  <a:txBody>
                    <a:bodyPr/>
                    <a:lstStyle/>
                    <a:p>
                      <a:pPr algn="r">
                        <a:spcAft>
                          <a:spcPts val="0"/>
                        </a:spcAft>
                      </a:pPr>
                      <a:r>
                        <a:rPr lang="en-US" sz="1800" kern="100" dirty="0">
                          <a:latin typeface="黑体" pitchFamily="49" charset="-122"/>
                          <a:ea typeface="黑体" pitchFamily="49" charset="-122"/>
                        </a:rPr>
                        <a:t>7.2% </a:t>
                      </a:r>
                      <a:endParaRPr lang="zh-CN" sz="1800" kern="100" dirty="0">
                        <a:latin typeface="黑体" pitchFamily="49" charset="-122"/>
                        <a:ea typeface="黑体" pitchFamily="49" charset="-122"/>
                      </a:endParaRPr>
                    </a:p>
                  </a:txBody>
                  <a:tcPr marL="68580" marR="68580" marT="0" marB="0"/>
                </a:tc>
                <a:tc>
                  <a:txBody>
                    <a:bodyPr/>
                    <a:lstStyle/>
                    <a:p>
                      <a:pPr algn="l">
                        <a:spcAft>
                          <a:spcPts val="0"/>
                        </a:spcAft>
                      </a:pPr>
                      <a:r>
                        <a:rPr lang="zh-CN" sz="1800" kern="100" dirty="0">
                          <a:latin typeface="黑体" pitchFamily="49" charset="-122"/>
                          <a:ea typeface="黑体" pitchFamily="49" charset="-122"/>
                        </a:rPr>
                        <a:t>规划不足</a:t>
                      </a:r>
                    </a:p>
                  </a:txBody>
                  <a:tcPr marL="68580" marR="68580" marT="0" marB="0"/>
                </a:tc>
                <a:tc>
                  <a:txBody>
                    <a:bodyPr/>
                    <a:lstStyle/>
                    <a:p>
                      <a:pPr algn="r">
                        <a:spcAft>
                          <a:spcPts val="0"/>
                        </a:spcAft>
                      </a:pPr>
                      <a:r>
                        <a:rPr lang="en-US" sz="1800" kern="100">
                          <a:latin typeface="黑体" pitchFamily="49" charset="-122"/>
                          <a:ea typeface="黑体" pitchFamily="49" charset="-122"/>
                        </a:rPr>
                        <a:t>8.1%</a:t>
                      </a:r>
                      <a:endParaRPr lang="zh-CN" sz="1800" kern="100">
                        <a:latin typeface="黑体" pitchFamily="49" charset="-122"/>
                        <a:ea typeface="黑体" pitchFamily="49" charset="-122"/>
                      </a:endParaRPr>
                    </a:p>
                  </a:txBody>
                  <a:tcPr marL="68580" marR="68580" marT="0" marB="0"/>
                </a:tc>
                <a:extLst>
                  <a:ext uri="{0D108BD9-81ED-4DB2-BD59-A6C34878D82A}">
                    <a16:rowId xmlns:a16="http://schemas.microsoft.com/office/drawing/2014/main" val="10007"/>
                  </a:ext>
                </a:extLst>
              </a:tr>
              <a:tr h="335951">
                <a:tc>
                  <a:txBody>
                    <a:bodyPr/>
                    <a:lstStyle/>
                    <a:p>
                      <a:pPr algn="l">
                        <a:spcAft>
                          <a:spcPts val="0"/>
                        </a:spcAft>
                      </a:pPr>
                      <a:r>
                        <a:rPr lang="zh-CN" sz="1800" kern="100">
                          <a:latin typeface="黑体" pitchFamily="49" charset="-122"/>
                          <a:ea typeface="黑体" pitchFamily="49" charset="-122"/>
                        </a:rPr>
                        <a:t>主权</a:t>
                      </a:r>
                    </a:p>
                  </a:txBody>
                  <a:tcPr marL="68580" marR="68580" marT="0" marB="0"/>
                </a:tc>
                <a:tc>
                  <a:txBody>
                    <a:bodyPr/>
                    <a:lstStyle/>
                    <a:p>
                      <a:pPr algn="r">
                        <a:spcAft>
                          <a:spcPts val="0"/>
                        </a:spcAft>
                      </a:pPr>
                      <a:r>
                        <a:rPr lang="en-US" sz="1800" kern="100" dirty="0">
                          <a:latin typeface="黑体" pitchFamily="49" charset="-122"/>
                          <a:ea typeface="黑体" pitchFamily="49" charset="-122"/>
                        </a:rPr>
                        <a:t>5.3% </a:t>
                      </a:r>
                      <a:endParaRPr lang="zh-CN" sz="1800" kern="100" dirty="0">
                        <a:latin typeface="黑体" pitchFamily="49" charset="-122"/>
                        <a:ea typeface="黑体" pitchFamily="49" charset="-122"/>
                      </a:endParaRPr>
                    </a:p>
                  </a:txBody>
                  <a:tcPr marL="68580" marR="68580" marT="0" marB="0"/>
                </a:tc>
                <a:tc>
                  <a:txBody>
                    <a:bodyPr/>
                    <a:lstStyle/>
                    <a:p>
                      <a:pPr algn="l">
                        <a:spcAft>
                          <a:spcPts val="0"/>
                        </a:spcAft>
                      </a:pPr>
                      <a:r>
                        <a:rPr lang="zh-CN" sz="1800" b="1" kern="100" dirty="0">
                          <a:latin typeface="黑体" pitchFamily="49" charset="-122"/>
                          <a:ea typeface="黑体" pitchFamily="49" charset="-122"/>
                        </a:rPr>
                        <a:t>提供了不再需要的</a:t>
                      </a:r>
                    </a:p>
                  </a:txBody>
                  <a:tcPr marL="68580" marR="68580" marT="0" marB="0"/>
                </a:tc>
                <a:tc>
                  <a:txBody>
                    <a:bodyPr/>
                    <a:lstStyle/>
                    <a:p>
                      <a:pPr algn="r">
                        <a:spcAft>
                          <a:spcPts val="0"/>
                        </a:spcAft>
                      </a:pPr>
                      <a:r>
                        <a:rPr lang="en-US" sz="1800" b="1" kern="100" dirty="0">
                          <a:latin typeface="黑体" pitchFamily="49" charset="-122"/>
                          <a:ea typeface="黑体" pitchFamily="49" charset="-122"/>
                        </a:rPr>
                        <a:t>7.5%</a:t>
                      </a:r>
                      <a:endParaRPr lang="zh-CN" sz="1800" b="1" kern="100" dirty="0">
                        <a:latin typeface="黑体" pitchFamily="49" charset="-122"/>
                        <a:ea typeface="黑体" pitchFamily="49" charset="-122"/>
                      </a:endParaRPr>
                    </a:p>
                  </a:txBody>
                  <a:tcPr marL="68580" marR="68580" marT="0" marB="0"/>
                </a:tc>
                <a:extLst>
                  <a:ext uri="{0D108BD9-81ED-4DB2-BD59-A6C34878D82A}">
                    <a16:rowId xmlns:a16="http://schemas.microsoft.com/office/drawing/2014/main" val="10008"/>
                  </a:ext>
                </a:extLst>
              </a:tr>
              <a:tr h="335951">
                <a:tc>
                  <a:txBody>
                    <a:bodyPr/>
                    <a:lstStyle/>
                    <a:p>
                      <a:pPr algn="l">
                        <a:spcAft>
                          <a:spcPts val="0"/>
                        </a:spcAft>
                      </a:pPr>
                      <a:r>
                        <a:rPr lang="zh-CN" sz="1800" kern="100">
                          <a:latin typeface="黑体" pitchFamily="49" charset="-122"/>
                          <a:ea typeface="黑体" pitchFamily="49" charset="-122"/>
                        </a:rPr>
                        <a:t>清晰的愿景和目标</a:t>
                      </a:r>
                    </a:p>
                  </a:txBody>
                  <a:tcPr marL="68580" marR="68580" marT="0" marB="0"/>
                </a:tc>
                <a:tc>
                  <a:txBody>
                    <a:bodyPr/>
                    <a:lstStyle/>
                    <a:p>
                      <a:pPr algn="r">
                        <a:spcAft>
                          <a:spcPts val="0"/>
                        </a:spcAft>
                      </a:pPr>
                      <a:r>
                        <a:rPr lang="en-US" sz="1800" kern="100" dirty="0">
                          <a:latin typeface="黑体" pitchFamily="49" charset="-122"/>
                          <a:ea typeface="黑体" pitchFamily="49" charset="-122"/>
                        </a:rPr>
                        <a:t>2.9% </a:t>
                      </a:r>
                      <a:endParaRPr lang="zh-CN" sz="1800" kern="100" dirty="0">
                        <a:latin typeface="黑体" pitchFamily="49" charset="-122"/>
                        <a:ea typeface="黑体" pitchFamily="49" charset="-122"/>
                      </a:endParaRPr>
                    </a:p>
                  </a:txBody>
                  <a:tcPr marL="68580" marR="68580" marT="0" marB="0"/>
                </a:tc>
                <a:tc>
                  <a:txBody>
                    <a:bodyPr/>
                    <a:lstStyle/>
                    <a:p>
                      <a:pPr algn="l">
                        <a:spcAft>
                          <a:spcPts val="0"/>
                        </a:spcAft>
                      </a:pPr>
                      <a:r>
                        <a:rPr lang="zh-CN" sz="1800" kern="100">
                          <a:latin typeface="黑体" pitchFamily="49" charset="-122"/>
                          <a:ea typeface="黑体" pitchFamily="49" charset="-122"/>
                        </a:rPr>
                        <a:t>缺乏</a:t>
                      </a:r>
                      <a:r>
                        <a:rPr lang="en-US" sz="1800" kern="100">
                          <a:latin typeface="黑体" pitchFamily="49" charset="-122"/>
                          <a:ea typeface="黑体" pitchFamily="49" charset="-122"/>
                        </a:rPr>
                        <a:t>IT</a:t>
                      </a:r>
                      <a:r>
                        <a:rPr lang="zh-CN" sz="1800" kern="100">
                          <a:latin typeface="黑体" pitchFamily="49" charset="-122"/>
                          <a:ea typeface="黑体" pitchFamily="49" charset="-122"/>
                        </a:rPr>
                        <a:t>管理</a:t>
                      </a:r>
                    </a:p>
                  </a:txBody>
                  <a:tcPr marL="68580" marR="68580" marT="0" marB="0"/>
                </a:tc>
                <a:tc>
                  <a:txBody>
                    <a:bodyPr/>
                    <a:lstStyle/>
                    <a:p>
                      <a:pPr algn="r">
                        <a:spcAft>
                          <a:spcPts val="0"/>
                        </a:spcAft>
                      </a:pPr>
                      <a:r>
                        <a:rPr lang="en-US" sz="1800" kern="100" dirty="0">
                          <a:latin typeface="黑体" pitchFamily="49" charset="-122"/>
                          <a:ea typeface="黑体" pitchFamily="49" charset="-122"/>
                        </a:rPr>
                        <a:t>6.2%</a:t>
                      </a:r>
                      <a:endParaRPr lang="zh-CN" sz="1800" kern="100" dirty="0">
                        <a:latin typeface="黑体" pitchFamily="49" charset="-122"/>
                        <a:ea typeface="黑体" pitchFamily="49" charset="-122"/>
                      </a:endParaRPr>
                    </a:p>
                  </a:txBody>
                  <a:tcPr marL="68580" marR="68580" marT="0" marB="0"/>
                </a:tc>
                <a:extLst>
                  <a:ext uri="{0D108BD9-81ED-4DB2-BD59-A6C34878D82A}">
                    <a16:rowId xmlns:a16="http://schemas.microsoft.com/office/drawing/2014/main" val="10009"/>
                  </a:ext>
                </a:extLst>
              </a:tr>
              <a:tr h="335951">
                <a:tc>
                  <a:txBody>
                    <a:bodyPr/>
                    <a:lstStyle/>
                    <a:p>
                      <a:pPr algn="l">
                        <a:spcAft>
                          <a:spcPts val="0"/>
                        </a:spcAft>
                      </a:pPr>
                      <a:r>
                        <a:rPr lang="zh-CN" sz="1800" kern="100">
                          <a:latin typeface="黑体" pitchFamily="49" charset="-122"/>
                          <a:ea typeface="黑体" pitchFamily="49" charset="-122"/>
                        </a:rPr>
                        <a:t>努力的工作和稳定的员工</a:t>
                      </a:r>
                    </a:p>
                  </a:txBody>
                  <a:tcPr marL="68580" marR="68580" marT="0" marB="0"/>
                </a:tc>
                <a:tc>
                  <a:txBody>
                    <a:bodyPr/>
                    <a:lstStyle/>
                    <a:p>
                      <a:pPr algn="r">
                        <a:spcAft>
                          <a:spcPts val="0"/>
                        </a:spcAft>
                      </a:pPr>
                      <a:r>
                        <a:rPr lang="en-US" sz="1800" kern="100" dirty="0">
                          <a:latin typeface="黑体" pitchFamily="49" charset="-122"/>
                          <a:ea typeface="黑体" pitchFamily="49" charset="-122"/>
                        </a:rPr>
                        <a:t>2.4% </a:t>
                      </a:r>
                      <a:endParaRPr lang="zh-CN" sz="1800" kern="100" dirty="0">
                        <a:latin typeface="黑体" pitchFamily="49" charset="-122"/>
                        <a:ea typeface="黑体" pitchFamily="49" charset="-122"/>
                      </a:endParaRPr>
                    </a:p>
                  </a:txBody>
                  <a:tcPr marL="68580" marR="68580" marT="0" marB="0"/>
                </a:tc>
                <a:tc>
                  <a:txBody>
                    <a:bodyPr/>
                    <a:lstStyle/>
                    <a:p>
                      <a:pPr algn="l">
                        <a:spcAft>
                          <a:spcPts val="0"/>
                        </a:spcAft>
                      </a:pPr>
                      <a:r>
                        <a:rPr lang="zh-CN" sz="1800" kern="100">
                          <a:latin typeface="黑体" pitchFamily="49" charset="-122"/>
                          <a:ea typeface="黑体" pitchFamily="49" charset="-122"/>
                        </a:rPr>
                        <a:t>技术能力缺乏</a:t>
                      </a:r>
                    </a:p>
                  </a:txBody>
                  <a:tcPr marL="68580" marR="68580" marT="0" marB="0"/>
                </a:tc>
                <a:tc>
                  <a:txBody>
                    <a:bodyPr/>
                    <a:lstStyle/>
                    <a:p>
                      <a:pPr algn="r">
                        <a:spcAft>
                          <a:spcPts val="0"/>
                        </a:spcAft>
                      </a:pPr>
                      <a:r>
                        <a:rPr lang="en-US" sz="1800" kern="100">
                          <a:latin typeface="黑体" pitchFamily="49" charset="-122"/>
                          <a:ea typeface="黑体" pitchFamily="49" charset="-122"/>
                        </a:rPr>
                        <a:t>4.3%</a:t>
                      </a:r>
                      <a:endParaRPr lang="zh-CN" sz="1800" kern="100">
                        <a:latin typeface="黑体" pitchFamily="49" charset="-122"/>
                        <a:ea typeface="黑体" pitchFamily="49" charset="-122"/>
                      </a:endParaRPr>
                    </a:p>
                  </a:txBody>
                  <a:tcPr marL="68580" marR="68580" marT="0" marB="0"/>
                </a:tc>
                <a:extLst>
                  <a:ext uri="{0D108BD9-81ED-4DB2-BD59-A6C34878D82A}">
                    <a16:rowId xmlns:a16="http://schemas.microsoft.com/office/drawing/2014/main" val="10010"/>
                  </a:ext>
                </a:extLst>
              </a:tr>
              <a:tr h="335951">
                <a:tc>
                  <a:txBody>
                    <a:bodyPr/>
                    <a:lstStyle/>
                    <a:p>
                      <a:pPr algn="l">
                        <a:spcAft>
                          <a:spcPts val="0"/>
                        </a:spcAft>
                      </a:pPr>
                      <a:r>
                        <a:rPr lang="zh-CN" sz="1800" kern="100">
                          <a:latin typeface="黑体" pitchFamily="49" charset="-122"/>
                          <a:ea typeface="黑体" pitchFamily="49" charset="-122"/>
                        </a:rPr>
                        <a:t>其他</a:t>
                      </a:r>
                    </a:p>
                  </a:txBody>
                  <a:tcPr marL="68580" marR="68580" marT="0" marB="0"/>
                </a:tc>
                <a:tc>
                  <a:txBody>
                    <a:bodyPr/>
                    <a:lstStyle/>
                    <a:p>
                      <a:pPr algn="r">
                        <a:spcAft>
                          <a:spcPts val="0"/>
                        </a:spcAft>
                      </a:pPr>
                      <a:r>
                        <a:rPr lang="en-US" sz="1800" kern="100" dirty="0">
                          <a:latin typeface="黑体" pitchFamily="49" charset="-122"/>
                          <a:ea typeface="黑体" pitchFamily="49" charset="-122"/>
                        </a:rPr>
                        <a:t>13.9%</a:t>
                      </a:r>
                      <a:endParaRPr lang="zh-CN" sz="1800" kern="100" dirty="0">
                        <a:latin typeface="黑体" pitchFamily="49" charset="-122"/>
                        <a:ea typeface="黑体" pitchFamily="49" charset="-122"/>
                      </a:endParaRPr>
                    </a:p>
                  </a:txBody>
                  <a:tcPr marL="68580" marR="68580" marT="0" marB="0"/>
                </a:tc>
                <a:tc>
                  <a:txBody>
                    <a:bodyPr/>
                    <a:lstStyle/>
                    <a:p>
                      <a:pPr algn="l">
                        <a:spcAft>
                          <a:spcPts val="0"/>
                        </a:spcAft>
                      </a:pPr>
                      <a:r>
                        <a:rPr lang="zh-CN" sz="1800" kern="100">
                          <a:latin typeface="黑体" pitchFamily="49" charset="-122"/>
                          <a:ea typeface="黑体" pitchFamily="49" charset="-122"/>
                        </a:rPr>
                        <a:t>其他</a:t>
                      </a:r>
                    </a:p>
                  </a:txBody>
                  <a:tcPr marL="68580" marR="68580" marT="0" marB="0"/>
                </a:tc>
                <a:tc>
                  <a:txBody>
                    <a:bodyPr/>
                    <a:lstStyle/>
                    <a:p>
                      <a:pPr algn="r">
                        <a:spcAft>
                          <a:spcPts val="0"/>
                        </a:spcAft>
                      </a:pPr>
                      <a:r>
                        <a:rPr lang="en-US" sz="1800" kern="100" dirty="0">
                          <a:latin typeface="黑体" pitchFamily="49" charset="-122"/>
                          <a:ea typeface="黑体" pitchFamily="49" charset="-122"/>
                        </a:rPr>
                        <a:t>9.9%</a:t>
                      </a:r>
                      <a:endParaRPr lang="zh-CN" sz="1800" kern="100" dirty="0">
                        <a:latin typeface="黑体" pitchFamily="49" charset="-122"/>
                        <a:ea typeface="黑体" pitchFamily="49" charset="-122"/>
                      </a:endParaRPr>
                    </a:p>
                  </a:txBody>
                  <a:tcPr marL="68580" marR="68580" marT="0" marB="0"/>
                </a:tc>
                <a:extLst>
                  <a:ext uri="{0D108BD9-81ED-4DB2-BD59-A6C34878D82A}">
                    <a16:rowId xmlns:a16="http://schemas.microsoft.com/office/drawing/2014/main" val="10011"/>
                  </a:ext>
                </a:extLst>
              </a:tr>
            </a:tbl>
          </a:graphicData>
        </a:graphic>
      </p:graphicFrame>
      <p:sp>
        <p:nvSpPr>
          <p:cNvPr id="7173" name="TextBox 6"/>
          <p:cNvSpPr txBox="1">
            <a:spLocks noChangeArrowheads="1"/>
          </p:cNvSpPr>
          <p:nvPr/>
        </p:nvSpPr>
        <p:spPr bwMode="auto">
          <a:xfrm>
            <a:off x="214313" y="6215063"/>
            <a:ext cx="2627312" cy="369887"/>
          </a:xfrm>
          <a:prstGeom prst="rect">
            <a:avLst/>
          </a:prstGeom>
          <a:noFill/>
          <a:ln w="9525">
            <a:noFill/>
            <a:miter lim="800000"/>
            <a:headEnd/>
            <a:tailEnd/>
          </a:ln>
        </p:spPr>
        <p:txBody>
          <a:bodyPr wrap="none">
            <a:spAutoFit/>
          </a:bodyPr>
          <a:lstStyle/>
          <a:p>
            <a:r>
              <a:rPr lang="en-US" altLang="zh-CN" b="1">
                <a:latin typeface="楷体_GB2312" pitchFamily="49" charset="-122"/>
                <a:ea typeface="楷体_GB2312" pitchFamily="49" charset="-122"/>
              </a:rPr>
              <a:t>S1:</a:t>
            </a:r>
            <a:r>
              <a:rPr lang="zh-CN" altLang="en-US" b="1">
                <a:latin typeface="楷体_GB2312" pitchFamily="49" charset="-122"/>
                <a:ea typeface="楷体_GB2312" pitchFamily="49" charset="-122"/>
              </a:rPr>
              <a:t>项目成败与需求实践</a:t>
            </a:r>
          </a:p>
        </p:txBody>
      </p:sp>
      <p:sp>
        <p:nvSpPr>
          <p:cNvPr id="7" name="灯片编号占位符 6"/>
          <p:cNvSpPr>
            <a:spLocks noGrp="1"/>
          </p:cNvSpPr>
          <p:nvPr>
            <p:ph type="sldNum" sz="quarter" idx="12"/>
          </p:nvPr>
        </p:nvSpPr>
        <p:spPr/>
        <p:txBody>
          <a:bodyPr/>
          <a:lstStyle/>
          <a:p>
            <a:fld id="{38DE0820-E4E3-469F-8339-675226DFBBFE}" type="slidenum">
              <a:rPr lang="zh-CN" altLang="en-US" smtClean="0"/>
              <a:pPr/>
              <a:t>7</a:t>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4738" name="Picture 2" descr="blutprint"/>
          <p:cNvPicPr>
            <a:picLocks noChangeAspect="1" noChangeArrowheads="1"/>
          </p:cNvPicPr>
          <p:nvPr/>
        </p:nvPicPr>
        <p:blipFill>
          <a:blip r:embed="rId2"/>
          <a:srcRect/>
          <a:stretch>
            <a:fillRect/>
          </a:stretch>
        </p:blipFill>
        <p:spPr bwMode="auto">
          <a:xfrm>
            <a:off x="5800725" y="1143000"/>
            <a:ext cx="3343275" cy="4648200"/>
          </a:xfrm>
          <a:prstGeom prst="rect">
            <a:avLst/>
          </a:prstGeom>
          <a:noFill/>
          <a:ln w="9525">
            <a:noFill/>
            <a:miter lim="800000"/>
            <a:headEnd/>
            <a:tailEnd/>
          </a:ln>
        </p:spPr>
      </p:pic>
      <p:sp>
        <p:nvSpPr>
          <p:cNvPr id="10243" name="Rectangle 3"/>
          <p:cNvSpPr>
            <a:spLocks noGrp="1" noChangeArrowheads="1"/>
          </p:cNvSpPr>
          <p:nvPr>
            <p:ph type="title"/>
          </p:nvPr>
        </p:nvSpPr>
        <p:spPr>
          <a:xfrm>
            <a:off x="500034" y="1500174"/>
            <a:ext cx="7772400" cy="1143000"/>
          </a:xfrm>
          <a:noFill/>
        </p:spPr>
        <p:txBody>
          <a:bodyPr lIns="92075" tIns="46038" rIns="92075" bIns="46038"/>
          <a:lstStyle/>
          <a:p>
            <a:pPr algn="l" eaLnBrk="1" hangingPunct="1"/>
            <a:r>
              <a:rPr lang="en-US" altLang="zh-CN" dirty="0">
                <a:solidFill>
                  <a:schemeClr val="bg1"/>
                </a:solidFill>
              </a:rPr>
              <a:t>		</a:t>
            </a:r>
            <a:r>
              <a:rPr lang="zh-CN" altLang="en-US" dirty="0">
                <a:solidFill>
                  <a:schemeClr val="bg1"/>
                </a:solidFill>
              </a:rPr>
              <a:t>什么是</a:t>
            </a:r>
            <a:r>
              <a:rPr lang="en-US" altLang="zh-CN" dirty="0">
                <a:solidFill>
                  <a:schemeClr val="bg1"/>
                </a:solidFill>
              </a:rPr>
              <a:t>UML</a:t>
            </a:r>
            <a:r>
              <a:rPr lang="zh-CN" altLang="en-US" dirty="0">
                <a:solidFill>
                  <a:schemeClr val="bg1"/>
                </a:solidFill>
              </a:rPr>
              <a:t>？</a:t>
            </a:r>
            <a:br>
              <a:rPr lang="zh-CN" altLang="en-US" dirty="0">
                <a:solidFill>
                  <a:schemeClr val="bg1"/>
                </a:solidFill>
              </a:rPr>
            </a:br>
            <a:endParaRPr lang="zh-CN" altLang="en-US" dirty="0">
              <a:solidFill>
                <a:schemeClr val="bg1"/>
              </a:solidFill>
            </a:endParaRPr>
          </a:p>
        </p:txBody>
      </p:sp>
      <p:sp>
        <p:nvSpPr>
          <p:cNvPr id="884741" name="Rectangle 5"/>
          <p:cNvSpPr>
            <a:spLocks noChangeArrowheads="1"/>
          </p:cNvSpPr>
          <p:nvPr/>
        </p:nvSpPr>
        <p:spPr bwMode="auto">
          <a:xfrm>
            <a:off x="357158" y="1643050"/>
            <a:ext cx="8501090" cy="4891110"/>
          </a:xfrm>
          <a:prstGeom prst="rect">
            <a:avLst/>
          </a:prstGeom>
          <a:noFill/>
          <a:ln w="9525">
            <a:noFill/>
            <a:miter lim="800000"/>
            <a:headEnd/>
            <a:tailEnd/>
          </a:ln>
          <a:effectLst/>
        </p:spPr>
        <p:txBody>
          <a:bodyPr lIns="92075" tIns="46038" rIns="92075" bIns="46038"/>
          <a:lstStyle/>
          <a:p>
            <a:pPr marL="342900" indent="-342900" algn="l">
              <a:lnSpc>
                <a:spcPct val="90000"/>
              </a:lnSpc>
              <a:spcBef>
                <a:spcPct val="20000"/>
              </a:spcBef>
              <a:spcAft>
                <a:spcPts val="600"/>
              </a:spcAft>
              <a:buFontTx/>
              <a:buChar char="•"/>
              <a:defRPr/>
            </a:pPr>
            <a:r>
              <a:rPr lang="en-US" altLang="zh-CN" sz="2800" dirty="0">
                <a:ea typeface="宋体" pitchFamily="2" charset="-122"/>
              </a:rPr>
              <a:t>UML: </a:t>
            </a:r>
            <a:r>
              <a:rPr lang="zh-CN" altLang="en-US" sz="2800" dirty="0">
                <a:ea typeface="宋体" pitchFamily="2" charset="-122"/>
              </a:rPr>
              <a:t>统一建模语言（</a:t>
            </a:r>
            <a:r>
              <a:rPr lang="en-US" altLang="zh-CN" sz="2800" dirty="0">
                <a:ea typeface="宋体" pitchFamily="2" charset="-122"/>
              </a:rPr>
              <a:t>Unified Modeling Language</a:t>
            </a:r>
            <a:r>
              <a:rPr lang="zh-CN" altLang="en-US" sz="2800" dirty="0">
                <a:ea typeface="宋体" pitchFamily="2" charset="-122"/>
              </a:rPr>
              <a:t>）</a:t>
            </a:r>
          </a:p>
          <a:p>
            <a:pPr marL="342900" indent="-342900" algn="l">
              <a:lnSpc>
                <a:spcPct val="90000"/>
              </a:lnSpc>
              <a:spcBef>
                <a:spcPct val="20000"/>
              </a:spcBef>
              <a:spcAft>
                <a:spcPts val="600"/>
              </a:spcAft>
              <a:buFontTx/>
              <a:buChar char="•"/>
              <a:defRPr/>
            </a:pPr>
            <a:r>
              <a:rPr lang="en-US" altLang="zh-CN" sz="2800" dirty="0">
                <a:ea typeface="宋体" pitchFamily="2" charset="-122"/>
              </a:rPr>
              <a:t>UML</a:t>
            </a:r>
            <a:r>
              <a:rPr lang="zh-CN" altLang="zh-CN" sz="2800" dirty="0">
                <a:ea typeface="宋体" pitchFamily="2" charset="-122"/>
              </a:rPr>
              <a:t>是用于描绘软件</a:t>
            </a:r>
            <a:r>
              <a:rPr lang="zh-CN" altLang="zh-CN" sz="2800" b="1" dirty="0">
                <a:ea typeface="宋体" pitchFamily="2" charset="-122"/>
              </a:rPr>
              <a:t>蓝图</a:t>
            </a:r>
            <a:r>
              <a:rPr lang="zh-CN" altLang="zh-CN" sz="2800" dirty="0">
                <a:ea typeface="宋体" pitchFamily="2" charset="-122"/>
              </a:rPr>
              <a:t>的标准</a:t>
            </a:r>
            <a:r>
              <a:rPr lang="zh-CN" altLang="zh-CN" sz="2800" b="1" dirty="0">
                <a:ea typeface="宋体" pitchFamily="2" charset="-122"/>
              </a:rPr>
              <a:t>语言</a:t>
            </a:r>
            <a:r>
              <a:rPr lang="zh-CN" altLang="zh-CN" sz="2800" dirty="0">
                <a:ea typeface="宋体" pitchFamily="2" charset="-122"/>
              </a:rPr>
              <a:t>. </a:t>
            </a:r>
          </a:p>
          <a:p>
            <a:pPr marL="742950" lvl="1" indent="-285750" algn="l">
              <a:lnSpc>
                <a:spcPct val="90000"/>
              </a:lnSpc>
              <a:spcBef>
                <a:spcPct val="20000"/>
              </a:spcBef>
              <a:spcAft>
                <a:spcPts val="600"/>
              </a:spcAft>
              <a:buFontTx/>
              <a:buChar char="–"/>
              <a:defRPr/>
            </a:pPr>
            <a:r>
              <a:rPr lang="zh-CN" altLang="zh-CN" sz="2400" b="1" dirty="0">
                <a:ea typeface="宋体" pitchFamily="2" charset="-122"/>
              </a:rPr>
              <a:t>(蓝图?…这就是一张蓝图--&gt;)</a:t>
            </a:r>
            <a:endParaRPr lang="zh-CN" altLang="zh-CN" sz="2400" dirty="0">
              <a:ea typeface="宋体" pitchFamily="2" charset="-122"/>
            </a:endParaRPr>
          </a:p>
          <a:p>
            <a:pPr marL="342900" indent="-342900" algn="l">
              <a:lnSpc>
                <a:spcPct val="90000"/>
              </a:lnSpc>
              <a:spcBef>
                <a:spcPct val="20000"/>
              </a:spcBef>
              <a:spcAft>
                <a:spcPts val="600"/>
              </a:spcAft>
              <a:buFontTx/>
              <a:buChar char="•"/>
              <a:defRPr/>
            </a:pPr>
            <a:r>
              <a:rPr lang="zh-CN" altLang="zh-CN" sz="2800" dirty="0">
                <a:ea typeface="宋体" pitchFamily="2" charset="-122"/>
              </a:rPr>
              <a:t>它可用于对软件密集型系统进行</a:t>
            </a:r>
          </a:p>
          <a:p>
            <a:pPr marL="742950" lvl="1" indent="-285750" algn="l">
              <a:lnSpc>
                <a:spcPct val="90000"/>
              </a:lnSpc>
              <a:spcBef>
                <a:spcPct val="20000"/>
              </a:spcBef>
              <a:spcAft>
                <a:spcPts val="600"/>
              </a:spcAft>
              <a:buFontTx/>
              <a:buChar char="–"/>
              <a:defRPr/>
            </a:pPr>
            <a:r>
              <a:rPr lang="zh-CN" altLang="zh-CN" sz="2400" dirty="0">
                <a:ea typeface="宋体" pitchFamily="2" charset="-122"/>
              </a:rPr>
              <a:t>视化（</a:t>
            </a:r>
            <a:r>
              <a:rPr lang="en-US" altLang="zh-CN" sz="2400" dirty="0">
                <a:ea typeface="宋体" pitchFamily="2" charset="-122"/>
              </a:rPr>
              <a:t>visualize</a:t>
            </a:r>
            <a:r>
              <a:rPr lang="zh-CN" altLang="en-US" sz="2400" dirty="0">
                <a:ea typeface="宋体" pitchFamily="2" charset="-122"/>
              </a:rPr>
              <a:t>）</a:t>
            </a:r>
          </a:p>
          <a:p>
            <a:pPr marL="742950" lvl="1" indent="-285750" algn="l">
              <a:lnSpc>
                <a:spcPct val="90000"/>
              </a:lnSpc>
              <a:spcBef>
                <a:spcPct val="20000"/>
              </a:spcBef>
              <a:spcAft>
                <a:spcPts val="600"/>
              </a:spcAft>
              <a:buFontTx/>
              <a:buChar char="–"/>
              <a:defRPr/>
            </a:pPr>
            <a:r>
              <a:rPr lang="zh-CN" altLang="zh-CN" sz="2400" dirty="0">
                <a:ea typeface="宋体" pitchFamily="2" charset="-122"/>
              </a:rPr>
              <a:t>说明(</a:t>
            </a:r>
            <a:r>
              <a:rPr lang="en-US" altLang="zh-CN" sz="2400" dirty="0">
                <a:ea typeface="宋体" pitchFamily="2" charset="-122"/>
              </a:rPr>
              <a:t>specify)</a:t>
            </a:r>
          </a:p>
          <a:p>
            <a:pPr marL="742950" lvl="1" indent="-285750" algn="l">
              <a:lnSpc>
                <a:spcPct val="90000"/>
              </a:lnSpc>
              <a:spcBef>
                <a:spcPct val="20000"/>
              </a:spcBef>
              <a:spcAft>
                <a:spcPts val="600"/>
              </a:spcAft>
              <a:buFontTx/>
              <a:buChar char="–"/>
              <a:defRPr/>
            </a:pPr>
            <a:r>
              <a:rPr lang="zh-CN" altLang="zh-CN" sz="2400" dirty="0">
                <a:ea typeface="宋体" pitchFamily="2" charset="-122"/>
              </a:rPr>
              <a:t>建造(</a:t>
            </a:r>
            <a:r>
              <a:rPr lang="en-US" altLang="zh-CN" sz="2400" dirty="0">
                <a:ea typeface="宋体" pitchFamily="2" charset="-122"/>
              </a:rPr>
              <a:t>construct)</a:t>
            </a:r>
            <a:r>
              <a:rPr lang="zh-CN" altLang="zh-CN" sz="2400" dirty="0">
                <a:ea typeface="宋体" pitchFamily="2" charset="-122"/>
              </a:rPr>
              <a:t>和</a:t>
            </a:r>
          </a:p>
          <a:p>
            <a:pPr marL="742950" lvl="1" indent="-285750" algn="l">
              <a:lnSpc>
                <a:spcPct val="90000"/>
              </a:lnSpc>
              <a:spcBef>
                <a:spcPct val="20000"/>
              </a:spcBef>
              <a:spcAft>
                <a:spcPts val="600"/>
              </a:spcAft>
              <a:buFontTx/>
              <a:buChar char="–"/>
              <a:defRPr/>
            </a:pPr>
            <a:r>
              <a:rPr lang="zh-CN" altLang="zh-CN" sz="2400" dirty="0">
                <a:ea typeface="宋体" pitchFamily="2" charset="-122"/>
              </a:rPr>
              <a:t>建档(</a:t>
            </a:r>
            <a:r>
              <a:rPr lang="en-US" altLang="zh-CN" sz="2400" dirty="0">
                <a:ea typeface="宋体" pitchFamily="2" charset="-122"/>
              </a:rPr>
              <a:t>document)</a:t>
            </a:r>
          </a:p>
          <a:p>
            <a:pPr marL="342900" indent="-342900" algn="l">
              <a:lnSpc>
                <a:spcPct val="90000"/>
              </a:lnSpc>
              <a:spcBef>
                <a:spcPct val="20000"/>
              </a:spcBef>
              <a:spcAft>
                <a:spcPts val="600"/>
              </a:spcAft>
              <a:buFontTx/>
              <a:buChar char="•"/>
              <a:defRPr/>
            </a:pPr>
            <a:r>
              <a:rPr lang="zh-CN" altLang="en-US" sz="2800" dirty="0">
                <a:ea typeface="宋体" pitchFamily="2" charset="-122"/>
              </a:rPr>
              <a:t>这也是对软件系统进行建模的四个目的</a:t>
            </a:r>
          </a:p>
        </p:txBody>
      </p:sp>
      <p:sp>
        <p:nvSpPr>
          <p:cNvPr id="7" name="Rectangle 1027"/>
          <p:cNvSpPr txBox="1">
            <a:spLocks noChangeArrowheads="1"/>
          </p:cNvSpPr>
          <p:nvPr/>
        </p:nvSpPr>
        <p:spPr bwMode="auto">
          <a:xfrm>
            <a:off x="357158" y="21429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zh-CN" altLang="en-US" sz="4400" b="1" i="0" u="none" strike="noStrike" kern="0" cap="none" spc="0" normalizeH="0" baseline="0" noProof="0" dirty="0">
                <a:ln>
                  <a:noFill/>
                </a:ln>
                <a:solidFill>
                  <a:schemeClr val="bg1"/>
                </a:solidFill>
                <a:effectLst/>
                <a:uLnTx/>
                <a:uFillTx/>
                <a:latin typeface="+mj-lt"/>
                <a:ea typeface="+mj-ea"/>
                <a:cs typeface="+mj-cs"/>
              </a:rPr>
              <a:t>什么是</a:t>
            </a:r>
            <a:r>
              <a:rPr kumimoji="0" lang="en-US" altLang="zh-CN" sz="4400" b="1" i="0" u="none" strike="noStrike" kern="0" cap="none" spc="0" normalizeH="0" baseline="0" noProof="0" dirty="0">
                <a:ln>
                  <a:noFill/>
                </a:ln>
                <a:solidFill>
                  <a:schemeClr val="bg1"/>
                </a:solidFill>
                <a:effectLst/>
                <a:uLnTx/>
                <a:uFillTx/>
                <a:latin typeface="+mj-lt"/>
                <a:ea typeface="+mj-ea"/>
                <a:cs typeface="+mj-cs"/>
              </a:rPr>
              <a:t>UML</a:t>
            </a:r>
            <a:r>
              <a:rPr kumimoji="0" lang="zh-CN" altLang="en-US" sz="4400" b="1" i="0" u="none" strike="noStrike" kern="0" cap="none" spc="0" normalizeH="0" baseline="0" noProof="0" dirty="0">
                <a:ln>
                  <a:noFill/>
                </a:ln>
                <a:solidFill>
                  <a:schemeClr val="bg1"/>
                </a:solidFill>
                <a:effectLst/>
                <a:uLnTx/>
                <a:uFillTx/>
                <a:latin typeface="+mj-lt"/>
                <a:ea typeface="+mj-ea"/>
                <a:cs typeface="+mj-cs"/>
              </a:rPr>
              <a:t>？</a:t>
            </a:r>
            <a:endParaRPr kumimoji="0" lang="en-US" altLang="zh-CN" sz="4400" b="1" i="0" u="none" strike="noStrike" kern="0" cap="none" spc="0" normalizeH="0" baseline="0" noProof="0" dirty="0">
              <a:ln>
                <a:noFill/>
              </a:ln>
              <a:solidFill>
                <a:schemeClr val="bg1"/>
              </a:solidFill>
              <a:effectLst/>
              <a:uLnTx/>
              <a:uFillTx/>
              <a:latin typeface="+mj-lt"/>
              <a:ea typeface="+mj-ea"/>
              <a:cs typeface="+mj-cs"/>
            </a:endParaRP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70</a:t>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2" fill="hold" nodeType="clickEffect">
                                  <p:stCondLst>
                                    <p:cond delay="0"/>
                                  </p:stCondLst>
                                  <p:childTnLst>
                                    <p:set>
                                      <p:cBhvr>
                                        <p:cTn id="6" dur="1" fill="hold">
                                          <p:stCondLst>
                                            <p:cond delay="0"/>
                                          </p:stCondLst>
                                        </p:cTn>
                                        <p:tgtEl>
                                          <p:spTgt spid="884738"/>
                                        </p:tgtEl>
                                        <p:attrNameLst>
                                          <p:attrName>style.visibility</p:attrName>
                                        </p:attrNameLst>
                                      </p:cBhvr>
                                      <p:to>
                                        <p:strVal val="visible"/>
                                      </p:to>
                                    </p:set>
                                    <p:anim calcmode="lin" valueType="num">
                                      <p:cBhvr additive="base">
                                        <p:cTn id="7" dur="5000" fill="hold"/>
                                        <p:tgtEl>
                                          <p:spTgt spid="884738"/>
                                        </p:tgtEl>
                                        <p:attrNameLst>
                                          <p:attrName>ppt_x</p:attrName>
                                        </p:attrNameLst>
                                      </p:cBhvr>
                                      <p:tavLst>
                                        <p:tav tm="0">
                                          <p:val>
                                            <p:strVal val="1+#ppt_w/2"/>
                                          </p:val>
                                        </p:tav>
                                        <p:tav tm="100000">
                                          <p:val>
                                            <p:strVal val="#ppt_x"/>
                                          </p:val>
                                        </p:tav>
                                      </p:tavLst>
                                    </p:anim>
                                    <p:anim calcmode="lin" valueType="num">
                                      <p:cBhvr additive="base">
                                        <p:cTn id="8" dur="5000" fill="hold"/>
                                        <p:tgtEl>
                                          <p:spTgt spid="8847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1027"/>
          <p:cNvSpPr>
            <a:spLocks noGrp="1" noChangeArrowheads="1"/>
          </p:cNvSpPr>
          <p:nvPr>
            <p:ph type="title"/>
          </p:nvPr>
        </p:nvSpPr>
        <p:spPr>
          <a:xfrm>
            <a:off x="357158" y="214290"/>
            <a:ext cx="7772400" cy="1143000"/>
          </a:xfrm>
          <a:noFill/>
        </p:spPr>
        <p:txBody>
          <a:bodyPr lIns="92075" tIns="46038" rIns="92075" bIns="46038"/>
          <a:lstStyle/>
          <a:p>
            <a:pPr algn="l" eaLnBrk="1" hangingPunct="1"/>
            <a:r>
              <a:rPr lang="en-US" altLang="zh-CN" dirty="0">
                <a:solidFill>
                  <a:schemeClr val="bg1"/>
                </a:solidFill>
              </a:rPr>
              <a:t>		</a:t>
            </a:r>
            <a:r>
              <a:rPr lang="zh-CN" altLang="en-US" dirty="0">
                <a:solidFill>
                  <a:schemeClr val="bg1"/>
                </a:solidFill>
              </a:rPr>
              <a:t>什么是</a:t>
            </a:r>
            <a:r>
              <a:rPr lang="en-US" altLang="zh-CN" dirty="0">
                <a:solidFill>
                  <a:schemeClr val="bg1"/>
                </a:solidFill>
              </a:rPr>
              <a:t>UML</a:t>
            </a:r>
            <a:r>
              <a:rPr lang="zh-CN" altLang="en-US" dirty="0">
                <a:solidFill>
                  <a:schemeClr val="bg1"/>
                </a:solidFill>
              </a:rPr>
              <a:t>？</a:t>
            </a:r>
            <a:r>
              <a:rPr lang="en-US" altLang="zh-CN" dirty="0">
                <a:solidFill>
                  <a:schemeClr val="bg1"/>
                </a:solidFill>
              </a:rPr>
              <a:t>(</a:t>
            </a:r>
            <a:r>
              <a:rPr lang="zh-CN" altLang="en-US" dirty="0">
                <a:solidFill>
                  <a:schemeClr val="bg1"/>
                </a:solidFill>
              </a:rPr>
              <a:t>续</a:t>
            </a:r>
            <a:r>
              <a:rPr lang="en-US" altLang="zh-CN" dirty="0">
                <a:solidFill>
                  <a:schemeClr val="bg1"/>
                </a:solidFill>
              </a:rPr>
              <a:t>)</a:t>
            </a:r>
          </a:p>
        </p:txBody>
      </p:sp>
      <p:sp>
        <p:nvSpPr>
          <p:cNvPr id="885766" name="Rectangle 1030"/>
          <p:cNvSpPr>
            <a:spLocks noChangeArrowheads="1"/>
          </p:cNvSpPr>
          <p:nvPr/>
        </p:nvSpPr>
        <p:spPr bwMode="auto">
          <a:xfrm>
            <a:off x="533400" y="1676400"/>
            <a:ext cx="8001000" cy="5029200"/>
          </a:xfrm>
          <a:prstGeom prst="rect">
            <a:avLst/>
          </a:prstGeom>
          <a:noFill/>
          <a:ln w="9525">
            <a:noFill/>
            <a:miter lim="800000"/>
            <a:headEnd/>
            <a:tailEnd/>
          </a:ln>
          <a:effectLst/>
        </p:spPr>
        <p:txBody>
          <a:bodyPr lIns="92075" tIns="46038" rIns="92075" bIns="46038"/>
          <a:lstStyle/>
          <a:p>
            <a:pPr marL="342900" indent="-342900" algn="l">
              <a:spcBef>
                <a:spcPct val="20000"/>
              </a:spcBef>
              <a:buFontTx/>
              <a:buChar char="•"/>
              <a:defRPr/>
            </a:pPr>
            <a:r>
              <a:rPr lang="zh-CN" altLang="en-US" sz="3200" dirty="0">
                <a:latin typeface="宋体" pitchFamily="2" charset="-122"/>
                <a:ea typeface="宋体" pitchFamily="2" charset="-122"/>
              </a:rPr>
              <a:t>解释：</a:t>
            </a:r>
            <a:endParaRPr lang="zh-CN" altLang="zh-CN" sz="3200" b="1" dirty="0">
              <a:latin typeface="宋体" pitchFamily="2" charset="-122"/>
              <a:ea typeface="宋体" pitchFamily="2" charset="-122"/>
            </a:endParaRPr>
          </a:p>
          <a:p>
            <a:pPr marL="742950" lvl="1" indent="-285750" algn="l">
              <a:spcBef>
                <a:spcPct val="20000"/>
              </a:spcBef>
              <a:buFontTx/>
              <a:buChar char="–"/>
              <a:defRPr/>
            </a:pPr>
            <a:r>
              <a:rPr lang="en-US" altLang="zh-CN" sz="3200" dirty="0">
                <a:solidFill>
                  <a:srgbClr val="C00000"/>
                </a:solidFill>
                <a:latin typeface="宋体" pitchFamily="2" charset="-122"/>
                <a:ea typeface="宋体" pitchFamily="2" charset="-122"/>
              </a:rPr>
              <a:t>UML</a:t>
            </a:r>
            <a:r>
              <a:rPr lang="zh-CN" altLang="zh-CN" sz="3200" dirty="0">
                <a:solidFill>
                  <a:srgbClr val="C00000"/>
                </a:solidFill>
                <a:latin typeface="宋体" pitchFamily="2" charset="-122"/>
                <a:ea typeface="宋体" pitchFamily="2" charset="-122"/>
              </a:rPr>
              <a:t>是</a:t>
            </a:r>
            <a:r>
              <a:rPr lang="zh-CN" altLang="zh-CN" sz="3200" b="1" dirty="0">
                <a:solidFill>
                  <a:srgbClr val="C00000"/>
                </a:solidFill>
                <a:latin typeface="宋体" pitchFamily="2" charset="-122"/>
                <a:ea typeface="宋体" pitchFamily="2" charset="-122"/>
              </a:rPr>
              <a:t>语言</a:t>
            </a:r>
            <a:r>
              <a:rPr lang="zh-CN" altLang="zh-CN" sz="3200" dirty="0">
                <a:solidFill>
                  <a:srgbClr val="C00000"/>
                </a:solidFill>
                <a:latin typeface="宋体" pitchFamily="2" charset="-122"/>
                <a:ea typeface="宋体" pitchFamily="2" charset="-122"/>
              </a:rPr>
              <a:t>：</a:t>
            </a:r>
          </a:p>
          <a:p>
            <a:pPr marL="1143000" lvl="2" indent="-228600" algn="l">
              <a:spcBef>
                <a:spcPct val="20000"/>
              </a:spcBef>
              <a:buFontTx/>
              <a:buChar char="•"/>
              <a:defRPr/>
            </a:pPr>
            <a:r>
              <a:rPr lang="zh-CN" altLang="en-US" sz="2800" dirty="0">
                <a:latin typeface="宋体" pitchFamily="2" charset="-122"/>
                <a:ea typeface="宋体" pitchFamily="2" charset="-122"/>
              </a:rPr>
              <a:t>语言意味着有标准的表达规则</a:t>
            </a:r>
          </a:p>
          <a:p>
            <a:pPr marL="742950" lvl="1" indent="-285750" algn="l">
              <a:spcBef>
                <a:spcPct val="20000"/>
              </a:spcBef>
              <a:buFontTx/>
              <a:buChar char="–"/>
              <a:defRPr/>
            </a:pPr>
            <a:r>
              <a:rPr lang="en-US" altLang="zh-CN" sz="3200" dirty="0">
                <a:solidFill>
                  <a:srgbClr val="C00000"/>
                </a:solidFill>
                <a:latin typeface="宋体" pitchFamily="2" charset="-122"/>
                <a:ea typeface="宋体" pitchFamily="2" charset="-122"/>
              </a:rPr>
              <a:t>UML</a:t>
            </a:r>
            <a:r>
              <a:rPr lang="zh-CN" altLang="zh-CN" sz="3200" dirty="0">
                <a:solidFill>
                  <a:srgbClr val="C00000"/>
                </a:solidFill>
                <a:latin typeface="宋体" pitchFamily="2" charset="-122"/>
                <a:ea typeface="宋体" pitchFamily="2" charset="-122"/>
              </a:rPr>
              <a:t>是</a:t>
            </a:r>
            <a:r>
              <a:rPr lang="zh-CN" altLang="zh-CN" sz="3200" b="1" dirty="0">
                <a:solidFill>
                  <a:srgbClr val="C00000"/>
                </a:solidFill>
                <a:latin typeface="宋体" pitchFamily="2" charset="-122"/>
                <a:ea typeface="宋体" pitchFamily="2" charset="-122"/>
              </a:rPr>
              <a:t>蓝图</a:t>
            </a:r>
            <a:endParaRPr lang="zh-CN" altLang="en-US" sz="3200" dirty="0">
              <a:solidFill>
                <a:srgbClr val="C00000"/>
              </a:solidFill>
              <a:latin typeface="宋体" pitchFamily="2" charset="-122"/>
              <a:ea typeface="宋体" pitchFamily="2" charset="-122"/>
            </a:endParaRPr>
          </a:p>
          <a:p>
            <a:pPr marL="1600200" lvl="3" indent="-228600" algn="l">
              <a:spcBef>
                <a:spcPct val="20000"/>
              </a:spcBef>
              <a:buFontTx/>
              <a:buChar char="–"/>
              <a:defRPr/>
            </a:pPr>
            <a:r>
              <a:rPr lang="en-US" altLang="zh-CN" sz="2800" dirty="0">
                <a:latin typeface="宋体" pitchFamily="2" charset="-122"/>
                <a:ea typeface="宋体" pitchFamily="2" charset="-122"/>
              </a:rPr>
              <a:t>UML</a:t>
            </a:r>
            <a:r>
              <a:rPr lang="zh-CN" altLang="zh-CN" sz="2800" dirty="0">
                <a:latin typeface="宋体" pitchFamily="2" charset="-122"/>
                <a:ea typeface="宋体" pitchFamily="2" charset="-122"/>
              </a:rPr>
              <a:t>是由图形符号表达的建模语言</a:t>
            </a:r>
          </a:p>
          <a:p>
            <a:pPr marL="1600200" lvl="3" indent="-228600" algn="l">
              <a:spcBef>
                <a:spcPct val="20000"/>
              </a:spcBef>
              <a:buFontTx/>
              <a:buChar char="–"/>
              <a:defRPr/>
            </a:pPr>
            <a:r>
              <a:rPr lang="zh-CN" altLang="zh-CN" sz="2800" dirty="0">
                <a:latin typeface="宋体" pitchFamily="2" charset="-122"/>
                <a:ea typeface="宋体" pitchFamily="2" charset="-122"/>
              </a:rPr>
              <a:t>例如,这是</a:t>
            </a:r>
            <a:r>
              <a:rPr lang="en-US" altLang="zh-CN" sz="2800" dirty="0">
                <a:latin typeface="宋体" pitchFamily="2" charset="-122"/>
                <a:ea typeface="宋体" pitchFamily="2" charset="-122"/>
              </a:rPr>
              <a:t>UML</a:t>
            </a:r>
            <a:r>
              <a:rPr lang="zh-CN" altLang="zh-CN" sz="2800" dirty="0">
                <a:latin typeface="宋体" pitchFamily="2" charset="-122"/>
                <a:ea typeface="宋体" pitchFamily="2" charset="-122"/>
              </a:rPr>
              <a:t>的一个</a:t>
            </a:r>
            <a:r>
              <a:rPr lang="zh-CN" altLang="en-US" sz="2800" dirty="0">
                <a:latin typeface="宋体" pitchFamily="2" charset="-122"/>
                <a:ea typeface="宋体" pitchFamily="2" charset="-122"/>
              </a:rPr>
              <a:t>模型图（图</a:t>
            </a:r>
            <a:r>
              <a:rPr lang="en-US" altLang="zh-CN" sz="2800" dirty="0">
                <a:latin typeface="宋体" pitchFamily="2" charset="-122"/>
                <a:ea typeface="宋体" pitchFamily="2" charset="-122"/>
              </a:rPr>
              <a:t>...</a:t>
            </a:r>
            <a:r>
              <a:rPr lang="zh-CN" altLang="en-US" sz="2800" dirty="0">
                <a:latin typeface="宋体" pitchFamily="2" charset="-122"/>
                <a:ea typeface="宋体" pitchFamily="2" charset="-122"/>
              </a:rPr>
              <a:t>）</a:t>
            </a:r>
            <a:endParaRPr lang="zh-CN" altLang="zh-CN" sz="2800" dirty="0">
              <a:latin typeface="宋体" pitchFamily="2" charset="-122"/>
              <a:ea typeface="宋体" pitchFamily="2" charset="-122"/>
            </a:endParaRPr>
          </a:p>
          <a:p>
            <a:pPr marL="1600200" lvl="3" indent="-228600" algn="l">
              <a:spcBef>
                <a:spcPct val="20000"/>
              </a:spcBef>
              <a:buFontTx/>
              <a:buChar char="–"/>
              <a:defRPr/>
            </a:pPr>
            <a:r>
              <a:rPr lang="zh-CN" altLang="en-US" sz="2800" dirty="0">
                <a:latin typeface="宋体" pitchFamily="2" charset="-122"/>
                <a:ea typeface="宋体" pitchFamily="2" charset="-122"/>
              </a:rPr>
              <a:t>其上的图形符号是遵循给定的标准的</a:t>
            </a:r>
          </a:p>
          <a:p>
            <a:pPr marL="1600200" lvl="3" indent="-228600" algn="l">
              <a:spcBef>
                <a:spcPct val="20000"/>
              </a:spcBef>
              <a:buFontTx/>
              <a:buChar char="–"/>
              <a:defRPr/>
            </a:pPr>
            <a:r>
              <a:rPr lang="zh-CN" altLang="en-US" sz="2800" dirty="0">
                <a:latin typeface="宋体" pitchFamily="2" charset="-122"/>
                <a:ea typeface="宋体" pitchFamily="2" charset="-122"/>
              </a:rPr>
              <a:t>例如</a:t>
            </a:r>
            <a:r>
              <a:rPr lang="en-US" altLang="zh-CN" sz="2800" dirty="0">
                <a:latin typeface="宋体" pitchFamily="2" charset="-122"/>
                <a:ea typeface="宋体" pitchFamily="2" charset="-122"/>
              </a:rPr>
              <a:t>:</a:t>
            </a:r>
            <a:r>
              <a:rPr lang="zh-CN" altLang="en-US" sz="2800" dirty="0">
                <a:latin typeface="宋体" pitchFamily="2" charset="-122"/>
                <a:ea typeface="宋体" pitchFamily="2" charset="-122"/>
              </a:rPr>
              <a:t>类： （图</a:t>
            </a:r>
            <a:r>
              <a:rPr lang="en-US" altLang="zh-CN" sz="2800" dirty="0">
                <a:latin typeface="宋体" pitchFamily="2" charset="-122"/>
                <a:ea typeface="宋体" pitchFamily="2" charset="-122"/>
              </a:rPr>
              <a:t>...</a:t>
            </a:r>
            <a:r>
              <a:rPr lang="zh-CN" altLang="en-US" sz="2800" dirty="0">
                <a:latin typeface="宋体" pitchFamily="2" charset="-122"/>
                <a:ea typeface="宋体" pitchFamily="2" charset="-122"/>
              </a:rPr>
              <a:t>）</a:t>
            </a:r>
            <a:endParaRPr lang="zh-CN" altLang="zh-CN" sz="2800" dirty="0">
              <a:latin typeface="宋体" pitchFamily="2" charset="-122"/>
              <a:ea typeface="宋体" pitchFamily="2" charset="-122"/>
            </a:endParaRPr>
          </a:p>
        </p:txBody>
      </p:sp>
      <p:sp>
        <p:nvSpPr>
          <p:cNvPr id="69" name="灯片编号占位符 68"/>
          <p:cNvSpPr>
            <a:spLocks noGrp="1"/>
          </p:cNvSpPr>
          <p:nvPr>
            <p:ph type="sldNum" sz="quarter" idx="12"/>
          </p:nvPr>
        </p:nvSpPr>
        <p:spPr/>
        <p:txBody>
          <a:bodyPr/>
          <a:lstStyle/>
          <a:p>
            <a:fld id="{38DE0820-E4E3-469F-8339-675226DFBBFE}" type="slidenum">
              <a:rPr lang="zh-CN" altLang="en-US" smtClean="0"/>
              <a:pPr/>
              <a:t>71</a:t>
            </a:fld>
            <a:endParaRPr lang="zh-CN" altLang="en-US"/>
          </a:p>
        </p:txBody>
      </p:sp>
    </p:spTree>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1027"/>
          <p:cNvSpPr>
            <a:spLocks noGrp="1" noChangeArrowheads="1"/>
          </p:cNvSpPr>
          <p:nvPr>
            <p:ph type="title"/>
          </p:nvPr>
        </p:nvSpPr>
        <p:spPr>
          <a:xfrm>
            <a:off x="357158" y="214290"/>
            <a:ext cx="7772400" cy="1143000"/>
          </a:xfrm>
          <a:noFill/>
        </p:spPr>
        <p:txBody>
          <a:bodyPr lIns="92075" tIns="46038" rIns="92075" bIns="46038"/>
          <a:lstStyle/>
          <a:p>
            <a:pPr algn="l" eaLnBrk="1" hangingPunct="1"/>
            <a:r>
              <a:rPr lang="en-US" altLang="zh-CN" dirty="0">
                <a:solidFill>
                  <a:schemeClr val="bg1"/>
                </a:solidFill>
              </a:rPr>
              <a:t>		</a:t>
            </a:r>
            <a:r>
              <a:rPr lang="zh-CN" altLang="en-US" dirty="0">
                <a:solidFill>
                  <a:schemeClr val="bg1"/>
                </a:solidFill>
              </a:rPr>
              <a:t>什么是</a:t>
            </a:r>
            <a:r>
              <a:rPr lang="en-US" altLang="zh-CN" dirty="0">
                <a:solidFill>
                  <a:schemeClr val="bg1"/>
                </a:solidFill>
              </a:rPr>
              <a:t>UML</a:t>
            </a:r>
            <a:r>
              <a:rPr lang="zh-CN" altLang="en-US" dirty="0">
                <a:solidFill>
                  <a:schemeClr val="bg1"/>
                </a:solidFill>
              </a:rPr>
              <a:t>？</a:t>
            </a:r>
            <a:r>
              <a:rPr lang="en-US" altLang="zh-CN" dirty="0">
                <a:solidFill>
                  <a:schemeClr val="bg1"/>
                </a:solidFill>
              </a:rPr>
              <a:t>(</a:t>
            </a:r>
            <a:r>
              <a:rPr lang="zh-CN" altLang="en-US" dirty="0">
                <a:solidFill>
                  <a:schemeClr val="bg1"/>
                </a:solidFill>
              </a:rPr>
              <a:t>续</a:t>
            </a:r>
            <a:r>
              <a:rPr lang="en-US" altLang="zh-CN" dirty="0">
                <a:solidFill>
                  <a:schemeClr val="bg1"/>
                </a:solidFill>
              </a:rPr>
              <a:t>)</a:t>
            </a:r>
          </a:p>
        </p:txBody>
      </p:sp>
      <p:grpSp>
        <p:nvGrpSpPr>
          <p:cNvPr id="2" name="Group 1098"/>
          <p:cNvGrpSpPr>
            <a:grpSpLocks/>
          </p:cNvGrpSpPr>
          <p:nvPr/>
        </p:nvGrpSpPr>
        <p:grpSpPr bwMode="auto">
          <a:xfrm>
            <a:off x="827584" y="1905358"/>
            <a:ext cx="5049837" cy="3817937"/>
            <a:chOff x="2455" y="133"/>
            <a:chExt cx="3181" cy="2405"/>
          </a:xfrm>
        </p:grpSpPr>
        <p:grpSp>
          <p:nvGrpSpPr>
            <p:cNvPr id="3" name="Group 1096"/>
            <p:cNvGrpSpPr>
              <a:grpSpLocks/>
            </p:cNvGrpSpPr>
            <p:nvPr/>
          </p:nvGrpSpPr>
          <p:grpSpPr bwMode="auto">
            <a:xfrm>
              <a:off x="2455" y="133"/>
              <a:ext cx="3181" cy="2405"/>
              <a:chOff x="2417" y="144"/>
              <a:chExt cx="3181" cy="2405"/>
            </a:xfrm>
          </p:grpSpPr>
          <p:sp>
            <p:nvSpPr>
              <p:cNvPr id="11276" name="Rectangle 1031"/>
              <p:cNvSpPr>
                <a:spLocks noChangeArrowheads="1"/>
              </p:cNvSpPr>
              <p:nvPr/>
            </p:nvSpPr>
            <p:spPr bwMode="auto">
              <a:xfrm>
                <a:off x="2417" y="144"/>
                <a:ext cx="3181" cy="2405"/>
              </a:xfrm>
              <a:prstGeom prst="rect">
                <a:avLst/>
              </a:prstGeom>
              <a:solidFill>
                <a:srgbClr val="99CCFF"/>
              </a:solidFill>
              <a:ln w="25400">
                <a:solidFill>
                  <a:schemeClr val="tx1"/>
                </a:solidFill>
                <a:miter lim="800000"/>
                <a:headEnd/>
                <a:tailEnd/>
              </a:ln>
            </p:spPr>
            <p:txBody>
              <a:bodyPr/>
              <a:lstStyle/>
              <a:p>
                <a:endParaRPr lang="zh-CN" altLang="en-US"/>
              </a:p>
            </p:txBody>
          </p:sp>
          <p:sp>
            <p:nvSpPr>
              <p:cNvPr id="11277" name="Freeform 1063"/>
              <p:cNvSpPr>
                <a:spLocks/>
              </p:cNvSpPr>
              <p:nvPr/>
            </p:nvSpPr>
            <p:spPr bwMode="auto">
              <a:xfrm>
                <a:off x="4272" y="384"/>
                <a:ext cx="742" cy="325"/>
              </a:xfrm>
              <a:custGeom>
                <a:avLst/>
                <a:gdLst>
                  <a:gd name="T0" fmla="*/ 0 w 742"/>
                  <a:gd name="T1" fmla="*/ 0 h 325"/>
                  <a:gd name="T2" fmla="*/ 655 w 742"/>
                  <a:gd name="T3" fmla="*/ 0 h 325"/>
                  <a:gd name="T4" fmla="*/ 742 w 742"/>
                  <a:gd name="T5" fmla="*/ 95 h 325"/>
                  <a:gd name="T6" fmla="*/ 742 w 742"/>
                  <a:gd name="T7" fmla="*/ 325 h 325"/>
                  <a:gd name="T8" fmla="*/ 0 w 742"/>
                  <a:gd name="T9" fmla="*/ 325 h 325"/>
                  <a:gd name="T10" fmla="*/ 0 w 742"/>
                  <a:gd name="T11" fmla="*/ 0 h 325"/>
                  <a:gd name="T12" fmla="*/ 0 60000 65536"/>
                  <a:gd name="T13" fmla="*/ 0 60000 65536"/>
                  <a:gd name="T14" fmla="*/ 0 60000 65536"/>
                  <a:gd name="T15" fmla="*/ 0 60000 65536"/>
                  <a:gd name="T16" fmla="*/ 0 60000 65536"/>
                  <a:gd name="T17" fmla="*/ 0 60000 65536"/>
                  <a:gd name="T18" fmla="*/ 0 w 742"/>
                  <a:gd name="T19" fmla="*/ 0 h 325"/>
                  <a:gd name="T20" fmla="*/ 742 w 742"/>
                  <a:gd name="T21" fmla="*/ 325 h 325"/>
                </a:gdLst>
                <a:ahLst/>
                <a:cxnLst>
                  <a:cxn ang="T12">
                    <a:pos x="T0" y="T1"/>
                  </a:cxn>
                  <a:cxn ang="T13">
                    <a:pos x="T2" y="T3"/>
                  </a:cxn>
                  <a:cxn ang="T14">
                    <a:pos x="T4" y="T5"/>
                  </a:cxn>
                  <a:cxn ang="T15">
                    <a:pos x="T6" y="T7"/>
                  </a:cxn>
                  <a:cxn ang="T16">
                    <a:pos x="T8" y="T9"/>
                  </a:cxn>
                  <a:cxn ang="T17">
                    <a:pos x="T10" y="T11"/>
                  </a:cxn>
                </a:cxnLst>
                <a:rect l="T18" t="T19" r="T20" b="T21"/>
                <a:pathLst>
                  <a:path w="742" h="325">
                    <a:moveTo>
                      <a:pt x="0" y="0"/>
                    </a:moveTo>
                    <a:lnTo>
                      <a:pt x="655" y="0"/>
                    </a:lnTo>
                    <a:lnTo>
                      <a:pt x="742" y="95"/>
                    </a:lnTo>
                    <a:lnTo>
                      <a:pt x="742" y="325"/>
                    </a:lnTo>
                    <a:lnTo>
                      <a:pt x="0" y="325"/>
                    </a:lnTo>
                    <a:lnTo>
                      <a:pt x="0" y="0"/>
                    </a:lnTo>
                    <a:close/>
                  </a:path>
                </a:pathLst>
              </a:custGeom>
              <a:solidFill>
                <a:srgbClr val="FFFFCC"/>
              </a:solidFill>
              <a:ln w="0">
                <a:solidFill>
                  <a:srgbClr val="990033"/>
                </a:solidFill>
                <a:round/>
                <a:headEnd/>
                <a:tailEnd/>
              </a:ln>
            </p:spPr>
            <p:txBody>
              <a:bodyPr/>
              <a:lstStyle/>
              <a:p>
                <a:endParaRPr lang="zh-CN" altLang="en-US"/>
              </a:p>
            </p:txBody>
          </p:sp>
          <p:grpSp>
            <p:nvGrpSpPr>
              <p:cNvPr id="4" name="Group 1095"/>
              <p:cNvGrpSpPr>
                <a:grpSpLocks/>
              </p:cNvGrpSpPr>
              <p:nvPr/>
            </p:nvGrpSpPr>
            <p:grpSpPr bwMode="auto">
              <a:xfrm>
                <a:off x="2559" y="255"/>
                <a:ext cx="2897" cy="2195"/>
                <a:chOff x="2577" y="255"/>
                <a:chExt cx="2897" cy="2195"/>
              </a:xfrm>
            </p:grpSpPr>
            <p:grpSp>
              <p:nvGrpSpPr>
                <p:cNvPr id="5" name="Group 1092"/>
                <p:cNvGrpSpPr>
                  <a:grpSpLocks/>
                </p:cNvGrpSpPr>
                <p:nvPr/>
              </p:nvGrpSpPr>
              <p:grpSpPr bwMode="auto">
                <a:xfrm>
                  <a:off x="2577" y="373"/>
                  <a:ext cx="2897" cy="2077"/>
                  <a:chOff x="2577" y="373"/>
                  <a:chExt cx="2897" cy="2077"/>
                </a:xfrm>
              </p:grpSpPr>
              <p:grpSp>
                <p:nvGrpSpPr>
                  <p:cNvPr id="6" name="Group 1091"/>
                  <p:cNvGrpSpPr>
                    <a:grpSpLocks/>
                  </p:cNvGrpSpPr>
                  <p:nvPr/>
                </p:nvGrpSpPr>
                <p:grpSpPr bwMode="auto">
                  <a:xfrm>
                    <a:off x="3437" y="801"/>
                    <a:ext cx="671" cy="727"/>
                    <a:chOff x="3437" y="801"/>
                    <a:chExt cx="671" cy="727"/>
                  </a:xfrm>
                </p:grpSpPr>
                <p:sp>
                  <p:nvSpPr>
                    <p:cNvPr id="11327" name="Rectangle 1034"/>
                    <p:cNvSpPr>
                      <a:spLocks noChangeArrowheads="1"/>
                    </p:cNvSpPr>
                    <p:nvPr/>
                  </p:nvSpPr>
                  <p:spPr bwMode="auto">
                    <a:xfrm>
                      <a:off x="3437" y="801"/>
                      <a:ext cx="671" cy="727"/>
                    </a:xfrm>
                    <a:prstGeom prst="rect">
                      <a:avLst/>
                    </a:prstGeom>
                    <a:solidFill>
                      <a:srgbClr val="FFFFCC"/>
                    </a:solidFill>
                    <a:ln w="0">
                      <a:solidFill>
                        <a:srgbClr val="990033"/>
                      </a:solidFill>
                      <a:miter lim="800000"/>
                      <a:headEnd/>
                      <a:tailEnd/>
                    </a:ln>
                  </p:spPr>
                  <p:txBody>
                    <a:bodyPr/>
                    <a:lstStyle/>
                    <a:p>
                      <a:endParaRPr lang="zh-CN" altLang="en-US"/>
                    </a:p>
                  </p:txBody>
                </p:sp>
                <p:sp>
                  <p:nvSpPr>
                    <p:cNvPr id="11328" name="Rectangle 1035"/>
                    <p:cNvSpPr>
                      <a:spLocks noChangeArrowheads="1"/>
                    </p:cNvSpPr>
                    <p:nvPr/>
                  </p:nvSpPr>
                  <p:spPr bwMode="auto">
                    <a:xfrm>
                      <a:off x="3624" y="824"/>
                      <a:ext cx="282" cy="96"/>
                    </a:xfrm>
                    <a:prstGeom prst="rect">
                      <a:avLst/>
                    </a:prstGeom>
                    <a:noFill/>
                    <a:ln w="9525">
                      <a:noFill/>
                      <a:miter lim="800000"/>
                      <a:headEnd/>
                      <a:tailEnd/>
                    </a:ln>
                  </p:spPr>
                  <p:txBody>
                    <a:bodyPr wrap="none" lIns="0" tIns="0" rIns="0" bIns="0">
                      <a:spAutoFit/>
                    </a:bodyPr>
                    <a:lstStyle/>
                    <a:p>
                      <a:pPr eaLnBrk="0" hangingPunct="0">
                        <a:spcBef>
                          <a:spcPct val="20000"/>
                        </a:spcBef>
                        <a:buClr>
                          <a:schemeClr val="accent1"/>
                        </a:buClr>
                        <a:buSzPct val="65000"/>
                        <a:buFont typeface="Monotype Sorts" pitchFamily="2" charset="2"/>
                        <a:buChar char="l"/>
                      </a:pPr>
                      <a:r>
                        <a:rPr lang="en-US" altLang="zh-CN" sz="1000">
                          <a:solidFill>
                            <a:srgbClr val="000000"/>
                          </a:solidFill>
                          <a:latin typeface="宋体" pitchFamily="2" charset="-122"/>
                          <a:ea typeface="宋体" pitchFamily="2" charset="-122"/>
                        </a:rPr>
                        <a:t>WIndow</a:t>
                      </a:r>
                      <a:endParaRPr lang="en-US" altLang="zh-CN" sz="2400">
                        <a:solidFill>
                          <a:schemeClr val="tx1"/>
                        </a:solidFill>
                        <a:ea typeface="宋体" pitchFamily="2" charset="-122"/>
                      </a:endParaRPr>
                    </a:p>
                  </p:txBody>
                </p:sp>
                <p:sp>
                  <p:nvSpPr>
                    <p:cNvPr id="11329" name="Rectangle 1036"/>
                    <p:cNvSpPr>
                      <a:spLocks noChangeArrowheads="1"/>
                    </p:cNvSpPr>
                    <p:nvPr/>
                  </p:nvSpPr>
                  <p:spPr bwMode="auto">
                    <a:xfrm>
                      <a:off x="3437" y="935"/>
                      <a:ext cx="671" cy="593"/>
                    </a:xfrm>
                    <a:prstGeom prst="rect">
                      <a:avLst/>
                    </a:prstGeom>
                    <a:noFill/>
                    <a:ln w="0">
                      <a:solidFill>
                        <a:srgbClr val="990033"/>
                      </a:solidFill>
                      <a:miter lim="800000"/>
                      <a:headEnd/>
                      <a:tailEnd/>
                    </a:ln>
                  </p:spPr>
                  <p:txBody>
                    <a:bodyPr/>
                    <a:lstStyle/>
                    <a:p>
                      <a:endParaRPr lang="zh-CN" altLang="en-US"/>
                    </a:p>
                  </p:txBody>
                </p:sp>
                <p:sp>
                  <p:nvSpPr>
                    <p:cNvPr id="11330" name="Rectangle 1037"/>
                    <p:cNvSpPr>
                      <a:spLocks noChangeArrowheads="1"/>
                    </p:cNvSpPr>
                    <p:nvPr/>
                  </p:nvSpPr>
                  <p:spPr bwMode="auto">
                    <a:xfrm>
                      <a:off x="3437" y="983"/>
                      <a:ext cx="671" cy="545"/>
                    </a:xfrm>
                    <a:prstGeom prst="rect">
                      <a:avLst/>
                    </a:prstGeom>
                    <a:noFill/>
                    <a:ln w="0">
                      <a:solidFill>
                        <a:srgbClr val="990033"/>
                      </a:solidFill>
                      <a:miter lim="800000"/>
                      <a:headEnd/>
                      <a:tailEnd/>
                    </a:ln>
                  </p:spPr>
                  <p:txBody>
                    <a:bodyPr/>
                    <a:lstStyle/>
                    <a:p>
                      <a:endParaRPr lang="zh-CN" altLang="en-US"/>
                    </a:p>
                  </p:txBody>
                </p:sp>
                <p:grpSp>
                  <p:nvGrpSpPr>
                    <p:cNvPr id="7" name="Group 1089"/>
                    <p:cNvGrpSpPr>
                      <a:grpSpLocks/>
                    </p:cNvGrpSpPr>
                    <p:nvPr/>
                  </p:nvGrpSpPr>
                  <p:grpSpPr bwMode="auto">
                    <a:xfrm>
                      <a:off x="3473" y="1046"/>
                      <a:ext cx="322" cy="286"/>
                      <a:chOff x="3473" y="1046"/>
                      <a:chExt cx="322" cy="286"/>
                    </a:xfrm>
                  </p:grpSpPr>
                  <p:sp>
                    <p:nvSpPr>
                      <p:cNvPr id="11332" name="Rectangle 1038"/>
                      <p:cNvSpPr>
                        <a:spLocks noChangeArrowheads="1"/>
                      </p:cNvSpPr>
                      <p:nvPr/>
                    </p:nvSpPr>
                    <p:spPr bwMode="auto">
                      <a:xfrm>
                        <a:off x="3473" y="1046"/>
                        <a:ext cx="282" cy="96"/>
                      </a:xfrm>
                      <a:prstGeom prst="rect">
                        <a:avLst/>
                      </a:prstGeom>
                      <a:noFill/>
                      <a:ln w="9525">
                        <a:noFill/>
                        <a:miter lim="800000"/>
                        <a:headEnd/>
                        <a:tailEnd/>
                      </a:ln>
                    </p:spPr>
                    <p:txBody>
                      <a:bodyPr wrap="none" lIns="0" tIns="0" rIns="0" bIns="0">
                        <a:spAutoFit/>
                      </a:bodyPr>
                      <a:lstStyle/>
                      <a:p>
                        <a:pPr eaLnBrk="0" hangingPunct="0">
                          <a:spcBef>
                            <a:spcPct val="20000"/>
                          </a:spcBef>
                          <a:buClr>
                            <a:schemeClr val="accent1"/>
                          </a:buClr>
                          <a:buSzPct val="65000"/>
                          <a:buFont typeface="Monotype Sorts" pitchFamily="2" charset="2"/>
                          <a:buChar char="l"/>
                        </a:pPr>
                        <a:r>
                          <a:rPr lang="en-US" altLang="zh-CN" sz="1000">
                            <a:solidFill>
                              <a:srgbClr val="000000"/>
                            </a:solidFill>
                            <a:latin typeface="宋体" pitchFamily="2" charset="-122"/>
                            <a:ea typeface="宋体" pitchFamily="2" charset="-122"/>
                          </a:rPr>
                          <a:t>open()</a:t>
                        </a:r>
                        <a:endParaRPr lang="en-US" altLang="zh-CN" sz="2400">
                          <a:solidFill>
                            <a:schemeClr val="tx1"/>
                          </a:solidFill>
                          <a:ea typeface="宋体" pitchFamily="2" charset="-122"/>
                        </a:endParaRPr>
                      </a:p>
                    </p:txBody>
                  </p:sp>
                  <p:sp>
                    <p:nvSpPr>
                      <p:cNvPr id="11333" name="Rectangle 1039"/>
                      <p:cNvSpPr>
                        <a:spLocks noChangeArrowheads="1"/>
                      </p:cNvSpPr>
                      <p:nvPr/>
                    </p:nvSpPr>
                    <p:spPr bwMode="auto">
                      <a:xfrm>
                        <a:off x="3473" y="1141"/>
                        <a:ext cx="322" cy="96"/>
                      </a:xfrm>
                      <a:prstGeom prst="rect">
                        <a:avLst/>
                      </a:prstGeom>
                      <a:noFill/>
                      <a:ln w="9525">
                        <a:noFill/>
                        <a:miter lim="800000"/>
                        <a:headEnd/>
                        <a:tailEnd/>
                      </a:ln>
                    </p:spPr>
                    <p:txBody>
                      <a:bodyPr wrap="none" lIns="0" tIns="0" rIns="0" bIns="0">
                        <a:spAutoFit/>
                      </a:bodyPr>
                      <a:lstStyle/>
                      <a:p>
                        <a:pPr eaLnBrk="0" hangingPunct="0">
                          <a:spcBef>
                            <a:spcPct val="20000"/>
                          </a:spcBef>
                          <a:buClr>
                            <a:schemeClr val="accent1"/>
                          </a:buClr>
                          <a:buSzPct val="65000"/>
                          <a:buFont typeface="Monotype Sorts" pitchFamily="2" charset="2"/>
                          <a:buChar char="l"/>
                        </a:pPr>
                        <a:r>
                          <a:rPr lang="en-US" altLang="zh-CN" sz="1000">
                            <a:solidFill>
                              <a:srgbClr val="000000"/>
                            </a:solidFill>
                            <a:latin typeface="宋体" pitchFamily="2" charset="-122"/>
                            <a:ea typeface="宋体" pitchFamily="2" charset="-122"/>
                          </a:rPr>
                          <a:t>close()</a:t>
                        </a:r>
                        <a:endParaRPr lang="en-US" altLang="zh-CN" sz="2400">
                          <a:solidFill>
                            <a:schemeClr val="tx1"/>
                          </a:solidFill>
                          <a:ea typeface="宋体" pitchFamily="2" charset="-122"/>
                        </a:endParaRPr>
                      </a:p>
                    </p:txBody>
                  </p:sp>
                  <p:sp>
                    <p:nvSpPr>
                      <p:cNvPr id="11334" name="Rectangle 1040"/>
                      <p:cNvSpPr>
                        <a:spLocks noChangeArrowheads="1"/>
                      </p:cNvSpPr>
                      <p:nvPr/>
                    </p:nvSpPr>
                    <p:spPr bwMode="auto">
                      <a:xfrm>
                        <a:off x="3473" y="1236"/>
                        <a:ext cx="282" cy="96"/>
                      </a:xfrm>
                      <a:prstGeom prst="rect">
                        <a:avLst/>
                      </a:prstGeom>
                      <a:noFill/>
                      <a:ln w="9525">
                        <a:noFill/>
                        <a:miter lim="800000"/>
                        <a:headEnd/>
                        <a:tailEnd/>
                      </a:ln>
                    </p:spPr>
                    <p:txBody>
                      <a:bodyPr wrap="none" lIns="0" tIns="0" rIns="0" bIns="0">
                        <a:spAutoFit/>
                      </a:bodyPr>
                      <a:lstStyle/>
                      <a:p>
                        <a:pPr eaLnBrk="0" hangingPunct="0">
                          <a:spcBef>
                            <a:spcPct val="20000"/>
                          </a:spcBef>
                          <a:buClr>
                            <a:schemeClr val="accent1"/>
                          </a:buClr>
                          <a:buSzPct val="65000"/>
                          <a:buFont typeface="Monotype Sorts" pitchFamily="2" charset="2"/>
                          <a:buChar char="l"/>
                        </a:pPr>
                        <a:r>
                          <a:rPr lang="en-US" altLang="zh-CN" sz="1000">
                            <a:solidFill>
                              <a:srgbClr val="000000"/>
                            </a:solidFill>
                            <a:latin typeface="宋体" pitchFamily="2" charset="-122"/>
                            <a:ea typeface="宋体" pitchFamily="2" charset="-122"/>
                          </a:rPr>
                          <a:t>move()</a:t>
                        </a:r>
                        <a:endParaRPr lang="en-US" altLang="zh-CN" sz="2400">
                          <a:solidFill>
                            <a:schemeClr val="tx1"/>
                          </a:solidFill>
                          <a:ea typeface="宋体" pitchFamily="2" charset="-122"/>
                        </a:endParaRPr>
                      </a:p>
                    </p:txBody>
                  </p:sp>
                </p:grpSp>
              </p:grpSp>
              <p:sp>
                <p:nvSpPr>
                  <p:cNvPr id="11289" name="Freeform 1058"/>
                  <p:cNvSpPr>
                    <a:spLocks/>
                  </p:cNvSpPr>
                  <p:nvPr/>
                </p:nvSpPr>
                <p:spPr bwMode="auto">
                  <a:xfrm>
                    <a:off x="4653" y="1560"/>
                    <a:ext cx="742" cy="324"/>
                  </a:xfrm>
                  <a:custGeom>
                    <a:avLst/>
                    <a:gdLst>
                      <a:gd name="T0" fmla="*/ 0 w 742"/>
                      <a:gd name="T1" fmla="*/ 0 h 324"/>
                      <a:gd name="T2" fmla="*/ 655 w 742"/>
                      <a:gd name="T3" fmla="*/ 0 h 324"/>
                      <a:gd name="T4" fmla="*/ 742 w 742"/>
                      <a:gd name="T5" fmla="*/ 95 h 324"/>
                      <a:gd name="T6" fmla="*/ 742 w 742"/>
                      <a:gd name="T7" fmla="*/ 324 h 324"/>
                      <a:gd name="T8" fmla="*/ 0 w 742"/>
                      <a:gd name="T9" fmla="*/ 324 h 324"/>
                      <a:gd name="T10" fmla="*/ 0 w 742"/>
                      <a:gd name="T11" fmla="*/ 0 h 324"/>
                      <a:gd name="T12" fmla="*/ 0 60000 65536"/>
                      <a:gd name="T13" fmla="*/ 0 60000 65536"/>
                      <a:gd name="T14" fmla="*/ 0 60000 65536"/>
                      <a:gd name="T15" fmla="*/ 0 60000 65536"/>
                      <a:gd name="T16" fmla="*/ 0 60000 65536"/>
                      <a:gd name="T17" fmla="*/ 0 60000 65536"/>
                      <a:gd name="T18" fmla="*/ 0 w 742"/>
                      <a:gd name="T19" fmla="*/ 0 h 324"/>
                      <a:gd name="T20" fmla="*/ 742 w 742"/>
                      <a:gd name="T21" fmla="*/ 324 h 324"/>
                    </a:gdLst>
                    <a:ahLst/>
                    <a:cxnLst>
                      <a:cxn ang="T12">
                        <a:pos x="T0" y="T1"/>
                      </a:cxn>
                      <a:cxn ang="T13">
                        <a:pos x="T2" y="T3"/>
                      </a:cxn>
                      <a:cxn ang="T14">
                        <a:pos x="T4" y="T5"/>
                      </a:cxn>
                      <a:cxn ang="T15">
                        <a:pos x="T6" y="T7"/>
                      </a:cxn>
                      <a:cxn ang="T16">
                        <a:pos x="T8" y="T9"/>
                      </a:cxn>
                      <a:cxn ang="T17">
                        <a:pos x="T10" y="T11"/>
                      </a:cxn>
                    </a:cxnLst>
                    <a:rect l="T18" t="T19" r="T20" b="T21"/>
                    <a:pathLst>
                      <a:path w="742" h="324">
                        <a:moveTo>
                          <a:pt x="0" y="0"/>
                        </a:moveTo>
                        <a:lnTo>
                          <a:pt x="655" y="0"/>
                        </a:lnTo>
                        <a:lnTo>
                          <a:pt x="742" y="95"/>
                        </a:lnTo>
                        <a:lnTo>
                          <a:pt x="742" y="324"/>
                        </a:lnTo>
                        <a:lnTo>
                          <a:pt x="0" y="324"/>
                        </a:lnTo>
                        <a:lnTo>
                          <a:pt x="0" y="0"/>
                        </a:lnTo>
                        <a:close/>
                      </a:path>
                    </a:pathLst>
                  </a:custGeom>
                  <a:solidFill>
                    <a:srgbClr val="FFFFCC"/>
                  </a:solidFill>
                  <a:ln w="0">
                    <a:solidFill>
                      <a:srgbClr val="990033"/>
                    </a:solidFill>
                    <a:round/>
                    <a:headEnd/>
                    <a:tailEnd/>
                  </a:ln>
                </p:spPr>
                <p:txBody>
                  <a:bodyPr/>
                  <a:lstStyle/>
                  <a:p>
                    <a:endParaRPr lang="zh-CN" altLang="en-US"/>
                  </a:p>
                </p:txBody>
              </p:sp>
              <p:grpSp>
                <p:nvGrpSpPr>
                  <p:cNvPr id="8" name="Group 1088"/>
                  <p:cNvGrpSpPr>
                    <a:grpSpLocks/>
                  </p:cNvGrpSpPr>
                  <p:nvPr/>
                </p:nvGrpSpPr>
                <p:grpSpPr bwMode="auto">
                  <a:xfrm>
                    <a:off x="4108" y="373"/>
                    <a:ext cx="1366" cy="926"/>
                    <a:chOff x="4108" y="373"/>
                    <a:chExt cx="1366" cy="926"/>
                  </a:xfrm>
                </p:grpSpPr>
                <p:sp>
                  <p:nvSpPr>
                    <p:cNvPr id="11318" name="Rectangle 1045"/>
                    <p:cNvSpPr>
                      <a:spLocks noChangeArrowheads="1"/>
                    </p:cNvSpPr>
                    <p:nvPr/>
                  </p:nvSpPr>
                  <p:spPr bwMode="auto">
                    <a:xfrm>
                      <a:off x="5016" y="1038"/>
                      <a:ext cx="458" cy="261"/>
                    </a:xfrm>
                    <a:prstGeom prst="rect">
                      <a:avLst/>
                    </a:prstGeom>
                    <a:solidFill>
                      <a:srgbClr val="FFFFCC"/>
                    </a:solidFill>
                    <a:ln w="0">
                      <a:solidFill>
                        <a:srgbClr val="990033"/>
                      </a:solidFill>
                      <a:miter lim="800000"/>
                      <a:headEnd/>
                      <a:tailEnd/>
                    </a:ln>
                  </p:spPr>
                  <p:txBody>
                    <a:bodyPr/>
                    <a:lstStyle/>
                    <a:p>
                      <a:endParaRPr lang="zh-CN" altLang="en-US"/>
                    </a:p>
                  </p:txBody>
                </p:sp>
                <p:sp>
                  <p:nvSpPr>
                    <p:cNvPr id="11319" name="Rectangle 1046"/>
                    <p:cNvSpPr>
                      <a:spLocks noChangeArrowheads="1"/>
                    </p:cNvSpPr>
                    <p:nvPr/>
                  </p:nvSpPr>
                  <p:spPr bwMode="auto">
                    <a:xfrm>
                      <a:off x="5125" y="1070"/>
                      <a:ext cx="242" cy="96"/>
                    </a:xfrm>
                    <a:prstGeom prst="rect">
                      <a:avLst/>
                    </a:prstGeom>
                    <a:noFill/>
                    <a:ln w="9525">
                      <a:noFill/>
                      <a:miter lim="800000"/>
                      <a:headEnd/>
                      <a:tailEnd/>
                    </a:ln>
                  </p:spPr>
                  <p:txBody>
                    <a:bodyPr wrap="none" lIns="0" tIns="0" rIns="0" bIns="0">
                      <a:spAutoFit/>
                    </a:bodyPr>
                    <a:lstStyle/>
                    <a:p>
                      <a:pPr eaLnBrk="0" hangingPunct="0">
                        <a:spcBef>
                          <a:spcPct val="20000"/>
                        </a:spcBef>
                        <a:buClr>
                          <a:schemeClr val="accent1"/>
                        </a:buClr>
                        <a:buSzPct val="65000"/>
                        <a:buFont typeface="Monotype Sorts" pitchFamily="2" charset="2"/>
                        <a:buChar char="l"/>
                      </a:pPr>
                      <a:r>
                        <a:rPr lang="en-US" altLang="zh-CN" sz="1000">
                          <a:solidFill>
                            <a:srgbClr val="000000"/>
                          </a:solidFill>
                          <a:latin typeface="宋体" pitchFamily="2" charset="-122"/>
                          <a:ea typeface="宋体" pitchFamily="2" charset="-122"/>
                        </a:rPr>
                        <a:t>Event</a:t>
                      </a:r>
                      <a:endParaRPr lang="en-US" altLang="zh-CN" sz="2400">
                        <a:solidFill>
                          <a:schemeClr val="tx1"/>
                        </a:solidFill>
                        <a:ea typeface="宋体" pitchFamily="2" charset="-122"/>
                      </a:endParaRPr>
                    </a:p>
                  </p:txBody>
                </p:sp>
                <p:sp>
                  <p:nvSpPr>
                    <p:cNvPr id="11320" name="Line 1047"/>
                    <p:cNvSpPr>
                      <a:spLocks noChangeShapeType="1"/>
                    </p:cNvSpPr>
                    <p:nvPr/>
                  </p:nvSpPr>
                  <p:spPr bwMode="auto">
                    <a:xfrm>
                      <a:off x="4108" y="1165"/>
                      <a:ext cx="908" cy="1"/>
                    </a:xfrm>
                    <a:prstGeom prst="line">
                      <a:avLst/>
                    </a:prstGeom>
                    <a:noFill/>
                    <a:ln w="0">
                      <a:solidFill>
                        <a:srgbClr val="990033"/>
                      </a:solidFill>
                      <a:prstDash val="sysDash"/>
                      <a:round/>
                      <a:headEnd/>
                      <a:tailEnd/>
                    </a:ln>
                  </p:spPr>
                  <p:txBody>
                    <a:bodyPr/>
                    <a:lstStyle/>
                    <a:p>
                      <a:endParaRPr lang="zh-CN" altLang="en-US"/>
                    </a:p>
                  </p:txBody>
                </p:sp>
                <p:sp>
                  <p:nvSpPr>
                    <p:cNvPr id="11321" name="Line 1048"/>
                    <p:cNvSpPr>
                      <a:spLocks noChangeShapeType="1"/>
                    </p:cNvSpPr>
                    <p:nvPr/>
                  </p:nvSpPr>
                  <p:spPr bwMode="auto">
                    <a:xfrm flipH="1">
                      <a:off x="4921" y="1165"/>
                      <a:ext cx="95" cy="39"/>
                    </a:xfrm>
                    <a:prstGeom prst="line">
                      <a:avLst/>
                    </a:prstGeom>
                    <a:noFill/>
                    <a:ln w="0">
                      <a:solidFill>
                        <a:srgbClr val="990033"/>
                      </a:solidFill>
                      <a:round/>
                      <a:headEnd/>
                      <a:tailEnd/>
                    </a:ln>
                  </p:spPr>
                  <p:txBody>
                    <a:bodyPr/>
                    <a:lstStyle/>
                    <a:p>
                      <a:endParaRPr lang="zh-CN" altLang="en-US"/>
                    </a:p>
                  </p:txBody>
                </p:sp>
                <p:sp>
                  <p:nvSpPr>
                    <p:cNvPr id="11322" name="Line 1049"/>
                    <p:cNvSpPr>
                      <a:spLocks noChangeShapeType="1"/>
                    </p:cNvSpPr>
                    <p:nvPr/>
                  </p:nvSpPr>
                  <p:spPr bwMode="auto">
                    <a:xfrm flipH="1" flipV="1">
                      <a:off x="4921" y="1133"/>
                      <a:ext cx="95" cy="32"/>
                    </a:xfrm>
                    <a:prstGeom prst="line">
                      <a:avLst/>
                    </a:prstGeom>
                    <a:noFill/>
                    <a:ln w="0">
                      <a:solidFill>
                        <a:srgbClr val="990033"/>
                      </a:solidFill>
                      <a:round/>
                      <a:headEnd/>
                      <a:tailEnd/>
                    </a:ln>
                  </p:spPr>
                  <p:txBody>
                    <a:bodyPr/>
                    <a:lstStyle/>
                    <a:p>
                      <a:endParaRPr lang="zh-CN" altLang="en-US"/>
                    </a:p>
                  </p:txBody>
                </p:sp>
                <p:sp>
                  <p:nvSpPr>
                    <p:cNvPr id="11323" name="Freeform 1064"/>
                    <p:cNvSpPr>
                      <a:spLocks/>
                    </p:cNvSpPr>
                    <p:nvPr/>
                  </p:nvSpPr>
                  <p:spPr bwMode="auto">
                    <a:xfrm>
                      <a:off x="4290" y="373"/>
                      <a:ext cx="742" cy="325"/>
                    </a:xfrm>
                    <a:custGeom>
                      <a:avLst/>
                      <a:gdLst>
                        <a:gd name="T0" fmla="*/ 0 w 94"/>
                        <a:gd name="T1" fmla="*/ 0 h 41"/>
                        <a:gd name="T2" fmla="*/ 655 w 94"/>
                        <a:gd name="T3" fmla="*/ 0 h 41"/>
                        <a:gd name="T4" fmla="*/ 742 w 94"/>
                        <a:gd name="T5" fmla="*/ 95 h 41"/>
                        <a:gd name="T6" fmla="*/ 742 w 94"/>
                        <a:gd name="T7" fmla="*/ 325 h 41"/>
                        <a:gd name="T8" fmla="*/ 0 w 94"/>
                        <a:gd name="T9" fmla="*/ 325 h 41"/>
                        <a:gd name="T10" fmla="*/ 0 w 94"/>
                        <a:gd name="T11" fmla="*/ 0 h 41"/>
                        <a:gd name="T12" fmla="*/ 0 60000 65536"/>
                        <a:gd name="T13" fmla="*/ 0 60000 65536"/>
                        <a:gd name="T14" fmla="*/ 0 60000 65536"/>
                        <a:gd name="T15" fmla="*/ 0 60000 65536"/>
                        <a:gd name="T16" fmla="*/ 0 60000 65536"/>
                        <a:gd name="T17" fmla="*/ 0 60000 65536"/>
                        <a:gd name="T18" fmla="*/ 0 w 94"/>
                        <a:gd name="T19" fmla="*/ 0 h 41"/>
                        <a:gd name="T20" fmla="*/ 94 w 94"/>
                        <a:gd name="T21" fmla="*/ 41 h 41"/>
                      </a:gdLst>
                      <a:ahLst/>
                      <a:cxnLst>
                        <a:cxn ang="T12">
                          <a:pos x="T0" y="T1"/>
                        </a:cxn>
                        <a:cxn ang="T13">
                          <a:pos x="T2" y="T3"/>
                        </a:cxn>
                        <a:cxn ang="T14">
                          <a:pos x="T4" y="T5"/>
                        </a:cxn>
                        <a:cxn ang="T15">
                          <a:pos x="T6" y="T7"/>
                        </a:cxn>
                        <a:cxn ang="T16">
                          <a:pos x="T8" y="T9"/>
                        </a:cxn>
                        <a:cxn ang="T17">
                          <a:pos x="T10" y="T11"/>
                        </a:cxn>
                      </a:cxnLst>
                      <a:rect l="T18" t="T19" r="T20" b="T21"/>
                      <a:pathLst>
                        <a:path w="94" h="41">
                          <a:moveTo>
                            <a:pt x="0" y="0"/>
                          </a:moveTo>
                          <a:lnTo>
                            <a:pt x="83" y="0"/>
                          </a:lnTo>
                          <a:lnTo>
                            <a:pt x="94" y="12"/>
                          </a:lnTo>
                          <a:lnTo>
                            <a:pt x="94" y="41"/>
                          </a:lnTo>
                          <a:lnTo>
                            <a:pt x="0" y="41"/>
                          </a:lnTo>
                          <a:lnTo>
                            <a:pt x="0" y="0"/>
                          </a:lnTo>
                        </a:path>
                      </a:pathLst>
                    </a:custGeom>
                    <a:noFill/>
                    <a:ln w="0">
                      <a:solidFill>
                        <a:srgbClr val="990033"/>
                      </a:solidFill>
                      <a:round/>
                      <a:headEnd/>
                      <a:tailEnd/>
                    </a:ln>
                  </p:spPr>
                  <p:txBody>
                    <a:bodyPr/>
                    <a:lstStyle/>
                    <a:p>
                      <a:endParaRPr lang="zh-CN" altLang="en-US"/>
                    </a:p>
                  </p:txBody>
                </p:sp>
                <p:sp>
                  <p:nvSpPr>
                    <p:cNvPr id="11324" name="Freeform 1065"/>
                    <p:cNvSpPr>
                      <a:spLocks/>
                    </p:cNvSpPr>
                    <p:nvPr/>
                  </p:nvSpPr>
                  <p:spPr bwMode="auto">
                    <a:xfrm>
                      <a:off x="4945" y="373"/>
                      <a:ext cx="87" cy="95"/>
                    </a:xfrm>
                    <a:custGeom>
                      <a:avLst/>
                      <a:gdLst>
                        <a:gd name="T0" fmla="*/ 0 w 11"/>
                        <a:gd name="T1" fmla="*/ 0 h 12"/>
                        <a:gd name="T2" fmla="*/ 0 w 11"/>
                        <a:gd name="T3" fmla="*/ 95 h 12"/>
                        <a:gd name="T4" fmla="*/ 87 w 11"/>
                        <a:gd name="T5" fmla="*/ 95 h 12"/>
                        <a:gd name="T6" fmla="*/ 0 60000 65536"/>
                        <a:gd name="T7" fmla="*/ 0 60000 65536"/>
                        <a:gd name="T8" fmla="*/ 0 60000 65536"/>
                        <a:gd name="T9" fmla="*/ 0 w 11"/>
                        <a:gd name="T10" fmla="*/ 0 h 12"/>
                        <a:gd name="T11" fmla="*/ 11 w 11"/>
                        <a:gd name="T12" fmla="*/ 12 h 12"/>
                      </a:gdLst>
                      <a:ahLst/>
                      <a:cxnLst>
                        <a:cxn ang="T6">
                          <a:pos x="T0" y="T1"/>
                        </a:cxn>
                        <a:cxn ang="T7">
                          <a:pos x="T2" y="T3"/>
                        </a:cxn>
                        <a:cxn ang="T8">
                          <a:pos x="T4" y="T5"/>
                        </a:cxn>
                      </a:cxnLst>
                      <a:rect l="T9" t="T10" r="T11" b="T12"/>
                      <a:pathLst>
                        <a:path w="11" h="12">
                          <a:moveTo>
                            <a:pt x="0" y="0"/>
                          </a:moveTo>
                          <a:lnTo>
                            <a:pt x="0" y="12"/>
                          </a:lnTo>
                          <a:lnTo>
                            <a:pt x="11" y="12"/>
                          </a:lnTo>
                        </a:path>
                      </a:pathLst>
                    </a:custGeom>
                    <a:noFill/>
                    <a:ln w="0">
                      <a:solidFill>
                        <a:srgbClr val="990033"/>
                      </a:solidFill>
                      <a:round/>
                      <a:headEnd/>
                      <a:tailEnd/>
                    </a:ln>
                  </p:spPr>
                  <p:txBody>
                    <a:bodyPr/>
                    <a:lstStyle/>
                    <a:p>
                      <a:endParaRPr lang="zh-CN" altLang="en-US"/>
                    </a:p>
                  </p:txBody>
                </p:sp>
                <p:sp>
                  <p:nvSpPr>
                    <p:cNvPr id="11325" name="Rectangle 1066"/>
                    <p:cNvSpPr>
                      <a:spLocks noChangeArrowheads="1"/>
                    </p:cNvSpPr>
                    <p:nvPr/>
                  </p:nvSpPr>
                  <p:spPr bwMode="auto">
                    <a:xfrm>
                      <a:off x="4319" y="389"/>
                      <a:ext cx="202" cy="96"/>
                    </a:xfrm>
                    <a:prstGeom prst="rect">
                      <a:avLst/>
                    </a:prstGeom>
                    <a:noFill/>
                    <a:ln w="9525">
                      <a:noFill/>
                      <a:miter lim="800000"/>
                      <a:headEnd/>
                      <a:tailEnd/>
                    </a:ln>
                  </p:spPr>
                  <p:txBody>
                    <a:bodyPr wrap="none" lIns="0" tIns="0" rIns="0" bIns="0">
                      <a:spAutoFit/>
                    </a:bodyPr>
                    <a:lstStyle/>
                    <a:p>
                      <a:pPr eaLnBrk="0" hangingPunct="0">
                        <a:spcBef>
                          <a:spcPct val="20000"/>
                        </a:spcBef>
                        <a:buClr>
                          <a:schemeClr val="accent1"/>
                        </a:buClr>
                        <a:buSzPct val="65000"/>
                        <a:buFont typeface="Monotype Sorts" pitchFamily="2" charset="2"/>
                        <a:buChar char="l"/>
                      </a:pPr>
                      <a:r>
                        <a:rPr lang="zh-CN" altLang="en-US" sz="1000">
                          <a:solidFill>
                            <a:srgbClr val="000000"/>
                          </a:solidFill>
                          <a:latin typeface="宋体" pitchFamily="2" charset="-122"/>
                          <a:ea typeface="宋体" pitchFamily="2" charset="-122"/>
                        </a:rPr>
                        <a:t>依赖</a:t>
                      </a:r>
                      <a:endParaRPr lang="zh-CN" altLang="en-US" sz="2400">
                        <a:solidFill>
                          <a:schemeClr val="tx1"/>
                        </a:solidFill>
                        <a:ea typeface="宋体" pitchFamily="2" charset="-122"/>
                      </a:endParaRPr>
                    </a:p>
                  </p:txBody>
                </p:sp>
                <p:sp>
                  <p:nvSpPr>
                    <p:cNvPr id="11326" name="Line 1067"/>
                    <p:cNvSpPr>
                      <a:spLocks noChangeShapeType="1"/>
                    </p:cNvSpPr>
                    <p:nvPr/>
                  </p:nvSpPr>
                  <p:spPr bwMode="auto">
                    <a:xfrm flipV="1">
                      <a:off x="4558" y="714"/>
                      <a:ext cx="79" cy="451"/>
                    </a:xfrm>
                    <a:prstGeom prst="line">
                      <a:avLst/>
                    </a:prstGeom>
                    <a:noFill/>
                    <a:ln w="0">
                      <a:solidFill>
                        <a:srgbClr val="990033"/>
                      </a:solidFill>
                      <a:prstDash val="sysDash"/>
                      <a:round/>
                      <a:headEnd/>
                      <a:tailEnd/>
                    </a:ln>
                  </p:spPr>
                  <p:txBody>
                    <a:bodyPr/>
                    <a:lstStyle/>
                    <a:p>
                      <a:endParaRPr lang="zh-CN" altLang="en-US"/>
                    </a:p>
                  </p:txBody>
                </p:sp>
              </p:grpSp>
              <p:grpSp>
                <p:nvGrpSpPr>
                  <p:cNvPr id="9" name="Group 1087"/>
                  <p:cNvGrpSpPr>
                    <a:grpSpLocks/>
                  </p:cNvGrpSpPr>
                  <p:nvPr/>
                </p:nvGrpSpPr>
                <p:grpSpPr bwMode="auto">
                  <a:xfrm>
                    <a:off x="2577" y="1305"/>
                    <a:ext cx="2818" cy="1145"/>
                    <a:chOff x="2577" y="1307"/>
                    <a:chExt cx="2818" cy="1145"/>
                  </a:xfrm>
                </p:grpSpPr>
                <p:sp>
                  <p:nvSpPr>
                    <p:cNvPr id="11292" name="Freeform 1068"/>
                    <p:cNvSpPr>
                      <a:spLocks/>
                    </p:cNvSpPr>
                    <p:nvPr/>
                  </p:nvSpPr>
                  <p:spPr bwMode="auto">
                    <a:xfrm>
                      <a:off x="2593" y="1307"/>
                      <a:ext cx="734" cy="324"/>
                    </a:xfrm>
                    <a:custGeom>
                      <a:avLst/>
                      <a:gdLst>
                        <a:gd name="T0" fmla="*/ 0 w 734"/>
                        <a:gd name="T1" fmla="*/ 0 h 324"/>
                        <a:gd name="T2" fmla="*/ 647 w 734"/>
                        <a:gd name="T3" fmla="*/ 0 h 324"/>
                        <a:gd name="T4" fmla="*/ 734 w 734"/>
                        <a:gd name="T5" fmla="*/ 95 h 324"/>
                        <a:gd name="T6" fmla="*/ 734 w 734"/>
                        <a:gd name="T7" fmla="*/ 324 h 324"/>
                        <a:gd name="T8" fmla="*/ 0 w 734"/>
                        <a:gd name="T9" fmla="*/ 324 h 324"/>
                        <a:gd name="T10" fmla="*/ 0 w 734"/>
                        <a:gd name="T11" fmla="*/ 0 h 324"/>
                        <a:gd name="T12" fmla="*/ 0 60000 65536"/>
                        <a:gd name="T13" fmla="*/ 0 60000 65536"/>
                        <a:gd name="T14" fmla="*/ 0 60000 65536"/>
                        <a:gd name="T15" fmla="*/ 0 60000 65536"/>
                        <a:gd name="T16" fmla="*/ 0 60000 65536"/>
                        <a:gd name="T17" fmla="*/ 0 60000 65536"/>
                        <a:gd name="T18" fmla="*/ 0 w 734"/>
                        <a:gd name="T19" fmla="*/ 0 h 324"/>
                        <a:gd name="T20" fmla="*/ 734 w 734"/>
                        <a:gd name="T21" fmla="*/ 324 h 324"/>
                      </a:gdLst>
                      <a:ahLst/>
                      <a:cxnLst>
                        <a:cxn ang="T12">
                          <a:pos x="T0" y="T1"/>
                        </a:cxn>
                        <a:cxn ang="T13">
                          <a:pos x="T2" y="T3"/>
                        </a:cxn>
                        <a:cxn ang="T14">
                          <a:pos x="T4" y="T5"/>
                        </a:cxn>
                        <a:cxn ang="T15">
                          <a:pos x="T6" y="T7"/>
                        </a:cxn>
                        <a:cxn ang="T16">
                          <a:pos x="T8" y="T9"/>
                        </a:cxn>
                        <a:cxn ang="T17">
                          <a:pos x="T10" y="T11"/>
                        </a:cxn>
                      </a:cxnLst>
                      <a:rect l="T18" t="T19" r="T20" b="T21"/>
                      <a:pathLst>
                        <a:path w="734" h="324">
                          <a:moveTo>
                            <a:pt x="0" y="0"/>
                          </a:moveTo>
                          <a:lnTo>
                            <a:pt x="647" y="0"/>
                          </a:lnTo>
                          <a:lnTo>
                            <a:pt x="734" y="95"/>
                          </a:lnTo>
                          <a:lnTo>
                            <a:pt x="734" y="324"/>
                          </a:lnTo>
                          <a:lnTo>
                            <a:pt x="0" y="324"/>
                          </a:lnTo>
                          <a:lnTo>
                            <a:pt x="0" y="0"/>
                          </a:lnTo>
                          <a:close/>
                        </a:path>
                      </a:pathLst>
                    </a:custGeom>
                    <a:solidFill>
                      <a:srgbClr val="FFFFCC"/>
                    </a:solidFill>
                    <a:ln w="0">
                      <a:solidFill>
                        <a:srgbClr val="990033"/>
                      </a:solidFill>
                      <a:round/>
                      <a:headEnd/>
                      <a:tailEnd/>
                    </a:ln>
                  </p:spPr>
                  <p:txBody>
                    <a:bodyPr/>
                    <a:lstStyle/>
                    <a:p>
                      <a:endParaRPr lang="zh-CN" altLang="en-US"/>
                    </a:p>
                  </p:txBody>
                </p:sp>
                <p:grpSp>
                  <p:nvGrpSpPr>
                    <p:cNvPr id="10" name="Group 1083"/>
                    <p:cNvGrpSpPr>
                      <a:grpSpLocks/>
                    </p:cNvGrpSpPr>
                    <p:nvPr/>
                  </p:nvGrpSpPr>
                  <p:grpSpPr bwMode="auto">
                    <a:xfrm>
                      <a:off x="2577" y="1321"/>
                      <a:ext cx="2818" cy="1131"/>
                      <a:chOff x="2577" y="1321"/>
                      <a:chExt cx="2818" cy="1131"/>
                    </a:xfrm>
                  </p:grpSpPr>
                  <p:sp>
                    <p:nvSpPr>
                      <p:cNvPr id="11294" name="Rectangle 1041"/>
                      <p:cNvSpPr>
                        <a:spLocks noChangeArrowheads="1"/>
                      </p:cNvSpPr>
                      <p:nvPr/>
                    </p:nvSpPr>
                    <p:spPr bwMode="auto">
                      <a:xfrm>
                        <a:off x="3458" y="1331"/>
                        <a:ext cx="402" cy="96"/>
                      </a:xfrm>
                      <a:prstGeom prst="rect">
                        <a:avLst/>
                      </a:prstGeom>
                      <a:noFill/>
                      <a:ln w="9525">
                        <a:noFill/>
                        <a:miter lim="800000"/>
                        <a:headEnd/>
                        <a:tailEnd/>
                      </a:ln>
                    </p:spPr>
                    <p:txBody>
                      <a:bodyPr wrap="none" lIns="0" tIns="0" rIns="0" bIns="0">
                        <a:spAutoFit/>
                      </a:bodyPr>
                      <a:lstStyle/>
                      <a:p>
                        <a:pPr eaLnBrk="0" hangingPunct="0">
                          <a:spcBef>
                            <a:spcPct val="20000"/>
                          </a:spcBef>
                          <a:buClr>
                            <a:schemeClr val="accent1"/>
                          </a:buClr>
                          <a:buSzPct val="65000"/>
                          <a:buFont typeface="Monotype Sorts" pitchFamily="2" charset="2"/>
                          <a:buChar char="l"/>
                        </a:pPr>
                        <a:r>
                          <a:rPr lang="en-US" altLang="zh-CN" sz="1000">
                            <a:solidFill>
                              <a:srgbClr val="000000"/>
                            </a:solidFill>
                            <a:latin typeface="宋体" pitchFamily="2" charset="-122"/>
                            <a:ea typeface="宋体" pitchFamily="2" charset="-122"/>
                          </a:rPr>
                          <a:t>diaplay()</a:t>
                        </a:r>
                        <a:endParaRPr lang="en-US" altLang="zh-CN" sz="2400">
                          <a:solidFill>
                            <a:schemeClr val="tx1"/>
                          </a:solidFill>
                          <a:ea typeface="宋体" pitchFamily="2" charset="-122"/>
                        </a:endParaRPr>
                      </a:p>
                    </p:txBody>
                  </p:sp>
                  <p:sp>
                    <p:nvSpPr>
                      <p:cNvPr id="11295" name="Rectangle 1042"/>
                      <p:cNvSpPr>
                        <a:spLocks noChangeArrowheads="1"/>
                      </p:cNvSpPr>
                      <p:nvPr/>
                    </p:nvSpPr>
                    <p:spPr bwMode="auto">
                      <a:xfrm>
                        <a:off x="3456" y="1440"/>
                        <a:ext cx="562" cy="96"/>
                      </a:xfrm>
                      <a:prstGeom prst="rect">
                        <a:avLst/>
                      </a:prstGeom>
                      <a:noFill/>
                      <a:ln w="9525">
                        <a:noFill/>
                        <a:miter lim="800000"/>
                        <a:headEnd/>
                        <a:tailEnd/>
                      </a:ln>
                    </p:spPr>
                    <p:txBody>
                      <a:bodyPr wrap="none" lIns="0" tIns="0" rIns="0" bIns="0">
                        <a:spAutoFit/>
                      </a:bodyPr>
                      <a:lstStyle/>
                      <a:p>
                        <a:pPr eaLnBrk="0" hangingPunct="0">
                          <a:spcBef>
                            <a:spcPct val="20000"/>
                          </a:spcBef>
                          <a:buClr>
                            <a:schemeClr val="accent1"/>
                          </a:buClr>
                          <a:buSzPct val="65000"/>
                          <a:buFont typeface="Monotype Sorts" pitchFamily="2" charset="2"/>
                          <a:buChar char="l"/>
                        </a:pPr>
                        <a:r>
                          <a:rPr lang="en-US" altLang="zh-CN" sz="1000">
                            <a:solidFill>
                              <a:srgbClr val="000000"/>
                            </a:solidFill>
                            <a:latin typeface="宋体" pitchFamily="2" charset="-122"/>
                            <a:ea typeface="宋体" pitchFamily="2" charset="-122"/>
                          </a:rPr>
                          <a:t>handleEvent()</a:t>
                        </a:r>
                        <a:endParaRPr lang="en-US" altLang="zh-CN" sz="2400">
                          <a:solidFill>
                            <a:schemeClr val="tx1"/>
                          </a:solidFill>
                          <a:ea typeface="宋体" pitchFamily="2" charset="-122"/>
                        </a:endParaRPr>
                      </a:p>
                    </p:txBody>
                  </p:sp>
                  <p:sp>
                    <p:nvSpPr>
                      <p:cNvPr id="11296" name="Freeform 1069"/>
                      <p:cNvSpPr>
                        <a:spLocks/>
                      </p:cNvSpPr>
                      <p:nvPr/>
                    </p:nvSpPr>
                    <p:spPr bwMode="auto">
                      <a:xfrm>
                        <a:off x="2593" y="1321"/>
                        <a:ext cx="734" cy="324"/>
                      </a:xfrm>
                      <a:custGeom>
                        <a:avLst/>
                        <a:gdLst>
                          <a:gd name="T0" fmla="*/ 0 w 93"/>
                          <a:gd name="T1" fmla="*/ 0 h 41"/>
                          <a:gd name="T2" fmla="*/ 647 w 93"/>
                          <a:gd name="T3" fmla="*/ 0 h 41"/>
                          <a:gd name="T4" fmla="*/ 734 w 93"/>
                          <a:gd name="T5" fmla="*/ 95 h 41"/>
                          <a:gd name="T6" fmla="*/ 734 w 93"/>
                          <a:gd name="T7" fmla="*/ 324 h 41"/>
                          <a:gd name="T8" fmla="*/ 0 w 93"/>
                          <a:gd name="T9" fmla="*/ 324 h 41"/>
                          <a:gd name="T10" fmla="*/ 0 w 93"/>
                          <a:gd name="T11" fmla="*/ 0 h 41"/>
                          <a:gd name="T12" fmla="*/ 0 60000 65536"/>
                          <a:gd name="T13" fmla="*/ 0 60000 65536"/>
                          <a:gd name="T14" fmla="*/ 0 60000 65536"/>
                          <a:gd name="T15" fmla="*/ 0 60000 65536"/>
                          <a:gd name="T16" fmla="*/ 0 60000 65536"/>
                          <a:gd name="T17" fmla="*/ 0 60000 65536"/>
                          <a:gd name="T18" fmla="*/ 0 w 93"/>
                          <a:gd name="T19" fmla="*/ 0 h 41"/>
                          <a:gd name="T20" fmla="*/ 93 w 93"/>
                          <a:gd name="T21" fmla="*/ 41 h 41"/>
                        </a:gdLst>
                        <a:ahLst/>
                        <a:cxnLst>
                          <a:cxn ang="T12">
                            <a:pos x="T0" y="T1"/>
                          </a:cxn>
                          <a:cxn ang="T13">
                            <a:pos x="T2" y="T3"/>
                          </a:cxn>
                          <a:cxn ang="T14">
                            <a:pos x="T4" y="T5"/>
                          </a:cxn>
                          <a:cxn ang="T15">
                            <a:pos x="T6" y="T7"/>
                          </a:cxn>
                          <a:cxn ang="T16">
                            <a:pos x="T8" y="T9"/>
                          </a:cxn>
                          <a:cxn ang="T17">
                            <a:pos x="T10" y="T11"/>
                          </a:cxn>
                        </a:cxnLst>
                        <a:rect l="T18" t="T19" r="T20" b="T21"/>
                        <a:pathLst>
                          <a:path w="93" h="41">
                            <a:moveTo>
                              <a:pt x="0" y="0"/>
                            </a:moveTo>
                            <a:lnTo>
                              <a:pt x="82" y="0"/>
                            </a:lnTo>
                            <a:lnTo>
                              <a:pt x="93" y="12"/>
                            </a:lnTo>
                            <a:lnTo>
                              <a:pt x="93" y="41"/>
                            </a:lnTo>
                            <a:lnTo>
                              <a:pt x="0" y="41"/>
                            </a:lnTo>
                            <a:lnTo>
                              <a:pt x="0" y="0"/>
                            </a:lnTo>
                          </a:path>
                        </a:pathLst>
                      </a:custGeom>
                      <a:noFill/>
                      <a:ln w="0">
                        <a:solidFill>
                          <a:srgbClr val="990033"/>
                        </a:solidFill>
                        <a:round/>
                        <a:headEnd/>
                        <a:tailEnd/>
                      </a:ln>
                    </p:spPr>
                    <p:txBody>
                      <a:bodyPr/>
                      <a:lstStyle/>
                      <a:p>
                        <a:endParaRPr lang="zh-CN" altLang="en-US"/>
                      </a:p>
                    </p:txBody>
                  </p:sp>
                  <p:sp>
                    <p:nvSpPr>
                      <p:cNvPr id="11297" name="Freeform 1070"/>
                      <p:cNvSpPr>
                        <a:spLocks/>
                      </p:cNvSpPr>
                      <p:nvPr/>
                    </p:nvSpPr>
                    <p:spPr bwMode="auto">
                      <a:xfrm>
                        <a:off x="3240" y="1321"/>
                        <a:ext cx="87" cy="95"/>
                      </a:xfrm>
                      <a:custGeom>
                        <a:avLst/>
                        <a:gdLst>
                          <a:gd name="T0" fmla="*/ 0 w 11"/>
                          <a:gd name="T1" fmla="*/ 0 h 12"/>
                          <a:gd name="T2" fmla="*/ 0 w 11"/>
                          <a:gd name="T3" fmla="*/ 95 h 12"/>
                          <a:gd name="T4" fmla="*/ 87 w 11"/>
                          <a:gd name="T5" fmla="*/ 95 h 12"/>
                          <a:gd name="T6" fmla="*/ 0 60000 65536"/>
                          <a:gd name="T7" fmla="*/ 0 60000 65536"/>
                          <a:gd name="T8" fmla="*/ 0 60000 65536"/>
                          <a:gd name="T9" fmla="*/ 0 w 11"/>
                          <a:gd name="T10" fmla="*/ 0 h 12"/>
                          <a:gd name="T11" fmla="*/ 11 w 11"/>
                          <a:gd name="T12" fmla="*/ 12 h 12"/>
                        </a:gdLst>
                        <a:ahLst/>
                        <a:cxnLst>
                          <a:cxn ang="T6">
                            <a:pos x="T0" y="T1"/>
                          </a:cxn>
                          <a:cxn ang="T7">
                            <a:pos x="T2" y="T3"/>
                          </a:cxn>
                          <a:cxn ang="T8">
                            <a:pos x="T4" y="T5"/>
                          </a:cxn>
                        </a:cxnLst>
                        <a:rect l="T9" t="T10" r="T11" b="T12"/>
                        <a:pathLst>
                          <a:path w="11" h="12">
                            <a:moveTo>
                              <a:pt x="0" y="0"/>
                            </a:moveTo>
                            <a:lnTo>
                              <a:pt x="0" y="12"/>
                            </a:lnTo>
                            <a:lnTo>
                              <a:pt x="11" y="12"/>
                            </a:lnTo>
                          </a:path>
                        </a:pathLst>
                      </a:custGeom>
                      <a:noFill/>
                      <a:ln w="0">
                        <a:solidFill>
                          <a:srgbClr val="990033"/>
                        </a:solidFill>
                        <a:round/>
                        <a:headEnd/>
                        <a:tailEnd/>
                      </a:ln>
                    </p:spPr>
                    <p:txBody>
                      <a:bodyPr/>
                      <a:lstStyle/>
                      <a:p>
                        <a:endParaRPr lang="zh-CN" altLang="en-US"/>
                      </a:p>
                    </p:txBody>
                  </p:sp>
                  <p:sp>
                    <p:nvSpPr>
                      <p:cNvPr id="11298" name="Rectangle 1071"/>
                      <p:cNvSpPr>
                        <a:spLocks noChangeArrowheads="1"/>
                      </p:cNvSpPr>
                      <p:nvPr/>
                    </p:nvSpPr>
                    <p:spPr bwMode="auto">
                      <a:xfrm>
                        <a:off x="2615" y="1337"/>
                        <a:ext cx="202" cy="96"/>
                      </a:xfrm>
                      <a:prstGeom prst="rect">
                        <a:avLst/>
                      </a:prstGeom>
                      <a:noFill/>
                      <a:ln w="9525">
                        <a:noFill/>
                        <a:miter lim="800000"/>
                        <a:headEnd/>
                        <a:tailEnd/>
                      </a:ln>
                    </p:spPr>
                    <p:txBody>
                      <a:bodyPr wrap="none" lIns="0" tIns="0" rIns="0" bIns="0">
                        <a:spAutoFit/>
                      </a:bodyPr>
                      <a:lstStyle/>
                      <a:p>
                        <a:pPr eaLnBrk="0" hangingPunct="0">
                          <a:spcBef>
                            <a:spcPct val="20000"/>
                          </a:spcBef>
                          <a:buClr>
                            <a:schemeClr val="accent1"/>
                          </a:buClr>
                          <a:buSzPct val="65000"/>
                          <a:buFont typeface="Monotype Sorts" pitchFamily="2" charset="2"/>
                          <a:buChar char="l"/>
                        </a:pPr>
                        <a:r>
                          <a:rPr lang="zh-CN" altLang="en-US" sz="1000">
                            <a:solidFill>
                              <a:srgbClr val="000000"/>
                            </a:solidFill>
                            <a:latin typeface="宋体" pitchFamily="2" charset="-122"/>
                            <a:ea typeface="宋体" pitchFamily="2" charset="-122"/>
                          </a:rPr>
                          <a:t>泛化</a:t>
                        </a:r>
                        <a:endParaRPr lang="zh-CN" altLang="en-US" sz="2400">
                          <a:solidFill>
                            <a:schemeClr val="tx1"/>
                          </a:solidFill>
                          <a:ea typeface="宋体" pitchFamily="2" charset="-122"/>
                        </a:endParaRPr>
                      </a:p>
                    </p:txBody>
                  </p:sp>
                  <p:grpSp>
                    <p:nvGrpSpPr>
                      <p:cNvPr id="11" name="Group 1082"/>
                      <p:cNvGrpSpPr>
                        <a:grpSpLocks/>
                      </p:cNvGrpSpPr>
                      <p:nvPr/>
                    </p:nvGrpSpPr>
                    <p:grpSpPr bwMode="auto">
                      <a:xfrm>
                        <a:off x="2577" y="1550"/>
                        <a:ext cx="2818" cy="902"/>
                        <a:chOff x="2577" y="1536"/>
                        <a:chExt cx="2818" cy="902"/>
                      </a:xfrm>
                    </p:grpSpPr>
                    <p:sp>
                      <p:nvSpPr>
                        <p:cNvPr id="11300" name="Rectangle 1043"/>
                        <p:cNvSpPr>
                          <a:spLocks noChangeArrowheads="1"/>
                        </p:cNvSpPr>
                        <p:nvPr/>
                      </p:nvSpPr>
                      <p:spPr bwMode="auto">
                        <a:xfrm>
                          <a:off x="2577" y="2177"/>
                          <a:ext cx="821" cy="261"/>
                        </a:xfrm>
                        <a:prstGeom prst="rect">
                          <a:avLst/>
                        </a:prstGeom>
                        <a:solidFill>
                          <a:srgbClr val="FFFFCC"/>
                        </a:solidFill>
                        <a:ln w="0">
                          <a:solidFill>
                            <a:srgbClr val="990033"/>
                          </a:solidFill>
                          <a:miter lim="800000"/>
                          <a:headEnd/>
                          <a:tailEnd/>
                        </a:ln>
                      </p:spPr>
                      <p:txBody>
                        <a:bodyPr/>
                        <a:lstStyle/>
                        <a:p>
                          <a:endParaRPr lang="zh-CN" altLang="en-US"/>
                        </a:p>
                      </p:txBody>
                    </p:sp>
                    <p:sp>
                      <p:nvSpPr>
                        <p:cNvPr id="11301" name="Rectangle 1044"/>
                        <p:cNvSpPr>
                          <a:spLocks noChangeArrowheads="1"/>
                        </p:cNvSpPr>
                        <p:nvPr/>
                      </p:nvSpPr>
                      <p:spPr bwMode="auto">
                        <a:xfrm>
                          <a:off x="2676" y="2209"/>
                          <a:ext cx="562" cy="96"/>
                        </a:xfrm>
                        <a:prstGeom prst="rect">
                          <a:avLst/>
                        </a:prstGeom>
                        <a:noFill/>
                        <a:ln w="9525">
                          <a:noFill/>
                          <a:miter lim="800000"/>
                          <a:headEnd/>
                          <a:tailEnd/>
                        </a:ln>
                      </p:spPr>
                      <p:txBody>
                        <a:bodyPr wrap="none" lIns="0" tIns="0" rIns="0" bIns="0">
                          <a:spAutoFit/>
                        </a:bodyPr>
                        <a:lstStyle/>
                        <a:p>
                          <a:pPr eaLnBrk="0" hangingPunct="0">
                            <a:spcBef>
                              <a:spcPct val="20000"/>
                            </a:spcBef>
                            <a:buClr>
                              <a:schemeClr val="accent1"/>
                            </a:buClr>
                            <a:buSzPct val="65000"/>
                            <a:buFont typeface="Monotype Sorts" pitchFamily="2" charset="2"/>
                            <a:buChar char="l"/>
                          </a:pPr>
                          <a:r>
                            <a:rPr lang="en-US" altLang="zh-CN" sz="1000">
                              <a:solidFill>
                                <a:srgbClr val="000000"/>
                              </a:solidFill>
                              <a:latin typeface="宋体" pitchFamily="2" charset="-122"/>
                              <a:ea typeface="宋体" pitchFamily="2" charset="-122"/>
                            </a:rPr>
                            <a:t>consoleWindow</a:t>
                          </a:r>
                          <a:endParaRPr lang="en-US" altLang="zh-CN" sz="2400">
                            <a:solidFill>
                              <a:schemeClr val="tx1"/>
                            </a:solidFill>
                            <a:ea typeface="宋体" pitchFamily="2" charset="-122"/>
                          </a:endParaRPr>
                        </a:p>
                      </p:txBody>
                    </p:sp>
                    <p:sp>
                      <p:nvSpPr>
                        <p:cNvPr id="11302" name="Line 1050"/>
                        <p:cNvSpPr>
                          <a:spLocks noChangeShapeType="1"/>
                        </p:cNvSpPr>
                        <p:nvPr/>
                      </p:nvSpPr>
                      <p:spPr bwMode="auto">
                        <a:xfrm flipV="1">
                          <a:off x="3074" y="1536"/>
                          <a:ext cx="442" cy="641"/>
                        </a:xfrm>
                        <a:prstGeom prst="line">
                          <a:avLst/>
                        </a:prstGeom>
                        <a:noFill/>
                        <a:ln w="0">
                          <a:solidFill>
                            <a:srgbClr val="990033"/>
                          </a:solidFill>
                          <a:round/>
                          <a:headEnd/>
                          <a:tailEnd/>
                        </a:ln>
                      </p:spPr>
                      <p:txBody>
                        <a:bodyPr/>
                        <a:lstStyle/>
                        <a:p>
                          <a:endParaRPr lang="zh-CN" altLang="en-US"/>
                        </a:p>
                      </p:txBody>
                    </p:sp>
                    <p:sp>
                      <p:nvSpPr>
                        <p:cNvPr id="11303" name="Freeform 1051"/>
                        <p:cNvSpPr>
                          <a:spLocks/>
                        </p:cNvSpPr>
                        <p:nvPr/>
                      </p:nvSpPr>
                      <p:spPr bwMode="auto">
                        <a:xfrm>
                          <a:off x="3382" y="1536"/>
                          <a:ext cx="134" cy="151"/>
                        </a:xfrm>
                        <a:custGeom>
                          <a:avLst/>
                          <a:gdLst>
                            <a:gd name="T0" fmla="*/ 134 w 134"/>
                            <a:gd name="T1" fmla="*/ 0 h 151"/>
                            <a:gd name="T2" fmla="*/ 95 w 134"/>
                            <a:gd name="T3" fmla="*/ 151 h 151"/>
                            <a:gd name="T4" fmla="*/ 0 w 134"/>
                            <a:gd name="T5" fmla="*/ 95 h 151"/>
                            <a:gd name="T6" fmla="*/ 134 w 134"/>
                            <a:gd name="T7" fmla="*/ 0 h 151"/>
                            <a:gd name="T8" fmla="*/ 0 60000 65536"/>
                            <a:gd name="T9" fmla="*/ 0 60000 65536"/>
                            <a:gd name="T10" fmla="*/ 0 60000 65536"/>
                            <a:gd name="T11" fmla="*/ 0 60000 65536"/>
                            <a:gd name="T12" fmla="*/ 0 w 134"/>
                            <a:gd name="T13" fmla="*/ 0 h 151"/>
                            <a:gd name="T14" fmla="*/ 134 w 134"/>
                            <a:gd name="T15" fmla="*/ 151 h 151"/>
                          </a:gdLst>
                          <a:ahLst/>
                          <a:cxnLst>
                            <a:cxn ang="T8">
                              <a:pos x="T0" y="T1"/>
                            </a:cxn>
                            <a:cxn ang="T9">
                              <a:pos x="T2" y="T3"/>
                            </a:cxn>
                            <a:cxn ang="T10">
                              <a:pos x="T4" y="T5"/>
                            </a:cxn>
                            <a:cxn ang="T11">
                              <a:pos x="T6" y="T7"/>
                            </a:cxn>
                          </a:cxnLst>
                          <a:rect l="T12" t="T13" r="T14" b="T15"/>
                          <a:pathLst>
                            <a:path w="134" h="151">
                              <a:moveTo>
                                <a:pt x="134" y="0"/>
                              </a:moveTo>
                              <a:lnTo>
                                <a:pt x="95" y="151"/>
                              </a:lnTo>
                              <a:lnTo>
                                <a:pt x="0" y="95"/>
                              </a:lnTo>
                              <a:lnTo>
                                <a:pt x="134" y="0"/>
                              </a:lnTo>
                              <a:close/>
                            </a:path>
                          </a:pathLst>
                        </a:custGeom>
                        <a:solidFill>
                          <a:srgbClr val="FFFFFF"/>
                        </a:solidFill>
                        <a:ln w="0">
                          <a:solidFill>
                            <a:srgbClr val="990033"/>
                          </a:solidFill>
                          <a:round/>
                          <a:headEnd/>
                          <a:tailEnd/>
                        </a:ln>
                      </p:spPr>
                      <p:txBody>
                        <a:bodyPr/>
                        <a:lstStyle/>
                        <a:p>
                          <a:endParaRPr lang="zh-CN" altLang="en-US"/>
                        </a:p>
                      </p:txBody>
                    </p:sp>
                    <p:sp>
                      <p:nvSpPr>
                        <p:cNvPr id="11304" name="Line 1054"/>
                        <p:cNvSpPr>
                          <a:spLocks noChangeShapeType="1"/>
                        </p:cNvSpPr>
                        <p:nvPr/>
                      </p:nvSpPr>
                      <p:spPr bwMode="auto">
                        <a:xfrm flipH="1" flipV="1">
                          <a:off x="3840" y="1536"/>
                          <a:ext cx="126" cy="641"/>
                        </a:xfrm>
                        <a:prstGeom prst="line">
                          <a:avLst/>
                        </a:prstGeom>
                        <a:noFill/>
                        <a:ln w="0">
                          <a:solidFill>
                            <a:srgbClr val="990033"/>
                          </a:solidFill>
                          <a:round/>
                          <a:headEnd/>
                          <a:tailEnd/>
                        </a:ln>
                      </p:spPr>
                      <p:txBody>
                        <a:bodyPr/>
                        <a:lstStyle/>
                        <a:p>
                          <a:endParaRPr lang="zh-CN" altLang="en-US"/>
                        </a:p>
                      </p:txBody>
                    </p:sp>
                    <p:sp>
                      <p:nvSpPr>
                        <p:cNvPr id="11305" name="Freeform 1055"/>
                        <p:cNvSpPr>
                          <a:spLocks/>
                        </p:cNvSpPr>
                        <p:nvPr/>
                      </p:nvSpPr>
                      <p:spPr bwMode="auto">
                        <a:xfrm>
                          <a:off x="3816" y="1536"/>
                          <a:ext cx="111" cy="159"/>
                        </a:xfrm>
                        <a:custGeom>
                          <a:avLst/>
                          <a:gdLst>
                            <a:gd name="T0" fmla="*/ 24 w 111"/>
                            <a:gd name="T1" fmla="*/ 0 h 159"/>
                            <a:gd name="T2" fmla="*/ 111 w 111"/>
                            <a:gd name="T3" fmla="*/ 135 h 159"/>
                            <a:gd name="T4" fmla="*/ 0 w 111"/>
                            <a:gd name="T5" fmla="*/ 159 h 159"/>
                            <a:gd name="T6" fmla="*/ 24 w 111"/>
                            <a:gd name="T7" fmla="*/ 0 h 159"/>
                            <a:gd name="T8" fmla="*/ 0 60000 65536"/>
                            <a:gd name="T9" fmla="*/ 0 60000 65536"/>
                            <a:gd name="T10" fmla="*/ 0 60000 65536"/>
                            <a:gd name="T11" fmla="*/ 0 60000 65536"/>
                            <a:gd name="T12" fmla="*/ 0 w 111"/>
                            <a:gd name="T13" fmla="*/ 0 h 159"/>
                            <a:gd name="T14" fmla="*/ 111 w 111"/>
                            <a:gd name="T15" fmla="*/ 159 h 159"/>
                          </a:gdLst>
                          <a:ahLst/>
                          <a:cxnLst>
                            <a:cxn ang="T8">
                              <a:pos x="T0" y="T1"/>
                            </a:cxn>
                            <a:cxn ang="T9">
                              <a:pos x="T2" y="T3"/>
                            </a:cxn>
                            <a:cxn ang="T10">
                              <a:pos x="T4" y="T5"/>
                            </a:cxn>
                            <a:cxn ang="T11">
                              <a:pos x="T6" y="T7"/>
                            </a:cxn>
                          </a:cxnLst>
                          <a:rect l="T12" t="T13" r="T14" b="T15"/>
                          <a:pathLst>
                            <a:path w="111" h="159">
                              <a:moveTo>
                                <a:pt x="24" y="0"/>
                              </a:moveTo>
                              <a:lnTo>
                                <a:pt x="111" y="135"/>
                              </a:lnTo>
                              <a:lnTo>
                                <a:pt x="0" y="159"/>
                              </a:lnTo>
                              <a:lnTo>
                                <a:pt x="24" y="0"/>
                              </a:lnTo>
                              <a:close/>
                            </a:path>
                          </a:pathLst>
                        </a:custGeom>
                        <a:solidFill>
                          <a:srgbClr val="FFFFFF"/>
                        </a:solidFill>
                        <a:ln w="0">
                          <a:solidFill>
                            <a:srgbClr val="990033"/>
                          </a:solidFill>
                          <a:round/>
                          <a:headEnd/>
                          <a:tailEnd/>
                        </a:ln>
                      </p:spPr>
                      <p:txBody>
                        <a:bodyPr/>
                        <a:lstStyle/>
                        <a:p>
                          <a:endParaRPr lang="zh-CN" altLang="en-US"/>
                        </a:p>
                      </p:txBody>
                    </p:sp>
                    <p:grpSp>
                      <p:nvGrpSpPr>
                        <p:cNvPr id="12" name="Group 1081"/>
                        <p:cNvGrpSpPr>
                          <a:grpSpLocks/>
                        </p:cNvGrpSpPr>
                        <p:nvPr/>
                      </p:nvGrpSpPr>
                      <p:grpSpPr bwMode="auto">
                        <a:xfrm>
                          <a:off x="3706" y="1560"/>
                          <a:ext cx="1689" cy="878"/>
                          <a:chOff x="3706" y="1560"/>
                          <a:chExt cx="1689" cy="878"/>
                        </a:xfrm>
                      </p:grpSpPr>
                      <p:sp>
                        <p:nvSpPr>
                          <p:cNvPr id="11309" name="Rectangle 1032"/>
                          <p:cNvSpPr>
                            <a:spLocks noChangeArrowheads="1"/>
                          </p:cNvSpPr>
                          <p:nvPr/>
                        </p:nvSpPr>
                        <p:spPr bwMode="auto">
                          <a:xfrm>
                            <a:off x="4764" y="2185"/>
                            <a:ext cx="457" cy="253"/>
                          </a:xfrm>
                          <a:prstGeom prst="rect">
                            <a:avLst/>
                          </a:prstGeom>
                          <a:solidFill>
                            <a:srgbClr val="FFFFCC"/>
                          </a:solidFill>
                          <a:ln w="0">
                            <a:solidFill>
                              <a:srgbClr val="990033"/>
                            </a:solidFill>
                            <a:miter lim="800000"/>
                            <a:headEnd/>
                            <a:tailEnd/>
                          </a:ln>
                        </p:spPr>
                        <p:txBody>
                          <a:bodyPr/>
                          <a:lstStyle/>
                          <a:p>
                            <a:endParaRPr lang="zh-CN" altLang="en-US"/>
                          </a:p>
                        </p:txBody>
                      </p:sp>
                      <p:sp>
                        <p:nvSpPr>
                          <p:cNvPr id="11310" name="Rectangle 1033"/>
                          <p:cNvSpPr>
                            <a:spLocks noChangeArrowheads="1"/>
                          </p:cNvSpPr>
                          <p:nvPr/>
                        </p:nvSpPr>
                        <p:spPr bwMode="auto">
                          <a:xfrm>
                            <a:off x="4824" y="2209"/>
                            <a:ext cx="322" cy="96"/>
                          </a:xfrm>
                          <a:prstGeom prst="rect">
                            <a:avLst/>
                          </a:prstGeom>
                          <a:noFill/>
                          <a:ln w="9525">
                            <a:noFill/>
                            <a:miter lim="800000"/>
                            <a:headEnd/>
                            <a:tailEnd/>
                          </a:ln>
                        </p:spPr>
                        <p:txBody>
                          <a:bodyPr wrap="none" lIns="0" tIns="0" rIns="0" bIns="0">
                            <a:spAutoFit/>
                          </a:bodyPr>
                          <a:lstStyle/>
                          <a:p>
                            <a:pPr eaLnBrk="0" hangingPunct="0">
                              <a:spcBef>
                                <a:spcPct val="20000"/>
                              </a:spcBef>
                              <a:buClr>
                                <a:schemeClr val="accent1"/>
                              </a:buClr>
                              <a:buSzPct val="65000"/>
                              <a:buFont typeface="Monotype Sorts" pitchFamily="2" charset="2"/>
                              <a:buChar char="l"/>
                            </a:pPr>
                            <a:r>
                              <a:rPr lang="en-US" altLang="zh-CN" sz="1000">
                                <a:solidFill>
                                  <a:srgbClr val="000000"/>
                                </a:solidFill>
                                <a:latin typeface="宋体" pitchFamily="2" charset="-122"/>
                                <a:ea typeface="宋体" pitchFamily="2" charset="-122"/>
                              </a:rPr>
                              <a:t>control</a:t>
                            </a:r>
                            <a:endParaRPr lang="en-US" altLang="zh-CN" sz="2400">
                              <a:solidFill>
                                <a:schemeClr val="tx1"/>
                              </a:solidFill>
                              <a:ea typeface="宋体" pitchFamily="2" charset="-122"/>
                            </a:endParaRPr>
                          </a:p>
                        </p:txBody>
                      </p:sp>
                      <p:sp>
                        <p:nvSpPr>
                          <p:cNvPr id="11311" name="Rectangle 1052"/>
                          <p:cNvSpPr>
                            <a:spLocks noChangeArrowheads="1"/>
                          </p:cNvSpPr>
                          <p:nvPr/>
                        </p:nvSpPr>
                        <p:spPr bwMode="auto">
                          <a:xfrm>
                            <a:off x="3706" y="2177"/>
                            <a:ext cx="584" cy="261"/>
                          </a:xfrm>
                          <a:prstGeom prst="rect">
                            <a:avLst/>
                          </a:prstGeom>
                          <a:solidFill>
                            <a:srgbClr val="FFFFCC"/>
                          </a:solidFill>
                          <a:ln w="0">
                            <a:solidFill>
                              <a:srgbClr val="990033"/>
                            </a:solidFill>
                            <a:miter lim="800000"/>
                            <a:headEnd/>
                            <a:tailEnd/>
                          </a:ln>
                        </p:spPr>
                        <p:txBody>
                          <a:bodyPr/>
                          <a:lstStyle/>
                          <a:p>
                            <a:endParaRPr lang="zh-CN" altLang="en-US"/>
                          </a:p>
                        </p:txBody>
                      </p:sp>
                      <p:sp>
                        <p:nvSpPr>
                          <p:cNvPr id="11312" name="Rectangle 1053"/>
                          <p:cNvSpPr>
                            <a:spLocks noChangeArrowheads="1"/>
                          </p:cNvSpPr>
                          <p:nvPr/>
                        </p:nvSpPr>
                        <p:spPr bwMode="auto">
                          <a:xfrm>
                            <a:off x="3782" y="2209"/>
                            <a:ext cx="402" cy="96"/>
                          </a:xfrm>
                          <a:prstGeom prst="rect">
                            <a:avLst/>
                          </a:prstGeom>
                          <a:noFill/>
                          <a:ln w="9525">
                            <a:noFill/>
                            <a:miter lim="800000"/>
                            <a:headEnd/>
                            <a:tailEnd/>
                          </a:ln>
                        </p:spPr>
                        <p:txBody>
                          <a:bodyPr wrap="none" lIns="0" tIns="0" rIns="0" bIns="0">
                            <a:spAutoFit/>
                          </a:bodyPr>
                          <a:lstStyle/>
                          <a:p>
                            <a:pPr eaLnBrk="0" hangingPunct="0">
                              <a:spcBef>
                                <a:spcPct val="20000"/>
                              </a:spcBef>
                              <a:buClr>
                                <a:schemeClr val="accent1"/>
                              </a:buClr>
                              <a:buSzPct val="65000"/>
                              <a:buFont typeface="Monotype Sorts" pitchFamily="2" charset="2"/>
                              <a:buChar char="l"/>
                            </a:pPr>
                            <a:r>
                              <a:rPr lang="en-US" altLang="zh-CN" sz="1000">
                                <a:solidFill>
                                  <a:srgbClr val="000000"/>
                                </a:solidFill>
                                <a:latin typeface="宋体" pitchFamily="2" charset="-122"/>
                                <a:ea typeface="宋体" pitchFamily="2" charset="-122"/>
                              </a:rPr>
                              <a:t>DialogBox</a:t>
                            </a:r>
                            <a:endParaRPr lang="en-US" altLang="zh-CN" sz="2400">
                              <a:solidFill>
                                <a:schemeClr val="tx1"/>
                              </a:solidFill>
                              <a:ea typeface="宋体" pitchFamily="2" charset="-122"/>
                            </a:endParaRPr>
                          </a:p>
                        </p:txBody>
                      </p:sp>
                      <p:sp>
                        <p:nvSpPr>
                          <p:cNvPr id="11313" name="Line 1056"/>
                          <p:cNvSpPr>
                            <a:spLocks noChangeShapeType="1"/>
                          </p:cNvSpPr>
                          <p:nvPr/>
                        </p:nvSpPr>
                        <p:spPr bwMode="auto">
                          <a:xfrm>
                            <a:off x="4527" y="2312"/>
                            <a:ext cx="237" cy="1"/>
                          </a:xfrm>
                          <a:prstGeom prst="line">
                            <a:avLst/>
                          </a:prstGeom>
                          <a:noFill/>
                          <a:ln w="0">
                            <a:solidFill>
                              <a:srgbClr val="990033"/>
                            </a:solidFill>
                            <a:round/>
                            <a:headEnd/>
                            <a:tailEnd/>
                          </a:ln>
                        </p:spPr>
                        <p:txBody>
                          <a:bodyPr/>
                          <a:lstStyle/>
                          <a:p>
                            <a:endParaRPr lang="zh-CN" altLang="en-US"/>
                          </a:p>
                        </p:txBody>
                      </p:sp>
                      <p:grpSp>
                        <p:nvGrpSpPr>
                          <p:cNvPr id="13" name="Group 1080"/>
                          <p:cNvGrpSpPr>
                            <a:grpSpLocks/>
                          </p:cNvGrpSpPr>
                          <p:nvPr/>
                        </p:nvGrpSpPr>
                        <p:grpSpPr bwMode="auto">
                          <a:xfrm>
                            <a:off x="4653" y="1560"/>
                            <a:ext cx="742" cy="324"/>
                            <a:chOff x="4653" y="1560"/>
                            <a:chExt cx="742" cy="324"/>
                          </a:xfrm>
                        </p:grpSpPr>
                        <p:sp>
                          <p:nvSpPr>
                            <p:cNvPr id="11316" name="Freeform 1059"/>
                            <p:cNvSpPr>
                              <a:spLocks/>
                            </p:cNvSpPr>
                            <p:nvPr/>
                          </p:nvSpPr>
                          <p:spPr bwMode="auto">
                            <a:xfrm>
                              <a:off x="4653" y="1560"/>
                              <a:ext cx="742" cy="324"/>
                            </a:xfrm>
                            <a:custGeom>
                              <a:avLst/>
                              <a:gdLst>
                                <a:gd name="T0" fmla="*/ 0 w 94"/>
                                <a:gd name="T1" fmla="*/ 0 h 41"/>
                                <a:gd name="T2" fmla="*/ 655 w 94"/>
                                <a:gd name="T3" fmla="*/ 0 h 41"/>
                                <a:gd name="T4" fmla="*/ 742 w 94"/>
                                <a:gd name="T5" fmla="*/ 95 h 41"/>
                                <a:gd name="T6" fmla="*/ 742 w 94"/>
                                <a:gd name="T7" fmla="*/ 324 h 41"/>
                                <a:gd name="T8" fmla="*/ 0 w 94"/>
                                <a:gd name="T9" fmla="*/ 324 h 41"/>
                                <a:gd name="T10" fmla="*/ 0 w 94"/>
                                <a:gd name="T11" fmla="*/ 0 h 41"/>
                                <a:gd name="T12" fmla="*/ 0 60000 65536"/>
                                <a:gd name="T13" fmla="*/ 0 60000 65536"/>
                                <a:gd name="T14" fmla="*/ 0 60000 65536"/>
                                <a:gd name="T15" fmla="*/ 0 60000 65536"/>
                                <a:gd name="T16" fmla="*/ 0 60000 65536"/>
                                <a:gd name="T17" fmla="*/ 0 60000 65536"/>
                                <a:gd name="T18" fmla="*/ 0 w 94"/>
                                <a:gd name="T19" fmla="*/ 0 h 41"/>
                                <a:gd name="T20" fmla="*/ 94 w 94"/>
                                <a:gd name="T21" fmla="*/ 41 h 41"/>
                              </a:gdLst>
                              <a:ahLst/>
                              <a:cxnLst>
                                <a:cxn ang="T12">
                                  <a:pos x="T0" y="T1"/>
                                </a:cxn>
                                <a:cxn ang="T13">
                                  <a:pos x="T2" y="T3"/>
                                </a:cxn>
                                <a:cxn ang="T14">
                                  <a:pos x="T4" y="T5"/>
                                </a:cxn>
                                <a:cxn ang="T15">
                                  <a:pos x="T6" y="T7"/>
                                </a:cxn>
                                <a:cxn ang="T16">
                                  <a:pos x="T8" y="T9"/>
                                </a:cxn>
                                <a:cxn ang="T17">
                                  <a:pos x="T10" y="T11"/>
                                </a:cxn>
                              </a:cxnLst>
                              <a:rect l="T18" t="T19" r="T20" b="T21"/>
                              <a:pathLst>
                                <a:path w="94" h="41">
                                  <a:moveTo>
                                    <a:pt x="0" y="0"/>
                                  </a:moveTo>
                                  <a:lnTo>
                                    <a:pt x="83" y="0"/>
                                  </a:lnTo>
                                  <a:lnTo>
                                    <a:pt x="94" y="12"/>
                                  </a:lnTo>
                                  <a:lnTo>
                                    <a:pt x="94" y="41"/>
                                  </a:lnTo>
                                  <a:lnTo>
                                    <a:pt x="0" y="41"/>
                                  </a:lnTo>
                                  <a:lnTo>
                                    <a:pt x="0" y="0"/>
                                  </a:lnTo>
                                </a:path>
                              </a:pathLst>
                            </a:custGeom>
                            <a:noFill/>
                            <a:ln w="0">
                              <a:solidFill>
                                <a:srgbClr val="990033"/>
                              </a:solidFill>
                              <a:round/>
                              <a:headEnd/>
                              <a:tailEnd/>
                            </a:ln>
                          </p:spPr>
                          <p:txBody>
                            <a:bodyPr/>
                            <a:lstStyle/>
                            <a:p>
                              <a:endParaRPr lang="zh-CN" altLang="en-US"/>
                            </a:p>
                          </p:txBody>
                        </p:sp>
                        <p:sp>
                          <p:nvSpPr>
                            <p:cNvPr id="11317" name="Freeform 1060"/>
                            <p:cNvSpPr>
                              <a:spLocks/>
                            </p:cNvSpPr>
                            <p:nvPr/>
                          </p:nvSpPr>
                          <p:spPr bwMode="auto">
                            <a:xfrm>
                              <a:off x="5308" y="1560"/>
                              <a:ext cx="87" cy="95"/>
                            </a:xfrm>
                            <a:custGeom>
                              <a:avLst/>
                              <a:gdLst>
                                <a:gd name="T0" fmla="*/ 0 w 11"/>
                                <a:gd name="T1" fmla="*/ 0 h 12"/>
                                <a:gd name="T2" fmla="*/ 0 w 11"/>
                                <a:gd name="T3" fmla="*/ 95 h 12"/>
                                <a:gd name="T4" fmla="*/ 87 w 11"/>
                                <a:gd name="T5" fmla="*/ 95 h 12"/>
                                <a:gd name="T6" fmla="*/ 0 60000 65536"/>
                                <a:gd name="T7" fmla="*/ 0 60000 65536"/>
                                <a:gd name="T8" fmla="*/ 0 60000 65536"/>
                                <a:gd name="T9" fmla="*/ 0 w 11"/>
                                <a:gd name="T10" fmla="*/ 0 h 12"/>
                                <a:gd name="T11" fmla="*/ 11 w 11"/>
                                <a:gd name="T12" fmla="*/ 12 h 12"/>
                              </a:gdLst>
                              <a:ahLst/>
                              <a:cxnLst>
                                <a:cxn ang="T6">
                                  <a:pos x="T0" y="T1"/>
                                </a:cxn>
                                <a:cxn ang="T7">
                                  <a:pos x="T2" y="T3"/>
                                </a:cxn>
                                <a:cxn ang="T8">
                                  <a:pos x="T4" y="T5"/>
                                </a:cxn>
                              </a:cxnLst>
                              <a:rect l="T9" t="T10" r="T11" b="T12"/>
                              <a:pathLst>
                                <a:path w="11" h="12">
                                  <a:moveTo>
                                    <a:pt x="0" y="0"/>
                                  </a:moveTo>
                                  <a:lnTo>
                                    <a:pt x="0" y="12"/>
                                  </a:lnTo>
                                  <a:lnTo>
                                    <a:pt x="11" y="12"/>
                                  </a:lnTo>
                                </a:path>
                              </a:pathLst>
                            </a:custGeom>
                            <a:noFill/>
                            <a:ln w="0">
                              <a:solidFill>
                                <a:srgbClr val="990033"/>
                              </a:solidFill>
                              <a:round/>
                              <a:headEnd/>
                              <a:tailEnd/>
                            </a:ln>
                          </p:spPr>
                          <p:txBody>
                            <a:bodyPr/>
                            <a:lstStyle/>
                            <a:p>
                              <a:endParaRPr lang="zh-CN" altLang="en-US"/>
                            </a:p>
                          </p:txBody>
                        </p:sp>
                      </p:grpSp>
                      <p:sp>
                        <p:nvSpPr>
                          <p:cNvPr id="11315" name="Line 1062"/>
                          <p:cNvSpPr>
                            <a:spLocks noChangeShapeType="1"/>
                          </p:cNvSpPr>
                          <p:nvPr/>
                        </p:nvSpPr>
                        <p:spPr bwMode="auto">
                          <a:xfrm flipV="1">
                            <a:off x="4527" y="1900"/>
                            <a:ext cx="355" cy="412"/>
                          </a:xfrm>
                          <a:prstGeom prst="line">
                            <a:avLst/>
                          </a:prstGeom>
                          <a:noFill/>
                          <a:ln w="0">
                            <a:solidFill>
                              <a:srgbClr val="990033"/>
                            </a:solidFill>
                            <a:prstDash val="sysDash"/>
                            <a:round/>
                            <a:headEnd/>
                            <a:tailEnd/>
                          </a:ln>
                        </p:spPr>
                        <p:txBody>
                          <a:bodyPr/>
                          <a:lstStyle/>
                          <a:p>
                            <a:endParaRPr lang="zh-CN" altLang="en-US"/>
                          </a:p>
                        </p:txBody>
                      </p:sp>
                    </p:grpSp>
                    <p:sp>
                      <p:nvSpPr>
                        <p:cNvPr id="11307" name="Line 1072"/>
                        <p:cNvSpPr>
                          <a:spLocks noChangeShapeType="1"/>
                        </p:cNvSpPr>
                        <p:nvPr/>
                      </p:nvSpPr>
                      <p:spPr bwMode="auto">
                        <a:xfrm>
                          <a:off x="3114" y="1647"/>
                          <a:ext cx="181" cy="206"/>
                        </a:xfrm>
                        <a:prstGeom prst="line">
                          <a:avLst/>
                        </a:prstGeom>
                        <a:noFill/>
                        <a:ln w="0">
                          <a:solidFill>
                            <a:srgbClr val="990033"/>
                          </a:solidFill>
                          <a:prstDash val="sysDash"/>
                          <a:round/>
                          <a:headEnd/>
                          <a:tailEnd/>
                        </a:ln>
                      </p:spPr>
                      <p:txBody>
                        <a:bodyPr/>
                        <a:lstStyle/>
                        <a:p>
                          <a:endParaRPr lang="zh-CN" altLang="en-US"/>
                        </a:p>
                      </p:txBody>
                    </p:sp>
                    <p:sp>
                      <p:nvSpPr>
                        <p:cNvPr id="11308" name="Line 1073"/>
                        <p:cNvSpPr>
                          <a:spLocks noChangeShapeType="1"/>
                        </p:cNvSpPr>
                        <p:nvPr/>
                      </p:nvSpPr>
                      <p:spPr bwMode="auto">
                        <a:xfrm>
                          <a:off x="3343" y="1623"/>
                          <a:ext cx="560" cy="230"/>
                        </a:xfrm>
                        <a:prstGeom prst="line">
                          <a:avLst/>
                        </a:prstGeom>
                        <a:noFill/>
                        <a:ln w="0">
                          <a:solidFill>
                            <a:srgbClr val="990033"/>
                          </a:solidFill>
                          <a:prstDash val="sysDash"/>
                          <a:round/>
                          <a:headEnd/>
                          <a:tailEnd/>
                        </a:ln>
                      </p:spPr>
                      <p:txBody>
                        <a:bodyPr/>
                        <a:lstStyle/>
                        <a:p>
                          <a:endParaRPr lang="zh-CN" altLang="en-US"/>
                        </a:p>
                      </p:txBody>
                    </p:sp>
                  </p:grpSp>
                </p:grpSp>
              </p:grpSp>
            </p:grpSp>
            <p:grpSp>
              <p:nvGrpSpPr>
                <p:cNvPr id="14" name="Group 1094"/>
                <p:cNvGrpSpPr>
                  <a:grpSpLocks/>
                </p:cNvGrpSpPr>
                <p:nvPr/>
              </p:nvGrpSpPr>
              <p:grpSpPr bwMode="auto">
                <a:xfrm>
                  <a:off x="2633" y="255"/>
                  <a:ext cx="922" cy="570"/>
                  <a:chOff x="2633" y="255"/>
                  <a:chExt cx="922" cy="570"/>
                </a:xfrm>
              </p:grpSpPr>
              <p:sp>
                <p:nvSpPr>
                  <p:cNvPr id="11281" name="Rectangle 1077"/>
                  <p:cNvSpPr>
                    <a:spLocks noChangeArrowheads="1"/>
                  </p:cNvSpPr>
                  <p:nvPr/>
                </p:nvSpPr>
                <p:spPr bwMode="auto">
                  <a:xfrm>
                    <a:off x="2637" y="528"/>
                    <a:ext cx="282" cy="96"/>
                  </a:xfrm>
                  <a:prstGeom prst="rect">
                    <a:avLst/>
                  </a:prstGeom>
                  <a:noFill/>
                  <a:ln w="9525">
                    <a:noFill/>
                    <a:miter lim="800000"/>
                    <a:headEnd/>
                    <a:tailEnd/>
                  </a:ln>
                </p:spPr>
                <p:txBody>
                  <a:bodyPr wrap="none" lIns="0" tIns="0" rIns="0" bIns="0">
                    <a:spAutoFit/>
                  </a:bodyPr>
                  <a:lstStyle/>
                  <a:p>
                    <a:pPr eaLnBrk="0" hangingPunct="0">
                      <a:spcBef>
                        <a:spcPct val="20000"/>
                      </a:spcBef>
                      <a:buClr>
                        <a:schemeClr val="accent1"/>
                      </a:buClr>
                      <a:buSzPct val="65000"/>
                      <a:buFont typeface="Monotype Sorts" pitchFamily="2" charset="2"/>
                      <a:buChar char="l"/>
                    </a:pPr>
                    <a:r>
                      <a:rPr lang="zh-CN" altLang="en-US" sz="1000">
                        <a:solidFill>
                          <a:srgbClr val="000000"/>
                        </a:solidFill>
                        <a:latin typeface="宋体" pitchFamily="2" charset="-122"/>
                        <a:ea typeface="宋体" pitchFamily="2" charset="-122"/>
                      </a:rPr>
                      <a:t>审核：</a:t>
                    </a:r>
                    <a:endParaRPr lang="zh-CN" altLang="en-US" sz="2400">
                      <a:solidFill>
                        <a:schemeClr val="tx1"/>
                      </a:solidFill>
                      <a:ea typeface="宋体" pitchFamily="2" charset="-122"/>
                    </a:endParaRPr>
                  </a:p>
                </p:txBody>
              </p:sp>
              <p:grpSp>
                <p:nvGrpSpPr>
                  <p:cNvPr id="15" name="Group 1093"/>
                  <p:cNvGrpSpPr>
                    <a:grpSpLocks/>
                  </p:cNvGrpSpPr>
                  <p:nvPr/>
                </p:nvGrpSpPr>
                <p:grpSpPr bwMode="auto">
                  <a:xfrm>
                    <a:off x="2633" y="255"/>
                    <a:ext cx="922" cy="570"/>
                    <a:chOff x="2617" y="255"/>
                    <a:chExt cx="922" cy="570"/>
                  </a:xfrm>
                </p:grpSpPr>
                <p:sp>
                  <p:nvSpPr>
                    <p:cNvPr id="11283" name="Rectangle 1074"/>
                    <p:cNvSpPr>
                      <a:spLocks noChangeArrowheads="1"/>
                    </p:cNvSpPr>
                    <p:nvPr/>
                  </p:nvSpPr>
                  <p:spPr bwMode="auto">
                    <a:xfrm>
                      <a:off x="2617" y="255"/>
                      <a:ext cx="922" cy="96"/>
                    </a:xfrm>
                    <a:prstGeom prst="rect">
                      <a:avLst/>
                    </a:prstGeom>
                    <a:noFill/>
                    <a:ln w="9525">
                      <a:noFill/>
                      <a:miter lim="800000"/>
                      <a:headEnd/>
                      <a:tailEnd/>
                    </a:ln>
                  </p:spPr>
                  <p:txBody>
                    <a:bodyPr wrap="none" lIns="0" tIns="0" rIns="0" bIns="0">
                      <a:spAutoFit/>
                    </a:bodyPr>
                    <a:lstStyle/>
                    <a:p>
                      <a:pPr eaLnBrk="0" hangingPunct="0">
                        <a:spcBef>
                          <a:spcPct val="20000"/>
                        </a:spcBef>
                        <a:buClr>
                          <a:schemeClr val="accent1"/>
                        </a:buClr>
                        <a:buSzPct val="65000"/>
                        <a:buFont typeface="Monotype Sorts" pitchFamily="2" charset="2"/>
                        <a:buChar char="l"/>
                      </a:pPr>
                      <a:r>
                        <a:rPr lang="zh-CN" altLang="en-US" sz="1000">
                          <a:solidFill>
                            <a:srgbClr val="000000"/>
                          </a:solidFill>
                          <a:latin typeface="宋体" pitchFamily="2" charset="-122"/>
                          <a:ea typeface="宋体" pitchFamily="2" charset="-122"/>
                        </a:rPr>
                        <a:t>名称：交互界面逻辑结构</a:t>
                      </a:r>
                      <a:endParaRPr lang="zh-CN" altLang="en-US" sz="2400">
                        <a:solidFill>
                          <a:schemeClr val="tx1"/>
                        </a:solidFill>
                        <a:ea typeface="宋体" pitchFamily="2" charset="-122"/>
                      </a:endParaRPr>
                    </a:p>
                  </p:txBody>
                </p:sp>
                <p:sp>
                  <p:nvSpPr>
                    <p:cNvPr id="11284" name="Rectangle 1075"/>
                    <p:cNvSpPr>
                      <a:spLocks noChangeArrowheads="1"/>
                    </p:cNvSpPr>
                    <p:nvPr/>
                  </p:nvSpPr>
                  <p:spPr bwMode="auto">
                    <a:xfrm>
                      <a:off x="2618" y="350"/>
                      <a:ext cx="722" cy="96"/>
                    </a:xfrm>
                    <a:prstGeom prst="rect">
                      <a:avLst/>
                    </a:prstGeom>
                    <a:noFill/>
                    <a:ln w="9525">
                      <a:noFill/>
                      <a:miter lim="800000"/>
                      <a:headEnd/>
                      <a:tailEnd/>
                    </a:ln>
                  </p:spPr>
                  <p:txBody>
                    <a:bodyPr wrap="none" lIns="0" tIns="0" rIns="0" bIns="0">
                      <a:spAutoFit/>
                    </a:bodyPr>
                    <a:lstStyle/>
                    <a:p>
                      <a:pPr eaLnBrk="0" hangingPunct="0">
                        <a:spcBef>
                          <a:spcPct val="20000"/>
                        </a:spcBef>
                        <a:buClr>
                          <a:schemeClr val="accent1"/>
                        </a:buClr>
                        <a:buSzPct val="65000"/>
                        <a:buFont typeface="Monotype Sorts" pitchFamily="2" charset="2"/>
                        <a:buChar char="l"/>
                      </a:pPr>
                      <a:r>
                        <a:rPr lang="zh-CN" altLang="en-US" sz="1000">
                          <a:solidFill>
                            <a:srgbClr val="000000"/>
                          </a:solidFill>
                          <a:latin typeface="宋体" pitchFamily="2" charset="-122"/>
                          <a:ea typeface="宋体" pitchFamily="2" charset="-122"/>
                        </a:rPr>
                        <a:t>编号：逻辑视图</a:t>
                      </a:r>
                      <a:r>
                        <a:rPr lang="en-US" altLang="zh-CN" sz="1000">
                          <a:solidFill>
                            <a:srgbClr val="000000"/>
                          </a:solidFill>
                          <a:latin typeface="宋体" pitchFamily="2" charset="-122"/>
                          <a:ea typeface="宋体" pitchFamily="2" charset="-122"/>
                        </a:rPr>
                        <a:t>7.1</a:t>
                      </a:r>
                      <a:endParaRPr lang="en-US" altLang="zh-CN" sz="2400">
                        <a:solidFill>
                          <a:schemeClr val="tx1"/>
                        </a:solidFill>
                        <a:ea typeface="宋体" pitchFamily="2" charset="-122"/>
                      </a:endParaRPr>
                    </a:p>
                  </p:txBody>
                </p:sp>
                <p:sp>
                  <p:nvSpPr>
                    <p:cNvPr id="11285" name="Rectangle 1076"/>
                    <p:cNvSpPr>
                      <a:spLocks noChangeArrowheads="1"/>
                    </p:cNvSpPr>
                    <p:nvPr/>
                  </p:nvSpPr>
                  <p:spPr bwMode="auto">
                    <a:xfrm>
                      <a:off x="2620" y="445"/>
                      <a:ext cx="522" cy="96"/>
                    </a:xfrm>
                    <a:prstGeom prst="rect">
                      <a:avLst/>
                    </a:prstGeom>
                    <a:noFill/>
                    <a:ln w="9525">
                      <a:noFill/>
                      <a:miter lim="800000"/>
                      <a:headEnd/>
                      <a:tailEnd/>
                    </a:ln>
                  </p:spPr>
                  <p:txBody>
                    <a:bodyPr wrap="none" lIns="0" tIns="0" rIns="0" bIns="0">
                      <a:spAutoFit/>
                    </a:bodyPr>
                    <a:lstStyle/>
                    <a:p>
                      <a:pPr eaLnBrk="0" hangingPunct="0">
                        <a:spcBef>
                          <a:spcPct val="20000"/>
                        </a:spcBef>
                        <a:buClr>
                          <a:schemeClr val="accent1"/>
                        </a:buClr>
                        <a:buSzPct val="65000"/>
                        <a:buFont typeface="Monotype Sorts" pitchFamily="2" charset="2"/>
                        <a:buChar char="l"/>
                      </a:pPr>
                      <a:r>
                        <a:rPr lang="zh-CN" altLang="en-US" sz="1000">
                          <a:solidFill>
                            <a:srgbClr val="000000"/>
                          </a:solidFill>
                          <a:latin typeface="宋体" pitchFamily="2" charset="-122"/>
                          <a:ea typeface="宋体" pitchFamily="2" charset="-122"/>
                        </a:rPr>
                        <a:t>设计：      </a:t>
                      </a:r>
                      <a:endParaRPr lang="zh-CN" altLang="en-US" sz="2400">
                        <a:solidFill>
                          <a:schemeClr val="tx1"/>
                        </a:solidFill>
                        <a:ea typeface="宋体" pitchFamily="2" charset="-122"/>
                      </a:endParaRPr>
                    </a:p>
                  </p:txBody>
                </p:sp>
                <p:sp>
                  <p:nvSpPr>
                    <p:cNvPr id="11286" name="Rectangle 1078"/>
                    <p:cNvSpPr>
                      <a:spLocks noChangeArrowheads="1"/>
                    </p:cNvSpPr>
                    <p:nvPr/>
                  </p:nvSpPr>
                  <p:spPr bwMode="auto">
                    <a:xfrm>
                      <a:off x="2637" y="624"/>
                      <a:ext cx="282" cy="96"/>
                    </a:xfrm>
                    <a:prstGeom prst="rect">
                      <a:avLst/>
                    </a:prstGeom>
                    <a:noFill/>
                    <a:ln w="9525">
                      <a:noFill/>
                      <a:miter lim="800000"/>
                      <a:headEnd/>
                      <a:tailEnd/>
                    </a:ln>
                  </p:spPr>
                  <p:txBody>
                    <a:bodyPr wrap="none" lIns="0" tIns="0" rIns="0" bIns="0">
                      <a:spAutoFit/>
                    </a:bodyPr>
                    <a:lstStyle/>
                    <a:p>
                      <a:pPr eaLnBrk="0" hangingPunct="0">
                        <a:spcBef>
                          <a:spcPct val="20000"/>
                        </a:spcBef>
                        <a:buClr>
                          <a:schemeClr val="accent1"/>
                        </a:buClr>
                        <a:buSzPct val="65000"/>
                        <a:buFont typeface="Monotype Sorts" pitchFamily="2" charset="2"/>
                        <a:buChar char="l"/>
                      </a:pPr>
                      <a:r>
                        <a:rPr lang="zh-CN" altLang="en-US" sz="1000">
                          <a:solidFill>
                            <a:srgbClr val="000000"/>
                          </a:solidFill>
                          <a:latin typeface="宋体" pitchFamily="2" charset="-122"/>
                          <a:ea typeface="宋体" pitchFamily="2" charset="-122"/>
                        </a:rPr>
                        <a:t>绘制：</a:t>
                      </a:r>
                      <a:endParaRPr lang="zh-CN" altLang="en-US" sz="2400">
                        <a:solidFill>
                          <a:schemeClr val="tx1"/>
                        </a:solidFill>
                        <a:ea typeface="宋体" pitchFamily="2" charset="-122"/>
                      </a:endParaRPr>
                    </a:p>
                  </p:txBody>
                </p:sp>
                <p:sp>
                  <p:nvSpPr>
                    <p:cNvPr id="11287" name="Rectangle 1079"/>
                    <p:cNvSpPr>
                      <a:spLocks noChangeArrowheads="1"/>
                    </p:cNvSpPr>
                    <p:nvPr/>
                  </p:nvSpPr>
                  <p:spPr bwMode="auto">
                    <a:xfrm>
                      <a:off x="2619" y="729"/>
                      <a:ext cx="682" cy="96"/>
                    </a:xfrm>
                    <a:prstGeom prst="rect">
                      <a:avLst/>
                    </a:prstGeom>
                    <a:noFill/>
                    <a:ln w="9525">
                      <a:noFill/>
                      <a:miter lim="800000"/>
                      <a:headEnd/>
                      <a:tailEnd/>
                    </a:ln>
                  </p:spPr>
                  <p:txBody>
                    <a:bodyPr wrap="none" lIns="0" tIns="0" rIns="0" bIns="0">
                      <a:spAutoFit/>
                    </a:bodyPr>
                    <a:lstStyle/>
                    <a:p>
                      <a:pPr eaLnBrk="0" hangingPunct="0">
                        <a:spcBef>
                          <a:spcPct val="20000"/>
                        </a:spcBef>
                        <a:buClr>
                          <a:schemeClr val="accent1"/>
                        </a:buClr>
                        <a:buSzPct val="65000"/>
                        <a:buFont typeface="Monotype Sorts" pitchFamily="2" charset="2"/>
                        <a:buChar char="l"/>
                      </a:pPr>
                      <a:r>
                        <a:rPr lang="zh-CN" altLang="en-US" sz="1000">
                          <a:solidFill>
                            <a:srgbClr val="000000"/>
                          </a:solidFill>
                          <a:latin typeface="宋体" pitchFamily="2" charset="-122"/>
                          <a:ea typeface="宋体" pitchFamily="2" charset="-122"/>
                        </a:rPr>
                        <a:t>日期：</a:t>
                      </a:r>
                      <a:r>
                        <a:rPr lang="en-US" altLang="zh-CN" sz="1000">
                          <a:solidFill>
                            <a:srgbClr val="000000"/>
                          </a:solidFill>
                          <a:latin typeface="宋体" pitchFamily="2" charset="-122"/>
                          <a:ea typeface="宋体" pitchFamily="2" charset="-122"/>
                        </a:rPr>
                        <a:t>2001.12.31</a:t>
                      </a:r>
                      <a:endParaRPr lang="en-US" altLang="zh-CN" sz="2400">
                        <a:solidFill>
                          <a:schemeClr val="tx1"/>
                        </a:solidFill>
                        <a:ea typeface="宋体" pitchFamily="2" charset="-122"/>
                      </a:endParaRPr>
                    </a:p>
                  </p:txBody>
                </p:sp>
              </p:grpSp>
            </p:grpSp>
          </p:grpSp>
        </p:grpSp>
        <p:grpSp>
          <p:nvGrpSpPr>
            <p:cNvPr id="16" name="Group 1097"/>
            <p:cNvGrpSpPr>
              <a:grpSpLocks/>
            </p:cNvGrpSpPr>
            <p:nvPr/>
          </p:nvGrpSpPr>
          <p:grpSpPr bwMode="auto">
            <a:xfrm>
              <a:off x="4320" y="1584"/>
              <a:ext cx="595" cy="729"/>
              <a:chOff x="4309" y="1584"/>
              <a:chExt cx="595" cy="729"/>
            </a:xfrm>
          </p:grpSpPr>
          <p:sp>
            <p:nvSpPr>
              <p:cNvPr id="11274" name="Line 1057"/>
              <p:cNvSpPr>
                <a:spLocks noChangeShapeType="1"/>
              </p:cNvSpPr>
              <p:nvPr/>
            </p:nvSpPr>
            <p:spPr bwMode="auto">
              <a:xfrm flipH="1">
                <a:off x="4309" y="2312"/>
                <a:ext cx="237" cy="1"/>
              </a:xfrm>
              <a:prstGeom prst="line">
                <a:avLst/>
              </a:prstGeom>
              <a:noFill/>
              <a:ln w="0">
                <a:solidFill>
                  <a:srgbClr val="990033"/>
                </a:solidFill>
                <a:round/>
                <a:headEnd/>
                <a:tailEnd/>
              </a:ln>
            </p:spPr>
            <p:txBody>
              <a:bodyPr/>
              <a:lstStyle/>
              <a:p>
                <a:endParaRPr lang="zh-CN" altLang="en-US"/>
              </a:p>
            </p:txBody>
          </p:sp>
          <p:sp>
            <p:nvSpPr>
              <p:cNvPr id="11275" name="Rectangle 1061"/>
              <p:cNvSpPr>
                <a:spLocks noChangeArrowheads="1"/>
              </p:cNvSpPr>
              <p:nvPr/>
            </p:nvSpPr>
            <p:spPr bwMode="auto">
              <a:xfrm>
                <a:off x="4702" y="1584"/>
                <a:ext cx="202" cy="96"/>
              </a:xfrm>
              <a:prstGeom prst="rect">
                <a:avLst/>
              </a:prstGeom>
              <a:noFill/>
              <a:ln w="9525">
                <a:noFill/>
                <a:miter lim="800000"/>
                <a:headEnd/>
                <a:tailEnd/>
              </a:ln>
            </p:spPr>
            <p:txBody>
              <a:bodyPr wrap="none" lIns="0" tIns="0" rIns="0" bIns="0">
                <a:spAutoFit/>
              </a:bodyPr>
              <a:lstStyle/>
              <a:p>
                <a:pPr eaLnBrk="0" hangingPunct="0">
                  <a:spcBef>
                    <a:spcPct val="20000"/>
                  </a:spcBef>
                  <a:buClr>
                    <a:schemeClr val="accent1"/>
                  </a:buClr>
                  <a:buSzPct val="65000"/>
                  <a:buFont typeface="Monotype Sorts" pitchFamily="2" charset="2"/>
                  <a:buChar char="l"/>
                </a:pPr>
                <a:r>
                  <a:rPr lang="zh-CN" altLang="en-US" sz="1000">
                    <a:solidFill>
                      <a:srgbClr val="000000"/>
                    </a:solidFill>
                    <a:latin typeface="宋体" pitchFamily="2" charset="-122"/>
                    <a:ea typeface="宋体" pitchFamily="2" charset="-122"/>
                  </a:rPr>
                  <a:t>关联</a:t>
                </a:r>
                <a:endParaRPr lang="zh-CN" altLang="en-US" sz="2400">
                  <a:solidFill>
                    <a:schemeClr val="tx1"/>
                  </a:solidFill>
                  <a:ea typeface="宋体" pitchFamily="2" charset="-122"/>
                </a:endParaRPr>
              </a:p>
            </p:txBody>
          </p:sp>
        </p:grpSp>
      </p:grpSp>
      <p:pic>
        <p:nvPicPr>
          <p:cNvPr id="885762" name="Picture 1026"/>
          <p:cNvPicPr>
            <a:picLocks noChangeAspect="1" noChangeArrowheads="1"/>
          </p:cNvPicPr>
          <p:nvPr/>
        </p:nvPicPr>
        <p:blipFill>
          <a:blip r:embed="rId3"/>
          <a:srcRect/>
          <a:stretch>
            <a:fillRect/>
          </a:stretch>
        </p:blipFill>
        <p:spPr bwMode="auto">
          <a:xfrm>
            <a:off x="6386488" y="2857857"/>
            <a:ext cx="2381250" cy="2590800"/>
          </a:xfrm>
          <a:prstGeom prst="rect">
            <a:avLst/>
          </a:prstGeom>
          <a:solidFill>
            <a:srgbClr val="99CCFF"/>
          </a:solidFill>
          <a:ln w="9525">
            <a:solidFill>
              <a:schemeClr val="tx1"/>
            </a:solidFill>
            <a:miter lim="800000"/>
            <a:headEnd/>
            <a:tailEnd/>
          </a:ln>
        </p:spPr>
      </p:pic>
      <p:sp>
        <p:nvSpPr>
          <p:cNvPr id="69" name="灯片编号占位符 68"/>
          <p:cNvSpPr>
            <a:spLocks noGrp="1"/>
          </p:cNvSpPr>
          <p:nvPr>
            <p:ph type="sldNum" sz="quarter" idx="12"/>
          </p:nvPr>
        </p:nvSpPr>
        <p:spPr/>
        <p:txBody>
          <a:bodyPr/>
          <a:lstStyle/>
          <a:p>
            <a:fld id="{38DE0820-E4E3-469F-8339-675226DFBBFE}" type="slidenum">
              <a:rPr lang="zh-CN" altLang="en-US" smtClean="0"/>
              <a:pPr/>
              <a:t>72</a:t>
            </a:fld>
            <a:endParaRPr lang="zh-CN" altLang="en-US"/>
          </a:p>
        </p:txBody>
      </p:sp>
    </p:spTree>
    <p:extLst>
      <p:ext uri="{BB962C8B-B14F-4D97-AF65-F5344CB8AC3E}">
        <p14:creationId xmlns:p14="http://schemas.microsoft.com/office/powerpoint/2010/main" val="14153891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85762"/>
                                        </p:tgtEl>
                                        <p:attrNameLst>
                                          <p:attrName>style.visibility</p:attrName>
                                        </p:attrNameLst>
                                      </p:cBhvr>
                                      <p:to>
                                        <p:strVal val="visible"/>
                                      </p:to>
                                    </p:set>
                                    <p:anim calcmode="lin" valueType="num">
                                      <p:cBhvr additive="base">
                                        <p:cTn id="13" dur="500" fill="hold"/>
                                        <p:tgtEl>
                                          <p:spTgt spid="885762"/>
                                        </p:tgtEl>
                                        <p:attrNameLst>
                                          <p:attrName>ppt_x</p:attrName>
                                        </p:attrNameLst>
                                      </p:cBhvr>
                                      <p:tavLst>
                                        <p:tav tm="0">
                                          <p:val>
                                            <p:strVal val="0-#ppt_w/2"/>
                                          </p:val>
                                        </p:tav>
                                        <p:tav tm="100000">
                                          <p:val>
                                            <p:strVal val="#ppt_x"/>
                                          </p:val>
                                        </p:tav>
                                      </p:tavLst>
                                    </p:anim>
                                    <p:anim calcmode="lin" valueType="num">
                                      <p:cBhvr additive="base">
                                        <p:cTn id="14" dur="500" fill="hold"/>
                                        <p:tgtEl>
                                          <p:spTgt spid="8857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28596" y="1571612"/>
            <a:ext cx="8229600" cy="4857750"/>
          </a:xfrm>
          <a:prstGeom prst="rect">
            <a:avLst/>
          </a:prstGeom>
          <a:noFill/>
          <a:ln w="9525">
            <a:noFill/>
            <a:miter lim="800000"/>
            <a:headEnd/>
            <a:tailEnd/>
          </a:ln>
        </p:spPr>
        <p:txBody>
          <a:bodyPr/>
          <a:lstStyle/>
          <a:p>
            <a:pPr marL="342900" indent="-342900" eaLnBrk="0" hangingPunct="0">
              <a:lnSpc>
                <a:spcPts val="4200"/>
              </a:lnSpc>
              <a:spcBef>
                <a:spcPct val="20000"/>
              </a:spcBef>
              <a:spcAft>
                <a:spcPts val="600"/>
              </a:spcAft>
              <a:buFontTx/>
              <a:buChar char="•"/>
              <a:defRPr/>
            </a:pPr>
            <a:r>
              <a:rPr lang="zh-CN" altLang="en-US" sz="2800" kern="0" dirty="0">
                <a:latin typeface="宋体" pitchFamily="2" charset="-122"/>
                <a:ea typeface="宋体" pitchFamily="2" charset="-122"/>
              </a:rPr>
              <a:t>面向对象的建模语言很多，目前使用最广泛的是统一建模语言；</a:t>
            </a:r>
          </a:p>
          <a:p>
            <a:pPr marL="342900" indent="-342900" eaLnBrk="0" hangingPunct="0">
              <a:lnSpc>
                <a:spcPts val="4200"/>
              </a:lnSpc>
              <a:spcBef>
                <a:spcPct val="20000"/>
              </a:spcBef>
              <a:spcAft>
                <a:spcPts val="600"/>
              </a:spcAft>
              <a:buFontTx/>
              <a:buChar char="•"/>
              <a:defRPr/>
            </a:pPr>
            <a:r>
              <a:rPr lang="en-US" altLang="zh-CN" sz="2800" kern="0" dirty="0">
                <a:latin typeface="宋体" pitchFamily="2" charset="-122"/>
                <a:ea typeface="宋体" pitchFamily="2" charset="-122"/>
              </a:rPr>
              <a:t>UML</a:t>
            </a:r>
            <a:r>
              <a:rPr lang="zh-CN" altLang="en-US" sz="2800" kern="0" dirty="0">
                <a:latin typeface="宋体" pitchFamily="2" charset="-122"/>
                <a:ea typeface="宋体" pitchFamily="2" charset="-122"/>
              </a:rPr>
              <a:t>的概念于</a:t>
            </a:r>
            <a:r>
              <a:rPr lang="en-US" altLang="zh-CN" sz="2800" kern="0" dirty="0">
                <a:latin typeface="宋体" pitchFamily="2" charset="-122"/>
                <a:ea typeface="宋体" pitchFamily="2" charset="-122"/>
              </a:rPr>
              <a:t>1996</a:t>
            </a:r>
            <a:r>
              <a:rPr lang="zh-CN" altLang="en-US" sz="2800" kern="0" dirty="0">
                <a:latin typeface="宋体" pitchFamily="2" charset="-122"/>
                <a:ea typeface="宋体" pitchFamily="2" charset="-122"/>
              </a:rPr>
              <a:t>年由面向对象方法领域的</a:t>
            </a:r>
            <a:r>
              <a:rPr lang="zh-CN" altLang="en-US" sz="2800" kern="0" dirty="0">
                <a:solidFill>
                  <a:srgbClr val="C00000"/>
                </a:solidFill>
                <a:latin typeface="宋体" pitchFamily="2" charset="-122"/>
                <a:ea typeface="宋体" pitchFamily="2" charset="-122"/>
              </a:rPr>
              <a:t>三位著名专家</a:t>
            </a:r>
            <a:r>
              <a:rPr lang="en-US" altLang="zh-CN" sz="2800" kern="0" dirty="0">
                <a:solidFill>
                  <a:srgbClr val="C00000"/>
                </a:solidFill>
                <a:latin typeface="宋体" pitchFamily="2" charset="-122"/>
                <a:ea typeface="宋体" pitchFamily="2" charset="-122"/>
              </a:rPr>
              <a:t>Grady </a:t>
            </a:r>
            <a:r>
              <a:rPr lang="en-US" altLang="zh-CN" sz="2800" kern="0" dirty="0" err="1">
                <a:solidFill>
                  <a:srgbClr val="C00000"/>
                </a:solidFill>
                <a:latin typeface="宋体" pitchFamily="2" charset="-122"/>
                <a:ea typeface="宋体" pitchFamily="2" charset="-122"/>
              </a:rPr>
              <a:t>Booch</a:t>
            </a:r>
            <a:r>
              <a:rPr lang="zh-CN" altLang="en-US" sz="2800" kern="0" dirty="0">
                <a:solidFill>
                  <a:srgbClr val="C00000"/>
                </a:solidFill>
                <a:latin typeface="宋体" pitchFamily="2" charset="-122"/>
                <a:ea typeface="宋体" pitchFamily="2" charset="-122"/>
              </a:rPr>
              <a:t>，</a:t>
            </a:r>
            <a:r>
              <a:rPr lang="en-US" altLang="zh-CN" sz="2800" kern="0" dirty="0">
                <a:solidFill>
                  <a:srgbClr val="C00000"/>
                </a:solidFill>
                <a:latin typeface="宋体" pitchFamily="2" charset="-122"/>
                <a:ea typeface="宋体" pitchFamily="2" charset="-122"/>
              </a:rPr>
              <a:t>James </a:t>
            </a:r>
            <a:r>
              <a:rPr lang="en-US" altLang="zh-CN" sz="2800" kern="0" dirty="0" err="1">
                <a:solidFill>
                  <a:srgbClr val="C00000"/>
                </a:solidFill>
                <a:latin typeface="宋体" pitchFamily="2" charset="-122"/>
                <a:ea typeface="宋体" pitchFamily="2" charset="-122"/>
              </a:rPr>
              <a:t>Rumbaugh</a:t>
            </a:r>
            <a:r>
              <a:rPr lang="zh-CN" altLang="en-US" sz="2800" kern="0" dirty="0">
                <a:solidFill>
                  <a:srgbClr val="C00000"/>
                </a:solidFill>
                <a:latin typeface="宋体" pitchFamily="2" charset="-122"/>
                <a:ea typeface="宋体" pitchFamily="2" charset="-122"/>
              </a:rPr>
              <a:t>和</a:t>
            </a:r>
            <a:r>
              <a:rPr lang="en-US" altLang="zh-CN" sz="2800" kern="0" dirty="0" err="1">
                <a:solidFill>
                  <a:srgbClr val="C00000"/>
                </a:solidFill>
                <a:latin typeface="宋体" pitchFamily="2" charset="-122"/>
                <a:ea typeface="宋体" pitchFamily="2" charset="-122"/>
              </a:rPr>
              <a:t>Ivar</a:t>
            </a:r>
            <a:r>
              <a:rPr lang="en-US" altLang="zh-CN" sz="2800" kern="0" dirty="0">
                <a:solidFill>
                  <a:srgbClr val="C00000"/>
                </a:solidFill>
                <a:latin typeface="宋体" pitchFamily="2" charset="-122"/>
                <a:ea typeface="宋体" pitchFamily="2" charset="-122"/>
              </a:rPr>
              <a:t> Jacobson</a:t>
            </a:r>
            <a:r>
              <a:rPr lang="zh-CN" altLang="en-US" sz="2800" kern="0" dirty="0">
                <a:latin typeface="宋体" pitchFamily="2" charset="-122"/>
                <a:ea typeface="宋体" pitchFamily="2" charset="-122"/>
              </a:rPr>
              <a:t>等各自独立的</a:t>
            </a:r>
            <a:r>
              <a:rPr lang="en-US" altLang="zh-CN" sz="2800" kern="0" dirty="0">
                <a:latin typeface="宋体" pitchFamily="2" charset="-122"/>
                <a:ea typeface="宋体" pitchFamily="2" charset="-122"/>
              </a:rPr>
              <a:t>OOA</a:t>
            </a:r>
            <a:r>
              <a:rPr lang="zh-CN" altLang="en-US" sz="2800" kern="0" dirty="0">
                <a:latin typeface="宋体" pitchFamily="2" charset="-122"/>
                <a:ea typeface="宋体" pitchFamily="2" charset="-122"/>
              </a:rPr>
              <a:t>和</a:t>
            </a:r>
            <a:r>
              <a:rPr lang="en-US" altLang="zh-CN" sz="2800" kern="0" dirty="0">
                <a:latin typeface="宋体" pitchFamily="2" charset="-122"/>
                <a:ea typeface="宋体" pitchFamily="2" charset="-122"/>
              </a:rPr>
              <a:t>OOD</a:t>
            </a:r>
            <a:r>
              <a:rPr lang="zh-CN" altLang="en-US" sz="2800" kern="0" dirty="0">
                <a:latin typeface="宋体" pitchFamily="2" charset="-122"/>
                <a:ea typeface="宋体" pitchFamily="2" charset="-122"/>
              </a:rPr>
              <a:t>方法中最优秀的特色组合成一个统一的方法。</a:t>
            </a:r>
            <a:r>
              <a:rPr lang="en-US" altLang="zh-CN" sz="2800" kern="0" dirty="0">
                <a:latin typeface="宋体" pitchFamily="2" charset="-122"/>
                <a:ea typeface="宋体" pitchFamily="2" charset="-122"/>
              </a:rPr>
              <a:t> </a:t>
            </a:r>
            <a:endParaRPr lang="zh-CN" altLang="en-US" sz="2800" kern="0" dirty="0">
              <a:solidFill>
                <a:srgbClr val="CC0000"/>
              </a:solidFill>
              <a:latin typeface="宋体" pitchFamily="2" charset="-122"/>
              <a:ea typeface="宋体" pitchFamily="2" charset="-122"/>
            </a:endParaRPr>
          </a:p>
          <a:p>
            <a:pPr marL="342900" indent="-342900" eaLnBrk="0" hangingPunct="0">
              <a:lnSpc>
                <a:spcPts val="4200"/>
              </a:lnSpc>
              <a:spcBef>
                <a:spcPct val="20000"/>
              </a:spcBef>
              <a:spcAft>
                <a:spcPts val="600"/>
              </a:spcAft>
              <a:buFontTx/>
              <a:buChar char="•"/>
              <a:defRPr/>
            </a:pPr>
            <a:endParaRPr lang="en-US" altLang="zh-CN" sz="2800" kern="0" dirty="0">
              <a:latin typeface="宋体" pitchFamily="2" charset="-122"/>
              <a:ea typeface="宋体" pitchFamily="2" charset="-122"/>
            </a:endParaRPr>
          </a:p>
        </p:txBody>
      </p:sp>
      <p:sp>
        <p:nvSpPr>
          <p:cNvPr id="6" name="Rectangle 2"/>
          <p:cNvSpPr>
            <a:spLocks noGrp="1" noChangeArrowheads="1"/>
          </p:cNvSpPr>
          <p:nvPr>
            <p:ph type="title"/>
          </p:nvPr>
        </p:nvSpPr>
        <p:spPr>
          <a:xfrm>
            <a:off x="457200" y="211138"/>
            <a:ext cx="8229600" cy="1143000"/>
          </a:xfrm>
        </p:spPr>
        <p:txBody>
          <a:bodyPr/>
          <a:lstStyle/>
          <a:p>
            <a:pPr>
              <a:lnSpc>
                <a:spcPts val="4000"/>
              </a:lnSpc>
            </a:pPr>
            <a:r>
              <a:rPr lang="en-US" altLang="zh-CN" dirty="0"/>
              <a:t> </a:t>
            </a:r>
            <a:r>
              <a:rPr lang="en-US" altLang="zh-CN" sz="4000" dirty="0"/>
              <a:t>3.2 </a:t>
            </a:r>
            <a:r>
              <a:rPr lang="zh-CN" altLang="en-US" sz="4000" dirty="0"/>
              <a:t>面向对象方法与</a:t>
            </a:r>
            <a:r>
              <a:rPr lang="en-US" altLang="zh-CN" sz="4000" dirty="0"/>
              <a:t>UML</a:t>
            </a:r>
            <a:br>
              <a:rPr lang="en-US" altLang="zh-CN" dirty="0"/>
            </a:br>
            <a:r>
              <a:rPr lang="en-US" altLang="zh-CN" dirty="0"/>
              <a:t>                 </a:t>
            </a:r>
            <a:r>
              <a:rPr lang="en-US" altLang="zh-CN" sz="3200" dirty="0"/>
              <a:t>3.2.2</a:t>
            </a:r>
            <a:r>
              <a:rPr lang="en-US" altLang="zh-CN" sz="3200" dirty="0">
                <a:solidFill>
                  <a:schemeClr val="bg1"/>
                </a:solidFill>
                <a:latin typeface="+mj-ea"/>
              </a:rPr>
              <a:t> </a:t>
            </a:r>
            <a:r>
              <a:rPr lang="en-US" altLang="zh-CN" sz="3200" dirty="0">
                <a:solidFill>
                  <a:schemeClr val="bg1"/>
                </a:solidFill>
              </a:rPr>
              <a:t>UML</a:t>
            </a:r>
            <a:r>
              <a:rPr lang="zh-CN" altLang="en-US" sz="3200" dirty="0">
                <a:solidFill>
                  <a:schemeClr val="bg1"/>
                </a:solidFill>
                <a:latin typeface="+mj-ea"/>
              </a:rPr>
              <a:t>简介</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73</a:t>
            </a:fld>
            <a:endParaRPr lang="zh-CN" altLang="en-US"/>
          </a:p>
        </p:txBody>
      </p:sp>
    </p:spTree>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4011" y="1290310"/>
            <a:ext cx="8229600" cy="702410"/>
          </a:xfrm>
        </p:spPr>
        <p:txBody>
          <a:bodyPr/>
          <a:lstStyle/>
          <a:p>
            <a:pPr algn="l"/>
            <a:r>
              <a:rPr lang="en-US" altLang="zh-CN" sz="3200" b="1" dirty="0">
                <a:solidFill>
                  <a:srgbClr val="CC0000"/>
                </a:solidFill>
                <a:latin typeface="+mj-ea"/>
              </a:rPr>
              <a:t>UML</a:t>
            </a:r>
            <a:r>
              <a:rPr lang="zh-CN" altLang="en-US" sz="3200" b="1" dirty="0">
                <a:solidFill>
                  <a:srgbClr val="CC0000"/>
                </a:solidFill>
                <a:latin typeface="+mj-ea"/>
              </a:rPr>
              <a:t>的产生和发展</a:t>
            </a:r>
          </a:p>
        </p:txBody>
      </p:sp>
      <p:sp>
        <p:nvSpPr>
          <p:cNvPr id="7" name="Rectangle 3"/>
          <p:cNvSpPr txBox="1">
            <a:spLocks noChangeArrowheads="1"/>
          </p:cNvSpPr>
          <p:nvPr/>
        </p:nvSpPr>
        <p:spPr bwMode="auto">
          <a:xfrm>
            <a:off x="179387" y="2348880"/>
            <a:ext cx="8507413" cy="4028850"/>
          </a:xfrm>
          <a:prstGeom prst="rect">
            <a:avLst/>
          </a:prstGeom>
          <a:noFill/>
          <a:ln w="9525">
            <a:noFill/>
            <a:miter lim="800000"/>
            <a:headEnd/>
            <a:tailEnd/>
          </a:ln>
        </p:spPr>
        <p:txBody>
          <a:bodyPr/>
          <a:lstStyle/>
          <a:p>
            <a:pPr marL="342900" indent="-342900" eaLnBrk="0" hangingPunct="0">
              <a:lnSpc>
                <a:spcPct val="125000"/>
              </a:lnSpc>
              <a:spcBef>
                <a:spcPct val="20000"/>
              </a:spcBef>
              <a:buClr>
                <a:schemeClr val="accent2"/>
              </a:buClr>
              <a:buSzPct val="75000"/>
              <a:buFont typeface="Wingdings" panose="05000000000000000000" pitchFamily="2" charset="2"/>
              <a:buChar char="l"/>
              <a:defRPr/>
            </a:pPr>
            <a:r>
              <a:rPr lang="en-US" altLang="zh-CN" dirty="0" err="1">
                <a:latin typeface="宋体" panose="02010600030101010101" pitchFamily="2" charset="-122"/>
                <a:ea typeface="宋体" panose="02010600030101010101" pitchFamily="2" charset="-122"/>
              </a:rPr>
              <a:t>Booch</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OMT </a:t>
            </a:r>
            <a:r>
              <a:rPr lang="zh-CN" altLang="en-US" dirty="0">
                <a:latin typeface="宋体" panose="02010600030101010101" pitchFamily="2" charset="-122"/>
                <a:ea typeface="宋体" panose="02010600030101010101" pitchFamily="2" charset="-122"/>
              </a:rPr>
              <a:t>方法都已经独自成功地发展成为世界上主要的面向对象方法，因此</a:t>
            </a:r>
            <a:r>
              <a:rPr lang="en-US" altLang="zh-CN" dirty="0">
                <a:latin typeface="宋体" panose="02010600030101010101" pitchFamily="2" charset="-122"/>
                <a:ea typeface="宋体" panose="02010600030101010101" pitchFamily="2" charset="-122"/>
              </a:rPr>
              <a:t>Jim Rumbaugh </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Grady </a:t>
            </a:r>
            <a:r>
              <a:rPr lang="en-US" altLang="zh-CN" dirty="0" err="1">
                <a:latin typeface="宋体" panose="02010600030101010101" pitchFamily="2" charset="-122"/>
                <a:ea typeface="宋体" panose="02010600030101010101" pitchFamily="2" charset="-122"/>
              </a:rPr>
              <a:t>Booch</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在</a:t>
            </a:r>
            <a:r>
              <a:rPr lang="en-US" altLang="zh-CN" dirty="0">
                <a:latin typeface="宋体" panose="02010600030101010101" pitchFamily="2" charset="-122"/>
                <a:ea typeface="宋体" panose="02010600030101010101" pitchFamily="2" charset="-122"/>
              </a:rPr>
              <a:t>1994 </a:t>
            </a:r>
            <a:r>
              <a:rPr lang="zh-CN" altLang="en-US" dirty="0">
                <a:latin typeface="宋体" panose="02010600030101010101" pitchFamily="2" charset="-122"/>
                <a:ea typeface="宋体" panose="02010600030101010101" pitchFamily="2" charset="-122"/>
              </a:rPr>
              <a:t>年</a:t>
            </a:r>
            <a:r>
              <a:rPr lang="en-US" altLang="zh-CN" dirty="0">
                <a:latin typeface="宋体" panose="02010600030101010101" pitchFamily="2" charset="-122"/>
                <a:ea typeface="宋体" panose="02010600030101010101" pitchFamily="2" charset="-122"/>
              </a:rPr>
              <a:t>10</a:t>
            </a:r>
            <a:r>
              <a:rPr lang="zh-CN" altLang="en-US" dirty="0">
                <a:latin typeface="宋体" panose="02010600030101010101" pitchFamily="2" charset="-122"/>
                <a:ea typeface="宋体" panose="02010600030101010101" pitchFamily="2" charset="-122"/>
              </a:rPr>
              <a:t>月，共同合作把他们的工作统一起来。到</a:t>
            </a:r>
            <a:r>
              <a:rPr lang="en-US" altLang="zh-CN" dirty="0">
                <a:latin typeface="宋体" panose="02010600030101010101" pitchFamily="2" charset="-122"/>
                <a:ea typeface="宋体" panose="02010600030101010101" pitchFamily="2" charset="-122"/>
              </a:rPr>
              <a:t>1995 </a:t>
            </a:r>
            <a:r>
              <a:rPr lang="zh-CN" altLang="en-US" dirty="0">
                <a:latin typeface="宋体" panose="02010600030101010101" pitchFamily="2" charset="-122"/>
                <a:ea typeface="宋体" panose="02010600030101010101" pitchFamily="2" charset="-122"/>
              </a:rPr>
              <a:t>年成为统一方法（</a:t>
            </a:r>
            <a:r>
              <a:rPr lang="en-US" altLang="zh-CN" dirty="0">
                <a:latin typeface="宋体" panose="02010600030101010101" pitchFamily="2" charset="-122"/>
                <a:ea typeface="宋体" panose="02010600030101010101" pitchFamily="2" charset="-122"/>
              </a:rPr>
              <a:t>Unified Method</a:t>
            </a:r>
            <a:r>
              <a:rPr lang="zh-CN" altLang="en-US" dirty="0">
                <a:latin typeface="宋体" panose="02010600030101010101" pitchFamily="2" charset="-122"/>
                <a:ea typeface="宋体" panose="02010600030101010101" pitchFamily="2" charset="-122"/>
              </a:rPr>
              <a:t>）， 版本</a:t>
            </a:r>
            <a:r>
              <a:rPr lang="en-US" altLang="zh-CN" dirty="0">
                <a:latin typeface="宋体" panose="02010600030101010101" pitchFamily="2" charset="-122"/>
                <a:ea typeface="宋体" panose="02010600030101010101" pitchFamily="2" charset="-122"/>
              </a:rPr>
              <a:t>0.8</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342900" indent="-342900" eaLnBrk="0" hangingPunct="0">
              <a:lnSpc>
                <a:spcPct val="125000"/>
              </a:lnSpc>
              <a:spcBef>
                <a:spcPct val="20000"/>
              </a:spcBef>
              <a:buClr>
                <a:schemeClr val="accent2"/>
              </a:buClr>
              <a:buSzPct val="75000"/>
              <a:buFont typeface="Wingdings" panose="05000000000000000000" pitchFamily="2" charset="2"/>
              <a:buChar char="l"/>
              <a:defRPr/>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随后，</a:t>
            </a:r>
            <a:r>
              <a:rPr lang="en-US" altLang="zh-CN" dirty="0">
                <a:latin typeface="宋体" panose="02010600030101010101" pitchFamily="2" charset="-122"/>
                <a:ea typeface="宋体" panose="02010600030101010101" pitchFamily="2" charset="-122"/>
              </a:rPr>
              <a:t>Ivar Jacobson </a:t>
            </a:r>
            <a:r>
              <a:rPr lang="zh-CN" altLang="en-US" dirty="0">
                <a:latin typeface="宋体" panose="02010600030101010101" pitchFamily="2" charset="-122"/>
                <a:ea typeface="宋体" panose="02010600030101010101" pitchFamily="2" charset="-122"/>
              </a:rPr>
              <a:t>加入，并采用他的用例（</a:t>
            </a:r>
            <a:r>
              <a:rPr lang="en-US" altLang="zh-CN" dirty="0">
                <a:latin typeface="宋体" panose="02010600030101010101" pitchFamily="2" charset="-122"/>
                <a:ea typeface="宋体" panose="02010600030101010101" pitchFamily="2" charset="-122"/>
              </a:rPr>
              <a:t>Use Case</a:t>
            </a:r>
            <a:r>
              <a:rPr lang="zh-CN" altLang="en-US" dirty="0">
                <a:latin typeface="宋体" panose="02010600030101010101" pitchFamily="2" charset="-122"/>
                <a:ea typeface="宋体" panose="02010600030101010101" pitchFamily="2" charset="-122"/>
              </a:rPr>
              <a:t>） 思想，到</a:t>
            </a:r>
            <a:r>
              <a:rPr lang="en-US" altLang="zh-CN" dirty="0">
                <a:latin typeface="宋体" panose="02010600030101010101" pitchFamily="2" charset="-122"/>
                <a:ea typeface="宋体" panose="02010600030101010101" pitchFamily="2" charset="-122"/>
              </a:rPr>
              <a:t>1996 </a:t>
            </a:r>
            <a:r>
              <a:rPr lang="zh-CN" altLang="en-US" dirty="0">
                <a:latin typeface="宋体" panose="02010600030101010101" pitchFamily="2" charset="-122"/>
                <a:ea typeface="宋体" panose="02010600030101010101" pitchFamily="2" charset="-122"/>
              </a:rPr>
              <a:t>年，成为统一建模语言版本</a:t>
            </a:r>
            <a:r>
              <a:rPr lang="en-US" altLang="zh-CN" dirty="0">
                <a:latin typeface="宋体" panose="02010600030101010101" pitchFamily="2" charset="-122"/>
                <a:ea typeface="宋体" panose="02010600030101010101" pitchFamily="2" charset="-122"/>
              </a:rPr>
              <a:t>0.9</a:t>
            </a:r>
            <a:r>
              <a:rPr lang="zh-CN" altLang="en-US" dirty="0">
                <a:latin typeface="宋体" panose="02010600030101010101" pitchFamily="2" charset="-122"/>
                <a:ea typeface="宋体" panose="02010600030101010101" pitchFamily="2" charset="-122"/>
              </a:rPr>
              <a:t>。 </a:t>
            </a:r>
            <a:endParaRPr lang="en-US" altLang="zh-CN" dirty="0">
              <a:latin typeface="宋体" panose="02010600030101010101" pitchFamily="2" charset="-122"/>
              <a:ea typeface="宋体" panose="02010600030101010101" pitchFamily="2" charset="-122"/>
            </a:endParaRPr>
          </a:p>
          <a:p>
            <a:pPr marL="342900" indent="-342900" eaLnBrk="0" hangingPunct="0">
              <a:lnSpc>
                <a:spcPct val="125000"/>
              </a:lnSpc>
              <a:spcBef>
                <a:spcPct val="20000"/>
              </a:spcBef>
              <a:buClr>
                <a:schemeClr val="accent2"/>
              </a:buClr>
              <a:buSzPct val="75000"/>
              <a:buFont typeface="Wingdings" panose="05000000000000000000" pitchFamily="2" charset="2"/>
              <a:buChar char="l"/>
              <a:defRPr/>
            </a:pPr>
            <a:r>
              <a:rPr lang="en-US" altLang="zh-CN" dirty="0">
                <a:latin typeface="宋体" panose="02010600030101010101" pitchFamily="2" charset="-122"/>
                <a:ea typeface="宋体" panose="02010600030101010101" pitchFamily="2" charset="-122"/>
              </a:rPr>
              <a:t>1997 </a:t>
            </a:r>
            <a:r>
              <a:rPr lang="zh-CN" altLang="en-US" dirty="0">
                <a:latin typeface="宋体" panose="02010600030101010101" pitchFamily="2" charset="-122"/>
                <a:ea typeface="宋体" panose="02010600030101010101" pitchFamily="2" charset="-122"/>
              </a:rPr>
              <a:t>年</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月，</a:t>
            </a:r>
            <a:r>
              <a:rPr lang="en-US" altLang="zh-CN" dirty="0">
                <a:latin typeface="宋体" panose="02010600030101010101" pitchFamily="2" charset="-122"/>
                <a:ea typeface="宋体" panose="02010600030101010101" pitchFamily="2" charset="-122"/>
              </a:rPr>
              <a:t>UML </a:t>
            </a:r>
            <a:r>
              <a:rPr lang="zh-CN" altLang="en-US" dirty="0">
                <a:latin typeface="宋体" panose="02010600030101010101" pitchFamily="2" charset="-122"/>
                <a:ea typeface="宋体" panose="02010600030101010101" pitchFamily="2" charset="-122"/>
              </a:rPr>
              <a:t>版本</a:t>
            </a:r>
            <a:r>
              <a:rPr lang="en-US" altLang="zh-CN" dirty="0">
                <a:latin typeface="宋体" panose="02010600030101010101" pitchFamily="2" charset="-122"/>
                <a:ea typeface="宋体" panose="02010600030101010101" pitchFamily="2" charset="-122"/>
              </a:rPr>
              <a:t>1.0 </a:t>
            </a:r>
            <a:r>
              <a:rPr lang="zh-CN" altLang="en-US" dirty="0">
                <a:latin typeface="宋体" panose="02010600030101010101" pitchFamily="2" charset="-122"/>
                <a:ea typeface="宋体" panose="02010600030101010101" pitchFamily="2" charset="-122"/>
              </a:rPr>
              <a:t>被提交给</a:t>
            </a:r>
            <a:r>
              <a:rPr lang="en-US" altLang="zh-CN" dirty="0">
                <a:latin typeface="宋体" panose="02010600030101010101" pitchFamily="2" charset="-122"/>
                <a:ea typeface="宋体" panose="02010600030101010101" pitchFamily="2" charset="-122"/>
              </a:rPr>
              <a:t>OMG </a:t>
            </a:r>
            <a:r>
              <a:rPr lang="zh-CN" altLang="en-US" dirty="0">
                <a:latin typeface="宋体" panose="02010600030101010101" pitchFamily="2" charset="-122"/>
                <a:ea typeface="宋体" panose="02010600030101010101" pitchFamily="2" charset="-122"/>
              </a:rPr>
              <a:t>组织，作为软件建模语言标准化的候选。</a:t>
            </a:r>
            <a:endParaRPr lang="en-US" altLang="zh-CN" dirty="0">
              <a:latin typeface="宋体" panose="02010600030101010101" pitchFamily="2" charset="-122"/>
              <a:ea typeface="宋体" panose="02010600030101010101" pitchFamily="2" charset="-122"/>
            </a:endParaRPr>
          </a:p>
          <a:p>
            <a:pPr marL="342900" indent="-342900" eaLnBrk="0" hangingPunct="0">
              <a:lnSpc>
                <a:spcPct val="125000"/>
              </a:lnSpc>
              <a:spcBef>
                <a:spcPct val="20000"/>
              </a:spcBef>
              <a:buClr>
                <a:schemeClr val="accent2"/>
              </a:buClr>
              <a:buSzPct val="75000"/>
              <a:buFont typeface="Wingdings" panose="05000000000000000000" pitchFamily="2" charset="2"/>
              <a:buChar char="l"/>
              <a:defRPr/>
            </a:pPr>
            <a:r>
              <a:rPr lang="zh-CN" altLang="en-US" dirty="0">
                <a:latin typeface="宋体" panose="02010600030101010101" pitchFamily="2" charset="-122"/>
                <a:ea typeface="宋体" panose="02010600030101010101" pitchFamily="2" charset="-122"/>
              </a:rPr>
              <a:t>其后的半年多时间里，一些重要的软件开发商和</a:t>
            </a:r>
            <a:r>
              <a:rPr lang="zh-CN" altLang="en-US" dirty="0">
                <a:latin typeface="宋体" panose="02010600030101010101" pitchFamily="2" charset="-122"/>
                <a:ea typeface="宋体" panose="02010600030101010101" pitchFamily="2" charset="-122"/>
                <a:hlinkClick r:id="rId2"/>
              </a:rPr>
              <a:t>系统</a:t>
            </a:r>
            <a:r>
              <a:rPr lang="zh-CN" altLang="en-US" dirty="0">
                <a:latin typeface="宋体" panose="02010600030101010101" pitchFamily="2" charset="-122"/>
                <a:ea typeface="宋体" panose="02010600030101010101" pitchFamily="2" charset="-122"/>
              </a:rPr>
              <a:t>集成商都成为</a:t>
            </a:r>
            <a:r>
              <a:rPr lang="en-US" altLang="zh-CN" dirty="0">
                <a:latin typeface="宋体" panose="02010600030101010101" pitchFamily="2" charset="-122"/>
                <a:ea typeface="宋体" panose="02010600030101010101" pitchFamily="2" charset="-122"/>
              </a:rPr>
              <a:t>UML </a:t>
            </a:r>
            <a:r>
              <a:rPr lang="zh-CN" altLang="en-US" dirty="0">
                <a:latin typeface="宋体" panose="02010600030101010101" pitchFamily="2" charset="-122"/>
                <a:ea typeface="宋体" panose="02010600030101010101" pitchFamily="2" charset="-122"/>
              </a:rPr>
              <a:t>伙伴，如</a:t>
            </a:r>
            <a:r>
              <a:rPr lang="en-US" altLang="zh-CN" dirty="0">
                <a:latin typeface="宋体" panose="02010600030101010101" pitchFamily="2" charset="-122"/>
                <a:ea typeface="宋体" panose="02010600030101010101" pitchFamily="2" charset="-122"/>
              </a:rPr>
              <a:t>Microsoft</a:t>
            </a:r>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IBM</a:t>
            </a:r>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HP</a:t>
            </a:r>
            <a:r>
              <a:rPr lang="zh-CN" altLang="en-US" dirty="0">
                <a:latin typeface="宋体" panose="02010600030101010101" pitchFamily="2" charset="-122"/>
                <a:ea typeface="宋体" panose="02010600030101010101" pitchFamily="2" charset="-122"/>
              </a:rPr>
              <a:t>等。它们积极地使用</a:t>
            </a:r>
            <a:r>
              <a:rPr lang="en-US" altLang="zh-CN" dirty="0">
                <a:latin typeface="宋体" panose="02010600030101010101" pitchFamily="2" charset="-122"/>
                <a:ea typeface="宋体" panose="02010600030101010101" pitchFamily="2" charset="-122"/>
              </a:rPr>
              <a:t>UML</a:t>
            </a:r>
            <a:r>
              <a:rPr lang="zh-CN" altLang="en-US" dirty="0">
                <a:latin typeface="宋体" panose="02010600030101010101" pitchFamily="2" charset="-122"/>
                <a:ea typeface="宋体" panose="02010600030101010101" pitchFamily="2" charset="-122"/>
              </a:rPr>
              <a:t>， 并提出反馈意见最后于</a:t>
            </a:r>
            <a:r>
              <a:rPr lang="en-US" altLang="zh-CN" dirty="0">
                <a:latin typeface="宋体" panose="02010600030101010101" pitchFamily="2" charset="-122"/>
                <a:ea typeface="宋体" panose="02010600030101010101" pitchFamily="2" charset="-122"/>
              </a:rPr>
              <a:t>1997 </a:t>
            </a:r>
            <a:r>
              <a:rPr lang="zh-CN" altLang="en-US" dirty="0">
                <a:latin typeface="宋体" panose="02010600030101010101" pitchFamily="2" charset="-122"/>
                <a:ea typeface="宋体" panose="02010600030101010101" pitchFamily="2" charset="-122"/>
              </a:rPr>
              <a:t>年</a:t>
            </a:r>
            <a:r>
              <a:rPr lang="en-US" altLang="zh-CN" dirty="0">
                <a:latin typeface="宋体" panose="02010600030101010101" pitchFamily="2" charset="-122"/>
                <a:ea typeface="宋体" panose="02010600030101010101" pitchFamily="2" charset="-122"/>
              </a:rPr>
              <a:t>9 </a:t>
            </a:r>
            <a:r>
              <a:rPr lang="zh-CN" altLang="en-US" dirty="0">
                <a:latin typeface="宋体" panose="02010600030101010101" pitchFamily="2" charset="-122"/>
                <a:ea typeface="宋体" panose="02010600030101010101" pitchFamily="2" charset="-122"/>
              </a:rPr>
              <a:t>月再次提交给</a:t>
            </a:r>
            <a:r>
              <a:rPr lang="en-US" altLang="zh-CN" dirty="0">
                <a:latin typeface="宋体" panose="02010600030101010101" pitchFamily="2" charset="-122"/>
                <a:ea typeface="宋体" panose="02010600030101010101" pitchFamily="2" charset="-122"/>
              </a:rPr>
              <a:t>OMG </a:t>
            </a:r>
            <a:r>
              <a:rPr lang="zh-CN" altLang="en-US" dirty="0">
                <a:latin typeface="宋体" panose="02010600030101010101" pitchFamily="2" charset="-122"/>
                <a:ea typeface="宋体" panose="02010600030101010101" pitchFamily="2" charset="-122"/>
              </a:rPr>
              <a:t>组织，于</a:t>
            </a:r>
            <a:r>
              <a:rPr lang="en-US" altLang="zh-CN" dirty="0">
                <a:latin typeface="宋体" panose="02010600030101010101" pitchFamily="2" charset="-122"/>
                <a:ea typeface="宋体" panose="02010600030101010101" pitchFamily="2" charset="-122"/>
              </a:rPr>
              <a:t>1997 </a:t>
            </a:r>
            <a:r>
              <a:rPr lang="zh-CN" altLang="en-US" dirty="0">
                <a:latin typeface="宋体" panose="02010600030101010101" pitchFamily="2" charset="-122"/>
                <a:ea typeface="宋体" panose="02010600030101010101" pitchFamily="2" charset="-122"/>
              </a:rPr>
              <a:t>年</a:t>
            </a:r>
            <a:r>
              <a:rPr lang="en-US" altLang="zh-CN" dirty="0">
                <a:latin typeface="宋体" panose="02010600030101010101" pitchFamily="2" charset="-122"/>
                <a:ea typeface="宋体" panose="02010600030101010101" pitchFamily="2" charset="-122"/>
              </a:rPr>
              <a:t>11 </a:t>
            </a:r>
            <a:r>
              <a:rPr lang="zh-CN" altLang="en-US" dirty="0">
                <a:latin typeface="宋体" panose="02010600030101010101" pitchFamily="2" charset="-122"/>
                <a:ea typeface="宋体" panose="02010600030101010101" pitchFamily="2" charset="-122"/>
              </a:rPr>
              <a:t>月</a:t>
            </a:r>
            <a:r>
              <a:rPr lang="en-US" altLang="zh-CN" dirty="0">
                <a:latin typeface="宋体" panose="02010600030101010101" pitchFamily="2" charset="-122"/>
                <a:ea typeface="宋体" panose="02010600030101010101" pitchFamily="2" charset="-122"/>
              </a:rPr>
              <a:t>7 </a:t>
            </a:r>
            <a:r>
              <a:rPr lang="zh-CN" altLang="en-US" dirty="0">
                <a:latin typeface="宋体" panose="02010600030101010101" pitchFamily="2" charset="-122"/>
                <a:ea typeface="宋体" panose="02010600030101010101" pitchFamily="2" charset="-122"/>
              </a:rPr>
              <a:t>日</a:t>
            </a:r>
            <a:r>
              <a:rPr lang="en-US" altLang="zh-CN" dirty="0">
                <a:latin typeface="宋体" panose="02010600030101010101" pitchFamily="2" charset="-122"/>
                <a:ea typeface="宋体" panose="02010600030101010101" pitchFamily="2" charset="-122"/>
              </a:rPr>
              <a:t>UML</a:t>
            </a:r>
            <a:r>
              <a:rPr lang="zh-CN" altLang="en-US" dirty="0">
                <a:latin typeface="宋体" panose="02010600030101010101" pitchFamily="2" charset="-122"/>
                <a:ea typeface="宋体" panose="02010600030101010101" pitchFamily="2" charset="-122"/>
              </a:rPr>
              <a:t>正式被</a:t>
            </a:r>
            <a:r>
              <a:rPr lang="en-US" altLang="zh-CN" dirty="0">
                <a:latin typeface="宋体" panose="02010600030101010101" pitchFamily="2" charset="-122"/>
                <a:ea typeface="宋体" panose="02010600030101010101" pitchFamily="2" charset="-122"/>
              </a:rPr>
              <a:t>OMG </a:t>
            </a:r>
            <a:r>
              <a:rPr lang="zh-CN" altLang="en-US" dirty="0">
                <a:latin typeface="宋体" panose="02010600030101010101" pitchFamily="2" charset="-122"/>
                <a:ea typeface="宋体" panose="02010600030101010101" pitchFamily="2" charset="-122"/>
              </a:rPr>
              <a:t>采纳作为业界标准。</a:t>
            </a:r>
            <a:endParaRPr lang="en-US" altLang="zh-CN" dirty="0">
              <a:latin typeface="宋体" panose="02010600030101010101" pitchFamily="2" charset="-122"/>
              <a:ea typeface="宋体" panose="02010600030101010101" pitchFamily="2" charset="-122"/>
            </a:endParaRPr>
          </a:p>
        </p:txBody>
      </p:sp>
      <p:sp>
        <p:nvSpPr>
          <p:cNvPr id="10"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 </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面向对象方法与</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UML</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3200" b="1" i="0" u="none" strike="noStrike" kern="0" cap="none" spc="0" normalizeH="0" baseline="0" noProof="0" dirty="0">
                <a:ln>
                  <a:noFill/>
                </a:ln>
                <a:solidFill>
                  <a:schemeClr val="tx2"/>
                </a:solidFill>
                <a:effectLst/>
                <a:uLnTx/>
                <a:uFillTx/>
                <a:latin typeface="+mj-lt"/>
                <a:ea typeface="+mj-ea"/>
                <a:cs typeface="+mj-cs"/>
              </a:rPr>
              <a:t>3.2.2</a:t>
            </a:r>
            <a:r>
              <a:rPr kumimoji="0" lang="en-US" altLang="zh-CN" sz="3200" b="1" i="0" u="none" strike="noStrike" kern="0" cap="none" spc="0" normalizeH="0" baseline="0" noProof="0" dirty="0">
                <a:ln>
                  <a:noFill/>
                </a:ln>
                <a:solidFill>
                  <a:schemeClr val="bg1"/>
                </a:solidFill>
                <a:effectLst/>
                <a:uLnTx/>
                <a:uFillTx/>
                <a:latin typeface="+mj-ea"/>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mj-ea"/>
                <a:cs typeface="+mj-cs"/>
              </a:rPr>
              <a:t>UML</a:t>
            </a:r>
            <a:r>
              <a:rPr kumimoji="0" lang="zh-CN" altLang="en-US" sz="3200" b="1" i="0" u="none" strike="noStrike" kern="0" cap="none" spc="0" normalizeH="0" baseline="0" noProof="0" dirty="0">
                <a:ln>
                  <a:noFill/>
                </a:ln>
                <a:solidFill>
                  <a:schemeClr val="bg1"/>
                </a:solidFill>
                <a:effectLst/>
                <a:uLnTx/>
                <a:uFillTx/>
                <a:latin typeface="+mj-ea"/>
                <a:ea typeface="+mj-ea"/>
                <a:cs typeface="+mj-cs"/>
              </a:rPr>
              <a:t>简介</a:t>
            </a:r>
          </a:p>
        </p:txBody>
      </p:sp>
      <p:sp>
        <p:nvSpPr>
          <p:cNvPr id="11" name="灯片编号占位符 10"/>
          <p:cNvSpPr>
            <a:spLocks noGrp="1"/>
          </p:cNvSpPr>
          <p:nvPr>
            <p:ph type="sldNum" sz="quarter" idx="12"/>
          </p:nvPr>
        </p:nvSpPr>
        <p:spPr/>
        <p:txBody>
          <a:bodyPr/>
          <a:lstStyle/>
          <a:p>
            <a:fld id="{38DE0820-E4E3-469F-8339-675226DFBBFE}" type="slidenum">
              <a:rPr lang="zh-CN" altLang="en-US" smtClean="0"/>
              <a:pPr/>
              <a:t>74</a:t>
            </a:fld>
            <a:endParaRPr lang="zh-CN" altLang="en-US"/>
          </a:p>
        </p:txBody>
      </p:sp>
    </p:spTree>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4011" y="1290310"/>
            <a:ext cx="8229600" cy="702410"/>
          </a:xfrm>
        </p:spPr>
        <p:txBody>
          <a:bodyPr/>
          <a:lstStyle/>
          <a:p>
            <a:pPr algn="l"/>
            <a:r>
              <a:rPr lang="en-US" altLang="zh-CN" sz="3200" b="1" dirty="0">
                <a:solidFill>
                  <a:srgbClr val="CC0000"/>
                </a:solidFill>
                <a:latin typeface="+mj-ea"/>
              </a:rPr>
              <a:t>UML</a:t>
            </a:r>
            <a:r>
              <a:rPr lang="zh-CN" altLang="en-US" sz="3200" b="1" dirty="0">
                <a:solidFill>
                  <a:srgbClr val="CC0000"/>
                </a:solidFill>
                <a:latin typeface="+mj-ea"/>
              </a:rPr>
              <a:t>的产生和发展</a:t>
            </a:r>
          </a:p>
        </p:txBody>
      </p:sp>
      <p:grpSp>
        <p:nvGrpSpPr>
          <p:cNvPr id="9" name="组合 8"/>
          <p:cNvGrpSpPr/>
          <p:nvPr/>
        </p:nvGrpSpPr>
        <p:grpSpPr>
          <a:xfrm>
            <a:off x="268208" y="2601832"/>
            <a:ext cx="8858280" cy="2395698"/>
            <a:chOff x="241522" y="3061864"/>
            <a:chExt cx="8858280" cy="2395698"/>
          </a:xfrm>
        </p:grpSpPr>
        <p:cxnSp>
          <p:nvCxnSpPr>
            <p:cNvPr id="5" name="直接箭头连接符 4"/>
            <p:cNvCxnSpPr>
              <a:cxnSpLocks/>
            </p:cNvCxnSpPr>
            <p:nvPr/>
          </p:nvCxnSpPr>
          <p:spPr>
            <a:xfrm>
              <a:off x="415582" y="3669956"/>
              <a:ext cx="1724308" cy="1083541"/>
            </a:xfrm>
            <a:prstGeom prst="straightConnector1">
              <a:avLst/>
            </a:prstGeom>
            <a:ln w="88900">
              <a:tailEnd type="arrow"/>
            </a:ln>
          </p:spPr>
          <p:style>
            <a:lnRef idx="1">
              <a:schemeClr val="accent1"/>
            </a:lnRef>
            <a:fillRef idx="0">
              <a:schemeClr val="accent1"/>
            </a:fillRef>
            <a:effectRef idx="0">
              <a:schemeClr val="accent1"/>
            </a:effectRef>
            <a:fontRef idx="minor">
              <a:schemeClr val="tx1"/>
            </a:fontRef>
          </p:style>
        </p:cxnSp>
        <p:sp>
          <p:nvSpPr>
            <p:cNvPr id="8" name="Rectangle 3"/>
            <p:cNvSpPr txBox="1">
              <a:spLocks noChangeArrowheads="1"/>
            </p:cNvSpPr>
            <p:nvPr/>
          </p:nvSpPr>
          <p:spPr bwMode="auto">
            <a:xfrm>
              <a:off x="241522" y="3061864"/>
              <a:ext cx="8858280" cy="2395698"/>
            </a:xfrm>
            <a:prstGeom prst="rect">
              <a:avLst/>
            </a:prstGeom>
            <a:noFill/>
            <a:ln w="9525">
              <a:noFill/>
              <a:miter lim="800000"/>
              <a:headEnd/>
              <a:tailEnd/>
            </a:ln>
          </p:spPr>
          <p:txBody>
            <a:bodyPr/>
            <a:lstStyle/>
            <a:p>
              <a:pPr marL="342900" indent="-342900" eaLnBrk="0" hangingPunct="0">
                <a:lnSpc>
                  <a:spcPct val="135000"/>
                </a:lnSpc>
                <a:spcBef>
                  <a:spcPct val="20000"/>
                </a:spcBef>
                <a:buFontTx/>
                <a:buChar char="•"/>
                <a:defRPr/>
              </a:pPr>
              <a:r>
                <a:rPr lang="en-US" altLang="zh-CN" sz="1200" kern="0" dirty="0">
                  <a:solidFill>
                    <a:srgbClr val="3366FF"/>
                  </a:solidFill>
                  <a:latin typeface="+mn-lt"/>
                </a:rPr>
                <a:t>1996</a:t>
              </a:r>
              <a:r>
                <a:rPr lang="zh-CN" altLang="en-US" sz="1200" kern="0" dirty="0">
                  <a:solidFill>
                    <a:srgbClr val="3366FF"/>
                  </a:solidFill>
                  <a:latin typeface="+mn-lt"/>
                </a:rPr>
                <a:t>年</a:t>
              </a:r>
              <a:r>
                <a:rPr lang="en-US" altLang="zh-CN" sz="1200" kern="0" dirty="0">
                  <a:solidFill>
                    <a:srgbClr val="3366FF"/>
                  </a:solidFill>
                  <a:latin typeface="+mn-lt"/>
                </a:rPr>
                <a:t>6</a:t>
              </a:r>
              <a:r>
                <a:rPr lang="zh-CN" altLang="en-US" sz="1200" kern="0" dirty="0">
                  <a:solidFill>
                    <a:srgbClr val="3366FF"/>
                  </a:solidFill>
                  <a:latin typeface="+mn-lt"/>
                </a:rPr>
                <a:t>月和</a:t>
              </a:r>
              <a:r>
                <a:rPr lang="en-US" altLang="zh-CN" sz="1200" kern="0" dirty="0">
                  <a:solidFill>
                    <a:srgbClr val="3366FF"/>
                  </a:solidFill>
                  <a:latin typeface="+mn-lt"/>
                </a:rPr>
                <a:t>10</a:t>
              </a:r>
              <a:r>
                <a:rPr lang="zh-CN" altLang="en-US" sz="1200" kern="0" dirty="0">
                  <a:solidFill>
                    <a:srgbClr val="3366FF"/>
                  </a:solidFill>
                  <a:latin typeface="+mn-lt"/>
                </a:rPr>
                <a:t>月</a:t>
              </a:r>
              <a:r>
                <a:rPr lang="zh-CN" altLang="en-US" sz="1200" kern="0" dirty="0">
                  <a:latin typeface="+mn-lt"/>
                </a:rPr>
                <a:t>分别发布了</a:t>
              </a:r>
              <a:r>
                <a:rPr lang="en-US" altLang="zh-CN" sz="1200" kern="0" dirty="0">
                  <a:latin typeface="+mn-lt"/>
                </a:rPr>
                <a:t>UML0.9, UML0.91</a:t>
              </a:r>
              <a:endParaRPr lang="zh-CN" altLang="en-US" sz="1200" kern="0" dirty="0">
                <a:latin typeface="+mn-lt"/>
              </a:endParaRPr>
            </a:p>
            <a:p>
              <a:pPr marL="800100" lvl="1" indent="-342900" eaLnBrk="0" hangingPunct="0">
                <a:lnSpc>
                  <a:spcPct val="135000"/>
                </a:lnSpc>
                <a:spcBef>
                  <a:spcPct val="20000"/>
                </a:spcBef>
                <a:buFontTx/>
                <a:buChar char="•"/>
                <a:defRPr/>
              </a:pPr>
              <a:r>
                <a:rPr lang="en-US" altLang="zh-CN" sz="1200" kern="0" dirty="0">
                  <a:solidFill>
                    <a:srgbClr val="3366FF"/>
                  </a:solidFill>
                  <a:latin typeface="+mn-lt"/>
                </a:rPr>
                <a:t>1997</a:t>
              </a:r>
              <a:r>
                <a:rPr lang="zh-CN" altLang="en-US" sz="1200" kern="0" dirty="0">
                  <a:solidFill>
                    <a:srgbClr val="3366FF"/>
                  </a:solidFill>
                  <a:latin typeface="+mn-lt"/>
                </a:rPr>
                <a:t>年</a:t>
              </a:r>
              <a:r>
                <a:rPr lang="en-US" altLang="zh-CN" sz="1200" kern="0" dirty="0">
                  <a:solidFill>
                    <a:srgbClr val="3366FF"/>
                  </a:solidFill>
                  <a:latin typeface="+mn-lt"/>
                </a:rPr>
                <a:t>1</a:t>
              </a:r>
              <a:r>
                <a:rPr lang="zh-CN" altLang="en-US" sz="1200" kern="0" dirty="0">
                  <a:solidFill>
                    <a:srgbClr val="3366FF"/>
                  </a:solidFill>
                  <a:latin typeface="+mn-lt"/>
                </a:rPr>
                <a:t>月</a:t>
              </a:r>
              <a:r>
                <a:rPr lang="zh-CN" altLang="en-US" sz="1200" kern="0" dirty="0">
                  <a:latin typeface="+mn-lt"/>
                </a:rPr>
                <a:t>，</a:t>
              </a:r>
              <a:r>
                <a:rPr lang="en-US" altLang="zh-CN" sz="1200" kern="0" dirty="0">
                  <a:latin typeface="+mn-lt"/>
                </a:rPr>
                <a:t>UML1.0</a:t>
              </a:r>
              <a:r>
                <a:rPr lang="zh-CN" altLang="en-US" sz="1200" kern="0" dirty="0">
                  <a:latin typeface="+mn-lt"/>
                </a:rPr>
                <a:t>被提交给对象管理组织</a:t>
              </a:r>
              <a:r>
                <a:rPr lang="en-US" altLang="zh-CN" sz="1200" kern="0" dirty="0">
                  <a:latin typeface="+mn-lt"/>
                </a:rPr>
                <a:t>OMG</a:t>
              </a:r>
              <a:endParaRPr lang="zh-CN" altLang="en-US" sz="1200" kern="0" dirty="0">
                <a:latin typeface="+mn-lt"/>
              </a:endParaRPr>
            </a:p>
            <a:p>
              <a:pPr marL="1257300" lvl="2" indent="-342900" eaLnBrk="0" hangingPunct="0">
                <a:lnSpc>
                  <a:spcPct val="135000"/>
                </a:lnSpc>
                <a:spcBef>
                  <a:spcPct val="20000"/>
                </a:spcBef>
                <a:buFontTx/>
                <a:buChar char="•"/>
                <a:defRPr/>
              </a:pPr>
              <a:r>
                <a:rPr lang="en-US" altLang="zh-CN" sz="1200" kern="0" dirty="0">
                  <a:solidFill>
                    <a:srgbClr val="3366FF"/>
                  </a:solidFill>
                  <a:latin typeface="+mn-lt"/>
                </a:rPr>
                <a:t>1997</a:t>
              </a:r>
              <a:r>
                <a:rPr lang="zh-CN" altLang="en-US" sz="1200" kern="0" dirty="0">
                  <a:solidFill>
                    <a:srgbClr val="3366FF"/>
                  </a:solidFill>
                  <a:latin typeface="+mn-lt"/>
                </a:rPr>
                <a:t>年</a:t>
              </a:r>
              <a:r>
                <a:rPr lang="en-US" altLang="zh-CN" sz="1200" kern="0" dirty="0">
                  <a:solidFill>
                    <a:srgbClr val="3366FF"/>
                  </a:solidFill>
                  <a:latin typeface="+mn-lt"/>
                </a:rPr>
                <a:t>9</a:t>
              </a:r>
              <a:r>
                <a:rPr lang="zh-CN" altLang="en-US" sz="1200" kern="0" dirty="0">
                  <a:solidFill>
                    <a:srgbClr val="3366FF"/>
                  </a:solidFill>
                  <a:latin typeface="+mn-lt"/>
                </a:rPr>
                <a:t>月</a:t>
              </a:r>
              <a:r>
                <a:rPr lang="zh-CN" altLang="en-US" sz="1200" kern="0" dirty="0">
                  <a:latin typeface="+mn-lt"/>
                </a:rPr>
                <a:t>，提交</a:t>
              </a:r>
              <a:r>
                <a:rPr lang="en-US" altLang="zh-CN" sz="1200" kern="0" dirty="0">
                  <a:latin typeface="+mn-lt"/>
                </a:rPr>
                <a:t>UML1.1</a:t>
              </a:r>
              <a:r>
                <a:rPr lang="zh-CN" altLang="en-US" sz="1200" kern="0" dirty="0">
                  <a:latin typeface="+mn-lt"/>
                </a:rPr>
                <a:t>，</a:t>
              </a:r>
              <a:r>
                <a:rPr lang="en-US" altLang="zh-CN" sz="1200" kern="0" dirty="0">
                  <a:latin typeface="+mn-lt"/>
                </a:rPr>
                <a:t>1997</a:t>
              </a:r>
              <a:r>
                <a:rPr lang="zh-CN" altLang="en-US" sz="1200" kern="0" dirty="0">
                  <a:latin typeface="+mn-lt"/>
                </a:rPr>
                <a:t>年</a:t>
              </a:r>
              <a:r>
                <a:rPr lang="en-US" altLang="zh-CN" sz="1200" kern="0" dirty="0">
                  <a:latin typeface="+mn-lt"/>
                </a:rPr>
                <a:t>11</a:t>
              </a:r>
              <a:r>
                <a:rPr lang="zh-CN" altLang="en-US" sz="1200" kern="0" dirty="0">
                  <a:latin typeface="+mn-lt"/>
                </a:rPr>
                <a:t>月被</a:t>
              </a:r>
              <a:r>
                <a:rPr lang="en-US" altLang="zh-CN" sz="1200" kern="0" dirty="0">
                  <a:latin typeface="+mn-lt"/>
                </a:rPr>
                <a:t>OMG</a:t>
              </a:r>
              <a:r>
                <a:rPr lang="zh-CN" altLang="en-US" sz="1200" kern="0" dirty="0">
                  <a:latin typeface="+mn-lt"/>
                </a:rPr>
                <a:t>采纳作为基于面向对象技术的标准建模语言</a:t>
              </a:r>
            </a:p>
            <a:p>
              <a:pPr marL="1714500" lvl="3" indent="-342900" eaLnBrk="0" hangingPunct="0">
                <a:lnSpc>
                  <a:spcPct val="135000"/>
                </a:lnSpc>
                <a:spcBef>
                  <a:spcPct val="20000"/>
                </a:spcBef>
                <a:buFontTx/>
                <a:buChar char="•"/>
                <a:defRPr/>
              </a:pPr>
              <a:r>
                <a:rPr lang="en-US" altLang="zh-CN" sz="1200" kern="0" dirty="0">
                  <a:solidFill>
                    <a:srgbClr val="3366FF"/>
                  </a:solidFill>
                  <a:latin typeface="+mn-lt"/>
                </a:rPr>
                <a:t>1998</a:t>
              </a:r>
              <a:r>
                <a:rPr lang="zh-CN" altLang="en-US" sz="1200" kern="0" dirty="0">
                  <a:solidFill>
                    <a:srgbClr val="3366FF"/>
                  </a:solidFill>
                  <a:latin typeface="+mn-lt"/>
                </a:rPr>
                <a:t>、</a:t>
              </a:r>
              <a:r>
                <a:rPr lang="en-US" altLang="zh-CN" sz="1200" kern="0" dirty="0">
                  <a:solidFill>
                    <a:srgbClr val="3366FF"/>
                  </a:solidFill>
                  <a:latin typeface="+mn-lt"/>
                </a:rPr>
                <a:t>2000</a:t>
              </a:r>
              <a:r>
                <a:rPr lang="zh-CN" altLang="en-US" sz="1200" kern="0" dirty="0">
                  <a:solidFill>
                    <a:srgbClr val="3366FF"/>
                  </a:solidFill>
                  <a:latin typeface="+mn-lt"/>
                </a:rPr>
                <a:t>、</a:t>
              </a:r>
              <a:r>
                <a:rPr lang="en-US" altLang="zh-CN" sz="1200" kern="0" dirty="0">
                  <a:solidFill>
                    <a:srgbClr val="3366FF"/>
                  </a:solidFill>
                  <a:latin typeface="+mn-lt"/>
                </a:rPr>
                <a:t>2001</a:t>
              </a:r>
              <a:r>
                <a:rPr lang="zh-CN" altLang="en-US" sz="1200" kern="0" dirty="0">
                  <a:solidFill>
                    <a:srgbClr val="3366FF"/>
                  </a:solidFill>
                  <a:latin typeface="+mn-lt"/>
                </a:rPr>
                <a:t>、</a:t>
              </a:r>
              <a:r>
                <a:rPr lang="en-US" altLang="zh-CN" sz="1200" kern="0" dirty="0">
                  <a:solidFill>
                    <a:srgbClr val="3366FF"/>
                  </a:solidFill>
                  <a:latin typeface="+mn-lt"/>
                </a:rPr>
                <a:t>2003</a:t>
              </a:r>
              <a:r>
                <a:rPr lang="zh-CN" altLang="en-US" sz="1200" kern="0" dirty="0">
                  <a:solidFill>
                    <a:srgbClr val="3366FF"/>
                  </a:solidFill>
                  <a:latin typeface="+mn-lt"/>
                </a:rPr>
                <a:t>、</a:t>
              </a:r>
              <a:r>
                <a:rPr lang="en-US" altLang="zh-CN" sz="1200" kern="0" dirty="0">
                  <a:solidFill>
                    <a:srgbClr val="3366FF"/>
                  </a:solidFill>
                  <a:latin typeface="+mn-lt"/>
                </a:rPr>
                <a:t>2005</a:t>
              </a:r>
              <a:r>
                <a:rPr lang="zh-CN" altLang="en-US" sz="1200" kern="0" dirty="0">
                  <a:solidFill>
                    <a:srgbClr val="3366FF"/>
                  </a:solidFill>
                  <a:latin typeface="+mn-lt"/>
                </a:rPr>
                <a:t>年</a:t>
              </a:r>
              <a:r>
                <a:rPr lang="zh-CN" altLang="en-US" sz="1200" kern="0" dirty="0">
                  <a:latin typeface="+mn-lt"/>
                </a:rPr>
                <a:t>分别发布了</a:t>
              </a:r>
              <a:r>
                <a:rPr lang="en-US" altLang="zh-CN" sz="1200" kern="0" dirty="0">
                  <a:latin typeface="+mn-lt"/>
                </a:rPr>
                <a:t>UML1.2</a:t>
              </a:r>
              <a:r>
                <a:rPr lang="zh-CN" altLang="en-US" sz="1200" kern="0" dirty="0">
                  <a:latin typeface="+mn-lt"/>
                </a:rPr>
                <a:t>、</a:t>
              </a:r>
              <a:r>
                <a:rPr lang="en-US" altLang="zh-CN" sz="1200" kern="0" dirty="0">
                  <a:latin typeface="+mn-lt"/>
                </a:rPr>
                <a:t>UML1.3</a:t>
              </a:r>
              <a:r>
                <a:rPr lang="zh-CN" altLang="en-US" sz="1200" kern="0" dirty="0">
                  <a:latin typeface="+mn-lt"/>
                </a:rPr>
                <a:t>、</a:t>
              </a:r>
              <a:r>
                <a:rPr lang="en-US" altLang="zh-CN" sz="1200" kern="0" dirty="0">
                  <a:latin typeface="+mn-lt"/>
                </a:rPr>
                <a:t>UML1.4</a:t>
              </a:r>
              <a:r>
                <a:rPr lang="zh-CN" altLang="en-US" sz="1200" kern="0" dirty="0">
                  <a:latin typeface="+mn-lt"/>
                </a:rPr>
                <a:t>、 </a:t>
              </a:r>
              <a:r>
                <a:rPr lang="en-US" altLang="zh-CN" sz="1200" kern="0" dirty="0">
                  <a:latin typeface="+mn-lt"/>
                </a:rPr>
                <a:t>UML1.5</a:t>
              </a:r>
              <a:r>
                <a:rPr lang="zh-CN" altLang="en-US" sz="1200" kern="0" dirty="0">
                  <a:latin typeface="+mn-lt"/>
                </a:rPr>
                <a:t>、 </a:t>
              </a:r>
              <a:r>
                <a:rPr lang="en-US" altLang="zh-CN" sz="1200" kern="0" dirty="0">
                  <a:latin typeface="+mn-lt"/>
                </a:rPr>
                <a:t>UML2.0</a:t>
              </a:r>
              <a:endParaRPr lang="zh-CN" altLang="en-US" sz="1200" kern="0" dirty="0">
                <a:latin typeface="+mn-lt"/>
              </a:endParaRPr>
            </a:p>
            <a:p>
              <a:pPr marL="2171700" lvl="4" indent="-342900" eaLnBrk="0" hangingPunct="0">
                <a:lnSpc>
                  <a:spcPct val="135000"/>
                </a:lnSpc>
                <a:spcBef>
                  <a:spcPct val="20000"/>
                </a:spcBef>
                <a:buFontTx/>
                <a:buChar char="•"/>
                <a:defRPr/>
              </a:pPr>
              <a:r>
                <a:rPr lang="en-US" altLang="zh-CN" sz="1200" kern="0" dirty="0">
                  <a:solidFill>
                    <a:srgbClr val="3366FF"/>
                  </a:solidFill>
                  <a:latin typeface="+mn-lt"/>
                </a:rPr>
                <a:t>2011</a:t>
              </a:r>
              <a:r>
                <a:rPr lang="zh-CN" altLang="en-US" sz="1200" kern="0" dirty="0">
                  <a:solidFill>
                    <a:srgbClr val="3366FF"/>
                  </a:solidFill>
                  <a:latin typeface="+mn-lt"/>
                </a:rPr>
                <a:t>年</a:t>
              </a:r>
              <a:r>
                <a:rPr lang="zh-CN" altLang="en-US" sz="1200" kern="0" dirty="0">
                  <a:latin typeface="+mn-lt"/>
                </a:rPr>
                <a:t>发布了</a:t>
              </a:r>
              <a:r>
                <a:rPr lang="en-US" altLang="zh-CN" sz="1200" kern="0" dirty="0">
                  <a:latin typeface="+mn-lt"/>
                </a:rPr>
                <a:t>UML2.4</a:t>
              </a:r>
              <a:r>
                <a:rPr lang="zh-CN" altLang="en-US" sz="1200" kern="0" dirty="0">
                  <a:latin typeface="+mn-lt"/>
                </a:rPr>
                <a:t>，</a:t>
              </a:r>
              <a:r>
                <a:rPr lang="en-US" altLang="zh-CN" sz="1200" kern="0" dirty="0">
                  <a:latin typeface="+mn-lt"/>
                </a:rPr>
                <a:t>UML2.4.1</a:t>
              </a:r>
              <a:endParaRPr lang="zh-CN" altLang="en-US" sz="1200" kern="0" dirty="0">
                <a:latin typeface="+mn-lt"/>
              </a:endParaRPr>
            </a:p>
            <a:p>
              <a:pPr marL="2628900" lvl="5" indent="-342900" eaLnBrk="0" hangingPunct="0">
                <a:lnSpc>
                  <a:spcPct val="135000"/>
                </a:lnSpc>
                <a:spcBef>
                  <a:spcPct val="20000"/>
                </a:spcBef>
                <a:buFontTx/>
                <a:buChar char="•"/>
                <a:defRPr/>
              </a:pPr>
              <a:r>
                <a:rPr lang="en-US" altLang="zh-CN" sz="1200" kern="0" dirty="0">
                  <a:solidFill>
                    <a:srgbClr val="3366FF"/>
                  </a:solidFill>
                  <a:latin typeface="+mn-lt"/>
                </a:rPr>
                <a:t>2013</a:t>
              </a:r>
              <a:r>
                <a:rPr lang="zh-CN" altLang="en-US" sz="1200" kern="0" dirty="0">
                  <a:solidFill>
                    <a:srgbClr val="3366FF"/>
                  </a:solidFill>
                  <a:latin typeface="+mn-lt"/>
                </a:rPr>
                <a:t>年</a:t>
              </a:r>
              <a:r>
                <a:rPr lang="zh-CN" altLang="en-US" sz="1200" kern="0" dirty="0">
                  <a:latin typeface="+mn-lt"/>
                </a:rPr>
                <a:t>发布了</a:t>
              </a:r>
              <a:r>
                <a:rPr lang="en-US" altLang="zh-CN" sz="1200" kern="0" dirty="0">
                  <a:latin typeface="+mn-lt"/>
                </a:rPr>
                <a:t>UML2.5</a:t>
              </a:r>
            </a:p>
            <a:p>
              <a:pPr eaLnBrk="0" hangingPunct="0">
                <a:lnSpc>
                  <a:spcPct val="80000"/>
                </a:lnSpc>
                <a:spcBef>
                  <a:spcPct val="20000"/>
                </a:spcBef>
                <a:defRPr/>
              </a:pPr>
              <a:endParaRPr lang="en-US" altLang="zh-CN" sz="1200" b="1" kern="0" dirty="0">
                <a:latin typeface="+mn-lt"/>
              </a:endParaRPr>
            </a:p>
            <a:p>
              <a:pPr eaLnBrk="0" hangingPunct="0">
                <a:lnSpc>
                  <a:spcPct val="80000"/>
                </a:lnSpc>
                <a:spcBef>
                  <a:spcPct val="20000"/>
                </a:spcBef>
                <a:defRPr/>
              </a:pPr>
              <a:endParaRPr lang="en-US" altLang="zh-CN" sz="1200" b="1" kern="0" dirty="0">
                <a:latin typeface="+mn-lt"/>
              </a:endParaRPr>
            </a:p>
          </p:txBody>
        </p:sp>
      </p:grpSp>
      <p:sp>
        <p:nvSpPr>
          <p:cNvPr id="10"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 </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面向对象方法与</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UML</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3200" b="1" i="0" u="none" strike="noStrike" kern="0" cap="none" spc="0" normalizeH="0" baseline="0" noProof="0" dirty="0">
                <a:ln>
                  <a:noFill/>
                </a:ln>
                <a:solidFill>
                  <a:schemeClr val="tx2"/>
                </a:solidFill>
                <a:effectLst/>
                <a:uLnTx/>
                <a:uFillTx/>
                <a:latin typeface="+mj-lt"/>
                <a:ea typeface="+mj-ea"/>
                <a:cs typeface="+mj-cs"/>
              </a:rPr>
              <a:t>3.2.2</a:t>
            </a:r>
            <a:r>
              <a:rPr kumimoji="0" lang="en-US" altLang="zh-CN" sz="3200" b="1" i="0" u="none" strike="noStrike" kern="0" cap="none" spc="0" normalizeH="0" baseline="0" noProof="0" dirty="0">
                <a:ln>
                  <a:noFill/>
                </a:ln>
                <a:solidFill>
                  <a:schemeClr val="bg1"/>
                </a:solidFill>
                <a:effectLst/>
                <a:uLnTx/>
                <a:uFillTx/>
                <a:latin typeface="+mj-ea"/>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mj-ea"/>
                <a:cs typeface="+mj-cs"/>
              </a:rPr>
              <a:t>UML</a:t>
            </a:r>
            <a:r>
              <a:rPr kumimoji="0" lang="zh-CN" altLang="en-US" sz="3200" b="1" i="0" u="none" strike="noStrike" kern="0" cap="none" spc="0" normalizeH="0" baseline="0" noProof="0" dirty="0">
                <a:ln>
                  <a:noFill/>
                </a:ln>
                <a:solidFill>
                  <a:schemeClr val="bg1"/>
                </a:solidFill>
                <a:effectLst/>
                <a:uLnTx/>
                <a:uFillTx/>
                <a:latin typeface="+mj-ea"/>
                <a:ea typeface="+mj-ea"/>
                <a:cs typeface="+mj-cs"/>
              </a:rPr>
              <a:t>简介</a:t>
            </a:r>
          </a:p>
        </p:txBody>
      </p:sp>
      <p:sp>
        <p:nvSpPr>
          <p:cNvPr id="11" name="灯片编号占位符 10"/>
          <p:cNvSpPr>
            <a:spLocks noGrp="1"/>
          </p:cNvSpPr>
          <p:nvPr>
            <p:ph type="sldNum" sz="quarter" idx="12"/>
          </p:nvPr>
        </p:nvSpPr>
        <p:spPr/>
        <p:txBody>
          <a:bodyPr/>
          <a:lstStyle/>
          <a:p>
            <a:fld id="{38DE0820-E4E3-469F-8339-675226DFBBFE}" type="slidenum">
              <a:rPr lang="zh-CN" altLang="en-US" smtClean="0"/>
              <a:pPr/>
              <a:t>75</a:t>
            </a:fld>
            <a:endParaRPr lang="zh-CN" altLang="en-US"/>
          </a:p>
        </p:txBody>
      </p:sp>
    </p:spTree>
    <p:extLst>
      <p:ext uri="{BB962C8B-B14F-4D97-AF65-F5344CB8AC3E}">
        <p14:creationId xmlns:p14="http://schemas.microsoft.com/office/powerpoint/2010/main" val="4239913041"/>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srcRect/>
          <a:stretch>
            <a:fillRect/>
          </a:stretch>
        </p:blipFill>
        <p:spPr bwMode="auto">
          <a:xfrm>
            <a:off x="642910" y="2285992"/>
            <a:ext cx="7707312" cy="4238625"/>
          </a:xfrm>
          <a:prstGeom prst="rect">
            <a:avLst/>
          </a:prstGeom>
          <a:noFill/>
          <a:ln w="9525">
            <a:noFill/>
            <a:miter lim="800000"/>
            <a:headEnd/>
            <a:tailEnd/>
          </a:ln>
        </p:spPr>
      </p:pic>
      <p:sp>
        <p:nvSpPr>
          <p:cNvPr id="30723" name="Rectangle 3"/>
          <p:cNvSpPr>
            <a:spLocks noChangeArrowheads="1"/>
          </p:cNvSpPr>
          <p:nvPr/>
        </p:nvSpPr>
        <p:spPr bwMode="auto">
          <a:xfrm>
            <a:off x="357158" y="1357298"/>
            <a:ext cx="8229600" cy="792163"/>
          </a:xfrm>
          <a:prstGeom prst="rect">
            <a:avLst/>
          </a:prstGeom>
          <a:noFill/>
          <a:ln w="9525">
            <a:noFill/>
            <a:miter lim="800000"/>
            <a:headEnd/>
            <a:tailEnd/>
          </a:ln>
        </p:spPr>
        <p:txBody>
          <a:bodyPr anchor="ctr"/>
          <a:lstStyle/>
          <a:p>
            <a:r>
              <a:rPr lang="en-US" altLang="zh-CN" sz="3200" b="1" dirty="0">
                <a:solidFill>
                  <a:srgbClr val="CC0000"/>
                </a:solidFill>
                <a:latin typeface="宋体" pitchFamily="2" charset="-122"/>
                <a:ea typeface="宋体" pitchFamily="2" charset="-122"/>
              </a:rPr>
              <a:t>UML</a:t>
            </a:r>
            <a:r>
              <a:rPr lang="zh-CN" altLang="en-US" sz="3200" b="1" dirty="0">
                <a:solidFill>
                  <a:srgbClr val="CC0000"/>
                </a:solidFill>
                <a:latin typeface="宋体" pitchFamily="2" charset="-122"/>
                <a:ea typeface="宋体" pitchFamily="2" charset="-122"/>
              </a:rPr>
              <a:t>的产生和发展</a:t>
            </a:r>
          </a:p>
        </p:txBody>
      </p:sp>
      <p:sp>
        <p:nvSpPr>
          <p:cNvPr id="4" name="Rectangle 2"/>
          <p:cNvSpPr>
            <a:spLocks noGrp="1" noChangeArrowheads="1"/>
          </p:cNvSpPr>
          <p:nvPr>
            <p:ph type="title"/>
          </p:nvPr>
        </p:nvSpPr>
        <p:spPr>
          <a:xfrm>
            <a:off x="457200" y="211138"/>
            <a:ext cx="8229600" cy="1143000"/>
          </a:xfrm>
        </p:spPr>
        <p:txBody>
          <a:bodyPr/>
          <a:lstStyle/>
          <a:p>
            <a:pPr>
              <a:lnSpc>
                <a:spcPts val="4000"/>
              </a:lnSpc>
            </a:pPr>
            <a:r>
              <a:rPr lang="en-US" altLang="zh-CN" dirty="0"/>
              <a:t> </a:t>
            </a:r>
            <a:r>
              <a:rPr lang="en-US" altLang="zh-CN" sz="4000" dirty="0"/>
              <a:t>3.2 </a:t>
            </a:r>
            <a:r>
              <a:rPr lang="zh-CN" altLang="en-US" sz="4000" dirty="0"/>
              <a:t>面向对象方法与</a:t>
            </a:r>
            <a:r>
              <a:rPr lang="en-US" altLang="zh-CN" sz="4000" dirty="0"/>
              <a:t>UML</a:t>
            </a:r>
            <a:br>
              <a:rPr lang="en-US" altLang="zh-CN" dirty="0"/>
            </a:br>
            <a:r>
              <a:rPr lang="en-US" altLang="zh-CN" dirty="0"/>
              <a:t>                 </a:t>
            </a:r>
            <a:r>
              <a:rPr lang="en-US" altLang="zh-CN" sz="3200" dirty="0"/>
              <a:t>3.2.2</a:t>
            </a:r>
            <a:r>
              <a:rPr lang="en-US" altLang="zh-CN" sz="3200" dirty="0">
                <a:solidFill>
                  <a:schemeClr val="bg1"/>
                </a:solidFill>
                <a:latin typeface="+mj-ea"/>
              </a:rPr>
              <a:t> </a:t>
            </a:r>
            <a:r>
              <a:rPr lang="en-US" altLang="zh-CN" sz="3200" dirty="0">
                <a:solidFill>
                  <a:schemeClr val="bg1"/>
                </a:solidFill>
              </a:rPr>
              <a:t>UML</a:t>
            </a:r>
            <a:r>
              <a:rPr lang="zh-CN" altLang="en-US" sz="3200" dirty="0">
                <a:solidFill>
                  <a:schemeClr val="bg1"/>
                </a:solidFill>
                <a:latin typeface="+mj-ea"/>
              </a:rPr>
              <a:t>简介</a:t>
            </a: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76</a:t>
            </a:fld>
            <a:endParaRPr lang="zh-CN" altLang="en-US"/>
          </a:p>
        </p:txBody>
      </p:sp>
    </p:spTree>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57158" y="2071678"/>
            <a:ext cx="8305800" cy="4431791"/>
          </a:xfrm>
          <a:prstGeom prst="rect">
            <a:avLst/>
          </a:prstGeom>
          <a:noFill/>
          <a:ln w="9525">
            <a:noFill/>
            <a:miter lim="800000"/>
            <a:headEnd/>
            <a:tailEnd/>
          </a:ln>
        </p:spPr>
        <p:txBody>
          <a:bodyPr>
            <a:spAutoFit/>
          </a:bodyPr>
          <a:lstStyle/>
          <a:p>
            <a:pPr>
              <a:lnSpc>
                <a:spcPct val="125000"/>
              </a:lnSpc>
              <a:spcBef>
                <a:spcPct val="20000"/>
              </a:spcBef>
              <a:buSzPct val="90000"/>
            </a:pPr>
            <a:r>
              <a:rPr kumimoji="1" lang="en-US" altLang="zh-CN" sz="2800" b="1" dirty="0">
                <a:solidFill>
                  <a:srgbClr val="0000FF"/>
                </a:solidFill>
                <a:latin typeface="楷体_GB2312" pitchFamily="49" charset="-122"/>
                <a:ea typeface="楷体_GB2312" pitchFamily="49" charset="-122"/>
              </a:rPr>
              <a:t>(1)</a:t>
            </a:r>
            <a:r>
              <a:rPr kumimoji="1" lang="zh-CN" altLang="en-US" sz="2800" b="1" dirty="0">
                <a:solidFill>
                  <a:srgbClr val="0000FF"/>
                </a:solidFill>
                <a:latin typeface="楷体_GB2312" pitchFamily="49" charset="-122"/>
                <a:ea typeface="楷体_GB2312" pitchFamily="49" charset="-122"/>
              </a:rPr>
              <a:t>统一标准</a:t>
            </a:r>
            <a:r>
              <a:rPr kumimoji="1" lang="zh-CN" altLang="en-US" sz="2800" b="1" dirty="0">
                <a:latin typeface="楷体_GB2312" pitchFamily="49" charset="-122"/>
                <a:ea typeface="楷体_GB2312" pitchFamily="49" charset="-122"/>
              </a:rPr>
              <a:t> </a:t>
            </a:r>
          </a:p>
          <a:p>
            <a:pPr>
              <a:lnSpc>
                <a:spcPct val="125000"/>
              </a:lnSpc>
              <a:spcBef>
                <a:spcPct val="20000"/>
              </a:spcBef>
              <a:buSzPct val="90000"/>
            </a:pPr>
            <a:r>
              <a:rPr kumimoji="1" lang="zh-CN" altLang="en-US" sz="2800" b="1" dirty="0">
                <a:latin typeface="楷体_GB2312" pitchFamily="49" charset="-122"/>
                <a:ea typeface="楷体_GB2312" pitchFamily="49" charset="-122"/>
              </a:rPr>
              <a:t>    </a:t>
            </a:r>
            <a:r>
              <a:rPr kumimoji="1" lang="en-US" altLang="zh-CN" sz="2400" b="1" dirty="0">
                <a:latin typeface="楷体_GB2312" pitchFamily="49" charset="-122"/>
                <a:ea typeface="楷体_GB2312" pitchFamily="49" charset="-122"/>
              </a:rPr>
              <a:t>UML</a:t>
            </a:r>
            <a:r>
              <a:rPr kumimoji="1" lang="zh-CN" altLang="en-US" sz="2400" b="1" dirty="0">
                <a:latin typeface="楷体_GB2312" pitchFamily="49" charset="-122"/>
                <a:ea typeface="楷体_GB2312" pitchFamily="49" charset="-122"/>
              </a:rPr>
              <a:t>不仅统一了</a:t>
            </a:r>
            <a:r>
              <a:rPr kumimoji="1" lang="en-US" altLang="zh-CN" sz="2400" b="1" dirty="0" err="1">
                <a:latin typeface="楷体_GB2312" pitchFamily="49" charset="-122"/>
                <a:ea typeface="楷体_GB2312" pitchFamily="49" charset="-122"/>
              </a:rPr>
              <a:t>Booch</a:t>
            </a:r>
            <a:r>
              <a:rPr kumimoji="1" lang="zh-CN" altLang="en-US" sz="2400" b="1" dirty="0">
                <a:latin typeface="楷体_GB2312" pitchFamily="49" charset="-122"/>
                <a:ea typeface="楷体_GB2312" pitchFamily="49" charset="-122"/>
              </a:rPr>
              <a:t>、</a:t>
            </a:r>
            <a:r>
              <a:rPr kumimoji="1" lang="en-US" altLang="zh-CN" sz="2400" b="1" dirty="0">
                <a:latin typeface="楷体_GB2312" pitchFamily="49" charset="-122"/>
                <a:ea typeface="楷体_GB2312" pitchFamily="49" charset="-122"/>
              </a:rPr>
              <a:t>OMT</a:t>
            </a:r>
            <a:r>
              <a:rPr kumimoji="1" lang="zh-CN" altLang="en-US" sz="2400" b="1" dirty="0">
                <a:latin typeface="楷体_GB2312" pitchFamily="49" charset="-122"/>
                <a:ea typeface="楷体_GB2312" pitchFamily="49" charset="-122"/>
              </a:rPr>
              <a:t>和</a:t>
            </a:r>
            <a:r>
              <a:rPr kumimoji="1" lang="en-US" altLang="zh-CN" sz="2400" b="1" dirty="0">
                <a:latin typeface="楷体_GB2312" pitchFamily="49" charset="-122"/>
                <a:ea typeface="楷体_GB2312" pitchFamily="49" charset="-122"/>
              </a:rPr>
              <a:t>OOSE</a:t>
            </a:r>
            <a:r>
              <a:rPr kumimoji="1" lang="zh-CN" altLang="en-US" sz="2400" b="1" dirty="0">
                <a:latin typeface="楷体_GB2312" pitchFamily="49" charset="-122"/>
                <a:ea typeface="楷体_GB2312" pitchFamily="49" charset="-122"/>
              </a:rPr>
              <a:t>等方法中的基本概念，还吸取了面向对象技术领域中其他流派的长处，其中也包括非</a:t>
            </a:r>
            <a:r>
              <a:rPr kumimoji="1" lang="en-US" altLang="zh-CN" sz="2400" b="1" dirty="0">
                <a:latin typeface="楷体_GB2312" pitchFamily="49" charset="-122"/>
                <a:ea typeface="楷体_GB2312" pitchFamily="49" charset="-122"/>
              </a:rPr>
              <a:t>OO</a:t>
            </a:r>
            <a:r>
              <a:rPr kumimoji="1" lang="zh-CN" altLang="en-US" sz="2400" b="1" dirty="0">
                <a:latin typeface="楷体_GB2312" pitchFamily="49" charset="-122"/>
                <a:ea typeface="楷体_GB2312" pitchFamily="49" charset="-122"/>
              </a:rPr>
              <a:t>方法的影响。已经成为</a:t>
            </a:r>
            <a:r>
              <a:rPr kumimoji="1" lang="en-US" altLang="zh-CN" sz="2400" b="1" dirty="0">
                <a:latin typeface="楷体_GB2312" pitchFamily="49" charset="-122"/>
                <a:ea typeface="楷体_GB2312" pitchFamily="49" charset="-122"/>
              </a:rPr>
              <a:t>OMG</a:t>
            </a:r>
            <a:r>
              <a:rPr kumimoji="1" lang="zh-CN" altLang="en-US" sz="2400" b="1" dirty="0">
                <a:latin typeface="楷体_GB2312" pitchFamily="49" charset="-122"/>
                <a:ea typeface="楷体_GB2312" pitchFamily="49" charset="-122"/>
              </a:rPr>
              <a:t>的标准。  </a:t>
            </a:r>
          </a:p>
          <a:p>
            <a:pPr>
              <a:lnSpc>
                <a:spcPct val="125000"/>
              </a:lnSpc>
              <a:spcBef>
                <a:spcPct val="20000"/>
              </a:spcBef>
              <a:buSzPct val="90000"/>
            </a:pPr>
            <a:r>
              <a:rPr kumimoji="1" lang="en-US" altLang="zh-CN" sz="2800" b="1" dirty="0">
                <a:solidFill>
                  <a:srgbClr val="0000FF"/>
                </a:solidFill>
                <a:latin typeface="楷体_GB2312" pitchFamily="49" charset="-122"/>
                <a:ea typeface="楷体_GB2312" pitchFamily="49" charset="-122"/>
              </a:rPr>
              <a:t>(2)</a:t>
            </a:r>
            <a:r>
              <a:rPr kumimoji="1" lang="zh-CN" altLang="en-US" sz="2800" b="1" dirty="0">
                <a:solidFill>
                  <a:srgbClr val="0000FF"/>
                </a:solidFill>
                <a:latin typeface="楷体_GB2312" pitchFamily="49" charset="-122"/>
                <a:ea typeface="楷体_GB2312" pitchFamily="49" charset="-122"/>
              </a:rPr>
              <a:t>面向对象</a:t>
            </a:r>
            <a:r>
              <a:rPr kumimoji="1" lang="zh-CN" altLang="en-US" sz="2800" b="1" dirty="0">
                <a:latin typeface="楷体_GB2312" pitchFamily="49" charset="-122"/>
                <a:ea typeface="楷体_GB2312" pitchFamily="49" charset="-122"/>
              </a:rPr>
              <a:t> </a:t>
            </a:r>
          </a:p>
          <a:p>
            <a:pPr>
              <a:lnSpc>
                <a:spcPct val="125000"/>
              </a:lnSpc>
              <a:spcBef>
                <a:spcPct val="20000"/>
              </a:spcBef>
              <a:buSzPct val="90000"/>
            </a:pPr>
            <a:r>
              <a:rPr kumimoji="1" lang="zh-CN" altLang="en-US" sz="2400" b="1" dirty="0">
                <a:latin typeface="楷体_GB2312" pitchFamily="49" charset="-122"/>
                <a:ea typeface="楷体_GB2312" pitchFamily="49" charset="-122"/>
              </a:rPr>
              <a:t>    </a:t>
            </a:r>
            <a:r>
              <a:rPr kumimoji="1" lang="en-US" altLang="zh-CN" sz="2400" b="1" dirty="0">
                <a:latin typeface="楷体_GB2312" pitchFamily="49" charset="-122"/>
                <a:ea typeface="楷体_GB2312" pitchFamily="49" charset="-122"/>
              </a:rPr>
              <a:t>UML</a:t>
            </a:r>
            <a:r>
              <a:rPr kumimoji="1" lang="zh-CN" altLang="en-US" sz="2400" b="1" dirty="0">
                <a:latin typeface="楷体_GB2312" pitchFamily="49" charset="-122"/>
                <a:ea typeface="楷体_GB2312" pitchFamily="49" charset="-122"/>
              </a:rPr>
              <a:t>支持面向对象技术的主要概念，它提供了一批基本的表示模型元素的图形和方法，能简洁明了地表达面向对象的各种概念和模型元素。</a:t>
            </a:r>
          </a:p>
        </p:txBody>
      </p:sp>
      <p:sp>
        <p:nvSpPr>
          <p:cNvPr id="31747" name="Rectangle 3"/>
          <p:cNvSpPr>
            <a:spLocks noChangeArrowheads="1"/>
          </p:cNvSpPr>
          <p:nvPr/>
        </p:nvSpPr>
        <p:spPr bwMode="auto">
          <a:xfrm>
            <a:off x="357158" y="1285860"/>
            <a:ext cx="8229600" cy="792163"/>
          </a:xfrm>
          <a:prstGeom prst="rect">
            <a:avLst/>
          </a:prstGeom>
          <a:noFill/>
          <a:ln w="9525">
            <a:noFill/>
            <a:miter lim="800000"/>
            <a:headEnd/>
            <a:tailEnd/>
          </a:ln>
        </p:spPr>
        <p:txBody>
          <a:bodyPr anchor="ctr"/>
          <a:lstStyle/>
          <a:p>
            <a:r>
              <a:rPr lang="en-US" altLang="zh-CN" sz="3200" b="1" dirty="0">
                <a:solidFill>
                  <a:srgbClr val="CC0000"/>
                </a:solidFill>
                <a:latin typeface="宋体" pitchFamily="2" charset="-122"/>
                <a:ea typeface="宋体" pitchFamily="2" charset="-122"/>
              </a:rPr>
              <a:t>UML</a:t>
            </a:r>
            <a:r>
              <a:rPr lang="zh-CN" altLang="en-US" sz="3200" b="1" dirty="0">
                <a:solidFill>
                  <a:srgbClr val="CC0000"/>
                </a:solidFill>
                <a:latin typeface="宋体" pitchFamily="2" charset="-122"/>
                <a:ea typeface="宋体" pitchFamily="2" charset="-122"/>
              </a:rPr>
              <a:t>的特点</a:t>
            </a:r>
          </a:p>
        </p:txBody>
      </p:sp>
      <p:sp>
        <p:nvSpPr>
          <p:cNvPr id="4" name="Rectangle 2"/>
          <p:cNvSpPr>
            <a:spLocks noGrp="1" noChangeArrowheads="1"/>
          </p:cNvSpPr>
          <p:nvPr>
            <p:ph type="title"/>
          </p:nvPr>
        </p:nvSpPr>
        <p:spPr>
          <a:xfrm>
            <a:off x="457200" y="211138"/>
            <a:ext cx="8229600" cy="1143000"/>
          </a:xfrm>
        </p:spPr>
        <p:txBody>
          <a:bodyPr/>
          <a:lstStyle/>
          <a:p>
            <a:pPr>
              <a:lnSpc>
                <a:spcPts val="4000"/>
              </a:lnSpc>
            </a:pPr>
            <a:r>
              <a:rPr lang="en-US" altLang="zh-CN" dirty="0"/>
              <a:t> </a:t>
            </a:r>
            <a:r>
              <a:rPr lang="en-US" altLang="zh-CN" sz="4000" dirty="0"/>
              <a:t>3.2 </a:t>
            </a:r>
            <a:r>
              <a:rPr lang="zh-CN" altLang="en-US" sz="4000" dirty="0"/>
              <a:t>面向对象方法与</a:t>
            </a:r>
            <a:r>
              <a:rPr lang="en-US" altLang="zh-CN" sz="4000" dirty="0"/>
              <a:t>UML</a:t>
            </a:r>
            <a:br>
              <a:rPr lang="en-US" altLang="zh-CN" dirty="0"/>
            </a:br>
            <a:r>
              <a:rPr lang="en-US" altLang="zh-CN" dirty="0"/>
              <a:t>                 </a:t>
            </a:r>
            <a:r>
              <a:rPr lang="en-US" altLang="zh-CN" sz="3200" dirty="0"/>
              <a:t>3.2.2</a:t>
            </a:r>
            <a:r>
              <a:rPr lang="en-US" altLang="zh-CN" sz="3200" dirty="0">
                <a:solidFill>
                  <a:schemeClr val="bg1"/>
                </a:solidFill>
                <a:latin typeface="+mj-ea"/>
              </a:rPr>
              <a:t> </a:t>
            </a:r>
            <a:r>
              <a:rPr lang="en-US" altLang="zh-CN" sz="3200" dirty="0">
                <a:solidFill>
                  <a:schemeClr val="bg1"/>
                </a:solidFill>
              </a:rPr>
              <a:t>UML</a:t>
            </a:r>
            <a:r>
              <a:rPr lang="zh-CN" altLang="en-US" sz="3200" dirty="0">
                <a:solidFill>
                  <a:schemeClr val="bg1"/>
                </a:solidFill>
                <a:latin typeface="+mj-ea"/>
              </a:rPr>
              <a:t>简介</a:t>
            </a: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77</a:t>
            </a:fld>
            <a:endParaRPr lang="zh-CN" altLang="en-US"/>
          </a:p>
        </p:txBody>
      </p:sp>
    </p:spTree>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285720" y="2571744"/>
            <a:ext cx="8362950" cy="3964162"/>
          </a:xfrm>
          <a:prstGeom prst="rect">
            <a:avLst/>
          </a:prstGeom>
          <a:noFill/>
          <a:ln w="9525">
            <a:noFill/>
            <a:miter lim="800000"/>
            <a:headEnd/>
            <a:tailEnd/>
          </a:ln>
        </p:spPr>
        <p:txBody>
          <a:bodyPr>
            <a:spAutoFit/>
          </a:bodyPr>
          <a:lstStyle/>
          <a:p>
            <a:pPr>
              <a:lnSpc>
                <a:spcPct val="125000"/>
              </a:lnSpc>
              <a:spcBef>
                <a:spcPct val="20000"/>
              </a:spcBef>
              <a:buSzPct val="90000"/>
            </a:pPr>
            <a:r>
              <a:rPr kumimoji="1" lang="en-US" altLang="zh-CN" sz="2800" b="1" dirty="0">
                <a:solidFill>
                  <a:srgbClr val="0000FF"/>
                </a:solidFill>
                <a:latin typeface="宋体" pitchFamily="2" charset="-122"/>
                <a:ea typeface="宋体" pitchFamily="2" charset="-122"/>
              </a:rPr>
              <a:t>(3)</a:t>
            </a:r>
            <a:r>
              <a:rPr kumimoji="1" lang="zh-CN" altLang="en-US" sz="2800" b="1" dirty="0">
                <a:solidFill>
                  <a:srgbClr val="0000FF"/>
                </a:solidFill>
                <a:latin typeface="宋体" pitchFamily="2" charset="-122"/>
                <a:ea typeface="宋体" pitchFamily="2" charset="-122"/>
              </a:rPr>
              <a:t>可视化，表达能力强大</a:t>
            </a:r>
          </a:p>
          <a:p>
            <a:pPr>
              <a:lnSpc>
                <a:spcPct val="125000"/>
              </a:lnSpc>
              <a:spcBef>
                <a:spcPct val="20000"/>
              </a:spcBef>
              <a:buSzPct val="90000"/>
            </a:pPr>
            <a:r>
              <a:rPr kumimoji="1" lang="en-US" altLang="zh-CN" sz="2400" b="1" dirty="0">
                <a:latin typeface="宋体" pitchFamily="2" charset="-122"/>
                <a:ea typeface="宋体" pitchFamily="2" charset="-122"/>
              </a:rPr>
              <a:t>UML</a:t>
            </a:r>
            <a:r>
              <a:rPr kumimoji="1" lang="zh-CN" altLang="en-US" sz="2400" b="1" dirty="0">
                <a:latin typeface="宋体" pitchFamily="2" charset="-122"/>
                <a:ea typeface="宋体" pitchFamily="2" charset="-122"/>
              </a:rPr>
              <a:t>是一种</a:t>
            </a:r>
            <a:r>
              <a:rPr kumimoji="1" lang="zh-CN" altLang="en-US" sz="2400" b="1" dirty="0">
                <a:solidFill>
                  <a:srgbClr val="00B050"/>
                </a:solidFill>
                <a:latin typeface="宋体" pitchFamily="2" charset="-122"/>
                <a:ea typeface="宋体" pitchFamily="2" charset="-122"/>
              </a:rPr>
              <a:t>图形化语言</a:t>
            </a:r>
            <a:r>
              <a:rPr kumimoji="1" lang="zh-CN" altLang="en-US" sz="2400" b="1" dirty="0">
                <a:latin typeface="宋体" pitchFamily="2" charset="-122"/>
                <a:ea typeface="宋体" pitchFamily="2" charset="-122"/>
              </a:rPr>
              <a:t>，用</a:t>
            </a:r>
            <a:r>
              <a:rPr kumimoji="1" lang="en-US" altLang="zh-CN" sz="2400" b="1" dirty="0">
                <a:latin typeface="宋体" pitchFamily="2" charset="-122"/>
                <a:ea typeface="宋体" pitchFamily="2" charset="-122"/>
              </a:rPr>
              <a:t>UML</a:t>
            </a:r>
            <a:r>
              <a:rPr kumimoji="1" lang="zh-CN" altLang="en-US" sz="2400" b="1" dirty="0">
                <a:latin typeface="宋体" pitchFamily="2" charset="-122"/>
                <a:ea typeface="宋体" pitchFamily="2" charset="-122"/>
              </a:rPr>
              <a:t>的模型图形能清晰地表示系统的逻辑模型或实现模型。</a:t>
            </a:r>
            <a:r>
              <a:rPr kumimoji="1" lang="en-US" altLang="zh-CN" sz="2400" b="1" dirty="0">
                <a:latin typeface="宋体" pitchFamily="2" charset="-122"/>
                <a:ea typeface="宋体" pitchFamily="2" charset="-122"/>
              </a:rPr>
              <a:t>UML</a:t>
            </a:r>
            <a:r>
              <a:rPr kumimoji="1" lang="zh-CN" altLang="en-US" sz="2400" b="1" dirty="0">
                <a:latin typeface="宋体" pitchFamily="2" charset="-122"/>
                <a:ea typeface="宋体" pitchFamily="2" charset="-122"/>
              </a:rPr>
              <a:t>还提供了语言的扩展机制，用户可以根据需要增加定义自己的构造型、标记值和约束等。 </a:t>
            </a:r>
          </a:p>
          <a:p>
            <a:pPr>
              <a:lnSpc>
                <a:spcPct val="125000"/>
              </a:lnSpc>
              <a:spcBef>
                <a:spcPct val="20000"/>
              </a:spcBef>
              <a:buSzPct val="90000"/>
            </a:pPr>
            <a:r>
              <a:rPr kumimoji="1" lang="en-US" altLang="zh-CN" sz="2800" b="1" dirty="0">
                <a:solidFill>
                  <a:srgbClr val="0000FF"/>
                </a:solidFill>
                <a:latin typeface="宋体" pitchFamily="2" charset="-122"/>
                <a:ea typeface="宋体" pitchFamily="2" charset="-122"/>
              </a:rPr>
              <a:t>(4)</a:t>
            </a:r>
            <a:r>
              <a:rPr kumimoji="1" lang="zh-CN" altLang="en-US" sz="2800" b="1" dirty="0">
                <a:solidFill>
                  <a:srgbClr val="0000FF"/>
                </a:solidFill>
                <a:latin typeface="宋体" pitchFamily="2" charset="-122"/>
                <a:ea typeface="宋体" pitchFamily="2" charset="-122"/>
              </a:rPr>
              <a:t>独立于过程</a:t>
            </a:r>
            <a:r>
              <a:rPr kumimoji="1" lang="zh-CN" altLang="en-US" sz="2400" dirty="0">
                <a:latin typeface="宋体" pitchFamily="2" charset="-122"/>
                <a:ea typeface="宋体" pitchFamily="2" charset="-122"/>
              </a:rPr>
              <a:t> </a:t>
            </a:r>
            <a:r>
              <a:rPr kumimoji="1" lang="zh-CN" altLang="en-US" sz="2800" b="1" dirty="0">
                <a:latin typeface="宋体" pitchFamily="2" charset="-122"/>
                <a:ea typeface="宋体" pitchFamily="2" charset="-122"/>
              </a:rPr>
              <a:t> </a:t>
            </a:r>
          </a:p>
          <a:p>
            <a:pPr>
              <a:lnSpc>
                <a:spcPct val="125000"/>
              </a:lnSpc>
              <a:spcBef>
                <a:spcPct val="20000"/>
              </a:spcBef>
              <a:buSzPct val="90000"/>
            </a:pPr>
            <a:r>
              <a:rPr kumimoji="1" lang="zh-CN" altLang="en-US" sz="2800" b="1" dirty="0">
                <a:latin typeface="宋体" pitchFamily="2" charset="-122"/>
                <a:ea typeface="宋体" pitchFamily="2" charset="-122"/>
              </a:rPr>
              <a:t> </a:t>
            </a:r>
            <a:r>
              <a:rPr kumimoji="1" lang="en-US" altLang="zh-CN" sz="2400" b="1" dirty="0">
                <a:latin typeface="宋体" pitchFamily="2" charset="-122"/>
                <a:ea typeface="宋体" pitchFamily="2" charset="-122"/>
              </a:rPr>
              <a:t>UML</a:t>
            </a:r>
            <a:r>
              <a:rPr kumimoji="1" lang="zh-CN" altLang="en-US" sz="2400" b="1" dirty="0">
                <a:latin typeface="宋体" pitchFamily="2" charset="-122"/>
                <a:ea typeface="宋体" pitchFamily="2" charset="-122"/>
              </a:rPr>
              <a:t>是系统建模的语言，不依赖特定的开发过程。</a:t>
            </a:r>
          </a:p>
          <a:p>
            <a:pPr>
              <a:lnSpc>
                <a:spcPct val="125000"/>
              </a:lnSpc>
              <a:spcBef>
                <a:spcPct val="20000"/>
              </a:spcBef>
              <a:buSzPct val="90000"/>
            </a:pPr>
            <a:endParaRPr kumimoji="1" lang="en-US" altLang="zh-CN" sz="2800" b="1" dirty="0">
              <a:latin typeface="宋体" pitchFamily="2" charset="-122"/>
              <a:ea typeface="宋体" pitchFamily="2" charset="-122"/>
            </a:endParaRPr>
          </a:p>
        </p:txBody>
      </p:sp>
      <p:sp>
        <p:nvSpPr>
          <p:cNvPr id="32771" name="Rectangle 3"/>
          <p:cNvSpPr>
            <a:spLocks noChangeArrowheads="1"/>
          </p:cNvSpPr>
          <p:nvPr/>
        </p:nvSpPr>
        <p:spPr bwMode="auto">
          <a:xfrm>
            <a:off x="357158" y="1571612"/>
            <a:ext cx="8229600" cy="792163"/>
          </a:xfrm>
          <a:prstGeom prst="rect">
            <a:avLst/>
          </a:prstGeom>
          <a:noFill/>
          <a:ln w="9525">
            <a:noFill/>
            <a:miter lim="800000"/>
            <a:headEnd/>
            <a:tailEnd/>
          </a:ln>
        </p:spPr>
        <p:txBody>
          <a:bodyPr anchor="ctr"/>
          <a:lstStyle/>
          <a:p>
            <a:r>
              <a:rPr lang="en-US" altLang="zh-CN" sz="3200" b="1" dirty="0">
                <a:solidFill>
                  <a:srgbClr val="CC0000"/>
                </a:solidFill>
                <a:latin typeface="宋体" pitchFamily="2" charset="-122"/>
                <a:ea typeface="宋体" pitchFamily="2" charset="-122"/>
              </a:rPr>
              <a:t>UML</a:t>
            </a:r>
            <a:r>
              <a:rPr lang="zh-CN" altLang="en-US" sz="3200" b="1" dirty="0">
                <a:solidFill>
                  <a:srgbClr val="CC0000"/>
                </a:solidFill>
                <a:latin typeface="宋体" pitchFamily="2" charset="-122"/>
                <a:ea typeface="宋体" pitchFamily="2" charset="-122"/>
              </a:rPr>
              <a:t>的特点</a:t>
            </a:r>
          </a:p>
        </p:txBody>
      </p:sp>
      <p:sp>
        <p:nvSpPr>
          <p:cNvPr id="4" name="Rectangle 2"/>
          <p:cNvSpPr>
            <a:spLocks noGrp="1" noChangeArrowheads="1"/>
          </p:cNvSpPr>
          <p:nvPr>
            <p:ph type="title"/>
          </p:nvPr>
        </p:nvSpPr>
        <p:spPr>
          <a:xfrm>
            <a:off x="457200" y="211138"/>
            <a:ext cx="8229600" cy="1143000"/>
          </a:xfrm>
        </p:spPr>
        <p:txBody>
          <a:bodyPr/>
          <a:lstStyle/>
          <a:p>
            <a:pPr>
              <a:lnSpc>
                <a:spcPts val="4000"/>
              </a:lnSpc>
            </a:pPr>
            <a:r>
              <a:rPr lang="en-US" altLang="zh-CN" dirty="0"/>
              <a:t> </a:t>
            </a:r>
            <a:r>
              <a:rPr lang="en-US" altLang="zh-CN" sz="4000" dirty="0"/>
              <a:t>3.2 </a:t>
            </a:r>
            <a:r>
              <a:rPr lang="zh-CN" altLang="en-US" sz="4000" dirty="0"/>
              <a:t>面向对象方法与</a:t>
            </a:r>
            <a:r>
              <a:rPr lang="en-US" altLang="zh-CN" sz="4000" dirty="0"/>
              <a:t>UML</a:t>
            </a:r>
            <a:br>
              <a:rPr lang="en-US" altLang="zh-CN" dirty="0"/>
            </a:br>
            <a:r>
              <a:rPr lang="en-US" altLang="zh-CN" dirty="0"/>
              <a:t>                 </a:t>
            </a:r>
            <a:r>
              <a:rPr lang="en-US" altLang="zh-CN" sz="3200" dirty="0"/>
              <a:t>3.2.2</a:t>
            </a:r>
            <a:r>
              <a:rPr lang="en-US" altLang="zh-CN" sz="3200" dirty="0">
                <a:solidFill>
                  <a:schemeClr val="bg1"/>
                </a:solidFill>
                <a:latin typeface="+mj-ea"/>
              </a:rPr>
              <a:t> </a:t>
            </a:r>
            <a:r>
              <a:rPr lang="en-US" altLang="zh-CN" sz="3200" dirty="0">
                <a:solidFill>
                  <a:schemeClr val="bg1"/>
                </a:solidFill>
              </a:rPr>
              <a:t>UML</a:t>
            </a:r>
            <a:r>
              <a:rPr lang="zh-CN" altLang="en-US" sz="3200" dirty="0">
                <a:solidFill>
                  <a:schemeClr val="bg1"/>
                </a:solidFill>
                <a:latin typeface="+mj-ea"/>
              </a:rPr>
              <a:t>简介</a:t>
            </a: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78</a:t>
            </a:fld>
            <a:endParaRPr lang="zh-CN" altLang="en-US"/>
          </a:p>
        </p:txBody>
      </p:sp>
    </p:spTree>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357158" y="2428868"/>
            <a:ext cx="8362950" cy="4053417"/>
          </a:xfrm>
          <a:prstGeom prst="rect">
            <a:avLst/>
          </a:prstGeom>
          <a:noFill/>
          <a:ln w="9525">
            <a:noFill/>
            <a:miter lim="800000"/>
            <a:headEnd/>
            <a:tailEnd/>
          </a:ln>
        </p:spPr>
        <p:txBody>
          <a:bodyPr>
            <a:spAutoFit/>
          </a:bodyPr>
          <a:lstStyle/>
          <a:p>
            <a:pPr>
              <a:lnSpc>
                <a:spcPct val="125000"/>
              </a:lnSpc>
              <a:spcBef>
                <a:spcPct val="20000"/>
              </a:spcBef>
              <a:buSzPct val="90000"/>
            </a:pPr>
            <a:r>
              <a:rPr kumimoji="1" lang="en-US" altLang="zh-CN" sz="2800" b="1" dirty="0">
                <a:solidFill>
                  <a:srgbClr val="0000FF"/>
                </a:solidFill>
                <a:latin typeface="宋体" pitchFamily="2" charset="-122"/>
                <a:ea typeface="宋体" pitchFamily="2" charset="-122"/>
              </a:rPr>
              <a:t>(5) </a:t>
            </a:r>
            <a:r>
              <a:rPr kumimoji="1" lang="zh-CN" altLang="en-US" sz="2800" b="1" dirty="0">
                <a:solidFill>
                  <a:srgbClr val="0000FF"/>
                </a:solidFill>
                <a:latin typeface="宋体" pitchFamily="2" charset="-122"/>
                <a:ea typeface="宋体" pitchFamily="2" charset="-122"/>
              </a:rPr>
              <a:t>容易掌握使用</a:t>
            </a:r>
            <a:r>
              <a:rPr kumimoji="1" lang="zh-CN" altLang="en-US" sz="2800" b="1" dirty="0">
                <a:latin typeface="宋体" pitchFamily="2" charset="-122"/>
                <a:ea typeface="宋体" pitchFamily="2" charset="-122"/>
              </a:rPr>
              <a:t> </a:t>
            </a:r>
          </a:p>
          <a:p>
            <a:pPr>
              <a:lnSpc>
                <a:spcPct val="125000"/>
              </a:lnSpc>
              <a:spcBef>
                <a:spcPct val="20000"/>
              </a:spcBef>
              <a:buSzPct val="90000"/>
            </a:pPr>
            <a:r>
              <a:rPr kumimoji="1" lang="zh-CN" altLang="en-US" sz="2800" b="1" dirty="0">
                <a:latin typeface="宋体" pitchFamily="2" charset="-122"/>
                <a:ea typeface="宋体" pitchFamily="2" charset="-122"/>
              </a:rPr>
              <a:t>    </a:t>
            </a:r>
            <a:r>
              <a:rPr kumimoji="1" lang="en-US" altLang="zh-CN" sz="2400" b="1" dirty="0">
                <a:latin typeface="宋体" pitchFamily="2" charset="-122"/>
                <a:ea typeface="宋体" pitchFamily="2" charset="-122"/>
              </a:rPr>
              <a:t>UML</a:t>
            </a:r>
            <a:r>
              <a:rPr kumimoji="1" lang="zh-CN" altLang="en-US" sz="2400" b="1" dirty="0">
                <a:latin typeface="宋体" pitchFamily="2" charset="-122"/>
                <a:ea typeface="宋体" pitchFamily="2" charset="-122"/>
              </a:rPr>
              <a:t>概念明确，建模表示法简洁明了，图形结构清晰，容易掌握使用。 </a:t>
            </a:r>
          </a:p>
          <a:p>
            <a:pPr>
              <a:lnSpc>
                <a:spcPct val="125000"/>
              </a:lnSpc>
              <a:spcBef>
                <a:spcPct val="20000"/>
              </a:spcBef>
              <a:buSzPct val="90000"/>
            </a:pPr>
            <a:r>
              <a:rPr kumimoji="1" lang="en-US" altLang="zh-CN" sz="2800" b="1" dirty="0">
                <a:solidFill>
                  <a:srgbClr val="0000FF"/>
                </a:solidFill>
                <a:latin typeface="宋体" pitchFamily="2" charset="-122"/>
                <a:ea typeface="宋体" pitchFamily="2" charset="-122"/>
              </a:rPr>
              <a:t>(6)</a:t>
            </a:r>
            <a:r>
              <a:rPr kumimoji="1" lang="zh-CN" altLang="en-US" sz="2800" b="1" dirty="0">
                <a:solidFill>
                  <a:srgbClr val="0000FF"/>
                </a:solidFill>
                <a:latin typeface="宋体" pitchFamily="2" charset="-122"/>
                <a:ea typeface="宋体" pitchFamily="2" charset="-122"/>
              </a:rPr>
              <a:t>与编程语言的关系</a:t>
            </a:r>
            <a:r>
              <a:rPr kumimoji="1" lang="zh-CN" altLang="en-US" sz="2800" b="1" dirty="0">
                <a:latin typeface="宋体" pitchFamily="2" charset="-122"/>
                <a:ea typeface="宋体" pitchFamily="2" charset="-122"/>
              </a:rPr>
              <a:t> </a:t>
            </a:r>
          </a:p>
          <a:p>
            <a:pPr>
              <a:lnSpc>
                <a:spcPct val="125000"/>
              </a:lnSpc>
              <a:spcBef>
                <a:spcPct val="20000"/>
              </a:spcBef>
              <a:buSzPct val="90000"/>
            </a:pPr>
            <a:r>
              <a:rPr kumimoji="1" lang="zh-CN" altLang="en-US" sz="2800" b="1" dirty="0">
                <a:latin typeface="宋体" pitchFamily="2" charset="-122"/>
                <a:ea typeface="宋体" pitchFamily="2" charset="-122"/>
              </a:rPr>
              <a:t>    </a:t>
            </a:r>
            <a:r>
              <a:rPr kumimoji="1" lang="zh-CN" altLang="en-US" sz="2400" b="1" dirty="0">
                <a:latin typeface="宋体" pitchFamily="2" charset="-122"/>
                <a:ea typeface="宋体" pitchFamily="2" charset="-122"/>
              </a:rPr>
              <a:t>支持</a:t>
            </a:r>
            <a:r>
              <a:rPr kumimoji="1" lang="en-US" altLang="zh-CN" sz="2400" b="1" dirty="0">
                <a:latin typeface="宋体" pitchFamily="2" charset="-122"/>
                <a:ea typeface="宋体" pitchFamily="2" charset="-122"/>
              </a:rPr>
              <a:t>UML</a:t>
            </a:r>
            <a:r>
              <a:rPr kumimoji="1" lang="zh-CN" altLang="en-US" sz="2400" b="1" dirty="0">
                <a:latin typeface="宋体" pitchFamily="2" charset="-122"/>
                <a:ea typeface="宋体" pitchFamily="2" charset="-122"/>
              </a:rPr>
              <a:t>的一些</a:t>
            </a:r>
            <a:r>
              <a:rPr kumimoji="1" lang="en-US" altLang="zh-CN" sz="2400" b="1" dirty="0">
                <a:latin typeface="宋体" pitchFamily="2" charset="-122"/>
                <a:ea typeface="宋体" pitchFamily="2" charset="-122"/>
              </a:rPr>
              <a:t>CASE</a:t>
            </a:r>
            <a:r>
              <a:rPr kumimoji="1" lang="zh-CN" altLang="en-US" sz="2400" b="1" dirty="0">
                <a:latin typeface="宋体" pitchFamily="2" charset="-122"/>
                <a:ea typeface="宋体" pitchFamily="2" charset="-122"/>
              </a:rPr>
              <a:t>工具（如</a:t>
            </a:r>
            <a:r>
              <a:rPr kumimoji="1" lang="en-US" altLang="zh-CN" sz="2400" b="1" dirty="0">
                <a:latin typeface="宋体" pitchFamily="2" charset="-122"/>
                <a:ea typeface="宋体" pitchFamily="2" charset="-122"/>
              </a:rPr>
              <a:t>Rose</a:t>
            </a:r>
            <a:r>
              <a:rPr kumimoji="1" lang="zh-CN" altLang="en-US" sz="2400" b="1" dirty="0">
                <a:latin typeface="宋体" pitchFamily="2" charset="-122"/>
                <a:ea typeface="宋体" pitchFamily="2" charset="-122"/>
              </a:rPr>
              <a:t>）可以根据 </a:t>
            </a:r>
            <a:r>
              <a:rPr kumimoji="1" lang="en-US" altLang="zh-CN" sz="2400" b="1" dirty="0">
                <a:latin typeface="宋体" pitchFamily="2" charset="-122"/>
                <a:ea typeface="宋体" pitchFamily="2" charset="-122"/>
              </a:rPr>
              <a:t>UML</a:t>
            </a:r>
            <a:r>
              <a:rPr kumimoji="1" lang="zh-CN" altLang="en-US" sz="2400" b="1" dirty="0">
                <a:latin typeface="宋体" pitchFamily="2" charset="-122"/>
                <a:ea typeface="宋体" pitchFamily="2" charset="-122"/>
              </a:rPr>
              <a:t>所建立的系统模型自动产生</a:t>
            </a:r>
            <a:r>
              <a:rPr kumimoji="1" lang="en-US" altLang="zh-CN" sz="2400" b="1" dirty="0">
                <a:latin typeface="宋体" pitchFamily="2" charset="-122"/>
                <a:ea typeface="宋体" pitchFamily="2" charset="-122"/>
              </a:rPr>
              <a:t>Java</a:t>
            </a:r>
            <a:r>
              <a:rPr kumimoji="1" lang="zh-CN" altLang="en-US" sz="2400" b="1" dirty="0">
                <a:latin typeface="宋体" pitchFamily="2" charset="-122"/>
                <a:ea typeface="宋体" pitchFamily="2" charset="-122"/>
              </a:rPr>
              <a:t>、</a:t>
            </a:r>
            <a:r>
              <a:rPr kumimoji="1" lang="en-US" altLang="zh-CN" sz="2400" b="1" dirty="0">
                <a:latin typeface="宋体" pitchFamily="2" charset="-122"/>
                <a:ea typeface="宋体" pitchFamily="2" charset="-122"/>
              </a:rPr>
              <a:t>C++ </a:t>
            </a:r>
            <a:r>
              <a:rPr kumimoji="1" lang="zh-CN" altLang="en-US" sz="2400" b="1" dirty="0">
                <a:latin typeface="宋体" pitchFamily="2" charset="-122"/>
                <a:ea typeface="宋体" pitchFamily="2" charset="-122"/>
              </a:rPr>
              <a:t>等代码框架。 </a:t>
            </a:r>
          </a:p>
          <a:p>
            <a:pPr>
              <a:lnSpc>
                <a:spcPct val="125000"/>
              </a:lnSpc>
              <a:spcBef>
                <a:spcPct val="20000"/>
              </a:spcBef>
              <a:buSzPct val="90000"/>
            </a:pPr>
            <a:endParaRPr kumimoji="1" lang="en-US" altLang="zh-CN" sz="2800" b="1" dirty="0">
              <a:latin typeface="宋体" pitchFamily="2" charset="-122"/>
              <a:ea typeface="宋体" pitchFamily="2" charset="-122"/>
            </a:endParaRPr>
          </a:p>
        </p:txBody>
      </p:sp>
      <p:sp>
        <p:nvSpPr>
          <p:cNvPr id="33795" name="Rectangle 3"/>
          <p:cNvSpPr>
            <a:spLocks noChangeArrowheads="1"/>
          </p:cNvSpPr>
          <p:nvPr/>
        </p:nvSpPr>
        <p:spPr bwMode="auto">
          <a:xfrm>
            <a:off x="357158" y="1428736"/>
            <a:ext cx="8229600" cy="792163"/>
          </a:xfrm>
          <a:prstGeom prst="rect">
            <a:avLst/>
          </a:prstGeom>
          <a:noFill/>
          <a:ln w="9525">
            <a:noFill/>
            <a:miter lim="800000"/>
            <a:headEnd/>
            <a:tailEnd/>
          </a:ln>
        </p:spPr>
        <p:txBody>
          <a:bodyPr anchor="ctr"/>
          <a:lstStyle/>
          <a:p>
            <a:r>
              <a:rPr lang="en-US" altLang="zh-CN" sz="3200" b="1" dirty="0">
                <a:solidFill>
                  <a:srgbClr val="CC0000"/>
                </a:solidFill>
                <a:latin typeface="宋体" pitchFamily="2" charset="-122"/>
                <a:ea typeface="宋体" pitchFamily="2" charset="-122"/>
              </a:rPr>
              <a:t>UML</a:t>
            </a:r>
            <a:r>
              <a:rPr lang="zh-CN" altLang="en-US" sz="3200" b="1" dirty="0">
                <a:solidFill>
                  <a:srgbClr val="CC0000"/>
                </a:solidFill>
                <a:latin typeface="宋体" pitchFamily="2" charset="-122"/>
                <a:ea typeface="宋体" pitchFamily="2" charset="-122"/>
              </a:rPr>
              <a:t>的特点</a:t>
            </a:r>
          </a:p>
        </p:txBody>
      </p:sp>
      <p:sp>
        <p:nvSpPr>
          <p:cNvPr id="4" name="Rectangle 2"/>
          <p:cNvSpPr>
            <a:spLocks noGrp="1" noChangeArrowheads="1"/>
          </p:cNvSpPr>
          <p:nvPr>
            <p:ph type="title"/>
          </p:nvPr>
        </p:nvSpPr>
        <p:spPr>
          <a:xfrm>
            <a:off x="457200" y="211138"/>
            <a:ext cx="8229600" cy="1143000"/>
          </a:xfrm>
        </p:spPr>
        <p:txBody>
          <a:bodyPr/>
          <a:lstStyle/>
          <a:p>
            <a:pPr>
              <a:lnSpc>
                <a:spcPts val="4000"/>
              </a:lnSpc>
            </a:pPr>
            <a:r>
              <a:rPr lang="en-US" altLang="zh-CN" dirty="0"/>
              <a:t> </a:t>
            </a:r>
            <a:r>
              <a:rPr lang="en-US" altLang="zh-CN" sz="4000" dirty="0"/>
              <a:t>3.2 </a:t>
            </a:r>
            <a:r>
              <a:rPr lang="zh-CN" altLang="en-US" sz="4000" dirty="0"/>
              <a:t>面向对象方法与</a:t>
            </a:r>
            <a:r>
              <a:rPr lang="en-US" altLang="zh-CN" sz="4000" dirty="0"/>
              <a:t>UML</a:t>
            </a:r>
            <a:br>
              <a:rPr lang="en-US" altLang="zh-CN" dirty="0"/>
            </a:br>
            <a:r>
              <a:rPr lang="en-US" altLang="zh-CN" dirty="0"/>
              <a:t>                 </a:t>
            </a:r>
            <a:r>
              <a:rPr lang="en-US" altLang="zh-CN" sz="3200" dirty="0"/>
              <a:t>3.2.2</a:t>
            </a:r>
            <a:r>
              <a:rPr lang="en-US" altLang="zh-CN" sz="3200" dirty="0">
                <a:solidFill>
                  <a:schemeClr val="bg1"/>
                </a:solidFill>
                <a:latin typeface="+mj-ea"/>
              </a:rPr>
              <a:t> </a:t>
            </a:r>
            <a:r>
              <a:rPr lang="en-US" altLang="zh-CN" sz="3200" dirty="0">
                <a:solidFill>
                  <a:schemeClr val="bg1"/>
                </a:solidFill>
              </a:rPr>
              <a:t>UML</a:t>
            </a:r>
            <a:r>
              <a:rPr lang="zh-CN" altLang="en-US" sz="3200" dirty="0">
                <a:solidFill>
                  <a:schemeClr val="bg1"/>
                </a:solidFill>
                <a:latin typeface="+mj-ea"/>
              </a:rPr>
              <a:t>简介</a:t>
            </a: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79</a:t>
            </a:fld>
            <a:endParaRPr lang="zh-CN" altLang="en-US"/>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现象背后的原因</a:t>
            </a:r>
          </a:p>
        </p:txBody>
      </p:sp>
      <p:sp>
        <p:nvSpPr>
          <p:cNvPr id="8195" name="内容占位符 7"/>
          <p:cNvSpPr>
            <a:spLocks noGrp="1"/>
          </p:cNvSpPr>
          <p:nvPr>
            <p:ph idx="1"/>
          </p:nvPr>
        </p:nvSpPr>
        <p:spPr/>
        <p:txBody>
          <a:bodyPr/>
          <a:lstStyle/>
          <a:p>
            <a:r>
              <a:rPr lang="zh-CN" altLang="en-US" b="1" dirty="0"/>
              <a:t>缺乏用户参与</a:t>
            </a:r>
            <a:endParaRPr lang="en-US" altLang="zh-CN" b="1" dirty="0"/>
          </a:p>
          <a:p>
            <a:r>
              <a:rPr lang="zh-CN" altLang="en-US" b="1" dirty="0"/>
              <a:t>不完整的需求</a:t>
            </a:r>
            <a:br>
              <a:rPr lang="en-US" altLang="zh-CN" b="1" dirty="0"/>
            </a:br>
            <a:endParaRPr lang="en-US" altLang="zh-CN" b="1" dirty="0"/>
          </a:p>
          <a:p>
            <a:r>
              <a:rPr lang="zh-CN" altLang="en-US" b="1" dirty="0"/>
              <a:t>不切实际的用户需求</a:t>
            </a:r>
            <a:endParaRPr lang="en-US" altLang="zh-CN" b="1" dirty="0"/>
          </a:p>
          <a:p>
            <a:r>
              <a:rPr lang="zh-CN" altLang="en-US" b="1" dirty="0"/>
              <a:t>提供了不再需要的需求</a:t>
            </a:r>
            <a:endParaRPr lang="en-US" altLang="zh-CN" b="1" dirty="0"/>
          </a:p>
          <a:p>
            <a:endParaRPr lang="en-US" altLang="zh-CN" b="1" dirty="0"/>
          </a:p>
        </p:txBody>
      </p:sp>
      <p:grpSp>
        <p:nvGrpSpPr>
          <p:cNvPr id="2" name="组合 18"/>
          <p:cNvGrpSpPr>
            <a:grpSpLocks/>
          </p:cNvGrpSpPr>
          <p:nvPr/>
        </p:nvGrpSpPr>
        <p:grpSpPr bwMode="auto">
          <a:xfrm>
            <a:off x="3492500" y="1557338"/>
            <a:ext cx="4987926" cy="714375"/>
            <a:chOff x="3000364" y="2071678"/>
            <a:chExt cx="4987956" cy="714380"/>
          </a:xfrm>
        </p:grpSpPr>
        <p:sp>
          <p:nvSpPr>
            <p:cNvPr id="11" name="右大括号 10"/>
            <p:cNvSpPr/>
            <p:nvPr/>
          </p:nvSpPr>
          <p:spPr>
            <a:xfrm>
              <a:off x="3000364" y="2071678"/>
              <a:ext cx="357190" cy="714380"/>
            </a:xfrm>
            <a:prstGeom prst="rightBrace">
              <a:avLst/>
            </a:prstGeom>
            <a:noFill/>
            <a:ln>
              <a:solidFill>
                <a:srgbClr val="FF0000"/>
              </a:solidFill>
            </a:ln>
          </p:spPr>
          <p:style>
            <a:lnRef idx="3">
              <a:schemeClr val="accent2"/>
            </a:lnRef>
            <a:fillRef idx="0">
              <a:schemeClr val="accent2"/>
            </a:fillRef>
            <a:effectRef idx="2">
              <a:schemeClr val="accent2"/>
            </a:effectRef>
            <a:fontRef idx="minor">
              <a:schemeClr val="tx1"/>
            </a:fontRef>
          </p:style>
          <p:txBody>
            <a:bodyPr anchor="ctr"/>
            <a:lstStyle/>
            <a:p>
              <a:pPr algn="ctr" fontAlgn="auto">
                <a:spcBef>
                  <a:spcPts val="0"/>
                </a:spcBef>
                <a:spcAft>
                  <a:spcPts val="0"/>
                </a:spcAft>
                <a:defRPr/>
              </a:pPr>
              <a:endParaRPr lang="zh-CN" altLang="en-US"/>
            </a:p>
          </p:txBody>
        </p:sp>
        <p:cxnSp>
          <p:nvCxnSpPr>
            <p:cNvPr id="13" name="直接箭头连接符 12"/>
            <p:cNvCxnSpPr>
              <a:stCxn id="11" idx="1"/>
            </p:cNvCxnSpPr>
            <p:nvPr/>
          </p:nvCxnSpPr>
          <p:spPr>
            <a:xfrm rot="10800000" flipH="1">
              <a:off x="3357554" y="2428867"/>
              <a:ext cx="1071569" cy="1588"/>
            </a:xfrm>
            <a:prstGeom prst="straightConnector1">
              <a:avLst/>
            </a:prstGeom>
            <a:ln>
              <a:solidFill>
                <a:srgbClr val="FF0000"/>
              </a:solidFill>
              <a:tailEnd type="arrow"/>
            </a:ln>
          </p:spPr>
          <p:style>
            <a:lnRef idx="3">
              <a:schemeClr val="accent3"/>
            </a:lnRef>
            <a:fillRef idx="0">
              <a:schemeClr val="accent3"/>
            </a:fillRef>
            <a:effectRef idx="2">
              <a:schemeClr val="accent3"/>
            </a:effectRef>
            <a:fontRef idx="minor">
              <a:schemeClr val="tx1"/>
            </a:fontRef>
          </p:style>
        </p:cxnSp>
        <p:sp>
          <p:nvSpPr>
            <p:cNvPr id="8204" name="矩形 13"/>
            <p:cNvSpPr>
              <a:spLocks noChangeArrowheads="1"/>
            </p:cNvSpPr>
            <p:nvPr/>
          </p:nvSpPr>
          <p:spPr bwMode="auto">
            <a:xfrm>
              <a:off x="4365624" y="2157391"/>
              <a:ext cx="3622696" cy="523224"/>
            </a:xfrm>
            <a:prstGeom prst="rect">
              <a:avLst/>
            </a:prstGeom>
            <a:noFill/>
            <a:ln w="9525">
              <a:noFill/>
              <a:miter lim="800000"/>
              <a:headEnd/>
              <a:tailEnd/>
            </a:ln>
          </p:spPr>
          <p:txBody>
            <a:bodyPr wrap="square">
              <a:spAutoFit/>
            </a:bodyPr>
            <a:lstStyle/>
            <a:p>
              <a:r>
                <a:rPr lang="zh-CN" altLang="en-US" sz="2800" dirty="0">
                  <a:latin typeface="Tahoma" pitchFamily="34" charset="0"/>
                  <a:ea typeface="隶书" pitchFamily="49" charset="-122"/>
                </a:rPr>
                <a:t>技术驱动的需求过程</a:t>
              </a:r>
            </a:p>
          </p:txBody>
        </p:sp>
      </p:grpSp>
      <p:grpSp>
        <p:nvGrpSpPr>
          <p:cNvPr id="3" name="组合 19"/>
          <p:cNvGrpSpPr>
            <a:grpSpLocks/>
          </p:cNvGrpSpPr>
          <p:nvPr/>
        </p:nvGrpSpPr>
        <p:grpSpPr bwMode="auto">
          <a:xfrm>
            <a:off x="5003800" y="3644900"/>
            <a:ext cx="3529013" cy="973138"/>
            <a:chOff x="4227482" y="3429000"/>
            <a:chExt cx="3528388" cy="973879"/>
          </a:xfrm>
        </p:grpSpPr>
        <p:sp>
          <p:nvSpPr>
            <p:cNvPr id="15" name="右大括号 14"/>
            <p:cNvSpPr/>
            <p:nvPr/>
          </p:nvSpPr>
          <p:spPr>
            <a:xfrm>
              <a:off x="4227482" y="3429000"/>
              <a:ext cx="357125" cy="714919"/>
            </a:xfrm>
            <a:prstGeom prst="rightBrace">
              <a:avLst/>
            </a:prstGeom>
            <a:noFill/>
            <a:ln>
              <a:solidFill>
                <a:srgbClr val="FF0000"/>
              </a:solidFill>
            </a:ln>
          </p:spPr>
          <p:style>
            <a:lnRef idx="3">
              <a:schemeClr val="accent2"/>
            </a:lnRef>
            <a:fillRef idx="0">
              <a:schemeClr val="accent2"/>
            </a:fillRef>
            <a:effectRef idx="2">
              <a:schemeClr val="accent2"/>
            </a:effectRef>
            <a:fontRef idx="minor">
              <a:schemeClr val="tx1"/>
            </a:fontRef>
          </p:style>
          <p:txBody>
            <a:bodyPr anchor="ctr"/>
            <a:lstStyle/>
            <a:p>
              <a:pPr algn="ctr" fontAlgn="auto">
                <a:spcBef>
                  <a:spcPts val="0"/>
                </a:spcBef>
                <a:spcAft>
                  <a:spcPts val="0"/>
                </a:spcAft>
                <a:defRPr/>
              </a:pPr>
              <a:endParaRPr lang="zh-CN" altLang="en-US" sz="1400"/>
            </a:p>
          </p:txBody>
        </p:sp>
        <p:cxnSp>
          <p:nvCxnSpPr>
            <p:cNvPr id="16" name="直接箭头连接符 15"/>
            <p:cNvCxnSpPr>
              <a:stCxn id="15" idx="1"/>
            </p:cNvCxnSpPr>
            <p:nvPr/>
          </p:nvCxnSpPr>
          <p:spPr>
            <a:xfrm rot="10800000" flipH="1">
              <a:off x="4584607" y="3786460"/>
              <a:ext cx="1071372" cy="1588"/>
            </a:xfrm>
            <a:prstGeom prst="straightConnector1">
              <a:avLst/>
            </a:prstGeom>
            <a:ln>
              <a:solidFill>
                <a:srgbClr val="FF0000"/>
              </a:solidFill>
              <a:tailEnd type="arrow"/>
            </a:ln>
          </p:spPr>
          <p:style>
            <a:lnRef idx="3">
              <a:schemeClr val="accent3"/>
            </a:lnRef>
            <a:fillRef idx="0">
              <a:schemeClr val="accent3"/>
            </a:fillRef>
            <a:effectRef idx="2">
              <a:schemeClr val="accent3"/>
            </a:effectRef>
            <a:fontRef idx="minor">
              <a:schemeClr val="tx1"/>
            </a:fontRef>
          </p:style>
        </p:cxnSp>
        <p:sp>
          <p:nvSpPr>
            <p:cNvPr id="8201" name="矩形 16"/>
            <p:cNvSpPr>
              <a:spLocks noChangeArrowheads="1"/>
            </p:cNvSpPr>
            <p:nvPr/>
          </p:nvSpPr>
          <p:spPr bwMode="auto">
            <a:xfrm>
              <a:off x="5727680" y="3571876"/>
              <a:ext cx="2028190" cy="831003"/>
            </a:xfrm>
            <a:prstGeom prst="rect">
              <a:avLst/>
            </a:prstGeom>
            <a:noFill/>
            <a:ln w="9525">
              <a:noFill/>
              <a:miter lim="800000"/>
              <a:headEnd/>
              <a:tailEnd/>
            </a:ln>
          </p:spPr>
          <p:txBody>
            <a:bodyPr>
              <a:spAutoFit/>
            </a:bodyPr>
            <a:lstStyle/>
            <a:p>
              <a:r>
                <a:rPr lang="zh-CN" altLang="en-US" sz="2400">
                  <a:latin typeface="Tahoma" pitchFamily="34" charset="0"/>
                  <a:ea typeface="隶书" pitchFamily="49" charset="-122"/>
                </a:rPr>
                <a:t>优先级划分不科学</a:t>
              </a:r>
            </a:p>
          </p:txBody>
        </p:sp>
      </p:grpSp>
      <p:sp>
        <p:nvSpPr>
          <p:cNvPr id="8198" name="TextBox 17"/>
          <p:cNvSpPr txBox="1">
            <a:spLocks noChangeArrowheads="1"/>
          </p:cNvSpPr>
          <p:nvPr/>
        </p:nvSpPr>
        <p:spPr bwMode="auto">
          <a:xfrm>
            <a:off x="214313" y="6215063"/>
            <a:ext cx="2627312" cy="369887"/>
          </a:xfrm>
          <a:prstGeom prst="rect">
            <a:avLst/>
          </a:prstGeom>
          <a:noFill/>
          <a:ln w="9525">
            <a:noFill/>
            <a:miter lim="800000"/>
            <a:headEnd/>
            <a:tailEnd/>
          </a:ln>
        </p:spPr>
        <p:txBody>
          <a:bodyPr wrap="none">
            <a:spAutoFit/>
          </a:bodyPr>
          <a:lstStyle/>
          <a:p>
            <a:r>
              <a:rPr lang="en-US" altLang="zh-CN" b="1" dirty="0">
                <a:latin typeface="楷体_GB2312" pitchFamily="49" charset="-122"/>
                <a:ea typeface="楷体_GB2312" pitchFamily="49" charset="-122"/>
              </a:rPr>
              <a:t>S1:</a:t>
            </a:r>
            <a:r>
              <a:rPr lang="zh-CN" altLang="en-US" b="1" dirty="0">
                <a:latin typeface="楷体_GB2312" pitchFamily="49" charset="-122"/>
                <a:ea typeface="楷体_GB2312" pitchFamily="49" charset="-122"/>
              </a:rPr>
              <a:t>项目成败与需求实践</a:t>
            </a:r>
          </a:p>
        </p:txBody>
      </p:sp>
      <p:sp>
        <p:nvSpPr>
          <p:cNvPr id="14" name="灯片编号占位符 13"/>
          <p:cNvSpPr>
            <a:spLocks noGrp="1"/>
          </p:cNvSpPr>
          <p:nvPr>
            <p:ph type="sldNum" sz="quarter" idx="12"/>
          </p:nvPr>
        </p:nvSpPr>
        <p:spPr/>
        <p:txBody>
          <a:bodyPr/>
          <a:lstStyle/>
          <a:p>
            <a:fld id="{38DE0820-E4E3-469F-8339-675226DFBBFE}" type="slidenum">
              <a:rPr lang="zh-CN" altLang="en-US" smtClean="0"/>
              <a:pPr/>
              <a:t>8</a:t>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ChangeArrowheads="1"/>
          </p:cNvSpPr>
          <p:nvPr/>
        </p:nvSpPr>
        <p:spPr bwMode="auto">
          <a:xfrm>
            <a:off x="428596" y="1571612"/>
            <a:ext cx="8229600" cy="792163"/>
          </a:xfrm>
          <a:prstGeom prst="rect">
            <a:avLst/>
          </a:prstGeom>
          <a:noFill/>
          <a:ln w="9525">
            <a:noFill/>
            <a:miter lim="800000"/>
            <a:headEnd/>
            <a:tailEnd/>
          </a:ln>
        </p:spPr>
        <p:txBody>
          <a:bodyPr anchor="ctr"/>
          <a:lstStyle/>
          <a:p>
            <a:r>
              <a:rPr lang="en-US" altLang="zh-CN" sz="3200" b="1" dirty="0">
                <a:solidFill>
                  <a:srgbClr val="CC0000"/>
                </a:solidFill>
                <a:latin typeface="宋体" pitchFamily="2" charset="-122"/>
                <a:ea typeface="宋体" pitchFamily="2" charset="-122"/>
              </a:rPr>
              <a:t>UML</a:t>
            </a:r>
            <a:r>
              <a:rPr lang="zh-CN" altLang="en-US" sz="3200" b="1" dirty="0">
                <a:solidFill>
                  <a:srgbClr val="CC0000"/>
                </a:solidFill>
                <a:latin typeface="宋体" pitchFamily="2" charset="-122"/>
                <a:ea typeface="宋体" pitchFamily="2" charset="-122"/>
              </a:rPr>
              <a:t>的基本模型</a:t>
            </a:r>
          </a:p>
        </p:txBody>
      </p:sp>
      <p:sp>
        <p:nvSpPr>
          <p:cNvPr id="34819" name="Text Box 4"/>
          <p:cNvSpPr txBox="1">
            <a:spLocks noChangeArrowheads="1"/>
          </p:cNvSpPr>
          <p:nvPr/>
        </p:nvSpPr>
        <p:spPr bwMode="auto">
          <a:xfrm>
            <a:off x="500034" y="2714620"/>
            <a:ext cx="8207375" cy="2856167"/>
          </a:xfrm>
          <a:prstGeom prst="rect">
            <a:avLst/>
          </a:prstGeom>
          <a:noFill/>
          <a:ln w="9525">
            <a:noFill/>
            <a:miter lim="800000"/>
            <a:headEnd/>
            <a:tailEnd/>
          </a:ln>
        </p:spPr>
        <p:txBody>
          <a:bodyPr>
            <a:spAutoFit/>
          </a:bodyPr>
          <a:lstStyle/>
          <a:p>
            <a:pPr marL="361950" indent="-361950">
              <a:lnSpc>
                <a:spcPct val="125000"/>
              </a:lnSpc>
              <a:spcBef>
                <a:spcPct val="20000"/>
              </a:spcBef>
              <a:spcAft>
                <a:spcPts val="1200"/>
              </a:spcAft>
              <a:buClr>
                <a:schemeClr val="accent2"/>
              </a:buClr>
              <a:buSzPct val="75000"/>
              <a:buFont typeface="Wingdings" pitchFamily="2" charset="2"/>
              <a:buChar char="l"/>
            </a:pPr>
            <a:r>
              <a:rPr kumimoji="1" lang="en-US" altLang="zh-CN" sz="2400" b="1" dirty="0">
                <a:latin typeface="宋体" pitchFamily="2" charset="-122"/>
                <a:ea typeface="宋体" pitchFamily="2" charset="-122"/>
              </a:rPr>
              <a:t>UML</a:t>
            </a:r>
            <a:r>
              <a:rPr kumimoji="1" lang="zh-CN" altLang="en-US" sz="2400" b="1" dirty="0">
                <a:latin typeface="宋体" pitchFamily="2" charset="-122"/>
                <a:ea typeface="宋体" pitchFamily="2" charset="-122"/>
              </a:rPr>
              <a:t>符号为开发者或开发工具使用这些图形符号和文本语法为系统建模</a:t>
            </a:r>
            <a:r>
              <a:rPr kumimoji="1" lang="zh-CN" altLang="en-US" sz="2400" b="1" dirty="0">
                <a:solidFill>
                  <a:srgbClr val="3366FF"/>
                </a:solidFill>
                <a:latin typeface="宋体" pitchFamily="2" charset="-122"/>
                <a:ea typeface="宋体" pitchFamily="2" charset="-122"/>
              </a:rPr>
              <a:t>提供了标准</a:t>
            </a:r>
            <a:r>
              <a:rPr kumimoji="1" lang="zh-CN" altLang="en-US" sz="2400" b="1" dirty="0">
                <a:latin typeface="宋体" pitchFamily="2" charset="-122"/>
                <a:ea typeface="宋体" pitchFamily="2" charset="-122"/>
              </a:rPr>
              <a:t>。</a:t>
            </a:r>
          </a:p>
          <a:p>
            <a:pPr marL="361950" indent="-361950">
              <a:lnSpc>
                <a:spcPct val="125000"/>
              </a:lnSpc>
              <a:spcBef>
                <a:spcPct val="20000"/>
              </a:spcBef>
              <a:spcAft>
                <a:spcPts val="1200"/>
              </a:spcAft>
              <a:buClr>
                <a:schemeClr val="accent2"/>
              </a:buClr>
              <a:buSzPct val="75000"/>
              <a:buFont typeface="Wingdings" pitchFamily="2" charset="2"/>
              <a:buChar char="l"/>
            </a:pPr>
            <a:r>
              <a:rPr kumimoji="1" lang="zh-CN" altLang="en-US" sz="2400" b="1" dirty="0">
                <a:latin typeface="宋体" pitchFamily="2" charset="-122"/>
                <a:ea typeface="宋体" pitchFamily="2" charset="-122"/>
              </a:rPr>
              <a:t>这些图形符号和文字所表达的是应用级的模型，在语义上它是</a:t>
            </a:r>
            <a:r>
              <a:rPr kumimoji="1" lang="en-US" altLang="zh-CN" sz="2400" b="1" dirty="0">
                <a:latin typeface="宋体" pitchFamily="2" charset="-122"/>
                <a:ea typeface="宋体" pitchFamily="2" charset="-122"/>
              </a:rPr>
              <a:t>UML</a:t>
            </a:r>
            <a:r>
              <a:rPr kumimoji="1" lang="zh-CN" altLang="en-US" sz="2400" b="1" dirty="0">
                <a:latin typeface="宋体" pitchFamily="2" charset="-122"/>
                <a:ea typeface="宋体" pitchFamily="2" charset="-122"/>
              </a:rPr>
              <a:t>元模型的实例。</a:t>
            </a:r>
          </a:p>
          <a:p>
            <a:pPr marL="361950" indent="-361950">
              <a:lnSpc>
                <a:spcPct val="125000"/>
              </a:lnSpc>
              <a:spcBef>
                <a:spcPct val="20000"/>
              </a:spcBef>
              <a:spcAft>
                <a:spcPts val="1200"/>
              </a:spcAft>
              <a:buClr>
                <a:schemeClr val="accent2"/>
              </a:buClr>
              <a:buSzPct val="75000"/>
              <a:buFont typeface="Wingdings" pitchFamily="2" charset="2"/>
              <a:buChar char="l"/>
            </a:pPr>
            <a:r>
              <a:rPr kumimoji="1" lang="en-US" altLang="zh-CN" sz="2400" b="1" dirty="0">
                <a:latin typeface="宋体" pitchFamily="2" charset="-122"/>
                <a:ea typeface="宋体" pitchFamily="2" charset="-122"/>
              </a:rPr>
              <a:t>UML</a:t>
            </a:r>
            <a:r>
              <a:rPr kumimoji="1" lang="zh-CN" altLang="en-US" sz="2400" b="1" dirty="0">
                <a:latin typeface="宋体" pitchFamily="2" charset="-122"/>
                <a:ea typeface="宋体" pitchFamily="2" charset="-122"/>
              </a:rPr>
              <a:t>模型由</a:t>
            </a:r>
            <a:r>
              <a:rPr kumimoji="1" lang="zh-CN" altLang="en-US" sz="2400" b="1" dirty="0">
                <a:solidFill>
                  <a:srgbClr val="3366FF"/>
                </a:solidFill>
                <a:latin typeface="宋体" pitchFamily="2" charset="-122"/>
                <a:ea typeface="宋体" pitchFamily="2" charset="-122"/>
              </a:rPr>
              <a:t>事物、关系和图</a:t>
            </a:r>
            <a:r>
              <a:rPr kumimoji="1" lang="zh-CN" altLang="en-US" sz="2400" b="1" dirty="0">
                <a:latin typeface="宋体" pitchFamily="2" charset="-122"/>
                <a:ea typeface="宋体" pitchFamily="2" charset="-122"/>
              </a:rPr>
              <a:t>组成 。 </a:t>
            </a:r>
          </a:p>
        </p:txBody>
      </p:sp>
      <p:sp>
        <p:nvSpPr>
          <p:cNvPr id="4" name="Rectangle 2"/>
          <p:cNvSpPr>
            <a:spLocks noGrp="1" noChangeArrowheads="1"/>
          </p:cNvSpPr>
          <p:nvPr>
            <p:ph type="title"/>
          </p:nvPr>
        </p:nvSpPr>
        <p:spPr>
          <a:xfrm>
            <a:off x="457200" y="211138"/>
            <a:ext cx="8229600" cy="1143000"/>
          </a:xfrm>
        </p:spPr>
        <p:txBody>
          <a:bodyPr/>
          <a:lstStyle/>
          <a:p>
            <a:pPr>
              <a:lnSpc>
                <a:spcPts val="4000"/>
              </a:lnSpc>
            </a:pPr>
            <a:r>
              <a:rPr lang="en-US" altLang="zh-CN" dirty="0"/>
              <a:t> </a:t>
            </a:r>
            <a:r>
              <a:rPr lang="en-US" altLang="zh-CN" sz="4000" dirty="0"/>
              <a:t>3.2 </a:t>
            </a:r>
            <a:r>
              <a:rPr lang="zh-CN" altLang="en-US" sz="4000" dirty="0"/>
              <a:t>面向对象方法与</a:t>
            </a:r>
            <a:r>
              <a:rPr lang="en-US" altLang="zh-CN" sz="4000" dirty="0"/>
              <a:t>UML</a:t>
            </a:r>
            <a:br>
              <a:rPr lang="en-US" altLang="zh-CN" dirty="0"/>
            </a:br>
            <a:r>
              <a:rPr lang="en-US" altLang="zh-CN" dirty="0"/>
              <a:t>                 </a:t>
            </a:r>
            <a:r>
              <a:rPr lang="en-US" altLang="zh-CN" sz="3200" dirty="0"/>
              <a:t>3.2.2</a:t>
            </a:r>
            <a:r>
              <a:rPr lang="en-US" altLang="zh-CN" sz="3200" dirty="0">
                <a:solidFill>
                  <a:schemeClr val="bg1"/>
                </a:solidFill>
                <a:latin typeface="+mj-ea"/>
              </a:rPr>
              <a:t> </a:t>
            </a:r>
            <a:r>
              <a:rPr lang="en-US" altLang="zh-CN" sz="3200" dirty="0">
                <a:solidFill>
                  <a:schemeClr val="bg1"/>
                </a:solidFill>
              </a:rPr>
              <a:t>UML</a:t>
            </a:r>
            <a:r>
              <a:rPr lang="zh-CN" altLang="en-US" sz="3200" dirty="0">
                <a:solidFill>
                  <a:schemeClr val="bg1"/>
                </a:solidFill>
                <a:latin typeface="+mj-ea"/>
              </a:rPr>
              <a:t>简介</a:t>
            </a: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80</a:t>
            </a:fld>
            <a:endParaRPr lang="zh-CN" altLang="en-US"/>
          </a:p>
        </p:txBody>
      </p:sp>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ChangeArrowheads="1"/>
          </p:cNvSpPr>
          <p:nvPr/>
        </p:nvSpPr>
        <p:spPr bwMode="auto">
          <a:xfrm>
            <a:off x="0" y="1500174"/>
            <a:ext cx="8229600" cy="792163"/>
          </a:xfrm>
          <a:prstGeom prst="rect">
            <a:avLst/>
          </a:prstGeom>
          <a:noFill/>
          <a:ln w="9525">
            <a:noFill/>
            <a:miter lim="800000"/>
            <a:headEnd/>
            <a:tailEnd/>
          </a:ln>
        </p:spPr>
        <p:txBody>
          <a:bodyPr anchor="ctr"/>
          <a:lstStyle/>
          <a:p>
            <a:r>
              <a:rPr lang="en-US" altLang="zh-CN" sz="3200" b="1" dirty="0">
                <a:solidFill>
                  <a:srgbClr val="CC0000"/>
                </a:solidFill>
                <a:latin typeface="宋体" pitchFamily="2" charset="-122"/>
                <a:ea typeface="宋体" pitchFamily="2" charset="-122"/>
              </a:rPr>
              <a:t>UML</a:t>
            </a:r>
            <a:r>
              <a:rPr lang="zh-CN" altLang="en-US" sz="3200" b="1" dirty="0">
                <a:solidFill>
                  <a:srgbClr val="CC0000"/>
                </a:solidFill>
                <a:latin typeface="宋体" pitchFamily="2" charset="-122"/>
                <a:ea typeface="宋体" pitchFamily="2" charset="-122"/>
              </a:rPr>
              <a:t>的基本模型</a:t>
            </a:r>
          </a:p>
        </p:txBody>
      </p:sp>
      <p:sp>
        <p:nvSpPr>
          <p:cNvPr id="4" name="Rectangle 2"/>
          <p:cNvSpPr>
            <a:spLocks noGrp="1" noChangeArrowheads="1"/>
          </p:cNvSpPr>
          <p:nvPr>
            <p:ph type="title"/>
          </p:nvPr>
        </p:nvSpPr>
        <p:spPr>
          <a:xfrm>
            <a:off x="457200" y="211138"/>
            <a:ext cx="8229600" cy="1143000"/>
          </a:xfrm>
        </p:spPr>
        <p:txBody>
          <a:bodyPr/>
          <a:lstStyle/>
          <a:p>
            <a:pPr algn="l">
              <a:lnSpc>
                <a:spcPts val="4000"/>
              </a:lnSpc>
            </a:pPr>
            <a:r>
              <a:rPr lang="en-US" altLang="zh-CN" dirty="0"/>
              <a:t> </a:t>
            </a:r>
            <a:r>
              <a:rPr lang="en-US" altLang="zh-CN" sz="4000" dirty="0"/>
              <a:t>3.2 </a:t>
            </a:r>
            <a:r>
              <a:rPr lang="zh-CN" altLang="en-US" sz="4000" dirty="0"/>
              <a:t>面向对象方法与</a:t>
            </a:r>
            <a:r>
              <a:rPr lang="en-US" altLang="zh-CN" sz="4000" dirty="0"/>
              <a:t>UML</a:t>
            </a:r>
            <a:br>
              <a:rPr lang="en-US" altLang="zh-CN" dirty="0"/>
            </a:br>
            <a:r>
              <a:rPr lang="en-US" altLang="zh-CN" dirty="0"/>
              <a:t>                 </a:t>
            </a:r>
            <a:r>
              <a:rPr lang="en-US" altLang="zh-CN" sz="3200" dirty="0"/>
              <a:t>3.2.2</a:t>
            </a:r>
            <a:r>
              <a:rPr lang="en-US" altLang="zh-CN" sz="3200" dirty="0">
                <a:solidFill>
                  <a:schemeClr val="bg1"/>
                </a:solidFill>
                <a:latin typeface="+mj-ea"/>
              </a:rPr>
              <a:t> </a:t>
            </a:r>
            <a:r>
              <a:rPr lang="en-US" altLang="zh-CN" sz="3200" dirty="0">
                <a:solidFill>
                  <a:schemeClr val="bg1"/>
                </a:solidFill>
              </a:rPr>
              <a:t>UML</a:t>
            </a:r>
            <a:r>
              <a:rPr lang="zh-CN" altLang="en-US" sz="3200" dirty="0">
                <a:solidFill>
                  <a:schemeClr val="bg1"/>
                </a:solidFill>
                <a:latin typeface="+mj-ea"/>
              </a:rPr>
              <a:t>简介</a:t>
            </a:r>
          </a:p>
        </p:txBody>
      </p:sp>
      <p:pic>
        <p:nvPicPr>
          <p:cNvPr id="35842" name="Picture 2"/>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3630591" y="0"/>
            <a:ext cx="5513409" cy="6858000"/>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pPr/>
              <a:t>81</a:t>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diamond(in)">
                                      <p:cBhvr>
                                        <p:cTn id="7" dur="2000"/>
                                        <p:tgtEl>
                                          <p:spTgt spid="35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1000100" y="1600200"/>
            <a:ext cx="7686700" cy="4525963"/>
          </a:xfrm>
        </p:spPr>
        <p:txBody>
          <a:bodyPr/>
          <a:lstStyle/>
          <a:p>
            <a:pPr eaLnBrk="1" hangingPunct="1">
              <a:buNone/>
            </a:pPr>
            <a:r>
              <a:rPr lang="en-US" altLang="zh-CN" sz="2800" b="1" dirty="0">
                <a:latin typeface="宋体" pitchFamily="2" charset="-122"/>
                <a:ea typeface="宋体" pitchFamily="2" charset="-122"/>
              </a:rPr>
              <a:t>3.2.1  </a:t>
            </a:r>
            <a:r>
              <a:rPr lang="zh-CN" altLang="en-US" sz="2800" b="1" dirty="0">
                <a:latin typeface="宋体" pitchFamily="2" charset="-122"/>
                <a:ea typeface="宋体" pitchFamily="2" charset="-122"/>
              </a:rPr>
              <a:t>面向对象的概念与开发方法</a:t>
            </a:r>
            <a:endParaRPr lang="en-US" altLang="zh-CN" sz="2800" b="1" dirty="0">
              <a:latin typeface="宋体" pitchFamily="2" charset="-122"/>
              <a:ea typeface="宋体" pitchFamily="2" charset="-122"/>
            </a:endParaRPr>
          </a:p>
          <a:p>
            <a:pPr eaLnBrk="1" hangingPunct="1">
              <a:buNone/>
            </a:pPr>
            <a:r>
              <a:rPr lang="en-US" altLang="zh-CN" sz="2800" b="1" dirty="0">
                <a:latin typeface="宋体" pitchFamily="2" charset="-122"/>
                <a:ea typeface="宋体" pitchFamily="2" charset="-122"/>
              </a:rPr>
              <a:t>3.2.2  UML</a:t>
            </a:r>
            <a:r>
              <a:rPr lang="zh-CN" altLang="en-US" sz="2800" b="1" dirty="0">
                <a:latin typeface="宋体" pitchFamily="2" charset="-122"/>
                <a:ea typeface="宋体" pitchFamily="2" charset="-122"/>
              </a:rPr>
              <a:t>简介</a:t>
            </a:r>
            <a:endParaRPr lang="en-US" altLang="zh-CN" sz="2800" b="1" dirty="0">
              <a:latin typeface="宋体" pitchFamily="2" charset="-122"/>
              <a:ea typeface="宋体" pitchFamily="2" charset="-122"/>
            </a:endParaRPr>
          </a:p>
          <a:p>
            <a:pPr eaLnBrk="1" hangingPunct="1">
              <a:buNone/>
            </a:pPr>
            <a:r>
              <a:rPr lang="en-US" altLang="zh-CN" sz="2800" b="1" dirty="0">
                <a:solidFill>
                  <a:srgbClr val="C00000"/>
                </a:solidFill>
                <a:latin typeface="宋体" pitchFamily="2" charset="-122"/>
                <a:ea typeface="宋体" pitchFamily="2" charset="-122"/>
              </a:rPr>
              <a:t>3.2.3  UML</a:t>
            </a:r>
            <a:r>
              <a:rPr lang="zh-CN" altLang="en-US" sz="2800" b="1" dirty="0">
                <a:solidFill>
                  <a:srgbClr val="C00000"/>
                </a:solidFill>
                <a:latin typeface="宋体" pitchFamily="2" charset="-122"/>
                <a:ea typeface="宋体" pitchFamily="2" charset="-122"/>
              </a:rPr>
              <a:t>的事物</a:t>
            </a:r>
          </a:p>
          <a:p>
            <a:pPr eaLnBrk="1" hangingPunct="1">
              <a:buNone/>
            </a:pPr>
            <a:r>
              <a:rPr lang="en-US" altLang="zh-CN" sz="2800" b="1" dirty="0">
                <a:latin typeface="宋体" pitchFamily="2" charset="-122"/>
                <a:ea typeface="宋体" pitchFamily="2" charset="-122"/>
              </a:rPr>
              <a:t>3.2.4  UML</a:t>
            </a:r>
            <a:r>
              <a:rPr lang="zh-CN" altLang="en-US" sz="2800" b="1" dirty="0">
                <a:latin typeface="宋体" pitchFamily="2" charset="-122"/>
                <a:ea typeface="宋体" pitchFamily="2" charset="-122"/>
              </a:rPr>
              <a:t>的关系</a:t>
            </a:r>
          </a:p>
          <a:p>
            <a:pPr eaLnBrk="1" hangingPunct="1">
              <a:buNone/>
            </a:pPr>
            <a:r>
              <a:rPr lang="en-US" altLang="zh-CN" sz="2800" b="1" dirty="0">
                <a:latin typeface="宋体" pitchFamily="2" charset="-122"/>
                <a:ea typeface="宋体" pitchFamily="2" charset="-122"/>
              </a:rPr>
              <a:t>3.2.5  UML</a:t>
            </a:r>
            <a:r>
              <a:rPr lang="zh-CN" altLang="en-US" sz="2800" b="1" dirty="0">
                <a:latin typeface="宋体" pitchFamily="2" charset="-122"/>
                <a:ea typeface="宋体" pitchFamily="2" charset="-122"/>
              </a:rPr>
              <a:t>的图</a:t>
            </a:r>
          </a:p>
          <a:p>
            <a:pPr eaLnBrk="1" hangingPunct="1">
              <a:buNone/>
            </a:pPr>
            <a:r>
              <a:rPr lang="en-US" altLang="zh-CN" sz="2800" b="1" dirty="0">
                <a:latin typeface="宋体" pitchFamily="2" charset="-122"/>
                <a:ea typeface="宋体" pitchFamily="2" charset="-122"/>
              </a:rPr>
              <a:t>3.2.6  </a:t>
            </a:r>
            <a:r>
              <a:rPr lang="zh-CN" altLang="en-US" sz="2800" b="1" dirty="0">
                <a:latin typeface="宋体" pitchFamily="2" charset="-122"/>
                <a:ea typeface="宋体" pitchFamily="2" charset="-122"/>
              </a:rPr>
              <a:t>使用和扩展</a:t>
            </a:r>
            <a:r>
              <a:rPr lang="en-US" altLang="zh-CN" sz="2800" b="1" dirty="0">
                <a:latin typeface="宋体" pitchFamily="2" charset="-122"/>
                <a:ea typeface="宋体" pitchFamily="2" charset="-122"/>
              </a:rPr>
              <a:t>UML</a:t>
            </a:r>
          </a:p>
          <a:p>
            <a:pPr eaLnBrk="1" hangingPunct="1"/>
            <a:endParaRPr lang="en-US" altLang="zh-CN" sz="2800" b="1" dirty="0">
              <a:latin typeface="宋体" pitchFamily="2" charset="-122"/>
              <a:ea typeface="宋体" pitchFamily="2" charset="-122"/>
            </a:endParaRPr>
          </a:p>
          <a:p>
            <a:pPr eaLnBrk="1" hangingPunct="1"/>
            <a:endParaRPr lang="en-US" altLang="zh-CN" sz="2800" b="1" dirty="0">
              <a:latin typeface="宋体" pitchFamily="2" charset="-122"/>
              <a:ea typeface="宋体" pitchFamily="2" charset="-122"/>
            </a:endParaRPr>
          </a:p>
        </p:txBody>
      </p:sp>
      <p:sp>
        <p:nvSpPr>
          <p:cNvPr id="6" name="Rectangle 2"/>
          <p:cNvSpPr>
            <a:spLocks noGrp="1" noChangeArrowheads="1"/>
          </p:cNvSpPr>
          <p:nvPr>
            <p:ph type="title"/>
          </p:nvPr>
        </p:nvSpPr>
        <p:spPr>
          <a:xfrm>
            <a:off x="457200" y="211138"/>
            <a:ext cx="8229600" cy="1143000"/>
          </a:xfrm>
        </p:spPr>
        <p:txBody>
          <a:bodyPr/>
          <a:lstStyle/>
          <a:p>
            <a:pPr eaLnBrk="1" hangingPunct="1"/>
            <a:r>
              <a:rPr lang="en-US" altLang="zh-CN" sz="4000" dirty="0"/>
              <a:t>3.2 </a:t>
            </a:r>
            <a:r>
              <a:rPr lang="zh-CN" altLang="en-US" sz="4000" dirty="0"/>
              <a:t>面向对象方法与</a:t>
            </a:r>
            <a:r>
              <a:rPr lang="en-US" altLang="zh-CN" sz="4000" dirty="0"/>
              <a:t>UML</a:t>
            </a:r>
            <a:endParaRPr lang="zh-CN" altLang="en-US" sz="4000" dirty="0"/>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82</a:t>
            </a:fld>
            <a:endParaRPr lang="zh-CN" altLang="en-US"/>
          </a:p>
        </p:txBody>
      </p:sp>
    </p:spTree>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457200" y="1428736"/>
            <a:ext cx="8229600" cy="4525963"/>
          </a:xfrm>
        </p:spPr>
        <p:txBody>
          <a:bodyPr/>
          <a:lstStyle/>
          <a:p>
            <a:pPr eaLnBrk="1" hangingPunct="1">
              <a:buFont typeface="Wingdings" pitchFamily="2" charset="2"/>
              <a:buChar char="l"/>
            </a:pPr>
            <a:r>
              <a:rPr lang="zh-CN" altLang="en-US" sz="2800" b="1" dirty="0">
                <a:solidFill>
                  <a:srgbClr val="C00000"/>
                </a:solidFill>
                <a:latin typeface="宋体" pitchFamily="2" charset="-122"/>
                <a:ea typeface="宋体" pitchFamily="2" charset="-122"/>
              </a:rPr>
              <a:t>事物</a:t>
            </a:r>
            <a:r>
              <a:rPr lang="zh-CN" altLang="en-US" sz="2800" dirty="0">
                <a:latin typeface="宋体" pitchFamily="2" charset="-122"/>
                <a:ea typeface="宋体" pitchFamily="2" charset="-122"/>
              </a:rPr>
              <a:t>是对模型中最具代表性成分的抽象，在</a:t>
            </a:r>
            <a:r>
              <a:rPr lang="en-US" altLang="zh-CN" sz="2800" dirty="0">
                <a:latin typeface="宋体" pitchFamily="2" charset="-122"/>
                <a:ea typeface="宋体" pitchFamily="2" charset="-122"/>
              </a:rPr>
              <a:t>UML</a:t>
            </a:r>
            <a:r>
              <a:rPr lang="zh-CN" altLang="en-US" sz="2800" dirty="0">
                <a:latin typeface="宋体" pitchFamily="2" charset="-122"/>
                <a:ea typeface="宋体" pitchFamily="2" charset="-122"/>
              </a:rPr>
              <a:t>中，可以分为</a:t>
            </a:r>
            <a:r>
              <a:rPr lang="zh-CN" altLang="en-US" sz="2800" b="1" dirty="0">
                <a:solidFill>
                  <a:srgbClr val="3366FF"/>
                </a:solidFill>
                <a:effectLst>
                  <a:outerShdw blurRad="38100" dist="38100" dir="2700000" algn="tl">
                    <a:srgbClr val="000000">
                      <a:alpha val="43137"/>
                    </a:srgbClr>
                  </a:outerShdw>
                </a:effectLst>
                <a:latin typeface="宋体" pitchFamily="2" charset="-122"/>
                <a:ea typeface="宋体" pitchFamily="2" charset="-122"/>
              </a:rPr>
              <a:t>结构事物</a:t>
            </a:r>
            <a:r>
              <a:rPr lang="zh-CN" altLang="en-US" sz="2800" dirty="0">
                <a:latin typeface="宋体" pitchFamily="2" charset="-122"/>
                <a:ea typeface="宋体" pitchFamily="2" charset="-122"/>
              </a:rPr>
              <a:t>、</a:t>
            </a:r>
            <a:r>
              <a:rPr lang="zh-CN" altLang="en-US" sz="2800" b="1" dirty="0">
                <a:solidFill>
                  <a:srgbClr val="3366FF"/>
                </a:solidFill>
                <a:effectLst>
                  <a:outerShdw blurRad="38100" dist="38100" dir="2700000" algn="tl">
                    <a:srgbClr val="000000">
                      <a:alpha val="43137"/>
                    </a:srgbClr>
                  </a:outerShdw>
                </a:effectLst>
                <a:latin typeface="宋体" pitchFamily="2" charset="-122"/>
                <a:ea typeface="宋体" pitchFamily="2" charset="-122"/>
              </a:rPr>
              <a:t>行为事物</a:t>
            </a:r>
            <a:r>
              <a:rPr lang="zh-CN" altLang="en-US" sz="2800" dirty="0">
                <a:latin typeface="宋体" pitchFamily="2" charset="-122"/>
                <a:ea typeface="宋体" pitchFamily="2" charset="-122"/>
              </a:rPr>
              <a:t>、</a:t>
            </a:r>
            <a:r>
              <a:rPr lang="zh-CN" altLang="en-US" sz="2800" b="1" dirty="0">
                <a:solidFill>
                  <a:srgbClr val="3366FF"/>
                </a:solidFill>
                <a:effectLst>
                  <a:outerShdw blurRad="38100" dist="38100" dir="2700000" algn="tl">
                    <a:srgbClr val="000000">
                      <a:alpha val="43137"/>
                    </a:srgbClr>
                  </a:outerShdw>
                </a:effectLst>
                <a:latin typeface="宋体" pitchFamily="2" charset="-122"/>
                <a:ea typeface="宋体" pitchFamily="2" charset="-122"/>
              </a:rPr>
              <a:t>分组事物</a:t>
            </a:r>
            <a:r>
              <a:rPr lang="zh-CN" altLang="en-US" sz="2800" dirty="0">
                <a:latin typeface="宋体" pitchFamily="2" charset="-122"/>
                <a:ea typeface="宋体" pitchFamily="2" charset="-122"/>
              </a:rPr>
              <a:t>和</a:t>
            </a:r>
            <a:r>
              <a:rPr lang="zh-CN" altLang="en-US" sz="2800" b="1" dirty="0">
                <a:solidFill>
                  <a:srgbClr val="3366FF"/>
                </a:solidFill>
                <a:effectLst>
                  <a:outerShdw blurRad="38100" dist="38100" dir="2700000" algn="tl">
                    <a:srgbClr val="000000">
                      <a:alpha val="43137"/>
                    </a:srgbClr>
                  </a:outerShdw>
                </a:effectLst>
                <a:latin typeface="宋体" pitchFamily="2" charset="-122"/>
                <a:ea typeface="宋体" pitchFamily="2" charset="-122"/>
              </a:rPr>
              <a:t>注释事物</a:t>
            </a:r>
            <a:r>
              <a:rPr lang="en-US" altLang="zh-CN" sz="2800" b="1" dirty="0">
                <a:solidFill>
                  <a:srgbClr val="C00000"/>
                </a:solidFill>
                <a:latin typeface="宋体" pitchFamily="2" charset="-122"/>
                <a:ea typeface="宋体" pitchFamily="2" charset="-122"/>
              </a:rPr>
              <a:t>4</a:t>
            </a:r>
            <a:r>
              <a:rPr lang="zh-CN" altLang="en-US" sz="2800" b="1" dirty="0">
                <a:solidFill>
                  <a:srgbClr val="C00000"/>
                </a:solidFill>
                <a:latin typeface="宋体" pitchFamily="2" charset="-122"/>
                <a:ea typeface="宋体" pitchFamily="2" charset="-122"/>
              </a:rPr>
              <a:t>类</a:t>
            </a:r>
            <a:r>
              <a:rPr lang="zh-CN" altLang="en-US" sz="2800" dirty="0">
                <a:latin typeface="宋体" pitchFamily="2" charset="-122"/>
                <a:ea typeface="宋体" pitchFamily="2" charset="-122"/>
              </a:rPr>
              <a:t>。 </a:t>
            </a:r>
          </a:p>
        </p:txBody>
      </p:sp>
      <p:pic>
        <p:nvPicPr>
          <p:cNvPr id="36868" name="Picture 4"/>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1071538" y="2898797"/>
            <a:ext cx="7143800" cy="3744913"/>
          </a:xfrm>
          <a:prstGeom prst="rect">
            <a:avLst/>
          </a:prstGeom>
          <a:noFill/>
          <a:ln w="9525">
            <a:noFill/>
            <a:miter lim="800000"/>
            <a:headEnd/>
            <a:tailEnd/>
          </a:ln>
        </p:spPr>
      </p:pic>
      <p:sp>
        <p:nvSpPr>
          <p:cNvPr id="6" name="Rectangle 2"/>
          <p:cNvSpPr>
            <a:spLocks noGrp="1" noChangeArrowheads="1"/>
          </p:cNvSpPr>
          <p:nvPr>
            <p:ph type="title"/>
          </p:nvPr>
        </p:nvSpPr>
        <p:spPr>
          <a:xfrm>
            <a:off x="457200" y="211138"/>
            <a:ext cx="8229600" cy="1143000"/>
          </a:xfrm>
        </p:spPr>
        <p:txBody>
          <a:bodyPr/>
          <a:lstStyle/>
          <a:p>
            <a:pPr>
              <a:lnSpc>
                <a:spcPts val="4000"/>
              </a:lnSpc>
            </a:pPr>
            <a:r>
              <a:rPr lang="en-US" altLang="zh-CN" dirty="0"/>
              <a:t> </a:t>
            </a:r>
            <a:r>
              <a:rPr lang="en-US" altLang="zh-CN" sz="4000" dirty="0"/>
              <a:t>3.2 </a:t>
            </a:r>
            <a:r>
              <a:rPr lang="zh-CN" altLang="en-US" sz="4000" dirty="0"/>
              <a:t>面向对象方法与</a:t>
            </a:r>
            <a:r>
              <a:rPr lang="en-US" altLang="zh-CN" sz="4000" dirty="0"/>
              <a:t>UML</a:t>
            </a:r>
            <a:br>
              <a:rPr lang="en-US" altLang="zh-CN" dirty="0"/>
            </a:br>
            <a:r>
              <a:rPr lang="en-US" altLang="zh-CN" dirty="0"/>
              <a:t>                 </a:t>
            </a:r>
            <a:r>
              <a:rPr lang="en-US" altLang="zh-CN" sz="3200" dirty="0"/>
              <a:t>3.2.3</a:t>
            </a:r>
            <a:r>
              <a:rPr lang="en-US" altLang="zh-CN" sz="3200" dirty="0">
                <a:solidFill>
                  <a:schemeClr val="bg1"/>
                </a:solidFill>
                <a:latin typeface="+mj-ea"/>
              </a:rPr>
              <a:t> </a:t>
            </a:r>
            <a:r>
              <a:rPr lang="en-US" altLang="zh-CN" sz="3200" dirty="0">
                <a:solidFill>
                  <a:schemeClr val="bg1"/>
                </a:solidFill>
              </a:rPr>
              <a:t>UML</a:t>
            </a:r>
            <a:r>
              <a:rPr lang="zh-CN" altLang="en-US" sz="3200" dirty="0">
                <a:solidFill>
                  <a:schemeClr val="bg1"/>
                </a:solidFill>
              </a:rPr>
              <a:t>事物</a:t>
            </a:r>
            <a:endParaRPr lang="zh-CN" altLang="en-US" sz="3200" dirty="0">
              <a:solidFill>
                <a:schemeClr val="bg1"/>
              </a:solidFill>
              <a:latin typeface="+mj-ea"/>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83</a:t>
            </a:fld>
            <a:endParaRPr lang="zh-CN" altLang="en-US"/>
          </a:p>
        </p:txBody>
      </p:sp>
    </p:spTree>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a:xfrm>
            <a:off x="428596" y="1643050"/>
            <a:ext cx="8362950" cy="1571636"/>
          </a:xfrm>
        </p:spPr>
        <p:txBody>
          <a:bodyPr/>
          <a:lstStyle/>
          <a:p>
            <a:pPr marL="441325" indent="-441325" eaLnBrk="1" hangingPunct="1">
              <a:buFont typeface="+mj-lt"/>
              <a:buAutoNum type="romanUcPeriod"/>
            </a:pPr>
            <a:r>
              <a:rPr lang="zh-CN" altLang="en-US" sz="2800" b="1" dirty="0">
                <a:solidFill>
                  <a:srgbClr val="C00000"/>
                </a:solidFill>
                <a:effectLst>
                  <a:outerShdw blurRad="38100" dist="38100" dir="2700000" algn="tl">
                    <a:srgbClr val="000000">
                      <a:alpha val="43137"/>
                    </a:srgbClr>
                  </a:outerShdw>
                </a:effectLst>
                <a:latin typeface="宋体" pitchFamily="2" charset="-122"/>
                <a:ea typeface="宋体" pitchFamily="2" charset="-122"/>
              </a:rPr>
              <a:t>结构事物：</a:t>
            </a:r>
            <a:r>
              <a:rPr lang="zh-CN" altLang="en-US" sz="2800" dirty="0">
                <a:latin typeface="宋体" pitchFamily="2" charset="-122"/>
                <a:ea typeface="宋体" pitchFamily="2" charset="-122"/>
              </a:rPr>
              <a:t>是</a:t>
            </a:r>
            <a:r>
              <a:rPr lang="en-US" altLang="zh-CN" sz="2800" dirty="0">
                <a:latin typeface="宋体" pitchFamily="2" charset="-122"/>
                <a:ea typeface="宋体" pitchFamily="2" charset="-122"/>
              </a:rPr>
              <a:t>UML</a:t>
            </a:r>
            <a:r>
              <a:rPr lang="zh-CN" altLang="en-US" sz="2800" dirty="0">
                <a:latin typeface="宋体" pitchFamily="2" charset="-122"/>
                <a:ea typeface="宋体" pitchFamily="2" charset="-122"/>
              </a:rPr>
              <a:t>模型的</a:t>
            </a:r>
            <a:r>
              <a:rPr lang="zh-CN" altLang="en-US" sz="2800" b="1" dirty="0">
                <a:solidFill>
                  <a:srgbClr val="3366FF"/>
                </a:solidFill>
                <a:latin typeface="宋体" pitchFamily="2" charset="-122"/>
                <a:ea typeface="宋体" pitchFamily="2" charset="-122"/>
              </a:rPr>
              <a:t>静态部分</a:t>
            </a:r>
            <a:r>
              <a:rPr lang="zh-CN" altLang="en-US" sz="2800" dirty="0">
                <a:latin typeface="宋体" pitchFamily="2" charset="-122"/>
                <a:ea typeface="宋体" pitchFamily="2" charset="-122"/>
              </a:rPr>
              <a:t>，</a:t>
            </a:r>
            <a:r>
              <a:rPr lang="zh-CN" altLang="en-US" sz="2800" b="1" dirty="0">
                <a:solidFill>
                  <a:srgbClr val="3366FF"/>
                </a:solidFill>
                <a:latin typeface="宋体" pitchFamily="2" charset="-122"/>
                <a:ea typeface="宋体" pitchFamily="2" charset="-122"/>
              </a:rPr>
              <a:t>主要用来描述概念的或物理的元素</a:t>
            </a:r>
            <a:r>
              <a:rPr lang="zh-CN" altLang="en-US" sz="2800" dirty="0">
                <a:latin typeface="宋体" pitchFamily="2" charset="-122"/>
                <a:ea typeface="宋体" pitchFamily="2" charset="-122"/>
              </a:rPr>
              <a:t>，包括类、主动类、接口、对象、用例、参与者、协作、构件和节点等。</a:t>
            </a:r>
          </a:p>
        </p:txBody>
      </p:sp>
      <p:pic>
        <p:nvPicPr>
          <p:cNvPr id="37892" name="Picture 4"/>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6572264" y="3357562"/>
            <a:ext cx="1776642" cy="3144118"/>
          </a:xfrm>
          <a:prstGeom prst="rect">
            <a:avLst/>
          </a:prstGeom>
          <a:noFill/>
          <a:ln w="9525">
            <a:noFill/>
            <a:miter lim="800000"/>
            <a:headEnd/>
            <a:tailEnd/>
          </a:ln>
        </p:spPr>
      </p:pic>
      <p:sp>
        <p:nvSpPr>
          <p:cNvPr id="5" name="Rectangle 3"/>
          <p:cNvSpPr txBox="1">
            <a:spLocks noChangeArrowheads="1"/>
          </p:cNvSpPr>
          <p:nvPr/>
        </p:nvSpPr>
        <p:spPr bwMode="auto">
          <a:xfrm>
            <a:off x="928662" y="3786190"/>
            <a:ext cx="4572032" cy="250033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514350" marR="0" lvl="0" indent="-514350" algn="l" defTabSz="914400" rtl="0" eaLnBrk="1" fontAlgn="base" latinLnBrk="0" hangingPunct="1">
              <a:lnSpc>
                <a:spcPct val="100000"/>
              </a:lnSpc>
              <a:spcBef>
                <a:spcPct val="20000"/>
              </a:spcBef>
              <a:spcAft>
                <a:spcPct val="0"/>
              </a:spcAft>
              <a:buClrTx/>
              <a:buSzTx/>
              <a:buFont typeface="+mj-ea"/>
              <a:buAutoNum type="circleNumDbPlain"/>
              <a:tabLst/>
              <a:defRPr/>
            </a:pPr>
            <a:r>
              <a:rPr kumimoji="0" lang="zh-CN" altLang="en-US" sz="2800" b="1" i="0" u="none" strike="noStrike" kern="0" cap="none" spc="0" normalizeH="0" baseline="0" noProof="0" dirty="0">
                <a:ln>
                  <a:noFill/>
                </a:ln>
                <a:solidFill>
                  <a:srgbClr val="3366FF"/>
                </a:solidFill>
                <a:effectLst>
                  <a:outerShdw blurRad="38100" dist="38100" dir="2700000" algn="tl">
                    <a:srgbClr val="000000">
                      <a:alpha val="43137"/>
                    </a:srgbClr>
                  </a:outerShdw>
                </a:effectLst>
                <a:uLnTx/>
                <a:uFillTx/>
                <a:latin typeface="宋体" pitchFamily="2" charset="-122"/>
                <a:ea typeface="宋体" pitchFamily="2" charset="-122"/>
                <a:cs typeface="+mn-cs"/>
              </a:rPr>
              <a:t>类（</a:t>
            </a:r>
            <a:r>
              <a:rPr kumimoji="0" lang="en-US" altLang="zh-CN" sz="2800" b="1" i="0" u="none" strike="noStrike" kern="0" cap="none" spc="0" normalizeH="0" baseline="0" noProof="0" dirty="0">
                <a:ln>
                  <a:noFill/>
                </a:ln>
                <a:solidFill>
                  <a:srgbClr val="3366FF"/>
                </a:solidFill>
                <a:effectLst>
                  <a:outerShdw blurRad="38100" dist="38100" dir="2700000" algn="tl">
                    <a:srgbClr val="000000">
                      <a:alpha val="43137"/>
                    </a:srgbClr>
                  </a:outerShdw>
                </a:effectLst>
                <a:uLnTx/>
                <a:uFillTx/>
                <a:latin typeface="宋体" pitchFamily="2" charset="-122"/>
                <a:ea typeface="宋体" pitchFamily="2" charset="-122"/>
                <a:cs typeface="+mn-cs"/>
              </a:rPr>
              <a:t>class</a:t>
            </a:r>
            <a:r>
              <a:rPr kumimoji="0" lang="zh-CN" altLang="en-US" sz="2800" b="1" i="0" u="none" strike="noStrike" kern="0" cap="none" spc="0" normalizeH="0" baseline="0" noProof="0" dirty="0">
                <a:ln>
                  <a:noFill/>
                </a:ln>
                <a:solidFill>
                  <a:srgbClr val="3366FF"/>
                </a:solidFill>
                <a:effectLst>
                  <a:outerShdw blurRad="38100" dist="38100" dir="2700000" algn="tl">
                    <a:srgbClr val="000000">
                      <a:alpha val="43137"/>
                    </a:srgbClr>
                  </a:outerShdw>
                </a:effectLst>
                <a:uLnTx/>
                <a:uFillTx/>
                <a:latin typeface="宋体" pitchFamily="2" charset="-122"/>
                <a:ea typeface="宋体" pitchFamily="2" charset="-122"/>
                <a:cs typeface="+mn-cs"/>
              </a:rPr>
              <a:t>）</a:t>
            </a:r>
            <a:endParaRPr kumimoji="0" lang="en-US" altLang="zh-CN" sz="2800" b="1" i="0" u="none" strike="noStrike" kern="0" cap="none" spc="0" normalizeH="0" baseline="0" noProof="0" dirty="0">
              <a:ln>
                <a:noFill/>
              </a:ln>
              <a:solidFill>
                <a:srgbClr val="3366FF"/>
              </a:solidFill>
              <a:effectLst>
                <a:outerShdw blurRad="38100" dist="38100" dir="2700000" algn="tl">
                  <a:srgbClr val="000000">
                    <a:alpha val="43137"/>
                  </a:srgbClr>
                </a:outerShdw>
              </a:effectLst>
              <a:uLnTx/>
              <a:uFillTx/>
              <a:latin typeface="宋体" pitchFamily="2" charset="-122"/>
              <a:ea typeface="宋体" pitchFamily="2" charset="-122"/>
              <a:cs typeface="+mn-cs"/>
            </a:endParaRPr>
          </a:p>
          <a:p>
            <a:pPr marL="809625" marR="0" lvl="0" indent="-36195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zh-CN" altLang="en-US" sz="2800" b="0" i="0" u="none" strike="noStrike" kern="0" cap="none" spc="0" normalizeH="0" baseline="0" noProof="0" dirty="0">
                <a:ln>
                  <a:noFill/>
                </a:ln>
                <a:solidFill>
                  <a:schemeClr val="tx1"/>
                </a:solidFill>
                <a:effectLst/>
                <a:uLnTx/>
                <a:uFillTx/>
                <a:latin typeface="宋体" pitchFamily="2" charset="-122"/>
                <a:ea typeface="宋体" pitchFamily="2" charset="-122"/>
                <a:cs typeface="+mn-cs"/>
              </a:rPr>
              <a:t>类用带有类名、属性和操作的矩形框来表示。</a:t>
            </a:r>
          </a:p>
        </p:txBody>
      </p:sp>
      <p:sp>
        <p:nvSpPr>
          <p:cNvPr id="7" name="Rectangle 2"/>
          <p:cNvSpPr>
            <a:spLocks noGrp="1" noChangeArrowheads="1"/>
          </p:cNvSpPr>
          <p:nvPr>
            <p:ph type="title"/>
          </p:nvPr>
        </p:nvSpPr>
        <p:spPr>
          <a:xfrm>
            <a:off x="457200" y="211138"/>
            <a:ext cx="8229600" cy="1143000"/>
          </a:xfrm>
        </p:spPr>
        <p:txBody>
          <a:bodyPr/>
          <a:lstStyle/>
          <a:p>
            <a:pPr>
              <a:lnSpc>
                <a:spcPts val="4000"/>
              </a:lnSpc>
            </a:pPr>
            <a:r>
              <a:rPr lang="en-US" altLang="zh-CN" dirty="0"/>
              <a:t> </a:t>
            </a:r>
            <a:r>
              <a:rPr lang="en-US" altLang="zh-CN" sz="4000" dirty="0"/>
              <a:t>3.2 </a:t>
            </a:r>
            <a:r>
              <a:rPr lang="zh-CN" altLang="en-US" sz="4000" dirty="0"/>
              <a:t>面向对象方法与</a:t>
            </a:r>
            <a:r>
              <a:rPr lang="en-US" altLang="zh-CN" sz="4000" dirty="0"/>
              <a:t>UML</a:t>
            </a:r>
            <a:br>
              <a:rPr lang="en-US" altLang="zh-CN" dirty="0"/>
            </a:br>
            <a:r>
              <a:rPr lang="en-US" altLang="zh-CN" dirty="0"/>
              <a:t>                 </a:t>
            </a:r>
            <a:r>
              <a:rPr lang="en-US" altLang="zh-CN" sz="3200" dirty="0"/>
              <a:t>3.2.3</a:t>
            </a:r>
            <a:r>
              <a:rPr lang="en-US" altLang="zh-CN" sz="3200" dirty="0">
                <a:solidFill>
                  <a:schemeClr val="bg1"/>
                </a:solidFill>
                <a:latin typeface="+mj-ea"/>
              </a:rPr>
              <a:t> </a:t>
            </a:r>
            <a:r>
              <a:rPr lang="en-US" altLang="zh-CN" sz="3200" dirty="0">
                <a:solidFill>
                  <a:schemeClr val="bg1"/>
                </a:solidFill>
              </a:rPr>
              <a:t>UML</a:t>
            </a:r>
            <a:r>
              <a:rPr lang="zh-CN" altLang="en-US" sz="3200" dirty="0">
                <a:solidFill>
                  <a:schemeClr val="bg1"/>
                </a:solidFill>
              </a:rPr>
              <a:t>事物</a:t>
            </a:r>
            <a:endParaRPr lang="zh-CN" altLang="en-US" sz="3200" dirty="0">
              <a:solidFill>
                <a:schemeClr val="bg1"/>
              </a:solidFill>
              <a:latin typeface="+mj-ea"/>
            </a:endParaRP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84</a:t>
            </a:fld>
            <a:endParaRPr lang="zh-CN" altLang="en-US"/>
          </a:p>
        </p:txBody>
      </p:sp>
    </p:spTree>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a:xfrm>
            <a:off x="285720" y="1428736"/>
            <a:ext cx="4972056" cy="1900238"/>
          </a:xfrm>
        </p:spPr>
        <p:txBody>
          <a:bodyPr/>
          <a:lstStyle/>
          <a:p>
            <a:pPr marL="514350" indent="-514350" eaLnBrk="1" hangingPunct="1">
              <a:buFont typeface="+mj-ea"/>
              <a:buAutoNum type="circleNumDbPlain" startAt="2"/>
            </a:pPr>
            <a:r>
              <a:rPr lang="zh-CN" altLang="en-US" sz="2800" b="1" dirty="0">
                <a:solidFill>
                  <a:srgbClr val="3366FF"/>
                </a:solidFill>
                <a:effectLst>
                  <a:outerShdw blurRad="38100" dist="38100" dir="2700000" algn="tl">
                    <a:srgbClr val="000000">
                      <a:alpha val="43137"/>
                    </a:srgbClr>
                  </a:outerShdw>
                </a:effectLst>
                <a:latin typeface="宋体" pitchFamily="2" charset="-122"/>
                <a:ea typeface="宋体" pitchFamily="2" charset="-122"/>
              </a:rPr>
              <a:t>主动类（</a:t>
            </a:r>
            <a:r>
              <a:rPr lang="en-US" altLang="zh-CN" sz="2800" b="1" dirty="0">
                <a:solidFill>
                  <a:srgbClr val="3366FF"/>
                </a:solidFill>
                <a:effectLst>
                  <a:outerShdw blurRad="38100" dist="38100" dir="2700000" algn="tl">
                    <a:srgbClr val="000000">
                      <a:alpha val="43137"/>
                    </a:srgbClr>
                  </a:outerShdw>
                </a:effectLst>
                <a:latin typeface="宋体" pitchFamily="2" charset="-122"/>
                <a:ea typeface="宋体" pitchFamily="2" charset="-122"/>
              </a:rPr>
              <a:t>active class</a:t>
            </a:r>
            <a:r>
              <a:rPr lang="zh-CN" altLang="en-US" sz="2800" b="1" dirty="0">
                <a:solidFill>
                  <a:srgbClr val="3366FF"/>
                </a:solidFill>
                <a:effectLst>
                  <a:outerShdw blurRad="38100" dist="38100" dir="2700000" algn="tl">
                    <a:srgbClr val="000000">
                      <a:alpha val="43137"/>
                    </a:srgbClr>
                  </a:outerShdw>
                </a:effectLst>
                <a:latin typeface="宋体" pitchFamily="2" charset="-122"/>
                <a:ea typeface="宋体" pitchFamily="2" charset="-122"/>
              </a:rPr>
              <a:t>）</a:t>
            </a:r>
            <a:endParaRPr lang="en-US" altLang="zh-CN" sz="2800" b="1" dirty="0">
              <a:solidFill>
                <a:srgbClr val="3366FF"/>
              </a:solidFill>
              <a:effectLst>
                <a:outerShdw blurRad="38100" dist="38100" dir="2700000" algn="tl">
                  <a:srgbClr val="000000">
                    <a:alpha val="43137"/>
                  </a:srgbClr>
                </a:outerShdw>
              </a:effectLst>
              <a:latin typeface="宋体" pitchFamily="2" charset="-122"/>
              <a:ea typeface="宋体" pitchFamily="2" charset="-122"/>
            </a:endParaRPr>
          </a:p>
          <a:p>
            <a:pPr marL="625475" indent="-334963" eaLnBrk="1" hangingPunct="1">
              <a:buFont typeface="Arial" pitchFamily="34" charset="0"/>
              <a:buChar char="•"/>
            </a:pPr>
            <a:r>
              <a:rPr lang="zh-CN" altLang="en-US" sz="2800" dirty="0">
                <a:latin typeface="楷体_GB2312" pitchFamily="49" charset="-122"/>
                <a:ea typeface="楷体_GB2312" pitchFamily="49" charset="-122"/>
              </a:rPr>
              <a:t>主动类的实例应具有一个或多个进程或线程，能够启动控制活动。</a:t>
            </a:r>
            <a:endParaRPr lang="zh-CN" altLang="en-US" sz="2800" dirty="0">
              <a:ea typeface="宋体" pitchFamily="2" charset="-122"/>
            </a:endParaRPr>
          </a:p>
        </p:txBody>
      </p:sp>
      <p:pic>
        <p:nvPicPr>
          <p:cNvPr id="38916" name="Picture 4"/>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6429389" y="1428736"/>
            <a:ext cx="2071701" cy="2369035"/>
          </a:xfrm>
          <a:prstGeom prst="rect">
            <a:avLst/>
          </a:prstGeom>
          <a:noFill/>
          <a:ln w="9525">
            <a:noFill/>
            <a:miter lim="800000"/>
            <a:headEnd/>
            <a:tailEnd/>
          </a:ln>
        </p:spPr>
      </p:pic>
      <p:sp>
        <p:nvSpPr>
          <p:cNvPr id="6" name="Rectangle 2"/>
          <p:cNvSpPr>
            <a:spLocks noGrp="1" noChangeArrowheads="1"/>
          </p:cNvSpPr>
          <p:nvPr>
            <p:ph type="title"/>
          </p:nvPr>
        </p:nvSpPr>
        <p:spPr>
          <a:xfrm>
            <a:off x="457200" y="211138"/>
            <a:ext cx="8229600" cy="1143000"/>
          </a:xfrm>
        </p:spPr>
        <p:txBody>
          <a:bodyPr/>
          <a:lstStyle/>
          <a:p>
            <a:pPr>
              <a:lnSpc>
                <a:spcPts val="4000"/>
              </a:lnSpc>
            </a:pPr>
            <a:r>
              <a:rPr lang="en-US" altLang="zh-CN" dirty="0"/>
              <a:t> </a:t>
            </a:r>
            <a:r>
              <a:rPr lang="en-US" altLang="zh-CN" sz="4000" dirty="0"/>
              <a:t>3.2 </a:t>
            </a:r>
            <a:r>
              <a:rPr lang="zh-CN" altLang="en-US" sz="4000" dirty="0"/>
              <a:t>面向对象方法与</a:t>
            </a:r>
            <a:r>
              <a:rPr lang="en-US" altLang="zh-CN" sz="4000" dirty="0"/>
              <a:t>UML</a:t>
            </a:r>
            <a:br>
              <a:rPr lang="en-US" altLang="zh-CN" dirty="0"/>
            </a:br>
            <a:r>
              <a:rPr lang="en-US" altLang="zh-CN" dirty="0"/>
              <a:t>                 </a:t>
            </a:r>
            <a:r>
              <a:rPr lang="en-US" altLang="zh-CN" sz="3200" dirty="0"/>
              <a:t>3.2.3</a:t>
            </a:r>
            <a:r>
              <a:rPr lang="en-US" altLang="zh-CN" sz="3200" dirty="0">
                <a:solidFill>
                  <a:schemeClr val="bg1"/>
                </a:solidFill>
                <a:latin typeface="+mj-ea"/>
              </a:rPr>
              <a:t> </a:t>
            </a:r>
            <a:r>
              <a:rPr lang="en-US" altLang="zh-CN" sz="3200" dirty="0">
                <a:solidFill>
                  <a:schemeClr val="bg1"/>
                </a:solidFill>
              </a:rPr>
              <a:t>UML</a:t>
            </a:r>
            <a:r>
              <a:rPr lang="zh-CN" altLang="en-US" sz="3200" dirty="0">
                <a:solidFill>
                  <a:schemeClr val="bg1"/>
                </a:solidFill>
              </a:rPr>
              <a:t>事物</a:t>
            </a:r>
            <a:endParaRPr lang="zh-CN" altLang="en-US" sz="3200" dirty="0">
              <a:solidFill>
                <a:schemeClr val="bg1"/>
              </a:solidFill>
              <a:latin typeface="+mj-ea"/>
            </a:endParaRPr>
          </a:p>
        </p:txBody>
      </p:sp>
      <p:sp>
        <p:nvSpPr>
          <p:cNvPr id="7" name="Rectangle 3"/>
          <p:cNvSpPr txBox="1">
            <a:spLocks noChangeArrowheads="1"/>
          </p:cNvSpPr>
          <p:nvPr/>
        </p:nvSpPr>
        <p:spPr bwMode="auto">
          <a:xfrm>
            <a:off x="214282" y="3429000"/>
            <a:ext cx="5400684" cy="31861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514350" marR="0" lvl="0" indent="-514350" algn="l" defTabSz="914400" rtl="0" eaLnBrk="1" fontAlgn="base" latinLnBrk="0" hangingPunct="1">
              <a:lnSpc>
                <a:spcPct val="100000"/>
              </a:lnSpc>
              <a:spcBef>
                <a:spcPts val="0"/>
              </a:spcBef>
              <a:spcAft>
                <a:spcPts val="0"/>
              </a:spcAft>
              <a:buClrTx/>
              <a:buSzTx/>
              <a:buFont typeface="+mj-ea"/>
              <a:buAutoNum type="circleNumDbPlain" startAt="3"/>
              <a:tabLst/>
              <a:defRPr/>
            </a:pPr>
            <a:r>
              <a:rPr kumimoji="0" lang="zh-CN" altLang="en-US" sz="2800" b="1" i="0" u="none" strike="noStrike" kern="0" cap="none" spc="0" normalizeH="0" baseline="0" noProof="0" dirty="0">
                <a:ln>
                  <a:noFill/>
                </a:ln>
                <a:solidFill>
                  <a:srgbClr val="3366FF"/>
                </a:solidFill>
                <a:effectLst>
                  <a:outerShdw blurRad="38100" dist="38100" dir="2700000" algn="tl">
                    <a:srgbClr val="000000">
                      <a:alpha val="43137"/>
                    </a:srgbClr>
                  </a:outerShdw>
                </a:effectLst>
                <a:uLnTx/>
                <a:uFillTx/>
                <a:latin typeface="宋体" pitchFamily="2" charset="-122"/>
                <a:ea typeface="宋体" pitchFamily="2" charset="-122"/>
                <a:cs typeface="+mn-cs"/>
              </a:rPr>
              <a:t>接口（</a:t>
            </a:r>
            <a:r>
              <a:rPr kumimoji="0" lang="en-US" altLang="zh-CN" sz="2800" b="1" i="0" u="none" strike="noStrike" kern="0" cap="none" spc="0" normalizeH="0" baseline="0" noProof="0" dirty="0">
                <a:ln>
                  <a:noFill/>
                </a:ln>
                <a:solidFill>
                  <a:srgbClr val="3366FF"/>
                </a:solidFill>
                <a:effectLst>
                  <a:outerShdw blurRad="38100" dist="38100" dir="2700000" algn="tl">
                    <a:srgbClr val="000000">
                      <a:alpha val="43137"/>
                    </a:srgbClr>
                  </a:outerShdw>
                </a:effectLst>
                <a:uLnTx/>
                <a:uFillTx/>
                <a:latin typeface="宋体" pitchFamily="2" charset="-122"/>
                <a:ea typeface="宋体" pitchFamily="2" charset="-122"/>
                <a:cs typeface="+mn-cs"/>
              </a:rPr>
              <a:t>interface</a:t>
            </a:r>
            <a:r>
              <a:rPr kumimoji="0" lang="zh-CN" altLang="en-US" sz="2800" b="1" i="0" u="none" strike="noStrike" kern="0" cap="none" spc="0" normalizeH="0" baseline="0" noProof="0" dirty="0">
                <a:ln>
                  <a:noFill/>
                </a:ln>
                <a:solidFill>
                  <a:srgbClr val="3366FF"/>
                </a:solidFill>
                <a:effectLst>
                  <a:outerShdw blurRad="38100" dist="38100" dir="2700000" algn="tl">
                    <a:srgbClr val="000000">
                      <a:alpha val="43137"/>
                    </a:srgbClr>
                  </a:outerShdw>
                </a:effectLst>
                <a:uLnTx/>
                <a:uFillTx/>
                <a:latin typeface="宋体" pitchFamily="2" charset="-122"/>
                <a:ea typeface="宋体" pitchFamily="2" charset="-122"/>
                <a:cs typeface="+mn-cs"/>
              </a:rPr>
              <a:t>）</a:t>
            </a:r>
            <a:endParaRPr kumimoji="0" lang="en-US" altLang="zh-CN" sz="2800" b="1" i="0" u="none" strike="noStrike" kern="0" cap="none" spc="0" normalizeH="0" baseline="0" noProof="0" dirty="0">
              <a:ln>
                <a:noFill/>
              </a:ln>
              <a:solidFill>
                <a:srgbClr val="3366FF"/>
              </a:solidFill>
              <a:effectLst>
                <a:outerShdw blurRad="38100" dist="38100" dir="2700000" algn="tl">
                  <a:srgbClr val="000000">
                    <a:alpha val="43137"/>
                  </a:srgbClr>
                </a:outerShdw>
              </a:effectLst>
              <a:uLnTx/>
              <a:uFillTx/>
              <a:latin typeface="宋体" pitchFamily="2" charset="-122"/>
              <a:ea typeface="宋体" pitchFamily="2" charset="-122"/>
              <a:cs typeface="+mn-cs"/>
            </a:endParaRPr>
          </a:p>
          <a:p>
            <a:pPr marL="628650" marR="0" lvl="0" indent="-342900" algn="l" defTabSz="914400" rtl="0" eaLnBrk="1" fontAlgn="base" latinLnBrk="0" hangingPunct="1">
              <a:lnSpc>
                <a:spcPct val="100000"/>
              </a:lnSpc>
              <a:spcBef>
                <a:spcPts val="0"/>
              </a:spcBef>
              <a:spcAft>
                <a:spcPts val="0"/>
              </a:spcAft>
              <a:buClrTx/>
              <a:buSzTx/>
              <a:buFont typeface="Arial" pitchFamily="34" charset="0"/>
              <a:buChar char="•"/>
              <a:tabLst/>
              <a:defRPr/>
            </a:pPr>
            <a:r>
              <a:rPr kumimoji="0" lang="zh-CN" altLang="en-US" sz="2400" b="0" i="0" u="none" strike="noStrike" kern="0" cap="none" spc="0" normalizeH="0" baseline="0" noProof="0" dirty="0">
                <a:ln>
                  <a:noFill/>
                </a:ln>
                <a:solidFill>
                  <a:schemeClr val="tx1"/>
                </a:solidFill>
                <a:effectLst/>
                <a:uLnTx/>
                <a:uFillTx/>
                <a:latin typeface="宋体" pitchFamily="2" charset="-122"/>
                <a:ea typeface="宋体" pitchFamily="2" charset="-122"/>
                <a:cs typeface="+mn-cs"/>
              </a:rPr>
              <a:t>描述了一个类或构件的一组外部可用的服务（操作）集。</a:t>
            </a:r>
          </a:p>
          <a:p>
            <a:pPr marL="628650" marR="0" lvl="0" indent="-342900" algn="l" defTabSz="914400" rtl="0" eaLnBrk="1" fontAlgn="base" latinLnBrk="0" hangingPunct="1">
              <a:lnSpc>
                <a:spcPct val="100000"/>
              </a:lnSpc>
              <a:spcBef>
                <a:spcPts val="0"/>
              </a:spcBef>
              <a:spcAft>
                <a:spcPts val="0"/>
              </a:spcAft>
              <a:buClrTx/>
              <a:buSzTx/>
              <a:buFont typeface="Arial" pitchFamily="34" charset="0"/>
              <a:buChar char="•"/>
              <a:tabLst/>
              <a:defRPr/>
            </a:pPr>
            <a:r>
              <a:rPr kumimoji="0" lang="zh-CN" altLang="en-US" sz="2400" b="0" i="0" u="none" strike="noStrike" kern="0" cap="none" spc="0" normalizeH="0" baseline="0" noProof="0" dirty="0">
                <a:ln>
                  <a:noFill/>
                </a:ln>
                <a:solidFill>
                  <a:schemeClr val="tx1"/>
                </a:solidFill>
                <a:effectLst/>
                <a:uLnTx/>
                <a:uFillTx/>
                <a:latin typeface="宋体" pitchFamily="2" charset="-122"/>
                <a:ea typeface="宋体" pitchFamily="2" charset="-122"/>
                <a:cs typeface="+mn-cs"/>
              </a:rPr>
              <a:t>接口定义的是一组操作的描述，而不是操作的实现。</a:t>
            </a:r>
          </a:p>
          <a:p>
            <a:pPr marL="628650" marR="0" lvl="0" indent="-342900" algn="l" defTabSz="914400" rtl="0" eaLnBrk="1" fontAlgn="base" latinLnBrk="0" hangingPunct="1">
              <a:lnSpc>
                <a:spcPct val="100000"/>
              </a:lnSpc>
              <a:spcBef>
                <a:spcPts val="0"/>
              </a:spcBef>
              <a:spcAft>
                <a:spcPts val="0"/>
              </a:spcAft>
              <a:buClrTx/>
              <a:buSzTx/>
              <a:buFont typeface="Arial" pitchFamily="34" charset="0"/>
              <a:buChar char="•"/>
              <a:tabLst/>
              <a:defRPr/>
            </a:pPr>
            <a:r>
              <a:rPr kumimoji="0" lang="zh-CN" altLang="en-US" sz="2400" b="0" i="0" u="none" strike="noStrike" kern="0" cap="none" spc="0" normalizeH="0" baseline="0" noProof="0" dirty="0">
                <a:ln>
                  <a:noFill/>
                </a:ln>
                <a:solidFill>
                  <a:schemeClr val="tx1"/>
                </a:solidFill>
                <a:effectLst/>
                <a:uLnTx/>
                <a:uFillTx/>
                <a:latin typeface="宋体" pitchFamily="2" charset="-122"/>
                <a:ea typeface="宋体" pitchFamily="2" charset="-122"/>
                <a:cs typeface="+mn-cs"/>
              </a:rPr>
              <a:t>一般将接口画成从实现它的类或构件引出的圆圈，</a:t>
            </a:r>
            <a:r>
              <a:rPr kumimoji="0" lang="zh-CN" altLang="en-US" sz="2400" b="1" i="0" u="none" strike="noStrike" kern="0" cap="none" spc="0" normalizeH="0" baseline="0" noProof="0" dirty="0">
                <a:ln>
                  <a:noFill/>
                </a:ln>
                <a:solidFill>
                  <a:srgbClr val="3366FF"/>
                </a:solidFill>
                <a:effectLst/>
                <a:uLnTx/>
                <a:uFillTx/>
                <a:latin typeface="宋体" pitchFamily="2" charset="-122"/>
                <a:ea typeface="宋体" pitchFamily="2" charset="-122"/>
                <a:cs typeface="+mn-cs"/>
              </a:rPr>
              <a:t>接口体现了使用与实现分离的原则</a:t>
            </a:r>
            <a:r>
              <a:rPr kumimoji="0" lang="zh-CN" altLang="en-US" sz="2400" b="0" i="0" u="none" strike="noStrike" kern="0" cap="none" spc="0" normalizeH="0" baseline="0" noProof="0" dirty="0">
                <a:ln>
                  <a:noFill/>
                </a:ln>
                <a:solidFill>
                  <a:schemeClr val="tx1"/>
                </a:solidFill>
                <a:effectLst/>
                <a:uLnTx/>
                <a:uFillTx/>
                <a:latin typeface="宋体" pitchFamily="2" charset="-122"/>
                <a:ea typeface="宋体" pitchFamily="2" charset="-122"/>
                <a:cs typeface="+mn-cs"/>
              </a:rPr>
              <a:t>。</a:t>
            </a:r>
          </a:p>
          <a:p>
            <a:pPr marL="342900" marR="0" lvl="0" indent="-342900" algn="l" defTabSz="914400" rtl="0" eaLnBrk="1" fontAlgn="base" latinLnBrk="0" hangingPunct="1">
              <a:lnSpc>
                <a:spcPct val="100000"/>
              </a:lnSpc>
              <a:spcBef>
                <a:spcPts val="600"/>
              </a:spcBef>
              <a:spcAft>
                <a:spcPts val="600"/>
              </a:spcAft>
              <a:buClrTx/>
              <a:buSzTx/>
              <a:buFontTx/>
              <a:buBlip>
                <a:blip r:embed="rId3"/>
              </a:buBlip>
              <a:tabLst/>
              <a:defRPr/>
            </a:pPr>
            <a:endParaRPr kumimoji="0" lang="en-US" altLang="zh-CN" sz="2800" b="0" i="0" u="none" strike="noStrike" kern="0" cap="none" spc="0" normalizeH="0" baseline="0" noProof="0" dirty="0">
              <a:ln>
                <a:noFill/>
              </a:ln>
              <a:solidFill>
                <a:schemeClr val="tx1"/>
              </a:solidFill>
              <a:effectLst/>
              <a:uLnTx/>
              <a:uFillTx/>
              <a:latin typeface="+mn-lt"/>
              <a:ea typeface="宋体" pitchFamily="2" charset="-122"/>
              <a:cs typeface="+mn-cs"/>
            </a:endParaRPr>
          </a:p>
        </p:txBody>
      </p:sp>
      <p:pic>
        <p:nvPicPr>
          <p:cNvPr id="8" name="Picture 4"/>
          <p:cNvPicPr>
            <a:picLocks noChangeAspect="1" noChangeArrowheads="1"/>
          </p:cNvPicPr>
          <p:nvPr/>
        </p:nvPicPr>
        <p:blipFill>
          <a:blip r:embed="rId4">
            <a:duotone>
              <a:prstClr val="black"/>
              <a:schemeClr val="accent1">
                <a:tint val="45000"/>
                <a:satMod val="400000"/>
              </a:schemeClr>
            </a:duotone>
          </a:blip>
          <a:srcRect/>
          <a:stretch>
            <a:fillRect/>
          </a:stretch>
        </p:blipFill>
        <p:spPr bwMode="auto">
          <a:xfrm>
            <a:off x="6429388" y="4357694"/>
            <a:ext cx="2000263" cy="1520304"/>
          </a:xfrm>
          <a:prstGeom prst="rect">
            <a:avLst/>
          </a:prstGeom>
          <a:noFill/>
          <a:ln w="9525">
            <a:noFill/>
            <a:miter lim="800000"/>
            <a:headEnd/>
            <a:tailEnd/>
          </a:ln>
        </p:spPr>
      </p:pic>
      <p:sp>
        <p:nvSpPr>
          <p:cNvPr id="9" name="灯片编号占位符 8"/>
          <p:cNvSpPr>
            <a:spLocks noGrp="1"/>
          </p:cNvSpPr>
          <p:nvPr>
            <p:ph type="sldNum" sz="quarter" idx="12"/>
          </p:nvPr>
        </p:nvSpPr>
        <p:spPr/>
        <p:txBody>
          <a:bodyPr/>
          <a:lstStyle/>
          <a:p>
            <a:fld id="{38DE0820-E4E3-469F-8339-675226DFBBFE}" type="slidenum">
              <a:rPr lang="zh-CN" altLang="en-US" smtClean="0"/>
              <a:pPr/>
              <a:t>85</a:t>
            </a:fld>
            <a:endParaRPr lang="zh-CN" altLang="en-US"/>
          </a:p>
        </p:txBody>
      </p:sp>
    </p:spTree>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idx="1"/>
          </p:nvPr>
        </p:nvSpPr>
        <p:spPr>
          <a:xfrm>
            <a:off x="428596" y="1714488"/>
            <a:ext cx="5122863" cy="1500198"/>
          </a:xfrm>
        </p:spPr>
        <p:txBody>
          <a:bodyPr/>
          <a:lstStyle/>
          <a:p>
            <a:pPr marL="514350" indent="-514350" eaLnBrk="1" hangingPunct="1">
              <a:buFont typeface="+mj-ea"/>
              <a:buAutoNum type="circleNumDbPlain" startAt="4"/>
            </a:pPr>
            <a:r>
              <a:rPr lang="zh-CN" altLang="en-US" sz="2800" b="1" dirty="0">
                <a:solidFill>
                  <a:srgbClr val="3366FF"/>
                </a:solidFill>
                <a:effectLst>
                  <a:outerShdw blurRad="38100" dist="38100" dir="2700000" algn="tl">
                    <a:srgbClr val="000000">
                      <a:alpha val="43137"/>
                    </a:srgbClr>
                  </a:outerShdw>
                </a:effectLst>
                <a:latin typeface="宋体" pitchFamily="2" charset="-122"/>
                <a:ea typeface="宋体" pitchFamily="2" charset="-122"/>
              </a:rPr>
              <a:t>对象（</a:t>
            </a:r>
            <a:r>
              <a:rPr lang="en-US" altLang="zh-CN" sz="2800" b="1" dirty="0">
                <a:solidFill>
                  <a:srgbClr val="3366FF"/>
                </a:solidFill>
                <a:effectLst>
                  <a:outerShdw blurRad="38100" dist="38100" dir="2700000" algn="tl">
                    <a:srgbClr val="000000">
                      <a:alpha val="43137"/>
                    </a:srgbClr>
                  </a:outerShdw>
                </a:effectLst>
                <a:latin typeface="宋体" pitchFamily="2" charset="-122"/>
                <a:ea typeface="宋体" pitchFamily="2" charset="-122"/>
              </a:rPr>
              <a:t>object</a:t>
            </a:r>
            <a:r>
              <a:rPr lang="zh-CN" altLang="en-US" sz="2800" b="1" dirty="0">
                <a:solidFill>
                  <a:srgbClr val="3366FF"/>
                </a:solidFill>
                <a:effectLst>
                  <a:outerShdw blurRad="38100" dist="38100" dir="2700000" algn="tl">
                    <a:srgbClr val="000000">
                      <a:alpha val="43137"/>
                    </a:srgbClr>
                  </a:outerShdw>
                </a:effectLst>
                <a:latin typeface="宋体" pitchFamily="2" charset="-122"/>
                <a:ea typeface="宋体" pitchFamily="2" charset="-122"/>
              </a:rPr>
              <a:t>）</a:t>
            </a:r>
            <a:r>
              <a:rPr lang="zh-CN" altLang="en-US" sz="2400" dirty="0">
                <a:latin typeface="楷体_GB2312" pitchFamily="49" charset="-122"/>
                <a:ea typeface="楷体_GB2312" pitchFamily="49" charset="-122"/>
              </a:rPr>
              <a:t>── 对象是类的实例，其名字下边加下划线，对象的属性值需明确给出。</a:t>
            </a:r>
            <a:endParaRPr lang="en-US" altLang="zh-CN" sz="2400" dirty="0">
              <a:latin typeface="楷体_GB2312" pitchFamily="49" charset="-122"/>
              <a:ea typeface="楷体_GB2312" pitchFamily="49" charset="-122"/>
            </a:endParaRPr>
          </a:p>
        </p:txBody>
      </p:sp>
      <p:pic>
        <p:nvPicPr>
          <p:cNvPr id="40964" name="Picture 4"/>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6443663" y="1652586"/>
            <a:ext cx="1800225" cy="1562100"/>
          </a:xfrm>
          <a:prstGeom prst="rect">
            <a:avLst/>
          </a:prstGeom>
          <a:noFill/>
          <a:ln w="9525">
            <a:noFill/>
            <a:miter lim="800000"/>
            <a:headEnd/>
            <a:tailEnd/>
          </a:ln>
        </p:spPr>
      </p:pic>
      <p:pic>
        <p:nvPicPr>
          <p:cNvPr id="40965" name="Picture 5"/>
          <p:cNvPicPr>
            <a:picLocks noChangeAspect="1" noChangeArrowheads="1"/>
          </p:cNvPicPr>
          <p:nvPr/>
        </p:nvPicPr>
        <p:blipFill>
          <a:blip r:embed="rId3">
            <a:duotone>
              <a:prstClr val="black"/>
              <a:schemeClr val="accent1">
                <a:tint val="45000"/>
                <a:satMod val="400000"/>
              </a:schemeClr>
            </a:duotone>
          </a:blip>
          <a:srcRect/>
          <a:stretch>
            <a:fillRect/>
          </a:stretch>
        </p:blipFill>
        <p:spPr bwMode="auto">
          <a:xfrm>
            <a:off x="6286512" y="4214818"/>
            <a:ext cx="2078037" cy="1341437"/>
          </a:xfrm>
          <a:prstGeom prst="rect">
            <a:avLst/>
          </a:prstGeom>
          <a:noFill/>
          <a:ln w="9525">
            <a:noFill/>
            <a:miter lim="800000"/>
            <a:headEnd/>
            <a:tailEnd/>
          </a:ln>
        </p:spPr>
      </p:pic>
      <p:sp>
        <p:nvSpPr>
          <p:cNvPr id="7" name="Rectangle 2"/>
          <p:cNvSpPr>
            <a:spLocks noGrp="1" noChangeArrowheads="1"/>
          </p:cNvSpPr>
          <p:nvPr>
            <p:ph type="title"/>
          </p:nvPr>
        </p:nvSpPr>
        <p:spPr>
          <a:xfrm>
            <a:off x="457200" y="211138"/>
            <a:ext cx="8229600" cy="1143000"/>
          </a:xfrm>
        </p:spPr>
        <p:txBody>
          <a:bodyPr/>
          <a:lstStyle/>
          <a:p>
            <a:pPr>
              <a:lnSpc>
                <a:spcPts val="4000"/>
              </a:lnSpc>
            </a:pPr>
            <a:r>
              <a:rPr lang="en-US" altLang="zh-CN" dirty="0"/>
              <a:t> </a:t>
            </a:r>
            <a:r>
              <a:rPr lang="en-US" altLang="zh-CN" sz="4000" dirty="0"/>
              <a:t>3.2 </a:t>
            </a:r>
            <a:r>
              <a:rPr lang="zh-CN" altLang="en-US" sz="4000" dirty="0"/>
              <a:t>面向对象方法与</a:t>
            </a:r>
            <a:r>
              <a:rPr lang="en-US" altLang="zh-CN" sz="4000" dirty="0"/>
              <a:t>UML</a:t>
            </a:r>
            <a:br>
              <a:rPr lang="en-US" altLang="zh-CN" dirty="0"/>
            </a:br>
            <a:r>
              <a:rPr lang="en-US" altLang="zh-CN" dirty="0"/>
              <a:t>                 </a:t>
            </a:r>
            <a:r>
              <a:rPr lang="en-US" altLang="zh-CN" sz="3200" dirty="0"/>
              <a:t>3.2.3</a:t>
            </a:r>
            <a:r>
              <a:rPr lang="en-US" altLang="zh-CN" sz="3200" dirty="0">
                <a:solidFill>
                  <a:schemeClr val="bg1"/>
                </a:solidFill>
                <a:latin typeface="+mj-ea"/>
              </a:rPr>
              <a:t> </a:t>
            </a:r>
            <a:r>
              <a:rPr lang="en-US" altLang="zh-CN" sz="3200" dirty="0">
                <a:solidFill>
                  <a:schemeClr val="bg1"/>
                </a:solidFill>
              </a:rPr>
              <a:t>UML</a:t>
            </a:r>
            <a:r>
              <a:rPr lang="zh-CN" altLang="en-US" sz="3200" dirty="0">
                <a:solidFill>
                  <a:schemeClr val="bg1"/>
                </a:solidFill>
              </a:rPr>
              <a:t>事物</a:t>
            </a:r>
            <a:endParaRPr lang="zh-CN" altLang="en-US" sz="3200" dirty="0">
              <a:solidFill>
                <a:schemeClr val="bg1"/>
              </a:solidFill>
              <a:latin typeface="+mj-ea"/>
            </a:endParaRPr>
          </a:p>
        </p:txBody>
      </p:sp>
      <p:sp>
        <p:nvSpPr>
          <p:cNvPr id="8" name="Rectangle 3"/>
          <p:cNvSpPr txBox="1">
            <a:spLocks noChangeArrowheads="1"/>
          </p:cNvSpPr>
          <p:nvPr/>
        </p:nvSpPr>
        <p:spPr bwMode="auto">
          <a:xfrm>
            <a:off x="500034" y="3786190"/>
            <a:ext cx="5122863" cy="25717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514350" marR="0" lvl="0" indent="-514350" algn="l" defTabSz="914400" rtl="0" eaLnBrk="1" fontAlgn="base" latinLnBrk="0" hangingPunct="1">
              <a:lnSpc>
                <a:spcPct val="100000"/>
              </a:lnSpc>
              <a:spcBef>
                <a:spcPct val="20000"/>
              </a:spcBef>
              <a:spcAft>
                <a:spcPct val="0"/>
              </a:spcAft>
              <a:buClrTx/>
              <a:buSzTx/>
              <a:buFont typeface="+mj-ea"/>
              <a:buAutoNum type="circleNumDbPlain" startAt="5"/>
              <a:tabLst/>
              <a:defRPr/>
            </a:pPr>
            <a:r>
              <a:rPr kumimoji="0" lang="zh-CN" altLang="en-US" sz="2800" b="1" i="0" u="none" strike="noStrike" kern="0" cap="none" spc="0" normalizeH="0" baseline="0" noProof="0" dirty="0">
                <a:ln>
                  <a:noFill/>
                </a:ln>
                <a:solidFill>
                  <a:srgbClr val="3366FF"/>
                </a:solidFill>
                <a:effectLst>
                  <a:outerShdw blurRad="38100" dist="38100" dir="2700000" algn="tl">
                    <a:srgbClr val="000000">
                      <a:alpha val="43137"/>
                    </a:srgbClr>
                  </a:outerShdw>
                </a:effectLst>
                <a:uLnTx/>
                <a:uFillTx/>
                <a:latin typeface="宋体" pitchFamily="2" charset="-122"/>
                <a:ea typeface="宋体" pitchFamily="2" charset="-122"/>
                <a:cs typeface="+mn-cs"/>
              </a:rPr>
              <a:t>用例（</a:t>
            </a:r>
            <a:r>
              <a:rPr kumimoji="0" lang="en-US" altLang="zh-CN" sz="2800" b="1" i="0" u="none" strike="noStrike" kern="0" cap="none" spc="0" normalizeH="0" baseline="0" noProof="0" dirty="0">
                <a:ln>
                  <a:noFill/>
                </a:ln>
                <a:solidFill>
                  <a:srgbClr val="3366FF"/>
                </a:solidFill>
                <a:effectLst>
                  <a:outerShdw blurRad="38100" dist="38100" dir="2700000" algn="tl">
                    <a:srgbClr val="000000">
                      <a:alpha val="43137"/>
                    </a:srgbClr>
                  </a:outerShdw>
                </a:effectLst>
                <a:uLnTx/>
                <a:uFillTx/>
                <a:latin typeface="宋体" pitchFamily="2" charset="-122"/>
                <a:ea typeface="宋体" pitchFamily="2" charset="-122"/>
                <a:cs typeface="+mn-cs"/>
              </a:rPr>
              <a:t>use case</a:t>
            </a:r>
            <a:r>
              <a:rPr kumimoji="0" lang="zh-CN" altLang="en-US" sz="2800" b="1" i="0" u="none" strike="noStrike" kern="0" cap="none" spc="0" normalizeH="0" baseline="0" noProof="0" dirty="0">
                <a:ln>
                  <a:noFill/>
                </a:ln>
                <a:solidFill>
                  <a:srgbClr val="3366FF"/>
                </a:solidFill>
                <a:effectLst>
                  <a:outerShdw blurRad="38100" dist="38100" dir="2700000" algn="tl">
                    <a:srgbClr val="000000">
                      <a:alpha val="43137"/>
                    </a:srgbClr>
                  </a:outerShdw>
                </a:effectLst>
                <a:uLnTx/>
                <a:uFillTx/>
                <a:latin typeface="宋体" pitchFamily="2" charset="-122"/>
                <a:ea typeface="宋体" pitchFamily="2" charset="-122"/>
                <a:cs typeface="+mn-cs"/>
              </a:rPr>
              <a:t>）</a:t>
            </a:r>
            <a:r>
              <a:rPr kumimoji="0" lang="zh-CN" altLang="en-US" sz="2400" b="0"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 也称用况，用于表示系统想要实现的行为，即描述一组动作序列（即场景）。而系统执行这组动作后将产生一个对特定参与者有价值的结果。</a:t>
            </a:r>
          </a:p>
        </p:txBody>
      </p:sp>
      <p:sp>
        <p:nvSpPr>
          <p:cNvPr id="9" name="灯片编号占位符 8"/>
          <p:cNvSpPr>
            <a:spLocks noGrp="1"/>
          </p:cNvSpPr>
          <p:nvPr>
            <p:ph type="sldNum" sz="quarter" idx="12"/>
          </p:nvPr>
        </p:nvSpPr>
        <p:spPr/>
        <p:txBody>
          <a:bodyPr/>
          <a:lstStyle/>
          <a:p>
            <a:fld id="{38DE0820-E4E3-469F-8339-675226DFBBFE}" type="slidenum">
              <a:rPr lang="zh-CN" altLang="en-US" smtClean="0"/>
              <a:pPr/>
              <a:t>86</a:t>
            </a:fld>
            <a:endParaRPr lang="zh-CN" altLang="en-US"/>
          </a:p>
        </p:txBody>
      </p:sp>
    </p:spTree>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a:xfrm>
            <a:off x="500034" y="1571612"/>
            <a:ext cx="5122863" cy="1714512"/>
          </a:xfrm>
        </p:spPr>
        <p:txBody>
          <a:bodyPr/>
          <a:lstStyle/>
          <a:p>
            <a:pPr eaLnBrk="1" hangingPunct="1">
              <a:buFontTx/>
              <a:buNone/>
            </a:pPr>
            <a:r>
              <a:rPr lang="zh-CN" altLang="en-US" sz="2800" b="1" dirty="0">
                <a:solidFill>
                  <a:srgbClr val="3366FF"/>
                </a:solidFill>
                <a:effectLst>
                  <a:outerShdw blurRad="38100" dist="38100" dir="2700000" algn="tl">
                    <a:srgbClr val="000000">
                      <a:alpha val="43137"/>
                    </a:srgbClr>
                  </a:outerShdw>
                </a:effectLst>
                <a:latin typeface="宋体" pitchFamily="2" charset="-122"/>
                <a:ea typeface="宋体" pitchFamily="2" charset="-122"/>
              </a:rPr>
              <a:t>（</a:t>
            </a:r>
            <a:r>
              <a:rPr lang="en-US" altLang="zh-CN" sz="2800" b="1" dirty="0">
                <a:solidFill>
                  <a:srgbClr val="3366FF"/>
                </a:solidFill>
                <a:effectLst>
                  <a:outerShdw blurRad="38100" dist="38100" dir="2700000" algn="tl">
                    <a:srgbClr val="000000">
                      <a:alpha val="43137"/>
                    </a:srgbClr>
                  </a:outerShdw>
                </a:effectLst>
                <a:latin typeface="宋体" pitchFamily="2" charset="-122"/>
                <a:ea typeface="宋体" pitchFamily="2" charset="-122"/>
              </a:rPr>
              <a:t>6</a:t>
            </a:r>
            <a:r>
              <a:rPr lang="zh-CN" altLang="en-US" sz="2800" b="1" dirty="0">
                <a:solidFill>
                  <a:srgbClr val="3366FF"/>
                </a:solidFill>
                <a:effectLst>
                  <a:outerShdw blurRad="38100" dist="38100" dir="2700000" algn="tl">
                    <a:srgbClr val="000000">
                      <a:alpha val="43137"/>
                    </a:srgbClr>
                  </a:outerShdw>
                </a:effectLst>
                <a:latin typeface="宋体" pitchFamily="2" charset="-122"/>
                <a:ea typeface="宋体" pitchFamily="2" charset="-122"/>
              </a:rPr>
              <a:t>）参与者（</a:t>
            </a:r>
            <a:r>
              <a:rPr lang="en-US" altLang="zh-CN" sz="2800" b="1" dirty="0">
                <a:solidFill>
                  <a:srgbClr val="3366FF"/>
                </a:solidFill>
                <a:effectLst>
                  <a:outerShdw blurRad="38100" dist="38100" dir="2700000" algn="tl">
                    <a:srgbClr val="000000">
                      <a:alpha val="43137"/>
                    </a:srgbClr>
                  </a:outerShdw>
                </a:effectLst>
                <a:latin typeface="宋体" pitchFamily="2" charset="-122"/>
                <a:ea typeface="宋体" pitchFamily="2" charset="-122"/>
              </a:rPr>
              <a:t>actor</a:t>
            </a:r>
            <a:r>
              <a:rPr lang="zh-CN" altLang="en-US" sz="2800" b="1" dirty="0">
                <a:solidFill>
                  <a:srgbClr val="3366FF"/>
                </a:solidFill>
                <a:effectLst>
                  <a:outerShdw blurRad="38100" dist="38100" dir="2700000" algn="tl">
                    <a:srgbClr val="000000">
                      <a:alpha val="43137"/>
                    </a:srgbClr>
                  </a:outerShdw>
                </a:effectLst>
                <a:latin typeface="宋体" pitchFamily="2" charset="-122"/>
                <a:ea typeface="宋体" pitchFamily="2" charset="-122"/>
              </a:rPr>
              <a:t>）</a:t>
            </a:r>
            <a:r>
              <a:rPr lang="zh-CN" altLang="en-US" sz="2400" dirty="0">
                <a:latin typeface="楷体_GB2312" pitchFamily="49" charset="-122"/>
                <a:ea typeface="楷体_GB2312" pitchFamily="49" charset="-122"/>
              </a:rPr>
              <a:t>── 也称角色，是指与系统有信息交互关系的人、软件系统或硬件设备，在图形上用简化的小木头人表示。</a:t>
            </a:r>
          </a:p>
        </p:txBody>
      </p:sp>
      <p:pic>
        <p:nvPicPr>
          <p:cNvPr id="41988" name="Picture 4"/>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6881813" y="1773237"/>
            <a:ext cx="1293812" cy="1584325"/>
          </a:xfrm>
          <a:prstGeom prst="rect">
            <a:avLst/>
          </a:prstGeom>
          <a:noFill/>
          <a:ln w="9525">
            <a:noFill/>
            <a:miter lim="800000"/>
            <a:headEnd/>
            <a:tailEnd/>
          </a:ln>
        </p:spPr>
      </p:pic>
      <p:pic>
        <p:nvPicPr>
          <p:cNvPr id="41989" name="Picture 5"/>
          <p:cNvPicPr>
            <a:picLocks noChangeAspect="1" noChangeArrowheads="1"/>
          </p:cNvPicPr>
          <p:nvPr/>
        </p:nvPicPr>
        <p:blipFill>
          <a:blip r:embed="rId3">
            <a:duotone>
              <a:prstClr val="black"/>
              <a:schemeClr val="accent1">
                <a:tint val="45000"/>
                <a:satMod val="400000"/>
              </a:schemeClr>
            </a:duotone>
          </a:blip>
          <a:srcRect/>
          <a:stretch>
            <a:fillRect/>
          </a:stretch>
        </p:blipFill>
        <p:spPr bwMode="auto">
          <a:xfrm>
            <a:off x="6516688" y="4243403"/>
            <a:ext cx="2105025" cy="1400175"/>
          </a:xfrm>
          <a:prstGeom prst="rect">
            <a:avLst/>
          </a:prstGeom>
          <a:noFill/>
          <a:ln w="9525">
            <a:noFill/>
            <a:miter lim="800000"/>
            <a:headEnd/>
            <a:tailEnd/>
          </a:ln>
        </p:spPr>
      </p:pic>
      <p:sp>
        <p:nvSpPr>
          <p:cNvPr id="7" name="Rectangle 2"/>
          <p:cNvSpPr>
            <a:spLocks noGrp="1" noChangeArrowheads="1"/>
          </p:cNvSpPr>
          <p:nvPr>
            <p:ph type="title"/>
          </p:nvPr>
        </p:nvSpPr>
        <p:spPr>
          <a:xfrm>
            <a:off x="457200" y="211138"/>
            <a:ext cx="8229600" cy="1143000"/>
          </a:xfrm>
        </p:spPr>
        <p:txBody>
          <a:bodyPr/>
          <a:lstStyle/>
          <a:p>
            <a:pPr>
              <a:lnSpc>
                <a:spcPts val="4000"/>
              </a:lnSpc>
            </a:pPr>
            <a:r>
              <a:rPr lang="en-US" altLang="zh-CN" dirty="0"/>
              <a:t> </a:t>
            </a:r>
            <a:r>
              <a:rPr lang="en-US" altLang="zh-CN" sz="4000" dirty="0"/>
              <a:t>3.2 </a:t>
            </a:r>
            <a:r>
              <a:rPr lang="zh-CN" altLang="en-US" sz="4000" dirty="0"/>
              <a:t>面向对象方法与</a:t>
            </a:r>
            <a:r>
              <a:rPr lang="en-US" altLang="zh-CN" sz="4000" dirty="0"/>
              <a:t>UML</a:t>
            </a:r>
            <a:br>
              <a:rPr lang="en-US" altLang="zh-CN" dirty="0"/>
            </a:br>
            <a:r>
              <a:rPr lang="en-US" altLang="zh-CN" dirty="0"/>
              <a:t>                 </a:t>
            </a:r>
            <a:r>
              <a:rPr lang="en-US" altLang="zh-CN" sz="3200" dirty="0"/>
              <a:t>3.2.3</a:t>
            </a:r>
            <a:r>
              <a:rPr lang="en-US" altLang="zh-CN" sz="3200" dirty="0">
                <a:solidFill>
                  <a:schemeClr val="bg1"/>
                </a:solidFill>
                <a:latin typeface="+mj-ea"/>
              </a:rPr>
              <a:t> </a:t>
            </a:r>
            <a:r>
              <a:rPr lang="en-US" altLang="zh-CN" sz="3200" dirty="0">
                <a:solidFill>
                  <a:schemeClr val="bg1"/>
                </a:solidFill>
              </a:rPr>
              <a:t>UML</a:t>
            </a:r>
            <a:r>
              <a:rPr lang="zh-CN" altLang="en-US" sz="3200" dirty="0">
                <a:solidFill>
                  <a:schemeClr val="bg1"/>
                </a:solidFill>
              </a:rPr>
              <a:t>事物</a:t>
            </a:r>
            <a:endParaRPr lang="zh-CN" altLang="en-US" sz="3200" dirty="0">
              <a:solidFill>
                <a:schemeClr val="bg1"/>
              </a:solidFill>
              <a:latin typeface="+mj-ea"/>
            </a:endParaRPr>
          </a:p>
        </p:txBody>
      </p:sp>
      <p:sp>
        <p:nvSpPr>
          <p:cNvPr id="8" name="Rectangle 3"/>
          <p:cNvSpPr txBox="1">
            <a:spLocks noChangeArrowheads="1"/>
          </p:cNvSpPr>
          <p:nvPr/>
        </p:nvSpPr>
        <p:spPr bwMode="auto">
          <a:xfrm>
            <a:off x="500034" y="3429000"/>
            <a:ext cx="5122863" cy="32147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zh-CN" altLang="en-US" sz="2800" b="1" i="0" u="none" strike="noStrike" kern="0" cap="none" spc="0" normalizeH="0" baseline="0" noProof="0" dirty="0">
                <a:ln>
                  <a:noFill/>
                </a:ln>
                <a:solidFill>
                  <a:srgbClr val="3366FF"/>
                </a:solidFill>
                <a:effectLst>
                  <a:outerShdw blurRad="38100" dist="38100" dir="2700000" algn="tl">
                    <a:srgbClr val="000000">
                      <a:alpha val="43137"/>
                    </a:srgbClr>
                  </a:outerShdw>
                </a:effectLst>
                <a:uLnTx/>
                <a:uFillTx/>
                <a:latin typeface="宋体" pitchFamily="2" charset="-122"/>
                <a:ea typeface="宋体" pitchFamily="2" charset="-122"/>
                <a:cs typeface="+mn-cs"/>
              </a:rPr>
              <a:t>（</a:t>
            </a:r>
            <a:r>
              <a:rPr kumimoji="0" lang="en-US" altLang="zh-CN" sz="2800" b="1" i="0" u="none" strike="noStrike" kern="0" cap="none" spc="0" normalizeH="0" baseline="0" noProof="0" dirty="0">
                <a:ln>
                  <a:noFill/>
                </a:ln>
                <a:solidFill>
                  <a:srgbClr val="3366FF"/>
                </a:solidFill>
                <a:effectLst>
                  <a:outerShdw blurRad="38100" dist="38100" dir="2700000" algn="tl">
                    <a:srgbClr val="000000">
                      <a:alpha val="43137"/>
                    </a:srgbClr>
                  </a:outerShdw>
                </a:effectLst>
                <a:uLnTx/>
                <a:uFillTx/>
                <a:latin typeface="宋体" pitchFamily="2" charset="-122"/>
                <a:ea typeface="宋体" pitchFamily="2" charset="-122"/>
                <a:cs typeface="+mn-cs"/>
              </a:rPr>
              <a:t>7</a:t>
            </a:r>
            <a:r>
              <a:rPr kumimoji="0" lang="zh-CN" altLang="en-US" sz="2800" b="1" i="0" u="none" strike="noStrike" kern="0" cap="none" spc="0" normalizeH="0" baseline="0" noProof="0" dirty="0">
                <a:ln>
                  <a:noFill/>
                </a:ln>
                <a:solidFill>
                  <a:srgbClr val="3366FF"/>
                </a:solidFill>
                <a:effectLst>
                  <a:outerShdw blurRad="38100" dist="38100" dir="2700000" algn="tl">
                    <a:srgbClr val="000000">
                      <a:alpha val="43137"/>
                    </a:srgbClr>
                  </a:outerShdw>
                </a:effectLst>
                <a:uLnTx/>
                <a:uFillTx/>
                <a:latin typeface="宋体" pitchFamily="2" charset="-122"/>
                <a:ea typeface="宋体" pitchFamily="2" charset="-122"/>
                <a:cs typeface="+mn-cs"/>
              </a:rPr>
              <a:t>）协作（</a:t>
            </a:r>
            <a:r>
              <a:rPr kumimoji="0" lang="en-US" altLang="zh-CN" sz="2800" b="1" i="0" u="none" strike="noStrike" kern="0" cap="none" spc="0" normalizeH="0" baseline="0" noProof="0" dirty="0">
                <a:ln>
                  <a:noFill/>
                </a:ln>
                <a:solidFill>
                  <a:srgbClr val="3366FF"/>
                </a:solidFill>
                <a:effectLst>
                  <a:outerShdw blurRad="38100" dist="38100" dir="2700000" algn="tl">
                    <a:srgbClr val="000000">
                      <a:alpha val="43137"/>
                    </a:srgbClr>
                  </a:outerShdw>
                </a:effectLst>
                <a:uLnTx/>
                <a:uFillTx/>
                <a:latin typeface="宋体" pitchFamily="2" charset="-122"/>
                <a:ea typeface="宋体" pitchFamily="2" charset="-122"/>
                <a:cs typeface="+mn-cs"/>
              </a:rPr>
              <a:t>collaboration</a:t>
            </a:r>
            <a:r>
              <a:rPr kumimoji="0" lang="zh-CN" altLang="en-US" sz="2800" b="1" i="0" u="none" strike="noStrike" kern="0" cap="none" spc="0" normalizeH="0" baseline="0" noProof="0" dirty="0">
                <a:ln>
                  <a:noFill/>
                </a:ln>
                <a:solidFill>
                  <a:srgbClr val="3366FF"/>
                </a:solidFill>
                <a:effectLst>
                  <a:outerShdw blurRad="38100" dist="38100" dir="2700000" algn="tl">
                    <a:srgbClr val="000000">
                      <a:alpha val="43137"/>
                    </a:srgbClr>
                  </a:outerShdw>
                </a:effectLst>
                <a:uLnTx/>
                <a:uFillTx/>
                <a:latin typeface="宋体" pitchFamily="2" charset="-122"/>
                <a:ea typeface="宋体" pitchFamily="2" charset="-122"/>
                <a:cs typeface="+mn-cs"/>
              </a:rPr>
              <a:t>）</a:t>
            </a:r>
            <a:r>
              <a:rPr kumimoji="0" lang="zh-CN" altLang="en-US" sz="2400" b="0"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 用例仅描述要实现的行为，不描述这些行为的实现。这种实现用协作描述。</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zh-CN" altLang="en-US" sz="2400" b="0"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  协作定义交互，描述一组角色实体和其他实体如何通过协同工作来完成一个功能或行为。类可以参与几个协作。</a:t>
            </a:r>
          </a:p>
        </p:txBody>
      </p:sp>
      <p:sp>
        <p:nvSpPr>
          <p:cNvPr id="9" name="灯片编号占位符 8"/>
          <p:cNvSpPr>
            <a:spLocks noGrp="1"/>
          </p:cNvSpPr>
          <p:nvPr>
            <p:ph type="sldNum" sz="quarter" idx="12"/>
          </p:nvPr>
        </p:nvSpPr>
        <p:spPr/>
        <p:txBody>
          <a:bodyPr/>
          <a:lstStyle/>
          <a:p>
            <a:fld id="{38DE0820-E4E3-469F-8339-675226DFBBFE}" type="slidenum">
              <a:rPr lang="zh-CN" altLang="en-US" smtClean="0"/>
              <a:pPr/>
              <a:t>87</a:t>
            </a:fld>
            <a:endParaRPr lang="zh-CN" altLang="en-US"/>
          </a:p>
        </p:txBody>
      </p:sp>
    </p:spTree>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a:xfrm>
            <a:off x="428596" y="1571612"/>
            <a:ext cx="5327650" cy="1785950"/>
          </a:xfrm>
        </p:spPr>
        <p:txBody>
          <a:bodyPr/>
          <a:lstStyle/>
          <a:p>
            <a:pPr eaLnBrk="1" hangingPunct="1">
              <a:buFontTx/>
              <a:buNone/>
            </a:pPr>
            <a:r>
              <a:rPr lang="zh-CN" altLang="en-US" sz="2800" b="1" dirty="0">
                <a:solidFill>
                  <a:srgbClr val="3366FF"/>
                </a:solidFill>
                <a:effectLst>
                  <a:outerShdw blurRad="38100" dist="38100" dir="2700000" algn="tl">
                    <a:srgbClr val="000000">
                      <a:alpha val="43137"/>
                    </a:srgbClr>
                  </a:outerShdw>
                </a:effectLst>
                <a:latin typeface="宋体" pitchFamily="2" charset="-122"/>
                <a:ea typeface="宋体" pitchFamily="2" charset="-122"/>
              </a:rPr>
              <a:t>（</a:t>
            </a:r>
            <a:r>
              <a:rPr lang="en-US" altLang="zh-CN" sz="2800" b="1" dirty="0">
                <a:solidFill>
                  <a:srgbClr val="3366FF"/>
                </a:solidFill>
                <a:effectLst>
                  <a:outerShdw blurRad="38100" dist="38100" dir="2700000" algn="tl">
                    <a:srgbClr val="000000">
                      <a:alpha val="43137"/>
                    </a:srgbClr>
                  </a:outerShdw>
                </a:effectLst>
                <a:latin typeface="宋体" pitchFamily="2" charset="-122"/>
                <a:ea typeface="宋体" pitchFamily="2" charset="-122"/>
              </a:rPr>
              <a:t>8</a:t>
            </a:r>
            <a:r>
              <a:rPr lang="zh-CN" altLang="en-US" sz="2800" b="1" dirty="0">
                <a:solidFill>
                  <a:srgbClr val="3366FF"/>
                </a:solidFill>
                <a:effectLst>
                  <a:outerShdw blurRad="38100" dist="38100" dir="2700000" algn="tl">
                    <a:srgbClr val="000000">
                      <a:alpha val="43137"/>
                    </a:srgbClr>
                  </a:outerShdw>
                </a:effectLst>
                <a:latin typeface="宋体" pitchFamily="2" charset="-122"/>
                <a:ea typeface="宋体" pitchFamily="2" charset="-122"/>
              </a:rPr>
              <a:t>）构件（</a:t>
            </a:r>
            <a:r>
              <a:rPr lang="en-US" altLang="zh-CN" sz="2800" b="1" dirty="0">
                <a:solidFill>
                  <a:srgbClr val="3366FF"/>
                </a:solidFill>
                <a:effectLst>
                  <a:outerShdw blurRad="38100" dist="38100" dir="2700000" algn="tl">
                    <a:srgbClr val="000000">
                      <a:alpha val="43137"/>
                    </a:srgbClr>
                  </a:outerShdw>
                </a:effectLst>
                <a:latin typeface="宋体" pitchFamily="2" charset="-122"/>
                <a:ea typeface="宋体" pitchFamily="2" charset="-122"/>
              </a:rPr>
              <a:t>component</a:t>
            </a:r>
            <a:r>
              <a:rPr lang="zh-CN" altLang="en-US" sz="2800" b="1" dirty="0">
                <a:solidFill>
                  <a:srgbClr val="3366FF"/>
                </a:solidFill>
                <a:effectLst>
                  <a:outerShdw blurRad="38100" dist="38100" dir="2700000" algn="tl">
                    <a:srgbClr val="000000">
                      <a:alpha val="43137"/>
                    </a:srgbClr>
                  </a:outerShdw>
                </a:effectLst>
                <a:latin typeface="宋体" pitchFamily="2" charset="-122"/>
                <a:ea typeface="宋体" pitchFamily="2" charset="-122"/>
              </a:rPr>
              <a:t>）</a:t>
            </a:r>
            <a:r>
              <a:rPr lang="zh-CN" altLang="en-US" sz="2400" dirty="0">
                <a:latin typeface="楷体_GB2312" pitchFamily="49" charset="-122"/>
                <a:ea typeface="楷体_GB2312" pitchFamily="49" charset="-122"/>
              </a:rPr>
              <a:t>── 也称组件，是系统中物理的、可替代的部件。它通常是描述一些逻辑元素的物理包。</a:t>
            </a:r>
          </a:p>
        </p:txBody>
      </p:sp>
      <p:pic>
        <p:nvPicPr>
          <p:cNvPr id="43012" name="Picture 4"/>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6243663" y="1752601"/>
            <a:ext cx="1971675" cy="1819275"/>
          </a:xfrm>
          <a:prstGeom prst="rect">
            <a:avLst/>
          </a:prstGeom>
          <a:noFill/>
          <a:ln w="9525">
            <a:noFill/>
            <a:miter lim="800000"/>
            <a:headEnd/>
            <a:tailEnd/>
          </a:ln>
        </p:spPr>
      </p:pic>
      <p:pic>
        <p:nvPicPr>
          <p:cNvPr id="43013" name="Picture 5"/>
          <p:cNvPicPr>
            <a:picLocks noChangeAspect="1" noChangeArrowheads="1"/>
          </p:cNvPicPr>
          <p:nvPr/>
        </p:nvPicPr>
        <p:blipFill>
          <a:blip r:embed="rId3">
            <a:duotone>
              <a:prstClr val="black"/>
              <a:schemeClr val="accent1">
                <a:tint val="45000"/>
                <a:satMod val="400000"/>
              </a:schemeClr>
            </a:duotone>
          </a:blip>
          <a:srcRect/>
          <a:stretch>
            <a:fillRect/>
          </a:stretch>
        </p:blipFill>
        <p:spPr bwMode="auto">
          <a:xfrm>
            <a:off x="6227763" y="4019568"/>
            <a:ext cx="2016125" cy="1909762"/>
          </a:xfrm>
          <a:prstGeom prst="rect">
            <a:avLst/>
          </a:prstGeom>
          <a:noFill/>
          <a:ln w="9525">
            <a:noFill/>
            <a:miter lim="800000"/>
            <a:headEnd/>
            <a:tailEnd/>
          </a:ln>
        </p:spPr>
      </p:pic>
      <p:sp>
        <p:nvSpPr>
          <p:cNvPr id="7" name="Rectangle 2"/>
          <p:cNvSpPr>
            <a:spLocks noGrp="1" noChangeArrowheads="1"/>
          </p:cNvSpPr>
          <p:nvPr>
            <p:ph type="title"/>
          </p:nvPr>
        </p:nvSpPr>
        <p:spPr>
          <a:xfrm>
            <a:off x="457200" y="211138"/>
            <a:ext cx="8229600" cy="1143000"/>
          </a:xfrm>
        </p:spPr>
        <p:txBody>
          <a:bodyPr/>
          <a:lstStyle/>
          <a:p>
            <a:pPr>
              <a:lnSpc>
                <a:spcPts val="4000"/>
              </a:lnSpc>
            </a:pPr>
            <a:r>
              <a:rPr lang="en-US" altLang="zh-CN" dirty="0"/>
              <a:t> </a:t>
            </a:r>
            <a:r>
              <a:rPr lang="en-US" altLang="zh-CN" sz="4000" dirty="0"/>
              <a:t>3.2 </a:t>
            </a:r>
            <a:r>
              <a:rPr lang="zh-CN" altLang="en-US" sz="4000" dirty="0"/>
              <a:t>面向对象方法与</a:t>
            </a:r>
            <a:r>
              <a:rPr lang="en-US" altLang="zh-CN" sz="4000" dirty="0"/>
              <a:t>UML</a:t>
            </a:r>
            <a:br>
              <a:rPr lang="en-US" altLang="zh-CN" dirty="0"/>
            </a:br>
            <a:r>
              <a:rPr lang="en-US" altLang="zh-CN" dirty="0"/>
              <a:t>                 </a:t>
            </a:r>
            <a:r>
              <a:rPr lang="en-US" altLang="zh-CN" sz="3200" dirty="0"/>
              <a:t>3.2.3</a:t>
            </a:r>
            <a:r>
              <a:rPr lang="en-US" altLang="zh-CN" sz="3200" dirty="0">
                <a:solidFill>
                  <a:schemeClr val="bg1"/>
                </a:solidFill>
                <a:latin typeface="+mj-ea"/>
              </a:rPr>
              <a:t> </a:t>
            </a:r>
            <a:r>
              <a:rPr lang="en-US" altLang="zh-CN" sz="3200" dirty="0">
                <a:solidFill>
                  <a:schemeClr val="bg1"/>
                </a:solidFill>
              </a:rPr>
              <a:t>UML</a:t>
            </a:r>
            <a:r>
              <a:rPr lang="zh-CN" altLang="en-US" sz="3200" dirty="0">
                <a:solidFill>
                  <a:schemeClr val="bg1"/>
                </a:solidFill>
              </a:rPr>
              <a:t>事物</a:t>
            </a:r>
            <a:endParaRPr lang="zh-CN" altLang="en-US" sz="3200" dirty="0">
              <a:solidFill>
                <a:schemeClr val="bg1"/>
              </a:solidFill>
              <a:latin typeface="+mj-ea"/>
            </a:endParaRPr>
          </a:p>
        </p:txBody>
      </p:sp>
      <p:sp>
        <p:nvSpPr>
          <p:cNvPr id="8" name="Rectangle 3"/>
          <p:cNvSpPr txBox="1">
            <a:spLocks noChangeArrowheads="1"/>
          </p:cNvSpPr>
          <p:nvPr/>
        </p:nvSpPr>
        <p:spPr bwMode="auto">
          <a:xfrm>
            <a:off x="428596" y="4000497"/>
            <a:ext cx="5327650" cy="200027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zh-CN" altLang="en-US" sz="2800" b="1" i="0" u="none" strike="noStrike" kern="0" cap="none" spc="0" normalizeH="0" baseline="0" noProof="0" dirty="0">
                <a:ln>
                  <a:noFill/>
                </a:ln>
                <a:solidFill>
                  <a:srgbClr val="3366FF"/>
                </a:solidFill>
                <a:effectLst>
                  <a:outerShdw blurRad="38100" dist="38100" dir="2700000" algn="tl">
                    <a:srgbClr val="000000">
                      <a:alpha val="43137"/>
                    </a:srgbClr>
                  </a:outerShdw>
                </a:effectLst>
                <a:uLnTx/>
                <a:uFillTx/>
                <a:latin typeface="宋体" pitchFamily="2" charset="-122"/>
                <a:ea typeface="宋体" pitchFamily="2" charset="-122"/>
                <a:cs typeface="+mn-cs"/>
              </a:rPr>
              <a:t>（</a:t>
            </a:r>
            <a:r>
              <a:rPr kumimoji="0" lang="en-US" altLang="zh-CN" sz="2800" b="1" i="0" u="none" strike="noStrike" kern="0" cap="none" spc="0" normalizeH="0" baseline="0" noProof="0" dirty="0">
                <a:ln>
                  <a:noFill/>
                </a:ln>
                <a:solidFill>
                  <a:srgbClr val="3366FF"/>
                </a:solidFill>
                <a:effectLst>
                  <a:outerShdw blurRad="38100" dist="38100" dir="2700000" algn="tl">
                    <a:srgbClr val="000000">
                      <a:alpha val="43137"/>
                    </a:srgbClr>
                  </a:outerShdw>
                </a:effectLst>
                <a:uLnTx/>
                <a:uFillTx/>
                <a:latin typeface="宋体" pitchFamily="2" charset="-122"/>
                <a:ea typeface="宋体" pitchFamily="2" charset="-122"/>
                <a:cs typeface="+mn-cs"/>
              </a:rPr>
              <a:t>9</a:t>
            </a:r>
            <a:r>
              <a:rPr kumimoji="0" lang="zh-CN" altLang="en-US" sz="2800" b="1" i="0" u="none" strike="noStrike" kern="0" cap="none" spc="0" normalizeH="0" baseline="0" noProof="0" dirty="0">
                <a:ln>
                  <a:noFill/>
                </a:ln>
                <a:solidFill>
                  <a:srgbClr val="3366FF"/>
                </a:solidFill>
                <a:effectLst>
                  <a:outerShdw blurRad="38100" dist="38100" dir="2700000" algn="tl">
                    <a:srgbClr val="000000">
                      <a:alpha val="43137"/>
                    </a:srgbClr>
                  </a:outerShdw>
                </a:effectLst>
                <a:uLnTx/>
                <a:uFillTx/>
                <a:latin typeface="宋体" pitchFamily="2" charset="-122"/>
                <a:ea typeface="宋体" pitchFamily="2" charset="-122"/>
                <a:cs typeface="+mn-cs"/>
              </a:rPr>
              <a:t>）节点（</a:t>
            </a:r>
            <a:r>
              <a:rPr kumimoji="0" lang="en-US" altLang="zh-CN" sz="2800" b="1" i="0" u="none" strike="noStrike" kern="0" cap="none" spc="0" normalizeH="0" baseline="0" noProof="0" dirty="0">
                <a:ln>
                  <a:noFill/>
                </a:ln>
                <a:solidFill>
                  <a:srgbClr val="3366FF"/>
                </a:solidFill>
                <a:effectLst>
                  <a:outerShdw blurRad="38100" dist="38100" dir="2700000" algn="tl">
                    <a:srgbClr val="000000">
                      <a:alpha val="43137"/>
                    </a:srgbClr>
                  </a:outerShdw>
                </a:effectLst>
                <a:uLnTx/>
                <a:uFillTx/>
                <a:latin typeface="宋体" pitchFamily="2" charset="-122"/>
                <a:ea typeface="宋体" pitchFamily="2" charset="-122"/>
                <a:cs typeface="+mn-cs"/>
              </a:rPr>
              <a:t>node</a:t>
            </a:r>
            <a:r>
              <a:rPr kumimoji="0" lang="zh-CN" altLang="en-US" sz="2800" b="1" i="0" u="none" strike="noStrike" kern="0" cap="none" spc="0" normalizeH="0" baseline="0" noProof="0" dirty="0">
                <a:ln>
                  <a:noFill/>
                </a:ln>
                <a:solidFill>
                  <a:srgbClr val="3366FF"/>
                </a:solidFill>
                <a:effectLst>
                  <a:outerShdw blurRad="38100" dist="38100" dir="2700000" algn="tl">
                    <a:srgbClr val="000000">
                      <a:alpha val="43137"/>
                    </a:srgbClr>
                  </a:outerShdw>
                </a:effectLst>
                <a:uLnTx/>
                <a:uFillTx/>
                <a:latin typeface="宋体" pitchFamily="2" charset="-122"/>
                <a:ea typeface="宋体" pitchFamily="2" charset="-122"/>
                <a:cs typeface="+mn-cs"/>
              </a:rPr>
              <a:t>）</a:t>
            </a:r>
            <a:r>
              <a:rPr kumimoji="0" lang="zh-CN" altLang="en-US" sz="2400" b="0"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 是在运行时存在的物理元素。它代表一种可计算的资源，通常具有一定的记忆能力和处理能力。</a:t>
            </a:r>
          </a:p>
          <a:p>
            <a:pPr marL="342900" marR="0" lvl="0" indent="-342900" algn="l" defTabSz="914400" rtl="0" eaLnBrk="1" fontAlgn="base" latinLnBrk="0" hangingPunct="1">
              <a:lnSpc>
                <a:spcPct val="100000"/>
              </a:lnSpc>
              <a:spcBef>
                <a:spcPct val="20000"/>
              </a:spcBef>
              <a:spcAft>
                <a:spcPct val="0"/>
              </a:spcAft>
              <a:buClrTx/>
              <a:buSzTx/>
              <a:buFontTx/>
              <a:buBlip>
                <a:blip r:embed="rId4"/>
              </a:buBlip>
              <a:tabLst/>
              <a:defRPr/>
            </a:pPr>
            <a:endParaRPr kumimoji="0" lang="en-US" altLang="zh-CN" sz="3200" b="0" i="0" u="none" strike="noStrike" kern="0" cap="none" spc="0" normalizeH="0" baseline="0" noProof="0" dirty="0">
              <a:ln>
                <a:noFill/>
              </a:ln>
              <a:solidFill>
                <a:schemeClr val="tx1"/>
              </a:solidFill>
              <a:effectLst/>
              <a:uLnTx/>
              <a:uFillTx/>
              <a:latin typeface="+mn-lt"/>
              <a:ea typeface="宋体" pitchFamily="2" charset="-122"/>
              <a:cs typeface="+mn-cs"/>
            </a:endParaRPr>
          </a:p>
        </p:txBody>
      </p:sp>
      <p:sp>
        <p:nvSpPr>
          <p:cNvPr id="9" name="灯片编号占位符 8"/>
          <p:cNvSpPr>
            <a:spLocks noGrp="1"/>
          </p:cNvSpPr>
          <p:nvPr>
            <p:ph type="sldNum" sz="quarter" idx="12"/>
          </p:nvPr>
        </p:nvSpPr>
        <p:spPr/>
        <p:txBody>
          <a:bodyPr/>
          <a:lstStyle/>
          <a:p>
            <a:fld id="{38DE0820-E4E3-469F-8339-675226DFBBFE}" type="slidenum">
              <a:rPr lang="zh-CN" altLang="en-US" smtClean="0"/>
              <a:pPr/>
              <a:t>88</a:t>
            </a:fld>
            <a:endParaRPr lang="zh-CN" altLang="en-US"/>
          </a:p>
        </p:txBody>
      </p:sp>
    </p:spTree>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57158" y="1214422"/>
            <a:ext cx="8501122" cy="1143000"/>
          </a:xfrm>
        </p:spPr>
        <p:txBody>
          <a:bodyPr/>
          <a:lstStyle/>
          <a:p>
            <a:pPr marL="571500" indent="-571500" algn="l">
              <a:buFont typeface="+mj-lt"/>
              <a:buAutoNum type="romanUcPeriod" startAt="2"/>
            </a:pPr>
            <a:r>
              <a:rPr lang="zh-CN" altLang="en-US" sz="2800" b="1" dirty="0">
                <a:solidFill>
                  <a:srgbClr val="CC0000"/>
                </a:solidFill>
                <a:latin typeface="宋体" pitchFamily="2" charset="-122"/>
                <a:ea typeface="宋体" pitchFamily="2" charset="-122"/>
              </a:rPr>
              <a:t>行为事物：</a:t>
            </a:r>
            <a:r>
              <a:rPr lang="zh-CN" altLang="en-US" sz="2800" dirty="0">
                <a:solidFill>
                  <a:schemeClr val="tx1"/>
                </a:solidFill>
                <a:ea typeface="宋体" pitchFamily="2" charset="-122"/>
              </a:rPr>
              <a:t>是</a:t>
            </a:r>
            <a:r>
              <a:rPr lang="en-US" altLang="zh-CN" sz="2800" dirty="0">
                <a:solidFill>
                  <a:schemeClr val="tx1"/>
                </a:solidFill>
                <a:ea typeface="宋体" pitchFamily="2" charset="-122"/>
              </a:rPr>
              <a:t>UML</a:t>
            </a:r>
            <a:r>
              <a:rPr lang="zh-CN" altLang="en-US" sz="2800" dirty="0">
                <a:solidFill>
                  <a:schemeClr val="tx1"/>
                </a:solidFill>
                <a:ea typeface="宋体" pitchFamily="2" charset="-122"/>
              </a:rPr>
              <a:t>模型的动态部分，包括两类：</a:t>
            </a:r>
            <a:endParaRPr lang="zh-CN" altLang="en-US" sz="2800" b="1" dirty="0">
              <a:solidFill>
                <a:schemeClr val="tx1"/>
              </a:solidFill>
              <a:latin typeface="宋体" pitchFamily="2" charset="-122"/>
              <a:ea typeface="宋体" pitchFamily="2" charset="-122"/>
            </a:endParaRPr>
          </a:p>
        </p:txBody>
      </p:sp>
      <p:sp>
        <p:nvSpPr>
          <p:cNvPr id="44035" name="Rectangle 3"/>
          <p:cNvSpPr>
            <a:spLocks noGrp="1" noChangeArrowheads="1"/>
          </p:cNvSpPr>
          <p:nvPr>
            <p:ph type="body" idx="1"/>
          </p:nvPr>
        </p:nvSpPr>
        <p:spPr>
          <a:xfrm>
            <a:off x="428596" y="2332037"/>
            <a:ext cx="8229600" cy="4240235"/>
          </a:xfrm>
        </p:spPr>
        <p:txBody>
          <a:bodyPr/>
          <a:lstStyle/>
          <a:p>
            <a:pPr marL="514350" indent="-514350" eaLnBrk="1" hangingPunct="1">
              <a:buFont typeface="+mj-ea"/>
              <a:buAutoNum type="circleNumDbPlain"/>
            </a:pPr>
            <a:r>
              <a:rPr lang="zh-CN" altLang="en-US" sz="2800" b="1" dirty="0">
                <a:solidFill>
                  <a:srgbClr val="3366FF"/>
                </a:solidFill>
                <a:effectLst>
                  <a:outerShdw blurRad="38100" dist="38100" dir="2700000" algn="tl">
                    <a:srgbClr val="000000">
                      <a:alpha val="43137"/>
                    </a:srgbClr>
                  </a:outerShdw>
                </a:effectLst>
                <a:latin typeface="宋体" pitchFamily="2" charset="-122"/>
                <a:ea typeface="宋体" pitchFamily="2" charset="-122"/>
              </a:rPr>
              <a:t>交互（</a:t>
            </a:r>
            <a:r>
              <a:rPr lang="en-US" altLang="zh-CN" sz="2800" b="1" dirty="0">
                <a:solidFill>
                  <a:srgbClr val="3366FF"/>
                </a:solidFill>
                <a:effectLst>
                  <a:outerShdw blurRad="38100" dist="38100" dir="2700000" algn="tl">
                    <a:srgbClr val="000000">
                      <a:alpha val="43137"/>
                    </a:srgbClr>
                  </a:outerShdw>
                </a:effectLst>
                <a:latin typeface="宋体" pitchFamily="2" charset="-122"/>
                <a:ea typeface="宋体" pitchFamily="2" charset="-122"/>
              </a:rPr>
              <a:t>interaction</a:t>
            </a:r>
            <a:r>
              <a:rPr lang="zh-CN" altLang="en-US" sz="2800" b="1" dirty="0">
                <a:solidFill>
                  <a:srgbClr val="3366FF"/>
                </a:solidFill>
                <a:effectLst>
                  <a:outerShdw blurRad="38100" dist="38100" dir="2700000" algn="tl">
                    <a:srgbClr val="000000">
                      <a:alpha val="43137"/>
                    </a:srgbClr>
                  </a:outerShdw>
                </a:effectLst>
                <a:latin typeface="宋体" pitchFamily="2" charset="-122"/>
                <a:ea typeface="宋体" pitchFamily="2" charset="-122"/>
              </a:rPr>
              <a:t>）</a:t>
            </a:r>
            <a:r>
              <a:rPr lang="zh-CN" altLang="en-US" sz="2400" dirty="0">
                <a:latin typeface="楷体_GB2312" pitchFamily="49" charset="-122"/>
                <a:ea typeface="楷体_GB2312" pitchFamily="49" charset="-122"/>
              </a:rPr>
              <a:t>── 交互由在特定的上下文环境中共同完成一定任务的一组对象之间传递的消息组成。如图所示。交互涉及的元素包括消息、动作序列（由一个消息所引起的行为）和链（对象间的连接）。</a:t>
            </a:r>
          </a:p>
        </p:txBody>
      </p:sp>
      <p:pic>
        <p:nvPicPr>
          <p:cNvPr id="44036" name="Picture 4" descr="未标题-16 拷贝"/>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2071670" y="4143380"/>
            <a:ext cx="5577435" cy="1500198"/>
          </a:xfrm>
          <a:prstGeom prst="rect">
            <a:avLst/>
          </a:prstGeom>
          <a:noFill/>
          <a:ln w="9525">
            <a:noFill/>
            <a:miter lim="800000"/>
            <a:headEnd/>
            <a:tailEnd/>
          </a:ln>
        </p:spPr>
      </p:pic>
      <p:sp>
        <p:nvSpPr>
          <p:cNvPr id="44037" name="Text Box 5"/>
          <p:cNvSpPr txBox="1">
            <a:spLocks noChangeArrowheads="1"/>
          </p:cNvSpPr>
          <p:nvPr/>
        </p:nvSpPr>
        <p:spPr bwMode="auto">
          <a:xfrm>
            <a:off x="2700338" y="5876925"/>
            <a:ext cx="4176712" cy="457200"/>
          </a:xfrm>
          <a:prstGeom prst="rect">
            <a:avLst/>
          </a:prstGeom>
          <a:noFill/>
          <a:ln w="9525">
            <a:noFill/>
            <a:miter lim="800000"/>
            <a:headEnd/>
            <a:tailEnd/>
          </a:ln>
        </p:spPr>
        <p:txBody>
          <a:bodyPr>
            <a:spAutoFit/>
          </a:bodyPr>
          <a:lstStyle/>
          <a:p>
            <a:pPr algn="ctr">
              <a:spcBef>
                <a:spcPct val="50000"/>
              </a:spcBef>
            </a:pPr>
            <a:r>
              <a:rPr lang="zh-CN" altLang="en-US" sz="2400" b="1">
                <a:ea typeface="楷体_GB2312" pitchFamily="49" charset="-122"/>
              </a:rPr>
              <a:t>对象之间的交互</a:t>
            </a:r>
          </a:p>
        </p:txBody>
      </p:sp>
      <p:sp>
        <p:nvSpPr>
          <p:cNvPr id="6"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 </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面向对象方法与</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UML</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3200" b="1" i="0" u="none" strike="noStrike" kern="0" cap="none" spc="0" normalizeH="0" baseline="0" noProof="0" dirty="0">
                <a:ln>
                  <a:noFill/>
                </a:ln>
                <a:solidFill>
                  <a:schemeClr val="tx2"/>
                </a:solidFill>
                <a:effectLst/>
                <a:uLnTx/>
                <a:uFillTx/>
                <a:latin typeface="+mj-lt"/>
                <a:ea typeface="+mj-ea"/>
                <a:cs typeface="+mj-cs"/>
              </a:rPr>
              <a:t>3.2.3</a:t>
            </a:r>
            <a:r>
              <a:rPr kumimoji="0" lang="en-US" altLang="zh-CN" sz="3200" b="1" i="0" u="none" strike="noStrike" kern="0" cap="none" spc="0" normalizeH="0" baseline="0" noProof="0" dirty="0">
                <a:ln>
                  <a:noFill/>
                </a:ln>
                <a:solidFill>
                  <a:schemeClr val="bg1"/>
                </a:solidFill>
                <a:effectLst/>
                <a:uLnTx/>
                <a:uFillTx/>
                <a:latin typeface="+mj-ea"/>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mj-ea"/>
                <a:cs typeface="+mj-cs"/>
              </a:rPr>
              <a:t>UML</a:t>
            </a:r>
            <a:r>
              <a:rPr kumimoji="0" lang="zh-CN" altLang="en-US" sz="3200" b="1" i="0" u="none" strike="noStrike" kern="0" cap="none" spc="0" normalizeH="0" baseline="0" noProof="0" dirty="0">
                <a:ln>
                  <a:noFill/>
                </a:ln>
                <a:solidFill>
                  <a:schemeClr val="bg1"/>
                </a:solidFill>
                <a:effectLst/>
                <a:uLnTx/>
                <a:uFillTx/>
                <a:latin typeface="+mj-lt"/>
                <a:ea typeface="+mj-ea"/>
                <a:cs typeface="+mj-cs"/>
              </a:rPr>
              <a:t>事物</a:t>
            </a:r>
            <a:endParaRPr kumimoji="0" lang="zh-CN" altLang="en-US" sz="3200" b="1" i="0" u="none" strike="noStrike" kern="0" cap="none" spc="0" normalizeH="0" baseline="0" noProof="0" dirty="0">
              <a:ln>
                <a:noFill/>
              </a:ln>
              <a:solidFill>
                <a:schemeClr val="bg1"/>
              </a:solidFill>
              <a:effectLst/>
              <a:uLnTx/>
              <a:uFillTx/>
              <a:latin typeface="+mj-ea"/>
              <a:ea typeface="+mj-ea"/>
              <a:cs typeface="+mj-cs"/>
            </a:endParaRPr>
          </a:p>
        </p:txBody>
      </p:sp>
      <p:sp>
        <p:nvSpPr>
          <p:cNvPr id="7" name="灯片编号占位符 6"/>
          <p:cNvSpPr>
            <a:spLocks noGrp="1"/>
          </p:cNvSpPr>
          <p:nvPr>
            <p:ph type="sldNum" sz="quarter" idx="12"/>
          </p:nvPr>
        </p:nvSpPr>
        <p:spPr/>
        <p:txBody>
          <a:bodyPr/>
          <a:lstStyle/>
          <a:p>
            <a:fld id="{38DE0820-E4E3-469F-8339-675226DFBBFE}" type="slidenum">
              <a:rPr lang="zh-CN" altLang="en-US" smtClean="0"/>
              <a:pPr/>
              <a:t>89</a:t>
            </a:fld>
            <a:endParaRPr lang="zh-CN" altLang="en-US"/>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defRPr/>
            </a:pPr>
            <a:r>
              <a:rPr lang="zh-CN" altLang="en-US" dirty="0"/>
              <a:t>软件需求曾经让我们如此狼狈</a:t>
            </a:r>
          </a:p>
        </p:txBody>
      </p:sp>
      <p:sp>
        <p:nvSpPr>
          <p:cNvPr id="9219" name="内容占位符 7"/>
          <p:cNvSpPr>
            <a:spLocks noGrp="1"/>
          </p:cNvSpPr>
          <p:nvPr>
            <p:ph idx="1"/>
          </p:nvPr>
        </p:nvSpPr>
        <p:spPr/>
        <p:txBody>
          <a:bodyPr/>
          <a:lstStyle/>
          <a:p>
            <a:pPr>
              <a:buFont typeface="Wingdings" pitchFamily="2" charset="2"/>
              <a:buNone/>
            </a:pPr>
            <a:br>
              <a:rPr lang="en-US" altLang="zh-CN"/>
            </a:br>
            <a:r>
              <a:rPr lang="en-US" altLang="zh-CN"/>
              <a:t>-</a:t>
            </a:r>
          </a:p>
        </p:txBody>
      </p:sp>
      <p:pic>
        <p:nvPicPr>
          <p:cNvPr id="6" name="Picture 4" descr="project"/>
          <p:cNvPicPr>
            <a:picLocks noChangeAspect="1" noChangeArrowheads="1"/>
          </p:cNvPicPr>
          <p:nvPr/>
        </p:nvPicPr>
        <p:blipFill>
          <a:blip r:embed="rId2" cstate="print"/>
          <a:srcRect/>
          <a:stretch>
            <a:fillRect/>
          </a:stretch>
        </p:blipFill>
        <p:spPr bwMode="auto">
          <a:xfrm>
            <a:off x="142844" y="142852"/>
            <a:ext cx="8786874" cy="65769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灯片编号占位符 4"/>
          <p:cNvSpPr>
            <a:spLocks noGrp="1"/>
          </p:cNvSpPr>
          <p:nvPr>
            <p:ph type="sldNum" sz="quarter" idx="12"/>
          </p:nvPr>
        </p:nvSpPr>
        <p:spPr/>
        <p:txBody>
          <a:bodyPr/>
          <a:lstStyle/>
          <a:p>
            <a:fld id="{38DE0820-E4E3-469F-8339-675226DFBBFE}" type="slidenum">
              <a:rPr lang="zh-CN" altLang="en-US" smtClean="0"/>
              <a:pPr/>
              <a:t>9</a:t>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body" idx="1"/>
          </p:nvPr>
        </p:nvSpPr>
        <p:spPr/>
        <p:txBody>
          <a:bodyPr/>
          <a:lstStyle/>
          <a:p>
            <a:pPr eaLnBrk="1" hangingPunct="1">
              <a:buFontTx/>
              <a:buNone/>
            </a:pPr>
            <a:r>
              <a:rPr lang="zh-CN" altLang="en-US" sz="2800" b="1" dirty="0">
                <a:solidFill>
                  <a:srgbClr val="3366FF"/>
                </a:solidFill>
                <a:effectLst>
                  <a:outerShdw blurRad="38100" dist="38100" dir="2700000" algn="tl">
                    <a:srgbClr val="000000">
                      <a:alpha val="43137"/>
                    </a:srgbClr>
                  </a:outerShdw>
                </a:effectLst>
                <a:latin typeface="宋体" pitchFamily="2" charset="-122"/>
                <a:ea typeface="宋体" pitchFamily="2" charset="-122"/>
              </a:rPr>
              <a:t>（</a:t>
            </a:r>
            <a:r>
              <a:rPr lang="en-US" altLang="zh-CN" sz="2800" b="1" dirty="0">
                <a:solidFill>
                  <a:srgbClr val="3366FF"/>
                </a:solidFill>
                <a:effectLst>
                  <a:outerShdw blurRad="38100" dist="38100" dir="2700000" algn="tl">
                    <a:srgbClr val="000000">
                      <a:alpha val="43137"/>
                    </a:srgbClr>
                  </a:outerShdw>
                </a:effectLst>
                <a:latin typeface="宋体" pitchFamily="2" charset="-122"/>
                <a:ea typeface="宋体" pitchFamily="2" charset="-122"/>
              </a:rPr>
              <a:t>2</a:t>
            </a:r>
            <a:r>
              <a:rPr lang="zh-CN" altLang="en-US" sz="2800" b="1" dirty="0">
                <a:solidFill>
                  <a:srgbClr val="3366FF"/>
                </a:solidFill>
                <a:effectLst>
                  <a:outerShdw blurRad="38100" dist="38100" dir="2700000" algn="tl">
                    <a:srgbClr val="000000">
                      <a:alpha val="43137"/>
                    </a:srgbClr>
                  </a:outerShdw>
                </a:effectLst>
                <a:latin typeface="宋体" pitchFamily="2" charset="-122"/>
                <a:ea typeface="宋体" pitchFamily="2" charset="-122"/>
              </a:rPr>
              <a:t>）状态机（</a:t>
            </a:r>
            <a:r>
              <a:rPr lang="en-US" altLang="zh-CN" sz="2800" b="1" dirty="0">
                <a:solidFill>
                  <a:srgbClr val="3366FF"/>
                </a:solidFill>
                <a:effectLst>
                  <a:outerShdw blurRad="38100" dist="38100" dir="2700000" algn="tl">
                    <a:srgbClr val="000000">
                      <a:alpha val="43137"/>
                    </a:srgbClr>
                  </a:outerShdw>
                </a:effectLst>
                <a:latin typeface="宋体" pitchFamily="2" charset="-122"/>
                <a:ea typeface="宋体" pitchFamily="2" charset="-122"/>
              </a:rPr>
              <a:t>state machine</a:t>
            </a:r>
            <a:r>
              <a:rPr lang="zh-CN" altLang="en-US" sz="2800" b="1" dirty="0">
                <a:solidFill>
                  <a:srgbClr val="3366FF"/>
                </a:solidFill>
                <a:effectLst>
                  <a:outerShdw blurRad="38100" dist="38100" dir="2700000" algn="tl">
                    <a:srgbClr val="000000">
                      <a:alpha val="43137"/>
                    </a:srgbClr>
                  </a:outerShdw>
                </a:effectLst>
                <a:latin typeface="宋体" pitchFamily="2" charset="-122"/>
                <a:ea typeface="宋体" pitchFamily="2" charset="-122"/>
              </a:rPr>
              <a:t>）</a:t>
            </a:r>
            <a:r>
              <a:rPr lang="zh-CN" altLang="en-US" sz="2800" dirty="0">
                <a:latin typeface="楷体_GB2312" pitchFamily="49" charset="-122"/>
                <a:ea typeface="楷体_GB2312" pitchFamily="49" charset="-122"/>
              </a:rPr>
              <a:t>── 描述了一个</a:t>
            </a:r>
            <a:r>
              <a:rPr lang="zh-CN" altLang="en-US" sz="2800" b="1" dirty="0">
                <a:solidFill>
                  <a:srgbClr val="00B050"/>
                </a:solidFill>
                <a:latin typeface="楷体_GB2312" pitchFamily="49" charset="-122"/>
                <a:ea typeface="楷体_GB2312" pitchFamily="49" charset="-122"/>
              </a:rPr>
              <a:t>对象</a:t>
            </a:r>
            <a:r>
              <a:rPr lang="zh-CN" altLang="en-US" sz="2800" dirty="0">
                <a:latin typeface="楷体_GB2312" pitchFamily="49" charset="-122"/>
                <a:ea typeface="楷体_GB2312" pitchFamily="49" charset="-122"/>
              </a:rPr>
              <a:t>或一个</a:t>
            </a:r>
            <a:r>
              <a:rPr lang="zh-CN" altLang="en-US" sz="2800" b="1" dirty="0">
                <a:solidFill>
                  <a:srgbClr val="00B050"/>
                </a:solidFill>
                <a:latin typeface="楷体_GB2312" pitchFamily="49" charset="-122"/>
                <a:ea typeface="楷体_GB2312" pitchFamily="49" charset="-122"/>
              </a:rPr>
              <a:t>交互</a:t>
            </a:r>
            <a:r>
              <a:rPr lang="zh-CN" altLang="en-US" sz="2800" dirty="0">
                <a:latin typeface="楷体_GB2312" pitchFamily="49" charset="-122"/>
                <a:ea typeface="楷体_GB2312" pitchFamily="49" charset="-122"/>
              </a:rPr>
              <a:t>在生存周期内响应事件所经历的状态序列，单个类或者一组类之间协作的行为都可以用状态机来描述。</a:t>
            </a:r>
          </a:p>
          <a:p>
            <a:pPr eaLnBrk="1" hangingPunct="1">
              <a:buFontTx/>
              <a:buNone/>
            </a:pPr>
            <a:r>
              <a:rPr lang="zh-CN" altLang="en-US" sz="2800" dirty="0">
                <a:latin typeface="楷体_GB2312" pitchFamily="49" charset="-122"/>
                <a:ea typeface="楷体_GB2312" pitchFamily="49" charset="-122"/>
              </a:rPr>
              <a:t>  状态机涉及到状态、变迁和活动，其中状态用圆角矩形来表示。</a:t>
            </a:r>
            <a:r>
              <a:rPr lang="zh-CN" altLang="en-US" dirty="0">
                <a:ea typeface="宋体" pitchFamily="2" charset="-122"/>
              </a:rPr>
              <a:t> </a:t>
            </a:r>
          </a:p>
        </p:txBody>
      </p:sp>
      <p:pic>
        <p:nvPicPr>
          <p:cNvPr id="45060" name="Picture 4"/>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5435600" y="4149725"/>
            <a:ext cx="2089150" cy="1603375"/>
          </a:xfrm>
          <a:prstGeom prst="rect">
            <a:avLst/>
          </a:prstGeom>
          <a:noFill/>
          <a:ln w="9525">
            <a:noFill/>
            <a:miter lim="800000"/>
            <a:headEnd/>
            <a:tailEnd/>
          </a:ln>
        </p:spPr>
      </p:pic>
      <p:sp>
        <p:nvSpPr>
          <p:cNvPr id="7"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 </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面向对象方法与</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UML</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3200" b="1" i="0" u="none" strike="noStrike" kern="0" cap="none" spc="0" normalizeH="0" baseline="0" noProof="0" dirty="0">
                <a:ln>
                  <a:noFill/>
                </a:ln>
                <a:solidFill>
                  <a:schemeClr val="tx2"/>
                </a:solidFill>
                <a:effectLst/>
                <a:uLnTx/>
                <a:uFillTx/>
                <a:latin typeface="+mj-lt"/>
                <a:ea typeface="+mj-ea"/>
                <a:cs typeface="+mj-cs"/>
              </a:rPr>
              <a:t>3.2.3</a:t>
            </a:r>
            <a:r>
              <a:rPr kumimoji="0" lang="en-US" altLang="zh-CN" sz="3200" b="1" i="0" u="none" strike="noStrike" kern="0" cap="none" spc="0" normalizeH="0" baseline="0" noProof="0" dirty="0">
                <a:ln>
                  <a:noFill/>
                </a:ln>
                <a:solidFill>
                  <a:schemeClr val="bg1"/>
                </a:solidFill>
                <a:effectLst/>
                <a:uLnTx/>
                <a:uFillTx/>
                <a:latin typeface="+mj-ea"/>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mj-ea"/>
                <a:cs typeface="+mj-cs"/>
              </a:rPr>
              <a:t>UML</a:t>
            </a:r>
            <a:r>
              <a:rPr kumimoji="0" lang="zh-CN" altLang="en-US" sz="3200" b="1" i="0" u="none" strike="noStrike" kern="0" cap="none" spc="0" normalizeH="0" baseline="0" noProof="0" dirty="0">
                <a:ln>
                  <a:noFill/>
                </a:ln>
                <a:solidFill>
                  <a:schemeClr val="bg1"/>
                </a:solidFill>
                <a:effectLst/>
                <a:uLnTx/>
                <a:uFillTx/>
                <a:latin typeface="+mj-lt"/>
                <a:ea typeface="+mj-ea"/>
                <a:cs typeface="+mj-cs"/>
              </a:rPr>
              <a:t>事物</a:t>
            </a:r>
            <a:endParaRPr kumimoji="0" lang="zh-CN" altLang="en-US" sz="3200" b="1" i="0" u="none" strike="noStrike" kern="0" cap="none" spc="0" normalizeH="0" baseline="0" noProof="0" dirty="0">
              <a:ln>
                <a:noFill/>
              </a:ln>
              <a:solidFill>
                <a:schemeClr val="bg1"/>
              </a:solidFill>
              <a:effectLst/>
              <a:uLnTx/>
              <a:uFillTx/>
              <a:latin typeface="+mj-ea"/>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90</a:t>
            </a:fld>
            <a:endParaRPr lang="zh-CN" altLang="en-US"/>
          </a:p>
        </p:txBody>
      </p:sp>
    </p:spTree>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57158" y="1214422"/>
            <a:ext cx="8229600" cy="1143000"/>
          </a:xfrm>
        </p:spPr>
        <p:txBody>
          <a:bodyPr/>
          <a:lstStyle/>
          <a:p>
            <a:pPr marL="571500" indent="-571500" algn="l" eaLnBrk="1" hangingPunct="1">
              <a:buFont typeface="+mj-lt"/>
              <a:buAutoNum type="romanUcPeriod" startAt="3"/>
            </a:pPr>
            <a:r>
              <a:rPr lang="zh-CN" altLang="en-US" sz="2800" b="1" dirty="0">
                <a:solidFill>
                  <a:srgbClr val="CC0000"/>
                </a:solidFill>
                <a:latin typeface="宋体" pitchFamily="2" charset="-122"/>
                <a:ea typeface="宋体" pitchFamily="2" charset="-122"/>
              </a:rPr>
              <a:t>分组事物</a:t>
            </a:r>
          </a:p>
        </p:txBody>
      </p:sp>
      <p:sp>
        <p:nvSpPr>
          <p:cNvPr id="46083" name="Rectangle 3"/>
          <p:cNvSpPr>
            <a:spLocks noGrp="1" noChangeArrowheads="1"/>
          </p:cNvSpPr>
          <p:nvPr>
            <p:ph type="body" idx="1"/>
          </p:nvPr>
        </p:nvSpPr>
        <p:spPr>
          <a:xfrm>
            <a:off x="642910" y="2214554"/>
            <a:ext cx="8229600" cy="2500330"/>
          </a:xfrm>
        </p:spPr>
        <p:txBody>
          <a:bodyPr/>
          <a:lstStyle/>
          <a:p>
            <a:pPr eaLnBrk="1" hangingPunct="1"/>
            <a:r>
              <a:rPr lang="zh-CN" altLang="en-US" sz="2800" dirty="0">
                <a:latin typeface="楷体_GB2312" pitchFamily="49" charset="-122"/>
                <a:ea typeface="楷体_GB2312" pitchFamily="49" charset="-122"/>
              </a:rPr>
              <a:t>分组事物是</a:t>
            </a:r>
            <a:r>
              <a:rPr lang="en-US" altLang="zh-CN" sz="2800" dirty="0">
                <a:latin typeface="楷体_GB2312" pitchFamily="49" charset="-122"/>
                <a:ea typeface="楷体_GB2312" pitchFamily="49" charset="-122"/>
              </a:rPr>
              <a:t>UML</a:t>
            </a:r>
            <a:r>
              <a:rPr lang="zh-CN" altLang="en-US" sz="2800" dirty="0">
                <a:latin typeface="楷体_GB2312" pitchFamily="49" charset="-122"/>
                <a:ea typeface="楷体_GB2312" pitchFamily="49" charset="-122"/>
              </a:rPr>
              <a:t>模型的组织部分。它的作用是为了降低模型复杂性。</a:t>
            </a:r>
          </a:p>
          <a:p>
            <a:pPr eaLnBrk="1" hangingPunct="1"/>
            <a:r>
              <a:rPr lang="en-US" altLang="zh-CN" sz="2800" dirty="0">
                <a:latin typeface="楷体_GB2312" pitchFamily="49" charset="-122"/>
                <a:ea typeface="楷体_GB2312" pitchFamily="49" charset="-122"/>
              </a:rPr>
              <a:t>UML</a:t>
            </a:r>
            <a:r>
              <a:rPr lang="zh-CN" altLang="en-US" sz="2800" dirty="0">
                <a:latin typeface="楷体_GB2312" pitchFamily="49" charset="-122"/>
                <a:ea typeface="楷体_GB2312" pitchFamily="49" charset="-122"/>
              </a:rPr>
              <a:t>中的分组事物是包（</a:t>
            </a:r>
            <a:r>
              <a:rPr lang="en-US" altLang="zh-CN" sz="2800" dirty="0">
                <a:latin typeface="楷体_GB2312" pitchFamily="49" charset="-122"/>
                <a:ea typeface="楷体_GB2312" pitchFamily="49" charset="-122"/>
              </a:rPr>
              <a:t>package</a:t>
            </a:r>
            <a:r>
              <a:rPr lang="zh-CN" altLang="en-US" sz="2800" dirty="0">
                <a:latin typeface="楷体_GB2312" pitchFamily="49" charset="-122"/>
                <a:ea typeface="楷体_GB2312" pitchFamily="49" charset="-122"/>
              </a:rPr>
              <a:t>）。</a:t>
            </a:r>
          </a:p>
          <a:p>
            <a:pPr eaLnBrk="1" hangingPunct="1"/>
            <a:r>
              <a:rPr lang="zh-CN" altLang="en-US" sz="2800" dirty="0">
                <a:latin typeface="楷体_GB2312" pitchFamily="49" charset="-122"/>
                <a:ea typeface="楷体_GB2312" pitchFamily="49" charset="-122"/>
              </a:rPr>
              <a:t>包是把模型元素组织成组的机制，结构事物、行为事物甚至其他分组事物都可以放进包内。 </a:t>
            </a:r>
          </a:p>
        </p:txBody>
      </p:sp>
      <p:pic>
        <p:nvPicPr>
          <p:cNvPr id="46084" name="Picture 4"/>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3786182" y="4643446"/>
            <a:ext cx="1819275" cy="1781175"/>
          </a:xfrm>
          <a:prstGeom prst="rect">
            <a:avLst/>
          </a:prstGeom>
          <a:noFill/>
          <a:ln w="9525">
            <a:noFill/>
            <a:miter lim="800000"/>
            <a:headEnd/>
            <a:tailEnd/>
          </a:ln>
        </p:spPr>
      </p:pic>
      <p:sp>
        <p:nvSpPr>
          <p:cNvPr id="5"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 </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面向对象方法与</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UML</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3200" b="1" i="0" u="none" strike="noStrike" kern="0" cap="none" spc="0" normalizeH="0" baseline="0" noProof="0" dirty="0">
                <a:ln>
                  <a:noFill/>
                </a:ln>
                <a:solidFill>
                  <a:schemeClr val="tx2"/>
                </a:solidFill>
                <a:effectLst/>
                <a:uLnTx/>
                <a:uFillTx/>
                <a:latin typeface="+mj-lt"/>
                <a:ea typeface="+mj-ea"/>
                <a:cs typeface="+mj-cs"/>
              </a:rPr>
              <a:t>3.2.3</a:t>
            </a:r>
            <a:r>
              <a:rPr kumimoji="0" lang="en-US" altLang="zh-CN" sz="3200" b="1" i="0" u="none" strike="noStrike" kern="0" cap="none" spc="0" normalizeH="0" baseline="0" noProof="0" dirty="0">
                <a:ln>
                  <a:noFill/>
                </a:ln>
                <a:solidFill>
                  <a:schemeClr val="bg1"/>
                </a:solidFill>
                <a:effectLst/>
                <a:uLnTx/>
                <a:uFillTx/>
                <a:latin typeface="+mj-ea"/>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mj-ea"/>
                <a:cs typeface="+mj-cs"/>
              </a:rPr>
              <a:t>UML</a:t>
            </a:r>
            <a:r>
              <a:rPr kumimoji="0" lang="zh-CN" altLang="en-US" sz="3200" b="1" i="0" u="none" strike="noStrike" kern="0" cap="none" spc="0" normalizeH="0" baseline="0" noProof="0" dirty="0">
                <a:ln>
                  <a:noFill/>
                </a:ln>
                <a:solidFill>
                  <a:schemeClr val="bg1"/>
                </a:solidFill>
                <a:effectLst/>
                <a:uLnTx/>
                <a:uFillTx/>
                <a:latin typeface="+mj-lt"/>
                <a:ea typeface="+mj-ea"/>
                <a:cs typeface="+mj-cs"/>
              </a:rPr>
              <a:t>事物</a:t>
            </a:r>
            <a:endParaRPr kumimoji="0" lang="zh-CN" altLang="en-US" sz="3200" b="1" i="0" u="none" strike="noStrike" kern="0" cap="none" spc="0" normalizeH="0" baseline="0" noProof="0" dirty="0">
              <a:ln>
                <a:noFill/>
              </a:ln>
              <a:solidFill>
                <a:schemeClr val="bg1"/>
              </a:solidFill>
              <a:effectLst/>
              <a:uLnTx/>
              <a:uFillTx/>
              <a:latin typeface="+mj-ea"/>
              <a:ea typeface="+mj-ea"/>
              <a:cs typeface="+mj-cs"/>
            </a:endParaRP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91</a:t>
            </a:fld>
            <a:endParaRPr lang="zh-CN" altLang="en-US"/>
          </a:p>
        </p:txBody>
      </p:sp>
    </p:spTree>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28596" y="1428736"/>
            <a:ext cx="8229600" cy="1143000"/>
          </a:xfrm>
        </p:spPr>
        <p:txBody>
          <a:bodyPr/>
          <a:lstStyle/>
          <a:p>
            <a:pPr marL="571500" indent="-571500" algn="l" eaLnBrk="1" hangingPunct="1">
              <a:buFont typeface="+mj-lt"/>
              <a:buAutoNum type="romanUcPeriod" startAt="4"/>
            </a:pPr>
            <a:r>
              <a:rPr lang="zh-CN" altLang="en-US" sz="2800" b="1" dirty="0">
                <a:solidFill>
                  <a:srgbClr val="CC0000"/>
                </a:solidFill>
                <a:latin typeface="宋体" pitchFamily="2" charset="-122"/>
                <a:ea typeface="宋体" pitchFamily="2" charset="-122"/>
              </a:rPr>
              <a:t>注释事物</a:t>
            </a:r>
          </a:p>
        </p:txBody>
      </p:sp>
      <p:sp>
        <p:nvSpPr>
          <p:cNvPr id="47107" name="Rectangle 3"/>
          <p:cNvSpPr>
            <a:spLocks noGrp="1" noChangeArrowheads="1"/>
          </p:cNvSpPr>
          <p:nvPr>
            <p:ph type="body" idx="1"/>
          </p:nvPr>
        </p:nvSpPr>
        <p:spPr>
          <a:xfrm>
            <a:off x="500034" y="2357430"/>
            <a:ext cx="8229600" cy="2740037"/>
          </a:xfrm>
        </p:spPr>
        <p:txBody>
          <a:bodyPr/>
          <a:lstStyle/>
          <a:p>
            <a:pPr eaLnBrk="1" hangingPunct="1"/>
            <a:r>
              <a:rPr lang="zh-CN" altLang="en-US" sz="2800" dirty="0">
                <a:latin typeface="楷体_GB2312" pitchFamily="49" charset="-122"/>
                <a:ea typeface="楷体_GB2312" pitchFamily="49" charset="-122"/>
              </a:rPr>
              <a:t>注释事物是</a:t>
            </a:r>
            <a:r>
              <a:rPr lang="en-US" altLang="zh-CN" sz="2800" dirty="0">
                <a:latin typeface="楷体_GB2312" pitchFamily="49" charset="-122"/>
                <a:ea typeface="楷体_GB2312" pitchFamily="49" charset="-122"/>
              </a:rPr>
              <a:t>UML</a:t>
            </a:r>
            <a:r>
              <a:rPr lang="zh-CN" altLang="en-US" sz="2800" dirty="0">
                <a:latin typeface="楷体_GB2312" pitchFamily="49" charset="-122"/>
                <a:ea typeface="楷体_GB2312" pitchFamily="49" charset="-122"/>
              </a:rPr>
              <a:t>模型的</a:t>
            </a:r>
            <a:r>
              <a:rPr lang="zh-CN" altLang="en-US" sz="2800" b="1" dirty="0">
                <a:latin typeface="楷体_GB2312" pitchFamily="49" charset="-122"/>
                <a:ea typeface="楷体_GB2312" pitchFamily="49" charset="-122"/>
              </a:rPr>
              <a:t>解释部分</a:t>
            </a:r>
            <a:r>
              <a:rPr lang="zh-CN" altLang="en-US" sz="2800" dirty="0">
                <a:latin typeface="楷体_GB2312" pitchFamily="49" charset="-122"/>
                <a:ea typeface="楷体_GB2312" pitchFamily="49" charset="-122"/>
              </a:rPr>
              <a:t>，它们用来描述和标注模型的任何元素。</a:t>
            </a:r>
          </a:p>
          <a:p>
            <a:pPr eaLnBrk="1" hangingPunct="1"/>
            <a:r>
              <a:rPr lang="zh-CN" altLang="en-US" sz="2800" dirty="0">
                <a:latin typeface="楷体_GB2312" pitchFamily="49" charset="-122"/>
                <a:ea typeface="楷体_GB2312" pitchFamily="49" charset="-122"/>
              </a:rPr>
              <a:t>通常可以用注释修饰带有约束或者解释的图。 </a:t>
            </a:r>
          </a:p>
        </p:txBody>
      </p:sp>
      <p:pic>
        <p:nvPicPr>
          <p:cNvPr id="47108" name="Picture 4"/>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3071802" y="4071942"/>
            <a:ext cx="2287587" cy="1517650"/>
          </a:xfrm>
          <a:prstGeom prst="rect">
            <a:avLst/>
          </a:prstGeom>
          <a:noFill/>
          <a:ln w="9525">
            <a:noFill/>
            <a:miter lim="800000"/>
            <a:headEnd/>
            <a:tailEnd/>
          </a:ln>
        </p:spPr>
      </p:pic>
      <p:sp>
        <p:nvSpPr>
          <p:cNvPr id="5"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 </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面向对象方法与</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UML</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3200" b="1" i="0" u="none" strike="noStrike" kern="0" cap="none" spc="0" normalizeH="0" baseline="0" noProof="0" dirty="0">
                <a:ln>
                  <a:noFill/>
                </a:ln>
                <a:solidFill>
                  <a:schemeClr val="tx2"/>
                </a:solidFill>
                <a:effectLst/>
                <a:uLnTx/>
                <a:uFillTx/>
                <a:latin typeface="+mj-lt"/>
                <a:ea typeface="+mj-ea"/>
                <a:cs typeface="+mj-cs"/>
              </a:rPr>
              <a:t>3.2.3</a:t>
            </a:r>
            <a:r>
              <a:rPr kumimoji="0" lang="en-US" altLang="zh-CN" sz="3200" b="1" i="0" u="none" strike="noStrike" kern="0" cap="none" spc="0" normalizeH="0" baseline="0" noProof="0" dirty="0">
                <a:ln>
                  <a:noFill/>
                </a:ln>
                <a:solidFill>
                  <a:schemeClr val="bg1"/>
                </a:solidFill>
                <a:effectLst/>
                <a:uLnTx/>
                <a:uFillTx/>
                <a:latin typeface="+mj-ea"/>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mj-ea"/>
                <a:cs typeface="+mj-cs"/>
              </a:rPr>
              <a:t>UML</a:t>
            </a:r>
            <a:r>
              <a:rPr kumimoji="0" lang="zh-CN" altLang="en-US" sz="3200" b="1" i="0" u="none" strike="noStrike" kern="0" cap="none" spc="0" normalizeH="0" baseline="0" noProof="0" dirty="0">
                <a:ln>
                  <a:noFill/>
                </a:ln>
                <a:solidFill>
                  <a:schemeClr val="bg1"/>
                </a:solidFill>
                <a:effectLst/>
                <a:uLnTx/>
                <a:uFillTx/>
                <a:latin typeface="+mj-lt"/>
                <a:ea typeface="+mj-ea"/>
                <a:cs typeface="+mj-cs"/>
              </a:rPr>
              <a:t>事物</a:t>
            </a:r>
            <a:endParaRPr kumimoji="0" lang="zh-CN" altLang="en-US" sz="3200" b="1" i="0" u="none" strike="noStrike" kern="0" cap="none" spc="0" normalizeH="0" baseline="0" noProof="0" dirty="0">
              <a:ln>
                <a:noFill/>
              </a:ln>
              <a:solidFill>
                <a:schemeClr val="bg1"/>
              </a:solidFill>
              <a:effectLst/>
              <a:uLnTx/>
              <a:uFillTx/>
              <a:latin typeface="+mj-ea"/>
              <a:ea typeface="+mj-ea"/>
              <a:cs typeface="+mj-cs"/>
            </a:endParaRP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92</a:t>
            </a:fld>
            <a:endParaRPr lang="zh-CN" altLang="en-US"/>
          </a:p>
        </p:txBody>
      </p:sp>
    </p:spTree>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1000100" y="1600200"/>
            <a:ext cx="7686700" cy="4525963"/>
          </a:xfrm>
        </p:spPr>
        <p:txBody>
          <a:bodyPr/>
          <a:lstStyle/>
          <a:p>
            <a:pPr eaLnBrk="1" hangingPunct="1">
              <a:buNone/>
            </a:pPr>
            <a:r>
              <a:rPr lang="en-US" altLang="zh-CN" sz="2800" b="1" dirty="0">
                <a:latin typeface="宋体" pitchFamily="2" charset="-122"/>
                <a:ea typeface="宋体" pitchFamily="2" charset="-122"/>
              </a:rPr>
              <a:t>3.2.1  </a:t>
            </a:r>
            <a:r>
              <a:rPr lang="zh-CN" altLang="en-US" sz="2800" b="1" dirty="0">
                <a:latin typeface="宋体" pitchFamily="2" charset="-122"/>
                <a:ea typeface="宋体" pitchFamily="2" charset="-122"/>
              </a:rPr>
              <a:t>面向对象的概念与开发方法</a:t>
            </a:r>
            <a:endParaRPr lang="en-US" altLang="zh-CN" sz="2800" b="1" dirty="0">
              <a:latin typeface="宋体" pitchFamily="2" charset="-122"/>
              <a:ea typeface="宋体" pitchFamily="2" charset="-122"/>
            </a:endParaRPr>
          </a:p>
          <a:p>
            <a:pPr eaLnBrk="1" hangingPunct="1">
              <a:buNone/>
            </a:pPr>
            <a:r>
              <a:rPr lang="en-US" altLang="zh-CN" sz="2800" b="1" dirty="0">
                <a:latin typeface="宋体" pitchFamily="2" charset="-122"/>
                <a:ea typeface="宋体" pitchFamily="2" charset="-122"/>
              </a:rPr>
              <a:t>3.2.2  UML</a:t>
            </a:r>
            <a:r>
              <a:rPr lang="zh-CN" altLang="en-US" sz="2800" b="1" dirty="0">
                <a:latin typeface="宋体" pitchFamily="2" charset="-122"/>
                <a:ea typeface="宋体" pitchFamily="2" charset="-122"/>
              </a:rPr>
              <a:t>简介</a:t>
            </a:r>
            <a:endParaRPr lang="en-US" altLang="zh-CN" sz="2800" b="1" dirty="0">
              <a:latin typeface="宋体" pitchFamily="2" charset="-122"/>
              <a:ea typeface="宋体" pitchFamily="2" charset="-122"/>
            </a:endParaRPr>
          </a:p>
          <a:p>
            <a:pPr eaLnBrk="1" hangingPunct="1">
              <a:buNone/>
            </a:pPr>
            <a:r>
              <a:rPr lang="en-US" altLang="zh-CN" sz="2800" b="1" dirty="0">
                <a:latin typeface="宋体" pitchFamily="2" charset="-122"/>
                <a:ea typeface="宋体" pitchFamily="2" charset="-122"/>
              </a:rPr>
              <a:t>3.2.3  UML</a:t>
            </a:r>
            <a:r>
              <a:rPr lang="zh-CN" altLang="en-US" sz="2800" b="1" dirty="0">
                <a:latin typeface="宋体" pitchFamily="2" charset="-122"/>
                <a:ea typeface="宋体" pitchFamily="2" charset="-122"/>
              </a:rPr>
              <a:t>的事物</a:t>
            </a:r>
          </a:p>
          <a:p>
            <a:pPr eaLnBrk="1" hangingPunct="1">
              <a:buNone/>
            </a:pPr>
            <a:r>
              <a:rPr lang="en-US" altLang="zh-CN" sz="2800" b="1" dirty="0">
                <a:solidFill>
                  <a:srgbClr val="C00000"/>
                </a:solidFill>
                <a:latin typeface="宋体" pitchFamily="2" charset="-122"/>
                <a:ea typeface="宋体" pitchFamily="2" charset="-122"/>
              </a:rPr>
              <a:t>3.2.4  UML</a:t>
            </a:r>
            <a:r>
              <a:rPr lang="zh-CN" altLang="en-US" sz="2800" b="1" dirty="0">
                <a:solidFill>
                  <a:srgbClr val="C00000"/>
                </a:solidFill>
                <a:latin typeface="宋体" pitchFamily="2" charset="-122"/>
                <a:ea typeface="宋体" pitchFamily="2" charset="-122"/>
              </a:rPr>
              <a:t>的关系</a:t>
            </a:r>
          </a:p>
          <a:p>
            <a:pPr eaLnBrk="1" hangingPunct="1">
              <a:buNone/>
            </a:pPr>
            <a:r>
              <a:rPr lang="en-US" altLang="zh-CN" sz="2800" b="1" dirty="0">
                <a:latin typeface="宋体" pitchFamily="2" charset="-122"/>
                <a:ea typeface="宋体" pitchFamily="2" charset="-122"/>
              </a:rPr>
              <a:t>3.2.5  UML</a:t>
            </a:r>
            <a:r>
              <a:rPr lang="zh-CN" altLang="en-US" sz="2800" b="1" dirty="0">
                <a:latin typeface="宋体" pitchFamily="2" charset="-122"/>
                <a:ea typeface="宋体" pitchFamily="2" charset="-122"/>
              </a:rPr>
              <a:t>的图</a:t>
            </a:r>
          </a:p>
          <a:p>
            <a:pPr eaLnBrk="1" hangingPunct="1">
              <a:buNone/>
            </a:pPr>
            <a:r>
              <a:rPr lang="en-US" altLang="zh-CN" sz="2800" b="1" dirty="0">
                <a:latin typeface="宋体" pitchFamily="2" charset="-122"/>
                <a:ea typeface="宋体" pitchFamily="2" charset="-122"/>
              </a:rPr>
              <a:t>3.2.6  </a:t>
            </a:r>
            <a:r>
              <a:rPr lang="zh-CN" altLang="en-US" sz="2800" b="1" dirty="0">
                <a:latin typeface="宋体" pitchFamily="2" charset="-122"/>
                <a:ea typeface="宋体" pitchFamily="2" charset="-122"/>
              </a:rPr>
              <a:t>使用和扩展</a:t>
            </a:r>
            <a:r>
              <a:rPr lang="en-US" altLang="zh-CN" sz="2800" b="1" dirty="0">
                <a:latin typeface="宋体" pitchFamily="2" charset="-122"/>
                <a:ea typeface="宋体" pitchFamily="2" charset="-122"/>
              </a:rPr>
              <a:t>UML</a:t>
            </a:r>
          </a:p>
          <a:p>
            <a:pPr eaLnBrk="1" hangingPunct="1"/>
            <a:endParaRPr lang="en-US" altLang="zh-CN" sz="2800" b="1" dirty="0">
              <a:latin typeface="宋体" pitchFamily="2" charset="-122"/>
              <a:ea typeface="宋体" pitchFamily="2" charset="-122"/>
            </a:endParaRPr>
          </a:p>
          <a:p>
            <a:pPr eaLnBrk="1" hangingPunct="1"/>
            <a:endParaRPr lang="en-US" altLang="zh-CN" sz="2800" b="1" dirty="0">
              <a:latin typeface="宋体" pitchFamily="2" charset="-122"/>
              <a:ea typeface="宋体" pitchFamily="2" charset="-122"/>
            </a:endParaRPr>
          </a:p>
        </p:txBody>
      </p:sp>
      <p:sp>
        <p:nvSpPr>
          <p:cNvPr id="6" name="Rectangle 2"/>
          <p:cNvSpPr>
            <a:spLocks noGrp="1" noChangeArrowheads="1"/>
          </p:cNvSpPr>
          <p:nvPr>
            <p:ph type="title"/>
          </p:nvPr>
        </p:nvSpPr>
        <p:spPr>
          <a:xfrm>
            <a:off x="457200" y="211138"/>
            <a:ext cx="8229600" cy="1143000"/>
          </a:xfrm>
        </p:spPr>
        <p:txBody>
          <a:bodyPr/>
          <a:lstStyle/>
          <a:p>
            <a:pPr eaLnBrk="1" hangingPunct="1"/>
            <a:r>
              <a:rPr lang="en-US" altLang="zh-CN" sz="4000" dirty="0"/>
              <a:t>3.2 </a:t>
            </a:r>
            <a:r>
              <a:rPr lang="zh-CN" altLang="en-US" sz="4000" dirty="0"/>
              <a:t>面向对象方法与</a:t>
            </a:r>
            <a:r>
              <a:rPr lang="en-US" altLang="zh-CN" sz="4000" dirty="0"/>
              <a:t>UML</a:t>
            </a:r>
            <a:endParaRPr lang="zh-CN" altLang="en-US" sz="4000" dirty="0"/>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93</a:t>
            </a:fld>
            <a:endParaRPr lang="zh-CN" altLang="en-US"/>
          </a:p>
        </p:txBody>
      </p:sp>
    </p:spTree>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1" name="Picture 4" descr="未标题-17 拷贝"/>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785786" y="2357430"/>
            <a:ext cx="7797068" cy="2286016"/>
          </a:xfrm>
          <a:prstGeom prst="rect">
            <a:avLst/>
          </a:prstGeom>
          <a:noFill/>
          <a:ln w="9525">
            <a:noFill/>
            <a:miter lim="800000"/>
            <a:headEnd/>
            <a:tailEnd/>
          </a:ln>
        </p:spPr>
      </p:pic>
      <p:sp>
        <p:nvSpPr>
          <p:cNvPr id="5"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 </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面向对象方法与</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UML</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3200" b="1" i="0" u="none" strike="noStrike" kern="0" cap="none" spc="0" normalizeH="0" baseline="0" noProof="0" dirty="0">
                <a:ln>
                  <a:noFill/>
                </a:ln>
                <a:solidFill>
                  <a:schemeClr val="tx2"/>
                </a:solidFill>
                <a:effectLst/>
                <a:uLnTx/>
                <a:uFillTx/>
                <a:latin typeface="+mj-lt"/>
                <a:ea typeface="+mj-ea"/>
                <a:cs typeface="+mj-cs"/>
              </a:rPr>
              <a:t>3.2.4</a:t>
            </a:r>
            <a:r>
              <a:rPr kumimoji="0" lang="en-US" altLang="zh-CN" sz="3200" b="1" i="0" u="none" strike="noStrike" kern="0" cap="none" spc="0" normalizeH="0" baseline="0" noProof="0" dirty="0">
                <a:ln>
                  <a:noFill/>
                </a:ln>
                <a:solidFill>
                  <a:schemeClr val="bg1"/>
                </a:solidFill>
                <a:effectLst/>
                <a:uLnTx/>
                <a:uFillTx/>
                <a:latin typeface="+mj-ea"/>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mj-ea"/>
                <a:cs typeface="+mj-cs"/>
              </a:rPr>
              <a:t>UML</a:t>
            </a:r>
            <a:r>
              <a:rPr lang="zh-CN" altLang="en-US" sz="3200" b="1" kern="0" dirty="0">
                <a:solidFill>
                  <a:schemeClr val="bg1"/>
                </a:solidFill>
                <a:latin typeface="+mj-lt"/>
                <a:ea typeface="+mj-ea"/>
                <a:cs typeface="+mj-cs"/>
              </a:rPr>
              <a:t>的关系</a:t>
            </a:r>
            <a:endParaRPr kumimoji="0" lang="zh-CN" altLang="en-US" sz="3200" b="1" i="0" u="none" strike="noStrike" kern="0" cap="none" spc="0" normalizeH="0" baseline="0" noProof="0" dirty="0">
              <a:ln>
                <a:noFill/>
              </a:ln>
              <a:solidFill>
                <a:schemeClr val="bg1"/>
              </a:solidFill>
              <a:effectLst/>
              <a:uLnTx/>
              <a:uFillTx/>
              <a:latin typeface="+mj-ea"/>
              <a:ea typeface="+mj-ea"/>
              <a:cs typeface="+mj-cs"/>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94</a:t>
            </a:fld>
            <a:endParaRPr lang="zh-CN" altLang="en-US"/>
          </a:p>
        </p:txBody>
      </p:sp>
    </p:spTree>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a:xfrm>
            <a:off x="428596" y="1785927"/>
            <a:ext cx="7959828" cy="2507170"/>
          </a:xfrm>
        </p:spPr>
        <p:txBody>
          <a:bodyPr/>
          <a:lstStyle/>
          <a:p>
            <a:pPr eaLnBrk="1" hangingPunct="1"/>
            <a:r>
              <a:rPr lang="zh-CN" altLang="en-US" sz="2800" dirty="0">
                <a:latin typeface="楷体_GB2312" pitchFamily="49" charset="-122"/>
                <a:ea typeface="楷体_GB2312" pitchFamily="49" charset="-122"/>
              </a:rPr>
              <a:t>依赖</a:t>
            </a:r>
            <a:r>
              <a:rPr lang="en-US" altLang="zh-CN" sz="2800" dirty="0">
                <a:latin typeface="楷体_GB2312" pitchFamily="49" charset="-122"/>
                <a:ea typeface="楷体_GB2312" pitchFamily="49" charset="-122"/>
              </a:rPr>
              <a:t>(Dependency)</a:t>
            </a:r>
            <a:r>
              <a:rPr lang="zh-CN" altLang="en-US" sz="2800" dirty="0">
                <a:latin typeface="楷体_GB2312" pitchFamily="49" charset="-122"/>
                <a:ea typeface="楷体_GB2312" pitchFamily="49" charset="-122"/>
              </a:rPr>
              <a:t>是两个事物之间的</a:t>
            </a:r>
            <a:r>
              <a:rPr lang="zh-CN" altLang="en-US" sz="2800" b="1" dirty="0">
                <a:solidFill>
                  <a:srgbClr val="C00000"/>
                </a:solidFill>
                <a:latin typeface="楷体_GB2312" pitchFamily="49" charset="-122"/>
                <a:ea typeface="楷体_GB2312" pitchFamily="49" charset="-122"/>
              </a:rPr>
              <a:t>语义关系</a:t>
            </a:r>
            <a:r>
              <a:rPr lang="zh-CN" altLang="en-US" sz="2800" dirty="0">
                <a:latin typeface="楷体_GB2312" pitchFamily="49" charset="-122"/>
                <a:ea typeface="楷体_GB2312" pitchFamily="49" charset="-122"/>
              </a:rPr>
              <a:t>，其中</a:t>
            </a:r>
            <a:r>
              <a:rPr lang="zh-CN" altLang="en-US" sz="2800" b="1" dirty="0">
                <a:solidFill>
                  <a:srgbClr val="3366FF"/>
                </a:solidFill>
                <a:latin typeface="楷体_GB2312" pitchFamily="49" charset="-122"/>
                <a:ea typeface="楷体_GB2312" pitchFamily="49" charset="-122"/>
              </a:rPr>
              <a:t>一个事物发生变化会影响到另一个事物</a:t>
            </a:r>
            <a:r>
              <a:rPr lang="zh-CN" altLang="en-US" sz="2800" dirty="0">
                <a:latin typeface="楷体_GB2312" pitchFamily="49" charset="-122"/>
                <a:ea typeface="楷体_GB2312" pitchFamily="49" charset="-122"/>
              </a:rPr>
              <a:t>的语    义，它用一个虚线箭头表示。</a:t>
            </a:r>
          </a:p>
          <a:p>
            <a:pPr eaLnBrk="1" hangingPunct="1"/>
            <a:r>
              <a:rPr lang="zh-CN" altLang="en-US" sz="2800" dirty="0">
                <a:latin typeface="楷体_GB2312" pitchFamily="49" charset="-122"/>
                <a:ea typeface="楷体_GB2312" pitchFamily="49" charset="-122"/>
              </a:rPr>
              <a:t>虚线箭头的方向从源事物指向目标事物，表示源事物依赖于目标事物。 </a:t>
            </a:r>
          </a:p>
        </p:txBody>
      </p:sp>
      <p:pic>
        <p:nvPicPr>
          <p:cNvPr id="49156" name="Picture 4" descr="未标题-18 拷贝"/>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2143108" y="4572008"/>
            <a:ext cx="4752975" cy="1533525"/>
          </a:xfrm>
          <a:prstGeom prst="rect">
            <a:avLst/>
          </a:prstGeom>
          <a:noFill/>
          <a:ln w="9525">
            <a:noFill/>
            <a:miter lim="800000"/>
            <a:headEnd/>
            <a:tailEnd/>
          </a:ln>
        </p:spPr>
      </p:pic>
      <p:sp>
        <p:nvSpPr>
          <p:cNvPr id="6"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a:t>
            </a:r>
            <a:r>
              <a:rPr lang="en-US" altLang="zh-CN" sz="4000" b="1" kern="0" dirty="0">
                <a:solidFill>
                  <a:schemeClr val="tx2"/>
                </a:solidFill>
                <a:latin typeface="+mj-lt"/>
                <a:ea typeface="+mj-ea"/>
                <a:cs typeface="+mj-cs"/>
              </a:rPr>
              <a:t>.4</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 UML</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的关系</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rgbClr val="FFFF00"/>
                </a:solidFill>
                <a:effectLst/>
                <a:uLnTx/>
                <a:uFillTx/>
                <a:latin typeface="+mj-lt"/>
                <a:ea typeface="+mj-ea"/>
                <a:cs typeface="+mj-cs"/>
              </a:rPr>
              <a:t>             ---</a:t>
            </a:r>
            <a:r>
              <a:rPr lang="zh-CN" altLang="en-US" sz="3200" b="1" kern="0" dirty="0">
                <a:solidFill>
                  <a:srgbClr val="FFFF00"/>
                </a:solidFill>
                <a:latin typeface="+mj-lt"/>
                <a:ea typeface="+mj-ea"/>
                <a:cs typeface="+mj-cs"/>
              </a:rPr>
              <a:t>依赖关系</a:t>
            </a:r>
            <a:endParaRPr kumimoji="0" lang="zh-CN" altLang="en-US" sz="3200" b="1" i="0" u="none" strike="noStrike" kern="0" cap="none" spc="0" normalizeH="0" baseline="0" noProof="0" dirty="0">
              <a:ln>
                <a:noFill/>
              </a:ln>
              <a:solidFill>
                <a:srgbClr val="FFFF00"/>
              </a:solidFill>
              <a:effectLst/>
              <a:uLnTx/>
              <a:uFillTx/>
              <a:latin typeface="+mj-ea"/>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95</a:t>
            </a:fld>
            <a:endParaRPr lang="zh-CN" altLang="en-US"/>
          </a:p>
        </p:txBody>
      </p:sp>
      <p:pic>
        <p:nvPicPr>
          <p:cNvPr id="7" name="Picture 4" descr="未标题-17 拷贝">
            <a:extLst>
              <a:ext uri="{FF2B5EF4-FFF2-40B4-BE49-F238E27FC236}">
                <a16:creationId xmlns:a16="http://schemas.microsoft.com/office/drawing/2014/main" id="{A238CFDA-2969-45CD-B349-4A942D75F041}"/>
              </a:ext>
            </a:extLst>
          </p:cNvPr>
          <p:cNvPicPr>
            <a:picLocks noChangeAspect="1" noChangeArrowheads="1"/>
          </p:cNvPicPr>
          <p:nvPr/>
        </p:nvPicPr>
        <p:blipFill>
          <a:blip r:embed="rId3">
            <a:duotone>
              <a:prstClr val="black"/>
              <a:schemeClr val="accent1">
                <a:tint val="45000"/>
                <a:satMod val="400000"/>
              </a:schemeClr>
            </a:duotone>
          </a:blip>
          <a:srcRect/>
          <a:stretch>
            <a:fillRect/>
          </a:stretch>
        </p:blipFill>
        <p:spPr bwMode="auto">
          <a:xfrm>
            <a:off x="6973713" y="692696"/>
            <a:ext cx="2112718" cy="619426"/>
          </a:xfrm>
          <a:prstGeom prst="rect">
            <a:avLst/>
          </a:prstGeom>
          <a:noFill/>
          <a:ln w="9525">
            <a:noFill/>
            <a:miter lim="800000"/>
            <a:headEnd/>
            <a:tailEnd/>
          </a:ln>
        </p:spPr>
      </p:pic>
    </p:spTree>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9" name="Picture 5"/>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109042" y="1500174"/>
            <a:ext cx="8135366" cy="2814745"/>
          </a:xfrm>
          <a:prstGeom prst="rect">
            <a:avLst/>
          </a:prstGeom>
          <a:noFill/>
          <a:ln w="9525">
            <a:noFill/>
            <a:miter lim="800000"/>
            <a:headEnd/>
            <a:tailEnd/>
          </a:ln>
        </p:spPr>
      </p:pic>
      <p:sp>
        <p:nvSpPr>
          <p:cNvPr id="7"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a:t>
            </a:r>
            <a:r>
              <a:rPr lang="en-US" altLang="zh-CN" sz="4000" b="1" kern="0" dirty="0">
                <a:solidFill>
                  <a:schemeClr val="tx2"/>
                </a:solidFill>
                <a:latin typeface="+mj-lt"/>
                <a:ea typeface="+mj-ea"/>
                <a:cs typeface="+mj-cs"/>
              </a:rPr>
              <a:t>.4</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 UML</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的关系</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400" b="1" i="0" u="none" strike="noStrike" kern="0" cap="none" spc="0" normalizeH="0" baseline="0" noProof="0" dirty="0">
                <a:ln>
                  <a:noFill/>
                </a:ln>
                <a:solidFill>
                  <a:srgbClr val="FFFF00"/>
                </a:solidFill>
                <a:effectLst/>
                <a:uLnTx/>
                <a:uFillTx/>
                <a:latin typeface="+mj-lt"/>
                <a:ea typeface="+mj-ea"/>
                <a:cs typeface="+mj-cs"/>
              </a:rPr>
              <a:t>---</a:t>
            </a:r>
            <a:r>
              <a:rPr lang="zh-CN" altLang="en-US" sz="3200" b="1" kern="0" dirty="0">
                <a:solidFill>
                  <a:srgbClr val="FFFF00"/>
                </a:solidFill>
                <a:latin typeface="+mj-lt"/>
                <a:ea typeface="+mj-ea"/>
                <a:cs typeface="+mj-cs"/>
              </a:rPr>
              <a:t>依赖关系</a:t>
            </a:r>
            <a:endParaRPr kumimoji="0" lang="zh-CN" altLang="en-US" sz="3200" b="1" i="0" u="none" strike="noStrike" kern="0" cap="none" spc="0" normalizeH="0" baseline="0" noProof="0" dirty="0">
              <a:ln>
                <a:noFill/>
              </a:ln>
              <a:solidFill>
                <a:srgbClr val="FFFF00"/>
              </a:solidFill>
              <a:effectLst/>
              <a:uLnTx/>
              <a:uFillTx/>
              <a:latin typeface="+mj-ea"/>
              <a:ea typeface="+mj-ea"/>
              <a:cs typeface="+mj-cs"/>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96</a:t>
            </a:fld>
            <a:endParaRPr lang="zh-CN" altLang="en-US"/>
          </a:p>
        </p:txBody>
      </p:sp>
      <p:sp>
        <p:nvSpPr>
          <p:cNvPr id="2" name="矩形 1">
            <a:extLst>
              <a:ext uri="{FF2B5EF4-FFF2-40B4-BE49-F238E27FC236}">
                <a16:creationId xmlns:a16="http://schemas.microsoft.com/office/drawing/2014/main" id="{BD7AA665-9CFC-4236-BD44-B50A4D23C7C0}"/>
              </a:ext>
            </a:extLst>
          </p:cNvPr>
          <p:cNvSpPr/>
          <p:nvPr/>
        </p:nvSpPr>
        <p:spPr>
          <a:xfrm>
            <a:off x="432048" y="4473903"/>
            <a:ext cx="4572000" cy="923330"/>
          </a:xfrm>
          <a:prstGeom prst="rect">
            <a:avLst/>
          </a:prstGeom>
        </p:spPr>
        <p:txBody>
          <a:bodyPr>
            <a:spAutoFit/>
          </a:bodyPr>
          <a:lstStyle/>
          <a:p>
            <a:r>
              <a:rPr lang="zh-CN" altLang="en-US" dirty="0">
                <a:solidFill>
                  <a:srgbClr val="008200"/>
                </a:solidFill>
                <a:latin typeface="Consolas" panose="020B0609020204030204" pitchFamily="49" charset="0"/>
              </a:rPr>
              <a:t>友元关系提供了不同类或对象的成员函数之间，类的成员函数与一般函数之间进行数据共享的机制</a:t>
            </a:r>
            <a:endParaRPr lang="zh-CN" altLang="en-US" dirty="0"/>
          </a:p>
        </p:txBody>
      </p:sp>
      <p:pic>
        <p:nvPicPr>
          <p:cNvPr id="6" name="Picture 4" descr="未标题-17 拷贝">
            <a:extLst>
              <a:ext uri="{FF2B5EF4-FFF2-40B4-BE49-F238E27FC236}">
                <a16:creationId xmlns:a16="http://schemas.microsoft.com/office/drawing/2014/main" id="{C7455FC8-018F-4977-A9D9-EA55595EB4F1}"/>
              </a:ext>
            </a:extLst>
          </p:cNvPr>
          <p:cNvPicPr>
            <a:picLocks noChangeAspect="1" noChangeArrowheads="1"/>
          </p:cNvPicPr>
          <p:nvPr/>
        </p:nvPicPr>
        <p:blipFill>
          <a:blip r:embed="rId3">
            <a:duotone>
              <a:prstClr val="black"/>
              <a:schemeClr val="accent1">
                <a:tint val="45000"/>
                <a:satMod val="400000"/>
              </a:schemeClr>
            </a:duotone>
          </a:blip>
          <a:srcRect/>
          <a:stretch>
            <a:fillRect/>
          </a:stretch>
        </p:blipFill>
        <p:spPr bwMode="auto">
          <a:xfrm>
            <a:off x="6973713" y="692696"/>
            <a:ext cx="2112718" cy="619426"/>
          </a:xfrm>
          <a:prstGeom prst="rect">
            <a:avLst/>
          </a:prstGeom>
          <a:noFill/>
          <a:ln w="9525">
            <a:noFill/>
            <a:miter lim="800000"/>
            <a:headEnd/>
            <a:tailEnd/>
          </a:ln>
        </p:spPr>
      </p:pic>
    </p:spTree>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3" name="Picture 5"/>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214282" y="1571612"/>
            <a:ext cx="8734015" cy="4572032"/>
          </a:xfrm>
          <a:prstGeom prst="rect">
            <a:avLst/>
          </a:prstGeom>
          <a:noFill/>
          <a:ln w="9525">
            <a:noFill/>
            <a:miter lim="800000"/>
            <a:headEnd/>
            <a:tailEnd/>
          </a:ln>
        </p:spPr>
      </p:pic>
      <p:sp>
        <p:nvSpPr>
          <p:cNvPr id="6"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a:t>
            </a:r>
            <a:r>
              <a:rPr lang="en-US" altLang="zh-CN" sz="4000" b="1" kern="0" dirty="0">
                <a:solidFill>
                  <a:schemeClr val="tx2"/>
                </a:solidFill>
                <a:latin typeface="+mj-lt"/>
                <a:ea typeface="+mj-ea"/>
                <a:cs typeface="+mj-cs"/>
              </a:rPr>
              <a:t>.4</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 UML</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的关系</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rgbClr val="FFFF00"/>
                </a:solidFill>
                <a:effectLst/>
                <a:uLnTx/>
                <a:uFillTx/>
                <a:latin typeface="+mj-lt"/>
                <a:ea typeface="+mj-ea"/>
                <a:cs typeface="+mj-cs"/>
              </a:rPr>
              <a:t>             ---</a:t>
            </a:r>
            <a:r>
              <a:rPr lang="zh-CN" altLang="en-US" sz="3200" b="1" kern="0" dirty="0">
                <a:solidFill>
                  <a:srgbClr val="FFFF00"/>
                </a:solidFill>
                <a:latin typeface="+mj-lt"/>
                <a:ea typeface="+mj-ea"/>
                <a:cs typeface="+mj-cs"/>
              </a:rPr>
              <a:t>依赖关系</a:t>
            </a:r>
            <a:endParaRPr kumimoji="0" lang="zh-CN" altLang="en-US" sz="3200" b="1" i="0" u="none" strike="noStrike" kern="0" cap="none" spc="0" normalizeH="0" baseline="0" noProof="0" dirty="0">
              <a:ln>
                <a:noFill/>
              </a:ln>
              <a:solidFill>
                <a:srgbClr val="FFFF00"/>
              </a:solidFill>
              <a:effectLst/>
              <a:uLnTx/>
              <a:uFillTx/>
              <a:latin typeface="+mj-ea"/>
              <a:ea typeface="+mj-ea"/>
              <a:cs typeface="+mj-cs"/>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97</a:t>
            </a:fld>
            <a:endParaRPr lang="zh-CN" altLang="en-US"/>
          </a:p>
        </p:txBody>
      </p:sp>
      <p:pic>
        <p:nvPicPr>
          <p:cNvPr id="5" name="Picture 4" descr="未标题-17 拷贝">
            <a:extLst>
              <a:ext uri="{FF2B5EF4-FFF2-40B4-BE49-F238E27FC236}">
                <a16:creationId xmlns:a16="http://schemas.microsoft.com/office/drawing/2014/main" id="{8F960C19-3601-43ED-B4D8-412C2B0296F7}"/>
              </a:ext>
            </a:extLst>
          </p:cNvPr>
          <p:cNvPicPr>
            <a:picLocks noChangeAspect="1" noChangeArrowheads="1"/>
          </p:cNvPicPr>
          <p:nvPr/>
        </p:nvPicPr>
        <p:blipFill>
          <a:blip r:embed="rId3">
            <a:duotone>
              <a:prstClr val="black"/>
              <a:schemeClr val="accent1">
                <a:tint val="45000"/>
                <a:satMod val="400000"/>
              </a:schemeClr>
            </a:duotone>
          </a:blip>
          <a:srcRect/>
          <a:stretch>
            <a:fillRect/>
          </a:stretch>
        </p:blipFill>
        <p:spPr bwMode="auto">
          <a:xfrm>
            <a:off x="6973713" y="692696"/>
            <a:ext cx="2112718" cy="619426"/>
          </a:xfrm>
          <a:prstGeom prst="rect">
            <a:avLst/>
          </a:prstGeom>
          <a:noFill/>
          <a:ln w="9525">
            <a:noFill/>
            <a:miter lim="800000"/>
            <a:headEnd/>
            <a:tailEnd/>
          </a:ln>
        </p:spPr>
      </p:pic>
    </p:spTree>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body" idx="1"/>
          </p:nvPr>
        </p:nvSpPr>
        <p:spPr>
          <a:xfrm>
            <a:off x="500034" y="1928802"/>
            <a:ext cx="8229600" cy="3625857"/>
          </a:xfrm>
        </p:spPr>
        <p:txBody>
          <a:bodyPr/>
          <a:lstStyle/>
          <a:p>
            <a:pPr eaLnBrk="1" hangingPunct="1"/>
            <a:r>
              <a:rPr lang="zh-CN" altLang="en-US" sz="2800" dirty="0">
                <a:latin typeface="楷体_GB2312" pitchFamily="49" charset="-122"/>
                <a:ea typeface="楷体_GB2312" pitchFamily="49" charset="-122"/>
              </a:rPr>
              <a:t>关联</a:t>
            </a:r>
            <a:r>
              <a:rPr lang="en-US" altLang="zh-CN" sz="2800" dirty="0">
                <a:latin typeface="楷体_GB2312" pitchFamily="49" charset="-122"/>
                <a:ea typeface="楷体_GB2312" pitchFamily="49" charset="-122"/>
              </a:rPr>
              <a:t>(association)</a:t>
            </a:r>
            <a:r>
              <a:rPr lang="zh-CN" altLang="en-US" sz="2800" dirty="0">
                <a:latin typeface="楷体_GB2312" pitchFamily="49" charset="-122"/>
                <a:ea typeface="楷体_GB2312" pitchFamily="49" charset="-122"/>
              </a:rPr>
              <a:t>是一种</a:t>
            </a:r>
            <a:r>
              <a:rPr lang="zh-CN" altLang="en-US" sz="2800" b="1" dirty="0">
                <a:solidFill>
                  <a:srgbClr val="C00000"/>
                </a:solidFill>
                <a:latin typeface="楷体_GB2312" pitchFamily="49" charset="-122"/>
                <a:ea typeface="楷体_GB2312" pitchFamily="49" charset="-122"/>
              </a:rPr>
              <a:t>结构关系</a:t>
            </a:r>
            <a:r>
              <a:rPr lang="zh-CN" altLang="en-US" sz="2800" dirty="0">
                <a:latin typeface="楷体_GB2312" pitchFamily="49" charset="-122"/>
                <a:ea typeface="楷体_GB2312" pitchFamily="49" charset="-122"/>
              </a:rPr>
              <a:t>，它描述了两个或多个类的实例之间的连接关系，是一种特殊的依赖。 </a:t>
            </a:r>
          </a:p>
          <a:p>
            <a:pPr eaLnBrk="1" hangingPunct="1"/>
            <a:r>
              <a:rPr lang="zh-CN" altLang="en-US" sz="2800" dirty="0">
                <a:latin typeface="楷体_GB2312" pitchFamily="49" charset="-122"/>
                <a:ea typeface="楷体_GB2312" pitchFamily="49" charset="-122"/>
              </a:rPr>
              <a:t>关联分为</a:t>
            </a:r>
            <a:r>
              <a:rPr lang="zh-CN" altLang="en-US" sz="2800" b="1" dirty="0">
                <a:solidFill>
                  <a:srgbClr val="3366FF"/>
                </a:solidFill>
                <a:latin typeface="楷体_GB2312" pitchFamily="49" charset="-122"/>
                <a:ea typeface="楷体_GB2312" pitchFamily="49" charset="-122"/>
              </a:rPr>
              <a:t>普通关联、限定关联、关联类，</a:t>
            </a:r>
            <a:r>
              <a:rPr lang="zh-CN" altLang="en-US" sz="2800" dirty="0">
                <a:latin typeface="楷体_GB2312" pitchFamily="49" charset="-122"/>
                <a:ea typeface="楷体_GB2312" pitchFamily="49" charset="-122"/>
              </a:rPr>
              <a:t>以及</a:t>
            </a:r>
            <a:r>
              <a:rPr lang="zh-CN" altLang="en-US" sz="2800" b="1" dirty="0">
                <a:solidFill>
                  <a:srgbClr val="3366FF"/>
                </a:solidFill>
                <a:latin typeface="楷体_GB2312" pitchFamily="49" charset="-122"/>
                <a:ea typeface="楷体_GB2312" pitchFamily="49" charset="-122"/>
              </a:rPr>
              <a:t>聚合与复合。</a:t>
            </a:r>
          </a:p>
        </p:txBody>
      </p:sp>
      <p:sp>
        <p:nvSpPr>
          <p:cNvPr id="5"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a:t>
            </a:r>
            <a:r>
              <a:rPr lang="en-US" altLang="zh-CN" sz="4000" b="1" kern="0" dirty="0">
                <a:solidFill>
                  <a:schemeClr val="tx2"/>
                </a:solidFill>
                <a:latin typeface="+mj-lt"/>
                <a:ea typeface="+mj-ea"/>
                <a:cs typeface="+mj-cs"/>
              </a:rPr>
              <a:t>.4</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 UML</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的关系</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400" b="1" i="0" u="none" strike="noStrike" kern="0" cap="none" spc="0" normalizeH="0" baseline="0" noProof="0" dirty="0">
                <a:ln>
                  <a:noFill/>
                </a:ln>
                <a:solidFill>
                  <a:srgbClr val="FFFF00"/>
                </a:solidFill>
                <a:effectLst/>
                <a:uLnTx/>
                <a:uFillTx/>
                <a:latin typeface="+mj-lt"/>
                <a:ea typeface="+mj-ea"/>
                <a:cs typeface="+mj-cs"/>
              </a:rPr>
              <a:t>---</a:t>
            </a:r>
            <a:r>
              <a:rPr kumimoji="0" lang="zh-CN" altLang="en-US" sz="3600" b="1" i="0" u="none" strike="noStrike" kern="0" cap="none" spc="0" normalizeH="0" baseline="0" noProof="0" dirty="0">
                <a:ln>
                  <a:noFill/>
                </a:ln>
                <a:solidFill>
                  <a:srgbClr val="FFFF00"/>
                </a:solidFill>
                <a:effectLst/>
                <a:uLnTx/>
                <a:uFillTx/>
                <a:latin typeface="+mj-lt"/>
                <a:ea typeface="+mj-ea"/>
                <a:cs typeface="+mj-cs"/>
              </a:rPr>
              <a:t>关联</a:t>
            </a:r>
            <a:r>
              <a:rPr lang="zh-CN" altLang="en-US" sz="3600" b="1" kern="0" dirty="0">
                <a:solidFill>
                  <a:srgbClr val="FFFF00"/>
                </a:solidFill>
                <a:latin typeface="+mj-lt"/>
                <a:ea typeface="+mj-ea"/>
                <a:cs typeface="+mj-cs"/>
              </a:rPr>
              <a:t>关系</a:t>
            </a:r>
            <a:endParaRPr kumimoji="0" lang="zh-CN" altLang="en-US" sz="3600" b="1" i="0" u="none" strike="noStrike" kern="0" cap="none" spc="0" normalizeH="0" baseline="0" noProof="0" dirty="0">
              <a:ln>
                <a:noFill/>
              </a:ln>
              <a:solidFill>
                <a:srgbClr val="FFFF00"/>
              </a:solidFill>
              <a:effectLst/>
              <a:uLnTx/>
              <a:uFillTx/>
              <a:latin typeface="+mj-ea"/>
              <a:ea typeface="+mj-ea"/>
              <a:cs typeface="+mj-cs"/>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98</a:t>
            </a:fld>
            <a:endParaRPr lang="zh-CN" altLang="en-US"/>
          </a:p>
        </p:txBody>
      </p:sp>
      <p:pic>
        <p:nvPicPr>
          <p:cNvPr id="6" name="Picture 4" descr="未标题-17 拷贝">
            <a:extLst>
              <a:ext uri="{FF2B5EF4-FFF2-40B4-BE49-F238E27FC236}">
                <a16:creationId xmlns:a16="http://schemas.microsoft.com/office/drawing/2014/main" id="{2933AB4A-3403-4934-ABA1-E856B7D0199B}"/>
              </a:ext>
            </a:extLst>
          </p:cNvPr>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6973713" y="692696"/>
            <a:ext cx="2112718" cy="619426"/>
          </a:xfrm>
          <a:prstGeom prst="rect">
            <a:avLst/>
          </a:prstGeom>
          <a:noFill/>
          <a:ln w="9525">
            <a:noFill/>
            <a:miter lim="800000"/>
            <a:headEnd/>
            <a:tailEnd/>
          </a:ln>
        </p:spPr>
      </p:pic>
    </p:spTree>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body" idx="1"/>
          </p:nvPr>
        </p:nvSpPr>
        <p:spPr>
          <a:xfrm>
            <a:off x="571472" y="1785926"/>
            <a:ext cx="8229600" cy="4525963"/>
          </a:xfrm>
        </p:spPr>
        <p:txBody>
          <a:bodyPr/>
          <a:lstStyle/>
          <a:p>
            <a:pPr eaLnBrk="1" hangingPunct="1"/>
            <a:r>
              <a:rPr lang="zh-CN" altLang="en-US" sz="2800" b="1" dirty="0">
                <a:solidFill>
                  <a:srgbClr val="C00000"/>
                </a:solidFill>
                <a:ea typeface="楷体_GB2312" pitchFamily="49" charset="-122"/>
              </a:rPr>
              <a:t>普通关联</a:t>
            </a:r>
            <a:r>
              <a:rPr lang="zh-CN" altLang="en-US" sz="2800" dirty="0">
                <a:ea typeface="楷体_GB2312" pitchFamily="49" charset="-122"/>
              </a:rPr>
              <a:t>是最常见的关联关系，只要类与类之间存在连接关系就可以用普通关联表示。普通关联又分为</a:t>
            </a:r>
            <a:r>
              <a:rPr lang="zh-CN" altLang="en-US" sz="2800" dirty="0">
                <a:solidFill>
                  <a:schemeClr val="accent2"/>
                </a:solidFill>
                <a:ea typeface="楷体_GB2312" pitchFamily="49" charset="-122"/>
              </a:rPr>
              <a:t>二元关联</a:t>
            </a:r>
            <a:r>
              <a:rPr lang="zh-CN" altLang="en-US" sz="2800" dirty="0">
                <a:ea typeface="楷体_GB2312" pitchFamily="49" charset="-122"/>
              </a:rPr>
              <a:t>和</a:t>
            </a:r>
            <a:r>
              <a:rPr lang="zh-CN" altLang="en-US" sz="2800" dirty="0">
                <a:solidFill>
                  <a:schemeClr val="accent2"/>
                </a:solidFill>
                <a:ea typeface="楷体_GB2312" pitchFamily="49" charset="-122"/>
              </a:rPr>
              <a:t>多元关联</a:t>
            </a:r>
            <a:r>
              <a:rPr lang="zh-CN" altLang="en-US" sz="2800" dirty="0">
                <a:ea typeface="楷体_GB2312" pitchFamily="49" charset="-122"/>
              </a:rPr>
              <a:t>。</a:t>
            </a:r>
          </a:p>
          <a:p>
            <a:pPr eaLnBrk="1" hangingPunct="1"/>
            <a:r>
              <a:rPr lang="zh-CN" altLang="en-US" sz="2800" dirty="0">
                <a:ea typeface="楷体_GB2312" pitchFamily="49" charset="-122"/>
              </a:rPr>
              <a:t>二元关联描述两个类之间的关联，用两个类之间的一条直线来表示，直线上可写上关联名。</a:t>
            </a:r>
            <a:r>
              <a:rPr lang="zh-CN" altLang="en-US" dirty="0">
                <a:ea typeface="宋体" pitchFamily="2" charset="-122"/>
              </a:rPr>
              <a:t> </a:t>
            </a:r>
            <a:endParaRPr lang="zh-CN" altLang="en-US" sz="2800" dirty="0">
              <a:ea typeface="楷体_GB2312" pitchFamily="49" charset="-122"/>
            </a:endParaRPr>
          </a:p>
          <a:p>
            <a:pPr eaLnBrk="1" hangingPunct="1"/>
            <a:endParaRPr lang="en-US" altLang="zh-CN" sz="2800" dirty="0">
              <a:ea typeface="楷体_GB2312" pitchFamily="49" charset="-122"/>
            </a:endParaRPr>
          </a:p>
        </p:txBody>
      </p:sp>
      <p:pic>
        <p:nvPicPr>
          <p:cNvPr id="53252" name="Picture 4"/>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1476375" y="4221163"/>
            <a:ext cx="6265863" cy="1104900"/>
          </a:xfrm>
          <a:prstGeom prst="rect">
            <a:avLst/>
          </a:prstGeom>
          <a:noFill/>
          <a:ln w="9525">
            <a:noFill/>
            <a:miter lim="800000"/>
            <a:headEnd/>
            <a:tailEnd/>
          </a:ln>
        </p:spPr>
      </p:pic>
      <p:sp>
        <p:nvSpPr>
          <p:cNvPr id="5"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4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3.2</a:t>
            </a:r>
            <a:r>
              <a:rPr lang="en-US" altLang="zh-CN" sz="4000" b="1" kern="0" dirty="0">
                <a:solidFill>
                  <a:schemeClr val="tx2"/>
                </a:solidFill>
                <a:latin typeface="+mj-lt"/>
                <a:ea typeface="+mj-ea"/>
                <a:cs typeface="+mj-cs"/>
              </a:rPr>
              <a:t>.4</a:t>
            </a:r>
            <a:r>
              <a:rPr kumimoji="0" lang="en-US" altLang="zh-CN" sz="4000" b="1" i="0" u="none" strike="noStrike" kern="0" cap="none" spc="0" normalizeH="0" baseline="0" noProof="0" dirty="0">
                <a:ln>
                  <a:noFill/>
                </a:ln>
                <a:solidFill>
                  <a:schemeClr val="tx2"/>
                </a:solidFill>
                <a:effectLst/>
                <a:uLnTx/>
                <a:uFillTx/>
                <a:latin typeface="+mj-lt"/>
                <a:ea typeface="+mj-ea"/>
                <a:cs typeface="+mj-cs"/>
              </a:rPr>
              <a:t> UML</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的关系</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4400" b="1" i="0" u="none" strike="noStrike" kern="0" cap="none" spc="0" normalizeH="0" baseline="0" noProof="0" dirty="0">
                <a:ln>
                  <a:noFill/>
                </a:ln>
                <a:solidFill>
                  <a:srgbClr val="FFFF00"/>
                </a:solidFill>
                <a:effectLst/>
                <a:uLnTx/>
                <a:uFillTx/>
                <a:latin typeface="+mj-lt"/>
                <a:ea typeface="+mj-ea"/>
                <a:cs typeface="+mj-cs"/>
              </a:rPr>
              <a:t>---</a:t>
            </a:r>
            <a:r>
              <a:rPr kumimoji="0" lang="zh-CN" altLang="en-US" sz="3600" b="1" i="0" u="none" strike="noStrike" kern="0" cap="none" spc="0" normalizeH="0" baseline="0" noProof="0" dirty="0">
                <a:ln>
                  <a:noFill/>
                </a:ln>
                <a:solidFill>
                  <a:srgbClr val="FFFF00"/>
                </a:solidFill>
                <a:effectLst/>
                <a:uLnTx/>
                <a:uFillTx/>
                <a:latin typeface="+mj-lt"/>
                <a:ea typeface="+mj-ea"/>
                <a:cs typeface="+mj-cs"/>
              </a:rPr>
              <a:t>关联</a:t>
            </a:r>
            <a:r>
              <a:rPr lang="zh-CN" altLang="en-US" sz="3600" b="1" kern="0" dirty="0">
                <a:solidFill>
                  <a:srgbClr val="FFFF00"/>
                </a:solidFill>
                <a:latin typeface="+mj-lt"/>
                <a:ea typeface="+mj-ea"/>
                <a:cs typeface="+mj-cs"/>
              </a:rPr>
              <a:t>关系（普通关联）</a:t>
            </a:r>
            <a:endParaRPr kumimoji="0" lang="zh-CN" altLang="en-US" sz="3600" b="1" i="0" u="none" strike="noStrike" kern="0" cap="none" spc="0" normalizeH="0" baseline="0" noProof="0" dirty="0">
              <a:ln>
                <a:noFill/>
              </a:ln>
              <a:solidFill>
                <a:srgbClr val="FFFF00"/>
              </a:solidFill>
              <a:effectLst/>
              <a:uLnTx/>
              <a:uFillTx/>
              <a:latin typeface="+mj-ea"/>
              <a:ea typeface="+mj-ea"/>
              <a:cs typeface="+mj-cs"/>
            </a:endParaRP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99</a:t>
            </a:fld>
            <a:endParaRPr lang="zh-CN" altLang="en-US"/>
          </a:p>
        </p:txBody>
      </p:sp>
      <p:pic>
        <p:nvPicPr>
          <p:cNvPr id="7" name="Picture 4" descr="未标题-17 拷贝">
            <a:extLst>
              <a:ext uri="{FF2B5EF4-FFF2-40B4-BE49-F238E27FC236}">
                <a16:creationId xmlns:a16="http://schemas.microsoft.com/office/drawing/2014/main" id="{DC8E4B38-0F1F-4BE4-8526-59701C33521A}"/>
              </a:ext>
            </a:extLst>
          </p:cNvPr>
          <p:cNvPicPr>
            <a:picLocks noChangeAspect="1" noChangeArrowheads="1"/>
          </p:cNvPicPr>
          <p:nvPr/>
        </p:nvPicPr>
        <p:blipFill>
          <a:blip r:embed="rId3">
            <a:duotone>
              <a:prstClr val="black"/>
              <a:schemeClr val="accent1">
                <a:tint val="45000"/>
                <a:satMod val="400000"/>
              </a:schemeClr>
            </a:duotone>
          </a:blip>
          <a:srcRect/>
          <a:stretch>
            <a:fillRect/>
          </a:stretch>
        </p:blipFill>
        <p:spPr bwMode="auto">
          <a:xfrm>
            <a:off x="7031282" y="180674"/>
            <a:ext cx="2112718" cy="619426"/>
          </a:xfrm>
          <a:prstGeom prst="rect">
            <a:avLst/>
          </a:prstGeom>
          <a:noFill/>
          <a:ln w="9525">
            <a:noFill/>
            <a:miter lim="800000"/>
            <a:headEnd/>
            <a:tailEnd/>
          </a:ln>
        </p:spPr>
      </p:pic>
    </p:spTree>
  </p:cSld>
  <p:clrMapOvr>
    <a:masterClrMapping/>
  </p:clrMapOvr>
  <p:transition>
    <p:fade/>
  </p:transition>
</p:sld>
</file>

<file path=ppt/theme/theme1.xml><?xml version="1.0" encoding="utf-8"?>
<a:theme xmlns:a="http://schemas.openxmlformats.org/drawingml/2006/main" name="通用_蓝">
  <a:themeElements>
    <a:clrScheme name="自定义 1">
      <a:dk1>
        <a:srgbClr val="000000"/>
      </a:dk1>
      <a:lt1>
        <a:srgbClr val="FFFFFF"/>
      </a:lt1>
      <a:dk2>
        <a:srgbClr val="FFFFFF"/>
      </a:dk2>
      <a:lt2>
        <a:srgbClr val="808080"/>
      </a:lt2>
      <a:accent1>
        <a:srgbClr val="BBE0E3"/>
      </a:accent1>
      <a:accent2>
        <a:srgbClr val="009900"/>
      </a:accent2>
      <a:accent3>
        <a:srgbClr val="FFFFFF"/>
      </a:accent3>
      <a:accent4>
        <a:srgbClr val="000000"/>
      </a:accent4>
      <a:accent5>
        <a:srgbClr val="DAEDEF"/>
      </a:accent5>
      <a:accent6>
        <a:srgbClr val="2D2D8A"/>
      </a:accent6>
      <a:hlink>
        <a:srgbClr val="009999"/>
      </a:hlink>
      <a:folHlink>
        <a:srgbClr val="99CC00"/>
      </a:folHlink>
    </a:clrScheme>
    <a:fontScheme name="通用_蓝">
      <a:majorFont>
        <a:latin typeface="Arial"/>
        <a:ea typeface="隶书"/>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通用_蓝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通用_蓝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通用_蓝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通用_蓝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通用_蓝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通用_蓝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通用_蓝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通用_蓝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通用_蓝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通用_蓝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通用_蓝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通用_蓝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通用_蓝">
  <a:themeElements>
    <a:clrScheme name="1_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通用_蓝">
      <a:majorFont>
        <a:latin typeface="Arial"/>
        <a:ea typeface="隶书"/>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通用_蓝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通用_蓝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通用_蓝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通用_蓝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通用_蓝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通用_蓝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通用_蓝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通用_蓝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通用_蓝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通用_蓝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通用_蓝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通用_蓝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蓝白</Template>
  <TotalTime>2998</TotalTime>
  <Words>9527</Words>
  <Application>Microsoft Office PowerPoint</Application>
  <PresentationFormat>全屏显示(4:3)</PresentationFormat>
  <Paragraphs>994</Paragraphs>
  <Slides>159</Slides>
  <Notes>4</Notes>
  <HiddenSlides>0</HiddenSlides>
  <MMClips>0</MMClips>
  <ScaleCrop>false</ScaleCrop>
  <HeadingPairs>
    <vt:vector size="8" baseType="variant">
      <vt:variant>
        <vt:lpstr>已用的字体</vt:lpstr>
      </vt:variant>
      <vt:variant>
        <vt:i4>18</vt:i4>
      </vt:variant>
      <vt:variant>
        <vt:lpstr>主题</vt:lpstr>
      </vt:variant>
      <vt:variant>
        <vt:i4>2</vt:i4>
      </vt:variant>
      <vt:variant>
        <vt:lpstr>嵌入 OLE 服务器</vt:lpstr>
      </vt:variant>
      <vt:variant>
        <vt:i4>4</vt:i4>
      </vt:variant>
      <vt:variant>
        <vt:lpstr>幻灯片标题</vt:lpstr>
      </vt:variant>
      <vt:variant>
        <vt:i4>159</vt:i4>
      </vt:variant>
    </vt:vector>
  </HeadingPairs>
  <TitlesOfParts>
    <vt:vector size="183" baseType="lpstr">
      <vt:lpstr>Monotype Sorts</vt:lpstr>
      <vt:lpstr>SimSun+1</vt:lpstr>
      <vt:lpstr>SimSun+3</vt:lpstr>
      <vt:lpstr>黑体</vt:lpstr>
      <vt:lpstr>华文琥珀</vt:lpstr>
      <vt:lpstr>华文楷体</vt:lpstr>
      <vt:lpstr>华文新魏</vt:lpstr>
      <vt:lpstr>楷体</vt:lpstr>
      <vt:lpstr>楷体_GB2312</vt:lpstr>
      <vt:lpstr>隶书</vt:lpstr>
      <vt:lpstr>宋体</vt:lpstr>
      <vt:lpstr>微软雅黑</vt:lpstr>
      <vt:lpstr>Arial</vt:lpstr>
      <vt:lpstr>Calibri</vt:lpstr>
      <vt:lpstr>Consolas</vt:lpstr>
      <vt:lpstr>Tahoma</vt:lpstr>
      <vt:lpstr>Times New Roman</vt:lpstr>
      <vt:lpstr>Wingdings</vt:lpstr>
      <vt:lpstr>通用_蓝</vt:lpstr>
      <vt:lpstr>1_通用_蓝</vt:lpstr>
      <vt:lpstr>Visio</vt:lpstr>
      <vt:lpstr>Photo Editor Photo</vt:lpstr>
      <vt:lpstr>图像文档</vt:lpstr>
      <vt:lpstr>位图图像</vt:lpstr>
      <vt:lpstr>软件工程 Software Engineering</vt:lpstr>
      <vt:lpstr>第3章  软件需求工程</vt:lpstr>
      <vt:lpstr>3.1 需求获取与需求分析阶段的任务</vt:lpstr>
      <vt:lpstr>3.1 需求获取与需求分析阶段的任务</vt:lpstr>
      <vt:lpstr>3.1 需求获取与需求分析阶段的任务</vt:lpstr>
      <vt:lpstr>软件项目成功率不容乐观</vt:lpstr>
      <vt:lpstr>需求:导致项目失败的罪魁祸首</vt:lpstr>
      <vt:lpstr>现象背后的原因</vt:lpstr>
      <vt:lpstr>软件需求曾经让我们如此狼狈</vt:lpstr>
      <vt:lpstr>漫画的启示</vt:lpstr>
      <vt:lpstr>需求工程面临的问题：客户方的问题</vt:lpstr>
      <vt:lpstr>需求工程面临的问题：开发方的问题</vt:lpstr>
      <vt:lpstr>软件成功的主要因素</vt:lpstr>
      <vt:lpstr>3.1 需求获取与需求分析阶段的任务</vt:lpstr>
      <vt:lpstr>3.1 需求获取与需求分析阶段的任务----需求获取的任务和原则</vt:lpstr>
      <vt:lpstr>3.1 需求获取与需求分析阶段的任务----需求获取的任务和原则</vt:lpstr>
      <vt:lpstr>3.1 需求获取与需求分析阶段的任务----需求获取的过程</vt:lpstr>
      <vt:lpstr>3.1 需求获取与需求分析阶段的任务----需求获取的过程</vt:lpstr>
      <vt:lpstr>3.1 需求获取与需求分析阶段的任务----需求获取的过程</vt:lpstr>
      <vt:lpstr>3.1 需求获取与需求分析阶段的任务----需求获取的过程</vt:lpstr>
      <vt:lpstr>3.1 需求获取与需求分析阶段的任务----软件需求分析阶段的任务</vt:lpstr>
      <vt:lpstr>3.1 需求获取与需求分析阶段的任务----软件需求分析阶段的任务</vt:lpstr>
      <vt:lpstr>3.1 需求获取与需求分析阶段的任务----软件需求分析阶段的任务</vt:lpstr>
      <vt:lpstr>3.1 需求获取与需求分析阶段的任务----软件需求分析阶段的任务</vt:lpstr>
      <vt:lpstr>3.1 需求获取与需求分析阶段的任务----软件需求分析阶段的任务</vt:lpstr>
      <vt:lpstr>3.1 需求获取与需求分析阶段的任务----软件需求分析阶段的任务</vt:lpstr>
      <vt:lpstr>3.1 需求获取与需求分析阶段的任务----软件需求分析阶段的任务</vt:lpstr>
      <vt:lpstr>PowerPoint 演示文稿</vt:lpstr>
      <vt:lpstr>需求是什么?</vt:lpstr>
      <vt:lpstr>业务需求就是系统目标</vt:lpstr>
      <vt:lpstr>用户需求</vt:lpstr>
      <vt:lpstr>软件需求</vt:lpstr>
      <vt:lpstr>功能需求</vt:lpstr>
      <vt:lpstr>质量属性</vt:lpstr>
      <vt:lpstr>设计约束</vt:lpstr>
      <vt:lpstr>需求开发与管理</vt:lpstr>
      <vt:lpstr>需求开发活动</vt:lpstr>
      <vt:lpstr>需求分析师</vt:lpstr>
      <vt:lpstr>需求分析师</vt:lpstr>
      <vt:lpstr>需求过程</vt:lpstr>
      <vt:lpstr>需求过程</vt:lpstr>
      <vt:lpstr>需求大纲—SDRUM2模型</vt:lpstr>
      <vt:lpstr>第3章  软件需求工程</vt:lpstr>
      <vt:lpstr>3.2 面向对象方法与UML</vt:lpstr>
      <vt:lpstr>3.2 面向对象方法与UML</vt:lpstr>
      <vt:lpstr> 3.2 面向对象方法与UML           --- 面向对象的概念与开发方法</vt:lpstr>
      <vt:lpstr> 3.2 面向对象方法与UML           --- 面向对象的概念与开发方法</vt:lpstr>
      <vt:lpstr>对象</vt:lpstr>
      <vt:lpstr>对象</vt:lpstr>
      <vt:lpstr>对象</vt:lpstr>
      <vt:lpstr>对象的分类</vt:lpstr>
      <vt:lpstr>对象的分类</vt:lpstr>
      <vt:lpstr>对象的分类</vt:lpstr>
      <vt:lpstr>对象的分类</vt:lpstr>
      <vt:lpstr>类与封装</vt:lpstr>
      <vt:lpstr>类与封装</vt:lpstr>
      <vt:lpstr>继承</vt:lpstr>
      <vt:lpstr> 3.2 面向对象方法与UML           --- 面向对象的概念与开发方法</vt:lpstr>
      <vt:lpstr> 3.2 面向对象方法与UML           --- 面向对象的概念与开发方法</vt:lpstr>
      <vt:lpstr>面向对象的开发方法</vt:lpstr>
      <vt:lpstr> 3.2 面向对象方法与UML           --- 面向对象的概念与开发方法</vt:lpstr>
      <vt:lpstr> 3.2 面向对象方法与UML           --- 面向对象的概念与开发方法</vt:lpstr>
      <vt:lpstr> 3.2 面向对象方法与UML           --- 面向对象的概念与开发方法</vt:lpstr>
      <vt:lpstr> 3.2 面向对象方法与UML           --- 面向对象的概念与开发方法</vt:lpstr>
      <vt:lpstr>3.2 面向对象方法与UML</vt:lpstr>
      <vt:lpstr> 3.2 面向对象方法与UML                  3.2.2 UML简介</vt:lpstr>
      <vt:lpstr>1.软件产品开发和软件建模 </vt:lpstr>
      <vt:lpstr> 3.2 面向对象方法与UML                  3.2.2 UML简介</vt:lpstr>
      <vt:lpstr> 3.2 面向对象方法与UML                  3.2.2 UML简介</vt:lpstr>
      <vt:lpstr>  什么是UML？ </vt:lpstr>
      <vt:lpstr>  什么是UML？(续)</vt:lpstr>
      <vt:lpstr>  什么是UML？(续)</vt:lpstr>
      <vt:lpstr> 3.2 面向对象方法与UML                  3.2.2 UML简介</vt:lpstr>
      <vt:lpstr>UML的产生和发展</vt:lpstr>
      <vt:lpstr>UML的产生和发展</vt:lpstr>
      <vt:lpstr> 3.2 面向对象方法与UML                  3.2.2 UML简介</vt:lpstr>
      <vt:lpstr> 3.2 面向对象方法与UML                  3.2.2 UML简介</vt:lpstr>
      <vt:lpstr> 3.2 面向对象方法与UML                  3.2.2 UML简介</vt:lpstr>
      <vt:lpstr> 3.2 面向对象方法与UML                  3.2.2 UML简介</vt:lpstr>
      <vt:lpstr> 3.2 面向对象方法与UML                  3.2.2 UML简介</vt:lpstr>
      <vt:lpstr> 3.2 面向对象方法与UML                  3.2.2 UML简介</vt:lpstr>
      <vt:lpstr>3.2 面向对象方法与UML</vt:lpstr>
      <vt:lpstr> 3.2 面向对象方法与UML                  3.2.3 UML事物</vt:lpstr>
      <vt:lpstr> 3.2 面向对象方法与UML                  3.2.3 UML事物</vt:lpstr>
      <vt:lpstr> 3.2 面向对象方法与UML                  3.2.3 UML事物</vt:lpstr>
      <vt:lpstr> 3.2 面向对象方法与UML                  3.2.3 UML事物</vt:lpstr>
      <vt:lpstr> 3.2 面向对象方法与UML                  3.2.3 UML事物</vt:lpstr>
      <vt:lpstr> 3.2 面向对象方法与UML                  3.2.3 UML事物</vt:lpstr>
      <vt:lpstr>行为事物：是UML模型的动态部分，包括两类：</vt:lpstr>
      <vt:lpstr>PowerPoint 演示文稿</vt:lpstr>
      <vt:lpstr>分组事物</vt:lpstr>
      <vt:lpstr>注释事物</vt:lpstr>
      <vt:lpstr>3.2 面向对象方法与UML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3.2 面向对象方法与UML</vt:lpstr>
      <vt:lpstr>PowerPoint 演示文稿</vt:lpstr>
      <vt:lpstr>PowerPoint 演示文稿</vt:lpstr>
      <vt:lpstr>用例图</vt:lpstr>
      <vt:lpstr>用例图中的关系</vt:lpstr>
      <vt:lpstr>包含(使用)关系的概念 </vt:lpstr>
      <vt:lpstr>用例扩展关系的概念</vt:lpstr>
      <vt:lpstr>PowerPoint 演示文稿</vt:lpstr>
      <vt:lpstr>包含关系与扩展关系的区别</vt:lpstr>
      <vt:lpstr>继承关系(泛化)</vt:lpstr>
      <vt:lpstr>继承关系(泛化)</vt:lpstr>
      <vt:lpstr>继承关系(泛化)</vt:lpstr>
      <vt:lpstr>PowerPoint 演示文稿</vt:lpstr>
      <vt:lpstr>银行储蓄系统的核心类图</vt:lpstr>
      <vt:lpstr>关联类</vt:lpstr>
      <vt:lpstr>PowerPoint 演示文稿</vt:lpstr>
      <vt:lpstr>PowerPoint 演示文稿</vt:lpstr>
      <vt:lpstr>PowerPoint 演示文稿</vt:lpstr>
      <vt:lpstr>取款用例的顺序图</vt:lpstr>
      <vt:lpstr>通信图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3.2 面向对象方法与UML</vt:lpstr>
      <vt:lpstr>PowerPoint 演示文稿</vt:lpstr>
      <vt:lpstr>PowerPoint 演示文稿</vt:lpstr>
      <vt:lpstr>PowerPoint 演示文稿</vt:lpstr>
      <vt:lpstr>PowerPoint 演示文稿</vt:lpstr>
      <vt:lpstr>PowerPoint 演示文稿</vt:lpstr>
      <vt:lpstr>PowerPoint 演示文稿</vt:lpstr>
      <vt:lpstr>Stereotypes</vt:lpstr>
      <vt:lpstr>PowerPoint 演示文稿</vt:lpstr>
      <vt:lpstr>PowerPoint 演示文稿</vt:lpstr>
      <vt:lpstr>PowerPoint 演示文稿</vt:lpstr>
      <vt:lpstr>本章作业</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Software Engineering</dc:title>
  <dc:creator>Microsoft</dc:creator>
  <cp:lastModifiedBy>Monster Monster</cp:lastModifiedBy>
  <cp:revision>181</cp:revision>
  <dcterms:created xsi:type="dcterms:W3CDTF">2016-09-03T09:50:01Z</dcterms:created>
  <dcterms:modified xsi:type="dcterms:W3CDTF">2017-11-10T22:44:50Z</dcterms:modified>
</cp:coreProperties>
</file>