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Lst>
  <p:notesMasterIdLst>
    <p:notesMasterId r:id="rId56"/>
  </p:notesMasterIdLst>
  <p:sldIdLst>
    <p:sldId id="649" r:id="rId3"/>
    <p:sldId id="534" r:id="rId4"/>
    <p:sldId id="542" r:id="rId5"/>
    <p:sldId id="636" r:id="rId6"/>
    <p:sldId id="543" r:id="rId7"/>
    <p:sldId id="635" r:id="rId8"/>
    <p:sldId id="632" r:id="rId9"/>
    <p:sldId id="634" r:id="rId10"/>
    <p:sldId id="637" r:id="rId11"/>
    <p:sldId id="545" r:id="rId12"/>
    <p:sldId id="638" r:id="rId13"/>
    <p:sldId id="546" r:id="rId14"/>
    <p:sldId id="639" r:id="rId15"/>
    <p:sldId id="629" r:id="rId16"/>
    <p:sldId id="640" r:id="rId17"/>
    <p:sldId id="630" r:id="rId18"/>
    <p:sldId id="641" r:id="rId19"/>
    <p:sldId id="547" r:id="rId20"/>
    <p:sldId id="548" r:id="rId21"/>
    <p:sldId id="642" r:id="rId22"/>
    <p:sldId id="535" r:id="rId23"/>
    <p:sldId id="549" r:id="rId24"/>
    <p:sldId id="643" r:id="rId25"/>
    <p:sldId id="644" r:id="rId26"/>
    <p:sldId id="550" r:id="rId27"/>
    <p:sldId id="551" r:id="rId28"/>
    <p:sldId id="552" r:id="rId29"/>
    <p:sldId id="553" r:id="rId30"/>
    <p:sldId id="554" r:id="rId31"/>
    <p:sldId id="555" r:id="rId32"/>
    <p:sldId id="645" r:id="rId33"/>
    <p:sldId id="556" r:id="rId34"/>
    <p:sldId id="648" r:id="rId35"/>
    <p:sldId id="558" r:id="rId36"/>
    <p:sldId id="559" r:id="rId37"/>
    <p:sldId id="560" r:id="rId38"/>
    <p:sldId id="561" r:id="rId39"/>
    <p:sldId id="562" r:id="rId40"/>
    <p:sldId id="647" r:id="rId41"/>
    <p:sldId id="563" r:id="rId42"/>
    <p:sldId id="564" r:id="rId43"/>
    <p:sldId id="565" r:id="rId44"/>
    <p:sldId id="566" r:id="rId45"/>
    <p:sldId id="567" r:id="rId46"/>
    <p:sldId id="568" r:id="rId47"/>
    <p:sldId id="569" r:id="rId48"/>
    <p:sldId id="570" r:id="rId49"/>
    <p:sldId id="646" r:id="rId50"/>
    <p:sldId id="571" r:id="rId51"/>
    <p:sldId id="572" r:id="rId52"/>
    <p:sldId id="573" r:id="rId53"/>
    <p:sldId id="650" r:id="rId54"/>
    <p:sldId id="394"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FFFF"/>
    <a:srgbClr val="FDBBF5"/>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35" autoAdjust="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61" Type="http://schemas.microsoft.com/office/2015/10/relationships/revisionInfo" Target="revisionInfo.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63788-D666-4D8B-9B0E-4C88FEA818E9}" type="datetimeFigureOut">
              <a:rPr lang="zh-CN" altLang="en-US" smtClean="0"/>
              <a:pPr/>
              <a:t>2017/11/11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32AF98-BDE0-4A41-8E5A-8B4CC633AAF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85EE53-9668-4333-99DD-B324E2FB0895}" type="slidenum">
              <a:rPr lang="zh-CN" altLang="en-US"/>
              <a:pPr/>
              <a:t>6</a:t>
            </a:fld>
            <a:endParaRPr lang="zh-CN" altLang="en-US"/>
          </a:p>
        </p:txBody>
      </p:sp>
      <p:sp>
        <p:nvSpPr>
          <p:cNvPr id="1310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10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47A1A0E8-70F5-4551-B4D4-C0ECD556A266}" type="slidenum">
              <a:rPr lang="en-US" altLang="zh-CN" smtClean="0">
                <a:ea typeface="宋体" charset="-122"/>
              </a:rPr>
              <a:pPr/>
              <a:t>42</a:t>
            </a:fld>
            <a:endParaRPr lang="en-US" altLang="zh-CN">
              <a:ea typeface="宋体" charset="-122"/>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D2C50E9-08DA-4110-8BEA-81CC12D020BE}" type="slidenum">
              <a:rPr lang="en-US" altLang="zh-CN" smtClean="0">
                <a:ea typeface="宋体" charset="-122"/>
              </a:rPr>
              <a:pPr/>
              <a:t>46</a:t>
            </a:fld>
            <a:endParaRPr lang="en-US" altLang="zh-CN">
              <a:ea typeface="宋体" charset="-122"/>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zh-CN" altLang="en-US">
                <a:ea typeface="宋体" charset="-122"/>
              </a:rPr>
              <a:t>随着组装层次的向上移动，驱动模块将大为减少。如果对程序模块结构的最上面两层模块采用自顶向下进行组装和测试，可以明显地减少驱动模块的数目，而且可以大大减少把几个子系统组装起来所需要做的工作。</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432AF98-BDE0-4A41-8E5A-8B4CC633AAF8}" type="slidenum">
              <a:rPr lang="zh-CN" altLang="en-US" smtClean="0"/>
              <a:pPr/>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432AF98-BDE0-4A41-8E5A-8B4CC633AAF8}" type="slidenum">
              <a:rPr lang="zh-CN" altLang="en-US" smtClean="0"/>
              <a:pPr/>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432AF98-BDE0-4A41-8E5A-8B4CC633AAF8}" type="slidenum">
              <a:rPr lang="zh-CN" altLang="en-US" smtClean="0"/>
              <a:pPr/>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3D3715D-DED7-4DC7-AB9E-27120D867934}" type="slidenum">
              <a:rPr lang="en-US" altLang="zh-CN" smtClean="0">
                <a:ea typeface="宋体" charset="-122"/>
              </a:rPr>
              <a:pPr/>
              <a:t>28</a:t>
            </a:fld>
            <a:endParaRPr lang="en-US" altLang="zh-CN">
              <a:ea typeface="宋体" charset="-122"/>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4EA73BCC-4BD4-4906-A311-135D90CE2E86}" type="slidenum">
              <a:rPr lang="en-US" altLang="zh-CN" smtClean="0">
                <a:ea typeface="宋体" charset="-122"/>
              </a:rPr>
              <a:pPr/>
              <a:t>29</a:t>
            </a:fld>
            <a:endParaRPr lang="en-US" altLang="zh-CN">
              <a:ea typeface="宋体" charset="-122"/>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FCDE232-AFC9-42EB-9627-69C7FFE8E0B9}" type="slidenum">
              <a:rPr lang="en-US" altLang="zh-CN" smtClean="0">
                <a:ea typeface="宋体" charset="-122"/>
              </a:rPr>
              <a:pPr/>
              <a:t>36</a:t>
            </a:fld>
            <a:endParaRPr lang="en-US" altLang="zh-CN">
              <a:ea typeface="宋体"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DB99D8EF-B10D-4F16-8D36-6FD139D4B5A6}" type="slidenum">
              <a:rPr lang="en-US" altLang="zh-CN" smtClean="0">
                <a:ea typeface="宋体" charset="-122"/>
              </a:rPr>
              <a:pPr/>
              <a:t>38</a:t>
            </a:fld>
            <a:endParaRPr lang="en-US" altLang="zh-CN">
              <a:ea typeface="宋体"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zh-CN" altLang="en-US" dirty="0">
                <a:ea typeface="宋体" charset="-122"/>
              </a:rPr>
              <a:t>接口的成功使用可以降低代码中的依赖性。使用接口编程，客户对象不需要知道所使用对象的类详细说明和这些接口的实现细节。要使软件可复用、可维护和可扩展，面向对象设计的一条最重要的原则是“面向接口编程，而不要面向实现编程”。</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DB99D8EF-B10D-4F16-8D36-6FD139D4B5A6}" type="slidenum">
              <a:rPr lang="en-US" altLang="zh-CN" smtClean="0">
                <a:ea typeface="宋体" charset="-122"/>
              </a:rPr>
              <a:pPr/>
              <a:t>39</a:t>
            </a:fld>
            <a:endParaRPr lang="en-US" altLang="zh-CN">
              <a:ea typeface="宋体"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zh-CN" altLang="en-US" dirty="0">
                <a:ea typeface="宋体" charset="-122"/>
              </a:rPr>
              <a:t>接口的成功使用可以降低代码中的依赖性。使用接口编程，客户对象不需要知道所使用对象的类详细说明和这些接口的实现细节。要使软件可复用、可维护和可扩展，面向对象设计的一条最重要的原则是“面向接口编程，而不要面向实现编程”。</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70BCF918-804F-441B-8D8C-37AD266F9CD0}" type="datetime1">
              <a:rPr lang="zh-CN" altLang="en-US" smtClean="0"/>
              <a:pPr/>
              <a:t>2017/11/11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F16097EB-8C55-421F-A66F-29D846431C30}" type="datetime1">
              <a:rPr lang="zh-CN" altLang="en-US" smtClean="0"/>
              <a:pPr/>
              <a:t>2017/11/11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2DD81A9-98F2-4550-B3C8-138625B72670}" type="datetime1">
              <a:rPr lang="zh-CN" altLang="en-US" smtClean="0"/>
              <a:pPr/>
              <a:t>2017/11/11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0850" y="260350"/>
            <a:ext cx="8235950" cy="58658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fld id="{24CF374E-8E79-44C2-A245-AB3F6E89F9C7}" type="datetime1">
              <a:rPr lang="zh-CN" altLang="en-US" smtClean="0"/>
              <a:pPr>
                <a:defRPr/>
              </a:pPr>
              <a:t>2017/11/11</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193F2B7-C853-4F60-985F-9C91576FBC2A}"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C907DABE-7086-4249-AF85-D697258E2A39}" type="datetime1">
              <a:rPr lang="zh-CN" altLang="en-US" smtClean="0"/>
              <a:pPr/>
              <a:t>2017/11/11</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18E98D6-EA73-4E72-9F9B-F0B69B12A061}" type="slidenum">
              <a:rPr lang="en-US"/>
              <a:pPr/>
              <a:t>‹#›</a:t>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A87C310-5470-43C5-AE10-83AC02509858}" type="datetime1">
              <a:rPr lang="zh-CN" altLang="en-US" smtClean="0"/>
              <a:pPr/>
              <a:t>2017/11/11</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24D3E387-53A5-4561-8B4B-AD363D9607F3}" type="slidenum">
              <a:rPr lang="en-US"/>
              <a:pPr/>
              <a:t>‹#›</a:t>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74318FD3-D762-4B32-9C71-BA6CD0D35854}" type="datetime1">
              <a:rPr lang="zh-CN" altLang="en-US" smtClean="0"/>
              <a:pPr/>
              <a:t>2017/11/11</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58E62950-8E29-476E-8C4B-1D6186A0D9F9}" type="slidenum">
              <a:rPr lang="en-US"/>
              <a:pPr/>
              <a:t>‹#›</a:t>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3E7CB477-F458-46BD-ADDD-73803517BF61}" type="datetime1">
              <a:rPr lang="zh-CN" altLang="en-US" smtClean="0"/>
              <a:pPr/>
              <a:t>2017/11/11</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37DFE9F-E665-47AE-9DD8-BAD61A97E79A}" type="slidenum">
              <a:rPr lang="en-US"/>
              <a:pPr/>
              <a:t>‹#›</a:t>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5B5C1123-95CC-4C2C-971A-5A23BF7B3A2A}" type="datetime1">
              <a:rPr lang="zh-CN" altLang="en-US" smtClean="0"/>
              <a:pPr/>
              <a:t>2017/11/11</a:t>
            </a:fld>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23FEEC33-AF72-47DC-A6BA-88A7BE5CD242}" type="slidenum">
              <a:rPr lang="en-US"/>
              <a:pPr/>
              <a:t>‹#›</a:t>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44CEB10D-837D-4235-B3E2-D2A9A68BCD9A}" type="datetime1">
              <a:rPr lang="zh-CN" altLang="en-US" smtClean="0"/>
              <a:pPr/>
              <a:t>2017/11/11</a:t>
            </a:fld>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9910CD9A-6EEE-4F7A-AFED-C2F3C9AC62BE}" type="slidenum">
              <a:rPr lang="en-US"/>
              <a:pPr/>
              <a:t>‹#›</a:t>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D7E5AA7A-938B-4350-A7AC-AD474E65141F}" type="datetime1">
              <a:rPr lang="zh-CN" altLang="en-US" smtClean="0"/>
              <a:pPr/>
              <a:t>2017/11/11</a:t>
            </a:fld>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D831BD0C-AC31-42C9-8EF1-52034A9F25DD}"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6AC35DAD-2170-4900-8CC3-FB418C622C46}" type="datetime1">
              <a:rPr lang="zh-CN" altLang="en-US" smtClean="0"/>
              <a:pPr/>
              <a:t>2017/11/11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BFD1DDC9-2DF1-4539-B633-6BBF01413499}" type="datetime1">
              <a:rPr lang="zh-CN" altLang="en-US" smtClean="0"/>
              <a:pPr/>
              <a:t>2017/11/11</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5E37B13-27EB-4563-AAF3-9FA9134D6072}" type="slidenum">
              <a:rPr lang="en-US"/>
              <a:pPr/>
              <a:t>‹#›</a:t>
            </a:fld>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F9225B29-7C79-412D-BFBC-A9ACED2E7E8B}" type="datetime1">
              <a:rPr lang="zh-CN" altLang="en-US" smtClean="0"/>
              <a:pPr/>
              <a:t>2017/11/11</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2ABD018-5A81-48E9-8760-C1B9DFAC4CA5}" type="slidenum">
              <a:rPr lang="en-US"/>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A5FFBA6E-4C86-4F99-896D-4E5118B877ED}" type="datetime1">
              <a:rPr lang="zh-CN" altLang="en-US" smtClean="0"/>
              <a:pPr/>
              <a:t>2017/11/11</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A22E53F-D134-4909-B638-4DCB4BB26C41}" type="slidenum">
              <a:rPr lang="en-US"/>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4B0859B-7775-46EA-BAF9-B36503D99179}" type="datetime1">
              <a:rPr lang="zh-CN" altLang="en-US" smtClean="0"/>
              <a:pPr/>
              <a:t>2017/11/11</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88D8A45-1B0C-4B9D-BBB4-7F6EB55B79B2}"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A5E036DB-0BDA-4BD2-B6BA-3235EB02CA6B}" type="datetime1">
              <a:rPr lang="zh-CN" altLang="en-US" smtClean="0"/>
              <a:pPr/>
              <a:t>2017/11/11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BCA9083F-944B-4200-B601-6B1ADD4BEAE3}" type="datetime1">
              <a:rPr lang="zh-CN" altLang="en-US" smtClean="0"/>
              <a:pPr/>
              <a:t>2017/11/11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7B12194A-EBBC-4F43-9318-A0D741241624}" type="datetime1">
              <a:rPr lang="zh-CN" altLang="en-US" smtClean="0"/>
              <a:pPr/>
              <a:t>2017/11/11</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84891166-E9DC-410F-9818-F6C89B1E81D9}" type="datetime1">
              <a:rPr lang="zh-CN" altLang="en-US" smtClean="0"/>
              <a:pPr/>
              <a:t>2017/11/11</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CB0FE34-346A-414C-A8E3-8A870ADBC0E5}" type="datetime1">
              <a:rPr lang="zh-CN" altLang="en-US" smtClean="0"/>
              <a:pPr/>
              <a:t>2017/11/11</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039F2111-E3C6-4A76-8033-D70155DDF45B}" type="datetime1">
              <a:rPr lang="zh-CN" altLang="en-US" smtClean="0"/>
              <a:pPr/>
              <a:t>2017/11/11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D75EA199-8FB1-4AD4-9B48-8C154EAF402C}" type="datetime1">
              <a:rPr lang="zh-CN" altLang="en-US" smtClean="0"/>
              <a:pPr/>
              <a:t>2017/11/11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20638"/>
            <a:ext cx="9144000" cy="1438276"/>
          </a:xfrm>
          <a:prstGeom prst="rect">
            <a:avLst/>
          </a:prstGeom>
          <a:solidFill>
            <a:srgbClr val="243AA8"/>
          </a:solidFill>
          <a:ln w="9525" cmpd="sng">
            <a:solidFill>
              <a:schemeClr val="tx1"/>
            </a:solidFill>
            <a:miter lim="800000"/>
            <a:headEnd/>
            <a:tailEnd/>
          </a:ln>
        </p:spPr>
        <p:txBody>
          <a:bodyPr wrap="none" anchor="ctr"/>
          <a:lstStyle/>
          <a:p>
            <a:endParaRPr lang="zh-CN" altLang="en-US"/>
          </a:p>
        </p:txBody>
      </p:sp>
      <p:sp>
        <p:nvSpPr>
          <p:cNvPr id="1027" name="Text Box 3"/>
          <p:cNvSpPr txBox="1">
            <a:spLocks noChangeArrowheads="1"/>
          </p:cNvSpPr>
          <p:nvPr/>
        </p:nvSpPr>
        <p:spPr bwMode="auto">
          <a:xfrm>
            <a:off x="15875" y="6742113"/>
            <a:ext cx="9128125" cy="115887"/>
          </a:xfrm>
          <a:prstGeom prst="rect">
            <a:avLst/>
          </a:prstGeom>
          <a:solidFill>
            <a:srgbClr val="C1C1C1"/>
          </a:solidFill>
          <a:ln w="9525">
            <a:noFill/>
            <a:miter lim="800000"/>
            <a:headEnd/>
            <a:tailEnd/>
          </a:ln>
        </p:spPr>
        <p:txBody>
          <a:bodyPr lIns="36000" tIns="7200" rIns="36000" bIns="18000" anchor="ctr"/>
          <a:lstStyle/>
          <a:p>
            <a:pPr eaLnBrk="0" hangingPunct="0"/>
            <a:endParaRPr lang="en-US" sz="100"/>
          </a:p>
        </p:txBody>
      </p:sp>
      <p:sp>
        <p:nvSpPr>
          <p:cNvPr id="1028" name="Text Box 4"/>
          <p:cNvSpPr txBox="1">
            <a:spLocks noChangeArrowheads="1"/>
          </p:cNvSpPr>
          <p:nvPr/>
        </p:nvSpPr>
        <p:spPr bwMode="auto">
          <a:xfrm>
            <a:off x="15875" y="-9525"/>
            <a:ext cx="9144000" cy="109538"/>
          </a:xfrm>
          <a:prstGeom prst="rect">
            <a:avLst/>
          </a:prstGeom>
          <a:solidFill>
            <a:srgbClr val="C1C1C1"/>
          </a:solidFill>
          <a:ln w="9525">
            <a:noFill/>
            <a:miter lim="800000"/>
            <a:headEnd/>
            <a:tailEnd/>
          </a:ln>
        </p:spPr>
        <p:txBody>
          <a:bodyPr lIns="36000" tIns="7200" rIns="36000" bIns="18000" anchor="ctr"/>
          <a:lstStyle/>
          <a:p>
            <a:pPr eaLnBrk="0" hangingPunct="0"/>
            <a:endParaRPr lang="en-US" sz="100"/>
          </a:p>
        </p:txBody>
      </p:sp>
      <p:sp>
        <p:nvSpPr>
          <p:cNvPr id="1029" name="Rectangle 5"/>
          <p:cNvSpPr>
            <a:spLocks noGrp="1" noChangeArrowheads="1"/>
          </p:cNvSpPr>
          <p:nvPr>
            <p:ph type="title"/>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6"/>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Rectangle 7"/>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fld id="{D7CE216E-AAEE-4442-B7FF-F99487F42F6B}" type="datetime1">
              <a:rPr lang="zh-CN" altLang="en-US" smtClean="0"/>
              <a:pPr/>
              <a:t>2017/11/11</a:t>
            </a:fld>
            <a:endParaRPr lang="zh-CN" altLang="en-US"/>
          </a:p>
        </p:txBody>
      </p:sp>
      <p:sp>
        <p:nvSpPr>
          <p:cNvPr id="1032" name="Rectangle 8"/>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zh-CN" altLang="en-US"/>
          </a:p>
        </p:txBody>
      </p:sp>
      <p:sp>
        <p:nvSpPr>
          <p:cNvPr id="1033" name="Rectangle 9"/>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vl1pPr>
          </a:lstStyle>
          <a:p>
            <a:fld id="{38DE0820-E4E3-469F-8339-675226DFBBF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68" r:id="rId12"/>
  </p:sldLayoutIdLst>
  <p:transition>
    <p:fade/>
  </p:transition>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隶书" pitchFamily="49" charset="-122"/>
        </a:defRPr>
      </a:lvl2pPr>
      <a:lvl3pPr algn="ctr" rtl="0" eaLnBrk="1" fontAlgn="base" hangingPunct="1">
        <a:spcBef>
          <a:spcPct val="0"/>
        </a:spcBef>
        <a:spcAft>
          <a:spcPct val="0"/>
        </a:spcAft>
        <a:defRPr sz="4400" b="1">
          <a:solidFill>
            <a:schemeClr val="tx2"/>
          </a:solidFill>
          <a:latin typeface="Arial" pitchFamily="34" charset="0"/>
          <a:ea typeface="隶书" pitchFamily="49" charset="-122"/>
        </a:defRPr>
      </a:lvl3pPr>
      <a:lvl4pPr algn="ctr" rtl="0" eaLnBrk="1" fontAlgn="base" hangingPunct="1">
        <a:spcBef>
          <a:spcPct val="0"/>
        </a:spcBef>
        <a:spcAft>
          <a:spcPct val="0"/>
        </a:spcAft>
        <a:defRPr sz="4400" b="1">
          <a:solidFill>
            <a:schemeClr val="tx2"/>
          </a:solidFill>
          <a:latin typeface="Arial" pitchFamily="34" charset="0"/>
          <a:ea typeface="隶书" pitchFamily="49" charset="-122"/>
        </a:defRPr>
      </a:lvl4pPr>
      <a:lvl5pPr algn="ctr" rtl="0" eaLnBrk="1" fontAlgn="base" hangingPunct="1">
        <a:spcBef>
          <a:spcPct val="0"/>
        </a:spcBef>
        <a:spcAft>
          <a:spcPct val="0"/>
        </a:spcAft>
        <a:defRPr sz="4400" b="1">
          <a:solidFill>
            <a:schemeClr val="tx2"/>
          </a:solidFill>
          <a:latin typeface="Arial" pitchFamily="34" charset="0"/>
          <a:ea typeface="隶书" pitchFamily="49" charset="-122"/>
        </a:defRPr>
      </a:lvl5pPr>
      <a:lvl6pPr marL="457200" algn="ctr" rtl="0" eaLnBrk="1" fontAlgn="base" hangingPunct="1">
        <a:spcBef>
          <a:spcPct val="0"/>
        </a:spcBef>
        <a:spcAft>
          <a:spcPct val="0"/>
        </a:spcAft>
        <a:defRPr sz="4400" b="1">
          <a:solidFill>
            <a:schemeClr val="tx2"/>
          </a:solidFill>
          <a:latin typeface="Arial" pitchFamily="34" charset="0"/>
          <a:ea typeface="隶书" pitchFamily="49" charset="-122"/>
        </a:defRPr>
      </a:lvl6pPr>
      <a:lvl7pPr marL="914400" algn="ctr" rtl="0" eaLnBrk="1" fontAlgn="base" hangingPunct="1">
        <a:spcBef>
          <a:spcPct val="0"/>
        </a:spcBef>
        <a:spcAft>
          <a:spcPct val="0"/>
        </a:spcAft>
        <a:defRPr sz="4400" b="1">
          <a:solidFill>
            <a:schemeClr val="tx2"/>
          </a:solidFill>
          <a:latin typeface="Arial" pitchFamily="34" charset="0"/>
          <a:ea typeface="隶书" pitchFamily="49" charset="-122"/>
        </a:defRPr>
      </a:lvl7pPr>
      <a:lvl8pPr marL="1371600" algn="ctr" rtl="0" eaLnBrk="1" fontAlgn="base" hangingPunct="1">
        <a:spcBef>
          <a:spcPct val="0"/>
        </a:spcBef>
        <a:spcAft>
          <a:spcPct val="0"/>
        </a:spcAft>
        <a:defRPr sz="4400" b="1">
          <a:solidFill>
            <a:schemeClr val="tx2"/>
          </a:solidFill>
          <a:latin typeface="Arial" pitchFamily="34" charset="0"/>
          <a:ea typeface="隶书" pitchFamily="49" charset="-122"/>
        </a:defRPr>
      </a:lvl8pPr>
      <a:lvl9pPr marL="1828800" algn="ctr" rtl="0" eaLnBrk="1" fontAlgn="base" hangingPunct="1">
        <a:spcBef>
          <a:spcPct val="0"/>
        </a:spcBef>
        <a:spcAft>
          <a:spcPct val="0"/>
        </a:spcAft>
        <a:defRPr sz="4400" b="1">
          <a:solidFill>
            <a:schemeClr val="tx2"/>
          </a:solidFill>
          <a:latin typeface="Arial" pitchFamily="34" charset="0"/>
          <a:ea typeface="隶书" pitchFamily="49" charset="-122"/>
        </a:defRPr>
      </a:lvl9pPr>
    </p:titleStyle>
    <p:bodyStyle>
      <a:lvl1pPr marL="342900" indent="-342900" algn="l" rtl="0" eaLnBrk="1" fontAlgn="base" hangingPunct="1">
        <a:spcBef>
          <a:spcPct val="20000"/>
        </a:spcBef>
        <a:spcAft>
          <a:spcPct val="0"/>
        </a:spcAft>
        <a:buBlip>
          <a:blip r:embed="rId14"/>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5"/>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4"/>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5"/>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4"/>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4"/>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4"/>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4"/>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6"/>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fld id="{7CE1A927-4147-4D53-B212-7A09C0BFBB6F}" type="datetime1">
              <a:rPr lang="zh-CN" altLang="en-US" smtClean="0"/>
              <a:pPr/>
              <a:t>2017/11/11</a:t>
            </a:fld>
            <a:endParaRPr 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vl1pPr>
          </a:lstStyle>
          <a:p>
            <a:fld id="{7A392405-0500-4412-9F22-9B127BCECAE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fade/>
  </p:transition>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隶书" pitchFamily="49" charset="-122"/>
        </a:defRPr>
      </a:lvl2pPr>
      <a:lvl3pPr algn="ctr" rtl="0" eaLnBrk="1" fontAlgn="base" hangingPunct="1">
        <a:spcBef>
          <a:spcPct val="0"/>
        </a:spcBef>
        <a:spcAft>
          <a:spcPct val="0"/>
        </a:spcAft>
        <a:defRPr sz="4400" b="1">
          <a:solidFill>
            <a:schemeClr val="tx2"/>
          </a:solidFill>
          <a:latin typeface="Arial" pitchFamily="34" charset="0"/>
          <a:ea typeface="隶书" pitchFamily="49" charset="-122"/>
        </a:defRPr>
      </a:lvl3pPr>
      <a:lvl4pPr algn="ctr" rtl="0" eaLnBrk="1" fontAlgn="base" hangingPunct="1">
        <a:spcBef>
          <a:spcPct val="0"/>
        </a:spcBef>
        <a:spcAft>
          <a:spcPct val="0"/>
        </a:spcAft>
        <a:defRPr sz="4400" b="1">
          <a:solidFill>
            <a:schemeClr val="tx2"/>
          </a:solidFill>
          <a:latin typeface="Arial" pitchFamily="34" charset="0"/>
          <a:ea typeface="隶书" pitchFamily="49" charset="-122"/>
        </a:defRPr>
      </a:lvl4pPr>
      <a:lvl5pPr algn="ctr" rtl="0" eaLnBrk="1" fontAlgn="base" hangingPunct="1">
        <a:spcBef>
          <a:spcPct val="0"/>
        </a:spcBef>
        <a:spcAft>
          <a:spcPct val="0"/>
        </a:spcAft>
        <a:defRPr sz="4400" b="1">
          <a:solidFill>
            <a:schemeClr val="tx2"/>
          </a:solidFill>
          <a:latin typeface="Arial" pitchFamily="34" charset="0"/>
          <a:ea typeface="隶书" pitchFamily="49" charset="-122"/>
        </a:defRPr>
      </a:lvl5pPr>
      <a:lvl6pPr marL="457200" algn="ctr" rtl="0" eaLnBrk="1" fontAlgn="base" hangingPunct="1">
        <a:spcBef>
          <a:spcPct val="0"/>
        </a:spcBef>
        <a:spcAft>
          <a:spcPct val="0"/>
        </a:spcAft>
        <a:defRPr sz="4400" b="1">
          <a:solidFill>
            <a:schemeClr val="tx2"/>
          </a:solidFill>
          <a:latin typeface="Arial" pitchFamily="34" charset="0"/>
          <a:ea typeface="隶书" pitchFamily="49" charset="-122"/>
        </a:defRPr>
      </a:lvl6pPr>
      <a:lvl7pPr marL="914400" algn="ctr" rtl="0" eaLnBrk="1" fontAlgn="base" hangingPunct="1">
        <a:spcBef>
          <a:spcPct val="0"/>
        </a:spcBef>
        <a:spcAft>
          <a:spcPct val="0"/>
        </a:spcAft>
        <a:defRPr sz="4400" b="1">
          <a:solidFill>
            <a:schemeClr val="tx2"/>
          </a:solidFill>
          <a:latin typeface="Arial" pitchFamily="34" charset="0"/>
          <a:ea typeface="隶书" pitchFamily="49" charset="-122"/>
        </a:defRPr>
      </a:lvl7pPr>
      <a:lvl8pPr marL="1371600" algn="ctr" rtl="0" eaLnBrk="1" fontAlgn="base" hangingPunct="1">
        <a:spcBef>
          <a:spcPct val="0"/>
        </a:spcBef>
        <a:spcAft>
          <a:spcPct val="0"/>
        </a:spcAft>
        <a:defRPr sz="4400" b="1">
          <a:solidFill>
            <a:schemeClr val="tx2"/>
          </a:solidFill>
          <a:latin typeface="Arial" pitchFamily="34" charset="0"/>
          <a:ea typeface="隶书" pitchFamily="49" charset="-122"/>
        </a:defRPr>
      </a:lvl8pPr>
      <a:lvl9pPr marL="1828800" algn="ctr" rtl="0" eaLnBrk="1" fontAlgn="base" hangingPunct="1">
        <a:spcBef>
          <a:spcPct val="0"/>
        </a:spcBef>
        <a:spcAft>
          <a:spcPct val="0"/>
        </a:spcAft>
        <a:defRPr sz="4400" b="1">
          <a:solidFill>
            <a:schemeClr val="tx2"/>
          </a:solidFill>
          <a:latin typeface="Arial" pitchFamily="34" charset="0"/>
          <a:ea typeface="隶书" pitchFamily="49" charset="-122"/>
        </a:defRPr>
      </a:lvl9pPr>
    </p:titleStyle>
    <p:bodyStyle>
      <a:lvl1pPr marL="342900" indent="-342900" algn="l" rtl="0" eaLnBrk="1" fontAlgn="base" hangingPunct="1">
        <a:spcBef>
          <a:spcPct val="20000"/>
        </a:spcBef>
        <a:spcAft>
          <a:spcPct val="0"/>
        </a:spcAft>
        <a:buBlip>
          <a:blip r:embed="rId14"/>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5"/>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4"/>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5"/>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4"/>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4"/>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4"/>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4"/>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35814;&#32454;&#35774;&#35745;-&#38754;&#21521;&#23545;&#35937;&#35774;&#35745;&#21407;&#21017;&#65288;7&#20010;&#21407;&#21017;&#65289;.ppt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zh-CN" altLang="en-US" sz="6000" b="1" dirty="0">
                <a:solidFill>
                  <a:schemeClr val="tx1"/>
                </a:solidFill>
                <a:ea typeface="华文楷体" pitchFamily="2" charset="-122"/>
              </a:rPr>
              <a:t>软件工程</a:t>
            </a:r>
            <a:br>
              <a:rPr altLang="zh-CN" b="1" dirty="0">
                <a:solidFill>
                  <a:schemeClr val="tx1"/>
                </a:solidFill>
                <a:ea typeface="华文楷体" pitchFamily="2" charset="-122"/>
              </a:rPr>
            </a:br>
            <a:r>
              <a:rPr altLang="zh-CN" sz="4400" b="1" dirty="0">
                <a:solidFill>
                  <a:schemeClr val="tx1"/>
                </a:solidFill>
              </a:rPr>
              <a:t>Software Engineering</a:t>
            </a:r>
            <a:endParaRPr lang="zh-CN" altLang="en-US" sz="4400" b="1" dirty="0">
              <a:solidFill>
                <a:schemeClr val="tx1"/>
              </a:solidFill>
            </a:endParaRPr>
          </a:p>
        </p:txBody>
      </p:sp>
      <p:sp>
        <p:nvSpPr>
          <p:cNvPr id="5" name="副标题 4"/>
          <p:cNvSpPr>
            <a:spLocks noGrp="1"/>
          </p:cNvSpPr>
          <p:nvPr>
            <p:ph type="subTitle" idx="1"/>
          </p:nvPr>
        </p:nvSpPr>
        <p:spPr>
          <a:xfrm>
            <a:off x="1295400" y="3714752"/>
            <a:ext cx="6400800" cy="1714512"/>
          </a:xfrm>
        </p:spPr>
        <p:txBody>
          <a:bodyPr>
            <a:noAutofit/>
          </a:bodyPr>
          <a:lstStyle/>
          <a:p>
            <a:endParaRPr lang="en-US" altLang="zh-CN" sz="3600" b="1"/>
          </a:p>
          <a:p>
            <a:r>
              <a:rPr lang="zh-CN" altLang="en-US" sz="3600" b="1">
                <a:latin typeface="华文楷体" pitchFamily="2" charset="-122"/>
                <a:ea typeface="华文楷体" pitchFamily="2" charset="-122"/>
              </a:rPr>
              <a:t>教师：潘光晖</a:t>
            </a:r>
            <a:endParaRPr lang="zh-CN" altLang="en-US" sz="3600" b="1" dirty="0">
              <a:latin typeface="华文楷体" pitchFamily="2" charset="-122"/>
              <a:ea typeface="华文楷体" pitchFamily="2" charset="-122"/>
            </a:endParaRPr>
          </a:p>
        </p:txBody>
      </p:sp>
    </p:spTree>
    <p:extLst>
      <p:ext uri="{BB962C8B-B14F-4D97-AF65-F5344CB8AC3E}">
        <p14:creationId xmlns:p14="http://schemas.microsoft.com/office/powerpoint/2010/main" val="26555992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385762" y="1428736"/>
            <a:ext cx="8401080" cy="5257800"/>
          </a:xfrm>
        </p:spPr>
        <p:txBody>
          <a:bodyPr/>
          <a:lstStyle/>
          <a:p>
            <a:pPr marL="609600" indent="-609600" eaLnBrk="1" hangingPunct="1">
              <a:lnSpc>
                <a:spcPct val="120000"/>
              </a:lnSpc>
              <a:buFontTx/>
              <a:buNone/>
            </a:pPr>
            <a:r>
              <a:rPr kumimoji="1" lang="en-US" altLang="zh-CN" sz="2800" b="1" dirty="0">
                <a:solidFill>
                  <a:srgbClr val="C00000"/>
                </a:solidFill>
                <a:latin typeface="宋体" pitchFamily="2" charset="-122"/>
                <a:ea typeface="宋体" pitchFamily="2" charset="-122"/>
              </a:rPr>
              <a:t>(2) </a:t>
            </a:r>
            <a:r>
              <a:rPr kumimoji="1" lang="zh-CN" altLang="en-US" sz="2800" b="1" dirty="0">
                <a:solidFill>
                  <a:srgbClr val="C00000"/>
                </a:solidFill>
                <a:latin typeface="宋体" pitchFamily="2" charset="-122"/>
                <a:ea typeface="宋体" pitchFamily="2" charset="-122"/>
              </a:rPr>
              <a:t>抽象</a:t>
            </a:r>
          </a:p>
          <a:p>
            <a:pPr marL="609600" indent="-254000">
              <a:lnSpc>
                <a:spcPct val="120000"/>
              </a:lnSpc>
              <a:spcAft>
                <a:spcPts val="600"/>
              </a:spcAft>
              <a:buClr>
                <a:schemeClr val="accent2"/>
              </a:buClr>
              <a:buSzPct val="75000"/>
              <a:buFont typeface="Arial" pitchFamily="34" charset="0"/>
              <a:buChar char="•"/>
            </a:pPr>
            <a:r>
              <a:rPr kumimoji="1" lang="zh-CN" altLang="en-US" sz="2400" b="1" dirty="0">
                <a:solidFill>
                  <a:srgbClr val="3366FF"/>
                </a:solidFill>
                <a:latin typeface="宋体" pitchFamily="2" charset="-122"/>
                <a:ea typeface="宋体" pitchFamily="2" charset="-122"/>
              </a:rPr>
              <a:t>抽象是人类解决复杂问题的基本方法之一；</a:t>
            </a:r>
            <a:r>
              <a:rPr kumimoji="1" lang="zh-CN" altLang="en-US" sz="2400" dirty="0">
                <a:latin typeface="宋体" pitchFamily="2" charset="-122"/>
                <a:ea typeface="宋体" pitchFamily="2" charset="-122"/>
              </a:rPr>
              <a:t>考虑某一问题的模块化解决方案时，可以给出许多抽象级；</a:t>
            </a:r>
            <a:endParaRPr kumimoji="1" lang="en-US" altLang="zh-CN" sz="2400" dirty="0">
              <a:latin typeface="宋体" pitchFamily="2" charset="-122"/>
              <a:ea typeface="宋体" pitchFamily="2" charset="-122"/>
            </a:endParaRPr>
          </a:p>
          <a:p>
            <a:pPr marL="609600" indent="-254000">
              <a:lnSpc>
                <a:spcPct val="120000"/>
              </a:lnSpc>
              <a:spcAft>
                <a:spcPts val="600"/>
              </a:spcAft>
              <a:buClr>
                <a:schemeClr val="accent2"/>
              </a:buClr>
              <a:buSzPct val="75000"/>
              <a:buFont typeface="Arial" pitchFamily="34" charset="0"/>
              <a:buChar char="•"/>
            </a:pPr>
            <a:r>
              <a:rPr kumimoji="1" lang="zh-CN" altLang="en-US" sz="2400" dirty="0">
                <a:latin typeface="宋体" pitchFamily="2" charset="-122"/>
                <a:ea typeface="宋体" pitchFamily="2" charset="-122"/>
              </a:rPr>
              <a:t>在</a:t>
            </a:r>
            <a:r>
              <a:rPr kumimoji="1" lang="zh-CN" altLang="en-US" sz="2400" b="1" dirty="0">
                <a:solidFill>
                  <a:srgbClr val="3366FF"/>
                </a:solidFill>
                <a:latin typeface="宋体" pitchFamily="2" charset="-122"/>
                <a:ea typeface="宋体" pitchFamily="2" charset="-122"/>
              </a:rPr>
              <a:t>最高的抽象级上</a:t>
            </a:r>
            <a:r>
              <a:rPr kumimoji="1" lang="zh-CN" altLang="en-US" sz="2400" dirty="0">
                <a:latin typeface="宋体" pitchFamily="2" charset="-122"/>
                <a:ea typeface="宋体" pitchFamily="2" charset="-122"/>
              </a:rPr>
              <a:t>，使用问题所处环境的语言以概括性的术语描述解决方案；</a:t>
            </a:r>
            <a:endParaRPr kumimoji="1" lang="en-US" altLang="zh-CN" sz="2400" dirty="0">
              <a:latin typeface="宋体" pitchFamily="2" charset="-122"/>
              <a:ea typeface="宋体" pitchFamily="2" charset="-122"/>
            </a:endParaRPr>
          </a:p>
          <a:p>
            <a:pPr marL="609600" indent="-254000">
              <a:lnSpc>
                <a:spcPct val="120000"/>
              </a:lnSpc>
              <a:spcAft>
                <a:spcPts val="600"/>
              </a:spcAft>
              <a:buClr>
                <a:schemeClr val="accent2"/>
              </a:buClr>
              <a:buSzPct val="75000"/>
              <a:buFont typeface="Arial" pitchFamily="34" charset="0"/>
              <a:buChar char="•"/>
            </a:pPr>
            <a:r>
              <a:rPr kumimoji="1" lang="zh-CN" altLang="en-US" sz="2400" dirty="0">
                <a:latin typeface="宋体" pitchFamily="2" charset="-122"/>
                <a:ea typeface="宋体" pitchFamily="2" charset="-122"/>
              </a:rPr>
              <a:t>在</a:t>
            </a:r>
            <a:r>
              <a:rPr kumimoji="1" lang="zh-CN" altLang="en-US" sz="2400" b="1" dirty="0">
                <a:solidFill>
                  <a:srgbClr val="3366FF"/>
                </a:solidFill>
                <a:latin typeface="宋体" pitchFamily="2" charset="-122"/>
                <a:ea typeface="宋体" pitchFamily="2" charset="-122"/>
              </a:rPr>
              <a:t>较低的抽象级上</a:t>
            </a:r>
            <a:r>
              <a:rPr kumimoji="1" lang="zh-CN" altLang="en-US" sz="2400" dirty="0">
                <a:latin typeface="宋体" pitchFamily="2" charset="-122"/>
                <a:ea typeface="宋体" pitchFamily="2" charset="-122"/>
              </a:rPr>
              <a:t>，将提供更详细的解决方案说明。</a:t>
            </a:r>
            <a:endParaRPr kumimoji="1" lang="en-US" altLang="zh-CN" sz="2400" dirty="0">
              <a:latin typeface="宋体" pitchFamily="2" charset="-122"/>
              <a:ea typeface="宋体" pitchFamily="2" charset="-122"/>
            </a:endParaRPr>
          </a:p>
          <a:p>
            <a:pPr marL="609600" indent="-254000">
              <a:lnSpc>
                <a:spcPct val="120000"/>
              </a:lnSpc>
              <a:spcAft>
                <a:spcPts val="600"/>
              </a:spcAft>
              <a:buClr>
                <a:schemeClr val="accent2"/>
              </a:buClr>
              <a:buSzPct val="75000"/>
              <a:buFont typeface="Arial" pitchFamily="34" charset="0"/>
              <a:buChar char="•"/>
            </a:pPr>
            <a:r>
              <a:rPr kumimoji="1" lang="zh-CN" altLang="en-US" sz="2400" dirty="0">
                <a:latin typeface="宋体" pitchFamily="2" charset="-122"/>
                <a:ea typeface="宋体" pitchFamily="2" charset="-122"/>
              </a:rPr>
              <a:t>在不同的抽象级间移动时，可以创建</a:t>
            </a:r>
            <a:r>
              <a:rPr kumimoji="1" lang="zh-CN" altLang="en-US" sz="2400" b="1" dirty="0">
                <a:solidFill>
                  <a:srgbClr val="3366FF"/>
                </a:solidFill>
                <a:latin typeface="宋体" pitchFamily="2" charset="-122"/>
                <a:ea typeface="宋体" pitchFamily="2" charset="-122"/>
              </a:rPr>
              <a:t>过程抽象</a:t>
            </a:r>
            <a:r>
              <a:rPr kumimoji="1" lang="zh-CN" altLang="en-US" sz="2400" dirty="0">
                <a:latin typeface="宋体" pitchFamily="2" charset="-122"/>
                <a:ea typeface="宋体" pitchFamily="2" charset="-122"/>
              </a:rPr>
              <a:t>（如开门的过程）和</a:t>
            </a:r>
            <a:r>
              <a:rPr kumimoji="1" lang="zh-CN" altLang="en-US" sz="2400" b="1" dirty="0">
                <a:solidFill>
                  <a:srgbClr val="3366FF"/>
                </a:solidFill>
                <a:latin typeface="宋体" pitchFamily="2" charset="-122"/>
                <a:ea typeface="宋体" pitchFamily="2" charset="-122"/>
              </a:rPr>
              <a:t>数据抽象</a:t>
            </a:r>
            <a:r>
              <a:rPr kumimoji="1" lang="zh-CN" altLang="en-US" sz="2400" dirty="0">
                <a:latin typeface="宋体" pitchFamily="2" charset="-122"/>
                <a:ea typeface="宋体" pitchFamily="2" charset="-122"/>
              </a:rPr>
              <a:t>（门的属性），过程抽象</a:t>
            </a:r>
            <a:r>
              <a:rPr kumimoji="1" lang="zh-CN" altLang="en-US" sz="2400" b="1" dirty="0">
                <a:solidFill>
                  <a:srgbClr val="FF0000"/>
                </a:solidFill>
                <a:latin typeface="宋体" pitchFamily="2" charset="-122"/>
                <a:ea typeface="宋体" pitchFamily="2" charset="-122"/>
              </a:rPr>
              <a:t>开</a:t>
            </a:r>
            <a:r>
              <a:rPr kumimoji="1" lang="zh-CN" altLang="en-US" sz="2400" dirty="0">
                <a:latin typeface="宋体" pitchFamily="2" charset="-122"/>
                <a:ea typeface="宋体" pitchFamily="2" charset="-122"/>
              </a:rPr>
              <a:t>将利用数据抽象</a:t>
            </a:r>
            <a:r>
              <a:rPr kumimoji="1" lang="zh-CN" altLang="en-US" sz="2400" b="1" dirty="0">
                <a:solidFill>
                  <a:srgbClr val="FF0000"/>
                </a:solidFill>
                <a:latin typeface="宋体" pitchFamily="2" charset="-122"/>
                <a:ea typeface="宋体" pitchFamily="2" charset="-122"/>
              </a:rPr>
              <a:t>门</a:t>
            </a:r>
            <a:r>
              <a:rPr kumimoji="1" lang="zh-CN" altLang="en-US" sz="2400" dirty="0">
                <a:latin typeface="宋体" pitchFamily="2" charset="-122"/>
                <a:ea typeface="宋体" pitchFamily="2" charset="-122"/>
              </a:rPr>
              <a:t>的属性中所包含的信息。</a:t>
            </a: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p>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charset="-122"/>
                <a:cs typeface="+mj-cs"/>
              </a:rPr>
              <a:t>4.2.2  </a:t>
            </a:r>
            <a:r>
              <a:rPr kumimoji="0" lang="zh-CN" altLang="en-US" sz="3200" b="1" i="0" u="none" strike="noStrike" kern="0" cap="none" spc="0" normalizeH="0" baseline="0" noProof="0" dirty="0">
                <a:ln>
                  <a:noFill/>
                </a:ln>
                <a:solidFill>
                  <a:schemeClr val="bg1"/>
                </a:solidFill>
                <a:effectLst/>
                <a:uLnTx/>
                <a:uFillTx/>
                <a:latin typeface="+mj-lt"/>
                <a:ea typeface="宋体" charset="-122"/>
                <a:cs typeface="+mj-cs"/>
              </a:rPr>
              <a:t>面向对象设计准则</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10</a:t>
            </a:fld>
            <a:endParaRPr lang="zh-CN" altLang="en-US"/>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457200" y="1428736"/>
            <a:ext cx="8229600" cy="4757758"/>
          </a:xfrm>
        </p:spPr>
        <p:txBody>
          <a:bodyPr/>
          <a:lstStyle/>
          <a:p>
            <a:pPr marL="609600" indent="-609600" eaLnBrk="1" hangingPunct="1">
              <a:lnSpc>
                <a:spcPct val="120000"/>
              </a:lnSpc>
              <a:buFontTx/>
              <a:buNone/>
            </a:pPr>
            <a:r>
              <a:rPr kumimoji="1" lang="en-US" altLang="zh-CN" sz="2800" b="1" dirty="0">
                <a:solidFill>
                  <a:srgbClr val="C00000"/>
                </a:solidFill>
                <a:latin typeface="宋体" pitchFamily="2" charset="-122"/>
                <a:ea typeface="宋体" pitchFamily="2" charset="-122"/>
              </a:rPr>
              <a:t>(2) </a:t>
            </a:r>
            <a:r>
              <a:rPr kumimoji="1" lang="zh-CN" altLang="en-US" sz="2800" b="1" dirty="0">
                <a:solidFill>
                  <a:srgbClr val="C00000"/>
                </a:solidFill>
                <a:latin typeface="宋体" pitchFamily="2" charset="-122"/>
                <a:ea typeface="宋体" pitchFamily="2" charset="-122"/>
              </a:rPr>
              <a:t>抽象</a:t>
            </a:r>
          </a:p>
          <a:p>
            <a:pPr marL="609600" indent="-254000">
              <a:lnSpc>
                <a:spcPct val="120000"/>
              </a:lnSpc>
              <a:spcAft>
                <a:spcPts val="600"/>
              </a:spcAft>
              <a:buClr>
                <a:schemeClr val="accent2"/>
              </a:buClr>
              <a:buSzPct val="75000"/>
              <a:buFont typeface="Arial" pitchFamily="34" charset="0"/>
              <a:buChar char="•"/>
            </a:pPr>
            <a:r>
              <a:rPr kumimoji="1" lang="zh-CN" altLang="en-US" sz="2400" b="1" dirty="0">
                <a:solidFill>
                  <a:srgbClr val="3366FF"/>
                </a:solidFill>
                <a:latin typeface="宋体" pitchFamily="2" charset="-122"/>
                <a:ea typeface="宋体" pitchFamily="2" charset="-122"/>
              </a:rPr>
              <a:t>面向对象方法不仅支持过程抽象，也支持数据抽象。</a:t>
            </a:r>
            <a:r>
              <a:rPr kumimoji="1" lang="zh-CN" altLang="en-US" sz="2400" b="1" dirty="0">
                <a:solidFill>
                  <a:srgbClr val="C00000"/>
                </a:solidFill>
                <a:latin typeface="宋体" pitchFamily="2" charset="-122"/>
                <a:ea typeface="宋体" pitchFamily="2" charset="-122"/>
              </a:rPr>
              <a:t>类就是一种抽象数据类型</a:t>
            </a:r>
            <a:r>
              <a:rPr kumimoji="1" lang="zh-CN" altLang="en-US" sz="2400" dirty="0">
                <a:latin typeface="宋体" pitchFamily="2" charset="-122"/>
                <a:ea typeface="宋体" pitchFamily="2" charset="-122"/>
              </a:rPr>
              <a:t>，可以将类的抽象分为规格说明抽象及参数化抽象。</a:t>
            </a:r>
          </a:p>
          <a:p>
            <a:pPr marL="609600" indent="-254000">
              <a:lnSpc>
                <a:spcPct val="120000"/>
              </a:lnSpc>
              <a:spcAft>
                <a:spcPts val="600"/>
              </a:spcAft>
              <a:buClr>
                <a:schemeClr val="accent2"/>
              </a:buClr>
              <a:buSzPct val="75000"/>
              <a:buFont typeface="Arial" pitchFamily="34" charset="0"/>
              <a:buChar char="•"/>
            </a:pPr>
            <a:r>
              <a:rPr kumimoji="1" lang="zh-CN" altLang="en-US" sz="2400" b="1" dirty="0">
                <a:solidFill>
                  <a:srgbClr val="3366FF"/>
                </a:solidFill>
                <a:latin typeface="宋体" pitchFamily="2" charset="-122"/>
                <a:ea typeface="宋体" pitchFamily="2" charset="-122"/>
              </a:rPr>
              <a:t>规格说明抽象</a:t>
            </a:r>
            <a:r>
              <a:rPr kumimoji="1" lang="zh-CN" altLang="en-US" sz="2400" dirty="0">
                <a:latin typeface="宋体" pitchFamily="2" charset="-122"/>
                <a:ea typeface="宋体" pitchFamily="2" charset="-122"/>
              </a:rPr>
              <a:t>（即类的规格说明），也就是</a:t>
            </a:r>
            <a:r>
              <a:rPr kumimoji="1" lang="zh-CN" altLang="en-US" sz="2400" b="1" dirty="0">
                <a:solidFill>
                  <a:srgbClr val="00B050"/>
                </a:solidFill>
                <a:latin typeface="宋体" pitchFamily="2" charset="-122"/>
                <a:ea typeface="宋体" pitchFamily="2" charset="-122"/>
              </a:rPr>
              <a:t>类对外开放的公共接口，即协议</a:t>
            </a:r>
            <a:r>
              <a:rPr kumimoji="1" lang="zh-CN" altLang="en-US" sz="2400" dirty="0">
                <a:latin typeface="宋体" pitchFamily="2" charset="-122"/>
                <a:ea typeface="宋体" pitchFamily="2" charset="-122"/>
              </a:rPr>
              <a:t>。这种接口规定了外部可以使用的服务，</a:t>
            </a:r>
            <a:r>
              <a:rPr kumimoji="1" lang="zh-CN" altLang="en-US" sz="2400" u="sng" dirty="0">
                <a:latin typeface="宋体" pitchFamily="2" charset="-122"/>
                <a:ea typeface="宋体" pitchFamily="2" charset="-122"/>
              </a:rPr>
              <a:t>使用者无需知道这些服务的具体实现算法</a:t>
            </a:r>
            <a:r>
              <a:rPr kumimoji="1" lang="zh-CN" altLang="en-US" sz="2400" dirty="0">
                <a:latin typeface="宋体" pitchFamily="2" charset="-122"/>
                <a:ea typeface="宋体" pitchFamily="2" charset="-122"/>
              </a:rPr>
              <a:t>。</a:t>
            </a:r>
          </a:p>
          <a:p>
            <a:pPr marL="609600" indent="-254000" eaLnBrk="1" hangingPunct="1">
              <a:lnSpc>
                <a:spcPct val="120000"/>
              </a:lnSpc>
              <a:spcAft>
                <a:spcPts val="600"/>
              </a:spcAft>
              <a:buClr>
                <a:schemeClr val="accent2"/>
              </a:buClr>
              <a:buSzPct val="75000"/>
              <a:buFont typeface="Arial" pitchFamily="34" charset="0"/>
              <a:buChar char="•"/>
            </a:pPr>
            <a:r>
              <a:rPr kumimoji="1" lang="zh-CN" altLang="en-US" sz="2400" b="1" dirty="0">
                <a:solidFill>
                  <a:srgbClr val="3366FF"/>
                </a:solidFill>
                <a:latin typeface="宋体" pitchFamily="2" charset="-122"/>
                <a:ea typeface="宋体" pitchFamily="2" charset="-122"/>
              </a:rPr>
              <a:t>参数化抽象，</a:t>
            </a:r>
            <a:r>
              <a:rPr kumimoji="1" lang="zh-CN" altLang="en-US" sz="2400" dirty="0">
                <a:latin typeface="宋体" pitchFamily="2" charset="-122"/>
                <a:ea typeface="宋体" pitchFamily="2" charset="-122"/>
              </a:rPr>
              <a:t>是指当描述类的规格说明时并不具体指定所要操作的数据类型，而是将数据类型作为参数，例如：</a:t>
            </a:r>
            <a:r>
              <a:rPr kumimoji="1" lang="en-US" altLang="zh-CN" sz="2400" b="1" dirty="0">
                <a:solidFill>
                  <a:srgbClr val="00B050"/>
                </a:solidFill>
                <a:latin typeface="宋体" pitchFamily="2" charset="-122"/>
                <a:ea typeface="宋体" pitchFamily="2" charset="-122"/>
              </a:rPr>
              <a:t>C++</a:t>
            </a:r>
            <a:r>
              <a:rPr kumimoji="1" lang="zh-CN" altLang="en-US" sz="2400" b="1" dirty="0">
                <a:solidFill>
                  <a:srgbClr val="00B050"/>
                </a:solidFill>
                <a:latin typeface="宋体" pitchFamily="2" charset="-122"/>
                <a:ea typeface="宋体" pitchFamily="2" charset="-122"/>
              </a:rPr>
              <a:t>中的“模板”机制 </a:t>
            </a: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p>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charset="-122"/>
                <a:cs typeface="+mj-cs"/>
              </a:rPr>
              <a:t>4.2.2  </a:t>
            </a:r>
            <a:r>
              <a:rPr kumimoji="0" lang="zh-CN" altLang="en-US" sz="3200" b="1" i="0" u="none" strike="noStrike" kern="0" cap="none" spc="0" normalizeH="0" baseline="0" noProof="0" dirty="0">
                <a:ln>
                  <a:noFill/>
                </a:ln>
                <a:solidFill>
                  <a:schemeClr val="bg1"/>
                </a:solidFill>
                <a:effectLst/>
                <a:uLnTx/>
                <a:uFillTx/>
                <a:latin typeface="+mj-lt"/>
                <a:ea typeface="宋体" charset="-122"/>
                <a:cs typeface="+mj-cs"/>
              </a:rPr>
              <a:t>面向对象设计准则</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11</a:t>
            </a:fld>
            <a:endParaRPr lang="zh-CN" alt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285720" y="1428736"/>
            <a:ext cx="8429684" cy="5143536"/>
          </a:xfrm>
        </p:spPr>
        <p:txBody>
          <a:bodyPr/>
          <a:lstStyle/>
          <a:p>
            <a:pPr eaLnBrk="1" hangingPunct="1">
              <a:lnSpc>
                <a:spcPct val="120000"/>
              </a:lnSpc>
              <a:spcBef>
                <a:spcPts val="1200"/>
              </a:spcBef>
              <a:spcAft>
                <a:spcPts val="600"/>
              </a:spcAft>
              <a:buFontTx/>
              <a:buNone/>
            </a:pPr>
            <a:r>
              <a:rPr kumimoji="1" lang="en-US" altLang="zh-CN" sz="2800" b="1" dirty="0">
                <a:solidFill>
                  <a:srgbClr val="C00000"/>
                </a:solidFill>
                <a:latin typeface="宋体" pitchFamily="2" charset="-122"/>
                <a:ea typeface="宋体" pitchFamily="2" charset="-122"/>
              </a:rPr>
              <a:t>(3)</a:t>
            </a:r>
            <a:r>
              <a:rPr kumimoji="1" lang="zh-CN" altLang="en-US" sz="2800" b="1" dirty="0">
                <a:solidFill>
                  <a:srgbClr val="C00000"/>
                </a:solidFill>
                <a:latin typeface="宋体" pitchFamily="2" charset="-122"/>
                <a:ea typeface="宋体" pitchFamily="2" charset="-122"/>
              </a:rPr>
              <a:t>信息隐藏</a:t>
            </a:r>
          </a:p>
          <a:p>
            <a:pPr marL="534988" indent="-250825">
              <a:lnSpc>
                <a:spcPct val="120000"/>
              </a:lnSpc>
              <a:spcBef>
                <a:spcPts val="1200"/>
              </a:spcBef>
              <a:spcAft>
                <a:spcPts val="600"/>
              </a:spcAft>
              <a:buClr>
                <a:schemeClr val="accent2"/>
              </a:buClr>
              <a:buSzPct val="75000"/>
              <a:buFont typeface="Arial" pitchFamily="34" charset="0"/>
              <a:buChar char="•"/>
            </a:pPr>
            <a:r>
              <a:rPr kumimoji="1" lang="zh-CN" altLang="en-US" sz="2400" b="1" dirty="0">
                <a:solidFill>
                  <a:srgbClr val="C00000"/>
                </a:solidFill>
                <a:latin typeface="宋体" pitchFamily="2" charset="-122"/>
                <a:ea typeface="宋体" pitchFamily="2" charset="-122"/>
              </a:rPr>
              <a:t>信息隐藏的基本含义</a:t>
            </a:r>
            <a:r>
              <a:rPr kumimoji="1" lang="zh-CN" altLang="en-US" sz="2400" dirty="0">
                <a:latin typeface="宋体" pitchFamily="2" charset="-122"/>
                <a:ea typeface="宋体" pitchFamily="2" charset="-122"/>
              </a:rPr>
              <a:t>：建议模块应该具有的特征是</a:t>
            </a:r>
            <a:r>
              <a:rPr kumimoji="1" lang="zh-CN" altLang="en-US" sz="2400" b="1" dirty="0">
                <a:solidFill>
                  <a:srgbClr val="3366FF"/>
                </a:solidFill>
                <a:latin typeface="宋体" pitchFamily="2" charset="-122"/>
                <a:ea typeface="宋体" pitchFamily="2" charset="-122"/>
              </a:rPr>
              <a:t>每个模块对其他所有模块都隐藏自己的设计决策，</a:t>
            </a:r>
            <a:r>
              <a:rPr kumimoji="1" lang="zh-CN" altLang="en-US" sz="2400" dirty="0">
                <a:latin typeface="宋体" pitchFamily="2" charset="-122"/>
                <a:ea typeface="宋体" pitchFamily="2" charset="-122"/>
              </a:rPr>
              <a:t>即模块应该详细说明且精心设计以求模块中包含的信息（算法和数据）不被不需要这些信息的其他模块访问；</a:t>
            </a:r>
            <a:endParaRPr kumimoji="1" lang="en-US" altLang="zh-CN" sz="2400" dirty="0">
              <a:latin typeface="宋体" pitchFamily="2" charset="-122"/>
              <a:ea typeface="宋体" pitchFamily="2" charset="-122"/>
            </a:endParaRPr>
          </a:p>
          <a:p>
            <a:pPr marL="534988" indent="-250825">
              <a:lnSpc>
                <a:spcPct val="120000"/>
              </a:lnSpc>
              <a:spcBef>
                <a:spcPts val="1200"/>
              </a:spcBef>
              <a:spcAft>
                <a:spcPts val="600"/>
              </a:spcAft>
              <a:buClr>
                <a:schemeClr val="accent2"/>
              </a:buClr>
              <a:buSzPct val="75000"/>
              <a:buFont typeface="Arial" pitchFamily="34" charset="0"/>
              <a:buChar char="•"/>
            </a:pPr>
            <a:r>
              <a:rPr kumimoji="1" lang="zh-CN" altLang="en-US" sz="2400" dirty="0">
                <a:latin typeface="宋体" pitchFamily="2" charset="-122"/>
                <a:ea typeface="宋体" pitchFamily="2" charset="-122"/>
              </a:rPr>
              <a:t>隐藏意味着</a:t>
            </a:r>
            <a:r>
              <a:rPr kumimoji="1" lang="zh-CN" altLang="en-US" sz="2400" b="1" dirty="0">
                <a:solidFill>
                  <a:srgbClr val="3366FF"/>
                </a:solidFill>
                <a:latin typeface="宋体" pitchFamily="2" charset="-122"/>
                <a:ea typeface="宋体" pitchFamily="2" charset="-122"/>
              </a:rPr>
              <a:t>通过定义一系列独立的模块可以得到有效的模块化</a:t>
            </a:r>
            <a:r>
              <a:rPr kumimoji="1" lang="zh-CN" altLang="en-US" sz="2400" dirty="0">
                <a:latin typeface="宋体" pitchFamily="2" charset="-122"/>
                <a:ea typeface="宋体" pitchFamily="2" charset="-122"/>
              </a:rPr>
              <a:t>，独立模块之间只交流实现软件功能所必须的那些信息；</a:t>
            </a:r>
            <a:endParaRPr kumimoji="1" lang="en-US" altLang="zh-CN" sz="2400" dirty="0">
              <a:latin typeface="宋体" pitchFamily="2" charset="-122"/>
              <a:ea typeface="宋体" pitchFamily="2" charset="-122"/>
            </a:endParaRP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p>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charset="-122"/>
                <a:cs typeface="+mj-cs"/>
              </a:rPr>
              <a:t>4.2.2  </a:t>
            </a:r>
            <a:r>
              <a:rPr kumimoji="0" lang="zh-CN" altLang="en-US" sz="3200" b="1" i="0" u="none" strike="noStrike" kern="0" cap="none" spc="0" normalizeH="0" baseline="0" noProof="0" dirty="0">
                <a:ln>
                  <a:noFill/>
                </a:ln>
                <a:solidFill>
                  <a:schemeClr val="bg1"/>
                </a:solidFill>
                <a:effectLst/>
                <a:uLnTx/>
                <a:uFillTx/>
                <a:latin typeface="+mj-lt"/>
                <a:ea typeface="宋体" charset="-122"/>
                <a:cs typeface="+mj-cs"/>
              </a:rPr>
              <a:t>面向对象设计准则</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12</a:t>
            </a:fld>
            <a:endParaRPr lang="zh-CN"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285720" y="1428736"/>
            <a:ext cx="8429684" cy="5143536"/>
          </a:xfrm>
        </p:spPr>
        <p:txBody>
          <a:bodyPr/>
          <a:lstStyle/>
          <a:p>
            <a:pPr eaLnBrk="1" hangingPunct="1">
              <a:lnSpc>
                <a:spcPct val="120000"/>
              </a:lnSpc>
              <a:buFontTx/>
              <a:buNone/>
            </a:pPr>
            <a:r>
              <a:rPr kumimoji="1" lang="en-US" altLang="zh-CN" sz="2800" b="1" dirty="0">
                <a:solidFill>
                  <a:srgbClr val="C00000"/>
                </a:solidFill>
                <a:latin typeface="宋体" pitchFamily="2" charset="-122"/>
                <a:ea typeface="宋体" pitchFamily="2" charset="-122"/>
              </a:rPr>
              <a:t>(3)</a:t>
            </a:r>
            <a:r>
              <a:rPr kumimoji="1" lang="zh-CN" altLang="en-US" sz="2800" b="1" dirty="0">
                <a:solidFill>
                  <a:srgbClr val="C00000"/>
                </a:solidFill>
                <a:latin typeface="宋体" pitchFamily="2" charset="-122"/>
                <a:ea typeface="宋体" pitchFamily="2" charset="-122"/>
              </a:rPr>
              <a:t>信息隐藏</a:t>
            </a:r>
          </a:p>
          <a:p>
            <a:pPr marL="534988" indent="-250825">
              <a:lnSpc>
                <a:spcPct val="120000"/>
              </a:lnSpc>
              <a:buClr>
                <a:schemeClr val="accent2"/>
              </a:buClr>
              <a:buSzPct val="75000"/>
              <a:buFont typeface="Arial" pitchFamily="34" charset="0"/>
              <a:buChar char="•"/>
            </a:pPr>
            <a:r>
              <a:rPr kumimoji="1" lang="zh-CN" altLang="en-US" sz="2400" b="1" dirty="0">
                <a:solidFill>
                  <a:srgbClr val="C00000"/>
                </a:solidFill>
                <a:latin typeface="宋体" pitchFamily="2" charset="-122"/>
                <a:ea typeface="宋体" pitchFamily="2" charset="-122"/>
              </a:rPr>
              <a:t>在面向对象方法中</a:t>
            </a:r>
            <a:r>
              <a:rPr kumimoji="1" lang="zh-CN" altLang="en-US" sz="2400" dirty="0">
                <a:latin typeface="宋体" pitchFamily="2" charset="-122"/>
                <a:ea typeface="宋体" pitchFamily="2" charset="-122"/>
              </a:rPr>
              <a:t>通过对象的封装性实现信息隐藏。对于类的用户来说，</a:t>
            </a:r>
            <a:r>
              <a:rPr kumimoji="1" lang="zh-CN" altLang="en-US" sz="2400" b="1" dirty="0">
                <a:solidFill>
                  <a:srgbClr val="00B050"/>
                </a:solidFill>
                <a:latin typeface="宋体" pitchFamily="2" charset="-122"/>
                <a:ea typeface="宋体" pitchFamily="2" charset="-122"/>
              </a:rPr>
              <a:t>属性的表示方法</a:t>
            </a:r>
            <a:r>
              <a:rPr kumimoji="1" lang="zh-CN" altLang="en-US" sz="2400" dirty="0">
                <a:latin typeface="宋体" pitchFamily="2" charset="-122"/>
                <a:ea typeface="宋体" pitchFamily="2" charset="-122"/>
              </a:rPr>
              <a:t>和</a:t>
            </a:r>
            <a:r>
              <a:rPr kumimoji="1" lang="zh-CN" altLang="en-US" sz="2400" b="1" dirty="0">
                <a:solidFill>
                  <a:srgbClr val="00B050"/>
                </a:solidFill>
                <a:latin typeface="宋体" pitchFamily="2" charset="-122"/>
                <a:ea typeface="宋体" pitchFamily="2" charset="-122"/>
              </a:rPr>
              <a:t>操作的实现算法</a:t>
            </a:r>
            <a:r>
              <a:rPr kumimoji="1" lang="zh-CN" altLang="en-US" sz="2400" dirty="0">
                <a:solidFill>
                  <a:srgbClr val="3366FF"/>
                </a:solidFill>
                <a:latin typeface="宋体" pitchFamily="2" charset="-122"/>
                <a:ea typeface="宋体" pitchFamily="2" charset="-122"/>
              </a:rPr>
              <a:t>都应该是隐藏的</a:t>
            </a:r>
            <a:r>
              <a:rPr kumimoji="1" lang="zh-CN" altLang="en-US" sz="2400" dirty="0">
                <a:latin typeface="宋体" pitchFamily="2" charset="-122"/>
                <a:ea typeface="宋体" pitchFamily="2" charset="-122"/>
              </a:rPr>
              <a:t>。</a:t>
            </a:r>
          </a:p>
          <a:p>
            <a:pPr eaLnBrk="1" hangingPunct="1">
              <a:lnSpc>
                <a:spcPct val="120000"/>
              </a:lnSpc>
              <a:buClr>
                <a:schemeClr val="accent2"/>
              </a:buClr>
              <a:buSzPct val="75000"/>
              <a:buNone/>
            </a:pPr>
            <a:endParaRPr kumimoji="1" lang="zh-CN" altLang="en-US" sz="2400" dirty="0">
              <a:latin typeface="宋体" pitchFamily="2" charset="-122"/>
              <a:ea typeface="宋体" pitchFamily="2" charset="-122"/>
            </a:endParaRPr>
          </a:p>
          <a:p>
            <a:pPr marL="533400" indent="-260350" eaLnBrk="1" hangingPunct="1">
              <a:lnSpc>
                <a:spcPct val="120000"/>
              </a:lnSpc>
              <a:buClr>
                <a:schemeClr val="accent2"/>
              </a:buClr>
              <a:buSzPct val="75000"/>
              <a:buFont typeface="Arial" pitchFamily="34" charset="0"/>
              <a:buChar char="•"/>
            </a:pPr>
            <a:r>
              <a:rPr kumimoji="1" lang="zh-CN" altLang="en-US" sz="2400" b="1" dirty="0">
                <a:solidFill>
                  <a:srgbClr val="3366FF"/>
                </a:solidFill>
                <a:latin typeface="宋体" pitchFamily="2" charset="-122"/>
                <a:ea typeface="宋体" pitchFamily="2" charset="-122"/>
              </a:rPr>
              <a:t>类的结构分离了接口和实现，从而支持了信息隐藏</a:t>
            </a:r>
            <a:endParaRPr kumimoji="1" lang="en-US" altLang="zh-CN" sz="2400" b="1" dirty="0">
              <a:solidFill>
                <a:srgbClr val="3366FF"/>
              </a:solidFill>
              <a:latin typeface="宋体" pitchFamily="2" charset="-122"/>
              <a:ea typeface="宋体" pitchFamily="2" charset="-122"/>
            </a:endParaRP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p>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charset="-122"/>
                <a:cs typeface="+mj-cs"/>
              </a:rPr>
              <a:t>4.2.2  </a:t>
            </a:r>
            <a:r>
              <a:rPr kumimoji="0" lang="zh-CN" altLang="en-US" sz="3200" b="1" i="0" u="none" strike="noStrike" kern="0" cap="none" spc="0" normalizeH="0" baseline="0" noProof="0" dirty="0">
                <a:ln>
                  <a:noFill/>
                </a:ln>
                <a:solidFill>
                  <a:schemeClr val="bg1"/>
                </a:solidFill>
                <a:effectLst/>
                <a:uLnTx/>
                <a:uFillTx/>
                <a:latin typeface="+mj-lt"/>
                <a:ea typeface="宋体" charset="-122"/>
                <a:cs typeface="+mj-cs"/>
              </a:rPr>
              <a:t>面向对象设计准则</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13</a:t>
            </a:fld>
            <a:endParaRPr lang="zh-CN" altLang="en-US"/>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428596" y="1428736"/>
            <a:ext cx="8229600" cy="5143536"/>
          </a:xfrm>
        </p:spPr>
        <p:txBody>
          <a:bodyPr/>
          <a:lstStyle/>
          <a:p>
            <a:pPr>
              <a:buNone/>
            </a:pPr>
            <a:r>
              <a:rPr kumimoji="1" lang="en-US" altLang="zh-CN" sz="2400" b="1" dirty="0">
                <a:solidFill>
                  <a:srgbClr val="C00000"/>
                </a:solidFill>
                <a:latin typeface="宋体" pitchFamily="2" charset="-122"/>
                <a:ea typeface="宋体" pitchFamily="2" charset="-122"/>
              </a:rPr>
              <a:t>(4) </a:t>
            </a:r>
            <a:r>
              <a:rPr kumimoji="1" lang="zh-CN" altLang="en-US" sz="2400" b="1" dirty="0">
                <a:solidFill>
                  <a:srgbClr val="C00000"/>
                </a:solidFill>
                <a:latin typeface="宋体" pitchFamily="2" charset="-122"/>
                <a:ea typeface="宋体" pitchFamily="2" charset="-122"/>
              </a:rPr>
              <a:t>弱耦合</a:t>
            </a:r>
          </a:p>
          <a:p>
            <a:r>
              <a:rPr lang="zh-CN" altLang="en-US" sz="2400" b="1" dirty="0">
                <a:solidFill>
                  <a:srgbClr val="3366FF"/>
                </a:solidFill>
                <a:latin typeface="宋体" pitchFamily="2" charset="-122"/>
                <a:ea typeface="宋体" pitchFamily="2" charset="-122"/>
              </a:rPr>
              <a:t>什么是耦合：</a:t>
            </a:r>
            <a:r>
              <a:rPr lang="zh-CN" altLang="en-US" sz="2400" dirty="0">
                <a:latin typeface="宋体" pitchFamily="2" charset="-122"/>
                <a:ea typeface="宋体" pitchFamily="2" charset="-122"/>
              </a:rPr>
              <a:t>耦合是软件各模块之间相互关联的度量。它取决于各个模块之间</a:t>
            </a:r>
            <a:r>
              <a:rPr lang="zh-CN" altLang="en-US" sz="2400" b="1" dirty="0">
                <a:solidFill>
                  <a:srgbClr val="00B050"/>
                </a:solidFill>
                <a:latin typeface="宋体" pitchFamily="2" charset="-122"/>
                <a:ea typeface="宋体" pitchFamily="2" charset="-122"/>
              </a:rPr>
              <a:t>接口的复杂程度</a:t>
            </a:r>
            <a:r>
              <a:rPr lang="zh-CN" altLang="en-US" sz="2400" dirty="0">
                <a:latin typeface="宋体" pitchFamily="2" charset="-122"/>
                <a:ea typeface="宋体" pitchFamily="2" charset="-122"/>
              </a:rPr>
              <a:t>、</a:t>
            </a:r>
            <a:r>
              <a:rPr lang="zh-CN" altLang="en-US" sz="2400" b="1" dirty="0">
                <a:solidFill>
                  <a:srgbClr val="00B050"/>
                </a:solidFill>
                <a:latin typeface="宋体" pitchFamily="2" charset="-122"/>
                <a:ea typeface="宋体" pitchFamily="2" charset="-122"/>
              </a:rPr>
              <a:t>调用模块的方式</a:t>
            </a:r>
            <a:r>
              <a:rPr lang="zh-CN" altLang="en-US" sz="2400" dirty="0">
                <a:latin typeface="宋体" pitchFamily="2" charset="-122"/>
                <a:ea typeface="宋体" pitchFamily="2" charset="-122"/>
              </a:rPr>
              <a:t>以及</a:t>
            </a:r>
            <a:r>
              <a:rPr lang="zh-CN" altLang="en-US" sz="2400" b="1" dirty="0">
                <a:solidFill>
                  <a:srgbClr val="00B050"/>
                </a:solidFill>
                <a:latin typeface="宋体" pitchFamily="2" charset="-122"/>
                <a:ea typeface="宋体" pitchFamily="2" charset="-122"/>
              </a:rPr>
              <a:t>哪些信息通过接口</a:t>
            </a:r>
            <a:r>
              <a:rPr lang="zh-CN" altLang="en-US" sz="2400" dirty="0">
                <a:latin typeface="宋体" pitchFamily="2" charset="-122"/>
                <a:ea typeface="宋体" pitchFamily="2" charset="-122"/>
              </a:rPr>
              <a:t>。耦合是影响软件复杂程度和设计质量的一个重要因素。</a:t>
            </a:r>
          </a:p>
          <a:p>
            <a:r>
              <a:rPr lang="zh-CN" altLang="en-US" sz="2400" dirty="0">
                <a:latin typeface="宋体" pitchFamily="2" charset="-122"/>
                <a:ea typeface="宋体" pitchFamily="2" charset="-122"/>
              </a:rPr>
              <a:t>耦合可以分为以下几种，它们之间的耦合度由高到低排列：</a:t>
            </a:r>
          </a:p>
          <a:p>
            <a:pPr marL="1076325" indent="-457200">
              <a:buFont typeface="+mj-ea"/>
              <a:buAutoNum type="circleNumDbPlain"/>
            </a:pPr>
            <a:r>
              <a:rPr lang="zh-CN" altLang="en-US" sz="2000" dirty="0">
                <a:latin typeface="宋体" pitchFamily="2" charset="-122"/>
                <a:ea typeface="宋体" pitchFamily="2" charset="-122"/>
              </a:rPr>
              <a:t>内容耦合</a:t>
            </a:r>
          </a:p>
          <a:p>
            <a:pPr marL="1076325" indent="-457200">
              <a:buFont typeface="+mj-ea"/>
              <a:buAutoNum type="circleNumDbPlain"/>
            </a:pPr>
            <a:r>
              <a:rPr lang="zh-CN" altLang="en-US" sz="2000" dirty="0">
                <a:latin typeface="宋体" pitchFamily="2" charset="-122"/>
                <a:ea typeface="宋体" pitchFamily="2" charset="-122"/>
              </a:rPr>
              <a:t>公共耦合</a:t>
            </a:r>
            <a:endParaRPr lang="en-US" altLang="zh-CN" sz="2000" dirty="0">
              <a:latin typeface="宋体" pitchFamily="2" charset="-122"/>
              <a:ea typeface="宋体" pitchFamily="2" charset="-122"/>
            </a:endParaRPr>
          </a:p>
          <a:p>
            <a:pPr marL="1076325" indent="-457200">
              <a:buFont typeface="+mj-ea"/>
              <a:buAutoNum type="circleNumDbPlain"/>
            </a:pPr>
            <a:r>
              <a:rPr lang="zh-CN" altLang="en-US" sz="2000" dirty="0">
                <a:latin typeface="宋体" pitchFamily="2" charset="-122"/>
                <a:ea typeface="宋体" pitchFamily="2" charset="-122"/>
              </a:rPr>
              <a:t>外部耦合 </a:t>
            </a:r>
            <a:endParaRPr lang="en-US" altLang="zh-CN" sz="2000" dirty="0">
              <a:latin typeface="宋体" pitchFamily="2" charset="-122"/>
              <a:ea typeface="宋体" pitchFamily="2" charset="-122"/>
            </a:endParaRPr>
          </a:p>
          <a:p>
            <a:pPr marL="1076325" indent="-457200">
              <a:buFont typeface="+mj-ea"/>
              <a:buAutoNum type="circleNumDbPlain"/>
            </a:pPr>
            <a:r>
              <a:rPr lang="zh-CN" altLang="en-US" sz="2000" dirty="0">
                <a:latin typeface="宋体" pitchFamily="2" charset="-122"/>
                <a:ea typeface="宋体" pitchFamily="2" charset="-122"/>
              </a:rPr>
              <a:t>控制耦合 </a:t>
            </a:r>
            <a:endParaRPr lang="en-US" altLang="zh-CN" sz="2000" dirty="0">
              <a:latin typeface="宋体" pitchFamily="2" charset="-122"/>
              <a:ea typeface="宋体" pitchFamily="2" charset="-122"/>
            </a:endParaRPr>
          </a:p>
          <a:p>
            <a:pPr marL="1076325" indent="-457200">
              <a:buFont typeface="+mj-ea"/>
              <a:buAutoNum type="circleNumDbPlain"/>
            </a:pPr>
            <a:r>
              <a:rPr lang="zh-CN" altLang="en-US" sz="2000" dirty="0">
                <a:latin typeface="宋体" pitchFamily="2" charset="-122"/>
                <a:ea typeface="宋体" pitchFamily="2" charset="-122"/>
              </a:rPr>
              <a:t>标记耦合 </a:t>
            </a:r>
            <a:endParaRPr lang="en-US" altLang="zh-CN" sz="2000" dirty="0">
              <a:latin typeface="宋体" pitchFamily="2" charset="-122"/>
              <a:ea typeface="宋体" pitchFamily="2" charset="-122"/>
            </a:endParaRPr>
          </a:p>
          <a:p>
            <a:pPr marL="1076325" indent="-457200">
              <a:buFont typeface="+mj-ea"/>
              <a:buAutoNum type="circleNumDbPlain"/>
            </a:pPr>
            <a:r>
              <a:rPr lang="zh-CN" altLang="en-US" sz="2000" dirty="0">
                <a:latin typeface="宋体" pitchFamily="2" charset="-122"/>
                <a:ea typeface="宋体" pitchFamily="2" charset="-122"/>
              </a:rPr>
              <a:t>数据耦合</a:t>
            </a:r>
            <a:endParaRPr lang="en-US" altLang="zh-CN" sz="2000" dirty="0">
              <a:latin typeface="宋体" pitchFamily="2" charset="-122"/>
              <a:ea typeface="宋体" pitchFamily="2" charset="-122"/>
            </a:endParaRPr>
          </a:p>
          <a:p>
            <a:pPr marL="1076325" indent="-457200">
              <a:buFont typeface="+mj-ea"/>
              <a:buAutoNum type="circleNumDbPlain"/>
            </a:pPr>
            <a:r>
              <a:rPr lang="zh-CN" altLang="en-US" sz="2000" dirty="0">
                <a:latin typeface="宋体" pitchFamily="2" charset="-122"/>
                <a:ea typeface="宋体" pitchFamily="2" charset="-122"/>
              </a:rPr>
              <a:t>非直接耦合</a:t>
            </a:r>
          </a:p>
          <a:p>
            <a:pPr eaLnBrk="1" hangingPunct="1">
              <a:lnSpc>
                <a:spcPct val="120000"/>
              </a:lnSpc>
              <a:buClr>
                <a:schemeClr val="accent2"/>
              </a:buClr>
              <a:buSzPct val="75000"/>
              <a:buFont typeface="Wingdings" pitchFamily="2" charset="2"/>
              <a:buChar char="Ø"/>
            </a:pPr>
            <a:endParaRPr kumimoji="1" lang="zh-CN" altLang="en-US" sz="2400" dirty="0">
              <a:latin typeface="宋体" pitchFamily="2" charset="-122"/>
              <a:ea typeface="宋体" pitchFamily="2" charset="-122"/>
            </a:endParaRPr>
          </a:p>
          <a:p>
            <a:pPr eaLnBrk="1" hangingPunct="1">
              <a:lnSpc>
                <a:spcPct val="120000"/>
              </a:lnSpc>
              <a:buClr>
                <a:schemeClr val="accent2"/>
              </a:buClr>
              <a:buSzPct val="75000"/>
              <a:buFont typeface="Wingdings" pitchFamily="2" charset="2"/>
              <a:buChar char="Ø"/>
            </a:pPr>
            <a:endParaRPr kumimoji="1" lang="en-US" altLang="zh-CN" sz="2400" dirty="0">
              <a:latin typeface="宋体" pitchFamily="2" charset="-122"/>
              <a:ea typeface="宋体" pitchFamily="2" charset="-122"/>
            </a:endParaRP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p>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charset="-122"/>
                <a:cs typeface="+mj-cs"/>
              </a:rPr>
              <a:t>4.2.2  </a:t>
            </a:r>
            <a:r>
              <a:rPr kumimoji="0" lang="zh-CN" altLang="en-US" sz="3200" b="1" i="0" u="none" strike="noStrike" kern="0" cap="none" spc="0" normalizeH="0" baseline="0" noProof="0" dirty="0">
                <a:ln>
                  <a:noFill/>
                </a:ln>
                <a:solidFill>
                  <a:schemeClr val="bg1"/>
                </a:solidFill>
                <a:effectLst/>
                <a:uLnTx/>
                <a:uFillTx/>
                <a:latin typeface="+mj-lt"/>
                <a:ea typeface="宋体" charset="-122"/>
                <a:cs typeface="+mj-cs"/>
              </a:rPr>
              <a:t>面向对象设计准则</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grpSp>
        <p:nvGrpSpPr>
          <p:cNvPr id="10" name="组合 9"/>
          <p:cNvGrpSpPr/>
          <p:nvPr/>
        </p:nvGrpSpPr>
        <p:grpSpPr>
          <a:xfrm>
            <a:off x="3357554" y="3919061"/>
            <a:ext cx="428628" cy="2510335"/>
            <a:chOff x="3857620" y="3561871"/>
            <a:chExt cx="428628" cy="2510335"/>
          </a:xfrm>
          <a:gradFill>
            <a:gsLst>
              <a:gs pos="0">
                <a:srgbClr val="5E9EFF"/>
              </a:gs>
              <a:gs pos="39999">
                <a:srgbClr val="85C2FF"/>
              </a:gs>
              <a:gs pos="70000">
                <a:srgbClr val="C4D6EB"/>
              </a:gs>
              <a:gs pos="100000">
                <a:srgbClr val="FFEBFA"/>
              </a:gs>
            </a:gsLst>
            <a:lin ang="5400000" scaled="0"/>
          </a:gradFill>
        </p:grpSpPr>
        <p:sp>
          <p:nvSpPr>
            <p:cNvPr id="6" name="上箭头 5"/>
            <p:cNvSpPr/>
            <p:nvPr/>
          </p:nvSpPr>
          <p:spPr>
            <a:xfrm>
              <a:off x="3857620" y="4071942"/>
              <a:ext cx="428628" cy="1571636"/>
            </a:xfrm>
            <a:prstGeom prst="up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14"/>
            <p:cNvSpPr txBox="1">
              <a:spLocks noChangeArrowheads="1"/>
            </p:cNvSpPr>
            <p:nvPr/>
          </p:nvSpPr>
          <p:spPr bwMode="auto">
            <a:xfrm>
              <a:off x="3857620" y="5705011"/>
              <a:ext cx="428628" cy="367195"/>
            </a:xfrm>
            <a:prstGeom prst="rect">
              <a:avLst/>
            </a:prstGeom>
            <a:grpFill/>
            <a:ln w="9525">
              <a:noFill/>
              <a:miter lim="800000"/>
              <a:headEnd/>
              <a:tailEnd/>
            </a:ln>
            <a:effectLst/>
          </p:spPr>
          <p:txBody>
            <a:bodyPr wrap="square">
              <a:spAutoFit/>
            </a:bodyPr>
            <a:lstStyle/>
            <a:p>
              <a:pPr>
                <a:spcBef>
                  <a:spcPct val="50000"/>
                </a:spcBef>
              </a:pPr>
              <a:r>
                <a:rPr lang="zh-CN" altLang="en-US" sz="1800" b="1" dirty="0">
                  <a:effectLst/>
                  <a:latin typeface="宋体" pitchFamily="2" charset="-122"/>
                  <a:ea typeface="宋体" pitchFamily="2" charset="-122"/>
                </a:rPr>
                <a:t>弱</a:t>
              </a:r>
            </a:p>
          </p:txBody>
        </p:sp>
        <p:sp>
          <p:nvSpPr>
            <p:cNvPr id="8" name="Text Box 14"/>
            <p:cNvSpPr txBox="1">
              <a:spLocks noChangeArrowheads="1"/>
            </p:cNvSpPr>
            <p:nvPr/>
          </p:nvSpPr>
          <p:spPr bwMode="auto">
            <a:xfrm>
              <a:off x="3857620" y="3561871"/>
              <a:ext cx="428628" cy="367195"/>
            </a:xfrm>
            <a:prstGeom prst="rect">
              <a:avLst/>
            </a:prstGeom>
            <a:grpFill/>
            <a:ln w="9525">
              <a:noFill/>
              <a:miter lim="800000"/>
              <a:headEnd/>
              <a:tailEnd/>
            </a:ln>
            <a:effectLst/>
          </p:spPr>
          <p:txBody>
            <a:bodyPr wrap="square">
              <a:spAutoFit/>
            </a:bodyPr>
            <a:lstStyle/>
            <a:p>
              <a:pPr>
                <a:spcBef>
                  <a:spcPct val="50000"/>
                </a:spcBef>
              </a:pPr>
              <a:r>
                <a:rPr lang="zh-CN" altLang="en-US" sz="1800" b="1" dirty="0">
                  <a:effectLst/>
                  <a:latin typeface="宋体" pitchFamily="2" charset="-122"/>
                  <a:ea typeface="宋体" pitchFamily="2" charset="-122"/>
                </a:rPr>
                <a:t>强</a:t>
              </a:r>
            </a:p>
          </p:txBody>
        </p:sp>
      </p:grpSp>
      <p:sp>
        <p:nvSpPr>
          <p:cNvPr id="9" name="Rectangle 3"/>
          <p:cNvSpPr txBox="1">
            <a:spLocks noChangeArrowheads="1"/>
          </p:cNvSpPr>
          <p:nvPr/>
        </p:nvSpPr>
        <p:spPr bwMode="auto">
          <a:xfrm>
            <a:off x="4786314" y="4071942"/>
            <a:ext cx="3786214" cy="2357454"/>
          </a:xfrm>
          <a:prstGeom prst="rect">
            <a:avLst/>
          </a:prstGeom>
          <a:solidFill>
            <a:schemeClr val="accent6">
              <a:lumMod val="20000"/>
              <a:lumOff val="80000"/>
              <a:alpha val="23000"/>
            </a:schemeClr>
          </a:solidFill>
          <a:ln w="9525">
            <a:noFill/>
            <a:miter lim="800000"/>
            <a:headEnd/>
            <a:tailEnd/>
          </a:ln>
        </p:spPr>
        <p:txBody>
          <a:bodyPr vert="horz" wrap="square" lIns="91440" tIns="45720" rIns="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zh-CN" altLang="en-US" sz="2000" kern="0" dirty="0">
                <a:latin typeface="宋体" pitchFamily="2" charset="-122"/>
                <a:ea typeface="宋体" pitchFamily="2" charset="-122"/>
              </a:rPr>
              <a:t>采用</a:t>
            </a:r>
            <a:r>
              <a:rPr kumimoji="0" lang="zh-CN" altLang="en-US" sz="20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原则：</a:t>
            </a:r>
            <a:endParaRPr kumimoji="0" lang="en-US" altLang="zh-CN" sz="2000" b="0"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0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如模块间必须存在耦合，则</a:t>
            </a:r>
            <a:endParaRPr kumimoji="0" lang="en-US" altLang="zh-CN" sz="2000" b="0"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a:p>
            <a:pPr marL="5334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尽量使用</a:t>
            </a:r>
            <a:r>
              <a:rPr kumimoji="0" lang="zh-CN" altLang="en-US" sz="20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数据耦合，</a:t>
            </a:r>
            <a:endParaRPr kumimoji="0" lang="en-US" altLang="zh-CN" sz="2000" b="0"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a:p>
            <a:pPr marL="5334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少用</a:t>
            </a:r>
            <a:r>
              <a:rPr kumimoji="0" lang="zh-CN" altLang="en-US" sz="20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控制耦合，</a:t>
            </a:r>
            <a:endParaRPr kumimoji="0" lang="en-US" altLang="zh-CN" sz="2000" b="0"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a:p>
            <a:pPr marL="5334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限制</a:t>
            </a:r>
            <a:r>
              <a:rPr kumimoji="0" lang="zh-CN" altLang="en-US" sz="20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公共耦合的范围，</a:t>
            </a:r>
            <a:endParaRPr kumimoji="0" lang="en-US" altLang="zh-CN" sz="2000" b="0"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a:p>
            <a:pPr marL="5334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zh-CN" altLang="en-US" sz="20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尽量</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避免</a:t>
            </a:r>
            <a:r>
              <a:rPr kumimoji="0" lang="zh-CN" altLang="en-US" sz="20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使用内容耦合。</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p:txBody>
      </p:sp>
      <p:sp>
        <p:nvSpPr>
          <p:cNvPr id="11" name="灯片编号占位符 10"/>
          <p:cNvSpPr>
            <a:spLocks noGrp="1"/>
          </p:cNvSpPr>
          <p:nvPr>
            <p:ph type="sldNum" sz="quarter" idx="12"/>
          </p:nvPr>
        </p:nvSpPr>
        <p:spPr/>
        <p:txBody>
          <a:bodyPr/>
          <a:lstStyle/>
          <a:p>
            <a:fld id="{38DE0820-E4E3-469F-8339-675226DFBBFE}" type="slidenum">
              <a:rPr lang="zh-CN" altLang="en-US" smtClean="0"/>
              <a:pPr/>
              <a:t>14</a:t>
            </a:fld>
            <a:endParaRPr lang="zh-CN" altLang="en-U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57158" y="1689119"/>
            <a:ext cx="8372476" cy="4525963"/>
          </a:xfrm>
        </p:spPr>
        <p:txBody>
          <a:bodyPr/>
          <a:lstStyle/>
          <a:p>
            <a:pPr marL="457200" indent="-457200">
              <a:spcAft>
                <a:spcPts val="1200"/>
              </a:spcAft>
              <a:buFont typeface="+mj-ea"/>
              <a:buAutoNum type="circleNumDbPlain"/>
            </a:pPr>
            <a:r>
              <a:rPr lang="zh-CN" altLang="en-US" sz="2400" b="1" dirty="0">
                <a:solidFill>
                  <a:srgbClr val="C00000"/>
                </a:solidFill>
                <a:latin typeface="宋体" pitchFamily="2" charset="-122"/>
                <a:ea typeface="宋体" pitchFamily="2" charset="-122"/>
              </a:rPr>
              <a:t>内容耦合：</a:t>
            </a:r>
            <a:r>
              <a:rPr lang="zh-CN" altLang="en-US" sz="2400" dirty="0">
                <a:latin typeface="宋体" pitchFamily="2" charset="-122"/>
                <a:ea typeface="宋体" pitchFamily="2" charset="-122"/>
              </a:rPr>
              <a:t>当一个模块</a:t>
            </a:r>
            <a:r>
              <a:rPr lang="zh-CN" altLang="en-US" sz="2400" dirty="0">
                <a:solidFill>
                  <a:srgbClr val="00B050"/>
                </a:solidFill>
                <a:latin typeface="宋体" pitchFamily="2" charset="-122"/>
                <a:ea typeface="宋体" pitchFamily="2" charset="-122"/>
              </a:rPr>
              <a:t>直接修改或操作另一个模块的数据时</a:t>
            </a:r>
            <a:r>
              <a:rPr lang="zh-CN" altLang="en-US" sz="2400" dirty="0">
                <a:latin typeface="宋体" pitchFamily="2" charset="-122"/>
                <a:ea typeface="宋体" pitchFamily="2" charset="-122"/>
              </a:rPr>
              <a:t>，或一个模块不通过正常入口而转入另一个模块时的耦合被称为内容耦合，是</a:t>
            </a:r>
            <a:r>
              <a:rPr lang="zh-CN" altLang="en-US" sz="2400" b="1" dirty="0">
                <a:solidFill>
                  <a:srgbClr val="3366FF"/>
                </a:solidFill>
                <a:latin typeface="宋体" pitchFamily="2" charset="-122"/>
                <a:ea typeface="宋体" pitchFamily="2" charset="-122"/>
              </a:rPr>
              <a:t>最高程度的耦合</a:t>
            </a:r>
            <a:r>
              <a:rPr lang="zh-CN" altLang="en-US" sz="2400" dirty="0">
                <a:latin typeface="宋体" pitchFamily="2" charset="-122"/>
                <a:ea typeface="宋体" pitchFamily="2" charset="-122"/>
              </a:rPr>
              <a:t>，</a:t>
            </a:r>
            <a:r>
              <a:rPr lang="zh-CN" altLang="en-US" sz="2400" b="1" dirty="0">
                <a:solidFill>
                  <a:srgbClr val="3366FF"/>
                </a:solidFill>
                <a:latin typeface="宋体" pitchFamily="2" charset="-122"/>
                <a:ea typeface="宋体" pitchFamily="2" charset="-122"/>
              </a:rPr>
              <a:t>应该避免使用之。</a:t>
            </a:r>
          </a:p>
          <a:p>
            <a:pPr marL="457200" indent="-457200">
              <a:spcAft>
                <a:spcPts val="1200"/>
              </a:spcAft>
              <a:buFont typeface="+mj-ea"/>
              <a:buAutoNum type="circleNumDbPlain"/>
            </a:pPr>
            <a:r>
              <a:rPr lang="zh-CN" altLang="en-US" sz="2400" b="1" dirty="0">
                <a:solidFill>
                  <a:srgbClr val="C00000"/>
                </a:solidFill>
                <a:latin typeface="宋体" pitchFamily="2" charset="-122"/>
                <a:ea typeface="宋体" pitchFamily="2" charset="-122"/>
              </a:rPr>
              <a:t>公共耦合：</a:t>
            </a:r>
            <a:r>
              <a:rPr lang="zh-CN" altLang="en-US" sz="2400" dirty="0">
                <a:latin typeface="宋体" pitchFamily="2" charset="-122"/>
                <a:ea typeface="宋体" pitchFamily="2" charset="-122"/>
              </a:rPr>
              <a:t>是两个或两个以上的模块</a:t>
            </a:r>
            <a:r>
              <a:rPr lang="zh-CN" altLang="en-US" sz="2400" dirty="0">
                <a:solidFill>
                  <a:srgbClr val="00B050"/>
                </a:solidFill>
                <a:latin typeface="宋体" pitchFamily="2" charset="-122"/>
                <a:ea typeface="宋体" pitchFamily="2" charset="-122"/>
              </a:rPr>
              <a:t>共同引用一个全局数据项时的</a:t>
            </a:r>
            <a:r>
              <a:rPr lang="zh-CN" altLang="en-US" sz="2400" dirty="0">
                <a:latin typeface="宋体" pitchFamily="2" charset="-122"/>
                <a:ea typeface="宋体" pitchFamily="2" charset="-122"/>
              </a:rPr>
              <a:t>耦合。在具有大量公共耦合的结构中，确定究竟是哪个模块给全局变量赋了一个特定的值是十分困难的。</a:t>
            </a:r>
            <a:endParaRPr lang="en-US" altLang="zh-CN" sz="2400" dirty="0">
              <a:latin typeface="宋体" pitchFamily="2" charset="-122"/>
              <a:ea typeface="宋体" pitchFamily="2" charset="-122"/>
            </a:endParaRPr>
          </a:p>
          <a:p>
            <a:pPr marL="457200" indent="-457200">
              <a:spcAft>
                <a:spcPts val="1200"/>
              </a:spcAft>
              <a:buFont typeface="+mj-ea"/>
              <a:buAutoNum type="circleNumDbPlain"/>
            </a:pPr>
            <a:r>
              <a:rPr lang="zh-CN" altLang="en-US" sz="2400" b="1" dirty="0">
                <a:solidFill>
                  <a:srgbClr val="C00000"/>
                </a:solidFill>
                <a:latin typeface="宋体" pitchFamily="2" charset="-122"/>
                <a:ea typeface="宋体" pitchFamily="2" charset="-122"/>
              </a:rPr>
              <a:t>外部耦合 ：</a:t>
            </a:r>
            <a:r>
              <a:rPr lang="zh-CN" altLang="en-US" sz="2400" dirty="0">
                <a:latin typeface="宋体" pitchFamily="2" charset="-122"/>
                <a:ea typeface="宋体" pitchFamily="2" charset="-122"/>
              </a:rPr>
              <a:t>一组模块都访问同一全局简单变量而不是同一全局数据结构，而且不是通过参数表传递该全局变量的信息，则称之为外部耦合。</a:t>
            </a:r>
          </a:p>
          <a:p>
            <a:pPr>
              <a:spcAft>
                <a:spcPts val="1200"/>
              </a:spcAft>
            </a:pPr>
            <a:endParaRPr lang="zh-CN" altLang="en-US" sz="2400" dirty="0">
              <a:latin typeface="宋体" pitchFamily="2" charset="-122"/>
              <a:ea typeface="宋体" pitchFamily="2" charset="-122"/>
            </a:endParaRPr>
          </a:p>
          <a:p>
            <a:pPr eaLnBrk="1" hangingPunct="1">
              <a:lnSpc>
                <a:spcPct val="120000"/>
              </a:lnSpc>
              <a:spcAft>
                <a:spcPts val="1200"/>
              </a:spcAft>
              <a:buClr>
                <a:schemeClr val="accent2"/>
              </a:buClr>
              <a:buSzPct val="75000"/>
              <a:buFont typeface="Wingdings" pitchFamily="2" charset="2"/>
              <a:buChar char="Ø"/>
            </a:pPr>
            <a:endParaRPr kumimoji="1" lang="zh-CN" altLang="en-US" sz="2400" dirty="0">
              <a:latin typeface="宋体" pitchFamily="2" charset="-122"/>
              <a:ea typeface="宋体" pitchFamily="2" charset="-122"/>
            </a:endParaRPr>
          </a:p>
          <a:p>
            <a:pPr eaLnBrk="1" hangingPunct="1">
              <a:lnSpc>
                <a:spcPct val="120000"/>
              </a:lnSpc>
              <a:spcAft>
                <a:spcPts val="1200"/>
              </a:spcAft>
              <a:buClr>
                <a:schemeClr val="accent2"/>
              </a:buClr>
              <a:buSzPct val="75000"/>
              <a:buFont typeface="Wingdings" pitchFamily="2" charset="2"/>
              <a:buChar char="Ø"/>
            </a:pPr>
            <a:endParaRPr kumimoji="1" lang="en-US" altLang="zh-CN" sz="2400" dirty="0">
              <a:latin typeface="宋体" pitchFamily="2" charset="-122"/>
              <a:ea typeface="宋体" pitchFamily="2" charset="-122"/>
            </a:endParaRP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p>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charset="-122"/>
                <a:cs typeface="+mj-cs"/>
              </a:rPr>
              <a:t>4.2.2  </a:t>
            </a:r>
            <a:r>
              <a:rPr kumimoji="0" lang="zh-CN" altLang="en-US" sz="3200" b="1" i="0" u="none" strike="noStrike" kern="0" cap="none" spc="0" normalizeH="0" baseline="0" noProof="0" dirty="0">
                <a:ln>
                  <a:noFill/>
                </a:ln>
                <a:solidFill>
                  <a:schemeClr val="bg1"/>
                </a:solidFill>
                <a:effectLst/>
                <a:uLnTx/>
                <a:uFillTx/>
                <a:latin typeface="+mj-lt"/>
                <a:ea typeface="宋体" charset="-122"/>
                <a:cs typeface="+mj-cs"/>
              </a:rPr>
              <a:t>面向对象设计准则</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15</a:t>
            </a:fld>
            <a:endParaRPr lang="zh-CN" alt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42928" y="1571612"/>
            <a:ext cx="8443914" cy="5143536"/>
          </a:xfrm>
        </p:spPr>
        <p:txBody>
          <a:bodyPr/>
          <a:lstStyle/>
          <a:p>
            <a:pPr marL="457200" indent="-457200">
              <a:spcAft>
                <a:spcPts val="1200"/>
              </a:spcAft>
              <a:buFont typeface="+mj-ea"/>
              <a:buAutoNum type="circleNumDbPlain" startAt="4"/>
            </a:pPr>
            <a:r>
              <a:rPr lang="zh-CN" altLang="en-US" sz="2400" b="1" dirty="0">
                <a:solidFill>
                  <a:srgbClr val="C00000"/>
                </a:solidFill>
                <a:latin typeface="宋体" pitchFamily="2" charset="-122"/>
                <a:ea typeface="宋体" pitchFamily="2" charset="-122"/>
              </a:rPr>
              <a:t>控制耦合 </a:t>
            </a:r>
            <a:r>
              <a:rPr lang="zh-CN" altLang="en-US" sz="2400" dirty="0">
                <a:latin typeface="宋体" pitchFamily="2" charset="-122"/>
                <a:ea typeface="宋体" pitchFamily="2" charset="-122"/>
              </a:rPr>
              <a:t>一个模块通过接口向另一个模块</a:t>
            </a:r>
            <a:r>
              <a:rPr lang="zh-CN" altLang="en-US" sz="2400" b="1" dirty="0">
                <a:solidFill>
                  <a:srgbClr val="00B050"/>
                </a:solidFill>
                <a:latin typeface="宋体" pitchFamily="2" charset="-122"/>
                <a:ea typeface="宋体" pitchFamily="2" charset="-122"/>
              </a:rPr>
              <a:t>传递一个控制信号</a:t>
            </a:r>
            <a:r>
              <a:rPr lang="zh-CN" altLang="en-US" sz="2400" dirty="0">
                <a:latin typeface="宋体" pitchFamily="2" charset="-122"/>
                <a:ea typeface="宋体" pitchFamily="2" charset="-122"/>
              </a:rPr>
              <a:t>，接受信号的模块根据信号值而进行适当的动作，这种耦合被称为控制耦合。</a:t>
            </a:r>
          </a:p>
          <a:p>
            <a:pPr marL="457200" indent="-457200">
              <a:spcAft>
                <a:spcPts val="1200"/>
              </a:spcAft>
              <a:buFont typeface="+mj-ea"/>
              <a:buAutoNum type="circleNumDbPlain" startAt="4"/>
            </a:pPr>
            <a:r>
              <a:rPr lang="zh-CN" altLang="en-US" sz="2400" b="1" dirty="0">
                <a:solidFill>
                  <a:srgbClr val="C00000"/>
                </a:solidFill>
                <a:latin typeface="宋体" pitchFamily="2" charset="-122"/>
                <a:ea typeface="宋体" pitchFamily="2" charset="-122"/>
              </a:rPr>
              <a:t>标记耦合 </a:t>
            </a:r>
            <a:r>
              <a:rPr lang="zh-CN" altLang="en-US" sz="2400" dirty="0">
                <a:latin typeface="宋体" pitchFamily="2" charset="-122"/>
                <a:ea typeface="宋体" pitchFamily="2" charset="-122"/>
              </a:rPr>
              <a:t>。若一个模块</a:t>
            </a:r>
            <a:r>
              <a:rPr lang="en-US" sz="2400" dirty="0">
                <a:latin typeface="宋体" pitchFamily="2" charset="-122"/>
                <a:ea typeface="宋体" pitchFamily="2" charset="-122"/>
              </a:rPr>
              <a:t>A</a:t>
            </a:r>
            <a:r>
              <a:rPr lang="zh-CN" altLang="en-US" sz="2400" dirty="0">
                <a:latin typeface="宋体" pitchFamily="2" charset="-122"/>
                <a:ea typeface="宋体" pitchFamily="2" charset="-122"/>
              </a:rPr>
              <a:t>通过接口向两个模块</a:t>
            </a:r>
            <a:r>
              <a:rPr lang="en-US" sz="2400" dirty="0">
                <a:latin typeface="宋体" pitchFamily="2" charset="-122"/>
                <a:ea typeface="宋体" pitchFamily="2" charset="-122"/>
              </a:rPr>
              <a:t>B</a:t>
            </a:r>
            <a:r>
              <a:rPr lang="zh-CN" altLang="en-US" sz="2400" dirty="0">
                <a:latin typeface="宋体" pitchFamily="2" charset="-122"/>
                <a:ea typeface="宋体" pitchFamily="2" charset="-122"/>
              </a:rPr>
              <a:t>和</a:t>
            </a:r>
            <a:r>
              <a:rPr lang="en-US" sz="2400" dirty="0">
                <a:latin typeface="宋体" pitchFamily="2" charset="-122"/>
                <a:ea typeface="宋体" pitchFamily="2" charset="-122"/>
              </a:rPr>
              <a:t>C</a:t>
            </a:r>
            <a:r>
              <a:rPr lang="zh-CN" altLang="en-US" sz="2400" dirty="0">
                <a:latin typeface="宋体" pitchFamily="2" charset="-122"/>
                <a:ea typeface="宋体" pitchFamily="2" charset="-122"/>
              </a:rPr>
              <a:t>传递一个</a:t>
            </a:r>
            <a:r>
              <a:rPr lang="zh-CN" altLang="en-US" sz="2400" b="1" dirty="0">
                <a:solidFill>
                  <a:srgbClr val="00B050"/>
                </a:solidFill>
                <a:latin typeface="宋体" pitchFamily="2" charset="-122"/>
                <a:ea typeface="宋体" pitchFamily="2" charset="-122"/>
              </a:rPr>
              <a:t>公共参数</a:t>
            </a:r>
            <a:r>
              <a:rPr lang="zh-CN" altLang="en-US" sz="2400" dirty="0">
                <a:latin typeface="宋体" pitchFamily="2" charset="-122"/>
                <a:ea typeface="宋体" pitchFamily="2" charset="-122"/>
              </a:rPr>
              <a:t>，那么称模块</a:t>
            </a:r>
            <a:r>
              <a:rPr lang="en-US" sz="2400" dirty="0">
                <a:latin typeface="宋体" pitchFamily="2" charset="-122"/>
                <a:ea typeface="宋体" pitchFamily="2" charset="-122"/>
              </a:rPr>
              <a:t>B</a:t>
            </a:r>
            <a:r>
              <a:rPr lang="zh-CN" altLang="en-US" sz="2400" dirty="0">
                <a:latin typeface="宋体" pitchFamily="2" charset="-122"/>
                <a:ea typeface="宋体" pitchFamily="2" charset="-122"/>
              </a:rPr>
              <a:t>和</a:t>
            </a:r>
            <a:r>
              <a:rPr lang="en-US" sz="2400" dirty="0">
                <a:latin typeface="宋体" pitchFamily="2" charset="-122"/>
                <a:ea typeface="宋体" pitchFamily="2" charset="-122"/>
              </a:rPr>
              <a:t>C</a:t>
            </a:r>
            <a:r>
              <a:rPr lang="zh-CN" altLang="en-US" sz="2400" dirty="0">
                <a:latin typeface="宋体" pitchFamily="2" charset="-122"/>
                <a:ea typeface="宋体" pitchFamily="2" charset="-122"/>
              </a:rPr>
              <a:t>之间存在一个标记耦合。</a:t>
            </a:r>
          </a:p>
          <a:p>
            <a:pPr marL="457200" indent="-457200">
              <a:spcAft>
                <a:spcPts val="1200"/>
              </a:spcAft>
              <a:buFont typeface="+mj-ea"/>
              <a:buAutoNum type="circleNumDbPlain" startAt="4"/>
            </a:pPr>
            <a:r>
              <a:rPr lang="zh-CN" altLang="en-US" sz="2400" b="1" dirty="0">
                <a:solidFill>
                  <a:srgbClr val="C00000"/>
                </a:solidFill>
                <a:latin typeface="宋体" pitchFamily="2" charset="-122"/>
                <a:ea typeface="宋体" pitchFamily="2" charset="-122"/>
              </a:rPr>
              <a:t>数据耦合</a:t>
            </a:r>
            <a:r>
              <a:rPr lang="zh-CN" altLang="en-US" sz="2400" dirty="0">
                <a:latin typeface="宋体" pitchFamily="2" charset="-122"/>
                <a:ea typeface="宋体" pitchFamily="2" charset="-122"/>
              </a:rPr>
              <a:t>。模块之间通过参数来传递数据，被称为数据耦合。</a:t>
            </a:r>
            <a:r>
              <a:rPr lang="zh-CN" altLang="en-US" sz="2400" b="1" dirty="0">
                <a:solidFill>
                  <a:srgbClr val="3366FF"/>
                </a:solidFill>
                <a:latin typeface="宋体" pitchFamily="2" charset="-122"/>
                <a:ea typeface="宋体" pitchFamily="2" charset="-122"/>
              </a:rPr>
              <a:t>数据耦合是最低的一种耦合形式</a:t>
            </a:r>
            <a:r>
              <a:rPr lang="zh-CN" altLang="en-US" sz="2400" dirty="0">
                <a:latin typeface="宋体" pitchFamily="2" charset="-122"/>
                <a:ea typeface="宋体" pitchFamily="2" charset="-122"/>
              </a:rPr>
              <a:t>，系统中一般都存在这种类型的耦合，因为为了完成一些有意义的功能，往往需要将某些模块的输出数据作为另一些模块的输入数据。</a:t>
            </a:r>
          </a:p>
          <a:p>
            <a:pPr marL="457200" indent="-457200">
              <a:spcAft>
                <a:spcPts val="1200"/>
              </a:spcAft>
              <a:buFont typeface="+mj-ea"/>
              <a:buAutoNum type="circleNumDbPlain" startAt="4"/>
            </a:pPr>
            <a:r>
              <a:rPr lang="zh-CN" altLang="en-US" sz="2400" b="1" dirty="0">
                <a:solidFill>
                  <a:srgbClr val="C00000"/>
                </a:solidFill>
                <a:latin typeface="宋体" pitchFamily="2" charset="-122"/>
                <a:ea typeface="宋体" pitchFamily="2" charset="-122"/>
              </a:rPr>
              <a:t>非直接耦合 </a:t>
            </a:r>
            <a:r>
              <a:rPr lang="zh-CN" altLang="en-US" sz="2400" dirty="0">
                <a:latin typeface="宋体" pitchFamily="2" charset="-122"/>
                <a:ea typeface="宋体" pitchFamily="2" charset="-122"/>
              </a:rPr>
              <a:t>。两个模块之间没有直接关系，它们之间的联系完全是通过主模块的控制和调用来实现的。</a:t>
            </a: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p>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charset="-122"/>
                <a:cs typeface="+mj-cs"/>
              </a:rPr>
              <a:t>4.2.2  </a:t>
            </a:r>
            <a:r>
              <a:rPr kumimoji="0" lang="zh-CN" altLang="en-US" sz="3200" b="1" i="0" u="none" strike="noStrike" kern="0" cap="none" spc="0" normalizeH="0" baseline="0" noProof="0" dirty="0">
                <a:ln>
                  <a:noFill/>
                </a:ln>
                <a:solidFill>
                  <a:schemeClr val="bg1"/>
                </a:solidFill>
                <a:effectLst/>
                <a:uLnTx/>
                <a:uFillTx/>
                <a:latin typeface="+mj-lt"/>
                <a:ea typeface="宋体" charset="-122"/>
                <a:cs typeface="+mj-cs"/>
              </a:rPr>
              <a:t>面向对象设计准则</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16</a:t>
            </a:fld>
            <a:endParaRPr lang="zh-CN" alt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457200" y="1500174"/>
            <a:ext cx="8229600" cy="4857784"/>
          </a:xfrm>
        </p:spPr>
        <p:txBody>
          <a:bodyPr/>
          <a:lstStyle/>
          <a:p>
            <a:pPr eaLnBrk="1" hangingPunct="1">
              <a:lnSpc>
                <a:spcPct val="120000"/>
              </a:lnSpc>
              <a:buClr>
                <a:schemeClr val="accent2"/>
              </a:buClr>
              <a:buSzPct val="75000"/>
              <a:buFont typeface="Wingdings" pitchFamily="2" charset="2"/>
              <a:buNone/>
            </a:pPr>
            <a:r>
              <a:rPr kumimoji="1" lang="en-US" altLang="zh-CN" sz="2800" b="1" dirty="0">
                <a:solidFill>
                  <a:srgbClr val="C00000"/>
                </a:solidFill>
                <a:latin typeface="宋体" pitchFamily="2" charset="-122"/>
                <a:ea typeface="宋体" pitchFamily="2" charset="-122"/>
              </a:rPr>
              <a:t>(4) </a:t>
            </a:r>
            <a:r>
              <a:rPr kumimoji="1" lang="zh-CN" altLang="en-US" sz="2800" b="1" dirty="0">
                <a:solidFill>
                  <a:srgbClr val="C00000"/>
                </a:solidFill>
                <a:latin typeface="宋体" pitchFamily="2" charset="-122"/>
                <a:ea typeface="宋体" pitchFamily="2" charset="-122"/>
              </a:rPr>
              <a:t>弱耦合</a:t>
            </a:r>
          </a:p>
          <a:p>
            <a:pPr marL="533400" indent="-260350">
              <a:lnSpc>
                <a:spcPct val="120000"/>
              </a:lnSpc>
              <a:buClr>
                <a:schemeClr val="accent2"/>
              </a:buClr>
              <a:buSzPct val="75000"/>
              <a:buFont typeface="Arial" pitchFamily="34" charset="0"/>
              <a:buChar char="•"/>
            </a:pPr>
            <a:r>
              <a:rPr kumimoji="1" lang="zh-CN" altLang="en-US" sz="2400" b="1" dirty="0">
                <a:solidFill>
                  <a:srgbClr val="3366FF"/>
                </a:solidFill>
                <a:latin typeface="宋体" pitchFamily="2" charset="-122"/>
                <a:ea typeface="宋体" pitchFamily="2" charset="-122"/>
              </a:rPr>
              <a:t>在面向对象方法中</a:t>
            </a:r>
            <a:r>
              <a:rPr kumimoji="1" lang="zh-CN" altLang="en-US" sz="2400" dirty="0">
                <a:latin typeface="宋体" pitchFamily="2" charset="-122"/>
                <a:ea typeface="宋体" pitchFamily="2" charset="-122"/>
              </a:rPr>
              <a:t>，对象是最基本的模块，因此，耦合主要指不同对象之间相互关联的紧密程度。</a:t>
            </a:r>
            <a:r>
              <a:rPr lang="zh-CN" altLang="en-US" sz="2400" b="1" dirty="0">
                <a:solidFill>
                  <a:srgbClr val="00B050"/>
                </a:solidFill>
                <a:latin typeface="宋体" pitchFamily="2" charset="-122"/>
                <a:ea typeface="宋体" pitchFamily="2" charset="-122"/>
              </a:rPr>
              <a:t>对象之间的耦合越高，维护成本越高。</a:t>
            </a:r>
            <a:endParaRPr kumimoji="1" lang="en-US" altLang="zh-CN" sz="2400" b="1" dirty="0">
              <a:solidFill>
                <a:srgbClr val="00B050"/>
              </a:solidFill>
              <a:latin typeface="宋体" pitchFamily="2" charset="-122"/>
              <a:ea typeface="宋体" pitchFamily="2" charset="-122"/>
            </a:endParaRPr>
          </a:p>
          <a:p>
            <a:pPr marL="787400" indent="-336550" eaLnBrk="1" hangingPunct="1">
              <a:lnSpc>
                <a:spcPct val="120000"/>
              </a:lnSpc>
              <a:buClr>
                <a:schemeClr val="accent2"/>
              </a:buClr>
              <a:buSzPct val="75000"/>
              <a:buFont typeface="+mj-ea"/>
              <a:buAutoNum type="circleNumDbPlain"/>
            </a:pPr>
            <a:r>
              <a:rPr kumimoji="1" lang="zh-CN" altLang="en-US" sz="2400" dirty="0">
                <a:latin typeface="宋体" pitchFamily="2" charset="-122"/>
                <a:ea typeface="宋体" pitchFamily="2" charset="-122"/>
              </a:rPr>
              <a:t>交互耦合：对象之间的耦合通过消息来实现，就是交互耦合。交互耦合</a:t>
            </a:r>
            <a:r>
              <a:rPr kumimoji="1" lang="zh-CN" altLang="en-US" sz="2400" b="1" dirty="0">
                <a:solidFill>
                  <a:srgbClr val="00B050"/>
                </a:solidFill>
                <a:latin typeface="宋体" pitchFamily="2" charset="-122"/>
                <a:ea typeface="宋体" pitchFamily="2" charset="-122"/>
              </a:rPr>
              <a:t>应尽可能松散</a:t>
            </a:r>
            <a:r>
              <a:rPr kumimoji="1" lang="zh-CN" altLang="en-US" sz="2400" dirty="0">
                <a:latin typeface="宋体" pitchFamily="2" charset="-122"/>
                <a:ea typeface="宋体" pitchFamily="2" charset="-122"/>
              </a:rPr>
              <a:t>，应遵守尽量降低消息链接的复杂程度的原则。如尽量减少消息中包含的参数个数，尽量减少对象发生（或接受）的消息数。</a:t>
            </a:r>
            <a:endParaRPr kumimoji="1" lang="en-US" altLang="zh-CN" sz="2400" dirty="0">
              <a:latin typeface="宋体" pitchFamily="2" charset="-122"/>
              <a:ea typeface="宋体" pitchFamily="2" charset="-122"/>
            </a:endParaRPr>
          </a:p>
          <a:p>
            <a:pPr marL="787400" indent="-336550" eaLnBrk="1" hangingPunct="1">
              <a:lnSpc>
                <a:spcPct val="120000"/>
              </a:lnSpc>
              <a:buClr>
                <a:schemeClr val="accent2"/>
              </a:buClr>
              <a:buSzPct val="75000"/>
              <a:buFont typeface="+mj-ea"/>
              <a:buAutoNum type="circleNumDbPlain"/>
            </a:pPr>
            <a:r>
              <a:rPr kumimoji="1" lang="zh-CN" altLang="en-US" sz="2400" dirty="0">
                <a:latin typeface="宋体" pitchFamily="2" charset="-122"/>
                <a:ea typeface="宋体" pitchFamily="2" charset="-122"/>
              </a:rPr>
              <a:t>继承耦合：</a:t>
            </a:r>
            <a:endParaRPr kumimoji="1" lang="en-US" altLang="zh-CN" sz="2400" dirty="0">
              <a:latin typeface="宋体" pitchFamily="2" charset="-122"/>
              <a:ea typeface="宋体" pitchFamily="2" charset="-122"/>
            </a:endParaRPr>
          </a:p>
          <a:p>
            <a:pPr eaLnBrk="1" hangingPunct="1">
              <a:lnSpc>
                <a:spcPct val="120000"/>
              </a:lnSpc>
              <a:buClr>
                <a:schemeClr val="accent2"/>
              </a:buClr>
              <a:buSzPct val="75000"/>
              <a:buNone/>
            </a:pPr>
            <a:endParaRPr kumimoji="1" lang="zh-CN" altLang="en-US" sz="2400" dirty="0">
              <a:latin typeface="宋体" pitchFamily="2" charset="-122"/>
              <a:ea typeface="宋体" pitchFamily="2" charset="-122"/>
            </a:endParaRPr>
          </a:p>
          <a:p>
            <a:pPr eaLnBrk="1" hangingPunct="1">
              <a:lnSpc>
                <a:spcPct val="120000"/>
              </a:lnSpc>
              <a:buClr>
                <a:schemeClr val="accent2"/>
              </a:buClr>
              <a:buSzPct val="75000"/>
              <a:buFont typeface="Wingdings" pitchFamily="2" charset="2"/>
              <a:buChar char="Ø"/>
            </a:pPr>
            <a:endParaRPr kumimoji="1" lang="en-US" altLang="zh-CN" sz="2400" dirty="0">
              <a:latin typeface="宋体" pitchFamily="2" charset="-122"/>
              <a:ea typeface="宋体" pitchFamily="2" charset="-122"/>
            </a:endParaRP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p>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charset="-122"/>
                <a:cs typeface="+mj-cs"/>
              </a:rPr>
              <a:t>4.2.2  </a:t>
            </a:r>
            <a:r>
              <a:rPr kumimoji="0" lang="zh-CN" altLang="en-US" sz="3200" b="1" i="0" u="none" strike="noStrike" kern="0" cap="none" spc="0" normalizeH="0" baseline="0" noProof="0" dirty="0">
                <a:ln>
                  <a:noFill/>
                </a:ln>
                <a:solidFill>
                  <a:schemeClr val="bg1"/>
                </a:solidFill>
                <a:effectLst/>
                <a:uLnTx/>
                <a:uFillTx/>
                <a:latin typeface="+mj-lt"/>
                <a:ea typeface="宋体" charset="-122"/>
                <a:cs typeface="+mj-cs"/>
              </a:rPr>
              <a:t>面向对象设计准则</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17</a:t>
            </a:fld>
            <a:endParaRPr lang="zh-CN" altLang="en-US"/>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285720" y="1500174"/>
            <a:ext cx="8229600" cy="5143536"/>
          </a:xfrm>
        </p:spPr>
        <p:txBody>
          <a:bodyPr/>
          <a:lstStyle/>
          <a:p>
            <a:pPr eaLnBrk="1" hangingPunct="1">
              <a:lnSpc>
                <a:spcPct val="120000"/>
              </a:lnSpc>
              <a:buFontTx/>
              <a:buNone/>
            </a:pPr>
            <a:r>
              <a:rPr kumimoji="1" lang="en-US" altLang="zh-CN" sz="2400" b="1" dirty="0">
                <a:solidFill>
                  <a:srgbClr val="C00000"/>
                </a:solidFill>
                <a:latin typeface="宋体" pitchFamily="2" charset="-122"/>
                <a:ea typeface="宋体" pitchFamily="2" charset="-122"/>
              </a:rPr>
              <a:t>(5) </a:t>
            </a:r>
            <a:r>
              <a:rPr kumimoji="1" lang="zh-CN" altLang="en-US" sz="2400" b="1" dirty="0">
                <a:solidFill>
                  <a:srgbClr val="C00000"/>
                </a:solidFill>
                <a:latin typeface="宋体" pitchFamily="2" charset="-122"/>
                <a:ea typeface="宋体" pitchFamily="2" charset="-122"/>
              </a:rPr>
              <a:t>强内聚</a:t>
            </a:r>
          </a:p>
          <a:p>
            <a:pPr marL="1520825" indent="-1520825" eaLnBrk="1" hangingPunct="1">
              <a:lnSpc>
                <a:spcPts val="3500"/>
              </a:lnSpc>
              <a:buNone/>
            </a:pPr>
            <a:r>
              <a:rPr kumimoji="1" lang="zh-CN" altLang="en-US" sz="2400" dirty="0">
                <a:latin typeface="宋体" pitchFamily="2" charset="-122"/>
                <a:ea typeface="宋体" pitchFamily="2" charset="-122"/>
              </a:rPr>
              <a:t>基本概念：内聚衡量一个模块内各个元素彼此结合的紧密程度。在面向对象设计中存在以下</a:t>
            </a:r>
            <a:r>
              <a:rPr kumimoji="1" lang="en-US" altLang="zh-CN" sz="2400" dirty="0">
                <a:latin typeface="宋体" pitchFamily="2" charset="-122"/>
                <a:ea typeface="宋体" pitchFamily="2" charset="-122"/>
              </a:rPr>
              <a:t>3</a:t>
            </a:r>
            <a:r>
              <a:rPr kumimoji="1" lang="zh-CN" altLang="en-US" sz="2400" dirty="0">
                <a:latin typeface="宋体" pitchFamily="2" charset="-122"/>
                <a:ea typeface="宋体" pitchFamily="2" charset="-122"/>
              </a:rPr>
              <a:t>种内聚：</a:t>
            </a:r>
          </a:p>
          <a:p>
            <a:pPr marL="273050" indent="439738" eaLnBrk="1" hangingPunct="1">
              <a:lnSpc>
                <a:spcPts val="3000"/>
              </a:lnSpc>
              <a:spcBef>
                <a:spcPts val="600"/>
              </a:spcBef>
              <a:spcAft>
                <a:spcPts val="600"/>
              </a:spcAft>
              <a:buFont typeface="+mj-ea"/>
              <a:buAutoNum type="circleNumDbPlain"/>
            </a:pPr>
            <a:r>
              <a:rPr kumimoji="1" lang="zh-CN" altLang="en-US" sz="2000" b="1" dirty="0">
                <a:solidFill>
                  <a:srgbClr val="3366FF"/>
                </a:solidFill>
                <a:latin typeface="宋体" pitchFamily="2" charset="-122"/>
                <a:ea typeface="宋体" pitchFamily="2" charset="-122"/>
              </a:rPr>
              <a:t>服务内聚</a:t>
            </a:r>
            <a:r>
              <a:rPr kumimoji="1" lang="zh-CN" altLang="en-US" sz="2000" dirty="0">
                <a:latin typeface="宋体" pitchFamily="2" charset="-122"/>
                <a:ea typeface="宋体" pitchFamily="2" charset="-122"/>
              </a:rPr>
              <a:t>：一个服务应该</a:t>
            </a:r>
            <a:r>
              <a:rPr kumimoji="1" lang="zh-CN" altLang="en-US" sz="2000" b="1" dirty="0">
                <a:solidFill>
                  <a:srgbClr val="00B050"/>
                </a:solidFill>
                <a:latin typeface="宋体" pitchFamily="2" charset="-122"/>
                <a:ea typeface="宋体" pitchFamily="2" charset="-122"/>
              </a:rPr>
              <a:t>完成一个且仅完成一个功能</a:t>
            </a:r>
            <a:r>
              <a:rPr kumimoji="1" lang="zh-CN" altLang="en-US" sz="2000" dirty="0">
                <a:latin typeface="宋体" pitchFamily="2" charset="-122"/>
                <a:ea typeface="宋体" pitchFamily="2" charset="-122"/>
              </a:rPr>
              <a:t>。</a:t>
            </a:r>
          </a:p>
          <a:p>
            <a:pPr marL="273050" indent="439738" eaLnBrk="1" hangingPunct="1">
              <a:lnSpc>
                <a:spcPts val="3000"/>
              </a:lnSpc>
              <a:spcBef>
                <a:spcPts val="600"/>
              </a:spcBef>
              <a:spcAft>
                <a:spcPts val="600"/>
              </a:spcAft>
              <a:buFont typeface="+mj-ea"/>
              <a:buAutoNum type="circleNumDbPlain"/>
            </a:pPr>
            <a:r>
              <a:rPr kumimoji="1" lang="zh-CN" altLang="en-US" sz="2000" b="1" dirty="0">
                <a:solidFill>
                  <a:srgbClr val="3366FF"/>
                </a:solidFill>
                <a:latin typeface="宋体" pitchFamily="2" charset="-122"/>
                <a:ea typeface="宋体" pitchFamily="2" charset="-122"/>
              </a:rPr>
              <a:t>类内聚：</a:t>
            </a:r>
            <a:r>
              <a:rPr kumimoji="1" lang="zh-CN" altLang="en-US" sz="2000" dirty="0">
                <a:latin typeface="宋体" pitchFamily="2" charset="-122"/>
                <a:ea typeface="宋体" pitchFamily="2" charset="-122"/>
              </a:rPr>
              <a:t>设计类的原则是，</a:t>
            </a:r>
            <a:r>
              <a:rPr kumimoji="1" lang="zh-CN" altLang="en-US" sz="2000" b="1" dirty="0">
                <a:solidFill>
                  <a:srgbClr val="00B050"/>
                </a:solidFill>
                <a:latin typeface="宋体" pitchFamily="2" charset="-122"/>
                <a:ea typeface="宋体" pitchFamily="2" charset="-122"/>
              </a:rPr>
              <a:t>一个类应该只有一个用途</a:t>
            </a:r>
            <a:r>
              <a:rPr kumimoji="1" lang="zh-CN" altLang="en-US" sz="2000" dirty="0">
                <a:latin typeface="宋体" pitchFamily="2" charset="-122"/>
                <a:ea typeface="宋体" pitchFamily="2" charset="-122"/>
              </a:rPr>
              <a:t>，</a:t>
            </a:r>
            <a:r>
              <a:rPr kumimoji="1" lang="zh-CN" altLang="en-US" sz="2000" b="1" dirty="0">
                <a:solidFill>
                  <a:srgbClr val="00B050"/>
                </a:solidFill>
                <a:latin typeface="宋体" pitchFamily="2" charset="-122"/>
                <a:ea typeface="宋体" pitchFamily="2" charset="-122"/>
              </a:rPr>
              <a:t>它的属性和服务应该是高内聚的</a:t>
            </a:r>
            <a:r>
              <a:rPr kumimoji="1" lang="zh-CN" altLang="en-US" sz="2000" dirty="0">
                <a:latin typeface="宋体" pitchFamily="2" charset="-122"/>
                <a:ea typeface="宋体" pitchFamily="2" charset="-122"/>
              </a:rPr>
              <a:t>。类的属性和服务应该全都是完成该类对象的任务所必需的，其中不包含无用的属性或服务。如果某个类有多个用途，通常应该把它分解成多个专用的类。</a:t>
            </a:r>
          </a:p>
          <a:p>
            <a:pPr marL="273050" indent="439738" eaLnBrk="1" hangingPunct="1">
              <a:lnSpc>
                <a:spcPts val="3000"/>
              </a:lnSpc>
              <a:spcBef>
                <a:spcPts val="600"/>
              </a:spcBef>
              <a:spcAft>
                <a:spcPts val="600"/>
              </a:spcAft>
              <a:buFont typeface="+mj-ea"/>
              <a:buAutoNum type="circleNumDbPlain"/>
            </a:pPr>
            <a:r>
              <a:rPr kumimoji="1" lang="zh-CN" altLang="en-US" sz="2000" b="1" dirty="0">
                <a:solidFill>
                  <a:srgbClr val="3366FF"/>
                </a:solidFill>
                <a:latin typeface="宋体" pitchFamily="2" charset="-122"/>
                <a:ea typeface="宋体" pitchFamily="2" charset="-122"/>
              </a:rPr>
              <a:t>一般</a:t>
            </a:r>
            <a:r>
              <a:rPr kumimoji="1" lang="en-US" altLang="zh-CN" sz="2000" b="1" dirty="0">
                <a:solidFill>
                  <a:srgbClr val="3366FF"/>
                </a:solidFill>
                <a:latin typeface="宋体" pitchFamily="2" charset="-122"/>
                <a:ea typeface="宋体" pitchFamily="2" charset="-122"/>
              </a:rPr>
              <a:t>—</a:t>
            </a:r>
            <a:r>
              <a:rPr kumimoji="1" lang="zh-CN" altLang="en-US" sz="2000" b="1" dirty="0">
                <a:solidFill>
                  <a:srgbClr val="3366FF"/>
                </a:solidFill>
                <a:latin typeface="宋体" pitchFamily="2" charset="-122"/>
                <a:ea typeface="宋体" pitchFamily="2" charset="-122"/>
              </a:rPr>
              <a:t>特殊内聚：</a:t>
            </a:r>
            <a:r>
              <a:rPr kumimoji="1" lang="zh-CN" altLang="en-US" sz="2000" dirty="0">
                <a:latin typeface="宋体" pitchFamily="2" charset="-122"/>
                <a:ea typeface="宋体" pitchFamily="2" charset="-122"/>
              </a:rPr>
              <a:t>设计出的一般</a:t>
            </a:r>
            <a:r>
              <a:rPr kumimoji="1" lang="en-US" altLang="zh-CN" sz="2000" dirty="0">
                <a:latin typeface="宋体" pitchFamily="2" charset="-122"/>
                <a:ea typeface="宋体" pitchFamily="2" charset="-122"/>
              </a:rPr>
              <a:t>—</a:t>
            </a:r>
            <a:r>
              <a:rPr kumimoji="1" lang="zh-CN" altLang="en-US" sz="2000" dirty="0">
                <a:latin typeface="宋体" pitchFamily="2" charset="-122"/>
                <a:ea typeface="宋体" pitchFamily="2" charset="-122"/>
              </a:rPr>
              <a:t>特殊结构，应该符合多数人的概念，更准确地说，这种结构应该</a:t>
            </a:r>
            <a:r>
              <a:rPr kumimoji="1" lang="zh-CN" altLang="en-US" sz="2000" b="1" dirty="0">
                <a:solidFill>
                  <a:srgbClr val="00B050"/>
                </a:solidFill>
                <a:latin typeface="宋体" pitchFamily="2" charset="-122"/>
                <a:ea typeface="宋体" pitchFamily="2" charset="-122"/>
              </a:rPr>
              <a:t>是对相应的领域知识的正确抽取</a:t>
            </a:r>
            <a:r>
              <a:rPr kumimoji="1" lang="zh-CN" altLang="en-US" sz="2000" dirty="0">
                <a:latin typeface="宋体" pitchFamily="2" charset="-122"/>
                <a:ea typeface="宋体" pitchFamily="2" charset="-122"/>
              </a:rPr>
              <a:t>。 </a:t>
            </a: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p>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charset="-122"/>
                <a:cs typeface="+mj-cs"/>
              </a:rPr>
              <a:t>4.2.2  </a:t>
            </a:r>
            <a:r>
              <a:rPr kumimoji="0" lang="zh-CN" altLang="en-US" sz="3200" b="1" i="0" u="none" strike="noStrike" kern="0" cap="none" spc="0" normalizeH="0" baseline="0" noProof="0" dirty="0">
                <a:ln>
                  <a:noFill/>
                </a:ln>
                <a:solidFill>
                  <a:schemeClr val="bg1"/>
                </a:solidFill>
                <a:effectLst/>
                <a:uLnTx/>
                <a:uFillTx/>
                <a:latin typeface="+mj-lt"/>
                <a:ea typeface="宋体" charset="-122"/>
                <a:cs typeface="+mj-cs"/>
              </a:rPr>
              <a:t>面向对象设计准则</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18</a:t>
            </a:fld>
            <a:endParaRPr lang="zh-CN" altLang="en-US"/>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p:txBody>
          <a:bodyPr/>
          <a:lstStyle/>
          <a:p>
            <a:pPr>
              <a:lnSpc>
                <a:spcPct val="120000"/>
              </a:lnSpc>
              <a:spcAft>
                <a:spcPts val="1200"/>
              </a:spcAft>
              <a:buNone/>
            </a:pPr>
            <a:r>
              <a:rPr kumimoji="1" lang="en-US" altLang="zh-CN" sz="2400" b="1" dirty="0">
                <a:solidFill>
                  <a:srgbClr val="C00000"/>
                </a:solidFill>
                <a:latin typeface="宋体" pitchFamily="2" charset="-122"/>
                <a:ea typeface="宋体" pitchFamily="2" charset="-122"/>
              </a:rPr>
              <a:t>(6) </a:t>
            </a:r>
            <a:r>
              <a:rPr kumimoji="1" lang="zh-CN" altLang="en-US" sz="2400" b="1" dirty="0">
                <a:solidFill>
                  <a:srgbClr val="C00000"/>
                </a:solidFill>
                <a:latin typeface="宋体" pitchFamily="2" charset="-122"/>
                <a:ea typeface="宋体" pitchFamily="2" charset="-122"/>
              </a:rPr>
              <a:t>可重用</a:t>
            </a:r>
          </a:p>
          <a:p>
            <a:pPr marL="450850" indent="-355600" eaLnBrk="1" hangingPunct="1">
              <a:spcAft>
                <a:spcPts val="1200"/>
              </a:spcAft>
            </a:pPr>
            <a:r>
              <a:rPr lang="zh-CN" altLang="en-US" sz="2400" b="1" dirty="0">
                <a:solidFill>
                  <a:srgbClr val="3366FF"/>
                </a:solidFill>
                <a:latin typeface="宋体" pitchFamily="2" charset="-122"/>
                <a:ea typeface="宋体" pitchFamily="2" charset="-122"/>
              </a:rPr>
              <a:t>可重用的重要性：</a:t>
            </a:r>
            <a:r>
              <a:rPr lang="zh-CN" altLang="en-US" sz="2400" dirty="0">
                <a:latin typeface="宋体" pitchFamily="2" charset="-122"/>
                <a:ea typeface="宋体" pitchFamily="2" charset="-122"/>
              </a:rPr>
              <a:t>软件重用是</a:t>
            </a:r>
            <a:r>
              <a:rPr lang="zh-CN" altLang="en-US" sz="2400" b="1" dirty="0">
                <a:solidFill>
                  <a:srgbClr val="FF0000"/>
                </a:solidFill>
                <a:latin typeface="宋体" pitchFamily="2" charset="-122"/>
                <a:ea typeface="宋体" pitchFamily="2" charset="-122"/>
              </a:rPr>
              <a:t>提高软件开发生产率</a:t>
            </a:r>
            <a:r>
              <a:rPr lang="zh-CN" altLang="en-US" sz="2400" dirty="0">
                <a:latin typeface="宋体" pitchFamily="2" charset="-122"/>
                <a:ea typeface="宋体" pitchFamily="2" charset="-122"/>
              </a:rPr>
              <a:t>和</a:t>
            </a:r>
            <a:r>
              <a:rPr lang="zh-CN" altLang="en-US" sz="2400" b="1" dirty="0">
                <a:solidFill>
                  <a:srgbClr val="FF0000"/>
                </a:solidFill>
                <a:latin typeface="宋体" pitchFamily="2" charset="-122"/>
                <a:ea typeface="宋体" pitchFamily="2" charset="-122"/>
              </a:rPr>
              <a:t>目标系统质量</a:t>
            </a:r>
            <a:r>
              <a:rPr lang="zh-CN" altLang="en-US" sz="2400" dirty="0">
                <a:latin typeface="宋体" pitchFamily="2" charset="-122"/>
                <a:ea typeface="宋体" pitchFamily="2" charset="-122"/>
              </a:rPr>
              <a:t>的重要途径。</a:t>
            </a:r>
          </a:p>
          <a:p>
            <a:pPr marL="450850" indent="-355600" eaLnBrk="1" hangingPunct="1">
              <a:spcAft>
                <a:spcPts val="1200"/>
              </a:spcAft>
            </a:pPr>
            <a:r>
              <a:rPr lang="zh-CN" altLang="en-US" sz="2400" dirty="0">
                <a:latin typeface="宋体" pitchFamily="2" charset="-122"/>
                <a:ea typeface="宋体" pitchFamily="2" charset="-122"/>
              </a:rPr>
              <a:t>重用基本上从设计阶段开始。包含两方面的含义：</a:t>
            </a:r>
          </a:p>
          <a:p>
            <a:pPr marL="628650" indent="-355600" eaLnBrk="1" hangingPunct="1">
              <a:spcAft>
                <a:spcPts val="1200"/>
              </a:spcAft>
              <a:buClr>
                <a:schemeClr val="accent2"/>
              </a:buClr>
              <a:buSzPct val="75000"/>
              <a:buFont typeface="+mj-ea"/>
              <a:buAutoNum type="circleNumDbPlain"/>
            </a:pPr>
            <a:r>
              <a:rPr lang="zh-CN" altLang="en-US" sz="2400" b="1" dirty="0">
                <a:solidFill>
                  <a:srgbClr val="00B050"/>
                </a:solidFill>
                <a:latin typeface="宋体" pitchFamily="2" charset="-122"/>
                <a:ea typeface="宋体" pitchFamily="2" charset="-122"/>
              </a:rPr>
              <a:t>尽量使用已有的类</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包括开发环境提供的类库，及以前开发类似系统时创建的类</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 </a:t>
            </a:r>
          </a:p>
          <a:p>
            <a:pPr marL="628650" indent="-355600" eaLnBrk="1" hangingPunct="1">
              <a:spcAft>
                <a:spcPts val="1200"/>
              </a:spcAft>
              <a:buClr>
                <a:schemeClr val="accent2"/>
              </a:buClr>
              <a:buSzPct val="75000"/>
              <a:buFont typeface="+mj-ea"/>
              <a:buAutoNum type="circleNumDbPlain"/>
            </a:pPr>
            <a:r>
              <a:rPr lang="zh-CN" altLang="en-US" sz="2400" b="1" dirty="0">
                <a:solidFill>
                  <a:srgbClr val="00B050"/>
                </a:solidFill>
                <a:latin typeface="宋体" pitchFamily="2" charset="-122"/>
                <a:ea typeface="宋体" pitchFamily="2" charset="-122"/>
              </a:rPr>
              <a:t>如确需创建新类</a:t>
            </a:r>
            <a:r>
              <a:rPr lang="zh-CN" altLang="en-US" sz="2400" dirty="0">
                <a:latin typeface="宋体" pitchFamily="2" charset="-122"/>
                <a:ea typeface="宋体" pitchFamily="2" charset="-122"/>
              </a:rPr>
              <a:t>，则在设计这些新类的协议时，应该考虑将来的可重复使用性。</a:t>
            </a: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p>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charset="-122"/>
                <a:cs typeface="+mj-cs"/>
              </a:rPr>
              <a:t>4.2.2  </a:t>
            </a:r>
            <a:r>
              <a:rPr kumimoji="0" lang="zh-CN" altLang="en-US" sz="3200" b="1" i="0" u="none" strike="noStrike" kern="0" cap="none" spc="0" normalizeH="0" baseline="0" noProof="0" dirty="0">
                <a:ln>
                  <a:noFill/>
                </a:ln>
                <a:solidFill>
                  <a:schemeClr val="bg1"/>
                </a:solidFill>
                <a:effectLst/>
                <a:uLnTx/>
                <a:uFillTx/>
                <a:latin typeface="+mj-lt"/>
                <a:ea typeface="宋体" charset="-122"/>
                <a:cs typeface="+mj-cs"/>
              </a:rPr>
              <a:t>面向对象设计准则</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19</a:t>
            </a:fld>
            <a:endParaRPr lang="zh-CN" altLang="en-US"/>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86346"/>
          </a:xfrm>
        </p:spPr>
        <p:txBody>
          <a:bodyPr/>
          <a:lstStyle/>
          <a:p>
            <a:pPr marL="542925">
              <a:buNone/>
            </a:pPr>
            <a:r>
              <a:rPr lang="en-US" sz="2800" b="1" dirty="0">
                <a:latin typeface="宋体" pitchFamily="2" charset="-122"/>
                <a:ea typeface="宋体" pitchFamily="2" charset="-122"/>
              </a:rPr>
              <a:t>4.1 </a:t>
            </a:r>
            <a:r>
              <a:rPr lang="zh-CN" altLang="en-US" sz="2800" b="1" dirty="0">
                <a:latin typeface="宋体" pitchFamily="2" charset="-122"/>
                <a:ea typeface="宋体" pitchFamily="2" charset="-122"/>
              </a:rPr>
              <a:t>软件体系结构与设计模式★</a:t>
            </a:r>
          </a:p>
          <a:p>
            <a:pPr marL="542925">
              <a:buNone/>
            </a:pPr>
            <a:r>
              <a:rPr lang="en-US" sz="2800" b="1" dirty="0">
                <a:solidFill>
                  <a:srgbClr val="C00000"/>
                </a:solidFill>
                <a:latin typeface="宋体" pitchFamily="2" charset="-122"/>
                <a:ea typeface="宋体" pitchFamily="2" charset="-122"/>
              </a:rPr>
              <a:t>4.2 </a:t>
            </a:r>
            <a:r>
              <a:rPr lang="zh-CN" altLang="en-US" sz="2800" b="1" dirty="0">
                <a:solidFill>
                  <a:srgbClr val="C00000"/>
                </a:solidFill>
                <a:latin typeface="宋体" pitchFamily="2" charset="-122"/>
                <a:ea typeface="宋体" pitchFamily="2" charset="-122"/>
              </a:rPr>
              <a:t>面向对象设计过程与准则★</a:t>
            </a:r>
          </a:p>
          <a:p>
            <a:pPr marL="542925">
              <a:buNone/>
            </a:pPr>
            <a:r>
              <a:rPr lang="en-US" sz="2800" b="1" dirty="0">
                <a:latin typeface="宋体" pitchFamily="2" charset="-122"/>
                <a:ea typeface="宋体" pitchFamily="2" charset="-122"/>
              </a:rPr>
              <a:t>4.3 </a:t>
            </a:r>
            <a:r>
              <a:rPr lang="zh-CN" altLang="en-US" sz="2800" b="1" dirty="0">
                <a:latin typeface="宋体" pitchFamily="2" charset="-122"/>
                <a:ea typeface="宋体" pitchFamily="2" charset="-122"/>
              </a:rPr>
              <a:t>体系结构模块及依赖性★</a:t>
            </a:r>
            <a:r>
              <a:rPr lang="en-US"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542925">
              <a:buNone/>
            </a:pPr>
            <a:r>
              <a:rPr lang="en-US" sz="2800" b="1" dirty="0">
                <a:latin typeface="宋体" pitchFamily="2" charset="-122"/>
                <a:ea typeface="宋体" pitchFamily="2" charset="-122"/>
              </a:rPr>
              <a:t>4.</a:t>
            </a:r>
            <a:r>
              <a:rPr lang="en-US" altLang="zh-CN" sz="2800" b="1" dirty="0">
                <a:latin typeface="宋体" pitchFamily="2" charset="-122"/>
                <a:ea typeface="宋体" pitchFamily="2" charset="-122"/>
              </a:rPr>
              <a:t>4 </a:t>
            </a:r>
            <a:r>
              <a:rPr lang="zh-CN" altLang="en-US" sz="2800" b="1" dirty="0">
                <a:latin typeface="宋体" pitchFamily="2" charset="-122"/>
                <a:ea typeface="宋体" pitchFamily="2" charset="-122"/>
              </a:rPr>
              <a:t>系统分解★</a:t>
            </a:r>
          </a:p>
          <a:p>
            <a:pPr marL="542925">
              <a:buNone/>
            </a:pPr>
            <a:r>
              <a:rPr lang="en-US" sz="2800" b="1" dirty="0">
                <a:latin typeface="宋体" pitchFamily="2" charset="-122"/>
                <a:ea typeface="宋体" pitchFamily="2" charset="-122"/>
              </a:rPr>
              <a:t>4.5 </a:t>
            </a:r>
            <a:r>
              <a:rPr lang="zh-CN" altLang="en-US" sz="2800" b="1" dirty="0">
                <a:latin typeface="宋体" pitchFamily="2" charset="-122"/>
                <a:ea typeface="宋体" pitchFamily="2" charset="-122"/>
              </a:rPr>
              <a:t>问题域部分的设计</a:t>
            </a:r>
          </a:p>
          <a:p>
            <a:pPr marL="542925">
              <a:buNone/>
            </a:pPr>
            <a:r>
              <a:rPr lang="en-US" sz="2800" b="1" dirty="0">
                <a:latin typeface="宋体" pitchFamily="2" charset="-122"/>
                <a:ea typeface="宋体" pitchFamily="2" charset="-122"/>
              </a:rPr>
              <a:t>4.6 </a:t>
            </a:r>
            <a:r>
              <a:rPr lang="zh-CN" altLang="en-US" sz="2800" b="1" dirty="0">
                <a:latin typeface="宋体" pitchFamily="2" charset="-122"/>
                <a:ea typeface="宋体" pitchFamily="2" charset="-122"/>
              </a:rPr>
              <a:t>人机交互部分的设计</a:t>
            </a:r>
            <a:endParaRPr lang="en-US" altLang="zh-CN" sz="2800" b="1" dirty="0">
              <a:latin typeface="宋体" pitchFamily="2" charset="-122"/>
              <a:ea typeface="宋体" pitchFamily="2" charset="-122"/>
            </a:endParaRPr>
          </a:p>
          <a:p>
            <a:pPr marL="542925">
              <a:buNone/>
            </a:pPr>
            <a:r>
              <a:rPr lang="en-US" altLang="zh-CN" sz="2800" b="1" dirty="0">
                <a:latin typeface="宋体" pitchFamily="2" charset="-122"/>
                <a:ea typeface="宋体" pitchFamily="2" charset="-122"/>
              </a:rPr>
              <a:t>4.7 </a:t>
            </a:r>
            <a:r>
              <a:rPr lang="zh-CN" altLang="en-US" sz="2800" b="1" dirty="0">
                <a:latin typeface="宋体" pitchFamily="2" charset="-122"/>
                <a:ea typeface="宋体" pitchFamily="2" charset="-122"/>
              </a:rPr>
              <a:t>任务管理部分的设计</a:t>
            </a:r>
          </a:p>
          <a:p>
            <a:pPr marL="542925">
              <a:buNone/>
            </a:pPr>
            <a:r>
              <a:rPr lang="en-US" sz="2800" b="1" dirty="0">
                <a:latin typeface="宋体" pitchFamily="2" charset="-122"/>
                <a:ea typeface="宋体" pitchFamily="2" charset="-122"/>
              </a:rPr>
              <a:t>4.8 </a:t>
            </a:r>
            <a:r>
              <a:rPr lang="zh-CN" altLang="en-US" sz="2800" b="1" dirty="0">
                <a:latin typeface="宋体" pitchFamily="2" charset="-122"/>
                <a:ea typeface="宋体" pitchFamily="2" charset="-122"/>
              </a:rPr>
              <a:t>数据管理部分的设计</a:t>
            </a:r>
          </a:p>
          <a:p>
            <a:pPr marL="542925">
              <a:buNone/>
            </a:pPr>
            <a:r>
              <a:rPr lang="en-US" sz="2800" b="1" dirty="0">
                <a:latin typeface="宋体" pitchFamily="2" charset="-122"/>
                <a:ea typeface="宋体" pitchFamily="2" charset="-122"/>
              </a:rPr>
              <a:t>4.9 </a:t>
            </a:r>
            <a:r>
              <a:rPr lang="zh-CN" altLang="en-US" sz="2800" b="1" dirty="0">
                <a:latin typeface="宋体" pitchFamily="2" charset="-122"/>
                <a:ea typeface="宋体" pitchFamily="2" charset="-122"/>
              </a:rPr>
              <a:t>对象设计★</a:t>
            </a: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4</a:t>
            </a:r>
            <a:r>
              <a:rPr lang="zh-CN" altLang="en-US" dirty="0">
                <a:solidFill>
                  <a:schemeClr val="bg1"/>
                </a:solidFill>
              </a:rPr>
              <a:t>章  面向对象设计</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2</a:t>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p:txBody>
          <a:bodyPr/>
          <a:lstStyle/>
          <a:p>
            <a:pPr>
              <a:lnSpc>
                <a:spcPct val="120000"/>
              </a:lnSpc>
              <a:spcAft>
                <a:spcPts val="1200"/>
              </a:spcAft>
              <a:buNone/>
            </a:pPr>
            <a:endParaRPr lang="en-US" altLang="zh-CN" sz="2800" b="1" dirty="0">
              <a:solidFill>
                <a:srgbClr val="C00000"/>
              </a:solidFill>
              <a:ea typeface="宋体" charset="-122"/>
            </a:endParaRPr>
          </a:p>
          <a:p>
            <a:pPr>
              <a:lnSpc>
                <a:spcPct val="120000"/>
              </a:lnSpc>
              <a:spcAft>
                <a:spcPts val="1200"/>
              </a:spcAft>
              <a:buNone/>
            </a:pPr>
            <a:endParaRPr lang="en-US" altLang="zh-CN" sz="2800" b="1" dirty="0">
              <a:solidFill>
                <a:srgbClr val="C00000"/>
              </a:solidFill>
              <a:ea typeface="宋体" charset="-122"/>
            </a:endParaRPr>
          </a:p>
          <a:p>
            <a:pPr>
              <a:lnSpc>
                <a:spcPct val="120000"/>
              </a:lnSpc>
              <a:spcAft>
                <a:spcPts val="1200"/>
              </a:spcAft>
              <a:buNone/>
            </a:pPr>
            <a:endParaRPr lang="en-US" altLang="zh-CN" sz="2800" b="1" dirty="0">
              <a:solidFill>
                <a:srgbClr val="C00000"/>
              </a:solidFill>
              <a:ea typeface="宋体" charset="-122"/>
            </a:endParaRPr>
          </a:p>
          <a:p>
            <a:pPr>
              <a:lnSpc>
                <a:spcPct val="120000"/>
              </a:lnSpc>
              <a:spcAft>
                <a:spcPts val="1200"/>
              </a:spcAft>
              <a:buNone/>
            </a:pPr>
            <a:r>
              <a:rPr lang="en-US" altLang="zh-CN" sz="2800" b="1" dirty="0">
                <a:solidFill>
                  <a:srgbClr val="C00000"/>
                </a:solidFill>
                <a:ea typeface="宋体" charset="-122"/>
                <a:hlinkClick r:id="rId2" action="ppaction://hlinkpres?slideindex=1&amp;slidetitle="/>
              </a:rPr>
              <a:t>           4.2.3  </a:t>
            </a:r>
            <a:r>
              <a:rPr lang="zh-CN" altLang="en-US" sz="2800" b="1" dirty="0">
                <a:solidFill>
                  <a:srgbClr val="C00000"/>
                </a:solidFill>
                <a:ea typeface="宋体" charset="-122"/>
                <a:hlinkClick r:id="rId2" action="ppaction://hlinkpres?slideindex=1&amp;slidetitle="/>
              </a:rPr>
              <a:t>补充资料：面向对象设计原则</a:t>
            </a:r>
            <a:endParaRPr lang="zh-CN" altLang="en-US" sz="2800" dirty="0">
              <a:latin typeface="宋体" pitchFamily="2" charset="-122"/>
              <a:ea typeface="宋体" pitchFamily="2" charset="-122"/>
            </a:endParaRP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p>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endParaRPr kumimoji="0" lang="zh-CN" altLang="en-US" sz="4400" b="1" i="0" u="none" strike="noStrike" kern="0" cap="none" spc="0" normalizeH="0" baseline="0" noProof="0" dirty="0">
              <a:ln>
                <a:noFill/>
              </a:ln>
              <a:solidFill>
                <a:srgbClr val="FFFF00"/>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20</a:t>
            </a:fld>
            <a:endParaRPr lang="zh-CN" alt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86346"/>
          </a:xfrm>
        </p:spPr>
        <p:txBody>
          <a:bodyPr/>
          <a:lstStyle/>
          <a:p>
            <a:pPr marL="542925">
              <a:buNone/>
            </a:pPr>
            <a:r>
              <a:rPr lang="en-US" sz="2800" b="1" dirty="0">
                <a:latin typeface="宋体" pitchFamily="2" charset="-122"/>
                <a:ea typeface="宋体" pitchFamily="2" charset="-122"/>
              </a:rPr>
              <a:t>4.1 </a:t>
            </a:r>
            <a:r>
              <a:rPr lang="zh-CN" altLang="en-US" sz="2800" b="1" dirty="0">
                <a:latin typeface="宋体" pitchFamily="2" charset="-122"/>
                <a:ea typeface="宋体" pitchFamily="2" charset="-122"/>
              </a:rPr>
              <a:t>软件体系结构与设计模式★</a:t>
            </a:r>
          </a:p>
          <a:p>
            <a:pPr marL="542925">
              <a:buNone/>
            </a:pPr>
            <a:r>
              <a:rPr lang="en-US" sz="2800" b="1" dirty="0">
                <a:latin typeface="宋体" pitchFamily="2" charset="-122"/>
                <a:ea typeface="宋体" pitchFamily="2" charset="-122"/>
              </a:rPr>
              <a:t>4.2 </a:t>
            </a:r>
            <a:r>
              <a:rPr lang="zh-CN" altLang="en-US" sz="2800" b="1" dirty="0">
                <a:latin typeface="宋体" pitchFamily="2" charset="-122"/>
                <a:ea typeface="宋体" pitchFamily="2" charset="-122"/>
              </a:rPr>
              <a:t>面向对象设计过程与准则★</a:t>
            </a:r>
          </a:p>
          <a:p>
            <a:pPr marL="542925">
              <a:buNone/>
            </a:pPr>
            <a:r>
              <a:rPr lang="en-US" sz="2800" b="1" dirty="0">
                <a:solidFill>
                  <a:srgbClr val="C00000"/>
                </a:solidFill>
                <a:latin typeface="宋体" pitchFamily="2" charset="-122"/>
                <a:ea typeface="宋体" pitchFamily="2" charset="-122"/>
              </a:rPr>
              <a:t>4.3 </a:t>
            </a:r>
            <a:r>
              <a:rPr lang="zh-CN" altLang="en-US" sz="2800" b="1" dirty="0">
                <a:solidFill>
                  <a:srgbClr val="C00000"/>
                </a:solidFill>
                <a:latin typeface="宋体" pitchFamily="2" charset="-122"/>
                <a:ea typeface="宋体" pitchFamily="2" charset="-122"/>
              </a:rPr>
              <a:t>体系结构模块及依赖性★</a:t>
            </a:r>
            <a:r>
              <a:rPr lang="en-US" sz="2800" b="1" dirty="0">
                <a:solidFill>
                  <a:srgbClr val="C00000"/>
                </a:solidFill>
                <a:latin typeface="宋体" pitchFamily="2" charset="-122"/>
                <a:ea typeface="宋体" pitchFamily="2" charset="-122"/>
              </a:rPr>
              <a:t>△</a:t>
            </a:r>
            <a:endParaRPr lang="en-US" altLang="zh-CN" sz="2800" b="1" dirty="0">
              <a:solidFill>
                <a:srgbClr val="C00000"/>
              </a:solidFill>
              <a:latin typeface="宋体" pitchFamily="2" charset="-122"/>
              <a:ea typeface="宋体" pitchFamily="2" charset="-122"/>
            </a:endParaRPr>
          </a:p>
          <a:p>
            <a:pPr marL="542925">
              <a:buNone/>
            </a:pPr>
            <a:r>
              <a:rPr lang="en-US" sz="2800" b="1" dirty="0">
                <a:latin typeface="宋体" pitchFamily="2" charset="-122"/>
                <a:ea typeface="宋体" pitchFamily="2" charset="-122"/>
              </a:rPr>
              <a:t>4.</a:t>
            </a:r>
            <a:r>
              <a:rPr lang="en-US" altLang="zh-CN" sz="2800" b="1" dirty="0">
                <a:latin typeface="宋体" pitchFamily="2" charset="-122"/>
                <a:ea typeface="宋体" pitchFamily="2" charset="-122"/>
              </a:rPr>
              <a:t>4 </a:t>
            </a:r>
            <a:r>
              <a:rPr lang="zh-CN" altLang="en-US" sz="2800" b="1" dirty="0">
                <a:latin typeface="宋体" pitchFamily="2" charset="-122"/>
                <a:ea typeface="宋体" pitchFamily="2" charset="-122"/>
              </a:rPr>
              <a:t>系统分解★</a:t>
            </a:r>
          </a:p>
          <a:p>
            <a:pPr marL="542925">
              <a:buNone/>
            </a:pPr>
            <a:r>
              <a:rPr lang="en-US" sz="2800" b="1" dirty="0">
                <a:latin typeface="宋体" pitchFamily="2" charset="-122"/>
                <a:ea typeface="宋体" pitchFamily="2" charset="-122"/>
              </a:rPr>
              <a:t>4.5 </a:t>
            </a:r>
            <a:r>
              <a:rPr lang="zh-CN" altLang="en-US" sz="2800" b="1" dirty="0">
                <a:latin typeface="宋体" pitchFamily="2" charset="-122"/>
                <a:ea typeface="宋体" pitchFamily="2" charset="-122"/>
              </a:rPr>
              <a:t>问题域部分的设计</a:t>
            </a:r>
          </a:p>
          <a:p>
            <a:pPr marL="542925">
              <a:buNone/>
            </a:pPr>
            <a:r>
              <a:rPr lang="en-US" sz="2800" b="1" dirty="0">
                <a:latin typeface="宋体" pitchFamily="2" charset="-122"/>
                <a:ea typeface="宋体" pitchFamily="2" charset="-122"/>
              </a:rPr>
              <a:t>4.6 </a:t>
            </a:r>
            <a:r>
              <a:rPr lang="zh-CN" altLang="en-US" sz="2800" b="1" dirty="0">
                <a:latin typeface="宋体" pitchFamily="2" charset="-122"/>
                <a:ea typeface="宋体" pitchFamily="2" charset="-122"/>
              </a:rPr>
              <a:t>人机交互部分的设计</a:t>
            </a:r>
            <a:endParaRPr lang="en-US" altLang="zh-CN" sz="2800" b="1" dirty="0">
              <a:latin typeface="宋体" pitchFamily="2" charset="-122"/>
              <a:ea typeface="宋体" pitchFamily="2" charset="-122"/>
            </a:endParaRPr>
          </a:p>
          <a:p>
            <a:pPr marL="542925">
              <a:buNone/>
            </a:pPr>
            <a:r>
              <a:rPr lang="en-US" altLang="zh-CN" sz="2800" b="1" dirty="0">
                <a:latin typeface="宋体" pitchFamily="2" charset="-122"/>
                <a:ea typeface="宋体" pitchFamily="2" charset="-122"/>
              </a:rPr>
              <a:t>4.7 </a:t>
            </a:r>
            <a:r>
              <a:rPr lang="zh-CN" altLang="en-US" sz="2800" b="1" dirty="0">
                <a:latin typeface="宋体" pitchFamily="2" charset="-122"/>
                <a:ea typeface="宋体" pitchFamily="2" charset="-122"/>
              </a:rPr>
              <a:t>任务管理部分的设计</a:t>
            </a:r>
          </a:p>
          <a:p>
            <a:pPr marL="542925">
              <a:buNone/>
            </a:pPr>
            <a:r>
              <a:rPr lang="en-US" sz="2800" b="1" dirty="0">
                <a:latin typeface="宋体" pitchFamily="2" charset="-122"/>
                <a:ea typeface="宋体" pitchFamily="2" charset="-122"/>
              </a:rPr>
              <a:t>4.8 </a:t>
            </a:r>
            <a:r>
              <a:rPr lang="zh-CN" altLang="en-US" sz="2800" b="1" dirty="0">
                <a:latin typeface="宋体" pitchFamily="2" charset="-122"/>
                <a:ea typeface="宋体" pitchFamily="2" charset="-122"/>
              </a:rPr>
              <a:t>数据管理部分的设计</a:t>
            </a:r>
          </a:p>
          <a:p>
            <a:pPr marL="542925">
              <a:buNone/>
            </a:pPr>
            <a:r>
              <a:rPr lang="en-US" sz="2800" b="1" dirty="0">
                <a:latin typeface="宋体" pitchFamily="2" charset="-122"/>
                <a:ea typeface="宋体" pitchFamily="2" charset="-122"/>
              </a:rPr>
              <a:t>4.9 </a:t>
            </a:r>
            <a:r>
              <a:rPr lang="zh-CN" altLang="en-US" sz="2800" b="1" dirty="0">
                <a:latin typeface="宋体" pitchFamily="2" charset="-122"/>
                <a:ea typeface="宋体" pitchFamily="2" charset="-122"/>
              </a:rPr>
              <a:t>对象设计★</a:t>
            </a: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4</a:t>
            </a:r>
            <a:r>
              <a:rPr lang="zh-CN" altLang="en-US" dirty="0">
                <a:solidFill>
                  <a:schemeClr val="bg1"/>
                </a:solidFill>
              </a:rPr>
              <a:t>章  面向对象设计</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21</a:t>
            </a:fld>
            <a:endParaRPr lang="zh-CN" altLang="en-US"/>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357158" y="1500174"/>
            <a:ext cx="8207375" cy="4786346"/>
          </a:xfrm>
        </p:spPr>
        <p:txBody>
          <a:bodyPr/>
          <a:lstStyle/>
          <a:p>
            <a:pPr eaLnBrk="1" hangingPunct="1">
              <a:lnSpc>
                <a:spcPct val="120000"/>
              </a:lnSpc>
              <a:spcBef>
                <a:spcPct val="0"/>
              </a:spcBef>
              <a:buSzPct val="75000"/>
              <a:buFont typeface="Wingdings" pitchFamily="2" charset="2"/>
              <a:buChar char="l"/>
            </a:pPr>
            <a:r>
              <a:rPr lang="zh-CN" altLang="en-US" sz="2800" b="1" dirty="0">
                <a:solidFill>
                  <a:srgbClr val="C00000"/>
                </a:solidFill>
                <a:ea typeface="楷体_GB2312" pitchFamily="49" charset="-122"/>
              </a:rPr>
              <a:t>关于体系结构设计的目的：</a:t>
            </a:r>
            <a:endParaRPr lang="en-US" altLang="zh-CN" sz="2800" b="1" dirty="0">
              <a:solidFill>
                <a:srgbClr val="C00000"/>
              </a:solidFill>
              <a:ea typeface="楷体_GB2312" pitchFamily="49" charset="-122"/>
            </a:endParaRPr>
          </a:p>
          <a:p>
            <a:pPr lvl="1">
              <a:lnSpc>
                <a:spcPct val="120000"/>
              </a:lnSpc>
              <a:spcBef>
                <a:spcPts val="600"/>
              </a:spcBef>
              <a:spcAft>
                <a:spcPts val="600"/>
              </a:spcAft>
              <a:buSzPct val="75000"/>
              <a:buFont typeface="Wingdings" pitchFamily="2" charset="2"/>
              <a:buChar char="l"/>
            </a:pPr>
            <a:r>
              <a:rPr lang="zh-CN" altLang="en-US" sz="2400" dirty="0">
                <a:ea typeface="楷体_GB2312" pitchFamily="49" charset="-122"/>
              </a:rPr>
              <a:t>体系结构设计描述了建立计算机系统所需的数据结构和程序构件。一个好的体系结构设计要求</a:t>
            </a:r>
            <a:r>
              <a:rPr lang="zh-CN" altLang="en-US" sz="2400" b="1" dirty="0">
                <a:solidFill>
                  <a:srgbClr val="3366FF"/>
                </a:solidFill>
                <a:ea typeface="楷体_GB2312" pitchFamily="49" charset="-122"/>
              </a:rPr>
              <a:t>软件模块的分层</a:t>
            </a:r>
            <a:r>
              <a:rPr lang="zh-CN" altLang="en-US" sz="2400" dirty="0">
                <a:ea typeface="楷体_GB2312" pitchFamily="49" charset="-122"/>
              </a:rPr>
              <a:t>及</a:t>
            </a:r>
            <a:r>
              <a:rPr lang="zh-CN" altLang="en-US" sz="2400" b="1" dirty="0">
                <a:solidFill>
                  <a:srgbClr val="3366FF"/>
                </a:solidFill>
                <a:ea typeface="楷体_GB2312" pitchFamily="49" charset="-122"/>
              </a:rPr>
              <a:t>编程标准</a:t>
            </a:r>
            <a:r>
              <a:rPr lang="zh-CN" altLang="en-US" sz="2400" dirty="0">
                <a:ea typeface="楷体_GB2312" pitchFamily="49" charset="-122"/>
              </a:rPr>
              <a:t>的执行；</a:t>
            </a:r>
            <a:endParaRPr lang="en-US" altLang="zh-CN" sz="2400" dirty="0">
              <a:ea typeface="楷体_GB2312" pitchFamily="49" charset="-122"/>
            </a:endParaRPr>
          </a:p>
          <a:p>
            <a:pPr lvl="1">
              <a:lnSpc>
                <a:spcPct val="120000"/>
              </a:lnSpc>
              <a:spcBef>
                <a:spcPts val="600"/>
              </a:spcBef>
              <a:spcAft>
                <a:spcPts val="600"/>
              </a:spcAft>
              <a:buSzPct val="75000"/>
              <a:buFont typeface="Wingdings" pitchFamily="2" charset="2"/>
              <a:buChar char="l"/>
            </a:pPr>
            <a:r>
              <a:rPr lang="zh-CN" altLang="en-US" sz="2400" dirty="0">
                <a:ea typeface="楷体_GB2312" pitchFamily="49" charset="-122"/>
              </a:rPr>
              <a:t>体系结构设计是一种</a:t>
            </a:r>
            <a:r>
              <a:rPr lang="zh-CN" altLang="en-US" sz="2400" b="1" dirty="0">
                <a:solidFill>
                  <a:srgbClr val="3366FF"/>
                </a:solidFill>
                <a:ea typeface="楷体_GB2312" pitchFamily="49" charset="-122"/>
              </a:rPr>
              <a:t>管理模块依赖性的实践</a:t>
            </a:r>
            <a:r>
              <a:rPr lang="zh-CN" altLang="en-US" sz="2400" dirty="0">
                <a:ea typeface="楷体_GB2312" pitchFamily="49" charset="-122"/>
              </a:rPr>
              <a:t>；</a:t>
            </a:r>
            <a:endParaRPr lang="en-US" altLang="zh-CN" sz="2400" dirty="0">
              <a:ea typeface="楷体_GB2312" pitchFamily="49" charset="-122"/>
            </a:endParaRPr>
          </a:p>
          <a:p>
            <a:pPr lvl="1">
              <a:lnSpc>
                <a:spcPct val="120000"/>
              </a:lnSpc>
              <a:spcBef>
                <a:spcPts val="600"/>
              </a:spcBef>
              <a:spcAft>
                <a:spcPts val="600"/>
              </a:spcAft>
              <a:buSzPct val="75000"/>
              <a:buFont typeface="Wingdings" pitchFamily="2" charset="2"/>
              <a:buChar char="l"/>
            </a:pPr>
            <a:r>
              <a:rPr lang="zh-CN" altLang="en-US" sz="2400" dirty="0">
                <a:ea typeface="楷体_GB2312" pitchFamily="49" charset="-122"/>
              </a:rPr>
              <a:t>体系结构设计是一种</a:t>
            </a:r>
            <a:r>
              <a:rPr lang="zh-CN" altLang="en-US" sz="2400" b="1" dirty="0">
                <a:solidFill>
                  <a:srgbClr val="3366FF"/>
                </a:solidFill>
                <a:ea typeface="楷体_GB2312" pitchFamily="49" charset="-122"/>
              </a:rPr>
              <a:t>用主动方法来管理</a:t>
            </a:r>
            <a:r>
              <a:rPr lang="zh-CN" altLang="en-US" sz="2400" dirty="0">
                <a:ea typeface="楷体_GB2312" pitchFamily="49" charset="-122"/>
              </a:rPr>
              <a:t>软件中的依赖性，在设计过程中尽早决定软件的分层和模块之间的依赖关系。</a:t>
            </a:r>
          </a:p>
        </p:txBody>
      </p:sp>
      <p:sp>
        <p:nvSpPr>
          <p:cNvPr id="4" name="Rectangle 2"/>
          <p:cNvSpPr txBox="1">
            <a:spLocks noChangeArrowheads="1"/>
          </p:cNvSpPr>
          <p:nvPr/>
        </p:nvSpPr>
        <p:spPr>
          <a:xfrm>
            <a:off x="428596" y="428604"/>
            <a:ext cx="8229600" cy="860408"/>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4.3 </a:t>
            </a:r>
            <a:r>
              <a:rPr lang="zh-CN" altLang="en-US" sz="4400" b="1" kern="0" dirty="0">
                <a:solidFill>
                  <a:schemeClr val="bg1"/>
                </a:solidFill>
                <a:latin typeface="+mj-lt"/>
                <a:ea typeface="+mj-ea"/>
                <a:cs typeface="+mj-cs"/>
              </a:rPr>
              <a:t>体系结构模块及依赖性★</a:t>
            </a:r>
            <a:r>
              <a:rPr lang="en-US" altLang="en-US" sz="4400" b="1" kern="0" dirty="0">
                <a:solidFill>
                  <a:schemeClr val="bg1"/>
                </a:solidFill>
                <a:latin typeface="+mj-lt"/>
                <a:ea typeface="+mj-ea"/>
                <a:cs typeface="+mj-cs"/>
              </a:rPr>
              <a:t>△</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22</a:t>
            </a:fld>
            <a:endParaRPr lang="zh-CN" altLang="en-US"/>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357158" y="1500174"/>
            <a:ext cx="8207375" cy="4786346"/>
          </a:xfrm>
        </p:spPr>
        <p:txBody>
          <a:bodyPr/>
          <a:lstStyle/>
          <a:p>
            <a:pPr eaLnBrk="1" hangingPunct="1">
              <a:lnSpc>
                <a:spcPct val="120000"/>
              </a:lnSpc>
              <a:spcBef>
                <a:spcPct val="0"/>
              </a:spcBef>
              <a:buSzPct val="75000"/>
              <a:buFont typeface="Wingdings" pitchFamily="2" charset="2"/>
              <a:buChar char="l"/>
            </a:pPr>
            <a:r>
              <a:rPr lang="zh-CN" altLang="en-US" sz="2800" b="1" dirty="0">
                <a:latin typeface="宋体" pitchFamily="2" charset="-122"/>
                <a:ea typeface="宋体" pitchFamily="2" charset="-122"/>
              </a:rPr>
              <a:t>在面向对象软件中，常见的软件模块有</a:t>
            </a:r>
            <a:r>
              <a:rPr lang="zh-CN" altLang="en-US" sz="2800" b="1" dirty="0">
                <a:solidFill>
                  <a:srgbClr val="CC0000"/>
                </a:solidFill>
                <a:latin typeface="宋体" pitchFamily="2" charset="-122"/>
                <a:ea typeface="宋体" pitchFamily="2" charset="-122"/>
              </a:rPr>
              <a:t>类</a:t>
            </a:r>
            <a:r>
              <a:rPr lang="zh-CN" altLang="en-US" sz="2800" b="1" dirty="0">
                <a:latin typeface="宋体" pitchFamily="2" charset="-122"/>
                <a:ea typeface="宋体" pitchFamily="2" charset="-122"/>
              </a:rPr>
              <a:t>、</a:t>
            </a:r>
            <a:r>
              <a:rPr lang="zh-CN" altLang="en-US" sz="2800" b="1" dirty="0">
                <a:solidFill>
                  <a:srgbClr val="CC0000"/>
                </a:solidFill>
                <a:latin typeface="宋体" pitchFamily="2" charset="-122"/>
                <a:ea typeface="宋体" pitchFamily="2" charset="-122"/>
              </a:rPr>
              <a:t>接口</a:t>
            </a:r>
            <a:r>
              <a:rPr lang="zh-CN" altLang="en-US" sz="2800" b="1" dirty="0">
                <a:latin typeface="宋体" pitchFamily="2" charset="-122"/>
                <a:ea typeface="宋体" pitchFamily="2" charset="-122"/>
              </a:rPr>
              <a:t>、</a:t>
            </a:r>
            <a:r>
              <a:rPr lang="zh-CN" altLang="en-US" sz="2800" b="1" dirty="0">
                <a:solidFill>
                  <a:srgbClr val="CC0000"/>
                </a:solidFill>
                <a:latin typeface="宋体" pitchFamily="2" charset="-122"/>
                <a:ea typeface="宋体" pitchFamily="2" charset="-122"/>
              </a:rPr>
              <a:t>包</a:t>
            </a:r>
            <a:r>
              <a:rPr lang="zh-CN" altLang="en-US" sz="2800" b="1" dirty="0">
                <a:latin typeface="宋体" pitchFamily="2" charset="-122"/>
                <a:ea typeface="宋体" pitchFamily="2" charset="-122"/>
              </a:rPr>
              <a:t>和</a:t>
            </a:r>
            <a:r>
              <a:rPr lang="zh-CN" altLang="en-US" sz="2800" b="1" dirty="0">
                <a:solidFill>
                  <a:srgbClr val="CC0000"/>
                </a:solidFill>
                <a:latin typeface="宋体" pitchFamily="2" charset="-122"/>
                <a:ea typeface="宋体" pitchFamily="2" charset="-122"/>
              </a:rPr>
              <a:t>构件</a:t>
            </a:r>
            <a:r>
              <a:rPr lang="zh-CN" altLang="en-US" sz="2800" b="1" dirty="0">
                <a:latin typeface="宋体" pitchFamily="2" charset="-122"/>
                <a:ea typeface="宋体" pitchFamily="2" charset="-122"/>
              </a:rPr>
              <a:t>。软件开发的各个阶段对它们的关注不同：</a:t>
            </a:r>
            <a:endParaRPr lang="en-US" altLang="zh-CN" sz="2800" b="1" dirty="0">
              <a:latin typeface="宋体" pitchFamily="2" charset="-122"/>
              <a:ea typeface="宋体" pitchFamily="2" charset="-122"/>
            </a:endParaRPr>
          </a:p>
          <a:p>
            <a:pPr marL="898525" lvl="1">
              <a:lnSpc>
                <a:spcPct val="120000"/>
              </a:lnSpc>
              <a:spcBef>
                <a:spcPts val="600"/>
              </a:spcBef>
              <a:spcAft>
                <a:spcPts val="600"/>
              </a:spcAft>
              <a:buSzPct val="75000"/>
              <a:buFont typeface="Wingdings" pitchFamily="2" charset="2"/>
              <a:buChar char="l"/>
            </a:pPr>
            <a:r>
              <a:rPr lang="zh-CN" altLang="en-US" sz="2400" dirty="0">
                <a:latin typeface="宋体" pitchFamily="2" charset="-122"/>
                <a:ea typeface="宋体" pitchFamily="2" charset="-122"/>
              </a:rPr>
              <a:t>在</a:t>
            </a:r>
            <a:r>
              <a:rPr lang="zh-CN" altLang="en-US" sz="2400" dirty="0">
                <a:solidFill>
                  <a:srgbClr val="CC0000"/>
                </a:solidFill>
                <a:latin typeface="宋体" pitchFamily="2" charset="-122"/>
                <a:ea typeface="宋体" pitchFamily="2" charset="-122"/>
              </a:rPr>
              <a:t>设计阶段</a:t>
            </a:r>
            <a:r>
              <a:rPr lang="zh-CN" altLang="en-US" sz="2400" dirty="0">
                <a:latin typeface="宋体" pitchFamily="2" charset="-122"/>
                <a:ea typeface="宋体" pitchFamily="2" charset="-122"/>
              </a:rPr>
              <a:t>我们往往</a:t>
            </a:r>
            <a:r>
              <a:rPr lang="zh-CN" altLang="en-US" sz="2400" dirty="0">
                <a:solidFill>
                  <a:srgbClr val="CC0000"/>
                </a:solidFill>
                <a:latin typeface="宋体" pitchFamily="2" charset="-122"/>
                <a:ea typeface="宋体" pitchFamily="2" charset="-122"/>
              </a:rPr>
              <a:t>关注类、接口和包</a:t>
            </a:r>
            <a:r>
              <a:rPr lang="zh-CN" altLang="en-US" sz="2400" dirty="0">
                <a:latin typeface="宋体" pitchFamily="2" charset="-122"/>
                <a:ea typeface="宋体" pitchFamily="2" charset="-122"/>
              </a:rPr>
              <a:t>，</a:t>
            </a:r>
            <a:endParaRPr lang="en-US" altLang="zh-CN" sz="2400" dirty="0">
              <a:latin typeface="宋体" pitchFamily="2" charset="-122"/>
              <a:ea typeface="宋体" pitchFamily="2" charset="-122"/>
            </a:endParaRPr>
          </a:p>
          <a:p>
            <a:pPr marL="898525" lvl="1">
              <a:lnSpc>
                <a:spcPct val="120000"/>
              </a:lnSpc>
              <a:spcBef>
                <a:spcPts val="600"/>
              </a:spcBef>
              <a:spcAft>
                <a:spcPts val="600"/>
              </a:spcAft>
              <a:buSzPct val="75000"/>
              <a:buFont typeface="Wingdings" pitchFamily="2" charset="2"/>
              <a:buChar char="l"/>
            </a:pPr>
            <a:r>
              <a:rPr lang="zh-CN" altLang="en-US" sz="2400" dirty="0">
                <a:latin typeface="宋体" pitchFamily="2" charset="-122"/>
                <a:ea typeface="宋体" pitchFamily="2" charset="-122"/>
              </a:rPr>
              <a:t>在</a:t>
            </a:r>
            <a:r>
              <a:rPr lang="zh-CN" altLang="en-US" sz="2400" dirty="0">
                <a:solidFill>
                  <a:srgbClr val="CC0000"/>
                </a:solidFill>
                <a:latin typeface="宋体" pitchFamily="2" charset="-122"/>
                <a:ea typeface="宋体" pitchFamily="2" charset="-122"/>
              </a:rPr>
              <a:t>实现阶段</a:t>
            </a:r>
            <a:r>
              <a:rPr lang="zh-CN" altLang="en-US" sz="2400" dirty="0">
                <a:latin typeface="宋体" pitchFamily="2" charset="-122"/>
                <a:ea typeface="宋体" pitchFamily="2" charset="-122"/>
              </a:rPr>
              <a:t>关注</a:t>
            </a:r>
            <a:r>
              <a:rPr lang="zh-CN" altLang="en-US" sz="2400" dirty="0">
                <a:solidFill>
                  <a:srgbClr val="CC0000"/>
                </a:solidFill>
                <a:latin typeface="宋体" pitchFamily="2" charset="-122"/>
                <a:ea typeface="宋体" pitchFamily="2" charset="-122"/>
              </a:rPr>
              <a:t>构件</a:t>
            </a:r>
            <a:r>
              <a:rPr lang="zh-CN" altLang="en-US" sz="2400" dirty="0">
                <a:latin typeface="宋体" pitchFamily="2" charset="-122"/>
                <a:ea typeface="宋体" pitchFamily="2" charset="-122"/>
              </a:rPr>
              <a:t>，</a:t>
            </a:r>
            <a:endParaRPr lang="en-US" altLang="zh-CN" sz="2400" dirty="0">
              <a:latin typeface="宋体" pitchFamily="2" charset="-122"/>
              <a:ea typeface="宋体" pitchFamily="2" charset="-122"/>
            </a:endParaRPr>
          </a:p>
          <a:p>
            <a:pPr marL="898525" lvl="1">
              <a:lnSpc>
                <a:spcPct val="120000"/>
              </a:lnSpc>
              <a:spcBef>
                <a:spcPts val="600"/>
              </a:spcBef>
              <a:spcAft>
                <a:spcPts val="600"/>
              </a:spcAft>
              <a:buSzPct val="75000"/>
              <a:buFont typeface="Wingdings" pitchFamily="2" charset="2"/>
              <a:buChar char="l"/>
            </a:pPr>
            <a:r>
              <a:rPr lang="zh-CN" altLang="en-US" sz="2400" dirty="0">
                <a:latin typeface="宋体" pitchFamily="2" charset="-122"/>
                <a:ea typeface="宋体" pitchFamily="2" charset="-122"/>
              </a:rPr>
              <a:t>而在</a:t>
            </a:r>
            <a:r>
              <a:rPr lang="zh-CN" altLang="en-US" sz="2400" dirty="0">
                <a:solidFill>
                  <a:srgbClr val="CC0000"/>
                </a:solidFill>
                <a:latin typeface="宋体" pitchFamily="2" charset="-122"/>
                <a:ea typeface="宋体" pitchFamily="2" charset="-122"/>
              </a:rPr>
              <a:t>部署阶段</a:t>
            </a:r>
            <a:r>
              <a:rPr lang="zh-CN" altLang="en-US" sz="2400" dirty="0">
                <a:latin typeface="宋体" pitchFamily="2" charset="-122"/>
                <a:ea typeface="宋体" pitchFamily="2" charset="-122"/>
              </a:rPr>
              <a:t>则关注</a:t>
            </a:r>
            <a:r>
              <a:rPr lang="zh-CN" altLang="en-US" sz="2400" dirty="0">
                <a:solidFill>
                  <a:srgbClr val="CC0000"/>
                </a:solidFill>
                <a:latin typeface="宋体" pitchFamily="2" charset="-122"/>
                <a:ea typeface="宋体" pitchFamily="2" charset="-122"/>
              </a:rPr>
              <a:t>构件的部署</a:t>
            </a:r>
            <a:r>
              <a:rPr lang="zh-CN" altLang="en-US" sz="2400" dirty="0">
                <a:latin typeface="宋体" pitchFamily="2" charset="-122"/>
                <a:ea typeface="宋体" pitchFamily="2" charset="-122"/>
              </a:rPr>
              <a:t>，也就是将构件部署在哪些结点上。</a:t>
            </a:r>
          </a:p>
        </p:txBody>
      </p:sp>
      <p:sp>
        <p:nvSpPr>
          <p:cNvPr id="4" name="Rectangle 2"/>
          <p:cNvSpPr txBox="1">
            <a:spLocks noChangeArrowheads="1"/>
          </p:cNvSpPr>
          <p:nvPr/>
        </p:nvSpPr>
        <p:spPr>
          <a:xfrm>
            <a:off x="428596" y="428604"/>
            <a:ext cx="8229600" cy="860408"/>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4.3 </a:t>
            </a:r>
            <a:r>
              <a:rPr lang="zh-CN" altLang="en-US" sz="4400" b="1" kern="0" dirty="0">
                <a:solidFill>
                  <a:schemeClr val="bg1"/>
                </a:solidFill>
                <a:latin typeface="+mj-lt"/>
                <a:ea typeface="+mj-ea"/>
                <a:cs typeface="+mj-cs"/>
              </a:rPr>
              <a:t>体系结构模块及依赖性★</a:t>
            </a:r>
            <a:r>
              <a:rPr lang="en-US" altLang="en-US" sz="4400" b="1" kern="0" dirty="0">
                <a:solidFill>
                  <a:schemeClr val="bg1"/>
                </a:solidFill>
                <a:latin typeface="+mj-lt"/>
                <a:ea typeface="+mj-ea"/>
                <a:cs typeface="+mj-cs"/>
              </a:rPr>
              <a:t>△</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23</a:t>
            </a:fld>
            <a:endParaRPr lang="zh-CN" altLang="en-US"/>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357158" y="1500174"/>
            <a:ext cx="8207375" cy="4786346"/>
          </a:xfrm>
        </p:spPr>
        <p:txBody>
          <a:bodyPr/>
          <a:lstStyle/>
          <a:p>
            <a:pPr>
              <a:lnSpc>
                <a:spcPct val="120000"/>
              </a:lnSpc>
              <a:spcBef>
                <a:spcPct val="0"/>
              </a:spcBef>
              <a:buSzPct val="75000"/>
              <a:buFont typeface="Wingdings" pitchFamily="2" charset="2"/>
              <a:buChar char="l"/>
            </a:pPr>
            <a:r>
              <a:rPr lang="zh-CN" altLang="en-US" sz="2800" b="1" dirty="0">
                <a:latin typeface="宋体" pitchFamily="2" charset="-122"/>
                <a:ea typeface="宋体" pitchFamily="2" charset="-122"/>
              </a:rPr>
              <a:t>在面向对象软件中，常见的软件模块有</a:t>
            </a:r>
            <a:r>
              <a:rPr lang="zh-CN" altLang="en-US" sz="2800" b="1" dirty="0">
                <a:solidFill>
                  <a:srgbClr val="CC0000"/>
                </a:solidFill>
                <a:latin typeface="宋体" pitchFamily="2" charset="-122"/>
                <a:ea typeface="宋体" pitchFamily="2" charset="-122"/>
              </a:rPr>
              <a:t>类</a:t>
            </a:r>
            <a:r>
              <a:rPr lang="zh-CN" altLang="en-US" sz="2800" b="1" dirty="0">
                <a:latin typeface="宋体" pitchFamily="2" charset="-122"/>
                <a:ea typeface="宋体" pitchFamily="2" charset="-122"/>
              </a:rPr>
              <a:t>、</a:t>
            </a:r>
            <a:r>
              <a:rPr lang="zh-CN" altLang="en-US" sz="2800" b="1" dirty="0">
                <a:solidFill>
                  <a:srgbClr val="CC0000"/>
                </a:solidFill>
                <a:latin typeface="宋体" pitchFamily="2" charset="-122"/>
                <a:ea typeface="宋体" pitchFamily="2" charset="-122"/>
              </a:rPr>
              <a:t>接口</a:t>
            </a:r>
            <a:r>
              <a:rPr lang="zh-CN" altLang="en-US" sz="2800" b="1" dirty="0">
                <a:latin typeface="宋体" pitchFamily="2" charset="-122"/>
                <a:ea typeface="宋体" pitchFamily="2" charset="-122"/>
              </a:rPr>
              <a:t>、</a:t>
            </a:r>
            <a:r>
              <a:rPr lang="zh-CN" altLang="en-US" sz="2800" b="1" dirty="0">
                <a:solidFill>
                  <a:srgbClr val="CC0000"/>
                </a:solidFill>
                <a:latin typeface="宋体" pitchFamily="2" charset="-122"/>
                <a:ea typeface="宋体" pitchFamily="2" charset="-122"/>
              </a:rPr>
              <a:t>包</a:t>
            </a:r>
            <a:r>
              <a:rPr lang="zh-CN" altLang="en-US" sz="2800" b="1" dirty="0">
                <a:latin typeface="宋体" pitchFamily="2" charset="-122"/>
                <a:ea typeface="宋体" pitchFamily="2" charset="-122"/>
              </a:rPr>
              <a:t>和</a:t>
            </a:r>
            <a:r>
              <a:rPr lang="zh-CN" altLang="en-US" sz="2800" b="1" dirty="0">
                <a:solidFill>
                  <a:srgbClr val="CC0000"/>
                </a:solidFill>
                <a:latin typeface="宋体" pitchFamily="2" charset="-122"/>
                <a:ea typeface="宋体" pitchFamily="2" charset="-122"/>
              </a:rPr>
              <a:t>构件四种，</a:t>
            </a:r>
            <a:r>
              <a:rPr lang="zh-CN" altLang="en-US" sz="2800" b="1" dirty="0">
                <a:latin typeface="宋体" pitchFamily="2" charset="-122"/>
                <a:ea typeface="宋体" pitchFamily="2" charset="-122"/>
              </a:rPr>
              <a:t>下面就分别讨论下这四种模块及其依赖性。</a:t>
            </a:r>
            <a:endParaRPr lang="en-US" altLang="zh-CN" sz="2800" dirty="0">
              <a:latin typeface="宋体" pitchFamily="2" charset="-122"/>
              <a:ea typeface="宋体" pitchFamily="2" charset="-122"/>
            </a:endParaRPr>
          </a:p>
          <a:p>
            <a:pPr marL="1127125" lvl="1" indent="-514350">
              <a:lnSpc>
                <a:spcPct val="120000"/>
              </a:lnSpc>
              <a:spcBef>
                <a:spcPts val="600"/>
              </a:spcBef>
              <a:spcAft>
                <a:spcPts val="600"/>
              </a:spcAft>
              <a:buSzPct val="75000"/>
              <a:buFont typeface="+mj-lt"/>
              <a:buAutoNum type="romanUcPeriod"/>
            </a:pPr>
            <a:r>
              <a:rPr lang="zh-CN" altLang="en-US" sz="2400" dirty="0">
                <a:latin typeface="宋体" pitchFamily="2" charset="-122"/>
                <a:ea typeface="宋体" pitchFamily="2" charset="-122"/>
              </a:rPr>
              <a:t>类及其依赖性</a:t>
            </a:r>
            <a:endParaRPr lang="en-US" altLang="zh-CN" sz="2400" dirty="0">
              <a:latin typeface="宋体" pitchFamily="2" charset="-122"/>
              <a:ea typeface="宋体" pitchFamily="2" charset="-122"/>
            </a:endParaRPr>
          </a:p>
          <a:p>
            <a:pPr marL="1127125" lvl="1" indent="-514350">
              <a:lnSpc>
                <a:spcPct val="120000"/>
              </a:lnSpc>
              <a:spcBef>
                <a:spcPts val="600"/>
              </a:spcBef>
              <a:spcAft>
                <a:spcPts val="600"/>
              </a:spcAft>
              <a:buSzPct val="75000"/>
              <a:buFont typeface="+mj-lt"/>
              <a:buAutoNum type="romanUcPeriod"/>
            </a:pPr>
            <a:r>
              <a:rPr lang="zh-CN" altLang="en-US" sz="2400" dirty="0">
                <a:latin typeface="宋体" pitchFamily="2" charset="-122"/>
                <a:ea typeface="宋体" pitchFamily="2" charset="-122"/>
              </a:rPr>
              <a:t>接口及其依赖性</a:t>
            </a:r>
            <a:endParaRPr lang="en-US" altLang="zh-CN" sz="2400" dirty="0">
              <a:latin typeface="宋体" pitchFamily="2" charset="-122"/>
              <a:ea typeface="宋体" pitchFamily="2" charset="-122"/>
            </a:endParaRPr>
          </a:p>
          <a:p>
            <a:pPr marL="1127125" lvl="1" indent="-514350">
              <a:lnSpc>
                <a:spcPct val="120000"/>
              </a:lnSpc>
              <a:spcBef>
                <a:spcPts val="600"/>
              </a:spcBef>
              <a:spcAft>
                <a:spcPts val="600"/>
              </a:spcAft>
              <a:buSzPct val="75000"/>
              <a:buFont typeface="+mj-lt"/>
              <a:buAutoNum type="romanUcPeriod"/>
            </a:pPr>
            <a:r>
              <a:rPr lang="zh-CN" altLang="en-US" sz="2400" dirty="0">
                <a:latin typeface="宋体" pitchFamily="2" charset="-122"/>
                <a:ea typeface="宋体" pitchFamily="2" charset="-122"/>
              </a:rPr>
              <a:t>包及其依赖性</a:t>
            </a:r>
            <a:endParaRPr lang="en-US" altLang="zh-CN" sz="2400" dirty="0">
              <a:latin typeface="宋体" pitchFamily="2" charset="-122"/>
              <a:ea typeface="宋体" pitchFamily="2" charset="-122"/>
            </a:endParaRPr>
          </a:p>
          <a:p>
            <a:pPr marL="1127125" lvl="1" indent="-514350">
              <a:lnSpc>
                <a:spcPct val="120000"/>
              </a:lnSpc>
              <a:spcBef>
                <a:spcPts val="600"/>
              </a:spcBef>
              <a:spcAft>
                <a:spcPts val="600"/>
              </a:spcAft>
              <a:buSzPct val="75000"/>
              <a:buFont typeface="+mj-lt"/>
              <a:buAutoNum type="romanUcPeriod"/>
            </a:pPr>
            <a:r>
              <a:rPr lang="zh-CN" altLang="en-US" sz="2400" dirty="0">
                <a:latin typeface="宋体" pitchFamily="2" charset="-122"/>
                <a:ea typeface="宋体" pitchFamily="2" charset="-122"/>
              </a:rPr>
              <a:t>构件及其依赖性</a:t>
            </a:r>
          </a:p>
        </p:txBody>
      </p:sp>
      <p:sp>
        <p:nvSpPr>
          <p:cNvPr id="4" name="Rectangle 2"/>
          <p:cNvSpPr txBox="1">
            <a:spLocks noChangeArrowheads="1"/>
          </p:cNvSpPr>
          <p:nvPr/>
        </p:nvSpPr>
        <p:spPr>
          <a:xfrm>
            <a:off x="428596" y="428604"/>
            <a:ext cx="8229600" cy="860408"/>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4.3 </a:t>
            </a:r>
            <a:r>
              <a:rPr lang="zh-CN" altLang="en-US" sz="4400" b="1" kern="0" dirty="0">
                <a:solidFill>
                  <a:schemeClr val="bg1"/>
                </a:solidFill>
                <a:latin typeface="+mj-lt"/>
                <a:ea typeface="+mj-ea"/>
                <a:cs typeface="+mj-cs"/>
              </a:rPr>
              <a:t>体系结构模块及依赖性★</a:t>
            </a:r>
            <a:r>
              <a:rPr lang="en-US" altLang="en-US" sz="4400" b="1" kern="0" dirty="0">
                <a:solidFill>
                  <a:schemeClr val="bg1"/>
                </a:solidFill>
                <a:latin typeface="+mj-lt"/>
                <a:ea typeface="+mj-ea"/>
                <a:cs typeface="+mj-cs"/>
              </a:rPr>
              <a:t>△</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24</a:t>
            </a:fld>
            <a:endParaRPr lang="zh-CN" altLang="en-US" dirty="0"/>
          </a:p>
        </p:txBody>
      </p:sp>
      <p:sp>
        <p:nvSpPr>
          <p:cNvPr id="6" name="Rectangle 3"/>
          <p:cNvSpPr txBox="1">
            <a:spLocks noChangeArrowheads="1"/>
          </p:cNvSpPr>
          <p:nvPr/>
        </p:nvSpPr>
        <p:spPr bwMode="auto">
          <a:xfrm>
            <a:off x="5214942" y="3357562"/>
            <a:ext cx="3571900" cy="1714512"/>
          </a:xfrm>
          <a:prstGeom prst="rect">
            <a:avLst/>
          </a:prstGeom>
          <a:solidFill>
            <a:srgbClr val="FFFF00">
              <a:alpha val="52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base">
              <a:lnSpc>
                <a:spcPct val="120000"/>
              </a:lnSpc>
              <a:spcBef>
                <a:spcPct val="20000"/>
              </a:spcBef>
              <a:spcAft>
                <a:spcPct val="0"/>
              </a:spcAft>
              <a:defRPr/>
            </a:pPr>
            <a:r>
              <a:rPr kumimoji="1" lang="zh-CN" altLang="en-US" sz="2000" dirty="0">
                <a:latin typeface="宋体" pitchFamily="2" charset="-122"/>
                <a:ea typeface="宋体" pitchFamily="2" charset="-122"/>
              </a:rPr>
              <a:t>提问：</a:t>
            </a:r>
            <a:endParaRPr kumimoji="1" lang="en-US" altLang="zh-CN" sz="2000" dirty="0">
              <a:latin typeface="宋体" pitchFamily="2" charset="-122"/>
              <a:ea typeface="宋体" pitchFamily="2" charset="-122"/>
            </a:endParaRPr>
          </a:p>
          <a:p>
            <a:pPr marL="628650" lvl="0" indent="-628650" fontAlgn="base">
              <a:lnSpc>
                <a:spcPct val="120000"/>
              </a:lnSpc>
              <a:spcBef>
                <a:spcPct val="20000"/>
              </a:spcBef>
              <a:spcAft>
                <a:spcPct val="0"/>
              </a:spcAft>
              <a:defRPr/>
            </a:pPr>
            <a:r>
              <a:rPr kumimoji="1" lang="zh-CN" altLang="en-US" sz="2000" dirty="0">
                <a:latin typeface="宋体" pitchFamily="2" charset="-122"/>
                <a:ea typeface="宋体" pitchFamily="2" charset="-122"/>
              </a:rPr>
              <a:t>   </a:t>
            </a:r>
            <a:r>
              <a:rPr kumimoji="1" lang="en-US" altLang="zh-CN" sz="2000" dirty="0">
                <a:latin typeface="宋体" pitchFamily="2" charset="-122"/>
                <a:ea typeface="宋体" pitchFamily="2" charset="-122"/>
              </a:rPr>
              <a:t>1.</a:t>
            </a:r>
            <a:r>
              <a:rPr kumimoji="1" lang="zh-CN" altLang="en-US" sz="2000" dirty="0">
                <a:latin typeface="宋体" pitchFamily="2" charset="-122"/>
                <a:ea typeface="宋体" pitchFamily="2" charset="-122"/>
              </a:rPr>
              <a:t>什么是</a:t>
            </a:r>
            <a:r>
              <a:rPr kumimoji="1" lang="en-US" altLang="zh-CN" sz="2000" dirty="0">
                <a:latin typeface="宋体" pitchFamily="2" charset="-122"/>
                <a:ea typeface="宋体" pitchFamily="2" charset="-122"/>
              </a:rPr>
              <a:t>UML</a:t>
            </a:r>
            <a:r>
              <a:rPr kumimoji="1" lang="zh-CN" altLang="en-US" sz="2000" dirty="0">
                <a:latin typeface="宋体" pitchFamily="2" charset="-122"/>
                <a:ea typeface="宋体" pitchFamily="2" charset="-122"/>
              </a:rPr>
              <a:t>的依赖关系？其表示形式是什么？ </a:t>
            </a:r>
            <a:r>
              <a:rPr kumimoji="1" lang="en-US" altLang="zh-CN" sz="2000" dirty="0">
                <a:latin typeface="宋体" pitchFamily="2" charset="-122"/>
                <a:ea typeface="宋体" pitchFamily="2" charset="-122"/>
              </a:rPr>
              <a:t>P121</a:t>
            </a:r>
          </a:p>
          <a:p>
            <a:pPr marL="342900" lvl="0" indent="-342900" fontAlgn="base">
              <a:lnSpc>
                <a:spcPct val="120000"/>
              </a:lnSpc>
              <a:spcBef>
                <a:spcPct val="20000"/>
              </a:spcBef>
              <a:spcAft>
                <a:spcPct val="0"/>
              </a:spcAft>
              <a:defRPr/>
            </a:pPr>
            <a:r>
              <a:rPr kumimoji="1" lang="en-US" altLang="zh-CN" sz="2000" b="0" i="0" u="none" strike="noStrike" kern="0" cap="none" spc="0" normalizeH="0" baseline="0" noProof="0" dirty="0">
                <a:ln>
                  <a:noFill/>
                </a:ln>
                <a:effectLst/>
                <a:uLnTx/>
                <a:uFillTx/>
                <a:latin typeface="宋体" pitchFamily="2" charset="-122"/>
                <a:ea typeface="宋体" pitchFamily="2" charset="-122"/>
                <a:cs typeface="+mn-cs"/>
              </a:rPr>
              <a:t>   </a:t>
            </a:r>
            <a:endParaRPr kumimoji="0" lang="en-US" altLang="zh-CN" sz="2000" b="0" i="0" u="none" strike="noStrike" kern="0" cap="none" spc="0" normalizeH="0" baseline="0" noProof="0" dirty="0">
              <a:ln>
                <a:noFill/>
              </a:ln>
              <a:effectLst/>
              <a:uLnTx/>
              <a:uFillTx/>
              <a:latin typeface="+mn-lt"/>
              <a:ea typeface="宋体" charset="-122"/>
              <a:cs typeface="+mn-cs"/>
            </a:endParaRP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9"/>
          <p:cNvSpPr txBox="1">
            <a:spLocks noChangeArrowheads="1"/>
          </p:cNvSpPr>
          <p:nvPr/>
        </p:nvSpPr>
        <p:spPr bwMode="auto">
          <a:xfrm>
            <a:off x="71406" y="1405582"/>
            <a:ext cx="8064500" cy="523220"/>
          </a:xfrm>
          <a:prstGeom prst="rect">
            <a:avLst/>
          </a:prstGeom>
          <a:noFill/>
          <a:ln w="9525">
            <a:noFill/>
            <a:miter lim="800000"/>
            <a:headEnd/>
            <a:tailEnd/>
          </a:ln>
        </p:spPr>
        <p:txBody>
          <a:bodyPr>
            <a:spAutoFit/>
          </a:bodyPr>
          <a:lstStyle/>
          <a:p>
            <a:pPr indent="177800"/>
            <a:r>
              <a:rPr lang="en-US" altLang="zh-CN" sz="2800" b="1" dirty="0">
                <a:solidFill>
                  <a:srgbClr val="C00000"/>
                </a:solidFill>
                <a:latin typeface="宋体" pitchFamily="2" charset="-122"/>
                <a:ea typeface="宋体" pitchFamily="2" charset="-122"/>
              </a:rPr>
              <a:t>1.</a:t>
            </a:r>
            <a:r>
              <a:rPr lang="zh-CN" altLang="en-US" sz="2800" b="1" dirty="0">
                <a:solidFill>
                  <a:srgbClr val="C00000"/>
                </a:solidFill>
                <a:latin typeface="宋体" pitchFamily="2" charset="-122"/>
                <a:ea typeface="宋体" pitchFamily="2" charset="-122"/>
              </a:rPr>
              <a:t>类</a:t>
            </a:r>
            <a:r>
              <a:rPr lang="zh-CN" altLang="en-US" b="1" dirty="0">
                <a:solidFill>
                  <a:srgbClr val="C00000"/>
                </a:solidFill>
                <a:latin typeface="宋体" pitchFamily="2" charset="-122"/>
                <a:ea typeface="宋体" pitchFamily="2" charset="-122"/>
              </a:rPr>
              <a:t>  </a:t>
            </a:r>
            <a:endParaRPr lang="zh-CN" altLang="en-US" sz="2800" b="1" dirty="0">
              <a:solidFill>
                <a:srgbClr val="C00000"/>
              </a:solidFill>
              <a:latin typeface="宋体" pitchFamily="2" charset="-122"/>
              <a:ea typeface="宋体" pitchFamily="2"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FFFF00"/>
                </a:solidFill>
                <a:latin typeface="+mj-lt"/>
                <a:ea typeface="宋体" charset="-122"/>
                <a:cs typeface="+mj-cs"/>
              </a:rPr>
              <a:t>---</a:t>
            </a:r>
            <a:r>
              <a:rPr lang="zh-CN" altLang="en-US" sz="3200" b="1" kern="0" dirty="0">
                <a:solidFill>
                  <a:srgbClr val="FFFF00"/>
                </a:solidFill>
                <a:latin typeface="+mj-lt"/>
                <a:ea typeface="宋体" charset="-122"/>
                <a:cs typeface="+mj-cs"/>
              </a:rPr>
              <a:t>类及其</a:t>
            </a:r>
            <a:r>
              <a:rPr kumimoji="0" lang="zh-CN" altLang="en-US" sz="3200" b="1" i="0" u="none" strike="noStrike" kern="0" cap="none" spc="0" normalizeH="0" baseline="0" noProof="0" dirty="0">
                <a:ln>
                  <a:noFill/>
                </a:ln>
                <a:solidFill>
                  <a:srgbClr val="FFFF00"/>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FFFF00"/>
              </a:solidFill>
              <a:effectLst/>
              <a:uLnTx/>
              <a:uFillTx/>
              <a:latin typeface="+mj-lt"/>
              <a:ea typeface="+mj-ea"/>
              <a:cs typeface="+mj-cs"/>
            </a:endParaRPr>
          </a:p>
        </p:txBody>
      </p:sp>
      <p:grpSp>
        <p:nvGrpSpPr>
          <p:cNvPr id="11" name="组合 10"/>
          <p:cNvGrpSpPr/>
          <p:nvPr/>
        </p:nvGrpSpPr>
        <p:grpSpPr>
          <a:xfrm>
            <a:off x="571472" y="2214554"/>
            <a:ext cx="8286808" cy="857256"/>
            <a:chOff x="571472" y="2214554"/>
            <a:chExt cx="8286808" cy="857256"/>
          </a:xfrm>
        </p:grpSpPr>
        <p:sp>
          <p:nvSpPr>
            <p:cNvPr id="5" name="Text Box 9"/>
            <p:cNvSpPr txBox="1">
              <a:spLocks noChangeArrowheads="1"/>
            </p:cNvSpPr>
            <p:nvPr/>
          </p:nvSpPr>
          <p:spPr bwMode="auto">
            <a:xfrm>
              <a:off x="571472" y="2238304"/>
              <a:ext cx="2428892" cy="830997"/>
            </a:xfrm>
            <a:prstGeom prst="rect">
              <a:avLst/>
            </a:prstGeom>
            <a:solidFill>
              <a:srgbClr val="00FFFF">
                <a:alpha val="9000"/>
              </a:srgbClr>
            </a:solidFill>
            <a:ln w="9525">
              <a:noFill/>
              <a:miter lim="800000"/>
              <a:headEnd/>
              <a:tailEnd/>
            </a:ln>
          </p:spPr>
          <p:txBody>
            <a:bodyPr wrap="square">
              <a:spAutoFit/>
            </a:bodyPr>
            <a:lstStyle/>
            <a:p>
              <a:pPr algn="ctr"/>
              <a:r>
                <a:rPr lang="zh-CN" altLang="en-US" sz="2400" b="1" dirty="0">
                  <a:latin typeface="宋体" pitchFamily="2" charset="-122"/>
                  <a:ea typeface="宋体" pitchFamily="2" charset="-122"/>
                </a:rPr>
                <a:t>在面向对象的程序设计中</a:t>
              </a:r>
              <a:endParaRPr lang="zh-CN" altLang="en-US" dirty="0">
                <a:latin typeface="宋体" pitchFamily="2" charset="-122"/>
                <a:ea typeface="宋体" pitchFamily="2" charset="-122"/>
              </a:endParaRPr>
            </a:p>
          </p:txBody>
        </p:sp>
        <p:sp>
          <p:nvSpPr>
            <p:cNvPr id="6" name="Text Box 9"/>
            <p:cNvSpPr txBox="1">
              <a:spLocks noChangeArrowheads="1"/>
            </p:cNvSpPr>
            <p:nvPr/>
          </p:nvSpPr>
          <p:spPr bwMode="auto">
            <a:xfrm>
              <a:off x="3571868" y="2240813"/>
              <a:ext cx="2143140" cy="830997"/>
            </a:xfrm>
            <a:prstGeom prst="rect">
              <a:avLst/>
            </a:prstGeom>
            <a:solidFill>
              <a:srgbClr val="00FFFF">
                <a:alpha val="9000"/>
              </a:srgbClr>
            </a:solidFill>
            <a:ln w="9525">
              <a:noFill/>
              <a:miter lim="800000"/>
              <a:headEnd/>
              <a:tailEnd/>
            </a:ln>
          </p:spPr>
          <p:txBody>
            <a:bodyPr wrap="square">
              <a:spAutoFit/>
            </a:bodyPr>
            <a:lstStyle/>
            <a:p>
              <a:pPr algn="ctr"/>
              <a:r>
                <a:rPr lang="zh-CN" altLang="en-US" sz="2400" b="1" dirty="0">
                  <a:latin typeface="宋体" pitchFamily="2" charset="-122"/>
                  <a:ea typeface="宋体" pitchFamily="2" charset="-122"/>
                </a:rPr>
                <a:t>在一个典型应用程序中需要：</a:t>
              </a:r>
              <a:endParaRPr lang="en-US" altLang="zh-CN" sz="2400" b="1" dirty="0">
                <a:latin typeface="宋体" pitchFamily="2" charset="-122"/>
                <a:ea typeface="宋体" pitchFamily="2" charset="-122"/>
              </a:endParaRPr>
            </a:p>
          </p:txBody>
        </p:sp>
        <p:sp>
          <p:nvSpPr>
            <p:cNvPr id="7" name="Text Box 9"/>
            <p:cNvSpPr txBox="1">
              <a:spLocks noChangeArrowheads="1"/>
            </p:cNvSpPr>
            <p:nvPr/>
          </p:nvSpPr>
          <p:spPr bwMode="auto">
            <a:xfrm>
              <a:off x="6357918" y="2214554"/>
              <a:ext cx="2500362" cy="830997"/>
            </a:xfrm>
            <a:prstGeom prst="rect">
              <a:avLst/>
            </a:prstGeom>
            <a:solidFill>
              <a:srgbClr val="00FFFF">
                <a:alpha val="9000"/>
              </a:srgbClr>
            </a:solidFill>
            <a:ln w="9525">
              <a:noFill/>
              <a:miter lim="800000"/>
              <a:headEnd/>
              <a:tailEnd/>
            </a:ln>
          </p:spPr>
          <p:txBody>
            <a:bodyPr wrap="square">
              <a:spAutoFit/>
            </a:bodyPr>
            <a:lstStyle/>
            <a:p>
              <a:pPr algn="ctr"/>
              <a:r>
                <a:rPr lang="zh-CN" altLang="en-US" sz="2400" b="1" dirty="0">
                  <a:latin typeface="宋体" pitchFamily="2" charset="-122"/>
                  <a:ea typeface="宋体" pitchFamily="2" charset="-122"/>
                </a:rPr>
                <a:t>在计算机程序中需要：</a:t>
              </a:r>
              <a:endParaRPr lang="zh-CN" altLang="en-US" dirty="0">
                <a:latin typeface="宋体" pitchFamily="2" charset="-122"/>
                <a:ea typeface="宋体" pitchFamily="2" charset="-122"/>
              </a:endParaRPr>
            </a:p>
          </p:txBody>
        </p:sp>
      </p:grpSp>
      <p:sp>
        <p:nvSpPr>
          <p:cNvPr id="8" name="Text Box 9"/>
          <p:cNvSpPr txBox="1">
            <a:spLocks noChangeArrowheads="1"/>
          </p:cNvSpPr>
          <p:nvPr/>
        </p:nvSpPr>
        <p:spPr bwMode="auto">
          <a:xfrm>
            <a:off x="571472" y="3357562"/>
            <a:ext cx="2357454" cy="2893100"/>
          </a:xfrm>
          <a:prstGeom prst="rect">
            <a:avLst/>
          </a:prstGeom>
          <a:solidFill>
            <a:srgbClr val="3366FF">
              <a:alpha val="12000"/>
            </a:srgbClr>
          </a:solidFill>
          <a:ln w="9525">
            <a:noFill/>
            <a:miter lim="800000"/>
            <a:headEnd/>
            <a:tailEnd/>
          </a:ln>
        </p:spPr>
        <p:txBody>
          <a:bodyPr wrap="square">
            <a:spAutoFit/>
          </a:bodyPr>
          <a:lstStyle/>
          <a:p>
            <a:pPr indent="273050"/>
            <a:r>
              <a:rPr lang="zh-CN" altLang="en-US" sz="2000" b="1" dirty="0">
                <a:solidFill>
                  <a:srgbClr val="3333CC"/>
                </a:solidFill>
                <a:latin typeface="宋体" pitchFamily="2" charset="-122"/>
                <a:ea typeface="宋体" pitchFamily="2" charset="-122"/>
              </a:rPr>
              <a:t>程序的基本组成单元是：</a:t>
            </a:r>
            <a:endParaRPr lang="en-US" altLang="zh-CN" sz="2000" b="1" dirty="0">
              <a:solidFill>
                <a:srgbClr val="3333CC"/>
              </a:solidFill>
              <a:latin typeface="宋体" pitchFamily="2" charset="-122"/>
              <a:ea typeface="宋体" pitchFamily="2" charset="-122"/>
            </a:endParaRPr>
          </a:p>
          <a:p>
            <a:pPr marL="355600" indent="-177800">
              <a:buFont typeface="Arial" pitchFamily="34" charset="0"/>
              <a:buChar char="•"/>
            </a:pPr>
            <a:r>
              <a:rPr lang="zh-CN" altLang="en-US" sz="2000" b="1" dirty="0">
                <a:solidFill>
                  <a:srgbClr val="FF0000"/>
                </a:solidFill>
                <a:latin typeface="宋体" pitchFamily="2" charset="-122"/>
                <a:ea typeface="宋体" pitchFamily="2" charset="-122"/>
              </a:rPr>
              <a:t>类</a:t>
            </a:r>
            <a:endParaRPr lang="en-US" altLang="zh-CN" sz="2000" b="1" dirty="0">
              <a:solidFill>
                <a:srgbClr val="FF0000"/>
              </a:solidFill>
              <a:latin typeface="宋体" pitchFamily="2" charset="-122"/>
              <a:ea typeface="宋体" pitchFamily="2" charset="-122"/>
            </a:endParaRPr>
          </a:p>
          <a:p>
            <a:pPr marL="355600" indent="-177800">
              <a:buFont typeface="Arial" pitchFamily="34" charset="0"/>
              <a:buChar char="•"/>
            </a:pPr>
            <a:r>
              <a:rPr lang="zh-CN" altLang="en-US" sz="2000" b="1" dirty="0">
                <a:solidFill>
                  <a:srgbClr val="FF0000"/>
                </a:solidFill>
                <a:latin typeface="宋体" pitchFamily="2" charset="-122"/>
                <a:ea typeface="宋体" pitchFamily="2" charset="-122"/>
              </a:rPr>
              <a:t>接口</a:t>
            </a:r>
            <a:endParaRPr lang="en-US" altLang="zh-CN" sz="2000" b="1" dirty="0">
              <a:solidFill>
                <a:srgbClr val="FF0000"/>
              </a:solidFill>
              <a:latin typeface="宋体" pitchFamily="2" charset="-122"/>
              <a:ea typeface="宋体" pitchFamily="2" charset="-122"/>
            </a:endParaRPr>
          </a:p>
          <a:p>
            <a:pPr marL="177800" indent="-177800">
              <a:buFont typeface="Arial" pitchFamily="34" charset="0"/>
              <a:buChar char="•"/>
            </a:pPr>
            <a:endParaRPr lang="en-US" altLang="zh-CN" sz="2000" b="1" dirty="0">
              <a:solidFill>
                <a:srgbClr val="3333CC"/>
              </a:solidFill>
              <a:latin typeface="宋体" pitchFamily="2" charset="-122"/>
              <a:ea typeface="宋体" pitchFamily="2" charset="-122"/>
            </a:endParaRPr>
          </a:p>
          <a:p>
            <a:pPr marL="177800" indent="-177800"/>
            <a:endParaRPr lang="en-US" altLang="zh-CN" sz="2000" b="1" dirty="0">
              <a:solidFill>
                <a:srgbClr val="3333CC"/>
              </a:solidFill>
              <a:latin typeface="宋体" pitchFamily="2" charset="-122"/>
              <a:ea typeface="宋体" pitchFamily="2" charset="-122"/>
            </a:endParaRPr>
          </a:p>
          <a:p>
            <a:pPr marL="177800" indent="-177800"/>
            <a:endParaRPr lang="en-US" altLang="zh-CN" sz="2000" b="1" dirty="0">
              <a:solidFill>
                <a:srgbClr val="3333CC"/>
              </a:solidFill>
              <a:latin typeface="宋体" pitchFamily="2" charset="-122"/>
              <a:ea typeface="宋体" pitchFamily="2" charset="-122"/>
            </a:endParaRPr>
          </a:p>
          <a:p>
            <a:pPr marL="177800" indent="-177800"/>
            <a:endParaRPr lang="en-US" altLang="zh-CN" sz="2000" b="1" dirty="0">
              <a:solidFill>
                <a:srgbClr val="3333CC"/>
              </a:solidFill>
              <a:latin typeface="宋体" pitchFamily="2" charset="-122"/>
              <a:ea typeface="宋体" pitchFamily="2" charset="-122"/>
            </a:endParaRPr>
          </a:p>
          <a:p>
            <a:pPr marL="177800" indent="-177800"/>
            <a:endParaRPr lang="zh-CN" altLang="en-US" sz="2000" b="1" dirty="0">
              <a:solidFill>
                <a:srgbClr val="3333CC"/>
              </a:solidFill>
              <a:latin typeface="宋体" pitchFamily="2" charset="-122"/>
              <a:ea typeface="宋体" pitchFamily="2" charset="-122"/>
            </a:endParaRPr>
          </a:p>
        </p:txBody>
      </p:sp>
      <p:sp>
        <p:nvSpPr>
          <p:cNvPr id="9" name="Text Box 9"/>
          <p:cNvSpPr txBox="1">
            <a:spLocks noChangeArrowheads="1"/>
          </p:cNvSpPr>
          <p:nvPr/>
        </p:nvSpPr>
        <p:spPr bwMode="auto">
          <a:xfrm>
            <a:off x="3500430" y="3357563"/>
            <a:ext cx="2428892" cy="2862322"/>
          </a:xfrm>
          <a:prstGeom prst="rect">
            <a:avLst/>
          </a:prstGeom>
          <a:solidFill>
            <a:srgbClr val="3366FF">
              <a:alpha val="12000"/>
            </a:srgbClr>
          </a:solidFill>
          <a:ln w="9525">
            <a:noFill/>
            <a:miter lim="800000"/>
            <a:headEnd/>
            <a:tailEnd/>
          </a:ln>
        </p:spPr>
        <p:txBody>
          <a:bodyPr wrap="square">
            <a:spAutoFit/>
          </a:bodyPr>
          <a:lstStyle/>
          <a:p>
            <a:pPr marL="177800" indent="-177800">
              <a:buFont typeface="Arial" pitchFamily="34" charset="0"/>
              <a:buChar char="•"/>
            </a:pPr>
            <a:r>
              <a:rPr lang="zh-CN" altLang="en-US" sz="2000" b="1" dirty="0">
                <a:solidFill>
                  <a:srgbClr val="FF0000"/>
                </a:solidFill>
                <a:latin typeface="宋体" pitchFamily="2" charset="-122"/>
                <a:ea typeface="宋体" pitchFamily="2" charset="-122"/>
              </a:rPr>
              <a:t>界面类</a:t>
            </a:r>
            <a:r>
              <a:rPr lang="zh-CN" altLang="en-US" sz="2000" b="1" dirty="0">
                <a:solidFill>
                  <a:srgbClr val="3333CC"/>
                </a:solidFill>
                <a:latin typeface="宋体" pitchFamily="2" charset="-122"/>
                <a:ea typeface="宋体" pitchFamily="2" charset="-122"/>
              </a:rPr>
              <a:t>负责表示用户界面信息；</a:t>
            </a:r>
            <a:endParaRPr lang="en-US" altLang="zh-CN" sz="2000" b="1" dirty="0">
              <a:solidFill>
                <a:srgbClr val="3333CC"/>
              </a:solidFill>
              <a:latin typeface="宋体" pitchFamily="2" charset="-122"/>
              <a:ea typeface="宋体" pitchFamily="2" charset="-122"/>
            </a:endParaRPr>
          </a:p>
          <a:p>
            <a:pPr marL="177800" indent="-177800"/>
            <a:endParaRPr lang="en-US" altLang="zh-CN" sz="2000" b="1" dirty="0">
              <a:solidFill>
                <a:srgbClr val="3333CC"/>
              </a:solidFill>
              <a:latin typeface="宋体" pitchFamily="2" charset="-122"/>
              <a:ea typeface="宋体" pitchFamily="2" charset="-122"/>
            </a:endParaRPr>
          </a:p>
          <a:p>
            <a:pPr marL="177800" indent="-177800">
              <a:buFont typeface="Arial" pitchFamily="34" charset="0"/>
              <a:buChar char="•"/>
            </a:pPr>
            <a:r>
              <a:rPr lang="zh-CN" altLang="en-US" sz="2000" b="1" dirty="0">
                <a:solidFill>
                  <a:srgbClr val="FF0000"/>
                </a:solidFill>
                <a:latin typeface="宋体" pitchFamily="2" charset="-122"/>
                <a:ea typeface="宋体" pitchFamily="2" charset="-122"/>
              </a:rPr>
              <a:t>数据库类</a:t>
            </a:r>
            <a:r>
              <a:rPr lang="zh-CN" altLang="en-US" sz="2000" b="1" dirty="0">
                <a:solidFill>
                  <a:srgbClr val="3333CC"/>
                </a:solidFill>
                <a:latin typeface="宋体" pitchFamily="2" charset="-122"/>
                <a:ea typeface="宋体" pitchFamily="2" charset="-122"/>
              </a:rPr>
              <a:t>负责与数据库进行交互；</a:t>
            </a:r>
            <a:endParaRPr lang="en-US" altLang="zh-CN" sz="2000" b="1" dirty="0">
              <a:solidFill>
                <a:srgbClr val="3333CC"/>
              </a:solidFill>
              <a:latin typeface="宋体" pitchFamily="2" charset="-122"/>
              <a:ea typeface="宋体" pitchFamily="2" charset="-122"/>
            </a:endParaRPr>
          </a:p>
          <a:p>
            <a:pPr marL="177800" indent="-177800"/>
            <a:endParaRPr lang="en-US" altLang="zh-CN" sz="2000" b="1" dirty="0">
              <a:solidFill>
                <a:srgbClr val="3333CC"/>
              </a:solidFill>
              <a:latin typeface="宋体" pitchFamily="2" charset="-122"/>
              <a:ea typeface="宋体" pitchFamily="2" charset="-122"/>
            </a:endParaRPr>
          </a:p>
          <a:p>
            <a:pPr marL="177800" indent="-177800">
              <a:buFont typeface="Arial" pitchFamily="34" charset="0"/>
              <a:buChar char="•"/>
            </a:pPr>
            <a:r>
              <a:rPr lang="zh-CN" altLang="en-US" sz="2000" b="1" dirty="0">
                <a:solidFill>
                  <a:srgbClr val="FF0000"/>
                </a:solidFill>
                <a:latin typeface="宋体" pitchFamily="2" charset="-122"/>
                <a:ea typeface="宋体" pitchFamily="2" charset="-122"/>
              </a:rPr>
              <a:t>业务逻辑类</a:t>
            </a:r>
            <a:r>
              <a:rPr lang="zh-CN" altLang="en-US" sz="2000" b="1" dirty="0">
                <a:solidFill>
                  <a:srgbClr val="3333CC"/>
                </a:solidFill>
                <a:latin typeface="宋体" pitchFamily="2" charset="-122"/>
                <a:ea typeface="宋体" pitchFamily="2" charset="-122"/>
              </a:rPr>
              <a:t>负责算法计算等。</a:t>
            </a:r>
            <a:endParaRPr lang="en-US" altLang="zh-CN" sz="2000" b="1" dirty="0">
              <a:solidFill>
                <a:srgbClr val="3333CC"/>
              </a:solidFill>
              <a:latin typeface="宋体" pitchFamily="2" charset="-122"/>
              <a:ea typeface="宋体" pitchFamily="2" charset="-122"/>
            </a:endParaRPr>
          </a:p>
          <a:p>
            <a:pPr marL="177800" indent="-177800"/>
            <a:r>
              <a:rPr lang="zh-CN" altLang="en-US" sz="2000" b="1" dirty="0">
                <a:solidFill>
                  <a:srgbClr val="3333CC"/>
                </a:solidFill>
                <a:latin typeface="宋体" pitchFamily="2" charset="-122"/>
                <a:ea typeface="宋体" pitchFamily="2" charset="-122"/>
              </a:rPr>
              <a:t> </a:t>
            </a:r>
          </a:p>
        </p:txBody>
      </p:sp>
      <p:sp>
        <p:nvSpPr>
          <p:cNvPr id="10" name="Text Box 9"/>
          <p:cNvSpPr txBox="1">
            <a:spLocks noChangeArrowheads="1"/>
          </p:cNvSpPr>
          <p:nvPr/>
        </p:nvSpPr>
        <p:spPr bwMode="auto">
          <a:xfrm>
            <a:off x="6357918" y="3357562"/>
            <a:ext cx="2571800" cy="2862322"/>
          </a:xfrm>
          <a:prstGeom prst="rect">
            <a:avLst/>
          </a:prstGeom>
          <a:solidFill>
            <a:srgbClr val="3366FF">
              <a:alpha val="12000"/>
            </a:srgbClr>
          </a:solidFill>
          <a:ln w="9525">
            <a:noFill/>
            <a:miter lim="800000"/>
            <a:headEnd/>
            <a:tailEnd/>
          </a:ln>
        </p:spPr>
        <p:txBody>
          <a:bodyPr wrap="square">
            <a:spAutoFit/>
          </a:bodyPr>
          <a:lstStyle/>
          <a:p>
            <a:r>
              <a:rPr lang="zh-CN" altLang="en-US" sz="2000" b="1" dirty="0">
                <a:solidFill>
                  <a:srgbClr val="3333CC"/>
                </a:solidFill>
                <a:latin typeface="宋体" pitchFamily="2" charset="-122"/>
                <a:ea typeface="宋体" pitchFamily="2" charset="-122"/>
              </a:rPr>
              <a:t>设计和实现的所有类都具有唯一的名字，在不同的阶段或从不同的角度可以将它们称为：</a:t>
            </a:r>
            <a:endParaRPr lang="en-US" altLang="zh-CN" sz="2000" b="1" dirty="0">
              <a:solidFill>
                <a:srgbClr val="3333CC"/>
              </a:solidFill>
              <a:latin typeface="宋体" pitchFamily="2" charset="-122"/>
              <a:ea typeface="宋体" pitchFamily="2" charset="-122"/>
            </a:endParaRPr>
          </a:p>
          <a:p>
            <a:pPr marL="82550" indent="190500">
              <a:buFont typeface="Arial" pitchFamily="34" charset="0"/>
              <a:buChar char="•"/>
            </a:pPr>
            <a:r>
              <a:rPr lang="zh-CN" altLang="en-US" sz="2000" b="1" dirty="0">
                <a:solidFill>
                  <a:srgbClr val="FF0000"/>
                </a:solidFill>
                <a:latin typeface="宋体" pitchFamily="2" charset="-122"/>
                <a:ea typeface="宋体" pitchFamily="2" charset="-122"/>
              </a:rPr>
              <a:t>设计类</a:t>
            </a:r>
            <a:endParaRPr lang="en-US" altLang="zh-CN" sz="2000" b="1" dirty="0">
              <a:solidFill>
                <a:srgbClr val="FF0000"/>
              </a:solidFill>
              <a:latin typeface="宋体" pitchFamily="2" charset="-122"/>
              <a:ea typeface="宋体" pitchFamily="2" charset="-122"/>
            </a:endParaRPr>
          </a:p>
          <a:p>
            <a:pPr marL="82550" indent="190500">
              <a:buFont typeface="Arial" pitchFamily="34" charset="0"/>
              <a:buChar char="•"/>
            </a:pPr>
            <a:r>
              <a:rPr lang="zh-CN" altLang="en-US" sz="2000" b="1" dirty="0">
                <a:solidFill>
                  <a:srgbClr val="FF0000"/>
                </a:solidFill>
                <a:latin typeface="宋体" pitchFamily="2" charset="-122"/>
                <a:ea typeface="宋体" pitchFamily="2" charset="-122"/>
              </a:rPr>
              <a:t>实现类</a:t>
            </a:r>
            <a:endParaRPr lang="en-US" altLang="zh-CN" sz="2000" b="1" dirty="0">
              <a:solidFill>
                <a:srgbClr val="FF0000"/>
              </a:solidFill>
              <a:latin typeface="宋体" pitchFamily="2" charset="-122"/>
              <a:ea typeface="宋体" pitchFamily="2" charset="-122"/>
            </a:endParaRPr>
          </a:p>
          <a:p>
            <a:pPr marL="82550" indent="190500">
              <a:buFont typeface="Arial" pitchFamily="34" charset="0"/>
              <a:buChar char="•"/>
            </a:pPr>
            <a:r>
              <a:rPr lang="zh-CN" altLang="en-US" sz="2000" b="1" dirty="0">
                <a:solidFill>
                  <a:srgbClr val="FF0000"/>
                </a:solidFill>
                <a:latin typeface="宋体" pitchFamily="2" charset="-122"/>
                <a:ea typeface="宋体" pitchFamily="2" charset="-122"/>
              </a:rPr>
              <a:t>系统类</a:t>
            </a:r>
            <a:endParaRPr lang="en-US" altLang="zh-CN" sz="2000" b="1" dirty="0">
              <a:solidFill>
                <a:srgbClr val="FF0000"/>
              </a:solidFill>
              <a:latin typeface="宋体" pitchFamily="2" charset="-122"/>
              <a:ea typeface="宋体" pitchFamily="2" charset="-122"/>
            </a:endParaRPr>
          </a:p>
          <a:p>
            <a:pPr marL="82550" indent="190500">
              <a:buFont typeface="Arial" pitchFamily="34" charset="0"/>
              <a:buChar char="•"/>
            </a:pPr>
            <a:r>
              <a:rPr lang="zh-CN" altLang="en-US" sz="2000" b="1" dirty="0">
                <a:solidFill>
                  <a:srgbClr val="FF0000"/>
                </a:solidFill>
                <a:latin typeface="宋体" pitchFamily="2" charset="-122"/>
                <a:ea typeface="宋体" pitchFamily="2" charset="-122"/>
              </a:rPr>
              <a:t>应用类 </a:t>
            </a:r>
          </a:p>
        </p:txBody>
      </p:sp>
      <p:sp>
        <p:nvSpPr>
          <p:cNvPr id="12" name="灯片编号占位符 11"/>
          <p:cNvSpPr>
            <a:spLocks noGrp="1"/>
          </p:cNvSpPr>
          <p:nvPr>
            <p:ph type="sldNum" sz="quarter" idx="12"/>
          </p:nvPr>
        </p:nvSpPr>
        <p:spPr/>
        <p:txBody>
          <a:bodyPr/>
          <a:lstStyle/>
          <a:p>
            <a:fld id="{38DE0820-E4E3-469F-8339-675226DFBBFE}" type="slidenum">
              <a:rPr lang="zh-CN" altLang="en-US" smtClean="0"/>
              <a:pPr/>
              <a:t>25</a:t>
            </a:fld>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ox(i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ox(in)">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142844" y="1428736"/>
            <a:ext cx="8207375" cy="571504"/>
          </a:xfrm>
          <a:prstGeom prst="rect">
            <a:avLst/>
          </a:prstGeom>
          <a:noFill/>
          <a:ln w="9525">
            <a:noFill/>
            <a:miter lim="800000"/>
            <a:headEnd/>
            <a:tailEnd/>
          </a:ln>
        </p:spPr>
        <p:txBody>
          <a:bodyPr lIns="92075" tIns="46038" rIns="92075" bIns="46038"/>
          <a:lstStyle/>
          <a:p>
            <a:pPr marL="342900" indent="12700">
              <a:spcBef>
                <a:spcPct val="20000"/>
              </a:spcBef>
            </a:pPr>
            <a:r>
              <a:rPr lang="en-US" altLang="zh-CN" sz="2800" b="1" dirty="0">
                <a:solidFill>
                  <a:srgbClr val="C00000"/>
                </a:solidFill>
                <a:latin typeface="宋体" pitchFamily="2" charset="-122"/>
                <a:ea typeface="宋体" pitchFamily="2" charset="-122"/>
              </a:rPr>
              <a:t>2.</a:t>
            </a:r>
            <a:r>
              <a:rPr lang="zh-CN" altLang="en-US" sz="2800" b="1" dirty="0">
                <a:solidFill>
                  <a:srgbClr val="C00000"/>
                </a:solidFill>
                <a:latin typeface="宋体" pitchFamily="2" charset="-122"/>
                <a:ea typeface="宋体" pitchFamily="2" charset="-122"/>
              </a:rPr>
              <a:t>继承依赖性</a:t>
            </a:r>
          </a:p>
        </p:txBody>
      </p:sp>
      <p:sp>
        <p:nvSpPr>
          <p:cNvPr id="4"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FFFF00"/>
                </a:solidFill>
                <a:latin typeface="+mj-lt"/>
                <a:ea typeface="宋体" charset="-122"/>
                <a:cs typeface="+mj-cs"/>
              </a:rPr>
              <a:t>---</a:t>
            </a:r>
            <a:r>
              <a:rPr lang="zh-CN" altLang="en-US" sz="3200" b="1" kern="0" dirty="0">
                <a:solidFill>
                  <a:srgbClr val="FFFF00"/>
                </a:solidFill>
                <a:latin typeface="+mj-lt"/>
                <a:ea typeface="宋体" charset="-122"/>
                <a:cs typeface="+mj-cs"/>
              </a:rPr>
              <a:t>类及其</a:t>
            </a:r>
            <a:r>
              <a:rPr kumimoji="0" lang="zh-CN" altLang="en-US" sz="3200" b="1" i="0" u="none" strike="noStrike" kern="0" cap="none" spc="0" normalizeH="0" baseline="0" noProof="0" dirty="0">
                <a:ln>
                  <a:noFill/>
                </a:ln>
                <a:solidFill>
                  <a:srgbClr val="FFFF00"/>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FFFF00"/>
              </a:solidFill>
              <a:effectLst/>
              <a:uLnTx/>
              <a:uFillTx/>
              <a:latin typeface="+mj-lt"/>
              <a:ea typeface="+mj-ea"/>
              <a:cs typeface="+mj-cs"/>
            </a:endParaRPr>
          </a:p>
        </p:txBody>
      </p:sp>
      <p:sp>
        <p:nvSpPr>
          <p:cNvPr id="5" name="Rectangle 5"/>
          <p:cNvSpPr>
            <a:spLocks noChangeArrowheads="1"/>
          </p:cNvSpPr>
          <p:nvPr/>
        </p:nvSpPr>
        <p:spPr bwMode="auto">
          <a:xfrm>
            <a:off x="357158" y="2176463"/>
            <a:ext cx="8207375" cy="3967181"/>
          </a:xfrm>
          <a:prstGeom prst="rect">
            <a:avLst/>
          </a:prstGeom>
          <a:noFill/>
          <a:ln w="9525">
            <a:noFill/>
            <a:miter lim="800000"/>
            <a:headEnd/>
            <a:tailEnd/>
          </a:ln>
        </p:spPr>
        <p:txBody>
          <a:bodyPr lIns="92075" tIns="46038" rIns="92075" bIns="46038"/>
          <a:lstStyle/>
          <a:p>
            <a:pPr indent="534988">
              <a:lnSpc>
                <a:spcPct val="150000"/>
              </a:lnSpc>
              <a:spcBef>
                <a:spcPts val="1200"/>
              </a:spcBef>
              <a:spcAft>
                <a:spcPts val="600"/>
              </a:spcAft>
            </a:pPr>
            <a:r>
              <a:rPr lang="zh-CN" altLang="en-US" sz="1600" b="1" dirty="0">
                <a:solidFill>
                  <a:srgbClr val="FF0000"/>
                </a:solidFill>
                <a:latin typeface="宋体" pitchFamily="2" charset="-122"/>
                <a:ea typeface="宋体" pitchFamily="2" charset="-122"/>
              </a:rPr>
              <a:t>依赖性管理中最棘手的问题是由于继承所引起的依赖性。</a:t>
            </a:r>
            <a:r>
              <a:rPr lang="zh-CN" altLang="en-US" sz="1600" b="1" dirty="0">
                <a:solidFill>
                  <a:srgbClr val="3333CC"/>
                </a:solidFill>
                <a:latin typeface="宋体" pitchFamily="2" charset="-122"/>
                <a:ea typeface="宋体" pitchFamily="2" charset="-122"/>
              </a:rPr>
              <a:t>继承是一种在父类和子类之间共享属性和行为的方式</a:t>
            </a:r>
            <a:r>
              <a:rPr lang="zh-CN" altLang="en-US" sz="1600" b="1" dirty="0">
                <a:latin typeface="宋体" pitchFamily="2" charset="-122"/>
                <a:ea typeface="宋体" pitchFamily="2" charset="-122"/>
              </a:rPr>
              <a:t>，所以运行时可以用一</a:t>
            </a:r>
            <a:r>
              <a:rPr lang="zh-CN" altLang="en-US" sz="1600" b="1" dirty="0">
                <a:solidFill>
                  <a:srgbClr val="C00000"/>
                </a:solidFill>
                <a:latin typeface="宋体" pitchFamily="2" charset="-122"/>
                <a:ea typeface="宋体" pitchFamily="2" charset="-122"/>
              </a:rPr>
              <a:t>个子类对象代替其父类对象</a:t>
            </a:r>
            <a:r>
              <a:rPr lang="zh-CN" altLang="en-US" sz="1600" b="1" dirty="0">
                <a:latin typeface="宋体" pitchFamily="2" charset="-122"/>
                <a:ea typeface="宋体" pitchFamily="2" charset="-122"/>
              </a:rPr>
              <a:t>。程序中凡是使用父类对象的地方，都可以用子类对象来代替。</a:t>
            </a:r>
            <a:endParaRPr lang="en-US" altLang="zh-CN" sz="1600" b="1" dirty="0">
              <a:latin typeface="宋体" pitchFamily="2" charset="-122"/>
              <a:ea typeface="宋体" pitchFamily="2" charset="-122"/>
            </a:endParaRPr>
          </a:p>
        </p:txBody>
      </p:sp>
      <p:sp>
        <p:nvSpPr>
          <p:cNvPr id="6" name="灯片编号占位符 5"/>
          <p:cNvSpPr>
            <a:spLocks noGrp="1"/>
          </p:cNvSpPr>
          <p:nvPr>
            <p:ph type="sldNum" sz="quarter" idx="12"/>
          </p:nvPr>
        </p:nvSpPr>
        <p:spPr/>
        <p:txBody>
          <a:bodyPr/>
          <a:lstStyle/>
          <a:p>
            <a:pPr>
              <a:defRPr/>
            </a:pPr>
            <a:fld id="{C193F2B7-C853-4F60-985F-9C91576FBC2A}" type="slidenum">
              <a:rPr lang="en-US" altLang="zh-CN" smtClean="0"/>
              <a:pPr>
                <a:defRPr/>
              </a:pPr>
              <a:t>26</a:t>
            </a:fld>
            <a:endParaRPr lang="en-US" altLang="zh-CN"/>
          </a:p>
        </p:txBody>
      </p:sp>
      <p:sp>
        <p:nvSpPr>
          <p:cNvPr id="7" name="圆角矩形标注 6"/>
          <p:cNvSpPr/>
          <p:nvPr/>
        </p:nvSpPr>
        <p:spPr>
          <a:xfrm>
            <a:off x="6857984" y="3889539"/>
            <a:ext cx="2286016" cy="571504"/>
          </a:xfrm>
          <a:prstGeom prst="wedgeRoundRectCallout">
            <a:avLst>
              <a:gd name="adj1" fmla="val -82917"/>
              <a:gd name="adj2" fmla="val -2124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里氏替换原则</a:t>
            </a:r>
          </a:p>
        </p:txBody>
      </p:sp>
      <p:sp>
        <p:nvSpPr>
          <p:cNvPr id="2" name="矩形 1">
            <a:extLst>
              <a:ext uri="{FF2B5EF4-FFF2-40B4-BE49-F238E27FC236}">
                <a16:creationId xmlns:a16="http://schemas.microsoft.com/office/drawing/2014/main" id="{A11FC37F-D86B-4352-8CF6-0D23F849B018}"/>
              </a:ext>
            </a:extLst>
          </p:cNvPr>
          <p:cNvSpPr/>
          <p:nvPr/>
        </p:nvSpPr>
        <p:spPr>
          <a:xfrm>
            <a:off x="556255" y="3889539"/>
            <a:ext cx="5976664" cy="2246769"/>
          </a:xfrm>
          <a:prstGeom prst="rect">
            <a:avLst/>
          </a:prstGeom>
        </p:spPr>
        <p:txBody>
          <a:bodyPr wrap="square">
            <a:spAutoFit/>
          </a:bodyPr>
          <a:lstStyle/>
          <a:p>
            <a:r>
              <a:rPr lang="zh-CN" altLang="en-US" sz="2000" dirty="0">
                <a:solidFill>
                  <a:srgbClr val="333333"/>
                </a:solidFill>
                <a:latin typeface="arial" panose="020B0604020202020204" pitchFamily="34" charset="0"/>
              </a:rPr>
              <a:t>里氏替换原则</a:t>
            </a:r>
            <a:r>
              <a:rPr lang="en-US" altLang="zh-CN" sz="2000" dirty="0">
                <a:solidFill>
                  <a:srgbClr val="333333"/>
                </a:solidFill>
                <a:latin typeface="arial" panose="020B0604020202020204" pitchFamily="34" charset="0"/>
              </a:rPr>
              <a:t>(</a:t>
            </a:r>
            <a:r>
              <a:rPr lang="en-US" altLang="zh-CN" sz="2000" dirty="0" err="1">
                <a:solidFill>
                  <a:srgbClr val="333333"/>
                </a:solidFill>
                <a:latin typeface="arial" panose="020B0604020202020204" pitchFamily="34" charset="0"/>
              </a:rPr>
              <a:t>Liskov</a:t>
            </a:r>
            <a:r>
              <a:rPr lang="en-US" altLang="zh-CN" sz="2000" dirty="0">
                <a:solidFill>
                  <a:srgbClr val="333333"/>
                </a:solidFill>
                <a:latin typeface="arial" panose="020B0604020202020204" pitchFamily="34" charset="0"/>
              </a:rPr>
              <a:t> Substitution Principle LSP)</a:t>
            </a:r>
            <a:r>
              <a:rPr lang="zh-CN" altLang="en-US" sz="2000" dirty="0">
                <a:solidFill>
                  <a:srgbClr val="333333"/>
                </a:solidFill>
                <a:latin typeface="arial" panose="020B0604020202020204" pitchFamily="34" charset="0"/>
              </a:rPr>
              <a:t>面向对象设计的基本原则之一。 里氏替换原则中说，任何基类可以出现的地方，子类一定可以出现。 </a:t>
            </a:r>
            <a:r>
              <a:rPr lang="en-US" altLang="zh-CN" sz="2000" dirty="0">
                <a:solidFill>
                  <a:srgbClr val="333333"/>
                </a:solidFill>
                <a:latin typeface="arial" panose="020B0604020202020204" pitchFamily="34" charset="0"/>
              </a:rPr>
              <a:t>LSP</a:t>
            </a:r>
            <a:r>
              <a:rPr lang="zh-CN" altLang="en-US" sz="2000" dirty="0">
                <a:solidFill>
                  <a:srgbClr val="333333"/>
                </a:solidFill>
                <a:latin typeface="arial" panose="020B0604020202020204" pitchFamily="34" charset="0"/>
              </a:rPr>
              <a:t>是继承复用的基石，只有当衍生类可以替换掉基类，软件单位的功能不受到影响时，基类才能真正被复用，而衍生类也能够在基类的基础上增加新的行为。</a:t>
            </a:r>
            <a:endParaRPr lang="zh-CN" altLang="en-US" sz="2000" dirty="0"/>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357158" y="1357298"/>
            <a:ext cx="8350251" cy="5286412"/>
          </a:xfrm>
        </p:spPr>
        <p:txBody>
          <a:bodyPr/>
          <a:lstStyle/>
          <a:p>
            <a:pPr eaLnBrk="1" hangingPunct="1">
              <a:lnSpc>
                <a:spcPct val="120000"/>
              </a:lnSpc>
              <a:buFontTx/>
              <a:buNone/>
            </a:pPr>
            <a:r>
              <a:rPr lang="zh-CN" altLang="en-US" sz="2800" b="1" dirty="0">
                <a:solidFill>
                  <a:srgbClr val="C00000"/>
                </a:solidFill>
                <a:ea typeface="楷体_GB2312" pitchFamily="49" charset="-122"/>
              </a:rPr>
              <a:t>（</a:t>
            </a:r>
            <a:r>
              <a:rPr lang="en-US" altLang="zh-CN" sz="2800" b="1" dirty="0">
                <a:solidFill>
                  <a:srgbClr val="C00000"/>
                </a:solidFill>
                <a:ea typeface="楷体_GB2312" pitchFamily="49" charset="-122"/>
              </a:rPr>
              <a:t>1</a:t>
            </a:r>
            <a:r>
              <a:rPr lang="zh-CN" altLang="en-US" sz="2800" b="1" dirty="0">
                <a:solidFill>
                  <a:srgbClr val="C00000"/>
                </a:solidFill>
                <a:ea typeface="楷体_GB2312" pitchFamily="49" charset="-122"/>
              </a:rPr>
              <a:t>）多态继承</a:t>
            </a:r>
          </a:p>
          <a:p>
            <a:pPr marL="0" indent="177800">
              <a:lnSpc>
                <a:spcPct val="120000"/>
              </a:lnSpc>
              <a:buFont typeface="Wingdings" pitchFamily="2" charset="2"/>
              <a:buChar char="l"/>
            </a:pPr>
            <a:r>
              <a:rPr lang="zh-CN" altLang="en-US" sz="2400" dirty="0">
                <a:solidFill>
                  <a:srgbClr val="CC0000"/>
                </a:solidFill>
                <a:ea typeface="楷体_GB2312" pitchFamily="49" charset="-122"/>
              </a:rPr>
              <a:t>  几个概念：</a:t>
            </a:r>
            <a:endParaRPr lang="en-US" altLang="zh-CN" sz="2400" dirty="0">
              <a:solidFill>
                <a:srgbClr val="CC0000"/>
              </a:solidFill>
              <a:ea typeface="楷体_GB2312" pitchFamily="49" charset="-122"/>
            </a:endParaRPr>
          </a:p>
          <a:p>
            <a:pPr marL="450850" indent="261938">
              <a:lnSpc>
                <a:spcPct val="120000"/>
              </a:lnSpc>
              <a:buFont typeface="Arial" pitchFamily="34" charset="0"/>
              <a:buChar char="•"/>
            </a:pPr>
            <a:r>
              <a:rPr lang="zh-CN" altLang="en-US" sz="2400" dirty="0">
                <a:solidFill>
                  <a:srgbClr val="CC0000"/>
                </a:solidFill>
                <a:ea typeface="楷体_GB2312" pitchFamily="49" charset="-122"/>
              </a:rPr>
              <a:t>动态绑定</a:t>
            </a:r>
            <a:r>
              <a:rPr lang="zh-CN" altLang="en-US" sz="2400" dirty="0">
                <a:solidFill>
                  <a:srgbClr val="C00000"/>
                </a:solidFill>
                <a:ea typeface="楷体_GB2312" pitchFamily="49" charset="-122"/>
              </a:rPr>
              <a:t>（后期绑定或运行时绑定）</a:t>
            </a:r>
            <a:r>
              <a:rPr lang="zh-CN" altLang="en-US" sz="2400" dirty="0">
                <a:solidFill>
                  <a:srgbClr val="CC0000"/>
                </a:solidFill>
                <a:ea typeface="楷体_GB2312" pitchFamily="49" charset="-122"/>
              </a:rPr>
              <a:t>：</a:t>
            </a:r>
            <a:r>
              <a:rPr lang="zh-CN" altLang="en-US" sz="2400" dirty="0">
                <a:ea typeface="楷体_GB2312" pitchFamily="49" charset="-122"/>
              </a:rPr>
              <a:t>在运行时对类进行实例化，并调用与实例化对象相应的方法；</a:t>
            </a:r>
            <a:endParaRPr lang="en-US" altLang="zh-CN" sz="2400" dirty="0">
              <a:ea typeface="楷体_GB2312" pitchFamily="49" charset="-122"/>
            </a:endParaRPr>
          </a:p>
          <a:p>
            <a:pPr marL="450850" indent="261938">
              <a:lnSpc>
                <a:spcPct val="120000"/>
              </a:lnSpc>
              <a:buFont typeface="Arial" pitchFamily="34" charset="0"/>
              <a:buChar char="•"/>
            </a:pPr>
            <a:r>
              <a:rPr lang="zh-CN" altLang="en-US" sz="2400" dirty="0">
                <a:solidFill>
                  <a:srgbClr val="CC0000"/>
                </a:solidFill>
                <a:ea typeface="楷体_GB2312" pitchFamily="49" charset="-122"/>
              </a:rPr>
              <a:t>静态绑定（前期绑定或编译时绑定）：</a:t>
            </a:r>
            <a:r>
              <a:rPr lang="zh-CN" altLang="en-US" sz="2400" dirty="0">
                <a:ea typeface="楷体_GB2312" pitchFamily="49" charset="-122"/>
              </a:rPr>
              <a:t>方法的调用是在编译时确定的；</a:t>
            </a:r>
          </a:p>
          <a:p>
            <a:pPr>
              <a:lnSpc>
                <a:spcPct val="120000"/>
              </a:lnSpc>
              <a:buNone/>
            </a:pPr>
            <a:r>
              <a:rPr lang="zh-CN" altLang="en-US" sz="2400" dirty="0">
                <a:ea typeface="楷体_GB2312" pitchFamily="49" charset="-122"/>
              </a:rPr>
              <a:t>  </a:t>
            </a:r>
            <a:r>
              <a:rPr lang="zh-CN" altLang="en-US" sz="2400" dirty="0">
                <a:solidFill>
                  <a:srgbClr val="C00000"/>
                </a:solidFill>
                <a:ea typeface="楷体_GB2312" pitchFamily="49" charset="-122"/>
              </a:rPr>
              <a:t>多态：为请求</a:t>
            </a:r>
            <a:r>
              <a:rPr lang="zh-CN" altLang="en-US" sz="2400" b="1" dirty="0">
                <a:solidFill>
                  <a:srgbClr val="3366FF"/>
                </a:solidFill>
                <a:ea typeface="楷体_GB2312" pitchFamily="49" charset="-122"/>
              </a:rPr>
              <a:t>提供服务的对象不同</a:t>
            </a:r>
            <a:r>
              <a:rPr lang="zh-CN" altLang="en-US" sz="2400" dirty="0">
                <a:solidFill>
                  <a:srgbClr val="C00000"/>
                </a:solidFill>
                <a:ea typeface="楷体_GB2312" pitchFamily="49" charset="-122"/>
              </a:rPr>
              <a:t>得到的</a:t>
            </a:r>
            <a:r>
              <a:rPr lang="zh-CN" altLang="en-US" sz="2400" b="1" dirty="0">
                <a:solidFill>
                  <a:srgbClr val="3366FF"/>
                </a:solidFill>
                <a:ea typeface="楷体_GB2312" pitchFamily="49" charset="-122"/>
              </a:rPr>
              <a:t>行为不同</a:t>
            </a:r>
            <a:r>
              <a:rPr lang="zh-CN" altLang="en-US" sz="2400" dirty="0">
                <a:solidFill>
                  <a:srgbClr val="C00000"/>
                </a:solidFill>
                <a:ea typeface="楷体_GB2312" pitchFamily="49" charset="-122"/>
              </a:rPr>
              <a:t>的现象</a:t>
            </a:r>
            <a:r>
              <a:rPr lang="zh-CN" altLang="en-US" sz="2400" dirty="0">
                <a:ea typeface="楷体_GB2312" pitchFamily="49" charset="-122"/>
              </a:rPr>
              <a:t>。但如果在子类中不覆盖父类中的任何方法，就不会产生多态行为。</a:t>
            </a:r>
          </a:p>
          <a:p>
            <a:pPr eaLnBrk="1" hangingPunct="1">
              <a:lnSpc>
                <a:spcPct val="120000"/>
              </a:lnSpc>
              <a:buFont typeface="Wingdings" pitchFamily="2" charset="2"/>
              <a:buChar char="l"/>
            </a:pPr>
            <a:r>
              <a:rPr lang="zh-CN" altLang="en-US" sz="2400" dirty="0">
                <a:ea typeface="楷体_GB2312" pitchFamily="49" charset="-122"/>
              </a:rPr>
              <a:t>  继承会带来类和方法之间的依赖性。继承带来的依赖性有</a:t>
            </a:r>
            <a:r>
              <a:rPr lang="zh-CN" altLang="en-US" sz="2400" dirty="0">
                <a:solidFill>
                  <a:srgbClr val="C00000"/>
                </a:solidFill>
                <a:ea typeface="楷体_GB2312" pitchFamily="49" charset="-122"/>
              </a:rPr>
              <a:t>编译时继承依赖性</a:t>
            </a:r>
            <a:r>
              <a:rPr lang="zh-CN" altLang="en-US" sz="2400" dirty="0">
                <a:ea typeface="楷体_GB2312" pitchFamily="49" charset="-122"/>
              </a:rPr>
              <a:t>和</a:t>
            </a:r>
            <a:r>
              <a:rPr lang="zh-CN" altLang="en-US" sz="2400" dirty="0">
                <a:solidFill>
                  <a:srgbClr val="C00000"/>
                </a:solidFill>
                <a:ea typeface="楷体_GB2312" pitchFamily="49" charset="-122"/>
              </a:rPr>
              <a:t>运行时继承依赖性</a:t>
            </a:r>
            <a:r>
              <a:rPr lang="zh-CN" altLang="en-US" sz="2400" dirty="0">
                <a:ea typeface="楷体_GB2312" pitchFamily="49" charset="-122"/>
              </a:rPr>
              <a:t>。 </a:t>
            </a:r>
          </a:p>
        </p:txBody>
      </p:sp>
      <p:sp>
        <p:nvSpPr>
          <p:cNvPr id="4"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FFFF00"/>
                </a:solidFill>
                <a:latin typeface="+mj-lt"/>
                <a:ea typeface="宋体" charset="-122"/>
                <a:cs typeface="+mj-cs"/>
              </a:rPr>
              <a:t>---</a:t>
            </a:r>
            <a:r>
              <a:rPr lang="zh-CN" altLang="en-US" sz="3200" b="1" kern="0" dirty="0">
                <a:solidFill>
                  <a:srgbClr val="FFFF00"/>
                </a:solidFill>
                <a:latin typeface="+mj-lt"/>
                <a:ea typeface="宋体" charset="-122"/>
                <a:cs typeface="+mj-cs"/>
              </a:rPr>
              <a:t>类及其</a:t>
            </a:r>
            <a:r>
              <a:rPr kumimoji="0" lang="zh-CN" altLang="en-US" sz="3200" b="1" i="0" u="none" strike="noStrike" kern="0" cap="none" spc="0" normalizeH="0" baseline="0" noProof="0" dirty="0">
                <a:ln>
                  <a:noFill/>
                </a:ln>
                <a:solidFill>
                  <a:srgbClr val="FFFF00"/>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FFFF00"/>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27</a:t>
            </a:fld>
            <a:endParaRPr lang="zh-CN" altLang="en-US"/>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9"/>
          <p:cNvSpPr>
            <a:spLocks noGrp="1" noChangeArrowheads="1"/>
          </p:cNvSpPr>
          <p:nvPr>
            <p:ph type="body" idx="1"/>
          </p:nvPr>
        </p:nvSpPr>
        <p:spPr>
          <a:xfrm>
            <a:off x="357158" y="1571612"/>
            <a:ext cx="6696075" cy="5040312"/>
          </a:xfrm>
          <a:noFill/>
        </p:spPr>
        <p:txBody>
          <a:bodyPr/>
          <a:lstStyle/>
          <a:p>
            <a:pPr eaLnBrk="1" hangingPunct="1">
              <a:lnSpc>
                <a:spcPct val="120000"/>
              </a:lnSpc>
              <a:buFontTx/>
              <a:buNone/>
            </a:pPr>
            <a:r>
              <a:rPr lang="en-US" altLang="zh-CN" sz="2400" b="1" dirty="0">
                <a:solidFill>
                  <a:srgbClr val="C00000"/>
                </a:solidFill>
                <a:ea typeface="楷体_GB2312" pitchFamily="49" charset="-122"/>
              </a:rPr>
              <a:t>① </a:t>
            </a:r>
            <a:r>
              <a:rPr lang="zh-CN" altLang="en-US" sz="2400" b="1" dirty="0">
                <a:solidFill>
                  <a:srgbClr val="C00000"/>
                </a:solidFill>
                <a:ea typeface="楷体_GB2312" pitchFamily="49" charset="-122"/>
              </a:rPr>
              <a:t>编译时继承依赖性</a:t>
            </a:r>
          </a:p>
          <a:p>
            <a:pPr eaLnBrk="1" hangingPunct="1">
              <a:lnSpc>
                <a:spcPct val="120000"/>
              </a:lnSpc>
              <a:buFontTx/>
              <a:buNone/>
            </a:pPr>
            <a:r>
              <a:rPr lang="zh-CN" altLang="en-US" sz="2400" dirty="0">
                <a:ea typeface="楷体_GB2312" pitchFamily="49" charset="-122"/>
              </a:rPr>
              <a:t>在图中：</a:t>
            </a:r>
            <a:endParaRPr lang="en-US" altLang="zh-CN" sz="2400" dirty="0">
              <a:ea typeface="楷体_GB2312" pitchFamily="49" charset="-122"/>
            </a:endParaRPr>
          </a:p>
          <a:p>
            <a:pPr>
              <a:lnSpc>
                <a:spcPct val="120000"/>
              </a:lnSpc>
              <a:buFont typeface="Arial" pitchFamily="34" charset="0"/>
              <a:buChar char="•"/>
            </a:pPr>
            <a:r>
              <a:rPr lang="en-US" altLang="zh-CN" sz="2400" dirty="0">
                <a:ea typeface="楷体_GB2312" pitchFamily="49" charset="-122"/>
              </a:rPr>
              <a:t>B</a:t>
            </a:r>
            <a:r>
              <a:rPr lang="zh-CN" altLang="en-US" sz="2400" dirty="0">
                <a:ea typeface="楷体_GB2312" pitchFamily="49" charset="-122"/>
              </a:rPr>
              <a:t>继承</a:t>
            </a:r>
            <a:r>
              <a:rPr lang="en-US" altLang="zh-CN" sz="2400" dirty="0">
                <a:ea typeface="楷体_GB2312" pitchFamily="49" charset="-122"/>
              </a:rPr>
              <a:t>A</a:t>
            </a:r>
            <a:r>
              <a:rPr lang="zh-CN" altLang="en-US" sz="2400" dirty="0">
                <a:ea typeface="楷体_GB2312" pitchFamily="49" charset="-122"/>
              </a:rPr>
              <a:t>，但未覆盖</a:t>
            </a:r>
            <a:r>
              <a:rPr lang="en-US" altLang="zh-CN" sz="2400" dirty="0">
                <a:ea typeface="楷体_GB2312" pitchFamily="49" charset="-122"/>
              </a:rPr>
              <a:t>A</a:t>
            </a:r>
            <a:r>
              <a:rPr lang="zh-CN" altLang="en-US" sz="2400" dirty="0">
                <a:ea typeface="楷体_GB2312" pitchFamily="49" charset="-122"/>
              </a:rPr>
              <a:t>中的方法</a:t>
            </a:r>
            <a:r>
              <a:rPr lang="en-US" altLang="zh-CN" sz="2400" dirty="0">
                <a:ea typeface="楷体_GB2312" pitchFamily="49" charset="-122"/>
              </a:rPr>
              <a:t>do1( )</a:t>
            </a:r>
            <a:r>
              <a:rPr lang="zh-CN" altLang="en-US" sz="2400" dirty="0">
                <a:ea typeface="楷体_GB2312" pitchFamily="49" charset="-122"/>
              </a:rPr>
              <a:t>，因此，无运行时继承依赖性。因为</a:t>
            </a:r>
            <a:r>
              <a:rPr lang="en-US" altLang="zh-CN" sz="2400" dirty="0">
                <a:ea typeface="楷体_GB2312" pitchFamily="49" charset="-122"/>
              </a:rPr>
              <a:t>A</a:t>
            </a:r>
            <a:r>
              <a:rPr lang="zh-CN" altLang="en-US" sz="2400" dirty="0">
                <a:ea typeface="楷体_GB2312" pitchFamily="49" charset="-122"/>
              </a:rPr>
              <a:t>中</a:t>
            </a:r>
            <a:r>
              <a:rPr lang="en-US" altLang="zh-CN" sz="2400" dirty="0">
                <a:ea typeface="楷体_GB2312" pitchFamily="49" charset="-122"/>
              </a:rPr>
              <a:t>do1( )</a:t>
            </a:r>
            <a:r>
              <a:rPr lang="zh-CN" altLang="en-US" sz="2400" dirty="0">
                <a:ea typeface="楷体_GB2312" pitchFamily="49" charset="-122"/>
              </a:rPr>
              <a:t>方法的任何变化，都会被</a:t>
            </a:r>
            <a:r>
              <a:rPr lang="en-US" altLang="zh-CN" sz="2400" dirty="0">
                <a:ea typeface="楷体_GB2312" pitchFamily="49" charset="-122"/>
              </a:rPr>
              <a:t>B</a:t>
            </a:r>
            <a:r>
              <a:rPr lang="zh-CN" altLang="en-US" sz="2400" dirty="0">
                <a:ea typeface="楷体_GB2312" pitchFamily="49" charset="-122"/>
              </a:rPr>
              <a:t>在编译时继承所以有编译时（静态地）继承；</a:t>
            </a:r>
          </a:p>
          <a:p>
            <a:pPr eaLnBrk="1" hangingPunct="1">
              <a:lnSpc>
                <a:spcPct val="120000"/>
              </a:lnSpc>
              <a:buFont typeface="Arial" pitchFamily="34" charset="0"/>
              <a:buChar char="•"/>
            </a:pPr>
            <a:r>
              <a:rPr lang="zh-CN" altLang="en-US" sz="2400" dirty="0">
                <a:solidFill>
                  <a:srgbClr val="CC0000"/>
                </a:solidFill>
                <a:ea typeface="楷体_GB2312" pitchFamily="49" charset="-122"/>
              </a:rPr>
              <a:t>所有的继承都会引入编译时依赖性，</a:t>
            </a:r>
            <a:r>
              <a:rPr lang="zh-CN" altLang="en-US" sz="2400" dirty="0">
                <a:ea typeface="楷体_GB2312" pitchFamily="49" charset="-122"/>
              </a:rPr>
              <a:t>且依赖性是</a:t>
            </a:r>
            <a:r>
              <a:rPr lang="zh-CN" altLang="en-US" sz="2400" dirty="0">
                <a:solidFill>
                  <a:srgbClr val="CC0000"/>
                </a:solidFill>
                <a:ea typeface="楷体_GB2312" pitchFamily="49" charset="-122"/>
              </a:rPr>
              <a:t>可传递的</a:t>
            </a:r>
            <a:r>
              <a:rPr lang="zh-CN" altLang="en-US" sz="2400" dirty="0">
                <a:ea typeface="楷体_GB2312" pitchFamily="49" charset="-122"/>
              </a:rPr>
              <a:t>，如果</a:t>
            </a:r>
            <a:r>
              <a:rPr lang="en-US" altLang="zh-CN" sz="2400" dirty="0">
                <a:ea typeface="楷体_GB2312" pitchFamily="49" charset="-122"/>
              </a:rPr>
              <a:t>C</a:t>
            </a:r>
            <a:r>
              <a:rPr lang="zh-CN" altLang="en-US" sz="2400" dirty="0">
                <a:ea typeface="楷体_GB2312" pitchFamily="49" charset="-122"/>
              </a:rPr>
              <a:t>依赖</a:t>
            </a:r>
            <a:r>
              <a:rPr lang="en-US" altLang="zh-CN" sz="2400" dirty="0">
                <a:ea typeface="楷体_GB2312" pitchFamily="49" charset="-122"/>
              </a:rPr>
              <a:t>B</a:t>
            </a:r>
            <a:r>
              <a:rPr lang="zh-CN" altLang="en-US" sz="2400" dirty="0">
                <a:ea typeface="楷体_GB2312" pitchFamily="49" charset="-122"/>
              </a:rPr>
              <a:t>，</a:t>
            </a:r>
            <a:r>
              <a:rPr lang="en-US" altLang="zh-CN" sz="2400" dirty="0">
                <a:ea typeface="楷体_GB2312" pitchFamily="49" charset="-122"/>
              </a:rPr>
              <a:t>B</a:t>
            </a:r>
            <a:r>
              <a:rPr lang="zh-CN" altLang="en-US" sz="2400" dirty="0">
                <a:ea typeface="楷体_GB2312" pitchFamily="49" charset="-122"/>
              </a:rPr>
              <a:t>依赖</a:t>
            </a:r>
            <a:r>
              <a:rPr lang="en-US" altLang="zh-CN" sz="2400" dirty="0">
                <a:ea typeface="楷体_GB2312" pitchFamily="49" charset="-122"/>
              </a:rPr>
              <a:t>A</a:t>
            </a:r>
            <a:r>
              <a:rPr lang="zh-CN" altLang="en-US" sz="2400" dirty="0">
                <a:ea typeface="楷体_GB2312" pitchFamily="49" charset="-122"/>
              </a:rPr>
              <a:t>，那么</a:t>
            </a:r>
            <a:r>
              <a:rPr lang="en-US" altLang="zh-CN" sz="2400" dirty="0">
                <a:ea typeface="楷体_GB2312" pitchFamily="49" charset="-122"/>
              </a:rPr>
              <a:t>C</a:t>
            </a:r>
            <a:r>
              <a:rPr lang="zh-CN" altLang="en-US" sz="2400" dirty="0">
                <a:ea typeface="楷体_GB2312" pitchFamily="49" charset="-122"/>
              </a:rPr>
              <a:t>也依赖</a:t>
            </a:r>
            <a:r>
              <a:rPr lang="en-US" altLang="zh-CN" sz="2400" dirty="0">
                <a:ea typeface="楷体_GB2312" pitchFamily="49" charset="-122"/>
              </a:rPr>
              <a:t>A</a:t>
            </a:r>
            <a:r>
              <a:rPr lang="zh-CN" altLang="en-US" sz="2400" dirty="0">
                <a:ea typeface="楷体_GB2312" pitchFamily="49" charset="-122"/>
              </a:rPr>
              <a:t>。</a:t>
            </a:r>
          </a:p>
        </p:txBody>
      </p:sp>
      <p:pic>
        <p:nvPicPr>
          <p:cNvPr id="15364" name="Picture 10" descr="1120"/>
          <p:cNvPicPr>
            <a:picLocks noChangeAspect="1" noChangeArrowheads="1"/>
          </p:cNvPicPr>
          <p:nvPr/>
        </p:nvPicPr>
        <p:blipFill>
          <a:blip r:embed="rId3"/>
          <a:srcRect/>
          <a:stretch>
            <a:fillRect/>
          </a:stretch>
        </p:blipFill>
        <p:spPr bwMode="auto">
          <a:xfrm>
            <a:off x="7308850" y="1484313"/>
            <a:ext cx="1158875" cy="4537075"/>
          </a:xfrm>
          <a:prstGeom prst="rect">
            <a:avLst/>
          </a:prstGeom>
          <a:noFill/>
          <a:ln w="9525">
            <a:noFill/>
            <a:miter lim="800000"/>
            <a:headEnd/>
            <a:tailEnd/>
          </a:ln>
        </p:spPr>
      </p:pic>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FFFF00"/>
                </a:solidFill>
                <a:latin typeface="+mj-lt"/>
                <a:ea typeface="宋体" charset="-122"/>
                <a:cs typeface="+mj-cs"/>
              </a:rPr>
              <a:t>---</a:t>
            </a:r>
            <a:r>
              <a:rPr lang="zh-CN" altLang="en-US" sz="3200" b="1" kern="0" dirty="0">
                <a:solidFill>
                  <a:srgbClr val="FFFF00"/>
                </a:solidFill>
                <a:latin typeface="+mj-lt"/>
                <a:ea typeface="宋体" charset="-122"/>
                <a:cs typeface="+mj-cs"/>
              </a:rPr>
              <a:t>类及其</a:t>
            </a:r>
            <a:r>
              <a:rPr kumimoji="0" lang="zh-CN" altLang="en-US" sz="3200" b="1" i="0" u="none" strike="noStrike" kern="0" cap="none" spc="0" normalizeH="0" baseline="0" noProof="0" dirty="0">
                <a:ln>
                  <a:noFill/>
                </a:ln>
                <a:solidFill>
                  <a:srgbClr val="FFFF00"/>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FFFF00"/>
              </a:solidFill>
              <a:effectLst/>
              <a:uLnTx/>
              <a:uFillTx/>
              <a:latin typeface="+mj-lt"/>
              <a:ea typeface="+mj-ea"/>
              <a:cs typeface="+mj-cs"/>
            </a:endParaRPr>
          </a:p>
        </p:txBody>
      </p:sp>
      <p:sp>
        <p:nvSpPr>
          <p:cNvPr id="7" name="灯片编号占位符 6"/>
          <p:cNvSpPr>
            <a:spLocks noGrp="1"/>
          </p:cNvSpPr>
          <p:nvPr>
            <p:ph type="sldNum" sz="quarter" idx="12"/>
          </p:nvPr>
        </p:nvSpPr>
        <p:spPr>
          <a:xfrm>
            <a:off x="7010400" y="6381750"/>
            <a:ext cx="2133600" cy="476250"/>
          </a:xfrm>
        </p:spPr>
        <p:txBody>
          <a:bodyPr/>
          <a:lstStyle/>
          <a:p>
            <a:fld id="{38DE0820-E4E3-469F-8339-675226DFBBFE}" type="slidenum">
              <a:rPr lang="zh-CN" altLang="en-US" smtClean="0"/>
              <a:pPr/>
              <a:t>28</a:t>
            </a:fld>
            <a:endParaRPr lang="zh-CN" altLang="en-US" dirty="0"/>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500034" y="1428736"/>
            <a:ext cx="8064500" cy="2376488"/>
          </a:xfrm>
        </p:spPr>
        <p:txBody>
          <a:bodyPr/>
          <a:lstStyle/>
          <a:p>
            <a:pPr eaLnBrk="1" hangingPunct="1">
              <a:buFontTx/>
              <a:buNone/>
            </a:pPr>
            <a:r>
              <a:rPr lang="en-US" altLang="zh-CN" sz="2400" b="1" dirty="0">
                <a:solidFill>
                  <a:srgbClr val="C00000"/>
                </a:solidFill>
                <a:ea typeface="楷体_GB2312" pitchFamily="49" charset="-122"/>
              </a:rPr>
              <a:t>② </a:t>
            </a:r>
            <a:r>
              <a:rPr lang="zh-CN" altLang="en-US" sz="2400" b="1" dirty="0">
                <a:solidFill>
                  <a:srgbClr val="C00000"/>
                </a:solidFill>
                <a:ea typeface="楷体_GB2312" pitchFamily="49" charset="-122"/>
              </a:rPr>
              <a:t>运行时继承依赖性</a:t>
            </a:r>
          </a:p>
          <a:p>
            <a:pPr marL="0" indent="450850" eaLnBrk="1" hangingPunct="1">
              <a:lnSpc>
                <a:spcPts val="3000"/>
              </a:lnSpc>
              <a:spcAft>
                <a:spcPts val="0"/>
              </a:spcAft>
              <a:buFont typeface="Wingdings" pitchFamily="2" charset="2"/>
              <a:buChar char="l"/>
            </a:pPr>
            <a:r>
              <a:rPr lang="zh-CN" altLang="en-US" sz="2000" dirty="0">
                <a:ea typeface="楷体_GB2312" pitchFamily="49" charset="-122"/>
              </a:rPr>
              <a:t>图中类</a:t>
            </a:r>
            <a:r>
              <a:rPr lang="en-US" altLang="zh-CN" sz="2000" dirty="0">
                <a:ea typeface="楷体_GB2312" pitchFamily="49" charset="-122"/>
              </a:rPr>
              <a:t>B</a:t>
            </a:r>
            <a:r>
              <a:rPr lang="zh-CN" altLang="en-US" sz="2000" dirty="0">
                <a:ea typeface="楷体_GB2312" pitchFamily="49" charset="-122"/>
              </a:rPr>
              <a:t>的</a:t>
            </a:r>
            <a:r>
              <a:rPr lang="en-US" altLang="zh-CN" sz="2000" dirty="0">
                <a:ea typeface="楷体_GB2312" pitchFamily="49" charset="-122"/>
              </a:rPr>
              <a:t>do1( )</a:t>
            </a:r>
            <a:r>
              <a:rPr lang="zh-CN" altLang="en-US" sz="2000" dirty="0">
                <a:ea typeface="楷体_GB2312" pitchFamily="49" charset="-122"/>
              </a:rPr>
              <a:t>方法是从父类</a:t>
            </a:r>
            <a:r>
              <a:rPr lang="en-US" altLang="zh-CN" sz="2000" dirty="0">
                <a:ea typeface="楷体_GB2312" pitchFamily="49" charset="-122"/>
              </a:rPr>
              <a:t>A</a:t>
            </a:r>
            <a:r>
              <a:rPr lang="zh-CN" altLang="en-US" sz="2000" dirty="0">
                <a:ea typeface="楷体_GB2312" pitchFamily="49" charset="-122"/>
              </a:rPr>
              <a:t>继承来的，</a:t>
            </a:r>
            <a:r>
              <a:rPr lang="zh-CN" altLang="en-US" sz="2000" dirty="0">
                <a:solidFill>
                  <a:srgbClr val="3366FF"/>
                </a:solidFill>
                <a:ea typeface="楷体_GB2312" pitchFamily="49" charset="-122"/>
              </a:rPr>
              <a:t>因此</a:t>
            </a:r>
            <a:r>
              <a:rPr lang="en-US" altLang="zh-CN" sz="2000" dirty="0">
                <a:solidFill>
                  <a:srgbClr val="3366FF"/>
                </a:solidFill>
                <a:ea typeface="楷体_GB2312" pitchFamily="49" charset="-122"/>
              </a:rPr>
              <a:t>Test</a:t>
            </a:r>
            <a:r>
              <a:rPr lang="zh-CN" altLang="en-US" sz="2000" dirty="0">
                <a:solidFill>
                  <a:srgbClr val="3366FF"/>
                </a:solidFill>
                <a:ea typeface="楷体_GB2312" pitchFamily="49" charset="-122"/>
              </a:rPr>
              <a:t>与</a:t>
            </a:r>
            <a:r>
              <a:rPr lang="en-US" altLang="zh-CN" sz="2000" dirty="0">
                <a:solidFill>
                  <a:srgbClr val="3366FF"/>
                </a:solidFill>
                <a:ea typeface="楷体_GB2312" pitchFamily="49" charset="-122"/>
              </a:rPr>
              <a:t>B</a:t>
            </a:r>
            <a:r>
              <a:rPr lang="zh-CN" altLang="en-US" sz="2000" dirty="0">
                <a:solidFill>
                  <a:srgbClr val="3366FF"/>
                </a:solidFill>
                <a:ea typeface="楷体_GB2312" pitchFamily="49" charset="-122"/>
              </a:rPr>
              <a:t>没有运行时继承依赖性，只是一个静态依赖性；</a:t>
            </a:r>
            <a:r>
              <a:rPr lang="zh-CN" altLang="en-US" sz="2000" dirty="0">
                <a:ea typeface="楷体_GB2312" pitchFamily="49" charset="-122"/>
              </a:rPr>
              <a:t>但如果是下面两种情况呢？</a:t>
            </a:r>
            <a:endParaRPr lang="en-US" altLang="zh-CN" sz="2000" dirty="0">
              <a:ea typeface="楷体_GB2312" pitchFamily="49" charset="-122"/>
            </a:endParaRPr>
          </a:p>
          <a:p>
            <a:pPr marL="400050" lvl="1" indent="450850">
              <a:lnSpc>
                <a:spcPts val="3000"/>
              </a:lnSpc>
              <a:spcAft>
                <a:spcPts val="0"/>
              </a:spcAft>
              <a:buFont typeface="Wingdings" pitchFamily="2" charset="2"/>
              <a:buChar char="l"/>
            </a:pPr>
            <a:r>
              <a:rPr lang="zh-CN" altLang="en-US" sz="1600" dirty="0">
                <a:ea typeface="楷体_GB2312" pitchFamily="49" charset="-122"/>
              </a:rPr>
              <a:t>如果在</a:t>
            </a:r>
            <a:r>
              <a:rPr lang="en-US" altLang="zh-CN" sz="1600" dirty="0" err="1">
                <a:ea typeface="楷体_GB2312" pitchFamily="49" charset="-122"/>
              </a:rPr>
              <a:t>doTest</a:t>
            </a:r>
            <a:r>
              <a:rPr lang="zh-CN" altLang="en-US" sz="1600" dirty="0">
                <a:ea typeface="楷体_GB2312" pitchFamily="49" charset="-122"/>
              </a:rPr>
              <a:t>方法中调用的是</a:t>
            </a:r>
            <a:r>
              <a:rPr lang="en-US" altLang="zh-CN" sz="1600" dirty="0">
                <a:ea typeface="楷体_GB2312" pitchFamily="49" charset="-122"/>
              </a:rPr>
              <a:t>do2( )</a:t>
            </a:r>
            <a:r>
              <a:rPr lang="zh-CN" altLang="en-US" sz="1600" dirty="0">
                <a:ea typeface="楷体_GB2312" pitchFamily="49" charset="-122"/>
              </a:rPr>
              <a:t>方法呢？</a:t>
            </a:r>
            <a:endParaRPr lang="en-US" altLang="zh-CN" sz="1600" dirty="0">
              <a:ea typeface="楷体_GB2312" pitchFamily="49" charset="-122"/>
            </a:endParaRPr>
          </a:p>
          <a:p>
            <a:pPr marL="400050" lvl="1" indent="450850">
              <a:lnSpc>
                <a:spcPts val="3000"/>
              </a:lnSpc>
              <a:spcAft>
                <a:spcPts val="0"/>
              </a:spcAft>
              <a:buFont typeface="Wingdings" pitchFamily="2" charset="2"/>
              <a:buChar char="l"/>
            </a:pPr>
            <a:r>
              <a:rPr lang="zh-CN" altLang="en-US" sz="1600" dirty="0">
                <a:ea typeface="楷体_GB2312" pitchFamily="49" charset="-122"/>
              </a:rPr>
              <a:t>如果在</a:t>
            </a:r>
            <a:r>
              <a:rPr lang="en-US" altLang="zh-CN" sz="1600" dirty="0">
                <a:ea typeface="楷体_GB2312" pitchFamily="49" charset="-122"/>
              </a:rPr>
              <a:t>B</a:t>
            </a:r>
            <a:r>
              <a:rPr lang="zh-CN" altLang="en-US" sz="1600" dirty="0">
                <a:ea typeface="楷体_GB2312" pitchFamily="49" charset="-122"/>
              </a:rPr>
              <a:t>中覆盖了</a:t>
            </a:r>
            <a:r>
              <a:rPr lang="en-US" altLang="zh-CN" sz="1600" dirty="0">
                <a:ea typeface="楷体_GB2312" pitchFamily="49" charset="-122"/>
              </a:rPr>
              <a:t>A</a:t>
            </a:r>
            <a:r>
              <a:rPr lang="zh-CN" altLang="en-US" sz="1600" dirty="0">
                <a:ea typeface="楷体_GB2312" pitchFamily="49" charset="-122"/>
              </a:rPr>
              <a:t>的</a:t>
            </a:r>
            <a:r>
              <a:rPr lang="en-US" altLang="zh-CN" sz="1600" dirty="0">
                <a:ea typeface="楷体_GB2312" pitchFamily="49" charset="-122"/>
              </a:rPr>
              <a:t>do1( )</a:t>
            </a:r>
            <a:r>
              <a:rPr lang="zh-CN" altLang="en-US" sz="1600" dirty="0">
                <a:ea typeface="楷体_GB2312" pitchFamily="49" charset="-122"/>
              </a:rPr>
              <a:t>方法呢？</a:t>
            </a:r>
          </a:p>
        </p:txBody>
      </p:sp>
      <p:pic>
        <p:nvPicPr>
          <p:cNvPr id="16388" name="Picture 10" descr="1121"/>
          <p:cNvPicPr>
            <a:picLocks noChangeAspect="1" noChangeArrowheads="1"/>
          </p:cNvPicPr>
          <p:nvPr/>
        </p:nvPicPr>
        <p:blipFill>
          <a:blip r:embed="rId3"/>
          <a:srcRect/>
          <a:stretch>
            <a:fillRect/>
          </a:stretch>
        </p:blipFill>
        <p:spPr bwMode="auto">
          <a:xfrm>
            <a:off x="3714744" y="3786190"/>
            <a:ext cx="4519628" cy="2625547"/>
          </a:xfrm>
          <a:prstGeom prst="rect">
            <a:avLst/>
          </a:prstGeom>
          <a:noFill/>
          <a:ln w="9525">
            <a:noFill/>
            <a:miter lim="800000"/>
            <a:headEnd/>
            <a:tailEnd/>
          </a:ln>
        </p:spPr>
      </p:pic>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FFFF00"/>
                </a:solidFill>
                <a:latin typeface="+mj-lt"/>
                <a:ea typeface="宋体" charset="-122"/>
                <a:cs typeface="+mj-cs"/>
              </a:rPr>
              <a:t>---</a:t>
            </a:r>
            <a:r>
              <a:rPr lang="zh-CN" altLang="en-US" sz="3200" b="1" kern="0" dirty="0">
                <a:solidFill>
                  <a:srgbClr val="FFFF00"/>
                </a:solidFill>
                <a:latin typeface="+mj-lt"/>
                <a:ea typeface="宋体" charset="-122"/>
                <a:cs typeface="+mj-cs"/>
              </a:rPr>
              <a:t>类及其</a:t>
            </a:r>
            <a:r>
              <a:rPr kumimoji="0" lang="zh-CN" altLang="en-US" sz="3200" b="1" i="0" u="none" strike="noStrike" kern="0" cap="none" spc="0" normalizeH="0" baseline="0" noProof="0" dirty="0">
                <a:ln>
                  <a:noFill/>
                </a:ln>
                <a:solidFill>
                  <a:srgbClr val="FFFF00"/>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FFFF00"/>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29</a:t>
            </a:fld>
            <a:endParaRPr lang="zh-CN" altLang="en-US"/>
          </a:p>
        </p:txBody>
      </p:sp>
      <p:sp>
        <p:nvSpPr>
          <p:cNvPr id="7" name="圆角矩形标注 6"/>
          <p:cNvSpPr/>
          <p:nvPr/>
        </p:nvSpPr>
        <p:spPr>
          <a:xfrm>
            <a:off x="214282" y="4572008"/>
            <a:ext cx="3214710" cy="1285884"/>
          </a:xfrm>
          <a:prstGeom prst="wedgeRoundRectCallout">
            <a:avLst>
              <a:gd name="adj1" fmla="val -33508"/>
              <a:gd name="adj2" fmla="val -152104"/>
              <a:gd name="adj3" fmla="val 16667"/>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rgbClr val="0070C0"/>
                </a:solidFill>
                <a:latin typeface="宋体" pitchFamily="2" charset="-122"/>
                <a:ea typeface="宋体" pitchFamily="2" charset="-122"/>
              </a:rPr>
              <a:t>则这两种情况下，从</a:t>
            </a:r>
            <a:r>
              <a:rPr lang="en-US" altLang="zh-CN" b="1" dirty="0">
                <a:solidFill>
                  <a:srgbClr val="C00000"/>
                </a:solidFill>
                <a:latin typeface="宋体" pitchFamily="2" charset="-122"/>
                <a:ea typeface="宋体" pitchFamily="2" charset="-122"/>
              </a:rPr>
              <a:t>Test</a:t>
            </a:r>
            <a:r>
              <a:rPr lang="zh-CN" altLang="en-US" b="1" dirty="0">
                <a:solidFill>
                  <a:srgbClr val="C00000"/>
                </a:solidFill>
                <a:latin typeface="宋体" pitchFamily="2" charset="-122"/>
                <a:ea typeface="宋体" pitchFamily="2" charset="-122"/>
              </a:rPr>
              <a:t>到</a:t>
            </a:r>
            <a:r>
              <a:rPr lang="en-US" altLang="zh-CN" b="1" dirty="0">
                <a:solidFill>
                  <a:srgbClr val="C00000"/>
                </a:solidFill>
                <a:latin typeface="宋体" pitchFamily="2" charset="-122"/>
                <a:ea typeface="宋体" pitchFamily="2" charset="-122"/>
              </a:rPr>
              <a:t>A</a:t>
            </a:r>
            <a:r>
              <a:rPr lang="zh-CN" altLang="en-US" b="1" dirty="0">
                <a:solidFill>
                  <a:srgbClr val="C00000"/>
                </a:solidFill>
                <a:latin typeface="宋体" pitchFamily="2" charset="-122"/>
                <a:ea typeface="宋体" pitchFamily="2" charset="-122"/>
              </a:rPr>
              <a:t>和</a:t>
            </a:r>
            <a:r>
              <a:rPr lang="en-US" altLang="zh-CN" b="1" dirty="0">
                <a:solidFill>
                  <a:srgbClr val="C00000"/>
                </a:solidFill>
                <a:latin typeface="宋体" pitchFamily="2" charset="-122"/>
                <a:ea typeface="宋体" pitchFamily="2" charset="-122"/>
              </a:rPr>
              <a:t>B</a:t>
            </a:r>
            <a:r>
              <a:rPr lang="zh-CN" altLang="en-US" b="1" dirty="0">
                <a:solidFill>
                  <a:srgbClr val="C00000"/>
                </a:solidFill>
                <a:latin typeface="宋体" pitchFamily="2" charset="-122"/>
                <a:ea typeface="宋体" pitchFamily="2" charset="-122"/>
              </a:rPr>
              <a:t>就会存在运行时依赖性。因为都有多态存在</a:t>
            </a:r>
          </a:p>
        </p:txBody>
      </p:sp>
      <p:sp>
        <p:nvSpPr>
          <p:cNvPr id="8" name="TextBox 7"/>
          <p:cNvSpPr txBox="1"/>
          <p:nvPr/>
        </p:nvSpPr>
        <p:spPr>
          <a:xfrm>
            <a:off x="385733" y="2786058"/>
            <a:ext cx="500066" cy="707886"/>
          </a:xfrm>
          <a:prstGeom prst="rect">
            <a:avLst/>
          </a:prstGeom>
          <a:noFill/>
        </p:spPr>
        <p:txBody>
          <a:bodyPr wrap="square" rtlCol="0">
            <a:spAutoFit/>
          </a:bodyPr>
          <a:lstStyle/>
          <a:p>
            <a:r>
              <a:rPr lang="zh-CN" altLang="en-US" sz="4000" dirty="0">
                <a:solidFill>
                  <a:srgbClr val="0070C0"/>
                </a:solidFill>
                <a:ea typeface="楷体_GB2312" pitchFamily="49" charset="-122"/>
              </a:rPr>
              <a:t>｛</a:t>
            </a:r>
            <a:endParaRPr lang="zh-CN" altLang="en-US" sz="40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1"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571472" y="571480"/>
            <a:ext cx="8229600" cy="717532"/>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8" name="Text Box 10"/>
          <p:cNvSpPr txBox="1">
            <a:spLocks noChangeArrowheads="1"/>
          </p:cNvSpPr>
          <p:nvPr/>
        </p:nvSpPr>
        <p:spPr bwMode="auto">
          <a:xfrm>
            <a:off x="381000" y="1571612"/>
            <a:ext cx="8405842" cy="4444294"/>
          </a:xfrm>
          <a:prstGeom prst="rect">
            <a:avLst/>
          </a:prstGeom>
          <a:noFill/>
          <a:ln w="9525">
            <a:noFill/>
            <a:miter lim="800000"/>
            <a:headEnd/>
            <a:tailEnd/>
          </a:ln>
          <a:effectLst/>
        </p:spPr>
        <p:txBody>
          <a:bodyPr wrap="square">
            <a:spAutoFit/>
          </a:bodyPr>
          <a:lstStyle/>
          <a:p>
            <a:pPr algn="just">
              <a:spcBef>
                <a:spcPct val="25000"/>
              </a:spcBef>
              <a:buFont typeface="Wingdings" pitchFamily="2" charset="2"/>
              <a:buChar char="l"/>
            </a:pPr>
            <a:r>
              <a:rPr lang="zh-CN" altLang="en-US" sz="2800" b="1" dirty="0">
                <a:latin typeface="宋体" pitchFamily="2" charset="-122"/>
                <a:ea typeface="宋体" pitchFamily="2" charset="-122"/>
              </a:rPr>
              <a:t> 面向对象设计</a:t>
            </a:r>
            <a:r>
              <a:rPr lang="en-US" altLang="zh-CN" sz="2800" b="1" dirty="0">
                <a:latin typeface="宋体" pitchFamily="2" charset="-122"/>
                <a:ea typeface="宋体" pitchFamily="2" charset="-122"/>
              </a:rPr>
              <a:t>4.2-4.9</a:t>
            </a:r>
            <a:r>
              <a:rPr lang="zh-CN" altLang="en-US" sz="2800" b="1" dirty="0">
                <a:latin typeface="宋体" pitchFamily="2" charset="-122"/>
                <a:ea typeface="宋体" pitchFamily="2" charset="-122"/>
              </a:rPr>
              <a:t>的内容参见</a:t>
            </a:r>
            <a:r>
              <a:rPr lang="zh-CN" altLang="en-US" sz="2800" b="1" dirty="0">
                <a:solidFill>
                  <a:srgbClr val="3366FF"/>
                </a:solidFill>
                <a:latin typeface="宋体" pitchFamily="2" charset="-122"/>
                <a:ea typeface="宋体" pitchFamily="2" charset="-122"/>
              </a:rPr>
              <a:t>教材第</a:t>
            </a:r>
            <a:r>
              <a:rPr lang="en-US" altLang="zh-CN" sz="2800" b="1" dirty="0">
                <a:solidFill>
                  <a:srgbClr val="3366FF"/>
                </a:solidFill>
                <a:latin typeface="宋体" pitchFamily="2" charset="-122"/>
                <a:ea typeface="宋体" pitchFamily="2" charset="-122"/>
              </a:rPr>
              <a:t>8</a:t>
            </a:r>
            <a:r>
              <a:rPr lang="zh-CN" altLang="en-US" sz="2800" b="1" dirty="0">
                <a:solidFill>
                  <a:srgbClr val="3366FF"/>
                </a:solidFill>
                <a:latin typeface="宋体" pitchFamily="2" charset="-122"/>
                <a:ea typeface="宋体" pitchFamily="2" charset="-122"/>
              </a:rPr>
              <a:t>章</a:t>
            </a:r>
            <a:endParaRPr lang="en-US" altLang="zh-CN" sz="2800" b="1" dirty="0">
              <a:solidFill>
                <a:srgbClr val="3366FF"/>
              </a:solidFill>
              <a:latin typeface="宋体" pitchFamily="2" charset="-122"/>
              <a:ea typeface="宋体" pitchFamily="2" charset="-122"/>
            </a:endParaRPr>
          </a:p>
          <a:p>
            <a:pPr algn="just">
              <a:spcBef>
                <a:spcPct val="25000"/>
              </a:spcBef>
            </a:pPr>
            <a:endParaRPr lang="en-US" altLang="zh-CN" sz="2800" b="1" dirty="0">
              <a:latin typeface="宋体" pitchFamily="2" charset="-122"/>
              <a:ea typeface="宋体" pitchFamily="2" charset="-122"/>
            </a:endParaRPr>
          </a:p>
          <a:p>
            <a:pPr algn="just">
              <a:spcBef>
                <a:spcPct val="25000"/>
              </a:spcBef>
              <a:buFont typeface="Wingdings" pitchFamily="2" charset="2"/>
              <a:buChar char="l"/>
            </a:pPr>
            <a:r>
              <a:rPr lang="zh-CN" altLang="en-US" sz="2800" b="1" dirty="0">
                <a:latin typeface="宋体" pitchFamily="2" charset="-122"/>
                <a:ea typeface="宋体" pitchFamily="2" charset="-122"/>
              </a:rPr>
              <a:t> 面向对象设计的主要内容有：</a:t>
            </a:r>
          </a:p>
          <a:p>
            <a:pPr indent="273050" algn="just">
              <a:lnSpc>
                <a:spcPct val="90000"/>
              </a:lnSpc>
              <a:spcBef>
                <a:spcPct val="20000"/>
              </a:spcBef>
            </a:pPr>
            <a:r>
              <a:rPr lang="zh-CN" altLang="en-US" sz="2800" b="1" dirty="0">
                <a:latin typeface="宋体" pitchFamily="2" charset="-122"/>
                <a:ea typeface="宋体" pitchFamily="2" charset="-122"/>
              </a:rPr>
              <a:t> 1）设计问题域组元</a:t>
            </a:r>
          </a:p>
          <a:p>
            <a:pPr indent="273050" algn="just">
              <a:lnSpc>
                <a:spcPct val="90000"/>
              </a:lnSpc>
              <a:spcBef>
                <a:spcPct val="20000"/>
              </a:spcBef>
            </a:pPr>
            <a:r>
              <a:rPr lang="zh-CN" altLang="en-US" sz="2800" b="1" dirty="0">
                <a:latin typeface="宋体" pitchFamily="2" charset="-122"/>
                <a:ea typeface="宋体" pitchFamily="2" charset="-122"/>
              </a:rPr>
              <a:t> 2）设计人机交互组元</a:t>
            </a:r>
          </a:p>
          <a:p>
            <a:pPr indent="273050" algn="just">
              <a:lnSpc>
                <a:spcPct val="90000"/>
              </a:lnSpc>
              <a:spcBef>
                <a:spcPct val="20000"/>
              </a:spcBef>
            </a:pPr>
            <a:r>
              <a:rPr lang="zh-CN" altLang="en-US" sz="2800" b="1" dirty="0">
                <a:latin typeface="宋体" pitchFamily="2" charset="-122"/>
                <a:ea typeface="宋体" pitchFamily="2" charset="-122"/>
              </a:rPr>
              <a:t> 3）设计任务管理组元</a:t>
            </a:r>
          </a:p>
          <a:p>
            <a:pPr indent="273050" algn="just">
              <a:lnSpc>
                <a:spcPct val="90000"/>
              </a:lnSpc>
              <a:spcBef>
                <a:spcPct val="20000"/>
              </a:spcBef>
            </a:pPr>
            <a:r>
              <a:rPr lang="zh-CN" altLang="en-US" sz="2800" b="1" dirty="0">
                <a:latin typeface="宋体" pitchFamily="2" charset="-122"/>
                <a:ea typeface="宋体" pitchFamily="2" charset="-122"/>
              </a:rPr>
              <a:t> 4）设计数据管理组元</a:t>
            </a:r>
            <a:endParaRPr lang="en-US" altLang="zh-CN" sz="2800" b="1" dirty="0">
              <a:latin typeface="宋体" pitchFamily="2" charset="-122"/>
              <a:ea typeface="宋体" pitchFamily="2" charset="-122"/>
            </a:endParaRPr>
          </a:p>
          <a:p>
            <a:pPr indent="273050" algn="just">
              <a:lnSpc>
                <a:spcPct val="90000"/>
              </a:lnSpc>
              <a:spcBef>
                <a:spcPct val="20000"/>
              </a:spcBef>
            </a:pPr>
            <a:r>
              <a:rPr lang="en-US" altLang="zh-CN" sz="2800" b="1" dirty="0">
                <a:latin typeface="宋体" pitchFamily="2" charset="-122"/>
                <a:ea typeface="宋体" pitchFamily="2" charset="-122"/>
              </a:rPr>
              <a:t> 5</a:t>
            </a:r>
            <a:r>
              <a:rPr lang="zh-CN" altLang="en-US" sz="2800" b="1" dirty="0">
                <a:latin typeface="宋体" pitchFamily="2" charset="-122"/>
                <a:ea typeface="宋体" pitchFamily="2" charset="-122"/>
              </a:rPr>
              <a:t>）对象设计</a:t>
            </a:r>
            <a:endParaRPr lang="en-US" altLang="zh-CN" sz="2800" b="1" dirty="0">
              <a:latin typeface="宋体" pitchFamily="2" charset="-122"/>
              <a:ea typeface="宋体" pitchFamily="2" charset="-122"/>
            </a:endParaRPr>
          </a:p>
          <a:p>
            <a:pPr algn="just">
              <a:lnSpc>
                <a:spcPct val="90000"/>
              </a:lnSpc>
              <a:spcBef>
                <a:spcPct val="20000"/>
              </a:spcBef>
            </a:pPr>
            <a:endParaRPr lang="zh-CN" altLang="en-US" sz="2800" b="1" dirty="0">
              <a:latin typeface="宋体" pitchFamily="2" charset="-122"/>
              <a:ea typeface="宋体"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3</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1200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428596" y="1785926"/>
            <a:ext cx="8207375" cy="4475071"/>
          </a:xfrm>
          <a:prstGeom prst="rect">
            <a:avLst/>
          </a:prstGeom>
          <a:noFill/>
          <a:ln w="9525">
            <a:noFill/>
            <a:miter lim="800000"/>
            <a:headEnd/>
            <a:tailEnd/>
          </a:ln>
        </p:spPr>
        <p:txBody>
          <a:bodyPr wrap="square">
            <a:spAutoFit/>
          </a:bodyPr>
          <a:lstStyle/>
          <a:p>
            <a:pPr>
              <a:spcBef>
                <a:spcPct val="20000"/>
              </a:spcBef>
            </a:pPr>
            <a:r>
              <a:rPr kumimoji="1" lang="zh-CN" altLang="en-US" sz="2800" b="1" dirty="0">
                <a:solidFill>
                  <a:srgbClr val="C00000"/>
                </a:solidFill>
                <a:latin typeface="宋体" pitchFamily="2" charset="-122"/>
                <a:ea typeface="宋体" pitchFamily="2" charset="-122"/>
              </a:rPr>
              <a:t>（</a:t>
            </a:r>
            <a:r>
              <a:rPr kumimoji="1" lang="en-US" altLang="zh-CN" sz="2800" b="1" dirty="0">
                <a:solidFill>
                  <a:srgbClr val="C00000"/>
                </a:solidFill>
                <a:latin typeface="宋体" pitchFamily="2" charset="-122"/>
                <a:ea typeface="宋体" pitchFamily="2" charset="-122"/>
              </a:rPr>
              <a:t>2</a:t>
            </a:r>
            <a:r>
              <a:rPr kumimoji="1" lang="zh-CN" altLang="en-US" sz="2800" b="1" dirty="0">
                <a:solidFill>
                  <a:srgbClr val="C00000"/>
                </a:solidFill>
                <a:latin typeface="宋体" pitchFamily="2" charset="-122"/>
                <a:ea typeface="宋体" pitchFamily="2" charset="-122"/>
              </a:rPr>
              <a:t>）无多态继承</a:t>
            </a:r>
          </a:p>
          <a:p>
            <a:pPr indent="628650">
              <a:lnSpc>
                <a:spcPct val="150000"/>
              </a:lnSpc>
              <a:spcBef>
                <a:spcPct val="20000"/>
              </a:spcBef>
            </a:pPr>
            <a:r>
              <a:rPr kumimoji="1" lang="zh-CN" altLang="en-US" sz="2400" b="1" dirty="0">
                <a:solidFill>
                  <a:srgbClr val="3366FF"/>
                </a:solidFill>
                <a:latin typeface="宋体" pitchFamily="2" charset="-122"/>
                <a:ea typeface="宋体" pitchFamily="2" charset="-122"/>
              </a:rPr>
              <a:t>子类不覆盖从父类继承来的方法</a:t>
            </a:r>
            <a:r>
              <a:rPr kumimoji="1" lang="zh-CN" altLang="en-US" sz="2400" b="1" dirty="0">
                <a:latin typeface="宋体" pitchFamily="2" charset="-122"/>
                <a:ea typeface="宋体" pitchFamily="2" charset="-122"/>
              </a:rPr>
              <a:t>，这样就不存在多态性继承问题。无多态的继承虽然并不十分有用，但理解和管理起来是很容易。</a:t>
            </a:r>
            <a:endParaRPr kumimoji="1" lang="en-US" altLang="zh-CN" sz="2400" b="1" dirty="0">
              <a:latin typeface="宋体" pitchFamily="2" charset="-122"/>
              <a:ea typeface="宋体" pitchFamily="2" charset="-122"/>
            </a:endParaRPr>
          </a:p>
          <a:p>
            <a:pPr>
              <a:spcBef>
                <a:spcPct val="20000"/>
              </a:spcBef>
            </a:pPr>
            <a:endParaRPr kumimoji="1" lang="en-US" altLang="zh-CN" sz="2400" b="1" dirty="0">
              <a:latin typeface="宋体" pitchFamily="2" charset="-122"/>
              <a:ea typeface="宋体" pitchFamily="2" charset="-122"/>
            </a:endParaRPr>
          </a:p>
          <a:p>
            <a:pPr>
              <a:spcBef>
                <a:spcPct val="20000"/>
              </a:spcBef>
            </a:pPr>
            <a:endParaRPr kumimoji="1" lang="en-US" altLang="zh-CN" sz="2400" b="1" dirty="0">
              <a:latin typeface="宋体" pitchFamily="2" charset="-122"/>
              <a:ea typeface="宋体" pitchFamily="2" charset="-122"/>
            </a:endParaRPr>
          </a:p>
          <a:p>
            <a:pPr>
              <a:spcBef>
                <a:spcPct val="20000"/>
              </a:spcBef>
            </a:pPr>
            <a:endParaRPr kumimoji="1" lang="en-US" altLang="zh-CN" sz="2400" b="1" dirty="0">
              <a:latin typeface="宋体" pitchFamily="2" charset="-122"/>
              <a:ea typeface="宋体" pitchFamily="2" charset="-122"/>
            </a:endParaRPr>
          </a:p>
          <a:p>
            <a:pPr>
              <a:spcBef>
                <a:spcPct val="20000"/>
              </a:spcBef>
            </a:pPr>
            <a:endParaRPr kumimoji="1" lang="en-US" altLang="zh-CN" sz="2400" b="1" dirty="0">
              <a:latin typeface="宋体" pitchFamily="2" charset="-122"/>
              <a:ea typeface="宋体" pitchFamily="2" charset="-122"/>
            </a:endParaRPr>
          </a:p>
          <a:p>
            <a:pPr>
              <a:spcBef>
                <a:spcPct val="20000"/>
              </a:spcBef>
            </a:pPr>
            <a:endParaRPr kumimoji="1" lang="zh-CN" altLang="en-US" sz="2400" b="1" dirty="0">
              <a:latin typeface="宋体" pitchFamily="2" charset="-122"/>
              <a:ea typeface="宋体" pitchFamily="2"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FFFF00"/>
                </a:solidFill>
                <a:latin typeface="+mj-lt"/>
                <a:ea typeface="宋体" charset="-122"/>
                <a:cs typeface="+mj-cs"/>
              </a:rPr>
              <a:t>---</a:t>
            </a:r>
            <a:r>
              <a:rPr lang="zh-CN" altLang="en-US" sz="3200" b="1" kern="0" dirty="0">
                <a:solidFill>
                  <a:srgbClr val="FFFF00"/>
                </a:solidFill>
                <a:latin typeface="+mj-lt"/>
                <a:ea typeface="宋体" charset="-122"/>
                <a:cs typeface="+mj-cs"/>
              </a:rPr>
              <a:t>类及其</a:t>
            </a:r>
            <a:r>
              <a:rPr kumimoji="0" lang="zh-CN" altLang="en-US" sz="3200" b="1" i="0" u="none" strike="noStrike" kern="0" cap="none" spc="0" normalizeH="0" baseline="0" noProof="0" dirty="0">
                <a:ln>
                  <a:noFill/>
                </a:ln>
                <a:solidFill>
                  <a:srgbClr val="FFFF00"/>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FFFF00"/>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pPr>
              <a:defRPr/>
            </a:pPr>
            <a:fld id="{C193F2B7-C853-4F60-985F-9C91576FBC2A}" type="slidenum">
              <a:rPr lang="en-US" altLang="zh-CN" smtClean="0"/>
              <a:pPr>
                <a:defRPr/>
              </a:pPr>
              <a:t>30</a:t>
            </a:fld>
            <a:endParaRPr lang="en-US" altLang="zh-CN"/>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57158" y="1571612"/>
            <a:ext cx="8207375" cy="4373248"/>
          </a:xfrm>
          <a:prstGeom prst="rect">
            <a:avLst/>
          </a:prstGeom>
          <a:noFill/>
          <a:ln w="9525">
            <a:noFill/>
            <a:miter lim="800000"/>
            <a:headEnd/>
            <a:tailEnd/>
          </a:ln>
        </p:spPr>
        <p:txBody>
          <a:bodyPr>
            <a:spAutoFit/>
          </a:bodyPr>
          <a:lstStyle/>
          <a:p>
            <a:pPr>
              <a:lnSpc>
                <a:spcPts val="3500"/>
              </a:lnSpc>
              <a:spcBef>
                <a:spcPct val="20000"/>
              </a:spcBef>
              <a:spcAft>
                <a:spcPts val="600"/>
              </a:spcAft>
            </a:pPr>
            <a:r>
              <a:rPr kumimoji="1" lang="zh-CN" altLang="en-US" sz="2800" b="1" dirty="0">
                <a:solidFill>
                  <a:srgbClr val="C00000"/>
                </a:solidFill>
                <a:latin typeface="宋体" pitchFamily="2" charset="-122"/>
                <a:ea typeface="宋体" pitchFamily="2" charset="-122"/>
              </a:rPr>
              <a:t>（</a:t>
            </a:r>
            <a:r>
              <a:rPr kumimoji="1" lang="en-US" altLang="zh-CN" sz="2800" b="1" dirty="0">
                <a:solidFill>
                  <a:srgbClr val="C00000"/>
                </a:solidFill>
                <a:latin typeface="宋体" pitchFamily="2" charset="-122"/>
                <a:ea typeface="宋体" pitchFamily="2" charset="-122"/>
              </a:rPr>
              <a:t>3</a:t>
            </a:r>
            <a:r>
              <a:rPr kumimoji="1" lang="zh-CN" altLang="en-US" sz="2800" b="1" dirty="0">
                <a:solidFill>
                  <a:srgbClr val="C00000"/>
                </a:solidFill>
                <a:latin typeface="宋体" pitchFamily="2" charset="-122"/>
                <a:ea typeface="宋体" pitchFamily="2" charset="-122"/>
              </a:rPr>
              <a:t>）扩展继承和约束继承</a:t>
            </a:r>
          </a:p>
          <a:p>
            <a:pPr>
              <a:lnSpc>
                <a:spcPts val="3500"/>
              </a:lnSpc>
              <a:spcBef>
                <a:spcPct val="20000"/>
              </a:spcBef>
              <a:spcAft>
                <a:spcPts val="600"/>
              </a:spcAft>
            </a:pPr>
            <a:r>
              <a:rPr kumimoji="1" lang="zh-CN" altLang="en-US" sz="2400" b="1" dirty="0">
                <a:latin typeface="宋体" pitchFamily="2" charset="-122"/>
                <a:ea typeface="宋体" pitchFamily="2" charset="-122"/>
              </a:rPr>
              <a:t>    </a:t>
            </a:r>
            <a:r>
              <a:rPr kumimoji="1" lang="zh-CN" altLang="en-US" sz="2400" b="1" dirty="0">
                <a:solidFill>
                  <a:srgbClr val="CC0000"/>
                </a:solidFill>
                <a:latin typeface="宋体" pitchFamily="2" charset="-122"/>
                <a:ea typeface="宋体" pitchFamily="2" charset="-122"/>
              </a:rPr>
              <a:t>扩展继承：</a:t>
            </a:r>
            <a:r>
              <a:rPr kumimoji="1" lang="zh-CN" altLang="en-US" sz="2400" b="1" dirty="0">
                <a:latin typeface="宋体" pitchFamily="2" charset="-122"/>
                <a:ea typeface="宋体" pitchFamily="2" charset="-122"/>
              </a:rPr>
              <a:t>是指子类继承父类的属性，并且提供额外属性来增强类定义。子类是父类的一种，如果子类覆盖了父类的方法，那么被覆盖的方法应该实现该方法的定义，并且能够在子类的语境中工作。</a:t>
            </a:r>
          </a:p>
          <a:p>
            <a:pPr indent="628650">
              <a:lnSpc>
                <a:spcPts val="3500"/>
              </a:lnSpc>
              <a:spcBef>
                <a:spcPct val="20000"/>
              </a:spcBef>
              <a:spcAft>
                <a:spcPts val="600"/>
              </a:spcAft>
            </a:pPr>
            <a:r>
              <a:rPr kumimoji="1" lang="zh-CN" altLang="en-US" sz="2400" b="1" dirty="0">
                <a:solidFill>
                  <a:srgbClr val="CC0000"/>
                </a:solidFill>
                <a:latin typeface="宋体" pitchFamily="2" charset="-122"/>
                <a:ea typeface="宋体" pitchFamily="2" charset="-122"/>
              </a:rPr>
              <a:t>约束继承：</a:t>
            </a:r>
            <a:r>
              <a:rPr kumimoji="1" lang="zh-CN" altLang="en-US" sz="2400" b="1" dirty="0">
                <a:latin typeface="宋体" pitchFamily="2" charset="-122"/>
                <a:ea typeface="宋体" pitchFamily="2" charset="-122"/>
              </a:rPr>
              <a:t>当一个类覆盖了继承来的方法，并对一些继承来的功能进行了限制。这时，子类不再是父类的一种。有时，限制会造成继承方法的完全禁止。当方法的实现是空时，就会发生这种情况。</a:t>
            </a:r>
          </a:p>
        </p:txBody>
      </p:sp>
      <p:sp>
        <p:nvSpPr>
          <p:cNvPr id="4"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FFFF00"/>
                </a:solidFill>
                <a:latin typeface="+mj-lt"/>
                <a:ea typeface="宋体" charset="-122"/>
                <a:cs typeface="+mj-cs"/>
              </a:rPr>
              <a:t>---</a:t>
            </a:r>
            <a:r>
              <a:rPr lang="zh-CN" altLang="en-US" sz="3200" b="1" kern="0" dirty="0">
                <a:solidFill>
                  <a:srgbClr val="FFFF00"/>
                </a:solidFill>
                <a:latin typeface="+mj-lt"/>
                <a:ea typeface="宋体" charset="-122"/>
                <a:cs typeface="+mj-cs"/>
              </a:rPr>
              <a:t>类及其</a:t>
            </a:r>
            <a:r>
              <a:rPr kumimoji="0" lang="zh-CN" altLang="en-US" sz="3200" b="1" i="0" u="none" strike="noStrike" kern="0" cap="none" spc="0" normalizeH="0" baseline="0" noProof="0" dirty="0">
                <a:ln>
                  <a:noFill/>
                </a:ln>
                <a:solidFill>
                  <a:srgbClr val="FFFF00"/>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FFFF00"/>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pPr>
              <a:defRPr/>
            </a:pPr>
            <a:fld id="{C193F2B7-C853-4F60-985F-9C91576FBC2A}" type="slidenum">
              <a:rPr lang="en-US" altLang="zh-CN" smtClean="0"/>
              <a:pPr>
                <a:defRPr/>
              </a:pPr>
              <a:t>31</a:t>
            </a:fld>
            <a:endParaRPr lang="en-US" altLang="zh-CN"/>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357158" y="1357298"/>
            <a:ext cx="8207375" cy="1143008"/>
          </a:xfrm>
        </p:spPr>
        <p:txBody>
          <a:bodyPr/>
          <a:lstStyle/>
          <a:p>
            <a:pPr marL="457200" indent="-457200" eaLnBrk="1" hangingPunct="1">
              <a:lnSpc>
                <a:spcPct val="120000"/>
              </a:lnSpc>
              <a:buFontTx/>
              <a:buNone/>
            </a:pPr>
            <a:r>
              <a:rPr lang="en-US" altLang="zh-CN" sz="2800" b="1" dirty="0">
                <a:solidFill>
                  <a:srgbClr val="C00000"/>
                </a:solidFill>
                <a:latin typeface="宋体" pitchFamily="2" charset="-122"/>
                <a:ea typeface="宋体" pitchFamily="2" charset="-122"/>
              </a:rPr>
              <a:t>3.</a:t>
            </a:r>
            <a:r>
              <a:rPr lang="zh-CN" altLang="en-US" sz="2800" b="1" dirty="0">
                <a:solidFill>
                  <a:srgbClr val="C00000"/>
                </a:solidFill>
                <a:latin typeface="宋体" pitchFamily="2" charset="-122"/>
                <a:ea typeface="宋体" pitchFamily="2" charset="-122"/>
              </a:rPr>
              <a:t>交互依赖性</a:t>
            </a:r>
          </a:p>
          <a:p>
            <a:pPr marL="457200" indent="-457200" eaLnBrk="1" hangingPunct="1">
              <a:lnSpc>
                <a:spcPct val="120000"/>
              </a:lnSpc>
              <a:spcBef>
                <a:spcPts val="0"/>
              </a:spcBef>
              <a:buFontTx/>
              <a:buNone/>
            </a:pPr>
            <a:r>
              <a:rPr lang="zh-CN" altLang="en-US" sz="2400" dirty="0">
                <a:latin typeface="宋体" pitchFamily="2" charset="-122"/>
                <a:ea typeface="宋体" pitchFamily="2" charset="-122"/>
              </a:rPr>
              <a:t>    交互依赖性也称为</a:t>
            </a:r>
            <a:r>
              <a:rPr lang="zh-CN" altLang="en-US" sz="2400" b="1" dirty="0">
                <a:solidFill>
                  <a:srgbClr val="C00000"/>
                </a:solidFill>
                <a:latin typeface="宋体" pitchFamily="2" charset="-122"/>
                <a:ea typeface="宋体" pitchFamily="2" charset="-122"/>
              </a:rPr>
              <a:t>方法依赖性，是通过消息连接产生的</a:t>
            </a:r>
            <a:r>
              <a:rPr lang="zh-CN" altLang="en-US" sz="2400" dirty="0">
                <a:latin typeface="宋体" pitchFamily="2" charset="-122"/>
                <a:ea typeface="宋体" pitchFamily="2" charset="-122"/>
              </a:rPr>
              <a:t>。</a:t>
            </a:r>
          </a:p>
          <a:p>
            <a:pPr marL="457200" indent="-457200" eaLnBrk="1" hangingPunct="1">
              <a:lnSpc>
                <a:spcPct val="120000"/>
              </a:lnSpc>
              <a:buFontTx/>
              <a:buNone/>
            </a:pPr>
            <a:endParaRPr lang="zh-CN" altLang="en-US" dirty="0">
              <a:latin typeface="宋体" pitchFamily="2" charset="-122"/>
              <a:ea typeface="宋体" pitchFamily="2" charset="-122"/>
            </a:endParaRPr>
          </a:p>
        </p:txBody>
      </p:sp>
      <p:pic>
        <p:nvPicPr>
          <p:cNvPr id="18435" name="Picture 7"/>
          <p:cNvPicPr>
            <a:picLocks noChangeAspect="1" noChangeArrowheads="1"/>
          </p:cNvPicPr>
          <p:nvPr/>
        </p:nvPicPr>
        <p:blipFill>
          <a:blip r:embed="rId2"/>
          <a:srcRect t="3285" r="2435" b="2927"/>
          <a:stretch>
            <a:fillRect/>
          </a:stretch>
        </p:blipFill>
        <p:spPr bwMode="auto">
          <a:xfrm>
            <a:off x="2935750" y="2500306"/>
            <a:ext cx="6208282" cy="3429024"/>
          </a:xfrm>
          <a:prstGeom prst="rect">
            <a:avLst/>
          </a:prstGeom>
          <a:noFill/>
          <a:ln w="9525">
            <a:noFill/>
            <a:miter lim="800000"/>
            <a:headEnd/>
            <a:tailEnd/>
          </a:ln>
        </p:spPr>
      </p:pic>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FFFF00"/>
                </a:solidFill>
                <a:latin typeface="+mj-lt"/>
                <a:ea typeface="宋体" charset="-122"/>
                <a:cs typeface="+mj-cs"/>
              </a:rPr>
              <a:t>---</a:t>
            </a:r>
            <a:r>
              <a:rPr lang="zh-CN" altLang="en-US" sz="3200" b="1" kern="0" dirty="0">
                <a:solidFill>
                  <a:srgbClr val="FFFF00"/>
                </a:solidFill>
                <a:latin typeface="+mj-lt"/>
                <a:ea typeface="宋体" charset="-122"/>
                <a:cs typeface="+mj-cs"/>
              </a:rPr>
              <a:t>类及其</a:t>
            </a:r>
            <a:r>
              <a:rPr kumimoji="0" lang="zh-CN" altLang="en-US" sz="3200" b="1" i="0" u="none" strike="noStrike" kern="0" cap="none" spc="0" normalizeH="0" baseline="0" noProof="0" dirty="0">
                <a:ln>
                  <a:noFill/>
                </a:ln>
                <a:solidFill>
                  <a:srgbClr val="FFFF00"/>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FFFF00"/>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32</a:t>
            </a:fld>
            <a:endParaRPr lang="zh-CN" altLang="en-US"/>
          </a:p>
        </p:txBody>
      </p:sp>
      <p:sp>
        <p:nvSpPr>
          <p:cNvPr id="7" name="Rectangle 3"/>
          <p:cNvSpPr txBox="1">
            <a:spLocks noChangeArrowheads="1"/>
          </p:cNvSpPr>
          <p:nvPr/>
        </p:nvSpPr>
        <p:spPr bwMode="auto">
          <a:xfrm>
            <a:off x="142876" y="2428868"/>
            <a:ext cx="2714612" cy="2857520"/>
          </a:xfrm>
          <a:prstGeom prst="rect">
            <a:avLst/>
          </a:prstGeom>
          <a:solidFill>
            <a:srgbClr val="00FFFF">
              <a:alpha val="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en-US" altLang="zh-CN" b="0" i="0" u="none" strike="noStrike" kern="0" cap="none" spc="0" normalizeH="0" baseline="0" noProof="0" dirty="0" err="1">
                <a:ln>
                  <a:noFill/>
                </a:ln>
                <a:solidFill>
                  <a:schemeClr val="tx1"/>
                </a:solidFill>
                <a:effectLst/>
                <a:uLnTx/>
                <a:uFillTx/>
                <a:latin typeface="宋体" pitchFamily="2" charset="-122"/>
                <a:ea typeface="宋体" pitchFamily="2" charset="-122"/>
              </a:rPr>
              <a:t>CActioner</a:t>
            </a:r>
            <a:r>
              <a:rPr kumimoji="0" lang="zh-CN" altLang="en-US" b="0" i="0" u="none" strike="noStrike" kern="0" cap="none" spc="0" normalizeH="0" baseline="0" noProof="0" dirty="0">
                <a:ln>
                  <a:noFill/>
                </a:ln>
                <a:solidFill>
                  <a:schemeClr val="tx1"/>
                </a:solidFill>
                <a:effectLst/>
                <a:uLnTx/>
                <a:uFillTx/>
                <a:latin typeface="宋体" pitchFamily="2" charset="-122"/>
                <a:ea typeface="宋体" pitchFamily="2" charset="-122"/>
              </a:rPr>
              <a:t>使用方法</a:t>
            </a:r>
            <a:r>
              <a:rPr kumimoji="0" lang="en-US" altLang="zh-CN" b="0" i="0" u="none" strike="noStrike" kern="0" cap="none" spc="0" normalizeH="0" baseline="0" noProof="0" dirty="0">
                <a:ln>
                  <a:noFill/>
                </a:ln>
                <a:solidFill>
                  <a:schemeClr val="tx1"/>
                </a:solidFill>
                <a:effectLst/>
                <a:uLnTx/>
                <a:uFillTx/>
                <a:latin typeface="宋体" pitchFamily="2" charset="-122"/>
                <a:ea typeface="宋体" pitchFamily="2" charset="-122"/>
              </a:rPr>
              <a:t>do1( )</a:t>
            </a:r>
            <a:r>
              <a:rPr kumimoji="0" lang="zh-CN" altLang="en-US" b="0" i="0" u="none" strike="noStrike" kern="0" cap="none" spc="0" normalizeH="0" baseline="0" noProof="0" dirty="0">
                <a:ln>
                  <a:noFill/>
                </a:ln>
                <a:solidFill>
                  <a:schemeClr val="tx1"/>
                </a:solidFill>
                <a:effectLst/>
                <a:uLnTx/>
                <a:uFillTx/>
                <a:latin typeface="宋体" pitchFamily="2" charset="-122"/>
                <a:ea typeface="宋体" pitchFamily="2" charset="-122"/>
              </a:rPr>
              <a:t>来发送一条消息</a:t>
            </a:r>
            <a:r>
              <a:rPr kumimoji="0" lang="en-US" altLang="zh-CN" b="0" i="0" u="none" strike="noStrike" kern="0" cap="none" spc="0" normalizeH="0" baseline="0" noProof="0" dirty="0">
                <a:ln>
                  <a:noFill/>
                </a:ln>
                <a:solidFill>
                  <a:schemeClr val="tx1"/>
                </a:solidFill>
                <a:effectLst/>
                <a:uLnTx/>
                <a:uFillTx/>
                <a:latin typeface="宋体" pitchFamily="2" charset="-122"/>
                <a:ea typeface="宋体" pitchFamily="2" charset="-122"/>
              </a:rPr>
              <a:t>do3( )</a:t>
            </a:r>
            <a:r>
              <a:rPr kumimoji="0" lang="zh-CN" altLang="en-US" b="0" i="0" u="none" strike="noStrike" kern="0" cap="none" spc="0" normalizeH="0" baseline="0" noProof="0" dirty="0">
                <a:ln>
                  <a:noFill/>
                </a:ln>
                <a:solidFill>
                  <a:schemeClr val="tx1"/>
                </a:solidFill>
                <a:effectLst/>
                <a:uLnTx/>
                <a:uFillTx/>
                <a:latin typeface="宋体" pitchFamily="2" charset="-122"/>
                <a:ea typeface="宋体" pitchFamily="2" charset="-122"/>
              </a:rPr>
              <a:t>给</a:t>
            </a:r>
            <a:r>
              <a:rPr kumimoji="0" lang="en-US" altLang="zh-CN" b="0" i="0" u="none" strike="noStrike" kern="0" cap="none" spc="0" normalizeH="0" baseline="0" noProof="0" dirty="0" err="1">
                <a:ln>
                  <a:noFill/>
                </a:ln>
                <a:solidFill>
                  <a:schemeClr val="tx1"/>
                </a:solidFill>
                <a:effectLst/>
                <a:uLnTx/>
                <a:uFillTx/>
                <a:latin typeface="宋体" pitchFamily="2" charset="-122"/>
                <a:ea typeface="宋体" pitchFamily="2" charset="-122"/>
              </a:rPr>
              <a:t>EEmployee</a:t>
            </a:r>
            <a:r>
              <a:rPr kumimoji="0" lang="zh-CN" altLang="en-US" b="0" i="0" u="none" strike="noStrike" kern="0" cap="none" spc="0" normalizeH="0" baseline="0" noProof="0" dirty="0">
                <a:ln>
                  <a:noFill/>
                </a:ln>
                <a:solidFill>
                  <a:schemeClr val="tx1"/>
                </a:solidFill>
                <a:effectLst/>
                <a:uLnTx/>
                <a:uFillTx/>
                <a:latin typeface="宋体" pitchFamily="2" charset="-122"/>
                <a:ea typeface="宋体" pitchFamily="2" charset="-122"/>
              </a:rPr>
              <a:t>，因此，</a:t>
            </a:r>
            <a:r>
              <a:rPr kumimoji="0" lang="en-US" altLang="zh-CN" b="0" i="0" u="none" strike="noStrike" kern="0" cap="none" spc="0" normalizeH="0" baseline="0" noProof="0" dirty="0">
                <a:ln>
                  <a:noFill/>
                </a:ln>
                <a:solidFill>
                  <a:schemeClr val="tx1"/>
                </a:solidFill>
                <a:effectLst/>
                <a:uLnTx/>
                <a:uFillTx/>
                <a:latin typeface="宋体" pitchFamily="2" charset="-122"/>
                <a:ea typeface="宋体" pitchFamily="2" charset="-122"/>
              </a:rPr>
              <a:t>do1( )</a:t>
            </a:r>
            <a:r>
              <a:rPr kumimoji="0" lang="zh-CN" altLang="en-US" b="0" i="0" u="none" strike="noStrike" kern="0" cap="none" spc="0" normalizeH="0" baseline="0" noProof="0" dirty="0">
                <a:ln>
                  <a:noFill/>
                </a:ln>
                <a:solidFill>
                  <a:schemeClr val="tx1"/>
                </a:solidFill>
                <a:effectLst/>
                <a:uLnTx/>
                <a:uFillTx/>
                <a:latin typeface="宋体" pitchFamily="2" charset="-122"/>
                <a:ea typeface="宋体" pitchFamily="2" charset="-122"/>
              </a:rPr>
              <a:t>依赖于</a:t>
            </a:r>
            <a:r>
              <a:rPr kumimoji="0" lang="en-US" altLang="zh-CN" b="0" i="0" u="none" strike="noStrike" kern="0" cap="none" spc="0" normalizeH="0" baseline="0" noProof="0" dirty="0">
                <a:ln>
                  <a:noFill/>
                </a:ln>
                <a:solidFill>
                  <a:schemeClr val="tx1"/>
                </a:solidFill>
                <a:effectLst/>
                <a:uLnTx/>
                <a:uFillTx/>
                <a:latin typeface="宋体" pitchFamily="2" charset="-122"/>
                <a:ea typeface="宋体" pitchFamily="2" charset="-122"/>
              </a:rPr>
              <a:t>do3( )</a:t>
            </a:r>
            <a:r>
              <a:rPr kumimoji="0" lang="zh-CN" altLang="en-US" b="0" i="0" u="none" strike="noStrike" kern="0" cap="none" spc="0" normalizeH="0" baseline="0" noProof="0" dirty="0">
                <a:ln>
                  <a:noFill/>
                </a:ln>
                <a:solidFill>
                  <a:schemeClr val="tx1"/>
                </a:solidFill>
                <a:effectLst/>
                <a:uLnTx/>
                <a:uFillTx/>
                <a:latin typeface="宋体" pitchFamily="2" charset="-122"/>
                <a:ea typeface="宋体" pitchFamily="2" charset="-122"/>
              </a:rPr>
              <a:t>。依赖性向上传递给所属的类，因此，</a:t>
            </a:r>
            <a:r>
              <a:rPr kumimoji="0" lang="en-US" altLang="zh-CN" b="0" i="0" u="none" strike="noStrike" kern="0" cap="none" spc="0" normalizeH="0" baseline="0" noProof="0" dirty="0" err="1">
                <a:ln>
                  <a:noFill/>
                </a:ln>
                <a:solidFill>
                  <a:schemeClr val="tx1"/>
                </a:solidFill>
                <a:effectLst/>
                <a:uLnTx/>
                <a:uFillTx/>
                <a:latin typeface="宋体" pitchFamily="2" charset="-122"/>
                <a:ea typeface="宋体" pitchFamily="2" charset="-122"/>
              </a:rPr>
              <a:t>CActioner</a:t>
            </a:r>
            <a:r>
              <a:rPr kumimoji="0" lang="zh-CN" altLang="en-US" b="0" i="0" u="none" strike="noStrike" kern="0" cap="none" spc="0" normalizeH="0" baseline="0" noProof="0" dirty="0">
                <a:ln>
                  <a:noFill/>
                </a:ln>
                <a:solidFill>
                  <a:schemeClr val="tx1"/>
                </a:solidFill>
                <a:effectLst/>
                <a:uLnTx/>
                <a:uFillTx/>
                <a:latin typeface="宋体" pitchFamily="2" charset="-122"/>
                <a:ea typeface="宋体" pitchFamily="2" charset="-122"/>
              </a:rPr>
              <a:t>依赖于</a:t>
            </a:r>
            <a:r>
              <a:rPr kumimoji="0" lang="en-US" altLang="zh-CN" b="0" i="0" u="none" strike="noStrike" kern="0" cap="none" spc="0" normalizeH="0" baseline="0" noProof="0" dirty="0" err="1">
                <a:ln>
                  <a:noFill/>
                </a:ln>
                <a:solidFill>
                  <a:schemeClr val="tx1"/>
                </a:solidFill>
                <a:effectLst/>
                <a:uLnTx/>
                <a:uFillTx/>
                <a:latin typeface="宋体" pitchFamily="2" charset="-122"/>
                <a:ea typeface="宋体" pitchFamily="2" charset="-122"/>
              </a:rPr>
              <a:t>EEmployee</a:t>
            </a:r>
            <a:r>
              <a:rPr kumimoji="0" lang="zh-CN" altLang="en-US" b="0" i="0" u="none" strike="noStrike" kern="0" cap="none" spc="0" normalizeH="0" baseline="0" noProof="0" dirty="0">
                <a:ln>
                  <a:noFill/>
                </a:ln>
                <a:solidFill>
                  <a:schemeClr val="tx1"/>
                </a:solidFill>
                <a:effectLst/>
                <a:uLnTx/>
                <a:uFillTx/>
                <a:latin typeface="宋体" pitchFamily="2" charset="-122"/>
                <a:ea typeface="宋体" pitchFamily="2" charset="-122"/>
              </a:rPr>
              <a:t>。</a:t>
            </a:r>
            <a:endParaRPr kumimoji="0" lang="en-US" altLang="zh-CN" b="0" i="0" u="none" strike="noStrike" kern="0" cap="none" spc="0" normalizeH="0" baseline="0" noProof="0" dirty="0">
              <a:ln>
                <a:noFill/>
              </a:ln>
              <a:solidFill>
                <a:schemeClr val="tx1"/>
              </a:solidFill>
              <a:effectLst/>
              <a:uLnTx/>
              <a:uFillTx/>
              <a:latin typeface="宋体" pitchFamily="2" charset="-122"/>
              <a:ea typeface="宋体" pitchFamily="2" charset="-122"/>
            </a:endParaRPr>
          </a:p>
          <a:p>
            <a:pPr marL="342900" marR="0" lvl="0" indent="-342900" algn="l" defTabSz="914400" rtl="0" eaLnBrk="1" fontAlgn="base" latinLnBrk="0" hangingPunct="1">
              <a:lnSpc>
                <a:spcPct val="120000"/>
              </a:lnSpc>
              <a:spcBef>
                <a:spcPct val="20000"/>
              </a:spcBef>
              <a:spcAft>
                <a:spcPct val="0"/>
              </a:spcAft>
              <a:buClrTx/>
              <a:buSzTx/>
              <a:buFontTx/>
              <a:buNone/>
              <a:tabLst/>
              <a:defRPr/>
            </a:pPr>
            <a:endParaRPr kumimoji="0" lang="en-US" altLang="zh-CN" b="0" i="0" u="none" strike="noStrike" kern="0" cap="none" spc="0" normalizeH="0" baseline="0" noProof="0" dirty="0">
              <a:ln>
                <a:noFill/>
              </a:ln>
              <a:solidFill>
                <a:schemeClr val="tx1"/>
              </a:solidFill>
              <a:effectLst/>
              <a:uLnTx/>
              <a:uFillTx/>
              <a:latin typeface="宋体" pitchFamily="2" charset="-122"/>
              <a:ea typeface="宋体" pitchFamily="2" charset="-122"/>
            </a:endParaRPr>
          </a:p>
        </p:txBody>
      </p:sp>
      <p:sp>
        <p:nvSpPr>
          <p:cNvPr id="8" name="Rectangle 3"/>
          <p:cNvSpPr txBox="1">
            <a:spLocks noChangeArrowheads="1"/>
          </p:cNvSpPr>
          <p:nvPr/>
        </p:nvSpPr>
        <p:spPr bwMode="auto">
          <a:xfrm>
            <a:off x="142844" y="5500702"/>
            <a:ext cx="4929222" cy="1214446"/>
          </a:xfrm>
          <a:prstGeom prst="rect">
            <a:avLst/>
          </a:prstGeom>
          <a:solidFill>
            <a:srgbClr val="00FFFF">
              <a:alpha val="1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Char char="l"/>
              <a:tabLst/>
              <a:defRPr/>
            </a:pPr>
            <a:r>
              <a:rPr kumimoji="0" lang="zh-CN" altLang="en-US" sz="2000" b="0" i="0" u="none" strike="noStrike" kern="0" cap="none" spc="0" normalizeH="0" baseline="0" noProof="0" dirty="0">
                <a:ln>
                  <a:noFill/>
                </a:ln>
                <a:solidFill>
                  <a:schemeClr val="tx1"/>
                </a:solidFill>
                <a:effectLst/>
                <a:uLnTx/>
                <a:uFillTx/>
                <a:latin typeface="+mn-lt"/>
                <a:ea typeface="楷体_GB2312" pitchFamily="49" charset="-122"/>
                <a:cs typeface="+mn-cs"/>
              </a:rPr>
              <a:t>类似地，</a:t>
            </a:r>
            <a:r>
              <a:rPr kumimoji="0" lang="en-US" altLang="zh-CN" sz="2000" b="0" i="0" u="none" strike="noStrike" kern="0" cap="none" spc="0" normalizeH="0" baseline="0" noProof="0" dirty="0" err="1">
                <a:ln>
                  <a:noFill/>
                </a:ln>
                <a:solidFill>
                  <a:schemeClr val="tx1"/>
                </a:solidFill>
                <a:effectLst/>
                <a:uLnTx/>
                <a:uFillTx/>
                <a:latin typeface="+mn-lt"/>
                <a:ea typeface="楷体_GB2312" pitchFamily="49" charset="-122"/>
                <a:cs typeface="+mn-cs"/>
              </a:rPr>
              <a:t>EOutMessage</a:t>
            </a:r>
            <a:r>
              <a:rPr kumimoji="0" lang="zh-CN" altLang="en-US" sz="2000" b="0" i="0" u="none" strike="noStrike" kern="0" cap="none" spc="0" normalizeH="0" baseline="0" noProof="0" dirty="0">
                <a:ln>
                  <a:noFill/>
                </a:ln>
                <a:solidFill>
                  <a:schemeClr val="tx1"/>
                </a:solidFill>
                <a:effectLst/>
                <a:uLnTx/>
                <a:uFillTx/>
                <a:latin typeface="+mn-lt"/>
                <a:ea typeface="楷体_GB2312" pitchFamily="49" charset="-122"/>
                <a:cs typeface="+mn-cs"/>
              </a:rPr>
              <a:t>的</a:t>
            </a:r>
            <a:r>
              <a:rPr kumimoji="0" lang="en-US" altLang="zh-CN" sz="2000" b="0" i="0" u="none" strike="noStrike" kern="0" cap="none" spc="0" normalizeH="0" baseline="0" noProof="0" dirty="0">
                <a:ln>
                  <a:noFill/>
                </a:ln>
                <a:solidFill>
                  <a:schemeClr val="tx1"/>
                </a:solidFill>
                <a:effectLst/>
                <a:uLnTx/>
                <a:uFillTx/>
                <a:latin typeface="+mn-lt"/>
                <a:ea typeface="楷体_GB2312" pitchFamily="49" charset="-122"/>
                <a:cs typeface="+mn-cs"/>
              </a:rPr>
              <a:t>do2( )</a:t>
            </a:r>
            <a:r>
              <a:rPr kumimoji="0" lang="zh-CN" altLang="en-US" sz="2000" b="0" i="0" u="none" strike="noStrike" kern="0" cap="none" spc="0" normalizeH="0" baseline="0" noProof="0" dirty="0">
                <a:ln>
                  <a:noFill/>
                </a:ln>
                <a:solidFill>
                  <a:schemeClr val="tx1"/>
                </a:solidFill>
                <a:effectLst/>
                <a:uLnTx/>
                <a:uFillTx/>
                <a:latin typeface="+mn-lt"/>
                <a:ea typeface="楷体_GB2312" pitchFamily="49" charset="-122"/>
                <a:cs typeface="+mn-cs"/>
              </a:rPr>
              <a:t>调用</a:t>
            </a:r>
            <a:r>
              <a:rPr kumimoji="0" lang="en-US" altLang="zh-CN" sz="2000" b="0" i="0" u="none" strike="noStrike" kern="0" cap="none" spc="0" normalizeH="0" baseline="0" noProof="0" dirty="0" err="1">
                <a:ln>
                  <a:noFill/>
                </a:ln>
                <a:solidFill>
                  <a:schemeClr val="tx1"/>
                </a:solidFill>
                <a:effectLst/>
                <a:uLnTx/>
                <a:uFillTx/>
                <a:latin typeface="+mn-lt"/>
                <a:ea typeface="楷体_GB2312" pitchFamily="49" charset="-122"/>
                <a:cs typeface="+mn-cs"/>
              </a:rPr>
              <a:t>EEmployee</a:t>
            </a:r>
            <a:r>
              <a:rPr kumimoji="0" lang="zh-CN" altLang="en-US" sz="2000" b="0" i="0" u="none" strike="noStrike" kern="0" cap="none" spc="0" normalizeH="0" baseline="0" noProof="0" dirty="0">
                <a:ln>
                  <a:noFill/>
                </a:ln>
                <a:solidFill>
                  <a:schemeClr val="tx1"/>
                </a:solidFill>
                <a:effectLst/>
                <a:uLnTx/>
                <a:uFillTx/>
                <a:latin typeface="+mn-lt"/>
                <a:ea typeface="楷体_GB2312" pitchFamily="49" charset="-122"/>
                <a:cs typeface="+mn-cs"/>
              </a:rPr>
              <a:t>的方法</a:t>
            </a:r>
            <a:r>
              <a:rPr kumimoji="0" lang="en-US" altLang="zh-CN" sz="2000" b="0" i="0" u="none" strike="noStrike" kern="0" cap="none" spc="0" normalizeH="0" baseline="0" noProof="0" dirty="0">
                <a:ln>
                  <a:noFill/>
                </a:ln>
                <a:solidFill>
                  <a:schemeClr val="tx1"/>
                </a:solidFill>
                <a:effectLst/>
                <a:uLnTx/>
                <a:uFillTx/>
                <a:latin typeface="+mn-lt"/>
                <a:ea typeface="楷体_GB2312" pitchFamily="49" charset="-122"/>
                <a:cs typeface="+mn-cs"/>
              </a:rPr>
              <a:t>do3( )</a:t>
            </a:r>
            <a:r>
              <a:rPr kumimoji="0" lang="zh-CN" altLang="en-US" sz="2000" b="0" i="0" u="none" strike="noStrike" kern="0" cap="none" spc="0" normalizeH="0" baseline="0" noProof="0" dirty="0">
                <a:ln>
                  <a:noFill/>
                </a:ln>
                <a:solidFill>
                  <a:schemeClr val="tx1"/>
                </a:solidFill>
                <a:effectLst/>
                <a:uLnTx/>
                <a:uFillTx/>
                <a:latin typeface="+mn-lt"/>
                <a:ea typeface="楷体_GB2312" pitchFamily="49" charset="-122"/>
                <a:cs typeface="+mn-cs"/>
              </a:rPr>
              <a:t>，因此，</a:t>
            </a:r>
            <a:r>
              <a:rPr kumimoji="0" lang="en-US" altLang="zh-CN" sz="2000" b="0" i="0" u="none" strike="noStrike" kern="0" cap="none" spc="0" normalizeH="0" baseline="0" noProof="0" dirty="0" err="1">
                <a:ln>
                  <a:noFill/>
                </a:ln>
                <a:solidFill>
                  <a:schemeClr val="tx1"/>
                </a:solidFill>
                <a:effectLst/>
                <a:uLnTx/>
                <a:uFillTx/>
                <a:latin typeface="+mn-lt"/>
                <a:ea typeface="楷体_GB2312" pitchFamily="49" charset="-122"/>
                <a:cs typeface="+mn-cs"/>
              </a:rPr>
              <a:t>EOutMessage</a:t>
            </a:r>
            <a:r>
              <a:rPr kumimoji="0" lang="zh-CN" altLang="en-US" sz="2000" b="0" i="0" u="none" strike="noStrike" kern="0" cap="none" spc="0" normalizeH="0" baseline="0" noProof="0" dirty="0">
                <a:ln>
                  <a:noFill/>
                </a:ln>
                <a:solidFill>
                  <a:schemeClr val="tx1"/>
                </a:solidFill>
                <a:effectLst/>
                <a:uLnTx/>
                <a:uFillTx/>
                <a:latin typeface="+mn-lt"/>
                <a:ea typeface="楷体_GB2312" pitchFamily="49" charset="-122"/>
                <a:cs typeface="+mn-cs"/>
              </a:rPr>
              <a:t>依赖于</a:t>
            </a:r>
            <a:r>
              <a:rPr kumimoji="0" lang="en-US" altLang="zh-CN" sz="2000" b="0" i="0" u="none" strike="noStrike" kern="0" cap="none" spc="0" normalizeH="0" baseline="0" noProof="0" dirty="0" err="1">
                <a:ln>
                  <a:noFill/>
                </a:ln>
                <a:solidFill>
                  <a:schemeClr val="tx1"/>
                </a:solidFill>
                <a:effectLst/>
                <a:uLnTx/>
                <a:uFillTx/>
                <a:latin typeface="+mn-lt"/>
                <a:ea typeface="楷体_GB2312" pitchFamily="49" charset="-122"/>
                <a:cs typeface="+mn-cs"/>
              </a:rPr>
              <a:t>EEmployee</a:t>
            </a:r>
            <a:r>
              <a:rPr kumimoji="0" lang="zh-CN" altLang="en-US" sz="2000" b="0" i="0" u="none" strike="noStrike" kern="0" cap="none" spc="0" normalizeH="0" baseline="0" noProof="0" dirty="0">
                <a:ln>
                  <a:noFill/>
                </a:ln>
                <a:solidFill>
                  <a:schemeClr val="tx1"/>
                </a:solidFill>
                <a:effectLst/>
                <a:uLnTx/>
                <a:uFillTx/>
                <a:latin typeface="+mn-lt"/>
                <a:ea typeface="楷体_GB2312" pitchFamily="49" charset="-122"/>
                <a:cs typeface="+mn-cs"/>
              </a:rPr>
              <a:t>。</a:t>
            </a:r>
          </a:p>
          <a:p>
            <a:pPr marL="342900" marR="0" lvl="0" indent="-342900" algn="l" defTabSz="914400" rtl="0" eaLnBrk="1" fontAlgn="base" latinLnBrk="0" hangingPunct="1">
              <a:lnSpc>
                <a:spcPct val="120000"/>
              </a:lnSpc>
              <a:spcBef>
                <a:spcPct val="20000"/>
              </a:spcBef>
              <a:spcAft>
                <a:spcPct val="0"/>
              </a:spcAft>
              <a:buClrTx/>
              <a:buSzTx/>
              <a:buFontTx/>
              <a:buNone/>
              <a:tabLst/>
              <a:defRPr/>
            </a:pPr>
            <a:endParaRPr kumimoji="0" lang="en-US" altLang="zh-CN" sz="2000" b="0" i="0" u="none" strike="noStrike" kern="0" cap="none" spc="0" normalizeH="0" baseline="0" noProof="0" dirty="0">
              <a:ln>
                <a:noFill/>
              </a:ln>
              <a:solidFill>
                <a:schemeClr val="tx1"/>
              </a:solidFill>
              <a:effectLst/>
              <a:uLnTx/>
              <a:uFillTx/>
              <a:latin typeface="+mn-lt"/>
              <a:ea typeface="宋体" charset="-122"/>
              <a:cs typeface="+mn-cs"/>
            </a:endParaRPr>
          </a:p>
        </p:txBody>
      </p:sp>
      <p:sp>
        <p:nvSpPr>
          <p:cNvPr id="9" name="Rectangle 3"/>
          <p:cNvSpPr txBox="1">
            <a:spLocks noChangeArrowheads="1"/>
          </p:cNvSpPr>
          <p:nvPr/>
        </p:nvSpPr>
        <p:spPr bwMode="auto">
          <a:xfrm>
            <a:off x="6072198" y="6000768"/>
            <a:ext cx="1500198"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zh-CN" altLang="en-US" kern="0" dirty="0">
                <a:latin typeface="宋体" pitchFamily="2" charset="-122"/>
                <a:ea typeface="宋体" pitchFamily="2" charset="-122"/>
              </a:rPr>
              <a:t>交互</a:t>
            </a:r>
            <a:r>
              <a:rPr kumimoji="0" lang="zh-CN" altLang="en-US" b="0" i="0" u="none" strike="noStrike" kern="0" cap="none" spc="0" normalizeH="0" baseline="0" noProof="0" dirty="0">
                <a:ln>
                  <a:noFill/>
                </a:ln>
                <a:effectLst/>
                <a:uLnTx/>
                <a:uFillTx/>
                <a:latin typeface="宋体" pitchFamily="2" charset="-122"/>
                <a:ea typeface="宋体" pitchFamily="2" charset="-122"/>
                <a:cs typeface="+mn-cs"/>
              </a:rPr>
              <a:t>依赖性</a:t>
            </a: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357158" y="1357298"/>
            <a:ext cx="8207375" cy="1143008"/>
          </a:xfrm>
        </p:spPr>
        <p:txBody>
          <a:bodyPr/>
          <a:lstStyle/>
          <a:p>
            <a:pPr marL="457200" indent="-457200" eaLnBrk="1" hangingPunct="1">
              <a:lnSpc>
                <a:spcPct val="120000"/>
              </a:lnSpc>
              <a:buFontTx/>
              <a:buNone/>
            </a:pPr>
            <a:r>
              <a:rPr lang="en-US" altLang="zh-CN" sz="2800" b="1" dirty="0">
                <a:solidFill>
                  <a:srgbClr val="C00000"/>
                </a:solidFill>
                <a:latin typeface="宋体" pitchFamily="2" charset="-122"/>
                <a:ea typeface="宋体" pitchFamily="2" charset="-122"/>
              </a:rPr>
              <a:t>3.</a:t>
            </a:r>
            <a:r>
              <a:rPr lang="zh-CN" altLang="en-US" sz="2800" b="1" dirty="0">
                <a:solidFill>
                  <a:srgbClr val="C00000"/>
                </a:solidFill>
                <a:latin typeface="宋体" pitchFamily="2" charset="-122"/>
                <a:ea typeface="宋体" pitchFamily="2" charset="-122"/>
              </a:rPr>
              <a:t>交互依赖性</a:t>
            </a:r>
          </a:p>
          <a:p>
            <a:pPr marL="457200" indent="-457200" eaLnBrk="1" hangingPunct="1">
              <a:lnSpc>
                <a:spcPct val="120000"/>
              </a:lnSpc>
              <a:spcBef>
                <a:spcPts val="0"/>
              </a:spcBef>
              <a:buFontTx/>
              <a:buNone/>
            </a:pPr>
            <a:r>
              <a:rPr lang="zh-CN" altLang="en-US" sz="2400" dirty="0">
                <a:latin typeface="宋体" pitchFamily="2" charset="-122"/>
                <a:ea typeface="宋体" pitchFamily="2" charset="-122"/>
              </a:rPr>
              <a:t>    交互依赖性也称为</a:t>
            </a:r>
            <a:r>
              <a:rPr lang="zh-CN" altLang="en-US" sz="2400" b="1" dirty="0">
                <a:solidFill>
                  <a:srgbClr val="C00000"/>
                </a:solidFill>
                <a:latin typeface="宋体" pitchFamily="2" charset="-122"/>
                <a:ea typeface="宋体" pitchFamily="2" charset="-122"/>
              </a:rPr>
              <a:t>方法依赖性，是通过消息连接产生的</a:t>
            </a:r>
            <a:r>
              <a:rPr lang="zh-CN" altLang="en-US" sz="2400" dirty="0">
                <a:latin typeface="宋体" pitchFamily="2" charset="-122"/>
                <a:ea typeface="宋体" pitchFamily="2" charset="-122"/>
              </a:rPr>
              <a:t>。</a:t>
            </a:r>
          </a:p>
          <a:p>
            <a:pPr marL="457200" indent="-457200" eaLnBrk="1" hangingPunct="1">
              <a:lnSpc>
                <a:spcPct val="120000"/>
              </a:lnSpc>
              <a:buFontTx/>
              <a:buNone/>
            </a:pPr>
            <a:endParaRPr lang="zh-CN" altLang="en-US" dirty="0">
              <a:latin typeface="宋体" pitchFamily="2" charset="-122"/>
              <a:ea typeface="宋体" pitchFamily="2" charset="-122"/>
            </a:endParaRPr>
          </a:p>
        </p:txBody>
      </p:sp>
      <p:pic>
        <p:nvPicPr>
          <p:cNvPr id="18435" name="Picture 7"/>
          <p:cNvPicPr>
            <a:picLocks noChangeAspect="1" noChangeArrowheads="1"/>
          </p:cNvPicPr>
          <p:nvPr/>
        </p:nvPicPr>
        <p:blipFill>
          <a:blip r:embed="rId2"/>
          <a:srcRect t="3285" r="2435" b="2927"/>
          <a:stretch>
            <a:fillRect/>
          </a:stretch>
        </p:blipFill>
        <p:spPr bwMode="auto">
          <a:xfrm>
            <a:off x="2935750" y="2500306"/>
            <a:ext cx="6208282" cy="3429024"/>
          </a:xfrm>
          <a:prstGeom prst="rect">
            <a:avLst/>
          </a:prstGeom>
          <a:noFill/>
          <a:ln w="9525">
            <a:noFill/>
            <a:miter lim="800000"/>
            <a:headEnd/>
            <a:tailEnd/>
          </a:ln>
        </p:spPr>
      </p:pic>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FFFF00"/>
                </a:solidFill>
                <a:latin typeface="+mj-lt"/>
                <a:ea typeface="宋体" charset="-122"/>
                <a:cs typeface="+mj-cs"/>
              </a:rPr>
              <a:t>---</a:t>
            </a:r>
            <a:r>
              <a:rPr lang="zh-CN" altLang="en-US" sz="3200" b="1" kern="0" dirty="0">
                <a:solidFill>
                  <a:srgbClr val="FFFF00"/>
                </a:solidFill>
                <a:latin typeface="+mj-lt"/>
                <a:ea typeface="宋体" charset="-122"/>
                <a:cs typeface="+mj-cs"/>
              </a:rPr>
              <a:t>类及其</a:t>
            </a:r>
            <a:r>
              <a:rPr kumimoji="0" lang="zh-CN" altLang="en-US" sz="3200" b="1" i="0" u="none" strike="noStrike" kern="0" cap="none" spc="0" normalizeH="0" baseline="0" noProof="0" dirty="0">
                <a:ln>
                  <a:noFill/>
                </a:ln>
                <a:solidFill>
                  <a:srgbClr val="FFFF00"/>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FFFF00"/>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33</a:t>
            </a:fld>
            <a:endParaRPr lang="zh-CN" altLang="en-US"/>
          </a:p>
        </p:txBody>
      </p:sp>
      <p:sp>
        <p:nvSpPr>
          <p:cNvPr id="8" name="Rectangle 3"/>
          <p:cNvSpPr txBox="1">
            <a:spLocks noChangeArrowheads="1"/>
          </p:cNvSpPr>
          <p:nvPr/>
        </p:nvSpPr>
        <p:spPr bwMode="auto">
          <a:xfrm>
            <a:off x="142844" y="2428868"/>
            <a:ext cx="3571900" cy="1714512"/>
          </a:xfrm>
          <a:prstGeom prst="rect">
            <a:avLst/>
          </a:prstGeom>
          <a:solidFill>
            <a:srgbClr val="FFFF00">
              <a:alpha val="51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base">
              <a:lnSpc>
                <a:spcPct val="120000"/>
              </a:lnSpc>
              <a:spcBef>
                <a:spcPct val="20000"/>
              </a:spcBef>
              <a:spcAft>
                <a:spcPct val="0"/>
              </a:spcAft>
              <a:defRPr/>
            </a:pPr>
            <a:r>
              <a:rPr kumimoji="1" lang="zh-CN" altLang="en-US" sz="2000" dirty="0">
                <a:latin typeface="宋体" pitchFamily="2" charset="-122"/>
                <a:ea typeface="宋体" pitchFamily="2" charset="-122"/>
              </a:rPr>
              <a:t>提问：</a:t>
            </a:r>
            <a:endParaRPr kumimoji="1" lang="en-US" altLang="zh-CN" sz="2000" dirty="0">
              <a:latin typeface="宋体" pitchFamily="2" charset="-122"/>
              <a:ea typeface="宋体" pitchFamily="2" charset="-122"/>
            </a:endParaRPr>
          </a:p>
          <a:p>
            <a:pPr marL="628650" lvl="0" indent="-628650" fontAlgn="base">
              <a:lnSpc>
                <a:spcPct val="120000"/>
              </a:lnSpc>
              <a:spcBef>
                <a:spcPct val="20000"/>
              </a:spcBef>
              <a:spcAft>
                <a:spcPct val="0"/>
              </a:spcAft>
              <a:defRPr/>
            </a:pPr>
            <a:r>
              <a:rPr kumimoji="1" lang="zh-CN" altLang="en-US" sz="2000" dirty="0">
                <a:latin typeface="宋体" pitchFamily="2" charset="-122"/>
                <a:ea typeface="宋体" pitchFamily="2" charset="-122"/>
              </a:rPr>
              <a:t>   </a:t>
            </a:r>
            <a:r>
              <a:rPr kumimoji="1" lang="en-US" altLang="zh-CN" sz="2000" dirty="0">
                <a:latin typeface="宋体" pitchFamily="2" charset="-122"/>
                <a:ea typeface="宋体" pitchFamily="2" charset="-122"/>
              </a:rPr>
              <a:t>1.</a:t>
            </a:r>
            <a:r>
              <a:rPr kumimoji="1" lang="zh-CN" altLang="en-US" sz="2000" dirty="0">
                <a:latin typeface="宋体" pitchFamily="2" charset="-122"/>
                <a:ea typeface="宋体" pitchFamily="2" charset="-122"/>
              </a:rPr>
              <a:t>什么是类之间关联关系？ </a:t>
            </a:r>
            <a:r>
              <a:rPr kumimoji="1" lang="en-US" altLang="zh-CN" sz="2000" dirty="0">
                <a:latin typeface="宋体" pitchFamily="2" charset="-122"/>
                <a:ea typeface="宋体" pitchFamily="2" charset="-122"/>
              </a:rPr>
              <a:t>P122</a:t>
            </a:r>
          </a:p>
          <a:p>
            <a:pPr marL="342900" lvl="0" indent="-342900" fontAlgn="base">
              <a:lnSpc>
                <a:spcPct val="120000"/>
              </a:lnSpc>
              <a:spcBef>
                <a:spcPct val="20000"/>
              </a:spcBef>
              <a:spcAft>
                <a:spcPct val="0"/>
              </a:spcAft>
              <a:defRPr/>
            </a:pPr>
            <a:r>
              <a:rPr kumimoji="1" lang="en-US" altLang="zh-CN" sz="2000" dirty="0">
                <a:latin typeface="宋体" pitchFamily="2" charset="-122"/>
                <a:ea typeface="宋体" pitchFamily="2" charset="-122"/>
              </a:rPr>
              <a:t>   2.</a:t>
            </a:r>
            <a:r>
              <a:rPr kumimoji="1" lang="zh-CN" altLang="en-US" sz="2000" dirty="0">
                <a:latin typeface="宋体" pitchFamily="2" charset="-122"/>
                <a:ea typeface="宋体" pitchFamily="2" charset="-122"/>
              </a:rPr>
              <a:t>请画出右图的时序图；</a:t>
            </a:r>
            <a:endParaRPr kumimoji="1" lang="en-US" altLang="zh-CN" sz="2000" dirty="0">
              <a:latin typeface="宋体" pitchFamily="2" charset="-122"/>
              <a:ea typeface="宋体" pitchFamily="2" charset="-122"/>
            </a:endParaRPr>
          </a:p>
          <a:p>
            <a:pPr marL="342900" lvl="0" indent="-342900" fontAlgn="base">
              <a:lnSpc>
                <a:spcPct val="120000"/>
              </a:lnSpc>
              <a:spcBef>
                <a:spcPct val="20000"/>
              </a:spcBef>
              <a:spcAft>
                <a:spcPct val="0"/>
              </a:spcAft>
              <a:defRPr/>
            </a:pPr>
            <a:r>
              <a:rPr kumimoji="1" lang="en-US" altLang="zh-CN" sz="2000" b="0" i="0" u="none" strike="noStrike" kern="0" cap="none" spc="0" normalizeH="0" baseline="0" noProof="0" dirty="0">
                <a:ln>
                  <a:noFill/>
                </a:ln>
                <a:effectLst/>
                <a:uLnTx/>
                <a:uFillTx/>
                <a:latin typeface="宋体" pitchFamily="2" charset="-122"/>
                <a:ea typeface="宋体" pitchFamily="2" charset="-122"/>
                <a:cs typeface="+mn-cs"/>
              </a:rPr>
              <a:t>   </a:t>
            </a:r>
            <a:endParaRPr kumimoji="0" lang="en-US" altLang="zh-CN" sz="2000" b="0" i="0" u="none" strike="noStrike" kern="0" cap="none" spc="0" normalizeH="0" baseline="0" noProof="0" dirty="0">
              <a:ln>
                <a:noFill/>
              </a:ln>
              <a:effectLst/>
              <a:uLnTx/>
              <a:uFillTx/>
              <a:latin typeface="+mn-lt"/>
              <a:ea typeface="宋体" charset="-122"/>
              <a:cs typeface="+mn-cs"/>
            </a:endParaRPr>
          </a:p>
        </p:txBody>
      </p:sp>
      <p:sp>
        <p:nvSpPr>
          <p:cNvPr id="9" name="Rectangle 3"/>
          <p:cNvSpPr txBox="1">
            <a:spLocks noChangeArrowheads="1"/>
          </p:cNvSpPr>
          <p:nvPr/>
        </p:nvSpPr>
        <p:spPr bwMode="auto">
          <a:xfrm>
            <a:off x="6072198" y="6000768"/>
            <a:ext cx="1500198"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zh-CN" altLang="en-US" kern="0" dirty="0">
                <a:latin typeface="宋体" pitchFamily="2" charset="-122"/>
                <a:ea typeface="宋体" pitchFamily="2" charset="-122"/>
              </a:rPr>
              <a:t>交互</a:t>
            </a:r>
            <a:r>
              <a:rPr kumimoji="0" lang="zh-CN" altLang="en-US" b="0" i="0" u="none" strike="noStrike" kern="0" cap="none" spc="0" normalizeH="0" baseline="0" noProof="0" dirty="0">
                <a:ln>
                  <a:noFill/>
                </a:ln>
                <a:effectLst/>
                <a:uLnTx/>
                <a:uFillTx/>
                <a:latin typeface="宋体" pitchFamily="2" charset="-122"/>
                <a:ea typeface="宋体" pitchFamily="2" charset="-122"/>
                <a:cs typeface="+mn-cs"/>
              </a:rPr>
              <a:t>依赖性</a:t>
            </a: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28596" y="1643050"/>
            <a:ext cx="8207375" cy="4376583"/>
          </a:xfrm>
          <a:prstGeom prst="rect">
            <a:avLst/>
          </a:prstGeom>
          <a:noFill/>
          <a:ln w="9525">
            <a:noFill/>
            <a:miter lim="800000"/>
            <a:headEnd/>
            <a:tailEnd/>
          </a:ln>
        </p:spPr>
        <p:txBody>
          <a:bodyPr>
            <a:spAutoFit/>
          </a:bodyPr>
          <a:lstStyle/>
          <a:p>
            <a:pPr>
              <a:lnSpc>
                <a:spcPct val="120000"/>
              </a:lnSpc>
              <a:spcBef>
                <a:spcPct val="20000"/>
              </a:spcBef>
            </a:pPr>
            <a:r>
              <a:rPr lang="zh-CN" altLang="en-US" sz="2800" b="1" dirty="0">
                <a:solidFill>
                  <a:srgbClr val="C00000"/>
                </a:solidFill>
                <a:latin typeface="宋体" pitchFamily="2" charset="-122"/>
                <a:ea typeface="宋体" pitchFamily="2" charset="-122"/>
              </a:rPr>
              <a:t>（</a:t>
            </a:r>
            <a:r>
              <a:rPr lang="en-US" altLang="zh-CN" sz="2800" b="1" dirty="0">
                <a:solidFill>
                  <a:srgbClr val="C00000"/>
                </a:solidFill>
                <a:latin typeface="宋体" pitchFamily="2" charset="-122"/>
                <a:ea typeface="宋体" pitchFamily="2" charset="-122"/>
              </a:rPr>
              <a:t>1</a:t>
            </a:r>
            <a:r>
              <a:rPr lang="zh-CN" altLang="en-US" sz="2800" b="1" dirty="0">
                <a:solidFill>
                  <a:srgbClr val="C00000"/>
                </a:solidFill>
                <a:latin typeface="宋体" pitchFamily="2" charset="-122"/>
                <a:ea typeface="宋体" pitchFamily="2" charset="-122"/>
              </a:rPr>
              <a:t>）接口</a:t>
            </a:r>
          </a:p>
          <a:p>
            <a:pPr>
              <a:lnSpc>
                <a:spcPct val="120000"/>
              </a:lnSpc>
              <a:spcBef>
                <a:spcPct val="20000"/>
              </a:spcBef>
            </a:pPr>
            <a:r>
              <a:rPr lang="zh-CN" altLang="en-US" sz="2400" b="1" dirty="0">
                <a:latin typeface="宋体" pitchFamily="2" charset="-122"/>
                <a:ea typeface="宋体" pitchFamily="2" charset="-122"/>
              </a:rPr>
              <a:t>    在</a:t>
            </a:r>
            <a:r>
              <a:rPr lang="en-US" altLang="zh-CN" sz="2400" b="1" dirty="0">
                <a:latin typeface="宋体" pitchFamily="2" charset="-122"/>
                <a:ea typeface="宋体" pitchFamily="2" charset="-122"/>
              </a:rPr>
              <a:t>UML2.0</a:t>
            </a:r>
            <a:r>
              <a:rPr lang="zh-CN" altLang="en-US" sz="2400" b="1" dirty="0">
                <a:latin typeface="宋体" pitchFamily="2" charset="-122"/>
                <a:ea typeface="宋体" pitchFamily="2" charset="-122"/>
              </a:rPr>
              <a:t>中，</a:t>
            </a:r>
            <a:r>
              <a:rPr lang="zh-CN" altLang="en-US" sz="2400" b="1" dirty="0">
                <a:solidFill>
                  <a:srgbClr val="3366FF"/>
                </a:solidFill>
                <a:latin typeface="宋体" pitchFamily="2" charset="-122"/>
                <a:ea typeface="宋体" pitchFamily="2" charset="-122"/>
              </a:rPr>
              <a:t>接口是不可直接实例化的特性集合的声明</a:t>
            </a:r>
            <a:r>
              <a:rPr lang="zh-CN" altLang="en-US" sz="2400" b="1" dirty="0">
                <a:latin typeface="宋体" pitchFamily="2" charset="-122"/>
                <a:ea typeface="宋体" pitchFamily="2" charset="-122"/>
              </a:rPr>
              <a:t>，即其</a:t>
            </a:r>
            <a:r>
              <a:rPr lang="zh-CN" altLang="en-US" sz="2400" b="1" dirty="0">
                <a:solidFill>
                  <a:srgbClr val="CC0000"/>
                </a:solidFill>
                <a:latin typeface="宋体" pitchFamily="2" charset="-122"/>
                <a:ea typeface="宋体" pitchFamily="2" charset="-122"/>
              </a:rPr>
              <a:t>对象不能直接实例化</a:t>
            </a:r>
            <a:r>
              <a:rPr lang="zh-CN" altLang="en-US" sz="2400" b="1" dirty="0">
                <a:latin typeface="宋体" pitchFamily="2" charset="-122"/>
                <a:ea typeface="宋体" pitchFamily="2" charset="-122"/>
              </a:rPr>
              <a:t>，需要通过类来实现，实现接口的类需要实现接口中声明的方法。</a:t>
            </a:r>
            <a:endParaRPr lang="en-US" altLang="zh-CN" sz="2400" b="1" dirty="0">
              <a:latin typeface="宋体" pitchFamily="2" charset="-122"/>
              <a:ea typeface="宋体" pitchFamily="2" charset="-122"/>
            </a:endParaRPr>
          </a:p>
          <a:p>
            <a:pPr>
              <a:lnSpc>
                <a:spcPct val="120000"/>
              </a:lnSpc>
              <a:spcBef>
                <a:spcPct val="20000"/>
              </a:spcBef>
            </a:pPr>
            <a:r>
              <a:rPr lang="en-US" altLang="zh-CN" sz="2400" b="1" dirty="0">
                <a:latin typeface="宋体" pitchFamily="2" charset="-122"/>
                <a:ea typeface="宋体" pitchFamily="2" charset="-122"/>
              </a:rPr>
              <a:t>    UML2.0</a:t>
            </a:r>
            <a:r>
              <a:rPr lang="zh-CN" altLang="en-US" sz="2400" b="1" dirty="0">
                <a:latin typeface="宋体" pitchFamily="2" charset="-122"/>
                <a:ea typeface="宋体" pitchFamily="2" charset="-122"/>
              </a:rPr>
              <a:t>对流行编程语言中的接口概念进行了扩展。接口中不仅可以声明操作，还可以声明属性。 </a:t>
            </a:r>
          </a:p>
          <a:p>
            <a:pPr>
              <a:lnSpc>
                <a:spcPct val="120000"/>
              </a:lnSpc>
              <a:spcBef>
                <a:spcPct val="20000"/>
              </a:spcBef>
            </a:pPr>
            <a:r>
              <a:rPr lang="zh-CN" altLang="en-US" sz="2400" b="1" dirty="0">
                <a:solidFill>
                  <a:srgbClr val="00B050"/>
                </a:solidFill>
                <a:latin typeface="宋体" pitchFamily="2" charset="-122"/>
                <a:ea typeface="宋体" pitchFamily="2" charset="-122"/>
              </a:rPr>
              <a:t>    由于允许在接口中存在属性，因此，在接口之间或者接口和类之间可能会产生关联。用另一个接口或类作为属性的类型可以表示关联。</a:t>
            </a:r>
          </a:p>
        </p:txBody>
      </p:sp>
      <p:sp>
        <p:nvSpPr>
          <p:cNvPr id="4"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00FFFF"/>
                </a:solidFill>
                <a:latin typeface="+mj-lt"/>
                <a:ea typeface="宋体" charset="-122"/>
                <a:cs typeface="+mj-cs"/>
              </a:rPr>
              <a:t>---</a:t>
            </a:r>
            <a:r>
              <a:rPr lang="zh-CN" altLang="en-US" sz="3200" b="1" kern="0" dirty="0">
                <a:solidFill>
                  <a:srgbClr val="00FFFF"/>
                </a:solidFill>
                <a:latin typeface="+mj-lt"/>
                <a:ea typeface="宋体" charset="-122"/>
                <a:cs typeface="+mj-cs"/>
              </a:rPr>
              <a:t>接口及其</a:t>
            </a:r>
            <a:r>
              <a:rPr kumimoji="0" lang="zh-CN" altLang="en-US" sz="3200" b="1" i="0" u="none" strike="noStrike" kern="0" cap="none" spc="0" normalizeH="0" baseline="0" noProof="0" dirty="0">
                <a:ln>
                  <a:noFill/>
                </a:ln>
                <a:solidFill>
                  <a:srgbClr val="00FFFF"/>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00FFFF"/>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34</a:t>
            </a:fld>
            <a:endParaRPr lang="zh-CN" altLang="en-US"/>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00034" y="1714488"/>
            <a:ext cx="8207375" cy="3859518"/>
          </a:xfrm>
          <a:prstGeom prst="rect">
            <a:avLst/>
          </a:prstGeom>
          <a:noFill/>
          <a:ln w="9525">
            <a:noFill/>
            <a:miter lim="800000"/>
            <a:headEnd/>
            <a:tailEnd/>
          </a:ln>
        </p:spPr>
        <p:txBody>
          <a:bodyPr wrap="square">
            <a:spAutoFit/>
          </a:bodyPr>
          <a:lstStyle/>
          <a:p>
            <a:pPr>
              <a:lnSpc>
                <a:spcPct val="120000"/>
              </a:lnSpc>
              <a:spcBef>
                <a:spcPct val="20000"/>
              </a:spcBef>
            </a:pPr>
            <a:r>
              <a:rPr kumimoji="1" lang="zh-CN" altLang="en-US" sz="2400" b="1" dirty="0">
                <a:ea typeface="楷体_GB2312" pitchFamily="49" charset="-122"/>
              </a:rPr>
              <a:t>       在</a:t>
            </a:r>
            <a:r>
              <a:rPr kumimoji="1" lang="en-US" altLang="zh-CN" sz="2400" b="1" dirty="0">
                <a:ea typeface="楷体_GB2312" pitchFamily="49" charset="-122"/>
              </a:rPr>
              <a:t>UML2.0</a:t>
            </a:r>
            <a:r>
              <a:rPr kumimoji="1" lang="zh-CN" altLang="en-US" sz="2400" b="1" dirty="0">
                <a:ea typeface="楷体_GB2312" pitchFamily="49" charset="-122"/>
              </a:rPr>
              <a:t>中，可以通过关联实现从接口到类的导航。但在</a:t>
            </a:r>
            <a:r>
              <a:rPr kumimoji="1" lang="en-US" altLang="zh-CN" sz="2400" b="1" dirty="0">
                <a:ea typeface="楷体_GB2312" pitchFamily="49" charset="-122"/>
              </a:rPr>
              <a:t>Java</a:t>
            </a:r>
            <a:r>
              <a:rPr kumimoji="1" lang="zh-CN" altLang="en-US" sz="2400" b="1" dirty="0">
                <a:ea typeface="楷体_GB2312" pitchFamily="49" charset="-122"/>
              </a:rPr>
              <a:t>中是无法实现的，因为</a:t>
            </a:r>
            <a:r>
              <a:rPr kumimoji="1" lang="en-US" altLang="zh-CN" sz="2400" b="1" dirty="0">
                <a:ea typeface="楷体_GB2312" pitchFamily="49" charset="-122"/>
              </a:rPr>
              <a:t>Java</a:t>
            </a:r>
            <a:r>
              <a:rPr kumimoji="1" lang="zh-CN" altLang="en-US" sz="2400" b="1" dirty="0">
                <a:ea typeface="楷体_GB2312" pitchFamily="49" charset="-122"/>
              </a:rPr>
              <a:t>规定接口中的数据元素必须是常量。</a:t>
            </a:r>
          </a:p>
          <a:p>
            <a:pPr indent="628650" algn="just">
              <a:lnSpc>
                <a:spcPct val="120000"/>
              </a:lnSpc>
              <a:spcBef>
                <a:spcPct val="20000"/>
              </a:spcBef>
            </a:pPr>
            <a:r>
              <a:rPr kumimoji="1" lang="zh-CN" altLang="en-US" sz="2400" b="1" dirty="0">
                <a:solidFill>
                  <a:srgbClr val="C00000"/>
                </a:solidFill>
                <a:ea typeface="楷体_GB2312" pitchFamily="49" charset="-122"/>
              </a:rPr>
              <a:t>抽象类</a:t>
            </a:r>
            <a:r>
              <a:rPr kumimoji="1" lang="en-US" altLang="zh-CN" sz="2400" b="1" dirty="0">
                <a:solidFill>
                  <a:srgbClr val="C00000"/>
                </a:solidFill>
                <a:ea typeface="楷体_GB2312" pitchFamily="49" charset="-122"/>
              </a:rPr>
              <a:t>: </a:t>
            </a:r>
            <a:r>
              <a:rPr kumimoji="1" lang="zh-CN" altLang="en-US" sz="2400" b="1" dirty="0">
                <a:ea typeface="楷体_GB2312" pitchFamily="49" charset="-122"/>
              </a:rPr>
              <a:t>是至少包含一个没有实现的方法的类，</a:t>
            </a:r>
            <a:endParaRPr kumimoji="1" lang="en-US" altLang="zh-CN" sz="2400" b="1" dirty="0">
              <a:ea typeface="楷体_GB2312" pitchFamily="49" charset="-122"/>
            </a:endParaRPr>
          </a:p>
          <a:p>
            <a:pPr indent="628650" algn="just">
              <a:lnSpc>
                <a:spcPct val="120000"/>
              </a:lnSpc>
              <a:spcBef>
                <a:spcPct val="20000"/>
              </a:spcBef>
            </a:pPr>
            <a:r>
              <a:rPr kumimoji="1" lang="zh-CN" altLang="en-US" sz="2400" b="1" dirty="0">
                <a:solidFill>
                  <a:srgbClr val="CC0000"/>
                </a:solidFill>
                <a:ea typeface="楷体_GB2312" pitchFamily="49" charset="-122"/>
              </a:rPr>
              <a:t>纯抽象类</a:t>
            </a:r>
            <a:r>
              <a:rPr kumimoji="1" lang="en-US" altLang="zh-CN" sz="2400" b="1" dirty="0">
                <a:solidFill>
                  <a:srgbClr val="CC0000"/>
                </a:solidFill>
                <a:ea typeface="楷体_GB2312" pitchFamily="49" charset="-122"/>
              </a:rPr>
              <a:t>: </a:t>
            </a:r>
            <a:r>
              <a:rPr kumimoji="1" lang="zh-CN" altLang="en-US" sz="2400" b="1" dirty="0">
                <a:ea typeface="楷体_GB2312" pitchFamily="49" charset="-122"/>
              </a:rPr>
              <a:t>在一个抽象类中所有的方法都没有实现，</a:t>
            </a:r>
            <a:endParaRPr kumimoji="1" lang="en-US" altLang="zh-CN" sz="2400" b="1" dirty="0">
              <a:ea typeface="楷体_GB2312" pitchFamily="49" charset="-122"/>
            </a:endParaRPr>
          </a:p>
          <a:p>
            <a:pPr indent="628650" algn="just">
              <a:lnSpc>
                <a:spcPct val="120000"/>
              </a:lnSpc>
              <a:spcBef>
                <a:spcPct val="20000"/>
              </a:spcBef>
            </a:pPr>
            <a:r>
              <a:rPr kumimoji="1" lang="zh-CN" altLang="en-US" sz="2400" b="1" dirty="0">
                <a:solidFill>
                  <a:srgbClr val="C00000"/>
                </a:solidFill>
                <a:ea typeface="楷体_GB2312" pitchFamily="49" charset="-122"/>
              </a:rPr>
              <a:t>接口</a:t>
            </a:r>
            <a:r>
              <a:rPr kumimoji="1" lang="en-US" altLang="zh-CN" sz="2400" b="1" dirty="0">
                <a:solidFill>
                  <a:srgbClr val="C00000"/>
                </a:solidFill>
                <a:ea typeface="楷体_GB2312" pitchFamily="49" charset="-122"/>
              </a:rPr>
              <a:t>: </a:t>
            </a:r>
            <a:r>
              <a:rPr kumimoji="1" lang="zh-CN" altLang="en-US" sz="2400" b="1" dirty="0">
                <a:ea typeface="楷体_GB2312" pitchFamily="49" charset="-122"/>
              </a:rPr>
              <a:t>接口和纯抽象类似乎没有区别。他们的区别在于只支持单继承的语言中，</a:t>
            </a:r>
            <a:r>
              <a:rPr kumimoji="1" lang="zh-CN" altLang="en-US" sz="2400" b="1" dirty="0">
                <a:solidFill>
                  <a:srgbClr val="CC0000"/>
                </a:solidFill>
                <a:ea typeface="楷体_GB2312" pitchFamily="49" charset="-122"/>
              </a:rPr>
              <a:t>一个类只能有一个直接父类</a:t>
            </a:r>
            <a:r>
              <a:rPr kumimoji="1" lang="zh-CN" altLang="en-US" sz="2400" b="1" dirty="0">
                <a:ea typeface="楷体_GB2312" pitchFamily="49" charset="-122"/>
              </a:rPr>
              <a:t>，</a:t>
            </a:r>
            <a:r>
              <a:rPr kumimoji="1" lang="zh-CN" altLang="en-US" sz="2400" b="1" dirty="0">
                <a:solidFill>
                  <a:srgbClr val="CC0000"/>
                </a:solidFill>
                <a:ea typeface="楷体_GB2312" pitchFamily="49" charset="-122"/>
              </a:rPr>
              <a:t>但是却可以实现多个接口。</a:t>
            </a:r>
          </a:p>
        </p:txBody>
      </p:sp>
      <p:sp>
        <p:nvSpPr>
          <p:cNvPr id="4"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00FFFF"/>
                </a:solidFill>
                <a:latin typeface="+mj-lt"/>
                <a:ea typeface="宋体" charset="-122"/>
                <a:cs typeface="+mj-cs"/>
              </a:rPr>
              <a:t>---</a:t>
            </a:r>
            <a:r>
              <a:rPr lang="zh-CN" altLang="en-US" sz="3200" b="1" kern="0" dirty="0">
                <a:solidFill>
                  <a:srgbClr val="00FFFF"/>
                </a:solidFill>
                <a:latin typeface="+mj-lt"/>
                <a:ea typeface="宋体" charset="-122"/>
                <a:cs typeface="+mj-cs"/>
              </a:rPr>
              <a:t>接口及其</a:t>
            </a:r>
            <a:r>
              <a:rPr kumimoji="0" lang="zh-CN" altLang="en-US" sz="3200" b="1" i="0" u="none" strike="noStrike" kern="0" cap="none" spc="0" normalizeH="0" baseline="0" noProof="0" dirty="0">
                <a:ln>
                  <a:noFill/>
                </a:ln>
                <a:solidFill>
                  <a:srgbClr val="00FFFF"/>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00FFFF"/>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pPr>
              <a:defRPr/>
            </a:pPr>
            <a:fld id="{C193F2B7-C853-4F60-985F-9C91576FBC2A}" type="slidenum">
              <a:rPr lang="en-US" altLang="zh-CN" smtClean="0"/>
              <a:pPr>
                <a:defRPr/>
              </a:pPr>
              <a:t>35</a:t>
            </a:fld>
            <a:endParaRPr lang="en-US" altLang="zh-CN"/>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357158" y="1500174"/>
            <a:ext cx="8077200" cy="4968875"/>
          </a:xfrm>
        </p:spPr>
        <p:txBody>
          <a:bodyPr/>
          <a:lstStyle/>
          <a:p>
            <a:pPr eaLnBrk="1" hangingPunct="1">
              <a:buFontTx/>
              <a:buNone/>
            </a:pPr>
            <a:r>
              <a:rPr lang="zh-CN" altLang="en-US" sz="2800" b="1" dirty="0">
                <a:solidFill>
                  <a:srgbClr val="C00000"/>
                </a:solidFill>
                <a:latin typeface="宋体" pitchFamily="2" charset="-122"/>
                <a:ea typeface="宋体" pitchFamily="2" charset="-122"/>
              </a:rPr>
              <a:t>（</a:t>
            </a:r>
            <a:r>
              <a:rPr lang="en-US" altLang="zh-CN" sz="2800" b="1" dirty="0">
                <a:solidFill>
                  <a:srgbClr val="C00000"/>
                </a:solidFill>
                <a:latin typeface="宋体" pitchFamily="2" charset="-122"/>
                <a:ea typeface="宋体" pitchFamily="2" charset="-122"/>
              </a:rPr>
              <a:t>2</a:t>
            </a:r>
            <a:r>
              <a:rPr lang="zh-CN" altLang="en-US" sz="2800" b="1" dirty="0">
                <a:solidFill>
                  <a:srgbClr val="C00000"/>
                </a:solidFill>
                <a:latin typeface="宋体" pitchFamily="2" charset="-122"/>
                <a:ea typeface="宋体" pitchFamily="2" charset="-122"/>
              </a:rPr>
              <a:t>）实现依赖性</a:t>
            </a:r>
          </a:p>
          <a:p>
            <a:pPr marL="0" indent="534988" eaLnBrk="1" hangingPunct="1">
              <a:buFontTx/>
              <a:buNone/>
            </a:pPr>
            <a:r>
              <a:rPr lang="zh-CN" altLang="en-US" sz="2400" dirty="0">
                <a:latin typeface="宋体" pitchFamily="2" charset="-122"/>
                <a:ea typeface="宋体" pitchFamily="2" charset="-122"/>
              </a:rPr>
              <a:t>一个类可以实现多个接口，由类实现的接口集合称为该</a:t>
            </a:r>
          </a:p>
          <a:p>
            <a:pPr eaLnBrk="1" hangingPunct="1">
              <a:buFontTx/>
              <a:buNone/>
            </a:pPr>
            <a:r>
              <a:rPr lang="zh-CN" altLang="en-US" sz="2400" dirty="0">
                <a:latin typeface="宋体" pitchFamily="2" charset="-122"/>
                <a:ea typeface="宋体" pitchFamily="2" charset="-122"/>
              </a:rPr>
              <a:t>类的</a:t>
            </a:r>
            <a:r>
              <a:rPr lang="zh-CN" altLang="en-US" sz="2400" b="1" dirty="0">
                <a:solidFill>
                  <a:srgbClr val="3366FF"/>
                </a:solidFill>
                <a:latin typeface="宋体" pitchFamily="2" charset="-122"/>
                <a:ea typeface="宋体" pitchFamily="2" charset="-122"/>
              </a:rPr>
              <a:t>供给接口</a:t>
            </a:r>
            <a:r>
              <a:rPr lang="zh-CN" altLang="en-US" sz="2400" dirty="0">
                <a:latin typeface="宋体" pitchFamily="2" charset="-122"/>
                <a:ea typeface="宋体" pitchFamily="2" charset="-122"/>
              </a:rPr>
              <a:t>。在</a:t>
            </a:r>
            <a:r>
              <a:rPr lang="en-US" altLang="zh-CN" sz="2400" dirty="0">
                <a:latin typeface="宋体" pitchFamily="2" charset="-122"/>
                <a:ea typeface="宋体" pitchFamily="2" charset="-122"/>
              </a:rPr>
              <a:t>UML2.0</a:t>
            </a:r>
            <a:r>
              <a:rPr lang="zh-CN" altLang="en-US" sz="2400" dirty="0">
                <a:latin typeface="宋体" pitchFamily="2" charset="-122"/>
                <a:ea typeface="宋体" pitchFamily="2" charset="-122"/>
              </a:rPr>
              <a:t>中，将一个类和该类实现的接口</a:t>
            </a:r>
          </a:p>
          <a:p>
            <a:pPr eaLnBrk="1" hangingPunct="1">
              <a:buFontTx/>
              <a:buNone/>
            </a:pPr>
            <a:r>
              <a:rPr lang="zh-CN" altLang="en-US" sz="2400" dirty="0">
                <a:latin typeface="宋体" pitchFamily="2" charset="-122"/>
                <a:ea typeface="宋体" pitchFamily="2" charset="-122"/>
              </a:rPr>
              <a:t>之间的依赖性称为</a:t>
            </a:r>
            <a:r>
              <a:rPr lang="zh-CN" altLang="en-US" sz="2400" dirty="0">
                <a:solidFill>
                  <a:srgbClr val="CC0000"/>
                </a:solidFill>
                <a:latin typeface="宋体" pitchFamily="2" charset="-122"/>
                <a:ea typeface="宋体" pitchFamily="2" charset="-122"/>
              </a:rPr>
              <a:t>实现依赖性。</a:t>
            </a:r>
            <a:endParaRPr lang="zh-CN" altLang="en-US" sz="2400" dirty="0">
              <a:latin typeface="宋体" pitchFamily="2" charset="-122"/>
              <a:ea typeface="宋体" pitchFamily="2" charset="-122"/>
            </a:endParaRPr>
          </a:p>
        </p:txBody>
      </p:sp>
      <p:pic>
        <p:nvPicPr>
          <p:cNvPr id="22531" name="Picture 8"/>
          <p:cNvPicPr>
            <a:picLocks noChangeAspect="1" noChangeArrowheads="1"/>
          </p:cNvPicPr>
          <p:nvPr/>
        </p:nvPicPr>
        <p:blipFill>
          <a:blip r:embed="rId3"/>
          <a:srcRect b="3384"/>
          <a:stretch>
            <a:fillRect/>
          </a:stretch>
        </p:blipFill>
        <p:spPr bwMode="auto">
          <a:xfrm>
            <a:off x="4608543" y="3143248"/>
            <a:ext cx="4321175" cy="2987675"/>
          </a:xfrm>
          <a:prstGeom prst="rect">
            <a:avLst/>
          </a:prstGeom>
          <a:noFill/>
          <a:ln w="9525">
            <a:noFill/>
            <a:miter lim="800000"/>
            <a:headEnd/>
            <a:tailEnd/>
          </a:ln>
        </p:spPr>
      </p:pic>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rgbClr val="00FFFF"/>
                </a:solidFill>
                <a:latin typeface="+mj-lt"/>
                <a:ea typeface="宋体" charset="-122"/>
                <a:cs typeface="+mj-cs"/>
              </a:rPr>
              <a:t>          ---</a:t>
            </a:r>
            <a:r>
              <a:rPr lang="zh-CN" altLang="en-US" sz="3200" b="1" kern="0" dirty="0">
                <a:solidFill>
                  <a:srgbClr val="00FFFF"/>
                </a:solidFill>
                <a:latin typeface="+mj-lt"/>
                <a:ea typeface="宋体" charset="-122"/>
                <a:cs typeface="+mj-cs"/>
              </a:rPr>
              <a:t>接口及其</a:t>
            </a:r>
            <a:r>
              <a:rPr kumimoji="0" lang="zh-CN" altLang="en-US" sz="3200" b="1" i="0" u="none" strike="noStrike" kern="0" cap="none" spc="0" normalizeH="0" baseline="0" noProof="0" dirty="0">
                <a:ln>
                  <a:noFill/>
                </a:ln>
                <a:solidFill>
                  <a:srgbClr val="00FFFF"/>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00FFFF"/>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36</a:t>
            </a:fld>
            <a:endParaRPr lang="zh-CN" altLang="en-US"/>
          </a:p>
        </p:txBody>
      </p:sp>
      <p:sp>
        <p:nvSpPr>
          <p:cNvPr id="7" name="Rectangle 3"/>
          <p:cNvSpPr txBox="1">
            <a:spLocks noChangeArrowheads="1"/>
          </p:cNvSpPr>
          <p:nvPr/>
        </p:nvSpPr>
        <p:spPr bwMode="auto">
          <a:xfrm>
            <a:off x="214282" y="3714752"/>
            <a:ext cx="4143404" cy="250033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marL="542925" marR="0" lvl="0" indent="-276225" algn="l" defTabSz="914400" rtl="0" eaLnBrk="1" fontAlgn="base" latinLnBrk="0" hangingPunct="1">
              <a:lnSpc>
                <a:spcPct val="150000"/>
              </a:lnSpc>
              <a:spcBef>
                <a:spcPct val="20000"/>
              </a:spcBef>
              <a:spcAft>
                <a:spcPct val="0"/>
              </a:spcAft>
              <a:buClrTx/>
              <a:buSzTx/>
              <a:tabLst/>
              <a:defRPr/>
            </a:pPr>
            <a:r>
              <a:rPr kumimoji="0" lang="zh-CN" altLang="en-US" sz="20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图中</a:t>
            </a:r>
            <a:endParaRPr kumimoji="0" lang="en-US" altLang="zh-CN" sz="2000" b="0"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a:p>
            <a:pPr marL="542925" marR="0" lvl="0" indent="-276225" algn="l" defTabSz="914400" rtl="0" eaLnBrk="1" fontAlgn="base" latinLnBrk="0" hangingPunct="1">
              <a:lnSpc>
                <a:spcPct val="150000"/>
              </a:lnSpc>
              <a:spcBef>
                <a:spcPct val="20000"/>
              </a:spcBef>
              <a:spcAft>
                <a:spcPct val="0"/>
              </a:spcAft>
              <a:buClrTx/>
              <a:buSzTx/>
              <a:buFont typeface="Arial" pitchFamily="34" charset="0"/>
              <a:buChar char="•"/>
              <a:tabLst/>
              <a:defRPr/>
            </a:pPr>
            <a:r>
              <a:rPr kumimoji="0" lang="en-US" altLang="zh-CN" b="0" i="0" u="none" strike="noStrike" kern="0" cap="none" spc="0" normalizeH="0" baseline="0" noProof="0" dirty="0">
                <a:ln>
                  <a:noFill/>
                </a:ln>
                <a:solidFill>
                  <a:srgbClr val="C00000"/>
                </a:solidFill>
                <a:effectLst/>
                <a:uLnTx/>
                <a:uFillTx/>
                <a:latin typeface="宋体" pitchFamily="2" charset="-122"/>
                <a:ea typeface="宋体" pitchFamily="2" charset="-122"/>
                <a:cs typeface="+mn-cs"/>
              </a:rPr>
              <a:t>Class1</a:t>
            </a:r>
            <a:r>
              <a:rPr kumimoji="0" lang="zh-CN" altLang="en-US"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实现了</a:t>
            </a:r>
            <a:r>
              <a:rPr kumimoji="0" lang="en-US" altLang="zh-CN"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Interface1</a:t>
            </a:r>
            <a:r>
              <a:rPr kumimoji="0" lang="zh-CN" altLang="en-US"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接口和</a:t>
            </a:r>
            <a:r>
              <a:rPr lang="en-US" altLang="zh-CN" kern="0" dirty="0">
                <a:latin typeface="宋体" pitchFamily="2" charset="-122"/>
                <a:ea typeface="宋体" pitchFamily="2" charset="-122"/>
              </a:rPr>
              <a:t>Interface2</a:t>
            </a:r>
            <a:r>
              <a:rPr kumimoji="0" lang="zh-CN" altLang="en-US"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接口，</a:t>
            </a:r>
            <a:endParaRPr kumimoji="0" lang="en-US" altLang="zh-CN" b="0"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a:p>
            <a:pPr marL="542925" marR="0" lvl="0" indent="-276225" algn="l" defTabSz="914400" rtl="0" eaLnBrk="1" fontAlgn="base" latinLnBrk="0" hangingPunct="1">
              <a:lnSpc>
                <a:spcPct val="150000"/>
              </a:lnSpc>
              <a:spcBef>
                <a:spcPct val="20000"/>
              </a:spcBef>
              <a:spcAft>
                <a:spcPct val="0"/>
              </a:spcAft>
              <a:buClrTx/>
              <a:buSzTx/>
              <a:buFont typeface="Arial" pitchFamily="34" charset="0"/>
              <a:buChar char="•"/>
              <a:tabLst/>
              <a:defRPr/>
            </a:pPr>
            <a:r>
              <a:rPr lang="en-US" altLang="zh-CN" kern="0" dirty="0">
                <a:solidFill>
                  <a:srgbClr val="C00000"/>
                </a:solidFill>
                <a:latin typeface="宋体" pitchFamily="2" charset="-122"/>
                <a:ea typeface="宋体" pitchFamily="2" charset="-122"/>
              </a:rPr>
              <a:t>Class2</a:t>
            </a:r>
            <a:r>
              <a:rPr kumimoji="0" lang="zh-CN" altLang="en-US"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只实现了</a:t>
            </a:r>
            <a:r>
              <a:rPr lang="en-US" altLang="zh-CN" kern="0" dirty="0">
                <a:latin typeface="宋体" pitchFamily="2" charset="-122"/>
                <a:ea typeface="宋体" pitchFamily="2" charset="-122"/>
              </a:rPr>
              <a:t>Interface2</a:t>
            </a:r>
            <a:r>
              <a:rPr kumimoji="0" lang="zh-CN" altLang="en-US"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接口。</a:t>
            </a:r>
          </a:p>
        </p:txBody>
      </p:sp>
      <p:sp>
        <p:nvSpPr>
          <p:cNvPr id="8" name="Rectangle 3"/>
          <p:cNvSpPr txBox="1">
            <a:spLocks noChangeArrowheads="1"/>
          </p:cNvSpPr>
          <p:nvPr/>
        </p:nvSpPr>
        <p:spPr bwMode="auto">
          <a:xfrm>
            <a:off x="5929322" y="6215082"/>
            <a:ext cx="1500198"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b="0" i="0" u="none" strike="noStrike" kern="0" cap="none" spc="0" normalizeH="0" baseline="0" noProof="0" dirty="0">
                <a:ln>
                  <a:noFill/>
                </a:ln>
                <a:effectLst/>
                <a:uLnTx/>
                <a:uFillTx/>
                <a:latin typeface="宋体" pitchFamily="2" charset="-122"/>
                <a:ea typeface="宋体" pitchFamily="2" charset="-122"/>
                <a:cs typeface="+mn-cs"/>
              </a:rPr>
              <a:t>实现依赖性</a:t>
            </a: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57158" y="1500174"/>
            <a:ext cx="8429684" cy="4819781"/>
          </a:xfrm>
          <a:prstGeom prst="rect">
            <a:avLst/>
          </a:prstGeom>
          <a:noFill/>
          <a:ln w="9525">
            <a:noFill/>
            <a:miter lim="800000"/>
            <a:headEnd/>
            <a:tailEnd/>
          </a:ln>
        </p:spPr>
        <p:txBody>
          <a:bodyPr wrap="square">
            <a:spAutoFit/>
          </a:bodyPr>
          <a:lstStyle/>
          <a:p>
            <a:pPr>
              <a:lnSpc>
                <a:spcPct val="120000"/>
              </a:lnSpc>
              <a:spcBef>
                <a:spcPct val="20000"/>
              </a:spcBef>
            </a:pPr>
            <a:r>
              <a:rPr kumimoji="1" lang="zh-CN" altLang="en-US" sz="2800" b="1" dirty="0">
                <a:solidFill>
                  <a:srgbClr val="C00000"/>
                </a:solidFill>
                <a:ea typeface="楷体_GB2312" pitchFamily="49" charset="-122"/>
              </a:rPr>
              <a:t>（</a:t>
            </a:r>
            <a:r>
              <a:rPr kumimoji="1" lang="en-US" altLang="zh-CN" sz="2800" b="1" dirty="0">
                <a:solidFill>
                  <a:srgbClr val="C00000"/>
                </a:solidFill>
                <a:ea typeface="楷体_GB2312" pitchFamily="49" charset="-122"/>
              </a:rPr>
              <a:t>3</a:t>
            </a:r>
            <a:r>
              <a:rPr kumimoji="1" lang="zh-CN" altLang="en-US" sz="2800" b="1" dirty="0">
                <a:solidFill>
                  <a:srgbClr val="C00000"/>
                </a:solidFill>
                <a:ea typeface="楷体_GB2312" pitchFamily="49" charset="-122"/>
              </a:rPr>
              <a:t>）使用依赖性</a:t>
            </a:r>
          </a:p>
          <a:p>
            <a:pPr>
              <a:lnSpc>
                <a:spcPct val="120000"/>
              </a:lnSpc>
              <a:spcBef>
                <a:spcPct val="20000"/>
              </a:spcBef>
            </a:pPr>
            <a:r>
              <a:rPr kumimoji="1" lang="zh-CN" altLang="en-US" sz="2400" dirty="0">
                <a:ea typeface="楷体_GB2312" pitchFamily="49" charset="-122"/>
              </a:rPr>
              <a:t>        一个接口可以为其他类或接口提供服务，同时也可能需要其他接口的服务。一个接口所需要的其他接口所提供的服务称为这个类的</a:t>
            </a:r>
            <a:r>
              <a:rPr kumimoji="1" lang="zh-CN" altLang="en-US" sz="2400" b="1" dirty="0">
                <a:solidFill>
                  <a:srgbClr val="3366FF"/>
                </a:solidFill>
                <a:ea typeface="楷体_GB2312" pitchFamily="49" charset="-122"/>
              </a:rPr>
              <a:t>需求接口</a:t>
            </a:r>
            <a:r>
              <a:rPr kumimoji="1" lang="zh-CN" altLang="en-US" sz="2400" b="1" dirty="0">
                <a:ea typeface="楷体_GB2312" pitchFamily="49" charset="-122"/>
              </a:rPr>
              <a:t>。</a:t>
            </a:r>
            <a:r>
              <a:rPr kumimoji="1" lang="zh-CN" altLang="en-US" sz="2400" dirty="0">
                <a:ea typeface="楷体_GB2312" pitchFamily="49" charset="-122"/>
              </a:rPr>
              <a:t>需求接口详细说明一个类或接口需要的服务，从而可以为其客户提供服务。在</a:t>
            </a:r>
            <a:r>
              <a:rPr kumimoji="1" lang="en-US" altLang="zh-CN" sz="2400" dirty="0">
                <a:ea typeface="楷体_GB2312" pitchFamily="49" charset="-122"/>
              </a:rPr>
              <a:t>UML2.0</a:t>
            </a:r>
            <a:r>
              <a:rPr kumimoji="1" lang="zh-CN" altLang="en-US" sz="2400" dirty="0">
                <a:ea typeface="楷体_GB2312" pitchFamily="49" charset="-122"/>
              </a:rPr>
              <a:t>中，通过类（接口）和它所需接口之间的依赖关系来说明需求接口，这称为</a:t>
            </a:r>
            <a:r>
              <a:rPr kumimoji="1" lang="zh-CN" altLang="en-US" sz="2400" b="1" dirty="0">
                <a:solidFill>
                  <a:srgbClr val="CC0000"/>
                </a:solidFill>
                <a:ea typeface="楷体_GB2312" pitchFamily="49" charset="-122"/>
              </a:rPr>
              <a:t>使用依赖性</a:t>
            </a:r>
            <a:r>
              <a:rPr kumimoji="1" lang="zh-CN" altLang="en-US" sz="2400" b="1" dirty="0">
                <a:ea typeface="楷体_GB2312" pitchFamily="49" charset="-122"/>
              </a:rPr>
              <a:t>。</a:t>
            </a:r>
          </a:p>
          <a:p>
            <a:pPr indent="355600">
              <a:lnSpc>
                <a:spcPct val="120000"/>
              </a:lnSpc>
              <a:spcBef>
                <a:spcPct val="20000"/>
              </a:spcBef>
            </a:pPr>
            <a:r>
              <a:rPr kumimoji="1" lang="en-US" altLang="zh-CN" sz="2400" b="1" dirty="0">
                <a:ea typeface="楷体_GB2312" pitchFamily="49" charset="-122"/>
              </a:rPr>
              <a:t>   Class1</a:t>
            </a:r>
            <a:r>
              <a:rPr kumimoji="1" lang="zh-CN" altLang="en-US" sz="2400" b="1" dirty="0">
                <a:ea typeface="楷体_GB2312" pitchFamily="49" charset="-122"/>
              </a:rPr>
              <a:t>使用</a:t>
            </a:r>
            <a:r>
              <a:rPr kumimoji="1" lang="en-US" altLang="zh-CN" sz="2400" b="1" dirty="0">
                <a:ea typeface="楷体_GB2312" pitchFamily="49" charset="-122"/>
              </a:rPr>
              <a:t>Interface1</a:t>
            </a:r>
            <a:r>
              <a:rPr kumimoji="1" lang="zh-CN" altLang="en-US" sz="2400" b="1" dirty="0">
                <a:ea typeface="楷体_GB2312" pitchFamily="49" charset="-122"/>
              </a:rPr>
              <a:t>，</a:t>
            </a:r>
            <a:r>
              <a:rPr kumimoji="1" lang="en-US" altLang="zh-CN" sz="2400" b="1" dirty="0">
                <a:ea typeface="楷体_GB2312" pitchFamily="49" charset="-122"/>
              </a:rPr>
              <a:t>Interface1</a:t>
            </a:r>
            <a:r>
              <a:rPr kumimoji="1" lang="zh-CN" altLang="en-US" sz="2400" b="1" dirty="0">
                <a:ea typeface="楷体_GB2312" pitchFamily="49" charset="-122"/>
              </a:rPr>
              <a:t>使用</a:t>
            </a:r>
            <a:r>
              <a:rPr kumimoji="1" lang="en-US" altLang="zh-CN" sz="2400" b="1" dirty="0">
                <a:ea typeface="楷体_GB2312" pitchFamily="49" charset="-122"/>
              </a:rPr>
              <a:t>Interface2</a:t>
            </a:r>
            <a:r>
              <a:rPr kumimoji="1" lang="zh-CN" altLang="en-US" sz="2400" b="1" dirty="0">
                <a:ea typeface="楷体_GB2312" pitchFamily="49" charset="-122"/>
              </a:rPr>
              <a:t>。</a:t>
            </a:r>
            <a:endParaRPr kumimoji="1" lang="en-US" altLang="zh-CN" sz="2400" b="1" dirty="0">
              <a:ea typeface="楷体_GB2312" pitchFamily="49" charset="-122"/>
            </a:endParaRPr>
          </a:p>
          <a:p>
            <a:pPr indent="355600">
              <a:lnSpc>
                <a:spcPct val="120000"/>
              </a:lnSpc>
              <a:spcBef>
                <a:spcPct val="20000"/>
              </a:spcBef>
            </a:pPr>
            <a:r>
              <a:rPr kumimoji="1" lang="en-US" altLang="zh-CN" sz="2400" dirty="0">
                <a:solidFill>
                  <a:srgbClr val="00B050"/>
                </a:solidFill>
                <a:latin typeface="宋体" pitchFamily="2" charset="-122"/>
                <a:ea typeface="宋体" pitchFamily="2" charset="-122"/>
              </a:rPr>
              <a:t>  </a:t>
            </a:r>
            <a:r>
              <a:rPr kumimoji="1" lang="zh-CN" altLang="en-US" sz="2400" dirty="0">
                <a:solidFill>
                  <a:srgbClr val="00B050"/>
                </a:solidFill>
                <a:latin typeface="宋体" pitchFamily="2" charset="-122"/>
                <a:ea typeface="宋体" pitchFamily="2" charset="-122"/>
              </a:rPr>
              <a:t>在</a:t>
            </a:r>
            <a:r>
              <a:rPr kumimoji="1" lang="en-US" altLang="zh-CN" sz="2400" dirty="0">
                <a:solidFill>
                  <a:srgbClr val="00B050"/>
                </a:solidFill>
                <a:latin typeface="宋体" pitchFamily="2" charset="-122"/>
                <a:ea typeface="宋体" pitchFamily="2" charset="-122"/>
              </a:rPr>
              <a:t>Java</a:t>
            </a:r>
            <a:r>
              <a:rPr kumimoji="1" lang="zh-CN" altLang="en-US" sz="2400" dirty="0">
                <a:solidFill>
                  <a:srgbClr val="00B050"/>
                </a:solidFill>
                <a:latin typeface="宋体" pitchFamily="2" charset="-122"/>
                <a:ea typeface="宋体" pitchFamily="2" charset="-122"/>
              </a:rPr>
              <a:t>语言中，不允许接口之间的使用，只允许接口间的扩展继承。</a:t>
            </a:r>
            <a:r>
              <a:rPr kumimoji="1" lang="zh-CN" altLang="en-US" dirty="0">
                <a:solidFill>
                  <a:srgbClr val="00B050"/>
                </a:solidFill>
                <a:latin typeface="宋体" pitchFamily="2" charset="-122"/>
                <a:ea typeface="宋体" pitchFamily="2" charset="-122"/>
              </a:rPr>
              <a:t> </a:t>
            </a:r>
          </a:p>
        </p:txBody>
      </p:sp>
      <p:sp>
        <p:nvSpPr>
          <p:cNvPr id="4"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rgbClr val="00FFFF"/>
                </a:solidFill>
                <a:latin typeface="+mj-lt"/>
                <a:ea typeface="宋体" charset="-122"/>
                <a:cs typeface="+mj-cs"/>
              </a:rPr>
              <a:t>          ---</a:t>
            </a:r>
            <a:r>
              <a:rPr lang="zh-CN" altLang="en-US" sz="3200" b="1" kern="0" dirty="0">
                <a:solidFill>
                  <a:srgbClr val="00FFFF"/>
                </a:solidFill>
                <a:latin typeface="+mj-lt"/>
                <a:ea typeface="宋体" charset="-122"/>
                <a:cs typeface="+mj-cs"/>
              </a:rPr>
              <a:t>接口及其</a:t>
            </a:r>
            <a:r>
              <a:rPr kumimoji="0" lang="zh-CN" altLang="en-US" sz="3200" b="1" i="0" u="none" strike="noStrike" kern="0" cap="none" spc="0" normalizeH="0" baseline="0" noProof="0" dirty="0">
                <a:ln>
                  <a:noFill/>
                </a:ln>
                <a:solidFill>
                  <a:srgbClr val="00FFFF"/>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00FFFF"/>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pPr>
              <a:defRPr/>
            </a:pPr>
            <a:fld id="{C193F2B7-C853-4F60-985F-9C91576FBC2A}" type="slidenum">
              <a:rPr lang="en-US" altLang="zh-CN" smtClean="0"/>
              <a:pPr>
                <a:defRPr/>
              </a:pPr>
              <a:t>37</a:t>
            </a:fld>
            <a:endParaRPr lang="en-US" altLang="zh-CN"/>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14282" y="1857364"/>
            <a:ext cx="4429156" cy="4247317"/>
          </a:xfrm>
          <a:prstGeom prst="rect">
            <a:avLst/>
          </a:prstGeom>
          <a:noFill/>
          <a:ln w="9525">
            <a:noFill/>
            <a:miter lim="800000"/>
            <a:headEnd/>
            <a:tailEnd/>
          </a:ln>
        </p:spPr>
        <p:txBody>
          <a:bodyPr wrap="square">
            <a:spAutoFit/>
          </a:bodyPr>
          <a:lstStyle/>
          <a:p>
            <a:pPr>
              <a:lnSpc>
                <a:spcPct val="150000"/>
              </a:lnSpc>
              <a:buFont typeface="Arial" pitchFamily="34" charset="0"/>
              <a:buChar char="•"/>
            </a:pPr>
            <a:r>
              <a:rPr kumimoji="1" lang="en-US" altLang="zh-CN" sz="2000" dirty="0">
                <a:latin typeface="宋体" pitchFamily="2" charset="-122"/>
                <a:ea typeface="宋体" pitchFamily="2" charset="-122"/>
              </a:rPr>
              <a:t>   Class1</a:t>
            </a:r>
            <a:r>
              <a:rPr kumimoji="1" lang="zh-CN" altLang="en-US" sz="2000" dirty="0">
                <a:latin typeface="宋体" pitchFamily="2" charset="-122"/>
                <a:ea typeface="宋体" pitchFamily="2" charset="-122"/>
              </a:rPr>
              <a:t>包含方法</a:t>
            </a:r>
            <a:r>
              <a:rPr kumimoji="1" lang="en-US" altLang="zh-CN" sz="2000" dirty="0">
                <a:latin typeface="宋体" pitchFamily="2" charset="-122"/>
                <a:ea typeface="宋体" pitchFamily="2" charset="-122"/>
              </a:rPr>
              <a:t>do1( )</a:t>
            </a:r>
            <a:r>
              <a:rPr kumimoji="1" lang="zh-CN" altLang="en-US" sz="2000" dirty="0">
                <a:latin typeface="宋体" pitchFamily="2" charset="-122"/>
                <a:ea typeface="宋体" pitchFamily="2" charset="-122"/>
              </a:rPr>
              <a:t>，而</a:t>
            </a:r>
            <a:r>
              <a:rPr kumimoji="1" lang="en-US" altLang="zh-CN" sz="2000" dirty="0">
                <a:latin typeface="宋体" pitchFamily="2" charset="-122"/>
                <a:ea typeface="宋体" pitchFamily="2" charset="-122"/>
              </a:rPr>
              <a:t>do1( )</a:t>
            </a:r>
            <a:r>
              <a:rPr kumimoji="1" lang="zh-CN" altLang="en-US" sz="2000" dirty="0">
                <a:latin typeface="宋体" pitchFamily="2" charset="-122"/>
                <a:ea typeface="宋体" pitchFamily="2" charset="-122"/>
              </a:rPr>
              <a:t>调用操作</a:t>
            </a:r>
            <a:r>
              <a:rPr kumimoji="1" lang="en-US" altLang="zh-CN" sz="2000" dirty="0">
                <a:latin typeface="宋体" pitchFamily="2" charset="-122"/>
                <a:ea typeface="宋体" pitchFamily="2" charset="-122"/>
              </a:rPr>
              <a:t>op1( )</a:t>
            </a:r>
            <a:r>
              <a:rPr kumimoji="1" lang="zh-CN" altLang="en-US" sz="2000" dirty="0">
                <a:latin typeface="宋体" pitchFamily="2" charset="-122"/>
                <a:ea typeface="宋体" pitchFamily="2" charset="-122"/>
              </a:rPr>
              <a:t>。在静态代码中，并不清楚需求接口的哪个实现提供了所需的服务，可以是实现</a:t>
            </a:r>
            <a:r>
              <a:rPr kumimoji="1" lang="en-US" altLang="zh-CN" sz="2000" dirty="0">
                <a:latin typeface="宋体" pitchFamily="2" charset="-122"/>
                <a:ea typeface="宋体" pitchFamily="2" charset="-122"/>
              </a:rPr>
              <a:t>Interface1</a:t>
            </a:r>
            <a:r>
              <a:rPr kumimoji="1" lang="zh-CN" altLang="en-US" sz="2000" dirty="0">
                <a:latin typeface="宋体" pitchFamily="2" charset="-122"/>
                <a:ea typeface="宋体" pitchFamily="2" charset="-122"/>
              </a:rPr>
              <a:t>的任何一个类实例。</a:t>
            </a:r>
            <a:endParaRPr kumimoji="1" lang="en-US" altLang="zh-CN" sz="2000" dirty="0">
              <a:latin typeface="宋体" pitchFamily="2" charset="-122"/>
              <a:ea typeface="宋体" pitchFamily="2" charset="-122"/>
            </a:endParaRPr>
          </a:p>
          <a:p>
            <a:pPr>
              <a:lnSpc>
                <a:spcPct val="150000"/>
              </a:lnSpc>
              <a:buFont typeface="Arial" pitchFamily="34" charset="0"/>
              <a:buChar char="•"/>
            </a:pPr>
            <a:r>
              <a:rPr kumimoji="1" lang="en-US" altLang="zh-CN" sz="2000" dirty="0">
                <a:latin typeface="宋体" pitchFamily="2" charset="-122"/>
                <a:ea typeface="宋体" pitchFamily="2" charset="-122"/>
              </a:rPr>
              <a:t>   </a:t>
            </a:r>
            <a:r>
              <a:rPr kumimoji="1" lang="zh-CN" altLang="en-US" sz="2000" dirty="0">
                <a:latin typeface="宋体" pitchFamily="2" charset="-122"/>
                <a:ea typeface="宋体" pitchFamily="2" charset="-122"/>
              </a:rPr>
              <a:t>当</a:t>
            </a:r>
            <a:r>
              <a:rPr kumimoji="1" lang="en-US" altLang="zh-CN" sz="2000" dirty="0">
                <a:latin typeface="宋体" pitchFamily="2" charset="-122"/>
                <a:ea typeface="宋体" pitchFamily="2" charset="-122"/>
              </a:rPr>
              <a:t>Class1</a:t>
            </a:r>
            <a:r>
              <a:rPr kumimoji="1" lang="zh-CN" altLang="en-US" sz="2000" dirty="0">
                <a:latin typeface="宋体" pitchFamily="2" charset="-122"/>
                <a:ea typeface="宋体" pitchFamily="2" charset="-122"/>
              </a:rPr>
              <a:t>的一个执行实例设置数据成员</a:t>
            </a:r>
            <a:r>
              <a:rPr kumimoji="1" lang="en-US" altLang="zh-CN" sz="2000" dirty="0" err="1">
                <a:latin typeface="宋体" pitchFamily="2" charset="-122"/>
                <a:ea typeface="宋体" pitchFamily="2" charset="-122"/>
              </a:rPr>
              <a:t>myInterface</a:t>
            </a:r>
            <a:r>
              <a:rPr kumimoji="1" lang="zh-CN" altLang="en-US" sz="2000" dirty="0">
                <a:latin typeface="宋体" pitchFamily="2" charset="-122"/>
                <a:ea typeface="宋体" pitchFamily="2" charset="-122"/>
              </a:rPr>
              <a:t>的值时，</a:t>
            </a:r>
            <a:r>
              <a:rPr kumimoji="1" lang="zh-CN" altLang="en-US" sz="2000" b="1" dirty="0">
                <a:solidFill>
                  <a:srgbClr val="3366FF"/>
                </a:solidFill>
                <a:latin typeface="宋体" pitchFamily="2" charset="-122"/>
                <a:ea typeface="宋体" pitchFamily="2" charset="-122"/>
              </a:rPr>
              <a:t>具体实例才能确定，</a:t>
            </a:r>
            <a:r>
              <a:rPr kumimoji="1" lang="zh-CN" altLang="en-US" sz="2000" dirty="0">
                <a:latin typeface="宋体" pitchFamily="2" charset="-122"/>
                <a:ea typeface="宋体" pitchFamily="2" charset="-122"/>
              </a:rPr>
              <a:t>从而可以引用具体类的一个具体对象。</a:t>
            </a:r>
            <a:r>
              <a:rPr kumimoji="1" lang="zh-CN" altLang="en-US" sz="2000" dirty="0">
                <a:solidFill>
                  <a:srgbClr val="FF0000"/>
                </a:solidFill>
                <a:latin typeface="宋体" pitchFamily="2" charset="-122"/>
                <a:ea typeface="宋体" pitchFamily="2" charset="-122"/>
              </a:rPr>
              <a:t>    </a:t>
            </a:r>
          </a:p>
        </p:txBody>
      </p:sp>
      <p:pic>
        <p:nvPicPr>
          <p:cNvPr id="24579" name="Picture 14"/>
          <p:cNvPicPr>
            <a:picLocks noChangeAspect="1" noChangeArrowheads="1"/>
          </p:cNvPicPr>
          <p:nvPr/>
        </p:nvPicPr>
        <p:blipFill>
          <a:blip r:embed="rId3"/>
          <a:srcRect t="4320" b="5252"/>
          <a:stretch>
            <a:fillRect/>
          </a:stretch>
        </p:blipFill>
        <p:spPr bwMode="auto">
          <a:xfrm>
            <a:off x="4643438" y="2341577"/>
            <a:ext cx="4321175" cy="3087687"/>
          </a:xfrm>
          <a:prstGeom prst="rect">
            <a:avLst/>
          </a:prstGeom>
          <a:noFill/>
          <a:ln w="9525">
            <a:noFill/>
            <a:miter lim="800000"/>
            <a:headEnd/>
            <a:tailEnd/>
          </a:ln>
        </p:spPr>
      </p:pic>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00FFFF"/>
                </a:solidFill>
                <a:latin typeface="+mj-lt"/>
                <a:ea typeface="宋体" charset="-122"/>
                <a:cs typeface="+mj-cs"/>
              </a:rPr>
              <a:t>---</a:t>
            </a:r>
            <a:r>
              <a:rPr lang="zh-CN" altLang="en-US" sz="3200" b="1" kern="0" dirty="0">
                <a:solidFill>
                  <a:srgbClr val="00FFFF"/>
                </a:solidFill>
                <a:latin typeface="+mj-lt"/>
                <a:ea typeface="宋体" charset="-122"/>
                <a:cs typeface="+mj-cs"/>
              </a:rPr>
              <a:t>接口及其</a:t>
            </a:r>
            <a:r>
              <a:rPr kumimoji="0" lang="zh-CN" altLang="en-US" sz="3200" b="1" i="0" u="none" strike="noStrike" kern="0" cap="none" spc="0" normalizeH="0" baseline="0" noProof="0" dirty="0">
                <a:ln>
                  <a:noFill/>
                </a:ln>
                <a:solidFill>
                  <a:srgbClr val="00FFFF"/>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00FFFF"/>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pPr>
              <a:defRPr/>
            </a:pPr>
            <a:fld id="{C193F2B7-C853-4F60-985F-9C91576FBC2A}" type="slidenum">
              <a:rPr lang="en-US" altLang="zh-CN" smtClean="0"/>
              <a:pPr>
                <a:defRPr/>
              </a:pPr>
              <a:t>38</a:t>
            </a:fld>
            <a:endParaRPr lang="en-US" altLang="zh-CN"/>
          </a:p>
        </p:txBody>
      </p:sp>
      <p:sp>
        <p:nvSpPr>
          <p:cNvPr id="7" name="Rectangle 3"/>
          <p:cNvSpPr txBox="1">
            <a:spLocks noChangeArrowheads="1"/>
          </p:cNvSpPr>
          <p:nvPr/>
        </p:nvSpPr>
        <p:spPr bwMode="auto">
          <a:xfrm>
            <a:off x="6215074" y="5643578"/>
            <a:ext cx="1500198"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zh-CN" altLang="en-US" kern="0" dirty="0">
                <a:latin typeface="宋体" pitchFamily="2" charset="-122"/>
                <a:ea typeface="宋体" pitchFamily="2" charset="-122"/>
              </a:rPr>
              <a:t>使用</a:t>
            </a:r>
            <a:r>
              <a:rPr kumimoji="0" lang="zh-CN" altLang="en-US" b="0" i="0" u="none" strike="noStrike" kern="0" cap="none" spc="0" normalizeH="0" baseline="0" noProof="0" dirty="0">
                <a:ln>
                  <a:noFill/>
                </a:ln>
                <a:effectLst/>
                <a:uLnTx/>
                <a:uFillTx/>
                <a:latin typeface="宋体" pitchFamily="2" charset="-122"/>
                <a:ea typeface="宋体" pitchFamily="2" charset="-122"/>
                <a:cs typeface="+mn-cs"/>
              </a:rPr>
              <a:t>依赖性</a:t>
            </a: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14282" y="1643050"/>
            <a:ext cx="4429156" cy="3323987"/>
          </a:xfrm>
          <a:prstGeom prst="rect">
            <a:avLst/>
          </a:prstGeom>
          <a:noFill/>
          <a:ln w="9525">
            <a:noFill/>
            <a:miter lim="800000"/>
            <a:headEnd/>
            <a:tailEnd/>
          </a:ln>
        </p:spPr>
        <p:txBody>
          <a:bodyPr wrap="square">
            <a:spAutoFit/>
          </a:bodyPr>
          <a:lstStyle/>
          <a:p>
            <a:pPr marL="450850" indent="-273050">
              <a:lnSpc>
                <a:spcPct val="150000"/>
              </a:lnSpc>
              <a:buFont typeface="Arial" pitchFamily="34" charset="0"/>
              <a:buChar char="•"/>
            </a:pPr>
            <a:r>
              <a:rPr lang="zh-CN" altLang="en-US" sz="2000" dirty="0">
                <a:ea typeface="宋体" charset="-122"/>
              </a:rPr>
              <a:t>接口的成功使用可以降低代码中的依赖性。</a:t>
            </a:r>
            <a:endParaRPr lang="en-US" altLang="zh-CN" sz="2000" dirty="0">
              <a:ea typeface="宋体" charset="-122"/>
            </a:endParaRPr>
          </a:p>
          <a:p>
            <a:pPr marL="450850" indent="-273050">
              <a:lnSpc>
                <a:spcPct val="150000"/>
              </a:lnSpc>
              <a:buFont typeface="Arial" pitchFamily="34" charset="0"/>
              <a:buChar char="•"/>
            </a:pPr>
            <a:r>
              <a:rPr lang="zh-CN" altLang="en-US" sz="2000" dirty="0">
                <a:ea typeface="宋体" charset="-122"/>
              </a:rPr>
              <a:t>要使软件可复用、可维护和可扩展，面向对象设计的一条最重要的原则是“</a:t>
            </a:r>
            <a:r>
              <a:rPr lang="zh-CN" altLang="en-US" sz="2000" b="1" dirty="0">
                <a:solidFill>
                  <a:srgbClr val="3366FF"/>
                </a:solidFill>
                <a:ea typeface="宋体" charset="-122"/>
              </a:rPr>
              <a:t>面向接口编程，而不要面向实现编程</a:t>
            </a:r>
            <a:r>
              <a:rPr lang="zh-CN" altLang="en-US" sz="2000" dirty="0">
                <a:solidFill>
                  <a:srgbClr val="3366FF"/>
                </a:solidFill>
                <a:ea typeface="宋体" charset="-122"/>
              </a:rPr>
              <a:t>”</a:t>
            </a:r>
            <a:r>
              <a:rPr lang="zh-CN" altLang="en-US" sz="2000" dirty="0">
                <a:ea typeface="宋体" charset="-122"/>
              </a:rPr>
              <a:t>。</a:t>
            </a:r>
          </a:p>
          <a:p>
            <a:pPr>
              <a:lnSpc>
                <a:spcPct val="150000"/>
              </a:lnSpc>
              <a:buFont typeface="Arial" pitchFamily="34" charset="0"/>
              <a:buChar char="•"/>
            </a:pPr>
            <a:endParaRPr kumimoji="1" lang="zh-CN" altLang="en-US" sz="2000" dirty="0">
              <a:latin typeface="宋体" pitchFamily="2" charset="-122"/>
              <a:ea typeface="宋体" pitchFamily="2" charset="-122"/>
            </a:endParaRPr>
          </a:p>
        </p:txBody>
      </p:sp>
      <p:pic>
        <p:nvPicPr>
          <p:cNvPr id="24579" name="Picture 14"/>
          <p:cNvPicPr>
            <a:picLocks noChangeAspect="1" noChangeArrowheads="1"/>
          </p:cNvPicPr>
          <p:nvPr/>
        </p:nvPicPr>
        <p:blipFill>
          <a:blip r:embed="rId3"/>
          <a:srcRect t="4320" b="5252"/>
          <a:stretch>
            <a:fillRect/>
          </a:stretch>
        </p:blipFill>
        <p:spPr bwMode="auto">
          <a:xfrm>
            <a:off x="4643438" y="2341577"/>
            <a:ext cx="4321175" cy="3087687"/>
          </a:xfrm>
          <a:prstGeom prst="rect">
            <a:avLst/>
          </a:prstGeom>
          <a:noFill/>
          <a:ln w="9525">
            <a:noFill/>
            <a:miter lim="800000"/>
            <a:headEnd/>
            <a:tailEnd/>
          </a:ln>
        </p:spPr>
      </p:pic>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00FFFF"/>
                </a:solidFill>
                <a:latin typeface="+mj-lt"/>
                <a:ea typeface="宋体" charset="-122"/>
                <a:cs typeface="+mj-cs"/>
              </a:rPr>
              <a:t>---</a:t>
            </a:r>
            <a:r>
              <a:rPr lang="zh-CN" altLang="en-US" sz="3200" b="1" kern="0" dirty="0">
                <a:solidFill>
                  <a:srgbClr val="00FFFF"/>
                </a:solidFill>
                <a:latin typeface="+mj-lt"/>
                <a:ea typeface="宋体" charset="-122"/>
                <a:cs typeface="+mj-cs"/>
              </a:rPr>
              <a:t>接口及其</a:t>
            </a:r>
            <a:r>
              <a:rPr kumimoji="0" lang="zh-CN" altLang="en-US" sz="3200" b="1" i="0" u="none" strike="noStrike" kern="0" cap="none" spc="0" normalizeH="0" baseline="0" noProof="0" dirty="0">
                <a:ln>
                  <a:noFill/>
                </a:ln>
                <a:solidFill>
                  <a:srgbClr val="00FFFF"/>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00FFFF"/>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pPr>
              <a:defRPr/>
            </a:pPr>
            <a:fld id="{C193F2B7-C853-4F60-985F-9C91576FBC2A}" type="slidenum">
              <a:rPr lang="en-US" altLang="zh-CN" smtClean="0"/>
              <a:pPr>
                <a:defRPr/>
              </a:pPr>
              <a:t>39</a:t>
            </a:fld>
            <a:endParaRPr lang="en-US" altLang="zh-CN"/>
          </a:p>
        </p:txBody>
      </p:sp>
      <p:sp>
        <p:nvSpPr>
          <p:cNvPr id="7" name="Rectangle 3"/>
          <p:cNvSpPr txBox="1">
            <a:spLocks noChangeArrowheads="1"/>
          </p:cNvSpPr>
          <p:nvPr/>
        </p:nvSpPr>
        <p:spPr bwMode="auto">
          <a:xfrm>
            <a:off x="6215074" y="5643578"/>
            <a:ext cx="1500198"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zh-CN" altLang="en-US" kern="0" dirty="0">
                <a:latin typeface="宋体" pitchFamily="2" charset="-122"/>
                <a:ea typeface="宋体" pitchFamily="2" charset="-122"/>
              </a:rPr>
              <a:t>使用</a:t>
            </a:r>
            <a:r>
              <a:rPr kumimoji="0" lang="zh-CN" altLang="en-US" b="0" i="0" u="none" strike="noStrike" kern="0" cap="none" spc="0" normalizeH="0" baseline="0" noProof="0" dirty="0">
                <a:ln>
                  <a:noFill/>
                </a:ln>
                <a:effectLst/>
                <a:uLnTx/>
                <a:uFillTx/>
                <a:latin typeface="宋体" pitchFamily="2" charset="-122"/>
                <a:ea typeface="宋体" pitchFamily="2" charset="-122"/>
                <a:cs typeface="+mn-cs"/>
              </a:rPr>
              <a:t>依赖性</a:t>
            </a:r>
          </a:p>
        </p:txBody>
      </p:sp>
      <p:sp>
        <p:nvSpPr>
          <p:cNvPr id="8" name="圆角矩形标注 7"/>
          <p:cNvSpPr/>
          <p:nvPr/>
        </p:nvSpPr>
        <p:spPr>
          <a:xfrm>
            <a:off x="642910" y="5143512"/>
            <a:ext cx="2000264" cy="612648"/>
          </a:xfrm>
          <a:prstGeom prst="wedgeRoundRectCallout">
            <a:avLst>
              <a:gd name="adj1" fmla="val -2651"/>
              <a:gd name="adj2" fmla="val -195302"/>
              <a:gd name="adj3" fmla="val 16667"/>
            </a:avLst>
          </a:prstGeom>
          <a:solidFill>
            <a:schemeClr val="accent1">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宋体" pitchFamily="2" charset="-122"/>
                <a:ea typeface="宋体" pitchFamily="2" charset="-122"/>
              </a:rPr>
              <a:t>依赖倒转原则</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468313" y="1460521"/>
            <a:ext cx="8229600" cy="4968875"/>
          </a:xfrm>
        </p:spPr>
        <p:txBody>
          <a:bodyPr/>
          <a:lstStyle/>
          <a:p>
            <a:pPr marL="457200" indent="-457200" eaLnBrk="1" hangingPunct="1">
              <a:lnSpc>
                <a:spcPct val="120000"/>
              </a:lnSpc>
              <a:buFontTx/>
              <a:buAutoNum type="arabicParenBoth"/>
              <a:defRPr/>
            </a:pPr>
            <a:r>
              <a:rPr kumimoji="1" lang="zh-CN" altLang="en-US" sz="2400" b="1" dirty="0">
                <a:solidFill>
                  <a:srgbClr val="C00000"/>
                </a:solidFill>
                <a:latin typeface="宋体" pitchFamily="2" charset="-122"/>
                <a:ea typeface="宋体" pitchFamily="2" charset="-122"/>
              </a:rPr>
              <a:t> 建立系统环境模型。</a:t>
            </a:r>
            <a:endParaRPr kumimoji="1" lang="en-US" altLang="zh-CN" sz="2400" b="1" dirty="0">
              <a:solidFill>
                <a:srgbClr val="C00000"/>
              </a:solidFill>
              <a:latin typeface="宋体" pitchFamily="2" charset="-122"/>
              <a:ea typeface="宋体" pitchFamily="2" charset="-122"/>
            </a:endParaRPr>
          </a:p>
          <a:p>
            <a:pPr marL="0" indent="450850" eaLnBrk="1" hangingPunct="1">
              <a:lnSpc>
                <a:spcPct val="120000"/>
              </a:lnSpc>
              <a:buFontTx/>
              <a:buNone/>
              <a:defRPr/>
            </a:pPr>
            <a:r>
              <a:rPr kumimoji="1" lang="zh-CN" altLang="en-US" sz="2400" dirty="0">
                <a:latin typeface="宋体" pitchFamily="2" charset="-122"/>
                <a:ea typeface="宋体" pitchFamily="2" charset="-122"/>
              </a:rPr>
              <a:t>在设计的初始阶段，系统设计师用系统环境图对软件与外部实体交互的方式进行建模。</a:t>
            </a:r>
          </a:p>
        </p:txBody>
      </p:sp>
      <p:pic>
        <p:nvPicPr>
          <p:cNvPr id="4100" name="Picture 5"/>
          <p:cNvPicPr>
            <a:picLocks noChangeAspect="1" noChangeArrowheads="1"/>
          </p:cNvPicPr>
          <p:nvPr/>
        </p:nvPicPr>
        <p:blipFill>
          <a:blip r:embed="rId2"/>
          <a:srcRect/>
          <a:stretch>
            <a:fillRect/>
          </a:stretch>
        </p:blipFill>
        <p:spPr bwMode="auto">
          <a:xfrm>
            <a:off x="4112465" y="2857496"/>
            <a:ext cx="4817253" cy="3297239"/>
          </a:xfrm>
          <a:prstGeom prst="rect">
            <a:avLst/>
          </a:prstGeom>
          <a:noFill/>
          <a:ln w="9525">
            <a:noFill/>
            <a:miter lim="800000"/>
            <a:headEnd/>
            <a:tailEnd/>
          </a:ln>
        </p:spPr>
      </p:pic>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p>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charset="-122"/>
                <a:cs typeface="+mj-cs"/>
              </a:rPr>
              <a:t>4.2.1  </a:t>
            </a:r>
            <a:r>
              <a:rPr kumimoji="0" lang="zh-CN" altLang="en-US" sz="3200" b="1" i="0" u="none" strike="noStrike" kern="0" cap="none" spc="0" normalizeH="0" baseline="0" noProof="0" dirty="0">
                <a:ln>
                  <a:noFill/>
                </a:ln>
                <a:solidFill>
                  <a:schemeClr val="bg1"/>
                </a:solidFill>
                <a:effectLst/>
                <a:uLnTx/>
                <a:uFillTx/>
                <a:latin typeface="+mj-lt"/>
                <a:ea typeface="宋体" charset="-122"/>
                <a:cs typeface="+mj-cs"/>
              </a:rPr>
              <a:t>面向对象设计过程</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Rectangle 3"/>
          <p:cNvSpPr txBox="1">
            <a:spLocks noChangeArrowheads="1"/>
          </p:cNvSpPr>
          <p:nvPr/>
        </p:nvSpPr>
        <p:spPr bwMode="auto">
          <a:xfrm>
            <a:off x="5857884" y="6072206"/>
            <a:ext cx="1857388"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20000"/>
              </a:lnSpc>
              <a:spcBef>
                <a:spcPct val="20000"/>
              </a:spcBef>
              <a:spcAft>
                <a:spcPct val="0"/>
              </a:spcAft>
              <a:buClrTx/>
              <a:buSzTx/>
              <a:tabLst/>
              <a:defRPr/>
            </a:pPr>
            <a:r>
              <a:rPr kumimoji="1" lang="zh-CN" altLang="en-US" b="0" i="0" u="none" strike="noStrike" kern="0" cap="none" spc="0" normalizeH="0" baseline="0" noProof="0" dirty="0">
                <a:ln>
                  <a:noFill/>
                </a:ln>
                <a:solidFill>
                  <a:schemeClr val="tx1"/>
                </a:solidFill>
                <a:effectLst/>
                <a:uLnTx/>
                <a:uFillTx/>
                <a:latin typeface="宋体" pitchFamily="2" charset="-122"/>
                <a:ea typeface="宋体" pitchFamily="2" charset="-122"/>
              </a:rPr>
              <a:t>系统环境图</a:t>
            </a:r>
          </a:p>
        </p:txBody>
      </p:sp>
      <p:sp>
        <p:nvSpPr>
          <p:cNvPr id="7" name="灯片编号占位符 6"/>
          <p:cNvSpPr>
            <a:spLocks noGrp="1"/>
          </p:cNvSpPr>
          <p:nvPr>
            <p:ph type="sldNum" sz="quarter" idx="12"/>
          </p:nvPr>
        </p:nvSpPr>
        <p:spPr/>
        <p:txBody>
          <a:bodyPr/>
          <a:lstStyle/>
          <a:p>
            <a:fld id="{38DE0820-E4E3-469F-8339-675226DFBBFE}" type="slidenum">
              <a:rPr lang="zh-CN" altLang="en-US" smtClean="0"/>
              <a:pPr/>
              <a:t>4</a:t>
            </a:fld>
            <a:endParaRPr lang="zh-CN" altLang="en-US"/>
          </a:p>
        </p:txBody>
      </p:sp>
      <p:sp>
        <p:nvSpPr>
          <p:cNvPr id="8" name="Rectangle 3"/>
          <p:cNvSpPr txBox="1">
            <a:spLocks noChangeArrowheads="1"/>
          </p:cNvSpPr>
          <p:nvPr/>
        </p:nvSpPr>
        <p:spPr bwMode="auto">
          <a:xfrm>
            <a:off x="357158" y="4857760"/>
            <a:ext cx="3571900" cy="1714512"/>
          </a:xfrm>
          <a:prstGeom prst="rect">
            <a:avLst/>
          </a:prstGeom>
          <a:solidFill>
            <a:srgbClr val="FFFF00">
              <a:alpha val="52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base">
              <a:lnSpc>
                <a:spcPct val="120000"/>
              </a:lnSpc>
              <a:spcBef>
                <a:spcPct val="20000"/>
              </a:spcBef>
              <a:spcAft>
                <a:spcPct val="0"/>
              </a:spcAft>
              <a:defRPr/>
            </a:pPr>
            <a:r>
              <a:rPr kumimoji="1" lang="zh-CN" altLang="en-US" sz="2000" dirty="0">
                <a:latin typeface="宋体" pitchFamily="2" charset="-122"/>
                <a:ea typeface="宋体" pitchFamily="2" charset="-122"/>
              </a:rPr>
              <a:t>提问：</a:t>
            </a:r>
            <a:endParaRPr kumimoji="1" lang="en-US" altLang="zh-CN" sz="2000" dirty="0">
              <a:latin typeface="宋体" pitchFamily="2" charset="-122"/>
              <a:ea typeface="宋体" pitchFamily="2" charset="-122"/>
            </a:endParaRPr>
          </a:p>
          <a:p>
            <a:pPr marL="628650" lvl="0" indent="-628650" fontAlgn="base">
              <a:lnSpc>
                <a:spcPct val="120000"/>
              </a:lnSpc>
              <a:spcBef>
                <a:spcPct val="20000"/>
              </a:spcBef>
              <a:spcAft>
                <a:spcPct val="0"/>
              </a:spcAft>
              <a:defRPr/>
            </a:pPr>
            <a:r>
              <a:rPr kumimoji="1" lang="zh-CN" altLang="en-US" sz="2000" dirty="0">
                <a:latin typeface="宋体" pitchFamily="2" charset="-122"/>
                <a:ea typeface="宋体" pitchFamily="2" charset="-122"/>
              </a:rPr>
              <a:t>   </a:t>
            </a:r>
            <a:r>
              <a:rPr kumimoji="1" lang="en-US" altLang="zh-CN" sz="2000" dirty="0">
                <a:latin typeface="宋体" pitchFamily="2" charset="-122"/>
                <a:ea typeface="宋体" pitchFamily="2" charset="-122"/>
              </a:rPr>
              <a:t>1.</a:t>
            </a:r>
            <a:r>
              <a:rPr kumimoji="1" lang="zh-CN" altLang="en-US" sz="2000" dirty="0">
                <a:latin typeface="宋体" pitchFamily="2" charset="-122"/>
                <a:ea typeface="宋体" pitchFamily="2" charset="-122"/>
              </a:rPr>
              <a:t>系统环境图与系统的用例图有无联系？ </a:t>
            </a:r>
            <a:r>
              <a:rPr kumimoji="1" lang="en-US" altLang="zh-CN" sz="2000" dirty="0">
                <a:latin typeface="宋体" pitchFamily="2" charset="-122"/>
                <a:ea typeface="宋体" pitchFamily="2" charset="-122"/>
              </a:rPr>
              <a:t>P141-P143</a:t>
            </a:r>
          </a:p>
          <a:p>
            <a:pPr marL="342900" lvl="0" indent="-342900" fontAlgn="base">
              <a:lnSpc>
                <a:spcPct val="120000"/>
              </a:lnSpc>
              <a:spcBef>
                <a:spcPct val="20000"/>
              </a:spcBef>
              <a:spcAft>
                <a:spcPct val="0"/>
              </a:spcAft>
              <a:defRPr/>
            </a:pPr>
            <a:r>
              <a:rPr kumimoji="1" lang="en-US" altLang="zh-CN" sz="2000" b="0" i="0" u="none" strike="noStrike" kern="0" cap="none" spc="0" normalizeH="0" baseline="0" noProof="0" dirty="0">
                <a:ln>
                  <a:noFill/>
                </a:ln>
                <a:effectLst/>
                <a:uLnTx/>
                <a:uFillTx/>
                <a:latin typeface="宋体" pitchFamily="2" charset="-122"/>
                <a:ea typeface="宋体" pitchFamily="2" charset="-122"/>
                <a:cs typeface="+mn-cs"/>
              </a:rPr>
              <a:t>   </a:t>
            </a:r>
            <a:endParaRPr kumimoji="0" lang="en-US" altLang="zh-CN" sz="2000" b="0" i="0" u="none" strike="noStrike" kern="0" cap="none" spc="0" normalizeH="0" baseline="0" noProof="0" dirty="0">
              <a:ln>
                <a:noFill/>
              </a:ln>
              <a:effectLst/>
              <a:uLnTx/>
              <a:uFillTx/>
              <a:latin typeface="+mn-lt"/>
              <a:ea typeface="宋体" charset="-122"/>
              <a:cs typeface="+mn-cs"/>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95288" y="1357298"/>
            <a:ext cx="8353425" cy="5404556"/>
          </a:xfrm>
          <a:prstGeom prst="rect">
            <a:avLst/>
          </a:prstGeom>
          <a:noFill/>
          <a:ln w="9525">
            <a:noFill/>
            <a:miter lim="800000"/>
            <a:headEnd/>
            <a:tailEnd/>
          </a:ln>
        </p:spPr>
        <p:txBody>
          <a:bodyPr>
            <a:spAutoFit/>
          </a:bodyPr>
          <a:lstStyle/>
          <a:p>
            <a:pPr>
              <a:lnSpc>
                <a:spcPct val="110000"/>
              </a:lnSpc>
              <a:spcBef>
                <a:spcPct val="20000"/>
              </a:spcBef>
            </a:pPr>
            <a:r>
              <a:rPr kumimoji="1" lang="zh-CN" altLang="en-US" sz="2800" b="1" dirty="0">
                <a:solidFill>
                  <a:srgbClr val="C00000"/>
                </a:solidFill>
                <a:latin typeface="宋体" pitchFamily="2" charset="-122"/>
                <a:ea typeface="宋体" pitchFamily="2" charset="-122"/>
              </a:rPr>
              <a:t>（</a:t>
            </a:r>
            <a:r>
              <a:rPr kumimoji="1" lang="en-US" altLang="zh-CN" sz="2800" b="1" dirty="0">
                <a:solidFill>
                  <a:srgbClr val="C00000"/>
                </a:solidFill>
                <a:latin typeface="宋体" pitchFamily="2" charset="-122"/>
                <a:ea typeface="宋体" pitchFamily="2" charset="-122"/>
              </a:rPr>
              <a:t>1</a:t>
            </a:r>
            <a:r>
              <a:rPr kumimoji="1" lang="zh-CN" altLang="en-US" sz="2800" b="1" dirty="0">
                <a:solidFill>
                  <a:srgbClr val="C00000"/>
                </a:solidFill>
                <a:latin typeface="宋体" pitchFamily="2" charset="-122"/>
                <a:ea typeface="宋体" pitchFamily="2" charset="-122"/>
              </a:rPr>
              <a:t>）</a:t>
            </a:r>
            <a:r>
              <a:rPr kumimoji="1" lang="en-US" altLang="zh-CN" sz="2800" b="1" dirty="0">
                <a:solidFill>
                  <a:srgbClr val="C00000"/>
                </a:solidFill>
                <a:latin typeface="宋体" pitchFamily="2" charset="-122"/>
                <a:ea typeface="宋体" pitchFamily="2" charset="-122"/>
              </a:rPr>
              <a:t> </a:t>
            </a:r>
            <a:r>
              <a:rPr kumimoji="1" lang="zh-CN" altLang="en-US" sz="2800" b="1" dirty="0">
                <a:solidFill>
                  <a:srgbClr val="C00000"/>
                </a:solidFill>
                <a:latin typeface="宋体" pitchFamily="2" charset="-122"/>
                <a:ea typeface="宋体" pitchFamily="2" charset="-122"/>
              </a:rPr>
              <a:t>包</a:t>
            </a:r>
          </a:p>
          <a:p>
            <a:pPr marL="273050" indent="-273050">
              <a:lnSpc>
                <a:spcPct val="110000"/>
              </a:lnSpc>
              <a:spcBef>
                <a:spcPct val="20000"/>
              </a:spcBef>
              <a:buFont typeface="Arial" pitchFamily="34" charset="0"/>
              <a:buChar char="•"/>
            </a:pPr>
            <a:r>
              <a:rPr kumimoji="1" lang="zh-CN" altLang="en-US" sz="2400" b="1" dirty="0">
                <a:solidFill>
                  <a:srgbClr val="CC0000"/>
                </a:solidFill>
                <a:latin typeface="宋体" pitchFamily="2" charset="-122"/>
                <a:ea typeface="宋体" pitchFamily="2" charset="-122"/>
              </a:rPr>
              <a:t>包</a:t>
            </a:r>
            <a:r>
              <a:rPr kumimoji="1" lang="zh-CN" altLang="en-US" sz="2400" dirty="0">
                <a:latin typeface="宋体" pitchFamily="2" charset="-122"/>
                <a:ea typeface="宋体" pitchFamily="2" charset="-122"/>
              </a:rPr>
              <a:t>（</a:t>
            </a:r>
            <a:r>
              <a:rPr kumimoji="1" lang="en-US" altLang="zh-CN" sz="2400" dirty="0">
                <a:latin typeface="宋体" pitchFamily="2" charset="-122"/>
                <a:ea typeface="宋体" pitchFamily="2" charset="-122"/>
              </a:rPr>
              <a:t>package</a:t>
            </a:r>
            <a:r>
              <a:rPr kumimoji="1" lang="zh-CN" altLang="en-US" sz="2400" dirty="0">
                <a:latin typeface="宋体" pitchFamily="2" charset="-122"/>
                <a:ea typeface="宋体" pitchFamily="2" charset="-122"/>
              </a:rPr>
              <a:t>）又可称为</a:t>
            </a:r>
            <a:r>
              <a:rPr kumimoji="1" lang="zh-CN" altLang="en-US" sz="2400" b="1" dirty="0">
                <a:solidFill>
                  <a:srgbClr val="3366FF"/>
                </a:solidFill>
                <a:latin typeface="宋体" pitchFamily="2" charset="-122"/>
                <a:ea typeface="宋体" pitchFamily="2" charset="-122"/>
              </a:rPr>
              <a:t>层</a:t>
            </a:r>
            <a:r>
              <a:rPr kumimoji="1" lang="zh-CN" altLang="en-US" sz="2400" dirty="0">
                <a:latin typeface="宋体" pitchFamily="2" charset="-122"/>
                <a:ea typeface="宋体" pitchFamily="2" charset="-122"/>
              </a:rPr>
              <a:t>或</a:t>
            </a:r>
            <a:r>
              <a:rPr kumimoji="1" lang="zh-CN" altLang="en-US" sz="2400" b="1" dirty="0">
                <a:solidFill>
                  <a:srgbClr val="3366FF"/>
                </a:solidFill>
                <a:latin typeface="宋体" pitchFamily="2" charset="-122"/>
                <a:ea typeface="宋体" pitchFamily="2" charset="-122"/>
              </a:rPr>
              <a:t>子系统</a:t>
            </a:r>
            <a:r>
              <a:rPr kumimoji="1" lang="zh-CN" altLang="en-US" sz="2400" b="1" dirty="0">
                <a:latin typeface="宋体" pitchFamily="2" charset="-122"/>
                <a:ea typeface="宋体" pitchFamily="2" charset="-122"/>
              </a:rPr>
              <a:t>，</a:t>
            </a:r>
            <a:r>
              <a:rPr kumimoji="1" lang="zh-CN" altLang="en-US" sz="2400" b="1" dirty="0">
                <a:solidFill>
                  <a:srgbClr val="3366FF"/>
                </a:solidFill>
                <a:latin typeface="宋体" pitchFamily="2" charset="-122"/>
                <a:ea typeface="宋体" pitchFamily="2" charset="-122"/>
              </a:rPr>
              <a:t>是表示组织类的一种方式，用于划分应用程序的</a:t>
            </a:r>
            <a:r>
              <a:rPr kumimoji="1" lang="zh-CN" altLang="en-US" sz="2400" b="1" dirty="0">
                <a:solidFill>
                  <a:srgbClr val="FF0000"/>
                </a:solidFill>
                <a:latin typeface="宋体" pitchFamily="2" charset="-122"/>
                <a:ea typeface="宋体" pitchFamily="2" charset="-122"/>
              </a:rPr>
              <a:t>逻辑模型</a:t>
            </a:r>
            <a:r>
              <a:rPr kumimoji="1" lang="zh-CN" altLang="en-US" sz="2400" b="1" dirty="0">
                <a:latin typeface="宋体" pitchFamily="2" charset="-122"/>
                <a:ea typeface="宋体" pitchFamily="2" charset="-122"/>
              </a:rPr>
              <a:t>。</a:t>
            </a:r>
            <a:endParaRPr kumimoji="1" lang="en-US" altLang="zh-CN" sz="2400" b="1" dirty="0">
              <a:latin typeface="宋体" pitchFamily="2" charset="-122"/>
              <a:ea typeface="宋体" pitchFamily="2" charset="-122"/>
            </a:endParaRPr>
          </a:p>
          <a:p>
            <a:pPr marL="273050" indent="-273050">
              <a:lnSpc>
                <a:spcPct val="110000"/>
              </a:lnSpc>
              <a:spcBef>
                <a:spcPct val="20000"/>
              </a:spcBef>
              <a:buFont typeface="Arial" pitchFamily="34" charset="0"/>
              <a:buChar char="•"/>
            </a:pPr>
            <a:r>
              <a:rPr kumimoji="1" lang="zh-CN" altLang="en-US" sz="2400" b="1" dirty="0">
                <a:solidFill>
                  <a:srgbClr val="C00000"/>
                </a:solidFill>
                <a:latin typeface="宋体" pitchFamily="2" charset="-122"/>
                <a:ea typeface="宋体" pitchFamily="2" charset="-122"/>
              </a:rPr>
              <a:t>包</a:t>
            </a:r>
            <a:r>
              <a:rPr kumimoji="1" lang="zh-CN" altLang="en-US" sz="2400" dirty="0">
                <a:latin typeface="宋体" pitchFamily="2" charset="-122"/>
                <a:ea typeface="宋体" pitchFamily="2" charset="-122"/>
              </a:rPr>
              <a:t>是高度相关的类的聚合，这些类本身是内聚的，但相对于其他聚合来说又是松散耦合的。</a:t>
            </a:r>
          </a:p>
          <a:p>
            <a:pPr marL="273050" indent="-273050">
              <a:lnSpc>
                <a:spcPct val="110000"/>
              </a:lnSpc>
              <a:spcBef>
                <a:spcPct val="20000"/>
              </a:spcBef>
              <a:buFont typeface="Arial" pitchFamily="34" charset="0"/>
              <a:buChar char="•"/>
            </a:pPr>
            <a:r>
              <a:rPr kumimoji="1" lang="zh-CN" altLang="en-US" sz="2400" b="1" dirty="0">
                <a:solidFill>
                  <a:srgbClr val="3333CC"/>
                </a:solidFill>
                <a:latin typeface="宋体" pitchFamily="2" charset="-122"/>
                <a:ea typeface="宋体" pitchFamily="2" charset="-122"/>
              </a:rPr>
              <a:t>包可以嵌套</a:t>
            </a:r>
            <a:r>
              <a:rPr kumimoji="1" lang="zh-CN" altLang="en-US" sz="2400" b="1" dirty="0">
                <a:latin typeface="宋体" pitchFamily="2" charset="-122"/>
                <a:ea typeface="宋体" pitchFamily="2" charset="-122"/>
              </a:rPr>
              <a:t>。</a:t>
            </a:r>
            <a:r>
              <a:rPr kumimoji="1" lang="zh-CN" altLang="en-US" sz="2400" dirty="0">
                <a:latin typeface="宋体" pitchFamily="2" charset="-122"/>
                <a:ea typeface="宋体" pitchFamily="2" charset="-122"/>
              </a:rPr>
              <a:t>外层包可以直接访问包括在它的嵌套包中的任何类。</a:t>
            </a:r>
            <a:endParaRPr kumimoji="1" lang="en-US" altLang="zh-CN" sz="2400" dirty="0">
              <a:latin typeface="宋体" pitchFamily="2" charset="-122"/>
              <a:ea typeface="宋体" pitchFamily="2" charset="-122"/>
            </a:endParaRPr>
          </a:p>
          <a:p>
            <a:pPr marL="273050" indent="-273050">
              <a:lnSpc>
                <a:spcPct val="110000"/>
              </a:lnSpc>
              <a:spcBef>
                <a:spcPct val="20000"/>
              </a:spcBef>
              <a:buFont typeface="Arial" pitchFamily="34" charset="0"/>
              <a:buChar char="•"/>
            </a:pPr>
            <a:r>
              <a:rPr kumimoji="1" lang="zh-CN" altLang="en-US" sz="2400" b="1" dirty="0">
                <a:solidFill>
                  <a:srgbClr val="3333CC"/>
                </a:solidFill>
                <a:latin typeface="宋体" pitchFamily="2" charset="-122"/>
                <a:ea typeface="宋体" pitchFamily="2" charset="-122"/>
              </a:rPr>
              <a:t>包还可以导入其他包</a:t>
            </a:r>
            <a:r>
              <a:rPr kumimoji="1" lang="zh-CN" altLang="en-US" sz="2400" b="1" dirty="0">
                <a:latin typeface="宋体" pitchFamily="2" charset="-122"/>
                <a:ea typeface="宋体" pitchFamily="2" charset="-122"/>
              </a:rPr>
              <a:t>，</a:t>
            </a:r>
            <a:r>
              <a:rPr kumimoji="1" lang="zh-CN" altLang="en-US" sz="2400" dirty="0">
                <a:latin typeface="宋体" pitchFamily="2" charset="-122"/>
                <a:ea typeface="宋体" pitchFamily="2" charset="-122"/>
              </a:rPr>
              <a:t>例如，在包</a:t>
            </a:r>
            <a:r>
              <a:rPr kumimoji="1" lang="en-US" altLang="zh-CN" sz="2400" dirty="0">
                <a:latin typeface="宋体" pitchFamily="2" charset="-122"/>
                <a:ea typeface="宋体" pitchFamily="2" charset="-122"/>
              </a:rPr>
              <a:t>A</a:t>
            </a:r>
            <a:r>
              <a:rPr kumimoji="1" lang="zh-CN" altLang="en-US" sz="2400" dirty="0">
                <a:latin typeface="宋体" pitchFamily="2" charset="-122"/>
                <a:ea typeface="宋体" pitchFamily="2" charset="-122"/>
              </a:rPr>
              <a:t>中导入了包</a:t>
            </a:r>
            <a:r>
              <a:rPr kumimoji="1" lang="en-US" altLang="zh-CN" sz="2400" dirty="0">
                <a:latin typeface="宋体" pitchFamily="2" charset="-122"/>
                <a:ea typeface="宋体" pitchFamily="2" charset="-122"/>
              </a:rPr>
              <a:t>B</a:t>
            </a:r>
            <a:r>
              <a:rPr kumimoji="1" lang="zh-CN" altLang="en-US" sz="2400" dirty="0">
                <a:latin typeface="宋体" pitchFamily="2" charset="-122"/>
                <a:ea typeface="宋体" pitchFamily="2" charset="-122"/>
              </a:rPr>
              <a:t>，这意味着包</a:t>
            </a:r>
            <a:r>
              <a:rPr kumimoji="1" lang="en-US" altLang="zh-CN" sz="2400" dirty="0">
                <a:latin typeface="宋体" pitchFamily="2" charset="-122"/>
                <a:ea typeface="宋体" pitchFamily="2" charset="-122"/>
              </a:rPr>
              <a:t>A</a:t>
            </a:r>
            <a:r>
              <a:rPr kumimoji="1" lang="zh-CN" altLang="en-US" sz="2400" dirty="0">
                <a:latin typeface="宋体" pitchFamily="2" charset="-122"/>
                <a:ea typeface="宋体" pitchFamily="2" charset="-122"/>
              </a:rPr>
              <a:t>或者包</a:t>
            </a:r>
            <a:r>
              <a:rPr kumimoji="1" lang="en-US" altLang="zh-CN" sz="2400" dirty="0">
                <a:latin typeface="宋体" pitchFamily="2" charset="-122"/>
                <a:ea typeface="宋体" pitchFamily="2" charset="-122"/>
              </a:rPr>
              <a:t>A</a:t>
            </a:r>
            <a:r>
              <a:rPr kumimoji="1" lang="zh-CN" altLang="en-US" sz="2400" dirty="0">
                <a:latin typeface="宋体" pitchFamily="2" charset="-122"/>
                <a:ea typeface="宋体" pitchFamily="2" charset="-122"/>
              </a:rPr>
              <a:t>的元素可以引用包</a:t>
            </a:r>
            <a:r>
              <a:rPr kumimoji="1" lang="en-US" altLang="zh-CN" sz="2400" dirty="0">
                <a:latin typeface="宋体" pitchFamily="2" charset="-122"/>
                <a:ea typeface="宋体" pitchFamily="2" charset="-122"/>
              </a:rPr>
              <a:t>B</a:t>
            </a:r>
            <a:r>
              <a:rPr kumimoji="1" lang="zh-CN" altLang="en-US" sz="2400" dirty="0">
                <a:latin typeface="宋体" pitchFamily="2" charset="-122"/>
                <a:ea typeface="宋体" pitchFamily="2" charset="-122"/>
              </a:rPr>
              <a:t>或者包</a:t>
            </a:r>
            <a:r>
              <a:rPr kumimoji="1" lang="en-US" altLang="zh-CN" sz="2400" dirty="0">
                <a:latin typeface="宋体" pitchFamily="2" charset="-122"/>
                <a:ea typeface="宋体" pitchFamily="2" charset="-122"/>
              </a:rPr>
              <a:t>B</a:t>
            </a:r>
            <a:r>
              <a:rPr kumimoji="1" lang="zh-CN" altLang="en-US" sz="2400" dirty="0">
                <a:latin typeface="宋体" pitchFamily="2" charset="-122"/>
                <a:ea typeface="宋体" pitchFamily="2" charset="-122"/>
              </a:rPr>
              <a:t>的元素。因此，虽然一个类只属于一个包，但是它可以被导入其他包。</a:t>
            </a:r>
            <a:endParaRPr kumimoji="1" lang="en-US" altLang="zh-CN" sz="2400" dirty="0">
              <a:latin typeface="宋体" pitchFamily="2" charset="-122"/>
              <a:ea typeface="宋体" pitchFamily="2" charset="-122"/>
            </a:endParaRPr>
          </a:p>
          <a:p>
            <a:pPr marL="273050" indent="-273050">
              <a:lnSpc>
                <a:spcPct val="110000"/>
              </a:lnSpc>
              <a:spcBef>
                <a:spcPct val="20000"/>
              </a:spcBef>
              <a:buFont typeface="Arial" pitchFamily="34" charset="0"/>
              <a:buChar char="•"/>
            </a:pPr>
            <a:r>
              <a:rPr kumimoji="1" lang="zh-CN" altLang="en-US" sz="2400" dirty="0">
                <a:latin typeface="宋体" pitchFamily="2" charset="-122"/>
                <a:ea typeface="宋体" pitchFamily="2" charset="-122"/>
              </a:rPr>
              <a:t>包的导入操作会引入</a:t>
            </a:r>
            <a:r>
              <a:rPr kumimoji="1" lang="zh-CN" altLang="en-US" sz="2400" b="1" dirty="0">
                <a:solidFill>
                  <a:srgbClr val="3366FF"/>
                </a:solidFill>
                <a:latin typeface="宋体" pitchFamily="2" charset="-122"/>
                <a:ea typeface="宋体" pitchFamily="2" charset="-122"/>
              </a:rPr>
              <a:t>包之间的依赖性</a:t>
            </a:r>
            <a:r>
              <a:rPr kumimoji="1" lang="zh-CN" altLang="en-US" sz="2400" dirty="0">
                <a:latin typeface="宋体" pitchFamily="2" charset="-122"/>
                <a:ea typeface="宋体" pitchFamily="2" charset="-122"/>
              </a:rPr>
              <a:t>以及</a:t>
            </a:r>
            <a:r>
              <a:rPr kumimoji="1" lang="zh-CN" altLang="en-US" sz="2400" b="1" dirty="0">
                <a:solidFill>
                  <a:srgbClr val="3366FF"/>
                </a:solidFill>
                <a:latin typeface="宋体" pitchFamily="2" charset="-122"/>
                <a:ea typeface="宋体" pitchFamily="2" charset="-122"/>
              </a:rPr>
              <a:t>它们的元素之间的依赖性</a:t>
            </a:r>
            <a:r>
              <a:rPr kumimoji="1" lang="zh-CN" altLang="en-US" sz="2400" b="1" dirty="0">
                <a:latin typeface="宋体" pitchFamily="2" charset="-122"/>
                <a:ea typeface="宋体" pitchFamily="2" charset="-122"/>
              </a:rPr>
              <a:t>。 </a:t>
            </a:r>
          </a:p>
        </p:txBody>
      </p:sp>
      <p:sp>
        <p:nvSpPr>
          <p:cNvPr id="4"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chemeClr val="accent2">
                    <a:lumMod val="20000"/>
                    <a:lumOff val="80000"/>
                  </a:schemeClr>
                </a:solidFill>
                <a:latin typeface="+mj-lt"/>
                <a:ea typeface="宋体" charset="-122"/>
                <a:cs typeface="+mj-cs"/>
              </a:rPr>
              <a:t>---</a:t>
            </a:r>
            <a:r>
              <a:rPr lang="zh-CN" altLang="en-US" sz="3200" b="1" kern="0" dirty="0">
                <a:solidFill>
                  <a:schemeClr val="accent2">
                    <a:lumMod val="20000"/>
                    <a:lumOff val="80000"/>
                  </a:schemeClr>
                </a:solidFill>
                <a:latin typeface="+mj-lt"/>
                <a:ea typeface="宋体" charset="-122"/>
                <a:cs typeface="+mj-cs"/>
              </a:rPr>
              <a:t>包及其</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40</a:t>
            </a:fld>
            <a:endParaRPr lang="zh-CN" altLang="en-US"/>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285721" y="1428736"/>
            <a:ext cx="8358245" cy="1571636"/>
          </a:xfrm>
        </p:spPr>
        <p:txBody>
          <a:bodyPr/>
          <a:lstStyle/>
          <a:p>
            <a:pPr marL="0" indent="0" algn="just" eaLnBrk="1" hangingPunct="1">
              <a:lnSpc>
                <a:spcPct val="120000"/>
              </a:lnSpc>
              <a:buNone/>
            </a:pPr>
            <a:r>
              <a:rPr lang="en-US" altLang="zh-CN" sz="2400" b="1" dirty="0">
                <a:solidFill>
                  <a:srgbClr val="C00000"/>
                </a:solidFill>
                <a:ea typeface="楷体_GB2312" pitchFamily="49" charset="-122"/>
              </a:rPr>
              <a:t>UML</a:t>
            </a:r>
            <a:r>
              <a:rPr lang="zh-CN" altLang="en-US" sz="2400" b="1" dirty="0">
                <a:solidFill>
                  <a:srgbClr val="C00000"/>
                </a:solidFill>
                <a:ea typeface="楷体_GB2312" pitchFamily="49" charset="-122"/>
              </a:rPr>
              <a:t>表示的包</a:t>
            </a:r>
            <a:endParaRPr lang="en-US" altLang="zh-CN" sz="2400" b="1" dirty="0">
              <a:solidFill>
                <a:srgbClr val="C00000"/>
              </a:solidFill>
              <a:ea typeface="楷体_GB2312" pitchFamily="49" charset="-122"/>
            </a:endParaRPr>
          </a:p>
          <a:p>
            <a:pPr marL="0" indent="0" algn="just" eaLnBrk="1" hangingPunct="1">
              <a:lnSpc>
                <a:spcPct val="120000"/>
              </a:lnSpc>
              <a:buNone/>
            </a:pPr>
            <a:r>
              <a:rPr lang="zh-CN" altLang="en-US" sz="2400" dirty="0">
                <a:ea typeface="楷体_GB2312" pitchFamily="49" charset="-122"/>
              </a:rPr>
              <a:t>       一个包可以不暴露任何成员，</a:t>
            </a:r>
            <a:r>
              <a:rPr lang="en-US" altLang="zh-CN" sz="2400" dirty="0">
                <a:ea typeface="楷体_GB2312" pitchFamily="49" charset="-122"/>
              </a:rPr>
              <a:t> </a:t>
            </a:r>
            <a:r>
              <a:rPr lang="zh-CN" altLang="en-US" sz="2400" dirty="0">
                <a:ea typeface="楷体_GB2312" pitchFamily="49" charset="-122"/>
              </a:rPr>
              <a:t>可以明确标明它所包含的成员，</a:t>
            </a:r>
            <a:r>
              <a:rPr lang="en-US" altLang="zh-CN" sz="2400" dirty="0">
                <a:ea typeface="楷体_GB2312" pitchFamily="49" charset="-122"/>
              </a:rPr>
              <a:t> </a:t>
            </a:r>
            <a:r>
              <a:rPr lang="zh-CN" altLang="en-US" sz="2400" dirty="0">
                <a:ea typeface="楷体_GB2312" pitchFamily="49" charset="-122"/>
              </a:rPr>
              <a:t>或者用符号“</a:t>
            </a:r>
            <a:r>
              <a:rPr lang="zh-CN" altLang="en-US" sz="2400" dirty="0">
                <a:ea typeface="楷体_GB2312" pitchFamily="49" charset="-122"/>
                <a:sym typeface="Symbol" pitchFamily="18" charset="2"/>
              </a:rPr>
              <a:t></a:t>
            </a:r>
            <a:r>
              <a:rPr lang="zh-CN" altLang="en-US" sz="2400" dirty="0">
                <a:ea typeface="楷体_GB2312" pitchFamily="49" charset="-122"/>
              </a:rPr>
              <a:t>”来表示。</a:t>
            </a:r>
          </a:p>
          <a:p>
            <a:pPr algn="just" eaLnBrk="1" hangingPunct="1">
              <a:lnSpc>
                <a:spcPct val="120000"/>
              </a:lnSpc>
              <a:buFontTx/>
              <a:buNone/>
            </a:pPr>
            <a:endParaRPr lang="zh-CN" altLang="en-US" sz="2400" dirty="0">
              <a:ea typeface="楷体_GB2312" pitchFamily="49" charset="-122"/>
            </a:endParaRPr>
          </a:p>
        </p:txBody>
      </p:sp>
      <p:pic>
        <p:nvPicPr>
          <p:cNvPr id="26628" name="Picture 8"/>
          <p:cNvPicPr>
            <a:picLocks noChangeAspect="1" noChangeArrowheads="1"/>
          </p:cNvPicPr>
          <p:nvPr/>
        </p:nvPicPr>
        <p:blipFill>
          <a:blip r:embed="rId2"/>
          <a:srcRect/>
          <a:stretch>
            <a:fillRect/>
          </a:stretch>
        </p:blipFill>
        <p:spPr bwMode="auto">
          <a:xfrm>
            <a:off x="3857620" y="2857496"/>
            <a:ext cx="5184775" cy="3170238"/>
          </a:xfrm>
          <a:prstGeom prst="rect">
            <a:avLst/>
          </a:prstGeom>
          <a:noFill/>
          <a:ln w="9525">
            <a:noFill/>
            <a:miter lim="800000"/>
            <a:headEnd/>
            <a:tailEnd/>
          </a:ln>
        </p:spPr>
      </p:pic>
      <p:sp>
        <p:nvSpPr>
          <p:cNvPr id="6"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chemeClr val="accent2">
                    <a:lumMod val="20000"/>
                    <a:lumOff val="80000"/>
                  </a:schemeClr>
                </a:solidFill>
                <a:latin typeface="+mj-lt"/>
                <a:ea typeface="宋体" charset="-122"/>
                <a:cs typeface="+mj-cs"/>
              </a:rPr>
              <a:t>---</a:t>
            </a:r>
            <a:r>
              <a:rPr lang="zh-CN" altLang="en-US" sz="3200" b="1" kern="0" dirty="0">
                <a:solidFill>
                  <a:schemeClr val="accent2">
                    <a:lumMod val="20000"/>
                    <a:lumOff val="80000"/>
                  </a:schemeClr>
                </a:solidFill>
                <a:latin typeface="+mj-lt"/>
                <a:ea typeface="宋体" charset="-122"/>
                <a:cs typeface="+mj-cs"/>
              </a:rPr>
              <a:t>包及其</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pPr/>
              <a:t>41</a:t>
            </a:fld>
            <a:endParaRPr lang="zh-CN" altLang="en-US"/>
          </a:p>
        </p:txBody>
      </p:sp>
      <p:sp>
        <p:nvSpPr>
          <p:cNvPr id="8" name="Rectangle 3"/>
          <p:cNvSpPr txBox="1">
            <a:spLocks noChangeArrowheads="1"/>
          </p:cNvSpPr>
          <p:nvPr/>
        </p:nvSpPr>
        <p:spPr bwMode="auto">
          <a:xfrm>
            <a:off x="357159" y="3357562"/>
            <a:ext cx="3214710" cy="2714644"/>
          </a:xfrm>
          <a:prstGeom prst="rect">
            <a:avLst/>
          </a:prstGeom>
          <a:solidFill>
            <a:schemeClr val="accent2">
              <a:lumMod val="20000"/>
              <a:lumOff val="80000"/>
              <a:alpha val="45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20000"/>
              </a:lnSpc>
              <a:spcBef>
                <a:spcPct val="20000"/>
              </a:spcBef>
              <a:spcAft>
                <a:spcPct val="0"/>
              </a:spcAft>
              <a:buClrTx/>
              <a:buSzTx/>
              <a:buFontTx/>
              <a:buNone/>
              <a:tabLst/>
              <a:defRPr/>
            </a:pPr>
            <a:r>
              <a:rPr kumimoji="0" lang="zh-CN" altLang="en-US" sz="2800" b="1" i="0" u="none" strike="noStrike" kern="0" cap="none" spc="0" normalizeH="0" baseline="0" noProof="0" dirty="0">
                <a:ln>
                  <a:noFill/>
                </a:ln>
                <a:solidFill>
                  <a:srgbClr val="C00000"/>
                </a:solidFill>
                <a:effectLst/>
                <a:uLnTx/>
                <a:uFillTx/>
                <a:latin typeface="+mn-lt"/>
                <a:ea typeface="楷体_GB2312" pitchFamily="49" charset="-122"/>
                <a:cs typeface="+mn-cs"/>
              </a:rPr>
              <a:t>图中：</a:t>
            </a:r>
            <a:endParaRPr kumimoji="0" lang="en-US" altLang="zh-CN" sz="2800" b="1" i="0" u="none" strike="noStrike" kern="0" cap="none" spc="0" normalizeH="0" baseline="0" noProof="0" dirty="0">
              <a:ln>
                <a:noFill/>
              </a:ln>
              <a:solidFill>
                <a:srgbClr val="C00000"/>
              </a:solidFill>
              <a:effectLst/>
              <a:uLnTx/>
              <a:uFillTx/>
              <a:latin typeface="+mn-lt"/>
              <a:ea typeface="楷体_GB2312" pitchFamily="49" charset="-122"/>
              <a:cs typeface="+mn-cs"/>
            </a:endParaRPr>
          </a:p>
          <a:p>
            <a:pPr marL="342900" marR="0" lvl="0" indent="-260350" algn="just" defTabSz="914400" rtl="0" eaLnBrk="1" fontAlgn="base" latinLnBrk="0" hangingPunct="1">
              <a:lnSpc>
                <a:spcPct val="120000"/>
              </a:lnSpc>
              <a:spcBef>
                <a:spcPct val="20000"/>
              </a:spcBef>
              <a:spcAft>
                <a:spcPct val="0"/>
              </a:spcAft>
              <a:buClrTx/>
              <a:buSzTx/>
              <a:buFont typeface="Arial" pitchFamily="34" charset="0"/>
              <a:buChar char="•"/>
              <a:tabLst/>
              <a:defRPr/>
            </a:pP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包 </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B</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拥有类 </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X</a:t>
            </a:r>
          </a:p>
          <a:p>
            <a:pPr marL="342900" marR="0" lvl="0" indent="-260350" algn="just" defTabSz="914400" rtl="0" eaLnBrk="1" fontAlgn="base" latinLnBrk="0" hangingPunct="1">
              <a:lnSpc>
                <a:spcPct val="120000"/>
              </a:lnSpc>
              <a:spcBef>
                <a:spcPct val="20000"/>
              </a:spcBef>
              <a:spcAft>
                <a:spcPct val="0"/>
              </a:spcAft>
              <a:buClrTx/>
              <a:buSzTx/>
              <a:buFont typeface="Arial" pitchFamily="34" charset="0"/>
              <a:buChar char="•"/>
              <a:tabLst/>
              <a:defRPr/>
            </a:pP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包</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C</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拥有包 </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D</a:t>
            </a:r>
          </a:p>
          <a:p>
            <a:pPr marL="342900" marR="0" lvl="0" indent="-260350" algn="just" defTabSz="914400" rtl="0" eaLnBrk="1" fontAlgn="base" latinLnBrk="0" hangingPunct="1">
              <a:lnSpc>
                <a:spcPct val="120000"/>
              </a:lnSpc>
              <a:spcBef>
                <a:spcPct val="20000"/>
              </a:spcBef>
              <a:spcAft>
                <a:spcPct val="0"/>
              </a:spcAft>
              <a:buClrTx/>
              <a:buSzTx/>
              <a:buFont typeface="Arial" pitchFamily="34" charset="0"/>
              <a:buChar char="•"/>
              <a:tabLst/>
              <a:defRPr/>
            </a:pP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包</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E</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拥有包 </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F</a:t>
            </a:r>
          </a:p>
          <a:p>
            <a:pPr marL="342900" marR="0" lvl="0" indent="-260350" algn="just" defTabSz="914400" rtl="0" eaLnBrk="1" fontAlgn="base" latinLnBrk="0" hangingPunct="1">
              <a:lnSpc>
                <a:spcPct val="120000"/>
              </a:lnSpc>
              <a:spcBef>
                <a:spcPct val="20000"/>
              </a:spcBef>
              <a:spcAft>
                <a:spcPct val="0"/>
              </a:spcAft>
              <a:buClrTx/>
              <a:buSzTx/>
              <a:buFont typeface="Arial" pitchFamily="34" charset="0"/>
              <a:buChar char="•"/>
              <a:tabLst/>
              <a:defRPr/>
            </a:pP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包 </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F</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拥有类</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Y</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和类</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Z</a:t>
            </a:r>
            <a:endPar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endParaRPr>
          </a:p>
        </p:txBody>
      </p:sp>
      <p:sp>
        <p:nvSpPr>
          <p:cNvPr id="9" name="Rectangle 3"/>
          <p:cNvSpPr txBox="1">
            <a:spLocks noChangeArrowheads="1"/>
          </p:cNvSpPr>
          <p:nvPr/>
        </p:nvSpPr>
        <p:spPr bwMode="auto">
          <a:xfrm>
            <a:off x="5786446" y="6000768"/>
            <a:ext cx="1928826"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zh-CN" altLang="en-US" kern="0" dirty="0">
                <a:latin typeface="宋体" pitchFamily="2" charset="-122"/>
                <a:ea typeface="宋体" pitchFamily="2" charset="-122"/>
              </a:rPr>
              <a:t>包的图形符号</a:t>
            </a:r>
            <a:endParaRPr kumimoji="0" lang="zh-CN" altLang="en-US" b="0" i="0" u="none" strike="noStrike" kern="0" cap="none" spc="0" normalizeH="0" baseline="0" noProof="0" dirty="0">
              <a:ln>
                <a:noFill/>
              </a:ln>
              <a:effectLst/>
              <a:uLnTx/>
              <a:uFillTx/>
              <a:latin typeface="宋体" pitchFamily="2" charset="-122"/>
              <a:ea typeface="宋体" pitchFamily="2" charset="-122"/>
              <a:cs typeface="+mn-cs"/>
            </a:endParaRP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428596" y="1357298"/>
            <a:ext cx="8358246" cy="1500197"/>
          </a:xfrm>
        </p:spPr>
        <p:txBody>
          <a:bodyPr/>
          <a:lstStyle/>
          <a:p>
            <a:pPr eaLnBrk="1" hangingPunct="1">
              <a:lnSpc>
                <a:spcPct val="120000"/>
              </a:lnSpc>
              <a:buFontTx/>
              <a:buNone/>
            </a:pPr>
            <a:r>
              <a:rPr lang="en-US" altLang="zh-CN" sz="2800" dirty="0">
                <a:ea typeface="楷体_GB2312" pitchFamily="49" charset="-122"/>
              </a:rPr>
              <a:t>   </a:t>
            </a:r>
            <a:r>
              <a:rPr lang="zh-CN" altLang="en-US" sz="2800" dirty="0">
                <a:ea typeface="楷体_GB2312" pitchFamily="49" charset="-122"/>
              </a:rPr>
              <a:t>如果包</a:t>
            </a:r>
            <a:r>
              <a:rPr lang="en-US" altLang="zh-CN" sz="2800" dirty="0">
                <a:ea typeface="楷体_GB2312" pitchFamily="49" charset="-122"/>
              </a:rPr>
              <a:t>A</a:t>
            </a:r>
            <a:r>
              <a:rPr lang="zh-CN" altLang="en-US" sz="2800" dirty="0">
                <a:ea typeface="楷体_GB2312" pitchFamily="49" charset="-122"/>
              </a:rPr>
              <a:t>的一些成员在某种程度上引用了包</a:t>
            </a:r>
            <a:r>
              <a:rPr lang="en-US" altLang="zh-CN" sz="2800" dirty="0">
                <a:ea typeface="楷体_GB2312" pitchFamily="49" charset="-122"/>
              </a:rPr>
              <a:t>B</a:t>
            </a:r>
            <a:r>
              <a:rPr lang="zh-CN" altLang="en-US" sz="2800" dirty="0">
                <a:ea typeface="楷体_GB2312" pitchFamily="49" charset="-122"/>
              </a:rPr>
              <a:t>的某些成员（包</a:t>
            </a:r>
            <a:r>
              <a:rPr lang="en-US" altLang="zh-CN" sz="2800" dirty="0">
                <a:ea typeface="楷体_GB2312" pitchFamily="49" charset="-122"/>
              </a:rPr>
              <a:t>A</a:t>
            </a:r>
            <a:r>
              <a:rPr lang="zh-CN" altLang="en-US" sz="2800" dirty="0">
                <a:ea typeface="楷体_GB2312" pitchFamily="49" charset="-122"/>
              </a:rPr>
              <a:t>导入了包</a:t>
            </a:r>
            <a:r>
              <a:rPr lang="en-US" altLang="zh-CN" sz="2800" dirty="0">
                <a:ea typeface="楷体_GB2312" pitchFamily="49" charset="-122"/>
              </a:rPr>
              <a:t>B</a:t>
            </a:r>
            <a:r>
              <a:rPr lang="zh-CN" altLang="en-US" sz="2800" dirty="0">
                <a:ea typeface="楷体_GB2312" pitchFamily="49" charset="-122"/>
              </a:rPr>
              <a:t>的一些成员），这隐含着</a:t>
            </a:r>
            <a:r>
              <a:rPr lang="zh-CN" altLang="en-US" sz="2800" b="1" dirty="0">
                <a:solidFill>
                  <a:srgbClr val="CC0000"/>
                </a:solidFill>
                <a:ea typeface="楷体_GB2312" pitchFamily="49" charset="-122"/>
              </a:rPr>
              <a:t>双重含义，有依赖性</a:t>
            </a:r>
            <a:r>
              <a:rPr lang="zh-CN" altLang="en-US" sz="2800" dirty="0">
                <a:ea typeface="楷体_GB2312" pitchFamily="49" charset="-122"/>
              </a:rPr>
              <a:t>。</a:t>
            </a: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chemeClr val="accent2">
                    <a:lumMod val="20000"/>
                    <a:lumOff val="80000"/>
                  </a:schemeClr>
                </a:solidFill>
                <a:latin typeface="+mj-lt"/>
                <a:ea typeface="宋体" charset="-122"/>
                <a:cs typeface="+mj-cs"/>
              </a:rPr>
              <a:t>---</a:t>
            </a:r>
            <a:r>
              <a:rPr lang="zh-CN" altLang="en-US" sz="3200" b="1" kern="0" dirty="0">
                <a:solidFill>
                  <a:schemeClr val="accent2">
                    <a:lumMod val="20000"/>
                    <a:lumOff val="80000"/>
                  </a:schemeClr>
                </a:solidFill>
                <a:latin typeface="+mj-lt"/>
                <a:ea typeface="宋体" charset="-122"/>
                <a:cs typeface="+mj-cs"/>
              </a:rPr>
              <a:t>包及其</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42</a:t>
            </a:fld>
            <a:endParaRPr lang="zh-CN" altLang="en-US"/>
          </a:p>
        </p:txBody>
      </p:sp>
      <p:pic>
        <p:nvPicPr>
          <p:cNvPr id="7" name="Picture 8"/>
          <p:cNvPicPr>
            <a:picLocks noChangeAspect="1" noChangeArrowheads="1"/>
          </p:cNvPicPr>
          <p:nvPr/>
        </p:nvPicPr>
        <p:blipFill>
          <a:blip r:embed="rId3"/>
          <a:srcRect/>
          <a:stretch>
            <a:fillRect/>
          </a:stretch>
        </p:blipFill>
        <p:spPr bwMode="auto">
          <a:xfrm>
            <a:off x="3857620" y="2857496"/>
            <a:ext cx="5184775" cy="3170238"/>
          </a:xfrm>
          <a:prstGeom prst="rect">
            <a:avLst/>
          </a:prstGeom>
          <a:noFill/>
          <a:ln w="9525">
            <a:noFill/>
            <a:miter lim="800000"/>
            <a:headEnd/>
            <a:tailEnd/>
          </a:ln>
        </p:spPr>
      </p:pic>
      <p:sp>
        <p:nvSpPr>
          <p:cNvPr id="8" name="Rectangle 3"/>
          <p:cNvSpPr txBox="1">
            <a:spLocks noChangeArrowheads="1"/>
          </p:cNvSpPr>
          <p:nvPr/>
        </p:nvSpPr>
        <p:spPr bwMode="auto">
          <a:xfrm>
            <a:off x="5786446" y="6000768"/>
            <a:ext cx="1928826"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zh-CN" altLang="en-US" kern="0" dirty="0">
                <a:latin typeface="宋体" pitchFamily="2" charset="-122"/>
                <a:ea typeface="宋体" pitchFamily="2" charset="-122"/>
              </a:rPr>
              <a:t>包的图形符号</a:t>
            </a:r>
            <a:endParaRPr kumimoji="0" lang="zh-CN" altLang="en-US" b="0" i="0" u="none" strike="noStrike" kern="0" cap="none" spc="0" normalizeH="0" baseline="0" noProof="0" dirty="0">
              <a:ln>
                <a:noFill/>
              </a:ln>
              <a:effectLst/>
              <a:uLnTx/>
              <a:uFillTx/>
              <a:latin typeface="宋体" pitchFamily="2" charset="-122"/>
              <a:ea typeface="宋体" pitchFamily="2" charset="-122"/>
              <a:cs typeface="+mn-cs"/>
            </a:endParaRPr>
          </a:p>
        </p:txBody>
      </p:sp>
      <p:sp>
        <p:nvSpPr>
          <p:cNvPr id="9" name="Rectangle 3"/>
          <p:cNvSpPr txBox="1">
            <a:spLocks noChangeArrowheads="1"/>
          </p:cNvSpPr>
          <p:nvPr/>
        </p:nvSpPr>
        <p:spPr bwMode="auto">
          <a:xfrm>
            <a:off x="285720" y="3143248"/>
            <a:ext cx="3214710" cy="3071834"/>
          </a:xfrm>
          <a:prstGeom prst="rect">
            <a:avLst/>
          </a:prstGeom>
          <a:solidFill>
            <a:schemeClr val="accent2">
              <a:lumMod val="20000"/>
              <a:lumOff val="80000"/>
              <a:alpha val="36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Tx/>
              <a:buSzTx/>
              <a:buFontTx/>
              <a:buBlip>
                <a:blip r:embed="rId4"/>
              </a:buBlip>
              <a:tabLst/>
              <a:defRPr/>
            </a:pP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包</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B</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的变化可能会影响包</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A</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，通常需要对包</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A</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重新进行编译和测试。</a:t>
            </a:r>
          </a:p>
          <a:p>
            <a:pPr marL="342900" marR="0" lvl="0" indent="-342900" algn="l" defTabSz="914400" rtl="0" eaLnBrk="1" fontAlgn="base" latinLnBrk="0" hangingPunct="1">
              <a:lnSpc>
                <a:spcPct val="120000"/>
              </a:lnSpc>
              <a:spcBef>
                <a:spcPct val="20000"/>
              </a:spcBef>
              <a:spcAft>
                <a:spcPct val="0"/>
              </a:spcAft>
              <a:buClrTx/>
              <a:buSzTx/>
              <a:buFontTx/>
              <a:buBlip>
                <a:blip r:embed="rId4"/>
              </a:buBlip>
              <a:tabLst/>
              <a:defRPr/>
            </a:pP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包</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A</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只能和包</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B</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一起使用。</a:t>
            </a: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285720" y="1428736"/>
            <a:ext cx="8229600" cy="1643074"/>
          </a:xfrm>
        </p:spPr>
        <p:txBody>
          <a:bodyPr/>
          <a:lstStyle/>
          <a:p>
            <a:pPr eaLnBrk="1" hangingPunct="1">
              <a:lnSpc>
                <a:spcPct val="120000"/>
              </a:lnSpc>
              <a:buFontTx/>
              <a:buNone/>
            </a:pPr>
            <a:r>
              <a:rPr lang="zh-CN" altLang="en-US" sz="2800" b="1" dirty="0">
                <a:solidFill>
                  <a:srgbClr val="C00000"/>
                </a:solidFill>
                <a:ea typeface="楷体_GB2312" pitchFamily="49" charset="-122"/>
              </a:rPr>
              <a:t>（</a:t>
            </a:r>
            <a:r>
              <a:rPr lang="en-US" altLang="zh-CN" sz="2800" b="1" dirty="0">
                <a:solidFill>
                  <a:srgbClr val="C00000"/>
                </a:solidFill>
                <a:ea typeface="楷体_GB2312" pitchFamily="49" charset="-122"/>
              </a:rPr>
              <a:t>2</a:t>
            </a:r>
            <a:r>
              <a:rPr lang="zh-CN" altLang="en-US" sz="2800" b="1" dirty="0">
                <a:solidFill>
                  <a:srgbClr val="C00000"/>
                </a:solidFill>
                <a:ea typeface="楷体_GB2312" pitchFamily="49" charset="-122"/>
              </a:rPr>
              <a:t>）包依赖性</a:t>
            </a:r>
          </a:p>
          <a:p>
            <a:pPr eaLnBrk="1" hangingPunct="1">
              <a:lnSpc>
                <a:spcPct val="120000"/>
              </a:lnSpc>
              <a:spcBef>
                <a:spcPts val="0"/>
              </a:spcBef>
              <a:buFontTx/>
              <a:buNone/>
            </a:pPr>
            <a:r>
              <a:rPr lang="zh-CN" altLang="en-US" dirty="0">
                <a:ea typeface="楷体_GB2312" pitchFamily="49" charset="-122"/>
              </a:rPr>
              <a:t>    </a:t>
            </a:r>
            <a:r>
              <a:rPr lang="zh-CN" altLang="en-US" sz="2400" dirty="0">
                <a:ea typeface="楷体_GB2312" pitchFamily="49" charset="-122"/>
              </a:rPr>
              <a:t>本质上，</a:t>
            </a:r>
            <a:r>
              <a:rPr lang="zh-CN" altLang="en-US" sz="2400" dirty="0">
                <a:solidFill>
                  <a:srgbClr val="3366FF"/>
                </a:solidFill>
                <a:ea typeface="楷体_GB2312" pitchFamily="49" charset="-122"/>
              </a:rPr>
              <a:t>两个包之间的依赖性来自于</a:t>
            </a:r>
            <a:r>
              <a:rPr lang="zh-CN" altLang="en-US" sz="2400" b="1" dirty="0">
                <a:solidFill>
                  <a:srgbClr val="00B050"/>
                </a:solidFill>
                <a:ea typeface="楷体_GB2312" pitchFamily="49" charset="-122"/>
              </a:rPr>
              <a:t>两个包中类之间的依赖性</a:t>
            </a:r>
            <a:r>
              <a:rPr lang="zh-CN" altLang="en-US" sz="2400" dirty="0">
                <a:ea typeface="楷体_GB2312" pitchFamily="49" charset="-122"/>
              </a:rPr>
              <a:t>。</a:t>
            </a:r>
          </a:p>
          <a:p>
            <a:pPr eaLnBrk="1" hangingPunct="1"/>
            <a:endParaRPr lang="en-US" altLang="zh-CN" sz="2400" dirty="0">
              <a:ea typeface="宋体" charset="-122"/>
            </a:endParaRPr>
          </a:p>
        </p:txBody>
      </p:sp>
      <p:pic>
        <p:nvPicPr>
          <p:cNvPr id="28676" name="Picture 4"/>
          <p:cNvPicPr>
            <a:picLocks noChangeAspect="1" noChangeArrowheads="1"/>
          </p:cNvPicPr>
          <p:nvPr/>
        </p:nvPicPr>
        <p:blipFill>
          <a:blip r:embed="rId2"/>
          <a:srcRect/>
          <a:stretch>
            <a:fillRect/>
          </a:stretch>
        </p:blipFill>
        <p:spPr bwMode="auto">
          <a:xfrm>
            <a:off x="3608412" y="2928934"/>
            <a:ext cx="4464050" cy="2898775"/>
          </a:xfrm>
          <a:prstGeom prst="rect">
            <a:avLst/>
          </a:prstGeom>
          <a:noFill/>
          <a:ln w="9525">
            <a:noFill/>
            <a:miter lim="800000"/>
            <a:headEnd/>
            <a:tailEnd/>
          </a:ln>
        </p:spPr>
      </p:pic>
      <p:sp>
        <p:nvSpPr>
          <p:cNvPr id="6"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chemeClr val="accent2">
                    <a:lumMod val="20000"/>
                    <a:lumOff val="80000"/>
                  </a:schemeClr>
                </a:solidFill>
                <a:latin typeface="+mj-lt"/>
                <a:ea typeface="宋体" charset="-122"/>
                <a:cs typeface="+mj-cs"/>
              </a:rPr>
              <a:t>---</a:t>
            </a:r>
            <a:r>
              <a:rPr lang="zh-CN" altLang="en-US" sz="3200" b="1" kern="0" dirty="0">
                <a:solidFill>
                  <a:schemeClr val="accent2">
                    <a:lumMod val="20000"/>
                    <a:lumOff val="80000"/>
                  </a:schemeClr>
                </a:solidFill>
                <a:latin typeface="+mj-lt"/>
                <a:ea typeface="宋体" charset="-122"/>
                <a:cs typeface="+mj-cs"/>
              </a:rPr>
              <a:t>包及其</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pPr/>
              <a:t>43</a:t>
            </a:fld>
            <a:endParaRPr lang="zh-CN" altLang="en-US"/>
          </a:p>
        </p:txBody>
      </p:sp>
      <p:sp>
        <p:nvSpPr>
          <p:cNvPr id="8" name="Rectangle 3"/>
          <p:cNvSpPr txBox="1">
            <a:spLocks noChangeArrowheads="1"/>
          </p:cNvSpPr>
          <p:nvPr/>
        </p:nvSpPr>
        <p:spPr bwMode="auto">
          <a:xfrm>
            <a:off x="357158" y="3429001"/>
            <a:ext cx="3071834" cy="2857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indent="273050" algn="l" defTabSz="914400" rtl="0" eaLnBrk="1" fontAlgn="base" latinLnBrk="0" hangingPunct="1">
              <a:lnSpc>
                <a:spcPct val="12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类之间的</a:t>
            </a:r>
            <a:r>
              <a:rPr kumimoji="0" lang="zh-CN" altLang="en-US" sz="2400" b="0" i="0" u="none" strike="noStrike" kern="0" cap="none" spc="0" normalizeH="0" baseline="0" noProof="0" dirty="0">
                <a:ln>
                  <a:noFill/>
                </a:ln>
                <a:solidFill>
                  <a:srgbClr val="3366FF"/>
                </a:solidFill>
                <a:effectLst/>
                <a:uLnTx/>
                <a:uFillTx/>
                <a:latin typeface="+mn-lt"/>
                <a:ea typeface="楷体_GB2312" pitchFamily="49" charset="-122"/>
                <a:cs typeface="+mn-cs"/>
              </a:rPr>
              <a:t>循环依赖性是个特别棘手的问题，</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但大多数情况下可以通过重新设计避免循环依赖性。</a:t>
            </a:r>
          </a:p>
          <a:p>
            <a:pPr marL="342900" marR="0" lvl="0" indent="-342900" algn="l" defTabSz="914400" rtl="0" eaLnBrk="1" fontAlgn="base" latinLnBrk="0" hangingPunct="1">
              <a:lnSpc>
                <a:spcPct val="100000"/>
              </a:lnSpc>
              <a:spcBef>
                <a:spcPct val="20000"/>
              </a:spcBef>
              <a:spcAft>
                <a:spcPct val="0"/>
              </a:spcAft>
              <a:buClrTx/>
              <a:buSzTx/>
              <a:buFontTx/>
              <a:buBlip>
                <a:blip r:embed="rId3"/>
              </a:buBlip>
              <a:tabLst/>
              <a:defRPr/>
            </a:pPr>
            <a:endParaRPr kumimoji="0" lang="en-US" altLang="zh-CN" sz="2400" b="0" i="0" u="none" strike="noStrike" kern="0" cap="none" spc="0" normalizeH="0" baseline="0" noProof="0" dirty="0">
              <a:ln>
                <a:noFill/>
              </a:ln>
              <a:solidFill>
                <a:schemeClr val="tx1"/>
              </a:solidFill>
              <a:effectLst/>
              <a:uLnTx/>
              <a:uFillTx/>
              <a:latin typeface="+mn-lt"/>
              <a:ea typeface="宋体" charset="-122"/>
              <a:cs typeface="+mn-cs"/>
            </a:endParaRPr>
          </a:p>
        </p:txBody>
      </p:sp>
      <p:sp>
        <p:nvSpPr>
          <p:cNvPr id="9" name="Rectangle 3"/>
          <p:cNvSpPr txBox="1">
            <a:spLocks noChangeArrowheads="1"/>
          </p:cNvSpPr>
          <p:nvPr/>
        </p:nvSpPr>
        <p:spPr bwMode="auto">
          <a:xfrm>
            <a:off x="5000628" y="5857892"/>
            <a:ext cx="2643206"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zh-CN" altLang="en-US" kern="0" dirty="0">
                <a:latin typeface="宋体" pitchFamily="2" charset="-122"/>
                <a:ea typeface="宋体" pitchFamily="2" charset="-122"/>
              </a:rPr>
              <a:t>包之间的循环依赖性</a:t>
            </a:r>
            <a:endParaRPr kumimoji="0" lang="zh-CN" altLang="en-US" b="0" i="0" u="none" strike="noStrike" kern="0" cap="none" spc="0" normalizeH="0" baseline="0" noProof="0" dirty="0">
              <a:ln>
                <a:noFill/>
              </a:ln>
              <a:effectLst/>
              <a:uLnTx/>
              <a:uFillTx/>
              <a:latin typeface="宋体" pitchFamily="2" charset="-122"/>
              <a:ea typeface="宋体" pitchFamily="2" charset="-122"/>
              <a:cs typeface="+mn-cs"/>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611188" y="3933825"/>
            <a:ext cx="8135937" cy="2424133"/>
          </a:xfrm>
          <a:prstGeom prst="rect">
            <a:avLst/>
          </a:prstGeom>
          <a:noFill/>
          <a:ln w="9525">
            <a:noFill/>
            <a:miter lim="800000"/>
            <a:headEnd/>
            <a:tailEnd/>
          </a:ln>
        </p:spPr>
        <p:txBody>
          <a:bodyPr lIns="92075" tIns="46038" rIns="92075" bIns="46038"/>
          <a:lstStyle/>
          <a:p>
            <a:pPr>
              <a:lnSpc>
                <a:spcPct val="120000"/>
              </a:lnSpc>
              <a:spcBef>
                <a:spcPct val="20000"/>
              </a:spcBef>
            </a:pPr>
            <a:r>
              <a:rPr lang="zh-CN" altLang="en-US" sz="2400" b="1" dirty="0">
                <a:solidFill>
                  <a:srgbClr val="C00000"/>
                </a:solidFill>
                <a:ea typeface="楷体_GB2312" pitchFamily="49" charset="-122"/>
              </a:rPr>
              <a:t>消除循环依赖性：</a:t>
            </a:r>
            <a:endParaRPr lang="en-US" altLang="zh-CN" sz="2400" b="1" dirty="0">
              <a:solidFill>
                <a:srgbClr val="C00000"/>
              </a:solidFill>
              <a:ea typeface="楷体_GB2312" pitchFamily="49" charset="-122"/>
            </a:endParaRPr>
          </a:p>
          <a:p>
            <a:pPr indent="628650">
              <a:lnSpc>
                <a:spcPct val="120000"/>
              </a:lnSpc>
              <a:spcBef>
                <a:spcPct val="20000"/>
              </a:spcBef>
            </a:pPr>
            <a:r>
              <a:rPr lang="zh-CN" altLang="en-US" sz="2400" b="1" dirty="0">
                <a:ea typeface="楷体_GB2312" pitchFamily="49" charset="-122"/>
              </a:rPr>
              <a:t>通过</a:t>
            </a:r>
            <a:r>
              <a:rPr lang="zh-CN" altLang="en-US" sz="2400" b="1" dirty="0">
                <a:solidFill>
                  <a:srgbClr val="CC0000"/>
                </a:solidFill>
                <a:ea typeface="楷体_GB2312" pitchFamily="49" charset="-122"/>
              </a:rPr>
              <a:t>增加新包来消除包之间的循环依赖性</a:t>
            </a:r>
            <a:r>
              <a:rPr lang="zh-CN" altLang="en-US" sz="2400" b="1" dirty="0">
                <a:ea typeface="楷体_GB2312" pitchFamily="49" charset="-122"/>
              </a:rPr>
              <a:t>。</a:t>
            </a:r>
            <a:r>
              <a:rPr lang="zh-CN" altLang="en-US" sz="2400" dirty="0">
                <a:ea typeface="楷体_GB2312" pitchFamily="49" charset="-122"/>
              </a:rPr>
              <a:t>方法为：</a:t>
            </a:r>
            <a:endParaRPr lang="en-US" altLang="zh-CN" sz="2400" dirty="0">
              <a:ea typeface="楷体_GB2312" pitchFamily="49" charset="-122"/>
            </a:endParaRPr>
          </a:p>
          <a:p>
            <a:pPr indent="628650">
              <a:lnSpc>
                <a:spcPct val="120000"/>
              </a:lnSpc>
              <a:spcBef>
                <a:spcPct val="20000"/>
              </a:spcBef>
            </a:pPr>
            <a:r>
              <a:rPr lang="zh-CN" altLang="en-US" sz="2400" dirty="0">
                <a:ea typeface="楷体_GB2312" pitchFamily="49" charset="-122"/>
              </a:rPr>
              <a:t>在图中将包</a:t>
            </a:r>
            <a:r>
              <a:rPr lang="en-US" altLang="zh-CN" sz="2400" dirty="0">
                <a:ea typeface="楷体_GB2312" pitchFamily="49" charset="-122"/>
              </a:rPr>
              <a:t>B</a:t>
            </a:r>
            <a:r>
              <a:rPr lang="zh-CN" altLang="en-US" sz="2400" dirty="0">
                <a:ea typeface="楷体_GB2312" pitchFamily="49" charset="-122"/>
              </a:rPr>
              <a:t>依赖的包</a:t>
            </a:r>
            <a:r>
              <a:rPr lang="en-US" altLang="zh-CN" sz="2400" dirty="0">
                <a:ea typeface="楷体_GB2312" pitchFamily="49" charset="-122"/>
              </a:rPr>
              <a:t>A</a:t>
            </a:r>
            <a:r>
              <a:rPr lang="zh-CN" altLang="en-US" sz="2400" dirty="0">
                <a:ea typeface="楷体_GB2312" pitchFamily="49" charset="-122"/>
              </a:rPr>
              <a:t>的</a:t>
            </a:r>
            <a:r>
              <a:rPr lang="zh-CN" altLang="en-US" sz="2400" dirty="0">
                <a:solidFill>
                  <a:srgbClr val="3366FF"/>
                </a:solidFill>
                <a:ea typeface="楷体_GB2312" pitchFamily="49" charset="-122"/>
              </a:rPr>
              <a:t>元素</a:t>
            </a:r>
            <a:r>
              <a:rPr lang="zh-CN" altLang="en-US" sz="2400" dirty="0">
                <a:ea typeface="楷体_GB2312" pitchFamily="49" charset="-122"/>
              </a:rPr>
              <a:t>从包</a:t>
            </a:r>
            <a:r>
              <a:rPr lang="en-US" altLang="zh-CN" sz="2400" dirty="0">
                <a:ea typeface="楷体_GB2312" pitchFamily="49" charset="-122"/>
              </a:rPr>
              <a:t>A</a:t>
            </a:r>
            <a:r>
              <a:rPr lang="zh-CN" altLang="en-US" sz="2400" dirty="0">
                <a:ea typeface="楷体_GB2312" pitchFamily="49" charset="-122"/>
              </a:rPr>
              <a:t>中分离出来，组成包</a:t>
            </a:r>
            <a:r>
              <a:rPr lang="en-US" altLang="zh-CN" sz="2400" dirty="0">
                <a:ea typeface="楷体_GB2312" pitchFamily="49" charset="-122"/>
              </a:rPr>
              <a:t>C</a:t>
            </a:r>
            <a:r>
              <a:rPr lang="zh-CN" altLang="en-US" sz="2400" dirty="0">
                <a:ea typeface="楷体_GB2312" pitchFamily="49" charset="-122"/>
              </a:rPr>
              <a:t>，使得包</a:t>
            </a:r>
            <a:r>
              <a:rPr lang="en-US" altLang="zh-CN" sz="2400" dirty="0">
                <a:ea typeface="楷体_GB2312" pitchFamily="49" charset="-122"/>
              </a:rPr>
              <a:t>B</a:t>
            </a:r>
            <a:r>
              <a:rPr lang="zh-CN" altLang="en-US" sz="2400" dirty="0">
                <a:ea typeface="楷体_GB2312" pitchFamily="49" charset="-122"/>
              </a:rPr>
              <a:t>不再依赖包</a:t>
            </a:r>
            <a:r>
              <a:rPr lang="en-US" altLang="zh-CN" sz="2400" dirty="0">
                <a:ea typeface="楷体_GB2312" pitchFamily="49" charset="-122"/>
              </a:rPr>
              <a:t>A</a:t>
            </a:r>
            <a:r>
              <a:rPr lang="zh-CN" altLang="en-US" sz="2400" dirty="0">
                <a:ea typeface="楷体_GB2312" pitchFamily="49" charset="-122"/>
              </a:rPr>
              <a:t>，而是依赖包</a:t>
            </a:r>
            <a:r>
              <a:rPr lang="en-US" altLang="zh-CN" sz="2400" dirty="0">
                <a:ea typeface="楷体_GB2312" pitchFamily="49" charset="-122"/>
              </a:rPr>
              <a:t>C</a:t>
            </a:r>
            <a:r>
              <a:rPr lang="zh-CN" altLang="en-US" sz="2400" dirty="0">
                <a:ea typeface="楷体_GB2312" pitchFamily="49" charset="-122"/>
              </a:rPr>
              <a:t>；</a:t>
            </a:r>
          </a:p>
        </p:txBody>
      </p:sp>
      <p:grpSp>
        <p:nvGrpSpPr>
          <p:cNvPr id="9" name="组合 8"/>
          <p:cNvGrpSpPr/>
          <p:nvPr/>
        </p:nvGrpSpPr>
        <p:grpSpPr>
          <a:xfrm>
            <a:off x="323850" y="1597025"/>
            <a:ext cx="8578850" cy="1760537"/>
            <a:chOff x="323850" y="1484313"/>
            <a:chExt cx="8578850" cy="1760537"/>
          </a:xfrm>
        </p:grpSpPr>
        <p:pic>
          <p:nvPicPr>
            <p:cNvPr id="29700" name="Picture 8"/>
            <p:cNvPicPr>
              <a:picLocks noChangeAspect="1" noChangeArrowheads="1"/>
            </p:cNvPicPr>
            <p:nvPr/>
          </p:nvPicPr>
          <p:blipFill>
            <a:blip r:embed="rId2"/>
            <a:srcRect/>
            <a:stretch>
              <a:fillRect/>
            </a:stretch>
          </p:blipFill>
          <p:spPr bwMode="auto">
            <a:xfrm>
              <a:off x="323850" y="1557338"/>
              <a:ext cx="4032250" cy="1358900"/>
            </a:xfrm>
            <a:prstGeom prst="rect">
              <a:avLst/>
            </a:prstGeom>
            <a:noFill/>
            <a:ln w="9525">
              <a:noFill/>
              <a:miter lim="800000"/>
              <a:headEnd/>
              <a:tailEnd/>
            </a:ln>
          </p:spPr>
        </p:pic>
        <p:pic>
          <p:nvPicPr>
            <p:cNvPr id="29701" name="Picture 9"/>
            <p:cNvPicPr>
              <a:picLocks noChangeAspect="1" noChangeArrowheads="1"/>
            </p:cNvPicPr>
            <p:nvPr/>
          </p:nvPicPr>
          <p:blipFill>
            <a:blip r:embed="rId3"/>
            <a:srcRect/>
            <a:stretch>
              <a:fillRect/>
            </a:stretch>
          </p:blipFill>
          <p:spPr bwMode="auto">
            <a:xfrm>
              <a:off x="5364163" y="1484313"/>
              <a:ext cx="3538537" cy="1760537"/>
            </a:xfrm>
            <a:prstGeom prst="rect">
              <a:avLst/>
            </a:prstGeom>
            <a:noFill/>
            <a:ln w="9525">
              <a:noFill/>
              <a:miter lim="800000"/>
              <a:headEnd/>
              <a:tailEnd/>
            </a:ln>
          </p:spPr>
        </p:pic>
        <p:sp>
          <p:nvSpPr>
            <p:cNvPr id="29702" name="AutoShape 10"/>
            <p:cNvSpPr>
              <a:spLocks noChangeArrowheads="1"/>
            </p:cNvSpPr>
            <p:nvPr/>
          </p:nvSpPr>
          <p:spPr bwMode="auto">
            <a:xfrm>
              <a:off x="4500563" y="2060575"/>
              <a:ext cx="503237" cy="288925"/>
            </a:xfrm>
            <a:prstGeom prst="rightArrow">
              <a:avLst>
                <a:gd name="adj1" fmla="val 50000"/>
                <a:gd name="adj2" fmla="val 43544"/>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7"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chemeClr val="accent2">
                    <a:lumMod val="20000"/>
                    <a:lumOff val="80000"/>
                  </a:schemeClr>
                </a:solidFill>
                <a:latin typeface="+mj-lt"/>
                <a:ea typeface="宋体" charset="-122"/>
                <a:cs typeface="+mj-cs"/>
              </a:rPr>
              <a:t>---</a:t>
            </a:r>
            <a:r>
              <a:rPr lang="zh-CN" altLang="en-US" sz="3200" b="1" kern="0" dirty="0">
                <a:solidFill>
                  <a:schemeClr val="accent2">
                    <a:lumMod val="20000"/>
                    <a:lumOff val="80000"/>
                  </a:schemeClr>
                </a:solidFill>
                <a:latin typeface="+mj-lt"/>
                <a:ea typeface="宋体" charset="-122"/>
                <a:cs typeface="+mj-cs"/>
              </a:rPr>
              <a:t>包及其</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
        <p:nvSpPr>
          <p:cNvPr id="8" name="灯片编号占位符 7"/>
          <p:cNvSpPr>
            <a:spLocks noGrp="1"/>
          </p:cNvSpPr>
          <p:nvPr>
            <p:ph type="sldNum" sz="quarter" idx="12"/>
          </p:nvPr>
        </p:nvSpPr>
        <p:spPr/>
        <p:txBody>
          <a:bodyPr/>
          <a:lstStyle/>
          <a:p>
            <a:fld id="{38DE0820-E4E3-469F-8339-675226DFBBFE}" type="slidenum">
              <a:rPr lang="zh-CN" altLang="en-US" smtClean="0"/>
              <a:pPr/>
              <a:t>44</a:t>
            </a:fld>
            <a:endParaRPr lang="zh-CN" altLang="en-US"/>
          </a:p>
        </p:txBody>
      </p:sp>
      <p:sp>
        <p:nvSpPr>
          <p:cNvPr id="10" name="Rectangle 3"/>
          <p:cNvSpPr txBox="1">
            <a:spLocks noChangeArrowheads="1"/>
          </p:cNvSpPr>
          <p:nvPr/>
        </p:nvSpPr>
        <p:spPr bwMode="auto">
          <a:xfrm>
            <a:off x="3143240" y="3286124"/>
            <a:ext cx="3071834"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zh-CN" altLang="en-US" kern="0" dirty="0">
                <a:latin typeface="宋体" pitchFamily="2" charset="-122"/>
                <a:ea typeface="宋体" pitchFamily="2" charset="-122"/>
              </a:rPr>
              <a:t>消除包之间的循环依赖性</a:t>
            </a:r>
            <a:endParaRPr kumimoji="0" lang="zh-CN" altLang="en-US" b="0" i="0" u="none" strike="noStrike" kern="0" cap="none" spc="0" normalizeH="0" baseline="0" noProof="0" dirty="0">
              <a:ln>
                <a:noFill/>
              </a:ln>
              <a:effectLst/>
              <a:uLnTx/>
              <a:uFillTx/>
              <a:latin typeface="宋体" pitchFamily="2" charset="-122"/>
              <a:ea typeface="宋体" pitchFamily="2" charset="-122"/>
              <a:cs typeface="+mn-cs"/>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428596" y="1643050"/>
            <a:ext cx="2889241" cy="4500594"/>
          </a:xfrm>
          <a:prstGeom prst="rect">
            <a:avLst/>
          </a:prstGeom>
          <a:noFill/>
          <a:ln w="9525">
            <a:noFill/>
            <a:miter lim="800000"/>
            <a:headEnd/>
            <a:tailEnd/>
          </a:ln>
        </p:spPr>
        <p:txBody>
          <a:bodyPr lIns="92075" tIns="46038" rIns="92075" bIns="46038"/>
          <a:lstStyle/>
          <a:p>
            <a:pPr marL="342900" indent="-342900">
              <a:lnSpc>
                <a:spcPct val="120000"/>
              </a:lnSpc>
              <a:spcBef>
                <a:spcPct val="20000"/>
              </a:spcBef>
            </a:pPr>
            <a:r>
              <a:rPr lang="zh-CN" altLang="en-US" sz="2400" b="1" dirty="0">
                <a:solidFill>
                  <a:srgbClr val="C00000"/>
                </a:solidFill>
                <a:ea typeface="楷体_GB2312" pitchFamily="49" charset="-122"/>
              </a:rPr>
              <a:t>消除循环依赖性</a:t>
            </a:r>
            <a:endParaRPr lang="en-US" altLang="zh-CN" sz="2400" b="1" dirty="0">
              <a:solidFill>
                <a:srgbClr val="C00000"/>
              </a:solidFill>
              <a:ea typeface="楷体_GB2312" pitchFamily="49" charset="-122"/>
            </a:endParaRPr>
          </a:p>
          <a:p>
            <a:pPr marL="342900" indent="-342900">
              <a:lnSpc>
                <a:spcPct val="120000"/>
              </a:lnSpc>
              <a:spcBef>
                <a:spcPct val="20000"/>
              </a:spcBef>
            </a:pPr>
            <a:endParaRPr lang="en-US" altLang="zh-CN" sz="2400" dirty="0">
              <a:ea typeface="楷体_GB2312" pitchFamily="49" charset="-122"/>
            </a:endParaRPr>
          </a:p>
          <a:p>
            <a:pPr marL="342900" indent="-342900">
              <a:lnSpc>
                <a:spcPct val="120000"/>
              </a:lnSpc>
              <a:spcBef>
                <a:spcPct val="20000"/>
              </a:spcBef>
            </a:pPr>
            <a:r>
              <a:rPr lang="zh-CN" altLang="en-US" sz="2400" dirty="0">
                <a:ea typeface="楷体_GB2312" pitchFamily="49" charset="-122"/>
              </a:rPr>
              <a:t>在右图中：</a:t>
            </a:r>
            <a:endParaRPr lang="en-US" altLang="zh-CN" sz="2400" dirty="0">
              <a:ea typeface="楷体_GB2312" pitchFamily="49" charset="-122"/>
            </a:endParaRPr>
          </a:p>
          <a:p>
            <a:pPr indent="355600">
              <a:lnSpc>
                <a:spcPct val="120000"/>
              </a:lnSpc>
              <a:spcBef>
                <a:spcPct val="20000"/>
              </a:spcBef>
            </a:pPr>
            <a:r>
              <a:rPr lang="zh-CN" altLang="en-US" sz="2400" dirty="0">
                <a:ea typeface="楷体_GB2312" pitchFamily="49" charset="-122"/>
              </a:rPr>
              <a:t>将包</a:t>
            </a:r>
            <a:r>
              <a:rPr lang="en-US" altLang="zh-CN" sz="2400" dirty="0">
                <a:ea typeface="楷体_GB2312" pitchFamily="49" charset="-122"/>
              </a:rPr>
              <a:t>F</a:t>
            </a:r>
            <a:r>
              <a:rPr lang="zh-CN" altLang="en-US" sz="2400" dirty="0">
                <a:ea typeface="楷体_GB2312" pitchFamily="49" charset="-122"/>
              </a:rPr>
              <a:t>所依赖的包</a:t>
            </a:r>
            <a:r>
              <a:rPr lang="en-US" altLang="zh-CN" sz="2400" dirty="0">
                <a:solidFill>
                  <a:srgbClr val="3366FF"/>
                </a:solidFill>
                <a:ea typeface="楷体_GB2312" pitchFamily="49" charset="-122"/>
              </a:rPr>
              <a:t>D</a:t>
            </a:r>
            <a:r>
              <a:rPr lang="zh-CN" altLang="en-US" sz="2400" dirty="0">
                <a:solidFill>
                  <a:srgbClr val="3366FF"/>
                </a:solidFill>
                <a:ea typeface="楷体_GB2312" pitchFamily="49" charset="-122"/>
              </a:rPr>
              <a:t>中的元素</a:t>
            </a:r>
            <a:r>
              <a:rPr lang="zh-CN" altLang="en-US" sz="2400" dirty="0">
                <a:ea typeface="楷体_GB2312" pitchFamily="49" charset="-122"/>
              </a:rPr>
              <a:t>从包</a:t>
            </a:r>
            <a:r>
              <a:rPr lang="en-US" altLang="zh-CN" sz="2400" dirty="0">
                <a:ea typeface="楷体_GB2312" pitchFamily="49" charset="-122"/>
              </a:rPr>
              <a:t>D</a:t>
            </a:r>
            <a:r>
              <a:rPr lang="zh-CN" altLang="en-US" sz="2400" dirty="0">
                <a:ea typeface="楷体_GB2312" pitchFamily="49" charset="-122"/>
              </a:rPr>
              <a:t>中分离出来，组成包</a:t>
            </a:r>
            <a:r>
              <a:rPr lang="en-US" altLang="zh-CN" sz="2400" dirty="0">
                <a:ea typeface="楷体_GB2312" pitchFamily="49" charset="-122"/>
              </a:rPr>
              <a:t>G</a:t>
            </a:r>
            <a:r>
              <a:rPr lang="zh-CN" altLang="en-US" sz="2400" b="1" dirty="0">
                <a:ea typeface="楷体_GB2312" pitchFamily="49" charset="-122"/>
              </a:rPr>
              <a:t>。</a:t>
            </a:r>
          </a:p>
        </p:txBody>
      </p:sp>
      <p:pic>
        <p:nvPicPr>
          <p:cNvPr id="30724" name="Picture 8"/>
          <p:cNvPicPr>
            <a:picLocks noChangeAspect="1" noChangeArrowheads="1"/>
          </p:cNvPicPr>
          <p:nvPr/>
        </p:nvPicPr>
        <p:blipFill>
          <a:blip r:embed="rId2"/>
          <a:srcRect/>
          <a:stretch>
            <a:fillRect/>
          </a:stretch>
        </p:blipFill>
        <p:spPr bwMode="auto">
          <a:xfrm>
            <a:off x="3643306" y="1500174"/>
            <a:ext cx="5343525" cy="1743075"/>
          </a:xfrm>
          <a:prstGeom prst="rect">
            <a:avLst/>
          </a:prstGeom>
          <a:noFill/>
          <a:ln w="9525">
            <a:noFill/>
            <a:miter lim="800000"/>
            <a:headEnd/>
            <a:tailEnd/>
          </a:ln>
        </p:spPr>
      </p:pic>
      <p:pic>
        <p:nvPicPr>
          <p:cNvPr id="30725" name="Picture 9"/>
          <p:cNvPicPr>
            <a:picLocks noChangeAspect="1" noChangeArrowheads="1"/>
          </p:cNvPicPr>
          <p:nvPr/>
        </p:nvPicPr>
        <p:blipFill>
          <a:blip r:embed="rId3"/>
          <a:srcRect/>
          <a:stretch>
            <a:fillRect/>
          </a:stretch>
        </p:blipFill>
        <p:spPr bwMode="auto">
          <a:xfrm>
            <a:off x="3708400" y="3890980"/>
            <a:ext cx="5257800" cy="2038350"/>
          </a:xfrm>
          <a:prstGeom prst="rect">
            <a:avLst/>
          </a:prstGeom>
          <a:noFill/>
          <a:ln w="9525">
            <a:noFill/>
            <a:miter lim="800000"/>
            <a:headEnd/>
            <a:tailEnd/>
          </a:ln>
        </p:spPr>
      </p:pic>
      <p:sp>
        <p:nvSpPr>
          <p:cNvPr id="6"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chemeClr val="accent2">
                    <a:lumMod val="20000"/>
                    <a:lumOff val="80000"/>
                  </a:schemeClr>
                </a:solidFill>
                <a:latin typeface="+mj-lt"/>
                <a:ea typeface="宋体" charset="-122"/>
                <a:cs typeface="+mj-cs"/>
              </a:rPr>
              <a:t>---</a:t>
            </a:r>
            <a:r>
              <a:rPr lang="zh-CN" altLang="en-US" sz="3200" b="1" kern="0" dirty="0">
                <a:solidFill>
                  <a:schemeClr val="accent2">
                    <a:lumMod val="20000"/>
                    <a:lumOff val="80000"/>
                  </a:schemeClr>
                </a:solidFill>
                <a:latin typeface="+mj-lt"/>
                <a:ea typeface="宋体" charset="-122"/>
                <a:cs typeface="+mj-cs"/>
              </a:rPr>
              <a:t>包及其</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pPr/>
              <a:t>45</a:t>
            </a:fld>
            <a:endParaRPr lang="zh-CN" altLang="en-US"/>
          </a:p>
        </p:txBody>
      </p:sp>
      <p:sp>
        <p:nvSpPr>
          <p:cNvPr id="8" name="Rectangle 3"/>
          <p:cNvSpPr txBox="1">
            <a:spLocks noChangeArrowheads="1"/>
          </p:cNvSpPr>
          <p:nvPr/>
        </p:nvSpPr>
        <p:spPr bwMode="auto">
          <a:xfrm>
            <a:off x="4929190" y="6072206"/>
            <a:ext cx="3071834"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zh-CN" altLang="en-US" kern="0" dirty="0">
                <a:latin typeface="宋体" pitchFamily="2" charset="-122"/>
                <a:ea typeface="宋体" pitchFamily="2" charset="-122"/>
              </a:rPr>
              <a:t>消除包之间的循环依赖性</a:t>
            </a:r>
            <a:endParaRPr kumimoji="0" lang="zh-CN" altLang="en-US" b="0" i="0" u="none" strike="noStrike" kern="0" cap="none" spc="0" normalizeH="0" baseline="0" noProof="0" dirty="0">
              <a:ln>
                <a:noFill/>
              </a:ln>
              <a:effectLst/>
              <a:uLnTx/>
              <a:uFillTx/>
              <a:latin typeface="宋体" pitchFamily="2" charset="-122"/>
              <a:ea typeface="宋体" pitchFamily="2" charset="-122"/>
              <a:cs typeface="+mn-cs"/>
            </a:endParaRPr>
          </a:p>
        </p:txBody>
      </p:sp>
      <p:sp>
        <p:nvSpPr>
          <p:cNvPr id="9" name="下箭头 8"/>
          <p:cNvSpPr/>
          <p:nvPr/>
        </p:nvSpPr>
        <p:spPr>
          <a:xfrm>
            <a:off x="6286512" y="3214686"/>
            <a:ext cx="357190"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428596" y="1714488"/>
            <a:ext cx="8207375" cy="4105275"/>
          </a:xfrm>
          <a:prstGeom prst="rect">
            <a:avLst/>
          </a:prstGeom>
          <a:noFill/>
          <a:ln w="9525">
            <a:noFill/>
            <a:miter lim="800000"/>
            <a:headEnd/>
            <a:tailEnd/>
          </a:ln>
        </p:spPr>
        <p:txBody>
          <a:bodyPr lIns="92075" tIns="46038" rIns="92075" bIns="46038"/>
          <a:lstStyle/>
          <a:p>
            <a:pPr indent="628650">
              <a:lnSpc>
                <a:spcPct val="120000"/>
              </a:lnSpc>
              <a:spcBef>
                <a:spcPts val="1200"/>
              </a:spcBef>
              <a:spcAft>
                <a:spcPts val="600"/>
              </a:spcAft>
            </a:pPr>
            <a:r>
              <a:rPr lang="zh-CN" altLang="en-US" sz="2400" b="1" dirty="0">
                <a:ea typeface="楷体_GB2312" pitchFamily="49" charset="-122"/>
              </a:rPr>
              <a:t>在面向对象的软件工程环境中，</a:t>
            </a:r>
            <a:r>
              <a:rPr lang="zh-CN" altLang="en-US" sz="2400" b="1" dirty="0">
                <a:solidFill>
                  <a:srgbClr val="3366FF"/>
                </a:solidFill>
                <a:ea typeface="楷体_GB2312" pitchFamily="49" charset="-122"/>
              </a:rPr>
              <a:t>面向对象技术已达到了类级复用，</a:t>
            </a:r>
            <a:r>
              <a:rPr lang="zh-CN" altLang="en-US" sz="2400" b="1" dirty="0">
                <a:solidFill>
                  <a:srgbClr val="FF0000"/>
                </a:solidFill>
                <a:ea typeface="楷体_GB2312" pitchFamily="49" charset="-122"/>
              </a:rPr>
              <a:t>而构件级复用则是比类级复用更高一级的复用</a:t>
            </a:r>
            <a:r>
              <a:rPr lang="zh-CN" altLang="en-US" sz="2400" b="1" dirty="0">
                <a:solidFill>
                  <a:srgbClr val="3366FF"/>
                </a:solidFill>
                <a:ea typeface="楷体_GB2312" pitchFamily="49" charset="-122"/>
              </a:rPr>
              <a:t>；</a:t>
            </a:r>
            <a:endParaRPr lang="en-US" altLang="zh-CN" sz="2400" b="1" dirty="0">
              <a:solidFill>
                <a:srgbClr val="3366FF"/>
              </a:solidFill>
              <a:ea typeface="楷体_GB2312" pitchFamily="49" charset="-122"/>
            </a:endParaRPr>
          </a:p>
          <a:p>
            <a:pPr indent="628650">
              <a:lnSpc>
                <a:spcPct val="120000"/>
              </a:lnSpc>
              <a:spcBef>
                <a:spcPts val="1200"/>
              </a:spcBef>
              <a:spcAft>
                <a:spcPts val="600"/>
              </a:spcAft>
            </a:pPr>
            <a:r>
              <a:rPr lang="zh-CN" altLang="en-US" sz="2400" b="1" dirty="0">
                <a:ea typeface="楷体_GB2312" pitchFamily="49" charset="-122"/>
              </a:rPr>
              <a:t>构件是对</a:t>
            </a:r>
            <a:r>
              <a:rPr lang="zh-CN" altLang="en-US" sz="2400" b="1" dirty="0">
                <a:solidFill>
                  <a:srgbClr val="3333CC"/>
                </a:solidFill>
                <a:ea typeface="楷体_GB2312" pitchFamily="49" charset="-122"/>
              </a:rPr>
              <a:t>一组类的组合</a:t>
            </a:r>
            <a:r>
              <a:rPr lang="zh-CN" altLang="en-US" sz="2400" b="1" dirty="0">
                <a:ea typeface="楷体_GB2312" pitchFamily="49" charset="-122"/>
              </a:rPr>
              <a:t>进行封装，并代表完成一个或</a:t>
            </a:r>
            <a:r>
              <a:rPr lang="zh-CN" altLang="en-US" sz="2400" b="1" dirty="0">
                <a:solidFill>
                  <a:srgbClr val="00B050"/>
                </a:solidFill>
                <a:ea typeface="楷体_GB2312" pitchFamily="49" charset="-122"/>
              </a:rPr>
              <a:t>多个功能的特定服务</a:t>
            </a:r>
            <a:r>
              <a:rPr lang="zh-CN" altLang="en-US" sz="2400" b="1" dirty="0">
                <a:ea typeface="楷体_GB2312" pitchFamily="49" charset="-122"/>
              </a:rPr>
              <a:t>，也为用户</a:t>
            </a:r>
            <a:r>
              <a:rPr lang="zh-CN" altLang="en-US" sz="2400" b="1" dirty="0">
                <a:solidFill>
                  <a:srgbClr val="00B050"/>
                </a:solidFill>
                <a:ea typeface="楷体_GB2312" pitchFamily="49" charset="-122"/>
              </a:rPr>
              <a:t>提供了多个接口</a:t>
            </a:r>
            <a:r>
              <a:rPr lang="zh-CN" altLang="en-US" sz="2400" b="1" dirty="0">
                <a:ea typeface="楷体_GB2312" pitchFamily="49" charset="-122"/>
              </a:rPr>
              <a:t>。</a:t>
            </a:r>
          </a:p>
          <a:p>
            <a:pPr indent="628650">
              <a:lnSpc>
                <a:spcPct val="120000"/>
              </a:lnSpc>
              <a:spcBef>
                <a:spcPts val="1200"/>
              </a:spcBef>
              <a:spcAft>
                <a:spcPts val="600"/>
              </a:spcAft>
            </a:pPr>
            <a:r>
              <a:rPr lang="zh-CN" altLang="en-US" sz="2400" b="1" dirty="0">
                <a:solidFill>
                  <a:srgbClr val="3333CC"/>
                </a:solidFill>
                <a:ea typeface="楷体_GB2312" pitchFamily="49" charset="-122"/>
              </a:rPr>
              <a:t>一个构件可以是一个编译的类，可以是一组编译的类，也可以是其他独立的部署单元</a:t>
            </a:r>
            <a:r>
              <a:rPr lang="zh-CN" altLang="en-US" sz="2400" b="1" dirty="0">
                <a:ea typeface="楷体_GB2312" pitchFamily="49" charset="-122"/>
              </a:rPr>
              <a:t>，如一个文本文件、一个图片、一个数据文件、一个脚本等。</a:t>
            </a:r>
            <a:endParaRPr lang="zh-CN" altLang="en-US" sz="3200" b="1" dirty="0"/>
          </a:p>
        </p:txBody>
      </p:sp>
      <p:sp>
        <p:nvSpPr>
          <p:cNvPr id="4"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FDBBF5"/>
                </a:solidFill>
                <a:latin typeface="+mj-lt"/>
                <a:ea typeface="宋体" charset="-122"/>
                <a:cs typeface="+mj-cs"/>
              </a:rPr>
              <a:t>---</a:t>
            </a:r>
            <a:r>
              <a:rPr lang="zh-CN" altLang="en-US" sz="3200" b="1" kern="0" dirty="0">
                <a:solidFill>
                  <a:srgbClr val="FDBBF5"/>
                </a:solidFill>
                <a:latin typeface="+mj-lt"/>
                <a:ea typeface="宋体" charset="-122"/>
                <a:cs typeface="+mj-cs"/>
              </a:rPr>
              <a:t>构件及其</a:t>
            </a:r>
            <a:r>
              <a:rPr kumimoji="0" lang="zh-CN" altLang="en-US" sz="3200" b="1" i="0" u="none" strike="noStrike" kern="0" cap="none" spc="0" normalizeH="0" baseline="0" noProof="0" dirty="0">
                <a:ln>
                  <a:noFill/>
                </a:ln>
                <a:solidFill>
                  <a:srgbClr val="FDBBF5"/>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FDBBF5"/>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46</a:t>
            </a:fld>
            <a:endParaRPr lang="zh-CN" altLang="en-US"/>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28596" y="1500175"/>
            <a:ext cx="8137525" cy="5000660"/>
          </a:xfrm>
          <a:prstGeom prst="rect">
            <a:avLst/>
          </a:prstGeom>
          <a:noFill/>
          <a:ln w="9525">
            <a:noFill/>
            <a:miter lim="800000"/>
            <a:headEnd/>
            <a:tailEnd/>
          </a:ln>
        </p:spPr>
        <p:txBody>
          <a:bodyPr lIns="92075" tIns="46038" rIns="92075" bIns="46038"/>
          <a:lstStyle/>
          <a:p>
            <a:pPr indent="628650">
              <a:lnSpc>
                <a:spcPct val="150000"/>
              </a:lnSpc>
              <a:spcBef>
                <a:spcPct val="20000"/>
              </a:spcBef>
            </a:pPr>
            <a:r>
              <a:rPr lang="zh-CN" altLang="en-US" sz="2400" b="1" dirty="0">
                <a:ea typeface="楷体_GB2312" pitchFamily="49" charset="-122"/>
              </a:rPr>
              <a:t>从软件复用的角度，</a:t>
            </a:r>
            <a:r>
              <a:rPr lang="zh-CN" altLang="en-US" sz="2400" b="1" dirty="0">
                <a:solidFill>
                  <a:srgbClr val="CC0000"/>
                </a:solidFill>
                <a:ea typeface="楷体_GB2312" pitchFamily="49" charset="-122"/>
              </a:rPr>
              <a:t>构件</a:t>
            </a:r>
            <a:r>
              <a:rPr lang="zh-CN" altLang="en-US" sz="2400" b="1" dirty="0">
                <a:ea typeface="楷体_GB2312" pitchFamily="49" charset="-122"/>
              </a:rPr>
              <a:t>是指可以重复使用的软件元素（包括</a:t>
            </a:r>
            <a:r>
              <a:rPr lang="zh-CN" altLang="en-US" sz="2400" b="1" dirty="0">
                <a:solidFill>
                  <a:srgbClr val="3333CC"/>
                </a:solidFill>
                <a:ea typeface="楷体_GB2312" pitchFamily="49" charset="-122"/>
              </a:rPr>
              <a:t>程序代码、测试用例、设计文档、设计过程、需求分析文档、甚至领域知识</a:t>
            </a:r>
            <a:r>
              <a:rPr lang="zh-CN" altLang="en-US" sz="2400" b="1" dirty="0">
                <a:ea typeface="楷体_GB2312" pitchFamily="49" charset="-122"/>
              </a:rPr>
              <a:t>），可复用的软件元素越大，我们称复用的粒度就越大。</a:t>
            </a:r>
          </a:p>
        </p:txBody>
      </p:sp>
      <p:sp>
        <p:nvSpPr>
          <p:cNvPr id="4"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FDBBF5"/>
                </a:solidFill>
                <a:latin typeface="+mj-lt"/>
                <a:ea typeface="宋体" charset="-122"/>
                <a:cs typeface="+mj-cs"/>
              </a:rPr>
              <a:t>---</a:t>
            </a:r>
            <a:r>
              <a:rPr lang="zh-CN" altLang="en-US" sz="3200" b="1" kern="0" dirty="0">
                <a:solidFill>
                  <a:srgbClr val="FDBBF5"/>
                </a:solidFill>
                <a:latin typeface="+mj-lt"/>
                <a:ea typeface="宋体" charset="-122"/>
                <a:cs typeface="+mj-cs"/>
              </a:rPr>
              <a:t>构件及其</a:t>
            </a:r>
            <a:r>
              <a:rPr kumimoji="0" lang="zh-CN" altLang="en-US" sz="3200" b="1" i="0" u="none" strike="noStrike" kern="0" cap="none" spc="0" normalizeH="0" baseline="0" noProof="0" dirty="0">
                <a:ln>
                  <a:noFill/>
                </a:ln>
                <a:solidFill>
                  <a:srgbClr val="FDBBF5"/>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FDBBF5"/>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47</a:t>
            </a:fld>
            <a:endParaRPr lang="zh-CN" altLang="en-US"/>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28596" y="1500175"/>
            <a:ext cx="8137525" cy="5000660"/>
          </a:xfrm>
          <a:prstGeom prst="rect">
            <a:avLst/>
          </a:prstGeom>
          <a:noFill/>
          <a:ln w="9525">
            <a:noFill/>
            <a:miter lim="800000"/>
            <a:headEnd/>
            <a:tailEnd/>
          </a:ln>
        </p:spPr>
        <p:txBody>
          <a:bodyPr lIns="92075" tIns="46038" rIns="92075" bIns="46038"/>
          <a:lstStyle/>
          <a:p>
            <a:pPr indent="450850">
              <a:lnSpc>
                <a:spcPct val="120000"/>
              </a:lnSpc>
              <a:spcBef>
                <a:spcPct val="20000"/>
              </a:spcBef>
            </a:pPr>
            <a:r>
              <a:rPr lang="zh-CN" altLang="en-US" sz="2800" b="1" dirty="0">
                <a:solidFill>
                  <a:srgbClr val="3366FF"/>
                </a:solidFill>
                <a:ea typeface="楷体_GB2312" pitchFamily="49" charset="-122"/>
              </a:rPr>
              <a:t>一个构件是一个组装单元，它具有约定式规范的接口，以及明确的依赖环境</a:t>
            </a:r>
            <a:r>
              <a:rPr lang="zh-CN" altLang="en-US" sz="2800" b="1" dirty="0">
                <a:solidFill>
                  <a:srgbClr val="C00000"/>
                </a:solidFill>
                <a:ea typeface="楷体_GB2312" pitchFamily="49" charset="-122"/>
              </a:rPr>
              <a:t>。为了能够支持复用，软件构件应具有以下特性：</a:t>
            </a:r>
          </a:p>
          <a:p>
            <a:pPr marL="457200" indent="-457200">
              <a:lnSpc>
                <a:spcPct val="120000"/>
              </a:lnSpc>
              <a:spcBef>
                <a:spcPts val="600"/>
              </a:spcBef>
              <a:spcAft>
                <a:spcPts val="600"/>
              </a:spcAft>
              <a:buFont typeface="+mj-ea"/>
              <a:buAutoNum type="circleNumDbPlain"/>
            </a:pPr>
            <a:r>
              <a:rPr lang="zh-CN" altLang="en-US" sz="2400" b="1" dirty="0">
                <a:solidFill>
                  <a:srgbClr val="3333CC"/>
                </a:solidFill>
                <a:ea typeface="楷体_GB2312" pitchFamily="49" charset="-122"/>
              </a:rPr>
              <a:t>独立部署单元</a:t>
            </a:r>
            <a:r>
              <a:rPr lang="zh-CN" altLang="en-US" sz="2400" b="1" dirty="0">
                <a:ea typeface="楷体_GB2312" pitchFamily="49" charset="-122"/>
              </a:rPr>
              <a:t>：</a:t>
            </a:r>
            <a:r>
              <a:rPr lang="zh-CN" altLang="en-US" sz="2400" dirty="0">
                <a:ea typeface="楷体_GB2312" pitchFamily="49" charset="-122"/>
              </a:rPr>
              <a:t>一个构件是独立部署的，意味着它必         须能与它所在的环境及其他构件完全分离。</a:t>
            </a:r>
          </a:p>
          <a:p>
            <a:pPr marL="457200" indent="-457200">
              <a:lnSpc>
                <a:spcPct val="120000"/>
              </a:lnSpc>
              <a:spcBef>
                <a:spcPts val="600"/>
              </a:spcBef>
              <a:spcAft>
                <a:spcPts val="600"/>
              </a:spcAft>
              <a:buFont typeface="+mj-ea"/>
              <a:buAutoNum type="circleNumDbPlain"/>
            </a:pPr>
            <a:r>
              <a:rPr lang="zh-CN" altLang="en-US" sz="2400" b="1" dirty="0">
                <a:solidFill>
                  <a:srgbClr val="3333CC"/>
                </a:solidFill>
                <a:ea typeface="楷体_GB2312" pitchFamily="49" charset="-122"/>
              </a:rPr>
              <a:t>作为第三方的组装单元：</a:t>
            </a:r>
            <a:r>
              <a:rPr lang="zh-CN" altLang="en-US" sz="2400" dirty="0">
                <a:ea typeface="楷体_GB2312" pitchFamily="49" charset="-122"/>
              </a:rPr>
              <a:t>构件必须具备很好的内聚性，必须封装它的实现，并且只通过良好定义的接口与外部环境进行交互。 </a:t>
            </a:r>
            <a:endParaRPr lang="en-US" altLang="zh-CN" sz="2400" dirty="0">
              <a:ea typeface="楷体_GB2312" pitchFamily="49" charset="-122"/>
            </a:endParaRPr>
          </a:p>
          <a:p>
            <a:pPr marL="457200" indent="-457200">
              <a:lnSpc>
                <a:spcPct val="120000"/>
              </a:lnSpc>
              <a:spcBef>
                <a:spcPts val="600"/>
              </a:spcBef>
              <a:spcAft>
                <a:spcPts val="600"/>
              </a:spcAft>
              <a:buFont typeface="+mj-ea"/>
              <a:buAutoNum type="circleNumDbPlain" startAt="3"/>
            </a:pPr>
            <a:r>
              <a:rPr lang="zh-CN" altLang="en-US" sz="2400" b="1" dirty="0">
                <a:solidFill>
                  <a:srgbClr val="3333CC"/>
                </a:solidFill>
                <a:ea typeface="楷体_GB2312" pitchFamily="49" charset="-122"/>
              </a:rPr>
              <a:t>一个构件不能有任何（外部的）可见状态</a:t>
            </a:r>
            <a:r>
              <a:rPr lang="zh-CN" altLang="en-US" sz="2400" b="1" dirty="0">
                <a:ea typeface="楷体_GB2312" pitchFamily="49" charset="-122"/>
              </a:rPr>
              <a:t>：</a:t>
            </a:r>
            <a:r>
              <a:rPr lang="zh-CN" altLang="en-US" sz="2400" dirty="0">
                <a:ea typeface="楷体_GB2312" pitchFamily="49" charset="-122"/>
              </a:rPr>
              <a:t>即构件不</a:t>
            </a:r>
          </a:p>
          <a:p>
            <a:pPr marL="342900" indent="-342900">
              <a:lnSpc>
                <a:spcPct val="120000"/>
              </a:lnSpc>
              <a:spcBef>
                <a:spcPts val="600"/>
              </a:spcBef>
              <a:spcAft>
                <a:spcPts val="600"/>
              </a:spcAft>
            </a:pPr>
            <a:r>
              <a:rPr lang="zh-CN" altLang="en-US" sz="2400" dirty="0">
                <a:ea typeface="楷体_GB2312" pitchFamily="49" charset="-122"/>
              </a:rPr>
              <a:t>能与自己的拷贝有所区别。</a:t>
            </a:r>
          </a:p>
          <a:p>
            <a:pPr marL="457200" indent="-457200">
              <a:lnSpc>
                <a:spcPct val="120000"/>
              </a:lnSpc>
              <a:spcBef>
                <a:spcPct val="20000"/>
              </a:spcBef>
              <a:buFont typeface="+mj-ea"/>
              <a:buAutoNum type="circleNumDbPlain"/>
            </a:pPr>
            <a:endParaRPr lang="zh-CN" altLang="en-US" sz="2400" b="1" dirty="0">
              <a:ea typeface="楷体_GB2312" pitchFamily="49"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FDBBF5"/>
                </a:solidFill>
                <a:latin typeface="+mj-lt"/>
                <a:ea typeface="宋体" charset="-122"/>
                <a:cs typeface="+mj-cs"/>
              </a:rPr>
              <a:t>---</a:t>
            </a:r>
            <a:r>
              <a:rPr lang="zh-CN" altLang="en-US" sz="3200" b="1" kern="0" dirty="0">
                <a:solidFill>
                  <a:srgbClr val="FDBBF5"/>
                </a:solidFill>
                <a:latin typeface="+mj-lt"/>
                <a:ea typeface="宋体" charset="-122"/>
                <a:cs typeface="+mj-cs"/>
              </a:rPr>
              <a:t>构件及其</a:t>
            </a:r>
            <a:r>
              <a:rPr kumimoji="0" lang="zh-CN" altLang="en-US" sz="3200" b="1" i="0" u="none" strike="noStrike" kern="0" cap="none" spc="0" normalizeH="0" baseline="0" noProof="0" dirty="0">
                <a:ln>
                  <a:noFill/>
                </a:ln>
                <a:solidFill>
                  <a:srgbClr val="FDBBF5"/>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FDBBF5"/>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48</a:t>
            </a:fld>
            <a:endParaRPr lang="zh-CN" altLang="en-US"/>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500034" y="1571612"/>
            <a:ext cx="8137525" cy="4752975"/>
          </a:xfrm>
          <a:prstGeom prst="rect">
            <a:avLst/>
          </a:prstGeom>
          <a:noFill/>
          <a:ln w="9525">
            <a:noFill/>
            <a:miter lim="800000"/>
            <a:headEnd/>
            <a:tailEnd/>
          </a:ln>
        </p:spPr>
        <p:txBody>
          <a:bodyPr lIns="92075" tIns="46038" rIns="92075" bIns="46038"/>
          <a:lstStyle/>
          <a:p>
            <a:pPr marL="457200" indent="-457200">
              <a:lnSpc>
                <a:spcPct val="120000"/>
              </a:lnSpc>
              <a:spcBef>
                <a:spcPct val="20000"/>
              </a:spcBef>
              <a:spcAft>
                <a:spcPts val="600"/>
              </a:spcAft>
            </a:pPr>
            <a:r>
              <a:rPr lang="zh-CN" altLang="en-US" sz="2400" b="1" dirty="0">
                <a:ea typeface="楷体_GB2312" pitchFamily="49" charset="-122"/>
              </a:rPr>
              <a:t>根据上述特性可以得出以下的定义：</a:t>
            </a:r>
          </a:p>
          <a:p>
            <a:pPr indent="628650">
              <a:lnSpc>
                <a:spcPct val="120000"/>
              </a:lnSpc>
              <a:spcBef>
                <a:spcPct val="20000"/>
              </a:spcBef>
              <a:spcAft>
                <a:spcPts val="600"/>
              </a:spcAft>
            </a:pPr>
            <a:r>
              <a:rPr lang="zh-CN" altLang="en-US" sz="2400" b="1" dirty="0">
                <a:ea typeface="楷体_GB2312" pitchFamily="49" charset="-122"/>
              </a:rPr>
              <a:t>   “</a:t>
            </a:r>
            <a:r>
              <a:rPr lang="zh-CN" altLang="en-US" sz="2400" b="1" dirty="0">
                <a:solidFill>
                  <a:srgbClr val="CC0000"/>
                </a:solidFill>
                <a:ea typeface="楷体_GB2312" pitchFamily="49" charset="-122"/>
              </a:rPr>
              <a:t>软件构件是一种组装单元，它具有规范的接口规格说明和显示的语境依赖。软件构件可以被独立部署，并由第三方任意组装。</a:t>
            </a:r>
            <a:r>
              <a:rPr lang="zh-CN" altLang="en-US" sz="2400" b="1" dirty="0">
                <a:ea typeface="楷体_GB2312" pitchFamily="49" charset="-122"/>
              </a:rPr>
              <a:t>”</a:t>
            </a:r>
          </a:p>
          <a:p>
            <a:pPr indent="628650">
              <a:lnSpc>
                <a:spcPct val="120000"/>
              </a:lnSpc>
              <a:spcBef>
                <a:spcPct val="20000"/>
              </a:spcBef>
              <a:spcAft>
                <a:spcPts val="600"/>
              </a:spcAft>
            </a:pPr>
            <a:r>
              <a:rPr lang="zh-CN" altLang="en-US" sz="2400" b="1" dirty="0">
                <a:ea typeface="楷体_GB2312" pitchFamily="49" charset="-122"/>
              </a:rPr>
              <a:t> </a:t>
            </a:r>
            <a:r>
              <a:rPr lang="en-US" altLang="zh-CN" sz="2400" b="1" dirty="0">
                <a:ea typeface="楷体_GB2312" pitchFamily="49" charset="-122"/>
              </a:rPr>
              <a:t>OMG UML</a:t>
            </a:r>
            <a:r>
              <a:rPr lang="zh-CN" altLang="en-US" sz="2400" b="1" dirty="0">
                <a:ea typeface="楷体_GB2312" pitchFamily="49" charset="-122"/>
              </a:rPr>
              <a:t>规范中将构件定义为“</a:t>
            </a:r>
            <a:r>
              <a:rPr lang="zh-CN" altLang="en-US" sz="2400" b="1" dirty="0">
                <a:solidFill>
                  <a:srgbClr val="CC0000"/>
                </a:solidFill>
                <a:ea typeface="楷体_GB2312" pitchFamily="49" charset="-122"/>
              </a:rPr>
              <a:t>系统中某一定型化的、可配置的和可替换的部件，该部件封装了实现并暴露一系列接口</a:t>
            </a:r>
            <a:r>
              <a:rPr lang="zh-CN" altLang="en-US" sz="2400" b="1" dirty="0">
                <a:ea typeface="楷体_GB2312" pitchFamily="49" charset="-122"/>
              </a:rPr>
              <a:t>”。</a:t>
            </a:r>
            <a:endParaRPr lang="zh-CN" altLang="en-US" sz="3200" b="1" dirty="0"/>
          </a:p>
        </p:txBody>
      </p:sp>
      <p:sp>
        <p:nvSpPr>
          <p:cNvPr id="4"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FDBBF5"/>
                </a:solidFill>
                <a:latin typeface="+mj-lt"/>
                <a:ea typeface="宋体" charset="-122"/>
                <a:cs typeface="+mj-cs"/>
              </a:rPr>
              <a:t>---</a:t>
            </a:r>
            <a:r>
              <a:rPr lang="zh-CN" altLang="en-US" sz="3200" b="1" kern="0" dirty="0">
                <a:solidFill>
                  <a:srgbClr val="FDBBF5"/>
                </a:solidFill>
                <a:latin typeface="+mj-lt"/>
                <a:ea typeface="宋体" charset="-122"/>
                <a:cs typeface="+mj-cs"/>
              </a:rPr>
              <a:t>构件及其</a:t>
            </a:r>
            <a:r>
              <a:rPr kumimoji="0" lang="zh-CN" altLang="en-US" sz="3200" b="1" i="0" u="none" strike="noStrike" kern="0" cap="none" spc="0" normalizeH="0" baseline="0" noProof="0" dirty="0">
                <a:ln>
                  <a:noFill/>
                </a:ln>
                <a:solidFill>
                  <a:srgbClr val="FDBBF5"/>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FDBBF5"/>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49</a:t>
            </a:fld>
            <a:endParaRPr lang="zh-CN"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28596" y="1500174"/>
            <a:ext cx="8229600" cy="5000660"/>
          </a:xfrm>
        </p:spPr>
        <p:txBody>
          <a:bodyPr/>
          <a:lstStyle/>
          <a:p>
            <a:pPr marL="457200" indent="-457200">
              <a:lnSpc>
                <a:spcPct val="120000"/>
              </a:lnSpc>
              <a:buFont typeface="Wingdings" pitchFamily="2" charset="2"/>
              <a:buAutoNum type="arabicParenBoth" startAt="2"/>
              <a:defRPr/>
            </a:pPr>
            <a:r>
              <a:rPr kumimoji="1" lang="en-US" altLang="zh-CN" sz="2400" b="1" dirty="0">
                <a:solidFill>
                  <a:srgbClr val="C00000"/>
                </a:solidFill>
                <a:latin typeface="宋体" pitchFamily="2" charset="-122"/>
                <a:ea typeface="宋体" pitchFamily="2" charset="-122"/>
              </a:rPr>
              <a:t> </a:t>
            </a:r>
            <a:r>
              <a:rPr kumimoji="1" lang="zh-CN" altLang="en-US" sz="2400" b="1" dirty="0">
                <a:solidFill>
                  <a:srgbClr val="C00000"/>
                </a:solidFill>
                <a:latin typeface="宋体" pitchFamily="2" charset="-122"/>
                <a:ea typeface="宋体" pitchFamily="2" charset="-122"/>
              </a:rPr>
              <a:t>设计系统体系结构</a:t>
            </a:r>
            <a:endParaRPr kumimoji="1" lang="en-US" altLang="zh-CN" sz="2400" b="1" dirty="0">
              <a:solidFill>
                <a:srgbClr val="C00000"/>
              </a:solidFill>
              <a:latin typeface="宋体" pitchFamily="2" charset="-122"/>
              <a:ea typeface="宋体" pitchFamily="2" charset="-122"/>
            </a:endParaRPr>
          </a:p>
          <a:p>
            <a:pPr marL="0" indent="628650" eaLnBrk="1" hangingPunct="1">
              <a:buFontTx/>
              <a:buNone/>
            </a:pPr>
            <a:r>
              <a:rPr kumimoji="1" lang="zh-CN" altLang="en-US" sz="2400" dirty="0">
                <a:ea typeface="楷体_GB2312" pitchFamily="49" charset="-122"/>
              </a:rPr>
              <a:t>体系结构设计可以自底向上进行，如将关系紧密的对象组织成子系统或层；也可以自顶向下进行，尤其是使用设计模式或遗产系统时，会从子系统的划分入手。</a:t>
            </a:r>
            <a:r>
              <a:rPr kumimoji="1" lang="zh-CN" altLang="en-US" dirty="0">
                <a:ea typeface="宋体" charset="-122"/>
              </a:rPr>
              <a:t> </a:t>
            </a:r>
          </a:p>
          <a:p>
            <a:pPr marL="457200" indent="-457200">
              <a:lnSpc>
                <a:spcPct val="120000"/>
              </a:lnSpc>
              <a:buFont typeface="Wingdings" pitchFamily="2" charset="2"/>
              <a:buAutoNum type="arabicParenBoth" startAt="3"/>
              <a:defRPr/>
            </a:pPr>
            <a:r>
              <a:rPr kumimoji="1" lang="en-US" altLang="zh-CN" sz="2400" b="1" dirty="0">
                <a:solidFill>
                  <a:srgbClr val="C00000"/>
                </a:solidFill>
                <a:latin typeface="宋体" pitchFamily="2" charset="-122"/>
                <a:ea typeface="宋体" pitchFamily="2" charset="-122"/>
              </a:rPr>
              <a:t> </a:t>
            </a:r>
            <a:r>
              <a:rPr kumimoji="1" lang="zh-CN" altLang="en-US" sz="2400" b="1" dirty="0">
                <a:solidFill>
                  <a:srgbClr val="C00000"/>
                </a:solidFill>
                <a:latin typeface="宋体" pitchFamily="2" charset="-122"/>
                <a:ea typeface="宋体" pitchFamily="2" charset="-122"/>
              </a:rPr>
              <a:t>对各个子系统进行设计</a:t>
            </a:r>
            <a:endParaRPr kumimoji="1" lang="en-US" altLang="zh-CN" sz="2400" b="1" dirty="0">
              <a:solidFill>
                <a:srgbClr val="C00000"/>
              </a:solidFill>
              <a:latin typeface="宋体" pitchFamily="2" charset="-122"/>
              <a:ea typeface="宋体" pitchFamily="2" charset="-122"/>
            </a:endParaRPr>
          </a:p>
          <a:p>
            <a:pPr marL="0" indent="628650" eaLnBrk="1" hangingPunct="1">
              <a:buFontTx/>
              <a:buNone/>
            </a:pPr>
            <a:r>
              <a:rPr kumimoji="1" lang="zh-CN" altLang="en-US" sz="2400" dirty="0">
                <a:ea typeface="楷体_GB2312" pitchFamily="49" charset="-122"/>
              </a:rPr>
              <a:t>对于面向对象的系统，典型的子系统</a:t>
            </a:r>
            <a:r>
              <a:rPr kumimoji="1" lang="zh-CN" altLang="en-US" sz="2400" b="1" dirty="0">
                <a:solidFill>
                  <a:srgbClr val="00B050"/>
                </a:solidFill>
                <a:ea typeface="楷体_GB2312" pitchFamily="49" charset="-122"/>
              </a:rPr>
              <a:t>有问题域子系统</a:t>
            </a:r>
            <a:r>
              <a:rPr kumimoji="1" lang="zh-CN" altLang="en-US" sz="2400" dirty="0">
                <a:ea typeface="楷体_GB2312" pitchFamily="49" charset="-122"/>
              </a:rPr>
              <a:t>、</a:t>
            </a:r>
            <a:r>
              <a:rPr kumimoji="1" lang="zh-CN" altLang="en-US" sz="2400" b="1" dirty="0">
                <a:solidFill>
                  <a:srgbClr val="00B050"/>
                </a:solidFill>
                <a:ea typeface="楷体_GB2312" pitchFamily="49" charset="-122"/>
              </a:rPr>
              <a:t>人机交互子系统</a:t>
            </a:r>
            <a:r>
              <a:rPr kumimoji="1" lang="zh-CN" altLang="en-US" sz="2400" dirty="0">
                <a:ea typeface="楷体_GB2312" pitchFamily="49" charset="-122"/>
              </a:rPr>
              <a:t>和</a:t>
            </a:r>
            <a:r>
              <a:rPr kumimoji="1" lang="zh-CN" altLang="en-US" sz="2400" b="1" dirty="0">
                <a:solidFill>
                  <a:srgbClr val="00B050"/>
                </a:solidFill>
                <a:ea typeface="楷体_GB2312" pitchFamily="49" charset="-122"/>
              </a:rPr>
              <a:t>任务管理子系统</a:t>
            </a:r>
            <a:r>
              <a:rPr kumimoji="1" lang="zh-CN" altLang="en-US" sz="2400" dirty="0">
                <a:ea typeface="楷体_GB2312" pitchFamily="49" charset="-122"/>
              </a:rPr>
              <a:t>。</a:t>
            </a:r>
          </a:p>
          <a:p>
            <a:pPr marL="457200" indent="-457200">
              <a:lnSpc>
                <a:spcPct val="120000"/>
              </a:lnSpc>
              <a:buFont typeface="Wingdings" pitchFamily="2" charset="2"/>
              <a:buAutoNum type="arabicParenBoth" startAt="4"/>
              <a:defRPr/>
            </a:pPr>
            <a:r>
              <a:rPr kumimoji="1" lang="en-US" altLang="zh-CN" sz="2400" b="1" dirty="0">
                <a:solidFill>
                  <a:srgbClr val="C00000"/>
                </a:solidFill>
                <a:latin typeface="宋体" pitchFamily="2" charset="-122"/>
                <a:ea typeface="宋体" pitchFamily="2" charset="-122"/>
              </a:rPr>
              <a:t> </a:t>
            </a:r>
            <a:r>
              <a:rPr kumimoji="1" lang="zh-CN" altLang="en-US" sz="2400" b="1" dirty="0">
                <a:solidFill>
                  <a:srgbClr val="C00000"/>
                </a:solidFill>
                <a:latin typeface="宋体" pitchFamily="2" charset="-122"/>
                <a:ea typeface="宋体" pitchFamily="2" charset="-122"/>
              </a:rPr>
              <a:t>对象设计及优化</a:t>
            </a:r>
            <a:endParaRPr kumimoji="1" lang="en-US" altLang="zh-CN" sz="2400" b="1" dirty="0">
              <a:solidFill>
                <a:srgbClr val="C00000"/>
              </a:solidFill>
              <a:latin typeface="宋体" pitchFamily="2" charset="-122"/>
              <a:ea typeface="宋体" pitchFamily="2" charset="-122"/>
            </a:endParaRPr>
          </a:p>
          <a:p>
            <a:pPr marL="0" indent="534988" eaLnBrk="1" hangingPunct="1">
              <a:buFontTx/>
              <a:buNone/>
            </a:pPr>
            <a:r>
              <a:rPr kumimoji="1" lang="zh-CN" altLang="en-US" sz="2400" dirty="0">
                <a:ea typeface="楷体_GB2312" pitchFamily="49" charset="-122"/>
              </a:rPr>
              <a:t>对象设计以问题领域的对象设计为核心，其结果是一个详细的对象模型。对象设计过程包括使用</a:t>
            </a:r>
            <a:r>
              <a:rPr kumimoji="1" lang="zh-CN" altLang="en-US" sz="2400" b="1" dirty="0">
                <a:solidFill>
                  <a:srgbClr val="00B050"/>
                </a:solidFill>
                <a:ea typeface="楷体_GB2312" pitchFamily="49" charset="-122"/>
              </a:rPr>
              <a:t>模式设计对象</a:t>
            </a:r>
            <a:r>
              <a:rPr kumimoji="1" lang="zh-CN" altLang="en-US" sz="2400" dirty="0">
                <a:ea typeface="楷体_GB2312" pitchFamily="49" charset="-122"/>
              </a:rPr>
              <a:t>、</a:t>
            </a:r>
            <a:r>
              <a:rPr kumimoji="1" lang="zh-CN" altLang="en-US" sz="2400" b="1" dirty="0">
                <a:solidFill>
                  <a:srgbClr val="00B050"/>
                </a:solidFill>
                <a:ea typeface="楷体_GB2312" pitchFamily="49" charset="-122"/>
              </a:rPr>
              <a:t>接口规格说明</a:t>
            </a:r>
            <a:r>
              <a:rPr kumimoji="1" lang="zh-CN" altLang="en-US" sz="2400" dirty="0">
                <a:ea typeface="楷体_GB2312" pitchFamily="49" charset="-122"/>
              </a:rPr>
              <a:t>、</a:t>
            </a:r>
            <a:r>
              <a:rPr kumimoji="1" lang="zh-CN" altLang="en-US" sz="2400" b="1" dirty="0">
                <a:solidFill>
                  <a:srgbClr val="00B050"/>
                </a:solidFill>
                <a:ea typeface="楷体_GB2312" pitchFamily="49" charset="-122"/>
              </a:rPr>
              <a:t>对象模型重构</a:t>
            </a:r>
            <a:r>
              <a:rPr kumimoji="1" lang="zh-CN" altLang="en-US" sz="2400" dirty="0">
                <a:ea typeface="楷体_GB2312" pitchFamily="49" charset="-122"/>
              </a:rPr>
              <a:t>、</a:t>
            </a:r>
            <a:r>
              <a:rPr kumimoji="1" lang="zh-CN" altLang="en-US" sz="2400" b="1" dirty="0">
                <a:solidFill>
                  <a:srgbClr val="00B050"/>
                </a:solidFill>
                <a:ea typeface="楷体_GB2312" pitchFamily="49" charset="-122"/>
              </a:rPr>
              <a:t>对象模型优化</a:t>
            </a:r>
            <a:r>
              <a:rPr kumimoji="1" lang="en-US" altLang="zh-CN" sz="2400" dirty="0">
                <a:ea typeface="楷体_GB2312" pitchFamily="49" charset="-122"/>
              </a:rPr>
              <a:t>4</a:t>
            </a:r>
            <a:r>
              <a:rPr kumimoji="1" lang="zh-CN" altLang="en-US" sz="2400" dirty="0">
                <a:ea typeface="楷体_GB2312" pitchFamily="49" charset="-122"/>
              </a:rPr>
              <a:t>组活动。</a:t>
            </a:r>
          </a:p>
          <a:p>
            <a:pPr marL="609600" indent="-609600" eaLnBrk="1" hangingPunct="1">
              <a:buFontTx/>
              <a:buNone/>
            </a:pPr>
            <a:endParaRPr kumimoji="1" lang="zh-CN" altLang="en-US" sz="2400" dirty="0">
              <a:ea typeface="楷体_GB2312" pitchFamily="49" charset="-122"/>
            </a:endParaRPr>
          </a:p>
          <a:p>
            <a:pPr marL="609600" indent="-609600" eaLnBrk="1" hangingPunct="1"/>
            <a:endParaRPr kumimoji="1" lang="en-US" altLang="zh-CN" sz="2400" dirty="0">
              <a:ea typeface="楷体_GB2312" pitchFamily="49" charset="-122"/>
            </a:endParaRP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p>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charset="-122"/>
                <a:cs typeface="+mj-cs"/>
              </a:rPr>
              <a:t>4.2.1  </a:t>
            </a:r>
            <a:r>
              <a:rPr kumimoji="0" lang="zh-CN" altLang="en-US" sz="3200" b="1" i="0" u="none" strike="noStrike" kern="0" cap="none" spc="0" normalizeH="0" baseline="0" noProof="0" dirty="0">
                <a:ln>
                  <a:noFill/>
                </a:ln>
                <a:solidFill>
                  <a:schemeClr val="bg1"/>
                </a:solidFill>
                <a:effectLst/>
                <a:uLnTx/>
                <a:uFillTx/>
                <a:latin typeface="+mj-lt"/>
                <a:ea typeface="宋体" charset="-122"/>
                <a:cs typeface="+mj-cs"/>
              </a:rPr>
              <a:t>面向对象设计过程</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5</a:t>
            </a:fld>
            <a:endParaRPr lang="zh-CN" altLang="en-US"/>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6"/>
          <p:cNvPicPr>
            <a:picLocks noChangeAspect="1" noChangeArrowheads="1"/>
          </p:cNvPicPr>
          <p:nvPr/>
        </p:nvPicPr>
        <p:blipFill>
          <a:blip r:embed="rId2"/>
          <a:srcRect t="12106"/>
          <a:stretch>
            <a:fillRect/>
          </a:stretch>
        </p:blipFill>
        <p:spPr bwMode="auto">
          <a:xfrm>
            <a:off x="1214414" y="3429000"/>
            <a:ext cx="6913563" cy="2706688"/>
          </a:xfrm>
          <a:prstGeom prst="rect">
            <a:avLst/>
          </a:prstGeom>
          <a:ln>
            <a:noFill/>
          </a:ln>
          <a:effectLst>
            <a:softEdge rad="112500"/>
          </a:effectLst>
        </p:spPr>
      </p:pic>
      <p:sp>
        <p:nvSpPr>
          <p:cNvPr id="34820" name="Text Box 7"/>
          <p:cNvSpPr txBox="1">
            <a:spLocks noChangeArrowheads="1"/>
          </p:cNvSpPr>
          <p:nvPr/>
        </p:nvSpPr>
        <p:spPr bwMode="auto">
          <a:xfrm>
            <a:off x="571472" y="1785926"/>
            <a:ext cx="8135938" cy="895350"/>
          </a:xfrm>
          <a:prstGeom prst="rect">
            <a:avLst/>
          </a:prstGeom>
          <a:noFill/>
          <a:ln w="9525">
            <a:noFill/>
            <a:miter lim="800000"/>
            <a:headEnd/>
            <a:tailEnd/>
          </a:ln>
        </p:spPr>
        <p:txBody>
          <a:bodyPr>
            <a:spAutoFit/>
          </a:bodyPr>
          <a:lstStyle/>
          <a:p>
            <a:pPr>
              <a:lnSpc>
                <a:spcPct val="110000"/>
              </a:lnSpc>
            </a:pPr>
            <a:r>
              <a:rPr kumimoji="1" lang="en-US" altLang="zh-CN" sz="2400" b="1" dirty="0">
                <a:ea typeface="楷体_GB2312" pitchFamily="49" charset="-122"/>
              </a:rPr>
              <a:t>    </a:t>
            </a:r>
            <a:r>
              <a:rPr kumimoji="1" lang="zh-CN" altLang="en-US" sz="2400" b="1" dirty="0">
                <a:solidFill>
                  <a:srgbClr val="CC0000"/>
                </a:solidFill>
                <a:ea typeface="楷体_GB2312" pitchFamily="49" charset="-122"/>
              </a:rPr>
              <a:t>构件图</a:t>
            </a:r>
            <a:r>
              <a:rPr kumimoji="1" lang="zh-CN" altLang="en-US" sz="2400" b="1" dirty="0">
                <a:ea typeface="楷体_GB2312" pitchFamily="49" charset="-122"/>
              </a:rPr>
              <a:t>表示构件之间的依赖关系，如下图所示。每个构件实现（支持）一些接口，并使用另一些接口。</a:t>
            </a:r>
            <a:r>
              <a:rPr kumimoji="1" lang="zh-CN" altLang="en-US" sz="2400" dirty="0">
                <a:ea typeface="楷体_GB2312" pitchFamily="49" charset="-122"/>
              </a:rPr>
              <a:t> </a:t>
            </a: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FDBBF5"/>
                </a:solidFill>
                <a:latin typeface="+mj-lt"/>
                <a:ea typeface="宋体" charset="-122"/>
                <a:cs typeface="+mj-cs"/>
              </a:rPr>
              <a:t>---</a:t>
            </a:r>
            <a:r>
              <a:rPr lang="zh-CN" altLang="en-US" sz="3200" b="1" kern="0" dirty="0">
                <a:solidFill>
                  <a:srgbClr val="FDBBF5"/>
                </a:solidFill>
                <a:latin typeface="+mj-lt"/>
                <a:ea typeface="宋体" charset="-122"/>
                <a:cs typeface="+mj-cs"/>
              </a:rPr>
              <a:t>构件及其</a:t>
            </a:r>
            <a:r>
              <a:rPr kumimoji="0" lang="zh-CN" altLang="en-US" sz="3200" b="1" i="0" u="none" strike="noStrike" kern="0" cap="none" spc="0" normalizeH="0" baseline="0" noProof="0" dirty="0">
                <a:ln>
                  <a:noFill/>
                </a:ln>
                <a:solidFill>
                  <a:srgbClr val="FDBBF5"/>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FDBBF5"/>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50</a:t>
            </a:fld>
            <a:endParaRPr lang="zh-CN" altLang="en-US"/>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428596" y="1571612"/>
            <a:ext cx="8207375" cy="3533275"/>
          </a:xfrm>
          <a:prstGeom prst="rect">
            <a:avLst/>
          </a:prstGeom>
          <a:noFill/>
          <a:ln w="9525">
            <a:noFill/>
            <a:miter lim="800000"/>
            <a:headEnd/>
            <a:tailEnd/>
          </a:ln>
        </p:spPr>
        <p:txBody>
          <a:bodyPr>
            <a:spAutoFit/>
          </a:bodyPr>
          <a:lstStyle/>
          <a:p>
            <a:pPr>
              <a:lnSpc>
                <a:spcPct val="130000"/>
              </a:lnSpc>
            </a:pPr>
            <a:r>
              <a:rPr kumimoji="1" lang="zh-CN" altLang="en-US" sz="2800" b="1" dirty="0">
                <a:solidFill>
                  <a:srgbClr val="CC0000"/>
                </a:solidFill>
              </a:rPr>
              <a:t>构件与类的区别</a:t>
            </a:r>
            <a:r>
              <a:rPr kumimoji="1" lang="zh-CN" altLang="en-US" sz="2800" b="1" dirty="0"/>
              <a:t>是双重的：</a:t>
            </a:r>
          </a:p>
          <a:p>
            <a:pPr marL="457200" indent="-457200">
              <a:lnSpc>
                <a:spcPct val="130000"/>
              </a:lnSpc>
              <a:buClr>
                <a:schemeClr val="accent2"/>
              </a:buClr>
              <a:buSzPct val="70000"/>
              <a:buFont typeface="+mj-ea"/>
              <a:buAutoNum type="circleNumDbPlain"/>
            </a:pPr>
            <a:r>
              <a:rPr kumimoji="1" lang="zh-CN" altLang="en-US" sz="2400" b="1" dirty="0">
                <a:solidFill>
                  <a:srgbClr val="3366FF"/>
                </a:solidFill>
                <a:ea typeface="楷体_GB2312" pitchFamily="49" charset="-122"/>
              </a:rPr>
              <a:t>构件是部署在某个计算机结点上的物理抽象</a:t>
            </a:r>
            <a:r>
              <a:rPr kumimoji="1" lang="zh-CN" altLang="en-US" sz="2400" b="1" dirty="0">
                <a:ea typeface="楷体_GB2312" pitchFamily="49" charset="-122"/>
              </a:rPr>
              <a:t>。类表示逻辑事务，为了起到物理抽象的作用，不得不将其实现为构件。</a:t>
            </a:r>
          </a:p>
          <a:p>
            <a:pPr marL="457200" indent="-457200">
              <a:lnSpc>
                <a:spcPct val="130000"/>
              </a:lnSpc>
              <a:buClr>
                <a:schemeClr val="accent2"/>
              </a:buClr>
              <a:buSzPct val="70000"/>
              <a:buFont typeface="+mj-ea"/>
              <a:buAutoNum type="circleNumDbPlain"/>
            </a:pPr>
            <a:r>
              <a:rPr kumimoji="1" lang="zh-CN" altLang="en-US" sz="2400" b="1" dirty="0">
                <a:solidFill>
                  <a:srgbClr val="3366FF"/>
                </a:solidFill>
                <a:ea typeface="楷体_GB2312" pitchFamily="49" charset="-122"/>
              </a:rPr>
              <a:t>构件只显示它所包含的类的某些接口</a:t>
            </a:r>
            <a:r>
              <a:rPr kumimoji="1" lang="zh-CN" altLang="en-US" sz="2400" b="1" dirty="0">
                <a:ea typeface="楷体_GB2312" pitchFamily="49" charset="-122"/>
              </a:rPr>
              <a:t>，很多其他接口都被封装在构件中</a:t>
            </a:r>
            <a:r>
              <a:rPr kumimoji="1" lang="en-US" altLang="zh-CN" sz="2400" b="1" dirty="0">
                <a:ea typeface="楷体_GB2312" pitchFamily="49" charset="-122"/>
              </a:rPr>
              <a:t>——</a:t>
            </a:r>
            <a:r>
              <a:rPr kumimoji="1" lang="zh-CN" altLang="en-US" sz="2400" b="1" dirty="0">
                <a:ea typeface="楷体_GB2312" pitchFamily="49" charset="-122"/>
              </a:rPr>
              <a:t>它们只被协作的类在内部使用，对于其他构件是不可见的。 </a:t>
            </a: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000" b="1" kern="0" dirty="0">
                <a:solidFill>
                  <a:schemeClr val="bg1"/>
                </a:solidFill>
                <a:latin typeface="+mj-lt"/>
                <a:ea typeface="+mj-ea"/>
                <a:cs typeface="+mj-cs"/>
              </a:rPr>
              <a:t>4.3 </a:t>
            </a:r>
            <a:r>
              <a:rPr lang="zh-CN" altLang="en-US" sz="4000" b="1" kern="0" dirty="0">
                <a:solidFill>
                  <a:schemeClr val="bg1"/>
                </a:solidFill>
                <a:latin typeface="+mj-lt"/>
                <a:ea typeface="+mj-ea"/>
                <a:cs typeface="+mj-cs"/>
              </a:rPr>
              <a:t>体系结构模块及依赖性</a:t>
            </a:r>
            <a:r>
              <a:rPr lang="zh-CN" altLang="en-US" sz="4000" b="1" dirty="0">
                <a:solidFill>
                  <a:schemeClr val="bg1"/>
                </a:solidFill>
                <a:latin typeface="宋体" pitchFamily="2" charset="-122"/>
                <a:ea typeface="宋体" pitchFamily="2" charset="-122"/>
              </a:rPr>
              <a:t>★</a:t>
            </a:r>
            <a:r>
              <a:rPr lang="en-US" sz="4000" b="1" dirty="0">
                <a:solidFill>
                  <a:schemeClr val="bg1"/>
                </a:solidFill>
                <a:latin typeface="宋体" pitchFamily="2" charset="-122"/>
                <a:ea typeface="宋体" pitchFamily="2" charset="-122"/>
              </a:rPr>
              <a:t>△</a:t>
            </a:r>
            <a:endParaRPr lang="zh-CN" altLang="en-US" sz="4000" b="1" dirty="0">
              <a:solidFill>
                <a:schemeClr val="bg1"/>
              </a:solidFill>
              <a:latin typeface="宋体" pitchFamily="2" charset="-122"/>
              <a:ea typeface="宋体" pitchFamily="2" charset="-122"/>
            </a:endParaRPr>
          </a:p>
          <a:p>
            <a:pPr lvl="0" algn="ctr" fontAlgn="base">
              <a:lnSpc>
                <a:spcPts val="4000"/>
              </a:lnSpc>
              <a:spcBef>
                <a:spcPct val="0"/>
              </a:spcBef>
              <a:spcAft>
                <a:spcPct val="0"/>
              </a:spcAft>
              <a:defRPr/>
            </a:pPr>
            <a:r>
              <a:rPr lang="en-US" altLang="zh-CN" sz="3200" b="1" kern="0" dirty="0">
                <a:solidFill>
                  <a:schemeClr val="bg1"/>
                </a:solidFill>
                <a:latin typeface="+mj-lt"/>
                <a:ea typeface="宋体" charset="-122"/>
                <a:cs typeface="+mj-cs"/>
              </a:rPr>
              <a:t>          </a:t>
            </a:r>
            <a:r>
              <a:rPr lang="en-US" altLang="zh-CN" sz="3200" b="1" kern="0" dirty="0">
                <a:solidFill>
                  <a:srgbClr val="FDBBF5"/>
                </a:solidFill>
                <a:latin typeface="+mj-lt"/>
                <a:ea typeface="宋体" charset="-122"/>
                <a:cs typeface="+mj-cs"/>
              </a:rPr>
              <a:t>---</a:t>
            </a:r>
            <a:r>
              <a:rPr lang="zh-CN" altLang="en-US" sz="3200" b="1" kern="0" dirty="0">
                <a:solidFill>
                  <a:srgbClr val="FDBBF5"/>
                </a:solidFill>
                <a:latin typeface="+mj-lt"/>
                <a:ea typeface="宋体" charset="-122"/>
                <a:cs typeface="+mj-cs"/>
              </a:rPr>
              <a:t>构件及其</a:t>
            </a:r>
            <a:r>
              <a:rPr kumimoji="0" lang="zh-CN" altLang="en-US" sz="3200" b="1" i="0" u="none" strike="noStrike" kern="0" cap="none" spc="0" normalizeH="0" baseline="0" noProof="0" dirty="0">
                <a:ln>
                  <a:noFill/>
                </a:ln>
                <a:solidFill>
                  <a:srgbClr val="FDBBF5"/>
                </a:solidFill>
                <a:effectLst/>
                <a:uLnTx/>
                <a:uFillTx/>
                <a:latin typeface="+mj-lt"/>
                <a:ea typeface="宋体" charset="-122"/>
                <a:cs typeface="+mj-cs"/>
              </a:rPr>
              <a:t>依赖性</a:t>
            </a:r>
            <a:endParaRPr kumimoji="0" lang="zh-CN" altLang="en-US" sz="4400" b="1" i="0" u="none" strike="noStrike" kern="0" cap="none" spc="0" normalizeH="0" baseline="0" noProof="0" dirty="0">
              <a:ln>
                <a:noFill/>
              </a:ln>
              <a:solidFill>
                <a:srgbClr val="FDBBF5"/>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51</a:t>
            </a:fld>
            <a:endParaRPr lang="zh-CN" altLang="en-US"/>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a:xfrm>
            <a:off x="457200" y="1600200"/>
            <a:ext cx="8229600" cy="4925144"/>
          </a:xfrm>
        </p:spPr>
        <p:txBody>
          <a:bodyPr/>
          <a:lstStyle/>
          <a:p>
            <a:pPr>
              <a:buNone/>
            </a:pPr>
            <a:r>
              <a:rPr lang="zh-CN" altLang="en-US" sz="2400" dirty="0">
                <a:latin typeface="宋体" pitchFamily="2" charset="-122"/>
                <a:ea typeface="宋体" pitchFamily="2" charset="-122"/>
              </a:rPr>
              <a:t>复习与思考：</a:t>
            </a:r>
            <a:endParaRPr lang="en-US" altLang="zh-CN" sz="2400" dirty="0">
              <a:latin typeface="宋体" pitchFamily="2" charset="-122"/>
              <a:ea typeface="宋体" pitchFamily="2" charset="-122"/>
            </a:endParaRPr>
          </a:p>
          <a:p>
            <a:pPr>
              <a:buNone/>
            </a:pPr>
            <a:r>
              <a:rPr lang="en-US" altLang="zh-CN" sz="2400" dirty="0">
                <a:latin typeface="宋体" pitchFamily="2" charset="-122"/>
                <a:ea typeface="宋体" pitchFamily="2" charset="-122"/>
              </a:rPr>
              <a:t>		</a:t>
            </a:r>
            <a:r>
              <a:rPr lang="en-US" altLang="zh-CN" sz="2400">
                <a:latin typeface="宋体" pitchFamily="2" charset="-122"/>
                <a:ea typeface="宋体" pitchFamily="2" charset="-122"/>
              </a:rPr>
              <a:t>P206 8.1, 8.3, 8.4</a:t>
            </a:r>
            <a:endParaRPr lang="en-US" altLang="zh-CN" sz="2400" dirty="0">
              <a:latin typeface="宋体" pitchFamily="2" charset="-122"/>
              <a:ea typeface="宋体" pitchFamily="2" charset="-122"/>
            </a:endParaRPr>
          </a:p>
        </p:txBody>
      </p:sp>
    </p:spTree>
    <p:extLst>
      <p:ext uri="{BB962C8B-B14F-4D97-AF65-F5344CB8AC3E}">
        <p14:creationId xmlns:p14="http://schemas.microsoft.com/office/powerpoint/2010/main" val="215588445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WordArt 3"/>
          <p:cNvSpPr>
            <a:spLocks noChangeArrowheads="1" noChangeShapeType="1" noTextEdit="1"/>
          </p:cNvSpPr>
          <p:nvPr/>
        </p:nvSpPr>
        <p:spPr bwMode="auto">
          <a:xfrm>
            <a:off x="2643174" y="2428868"/>
            <a:ext cx="3214710" cy="1857380"/>
          </a:xfrm>
          <a:prstGeom prst="rect">
            <a:avLst/>
          </a:prstGeom>
        </p:spPr>
        <p:txBody>
          <a:bodyPr wrap="none" fromWordArt="1">
            <a:prstTxWarp prst="textSlantUp">
              <a:avLst>
                <a:gd name="adj" fmla="val 55556"/>
              </a:avLst>
            </a:prstTxWarp>
          </a:bodyPr>
          <a:lstStyle/>
          <a:p>
            <a:pPr algn="ctr"/>
            <a:r>
              <a:rPr lang="zh-CN" altLang="en-US" sz="3600" kern="10" dirty="0">
                <a:ln w="9525">
                  <a:solidFill>
                    <a:srgbClr val="000000"/>
                  </a:solidFill>
                  <a:round/>
                  <a:headEnd/>
                  <a:tailEnd/>
                </a:ln>
                <a:solidFill>
                  <a:srgbClr val="FF0000"/>
                </a:solidFill>
                <a:latin typeface="宋体"/>
                <a:ea typeface="宋体"/>
              </a:rPr>
              <a:t>谢谢！</a:t>
            </a:r>
          </a:p>
        </p:txBody>
      </p:sp>
      <p:sp>
        <p:nvSpPr>
          <p:cNvPr id="3" name="灯片编号占位符 2"/>
          <p:cNvSpPr>
            <a:spLocks noGrp="1"/>
          </p:cNvSpPr>
          <p:nvPr>
            <p:ph type="sldNum" sz="quarter" idx="12"/>
          </p:nvPr>
        </p:nvSpPr>
        <p:spPr/>
        <p:txBody>
          <a:bodyPr/>
          <a:lstStyle/>
          <a:p>
            <a:fld id="{38DE0820-E4E3-469F-8339-675226DFBBFE}" type="slidenum">
              <a:rPr lang="zh-CN" altLang="en-US" smtClean="0"/>
              <a:pPr/>
              <a:t>53</a:t>
            </a:fld>
            <a:endParaRPr lang="zh-CN" alt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Oval 4">
            <a:hlinkClick r:id="" action="ppaction://hlinkshowjump?jump=firstslide"/>
          </p:cNvPr>
          <p:cNvSpPr>
            <a:spLocks noChangeArrowheads="1"/>
          </p:cNvSpPr>
          <p:nvPr/>
        </p:nvSpPr>
        <p:spPr bwMode="auto">
          <a:xfrm>
            <a:off x="8153400" y="6400800"/>
            <a:ext cx="762000" cy="304800"/>
          </a:xfrm>
          <a:prstGeom prst="ellipse">
            <a:avLst/>
          </a:prstGeom>
          <a:noFill/>
          <a:ln w="9525">
            <a:noFill/>
            <a:round/>
            <a:headEnd/>
            <a:tailEnd/>
          </a:ln>
          <a:effectLst/>
        </p:spPr>
        <p:txBody>
          <a:bodyPr wrap="none" anchor="ctr"/>
          <a:lstStyle/>
          <a:p>
            <a:endParaRPr lang="zh-CN" altLang="en-US"/>
          </a:p>
        </p:txBody>
      </p:sp>
      <p:sp>
        <p:nvSpPr>
          <p:cNvPr id="130055" name="Oval 7">
            <a:hlinkClick r:id="" action="ppaction://hlinkshowjump?jump=previousslide"/>
          </p:cNvPr>
          <p:cNvSpPr>
            <a:spLocks noChangeArrowheads="1"/>
          </p:cNvSpPr>
          <p:nvPr/>
        </p:nvSpPr>
        <p:spPr bwMode="auto">
          <a:xfrm>
            <a:off x="6372225" y="6400800"/>
            <a:ext cx="762000" cy="304800"/>
          </a:xfrm>
          <a:prstGeom prst="ellipse">
            <a:avLst/>
          </a:prstGeom>
          <a:noFill/>
          <a:ln w="9525">
            <a:noFill/>
            <a:round/>
            <a:headEnd/>
            <a:tailEnd/>
          </a:ln>
          <a:effectLst/>
        </p:spPr>
        <p:txBody>
          <a:bodyPr wrap="none" anchor="ctr"/>
          <a:lstStyle/>
          <a:p>
            <a:endParaRPr lang="zh-CN" altLang="en-US"/>
          </a:p>
        </p:txBody>
      </p:sp>
      <p:sp>
        <p:nvSpPr>
          <p:cNvPr id="130056" name="Oval 8">
            <a:hlinkClick r:id="" action="ppaction://hlinkshowjump?jump=nextslide"/>
          </p:cNvPr>
          <p:cNvSpPr>
            <a:spLocks noChangeArrowheads="1"/>
          </p:cNvSpPr>
          <p:nvPr/>
        </p:nvSpPr>
        <p:spPr bwMode="auto">
          <a:xfrm>
            <a:off x="7239000" y="6400800"/>
            <a:ext cx="762000" cy="304800"/>
          </a:xfrm>
          <a:prstGeom prst="ellipse">
            <a:avLst/>
          </a:prstGeom>
          <a:noFill/>
          <a:ln w="9525">
            <a:noFill/>
            <a:round/>
            <a:headEnd/>
            <a:tailEnd/>
          </a:ln>
          <a:effectLst/>
        </p:spPr>
        <p:txBody>
          <a:bodyPr wrap="none" anchor="ctr"/>
          <a:lstStyle/>
          <a:p>
            <a:endParaRPr lang="zh-CN" altLang="en-US"/>
          </a:p>
        </p:txBody>
      </p:sp>
      <p:sp>
        <p:nvSpPr>
          <p:cNvPr id="130057" name="Text Box 9"/>
          <p:cNvSpPr txBox="1">
            <a:spLocks noChangeArrowheads="1"/>
          </p:cNvSpPr>
          <p:nvPr/>
        </p:nvSpPr>
        <p:spPr bwMode="auto">
          <a:xfrm>
            <a:off x="571472" y="1785926"/>
            <a:ext cx="7391400" cy="4185761"/>
          </a:xfrm>
          <a:prstGeom prst="rect">
            <a:avLst/>
          </a:prstGeom>
          <a:noFill/>
          <a:ln w="9525">
            <a:noFill/>
            <a:miter lim="800000"/>
            <a:headEnd/>
            <a:tailEnd/>
          </a:ln>
          <a:effectLst/>
        </p:spPr>
        <p:txBody>
          <a:bodyPr>
            <a:spAutoFit/>
          </a:bodyPr>
          <a:lstStyle/>
          <a:p>
            <a:pPr algn="just">
              <a:lnSpc>
                <a:spcPct val="90000"/>
              </a:lnSpc>
              <a:spcBef>
                <a:spcPct val="20000"/>
              </a:spcBef>
              <a:buFont typeface="Wingdings" pitchFamily="2" charset="2"/>
              <a:buChar char="l"/>
            </a:pPr>
            <a:r>
              <a:rPr lang="zh-CN" altLang="en-US" sz="2800" b="1" dirty="0">
                <a:solidFill>
                  <a:srgbClr val="C00000"/>
                </a:solidFill>
                <a:latin typeface="宋体" pitchFamily="2" charset="-122"/>
                <a:ea typeface="宋体" pitchFamily="2" charset="-122"/>
              </a:rPr>
              <a:t>软件的设计的</a:t>
            </a:r>
            <a:r>
              <a:rPr lang="en-US" altLang="zh-CN" sz="2800" b="1" dirty="0">
                <a:solidFill>
                  <a:srgbClr val="C00000"/>
                </a:solidFill>
                <a:latin typeface="宋体" pitchFamily="2" charset="-122"/>
                <a:ea typeface="宋体" pitchFamily="2" charset="-122"/>
              </a:rPr>
              <a:t>5</a:t>
            </a:r>
            <a:r>
              <a:rPr lang="zh-CN" altLang="en-US" sz="2800" b="1" dirty="0">
                <a:solidFill>
                  <a:srgbClr val="C00000"/>
                </a:solidFill>
                <a:latin typeface="宋体" pitchFamily="2" charset="-122"/>
                <a:ea typeface="宋体" pitchFamily="2" charset="-122"/>
              </a:rPr>
              <a:t>条准则（参见教材</a:t>
            </a:r>
            <a:r>
              <a:rPr lang="en-US" altLang="zh-CN" sz="2800" b="1" dirty="0">
                <a:solidFill>
                  <a:srgbClr val="C00000"/>
                </a:solidFill>
                <a:latin typeface="宋体" pitchFamily="2" charset="-122"/>
                <a:ea typeface="宋体" pitchFamily="2" charset="-122"/>
              </a:rPr>
              <a:t>P65</a:t>
            </a:r>
            <a:r>
              <a:rPr lang="zh-CN" altLang="en-US" sz="2800" b="1" dirty="0">
                <a:solidFill>
                  <a:srgbClr val="C00000"/>
                </a:solidFill>
                <a:latin typeface="宋体" pitchFamily="2" charset="-122"/>
                <a:ea typeface="宋体" pitchFamily="2" charset="-122"/>
              </a:rPr>
              <a:t> ）</a:t>
            </a:r>
            <a:endParaRPr lang="en-US" altLang="zh-CN" sz="2800" b="1" dirty="0">
              <a:solidFill>
                <a:srgbClr val="C00000"/>
              </a:solidFill>
              <a:latin typeface="宋体" pitchFamily="2" charset="-122"/>
              <a:ea typeface="宋体" pitchFamily="2" charset="-122"/>
            </a:endParaRPr>
          </a:p>
          <a:p>
            <a:pPr algn="just">
              <a:lnSpc>
                <a:spcPct val="90000"/>
              </a:lnSpc>
              <a:spcBef>
                <a:spcPct val="20000"/>
              </a:spcBef>
              <a:buFont typeface="Wingdings" pitchFamily="2" charset="2"/>
              <a:buChar char="l"/>
            </a:pPr>
            <a:r>
              <a:rPr lang="zh-CN" altLang="en-US" sz="2800" b="1" dirty="0">
                <a:latin typeface="宋体" pitchFamily="2" charset="-122"/>
                <a:ea typeface="宋体" pitchFamily="2" charset="-122"/>
              </a:rPr>
              <a:t>面向对象设计准则有：</a:t>
            </a:r>
          </a:p>
          <a:p>
            <a:pPr indent="273050" algn="just">
              <a:spcBef>
                <a:spcPct val="25000"/>
              </a:spcBef>
            </a:pP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1</a:t>
            </a:r>
            <a:r>
              <a:rPr lang="zh-CN" altLang="en-US" sz="2800" b="1" dirty="0">
                <a:latin typeface="宋体" pitchFamily="2" charset="-122"/>
                <a:ea typeface="宋体" pitchFamily="2" charset="-122"/>
              </a:rPr>
              <a:t>）模块化	 </a:t>
            </a:r>
            <a:endParaRPr lang="en-US" altLang="zh-CN" sz="2800" b="1" dirty="0">
              <a:latin typeface="宋体" pitchFamily="2" charset="-122"/>
              <a:ea typeface="宋体" pitchFamily="2" charset="-122"/>
            </a:endParaRPr>
          </a:p>
          <a:p>
            <a:pPr indent="273050" algn="just">
              <a:spcBef>
                <a:spcPct val="25000"/>
              </a:spcBef>
            </a:pP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2</a:t>
            </a:r>
            <a:r>
              <a:rPr lang="zh-CN" altLang="en-US" sz="2800" b="1" dirty="0">
                <a:latin typeface="宋体" pitchFamily="2" charset="-122"/>
                <a:ea typeface="宋体" pitchFamily="2" charset="-122"/>
              </a:rPr>
              <a:t>）抽象     </a:t>
            </a:r>
            <a:endParaRPr lang="en-US" altLang="zh-CN" sz="2800" b="1" dirty="0">
              <a:latin typeface="宋体" pitchFamily="2" charset="-122"/>
              <a:ea typeface="宋体" pitchFamily="2" charset="-122"/>
            </a:endParaRPr>
          </a:p>
          <a:p>
            <a:pPr indent="273050" algn="just">
              <a:spcBef>
                <a:spcPct val="25000"/>
              </a:spcBef>
            </a:pP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3</a:t>
            </a:r>
            <a:r>
              <a:rPr lang="zh-CN" altLang="en-US" sz="2800" b="1" dirty="0">
                <a:latin typeface="宋体" pitchFamily="2" charset="-122"/>
                <a:ea typeface="宋体" pitchFamily="2" charset="-122"/>
              </a:rPr>
              <a:t>）信息隐藏 </a:t>
            </a:r>
          </a:p>
          <a:p>
            <a:pPr indent="273050" algn="just">
              <a:spcBef>
                <a:spcPct val="25000"/>
              </a:spcBef>
            </a:pP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4</a:t>
            </a:r>
            <a:r>
              <a:rPr lang="zh-CN" altLang="en-US" sz="2800" b="1" dirty="0">
                <a:latin typeface="宋体" pitchFamily="2" charset="-122"/>
                <a:ea typeface="宋体" pitchFamily="2" charset="-122"/>
              </a:rPr>
              <a:t>）弱耦合	（可参见教材</a:t>
            </a:r>
            <a:r>
              <a:rPr lang="en-US" altLang="zh-CN" sz="2800" b="1" dirty="0">
                <a:latin typeface="宋体" pitchFamily="2" charset="-122"/>
                <a:ea typeface="宋体" pitchFamily="2" charset="-122"/>
              </a:rPr>
              <a:t>P80</a:t>
            </a:r>
            <a:r>
              <a:rPr lang="zh-CN" altLang="en-US"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indent="273050" algn="just">
              <a:spcBef>
                <a:spcPct val="25000"/>
              </a:spcBef>
            </a:pP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5</a:t>
            </a:r>
            <a:r>
              <a:rPr lang="zh-CN" altLang="en-US" sz="2800" b="1" dirty="0">
                <a:latin typeface="宋体" pitchFamily="2" charset="-122"/>
                <a:ea typeface="宋体" pitchFamily="2" charset="-122"/>
              </a:rPr>
              <a:t>）强内聚   （可参见教材</a:t>
            </a:r>
            <a:r>
              <a:rPr lang="en-US" altLang="zh-CN" sz="2800" b="1" dirty="0">
                <a:latin typeface="宋体" pitchFamily="2" charset="-122"/>
                <a:ea typeface="宋体" pitchFamily="2" charset="-122"/>
              </a:rPr>
              <a:t>P82</a:t>
            </a:r>
            <a:r>
              <a:rPr lang="zh-CN" altLang="en-US"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indent="273050" algn="just">
              <a:spcBef>
                <a:spcPct val="25000"/>
              </a:spcBef>
            </a:pP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6</a:t>
            </a:r>
            <a:r>
              <a:rPr lang="zh-CN" altLang="en-US" sz="2800" b="1" dirty="0">
                <a:latin typeface="宋体" pitchFamily="2" charset="-122"/>
                <a:ea typeface="宋体" pitchFamily="2" charset="-122"/>
              </a:rPr>
              <a:t>）可重用</a:t>
            </a:r>
          </a:p>
        </p:txBody>
      </p:sp>
      <p:sp>
        <p:nvSpPr>
          <p:cNvPr id="30"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p>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charset="-122"/>
                <a:cs typeface="+mj-cs"/>
              </a:rPr>
              <a:t>4.2.2  </a:t>
            </a:r>
            <a:r>
              <a:rPr kumimoji="0" lang="zh-CN" altLang="en-US" sz="3200" b="1" i="0" u="none" strike="noStrike" kern="0" cap="none" spc="0" normalizeH="0" baseline="0" noProof="0" dirty="0">
                <a:ln>
                  <a:noFill/>
                </a:ln>
                <a:solidFill>
                  <a:schemeClr val="bg1"/>
                </a:solidFill>
                <a:effectLst/>
                <a:uLnTx/>
                <a:uFillTx/>
                <a:latin typeface="+mj-lt"/>
                <a:ea typeface="宋体" charset="-122"/>
                <a:cs typeface="+mj-cs"/>
              </a:rPr>
              <a:t>面向对象设计准则</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pPr/>
              <a:t>6</a:t>
            </a:fld>
            <a:endParaRPr lang="zh-CN" alt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428596" y="1500174"/>
            <a:ext cx="8229600" cy="4525963"/>
          </a:xfrm>
        </p:spPr>
        <p:txBody>
          <a:bodyPr/>
          <a:lstStyle/>
          <a:p>
            <a:pPr marL="609600" indent="-609600" eaLnBrk="1" hangingPunct="1">
              <a:lnSpc>
                <a:spcPct val="120000"/>
              </a:lnSpc>
              <a:buFontTx/>
              <a:buAutoNum type="arabicParenBoth"/>
            </a:pPr>
            <a:r>
              <a:rPr kumimoji="1" lang="zh-CN" altLang="en-US" sz="2800" b="1" dirty="0">
                <a:solidFill>
                  <a:srgbClr val="C00000"/>
                </a:solidFill>
                <a:latin typeface="宋体" pitchFamily="2" charset="-122"/>
                <a:ea typeface="宋体" pitchFamily="2" charset="-122"/>
              </a:rPr>
              <a:t>模块化</a:t>
            </a: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p>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charset="-122"/>
                <a:cs typeface="+mj-cs"/>
              </a:rPr>
              <a:t>4.2.2  </a:t>
            </a:r>
            <a:r>
              <a:rPr kumimoji="0" lang="zh-CN" altLang="en-US" sz="3200" b="1" i="0" u="none" strike="noStrike" kern="0" cap="none" spc="0" normalizeH="0" baseline="0" noProof="0" dirty="0">
                <a:ln>
                  <a:noFill/>
                </a:ln>
                <a:solidFill>
                  <a:schemeClr val="bg1"/>
                </a:solidFill>
                <a:effectLst/>
                <a:uLnTx/>
                <a:uFillTx/>
                <a:latin typeface="+mj-lt"/>
                <a:ea typeface="宋体" charset="-122"/>
                <a:cs typeface="+mj-cs"/>
              </a:rPr>
              <a:t>面向对象设计准则</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Rectangle 3"/>
          <p:cNvSpPr txBox="1">
            <a:spLocks noChangeArrowheads="1"/>
          </p:cNvSpPr>
          <p:nvPr/>
        </p:nvSpPr>
        <p:spPr bwMode="auto">
          <a:xfrm>
            <a:off x="857224" y="2332037"/>
            <a:ext cx="7286676" cy="3954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indent="355600" fontAlgn="base">
              <a:lnSpc>
                <a:spcPct val="130000"/>
              </a:lnSpc>
              <a:spcBef>
                <a:spcPts val="1200"/>
              </a:spcBef>
              <a:spcAft>
                <a:spcPts val="1200"/>
              </a:spcAft>
              <a:buClr>
                <a:schemeClr val="accent2"/>
              </a:buClr>
              <a:buSzPct val="75000"/>
            </a:pPr>
            <a:r>
              <a:rPr lang="zh-CN" altLang="en-US" sz="2400" b="1" dirty="0">
                <a:solidFill>
                  <a:srgbClr val="3366FF"/>
                </a:solidFill>
                <a:latin typeface="宋体" pitchFamily="2" charset="-122"/>
                <a:ea typeface="宋体" pitchFamily="2" charset="-122"/>
              </a:rPr>
              <a:t>模块化就是将系统划分为若干个模块，每个模块完成一个子功能</a:t>
            </a:r>
            <a:r>
              <a:rPr lang="zh-CN" altLang="en-US" sz="2400" dirty="0">
                <a:latin typeface="宋体" pitchFamily="2" charset="-122"/>
                <a:ea typeface="宋体" pitchFamily="2" charset="-122"/>
              </a:rPr>
              <a:t>。模块化的目的是将系统“分而治之”，模块化能够降低问题的复杂性，使软件结构清晰，易阅读、易理解，易于测试和调试，因而也有助于提高软件的可靠性。</a:t>
            </a:r>
            <a:endParaRPr kumimoji="1" lang="zh-CN" altLang="en-US" sz="2400" b="0" i="0" u="none" strike="noStrike" kern="0" cap="none" spc="0" normalizeH="0" baseline="0" noProof="0" dirty="0">
              <a:ln>
                <a:noFill/>
              </a:ln>
              <a:uLnTx/>
              <a:uFillTx/>
              <a:latin typeface="宋体" pitchFamily="2" charset="-122"/>
              <a:ea typeface="宋体" pitchFamily="2" charset="-122"/>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pPr/>
              <a:t>7</a:t>
            </a:fld>
            <a:endParaRPr lang="zh-CN" alt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357158" y="1643050"/>
            <a:ext cx="3429024" cy="4714908"/>
          </a:xfrm>
        </p:spPr>
        <p:txBody>
          <a:bodyPr/>
          <a:lstStyle/>
          <a:p>
            <a:pPr marL="609600" indent="-609600" eaLnBrk="1" hangingPunct="1">
              <a:lnSpc>
                <a:spcPct val="120000"/>
              </a:lnSpc>
              <a:buFontTx/>
              <a:buAutoNum type="arabicParenBoth"/>
            </a:pPr>
            <a:r>
              <a:rPr kumimoji="1" lang="zh-CN" altLang="en-US" sz="2800" b="1" dirty="0">
                <a:solidFill>
                  <a:srgbClr val="C00000"/>
                </a:solidFill>
                <a:latin typeface="宋体" pitchFamily="2" charset="-122"/>
                <a:ea typeface="宋体" pitchFamily="2" charset="-122"/>
              </a:rPr>
              <a:t>模块化</a:t>
            </a:r>
            <a:endParaRPr kumimoji="1" lang="en-US" altLang="zh-CN" sz="2800" b="1" dirty="0">
              <a:solidFill>
                <a:srgbClr val="C00000"/>
              </a:solidFill>
              <a:latin typeface="宋体" pitchFamily="2" charset="-122"/>
              <a:ea typeface="宋体" pitchFamily="2" charset="-122"/>
            </a:endParaRPr>
          </a:p>
          <a:p>
            <a:pPr marL="0" indent="450850">
              <a:lnSpc>
                <a:spcPct val="120000"/>
              </a:lnSpc>
              <a:buNone/>
            </a:pPr>
            <a:r>
              <a:rPr lang="zh-CN" altLang="en-US" sz="2400" dirty="0">
                <a:solidFill>
                  <a:srgbClr val="3366FF"/>
                </a:solidFill>
                <a:latin typeface="宋体" pitchFamily="2" charset="-122"/>
                <a:ea typeface="宋体" pitchFamily="2" charset="-122"/>
              </a:rPr>
              <a:t>模块不是分得越小越好，</a:t>
            </a:r>
            <a:r>
              <a:rPr lang="zh-CN" altLang="en-US" sz="2400" dirty="0">
                <a:latin typeface="宋体" pitchFamily="2" charset="-122"/>
                <a:ea typeface="宋体" pitchFamily="2" charset="-122"/>
              </a:rPr>
              <a:t>因为模块越多，集成模块的的复杂度和工作量（成本）也增加。</a:t>
            </a:r>
            <a:endParaRPr lang="en-US" altLang="zh-CN" sz="2400" dirty="0">
              <a:latin typeface="宋体" pitchFamily="2" charset="-122"/>
              <a:ea typeface="宋体" pitchFamily="2" charset="-122"/>
            </a:endParaRPr>
          </a:p>
          <a:p>
            <a:pPr marL="0" indent="450850">
              <a:lnSpc>
                <a:spcPct val="120000"/>
              </a:lnSpc>
              <a:buNone/>
            </a:pPr>
            <a:r>
              <a:rPr lang="zh-CN" altLang="en-US" sz="2400" dirty="0">
                <a:solidFill>
                  <a:srgbClr val="3366FF"/>
                </a:solidFill>
                <a:latin typeface="宋体" pitchFamily="2" charset="-122"/>
                <a:ea typeface="宋体" pitchFamily="2" charset="-122"/>
              </a:rPr>
              <a:t>显然，每个软件系统都有一个最佳模块数</a:t>
            </a:r>
            <a:r>
              <a:rPr lang="en-US" altLang="zh-CN" sz="2400" dirty="0">
                <a:solidFill>
                  <a:srgbClr val="3366FF"/>
                </a:solidFill>
                <a:latin typeface="宋体" pitchFamily="2" charset="-122"/>
                <a:ea typeface="宋体" pitchFamily="2" charset="-122"/>
              </a:rPr>
              <a:t>M</a:t>
            </a:r>
            <a:r>
              <a:rPr lang="zh-CN" altLang="en-US" sz="2400" dirty="0">
                <a:latin typeface="宋体" pitchFamily="2" charset="-122"/>
                <a:ea typeface="宋体" pitchFamily="2" charset="-122"/>
              </a:rPr>
              <a:t>。注意选择分解的最佳模块数。</a:t>
            </a:r>
            <a:endParaRPr kumimoji="1" lang="zh-CN" altLang="en-US" sz="2400" b="1" dirty="0">
              <a:solidFill>
                <a:srgbClr val="C00000"/>
              </a:solidFill>
              <a:latin typeface="宋体" pitchFamily="2" charset="-122"/>
              <a:ea typeface="宋体" pitchFamily="2" charset="-122"/>
            </a:endParaRP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p>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charset="-122"/>
                <a:cs typeface="+mj-cs"/>
              </a:rPr>
              <a:t>4.2.2  </a:t>
            </a:r>
            <a:r>
              <a:rPr kumimoji="0" lang="zh-CN" altLang="en-US" sz="3200" b="1" i="0" u="none" strike="noStrike" kern="0" cap="none" spc="0" normalizeH="0" baseline="0" noProof="0" dirty="0">
                <a:ln>
                  <a:noFill/>
                </a:ln>
                <a:solidFill>
                  <a:schemeClr val="bg1"/>
                </a:solidFill>
                <a:effectLst/>
                <a:uLnTx/>
                <a:uFillTx/>
                <a:latin typeface="+mj-lt"/>
                <a:ea typeface="宋体" charset="-122"/>
                <a:cs typeface="+mj-cs"/>
              </a:rPr>
              <a:t>面向对象设计准则</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grpSp>
        <p:nvGrpSpPr>
          <p:cNvPr id="2" name="Group 49"/>
          <p:cNvGrpSpPr>
            <a:grpSpLocks/>
          </p:cNvGrpSpPr>
          <p:nvPr/>
        </p:nvGrpSpPr>
        <p:grpSpPr bwMode="auto">
          <a:xfrm>
            <a:off x="3962426" y="1785926"/>
            <a:ext cx="4395788" cy="3629027"/>
            <a:chOff x="3073" y="540"/>
            <a:chExt cx="2769" cy="2283"/>
          </a:xfrm>
          <a:noFill/>
        </p:grpSpPr>
        <p:sp>
          <p:nvSpPr>
            <p:cNvPr id="8" name="Text Box 46"/>
            <p:cNvSpPr txBox="1">
              <a:spLocks noChangeArrowheads="1"/>
            </p:cNvSpPr>
            <p:nvPr/>
          </p:nvSpPr>
          <p:spPr bwMode="auto">
            <a:xfrm>
              <a:off x="4829" y="1077"/>
              <a:ext cx="916" cy="212"/>
            </a:xfrm>
            <a:prstGeom prst="rect">
              <a:avLst/>
            </a:prstGeom>
            <a:grpFill/>
            <a:ln w="28575">
              <a:noFill/>
              <a:miter lim="800000"/>
              <a:headEnd/>
              <a:tailEnd/>
            </a:ln>
            <a:effectLst/>
          </p:spPr>
          <p:txBody>
            <a:bodyPr>
              <a:spAutoFit/>
            </a:bodyPr>
            <a:lstStyle/>
            <a:p>
              <a:pPr>
                <a:spcBef>
                  <a:spcPct val="50000"/>
                </a:spcBef>
              </a:pPr>
              <a:r>
                <a:rPr lang="zh-CN" altLang="en-US" sz="1600" b="0" dirty="0">
                  <a:effectLst/>
                  <a:latin typeface="宋体" pitchFamily="2" charset="-122"/>
                  <a:ea typeface="宋体" pitchFamily="2" charset="-122"/>
                </a:rPr>
                <a:t>软件总成本</a:t>
              </a:r>
            </a:p>
          </p:txBody>
        </p:sp>
        <p:grpSp>
          <p:nvGrpSpPr>
            <p:cNvPr id="3" name="Group 48"/>
            <p:cNvGrpSpPr>
              <a:grpSpLocks/>
            </p:cNvGrpSpPr>
            <p:nvPr/>
          </p:nvGrpSpPr>
          <p:grpSpPr bwMode="auto">
            <a:xfrm>
              <a:off x="3073" y="540"/>
              <a:ext cx="2769" cy="2283"/>
              <a:chOff x="3073" y="540"/>
              <a:chExt cx="2769" cy="2283"/>
            </a:xfrm>
            <a:grpFill/>
          </p:grpSpPr>
          <p:sp>
            <p:nvSpPr>
              <p:cNvPr id="10" name="Text Box 14"/>
              <p:cNvSpPr txBox="1">
                <a:spLocks noChangeArrowheads="1"/>
              </p:cNvSpPr>
              <p:nvPr/>
            </p:nvSpPr>
            <p:spPr bwMode="auto">
              <a:xfrm>
                <a:off x="3360" y="2592"/>
                <a:ext cx="2208" cy="231"/>
              </a:xfrm>
              <a:prstGeom prst="rect">
                <a:avLst/>
              </a:prstGeom>
              <a:grpFill/>
              <a:ln w="9525">
                <a:noFill/>
                <a:miter lim="800000"/>
                <a:headEnd/>
                <a:tailEnd/>
              </a:ln>
              <a:effectLst/>
            </p:spPr>
            <p:txBody>
              <a:bodyPr>
                <a:spAutoFit/>
              </a:bodyPr>
              <a:lstStyle/>
              <a:p>
                <a:pPr>
                  <a:spcBef>
                    <a:spcPct val="50000"/>
                  </a:spcBef>
                </a:pPr>
                <a:r>
                  <a:rPr lang="en-US" altLang="zh-CN" sz="1800" b="0" dirty="0">
                    <a:effectLst/>
                    <a:latin typeface="宋体" pitchFamily="2" charset="-122"/>
                    <a:ea typeface="宋体" pitchFamily="2" charset="-122"/>
                  </a:rPr>
                  <a:t>    </a:t>
                </a:r>
                <a:r>
                  <a:rPr lang="zh-CN" altLang="en-US" sz="1800" b="0" dirty="0">
                    <a:effectLst/>
                    <a:latin typeface="宋体" pitchFamily="2" charset="-122"/>
                    <a:ea typeface="宋体" pitchFamily="2" charset="-122"/>
                  </a:rPr>
                  <a:t>模块化与软件成本的关系</a:t>
                </a:r>
              </a:p>
            </p:txBody>
          </p:sp>
          <p:sp>
            <p:nvSpPr>
              <p:cNvPr id="11" name="Arc 33"/>
              <p:cNvSpPr>
                <a:spLocks/>
              </p:cNvSpPr>
              <p:nvPr/>
            </p:nvSpPr>
            <p:spPr bwMode="auto">
              <a:xfrm rot="8291471">
                <a:off x="3541" y="540"/>
                <a:ext cx="1492" cy="1443"/>
              </a:xfrm>
              <a:custGeom>
                <a:avLst/>
                <a:gdLst>
                  <a:gd name="G0" fmla="+- 494 0 0"/>
                  <a:gd name="G1" fmla="+- 21600 0 0"/>
                  <a:gd name="G2" fmla="+- 21600 0 0"/>
                  <a:gd name="T0" fmla="*/ 0 w 21854"/>
                  <a:gd name="T1" fmla="*/ 6 h 21600"/>
                  <a:gd name="T2" fmla="*/ 21854 w 21854"/>
                  <a:gd name="T3" fmla="*/ 18388 h 21600"/>
                  <a:gd name="T4" fmla="*/ 494 w 21854"/>
                  <a:gd name="T5" fmla="*/ 21600 h 21600"/>
                </a:gdLst>
                <a:ahLst/>
                <a:cxnLst>
                  <a:cxn ang="0">
                    <a:pos x="T0" y="T1"/>
                  </a:cxn>
                  <a:cxn ang="0">
                    <a:pos x="T2" y="T3"/>
                  </a:cxn>
                  <a:cxn ang="0">
                    <a:pos x="T4" y="T5"/>
                  </a:cxn>
                </a:cxnLst>
                <a:rect l="0" t="0" r="r" b="b"/>
                <a:pathLst>
                  <a:path w="21854" h="21600" fill="none" extrusionOk="0">
                    <a:moveTo>
                      <a:pt x="-1" y="5"/>
                    </a:moveTo>
                    <a:cubicBezTo>
                      <a:pt x="164" y="1"/>
                      <a:pt x="329" y="-1"/>
                      <a:pt x="494" y="0"/>
                    </a:cubicBezTo>
                    <a:cubicBezTo>
                      <a:pt x="11182" y="0"/>
                      <a:pt x="20264" y="7817"/>
                      <a:pt x="21853" y="18388"/>
                    </a:cubicBezTo>
                  </a:path>
                  <a:path w="21854" h="21600" stroke="0" extrusionOk="0">
                    <a:moveTo>
                      <a:pt x="-1" y="5"/>
                    </a:moveTo>
                    <a:cubicBezTo>
                      <a:pt x="164" y="1"/>
                      <a:pt x="329" y="-1"/>
                      <a:pt x="494" y="0"/>
                    </a:cubicBezTo>
                    <a:cubicBezTo>
                      <a:pt x="11182" y="0"/>
                      <a:pt x="20264" y="7817"/>
                      <a:pt x="21853" y="18388"/>
                    </a:cubicBezTo>
                    <a:lnTo>
                      <a:pt x="494" y="21600"/>
                    </a:lnTo>
                    <a:close/>
                  </a:path>
                </a:pathLst>
              </a:custGeom>
              <a:grpFill/>
              <a:ln w="28575">
                <a:solidFill>
                  <a:schemeClr val="tx1"/>
                </a:solidFill>
                <a:prstDash val="lgDash"/>
                <a:round/>
                <a:headEnd/>
                <a:tailEnd/>
              </a:ln>
              <a:effectLst/>
            </p:spPr>
            <p:txBody>
              <a:bodyPr wrap="none" anchor="ctr"/>
              <a:lstStyle/>
              <a:p>
                <a:endParaRPr lang="zh-CN" altLang="en-US"/>
              </a:p>
            </p:txBody>
          </p:sp>
          <p:sp>
            <p:nvSpPr>
              <p:cNvPr id="12" name="Line 34"/>
              <p:cNvSpPr>
                <a:spLocks noChangeShapeType="1"/>
              </p:cNvSpPr>
              <p:nvPr/>
            </p:nvSpPr>
            <p:spPr bwMode="auto">
              <a:xfrm flipV="1">
                <a:off x="3312" y="1056"/>
                <a:ext cx="0" cy="1353"/>
              </a:xfrm>
              <a:prstGeom prst="line">
                <a:avLst/>
              </a:prstGeom>
              <a:grpFill/>
              <a:ln w="28575">
                <a:solidFill>
                  <a:schemeClr val="tx1"/>
                </a:solidFill>
                <a:round/>
                <a:headEnd/>
                <a:tailEnd type="triangle" w="med" len="med"/>
              </a:ln>
              <a:effectLst/>
            </p:spPr>
            <p:txBody>
              <a:bodyPr/>
              <a:lstStyle/>
              <a:p>
                <a:endParaRPr lang="zh-CN" altLang="en-US"/>
              </a:p>
            </p:txBody>
          </p:sp>
          <p:sp>
            <p:nvSpPr>
              <p:cNvPr id="13" name="Freeform 35"/>
              <p:cNvSpPr>
                <a:spLocks/>
              </p:cNvSpPr>
              <p:nvPr/>
            </p:nvSpPr>
            <p:spPr bwMode="auto">
              <a:xfrm>
                <a:off x="3342" y="1466"/>
                <a:ext cx="1892" cy="826"/>
              </a:xfrm>
              <a:custGeom>
                <a:avLst/>
                <a:gdLst/>
                <a:ahLst/>
                <a:cxnLst>
                  <a:cxn ang="0">
                    <a:pos x="0" y="0"/>
                  </a:cxn>
                  <a:cxn ang="0">
                    <a:pos x="432" y="432"/>
                  </a:cxn>
                  <a:cxn ang="0">
                    <a:pos x="1008" y="768"/>
                  </a:cxn>
                  <a:cxn ang="0">
                    <a:pos x="1776" y="960"/>
                  </a:cxn>
                </a:cxnLst>
                <a:rect l="0" t="0" r="r" b="b"/>
                <a:pathLst>
                  <a:path w="1776" h="960">
                    <a:moveTo>
                      <a:pt x="0" y="0"/>
                    </a:moveTo>
                    <a:cubicBezTo>
                      <a:pt x="132" y="152"/>
                      <a:pt x="264" y="304"/>
                      <a:pt x="432" y="432"/>
                    </a:cubicBezTo>
                    <a:cubicBezTo>
                      <a:pt x="600" y="560"/>
                      <a:pt x="784" y="680"/>
                      <a:pt x="1008" y="768"/>
                    </a:cubicBezTo>
                    <a:cubicBezTo>
                      <a:pt x="1232" y="856"/>
                      <a:pt x="1648" y="928"/>
                      <a:pt x="1776" y="960"/>
                    </a:cubicBezTo>
                  </a:path>
                </a:pathLst>
              </a:custGeom>
              <a:grpFill/>
              <a:ln w="28575" cap="flat" cmpd="sng">
                <a:solidFill>
                  <a:srgbClr val="FFFF00"/>
                </a:solidFill>
                <a:prstDash val="solid"/>
                <a:round/>
                <a:headEnd type="none" w="med" len="med"/>
                <a:tailEnd type="none" w="med" len="med"/>
              </a:ln>
              <a:effectLst/>
            </p:spPr>
            <p:txBody>
              <a:bodyPr/>
              <a:lstStyle/>
              <a:p>
                <a:endParaRPr lang="zh-CN" altLang="en-US"/>
              </a:p>
            </p:txBody>
          </p:sp>
          <p:sp>
            <p:nvSpPr>
              <p:cNvPr id="14" name="Freeform 36"/>
              <p:cNvSpPr>
                <a:spLocks/>
              </p:cNvSpPr>
              <p:nvPr/>
            </p:nvSpPr>
            <p:spPr bwMode="auto">
              <a:xfrm>
                <a:off x="3656" y="1437"/>
                <a:ext cx="1668" cy="849"/>
              </a:xfrm>
              <a:custGeom>
                <a:avLst/>
                <a:gdLst/>
                <a:ahLst/>
                <a:cxnLst>
                  <a:cxn ang="0">
                    <a:pos x="1872" y="0"/>
                  </a:cxn>
                  <a:cxn ang="0">
                    <a:pos x="1440" y="384"/>
                  </a:cxn>
                  <a:cxn ang="0">
                    <a:pos x="960" y="576"/>
                  </a:cxn>
                  <a:cxn ang="0">
                    <a:pos x="0" y="816"/>
                  </a:cxn>
                </a:cxnLst>
                <a:rect l="0" t="0" r="r" b="b"/>
                <a:pathLst>
                  <a:path w="1872" h="816">
                    <a:moveTo>
                      <a:pt x="1872" y="0"/>
                    </a:moveTo>
                    <a:cubicBezTo>
                      <a:pt x="1732" y="144"/>
                      <a:pt x="1592" y="288"/>
                      <a:pt x="1440" y="384"/>
                    </a:cubicBezTo>
                    <a:cubicBezTo>
                      <a:pt x="1288" y="480"/>
                      <a:pt x="1200" y="504"/>
                      <a:pt x="960" y="576"/>
                    </a:cubicBezTo>
                    <a:cubicBezTo>
                      <a:pt x="720" y="648"/>
                      <a:pt x="160" y="776"/>
                      <a:pt x="0" y="816"/>
                    </a:cubicBezTo>
                  </a:path>
                </a:pathLst>
              </a:custGeom>
              <a:grpFill/>
              <a:ln w="28575" cap="flat" cmpd="sng">
                <a:solidFill>
                  <a:schemeClr val="accent2"/>
                </a:solidFill>
                <a:prstDash val="solid"/>
                <a:round/>
                <a:headEnd type="none" w="med" len="med"/>
                <a:tailEnd type="none" w="med" len="med"/>
              </a:ln>
              <a:effectLst/>
            </p:spPr>
            <p:txBody>
              <a:bodyPr/>
              <a:lstStyle/>
              <a:p>
                <a:endParaRPr lang="zh-CN" altLang="en-US"/>
              </a:p>
            </p:txBody>
          </p:sp>
          <p:sp>
            <p:nvSpPr>
              <p:cNvPr id="16" name="Text Box 38"/>
              <p:cNvSpPr txBox="1">
                <a:spLocks noChangeArrowheads="1"/>
              </p:cNvSpPr>
              <p:nvPr/>
            </p:nvSpPr>
            <p:spPr bwMode="auto">
              <a:xfrm>
                <a:off x="5167" y="2420"/>
                <a:ext cx="675" cy="213"/>
              </a:xfrm>
              <a:prstGeom prst="rect">
                <a:avLst/>
              </a:prstGeom>
              <a:grpFill/>
              <a:ln w="28575">
                <a:noFill/>
                <a:miter lim="800000"/>
                <a:headEnd/>
                <a:tailEnd/>
              </a:ln>
              <a:effectLst/>
            </p:spPr>
            <p:txBody>
              <a:bodyPr wrap="square">
                <a:spAutoFit/>
              </a:bodyPr>
              <a:lstStyle/>
              <a:p>
                <a:pPr>
                  <a:spcBef>
                    <a:spcPct val="50000"/>
                  </a:spcBef>
                </a:pPr>
                <a:r>
                  <a:rPr lang="zh-CN" altLang="en-US" sz="1600" b="0" dirty="0">
                    <a:effectLst/>
                    <a:ea typeface="宋体" pitchFamily="2" charset="-122"/>
                  </a:rPr>
                  <a:t>模块数目</a:t>
                </a:r>
              </a:p>
            </p:txBody>
          </p:sp>
          <p:sp>
            <p:nvSpPr>
              <p:cNvPr id="17" name="Line 39"/>
              <p:cNvSpPr>
                <a:spLocks noChangeShapeType="1"/>
              </p:cNvSpPr>
              <p:nvPr/>
            </p:nvSpPr>
            <p:spPr bwMode="auto">
              <a:xfrm>
                <a:off x="4109" y="1712"/>
                <a:ext cx="0" cy="697"/>
              </a:xfrm>
              <a:prstGeom prst="line">
                <a:avLst/>
              </a:prstGeom>
              <a:grpFill/>
              <a:ln w="28575">
                <a:solidFill>
                  <a:schemeClr val="tx1"/>
                </a:solidFill>
                <a:prstDash val="lgDash"/>
                <a:round/>
                <a:headEnd/>
                <a:tailEnd/>
              </a:ln>
              <a:effectLst/>
            </p:spPr>
            <p:txBody>
              <a:bodyPr/>
              <a:lstStyle/>
              <a:p>
                <a:endParaRPr lang="zh-CN" altLang="en-US"/>
              </a:p>
            </p:txBody>
          </p:sp>
          <p:sp>
            <p:nvSpPr>
              <p:cNvPr id="18" name="Line 40"/>
              <p:cNvSpPr>
                <a:spLocks noChangeShapeType="1"/>
              </p:cNvSpPr>
              <p:nvPr/>
            </p:nvSpPr>
            <p:spPr bwMode="auto">
              <a:xfrm>
                <a:off x="4559" y="1707"/>
                <a:ext cx="0" cy="697"/>
              </a:xfrm>
              <a:prstGeom prst="line">
                <a:avLst/>
              </a:prstGeom>
              <a:grpFill/>
              <a:ln w="28575">
                <a:solidFill>
                  <a:schemeClr val="tx1"/>
                </a:solidFill>
                <a:prstDash val="lgDash"/>
                <a:round/>
                <a:headEnd/>
                <a:tailEnd/>
              </a:ln>
              <a:effectLst/>
            </p:spPr>
            <p:txBody>
              <a:bodyPr/>
              <a:lstStyle/>
              <a:p>
                <a:endParaRPr lang="zh-CN" altLang="en-US"/>
              </a:p>
            </p:txBody>
          </p:sp>
          <p:sp>
            <p:nvSpPr>
              <p:cNvPr id="19" name="Text Box 41"/>
              <p:cNvSpPr txBox="1">
                <a:spLocks noChangeArrowheads="1"/>
              </p:cNvSpPr>
              <p:nvPr/>
            </p:nvSpPr>
            <p:spPr bwMode="auto">
              <a:xfrm>
                <a:off x="5099" y="2067"/>
                <a:ext cx="708" cy="212"/>
              </a:xfrm>
              <a:prstGeom prst="rect">
                <a:avLst/>
              </a:prstGeom>
              <a:grpFill/>
              <a:ln w="28575">
                <a:noFill/>
                <a:miter lim="800000"/>
                <a:headEnd/>
                <a:tailEnd/>
              </a:ln>
              <a:effectLst/>
            </p:spPr>
            <p:txBody>
              <a:bodyPr>
                <a:spAutoFit/>
              </a:bodyPr>
              <a:lstStyle/>
              <a:p>
                <a:pPr>
                  <a:spcBef>
                    <a:spcPct val="50000"/>
                  </a:spcBef>
                </a:pPr>
                <a:r>
                  <a:rPr lang="zh-CN" altLang="en-US" sz="1600" b="0" dirty="0">
                    <a:effectLst/>
                    <a:ea typeface="宋体" pitchFamily="2" charset="-122"/>
                  </a:rPr>
                  <a:t>模块</a:t>
                </a:r>
                <a:r>
                  <a:rPr lang="en-US" altLang="zh-CN" sz="1600" b="0" dirty="0">
                    <a:effectLst/>
                    <a:ea typeface="宋体" pitchFamily="2" charset="-122"/>
                  </a:rPr>
                  <a:t>/</a:t>
                </a:r>
                <a:r>
                  <a:rPr lang="zh-CN" altLang="en-US" sz="1600" b="0" dirty="0">
                    <a:effectLst/>
                    <a:ea typeface="宋体" pitchFamily="2" charset="-122"/>
                  </a:rPr>
                  <a:t>成本</a:t>
                </a:r>
              </a:p>
            </p:txBody>
          </p:sp>
          <p:sp>
            <p:nvSpPr>
              <p:cNvPr id="20" name="Text Box 42"/>
              <p:cNvSpPr txBox="1">
                <a:spLocks noChangeArrowheads="1"/>
              </p:cNvSpPr>
              <p:nvPr/>
            </p:nvSpPr>
            <p:spPr bwMode="auto">
              <a:xfrm>
                <a:off x="5115" y="1584"/>
                <a:ext cx="614" cy="213"/>
              </a:xfrm>
              <a:prstGeom prst="rect">
                <a:avLst/>
              </a:prstGeom>
              <a:grpFill/>
              <a:ln w="28575">
                <a:noFill/>
                <a:miter lim="800000"/>
                <a:headEnd/>
                <a:tailEnd/>
              </a:ln>
              <a:effectLst/>
            </p:spPr>
            <p:txBody>
              <a:bodyPr wrap="square" rIns="0">
                <a:spAutoFit/>
              </a:bodyPr>
              <a:lstStyle/>
              <a:p>
                <a:pPr>
                  <a:spcBef>
                    <a:spcPct val="50000"/>
                  </a:spcBef>
                </a:pPr>
                <a:r>
                  <a:rPr lang="zh-CN" altLang="en-US" sz="1600" b="0" dirty="0">
                    <a:effectLst/>
                    <a:ea typeface="宋体" pitchFamily="2" charset="-122"/>
                  </a:rPr>
                  <a:t>集成成本</a:t>
                </a:r>
              </a:p>
            </p:txBody>
          </p:sp>
          <p:sp>
            <p:nvSpPr>
              <p:cNvPr id="21" name="Text Box 43"/>
              <p:cNvSpPr txBox="1">
                <a:spLocks noChangeArrowheads="1"/>
              </p:cNvSpPr>
              <p:nvPr/>
            </p:nvSpPr>
            <p:spPr bwMode="auto">
              <a:xfrm rot="16160339">
                <a:off x="4150" y="1158"/>
                <a:ext cx="328" cy="446"/>
              </a:xfrm>
              <a:prstGeom prst="rect">
                <a:avLst/>
              </a:prstGeom>
              <a:grpFill/>
              <a:ln w="28575">
                <a:noFill/>
                <a:miter lim="800000"/>
                <a:headEnd/>
                <a:tailEnd/>
              </a:ln>
              <a:effectLst/>
            </p:spPr>
            <p:txBody>
              <a:bodyPr wrap="square">
                <a:spAutoFit/>
              </a:bodyPr>
              <a:lstStyle/>
              <a:p>
                <a:pPr>
                  <a:spcBef>
                    <a:spcPct val="50000"/>
                  </a:spcBef>
                </a:pPr>
                <a:r>
                  <a:rPr lang="en-US" altLang="zh-CN" sz="4000" b="0" dirty="0">
                    <a:effectLst/>
                    <a:ea typeface="宋体" pitchFamily="2" charset="-122"/>
                    <a:cs typeface="Times New Roman" pitchFamily="18" charset="0"/>
                  </a:rPr>
                  <a:t>}</a:t>
                </a:r>
                <a:endParaRPr lang="en-US" altLang="zh-CN" sz="4000" b="0" dirty="0">
                  <a:effectLst/>
                  <a:ea typeface="宋体" pitchFamily="2" charset="-122"/>
                </a:endParaRPr>
              </a:p>
            </p:txBody>
          </p:sp>
          <p:sp>
            <p:nvSpPr>
              <p:cNvPr id="22" name="Text Box 44"/>
              <p:cNvSpPr txBox="1">
                <a:spLocks noChangeArrowheads="1"/>
              </p:cNvSpPr>
              <p:nvPr/>
            </p:nvSpPr>
            <p:spPr bwMode="auto">
              <a:xfrm>
                <a:off x="3848" y="1152"/>
                <a:ext cx="936" cy="212"/>
              </a:xfrm>
              <a:prstGeom prst="rect">
                <a:avLst/>
              </a:prstGeom>
              <a:grpFill/>
              <a:ln w="28575">
                <a:noFill/>
                <a:miter lim="800000"/>
                <a:headEnd/>
                <a:tailEnd/>
              </a:ln>
              <a:effectLst/>
            </p:spPr>
            <p:txBody>
              <a:bodyPr>
                <a:spAutoFit/>
              </a:bodyPr>
              <a:lstStyle/>
              <a:p>
                <a:pPr>
                  <a:spcBef>
                    <a:spcPct val="50000"/>
                  </a:spcBef>
                </a:pPr>
                <a:r>
                  <a:rPr lang="zh-CN" altLang="en-US" sz="1600" b="0" dirty="0">
                    <a:effectLst/>
                    <a:ea typeface="宋体" pitchFamily="2" charset="-122"/>
                  </a:rPr>
                  <a:t>最小成本区</a:t>
                </a:r>
              </a:p>
            </p:txBody>
          </p:sp>
          <p:sp>
            <p:nvSpPr>
              <p:cNvPr id="23" name="Text Box 45"/>
              <p:cNvSpPr txBox="1">
                <a:spLocks noChangeArrowheads="1"/>
              </p:cNvSpPr>
              <p:nvPr/>
            </p:nvSpPr>
            <p:spPr bwMode="auto">
              <a:xfrm>
                <a:off x="4223" y="1466"/>
                <a:ext cx="291" cy="212"/>
              </a:xfrm>
              <a:prstGeom prst="rect">
                <a:avLst/>
              </a:prstGeom>
              <a:grpFill/>
              <a:ln w="28575">
                <a:noFill/>
                <a:miter lim="800000"/>
                <a:headEnd/>
                <a:tailEnd/>
              </a:ln>
              <a:effectLst/>
            </p:spPr>
            <p:txBody>
              <a:bodyPr>
                <a:spAutoFit/>
              </a:bodyPr>
              <a:lstStyle/>
              <a:p>
                <a:pPr>
                  <a:spcBef>
                    <a:spcPct val="50000"/>
                  </a:spcBef>
                </a:pPr>
                <a:r>
                  <a:rPr lang="en-US" altLang="zh-CN" sz="1600" dirty="0">
                    <a:effectLst/>
                    <a:ea typeface="宋体" pitchFamily="2" charset="-122"/>
                  </a:rPr>
                  <a:t>M</a:t>
                </a:r>
              </a:p>
            </p:txBody>
          </p:sp>
          <p:sp>
            <p:nvSpPr>
              <p:cNvPr id="24" name="Line 47"/>
              <p:cNvSpPr>
                <a:spLocks noChangeShapeType="1"/>
              </p:cNvSpPr>
              <p:nvPr/>
            </p:nvSpPr>
            <p:spPr bwMode="auto">
              <a:xfrm>
                <a:off x="3312" y="2400"/>
                <a:ext cx="2494" cy="0"/>
              </a:xfrm>
              <a:prstGeom prst="line">
                <a:avLst/>
              </a:prstGeom>
              <a:grpFill/>
              <a:ln w="9525">
                <a:solidFill>
                  <a:schemeClr val="tx1"/>
                </a:solidFill>
                <a:round/>
                <a:headEnd/>
                <a:tailEnd type="triangle" w="med" len="med"/>
              </a:ln>
              <a:effectLst/>
            </p:spPr>
            <p:txBody>
              <a:bodyPr/>
              <a:lstStyle/>
              <a:p>
                <a:endParaRPr lang="zh-CN" altLang="en-US"/>
              </a:p>
            </p:txBody>
          </p:sp>
          <p:sp>
            <p:nvSpPr>
              <p:cNvPr id="25" name="Text Box 14"/>
              <p:cNvSpPr txBox="1">
                <a:spLocks noChangeArrowheads="1"/>
              </p:cNvSpPr>
              <p:nvPr/>
            </p:nvSpPr>
            <p:spPr bwMode="auto">
              <a:xfrm>
                <a:off x="3073" y="1167"/>
                <a:ext cx="271" cy="945"/>
              </a:xfrm>
              <a:prstGeom prst="rect">
                <a:avLst/>
              </a:prstGeom>
              <a:grpFill/>
              <a:ln w="9525">
                <a:noFill/>
                <a:miter lim="800000"/>
                <a:headEnd/>
                <a:tailEnd/>
              </a:ln>
              <a:effectLst/>
            </p:spPr>
            <p:txBody>
              <a:bodyPr vert="vert270" wrap="square">
                <a:spAutoFit/>
              </a:bodyPr>
              <a:lstStyle/>
              <a:p>
                <a:pPr>
                  <a:spcBef>
                    <a:spcPct val="50000"/>
                  </a:spcBef>
                </a:pPr>
                <a:r>
                  <a:rPr lang="zh-CN" altLang="en-US" sz="1600" dirty="0">
                    <a:effectLst/>
                    <a:latin typeface="宋体" pitchFamily="2" charset="-122"/>
                    <a:ea typeface="宋体" pitchFamily="2" charset="-122"/>
                  </a:rPr>
                  <a:t>成</a:t>
                </a:r>
                <a:r>
                  <a:rPr lang="zh-CN" altLang="en-US" sz="1600" dirty="0">
                    <a:latin typeface="宋体" pitchFamily="2" charset="-122"/>
                    <a:ea typeface="宋体" pitchFamily="2" charset="-122"/>
                  </a:rPr>
                  <a:t>本或工作量</a:t>
                </a:r>
                <a:endParaRPr lang="zh-CN" altLang="en-US" sz="1600" dirty="0">
                  <a:effectLst/>
                  <a:latin typeface="宋体" pitchFamily="2" charset="-122"/>
                  <a:ea typeface="宋体" pitchFamily="2" charset="-122"/>
                </a:endParaRPr>
              </a:p>
            </p:txBody>
          </p:sp>
        </p:grpSp>
      </p:grpSp>
      <p:sp>
        <p:nvSpPr>
          <p:cNvPr id="26" name="灯片编号占位符 25"/>
          <p:cNvSpPr>
            <a:spLocks noGrp="1"/>
          </p:cNvSpPr>
          <p:nvPr>
            <p:ph type="sldNum" sz="quarter" idx="12"/>
          </p:nvPr>
        </p:nvSpPr>
        <p:spPr/>
        <p:txBody>
          <a:bodyPr/>
          <a:lstStyle/>
          <a:p>
            <a:fld id="{38DE0820-E4E3-469F-8339-675226DFBBFE}" type="slidenum">
              <a:rPr lang="zh-CN" altLang="en-US" smtClean="0"/>
              <a:pPr/>
              <a:t>8</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428596" y="1500174"/>
            <a:ext cx="8229600" cy="4525963"/>
          </a:xfrm>
        </p:spPr>
        <p:txBody>
          <a:bodyPr/>
          <a:lstStyle/>
          <a:p>
            <a:pPr marL="609600" indent="-609600" eaLnBrk="1" hangingPunct="1">
              <a:lnSpc>
                <a:spcPct val="120000"/>
              </a:lnSpc>
              <a:buFontTx/>
              <a:buAutoNum type="arabicParenBoth"/>
            </a:pPr>
            <a:r>
              <a:rPr kumimoji="1" lang="zh-CN" altLang="en-US" sz="2800" b="1" dirty="0">
                <a:solidFill>
                  <a:srgbClr val="C00000"/>
                </a:solidFill>
                <a:latin typeface="宋体" pitchFamily="2" charset="-122"/>
                <a:ea typeface="宋体" pitchFamily="2" charset="-122"/>
              </a:rPr>
              <a:t>模块化</a:t>
            </a:r>
          </a:p>
        </p:txBody>
      </p:sp>
      <p:sp>
        <p:nvSpPr>
          <p:cNvPr id="5" name="Rectangle 2"/>
          <p:cNvSpPr txBox="1">
            <a:spLocks noChangeArrowheads="1"/>
          </p:cNvSpPr>
          <p:nvPr/>
        </p:nvSpPr>
        <p:spPr>
          <a:xfrm>
            <a:off x="457200" y="211138"/>
            <a:ext cx="8229600" cy="1143000"/>
          </a:xfrm>
          <a:prstGeom prst="rect">
            <a:avLst/>
          </a:prstGeom>
        </p:spPr>
        <p:txBody>
          <a:bodyPr/>
          <a:lstStyle/>
          <a:p>
            <a:pPr algn="ctr" fontAlgn="base">
              <a:lnSpc>
                <a:spcPts val="4000"/>
              </a:lnSpc>
              <a:spcBef>
                <a:spcPct val="0"/>
              </a:spcBef>
              <a:spcAft>
                <a:spcPct val="0"/>
              </a:spcAft>
              <a:defRPr/>
            </a:pPr>
            <a:r>
              <a:rPr lang="en-US" altLang="en-US" sz="4400" b="1" kern="0" dirty="0">
                <a:solidFill>
                  <a:schemeClr val="bg1"/>
                </a:solidFill>
                <a:latin typeface="+mj-lt"/>
                <a:ea typeface="+mj-ea"/>
                <a:cs typeface="+mj-cs"/>
              </a:rPr>
              <a:t>4.2 </a:t>
            </a:r>
            <a:r>
              <a:rPr lang="zh-CN" altLang="en-US" sz="4400" b="1" kern="0" dirty="0">
                <a:solidFill>
                  <a:schemeClr val="bg1"/>
                </a:solidFill>
                <a:latin typeface="+mj-lt"/>
                <a:ea typeface="+mj-ea"/>
                <a:cs typeface="+mj-cs"/>
              </a:rPr>
              <a:t>面向对象设计过程与准则</a:t>
            </a:r>
            <a:r>
              <a:rPr lang="zh-CN" altLang="en-US" sz="4400" b="1" dirty="0">
                <a:solidFill>
                  <a:schemeClr val="bg1"/>
                </a:solidFill>
                <a:latin typeface="宋体" pitchFamily="2" charset="-122"/>
                <a:ea typeface="宋体" pitchFamily="2" charset="-122"/>
              </a:rPr>
              <a:t>★</a:t>
            </a:r>
          </a:p>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charset="-122"/>
                <a:cs typeface="+mj-cs"/>
              </a:rPr>
              <a:t>4.2.2  </a:t>
            </a:r>
            <a:r>
              <a:rPr kumimoji="0" lang="zh-CN" altLang="en-US" sz="3200" b="1" i="0" u="none" strike="noStrike" kern="0" cap="none" spc="0" normalizeH="0" baseline="0" noProof="0" dirty="0">
                <a:ln>
                  <a:noFill/>
                </a:ln>
                <a:solidFill>
                  <a:schemeClr val="bg1"/>
                </a:solidFill>
                <a:effectLst/>
                <a:uLnTx/>
                <a:uFillTx/>
                <a:latin typeface="+mj-lt"/>
                <a:ea typeface="宋体" charset="-122"/>
                <a:cs typeface="+mj-cs"/>
              </a:rPr>
              <a:t>面向对象设计准则</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Rectangle 3"/>
          <p:cNvSpPr txBox="1">
            <a:spLocks noChangeArrowheads="1"/>
          </p:cNvSpPr>
          <p:nvPr/>
        </p:nvSpPr>
        <p:spPr bwMode="auto">
          <a:xfrm>
            <a:off x="857224" y="2332037"/>
            <a:ext cx="3571900" cy="3954483"/>
          </a:xfrm>
          <a:prstGeom prst="rect">
            <a:avLst/>
          </a:prstGeom>
          <a:solidFill>
            <a:schemeClr val="accent1">
              <a:alpha val="44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R="0" lvl="0" indent="355600" algn="l" defTabSz="914400" rtl="0" eaLnBrk="1" fontAlgn="base" latinLnBrk="0" hangingPunct="1">
              <a:lnSpc>
                <a:spcPct val="120000"/>
              </a:lnSpc>
              <a:spcBef>
                <a:spcPts val="1200"/>
              </a:spcBef>
              <a:spcAft>
                <a:spcPts val="1200"/>
              </a:spcAft>
              <a:buClr>
                <a:schemeClr val="accent2"/>
              </a:buClr>
              <a:buSzPct val="75000"/>
              <a:tabLst/>
              <a:defRPr/>
            </a:pPr>
            <a:r>
              <a:rPr kumimoji="1" lang="zh-CN" altLang="en-US" sz="24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在传统的面向过程方法中：</a:t>
            </a:r>
            <a:endParaRPr kumimoji="1" lang="en-US" altLang="zh-CN" sz="2400" b="1"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a:p>
            <a:pPr marL="454025" marR="0" lvl="0" indent="-254000" algn="l" defTabSz="914400" rtl="0" eaLnBrk="1" fontAlgn="base" latinLnBrk="0" hangingPunct="1">
              <a:lnSpc>
                <a:spcPct val="120000"/>
              </a:lnSpc>
              <a:spcBef>
                <a:spcPct val="20000"/>
              </a:spcBef>
              <a:spcAft>
                <a:spcPts val="1200"/>
              </a:spcAft>
              <a:buClr>
                <a:schemeClr val="accent2"/>
              </a:buClr>
              <a:buSzPct val="75000"/>
              <a:buFont typeface="Arial" pitchFamily="34" charset="0"/>
              <a:buChar char="•"/>
              <a:tabLst/>
              <a:defRPr/>
            </a:pPr>
            <a:r>
              <a:rPr kumimoji="1"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模块通常是</a:t>
            </a:r>
            <a:r>
              <a:rPr kumimoji="1" lang="zh-CN" altLang="en-US" sz="2400" b="1" i="0" u="none" strike="noStrike" kern="0" cap="none" spc="0" normalizeH="0" baseline="0" noProof="0" dirty="0">
                <a:ln>
                  <a:noFill/>
                </a:ln>
                <a:solidFill>
                  <a:srgbClr val="00B050"/>
                </a:solidFill>
                <a:effectLst/>
                <a:uLnTx/>
                <a:uFillTx/>
                <a:latin typeface="宋体" pitchFamily="2" charset="-122"/>
                <a:ea typeface="宋体" pitchFamily="2" charset="-122"/>
                <a:cs typeface="+mn-cs"/>
              </a:rPr>
              <a:t>函数</a:t>
            </a:r>
            <a:r>
              <a:rPr kumimoji="1"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r>
              <a:rPr kumimoji="1" lang="zh-CN" altLang="en-US" sz="2400" b="1" i="0" u="none" strike="noStrike" kern="0" cap="none" spc="0" normalizeH="0" baseline="0" noProof="0" dirty="0">
                <a:ln>
                  <a:noFill/>
                </a:ln>
                <a:solidFill>
                  <a:srgbClr val="00B050"/>
                </a:solidFill>
                <a:effectLst/>
                <a:uLnTx/>
                <a:uFillTx/>
                <a:latin typeface="宋体" pitchFamily="2" charset="-122"/>
                <a:ea typeface="宋体" pitchFamily="2" charset="-122"/>
                <a:cs typeface="+mn-cs"/>
              </a:rPr>
              <a:t>过程</a:t>
            </a:r>
            <a:r>
              <a:rPr kumimoji="1"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及</a:t>
            </a:r>
            <a:r>
              <a:rPr kumimoji="1" lang="zh-CN" altLang="en-US" sz="2400" b="1" i="0" u="none" strike="noStrike" kern="0" cap="none" spc="0" normalizeH="0" baseline="0" noProof="0" dirty="0">
                <a:ln>
                  <a:noFill/>
                </a:ln>
                <a:solidFill>
                  <a:srgbClr val="00B050"/>
                </a:solidFill>
                <a:effectLst/>
                <a:uLnTx/>
                <a:uFillTx/>
                <a:latin typeface="宋体" pitchFamily="2" charset="-122"/>
                <a:ea typeface="宋体" pitchFamily="2" charset="-122"/>
                <a:cs typeface="+mn-cs"/>
              </a:rPr>
              <a:t>子程序</a:t>
            </a:r>
            <a:r>
              <a:rPr kumimoji="1"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等；</a:t>
            </a:r>
          </a:p>
          <a:p>
            <a:pPr marL="454025" marR="0" lvl="0" indent="-254000" algn="l" defTabSz="914400" rtl="0" eaLnBrk="1" fontAlgn="base" latinLnBrk="0" hangingPunct="1">
              <a:lnSpc>
                <a:spcPct val="120000"/>
              </a:lnSpc>
              <a:spcBef>
                <a:spcPct val="20000"/>
              </a:spcBef>
              <a:spcAft>
                <a:spcPts val="1200"/>
              </a:spcAft>
              <a:buClr>
                <a:schemeClr val="accent2"/>
              </a:buClr>
              <a:buSzPct val="75000"/>
              <a:buFont typeface="Arial" pitchFamily="34" charset="0"/>
              <a:buChar char="•"/>
              <a:tabLst/>
              <a:defRPr/>
            </a:pPr>
            <a:r>
              <a:rPr kumimoji="1"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数据及在数据上的处理是分离的。</a:t>
            </a:r>
          </a:p>
        </p:txBody>
      </p:sp>
      <p:sp>
        <p:nvSpPr>
          <p:cNvPr id="7" name="Rectangle 3"/>
          <p:cNvSpPr txBox="1">
            <a:spLocks noChangeArrowheads="1"/>
          </p:cNvSpPr>
          <p:nvPr/>
        </p:nvSpPr>
        <p:spPr bwMode="auto">
          <a:xfrm>
            <a:off x="4857752" y="2357430"/>
            <a:ext cx="3500462" cy="3954483"/>
          </a:xfrm>
          <a:prstGeom prst="rect">
            <a:avLst/>
          </a:prstGeom>
          <a:solidFill>
            <a:schemeClr val="accent1">
              <a:alpha val="26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609600" marR="0" lvl="0" indent="-336550" algn="l" defTabSz="914400" rtl="0" eaLnBrk="1" fontAlgn="base" latinLnBrk="0" hangingPunct="1">
              <a:lnSpc>
                <a:spcPct val="120000"/>
              </a:lnSpc>
              <a:spcBef>
                <a:spcPct val="20000"/>
              </a:spcBef>
              <a:spcAft>
                <a:spcPts val="1200"/>
              </a:spcAft>
              <a:buClr>
                <a:schemeClr val="accent2"/>
              </a:buClr>
              <a:buSzPct val="75000"/>
              <a:tabLst/>
              <a:defRPr/>
            </a:pPr>
            <a:r>
              <a:rPr kumimoji="1" lang="zh-CN" altLang="en-US" sz="24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在面向对象方法中：</a:t>
            </a:r>
            <a:endParaRPr kumimoji="1" lang="en-US" altLang="zh-CN" sz="2400" b="1"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a:p>
            <a:pPr marL="454025" marR="0" lvl="0" indent="-254000" algn="l" defTabSz="914400" rtl="0" eaLnBrk="1" fontAlgn="base" latinLnBrk="0" hangingPunct="1">
              <a:lnSpc>
                <a:spcPct val="120000"/>
              </a:lnSpc>
              <a:spcBef>
                <a:spcPct val="20000"/>
              </a:spcBef>
              <a:spcAft>
                <a:spcPts val="1200"/>
              </a:spcAft>
              <a:buClr>
                <a:schemeClr val="accent2"/>
              </a:buClr>
              <a:buSzPct val="75000"/>
              <a:buFont typeface="Arial" pitchFamily="34" charset="0"/>
              <a:buChar char="•"/>
              <a:tabLst/>
              <a:defRPr/>
            </a:pPr>
            <a:r>
              <a:rPr kumimoji="1"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模块是</a:t>
            </a:r>
            <a:r>
              <a:rPr kumimoji="1" lang="zh-CN" altLang="en-US" sz="2400" b="1" i="0" u="none" strike="noStrike" kern="0" cap="none" spc="0" normalizeH="0" baseline="0" noProof="0" dirty="0">
                <a:ln>
                  <a:noFill/>
                </a:ln>
                <a:solidFill>
                  <a:srgbClr val="00B050"/>
                </a:solidFill>
                <a:effectLst/>
                <a:uLnTx/>
                <a:uFillTx/>
                <a:latin typeface="宋体" pitchFamily="2" charset="-122"/>
                <a:ea typeface="宋体" pitchFamily="2" charset="-122"/>
                <a:cs typeface="+mn-cs"/>
              </a:rPr>
              <a:t>类</a:t>
            </a:r>
            <a:r>
              <a:rPr kumimoji="1"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r>
              <a:rPr kumimoji="1" lang="zh-CN" altLang="en-US" sz="2400" b="1" i="0" u="none" strike="noStrike" kern="0" cap="none" spc="0" normalizeH="0" baseline="0" noProof="0" dirty="0">
                <a:ln>
                  <a:noFill/>
                </a:ln>
                <a:solidFill>
                  <a:srgbClr val="00B050"/>
                </a:solidFill>
                <a:effectLst/>
                <a:uLnTx/>
                <a:uFillTx/>
                <a:latin typeface="宋体" pitchFamily="2" charset="-122"/>
                <a:ea typeface="宋体" pitchFamily="2" charset="-122"/>
                <a:cs typeface="+mn-cs"/>
              </a:rPr>
              <a:t>对象</a:t>
            </a:r>
            <a:r>
              <a:rPr kumimoji="1"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r>
              <a:rPr kumimoji="1" lang="zh-CN" altLang="en-US" sz="2400" b="1" i="0" u="none" strike="noStrike" kern="0" cap="none" spc="0" normalizeH="0" baseline="0" noProof="0" dirty="0">
                <a:ln>
                  <a:noFill/>
                </a:ln>
                <a:solidFill>
                  <a:srgbClr val="00B050"/>
                </a:solidFill>
                <a:effectLst/>
                <a:uLnTx/>
                <a:uFillTx/>
                <a:latin typeface="宋体" pitchFamily="2" charset="-122"/>
                <a:ea typeface="宋体" pitchFamily="2" charset="-122"/>
                <a:cs typeface="+mn-cs"/>
              </a:rPr>
              <a:t>接口</a:t>
            </a:r>
            <a:r>
              <a:rPr kumimoji="1"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r>
              <a:rPr kumimoji="1" lang="zh-CN" altLang="en-US" sz="2400" b="1" i="0" u="none" strike="noStrike" kern="0" cap="none" spc="0" normalizeH="0" baseline="0" noProof="0" dirty="0">
                <a:ln>
                  <a:noFill/>
                </a:ln>
                <a:solidFill>
                  <a:srgbClr val="00B050"/>
                </a:solidFill>
                <a:effectLst/>
                <a:uLnTx/>
                <a:uFillTx/>
                <a:latin typeface="宋体" pitchFamily="2" charset="-122"/>
                <a:ea typeface="宋体" pitchFamily="2" charset="-122"/>
                <a:cs typeface="+mn-cs"/>
              </a:rPr>
              <a:t>构件</a:t>
            </a:r>
            <a:r>
              <a:rPr kumimoji="1"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等；</a:t>
            </a:r>
          </a:p>
          <a:p>
            <a:pPr marL="454025" marR="0" lvl="0" indent="-254000" algn="l" defTabSz="914400" rtl="0" eaLnBrk="1" fontAlgn="base" latinLnBrk="0" hangingPunct="1">
              <a:lnSpc>
                <a:spcPct val="120000"/>
              </a:lnSpc>
              <a:spcBef>
                <a:spcPct val="20000"/>
              </a:spcBef>
              <a:spcAft>
                <a:spcPts val="1200"/>
              </a:spcAft>
              <a:buClr>
                <a:schemeClr val="accent2"/>
              </a:buClr>
              <a:buSzPct val="75000"/>
              <a:buFont typeface="Arial" pitchFamily="34" charset="0"/>
              <a:buChar char="•"/>
              <a:tabLst/>
              <a:defRPr/>
            </a:pPr>
            <a:r>
              <a:rPr kumimoji="1"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数据及其上的处理是封装在一起的，具有更好的独立性，也能够更好地支持复用。 </a:t>
            </a:r>
          </a:p>
        </p:txBody>
      </p:sp>
      <p:sp>
        <p:nvSpPr>
          <p:cNvPr id="8" name="灯片编号占位符 7"/>
          <p:cNvSpPr>
            <a:spLocks noGrp="1"/>
          </p:cNvSpPr>
          <p:nvPr>
            <p:ph type="sldNum" sz="quarter" idx="12"/>
          </p:nvPr>
        </p:nvSpPr>
        <p:spPr/>
        <p:txBody>
          <a:bodyPr/>
          <a:lstStyle/>
          <a:p>
            <a:fld id="{38DE0820-E4E3-469F-8339-675226DFBBFE}" type="slidenum">
              <a:rPr lang="zh-CN" altLang="en-US" smtClean="0"/>
              <a:pPr/>
              <a:t>9</a:t>
            </a:fld>
            <a:endParaRPr lang="zh-CN" altLang="en-US"/>
          </a:p>
        </p:txBody>
      </p:sp>
    </p:spTree>
  </p:cSld>
  <p:clrMapOvr>
    <a:masterClrMapping/>
  </p:clrMapOvr>
  <p:transition>
    <p:fade/>
  </p:transition>
</p:sld>
</file>

<file path=ppt/theme/theme1.xml><?xml version="1.0" encoding="utf-8"?>
<a:theme xmlns:a="http://schemas.openxmlformats.org/drawingml/2006/main" name="通用_蓝">
  <a:themeElements>
    <a:clrScheme name="自定义 1">
      <a:dk1>
        <a:srgbClr val="000000"/>
      </a:dk1>
      <a:lt1>
        <a:srgbClr val="FFFFFF"/>
      </a:lt1>
      <a:dk2>
        <a:srgbClr val="FFFFFF"/>
      </a:dk2>
      <a:lt2>
        <a:srgbClr val="808080"/>
      </a:lt2>
      <a:accent1>
        <a:srgbClr val="BBE0E3"/>
      </a:accent1>
      <a:accent2>
        <a:srgbClr val="009900"/>
      </a:accent2>
      <a:accent3>
        <a:srgbClr val="FFFFFF"/>
      </a:accent3>
      <a:accent4>
        <a:srgbClr val="000000"/>
      </a:accent4>
      <a:accent5>
        <a:srgbClr val="DAEDEF"/>
      </a:accent5>
      <a:accent6>
        <a:srgbClr val="2D2D8A"/>
      </a:accent6>
      <a:hlink>
        <a:srgbClr val="009999"/>
      </a:hlink>
      <a:folHlink>
        <a:srgbClr val="99CC00"/>
      </a:folHlink>
    </a:clrScheme>
    <a:fontScheme name="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通用_蓝">
  <a:themeElements>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蓝白</Template>
  <TotalTime>4237</TotalTime>
  <Words>4953</Words>
  <Application>Microsoft Office PowerPoint</Application>
  <PresentationFormat>全屏显示(4:3)</PresentationFormat>
  <Paragraphs>444</Paragraphs>
  <Slides>53</Slides>
  <Notes>11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53</vt:i4>
      </vt:variant>
    </vt:vector>
  </HeadingPairs>
  <TitlesOfParts>
    <vt:vector size="66" baseType="lpstr">
      <vt:lpstr>华文楷体</vt:lpstr>
      <vt:lpstr>华文新魏</vt:lpstr>
      <vt:lpstr>楷体_GB2312</vt:lpstr>
      <vt:lpstr>隶书</vt:lpstr>
      <vt:lpstr>宋体</vt:lpstr>
      <vt:lpstr>Arial</vt:lpstr>
      <vt:lpstr>Arial</vt:lpstr>
      <vt:lpstr>Calibri</vt:lpstr>
      <vt:lpstr>Symbol</vt:lpstr>
      <vt:lpstr>Times New Roman</vt:lpstr>
      <vt:lpstr>Wingdings</vt:lpstr>
      <vt:lpstr>通用_蓝</vt:lpstr>
      <vt:lpstr>1_通用_蓝</vt:lpstr>
      <vt:lpstr>软件工程 Software Engineering</vt:lpstr>
      <vt:lpstr>第4章  面向对象设计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第4章  面向对象设计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本章作业</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Microsoft</dc:creator>
  <cp:lastModifiedBy>Monster Monster</cp:lastModifiedBy>
  <cp:revision>193</cp:revision>
  <dcterms:created xsi:type="dcterms:W3CDTF">2016-09-03T09:50:01Z</dcterms:created>
  <dcterms:modified xsi:type="dcterms:W3CDTF">2017-11-10T22:37:01Z</dcterms:modified>
</cp:coreProperties>
</file>