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notesMasterIdLst>
    <p:notesMasterId r:id="rId70"/>
  </p:notesMasterIdLst>
  <p:sldIdLst>
    <p:sldId id="637" r:id="rId3"/>
    <p:sldId id="541" r:id="rId4"/>
    <p:sldId id="574" r:id="rId5"/>
    <p:sldId id="575" r:id="rId6"/>
    <p:sldId id="576" r:id="rId7"/>
    <p:sldId id="577" r:id="rId8"/>
    <p:sldId id="578" r:id="rId9"/>
    <p:sldId id="579" r:id="rId10"/>
    <p:sldId id="580" r:id="rId11"/>
    <p:sldId id="581" r:id="rId12"/>
    <p:sldId id="582" r:id="rId13"/>
    <p:sldId id="628" r:id="rId14"/>
    <p:sldId id="629" r:id="rId15"/>
    <p:sldId id="540" r:id="rId16"/>
    <p:sldId id="583" r:id="rId17"/>
    <p:sldId id="631" r:id="rId18"/>
    <p:sldId id="584" r:id="rId19"/>
    <p:sldId id="585" r:id="rId20"/>
    <p:sldId id="586" r:id="rId21"/>
    <p:sldId id="587" r:id="rId22"/>
    <p:sldId id="588" r:id="rId23"/>
    <p:sldId id="589" r:id="rId24"/>
    <p:sldId id="590" r:id="rId25"/>
    <p:sldId id="591" r:id="rId26"/>
    <p:sldId id="592" r:id="rId27"/>
    <p:sldId id="593" r:id="rId28"/>
    <p:sldId id="539" r:id="rId29"/>
    <p:sldId id="594" r:id="rId30"/>
    <p:sldId id="595" r:id="rId31"/>
    <p:sldId id="596" r:id="rId32"/>
    <p:sldId id="597" r:id="rId33"/>
    <p:sldId id="598" r:id="rId34"/>
    <p:sldId id="538" r:id="rId35"/>
    <p:sldId id="599" r:id="rId36"/>
    <p:sldId id="632" r:id="rId37"/>
    <p:sldId id="633" r:id="rId38"/>
    <p:sldId id="602" r:id="rId39"/>
    <p:sldId id="634" r:id="rId40"/>
    <p:sldId id="604" r:id="rId41"/>
    <p:sldId id="605" r:id="rId42"/>
    <p:sldId id="606" r:id="rId43"/>
    <p:sldId id="607" r:id="rId44"/>
    <p:sldId id="635" r:id="rId45"/>
    <p:sldId id="636" r:id="rId46"/>
    <p:sldId id="537" r:id="rId47"/>
    <p:sldId id="608" r:id="rId48"/>
    <p:sldId id="609" r:id="rId49"/>
    <p:sldId id="610" r:id="rId50"/>
    <p:sldId id="611" r:id="rId51"/>
    <p:sldId id="536" r:id="rId52"/>
    <p:sldId id="612" r:id="rId53"/>
    <p:sldId id="613" r:id="rId54"/>
    <p:sldId id="614" r:id="rId55"/>
    <p:sldId id="615" r:id="rId56"/>
    <p:sldId id="616" r:id="rId57"/>
    <p:sldId id="617" r:id="rId58"/>
    <p:sldId id="618" r:id="rId59"/>
    <p:sldId id="619" r:id="rId60"/>
    <p:sldId id="620" r:id="rId61"/>
    <p:sldId id="621" r:id="rId62"/>
    <p:sldId id="622" r:id="rId63"/>
    <p:sldId id="623" r:id="rId64"/>
    <p:sldId id="624" r:id="rId65"/>
    <p:sldId id="625" r:id="rId66"/>
    <p:sldId id="626" r:id="rId67"/>
    <p:sldId id="627" r:id="rId68"/>
    <p:sldId id="394"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35" autoAdjust="0"/>
  </p:normalViewPr>
  <p:slideViewPr>
    <p:cSldViewPr>
      <p:cViewPr varScale="1">
        <p:scale>
          <a:sx n="45" d="100"/>
          <a:sy n="45" d="100"/>
        </p:scale>
        <p:origin x="66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788-D666-4D8B-9B0E-4C88FEA818E9}" type="datetimeFigureOut">
              <a:rPr lang="zh-CN" altLang="en-US" smtClean="0"/>
              <a:pPr/>
              <a:t>2017/9/5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2AF98-BDE0-4A41-8E5A-8B4CC633AAF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096844FA-E858-4E4F-8EFC-050114791645}" type="datetime1">
              <a:rPr lang="zh-CN" altLang="en-US" smtClean="0"/>
              <a:pPr/>
              <a:t>2017/9/5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892D6D7-4AA3-446A-B60D-DF95347D04FA}" type="datetime1">
              <a:rPr lang="zh-CN" altLang="en-US" smtClean="0"/>
              <a:pPr/>
              <a:t>2017/9/5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D9220567-B117-4AD6-825E-E630E68EC3AC}" type="datetime1">
              <a:rPr lang="zh-CN" altLang="en-US" smtClean="0"/>
              <a:pPr/>
              <a:t>2017/9/5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336B15A1-C4E7-48C7-A3A4-0C985F05D2E6}" type="datetime1">
              <a:rPr lang="zh-CN" altLang="en-US" smtClean="0"/>
              <a:pPr/>
              <a:t>2017/9/5</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18E98D6-EA73-4E72-9F9B-F0B69B12A061}" type="slidenum">
              <a:rPr lang="en-US"/>
              <a:pPr/>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9670941F-5CC9-4AF0-B45E-D868BAFCD2F3}" type="datetime1">
              <a:rPr lang="zh-CN" altLang="en-US" smtClean="0"/>
              <a:pPr/>
              <a:t>2017/9/5</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D3E387-53A5-4561-8B4B-AD363D9607F3}" type="slidenum">
              <a:rPr lang="en-US"/>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0AC3EDB1-7C08-4F5E-96C6-C6B4C6412A74}" type="datetime1">
              <a:rPr lang="zh-CN" altLang="en-US" smtClean="0"/>
              <a:pPr/>
              <a:t>2017/9/5</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E62950-8E29-476E-8C4B-1D6186A0D9F9}" type="slidenum">
              <a:rPr lang="en-US"/>
              <a:pPr/>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8582596A-5552-4EC8-A6B2-6A1E53AD9149}" type="datetime1">
              <a:rPr lang="zh-CN" altLang="en-US" smtClean="0"/>
              <a:pPr/>
              <a:t>2017/9/5</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37DFE9F-E665-47AE-9DD8-BAD61A97E79A}" type="slidenum">
              <a:rPr lang="en-US"/>
              <a:pPr/>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DFC6BB07-D341-4928-A3A8-AE829E142650}" type="datetime1">
              <a:rPr lang="zh-CN" altLang="en-US" smtClean="0"/>
              <a:pPr/>
              <a:t>2017/9/5</a:t>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3FEEC33-AF72-47DC-A6BA-88A7BE5CD242}" type="slidenum">
              <a:rPr lang="en-US"/>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FF0A5AE-65B6-4690-985F-9C37B4F03968}" type="datetime1">
              <a:rPr lang="zh-CN" altLang="en-US" smtClean="0"/>
              <a:pPr/>
              <a:t>2017/9/5</a:t>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910CD9A-6EEE-4F7A-AFED-C2F3C9AC62BE}" type="slidenum">
              <a:rPr lang="en-US"/>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18926EC-456D-4B2D-B264-E17A8F25915A}" type="datetime1">
              <a:rPr lang="zh-CN" altLang="en-US" smtClean="0"/>
              <a:pPr/>
              <a:t>2017/9/5</a:t>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D831BD0C-AC31-42C9-8EF1-52034A9F25DD}" type="slidenum">
              <a:rPr lang="en-US"/>
              <a:pPr/>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DD58E4A1-339F-45E6-A889-8D81C3E33B97}" type="datetime1">
              <a:rPr lang="zh-CN" altLang="en-US" smtClean="0"/>
              <a:pPr/>
              <a:t>2017/9/5</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5E37B13-27EB-4563-AAF3-9FA9134D6072}"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68CDBD7F-7867-4265-826E-44281B5246ED}" type="datetime1">
              <a:rPr lang="zh-CN" altLang="en-US" smtClean="0"/>
              <a:pPr/>
              <a:t>2017/9/5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E18C9381-5526-4391-9435-443A87B969AE}" type="datetime1">
              <a:rPr lang="zh-CN" altLang="en-US" smtClean="0"/>
              <a:pPr/>
              <a:t>2017/9/5</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2ABD018-5A81-48E9-8760-C1B9DFAC4CA5}" type="slidenum">
              <a:rPr lang="en-US"/>
              <a:pPr/>
              <a:t>‹#›</a:t>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952CDD5C-FB94-4E28-920B-9E90258BB73E}" type="datetime1">
              <a:rPr lang="zh-CN" altLang="en-US" smtClean="0"/>
              <a:pPr/>
              <a:t>2017/9/5</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A22E53F-D134-4909-B638-4DCB4BB26C41}" type="slidenum">
              <a:rPr lang="en-US"/>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152C269B-2FEB-4A3C-A3E6-96D9C04705B3}" type="datetime1">
              <a:rPr lang="zh-CN" altLang="en-US" smtClean="0"/>
              <a:pPr/>
              <a:t>2017/9/5</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88D8A45-1B0C-4B9D-BBB4-7F6EB55B79B2}"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41644CF3-0A47-4E65-BCBB-BECDB24282F8}" type="datetime1">
              <a:rPr lang="zh-CN" altLang="en-US" smtClean="0"/>
              <a:pPr/>
              <a:t>2017/9/5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D99F6A60-EF13-4AFB-88A3-0EA7D874E648}" type="datetime1">
              <a:rPr lang="zh-CN" altLang="en-US" smtClean="0"/>
              <a:pPr/>
              <a:t>2017/9/5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1B2A009D-7661-46DC-8103-F4118D299F2A}" type="datetime1">
              <a:rPr lang="zh-CN" altLang="en-US" smtClean="0"/>
              <a:pPr/>
              <a:t>2017/9/5</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7F10C202-364A-4EE7-A749-52D9161CA27D}" type="datetime1">
              <a:rPr lang="zh-CN" altLang="en-US" smtClean="0"/>
              <a:pPr/>
              <a:t>2017/9/5</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4A0D49A-9120-458A-8047-A574636626F8}" type="datetime1">
              <a:rPr lang="zh-CN" altLang="en-US" smtClean="0"/>
              <a:pPr/>
              <a:t>2017/9/5</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0D75814-2E78-4B08-A882-8709BDBCD6CB}" type="datetime1">
              <a:rPr lang="zh-CN" altLang="en-US" smtClean="0"/>
              <a:pPr/>
              <a:t>2017/9/5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B212D816-ED3E-4C25-A1FD-D61273B9E6C9}" type="datetime1">
              <a:rPr lang="zh-CN" altLang="en-US" smtClean="0"/>
              <a:pPr/>
              <a:t>2017/9/5</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headEnd/>
            <a:tailEnd/>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AA563028-CA8E-4F9C-B845-14092D5655E4}" type="datetime1">
              <a:rPr lang="zh-CN" altLang="en-US" smtClean="0"/>
              <a:pPr/>
              <a:t>2017/9/5</a:t>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38DE0820-E4E3-469F-8339-675226DFBB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9E6459F1-C989-4B5F-9D4F-65C6712654B6}" type="datetime1">
              <a:rPr lang="zh-CN" altLang="en-US" smtClean="0"/>
              <a:pPr/>
              <a:t>2017/9/5</a:t>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7A392405-0500-4412-9F22-9B127BCECAE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5"/>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4"/>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5"/>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4"/>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4"/>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4"/>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4"/>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sz="6000" b="1" dirty="0">
                <a:solidFill>
                  <a:schemeClr val="tx1"/>
                </a:solidFill>
                <a:ea typeface="华文楷体" pitchFamily="2" charset="-122"/>
              </a:rPr>
              <a:t>软件工程</a:t>
            </a:r>
            <a:br>
              <a:rPr altLang="zh-CN" b="1" dirty="0">
                <a:solidFill>
                  <a:schemeClr val="tx1"/>
                </a:solidFill>
                <a:ea typeface="华文楷体" pitchFamily="2" charset="-122"/>
              </a:rPr>
            </a:br>
            <a:r>
              <a:rPr altLang="zh-CN" sz="4400" b="1" dirty="0">
                <a:solidFill>
                  <a:schemeClr val="tx1"/>
                </a:solidFill>
              </a:rPr>
              <a:t>Software Engineering</a:t>
            </a:r>
            <a:endParaRPr lang="zh-CN" altLang="en-US" sz="4400" b="1" dirty="0">
              <a:solidFill>
                <a:schemeClr val="tx1"/>
              </a:solidFill>
            </a:endParaRPr>
          </a:p>
        </p:txBody>
      </p:sp>
      <p:sp>
        <p:nvSpPr>
          <p:cNvPr id="5" name="副标题 4"/>
          <p:cNvSpPr>
            <a:spLocks noGrp="1"/>
          </p:cNvSpPr>
          <p:nvPr>
            <p:ph type="subTitle" idx="1"/>
          </p:nvPr>
        </p:nvSpPr>
        <p:spPr>
          <a:xfrm>
            <a:off x="1295400" y="3714752"/>
            <a:ext cx="6400800" cy="1714512"/>
          </a:xfrm>
        </p:spPr>
        <p:txBody>
          <a:bodyPr>
            <a:noAutofit/>
          </a:bodyPr>
          <a:lstStyle/>
          <a:p>
            <a:endParaRPr lang="en-US" altLang="zh-CN" sz="3600" b="1"/>
          </a:p>
          <a:p>
            <a:r>
              <a:rPr lang="zh-CN" altLang="en-US" sz="3600" b="1">
                <a:latin typeface="华文楷体" pitchFamily="2" charset="-122"/>
                <a:ea typeface="华文楷体" pitchFamily="2" charset="-122"/>
              </a:rPr>
              <a:t>教师：潘光晖</a:t>
            </a:r>
            <a:endParaRPr lang="zh-CN" altLang="en-US" sz="3600" b="1" dirty="0">
              <a:latin typeface="华文楷体" pitchFamily="2" charset="-122"/>
              <a:ea typeface="华文楷体" pitchFamily="2" charset="-122"/>
            </a:endParaRPr>
          </a:p>
        </p:txBody>
      </p:sp>
    </p:spTree>
    <p:extLst>
      <p:ext uri="{BB962C8B-B14F-4D97-AF65-F5344CB8AC3E}">
        <p14:creationId xmlns:p14="http://schemas.microsoft.com/office/powerpoint/2010/main" val="8462046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p:txBody>
          <a:bodyPr/>
          <a:lstStyle/>
          <a:p>
            <a:pPr eaLnBrk="1" hangingPunct="1">
              <a:lnSpc>
                <a:spcPts val="3600"/>
              </a:lnSpc>
              <a:spcBef>
                <a:spcPts val="1200"/>
              </a:spcBef>
              <a:spcAft>
                <a:spcPts val="600"/>
              </a:spcAft>
              <a:buClr>
                <a:schemeClr val="accent2"/>
              </a:buClr>
              <a:buSzPct val="75000"/>
              <a:buFont typeface="Wingdings" pitchFamily="2" charset="2"/>
              <a:buChar char="Ø"/>
            </a:pPr>
            <a:r>
              <a:rPr lang="zh-CN" altLang="en-US" sz="2400" b="1" dirty="0">
                <a:solidFill>
                  <a:srgbClr val="C00000"/>
                </a:solidFill>
                <a:latin typeface="宋体" pitchFamily="2" charset="-122"/>
                <a:ea typeface="宋体" pitchFamily="2" charset="-122"/>
              </a:rPr>
              <a:t>客户</a:t>
            </a:r>
            <a:r>
              <a:rPr lang="en-US" altLang="zh-CN" sz="2400" b="1" dirty="0">
                <a:solidFill>
                  <a:srgbClr val="C00000"/>
                </a:solidFill>
                <a:latin typeface="宋体" pitchFamily="2" charset="-122"/>
                <a:ea typeface="宋体" pitchFamily="2" charset="-122"/>
              </a:rPr>
              <a:t>-</a:t>
            </a:r>
            <a:r>
              <a:rPr lang="zh-CN" altLang="en-US" sz="2400" b="1" dirty="0">
                <a:solidFill>
                  <a:srgbClr val="C00000"/>
                </a:solidFill>
                <a:latin typeface="宋体" pitchFamily="2" charset="-122"/>
                <a:ea typeface="宋体" pitchFamily="2" charset="-122"/>
              </a:rPr>
              <a:t>供应商关系：</a:t>
            </a:r>
            <a:r>
              <a:rPr lang="zh-CN" altLang="en-US" sz="2400" dirty="0">
                <a:solidFill>
                  <a:srgbClr val="3366FF"/>
                </a:solidFill>
                <a:latin typeface="宋体" pitchFamily="2" charset="-122"/>
                <a:ea typeface="宋体" pitchFamily="2" charset="-122"/>
              </a:rPr>
              <a:t>客户子系统调用供应商子系统，后者完成某些服务工作并返回结果。</a:t>
            </a:r>
            <a:endParaRPr lang="en-US" altLang="zh-CN" sz="2400" dirty="0">
              <a:solidFill>
                <a:srgbClr val="3366FF"/>
              </a:solidFill>
              <a:latin typeface="宋体" pitchFamily="2" charset="-122"/>
              <a:ea typeface="宋体" pitchFamily="2" charset="-122"/>
            </a:endParaRPr>
          </a:p>
          <a:p>
            <a:pPr lvl="1">
              <a:lnSpc>
                <a:spcPts val="3600"/>
              </a:lnSpc>
              <a:spcBef>
                <a:spcPts val="1200"/>
              </a:spcBef>
              <a:spcAft>
                <a:spcPts val="600"/>
              </a:spcAft>
              <a:buClr>
                <a:schemeClr val="accent2"/>
              </a:buClr>
              <a:buSzPct val="75000"/>
              <a:buFont typeface="Wingdings" pitchFamily="2" charset="2"/>
              <a:buChar char="Ø"/>
            </a:pPr>
            <a:r>
              <a:rPr lang="zh-CN" altLang="en-US" sz="2200" dirty="0">
                <a:latin typeface="宋体" pitchFamily="2" charset="-122"/>
                <a:ea typeface="宋体" pitchFamily="2" charset="-122"/>
              </a:rPr>
              <a:t>客户子系统必须了解供应商的子系统的接口，而供应商却无须了解客户的接口。</a:t>
            </a:r>
          </a:p>
          <a:p>
            <a:pPr eaLnBrk="1" hangingPunct="1">
              <a:lnSpc>
                <a:spcPts val="3600"/>
              </a:lnSpc>
              <a:spcBef>
                <a:spcPts val="1200"/>
              </a:spcBef>
              <a:spcAft>
                <a:spcPts val="600"/>
              </a:spcAft>
              <a:buClr>
                <a:schemeClr val="accent2"/>
              </a:buClr>
              <a:buSzPct val="75000"/>
              <a:buFont typeface="Wingdings" pitchFamily="2" charset="2"/>
              <a:buChar char="Ø"/>
            </a:pPr>
            <a:r>
              <a:rPr lang="zh-CN" altLang="en-US" sz="2400" b="1" dirty="0">
                <a:solidFill>
                  <a:srgbClr val="C00000"/>
                </a:solidFill>
                <a:latin typeface="宋体" pitchFamily="2" charset="-122"/>
                <a:ea typeface="宋体" pitchFamily="2" charset="-122"/>
              </a:rPr>
              <a:t>平等伙伴关系：</a:t>
            </a:r>
            <a:r>
              <a:rPr lang="zh-CN" altLang="en-US" sz="2400" dirty="0">
                <a:solidFill>
                  <a:srgbClr val="3366FF"/>
                </a:solidFill>
                <a:latin typeface="宋体" pitchFamily="2" charset="-122"/>
                <a:ea typeface="宋体" pitchFamily="2" charset="-122"/>
              </a:rPr>
              <a:t>每个子系统都可能调用其他子系统</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pPr lvl="1">
              <a:lnSpc>
                <a:spcPts val="3600"/>
              </a:lnSpc>
              <a:spcBef>
                <a:spcPts val="1200"/>
              </a:spcBef>
              <a:spcAft>
                <a:spcPts val="600"/>
              </a:spcAft>
              <a:buClr>
                <a:schemeClr val="accent2"/>
              </a:buClr>
              <a:buSzPct val="75000"/>
              <a:buFont typeface="Wingdings" pitchFamily="2" charset="2"/>
              <a:buChar char="Ø"/>
            </a:pPr>
            <a:r>
              <a:rPr lang="zh-CN" altLang="en-US" sz="2200" dirty="0">
                <a:latin typeface="宋体" pitchFamily="2" charset="-122"/>
                <a:ea typeface="宋体" pitchFamily="2" charset="-122"/>
              </a:rPr>
              <a:t>每个子系统都必须了解其他子系统的接口。与客户</a:t>
            </a:r>
            <a:r>
              <a:rPr lang="en-US" altLang="zh-CN" sz="2200" dirty="0">
                <a:latin typeface="宋体" pitchFamily="2" charset="-122"/>
                <a:ea typeface="宋体" pitchFamily="2" charset="-122"/>
              </a:rPr>
              <a:t>-</a:t>
            </a:r>
            <a:r>
              <a:rPr lang="zh-CN" altLang="en-US" sz="2200" dirty="0">
                <a:latin typeface="宋体" pitchFamily="2" charset="-122"/>
                <a:ea typeface="宋体" pitchFamily="2" charset="-122"/>
              </a:rPr>
              <a:t>供应商关系方案相比，平等伙伴关系方案中</a:t>
            </a:r>
            <a:r>
              <a:rPr lang="zh-CN" altLang="en-US" sz="2200" dirty="0">
                <a:solidFill>
                  <a:srgbClr val="3366FF"/>
                </a:solidFill>
                <a:latin typeface="宋体" pitchFamily="2" charset="-122"/>
                <a:ea typeface="宋体" pitchFamily="2" charset="-122"/>
              </a:rPr>
              <a:t>子系统间的交互更加复杂。</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10</a:t>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en-US" altLang="zh-CN" sz="3200" dirty="0">
                <a:solidFill>
                  <a:schemeClr val="accent2">
                    <a:lumMod val="20000"/>
                    <a:lumOff val="80000"/>
                  </a:schemeClr>
                </a:solidFill>
              </a:rPr>
              <a:t>---</a:t>
            </a:r>
            <a:r>
              <a:rPr lang="zh-CN" altLang="en-US" sz="3200" dirty="0">
                <a:solidFill>
                  <a:schemeClr val="accent2">
                    <a:lumMod val="20000"/>
                    <a:lumOff val="80000"/>
                  </a:schemeClr>
                </a:solidFill>
              </a:rPr>
              <a:t>子系统之间的两种交互方式</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p:txBody>
          <a:bodyPr/>
          <a:lstStyle/>
          <a:p>
            <a:pPr eaLnBrk="1" hangingPunct="1">
              <a:lnSpc>
                <a:spcPts val="3600"/>
              </a:lnSpc>
              <a:spcBef>
                <a:spcPts val="1200"/>
              </a:spcBef>
              <a:spcAft>
                <a:spcPts val="600"/>
              </a:spcAft>
              <a:buClr>
                <a:schemeClr val="accent2"/>
              </a:buClr>
              <a:buSzPct val="75000"/>
              <a:buFont typeface="Wingdings" pitchFamily="2" charset="2"/>
              <a:buChar char="Ø"/>
            </a:pPr>
            <a:r>
              <a:rPr lang="zh-CN" altLang="en-US" sz="2400" b="1" dirty="0">
                <a:solidFill>
                  <a:srgbClr val="C00000"/>
                </a:solidFill>
                <a:latin typeface="楷体_GB2312" pitchFamily="49" charset="-122"/>
                <a:ea typeface="楷体_GB2312" pitchFamily="49" charset="-122"/>
              </a:rPr>
              <a:t>分层组织：</a:t>
            </a:r>
            <a:r>
              <a:rPr lang="zh-CN" altLang="en-US" sz="2400" dirty="0">
                <a:latin typeface="楷体_GB2312" pitchFamily="49" charset="-122"/>
                <a:ea typeface="楷体_GB2312" pitchFamily="49" charset="-122"/>
              </a:rPr>
              <a:t>把软件系统组织成一个层次系统，每层是一个子系统。上层在下层的基础上建立，下层为实现上层功能而提供必要的服务。每一层内所包含的对象，彼此间相互独立，而处于不同层次上的对象，彼此间往往有关联。</a:t>
            </a:r>
            <a:r>
              <a:rPr lang="zh-CN" altLang="en-US" dirty="0">
                <a:ea typeface="宋体" charset="-122"/>
              </a:rPr>
              <a:t> </a:t>
            </a:r>
          </a:p>
          <a:p>
            <a:pPr eaLnBrk="1" hangingPunct="1">
              <a:lnSpc>
                <a:spcPts val="3600"/>
              </a:lnSpc>
              <a:spcBef>
                <a:spcPts val="1200"/>
              </a:spcBef>
              <a:spcAft>
                <a:spcPts val="600"/>
              </a:spcAft>
              <a:buClr>
                <a:schemeClr val="accent2"/>
              </a:buClr>
              <a:buSzPct val="75000"/>
              <a:buFont typeface="Wingdings" pitchFamily="2" charset="2"/>
              <a:buChar char="Ø"/>
            </a:pPr>
            <a:r>
              <a:rPr lang="zh-CN" altLang="en-US" sz="2400" b="1" dirty="0">
                <a:solidFill>
                  <a:srgbClr val="C00000"/>
                </a:solidFill>
                <a:latin typeface="楷体_GB2312" pitchFamily="49" charset="-122"/>
                <a:ea typeface="楷体_GB2312" pitchFamily="49" charset="-122"/>
              </a:rPr>
              <a:t>块状组织：</a:t>
            </a:r>
            <a:r>
              <a:rPr lang="zh-CN" altLang="en-US" sz="2400" dirty="0">
                <a:latin typeface="楷体_GB2312" pitchFamily="49" charset="-122"/>
                <a:ea typeface="楷体_GB2312" pitchFamily="49" charset="-122"/>
              </a:rPr>
              <a:t>这种组织方案把软件系统垂直地分解成若干个相对独立的、弱耦合的子系统，一个子系统相当于一块，每块提供一种类型的服务。</a:t>
            </a:r>
          </a:p>
          <a:p>
            <a:pPr eaLnBrk="1" hangingPunct="1">
              <a:lnSpc>
                <a:spcPts val="3600"/>
              </a:lnSpc>
              <a:spcBef>
                <a:spcPts val="1200"/>
              </a:spcBef>
              <a:spcAft>
                <a:spcPts val="600"/>
              </a:spcAft>
              <a:buClr>
                <a:schemeClr val="accent2"/>
              </a:buClr>
              <a:buSzPct val="75000"/>
              <a:buFont typeface="Wingdings" pitchFamily="2" charset="2"/>
              <a:buNone/>
            </a:pPr>
            <a:r>
              <a:rPr lang="zh-CN" altLang="en-US" b="1" dirty="0">
                <a:solidFill>
                  <a:srgbClr val="C00000"/>
                </a:solidFill>
                <a:ea typeface="宋体" charset="-122"/>
              </a:rPr>
              <a:t>   </a:t>
            </a:r>
            <a:r>
              <a:rPr lang="zh-CN" altLang="en-US" sz="2800" b="1" dirty="0">
                <a:solidFill>
                  <a:srgbClr val="C00000"/>
                </a:solidFill>
                <a:ea typeface="宋体" charset="-122"/>
              </a:rPr>
              <a:t>混合使用层次结构和块状结构，可以成功地由多个子系统组成一个完整的软件系统！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11</a:t>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lnSpc>
                <a:spcPts val="3500"/>
              </a:lnSpc>
            </a:pPr>
            <a:r>
              <a:rPr lang="en-US" altLang="zh-CN" dirty="0"/>
              <a:t>4.4 </a:t>
            </a:r>
            <a:r>
              <a:rPr lang="zh-CN" altLang="en-US" dirty="0"/>
              <a:t>系统分解</a:t>
            </a:r>
            <a:br>
              <a:rPr lang="en-US" altLang="zh-CN" dirty="0"/>
            </a:br>
            <a:r>
              <a:rPr lang="en-US" altLang="zh-CN" sz="3200" dirty="0">
                <a:solidFill>
                  <a:srgbClr val="FFFF00"/>
                </a:solidFill>
              </a:rPr>
              <a:t>       ---</a:t>
            </a:r>
            <a:r>
              <a:rPr lang="zh-CN" altLang="en-US" sz="3200" dirty="0">
                <a:solidFill>
                  <a:srgbClr val="FFFF00"/>
                </a:solidFill>
              </a:rPr>
              <a:t>组织系统的两种方案</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4"/>
          <p:cNvSpPr>
            <a:spLocks noGrp="1"/>
          </p:cNvSpPr>
          <p:nvPr>
            <p:ph type="title" idx="4294967295"/>
          </p:nvPr>
        </p:nvSpPr>
        <p:spPr>
          <a:xfrm>
            <a:off x="0" y="152400"/>
            <a:ext cx="7543800" cy="1143000"/>
          </a:xfrm>
        </p:spPr>
        <p:txBody>
          <a:bodyPr/>
          <a:lstStyle/>
          <a:p>
            <a:pPr eaLnBrk="1" hangingPunct="1"/>
            <a:r>
              <a:rPr lang="en-US" altLang="zh-CN"/>
              <a:t>Boss</a:t>
            </a:r>
            <a:r>
              <a:rPr lang="zh-CN" altLang="en-US"/>
              <a:t>平台</a:t>
            </a:r>
            <a:r>
              <a:rPr lang="en-US" altLang="zh-CN"/>
              <a:t>A</a:t>
            </a:r>
            <a:endParaRPr lang="zh-CN" altLang="en-US"/>
          </a:p>
        </p:txBody>
      </p:sp>
      <p:pic>
        <p:nvPicPr>
          <p:cNvPr id="18435" name="Picture 2" descr="http://www.c114.net/technic/picture/03070205.jpg"/>
          <p:cNvPicPr>
            <a:picLocks noChangeAspect="1" noChangeArrowheads="1"/>
          </p:cNvPicPr>
          <p:nvPr/>
        </p:nvPicPr>
        <p:blipFill>
          <a:blip r:embed="rId2"/>
          <a:srcRect/>
          <a:stretch>
            <a:fillRect/>
          </a:stretch>
        </p:blipFill>
        <p:spPr bwMode="auto">
          <a:xfrm>
            <a:off x="1000100" y="1142984"/>
            <a:ext cx="7456487" cy="4872037"/>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pPr/>
              <a:t>12</a:t>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idx="4294967295"/>
          </p:nvPr>
        </p:nvSpPr>
        <p:spPr>
          <a:xfrm>
            <a:off x="0" y="152400"/>
            <a:ext cx="7543800" cy="1143000"/>
          </a:xfrm>
        </p:spPr>
        <p:txBody>
          <a:bodyPr/>
          <a:lstStyle/>
          <a:p>
            <a:pPr eaLnBrk="1" hangingPunct="1"/>
            <a:r>
              <a:rPr lang="en-US" altLang="zh-CN"/>
              <a:t>Boss</a:t>
            </a:r>
            <a:r>
              <a:rPr lang="zh-CN" altLang="en-US"/>
              <a:t>平台</a:t>
            </a:r>
            <a:r>
              <a:rPr lang="en-US" altLang="zh-CN"/>
              <a:t>B</a:t>
            </a:r>
            <a:endParaRPr lang="zh-CN" altLang="en-US"/>
          </a:p>
        </p:txBody>
      </p:sp>
      <p:pic>
        <p:nvPicPr>
          <p:cNvPr id="20483" name="Picture 2" descr="http://www.c114.net/technic/picture/03070204.jpg"/>
          <p:cNvPicPr>
            <a:picLocks noChangeAspect="1" noChangeArrowheads="1"/>
          </p:cNvPicPr>
          <p:nvPr/>
        </p:nvPicPr>
        <p:blipFill>
          <a:blip r:embed="rId2"/>
          <a:srcRect/>
          <a:stretch>
            <a:fillRect/>
          </a:stretch>
        </p:blipFill>
        <p:spPr bwMode="auto">
          <a:xfrm>
            <a:off x="1187450" y="1412875"/>
            <a:ext cx="6808788" cy="5202238"/>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fld id="{38DE0820-E4E3-469F-8339-675226DFBBFE}" type="slidenum">
              <a:rPr lang="zh-CN" altLang="en-US" smtClean="0"/>
              <a:pPr/>
              <a:t>13</a:t>
            </a:fld>
            <a:endParaRPr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itchFamily="2" charset="-122"/>
                <a:ea typeface="宋体" pitchFamily="2" charset="-122"/>
              </a:rPr>
              <a:t>4.1 </a:t>
            </a:r>
            <a:r>
              <a:rPr lang="zh-CN" altLang="en-US" sz="2800" b="1" dirty="0">
                <a:latin typeface="宋体" pitchFamily="2" charset="-122"/>
                <a:ea typeface="宋体" pitchFamily="2" charset="-122"/>
              </a:rPr>
              <a:t>软件体系结构与设计模式★</a:t>
            </a:r>
          </a:p>
          <a:p>
            <a:pPr marL="542925">
              <a:buNone/>
            </a:pPr>
            <a:r>
              <a:rPr lang="en-US" sz="2800" b="1" dirty="0">
                <a:latin typeface="宋体" pitchFamily="2" charset="-122"/>
                <a:ea typeface="宋体" pitchFamily="2" charset="-122"/>
              </a:rPr>
              <a:t>4.2 </a:t>
            </a:r>
            <a:r>
              <a:rPr lang="zh-CN" altLang="en-US" sz="2800" b="1" dirty="0">
                <a:latin typeface="宋体" pitchFamily="2" charset="-122"/>
                <a:ea typeface="宋体" pitchFamily="2" charset="-122"/>
              </a:rPr>
              <a:t>面向对象设计过程与准则★</a:t>
            </a:r>
          </a:p>
          <a:p>
            <a:pPr marL="542925">
              <a:buNone/>
            </a:pPr>
            <a:r>
              <a:rPr lang="en-US" sz="2800" b="1" dirty="0">
                <a:latin typeface="宋体" pitchFamily="2" charset="-122"/>
                <a:ea typeface="宋体" pitchFamily="2" charset="-122"/>
              </a:rPr>
              <a:t>4.3 </a:t>
            </a:r>
            <a:r>
              <a:rPr lang="zh-CN" altLang="en-US" sz="2800" b="1" dirty="0">
                <a:latin typeface="宋体" pitchFamily="2" charset="-122"/>
                <a:ea typeface="宋体" pitchFamily="2" charset="-122"/>
              </a:rPr>
              <a:t>体系结构模块及依赖性★</a:t>
            </a:r>
            <a:r>
              <a:rPr 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542925">
              <a:buNone/>
            </a:pPr>
            <a:r>
              <a:rPr lang="en-US" sz="2800" b="1" dirty="0">
                <a:latin typeface="宋体" pitchFamily="2" charset="-122"/>
                <a:ea typeface="宋体" pitchFamily="2" charset="-122"/>
              </a:rPr>
              <a:t>4.</a:t>
            </a:r>
            <a:r>
              <a:rPr lang="en-US" altLang="zh-CN" sz="2800" b="1" dirty="0">
                <a:latin typeface="宋体" pitchFamily="2" charset="-122"/>
                <a:ea typeface="宋体" pitchFamily="2" charset="-122"/>
              </a:rPr>
              <a:t>4 </a:t>
            </a:r>
            <a:r>
              <a:rPr lang="zh-CN" altLang="en-US" sz="2800" b="1" dirty="0">
                <a:latin typeface="宋体" pitchFamily="2" charset="-122"/>
                <a:ea typeface="宋体" pitchFamily="2" charset="-122"/>
              </a:rPr>
              <a:t>系统分解★</a:t>
            </a:r>
          </a:p>
          <a:p>
            <a:pPr marL="542925">
              <a:buNone/>
            </a:pPr>
            <a:r>
              <a:rPr lang="en-US" sz="2800" b="1" dirty="0">
                <a:solidFill>
                  <a:srgbClr val="C00000"/>
                </a:solidFill>
                <a:latin typeface="宋体" pitchFamily="2" charset="-122"/>
                <a:ea typeface="宋体" pitchFamily="2" charset="-122"/>
              </a:rPr>
              <a:t>4.5 </a:t>
            </a:r>
            <a:r>
              <a:rPr lang="zh-CN" altLang="en-US" sz="2800" b="1" dirty="0">
                <a:solidFill>
                  <a:srgbClr val="C00000"/>
                </a:solidFill>
                <a:latin typeface="宋体" pitchFamily="2" charset="-122"/>
                <a:ea typeface="宋体" pitchFamily="2" charset="-122"/>
              </a:rPr>
              <a:t>问题域部分的设计</a:t>
            </a:r>
          </a:p>
          <a:p>
            <a:pPr marL="542925">
              <a:buNone/>
            </a:pPr>
            <a:r>
              <a:rPr lang="en-US" sz="2800" b="1" dirty="0">
                <a:latin typeface="宋体" pitchFamily="2" charset="-122"/>
                <a:ea typeface="宋体" pitchFamily="2" charset="-122"/>
              </a:rPr>
              <a:t>4.6 </a:t>
            </a:r>
            <a:r>
              <a:rPr lang="zh-CN" altLang="en-US" sz="2800" b="1" dirty="0">
                <a:latin typeface="宋体" pitchFamily="2" charset="-122"/>
                <a:ea typeface="宋体" pitchFamily="2" charset="-122"/>
              </a:rPr>
              <a:t>人机交互部分的设计</a:t>
            </a:r>
            <a:endParaRPr lang="en-US" altLang="zh-CN" sz="2800" b="1" dirty="0">
              <a:latin typeface="宋体" pitchFamily="2" charset="-122"/>
              <a:ea typeface="宋体" pitchFamily="2" charset="-122"/>
            </a:endParaRPr>
          </a:p>
          <a:p>
            <a:pPr marL="542925">
              <a:buNone/>
            </a:pPr>
            <a:r>
              <a:rPr lang="en-US" altLang="zh-CN" sz="2800" b="1" dirty="0">
                <a:latin typeface="宋体" pitchFamily="2" charset="-122"/>
                <a:ea typeface="宋体" pitchFamily="2" charset="-122"/>
              </a:rPr>
              <a:t>4.7 </a:t>
            </a:r>
            <a:r>
              <a:rPr lang="zh-CN" altLang="en-US" sz="2800" b="1" dirty="0">
                <a:latin typeface="宋体" pitchFamily="2" charset="-122"/>
                <a:ea typeface="宋体" pitchFamily="2" charset="-122"/>
              </a:rPr>
              <a:t>任务管理部分的设计</a:t>
            </a:r>
          </a:p>
          <a:p>
            <a:pPr marL="542925">
              <a:buNone/>
            </a:pPr>
            <a:r>
              <a:rPr lang="en-US" sz="2800" b="1" dirty="0">
                <a:latin typeface="宋体" pitchFamily="2" charset="-122"/>
                <a:ea typeface="宋体" pitchFamily="2" charset="-122"/>
              </a:rPr>
              <a:t>4.8 </a:t>
            </a:r>
            <a:r>
              <a:rPr lang="zh-CN" altLang="en-US" sz="2800" b="1" dirty="0">
                <a:latin typeface="宋体" pitchFamily="2" charset="-122"/>
                <a:ea typeface="宋体" pitchFamily="2" charset="-122"/>
              </a:rPr>
              <a:t>数据管理部分的设计</a:t>
            </a:r>
          </a:p>
          <a:p>
            <a:pPr marL="542925">
              <a:buNone/>
            </a:pPr>
            <a:r>
              <a:rPr lang="en-US" sz="2800" b="1" dirty="0">
                <a:latin typeface="宋体" pitchFamily="2" charset="-122"/>
                <a:ea typeface="宋体" pitchFamily="2" charset="-122"/>
              </a:rPr>
              <a:t>4.9 </a:t>
            </a:r>
            <a:r>
              <a:rPr lang="zh-CN" altLang="en-US" sz="2800" b="1" dirty="0">
                <a:latin typeface="宋体" pitchFamily="2" charset="-122"/>
                <a:ea typeface="宋体" pitchFamily="2" charset="-122"/>
              </a:rPr>
              <a:t>对象设计★</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14</a:t>
            </a:fld>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46083" name="Rectangle 3"/>
          <p:cNvSpPr>
            <a:spLocks noGrp="1" noChangeArrowheads="1"/>
          </p:cNvSpPr>
          <p:nvPr>
            <p:ph type="body" idx="1"/>
          </p:nvPr>
        </p:nvSpPr>
        <p:spPr>
          <a:xfrm>
            <a:off x="428596" y="1457324"/>
            <a:ext cx="8229600" cy="4757758"/>
          </a:xfrm>
        </p:spPr>
        <p:txBody>
          <a:bodyPr/>
          <a:lstStyle/>
          <a:p>
            <a:pPr eaLnBrk="1" hangingPunct="1">
              <a:lnSpc>
                <a:spcPct val="90000"/>
              </a:lnSpc>
              <a:spcAft>
                <a:spcPts val="600"/>
              </a:spcAft>
            </a:pPr>
            <a:r>
              <a:rPr lang="zh-CN" altLang="en-US" sz="2400" dirty="0">
                <a:latin typeface="宋体" pitchFamily="2" charset="-122"/>
                <a:ea typeface="宋体" pitchFamily="2" charset="-122"/>
              </a:rPr>
              <a:t>典型的面向对象系统一般由三层组成，</a:t>
            </a:r>
            <a:endParaRPr lang="en-US" altLang="zh-CN" sz="2400" dirty="0">
              <a:latin typeface="宋体" pitchFamily="2" charset="-122"/>
              <a:ea typeface="宋体" pitchFamily="2" charset="-122"/>
            </a:endParaRPr>
          </a:p>
          <a:p>
            <a:pPr lvl="1">
              <a:lnSpc>
                <a:spcPct val="90000"/>
              </a:lnSpc>
              <a:spcAft>
                <a:spcPts val="600"/>
              </a:spcAft>
            </a:pPr>
            <a:r>
              <a:rPr lang="zh-CN" altLang="en-US" sz="2000" b="1" dirty="0">
                <a:solidFill>
                  <a:srgbClr val="3366FF"/>
                </a:solidFill>
                <a:latin typeface="宋体" pitchFamily="2" charset="-122"/>
                <a:ea typeface="宋体" pitchFamily="2" charset="-122"/>
              </a:rPr>
              <a:t>数据库层</a:t>
            </a:r>
            <a:endParaRPr lang="en-US" altLang="zh-CN" sz="2000" b="1" dirty="0">
              <a:solidFill>
                <a:srgbClr val="3366FF"/>
              </a:solidFill>
              <a:latin typeface="宋体" pitchFamily="2" charset="-122"/>
              <a:ea typeface="宋体" pitchFamily="2" charset="-122"/>
            </a:endParaRPr>
          </a:p>
          <a:p>
            <a:pPr lvl="1">
              <a:lnSpc>
                <a:spcPct val="90000"/>
              </a:lnSpc>
              <a:spcAft>
                <a:spcPts val="600"/>
              </a:spcAft>
            </a:pPr>
            <a:r>
              <a:rPr lang="zh-CN" altLang="en-US" sz="2000" b="1" dirty="0">
                <a:solidFill>
                  <a:srgbClr val="3366FF"/>
                </a:solidFill>
                <a:latin typeface="宋体" pitchFamily="2" charset="-122"/>
                <a:ea typeface="宋体" pitchFamily="2" charset="-122"/>
              </a:rPr>
              <a:t>业务逻辑层</a:t>
            </a:r>
            <a:endParaRPr lang="en-US" altLang="zh-CN" sz="2000" b="1" dirty="0">
              <a:solidFill>
                <a:srgbClr val="3366FF"/>
              </a:solidFill>
              <a:latin typeface="宋体" pitchFamily="2" charset="-122"/>
              <a:ea typeface="宋体" pitchFamily="2" charset="-122"/>
            </a:endParaRPr>
          </a:p>
          <a:p>
            <a:pPr lvl="1">
              <a:lnSpc>
                <a:spcPct val="90000"/>
              </a:lnSpc>
              <a:spcAft>
                <a:spcPts val="600"/>
              </a:spcAft>
            </a:pPr>
            <a:r>
              <a:rPr lang="zh-CN" altLang="en-US" sz="2000" b="1" dirty="0">
                <a:solidFill>
                  <a:srgbClr val="3366FF"/>
                </a:solidFill>
                <a:latin typeface="宋体" pitchFamily="2" charset="-122"/>
                <a:ea typeface="宋体" pitchFamily="2" charset="-122"/>
              </a:rPr>
              <a:t>用户界面层</a:t>
            </a:r>
          </a:p>
          <a:p>
            <a:pPr>
              <a:lnSpc>
                <a:spcPct val="90000"/>
              </a:lnSpc>
              <a:spcAft>
                <a:spcPts val="600"/>
              </a:spcAft>
            </a:pPr>
            <a:r>
              <a:rPr lang="zh-CN" altLang="en-US" sz="2400" b="1" dirty="0">
                <a:solidFill>
                  <a:schemeClr val="accent2"/>
                </a:solidFill>
                <a:latin typeface="宋体" pitchFamily="2" charset="-122"/>
                <a:ea typeface="宋体" pitchFamily="2" charset="-122"/>
              </a:rPr>
              <a:t>面向对象设计应该从问题域部分的设计开始，也就是三层结构的中间层</a:t>
            </a:r>
            <a:r>
              <a:rPr lang="en-US" altLang="zh-CN" sz="2400" b="1" i="1" dirty="0">
                <a:solidFill>
                  <a:schemeClr val="accent2"/>
                </a:solidFill>
                <a:latin typeface="宋体" pitchFamily="2" charset="-122"/>
                <a:ea typeface="宋体" pitchFamily="2" charset="-122"/>
              </a:rPr>
              <a:t>——</a:t>
            </a:r>
            <a:r>
              <a:rPr lang="zh-CN" altLang="en-US" sz="2400" b="1" dirty="0">
                <a:solidFill>
                  <a:schemeClr val="accent2"/>
                </a:solidFill>
                <a:latin typeface="宋体" pitchFamily="2" charset="-122"/>
                <a:ea typeface="宋体" pitchFamily="2" charset="-122"/>
              </a:rPr>
              <a:t>应用逻辑层。</a:t>
            </a:r>
            <a:endParaRPr lang="en-US" altLang="zh-CN" sz="2400" b="1" dirty="0">
              <a:solidFill>
                <a:schemeClr val="accent2"/>
              </a:solidFill>
              <a:latin typeface="宋体" pitchFamily="2" charset="-122"/>
              <a:ea typeface="宋体" pitchFamily="2" charset="-122"/>
            </a:endParaRPr>
          </a:p>
          <a:p>
            <a:pPr>
              <a:lnSpc>
                <a:spcPct val="90000"/>
              </a:lnSpc>
              <a:spcAft>
                <a:spcPts val="600"/>
              </a:spcAft>
            </a:pPr>
            <a:r>
              <a:rPr lang="zh-CN" altLang="en-US" sz="2400" dirty="0">
                <a:latin typeface="宋体" pitchFamily="2" charset="-122"/>
                <a:ea typeface="宋体" pitchFamily="2" charset="-122"/>
              </a:rPr>
              <a:t>面向对象设计是以面向对象分析的模型为基础的。面向对象的分析模型包括</a:t>
            </a:r>
            <a:r>
              <a:rPr lang="zh-CN" altLang="en-US" sz="2400" b="1" dirty="0">
                <a:solidFill>
                  <a:srgbClr val="3366FF"/>
                </a:solidFill>
                <a:latin typeface="宋体" pitchFamily="2" charset="-122"/>
                <a:ea typeface="宋体" pitchFamily="2" charset="-122"/>
              </a:rPr>
              <a:t>有用例图、类图、顺序图和包图</a:t>
            </a:r>
            <a:r>
              <a:rPr lang="zh-CN" altLang="en-US" sz="2400" dirty="0">
                <a:latin typeface="宋体" pitchFamily="2" charset="-122"/>
                <a:ea typeface="宋体" pitchFamily="2" charset="-122"/>
              </a:rPr>
              <a:t>，主要是对问题领域进行描述，基本上不考虑技术实现和数据库层及用户界面层的实现。</a:t>
            </a:r>
          </a:p>
          <a:p>
            <a:pPr>
              <a:lnSpc>
                <a:spcPct val="90000"/>
              </a:lnSpc>
              <a:spcAft>
                <a:spcPts val="600"/>
              </a:spcAft>
            </a:pPr>
            <a:r>
              <a:rPr lang="zh-CN" altLang="en-US" sz="2400" dirty="0">
                <a:latin typeface="宋体" pitchFamily="2" charset="-122"/>
                <a:ea typeface="宋体" pitchFamily="2" charset="-122"/>
              </a:rPr>
              <a:t>面向对象分析所得到的问题域模型可以直接应用于系统的问题域部分的设计。</a:t>
            </a:r>
          </a:p>
          <a:p>
            <a:pPr eaLnBrk="1" hangingPunct="1">
              <a:lnSpc>
                <a:spcPct val="90000"/>
              </a:lnSpc>
              <a:spcAft>
                <a:spcPts val="600"/>
              </a:spcAft>
              <a:buFontTx/>
              <a:buNone/>
            </a:pPr>
            <a:endParaRPr lang="zh-CN" altLang="en-US" sz="2400" b="1" dirty="0">
              <a:solidFill>
                <a:schemeClr val="accent2"/>
              </a:solidFill>
              <a:latin typeface="宋体" pitchFamily="2" charset="-122"/>
              <a:ea typeface="宋体"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15</a:t>
            </a:fld>
            <a:endParaRPr lang="zh-CN" altLang="en-US"/>
          </a:p>
        </p:txBody>
      </p:sp>
      <p:sp>
        <p:nvSpPr>
          <p:cNvPr id="6" name="椭圆形标注 5"/>
          <p:cNvSpPr/>
          <p:nvPr/>
        </p:nvSpPr>
        <p:spPr>
          <a:xfrm>
            <a:off x="3643306" y="2428868"/>
            <a:ext cx="4572032" cy="612648"/>
          </a:xfrm>
          <a:prstGeom prst="wedgeEllipseCallout">
            <a:avLst>
              <a:gd name="adj1" fmla="val -67499"/>
              <a:gd name="adj2" fmla="val -18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kern="0" dirty="0">
              <a:solidFill>
                <a:schemeClr val="tx1"/>
              </a:solidFill>
              <a:latin typeface="宋体" pitchFamily="2" charset="-122"/>
              <a:ea typeface="宋体" pitchFamily="2" charset="-122"/>
            </a:endParaRPr>
          </a:p>
          <a:p>
            <a:pPr lvl="0" algn="ctr"/>
            <a:r>
              <a:rPr lang="zh-CN" altLang="en-US" kern="0" dirty="0">
                <a:solidFill>
                  <a:schemeClr val="tx1"/>
                </a:solidFill>
                <a:latin typeface="宋体" pitchFamily="2" charset="-122"/>
                <a:ea typeface="宋体" pitchFamily="2" charset="-122"/>
              </a:rPr>
              <a:t>设计时首先从哪一层开始呢？ </a:t>
            </a:r>
          </a:p>
          <a:p>
            <a:pPr algn="ct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animEffect transition="in" filter="box(in)">
                                      <p:cBhvr>
                                        <p:cTn id="13" dur="500"/>
                                        <p:tgtEl>
                                          <p:spTgt spid="4608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6083">
                                            <p:txEl>
                                              <p:pRg st="5" end="5"/>
                                            </p:txEl>
                                          </p:spTgt>
                                        </p:tgtEl>
                                        <p:attrNameLst>
                                          <p:attrName>style.visibility</p:attrName>
                                        </p:attrNameLst>
                                      </p:cBhvr>
                                      <p:to>
                                        <p:strVal val="visible"/>
                                      </p:to>
                                    </p:set>
                                    <p:animEffect transition="in" filter="box(in)">
                                      <p:cBhvr>
                                        <p:cTn id="16" dur="500"/>
                                        <p:tgtEl>
                                          <p:spTgt spid="46083">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animEffect transition="in" filter="box(in)">
                                      <p:cBhvr>
                                        <p:cTn id="19"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46083" name="Rectangle 3"/>
          <p:cNvSpPr>
            <a:spLocks noGrp="1" noChangeArrowheads="1"/>
          </p:cNvSpPr>
          <p:nvPr>
            <p:ph type="body" idx="1"/>
          </p:nvPr>
        </p:nvSpPr>
        <p:spPr>
          <a:xfrm>
            <a:off x="428596" y="1457324"/>
            <a:ext cx="8229600" cy="4829196"/>
          </a:xfrm>
        </p:spPr>
        <p:txBody>
          <a:bodyPr/>
          <a:lstStyle/>
          <a:p>
            <a:pPr>
              <a:lnSpc>
                <a:spcPct val="90000"/>
              </a:lnSpc>
              <a:spcAft>
                <a:spcPts val="600"/>
              </a:spcAft>
            </a:pPr>
            <a:r>
              <a:rPr lang="zh-CN" altLang="en-US" sz="2400" dirty="0">
                <a:ea typeface="宋体" charset="-122"/>
              </a:rPr>
              <a:t>在面向对象设计过程中，可能会在</a:t>
            </a:r>
            <a:r>
              <a:rPr lang="en-US" altLang="zh-CN" sz="2400" dirty="0">
                <a:solidFill>
                  <a:srgbClr val="3366FF"/>
                </a:solidFill>
                <a:ea typeface="宋体" charset="-122"/>
              </a:rPr>
              <a:t>7</a:t>
            </a:r>
            <a:r>
              <a:rPr lang="zh-CN" altLang="en-US" sz="2400" dirty="0">
                <a:solidFill>
                  <a:srgbClr val="3366FF"/>
                </a:solidFill>
                <a:ea typeface="宋体" charset="-122"/>
              </a:rPr>
              <a:t>个方面</a:t>
            </a:r>
            <a:r>
              <a:rPr lang="zh-CN" altLang="en-US" sz="2400" dirty="0">
                <a:ea typeface="宋体" charset="-122"/>
              </a:rPr>
              <a:t>对面向对象分析所得出的问题域模型做补充或调整。这</a:t>
            </a:r>
            <a:r>
              <a:rPr lang="en-US" altLang="zh-CN" sz="2400" dirty="0">
                <a:ea typeface="宋体" charset="-122"/>
              </a:rPr>
              <a:t>7</a:t>
            </a:r>
            <a:r>
              <a:rPr lang="zh-CN" altLang="en-US" sz="2400" dirty="0">
                <a:ea typeface="宋体" charset="-122"/>
              </a:rPr>
              <a:t>个方面是：</a:t>
            </a:r>
            <a:endParaRPr lang="en-US" altLang="zh-CN" sz="2400" dirty="0">
              <a:ea typeface="宋体" charset="-122"/>
            </a:endParaRPr>
          </a:p>
          <a:p>
            <a:pPr marL="857250" lvl="1" indent="-342900">
              <a:lnSpc>
                <a:spcPct val="90000"/>
              </a:lnSpc>
              <a:spcAft>
                <a:spcPts val="600"/>
              </a:spcAft>
              <a:buNone/>
            </a:pPr>
            <a:r>
              <a:rPr lang="zh-CN" altLang="en-US" sz="2000" dirty="0">
                <a:ea typeface="宋体" charset="-122"/>
              </a:rPr>
              <a:t>（</a:t>
            </a:r>
            <a:r>
              <a:rPr lang="en-US" altLang="zh-CN" sz="2000" dirty="0">
                <a:ea typeface="宋体" charset="-122"/>
              </a:rPr>
              <a:t>1</a:t>
            </a:r>
            <a:r>
              <a:rPr lang="zh-CN" altLang="en-US" sz="2000" dirty="0">
                <a:ea typeface="宋体" charset="-122"/>
              </a:rPr>
              <a:t>）调整需求</a:t>
            </a:r>
            <a:endParaRPr lang="en-US" altLang="zh-CN" sz="2000" dirty="0">
              <a:ea typeface="宋体" charset="-122"/>
            </a:endParaRPr>
          </a:p>
          <a:p>
            <a:pPr marL="857250" lvl="1" indent="-342900">
              <a:lnSpc>
                <a:spcPct val="90000"/>
              </a:lnSpc>
              <a:spcAft>
                <a:spcPts val="600"/>
              </a:spcAft>
              <a:buNone/>
            </a:pPr>
            <a:r>
              <a:rPr lang="zh-CN" altLang="en-US" sz="2000" dirty="0">
                <a:ea typeface="宋体" charset="-122"/>
              </a:rPr>
              <a:t>（</a:t>
            </a:r>
            <a:r>
              <a:rPr lang="en-US" altLang="zh-CN" sz="2000" dirty="0">
                <a:ea typeface="宋体" charset="-122"/>
              </a:rPr>
              <a:t>2</a:t>
            </a:r>
            <a:r>
              <a:rPr lang="zh-CN" altLang="en-US" sz="2000" dirty="0">
                <a:ea typeface="宋体" charset="-122"/>
              </a:rPr>
              <a:t>）复用已有的类</a:t>
            </a:r>
            <a:endParaRPr lang="en-US" altLang="zh-CN" sz="2000" dirty="0">
              <a:ea typeface="宋体" charset="-122"/>
            </a:endParaRPr>
          </a:p>
          <a:p>
            <a:pPr marL="857250" lvl="1" indent="-342900">
              <a:lnSpc>
                <a:spcPct val="90000"/>
              </a:lnSpc>
              <a:spcAft>
                <a:spcPts val="600"/>
              </a:spcAft>
              <a:buNone/>
            </a:pPr>
            <a:r>
              <a:rPr lang="zh-CN" altLang="en-US" sz="2000" dirty="0">
                <a:ea typeface="宋体" charset="-122"/>
              </a:rPr>
              <a:t>（</a:t>
            </a:r>
            <a:r>
              <a:rPr lang="en-US" altLang="zh-CN" sz="2000" dirty="0">
                <a:ea typeface="宋体" charset="-122"/>
              </a:rPr>
              <a:t>3</a:t>
            </a:r>
            <a:r>
              <a:rPr lang="zh-CN" altLang="en-US" sz="2000" dirty="0">
                <a:ea typeface="宋体" charset="-122"/>
              </a:rPr>
              <a:t>）把问题域类组合在一起</a:t>
            </a:r>
            <a:endParaRPr lang="en-US" altLang="zh-CN" sz="2000" dirty="0">
              <a:ea typeface="宋体" charset="-122"/>
            </a:endParaRPr>
          </a:p>
          <a:p>
            <a:pPr marL="857250" lvl="1" indent="-342900">
              <a:lnSpc>
                <a:spcPct val="90000"/>
              </a:lnSpc>
              <a:spcAft>
                <a:spcPts val="600"/>
              </a:spcAft>
              <a:buNone/>
            </a:pPr>
            <a:r>
              <a:rPr lang="zh-CN" altLang="en-US" sz="2000" dirty="0">
                <a:ea typeface="宋体" charset="-122"/>
              </a:rPr>
              <a:t>（</a:t>
            </a:r>
            <a:r>
              <a:rPr lang="en-US" altLang="zh-CN" sz="2000" dirty="0">
                <a:ea typeface="宋体" charset="-122"/>
              </a:rPr>
              <a:t>4</a:t>
            </a:r>
            <a:r>
              <a:rPr lang="zh-CN" altLang="en-US" sz="2000" dirty="0">
                <a:ea typeface="宋体" charset="-122"/>
              </a:rPr>
              <a:t>）增添泛化类以建立类间的协议</a:t>
            </a:r>
            <a:endParaRPr lang="en-US" altLang="zh-CN" sz="2000" dirty="0">
              <a:ea typeface="宋体" charset="-122"/>
            </a:endParaRPr>
          </a:p>
          <a:p>
            <a:pPr marL="857250" lvl="1" indent="-342900">
              <a:lnSpc>
                <a:spcPct val="90000"/>
              </a:lnSpc>
              <a:spcAft>
                <a:spcPts val="600"/>
              </a:spcAft>
              <a:buNone/>
            </a:pPr>
            <a:r>
              <a:rPr lang="zh-CN" altLang="en-US" sz="2000" dirty="0">
                <a:ea typeface="宋体" charset="-122"/>
              </a:rPr>
              <a:t>（</a:t>
            </a:r>
            <a:r>
              <a:rPr lang="en-US" altLang="zh-CN" sz="2000" dirty="0">
                <a:ea typeface="宋体" charset="-122"/>
              </a:rPr>
              <a:t>5</a:t>
            </a:r>
            <a:r>
              <a:rPr lang="zh-CN" altLang="en-US" sz="2000" dirty="0">
                <a:ea typeface="宋体" charset="-122"/>
              </a:rPr>
              <a:t>）调整继承的支持级别</a:t>
            </a:r>
            <a:endParaRPr lang="en-US" altLang="zh-CN" sz="2000" dirty="0">
              <a:ea typeface="宋体" charset="-122"/>
            </a:endParaRPr>
          </a:p>
          <a:p>
            <a:pPr marL="857250" lvl="1" indent="-342900">
              <a:lnSpc>
                <a:spcPct val="90000"/>
              </a:lnSpc>
              <a:spcAft>
                <a:spcPts val="600"/>
              </a:spcAft>
              <a:buNone/>
            </a:pPr>
            <a:r>
              <a:rPr lang="zh-CN" altLang="en-US" sz="2000" dirty="0">
                <a:ea typeface="宋体" charset="-122"/>
              </a:rPr>
              <a:t>（</a:t>
            </a:r>
            <a:r>
              <a:rPr lang="en-US" altLang="zh-CN" sz="2000" dirty="0">
                <a:ea typeface="宋体" charset="-122"/>
              </a:rPr>
              <a:t>6</a:t>
            </a:r>
            <a:r>
              <a:rPr lang="zh-CN" altLang="en-US" sz="2000" dirty="0">
                <a:ea typeface="宋体" charset="-122"/>
              </a:rPr>
              <a:t>）改进性能</a:t>
            </a:r>
            <a:endParaRPr lang="en-US" altLang="zh-CN" sz="2000" dirty="0">
              <a:ea typeface="宋体" charset="-122"/>
            </a:endParaRPr>
          </a:p>
          <a:p>
            <a:pPr marL="857250" lvl="1" indent="-342900">
              <a:lnSpc>
                <a:spcPct val="90000"/>
              </a:lnSpc>
              <a:spcAft>
                <a:spcPts val="600"/>
              </a:spcAft>
              <a:buNone/>
            </a:pPr>
            <a:r>
              <a:rPr lang="zh-CN" altLang="en-US" sz="2000" dirty="0">
                <a:ea typeface="宋体" charset="-122"/>
              </a:rPr>
              <a:t>（</a:t>
            </a:r>
            <a:r>
              <a:rPr lang="en-US" altLang="zh-CN" sz="2000" dirty="0">
                <a:ea typeface="宋体" charset="-122"/>
              </a:rPr>
              <a:t>7</a:t>
            </a:r>
            <a:r>
              <a:rPr lang="zh-CN" altLang="en-US" sz="2000" dirty="0">
                <a:ea typeface="宋体" charset="-122"/>
              </a:rPr>
              <a:t>）存储对象</a:t>
            </a:r>
            <a:endParaRPr lang="en-US" altLang="zh-CN" sz="2000" dirty="0">
              <a:ea typeface="宋体" charset="-122"/>
            </a:endParaRPr>
          </a:p>
          <a:p>
            <a:pPr marL="1257300" lvl="2" indent="-342900">
              <a:lnSpc>
                <a:spcPct val="90000"/>
              </a:lnSpc>
              <a:spcAft>
                <a:spcPts val="600"/>
              </a:spcAft>
              <a:buFont typeface="+mj-lt"/>
              <a:buAutoNum type="arabicPeriod"/>
            </a:pPr>
            <a:endParaRPr lang="en-US" altLang="zh-CN" sz="1600" dirty="0">
              <a:ea typeface="宋体" charset="-122"/>
            </a:endParaRPr>
          </a:p>
          <a:p>
            <a:pPr>
              <a:lnSpc>
                <a:spcPct val="90000"/>
              </a:lnSpc>
              <a:spcAft>
                <a:spcPts val="600"/>
              </a:spcAft>
            </a:pPr>
            <a:endParaRPr lang="en-US" altLang="zh-CN" sz="2400" dirty="0">
              <a:ea typeface="宋体" charset="-122"/>
            </a:endParaRPr>
          </a:p>
          <a:p>
            <a:pPr>
              <a:lnSpc>
                <a:spcPct val="90000"/>
              </a:lnSpc>
              <a:spcAft>
                <a:spcPts val="600"/>
              </a:spcAft>
            </a:pPr>
            <a:endParaRPr lang="zh-CN" altLang="en-US" sz="2400" dirty="0">
              <a:ea typeface="宋体" charset="-122"/>
            </a:endParaRPr>
          </a:p>
          <a:p>
            <a:pPr>
              <a:lnSpc>
                <a:spcPct val="90000"/>
              </a:lnSpc>
              <a:spcAft>
                <a:spcPts val="600"/>
              </a:spcAft>
            </a:pPr>
            <a:endParaRPr lang="zh-CN" altLang="en-US" sz="2400" dirty="0">
              <a:latin typeface="宋体" pitchFamily="2" charset="-122"/>
              <a:ea typeface="宋体" pitchFamily="2" charset="-122"/>
            </a:endParaRPr>
          </a:p>
          <a:p>
            <a:pPr eaLnBrk="1" hangingPunct="1">
              <a:lnSpc>
                <a:spcPct val="90000"/>
              </a:lnSpc>
              <a:spcAft>
                <a:spcPts val="600"/>
              </a:spcAft>
              <a:buFontTx/>
              <a:buNone/>
            </a:pPr>
            <a:endParaRPr lang="zh-CN" altLang="en-US" sz="2400" b="1" dirty="0">
              <a:solidFill>
                <a:schemeClr val="accent2"/>
              </a:solidFill>
              <a:latin typeface="宋体" pitchFamily="2" charset="-122"/>
              <a:ea typeface="宋体"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16</a:t>
            </a:fld>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47107" name="Rectangle 3"/>
          <p:cNvSpPr>
            <a:spLocks noGrp="1" noChangeArrowheads="1"/>
          </p:cNvSpPr>
          <p:nvPr>
            <p:ph type="body" idx="1"/>
          </p:nvPr>
        </p:nvSpPr>
        <p:spPr/>
        <p:txBody>
          <a:bodyPr/>
          <a:lstStyle/>
          <a:p>
            <a:pPr marL="609600" indent="-609600" eaLnBrk="1" hangingPunct="1">
              <a:buFontTx/>
              <a:buAutoNum type="arabicParenBoth"/>
            </a:pPr>
            <a:r>
              <a:rPr lang="zh-CN" altLang="en-US" sz="2800" b="1" dirty="0">
                <a:solidFill>
                  <a:srgbClr val="C00000"/>
                </a:solidFill>
                <a:latin typeface="宋体" pitchFamily="2" charset="-122"/>
                <a:ea typeface="宋体" pitchFamily="2" charset="-122"/>
              </a:rPr>
              <a:t>调整需求</a:t>
            </a:r>
            <a:endParaRPr lang="en-US" altLang="zh-CN" sz="2800" b="1" dirty="0">
              <a:solidFill>
                <a:srgbClr val="C00000"/>
              </a:solidFill>
              <a:latin typeface="宋体" pitchFamily="2" charset="-122"/>
              <a:ea typeface="宋体" pitchFamily="2" charset="-122"/>
            </a:endParaRPr>
          </a:p>
          <a:p>
            <a:pPr marL="0" indent="628650" eaLnBrk="1" hangingPunct="1">
              <a:buNone/>
            </a:pPr>
            <a:r>
              <a:rPr lang="zh-CN" altLang="en-US" sz="2800" dirty="0">
                <a:latin typeface="宋体" pitchFamily="2" charset="-122"/>
                <a:ea typeface="宋体" pitchFamily="2" charset="-122"/>
              </a:rPr>
              <a:t>有两种情况会导致修改通过面向对象分析所确定的系统需求：</a:t>
            </a:r>
          </a:p>
          <a:p>
            <a:pPr marL="809625" lvl="1" indent="-247650">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一是用户</a:t>
            </a:r>
            <a:r>
              <a:rPr lang="zh-CN" altLang="en-US" sz="2000" dirty="0">
                <a:solidFill>
                  <a:srgbClr val="3366FF"/>
                </a:solidFill>
                <a:latin typeface="宋体" pitchFamily="2" charset="-122"/>
                <a:ea typeface="宋体" pitchFamily="2" charset="-122"/>
              </a:rPr>
              <a:t>需求</a:t>
            </a:r>
            <a:r>
              <a:rPr lang="zh-CN" altLang="en-US" sz="2000" dirty="0">
                <a:latin typeface="宋体" pitchFamily="2" charset="-122"/>
                <a:ea typeface="宋体" pitchFamily="2" charset="-122"/>
              </a:rPr>
              <a:t>或</a:t>
            </a:r>
            <a:r>
              <a:rPr lang="zh-CN" altLang="en-US" sz="2000" dirty="0">
                <a:solidFill>
                  <a:srgbClr val="3366FF"/>
                </a:solidFill>
                <a:latin typeface="宋体" pitchFamily="2" charset="-122"/>
                <a:ea typeface="宋体" pitchFamily="2" charset="-122"/>
              </a:rPr>
              <a:t>外部环境发生变化</a:t>
            </a:r>
            <a:r>
              <a:rPr lang="zh-CN" altLang="en-US" sz="2000" dirty="0">
                <a:latin typeface="宋体" pitchFamily="2" charset="-122"/>
                <a:ea typeface="宋体" pitchFamily="2" charset="-122"/>
              </a:rPr>
              <a:t>；</a:t>
            </a:r>
          </a:p>
          <a:p>
            <a:pPr marL="809625" lvl="1" indent="-247650">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二是</a:t>
            </a:r>
            <a:r>
              <a:rPr lang="zh-CN" altLang="en-US" sz="2000" dirty="0">
                <a:solidFill>
                  <a:srgbClr val="3366FF"/>
                </a:solidFill>
                <a:latin typeface="宋体" pitchFamily="2" charset="-122"/>
                <a:ea typeface="宋体" pitchFamily="2" charset="-122"/>
              </a:rPr>
              <a:t>分析员对问题理解不透彻</a:t>
            </a:r>
            <a:r>
              <a:rPr lang="zh-CN" altLang="en-US" sz="2000" dirty="0">
                <a:latin typeface="宋体" pitchFamily="2" charset="-122"/>
                <a:ea typeface="宋体" pitchFamily="2" charset="-122"/>
              </a:rPr>
              <a:t>，导致分析模型不能完整、准确地反映用户的真实需求。</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17</a:t>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48131"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itchFamily="2" charset="-122"/>
                <a:ea typeface="宋体" pitchFamily="2" charset="-122"/>
              </a:rPr>
              <a:t>(2) </a:t>
            </a:r>
            <a:r>
              <a:rPr lang="zh-CN" altLang="en-US" sz="2800" b="1" dirty="0">
                <a:solidFill>
                  <a:srgbClr val="C00000"/>
                </a:solidFill>
                <a:latin typeface="宋体" pitchFamily="2" charset="-122"/>
                <a:ea typeface="宋体" pitchFamily="2" charset="-122"/>
              </a:rPr>
              <a:t>复用已有的类</a:t>
            </a:r>
          </a:p>
          <a:p>
            <a:pPr lvl="1">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从</a:t>
            </a:r>
            <a:r>
              <a:rPr lang="zh-CN" altLang="en-US" sz="2000" dirty="0">
                <a:solidFill>
                  <a:srgbClr val="3366FF"/>
                </a:solidFill>
                <a:latin typeface="宋体" pitchFamily="2" charset="-122"/>
                <a:ea typeface="宋体" pitchFamily="2" charset="-122"/>
              </a:rPr>
              <a:t>类库</a:t>
            </a:r>
            <a:r>
              <a:rPr lang="zh-CN" altLang="en-US" sz="2000" dirty="0">
                <a:latin typeface="宋体" pitchFamily="2" charset="-122"/>
                <a:ea typeface="宋体" pitchFamily="2" charset="-122"/>
              </a:rPr>
              <a:t>选择已有的类，从</a:t>
            </a:r>
            <a:r>
              <a:rPr lang="zh-CN" altLang="en-US" sz="2000" dirty="0">
                <a:solidFill>
                  <a:srgbClr val="3366FF"/>
                </a:solidFill>
                <a:latin typeface="宋体" pitchFamily="2" charset="-122"/>
                <a:ea typeface="宋体" pitchFamily="2" charset="-122"/>
              </a:rPr>
              <a:t>供应商</a:t>
            </a:r>
            <a:r>
              <a:rPr lang="zh-CN" altLang="en-US" sz="2000" dirty="0">
                <a:latin typeface="宋体" pitchFamily="2" charset="-122"/>
                <a:ea typeface="宋体" pitchFamily="2" charset="-122"/>
              </a:rPr>
              <a:t>那里购买商业外购构件，从</a:t>
            </a:r>
            <a:r>
              <a:rPr lang="zh-CN" altLang="en-US" sz="2000" dirty="0">
                <a:solidFill>
                  <a:srgbClr val="3366FF"/>
                </a:solidFill>
                <a:latin typeface="宋体" pitchFamily="2" charset="-122"/>
                <a:ea typeface="宋体" pitchFamily="2" charset="-122"/>
              </a:rPr>
              <a:t>网络、组织、小组或个人那里</a:t>
            </a:r>
            <a:r>
              <a:rPr lang="zh-CN" altLang="en-US" sz="2000" dirty="0">
                <a:latin typeface="宋体" pitchFamily="2" charset="-122"/>
                <a:ea typeface="宋体" pitchFamily="2" charset="-122"/>
              </a:rPr>
              <a:t>搜集适用的遗留软构件，把它们增加到问题域部分的设计中去。</a:t>
            </a:r>
          </a:p>
          <a:p>
            <a:pPr lvl="1">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在被复用的已有类和问题域类之间添加泛化（一般化∕特殊化）关系，</a:t>
            </a:r>
            <a:r>
              <a:rPr lang="zh-CN" altLang="en-US" sz="2000" dirty="0">
                <a:solidFill>
                  <a:srgbClr val="3366FF"/>
                </a:solidFill>
                <a:latin typeface="宋体" pitchFamily="2" charset="-122"/>
                <a:ea typeface="宋体" pitchFamily="2" charset="-122"/>
              </a:rPr>
              <a:t>继承被复用类或构件属性和方法</a:t>
            </a:r>
            <a:r>
              <a:rPr lang="zh-CN" altLang="en-US" sz="2000" dirty="0">
                <a:latin typeface="宋体" pitchFamily="2" charset="-122"/>
                <a:ea typeface="宋体" pitchFamily="2" charset="-122"/>
              </a:rPr>
              <a:t>。</a:t>
            </a:r>
          </a:p>
          <a:p>
            <a:pPr lvl="1">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标出在问题域类中因继承被复用的已有类或构件而成为</a:t>
            </a:r>
            <a:r>
              <a:rPr lang="zh-CN" altLang="en-US" sz="2000" dirty="0">
                <a:solidFill>
                  <a:srgbClr val="3366FF"/>
                </a:solidFill>
                <a:latin typeface="宋体" pitchFamily="2" charset="-122"/>
                <a:ea typeface="宋体" pitchFamily="2" charset="-122"/>
              </a:rPr>
              <a:t>多余的属性和服务</a:t>
            </a:r>
            <a:r>
              <a:rPr lang="zh-CN" altLang="en-US" sz="2000" dirty="0">
                <a:latin typeface="宋体" pitchFamily="2" charset="-122"/>
                <a:ea typeface="宋体" pitchFamily="2" charset="-122"/>
              </a:rPr>
              <a:t>。</a:t>
            </a:r>
          </a:p>
          <a:p>
            <a:pPr lvl="1">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修改与问题域类相关的关联。</a:t>
            </a:r>
            <a:r>
              <a:rPr lang="zh-CN" altLang="en-US" dirty="0">
                <a:latin typeface="宋体" pitchFamily="2" charset="-122"/>
                <a:ea typeface="宋体" pitchFamily="2" charset="-122"/>
              </a:rPr>
              <a:t>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18</a:t>
            </a:fld>
            <a:endParaRPr lang="zh-CN" altLang="en-US"/>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49155" name="Rectangle 3"/>
          <p:cNvSpPr>
            <a:spLocks noGrp="1" noChangeArrowheads="1"/>
          </p:cNvSpPr>
          <p:nvPr>
            <p:ph type="body" idx="1"/>
          </p:nvPr>
        </p:nvSpPr>
        <p:spPr/>
        <p:txBody>
          <a:bodyPr/>
          <a:lstStyle/>
          <a:p>
            <a:pPr eaLnBrk="1" hangingPunct="1">
              <a:lnSpc>
                <a:spcPct val="150000"/>
              </a:lnSpc>
              <a:spcBef>
                <a:spcPct val="0"/>
              </a:spcBef>
              <a:buFontTx/>
              <a:buNone/>
            </a:pPr>
            <a:r>
              <a:rPr lang="en-US" altLang="zh-CN" sz="2800" b="1" dirty="0">
                <a:solidFill>
                  <a:srgbClr val="C00000"/>
                </a:solidFill>
                <a:latin typeface="宋体" pitchFamily="2" charset="-122"/>
                <a:ea typeface="宋体" pitchFamily="2" charset="-122"/>
              </a:rPr>
              <a:t>(3) </a:t>
            </a:r>
            <a:r>
              <a:rPr lang="zh-CN" altLang="en-US" sz="2800" b="1" dirty="0">
                <a:solidFill>
                  <a:srgbClr val="C00000"/>
                </a:solidFill>
                <a:latin typeface="宋体" pitchFamily="2" charset="-122"/>
                <a:ea typeface="宋体" pitchFamily="2" charset="-122"/>
              </a:rPr>
              <a:t>把问题域类组合在一起</a:t>
            </a:r>
          </a:p>
          <a:p>
            <a:pPr lvl="1">
              <a:spcBef>
                <a:spcPts val="6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在进行面向对象设计时，</a:t>
            </a:r>
            <a:r>
              <a:rPr lang="zh-CN" altLang="en-US" sz="2000" b="1" dirty="0">
                <a:solidFill>
                  <a:srgbClr val="3366FF"/>
                </a:solidFill>
                <a:latin typeface="宋体" pitchFamily="2" charset="-122"/>
                <a:ea typeface="宋体" pitchFamily="2" charset="-122"/>
              </a:rPr>
              <a:t>通常需要先引入一个类</a:t>
            </a:r>
            <a:r>
              <a:rPr lang="zh-CN" altLang="en-US" sz="2000" dirty="0">
                <a:latin typeface="宋体" pitchFamily="2" charset="-122"/>
                <a:ea typeface="宋体" pitchFamily="2" charset="-122"/>
              </a:rPr>
              <a:t>，以便将问题域专用的类组合在一起，它起到</a:t>
            </a:r>
            <a:r>
              <a:rPr lang="zh-CN" altLang="en-US" sz="2000" b="1" dirty="0">
                <a:solidFill>
                  <a:srgbClr val="3366FF"/>
                </a:solidFill>
                <a:latin typeface="宋体" pitchFamily="2" charset="-122"/>
                <a:ea typeface="宋体" pitchFamily="2" charset="-122"/>
              </a:rPr>
              <a:t>“根”类</a:t>
            </a:r>
            <a:r>
              <a:rPr lang="zh-CN" altLang="en-US" sz="2000" dirty="0">
                <a:latin typeface="宋体" pitchFamily="2" charset="-122"/>
                <a:ea typeface="宋体" pitchFamily="2" charset="-122"/>
              </a:rPr>
              <a:t>的作用，将全部下层的类组合在一起。</a:t>
            </a:r>
          </a:p>
          <a:p>
            <a:pPr lvl="1">
              <a:spcBef>
                <a:spcPts val="6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当没有一种更满意的组合机制可用时，可以从类库中引进一个根类，作为包容类，把所有与问题领域有关的类关联到一起，</a:t>
            </a:r>
            <a:r>
              <a:rPr lang="zh-CN" altLang="en-US" sz="2000" b="1" dirty="0">
                <a:solidFill>
                  <a:srgbClr val="3366FF"/>
                </a:solidFill>
                <a:latin typeface="宋体" pitchFamily="2" charset="-122"/>
                <a:ea typeface="宋体" pitchFamily="2" charset="-122"/>
              </a:rPr>
              <a:t>建立类的层次。</a:t>
            </a:r>
          </a:p>
          <a:p>
            <a:pPr lvl="1">
              <a:spcBef>
                <a:spcPts val="6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之后，将同一问题领域的一些类集合起来，存于类库中。</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19</a:t>
            </a:fld>
            <a:endParaRPr lang="zh-CN" alt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itchFamily="2" charset="-122"/>
                <a:ea typeface="宋体" pitchFamily="2" charset="-122"/>
              </a:rPr>
              <a:t>4.1 </a:t>
            </a:r>
            <a:r>
              <a:rPr lang="zh-CN" altLang="en-US" sz="2800" b="1" dirty="0">
                <a:latin typeface="宋体" pitchFamily="2" charset="-122"/>
                <a:ea typeface="宋体" pitchFamily="2" charset="-122"/>
              </a:rPr>
              <a:t>软件体系结构与设计模式★</a:t>
            </a:r>
          </a:p>
          <a:p>
            <a:pPr marL="542925">
              <a:buNone/>
            </a:pPr>
            <a:r>
              <a:rPr lang="en-US" sz="2800" b="1" dirty="0">
                <a:latin typeface="宋体" pitchFamily="2" charset="-122"/>
                <a:ea typeface="宋体" pitchFamily="2" charset="-122"/>
              </a:rPr>
              <a:t>4.2 </a:t>
            </a:r>
            <a:r>
              <a:rPr lang="zh-CN" altLang="en-US" sz="2800" b="1" dirty="0">
                <a:latin typeface="宋体" pitchFamily="2" charset="-122"/>
                <a:ea typeface="宋体" pitchFamily="2" charset="-122"/>
              </a:rPr>
              <a:t>面向对象设计过程与准则★</a:t>
            </a:r>
          </a:p>
          <a:p>
            <a:pPr marL="542925">
              <a:buNone/>
            </a:pPr>
            <a:r>
              <a:rPr lang="en-US" sz="2800" b="1" dirty="0">
                <a:latin typeface="宋体" pitchFamily="2" charset="-122"/>
                <a:ea typeface="宋体" pitchFamily="2" charset="-122"/>
              </a:rPr>
              <a:t>4.3 </a:t>
            </a:r>
            <a:r>
              <a:rPr lang="zh-CN" altLang="en-US" sz="2800" b="1" dirty="0">
                <a:latin typeface="宋体" pitchFamily="2" charset="-122"/>
                <a:ea typeface="宋体" pitchFamily="2" charset="-122"/>
              </a:rPr>
              <a:t>体系结构模块及依赖性★</a:t>
            </a:r>
            <a:r>
              <a:rPr 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542925">
              <a:buNone/>
            </a:pPr>
            <a:r>
              <a:rPr lang="en-US" sz="2800" b="1" dirty="0">
                <a:solidFill>
                  <a:srgbClr val="C00000"/>
                </a:solidFill>
                <a:latin typeface="宋体" pitchFamily="2" charset="-122"/>
                <a:ea typeface="宋体" pitchFamily="2" charset="-122"/>
              </a:rPr>
              <a:t>4.</a:t>
            </a:r>
            <a:r>
              <a:rPr lang="en-US" altLang="zh-CN" sz="2800" b="1" dirty="0">
                <a:solidFill>
                  <a:srgbClr val="C00000"/>
                </a:solidFill>
                <a:latin typeface="宋体" pitchFamily="2" charset="-122"/>
                <a:ea typeface="宋体" pitchFamily="2" charset="-122"/>
              </a:rPr>
              <a:t>4 </a:t>
            </a:r>
            <a:r>
              <a:rPr lang="zh-CN" altLang="en-US" sz="2800" b="1" dirty="0">
                <a:solidFill>
                  <a:srgbClr val="C00000"/>
                </a:solidFill>
                <a:latin typeface="宋体" pitchFamily="2" charset="-122"/>
                <a:ea typeface="宋体" pitchFamily="2" charset="-122"/>
              </a:rPr>
              <a:t>系统分解★</a:t>
            </a:r>
          </a:p>
          <a:p>
            <a:pPr marL="542925">
              <a:buNone/>
            </a:pPr>
            <a:r>
              <a:rPr lang="en-US" sz="2800" b="1" dirty="0">
                <a:latin typeface="宋体" pitchFamily="2" charset="-122"/>
                <a:ea typeface="宋体" pitchFamily="2" charset="-122"/>
              </a:rPr>
              <a:t>4.5 </a:t>
            </a:r>
            <a:r>
              <a:rPr lang="zh-CN" altLang="en-US" sz="2800" b="1" dirty="0">
                <a:latin typeface="宋体" pitchFamily="2" charset="-122"/>
                <a:ea typeface="宋体" pitchFamily="2" charset="-122"/>
              </a:rPr>
              <a:t>问题域部分的设计</a:t>
            </a:r>
          </a:p>
          <a:p>
            <a:pPr marL="542925">
              <a:buNone/>
            </a:pPr>
            <a:r>
              <a:rPr lang="en-US" sz="2800" b="1" dirty="0">
                <a:latin typeface="宋体" pitchFamily="2" charset="-122"/>
                <a:ea typeface="宋体" pitchFamily="2" charset="-122"/>
              </a:rPr>
              <a:t>4.6 </a:t>
            </a:r>
            <a:r>
              <a:rPr lang="zh-CN" altLang="en-US" sz="2800" b="1" dirty="0">
                <a:latin typeface="宋体" pitchFamily="2" charset="-122"/>
                <a:ea typeface="宋体" pitchFamily="2" charset="-122"/>
              </a:rPr>
              <a:t>人机交互部分的设计</a:t>
            </a:r>
            <a:endParaRPr lang="en-US" altLang="zh-CN" sz="2800" b="1" dirty="0">
              <a:latin typeface="宋体" pitchFamily="2" charset="-122"/>
              <a:ea typeface="宋体" pitchFamily="2" charset="-122"/>
            </a:endParaRPr>
          </a:p>
          <a:p>
            <a:pPr marL="542925">
              <a:buNone/>
            </a:pPr>
            <a:r>
              <a:rPr lang="en-US" altLang="zh-CN" sz="2800" b="1" dirty="0">
                <a:latin typeface="宋体" pitchFamily="2" charset="-122"/>
                <a:ea typeface="宋体" pitchFamily="2" charset="-122"/>
              </a:rPr>
              <a:t>4.7 </a:t>
            </a:r>
            <a:r>
              <a:rPr lang="zh-CN" altLang="en-US" sz="2800" b="1" dirty="0">
                <a:latin typeface="宋体" pitchFamily="2" charset="-122"/>
                <a:ea typeface="宋体" pitchFamily="2" charset="-122"/>
              </a:rPr>
              <a:t>任务管理部分的设计</a:t>
            </a:r>
          </a:p>
          <a:p>
            <a:pPr marL="542925">
              <a:buNone/>
            </a:pPr>
            <a:r>
              <a:rPr lang="en-US" sz="2800" b="1" dirty="0">
                <a:latin typeface="宋体" pitchFamily="2" charset="-122"/>
                <a:ea typeface="宋体" pitchFamily="2" charset="-122"/>
              </a:rPr>
              <a:t>4.8 </a:t>
            </a:r>
            <a:r>
              <a:rPr lang="zh-CN" altLang="en-US" sz="2800" b="1" dirty="0">
                <a:latin typeface="宋体" pitchFamily="2" charset="-122"/>
                <a:ea typeface="宋体" pitchFamily="2" charset="-122"/>
              </a:rPr>
              <a:t>数据管理部分的设计</a:t>
            </a:r>
          </a:p>
          <a:p>
            <a:pPr marL="542925">
              <a:buNone/>
            </a:pPr>
            <a:r>
              <a:rPr lang="en-US" sz="2800" b="1" dirty="0">
                <a:latin typeface="宋体" pitchFamily="2" charset="-122"/>
                <a:ea typeface="宋体" pitchFamily="2" charset="-122"/>
              </a:rPr>
              <a:t>4.9 </a:t>
            </a:r>
            <a:r>
              <a:rPr lang="zh-CN" altLang="en-US" sz="2800" b="1" dirty="0">
                <a:latin typeface="宋体" pitchFamily="2" charset="-122"/>
                <a:ea typeface="宋体" pitchFamily="2" charset="-122"/>
              </a:rPr>
              <a:t>对象设计★</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50179" name="Rectangle 3"/>
          <p:cNvSpPr>
            <a:spLocks noGrp="1" noChangeArrowheads="1"/>
          </p:cNvSpPr>
          <p:nvPr>
            <p:ph type="body" idx="1"/>
          </p:nvPr>
        </p:nvSpPr>
        <p:spPr/>
        <p:txBody>
          <a:bodyPr/>
          <a:lstStyle/>
          <a:p>
            <a:pPr eaLnBrk="1" hangingPunct="1">
              <a:lnSpc>
                <a:spcPct val="150000"/>
              </a:lnSpc>
              <a:spcBef>
                <a:spcPct val="0"/>
              </a:spcBef>
              <a:buFontTx/>
              <a:buNone/>
            </a:pPr>
            <a:r>
              <a:rPr lang="en-US" altLang="zh-CN" sz="2800" b="1" dirty="0">
                <a:solidFill>
                  <a:srgbClr val="C00000"/>
                </a:solidFill>
                <a:latin typeface="宋体" pitchFamily="2" charset="-122"/>
                <a:ea typeface="宋体" pitchFamily="2" charset="-122"/>
              </a:rPr>
              <a:t>(4) </a:t>
            </a:r>
            <a:r>
              <a:rPr lang="zh-CN" altLang="en-US" sz="2800" b="1" dirty="0">
                <a:solidFill>
                  <a:srgbClr val="C00000"/>
                </a:solidFill>
                <a:latin typeface="宋体" pitchFamily="2" charset="-122"/>
                <a:ea typeface="宋体" pitchFamily="2" charset="-122"/>
              </a:rPr>
              <a:t>增添泛化类以建立类间的协议</a:t>
            </a:r>
          </a:p>
          <a:p>
            <a:pPr lvl="1">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有时某些问题域的类</a:t>
            </a:r>
            <a:r>
              <a:rPr lang="zh-CN" altLang="en-US" sz="2000" dirty="0">
                <a:solidFill>
                  <a:srgbClr val="3366FF"/>
                </a:solidFill>
                <a:latin typeface="宋体" pitchFamily="2" charset="-122"/>
                <a:ea typeface="宋体" pitchFamily="2" charset="-122"/>
              </a:rPr>
              <a:t>要求一组类似的服务</a:t>
            </a:r>
            <a:r>
              <a:rPr lang="zh-CN" altLang="en-US" sz="2000" dirty="0">
                <a:latin typeface="宋体" pitchFamily="2" charset="-122"/>
                <a:ea typeface="宋体" pitchFamily="2" charset="-122"/>
              </a:rPr>
              <a:t>（以及相应的属性）。此时，以这些问题域的类作为特化的类，定义一个泛化类。</a:t>
            </a:r>
          </a:p>
          <a:p>
            <a:pPr lvl="1">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该泛化类定义了为所有</a:t>
            </a:r>
            <a:r>
              <a:rPr lang="zh-CN" altLang="en-US" sz="2000" dirty="0">
                <a:solidFill>
                  <a:srgbClr val="3366FF"/>
                </a:solidFill>
                <a:latin typeface="宋体" pitchFamily="2" charset="-122"/>
                <a:ea typeface="宋体" pitchFamily="2" charset="-122"/>
              </a:rPr>
              <a:t>这些特化类共用的一组服务名，作为公共的协议</a:t>
            </a:r>
            <a:r>
              <a:rPr lang="zh-CN" altLang="en-US" sz="2000" dirty="0">
                <a:latin typeface="宋体" pitchFamily="2" charset="-122"/>
                <a:ea typeface="宋体" pitchFamily="2" charset="-122"/>
              </a:rPr>
              <a:t>，</a:t>
            </a:r>
            <a:r>
              <a:rPr lang="zh-CN" altLang="en-US" sz="2000" dirty="0">
                <a:solidFill>
                  <a:srgbClr val="3366FF"/>
                </a:solidFill>
                <a:latin typeface="宋体" pitchFamily="2" charset="-122"/>
                <a:ea typeface="宋体" pitchFamily="2" charset="-122"/>
              </a:rPr>
              <a:t>用来与数据管理或其他外部系统部件通信</a:t>
            </a:r>
            <a:r>
              <a:rPr lang="zh-CN" altLang="en-US" sz="2000" dirty="0">
                <a:latin typeface="宋体" pitchFamily="2" charset="-122"/>
                <a:ea typeface="宋体" pitchFamily="2" charset="-122"/>
              </a:rPr>
              <a:t>。</a:t>
            </a:r>
          </a:p>
          <a:p>
            <a:pPr lvl="1">
              <a:spcBef>
                <a:spcPts val="1200"/>
              </a:spcBef>
              <a:spcAft>
                <a:spcPts val="600"/>
              </a:spcAft>
              <a:buClr>
                <a:schemeClr val="accent2"/>
              </a:buClr>
              <a:buSzPct val="75000"/>
              <a:buFont typeface="Wingdings" pitchFamily="2" charset="2"/>
              <a:buChar char="l"/>
            </a:pPr>
            <a:r>
              <a:rPr lang="zh-CN" altLang="en-US" sz="2000" dirty="0">
                <a:solidFill>
                  <a:srgbClr val="3366FF"/>
                </a:solidFill>
                <a:latin typeface="宋体" pitchFamily="2" charset="-122"/>
                <a:ea typeface="宋体" pitchFamily="2" charset="-122"/>
              </a:rPr>
              <a:t>这些服务都是虚函数</a:t>
            </a:r>
            <a:r>
              <a:rPr lang="zh-CN" altLang="en-US" sz="2000" dirty="0">
                <a:latin typeface="宋体" pitchFamily="2" charset="-122"/>
                <a:ea typeface="宋体" pitchFamily="2" charset="-122"/>
              </a:rPr>
              <a:t>。在各个特化类中定义其实现。</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20</a:t>
            </a:fld>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51203"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itchFamily="2" charset="-122"/>
                <a:ea typeface="宋体" pitchFamily="2" charset="-122"/>
              </a:rPr>
              <a:t>(5) </a:t>
            </a:r>
            <a:r>
              <a:rPr lang="zh-CN" altLang="en-US" sz="2800" b="1" dirty="0">
                <a:solidFill>
                  <a:srgbClr val="C00000"/>
                </a:solidFill>
                <a:latin typeface="宋体" pitchFamily="2" charset="-122"/>
                <a:ea typeface="宋体" pitchFamily="2" charset="-122"/>
              </a:rPr>
              <a:t>调整继承的支持级别</a:t>
            </a:r>
          </a:p>
          <a:p>
            <a:pPr lvl="1">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如果在分析模型中一个泛化关系中的特化类继承了多个类的属性或服务，就产生了多继承关系，如图所示。 </a:t>
            </a:r>
          </a:p>
        </p:txBody>
      </p:sp>
      <p:pic>
        <p:nvPicPr>
          <p:cNvPr id="51204" name="Picture 4"/>
          <p:cNvPicPr>
            <a:picLocks noChangeAspect="1" noChangeArrowheads="1"/>
          </p:cNvPicPr>
          <p:nvPr/>
        </p:nvPicPr>
        <p:blipFill>
          <a:blip r:embed="rId2"/>
          <a:srcRect/>
          <a:stretch>
            <a:fillRect/>
          </a:stretch>
        </p:blipFill>
        <p:spPr bwMode="auto">
          <a:xfrm>
            <a:off x="2616212" y="2828941"/>
            <a:ext cx="3598862" cy="28860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21</a:t>
            </a:fld>
            <a:endParaRPr lang="zh-CN" altLang="en-US"/>
          </a:p>
        </p:txBody>
      </p:sp>
      <p:sp>
        <p:nvSpPr>
          <p:cNvPr id="6" name="Rectangle 3"/>
          <p:cNvSpPr txBox="1">
            <a:spLocks noChangeArrowheads="1"/>
          </p:cNvSpPr>
          <p:nvPr/>
        </p:nvSpPr>
        <p:spPr bwMode="auto">
          <a:xfrm>
            <a:off x="428596" y="5786454"/>
            <a:ext cx="8229600"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ts val="1200"/>
              </a:spcBef>
              <a:spcAft>
                <a:spcPts val="600"/>
              </a:spcAft>
              <a:buClr>
                <a:schemeClr val="accent2"/>
              </a:buClr>
              <a:buSzPct val="75000"/>
              <a:buFont typeface="Wingdings" pitchFamily="2" charset="2"/>
              <a:buChar char="l"/>
              <a:tabLst/>
              <a:defRPr/>
            </a:pP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rPr>
              <a:t>对于</a:t>
            </a:r>
            <a:r>
              <a:rPr kumimoji="0" lang="zh-CN" altLang="en-US" sz="2000" b="0" i="0" u="none" strike="noStrike" kern="0" cap="none" spc="0" normalizeH="0" baseline="0" noProof="0" dirty="0">
                <a:ln>
                  <a:noFill/>
                </a:ln>
                <a:solidFill>
                  <a:srgbClr val="3366FF"/>
                </a:solidFill>
                <a:effectLst/>
                <a:uLnTx/>
                <a:uFillTx/>
                <a:latin typeface="宋体" pitchFamily="2" charset="-122"/>
                <a:ea typeface="宋体" pitchFamily="2" charset="-122"/>
              </a:rPr>
              <a:t>单继承语言</a:t>
            </a: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rPr>
              <a:t>和</a:t>
            </a:r>
            <a:r>
              <a:rPr kumimoji="0" lang="zh-CN" altLang="en-US" sz="2000" b="0" i="0" u="none" strike="noStrike" kern="0" cap="none" spc="0" normalizeH="0" baseline="0" noProof="0" dirty="0">
                <a:ln>
                  <a:noFill/>
                </a:ln>
                <a:solidFill>
                  <a:srgbClr val="3366FF"/>
                </a:solidFill>
                <a:effectLst/>
                <a:uLnTx/>
                <a:uFillTx/>
                <a:latin typeface="宋体" pitchFamily="2" charset="-122"/>
                <a:ea typeface="宋体" pitchFamily="2" charset="-122"/>
              </a:rPr>
              <a:t>无继承语言</a:t>
            </a:r>
            <a:r>
              <a:rPr kumimoji="0" lang="zh-CN" altLang="en-US" sz="2000" b="0" i="0" u="none" strike="noStrike" kern="0" cap="none" spc="0" normalizeH="0" baseline="0" noProof="0" dirty="0">
                <a:ln>
                  <a:noFill/>
                </a:ln>
                <a:solidFill>
                  <a:schemeClr val="tx1"/>
                </a:solidFill>
                <a:effectLst/>
                <a:uLnTx/>
                <a:uFillTx/>
                <a:latin typeface="宋体" pitchFamily="2" charset="-122"/>
                <a:ea typeface="宋体" pitchFamily="2" charset="-122"/>
              </a:rPr>
              <a:t>就需要做调整。</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52227" name="Rectangle 3"/>
          <p:cNvSpPr>
            <a:spLocks noGrp="1" noChangeArrowheads="1"/>
          </p:cNvSpPr>
          <p:nvPr>
            <p:ph type="body" idx="1"/>
          </p:nvPr>
        </p:nvSpPr>
        <p:spPr>
          <a:xfrm>
            <a:off x="457200" y="1600200"/>
            <a:ext cx="8229600" cy="4757758"/>
          </a:xfrm>
        </p:spPr>
        <p:txBody>
          <a:bodyPr/>
          <a:lstStyle/>
          <a:p>
            <a:pPr marL="457200" indent="-457200" eaLnBrk="1" hangingPunct="1">
              <a:buFontTx/>
              <a:buAutoNum type="arabicParenR"/>
            </a:pPr>
            <a:r>
              <a:rPr lang="zh-CN" altLang="en-US" sz="2400" b="1" dirty="0">
                <a:solidFill>
                  <a:srgbClr val="C00000"/>
                </a:solidFill>
                <a:latin typeface="宋体" pitchFamily="2" charset="-122"/>
                <a:ea typeface="宋体" pitchFamily="2" charset="-122"/>
              </a:rPr>
              <a:t>针对单继承语言的调整</a:t>
            </a:r>
            <a:endParaRPr lang="en-US" altLang="zh-CN" sz="2400" b="1" dirty="0">
              <a:solidFill>
                <a:srgbClr val="C00000"/>
              </a:solidFill>
              <a:latin typeface="宋体" pitchFamily="2" charset="-122"/>
              <a:ea typeface="宋体" pitchFamily="2" charset="-122"/>
            </a:endParaRPr>
          </a:p>
          <a:p>
            <a:pPr marL="0" indent="0" eaLnBrk="1" hangingPunct="1">
              <a:buNone/>
            </a:pPr>
            <a:r>
              <a:rPr lang="en-US" altLang="zh-CN" sz="2400" b="1" dirty="0">
                <a:solidFill>
                  <a:srgbClr val="C00000"/>
                </a:solidFill>
                <a:latin typeface="宋体" pitchFamily="2" charset="-122"/>
                <a:ea typeface="宋体" pitchFamily="2" charset="-122"/>
              </a:rPr>
              <a:t>   </a:t>
            </a:r>
            <a:r>
              <a:rPr lang="zh-CN" altLang="en-US" sz="2400" dirty="0">
                <a:latin typeface="宋体" pitchFamily="2" charset="-122"/>
                <a:ea typeface="宋体" pitchFamily="2" charset="-122"/>
              </a:rPr>
              <a:t>对于只支持单继承关系的编程语言，可以使用</a:t>
            </a:r>
            <a:r>
              <a:rPr lang="zh-CN" altLang="en-US" sz="2400" dirty="0">
                <a:solidFill>
                  <a:srgbClr val="C00000"/>
                </a:solidFill>
                <a:latin typeface="宋体" pitchFamily="2" charset="-122"/>
                <a:ea typeface="宋体" pitchFamily="2" charset="-122"/>
              </a:rPr>
              <a:t>两种方法</a:t>
            </a:r>
            <a:r>
              <a:rPr lang="zh-CN" altLang="en-US" sz="2400" dirty="0">
                <a:latin typeface="宋体" pitchFamily="2" charset="-122"/>
                <a:ea typeface="宋体" pitchFamily="2" charset="-122"/>
              </a:rPr>
              <a:t>将多继承结构转换为单继承结构。</a:t>
            </a:r>
            <a:endParaRPr lang="zh-CN" altLang="en-US" sz="2400" dirty="0">
              <a:latin typeface="宋体" pitchFamily="2" charset="-122"/>
              <a:ea typeface="宋体" pitchFamily="2" charset="-122"/>
              <a:sym typeface="Wingdings" pitchFamily="2" charset="2"/>
            </a:endParaRPr>
          </a:p>
          <a:p>
            <a:pPr marL="809625" lvl="1" indent="-447675">
              <a:buFont typeface="+mj-ea"/>
              <a:buAutoNum type="circleNumDbPlain"/>
            </a:pPr>
            <a:r>
              <a:rPr lang="zh-CN" altLang="en-US" sz="2000" dirty="0">
                <a:latin typeface="宋体" pitchFamily="2" charset="-122"/>
                <a:ea typeface="宋体" pitchFamily="2" charset="-122"/>
              </a:rPr>
              <a:t>把特化类看做是泛化类所扮演的角色，如图</a:t>
            </a:r>
            <a:r>
              <a:rPr lang="en-US" altLang="zh-CN" sz="2000" dirty="0">
                <a:latin typeface="宋体" pitchFamily="2" charset="-122"/>
                <a:ea typeface="宋体" pitchFamily="2" charset="-122"/>
              </a:rPr>
              <a:t>(a)</a:t>
            </a:r>
            <a:r>
              <a:rPr lang="zh-CN" altLang="en-US" sz="2000" dirty="0">
                <a:latin typeface="宋体" pitchFamily="2" charset="-122"/>
                <a:ea typeface="宋体" pitchFamily="2" charset="-122"/>
              </a:rPr>
              <a:t>和图</a:t>
            </a:r>
            <a:r>
              <a:rPr lang="en-US" altLang="zh-CN" sz="2000" dirty="0">
                <a:latin typeface="宋体" pitchFamily="2" charset="-122"/>
                <a:ea typeface="宋体" pitchFamily="2" charset="-122"/>
              </a:rPr>
              <a:t>(b)</a:t>
            </a:r>
            <a:r>
              <a:rPr lang="zh-CN" altLang="en-US" sz="2000" dirty="0">
                <a:latin typeface="宋体" pitchFamily="2" charset="-122"/>
                <a:ea typeface="宋体" pitchFamily="2" charset="-122"/>
              </a:rPr>
              <a:t>所示。 </a:t>
            </a:r>
          </a:p>
        </p:txBody>
      </p:sp>
      <p:pic>
        <p:nvPicPr>
          <p:cNvPr id="52228" name="Picture 7"/>
          <p:cNvPicPr>
            <a:picLocks noChangeAspect="1" noChangeArrowheads="1"/>
          </p:cNvPicPr>
          <p:nvPr/>
        </p:nvPicPr>
        <p:blipFill>
          <a:blip r:embed="rId2"/>
          <a:srcRect/>
          <a:stretch>
            <a:fillRect/>
          </a:stretch>
        </p:blipFill>
        <p:spPr bwMode="auto">
          <a:xfrm>
            <a:off x="492154" y="3714752"/>
            <a:ext cx="8151812" cy="25241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22</a:t>
            </a:fld>
            <a:endParaRPr lang="zh-CN" alt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53251" name="Rectangle 3"/>
          <p:cNvSpPr>
            <a:spLocks noGrp="1" noChangeArrowheads="1"/>
          </p:cNvSpPr>
          <p:nvPr>
            <p:ph type="body" idx="1"/>
          </p:nvPr>
        </p:nvSpPr>
        <p:spPr/>
        <p:txBody>
          <a:bodyPr/>
          <a:lstStyle/>
          <a:p>
            <a:pPr marL="457200" indent="-457200" eaLnBrk="1" hangingPunct="1">
              <a:buFont typeface="+mj-ea"/>
              <a:buAutoNum type="circleNumDbPlain" startAt="2"/>
            </a:pPr>
            <a:r>
              <a:rPr lang="zh-CN" altLang="en-US" sz="2400" dirty="0">
                <a:latin typeface="楷体_GB2312" pitchFamily="49" charset="-122"/>
                <a:ea typeface="楷体_GB2312" pitchFamily="49" charset="-122"/>
              </a:rPr>
              <a:t>把</a:t>
            </a:r>
            <a:r>
              <a:rPr lang="zh-CN" altLang="en-US" sz="2400" dirty="0">
                <a:solidFill>
                  <a:srgbClr val="3366FF"/>
                </a:solidFill>
                <a:latin typeface="楷体_GB2312" pitchFamily="49" charset="-122"/>
                <a:ea typeface="楷体_GB2312" pitchFamily="49" charset="-122"/>
              </a:rPr>
              <a:t>多继承的层次结构平铺为单继承的层次结构</a:t>
            </a:r>
            <a:r>
              <a:rPr lang="zh-CN" altLang="en-US" sz="2400" dirty="0">
                <a:latin typeface="楷体_GB2312" pitchFamily="49" charset="-122"/>
                <a:ea typeface="楷体_GB2312" pitchFamily="49" charset="-122"/>
              </a:rPr>
              <a:t>，如图所示。这意味着该泛化关系在设计中就不再那么清晰了。同时某些属性和服务在特化类中重复出现，造成冗余。</a:t>
            </a:r>
          </a:p>
        </p:txBody>
      </p:sp>
      <p:pic>
        <p:nvPicPr>
          <p:cNvPr id="53252" name="Picture 4"/>
          <p:cNvPicPr>
            <a:picLocks noChangeAspect="1" noChangeArrowheads="1"/>
          </p:cNvPicPr>
          <p:nvPr/>
        </p:nvPicPr>
        <p:blipFill>
          <a:blip r:embed="rId2"/>
          <a:srcRect/>
          <a:stretch>
            <a:fillRect/>
          </a:stretch>
        </p:blipFill>
        <p:spPr bwMode="auto">
          <a:xfrm>
            <a:off x="1979613" y="3068638"/>
            <a:ext cx="5327650" cy="2487612"/>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23</a:t>
            </a:fld>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54275"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itchFamily="2" charset="-122"/>
                <a:ea typeface="宋体" pitchFamily="2" charset="-122"/>
              </a:rPr>
              <a:t>2) </a:t>
            </a:r>
            <a:r>
              <a:rPr lang="zh-CN" altLang="en-US" sz="2800" b="1" dirty="0">
                <a:solidFill>
                  <a:srgbClr val="C00000"/>
                </a:solidFill>
                <a:latin typeface="宋体" pitchFamily="2" charset="-122"/>
                <a:ea typeface="宋体" pitchFamily="2" charset="-122"/>
              </a:rPr>
              <a:t>针对无继承语言的调整。</a:t>
            </a:r>
          </a:p>
          <a:p>
            <a:pPr marL="714375" lvl="1">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编程语言中的继承属性提供了表达问题域的一般化∕特殊化语义的语法，它明确地表示了公共属性和服务，还为通过可扩展性而达到可复用性提供了基础。</a:t>
            </a:r>
          </a:p>
          <a:p>
            <a:pPr marL="714375" lvl="1">
              <a:spcBef>
                <a:spcPts val="1200"/>
              </a:spcBef>
              <a:spcAft>
                <a:spcPts val="600"/>
              </a:spcAft>
              <a:buClr>
                <a:schemeClr val="accent2"/>
              </a:buClr>
              <a:buSzPct val="75000"/>
              <a:buFont typeface="Wingdings" pitchFamily="2" charset="2"/>
              <a:buChar char="l"/>
            </a:pPr>
            <a:r>
              <a:rPr lang="zh-CN" altLang="en-US" sz="2000" dirty="0">
                <a:latin typeface="宋体" pitchFamily="2" charset="-122"/>
                <a:ea typeface="宋体" pitchFamily="2" charset="-122"/>
              </a:rPr>
              <a:t>然而，由于开发组织方面的原因，有些项目最终选择了不支持继承性的编程语言。对于一个不支持继承的编程语言来说，</a:t>
            </a:r>
            <a:r>
              <a:rPr lang="zh-CN" altLang="en-US" sz="2000" dirty="0">
                <a:solidFill>
                  <a:srgbClr val="3366FF"/>
                </a:solidFill>
                <a:latin typeface="宋体" pitchFamily="2" charset="-122"/>
                <a:ea typeface="宋体" pitchFamily="2" charset="-122"/>
              </a:rPr>
              <a:t>只能将每一个泛化关系的层次展开，成为一组类及对象</a:t>
            </a:r>
            <a:r>
              <a:rPr lang="zh-CN" altLang="en-US" sz="2000" dirty="0">
                <a:latin typeface="宋体" pitchFamily="2" charset="-122"/>
                <a:ea typeface="宋体" pitchFamily="2" charset="-122"/>
              </a:rPr>
              <a:t>，之后再使用命名惯例将它们组合在一起。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24</a:t>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55299"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itchFamily="2" charset="-122"/>
                <a:ea typeface="宋体" pitchFamily="2" charset="-122"/>
              </a:rPr>
              <a:t>(6)  </a:t>
            </a:r>
            <a:r>
              <a:rPr lang="zh-CN" altLang="en-US" sz="2800" b="1" dirty="0">
                <a:solidFill>
                  <a:srgbClr val="C00000"/>
                </a:solidFill>
                <a:latin typeface="宋体" pitchFamily="2" charset="-122"/>
                <a:ea typeface="宋体" pitchFamily="2" charset="-122"/>
              </a:rPr>
              <a:t>改进性能</a:t>
            </a:r>
          </a:p>
          <a:p>
            <a:pPr eaLnBrk="1" hangingPunct="1">
              <a:lnSpc>
                <a:spcPct val="130000"/>
              </a:lnSpc>
              <a:buFontTx/>
              <a:buNone/>
            </a:pPr>
            <a:r>
              <a:rPr lang="zh-CN" altLang="en-US" sz="2400" b="1" dirty="0">
                <a:solidFill>
                  <a:srgbClr val="3366FF"/>
                </a:solidFill>
                <a:latin typeface="宋体" pitchFamily="2" charset="-122"/>
                <a:ea typeface="宋体" pitchFamily="2" charset="-122"/>
              </a:rPr>
              <a:t>    提高执行效率是系统设计的目标之一</a:t>
            </a:r>
            <a:r>
              <a:rPr lang="zh-CN" altLang="en-US" sz="2400" dirty="0">
                <a:latin typeface="宋体" pitchFamily="2" charset="-122"/>
                <a:ea typeface="宋体" pitchFamily="2" charset="-122"/>
              </a:rPr>
              <a:t>。为了提高效率有时必须改变问题域的结构。</a:t>
            </a:r>
          </a:p>
          <a:p>
            <a:pPr marL="1114425" lvl="1" indent="-457200">
              <a:lnSpc>
                <a:spcPct val="130000"/>
              </a:lnSpc>
              <a:buFont typeface="+mj-ea"/>
              <a:buAutoNum type="circleNumDbPlain"/>
            </a:pPr>
            <a:r>
              <a:rPr lang="zh-CN" altLang="en-US" sz="2000" dirty="0">
                <a:solidFill>
                  <a:srgbClr val="3366FF"/>
                </a:solidFill>
                <a:latin typeface="宋体" pitchFamily="2" charset="-122"/>
                <a:ea typeface="宋体" pitchFamily="2" charset="-122"/>
              </a:rPr>
              <a:t>如果类之间经常需要传送大量消息，可合并相关的类</a:t>
            </a:r>
            <a:r>
              <a:rPr lang="zh-CN" altLang="en-US" sz="2000" dirty="0">
                <a:latin typeface="宋体" pitchFamily="2" charset="-122"/>
                <a:ea typeface="宋体" pitchFamily="2" charset="-122"/>
              </a:rPr>
              <a:t>，使得通信成为对象内的通信，而不是对象之间的通信，</a:t>
            </a:r>
            <a:r>
              <a:rPr lang="zh-CN" altLang="en-US" sz="2000" dirty="0">
                <a:solidFill>
                  <a:srgbClr val="3366FF"/>
                </a:solidFill>
                <a:latin typeface="宋体" pitchFamily="2" charset="-122"/>
                <a:ea typeface="宋体" pitchFamily="2" charset="-122"/>
              </a:rPr>
              <a:t>或者使用全局数据作用域，打破封装的原则，</a:t>
            </a:r>
            <a:r>
              <a:rPr lang="zh-CN" altLang="en-US" sz="2000" dirty="0">
                <a:latin typeface="宋体" pitchFamily="2" charset="-122"/>
                <a:ea typeface="宋体" pitchFamily="2" charset="-122"/>
              </a:rPr>
              <a:t>以减少消息传递引起的速度损失。</a:t>
            </a:r>
          </a:p>
          <a:p>
            <a:pPr marL="1114425" lvl="1" indent="-457200">
              <a:lnSpc>
                <a:spcPct val="130000"/>
              </a:lnSpc>
              <a:buFont typeface="+mj-ea"/>
              <a:buAutoNum type="circleNumDbPlain"/>
            </a:pPr>
            <a:r>
              <a:rPr lang="zh-CN" altLang="en-US" sz="2000" dirty="0">
                <a:solidFill>
                  <a:srgbClr val="3366FF"/>
                </a:solidFill>
                <a:latin typeface="宋体" pitchFamily="2" charset="-122"/>
                <a:ea typeface="宋体" pitchFamily="2" charset="-122"/>
              </a:rPr>
              <a:t>增加某些属性到原来的类中，或增加低层的类</a:t>
            </a:r>
            <a:r>
              <a:rPr lang="zh-CN" altLang="en-US" sz="2000" dirty="0">
                <a:latin typeface="宋体" pitchFamily="2" charset="-122"/>
                <a:ea typeface="宋体" pitchFamily="2" charset="-122"/>
              </a:rPr>
              <a:t>，以保存暂时结果，避免每次都要重复计算造成速度损失。</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25</a:t>
            </a:fld>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dirty="0"/>
              <a:t>4.5 </a:t>
            </a:r>
            <a:r>
              <a:rPr lang="zh-CN" altLang="en-US" dirty="0"/>
              <a:t>问题域部分的设计</a:t>
            </a:r>
          </a:p>
        </p:txBody>
      </p:sp>
      <p:sp>
        <p:nvSpPr>
          <p:cNvPr id="56323"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latin typeface="宋体" pitchFamily="2" charset="-122"/>
                <a:ea typeface="宋体" pitchFamily="2" charset="-122"/>
              </a:rPr>
              <a:t>(7)  </a:t>
            </a:r>
            <a:r>
              <a:rPr lang="zh-CN" altLang="en-US" sz="2800" b="1" dirty="0">
                <a:solidFill>
                  <a:srgbClr val="C00000"/>
                </a:solidFill>
                <a:latin typeface="宋体" pitchFamily="2" charset="-122"/>
                <a:ea typeface="宋体" pitchFamily="2" charset="-122"/>
              </a:rPr>
              <a:t>存储对象</a:t>
            </a:r>
          </a:p>
          <a:p>
            <a:pPr eaLnBrk="1" hangingPunct="1">
              <a:buFontTx/>
              <a:buNone/>
            </a:pPr>
            <a:r>
              <a:rPr lang="zh-CN" altLang="en-US" dirty="0">
                <a:latin typeface="宋体" pitchFamily="2" charset="-122"/>
                <a:ea typeface="宋体" pitchFamily="2" charset="-122"/>
              </a:rPr>
              <a:t>   </a:t>
            </a:r>
            <a:r>
              <a:rPr lang="zh-CN" altLang="en-US" sz="2400" dirty="0">
                <a:latin typeface="宋体" pitchFamily="2" charset="-122"/>
                <a:ea typeface="宋体" pitchFamily="2" charset="-122"/>
              </a:rPr>
              <a:t>通常的作法是，每个对象将自己传送给数据管理部分，让数据管理部分来存储对象本身。</a:t>
            </a:r>
          </a:p>
          <a:p>
            <a:pPr eaLnBrk="1" hangingPunct="1"/>
            <a:endParaRPr lang="en-US" altLang="zh-CN" sz="2800" dirty="0">
              <a:latin typeface="宋体" pitchFamily="2" charset="-122"/>
              <a:ea typeface="宋体"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26</a:t>
            </a:fld>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itchFamily="2" charset="-122"/>
                <a:ea typeface="宋体" pitchFamily="2" charset="-122"/>
              </a:rPr>
              <a:t>4.1 </a:t>
            </a:r>
            <a:r>
              <a:rPr lang="zh-CN" altLang="en-US" sz="2800" b="1" dirty="0">
                <a:latin typeface="宋体" pitchFamily="2" charset="-122"/>
                <a:ea typeface="宋体" pitchFamily="2" charset="-122"/>
              </a:rPr>
              <a:t>软件体系结构与设计模式★</a:t>
            </a:r>
          </a:p>
          <a:p>
            <a:pPr marL="542925">
              <a:buNone/>
            </a:pPr>
            <a:r>
              <a:rPr lang="en-US" sz="2800" b="1" dirty="0">
                <a:latin typeface="宋体" pitchFamily="2" charset="-122"/>
                <a:ea typeface="宋体" pitchFamily="2" charset="-122"/>
              </a:rPr>
              <a:t>4.2 </a:t>
            </a:r>
            <a:r>
              <a:rPr lang="zh-CN" altLang="en-US" sz="2800" b="1" dirty="0">
                <a:latin typeface="宋体" pitchFamily="2" charset="-122"/>
                <a:ea typeface="宋体" pitchFamily="2" charset="-122"/>
              </a:rPr>
              <a:t>面向对象设计过程与准则★</a:t>
            </a:r>
          </a:p>
          <a:p>
            <a:pPr marL="542925">
              <a:buNone/>
            </a:pPr>
            <a:r>
              <a:rPr lang="en-US" sz="2800" b="1" dirty="0">
                <a:latin typeface="宋体" pitchFamily="2" charset="-122"/>
                <a:ea typeface="宋体" pitchFamily="2" charset="-122"/>
              </a:rPr>
              <a:t>4.3 </a:t>
            </a:r>
            <a:r>
              <a:rPr lang="zh-CN" altLang="en-US" sz="2800" b="1" dirty="0">
                <a:latin typeface="宋体" pitchFamily="2" charset="-122"/>
                <a:ea typeface="宋体" pitchFamily="2" charset="-122"/>
              </a:rPr>
              <a:t>体系结构模块及依赖性★</a:t>
            </a:r>
            <a:r>
              <a:rPr 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542925">
              <a:buNone/>
            </a:pPr>
            <a:r>
              <a:rPr lang="en-US" sz="2800" b="1" dirty="0">
                <a:latin typeface="宋体" pitchFamily="2" charset="-122"/>
                <a:ea typeface="宋体" pitchFamily="2" charset="-122"/>
              </a:rPr>
              <a:t>4.</a:t>
            </a:r>
            <a:r>
              <a:rPr lang="en-US" altLang="zh-CN" sz="2800" b="1" dirty="0">
                <a:latin typeface="宋体" pitchFamily="2" charset="-122"/>
                <a:ea typeface="宋体" pitchFamily="2" charset="-122"/>
              </a:rPr>
              <a:t>4 </a:t>
            </a:r>
            <a:r>
              <a:rPr lang="zh-CN" altLang="en-US" sz="2800" b="1" dirty="0">
                <a:latin typeface="宋体" pitchFamily="2" charset="-122"/>
                <a:ea typeface="宋体" pitchFamily="2" charset="-122"/>
              </a:rPr>
              <a:t>系统分解★</a:t>
            </a:r>
          </a:p>
          <a:p>
            <a:pPr marL="542925">
              <a:buNone/>
            </a:pPr>
            <a:r>
              <a:rPr lang="en-US" sz="2800" b="1" dirty="0">
                <a:latin typeface="宋体" pitchFamily="2" charset="-122"/>
                <a:ea typeface="宋体" pitchFamily="2" charset="-122"/>
              </a:rPr>
              <a:t>4.5 </a:t>
            </a:r>
            <a:r>
              <a:rPr lang="zh-CN" altLang="en-US" sz="2800" b="1" dirty="0">
                <a:latin typeface="宋体" pitchFamily="2" charset="-122"/>
                <a:ea typeface="宋体" pitchFamily="2" charset="-122"/>
              </a:rPr>
              <a:t>问题域部分的设计</a:t>
            </a:r>
          </a:p>
          <a:p>
            <a:pPr marL="542925">
              <a:buNone/>
            </a:pPr>
            <a:r>
              <a:rPr lang="en-US" sz="2800" b="1" dirty="0">
                <a:solidFill>
                  <a:srgbClr val="C00000"/>
                </a:solidFill>
                <a:latin typeface="宋体" pitchFamily="2" charset="-122"/>
                <a:ea typeface="宋体" pitchFamily="2" charset="-122"/>
              </a:rPr>
              <a:t>4.6 </a:t>
            </a:r>
            <a:r>
              <a:rPr lang="zh-CN" altLang="en-US" sz="2800" b="1" dirty="0">
                <a:solidFill>
                  <a:srgbClr val="C00000"/>
                </a:solidFill>
                <a:latin typeface="宋体" pitchFamily="2" charset="-122"/>
                <a:ea typeface="宋体" pitchFamily="2" charset="-122"/>
              </a:rPr>
              <a:t>人机交互部分的设计</a:t>
            </a:r>
            <a:endParaRPr lang="en-US" altLang="zh-CN" sz="2800" b="1" dirty="0">
              <a:solidFill>
                <a:srgbClr val="C00000"/>
              </a:solidFill>
              <a:latin typeface="宋体" pitchFamily="2" charset="-122"/>
              <a:ea typeface="宋体" pitchFamily="2" charset="-122"/>
            </a:endParaRPr>
          </a:p>
          <a:p>
            <a:pPr marL="542925">
              <a:buNone/>
            </a:pPr>
            <a:r>
              <a:rPr lang="en-US" altLang="zh-CN" sz="2800" b="1" dirty="0">
                <a:latin typeface="宋体" pitchFamily="2" charset="-122"/>
                <a:ea typeface="宋体" pitchFamily="2" charset="-122"/>
              </a:rPr>
              <a:t>4.7 </a:t>
            </a:r>
            <a:r>
              <a:rPr lang="zh-CN" altLang="en-US" sz="2800" b="1" dirty="0">
                <a:latin typeface="宋体" pitchFamily="2" charset="-122"/>
                <a:ea typeface="宋体" pitchFamily="2" charset="-122"/>
              </a:rPr>
              <a:t>任务管理部分的设计</a:t>
            </a:r>
          </a:p>
          <a:p>
            <a:pPr marL="542925">
              <a:buNone/>
            </a:pPr>
            <a:r>
              <a:rPr lang="en-US" sz="2800" b="1" dirty="0">
                <a:latin typeface="宋体" pitchFamily="2" charset="-122"/>
                <a:ea typeface="宋体" pitchFamily="2" charset="-122"/>
              </a:rPr>
              <a:t>4.8 </a:t>
            </a:r>
            <a:r>
              <a:rPr lang="zh-CN" altLang="en-US" sz="2800" b="1" dirty="0">
                <a:latin typeface="宋体" pitchFamily="2" charset="-122"/>
                <a:ea typeface="宋体" pitchFamily="2" charset="-122"/>
              </a:rPr>
              <a:t>数据管理部分的设计</a:t>
            </a:r>
          </a:p>
          <a:p>
            <a:pPr marL="542925">
              <a:buNone/>
            </a:pPr>
            <a:r>
              <a:rPr lang="en-US" sz="2800" b="1" dirty="0">
                <a:latin typeface="宋体" pitchFamily="2" charset="-122"/>
                <a:ea typeface="宋体" pitchFamily="2" charset="-122"/>
              </a:rPr>
              <a:t>4.9 </a:t>
            </a:r>
            <a:r>
              <a:rPr lang="zh-CN" altLang="en-US" sz="2800" b="1" dirty="0">
                <a:latin typeface="宋体" pitchFamily="2" charset="-122"/>
                <a:ea typeface="宋体" pitchFamily="2" charset="-122"/>
              </a:rPr>
              <a:t>对象设计★</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27</a:t>
            </a:fld>
            <a:endParaRPr lang="zh-CN" altLang="en-US"/>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t>4.6 </a:t>
            </a:r>
            <a:r>
              <a:rPr lang="zh-CN" altLang="en-US" dirty="0"/>
              <a:t>人机交互部分的设计</a:t>
            </a:r>
          </a:p>
        </p:txBody>
      </p:sp>
      <p:sp>
        <p:nvSpPr>
          <p:cNvPr id="57347" name="Rectangle 3"/>
          <p:cNvSpPr>
            <a:spLocks noGrp="1" noChangeArrowheads="1"/>
          </p:cNvSpPr>
          <p:nvPr>
            <p:ph type="body" idx="1"/>
          </p:nvPr>
        </p:nvSpPr>
        <p:spPr/>
        <p:txBody>
          <a:bodyPr/>
          <a:lstStyle/>
          <a:p>
            <a:pPr eaLnBrk="1" hangingPunct="1">
              <a:buFont typeface="Wingdings" pitchFamily="2" charset="2"/>
              <a:buChar char="l"/>
            </a:pPr>
            <a:r>
              <a:rPr lang="zh-CN" altLang="en-US" b="1" dirty="0">
                <a:solidFill>
                  <a:srgbClr val="CC0000"/>
                </a:solidFill>
                <a:ea typeface="宋体" charset="-122"/>
              </a:rPr>
              <a:t>用户界面设计步骤</a:t>
            </a:r>
            <a:r>
              <a:rPr lang="zh-CN" altLang="en-US" b="1" dirty="0">
                <a:ea typeface="宋体" charset="-122"/>
              </a:rPr>
              <a:t> </a:t>
            </a:r>
          </a:p>
          <a:p>
            <a:pPr marL="712788" indent="-522288" eaLnBrk="1" hangingPunct="1">
              <a:lnSpc>
                <a:spcPct val="130000"/>
              </a:lnSpc>
              <a:buFontTx/>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从系统的</a:t>
            </a:r>
            <a:r>
              <a:rPr lang="zh-CN" altLang="en-US" sz="2400" dirty="0">
                <a:solidFill>
                  <a:srgbClr val="3366FF"/>
                </a:solidFill>
                <a:latin typeface="楷体_GB2312" pitchFamily="49" charset="-122"/>
                <a:ea typeface="楷体_GB2312" pitchFamily="49" charset="-122"/>
              </a:rPr>
              <a:t>输入、输出及与用户的交互中</a:t>
            </a:r>
            <a:r>
              <a:rPr lang="zh-CN" altLang="en-US" sz="2400" dirty="0">
                <a:latin typeface="楷体_GB2312" pitchFamily="49" charset="-122"/>
                <a:ea typeface="楷体_GB2312" pitchFamily="49" charset="-122"/>
              </a:rPr>
              <a:t>获得信息，定义界面对象和行为（操作）。</a:t>
            </a:r>
          </a:p>
          <a:p>
            <a:pPr marL="712788" indent="-522288" eaLnBrk="1" hangingPunct="1">
              <a:lnSpc>
                <a:spcPct val="130000"/>
              </a:lnSpc>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定义那些</a:t>
            </a:r>
            <a:r>
              <a:rPr lang="zh-CN" altLang="en-US" sz="2400" dirty="0">
                <a:solidFill>
                  <a:srgbClr val="3366FF"/>
                </a:solidFill>
                <a:latin typeface="楷体_GB2312" pitchFamily="49" charset="-122"/>
                <a:ea typeface="楷体_GB2312" pitchFamily="49" charset="-122"/>
              </a:rPr>
              <a:t>导致用户界面状态发生变化</a:t>
            </a:r>
            <a:r>
              <a:rPr lang="zh-CN" altLang="en-US" sz="2400" dirty="0">
                <a:latin typeface="楷体_GB2312" pitchFamily="49" charset="-122"/>
                <a:ea typeface="楷体_GB2312" pitchFamily="49" charset="-122"/>
              </a:rPr>
              <a:t>的事件，对事件建模。</a:t>
            </a:r>
          </a:p>
          <a:p>
            <a:pPr marL="712788" indent="-522288" eaLnBrk="1" hangingPunct="1">
              <a:lnSpc>
                <a:spcPct val="130000"/>
              </a:lnSpc>
              <a:buFontTx/>
              <a:buNone/>
            </a:pPr>
            <a:r>
              <a:rPr lang="en-US" altLang="zh-CN" sz="2400" dirty="0">
                <a:latin typeface="楷体_GB2312" pitchFamily="49" charset="-122"/>
                <a:ea typeface="楷体_GB2312" pitchFamily="49" charset="-122"/>
              </a:rPr>
              <a:t>(3) </a:t>
            </a:r>
            <a:r>
              <a:rPr lang="zh-CN" altLang="en-US" sz="2400" dirty="0">
                <a:solidFill>
                  <a:srgbClr val="3366FF"/>
                </a:solidFill>
                <a:latin typeface="楷体_GB2312" pitchFamily="49" charset="-122"/>
                <a:ea typeface="楷体_GB2312" pitchFamily="49" charset="-122"/>
              </a:rPr>
              <a:t>描述最终</a:t>
            </a:r>
            <a:r>
              <a:rPr lang="zh-CN" altLang="en-US" sz="2400" dirty="0">
                <a:latin typeface="楷体_GB2312" pitchFamily="49" charset="-122"/>
                <a:ea typeface="楷体_GB2312" pitchFamily="49" charset="-122"/>
              </a:rPr>
              <a:t>向用户展示的每一个</a:t>
            </a:r>
            <a:r>
              <a:rPr lang="zh-CN" altLang="en-US" sz="2400" dirty="0">
                <a:solidFill>
                  <a:srgbClr val="3366FF"/>
                </a:solidFill>
                <a:latin typeface="楷体_GB2312" pitchFamily="49" charset="-122"/>
                <a:ea typeface="楷体_GB2312" pitchFamily="49" charset="-122"/>
              </a:rPr>
              <a:t>界面的状态</a:t>
            </a:r>
            <a:r>
              <a:rPr lang="zh-CN" altLang="en-US" sz="2400" dirty="0">
                <a:latin typeface="楷体_GB2312" pitchFamily="49" charset="-122"/>
                <a:ea typeface="楷体_GB2312" pitchFamily="49" charset="-122"/>
              </a:rPr>
              <a:t>，。</a:t>
            </a:r>
          </a:p>
          <a:p>
            <a:pPr marL="712788" indent="-522288" eaLnBrk="1" hangingPunct="1">
              <a:lnSpc>
                <a:spcPct val="130000"/>
              </a:lnSpc>
              <a:buFontTx/>
              <a:buNone/>
            </a:pPr>
            <a:r>
              <a:rPr lang="en-US" altLang="zh-CN" sz="2400" dirty="0">
                <a:latin typeface="楷体_GB2312" pitchFamily="49" charset="-122"/>
                <a:ea typeface="楷体_GB2312" pitchFamily="49" charset="-122"/>
              </a:rPr>
              <a:t>(4) </a:t>
            </a:r>
            <a:r>
              <a:rPr lang="zh-CN" altLang="en-US" sz="2400" dirty="0">
                <a:solidFill>
                  <a:srgbClr val="3366FF"/>
                </a:solidFill>
                <a:latin typeface="楷体_GB2312" pitchFamily="49" charset="-122"/>
                <a:ea typeface="楷体_GB2312" pitchFamily="49" charset="-122"/>
              </a:rPr>
              <a:t>简要说明</a:t>
            </a:r>
            <a:r>
              <a:rPr lang="zh-CN" altLang="en-US" sz="2400" dirty="0">
                <a:latin typeface="楷体_GB2312" pitchFamily="49" charset="-122"/>
                <a:ea typeface="楷体_GB2312" pitchFamily="49" charset="-122"/>
              </a:rPr>
              <a:t>用户如何从界面提供的界面信息来解释系统状态。</a:t>
            </a:r>
            <a:endParaRPr lang="zh-CN" altLang="en-US" dirty="0">
              <a:ea typeface="宋体"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28</a:t>
            </a:fld>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500034" y="1571613"/>
            <a:ext cx="8229600" cy="4714908"/>
          </a:xfrm>
        </p:spPr>
        <p:txBody>
          <a:bodyPr/>
          <a:lstStyle/>
          <a:p>
            <a:pPr eaLnBrk="1" hangingPunct="1"/>
            <a:endParaRPr lang="en-US" altLang="zh-CN" dirty="0">
              <a:ea typeface="宋体" charset="-122"/>
            </a:endParaRPr>
          </a:p>
          <a:p>
            <a:pPr eaLnBrk="1" hangingPunct="1"/>
            <a:endParaRPr lang="en-US" altLang="zh-CN" dirty="0">
              <a:ea typeface="宋体" charset="-122"/>
            </a:endParaRPr>
          </a:p>
          <a:p>
            <a:pPr eaLnBrk="1" hangingPunct="1"/>
            <a:endParaRPr lang="en-US" altLang="zh-CN" dirty="0">
              <a:ea typeface="宋体" charset="-122"/>
            </a:endParaRPr>
          </a:p>
          <a:p>
            <a:pPr eaLnBrk="1" hangingPunct="1"/>
            <a:endParaRPr lang="en-US" altLang="zh-CN" dirty="0">
              <a:ea typeface="宋体" charset="-122"/>
            </a:endParaRPr>
          </a:p>
        </p:txBody>
      </p:sp>
      <p:sp>
        <p:nvSpPr>
          <p:cNvPr id="58372" name="Rectangle 4"/>
          <p:cNvSpPr>
            <a:spLocks noChangeArrowheads="1"/>
          </p:cNvSpPr>
          <p:nvPr/>
        </p:nvSpPr>
        <p:spPr bwMode="auto">
          <a:xfrm>
            <a:off x="428596" y="1484313"/>
            <a:ext cx="8474104" cy="4857750"/>
          </a:xfrm>
          <a:prstGeom prst="rect">
            <a:avLst/>
          </a:prstGeom>
          <a:noFill/>
          <a:ln w="9525">
            <a:noFill/>
            <a:miter lim="800000"/>
            <a:headEnd/>
            <a:tailEnd/>
          </a:ln>
        </p:spPr>
        <p:txBody>
          <a:bodyPr/>
          <a:lstStyle/>
          <a:p>
            <a:pPr marL="342900" indent="-342900">
              <a:spcBef>
                <a:spcPct val="20000"/>
              </a:spcBef>
              <a:buFont typeface="Wingdings" pitchFamily="2" charset="2"/>
              <a:buChar char="l"/>
            </a:pPr>
            <a:r>
              <a:rPr lang="zh-CN" altLang="en-US" sz="2800" b="1" dirty="0">
                <a:solidFill>
                  <a:srgbClr val="C00000"/>
                </a:solidFill>
                <a:latin typeface="宋体" pitchFamily="2" charset="-122"/>
                <a:ea typeface="宋体" pitchFamily="2" charset="-122"/>
              </a:rPr>
              <a:t>界面设计目标 </a:t>
            </a:r>
          </a:p>
          <a:p>
            <a:pPr marL="903288" indent="-619125">
              <a:lnSpc>
                <a:spcPct val="130000"/>
              </a:lnSpc>
              <a:spcBef>
                <a:spcPct val="20000"/>
              </a:spcBef>
            </a:pPr>
            <a:r>
              <a:rPr lang="en-US" altLang="zh-CN" sz="2400" dirty="0">
                <a:latin typeface="宋体" pitchFamily="2" charset="-122"/>
                <a:ea typeface="宋体" pitchFamily="2" charset="-122"/>
              </a:rPr>
              <a:t>(1</a:t>
            </a:r>
            <a:r>
              <a:rPr lang="en-US" altLang="zh-CN" sz="2400" dirty="0">
                <a:solidFill>
                  <a:srgbClr val="3366FF"/>
                </a:solidFill>
                <a:latin typeface="宋体" pitchFamily="2" charset="-122"/>
                <a:ea typeface="宋体" pitchFamily="2" charset="-122"/>
              </a:rPr>
              <a:t>) </a:t>
            </a:r>
            <a:r>
              <a:rPr lang="zh-CN" altLang="en-US" sz="2400" dirty="0">
                <a:solidFill>
                  <a:srgbClr val="3366FF"/>
                </a:solidFill>
                <a:latin typeface="宋体" pitchFamily="2" charset="-122"/>
                <a:ea typeface="宋体" pitchFamily="2" charset="-122"/>
              </a:rPr>
              <a:t>简单性：</a:t>
            </a:r>
            <a:r>
              <a:rPr lang="zh-CN" altLang="en-US" sz="2400" dirty="0">
                <a:latin typeface="宋体" pitchFamily="2" charset="-122"/>
                <a:ea typeface="宋体" pitchFamily="2" charset="-122"/>
              </a:rPr>
              <a:t>尽量做到适度和简单，不要在页面上提供太多的东西。</a:t>
            </a:r>
          </a:p>
          <a:p>
            <a:pPr marL="903288" indent="-619125">
              <a:lnSpc>
                <a:spcPct val="130000"/>
              </a:lnSpc>
              <a:spcBef>
                <a:spcPct val="20000"/>
              </a:spcBef>
            </a:pPr>
            <a:r>
              <a:rPr lang="en-US" altLang="zh-CN" sz="2400" dirty="0">
                <a:latin typeface="宋体" pitchFamily="2" charset="-122"/>
                <a:ea typeface="宋体" pitchFamily="2" charset="-122"/>
              </a:rPr>
              <a:t>(2</a:t>
            </a:r>
            <a:r>
              <a:rPr lang="en-US" altLang="zh-CN" sz="2400" dirty="0">
                <a:solidFill>
                  <a:srgbClr val="3366FF"/>
                </a:solidFill>
                <a:latin typeface="宋体" pitchFamily="2" charset="-122"/>
                <a:ea typeface="宋体" pitchFamily="2" charset="-122"/>
              </a:rPr>
              <a:t>) </a:t>
            </a:r>
            <a:r>
              <a:rPr lang="zh-CN" altLang="en-US" sz="2400" dirty="0">
                <a:solidFill>
                  <a:srgbClr val="3366FF"/>
                </a:solidFill>
                <a:latin typeface="宋体" pitchFamily="2" charset="-122"/>
                <a:ea typeface="宋体" pitchFamily="2" charset="-122"/>
              </a:rPr>
              <a:t>一致性</a:t>
            </a:r>
            <a:r>
              <a:rPr lang="zh-CN" altLang="en-US" sz="2400" dirty="0">
                <a:latin typeface="宋体" pitchFamily="2" charset="-122"/>
                <a:ea typeface="宋体" pitchFamily="2" charset="-122"/>
              </a:rPr>
              <a:t>：这一设计目标几乎适用于设计模型的每一个元素。 </a:t>
            </a:r>
          </a:p>
          <a:p>
            <a:pPr marL="903288" indent="-619125">
              <a:lnSpc>
                <a:spcPct val="130000"/>
              </a:lnSpc>
              <a:spcBef>
                <a:spcPct val="20000"/>
              </a:spcBef>
            </a:pPr>
            <a:r>
              <a:rPr lang="en-US" altLang="zh-CN" sz="2400" dirty="0">
                <a:latin typeface="宋体" pitchFamily="2" charset="-122"/>
                <a:ea typeface="宋体" pitchFamily="2" charset="-122"/>
              </a:rPr>
              <a:t>(3) </a:t>
            </a:r>
            <a:r>
              <a:rPr lang="zh-CN" altLang="en-US" sz="2400" dirty="0">
                <a:solidFill>
                  <a:srgbClr val="3366FF"/>
                </a:solidFill>
                <a:latin typeface="宋体" pitchFamily="2" charset="-122"/>
                <a:ea typeface="宋体" pitchFamily="2" charset="-122"/>
              </a:rPr>
              <a:t>确定性</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Web</a:t>
            </a:r>
            <a:r>
              <a:rPr lang="zh-CN" altLang="en-US" sz="2400" dirty="0">
                <a:latin typeface="宋体" pitchFamily="2" charset="-122"/>
                <a:ea typeface="宋体" pitchFamily="2" charset="-122"/>
              </a:rPr>
              <a:t>应用系统的美学、界面和导航设计必须与将要构造的应用系统所处的领域保持一致。</a:t>
            </a:r>
            <a:r>
              <a:rPr lang="zh-CN" altLang="en-US" sz="3200" dirty="0">
                <a:latin typeface="宋体" pitchFamily="2" charset="-122"/>
                <a:ea typeface="宋体" pitchFamily="2" charset="-122"/>
              </a:rPr>
              <a:t> </a:t>
            </a:r>
            <a:endParaRPr lang="zh-CN" altLang="en-US" sz="2400" dirty="0">
              <a:latin typeface="宋体" pitchFamily="2" charset="-122"/>
              <a:ea typeface="宋体" pitchFamily="2" charset="-122"/>
            </a:endParaRPr>
          </a:p>
          <a:p>
            <a:pPr marL="903288" indent="-619125">
              <a:lnSpc>
                <a:spcPct val="130000"/>
              </a:lnSpc>
              <a:spcBef>
                <a:spcPct val="20000"/>
              </a:spcBef>
            </a:pPr>
            <a:r>
              <a:rPr lang="en-US" altLang="zh-CN" sz="2400" dirty="0">
                <a:latin typeface="宋体" pitchFamily="2" charset="-122"/>
                <a:ea typeface="宋体" pitchFamily="2" charset="-122"/>
              </a:rPr>
              <a:t>(4) </a:t>
            </a:r>
            <a:r>
              <a:rPr lang="zh-CN" altLang="en-US" sz="2400" dirty="0">
                <a:solidFill>
                  <a:srgbClr val="3366FF"/>
                </a:solidFill>
                <a:latin typeface="宋体" pitchFamily="2" charset="-122"/>
                <a:ea typeface="宋体" pitchFamily="2" charset="-122"/>
              </a:rPr>
              <a:t>健壮性</a:t>
            </a:r>
            <a:r>
              <a:rPr lang="zh-CN" altLang="en-US" sz="2400" dirty="0">
                <a:latin typeface="宋体" pitchFamily="2" charset="-122"/>
                <a:ea typeface="宋体" pitchFamily="2" charset="-122"/>
              </a:rPr>
              <a:t>：在已经建立的确定性的基础上，</a:t>
            </a:r>
            <a:r>
              <a:rPr lang="en-US" altLang="zh-CN" sz="2400" dirty="0">
                <a:latin typeface="宋体" pitchFamily="2" charset="-122"/>
                <a:ea typeface="宋体" pitchFamily="2" charset="-122"/>
              </a:rPr>
              <a:t>Web</a:t>
            </a:r>
            <a:r>
              <a:rPr lang="zh-CN" altLang="en-US" sz="2400" dirty="0">
                <a:latin typeface="宋体" pitchFamily="2" charset="-122"/>
                <a:ea typeface="宋体" pitchFamily="2" charset="-122"/>
              </a:rPr>
              <a:t>应用系统通常会给用户明确的“承诺”。 </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29</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4.4 </a:t>
            </a:r>
            <a:r>
              <a:rPr lang="zh-CN" altLang="en-US" sz="4400" b="1" kern="0" dirty="0">
                <a:solidFill>
                  <a:schemeClr val="tx2"/>
                </a:solidFill>
                <a:latin typeface="+mj-lt"/>
                <a:ea typeface="+mj-ea"/>
                <a:cs typeface="+mj-cs"/>
              </a:rPr>
              <a:t>人机交互部分的设计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lang="en-US" altLang="zh-CN" sz="3200" b="1" kern="0" dirty="0">
                <a:solidFill>
                  <a:schemeClr val="accent2">
                    <a:lumMod val="20000"/>
                    <a:lumOff val="80000"/>
                  </a:schemeClr>
                </a:solidFill>
                <a:latin typeface="+mj-lt"/>
                <a:ea typeface="+mj-ea"/>
                <a:cs typeface="+mj-cs"/>
              </a:rPr>
              <a:t>Web</a:t>
            </a:r>
            <a:r>
              <a:rPr lang="zh-CN" altLang="en-US" sz="3200" b="1" kern="0" dirty="0">
                <a:solidFill>
                  <a:schemeClr val="accent2">
                    <a:lumMod val="20000"/>
                    <a:lumOff val="80000"/>
                  </a:schemeClr>
                </a:solidFill>
                <a:latin typeface="+mj-lt"/>
                <a:ea typeface="+mj-ea"/>
                <a:cs typeface="+mj-cs"/>
              </a:rPr>
              <a:t>应用系统的界面设计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FF00"/>
                </a:solidFill>
              </a:rPr>
              <a:t>                 ---</a:t>
            </a:r>
            <a:r>
              <a:rPr lang="zh-CN" altLang="en-US" sz="3200" dirty="0">
                <a:solidFill>
                  <a:srgbClr val="FFFF00"/>
                </a:solidFill>
              </a:rPr>
              <a:t>子系统和类</a:t>
            </a:r>
          </a:p>
        </p:txBody>
      </p:sp>
      <p:sp>
        <p:nvSpPr>
          <p:cNvPr id="36867" name="Rectangle 3"/>
          <p:cNvSpPr>
            <a:spLocks noGrp="1" noChangeArrowheads="1"/>
          </p:cNvSpPr>
          <p:nvPr>
            <p:ph type="body" idx="1"/>
          </p:nvPr>
        </p:nvSpPr>
        <p:spPr>
          <a:xfrm>
            <a:off x="357158" y="1500174"/>
            <a:ext cx="8229600" cy="4525963"/>
          </a:xfrm>
        </p:spPr>
        <p:txBody>
          <a:bodyPr/>
          <a:lstStyle/>
          <a:p>
            <a:pPr eaLnBrk="1" hangingPunct="1">
              <a:buClr>
                <a:schemeClr val="accent2"/>
              </a:buClr>
              <a:buSzPct val="75000"/>
              <a:buFont typeface="Wingdings" pitchFamily="2" charset="2"/>
              <a:buChar char="l"/>
            </a:pPr>
            <a:r>
              <a:rPr lang="zh-CN" altLang="en-US" sz="2800" dirty="0">
                <a:latin typeface="宋体" pitchFamily="2" charset="-122"/>
                <a:ea typeface="宋体" pitchFamily="2" charset="-122"/>
              </a:rPr>
              <a:t>在大型和复杂的软件系统情形，首先根据需求的</a:t>
            </a:r>
            <a:r>
              <a:rPr lang="zh-CN" altLang="en-US" sz="2800" b="1" dirty="0">
                <a:solidFill>
                  <a:srgbClr val="C00000"/>
                </a:solidFill>
                <a:latin typeface="宋体" pitchFamily="2" charset="-122"/>
                <a:ea typeface="宋体" pitchFamily="2" charset="-122"/>
              </a:rPr>
              <a:t>功能模型（用例模型）</a:t>
            </a:r>
            <a:r>
              <a:rPr lang="zh-CN" altLang="en-US" sz="2800" dirty="0">
                <a:latin typeface="宋体" pitchFamily="2" charset="-122"/>
                <a:ea typeface="宋体" pitchFamily="2" charset="-122"/>
              </a:rPr>
              <a:t>进行分解：</a:t>
            </a:r>
            <a:endParaRPr lang="en-US" altLang="zh-CN" sz="2800" dirty="0">
              <a:latin typeface="宋体" pitchFamily="2" charset="-122"/>
              <a:ea typeface="宋体" pitchFamily="2" charset="-122"/>
            </a:endParaRPr>
          </a:p>
          <a:p>
            <a:pPr lvl="1">
              <a:buClr>
                <a:schemeClr val="accent2"/>
              </a:buClr>
              <a:buSzPct val="75000"/>
              <a:buFont typeface="Wingdings" pitchFamily="2" charset="2"/>
              <a:buChar char="l"/>
            </a:pPr>
            <a:r>
              <a:rPr lang="zh-CN" altLang="en-US" sz="2400" dirty="0">
                <a:latin typeface="宋体" pitchFamily="2" charset="-122"/>
                <a:ea typeface="宋体" pitchFamily="2" charset="-122"/>
              </a:rPr>
              <a:t>将系统分解成若干个部分，</a:t>
            </a:r>
            <a:endParaRPr lang="en-US" altLang="zh-CN" sz="2400" dirty="0">
              <a:latin typeface="宋体" pitchFamily="2" charset="-122"/>
              <a:ea typeface="宋体" pitchFamily="2" charset="-122"/>
            </a:endParaRPr>
          </a:p>
          <a:p>
            <a:pPr lvl="1">
              <a:buClr>
                <a:schemeClr val="accent2"/>
              </a:buClr>
              <a:buSzPct val="75000"/>
              <a:buFont typeface="Wingdings" pitchFamily="2" charset="2"/>
              <a:buChar char="l"/>
            </a:pPr>
            <a:r>
              <a:rPr lang="zh-CN" altLang="en-US" sz="2400" dirty="0">
                <a:latin typeface="宋体" pitchFamily="2" charset="-122"/>
                <a:ea typeface="宋体" pitchFamily="2" charset="-122"/>
              </a:rPr>
              <a:t>每一部分又可分解为若干子系统或类，</a:t>
            </a:r>
            <a:endParaRPr lang="en-US" altLang="zh-CN" sz="2400" dirty="0">
              <a:latin typeface="宋体" pitchFamily="2" charset="-122"/>
              <a:ea typeface="宋体" pitchFamily="2" charset="-122"/>
            </a:endParaRPr>
          </a:p>
          <a:p>
            <a:pPr lvl="1">
              <a:buClr>
                <a:schemeClr val="accent2"/>
              </a:buClr>
              <a:buSzPct val="75000"/>
              <a:buFont typeface="Wingdings" pitchFamily="2" charset="2"/>
              <a:buChar char="l"/>
            </a:pPr>
            <a:r>
              <a:rPr lang="zh-CN" altLang="en-US" sz="2400" dirty="0">
                <a:latin typeface="宋体" pitchFamily="2" charset="-122"/>
                <a:ea typeface="宋体" pitchFamily="2" charset="-122"/>
              </a:rPr>
              <a:t>每个子系统还可以由更小的子系统或类组成。 </a:t>
            </a:r>
          </a:p>
        </p:txBody>
      </p:sp>
      <p:pic>
        <p:nvPicPr>
          <p:cNvPr id="36868" name="Picture 4" descr="未标题-2"/>
          <p:cNvPicPr>
            <a:picLocks noChangeAspect="1" noChangeArrowheads="1"/>
          </p:cNvPicPr>
          <p:nvPr/>
        </p:nvPicPr>
        <p:blipFill>
          <a:blip r:embed="rId2"/>
          <a:srcRect/>
          <a:stretch>
            <a:fillRect/>
          </a:stretch>
        </p:blipFill>
        <p:spPr bwMode="auto">
          <a:xfrm>
            <a:off x="2571736" y="4232292"/>
            <a:ext cx="5040312" cy="1554162"/>
          </a:xfrm>
          <a:prstGeom prst="rect">
            <a:avLst/>
          </a:prstGeom>
          <a:noFill/>
          <a:ln w="9525">
            <a:noFill/>
            <a:miter lim="800000"/>
            <a:headEnd/>
            <a:tailEnd/>
          </a:ln>
        </p:spPr>
      </p:pic>
      <p:sp>
        <p:nvSpPr>
          <p:cNvPr id="36869" name="Text Box 5"/>
          <p:cNvSpPr txBox="1">
            <a:spLocks noChangeArrowheads="1"/>
          </p:cNvSpPr>
          <p:nvPr/>
        </p:nvSpPr>
        <p:spPr bwMode="auto">
          <a:xfrm>
            <a:off x="3071802" y="5929330"/>
            <a:ext cx="4176712" cy="369332"/>
          </a:xfrm>
          <a:prstGeom prst="rect">
            <a:avLst/>
          </a:prstGeom>
          <a:noFill/>
          <a:ln w="9525">
            <a:noFill/>
            <a:miter lim="800000"/>
            <a:headEnd/>
            <a:tailEnd/>
          </a:ln>
        </p:spPr>
        <p:txBody>
          <a:bodyPr>
            <a:spAutoFit/>
          </a:bodyPr>
          <a:lstStyle/>
          <a:p>
            <a:pPr algn="ctr">
              <a:spcBef>
                <a:spcPct val="50000"/>
              </a:spcBef>
            </a:pPr>
            <a:r>
              <a:rPr lang="zh-CN" altLang="en-US" b="1" dirty="0">
                <a:latin typeface="宋体" pitchFamily="2" charset="-122"/>
                <a:ea typeface="宋体" pitchFamily="2" charset="-122"/>
              </a:rPr>
              <a:t>系统结构的类图</a:t>
            </a:r>
            <a:r>
              <a:rPr lang="zh-CN" altLang="en-US" dirty="0">
                <a:latin typeface="宋体" pitchFamily="2" charset="-122"/>
                <a:ea typeface="宋体" pitchFamily="2" charset="-122"/>
              </a:rPr>
              <a:t> </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a:t>
            </a:fld>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357158" y="1428736"/>
            <a:ext cx="8229600" cy="4572032"/>
          </a:xfrm>
        </p:spPr>
        <p:txBody>
          <a:bodyPr/>
          <a:lstStyle/>
          <a:p>
            <a:pPr eaLnBrk="1" hangingPunct="1">
              <a:spcBef>
                <a:spcPts val="600"/>
              </a:spcBef>
              <a:spcAft>
                <a:spcPts val="600"/>
              </a:spcAft>
              <a:buFont typeface="Wingdings" pitchFamily="2" charset="2"/>
              <a:buChar char="l"/>
            </a:pPr>
            <a:r>
              <a:rPr lang="zh-CN" altLang="en-US" sz="2800" b="1" dirty="0">
                <a:solidFill>
                  <a:srgbClr val="C00000"/>
                </a:solidFill>
                <a:ea typeface="宋体" charset="-122"/>
              </a:rPr>
              <a:t>界面设计目标 </a:t>
            </a:r>
          </a:p>
          <a:p>
            <a:pPr marL="903288" indent="-619125" eaLnBrk="1" hangingPunct="1">
              <a:lnSpc>
                <a:spcPts val="3500"/>
              </a:lnSpc>
              <a:spcBef>
                <a:spcPts val="600"/>
              </a:spcBef>
              <a:spcAft>
                <a:spcPts val="600"/>
              </a:spcAft>
              <a:buFontTx/>
              <a:buNone/>
            </a:pPr>
            <a:r>
              <a:rPr lang="en-US" altLang="zh-CN" sz="2400" dirty="0">
                <a:latin typeface="楷体_GB2312" pitchFamily="49" charset="-122"/>
                <a:ea typeface="楷体_GB2312" pitchFamily="49" charset="-122"/>
              </a:rPr>
              <a:t>(5</a:t>
            </a:r>
            <a:r>
              <a:rPr lang="en-US" altLang="zh-CN" sz="2400" dirty="0">
                <a:solidFill>
                  <a:srgbClr val="3366FF"/>
                </a:solidFill>
                <a:latin typeface="楷体_GB2312" pitchFamily="49" charset="-122"/>
                <a:ea typeface="楷体_GB2312" pitchFamily="49" charset="-122"/>
              </a:rPr>
              <a:t>) </a:t>
            </a:r>
            <a:r>
              <a:rPr lang="zh-CN" altLang="en-US" sz="2400" dirty="0">
                <a:solidFill>
                  <a:srgbClr val="3366FF"/>
                </a:solidFill>
                <a:latin typeface="楷体_GB2312" pitchFamily="49" charset="-122"/>
                <a:ea typeface="楷体_GB2312" pitchFamily="49" charset="-122"/>
              </a:rPr>
              <a:t>导航性：</a:t>
            </a:r>
            <a:r>
              <a:rPr lang="zh-CN" altLang="en-US" sz="2400" dirty="0">
                <a:latin typeface="楷体_GB2312" pitchFamily="49" charset="-122"/>
                <a:ea typeface="楷体_GB2312" pitchFamily="49" charset="-122"/>
              </a:rPr>
              <a:t>前面提及了导航应该简单和一致，也应该以直观的和可预测的方式来设计。也就是说，用户不必搜索导航链接和帮助就知道如何使用</a:t>
            </a:r>
            <a:r>
              <a:rPr lang="en-US" altLang="zh-CN" sz="2400" dirty="0">
                <a:latin typeface="楷体_GB2312" pitchFamily="49" charset="-122"/>
                <a:ea typeface="楷体_GB2312" pitchFamily="49" charset="-122"/>
              </a:rPr>
              <a:t>Web</a:t>
            </a:r>
            <a:r>
              <a:rPr lang="zh-CN" altLang="en-US" sz="2400" dirty="0">
                <a:latin typeface="楷体_GB2312" pitchFamily="49" charset="-122"/>
                <a:ea typeface="楷体_GB2312" pitchFamily="49" charset="-122"/>
              </a:rPr>
              <a:t>应用系统。</a:t>
            </a:r>
          </a:p>
          <a:p>
            <a:pPr marL="903288" indent="-619125" eaLnBrk="1" hangingPunct="1">
              <a:lnSpc>
                <a:spcPts val="3500"/>
              </a:lnSpc>
              <a:spcBef>
                <a:spcPts val="600"/>
              </a:spcBef>
              <a:spcAft>
                <a:spcPts val="600"/>
              </a:spcAft>
              <a:buFontTx/>
              <a:buNone/>
            </a:pPr>
            <a:r>
              <a:rPr lang="en-US" altLang="zh-CN" sz="2400" dirty="0">
                <a:latin typeface="楷体_GB2312" pitchFamily="49" charset="-122"/>
                <a:ea typeface="楷体_GB2312" pitchFamily="49" charset="-122"/>
              </a:rPr>
              <a:t>(6) </a:t>
            </a:r>
            <a:r>
              <a:rPr lang="zh-CN" altLang="en-US" sz="2400" dirty="0">
                <a:solidFill>
                  <a:srgbClr val="3366FF"/>
                </a:solidFill>
                <a:latin typeface="楷体_GB2312" pitchFamily="49" charset="-122"/>
                <a:ea typeface="楷体_GB2312" pitchFamily="49" charset="-122"/>
              </a:rPr>
              <a:t>视觉吸引</a:t>
            </a:r>
            <a:r>
              <a:rPr lang="zh-CN" altLang="en-US" sz="2400" dirty="0">
                <a:latin typeface="楷体_GB2312" pitchFamily="49" charset="-122"/>
                <a:ea typeface="楷体_GB2312" pitchFamily="49" charset="-122"/>
              </a:rPr>
              <a:t>：在所有类型的软件中，</a:t>
            </a:r>
            <a:r>
              <a:rPr lang="en-US" altLang="zh-CN" sz="2400" dirty="0">
                <a:latin typeface="楷体_GB2312" pitchFamily="49" charset="-122"/>
                <a:ea typeface="楷体_GB2312" pitchFamily="49" charset="-122"/>
              </a:rPr>
              <a:t>Web</a:t>
            </a:r>
            <a:r>
              <a:rPr lang="zh-CN" altLang="en-US" sz="2400" dirty="0">
                <a:latin typeface="楷体_GB2312" pitchFamily="49" charset="-122"/>
                <a:ea typeface="楷体_GB2312" pitchFamily="49" charset="-122"/>
              </a:rPr>
              <a:t>应用系统是最具有视觉效果的、最生动的、也是最具有审美感的。 </a:t>
            </a:r>
          </a:p>
          <a:p>
            <a:pPr marL="903288" indent="-619125" eaLnBrk="1" hangingPunct="1">
              <a:lnSpc>
                <a:spcPts val="3500"/>
              </a:lnSpc>
              <a:spcBef>
                <a:spcPts val="600"/>
              </a:spcBef>
              <a:spcAft>
                <a:spcPts val="600"/>
              </a:spcAft>
              <a:buFontTx/>
              <a:buNone/>
            </a:pPr>
            <a:r>
              <a:rPr lang="en-US" altLang="zh-CN" sz="2400" dirty="0">
                <a:latin typeface="楷体_GB2312" pitchFamily="49" charset="-122"/>
                <a:ea typeface="楷体_GB2312" pitchFamily="49" charset="-122"/>
              </a:rPr>
              <a:t>(7) </a:t>
            </a:r>
            <a:r>
              <a:rPr lang="zh-CN" altLang="en-US" sz="2400" dirty="0">
                <a:solidFill>
                  <a:srgbClr val="3366FF"/>
                </a:solidFill>
                <a:latin typeface="楷体_GB2312" pitchFamily="49" charset="-122"/>
                <a:ea typeface="楷体_GB2312" pitchFamily="49" charset="-122"/>
              </a:rPr>
              <a:t>兼容性</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Web</a:t>
            </a:r>
            <a:r>
              <a:rPr lang="zh-CN" altLang="en-US" sz="2400" dirty="0">
                <a:latin typeface="楷体_GB2312" pitchFamily="49" charset="-122"/>
                <a:ea typeface="楷体_GB2312" pitchFamily="49" charset="-122"/>
              </a:rPr>
              <a:t>应用系统会应用于不同的环境</a:t>
            </a:r>
            <a:r>
              <a:rPr lang="en-US" altLang="zh-CN" sz="24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例如，不同的硬件、</a:t>
            </a:r>
            <a:r>
              <a:rPr lang="en-US" altLang="zh-CN" sz="2000" dirty="0">
                <a:latin typeface="楷体_GB2312" pitchFamily="49" charset="-122"/>
                <a:ea typeface="楷体_GB2312" pitchFamily="49" charset="-122"/>
              </a:rPr>
              <a:t>Internet</a:t>
            </a:r>
            <a:r>
              <a:rPr lang="zh-CN" altLang="en-US" sz="2000" dirty="0">
                <a:latin typeface="楷体_GB2312" pitchFamily="49" charset="-122"/>
                <a:ea typeface="楷体_GB2312" pitchFamily="49" charset="-122"/>
              </a:rPr>
              <a:t>连接类型、操作系统、浏览器</a:t>
            </a:r>
            <a:r>
              <a:rPr lang="en-US" altLang="zh-CN" sz="20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，并且必须互相兼容。</a:t>
            </a:r>
            <a:endParaRPr lang="en-US" altLang="zh-CN"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30</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4.4 </a:t>
            </a:r>
            <a:r>
              <a:rPr lang="zh-CN" altLang="en-US" sz="4400" b="1" kern="0" dirty="0">
                <a:solidFill>
                  <a:schemeClr val="tx2"/>
                </a:solidFill>
                <a:latin typeface="+mj-lt"/>
                <a:ea typeface="+mj-ea"/>
                <a:cs typeface="+mj-cs"/>
              </a:rPr>
              <a:t>人机交互部分的设计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lang="en-US" altLang="zh-CN" sz="3200" b="1" kern="0" dirty="0">
                <a:solidFill>
                  <a:schemeClr val="accent2">
                    <a:lumMod val="20000"/>
                    <a:lumOff val="80000"/>
                  </a:schemeClr>
                </a:solidFill>
                <a:latin typeface="+mj-lt"/>
                <a:ea typeface="+mj-ea"/>
                <a:cs typeface="+mj-cs"/>
              </a:rPr>
              <a:t>Web</a:t>
            </a:r>
            <a:r>
              <a:rPr lang="zh-CN" altLang="en-US" sz="3200" b="1" kern="0" dirty="0">
                <a:solidFill>
                  <a:schemeClr val="accent2">
                    <a:lumMod val="20000"/>
                    <a:lumOff val="80000"/>
                  </a:schemeClr>
                </a:solidFill>
                <a:latin typeface="+mj-lt"/>
                <a:ea typeface="+mj-ea"/>
                <a:cs typeface="+mj-cs"/>
              </a:rPr>
              <a:t>应用系统的界面设计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p:txBody>
          <a:bodyPr/>
          <a:lstStyle/>
          <a:p>
            <a:pPr eaLnBrk="1" hangingPunct="1">
              <a:buFont typeface="Wingdings" pitchFamily="2" charset="2"/>
              <a:buChar char="l"/>
            </a:pPr>
            <a:r>
              <a:rPr lang="zh-CN" altLang="en-US" sz="2800" b="1" dirty="0">
                <a:solidFill>
                  <a:srgbClr val="C00000"/>
                </a:solidFill>
                <a:ea typeface="宋体" charset="-122"/>
              </a:rPr>
              <a:t>界面设计工作流</a:t>
            </a:r>
            <a:r>
              <a:rPr lang="zh-CN" altLang="en-US" b="1" dirty="0">
                <a:solidFill>
                  <a:srgbClr val="C00000"/>
                </a:solidFill>
                <a:ea typeface="宋体" charset="-122"/>
              </a:rPr>
              <a:t> </a:t>
            </a:r>
          </a:p>
          <a:p>
            <a:pPr marL="903288" indent="-619125" eaLnBrk="1" hangingPunct="1">
              <a:lnSpc>
                <a:spcPct val="130000"/>
              </a:lnSpc>
              <a:buFontTx/>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回顾那些在分析模型中的信息，并根据需要进行优化。</a:t>
            </a:r>
          </a:p>
          <a:p>
            <a:pPr marL="903288" indent="-619125" eaLnBrk="1" hangingPunct="1">
              <a:lnSpc>
                <a:spcPct val="130000"/>
              </a:lnSpc>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开发</a:t>
            </a:r>
            <a:r>
              <a:rPr lang="en-US" altLang="zh-CN" sz="2400" dirty="0">
                <a:latin typeface="楷体_GB2312" pitchFamily="49" charset="-122"/>
                <a:ea typeface="楷体_GB2312" pitchFamily="49" charset="-122"/>
              </a:rPr>
              <a:t>Web</a:t>
            </a:r>
            <a:r>
              <a:rPr lang="zh-CN" altLang="en-US" sz="2400" dirty="0">
                <a:latin typeface="楷体_GB2312" pitchFamily="49" charset="-122"/>
                <a:ea typeface="楷体_GB2312" pitchFamily="49" charset="-122"/>
              </a:rPr>
              <a:t>应用系统界面布局的草图。 </a:t>
            </a:r>
          </a:p>
          <a:p>
            <a:pPr marL="903288" indent="-619125" eaLnBrk="1" hangingPunct="1">
              <a:lnSpc>
                <a:spcPct val="130000"/>
              </a:lnSpc>
              <a:buFontTx/>
              <a:buNone/>
            </a:pPr>
            <a:r>
              <a:rPr lang="en-US" altLang="zh-CN" sz="2400" dirty="0">
                <a:latin typeface="楷体_GB2312" pitchFamily="49" charset="-122"/>
                <a:ea typeface="楷体_GB2312" pitchFamily="49" charset="-122"/>
              </a:rPr>
              <a:t>(3) </a:t>
            </a:r>
            <a:r>
              <a:rPr lang="zh-CN" altLang="en-US" sz="2400" dirty="0">
                <a:latin typeface="楷体_GB2312" pitchFamily="49" charset="-122"/>
                <a:ea typeface="楷体_GB2312" pitchFamily="49" charset="-122"/>
              </a:rPr>
              <a:t>将用户目标映射到特定的界面行为。 </a:t>
            </a:r>
          </a:p>
          <a:p>
            <a:pPr marL="903288" indent="-619125" eaLnBrk="1" hangingPunct="1">
              <a:lnSpc>
                <a:spcPct val="130000"/>
              </a:lnSpc>
              <a:buFontTx/>
              <a:buNone/>
            </a:pPr>
            <a:r>
              <a:rPr lang="en-US" altLang="zh-CN" sz="2400" dirty="0">
                <a:latin typeface="楷体_GB2312" pitchFamily="49" charset="-122"/>
                <a:ea typeface="楷体_GB2312" pitchFamily="49" charset="-122"/>
              </a:rPr>
              <a:t>(4) </a:t>
            </a:r>
            <a:r>
              <a:rPr lang="zh-CN" altLang="en-US" sz="2400" dirty="0">
                <a:latin typeface="楷体_GB2312" pitchFamily="49" charset="-122"/>
                <a:ea typeface="楷体_GB2312" pitchFamily="49" charset="-122"/>
              </a:rPr>
              <a:t>定义与每个行为相关的一组用户任务。 </a:t>
            </a:r>
          </a:p>
          <a:p>
            <a:pPr marL="903288" indent="-619125" eaLnBrk="1" hangingPunct="1">
              <a:lnSpc>
                <a:spcPct val="130000"/>
              </a:lnSpc>
              <a:buFontTx/>
              <a:buNone/>
            </a:pPr>
            <a:r>
              <a:rPr lang="en-US" altLang="zh-CN" sz="2400" dirty="0">
                <a:latin typeface="楷体_GB2312" pitchFamily="49" charset="-122"/>
                <a:ea typeface="楷体_GB2312" pitchFamily="49" charset="-122"/>
              </a:rPr>
              <a:t>(5) </a:t>
            </a:r>
            <a:r>
              <a:rPr lang="zh-CN" altLang="en-US" sz="2400" dirty="0">
                <a:latin typeface="楷体_GB2312" pitchFamily="49" charset="-122"/>
                <a:ea typeface="楷体_GB2312" pitchFamily="49" charset="-122"/>
              </a:rPr>
              <a:t>为每个界面行为设计情节串联图板屏像。</a:t>
            </a:r>
          </a:p>
          <a:p>
            <a:pPr marL="903288" indent="-619125" eaLnBrk="1" hangingPunct="1">
              <a:lnSpc>
                <a:spcPct val="130000"/>
              </a:lnSpc>
              <a:buFontTx/>
              <a:buNone/>
            </a:pPr>
            <a:r>
              <a:rPr lang="en-US" altLang="zh-CN" sz="2400" dirty="0">
                <a:latin typeface="楷体_GB2312" pitchFamily="49" charset="-122"/>
                <a:ea typeface="楷体_GB2312" pitchFamily="49" charset="-122"/>
              </a:rPr>
              <a:t>(6) </a:t>
            </a:r>
            <a:r>
              <a:rPr lang="zh-CN" altLang="en-US" sz="2400" dirty="0">
                <a:latin typeface="楷体_GB2312" pitchFamily="49" charset="-122"/>
                <a:ea typeface="楷体_GB2312" pitchFamily="49" charset="-122"/>
              </a:rPr>
              <a:t>利用从美学设计中的输入来优化界面布局和情节串联图板。</a:t>
            </a:r>
            <a:r>
              <a:rPr lang="zh-CN" altLang="en-US" dirty="0">
                <a:ea typeface="宋体" charset="-122"/>
              </a:rPr>
              <a:t>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31</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4.4 </a:t>
            </a:r>
            <a:r>
              <a:rPr lang="zh-CN" altLang="en-US" sz="4400" b="1" kern="0" dirty="0">
                <a:solidFill>
                  <a:schemeClr val="tx2"/>
                </a:solidFill>
                <a:latin typeface="+mj-lt"/>
                <a:ea typeface="+mj-ea"/>
                <a:cs typeface="+mj-cs"/>
              </a:rPr>
              <a:t>人机交互部分的设计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lang="en-US" altLang="zh-CN" sz="3200" b="1" kern="0" dirty="0">
                <a:solidFill>
                  <a:schemeClr val="accent2">
                    <a:lumMod val="20000"/>
                    <a:lumOff val="80000"/>
                  </a:schemeClr>
                </a:solidFill>
                <a:latin typeface="+mj-lt"/>
                <a:ea typeface="+mj-ea"/>
                <a:cs typeface="+mj-cs"/>
              </a:rPr>
              <a:t>Web</a:t>
            </a:r>
            <a:r>
              <a:rPr lang="zh-CN" altLang="en-US" sz="3200" b="1" kern="0" dirty="0">
                <a:solidFill>
                  <a:schemeClr val="accent2">
                    <a:lumMod val="20000"/>
                    <a:lumOff val="80000"/>
                  </a:schemeClr>
                </a:solidFill>
                <a:latin typeface="+mj-lt"/>
                <a:ea typeface="+mj-ea"/>
                <a:cs typeface="+mj-cs"/>
              </a:rPr>
              <a:t>应用系统的界面设计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p:txBody>
          <a:bodyPr/>
          <a:lstStyle/>
          <a:p>
            <a:pPr eaLnBrk="1" hangingPunct="1">
              <a:buFont typeface="Wingdings" pitchFamily="2" charset="2"/>
              <a:buChar char="l"/>
            </a:pPr>
            <a:r>
              <a:rPr lang="zh-CN" altLang="en-US" sz="2800" b="1" dirty="0">
                <a:solidFill>
                  <a:srgbClr val="C00000"/>
                </a:solidFill>
                <a:ea typeface="宋体" charset="-122"/>
              </a:rPr>
              <a:t>界面设计工作流</a:t>
            </a:r>
            <a:r>
              <a:rPr lang="zh-CN" altLang="en-US" b="1" dirty="0">
                <a:solidFill>
                  <a:srgbClr val="C00000"/>
                </a:solidFill>
                <a:ea typeface="宋体" charset="-122"/>
              </a:rPr>
              <a:t> </a:t>
            </a:r>
          </a:p>
          <a:p>
            <a:pPr marL="627063" eaLnBrk="1" hangingPunct="1">
              <a:lnSpc>
                <a:spcPct val="130000"/>
              </a:lnSpc>
              <a:buFontTx/>
              <a:buNone/>
            </a:pPr>
            <a:r>
              <a:rPr lang="en-US" altLang="zh-CN" sz="2400" dirty="0">
                <a:latin typeface="楷体_GB2312" pitchFamily="49" charset="-122"/>
                <a:ea typeface="楷体_GB2312" pitchFamily="49" charset="-122"/>
              </a:rPr>
              <a:t>(7) </a:t>
            </a:r>
            <a:r>
              <a:rPr lang="zh-CN" altLang="en-US" sz="2400" dirty="0">
                <a:latin typeface="楷体_GB2312" pitchFamily="49" charset="-122"/>
                <a:ea typeface="楷体_GB2312" pitchFamily="49" charset="-122"/>
              </a:rPr>
              <a:t>明确实现界面功能的界面对象。 </a:t>
            </a:r>
          </a:p>
          <a:p>
            <a:pPr marL="627063" eaLnBrk="1" hangingPunct="1">
              <a:buFontTx/>
              <a:buNone/>
            </a:pPr>
            <a:r>
              <a:rPr lang="en-US" altLang="zh-CN" sz="2400" dirty="0">
                <a:latin typeface="楷体_GB2312" pitchFamily="49" charset="-122"/>
                <a:ea typeface="楷体_GB2312" pitchFamily="49" charset="-122"/>
              </a:rPr>
              <a:t>(8) </a:t>
            </a:r>
            <a:r>
              <a:rPr lang="zh-CN" altLang="en-US" sz="2400" dirty="0">
                <a:latin typeface="楷体_GB2312" pitchFamily="49" charset="-122"/>
                <a:ea typeface="楷体_GB2312" pitchFamily="49" charset="-122"/>
              </a:rPr>
              <a:t>开发用户与界面交互的过程表示。 </a:t>
            </a:r>
          </a:p>
          <a:p>
            <a:pPr marL="627063" eaLnBrk="1" hangingPunct="1">
              <a:buFontTx/>
              <a:buNone/>
            </a:pPr>
            <a:r>
              <a:rPr lang="en-US" altLang="zh-CN" sz="2400" dirty="0">
                <a:latin typeface="楷体_GB2312" pitchFamily="49" charset="-122"/>
                <a:ea typeface="楷体_GB2312" pitchFamily="49" charset="-122"/>
              </a:rPr>
              <a:t>(9) </a:t>
            </a:r>
            <a:r>
              <a:rPr lang="zh-CN" altLang="en-US" sz="2400" dirty="0">
                <a:latin typeface="楷体_GB2312" pitchFamily="49" charset="-122"/>
                <a:ea typeface="楷体_GB2312" pitchFamily="49" charset="-122"/>
              </a:rPr>
              <a:t>开发界面的行为表示法。 </a:t>
            </a:r>
          </a:p>
          <a:p>
            <a:pPr marL="627063" eaLnBrk="1" hangingPunct="1">
              <a:buFontTx/>
              <a:buNone/>
            </a:pPr>
            <a:r>
              <a:rPr lang="en-US" altLang="zh-CN" sz="2400" dirty="0">
                <a:latin typeface="楷体_GB2312" pitchFamily="49" charset="-122"/>
                <a:ea typeface="楷体_GB2312" pitchFamily="49" charset="-122"/>
              </a:rPr>
              <a:t>(10) </a:t>
            </a:r>
            <a:r>
              <a:rPr lang="zh-CN" altLang="en-US" sz="2400" dirty="0">
                <a:latin typeface="楷体_GB2312" pitchFamily="49" charset="-122"/>
                <a:ea typeface="楷体_GB2312" pitchFamily="49" charset="-122"/>
              </a:rPr>
              <a:t>描述每种状态的界面布局。 </a:t>
            </a:r>
          </a:p>
          <a:p>
            <a:pPr marL="627063" eaLnBrk="1" hangingPunct="1">
              <a:buFontTx/>
              <a:buNone/>
            </a:pPr>
            <a:r>
              <a:rPr lang="en-US" altLang="zh-CN" sz="2400" dirty="0">
                <a:latin typeface="楷体_GB2312" pitchFamily="49" charset="-122"/>
                <a:ea typeface="楷体_GB2312" pitchFamily="49" charset="-122"/>
              </a:rPr>
              <a:t>(11) </a:t>
            </a:r>
            <a:r>
              <a:rPr lang="zh-CN" altLang="en-US" sz="2400" dirty="0">
                <a:latin typeface="楷体_GB2312" pitchFamily="49" charset="-122"/>
                <a:ea typeface="楷体_GB2312" pitchFamily="49" charset="-122"/>
              </a:rPr>
              <a:t>优化和评审界面设计模型。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32</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4.4 </a:t>
            </a:r>
            <a:r>
              <a:rPr lang="zh-CN" altLang="en-US" sz="4400" b="1" kern="0" dirty="0">
                <a:solidFill>
                  <a:schemeClr val="tx2"/>
                </a:solidFill>
                <a:latin typeface="+mj-lt"/>
                <a:ea typeface="+mj-ea"/>
                <a:cs typeface="+mj-cs"/>
              </a:rPr>
              <a:t>人机交互部分的设计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lang="en-US" altLang="zh-CN" sz="3200" b="1" kern="0" dirty="0">
                <a:solidFill>
                  <a:schemeClr val="accent2">
                    <a:lumMod val="20000"/>
                    <a:lumOff val="80000"/>
                  </a:schemeClr>
                </a:solidFill>
                <a:latin typeface="+mj-lt"/>
                <a:ea typeface="+mj-ea"/>
                <a:cs typeface="+mj-cs"/>
              </a:rPr>
              <a:t>Web</a:t>
            </a:r>
            <a:r>
              <a:rPr lang="zh-CN" altLang="en-US" sz="3200" b="1" kern="0" dirty="0">
                <a:solidFill>
                  <a:schemeClr val="accent2">
                    <a:lumMod val="20000"/>
                    <a:lumOff val="80000"/>
                  </a:schemeClr>
                </a:solidFill>
                <a:latin typeface="+mj-lt"/>
                <a:ea typeface="+mj-ea"/>
                <a:cs typeface="+mj-cs"/>
              </a:rPr>
              <a:t>应用系统的界面设计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itchFamily="2" charset="-122"/>
                <a:ea typeface="宋体" pitchFamily="2" charset="-122"/>
              </a:rPr>
              <a:t>4.1 </a:t>
            </a:r>
            <a:r>
              <a:rPr lang="zh-CN" altLang="en-US" sz="2800" b="1" dirty="0">
                <a:latin typeface="宋体" pitchFamily="2" charset="-122"/>
                <a:ea typeface="宋体" pitchFamily="2" charset="-122"/>
              </a:rPr>
              <a:t>软件体系结构与设计模式★</a:t>
            </a:r>
          </a:p>
          <a:p>
            <a:pPr marL="542925">
              <a:buNone/>
            </a:pPr>
            <a:r>
              <a:rPr lang="en-US" sz="2800" b="1" dirty="0">
                <a:latin typeface="宋体" pitchFamily="2" charset="-122"/>
                <a:ea typeface="宋体" pitchFamily="2" charset="-122"/>
              </a:rPr>
              <a:t>4.2 </a:t>
            </a:r>
            <a:r>
              <a:rPr lang="zh-CN" altLang="en-US" sz="2800" b="1" dirty="0">
                <a:latin typeface="宋体" pitchFamily="2" charset="-122"/>
                <a:ea typeface="宋体" pitchFamily="2" charset="-122"/>
              </a:rPr>
              <a:t>面向对象设计过程与准则★</a:t>
            </a:r>
          </a:p>
          <a:p>
            <a:pPr marL="542925">
              <a:buNone/>
            </a:pPr>
            <a:r>
              <a:rPr lang="en-US" sz="2800" b="1" dirty="0">
                <a:latin typeface="宋体" pitchFamily="2" charset="-122"/>
                <a:ea typeface="宋体" pitchFamily="2" charset="-122"/>
              </a:rPr>
              <a:t>4.3 </a:t>
            </a:r>
            <a:r>
              <a:rPr lang="zh-CN" altLang="en-US" sz="2800" b="1" dirty="0">
                <a:latin typeface="宋体" pitchFamily="2" charset="-122"/>
                <a:ea typeface="宋体" pitchFamily="2" charset="-122"/>
              </a:rPr>
              <a:t>体系结构模块及依赖性★</a:t>
            </a:r>
            <a:r>
              <a:rPr 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542925">
              <a:buNone/>
            </a:pPr>
            <a:r>
              <a:rPr lang="en-US" sz="2800" b="1" dirty="0">
                <a:latin typeface="宋体" pitchFamily="2" charset="-122"/>
                <a:ea typeface="宋体" pitchFamily="2" charset="-122"/>
              </a:rPr>
              <a:t>4.</a:t>
            </a:r>
            <a:r>
              <a:rPr lang="en-US" altLang="zh-CN" sz="2800" b="1" dirty="0">
                <a:latin typeface="宋体" pitchFamily="2" charset="-122"/>
                <a:ea typeface="宋体" pitchFamily="2" charset="-122"/>
              </a:rPr>
              <a:t>4 </a:t>
            </a:r>
            <a:r>
              <a:rPr lang="zh-CN" altLang="en-US" sz="2800" b="1" dirty="0">
                <a:latin typeface="宋体" pitchFamily="2" charset="-122"/>
                <a:ea typeface="宋体" pitchFamily="2" charset="-122"/>
              </a:rPr>
              <a:t>系统分解★</a:t>
            </a:r>
          </a:p>
          <a:p>
            <a:pPr marL="542925">
              <a:buNone/>
            </a:pPr>
            <a:r>
              <a:rPr lang="en-US" sz="2800" b="1" dirty="0">
                <a:latin typeface="宋体" pitchFamily="2" charset="-122"/>
                <a:ea typeface="宋体" pitchFamily="2" charset="-122"/>
              </a:rPr>
              <a:t>4.5 </a:t>
            </a:r>
            <a:r>
              <a:rPr lang="zh-CN" altLang="en-US" sz="2800" b="1" dirty="0">
                <a:latin typeface="宋体" pitchFamily="2" charset="-122"/>
                <a:ea typeface="宋体" pitchFamily="2" charset="-122"/>
              </a:rPr>
              <a:t>问题域部分的设计</a:t>
            </a:r>
          </a:p>
          <a:p>
            <a:pPr marL="542925">
              <a:buNone/>
            </a:pPr>
            <a:r>
              <a:rPr lang="en-US" sz="2800" b="1" dirty="0">
                <a:latin typeface="宋体" pitchFamily="2" charset="-122"/>
                <a:ea typeface="宋体" pitchFamily="2" charset="-122"/>
              </a:rPr>
              <a:t>4.6 </a:t>
            </a:r>
            <a:r>
              <a:rPr lang="zh-CN" altLang="en-US" sz="2800" b="1" dirty="0">
                <a:latin typeface="宋体" pitchFamily="2" charset="-122"/>
                <a:ea typeface="宋体" pitchFamily="2" charset="-122"/>
              </a:rPr>
              <a:t>人机交互部分的设计</a:t>
            </a:r>
            <a:endParaRPr lang="en-US" altLang="zh-CN" sz="2800" b="1" dirty="0">
              <a:latin typeface="宋体" pitchFamily="2" charset="-122"/>
              <a:ea typeface="宋体" pitchFamily="2" charset="-122"/>
            </a:endParaRPr>
          </a:p>
          <a:p>
            <a:pPr marL="542925">
              <a:buNone/>
            </a:pPr>
            <a:r>
              <a:rPr lang="en-US" altLang="zh-CN" sz="2800" b="1" dirty="0">
                <a:solidFill>
                  <a:srgbClr val="C00000"/>
                </a:solidFill>
                <a:latin typeface="宋体" pitchFamily="2" charset="-122"/>
                <a:ea typeface="宋体" pitchFamily="2" charset="-122"/>
              </a:rPr>
              <a:t>4.7 </a:t>
            </a:r>
            <a:r>
              <a:rPr lang="zh-CN" altLang="en-US" sz="2800" b="1" dirty="0">
                <a:solidFill>
                  <a:srgbClr val="C00000"/>
                </a:solidFill>
                <a:latin typeface="宋体" pitchFamily="2" charset="-122"/>
                <a:ea typeface="宋体" pitchFamily="2" charset="-122"/>
              </a:rPr>
              <a:t>任务管理部分的设计</a:t>
            </a:r>
          </a:p>
          <a:p>
            <a:pPr marL="542925">
              <a:buNone/>
            </a:pPr>
            <a:r>
              <a:rPr lang="en-US" sz="2800" b="1" dirty="0">
                <a:latin typeface="宋体" pitchFamily="2" charset="-122"/>
                <a:ea typeface="宋体" pitchFamily="2" charset="-122"/>
              </a:rPr>
              <a:t>4.8 </a:t>
            </a:r>
            <a:r>
              <a:rPr lang="zh-CN" altLang="en-US" sz="2800" b="1" dirty="0">
                <a:latin typeface="宋体" pitchFamily="2" charset="-122"/>
                <a:ea typeface="宋体" pitchFamily="2" charset="-122"/>
              </a:rPr>
              <a:t>数据管理部分的设计</a:t>
            </a:r>
          </a:p>
          <a:p>
            <a:pPr marL="542925">
              <a:buNone/>
            </a:pPr>
            <a:r>
              <a:rPr lang="en-US" sz="2800" b="1" dirty="0">
                <a:latin typeface="宋体" pitchFamily="2" charset="-122"/>
                <a:ea typeface="宋体" pitchFamily="2" charset="-122"/>
              </a:rPr>
              <a:t>4.9 </a:t>
            </a:r>
            <a:r>
              <a:rPr lang="zh-CN" altLang="en-US" sz="2800" b="1" dirty="0">
                <a:latin typeface="宋体" pitchFamily="2" charset="-122"/>
                <a:ea typeface="宋体" pitchFamily="2" charset="-122"/>
              </a:rPr>
              <a:t>对象设计★</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33</a:t>
            </a:fld>
            <a:endParaRPr lang="zh-CN" altLang="en-US"/>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62467" name="Rectangle 3"/>
          <p:cNvSpPr>
            <a:spLocks noGrp="1" noChangeArrowheads="1"/>
          </p:cNvSpPr>
          <p:nvPr>
            <p:ph type="body" idx="1"/>
          </p:nvPr>
        </p:nvSpPr>
        <p:spPr>
          <a:xfrm>
            <a:off x="285720" y="1600200"/>
            <a:ext cx="8401080" cy="4525963"/>
          </a:xfrm>
        </p:spPr>
        <p:txBody>
          <a:bodyPr/>
          <a:lstStyle/>
          <a:p>
            <a:pPr eaLnBrk="1" hangingPunct="1"/>
            <a:r>
              <a:rPr lang="zh-CN" altLang="en-US" sz="2800" dirty="0">
                <a:ea typeface="楷体_GB2312" pitchFamily="49" charset="-122"/>
              </a:rPr>
              <a:t>任务管理主要包括</a:t>
            </a:r>
            <a:r>
              <a:rPr lang="zh-CN" altLang="en-US" sz="2800" b="1" dirty="0">
                <a:solidFill>
                  <a:srgbClr val="3366FF"/>
                </a:solidFill>
                <a:ea typeface="楷体_GB2312" pitchFamily="49" charset="-122"/>
              </a:rPr>
              <a:t>任务的选择和调整</a:t>
            </a:r>
            <a:r>
              <a:rPr lang="zh-CN" altLang="en-US" sz="2800" dirty="0">
                <a:ea typeface="楷体_GB2312" pitchFamily="49" charset="-122"/>
              </a:rPr>
              <a:t>。常见任务有：</a:t>
            </a:r>
            <a:endParaRPr lang="en-US" altLang="zh-CN" sz="2800" dirty="0">
              <a:ea typeface="楷体_GB2312" pitchFamily="49" charset="-122"/>
            </a:endParaRPr>
          </a:p>
          <a:p>
            <a:pPr lvl="2"/>
            <a:r>
              <a:rPr lang="zh-CN" altLang="en-US" sz="2200" dirty="0">
                <a:ea typeface="楷体_GB2312" pitchFamily="49" charset="-122"/>
              </a:rPr>
              <a:t>事件驱动型任务</a:t>
            </a:r>
            <a:endParaRPr lang="en-US" altLang="zh-CN" sz="2200" dirty="0">
              <a:ea typeface="楷体_GB2312" pitchFamily="49" charset="-122"/>
            </a:endParaRPr>
          </a:p>
          <a:p>
            <a:pPr lvl="2"/>
            <a:r>
              <a:rPr lang="zh-CN" altLang="en-US" sz="2200" dirty="0">
                <a:ea typeface="楷体_GB2312" pitchFamily="49" charset="-122"/>
              </a:rPr>
              <a:t>时钟驱动型任务</a:t>
            </a:r>
            <a:endParaRPr lang="en-US" altLang="zh-CN" sz="2200" dirty="0">
              <a:ea typeface="楷体_GB2312" pitchFamily="49" charset="-122"/>
            </a:endParaRPr>
          </a:p>
          <a:p>
            <a:pPr lvl="2"/>
            <a:r>
              <a:rPr lang="zh-CN" altLang="en-US" sz="2200" dirty="0">
                <a:ea typeface="楷体_GB2312" pitchFamily="49" charset="-122"/>
              </a:rPr>
              <a:t>优先任务</a:t>
            </a:r>
            <a:endParaRPr lang="en-US" altLang="zh-CN" sz="2200" dirty="0">
              <a:ea typeface="楷体_GB2312" pitchFamily="49" charset="-122"/>
            </a:endParaRPr>
          </a:p>
          <a:p>
            <a:pPr lvl="2"/>
            <a:r>
              <a:rPr lang="zh-CN" altLang="en-US" sz="2200" dirty="0">
                <a:ea typeface="楷体_GB2312" pitchFamily="49" charset="-122"/>
              </a:rPr>
              <a:t>关键任务</a:t>
            </a:r>
            <a:endParaRPr lang="en-US" altLang="zh-CN" sz="2200" dirty="0">
              <a:ea typeface="楷体_GB2312" pitchFamily="49" charset="-122"/>
            </a:endParaRPr>
          </a:p>
          <a:p>
            <a:pPr lvl="2"/>
            <a:r>
              <a:rPr lang="zh-CN" altLang="en-US" sz="2200" dirty="0">
                <a:ea typeface="楷体_GB2312" pitchFamily="49" charset="-122"/>
              </a:rPr>
              <a:t>协调任务</a:t>
            </a:r>
          </a:p>
          <a:p>
            <a:pPr eaLnBrk="1" hangingPunct="1">
              <a:spcBef>
                <a:spcPts val="1800"/>
              </a:spcBef>
            </a:pPr>
            <a:r>
              <a:rPr lang="zh-CN" altLang="en-US" sz="2800" dirty="0">
                <a:ea typeface="楷体_GB2312" pitchFamily="49" charset="-122"/>
              </a:rPr>
              <a:t>设计任务管理子系统时，</a:t>
            </a:r>
            <a:r>
              <a:rPr lang="zh-CN" altLang="en-US" sz="2800" dirty="0">
                <a:solidFill>
                  <a:srgbClr val="3366FF"/>
                </a:solidFill>
                <a:ea typeface="楷体_GB2312" pitchFamily="49" charset="-122"/>
              </a:rPr>
              <a:t>需要确定各类任务，并将任务分配给适当的硬件或软件去执行。</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34</a:t>
            </a:fld>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62467" name="Rectangle 3"/>
          <p:cNvSpPr>
            <a:spLocks noGrp="1" noChangeArrowheads="1"/>
          </p:cNvSpPr>
          <p:nvPr>
            <p:ph type="body" idx="1"/>
          </p:nvPr>
        </p:nvSpPr>
        <p:spPr>
          <a:xfrm>
            <a:off x="285720" y="1500174"/>
            <a:ext cx="8401080" cy="4857784"/>
          </a:xfrm>
        </p:spPr>
        <p:txBody>
          <a:bodyPr/>
          <a:lstStyle/>
          <a:p>
            <a:pPr eaLnBrk="1" hangingPunct="1"/>
            <a:r>
              <a:rPr lang="zh-CN" altLang="en-US" sz="2800" dirty="0">
                <a:latin typeface="宋体" pitchFamily="2" charset="-122"/>
                <a:ea typeface="宋体" pitchFamily="2" charset="-122"/>
              </a:rPr>
              <a:t>任务管理部分的设计主要包括</a:t>
            </a:r>
            <a:r>
              <a:rPr lang="zh-CN" altLang="en-US" sz="2800" b="1" dirty="0">
                <a:solidFill>
                  <a:srgbClr val="3366FF"/>
                </a:solidFill>
                <a:latin typeface="宋体" pitchFamily="2" charset="-122"/>
                <a:ea typeface="宋体" pitchFamily="2" charset="-122"/>
              </a:rPr>
              <a:t>任务的选择和调整</a:t>
            </a:r>
            <a:r>
              <a:rPr lang="zh-CN" altLang="en-US" sz="2800" dirty="0">
                <a:latin typeface="宋体" pitchFamily="2" charset="-122"/>
                <a:ea typeface="宋体" pitchFamily="2" charset="-122"/>
              </a:rPr>
              <a:t>。</a:t>
            </a:r>
            <a:endParaRPr lang="en-US" altLang="zh-CN" sz="2800" dirty="0">
              <a:latin typeface="宋体" pitchFamily="2" charset="-122"/>
              <a:ea typeface="宋体" pitchFamily="2" charset="-122"/>
            </a:endParaRPr>
          </a:p>
          <a:p>
            <a:pPr lvl="2"/>
            <a:r>
              <a:rPr lang="zh-CN" altLang="en-US" b="1" dirty="0">
                <a:solidFill>
                  <a:srgbClr val="3366FF"/>
                </a:solidFill>
                <a:latin typeface="宋体" pitchFamily="2" charset="-122"/>
                <a:ea typeface="宋体" pitchFamily="2" charset="-122"/>
              </a:rPr>
              <a:t>识别</a:t>
            </a:r>
            <a:r>
              <a:rPr lang="zh-CN" altLang="en-US" dirty="0">
                <a:latin typeface="宋体" pitchFamily="2" charset="-122"/>
                <a:ea typeface="宋体" pitchFamily="2" charset="-122"/>
              </a:rPr>
              <a:t>事件驱动型任务</a:t>
            </a:r>
            <a:r>
              <a:rPr lang="zh-CN" altLang="en-US" sz="1800" dirty="0">
                <a:solidFill>
                  <a:srgbClr val="C00000"/>
                </a:solidFill>
                <a:latin typeface="宋体" pitchFamily="2" charset="-122"/>
                <a:ea typeface="宋体" pitchFamily="2" charset="-122"/>
              </a:rPr>
              <a:t>（设计事件触发针对一些数据的到达发出信号）</a:t>
            </a:r>
            <a:endParaRPr lang="en-US" altLang="zh-CN" sz="1800" dirty="0">
              <a:solidFill>
                <a:srgbClr val="C00000"/>
              </a:solidFill>
              <a:latin typeface="宋体" pitchFamily="2" charset="-122"/>
              <a:ea typeface="宋体" pitchFamily="2" charset="-122"/>
            </a:endParaRPr>
          </a:p>
          <a:p>
            <a:pPr lvl="2"/>
            <a:r>
              <a:rPr lang="zh-CN" altLang="en-US" b="1" dirty="0">
                <a:solidFill>
                  <a:srgbClr val="3366FF"/>
                </a:solidFill>
                <a:latin typeface="宋体" pitchFamily="2" charset="-122"/>
                <a:ea typeface="宋体" pitchFamily="2" charset="-122"/>
              </a:rPr>
              <a:t>识别</a:t>
            </a:r>
            <a:r>
              <a:rPr lang="zh-CN" altLang="en-US" dirty="0">
                <a:latin typeface="宋体" pitchFamily="2" charset="-122"/>
                <a:ea typeface="宋体" pitchFamily="2" charset="-122"/>
              </a:rPr>
              <a:t>时钟驱动型任务</a:t>
            </a:r>
            <a:r>
              <a:rPr lang="zh-CN" altLang="en-US" sz="1800" dirty="0">
                <a:solidFill>
                  <a:srgbClr val="C00000"/>
                </a:solidFill>
                <a:latin typeface="宋体" pitchFamily="2" charset="-122"/>
                <a:ea typeface="宋体" pitchFamily="2" charset="-122"/>
              </a:rPr>
              <a:t>（找出以固定时间间隔激发事件）</a:t>
            </a:r>
            <a:endParaRPr lang="en-US" altLang="zh-CN" sz="1800" dirty="0">
              <a:solidFill>
                <a:srgbClr val="C00000"/>
              </a:solidFill>
              <a:latin typeface="宋体" pitchFamily="2" charset="-122"/>
              <a:ea typeface="宋体" pitchFamily="2" charset="-122"/>
            </a:endParaRPr>
          </a:p>
          <a:p>
            <a:pPr lvl="2"/>
            <a:r>
              <a:rPr lang="zh-CN" altLang="en-US" b="1" dirty="0">
                <a:solidFill>
                  <a:srgbClr val="3366FF"/>
                </a:solidFill>
                <a:latin typeface="宋体" pitchFamily="2" charset="-122"/>
                <a:ea typeface="宋体" pitchFamily="2" charset="-122"/>
              </a:rPr>
              <a:t>识别</a:t>
            </a:r>
            <a:r>
              <a:rPr lang="zh-CN" altLang="en-US" dirty="0">
                <a:latin typeface="宋体" pitchFamily="2" charset="-122"/>
                <a:ea typeface="宋体" pitchFamily="2" charset="-122"/>
              </a:rPr>
              <a:t>优先任务</a:t>
            </a:r>
            <a:r>
              <a:rPr lang="zh-CN" altLang="en-US" sz="1800" dirty="0">
                <a:solidFill>
                  <a:srgbClr val="C00000"/>
                </a:solidFill>
                <a:latin typeface="宋体" pitchFamily="2" charset="-122"/>
                <a:ea typeface="宋体" pitchFamily="2" charset="-122"/>
              </a:rPr>
              <a:t>（识别并分离高或低优先级的任务）</a:t>
            </a:r>
            <a:endParaRPr lang="en-US" altLang="zh-CN" sz="1800" dirty="0">
              <a:solidFill>
                <a:srgbClr val="C00000"/>
              </a:solidFill>
              <a:latin typeface="宋体" pitchFamily="2" charset="-122"/>
              <a:ea typeface="宋体" pitchFamily="2" charset="-122"/>
            </a:endParaRPr>
          </a:p>
          <a:p>
            <a:pPr lvl="2"/>
            <a:r>
              <a:rPr lang="zh-CN" altLang="en-US" b="1" dirty="0">
                <a:solidFill>
                  <a:srgbClr val="3366FF"/>
                </a:solidFill>
                <a:latin typeface="宋体" pitchFamily="2" charset="-122"/>
                <a:ea typeface="宋体" pitchFamily="2" charset="-122"/>
              </a:rPr>
              <a:t>识别</a:t>
            </a:r>
            <a:r>
              <a:rPr lang="zh-CN" altLang="en-US" dirty="0">
                <a:latin typeface="宋体" pitchFamily="2" charset="-122"/>
                <a:ea typeface="宋体" pitchFamily="2" charset="-122"/>
              </a:rPr>
              <a:t>关键任务</a:t>
            </a:r>
            <a:r>
              <a:rPr lang="zh-CN" altLang="en-US" sz="1800" dirty="0">
                <a:solidFill>
                  <a:srgbClr val="C00000"/>
                </a:solidFill>
                <a:latin typeface="宋体" pitchFamily="2" charset="-122"/>
                <a:ea typeface="宋体" pitchFamily="2" charset="-122"/>
              </a:rPr>
              <a:t>（关键任务对系统的成功或失败起关键作用）</a:t>
            </a:r>
            <a:endParaRPr lang="en-US" altLang="zh-CN" sz="1800" dirty="0">
              <a:solidFill>
                <a:srgbClr val="C00000"/>
              </a:solidFill>
              <a:latin typeface="宋体" pitchFamily="2" charset="-122"/>
              <a:ea typeface="宋体" pitchFamily="2" charset="-122"/>
            </a:endParaRPr>
          </a:p>
          <a:p>
            <a:pPr lvl="2"/>
            <a:r>
              <a:rPr lang="zh-CN" altLang="en-US" b="1" dirty="0">
                <a:solidFill>
                  <a:srgbClr val="3366FF"/>
                </a:solidFill>
                <a:latin typeface="宋体" pitchFamily="2" charset="-122"/>
                <a:ea typeface="宋体" pitchFamily="2" charset="-122"/>
              </a:rPr>
              <a:t>识别</a:t>
            </a:r>
            <a:r>
              <a:rPr lang="zh-CN" altLang="en-US" dirty="0">
                <a:latin typeface="宋体" pitchFamily="2" charset="-122"/>
                <a:ea typeface="宋体" pitchFamily="2" charset="-122"/>
              </a:rPr>
              <a:t>协调任务</a:t>
            </a:r>
            <a:r>
              <a:rPr lang="zh-CN" altLang="en-US" sz="1800" dirty="0">
                <a:solidFill>
                  <a:srgbClr val="C00000"/>
                </a:solidFill>
                <a:latin typeface="宋体" pitchFamily="2" charset="-122"/>
                <a:ea typeface="宋体" pitchFamily="2" charset="-122"/>
              </a:rPr>
              <a:t>（多于</a:t>
            </a:r>
            <a:r>
              <a:rPr lang="en-US" altLang="zh-CN" sz="1800" dirty="0">
                <a:solidFill>
                  <a:srgbClr val="C00000"/>
                </a:solidFill>
                <a:latin typeface="宋体" pitchFamily="2" charset="-122"/>
                <a:ea typeface="宋体" pitchFamily="2" charset="-122"/>
              </a:rPr>
              <a:t>3</a:t>
            </a:r>
            <a:r>
              <a:rPr lang="zh-CN" altLang="en-US" sz="1800" dirty="0">
                <a:solidFill>
                  <a:srgbClr val="C00000"/>
                </a:solidFill>
                <a:latin typeface="宋体" pitchFamily="2" charset="-122"/>
                <a:ea typeface="宋体" pitchFamily="2" charset="-122"/>
              </a:rPr>
              <a:t>个任务时，将不同任务之间的协调控制封装 </a:t>
            </a:r>
            <a:endParaRPr lang="en-US" altLang="zh-CN" sz="1800" dirty="0">
              <a:solidFill>
                <a:srgbClr val="C00000"/>
              </a:solidFill>
              <a:latin typeface="宋体" pitchFamily="2" charset="-122"/>
              <a:ea typeface="宋体" pitchFamily="2" charset="-122"/>
            </a:endParaRPr>
          </a:p>
          <a:p>
            <a:pPr lvl="2">
              <a:buNone/>
            </a:pPr>
            <a:r>
              <a:rPr lang="en-US" altLang="zh-CN" sz="1800" dirty="0">
                <a:solidFill>
                  <a:srgbClr val="C00000"/>
                </a:solidFill>
                <a:latin typeface="宋体" pitchFamily="2" charset="-122"/>
                <a:ea typeface="宋体" pitchFamily="2" charset="-122"/>
              </a:rPr>
              <a:t>                    </a:t>
            </a:r>
            <a:r>
              <a:rPr lang="zh-CN" altLang="en-US" sz="1800" dirty="0">
                <a:solidFill>
                  <a:srgbClr val="C00000"/>
                </a:solidFill>
                <a:latin typeface="宋体" pitchFamily="2" charset="-122"/>
                <a:ea typeface="宋体" pitchFamily="2" charset="-122"/>
              </a:rPr>
              <a:t>在协调任务中）</a:t>
            </a:r>
            <a:endParaRPr lang="en-US" altLang="zh-CN" sz="1800" dirty="0">
              <a:solidFill>
                <a:srgbClr val="C00000"/>
              </a:solidFill>
              <a:latin typeface="宋体" pitchFamily="2" charset="-122"/>
              <a:ea typeface="宋体" pitchFamily="2" charset="-122"/>
            </a:endParaRPr>
          </a:p>
          <a:p>
            <a:pPr lvl="2"/>
            <a:r>
              <a:rPr lang="zh-CN" altLang="en-US" b="1" dirty="0">
                <a:solidFill>
                  <a:srgbClr val="00B050"/>
                </a:solidFill>
                <a:latin typeface="宋体" pitchFamily="2" charset="-122"/>
                <a:ea typeface="宋体" pitchFamily="2" charset="-122"/>
              </a:rPr>
              <a:t>审查</a:t>
            </a:r>
            <a:r>
              <a:rPr lang="zh-CN" altLang="en-US" dirty="0">
                <a:latin typeface="宋体" pitchFamily="2" charset="-122"/>
                <a:ea typeface="宋体" pitchFamily="2" charset="-122"/>
              </a:rPr>
              <a:t>每个任务</a:t>
            </a:r>
            <a:r>
              <a:rPr lang="zh-CN" altLang="en-US" sz="1800" dirty="0">
                <a:latin typeface="宋体" pitchFamily="2" charset="-122"/>
                <a:ea typeface="宋体" pitchFamily="2" charset="-122"/>
              </a:rPr>
              <a:t>（</a:t>
            </a:r>
            <a:r>
              <a:rPr lang="zh-CN" altLang="en-US" sz="1800" dirty="0">
                <a:solidFill>
                  <a:srgbClr val="C00000"/>
                </a:solidFill>
                <a:latin typeface="宋体" pitchFamily="2" charset="-122"/>
                <a:ea typeface="宋体" pitchFamily="2" charset="-122"/>
              </a:rPr>
              <a:t>尽量减少任务数、确保能满足一个或多个选择任</a:t>
            </a:r>
            <a:endParaRPr lang="en-US" altLang="zh-CN" sz="1800" dirty="0">
              <a:solidFill>
                <a:srgbClr val="C00000"/>
              </a:solidFill>
              <a:latin typeface="宋体" pitchFamily="2" charset="-122"/>
              <a:ea typeface="宋体" pitchFamily="2" charset="-122"/>
            </a:endParaRPr>
          </a:p>
          <a:p>
            <a:pPr lvl="2">
              <a:buNone/>
            </a:pPr>
            <a:r>
              <a:rPr lang="en-US" altLang="zh-CN" sz="1800" dirty="0">
                <a:solidFill>
                  <a:srgbClr val="C00000"/>
                </a:solidFill>
                <a:latin typeface="宋体" pitchFamily="2" charset="-122"/>
                <a:ea typeface="宋体" pitchFamily="2" charset="-122"/>
              </a:rPr>
              <a:t>                    </a:t>
            </a:r>
            <a:r>
              <a:rPr lang="zh-CN" altLang="en-US" sz="1800" dirty="0">
                <a:solidFill>
                  <a:srgbClr val="C00000"/>
                </a:solidFill>
                <a:latin typeface="宋体" pitchFamily="2" charset="-122"/>
                <a:ea typeface="宋体" pitchFamily="2" charset="-122"/>
              </a:rPr>
              <a:t>务的工程标准）</a:t>
            </a:r>
            <a:endParaRPr lang="en-US" altLang="zh-CN" sz="1800" dirty="0">
              <a:solidFill>
                <a:srgbClr val="C00000"/>
              </a:solidFill>
              <a:latin typeface="宋体" pitchFamily="2" charset="-122"/>
              <a:ea typeface="宋体" pitchFamily="2" charset="-122"/>
            </a:endParaRPr>
          </a:p>
          <a:p>
            <a:pPr lvl="2"/>
            <a:r>
              <a:rPr lang="zh-CN" altLang="en-US" b="1" dirty="0">
                <a:solidFill>
                  <a:srgbClr val="FFC000"/>
                </a:solidFill>
                <a:latin typeface="宋体" pitchFamily="2" charset="-122"/>
                <a:ea typeface="宋体" pitchFamily="2" charset="-122"/>
              </a:rPr>
              <a:t>定义</a:t>
            </a:r>
            <a:r>
              <a:rPr lang="zh-CN" altLang="en-US" dirty="0">
                <a:latin typeface="宋体" pitchFamily="2" charset="-122"/>
                <a:ea typeface="宋体" pitchFamily="2" charset="-122"/>
              </a:rPr>
              <a:t>每个任务</a:t>
            </a:r>
            <a:r>
              <a:rPr lang="zh-CN" altLang="en-US" sz="1800" dirty="0">
                <a:solidFill>
                  <a:srgbClr val="C00000"/>
                </a:solidFill>
                <a:latin typeface="宋体" pitchFamily="2" charset="-122"/>
                <a:ea typeface="宋体" pitchFamily="2" charset="-122"/>
              </a:rPr>
              <a:t>（确定资源需求，定义任务名、每个任务如何工作、</a:t>
            </a:r>
            <a:endParaRPr lang="en-US" altLang="zh-CN" sz="1800" dirty="0">
              <a:solidFill>
                <a:srgbClr val="C00000"/>
              </a:solidFill>
              <a:latin typeface="宋体" pitchFamily="2" charset="-122"/>
              <a:ea typeface="宋体" pitchFamily="2" charset="-122"/>
            </a:endParaRPr>
          </a:p>
          <a:p>
            <a:pPr lvl="2">
              <a:buNone/>
            </a:pPr>
            <a:r>
              <a:rPr lang="en-US" altLang="zh-CN" sz="1800" dirty="0">
                <a:solidFill>
                  <a:srgbClr val="C00000"/>
                </a:solidFill>
                <a:latin typeface="宋体" pitchFamily="2" charset="-122"/>
                <a:ea typeface="宋体" pitchFamily="2" charset="-122"/>
              </a:rPr>
              <a:t>                    </a:t>
            </a:r>
            <a:r>
              <a:rPr lang="zh-CN" altLang="en-US" sz="1800" dirty="0">
                <a:solidFill>
                  <a:srgbClr val="C00000"/>
                </a:solidFill>
                <a:latin typeface="宋体" pitchFamily="2" charset="-122"/>
                <a:ea typeface="宋体" pitchFamily="2" charset="-122"/>
              </a:rPr>
              <a:t>每个任务如何通信）</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35</a:t>
            </a:fld>
            <a:endParaRPr lang="zh-CN" altLang="en-US" dirty="0"/>
          </a:p>
        </p:txBody>
      </p:sp>
      <p:cxnSp>
        <p:nvCxnSpPr>
          <p:cNvPr id="6" name="直接连接符 5"/>
          <p:cNvCxnSpPr/>
          <p:nvPr/>
        </p:nvCxnSpPr>
        <p:spPr>
          <a:xfrm>
            <a:off x="1214414" y="4820359"/>
            <a:ext cx="72152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214414" y="5605989"/>
            <a:ext cx="72152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36</a:t>
            </a:fld>
            <a:endParaRPr lang="zh-CN" altLang="en-US"/>
          </a:p>
        </p:txBody>
      </p:sp>
      <p:sp>
        <p:nvSpPr>
          <p:cNvPr id="5" name="矩形 7"/>
          <p:cNvSpPr>
            <a:spLocks noChangeArrowheads="1"/>
          </p:cNvSpPr>
          <p:nvPr/>
        </p:nvSpPr>
        <p:spPr bwMode="auto">
          <a:xfrm>
            <a:off x="428596" y="1571612"/>
            <a:ext cx="4153701" cy="523220"/>
          </a:xfrm>
          <a:prstGeom prst="rect">
            <a:avLst/>
          </a:prstGeom>
          <a:noFill/>
          <a:ln w="9525">
            <a:noFill/>
            <a:miter lim="800000"/>
            <a:headEnd/>
            <a:tailEnd/>
          </a:ln>
        </p:spPr>
        <p:txBody>
          <a:bodyPr wrap="none">
            <a:spAutoFit/>
          </a:bodyPr>
          <a:lstStyle/>
          <a:p>
            <a:pPr eaLnBrk="1" hangingPunct="1"/>
            <a:r>
              <a:rPr lang="zh-CN" altLang="zh-CN" sz="2800" b="1" dirty="0">
                <a:solidFill>
                  <a:srgbClr val="C00000"/>
                </a:solidFill>
                <a:latin typeface="宋体" pitchFamily="2" charset="-122"/>
                <a:ea typeface="宋体" pitchFamily="2" charset="-122"/>
                <a:cs typeface="Times New Roman" pitchFamily="18" charset="0"/>
              </a:rPr>
              <a:t>（</a:t>
            </a:r>
            <a:r>
              <a:rPr lang="en-US" altLang="zh-CN" sz="2800" b="1" dirty="0">
                <a:solidFill>
                  <a:srgbClr val="C00000"/>
                </a:solidFill>
                <a:latin typeface="宋体" pitchFamily="2" charset="-122"/>
                <a:ea typeface="宋体" pitchFamily="2" charset="-122"/>
                <a:cs typeface="Times New Roman" pitchFamily="18" charset="0"/>
              </a:rPr>
              <a:t>1</a:t>
            </a:r>
            <a:r>
              <a:rPr lang="zh-CN" altLang="zh-CN" sz="2800" b="1" dirty="0">
                <a:solidFill>
                  <a:srgbClr val="C00000"/>
                </a:solidFill>
                <a:latin typeface="宋体" pitchFamily="2" charset="-122"/>
                <a:ea typeface="宋体" pitchFamily="2" charset="-122"/>
                <a:cs typeface="Times New Roman" pitchFamily="18" charset="0"/>
              </a:rPr>
              <a:t>） </a:t>
            </a:r>
            <a:r>
              <a:rPr lang="zh-CN" altLang="en-US" sz="2800" b="1" dirty="0">
                <a:solidFill>
                  <a:srgbClr val="C00000"/>
                </a:solidFill>
                <a:latin typeface="宋体" pitchFamily="2" charset="-122"/>
                <a:ea typeface="宋体" pitchFamily="2" charset="-122"/>
                <a:cs typeface="Times New Roman" pitchFamily="18" charset="0"/>
              </a:rPr>
              <a:t>识别</a:t>
            </a:r>
            <a:r>
              <a:rPr lang="zh-CN" altLang="zh-CN" sz="2800" b="1" dirty="0">
                <a:solidFill>
                  <a:srgbClr val="C00000"/>
                </a:solidFill>
                <a:latin typeface="宋体" pitchFamily="2" charset="-122"/>
                <a:ea typeface="宋体" pitchFamily="2" charset="-122"/>
                <a:cs typeface="Times New Roman" pitchFamily="18" charset="0"/>
              </a:rPr>
              <a:t>事件驱动任务</a:t>
            </a:r>
            <a:endParaRPr lang="zh-CN" altLang="en-US" sz="2800" b="1" dirty="0">
              <a:solidFill>
                <a:srgbClr val="C00000"/>
              </a:solidFill>
              <a:latin typeface="宋体" pitchFamily="2" charset="-122"/>
              <a:ea typeface="宋体" pitchFamily="2" charset="-122"/>
            </a:endParaRPr>
          </a:p>
        </p:txBody>
      </p:sp>
      <p:sp>
        <p:nvSpPr>
          <p:cNvPr id="6" name="矩形 5"/>
          <p:cNvSpPr/>
          <p:nvPr/>
        </p:nvSpPr>
        <p:spPr>
          <a:xfrm>
            <a:off x="939800" y="2285992"/>
            <a:ext cx="5602288" cy="461962"/>
          </a:xfrm>
          <a:prstGeom prst="rect">
            <a:avLst/>
          </a:prstGeom>
          <a:solidFill>
            <a:schemeClr val="accent1">
              <a:alpha val="27000"/>
            </a:schemeClr>
          </a:solidFill>
          <a:ln>
            <a:solidFill>
              <a:schemeClr val="accent2">
                <a:lumMod val="60000"/>
                <a:lumOff val="40000"/>
              </a:schemeClr>
            </a:solidFill>
          </a:ln>
        </p:spPr>
        <p:txBody>
          <a:bodyPr>
            <a:spAutoFit/>
          </a:bodyPr>
          <a:lstStyle/>
          <a:p>
            <a:pPr eaLnBrk="1" hangingPunct="1">
              <a:defRPr/>
            </a:pPr>
            <a:r>
              <a:rPr lang="zh-CN" altLang="zh-CN" sz="2400" b="1" dirty="0">
                <a:solidFill>
                  <a:srgbClr val="3366FF"/>
                </a:solidFill>
                <a:latin typeface="Calibri" panose="020F0502020204030204" pitchFamily="34" charset="0"/>
                <a:ea typeface="宋体" pitchFamily="2" charset="-122"/>
                <a:cs typeface="Times New Roman" panose="02020603050405020304" pitchFamily="18" charset="0"/>
              </a:rPr>
              <a:t>事件驱动任务可能主要完成通信工作</a:t>
            </a:r>
            <a:endParaRPr lang="zh-CN" altLang="en-US" sz="2400" b="1" dirty="0">
              <a:solidFill>
                <a:srgbClr val="3366FF"/>
              </a:solidFill>
              <a:ea typeface="宋体" pitchFamily="2" charset="-122"/>
            </a:endParaRPr>
          </a:p>
        </p:txBody>
      </p:sp>
      <p:sp>
        <p:nvSpPr>
          <p:cNvPr id="7" name="矩形 6"/>
          <p:cNvSpPr/>
          <p:nvPr/>
        </p:nvSpPr>
        <p:spPr>
          <a:xfrm>
            <a:off x="939800" y="2981325"/>
            <a:ext cx="7213600" cy="2769989"/>
          </a:xfrm>
          <a:prstGeom prst="rect">
            <a:avLst/>
          </a:prstGeom>
        </p:spPr>
        <p:txBody>
          <a:bodyPr>
            <a:spAutoFit/>
          </a:bodyPr>
          <a:lstStyle/>
          <a:p>
            <a:pPr eaLnBrk="1" hangingPunct="1">
              <a:spcBef>
                <a:spcPts val="600"/>
              </a:spcBef>
              <a:spcAft>
                <a:spcPts val="600"/>
              </a:spcAft>
              <a:defRPr/>
            </a:pPr>
            <a:r>
              <a:rPr lang="zh-CN" altLang="zh-CN" sz="2400" dirty="0">
                <a:latin typeface="Calibri" panose="020F0502020204030204" pitchFamily="34" charset="0"/>
                <a:ea typeface="宋体" pitchFamily="2" charset="-122"/>
                <a:cs typeface="Times New Roman" panose="02020603050405020304" pitchFamily="18" charset="0"/>
              </a:rPr>
              <a:t>工作过程如下：</a:t>
            </a:r>
            <a:endParaRPr lang="en-US" altLang="zh-CN" sz="2400" dirty="0">
              <a:latin typeface="Calibri" panose="020F0502020204030204" pitchFamily="34" charset="0"/>
              <a:ea typeface="宋体" pitchFamily="2" charset="-122"/>
              <a:cs typeface="Times New Roman" panose="02020603050405020304" pitchFamily="18" charset="0"/>
            </a:endParaRPr>
          </a:p>
          <a:p>
            <a:pPr marL="342900" indent="-342900" eaLnBrk="1" hangingPunct="1">
              <a:spcBef>
                <a:spcPts val="600"/>
              </a:spcBef>
              <a:spcAft>
                <a:spcPts val="600"/>
              </a:spcAft>
              <a:buFont typeface="Arial" panose="020B0604020202020204" pitchFamily="34" charset="0"/>
              <a:buChar char="•"/>
              <a:defRPr/>
            </a:pPr>
            <a:r>
              <a:rPr lang="zh-CN" altLang="zh-CN" sz="2400" dirty="0">
                <a:latin typeface="Calibri" panose="020F0502020204030204" pitchFamily="34" charset="0"/>
                <a:ea typeface="宋体" pitchFamily="2" charset="-122"/>
                <a:cs typeface="Times New Roman" panose="02020603050405020304" pitchFamily="18" charset="0"/>
              </a:rPr>
              <a:t>任务处于睡眠状态</a:t>
            </a:r>
            <a:r>
              <a:rPr lang="en-US" altLang="zh-CN" sz="2400" dirty="0">
                <a:latin typeface="Calibri" panose="020F0502020204030204" pitchFamily="34" charset="0"/>
                <a:ea typeface="宋体" pitchFamily="2" charset="-122"/>
                <a:cs typeface="Times New Roman" panose="02020603050405020304" pitchFamily="18" charset="0"/>
              </a:rPr>
              <a:t>(</a:t>
            </a:r>
            <a:r>
              <a:rPr lang="zh-CN" altLang="zh-CN" sz="2400" dirty="0">
                <a:latin typeface="Calibri" panose="020F0502020204030204" pitchFamily="34" charset="0"/>
                <a:ea typeface="宋体" pitchFamily="2" charset="-122"/>
                <a:cs typeface="Times New Roman" panose="02020603050405020304" pitchFamily="18" charset="0"/>
              </a:rPr>
              <a:t>不消耗处理器时间</a:t>
            </a:r>
            <a:r>
              <a:rPr lang="en-US" altLang="zh-CN" sz="2400" dirty="0">
                <a:latin typeface="Calibri" panose="020F0502020204030204" pitchFamily="34" charset="0"/>
                <a:ea typeface="宋体" pitchFamily="2" charset="-122"/>
                <a:cs typeface="Times New Roman" panose="02020603050405020304" pitchFamily="18" charset="0"/>
              </a:rPr>
              <a:t>)</a:t>
            </a:r>
            <a:r>
              <a:rPr lang="zh-CN" altLang="zh-CN" sz="2400" dirty="0">
                <a:latin typeface="Calibri" panose="020F0502020204030204" pitchFamily="34" charset="0"/>
                <a:ea typeface="宋体" pitchFamily="2" charset="-122"/>
                <a:cs typeface="Times New Roman" panose="02020603050405020304" pitchFamily="18" charset="0"/>
              </a:rPr>
              <a:t>，等待来自数据线或其他数据源的中断；</a:t>
            </a:r>
            <a:endParaRPr lang="en-US" altLang="zh-CN" sz="2400" dirty="0">
              <a:latin typeface="Calibri" panose="020F0502020204030204" pitchFamily="34" charset="0"/>
              <a:ea typeface="宋体" pitchFamily="2" charset="-122"/>
              <a:cs typeface="Times New Roman" panose="02020603050405020304" pitchFamily="18" charset="0"/>
            </a:endParaRPr>
          </a:p>
          <a:p>
            <a:pPr marL="342900" indent="-342900" eaLnBrk="1" hangingPunct="1">
              <a:spcBef>
                <a:spcPts val="600"/>
              </a:spcBef>
              <a:spcAft>
                <a:spcPts val="600"/>
              </a:spcAft>
              <a:buFont typeface="Arial" panose="020B0604020202020204" pitchFamily="34" charset="0"/>
              <a:buChar char="•"/>
              <a:defRPr/>
            </a:pPr>
            <a:r>
              <a:rPr lang="zh-CN" altLang="zh-CN" sz="2400" dirty="0">
                <a:latin typeface="Calibri" panose="020F0502020204030204" pitchFamily="34" charset="0"/>
                <a:ea typeface="宋体" pitchFamily="2" charset="-122"/>
                <a:cs typeface="Times New Roman" panose="02020603050405020304" pitchFamily="18" charset="0"/>
              </a:rPr>
              <a:t>接收到中断唤醒该任务，接收数据并放入内存缓冲区或其他目的地，通知需要知道这件事的对象</a:t>
            </a:r>
            <a:r>
              <a:rPr lang="zh-CN" altLang="en-US" sz="2400" dirty="0">
                <a:latin typeface="Calibri" panose="020F0502020204030204" pitchFamily="34" charset="0"/>
                <a:ea typeface="宋体" pitchFamily="2" charset="-122"/>
                <a:cs typeface="Times New Roman" panose="02020603050405020304" pitchFamily="18" charset="0"/>
              </a:rPr>
              <a:t>；</a:t>
            </a:r>
            <a:endParaRPr lang="en-US" altLang="zh-CN" sz="2400" dirty="0">
              <a:latin typeface="Calibri" panose="020F0502020204030204" pitchFamily="34" charset="0"/>
              <a:ea typeface="宋体" pitchFamily="2" charset="-122"/>
              <a:cs typeface="Times New Roman" panose="02020603050405020304" pitchFamily="18" charset="0"/>
            </a:endParaRPr>
          </a:p>
          <a:p>
            <a:pPr marL="342900" indent="-342900" eaLnBrk="1" hangingPunct="1">
              <a:spcBef>
                <a:spcPts val="600"/>
              </a:spcBef>
              <a:spcAft>
                <a:spcPts val="600"/>
              </a:spcAft>
              <a:buFont typeface="Arial" panose="020B0604020202020204" pitchFamily="34" charset="0"/>
              <a:buChar char="•"/>
              <a:defRPr/>
            </a:pPr>
            <a:r>
              <a:rPr lang="zh-CN" altLang="zh-CN" sz="2400" dirty="0">
                <a:latin typeface="Calibri" panose="020F0502020204030204" pitchFamily="34" charset="0"/>
                <a:ea typeface="宋体" pitchFamily="2" charset="-122"/>
                <a:cs typeface="Times New Roman" panose="02020603050405020304" pitchFamily="18" charset="0"/>
              </a:rPr>
              <a:t>该任务又回到睡眠状态。</a:t>
            </a:r>
            <a:endParaRPr lang="zh-CN" altLang="en-US" sz="2400" dirty="0">
              <a:ea typeface="宋体" pitchFamily="2"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37</a:t>
            </a:fld>
            <a:endParaRPr lang="zh-CN" altLang="en-US"/>
          </a:p>
        </p:txBody>
      </p:sp>
      <p:sp>
        <p:nvSpPr>
          <p:cNvPr id="8" name="矩形 7"/>
          <p:cNvSpPr/>
          <p:nvPr/>
        </p:nvSpPr>
        <p:spPr>
          <a:xfrm>
            <a:off x="357158" y="1500174"/>
            <a:ext cx="4153701" cy="523220"/>
          </a:xfrm>
          <a:prstGeom prst="rect">
            <a:avLst/>
          </a:prstGeom>
        </p:spPr>
        <p:txBody>
          <a:bodyPr wrap="none">
            <a:spAutoFit/>
          </a:bodyPr>
          <a:lstStyle/>
          <a:p>
            <a:pPr algn="just" eaLnBrk="1" hangingPunct="1">
              <a:spcAft>
                <a:spcPts val="0"/>
              </a:spcAft>
              <a:defRPr/>
            </a:pPr>
            <a:r>
              <a:rPr lang="zh-CN" altLang="zh-CN" sz="2800" b="1" kern="100" dirty="0">
                <a:solidFill>
                  <a:srgbClr val="C00000"/>
                </a:solidFill>
                <a:latin typeface="宋体" pitchFamily="2" charset="-122"/>
                <a:ea typeface="宋体" pitchFamily="2" charset="-122"/>
                <a:cs typeface="Times New Roman" panose="02020603050405020304" pitchFamily="18" charset="0"/>
              </a:rPr>
              <a:t>（</a:t>
            </a:r>
            <a:r>
              <a:rPr lang="en-US" altLang="zh-CN" sz="2800" b="1" kern="100" dirty="0">
                <a:solidFill>
                  <a:srgbClr val="C00000"/>
                </a:solidFill>
                <a:latin typeface="宋体" pitchFamily="2" charset="-122"/>
                <a:ea typeface="宋体" pitchFamily="2" charset="-122"/>
                <a:cs typeface="Times New Roman" panose="02020603050405020304" pitchFamily="18" charset="0"/>
              </a:rPr>
              <a:t>2</a:t>
            </a:r>
            <a:r>
              <a:rPr lang="zh-CN" altLang="zh-CN" sz="2800" b="1" kern="100" dirty="0">
                <a:solidFill>
                  <a:srgbClr val="C00000"/>
                </a:solidFill>
                <a:latin typeface="宋体" pitchFamily="2" charset="-122"/>
                <a:ea typeface="宋体" pitchFamily="2" charset="-122"/>
                <a:cs typeface="Times New Roman" panose="02020603050405020304" pitchFamily="18" charset="0"/>
              </a:rPr>
              <a:t>） </a:t>
            </a:r>
            <a:r>
              <a:rPr lang="zh-CN" altLang="en-US" sz="2800" b="1" kern="100" dirty="0">
                <a:solidFill>
                  <a:srgbClr val="C00000"/>
                </a:solidFill>
                <a:latin typeface="宋体" pitchFamily="2" charset="-122"/>
                <a:ea typeface="宋体" pitchFamily="2" charset="-122"/>
                <a:cs typeface="Times New Roman" panose="02020603050405020304" pitchFamily="18" charset="0"/>
              </a:rPr>
              <a:t>识别</a:t>
            </a:r>
            <a:r>
              <a:rPr lang="zh-CN" altLang="zh-CN" sz="2800" b="1" kern="100" dirty="0">
                <a:solidFill>
                  <a:srgbClr val="C00000"/>
                </a:solidFill>
                <a:latin typeface="宋体" pitchFamily="2" charset="-122"/>
                <a:ea typeface="宋体" pitchFamily="2" charset="-122"/>
                <a:cs typeface="Times New Roman" panose="02020603050405020304" pitchFamily="18" charset="0"/>
              </a:rPr>
              <a:t>时钟驱动任务</a:t>
            </a:r>
          </a:p>
        </p:txBody>
      </p:sp>
      <p:sp>
        <p:nvSpPr>
          <p:cNvPr id="9" name="矩形 8"/>
          <p:cNvSpPr/>
          <p:nvPr/>
        </p:nvSpPr>
        <p:spPr>
          <a:xfrm>
            <a:off x="1071538" y="2071678"/>
            <a:ext cx="6656387" cy="461962"/>
          </a:xfrm>
          <a:prstGeom prst="rect">
            <a:avLst/>
          </a:prstGeom>
          <a:solidFill>
            <a:schemeClr val="accent1">
              <a:alpha val="27000"/>
            </a:schemeClr>
          </a:solidFill>
          <a:ln>
            <a:solidFill>
              <a:schemeClr val="accent2">
                <a:lumMod val="60000"/>
                <a:lumOff val="40000"/>
              </a:schemeClr>
            </a:solidFill>
          </a:ln>
        </p:spPr>
        <p:txBody>
          <a:bodyPr>
            <a:spAutoFit/>
          </a:bodyPr>
          <a:lstStyle/>
          <a:p>
            <a:pPr>
              <a:defRPr/>
            </a:pPr>
            <a:r>
              <a:rPr lang="zh-CN" altLang="zh-CN" sz="2400" b="1" dirty="0">
                <a:solidFill>
                  <a:srgbClr val="3366FF"/>
                </a:solidFill>
                <a:latin typeface="Calibri" panose="020F0502020204030204" pitchFamily="34" charset="0"/>
                <a:ea typeface="宋体" pitchFamily="2" charset="-122"/>
                <a:cs typeface="Times New Roman" panose="02020603050405020304" pitchFamily="18" charset="0"/>
              </a:rPr>
              <a:t>任务每隔一定时间间隔就被触发以执行某些处理</a:t>
            </a:r>
            <a:endParaRPr lang="zh-CN" altLang="en-US" sz="2400" b="1" dirty="0">
              <a:solidFill>
                <a:srgbClr val="3366FF"/>
              </a:solidFill>
              <a:latin typeface="Calibri" panose="020F0502020204030204" pitchFamily="34" charset="0"/>
              <a:ea typeface="宋体" pitchFamily="2" charset="-122"/>
              <a:cs typeface="Times New Roman" panose="02020603050405020304" pitchFamily="18" charset="0"/>
            </a:endParaRPr>
          </a:p>
        </p:txBody>
      </p:sp>
      <p:sp>
        <p:nvSpPr>
          <p:cNvPr id="10" name="矩形 9"/>
          <p:cNvSpPr/>
          <p:nvPr/>
        </p:nvSpPr>
        <p:spPr>
          <a:xfrm>
            <a:off x="857224" y="3643314"/>
            <a:ext cx="7213600" cy="2677656"/>
          </a:xfrm>
          <a:prstGeom prst="rect">
            <a:avLst/>
          </a:prstGeom>
        </p:spPr>
        <p:txBody>
          <a:bodyPr>
            <a:spAutoFit/>
          </a:bodyPr>
          <a:lstStyle/>
          <a:p>
            <a:pPr eaLnBrk="1" hangingPunct="1">
              <a:defRPr/>
            </a:pPr>
            <a:r>
              <a:rPr lang="zh-CN" altLang="zh-CN" sz="2400" dirty="0">
                <a:latin typeface="Calibri" panose="020F0502020204030204" pitchFamily="34" charset="0"/>
                <a:ea typeface="宋体" pitchFamily="2" charset="-122"/>
                <a:cs typeface="Times New Roman" panose="02020603050405020304" pitchFamily="18" charset="0"/>
              </a:rPr>
              <a:t>工作过程如下：</a:t>
            </a:r>
            <a:endParaRPr lang="en-US" altLang="zh-CN" sz="2400" dirty="0">
              <a:latin typeface="Calibri" panose="020F0502020204030204" pitchFamily="34" charset="0"/>
              <a:ea typeface="宋体" pitchFamily="2" charset="-122"/>
              <a:cs typeface="Times New Roman" panose="02020603050405020304" pitchFamily="18" charset="0"/>
            </a:endParaRPr>
          </a:p>
          <a:p>
            <a:pPr marL="342900" indent="-342900" eaLnBrk="1" hangingPunct="1">
              <a:buFont typeface="Arial" panose="020B0604020202020204" pitchFamily="34" charset="0"/>
              <a:buChar char="•"/>
              <a:defRPr/>
            </a:pPr>
            <a:r>
              <a:rPr lang="zh-CN" altLang="zh-CN" sz="2400" dirty="0">
                <a:ea typeface="宋体" pitchFamily="2" charset="-122"/>
              </a:rPr>
              <a:t>任务设置了唤醒时间后进入睡眠状态；</a:t>
            </a:r>
            <a:endParaRPr lang="en-US" altLang="zh-CN" sz="2400" dirty="0">
              <a:ea typeface="宋体" pitchFamily="2" charset="-122"/>
            </a:endParaRPr>
          </a:p>
          <a:p>
            <a:pPr marL="342900" indent="-342900" eaLnBrk="1" hangingPunct="1">
              <a:buFont typeface="Arial" panose="020B0604020202020204" pitchFamily="34" charset="0"/>
              <a:buChar char="•"/>
              <a:defRPr/>
            </a:pPr>
            <a:r>
              <a:rPr lang="zh-CN" altLang="zh-CN" sz="2400" dirty="0">
                <a:ea typeface="宋体" pitchFamily="2" charset="-122"/>
              </a:rPr>
              <a:t>任务睡眠</a:t>
            </a:r>
            <a:r>
              <a:rPr lang="en-US" altLang="zh-CN" sz="2400" dirty="0">
                <a:ea typeface="宋体" pitchFamily="2" charset="-122"/>
              </a:rPr>
              <a:t>(</a:t>
            </a:r>
            <a:r>
              <a:rPr lang="zh-CN" altLang="zh-CN" sz="2400" dirty="0">
                <a:ea typeface="宋体" pitchFamily="2" charset="-122"/>
              </a:rPr>
              <a:t>不消耗处理器时间</a:t>
            </a:r>
            <a:r>
              <a:rPr lang="en-US" altLang="zh-CN" sz="2400" dirty="0">
                <a:ea typeface="宋体" pitchFamily="2" charset="-122"/>
              </a:rPr>
              <a:t>)</a:t>
            </a:r>
            <a:r>
              <a:rPr lang="zh-CN" altLang="zh-CN" sz="2400" dirty="0">
                <a:ea typeface="宋体" pitchFamily="2" charset="-122"/>
              </a:rPr>
              <a:t>，等待来自系统的中断；</a:t>
            </a:r>
            <a:endParaRPr lang="en-US" altLang="zh-CN" sz="2400" dirty="0">
              <a:ea typeface="宋体" pitchFamily="2" charset="-122"/>
            </a:endParaRPr>
          </a:p>
          <a:p>
            <a:pPr marL="342900" indent="-342900" eaLnBrk="1" hangingPunct="1">
              <a:buFont typeface="Arial" panose="020B0604020202020204" pitchFamily="34" charset="0"/>
              <a:buChar char="•"/>
              <a:defRPr/>
            </a:pPr>
            <a:r>
              <a:rPr lang="zh-CN" altLang="zh-CN" sz="2400" dirty="0">
                <a:ea typeface="宋体" pitchFamily="2" charset="-122"/>
              </a:rPr>
              <a:t>一旦接收到这种中断，任务就被唤醒并做它的工作，通知有关的对象，然后该任务又回到睡眠状态。</a:t>
            </a:r>
            <a:endParaRPr lang="zh-CN" altLang="en-US" sz="2400" dirty="0">
              <a:ea typeface="宋体" pitchFamily="2" charset="-122"/>
            </a:endParaRPr>
          </a:p>
        </p:txBody>
      </p:sp>
      <p:sp>
        <p:nvSpPr>
          <p:cNvPr id="13" name="矩形 12"/>
          <p:cNvSpPr/>
          <p:nvPr/>
        </p:nvSpPr>
        <p:spPr>
          <a:xfrm>
            <a:off x="1142976" y="2643182"/>
            <a:ext cx="6786610" cy="646331"/>
          </a:xfrm>
          <a:prstGeom prst="rect">
            <a:avLst/>
          </a:prstGeom>
        </p:spPr>
        <p:txBody>
          <a:bodyPr wrap="square">
            <a:spAutoFit/>
          </a:bodyPr>
          <a:lstStyle/>
          <a:p>
            <a:r>
              <a:rPr lang="zh-CN" altLang="en-US" dirty="0">
                <a:latin typeface="楷体_GB2312" pitchFamily="49" charset="-122"/>
                <a:ea typeface="楷体_GB2312" pitchFamily="49" charset="-122"/>
              </a:rPr>
              <a:t>如某些人机界面、子系统、任务、处理机或其他系统可能需要周期性的通信，因此时钟驱动任务应运而生。</a:t>
            </a:r>
            <a:endParaRPr lang="zh-CN" alt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38</a:t>
            </a:fld>
            <a:endParaRPr lang="zh-CN" altLang="en-US"/>
          </a:p>
        </p:txBody>
      </p:sp>
      <p:sp>
        <p:nvSpPr>
          <p:cNvPr id="5" name="矩形 4"/>
          <p:cNvSpPr/>
          <p:nvPr/>
        </p:nvSpPr>
        <p:spPr>
          <a:xfrm>
            <a:off x="428596" y="1714488"/>
            <a:ext cx="3432350" cy="523220"/>
          </a:xfrm>
          <a:prstGeom prst="rect">
            <a:avLst/>
          </a:prstGeom>
        </p:spPr>
        <p:txBody>
          <a:bodyPr wrap="none">
            <a:spAutoFit/>
          </a:bodyPr>
          <a:lstStyle/>
          <a:p>
            <a:pPr algn="just" eaLnBrk="1" hangingPunct="1">
              <a:spcAft>
                <a:spcPts val="0"/>
              </a:spcAft>
              <a:defRPr/>
            </a:pPr>
            <a:r>
              <a:rPr lang="zh-CN" altLang="zh-CN" sz="2800" b="1" kern="100" dirty="0">
                <a:solidFill>
                  <a:srgbClr val="C00000"/>
                </a:solidFill>
                <a:latin typeface="宋体" pitchFamily="2" charset="-122"/>
                <a:ea typeface="宋体" pitchFamily="2" charset="-122"/>
                <a:cs typeface="Times New Roman" panose="02020603050405020304" pitchFamily="18" charset="0"/>
              </a:rPr>
              <a:t>（</a:t>
            </a:r>
            <a:r>
              <a:rPr lang="en-US" altLang="zh-CN" sz="2800" b="1" kern="100" dirty="0">
                <a:solidFill>
                  <a:srgbClr val="C00000"/>
                </a:solidFill>
                <a:latin typeface="宋体" pitchFamily="2" charset="-122"/>
                <a:ea typeface="宋体" pitchFamily="2" charset="-122"/>
                <a:cs typeface="Times New Roman" panose="02020603050405020304" pitchFamily="18" charset="0"/>
              </a:rPr>
              <a:t>3</a:t>
            </a:r>
            <a:r>
              <a:rPr lang="zh-CN" altLang="zh-CN" sz="2800" b="1" kern="100" dirty="0">
                <a:solidFill>
                  <a:srgbClr val="C00000"/>
                </a:solidFill>
                <a:latin typeface="宋体" pitchFamily="2" charset="-122"/>
                <a:ea typeface="宋体" pitchFamily="2" charset="-122"/>
                <a:cs typeface="Times New Roman" panose="02020603050405020304" pitchFamily="18" charset="0"/>
              </a:rPr>
              <a:t>） </a:t>
            </a:r>
            <a:r>
              <a:rPr lang="zh-CN" altLang="en-US" sz="2800" b="1" kern="100" dirty="0">
                <a:solidFill>
                  <a:srgbClr val="C00000"/>
                </a:solidFill>
                <a:latin typeface="宋体" pitchFamily="2" charset="-122"/>
                <a:ea typeface="宋体" pitchFamily="2" charset="-122"/>
                <a:cs typeface="Times New Roman" panose="02020603050405020304" pitchFamily="18" charset="0"/>
              </a:rPr>
              <a:t>识别</a:t>
            </a:r>
            <a:r>
              <a:rPr lang="zh-CN" altLang="zh-CN" sz="2800" b="1" kern="100" dirty="0">
                <a:solidFill>
                  <a:srgbClr val="C00000"/>
                </a:solidFill>
                <a:latin typeface="宋体" pitchFamily="2" charset="-122"/>
                <a:ea typeface="宋体" pitchFamily="2" charset="-122"/>
                <a:cs typeface="Times New Roman" panose="02020603050405020304" pitchFamily="18" charset="0"/>
              </a:rPr>
              <a:t>优先任务</a:t>
            </a:r>
          </a:p>
        </p:txBody>
      </p:sp>
      <p:sp>
        <p:nvSpPr>
          <p:cNvPr id="6" name="矩形 5"/>
          <p:cNvSpPr/>
          <p:nvPr/>
        </p:nvSpPr>
        <p:spPr>
          <a:xfrm>
            <a:off x="1000100" y="2357430"/>
            <a:ext cx="6985000" cy="461962"/>
          </a:xfrm>
          <a:prstGeom prst="rect">
            <a:avLst/>
          </a:prstGeom>
          <a:solidFill>
            <a:schemeClr val="accent1">
              <a:alpha val="27000"/>
            </a:schemeClr>
          </a:solidFill>
          <a:ln>
            <a:solidFill>
              <a:schemeClr val="accent2">
                <a:lumMod val="60000"/>
                <a:lumOff val="40000"/>
              </a:schemeClr>
            </a:solidFill>
          </a:ln>
        </p:spPr>
        <p:txBody>
          <a:bodyPr>
            <a:spAutoFit/>
          </a:bodyPr>
          <a:lstStyle/>
          <a:p>
            <a:pPr>
              <a:defRPr/>
            </a:pPr>
            <a:r>
              <a:rPr lang="zh-CN" altLang="zh-CN" sz="2400" b="1" dirty="0">
                <a:solidFill>
                  <a:srgbClr val="3366FF"/>
                </a:solidFill>
                <a:latin typeface="Calibri" panose="020F0502020204030204" pitchFamily="34" charset="0"/>
                <a:ea typeface="宋体" pitchFamily="2" charset="-122"/>
                <a:cs typeface="Times New Roman" panose="02020603050405020304" pitchFamily="18" charset="0"/>
              </a:rPr>
              <a:t>优先任务可以满足高优先级或低优先级的处理需求</a:t>
            </a:r>
          </a:p>
        </p:txBody>
      </p:sp>
      <p:sp>
        <p:nvSpPr>
          <p:cNvPr id="7" name="矩形 5"/>
          <p:cNvSpPr>
            <a:spLocks noChangeArrowheads="1"/>
          </p:cNvSpPr>
          <p:nvPr/>
        </p:nvSpPr>
        <p:spPr bwMode="auto">
          <a:xfrm>
            <a:off x="857224" y="3143248"/>
            <a:ext cx="7213600" cy="2939266"/>
          </a:xfrm>
          <a:prstGeom prst="rect">
            <a:avLst/>
          </a:prstGeom>
          <a:noFill/>
          <a:ln w="9525">
            <a:noFill/>
            <a:miter lim="800000"/>
            <a:headEnd/>
            <a:tailEnd/>
          </a:ln>
        </p:spPr>
        <p:txBody>
          <a:bodyPr>
            <a:spAutoFit/>
          </a:bodyPr>
          <a:lstStyle/>
          <a:p>
            <a:pPr marL="177800" indent="-177800">
              <a:lnSpc>
                <a:spcPts val="3500"/>
              </a:lnSpc>
              <a:spcBef>
                <a:spcPts val="600"/>
              </a:spcBef>
              <a:spcAft>
                <a:spcPts val="600"/>
              </a:spcAft>
              <a:buFont typeface="Arial" pitchFamily="34" charset="0"/>
              <a:buChar char="•"/>
            </a:pPr>
            <a:r>
              <a:rPr lang="zh-CN" altLang="en-US" sz="2400" dirty="0">
                <a:solidFill>
                  <a:srgbClr val="CC0000"/>
                </a:solidFill>
                <a:latin typeface="楷体_GB2312" pitchFamily="49" charset="-122"/>
                <a:ea typeface="楷体_GB2312" pitchFamily="49" charset="-122"/>
              </a:rPr>
              <a:t>高优先级</a:t>
            </a:r>
            <a:r>
              <a:rPr lang="zh-CN" altLang="en-US" sz="2400" dirty="0">
                <a:latin typeface="楷体_GB2312" pitchFamily="49" charset="-122"/>
                <a:ea typeface="楷体_GB2312" pitchFamily="49" charset="-122"/>
              </a:rPr>
              <a:t>：某些服务具有很高的优先级，为了在严格限定的时间内完成这种服务，可能需要把这类服务分离成独立的任务。</a:t>
            </a:r>
          </a:p>
          <a:p>
            <a:pPr marL="177800" indent="-177800">
              <a:lnSpc>
                <a:spcPts val="3500"/>
              </a:lnSpc>
              <a:spcBef>
                <a:spcPts val="600"/>
              </a:spcBef>
              <a:spcAft>
                <a:spcPts val="600"/>
              </a:spcAft>
              <a:buFont typeface="Arial" pitchFamily="34" charset="0"/>
              <a:buChar char="•"/>
            </a:pPr>
            <a:r>
              <a:rPr lang="zh-CN" altLang="en-US" sz="2400" dirty="0">
                <a:solidFill>
                  <a:srgbClr val="CC0000"/>
                </a:solidFill>
                <a:latin typeface="楷体_GB2312" pitchFamily="49" charset="-122"/>
                <a:ea typeface="楷体_GB2312" pitchFamily="49" charset="-122"/>
              </a:rPr>
              <a:t>低优先级</a:t>
            </a:r>
            <a:r>
              <a:rPr lang="zh-CN" altLang="en-US" sz="2400" dirty="0">
                <a:latin typeface="楷体_GB2312" pitchFamily="49" charset="-122"/>
                <a:ea typeface="楷体_GB2312" pitchFamily="49" charset="-122"/>
              </a:rPr>
              <a:t>：与高优先级相反，有些服务是低优先级的，属于低优先级处理（通常称为后台处理）。设计时可能用额外的任务把这样的处理分离出来。</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67587"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ea typeface="宋体" charset="-122"/>
              </a:rPr>
              <a:t>(4) </a:t>
            </a:r>
            <a:r>
              <a:rPr lang="zh-CN" altLang="en-US" sz="2800" b="1" dirty="0">
                <a:solidFill>
                  <a:srgbClr val="C00000"/>
                </a:solidFill>
                <a:ea typeface="宋体" charset="-122"/>
              </a:rPr>
              <a:t>识别关键任务</a:t>
            </a:r>
          </a:p>
          <a:p>
            <a:pPr marL="711200" eaLnBrk="1" hangingPunct="1">
              <a:spcBef>
                <a:spcPts val="1200"/>
              </a:spcBef>
              <a:spcAft>
                <a:spcPts val="600"/>
              </a:spcAft>
              <a:buClr>
                <a:schemeClr val="accent2"/>
              </a:buClr>
              <a:buSzPct val="75000"/>
              <a:buFont typeface="Arial" pitchFamily="34" charset="0"/>
              <a:buChar char="•"/>
            </a:pPr>
            <a:r>
              <a:rPr lang="zh-CN" altLang="en-US" sz="2400" dirty="0">
                <a:solidFill>
                  <a:srgbClr val="3366FF"/>
                </a:solidFill>
                <a:latin typeface="楷体_GB2312" pitchFamily="49" charset="-122"/>
                <a:ea typeface="楷体_GB2312" pitchFamily="49" charset="-122"/>
              </a:rPr>
              <a:t>关键任务</a:t>
            </a:r>
            <a:r>
              <a:rPr lang="zh-CN" altLang="en-US" sz="2400" dirty="0">
                <a:latin typeface="楷体_GB2312" pitchFamily="49" charset="-122"/>
                <a:ea typeface="楷体_GB2312" pitchFamily="49" charset="-122"/>
              </a:rPr>
              <a:t>是有关系统成功或失败的关键处理，这类处理通常都</a:t>
            </a:r>
            <a:r>
              <a:rPr lang="zh-CN" altLang="en-US" sz="2400" b="1" dirty="0">
                <a:solidFill>
                  <a:srgbClr val="3366FF"/>
                </a:solidFill>
                <a:latin typeface="楷体_GB2312" pitchFamily="49" charset="-122"/>
                <a:ea typeface="楷体_GB2312" pitchFamily="49" charset="-122"/>
              </a:rPr>
              <a:t>有严格的可靠性要求</a:t>
            </a:r>
            <a:r>
              <a:rPr lang="zh-CN" altLang="en-US" sz="2400" dirty="0">
                <a:latin typeface="楷体_GB2312" pitchFamily="49" charset="-122"/>
                <a:ea typeface="楷体_GB2312" pitchFamily="49" charset="-122"/>
              </a:rPr>
              <a:t>。</a:t>
            </a:r>
          </a:p>
          <a:p>
            <a:pPr marL="711200" eaLnBrk="1" hangingPunct="1">
              <a:spcBef>
                <a:spcPts val="1200"/>
              </a:spcBef>
              <a:spcAft>
                <a:spcPts val="600"/>
              </a:spcAft>
              <a:buClr>
                <a:schemeClr val="accent2"/>
              </a:buClr>
              <a:buSzPct val="75000"/>
              <a:buFont typeface="Arial" pitchFamily="34" charset="0"/>
              <a:buChar char="•"/>
            </a:pPr>
            <a:r>
              <a:rPr lang="zh-CN" altLang="en-US" sz="2400" dirty="0">
                <a:latin typeface="楷体_GB2312" pitchFamily="49" charset="-122"/>
                <a:ea typeface="楷体_GB2312" pitchFamily="49" charset="-122"/>
              </a:rPr>
              <a:t>在设计过程中可能</a:t>
            </a:r>
            <a:r>
              <a:rPr lang="zh-CN" altLang="en-US" sz="2400" dirty="0">
                <a:solidFill>
                  <a:srgbClr val="3366FF"/>
                </a:solidFill>
                <a:latin typeface="楷体_GB2312" pitchFamily="49" charset="-122"/>
                <a:ea typeface="楷体_GB2312" pitchFamily="49" charset="-122"/>
              </a:rPr>
              <a:t>用额外的任务</a:t>
            </a:r>
            <a:r>
              <a:rPr lang="zh-CN" altLang="en-US" sz="2400" dirty="0">
                <a:latin typeface="楷体_GB2312" pitchFamily="49" charset="-122"/>
                <a:ea typeface="楷体_GB2312" pitchFamily="49" charset="-122"/>
              </a:rPr>
              <a:t>把这样的关键处理</a:t>
            </a:r>
            <a:r>
              <a:rPr lang="zh-CN" altLang="en-US" sz="2400" dirty="0">
                <a:solidFill>
                  <a:srgbClr val="3366FF"/>
                </a:solidFill>
                <a:latin typeface="楷体_GB2312" pitchFamily="49" charset="-122"/>
                <a:ea typeface="楷体_GB2312" pitchFamily="49" charset="-122"/>
              </a:rPr>
              <a:t>分离</a:t>
            </a:r>
            <a:r>
              <a:rPr lang="zh-CN" altLang="en-US" sz="2400" dirty="0">
                <a:latin typeface="楷体_GB2312" pitchFamily="49" charset="-122"/>
                <a:ea typeface="楷体_GB2312" pitchFamily="49" charset="-122"/>
              </a:rPr>
              <a:t>出来，以满足高可靠性处理的要求。</a:t>
            </a:r>
          </a:p>
          <a:p>
            <a:pPr marL="711200" eaLnBrk="1" hangingPunct="1">
              <a:spcBef>
                <a:spcPts val="1200"/>
              </a:spcBef>
              <a:spcAft>
                <a:spcPts val="600"/>
              </a:spcAft>
              <a:buClr>
                <a:schemeClr val="accent2"/>
              </a:buClr>
              <a:buSzPct val="75000"/>
              <a:buFont typeface="Arial" pitchFamily="34" charset="0"/>
              <a:buChar char="•"/>
            </a:pPr>
            <a:r>
              <a:rPr lang="zh-CN" altLang="en-US" sz="2400" dirty="0">
                <a:latin typeface="楷体_GB2312" pitchFamily="49" charset="-122"/>
                <a:ea typeface="楷体_GB2312" pitchFamily="49" charset="-122"/>
              </a:rPr>
              <a:t>对高可靠性处理应该</a:t>
            </a:r>
            <a:r>
              <a:rPr lang="zh-CN" altLang="en-US" sz="2400" dirty="0">
                <a:solidFill>
                  <a:srgbClr val="3366FF"/>
                </a:solidFill>
                <a:latin typeface="楷体_GB2312" pitchFamily="49" charset="-122"/>
                <a:ea typeface="楷体_GB2312" pitchFamily="49" charset="-122"/>
              </a:rPr>
              <a:t>精心设计和编码</a:t>
            </a:r>
            <a:r>
              <a:rPr lang="zh-CN" altLang="en-US" sz="2400" dirty="0">
                <a:latin typeface="楷体_GB2312" pitchFamily="49" charset="-122"/>
                <a:ea typeface="楷体_GB2312" pitchFamily="49" charset="-122"/>
              </a:rPr>
              <a:t>，并且应该</a:t>
            </a:r>
            <a:r>
              <a:rPr lang="zh-CN" altLang="en-US" sz="2400" dirty="0">
                <a:solidFill>
                  <a:srgbClr val="3366FF"/>
                </a:solidFill>
                <a:latin typeface="楷体_GB2312" pitchFamily="49" charset="-122"/>
                <a:ea typeface="楷体_GB2312" pitchFamily="49" charset="-122"/>
              </a:rPr>
              <a:t>严格测试。</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39</a:t>
            </a:fld>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eaLnBrk="1" hangingPunct="1">
              <a:lnSpc>
                <a:spcPct val="150000"/>
              </a:lnSpc>
              <a:spcBef>
                <a:spcPts val="1200"/>
              </a:spcBef>
              <a:spcAft>
                <a:spcPts val="600"/>
              </a:spcAft>
              <a:buClr>
                <a:schemeClr val="accent2"/>
              </a:buClr>
              <a:buSzPct val="75000"/>
              <a:buFont typeface="Wingdings" pitchFamily="2" charset="2"/>
              <a:buChar char="Ø"/>
            </a:pPr>
            <a:r>
              <a:rPr lang="zh-CN" altLang="en-US" sz="2400" b="1" dirty="0">
                <a:solidFill>
                  <a:srgbClr val="C00000"/>
                </a:solidFill>
                <a:latin typeface="楷体_GB2312" pitchFamily="49" charset="-122"/>
                <a:ea typeface="楷体_GB2312" pitchFamily="49" charset="-122"/>
              </a:rPr>
              <a:t>服务：</a:t>
            </a:r>
            <a:r>
              <a:rPr lang="zh-CN" altLang="en-US" sz="2400" dirty="0">
                <a:latin typeface="楷体_GB2312" pitchFamily="49" charset="-122"/>
                <a:ea typeface="楷体_GB2312" pitchFamily="49" charset="-122"/>
              </a:rPr>
              <a:t>是一组有公共目的的相关操作。而子系统则通过给其他子系统提供服务来发挥自己的能力。</a:t>
            </a:r>
            <a:r>
              <a:rPr lang="zh-CN" altLang="en-US" sz="2400" dirty="0">
                <a:solidFill>
                  <a:srgbClr val="3366FF"/>
                </a:solidFill>
                <a:latin typeface="楷体_GB2312" pitchFamily="49" charset="-122"/>
                <a:ea typeface="楷体_GB2312" pitchFamily="49" charset="-122"/>
              </a:rPr>
              <a:t>与类不同的是，子系统不要求其他子系统为它提供服务。</a:t>
            </a:r>
          </a:p>
          <a:p>
            <a:pPr>
              <a:lnSpc>
                <a:spcPct val="150000"/>
              </a:lnSpc>
              <a:spcBef>
                <a:spcPts val="1200"/>
              </a:spcBef>
              <a:spcAft>
                <a:spcPts val="600"/>
              </a:spcAft>
              <a:buClr>
                <a:schemeClr val="accent2"/>
              </a:buClr>
              <a:buSzPct val="75000"/>
              <a:buFont typeface="Wingdings" pitchFamily="2" charset="2"/>
              <a:buChar char="Ø"/>
            </a:pPr>
            <a:r>
              <a:rPr lang="zh-CN" altLang="en-US" sz="2400" b="1" dirty="0">
                <a:solidFill>
                  <a:srgbClr val="C00000"/>
                </a:solidFill>
                <a:latin typeface="楷体_GB2312" pitchFamily="49" charset="-122"/>
                <a:ea typeface="楷体_GB2312" pitchFamily="49" charset="-122"/>
              </a:rPr>
              <a:t>子系统的接口：</a:t>
            </a:r>
            <a:r>
              <a:rPr lang="zh-CN" altLang="en-US" sz="2400" dirty="0">
                <a:solidFill>
                  <a:srgbClr val="3366FF"/>
                </a:solidFill>
                <a:latin typeface="楷体_GB2312" pitchFamily="49" charset="-122"/>
                <a:ea typeface="楷体_GB2312" pitchFamily="49" charset="-122"/>
              </a:rPr>
              <a:t>供其他子系统调用</a:t>
            </a:r>
            <a:r>
              <a:rPr lang="zh-CN" altLang="en-US" sz="2400" dirty="0">
                <a:latin typeface="楷体_GB2312" pitchFamily="49" charset="-122"/>
                <a:ea typeface="楷体_GB2312" pitchFamily="49" charset="-122"/>
              </a:rPr>
              <a:t>的某个子系统的操作集合。子系统的接口包括操作名、操作参数类型及返回值。</a:t>
            </a:r>
          </a:p>
          <a:p>
            <a:pPr eaLnBrk="1" hangingPunct="1">
              <a:lnSpc>
                <a:spcPct val="150000"/>
              </a:lnSpc>
              <a:spcBef>
                <a:spcPts val="1200"/>
              </a:spcBef>
              <a:spcAft>
                <a:spcPts val="600"/>
              </a:spcAft>
              <a:buClr>
                <a:schemeClr val="accent2"/>
              </a:buClr>
              <a:buSzPct val="75000"/>
              <a:buFont typeface="Wingdings" pitchFamily="2" charset="2"/>
              <a:buChar char="Ø"/>
            </a:pPr>
            <a:r>
              <a:rPr lang="zh-CN" altLang="en-US" sz="2400" dirty="0">
                <a:latin typeface="楷体_GB2312" pitchFamily="49" charset="-122"/>
                <a:ea typeface="楷体_GB2312" pitchFamily="49" charset="-122"/>
              </a:rPr>
              <a:t>面向对象的系统设计</a:t>
            </a:r>
            <a:r>
              <a:rPr lang="zh-CN" altLang="en-US" sz="2400" dirty="0">
                <a:solidFill>
                  <a:srgbClr val="3366FF"/>
                </a:solidFill>
                <a:latin typeface="楷体_GB2312" pitchFamily="49" charset="-122"/>
                <a:ea typeface="楷体_GB2312" pitchFamily="49" charset="-122"/>
              </a:rPr>
              <a:t>主要关注每个子系统提供服务的定义</a:t>
            </a:r>
            <a:r>
              <a:rPr lang="zh-CN" altLang="en-US" sz="2400" dirty="0">
                <a:latin typeface="楷体_GB2312" pitchFamily="49" charset="-122"/>
                <a:ea typeface="楷体_GB2312" pitchFamily="49" charset="-122"/>
              </a:rPr>
              <a:t>，即</a:t>
            </a:r>
            <a:r>
              <a:rPr lang="zh-CN" altLang="en-US" sz="2400" dirty="0">
                <a:solidFill>
                  <a:srgbClr val="3366FF"/>
                </a:solidFill>
                <a:latin typeface="楷体_GB2312" pitchFamily="49" charset="-122"/>
                <a:ea typeface="楷体_GB2312" pitchFamily="49" charset="-122"/>
              </a:rPr>
              <a:t>枚举所有的操作、操作参数和行为</a:t>
            </a:r>
            <a:r>
              <a:rPr lang="zh-CN" altLang="en-US" sz="2400" dirty="0">
                <a:latin typeface="楷体_GB2312" pitchFamily="49" charset="-122"/>
                <a:ea typeface="楷体_GB2312" pitchFamily="49" charset="-122"/>
              </a:rPr>
              <a:t>。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a:t>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en-US" altLang="zh-CN" sz="3200" dirty="0">
                <a:solidFill>
                  <a:schemeClr val="accent2">
                    <a:lumMod val="40000"/>
                    <a:lumOff val="60000"/>
                  </a:schemeClr>
                </a:solidFill>
              </a:rPr>
              <a:t>---</a:t>
            </a:r>
            <a:r>
              <a:rPr lang="zh-CN" altLang="en-US" sz="3200" dirty="0">
                <a:solidFill>
                  <a:schemeClr val="accent2">
                    <a:lumMod val="40000"/>
                    <a:lumOff val="60000"/>
                  </a:schemeClr>
                </a:solidFill>
              </a:rPr>
              <a:t>服务和子系统接口</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68611" name="Rectangle 3"/>
          <p:cNvSpPr>
            <a:spLocks noGrp="1" noChangeArrowheads="1"/>
          </p:cNvSpPr>
          <p:nvPr>
            <p:ph type="body" idx="1"/>
          </p:nvPr>
        </p:nvSpPr>
        <p:spPr>
          <a:xfrm>
            <a:off x="457200" y="1600200"/>
            <a:ext cx="8229600" cy="4686320"/>
          </a:xfrm>
        </p:spPr>
        <p:txBody>
          <a:bodyPr/>
          <a:lstStyle/>
          <a:p>
            <a:pPr eaLnBrk="1" hangingPunct="1">
              <a:buFontTx/>
              <a:buNone/>
            </a:pPr>
            <a:r>
              <a:rPr lang="en-US" altLang="zh-CN" sz="2800" b="1" dirty="0">
                <a:solidFill>
                  <a:srgbClr val="C00000"/>
                </a:solidFill>
                <a:latin typeface="宋体" pitchFamily="2" charset="-122"/>
                <a:ea typeface="宋体" pitchFamily="2" charset="-122"/>
              </a:rPr>
              <a:t>(5) </a:t>
            </a:r>
            <a:r>
              <a:rPr lang="zh-CN" altLang="en-US" sz="2800" b="1" dirty="0">
                <a:solidFill>
                  <a:srgbClr val="C00000"/>
                </a:solidFill>
                <a:latin typeface="宋体" pitchFamily="2" charset="-122"/>
                <a:ea typeface="宋体" pitchFamily="2" charset="-122"/>
              </a:rPr>
              <a:t>识别协调任务</a:t>
            </a:r>
          </a:p>
          <a:p>
            <a:pPr marL="533400" eaLnBrk="1" hangingPunct="1">
              <a:spcAft>
                <a:spcPts val="600"/>
              </a:spcAft>
              <a:buClr>
                <a:schemeClr val="accent2"/>
              </a:buClr>
              <a:buSzPct val="75000"/>
              <a:buFont typeface="Arial" pitchFamily="34" charset="0"/>
              <a:buChar char="•"/>
            </a:pPr>
            <a:r>
              <a:rPr lang="zh-CN" altLang="en-US" sz="2400" dirty="0">
                <a:latin typeface="宋体" pitchFamily="2" charset="-122"/>
                <a:ea typeface="宋体" pitchFamily="2" charset="-122"/>
              </a:rPr>
              <a:t>当有</a:t>
            </a:r>
            <a:r>
              <a:rPr lang="zh-CN" altLang="en-US" sz="2400" dirty="0">
                <a:solidFill>
                  <a:srgbClr val="3366FF"/>
                </a:solidFill>
                <a:latin typeface="宋体" pitchFamily="2" charset="-122"/>
                <a:ea typeface="宋体" pitchFamily="2" charset="-122"/>
              </a:rPr>
              <a:t>三个或更多的任务时</a:t>
            </a:r>
            <a:r>
              <a:rPr lang="zh-CN" altLang="en-US" sz="2400" dirty="0">
                <a:latin typeface="宋体" pitchFamily="2" charset="-122"/>
                <a:ea typeface="宋体" pitchFamily="2" charset="-122"/>
              </a:rPr>
              <a:t>，可考虑另外增加一个任务，这个任务起协调者的作用，将不同任务之间的协调控制封装在协调任务中。</a:t>
            </a:r>
          </a:p>
          <a:p>
            <a:pPr marL="533400">
              <a:spcAft>
                <a:spcPts val="600"/>
              </a:spcAft>
              <a:buFont typeface="Arial" pitchFamily="34" charset="0"/>
              <a:buChar char="•"/>
            </a:pPr>
            <a:r>
              <a:rPr lang="zh-CN" altLang="en-US" sz="2400" dirty="0">
                <a:latin typeface="宋体" pitchFamily="2" charset="-122"/>
                <a:ea typeface="宋体" pitchFamily="2" charset="-122"/>
              </a:rPr>
              <a:t>引入协调任务</a:t>
            </a:r>
            <a:r>
              <a:rPr lang="zh-CN" altLang="en-US" sz="2400" dirty="0">
                <a:solidFill>
                  <a:srgbClr val="3366FF"/>
                </a:solidFill>
                <a:latin typeface="宋体" pitchFamily="2" charset="-122"/>
                <a:ea typeface="宋体" pitchFamily="2" charset="-122"/>
              </a:rPr>
              <a:t>会增加系统的总开销</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增加从一个任务到另一个任务的转换时间</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，但是引入协调任务有助于把不同任务之间的协调控制封装起来。</a:t>
            </a:r>
            <a:endParaRPr lang="en-US" altLang="zh-CN" sz="2400" dirty="0">
              <a:latin typeface="宋体" pitchFamily="2" charset="-122"/>
              <a:ea typeface="宋体" pitchFamily="2" charset="-122"/>
            </a:endParaRPr>
          </a:p>
          <a:p>
            <a:pPr marL="533400">
              <a:spcAft>
                <a:spcPts val="600"/>
              </a:spcAft>
              <a:buFont typeface="Arial" pitchFamily="34" charset="0"/>
              <a:buChar char="•"/>
            </a:pPr>
            <a:r>
              <a:rPr lang="zh-CN" altLang="en-US" sz="2400" dirty="0">
                <a:latin typeface="宋体" pitchFamily="2" charset="-122"/>
                <a:ea typeface="宋体" pitchFamily="2" charset="-122"/>
              </a:rPr>
              <a:t>使用</a:t>
            </a:r>
            <a:r>
              <a:rPr lang="zh-CN" altLang="en-US" sz="2400" dirty="0">
                <a:solidFill>
                  <a:srgbClr val="3366FF"/>
                </a:solidFill>
                <a:latin typeface="宋体" pitchFamily="2" charset="-122"/>
                <a:ea typeface="宋体" pitchFamily="2" charset="-122"/>
              </a:rPr>
              <a:t>状态转换矩阵</a:t>
            </a:r>
            <a:r>
              <a:rPr lang="zh-CN" altLang="en-US" sz="2400" dirty="0">
                <a:latin typeface="宋体" pitchFamily="2" charset="-122"/>
                <a:ea typeface="宋体" pitchFamily="2" charset="-122"/>
              </a:rPr>
              <a:t>可以比较</a:t>
            </a:r>
            <a:r>
              <a:rPr lang="zh-CN" altLang="en-US" sz="2400" dirty="0">
                <a:solidFill>
                  <a:srgbClr val="3366FF"/>
                </a:solidFill>
                <a:latin typeface="宋体" pitchFamily="2" charset="-122"/>
                <a:ea typeface="宋体" pitchFamily="2" charset="-122"/>
              </a:rPr>
              <a:t>方便地描述该协调任务的行为。</a:t>
            </a:r>
            <a:endParaRPr lang="en-US" altLang="zh-CN" sz="2400" dirty="0">
              <a:solidFill>
                <a:srgbClr val="3366FF"/>
              </a:solidFill>
              <a:latin typeface="宋体" pitchFamily="2" charset="-122"/>
              <a:ea typeface="宋体" pitchFamily="2" charset="-122"/>
            </a:endParaRPr>
          </a:p>
          <a:p>
            <a:pPr marL="533400">
              <a:spcAft>
                <a:spcPts val="600"/>
              </a:spcAft>
              <a:buFont typeface="Arial" pitchFamily="34" charset="0"/>
              <a:buChar char="•"/>
            </a:pPr>
            <a:r>
              <a:rPr lang="zh-CN" altLang="en-US" sz="2400" dirty="0">
                <a:latin typeface="宋体" pitchFamily="2" charset="-122"/>
                <a:ea typeface="宋体" pitchFamily="2" charset="-122"/>
              </a:rPr>
              <a:t>协调任务</a:t>
            </a:r>
            <a:r>
              <a:rPr lang="zh-CN" altLang="en-US" sz="2400" dirty="0">
                <a:solidFill>
                  <a:srgbClr val="3366FF"/>
                </a:solidFill>
                <a:latin typeface="宋体" pitchFamily="2" charset="-122"/>
                <a:ea typeface="宋体" pitchFamily="2" charset="-122"/>
              </a:rPr>
              <a:t>应仅做协调工作</a:t>
            </a:r>
            <a:r>
              <a:rPr lang="zh-CN" altLang="en-US" sz="2400" dirty="0">
                <a:latin typeface="宋体" pitchFamily="2" charset="-122"/>
                <a:ea typeface="宋体" pitchFamily="2" charset="-122"/>
              </a:rPr>
              <a:t>，不要让它再承担其他服务工作。</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40</a:t>
            </a:fld>
            <a:endParaRPr lang="zh-CN" altLang="en-US"/>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69635" name="Rectangle 3"/>
          <p:cNvSpPr>
            <a:spLocks noGrp="1" noChangeArrowheads="1"/>
          </p:cNvSpPr>
          <p:nvPr>
            <p:ph type="body" idx="1"/>
          </p:nvPr>
        </p:nvSpPr>
        <p:spPr/>
        <p:txBody>
          <a:bodyPr/>
          <a:lstStyle/>
          <a:p>
            <a:pPr eaLnBrk="1" hangingPunct="1">
              <a:buFontTx/>
              <a:buNone/>
            </a:pPr>
            <a:r>
              <a:rPr lang="en-US" altLang="zh-CN" sz="2800" b="1" dirty="0">
                <a:solidFill>
                  <a:srgbClr val="C00000"/>
                </a:solidFill>
                <a:ea typeface="宋体" charset="-122"/>
              </a:rPr>
              <a:t>(6) </a:t>
            </a:r>
            <a:r>
              <a:rPr lang="zh-CN" altLang="en-US" sz="2800" b="1" dirty="0">
                <a:solidFill>
                  <a:srgbClr val="C00000"/>
                </a:solidFill>
                <a:ea typeface="宋体" charset="-122"/>
              </a:rPr>
              <a:t>审查每个任务</a:t>
            </a:r>
          </a:p>
          <a:p>
            <a:pPr marL="627063">
              <a:spcBef>
                <a:spcPts val="1200"/>
              </a:spcBef>
              <a:spcAft>
                <a:spcPts val="600"/>
              </a:spcAft>
              <a:buClr>
                <a:schemeClr val="accent2"/>
              </a:buClr>
              <a:buSzPct val="75000"/>
              <a:buFont typeface="Arial" pitchFamily="34" charset="0"/>
              <a:buChar char="•"/>
            </a:pPr>
            <a:r>
              <a:rPr lang="zh-CN" altLang="zh-CN" sz="2400" dirty="0">
                <a:latin typeface="宋体" pitchFamily="2" charset="-122"/>
                <a:ea typeface="宋体" pitchFamily="2" charset="-122"/>
                <a:cs typeface="Times New Roman" pitchFamily="18" charset="0"/>
              </a:rPr>
              <a:t>必须</a:t>
            </a:r>
            <a:r>
              <a:rPr lang="zh-CN" altLang="zh-CN" sz="2400" dirty="0">
                <a:solidFill>
                  <a:srgbClr val="3366FF"/>
                </a:solidFill>
                <a:latin typeface="宋体" pitchFamily="2" charset="-122"/>
                <a:ea typeface="宋体" pitchFamily="2" charset="-122"/>
                <a:cs typeface="Times New Roman" pitchFamily="18" charset="0"/>
              </a:rPr>
              <a:t>仔细分析</a:t>
            </a:r>
            <a:r>
              <a:rPr lang="zh-CN" altLang="zh-CN" sz="2400" dirty="0">
                <a:latin typeface="宋体" pitchFamily="2" charset="-122"/>
                <a:ea typeface="宋体" pitchFamily="2" charset="-122"/>
                <a:cs typeface="Times New Roman" pitchFamily="18" charset="0"/>
              </a:rPr>
              <a:t>和</a:t>
            </a:r>
            <a:r>
              <a:rPr lang="zh-CN" altLang="zh-CN" sz="2400" dirty="0">
                <a:solidFill>
                  <a:srgbClr val="3366FF"/>
                </a:solidFill>
                <a:latin typeface="宋体" pitchFamily="2" charset="-122"/>
                <a:ea typeface="宋体" pitchFamily="2" charset="-122"/>
                <a:cs typeface="Times New Roman" pitchFamily="18" charset="0"/>
              </a:rPr>
              <a:t>选择</a:t>
            </a:r>
            <a:r>
              <a:rPr lang="zh-CN" altLang="zh-CN" sz="2400" dirty="0">
                <a:latin typeface="宋体" pitchFamily="2" charset="-122"/>
                <a:ea typeface="宋体" pitchFamily="2" charset="-122"/>
                <a:cs typeface="Times New Roman" pitchFamily="18" charset="0"/>
              </a:rPr>
              <a:t>每个确实需要的任务</a:t>
            </a:r>
            <a:r>
              <a:rPr lang="zh-CN" altLang="en-US" sz="2400" dirty="0">
                <a:latin typeface="宋体" pitchFamily="2" charset="-122"/>
                <a:ea typeface="宋体" pitchFamily="2" charset="-122"/>
                <a:cs typeface="Times New Roman" pitchFamily="18" charset="0"/>
              </a:rPr>
              <a:t>，</a:t>
            </a:r>
            <a:r>
              <a:rPr lang="zh-CN" altLang="zh-CN" sz="2400" dirty="0">
                <a:latin typeface="宋体" pitchFamily="2" charset="-122"/>
                <a:ea typeface="宋体" pitchFamily="2" charset="-122"/>
                <a:cs typeface="Times New Roman" pitchFamily="18" charset="0"/>
              </a:rPr>
              <a:t>使系统中包含的</a:t>
            </a:r>
            <a:r>
              <a:rPr lang="zh-CN" altLang="zh-CN" sz="2400" dirty="0">
                <a:solidFill>
                  <a:srgbClr val="3366FF"/>
                </a:solidFill>
                <a:latin typeface="宋体" pitchFamily="2" charset="-122"/>
                <a:ea typeface="宋体" pitchFamily="2" charset="-122"/>
                <a:cs typeface="Times New Roman" pitchFamily="18" charset="0"/>
              </a:rPr>
              <a:t>任务数尽量少</a:t>
            </a:r>
            <a:r>
              <a:rPr lang="zh-CN" altLang="zh-CN" sz="2400" dirty="0">
                <a:latin typeface="宋体" pitchFamily="2" charset="-122"/>
                <a:ea typeface="宋体" pitchFamily="2" charset="-122"/>
                <a:cs typeface="Times New Roman" pitchFamily="18" charset="0"/>
              </a:rPr>
              <a:t>。</a:t>
            </a:r>
            <a:endParaRPr lang="zh-CN" altLang="en-US" sz="2400" dirty="0">
              <a:latin typeface="宋体" pitchFamily="2" charset="-122"/>
              <a:ea typeface="宋体" pitchFamily="2" charset="-122"/>
            </a:endParaRPr>
          </a:p>
          <a:p>
            <a:pPr marL="627063" eaLnBrk="1" hangingPunct="1">
              <a:spcBef>
                <a:spcPts val="1200"/>
              </a:spcBef>
              <a:spcAft>
                <a:spcPts val="600"/>
              </a:spcAft>
              <a:buClr>
                <a:schemeClr val="accent2"/>
              </a:buClr>
              <a:buSzPct val="75000"/>
              <a:buFont typeface="Arial" pitchFamily="34" charset="0"/>
              <a:buChar char="•"/>
            </a:pPr>
            <a:r>
              <a:rPr lang="zh-CN" altLang="en-US" sz="2400" dirty="0">
                <a:solidFill>
                  <a:srgbClr val="3366FF"/>
                </a:solidFill>
                <a:latin typeface="宋体" pitchFamily="2" charset="-122"/>
                <a:ea typeface="宋体" pitchFamily="2" charset="-122"/>
                <a:cs typeface="Times New Roman" pitchFamily="18" charset="0"/>
              </a:rPr>
              <a:t>对每个任务要进行审查</a:t>
            </a:r>
            <a:r>
              <a:rPr lang="zh-CN" altLang="en-US" sz="2400" dirty="0">
                <a:latin typeface="宋体" pitchFamily="2" charset="-122"/>
                <a:ea typeface="宋体" pitchFamily="2" charset="-122"/>
              </a:rPr>
              <a:t>，确保它能满足一个或多个选择任务的工程标准</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事件驱动、时钟驱动、优先任务、关键任务或协调者。</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41</a:t>
            </a:fld>
            <a:endParaRPr lang="zh-CN" alt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70659" name="Rectangle 3"/>
          <p:cNvSpPr>
            <a:spLocks noGrp="1" noChangeArrowheads="1"/>
          </p:cNvSpPr>
          <p:nvPr>
            <p:ph type="body" idx="1"/>
          </p:nvPr>
        </p:nvSpPr>
        <p:spPr>
          <a:xfrm>
            <a:off x="457200" y="1474805"/>
            <a:ext cx="8229600" cy="4954591"/>
          </a:xfrm>
        </p:spPr>
        <p:txBody>
          <a:bodyPr/>
          <a:lstStyle/>
          <a:p>
            <a:pPr eaLnBrk="1" hangingPunct="1">
              <a:buFontTx/>
              <a:buNone/>
            </a:pPr>
            <a:r>
              <a:rPr lang="en-US" altLang="zh-CN" sz="2800" b="1" dirty="0">
                <a:solidFill>
                  <a:srgbClr val="C00000"/>
                </a:solidFill>
                <a:latin typeface="宋体" pitchFamily="2" charset="-122"/>
                <a:ea typeface="宋体" pitchFamily="2" charset="-122"/>
              </a:rPr>
              <a:t>(7) </a:t>
            </a:r>
            <a:r>
              <a:rPr lang="zh-CN" altLang="en-US" sz="2800" b="1" dirty="0">
                <a:solidFill>
                  <a:srgbClr val="C00000"/>
                </a:solidFill>
                <a:latin typeface="宋体" pitchFamily="2" charset="-122"/>
                <a:ea typeface="宋体" pitchFamily="2" charset="-122"/>
              </a:rPr>
              <a:t>定义每个任务</a:t>
            </a:r>
          </a:p>
          <a:p>
            <a:pPr marL="457200" indent="-457200" eaLnBrk="1" hangingPunct="1">
              <a:spcBef>
                <a:spcPts val="1200"/>
              </a:spcBef>
              <a:spcAft>
                <a:spcPts val="600"/>
              </a:spcAft>
              <a:buFont typeface="+mj-ea"/>
              <a:buAutoNum type="circleNumDbPlain"/>
            </a:pPr>
            <a:r>
              <a:rPr lang="zh-CN" altLang="en-US" sz="2400" dirty="0">
                <a:solidFill>
                  <a:srgbClr val="3366FF"/>
                </a:solidFill>
                <a:latin typeface="宋体" pitchFamily="2" charset="-122"/>
                <a:ea typeface="宋体" pitchFamily="2" charset="-122"/>
              </a:rPr>
              <a:t>它是什么任务</a:t>
            </a:r>
            <a:r>
              <a:rPr lang="zh-CN" altLang="en-US" sz="2400" dirty="0">
                <a:latin typeface="宋体" pitchFamily="2" charset="-122"/>
                <a:ea typeface="宋体" pitchFamily="2" charset="-122"/>
              </a:rPr>
              <a:t>。为任务命名并做简要描述。</a:t>
            </a:r>
            <a:r>
              <a:rPr lang="zh-CN" altLang="en-US" sz="2000" dirty="0">
                <a:latin typeface="宋体" pitchFamily="2" charset="-122"/>
                <a:ea typeface="宋体" pitchFamily="2" charset="-122"/>
              </a:rPr>
              <a:t>为面向对象设计部分的每个服务增加一个新的约束</a:t>
            </a:r>
            <a:r>
              <a:rPr lang="en-US" altLang="zh-CN" sz="2000" dirty="0">
                <a:latin typeface="宋体" pitchFamily="2" charset="-122"/>
                <a:ea typeface="宋体" pitchFamily="2" charset="-122"/>
              </a:rPr>
              <a:t>——</a:t>
            </a:r>
            <a:r>
              <a:rPr lang="zh-CN" altLang="en-US" sz="2000" dirty="0">
                <a:latin typeface="宋体" pitchFamily="2" charset="-122"/>
                <a:ea typeface="宋体" pitchFamily="2" charset="-122"/>
              </a:rPr>
              <a:t>任务名。如果一个服务被分裂，交叉在多个任务中，则要修改服务名及其描述，使每个服务能映射到一个任务。</a:t>
            </a:r>
          </a:p>
          <a:p>
            <a:pPr marL="457200" indent="-457200" eaLnBrk="1" hangingPunct="1">
              <a:spcBef>
                <a:spcPts val="1200"/>
              </a:spcBef>
              <a:spcAft>
                <a:spcPts val="600"/>
              </a:spcAft>
              <a:buFont typeface="+mj-ea"/>
              <a:buAutoNum type="circleNumDbPlain"/>
            </a:pPr>
            <a:r>
              <a:rPr lang="zh-CN" altLang="en-US" sz="2400" dirty="0">
                <a:solidFill>
                  <a:srgbClr val="3366FF"/>
                </a:solidFill>
                <a:latin typeface="宋体" pitchFamily="2" charset="-122"/>
                <a:ea typeface="宋体" pitchFamily="2" charset="-122"/>
              </a:rPr>
              <a:t>如何协调任务</a:t>
            </a:r>
            <a:r>
              <a:rPr lang="zh-CN" altLang="en-US" sz="2400" dirty="0">
                <a:latin typeface="宋体" pitchFamily="2" charset="-122"/>
                <a:ea typeface="宋体" pitchFamily="2" charset="-122"/>
              </a:rPr>
              <a:t>。定义每个任务如何协调工作。</a:t>
            </a:r>
            <a:r>
              <a:rPr lang="zh-CN" altLang="en-US" sz="2000" dirty="0">
                <a:latin typeface="宋体" pitchFamily="2" charset="-122"/>
                <a:ea typeface="宋体" pitchFamily="2" charset="-122"/>
              </a:rPr>
              <a:t>指出它是事件驱动的，还是时钟驱动的；对于事件驱动的任务，描述触发该任务的事件；对时钟驱动的任务，描述在触发之前所经过的时间间隔，同时指出它是一次性的，还是重复的事件间隔。</a:t>
            </a:r>
          </a:p>
          <a:p>
            <a:pPr marL="457200" indent="-457200" eaLnBrk="1" hangingPunct="1">
              <a:spcBef>
                <a:spcPts val="1200"/>
              </a:spcBef>
              <a:spcAft>
                <a:spcPts val="600"/>
              </a:spcAft>
              <a:buFont typeface="+mj-ea"/>
              <a:buAutoNum type="circleNumDbPlain"/>
            </a:pPr>
            <a:r>
              <a:rPr lang="zh-CN" altLang="en-US" sz="2400" dirty="0">
                <a:solidFill>
                  <a:srgbClr val="3366FF"/>
                </a:solidFill>
                <a:latin typeface="宋体" pitchFamily="2" charset="-122"/>
                <a:ea typeface="宋体" pitchFamily="2" charset="-122"/>
              </a:rPr>
              <a:t>如何通信</a:t>
            </a:r>
            <a:r>
              <a:rPr lang="zh-CN" altLang="en-US" sz="2400" dirty="0">
                <a:latin typeface="宋体" pitchFamily="2" charset="-122"/>
                <a:ea typeface="宋体" pitchFamily="2" charset="-122"/>
              </a:rPr>
              <a:t>。定义每个任务如何通信，任务从哪里取数据及往哪里送数据。</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42</a:t>
            </a:fld>
            <a:endParaRPr lang="zh-CN" altLang="en-U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43</a:t>
            </a:fld>
            <a:endParaRPr lang="zh-CN" altLang="en-US" dirty="0"/>
          </a:p>
        </p:txBody>
      </p:sp>
      <p:sp>
        <p:nvSpPr>
          <p:cNvPr id="6" name="矩形 5"/>
          <p:cNvSpPr/>
          <p:nvPr/>
        </p:nvSpPr>
        <p:spPr>
          <a:xfrm>
            <a:off x="357158" y="1571612"/>
            <a:ext cx="3070071" cy="523220"/>
          </a:xfrm>
          <a:prstGeom prst="rect">
            <a:avLst/>
          </a:prstGeom>
        </p:spPr>
        <p:txBody>
          <a:bodyPr wrap="none">
            <a:spAutoFit/>
          </a:bodyPr>
          <a:lstStyle/>
          <a:p>
            <a:pPr algn="just" eaLnBrk="1" hangingPunct="1">
              <a:spcAft>
                <a:spcPts val="0"/>
              </a:spcAft>
              <a:defRPr/>
            </a:pPr>
            <a:r>
              <a:rPr lang="zh-CN" altLang="en-US" sz="2800" b="1" kern="100" dirty="0">
                <a:solidFill>
                  <a:srgbClr val="C00000"/>
                </a:solidFill>
                <a:latin typeface="Calibri" panose="020F0502020204030204" pitchFamily="34" charset="0"/>
                <a:ea typeface="宋体" pitchFamily="2" charset="-122"/>
                <a:cs typeface="Times New Roman" panose="02020603050405020304" pitchFamily="18" charset="0"/>
              </a:rPr>
              <a:t>将任务分配给硬件</a:t>
            </a:r>
            <a:endParaRPr lang="zh-CN" altLang="zh-CN" sz="2800" b="1" kern="100" dirty="0">
              <a:solidFill>
                <a:srgbClr val="C00000"/>
              </a:solidFill>
              <a:latin typeface="Calibri" panose="020F0502020204030204" pitchFamily="34" charset="0"/>
              <a:ea typeface="宋体" pitchFamily="2" charset="-122"/>
              <a:cs typeface="Times New Roman" panose="02020603050405020304" pitchFamily="18" charset="0"/>
            </a:endParaRPr>
          </a:p>
        </p:txBody>
      </p:sp>
      <p:sp>
        <p:nvSpPr>
          <p:cNvPr id="7" name="矩形 6"/>
          <p:cNvSpPr/>
          <p:nvPr/>
        </p:nvSpPr>
        <p:spPr>
          <a:xfrm>
            <a:off x="571472" y="2143116"/>
            <a:ext cx="8072494" cy="1570038"/>
          </a:xfrm>
          <a:prstGeom prst="rect">
            <a:avLst/>
          </a:prstGeom>
        </p:spPr>
        <p:txBody>
          <a:bodyPr wrap="square">
            <a:spAutoFit/>
          </a:bodyPr>
          <a:lstStyle/>
          <a:p>
            <a:pPr algn="just" eaLnBrk="1" hangingPunct="1">
              <a:spcAft>
                <a:spcPts val="0"/>
              </a:spcAft>
              <a:defRPr/>
            </a:pPr>
            <a:r>
              <a:rPr lang="en-US" altLang="zh-CN" sz="2400" kern="100" dirty="0">
                <a:latin typeface="Calibri" panose="020F0502020204030204" pitchFamily="34" charset="0"/>
                <a:ea typeface="宋体" pitchFamily="2" charset="-122"/>
                <a:cs typeface="Times New Roman" panose="02020603050405020304" pitchFamily="18" charset="0"/>
              </a:rPr>
              <a:t>         </a:t>
            </a:r>
            <a:r>
              <a:rPr lang="zh-CN" altLang="en-US" sz="2400" kern="100" dirty="0">
                <a:latin typeface="Calibri" panose="020F0502020204030204" pitchFamily="34" charset="0"/>
                <a:ea typeface="宋体" pitchFamily="2" charset="-122"/>
                <a:cs typeface="Times New Roman" panose="02020603050405020304" pitchFamily="18" charset="0"/>
              </a:rPr>
              <a:t>如</a:t>
            </a:r>
            <a:r>
              <a:rPr lang="zh-CN" altLang="zh-CN" sz="2400" kern="100" dirty="0">
                <a:latin typeface="Calibri" panose="020F0502020204030204" pitchFamily="34" charset="0"/>
                <a:ea typeface="宋体" pitchFamily="2" charset="-122"/>
                <a:cs typeface="Times New Roman" panose="02020603050405020304" pitchFamily="18" charset="0"/>
              </a:rPr>
              <a:t>使用多处理器或固件，主要是为了</a:t>
            </a:r>
            <a:r>
              <a:rPr lang="zh-CN" altLang="zh-CN" sz="2400" kern="100" dirty="0">
                <a:solidFill>
                  <a:srgbClr val="3366FF"/>
                </a:solidFill>
                <a:latin typeface="Calibri" panose="020F0502020204030204" pitchFamily="34" charset="0"/>
                <a:ea typeface="宋体" pitchFamily="2" charset="-122"/>
                <a:cs typeface="Times New Roman" panose="02020603050405020304" pitchFamily="18" charset="0"/>
              </a:rPr>
              <a:t>满足高性能</a:t>
            </a:r>
            <a:r>
              <a:rPr lang="zh-CN" altLang="zh-CN" sz="2400" kern="100" dirty="0">
                <a:latin typeface="Calibri" panose="020F0502020204030204" pitchFamily="34" charset="0"/>
                <a:ea typeface="宋体" pitchFamily="2" charset="-122"/>
                <a:cs typeface="Times New Roman" panose="02020603050405020304" pitchFamily="18" charset="0"/>
              </a:rPr>
              <a:t>的需求。设计者必须通过计算系统载荷</a:t>
            </a:r>
            <a:r>
              <a:rPr lang="en-US" altLang="zh-CN" sz="2400" kern="100" dirty="0">
                <a:latin typeface="Calibri" panose="020F0502020204030204" pitchFamily="34" charset="0"/>
                <a:ea typeface="宋体" pitchFamily="2" charset="-122"/>
                <a:cs typeface="Times New Roman" panose="02020603050405020304" pitchFamily="18" charset="0"/>
              </a:rPr>
              <a:t>(</a:t>
            </a:r>
            <a:r>
              <a:rPr lang="zh-CN" altLang="zh-CN" sz="2400" kern="100" dirty="0">
                <a:latin typeface="Calibri" panose="020F0502020204030204" pitchFamily="34" charset="0"/>
                <a:ea typeface="宋体" pitchFamily="2" charset="-122"/>
                <a:cs typeface="Times New Roman" panose="02020603050405020304" pitchFamily="18" charset="0"/>
              </a:rPr>
              <a:t>即每秒处理的业务数及处理一个业务所花费的时间</a:t>
            </a:r>
            <a:r>
              <a:rPr lang="en-US" altLang="zh-CN" sz="2400" kern="100" dirty="0">
                <a:latin typeface="Calibri" panose="020F0502020204030204" pitchFamily="34" charset="0"/>
                <a:ea typeface="宋体" pitchFamily="2" charset="-122"/>
                <a:cs typeface="Times New Roman" panose="02020603050405020304" pitchFamily="18" charset="0"/>
              </a:rPr>
              <a:t>)</a:t>
            </a:r>
            <a:r>
              <a:rPr lang="zh-CN" altLang="zh-CN" sz="2400" kern="100" dirty="0">
                <a:latin typeface="Calibri" panose="020F0502020204030204" pitchFamily="34" charset="0"/>
                <a:ea typeface="宋体" pitchFamily="2" charset="-122"/>
                <a:cs typeface="Times New Roman" panose="02020603050405020304" pitchFamily="18" charset="0"/>
              </a:rPr>
              <a:t>，来估算所需要的</a:t>
            </a:r>
            <a:r>
              <a:rPr lang="en-US" altLang="zh-CN" sz="2400" kern="100" dirty="0">
                <a:latin typeface="Calibri" panose="020F0502020204030204" pitchFamily="34" charset="0"/>
                <a:ea typeface="宋体" pitchFamily="2" charset="-122"/>
                <a:cs typeface="Times New Roman" panose="02020603050405020304" pitchFamily="18" charset="0"/>
              </a:rPr>
              <a:t>CPU(</a:t>
            </a:r>
            <a:r>
              <a:rPr lang="zh-CN" altLang="zh-CN" sz="2400" kern="100" dirty="0">
                <a:latin typeface="Calibri" panose="020F0502020204030204" pitchFamily="34" charset="0"/>
                <a:ea typeface="宋体" pitchFamily="2" charset="-122"/>
                <a:cs typeface="Times New Roman" panose="02020603050405020304" pitchFamily="18" charset="0"/>
              </a:rPr>
              <a:t>或其他固件</a:t>
            </a:r>
            <a:r>
              <a:rPr lang="en-US" altLang="zh-CN" sz="2400" kern="100" dirty="0">
                <a:latin typeface="Calibri" panose="020F0502020204030204" pitchFamily="34" charset="0"/>
                <a:ea typeface="宋体" pitchFamily="2" charset="-122"/>
                <a:cs typeface="Times New Roman" panose="02020603050405020304" pitchFamily="18" charset="0"/>
              </a:rPr>
              <a:t>)</a:t>
            </a:r>
            <a:r>
              <a:rPr lang="zh-CN" altLang="zh-CN" sz="2400" kern="100" dirty="0">
                <a:latin typeface="Calibri" panose="020F0502020204030204" pitchFamily="34" charset="0"/>
                <a:ea typeface="宋体" pitchFamily="2" charset="-122"/>
                <a:cs typeface="Times New Roman" panose="02020603050405020304" pitchFamily="18" charset="0"/>
              </a:rPr>
              <a:t>的处理能力。</a:t>
            </a:r>
          </a:p>
        </p:txBody>
      </p:sp>
      <p:sp>
        <p:nvSpPr>
          <p:cNvPr id="8" name="矩形 7"/>
          <p:cNvSpPr/>
          <p:nvPr/>
        </p:nvSpPr>
        <p:spPr>
          <a:xfrm>
            <a:off x="428596" y="3929066"/>
            <a:ext cx="8143931" cy="1846659"/>
          </a:xfrm>
          <a:prstGeom prst="rect">
            <a:avLst/>
          </a:prstGeom>
        </p:spPr>
        <p:txBody>
          <a:bodyPr wrap="square">
            <a:spAutoFit/>
          </a:bodyPr>
          <a:lstStyle/>
          <a:p>
            <a:pPr algn="just" eaLnBrk="1" hangingPunct="1">
              <a:spcAft>
                <a:spcPts val="600"/>
              </a:spcAft>
              <a:defRPr/>
            </a:pPr>
            <a:r>
              <a:rPr lang="zh-CN" altLang="zh-CN" sz="2400" kern="100" dirty="0">
                <a:latin typeface="Calibri" panose="020F0502020204030204" pitchFamily="34" charset="0"/>
                <a:ea typeface="宋体" pitchFamily="2" charset="-122"/>
                <a:cs typeface="Times New Roman" panose="02020603050405020304" pitchFamily="18" charset="0"/>
              </a:rPr>
              <a:t>使用硬件实现某些子系统的</a:t>
            </a:r>
            <a:r>
              <a:rPr lang="zh-CN" altLang="zh-CN" sz="2400" kern="100" dirty="0">
                <a:solidFill>
                  <a:srgbClr val="3366FF"/>
                </a:solidFill>
                <a:latin typeface="Calibri" panose="020F0502020204030204" pitchFamily="34" charset="0"/>
                <a:ea typeface="宋体" pitchFamily="2" charset="-122"/>
                <a:cs typeface="Times New Roman" panose="02020603050405020304" pitchFamily="18" charset="0"/>
              </a:rPr>
              <a:t>主要原因</a:t>
            </a:r>
            <a:r>
              <a:rPr lang="zh-CN" altLang="zh-CN" sz="2400" kern="100" dirty="0">
                <a:latin typeface="Calibri" panose="020F0502020204030204" pitchFamily="34" charset="0"/>
                <a:ea typeface="宋体" pitchFamily="2" charset="-122"/>
                <a:cs typeface="Times New Roman" panose="02020603050405020304" pitchFamily="18" charset="0"/>
              </a:rPr>
              <a:t>可能是</a:t>
            </a:r>
            <a:r>
              <a:rPr lang="zh-CN" altLang="en-US" sz="2400" kern="100" dirty="0">
                <a:latin typeface="Calibri" panose="020F0502020204030204" pitchFamily="34" charset="0"/>
                <a:ea typeface="宋体" pitchFamily="2" charset="-122"/>
                <a:cs typeface="Times New Roman" panose="02020603050405020304" pitchFamily="18" charset="0"/>
              </a:rPr>
              <a:t>：</a:t>
            </a:r>
            <a:endParaRPr lang="zh-CN" altLang="zh-CN" sz="2400" kern="100" dirty="0">
              <a:latin typeface="Calibri" panose="020F0502020204030204" pitchFamily="34" charset="0"/>
              <a:ea typeface="宋体" pitchFamily="2" charset="-122"/>
              <a:cs typeface="Times New Roman" panose="02020603050405020304" pitchFamily="18" charset="0"/>
            </a:endParaRPr>
          </a:p>
          <a:p>
            <a:pPr marL="627063" indent="-342900" algn="just" eaLnBrk="1" hangingPunct="1">
              <a:spcAft>
                <a:spcPts val="600"/>
              </a:spcAft>
              <a:buFont typeface="Arial" panose="020B0604020202020204" pitchFamily="34" charset="0"/>
              <a:buChar char="•"/>
              <a:defRPr/>
            </a:pPr>
            <a:r>
              <a:rPr lang="zh-CN" altLang="zh-CN" sz="2000" kern="100" dirty="0">
                <a:solidFill>
                  <a:srgbClr val="3366FF"/>
                </a:solidFill>
                <a:latin typeface="Calibri" panose="020F0502020204030204" pitchFamily="34" charset="0"/>
                <a:ea typeface="宋体" pitchFamily="2" charset="-122"/>
                <a:cs typeface="Times New Roman" panose="02020603050405020304" pitchFamily="18" charset="0"/>
              </a:rPr>
              <a:t>现有的硬件完全能满足某些方面的需求</a:t>
            </a:r>
            <a:r>
              <a:rPr lang="zh-CN" altLang="zh-CN" sz="2000" kern="100" dirty="0">
                <a:latin typeface="Calibri" panose="020F0502020204030204" pitchFamily="34" charset="0"/>
                <a:ea typeface="宋体" pitchFamily="2" charset="-122"/>
                <a:cs typeface="Times New Roman" panose="02020603050405020304" pitchFamily="18" charset="0"/>
              </a:rPr>
              <a:t>，例如，买一块浮点运算卡比用软件实现浮点运算要容易得多。</a:t>
            </a:r>
          </a:p>
          <a:p>
            <a:pPr marL="627063" indent="-342900" algn="just" eaLnBrk="1" hangingPunct="1">
              <a:spcAft>
                <a:spcPts val="600"/>
              </a:spcAft>
              <a:buFont typeface="Arial" panose="020B0604020202020204" pitchFamily="34" charset="0"/>
              <a:buChar char="•"/>
              <a:defRPr/>
            </a:pPr>
            <a:r>
              <a:rPr lang="zh-CN" altLang="zh-CN" sz="2000" kern="100" dirty="0">
                <a:solidFill>
                  <a:srgbClr val="3366FF"/>
                </a:solidFill>
                <a:latin typeface="Calibri" panose="020F0502020204030204" pitchFamily="34" charset="0"/>
                <a:ea typeface="宋体" pitchFamily="2" charset="-122"/>
                <a:cs typeface="Times New Roman" panose="02020603050405020304" pitchFamily="18" charset="0"/>
              </a:rPr>
              <a:t>专用硬件比通用的</a:t>
            </a:r>
            <a:r>
              <a:rPr lang="en-US" altLang="zh-CN" sz="2000" kern="100" dirty="0">
                <a:solidFill>
                  <a:srgbClr val="3366FF"/>
                </a:solidFill>
                <a:latin typeface="Calibri" panose="020F0502020204030204" pitchFamily="34" charset="0"/>
                <a:ea typeface="宋体" pitchFamily="2" charset="-122"/>
                <a:cs typeface="Times New Roman" panose="02020603050405020304" pitchFamily="18" charset="0"/>
              </a:rPr>
              <a:t>CPU</a:t>
            </a:r>
            <a:r>
              <a:rPr lang="zh-CN" altLang="zh-CN" sz="2000" kern="100" dirty="0">
                <a:solidFill>
                  <a:srgbClr val="3366FF"/>
                </a:solidFill>
                <a:latin typeface="Calibri" panose="020F0502020204030204" pitchFamily="34" charset="0"/>
                <a:ea typeface="宋体" pitchFamily="2" charset="-122"/>
                <a:cs typeface="Times New Roman" panose="02020603050405020304" pitchFamily="18" charset="0"/>
              </a:rPr>
              <a:t>性能更高</a:t>
            </a:r>
            <a:r>
              <a:rPr lang="zh-CN" altLang="zh-CN" sz="2000" kern="100" dirty="0">
                <a:latin typeface="Calibri" panose="020F0502020204030204" pitchFamily="34" charset="0"/>
                <a:ea typeface="宋体" pitchFamily="2" charset="-122"/>
                <a:cs typeface="Times New Roman" panose="02020603050405020304" pitchFamily="18" charset="0"/>
              </a:rPr>
              <a:t>。例如，目前在信号处理系统中广泛使用固件实现快速傅里叶变换。</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dirty="0"/>
              <a:t>4.7 </a:t>
            </a:r>
            <a:r>
              <a:rPr lang="zh-CN" altLang="en-US" dirty="0"/>
              <a:t>任务管理部分的设计</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44</a:t>
            </a:fld>
            <a:endParaRPr lang="zh-CN" altLang="en-US"/>
          </a:p>
        </p:txBody>
      </p:sp>
      <p:sp>
        <p:nvSpPr>
          <p:cNvPr id="9" name="矩形 8"/>
          <p:cNvSpPr/>
          <p:nvPr/>
        </p:nvSpPr>
        <p:spPr>
          <a:xfrm>
            <a:off x="571472" y="2571744"/>
            <a:ext cx="8143932" cy="930319"/>
          </a:xfrm>
          <a:prstGeom prst="rect">
            <a:avLst/>
          </a:prstGeom>
          <a:ln>
            <a:noFill/>
          </a:ln>
        </p:spPr>
        <p:txBody>
          <a:bodyPr wrap="square">
            <a:spAutoFit/>
          </a:bodyPr>
          <a:lstStyle/>
          <a:p>
            <a:pPr eaLnBrk="1" hangingPunct="1">
              <a:lnSpc>
                <a:spcPts val="3500"/>
              </a:lnSpc>
              <a:defRPr/>
            </a:pPr>
            <a:r>
              <a:rPr lang="en-US" altLang="zh-CN" sz="2400" kern="100" dirty="0">
                <a:latin typeface="Calibri" panose="020F0502020204030204" pitchFamily="34" charset="0"/>
                <a:ea typeface="宋体" pitchFamily="2" charset="-122"/>
                <a:cs typeface="Times New Roman" panose="02020603050405020304" pitchFamily="18" charset="0"/>
              </a:rPr>
              <a:t>         </a:t>
            </a:r>
            <a:r>
              <a:rPr lang="zh-CN" altLang="en-US" sz="2400" kern="100" dirty="0">
                <a:latin typeface="Calibri" panose="020F0502020204030204" pitchFamily="34" charset="0"/>
                <a:ea typeface="宋体" pitchFamily="2" charset="-122"/>
                <a:cs typeface="Times New Roman" panose="02020603050405020304" pitchFamily="18" charset="0"/>
              </a:rPr>
              <a:t>任务管理部分设计时，</a:t>
            </a:r>
            <a:r>
              <a:rPr lang="zh-CN" altLang="zh-CN" sz="2400" kern="100" dirty="0">
                <a:latin typeface="Calibri" panose="020F0502020204030204" pitchFamily="34" charset="0"/>
                <a:ea typeface="宋体" pitchFamily="2" charset="-122"/>
                <a:cs typeface="Times New Roman" panose="02020603050405020304" pitchFamily="18" charset="0"/>
              </a:rPr>
              <a:t>设计者应该综合考虑各种因素，以决定哪些子系统用硬件实现，哪些子系统用软件实现</a:t>
            </a:r>
            <a:r>
              <a:rPr lang="zh-CN" altLang="zh-CN" kern="100" dirty="0">
                <a:latin typeface="Calibri" panose="020F0502020204030204" pitchFamily="34" charset="0"/>
                <a:ea typeface="宋体" pitchFamily="2" charset="-122"/>
                <a:cs typeface="Times New Roman" panose="02020603050405020304" pitchFamily="18" charset="0"/>
              </a:rPr>
              <a:t>。</a:t>
            </a:r>
            <a:endParaRPr lang="zh-CN" altLang="en-US" dirty="0">
              <a:ea typeface="宋体" pitchFamily="2" charset="-122"/>
            </a:endParaRPr>
          </a:p>
        </p:txBody>
      </p:sp>
      <p:sp>
        <p:nvSpPr>
          <p:cNvPr id="10" name="矩形 9"/>
          <p:cNvSpPr/>
          <p:nvPr/>
        </p:nvSpPr>
        <p:spPr>
          <a:xfrm>
            <a:off x="714348" y="4357694"/>
            <a:ext cx="8072494" cy="1401922"/>
          </a:xfrm>
          <a:prstGeom prst="rect">
            <a:avLst/>
          </a:prstGeom>
          <a:solidFill>
            <a:schemeClr val="accent1">
              <a:alpha val="27000"/>
            </a:schemeClr>
          </a:solidFill>
          <a:ln>
            <a:solidFill>
              <a:schemeClr val="accent2">
                <a:lumMod val="60000"/>
                <a:lumOff val="40000"/>
              </a:schemeClr>
            </a:solidFill>
          </a:ln>
        </p:spPr>
        <p:txBody>
          <a:bodyPr>
            <a:spAutoFit/>
          </a:bodyPr>
          <a:lstStyle/>
          <a:p>
            <a:pPr>
              <a:lnSpc>
                <a:spcPts val="3500"/>
              </a:lnSpc>
              <a:spcAft>
                <a:spcPts val="0"/>
              </a:spcAft>
              <a:defRPr/>
            </a:pPr>
            <a:r>
              <a:rPr lang="en-US" altLang="zh-CN" sz="2400" b="1" dirty="0">
                <a:solidFill>
                  <a:srgbClr val="3366FF"/>
                </a:solidFill>
                <a:latin typeface="Calibri" panose="020F0502020204030204" pitchFamily="34" charset="0"/>
                <a:ea typeface="宋体" pitchFamily="2" charset="-122"/>
                <a:cs typeface="Times New Roman" panose="02020603050405020304" pitchFamily="18" charset="0"/>
              </a:rPr>
              <a:t>         </a:t>
            </a:r>
            <a:r>
              <a:rPr lang="zh-CN" altLang="zh-CN" sz="2400" b="1" dirty="0">
                <a:solidFill>
                  <a:srgbClr val="3366FF"/>
                </a:solidFill>
                <a:latin typeface="Calibri" panose="020F0502020204030204" pitchFamily="34" charset="0"/>
                <a:ea typeface="宋体" pitchFamily="2" charset="-122"/>
                <a:cs typeface="Times New Roman" panose="02020603050405020304" pitchFamily="18" charset="0"/>
              </a:rPr>
              <a:t>设计者在决定到底采用软件还是硬件的时候，必须综合权衡一致性、成本、性能等多种因素，还要考虑未来的可扩充性和可修改性。</a:t>
            </a:r>
          </a:p>
        </p:txBody>
      </p:sp>
      <p:sp>
        <p:nvSpPr>
          <p:cNvPr id="11" name="矩形 10"/>
          <p:cNvSpPr/>
          <p:nvPr/>
        </p:nvSpPr>
        <p:spPr>
          <a:xfrm>
            <a:off x="357158" y="1571612"/>
            <a:ext cx="3070071" cy="523220"/>
          </a:xfrm>
          <a:prstGeom prst="rect">
            <a:avLst/>
          </a:prstGeom>
        </p:spPr>
        <p:txBody>
          <a:bodyPr wrap="none">
            <a:spAutoFit/>
          </a:bodyPr>
          <a:lstStyle/>
          <a:p>
            <a:pPr algn="just" eaLnBrk="1" hangingPunct="1">
              <a:spcAft>
                <a:spcPts val="0"/>
              </a:spcAft>
              <a:defRPr/>
            </a:pPr>
            <a:r>
              <a:rPr lang="zh-CN" altLang="en-US" sz="2800" b="1" kern="100" dirty="0">
                <a:solidFill>
                  <a:srgbClr val="C00000"/>
                </a:solidFill>
                <a:latin typeface="Calibri" panose="020F0502020204030204" pitchFamily="34" charset="0"/>
                <a:ea typeface="宋体" pitchFamily="2" charset="-122"/>
                <a:cs typeface="Times New Roman" panose="02020603050405020304" pitchFamily="18" charset="0"/>
              </a:rPr>
              <a:t>将任务分配给硬件</a:t>
            </a:r>
            <a:endParaRPr lang="zh-CN" altLang="zh-CN" sz="2800" b="1" kern="100" dirty="0">
              <a:solidFill>
                <a:srgbClr val="C00000"/>
              </a:solidFill>
              <a:latin typeface="Calibri" panose="020F0502020204030204" pitchFamily="34" charset="0"/>
              <a:ea typeface="宋体" pitchFamily="2" charset="-122"/>
              <a:cs typeface="Times New Roman" panose="02020603050405020304" pitchFamily="18"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itchFamily="2" charset="-122"/>
                <a:ea typeface="宋体" pitchFamily="2" charset="-122"/>
              </a:rPr>
              <a:t>4.1 </a:t>
            </a:r>
            <a:r>
              <a:rPr lang="zh-CN" altLang="en-US" sz="2800" b="1" dirty="0">
                <a:latin typeface="宋体" pitchFamily="2" charset="-122"/>
                <a:ea typeface="宋体" pitchFamily="2" charset="-122"/>
              </a:rPr>
              <a:t>软件体系结构与设计模式★</a:t>
            </a:r>
          </a:p>
          <a:p>
            <a:pPr marL="542925">
              <a:buNone/>
            </a:pPr>
            <a:r>
              <a:rPr lang="en-US" sz="2800" b="1" dirty="0">
                <a:latin typeface="宋体" pitchFamily="2" charset="-122"/>
                <a:ea typeface="宋体" pitchFamily="2" charset="-122"/>
              </a:rPr>
              <a:t>4.2 </a:t>
            </a:r>
            <a:r>
              <a:rPr lang="zh-CN" altLang="en-US" sz="2800" b="1" dirty="0">
                <a:latin typeface="宋体" pitchFamily="2" charset="-122"/>
                <a:ea typeface="宋体" pitchFamily="2" charset="-122"/>
              </a:rPr>
              <a:t>面向对象设计过程与准则★</a:t>
            </a:r>
          </a:p>
          <a:p>
            <a:pPr marL="542925">
              <a:buNone/>
            </a:pPr>
            <a:r>
              <a:rPr lang="en-US" sz="2800" b="1" dirty="0">
                <a:latin typeface="宋体" pitchFamily="2" charset="-122"/>
                <a:ea typeface="宋体" pitchFamily="2" charset="-122"/>
              </a:rPr>
              <a:t>4.3 </a:t>
            </a:r>
            <a:r>
              <a:rPr lang="zh-CN" altLang="en-US" sz="2800" b="1" dirty="0">
                <a:latin typeface="宋体" pitchFamily="2" charset="-122"/>
                <a:ea typeface="宋体" pitchFamily="2" charset="-122"/>
              </a:rPr>
              <a:t>体系结构模块及依赖性★</a:t>
            </a:r>
            <a:r>
              <a:rPr 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542925">
              <a:buNone/>
            </a:pPr>
            <a:r>
              <a:rPr lang="en-US" sz="2800" b="1" dirty="0">
                <a:latin typeface="宋体" pitchFamily="2" charset="-122"/>
                <a:ea typeface="宋体" pitchFamily="2" charset="-122"/>
              </a:rPr>
              <a:t>4.</a:t>
            </a:r>
            <a:r>
              <a:rPr lang="en-US" altLang="zh-CN" sz="2800" b="1" dirty="0">
                <a:latin typeface="宋体" pitchFamily="2" charset="-122"/>
                <a:ea typeface="宋体" pitchFamily="2" charset="-122"/>
              </a:rPr>
              <a:t>4 </a:t>
            </a:r>
            <a:r>
              <a:rPr lang="zh-CN" altLang="en-US" sz="2800" b="1" dirty="0">
                <a:latin typeface="宋体" pitchFamily="2" charset="-122"/>
                <a:ea typeface="宋体" pitchFamily="2" charset="-122"/>
              </a:rPr>
              <a:t>系统分解★</a:t>
            </a:r>
          </a:p>
          <a:p>
            <a:pPr marL="542925">
              <a:buNone/>
            </a:pPr>
            <a:r>
              <a:rPr lang="en-US" sz="2800" b="1" dirty="0">
                <a:latin typeface="宋体" pitchFamily="2" charset="-122"/>
                <a:ea typeface="宋体" pitchFamily="2" charset="-122"/>
              </a:rPr>
              <a:t>4.5 </a:t>
            </a:r>
            <a:r>
              <a:rPr lang="zh-CN" altLang="en-US" sz="2800" b="1" dirty="0">
                <a:latin typeface="宋体" pitchFamily="2" charset="-122"/>
                <a:ea typeface="宋体" pitchFamily="2" charset="-122"/>
              </a:rPr>
              <a:t>问题域部分的设计</a:t>
            </a:r>
          </a:p>
          <a:p>
            <a:pPr marL="542925">
              <a:buNone/>
            </a:pPr>
            <a:r>
              <a:rPr lang="en-US" sz="2800" b="1" dirty="0">
                <a:latin typeface="宋体" pitchFamily="2" charset="-122"/>
                <a:ea typeface="宋体" pitchFamily="2" charset="-122"/>
              </a:rPr>
              <a:t>4.6 </a:t>
            </a:r>
            <a:r>
              <a:rPr lang="zh-CN" altLang="en-US" sz="2800" b="1" dirty="0">
                <a:latin typeface="宋体" pitchFamily="2" charset="-122"/>
                <a:ea typeface="宋体" pitchFamily="2" charset="-122"/>
              </a:rPr>
              <a:t>人机交互部分的设计</a:t>
            </a:r>
            <a:endParaRPr lang="en-US" altLang="zh-CN" sz="2800" b="1" dirty="0">
              <a:latin typeface="宋体" pitchFamily="2" charset="-122"/>
              <a:ea typeface="宋体" pitchFamily="2" charset="-122"/>
            </a:endParaRPr>
          </a:p>
          <a:p>
            <a:pPr marL="542925">
              <a:buNone/>
            </a:pPr>
            <a:r>
              <a:rPr lang="en-US" altLang="zh-CN" sz="2800" b="1" dirty="0">
                <a:latin typeface="宋体" pitchFamily="2" charset="-122"/>
                <a:ea typeface="宋体" pitchFamily="2" charset="-122"/>
              </a:rPr>
              <a:t>4.7 </a:t>
            </a:r>
            <a:r>
              <a:rPr lang="zh-CN" altLang="en-US" sz="2800" b="1" dirty="0">
                <a:latin typeface="宋体" pitchFamily="2" charset="-122"/>
                <a:ea typeface="宋体" pitchFamily="2" charset="-122"/>
              </a:rPr>
              <a:t>任务管理部分的设计</a:t>
            </a:r>
          </a:p>
          <a:p>
            <a:pPr marL="542925">
              <a:buNone/>
            </a:pPr>
            <a:r>
              <a:rPr lang="en-US" sz="2800" b="1" dirty="0">
                <a:solidFill>
                  <a:srgbClr val="C00000"/>
                </a:solidFill>
                <a:latin typeface="宋体" pitchFamily="2" charset="-122"/>
                <a:ea typeface="宋体" pitchFamily="2" charset="-122"/>
              </a:rPr>
              <a:t>4.8 </a:t>
            </a:r>
            <a:r>
              <a:rPr lang="zh-CN" altLang="en-US" sz="2800" b="1" dirty="0">
                <a:solidFill>
                  <a:srgbClr val="C00000"/>
                </a:solidFill>
                <a:latin typeface="宋体" pitchFamily="2" charset="-122"/>
                <a:ea typeface="宋体" pitchFamily="2" charset="-122"/>
              </a:rPr>
              <a:t>数据管理部分的设计</a:t>
            </a:r>
          </a:p>
          <a:p>
            <a:pPr marL="542925">
              <a:buNone/>
            </a:pPr>
            <a:r>
              <a:rPr lang="en-US" sz="2800" b="1" dirty="0">
                <a:latin typeface="宋体" pitchFamily="2" charset="-122"/>
                <a:ea typeface="宋体" pitchFamily="2" charset="-122"/>
              </a:rPr>
              <a:t>4.9 </a:t>
            </a:r>
            <a:r>
              <a:rPr lang="zh-CN" altLang="en-US" sz="2800" b="1" dirty="0">
                <a:latin typeface="宋体" pitchFamily="2" charset="-122"/>
                <a:ea typeface="宋体" pitchFamily="2" charset="-122"/>
              </a:rPr>
              <a:t>对象设计★</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45</a:t>
            </a:fld>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dirty="0"/>
              <a:t>4.8 </a:t>
            </a:r>
            <a:r>
              <a:rPr lang="zh-CN" altLang="en-US" dirty="0"/>
              <a:t>数据管理部分的设计</a:t>
            </a:r>
          </a:p>
        </p:txBody>
      </p:sp>
      <p:sp>
        <p:nvSpPr>
          <p:cNvPr id="71683" name="Rectangle 3"/>
          <p:cNvSpPr>
            <a:spLocks noGrp="1" noChangeArrowheads="1"/>
          </p:cNvSpPr>
          <p:nvPr>
            <p:ph type="body" idx="1"/>
          </p:nvPr>
        </p:nvSpPr>
        <p:spPr/>
        <p:txBody>
          <a:bodyPr/>
          <a:lstStyle/>
          <a:p>
            <a:pPr eaLnBrk="1" hangingPunct="1">
              <a:lnSpc>
                <a:spcPts val="3500"/>
              </a:lnSpc>
              <a:spcBef>
                <a:spcPts val="1800"/>
              </a:spcBef>
            </a:pPr>
            <a:r>
              <a:rPr lang="zh-CN" altLang="en-US" sz="2400" dirty="0">
                <a:latin typeface="宋体" pitchFamily="2" charset="-122"/>
                <a:ea typeface="宋体" pitchFamily="2" charset="-122"/>
              </a:rPr>
              <a:t>在</a:t>
            </a:r>
            <a:r>
              <a:rPr lang="zh-CN" altLang="en-US" sz="2400" dirty="0">
                <a:solidFill>
                  <a:srgbClr val="C00000"/>
                </a:solidFill>
                <a:latin typeface="宋体" pitchFamily="2" charset="-122"/>
                <a:ea typeface="宋体" pitchFamily="2" charset="-122"/>
              </a:rPr>
              <a:t>传统的结构化设计方法</a:t>
            </a:r>
            <a:r>
              <a:rPr lang="zh-CN" altLang="en-US" sz="2400" dirty="0">
                <a:latin typeface="宋体" pitchFamily="2" charset="-122"/>
                <a:ea typeface="宋体" pitchFamily="2" charset="-122"/>
              </a:rPr>
              <a:t>中，很容易将</a:t>
            </a:r>
            <a:r>
              <a:rPr lang="zh-CN" altLang="en-US" sz="2400" dirty="0">
                <a:solidFill>
                  <a:srgbClr val="3366FF"/>
                </a:solidFill>
                <a:latin typeface="宋体" pitchFamily="2" charset="-122"/>
                <a:ea typeface="宋体" pitchFamily="2" charset="-122"/>
              </a:rPr>
              <a:t>实体</a:t>
            </a:r>
            <a:r>
              <a:rPr lang="en-US" altLang="zh-CN" sz="2400" dirty="0">
                <a:solidFill>
                  <a:srgbClr val="3366FF"/>
                </a:solidFill>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关系图</a:t>
            </a:r>
            <a:r>
              <a:rPr lang="zh-CN" altLang="en-US" sz="2400" dirty="0">
                <a:latin typeface="宋体" pitchFamily="2" charset="-122"/>
                <a:ea typeface="宋体" pitchFamily="2" charset="-122"/>
              </a:rPr>
              <a:t>映射到关系数据库中。</a:t>
            </a:r>
          </a:p>
          <a:p>
            <a:pPr eaLnBrk="1" hangingPunct="1">
              <a:lnSpc>
                <a:spcPts val="3500"/>
              </a:lnSpc>
              <a:spcBef>
                <a:spcPts val="1800"/>
              </a:spcBef>
            </a:pPr>
            <a:r>
              <a:rPr lang="zh-CN" altLang="en-US" sz="2400" dirty="0">
                <a:latin typeface="宋体" pitchFamily="2" charset="-122"/>
                <a:ea typeface="宋体" pitchFamily="2" charset="-122"/>
              </a:rPr>
              <a:t>而</a:t>
            </a:r>
            <a:r>
              <a:rPr lang="zh-CN" altLang="en-US" sz="2400" dirty="0">
                <a:solidFill>
                  <a:srgbClr val="C00000"/>
                </a:solidFill>
                <a:latin typeface="宋体" pitchFamily="2" charset="-122"/>
                <a:ea typeface="宋体" pitchFamily="2" charset="-122"/>
              </a:rPr>
              <a:t>在面向对象设计中</a:t>
            </a:r>
            <a:r>
              <a:rPr lang="zh-CN" altLang="en-US" sz="2400" dirty="0">
                <a:latin typeface="宋体" pitchFamily="2" charset="-122"/>
                <a:ea typeface="宋体" pitchFamily="2" charset="-122"/>
              </a:rPr>
              <a:t>，我们可以将</a:t>
            </a:r>
            <a:r>
              <a:rPr lang="en-US" altLang="zh-CN" sz="2400" dirty="0">
                <a:latin typeface="宋体" pitchFamily="2" charset="-122"/>
                <a:ea typeface="宋体" pitchFamily="2" charset="-122"/>
              </a:rPr>
              <a:t>UML</a:t>
            </a:r>
            <a:r>
              <a:rPr lang="zh-CN" altLang="en-US" sz="2400" dirty="0">
                <a:latin typeface="宋体" pitchFamily="2" charset="-122"/>
                <a:ea typeface="宋体" pitchFamily="2" charset="-122"/>
              </a:rPr>
              <a:t>类图看作是数据库的概念模型，但在</a:t>
            </a:r>
            <a:r>
              <a:rPr lang="en-US" altLang="zh-CN" sz="2400" dirty="0">
                <a:latin typeface="宋体" pitchFamily="2" charset="-122"/>
                <a:ea typeface="宋体" pitchFamily="2" charset="-122"/>
              </a:rPr>
              <a:t>UML</a:t>
            </a:r>
            <a:r>
              <a:rPr lang="zh-CN" altLang="en-US" sz="2400" dirty="0">
                <a:latin typeface="宋体" pitchFamily="2" charset="-122"/>
                <a:ea typeface="宋体" pitchFamily="2" charset="-122"/>
              </a:rPr>
              <a:t>类图中除了</a:t>
            </a:r>
            <a:r>
              <a:rPr lang="zh-CN" altLang="en-US" sz="2400" dirty="0">
                <a:solidFill>
                  <a:srgbClr val="3366FF"/>
                </a:solidFill>
                <a:latin typeface="宋体" pitchFamily="2" charset="-122"/>
                <a:ea typeface="宋体" pitchFamily="2" charset="-122"/>
              </a:rPr>
              <a:t>类之间的关联关系</a:t>
            </a:r>
            <a:r>
              <a:rPr lang="zh-CN" altLang="en-US" sz="2400" dirty="0">
                <a:latin typeface="宋体" pitchFamily="2" charset="-122"/>
                <a:ea typeface="宋体" pitchFamily="2" charset="-122"/>
              </a:rPr>
              <a:t>外，还有</a:t>
            </a:r>
            <a:r>
              <a:rPr lang="zh-CN" altLang="en-US" sz="2400" dirty="0">
                <a:solidFill>
                  <a:srgbClr val="3366FF"/>
                </a:solidFill>
                <a:latin typeface="宋体" pitchFamily="2" charset="-122"/>
                <a:ea typeface="宋体" pitchFamily="2" charset="-122"/>
              </a:rPr>
              <a:t>继承关系</a:t>
            </a:r>
            <a:r>
              <a:rPr lang="zh-CN" altLang="en-US" sz="2400" dirty="0">
                <a:latin typeface="宋体" pitchFamily="2" charset="-122"/>
                <a:ea typeface="宋体" pitchFamily="2" charset="-122"/>
              </a:rPr>
              <a:t>。在映射时可以按下面规则进行映射：</a:t>
            </a:r>
            <a:endParaRPr lang="en-US" altLang="zh-CN" sz="2400" dirty="0">
              <a:latin typeface="宋体" pitchFamily="2" charset="-122"/>
              <a:ea typeface="宋体" pitchFamily="2" charset="-122"/>
            </a:endParaRPr>
          </a:p>
          <a:p>
            <a:pPr marL="898525" lvl="1">
              <a:lnSpc>
                <a:spcPts val="3500"/>
              </a:lnSpc>
              <a:spcBef>
                <a:spcPts val="600"/>
              </a:spcBef>
              <a:buNone/>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1</a:t>
            </a:r>
            <a:r>
              <a:rPr lang="zh-CN" altLang="en-US" sz="2000" dirty="0">
                <a:latin typeface="宋体" pitchFamily="2" charset="-122"/>
                <a:ea typeface="宋体" pitchFamily="2" charset="-122"/>
              </a:rPr>
              <a:t>）一个普通</a:t>
            </a:r>
            <a:r>
              <a:rPr lang="zh-CN" altLang="en-US" sz="2000" b="1" dirty="0">
                <a:solidFill>
                  <a:srgbClr val="3366FF"/>
                </a:solidFill>
                <a:latin typeface="宋体" pitchFamily="2" charset="-122"/>
                <a:ea typeface="宋体" pitchFamily="2" charset="-122"/>
              </a:rPr>
              <a:t>类</a:t>
            </a:r>
            <a:r>
              <a:rPr lang="zh-CN" altLang="en-US" sz="2000" dirty="0">
                <a:latin typeface="宋体" pitchFamily="2" charset="-122"/>
                <a:ea typeface="宋体" pitchFamily="2" charset="-122"/>
              </a:rPr>
              <a:t>的映射</a:t>
            </a:r>
            <a:endParaRPr lang="en-US" altLang="zh-CN" sz="2000" dirty="0">
              <a:latin typeface="宋体" pitchFamily="2" charset="-122"/>
              <a:ea typeface="宋体" pitchFamily="2" charset="-122"/>
            </a:endParaRPr>
          </a:p>
          <a:p>
            <a:pPr marL="898525" lvl="1">
              <a:lnSpc>
                <a:spcPts val="3500"/>
              </a:lnSpc>
              <a:spcBef>
                <a:spcPts val="600"/>
              </a:spcBef>
              <a:buNone/>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a:t>
            </a:r>
            <a:r>
              <a:rPr lang="zh-CN" altLang="en-US" sz="2000" b="1" dirty="0">
                <a:solidFill>
                  <a:srgbClr val="3366FF"/>
                </a:solidFill>
                <a:latin typeface="宋体" pitchFamily="2" charset="-122"/>
                <a:ea typeface="宋体" pitchFamily="2" charset="-122"/>
              </a:rPr>
              <a:t>关联关系</a:t>
            </a:r>
            <a:r>
              <a:rPr lang="zh-CN" altLang="en-US" sz="2000" dirty="0">
                <a:latin typeface="宋体" pitchFamily="2" charset="-122"/>
                <a:ea typeface="宋体" pitchFamily="2" charset="-122"/>
              </a:rPr>
              <a:t>的映射</a:t>
            </a:r>
            <a:endParaRPr lang="en-US" altLang="zh-CN" sz="2000" dirty="0">
              <a:latin typeface="宋体" pitchFamily="2" charset="-122"/>
              <a:ea typeface="宋体" pitchFamily="2" charset="-122"/>
            </a:endParaRPr>
          </a:p>
          <a:p>
            <a:pPr marL="898525" lvl="1">
              <a:lnSpc>
                <a:spcPts val="3500"/>
              </a:lnSpc>
              <a:spcBef>
                <a:spcPts val="600"/>
              </a:spcBef>
              <a:buNone/>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3</a:t>
            </a:r>
            <a:r>
              <a:rPr lang="zh-CN" altLang="en-US" sz="2000" dirty="0">
                <a:latin typeface="宋体" pitchFamily="2" charset="-122"/>
                <a:ea typeface="宋体" pitchFamily="2" charset="-122"/>
              </a:rPr>
              <a:t>）</a:t>
            </a:r>
            <a:r>
              <a:rPr lang="zh-CN" altLang="en-US" sz="2000" b="1" dirty="0">
                <a:solidFill>
                  <a:srgbClr val="3366FF"/>
                </a:solidFill>
                <a:latin typeface="宋体" pitchFamily="2" charset="-122"/>
                <a:ea typeface="宋体" pitchFamily="2" charset="-122"/>
              </a:rPr>
              <a:t>继承关系</a:t>
            </a:r>
            <a:r>
              <a:rPr lang="zh-CN" altLang="en-US" sz="2000" dirty="0">
                <a:latin typeface="宋体" pitchFamily="2" charset="-122"/>
                <a:ea typeface="宋体" pitchFamily="2" charset="-122"/>
              </a:rPr>
              <a:t>的映射</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46</a:t>
            </a:fld>
            <a:endParaRPr lang="zh-CN" altLang="en-US"/>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dirty="0"/>
              <a:t>4.8 </a:t>
            </a:r>
            <a:r>
              <a:rPr lang="zh-CN" altLang="en-US" dirty="0"/>
              <a:t>数据管理部分的设计</a:t>
            </a:r>
          </a:p>
        </p:txBody>
      </p:sp>
      <p:sp>
        <p:nvSpPr>
          <p:cNvPr id="72707" name="Rectangle 3"/>
          <p:cNvSpPr>
            <a:spLocks noGrp="1" noChangeArrowheads="1"/>
          </p:cNvSpPr>
          <p:nvPr>
            <p:ph type="body" idx="1"/>
          </p:nvPr>
        </p:nvSpPr>
        <p:spPr/>
        <p:txBody>
          <a:bodyPr/>
          <a:lstStyle/>
          <a:p>
            <a:pPr marL="457200" indent="-457200" eaLnBrk="1" hangingPunct="1">
              <a:buFontTx/>
              <a:buAutoNum type="arabicParenBoth"/>
            </a:pPr>
            <a:r>
              <a:rPr lang="zh-CN" altLang="en-US" sz="2800" b="1" dirty="0">
                <a:solidFill>
                  <a:srgbClr val="C00000"/>
                </a:solidFill>
                <a:latin typeface="宋体" pitchFamily="2" charset="-122"/>
                <a:ea typeface="宋体" pitchFamily="2" charset="-122"/>
              </a:rPr>
              <a:t>一个普通的类可以映射为一个表或多个表</a:t>
            </a:r>
            <a:endParaRPr lang="en-US" altLang="zh-CN" sz="2400" b="1" dirty="0">
              <a:solidFill>
                <a:srgbClr val="C00000"/>
              </a:solidFill>
              <a:latin typeface="宋体" pitchFamily="2" charset="-122"/>
              <a:ea typeface="宋体" pitchFamily="2" charset="-122"/>
            </a:endParaRPr>
          </a:p>
          <a:p>
            <a:pPr marL="457200" indent="-457200" eaLnBrk="1" hangingPunct="1">
              <a:spcBef>
                <a:spcPts val="1200"/>
              </a:spcBef>
              <a:buNone/>
            </a:pPr>
            <a:r>
              <a:rPr lang="en-US" altLang="zh-CN" sz="2400" b="1" dirty="0">
                <a:solidFill>
                  <a:srgbClr val="C00000"/>
                </a:solidFill>
                <a:latin typeface="宋体" pitchFamily="2" charset="-122"/>
                <a:ea typeface="宋体" pitchFamily="2" charset="-122"/>
              </a:rPr>
              <a:t>   </a:t>
            </a:r>
            <a:r>
              <a:rPr lang="zh-CN" altLang="en-US" sz="2400" dirty="0">
                <a:latin typeface="宋体" pitchFamily="2" charset="-122"/>
                <a:ea typeface="宋体" pitchFamily="2" charset="-122"/>
              </a:rPr>
              <a:t>当分解为多个表时，可以采用</a:t>
            </a:r>
            <a:r>
              <a:rPr lang="zh-CN" altLang="en-US" sz="2400" b="1" dirty="0">
                <a:solidFill>
                  <a:srgbClr val="CC0000"/>
                </a:solidFill>
                <a:latin typeface="宋体" pitchFamily="2" charset="-122"/>
                <a:ea typeface="宋体" pitchFamily="2" charset="-122"/>
              </a:rPr>
              <a:t>横切</a:t>
            </a:r>
            <a:r>
              <a:rPr lang="zh-CN" altLang="en-US" sz="2400" dirty="0">
                <a:latin typeface="宋体" pitchFamily="2" charset="-122"/>
                <a:ea typeface="宋体" pitchFamily="2" charset="-122"/>
              </a:rPr>
              <a:t>和</a:t>
            </a:r>
            <a:r>
              <a:rPr lang="zh-CN" altLang="en-US" sz="2400" b="1" dirty="0">
                <a:solidFill>
                  <a:srgbClr val="CC0000"/>
                </a:solidFill>
                <a:latin typeface="宋体" pitchFamily="2" charset="-122"/>
                <a:ea typeface="宋体" pitchFamily="2" charset="-122"/>
              </a:rPr>
              <a:t>竖切</a:t>
            </a:r>
            <a:r>
              <a:rPr lang="zh-CN" altLang="en-US" sz="2400" dirty="0">
                <a:latin typeface="宋体" pitchFamily="2" charset="-122"/>
                <a:ea typeface="宋体" pitchFamily="2" charset="-122"/>
              </a:rPr>
              <a:t>的方法。</a:t>
            </a:r>
          </a:p>
          <a:p>
            <a:pPr eaLnBrk="1" hangingPunct="1">
              <a:spcBef>
                <a:spcPts val="1200"/>
              </a:spcBef>
              <a:buClr>
                <a:schemeClr val="accent2"/>
              </a:buClr>
              <a:buSzPct val="75000"/>
              <a:buFont typeface="Wingdings" pitchFamily="2" charset="2"/>
              <a:buChar char="Ø"/>
            </a:pPr>
            <a:r>
              <a:rPr lang="zh-CN" altLang="en-US" sz="2400" b="1" dirty="0">
                <a:solidFill>
                  <a:srgbClr val="C00000"/>
                </a:solidFill>
                <a:latin typeface="宋体" pitchFamily="2" charset="-122"/>
                <a:ea typeface="宋体" pitchFamily="2" charset="-122"/>
              </a:rPr>
              <a:t>竖切</a:t>
            </a:r>
            <a:r>
              <a:rPr lang="zh-CN" altLang="en-US" sz="2400" b="1" dirty="0">
                <a:solidFill>
                  <a:srgbClr val="3366FF"/>
                </a:solidFill>
                <a:latin typeface="宋体" pitchFamily="2" charset="-122"/>
                <a:ea typeface="宋体" pitchFamily="2" charset="-122"/>
              </a:rPr>
              <a:t>常用于“实例较少而属性很多的对象”</a:t>
            </a:r>
            <a:r>
              <a:rPr lang="zh-CN" altLang="en-US" sz="2400" dirty="0">
                <a:latin typeface="宋体" pitchFamily="2" charset="-122"/>
                <a:ea typeface="宋体" pitchFamily="2" charset="-122"/>
              </a:rPr>
              <a:t>，一般是现实中的事物，将不同分类的属性映射成不同的表。</a:t>
            </a:r>
            <a:endParaRPr lang="en-US" altLang="zh-CN" sz="2400" dirty="0">
              <a:latin typeface="宋体" pitchFamily="2" charset="-122"/>
              <a:ea typeface="宋体" pitchFamily="2" charset="-122"/>
            </a:endParaRPr>
          </a:p>
          <a:p>
            <a:pPr lvl="1">
              <a:buClr>
                <a:schemeClr val="accent2"/>
              </a:buClr>
              <a:buSzPct val="75000"/>
              <a:buFont typeface="Wingdings" pitchFamily="2" charset="2"/>
              <a:buChar char="Ø"/>
            </a:pPr>
            <a:r>
              <a:rPr lang="zh-CN" altLang="en-US" sz="2000" dirty="0">
                <a:latin typeface="宋体" pitchFamily="2" charset="-122"/>
                <a:ea typeface="宋体" pitchFamily="2" charset="-122"/>
              </a:rPr>
              <a:t>通常将经常使用的属性放在主表中，而将其他一些次要的属性放到其他表中。</a:t>
            </a:r>
          </a:p>
          <a:p>
            <a:pPr eaLnBrk="1" hangingPunct="1">
              <a:spcBef>
                <a:spcPts val="1200"/>
              </a:spcBef>
              <a:buClr>
                <a:schemeClr val="accent2"/>
              </a:buClr>
              <a:buSzPct val="75000"/>
              <a:buFont typeface="Wingdings" pitchFamily="2" charset="2"/>
              <a:buChar char="Ø"/>
            </a:pPr>
            <a:r>
              <a:rPr lang="zh-CN" altLang="en-US" sz="2400" b="1" dirty="0">
                <a:solidFill>
                  <a:srgbClr val="C00000"/>
                </a:solidFill>
                <a:latin typeface="宋体" pitchFamily="2" charset="-122"/>
                <a:ea typeface="宋体" pitchFamily="2" charset="-122"/>
              </a:rPr>
              <a:t>横切</a:t>
            </a:r>
            <a:r>
              <a:rPr lang="zh-CN" altLang="en-US" sz="2400" b="1" dirty="0">
                <a:solidFill>
                  <a:srgbClr val="3366FF"/>
                </a:solidFill>
                <a:latin typeface="宋体" pitchFamily="2" charset="-122"/>
                <a:ea typeface="宋体" pitchFamily="2" charset="-122"/>
              </a:rPr>
              <a:t>常用于“记录与时间相关的对象”</a:t>
            </a:r>
            <a:r>
              <a:rPr lang="zh-CN" altLang="en-US" sz="2400" dirty="0">
                <a:latin typeface="宋体" pitchFamily="2" charset="-122"/>
                <a:ea typeface="宋体" pitchFamily="2" charset="-122"/>
              </a:rPr>
              <a:t>，如成绩记录、运行记录等。</a:t>
            </a:r>
            <a:endParaRPr lang="en-US" altLang="zh-CN" sz="2400" dirty="0">
              <a:latin typeface="宋体" pitchFamily="2" charset="-122"/>
              <a:ea typeface="宋体" pitchFamily="2" charset="-122"/>
            </a:endParaRPr>
          </a:p>
          <a:p>
            <a:pPr lvl="1">
              <a:buClr>
                <a:schemeClr val="accent2"/>
              </a:buClr>
              <a:buSzPct val="75000"/>
              <a:buFont typeface="Wingdings" pitchFamily="2" charset="2"/>
              <a:buChar char="Ø"/>
            </a:pPr>
            <a:r>
              <a:rPr lang="zh-CN" altLang="en-US" sz="2000" dirty="0">
                <a:latin typeface="宋体" pitchFamily="2" charset="-122"/>
                <a:ea typeface="宋体" pitchFamily="2" charset="-122"/>
              </a:rPr>
              <a:t>由于一段时间后，这些对象很少被查看，所以往往在主表中只记录最近的对象，而将以前的记录转到对应的历史表中。</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47</a:t>
            </a:fld>
            <a:endParaRPr lang="zh-CN" altLang="en-US"/>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dirty="0"/>
              <a:t>4.8 </a:t>
            </a:r>
            <a:r>
              <a:rPr lang="zh-CN" altLang="en-US" dirty="0"/>
              <a:t>数据管理部分的设计</a:t>
            </a:r>
          </a:p>
        </p:txBody>
      </p:sp>
      <p:sp>
        <p:nvSpPr>
          <p:cNvPr id="73731" name="Rectangle 3"/>
          <p:cNvSpPr>
            <a:spLocks noGrp="1" noChangeArrowheads="1"/>
          </p:cNvSpPr>
          <p:nvPr>
            <p:ph type="body" idx="1"/>
          </p:nvPr>
        </p:nvSpPr>
        <p:spPr>
          <a:xfrm>
            <a:off x="357158" y="1528787"/>
            <a:ext cx="8429684" cy="4972047"/>
          </a:xfrm>
        </p:spPr>
        <p:txBody>
          <a:bodyPr/>
          <a:lstStyle/>
          <a:p>
            <a:pPr eaLnBrk="1" hangingPunct="1">
              <a:lnSpc>
                <a:spcPct val="90000"/>
              </a:lnSpc>
              <a:buFontTx/>
              <a:buNone/>
            </a:pPr>
            <a:r>
              <a:rPr lang="en-US" altLang="zh-CN" sz="2800" b="1" dirty="0">
                <a:solidFill>
                  <a:srgbClr val="C00000"/>
                </a:solidFill>
                <a:latin typeface="宋体" pitchFamily="2" charset="-122"/>
                <a:ea typeface="宋体" pitchFamily="2" charset="-122"/>
              </a:rPr>
              <a:t>(2) </a:t>
            </a:r>
            <a:r>
              <a:rPr lang="zh-CN" altLang="en-US" sz="2800" b="1" dirty="0">
                <a:solidFill>
                  <a:srgbClr val="C00000"/>
                </a:solidFill>
                <a:latin typeface="宋体" pitchFamily="2" charset="-122"/>
                <a:ea typeface="宋体" pitchFamily="2" charset="-122"/>
              </a:rPr>
              <a:t>关联关系的映射</a:t>
            </a:r>
            <a:endParaRPr lang="zh-CN" altLang="en-US" sz="2800" b="1" dirty="0">
              <a:solidFill>
                <a:srgbClr val="C00000"/>
              </a:solidFill>
              <a:latin typeface="宋体" pitchFamily="2" charset="-122"/>
              <a:ea typeface="宋体" pitchFamily="2" charset="-122"/>
              <a:sym typeface="Wingdings" pitchFamily="2" charset="2"/>
            </a:endParaRPr>
          </a:p>
          <a:p>
            <a:pPr marL="627063" eaLnBrk="1" hangingPunct="1">
              <a:lnSpc>
                <a:spcPct val="110000"/>
              </a:lnSpc>
              <a:buFont typeface="Wingdings" pitchFamily="2" charset="2"/>
              <a:buChar char="l"/>
            </a:pPr>
            <a:r>
              <a:rPr lang="zh-CN" altLang="en-US" sz="2400" b="1" dirty="0">
                <a:solidFill>
                  <a:srgbClr val="3366FF"/>
                </a:solidFill>
                <a:latin typeface="宋体" pitchFamily="2" charset="-122"/>
                <a:ea typeface="宋体" pitchFamily="2" charset="-122"/>
              </a:rPr>
              <a:t>一对一关联的映射</a:t>
            </a:r>
            <a:endParaRPr lang="en-US" altLang="zh-CN" sz="2400" b="1" dirty="0">
              <a:solidFill>
                <a:srgbClr val="3366FF"/>
              </a:solidFill>
              <a:latin typeface="宋体" pitchFamily="2" charset="-122"/>
              <a:ea typeface="宋体" pitchFamily="2" charset="-122"/>
            </a:endParaRPr>
          </a:p>
          <a:p>
            <a:pPr marL="1027113" lvl="1">
              <a:lnSpc>
                <a:spcPct val="110000"/>
              </a:lnSpc>
              <a:buFont typeface="Wingdings" pitchFamily="2" charset="2"/>
              <a:buChar char="l"/>
            </a:pPr>
            <a:r>
              <a:rPr lang="zh-CN" altLang="en-US" sz="2000" dirty="0">
                <a:latin typeface="宋体" pitchFamily="2" charset="-122"/>
                <a:ea typeface="宋体" pitchFamily="2" charset="-122"/>
              </a:rPr>
              <a:t>可以</a:t>
            </a:r>
            <a:r>
              <a:rPr lang="zh-CN" altLang="en-US" sz="2000" dirty="0">
                <a:solidFill>
                  <a:srgbClr val="3366FF"/>
                </a:solidFill>
                <a:latin typeface="宋体" pitchFamily="2" charset="-122"/>
                <a:ea typeface="宋体" pitchFamily="2" charset="-122"/>
              </a:rPr>
              <a:t>在两个表中都引入外键</a:t>
            </a:r>
            <a:r>
              <a:rPr lang="zh-CN" altLang="en-US" sz="2000" dirty="0">
                <a:latin typeface="宋体" pitchFamily="2" charset="-122"/>
                <a:ea typeface="宋体" pitchFamily="2" charset="-122"/>
              </a:rPr>
              <a:t>，这样两个表之间可以进行</a:t>
            </a:r>
            <a:r>
              <a:rPr lang="zh-CN" altLang="en-US" sz="2000" dirty="0">
                <a:solidFill>
                  <a:srgbClr val="3366FF"/>
                </a:solidFill>
                <a:latin typeface="宋体" pitchFamily="2" charset="-122"/>
                <a:ea typeface="宋体" pitchFamily="2" charset="-122"/>
              </a:rPr>
              <a:t>双向导航</a:t>
            </a:r>
            <a:r>
              <a:rPr lang="zh-CN" altLang="en-US" sz="2000" dirty="0">
                <a:latin typeface="宋体" pitchFamily="2" charset="-122"/>
                <a:ea typeface="宋体" pitchFamily="2" charset="-122"/>
              </a:rPr>
              <a:t>。</a:t>
            </a:r>
            <a:endParaRPr lang="en-US" altLang="zh-CN" sz="2000" dirty="0">
              <a:latin typeface="宋体" pitchFamily="2" charset="-122"/>
              <a:ea typeface="宋体" pitchFamily="2" charset="-122"/>
            </a:endParaRPr>
          </a:p>
          <a:p>
            <a:pPr marL="1027113" lvl="1">
              <a:lnSpc>
                <a:spcPct val="110000"/>
              </a:lnSpc>
              <a:buFont typeface="Wingdings" pitchFamily="2" charset="2"/>
              <a:buChar char="l"/>
            </a:pPr>
            <a:r>
              <a:rPr lang="zh-CN" altLang="en-US" sz="2000" dirty="0">
                <a:latin typeface="宋体" pitchFamily="2" charset="-122"/>
                <a:ea typeface="宋体" pitchFamily="2" charset="-122"/>
              </a:rPr>
              <a:t>也可以根据具体情况，将类组合成一张单独的表。</a:t>
            </a:r>
            <a:endParaRPr lang="zh-CN" altLang="en-US" sz="2000" dirty="0">
              <a:latin typeface="宋体" pitchFamily="2" charset="-122"/>
              <a:ea typeface="宋体" pitchFamily="2" charset="-122"/>
              <a:sym typeface="Wingdings" pitchFamily="2" charset="2"/>
            </a:endParaRPr>
          </a:p>
          <a:p>
            <a:pPr marL="627063" eaLnBrk="1" hangingPunct="1">
              <a:lnSpc>
                <a:spcPct val="110000"/>
              </a:lnSpc>
              <a:buFont typeface="Wingdings" pitchFamily="2" charset="2"/>
              <a:buChar char="l"/>
            </a:pPr>
            <a:r>
              <a:rPr lang="zh-CN" altLang="en-US" sz="2400" b="1" dirty="0">
                <a:solidFill>
                  <a:srgbClr val="3366FF"/>
                </a:solidFill>
                <a:latin typeface="宋体" pitchFamily="2" charset="-122"/>
                <a:ea typeface="宋体" pitchFamily="2" charset="-122"/>
              </a:rPr>
              <a:t>一对多关联的映射</a:t>
            </a:r>
            <a:endParaRPr lang="en-US" altLang="zh-CN" sz="2400" dirty="0">
              <a:latin typeface="宋体" pitchFamily="2" charset="-122"/>
              <a:ea typeface="宋体" pitchFamily="2" charset="-122"/>
            </a:endParaRPr>
          </a:p>
          <a:p>
            <a:pPr marL="1027113" lvl="1">
              <a:lnSpc>
                <a:spcPct val="110000"/>
              </a:lnSpc>
              <a:buFont typeface="Wingdings" pitchFamily="2" charset="2"/>
              <a:buChar char="l"/>
            </a:pPr>
            <a:r>
              <a:rPr lang="zh-CN" altLang="en-US" sz="2000" dirty="0">
                <a:latin typeface="宋体" pitchFamily="2" charset="-122"/>
                <a:ea typeface="宋体" pitchFamily="2" charset="-122"/>
              </a:rPr>
              <a:t>可以将关联中的“一”端毫无变化地映射到一张表，</a:t>
            </a:r>
            <a:endParaRPr lang="en-US" altLang="zh-CN" sz="2000" dirty="0">
              <a:latin typeface="宋体" pitchFamily="2" charset="-122"/>
              <a:ea typeface="宋体" pitchFamily="2" charset="-122"/>
            </a:endParaRPr>
          </a:p>
          <a:p>
            <a:pPr marL="1027113" lvl="1">
              <a:lnSpc>
                <a:spcPct val="110000"/>
              </a:lnSpc>
              <a:buFont typeface="Wingdings" pitchFamily="2" charset="2"/>
              <a:buChar char="l"/>
            </a:pPr>
            <a:r>
              <a:rPr lang="zh-CN" altLang="en-US" sz="2000" dirty="0">
                <a:latin typeface="宋体" pitchFamily="2" charset="-122"/>
                <a:ea typeface="宋体" pitchFamily="2" charset="-122"/>
              </a:rPr>
              <a:t>将关联中表示“多”的端上的类映射到带有外键的另一张表，使外键满足关系引用的完整性。</a:t>
            </a:r>
            <a:endParaRPr lang="zh-CN" altLang="en-US" sz="2000" dirty="0">
              <a:latin typeface="宋体" pitchFamily="2" charset="-122"/>
              <a:ea typeface="宋体" pitchFamily="2" charset="-122"/>
              <a:sym typeface="Wingdings" pitchFamily="2" charset="2"/>
            </a:endParaRPr>
          </a:p>
          <a:p>
            <a:pPr marL="627063" eaLnBrk="1" hangingPunct="1">
              <a:lnSpc>
                <a:spcPct val="110000"/>
              </a:lnSpc>
              <a:buFont typeface="Wingdings" pitchFamily="2" charset="2"/>
              <a:buChar char="l"/>
            </a:pPr>
            <a:r>
              <a:rPr lang="zh-CN" altLang="en-US" sz="2400" b="1" dirty="0">
                <a:solidFill>
                  <a:srgbClr val="3366FF"/>
                </a:solidFill>
                <a:latin typeface="宋体" pitchFamily="2" charset="-122"/>
                <a:ea typeface="宋体" pitchFamily="2" charset="-122"/>
              </a:rPr>
              <a:t>多对多关联的映射</a:t>
            </a:r>
            <a:endParaRPr lang="en-US" altLang="zh-CN" sz="2400" b="1" dirty="0">
              <a:solidFill>
                <a:srgbClr val="3366FF"/>
              </a:solidFill>
              <a:latin typeface="宋体" pitchFamily="2" charset="-122"/>
              <a:ea typeface="宋体" pitchFamily="2" charset="-122"/>
            </a:endParaRPr>
          </a:p>
          <a:p>
            <a:pPr marL="1027113" lvl="1">
              <a:lnSpc>
                <a:spcPct val="110000"/>
              </a:lnSpc>
              <a:buFont typeface="Wingdings" pitchFamily="2" charset="2"/>
              <a:buChar char="l"/>
            </a:pPr>
            <a:r>
              <a:rPr lang="zh-CN" altLang="en-US" sz="2000" dirty="0">
                <a:latin typeface="宋体" pitchFamily="2" charset="-122"/>
                <a:ea typeface="宋体" pitchFamily="2" charset="-122"/>
              </a:rPr>
              <a:t>为了表示多对多关联，关系模型必须引入一个关联表，将两个类之间的多对多关联转换成表上的两个一对多关联。</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48</a:t>
            </a:fld>
            <a:endParaRPr lang="zh-CN" altLang="en-US"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dirty="0"/>
              <a:t>4.8 </a:t>
            </a:r>
            <a:r>
              <a:rPr lang="zh-CN" altLang="en-US" dirty="0"/>
              <a:t>数据管理部分的设计</a:t>
            </a:r>
          </a:p>
        </p:txBody>
      </p:sp>
      <p:sp>
        <p:nvSpPr>
          <p:cNvPr id="74755" name="Rectangle 3"/>
          <p:cNvSpPr>
            <a:spLocks noGrp="1" noChangeArrowheads="1"/>
          </p:cNvSpPr>
          <p:nvPr>
            <p:ph type="body" idx="1"/>
          </p:nvPr>
        </p:nvSpPr>
        <p:spPr>
          <a:xfrm>
            <a:off x="428596" y="1643050"/>
            <a:ext cx="8229600" cy="4525963"/>
          </a:xfrm>
        </p:spPr>
        <p:txBody>
          <a:bodyPr/>
          <a:lstStyle/>
          <a:p>
            <a:pPr eaLnBrk="1" hangingPunct="1">
              <a:buFontTx/>
              <a:buNone/>
            </a:pPr>
            <a:r>
              <a:rPr lang="en-US" altLang="zh-CN" sz="2800" b="1" dirty="0">
                <a:solidFill>
                  <a:srgbClr val="C00000"/>
                </a:solidFill>
                <a:latin typeface="宋体" pitchFamily="2" charset="-122"/>
                <a:ea typeface="宋体" pitchFamily="2" charset="-122"/>
              </a:rPr>
              <a:t>(3) </a:t>
            </a:r>
            <a:r>
              <a:rPr lang="zh-CN" altLang="en-US" sz="2800" b="1" dirty="0">
                <a:solidFill>
                  <a:srgbClr val="C00000"/>
                </a:solidFill>
                <a:latin typeface="宋体" pitchFamily="2" charset="-122"/>
                <a:ea typeface="宋体" pitchFamily="2" charset="-122"/>
              </a:rPr>
              <a:t>继承关系的映射</a:t>
            </a:r>
            <a:endParaRPr lang="zh-CN" altLang="en-US" sz="2800" dirty="0">
              <a:latin typeface="宋体" pitchFamily="2" charset="-122"/>
              <a:ea typeface="宋体" pitchFamily="2" charset="-122"/>
            </a:endParaRPr>
          </a:p>
          <a:p>
            <a:pPr lvl="1">
              <a:lnSpc>
                <a:spcPts val="3500"/>
              </a:lnSpc>
              <a:spcBef>
                <a:spcPts val="1200"/>
              </a:spcBef>
              <a:spcAft>
                <a:spcPts val="600"/>
              </a:spcAft>
            </a:pPr>
            <a:r>
              <a:rPr lang="zh-CN" altLang="en-US" sz="2000" dirty="0">
                <a:solidFill>
                  <a:srgbClr val="3366FF"/>
                </a:solidFill>
                <a:latin typeface="宋体" pitchFamily="2" charset="-122"/>
                <a:ea typeface="宋体" pitchFamily="2" charset="-122"/>
              </a:rPr>
              <a:t>将基类映射到一张表</a:t>
            </a:r>
            <a:r>
              <a:rPr lang="zh-CN" altLang="en-US" sz="2000" dirty="0">
                <a:latin typeface="宋体" pitchFamily="2" charset="-122"/>
                <a:ea typeface="宋体" pitchFamily="2" charset="-122"/>
              </a:rPr>
              <a:t>，</a:t>
            </a:r>
            <a:r>
              <a:rPr lang="zh-CN" altLang="en-US" sz="2000" dirty="0">
                <a:solidFill>
                  <a:srgbClr val="3366FF"/>
                </a:solidFill>
                <a:latin typeface="宋体" pitchFamily="2" charset="-122"/>
                <a:ea typeface="宋体" pitchFamily="2" charset="-122"/>
              </a:rPr>
              <a:t>每个子类映射到一张表</a:t>
            </a:r>
            <a:r>
              <a:rPr lang="zh-CN" altLang="en-US" sz="2000" dirty="0">
                <a:latin typeface="宋体" pitchFamily="2" charset="-122"/>
                <a:ea typeface="宋体" pitchFamily="2" charset="-122"/>
              </a:rPr>
              <a:t>。在基类对应的表中定义</a:t>
            </a:r>
            <a:r>
              <a:rPr lang="zh-CN" altLang="en-US" sz="2000" dirty="0">
                <a:solidFill>
                  <a:srgbClr val="3366FF"/>
                </a:solidFill>
                <a:latin typeface="宋体" pitchFamily="2" charset="-122"/>
                <a:ea typeface="宋体" pitchFamily="2" charset="-122"/>
              </a:rPr>
              <a:t>主键</a:t>
            </a:r>
            <a:r>
              <a:rPr lang="zh-CN" altLang="en-US" sz="2000" dirty="0">
                <a:latin typeface="宋体" pitchFamily="2" charset="-122"/>
                <a:ea typeface="宋体" pitchFamily="2" charset="-122"/>
              </a:rPr>
              <a:t>，而在子类定义的表中定义</a:t>
            </a:r>
            <a:r>
              <a:rPr lang="zh-CN" altLang="en-US" sz="2000" dirty="0">
                <a:solidFill>
                  <a:srgbClr val="3366FF"/>
                </a:solidFill>
                <a:latin typeface="宋体" pitchFamily="2" charset="-122"/>
                <a:ea typeface="宋体" pitchFamily="2" charset="-122"/>
              </a:rPr>
              <a:t>外键</a:t>
            </a:r>
            <a:r>
              <a:rPr lang="zh-CN" altLang="en-US" sz="2000" dirty="0">
                <a:latin typeface="宋体" pitchFamily="2" charset="-122"/>
                <a:ea typeface="宋体" pitchFamily="2" charset="-122"/>
              </a:rPr>
              <a:t>。</a:t>
            </a:r>
          </a:p>
          <a:p>
            <a:pPr lvl="1">
              <a:lnSpc>
                <a:spcPts val="3500"/>
              </a:lnSpc>
              <a:spcBef>
                <a:spcPts val="1200"/>
              </a:spcBef>
              <a:spcAft>
                <a:spcPts val="600"/>
              </a:spcAft>
            </a:pPr>
            <a:r>
              <a:rPr lang="zh-CN" altLang="en-US" sz="2000" dirty="0">
                <a:solidFill>
                  <a:srgbClr val="3366FF"/>
                </a:solidFill>
                <a:latin typeface="宋体" pitchFamily="2" charset="-122"/>
                <a:ea typeface="宋体" pitchFamily="2" charset="-122"/>
              </a:rPr>
              <a:t>将每个子类映射到一张表，没有基类表</a:t>
            </a:r>
            <a:r>
              <a:rPr lang="zh-CN" altLang="en-US" sz="2000" dirty="0">
                <a:latin typeface="宋体" pitchFamily="2" charset="-122"/>
                <a:ea typeface="宋体" pitchFamily="2" charset="-122"/>
              </a:rPr>
              <a:t>。在</a:t>
            </a:r>
            <a:r>
              <a:rPr lang="zh-CN" altLang="en-US" sz="2000" b="1" dirty="0">
                <a:solidFill>
                  <a:srgbClr val="00B050"/>
                </a:solidFill>
                <a:latin typeface="宋体" pitchFamily="2" charset="-122"/>
                <a:ea typeface="宋体" pitchFamily="2" charset="-122"/>
              </a:rPr>
              <a:t>每个子类的表中包括基类的所有属性</a:t>
            </a:r>
            <a:r>
              <a:rPr lang="zh-CN" altLang="en-US" sz="2000" dirty="0">
                <a:latin typeface="宋体" pitchFamily="2" charset="-122"/>
                <a:ea typeface="宋体" pitchFamily="2" charset="-122"/>
              </a:rPr>
              <a:t>。这种方法适用于子类的个数不多，基类属性比较少的情况。</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49</a:t>
            </a:fld>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p:txBody>
          <a:bodyPr/>
          <a:lstStyle/>
          <a:p>
            <a:pPr eaLnBrk="1" hangingPunct="1">
              <a:lnSpc>
                <a:spcPct val="150000"/>
              </a:lnSpc>
              <a:buClr>
                <a:schemeClr val="accent2"/>
              </a:buClr>
              <a:buSzPct val="75000"/>
              <a:buFont typeface="Wingdings" pitchFamily="2" charset="2"/>
              <a:buChar char="l"/>
            </a:pPr>
            <a:r>
              <a:rPr lang="zh-CN" altLang="en-US" sz="2400" b="1" dirty="0">
                <a:solidFill>
                  <a:srgbClr val="C00000"/>
                </a:solidFill>
                <a:latin typeface="楷体_GB2312" pitchFamily="49" charset="-122"/>
                <a:ea typeface="楷体_GB2312" pitchFamily="49" charset="-122"/>
              </a:rPr>
              <a:t>子系统分层的目的：</a:t>
            </a:r>
            <a:r>
              <a:rPr lang="zh-CN" altLang="en-US" sz="2400" dirty="0">
                <a:latin typeface="楷体_GB2312" pitchFamily="49" charset="-122"/>
                <a:ea typeface="楷体_GB2312" pitchFamily="49" charset="-122"/>
              </a:rPr>
              <a:t>是建立系统的层次结构。</a:t>
            </a:r>
            <a:endParaRPr lang="en-US" altLang="zh-CN" sz="2400" dirty="0">
              <a:latin typeface="楷体_GB2312" pitchFamily="49" charset="-122"/>
              <a:ea typeface="楷体_GB2312" pitchFamily="49" charset="-122"/>
            </a:endParaRPr>
          </a:p>
          <a:p>
            <a:pPr lvl="1">
              <a:lnSpc>
                <a:spcPct val="150000"/>
              </a:lnSpc>
              <a:buClr>
                <a:schemeClr val="accent2"/>
              </a:buClr>
              <a:buSzPct val="75000"/>
              <a:buFont typeface="Arial" pitchFamily="34" charset="0"/>
              <a:buChar char="•"/>
            </a:pPr>
            <a:r>
              <a:rPr lang="zh-CN" altLang="en-US" sz="2000" dirty="0">
                <a:latin typeface="楷体_GB2312" pitchFamily="49" charset="-122"/>
                <a:ea typeface="楷体_GB2312" pitchFamily="49" charset="-122"/>
              </a:rPr>
              <a:t>每一层仅依赖于它下一层提供的服务；</a:t>
            </a:r>
            <a:endParaRPr lang="en-US" altLang="zh-CN" sz="2000" dirty="0">
              <a:latin typeface="楷体_GB2312" pitchFamily="49" charset="-122"/>
              <a:ea typeface="楷体_GB2312" pitchFamily="49" charset="-122"/>
            </a:endParaRPr>
          </a:p>
          <a:p>
            <a:pPr lvl="1">
              <a:lnSpc>
                <a:spcPct val="150000"/>
              </a:lnSpc>
              <a:buClr>
                <a:schemeClr val="accent2"/>
              </a:buClr>
              <a:buSzPct val="75000"/>
              <a:buFont typeface="Arial" pitchFamily="34" charset="0"/>
              <a:buChar char="•"/>
            </a:pPr>
            <a:r>
              <a:rPr lang="zh-CN" altLang="en-US" sz="2000" dirty="0">
                <a:latin typeface="楷体_GB2312" pitchFamily="49" charset="-122"/>
                <a:ea typeface="楷体_GB2312" pitchFamily="49" charset="-122"/>
              </a:rPr>
              <a:t>而对它的上一层可以一无所知。</a:t>
            </a:r>
          </a:p>
        </p:txBody>
      </p:sp>
      <p:pic>
        <p:nvPicPr>
          <p:cNvPr id="38916" name="Picture 7"/>
          <p:cNvPicPr>
            <a:picLocks noChangeAspect="1" noChangeArrowheads="1"/>
          </p:cNvPicPr>
          <p:nvPr/>
        </p:nvPicPr>
        <p:blipFill>
          <a:blip r:embed="rId2"/>
          <a:srcRect/>
          <a:stretch>
            <a:fillRect/>
          </a:stretch>
        </p:blipFill>
        <p:spPr bwMode="auto">
          <a:xfrm>
            <a:off x="2411413" y="3429000"/>
            <a:ext cx="4810125" cy="23526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5</a:t>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zh-CN" altLang="en-US" sz="3200" dirty="0">
                <a:solidFill>
                  <a:srgbClr val="FFC000"/>
                </a:solidFill>
              </a:rPr>
              <a:t>子系统分层和划分</a:t>
            </a:r>
          </a:p>
        </p:txBody>
      </p:sp>
      <p:sp>
        <p:nvSpPr>
          <p:cNvPr id="8" name="Rectangle 3"/>
          <p:cNvSpPr txBox="1">
            <a:spLocks noChangeArrowheads="1"/>
          </p:cNvSpPr>
          <p:nvPr/>
        </p:nvSpPr>
        <p:spPr bwMode="auto">
          <a:xfrm>
            <a:off x="1714480" y="5857892"/>
            <a:ext cx="6072230"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accent2"/>
              </a:buClr>
              <a:buSzPct val="75000"/>
              <a:tabLst/>
              <a:defRPr/>
            </a:pPr>
            <a:r>
              <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一个三层的系统结构的示例图</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71612"/>
            <a:ext cx="8229600" cy="4786346"/>
          </a:xfrm>
        </p:spPr>
        <p:txBody>
          <a:bodyPr/>
          <a:lstStyle/>
          <a:p>
            <a:pPr marL="542925">
              <a:buNone/>
            </a:pPr>
            <a:r>
              <a:rPr lang="en-US" sz="2800" b="1" dirty="0">
                <a:latin typeface="宋体" pitchFamily="2" charset="-122"/>
                <a:ea typeface="宋体" pitchFamily="2" charset="-122"/>
              </a:rPr>
              <a:t>4.1 </a:t>
            </a:r>
            <a:r>
              <a:rPr lang="zh-CN" altLang="en-US" sz="2800" b="1" dirty="0">
                <a:latin typeface="宋体" pitchFamily="2" charset="-122"/>
                <a:ea typeface="宋体" pitchFamily="2" charset="-122"/>
              </a:rPr>
              <a:t>软件体系结构与设计模式★</a:t>
            </a:r>
          </a:p>
          <a:p>
            <a:pPr marL="542925">
              <a:buNone/>
            </a:pPr>
            <a:r>
              <a:rPr lang="en-US" sz="2800" b="1" dirty="0">
                <a:latin typeface="宋体" pitchFamily="2" charset="-122"/>
                <a:ea typeface="宋体" pitchFamily="2" charset="-122"/>
              </a:rPr>
              <a:t>4.2 </a:t>
            </a:r>
            <a:r>
              <a:rPr lang="zh-CN" altLang="en-US" sz="2800" b="1" dirty="0">
                <a:latin typeface="宋体" pitchFamily="2" charset="-122"/>
                <a:ea typeface="宋体" pitchFamily="2" charset="-122"/>
              </a:rPr>
              <a:t>面向对象设计过程与准则★</a:t>
            </a:r>
          </a:p>
          <a:p>
            <a:pPr marL="542925">
              <a:buNone/>
            </a:pPr>
            <a:r>
              <a:rPr lang="en-US" sz="2800" b="1" dirty="0">
                <a:latin typeface="宋体" pitchFamily="2" charset="-122"/>
                <a:ea typeface="宋体" pitchFamily="2" charset="-122"/>
              </a:rPr>
              <a:t>4.3 </a:t>
            </a:r>
            <a:r>
              <a:rPr lang="zh-CN" altLang="en-US" sz="2800" b="1" dirty="0">
                <a:latin typeface="宋体" pitchFamily="2" charset="-122"/>
                <a:ea typeface="宋体" pitchFamily="2" charset="-122"/>
              </a:rPr>
              <a:t>体系结构模块及依赖性★</a:t>
            </a:r>
            <a:r>
              <a:rPr lang="en-US" sz="2800" b="1" dirty="0">
                <a:latin typeface="宋体" pitchFamily="2" charset="-122"/>
                <a:ea typeface="宋体" pitchFamily="2" charset="-122"/>
              </a:rPr>
              <a:t>△</a:t>
            </a:r>
            <a:endParaRPr lang="en-US" altLang="zh-CN" sz="2800" b="1" dirty="0">
              <a:latin typeface="宋体" pitchFamily="2" charset="-122"/>
              <a:ea typeface="宋体" pitchFamily="2" charset="-122"/>
            </a:endParaRPr>
          </a:p>
          <a:p>
            <a:pPr marL="542925">
              <a:buNone/>
            </a:pPr>
            <a:r>
              <a:rPr lang="en-US" sz="2800" b="1" dirty="0">
                <a:latin typeface="宋体" pitchFamily="2" charset="-122"/>
                <a:ea typeface="宋体" pitchFamily="2" charset="-122"/>
              </a:rPr>
              <a:t>4.</a:t>
            </a:r>
            <a:r>
              <a:rPr lang="en-US" altLang="zh-CN" sz="2800" b="1" dirty="0">
                <a:latin typeface="宋体" pitchFamily="2" charset="-122"/>
                <a:ea typeface="宋体" pitchFamily="2" charset="-122"/>
              </a:rPr>
              <a:t>4 </a:t>
            </a:r>
            <a:r>
              <a:rPr lang="zh-CN" altLang="en-US" sz="2800" b="1" dirty="0">
                <a:latin typeface="宋体" pitchFamily="2" charset="-122"/>
                <a:ea typeface="宋体" pitchFamily="2" charset="-122"/>
              </a:rPr>
              <a:t>系统分解★</a:t>
            </a:r>
          </a:p>
          <a:p>
            <a:pPr marL="542925">
              <a:buNone/>
            </a:pPr>
            <a:r>
              <a:rPr lang="en-US" sz="2800" b="1" dirty="0">
                <a:latin typeface="宋体" pitchFamily="2" charset="-122"/>
                <a:ea typeface="宋体" pitchFamily="2" charset="-122"/>
              </a:rPr>
              <a:t>4.5 </a:t>
            </a:r>
            <a:r>
              <a:rPr lang="zh-CN" altLang="en-US" sz="2800" b="1" dirty="0">
                <a:latin typeface="宋体" pitchFamily="2" charset="-122"/>
                <a:ea typeface="宋体" pitchFamily="2" charset="-122"/>
              </a:rPr>
              <a:t>问题域部分的设计</a:t>
            </a:r>
          </a:p>
          <a:p>
            <a:pPr marL="542925">
              <a:buNone/>
            </a:pPr>
            <a:r>
              <a:rPr lang="en-US" sz="2800" b="1" dirty="0">
                <a:latin typeface="宋体" pitchFamily="2" charset="-122"/>
                <a:ea typeface="宋体" pitchFamily="2" charset="-122"/>
              </a:rPr>
              <a:t>4.6 </a:t>
            </a:r>
            <a:r>
              <a:rPr lang="zh-CN" altLang="en-US" sz="2800" b="1" dirty="0">
                <a:latin typeface="宋体" pitchFamily="2" charset="-122"/>
                <a:ea typeface="宋体" pitchFamily="2" charset="-122"/>
              </a:rPr>
              <a:t>人机交互部分的设计</a:t>
            </a:r>
            <a:endParaRPr lang="en-US" altLang="zh-CN" sz="2800" b="1" dirty="0">
              <a:latin typeface="宋体" pitchFamily="2" charset="-122"/>
              <a:ea typeface="宋体" pitchFamily="2" charset="-122"/>
            </a:endParaRPr>
          </a:p>
          <a:p>
            <a:pPr marL="542925">
              <a:buNone/>
            </a:pPr>
            <a:r>
              <a:rPr lang="en-US" altLang="zh-CN" sz="2800" b="1" dirty="0">
                <a:latin typeface="宋体" pitchFamily="2" charset="-122"/>
                <a:ea typeface="宋体" pitchFamily="2" charset="-122"/>
              </a:rPr>
              <a:t>4.7 </a:t>
            </a:r>
            <a:r>
              <a:rPr lang="zh-CN" altLang="en-US" sz="2800" b="1" dirty="0">
                <a:latin typeface="宋体" pitchFamily="2" charset="-122"/>
                <a:ea typeface="宋体" pitchFamily="2" charset="-122"/>
              </a:rPr>
              <a:t>任务管理部分的设计</a:t>
            </a:r>
          </a:p>
          <a:p>
            <a:pPr marL="542925">
              <a:buNone/>
            </a:pPr>
            <a:r>
              <a:rPr lang="en-US" sz="2800" b="1" dirty="0">
                <a:latin typeface="宋体" pitchFamily="2" charset="-122"/>
                <a:ea typeface="宋体" pitchFamily="2" charset="-122"/>
              </a:rPr>
              <a:t>4.8 </a:t>
            </a:r>
            <a:r>
              <a:rPr lang="zh-CN" altLang="en-US" sz="2800" b="1" dirty="0">
                <a:latin typeface="宋体" pitchFamily="2" charset="-122"/>
                <a:ea typeface="宋体" pitchFamily="2" charset="-122"/>
              </a:rPr>
              <a:t>数据管理部分的设计</a:t>
            </a:r>
          </a:p>
          <a:p>
            <a:pPr marL="542925">
              <a:buNone/>
            </a:pPr>
            <a:r>
              <a:rPr lang="en-US" sz="2800" b="1" dirty="0">
                <a:solidFill>
                  <a:srgbClr val="C00000"/>
                </a:solidFill>
                <a:latin typeface="宋体" pitchFamily="2" charset="-122"/>
                <a:ea typeface="宋体" pitchFamily="2" charset="-122"/>
              </a:rPr>
              <a:t>4.9 </a:t>
            </a:r>
            <a:r>
              <a:rPr lang="zh-CN" altLang="en-US" sz="2800" b="1" dirty="0">
                <a:solidFill>
                  <a:srgbClr val="C00000"/>
                </a:solidFill>
                <a:latin typeface="宋体" pitchFamily="2" charset="-122"/>
                <a:ea typeface="宋体" pitchFamily="2" charset="-122"/>
              </a:rPr>
              <a:t>对象设计★</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4</a:t>
            </a:r>
            <a:r>
              <a:rPr lang="zh-CN" altLang="en-US" dirty="0">
                <a:solidFill>
                  <a:schemeClr val="bg1"/>
                </a:solidFill>
              </a:rPr>
              <a:t>章  面向对象设计</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50</a:t>
            </a:fld>
            <a:endParaRPr lang="zh-CN"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14282" y="1643050"/>
            <a:ext cx="8229600" cy="1143000"/>
          </a:xfrm>
        </p:spPr>
        <p:txBody>
          <a:bodyPr/>
          <a:lstStyle/>
          <a:p>
            <a:pPr eaLnBrk="1" hangingPunct="1"/>
            <a:r>
              <a:rPr lang="en-US" altLang="zh-CN" dirty="0"/>
              <a:t>4.9 </a:t>
            </a:r>
            <a:r>
              <a:rPr lang="zh-CN" altLang="en-US" dirty="0"/>
              <a:t>对象设计</a:t>
            </a:r>
          </a:p>
        </p:txBody>
      </p:sp>
      <p:sp>
        <p:nvSpPr>
          <p:cNvPr id="75779" name="Rectangle 3"/>
          <p:cNvSpPr>
            <a:spLocks noGrp="1" noChangeArrowheads="1"/>
          </p:cNvSpPr>
          <p:nvPr>
            <p:ph type="body" idx="1"/>
          </p:nvPr>
        </p:nvSpPr>
        <p:spPr>
          <a:xfrm>
            <a:off x="428596" y="1571612"/>
            <a:ext cx="8429684" cy="4786346"/>
          </a:xfrm>
        </p:spPr>
        <p:txBody>
          <a:bodyPr/>
          <a:lstStyle/>
          <a:p>
            <a:pPr>
              <a:spcBef>
                <a:spcPts val="1200"/>
              </a:spcBef>
              <a:spcAft>
                <a:spcPts val="600"/>
              </a:spcAft>
            </a:pPr>
            <a:r>
              <a:rPr lang="zh-CN" altLang="en-US" sz="2800" dirty="0">
                <a:ea typeface="宋体" charset="-122"/>
              </a:rPr>
              <a:t>对象设计过程包括</a:t>
            </a:r>
            <a:r>
              <a:rPr lang="en-US" altLang="zh-CN" sz="2800" dirty="0">
                <a:ea typeface="宋体" charset="-122"/>
              </a:rPr>
              <a:t>4</a:t>
            </a:r>
            <a:r>
              <a:rPr lang="zh-CN" altLang="en-US" sz="2800" dirty="0">
                <a:ea typeface="宋体" charset="-122"/>
              </a:rPr>
              <a:t>组活动：</a:t>
            </a:r>
            <a:endParaRPr lang="en-US" altLang="zh-CN" sz="2800" dirty="0">
              <a:ea typeface="宋体" charset="-122"/>
            </a:endParaRPr>
          </a:p>
          <a:p>
            <a:pPr lvl="1">
              <a:spcBef>
                <a:spcPts val="600"/>
              </a:spcBef>
              <a:spcAft>
                <a:spcPts val="0"/>
              </a:spcAft>
            </a:pPr>
            <a:r>
              <a:rPr lang="zh-CN" altLang="en-US" sz="2400" dirty="0">
                <a:ea typeface="宋体" charset="-122"/>
              </a:rPr>
              <a:t>使用模式设计对象</a:t>
            </a:r>
            <a:endParaRPr lang="en-US" altLang="zh-CN" sz="2400" dirty="0">
              <a:ea typeface="宋体" charset="-122"/>
            </a:endParaRPr>
          </a:p>
          <a:p>
            <a:pPr lvl="1">
              <a:spcBef>
                <a:spcPts val="600"/>
              </a:spcBef>
              <a:spcAft>
                <a:spcPts val="0"/>
              </a:spcAft>
            </a:pPr>
            <a:r>
              <a:rPr lang="zh-CN" altLang="en-US" sz="2400" dirty="0">
                <a:ea typeface="宋体" charset="-122"/>
              </a:rPr>
              <a:t>接口规格说明</a:t>
            </a:r>
            <a:endParaRPr lang="en-US" altLang="zh-CN" sz="2400" dirty="0">
              <a:ea typeface="宋体" charset="-122"/>
            </a:endParaRPr>
          </a:p>
          <a:p>
            <a:pPr lvl="1">
              <a:spcBef>
                <a:spcPts val="600"/>
              </a:spcBef>
              <a:spcAft>
                <a:spcPts val="0"/>
              </a:spcAft>
            </a:pPr>
            <a:r>
              <a:rPr lang="zh-CN" altLang="en-US" sz="2400" dirty="0">
                <a:ea typeface="宋体" charset="-122"/>
              </a:rPr>
              <a:t>对象模型重构</a:t>
            </a:r>
            <a:endParaRPr lang="en-US" altLang="zh-CN" sz="2400" dirty="0">
              <a:ea typeface="宋体" charset="-122"/>
            </a:endParaRPr>
          </a:p>
          <a:p>
            <a:pPr lvl="1">
              <a:spcBef>
                <a:spcPts val="600"/>
              </a:spcBef>
              <a:spcAft>
                <a:spcPts val="0"/>
              </a:spcAft>
            </a:pPr>
            <a:r>
              <a:rPr lang="zh-CN" altLang="en-US" sz="2400" dirty="0">
                <a:ea typeface="宋体" charset="-122"/>
              </a:rPr>
              <a:t>对象模型优化</a:t>
            </a:r>
            <a:endParaRPr lang="en-US" altLang="zh-CN" sz="2400" dirty="0">
              <a:ea typeface="宋体" charset="-122"/>
            </a:endParaRPr>
          </a:p>
          <a:p>
            <a:pPr marL="450850" indent="-450850">
              <a:lnSpc>
                <a:spcPts val="3500"/>
              </a:lnSpc>
              <a:spcBef>
                <a:spcPts val="600"/>
              </a:spcBef>
              <a:spcAft>
                <a:spcPts val="600"/>
              </a:spcAft>
              <a:buNone/>
            </a:pPr>
            <a:r>
              <a:rPr lang="en-US" altLang="zh-CN" sz="2400" b="1" dirty="0">
                <a:solidFill>
                  <a:srgbClr val="C00000"/>
                </a:solidFill>
                <a:latin typeface="宋体" pitchFamily="2" charset="-122"/>
                <a:ea typeface="宋体" pitchFamily="2" charset="-122"/>
              </a:rPr>
              <a:t>(1)</a:t>
            </a:r>
            <a:r>
              <a:rPr lang="zh-CN" altLang="en-US" sz="2400" b="1" dirty="0">
                <a:solidFill>
                  <a:srgbClr val="C00000"/>
                </a:solidFill>
                <a:latin typeface="宋体" pitchFamily="2" charset="-122"/>
                <a:ea typeface="宋体" pitchFamily="2" charset="-122"/>
              </a:rPr>
              <a:t>使用模式设计对象</a:t>
            </a:r>
            <a:r>
              <a:rPr lang="zh-CN" altLang="en-US" sz="2400" dirty="0">
                <a:latin typeface="宋体" pitchFamily="2" charset="-122"/>
                <a:ea typeface="宋体" pitchFamily="2" charset="-122"/>
              </a:rPr>
              <a:t>：选择合适的设计模式，复用已有的解决方案，以提高系统的灵活性；</a:t>
            </a:r>
          </a:p>
          <a:p>
            <a:pPr marL="450850" indent="-450850">
              <a:lnSpc>
                <a:spcPts val="3500"/>
              </a:lnSpc>
              <a:spcBef>
                <a:spcPts val="600"/>
              </a:spcBef>
              <a:spcAft>
                <a:spcPts val="600"/>
              </a:spcAft>
              <a:buNone/>
            </a:pPr>
            <a:r>
              <a:rPr lang="en-US" altLang="zh-CN" sz="2400" b="1" dirty="0">
                <a:solidFill>
                  <a:srgbClr val="C00000"/>
                </a:solidFill>
                <a:latin typeface="宋体" pitchFamily="2" charset="-122"/>
                <a:ea typeface="宋体" pitchFamily="2" charset="-122"/>
              </a:rPr>
              <a:t>(2)</a:t>
            </a:r>
            <a:r>
              <a:rPr lang="zh-CN" altLang="en-US" sz="2400" b="1" dirty="0">
                <a:solidFill>
                  <a:srgbClr val="C00000"/>
                </a:solidFill>
                <a:latin typeface="宋体" pitchFamily="2" charset="-122"/>
                <a:ea typeface="宋体" pitchFamily="2" charset="-122"/>
              </a:rPr>
              <a:t>接口规格说明</a:t>
            </a:r>
            <a:r>
              <a:rPr lang="zh-CN" altLang="en-US" sz="2400" dirty="0">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子系统的功能</a:t>
            </a:r>
            <a:r>
              <a:rPr lang="zh-CN" altLang="en-US" sz="2400" dirty="0">
                <a:latin typeface="宋体" pitchFamily="2" charset="-122"/>
                <a:ea typeface="宋体" pitchFamily="2" charset="-122"/>
              </a:rPr>
              <a:t>都需要在类接口中详细说明，包括操作、参数、类型规格说明和异常情况等。</a:t>
            </a:r>
          </a:p>
          <a:p>
            <a:pPr lvl="1">
              <a:spcBef>
                <a:spcPts val="1200"/>
              </a:spcBef>
              <a:spcAft>
                <a:spcPts val="600"/>
              </a:spcAft>
              <a:buNone/>
            </a:pPr>
            <a:endParaRPr lang="zh-CN" altLang="en-US" sz="2400" dirty="0">
              <a:ea typeface="宋体" charset="-122"/>
            </a:endParaRPr>
          </a:p>
          <a:p>
            <a:pPr eaLnBrk="1" hangingPunct="1">
              <a:spcBef>
                <a:spcPts val="1200"/>
              </a:spcBef>
              <a:spcAft>
                <a:spcPts val="600"/>
              </a:spcAft>
              <a:buFontTx/>
              <a:buNone/>
            </a:pPr>
            <a:endParaRPr lang="zh-CN" altLang="en-US" sz="2400"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51</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1" i="0" u="none" strike="noStrike" kern="0" cap="none" spc="0" normalizeH="0" baseline="0" noProof="0">
                <a:ln>
                  <a:noFill/>
                </a:ln>
                <a:solidFill>
                  <a:schemeClr val="tx2"/>
                </a:solidFill>
                <a:effectLst/>
                <a:uLnTx/>
                <a:uFillTx/>
                <a:latin typeface="+mj-lt"/>
                <a:ea typeface="+mj-ea"/>
                <a:cs typeface="+mj-cs"/>
              </a:rPr>
              <a:t>4.9 </a:t>
            </a:r>
            <a:r>
              <a:rPr kumimoji="0" lang="zh-CN" altLang="en-US" sz="4400" b="1" i="0" u="none" strike="noStrike" kern="0" cap="none" spc="0" normalizeH="0" baseline="0" noProof="0">
                <a:ln>
                  <a:noFill/>
                </a:ln>
                <a:solidFill>
                  <a:schemeClr val="tx2"/>
                </a:solidFill>
                <a:effectLst/>
                <a:uLnTx/>
                <a:uFillTx/>
                <a:latin typeface="+mj-lt"/>
                <a:ea typeface="+mj-ea"/>
                <a:cs typeface="+mj-cs"/>
              </a:rPr>
              <a:t>对象设计</a:t>
            </a: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7" name="椭圆形标注 6"/>
          <p:cNvSpPr/>
          <p:nvPr/>
        </p:nvSpPr>
        <p:spPr>
          <a:xfrm>
            <a:off x="5214942" y="2786058"/>
            <a:ext cx="2500330" cy="612648"/>
          </a:xfrm>
          <a:prstGeom prst="wedgeEllipseCallout">
            <a:avLst>
              <a:gd name="adj1" fmla="val -28907"/>
              <a:gd name="adj2" fmla="val 138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复习第</a:t>
            </a:r>
            <a:r>
              <a:rPr lang="en-US" altLang="zh-CN" dirty="0"/>
              <a:t>7</a:t>
            </a:r>
            <a:r>
              <a:rPr lang="zh-CN" altLang="en-US" dirty="0"/>
              <a:t>章设计模式</a:t>
            </a: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dirty="0"/>
              <a:t>4.9 </a:t>
            </a:r>
            <a:r>
              <a:rPr lang="zh-CN" altLang="en-US" dirty="0"/>
              <a:t>对象设计</a:t>
            </a:r>
          </a:p>
        </p:txBody>
      </p:sp>
      <p:sp>
        <p:nvSpPr>
          <p:cNvPr id="76803" name="Rectangle 3"/>
          <p:cNvSpPr>
            <a:spLocks noGrp="1" noChangeArrowheads="1"/>
          </p:cNvSpPr>
          <p:nvPr>
            <p:ph type="body" idx="1"/>
          </p:nvPr>
        </p:nvSpPr>
        <p:spPr>
          <a:xfrm>
            <a:off x="357158" y="1500174"/>
            <a:ext cx="8429684" cy="5000660"/>
          </a:xfrm>
        </p:spPr>
        <p:txBody>
          <a:bodyPr/>
          <a:lstStyle/>
          <a:p>
            <a:pPr marL="450850" indent="-450850" eaLnBrk="1" hangingPunct="1">
              <a:lnSpc>
                <a:spcPts val="3500"/>
              </a:lnSpc>
              <a:spcBef>
                <a:spcPts val="600"/>
              </a:spcBef>
              <a:spcAft>
                <a:spcPts val="600"/>
              </a:spcAft>
              <a:buFontTx/>
              <a:buNone/>
            </a:pPr>
            <a:r>
              <a:rPr lang="en-US" altLang="zh-CN" sz="2400" b="1" dirty="0">
                <a:solidFill>
                  <a:srgbClr val="C00000"/>
                </a:solidFill>
                <a:latin typeface="宋体" pitchFamily="2" charset="-122"/>
                <a:ea typeface="宋体" pitchFamily="2" charset="-122"/>
              </a:rPr>
              <a:t>(3) </a:t>
            </a:r>
            <a:r>
              <a:rPr lang="zh-CN" altLang="en-US" sz="2400" b="1" dirty="0">
                <a:solidFill>
                  <a:srgbClr val="C00000"/>
                </a:solidFill>
                <a:latin typeface="宋体" pitchFamily="2" charset="-122"/>
                <a:ea typeface="宋体" pitchFamily="2" charset="-122"/>
              </a:rPr>
              <a:t>对象模型重构</a:t>
            </a:r>
            <a:r>
              <a:rPr lang="zh-CN" altLang="en-US" sz="2400" dirty="0">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重构的目的是改进对象设计模型，提高该模型的可读性和扩展性</a:t>
            </a:r>
            <a:r>
              <a:rPr lang="zh-CN" altLang="en-US" sz="2400" dirty="0">
                <a:latin typeface="宋体" pitchFamily="2" charset="-122"/>
                <a:ea typeface="宋体" pitchFamily="2" charset="-122"/>
              </a:rPr>
              <a:t>。如</a:t>
            </a:r>
            <a:endParaRPr lang="en-US" altLang="zh-CN" sz="2400" dirty="0">
              <a:latin typeface="宋体" pitchFamily="2" charset="-122"/>
              <a:ea typeface="宋体" pitchFamily="2" charset="-122"/>
            </a:endParaRPr>
          </a:p>
          <a:p>
            <a:pPr marL="903288" indent="-273050" eaLnBrk="1" hangingPunct="1">
              <a:lnSpc>
                <a:spcPct val="90000"/>
              </a:lnSpc>
              <a:spcBef>
                <a:spcPts val="600"/>
              </a:spcBef>
              <a:spcAft>
                <a:spcPts val="0"/>
              </a:spcAft>
              <a:buFont typeface="Arial" pitchFamily="34" charset="0"/>
              <a:buChar char="•"/>
            </a:pPr>
            <a:r>
              <a:rPr lang="zh-CN" altLang="en-US" sz="2000" dirty="0">
                <a:latin typeface="宋体" pitchFamily="2" charset="-122"/>
                <a:ea typeface="宋体" pitchFamily="2" charset="-122"/>
              </a:rPr>
              <a:t>将两个相似的类归并为一个类；</a:t>
            </a:r>
            <a:endParaRPr lang="en-US" altLang="zh-CN" sz="2000" dirty="0">
              <a:latin typeface="宋体" pitchFamily="2" charset="-122"/>
              <a:ea typeface="宋体" pitchFamily="2" charset="-122"/>
            </a:endParaRPr>
          </a:p>
          <a:p>
            <a:pPr marL="903288" indent="-273050" eaLnBrk="1" hangingPunct="1">
              <a:lnSpc>
                <a:spcPct val="90000"/>
              </a:lnSpc>
              <a:spcBef>
                <a:spcPts val="600"/>
              </a:spcBef>
              <a:spcAft>
                <a:spcPts val="0"/>
              </a:spcAft>
              <a:buFont typeface="Arial" pitchFamily="34" charset="0"/>
              <a:buChar char="•"/>
            </a:pPr>
            <a:r>
              <a:rPr lang="zh-CN" altLang="en-US" sz="2000" dirty="0">
                <a:latin typeface="宋体" pitchFamily="2" charset="-122"/>
                <a:ea typeface="宋体" pitchFamily="2" charset="-122"/>
              </a:rPr>
              <a:t>将没有明显活动特征的类转为属性；</a:t>
            </a:r>
            <a:endParaRPr lang="en-US" altLang="zh-CN" sz="2000" dirty="0">
              <a:latin typeface="宋体" pitchFamily="2" charset="-122"/>
              <a:ea typeface="宋体" pitchFamily="2" charset="-122"/>
            </a:endParaRPr>
          </a:p>
          <a:p>
            <a:pPr marL="903288" indent="-273050" eaLnBrk="1" hangingPunct="1">
              <a:lnSpc>
                <a:spcPct val="90000"/>
              </a:lnSpc>
              <a:spcBef>
                <a:spcPts val="600"/>
              </a:spcBef>
              <a:spcAft>
                <a:spcPts val="0"/>
              </a:spcAft>
              <a:buFont typeface="Arial" pitchFamily="34" charset="0"/>
              <a:buChar char="•"/>
            </a:pPr>
            <a:r>
              <a:rPr lang="zh-CN" altLang="en-US" sz="2000" dirty="0">
                <a:latin typeface="宋体" pitchFamily="2" charset="-122"/>
                <a:ea typeface="宋体" pitchFamily="2" charset="-122"/>
              </a:rPr>
              <a:t>将复杂的类分解为简单的类；</a:t>
            </a:r>
            <a:endParaRPr lang="en-US" altLang="zh-CN" sz="2000" dirty="0">
              <a:latin typeface="宋体" pitchFamily="2" charset="-122"/>
              <a:ea typeface="宋体" pitchFamily="2" charset="-122"/>
            </a:endParaRPr>
          </a:p>
          <a:p>
            <a:pPr marL="903288" indent="-273050" eaLnBrk="1" hangingPunct="1">
              <a:lnSpc>
                <a:spcPct val="90000"/>
              </a:lnSpc>
              <a:spcBef>
                <a:spcPts val="600"/>
              </a:spcBef>
              <a:spcAft>
                <a:spcPts val="0"/>
              </a:spcAft>
              <a:buFont typeface="Arial" pitchFamily="34" charset="0"/>
              <a:buChar char="•"/>
            </a:pPr>
            <a:r>
              <a:rPr lang="zh-CN" altLang="en-US" sz="2000" dirty="0">
                <a:latin typeface="宋体" pitchFamily="2" charset="-122"/>
                <a:ea typeface="宋体" pitchFamily="2" charset="-122"/>
              </a:rPr>
              <a:t>重新组合类和操作来增进封装性和继承性等</a:t>
            </a:r>
            <a:r>
              <a:rPr lang="zh-CN" altLang="en-US" sz="2400" dirty="0">
                <a:latin typeface="宋体" pitchFamily="2" charset="-122"/>
                <a:ea typeface="宋体" pitchFamily="2" charset="-122"/>
              </a:rPr>
              <a:t>。</a:t>
            </a:r>
          </a:p>
          <a:p>
            <a:pPr marL="450850" indent="-450850" eaLnBrk="1" hangingPunct="1">
              <a:lnSpc>
                <a:spcPts val="3500"/>
              </a:lnSpc>
              <a:spcBef>
                <a:spcPts val="1200"/>
              </a:spcBef>
              <a:spcAft>
                <a:spcPts val="600"/>
              </a:spcAft>
              <a:buFontTx/>
              <a:buNone/>
            </a:pPr>
            <a:r>
              <a:rPr lang="en-US" altLang="zh-CN" sz="2400" b="1" dirty="0">
                <a:solidFill>
                  <a:srgbClr val="C00000"/>
                </a:solidFill>
                <a:latin typeface="宋体" pitchFamily="2" charset="-122"/>
                <a:ea typeface="宋体" pitchFamily="2" charset="-122"/>
              </a:rPr>
              <a:t>(4) </a:t>
            </a:r>
            <a:r>
              <a:rPr lang="zh-CN" altLang="en-US" sz="2400" b="1" dirty="0">
                <a:solidFill>
                  <a:srgbClr val="C00000"/>
                </a:solidFill>
                <a:latin typeface="宋体" pitchFamily="2" charset="-122"/>
                <a:ea typeface="宋体" pitchFamily="2" charset="-122"/>
              </a:rPr>
              <a:t>对象模型优化</a:t>
            </a:r>
            <a:r>
              <a:rPr lang="zh-CN" altLang="en-US" sz="2400" dirty="0">
                <a:latin typeface="宋体" pitchFamily="2" charset="-122"/>
                <a:ea typeface="宋体" pitchFamily="2" charset="-122"/>
              </a:rPr>
              <a:t>：优化活动是为了改进对象设计模型，以实现系统模型中的</a:t>
            </a:r>
            <a:r>
              <a:rPr lang="zh-CN" altLang="en-US" sz="2400" dirty="0">
                <a:solidFill>
                  <a:srgbClr val="3366FF"/>
                </a:solidFill>
                <a:latin typeface="宋体" pitchFamily="2" charset="-122"/>
                <a:ea typeface="宋体" pitchFamily="2" charset="-122"/>
              </a:rPr>
              <a:t>性能要求</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pPr marL="400050" lvl="1" indent="355600">
              <a:lnSpc>
                <a:spcPts val="3500"/>
              </a:lnSpc>
              <a:spcBef>
                <a:spcPts val="600"/>
              </a:spcBef>
              <a:spcAft>
                <a:spcPts val="600"/>
              </a:spcAft>
              <a:buFontTx/>
              <a:buNone/>
            </a:pPr>
            <a:r>
              <a:rPr lang="zh-CN" altLang="en-US" sz="2000" dirty="0">
                <a:latin typeface="宋体" pitchFamily="2" charset="-122"/>
                <a:ea typeface="宋体" pitchFamily="2" charset="-122"/>
              </a:rPr>
              <a:t>包括选择更好的算法、提高系统执行的速度、更好地使用存储系统、减少连接中的重数来提高查询的速度、为了增加效率而增加额外的连接、改变执行的顺序等。</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52</a:t>
            </a:fld>
            <a:endParaRPr lang="zh-CN" altLang="en-US"/>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p:txBody>
          <a:bodyPr/>
          <a:lstStyle/>
          <a:p>
            <a:pPr eaLnBrk="1" hangingPunct="1">
              <a:buFont typeface="Wingdings" pitchFamily="2" charset="2"/>
              <a:buChar char="l"/>
            </a:pPr>
            <a:r>
              <a:rPr lang="zh-CN" altLang="en-US" dirty="0">
                <a:ea typeface="宋体" charset="-122"/>
              </a:rPr>
              <a:t>设计模式包括</a:t>
            </a:r>
            <a:r>
              <a:rPr lang="en-US" altLang="zh-CN" dirty="0">
                <a:ea typeface="宋体" charset="-122"/>
              </a:rPr>
              <a:t>4</a:t>
            </a:r>
            <a:r>
              <a:rPr lang="zh-CN" altLang="en-US" dirty="0">
                <a:ea typeface="宋体" charset="-122"/>
              </a:rPr>
              <a:t>个要素：</a:t>
            </a:r>
          </a:p>
          <a:p>
            <a:pPr marL="450850" indent="-450850" eaLnBrk="1" hangingPunct="1">
              <a:spcBef>
                <a:spcPts val="1200"/>
              </a:spcBef>
              <a:spcAft>
                <a:spcPts val="600"/>
              </a:spcAft>
              <a:buFontTx/>
              <a:buNone/>
            </a:pPr>
            <a:r>
              <a:rPr lang="en-US" altLang="zh-CN" sz="2400" dirty="0">
                <a:latin typeface="楷体_GB2312" pitchFamily="49" charset="-122"/>
                <a:ea typeface="楷体_GB2312" pitchFamily="49" charset="-122"/>
              </a:rPr>
              <a:t>(1)</a:t>
            </a:r>
            <a:r>
              <a:rPr lang="zh-CN" altLang="en-US" sz="2400" dirty="0">
                <a:solidFill>
                  <a:srgbClr val="3366FF"/>
                </a:solidFill>
                <a:latin typeface="楷体_GB2312" pitchFamily="49" charset="-122"/>
                <a:ea typeface="楷体_GB2312" pitchFamily="49" charset="-122"/>
              </a:rPr>
              <a:t>名字</a:t>
            </a:r>
            <a:r>
              <a:rPr lang="zh-CN" altLang="en-US" sz="2400" dirty="0">
                <a:latin typeface="楷体_GB2312" pitchFamily="49" charset="-122"/>
                <a:ea typeface="楷体_GB2312" pitchFamily="49" charset="-122"/>
              </a:rPr>
              <a:t>：用来将一设计模式与其他设计模式区分开。</a:t>
            </a:r>
          </a:p>
          <a:p>
            <a:pPr marL="450850" indent="-450850" eaLnBrk="1" hangingPunct="1">
              <a:spcBef>
                <a:spcPts val="1200"/>
              </a:spcBef>
              <a:spcAft>
                <a:spcPts val="600"/>
              </a:spcAft>
              <a:buFontTx/>
              <a:buNone/>
            </a:pPr>
            <a:r>
              <a:rPr lang="en-US" altLang="zh-CN" sz="2400" dirty="0">
                <a:latin typeface="楷体_GB2312" pitchFamily="49" charset="-122"/>
                <a:ea typeface="楷体_GB2312" pitchFamily="49" charset="-122"/>
              </a:rPr>
              <a:t>(2)</a:t>
            </a:r>
            <a:r>
              <a:rPr lang="zh-CN" altLang="en-US" sz="2400" dirty="0">
                <a:solidFill>
                  <a:srgbClr val="3366FF"/>
                </a:solidFill>
                <a:latin typeface="楷体_GB2312" pitchFamily="49" charset="-122"/>
                <a:ea typeface="楷体_GB2312" pitchFamily="49" charset="-122"/>
              </a:rPr>
              <a:t>问题描述</a:t>
            </a:r>
            <a:r>
              <a:rPr lang="zh-CN" altLang="en-US" sz="2400" dirty="0">
                <a:latin typeface="楷体_GB2312" pitchFamily="49" charset="-122"/>
                <a:ea typeface="楷体_GB2312" pitchFamily="49" charset="-122"/>
              </a:rPr>
              <a:t>：用来描述该设计模式适用于何种情况。通常设计模式所解决的问题是对可更改性、可扩展性设计目标、以及非功能性需求的实现。</a:t>
            </a:r>
          </a:p>
          <a:p>
            <a:pPr marL="450850" indent="-450850" eaLnBrk="1" hangingPunct="1">
              <a:spcBef>
                <a:spcPts val="1200"/>
              </a:spcBef>
              <a:spcAft>
                <a:spcPts val="600"/>
              </a:spcAft>
              <a:buFontTx/>
              <a:buNone/>
            </a:pPr>
            <a:r>
              <a:rPr lang="en-US" altLang="zh-CN" sz="2400" dirty="0">
                <a:latin typeface="楷体_GB2312" pitchFamily="49" charset="-122"/>
                <a:ea typeface="楷体_GB2312" pitchFamily="49" charset="-122"/>
              </a:rPr>
              <a:t>(3)</a:t>
            </a:r>
            <a:r>
              <a:rPr lang="zh-CN" altLang="en-US" sz="2400" dirty="0">
                <a:solidFill>
                  <a:srgbClr val="3366FF"/>
                </a:solidFill>
                <a:latin typeface="楷体_GB2312" pitchFamily="49" charset="-122"/>
                <a:ea typeface="楷体_GB2312" pitchFamily="49" charset="-122"/>
              </a:rPr>
              <a:t>解决方案</a:t>
            </a:r>
            <a:r>
              <a:rPr lang="zh-CN" altLang="en-US" sz="2400" dirty="0">
                <a:latin typeface="楷体_GB2312" pitchFamily="49" charset="-122"/>
                <a:ea typeface="楷体_GB2312" pitchFamily="49" charset="-122"/>
              </a:rPr>
              <a:t>：描述解决该问题所需要的、结合在一起的类和接口的集合。</a:t>
            </a:r>
          </a:p>
          <a:p>
            <a:pPr marL="450850" indent="-450850" eaLnBrk="1" hangingPunct="1">
              <a:spcBef>
                <a:spcPts val="1200"/>
              </a:spcBef>
              <a:spcAft>
                <a:spcPts val="600"/>
              </a:spcAft>
              <a:buFontTx/>
              <a:buNone/>
            </a:pPr>
            <a:r>
              <a:rPr lang="en-US" altLang="zh-CN" sz="2400" dirty="0">
                <a:latin typeface="楷体_GB2312" pitchFamily="49" charset="-122"/>
                <a:ea typeface="楷体_GB2312" pitchFamily="49" charset="-122"/>
              </a:rPr>
              <a:t>(4)</a:t>
            </a:r>
            <a:r>
              <a:rPr lang="zh-CN" altLang="en-US" sz="2400" dirty="0">
                <a:solidFill>
                  <a:srgbClr val="3366FF"/>
                </a:solidFill>
                <a:latin typeface="楷体_GB2312" pitchFamily="49" charset="-122"/>
                <a:ea typeface="楷体_GB2312" pitchFamily="49" charset="-122"/>
              </a:rPr>
              <a:t>结果</a:t>
            </a:r>
            <a:r>
              <a:rPr lang="zh-CN" altLang="en-US" sz="2400" dirty="0">
                <a:latin typeface="楷体_GB2312" pitchFamily="49" charset="-122"/>
                <a:ea typeface="楷体_GB2312" pitchFamily="49" charset="-122"/>
              </a:rPr>
              <a:t>：描述将要解决设计目标的协议和可供选择的办法。</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53</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p:txBody>
          <a:bodyPr/>
          <a:lstStyle/>
          <a:p>
            <a:pPr marL="514350" indent="-514350" eaLnBrk="1" hangingPunct="1">
              <a:buFont typeface="+mj-lt"/>
              <a:buAutoNum type="arabicPeriod"/>
            </a:pPr>
            <a:r>
              <a:rPr lang="zh-CN" altLang="en-US" sz="2800" b="1" dirty="0">
                <a:solidFill>
                  <a:srgbClr val="C00000"/>
                </a:solidFill>
                <a:ea typeface="宋体" charset="-122"/>
              </a:rPr>
              <a:t>设计模式中的继承</a:t>
            </a:r>
          </a:p>
          <a:p>
            <a:pPr marL="627063" eaLnBrk="1" hangingPunct="1">
              <a:lnSpc>
                <a:spcPts val="3500"/>
              </a:lnSpc>
              <a:spcBef>
                <a:spcPts val="1200"/>
              </a:spcBef>
              <a:spcAft>
                <a:spcPts val="600"/>
              </a:spcAft>
              <a:buClr>
                <a:schemeClr val="accent2"/>
              </a:buClr>
              <a:buSzPct val="75000"/>
              <a:buFont typeface="Arial" pitchFamily="34" charset="0"/>
              <a:buChar char="•"/>
            </a:pPr>
            <a:r>
              <a:rPr lang="zh-CN" altLang="en-US" sz="2400" dirty="0">
                <a:latin typeface="楷体_GB2312" pitchFamily="49" charset="-122"/>
                <a:ea typeface="楷体_GB2312" pitchFamily="49" charset="-122"/>
              </a:rPr>
              <a:t>继承的核心是为了减少冗余和增加扩展性。</a:t>
            </a:r>
          </a:p>
          <a:p>
            <a:pPr marL="627063" eaLnBrk="1" hangingPunct="1">
              <a:lnSpc>
                <a:spcPts val="3500"/>
              </a:lnSpc>
              <a:spcBef>
                <a:spcPts val="1200"/>
              </a:spcBef>
              <a:spcAft>
                <a:spcPts val="600"/>
              </a:spcAft>
              <a:buClr>
                <a:schemeClr val="accent2"/>
              </a:buClr>
              <a:buSzPct val="75000"/>
              <a:buFont typeface="Arial" pitchFamily="34" charset="0"/>
              <a:buChar char="•"/>
            </a:pPr>
            <a:r>
              <a:rPr lang="zh-CN" altLang="en-US" sz="2400" dirty="0">
                <a:latin typeface="楷体_GB2312" pitchFamily="49" charset="-122"/>
                <a:ea typeface="楷体_GB2312" pitchFamily="49" charset="-122"/>
              </a:rPr>
              <a:t>通过将一些相似的类定义为子类，它们中的共有属性和操作集中放到继承结构的父类中，</a:t>
            </a:r>
            <a:r>
              <a:rPr lang="zh-CN" altLang="en-US" sz="2400" dirty="0">
                <a:solidFill>
                  <a:srgbClr val="3366FF"/>
                </a:solidFill>
                <a:latin typeface="楷体_GB2312" pitchFamily="49" charset="-122"/>
                <a:ea typeface="楷体_GB2312" pitchFamily="49" charset="-122"/>
              </a:rPr>
              <a:t>就能减少由于引入变化而引起的不一致。</a:t>
            </a:r>
          </a:p>
          <a:p>
            <a:pPr marL="627063" eaLnBrk="1" hangingPunct="1">
              <a:lnSpc>
                <a:spcPts val="3500"/>
              </a:lnSpc>
              <a:spcBef>
                <a:spcPts val="1200"/>
              </a:spcBef>
              <a:spcAft>
                <a:spcPts val="600"/>
              </a:spcAft>
              <a:buClr>
                <a:schemeClr val="accent2"/>
              </a:buClr>
              <a:buSzPct val="75000"/>
              <a:buFont typeface="Arial" pitchFamily="34" charset="0"/>
              <a:buChar char="•"/>
            </a:pPr>
            <a:r>
              <a:rPr lang="zh-CN" altLang="en-US" sz="2400" dirty="0">
                <a:latin typeface="楷体_GB2312" pitchFamily="49" charset="-122"/>
                <a:ea typeface="楷体_GB2312" pitchFamily="49" charset="-122"/>
              </a:rPr>
              <a:t>尽管继承能够让对象模型更加容易理解和修改，并具有更好的扩展性，但有些时候使用继承也会带来一些副作用，特别是，它</a:t>
            </a:r>
            <a:r>
              <a:rPr lang="zh-CN" altLang="en-US" sz="2400" dirty="0">
                <a:solidFill>
                  <a:srgbClr val="3366FF"/>
                </a:solidFill>
                <a:latin typeface="楷体_GB2312" pitchFamily="49" charset="-122"/>
                <a:ea typeface="楷体_GB2312" pitchFamily="49" charset="-122"/>
              </a:rPr>
              <a:t>增加了类之间的耦合性</a:t>
            </a:r>
            <a:r>
              <a:rPr lang="zh-CN" altLang="en-US" sz="2400" dirty="0">
                <a:latin typeface="楷体_GB2312" pitchFamily="49" charset="-122"/>
                <a:ea typeface="楷体_GB2312" pitchFamily="49" charset="-122"/>
              </a:rPr>
              <a:t>。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54</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a:xfrm>
            <a:off x="428596" y="1571612"/>
            <a:ext cx="5194300" cy="4857750"/>
          </a:xfrm>
        </p:spPr>
        <p:txBody>
          <a:bodyPr/>
          <a:lstStyle/>
          <a:p>
            <a:pPr eaLnBrk="1" hangingPunct="1">
              <a:lnSpc>
                <a:spcPts val="3500"/>
              </a:lnSpc>
              <a:spcAft>
                <a:spcPts val="600"/>
              </a:spcAft>
              <a:buFont typeface="Arial" pitchFamily="34" charset="0"/>
              <a:buChar char="•"/>
            </a:pPr>
            <a:r>
              <a:rPr lang="zh-CN" altLang="en-US" sz="2400" dirty="0">
                <a:latin typeface="楷体_GB2312" pitchFamily="49" charset="-122"/>
                <a:ea typeface="楷体_GB2312" pitchFamily="49" charset="-122"/>
              </a:rPr>
              <a:t>例如，假设</a:t>
            </a:r>
            <a:r>
              <a:rPr lang="en-US" altLang="zh-CN" sz="2400" dirty="0">
                <a:latin typeface="楷体_GB2312" pitchFamily="49" charset="-122"/>
                <a:ea typeface="楷体_GB2312" pitchFamily="49" charset="-122"/>
              </a:rPr>
              <a:t>Java</a:t>
            </a:r>
            <a:r>
              <a:rPr lang="zh-CN" altLang="en-US" sz="2400" dirty="0">
                <a:latin typeface="楷体_GB2312" pitchFamily="49" charset="-122"/>
                <a:ea typeface="楷体_GB2312" pitchFamily="49" charset="-122"/>
              </a:rPr>
              <a:t>没有提供对集合的操作，现在编写</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类来实现这些操作。</a:t>
            </a:r>
          </a:p>
          <a:p>
            <a:pPr eaLnBrk="1" hangingPunct="1">
              <a:lnSpc>
                <a:spcPts val="3500"/>
              </a:lnSpc>
              <a:spcAft>
                <a:spcPts val="600"/>
              </a:spcAft>
              <a:buFont typeface="Arial" pitchFamily="34" charset="0"/>
              <a:buChar char="•"/>
            </a:pPr>
            <a:r>
              <a:rPr lang="zh-CN" altLang="en-US" sz="2400" dirty="0">
                <a:latin typeface="楷体_GB2312" pitchFamily="49" charset="-122"/>
                <a:ea typeface="楷体_GB2312" pitchFamily="49" charset="-122"/>
              </a:rPr>
              <a:t>如果我们选择想继承</a:t>
            </a:r>
            <a:r>
              <a:rPr lang="en-US" altLang="zh-CN" sz="2400" dirty="0" err="1">
                <a:latin typeface="楷体_GB2312" pitchFamily="49" charset="-122"/>
                <a:ea typeface="楷体_GB2312" pitchFamily="49" charset="-122"/>
              </a:rPr>
              <a:t>java.util.Hashtable</a:t>
            </a:r>
            <a:r>
              <a:rPr lang="zh-CN" altLang="en-US" sz="2400" dirty="0">
                <a:latin typeface="楷体_GB2312" pitchFamily="49" charset="-122"/>
                <a:ea typeface="楷体_GB2312" pitchFamily="49" charset="-122"/>
              </a:rPr>
              <a:t>类，那么，在</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类中插入一个新元素首先需要检查在表中是否存在一个表项，它的键值等于元素的键值，如果查找失败，新元素就可以插入到表中。</a:t>
            </a:r>
          </a:p>
        </p:txBody>
      </p:sp>
      <p:pic>
        <p:nvPicPr>
          <p:cNvPr id="79876" name="Picture 7"/>
          <p:cNvPicPr>
            <a:picLocks noChangeAspect="1" noChangeArrowheads="1"/>
          </p:cNvPicPr>
          <p:nvPr/>
        </p:nvPicPr>
        <p:blipFill>
          <a:blip r:embed="rId2"/>
          <a:srcRect/>
          <a:stretch>
            <a:fillRect/>
          </a:stretch>
        </p:blipFill>
        <p:spPr bwMode="auto">
          <a:xfrm>
            <a:off x="5867400" y="1700213"/>
            <a:ext cx="2986088" cy="4176712"/>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55</a:t>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357158" y="1571612"/>
            <a:ext cx="8229600" cy="4525963"/>
          </a:xfrm>
        </p:spPr>
        <p:txBody>
          <a:bodyPr/>
          <a:lstStyle/>
          <a:p>
            <a:pPr eaLnBrk="1" hangingPunct="1"/>
            <a:r>
              <a:rPr lang="zh-CN" altLang="en-US" sz="2400" dirty="0">
                <a:ea typeface="宋体" charset="-122"/>
              </a:rPr>
              <a:t>使用继承机制实现</a:t>
            </a:r>
            <a:r>
              <a:rPr lang="en-US" altLang="zh-CN" sz="2400" dirty="0" err="1">
                <a:ea typeface="宋体" charset="-122"/>
              </a:rPr>
              <a:t>MySet</a:t>
            </a:r>
            <a:r>
              <a:rPr lang="zh-CN" altLang="en-US" sz="2400" dirty="0">
                <a:ea typeface="宋体" charset="-122"/>
              </a:rPr>
              <a:t>的代码如下：</a:t>
            </a:r>
            <a:r>
              <a:rPr lang="zh-CN" altLang="en-US" dirty="0">
                <a:ea typeface="宋体" charset="-122"/>
              </a:rPr>
              <a:t> </a:t>
            </a:r>
          </a:p>
        </p:txBody>
      </p:sp>
      <p:pic>
        <p:nvPicPr>
          <p:cNvPr id="80900" name="Picture 4"/>
          <p:cNvPicPr>
            <a:picLocks noChangeAspect="1" noChangeArrowheads="1"/>
          </p:cNvPicPr>
          <p:nvPr/>
        </p:nvPicPr>
        <p:blipFill>
          <a:blip r:embed="rId2"/>
          <a:srcRect/>
          <a:stretch>
            <a:fillRect/>
          </a:stretch>
        </p:blipFill>
        <p:spPr bwMode="auto">
          <a:xfrm>
            <a:off x="755650" y="2181246"/>
            <a:ext cx="3552825" cy="4248150"/>
          </a:xfrm>
          <a:prstGeom prst="rect">
            <a:avLst/>
          </a:prstGeom>
          <a:noFill/>
          <a:ln w="9525">
            <a:noFill/>
            <a:miter lim="800000"/>
            <a:headEnd/>
            <a:tailEnd/>
          </a:ln>
        </p:spPr>
      </p:pic>
      <p:sp>
        <p:nvSpPr>
          <p:cNvPr id="80901" name="Text Box 5"/>
          <p:cNvSpPr txBox="1">
            <a:spLocks noChangeArrowheads="1"/>
          </p:cNvSpPr>
          <p:nvPr/>
        </p:nvSpPr>
        <p:spPr bwMode="auto">
          <a:xfrm>
            <a:off x="4786314" y="5000636"/>
            <a:ext cx="3887787" cy="1311275"/>
          </a:xfrm>
          <a:prstGeom prst="rect">
            <a:avLst/>
          </a:prstGeom>
          <a:noFill/>
          <a:ln w="9525">
            <a:noFill/>
            <a:miter lim="800000"/>
            <a:headEnd/>
            <a:tailEnd/>
          </a:ln>
        </p:spPr>
        <p:txBody>
          <a:bodyPr>
            <a:spAutoFit/>
          </a:bodyPr>
          <a:lstStyle/>
          <a:p>
            <a:pPr>
              <a:spcBef>
                <a:spcPct val="50000"/>
              </a:spcBef>
            </a:pPr>
            <a:r>
              <a:rPr lang="zh-CN" altLang="en-US" sz="2000" b="1" dirty="0">
                <a:latin typeface="楷体_GB2312" pitchFamily="49" charset="-122"/>
                <a:ea typeface="楷体_GB2312" pitchFamily="49" charset="-122"/>
              </a:rPr>
              <a:t>使用这种方式，让人们可以通过复用代码来实现他们所需的功能，但同样会提供一些他们并不需要的功能。 </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56</a:t>
            </a:fld>
            <a:endParaRPr lang="zh-CN" altLang="en-US"/>
          </a:p>
        </p:txBody>
      </p:sp>
      <p:sp>
        <p:nvSpPr>
          <p:cNvPr id="8"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pic>
        <p:nvPicPr>
          <p:cNvPr id="7" name="Picture 7"/>
          <p:cNvPicPr>
            <a:picLocks noChangeAspect="1" noChangeArrowheads="1"/>
          </p:cNvPicPr>
          <p:nvPr/>
        </p:nvPicPr>
        <p:blipFill>
          <a:blip r:embed="rId3"/>
          <a:srcRect/>
          <a:stretch>
            <a:fillRect/>
          </a:stretch>
        </p:blipFill>
        <p:spPr bwMode="auto">
          <a:xfrm>
            <a:off x="6215074" y="1714488"/>
            <a:ext cx="2214578" cy="3097583"/>
          </a:xfrm>
          <a:prstGeom prst="rect">
            <a:avLst/>
          </a:prstGeom>
          <a:noFill/>
          <a:ln w="9525">
            <a:noFill/>
            <a:miter lim="800000"/>
            <a:headEnd/>
            <a:tailEnd/>
          </a:ln>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428596" y="1571612"/>
            <a:ext cx="4691063" cy="4857750"/>
          </a:xfrm>
        </p:spPr>
        <p:txBody>
          <a:bodyPr/>
          <a:lstStyle/>
          <a:p>
            <a:pPr marL="514350" indent="-514350" eaLnBrk="1" hangingPunct="1">
              <a:buFont typeface="+mj-lt"/>
              <a:buAutoNum type="arabicPeriod" startAt="2"/>
            </a:pPr>
            <a:r>
              <a:rPr lang="zh-CN" altLang="en-US" sz="2800" b="1" dirty="0">
                <a:solidFill>
                  <a:srgbClr val="C00000"/>
                </a:solidFill>
                <a:ea typeface="宋体" charset="-122"/>
              </a:rPr>
              <a:t>授权</a:t>
            </a:r>
          </a:p>
          <a:p>
            <a:pPr marL="627063" eaLnBrk="1" hangingPunct="1">
              <a:lnSpc>
                <a:spcPts val="3500"/>
              </a:lnSpc>
              <a:spcAft>
                <a:spcPts val="600"/>
              </a:spcAft>
              <a:buClr>
                <a:schemeClr val="accent2"/>
              </a:buClr>
              <a:buSzPct val="75000"/>
              <a:buFont typeface="Arial" pitchFamily="34" charset="0"/>
              <a:buChar char="•"/>
            </a:pPr>
            <a:r>
              <a:rPr lang="zh-CN" altLang="en-US" sz="2400" dirty="0">
                <a:solidFill>
                  <a:srgbClr val="3366FF"/>
                </a:solidFill>
                <a:latin typeface="楷体_GB2312" pitchFamily="49" charset="-122"/>
                <a:ea typeface="楷体_GB2312" pitchFamily="49" charset="-122"/>
              </a:rPr>
              <a:t>授权是实现复用的另一种方法</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类授权</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类，是指</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类为了完成一个操作需要向</a:t>
            </a:r>
            <a:r>
              <a:rPr lang="en-US" altLang="zh-CN" sz="2400" dirty="0">
                <a:latin typeface="楷体_GB2312" pitchFamily="49" charset="-122"/>
                <a:ea typeface="楷体_GB2312" pitchFamily="49" charset="-122"/>
              </a:rPr>
              <a:t>B</a:t>
            </a:r>
            <a:r>
              <a:rPr lang="zh-CN" altLang="en-US" sz="2400" dirty="0">
                <a:latin typeface="楷体_GB2312" pitchFamily="49" charset="-122"/>
                <a:ea typeface="楷体_GB2312" pitchFamily="49" charset="-122"/>
              </a:rPr>
              <a:t>类发一个消息。</a:t>
            </a:r>
          </a:p>
          <a:p>
            <a:pPr marL="627063" eaLnBrk="1" hangingPunct="1">
              <a:lnSpc>
                <a:spcPts val="3500"/>
              </a:lnSpc>
              <a:spcAft>
                <a:spcPts val="600"/>
              </a:spcAft>
              <a:buClr>
                <a:schemeClr val="accent2"/>
              </a:buClr>
              <a:buSzPct val="75000"/>
              <a:buFont typeface="Arial" pitchFamily="34" charset="0"/>
              <a:buChar char="•"/>
            </a:pPr>
            <a:r>
              <a:rPr lang="zh-CN" altLang="en-US" sz="2400" dirty="0">
                <a:latin typeface="楷体_GB2312" pitchFamily="49" charset="-122"/>
                <a:ea typeface="楷体_GB2312" pitchFamily="49" charset="-122"/>
              </a:rPr>
              <a:t>使用类之间的关联关系实现授权机制，</a:t>
            </a:r>
            <a:r>
              <a:rPr lang="zh-CN" altLang="en-US" sz="2400" dirty="0">
                <a:solidFill>
                  <a:srgbClr val="3366FF"/>
                </a:solidFill>
                <a:latin typeface="楷体_GB2312" pitchFamily="49" charset="-122"/>
                <a:ea typeface="楷体_GB2312" pitchFamily="49" charset="-122"/>
              </a:rPr>
              <a:t>在</a:t>
            </a:r>
            <a:r>
              <a:rPr lang="en-US" altLang="zh-CN" sz="2400" dirty="0">
                <a:solidFill>
                  <a:srgbClr val="3366FF"/>
                </a:solidFill>
                <a:latin typeface="楷体_GB2312" pitchFamily="49" charset="-122"/>
                <a:ea typeface="楷体_GB2312" pitchFamily="49" charset="-122"/>
              </a:rPr>
              <a:t>A</a:t>
            </a:r>
            <a:r>
              <a:rPr lang="zh-CN" altLang="en-US" sz="2400" dirty="0">
                <a:solidFill>
                  <a:srgbClr val="3366FF"/>
                </a:solidFill>
                <a:latin typeface="楷体_GB2312" pitchFamily="49" charset="-122"/>
                <a:ea typeface="楷体_GB2312" pitchFamily="49" charset="-122"/>
              </a:rPr>
              <a:t>类中增加一个类型为</a:t>
            </a:r>
            <a:r>
              <a:rPr lang="en-US" altLang="zh-CN" sz="2400" dirty="0">
                <a:solidFill>
                  <a:srgbClr val="3366FF"/>
                </a:solidFill>
                <a:latin typeface="楷体_GB2312" pitchFamily="49" charset="-122"/>
                <a:ea typeface="楷体_GB2312" pitchFamily="49" charset="-122"/>
              </a:rPr>
              <a:t>B</a:t>
            </a:r>
            <a:r>
              <a:rPr lang="zh-CN" altLang="en-US" sz="2400" dirty="0">
                <a:solidFill>
                  <a:srgbClr val="3366FF"/>
                </a:solidFill>
                <a:latin typeface="楷体_GB2312" pitchFamily="49" charset="-122"/>
                <a:ea typeface="楷体_GB2312" pitchFamily="49" charset="-122"/>
              </a:rPr>
              <a:t>的属性</a:t>
            </a:r>
            <a:r>
              <a:rPr lang="zh-CN" altLang="en-US" sz="2400" dirty="0">
                <a:latin typeface="楷体_GB2312" pitchFamily="49" charset="-122"/>
                <a:ea typeface="楷体_GB2312" pitchFamily="49" charset="-122"/>
              </a:rPr>
              <a:t>。</a:t>
            </a:r>
          </a:p>
        </p:txBody>
      </p:sp>
      <p:pic>
        <p:nvPicPr>
          <p:cNvPr id="81924" name="Picture 4"/>
          <p:cNvPicPr>
            <a:picLocks noChangeAspect="1" noChangeArrowheads="1"/>
          </p:cNvPicPr>
          <p:nvPr/>
        </p:nvPicPr>
        <p:blipFill>
          <a:blip r:embed="rId2"/>
          <a:srcRect/>
          <a:stretch>
            <a:fillRect/>
          </a:stretch>
        </p:blipFill>
        <p:spPr bwMode="auto">
          <a:xfrm>
            <a:off x="5435600" y="1773238"/>
            <a:ext cx="3151188" cy="41227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57</a:t>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357158" y="1500174"/>
            <a:ext cx="8229600" cy="4525963"/>
          </a:xfrm>
        </p:spPr>
        <p:txBody>
          <a:bodyPr/>
          <a:lstStyle/>
          <a:p>
            <a:pPr eaLnBrk="1" hangingPunct="1"/>
            <a:r>
              <a:rPr lang="zh-CN" altLang="en-US" sz="2400" dirty="0">
                <a:ea typeface="宋体" charset="-122"/>
              </a:rPr>
              <a:t>使用授权机制实现</a:t>
            </a:r>
            <a:r>
              <a:rPr lang="en-US" altLang="zh-CN" sz="2400" dirty="0" err="1">
                <a:ea typeface="宋体" charset="-122"/>
              </a:rPr>
              <a:t>MySet</a:t>
            </a:r>
            <a:r>
              <a:rPr lang="zh-CN" altLang="en-US" sz="2400" dirty="0">
                <a:ea typeface="宋体" charset="-122"/>
              </a:rPr>
              <a:t>的代码如下：</a:t>
            </a:r>
          </a:p>
        </p:txBody>
      </p:sp>
      <p:pic>
        <p:nvPicPr>
          <p:cNvPr id="82948" name="Picture 4"/>
          <p:cNvPicPr>
            <a:picLocks noChangeAspect="1" noChangeArrowheads="1"/>
          </p:cNvPicPr>
          <p:nvPr/>
        </p:nvPicPr>
        <p:blipFill>
          <a:blip r:embed="rId2"/>
          <a:srcRect/>
          <a:stretch>
            <a:fillRect/>
          </a:stretch>
        </p:blipFill>
        <p:spPr bwMode="auto">
          <a:xfrm>
            <a:off x="1285852" y="2071678"/>
            <a:ext cx="3686175" cy="45339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58</a:t>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pic>
        <p:nvPicPr>
          <p:cNvPr id="6" name="Picture 4"/>
          <p:cNvPicPr>
            <a:picLocks noChangeAspect="1" noChangeArrowheads="1"/>
          </p:cNvPicPr>
          <p:nvPr/>
        </p:nvPicPr>
        <p:blipFill>
          <a:blip r:embed="rId3"/>
          <a:srcRect/>
          <a:stretch>
            <a:fillRect/>
          </a:stretch>
        </p:blipFill>
        <p:spPr bwMode="auto">
          <a:xfrm>
            <a:off x="5435600" y="1949469"/>
            <a:ext cx="3151188" cy="4122737"/>
          </a:xfrm>
          <a:prstGeom prst="rect">
            <a:avLst/>
          </a:prstGeom>
          <a:noFill/>
          <a:ln w="9525">
            <a:noFill/>
            <a:miter lim="800000"/>
            <a:headEnd/>
            <a:tailEnd/>
          </a:ln>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p:txBody>
          <a:bodyPr/>
          <a:lstStyle/>
          <a:p>
            <a:pPr eaLnBrk="1" hangingPunct="1">
              <a:buFont typeface="Wingdings" pitchFamily="2" charset="2"/>
              <a:buChar char="l"/>
            </a:pPr>
            <a:r>
              <a:rPr lang="zh-CN" altLang="en-US" sz="2800" b="1" dirty="0">
                <a:solidFill>
                  <a:srgbClr val="C00000"/>
                </a:solidFill>
                <a:ea typeface="宋体" charset="-122"/>
              </a:rPr>
              <a:t>使用授权机制解决了我们在前面讨论的问题：</a:t>
            </a:r>
          </a:p>
          <a:p>
            <a:pPr marL="808038" indent="-617538" eaLnBrk="1" hangingPunct="1">
              <a:lnSpc>
                <a:spcPts val="3500"/>
              </a:lnSpc>
              <a:spcAft>
                <a:spcPts val="600"/>
              </a:spcAft>
              <a:buFontTx/>
              <a:buNone/>
            </a:pPr>
            <a:r>
              <a:rPr lang="en-US" altLang="zh-CN" sz="2400" dirty="0">
                <a:latin typeface="楷体_GB2312" pitchFamily="49" charset="-122"/>
                <a:ea typeface="楷体_GB2312" pitchFamily="49" charset="-122"/>
              </a:rPr>
              <a:t>(1</a:t>
            </a:r>
            <a:r>
              <a:rPr lang="en-US" altLang="zh-CN" sz="2400" dirty="0">
                <a:solidFill>
                  <a:srgbClr val="3366FF"/>
                </a:solidFill>
                <a:latin typeface="楷体_GB2312" pitchFamily="49" charset="-122"/>
                <a:ea typeface="楷体_GB2312" pitchFamily="49" charset="-122"/>
              </a:rPr>
              <a:t>) </a:t>
            </a:r>
            <a:r>
              <a:rPr lang="zh-CN" altLang="en-US" sz="2400" dirty="0">
                <a:solidFill>
                  <a:srgbClr val="3366FF"/>
                </a:solidFill>
                <a:latin typeface="楷体_GB2312" pitchFamily="49" charset="-122"/>
                <a:ea typeface="楷体_GB2312" pitchFamily="49" charset="-122"/>
              </a:rPr>
              <a:t>扩展性：</a:t>
            </a:r>
            <a:r>
              <a:rPr lang="zh-CN" altLang="en-US" sz="2400" dirty="0">
                <a:latin typeface="楷体_GB2312" pitchFamily="49" charset="-122"/>
                <a:ea typeface="楷体_GB2312" pitchFamily="49" charset="-122"/>
              </a:rPr>
              <a:t>使用授权机制实现的</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类没有包含</a:t>
            </a:r>
            <a:r>
              <a:rPr lang="en-US" altLang="zh-CN" sz="2400" dirty="0" err="1">
                <a:latin typeface="楷体_GB2312" pitchFamily="49" charset="-122"/>
                <a:ea typeface="楷体_GB2312" pitchFamily="49" charset="-122"/>
              </a:rPr>
              <a:t>containsKey</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操作，并且属性</a:t>
            </a:r>
            <a:r>
              <a:rPr lang="en-US" altLang="zh-CN" sz="2400" dirty="0">
                <a:latin typeface="楷体_GB2312" pitchFamily="49" charset="-122"/>
                <a:ea typeface="楷体_GB2312" pitchFamily="49" charset="-122"/>
              </a:rPr>
              <a:t>table</a:t>
            </a:r>
            <a:r>
              <a:rPr lang="zh-CN" altLang="en-US" sz="2400" dirty="0">
                <a:latin typeface="楷体_GB2312" pitchFamily="49" charset="-122"/>
                <a:ea typeface="楷体_GB2312" pitchFamily="49" charset="-122"/>
              </a:rPr>
              <a:t>是私有的。这样，如果</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的内部实现使用的是链表而不是哈希表，也不会影响任何使用</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类的地方。</a:t>
            </a:r>
          </a:p>
          <a:p>
            <a:pPr marL="808038" indent="-617538" eaLnBrk="1" hangingPunct="1">
              <a:lnSpc>
                <a:spcPts val="3500"/>
              </a:lnSpc>
              <a:spcAft>
                <a:spcPts val="600"/>
              </a:spcAft>
              <a:buFontTx/>
              <a:buNone/>
            </a:pPr>
            <a:r>
              <a:rPr lang="en-US" altLang="zh-CN" sz="2400" dirty="0">
                <a:latin typeface="楷体_GB2312" pitchFamily="49" charset="-122"/>
                <a:ea typeface="楷体_GB2312" pitchFamily="49" charset="-122"/>
              </a:rPr>
              <a:t>(2) </a:t>
            </a:r>
            <a:r>
              <a:rPr lang="zh-CN" altLang="en-US" sz="2400" dirty="0">
                <a:solidFill>
                  <a:srgbClr val="3366FF"/>
                </a:solidFill>
                <a:latin typeface="楷体_GB2312" pitchFamily="49" charset="-122"/>
                <a:ea typeface="楷体_GB2312" pitchFamily="49" charset="-122"/>
              </a:rPr>
              <a:t>子类型化</a:t>
            </a:r>
            <a:r>
              <a:rPr lang="zh-CN" altLang="en-US"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类不是从</a:t>
            </a:r>
            <a:r>
              <a:rPr lang="en-US" altLang="zh-CN" sz="2400" dirty="0" err="1">
                <a:latin typeface="楷体_GB2312" pitchFamily="49" charset="-122"/>
                <a:ea typeface="楷体_GB2312" pitchFamily="49" charset="-122"/>
              </a:rPr>
              <a:t>Hashtable</a:t>
            </a:r>
            <a:r>
              <a:rPr lang="zh-CN" altLang="en-US" sz="2400" dirty="0">
                <a:latin typeface="楷体_GB2312" pitchFamily="49" charset="-122"/>
                <a:ea typeface="楷体_GB2312" pitchFamily="49" charset="-122"/>
              </a:rPr>
              <a:t>类继承来的，因此程序中的</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对象不能被替换为</a:t>
            </a:r>
            <a:r>
              <a:rPr lang="en-US" altLang="zh-CN" sz="2400" dirty="0" err="1">
                <a:latin typeface="楷体_GB2312" pitchFamily="49" charset="-122"/>
                <a:ea typeface="楷体_GB2312" pitchFamily="49" charset="-122"/>
              </a:rPr>
              <a:t>Hashtable</a:t>
            </a:r>
            <a:r>
              <a:rPr lang="zh-CN" altLang="en-US" sz="2400" dirty="0">
                <a:latin typeface="楷体_GB2312" pitchFamily="49" charset="-122"/>
                <a:ea typeface="楷体_GB2312" pitchFamily="49" charset="-122"/>
              </a:rPr>
              <a:t>对象。</a:t>
            </a:r>
            <a:r>
              <a:rPr lang="zh-CN" altLang="en-US" sz="2400" dirty="0">
                <a:solidFill>
                  <a:srgbClr val="3366FF"/>
                </a:solidFill>
                <a:latin typeface="楷体_GB2312" pitchFamily="49" charset="-122"/>
                <a:ea typeface="楷体_GB2312" pitchFamily="49" charset="-122"/>
              </a:rPr>
              <a:t>以前使用</a:t>
            </a:r>
            <a:r>
              <a:rPr lang="en-US" altLang="zh-CN" sz="2400" dirty="0" err="1">
                <a:solidFill>
                  <a:srgbClr val="3366FF"/>
                </a:solidFill>
                <a:latin typeface="楷体_GB2312" pitchFamily="49" charset="-122"/>
                <a:ea typeface="楷体_GB2312" pitchFamily="49" charset="-122"/>
              </a:rPr>
              <a:t>Hashtable</a:t>
            </a:r>
            <a:r>
              <a:rPr lang="zh-CN" altLang="en-US" sz="2400" dirty="0">
                <a:solidFill>
                  <a:srgbClr val="3366FF"/>
                </a:solidFill>
                <a:latin typeface="楷体_GB2312" pitchFamily="49" charset="-122"/>
                <a:ea typeface="楷体_GB2312" pitchFamily="49" charset="-122"/>
              </a:rPr>
              <a:t>类的程序也不用改变</a:t>
            </a:r>
            <a:r>
              <a:rPr lang="zh-CN" altLang="en-US" sz="2400" dirty="0">
                <a:latin typeface="楷体_GB2312" pitchFamily="49" charset="-122"/>
                <a:ea typeface="楷体_GB2312" pitchFamily="49"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59</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285720" y="1571612"/>
            <a:ext cx="5214974" cy="4268799"/>
          </a:xfrm>
        </p:spPr>
        <p:txBody>
          <a:bodyPr/>
          <a:lstStyle/>
          <a:p>
            <a:pPr>
              <a:lnSpc>
                <a:spcPct val="150000"/>
              </a:lnSpc>
              <a:buClr>
                <a:schemeClr val="accent2"/>
              </a:buClr>
              <a:buSzPct val="75000"/>
              <a:buFont typeface="Wingdings" pitchFamily="2" charset="2"/>
              <a:buChar char="Ø"/>
            </a:pPr>
            <a:r>
              <a:rPr lang="zh-CN" altLang="en-US" sz="2400" b="1" dirty="0">
                <a:solidFill>
                  <a:srgbClr val="C00000"/>
                </a:solidFill>
                <a:latin typeface="楷体_GB2312" pitchFamily="49" charset="-122"/>
                <a:ea typeface="楷体_GB2312" pitchFamily="49" charset="-122"/>
              </a:rPr>
              <a:t>封闭体系结构：</a:t>
            </a:r>
            <a:r>
              <a:rPr lang="zh-CN" altLang="en-US" sz="2400" dirty="0">
                <a:latin typeface="楷体_GB2312" pitchFamily="49" charset="-122"/>
                <a:ea typeface="楷体_GB2312" pitchFamily="49" charset="-122"/>
              </a:rPr>
              <a:t>如果在一个系统的层次结构中，每一层只能访问与其相邻的下一层。</a:t>
            </a:r>
            <a:endParaRPr lang="en-US" altLang="zh-CN" sz="2400" dirty="0">
              <a:latin typeface="楷体_GB2312" pitchFamily="49" charset="-122"/>
              <a:ea typeface="楷体_GB2312" pitchFamily="49" charset="-122"/>
            </a:endParaRPr>
          </a:p>
          <a:p>
            <a:pPr lvl="1">
              <a:lnSpc>
                <a:spcPct val="150000"/>
              </a:lnSpc>
              <a:buClr>
                <a:schemeClr val="accent2"/>
              </a:buClr>
              <a:buSzPct val="75000"/>
              <a:buFont typeface="Wingdings" pitchFamily="2" charset="2"/>
              <a:buChar char="Ø"/>
            </a:pPr>
            <a:r>
              <a:rPr lang="zh-CN" altLang="en-US" sz="2000" dirty="0">
                <a:latin typeface="楷体_GB2312" pitchFamily="49" charset="-122"/>
                <a:ea typeface="楷体_GB2312" pitchFamily="49" charset="-122"/>
              </a:rPr>
              <a:t>典型的</a:t>
            </a:r>
            <a:r>
              <a:rPr lang="zh-CN" altLang="en-US" sz="2000" b="1" dirty="0">
                <a:solidFill>
                  <a:srgbClr val="C00000"/>
                </a:solidFill>
                <a:latin typeface="楷体_GB2312" pitchFamily="49" charset="-122"/>
                <a:ea typeface="楷体_GB2312" pitchFamily="49" charset="-122"/>
              </a:rPr>
              <a:t>封闭体系结构的例子</a:t>
            </a:r>
            <a:r>
              <a:rPr lang="zh-CN" altLang="en-US" sz="2000" dirty="0">
                <a:latin typeface="楷体_GB2312" pitchFamily="49" charset="-122"/>
                <a:ea typeface="楷体_GB2312" pitchFamily="49" charset="-122"/>
              </a:rPr>
              <a:t>就是开放系统互联参考模型（</a:t>
            </a:r>
            <a:r>
              <a:rPr lang="en-US" altLang="zh-CN" sz="2000" dirty="0">
                <a:latin typeface="楷体_GB2312" pitchFamily="49" charset="-122"/>
                <a:ea typeface="楷体_GB2312" pitchFamily="49" charset="-122"/>
              </a:rPr>
              <a:t>OSI</a:t>
            </a:r>
            <a:r>
              <a:rPr lang="zh-CN" altLang="en-US" sz="2000" dirty="0">
                <a:latin typeface="楷体_GB2312" pitchFamily="49" charset="-122"/>
                <a:ea typeface="楷体_GB2312" pitchFamily="49" charset="-122"/>
              </a:rPr>
              <a:t>模型）。</a:t>
            </a:r>
          </a:p>
        </p:txBody>
      </p:sp>
      <p:pic>
        <p:nvPicPr>
          <p:cNvPr id="39940" name="Picture 7"/>
          <p:cNvPicPr>
            <a:picLocks noChangeAspect="1" noChangeArrowheads="1"/>
          </p:cNvPicPr>
          <p:nvPr/>
        </p:nvPicPr>
        <p:blipFill>
          <a:blip r:embed="rId2"/>
          <a:srcRect/>
          <a:stretch>
            <a:fillRect/>
          </a:stretch>
        </p:blipFill>
        <p:spPr bwMode="auto">
          <a:xfrm>
            <a:off x="5786446" y="1472709"/>
            <a:ext cx="2905117" cy="4528059"/>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6</a:t>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zh-CN" altLang="en-US" sz="3200" dirty="0">
                <a:solidFill>
                  <a:srgbClr val="FFC000"/>
                </a:solidFill>
              </a:rPr>
              <a:t>子系统分层和划分</a:t>
            </a:r>
          </a:p>
        </p:txBody>
      </p:sp>
      <p:sp>
        <p:nvSpPr>
          <p:cNvPr id="8" name="Rectangle 3"/>
          <p:cNvSpPr txBox="1">
            <a:spLocks noChangeArrowheads="1"/>
          </p:cNvSpPr>
          <p:nvPr/>
        </p:nvSpPr>
        <p:spPr bwMode="auto">
          <a:xfrm>
            <a:off x="5786446" y="5857892"/>
            <a:ext cx="328614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accent2"/>
              </a:buClr>
              <a:buSzPct val="75000"/>
              <a:tabLst/>
              <a:defRPr/>
            </a:pPr>
            <a:r>
              <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封闭体系结构示例图</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6" name="Picture 4"/>
          <p:cNvPicPr>
            <a:picLocks noChangeAspect="1" noChangeArrowheads="1"/>
          </p:cNvPicPr>
          <p:nvPr/>
        </p:nvPicPr>
        <p:blipFill>
          <a:blip r:embed="rId2"/>
          <a:srcRect/>
          <a:stretch>
            <a:fillRect/>
          </a:stretch>
        </p:blipFill>
        <p:spPr bwMode="auto">
          <a:xfrm>
            <a:off x="1739921" y="3429000"/>
            <a:ext cx="5903913" cy="2830513"/>
          </a:xfrm>
          <a:prstGeom prst="rect">
            <a:avLst/>
          </a:prstGeom>
          <a:noFill/>
          <a:ln w="9525">
            <a:noFill/>
            <a:miter lim="800000"/>
            <a:headEnd/>
            <a:tailEnd/>
          </a:ln>
        </p:spPr>
      </p:pic>
      <p:sp>
        <p:nvSpPr>
          <p:cNvPr id="84995" name="Rectangle 3"/>
          <p:cNvSpPr>
            <a:spLocks noGrp="1" noChangeArrowheads="1"/>
          </p:cNvSpPr>
          <p:nvPr>
            <p:ph type="body" idx="1"/>
          </p:nvPr>
        </p:nvSpPr>
        <p:spPr/>
        <p:txBody>
          <a:bodyPr/>
          <a:lstStyle/>
          <a:p>
            <a:pPr eaLnBrk="1" hangingPunct="1">
              <a:buFont typeface="Wingdings" pitchFamily="2" charset="2"/>
              <a:buChar char="l"/>
            </a:pPr>
            <a:r>
              <a:rPr lang="zh-CN" altLang="en-US" sz="2400" dirty="0">
                <a:latin typeface="楷体_GB2312" pitchFamily="49" charset="-122"/>
                <a:ea typeface="楷体_GB2312" pitchFamily="49" charset="-122"/>
              </a:rPr>
              <a:t>对于上面所讨论的问题，我们可以定义一个新类</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，让</a:t>
            </a:r>
            <a:r>
              <a:rPr lang="en-US" altLang="zh-CN" sz="2400" dirty="0" err="1">
                <a:latin typeface="楷体_GB2312" pitchFamily="49" charset="-122"/>
                <a:ea typeface="楷体_GB2312" pitchFamily="49" charset="-122"/>
              </a:rPr>
              <a:t>MySet</a:t>
            </a:r>
            <a:r>
              <a:rPr lang="zh-CN" altLang="en-US" sz="2400" dirty="0">
                <a:latin typeface="楷体_GB2312" pitchFamily="49" charset="-122"/>
                <a:ea typeface="楷体_GB2312" pitchFamily="49" charset="-122"/>
              </a:rPr>
              <a:t>类遵从一个已存在的</a:t>
            </a:r>
            <a:r>
              <a:rPr lang="en-US" altLang="zh-CN" sz="2400" dirty="0">
                <a:latin typeface="楷体_GB2312" pitchFamily="49" charset="-122"/>
                <a:ea typeface="楷体_GB2312" pitchFamily="49" charset="-122"/>
              </a:rPr>
              <a:t>Set</a:t>
            </a:r>
            <a:r>
              <a:rPr lang="zh-CN" altLang="en-US" sz="2400" dirty="0">
                <a:latin typeface="楷体_GB2312" pitchFamily="49" charset="-122"/>
                <a:ea typeface="楷体_GB2312" pitchFamily="49" charset="-122"/>
              </a:rPr>
              <a:t>接口，并复用</a:t>
            </a:r>
            <a:r>
              <a:rPr lang="en-US" altLang="zh-CN" sz="2400" dirty="0" err="1">
                <a:latin typeface="楷体_GB2312" pitchFamily="49" charset="-122"/>
                <a:ea typeface="楷体_GB2312" pitchFamily="49" charset="-122"/>
              </a:rPr>
              <a:t>Hashtable</a:t>
            </a:r>
            <a:r>
              <a:rPr lang="zh-CN" altLang="en-US" sz="2400" dirty="0">
                <a:latin typeface="楷体_GB2312" pitchFamily="49" charset="-122"/>
                <a:ea typeface="楷体_GB2312" pitchFamily="49" charset="-122"/>
              </a:rPr>
              <a:t>类所提供的活动功能。</a:t>
            </a:r>
          </a:p>
          <a:p>
            <a:pPr eaLnBrk="1" hangingPunct="1">
              <a:buFont typeface="Wingdings" pitchFamily="2" charset="2"/>
              <a:buChar char="l"/>
            </a:pPr>
            <a:r>
              <a:rPr lang="zh-CN" altLang="en-US" sz="2400" dirty="0">
                <a:solidFill>
                  <a:srgbClr val="3366FF"/>
                </a:solidFill>
                <a:latin typeface="楷体_GB2312" pitchFamily="49" charset="-122"/>
                <a:ea typeface="楷体_GB2312" pitchFamily="49" charset="-122"/>
              </a:rPr>
              <a:t>适配器（</a:t>
            </a:r>
            <a:r>
              <a:rPr lang="en-US" altLang="zh-CN" sz="2400" dirty="0">
                <a:solidFill>
                  <a:srgbClr val="3366FF"/>
                </a:solidFill>
                <a:latin typeface="楷体_GB2312" pitchFamily="49" charset="-122"/>
                <a:ea typeface="楷体_GB2312" pitchFamily="49" charset="-122"/>
              </a:rPr>
              <a:t>Adapter</a:t>
            </a:r>
            <a:r>
              <a:rPr lang="zh-CN" altLang="en-US" sz="2400" dirty="0">
                <a:solidFill>
                  <a:srgbClr val="3366FF"/>
                </a:solidFill>
                <a:latin typeface="楷体_GB2312" pitchFamily="49" charset="-122"/>
                <a:ea typeface="楷体_GB2312" pitchFamily="49" charset="-122"/>
              </a:rPr>
              <a:t>）设计模式</a:t>
            </a:r>
            <a:r>
              <a:rPr lang="zh-CN" altLang="en-US" sz="2400" dirty="0">
                <a:latin typeface="楷体_GB2312" pitchFamily="49" charset="-122"/>
                <a:ea typeface="楷体_GB2312" pitchFamily="49" charset="-122"/>
              </a:rPr>
              <a:t>就是解决这些问题的一个模板化方案。</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60</a:t>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a:t>
            </a:r>
            <a:r>
              <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rPr>
              <a:t>使用模式</a:t>
            </a:r>
            <a:r>
              <a:rPr lang="zh-CN" altLang="en-US" sz="3200" b="1" kern="0" dirty="0">
                <a:solidFill>
                  <a:schemeClr val="accent2">
                    <a:lumMod val="20000"/>
                    <a:lumOff val="80000"/>
                  </a:schemeClr>
                </a:solidFill>
                <a:latin typeface="+mj-lt"/>
                <a:ea typeface="+mj-ea"/>
                <a:cs typeface="+mj-cs"/>
              </a:rPr>
              <a:t>设计对象</a:t>
            </a:r>
            <a:endParaRPr kumimoji="0" lang="zh-CN" altLang="en-US" sz="3200" b="1" i="0" u="none" strike="noStrike" kern="0" cap="none" spc="0" normalizeH="0" baseline="0" noProof="0" dirty="0">
              <a:ln>
                <a:noFill/>
              </a:ln>
              <a:solidFill>
                <a:schemeClr val="accent2">
                  <a:lumMod val="20000"/>
                  <a:lumOff val="80000"/>
                </a:schemeClr>
              </a:solidFill>
              <a:effectLst/>
              <a:uLnTx/>
              <a:uFillTx/>
              <a:latin typeface="+mj-lt"/>
              <a:ea typeface="+mj-ea"/>
              <a:cs typeface="+mj-cs"/>
            </a:endParaRPr>
          </a:p>
        </p:txBody>
      </p:sp>
      <p:sp>
        <p:nvSpPr>
          <p:cNvPr id="6" name="Rectangle 3"/>
          <p:cNvSpPr txBox="1">
            <a:spLocks noChangeArrowheads="1"/>
          </p:cNvSpPr>
          <p:nvPr/>
        </p:nvSpPr>
        <p:spPr bwMode="auto">
          <a:xfrm>
            <a:off x="2357422" y="6215082"/>
            <a:ext cx="4572032" cy="548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使用适配器设计模式解决</a:t>
            </a:r>
            <a:r>
              <a:rPr kumimoji="0" lang="en-US" altLang="zh-CN" b="0" i="0" u="none" strike="noStrike" kern="0" cap="none" spc="0" normalizeH="0" baseline="0" noProof="0" dirty="0" err="1">
                <a:ln>
                  <a:noFill/>
                </a:ln>
                <a:solidFill>
                  <a:schemeClr val="tx1"/>
                </a:solidFill>
                <a:effectLst/>
                <a:uLnTx/>
                <a:uFillTx/>
                <a:latin typeface="宋体" pitchFamily="2" charset="-122"/>
                <a:ea typeface="宋体" pitchFamily="2" charset="-122"/>
              </a:rPr>
              <a:t>MySet</a:t>
            </a:r>
            <a:r>
              <a:rPr kumimoji="0" lang="zh-CN" altLang="en-US" b="0" i="0" u="none" strike="noStrike" kern="0" cap="none" spc="0" normalizeH="0" baseline="0" noProof="0" dirty="0">
                <a:ln>
                  <a:noFill/>
                </a:ln>
                <a:solidFill>
                  <a:schemeClr val="tx1"/>
                </a:solidFill>
                <a:effectLst/>
                <a:uLnTx/>
                <a:uFillTx/>
                <a:latin typeface="宋体" pitchFamily="2" charset="-122"/>
                <a:ea typeface="宋体" pitchFamily="2" charset="-122"/>
              </a:rPr>
              <a:t>问题的方法</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p:txBody>
          <a:bodyPr/>
          <a:lstStyle/>
          <a:p>
            <a:pPr eaLnBrk="1" hangingPunct="1">
              <a:lnSpc>
                <a:spcPts val="3500"/>
              </a:lnSpc>
              <a:spcAft>
                <a:spcPts val="600"/>
              </a:spcAft>
              <a:buFont typeface="Wingdings" pitchFamily="2" charset="2"/>
              <a:buChar char="l"/>
            </a:pPr>
            <a:r>
              <a:rPr lang="zh-CN" altLang="en-US" sz="2400" dirty="0">
                <a:latin typeface="楷体_GB2312" pitchFamily="49" charset="-122"/>
                <a:ea typeface="楷体_GB2312" pitchFamily="49" charset="-122"/>
              </a:rPr>
              <a:t>在对象设计过程中，要标识和求精解对象，以实现在概要设计期间定义的子系统。</a:t>
            </a:r>
          </a:p>
          <a:p>
            <a:pPr eaLnBrk="1" hangingPunct="1">
              <a:lnSpc>
                <a:spcPts val="3500"/>
              </a:lnSpc>
              <a:spcAft>
                <a:spcPts val="600"/>
              </a:spcAft>
              <a:buFont typeface="Wingdings" pitchFamily="2" charset="2"/>
              <a:buChar char="l"/>
            </a:pPr>
            <a:r>
              <a:rPr lang="zh-CN" altLang="en-US" sz="2400" dirty="0">
                <a:solidFill>
                  <a:srgbClr val="3366FF"/>
                </a:solidFill>
                <a:latin typeface="楷体_GB2312" pitchFamily="49" charset="-122"/>
                <a:ea typeface="楷体_GB2312" pitchFamily="49" charset="-122"/>
              </a:rPr>
              <a:t>对象设计的重点在于标识对象之间的界限。</a:t>
            </a:r>
            <a:r>
              <a:rPr lang="zh-CN" altLang="en-US" sz="2400" dirty="0">
                <a:latin typeface="楷体_GB2312" pitchFamily="49" charset="-122"/>
                <a:ea typeface="楷体_GB2312" pitchFamily="49" charset="-122"/>
              </a:rPr>
              <a:t>这个时期依然存在向设计中引入错误的可能性。</a:t>
            </a:r>
          </a:p>
          <a:p>
            <a:pPr eaLnBrk="1" hangingPunct="1">
              <a:lnSpc>
                <a:spcPts val="3500"/>
              </a:lnSpc>
              <a:spcAft>
                <a:spcPts val="600"/>
              </a:spcAft>
              <a:buFont typeface="Wingdings" pitchFamily="2" charset="2"/>
              <a:buChar char="l"/>
            </a:pPr>
            <a:r>
              <a:rPr lang="zh-CN" altLang="en-US" sz="2400" dirty="0">
                <a:solidFill>
                  <a:srgbClr val="3366FF"/>
                </a:solidFill>
                <a:latin typeface="楷体_GB2312" pitchFamily="49" charset="-122"/>
                <a:ea typeface="楷体_GB2312" pitchFamily="49" charset="-122"/>
              </a:rPr>
              <a:t>接口规格说明的目标是能够清晰地描述每一个对象的接口</a:t>
            </a:r>
            <a:r>
              <a:rPr lang="zh-CN" altLang="en-US" sz="2400" dirty="0">
                <a:latin typeface="楷体_GB2312" pitchFamily="49" charset="-122"/>
                <a:ea typeface="楷体_GB2312" pitchFamily="49" charset="-122"/>
              </a:rPr>
              <a:t>，这样开发者就能够独立地实现这些对象，以满足最小集成的需求。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61</a:t>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200" b="1" i="0" u="none" strike="noStrike" kern="0" cap="none" spc="0" normalizeH="0" baseline="0" noProof="0" dirty="0">
                <a:ln>
                  <a:noFill/>
                </a:ln>
                <a:solidFill>
                  <a:srgbClr val="FFFF00"/>
                </a:solidFill>
                <a:effectLst/>
                <a:uLnTx/>
                <a:uFillTx/>
                <a:latin typeface="+mj-lt"/>
                <a:ea typeface="+mj-ea"/>
                <a:cs typeface="+mj-cs"/>
              </a:rPr>
              <a:t>接口规格说明设计</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500034" y="1457325"/>
            <a:ext cx="8229600" cy="5400675"/>
          </a:xfrm>
        </p:spPr>
        <p:txBody>
          <a:bodyPr/>
          <a:lstStyle/>
          <a:p>
            <a:pPr eaLnBrk="1" hangingPunct="1">
              <a:lnSpc>
                <a:spcPct val="90000"/>
              </a:lnSpc>
            </a:pPr>
            <a:r>
              <a:rPr lang="zh-CN" altLang="en-US" sz="2400" dirty="0">
                <a:ea typeface="宋体" charset="-122"/>
              </a:rPr>
              <a:t>接口规格说明包括以下活动：</a:t>
            </a:r>
          </a:p>
          <a:p>
            <a:pPr marL="457200" indent="-457200" eaLnBrk="1" hangingPunct="1">
              <a:lnSpc>
                <a:spcPct val="115000"/>
              </a:lnSpc>
              <a:buFontTx/>
              <a:buAutoNum type="arabicParenBoth"/>
            </a:pPr>
            <a:r>
              <a:rPr lang="zh-CN" altLang="en-US" sz="2400" dirty="0">
                <a:solidFill>
                  <a:srgbClr val="C00000"/>
                </a:solidFill>
                <a:latin typeface="楷体_GB2312" pitchFamily="49" charset="-122"/>
                <a:ea typeface="楷体_GB2312" pitchFamily="49" charset="-122"/>
              </a:rPr>
              <a:t>确定遗漏的属性和操作：</a:t>
            </a:r>
            <a:r>
              <a:rPr lang="zh-CN" altLang="en-US" sz="2400" dirty="0">
                <a:latin typeface="楷体_GB2312" pitchFamily="49" charset="-122"/>
                <a:ea typeface="楷体_GB2312" pitchFamily="49" charset="-122"/>
              </a:rPr>
              <a:t>检查每个子系统提供的服务及每一个分析对象，标识出被遗漏的操作和属性。</a:t>
            </a:r>
            <a:endParaRPr lang="en-US" altLang="zh-CN" sz="2400" dirty="0">
              <a:latin typeface="楷体_GB2312" pitchFamily="49" charset="-122"/>
              <a:ea typeface="楷体_GB2312" pitchFamily="49" charset="-122"/>
            </a:endParaRPr>
          </a:p>
          <a:p>
            <a:pPr marL="857250" lvl="1" indent="-457200">
              <a:lnSpc>
                <a:spcPct val="115000"/>
              </a:lnSpc>
              <a:buFont typeface="Arial" pitchFamily="34" charset="0"/>
              <a:buChar char="•"/>
            </a:pPr>
            <a:r>
              <a:rPr lang="zh-CN" altLang="en-US" sz="2000" dirty="0">
                <a:latin typeface="楷体_GB2312" pitchFamily="49" charset="-122"/>
                <a:ea typeface="楷体_GB2312" pitchFamily="49" charset="-122"/>
              </a:rPr>
              <a:t>需要对当前的对象设计模型求精，同时也对这些操作所用到的参数进行求精。</a:t>
            </a:r>
          </a:p>
          <a:p>
            <a:pPr>
              <a:lnSpc>
                <a:spcPct val="115000"/>
              </a:lnSpc>
              <a:buFontTx/>
              <a:buNone/>
            </a:pPr>
            <a:r>
              <a:rPr lang="en-US" altLang="zh-CN" sz="2400" dirty="0">
                <a:solidFill>
                  <a:srgbClr val="C00000"/>
                </a:solidFill>
                <a:latin typeface="楷体_GB2312" pitchFamily="49" charset="-122"/>
                <a:ea typeface="楷体_GB2312" pitchFamily="49" charset="-122"/>
              </a:rPr>
              <a:t>(2) </a:t>
            </a:r>
            <a:r>
              <a:rPr lang="zh-CN" altLang="en-US" sz="2400" dirty="0">
                <a:solidFill>
                  <a:srgbClr val="C00000"/>
                </a:solidFill>
                <a:latin typeface="楷体_GB2312" pitchFamily="49" charset="-122"/>
                <a:ea typeface="楷体_GB2312" pitchFamily="49" charset="-122"/>
              </a:rPr>
              <a:t>描述可见性和签名</a:t>
            </a:r>
            <a:r>
              <a:rPr lang="zh-CN" altLang="en-US" sz="2400" dirty="0">
                <a:latin typeface="楷体_GB2312" pitchFamily="49" charset="-122"/>
                <a:ea typeface="楷体_GB2312" pitchFamily="49" charset="-122"/>
              </a:rPr>
              <a:t>：将决定哪一个操作对其他对象和子系统是可用的，哪一个操作仅仅是对本子系统是可用的。并说明操作的签名。</a:t>
            </a:r>
            <a:r>
              <a:rPr lang="zh-CN" altLang="en-US" sz="2000" dirty="0">
                <a:latin typeface="楷体_GB2312" pitchFamily="49" charset="-122"/>
                <a:ea typeface="楷体_GB2312" pitchFamily="49" charset="-122"/>
              </a:rPr>
              <a:t>这个活动的目标是减少子系统之间的偶合度，并提供一个较小且简单的接口，这个接口可被独立的开发者理解。</a:t>
            </a:r>
          </a:p>
          <a:p>
            <a:pPr eaLnBrk="1" hangingPunct="1">
              <a:lnSpc>
                <a:spcPct val="115000"/>
              </a:lnSpc>
              <a:buFontTx/>
              <a:buNone/>
            </a:pPr>
            <a:r>
              <a:rPr lang="en-US" altLang="zh-CN" sz="2400" dirty="0">
                <a:solidFill>
                  <a:srgbClr val="C00000"/>
                </a:solidFill>
                <a:latin typeface="楷体_GB2312" pitchFamily="49" charset="-122"/>
                <a:ea typeface="楷体_GB2312" pitchFamily="49" charset="-122"/>
              </a:rPr>
              <a:t>(3) </a:t>
            </a:r>
            <a:r>
              <a:rPr lang="zh-CN" altLang="en-US" sz="2400" dirty="0">
                <a:solidFill>
                  <a:srgbClr val="C00000"/>
                </a:solidFill>
                <a:latin typeface="楷体_GB2312" pitchFamily="49" charset="-122"/>
                <a:ea typeface="楷体_GB2312" pitchFamily="49" charset="-122"/>
              </a:rPr>
              <a:t>描述契约</a:t>
            </a:r>
            <a:r>
              <a:rPr lang="zh-CN" altLang="en-US" sz="2400" dirty="0">
                <a:latin typeface="楷体_GB2312" pitchFamily="49" charset="-122"/>
                <a:ea typeface="楷体_GB2312" pitchFamily="49" charset="-122"/>
              </a:rPr>
              <a:t>：描述每一个对象操作应该遵守的约束条件。契约包括</a:t>
            </a:r>
            <a:r>
              <a:rPr lang="zh-CN" altLang="en-US" sz="2400" dirty="0">
                <a:solidFill>
                  <a:srgbClr val="3366FF"/>
                </a:solidFill>
                <a:latin typeface="楷体_GB2312" pitchFamily="49" charset="-122"/>
                <a:ea typeface="楷体_GB2312" pitchFamily="49" charset="-122"/>
              </a:rPr>
              <a:t>不变式</a:t>
            </a:r>
            <a:r>
              <a:rPr lang="zh-CN" altLang="en-US" sz="2400" dirty="0">
                <a:latin typeface="楷体_GB2312" pitchFamily="49" charset="-122"/>
                <a:ea typeface="楷体_GB2312" pitchFamily="49" charset="-122"/>
              </a:rPr>
              <a:t>、</a:t>
            </a:r>
            <a:r>
              <a:rPr lang="zh-CN" altLang="en-US" sz="2400" dirty="0">
                <a:solidFill>
                  <a:srgbClr val="3366FF"/>
                </a:solidFill>
                <a:latin typeface="楷体_GB2312" pitchFamily="49" charset="-122"/>
                <a:ea typeface="楷体_GB2312" pitchFamily="49" charset="-122"/>
              </a:rPr>
              <a:t>前置条件</a:t>
            </a:r>
            <a:r>
              <a:rPr lang="zh-CN" altLang="en-US" sz="2400" dirty="0">
                <a:latin typeface="楷体_GB2312" pitchFamily="49" charset="-122"/>
                <a:ea typeface="楷体_GB2312" pitchFamily="49" charset="-122"/>
              </a:rPr>
              <a:t>和</a:t>
            </a:r>
            <a:r>
              <a:rPr lang="zh-CN" altLang="en-US" sz="2400" dirty="0">
                <a:solidFill>
                  <a:srgbClr val="3366FF"/>
                </a:solidFill>
                <a:latin typeface="楷体_GB2312" pitchFamily="49" charset="-122"/>
                <a:ea typeface="楷体_GB2312" pitchFamily="49" charset="-122"/>
              </a:rPr>
              <a:t>后置条件</a:t>
            </a:r>
            <a:r>
              <a:rPr lang="zh-CN" altLang="en-US" sz="2400" dirty="0">
                <a:latin typeface="楷体_GB2312" pitchFamily="49" charset="-122"/>
                <a:ea typeface="楷体_GB2312" pitchFamily="49" charset="-122"/>
              </a:rPr>
              <a:t>三种类型的约束。</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62</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200" b="1" i="0" u="none" strike="noStrike" kern="0" cap="none" spc="0" normalizeH="0" baseline="0" noProof="0" dirty="0">
                <a:ln>
                  <a:noFill/>
                </a:ln>
                <a:solidFill>
                  <a:srgbClr val="FFFF00"/>
                </a:solidFill>
                <a:effectLst/>
                <a:uLnTx/>
                <a:uFillTx/>
                <a:latin typeface="+mj-lt"/>
                <a:ea typeface="+mj-ea"/>
                <a:cs typeface="+mj-cs"/>
              </a:rPr>
              <a:t>接口规格说明设计</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428596" y="1500174"/>
            <a:ext cx="8229600" cy="4525963"/>
          </a:xfrm>
        </p:spPr>
        <p:txBody>
          <a:bodyPr/>
          <a:lstStyle/>
          <a:p>
            <a:pPr marL="514350" indent="-514350" eaLnBrk="1" hangingPunct="1">
              <a:buFont typeface="+mj-lt"/>
              <a:buAutoNum type="arabicPeriod"/>
            </a:pPr>
            <a:r>
              <a:rPr lang="zh-CN" altLang="en-US" sz="2800" b="1" dirty="0">
                <a:solidFill>
                  <a:srgbClr val="C00000"/>
                </a:solidFill>
                <a:latin typeface="宋体" pitchFamily="2" charset="-122"/>
                <a:ea typeface="宋体" pitchFamily="2" charset="-122"/>
              </a:rPr>
              <a:t>开发者角色的分类</a:t>
            </a:r>
          </a:p>
          <a:p>
            <a:pPr eaLnBrk="1" hangingPunct="1">
              <a:buClr>
                <a:schemeClr val="accent2"/>
              </a:buClr>
              <a:buSzPct val="75000"/>
              <a:buFont typeface="Wingdings" pitchFamily="2" charset="2"/>
              <a:buChar char="Ø"/>
            </a:pPr>
            <a:r>
              <a:rPr lang="zh-CN" altLang="en-US" sz="2400" dirty="0">
                <a:latin typeface="宋体" pitchFamily="2" charset="-122"/>
                <a:ea typeface="宋体" pitchFamily="2" charset="-122"/>
              </a:rPr>
              <a:t>在进一步研究对象设计和实现的细节时，则需要区分不同的开发者。</a:t>
            </a:r>
          </a:p>
          <a:p>
            <a:pPr eaLnBrk="1" hangingPunct="1">
              <a:buClr>
                <a:schemeClr val="accent2"/>
              </a:buClr>
              <a:buSzPct val="75000"/>
              <a:buFont typeface="Wingdings" pitchFamily="2" charset="2"/>
              <a:buChar char="Ø"/>
            </a:pPr>
            <a:r>
              <a:rPr lang="zh-CN" altLang="en-US" sz="2400" dirty="0">
                <a:latin typeface="宋体" pitchFamily="2" charset="-122"/>
                <a:ea typeface="宋体" pitchFamily="2" charset="-122"/>
              </a:rPr>
              <a:t>当所有开发者都利用接口规格说明进行通信时，就需要从各自不同的观点去看待规格说明。如图所示。</a:t>
            </a:r>
            <a:r>
              <a:rPr lang="zh-CN" altLang="en-US" dirty="0">
                <a:latin typeface="宋体" pitchFamily="2" charset="-122"/>
                <a:ea typeface="宋体" pitchFamily="2" charset="-122"/>
              </a:rPr>
              <a:t> </a:t>
            </a:r>
          </a:p>
        </p:txBody>
      </p:sp>
      <p:pic>
        <p:nvPicPr>
          <p:cNvPr id="88068" name="Picture 4"/>
          <p:cNvPicPr>
            <a:picLocks noChangeAspect="1" noChangeArrowheads="1"/>
          </p:cNvPicPr>
          <p:nvPr/>
        </p:nvPicPr>
        <p:blipFill>
          <a:blip r:embed="rId2"/>
          <a:srcRect/>
          <a:stretch>
            <a:fillRect/>
          </a:stretch>
        </p:blipFill>
        <p:spPr bwMode="auto">
          <a:xfrm>
            <a:off x="2714612" y="3801522"/>
            <a:ext cx="4017976" cy="2711991"/>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63</a:t>
            </a:fld>
            <a:endParaRPr lang="zh-CN" altLang="en-US"/>
          </a:p>
        </p:txBody>
      </p:sp>
      <p:sp>
        <p:nvSpPr>
          <p:cNvPr id="7"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200" b="1" i="0" u="none" strike="noStrike" kern="0" cap="none" spc="0" normalizeH="0" baseline="0" noProof="0" dirty="0">
                <a:ln>
                  <a:noFill/>
                </a:ln>
                <a:solidFill>
                  <a:srgbClr val="FFFF00"/>
                </a:solidFill>
                <a:effectLst/>
                <a:uLnTx/>
                <a:uFillTx/>
                <a:latin typeface="+mj-lt"/>
                <a:ea typeface="+mj-ea"/>
                <a:cs typeface="+mj-cs"/>
              </a:rPr>
              <a:t>接口规格说明设计</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428596" y="1428736"/>
            <a:ext cx="8229600" cy="5256212"/>
          </a:xfrm>
        </p:spPr>
        <p:txBody>
          <a:bodyPr/>
          <a:lstStyle/>
          <a:p>
            <a:pPr marL="514350" indent="-514350" eaLnBrk="1" hangingPunct="1">
              <a:buFont typeface="+mj-lt"/>
              <a:buAutoNum type="arabicPeriod" startAt="2"/>
            </a:pPr>
            <a:r>
              <a:rPr lang="zh-CN" altLang="en-US" sz="2800" b="1" dirty="0">
                <a:solidFill>
                  <a:srgbClr val="C00000"/>
                </a:solidFill>
                <a:latin typeface="宋体" pitchFamily="2" charset="-122"/>
                <a:ea typeface="宋体" pitchFamily="2" charset="-122"/>
              </a:rPr>
              <a:t>契约</a:t>
            </a:r>
            <a:endParaRPr lang="en-US" altLang="zh-CN" sz="2800" b="1" dirty="0">
              <a:solidFill>
                <a:srgbClr val="C00000"/>
              </a:solidFill>
              <a:latin typeface="宋体" pitchFamily="2" charset="-122"/>
              <a:ea typeface="宋体" pitchFamily="2" charset="-122"/>
            </a:endParaRPr>
          </a:p>
          <a:p>
            <a:pPr marL="0" indent="628650" eaLnBrk="1" hangingPunct="1">
              <a:buNone/>
            </a:pPr>
            <a:r>
              <a:rPr lang="zh-CN" altLang="en-US" sz="2400" dirty="0">
                <a:latin typeface="宋体" pitchFamily="2" charset="-122"/>
                <a:ea typeface="宋体" pitchFamily="2" charset="-122"/>
              </a:rPr>
              <a:t>是在一个类上定义的，确保有关该类的类实现者、类使用者、类扩展者都要遵守的假定条件。契约说明了类使用者在使用该类之前必须遵守的约束。契约包括</a:t>
            </a: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种类型的约束：</a:t>
            </a:r>
          </a:p>
          <a:p>
            <a:pPr eaLnBrk="1" hangingPunct="1">
              <a:buFontTx/>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不变式：不变式是对该类的所有实例而言都为真的谓词。不变式是和类或接口有关的约束。不变式通常用来说明类属性之间的一致性约束。</a:t>
            </a:r>
          </a:p>
          <a:p>
            <a:pPr eaLnBrk="1" hangingPunct="1">
              <a:buFontTx/>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前置条件：是在调用操作之前，必须为真的谓词。前置条件和某个特定操作有关，用来说明类使用者在调用操作之前必须满足的约束。</a:t>
            </a:r>
          </a:p>
          <a:p>
            <a:pPr eaLnBrk="1" hangingPunct="1">
              <a:buFontTx/>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后置条件：是在调用操作之后必须为真的谓词。后置条件与某个特定操作有关，用来说明类实现者和类扩展者在调用操作之后必须满足的约束。</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64</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FFC000"/>
                </a:solidFill>
                <a:effectLst/>
                <a:uLnTx/>
                <a:uFillTx/>
                <a:latin typeface="+mj-lt"/>
                <a:ea typeface="+mj-ea"/>
                <a:cs typeface="+mj-cs"/>
              </a:rPr>
              <a:t>          </a:t>
            </a:r>
            <a:r>
              <a:rPr kumimoji="0" lang="en-US" altLang="zh-CN" sz="3200" b="1" i="0" u="none" strike="noStrike" kern="0" cap="none" spc="0" normalizeH="0" baseline="0" noProof="0" dirty="0">
                <a:ln>
                  <a:noFill/>
                </a:ln>
                <a:solidFill>
                  <a:srgbClr val="FFFF00"/>
                </a:solidFill>
                <a:effectLst/>
                <a:uLnTx/>
                <a:uFillTx/>
                <a:latin typeface="+mj-lt"/>
                <a:ea typeface="+mj-ea"/>
                <a:cs typeface="+mj-cs"/>
              </a:rPr>
              <a:t>---</a:t>
            </a:r>
            <a:r>
              <a:rPr kumimoji="0" lang="zh-CN" altLang="en-US" sz="3200" b="1" i="0" u="none" strike="noStrike" kern="0" cap="none" spc="0" normalizeH="0" baseline="0" noProof="0" dirty="0">
                <a:ln>
                  <a:noFill/>
                </a:ln>
                <a:solidFill>
                  <a:srgbClr val="FFFF00"/>
                </a:solidFill>
                <a:effectLst/>
                <a:uLnTx/>
                <a:uFillTx/>
                <a:latin typeface="+mj-lt"/>
                <a:ea typeface="+mj-ea"/>
                <a:cs typeface="+mj-cs"/>
              </a:rPr>
              <a:t>接口规格说明设计</a:t>
            </a: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428596" y="1785926"/>
            <a:ext cx="8229600" cy="4525963"/>
          </a:xfrm>
        </p:spPr>
        <p:txBody>
          <a:bodyPr/>
          <a:lstStyle/>
          <a:p>
            <a:pPr eaLnBrk="1" hangingPunct="1"/>
            <a:r>
              <a:rPr lang="zh-CN" altLang="en-US" sz="2800" dirty="0">
                <a:ea typeface="楷体_GB2312" pitchFamily="49" charset="-122"/>
              </a:rPr>
              <a:t>重构是对源代码的转换，在不影响系统行为的前提下，提高源代码的可读性和可修改性。</a:t>
            </a:r>
          </a:p>
          <a:p>
            <a:pPr eaLnBrk="1" hangingPunct="1"/>
            <a:r>
              <a:rPr lang="zh-CN" altLang="en-US" sz="2800" dirty="0">
                <a:ea typeface="楷体_GB2312" pitchFamily="49" charset="-122"/>
              </a:rPr>
              <a:t>重构通过考虑类的属性和方法，达到改进系统设计的目的。</a:t>
            </a:r>
            <a:r>
              <a:rPr lang="zh-CN" altLang="en-US" sz="2800" dirty="0">
                <a:ea typeface="宋体" charset="-122"/>
              </a:rPr>
              <a:t> </a:t>
            </a:r>
          </a:p>
          <a:p>
            <a:pPr eaLnBrk="1" hangingPunct="1"/>
            <a:endParaRPr lang="en-US" altLang="zh-CN" sz="2800" dirty="0">
              <a:ea typeface="宋体"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65</a:t>
            </a:fld>
            <a:endParaRPr lang="zh-CN" altLang="en-US"/>
          </a:p>
        </p:txBody>
      </p:sp>
      <p:sp>
        <p:nvSpPr>
          <p:cNvPr id="5"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00FF00"/>
                </a:solidFill>
                <a:effectLst/>
                <a:uLnTx/>
                <a:uFillTx/>
                <a:latin typeface="+mj-lt"/>
                <a:ea typeface="+mj-ea"/>
                <a:cs typeface="+mj-cs"/>
              </a:rPr>
              <a:t>          ---</a:t>
            </a:r>
            <a:r>
              <a:rPr kumimoji="0" lang="zh-CN" altLang="en-US" sz="3200" b="1" i="0" u="none" strike="noStrike" kern="0" cap="none" spc="0" normalizeH="0" baseline="0" noProof="0" dirty="0">
                <a:ln>
                  <a:noFill/>
                </a:ln>
                <a:solidFill>
                  <a:srgbClr val="00FF00"/>
                </a:solidFill>
                <a:effectLst/>
                <a:uLnTx/>
                <a:uFillTx/>
                <a:latin typeface="+mj-lt"/>
                <a:ea typeface="+mj-ea"/>
                <a:cs typeface="+mj-cs"/>
              </a:rPr>
              <a:t>重构对象设计模型</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p:txBody>
          <a:bodyPr/>
          <a:lstStyle/>
          <a:p>
            <a:pPr eaLnBrk="1" hangingPunct="1"/>
            <a:r>
              <a:rPr lang="zh-CN" altLang="en-US" sz="2800">
                <a:solidFill>
                  <a:schemeClr val="accent2"/>
                </a:solidFill>
                <a:ea typeface="宋体" charset="-122"/>
              </a:rPr>
              <a:t>典型的重构活动的例子包括：</a:t>
            </a:r>
            <a:endParaRPr lang="zh-CN" altLang="en-US" sz="2400">
              <a:latin typeface="楷体_GB2312" pitchFamily="49" charset="-122"/>
              <a:ea typeface="楷体_GB2312" pitchFamily="49" charset="-122"/>
              <a:sym typeface="Wingdings"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itchFamily="2" charset="2"/>
              </a:rPr>
              <a:t></a:t>
            </a:r>
            <a:r>
              <a:rPr lang="zh-CN" altLang="en-US" sz="2400">
                <a:latin typeface="楷体_GB2312" pitchFamily="49" charset="-122"/>
                <a:ea typeface="楷体_GB2312" pitchFamily="49" charset="-122"/>
              </a:rPr>
              <a:t> 将</a:t>
            </a:r>
            <a:r>
              <a:rPr lang="en-US" altLang="zh-CN" sz="2400">
                <a:latin typeface="楷体_GB2312" pitchFamily="49" charset="-122"/>
                <a:ea typeface="楷体_GB2312" pitchFamily="49" charset="-122"/>
              </a:rPr>
              <a:t>N </a:t>
            </a:r>
            <a:r>
              <a:rPr lang="zh-CN" altLang="en-US" sz="2400">
                <a:latin typeface="楷体_GB2312" pitchFamily="49" charset="-122"/>
                <a:ea typeface="楷体_GB2312" pitchFamily="49" charset="-122"/>
              </a:rPr>
              <a:t>元关联转换成一组二元关联；</a:t>
            </a:r>
            <a:endParaRPr lang="zh-CN" altLang="en-US" sz="2400">
              <a:latin typeface="楷体_GB2312" pitchFamily="49" charset="-122"/>
              <a:ea typeface="楷体_GB2312" pitchFamily="49" charset="-122"/>
              <a:sym typeface="Wingdings"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itchFamily="2" charset="2"/>
              </a:rPr>
              <a:t></a:t>
            </a:r>
            <a:r>
              <a:rPr lang="zh-CN" altLang="en-US" sz="2400">
                <a:latin typeface="楷体_GB2312" pitchFamily="49" charset="-122"/>
                <a:ea typeface="楷体_GB2312" pitchFamily="49" charset="-122"/>
              </a:rPr>
              <a:t> 将两个不同子系统中相似的类合并为一个通用的类；</a:t>
            </a:r>
            <a:endParaRPr lang="zh-CN" altLang="en-US" sz="2400">
              <a:latin typeface="楷体_GB2312" pitchFamily="49" charset="-122"/>
              <a:ea typeface="楷体_GB2312" pitchFamily="49" charset="-122"/>
              <a:sym typeface="Wingdings"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itchFamily="2" charset="2"/>
              </a:rPr>
              <a:t></a:t>
            </a:r>
            <a:r>
              <a:rPr lang="zh-CN" altLang="en-US" sz="2400">
                <a:latin typeface="楷体_GB2312" pitchFamily="49" charset="-122"/>
                <a:ea typeface="楷体_GB2312" pitchFamily="49" charset="-122"/>
              </a:rPr>
              <a:t> 将没有明显活动特征的类转换为属性；</a:t>
            </a:r>
            <a:endParaRPr lang="zh-CN" altLang="en-US" sz="2400">
              <a:latin typeface="楷体_GB2312" pitchFamily="49" charset="-122"/>
              <a:ea typeface="楷体_GB2312" pitchFamily="49" charset="-122"/>
              <a:sym typeface="Wingdings"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itchFamily="2" charset="2"/>
              </a:rPr>
              <a:t></a:t>
            </a:r>
            <a:r>
              <a:rPr lang="zh-CN" altLang="en-US" sz="2400">
                <a:latin typeface="楷体_GB2312" pitchFamily="49" charset="-122"/>
                <a:ea typeface="楷体_GB2312" pitchFamily="49" charset="-122"/>
              </a:rPr>
              <a:t> 将复杂类分解为几个相互关联的简单类；</a:t>
            </a:r>
            <a:endParaRPr lang="zh-CN" altLang="en-US" sz="2400">
              <a:latin typeface="楷体_GB2312" pitchFamily="49" charset="-122"/>
              <a:ea typeface="楷体_GB2312" pitchFamily="49" charset="-122"/>
              <a:sym typeface="Wingdings" pitchFamily="2" charset="2"/>
            </a:endParaRPr>
          </a:p>
          <a:p>
            <a:pPr eaLnBrk="1" hangingPunct="1">
              <a:lnSpc>
                <a:spcPct val="130000"/>
              </a:lnSpc>
              <a:buFontTx/>
              <a:buNone/>
            </a:pPr>
            <a:r>
              <a:rPr lang="zh-CN" altLang="en-US" sz="2400">
                <a:latin typeface="楷体_GB2312" pitchFamily="49" charset="-122"/>
                <a:ea typeface="楷体_GB2312" pitchFamily="49" charset="-122"/>
                <a:sym typeface="Wingdings" pitchFamily="2" charset="2"/>
              </a:rPr>
              <a:t></a:t>
            </a:r>
            <a:r>
              <a:rPr lang="zh-CN" altLang="en-US" sz="2400">
                <a:latin typeface="楷体_GB2312" pitchFamily="49" charset="-122"/>
                <a:ea typeface="楷体_GB2312" pitchFamily="49" charset="-122"/>
              </a:rPr>
              <a:t> 重新组合类和操作，增加封装性和继承性。</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66</a:t>
            </a:fld>
            <a:endParaRPr lang="zh-CN" altLang="en-US"/>
          </a:p>
        </p:txBody>
      </p:sp>
      <p:sp>
        <p:nvSpPr>
          <p:cNvPr id="6" name="Rectangle 2"/>
          <p:cNvSpPr txBox="1">
            <a:spLocks noChangeArrowheads="1"/>
          </p:cNvSpPr>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fontAlgn="base">
              <a:lnSpc>
                <a:spcPts val="3500"/>
              </a:lnSpc>
              <a:spcBef>
                <a:spcPct val="0"/>
              </a:spcBef>
              <a:spcAft>
                <a:spcPct val="0"/>
              </a:spcAft>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4.7 </a:t>
            </a:r>
            <a:r>
              <a:rPr kumimoji="0" lang="zh-CN" altLang="en-US" sz="4400" b="1" i="0" u="none" strike="noStrike" kern="0" cap="none" spc="0" normalizeH="0" baseline="0" noProof="0" dirty="0">
                <a:ln>
                  <a:noFill/>
                </a:ln>
                <a:solidFill>
                  <a:schemeClr val="tx2"/>
                </a:solidFill>
                <a:effectLst/>
                <a:uLnTx/>
                <a:uFillTx/>
                <a:latin typeface="+mj-lt"/>
                <a:ea typeface="+mj-ea"/>
                <a:cs typeface="+mj-cs"/>
              </a:rPr>
              <a:t>对象</a:t>
            </a:r>
            <a:r>
              <a:rPr lang="zh-CN" altLang="en-US" sz="4400" b="1" kern="0" dirty="0">
                <a:solidFill>
                  <a:schemeClr val="tx2"/>
                </a:solidFill>
                <a:latin typeface="+mj-lt"/>
                <a:ea typeface="+mj-ea"/>
                <a:cs typeface="+mj-cs"/>
              </a:rPr>
              <a:t>设计</a:t>
            </a:r>
            <a:br>
              <a:rPr lang="en-US" altLang="zh-CN" sz="4400" b="1" kern="0" dirty="0">
                <a:solidFill>
                  <a:schemeClr val="tx2"/>
                </a:solidFill>
                <a:latin typeface="+mj-lt"/>
                <a:ea typeface="+mj-ea"/>
                <a:cs typeface="+mj-cs"/>
              </a:rPr>
            </a:br>
            <a:r>
              <a:rPr kumimoji="0" lang="en-US" altLang="zh-CN" sz="3200" b="1" i="0" u="none" strike="noStrike" kern="0" cap="none" spc="0" normalizeH="0" baseline="0" noProof="0" dirty="0">
                <a:ln>
                  <a:noFill/>
                </a:ln>
                <a:solidFill>
                  <a:srgbClr val="00FF00"/>
                </a:solidFill>
                <a:effectLst/>
                <a:uLnTx/>
                <a:uFillTx/>
                <a:latin typeface="+mj-lt"/>
                <a:ea typeface="+mj-ea"/>
                <a:cs typeface="+mj-cs"/>
              </a:rPr>
              <a:t>          ---</a:t>
            </a:r>
            <a:r>
              <a:rPr kumimoji="0" lang="zh-CN" altLang="en-US" sz="3200" b="1" i="0" u="none" strike="noStrike" kern="0" cap="none" spc="0" normalizeH="0" baseline="0" noProof="0" dirty="0">
                <a:ln>
                  <a:noFill/>
                </a:ln>
                <a:solidFill>
                  <a:srgbClr val="00FF00"/>
                </a:solidFill>
                <a:effectLst/>
                <a:uLnTx/>
                <a:uFillTx/>
                <a:latin typeface="+mj-lt"/>
                <a:ea typeface="+mj-ea"/>
                <a:cs typeface="+mj-cs"/>
              </a:rPr>
              <a:t>重构对象设计模型</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3"/>
          <p:cNvSpPr>
            <a:spLocks noChangeArrowheads="1" noChangeShapeType="1" noTextEdit="1"/>
          </p:cNvSpPr>
          <p:nvPr/>
        </p:nvSpPr>
        <p:spPr bwMode="auto">
          <a:xfrm>
            <a:off x="2643174" y="2428868"/>
            <a:ext cx="3214710" cy="1857380"/>
          </a:xfrm>
          <a:prstGeom prst="rect">
            <a:avLst/>
          </a:prstGeom>
        </p:spPr>
        <p:txBody>
          <a:bodyPr wrap="none" fromWordArt="1">
            <a:prstTxWarp prst="textSlantUp">
              <a:avLst>
                <a:gd name="adj" fmla="val 55556"/>
              </a:avLst>
            </a:prstTxWarp>
          </a:bodyPr>
          <a:lstStyle/>
          <a:p>
            <a:pPr algn="ctr"/>
            <a:r>
              <a:rPr lang="zh-CN" altLang="en-US" sz="3600" kern="10" dirty="0">
                <a:ln w="9525">
                  <a:solidFill>
                    <a:srgbClr val="000000"/>
                  </a:solidFill>
                  <a:round/>
                  <a:headEnd/>
                  <a:tailEnd/>
                </a:ln>
                <a:solidFill>
                  <a:srgbClr val="FF0000"/>
                </a:solidFill>
                <a:latin typeface="宋体"/>
                <a:ea typeface="宋体"/>
              </a:rPr>
              <a:t>谢谢！</a:t>
            </a:r>
          </a:p>
        </p:txBody>
      </p:sp>
      <p:sp>
        <p:nvSpPr>
          <p:cNvPr id="3" name="灯片编号占位符 2"/>
          <p:cNvSpPr>
            <a:spLocks noGrp="1"/>
          </p:cNvSpPr>
          <p:nvPr>
            <p:ph type="sldNum" sz="quarter" idx="12"/>
          </p:nvPr>
        </p:nvSpPr>
        <p:spPr/>
        <p:txBody>
          <a:bodyPr/>
          <a:lstStyle/>
          <a:p>
            <a:fld id="{38DE0820-E4E3-469F-8339-675226DFBBFE}" type="slidenum">
              <a:rPr lang="zh-CN" altLang="en-US" smtClean="0"/>
              <a:pPr/>
              <a:t>67</a:t>
            </a:fld>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descr="未标题-5"/>
          <p:cNvPicPr>
            <a:picLocks noChangeAspect="1" noChangeArrowheads="1"/>
          </p:cNvPicPr>
          <p:nvPr/>
        </p:nvPicPr>
        <p:blipFill>
          <a:blip r:embed="rId2"/>
          <a:srcRect/>
          <a:stretch>
            <a:fillRect/>
          </a:stretch>
        </p:blipFill>
        <p:spPr bwMode="auto">
          <a:xfrm>
            <a:off x="2714612" y="3643314"/>
            <a:ext cx="4537075" cy="225107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7</a:t>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eaLnBrk="1" hangingPunct="1">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zh-CN" altLang="en-US" sz="3200" dirty="0">
                <a:solidFill>
                  <a:srgbClr val="FFC000"/>
                </a:solidFill>
              </a:rPr>
              <a:t>子系统分层和划分</a:t>
            </a:r>
          </a:p>
        </p:txBody>
      </p:sp>
      <p:sp>
        <p:nvSpPr>
          <p:cNvPr id="8" name="Rectangle 3"/>
          <p:cNvSpPr txBox="1">
            <a:spLocks noChangeArrowheads="1"/>
          </p:cNvSpPr>
          <p:nvPr/>
        </p:nvSpPr>
        <p:spPr bwMode="auto">
          <a:xfrm>
            <a:off x="357158" y="1428736"/>
            <a:ext cx="8215370" cy="4268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ts val="3500"/>
              </a:lnSpc>
              <a:spcBef>
                <a:spcPct val="20000"/>
              </a:spcBef>
              <a:spcAft>
                <a:spcPct val="0"/>
              </a:spcAft>
              <a:buClr>
                <a:schemeClr val="accent2"/>
              </a:buClr>
              <a:buSzPct val="75000"/>
              <a:buFont typeface="Wingdings" pitchFamily="2" charset="2"/>
              <a:buChar char="Ø"/>
              <a:tabLst/>
              <a:defRPr/>
            </a:pPr>
            <a:r>
              <a:rPr kumimoji="0" lang="zh-CN" altLang="en-US" sz="2400" b="1" i="0" u="none" strike="noStrike" kern="0" cap="none" spc="0" normalizeH="0" baseline="0" noProof="0" dirty="0">
                <a:ln>
                  <a:noFill/>
                </a:ln>
                <a:solidFill>
                  <a:srgbClr val="C00000"/>
                </a:solidFill>
                <a:effectLst/>
                <a:uLnTx/>
                <a:uFillTx/>
                <a:latin typeface="楷体_GB2312" pitchFamily="49" charset="-122"/>
                <a:ea typeface="楷体_GB2312" pitchFamily="49" charset="-122"/>
                <a:cs typeface="+mn-cs"/>
              </a:rPr>
              <a:t>开放体系结构：</a:t>
            </a: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如果每一层还可访问比其相邻下一层更低的层次。</a:t>
            </a:r>
            <a:endParaRPr kumimoji="0" lang="en-US" altLang="zh-CN"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800100" lvl="1" indent="-342900" fontAlgn="base">
              <a:lnSpc>
                <a:spcPts val="3500"/>
              </a:lnSpc>
              <a:spcBef>
                <a:spcPct val="20000"/>
              </a:spcBef>
              <a:spcAft>
                <a:spcPct val="0"/>
              </a:spcAft>
              <a:buClr>
                <a:schemeClr val="accent2"/>
              </a:buClr>
              <a:buSzPct val="75000"/>
              <a:buFont typeface="Wingdings" pitchFamily="2" charset="2"/>
              <a:buChar char="Ø"/>
            </a:pPr>
            <a:r>
              <a:rPr lang="zh-CN" altLang="en-US" sz="2000" b="1" dirty="0">
                <a:solidFill>
                  <a:srgbClr val="C00000"/>
                </a:solidFill>
                <a:latin typeface="楷体_GB2312" pitchFamily="49" charset="-122"/>
                <a:ea typeface="楷体_GB2312" pitchFamily="49" charset="-122"/>
              </a:rPr>
              <a:t>开放体系结构的一个例子</a:t>
            </a:r>
            <a:r>
              <a:rPr lang="zh-CN" altLang="en-US" sz="2000" dirty="0">
                <a:latin typeface="楷体_GB2312" pitchFamily="49" charset="-122"/>
                <a:ea typeface="楷体_GB2312" pitchFamily="49" charset="-122"/>
              </a:rPr>
              <a:t>是</a:t>
            </a:r>
            <a:r>
              <a:rPr lang="en-US" altLang="zh-CN" sz="2000" dirty="0">
                <a:latin typeface="楷体_GB2312" pitchFamily="49" charset="-122"/>
                <a:ea typeface="楷体_GB2312" pitchFamily="49" charset="-122"/>
              </a:rPr>
              <a:t>Java</a:t>
            </a:r>
            <a:r>
              <a:rPr lang="zh-CN" altLang="en-US" sz="2000" dirty="0">
                <a:latin typeface="楷体_GB2312" pitchFamily="49" charset="-122"/>
                <a:ea typeface="楷体_GB2312" pitchFamily="49" charset="-122"/>
              </a:rPr>
              <a:t>的</a:t>
            </a:r>
            <a:r>
              <a:rPr lang="en-US" altLang="zh-CN" sz="2000" dirty="0">
                <a:latin typeface="楷体_GB2312" pitchFamily="49" charset="-122"/>
                <a:ea typeface="楷体_GB2312" pitchFamily="49" charset="-122"/>
              </a:rPr>
              <a:t>Swing</a:t>
            </a:r>
            <a:r>
              <a:rPr lang="zh-CN" altLang="en-US" sz="2000" dirty="0">
                <a:latin typeface="楷体_GB2312" pitchFamily="49" charset="-122"/>
                <a:ea typeface="楷体_GB2312" pitchFamily="49" charset="-122"/>
              </a:rPr>
              <a:t>用户接口包。它允许绕过高层直接访问低层接口以克服性能瓶颈。</a:t>
            </a:r>
          </a:p>
          <a:p>
            <a:pPr marL="342900" marR="0" lvl="0" indent="-342900" algn="l" defTabSz="914400" rtl="0" eaLnBrk="1" fontAlgn="base" latinLnBrk="0" hangingPunct="1">
              <a:lnSpc>
                <a:spcPts val="3500"/>
              </a:lnSpc>
              <a:spcBef>
                <a:spcPct val="20000"/>
              </a:spcBef>
              <a:spcAft>
                <a:spcPct val="0"/>
              </a:spcAft>
              <a:buClr>
                <a:schemeClr val="accent2"/>
              </a:buClr>
              <a:buSzPct val="75000"/>
              <a:buFont typeface="Wingdings" pitchFamily="2" charset="2"/>
              <a:buChar char="Ø"/>
              <a:tabLst/>
              <a:defRPr/>
            </a:pPr>
            <a:endParaRPr kumimoji="0" lang="zh-CN" altLang="en-US" sz="24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0" name="Rectangle 3"/>
          <p:cNvSpPr txBox="1">
            <a:spLocks noChangeArrowheads="1"/>
          </p:cNvSpPr>
          <p:nvPr/>
        </p:nvSpPr>
        <p:spPr bwMode="auto">
          <a:xfrm>
            <a:off x="3643306" y="6072206"/>
            <a:ext cx="328614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accent2"/>
              </a:buClr>
              <a:buSzPct val="75000"/>
              <a:tabLst/>
              <a:defRPr/>
            </a:pPr>
            <a:r>
              <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开放体系结构示例图</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28596" y="1474805"/>
            <a:ext cx="8229600" cy="4954591"/>
          </a:xfrm>
        </p:spPr>
        <p:txBody>
          <a:bodyPr/>
          <a:lstStyle/>
          <a:p>
            <a:pPr eaLnBrk="1" hangingPunct="1"/>
            <a:r>
              <a:rPr lang="en-US" altLang="zh-CN" dirty="0" err="1">
                <a:solidFill>
                  <a:srgbClr val="CC0000"/>
                </a:solidFill>
                <a:ea typeface="宋体" charset="-122"/>
              </a:rPr>
              <a:t>Coad&amp;Yourdon</a:t>
            </a:r>
            <a:r>
              <a:rPr lang="zh-CN" altLang="en-US" dirty="0">
                <a:solidFill>
                  <a:srgbClr val="CC0000"/>
                </a:solidFill>
                <a:ea typeface="宋体" charset="-122"/>
              </a:rPr>
              <a:t>的面向对象设计模型</a:t>
            </a:r>
          </a:p>
          <a:p>
            <a:pPr lvl="1">
              <a:spcBef>
                <a:spcPts val="1200"/>
              </a:spcBef>
              <a:spcAft>
                <a:spcPts val="600"/>
              </a:spcAft>
              <a:buClr>
                <a:schemeClr val="accent2"/>
              </a:buClr>
              <a:buSzPct val="75000"/>
              <a:buFont typeface="Wingdings" pitchFamily="2" charset="2"/>
              <a:buChar char="Ø"/>
            </a:pPr>
            <a:r>
              <a:rPr lang="en-US" altLang="zh-CN" sz="2400" dirty="0" err="1">
                <a:solidFill>
                  <a:srgbClr val="3366FF"/>
                </a:solidFill>
                <a:latin typeface="楷体_GB2312" pitchFamily="49" charset="-122"/>
                <a:ea typeface="楷体_GB2312" pitchFamily="49" charset="-122"/>
              </a:rPr>
              <a:t>Coad</a:t>
            </a:r>
            <a:r>
              <a:rPr lang="en-US" altLang="zh-CN" sz="2400" dirty="0">
                <a:solidFill>
                  <a:srgbClr val="3366FF"/>
                </a:solidFill>
                <a:latin typeface="楷体_GB2312" pitchFamily="49" charset="-122"/>
                <a:ea typeface="楷体_GB2312" pitchFamily="49" charset="-122"/>
              </a:rPr>
              <a:t> &amp; Yourdon</a:t>
            </a:r>
            <a:r>
              <a:rPr lang="zh-CN" altLang="en-US" sz="2400" dirty="0">
                <a:solidFill>
                  <a:srgbClr val="3366FF"/>
                </a:solidFill>
                <a:latin typeface="楷体_GB2312" pitchFamily="49" charset="-122"/>
                <a:ea typeface="楷体_GB2312" pitchFamily="49" charset="-122"/>
              </a:rPr>
              <a:t>基于</a:t>
            </a:r>
            <a:r>
              <a:rPr lang="en-US" altLang="zh-CN" sz="2400" dirty="0">
                <a:solidFill>
                  <a:srgbClr val="3366FF"/>
                </a:solidFill>
                <a:latin typeface="楷体_GB2312" pitchFamily="49" charset="-122"/>
                <a:ea typeface="楷体_GB2312" pitchFamily="49" charset="-122"/>
              </a:rPr>
              <a:t>MVC</a:t>
            </a:r>
            <a:r>
              <a:rPr lang="zh-CN" altLang="en-US" sz="2400" dirty="0">
                <a:solidFill>
                  <a:srgbClr val="3366FF"/>
                </a:solidFill>
                <a:latin typeface="楷体_GB2312" pitchFamily="49" charset="-122"/>
                <a:ea typeface="楷体_GB2312" pitchFamily="49" charset="-122"/>
              </a:rPr>
              <a:t>（</a:t>
            </a:r>
            <a:r>
              <a:rPr lang="en-US" altLang="zh-CN" sz="2400" dirty="0">
                <a:solidFill>
                  <a:srgbClr val="3366FF"/>
                </a:solidFill>
                <a:latin typeface="楷体_GB2312" pitchFamily="49" charset="-122"/>
                <a:ea typeface="楷体_GB2312" pitchFamily="49" charset="-122"/>
              </a:rPr>
              <a:t>Model-View-Controller</a:t>
            </a:r>
            <a:r>
              <a:rPr lang="zh-CN" altLang="en-US" sz="2400" dirty="0">
                <a:solidFill>
                  <a:srgbClr val="3366FF"/>
                </a:solidFill>
                <a:latin typeface="楷体_GB2312" pitchFamily="49" charset="-122"/>
                <a:ea typeface="楷体_GB2312" pitchFamily="49" charset="-122"/>
              </a:rPr>
              <a:t>）模型，在逻辑上将系统划分为</a:t>
            </a:r>
            <a:r>
              <a:rPr lang="en-US" altLang="zh-CN" sz="2400" dirty="0">
                <a:solidFill>
                  <a:srgbClr val="3366FF"/>
                </a:solidFill>
                <a:latin typeface="楷体_GB2312" pitchFamily="49" charset="-122"/>
                <a:ea typeface="楷体_GB2312" pitchFamily="49" charset="-122"/>
              </a:rPr>
              <a:t>4</a:t>
            </a:r>
            <a:r>
              <a:rPr lang="zh-CN" altLang="en-US" sz="2400" dirty="0">
                <a:solidFill>
                  <a:srgbClr val="3366FF"/>
                </a:solidFill>
                <a:latin typeface="楷体_GB2312" pitchFamily="49" charset="-122"/>
                <a:ea typeface="楷体_GB2312" pitchFamily="49" charset="-122"/>
              </a:rPr>
              <a:t>个部分</a:t>
            </a:r>
            <a:r>
              <a:rPr lang="zh-CN" altLang="en-US" sz="2400" dirty="0">
                <a:latin typeface="楷体_GB2312" pitchFamily="49" charset="-122"/>
                <a:ea typeface="楷体_GB2312" pitchFamily="49" charset="-122"/>
              </a:rPr>
              <a:t>，分别是：</a:t>
            </a:r>
            <a:endParaRPr lang="en-US" altLang="zh-CN" sz="2400" dirty="0">
              <a:latin typeface="楷体_GB2312" pitchFamily="49" charset="-122"/>
              <a:ea typeface="楷体_GB2312" pitchFamily="49" charset="-122"/>
            </a:endParaRPr>
          </a:p>
          <a:p>
            <a:pPr lvl="2">
              <a:lnSpc>
                <a:spcPts val="2100"/>
              </a:lnSpc>
              <a:spcBef>
                <a:spcPts val="600"/>
              </a:spcBef>
              <a:spcAft>
                <a:spcPts val="0"/>
              </a:spcAft>
              <a:buClr>
                <a:schemeClr val="accent2"/>
              </a:buClr>
              <a:buSzPct val="75000"/>
              <a:buFont typeface="Wingdings" pitchFamily="2" charset="2"/>
              <a:buChar char="Ø"/>
            </a:pPr>
            <a:r>
              <a:rPr lang="zh-CN" altLang="en-US" sz="2000" dirty="0">
                <a:latin typeface="楷体_GB2312" pitchFamily="49" charset="-122"/>
                <a:ea typeface="楷体_GB2312" pitchFamily="49" charset="-122"/>
              </a:rPr>
              <a:t>问题域部分</a:t>
            </a:r>
            <a:endParaRPr lang="en-US" altLang="zh-CN" sz="2000" dirty="0">
              <a:latin typeface="楷体_GB2312" pitchFamily="49" charset="-122"/>
              <a:ea typeface="楷体_GB2312" pitchFamily="49" charset="-122"/>
            </a:endParaRPr>
          </a:p>
          <a:p>
            <a:pPr lvl="2">
              <a:lnSpc>
                <a:spcPts val="2100"/>
              </a:lnSpc>
              <a:spcBef>
                <a:spcPts val="600"/>
              </a:spcBef>
              <a:spcAft>
                <a:spcPts val="0"/>
              </a:spcAft>
              <a:buClr>
                <a:schemeClr val="accent2"/>
              </a:buClr>
              <a:buSzPct val="75000"/>
              <a:buFont typeface="Wingdings" pitchFamily="2" charset="2"/>
              <a:buChar char="Ø"/>
            </a:pPr>
            <a:r>
              <a:rPr lang="zh-CN" altLang="en-US" sz="2000" dirty="0">
                <a:latin typeface="楷体_GB2312" pitchFamily="49" charset="-122"/>
                <a:ea typeface="楷体_GB2312" pitchFamily="49" charset="-122"/>
              </a:rPr>
              <a:t>人机交互部分</a:t>
            </a:r>
            <a:endParaRPr lang="en-US" altLang="zh-CN" sz="2000" dirty="0">
              <a:latin typeface="楷体_GB2312" pitchFamily="49" charset="-122"/>
              <a:ea typeface="楷体_GB2312" pitchFamily="49" charset="-122"/>
            </a:endParaRPr>
          </a:p>
          <a:p>
            <a:pPr lvl="2">
              <a:lnSpc>
                <a:spcPts val="2100"/>
              </a:lnSpc>
              <a:spcBef>
                <a:spcPts val="600"/>
              </a:spcBef>
              <a:spcAft>
                <a:spcPts val="0"/>
              </a:spcAft>
              <a:buClr>
                <a:schemeClr val="accent2"/>
              </a:buClr>
              <a:buSzPct val="75000"/>
              <a:buFont typeface="Wingdings" pitchFamily="2" charset="2"/>
              <a:buChar char="Ø"/>
            </a:pPr>
            <a:r>
              <a:rPr lang="zh-CN" altLang="en-US" sz="2000" dirty="0">
                <a:latin typeface="楷体_GB2312" pitchFamily="49" charset="-122"/>
                <a:ea typeface="楷体_GB2312" pitchFamily="49" charset="-122"/>
              </a:rPr>
              <a:t>任务管理部分</a:t>
            </a:r>
            <a:endParaRPr lang="en-US" altLang="zh-CN" sz="2000" dirty="0">
              <a:latin typeface="楷体_GB2312" pitchFamily="49" charset="-122"/>
              <a:ea typeface="楷体_GB2312" pitchFamily="49" charset="-122"/>
            </a:endParaRPr>
          </a:p>
          <a:p>
            <a:pPr lvl="2">
              <a:lnSpc>
                <a:spcPts val="2100"/>
              </a:lnSpc>
              <a:spcBef>
                <a:spcPts val="600"/>
              </a:spcBef>
              <a:spcAft>
                <a:spcPts val="0"/>
              </a:spcAft>
              <a:buClr>
                <a:schemeClr val="accent2"/>
              </a:buClr>
              <a:buSzPct val="75000"/>
              <a:buFont typeface="Wingdings" pitchFamily="2" charset="2"/>
              <a:buChar char="Ø"/>
            </a:pPr>
            <a:r>
              <a:rPr lang="zh-CN" altLang="en-US" sz="2000" dirty="0">
                <a:latin typeface="楷体_GB2312" pitchFamily="49" charset="-122"/>
                <a:ea typeface="楷体_GB2312" pitchFamily="49" charset="-122"/>
              </a:rPr>
              <a:t>数据管理部分</a:t>
            </a:r>
          </a:p>
          <a:p>
            <a:pPr lvl="1">
              <a:spcBef>
                <a:spcPts val="1200"/>
              </a:spcBef>
              <a:spcAft>
                <a:spcPts val="600"/>
              </a:spcAft>
              <a:buClr>
                <a:schemeClr val="accent2"/>
              </a:buClr>
              <a:buSzPct val="75000"/>
              <a:buFont typeface="Wingdings" pitchFamily="2" charset="2"/>
              <a:buChar char="Ø"/>
            </a:pPr>
            <a:r>
              <a:rPr lang="en-US" altLang="zh-CN" sz="2400" dirty="0" err="1">
                <a:latin typeface="楷体_GB2312" pitchFamily="49" charset="-122"/>
                <a:ea typeface="楷体_GB2312" pitchFamily="49" charset="-122"/>
              </a:rPr>
              <a:t>Coad</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与 </a:t>
            </a:r>
            <a:r>
              <a:rPr lang="en-US" altLang="zh-CN" sz="2400" dirty="0">
                <a:latin typeface="楷体_GB2312" pitchFamily="49" charset="-122"/>
                <a:ea typeface="楷体_GB2312" pitchFamily="49" charset="-122"/>
              </a:rPr>
              <a:t>Yourdon </a:t>
            </a:r>
            <a:r>
              <a:rPr lang="zh-CN" altLang="en-US" sz="2400" dirty="0">
                <a:latin typeface="楷体_GB2312" pitchFamily="49" charset="-122"/>
                <a:ea typeface="楷体_GB2312" pitchFamily="49" charset="-122"/>
              </a:rPr>
              <a:t>在设计阶段中继续采用了分析阶段中提到的</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个层次，用于建立系统的</a:t>
            </a: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个组成成分。</a:t>
            </a:r>
            <a:r>
              <a:rPr lang="zh-CN" altLang="en-US" sz="2400" dirty="0">
                <a:solidFill>
                  <a:srgbClr val="3366FF"/>
                </a:solidFill>
                <a:latin typeface="楷体_GB2312" pitchFamily="49" charset="-122"/>
                <a:ea typeface="楷体_GB2312" pitchFamily="49" charset="-122"/>
              </a:rPr>
              <a:t>每一个子系统都由主题、类</a:t>
            </a:r>
            <a:r>
              <a:rPr lang="en-US" altLang="zh-CN" sz="2400" dirty="0">
                <a:solidFill>
                  <a:srgbClr val="3366FF"/>
                </a:solidFill>
                <a:latin typeface="楷体_GB2312" pitchFamily="49" charset="-122"/>
                <a:ea typeface="楷体_GB2312" pitchFamily="49" charset="-122"/>
              </a:rPr>
              <a:t>-&amp;-</a:t>
            </a:r>
            <a:r>
              <a:rPr lang="zh-CN" altLang="en-US" sz="2400" dirty="0">
                <a:solidFill>
                  <a:srgbClr val="3366FF"/>
                </a:solidFill>
                <a:latin typeface="楷体_GB2312" pitchFamily="49" charset="-122"/>
                <a:ea typeface="楷体_GB2312" pitchFamily="49" charset="-122"/>
              </a:rPr>
              <a:t>对象、结构、属性和服务</a:t>
            </a:r>
            <a:r>
              <a:rPr lang="en-US" altLang="zh-CN" sz="2400" dirty="0">
                <a:solidFill>
                  <a:srgbClr val="3366FF"/>
                </a:solidFill>
                <a:latin typeface="楷体_GB2312" pitchFamily="49" charset="-122"/>
                <a:ea typeface="楷体_GB2312" pitchFamily="49" charset="-122"/>
              </a:rPr>
              <a:t>5</a:t>
            </a:r>
            <a:r>
              <a:rPr lang="zh-CN" altLang="en-US" sz="2400" dirty="0">
                <a:solidFill>
                  <a:srgbClr val="3366FF"/>
                </a:solidFill>
                <a:latin typeface="楷体_GB2312" pitchFamily="49" charset="-122"/>
                <a:ea typeface="楷体_GB2312" pitchFamily="49" charset="-122"/>
              </a:rPr>
              <a:t>个层次组成</a:t>
            </a:r>
            <a:r>
              <a:rPr lang="zh-CN" altLang="en-US" sz="2400" dirty="0">
                <a:latin typeface="楷体_GB2312" pitchFamily="49" charset="-122"/>
                <a:ea typeface="楷体_GB2312" pitchFamily="49" charset="-122"/>
              </a:rPr>
              <a:t>。</a:t>
            </a:r>
            <a:r>
              <a:rPr lang="zh-CN" altLang="en-US" sz="2400" dirty="0">
                <a:solidFill>
                  <a:srgbClr val="C00000"/>
                </a:solidFill>
                <a:latin typeface="楷体_GB2312" pitchFamily="49" charset="-122"/>
                <a:ea typeface="楷体_GB2312" pitchFamily="49" charset="-122"/>
              </a:rPr>
              <a:t>这</a:t>
            </a:r>
            <a:r>
              <a:rPr lang="en-US" altLang="zh-CN" sz="2400" dirty="0">
                <a:solidFill>
                  <a:srgbClr val="C00000"/>
                </a:solidFill>
                <a:latin typeface="楷体_GB2312" pitchFamily="49" charset="-122"/>
                <a:ea typeface="楷体_GB2312" pitchFamily="49" charset="-122"/>
              </a:rPr>
              <a:t>5</a:t>
            </a:r>
            <a:r>
              <a:rPr lang="zh-CN" altLang="en-US" sz="2400" dirty="0">
                <a:solidFill>
                  <a:srgbClr val="C00000"/>
                </a:solidFill>
                <a:latin typeface="楷体_GB2312" pitchFamily="49" charset="-122"/>
                <a:ea typeface="楷体_GB2312" pitchFamily="49" charset="-122"/>
              </a:rPr>
              <a:t>个层次可以被当作整个模型的水平切片。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8</a:t>
            </a:fld>
            <a:endParaRPr lang="zh-CN" altLang="en-US"/>
          </a:p>
        </p:txBody>
      </p:sp>
      <p:sp>
        <p:nvSpPr>
          <p:cNvPr id="6" name="Rectangle 2"/>
          <p:cNvSpPr>
            <a:spLocks noGrp="1" noChangeArrowheads="1"/>
          </p:cNvSpPr>
          <p:nvPr>
            <p:ph type="title"/>
          </p:nvPr>
        </p:nvSpPr>
        <p:spPr>
          <a:xfrm>
            <a:off x="457200" y="211138"/>
            <a:ext cx="8229600" cy="1143000"/>
          </a:xfrm>
        </p:spPr>
        <p:txBody>
          <a:bodyPr/>
          <a:lstStyle/>
          <a:p>
            <a:pPr algn="l">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en-US" altLang="zh-CN" sz="3200" dirty="0">
                <a:solidFill>
                  <a:srgbClr val="FFFF00"/>
                </a:solidFill>
              </a:rPr>
              <a:t>---</a:t>
            </a:r>
            <a:r>
              <a:rPr lang="en-US" altLang="zh-CN" sz="3200" dirty="0" err="1">
                <a:solidFill>
                  <a:srgbClr val="FFFF00"/>
                </a:solidFill>
                <a:latin typeface="Times New Roman" pitchFamily="18" charset="0"/>
                <a:cs typeface="Times New Roman" pitchFamily="18" charset="0"/>
              </a:rPr>
              <a:t>Coad&amp;Yourdon</a:t>
            </a:r>
            <a:r>
              <a:rPr lang="zh-CN" altLang="en-US" sz="3200" dirty="0">
                <a:solidFill>
                  <a:srgbClr val="FFFF00"/>
                </a:solidFill>
              </a:rPr>
              <a:t>的面向对象设计模型</a:t>
            </a:r>
          </a:p>
        </p:txBody>
      </p:sp>
      <p:sp>
        <p:nvSpPr>
          <p:cNvPr id="5" name="Rectangle 3"/>
          <p:cNvSpPr txBox="1">
            <a:spLocks noChangeArrowheads="1"/>
          </p:cNvSpPr>
          <p:nvPr/>
        </p:nvSpPr>
        <p:spPr bwMode="auto">
          <a:xfrm>
            <a:off x="3571868" y="3000372"/>
            <a:ext cx="714380"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ctr" fontAlgn="base">
              <a:spcBef>
                <a:spcPct val="20000"/>
              </a:spcBef>
              <a:spcAft>
                <a:spcPct val="0"/>
              </a:spcAft>
              <a:buClr>
                <a:schemeClr val="accent2"/>
              </a:buClr>
              <a:buSzPct val="75000"/>
              <a:defRPr/>
            </a:pPr>
            <a:r>
              <a:rPr lang="en-US" altLang="zh-CN" sz="8800" dirty="0">
                <a:latin typeface="楷体_GB2312" pitchFamily="49" charset="-122"/>
                <a:ea typeface="楷体_GB2312" pitchFamily="49" charset="-122"/>
              </a:rPr>
              <a:t>}</a:t>
            </a:r>
            <a:endParaRPr kumimoji="0" lang="zh-CN" altLang="en-US" sz="88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7" name="Rectangle 3"/>
          <p:cNvSpPr txBox="1">
            <a:spLocks noChangeArrowheads="1"/>
          </p:cNvSpPr>
          <p:nvPr/>
        </p:nvSpPr>
        <p:spPr bwMode="auto">
          <a:xfrm>
            <a:off x="4214810" y="3571876"/>
            <a:ext cx="3286148"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ctr" fontAlgn="base">
              <a:spcBef>
                <a:spcPct val="20000"/>
              </a:spcBef>
              <a:spcAft>
                <a:spcPct val="0"/>
              </a:spcAft>
              <a:buClr>
                <a:schemeClr val="accent2"/>
              </a:buClr>
              <a:buSzPct val="75000"/>
              <a:defRPr/>
            </a:pPr>
            <a:r>
              <a:rPr lang="zh-CN" altLang="en-US" dirty="0">
                <a:latin typeface="楷体_GB2312" pitchFamily="49" charset="-122"/>
                <a:ea typeface="楷体_GB2312" pitchFamily="49" charset="-122"/>
              </a:rPr>
              <a:t>每一部分又可分为若干子系统</a:t>
            </a:r>
            <a:endParaRPr kumimoji="0" lang="zh-CN" altLang="en-US"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pPr eaLnBrk="1" hangingPunct="1"/>
            <a:r>
              <a:rPr lang="zh-CN" altLang="en-US">
                <a:ea typeface="宋体" charset="-122"/>
              </a:rPr>
              <a:t>典型的面向对象设计模型 </a:t>
            </a:r>
          </a:p>
        </p:txBody>
      </p:sp>
      <p:pic>
        <p:nvPicPr>
          <p:cNvPr id="43012" name="Picture 4"/>
          <p:cNvPicPr>
            <a:picLocks noChangeAspect="1" noChangeArrowheads="1"/>
          </p:cNvPicPr>
          <p:nvPr/>
        </p:nvPicPr>
        <p:blipFill>
          <a:blip r:embed="rId2"/>
          <a:srcRect/>
          <a:stretch>
            <a:fillRect/>
          </a:stretch>
        </p:blipFill>
        <p:spPr bwMode="auto">
          <a:xfrm>
            <a:off x="928662" y="2643182"/>
            <a:ext cx="7848600" cy="224790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38DE0820-E4E3-469F-8339-675226DFBBFE}" type="slidenum">
              <a:rPr lang="zh-CN" altLang="en-US" smtClean="0"/>
              <a:pPr/>
              <a:t>9</a:t>
            </a:fld>
            <a:endParaRPr lang="zh-CN" altLang="en-US"/>
          </a:p>
        </p:txBody>
      </p:sp>
      <p:sp>
        <p:nvSpPr>
          <p:cNvPr id="7" name="Rectangle 2"/>
          <p:cNvSpPr>
            <a:spLocks noGrp="1" noChangeArrowheads="1"/>
          </p:cNvSpPr>
          <p:nvPr>
            <p:ph type="title"/>
          </p:nvPr>
        </p:nvSpPr>
        <p:spPr>
          <a:xfrm>
            <a:off x="457200" y="211138"/>
            <a:ext cx="8229600" cy="1143000"/>
          </a:xfrm>
        </p:spPr>
        <p:txBody>
          <a:bodyPr/>
          <a:lstStyle/>
          <a:p>
            <a:pPr algn="l">
              <a:lnSpc>
                <a:spcPts val="3500"/>
              </a:lnSpc>
            </a:pPr>
            <a:r>
              <a:rPr lang="en-US" altLang="zh-CN" dirty="0"/>
              <a:t>4.4 </a:t>
            </a:r>
            <a:r>
              <a:rPr lang="zh-CN" altLang="en-US" dirty="0"/>
              <a:t>系统分解</a:t>
            </a:r>
            <a:br>
              <a:rPr lang="en-US" altLang="zh-CN" dirty="0"/>
            </a:br>
            <a:r>
              <a:rPr lang="en-US" altLang="zh-CN" sz="3200" dirty="0">
                <a:solidFill>
                  <a:srgbClr val="FFC000"/>
                </a:solidFill>
              </a:rPr>
              <a:t>       </a:t>
            </a:r>
            <a:r>
              <a:rPr lang="en-US" altLang="zh-CN" sz="3200" dirty="0">
                <a:solidFill>
                  <a:srgbClr val="FFFF00"/>
                </a:solidFill>
              </a:rPr>
              <a:t>---</a:t>
            </a:r>
            <a:r>
              <a:rPr lang="en-US" altLang="zh-CN" sz="3200" dirty="0" err="1">
                <a:solidFill>
                  <a:srgbClr val="FFFF00"/>
                </a:solidFill>
                <a:latin typeface="Times New Roman" pitchFamily="18" charset="0"/>
                <a:cs typeface="Times New Roman" pitchFamily="18" charset="0"/>
              </a:rPr>
              <a:t>Coad&amp;Yourdon</a:t>
            </a:r>
            <a:r>
              <a:rPr lang="zh-CN" altLang="en-US" sz="3200" dirty="0">
                <a:solidFill>
                  <a:srgbClr val="FFFF00"/>
                </a:solidFill>
              </a:rPr>
              <a:t>的面向对象设计模型</a:t>
            </a:r>
          </a:p>
        </p:txBody>
      </p:sp>
      <p:sp>
        <p:nvSpPr>
          <p:cNvPr id="6" name="椭圆形标注 5"/>
          <p:cNvSpPr/>
          <p:nvPr/>
        </p:nvSpPr>
        <p:spPr>
          <a:xfrm>
            <a:off x="4857752" y="5429264"/>
            <a:ext cx="3214710" cy="1000132"/>
          </a:xfrm>
          <a:prstGeom prst="wedgeEllipseCallout">
            <a:avLst>
              <a:gd name="adj1" fmla="val 25326"/>
              <a:gd name="adj2" fmla="val -1371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itchFamily="2" charset="-122"/>
                <a:ea typeface="宋体" pitchFamily="2" charset="-122"/>
              </a:rPr>
              <a:t>复习对象模型的</a:t>
            </a:r>
            <a:r>
              <a:rPr lang="en-US" altLang="zh-CN" b="1" dirty="0">
                <a:latin typeface="宋体" pitchFamily="2" charset="-122"/>
                <a:ea typeface="宋体" pitchFamily="2" charset="-122"/>
              </a:rPr>
              <a:t>5</a:t>
            </a:r>
            <a:r>
              <a:rPr lang="zh-CN" altLang="en-US" b="1" dirty="0">
                <a:latin typeface="宋体" pitchFamily="2" charset="-122"/>
                <a:ea typeface="宋体" pitchFamily="2" charset="-122"/>
              </a:rPr>
              <a:t>个层次（</a:t>
            </a:r>
            <a:r>
              <a:rPr lang="en-US" altLang="zh-CN" b="1" dirty="0">
                <a:latin typeface="宋体" pitchFamily="2" charset="-122"/>
                <a:ea typeface="宋体" pitchFamily="2" charset="-122"/>
              </a:rPr>
              <a:t>P144</a:t>
            </a:r>
            <a:r>
              <a:rPr lang="zh-CN" altLang="en-US" b="1" dirty="0">
                <a:latin typeface="宋体" pitchFamily="2" charset="-122"/>
                <a:ea typeface="宋体" pitchFamily="2" charset="-122"/>
              </a:rPr>
              <a:t>）</a:t>
            </a:r>
          </a:p>
        </p:txBody>
      </p:sp>
    </p:spTree>
  </p:cSld>
  <p:clrMapOvr>
    <a:masterClrMapping/>
  </p:clrMapOvr>
  <p:transition>
    <p:fade/>
  </p:transition>
</p:sld>
</file>

<file path=ppt/theme/theme1.xml><?xml version="1.0" encoding="utf-8"?>
<a:theme xmlns:a="http://schemas.openxmlformats.org/drawingml/2006/main" name="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蓝白</Template>
  <TotalTime>2898</TotalTime>
  <Words>5520</Words>
  <Application>Microsoft Office PowerPoint</Application>
  <PresentationFormat>全屏显示(4:3)</PresentationFormat>
  <Paragraphs>452</Paragraphs>
  <Slides>67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67</vt:i4>
      </vt:variant>
    </vt:vector>
  </HeadingPairs>
  <TitlesOfParts>
    <vt:vector size="78" baseType="lpstr">
      <vt:lpstr>华文楷体</vt:lpstr>
      <vt:lpstr>华文新魏</vt:lpstr>
      <vt:lpstr>楷体_GB2312</vt:lpstr>
      <vt:lpstr>隶书</vt:lpstr>
      <vt:lpstr>宋体</vt:lpstr>
      <vt:lpstr>Arial</vt:lpstr>
      <vt:lpstr>Calibri</vt:lpstr>
      <vt:lpstr>Times New Roman</vt:lpstr>
      <vt:lpstr>Wingdings</vt:lpstr>
      <vt:lpstr>通用_蓝</vt:lpstr>
      <vt:lpstr>1_通用_蓝</vt:lpstr>
      <vt:lpstr>软件工程 Software Engineering</vt:lpstr>
      <vt:lpstr>第4章  面向对象设计</vt:lpstr>
      <vt:lpstr>4.4 系统分解                  ---子系统和类</vt:lpstr>
      <vt:lpstr>4.4 系统分解                  ---服务和子系统接口</vt:lpstr>
      <vt:lpstr>4.4 系统分解                  ---子系统分层和划分</vt:lpstr>
      <vt:lpstr>4.4 系统分解                  ---子系统分层和划分</vt:lpstr>
      <vt:lpstr>4.4 系统分解                  ---子系统分层和划分</vt:lpstr>
      <vt:lpstr>4.4 系统分解        ---Coad&amp;Yourdon的面向对象设计模型</vt:lpstr>
      <vt:lpstr>4.4 系统分解        ---Coad&amp;Yourdon的面向对象设计模型</vt:lpstr>
      <vt:lpstr>4.4 系统分解        ---子系统之间的两种交互方式</vt:lpstr>
      <vt:lpstr>4.4 系统分解        ---组织系统的两种方案</vt:lpstr>
      <vt:lpstr>Boss平台A</vt:lpstr>
      <vt:lpstr>Boss平台B</vt:lpstr>
      <vt:lpstr>第4章  面向对象设计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4.5 问题域部分的设计</vt:lpstr>
      <vt:lpstr>第4章  面向对象设计</vt:lpstr>
      <vt:lpstr>4.6 人机交互部分的设计</vt:lpstr>
      <vt:lpstr>PowerPoint 演示文稿</vt:lpstr>
      <vt:lpstr>PowerPoint 演示文稿</vt:lpstr>
      <vt:lpstr>PowerPoint 演示文稿</vt:lpstr>
      <vt:lpstr>PowerPoint 演示文稿</vt:lpstr>
      <vt:lpstr>第4章  面向对象设计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4.7 任务管理部分的设计</vt:lpstr>
      <vt:lpstr>第4章  面向对象设计</vt:lpstr>
      <vt:lpstr>4.8 数据管理部分的设计</vt:lpstr>
      <vt:lpstr>4.8 数据管理部分的设计</vt:lpstr>
      <vt:lpstr>4.8 数据管理部分的设计</vt:lpstr>
      <vt:lpstr>4.8 数据管理部分的设计</vt:lpstr>
      <vt:lpstr>第4章  面向对象设计</vt:lpstr>
      <vt:lpstr>4.9 对象设计</vt:lpstr>
      <vt:lpstr>4.9 对象设计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Microsoft</dc:creator>
  <cp:lastModifiedBy>Monster Monster</cp:lastModifiedBy>
  <cp:revision>163</cp:revision>
  <dcterms:created xsi:type="dcterms:W3CDTF">2016-09-03T09:50:01Z</dcterms:created>
  <dcterms:modified xsi:type="dcterms:W3CDTF">2017-09-04T17:27:35Z</dcterms:modified>
</cp:coreProperties>
</file>