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83" r:id="rId2"/>
    <p:sldMasterId id="2147483660" r:id="rId3"/>
  </p:sldMasterIdLst>
  <p:notesMasterIdLst>
    <p:notesMasterId r:id="rId22"/>
  </p:notesMasterIdLst>
  <p:sldIdLst>
    <p:sldId id="258" r:id="rId4"/>
    <p:sldId id="275" r:id="rId5"/>
    <p:sldId id="260" r:id="rId6"/>
    <p:sldId id="276" r:id="rId7"/>
    <p:sldId id="278" r:id="rId8"/>
    <p:sldId id="274" r:id="rId9"/>
    <p:sldId id="261" r:id="rId10"/>
    <p:sldId id="263" r:id="rId11"/>
    <p:sldId id="265" r:id="rId12"/>
    <p:sldId id="264" r:id="rId13"/>
    <p:sldId id="273" r:id="rId14"/>
    <p:sldId id="272" r:id="rId15"/>
    <p:sldId id="259" r:id="rId16"/>
    <p:sldId id="262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83A"/>
    <a:srgbClr val="51C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80" autoAdjust="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B98478-B954-43A6-856B-318644D645AC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F668C-EB9D-42E8-B7A5-BC0276E0C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5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891EE-4C74-23E9-2445-6942D85F0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738D702-20B0-571C-A365-87ECDFB9C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62892FF-BEF8-7C2D-B80A-AE8991907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7981E0-71F3-8062-A342-60DB1AC7A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24502-557E-48AE-8F0F-B018E0DDAFF3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729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F3143-D798-BC0F-7FAF-2B9B65862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808A8A1-B4BC-6D74-C324-4DA468C339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EBADDD0-76D8-B600-2B8E-3AB9774E6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1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C2CA3D-8E0A-6BA7-3202-DB35A5C9CF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24502-557E-48AE-8F0F-B018E0DDAFF3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36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3AA2C-7BBC-1287-5325-0172C609E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86B50E1-7D3B-F5E2-0B7F-9483E88A8B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AA337A2-CF03-40B6-C659-B2A312B9C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1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420E26-CBD0-0A45-E697-060F618A56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24502-557E-48AE-8F0F-B018E0DDAFF3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782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24502-557E-48AE-8F0F-B018E0DDAFF3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42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DFA7B-AC21-9EA6-6EFE-72486D11C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92C6340-52A4-BBF1-8358-D90D1B35CC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CC19EEB-B139-F2DB-7BBA-4B60D9837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1FBEB8-EA2A-E1C2-CDB3-27501EE52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24502-557E-48AE-8F0F-B018E0DDAFF3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92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58F8A-C6EB-CA40-F891-813146C4A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611022E-F13A-471A-4797-F89228E765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33B6A3E-7431-0A0D-7E4C-F51154DFF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D2376E-7F55-9516-A45D-CB530527D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24502-557E-48AE-8F0F-B018E0DDAFF3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69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EBD01-6413-376A-ED9E-B3A1770EE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5000717-1D11-E97F-599D-58B750FA49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B3B04BA-05CE-4E2C-4CC2-9CDD811E6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E91FCB-9724-2326-CE1B-12A10E874E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24502-557E-48AE-8F0F-B018E0DDAFF3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912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24E00-2615-8C43-D2AE-C8EC493AF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640280B-15A1-0927-6AAA-04B33B3763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4E36684-9E83-5829-4F75-6555EB1DA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A75AB6-8804-0B88-EA1F-4E1816308E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24502-557E-48AE-8F0F-B018E0DDAFF3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230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7BE80-F189-92FE-D37C-54E14C295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A5BCE90-5913-ABB6-06CE-9A04D2EBED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AEC19B1-18C8-8737-0A3F-E781F122C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32CEA4-2D47-076C-68DD-90F15212D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24502-557E-48AE-8F0F-B018E0DDAFF3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46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1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24502-557E-48AE-8F0F-B018E0DDAFF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742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ED972-FEB7-5183-3B17-FF3BE8836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F470BB0-6937-3C30-5908-B0C18BA2C6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CF7878C-0C36-DDAD-D9E1-36DDF0237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C0BC54-12E2-20AC-7805-24F83C9EAA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524502-557E-48AE-8F0F-B018E0DDAFF3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3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L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F51A07C-FE1A-F540-8B1D-0E34068DA5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4000"/>
          </a:blip>
          <a:srcRect t="8872" b="1720"/>
          <a:stretch/>
        </p:blipFill>
        <p:spPr>
          <a:xfrm>
            <a:off x="10963933" y="449575"/>
            <a:ext cx="776688" cy="806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32C0B7F7-E1DB-3246-A459-8E85B8A521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00.00.2020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2BFC629-71E6-471E-8487-188A0F977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23C141-9C08-4C77-B8A1-5F3A1981A0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 dirty="0"/>
              <a:t>Überschrift / Titel / Einrichtung XY</a:t>
            </a:r>
          </a:p>
        </p:txBody>
      </p:sp>
      <p:pic>
        <p:nvPicPr>
          <p:cNvPr id="11" name="Bildplatzhalter 11">
            <a:extLst>
              <a:ext uri="{FF2B5EF4-FFF2-40B4-BE49-F238E27FC236}">
                <a16:creationId xmlns:a16="http://schemas.microsoft.com/office/drawing/2014/main" id="{78077E49-BB75-47DD-A564-32F635D212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5" b="5"/>
          <a:stretch>
            <a:fillRect/>
          </a:stretch>
        </p:blipFill>
        <p:spPr>
          <a:xfrm>
            <a:off x="5372100" y="1493641"/>
            <a:ext cx="6819900" cy="537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5FC1-322B-4578-BF25-8A5D8484ABCD}" type="datetime1">
              <a:rPr lang="de-DE" smtClean="0"/>
              <a:t>22.02.2025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701272" y="6236208"/>
            <a:ext cx="365760" cy="365760"/>
          </a:xfrm>
        </p:spPr>
        <p:txBody>
          <a:bodyPr/>
          <a:lstStyle/>
          <a:p>
            <a:fld id="{79B60E10-0112-422F-9427-C399CC32BCC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001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02DB-86FA-463A-9E91-AA7671A205A8}" type="datetime1">
              <a:rPr lang="de-DE" smtClean="0"/>
              <a:t>22.02.2025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913120" y="6396228"/>
            <a:ext cx="365760" cy="365760"/>
          </a:xfrm>
        </p:spPr>
        <p:txBody>
          <a:bodyPr/>
          <a:lstStyle/>
          <a:p>
            <a:fld id="{79B60E10-0112-422F-9427-C399CC32BCC7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00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FD8EF26-FA82-6D40-93F2-70EAE952FA46}"/>
              </a:ext>
            </a:extLst>
          </p:cNvPr>
          <p:cNvSpPr/>
          <p:nvPr userDrawn="1"/>
        </p:nvSpPr>
        <p:spPr>
          <a:xfrm>
            <a:off x="1" y="1483200"/>
            <a:ext cx="5376454" cy="537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A465598-6EE5-EE49-A177-6E3551F9A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6400" y="434007"/>
            <a:ext cx="11303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 userDrawn="1">
          <p15:clr>
            <a:srgbClr val="F26B43"/>
          </p15:clr>
        </p15:guide>
        <p15:guide id="5" orient="horz" pos="4042" userDrawn="1">
          <p15:clr>
            <a:srgbClr val="F26B43"/>
          </p15:clr>
        </p15:guide>
        <p15:guide id="9" pos="7401" userDrawn="1">
          <p15:clr>
            <a:srgbClr val="F26B43"/>
          </p15:clr>
        </p15:guide>
        <p15:guide id="13" pos="279" userDrawn="1">
          <p15:clr>
            <a:srgbClr val="F26B43"/>
          </p15:clr>
        </p15:guide>
        <p15:guide id="14" orient="horz" pos="278" userDrawn="1">
          <p15:clr>
            <a:srgbClr val="F26B43"/>
          </p15:clr>
        </p15:guide>
        <p15:guide id="15" orient="horz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F68DE59-CEC5-4864-9E22-FF7242919299}" type="datetime1">
              <a:rPr lang="de-DE" smtClean="0"/>
              <a:t>22.02.2025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034" y="6236208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9B60E10-0112-422F-9427-C399CC32BC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66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C220045-FE4C-412E-BEC7-F1AFDF139327}" type="datetime1">
              <a:rPr lang="de-DE" smtClean="0"/>
              <a:t>22.02.2025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9B60E10-0112-422F-9427-C399CC32BCC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566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BetelgeuseBugFixer/GfaRead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86-023-05896-x#Abs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6945876C-577C-425D-0BE4-8749733D33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6400" y="5184000"/>
            <a:ext cx="4509913" cy="1276350"/>
          </a:xfrm>
        </p:spPr>
        <p:txBody>
          <a:bodyPr/>
          <a:lstStyle/>
          <a:p>
            <a:r>
              <a:rPr lang="en-US" dirty="0"/>
              <a:t>Aaron Roth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BC527442-A622-7B4A-A09B-B7369AECEF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86000" y="440471"/>
            <a:ext cx="7720013" cy="806450"/>
          </a:xfrm>
        </p:spPr>
        <p:txBody>
          <a:bodyPr/>
          <a:lstStyle/>
          <a:p>
            <a:r>
              <a:rPr lang="en-US" dirty="0"/>
              <a:t>Gobi Project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CC059D94-2B26-7E8B-BDA5-3B18E11F2DF6}"/>
              </a:ext>
            </a:extLst>
          </p:cNvPr>
          <p:cNvSpPr txBox="1">
            <a:spLocks/>
          </p:cNvSpPr>
          <p:nvPr/>
        </p:nvSpPr>
        <p:spPr>
          <a:xfrm>
            <a:off x="442913" y="3132505"/>
            <a:ext cx="4513400" cy="1463042"/>
          </a:xfrm>
          <a:prstGeom prst="rect">
            <a:avLst/>
          </a:prstGeom>
        </p:spPr>
        <p:txBody>
          <a:bodyPr/>
          <a:lstStyle>
            <a:lvl1pPr algn="l" defTabSz="815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Analyzing the Variance in a Pangenome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48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D839E-7F1F-B249-A4C7-F7F67DB39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F2CAAA47-F968-FF4D-86BA-4C125DB3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189" y="3588917"/>
            <a:ext cx="5709239" cy="36933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346A6F-874D-D008-781B-B9E2ECAE0A26}"/>
              </a:ext>
            </a:extLst>
          </p:cNvPr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91F50B-B9BA-B522-FBB5-F49B9813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 cap="none" dirty="0">
                <a:solidFill>
                  <a:schemeClr val="bg1"/>
                </a:solidFill>
              </a:rPr>
              <a:t>GFA Segment Entries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6C461D-D136-C6A7-07D0-ECA3A63B0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lnSpcReduction="10000"/>
          </a:bodyPr>
          <a:lstStyle/>
          <a:p>
            <a:pPr>
              <a:buClr>
                <a:schemeClr val="bg1"/>
              </a:buClr>
            </a:pPr>
            <a:r>
              <a:rPr lang="en-GB" sz="2400" dirty="0">
                <a:solidFill>
                  <a:schemeClr val="bg1"/>
                </a:solidFill>
              </a:rPr>
              <a:t>Path represent haplotype in the graph</a:t>
            </a:r>
          </a:p>
          <a:p>
            <a:pPr>
              <a:buClr>
                <a:schemeClr val="bg1"/>
              </a:buClr>
            </a:pPr>
            <a:endParaRPr lang="en-GB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GB" sz="2400" dirty="0">
                <a:solidFill>
                  <a:schemeClr val="bg1"/>
                </a:solidFill>
              </a:rPr>
              <a:t>Ordered sequence of segment ids</a:t>
            </a:r>
          </a:p>
          <a:p>
            <a:pPr>
              <a:buClr>
                <a:schemeClr val="bg1"/>
              </a:buClr>
            </a:pPr>
            <a:endParaRPr lang="en-GB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GB" sz="2400" dirty="0">
                <a:solidFill>
                  <a:schemeClr val="bg1"/>
                </a:solidFill>
              </a:rPr>
              <a:t>Overlaps are usually left empty</a:t>
            </a:r>
          </a:p>
          <a:p>
            <a:pPr>
              <a:buClr>
                <a:schemeClr val="bg1"/>
              </a:buClr>
            </a:pPr>
            <a:endParaRPr lang="en-GB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GB" sz="24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820791-25DA-4830-AC84-2BB411ECF053}"/>
              </a:ext>
            </a:extLst>
          </p:cNvPr>
          <p:cNvCxnSpPr>
            <a:cxnSpLocks/>
          </p:cNvCxnSpPr>
          <p:nvPr/>
        </p:nvCxnSpPr>
        <p:spPr>
          <a:xfrm>
            <a:off x="5276088" y="2510679"/>
            <a:ext cx="0" cy="1057489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DD0D50-CFF1-BF49-20F3-9ADFE53B9847}"/>
              </a:ext>
            </a:extLst>
          </p:cNvPr>
          <p:cNvCxnSpPr>
            <a:cxnSpLocks/>
          </p:cNvCxnSpPr>
          <p:nvPr/>
        </p:nvCxnSpPr>
        <p:spPr>
          <a:xfrm flipV="1">
            <a:off x="6047351" y="3962066"/>
            <a:ext cx="0" cy="113385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FA854C-0E0D-2F4D-04A0-EF270C365BC7}"/>
              </a:ext>
            </a:extLst>
          </p:cNvPr>
          <p:cNvCxnSpPr>
            <a:cxnSpLocks/>
          </p:cNvCxnSpPr>
          <p:nvPr/>
        </p:nvCxnSpPr>
        <p:spPr>
          <a:xfrm>
            <a:off x="7968808" y="2486715"/>
            <a:ext cx="0" cy="110220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F7375D-6578-1542-FFC7-6F2176B2A0F2}"/>
              </a:ext>
            </a:extLst>
          </p:cNvPr>
          <p:cNvCxnSpPr>
            <a:cxnSpLocks/>
          </p:cNvCxnSpPr>
          <p:nvPr/>
        </p:nvCxnSpPr>
        <p:spPr>
          <a:xfrm flipV="1">
            <a:off x="10631506" y="3951565"/>
            <a:ext cx="0" cy="109135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3E7B551-9581-1AD7-45F9-4FA33DA4EB2A}"/>
              </a:ext>
            </a:extLst>
          </p:cNvPr>
          <p:cNvSpPr txBox="1"/>
          <p:nvPr/>
        </p:nvSpPr>
        <p:spPr>
          <a:xfrm>
            <a:off x="4740858" y="2141347"/>
            <a:ext cx="193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Entry Identifier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2E2608-82DE-855F-2A31-B82A0A86AD12}"/>
              </a:ext>
            </a:extLst>
          </p:cNvPr>
          <p:cNvSpPr txBox="1"/>
          <p:nvPr/>
        </p:nvSpPr>
        <p:spPr>
          <a:xfrm>
            <a:off x="5276088" y="5036486"/>
            <a:ext cx="193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 Name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32ABC0-A3F3-4B73-01DF-6AC99B84CDAD}"/>
              </a:ext>
            </a:extLst>
          </p:cNvPr>
          <p:cNvSpPr txBox="1"/>
          <p:nvPr/>
        </p:nvSpPr>
        <p:spPr>
          <a:xfrm>
            <a:off x="6522722" y="2117383"/>
            <a:ext cx="331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 Order with Orientation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72AE6E-EACD-3104-4946-17B0C9D715E5}"/>
              </a:ext>
            </a:extLst>
          </p:cNvPr>
          <p:cNvSpPr txBox="1"/>
          <p:nvPr/>
        </p:nvSpPr>
        <p:spPr>
          <a:xfrm>
            <a:off x="10171714" y="5060450"/>
            <a:ext cx="106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0AFF0-93BC-1476-6937-7562441D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8841" y="6365406"/>
            <a:ext cx="365760" cy="365760"/>
          </a:xfrm>
        </p:spPr>
        <p:txBody>
          <a:bodyPr/>
          <a:lstStyle/>
          <a:p>
            <a:fld id="{79B60E10-0112-422F-9427-C399CC32BCC7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690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0A22A-3A4D-75C4-E81F-26B317B0C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8F42E3-580E-284C-2548-EACEEC6D04F2}"/>
              </a:ext>
            </a:extLst>
          </p:cNvPr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1AD9E8-5B5F-5852-F97B-1DD12B35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 cap="none" dirty="0">
                <a:solidFill>
                  <a:schemeClr val="bg1"/>
                </a:solidFill>
              </a:rPr>
              <a:t>GFA Link Entries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83A15A-E380-3D07-DCDD-D72647A7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GB" sz="2400" dirty="0">
                <a:solidFill>
                  <a:schemeClr val="bg1"/>
                </a:solidFill>
              </a:rPr>
              <a:t>Links two segments</a:t>
            </a:r>
          </a:p>
          <a:p>
            <a:pPr>
              <a:buClr>
                <a:schemeClr val="bg1"/>
              </a:buClr>
            </a:pPr>
            <a:endParaRPr lang="en-GB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GB" sz="2400" dirty="0">
                <a:solidFill>
                  <a:schemeClr val="bg1"/>
                </a:solidFill>
              </a:rPr>
              <a:t>Overlaps between segments as cigar string</a:t>
            </a:r>
          </a:p>
          <a:p>
            <a:pPr>
              <a:buClr>
                <a:schemeClr val="bg1"/>
              </a:buClr>
            </a:pPr>
            <a:endParaRPr lang="en-GB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GB" sz="2400" dirty="0">
                <a:solidFill>
                  <a:schemeClr val="bg1"/>
                </a:solidFill>
              </a:rPr>
              <a:t>Stores orientation of both segments</a:t>
            </a:r>
          </a:p>
          <a:p>
            <a:pPr>
              <a:buClr>
                <a:schemeClr val="bg1"/>
              </a:buClr>
            </a:pPr>
            <a:endParaRPr lang="en-GB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endParaRPr lang="en-GB" sz="24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641998-18B9-7D76-B964-6C48B8F9552C}"/>
              </a:ext>
            </a:extLst>
          </p:cNvPr>
          <p:cNvCxnSpPr>
            <a:cxnSpLocks/>
          </p:cNvCxnSpPr>
          <p:nvPr/>
        </p:nvCxnSpPr>
        <p:spPr>
          <a:xfrm>
            <a:off x="5276088" y="2510679"/>
            <a:ext cx="0" cy="1057489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E2D88C-40A5-D202-7A11-8CAFFC5FD81A}"/>
              </a:ext>
            </a:extLst>
          </p:cNvPr>
          <p:cNvCxnSpPr>
            <a:cxnSpLocks/>
          </p:cNvCxnSpPr>
          <p:nvPr/>
        </p:nvCxnSpPr>
        <p:spPr>
          <a:xfrm flipV="1">
            <a:off x="6304526" y="4095750"/>
            <a:ext cx="0" cy="113385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E6F788-A90B-0BB6-490E-E86EFED04A9F}"/>
              </a:ext>
            </a:extLst>
          </p:cNvPr>
          <p:cNvCxnSpPr>
            <a:cxnSpLocks/>
          </p:cNvCxnSpPr>
          <p:nvPr/>
        </p:nvCxnSpPr>
        <p:spPr>
          <a:xfrm>
            <a:off x="7149658" y="2486715"/>
            <a:ext cx="0" cy="110220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458899-FCFF-0E9B-4FC7-5E170037DC52}"/>
              </a:ext>
            </a:extLst>
          </p:cNvPr>
          <p:cNvCxnSpPr>
            <a:cxnSpLocks/>
          </p:cNvCxnSpPr>
          <p:nvPr/>
        </p:nvCxnSpPr>
        <p:spPr>
          <a:xfrm flipV="1">
            <a:off x="10060006" y="4095750"/>
            <a:ext cx="0" cy="109135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05C438-B6A5-1592-D009-325995BC006D}"/>
              </a:ext>
            </a:extLst>
          </p:cNvPr>
          <p:cNvSpPr txBox="1"/>
          <p:nvPr/>
        </p:nvSpPr>
        <p:spPr>
          <a:xfrm>
            <a:off x="4740858" y="2141347"/>
            <a:ext cx="193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Entry Identifier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94AB6E-78B2-D649-7CB2-73AA3D82E5E8}"/>
              </a:ext>
            </a:extLst>
          </p:cNvPr>
          <p:cNvSpPr txBox="1"/>
          <p:nvPr/>
        </p:nvSpPr>
        <p:spPr>
          <a:xfrm>
            <a:off x="5784845" y="5229606"/>
            <a:ext cx="193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Segment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B8560E-F28A-9D22-23A1-53E667E6C622}"/>
              </a:ext>
            </a:extLst>
          </p:cNvPr>
          <p:cNvSpPr txBox="1"/>
          <p:nvPr/>
        </p:nvSpPr>
        <p:spPr>
          <a:xfrm>
            <a:off x="6322360" y="2141347"/>
            <a:ext cx="274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Segment Orientation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AC1114-AAD9-741E-22F3-3BEECB652F1E}"/>
              </a:ext>
            </a:extLst>
          </p:cNvPr>
          <p:cNvSpPr txBox="1"/>
          <p:nvPr/>
        </p:nvSpPr>
        <p:spPr>
          <a:xfrm>
            <a:off x="9526875" y="5233947"/>
            <a:ext cx="106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5E724-8462-FC89-F972-16157447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8841" y="6365406"/>
            <a:ext cx="365760" cy="365760"/>
          </a:xfrm>
        </p:spPr>
        <p:txBody>
          <a:bodyPr/>
          <a:lstStyle/>
          <a:p>
            <a:fld id="{79B60E10-0112-422F-9427-C399CC32BCC7}" type="slidenum">
              <a:rPr lang="de-DE" smtClean="0"/>
              <a:t>11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3BD14E-6F33-EBAA-D311-94647FFBC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409" y="3561135"/>
            <a:ext cx="5099396" cy="5346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DFA135-AF66-E8FB-475A-AE75E9781742}"/>
              </a:ext>
            </a:extLst>
          </p:cNvPr>
          <p:cNvCxnSpPr>
            <a:cxnSpLocks/>
          </p:cNvCxnSpPr>
          <p:nvPr/>
        </p:nvCxnSpPr>
        <p:spPr>
          <a:xfrm flipV="1">
            <a:off x="8194594" y="4095750"/>
            <a:ext cx="0" cy="113385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11D04F-AB22-E1AF-A91E-FEE22B3C76AF}"/>
              </a:ext>
            </a:extLst>
          </p:cNvPr>
          <p:cNvSpPr txBox="1"/>
          <p:nvPr/>
        </p:nvSpPr>
        <p:spPr>
          <a:xfrm>
            <a:off x="7674913" y="5229606"/>
            <a:ext cx="1392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Segment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6D7EF6-C51E-82D7-2470-49847B061C95}"/>
              </a:ext>
            </a:extLst>
          </p:cNvPr>
          <p:cNvCxnSpPr>
            <a:cxnSpLocks/>
          </p:cNvCxnSpPr>
          <p:nvPr/>
        </p:nvCxnSpPr>
        <p:spPr>
          <a:xfrm flipH="1">
            <a:off x="8953500" y="2420730"/>
            <a:ext cx="1015558" cy="1346583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102ED32-C7F5-2A5B-87DF-20FCE15EA09B}"/>
              </a:ext>
            </a:extLst>
          </p:cNvPr>
          <p:cNvSpPr txBox="1"/>
          <p:nvPr/>
        </p:nvSpPr>
        <p:spPr>
          <a:xfrm>
            <a:off x="9141760" y="2075362"/>
            <a:ext cx="274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Segment Orientation</a:t>
            </a:r>
          </a:p>
        </p:txBody>
      </p:sp>
    </p:spTree>
    <p:extLst>
      <p:ext uri="{BB962C8B-B14F-4D97-AF65-F5344CB8AC3E}">
        <p14:creationId xmlns:p14="http://schemas.microsoft.com/office/powerpoint/2010/main" val="200503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88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294984-7ACA-7A1D-F7EC-6F9B9B7D5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C68043-1517-134A-705B-8B08E774F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16EF43-84B4-DDEE-00FB-56129C09FD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ED400D-8C46-E203-94B3-FFB3AC76A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2B4A0-E5FA-0735-636F-CD05C7313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DC345F-89D5-72F4-FA0D-7734F10A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tx1"/>
                </a:solidFill>
              </a:rPr>
              <a:t>Note on Edges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98183-DB82-F549-C405-BB999EE9D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00883A"/>
              </a:buClr>
            </a:pPr>
            <a:r>
              <a:rPr lang="en-US" sz="2800" dirty="0"/>
              <a:t>Overlaps don’t make sense</a:t>
            </a:r>
          </a:p>
          <a:p>
            <a:pPr lvl="1">
              <a:buClr>
                <a:srgbClr val="00883A"/>
              </a:buClr>
              <a:buFont typeface="Wingdings" panose="05000000000000000000" pitchFamily="2" charset="2"/>
              <a:buChar char="Ø"/>
            </a:pPr>
            <a:r>
              <a:rPr lang="en-US" sz="2600" dirty="0"/>
              <a:t>Also 0 for every file you get</a:t>
            </a:r>
          </a:p>
          <a:p>
            <a:pPr>
              <a:buClr>
                <a:srgbClr val="00883A"/>
              </a:buClr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Clr>
                <a:srgbClr val="00883A"/>
              </a:buClr>
            </a:pPr>
            <a:r>
              <a:rPr lang="en-US" sz="2800" dirty="0"/>
              <a:t>Orientation is also stored in path</a:t>
            </a:r>
          </a:p>
          <a:p>
            <a:pPr>
              <a:buClr>
                <a:srgbClr val="00883A"/>
              </a:buClr>
            </a:pPr>
            <a:endParaRPr lang="en-US" sz="2800" dirty="0">
              <a:solidFill>
                <a:srgbClr val="002060"/>
              </a:solidFill>
            </a:endParaRPr>
          </a:p>
          <a:p>
            <a:pPr marL="457200" lvl="2" indent="0">
              <a:buClr>
                <a:srgbClr val="00883A"/>
              </a:buClr>
              <a:buNone/>
            </a:pPr>
            <a:r>
              <a:rPr lang="en-US" sz="3000" b="1" dirty="0"/>
              <a:t>Obsolete!!!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E53D-9972-9C02-E493-CA877ABD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8020" y="6375680"/>
            <a:ext cx="365760" cy="36576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60E10-0112-422F-9427-C399CC32BCC7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2AACD21-C44C-3D87-2E49-D768680DA9FC}"/>
              </a:ext>
            </a:extLst>
          </p:cNvPr>
          <p:cNvSpPr/>
          <p:nvPr/>
        </p:nvSpPr>
        <p:spPr>
          <a:xfrm>
            <a:off x="1720922" y="4693626"/>
            <a:ext cx="510214" cy="380412"/>
          </a:xfrm>
          <a:prstGeom prst="rightArrow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99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F6CC89-6FE3-DDAC-169B-1AA8538F1E1E}"/>
              </a:ext>
            </a:extLst>
          </p:cNvPr>
          <p:cNvSpPr/>
          <p:nvPr/>
        </p:nvSpPr>
        <p:spPr>
          <a:xfrm>
            <a:off x="-1" y="0"/>
            <a:ext cx="3069973" cy="6858000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C88F-763E-4B50-B24A-F463AB1E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00883A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8F687A-00EE-45B2-944D-AB27CD65C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431" y="361404"/>
            <a:ext cx="5320696" cy="6135189"/>
          </a:xfrm>
        </p:spPr>
        <p:txBody>
          <a:bodyPr anchor="ctr">
            <a:noAutofit/>
          </a:bodyPr>
          <a:lstStyle/>
          <a:p>
            <a:pPr>
              <a:buClr>
                <a:srgbClr val="00883A"/>
              </a:buClr>
            </a:pPr>
            <a:endParaRPr lang="en-GB" altLang="de-DE" sz="2800" dirty="0"/>
          </a:p>
          <a:p>
            <a:pPr>
              <a:buClr>
                <a:srgbClr val="00883A"/>
              </a:buClr>
            </a:pPr>
            <a:r>
              <a:rPr lang="en-GB" altLang="de-DE" sz="2800" dirty="0"/>
              <a:t>Pangenome allows to analyse variance across several </a:t>
            </a:r>
            <a:r>
              <a:rPr lang="en-GB" altLang="de-DE" sz="2800" dirty="0" err="1"/>
              <a:t>haploytpes</a:t>
            </a:r>
            <a:endParaRPr lang="en-GB" altLang="de-DE" sz="2800" dirty="0"/>
          </a:p>
          <a:p>
            <a:pPr>
              <a:buClr>
                <a:srgbClr val="00883A"/>
              </a:buClr>
            </a:pPr>
            <a:endParaRPr lang="en-GB" altLang="de-DE" sz="2800" dirty="0"/>
          </a:p>
          <a:p>
            <a:pPr>
              <a:buClr>
                <a:srgbClr val="00883A"/>
              </a:buClr>
            </a:pPr>
            <a:r>
              <a:rPr lang="en-GB" altLang="de-DE" sz="2800" dirty="0"/>
              <a:t>Reference genome is included in pangenome</a:t>
            </a:r>
          </a:p>
          <a:p>
            <a:pPr lvl="1">
              <a:buClr>
                <a:srgbClr val="00883A"/>
              </a:buClr>
              <a:buFont typeface="Wingdings" panose="05000000000000000000" pitchFamily="2" charset="2"/>
              <a:buChar char="Ø"/>
            </a:pPr>
            <a:r>
              <a:rPr lang="en-GB" altLang="de-DE" sz="2600" dirty="0"/>
              <a:t>Can look at annotated regions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3A103A-0A13-4384-B777-542E48F59274}"/>
              </a:ext>
            </a:extLst>
          </p:cNvPr>
          <p:cNvSpPr txBox="1"/>
          <p:nvPr/>
        </p:nvSpPr>
        <p:spPr>
          <a:xfrm>
            <a:off x="1170725" y="3013501"/>
            <a:ext cx="3798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rgbClr val="FFFFFF"/>
                </a:solidFill>
                <a:latin typeface="Gill Sans MT" panose="020B0502020104020203" pitchFamily="34" charset="0"/>
              </a:rPr>
              <a:t>Variance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C31C4B7-E225-1AB0-AE89-BEAC96970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210D2-E18C-58CC-056E-41D68A7F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8019" y="6406502"/>
            <a:ext cx="365760" cy="365760"/>
          </a:xfrm>
        </p:spPr>
        <p:txBody>
          <a:bodyPr/>
          <a:lstStyle/>
          <a:p>
            <a:fld id="{79B60E10-0112-422F-9427-C399CC32BCC7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435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281F67E-8AF0-CE63-0B43-04626FDCF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1E68A8-3B5C-6F6B-120B-DDA277AF540C}"/>
              </a:ext>
            </a:extLst>
          </p:cNvPr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264229-CE34-76B3-87B5-7C1CAE00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 cap="none" dirty="0">
                <a:solidFill>
                  <a:schemeClr val="bg1"/>
                </a:solidFill>
              </a:rPr>
              <a:t>Annotations on Pangenome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3CB319-6A56-34F3-3CD6-3BA8F87C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GB" sz="2400" dirty="0">
                <a:solidFill>
                  <a:schemeClr val="bg1"/>
                </a:solidFill>
              </a:rPr>
              <a:t>All paths are aligned with the reference path</a:t>
            </a:r>
          </a:p>
          <a:p>
            <a:pPr>
              <a:buClr>
                <a:schemeClr val="bg1"/>
              </a:buClr>
            </a:pPr>
            <a:endParaRPr lang="en-GB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GB" sz="2400" dirty="0">
                <a:solidFill>
                  <a:schemeClr val="bg1"/>
                </a:solidFill>
              </a:rPr>
              <a:t>Annotation can be transferred to other paths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437D39-BF81-188E-490F-136D7D5EE2C4}"/>
              </a:ext>
            </a:extLst>
          </p:cNvPr>
          <p:cNvSpPr/>
          <p:nvPr/>
        </p:nvSpPr>
        <p:spPr>
          <a:xfrm>
            <a:off x="5114054" y="3109817"/>
            <a:ext cx="894272" cy="284671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5D0518-97A3-07FC-307B-38BF63D8BF07}"/>
              </a:ext>
            </a:extLst>
          </p:cNvPr>
          <p:cNvSpPr/>
          <p:nvPr/>
        </p:nvSpPr>
        <p:spPr>
          <a:xfrm>
            <a:off x="6468084" y="3109817"/>
            <a:ext cx="894272" cy="284671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1B70E1-CD9B-E2E4-BDB2-7B19BB889B86}"/>
              </a:ext>
            </a:extLst>
          </p:cNvPr>
          <p:cNvSpPr/>
          <p:nvPr/>
        </p:nvSpPr>
        <p:spPr>
          <a:xfrm>
            <a:off x="7822114" y="3109815"/>
            <a:ext cx="894272" cy="284671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FA0B7D-D66C-8C04-C7FD-8DD1421861CC}"/>
              </a:ext>
            </a:extLst>
          </p:cNvPr>
          <p:cNvSpPr/>
          <p:nvPr/>
        </p:nvSpPr>
        <p:spPr>
          <a:xfrm>
            <a:off x="10530174" y="3101188"/>
            <a:ext cx="894272" cy="284671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BCAFBD-FD84-2AF2-D044-E356093D24CA}"/>
              </a:ext>
            </a:extLst>
          </p:cNvPr>
          <p:cNvSpPr/>
          <p:nvPr/>
        </p:nvSpPr>
        <p:spPr>
          <a:xfrm>
            <a:off x="6468084" y="2603533"/>
            <a:ext cx="894272" cy="2846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78451-599C-E4B3-FACA-C55D022DDFB2}"/>
              </a:ext>
            </a:extLst>
          </p:cNvPr>
          <p:cNvSpPr/>
          <p:nvPr/>
        </p:nvSpPr>
        <p:spPr>
          <a:xfrm>
            <a:off x="9176144" y="2638044"/>
            <a:ext cx="894272" cy="2846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971A7D-87D7-2E93-B2D9-255AE3B4DA3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008326" y="3252153"/>
            <a:ext cx="459758" cy="0"/>
          </a:xfrm>
          <a:prstGeom prst="straightConnector1">
            <a:avLst/>
          </a:prstGeom>
          <a:ln w="38100">
            <a:solidFill>
              <a:srgbClr val="0088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972E31-CC5E-CF4B-C923-2163032160C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362356" y="3252150"/>
            <a:ext cx="459758" cy="1"/>
          </a:xfrm>
          <a:prstGeom prst="straightConnector1">
            <a:avLst/>
          </a:prstGeom>
          <a:ln w="38100">
            <a:solidFill>
              <a:srgbClr val="0088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E19FB0-9660-4752-AD09-966FEA25AE9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8716386" y="3243524"/>
            <a:ext cx="1813788" cy="8626"/>
          </a:xfrm>
          <a:prstGeom prst="straightConnector1">
            <a:avLst/>
          </a:prstGeom>
          <a:ln w="38100">
            <a:solidFill>
              <a:srgbClr val="0088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18E5B7-45EE-4BAD-4B3B-7FA96C02456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6008326" y="2745869"/>
            <a:ext cx="459758" cy="50628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A224E6-E181-33AC-6D72-DEDAD954F79A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7362356" y="2745869"/>
            <a:ext cx="459758" cy="50628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60325F-0306-F68C-A8E9-861D52F2B812}"/>
              </a:ext>
            </a:extLst>
          </p:cNvPr>
          <p:cNvCxnSpPr>
            <a:cxnSpLocks/>
          </p:cNvCxnSpPr>
          <p:nvPr/>
        </p:nvCxnSpPr>
        <p:spPr>
          <a:xfrm flipV="1">
            <a:off x="8716386" y="2717823"/>
            <a:ext cx="459758" cy="50628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CE733A-5967-BF7C-7CDB-7147651CFB6E}"/>
              </a:ext>
            </a:extLst>
          </p:cNvPr>
          <p:cNvCxnSpPr>
            <a:cxnSpLocks/>
          </p:cNvCxnSpPr>
          <p:nvPr/>
        </p:nvCxnSpPr>
        <p:spPr>
          <a:xfrm>
            <a:off x="10070416" y="2737241"/>
            <a:ext cx="459758" cy="50628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66E3D3A-4CF8-0122-8EBD-C9578DA4A54B}"/>
              </a:ext>
            </a:extLst>
          </p:cNvPr>
          <p:cNvSpPr/>
          <p:nvPr/>
        </p:nvSpPr>
        <p:spPr>
          <a:xfrm>
            <a:off x="5114054" y="555814"/>
            <a:ext cx="353683" cy="353683"/>
          </a:xfrm>
          <a:prstGeom prst="ellips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C17E397-B521-2B41-2233-13597AE9E926}"/>
              </a:ext>
            </a:extLst>
          </p:cNvPr>
          <p:cNvSpPr/>
          <p:nvPr/>
        </p:nvSpPr>
        <p:spPr>
          <a:xfrm>
            <a:off x="5118553" y="1096603"/>
            <a:ext cx="353683" cy="353683"/>
          </a:xfrm>
          <a:prstGeom prst="ellipse">
            <a:avLst/>
          </a:prstGeom>
          <a:solidFill>
            <a:srgbClr val="00883A"/>
          </a:solidFill>
          <a:ln>
            <a:solidFill>
              <a:srgbClr val="0088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44B593-9B68-902E-E5BB-2B60CA31FBE5}"/>
              </a:ext>
            </a:extLst>
          </p:cNvPr>
          <p:cNvSpPr txBox="1"/>
          <p:nvPr/>
        </p:nvSpPr>
        <p:spPr>
          <a:xfrm>
            <a:off x="5713404" y="555814"/>
            <a:ext cx="108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53A48B-99EC-2B1D-6896-EFC1939E849D}"/>
              </a:ext>
            </a:extLst>
          </p:cNvPr>
          <p:cNvSpPr txBox="1"/>
          <p:nvPr/>
        </p:nvSpPr>
        <p:spPr>
          <a:xfrm>
            <a:off x="5720303" y="1093324"/>
            <a:ext cx="108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4D9ABA-CCE3-9D91-0C86-A3B273777D0A}"/>
              </a:ext>
            </a:extLst>
          </p:cNvPr>
          <p:cNvCxnSpPr>
            <a:cxnSpLocks/>
            <a:stCxn id="5" idx="0"/>
            <a:endCxn id="5" idx="2"/>
          </p:cNvCxnSpPr>
          <p:nvPr/>
        </p:nvCxnSpPr>
        <p:spPr>
          <a:xfrm>
            <a:off x="5561190" y="3109817"/>
            <a:ext cx="0" cy="28467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A67888-5725-5DBF-55CE-8390AF76AC66}"/>
              </a:ext>
            </a:extLst>
          </p:cNvPr>
          <p:cNvCxnSpPr>
            <a:cxnSpLocks/>
          </p:cNvCxnSpPr>
          <p:nvPr/>
        </p:nvCxnSpPr>
        <p:spPr>
          <a:xfrm>
            <a:off x="10977310" y="3096143"/>
            <a:ext cx="0" cy="28467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2FF700C-051E-4D94-F0B6-6546AC6F2093}"/>
              </a:ext>
            </a:extLst>
          </p:cNvPr>
          <p:cNvSpPr/>
          <p:nvPr/>
        </p:nvSpPr>
        <p:spPr>
          <a:xfrm>
            <a:off x="8134709" y="3758432"/>
            <a:ext cx="370936" cy="457200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1F562D-67B9-2393-EDE7-ADE9FFC8B102}"/>
              </a:ext>
            </a:extLst>
          </p:cNvPr>
          <p:cNvSpPr txBox="1"/>
          <p:nvPr/>
        </p:nvSpPr>
        <p:spPr>
          <a:xfrm>
            <a:off x="8568187" y="3764912"/>
            <a:ext cx="1188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1AD2B1-1B52-917A-9B40-E191B1296C19}"/>
              </a:ext>
            </a:extLst>
          </p:cNvPr>
          <p:cNvSpPr/>
          <p:nvPr/>
        </p:nvSpPr>
        <p:spPr>
          <a:xfrm>
            <a:off x="5561190" y="4986056"/>
            <a:ext cx="434514" cy="284671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D0711E-77A1-DE2C-677C-A3627D1CB511}"/>
              </a:ext>
            </a:extLst>
          </p:cNvPr>
          <p:cNvSpPr/>
          <p:nvPr/>
        </p:nvSpPr>
        <p:spPr>
          <a:xfrm>
            <a:off x="10517552" y="4977427"/>
            <a:ext cx="462232" cy="284671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7F0D7F-0A06-5A85-344E-39845FB72653}"/>
              </a:ext>
            </a:extLst>
          </p:cNvPr>
          <p:cNvSpPr/>
          <p:nvPr/>
        </p:nvSpPr>
        <p:spPr>
          <a:xfrm>
            <a:off x="7809492" y="5015753"/>
            <a:ext cx="894272" cy="284671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AB2A44-F1F1-00CF-4709-355AF8D494F5}"/>
              </a:ext>
            </a:extLst>
          </p:cNvPr>
          <p:cNvSpPr/>
          <p:nvPr/>
        </p:nvSpPr>
        <p:spPr>
          <a:xfrm>
            <a:off x="6455462" y="4509471"/>
            <a:ext cx="894272" cy="2846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CAC78-CAFA-9FCC-8548-B8C031CCAD14}"/>
              </a:ext>
            </a:extLst>
          </p:cNvPr>
          <p:cNvSpPr/>
          <p:nvPr/>
        </p:nvSpPr>
        <p:spPr>
          <a:xfrm>
            <a:off x="9163522" y="4543982"/>
            <a:ext cx="894272" cy="2846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088DFC-12C7-AC24-49B8-C0B00FACC804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995704" y="4651807"/>
            <a:ext cx="459758" cy="50628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F338C2-837F-BCED-D304-8C692852B909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7349734" y="4651807"/>
            <a:ext cx="459758" cy="50628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1E035E-13F4-41BB-6494-FD977BB8C53D}"/>
              </a:ext>
            </a:extLst>
          </p:cNvPr>
          <p:cNvCxnSpPr>
            <a:cxnSpLocks/>
          </p:cNvCxnSpPr>
          <p:nvPr/>
        </p:nvCxnSpPr>
        <p:spPr>
          <a:xfrm flipV="1">
            <a:off x="8703764" y="4623761"/>
            <a:ext cx="459758" cy="50628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BF436F-D2A5-21CA-0EBC-31C632152F86}"/>
              </a:ext>
            </a:extLst>
          </p:cNvPr>
          <p:cNvCxnSpPr>
            <a:cxnSpLocks/>
          </p:cNvCxnSpPr>
          <p:nvPr/>
        </p:nvCxnSpPr>
        <p:spPr>
          <a:xfrm>
            <a:off x="10057794" y="4643179"/>
            <a:ext cx="459758" cy="50628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11FD19-D26E-8812-92B4-71C494902ECC}"/>
              </a:ext>
            </a:extLst>
          </p:cNvPr>
          <p:cNvCxnSpPr>
            <a:cxnSpLocks/>
          </p:cNvCxnSpPr>
          <p:nvPr/>
        </p:nvCxnSpPr>
        <p:spPr>
          <a:xfrm>
            <a:off x="5561190" y="4986056"/>
            <a:ext cx="0" cy="28467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2D3F40-8939-9D9E-350D-41D749557160}"/>
              </a:ext>
            </a:extLst>
          </p:cNvPr>
          <p:cNvCxnSpPr>
            <a:cxnSpLocks/>
          </p:cNvCxnSpPr>
          <p:nvPr/>
        </p:nvCxnSpPr>
        <p:spPr>
          <a:xfrm>
            <a:off x="10977310" y="4977427"/>
            <a:ext cx="0" cy="28467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F310F8-DB45-6DBA-FD1A-B5E7E62666A1}"/>
              </a:ext>
            </a:extLst>
          </p:cNvPr>
          <p:cNvCxnSpPr>
            <a:cxnSpLocks/>
          </p:cNvCxnSpPr>
          <p:nvPr/>
        </p:nvCxnSpPr>
        <p:spPr>
          <a:xfrm>
            <a:off x="5312898" y="1679997"/>
            <a:ext cx="0" cy="28467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87B4A6-9E6B-0B8E-1595-77C6AC35D441}"/>
              </a:ext>
            </a:extLst>
          </p:cNvPr>
          <p:cNvSpPr txBox="1"/>
          <p:nvPr/>
        </p:nvSpPr>
        <p:spPr>
          <a:xfrm>
            <a:off x="5720303" y="1596941"/>
            <a:ext cx="191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annotated region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C1E4431F-F5EC-F04A-31ED-5F93C436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8019" y="6385953"/>
            <a:ext cx="365760" cy="365760"/>
          </a:xfrm>
        </p:spPr>
        <p:txBody>
          <a:bodyPr/>
          <a:lstStyle/>
          <a:p>
            <a:fld id="{79B60E10-0112-422F-9427-C399CC32BCC7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595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6" grpId="0" animBg="1"/>
      <p:bldP spid="27" grpId="0" animBg="1"/>
      <p:bldP spid="28" grpId="0"/>
      <p:bldP spid="29" grpId="0"/>
      <p:bldP spid="35" grpId="0" animBg="1"/>
      <p:bldP spid="37" grpId="0"/>
      <p:bldP spid="38" grpId="0" animBg="1"/>
      <p:bldP spid="41" grpId="0" animBg="1"/>
      <p:bldP spid="11" grpId="0" animBg="1"/>
      <p:bldP spid="13" grpId="0" animBg="1"/>
      <p:bldP spid="16" grpId="0" animBg="1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8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49534B-9C01-30D3-6AD5-747DA0341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1FD643B-A487-8FF5-A827-08A6A2B05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474B95-A537-81AD-39F1-597D2783D1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EA8909-9881-3C8F-B69B-5FAD9D57F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16ACF5-8296-597E-5894-FD9E2228C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B65BC4-6C8D-D3DC-6D7C-BE19C9C8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chemeClr val="tx1"/>
                </a:solidFill>
              </a:rPr>
              <a:t>The Project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DAB172-9A30-FCF5-96AC-A9852F23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buClr>
                <a:srgbClr val="00883A"/>
              </a:buClr>
            </a:pPr>
            <a:r>
              <a:rPr lang="en-US" sz="2800" dirty="0"/>
              <a:t>Your task will be to analyze variance in pangenome</a:t>
            </a:r>
          </a:p>
          <a:p>
            <a:pPr>
              <a:buClr>
                <a:srgbClr val="00883A"/>
              </a:buClr>
            </a:pPr>
            <a:endParaRPr lang="en-US" sz="2800" dirty="0">
              <a:solidFill>
                <a:srgbClr val="002060"/>
              </a:solidFill>
            </a:endParaRPr>
          </a:p>
          <a:p>
            <a:pPr>
              <a:buClr>
                <a:srgbClr val="00883A"/>
              </a:buClr>
            </a:pPr>
            <a:r>
              <a:rPr lang="en-US" sz="2800" dirty="0"/>
              <a:t>Genes / annotated  region should be the focus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2B235-9311-DFCB-E7A7-803F7E0E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8020" y="6375680"/>
            <a:ext cx="365760" cy="36576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60E10-0112-422F-9427-C399CC32BCC7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223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0F132A-14D1-2606-AD8D-A1674D029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702BD2-B2A3-9E2F-D65A-9F0FF9EEF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5EDF56-A9A9-E576-416F-027789652947}"/>
              </a:ext>
            </a:extLst>
          </p:cNvPr>
          <p:cNvSpPr/>
          <p:nvPr/>
        </p:nvSpPr>
        <p:spPr>
          <a:xfrm>
            <a:off x="-1" y="0"/>
            <a:ext cx="3069973" cy="6858000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AA39C7F-9778-1129-F1E5-4A0018D7C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CDBAAD-99D1-73D9-E751-F6ED89F5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7F4E84-A39F-F8A2-C518-E5DA6385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00883A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EB6CA6-2340-BB02-8AEE-3ADDB7D57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431" y="361404"/>
            <a:ext cx="5886244" cy="6135189"/>
          </a:xfrm>
        </p:spPr>
        <p:txBody>
          <a:bodyPr anchor="ctr">
            <a:noAutofit/>
          </a:bodyPr>
          <a:lstStyle/>
          <a:p>
            <a:pPr>
              <a:buClr>
                <a:srgbClr val="00883A"/>
              </a:buClr>
            </a:pPr>
            <a:r>
              <a:rPr lang="en-GB" altLang="de-DE" sz="2800" dirty="0"/>
              <a:t>Input:</a:t>
            </a:r>
          </a:p>
          <a:p>
            <a:pPr lvl="1">
              <a:buClr>
                <a:srgbClr val="00883A"/>
              </a:buClr>
              <a:buFont typeface="Wingdings" panose="05000000000000000000" pitchFamily="2" charset="2"/>
              <a:buChar char="Ø"/>
            </a:pPr>
            <a:r>
              <a:rPr lang="en-GB" altLang="de-DE" sz="2600" dirty="0"/>
              <a:t>Original pangenomes</a:t>
            </a:r>
          </a:p>
          <a:p>
            <a:pPr lvl="1">
              <a:buClr>
                <a:srgbClr val="00883A"/>
              </a:buClr>
              <a:buFont typeface="Wingdings" panose="05000000000000000000" pitchFamily="2" charset="2"/>
              <a:buChar char="Ø"/>
            </a:pPr>
            <a:r>
              <a:rPr lang="en-GB" altLang="de-DE" sz="2600" dirty="0"/>
              <a:t>Mini-</a:t>
            </a:r>
            <a:r>
              <a:rPr lang="en-GB" altLang="de-DE" sz="2600" dirty="0" err="1"/>
              <a:t>Gfas</a:t>
            </a:r>
            <a:r>
              <a:rPr lang="en-GB" altLang="de-DE" sz="2600" dirty="0"/>
              <a:t> (recommended)</a:t>
            </a:r>
          </a:p>
          <a:p>
            <a:pPr lvl="1">
              <a:buClr>
                <a:srgbClr val="00883A"/>
              </a:buClr>
              <a:buFont typeface="Wingdings" panose="05000000000000000000" pitchFamily="2" charset="2"/>
              <a:buChar char="Ø"/>
            </a:pPr>
            <a:endParaRPr lang="en-GB" altLang="de-DE" sz="2600" dirty="0"/>
          </a:p>
          <a:p>
            <a:pPr>
              <a:buClr>
                <a:srgbClr val="00883A"/>
              </a:buClr>
            </a:pPr>
            <a:r>
              <a:rPr lang="en-GB" altLang="de-DE" sz="2800" dirty="0" err="1"/>
              <a:t>Gfa</a:t>
            </a:r>
            <a:r>
              <a:rPr lang="en-GB" altLang="de-DE" sz="2800" dirty="0"/>
              <a:t> reader</a:t>
            </a:r>
          </a:p>
          <a:p>
            <a:pPr lvl="1">
              <a:buClr>
                <a:srgbClr val="00883A"/>
              </a:buClr>
            </a:pPr>
            <a:r>
              <a:rPr lang="en-GB" altLang="de-DE" sz="2600" dirty="0"/>
              <a:t>By me </a:t>
            </a:r>
            <a:r>
              <a:rPr lang="en-GB" altLang="de-DE" sz="2600" dirty="0">
                <a:sym typeface="Wingdings" panose="05000000000000000000" pitchFamily="2" charset="2"/>
              </a:rPr>
              <a:t></a:t>
            </a:r>
          </a:p>
          <a:p>
            <a:pPr lvl="1">
              <a:buClr>
                <a:srgbClr val="00883A"/>
              </a:buClr>
            </a:pPr>
            <a:r>
              <a:rPr lang="en-GB" altLang="de-DE" sz="2600" dirty="0">
                <a:sym typeface="Wingdings" panose="05000000000000000000" pitchFamily="2" charset="2"/>
              </a:rPr>
              <a:t>Optional (I will know though)</a:t>
            </a:r>
          </a:p>
          <a:p>
            <a:pPr lvl="1">
              <a:buClr>
                <a:srgbClr val="00883A"/>
              </a:buClr>
            </a:pPr>
            <a:r>
              <a:rPr lang="en-GB" altLang="de-DE" sz="2600" u="sng" dirty="0">
                <a:solidFill>
                  <a:srgbClr val="002060"/>
                </a:solidFill>
                <a:sym typeface="Wingdings" panose="05000000000000000000" pitchFamily="2" charset="2"/>
              </a:rPr>
              <a:t>https://github.com/BetelgeuseBugFixer/GfaReader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0A37687-3D7D-8F1E-485B-17B9A3D08EC8}"/>
              </a:ext>
            </a:extLst>
          </p:cNvPr>
          <p:cNvSpPr txBox="1"/>
          <p:nvPr/>
        </p:nvSpPr>
        <p:spPr>
          <a:xfrm>
            <a:off x="1170725" y="3013501"/>
            <a:ext cx="3798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Your Tools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BBB87EB-37C0-A201-4A9C-951796FCE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de-DE" alt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</a:br>
            <a:endParaRPr kumimoji="0" lang="de-DE" alt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71FD3-0401-09D9-7BCD-F5003DE5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8019" y="6406502"/>
            <a:ext cx="365760" cy="36576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60E10-0112-422F-9427-C399CC32BCC7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336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EC048-166A-0A6E-8F3C-E8F1BAB2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E10-0112-422F-9427-C399CC32BCC7}" type="slidenum">
              <a:rPr lang="de-DE" smtClean="0"/>
              <a:t>17</a:t>
            </a:fld>
            <a:endParaRPr lang="de-DE" dirty="0"/>
          </a:p>
        </p:txBody>
      </p:sp>
      <p:pic>
        <p:nvPicPr>
          <p:cNvPr id="1026" name="Picture 2" descr="Gru Gun Meme Generator - Imgflip">
            <a:hlinkClick r:id="rId2"/>
            <a:extLst>
              <a:ext uri="{FF2B5EF4-FFF2-40B4-BE49-F238E27FC236}">
                <a16:creationId xmlns:a16="http://schemas.microsoft.com/office/drawing/2014/main" id="{BE33E5CA-D916-B701-0E70-50F49B77A3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203808"/>
            <a:ext cx="7797800" cy="645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D1DEE1-43A2-0CFA-AFE0-7803E46232BA}"/>
              </a:ext>
            </a:extLst>
          </p:cNvPr>
          <p:cNvSpPr txBox="1"/>
          <p:nvPr/>
        </p:nvSpPr>
        <p:spPr>
          <a:xfrm>
            <a:off x="3473450" y="3191720"/>
            <a:ext cx="594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 my GitHub</a:t>
            </a:r>
            <a:endParaRPr lang="en-US" sz="6000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52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7BC4EE-3C85-7333-58D2-29B940B98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024D65-E982-E51F-1588-AB07FBDF8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1239D1-8C76-55BD-5632-C90E2432B0D9}"/>
              </a:ext>
            </a:extLst>
          </p:cNvPr>
          <p:cNvSpPr/>
          <p:nvPr/>
        </p:nvSpPr>
        <p:spPr>
          <a:xfrm>
            <a:off x="-1" y="0"/>
            <a:ext cx="3069973" cy="6858000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1A929C4-05DC-FE76-E0D0-9DD6264A4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9D774F-AF1C-54D8-01C0-1A580E088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26C222-B26B-46C5-EB9C-111DDAF2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rgbClr val="00883A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FE60CE-6A7A-7CA5-BD0F-9FD0CB679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431" y="361404"/>
            <a:ext cx="5886244" cy="6135189"/>
          </a:xfrm>
        </p:spPr>
        <p:txBody>
          <a:bodyPr anchor="ctr">
            <a:noAutofit/>
          </a:bodyPr>
          <a:lstStyle/>
          <a:p>
            <a:pPr>
              <a:buClr>
                <a:srgbClr val="00883A"/>
              </a:buClr>
            </a:pPr>
            <a:r>
              <a:rPr lang="en-GB" altLang="de-DE" sz="2800" dirty="0"/>
              <a:t>Transfer annotation</a:t>
            </a:r>
          </a:p>
          <a:p>
            <a:pPr>
              <a:buClr>
                <a:srgbClr val="00883A"/>
              </a:buClr>
            </a:pPr>
            <a:endParaRPr lang="en-GB" altLang="de-DE" sz="2800" dirty="0"/>
          </a:p>
          <a:p>
            <a:pPr>
              <a:buClr>
                <a:srgbClr val="00883A"/>
              </a:buClr>
            </a:pPr>
            <a:r>
              <a:rPr lang="en-GB" altLang="de-DE" sz="2800" dirty="0"/>
              <a:t>Define a measure of similarity for paths</a:t>
            </a:r>
          </a:p>
          <a:p>
            <a:pPr>
              <a:buClr>
                <a:srgbClr val="00883A"/>
              </a:buClr>
            </a:pPr>
            <a:endParaRPr lang="en-GB" altLang="de-DE" sz="2800" dirty="0"/>
          </a:p>
          <a:p>
            <a:pPr>
              <a:buClr>
                <a:srgbClr val="00883A"/>
              </a:buClr>
            </a:pPr>
            <a:r>
              <a:rPr lang="en-GB" altLang="de-DE" sz="2800" dirty="0"/>
              <a:t>Sort and visualize results in meaningful way</a:t>
            </a:r>
          </a:p>
          <a:p>
            <a:pPr>
              <a:buClr>
                <a:srgbClr val="00883A"/>
              </a:buClr>
            </a:pPr>
            <a:endParaRPr lang="en-GB" altLang="de-DE" sz="2800" u="sng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>
              <a:buClr>
                <a:srgbClr val="00883A"/>
              </a:buClr>
            </a:pPr>
            <a:endParaRPr lang="en-GB" altLang="de-DE" sz="2600" u="sng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7514E05-84BA-1FCB-0AC3-5136ADFD21E6}"/>
              </a:ext>
            </a:extLst>
          </p:cNvPr>
          <p:cNvSpPr txBox="1"/>
          <p:nvPr/>
        </p:nvSpPr>
        <p:spPr>
          <a:xfrm>
            <a:off x="1170725" y="3013501"/>
            <a:ext cx="3798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Challenges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6C55059-4B88-9C70-42C6-53286FDB5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öhne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de-DE" altLang="de-DE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</a:br>
            <a:endParaRPr kumimoji="0" lang="de-DE" alt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D82BD-9406-5CB6-CF54-CF8AAA49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8019" y="6406502"/>
            <a:ext cx="365760" cy="36576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60E10-0112-422F-9427-C399CC32BCC7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17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8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CE2A63-F13E-EE78-8B59-69DC1BE77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960D66-1501-DF05-6549-39FD08CB3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F16A28-944E-BAA3-D2A2-EA9AE26115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565851-4B0F-1F8F-001E-FD11736CC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80B350-12DA-855D-6ED3-AA18CD630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143A2F-66A2-B81E-5D5B-27FF2B53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tx1"/>
                </a:solidFill>
              </a:rPr>
              <a:t>PLATZHALTER Für 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630AA2-C7ED-26A4-708A-E82D84279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buClr>
                <a:srgbClr val="00883A"/>
              </a:buClr>
            </a:pPr>
            <a:r>
              <a:rPr lang="en-US" sz="2800" dirty="0"/>
              <a:t>WICHTIG!! FOLIE EINFÜGEN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D65B1-13EE-AB9E-37C3-18E70E3A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E10-0112-422F-9427-C399CC32BCC7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111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8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2BD5BB-22C0-BAD6-FA5F-846DBC8E93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AA0EEC-D67B-4AE0-AEF5-F0CDF369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chemeClr val="tx1"/>
                </a:solidFill>
              </a:rPr>
              <a:t>Motivation</a:t>
            </a:r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AE20F6-10CE-4DFA-B7C3-4B0F805EA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buClr>
                <a:srgbClr val="00883A"/>
              </a:buClr>
            </a:pPr>
            <a:r>
              <a:rPr lang="en-US" sz="2800" dirty="0"/>
              <a:t>Until now: Linear Reference Genome</a:t>
            </a:r>
          </a:p>
          <a:p>
            <a:pPr>
              <a:buClr>
                <a:srgbClr val="00883A"/>
              </a:buClr>
            </a:pPr>
            <a:endParaRPr lang="en-US" sz="2800" dirty="0"/>
          </a:p>
          <a:p>
            <a:pPr>
              <a:buClr>
                <a:srgbClr val="00883A"/>
              </a:buClr>
            </a:pPr>
            <a:r>
              <a:rPr lang="en-US" sz="2800" dirty="0"/>
              <a:t>What could be the Problem with that?</a:t>
            </a:r>
          </a:p>
          <a:p>
            <a:pPr>
              <a:buClr>
                <a:srgbClr val="00883A"/>
              </a:buClr>
            </a:pP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2784D-6C08-B04A-49F4-4FDFC2AE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E10-0112-422F-9427-C399CC32BCC7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347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8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99AE8E-B2ED-020E-1090-63AC2B79C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506176F-DE70-D274-06A5-BE4967E95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0D36BA-4CD4-6F63-6FC3-974B50FDF0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FA4F62-0456-3D00-134C-EEFD24B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B46AAE-5841-25DD-72BA-B008C6684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390DA6-53E6-2655-00D1-A8741FC1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chemeClr val="tx1"/>
                </a:solidFill>
              </a:rPr>
              <a:t>Motivation</a:t>
            </a:r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18CB8-F864-69CD-AB36-53DD17175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buClr>
                <a:srgbClr val="00883A"/>
              </a:buClr>
            </a:pPr>
            <a:r>
              <a:rPr lang="en-US" sz="2800" dirty="0"/>
              <a:t>It is missing the variation</a:t>
            </a:r>
          </a:p>
          <a:p>
            <a:pPr>
              <a:buClr>
                <a:srgbClr val="00883A"/>
              </a:buClr>
            </a:pPr>
            <a:endParaRPr lang="en-US" sz="2800" dirty="0"/>
          </a:p>
          <a:p>
            <a:pPr>
              <a:buClr>
                <a:srgbClr val="00883A"/>
              </a:buClr>
            </a:pPr>
            <a:r>
              <a:rPr lang="en-US" sz="2800" dirty="0"/>
              <a:t> 3 million SNVs and 20 thousand structural variations between two humans</a:t>
            </a:r>
          </a:p>
          <a:p>
            <a:pPr>
              <a:buClr>
                <a:srgbClr val="00883A"/>
              </a:buClr>
            </a:pP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2789F-B571-A421-0384-3C7B0273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E10-0112-422F-9427-C399CC32BCC7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C8482-F79E-7314-260D-BBCCD55238AC}"/>
              </a:ext>
            </a:extLst>
          </p:cNvPr>
          <p:cNvSpPr txBox="1"/>
          <p:nvPr/>
        </p:nvSpPr>
        <p:spPr>
          <a:xfrm>
            <a:off x="7708392" y="6517236"/>
            <a:ext cx="3750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ArialMT"/>
              </a:rPr>
              <a:t>Source: </a:t>
            </a:r>
            <a:r>
              <a:rPr lang="en-GB" dirty="0">
                <a:latin typeface="ArialMT"/>
              </a:rPr>
              <a:t>Prof. Dr. Wolfgang </a:t>
            </a:r>
            <a:r>
              <a:rPr lang="en-GB" dirty="0" err="1">
                <a:latin typeface="ArialMT"/>
              </a:rPr>
              <a:t>Enard</a:t>
            </a:r>
            <a:endParaRPr lang="en-GB" dirty="0">
              <a:latin typeface="ArialM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8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8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50253D-A852-EE2E-25B8-94091F480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C3EBDC-12F7-504F-D1FC-389650C4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FDF343-9C86-137D-6412-F0D008D75B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D73F6E-1859-2714-A6DE-5DA2FC058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A3815F-553A-A82F-3A13-9721201DC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A372A9-A825-18FE-A465-4FE8F498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sz="3600" cap="none" dirty="0">
                <a:solidFill>
                  <a:schemeClr val="tx1"/>
                </a:solidFill>
              </a:rPr>
              <a:t>Motivation</a:t>
            </a:r>
            <a:endParaRPr lang="en-US" cap="none" dirty="0">
              <a:solidFill>
                <a:schemeClr val="tx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AD192B-7942-03A3-2D65-52D7A07CD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buClr>
                <a:srgbClr val="00883A"/>
              </a:buClr>
            </a:pPr>
            <a:r>
              <a:rPr lang="en-GB" sz="2800" dirty="0"/>
              <a:t>We need comprehensive representation of human genetic diversity</a:t>
            </a:r>
          </a:p>
          <a:p>
            <a:pPr>
              <a:buClr>
                <a:srgbClr val="00883A"/>
              </a:buClr>
            </a:pPr>
            <a:endParaRPr lang="en-GB" sz="2800" dirty="0"/>
          </a:p>
          <a:p>
            <a:pPr>
              <a:buClr>
                <a:srgbClr val="00883A"/>
              </a:buClr>
            </a:pPr>
            <a:r>
              <a:rPr lang="en-GB" sz="2800" dirty="0"/>
              <a:t>Enables better understanding of genetic variation across populations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BCEB9-0E21-DF3B-2EB0-B5F2DFA4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E10-0112-422F-9427-C399CC32BCC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7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8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5D07C5-CC48-F847-8419-4BBBA66CE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002DB-AA42-51EF-D122-4FE35B033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5F61A9-E33B-EEBF-97CB-044200F590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5F4460-2ABF-0D2F-E9C6-3BC6308C2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CF0F9D-F138-044F-3844-1F2D37232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5AB020-F1AE-C64B-4679-70841A42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tx1"/>
                </a:solidFill>
              </a:rPr>
              <a:t>Pangenome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47BE68-7A2C-2977-9185-4361CCC4C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buClr>
                <a:srgbClr val="00883A"/>
              </a:buClr>
            </a:pPr>
            <a:r>
              <a:rPr lang="en-US" sz="2800" dirty="0"/>
              <a:t>Consist of several fully sequenced haplotypes aligned in a graph</a:t>
            </a:r>
          </a:p>
          <a:p>
            <a:pPr>
              <a:buClr>
                <a:srgbClr val="00883A"/>
              </a:buClr>
            </a:pPr>
            <a:endParaRPr lang="en-US" sz="2800" dirty="0"/>
          </a:p>
          <a:p>
            <a:pPr>
              <a:buClr>
                <a:srgbClr val="00883A"/>
              </a:buClr>
            </a:pPr>
            <a:r>
              <a:rPr lang="en-US" sz="2800" dirty="0"/>
              <a:t>Has many use cases and can often serve as basis of data analysis instead of linear reference genome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3EDE6-32CE-3A4D-5336-DD3A02F9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60E10-0112-422F-9427-C399CC32BCC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83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ED7CE-CE0D-372E-1D20-5A4BEA48C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1303A2-D0EB-75E1-5ECE-3F80064306C9}"/>
              </a:ext>
            </a:extLst>
          </p:cNvPr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EA5458-B951-BAE6-58AB-E0E3F642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 cap="none" dirty="0">
                <a:solidFill>
                  <a:schemeClr val="bg1"/>
                </a:solidFill>
              </a:rPr>
              <a:t>Pangenome Visualisation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36EDC5-B0AD-ACF3-E9CF-7221D7027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GB" sz="2400" dirty="0">
                <a:solidFill>
                  <a:schemeClr val="bg1"/>
                </a:solidFill>
              </a:rPr>
              <a:t>Nodes: DNA segments</a:t>
            </a:r>
          </a:p>
          <a:p>
            <a:pPr>
              <a:buClr>
                <a:schemeClr val="bg1"/>
              </a:buClr>
            </a:pPr>
            <a:endParaRPr lang="en-GB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GB" sz="2400" dirty="0">
                <a:solidFill>
                  <a:schemeClr val="bg1"/>
                </a:solidFill>
              </a:rPr>
              <a:t>Edges: Connect segments</a:t>
            </a:r>
          </a:p>
          <a:p>
            <a:pPr>
              <a:buClr>
                <a:schemeClr val="bg1"/>
              </a:buClr>
            </a:pPr>
            <a:endParaRPr lang="en-GB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GB" sz="2400" dirty="0">
                <a:solidFill>
                  <a:schemeClr val="bg1"/>
                </a:solidFill>
              </a:rPr>
              <a:t>Paths: Represent haplotypes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91CC62-7EF4-E4E1-4E49-3117482C8568}"/>
              </a:ext>
            </a:extLst>
          </p:cNvPr>
          <p:cNvSpPr/>
          <p:nvPr/>
        </p:nvSpPr>
        <p:spPr>
          <a:xfrm>
            <a:off x="5238140" y="2353375"/>
            <a:ext cx="894272" cy="284671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AGTT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87BD0-094B-7BBB-F6FE-588169CC9E96}"/>
              </a:ext>
            </a:extLst>
          </p:cNvPr>
          <p:cNvSpPr/>
          <p:nvPr/>
        </p:nvSpPr>
        <p:spPr>
          <a:xfrm>
            <a:off x="6592170" y="2353375"/>
            <a:ext cx="894272" cy="284671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E4EA6-1B63-DAA8-7DCB-E8DC70399B0A}"/>
              </a:ext>
            </a:extLst>
          </p:cNvPr>
          <p:cNvSpPr/>
          <p:nvPr/>
        </p:nvSpPr>
        <p:spPr>
          <a:xfrm>
            <a:off x="7946200" y="2353373"/>
            <a:ext cx="894272" cy="284671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CCC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247C4B-7BE7-3244-B8AE-6D7A07E38B32}"/>
              </a:ext>
            </a:extLst>
          </p:cNvPr>
          <p:cNvSpPr/>
          <p:nvPr/>
        </p:nvSpPr>
        <p:spPr>
          <a:xfrm>
            <a:off x="10654260" y="2344746"/>
            <a:ext cx="894272" cy="284671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A726FF-6795-8711-437C-480E8D787BB8}"/>
              </a:ext>
            </a:extLst>
          </p:cNvPr>
          <p:cNvSpPr/>
          <p:nvPr/>
        </p:nvSpPr>
        <p:spPr>
          <a:xfrm>
            <a:off x="6592170" y="1847091"/>
            <a:ext cx="894272" cy="284671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A19D12-4B7D-473F-ED76-0E5F1446AF70}"/>
              </a:ext>
            </a:extLst>
          </p:cNvPr>
          <p:cNvSpPr/>
          <p:nvPr/>
        </p:nvSpPr>
        <p:spPr>
          <a:xfrm>
            <a:off x="9300230" y="1881602"/>
            <a:ext cx="894272" cy="284671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GGGT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3F11DB-213A-22EF-4D81-E5BF8A83E3C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132412" y="2495711"/>
            <a:ext cx="45975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E8EF6D-D6A6-930E-1F73-91902C13E55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486442" y="2495708"/>
            <a:ext cx="459758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8E77D5-FA11-0583-DBB0-F431CF62CA0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8840472" y="2487082"/>
            <a:ext cx="1813788" cy="862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3EB4C6-3061-D1D5-BF4E-30E5FEC5832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6132412" y="1989427"/>
            <a:ext cx="459758" cy="50628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48CD6D7-C16F-24A7-4AE0-4B82FA719C46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7486442" y="1989427"/>
            <a:ext cx="459758" cy="50628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C2EA75-FF48-9785-85E3-1CE8CDE3CD3D}"/>
              </a:ext>
            </a:extLst>
          </p:cNvPr>
          <p:cNvCxnSpPr>
            <a:cxnSpLocks/>
          </p:cNvCxnSpPr>
          <p:nvPr/>
        </p:nvCxnSpPr>
        <p:spPr>
          <a:xfrm flipV="1">
            <a:off x="8840472" y="1961381"/>
            <a:ext cx="459758" cy="50628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42AC9B-1876-9E3A-71FC-4D12C6C7BAF0}"/>
              </a:ext>
            </a:extLst>
          </p:cNvPr>
          <p:cNvCxnSpPr>
            <a:cxnSpLocks/>
          </p:cNvCxnSpPr>
          <p:nvPr/>
        </p:nvCxnSpPr>
        <p:spPr>
          <a:xfrm>
            <a:off x="10194502" y="1980799"/>
            <a:ext cx="459758" cy="50628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6A528C-7293-460A-BD24-00E76D426456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480585" y="1298280"/>
            <a:ext cx="339384" cy="104646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890DE51-0EED-9F4B-CC78-9F2A7E56A308}"/>
              </a:ext>
            </a:extLst>
          </p:cNvPr>
          <p:cNvSpPr txBox="1"/>
          <p:nvPr/>
        </p:nvSpPr>
        <p:spPr>
          <a:xfrm>
            <a:off x="4974013" y="928948"/>
            <a:ext cx="101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7553C0F-68E0-E981-DD01-60C4A19A4A24}"/>
              </a:ext>
            </a:extLst>
          </p:cNvPr>
          <p:cNvCxnSpPr>
            <a:cxnSpLocks/>
          </p:cNvCxnSpPr>
          <p:nvPr/>
        </p:nvCxnSpPr>
        <p:spPr>
          <a:xfrm flipH="1">
            <a:off x="7669507" y="1333832"/>
            <a:ext cx="673966" cy="74919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52FC9CE-AB5F-9CD9-7853-5DAFF9F628A7}"/>
              </a:ext>
            </a:extLst>
          </p:cNvPr>
          <p:cNvSpPr txBox="1"/>
          <p:nvPr/>
        </p:nvSpPr>
        <p:spPr>
          <a:xfrm>
            <a:off x="7997771" y="975919"/>
            <a:ext cx="101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78A0A78-D6D9-557E-F71C-1C6A9CADFECF}"/>
              </a:ext>
            </a:extLst>
          </p:cNvPr>
          <p:cNvSpPr/>
          <p:nvPr/>
        </p:nvSpPr>
        <p:spPr>
          <a:xfrm>
            <a:off x="4921258" y="4098347"/>
            <a:ext cx="594360" cy="562355"/>
          </a:xfrm>
          <a:prstGeom prst="ellipse">
            <a:avLst/>
          </a:prstGeom>
          <a:solidFill>
            <a:srgbClr val="51C3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31719C-8C13-CB88-F3F6-5A4CD187E2D1}"/>
              </a:ext>
            </a:extLst>
          </p:cNvPr>
          <p:cNvSpPr/>
          <p:nvPr/>
        </p:nvSpPr>
        <p:spPr>
          <a:xfrm>
            <a:off x="5711724" y="4237190"/>
            <a:ext cx="894272" cy="284671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AGTT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75EF523-C78F-5074-715C-8D7933F68369}"/>
              </a:ext>
            </a:extLst>
          </p:cNvPr>
          <p:cNvSpPr txBox="1"/>
          <p:nvPr/>
        </p:nvSpPr>
        <p:spPr>
          <a:xfrm>
            <a:off x="5524337" y="4194858"/>
            <a:ext cx="21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E73FF38-95EC-71FE-2221-C2EE578DA428}"/>
              </a:ext>
            </a:extLst>
          </p:cNvPr>
          <p:cNvSpPr/>
          <p:nvPr/>
        </p:nvSpPr>
        <p:spPr>
          <a:xfrm>
            <a:off x="6652774" y="4237190"/>
            <a:ext cx="894272" cy="284671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A7A3454-3FCB-CF07-537C-D2824B730C3C}"/>
              </a:ext>
            </a:extLst>
          </p:cNvPr>
          <p:cNvSpPr/>
          <p:nvPr/>
        </p:nvSpPr>
        <p:spPr>
          <a:xfrm>
            <a:off x="7593824" y="4237188"/>
            <a:ext cx="894272" cy="284671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CCC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95CD6F6-CEC8-7D99-242F-A0318B8A54A1}"/>
              </a:ext>
            </a:extLst>
          </p:cNvPr>
          <p:cNvSpPr/>
          <p:nvPr/>
        </p:nvSpPr>
        <p:spPr>
          <a:xfrm>
            <a:off x="8534874" y="4233237"/>
            <a:ext cx="894272" cy="284671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02F2D12-77C6-F039-B479-F9BE592F9435}"/>
              </a:ext>
            </a:extLst>
          </p:cNvPr>
          <p:cNvSpPr/>
          <p:nvPr/>
        </p:nvSpPr>
        <p:spPr>
          <a:xfrm>
            <a:off x="4915872" y="5229121"/>
            <a:ext cx="594360" cy="56235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7FCB90-A276-02E4-5CC3-80F29E9307AF}"/>
              </a:ext>
            </a:extLst>
          </p:cNvPr>
          <p:cNvSpPr txBox="1"/>
          <p:nvPr/>
        </p:nvSpPr>
        <p:spPr>
          <a:xfrm>
            <a:off x="5518951" y="5325632"/>
            <a:ext cx="21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2493200-46AD-03F2-12B4-1ABBAE39C3E8}"/>
              </a:ext>
            </a:extLst>
          </p:cNvPr>
          <p:cNvSpPr/>
          <p:nvPr/>
        </p:nvSpPr>
        <p:spPr>
          <a:xfrm>
            <a:off x="5737262" y="5381832"/>
            <a:ext cx="894272" cy="284671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AGTT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EE9CCE3-A2EE-124C-AB15-9035BA76FAC5}"/>
              </a:ext>
            </a:extLst>
          </p:cNvPr>
          <p:cNvSpPr/>
          <p:nvPr/>
        </p:nvSpPr>
        <p:spPr>
          <a:xfrm>
            <a:off x="7610071" y="5381830"/>
            <a:ext cx="894272" cy="284671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CCC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0AB2EFF-BF09-C581-05E8-AD61EC2B90A9}"/>
              </a:ext>
            </a:extLst>
          </p:cNvPr>
          <p:cNvSpPr/>
          <p:nvPr/>
        </p:nvSpPr>
        <p:spPr>
          <a:xfrm>
            <a:off x="9501065" y="5367962"/>
            <a:ext cx="894272" cy="284671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3BDC844-2B7A-E410-053C-6ABD9C3B1443}"/>
              </a:ext>
            </a:extLst>
          </p:cNvPr>
          <p:cNvSpPr/>
          <p:nvPr/>
        </p:nvSpPr>
        <p:spPr>
          <a:xfrm>
            <a:off x="6672476" y="5381831"/>
            <a:ext cx="894272" cy="284671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BCDD07-45B4-DCF0-0562-C7697F111141}"/>
              </a:ext>
            </a:extLst>
          </p:cNvPr>
          <p:cNvSpPr/>
          <p:nvPr/>
        </p:nvSpPr>
        <p:spPr>
          <a:xfrm>
            <a:off x="8555568" y="5377495"/>
            <a:ext cx="894272" cy="284671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GGGT</a:t>
            </a:r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92B2F169-5D8B-1E8B-60DA-D4159C3AA2ED}"/>
              </a:ext>
            </a:extLst>
          </p:cNvPr>
          <p:cNvSpPr/>
          <p:nvPr/>
        </p:nvSpPr>
        <p:spPr>
          <a:xfrm rot="5400000">
            <a:off x="7301551" y="2081284"/>
            <a:ext cx="537766" cy="3717423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9BC8FF-9EC8-C974-E06D-88C107AD241C}"/>
              </a:ext>
            </a:extLst>
          </p:cNvPr>
          <p:cNvSpPr txBox="1"/>
          <p:nvPr/>
        </p:nvSpPr>
        <p:spPr>
          <a:xfrm>
            <a:off x="7269656" y="3297579"/>
            <a:ext cx="594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FB46AF4-E480-2AA9-AB4D-359FF1B56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7470" y="6375680"/>
            <a:ext cx="365760" cy="365760"/>
          </a:xfrm>
        </p:spPr>
        <p:txBody>
          <a:bodyPr/>
          <a:lstStyle/>
          <a:p>
            <a:fld id="{79B60E10-0112-422F-9427-C399CC32BCC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045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8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80F511-BE80-924D-0E5E-52565114F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DF2446-0787-E96D-1530-049F95564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595873-12B2-62F2-0208-D202893960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875024-4D92-13E7-DCA1-B2471308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F617F3-9B79-53AE-7F37-0BC80E68B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0C77ED-D29E-9901-FBD9-BD7C5B80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tx1"/>
                </a:solidFill>
              </a:rPr>
              <a:t>GFA File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F68341-E9A7-69DB-1B8F-42C764169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00883A"/>
              </a:buClr>
            </a:pPr>
            <a:r>
              <a:rPr lang="en-US" sz="2800" dirty="0"/>
              <a:t>File format to represent Pangenome</a:t>
            </a:r>
          </a:p>
          <a:p>
            <a:pPr>
              <a:buClr>
                <a:srgbClr val="00883A"/>
              </a:buClr>
            </a:pPr>
            <a:endParaRPr lang="en-US" sz="2800" dirty="0"/>
          </a:p>
          <a:p>
            <a:pPr>
              <a:buClr>
                <a:srgbClr val="00883A"/>
              </a:buClr>
            </a:pPr>
            <a:r>
              <a:rPr lang="en-US" sz="2800" dirty="0"/>
              <a:t>Tab separated, entries for segments, links and paths</a:t>
            </a:r>
          </a:p>
          <a:p>
            <a:pPr>
              <a:buClr>
                <a:srgbClr val="00883A"/>
              </a:buClr>
            </a:pPr>
            <a:endParaRPr lang="en-US" sz="2800" dirty="0"/>
          </a:p>
          <a:p>
            <a:pPr>
              <a:buClr>
                <a:srgbClr val="00883A"/>
              </a:buClr>
            </a:pPr>
            <a:r>
              <a:rPr lang="en-US" sz="2800" dirty="0"/>
              <a:t>Focusing on version that is used for the original pangenome paper </a:t>
            </a:r>
            <a:r>
              <a:rPr lang="en-US" sz="28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[A draft human pangenome reference]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A0A3C-402C-6762-F95E-5AA9E397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8020" y="6375680"/>
            <a:ext cx="365760" cy="365760"/>
          </a:xfrm>
        </p:spPr>
        <p:txBody>
          <a:bodyPr/>
          <a:lstStyle/>
          <a:p>
            <a:fld id="{79B60E10-0112-422F-9427-C399CC32BCC7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01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03F66-F6AE-1684-A121-F943E2839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2547E0-EE37-E188-EE08-5171BD1F743B}"/>
              </a:ext>
            </a:extLst>
          </p:cNvPr>
          <p:cNvSpPr/>
          <p:nvPr/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00883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C63253-0A2C-4362-024F-22B52D52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GB" cap="none" dirty="0">
                <a:solidFill>
                  <a:schemeClr val="bg1"/>
                </a:solidFill>
              </a:rPr>
              <a:t>GFA Segment Entries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3183BB-00A7-3536-193D-A3D8C13F8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GB" sz="2800" dirty="0">
                <a:solidFill>
                  <a:schemeClr val="bg1"/>
                </a:solidFill>
              </a:rPr>
              <a:t>Segment represent nodes in the graph</a:t>
            </a:r>
          </a:p>
          <a:p>
            <a:pPr>
              <a:buClr>
                <a:schemeClr val="bg1"/>
              </a:buClr>
            </a:pPr>
            <a:endParaRPr lang="en-GB" sz="28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GB" sz="2800" dirty="0">
                <a:solidFill>
                  <a:schemeClr val="bg1"/>
                </a:solidFill>
              </a:rPr>
              <a:t>Always associated with sequence</a:t>
            </a:r>
          </a:p>
          <a:p>
            <a:pPr>
              <a:buClr>
                <a:schemeClr val="bg1"/>
              </a:buClr>
            </a:pP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DC8AFD-31EF-54E7-10CC-E1912045B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619" y="3568168"/>
            <a:ext cx="6685483" cy="40032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92E041-08AF-9C3C-B293-B0E260489C3B}"/>
              </a:ext>
            </a:extLst>
          </p:cNvPr>
          <p:cNvCxnSpPr>
            <a:cxnSpLocks/>
          </p:cNvCxnSpPr>
          <p:nvPr/>
        </p:nvCxnSpPr>
        <p:spPr>
          <a:xfrm>
            <a:off x="5276088" y="2510679"/>
            <a:ext cx="0" cy="1057489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1642B7-170A-8D15-4E51-B4763EC5FC31}"/>
              </a:ext>
            </a:extLst>
          </p:cNvPr>
          <p:cNvCxnSpPr>
            <a:cxnSpLocks/>
          </p:cNvCxnSpPr>
          <p:nvPr/>
        </p:nvCxnSpPr>
        <p:spPr>
          <a:xfrm flipV="1">
            <a:off x="6213161" y="3968496"/>
            <a:ext cx="0" cy="113385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31F378-BBE4-6C5D-2EC4-785CBC6D9EF2}"/>
              </a:ext>
            </a:extLst>
          </p:cNvPr>
          <p:cNvCxnSpPr>
            <a:cxnSpLocks/>
          </p:cNvCxnSpPr>
          <p:nvPr/>
        </p:nvCxnSpPr>
        <p:spPr>
          <a:xfrm>
            <a:off x="7968809" y="2638044"/>
            <a:ext cx="0" cy="1057489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91CE9C-AAC3-61DD-9E22-B03DE62948CD}"/>
              </a:ext>
            </a:extLst>
          </p:cNvPr>
          <p:cNvCxnSpPr>
            <a:cxnSpLocks/>
          </p:cNvCxnSpPr>
          <p:nvPr/>
        </p:nvCxnSpPr>
        <p:spPr>
          <a:xfrm flipV="1">
            <a:off x="10437689" y="3895344"/>
            <a:ext cx="0" cy="109135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8095D09-9740-226F-C8FD-4ECAE3569A3C}"/>
              </a:ext>
            </a:extLst>
          </p:cNvPr>
          <p:cNvSpPr txBox="1"/>
          <p:nvPr/>
        </p:nvSpPr>
        <p:spPr>
          <a:xfrm>
            <a:off x="4740858" y="2141347"/>
            <a:ext cx="193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Entry Identifier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05964B-DCC5-C811-9CEE-5641C1EFE3E5}"/>
              </a:ext>
            </a:extLst>
          </p:cNvPr>
          <p:cNvSpPr txBox="1"/>
          <p:nvPr/>
        </p:nvSpPr>
        <p:spPr>
          <a:xfrm>
            <a:off x="5441898" y="5042916"/>
            <a:ext cx="193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 id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F207D2-2159-B8E0-F42C-BC955A426ADE}"/>
              </a:ext>
            </a:extLst>
          </p:cNvPr>
          <p:cNvSpPr txBox="1"/>
          <p:nvPr/>
        </p:nvSpPr>
        <p:spPr>
          <a:xfrm>
            <a:off x="7277709" y="2254996"/>
            <a:ext cx="193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 Seq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D261CE-0516-0A91-1BCD-589CA086FBEF}"/>
              </a:ext>
            </a:extLst>
          </p:cNvPr>
          <p:cNvSpPr txBox="1"/>
          <p:nvPr/>
        </p:nvSpPr>
        <p:spPr>
          <a:xfrm>
            <a:off x="9614270" y="4917686"/>
            <a:ext cx="193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 Fields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3E13D-CEE4-53B9-43B1-31F22E9C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5253" y="6406502"/>
            <a:ext cx="365760" cy="365760"/>
          </a:xfrm>
        </p:spPr>
        <p:txBody>
          <a:bodyPr/>
          <a:lstStyle/>
          <a:p>
            <a:fld id="{79B60E10-0112-422F-9427-C399CC32BCC7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449453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titel">
  <a:themeElements>
    <a:clrScheme name="Custom 1">
      <a:dk1>
        <a:srgbClr val="00883A"/>
      </a:dk1>
      <a:lt1>
        <a:sysClr val="window" lastClr="FFFFFF"/>
      </a:lt1>
      <a:dk2>
        <a:srgbClr val="232323"/>
      </a:dk2>
      <a:lt2>
        <a:srgbClr val="626468"/>
      </a:lt2>
      <a:accent1>
        <a:srgbClr val="C0C1C3"/>
      </a:accent1>
      <a:accent2>
        <a:srgbClr val="E6E6E7"/>
      </a:accent2>
      <a:accent3>
        <a:srgbClr val="F5F5F5"/>
      </a:accent3>
      <a:accent4>
        <a:srgbClr val="0F1987"/>
      </a:accent4>
      <a:accent5>
        <a:srgbClr val="009FE3"/>
      </a:accent5>
      <a:accent6>
        <a:srgbClr val="8C4091"/>
      </a:accent6>
      <a:hlink>
        <a:srgbClr val="D71919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U_PPTVorlage_Breitbild_20220425_RS.potx" id="{2042371F-3005-4A21-A9A4-ABFC59415B3B}" vid="{F5E6AB39-800A-4A35-BFB0-8B08FE59E1F1}"/>
    </a:ext>
  </a:extLst>
</a:theme>
</file>

<file path=ppt/theme/theme2.xml><?xml version="1.0" encoding="utf-8"?>
<a:theme xmlns:a="http://schemas.openxmlformats.org/drawingml/2006/main" name="Pak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Pak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Widescreen</PresentationFormat>
  <Paragraphs>162</Paragraphs>
  <Slides>18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Aptos</vt:lpstr>
      <vt:lpstr>Arial</vt:lpstr>
      <vt:lpstr>ArialMT</vt:lpstr>
      <vt:lpstr>Calibri</vt:lpstr>
      <vt:lpstr>Gill Sans MT</vt:lpstr>
      <vt:lpstr>Söhne</vt:lpstr>
      <vt:lpstr>Wingdings</vt:lpstr>
      <vt:lpstr>Präsentationstitel</vt:lpstr>
      <vt:lpstr>Paket</vt:lpstr>
      <vt:lpstr>Paket</vt:lpstr>
      <vt:lpstr>PowerPoint Presentation</vt:lpstr>
      <vt:lpstr>PLATZHALTER Für MOTIVATION</vt:lpstr>
      <vt:lpstr>Motivation</vt:lpstr>
      <vt:lpstr>Motivation</vt:lpstr>
      <vt:lpstr>Motivation</vt:lpstr>
      <vt:lpstr>Pangenome</vt:lpstr>
      <vt:lpstr>Pangenome Visualisation</vt:lpstr>
      <vt:lpstr>GFA File</vt:lpstr>
      <vt:lpstr>GFA Segment Entries</vt:lpstr>
      <vt:lpstr>GFA Segment Entries</vt:lpstr>
      <vt:lpstr>GFA Link Entries</vt:lpstr>
      <vt:lpstr>Note on Edges</vt:lpstr>
      <vt:lpstr> </vt:lpstr>
      <vt:lpstr>Annotations on Pangenome</vt:lpstr>
      <vt:lpstr>The Project</vt:lpstr>
      <vt:lpstr> 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Roth</dc:creator>
  <cp:lastModifiedBy>Aaron Roth</cp:lastModifiedBy>
  <cp:revision>9</cp:revision>
  <dcterms:created xsi:type="dcterms:W3CDTF">2025-01-13T15:00:07Z</dcterms:created>
  <dcterms:modified xsi:type="dcterms:W3CDTF">2025-02-22T12:39:42Z</dcterms:modified>
</cp:coreProperties>
</file>