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comments/modernComment_101_0.xml" ContentType="application/vnd.ms-powerpoint.comments+xml"/>
  <Override PartName="/ppt/tags/tag4.xml" ContentType="application/vnd.openxmlformats-officedocument.presentationml.tags+xml"/>
  <Override PartName="/ppt/notesSlides/notesSlide3.xml" ContentType="application/vnd.openxmlformats-officedocument.presentationml.notesSlide+xml"/>
  <Override PartName="/ppt/comments/modernComment_102_0.xml" ContentType="application/vnd.ms-powerpoint.comments+xml"/>
  <Override PartName="/ppt/tags/tag5.xml" ContentType="application/vnd.openxmlformats-officedocument.presentationml.tags+xml"/>
  <Override PartName="/ppt/notesSlides/notesSlide4.xml" ContentType="application/vnd.openxmlformats-officedocument.presentationml.notesSlide+xml"/>
  <Override PartName="/ppt/comments/modernComment_103_0.xml" ContentType="application/vnd.ms-powerpoint.comments+xml"/>
  <Override PartName="/ppt/tags/tag6.xml" ContentType="application/vnd.openxmlformats-officedocument.presentationml.tags+xml"/>
  <Override PartName="/ppt/notesSlides/notesSlide5.xml" ContentType="application/vnd.openxmlformats-officedocument.presentationml.notesSlide+xml"/>
  <Override PartName="/ppt/comments/modernComment_104_0.xml" ContentType="application/vnd.ms-powerpoint.comments+xml"/>
  <Override PartName="/ppt/tags/tag7.xml" ContentType="application/vnd.openxmlformats-officedocument.presentationml.tags+xml"/>
  <Override PartName="/ppt/notesSlides/notesSlide6.xml" ContentType="application/vnd.openxmlformats-officedocument.presentationml.notesSlide+xml"/>
  <Override PartName="/ppt/comments/modernComment_105_0.xml" ContentType="application/vnd.ms-powerpoint.comments+xml"/>
  <Override PartName="/ppt/tags/tag8.xml" ContentType="application/vnd.openxmlformats-officedocument.presentationml.tags+xml"/>
  <Override PartName="/ppt/notesSlides/notesSlide7.xml" ContentType="application/vnd.openxmlformats-officedocument.presentationml.notesSlide+xml"/>
  <Override PartName="/ppt/comments/modernComment_106_0.xml" ContentType="application/vnd.ms-powerpoint.comment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72" r:id="rId12"/>
    <p:sldId id="263" r:id="rId13"/>
    <p:sldId id="270" r:id="rId14"/>
    <p:sldId id="271"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84FE506-5CEE-36A9-291D-3BBE3BF8E2B1}" name="Beth Campbell" initials="BC" userId="28960a2188f7b70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14" y="4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comments/modernComment_101_0.xml><?xml version="1.0" encoding="utf-8"?>
<p188:cmLst xmlns:a="http://schemas.openxmlformats.org/drawingml/2006/main" xmlns:r="http://schemas.openxmlformats.org/officeDocument/2006/relationships" xmlns:p188="http://schemas.microsoft.com/office/powerpoint/2018/8/main">
  <p188:cm id="{EB5D038A-D51F-46B0-9730-F0D5D4DA8181}" authorId="{684FE506-5CEE-36A9-291D-3BBE3BF8E2B1}" created="2024-03-01T02:39:16.095">
    <pc:sldMkLst xmlns:pc="http://schemas.microsoft.com/office/powerpoint/2013/main/command">
      <pc:docMk/>
      <pc:sldMk cId="0" sldId="257"/>
    </pc:sldMkLst>
    <p188:txBody>
      <a:bodyPr/>
      <a:lstStyle/>
      <a:p>
        <a:r>
          <a:rPr lang="en-US"/>
          <a:t>
The Green Pace Security Policy is a set of guidelines and practices designed to enhance the security of software development and operational processes. It includes coding standards addressing various security aspects, risk assessments for threat evaluation, and automated tools for detecting vulnerabilities. The policy emphasizes encryption for data at rest, in flight, and in use, alongside the Triple-A framework focusing on Authentication, Authorization, and Accounting. The goal is to implement a defense-in-depth strategy, ensuring a robust security posture at every level of Green Pace's operations.
The policy was necessitated by the growing importance of securing software development and operational processes in the face of evolving cyber threats. With an increasing reliance on digital systems, safeguarding sensitive data, preventing vulnerabilities, and ensuring operational resilience have become paramount. The policy is crucial to establish a comprehensive defense-in-depth approach, employing multiple layers of security measures to protect against various attack vectors. It sets standardized coding practices, assesses and mitigates risks, and integrates encryption and Triple-A framework principles to fortify Green Pace's overall security posture. By following these guidelines, the policy ensures a proactive and layered defense strategy, reducing the organization's susceptibility to cybersecurity threats.</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F5A82573-ACAC-4EC1-884F-CE1D775CB5D1}" authorId="{684FE506-5CEE-36A9-291D-3BBE3BF8E2B1}" created="2024-03-01T02:56:08.368">
    <ac:txMkLst xmlns:ac="http://schemas.microsoft.com/office/drawing/2013/main/command">
      <pc:docMk xmlns:pc="http://schemas.microsoft.com/office/powerpoint/2013/main/command"/>
      <pc:sldMk xmlns:pc="http://schemas.microsoft.com/office/powerpoint/2013/main/command" cId="0" sldId="258"/>
      <ac:graphicFrameMk id="161" creationId="{00000000-0000-0000-0000-000000000000}"/>
      <ac:tblMk/>
      <ac:tcMk rowId="10000" colId="20000"/>
      <ac:txMk cp="7" len="53">
        <ac:context len="377" hash="1236836489"/>
      </ac:txMk>
    </ac:txMkLst>
    <p188:pos x="4181475" y="979110"/>
    <p188:txBody>
      <a:bodyPr/>
      <a:lstStyle/>
      <a:p>
        <a:r>
          <a:rPr lang="en-US"/>
          <a:t>Priority:
Casting an out-of-range enumeration value can lead to undefined behavior and potential security vulnerabilities. Ensuring proper enumeration bounds is vital for preventing unexpected behavior.
Failing to deallocate dynamically allocated resources can result in memory leaks, impacting system stability and performance. Proper resource management is essential to avoid such issues.
Proper exception handling is critical for maintaining program integrity. Failing to handle exceptions appropriately can lead to unexpected crashes and compromise system reliability.
Deleting a polymorphic object without a virtual destructor can result in undefined behavior. Ensuring the presence of virtual destructors is essential for proper cleanup of derived class objects.
Incorrect usage of references, pointers, and iterators for container elements can lead to undefined behavior, memory safety issues, and iterator invalidation. Validating these accesses is vital for preventing vulnerabilities.
Low Priority: 
While incorporating diagnostic tests is valuable for identifying issues, it is assigned lower priority. Assertions can be useful for debugging but may not be as critical as addressing higher-priority threats.
</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A9966A23-B606-4755-8095-3133E9B2F685}" authorId="{684FE506-5CEE-36A9-291D-3BBE3BF8E2B1}" created="2024-03-01T03:11:38.524">
    <ac:deMkLst xmlns:ac="http://schemas.microsoft.com/office/drawing/2013/main/command">
      <pc:docMk xmlns:pc="http://schemas.microsoft.com/office/powerpoint/2013/main/command"/>
      <pc:sldMk xmlns:pc="http://schemas.microsoft.com/office/powerpoint/2013/main/command" cId="0" sldId="259"/>
      <ac:spMk id="168" creationId="{00000000-0000-0000-0000-000000000000}"/>
    </ac:deMkLst>
    <p188:txBody>
      <a:bodyPr/>
      <a:lstStyle/>
      <a:p>
        <a:r>
          <a:rPr lang="en-US"/>
          <a:t>Validate Input Data:
Ensure that input data into the system, such as strings, is thoroughly validated to prevent potential security vulnerabilities. Coding standards aligned with this principle, such as guaranteeing sufficient storage for strings, focus on preventing buffer overflows and validating input to maintain the integrity of the system.
Heed Compiler Warnings:
Pay close attention to compiler warnings, as they provide valuable insights into potential issues in the code. The coding standard advising against qualifying a reference type with const or volatile aligns with this principle, emphasizing the importance of addressing compiler warnings to ensure code correctness.
Architect and Design for Security Policies:
Incorporate security considerations into the architecture and design of the system. Coding standards like not casting to out-of-range enumeration values emphasize the need for a secure design that prevents vulnerabilities and follows established security policies.
Keep It Simple:
Embrace simplicity in coding practices to reduce the likelihood of errors and enhance code readability. The coding standard advising against alternately inputting and outputting from a file stream without proper positioning aligns with this principle by promoting straightforward file handling.
Adhere to the Principle of Least Privilege:
Grant the minimum level of access required for tasks. Coding standards supporting this principle, such as properly deallocating dynamically allocated resources and not deleting a polymorphic object without a virtual destructor, emphasize secure resource management to minimize potential security risks.
Implement multiple layers of defense mechanisms to safeguard against potential breaches. Coding standards like incorporating diagnostic tests using assertions contribute to defense in depth by providing runtime checks and enhancing code robustness.
Use Effective Quality Assurance Techniques:
Employ thorough quality assurance techniques during development to identify and rectify potential issues. Coding standards aligned with this principle, such as handling all exceptions and incorporating diagnostic tests, emphasize the importance of rigorous testing for reliable and secure software.
Adopt a Secure Coding Standard:
Follow a secure coding standard to establish guidelines that enhance the security posture of the codebase. Coding standards like guaranteeing that library functions do not overflow directly support this principle, aiming to prevent buffer overflows and promote secure coding practices.</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6A044A48-3486-403D-8574-B5FEED9C0008}" authorId="{684FE506-5CEE-36A9-291D-3BBE3BF8E2B1}" created="2024-03-01T03:18:15.813">
    <ac:deMkLst xmlns:ac="http://schemas.microsoft.com/office/drawing/2013/main/command">
      <pc:docMk xmlns:pc="http://schemas.microsoft.com/office/powerpoint/2013/main/command"/>
      <pc:sldMk xmlns:pc="http://schemas.microsoft.com/office/powerpoint/2013/main/command" cId="0" sldId="260"/>
      <ac:spMk id="175" creationId="{00000000-0000-0000-0000-000000000000}"/>
    </ac:deMkLst>
    <p188:txBody>
      <a:bodyPr/>
      <a:lstStyle/>
      <a:p>
        <a:r>
          <a:rPr lang="en-US"/>
          <a:t>Never qualify a reference type with const or volatile:
Qualifying reference types with const or volatile can lead to unintended behaviors and compromises code reliability. The high ranking indicates the potential severity of introducing subtle bugs due to improper reference type qualification.
Do not cast to an out-of-range enumeration value:
Casting to out-of-range enumeration values can result in undefined behavior, potentially leading to security vulnerabilities. This high ranking reflects the critical importance of avoiding such casts to maintain code integrity.
Guarantee that storage for strings has sufficient space for character data and the null terminator:
Ensuring sufficient storage for strings is crucial for preventing buffer overflows. While critical, the medium ranking suggests that this vulnerability, if exploited, may not lead to as severe consequences as some other high-ranked vulnerabilities.
Do not alternately input and output from a file stream without an intervening positioning call:
Alternately inputting and outputting from a file stream without proper positioning can lead to unexpected behavior. The medium ranking indicates the importance of addressing this vulnerability to maintain proper file handling but with a slightly lower potential impact.
Properly deallocate dynamically allocated resources:
Failing to deallocate dynamically allocated resources can result in memory leaks, impacting system stability. The high ranking emphasizes the critical need for managing resources properly to avoid potential security risks associated with memory-related vulnerabilities.
Incorporate diagnostic tests using assertions:
While incorporating diagnostic tests is important, the low ranking suggests that not following this standard may not introduce immediate severe vulnerabilities. Assertions are valuable for debugging but may have lower impact on overall system security.
Handle all exceptions:
Exception handling is a critical aspect of ensuring robust and secure code. The priority ranking indicates that failing to handle exceptions appropriately can lead to unexpected program states and compromise the reliability of the system.
Do not delete a polymorphic object without a virtual destructor:
Deleting a polymorphic object without a virtual destructor can result in undefined behavior. The priority ranking underscores the importance of following this standard to prevent potential security vulnerabilities related to memory management.
Use valid references, pointers, and iterators to reference elements of a container:
Using invalid references, pointers, or iterators with containers can lead to undefined behavior and memory safety issues. The high ranking highlights the critical nature of addressing this vulnerability to maintain secure container access.
Guarantee that library functions do not overflow:
Preventing buffer overflows by guaranteeing that library functions do not overflow is crucial for maintaining memory integrity. The high ranking emphasizes the severity of potential security risks associated with unchecked overflows.</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7909FE98-4F7E-49B9-8FCD-8BB8A9DF4574}" authorId="{684FE506-5CEE-36A9-291D-3BBE3BF8E2B1}" created="2024-03-01T03:23:37.035">
    <pc:sldMkLst xmlns:pc="http://schemas.microsoft.com/office/powerpoint/2013/main/command">
      <pc:docMk/>
      <pc:sldMk cId="0" sldId="261"/>
    </pc:sldMkLst>
    <p188:txBody>
      <a:bodyPr/>
      <a:lstStyle/>
      <a:p>
        <a:r>
          <a:rPr lang="en-US"/>
          <a:t>As we fortify security measures, Green Pace is strategically adopting a comprehensive encryption approach that covers data at rest, in flight, and in use. This multi-layered strategy serves as a robust defense against an array of security threats. By diligently implementing these encryption policies, the goal is clear – to safeguard the confidentiality and integrity of sensitive data across its entire lifecycle. Encryption acts as our fundamental shield, aligning seamlessly with the guiding principle of Default Deny. This approach not only reflects dedication to secure practices but also actively contributes to overarching  the goal of adopting a Defense in Depth strategy. In essence, encryption policies are not just protocols; they are keystones in a resilient security architecture
Encryption at Rest:
Encrypting data at rest ensures that even if unauthorized access occurs, the stored data remains unreadable and protected from potential breaches. This policy mitigates the risk of data exposure due to physical theft, unauthorized access, or other security incidents.
Encryption in Flight:
Encrypting data in transit safeguards sensitive information as it travels between systems, reducing the risk of eavesdropping or man-in-the-middle attacks. This policy is crucial for maintaining the confidentiality and integrity of data during transmission over networks.
Encryption in Use:
Encrypting data in use prevents unauthorized access to sensitive information during its active processing within applications. It ensures that even if an attacker gains access to the processing environment, the data remains protected. This policy adds an additional layer of security, complementing encryption at rest and in flight.
</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EE59DD3E-E0CB-4C87-BBCB-5607DD1F9A37}" authorId="{684FE506-5CEE-36A9-291D-3BBE3BF8E2B1}" created="2024-03-01T03:27:43.174">
    <ac:deMkLst xmlns:ac="http://schemas.microsoft.com/office/drawing/2013/main/command">
      <pc:docMk xmlns:pc="http://schemas.microsoft.com/office/powerpoint/2013/main/command"/>
      <pc:sldMk xmlns:pc="http://schemas.microsoft.com/office/powerpoint/2013/main/command" cId="0" sldId="262"/>
      <ac:spMk id="189" creationId="{00000000-0000-0000-0000-000000000000}"/>
    </ac:deMkLst>
    <p188:txBody>
      <a:bodyPr/>
      <a:lstStyle/>
      <a:p>
        <a:r>
          <a:rPr lang="en-US"/>
          <a:t>Authentication Policy:
The Authentication policy focuses on verifying the identity of users and systems accessing Green Pace's resources. This ensures that only authorized entities can gain access to sensitive information. By implementing strong authentication measures, such as multi-factor authentication and secure login practices, we aim to establish a robust defense against unauthorized access.
Authorization Policy:
Authorization plays a crucial role in determining the level of access granted to authenticated users. Our Authorization policy ensures that users can only access resources relevant to their roles and responsibilities. By strictly adhering to the principle of Least Privilege, we limit access to the minimum necessary for users to perform their tasks, reducing the risk of unauthorized actions.
Accounting Policy:
The Accounting policy involves tracking and monitoring user activities within our systems. This policy is vital for maintaining an audit trail of actions performed by users. By incorporating thorough logging and monitoring mechanisms, we can quickly detect and respond to any suspicious or malicious activities. This aligns with the principle of practicing Defense in Depth, as it adds an additional layer of visibility and control to our security posture.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532D0842-FEEF-11EC-CBA7-0FBB96B82D6E}"/>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DF7F1EC3-5C55-F212-4FAF-6319C91AFF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FA98195E-D543-5A8D-A8FD-33D9D9BBBF8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768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3BBC3419-2D2E-1568-F572-F06F8088334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68EB4CD7-4D21-A34E-BCC7-D8B50407B5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4DA3DD15-05D2-AB61-97A6-0A0B977AD7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8549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730E6EB1-B349-34C0-78C4-0ACC61B5AFE0}"/>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EF39794A-E453-56A4-ABF5-F9F594AEBD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4046A467-8343-C239-54CF-EE66899C9D6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846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4.png"/><Relationship Id="rId4" Type="http://schemas.microsoft.com/office/2018/10/relationships/comments" Target="../comments/modernComment_101_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microsoft.com/office/2018/10/relationships/comments" Target="../comments/modernComment_102_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png"/><Relationship Id="rId4" Type="http://schemas.microsoft.com/office/2018/10/relationships/comments" Target="../comments/modernComment_103_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png"/><Relationship Id="rId4" Type="http://schemas.microsoft.com/office/2018/10/relationships/comments" Target="../comments/modernComment_104_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png"/><Relationship Id="rId4" Type="http://schemas.microsoft.com/office/2018/10/relationships/comments" Target="../comments/modernComment_105_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3.png"/><Relationship Id="rId4" Type="http://schemas.microsoft.com/office/2018/10/relationships/comments" Target="../comments/modernComment_106_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Beth Campbell</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C6944C10-6607-5303-ECEF-4B98B789499C}"/>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8829B754-7E3E-63BF-FF94-23A5DFC3748D}"/>
              </a:ext>
            </a:extLst>
          </p:cNvPr>
          <p:cNvSpPr txBox="1">
            <a:spLocks noGrp="1"/>
          </p:cNvSpPr>
          <p:nvPr>
            <p:ph type="title"/>
          </p:nvPr>
        </p:nvSpPr>
        <p:spPr>
          <a:xfrm>
            <a:off x="0" y="0"/>
            <a:ext cx="12192000" cy="2202024"/>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b="0" i="0" dirty="0">
                <a:solidFill>
                  <a:srgbClr val="ECECEC"/>
                </a:solidFill>
                <a:effectLst/>
                <a:latin typeface="Century Gothic" panose="020B0502020202020204" pitchFamily="34" charset="0"/>
              </a:rPr>
              <a:t>Use valid references, pointers, and iterators to reference elements of a container.</a:t>
            </a:r>
            <a:br>
              <a:rPr lang="en-US" b="0" i="0" dirty="0">
                <a:solidFill>
                  <a:srgbClr val="ECECEC"/>
                </a:solidFill>
                <a:effectLst/>
                <a:latin typeface="Century Gothic" panose="020B0502020202020204" pitchFamily="34" charset="0"/>
              </a:rPr>
            </a:br>
            <a:r>
              <a:rPr lang="en-US" b="0" i="0" dirty="0">
                <a:solidFill>
                  <a:srgbClr val="ECECEC"/>
                </a:solidFill>
                <a:effectLst/>
                <a:latin typeface="Century Gothic" panose="020B0502020202020204" pitchFamily="34" charset="0"/>
              </a:rPr>
              <a:t>Will the code handle invalid pointers gracefully and prevent unauthorized access?</a:t>
            </a:r>
            <a:endParaRPr dirty="0">
              <a:latin typeface="Century Gothic" panose="020B0502020202020204" pitchFamily="34" charset="0"/>
            </a:endParaRPr>
          </a:p>
        </p:txBody>
      </p:sp>
      <p:pic>
        <p:nvPicPr>
          <p:cNvPr id="197" name="Google Shape;197;g9504e29505_0_0" descr="Green Pace logo">
            <a:extLst>
              <a:ext uri="{FF2B5EF4-FFF2-40B4-BE49-F238E27FC236}">
                <a16:creationId xmlns:a16="http://schemas.microsoft.com/office/drawing/2014/main" id="{0EC27CA1-84BE-08B8-3B93-6F013F7D7ADF}"/>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10;&#10;Description automatically generated">
            <a:extLst>
              <a:ext uri="{FF2B5EF4-FFF2-40B4-BE49-F238E27FC236}">
                <a16:creationId xmlns:a16="http://schemas.microsoft.com/office/drawing/2014/main" id="{73DBA0E6-DB16-EAA7-C89E-E1DAE466F80E}"/>
              </a:ext>
            </a:extLst>
          </p:cNvPr>
          <p:cNvPicPr>
            <a:picLocks noChangeAspect="1"/>
          </p:cNvPicPr>
          <p:nvPr/>
        </p:nvPicPr>
        <p:blipFill>
          <a:blip r:embed="rId5"/>
          <a:stretch>
            <a:fillRect/>
          </a:stretch>
        </p:blipFill>
        <p:spPr>
          <a:xfrm>
            <a:off x="0" y="2785603"/>
            <a:ext cx="12192000" cy="4072397"/>
          </a:xfrm>
          <a:prstGeom prst="rect">
            <a:avLst/>
          </a:prstGeom>
        </p:spPr>
      </p:pic>
    </p:spTree>
    <p:custDataLst>
      <p:tags r:id="rId1"/>
    </p:custDataLst>
    <p:extLst>
      <p:ext uri="{BB962C8B-B14F-4D97-AF65-F5344CB8AC3E}">
        <p14:creationId xmlns:p14="http://schemas.microsoft.com/office/powerpoint/2010/main" val="97295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CBF0863-796A-74C7-7284-AEE4DA1C09A9}"/>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F5A1075B-FBFB-9420-09B8-654A32EEC5D2}"/>
              </a:ext>
            </a:extLst>
          </p:cNvPr>
          <p:cNvSpPr txBox="1">
            <a:spLocks noGrp="1"/>
          </p:cNvSpPr>
          <p:nvPr>
            <p:ph type="title"/>
          </p:nvPr>
        </p:nvSpPr>
        <p:spPr>
          <a:xfrm>
            <a:off x="0" y="-1"/>
            <a:ext cx="12192000" cy="2640563"/>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i="0" dirty="0">
                <a:solidFill>
                  <a:srgbClr val="ECECEC"/>
                </a:solidFill>
                <a:effectLst/>
                <a:latin typeface="Century Gothic" panose="020B0502020202020204" pitchFamily="34" charset="0"/>
              </a:rPr>
              <a:t>Use valid references, pointers, and iterators to reference elements of a container.</a:t>
            </a:r>
            <a:br>
              <a:rPr lang="en-US" i="0" dirty="0">
                <a:solidFill>
                  <a:srgbClr val="ECECEC"/>
                </a:solidFill>
                <a:effectLst/>
                <a:latin typeface="Century Gothic" panose="020B0502020202020204" pitchFamily="34" charset="0"/>
              </a:rPr>
            </a:br>
            <a:r>
              <a:rPr lang="en-US" i="0" dirty="0">
                <a:solidFill>
                  <a:srgbClr val="ECECEC"/>
                </a:solidFill>
                <a:effectLst/>
                <a:latin typeface="Century Gothic" panose="020B0502020202020204" pitchFamily="34" charset="0"/>
              </a:rPr>
              <a:t>Will the code manage invalid iterators to prevent unauthorized access?</a:t>
            </a:r>
            <a:endParaRPr dirty="0">
              <a:latin typeface="Century Gothic" panose="020B0502020202020204" pitchFamily="34" charset="0"/>
            </a:endParaRPr>
          </a:p>
        </p:txBody>
      </p:sp>
      <p:pic>
        <p:nvPicPr>
          <p:cNvPr id="197" name="Google Shape;197;g9504e29505_0_0" descr="Green Pace logo">
            <a:extLst>
              <a:ext uri="{FF2B5EF4-FFF2-40B4-BE49-F238E27FC236}">
                <a16:creationId xmlns:a16="http://schemas.microsoft.com/office/drawing/2014/main" id="{421CF74A-CB63-816B-4B45-90926C4B5966}"/>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computer screen with a computer screen and a computer screen&#10;&#10;Description automatically generated">
            <a:extLst>
              <a:ext uri="{FF2B5EF4-FFF2-40B4-BE49-F238E27FC236}">
                <a16:creationId xmlns:a16="http://schemas.microsoft.com/office/drawing/2014/main" id="{BCCF65B6-64EB-AFB4-7C85-D5FCB46F2C70}"/>
              </a:ext>
            </a:extLst>
          </p:cNvPr>
          <p:cNvPicPr>
            <a:picLocks noChangeAspect="1"/>
          </p:cNvPicPr>
          <p:nvPr/>
        </p:nvPicPr>
        <p:blipFill>
          <a:blip r:embed="rId5"/>
          <a:stretch>
            <a:fillRect/>
          </a:stretch>
        </p:blipFill>
        <p:spPr>
          <a:xfrm>
            <a:off x="101081" y="3111299"/>
            <a:ext cx="12307077" cy="3478452"/>
          </a:xfrm>
          <a:prstGeom prst="rect">
            <a:avLst/>
          </a:prstGeom>
        </p:spPr>
      </p:pic>
    </p:spTree>
    <p:custDataLst>
      <p:tags r:id="rId1"/>
    </p:custDataLst>
    <p:extLst>
      <p:ext uri="{BB962C8B-B14F-4D97-AF65-F5344CB8AC3E}">
        <p14:creationId xmlns:p14="http://schemas.microsoft.com/office/powerpoint/2010/main" val="263313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685800" lvl="1" indent="-228600" algn="l" rtl="0">
              <a:lnSpc>
                <a:spcPct val="90000"/>
              </a:lnSpc>
              <a:spcBef>
                <a:spcPts val="500"/>
              </a:spcBef>
              <a:spcAft>
                <a:spcPts val="0"/>
              </a:spcAft>
              <a:buClr>
                <a:schemeClr val="lt1"/>
              </a:buClr>
              <a:buSzPts val="2000"/>
              <a:buChar char="•"/>
            </a:pPr>
            <a:r>
              <a:rPr lang="en-US" dirty="0"/>
              <a:t>The DevOps Pipeline is integrates security practices at every stage of the software development lifecycle. This aims to ensure that security is an integral part of the development process.</a:t>
            </a:r>
          </a:p>
          <a:p>
            <a:pPr marL="685800" lvl="1" indent="-228600" algn="l" rtl="0">
              <a:lnSpc>
                <a:spcPct val="90000"/>
              </a:lnSpc>
              <a:spcBef>
                <a:spcPts val="500"/>
              </a:spcBef>
              <a:spcAft>
                <a:spcPts val="0"/>
              </a:spcAft>
              <a:buClr>
                <a:schemeClr val="lt1"/>
              </a:buClr>
              <a:buSzPts val="2000"/>
              <a:buChar char="•"/>
            </a:pPr>
            <a:r>
              <a:rPr lang="en-US" sz="2000" dirty="0">
                <a:latin typeface="Century Gothic" panose="020B0502020202020204" pitchFamily="34" charset="0"/>
              </a:rPr>
              <a:t>During coding, </a:t>
            </a:r>
            <a:r>
              <a:rPr lang="en-US" sz="2000" b="0" i="0" dirty="0">
                <a:solidFill>
                  <a:srgbClr val="ECECEC"/>
                </a:solidFill>
                <a:effectLst/>
                <a:latin typeface="Century Gothic" panose="020B0502020202020204" pitchFamily="34" charset="0"/>
              </a:rPr>
              <a:t>Clang Static Analyzer, </a:t>
            </a:r>
            <a:r>
              <a:rPr lang="en-US" sz="2000" b="0" i="0" dirty="0" err="1">
                <a:solidFill>
                  <a:srgbClr val="ECECEC"/>
                </a:solidFill>
                <a:effectLst/>
                <a:latin typeface="Century Gothic" panose="020B0502020202020204" pitchFamily="34" charset="0"/>
              </a:rPr>
              <a:t>Cppcheck</a:t>
            </a:r>
            <a:r>
              <a:rPr lang="en-US" sz="2000" b="0" i="0" dirty="0">
                <a:solidFill>
                  <a:srgbClr val="ECECEC"/>
                </a:solidFill>
                <a:effectLst/>
                <a:latin typeface="Century Gothic" panose="020B0502020202020204" pitchFamily="34" charset="0"/>
              </a:rPr>
              <a:t>, Coverity, PVS Studio  are used for static code analysis and Google Test for unit testing.</a:t>
            </a:r>
          </a:p>
          <a:p>
            <a:pPr marL="685800" lvl="1" indent="-228600" algn="l" rtl="0">
              <a:lnSpc>
                <a:spcPct val="90000"/>
              </a:lnSpc>
              <a:spcBef>
                <a:spcPts val="500"/>
              </a:spcBef>
              <a:spcAft>
                <a:spcPts val="0"/>
              </a:spcAft>
              <a:buClr>
                <a:schemeClr val="lt1"/>
              </a:buClr>
              <a:buSzPts val="2000"/>
              <a:buChar char="•"/>
            </a:pPr>
            <a:r>
              <a:rPr lang="en-US" dirty="0">
                <a:solidFill>
                  <a:srgbClr val="ECECEC"/>
                </a:solidFill>
                <a:latin typeface="Century Gothic" panose="020B0502020202020204" pitchFamily="34" charset="0"/>
              </a:rPr>
              <a:t>During the Building phase, </a:t>
            </a:r>
            <a:r>
              <a:rPr lang="en-US" dirty="0" err="1">
                <a:solidFill>
                  <a:srgbClr val="ECECEC"/>
                </a:solidFill>
                <a:latin typeface="Century Gothic" panose="020B0502020202020204" pitchFamily="34" charset="0"/>
              </a:rPr>
              <a:t>CppDepend</a:t>
            </a:r>
            <a:r>
              <a:rPr lang="en-US" dirty="0">
                <a:solidFill>
                  <a:srgbClr val="ECECEC"/>
                </a:solidFill>
                <a:latin typeface="Century Gothic" panose="020B0502020202020204" pitchFamily="34" charset="0"/>
              </a:rPr>
              <a:t> is used for code quality and maintenance. </a:t>
            </a:r>
            <a:r>
              <a:rPr lang="en-US" dirty="0" err="1">
                <a:solidFill>
                  <a:srgbClr val="ECECEC"/>
                </a:solidFill>
                <a:latin typeface="Century Gothic" panose="020B0502020202020204" pitchFamily="34" charset="0"/>
              </a:rPr>
              <a:t>Valgrind</a:t>
            </a:r>
            <a:r>
              <a:rPr lang="en-US" dirty="0">
                <a:solidFill>
                  <a:srgbClr val="ECECEC"/>
                </a:solidFill>
                <a:latin typeface="Century Gothic" panose="020B0502020202020204" pitchFamily="34" charset="0"/>
              </a:rPr>
              <a:t> would be used for memory debugging.</a:t>
            </a:r>
          </a:p>
          <a:p>
            <a:pPr marL="685800" lvl="1" indent="-228600" algn="l" rtl="0">
              <a:lnSpc>
                <a:spcPct val="90000"/>
              </a:lnSpc>
              <a:spcBef>
                <a:spcPts val="500"/>
              </a:spcBef>
              <a:spcAft>
                <a:spcPts val="0"/>
              </a:spcAft>
              <a:buClr>
                <a:schemeClr val="lt1"/>
              </a:buClr>
              <a:buSzPts val="2000"/>
              <a:buChar char="•"/>
            </a:pPr>
            <a:r>
              <a:rPr lang="en-US" sz="2000" b="0" i="0" dirty="0">
                <a:solidFill>
                  <a:srgbClr val="ECECEC"/>
                </a:solidFill>
                <a:effectLst/>
                <a:latin typeface="Century Gothic" panose="020B0502020202020204" pitchFamily="34" charset="0"/>
              </a:rPr>
              <a:t>Testing is used </a:t>
            </a:r>
            <a:r>
              <a:rPr lang="en-US" sz="2000" b="0" i="0" dirty="0" err="1">
                <a:solidFill>
                  <a:srgbClr val="ECECEC"/>
                </a:solidFill>
                <a:effectLst/>
                <a:latin typeface="Century Gothic" panose="020B0502020202020204" pitchFamily="34" charset="0"/>
              </a:rPr>
              <a:t>OCLint</a:t>
            </a:r>
            <a:r>
              <a:rPr lang="en-US" sz="2000" b="0" i="0" dirty="0">
                <a:solidFill>
                  <a:srgbClr val="ECECEC"/>
                </a:solidFill>
                <a:effectLst/>
                <a:latin typeface="Century Gothic" panose="020B0502020202020204" pitchFamily="34" charset="0"/>
              </a:rPr>
              <a:t> for static code analysis and Static Analysis Security testing is used for security testing.</a:t>
            </a:r>
          </a:p>
          <a:p>
            <a:pPr marL="685800" lvl="1" indent="-228600" algn="l" rtl="0">
              <a:lnSpc>
                <a:spcPct val="90000"/>
              </a:lnSpc>
              <a:spcBef>
                <a:spcPts val="500"/>
              </a:spcBef>
              <a:spcAft>
                <a:spcPts val="0"/>
              </a:spcAft>
              <a:buClr>
                <a:schemeClr val="lt1"/>
              </a:buClr>
              <a:buSzPts val="2000"/>
              <a:buChar char="•"/>
            </a:pPr>
            <a:r>
              <a:rPr lang="en-US" dirty="0">
                <a:solidFill>
                  <a:srgbClr val="ECECEC"/>
                </a:solidFill>
                <a:latin typeface="Century Gothic" panose="020B0502020202020204" pitchFamily="34" charset="0"/>
              </a:rPr>
              <a:t>Integration will require </a:t>
            </a:r>
            <a:r>
              <a:rPr lang="en-US" dirty="0" err="1">
                <a:solidFill>
                  <a:srgbClr val="ECECEC"/>
                </a:solidFill>
                <a:latin typeface="Century Gothic" panose="020B0502020202020204" pitchFamily="34" charset="0"/>
              </a:rPr>
              <a:t>FindBugs</a:t>
            </a:r>
            <a:r>
              <a:rPr lang="en-US" dirty="0">
                <a:solidFill>
                  <a:srgbClr val="ECECEC"/>
                </a:solidFill>
                <a:latin typeface="Century Gothic" panose="020B0502020202020204" pitchFamily="34" charset="0"/>
              </a:rPr>
              <a:t> to identify software bugs.</a:t>
            </a:r>
          </a:p>
          <a:p>
            <a:pPr marL="685800" lvl="1" indent="-228600" algn="l" rtl="0">
              <a:lnSpc>
                <a:spcPct val="90000"/>
              </a:lnSpc>
              <a:spcBef>
                <a:spcPts val="500"/>
              </a:spcBef>
              <a:spcAft>
                <a:spcPts val="0"/>
              </a:spcAft>
              <a:buClr>
                <a:schemeClr val="lt1"/>
              </a:buClr>
              <a:buSzPts val="2000"/>
              <a:buChar char="•"/>
            </a:pPr>
            <a:r>
              <a:rPr lang="en-US" sz="2000" b="0" i="0" dirty="0">
                <a:solidFill>
                  <a:srgbClr val="ECECEC"/>
                </a:solidFill>
                <a:effectLst/>
                <a:latin typeface="Century Gothic" panose="020B0502020202020204" pitchFamily="34" charset="0"/>
              </a:rPr>
              <a:t>Deployment will use </a:t>
            </a:r>
            <a:r>
              <a:rPr lang="en-US" sz="2000" b="0" i="0" dirty="0" err="1">
                <a:solidFill>
                  <a:srgbClr val="ECECEC"/>
                </a:solidFill>
                <a:effectLst/>
                <a:latin typeface="Century Gothic" panose="020B0502020202020204" pitchFamily="34" charset="0"/>
              </a:rPr>
              <a:t>SonarSource</a:t>
            </a:r>
            <a:r>
              <a:rPr lang="en-US" sz="2000" b="0" i="0" dirty="0">
                <a:solidFill>
                  <a:srgbClr val="ECECEC"/>
                </a:solidFill>
                <a:effectLst/>
                <a:latin typeface="Century Gothic" panose="020B0502020202020204" pitchFamily="34" charset="0"/>
              </a:rPr>
              <a:t> for continuous inspection of code quality and </a:t>
            </a:r>
            <a:r>
              <a:rPr lang="en-US" sz="2000" b="0" i="0" dirty="0" err="1">
                <a:solidFill>
                  <a:srgbClr val="ECECEC"/>
                </a:solidFill>
                <a:effectLst/>
                <a:latin typeface="Century Gothic" panose="020B0502020202020204" pitchFamily="34" charset="0"/>
              </a:rPr>
              <a:t>CheckMarx</a:t>
            </a:r>
            <a:r>
              <a:rPr lang="en-US" sz="2000" b="0" i="0" dirty="0">
                <a:solidFill>
                  <a:srgbClr val="ECECEC"/>
                </a:solidFill>
                <a:effectLst/>
                <a:latin typeface="Century Gothic" panose="020B0502020202020204" pitchFamily="34" charset="0"/>
              </a:rPr>
              <a:t> for security testing.</a:t>
            </a:r>
          </a:p>
          <a:p>
            <a:pPr marL="685800" lvl="1" indent="-228600" algn="l" rtl="0">
              <a:lnSpc>
                <a:spcPct val="90000"/>
              </a:lnSpc>
              <a:spcBef>
                <a:spcPts val="500"/>
              </a:spcBef>
              <a:spcAft>
                <a:spcPts val="0"/>
              </a:spcAft>
              <a:buClr>
                <a:schemeClr val="lt1"/>
              </a:buClr>
              <a:buSzPts val="2000"/>
              <a:buChar char="•"/>
            </a:pPr>
            <a:r>
              <a:rPr lang="en-US" sz="2000" b="0" i="0" dirty="0">
                <a:solidFill>
                  <a:srgbClr val="ECECEC"/>
                </a:solidFill>
                <a:effectLst/>
                <a:latin typeface="Century Gothic" panose="020B0502020202020204" pitchFamily="34" charset="0"/>
              </a:rPr>
              <a:t>During the Monitoring phase, PMD will be used for source code analysis. </a:t>
            </a:r>
          </a:p>
          <a:p>
            <a:pPr marL="685800" lvl="1" indent="-228600" algn="l" rtl="0">
              <a:lnSpc>
                <a:spcPct val="90000"/>
              </a:lnSpc>
              <a:spcBef>
                <a:spcPts val="500"/>
              </a:spcBef>
              <a:spcAft>
                <a:spcPts val="0"/>
              </a:spcAft>
              <a:buClr>
                <a:schemeClr val="lt1"/>
              </a:buClr>
              <a:buSzPts val="2000"/>
              <a:buChar char="•"/>
            </a:pPr>
            <a:endParaRPr lang="en-US" sz="2000" b="0" i="0" dirty="0">
              <a:solidFill>
                <a:srgbClr val="ECECEC"/>
              </a:solidFill>
              <a:effectLst/>
              <a:latin typeface="Century Gothic" panose="020B0502020202020204" pitchFamily="34" charset="0"/>
            </a:endParaRPr>
          </a:p>
          <a:p>
            <a:pPr marL="685800" lvl="1" indent="-228600" algn="l" rtl="0">
              <a:lnSpc>
                <a:spcPct val="90000"/>
              </a:lnSpc>
              <a:spcBef>
                <a:spcPts val="500"/>
              </a:spcBef>
              <a:spcAft>
                <a:spcPts val="0"/>
              </a:spcAft>
              <a:buClr>
                <a:schemeClr val="lt1"/>
              </a:buClr>
              <a:buSzPts val="2000"/>
              <a:buChar char="•"/>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current security strategy faces challenges in addressing potential coding vulnerabilities. The absence of checks and measures may lead to unintended access or modification of elements.</a:t>
            </a:r>
          </a:p>
          <a:p>
            <a:pPr marL="228600" lvl="0" indent="-228600" algn="l" rtl="0">
              <a:lnSpc>
                <a:spcPct val="90000"/>
              </a:lnSpc>
              <a:spcBef>
                <a:spcPts val="0"/>
              </a:spcBef>
              <a:spcAft>
                <a:spcPts val="0"/>
              </a:spcAft>
              <a:buClr>
                <a:schemeClr val="lt1"/>
              </a:buClr>
              <a:buSzPts val="2000"/>
              <a:buChar char="•"/>
            </a:pPr>
            <a:r>
              <a:rPr lang="en-US" sz="2000" dirty="0"/>
              <a:t>Implementing secure testing and validation mechanisms will decrease the risk of security threats succeeding. Testing such as Clang Static Analyzer, Google Test and </a:t>
            </a:r>
            <a:r>
              <a:rPr lang="en-US" sz="2000" dirty="0" err="1"/>
              <a:t>Cppcheck</a:t>
            </a:r>
            <a:r>
              <a:rPr lang="en-US" sz="2000" dirty="0"/>
              <a:t> will proactively identify and rectify issues. Thorough documentation and regular code reviews will also strengthen against potential vulnerabilities.</a:t>
            </a:r>
          </a:p>
          <a:p>
            <a:pPr marL="228600" lvl="0" indent="-228600" algn="l" rtl="0">
              <a:lnSpc>
                <a:spcPct val="90000"/>
              </a:lnSpc>
              <a:spcBef>
                <a:spcPts val="0"/>
              </a:spcBef>
              <a:spcAft>
                <a:spcPts val="0"/>
              </a:spcAft>
              <a:buClr>
                <a:schemeClr val="lt1"/>
              </a:buClr>
              <a:buSzPts val="2000"/>
              <a:buChar char="•"/>
            </a:pPr>
            <a:r>
              <a:rPr lang="en-US" sz="2000" dirty="0"/>
              <a:t>Delays in addressing these issues may expose the system to unintended data modifications, data leaks, and unexpected behaviors. Addressing the issues promptly preemptively mitigates potential vulnerabilities.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Inadequate Insider Threat Mitigation.</a:t>
            </a:r>
          </a:p>
          <a:p>
            <a:pPr marL="1143000" lvl="2" indent="-228600" algn="l" rtl="0">
              <a:lnSpc>
                <a:spcPct val="90000"/>
              </a:lnSpc>
              <a:spcBef>
                <a:spcPts val="0"/>
              </a:spcBef>
              <a:spcAft>
                <a:spcPts val="0"/>
              </a:spcAft>
              <a:buClr>
                <a:schemeClr val="lt1"/>
              </a:buClr>
              <a:buSzPts val="1800"/>
              <a:buChar char="•"/>
            </a:pPr>
            <a:r>
              <a:rPr lang="en-US" dirty="0"/>
              <a:t>Undefined Incident Response Procedures.</a:t>
            </a:r>
          </a:p>
          <a:p>
            <a:pPr marL="1143000" lvl="2" indent="-228600" algn="l" rtl="0">
              <a:lnSpc>
                <a:spcPct val="90000"/>
              </a:lnSpc>
              <a:spcBef>
                <a:spcPts val="0"/>
              </a:spcBef>
              <a:spcAft>
                <a:spcPts val="0"/>
              </a:spcAft>
              <a:buClr>
                <a:schemeClr val="lt1"/>
              </a:buClr>
              <a:buSzPts val="1800"/>
              <a:buChar char="•"/>
            </a:pPr>
            <a:r>
              <a:rPr lang="en-US" dirty="0"/>
              <a:t>Emerging Technologies and Policies.</a:t>
            </a:r>
          </a:p>
          <a:p>
            <a:pPr marL="1143000" lvl="2" indent="-228600" algn="l" rtl="0">
              <a:lnSpc>
                <a:spcPct val="90000"/>
              </a:lnSpc>
              <a:spcBef>
                <a:spcPts val="0"/>
              </a:spcBef>
              <a:spcAft>
                <a:spcPts val="0"/>
              </a:spcAft>
              <a:buClr>
                <a:schemeClr val="lt1"/>
              </a:buClr>
              <a:buSzPts val="1800"/>
              <a:buChar char="•"/>
            </a:pPr>
            <a:endParaRPr lang="en-US"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Adherence to latest industry secure coding standards.</a:t>
            </a:r>
          </a:p>
          <a:p>
            <a:pPr marL="228600" lvl="0" indent="-228600" algn="l" rtl="0">
              <a:lnSpc>
                <a:spcPct val="90000"/>
              </a:lnSpc>
              <a:spcBef>
                <a:spcPts val="0"/>
              </a:spcBef>
              <a:spcAft>
                <a:spcPts val="0"/>
              </a:spcAft>
              <a:buClr>
                <a:schemeClr val="lt1"/>
              </a:buClr>
              <a:buSzPts val="2200"/>
              <a:buChar char="•"/>
            </a:pPr>
            <a:r>
              <a:rPr lang="en-US" sz="1800" dirty="0"/>
              <a:t>Security policy.</a:t>
            </a:r>
          </a:p>
          <a:p>
            <a:pPr marL="228600" lvl="0" indent="-228600" algn="l" rtl="0">
              <a:lnSpc>
                <a:spcPct val="90000"/>
              </a:lnSpc>
              <a:spcBef>
                <a:spcPts val="0"/>
              </a:spcBef>
              <a:spcAft>
                <a:spcPts val="0"/>
              </a:spcAft>
              <a:buClr>
                <a:schemeClr val="lt1"/>
              </a:buClr>
              <a:buSzPts val="2200"/>
              <a:buChar char="•"/>
            </a:pPr>
            <a:r>
              <a:rPr lang="en-US" sz="1800" dirty="0"/>
              <a:t>Continuous security training.</a:t>
            </a:r>
          </a:p>
          <a:p>
            <a:pPr marL="228600" lvl="0" indent="-228600" algn="l" rtl="0">
              <a:lnSpc>
                <a:spcPct val="90000"/>
              </a:lnSpc>
              <a:spcBef>
                <a:spcPts val="0"/>
              </a:spcBef>
              <a:spcAft>
                <a:spcPts val="0"/>
              </a:spcAft>
              <a:buClr>
                <a:schemeClr val="lt1"/>
              </a:buClr>
              <a:buSzPts val="2200"/>
              <a:buChar char="•"/>
            </a:pPr>
            <a:r>
              <a:rPr lang="en-US" sz="1800" dirty="0"/>
              <a:t>Staying up to date with advancements in security and technology. </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263674" y="1603842"/>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Green Pace Security policy:</a:t>
            </a:r>
          </a:p>
          <a:p>
            <a:pPr marL="971550" indent="-285750">
              <a:spcBef>
                <a:spcPts val="0"/>
              </a:spcBef>
            </a:pPr>
            <a:r>
              <a:rPr lang="en-US" sz="1600" dirty="0"/>
              <a:t>Coding Standards</a:t>
            </a:r>
          </a:p>
          <a:p>
            <a:pPr marL="971550" indent="-285750">
              <a:spcBef>
                <a:spcPts val="0"/>
              </a:spcBef>
            </a:pPr>
            <a:r>
              <a:rPr lang="en-US" sz="1600" dirty="0"/>
              <a:t>Risk Assessment</a:t>
            </a:r>
          </a:p>
          <a:p>
            <a:pPr marL="971550" indent="-285750">
              <a:spcBef>
                <a:spcPts val="0"/>
              </a:spcBef>
            </a:pPr>
            <a:r>
              <a:rPr lang="en-US" sz="1600" dirty="0"/>
              <a:t>Automated Detection</a:t>
            </a:r>
          </a:p>
          <a:p>
            <a:pPr marL="685800" indent="0">
              <a:spcBef>
                <a:spcPts val="0"/>
              </a:spcBef>
              <a:buNone/>
            </a:pP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5">
            <a:alphaModFix/>
          </a:blip>
          <a:srcRect/>
          <a:stretch/>
        </p:blipFill>
        <p:spPr>
          <a:xfrm>
            <a:off x="2447245" y="2792555"/>
            <a:ext cx="6453257" cy="3797196"/>
          </a:xfrm>
          <a:prstGeom prst="rect">
            <a:avLst/>
          </a:prstGeom>
          <a:noFill/>
          <a:ln>
            <a:noFill/>
          </a:ln>
        </p:spPr>
      </p:pic>
      <p:pic>
        <p:nvPicPr>
          <p:cNvPr id="154" name="Google Shape;154;p3"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extLst>
    <p:ext uri="{6950BFC3-D8DA-4A85-94F7-54DA5524770B}">
      <p188:commentRel xmlns:p188="http://schemas.microsoft.com/office/powerpoint/2018/8/main" r:id="rId4"/>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698487" y="3012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3150728974"/>
              </p:ext>
            </p:extLst>
          </p:nvPr>
        </p:nvGraphicFramePr>
        <p:xfrm>
          <a:off x="647700" y="944940"/>
          <a:ext cx="9353550" cy="5913060"/>
        </p:xfrm>
        <a:graphic>
          <a:graphicData uri="http://schemas.openxmlformats.org/drawingml/2006/table">
            <a:tbl>
              <a:tblPr firstRow="1" firstCol="1">
                <a:noFill/>
                <a:tableStyleId>{802198C4-3087-4945-87E3-76CBB3509B7E}</a:tableStyleId>
              </a:tblPr>
              <a:tblGrid>
                <a:gridCol w="4811448">
                  <a:extLst>
                    <a:ext uri="{9D8B030D-6E8A-4147-A177-3AD203B41FA5}">
                      <a16:colId xmlns:a16="http://schemas.microsoft.com/office/drawing/2014/main" val="20000"/>
                    </a:ext>
                  </a:extLst>
                </a:gridCol>
                <a:gridCol w="4542102">
                  <a:extLst>
                    <a:ext uri="{9D8B030D-6E8A-4147-A177-3AD203B41FA5}">
                      <a16:colId xmlns:a16="http://schemas.microsoft.com/office/drawing/2014/main" val="20001"/>
                    </a:ext>
                  </a:extLst>
                </a:gridCol>
              </a:tblGrid>
              <a:tr h="3183013">
                <a:tc>
                  <a:txBody>
                    <a:bodyPr/>
                    <a:lstStyle/>
                    <a:p>
                      <a:pPr marL="0" marR="0" lvl="0" indent="0" algn="l" rtl="0">
                        <a:lnSpc>
                          <a:spcPct val="100000"/>
                        </a:lnSpc>
                        <a:spcBef>
                          <a:spcPts val="0"/>
                        </a:spcBef>
                        <a:spcAft>
                          <a:spcPts val="0"/>
                        </a:spcAft>
                        <a:buClr>
                          <a:srgbClr val="000000"/>
                        </a:buClr>
                        <a:buSzPts val="3600"/>
                        <a:buFont typeface="Arial"/>
                        <a:buNone/>
                      </a:pPr>
                      <a:r>
                        <a:rPr lang="en-US" sz="4400" u="none" strike="noStrike" cap="none" dirty="0">
                          <a:solidFill>
                            <a:srgbClr val="FFD966"/>
                          </a:solidFill>
                        </a:rPr>
                        <a:t>Likely</a:t>
                      </a:r>
                      <a:endParaRPr sz="4400" u="none" strike="noStrike" cap="none" dirty="0"/>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200" u="none" strike="noStrike" cap="none" dirty="0">
                          <a:solidFill>
                            <a:schemeClr val="tx1"/>
                          </a:solidFill>
                        </a:rPr>
                        <a:t>Never qualify a reference type with const or volatile</a:t>
                      </a:r>
                    </a:p>
                    <a:p>
                      <a:pPr marL="0" marR="0" lvl="0" indent="0" algn="l" rtl="0">
                        <a:lnSpc>
                          <a:spcPct val="100000"/>
                        </a:lnSpc>
                        <a:spcBef>
                          <a:spcPts val="0"/>
                        </a:spcBef>
                        <a:spcAft>
                          <a:spcPts val="0"/>
                        </a:spcAft>
                        <a:buClr>
                          <a:srgbClr val="000000"/>
                        </a:buClr>
                        <a:buSzPts val="3600"/>
                        <a:buFont typeface="Arial" panose="020B0604020202020204" pitchFamily="34" charset="0"/>
                        <a:buNone/>
                      </a:pPr>
                      <a:endParaRPr lang="en-US" sz="1200" u="none" strike="noStrike" cap="none" dirty="0">
                        <a:solidFill>
                          <a:schemeClr val="tx1"/>
                        </a:solidFill>
                      </a:endParaRP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200" u="none" strike="noStrike" cap="none" dirty="0">
                          <a:solidFill>
                            <a:schemeClr val="tx1"/>
                          </a:solidFill>
                        </a:rPr>
                        <a:t>Do not cast to an out-of-range enumeration value</a:t>
                      </a:r>
                    </a:p>
                    <a:p>
                      <a:pPr marL="0" marR="0" lvl="0" indent="0" algn="l" rtl="0">
                        <a:lnSpc>
                          <a:spcPct val="100000"/>
                        </a:lnSpc>
                        <a:spcBef>
                          <a:spcPts val="0"/>
                        </a:spcBef>
                        <a:spcAft>
                          <a:spcPts val="0"/>
                        </a:spcAft>
                        <a:buClr>
                          <a:srgbClr val="000000"/>
                        </a:buClr>
                        <a:buSzPts val="3600"/>
                        <a:buFont typeface="Arial" panose="020B0604020202020204" pitchFamily="34" charset="0"/>
                        <a:buNone/>
                      </a:pPr>
                      <a:endParaRPr lang="en-US" sz="1200" u="none" strike="noStrike" cap="none" dirty="0">
                        <a:solidFill>
                          <a:schemeClr val="tx1"/>
                        </a:solidFill>
                      </a:endParaRP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200" u="none" strike="noStrike" cap="none" dirty="0">
                          <a:solidFill>
                            <a:schemeClr val="tx1"/>
                          </a:solidFill>
                        </a:rPr>
                        <a:t>Guarantee that storage for strings has sufficient space for character data and the null terminator</a:t>
                      </a:r>
                    </a:p>
                    <a:p>
                      <a:pPr marL="0" marR="0" lvl="0" indent="0" algn="l" rtl="0">
                        <a:lnSpc>
                          <a:spcPct val="100000"/>
                        </a:lnSpc>
                        <a:spcBef>
                          <a:spcPts val="0"/>
                        </a:spcBef>
                        <a:spcAft>
                          <a:spcPts val="0"/>
                        </a:spcAft>
                        <a:buClr>
                          <a:srgbClr val="000000"/>
                        </a:buClr>
                        <a:buSzPts val="3600"/>
                        <a:buFont typeface="Arial" panose="020B0604020202020204" pitchFamily="34" charset="0"/>
                        <a:buNone/>
                      </a:pPr>
                      <a:endParaRPr lang="en-US" sz="1200" u="none" strike="noStrike" cap="none" dirty="0">
                        <a:solidFill>
                          <a:schemeClr val="tx1"/>
                        </a:solidFill>
                      </a:endParaRP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200" u="none" strike="noStrike" cap="none" dirty="0">
                          <a:solidFill>
                            <a:schemeClr val="tx1"/>
                          </a:solidFill>
                        </a:rPr>
                        <a:t>Do not alternately input and output from a file stream without an intervening positioning call</a:t>
                      </a:r>
                    </a:p>
                    <a:p>
                      <a:pPr marL="0" marR="0" lvl="0" indent="0" algn="l" rtl="0">
                        <a:lnSpc>
                          <a:spcPct val="100000"/>
                        </a:lnSpc>
                        <a:spcBef>
                          <a:spcPts val="0"/>
                        </a:spcBef>
                        <a:spcAft>
                          <a:spcPts val="0"/>
                        </a:spcAft>
                        <a:buClr>
                          <a:srgbClr val="000000"/>
                        </a:buClr>
                        <a:buSzPts val="3600"/>
                        <a:buFont typeface="Arial" panose="020B0604020202020204" pitchFamily="34" charset="0"/>
                        <a:buNone/>
                      </a:pPr>
                      <a:endParaRPr lang="en-US" sz="1200" u="none" strike="noStrike" cap="none" dirty="0">
                        <a:solidFill>
                          <a:schemeClr val="tx1"/>
                        </a:solidFill>
                      </a:endParaRP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200" u="none" strike="noStrike" cap="none" dirty="0">
                          <a:solidFill>
                            <a:schemeClr val="tx1"/>
                          </a:solidFill>
                        </a:rPr>
                        <a:t>Name of Standard Properly deallocate dynamically allocated resources</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4400" u="none" strike="noStrike" cap="none" dirty="0">
                          <a:solidFill>
                            <a:srgbClr val="FFD966"/>
                          </a:solidFill>
                        </a:rPr>
                        <a:t>Priority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200" u="none" strike="noStrike" cap="none" dirty="0">
                          <a:solidFill>
                            <a:schemeClr val="tx1"/>
                          </a:solidFill>
                        </a:rPr>
                        <a:t>Do not cast to an out-of-range enumeration value</a:t>
                      </a:r>
                    </a:p>
                    <a:p>
                      <a:pPr marL="0" marR="0" lvl="0" indent="0" algn="l" rtl="0">
                        <a:lnSpc>
                          <a:spcPct val="100000"/>
                        </a:lnSpc>
                        <a:spcBef>
                          <a:spcPts val="0"/>
                        </a:spcBef>
                        <a:spcAft>
                          <a:spcPts val="0"/>
                        </a:spcAft>
                        <a:buClr>
                          <a:srgbClr val="000000"/>
                        </a:buClr>
                        <a:buSzPts val="3600"/>
                        <a:buFont typeface="Arial" panose="020B0604020202020204" pitchFamily="34" charset="0"/>
                        <a:buNone/>
                      </a:pPr>
                      <a:endParaRPr lang="en-US" sz="1200" u="none" strike="noStrike" cap="none" dirty="0">
                        <a:solidFill>
                          <a:schemeClr val="tx1"/>
                        </a:solidFill>
                      </a:endParaRP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200" u="none" strike="noStrike" cap="none" dirty="0">
                          <a:solidFill>
                            <a:schemeClr val="tx1"/>
                          </a:solidFill>
                        </a:rPr>
                        <a:t>Name of Standard Properly deallocate dynamically allocated resources</a:t>
                      </a:r>
                    </a:p>
                    <a:p>
                      <a:pPr marL="0" marR="0" lvl="0" indent="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None/>
                        <a:tabLst/>
                        <a:defRPr/>
                      </a:pPr>
                      <a:endParaRPr lang="en-US" sz="1200" u="none" strike="noStrike" cap="none" dirty="0">
                        <a:solidFill>
                          <a:schemeClr val="tx1"/>
                        </a:solidFill>
                      </a:endParaRP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200" b="0" u="none" strike="noStrike" cap="none" dirty="0"/>
                        <a:t>Handle all exceptions.</a:t>
                      </a:r>
                    </a:p>
                    <a:p>
                      <a:pPr marL="0" marR="0" lvl="0" indent="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None/>
                        <a:tabLst/>
                        <a:defRPr/>
                      </a:pPr>
                      <a:endParaRPr lang="en-US" sz="1200" b="0" u="none" strike="noStrike" cap="none" dirty="0"/>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200" b="0" u="none" strike="noStrike" cap="none" dirty="0"/>
                        <a:t>Do not delete a polymorphic object without a virtual destructor.</a:t>
                      </a:r>
                    </a:p>
                    <a:p>
                      <a:pPr marL="0" marR="0" lvl="0" indent="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None/>
                        <a:tabLst/>
                        <a:defRPr/>
                      </a:pPr>
                      <a:endParaRPr lang="en-US" sz="1200" b="0" u="none" strike="noStrike" cap="none" dirty="0"/>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endParaRPr lang="en-US" sz="1200" b="0" u="none" strike="noStrike" cap="none" dirty="0"/>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200" b="0" i="0" u="none" strike="noStrike" cap="none" dirty="0">
                          <a:solidFill>
                            <a:srgbClr val="000000"/>
                          </a:solidFill>
                          <a:effectLst/>
                          <a:latin typeface="Arial"/>
                          <a:ea typeface="Arial"/>
                          <a:cs typeface="Arial"/>
                          <a:sym typeface="Arial"/>
                        </a:rPr>
                        <a:t>Use valid references, pointers, and iterators to reference elements of a container</a:t>
                      </a:r>
                    </a:p>
                    <a:p>
                      <a:pPr marL="0" marR="0" lvl="0" indent="0" algn="l" rtl="0">
                        <a:lnSpc>
                          <a:spcPct val="100000"/>
                        </a:lnSpc>
                        <a:spcBef>
                          <a:spcPts val="0"/>
                        </a:spcBef>
                        <a:spcAft>
                          <a:spcPts val="0"/>
                        </a:spcAft>
                        <a:buClr>
                          <a:srgbClr val="000000"/>
                        </a:buClr>
                        <a:buSzPts val="3600"/>
                        <a:buFont typeface="Arial" panose="020B0604020202020204" pitchFamily="34" charset="0"/>
                        <a:buNone/>
                      </a:pP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30412">
                <a:tc>
                  <a:txBody>
                    <a:bodyPr/>
                    <a:lstStyle/>
                    <a:p>
                      <a:pPr marL="0" marR="0" lvl="0" indent="0" algn="l" rtl="0">
                        <a:lnSpc>
                          <a:spcPct val="100000"/>
                        </a:lnSpc>
                        <a:spcBef>
                          <a:spcPts val="0"/>
                        </a:spcBef>
                        <a:spcAft>
                          <a:spcPts val="0"/>
                        </a:spcAft>
                        <a:buClr>
                          <a:srgbClr val="000000"/>
                        </a:buClr>
                        <a:buSzPts val="3600"/>
                        <a:buFont typeface="Arial"/>
                        <a:buNone/>
                      </a:pPr>
                      <a:r>
                        <a:rPr lang="en-US" sz="4400" u="none" strike="noStrike" cap="none" dirty="0">
                          <a:solidFill>
                            <a:srgbClr val="FFD966"/>
                          </a:solidFill>
                        </a:rPr>
                        <a:t>Low priority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200" u="none" strike="noStrike" cap="none" dirty="0"/>
                        <a:t>Incorporate diagnostic tests using assertions</a:t>
                      </a: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4400" u="none" strike="noStrike" cap="none" dirty="0">
                          <a:solidFill>
                            <a:srgbClr val="FFD966"/>
                          </a:solidFill>
                        </a:rPr>
                        <a:t>Unlikely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200" b="0" u="none" strike="noStrike" cap="none" dirty="0"/>
                        <a:t>Handle all exceptions.</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endParaRPr lang="en-US" sz="1200" b="0" u="none" strike="noStrike" cap="none" dirty="0"/>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200" b="0" u="none" strike="noStrike" cap="none" dirty="0"/>
                        <a:t>Do not delete a polymorphic object without a virtual destructor.</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endParaRPr lang="en-US" sz="1200" b="0" u="none" strike="noStrike" cap="none" dirty="0"/>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200" b="0" i="0" u="none" strike="noStrike" cap="none" dirty="0">
                          <a:solidFill>
                            <a:srgbClr val="000000"/>
                          </a:solidFill>
                          <a:effectLst/>
                          <a:latin typeface="Arial"/>
                          <a:ea typeface="Arial"/>
                          <a:cs typeface="Arial"/>
                          <a:sym typeface="Arial"/>
                        </a:rPr>
                        <a:t>Use valid references, pointers, and iterators to reference elements of a container</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endParaRPr lang="en-US" sz="1200" b="0" i="0" u="none" strike="noStrike" cap="none" dirty="0">
                        <a:solidFill>
                          <a:srgbClr val="000000"/>
                        </a:solidFill>
                        <a:effectLst/>
                        <a:latin typeface="Arial"/>
                        <a:cs typeface="Arial"/>
                        <a:sym typeface="Arial"/>
                      </a:endParaRP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200" b="0" u="none" strike="noStrike" cap="none" dirty="0"/>
                        <a:t>Guarantee that library functions do not overflow</a:t>
                      </a:r>
                      <a:endParaRPr sz="1200" b="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extLst>
    <p:ext uri="{6950BFC3-D8DA-4A85-94F7-54DA5524770B}">
      <p188:commentRel xmlns:p188="http://schemas.microsoft.com/office/powerpoint/2018/8/main" r:id="rId4"/>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3845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110662" y="1143000"/>
            <a:ext cx="11970675" cy="5953125"/>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lt1"/>
              </a:buClr>
              <a:buSzPts val="2200"/>
              <a:buChar char="•"/>
            </a:pPr>
            <a:r>
              <a:rPr lang="en-US" sz="1800" dirty="0">
                <a:solidFill>
                  <a:schemeClr val="bg1"/>
                </a:solidFill>
                <a:effectLst/>
                <a:latin typeface="+mj-lt"/>
                <a:ea typeface="Calibri" panose="020F0502020204030204" pitchFamily="34" charset="0"/>
              </a:rPr>
              <a:t>Validate</a:t>
            </a:r>
            <a:r>
              <a:rPr lang="en-US" sz="1800" b="1" dirty="0">
                <a:solidFill>
                  <a:schemeClr val="bg1"/>
                </a:solidFill>
                <a:effectLst/>
                <a:latin typeface="+mj-lt"/>
                <a:ea typeface="Calibri" panose="020F0502020204030204" pitchFamily="34" charset="0"/>
              </a:rPr>
              <a:t> </a:t>
            </a:r>
            <a:r>
              <a:rPr lang="en-US" sz="1800" dirty="0">
                <a:solidFill>
                  <a:schemeClr val="bg1"/>
                </a:solidFill>
                <a:effectLst/>
                <a:latin typeface="+mj-lt"/>
                <a:ea typeface="Calibri" panose="020F0502020204030204" pitchFamily="34" charset="0"/>
              </a:rPr>
              <a:t>Input Data</a:t>
            </a:r>
          </a:p>
          <a:p>
            <a:pPr marL="228600" lvl="0" indent="-228600" algn="l" rtl="0">
              <a:lnSpc>
                <a:spcPct val="90000"/>
              </a:lnSpc>
              <a:spcBef>
                <a:spcPts val="0"/>
              </a:spcBef>
              <a:spcAft>
                <a:spcPts val="0"/>
              </a:spcAft>
              <a:buClr>
                <a:schemeClr val="lt1"/>
              </a:buClr>
              <a:buSzPts val="2200"/>
              <a:buChar char="•"/>
            </a:pPr>
            <a:endParaRPr lang="en-US" sz="1800" dirty="0">
              <a:solidFill>
                <a:schemeClr val="bg1"/>
              </a:solidFill>
              <a:effectLst/>
              <a:latin typeface="+mj-lt"/>
              <a:ea typeface="Calibri" panose="020F0502020204030204" pitchFamily="34" charset="0"/>
            </a:endParaRPr>
          </a:p>
          <a:p>
            <a:pPr marL="685800" lvl="1" indent="-228600">
              <a:spcBef>
                <a:spcPts val="0"/>
              </a:spcBef>
              <a:buSzPts val="2200"/>
            </a:pPr>
            <a:r>
              <a:rPr lang="en-US" sz="1400" b="0" i="0" dirty="0">
                <a:solidFill>
                  <a:srgbClr val="ECECEC"/>
                </a:solidFill>
                <a:effectLst/>
                <a:latin typeface="+mj-lt"/>
              </a:rPr>
              <a:t>Guarantee that storage for strings has sufficient space for character data and the null terminator.</a:t>
            </a:r>
          </a:p>
          <a:p>
            <a:pPr marL="457200" lvl="1" indent="0">
              <a:spcBef>
                <a:spcPts val="0"/>
              </a:spcBef>
              <a:buSzPts val="2200"/>
              <a:buNone/>
            </a:pPr>
            <a:endParaRPr lang="en-US" sz="1600" dirty="0">
              <a:solidFill>
                <a:schemeClr val="bg1"/>
              </a:solidFill>
              <a:effectLst/>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800" dirty="0">
                <a:solidFill>
                  <a:schemeClr val="bg1"/>
                </a:solidFill>
                <a:latin typeface="+mj-lt"/>
                <a:ea typeface="Calibri" panose="020F0502020204030204" pitchFamily="34" charset="0"/>
              </a:rPr>
              <a:t>Heed Compiler Warnings</a:t>
            </a:r>
          </a:p>
          <a:p>
            <a:pPr marL="228600" lvl="0" indent="-228600" algn="l" rtl="0">
              <a:lnSpc>
                <a:spcPct val="90000"/>
              </a:lnSpc>
              <a:spcBef>
                <a:spcPts val="0"/>
              </a:spcBef>
              <a:spcAft>
                <a:spcPts val="0"/>
              </a:spcAft>
              <a:buClr>
                <a:schemeClr val="lt1"/>
              </a:buClr>
              <a:buSzPts val="2200"/>
              <a:buChar char="•"/>
            </a:pPr>
            <a:endParaRPr lang="en-US" sz="1800" dirty="0">
              <a:solidFill>
                <a:schemeClr val="bg1"/>
              </a:solidFill>
              <a:latin typeface="+mj-lt"/>
              <a:ea typeface="Calibri" panose="020F0502020204030204" pitchFamily="34" charset="0"/>
            </a:endParaRPr>
          </a:p>
          <a:p>
            <a:pPr marL="685800" lvl="1" indent="-228600">
              <a:spcBef>
                <a:spcPts val="0"/>
              </a:spcBef>
              <a:buSzPts val="2200"/>
            </a:pPr>
            <a:r>
              <a:rPr lang="en-US" sz="1400" b="0" i="0" dirty="0">
                <a:solidFill>
                  <a:srgbClr val="ECECEC"/>
                </a:solidFill>
                <a:effectLst/>
                <a:latin typeface="+mj-lt"/>
              </a:rPr>
              <a:t>Never qualify a reference type with const or volatile.</a:t>
            </a:r>
          </a:p>
          <a:p>
            <a:pPr marL="457200" lvl="1" indent="0">
              <a:spcBef>
                <a:spcPts val="0"/>
              </a:spcBef>
              <a:buSzPts val="2200"/>
              <a:buNone/>
            </a:pPr>
            <a:endParaRPr lang="en-US" sz="1600" dirty="0">
              <a:solidFill>
                <a:schemeClr val="bg1"/>
              </a:solidFill>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800" dirty="0">
                <a:solidFill>
                  <a:schemeClr val="bg1"/>
                </a:solidFill>
                <a:effectLst/>
                <a:latin typeface="+mj-lt"/>
                <a:ea typeface="Calibri" panose="020F0502020204030204" pitchFamily="34" charset="0"/>
              </a:rPr>
              <a:t>Architect and Design for Security Policies</a:t>
            </a:r>
          </a:p>
          <a:p>
            <a:pPr marL="228600" lvl="0" indent="-228600" algn="l" rtl="0">
              <a:lnSpc>
                <a:spcPct val="90000"/>
              </a:lnSpc>
              <a:spcBef>
                <a:spcPts val="0"/>
              </a:spcBef>
              <a:spcAft>
                <a:spcPts val="0"/>
              </a:spcAft>
              <a:buClr>
                <a:schemeClr val="lt1"/>
              </a:buClr>
              <a:buSzPts val="2200"/>
              <a:buChar char="•"/>
            </a:pPr>
            <a:endParaRPr lang="en-US" sz="1800" dirty="0">
              <a:solidFill>
                <a:schemeClr val="bg1"/>
              </a:solidFill>
              <a:effectLst/>
              <a:latin typeface="+mj-lt"/>
              <a:ea typeface="Calibri" panose="020F0502020204030204" pitchFamily="34" charset="0"/>
            </a:endParaRPr>
          </a:p>
          <a:p>
            <a:pPr marL="685800" lvl="1" indent="-228600">
              <a:spcBef>
                <a:spcPts val="0"/>
              </a:spcBef>
              <a:buSzPts val="2200"/>
            </a:pPr>
            <a:r>
              <a:rPr lang="en-US" sz="1400" b="0" i="0" dirty="0">
                <a:solidFill>
                  <a:srgbClr val="ECECEC"/>
                </a:solidFill>
                <a:effectLst/>
                <a:latin typeface="+mj-lt"/>
              </a:rPr>
              <a:t>Do not cast to an out-of-range enumeration value.</a:t>
            </a:r>
          </a:p>
          <a:p>
            <a:pPr marL="685800" lvl="1" indent="-228600">
              <a:spcBef>
                <a:spcPts val="0"/>
              </a:spcBef>
              <a:buSzPts val="2200"/>
            </a:pPr>
            <a:endParaRPr lang="en-US" sz="1600" b="0" i="0" dirty="0">
              <a:solidFill>
                <a:schemeClr val="bg1"/>
              </a:solidFill>
              <a:effectLst/>
              <a:latin typeface="+mj-lt"/>
            </a:endParaRPr>
          </a:p>
          <a:p>
            <a:pPr marL="685800" lvl="1" indent="-228600">
              <a:spcBef>
                <a:spcPts val="0"/>
              </a:spcBef>
              <a:buSzPts val="2200"/>
            </a:pPr>
            <a:r>
              <a:rPr lang="en-US" sz="1400" b="0" i="0" dirty="0">
                <a:solidFill>
                  <a:srgbClr val="ECECEC"/>
                </a:solidFill>
                <a:effectLst/>
                <a:latin typeface="+mj-lt"/>
              </a:rPr>
              <a:t>Use valid references, pointers, and iterators to reference elements of a container.</a:t>
            </a:r>
          </a:p>
          <a:p>
            <a:pPr marL="685800" lvl="1" indent="-228600">
              <a:spcBef>
                <a:spcPts val="0"/>
              </a:spcBef>
              <a:buSzPts val="2200"/>
            </a:pPr>
            <a:endParaRPr lang="en-US" sz="1600" dirty="0">
              <a:solidFill>
                <a:schemeClr val="bg1"/>
              </a:solidFill>
              <a:latin typeface="+mj-lt"/>
            </a:endParaRPr>
          </a:p>
          <a:p>
            <a:pPr marL="685800" lvl="1" indent="-228600">
              <a:spcBef>
                <a:spcPts val="0"/>
              </a:spcBef>
              <a:buSzPts val="2200"/>
            </a:pPr>
            <a:r>
              <a:rPr lang="en-US" sz="1400" b="0" i="0" dirty="0">
                <a:solidFill>
                  <a:srgbClr val="ECECEC"/>
                </a:solidFill>
                <a:effectLst/>
                <a:latin typeface="+mj-lt"/>
              </a:rPr>
              <a:t>Guarantee that library functions do not overflow.</a:t>
            </a:r>
          </a:p>
          <a:p>
            <a:pPr marL="685800" lvl="1" indent="-228600">
              <a:spcBef>
                <a:spcPts val="0"/>
              </a:spcBef>
              <a:buSzPts val="2200"/>
            </a:pPr>
            <a:endParaRPr lang="en-US" sz="1600" dirty="0">
              <a:solidFill>
                <a:schemeClr val="bg1"/>
              </a:solidFill>
              <a:effectLst/>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800" dirty="0">
                <a:solidFill>
                  <a:schemeClr val="bg1"/>
                </a:solidFill>
                <a:latin typeface="+mj-lt"/>
                <a:ea typeface="Calibri" panose="020F0502020204030204" pitchFamily="34" charset="0"/>
              </a:rPr>
              <a:t>Keep It Simple</a:t>
            </a:r>
          </a:p>
          <a:p>
            <a:pPr marL="228600" lvl="0" indent="-228600" algn="l" rtl="0">
              <a:lnSpc>
                <a:spcPct val="90000"/>
              </a:lnSpc>
              <a:spcBef>
                <a:spcPts val="0"/>
              </a:spcBef>
              <a:spcAft>
                <a:spcPts val="0"/>
              </a:spcAft>
              <a:buClr>
                <a:schemeClr val="lt1"/>
              </a:buClr>
              <a:buSzPts val="2200"/>
              <a:buChar char="•"/>
            </a:pPr>
            <a:endParaRPr lang="en-US" sz="1800" dirty="0">
              <a:solidFill>
                <a:schemeClr val="bg1"/>
              </a:solidFill>
              <a:latin typeface="+mj-lt"/>
              <a:ea typeface="Calibri" panose="020F0502020204030204" pitchFamily="34" charset="0"/>
            </a:endParaRPr>
          </a:p>
          <a:p>
            <a:pPr marL="685800" lvl="1" indent="-228600">
              <a:spcBef>
                <a:spcPts val="0"/>
              </a:spcBef>
              <a:buSzPts val="2200"/>
            </a:pPr>
            <a:r>
              <a:rPr lang="en-US" sz="1400" b="0" i="0" dirty="0">
                <a:solidFill>
                  <a:srgbClr val="ECECEC"/>
                </a:solidFill>
                <a:effectLst/>
                <a:latin typeface="+mj-lt"/>
              </a:rPr>
              <a:t>Do not alternately input and output from a file stream without an intervening positioning call.</a:t>
            </a:r>
          </a:p>
          <a:p>
            <a:pPr marL="685800" lvl="1" indent="-228600">
              <a:spcBef>
                <a:spcPts val="0"/>
              </a:spcBef>
              <a:buSzPts val="2200"/>
            </a:pPr>
            <a:endParaRPr lang="en-US" sz="1600" dirty="0">
              <a:solidFill>
                <a:schemeClr val="bg1"/>
              </a:solidFill>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800" dirty="0">
                <a:solidFill>
                  <a:schemeClr val="bg1"/>
                </a:solidFill>
                <a:effectLst/>
                <a:latin typeface="+mj-lt"/>
                <a:ea typeface="Calibri" panose="020F0502020204030204" pitchFamily="34" charset="0"/>
              </a:rPr>
              <a:t>Default </a:t>
            </a:r>
            <a:r>
              <a:rPr lang="en-US" sz="1800" dirty="0">
                <a:solidFill>
                  <a:schemeClr val="bg1"/>
                </a:solidFill>
                <a:latin typeface="+mj-lt"/>
                <a:ea typeface="Calibri" panose="020F0502020204030204" pitchFamily="34" charset="0"/>
              </a:rPr>
              <a:t>Deny</a:t>
            </a:r>
          </a:p>
          <a:p>
            <a:pPr marL="228600" lvl="0" indent="-228600" algn="l" rtl="0">
              <a:lnSpc>
                <a:spcPct val="90000"/>
              </a:lnSpc>
              <a:spcBef>
                <a:spcPts val="0"/>
              </a:spcBef>
              <a:spcAft>
                <a:spcPts val="0"/>
              </a:spcAft>
              <a:buClr>
                <a:schemeClr val="lt1"/>
              </a:buClr>
              <a:buSzPts val="2200"/>
              <a:buChar char="•"/>
            </a:pPr>
            <a:endParaRPr lang="en-US" sz="1600" dirty="0">
              <a:solidFill>
                <a:schemeClr val="bg1"/>
              </a:solidFill>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800" dirty="0">
                <a:solidFill>
                  <a:schemeClr val="bg1"/>
                </a:solidFill>
                <a:effectLst/>
                <a:latin typeface="+mj-lt"/>
                <a:ea typeface="Calibri" panose="020F0502020204030204" pitchFamily="34" charset="0"/>
              </a:rPr>
              <a:t>Adhere to the Principle of Least Privilege</a:t>
            </a:r>
          </a:p>
          <a:p>
            <a:pPr marL="228600" lvl="0" indent="-228600" algn="l" rtl="0">
              <a:lnSpc>
                <a:spcPct val="90000"/>
              </a:lnSpc>
              <a:spcBef>
                <a:spcPts val="0"/>
              </a:spcBef>
              <a:spcAft>
                <a:spcPts val="0"/>
              </a:spcAft>
              <a:buClr>
                <a:schemeClr val="lt1"/>
              </a:buClr>
              <a:buSzPts val="2200"/>
              <a:buChar char="•"/>
            </a:pPr>
            <a:endParaRPr lang="en-US" sz="1800" dirty="0">
              <a:solidFill>
                <a:schemeClr val="bg1"/>
              </a:solidFill>
              <a:effectLst/>
              <a:latin typeface="+mj-lt"/>
              <a:ea typeface="Calibri" panose="020F0502020204030204" pitchFamily="34" charset="0"/>
            </a:endParaRPr>
          </a:p>
          <a:p>
            <a:pPr marL="685800" lvl="1" indent="-228600">
              <a:spcBef>
                <a:spcPts val="0"/>
              </a:spcBef>
              <a:buSzPts val="2200"/>
            </a:pPr>
            <a:r>
              <a:rPr lang="en-US" sz="1400" b="0" i="0" dirty="0">
                <a:solidFill>
                  <a:srgbClr val="ECECEC"/>
                </a:solidFill>
                <a:effectLst/>
                <a:latin typeface="+mj-lt"/>
              </a:rPr>
              <a:t>Properly deallocate dynamically allocated resources.</a:t>
            </a:r>
          </a:p>
          <a:p>
            <a:pPr marL="685800" lvl="1" indent="-228600">
              <a:spcBef>
                <a:spcPts val="0"/>
              </a:spcBef>
              <a:buSzPts val="2200"/>
            </a:pPr>
            <a:endParaRPr lang="en-US" sz="1400" b="0" i="0" dirty="0">
              <a:solidFill>
                <a:schemeClr val="bg1"/>
              </a:solidFill>
              <a:latin typeface="+mj-lt"/>
            </a:endParaRPr>
          </a:p>
          <a:p>
            <a:pPr marL="685800" lvl="1" indent="-228600">
              <a:spcBef>
                <a:spcPts val="0"/>
              </a:spcBef>
              <a:buSzPts val="2200"/>
            </a:pPr>
            <a:r>
              <a:rPr lang="en-US" sz="1400" b="0" i="0" dirty="0">
                <a:solidFill>
                  <a:srgbClr val="ECECEC"/>
                </a:solidFill>
                <a:effectLst/>
                <a:latin typeface="+mj-lt"/>
              </a:rPr>
              <a:t>Handle all exceptions.</a:t>
            </a:r>
          </a:p>
          <a:p>
            <a:pPr marL="685800" lvl="1" indent="-228600">
              <a:spcBef>
                <a:spcPts val="0"/>
              </a:spcBef>
              <a:buSzPts val="2200"/>
            </a:pPr>
            <a:endParaRPr lang="en-US" sz="1400" b="0" i="0" dirty="0">
              <a:solidFill>
                <a:srgbClr val="ECECEC"/>
              </a:solidFill>
              <a:effectLst/>
              <a:latin typeface="+mj-lt"/>
            </a:endParaRPr>
          </a:p>
          <a:p>
            <a:pPr marL="685800" lvl="1" indent="-228600">
              <a:spcBef>
                <a:spcPts val="0"/>
              </a:spcBef>
              <a:buSzPts val="2200"/>
            </a:pPr>
            <a:r>
              <a:rPr lang="en-US" sz="1400" b="0" i="0" dirty="0">
                <a:solidFill>
                  <a:srgbClr val="ECECEC"/>
                </a:solidFill>
                <a:effectLst/>
                <a:latin typeface="+mj-lt"/>
              </a:rPr>
              <a:t>Do not delete a polymorphic object without a virtual destructor.</a:t>
            </a:r>
          </a:p>
          <a:p>
            <a:pPr marL="685800" lvl="1" indent="-228600">
              <a:spcBef>
                <a:spcPts val="0"/>
              </a:spcBef>
              <a:buSzPts val="2200"/>
            </a:pPr>
            <a:endParaRPr lang="en-US" sz="1600" dirty="0">
              <a:solidFill>
                <a:schemeClr val="bg1"/>
              </a:solidFill>
              <a:effectLst/>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800" dirty="0">
                <a:solidFill>
                  <a:schemeClr val="bg1"/>
                </a:solidFill>
                <a:latin typeface="+mj-lt"/>
                <a:ea typeface="Calibri" panose="020F0502020204030204" pitchFamily="34" charset="0"/>
              </a:rPr>
              <a:t>Sanitize Data Sent to Other Systems</a:t>
            </a:r>
          </a:p>
          <a:p>
            <a:pPr marL="228600" lvl="0" indent="-228600" algn="l" rtl="0">
              <a:lnSpc>
                <a:spcPct val="90000"/>
              </a:lnSpc>
              <a:spcBef>
                <a:spcPts val="0"/>
              </a:spcBef>
              <a:spcAft>
                <a:spcPts val="0"/>
              </a:spcAft>
              <a:buClr>
                <a:schemeClr val="lt1"/>
              </a:buClr>
              <a:buSzPts val="2200"/>
              <a:buChar char="•"/>
            </a:pPr>
            <a:endParaRPr lang="en-US" sz="1600" dirty="0">
              <a:solidFill>
                <a:schemeClr val="bg1"/>
              </a:solidFill>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800" dirty="0">
                <a:solidFill>
                  <a:schemeClr val="bg1"/>
                </a:solidFill>
                <a:effectLst/>
                <a:latin typeface="+mj-lt"/>
                <a:ea typeface="Calibri" panose="020F0502020204030204" pitchFamily="34" charset="0"/>
              </a:rPr>
              <a:t>Practice Defense in Depth</a:t>
            </a:r>
          </a:p>
          <a:p>
            <a:pPr marL="228600" lvl="0" indent="-228600" algn="l" rtl="0">
              <a:lnSpc>
                <a:spcPct val="90000"/>
              </a:lnSpc>
              <a:spcBef>
                <a:spcPts val="0"/>
              </a:spcBef>
              <a:spcAft>
                <a:spcPts val="0"/>
              </a:spcAft>
              <a:buClr>
                <a:schemeClr val="lt1"/>
              </a:buClr>
              <a:buSzPts val="2200"/>
              <a:buChar char="•"/>
            </a:pPr>
            <a:endParaRPr lang="en-US" sz="1800" dirty="0">
              <a:solidFill>
                <a:schemeClr val="bg1"/>
              </a:solidFill>
              <a:effectLst/>
              <a:latin typeface="+mj-lt"/>
              <a:ea typeface="Calibri" panose="020F0502020204030204" pitchFamily="34" charset="0"/>
            </a:endParaRPr>
          </a:p>
          <a:p>
            <a:pPr marL="685800" lvl="1" indent="-228600">
              <a:spcBef>
                <a:spcPts val="0"/>
              </a:spcBef>
              <a:buSzPts val="2200"/>
            </a:pPr>
            <a:r>
              <a:rPr lang="en-US" sz="1400" b="0" i="0" dirty="0">
                <a:solidFill>
                  <a:srgbClr val="ECECEC"/>
                </a:solidFill>
                <a:effectLst/>
                <a:latin typeface="+mj-lt"/>
              </a:rPr>
              <a:t>Guarantee that storage for strings has sufficient space for character data and the null terminator.</a:t>
            </a:r>
          </a:p>
          <a:p>
            <a:pPr marL="685800" lvl="1" indent="-228600">
              <a:spcBef>
                <a:spcPts val="0"/>
              </a:spcBef>
              <a:buSzPts val="2200"/>
            </a:pPr>
            <a:endParaRPr lang="en-US" sz="1400" b="0" i="0" dirty="0">
              <a:solidFill>
                <a:schemeClr val="bg1"/>
              </a:solidFill>
              <a:latin typeface="+mj-lt"/>
            </a:endParaRPr>
          </a:p>
          <a:p>
            <a:pPr marL="685800" lvl="1" indent="-228600">
              <a:spcBef>
                <a:spcPts val="0"/>
              </a:spcBef>
              <a:buSzPts val="2200"/>
            </a:pPr>
            <a:r>
              <a:rPr lang="en-US" sz="1400" b="0" i="0" dirty="0">
                <a:solidFill>
                  <a:srgbClr val="ECECEC"/>
                </a:solidFill>
                <a:effectLst/>
                <a:latin typeface="+mj-lt"/>
              </a:rPr>
              <a:t>Incorporate diagnostic tests using assertions.</a:t>
            </a:r>
          </a:p>
          <a:p>
            <a:pPr marL="685800" lvl="1" indent="-228600">
              <a:spcBef>
                <a:spcPts val="0"/>
              </a:spcBef>
              <a:buSzPts val="2200"/>
            </a:pPr>
            <a:endParaRPr lang="en-US" sz="1600" dirty="0">
              <a:solidFill>
                <a:schemeClr val="bg1"/>
              </a:solidFill>
              <a:effectLst/>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800" dirty="0">
                <a:solidFill>
                  <a:schemeClr val="bg1"/>
                </a:solidFill>
                <a:latin typeface="+mj-lt"/>
                <a:ea typeface="Calibri" panose="020F0502020204030204" pitchFamily="34" charset="0"/>
              </a:rPr>
              <a:t>Use Effective Quality Assurance Techniques</a:t>
            </a:r>
          </a:p>
          <a:p>
            <a:pPr marL="228600" lvl="0" indent="-228600" algn="l" rtl="0">
              <a:lnSpc>
                <a:spcPct val="90000"/>
              </a:lnSpc>
              <a:spcBef>
                <a:spcPts val="0"/>
              </a:spcBef>
              <a:spcAft>
                <a:spcPts val="0"/>
              </a:spcAft>
              <a:buClr>
                <a:schemeClr val="lt1"/>
              </a:buClr>
              <a:buSzPts val="2200"/>
              <a:buChar char="•"/>
            </a:pPr>
            <a:endParaRPr lang="en-US" sz="1800" dirty="0">
              <a:solidFill>
                <a:schemeClr val="bg1"/>
              </a:solidFill>
              <a:latin typeface="+mj-lt"/>
              <a:ea typeface="Calibri" panose="020F0502020204030204" pitchFamily="34" charset="0"/>
            </a:endParaRPr>
          </a:p>
          <a:p>
            <a:pPr marL="685800" lvl="1" indent="-228600">
              <a:spcBef>
                <a:spcPts val="0"/>
              </a:spcBef>
              <a:buSzPts val="2200"/>
            </a:pPr>
            <a:r>
              <a:rPr lang="en-US" sz="1400" b="0" i="0" dirty="0">
                <a:solidFill>
                  <a:srgbClr val="ECECEC"/>
                </a:solidFill>
                <a:effectLst/>
                <a:latin typeface="+mj-lt"/>
              </a:rPr>
              <a:t>Incorporate diagnostic tests using assertions.</a:t>
            </a:r>
          </a:p>
          <a:p>
            <a:pPr marL="685800" lvl="1" indent="-228600">
              <a:spcBef>
                <a:spcPts val="0"/>
              </a:spcBef>
              <a:buSzPts val="2200"/>
            </a:pPr>
            <a:endParaRPr lang="en-US" sz="1600" dirty="0">
              <a:solidFill>
                <a:schemeClr val="bg1"/>
              </a:solidFill>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800" dirty="0">
                <a:solidFill>
                  <a:schemeClr val="bg1"/>
                </a:solidFill>
                <a:effectLst/>
                <a:latin typeface="+mj-lt"/>
                <a:ea typeface="Calibri" panose="020F0502020204030204" pitchFamily="34" charset="0"/>
              </a:rPr>
              <a:t>Adopts a Secure Coding Standard</a:t>
            </a:r>
          </a:p>
          <a:p>
            <a:pPr marL="228600" lvl="0" indent="-228600" algn="l" rtl="0">
              <a:lnSpc>
                <a:spcPct val="90000"/>
              </a:lnSpc>
              <a:spcBef>
                <a:spcPts val="0"/>
              </a:spcBef>
              <a:spcAft>
                <a:spcPts val="0"/>
              </a:spcAft>
              <a:buClr>
                <a:schemeClr val="lt1"/>
              </a:buClr>
              <a:buSzPts val="2200"/>
              <a:buChar char="•"/>
            </a:pPr>
            <a:endParaRPr lang="en-US" sz="1800" dirty="0">
              <a:solidFill>
                <a:schemeClr val="bg1"/>
              </a:solidFill>
              <a:effectLst/>
              <a:latin typeface="+mj-lt"/>
              <a:ea typeface="Calibri" panose="020F0502020204030204" pitchFamily="34" charset="0"/>
            </a:endParaRPr>
          </a:p>
          <a:p>
            <a:pPr marL="685800" lvl="1" indent="-228600">
              <a:spcBef>
                <a:spcPts val="0"/>
              </a:spcBef>
              <a:buSzPts val="2200"/>
            </a:pPr>
            <a:r>
              <a:rPr lang="en-US" sz="1400" b="0" i="0" dirty="0">
                <a:solidFill>
                  <a:srgbClr val="ECECEC"/>
                </a:solidFill>
                <a:effectLst/>
                <a:latin typeface="+mj-lt"/>
              </a:rPr>
              <a:t>Guarantee that library functions do not overflow.</a:t>
            </a:r>
            <a:endParaRPr lang="en-US" sz="1600" dirty="0">
              <a:solidFill>
                <a:schemeClr val="bg1"/>
              </a:solidFill>
              <a:effectLst/>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endParaRPr dirty="0">
              <a:solidFill>
                <a:schemeClr val="bg1"/>
              </a:solidFill>
            </a:endParaRPr>
          </a:p>
        </p:txBody>
      </p:sp>
      <p:pic>
        <p:nvPicPr>
          <p:cNvPr id="169" name="Google Shape;169;p5"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extLst>
    <p:ext uri="{6950BFC3-D8DA-4A85-94F7-54DA5524770B}">
      <p188:commentRel xmlns:p188="http://schemas.microsoft.com/office/powerpoint/2018/8/main" r:id="rId4"/>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Never qualify a reference type with const or volatile</a:t>
            </a:r>
          </a:p>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Do not cast to an out-of-range enumeration value</a:t>
            </a:r>
          </a:p>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Guarantee that storage for strings has sufficient space for character data and the null terminator</a:t>
            </a:r>
            <a:endParaRPr lang="en-US" sz="2000" dirty="0">
              <a:solidFill>
                <a:srgbClr val="ECECEC"/>
              </a:solidFill>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Do not alternately input and output from a file stream without an intervening positioning call</a:t>
            </a:r>
          </a:p>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Properly deallocate dynamically allocated resources</a:t>
            </a:r>
            <a:endParaRPr lang="en-US" sz="2000" dirty="0">
              <a:solidFill>
                <a:srgbClr val="ECECEC"/>
              </a:solidFill>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Incorporate diagnostic tests using assertions</a:t>
            </a:r>
          </a:p>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Handle all exceptions</a:t>
            </a:r>
            <a:endParaRPr lang="en-US" sz="2000" dirty="0">
              <a:solidFill>
                <a:srgbClr val="ECECEC"/>
              </a:solidFill>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Do not delete a polymorphic object without a virtual destructor</a:t>
            </a:r>
          </a:p>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Use valid references, pointers, and iterators to reference elements of a container</a:t>
            </a:r>
            <a:endParaRPr lang="en-US" sz="2000" dirty="0">
              <a:solidFill>
                <a:srgbClr val="ECECEC"/>
              </a:solidFill>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2000" i="0" dirty="0">
                <a:solidFill>
                  <a:srgbClr val="ECECEC"/>
                </a:solidFill>
                <a:effectLst/>
                <a:latin typeface="Century Gothic" panose="020B0502020202020204" pitchFamily="34" charset="0"/>
              </a:rPr>
              <a:t>Guarantee that library functions do not overflow</a:t>
            </a:r>
            <a:endParaRPr sz="2000" dirty="0">
              <a:latin typeface="Century Gothic" panose="020B0502020202020204" pitchFamily="34" charset="0"/>
            </a:endParaRPr>
          </a:p>
        </p:txBody>
      </p:sp>
      <p:pic>
        <p:nvPicPr>
          <p:cNvPr id="176" name="Google Shape;176;p6"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extLst>
    <p:ext uri="{6950BFC3-D8DA-4A85-94F7-54DA5524770B}">
      <p188:commentRel xmlns:p188="http://schemas.microsoft.com/office/powerpoint/2018/8/main" r:id="rId4"/>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involves securing data when it is stored in databases, file systems, or other storage devices. </a:t>
            </a:r>
          </a:p>
          <a:p>
            <a:pPr marL="228600" lvl="0" indent="-228600" algn="l" rtl="0">
              <a:lnSpc>
                <a:spcPct val="90000"/>
              </a:lnSpc>
              <a:spcBef>
                <a:spcPts val="0"/>
              </a:spcBef>
              <a:spcAft>
                <a:spcPts val="0"/>
              </a:spcAft>
              <a:buClr>
                <a:schemeClr val="lt1"/>
              </a:buClr>
              <a:buSzPts val="2000"/>
              <a:buChar char="•"/>
            </a:pPr>
            <a:r>
              <a:rPr lang="en-US" sz="2000" dirty="0"/>
              <a:t>Encryption in flight secures the data while being transmitted over networks.</a:t>
            </a:r>
          </a:p>
          <a:p>
            <a:pPr marL="228600" lvl="0" indent="-228600" algn="l" rtl="0">
              <a:lnSpc>
                <a:spcPct val="90000"/>
              </a:lnSpc>
              <a:spcBef>
                <a:spcPts val="0"/>
              </a:spcBef>
              <a:spcAft>
                <a:spcPts val="0"/>
              </a:spcAft>
              <a:buClr>
                <a:schemeClr val="lt1"/>
              </a:buClr>
              <a:buSzPts val="2000"/>
              <a:buChar char="•"/>
            </a:pPr>
            <a:r>
              <a:rPr lang="en-US" sz="2000" dirty="0"/>
              <a:t>Encryption in use protects data while it is being processed or used by applications. </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extLst>
    <p:ext uri="{6950BFC3-D8DA-4A85-94F7-54DA5524770B}">
      <p188:commentRel xmlns:p188="http://schemas.microsoft.com/office/powerpoint/2018/8/main"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b="0" i="0" dirty="0">
                <a:solidFill>
                  <a:srgbClr val="ECECEC"/>
                </a:solidFill>
                <a:effectLst/>
                <a:latin typeface="+mj-lt"/>
              </a:rPr>
              <a:t>Authentication Policy- Only authorized entities may gain access to sensitive information. </a:t>
            </a:r>
          </a:p>
          <a:p>
            <a:pPr marL="228600" lvl="0" indent="-228600" algn="l" rtl="0">
              <a:lnSpc>
                <a:spcPct val="90000"/>
              </a:lnSpc>
              <a:spcBef>
                <a:spcPts val="0"/>
              </a:spcBef>
              <a:spcAft>
                <a:spcPts val="0"/>
              </a:spcAft>
              <a:buClr>
                <a:schemeClr val="lt1"/>
              </a:buClr>
              <a:buSzPts val="2400"/>
              <a:buChar char="•"/>
            </a:pPr>
            <a:endParaRPr lang="en-US" sz="2000" dirty="0">
              <a:solidFill>
                <a:srgbClr val="ECECEC"/>
              </a:solidFill>
              <a:latin typeface="+mj-lt"/>
            </a:endParaRPr>
          </a:p>
          <a:p>
            <a:pPr marL="228600" lvl="0" indent="-228600" algn="l" rtl="0">
              <a:lnSpc>
                <a:spcPct val="90000"/>
              </a:lnSpc>
              <a:spcBef>
                <a:spcPts val="0"/>
              </a:spcBef>
              <a:spcAft>
                <a:spcPts val="0"/>
              </a:spcAft>
              <a:buClr>
                <a:schemeClr val="lt1"/>
              </a:buClr>
              <a:buSzPts val="2400"/>
              <a:buChar char="•"/>
            </a:pPr>
            <a:r>
              <a:rPr lang="en-US" sz="2000" b="0" i="0" dirty="0">
                <a:solidFill>
                  <a:srgbClr val="ECECEC"/>
                </a:solidFill>
                <a:effectLst/>
                <a:latin typeface="+mj-lt"/>
              </a:rPr>
              <a:t>Authorization Policy – Users can only access resources relevant to their roles and responsibilities.</a:t>
            </a:r>
          </a:p>
          <a:p>
            <a:pPr marL="0" lvl="0" indent="0" algn="l" rtl="0">
              <a:lnSpc>
                <a:spcPct val="90000"/>
              </a:lnSpc>
              <a:spcBef>
                <a:spcPts val="0"/>
              </a:spcBef>
              <a:spcAft>
                <a:spcPts val="0"/>
              </a:spcAft>
              <a:buClr>
                <a:schemeClr val="lt1"/>
              </a:buClr>
              <a:buSzPts val="2400"/>
              <a:buNone/>
            </a:pPr>
            <a:endParaRPr lang="en-US" sz="2000" dirty="0">
              <a:solidFill>
                <a:srgbClr val="ECECEC"/>
              </a:solidFill>
              <a:latin typeface="+mj-lt"/>
            </a:endParaRPr>
          </a:p>
          <a:p>
            <a:pPr marL="228600" lvl="0" indent="-228600" algn="l" rtl="0">
              <a:lnSpc>
                <a:spcPct val="90000"/>
              </a:lnSpc>
              <a:spcBef>
                <a:spcPts val="0"/>
              </a:spcBef>
              <a:spcAft>
                <a:spcPts val="0"/>
              </a:spcAft>
              <a:buClr>
                <a:schemeClr val="lt1"/>
              </a:buClr>
              <a:buSzPts val="2400"/>
              <a:buChar char="•"/>
            </a:pPr>
            <a:r>
              <a:rPr lang="en-US" sz="2000" b="0" i="0" dirty="0">
                <a:solidFill>
                  <a:srgbClr val="ECECEC"/>
                </a:solidFill>
                <a:effectLst/>
                <a:latin typeface="+mj-lt"/>
              </a:rPr>
              <a:t>Ac</a:t>
            </a:r>
            <a:r>
              <a:rPr lang="en-US" sz="2000" dirty="0">
                <a:solidFill>
                  <a:srgbClr val="ECECEC"/>
                </a:solidFill>
                <a:latin typeface="+mj-lt"/>
              </a:rPr>
              <a:t>counting Policy- Logging and monitoring mechanisms can detect and respond to malicious or suspicious activities. </a:t>
            </a:r>
            <a:endParaRPr lang="en-US" sz="2000" b="0" i="0" dirty="0">
              <a:solidFill>
                <a:srgbClr val="ECECEC"/>
              </a:solidFill>
              <a:effectLst/>
              <a:latin typeface="+mj-lt"/>
            </a:endParaRPr>
          </a:p>
        </p:txBody>
      </p:sp>
      <p:pic>
        <p:nvPicPr>
          <p:cNvPr id="190" name="Google Shape;190;p8"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extLst>
    <p:ext uri="{6950BFC3-D8DA-4A85-94F7-54DA5524770B}">
      <p188:commentRel xmlns:p188="http://schemas.microsoft.com/office/powerpoint/2018/8/main"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96345FD-A146-F655-5B7F-25CF253D58E9}"/>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E05E16F9-42B1-820D-83DC-3B502C637E4F}"/>
              </a:ext>
            </a:extLst>
          </p:cNvPr>
          <p:cNvSpPr txBox="1">
            <a:spLocks noGrp="1"/>
          </p:cNvSpPr>
          <p:nvPr>
            <p:ph type="title"/>
          </p:nvPr>
        </p:nvSpPr>
        <p:spPr>
          <a:xfrm>
            <a:off x="0" y="0"/>
            <a:ext cx="12192000" cy="304178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b="0" i="0" dirty="0">
                <a:solidFill>
                  <a:srgbClr val="ECECEC"/>
                </a:solidFill>
                <a:effectLst/>
                <a:latin typeface="Century Gothic" panose="020B0502020202020204" pitchFamily="34" charset="0"/>
              </a:rPr>
              <a:t>Use valid references, pointers, and iterators to reference elements of a container.</a:t>
            </a:r>
            <a:br>
              <a:rPr lang="en-US" b="0" i="0" dirty="0">
                <a:solidFill>
                  <a:srgbClr val="ECECEC"/>
                </a:solidFill>
                <a:effectLst/>
                <a:latin typeface="Century Gothic" panose="020B0502020202020204" pitchFamily="34" charset="0"/>
              </a:rPr>
            </a:br>
            <a:r>
              <a:rPr lang="en-US" b="0" i="0" dirty="0">
                <a:solidFill>
                  <a:srgbClr val="ECECEC"/>
                </a:solidFill>
                <a:effectLst/>
                <a:latin typeface="Century Gothic" panose="020B0502020202020204" pitchFamily="34" charset="0"/>
              </a:rPr>
              <a:t>Will the code correctly use a valid pointer to access and modify an element within the container?</a:t>
            </a:r>
            <a:endParaRPr dirty="0">
              <a:latin typeface="Century Gothic" panose="020B0502020202020204" pitchFamily="34" charset="0"/>
            </a:endParaRPr>
          </a:p>
        </p:txBody>
      </p:sp>
      <p:pic>
        <p:nvPicPr>
          <p:cNvPr id="197" name="Google Shape;197;g9504e29505_0_0" descr="Green Pace logo">
            <a:extLst>
              <a:ext uri="{FF2B5EF4-FFF2-40B4-BE49-F238E27FC236}">
                <a16:creationId xmlns:a16="http://schemas.microsoft.com/office/drawing/2014/main" id="{4717B849-11C1-C2A2-BD0C-DCA0A6774FDF}"/>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10;&#10;Description automatically generated">
            <a:extLst>
              <a:ext uri="{FF2B5EF4-FFF2-40B4-BE49-F238E27FC236}">
                <a16:creationId xmlns:a16="http://schemas.microsoft.com/office/drawing/2014/main" id="{AF92867E-5A70-099D-CD1A-73E621D40120}"/>
              </a:ext>
            </a:extLst>
          </p:cNvPr>
          <p:cNvPicPr>
            <a:picLocks noChangeAspect="1"/>
          </p:cNvPicPr>
          <p:nvPr/>
        </p:nvPicPr>
        <p:blipFill>
          <a:blip r:embed="rId5"/>
          <a:stretch>
            <a:fillRect/>
          </a:stretch>
        </p:blipFill>
        <p:spPr>
          <a:xfrm>
            <a:off x="0" y="3216664"/>
            <a:ext cx="12192000" cy="3530600"/>
          </a:xfrm>
          <a:prstGeom prst="rect">
            <a:avLst/>
          </a:prstGeom>
        </p:spPr>
      </p:pic>
    </p:spTree>
    <p:custDataLst>
      <p:tags r:id="rId1"/>
    </p:custDataLst>
    <p:extLst>
      <p:ext uri="{BB962C8B-B14F-4D97-AF65-F5344CB8AC3E}">
        <p14:creationId xmlns:p14="http://schemas.microsoft.com/office/powerpoint/2010/main" val="134310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0" y="0"/>
            <a:ext cx="12192000" cy="3228392"/>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b="0" i="0" dirty="0">
                <a:solidFill>
                  <a:srgbClr val="ECECEC"/>
                </a:solidFill>
                <a:effectLst/>
                <a:latin typeface="Century Gothic" panose="020B0502020202020204" pitchFamily="34" charset="0"/>
              </a:rPr>
              <a:t>Use valid references, pointers, and iterators to reference elements of a container.</a:t>
            </a:r>
            <a:br>
              <a:rPr lang="en-US" b="0" i="0" dirty="0">
                <a:solidFill>
                  <a:srgbClr val="ECECEC"/>
                </a:solidFill>
                <a:effectLst/>
                <a:latin typeface="Century Gothic" panose="020B0502020202020204" pitchFamily="34" charset="0"/>
              </a:rPr>
            </a:br>
            <a:r>
              <a:rPr lang="en-US" b="0" i="0" dirty="0">
                <a:solidFill>
                  <a:srgbClr val="ECECEC"/>
                </a:solidFill>
                <a:effectLst/>
                <a:latin typeface="Century Gothic" panose="020B0502020202020204" pitchFamily="34" charset="0"/>
              </a:rPr>
              <a:t>Will the code appropriately employ a valid iterator to access and modify an element within the container?</a:t>
            </a:r>
            <a:endParaRPr dirty="0">
              <a:latin typeface="Century Gothic" panose="020B0502020202020204" pitchFamily="34" charset="0"/>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screen shot of a computer screen&#10;&#10;Description automatically generated">
            <a:extLst>
              <a:ext uri="{FF2B5EF4-FFF2-40B4-BE49-F238E27FC236}">
                <a16:creationId xmlns:a16="http://schemas.microsoft.com/office/drawing/2014/main" id="{75043BEC-0F2B-96D9-D8C0-C3E9502F8AEB}"/>
              </a:ext>
            </a:extLst>
          </p:cNvPr>
          <p:cNvPicPr>
            <a:picLocks noChangeAspect="1"/>
          </p:cNvPicPr>
          <p:nvPr/>
        </p:nvPicPr>
        <p:blipFill>
          <a:blip r:embed="rId5"/>
          <a:stretch>
            <a:fillRect/>
          </a:stretch>
        </p:blipFill>
        <p:spPr>
          <a:xfrm>
            <a:off x="0" y="3429000"/>
            <a:ext cx="12192000" cy="3541416"/>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9972</TotalTime>
  <Words>987</Words>
  <Application>Microsoft Office PowerPoint</Application>
  <PresentationFormat>Widescreen</PresentationFormat>
  <Paragraphs>137</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Use valid references, pointers, and iterators to reference elements of a container. Will the code correctly use a valid pointer to access and modify an element within the container?</vt:lpstr>
      <vt:lpstr>Use valid references, pointers, and iterators to reference elements of a container. Will the code appropriately employ a valid iterator to access and modify an element within the container?</vt:lpstr>
      <vt:lpstr>Use valid references, pointers, and iterators to reference elements of a container. Will the code handle invalid pointers gracefully and prevent unauthorized access?</vt:lpstr>
      <vt:lpstr>Use valid references, pointers, and iterators to reference elements of a container. Will the code manage invalid iterators to prevent unauthorized access?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Beth Campbell</cp:lastModifiedBy>
  <cp:revision>10</cp:revision>
  <dcterms:created xsi:type="dcterms:W3CDTF">2020-08-19T17:59:24Z</dcterms:created>
  <dcterms:modified xsi:type="dcterms:W3CDTF">2024-03-04T02:10:19Z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