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61" r:id="rId2"/>
    <p:sldId id="297" r:id="rId3"/>
    <p:sldId id="306" r:id="rId4"/>
    <p:sldId id="264" r:id="rId5"/>
    <p:sldId id="322" r:id="rId6"/>
    <p:sldId id="280" r:id="rId7"/>
    <p:sldId id="305" r:id="rId8"/>
    <p:sldId id="323" r:id="rId9"/>
    <p:sldId id="325" r:id="rId10"/>
    <p:sldId id="326" r:id="rId11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FF66"/>
    <a:srgbClr val="FFCCFF"/>
    <a:srgbClr val="660033"/>
    <a:srgbClr val="FF0000"/>
    <a:srgbClr val="9DCEFF"/>
    <a:srgbClr val="0238E6"/>
    <a:srgbClr val="86A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68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42DA948-1061-4E9C-839D-EC8007BD423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003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4341BF-50DF-4A5D-A691-54A4A15F0466}" type="slidenum">
              <a:rPr lang="en-AU" altLang="en-US" sz="1200" smtClean="0"/>
              <a:pPr/>
              <a:t>1</a:t>
            </a:fld>
            <a:endParaRPr lang="en-AU" altLang="en-US" sz="1200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28E588-982B-4152-8F77-CD853D2C13CB}" type="slidenum">
              <a:rPr lang="en-AU" altLang="en-US" sz="1200" smtClean="0"/>
              <a:pPr/>
              <a:t>10</a:t>
            </a:fld>
            <a:endParaRPr lang="en-AU" altLang="en-US" sz="1200" smtClean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554988-840A-4B99-809F-86C4BD157E09}" type="slidenum">
              <a:rPr lang="en-AU" altLang="en-US" sz="1200" smtClean="0"/>
              <a:pPr/>
              <a:t>2</a:t>
            </a:fld>
            <a:endParaRPr lang="en-AU" altLang="en-US" sz="1200" smtClean="0"/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6C6C83-E337-4544-A21D-0BE2325368ED}" type="slidenum">
              <a:rPr lang="en-AU" altLang="en-US" sz="1200" smtClean="0"/>
              <a:pPr/>
              <a:t>3</a:t>
            </a:fld>
            <a:endParaRPr lang="en-AU" altLang="en-US" sz="1200" smtClean="0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4F36A1-C405-4671-88C6-9D4DEE72E2CA}" type="slidenum">
              <a:rPr lang="en-AU" altLang="en-US" sz="1200" smtClean="0"/>
              <a:pPr/>
              <a:t>4</a:t>
            </a:fld>
            <a:endParaRPr lang="en-AU" altLang="en-US" sz="1200" smtClean="0"/>
          </a:p>
        </p:txBody>
      </p:sp>
      <p:sp>
        <p:nvSpPr>
          <p:cNvPr id="16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522BE9-3079-422E-B466-F2A478690C3B}" type="slidenum">
              <a:rPr lang="en-AU" altLang="en-US" sz="1200" smtClean="0"/>
              <a:pPr/>
              <a:t>5</a:t>
            </a:fld>
            <a:endParaRPr lang="en-AU" altLang="en-US" sz="1200" smtClean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272DB3-24DA-43E7-B06E-FAF1F467AC5B}" type="slidenum">
              <a:rPr lang="en-AU" altLang="en-US" sz="1200" smtClean="0"/>
              <a:pPr/>
              <a:t>6</a:t>
            </a:fld>
            <a:endParaRPr lang="en-AU" altLang="en-US" sz="1200" smtClean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3DB667-1940-42B9-8A51-919C659057FC}" type="slidenum">
              <a:rPr lang="en-AU" altLang="en-US" sz="1200" smtClean="0"/>
              <a:pPr/>
              <a:t>7</a:t>
            </a:fld>
            <a:endParaRPr lang="en-AU" altLang="en-US" sz="1200" smtClean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7C1F73-800F-4C32-95BD-E97249948E57}" type="slidenum">
              <a:rPr lang="en-AU" altLang="en-US" sz="1200" smtClean="0"/>
              <a:pPr/>
              <a:t>8</a:t>
            </a:fld>
            <a:endParaRPr lang="en-AU" altLang="en-US" sz="1200" smtClean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2D6321-1D8D-486B-A0BB-74049E9315B8}" type="slidenum">
              <a:rPr lang="en-AU" altLang="en-US" sz="1200" smtClean="0"/>
              <a:pPr/>
              <a:t>9</a:t>
            </a:fld>
            <a:endParaRPr lang="en-AU" altLang="en-US" sz="1200" smtClean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09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09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19812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57912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00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99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87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6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86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05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5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74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41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74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72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24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pic>
        <p:nvPicPr>
          <p:cNvPr id="1028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6472238"/>
            <a:ext cx="3762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28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4.wmf"/><Relationship Id="rId25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23" Type="http://schemas.openxmlformats.org/officeDocument/2006/relationships/image" Target="../media/image27.wmf"/><Relationship Id="rId28" Type="http://schemas.openxmlformats.org/officeDocument/2006/relationships/oleObject" Target="../embeddings/oleObject29.bin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5.wmf"/><Relationship Id="rId31" Type="http://schemas.openxmlformats.org/officeDocument/2006/relationships/image" Target="../media/image31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29.wmf"/><Relationship Id="rId30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25538"/>
            <a:ext cx="7772400" cy="325437"/>
          </a:xfrm>
        </p:spPr>
        <p:txBody>
          <a:bodyPr/>
          <a:lstStyle/>
          <a:p>
            <a:pPr algn="l"/>
            <a:r>
              <a:rPr lang="en-AU" altLang="en-US" sz="1200" smtClean="0">
                <a:latin typeface="Arial" charset="0"/>
              </a:rPr>
              <a:t>Mean error (bias)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14375" y="1692275"/>
          <a:ext cx="17653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4" imgW="1854200" imgH="431800" progId="Equation.3">
                  <p:embed/>
                </p:oleObj>
              </mc:Choice>
              <mc:Fallback>
                <p:oleObj name="Equation" r:id="rId4" imgW="1854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692275"/>
                        <a:ext cx="17653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669925" y="2809875"/>
            <a:ext cx="7788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AU" altLang="en-US" sz="1200">
                <a:latin typeface="Arial" charset="0"/>
              </a:rPr>
              <a:t>Measures:  Average difference between forecast and observed values</a:t>
            </a:r>
          </a:p>
        </p:txBody>
      </p:sp>
      <p:graphicFrame>
        <p:nvGraphicFramePr>
          <p:cNvPr id="2053" name="Object 51"/>
          <p:cNvGraphicFramePr>
            <a:graphicFrameLocks noChangeAspect="1"/>
          </p:cNvGraphicFramePr>
          <p:nvPr/>
        </p:nvGraphicFramePr>
        <p:xfrm>
          <a:off x="2970213" y="1641475"/>
          <a:ext cx="10080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6" imgW="977900" imgH="838200" progId="Equation.3">
                  <p:embed/>
                </p:oleObj>
              </mc:Choice>
              <mc:Fallback>
                <p:oleObj name="Equation" r:id="rId6" imgW="977900" imgH="8382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641475"/>
                        <a:ext cx="100806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52"/>
          <p:cNvGraphicFramePr>
            <a:graphicFrameLocks noChangeAspect="1"/>
          </p:cNvGraphicFramePr>
          <p:nvPr/>
        </p:nvGraphicFramePr>
        <p:xfrm>
          <a:off x="5070475" y="1422400"/>
          <a:ext cx="20701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8" imgW="2070100" imgH="622300" progId="Equation.3">
                  <p:embed/>
                </p:oleObj>
              </mc:Choice>
              <mc:Fallback>
                <p:oleObj name="Equation" r:id="rId8" imgW="2070100" imgH="6223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1422400"/>
                        <a:ext cx="20701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53"/>
          <p:cNvSpPr>
            <a:spLocks noChangeArrowheads="1"/>
          </p:cNvSpPr>
          <p:nvPr/>
        </p:nvSpPr>
        <p:spPr bwMode="auto">
          <a:xfrm>
            <a:off x="685800" y="3625850"/>
            <a:ext cx="77724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AU" altLang="en-US" sz="1200">
                <a:solidFill>
                  <a:schemeClr val="tx2"/>
                </a:solidFill>
                <a:latin typeface="Arial" charset="0"/>
              </a:rPr>
              <a:t>Anomaly correlation</a:t>
            </a:r>
          </a:p>
        </p:txBody>
      </p:sp>
      <p:graphicFrame>
        <p:nvGraphicFramePr>
          <p:cNvPr id="2056" name="Object 54"/>
          <p:cNvGraphicFramePr>
            <a:graphicFrameLocks noChangeAspect="1"/>
          </p:cNvGraphicFramePr>
          <p:nvPr/>
        </p:nvGraphicFramePr>
        <p:xfrm>
          <a:off x="884238" y="4103688"/>
          <a:ext cx="6140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0" imgW="6273800" imgH="533400" progId="Equation.3">
                  <p:embed/>
                </p:oleObj>
              </mc:Choice>
              <mc:Fallback>
                <p:oleObj name="Equation" r:id="rId10" imgW="6273800" imgH="5334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103688"/>
                        <a:ext cx="61404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5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8" name="Object 55"/>
          <p:cNvGraphicFramePr>
            <a:graphicFrameLocks noChangeAspect="1"/>
          </p:cNvGraphicFramePr>
          <p:nvPr/>
        </p:nvGraphicFramePr>
        <p:xfrm>
          <a:off x="1019175" y="5224463"/>
          <a:ext cx="1717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12" imgW="1803400" imgH="431800" progId="Equation.3">
                  <p:embed/>
                </p:oleObj>
              </mc:Choice>
              <mc:Fallback>
                <p:oleObj name="Equation" r:id="rId12" imgW="1803400" imgH="4318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224463"/>
                        <a:ext cx="1717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5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60" name="Object 57"/>
          <p:cNvGraphicFramePr>
            <a:graphicFrameLocks noChangeAspect="1"/>
          </p:cNvGraphicFramePr>
          <p:nvPr/>
        </p:nvGraphicFramePr>
        <p:xfrm>
          <a:off x="3124200" y="5224463"/>
          <a:ext cx="2012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4" imgW="2057400" imgH="431800" progId="Equation.3">
                  <p:embed/>
                </p:oleObj>
              </mc:Choice>
              <mc:Fallback>
                <p:oleObj name="Equation" r:id="rId14" imgW="2057400" imgH="4318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24463"/>
                        <a:ext cx="2012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60"/>
          <p:cNvSpPr>
            <a:spLocks noChangeArrowheads="1"/>
          </p:cNvSpPr>
          <p:nvPr/>
        </p:nvSpPr>
        <p:spPr bwMode="auto">
          <a:xfrm>
            <a:off x="0" y="334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62" name="Object 59"/>
          <p:cNvGraphicFramePr>
            <a:graphicFrameLocks noChangeAspect="1"/>
          </p:cNvGraphicFramePr>
          <p:nvPr/>
        </p:nvGraphicFramePr>
        <p:xfrm>
          <a:off x="5867400" y="5427663"/>
          <a:ext cx="15240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6" imgW="164957" imgH="190335" progId="Equation.3">
                  <p:embed/>
                </p:oleObj>
              </mc:Choice>
              <mc:Fallback>
                <p:oleObj name="Equation" r:id="rId16" imgW="164957" imgH="190335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27663"/>
                        <a:ext cx="152400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6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64" name="Object 61"/>
          <p:cNvGraphicFramePr>
            <a:graphicFrameLocks noChangeAspect="1"/>
          </p:cNvGraphicFramePr>
          <p:nvPr/>
        </p:nvGraphicFramePr>
        <p:xfrm>
          <a:off x="5334000" y="5356225"/>
          <a:ext cx="180975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8" imgW="190500" imgH="228600" progId="Equation.3">
                  <p:embed/>
                </p:oleObj>
              </mc:Choice>
              <mc:Fallback>
                <p:oleObj name="Equation" r:id="rId18" imgW="190500" imgH="2286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56225"/>
                        <a:ext cx="180975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5" name="Rectangle 6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66" name="Object 63"/>
          <p:cNvGraphicFramePr>
            <a:graphicFrameLocks noChangeAspect="1"/>
          </p:cNvGraphicFramePr>
          <p:nvPr/>
        </p:nvGraphicFramePr>
        <p:xfrm>
          <a:off x="6134100" y="2881313"/>
          <a:ext cx="1914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20" imgW="1917700" imgH="508000" progId="Equation.3">
                  <p:embed/>
                </p:oleObj>
              </mc:Choice>
              <mc:Fallback>
                <p:oleObj name="Equation" r:id="rId20" imgW="1917700" imgH="5080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81313"/>
                        <a:ext cx="19145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38" name="Group 178"/>
          <p:cNvGraphicFramePr>
            <a:graphicFrameLocks noGrp="1"/>
          </p:cNvGraphicFramePr>
          <p:nvPr/>
        </p:nvGraphicFramePr>
        <p:xfrm>
          <a:off x="1695450" y="1397000"/>
          <a:ext cx="3041650" cy="860425"/>
        </p:xfrm>
        <a:graphic>
          <a:graphicData uri="http://schemas.openxmlformats.org/drawingml/2006/table">
            <a:tbl>
              <a:tblPr/>
              <a:tblGrid>
                <a:gridCol w="876300"/>
                <a:gridCol w="1057275"/>
                <a:gridCol w="1108075"/>
              </a:tblGrid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Observed Yes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Observed No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Yes   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hits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alarms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No  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misses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correct negatives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11284" name="Freeform 183"/>
          <p:cNvSpPr>
            <a:spLocks/>
          </p:cNvSpPr>
          <p:nvPr/>
        </p:nvSpPr>
        <p:spPr bwMode="auto">
          <a:xfrm>
            <a:off x="2187575" y="3282950"/>
            <a:ext cx="1319213" cy="1620838"/>
          </a:xfrm>
          <a:custGeom>
            <a:avLst/>
            <a:gdLst>
              <a:gd name="T0" fmla="*/ 160415417 w 896"/>
              <a:gd name="T1" fmla="*/ 877782152 h 1038"/>
              <a:gd name="T2" fmla="*/ 91046310 w 896"/>
              <a:gd name="T3" fmla="*/ 1009449474 h 1038"/>
              <a:gd name="T4" fmla="*/ 39019847 w 896"/>
              <a:gd name="T5" fmla="*/ 1160623067 h 1038"/>
              <a:gd name="T6" fmla="*/ 8670586 w 896"/>
              <a:gd name="T7" fmla="*/ 1326427924 h 1038"/>
              <a:gd name="T8" fmla="*/ 4336029 w 896"/>
              <a:gd name="T9" fmla="*/ 1497107787 h 1038"/>
              <a:gd name="T10" fmla="*/ 30349261 w 896"/>
              <a:gd name="T11" fmla="*/ 1672664217 h 1038"/>
              <a:gd name="T12" fmla="*/ 82375723 w 896"/>
              <a:gd name="T13" fmla="*/ 1853097215 h 1038"/>
              <a:gd name="T14" fmla="*/ 156079388 w 896"/>
              <a:gd name="T15" fmla="*/ 1994517673 h 1038"/>
              <a:gd name="T16" fmla="*/ 255797756 w 896"/>
              <a:gd name="T17" fmla="*/ 2121308428 h 1038"/>
              <a:gd name="T18" fmla="*/ 342508037 w 896"/>
              <a:gd name="T19" fmla="*/ 2147483647 h 1038"/>
              <a:gd name="T20" fmla="*/ 433554347 w 896"/>
              <a:gd name="T21" fmla="*/ 2147483647 h 1038"/>
              <a:gd name="T22" fmla="*/ 572292562 w 896"/>
              <a:gd name="T23" fmla="*/ 2147483647 h 1038"/>
              <a:gd name="T24" fmla="*/ 702358719 w 896"/>
              <a:gd name="T25" fmla="*/ 2147483647 h 1038"/>
              <a:gd name="T26" fmla="*/ 784734442 w 896"/>
              <a:gd name="T27" fmla="*/ 2147483647 h 1038"/>
              <a:gd name="T28" fmla="*/ 815082230 w 896"/>
              <a:gd name="T29" fmla="*/ 2147483647 h 1038"/>
              <a:gd name="T30" fmla="*/ 845431491 w 896"/>
              <a:gd name="T31" fmla="*/ 2147483647 h 1038"/>
              <a:gd name="T32" fmla="*/ 897457954 w 896"/>
              <a:gd name="T33" fmla="*/ 2147483647 h 1038"/>
              <a:gd name="T34" fmla="*/ 992840293 w 896"/>
              <a:gd name="T35" fmla="*/ 2147483647 h 1038"/>
              <a:gd name="T36" fmla="*/ 1070879987 w 896"/>
              <a:gd name="T37" fmla="*/ 2147483647 h 1038"/>
              <a:gd name="T38" fmla="*/ 1166262326 w 896"/>
              <a:gd name="T39" fmla="*/ 2147483647 h 1038"/>
              <a:gd name="T40" fmla="*/ 1274651281 w 896"/>
              <a:gd name="T41" fmla="*/ 2147483647 h 1038"/>
              <a:gd name="T42" fmla="*/ 1365697590 w 896"/>
              <a:gd name="T43" fmla="*/ 2147483647 h 1038"/>
              <a:gd name="T44" fmla="*/ 1461079929 w 896"/>
              <a:gd name="T45" fmla="*/ 2147483647 h 1038"/>
              <a:gd name="T46" fmla="*/ 1560796825 w 896"/>
              <a:gd name="T47" fmla="*/ 2147483647 h 1038"/>
              <a:gd name="T48" fmla="*/ 1656179164 w 896"/>
              <a:gd name="T49" fmla="*/ 2147483647 h 1038"/>
              <a:gd name="T50" fmla="*/ 1751560031 w 896"/>
              <a:gd name="T51" fmla="*/ 2147483647 h 1038"/>
              <a:gd name="T52" fmla="*/ 1820929139 w 896"/>
              <a:gd name="T53" fmla="*/ 2116431860 h 1038"/>
              <a:gd name="T54" fmla="*/ 1877291631 w 896"/>
              <a:gd name="T55" fmla="*/ 1975011403 h 1038"/>
              <a:gd name="T56" fmla="*/ 1911975448 w 896"/>
              <a:gd name="T57" fmla="*/ 1857973782 h 1038"/>
              <a:gd name="T58" fmla="*/ 1933654123 w 896"/>
              <a:gd name="T59" fmla="*/ 1706800190 h 1038"/>
              <a:gd name="T60" fmla="*/ 1942324709 w 896"/>
              <a:gd name="T61" fmla="*/ 1531243759 h 1038"/>
              <a:gd name="T62" fmla="*/ 1929318093 w 896"/>
              <a:gd name="T63" fmla="*/ 1370317031 h 1038"/>
              <a:gd name="T64" fmla="*/ 1903304862 w 896"/>
              <a:gd name="T65" fmla="*/ 1214265310 h 1038"/>
              <a:gd name="T66" fmla="*/ 1872955601 w 896"/>
              <a:gd name="T67" fmla="*/ 1121610527 h 1038"/>
              <a:gd name="T68" fmla="*/ 1838271784 w 896"/>
              <a:gd name="T69" fmla="*/ 1024079177 h 1038"/>
              <a:gd name="T70" fmla="*/ 1768902676 w 896"/>
              <a:gd name="T71" fmla="*/ 882658719 h 1038"/>
              <a:gd name="T72" fmla="*/ 1708205627 w 896"/>
              <a:gd name="T73" fmla="*/ 799757071 h 1038"/>
              <a:gd name="T74" fmla="*/ 1634500490 w 896"/>
              <a:gd name="T75" fmla="*/ 721731991 h 1038"/>
              <a:gd name="T76" fmla="*/ 1565132855 w 896"/>
              <a:gd name="T77" fmla="*/ 663213181 h 1038"/>
              <a:gd name="T78" fmla="*/ 1539119623 w 896"/>
              <a:gd name="T79" fmla="*/ 609570939 h 1038"/>
              <a:gd name="T80" fmla="*/ 1521776978 w 896"/>
              <a:gd name="T81" fmla="*/ 531545858 h 1038"/>
              <a:gd name="T82" fmla="*/ 1469750516 w 896"/>
              <a:gd name="T83" fmla="*/ 414508238 h 1038"/>
              <a:gd name="T84" fmla="*/ 1404717437 w 896"/>
              <a:gd name="T85" fmla="*/ 297470618 h 1038"/>
              <a:gd name="T86" fmla="*/ 1331012300 w 896"/>
              <a:gd name="T87" fmla="*/ 214568970 h 1038"/>
              <a:gd name="T88" fmla="*/ 1244302020 w 896"/>
              <a:gd name="T89" fmla="*/ 131667323 h 1038"/>
              <a:gd name="T90" fmla="*/ 1161926296 w 896"/>
              <a:gd name="T91" fmla="*/ 82901648 h 1038"/>
              <a:gd name="T92" fmla="*/ 1057873371 w 896"/>
              <a:gd name="T93" fmla="*/ 34135973 h 1038"/>
              <a:gd name="T94" fmla="*/ 962491032 w 896"/>
              <a:gd name="T95" fmla="*/ 14629703 h 1038"/>
              <a:gd name="T96" fmla="*/ 871444722 w 896"/>
              <a:gd name="T97" fmla="*/ 0 h 1038"/>
              <a:gd name="T98" fmla="*/ 793405028 w 896"/>
              <a:gd name="T99" fmla="*/ 9753135 h 1038"/>
              <a:gd name="T100" fmla="*/ 663338872 w 896"/>
              <a:gd name="T101" fmla="*/ 29259405 h 1038"/>
              <a:gd name="T102" fmla="*/ 550613888 w 896"/>
              <a:gd name="T103" fmla="*/ 92654783 h 1038"/>
              <a:gd name="T104" fmla="*/ 442226405 w 896"/>
              <a:gd name="T105" fmla="*/ 156050160 h 1038"/>
              <a:gd name="T106" fmla="*/ 368521268 w 896"/>
              <a:gd name="T107" fmla="*/ 238951808 h 1038"/>
              <a:gd name="T108" fmla="*/ 268804372 w 896"/>
              <a:gd name="T109" fmla="*/ 375495698 h 1038"/>
              <a:gd name="T110" fmla="*/ 208105851 w 896"/>
              <a:gd name="T111" fmla="*/ 516916156 h 1038"/>
              <a:gd name="T112" fmla="*/ 169086004 w 896"/>
              <a:gd name="T113" fmla="*/ 663213181 h 1038"/>
              <a:gd name="T114" fmla="*/ 160415417 w 896"/>
              <a:gd name="T115" fmla="*/ 780250801 h 1038"/>
              <a:gd name="T116" fmla="*/ 160415417 w 896"/>
              <a:gd name="T117" fmla="*/ 833893044 h 1038"/>
              <a:gd name="T118" fmla="*/ 160415417 w 896"/>
              <a:gd name="T119" fmla="*/ 877782152 h 10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896"/>
              <a:gd name="T181" fmla="*/ 0 h 1038"/>
              <a:gd name="T182" fmla="*/ 896 w 896"/>
              <a:gd name="T183" fmla="*/ 1038 h 103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896" h="1038">
                <a:moveTo>
                  <a:pt x="74" y="360"/>
                </a:moveTo>
                <a:cubicBezTo>
                  <a:pt x="69" y="372"/>
                  <a:pt x="51" y="395"/>
                  <a:pt x="42" y="414"/>
                </a:cubicBezTo>
                <a:cubicBezTo>
                  <a:pt x="33" y="433"/>
                  <a:pt x="24" y="454"/>
                  <a:pt x="18" y="476"/>
                </a:cubicBezTo>
                <a:cubicBezTo>
                  <a:pt x="12" y="498"/>
                  <a:pt x="7" y="521"/>
                  <a:pt x="4" y="544"/>
                </a:cubicBezTo>
                <a:cubicBezTo>
                  <a:pt x="1" y="567"/>
                  <a:pt x="0" y="590"/>
                  <a:pt x="2" y="614"/>
                </a:cubicBezTo>
                <a:cubicBezTo>
                  <a:pt x="4" y="638"/>
                  <a:pt x="8" y="662"/>
                  <a:pt x="14" y="686"/>
                </a:cubicBezTo>
                <a:cubicBezTo>
                  <a:pt x="20" y="710"/>
                  <a:pt x="28" y="738"/>
                  <a:pt x="38" y="760"/>
                </a:cubicBezTo>
                <a:cubicBezTo>
                  <a:pt x="48" y="782"/>
                  <a:pt x="59" y="800"/>
                  <a:pt x="72" y="818"/>
                </a:cubicBezTo>
                <a:cubicBezTo>
                  <a:pt x="85" y="836"/>
                  <a:pt x="104" y="857"/>
                  <a:pt x="118" y="870"/>
                </a:cubicBezTo>
                <a:cubicBezTo>
                  <a:pt x="132" y="883"/>
                  <a:pt x="144" y="889"/>
                  <a:pt x="158" y="898"/>
                </a:cubicBezTo>
                <a:cubicBezTo>
                  <a:pt x="172" y="907"/>
                  <a:pt x="183" y="916"/>
                  <a:pt x="200" y="922"/>
                </a:cubicBezTo>
                <a:cubicBezTo>
                  <a:pt x="217" y="928"/>
                  <a:pt x="243" y="933"/>
                  <a:pt x="264" y="936"/>
                </a:cubicBezTo>
                <a:cubicBezTo>
                  <a:pt x="285" y="939"/>
                  <a:pt x="308" y="939"/>
                  <a:pt x="324" y="938"/>
                </a:cubicBezTo>
                <a:cubicBezTo>
                  <a:pt x="340" y="937"/>
                  <a:pt x="353" y="930"/>
                  <a:pt x="362" y="928"/>
                </a:cubicBezTo>
                <a:cubicBezTo>
                  <a:pt x="371" y="926"/>
                  <a:pt x="371" y="924"/>
                  <a:pt x="376" y="924"/>
                </a:cubicBezTo>
                <a:cubicBezTo>
                  <a:pt x="381" y="924"/>
                  <a:pt x="384" y="925"/>
                  <a:pt x="390" y="930"/>
                </a:cubicBezTo>
                <a:cubicBezTo>
                  <a:pt x="396" y="935"/>
                  <a:pt x="403" y="945"/>
                  <a:pt x="414" y="956"/>
                </a:cubicBezTo>
                <a:cubicBezTo>
                  <a:pt x="425" y="967"/>
                  <a:pt x="445" y="986"/>
                  <a:pt x="458" y="996"/>
                </a:cubicBezTo>
                <a:cubicBezTo>
                  <a:pt x="471" y="1006"/>
                  <a:pt x="481" y="1008"/>
                  <a:pt x="494" y="1014"/>
                </a:cubicBezTo>
                <a:cubicBezTo>
                  <a:pt x="507" y="1020"/>
                  <a:pt x="522" y="1030"/>
                  <a:pt x="538" y="1034"/>
                </a:cubicBezTo>
                <a:cubicBezTo>
                  <a:pt x="554" y="1038"/>
                  <a:pt x="573" y="1038"/>
                  <a:pt x="588" y="1038"/>
                </a:cubicBezTo>
                <a:cubicBezTo>
                  <a:pt x="603" y="1038"/>
                  <a:pt x="616" y="1038"/>
                  <a:pt x="630" y="1036"/>
                </a:cubicBezTo>
                <a:cubicBezTo>
                  <a:pt x="644" y="1034"/>
                  <a:pt x="659" y="1029"/>
                  <a:pt x="674" y="1024"/>
                </a:cubicBezTo>
                <a:cubicBezTo>
                  <a:pt x="689" y="1019"/>
                  <a:pt x="705" y="1013"/>
                  <a:pt x="720" y="1004"/>
                </a:cubicBezTo>
                <a:cubicBezTo>
                  <a:pt x="735" y="995"/>
                  <a:pt x="749" y="986"/>
                  <a:pt x="764" y="972"/>
                </a:cubicBezTo>
                <a:cubicBezTo>
                  <a:pt x="779" y="958"/>
                  <a:pt x="795" y="935"/>
                  <a:pt x="808" y="918"/>
                </a:cubicBezTo>
                <a:cubicBezTo>
                  <a:pt x="821" y="901"/>
                  <a:pt x="830" y="886"/>
                  <a:pt x="840" y="868"/>
                </a:cubicBezTo>
                <a:cubicBezTo>
                  <a:pt x="850" y="850"/>
                  <a:pt x="859" y="828"/>
                  <a:pt x="866" y="810"/>
                </a:cubicBezTo>
                <a:cubicBezTo>
                  <a:pt x="873" y="792"/>
                  <a:pt x="878" y="780"/>
                  <a:pt x="882" y="762"/>
                </a:cubicBezTo>
                <a:cubicBezTo>
                  <a:pt x="886" y="744"/>
                  <a:pt x="890" y="722"/>
                  <a:pt x="892" y="700"/>
                </a:cubicBezTo>
                <a:cubicBezTo>
                  <a:pt x="894" y="678"/>
                  <a:pt x="896" y="651"/>
                  <a:pt x="896" y="628"/>
                </a:cubicBezTo>
                <a:cubicBezTo>
                  <a:pt x="896" y="605"/>
                  <a:pt x="893" y="584"/>
                  <a:pt x="890" y="562"/>
                </a:cubicBezTo>
                <a:cubicBezTo>
                  <a:pt x="887" y="540"/>
                  <a:pt x="882" y="515"/>
                  <a:pt x="878" y="498"/>
                </a:cubicBezTo>
                <a:cubicBezTo>
                  <a:pt x="874" y="481"/>
                  <a:pt x="869" y="473"/>
                  <a:pt x="864" y="460"/>
                </a:cubicBezTo>
                <a:cubicBezTo>
                  <a:pt x="859" y="447"/>
                  <a:pt x="856" y="436"/>
                  <a:pt x="848" y="420"/>
                </a:cubicBezTo>
                <a:cubicBezTo>
                  <a:pt x="840" y="404"/>
                  <a:pt x="826" y="377"/>
                  <a:pt x="816" y="362"/>
                </a:cubicBezTo>
                <a:cubicBezTo>
                  <a:pt x="806" y="347"/>
                  <a:pt x="798" y="339"/>
                  <a:pt x="788" y="328"/>
                </a:cubicBezTo>
                <a:cubicBezTo>
                  <a:pt x="778" y="317"/>
                  <a:pt x="765" y="305"/>
                  <a:pt x="754" y="296"/>
                </a:cubicBezTo>
                <a:cubicBezTo>
                  <a:pt x="743" y="287"/>
                  <a:pt x="729" y="280"/>
                  <a:pt x="722" y="272"/>
                </a:cubicBezTo>
                <a:cubicBezTo>
                  <a:pt x="715" y="264"/>
                  <a:pt x="713" y="259"/>
                  <a:pt x="710" y="250"/>
                </a:cubicBezTo>
                <a:cubicBezTo>
                  <a:pt x="707" y="241"/>
                  <a:pt x="707" y="231"/>
                  <a:pt x="702" y="218"/>
                </a:cubicBezTo>
                <a:cubicBezTo>
                  <a:pt x="697" y="205"/>
                  <a:pt x="687" y="186"/>
                  <a:pt x="678" y="170"/>
                </a:cubicBezTo>
                <a:cubicBezTo>
                  <a:pt x="669" y="154"/>
                  <a:pt x="659" y="136"/>
                  <a:pt x="648" y="122"/>
                </a:cubicBezTo>
                <a:cubicBezTo>
                  <a:pt x="637" y="108"/>
                  <a:pt x="626" y="99"/>
                  <a:pt x="614" y="88"/>
                </a:cubicBezTo>
                <a:cubicBezTo>
                  <a:pt x="602" y="77"/>
                  <a:pt x="587" y="63"/>
                  <a:pt x="574" y="54"/>
                </a:cubicBezTo>
                <a:cubicBezTo>
                  <a:pt x="561" y="45"/>
                  <a:pt x="550" y="41"/>
                  <a:pt x="536" y="34"/>
                </a:cubicBezTo>
                <a:cubicBezTo>
                  <a:pt x="522" y="27"/>
                  <a:pt x="503" y="19"/>
                  <a:pt x="488" y="14"/>
                </a:cubicBezTo>
                <a:cubicBezTo>
                  <a:pt x="473" y="9"/>
                  <a:pt x="458" y="8"/>
                  <a:pt x="444" y="6"/>
                </a:cubicBezTo>
                <a:cubicBezTo>
                  <a:pt x="430" y="4"/>
                  <a:pt x="415" y="0"/>
                  <a:pt x="402" y="0"/>
                </a:cubicBezTo>
                <a:cubicBezTo>
                  <a:pt x="389" y="0"/>
                  <a:pt x="382" y="2"/>
                  <a:pt x="366" y="4"/>
                </a:cubicBezTo>
                <a:cubicBezTo>
                  <a:pt x="350" y="6"/>
                  <a:pt x="325" y="6"/>
                  <a:pt x="306" y="12"/>
                </a:cubicBezTo>
                <a:cubicBezTo>
                  <a:pt x="287" y="18"/>
                  <a:pt x="271" y="29"/>
                  <a:pt x="254" y="38"/>
                </a:cubicBezTo>
                <a:cubicBezTo>
                  <a:pt x="237" y="47"/>
                  <a:pt x="218" y="54"/>
                  <a:pt x="204" y="64"/>
                </a:cubicBezTo>
                <a:cubicBezTo>
                  <a:pt x="190" y="74"/>
                  <a:pt x="183" y="83"/>
                  <a:pt x="170" y="98"/>
                </a:cubicBezTo>
                <a:cubicBezTo>
                  <a:pt x="157" y="113"/>
                  <a:pt x="136" y="135"/>
                  <a:pt x="124" y="154"/>
                </a:cubicBezTo>
                <a:cubicBezTo>
                  <a:pt x="112" y="173"/>
                  <a:pt x="104" y="192"/>
                  <a:pt x="96" y="212"/>
                </a:cubicBezTo>
                <a:cubicBezTo>
                  <a:pt x="88" y="232"/>
                  <a:pt x="82" y="254"/>
                  <a:pt x="78" y="272"/>
                </a:cubicBezTo>
                <a:cubicBezTo>
                  <a:pt x="74" y="290"/>
                  <a:pt x="75" y="308"/>
                  <a:pt x="74" y="320"/>
                </a:cubicBezTo>
                <a:cubicBezTo>
                  <a:pt x="73" y="332"/>
                  <a:pt x="74" y="335"/>
                  <a:pt x="74" y="342"/>
                </a:cubicBezTo>
                <a:cubicBezTo>
                  <a:pt x="74" y="349"/>
                  <a:pt x="79" y="348"/>
                  <a:pt x="74" y="360"/>
                </a:cubicBezTo>
                <a:close/>
              </a:path>
            </a:pathLst>
          </a:custGeom>
          <a:solidFill>
            <a:srgbClr val="86A3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5" name="Freeform 182"/>
          <p:cNvSpPr>
            <a:spLocks/>
          </p:cNvSpPr>
          <p:nvPr/>
        </p:nvSpPr>
        <p:spPr bwMode="auto">
          <a:xfrm>
            <a:off x="2620963" y="3733800"/>
            <a:ext cx="422275" cy="592138"/>
          </a:xfrm>
          <a:custGeom>
            <a:avLst/>
            <a:gdLst>
              <a:gd name="T0" fmla="*/ 316067688 w 287"/>
              <a:gd name="T1" fmla="*/ 14645651 h 379"/>
              <a:gd name="T2" fmla="*/ 216484355 w 287"/>
              <a:gd name="T3" fmla="*/ 119608751 h 379"/>
              <a:gd name="T4" fmla="*/ 158033844 w 287"/>
              <a:gd name="T5" fmla="*/ 222131431 h 379"/>
              <a:gd name="T6" fmla="*/ 86594330 w 287"/>
              <a:gd name="T7" fmla="*/ 366149079 h 379"/>
              <a:gd name="T8" fmla="*/ 41131351 w 287"/>
              <a:gd name="T9" fmla="*/ 527255924 h 379"/>
              <a:gd name="T10" fmla="*/ 15153346 w 287"/>
              <a:gd name="T11" fmla="*/ 651747079 h 379"/>
              <a:gd name="T12" fmla="*/ 4330158 w 287"/>
              <a:gd name="T13" fmla="*/ 793324307 h 379"/>
              <a:gd name="T14" fmla="*/ 4330158 w 287"/>
              <a:gd name="T15" fmla="*/ 859231297 h 379"/>
              <a:gd name="T16" fmla="*/ 4330158 w 287"/>
              <a:gd name="T17" fmla="*/ 886082178 h 379"/>
              <a:gd name="T18" fmla="*/ 34636849 w 287"/>
              <a:gd name="T19" fmla="*/ 893405003 h 379"/>
              <a:gd name="T20" fmla="*/ 138550340 w 287"/>
              <a:gd name="T21" fmla="*/ 917815462 h 379"/>
              <a:gd name="T22" fmla="*/ 277100680 w 287"/>
              <a:gd name="T23" fmla="*/ 922697867 h 379"/>
              <a:gd name="T24" fmla="*/ 394001702 w 287"/>
              <a:gd name="T25" fmla="*/ 903169812 h 379"/>
              <a:gd name="T26" fmla="*/ 478430218 w 287"/>
              <a:gd name="T27" fmla="*/ 871436527 h 379"/>
              <a:gd name="T28" fmla="*/ 562860205 w 287"/>
              <a:gd name="T29" fmla="*/ 829939996 h 379"/>
              <a:gd name="T30" fmla="*/ 595332712 w 287"/>
              <a:gd name="T31" fmla="*/ 800647132 h 379"/>
              <a:gd name="T32" fmla="*/ 619146373 w 287"/>
              <a:gd name="T33" fmla="*/ 776236673 h 379"/>
              <a:gd name="T34" fmla="*/ 612651872 w 287"/>
              <a:gd name="T35" fmla="*/ 688361206 h 379"/>
              <a:gd name="T36" fmla="*/ 606157371 w 287"/>
              <a:gd name="T37" fmla="*/ 593162914 h 379"/>
              <a:gd name="T38" fmla="*/ 580179366 w 287"/>
              <a:gd name="T39" fmla="*/ 446703283 h 379"/>
              <a:gd name="T40" fmla="*/ 543376702 w 287"/>
              <a:gd name="T41" fmla="*/ 331975373 h 379"/>
              <a:gd name="T42" fmla="*/ 484924720 w 287"/>
              <a:gd name="T43" fmla="*/ 214808605 h 379"/>
              <a:gd name="T44" fmla="*/ 437298868 w 287"/>
              <a:gd name="T45" fmla="*/ 134254402 h 379"/>
              <a:gd name="T46" fmla="*/ 381012700 w 287"/>
              <a:gd name="T47" fmla="*/ 68347411 h 379"/>
              <a:gd name="T48" fmla="*/ 348540194 w 287"/>
              <a:gd name="T49" fmla="*/ 36615689 h 379"/>
              <a:gd name="T50" fmla="*/ 316067688 w 287"/>
              <a:gd name="T51" fmla="*/ 14645651 h 37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87"/>
              <a:gd name="T79" fmla="*/ 0 h 379"/>
              <a:gd name="T80" fmla="*/ 287 w 287"/>
              <a:gd name="T81" fmla="*/ 379 h 37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87" h="379">
                <a:moveTo>
                  <a:pt x="146" y="6"/>
                </a:moveTo>
                <a:cubicBezTo>
                  <a:pt x="136" y="12"/>
                  <a:pt x="112" y="35"/>
                  <a:pt x="100" y="49"/>
                </a:cubicBezTo>
                <a:cubicBezTo>
                  <a:pt x="88" y="63"/>
                  <a:pt x="83" y="74"/>
                  <a:pt x="73" y="91"/>
                </a:cubicBezTo>
                <a:cubicBezTo>
                  <a:pt x="63" y="108"/>
                  <a:pt x="49" y="129"/>
                  <a:pt x="40" y="150"/>
                </a:cubicBezTo>
                <a:cubicBezTo>
                  <a:pt x="31" y="171"/>
                  <a:pt x="24" y="197"/>
                  <a:pt x="19" y="216"/>
                </a:cubicBezTo>
                <a:cubicBezTo>
                  <a:pt x="14" y="235"/>
                  <a:pt x="10" y="249"/>
                  <a:pt x="7" y="267"/>
                </a:cubicBezTo>
                <a:cubicBezTo>
                  <a:pt x="4" y="285"/>
                  <a:pt x="3" y="311"/>
                  <a:pt x="2" y="325"/>
                </a:cubicBezTo>
                <a:cubicBezTo>
                  <a:pt x="1" y="339"/>
                  <a:pt x="2" y="346"/>
                  <a:pt x="2" y="352"/>
                </a:cubicBezTo>
                <a:cubicBezTo>
                  <a:pt x="2" y="358"/>
                  <a:pt x="0" y="361"/>
                  <a:pt x="2" y="363"/>
                </a:cubicBezTo>
                <a:cubicBezTo>
                  <a:pt x="4" y="365"/>
                  <a:pt x="6" y="364"/>
                  <a:pt x="16" y="366"/>
                </a:cubicBezTo>
                <a:cubicBezTo>
                  <a:pt x="26" y="368"/>
                  <a:pt x="45" y="374"/>
                  <a:pt x="64" y="376"/>
                </a:cubicBezTo>
                <a:cubicBezTo>
                  <a:pt x="83" y="378"/>
                  <a:pt x="108" y="379"/>
                  <a:pt x="128" y="378"/>
                </a:cubicBezTo>
                <a:cubicBezTo>
                  <a:pt x="148" y="377"/>
                  <a:pt x="167" y="373"/>
                  <a:pt x="182" y="370"/>
                </a:cubicBezTo>
                <a:cubicBezTo>
                  <a:pt x="197" y="367"/>
                  <a:pt x="208" y="362"/>
                  <a:pt x="221" y="357"/>
                </a:cubicBezTo>
                <a:cubicBezTo>
                  <a:pt x="234" y="352"/>
                  <a:pt x="251" y="345"/>
                  <a:pt x="260" y="340"/>
                </a:cubicBezTo>
                <a:cubicBezTo>
                  <a:pt x="269" y="335"/>
                  <a:pt x="271" y="332"/>
                  <a:pt x="275" y="328"/>
                </a:cubicBezTo>
                <a:cubicBezTo>
                  <a:pt x="279" y="324"/>
                  <a:pt x="285" y="326"/>
                  <a:pt x="286" y="318"/>
                </a:cubicBezTo>
                <a:cubicBezTo>
                  <a:pt x="287" y="310"/>
                  <a:pt x="284" y="294"/>
                  <a:pt x="283" y="282"/>
                </a:cubicBezTo>
                <a:cubicBezTo>
                  <a:pt x="282" y="270"/>
                  <a:pt x="282" y="259"/>
                  <a:pt x="280" y="243"/>
                </a:cubicBezTo>
                <a:cubicBezTo>
                  <a:pt x="278" y="227"/>
                  <a:pt x="273" y="201"/>
                  <a:pt x="268" y="183"/>
                </a:cubicBezTo>
                <a:cubicBezTo>
                  <a:pt x="263" y="165"/>
                  <a:pt x="258" y="152"/>
                  <a:pt x="251" y="136"/>
                </a:cubicBezTo>
                <a:cubicBezTo>
                  <a:pt x="244" y="120"/>
                  <a:pt x="232" y="101"/>
                  <a:pt x="224" y="88"/>
                </a:cubicBezTo>
                <a:cubicBezTo>
                  <a:pt x="216" y="75"/>
                  <a:pt x="210" y="65"/>
                  <a:pt x="202" y="55"/>
                </a:cubicBezTo>
                <a:cubicBezTo>
                  <a:pt x="194" y="45"/>
                  <a:pt x="183" y="35"/>
                  <a:pt x="176" y="28"/>
                </a:cubicBezTo>
                <a:cubicBezTo>
                  <a:pt x="169" y="21"/>
                  <a:pt x="166" y="19"/>
                  <a:pt x="161" y="15"/>
                </a:cubicBezTo>
                <a:cubicBezTo>
                  <a:pt x="156" y="11"/>
                  <a:pt x="156" y="0"/>
                  <a:pt x="146" y="6"/>
                </a:cubicBezTo>
                <a:close/>
              </a:path>
            </a:pathLst>
          </a:custGeom>
          <a:solidFill>
            <a:srgbClr val="0238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11286" name="Oval 179"/>
          <p:cNvSpPr>
            <a:spLocks noChangeArrowheads="1"/>
          </p:cNvSpPr>
          <p:nvPr/>
        </p:nvSpPr>
        <p:spPr bwMode="auto">
          <a:xfrm>
            <a:off x="2190750" y="3660775"/>
            <a:ext cx="847725" cy="10874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7" name="Oval 180"/>
          <p:cNvSpPr>
            <a:spLocks noChangeArrowheads="1"/>
          </p:cNvSpPr>
          <p:nvPr/>
        </p:nvSpPr>
        <p:spPr bwMode="auto">
          <a:xfrm>
            <a:off x="2297113" y="3286125"/>
            <a:ext cx="954087" cy="10398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88" name="Oval 181"/>
          <p:cNvSpPr>
            <a:spLocks noChangeArrowheads="1"/>
          </p:cNvSpPr>
          <p:nvPr/>
        </p:nvSpPr>
        <p:spPr bwMode="auto">
          <a:xfrm>
            <a:off x="2624138" y="3651250"/>
            <a:ext cx="882650" cy="12557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051"/>
          <p:cNvGraphicFramePr>
            <a:graphicFrameLocks noChangeAspect="1"/>
          </p:cNvGraphicFramePr>
          <p:nvPr/>
        </p:nvGraphicFramePr>
        <p:xfrm>
          <a:off x="701675" y="1273175"/>
          <a:ext cx="14636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4" imgW="1422400" imgH="431800" progId="Equation.3">
                  <p:embed/>
                </p:oleObj>
              </mc:Choice>
              <mc:Fallback>
                <p:oleObj name="Equation" r:id="rId4" imgW="1422400" imgH="4318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273175"/>
                        <a:ext cx="14636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062"/>
          <p:cNvGraphicFramePr>
            <a:graphicFrameLocks noChangeAspect="1"/>
          </p:cNvGraphicFramePr>
          <p:nvPr/>
        </p:nvGraphicFramePr>
        <p:xfrm flipV="1">
          <a:off x="3460750" y="1374775"/>
          <a:ext cx="1631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6" imgW="1701800" imgH="482600" progId="Equation.3">
                  <p:embed/>
                </p:oleObj>
              </mc:Choice>
              <mc:Fallback>
                <p:oleObj name="Equation" r:id="rId6" imgW="1701800" imgH="482600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3460750" y="1374775"/>
                        <a:ext cx="16319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084"/>
          <p:cNvGraphicFramePr>
            <a:graphicFrameLocks noChangeAspect="1"/>
          </p:cNvGraphicFramePr>
          <p:nvPr/>
        </p:nvGraphicFramePr>
        <p:xfrm>
          <a:off x="5518150" y="1362075"/>
          <a:ext cx="1460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8" imgW="1459866" imgH="431613" progId="Equation.3">
                  <p:embed/>
                </p:oleObj>
              </mc:Choice>
              <mc:Fallback>
                <p:oleObj name="Equation" r:id="rId8" imgW="1459866" imgH="431613" progId="Equation.3">
                  <p:embed/>
                  <p:pic>
                    <p:nvPicPr>
                      <p:cNvPr id="0" name="Object 2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1362075"/>
                        <a:ext cx="1460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2086"/>
          <p:cNvGraphicFramePr>
            <a:graphicFrameLocks noChangeAspect="1"/>
          </p:cNvGraphicFramePr>
          <p:nvPr/>
        </p:nvGraphicFramePr>
        <p:xfrm>
          <a:off x="2014538" y="2608263"/>
          <a:ext cx="41433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0" imgW="4025900" imgH="838200" progId="Equation.3">
                  <p:embed/>
                </p:oleObj>
              </mc:Choice>
              <mc:Fallback>
                <p:oleObj name="Equation" r:id="rId10" imgW="4025900" imgH="838200" progId="Equation.3">
                  <p:embed/>
                  <p:pic>
                    <p:nvPicPr>
                      <p:cNvPr id="0" name="Object 2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608263"/>
                        <a:ext cx="41433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087"/>
          <p:cNvGraphicFramePr>
            <a:graphicFrameLocks noChangeAspect="1"/>
          </p:cNvGraphicFramePr>
          <p:nvPr/>
        </p:nvGraphicFramePr>
        <p:xfrm>
          <a:off x="1298575" y="3686175"/>
          <a:ext cx="521493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2" imgW="5067300" imgH="927100" progId="Equation.3">
                  <p:embed/>
                </p:oleObj>
              </mc:Choice>
              <mc:Fallback>
                <p:oleObj name="Equation" r:id="rId12" imgW="5067300" imgH="927100" progId="Equation.3">
                  <p:embed/>
                  <p:pic>
                    <p:nvPicPr>
                      <p:cNvPr id="0" name="Object 2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686175"/>
                        <a:ext cx="5214938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28663" y="1303338"/>
          <a:ext cx="2270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2413000" imgH="431800" progId="Equation.3">
                  <p:embed/>
                </p:oleObj>
              </mc:Choice>
              <mc:Fallback>
                <p:oleObj name="Equation" r:id="rId4" imgW="2413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303338"/>
                        <a:ext cx="2270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9" name="Group 33"/>
          <p:cNvGrpSpPr>
            <a:grpSpLocks/>
          </p:cNvGrpSpPr>
          <p:nvPr/>
        </p:nvGrpSpPr>
        <p:grpSpPr bwMode="auto">
          <a:xfrm>
            <a:off x="2212975" y="2616200"/>
            <a:ext cx="3319463" cy="2262188"/>
            <a:chOff x="1214" y="2392"/>
            <a:chExt cx="2091" cy="1425"/>
          </a:xfrm>
        </p:grpSpPr>
        <p:sp>
          <p:nvSpPr>
            <p:cNvPr id="4101" name="Rectangle 18"/>
            <p:cNvSpPr>
              <a:spLocks noChangeArrowheads="1"/>
            </p:cNvSpPr>
            <p:nvPr/>
          </p:nvSpPr>
          <p:spPr bwMode="auto">
            <a:xfrm>
              <a:off x="1976" y="2427"/>
              <a:ext cx="1329" cy="10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02" name="Freeform 19"/>
            <p:cNvSpPr>
              <a:spLocks/>
            </p:cNvSpPr>
            <p:nvPr/>
          </p:nvSpPr>
          <p:spPr bwMode="auto">
            <a:xfrm>
              <a:off x="1976" y="2427"/>
              <a:ext cx="1329" cy="1042"/>
            </a:xfrm>
            <a:custGeom>
              <a:avLst/>
              <a:gdLst>
                <a:gd name="T0" fmla="*/ 0 w 1800"/>
                <a:gd name="T1" fmla="*/ 809 h 1342"/>
                <a:gd name="T2" fmla="*/ 23 w 1800"/>
                <a:gd name="T3" fmla="*/ 573 h 1342"/>
                <a:gd name="T4" fmla="*/ 41 w 1800"/>
                <a:gd name="T5" fmla="*/ 463 h 1342"/>
                <a:gd name="T6" fmla="*/ 63 w 1800"/>
                <a:gd name="T7" fmla="*/ 366 h 1342"/>
                <a:gd name="T8" fmla="*/ 91 w 1800"/>
                <a:gd name="T9" fmla="*/ 284 h 1342"/>
                <a:gd name="T10" fmla="*/ 123 w 1800"/>
                <a:gd name="T11" fmla="*/ 221 h 1342"/>
                <a:gd name="T12" fmla="*/ 159 w 1800"/>
                <a:gd name="T13" fmla="*/ 171 h 1342"/>
                <a:gd name="T14" fmla="*/ 218 w 1800"/>
                <a:gd name="T15" fmla="*/ 120 h 1342"/>
                <a:gd name="T16" fmla="*/ 314 w 1800"/>
                <a:gd name="T17" fmla="*/ 71 h 1342"/>
                <a:gd name="T18" fmla="*/ 399 w 1800"/>
                <a:gd name="T19" fmla="*/ 42 h 1342"/>
                <a:gd name="T20" fmla="*/ 492 w 1800"/>
                <a:gd name="T21" fmla="*/ 23 h 1342"/>
                <a:gd name="T22" fmla="*/ 591 w 1800"/>
                <a:gd name="T23" fmla="*/ 10 h 1342"/>
                <a:gd name="T24" fmla="*/ 695 w 1800"/>
                <a:gd name="T25" fmla="*/ 5 h 1342"/>
                <a:gd name="T26" fmla="*/ 981 w 1800"/>
                <a:gd name="T27" fmla="*/ 0 h 134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0"/>
                <a:gd name="T43" fmla="*/ 0 h 1342"/>
                <a:gd name="T44" fmla="*/ 1800 w 1800"/>
                <a:gd name="T45" fmla="*/ 1342 h 134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0" h="1342">
                  <a:moveTo>
                    <a:pt x="0" y="1342"/>
                  </a:moveTo>
                  <a:lnTo>
                    <a:pt x="42" y="950"/>
                  </a:lnTo>
                  <a:lnTo>
                    <a:pt x="75" y="767"/>
                  </a:lnTo>
                  <a:lnTo>
                    <a:pt x="117" y="608"/>
                  </a:lnTo>
                  <a:lnTo>
                    <a:pt x="167" y="472"/>
                  </a:lnTo>
                  <a:lnTo>
                    <a:pt x="225" y="367"/>
                  </a:lnTo>
                  <a:lnTo>
                    <a:pt x="292" y="283"/>
                  </a:lnTo>
                  <a:lnTo>
                    <a:pt x="400" y="200"/>
                  </a:lnTo>
                  <a:lnTo>
                    <a:pt x="575" y="117"/>
                  </a:lnTo>
                  <a:lnTo>
                    <a:pt x="731" y="70"/>
                  </a:lnTo>
                  <a:lnTo>
                    <a:pt x="902" y="37"/>
                  </a:lnTo>
                  <a:lnTo>
                    <a:pt x="1084" y="17"/>
                  </a:lnTo>
                  <a:lnTo>
                    <a:pt x="1275" y="8"/>
                  </a:lnTo>
                  <a:lnTo>
                    <a:pt x="180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3" name="Line 20"/>
            <p:cNvSpPr>
              <a:spLocks noChangeShapeType="1"/>
            </p:cNvSpPr>
            <p:nvPr/>
          </p:nvSpPr>
          <p:spPr bwMode="auto">
            <a:xfrm>
              <a:off x="2405" y="2516"/>
              <a:ext cx="0" cy="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4" name="Line 21"/>
            <p:cNvSpPr>
              <a:spLocks noChangeShapeType="1"/>
            </p:cNvSpPr>
            <p:nvPr/>
          </p:nvSpPr>
          <p:spPr bwMode="auto">
            <a:xfrm>
              <a:off x="2640" y="2456"/>
              <a:ext cx="0" cy="10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5" name="Text Box 22"/>
            <p:cNvSpPr txBox="1">
              <a:spLocks noChangeArrowheads="1"/>
            </p:cNvSpPr>
            <p:nvPr/>
          </p:nvSpPr>
          <p:spPr bwMode="auto">
            <a:xfrm>
              <a:off x="2320" y="3493"/>
              <a:ext cx="20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AU" altLang="en-US" sz="1200">
                  <a:latin typeface="Arial" charset="0"/>
                </a:rPr>
                <a:t>O</a:t>
              </a:r>
              <a:r>
                <a:rPr lang="en-AU" altLang="en-US" sz="1200" baseline="-25000">
                  <a:latin typeface="Arial" charset="0"/>
                </a:rPr>
                <a:t>i</a:t>
              </a:r>
              <a:endParaRPr lang="en-AU" altLang="en-US" sz="1200">
                <a:latin typeface="Arial" charset="0"/>
              </a:endParaRPr>
            </a:p>
          </p:txBody>
        </p:sp>
        <p:sp>
          <p:nvSpPr>
            <p:cNvPr id="4106" name="Text Box 23"/>
            <p:cNvSpPr txBox="1">
              <a:spLocks noChangeArrowheads="1"/>
            </p:cNvSpPr>
            <p:nvPr/>
          </p:nvSpPr>
          <p:spPr bwMode="auto">
            <a:xfrm>
              <a:off x="2555" y="3493"/>
              <a:ext cx="18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AU" altLang="en-US" sz="1200">
                  <a:latin typeface="Arial" charset="0"/>
                </a:rPr>
                <a:t>F</a:t>
              </a:r>
              <a:r>
                <a:rPr lang="en-AU" altLang="en-US" sz="1200" baseline="-25000">
                  <a:latin typeface="Arial" charset="0"/>
                </a:rPr>
                <a:t>i</a:t>
              </a:r>
              <a:endParaRPr lang="en-AU" altLang="en-US" sz="1200">
                <a:latin typeface="Arial" charset="0"/>
              </a:endParaRPr>
            </a:p>
          </p:txBody>
        </p:sp>
        <p:sp>
          <p:nvSpPr>
            <p:cNvPr id="4107" name="Line 24"/>
            <p:cNvSpPr>
              <a:spLocks noChangeShapeType="1"/>
            </p:cNvSpPr>
            <p:nvPr/>
          </p:nvSpPr>
          <p:spPr bwMode="auto">
            <a:xfrm flipH="1">
              <a:off x="1976" y="2518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8" name="Line 25"/>
            <p:cNvSpPr>
              <a:spLocks noChangeShapeType="1"/>
            </p:cNvSpPr>
            <p:nvPr/>
          </p:nvSpPr>
          <p:spPr bwMode="auto">
            <a:xfrm flipH="1">
              <a:off x="1976" y="2456"/>
              <a:ext cx="6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109" name="Text Box 26"/>
            <p:cNvSpPr txBox="1">
              <a:spLocks noChangeArrowheads="1"/>
            </p:cNvSpPr>
            <p:nvPr/>
          </p:nvSpPr>
          <p:spPr bwMode="auto">
            <a:xfrm>
              <a:off x="1214" y="2787"/>
              <a:ext cx="73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AU" altLang="en-US" sz="1200">
                  <a:latin typeface="Arial" charset="0"/>
                </a:rPr>
                <a:t>Cumulative</a:t>
              </a:r>
            </a:p>
            <a:p>
              <a:pPr algn="ctr"/>
              <a:r>
                <a:rPr lang="en-AU" altLang="en-US" sz="1200">
                  <a:latin typeface="Arial" charset="0"/>
                </a:rPr>
                <a:t>probability of observations</a:t>
              </a:r>
            </a:p>
            <a:p>
              <a:pPr algn="ctr"/>
              <a:r>
                <a:rPr lang="en-AU" altLang="en-US" sz="1200">
                  <a:latin typeface="Arial" charset="0"/>
                </a:rPr>
                <a:t>CDF</a:t>
              </a:r>
              <a:r>
                <a:rPr lang="en-AU" altLang="en-US" sz="1200" baseline="-25000">
                  <a:latin typeface="Arial" charset="0"/>
                </a:rPr>
                <a:t>o</a:t>
              </a:r>
              <a:endParaRPr lang="en-AU" altLang="en-US" sz="1200">
                <a:latin typeface="Arial" charset="0"/>
              </a:endParaRPr>
            </a:p>
          </p:txBody>
        </p:sp>
        <p:sp>
          <p:nvSpPr>
            <p:cNvPr id="4110" name="Text Box 27"/>
            <p:cNvSpPr txBox="1">
              <a:spLocks noChangeArrowheads="1"/>
            </p:cNvSpPr>
            <p:nvPr/>
          </p:nvSpPr>
          <p:spPr bwMode="auto">
            <a:xfrm>
              <a:off x="2444" y="3644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AU" altLang="en-US" sz="1200">
                  <a:latin typeface="Arial" charset="0"/>
                </a:rPr>
                <a:t>Value</a:t>
              </a:r>
            </a:p>
          </p:txBody>
        </p:sp>
        <p:sp>
          <p:nvSpPr>
            <p:cNvPr id="4111" name="Text Box 28"/>
            <p:cNvSpPr txBox="1">
              <a:spLocks noChangeArrowheads="1"/>
            </p:cNvSpPr>
            <p:nvPr/>
          </p:nvSpPr>
          <p:spPr bwMode="auto">
            <a:xfrm>
              <a:off x="1654" y="2392"/>
              <a:ext cx="3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AU" altLang="en-US" sz="1200">
                  <a:latin typeface="Arial" charset="0"/>
                </a:rPr>
                <a:t>error </a:t>
              </a:r>
              <a:r>
                <a:rPr lang="en-AU" altLang="en-US" sz="1000">
                  <a:latin typeface="Arial" charset="0"/>
                </a:rPr>
                <a:t>{</a:t>
              </a:r>
              <a:endParaRPr lang="en-AU" altLang="en-US" sz="1200">
                <a:latin typeface="Arial" charset="0"/>
              </a:endParaRPr>
            </a:p>
          </p:txBody>
        </p:sp>
      </p:grpSp>
      <p:graphicFrame>
        <p:nvGraphicFramePr>
          <p:cNvPr id="4100" name="Object 31"/>
          <p:cNvGraphicFramePr>
            <a:graphicFrameLocks noChangeAspect="1"/>
          </p:cNvGraphicFramePr>
          <p:nvPr/>
        </p:nvGraphicFramePr>
        <p:xfrm>
          <a:off x="752475" y="1892300"/>
          <a:ext cx="57594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6" imgW="5346700" imgH="241300" progId="Equation.3">
                  <p:embed/>
                </p:oleObj>
              </mc:Choice>
              <mc:Fallback>
                <p:oleObj name="Equation" r:id="rId6" imgW="5346700" imgH="241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892300"/>
                        <a:ext cx="57594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981075" y="4979988"/>
          <a:ext cx="1787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4" imgW="1790700" imgH="393700" progId="Equation.3">
                  <p:embed/>
                </p:oleObj>
              </mc:Choice>
              <mc:Fallback>
                <p:oleObj name="Equation" r:id="rId4" imgW="17907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979988"/>
                        <a:ext cx="1787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873125" y="5735638"/>
          <a:ext cx="2438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6" imgW="2438400" imgH="393700" progId="Equation.3">
                  <p:embed/>
                </p:oleObj>
              </mc:Choice>
              <mc:Fallback>
                <p:oleObj name="Equation" r:id="rId6" imgW="24384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735638"/>
                        <a:ext cx="2438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965200" y="1425575"/>
          <a:ext cx="190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8" imgW="1993035" imgH="545863" progId="Equation.3">
                  <p:embed/>
                </p:oleObj>
              </mc:Choice>
              <mc:Fallback>
                <p:oleObj name="Equation" r:id="rId8" imgW="1993035" imgH="54586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425575"/>
                        <a:ext cx="190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7"/>
          <p:cNvGraphicFramePr>
            <a:graphicFrameLocks noChangeAspect="1"/>
          </p:cNvGraphicFramePr>
          <p:nvPr/>
        </p:nvGraphicFramePr>
        <p:xfrm>
          <a:off x="3968750" y="1630363"/>
          <a:ext cx="223361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0" imgW="2311400" imgH="698500" progId="Equation.3">
                  <p:embed/>
                </p:oleObj>
              </mc:Choice>
              <mc:Fallback>
                <p:oleObj name="Equation" r:id="rId10" imgW="2311400" imgH="698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1630363"/>
                        <a:ext cx="223361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"/>
          <p:cNvGraphicFramePr>
            <a:graphicFrameLocks noChangeAspect="1"/>
          </p:cNvGraphicFramePr>
          <p:nvPr/>
        </p:nvGraphicFramePr>
        <p:xfrm>
          <a:off x="4373563" y="5624513"/>
          <a:ext cx="29083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12" imgW="2869920" imgH="838080" progId="Equation.3">
                  <p:embed/>
                </p:oleObj>
              </mc:Choice>
              <mc:Fallback>
                <p:oleObj name="Equation" r:id="rId12" imgW="2869920" imgH="838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5624513"/>
                        <a:ext cx="29083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3"/>
          <p:cNvGraphicFramePr>
            <a:graphicFrameLocks noChangeAspect="1"/>
          </p:cNvGraphicFramePr>
          <p:nvPr/>
        </p:nvGraphicFramePr>
        <p:xfrm>
          <a:off x="6542088" y="1458913"/>
          <a:ext cx="132556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4" imgW="1308100" imgH="838200" progId="Equation.3">
                  <p:embed/>
                </p:oleObj>
              </mc:Choice>
              <mc:Fallback>
                <p:oleObj name="Equation" r:id="rId14" imgW="13081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1458913"/>
                        <a:ext cx="132556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084"/>
          <p:cNvGraphicFramePr>
            <a:graphicFrameLocks noChangeAspect="1"/>
          </p:cNvGraphicFramePr>
          <p:nvPr/>
        </p:nvGraphicFramePr>
        <p:xfrm>
          <a:off x="457200" y="3498850"/>
          <a:ext cx="1638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6" imgW="1637589" imgH="444307" progId="Equation.3">
                  <p:embed/>
                </p:oleObj>
              </mc:Choice>
              <mc:Fallback>
                <p:oleObj name="Equation" r:id="rId16" imgW="1637589" imgH="444307" progId="Equation.3">
                  <p:embed/>
                  <p:pic>
                    <p:nvPicPr>
                      <p:cNvPr id="0" name="Object 2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98850"/>
                        <a:ext cx="16383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657475" y="2632075"/>
          <a:ext cx="16891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18" imgW="1689100" imgH="457200" progId="Equation.3">
                  <p:embed/>
                </p:oleObj>
              </mc:Choice>
              <mc:Fallback>
                <p:oleObj name="Equation" r:id="rId18" imgW="16891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632075"/>
                        <a:ext cx="16891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2527300" y="3190875"/>
          <a:ext cx="2514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20" imgW="2514600" imgH="457200" progId="Equation.3">
                  <p:embed/>
                </p:oleObj>
              </mc:Choice>
              <mc:Fallback>
                <p:oleObj name="Equation" r:id="rId20" imgW="25146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190875"/>
                        <a:ext cx="2514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787650" y="3770313"/>
          <a:ext cx="9017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22" imgW="889000" imgH="838200" progId="Equation.3">
                  <p:embed/>
                </p:oleObj>
              </mc:Choice>
              <mc:Fallback>
                <p:oleObj name="Equation" r:id="rId22" imgW="889000" imgH="83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770313"/>
                        <a:ext cx="9017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3784600" y="3970338"/>
          <a:ext cx="149383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24" imgW="1473200" imgH="457200" progId="Equation.3">
                  <p:embed/>
                </p:oleObj>
              </mc:Choice>
              <mc:Fallback>
                <p:oleObj name="Equation" r:id="rId24" imgW="14732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3970338"/>
                        <a:ext cx="149383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"/>
          <p:cNvGraphicFramePr>
            <a:graphicFrameLocks noChangeAspect="1"/>
          </p:cNvGraphicFramePr>
          <p:nvPr/>
        </p:nvGraphicFramePr>
        <p:xfrm>
          <a:off x="4462463" y="4637088"/>
          <a:ext cx="23288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26" imgW="2298600" imgH="850680" progId="Equation.3">
                  <p:embed/>
                </p:oleObj>
              </mc:Choice>
              <mc:Fallback>
                <p:oleObj name="Equation" r:id="rId26" imgW="2298600" imgH="850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4637088"/>
                        <a:ext cx="232886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2"/>
          <p:cNvGraphicFramePr>
            <a:graphicFrameLocks noChangeAspect="1"/>
          </p:cNvGraphicFramePr>
          <p:nvPr/>
        </p:nvGraphicFramePr>
        <p:xfrm>
          <a:off x="6143625" y="3941763"/>
          <a:ext cx="2587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28" imgW="2552400" imgH="419040" progId="Equation.3">
                  <p:embed/>
                </p:oleObj>
              </mc:Choice>
              <mc:Fallback>
                <p:oleObj name="Equation" r:id="rId28" imgW="2552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3941763"/>
                        <a:ext cx="25876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3"/>
          <p:cNvGraphicFramePr>
            <a:graphicFrameLocks noChangeAspect="1"/>
          </p:cNvGraphicFramePr>
          <p:nvPr/>
        </p:nvGraphicFramePr>
        <p:xfrm>
          <a:off x="6804025" y="3211513"/>
          <a:ext cx="1133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30" imgW="1117440" imgH="393480" progId="Equation.3">
                  <p:embed/>
                </p:oleObj>
              </mc:Choice>
              <mc:Fallback>
                <p:oleObj name="Equation" r:id="rId30" imgW="111744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211513"/>
                        <a:ext cx="11334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73100" y="950913"/>
          <a:ext cx="14716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4" imgW="1434960" imgH="393480" progId="Equation.3">
                  <p:embed/>
                </p:oleObj>
              </mc:Choice>
              <mc:Fallback>
                <p:oleObj name="Equation" r:id="rId4" imgW="14349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950913"/>
                        <a:ext cx="147161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4"/>
          <p:cNvGraphicFramePr>
            <a:graphicFrameLocks noChangeAspect="1"/>
          </p:cNvGraphicFramePr>
          <p:nvPr/>
        </p:nvGraphicFramePr>
        <p:xfrm>
          <a:off x="790575" y="1976438"/>
          <a:ext cx="16335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6" imgW="1612900" imgH="368300" progId="Equation.3">
                  <p:embed/>
                </p:oleObj>
              </mc:Choice>
              <mc:Fallback>
                <p:oleObj name="Equation" r:id="rId6" imgW="16129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1976438"/>
                        <a:ext cx="16335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6"/>
          <p:cNvGraphicFramePr>
            <a:graphicFrameLocks noChangeAspect="1"/>
          </p:cNvGraphicFramePr>
          <p:nvPr/>
        </p:nvGraphicFramePr>
        <p:xfrm>
          <a:off x="942975" y="2860675"/>
          <a:ext cx="22875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8" imgW="2247840" imgH="393480" progId="Equation.3">
                  <p:embed/>
                </p:oleObj>
              </mc:Choice>
              <mc:Fallback>
                <p:oleObj name="Equation" r:id="rId8" imgW="224784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860675"/>
                        <a:ext cx="22875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8"/>
          <p:cNvGraphicFramePr>
            <a:graphicFrameLocks noChangeAspect="1"/>
          </p:cNvGraphicFramePr>
          <p:nvPr/>
        </p:nvGraphicFramePr>
        <p:xfrm>
          <a:off x="714375" y="4325938"/>
          <a:ext cx="30956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10" imgW="3060360" imgH="431640" progId="Equation.3">
                  <p:embed/>
                </p:oleObj>
              </mc:Choice>
              <mc:Fallback>
                <p:oleObj name="Equation" r:id="rId10" imgW="306036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325938"/>
                        <a:ext cx="30956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2"/>
          <p:cNvGraphicFramePr>
            <a:graphicFrameLocks noChangeAspect="1"/>
          </p:cNvGraphicFramePr>
          <p:nvPr/>
        </p:nvGraphicFramePr>
        <p:xfrm>
          <a:off x="1987550" y="5141913"/>
          <a:ext cx="27717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2" imgW="2717800" imgH="787400" progId="Equation.3">
                  <p:embed/>
                </p:oleObj>
              </mc:Choice>
              <mc:Fallback>
                <p:oleObj name="Equation" r:id="rId12" imgW="2717800" imgH="7874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141913"/>
                        <a:ext cx="277177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6"/>
          <p:cNvGraphicFramePr>
            <a:graphicFrameLocks noChangeAspect="1"/>
          </p:cNvGraphicFramePr>
          <p:nvPr/>
        </p:nvGraphicFramePr>
        <p:xfrm>
          <a:off x="5403850" y="3486150"/>
          <a:ext cx="3073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4" imgW="3073400" imgH="393700" progId="Equation.3">
                  <p:embed/>
                </p:oleObj>
              </mc:Choice>
              <mc:Fallback>
                <p:oleObj name="Equation" r:id="rId14" imgW="30734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486150"/>
                        <a:ext cx="3073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28"/>
          <p:cNvGraphicFramePr>
            <a:graphicFrameLocks noChangeAspect="1"/>
          </p:cNvGraphicFramePr>
          <p:nvPr/>
        </p:nvGraphicFramePr>
        <p:xfrm>
          <a:off x="3898900" y="1431925"/>
          <a:ext cx="25987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6" imgW="2565400" imgH="393700" progId="Equation.3">
                  <p:embed/>
                </p:oleObj>
              </mc:Choice>
              <mc:Fallback>
                <p:oleObj name="Equation" r:id="rId16" imgW="2565400" imgH="393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431925"/>
                        <a:ext cx="25987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29"/>
          <p:cNvGraphicFramePr>
            <a:graphicFrameLocks noChangeAspect="1"/>
          </p:cNvGraphicFramePr>
          <p:nvPr/>
        </p:nvGraphicFramePr>
        <p:xfrm>
          <a:off x="4025900" y="2667000"/>
          <a:ext cx="34972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8" imgW="3429000" imgH="393700" progId="Equation.3">
                  <p:embed/>
                </p:oleObj>
              </mc:Choice>
              <mc:Fallback>
                <p:oleObj name="Equation" r:id="rId18" imgW="3429000" imgH="393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2667000"/>
                        <a:ext cx="34972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31"/>
          <p:cNvGraphicFramePr>
            <a:graphicFrameLocks noChangeAspect="1"/>
          </p:cNvGraphicFramePr>
          <p:nvPr/>
        </p:nvGraphicFramePr>
        <p:xfrm>
          <a:off x="2768600" y="1989138"/>
          <a:ext cx="16732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20" imgW="1651000" imgH="393700" progId="Equation.3">
                  <p:embed/>
                </p:oleObj>
              </mc:Choice>
              <mc:Fallback>
                <p:oleObj name="Equation" r:id="rId20" imgW="1651000" imgH="393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989138"/>
                        <a:ext cx="16732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2"/>
          <p:cNvGraphicFramePr>
            <a:graphicFrameLocks noChangeAspect="1"/>
          </p:cNvGraphicFramePr>
          <p:nvPr/>
        </p:nvGraphicFramePr>
        <p:xfrm>
          <a:off x="714375" y="1042988"/>
          <a:ext cx="36449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4" imgW="3619440" imgH="419040" progId="Equation.3">
                  <p:embed/>
                </p:oleObj>
              </mc:Choice>
              <mc:Fallback>
                <p:oleObj name="Equation" r:id="rId4" imgW="3619440" imgH="419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042988"/>
                        <a:ext cx="36449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4"/>
          <p:cNvGraphicFramePr>
            <a:graphicFrameLocks noChangeAspect="1"/>
          </p:cNvGraphicFramePr>
          <p:nvPr/>
        </p:nvGraphicFramePr>
        <p:xfrm>
          <a:off x="774700" y="5073650"/>
          <a:ext cx="4489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6" imgW="4495800" imgH="457200" progId="Equation.3">
                  <p:embed/>
                </p:oleObj>
              </mc:Choice>
              <mc:Fallback>
                <p:oleObj name="Equation" r:id="rId6" imgW="4495800" imgH="457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073650"/>
                        <a:ext cx="44894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7"/>
          <p:cNvGraphicFramePr>
            <a:graphicFrameLocks noChangeAspect="1"/>
          </p:cNvGraphicFramePr>
          <p:nvPr/>
        </p:nvGraphicFramePr>
        <p:xfrm>
          <a:off x="1497013" y="5688013"/>
          <a:ext cx="8318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8" imgW="812447" imgH="393529" progId="Equation.3">
                  <p:embed/>
                </p:oleObj>
              </mc:Choice>
              <mc:Fallback>
                <p:oleObj name="Equation" r:id="rId8" imgW="812447" imgH="39352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5688013"/>
                        <a:ext cx="8318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1"/>
          <p:cNvGraphicFramePr>
            <a:graphicFrameLocks noChangeAspect="1"/>
          </p:cNvGraphicFramePr>
          <p:nvPr/>
        </p:nvGraphicFramePr>
        <p:xfrm>
          <a:off x="4889500" y="831850"/>
          <a:ext cx="294163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10" imgW="1752600" imgH="609600" progId="Equation.3">
                  <p:embed/>
                </p:oleObj>
              </mc:Choice>
              <mc:Fallback>
                <p:oleObj name="Equation" r:id="rId10" imgW="1752600" imgH="609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831850"/>
                        <a:ext cx="294163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Group 3"/>
          <p:cNvGrpSpPr>
            <a:grpSpLocks/>
          </p:cNvGrpSpPr>
          <p:nvPr/>
        </p:nvGrpSpPr>
        <p:grpSpPr bwMode="auto">
          <a:xfrm>
            <a:off x="5664200" y="2216150"/>
            <a:ext cx="2759075" cy="2676525"/>
            <a:chOff x="5664517" y="2216785"/>
            <a:chExt cx="2758440" cy="267652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974009" y="3531235"/>
              <a:ext cx="0" cy="9525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974009" y="279781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969247" y="2321560"/>
              <a:ext cx="9523" cy="5238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2" name="Text Box 2"/>
            <p:cNvSpPr txBox="1">
              <a:spLocks noChangeArrowheads="1"/>
            </p:cNvSpPr>
            <p:nvPr/>
          </p:nvSpPr>
          <p:spPr bwMode="auto">
            <a:xfrm>
              <a:off x="5893117" y="3074035"/>
              <a:ext cx="361950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AU" altLang="en-US" sz="1100" i="1">
                  <a:latin typeface="Calibri" pitchFamily="34" charset="0"/>
                  <a:ea typeface="Calibri" pitchFamily="34" charset="0"/>
                  <a:cs typeface="Calibri" pitchFamily="34" charset="0"/>
                </a:rPr>
                <a:t>p</a:t>
              </a:r>
              <a:r>
                <a:rPr lang="en-AU" altLang="en-US" sz="1100" i="1" baseline="-25000">
                  <a:latin typeface="Calibri" pitchFamily="34" charset="0"/>
                  <a:ea typeface="Calibri" pitchFamily="34" charset="0"/>
                  <a:cs typeface="Calibri" pitchFamily="34" charset="0"/>
                </a:rPr>
                <a:t>2</a:t>
              </a:r>
              <a:endParaRPr lang="en-AU" altLang="en-US" sz="1100" i="1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7183" name="Text Box 2"/>
            <p:cNvSpPr txBox="1">
              <a:spLocks noChangeArrowheads="1"/>
            </p:cNvSpPr>
            <p:nvPr/>
          </p:nvSpPr>
          <p:spPr bwMode="auto">
            <a:xfrm>
              <a:off x="5883592" y="2464435"/>
              <a:ext cx="361950" cy="2095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AU" altLang="en-US" sz="1100" i="1">
                  <a:latin typeface="Calibri" pitchFamily="34" charset="0"/>
                  <a:ea typeface="Calibri" pitchFamily="34" charset="0"/>
                  <a:cs typeface="Calibri" pitchFamily="34" charset="0"/>
                </a:rPr>
                <a:t>p</a:t>
              </a:r>
              <a:r>
                <a:rPr lang="en-AU" altLang="en-US" sz="1100" i="1" baseline="-25000">
                  <a:latin typeface="Calibri" pitchFamily="34" charset="0"/>
                  <a:ea typeface="Calibri" pitchFamily="34" charset="0"/>
                  <a:cs typeface="Calibri" pitchFamily="34" charset="0"/>
                </a:rPr>
                <a:t>3</a:t>
              </a:r>
              <a:endParaRPr lang="en-AU" altLang="en-US" sz="1100" i="1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7184" name="Text Box 2"/>
            <p:cNvSpPr txBox="1">
              <a:spLocks noChangeArrowheads="1"/>
            </p:cNvSpPr>
            <p:nvPr/>
          </p:nvSpPr>
          <p:spPr bwMode="auto">
            <a:xfrm>
              <a:off x="5893117" y="3896000"/>
              <a:ext cx="361950" cy="1946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3600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AU" altLang="en-US" sz="1100" i="1">
                  <a:latin typeface="Calibri" pitchFamily="34" charset="0"/>
                  <a:ea typeface="Calibri" pitchFamily="34" charset="0"/>
                  <a:cs typeface="Calibri" pitchFamily="34" charset="0"/>
                </a:rPr>
                <a:t>p</a:t>
              </a:r>
              <a:r>
                <a:rPr lang="en-AU" altLang="en-US" sz="1100" i="1" baseline="-25000">
                  <a:latin typeface="Calibri" pitchFamily="34" charset="0"/>
                  <a:ea typeface="Calibri" pitchFamily="34" charset="0"/>
                  <a:cs typeface="Calibri" pitchFamily="34" charset="0"/>
                </a:rPr>
                <a:t>1</a:t>
              </a:r>
              <a:endParaRPr lang="en-AU" altLang="en-US" sz="1100" i="1">
                <a:latin typeface="Calibri" pitchFamily="34" charset="0"/>
                <a:ea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50180" y="2321560"/>
              <a:ext cx="2152155" cy="2162175"/>
            </a:xfrm>
            <a:prstGeom prst="rect">
              <a:avLst/>
            </a:prstGeom>
            <a:solidFill>
              <a:srgbClr val="FF9966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A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50180" y="2797810"/>
              <a:ext cx="533277" cy="1685925"/>
            </a:xfrm>
            <a:prstGeom prst="rect">
              <a:avLst/>
            </a:prstGeom>
            <a:solidFill>
              <a:srgbClr val="FFFF99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A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50180" y="3531235"/>
              <a:ext cx="57137" cy="952500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A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159703" y="2331085"/>
              <a:ext cx="2152155" cy="1314450"/>
            </a:xfrm>
            <a:custGeom>
              <a:avLst/>
              <a:gdLst>
                <a:gd name="connsiteX0" fmla="*/ 0 w 2162175"/>
                <a:gd name="connsiteY0" fmla="*/ 1314450 h 1314450"/>
                <a:gd name="connsiteX1" fmla="*/ 114300 w 2162175"/>
                <a:gd name="connsiteY1" fmla="*/ 1038225 h 1314450"/>
                <a:gd name="connsiteX2" fmla="*/ 114300 w 2162175"/>
                <a:gd name="connsiteY2" fmla="*/ 1038225 h 1314450"/>
                <a:gd name="connsiteX3" fmla="*/ 304800 w 2162175"/>
                <a:gd name="connsiteY3" fmla="*/ 723900 h 1314450"/>
                <a:gd name="connsiteX4" fmla="*/ 523875 w 2162175"/>
                <a:gd name="connsiteY4" fmla="*/ 466725 h 1314450"/>
                <a:gd name="connsiteX5" fmla="*/ 771525 w 2162175"/>
                <a:gd name="connsiteY5" fmla="*/ 276225 h 1314450"/>
                <a:gd name="connsiteX6" fmla="*/ 1085850 w 2162175"/>
                <a:gd name="connsiteY6" fmla="*/ 142875 h 1314450"/>
                <a:gd name="connsiteX7" fmla="*/ 1400175 w 2162175"/>
                <a:gd name="connsiteY7" fmla="*/ 57150 h 1314450"/>
                <a:gd name="connsiteX8" fmla="*/ 1762125 w 2162175"/>
                <a:gd name="connsiteY8" fmla="*/ 9525 h 1314450"/>
                <a:gd name="connsiteX9" fmla="*/ 2162175 w 2162175"/>
                <a:gd name="connsiteY9" fmla="*/ 0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2175" h="1314450">
                  <a:moveTo>
                    <a:pt x="0" y="1314450"/>
                  </a:moveTo>
                  <a:lnTo>
                    <a:pt x="114300" y="1038225"/>
                  </a:lnTo>
                  <a:lnTo>
                    <a:pt x="114300" y="1038225"/>
                  </a:lnTo>
                  <a:cubicBezTo>
                    <a:pt x="146050" y="985838"/>
                    <a:pt x="236537" y="819150"/>
                    <a:pt x="304800" y="723900"/>
                  </a:cubicBezTo>
                  <a:cubicBezTo>
                    <a:pt x="373063" y="628650"/>
                    <a:pt x="446088" y="541337"/>
                    <a:pt x="523875" y="466725"/>
                  </a:cubicBezTo>
                  <a:cubicBezTo>
                    <a:pt x="601662" y="392113"/>
                    <a:pt x="677863" y="330200"/>
                    <a:pt x="771525" y="276225"/>
                  </a:cubicBezTo>
                  <a:cubicBezTo>
                    <a:pt x="865187" y="222250"/>
                    <a:pt x="981075" y="179387"/>
                    <a:pt x="1085850" y="142875"/>
                  </a:cubicBezTo>
                  <a:cubicBezTo>
                    <a:pt x="1190625" y="106363"/>
                    <a:pt x="1287463" y="79375"/>
                    <a:pt x="1400175" y="57150"/>
                  </a:cubicBezTo>
                  <a:cubicBezTo>
                    <a:pt x="1512887" y="34925"/>
                    <a:pt x="1635125" y="19050"/>
                    <a:pt x="1762125" y="9525"/>
                  </a:cubicBezTo>
                  <a:cubicBezTo>
                    <a:pt x="1889125" y="0"/>
                    <a:pt x="2025650" y="0"/>
                    <a:pt x="21621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A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 Box 7"/>
            <p:cNvSpPr txBox="1"/>
            <p:nvPr/>
          </p:nvSpPr>
          <p:spPr>
            <a:xfrm>
              <a:off x="6248583" y="3874135"/>
              <a:ext cx="449160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AU" sz="1100">
                  <a:latin typeface="Calibri" pitchFamily="34" charset="0"/>
                  <a:ea typeface="Calibri"/>
                  <a:cs typeface="Calibri" pitchFamily="34" charset="0"/>
                </a:rPr>
                <a:t>'Dry'</a:t>
              </a:r>
            </a:p>
          </p:txBody>
        </p:sp>
        <p:sp>
          <p:nvSpPr>
            <p:cNvPr id="17" name="Text Box 8"/>
            <p:cNvSpPr txBox="1"/>
            <p:nvPr/>
          </p:nvSpPr>
          <p:spPr>
            <a:xfrm>
              <a:off x="7254826" y="3435985"/>
              <a:ext cx="601525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AU" sz="1100">
                  <a:latin typeface="Calibri" pitchFamily="34" charset="0"/>
                  <a:ea typeface="Calibri"/>
                  <a:cs typeface="Calibri" pitchFamily="34" charset="0"/>
                </a:rPr>
                <a:t>'Heavy'</a:t>
              </a:r>
            </a:p>
          </p:txBody>
        </p:sp>
        <p:sp>
          <p:nvSpPr>
            <p:cNvPr id="18" name="Text Box 9"/>
            <p:cNvSpPr txBox="1"/>
            <p:nvPr/>
          </p:nvSpPr>
          <p:spPr>
            <a:xfrm>
              <a:off x="6207317" y="3435985"/>
              <a:ext cx="528516" cy="2762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AU" sz="1100">
                  <a:latin typeface="Calibri" pitchFamily="34" charset="0"/>
                  <a:ea typeface="Calibri"/>
                  <a:cs typeface="Calibri" pitchFamily="34" charset="0"/>
                </a:rPr>
                <a:t>'Light'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173988" y="4007485"/>
              <a:ext cx="1682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11"/>
            <p:cNvSpPr txBox="1"/>
            <p:nvPr/>
          </p:nvSpPr>
          <p:spPr>
            <a:xfrm>
              <a:off x="6320004" y="4655185"/>
              <a:ext cx="183314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AU" sz="1100">
                  <a:latin typeface="Calibri" pitchFamily="34" charset="0"/>
                  <a:ea typeface="Calibri"/>
                  <a:cs typeface="Calibri" pitchFamily="34" charset="0"/>
                </a:rPr>
                <a:t>Observed precipitation (mm)</a:t>
              </a:r>
            </a:p>
          </p:txBody>
        </p:sp>
        <p:sp>
          <p:nvSpPr>
            <p:cNvPr id="21" name="Text Box 12"/>
            <p:cNvSpPr txBox="1"/>
            <p:nvPr/>
          </p:nvSpPr>
          <p:spPr>
            <a:xfrm rot="16200000">
              <a:off x="4976309" y="3297106"/>
              <a:ext cx="1614487" cy="23807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AU" sz="1100">
                  <a:latin typeface="Calibri" pitchFamily="34" charset="0"/>
                  <a:ea typeface="Calibri"/>
                  <a:cs typeface="Calibri" pitchFamily="34" charset="0"/>
                </a:rPr>
                <a:t>Probability to not exceed</a:t>
              </a:r>
            </a:p>
          </p:txBody>
        </p:sp>
        <p:sp>
          <p:nvSpPr>
            <p:cNvPr id="22" name="Text Box 13"/>
            <p:cNvSpPr txBox="1"/>
            <p:nvPr/>
          </p:nvSpPr>
          <p:spPr>
            <a:xfrm>
              <a:off x="6047017" y="4483735"/>
              <a:ext cx="26029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AU" sz="1100">
                  <a:latin typeface="Calibri" pitchFamily="34" charset="0"/>
                  <a:ea typeface="Calibri"/>
                  <a:cs typeface="Calibri" pitchFamily="34" charset="0"/>
                </a:rPr>
                <a:t>0</a:t>
              </a:r>
            </a:p>
          </p:txBody>
        </p:sp>
        <p:sp>
          <p:nvSpPr>
            <p:cNvPr id="23" name="Text Box 14"/>
            <p:cNvSpPr txBox="1"/>
            <p:nvPr/>
          </p:nvSpPr>
          <p:spPr>
            <a:xfrm>
              <a:off x="6510460" y="4483735"/>
              <a:ext cx="363453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AU" sz="1100">
                  <a:latin typeface="Calibri" pitchFamily="34" charset="0"/>
                  <a:ea typeface="Calibri"/>
                  <a:cs typeface="Calibri" pitchFamily="34" charset="0"/>
                </a:rPr>
                <a:t>t</a:t>
              </a:r>
              <a:r>
                <a:rPr lang="en-AU" sz="1100" baseline="-25000">
                  <a:latin typeface="Calibri" pitchFamily="34" charset="0"/>
                  <a:ea typeface="Calibri"/>
                  <a:cs typeface="Calibri" pitchFamily="34" charset="0"/>
                </a:rPr>
                <a:t>L/H</a:t>
              </a:r>
              <a:endParaRPr lang="en-AU" sz="1100">
                <a:latin typeface="Calibri" pitchFamily="34" charset="0"/>
                <a:ea typeface="Calibri"/>
                <a:cs typeface="Calibri" pitchFamily="34" charset="0"/>
              </a:endParaRPr>
            </a:p>
          </p:txBody>
        </p:sp>
        <p:sp>
          <p:nvSpPr>
            <p:cNvPr id="24" name="Text Box 15"/>
            <p:cNvSpPr txBox="1"/>
            <p:nvPr/>
          </p:nvSpPr>
          <p:spPr>
            <a:xfrm>
              <a:off x="7986495" y="4483735"/>
              <a:ext cx="436462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AU" sz="1100">
                  <a:latin typeface="Calibri" pitchFamily="34" charset="0"/>
                  <a:ea typeface="Calibri"/>
                  <a:cs typeface="Calibri" pitchFamily="34" charset="0"/>
                </a:rPr>
                <a:t>Max</a:t>
              </a:r>
            </a:p>
          </p:txBody>
        </p:sp>
        <p:sp>
          <p:nvSpPr>
            <p:cNvPr id="25" name="Text Box 18"/>
            <p:cNvSpPr txBox="1"/>
            <p:nvPr/>
          </p:nvSpPr>
          <p:spPr>
            <a:xfrm>
              <a:off x="5942266" y="4369435"/>
              <a:ext cx="26029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AU" sz="1100">
                  <a:latin typeface="Calibri" pitchFamily="34" charset="0"/>
                  <a:ea typeface="Calibri"/>
                  <a:cs typeface="Calibri" pitchFamily="34" charset="0"/>
                </a:rPr>
                <a:t>0</a:t>
              </a:r>
            </a:p>
          </p:txBody>
        </p:sp>
        <p:sp>
          <p:nvSpPr>
            <p:cNvPr id="26" name="Text Box 24"/>
            <p:cNvSpPr txBox="1"/>
            <p:nvPr/>
          </p:nvSpPr>
          <p:spPr>
            <a:xfrm>
              <a:off x="5942266" y="2216785"/>
              <a:ext cx="260290" cy="23812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en-AU" sz="1100">
                  <a:latin typeface="Calibri" pitchFamily="34" charset="0"/>
                  <a:ea typeface="Calibri"/>
                  <a:cs typeface="Calibri" pitchFamily="34" charset="0"/>
                </a:rPr>
                <a:t>1</a:t>
              </a:r>
            </a:p>
          </p:txBody>
        </p:sp>
      </p:grpSp>
      <p:sp>
        <p:nvSpPr>
          <p:cNvPr id="7175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Rectangle 4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7177" name="Object 26"/>
          <p:cNvGraphicFramePr>
            <a:graphicFrameLocks noChangeAspect="1"/>
          </p:cNvGraphicFramePr>
          <p:nvPr/>
        </p:nvGraphicFramePr>
        <p:xfrm>
          <a:off x="292100" y="1773238"/>
          <a:ext cx="1930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12" imgW="1930320" imgH="444240" progId="Equation.3">
                  <p:embed/>
                </p:oleObj>
              </mc:Choice>
              <mc:Fallback>
                <p:oleObj name="Equation" r:id="rId12" imgW="1930320" imgH="444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1773238"/>
                        <a:ext cx="1930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7"/>
          <p:cNvGraphicFramePr>
            <a:graphicFrameLocks noChangeAspect="1"/>
          </p:cNvGraphicFramePr>
          <p:nvPr/>
        </p:nvGraphicFramePr>
        <p:xfrm>
          <a:off x="327025" y="2293938"/>
          <a:ext cx="4051300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4" imgW="4051080" imgH="1269720" progId="Equation.3">
                  <p:embed/>
                </p:oleObj>
              </mc:Choice>
              <mc:Fallback>
                <p:oleObj name="Equation" r:id="rId14" imgW="4051080" imgH="12697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293938"/>
                        <a:ext cx="40513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09600" y="741363"/>
            <a:ext cx="7023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AU" altLang="en-US" sz="1200">
                <a:solidFill>
                  <a:schemeClr val="tx2"/>
                </a:solidFill>
                <a:latin typeface="Arial" charset="0"/>
              </a:rPr>
              <a:t>Heidke skill score (K distinct categories)</a:t>
            </a:r>
          </a:p>
        </p:txBody>
      </p:sp>
      <p:graphicFrame>
        <p:nvGraphicFramePr>
          <p:cNvPr id="8195" name="Object 17"/>
          <p:cNvGraphicFramePr>
            <a:graphicFrameLocks noChangeAspect="1"/>
          </p:cNvGraphicFramePr>
          <p:nvPr/>
        </p:nvGraphicFramePr>
        <p:xfrm>
          <a:off x="600075" y="1252538"/>
          <a:ext cx="30273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4" imgW="1803400" imgH="609600" progId="Equation.3">
                  <p:embed/>
                </p:oleObj>
              </mc:Choice>
              <mc:Fallback>
                <p:oleObj name="Equation" r:id="rId4" imgW="1803400" imgH="609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252538"/>
                        <a:ext cx="30273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2"/>
          <p:cNvGraphicFramePr>
            <a:graphicFrameLocks noChangeAspect="1"/>
          </p:cNvGraphicFramePr>
          <p:nvPr/>
        </p:nvGraphicFramePr>
        <p:xfrm>
          <a:off x="2370138" y="5905500"/>
          <a:ext cx="2844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6" imgW="2844800" imgH="444500" progId="Equation.3">
                  <p:embed/>
                </p:oleObj>
              </mc:Choice>
              <mc:Fallback>
                <p:oleObj name="Equation" r:id="rId6" imgW="28448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5905500"/>
                        <a:ext cx="2844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3"/>
          <p:cNvGraphicFramePr>
            <a:graphicFrameLocks noChangeAspect="1"/>
          </p:cNvGraphicFramePr>
          <p:nvPr/>
        </p:nvGraphicFramePr>
        <p:xfrm>
          <a:off x="539750" y="2624138"/>
          <a:ext cx="66563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8" imgW="6654800" imgH="393700" progId="Equation.3">
                  <p:embed/>
                </p:oleObj>
              </mc:Choice>
              <mc:Fallback>
                <p:oleObj name="Equation" r:id="rId8" imgW="6654800" imgH="393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24138"/>
                        <a:ext cx="66563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4"/>
          <p:cNvGraphicFramePr>
            <a:graphicFrameLocks noChangeAspect="1"/>
          </p:cNvGraphicFramePr>
          <p:nvPr/>
        </p:nvGraphicFramePr>
        <p:xfrm>
          <a:off x="5762625" y="1489075"/>
          <a:ext cx="171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10" imgW="1714500" imgH="431800" progId="Equation.3">
                  <p:embed/>
                </p:oleObj>
              </mc:Choice>
              <mc:Fallback>
                <p:oleObj name="Equation" r:id="rId10" imgW="1714500" imgH="43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1489075"/>
                        <a:ext cx="171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5"/>
          <p:cNvGraphicFramePr>
            <a:graphicFrameLocks noChangeAspect="1"/>
          </p:cNvGraphicFramePr>
          <p:nvPr/>
        </p:nvGraphicFramePr>
        <p:xfrm>
          <a:off x="2006600" y="3970338"/>
          <a:ext cx="3683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2" imgW="3683000" imgH="406400" progId="Equation.3">
                  <p:embed/>
                </p:oleObj>
              </mc:Choice>
              <mc:Fallback>
                <p:oleObj name="Equation" r:id="rId12" imgW="3683000" imgH="406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970338"/>
                        <a:ext cx="3683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6"/>
          <p:cNvGraphicFramePr>
            <a:graphicFrameLocks noChangeAspect="1"/>
          </p:cNvGraphicFramePr>
          <p:nvPr/>
        </p:nvGraphicFramePr>
        <p:xfrm>
          <a:off x="1069975" y="4891088"/>
          <a:ext cx="59959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4" imgW="5994400" imgH="431800" progId="Equation.3">
                  <p:embed/>
                </p:oleObj>
              </mc:Choice>
              <mc:Fallback>
                <p:oleObj name="Equation" r:id="rId14" imgW="59944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891088"/>
                        <a:ext cx="59959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33438" y="1101725"/>
          <a:ext cx="4724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4" imgW="4724400" imgH="660400" progId="Equation.3">
                  <p:embed/>
                </p:oleObj>
              </mc:Choice>
              <mc:Fallback>
                <p:oleObj name="Equation" r:id="rId4" imgW="47244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1101725"/>
                        <a:ext cx="4724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27100" y="704850"/>
            <a:ext cx="9191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AU" altLang="en-US" sz="1200">
                <a:latin typeface="Arial" charset="0"/>
              </a:rPr>
              <a:t>Brier score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736975" y="2706688"/>
            <a:ext cx="1214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AU" altLang="en-US" sz="1200">
                <a:latin typeface="Arial" charset="0"/>
              </a:rPr>
              <a:t>Brier skill score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993775" y="2543175"/>
          <a:ext cx="2540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6" imgW="2540000" imgH="431800" progId="Equation.3">
                  <p:embed/>
                </p:oleObj>
              </mc:Choice>
              <mc:Fallback>
                <p:oleObj name="Equation" r:id="rId6" imgW="2540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543175"/>
                        <a:ext cx="2540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68375" y="2954338"/>
            <a:ext cx="831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AU" altLang="en-US" sz="1200">
                <a:latin typeface="Arial" charset="0"/>
              </a:rPr>
              <a:t>Reliability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969963" y="3432175"/>
          <a:ext cx="1981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8" imgW="1981200" imgH="431800" progId="Equation.3">
                  <p:embed/>
                </p:oleObj>
              </mc:Choice>
              <mc:Fallback>
                <p:oleObj name="Equation" r:id="rId8" imgW="19812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432175"/>
                        <a:ext cx="1981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081088" y="4164013"/>
            <a:ext cx="1854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AU" altLang="en-US" sz="1200">
                <a:latin typeface="Arial" charset="0"/>
              </a:rPr>
              <a:t>Ranked probability score</a:t>
            </a: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642938" y="4557713"/>
          <a:ext cx="4356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0" imgW="4356100" imgH="508000" progId="Equation.3">
                  <p:embed/>
                </p:oleObj>
              </mc:Choice>
              <mc:Fallback>
                <p:oleObj name="Equation" r:id="rId10" imgW="43561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557713"/>
                        <a:ext cx="4356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12838" y="5122863"/>
            <a:ext cx="2149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AU" altLang="en-US" sz="1200">
                <a:latin typeface="Arial" charset="0"/>
              </a:rPr>
              <a:t>Ranked probability skill score</a:t>
            </a: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982663" y="5448300"/>
          <a:ext cx="3009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2" imgW="3009900" imgH="444500" progId="Equation.3">
                  <p:embed/>
                </p:oleObj>
              </mc:Choice>
              <mc:Fallback>
                <p:oleObj name="Equation" r:id="rId12" imgW="30099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448300"/>
                        <a:ext cx="3009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3"/>
          <p:cNvGraphicFramePr>
            <a:graphicFrameLocks noChangeAspect="1"/>
          </p:cNvGraphicFramePr>
          <p:nvPr/>
        </p:nvGraphicFramePr>
        <p:xfrm>
          <a:off x="4398963" y="2039938"/>
          <a:ext cx="3378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4" imgW="3378200" imgH="431800" progId="Equation.3">
                  <p:embed/>
                </p:oleObj>
              </mc:Choice>
              <mc:Fallback>
                <p:oleObj name="Equation" r:id="rId14" imgW="33782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2039938"/>
                        <a:ext cx="3378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051"/>
          <p:cNvGraphicFramePr>
            <a:graphicFrameLocks noChangeAspect="1"/>
          </p:cNvGraphicFramePr>
          <p:nvPr/>
        </p:nvGraphicFramePr>
        <p:xfrm>
          <a:off x="465138" y="382588"/>
          <a:ext cx="3733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4" imgW="3733800" imgH="1549400" progId="Equation.3">
                  <p:embed/>
                </p:oleObj>
              </mc:Choice>
              <mc:Fallback>
                <p:oleObj name="Equation" r:id="rId4" imgW="3733800" imgH="15494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82588"/>
                        <a:ext cx="3733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2053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44" name="Object 2052"/>
          <p:cNvGraphicFramePr>
            <a:graphicFrameLocks noChangeAspect="1"/>
          </p:cNvGraphicFramePr>
          <p:nvPr/>
        </p:nvGraphicFramePr>
        <p:xfrm>
          <a:off x="2311400" y="3227388"/>
          <a:ext cx="1831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6" imgW="1828800" imgH="444500" progId="Equation.3">
                  <p:embed/>
                </p:oleObj>
              </mc:Choice>
              <mc:Fallback>
                <p:oleObj name="Equation" r:id="rId6" imgW="1828800" imgH="4445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227388"/>
                        <a:ext cx="18319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05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46" name="Object 2054"/>
          <p:cNvGraphicFramePr>
            <a:graphicFrameLocks noChangeAspect="1"/>
          </p:cNvGraphicFramePr>
          <p:nvPr/>
        </p:nvGraphicFramePr>
        <p:xfrm>
          <a:off x="4616450" y="2152650"/>
          <a:ext cx="22542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8" imgW="2311400" imgH="660400" progId="Equation.3">
                  <p:embed/>
                </p:oleObj>
              </mc:Choice>
              <mc:Fallback>
                <p:oleObj name="Equation" r:id="rId8" imgW="2311400" imgH="6604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152650"/>
                        <a:ext cx="22542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056"/>
          <p:cNvGraphicFramePr>
            <a:graphicFrameLocks noChangeAspect="1"/>
          </p:cNvGraphicFramePr>
          <p:nvPr/>
        </p:nvGraphicFramePr>
        <p:xfrm>
          <a:off x="4911725" y="3057525"/>
          <a:ext cx="18462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10" imgW="1892300" imgH="889000" progId="Equation.3">
                  <p:embed/>
                </p:oleObj>
              </mc:Choice>
              <mc:Fallback>
                <p:oleObj name="Equation" r:id="rId10" imgW="1892300" imgH="8890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3057525"/>
                        <a:ext cx="18462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057"/>
          <p:cNvGraphicFramePr>
            <a:graphicFrameLocks noChangeAspect="1"/>
          </p:cNvGraphicFramePr>
          <p:nvPr/>
        </p:nvGraphicFramePr>
        <p:xfrm>
          <a:off x="3511550" y="3965575"/>
          <a:ext cx="13128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12" imgW="1345616" imgH="393529" progId="Equation.3">
                  <p:embed/>
                </p:oleObj>
              </mc:Choice>
              <mc:Fallback>
                <p:oleObj name="Equation" r:id="rId12" imgW="1345616" imgH="393529" progId="Equation.3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3965575"/>
                        <a:ext cx="13128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cores">
  <a:themeElements>
    <a:clrScheme name="Sco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cor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co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o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Scores</Template>
  <TotalTime>2598</TotalTime>
  <Words>95</Words>
  <Application>Microsoft Office PowerPoint</Application>
  <PresentationFormat>On-screen Show (4:3)</PresentationFormat>
  <Paragraphs>48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Calibri</vt:lpstr>
      <vt:lpstr>Scores</vt:lpstr>
      <vt:lpstr>Microsoft Equation 3.0</vt:lpstr>
      <vt:lpstr>Mean error (bias)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Meteorology Research Centre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error (bias)</dc:title>
  <dc:creator>Beth Ebert</dc:creator>
  <cp:lastModifiedBy>Beth Ebert</cp:lastModifiedBy>
  <cp:revision>50</cp:revision>
  <dcterms:created xsi:type="dcterms:W3CDTF">2004-01-20T06:00:44Z</dcterms:created>
  <dcterms:modified xsi:type="dcterms:W3CDTF">2017-02-11T04:24:33Z</dcterms:modified>
</cp:coreProperties>
</file>