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7" r:id="rId4"/>
    <p:sldId id="266" r:id="rId5"/>
    <p:sldId id="269" r:id="rId6"/>
    <p:sldId id="286" r:id="rId7"/>
    <p:sldId id="283" r:id="rId8"/>
    <p:sldId id="268" r:id="rId9"/>
    <p:sldId id="270" r:id="rId10"/>
    <p:sldId id="272" r:id="rId11"/>
    <p:sldId id="277" r:id="rId12"/>
    <p:sldId id="279" r:id="rId13"/>
    <p:sldId id="274" r:id="rId14"/>
    <p:sldId id="275" r:id="rId15"/>
    <p:sldId id="276" r:id="rId16"/>
    <p:sldId id="280" r:id="rId17"/>
    <p:sldId id="284" r:id="rId18"/>
    <p:sldId id="285" r:id="rId19"/>
    <p:sldId id="281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0799E-1D57-7244-A26E-B7CD86419924}">
          <p14:sldIdLst>
            <p14:sldId id="256"/>
          </p14:sldIdLst>
        </p14:section>
        <p14:section name="Parameter Setup" id="{9734D1BB-7AFA-BA49-A7BC-975BFF80EA01}">
          <p14:sldIdLst>
            <p14:sldId id="265"/>
            <p14:sldId id="267"/>
            <p14:sldId id="266"/>
            <p14:sldId id="269"/>
            <p14:sldId id="286"/>
            <p14:sldId id="283"/>
          </p14:sldIdLst>
        </p14:section>
        <p14:section name="Model Dynamics" id="{8A366847-6A16-0747-B8BA-3D620C1D41BE}">
          <p14:sldIdLst>
            <p14:sldId id="268"/>
            <p14:sldId id="270"/>
            <p14:sldId id="272"/>
            <p14:sldId id="277"/>
            <p14:sldId id="279"/>
            <p14:sldId id="274"/>
            <p14:sldId id="275"/>
            <p14:sldId id="276"/>
          </p14:sldIdLst>
        </p14:section>
        <p14:section name="Demographic Parameter Validity" id="{10A47F90-F01D-AD43-9575-CF19F43D2069}">
          <p14:sldIdLst>
            <p14:sldId id="280"/>
            <p14:sldId id="284"/>
            <p14:sldId id="285"/>
            <p14:sldId id="281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184" dt="2023-11-16T12:57:04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2"/>
    <p:restoredTop sz="88040"/>
  </p:normalViewPr>
  <p:slideViewPr>
    <p:cSldViewPr snapToGrid="0">
      <p:cViewPr varScale="1">
        <p:scale>
          <a:sx n="105" d="100"/>
          <a:sy n="105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24,'70'0,"0"0,-2 0,-19 0,-42 0,5 0,3 0,-1 0,1 0,-3 0,0 0,2 0,1 0,0 0,-3 0,0 0,2 0,-1 0,4 0,-7 0,7 3,-7-2,5 2,-1-3,-4 0,6 0,-6 0,8 0,-6 0,4 0,-4 0,0 0,3 0,-3 0,2 0,-2 0,5 0,-6 0,6 0,-7 0,2 0,2 0,-2 0,5 0,-3 0,-2 0,2 0,-4 0,5 0,-1 0,-4 0,6 0,-6 0,4 0,1 0,-5 0,6 0,-4 0,0 0,4 0,-7 0,5 0,0 0,-2 0,3 0,-4 0,7 0,-5 0,2 0,-2 0,-1 0,1 0,1 0,-3 0,4 0,-2 0,2 0,-2 0,-2 0,3 0,-1 0,1 0,-2 0,2 0,-2 0,3 0,-3 0,0 0,1 0,0-3,-1 3,3-3,-3 0,2 0,-2 0,1-3,-1 5,1-4,1 4,-2-2,2 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19,'40'0,"-5"0,-25 0,2 0,4 0,-1 0,12 0,-12 0,3 0,-5 0,-1 0,4 0,-3 0,2 0,-2 0,0 0,2 0,0 0,-4 0,4 0,-3 0,2 0,4 0,-7 0,4 0,-3-2,1 1,2-2,-3 3,0 0,5 0,-6 0,6 0,-5 0,0 0,2 0,-2 0,0 0,3 0,2 0,-4 0,2 0,-3 0,4 0,-2 0,3 0,-4 0,0 0,2 0,-3 0,1 0,1 0,-2 0,0 0,6 0,-7 0,7 0,-8 0,3 0,3 0,-2 0,-2 0,3 0,-4 0,7 0,-4 0,-2 0,3 0,-5-3,6 3,-4-3,0 3,2 0,-2 0,5 0,-4 0,3 0,-3 0,3 0,1 0,0 0,-1 0,-2 0,-1 0,3 0,-2 0,3-3,-4 2,0-2,0 3,0 0,0 0,3 0,-6 0,7 0,-7 0,4 0,0 0,-2 0,2 0,0 0,-3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Summary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453"/>
            <a:ext cx="6098582" cy="310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F1E2E-0014-930D-EA34-5039F0170A72}"/>
              </a:ext>
            </a:extLst>
          </p:cNvPr>
          <p:cNvSpPr txBox="1"/>
          <p:nvPr/>
        </p:nvSpPr>
        <p:spPr>
          <a:xfrm>
            <a:off x="1143000" y="143229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rates: final year, </a:t>
            </a:r>
            <a:r>
              <a:rPr lang="en-US" dirty="0" err="1"/>
              <a:t>midyr</a:t>
            </a:r>
            <a:r>
              <a:rPr lang="en-US" dirty="0"/>
              <a:t> (10yr), and total (20y)</a:t>
            </a:r>
          </a:p>
          <a:p>
            <a:r>
              <a:rPr lang="en-US" dirty="0"/>
              <a:t>Distribution of final year growth</a:t>
            </a:r>
          </a:p>
          <a:p>
            <a:r>
              <a:rPr lang="en-US" dirty="0"/>
              <a:t>Stable age-sex structure </a:t>
            </a:r>
          </a:p>
          <a:p>
            <a:r>
              <a:rPr lang="en-US" dirty="0"/>
              <a:t>	- approx. 50% </a:t>
            </a:r>
            <a:r>
              <a:rPr lang="en-US" dirty="0" err="1"/>
              <a:t>Adu_F</a:t>
            </a:r>
            <a:r>
              <a:rPr lang="en-US" dirty="0"/>
              <a:t>, approx. 10% </a:t>
            </a:r>
            <a:r>
              <a:rPr lang="en-US" dirty="0" err="1"/>
              <a:t>Adu_M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10y period</a:t>
            </a:r>
          </a:p>
          <a:p>
            <a:r>
              <a:rPr lang="en-US" dirty="0"/>
              <a:t>Age-Sex Structure&gt;&gt;&gt;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tally &gt;&gt;&gt;</a:t>
            </a:r>
          </a:p>
          <a:p>
            <a:pPr lvl="1"/>
            <a:r>
              <a:rPr lang="en-US" dirty="0"/>
              <a:t>35/1000 parameter sets are “valid”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2459"/>
              </p:ext>
            </p:extLst>
          </p:nvPr>
        </p:nvGraphicFramePr>
        <p:xfrm>
          <a:off x="7353237" y="1043441"/>
          <a:ext cx="4000564" cy="3388360"/>
        </p:xfrm>
        <a:graphic>
          <a:graphicData uri="http://schemas.openxmlformats.org/drawingml/2006/table">
            <a:tbl>
              <a:tblPr/>
              <a:tblGrid>
                <a:gridCol w="2000282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2000282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411"/>
              </p:ext>
            </p:extLst>
          </p:nvPr>
        </p:nvGraphicFramePr>
        <p:xfrm>
          <a:off x="7353237" y="4856859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6" y="1502229"/>
            <a:ext cx="8780022" cy="4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6064-C822-842C-6A19-88E002805134}"/>
              </a:ext>
            </a:extLst>
          </p:cNvPr>
          <p:cNvSpPr txBox="1"/>
          <p:nvPr/>
        </p:nvSpPr>
        <p:spPr>
          <a:xfrm>
            <a:off x="838200" y="1690688"/>
            <a:ext cx="2034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parameter dependencies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NET_offtake_y</a:t>
            </a:r>
            <a:r>
              <a:rPr lang="en-US" dirty="0"/>
              <a:t> &amp; </a:t>
            </a:r>
            <a:r>
              <a:rPr lang="en-US" dirty="0" err="1"/>
              <a:t>NET_offtake_F</a:t>
            </a:r>
            <a:r>
              <a:rPr lang="en-US" dirty="0"/>
              <a:t> negatively correlated? </a:t>
            </a:r>
          </a:p>
          <a:p>
            <a:r>
              <a:rPr lang="en-US" dirty="0"/>
              <a:t>- </a:t>
            </a:r>
            <a:r>
              <a:rPr lang="en-US" dirty="0" err="1"/>
              <a:t>Mort_A</a:t>
            </a:r>
            <a:r>
              <a:rPr lang="en-US" dirty="0"/>
              <a:t> and </a:t>
            </a:r>
            <a:r>
              <a:rPr lang="en-US" dirty="0" err="1"/>
              <a:t>Net_off_F</a:t>
            </a:r>
            <a:r>
              <a:rPr lang="en-US" dirty="0"/>
              <a:t> negatively correlated?</a:t>
            </a:r>
          </a:p>
          <a:p>
            <a:r>
              <a:rPr lang="en-US" dirty="0"/>
              <a:t>- Birth and </a:t>
            </a:r>
            <a:r>
              <a:rPr lang="en-US" dirty="0" err="1"/>
              <a:t>net_off_F</a:t>
            </a:r>
            <a:r>
              <a:rPr lang="en-US" dirty="0"/>
              <a:t> positively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8" y="317360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1" y="4482135"/>
            <a:ext cx="3186405" cy="229661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06B2A1-F441-D51E-9A1C-80A78115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1442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any parameter sets within the growth range reported in </a:t>
            </a:r>
            <a:r>
              <a:rPr lang="en-US" dirty="0" err="1"/>
              <a:t>Lesnoff</a:t>
            </a:r>
            <a:r>
              <a:rPr lang="en-US" dirty="0"/>
              <a:t> 1999 paper</a:t>
            </a:r>
          </a:p>
          <a:p>
            <a:r>
              <a:rPr lang="en-US" b="1" dirty="0"/>
              <a:t>Table 1: </a:t>
            </a:r>
            <a:r>
              <a:rPr lang="en-US" dirty="0"/>
              <a:t> reported 2y multiplication rates for F and M for each period in 1985-1992</a:t>
            </a:r>
          </a:p>
          <a:p>
            <a:r>
              <a:rPr lang="en-US" b="1" dirty="0"/>
              <a:t>Table 2: </a:t>
            </a:r>
            <a:r>
              <a:rPr lang="en-US" dirty="0"/>
              <a:t>Reported bootstrap estimates of population multiplication rate over whole period.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597"/>
              </p:ext>
            </p:extLst>
          </p:nvPr>
        </p:nvGraphicFramePr>
        <p:xfrm>
          <a:off x="6340658" y="2204517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5875920" y="1446624"/>
            <a:ext cx="63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“total” growth: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Assumed pF = 0.7 from stable age-sex structure (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38155" y="1344398"/>
            <a:ext cx="43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dirty="0"/>
              <a:t>: 2y multiplication rate for F &amp; M over 7y study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582CA-297E-B471-DE21-96A3A1EBAA06}"/>
              </a:ext>
            </a:extLst>
          </p:cNvPr>
          <p:cNvGrpSpPr/>
          <p:nvPr/>
        </p:nvGrpSpPr>
        <p:grpSpPr>
          <a:xfrm>
            <a:off x="838155" y="2114790"/>
            <a:ext cx="3355121" cy="3578979"/>
            <a:chOff x="845304" y="1742142"/>
            <a:chExt cx="4051852" cy="4316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F9270-D882-A62E-99F4-9798CF27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04" y="1742142"/>
              <a:ext cx="4051852" cy="431692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14:cNvPr>
                <p14:cNvContentPartPr/>
                <p14:nvPr/>
              </p14:nvContentPartPr>
              <p14:xfrm>
                <a:off x="2131926" y="4974563"/>
                <a:ext cx="673920" cy="1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6750" y="4846313"/>
                  <a:ext cx="803838" cy="2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14:cNvPr>
                <p14:cNvContentPartPr/>
                <p14:nvPr/>
              </p14:nvContentPartPr>
              <p14:xfrm>
                <a:off x="3438616" y="5793443"/>
                <a:ext cx="651240" cy="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3840" y="5663843"/>
                  <a:ext cx="781227" cy="26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465721" y="5876046"/>
            <a:ext cx="5630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reported F multiplication rate for 7y: R = 1.074 (+/- 0.022) </a:t>
            </a:r>
          </a:p>
          <a:p>
            <a:r>
              <a:rPr lang="en-US" sz="1400" dirty="0"/>
              <a:t>Asymptotic multiplication rate for 7y: 1.079 (+/-0.021) </a:t>
            </a:r>
          </a:p>
          <a:p>
            <a:r>
              <a:rPr lang="en-US" sz="1400" dirty="0"/>
              <a:t>~ 7 % growth over 7 years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FC597-3053-6455-BDA1-0D952E02AA14}"/>
              </a:ext>
            </a:extLst>
          </p:cNvPr>
          <p:cNvSpPr txBox="1"/>
          <p:nvPr/>
        </p:nvSpPr>
        <p:spPr>
          <a:xfrm>
            <a:off x="6525986" y="272964"/>
            <a:ext cx="584166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Haven’t had time to see how many parameter sets are within growth range but histogram overlaps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40717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Parameter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638555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Calculate ALL Offtake (</a:t>
            </a:r>
            <a:r>
              <a:rPr lang="en-US" sz="1400" i="1" dirty="0" err="1">
                <a:solidFill>
                  <a:srgbClr val="FF0000"/>
                </a:solidFill>
              </a:rPr>
              <a:t>slaughter+commercial</a:t>
            </a:r>
            <a:r>
              <a:rPr lang="en-US" sz="1400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917"/>
              </p:ext>
            </p:extLst>
          </p:nvPr>
        </p:nvGraphicFramePr>
        <p:xfrm>
          <a:off x="838200" y="1027906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</a:t>
                      </a:r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</a:t>
                      </a:r>
                      <a:r>
                        <a:rPr lang="en-GB" sz="900" b="1" i="0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Sl+CommercialNetFlow+LoanNetFlow</a:t>
                      </a:r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4ED588-A741-5E88-4F86-EFFFBF56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80105"/>
              </p:ext>
            </p:extLst>
          </p:nvPr>
        </p:nvGraphicFramePr>
        <p:xfrm>
          <a:off x="6439275" y="1664133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B0225-27B5-8C1B-EA5B-8960913808FC}"/>
              </a:ext>
            </a:extLst>
          </p:cNvPr>
          <p:cNvSpPr txBox="1"/>
          <p:nvPr/>
        </p:nvSpPr>
        <p:spPr>
          <a:xfrm>
            <a:off x="6310036" y="913080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Define parameter age-sex target, with target range calculated as +/-10%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44106-20D7-0D03-8FB2-14AE558F9631}"/>
              </a:ext>
            </a:extLst>
          </p:cNvPr>
          <p:cNvSpPr txBox="1"/>
          <p:nvPr/>
        </p:nvSpPr>
        <p:spPr>
          <a:xfrm>
            <a:off x="6439275" y="128860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TARGET, Fortnightly rates</a:t>
            </a:r>
          </a:p>
        </p:txBody>
      </p:sp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Parameter Targets and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70394"/>
              </p:ext>
            </p:extLst>
          </p:nvPr>
        </p:nvGraphicFramePr>
        <p:xfrm>
          <a:off x="499918" y="1463675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1026"/>
              </p:ext>
            </p:extLst>
          </p:nvPr>
        </p:nvGraphicFramePr>
        <p:xfrm>
          <a:off x="6449899" y="3101681"/>
          <a:ext cx="4903901" cy="3377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990C70-9E4D-D9AD-9405-57C6DD192185}"/>
              </a:ext>
            </a:extLst>
          </p:cNvPr>
          <p:cNvSpPr txBox="1"/>
          <p:nvPr/>
        </p:nvSpPr>
        <p:spPr>
          <a:xfrm>
            <a:off x="6434282" y="1415055"/>
            <a:ext cx="5730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parameter range for Model LHS (see </a:t>
            </a:r>
            <a:r>
              <a:rPr lang="en-US" sz="1600" dirty="0" err="1"/>
              <a:t>prev</a:t>
            </a:r>
            <a:r>
              <a:rPr lang="en-US" sz="1600" dirty="0"/>
              <a:t>):</a:t>
            </a:r>
          </a:p>
          <a:p>
            <a:r>
              <a:rPr lang="en-US" sz="1600" dirty="0"/>
              <a:t>- Add minimum and maximum for each parameter required in the model:</a:t>
            </a:r>
          </a:p>
          <a:p>
            <a:r>
              <a:rPr lang="en-US" sz="1600" dirty="0"/>
              <a:t>- Based on minimum and maximum of all possible values for each parameter e.g.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NET_offtake_y</a:t>
            </a:r>
            <a:r>
              <a:rPr lang="en-US" sz="1600" dirty="0"/>
              <a:t> = min-max of F&lt;12m &amp; M&lt;6m,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Mortality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69460"/>
              </p:ext>
            </p:extLst>
          </p:nvPr>
        </p:nvGraphicFramePr>
        <p:xfrm>
          <a:off x="6330045" y="2986973"/>
          <a:ext cx="5257797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F_mort</a:t>
            </a:r>
            <a:r>
              <a:rPr lang="en-US" dirty="0"/>
              <a:t>&lt;12m, </a:t>
            </a:r>
            <a:r>
              <a:rPr lang="en-US" dirty="0" err="1"/>
              <a:t>F_mort</a:t>
            </a:r>
            <a:r>
              <a:rPr lang="en-US" dirty="0"/>
              <a:t>&gt;12m,M_mort&lt;6m,M_mort&gt;6m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mortality_y</a:t>
            </a:r>
            <a:r>
              <a:rPr lang="en-US" dirty="0"/>
              <a:t>, </a:t>
            </a:r>
            <a:r>
              <a:rPr lang="en-US" dirty="0" err="1"/>
              <a:t>mortality_a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mortality)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annual mortality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output for mortality stats is within range of reported mortality rates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1D7C5-3E6C-AE70-E1B6-0CBDBA2D0A7A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</p:spTree>
    <p:extLst>
      <p:ext uri="{BB962C8B-B14F-4D97-AF65-F5344CB8AC3E}">
        <p14:creationId xmlns:p14="http://schemas.microsoft.com/office/powerpoint/2010/main" val="3084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41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78739"/>
              </p:ext>
            </p:extLst>
          </p:nvPr>
        </p:nvGraphicFramePr>
        <p:xfrm>
          <a:off x="6776470" y="1566796"/>
          <a:ext cx="4903901" cy="1183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07285"/>
              </p:ext>
            </p:extLst>
          </p:nvPr>
        </p:nvGraphicFramePr>
        <p:xfrm>
          <a:off x="6776470" y="3522027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&gt;6m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A0EAE-474F-4FC7-4D08-7892E4B20301}"/>
              </a:ext>
            </a:extLst>
          </p:cNvPr>
          <p:cNvSpPr txBox="1"/>
          <p:nvPr/>
        </p:nvSpPr>
        <p:spPr>
          <a:xfrm>
            <a:off x="6716541" y="296664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7F8E-2B08-E171-FF8B-7055096DCE50}"/>
              </a:ext>
            </a:extLst>
          </p:cNvPr>
          <p:cNvSpPr txBox="1"/>
          <p:nvPr/>
        </p:nvSpPr>
        <p:spPr>
          <a:xfrm>
            <a:off x="6716541" y="980623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49DA5-9AE3-8D0F-B170-B48470D0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8" y="3739605"/>
            <a:ext cx="3662135" cy="29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Offtake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89603"/>
              </p:ext>
            </p:extLst>
          </p:nvPr>
        </p:nvGraphicFramePr>
        <p:xfrm>
          <a:off x="6330045" y="2986973"/>
          <a:ext cx="5257797" cy="1963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F_off</a:t>
            </a:r>
            <a:r>
              <a:rPr lang="en-US" dirty="0"/>
              <a:t>&lt;12m, </a:t>
            </a:r>
            <a:r>
              <a:rPr lang="en-US" dirty="0" err="1"/>
              <a:t>F_off</a:t>
            </a:r>
            <a:r>
              <a:rPr lang="en-US" dirty="0"/>
              <a:t>&gt;12m,M_off&lt;6m,M_off&gt;6m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off_y</a:t>
            </a:r>
            <a:r>
              <a:rPr lang="en-US" dirty="0"/>
              <a:t>, </a:t>
            </a:r>
            <a:r>
              <a:rPr lang="en-US" dirty="0" err="1"/>
              <a:t>off_f</a:t>
            </a:r>
            <a:r>
              <a:rPr lang="en-US" dirty="0"/>
              <a:t>, </a:t>
            </a:r>
            <a:r>
              <a:rPr lang="en-US" dirty="0" err="1"/>
              <a:t>off_m</a:t>
            </a:r>
            <a:r>
              <a:rPr lang="en-US" dirty="0"/>
              <a:t>, off_m2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offtake)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offtake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offtake stats are within range of reported offtake rates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CE28-24EA-9909-23CC-86D9C94566B8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</p:spTree>
    <p:extLst>
      <p:ext uri="{BB962C8B-B14F-4D97-AF65-F5344CB8AC3E}">
        <p14:creationId xmlns:p14="http://schemas.microsoft.com/office/powerpoint/2010/main" val="282690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2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45430"/>
              </p:ext>
            </p:extLst>
          </p:nvPr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26203"/>
              </p:ext>
            </p:extLst>
          </p:nvPr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 (fortnightly)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 (fortnightly)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5E6DDD-1A26-280A-3709-2968C48B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3294"/>
              </p:ext>
            </p:extLst>
          </p:nvPr>
        </p:nvGraphicFramePr>
        <p:xfrm>
          <a:off x="256478" y="3808866"/>
          <a:ext cx="5673663" cy="7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>
                  <a:extLst>
                    <a:ext uri="{9D8B030D-6E8A-4147-A177-3AD203B41FA5}">
                      <a16:colId xmlns:a16="http://schemas.microsoft.com/office/drawing/2014/main" val="1828808680"/>
                    </a:ext>
                  </a:extLst>
                </a:gridCol>
                <a:gridCol w="1297369">
                  <a:extLst>
                    <a:ext uri="{9D8B030D-6E8A-4147-A177-3AD203B41FA5}">
                      <a16:colId xmlns:a16="http://schemas.microsoft.com/office/drawing/2014/main" val="4020398109"/>
                    </a:ext>
                  </a:extLst>
                </a:gridCol>
                <a:gridCol w="1270381">
                  <a:extLst>
                    <a:ext uri="{9D8B030D-6E8A-4147-A177-3AD203B41FA5}">
                      <a16:colId xmlns:a16="http://schemas.microsoft.com/office/drawing/2014/main" val="2793478663"/>
                    </a:ext>
                  </a:extLst>
                </a:gridCol>
                <a:gridCol w="1365631">
                  <a:extLst>
                    <a:ext uri="{9D8B030D-6E8A-4147-A177-3AD203B41FA5}">
                      <a16:colId xmlns:a16="http://schemas.microsoft.com/office/drawing/2014/main" val="4186589472"/>
                    </a:ext>
                  </a:extLst>
                </a:gridCol>
                <a:gridCol w="1468819">
                  <a:extLst>
                    <a:ext uri="{9D8B030D-6E8A-4147-A177-3AD203B41FA5}">
                      <a16:colId xmlns:a16="http://schemas.microsoft.com/office/drawing/2014/main" val="3796301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NET_offtake_y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NET_offtake_f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598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0.4117296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0.1814705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0.5915481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0.7176708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86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0.0287726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0.1651086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0.6631247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0.6010686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772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1B9888-C777-7525-E8D4-56EBF812E82A}"/>
              </a:ext>
            </a:extLst>
          </p:cNvPr>
          <p:cNvSpPr txBox="1">
            <a:spLocks/>
          </p:cNvSpPr>
          <p:nvPr/>
        </p:nvSpPr>
        <p:spPr>
          <a:xfrm>
            <a:off x="838199" y="5009696"/>
            <a:ext cx="5693229" cy="184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Set 27: </a:t>
            </a:r>
            <a:r>
              <a:rPr lang="en-US" sz="1600" dirty="0" err="1">
                <a:solidFill>
                  <a:srgbClr val="FF0000"/>
                </a:solidFill>
              </a:rPr>
              <a:t>NET_off_y</a:t>
            </a:r>
            <a:r>
              <a:rPr lang="en-US" sz="1600" dirty="0">
                <a:solidFill>
                  <a:srgbClr val="FF0000"/>
                </a:solidFill>
              </a:rPr>
              <a:t> &gt;&gt; </a:t>
            </a:r>
            <a:r>
              <a:rPr lang="en-US" sz="1600" dirty="0" err="1">
                <a:solidFill>
                  <a:srgbClr val="FF0000"/>
                </a:solidFill>
              </a:rPr>
              <a:t>NET_off_F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In other literature young offtake is negligible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Set 39: </a:t>
            </a:r>
            <a:r>
              <a:rPr lang="en-US" sz="1600" dirty="0" err="1">
                <a:solidFill>
                  <a:srgbClr val="FF0000"/>
                </a:solidFill>
              </a:rPr>
              <a:t>NET_off_m</a:t>
            </a:r>
            <a:r>
              <a:rPr lang="en-US" sz="1600" dirty="0">
                <a:solidFill>
                  <a:srgbClr val="FF0000"/>
                </a:solidFill>
              </a:rPr>
              <a:t> &gt;&gt; NET_off_m2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M2 is the young male offtake rate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**Discard set 27 as </a:t>
            </a:r>
            <a:r>
              <a:rPr lang="en-US" sz="1600" dirty="0" err="1">
                <a:solidFill>
                  <a:srgbClr val="FF0000"/>
                </a:solidFill>
              </a:rPr>
              <a:t>off_y</a:t>
            </a:r>
            <a:r>
              <a:rPr lang="en-US" sz="1600" dirty="0">
                <a:solidFill>
                  <a:srgbClr val="FF0000"/>
                </a:solidFill>
              </a:rPr>
              <a:t> is too high?**</a:t>
            </a:r>
          </a:p>
        </p:txBody>
      </p:sp>
    </p:spTree>
    <p:extLst>
      <p:ext uri="{BB962C8B-B14F-4D97-AF65-F5344CB8AC3E}">
        <p14:creationId xmlns:p14="http://schemas.microsoft.com/office/powerpoint/2010/main" val="261740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–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Female offtake only: 62 valid sets</a:t>
            </a:r>
          </a:p>
          <a:p>
            <a:r>
              <a:rPr lang="en-US" dirty="0"/>
              <a:t>Male offtake only: 45 valid sets</a:t>
            </a:r>
          </a:p>
          <a:p>
            <a:r>
              <a:rPr lang="en-US" i="1" dirty="0"/>
              <a:t>(filter for </a:t>
            </a:r>
            <a:r>
              <a:rPr lang="en-US" i="1" dirty="0" err="1"/>
              <a:t>off_y</a:t>
            </a:r>
            <a:r>
              <a:rPr lang="en-US" i="1" dirty="0"/>
              <a:t> &lt;&lt; </a:t>
            </a:r>
            <a:r>
              <a:rPr lang="en-US" i="1" dirty="0" err="1"/>
              <a:t>off_F</a:t>
            </a:r>
            <a:r>
              <a:rPr lang="en-US" i="1" dirty="0"/>
              <a:t> &amp; </a:t>
            </a:r>
            <a:r>
              <a:rPr lang="en-US" i="1" dirty="0" err="1"/>
              <a:t>off_m</a:t>
            </a:r>
            <a:r>
              <a:rPr lang="en-US" i="1" dirty="0"/>
              <a:t> &lt;&lt; off_m2)?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/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/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</a:t>
            </a:r>
          </a:p>
        </p:txBody>
      </p:sp>
    </p:spTree>
    <p:extLst>
      <p:ext uri="{BB962C8B-B14F-4D97-AF65-F5344CB8AC3E}">
        <p14:creationId xmlns:p14="http://schemas.microsoft.com/office/powerpoint/2010/main" val="242798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Lesnoff – Parameter Validation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25504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Use mortality and offtake output to parameterize model and review population dynamics. </a:t>
            </a:r>
          </a:p>
          <a:p>
            <a:r>
              <a:rPr lang="en-US" sz="2000" dirty="0"/>
              <a:t>Mortality: 41 valid parameter combinations for </a:t>
            </a:r>
            <a:r>
              <a:rPr lang="en-US" sz="2000" dirty="0" err="1"/>
              <a:t>mort_A</a:t>
            </a:r>
            <a:r>
              <a:rPr lang="en-US" sz="2000" dirty="0"/>
              <a:t> and </a:t>
            </a:r>
            <a:r>
              <a:rPr lang="en-US" sz="2000" dirty="0" err="1"/>
              <a:t>mort_Y</a:t>
            </a:r>
            <a:endParaRPr lang="en-US" sz="2000" dirty="0"/>
          </a:p>
          <a:p>
            <a:r>
              <a:rPr lang="en-US" sz="2000" dirty="0"/>
              <a:t>Offtake: 1 valid parameter set for </a:t>
            </a:r>
            <a:r>
              <a:rPr lang="en-US" sz="2000" dirty="0" err="1"/>
              <a:t>off_y</a:t>
            </a:r>
            <a:r>
              <a:rPr lang="en-US" sz="2000" dirty="0"/>
              <a:t>, </a:t>
            </a:r>
            <a:r>
              <a:rPr lang="en-US" sz="2000" dirty="0" err="1"/>
              <a:t>off_f</a:t>
            </a:r>
            <a:r>
              <a:rPr lang="en-US" sz="2000" dirty="0"/>
              <a:t>, </a:t>
            </a:r>
            <a:r>
              <a:rPr lang="en-US" sz="2000" dirty="0" err="1"/>
              <a:t>off_m</a:t>
            </a:r>
            <a:r>
              <a:rPr lang="en-US" sz="2000" dirty="0"/>
              <a:t>, off_m2.</a:t>
            </a:r>
          </a:p>
          <a:p>
            <a:r>
              <a:rPr lang="en-US" sz="2000" dirty="0"/>
              <a:t>Combine valid offtake and mortality for 41 parameter sets</a:t>
            </a:r>
          </a:p>
          <a:p>
            <a:r>
              <a:rPr lang="en-US" sz="2000" dirty="0"/>
              <a:t>Set birth rate to the mean reported birth rate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min_age_repro</a:t>
            </a:r>
            <a:r>
              <a:rPr lang="en-US" sz="2000" dirty="0"/>
              <a:t> and </a:t>
            </a:r>
            <a:r>
              <a:rPr lang="en-US" sz="2000" dirty="0" err="1"/>
              <a:t>min_age_exchange</a:t>
            </a:r>
            <a:r>
              <a:rPr lang="en-US" sz="2000" dirty="0"/>
              <a:t> to 6m &amp; 9m (based on age categories in the model). 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max_age_F</a:t>
            </a:r>
            <a:r>
              <a:rPr lang="en-US" sz="2000" dirty="0"/>
              <a:t> and </a:t>
            </a:r>
            <a:r>
              <a:rPr lang="en-US" sz="2000" dirty="0" err="1"/>
              <a:t>max_age_M</a:t>
            </a:r>
            <a:r>
              <a:rPr lang="en-US" sz="2000" dirty="0"/>
              <a:t> to 9 and 4, as approximate midpoints of original range</a:t>
            </a:r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D1319F-C895-003D-243F-26511558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09114"/>
              </p:ext>
            </p:extLst>
          </p:nvPr>
        </p:nvGraphicFramePr>
        <p:xfrm>
          <a:off x="1301107" y="4870222"/>
          <a:ext cx="8855264" cy="147398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3188">
                  <a:extLst>
                    <a:ext uri="{9D8B030D-6E8A-4147-A177-3AD203B41FA5}">
                      <a16:colId xmlns:a16="http://schemas.microsoft.com/office/drawing/2014/main" val="1816685819"/>
                    </a:ext>
                  </a:extLst>
                </a:gridCol>
                <a:gridCol w="787993">
                  <a:extLst>
                    <a:ext uri="{9D8B030D-6E8A-4147-A177-3AD203B41FA5}">
                      <a16:colId xmlns:a16="http://schemas.microsoft.com/office/drawing/2014/main" val="3039515998"/>
                    </a:ext>
                  </a:extLst>
                </a:gridCol>
                <a:gridCol w="982588">
                  <a:extLst>
                    <a:ext uri="{9D8B030D-6E8A-4147-A177-3AD203B41FA5}">
                      <a16:colId xmlns:a16="http://schemas.microsoft.com/office/drawing/2014/main" val="3882620608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8736311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42906219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3344568453"/>
                    </a:ext>
                  </a:extLst>
                </a:gridCol>
                <a:gridCol w="473276">
                  <a:extLst>
                    <a:ext uri="{9D8B030D-6E8A-4147-A177-3AD203B41FA5}">
                      <a16:colId xmlns:a16="http://schemas.microsoft.com/office/drawing/2014/main" val="3037625663"/>
                    </a:ext>
                  </a:extLst>
                </a:gridCol>
                <a:gridCol w="535738">
                  <a:extLst>
                    <a:ext uri="{9D8B030D-6E8A-4147-A177-3AD203B41FA5}">
                      <a16:colId xmlns:a16="http://schemas.microsoft.com/office/drawing/2014/main" val="3999550592"/>
                    </a:ext>
                  </a:extLst>
                </a:gridCol>
                <a:gridCol w="566971">
                  <a:extLst>
                    <a:ext uri="{9D8B030D-6E8A-4147-A177-3AD203B41FA5}">
                      <a16:colId xmlns:a16="http://schemas.microsoft.com/office/drawing/2014/main" val="1527542831"/>
                    </a:ext>
                  </a:extLst>
                </a:gridCol>
                <a:gridCol w="735140">
                  <a:extLst>
                    <a:ext uri="{9D8B030D-6E8A-4147-A177-3AD203B41FA5}">
                      <a16:colId xmlns:a16="http://schemas.microsoft.com/office/drawing/2014/main" val="2489932769"/>
                    </a:ext>
                  </a:extLst>
                </a:gridCol>
                <a:gridCol w="715921">
                  <a:extLst>
                    <a:ext uri="{9D8B030D-6E8A-4147-A177-3AD203B41FA5}">
                      <a16:colId xmlns:a16="http://schemas.microsoft.com/office/drawing/2014/main" val="3340251119"/>
                    </a:ext>
                  </a:extLst>
                </a:gridCol>
              </a:tblGrid>
              <a:tr h="48855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NET_offtake_m2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Min_off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birth_rate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64387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0.1691054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0.1264694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493144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0.1817255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0.0313126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626440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0.213232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0.0642168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95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01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C8B4DD-A5D2-2E20-FFC0-E6A8F89E832E}"/>
              </a:ext>
            </a:extLst>
          </p:cNvPr>
          <p:cNvSpPr txBox="1"/>
          <p:nvPr/>
        </p:nvSpPr>
        <p:spPr>
          <a:xfrm>
            <a:off x="1005203" y="1918807"/>
            <a:ext cx="4939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Finyr</a:t>
            </a:r>
            <a:r>
              <a:rPr lang="en-US" dirty="0"/>
              <a:t> growth within 1 – 1.15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10y growth between 1.3 – 3.6 which is much higher than reported 7y growth rates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results are consistent with age-sex structure and +/- 15% growth conditions used for RSA &amp; GSA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AE665-C508-192F-785D-EC6136E08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35221"/>
              </p:ext>
            </p:extLst>
          </p:nvPr>
        </p:nvGraphicFramePr>
        <p:xfrm>
          <a:off x="1005203" y="3944123"/>
          <a:ext cx="4216228" cy="17543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54057">
                  <a:extLst>
                    <a:ext uri="{9D8B030D-6E8A-4147-A177-3AD203B41FA5}">
                      <a16:colId xmlns:a16="http://schemas.microsoft.com/office/drawing/2014/main" val="1630426001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539814082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2299359278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1993209124"/>
                    </a:ext>
                  </a:extLst>
                </a:gridCol>
              </a:tblGrid>
              <a:tr h="250618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910008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45263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276579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33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9837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941250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7380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E04FEC-2C4D-82D9-1EE0-1A1DA61A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75" y="807044"/>
            <a:ext cx="3617332" cy="50955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08D75A-0DBF-748E-1545-99011D6E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45854"/>
              </p:ext>
            </p:extLst>
          </p:nvPr>
        </p:nvGraphicFramePr>
        <p:xfrm>
          <a:off x="5938866" y="3740923"/>
          <a:ext cx="16510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578643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7499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meanProp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210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:-----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---------: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805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0.4812468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9898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0.098537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916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715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0.1058999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978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0.082248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08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7279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0.695818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880425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5C0629D-EC60-16D0-93E2-20747823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Lesnoff-Validation_Output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4495" cy="1325563"/>
          </a:xfrm>
        </p:spPr>
        <p:txBody>
          <a:bodyPr/>
          <a:lstStyle/>
          <a:p>
            <a:r>
              <a:rPr lang="en-US" dirty="0"/>
              <a:t>Valid Parameter Sets (2)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0568"/>
              </p:ext>
            </p:extLst>
          </p:nvPr>
        </p:nvGraphicFramePr>
        <p:xfrm>
          <a:off x="5274130" y="1460864"/>
          <a:ext cx="1751024" cy="1968136"/>
        </p:xfrm>
        <a:graphic>
          <a:graphicData uri="http://schemas.openxmlformats.org/drawingml/2006/table">
            <a:tbl>
              <a:tblPr/>
              <a:tblGrid>
                <a:gridCol w="73550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1015521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9071"/>
              </p:ext>
            </p:extLst>
          </p:nvPr>
        </p:nvGraphicFramePr>
        <p:xfrm>
          <a:off x="556588" y="1690688"/>
          <a:ext cx="4374641" cy="3716845"/>
        </p:xfrm>
        <a:graphic>
          <a:graphicData uri="http://schemas.openxmlformats.org/drawingml/2006/table">
            <a:tbl>
              <a:tblPr/>
              <a:tblGrid>
                <a:gridCol w="117956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54108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5274130" y="3549110"/>
            <a:ext cx="6663534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1.05 – 1.29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1.168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1.166 (total population)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2B499-859E-B1D2-086C-BB31A99B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55" y="1287847"/>
            <a:ext cx="4161318" cy="2261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704C2-3057-7997-D951-3DC08F224F12}"/>
              </a:ext>
            </a:extLst>
          </p:cNvPr>
          <p:cNvSpPr txBox="1"/>
          <p:nvPr/>
        </p:nvSpPr>
        <p:spPr>
          <a:xfrm>
            <a:off x="361620" y="5603911"/>
            <a:ext cx="456960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23/41 parameters are within the reported range for 2y multiplication rate</a:t>
            </a:r>
          </a:p>
        </p:txBody>
      </p:sp>
    </p:spTree>
    <p:extLst>
      <p:ext uri="{BB962C8B-B14F-4D97-AF65-F5344CB8AC3E}">
        <p14:creationId xmlns:p14="http://schemas.microsoft.com/office/powerpoint/2010/main" val="131451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263D-226A-CC4B-601D-0A0F389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</a:t>
            </a:r>
            <a:r>
              <a:rPr lang="en-US" dirty="0" err="1"/>
              <a:t>Lesnoff</a:t>
            </a:r>
            <a:r>
              <a:rPr lang="en-US" dirty="0"/>
              <a:t> vs RSA range: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68C01-5F3A-0B38-5879-C58EEBA9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3" y="1845856"/>
            <a:ext cx="11147420" cy="45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9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4BDA-739F-2349-8A9D-378F3062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1DB51-F13A-ED44-4DCD-0ADC02F5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" y="365125"/>
            <a:ext cx="7772400" cy="4269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4B3CA-5F77-94C1-B051-9D6BD597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807" y="4905375"/>
            <a:ext cx="6007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6C8C-9B03-B079-831E-412CA83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9EBB4-BE9F-FA8F-8E1D-2DE420FA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7926"/>
            <a:ext cx="7772400" cy="39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7240"/>
              </p:ext>
            </p:extLst>
          </p:nvPr>
        </p:nvGraphicFramePr>
        <p:xfrm>
          <a:off x="8474820" y="1690688"/>
          <a:ext cx="3252848" cy="4465943"/>
        </p:xfrm>
        <a:graphic>
          <a:graphicData uri="http://schemas.openxmlformats.org/drawingml/2006/table">
            <a:tbl>
              <a:tblPr/>
              <a:tblGrid>
                <a:gridCol w="707077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919347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1333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1383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EDDA5871-56C1-EC3E-DC6A-0E287D2C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28F30-9C78-3FB3-858A-32BBA33B148D}"/>
              </a:ext>
            </a:extLst>
          </p:cNvPr>
          <p:cNvSpPr txBox="1"/>
          <p:nvPr/>
        </p:nvSpPr>
        <p:spPr>
          <a:xfrm>
            <a:off x="381965" y="1400537"/>
            <a:ext cx="10324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Compute the min and max for each parameter &amp; age-sex group: </a:t>
            </a:r>
          </a:p>
          <a:p>
            <a:r>
              <a:rPr lang="en-US" sz="1400" dirty="0"/>
              <a:t>	- based on minimum and maximum fortnightly rates across seasons (offtake/mortality - table 4)</a:t>
            </a:r>
          </a:p>
          <a:p>
            <a:r>
              <a:rPr lang="en-US" sz="1400" dirty="0"/>
              <a:t>	- based on reported fortnightly rates over all years (reproduction - table 3)</a:t>
            </a:r>
          </a:p>
          <a:p>
            <a:r>
              <a:rPr lang="en-US" sz="1400" dirty="0"/>
              <a:t>- Convert raw data into true fortnightly rates (*0.01)</a:t>
            </a:r>
          </a:p>
          <a:p>
            <a:r>
              <a:rPr lang="en-US" sz="1400" dirty="0"/>
              <a:t>- Convert fortnightly rates to annual rates (see below)</a:t>
            </a:r>
          </a:p>
          <a:p>
            <a:r>
              <a:rPr lang="en-US" sz="1400" dirty="0"/>
              <a:t>	- mortality &amp; offtake: 1-(1-X)^26</a:t>
            </a:r>
          </a:p>
          <a:p>
            <a:r>
              <a:rPr lang="en-US" sz="1400" dirty="0"/>
              <a:t>	- birth rate: </a:t>
            </a:r>
            <a:r>
              <a:rPr lang="en-US" sz="1400" dirty="0" err="1"/>
              <a:t>birth_r</a:t>
            </a:r>
            <a:r>
              <a:rPr lang="en-US" sz="1400" dirty="0"/>
              <a:t>*26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71CB60-12D7-2E81-FAE8-81E8C1B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2376"/>
              </p:ext>
            </p:extLst>
          </p:nvPr>
        </p:nvGraphicFramePr>
        <p:xfrm>
          <a:off x="1334311" y="3000975"/>
          <a:ext cx="5722458" cy="3709286"/>
        </p:xfrm>
        <a:graphic>
          <a:graphicData uri="http://schemas.openxmlformats.org/drawingml/2006/table">
            <a:tbl>
              <a:tblPr/>
              <a:tblGrid>
                <a:gridCol w="679791">
                  <a:extLst>
                    <a:ext uri="{9D8B030D-6E8A-4147-A177-3AD203B41FA5}">
                      <a16:colId xmlns:a16="http://schemas.microsoft.com/office/drawing/2014/main" val="3661782843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0340408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8022235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9631603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25026403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5142216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136130144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3673841087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620439139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93011"/>
                  </a:ext>
                </a:extLst>
              </a:tr>
              <a:tr h="79458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5928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3771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858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9290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9545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788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213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300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1985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35016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32735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0342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926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6260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784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93528"/>
                  </a:ext>
                </a:extLst>
              </a:tr>
              <a:tr h="86492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54642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4140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02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5337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4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55490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81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8753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8338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1114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6767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8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426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9745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885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6318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8047"/>
              </p:ext>
            </p:extLst>
          </p:nvPr>
        </p:nvGraphicFramePr>
        <p:xfrm>
          <a:off x="1013867" y="2653707"/>
          <a:ext cx="5672969" cy="3839168"/>
        </p:xfrm>
        <a:graphic>
          <a:graphicData uri="http://schemas.openxmlformats.org/drawingml/2006/table">
            <a:tbl>
              <a:tblPr/>
              <a:tblGrid>
                <a:gridCol w="1090836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872460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896463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2813210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240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2367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90813"/>
              </p:ext>
            </p:extLst>
          </p:nvPr>
        </p:nvGraphicFramePr>
        <p:xfrm>
          <a:off x="7603786" y="1367464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80A33-39BA-F7CF-72CB-081D4736F7AC}"/>
              </a:ext>
            </a:extLst>
          </p:cNvPr>
          <p:cNvSpPr txBox="1"/>
          <p:nvPr/>
        </p:nvSpPr>
        <p:spPr>
          <a:xfrm>
            <a:off x="978200" y="1066130"/>
            <a:ext cx="574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minimum and maximum for each parameter required in the model:</a:t>
            </a:r>
          </a:p>
          <a:p>
            <a:r>
              <a:rPr lang="en-US" dirty="0"/>
              <a:t>- Based on minimum and maximum of all possible values </a:t>
            </a:r>
            <a:r>
              <a:rPr lang="en-US" dirty="0" err="1"/>
              <a:t>ofr</a:t>
            </a:r>
            <a:r>
              <a:rPr lang="en-US" dirty="0"/>
              <a:t> each parameter e.g.</a:t>
            </a:r>
          </a:p>
          <a:p>
            <a:r>
              <a:rPr lang="en-US" dirty="0"/>
              <a:t>	- </a:t>
            </a:r>
            <a:r>
              <a:rPr lang="en-US" dirty="0" err="1"/>
              <a:t>NET_offtake_y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3127"/>
              </p:ext>
            </p:extLst>
          </p:nvPr>
        </p:nvGraphicFramePr>
        <p:xfrm>
          <a:off x="1064078" y="2092857"/>
          <a:ext cx="10063843" cy="3532475"/>
        </p:xfrm>
        <a:graphic>
          <a:graphicData uri="http://schemas.openxmlformats.org/drawingml/2006/table">
            <a:tbl>
              <a:tblPr/>
              <a:tblGrid>
                <a:gridCol w="3629077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946855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2896601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379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18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40363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193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6F07E4-6B62-2820-9F1A-00C4A8F22BB3}"/>
              </a:ext>
            </a:extLst>
          </p:cNvPr>
          <p:cNvSpPr txBox="1"/>
          <p:nvPr/>
        </p:nvSpPr>
        <p:spPr>
          <a:xfrm>
            <a:off x="1064078" y="1362948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fortnightly</a:t>
            </a:r>
          </a:p>
        </p:txBody>
      </p:sp>
    </p:spTree>
    <p:extLst>
      <p:ext uri="{BB962C8B-B14F-4D97-AF65-F5344CB8AC3E}">
        <p14:creationId xmlns:p14="http://schemas.microsoft.com/office/powerpoint/2010/main" val="39070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70684-6D62-3F18-6631-1ADD7336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439"/>
          <a:stretch/>
        </p:blipFill>
        <p:spPr>
          <a:xfrm>
            <a:off x="838200" y="1211636"/>
            <a:ext cx="10662905" cy="3784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C644E-E2E5-3CFD-D6CB-14031FCEE04E}"/>
              </a:ext>
            </a:extLst>
          </p:cNvPr>
          <p:cNvSpPr txBox="1"/>
          <p:nvPr/>
        </p:nvSpPr>
        <p:spPr>
          <a:xfrm>
            <a:off x="1045029" y="5042118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min age offtake and min age of reproduction are both below the range used for RSA (based on </a:t>
            </a:r>
            <a:r>
              <a:rPr lang="en-US" sz="1600" dirty="0" err="1"/>
              <a:t>E.Africa</a:t>
            </a:r>
            <a:r>
              <a:rPr lang="en-US" sz="1600" dirty="0"/>
              <a:t> Pastoral flocks)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min_age_offtake</a:t>
            </a:r>
            <a:r>
              <a:rPr lang="en-US" sz="1600" dirty="0"/>
              <a:t> based on age-breaks used for males in paper.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87622-FB7F-3AA6-3950-3B7034CD316F}"/>
              </a:ext>
            </a:extLst>
          </p:cNvPr>
          <p:cNvSpPr txBox="1"/>
          <p:nvPr/>
        </p:nvSpPr>
        <p:spPr>
          <a:xfrm>
            <a:off x="6169652" y="4935114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Birth rate is relatively low compared to RSA range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NET_offtake_m</a:t>
            </a:r>
            <a:r>
              <a:rPr lang="en-US" sz="1600" dirty="0"/>
              <a:t> is higher than RSA range – because we are grouping m&gt;6m together (not splitting &gt;24m)</a:t>
            </a:r>
          </a:p>
          <a:p>
            <a:r>
              <a:rPr lang="en-US" sz="1600" dirty="0"/>
              <a:t>- Much wider range for youth offtake (because upper limit  includes F&lt;12m range)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4551"/>
            <a:ext cx="5026796" cy="322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4551"/>
            <a:ext cx="5307279" cy="340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 within first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26216</TotalTime>
  <Words>5499</Words>
  <Application>Microsoft Macintosh PowerPoint</Application>
  <PresentationFormat>Widescreen</PresentationFormat>
  <Paragraphs>1823</Paragraphs>
  <Slides>30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Lesnoff 1999 – Data Transformation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Summary stats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Lesnoff 1999 – Parameter Targets and Input</vt:lpstr>
      <vt:lpstr>Lesnoff 1999 – Mortality Rate</vt:lpstr>
      <vt:lpstr>Mortality Rate - Output</vt:lpstr>
      <vt:lpstr>Lesnoff 1999 – Offtake Rate</vt:lpstr>
      <vt:lpstr>Offtake Rate - Output</vt:lpstr>
      <vt:lpstr>Offtake Rate – Output </vt:lpstr>
      <vt:lpstr>Lesnoff – Parameter Validation Test</vt:lpstr>
      <vt:lpstr>Lesnoff-Validation_Output</vt:lpstr>
      <vt:lpstr>Valid Parameter Sets (2)</vt:lpstr>
      <vt:lpstr>Valid Lesnoff vs RSA range: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Savagar, Bethan Alice</cp:lastModifiedBy>
  <cp:revision>3</cp:revision>
  <dcterms:created xsi:type="dcterms:W3CDTF">2023-10-09T08:28:11Z</dcterms:created>
  <dcterms:modified xsi:type="dcterms:W3CDTF">2023-12-05T11:26:02Z</dcterms:modified>
</cp:coreProperties>
</file>